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113"/>
  </p:notesMasterIdLst>
  <p:sldIdLst>
    <p:sldId id="617" r:id="rId6"/>
    <p:sldId id="293" r:id="rId7"/>
    <p:sldId id="648" r:id="rId8"/>
    <p:sldId id="713" r:id="rId9"/>
    <p:sldId id="619" r:id="rId10"/>
    <p:sldId id="620" r:id="rId11"/>
    <p:sldId id="714" r:id="rId12"/>
    <p:sldId id="256" r:id="rId13"/>
    <p:sldId id="257" r:id="rId14"/>
    <p:sldId id="261" r:id="rId15"/>
    <p:sldId id="262" r:id="rId16"/>
    <p:sldId id="265" r:id="rId17"/>
    <p:sldId id="712" r:id="rId18"/>
    <p:sldId id="267" r:id="rId19"/>
    <p:sldId id="273" r:id="rId20"/>
    <p:sldId id="568" r:id="rId21"/>
    <p:sldId id="591" r:id="rId22"/>
    <p:sldId id="454" r:id="rId23"/>
    <p:sldId id="669" r:id="rId24"/>
    <p:sldId id="671" r:id="rId25"/>
    <p:sldId id="672" r:id="rId26"/>
    <p:sldId id="683" r:id="rId27"/>
    <p:sldId id="570" r:id="rId28"/>
    <p:sldId id="596" r:id="rId29"/>
    <p:sldId id="615" r:id="rId30"/>
    <p:sldId id="690" r:id="rId31"/>
    <p:sldId id="631" r:id="rId32"/>
    <p:sldId id="632" r:id="rId33"/>
    <p:sldId id="639" r:id="rId34"/>
    <p:sldId id="658" r:id="rId35"/>
    <p:sldId id="640" r:id="rId36"/>
    <p:sldId id="663" r:id="rId37"/>
    <p:sldId id="664" r:id="rId38"/>
    <p:sldId id="655" r:id="rId39"/>
    <p:sldId id="643" r:id="rId40"/>
    <p:sldId id="647" r:id="rId41"/>
    <p:sldId id="662" r:id="rId42"/>
    <p:sldId id="661" r:id="rId43"/>
    <p:sldId id="667" r:id="rId44"/>
    <p:sldId id="659" r:id="rId45"/>
    <p:sldId id="347" r:id="rId46"/>
    <p:sldId id="666" r:id="rId47"/>
    <p:sldId id="668" r:id="rId48"/>
    <p:sldId id="660" r:id="rId49"/>
    <p:sldId id="636" r:id="rId50"/>
    <p:sldId id="599" r:id="rId51"/>
    <p:sldId id="715" r:id="rId52"/>
    <p:sldId id="625" r:id="rId53"/>
    <p:sldId id="520" r:id="rId54"/>
    <p:sldId id="582" r:id="rId55"/>
    <p:sldId id="605" r:id="rId56"/>
    <p:sldId id="719" r:id="rId57"/>
    <p:sldId id="674" r:id="rId58"/>
    <p:sldId id="689" r:id="rId59"/>
    <p:sldId id="687" r:id="rId60"/>
    <p:sldId id="677" r:id="rId61"/>
    <p:sldId id="679" r:id="rId62"/>
    <p:sldId id="688" r:id="rId63"/>
    <p:sldId id="706" r:id="rId64"/>
    <p:sldId id="614" r:id="rId65"/>
    <p:sldId id="611" r:id="rId66"/>
    <p:sldId id="612" r:id="rId67"/>
    <p:sldId id="701" r:id="rId68"/>
    <p:sldId id="705" r:id="rId69"/>
    <p:sldId id="680" r:id="rId70"/>
    <p:sldId id="681" r:id="rId71"/>
    <p:sldId id="699" r:id="rId72"/>
    <p:sldId id="700" r:id="rId73"/>
    <p:sldId id="707" r:id="rId74"/>
    <p:sldId id="711" r:id="rId75"/>
    <p:sldId id="695" r:id="rId76"/>
    <p:sldId id="716" r:id="rId77"/>
    <p:sldId id="718" r:id="rId78"/>
    <p:sldId id="717" r:id="rId79"/>
    <p:sldId id="720" r:id="rId80"/>
    <p:sldId id="722" r:id="rId81"/>
    <p:sldId id="708" r:id="rId82"/>
    <p:sldId id="710" r:id="rId83"/>
    <p:sldId id="709" r:id="rId84"/>
    <p:sldId id="692" r:id="rId85"/>
    <p:sldId id="676" r:id="rId86"/>
    <p:sldId id="678" r:id="rId87"/>
    <p:sldId id="574" r:id="rId88"/>
    <p:sldId id="693" r:id="rId89"/>
    <p:sldId id="610" r:id="rId90"/>
    <p:sldId id="657" r:id="rId91"/>
    <p:sldId id="487" r:id="rId92"/>
    <p:sldId id="656" r:id="rId93"/>
    <p:sldId id="633" r:id="rId94"/>
    <p:sldId id="704" r:id="rId95"/>
    <p:sldId id="696" r:id="rId96"/>
    <p:sldId id="698" r:id="rId97"/>
    <p:sldId id="697" r:id="rId98"/>
    <p:sldId id="606" r:id="rId99"/>
    <p:sldId id="573" r:id="rId100"/>
    <p:sldId id="427" r:id="rId101"/>
    <p:sldId id="519" r:id="rId102"/>
    <p:sldId id="507" r:id="rId103"/>
    <p:sldId id="524" r:id="rId104"/>
    <p:sldId id="525" r:id="rId105"/>
    <p:sldId id="581" r:id="rId106"/>
    <p:sldId id="566" r:id="rId107"/>
    <p:sldId id="646" r:id="rId108"/>
    <p:sldId id="675" r:id="rId109"/>
    <p:sldId id="682" r:id="rId110"/>
    <p:sldId id="684" r:id="rId111"/>
    <p:sldId id="686" r:id="rId1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全体構想" id="{BCDB56E2-F1B2-4914-AE46-F480BCB19D69}">
          <p14:sldIdLst>
            <p14:sldId id="617"/>
            <p14:sldId id="293"/>
            <p14:sldId id="648"/>
            <p14:sldId id="713"/>
            <p14:sldId id="619"/>
            <p14:sldId id="620"/>
            <p14:sldId id="714"/>
            <p14:sldId id="256"/>
            <p14:sldId id="257"/>
            <p14:sldId id="261"/>
            <p14:sldId id="262"/>
            <p14:sldId id="265"/>
            <p14:sldId id="712"/>
            <p14:sldId id="267"/>
            <p14:sldId id="273"/>
          </p14:sldIdLst>
        </p14:section>
        <p14:section name="施策" id="{BBD10473-7438-4A18-B30D-A30BB9F9F5C1}">
          <p14:sldIdLst>
            <p14:sldId id="568"/>
          </p14:sldIdLst>
        </p14:section>
        <p14:section name="新工業団地" id="{746AA55B-1609-4A35-9708-EBDAF461D5A3}">
          <p14:sldIdLst>
            <p14:sldId id="591"/>
            <p14:sldId id="454"/>
            <p14:sldId id="669"/>
            <p14:sldId id="671"/>
            <p14:sldId id="672"/>
            <p14:sldId id="683"/>
            <p14:sldId id="570"/>
            <p14:sldId id="596"/>
          </p14:sldIdLst>
        </p14:section>
        <p14:section name="公共施設広域配置" id="{30DE8BD6-B546-4CFA-9189-2B018D1CB8C0}">
          <p14:sldIdLst>
            <p14:sldId id="615"/>
            <p14:sldId id="690"/>
            <p14:sldId id="631"/>
            <p14:sldId id="632"/>
            <p14:sldId id="639"/>
            <p14:sldId id="658"/>
            <p14:sldId id="640"/>
            <p14:sldId id="663"/>
            <p14:sldId id="664"/>
            <p14:sldId id="655"/>
            <p14:sldId id="643"/>
            <p14:sldId id="647"/>
            <p14:sldId id="662"/>
            <p14:sldId id="661"/>
            <p14:sldId id="667"/>
            <p14:sldId id="659"/>
            <p14:sldId id="347"/>
            <p14:sldId id="666"/>
            <p14:sldId id="668"/>
            <p14:sldId id="660"/>
            <p14:sldId id="636"/>
            <p14:sldId id="599"/>
          </p14:sldIdLst>
        </p14:section>
        <p14:section name="DX推進" id="{79D52ABA-1E57-4604-8B72-A6D58DB7567C}">
          <p14:sldIdLst>
            <p14:sldId id="715"/>
            <p14:sldId id="625"/>
            <p14:sldId id="520"/>
            <p14:sldId id="582"/>
            <p14:sldId id="605"/>
          </p14:sldIdLst>
        </p14:section>
        <p14:section name="観光" id="{73A97424-7C7C-4467-86AD-60AA65BF7B8A}">
          <p14:sldIdLst>
            <p14:sldId id="719"/>
            <p14:sldId id="674"/>
            <p14:sldId id="689"/>
            <p14:sldId id="687"/>
            <p14:sldId id="677"/>
            <p14:sldId id="679"/>
            <p14:sldId id="688"/>
            <p14:sldId id="706"/>
          </p14:sldIdLst>
        </p14:section>
        <p14:section name="まとめ" id="{EF11B5CD-7119-446E-80E7-F5F06920611E}">
          <p14:sldIdLst>
            <p14:sldId id="614"/>
            <p14:sldId id="611"/>
            <p14:sldId id="612"/>
            <p14:sldId id="701"/>
            <p14:sldId id="705"/>
          </p14:sldIdLst>
        </p14:section>
        <p14:section name="予備スライド" id="{5F9346D4-028D-4747-B56B-CD40F44C69B4}">
          <p14:sldIdLst>
            <p14:sldId id="680"/>
            <p14:sldId id="681"/>
            <p14:sldId id="699"/>
            <p14:sldId id="700"/>
            <p14:sldId id="707"/>
            <p14:sldId id="711"/>
            <p14:sldId id="695"/>
            <p14:sldId id="716"/>
            <p14:sldId id="718"/>
            <p14:sldId id="717"/>
            <p14:sldId id="720"/>
            <p14:sldId id="722"/>
            <p14:sldId id="708"/>
            <p14:sldId id="710"/>
            <p14:sldId id="709"/>
            <p14:sldId id="692"/>
            <p14:sldId id="676"/>
            <p14:sldId id="678"/>
            <p14:sldId id="574"/>
            <p14:sldId id="693"/>
            <p14:sldId id="610"/>
            <p14:sldId id="657"/>
            <p14:sldId id="487"/>
            <p14:sldId id="656"/>
            <p14:sldId id="633"/>
            <p14:sldId id="704"/>
            <p14:sldId id="696"/>
            <p14:sldId id="698"/>
            <p14:sldId id="697"/>
            <p14:sldId id="606"/>
            <p14:sldId id="573"/>
            <p14:sldId id="427"/>
            <p14:sldId id="519"/>
            <p14:sldId id="507"/>
            <p14:sldId id="524"/>
            <p14:sldId id="525"/>
            <p14:sldId id="581"/>
            <p14:sldId id="566"/>
            <p14:sldId id="646"/>
            <p14:sldId id="675"/>
            <p14:sldId id="682"/>
            <p14:sldId id="684"/>
            <p14:sldId id="686"/>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DBD643-E50D-30BB-A0C5-3522AF1E6F17}" name="根岸　玲空" initials="根" userId="S::s2312184@u.tsukuba.ac.jp::b030debf-1bec-4348-b7ba-31b29185e6b6" providerId="AD"/>
  <p188:author id="{2964686D-69B5-09BF-2BEA-C46448EE7E4C}" name="藤田　英明" initials="藤" userId="S::s2311177@u.tsukuba.ac.jp::ded9cd7b-94d6-4ef6-9b80-b4866cccdbf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04A7B"/>
    <a:srgbClr val="948A54"/>
    <a:srgbClr val="2C6426"/>
    <a:srgbClr val="279AB5"/>
    <a:srgbClr val="279BB6"/>
    <a:srgbClr val="003451"/>
    <a:srgbClr val="A8A52E"/>
    <a:srgbClr val="B8B532"/>
    <a:srgbClr val="287A36"/>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76F63A-8DAF-BB75-7EAE-F86E5EA35F21}" v="11" dt="2026-02-13T06:41:10.898"/>
    <p1510:client id="{8B12F75C-CD77-8328-8384-0C7D82E03B55}" v="4" dt="2026-02-13T06:14:32.681"/>
    <p1510:client id="{FF0DFBDE-CD1A-4136-936E-EA1F43D215D9}" v="7" dt="2026-02-13T06:21:52.56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63"/>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notesMaster" Target="notesMasters/notesMaster1.xml"/><Relationship Id="rId118" Type="http://schemas.microsoft.com/office/2016/11/relationships/changesInfo" Target="changesInfos/changesInfo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根岸　玲空" userId="b030debf-1bec-4348-b7ba-31b29185e6b6" providerId="ADAL" clId="{6854A6D8-30BE-457A-BFEA-E67E72F63CE1}"/>
    <pc:docChg chg="modSld sldOrd">
      <pc:chgData name="根岸　玲空" userId="b030debf-1bec-4348-b7ba-31b29185e6b6" providerId="ADAL" clId="{6854A6D8-30BE-457A-BFEA-E67E72F63CE1}" dt="2026-02-13T06:21:52.564" v="7" actId="207"/>
      <pc:docMkLst>
        <pc:docMk/>
      </pc:docMkLst>
      <pc:sldChg chg="modSp mod">
        <pc:chgData name="根岸　玲空" userId="b030debf-1bec-4348-b7ba-31b29185e6b6" providerId="ADAL" clId="{6854A6D8-30BE-457A-BFEA-E67E72F63CE1}" dt="2026-02-13T06:21:00.294" v="6" actId="207"/>
        <pc:sldMkLst>
          <pc:docMk/>
          <pc:sldMk cId="770525767" sldId="520"/>
        </pc:sldMkLst>
        <pc:spChg chg="mod">
          <ac:chgData name="根岸　玲空" userId="b030debf-1bec-4348-b7ba-31b29185e6b6" providerId="ADAL" clId="{6854A6D8-30BE-457A-BFEA-E67E72F63CE1}" dt="2026-02-13T06:21:00.294" v="6" actId="207"/>
          <ac:spMkLst>
            <pc:docMk/>
            <pc:sldMk cId="770525767" sldId="520"/>
            <ac:spMk id="4" creationId="{829E6FC6-7A97-75A8-4EFE-419D1632ECBA}"/>
          </ac:spMkLst>
        </pc:spChg>
      </pc:sldChg>
      <pc:sldChg chg="modSp mod">
        <pc:chgData name="根岸　玲空" userId="b030debf-1bec-4348-b7ba-31b29185e6b6" providerId="ADAL" clId="{6854A6D8-30BE-457A-BFEA-E67E72F63CE1}" dt="2026-02-13T06:15:44.480" v="1" actId="207"/>
        <pc:sldMkLst>
          <pc:docMk/>
          <pc:sldMk cId="2208641961" sldId="591"/>
        </pc:sldMkLst>
        <pc:spChg chg="mod">
          <ac:chgData name="根岸　玲空" userId="b030debf-1bec-4348-b7ba-31b29185e6b6" providerId="ADAL" clId="{6854A6D8-30BE-457A-BFEA-E67E72F63CE1}" dt="2026-02-13T06:15:44.480" v="1" actId="207"/>
          <ac:spMkLst>
            <pc:docMk/>
            <pc:sldMk cId="2208641961" sldId="591"/>
            <ac:spMk id="55" creationId="{FABF6E61-FDD7-F798-D0CE-587BC1C0BB5E}"/>
          </ac:spMkLst>
        </pc:spChg>
      </pc:sldChg>
      <pc:sldChg chg="modSp mod ord">
        <pc:chgData name="根岸　玲空" userId="b030debf-1bec-4348-b7ba-31b29185e6b6" providerId="ADAL" clId="{6854A6D8-30BE-457A-BFEA-E67E72F63CE1}" dt="2026-02-13T06:19:56.212" v="4" actId="207"/>
        <pc:sldMkLst>
          <pc:docMk/>
          <pc:sldMk cId="355146747" sldId="615"/>
        </pc:sldMkLst>
        <pc:spChg chg="mod">
          <ac:chgData name="根岸　玲空" userId="b030debf-1bec-4348-b7ba-31b29185e6b6" providerId="ADAL" clId="{6854A6D8-30BE-457A-BFEA-E67E72F63CE1}" dt="2026-02-13T06:19:56.212" v="4" actId="207"/>
          <ac:spMkLst>
            <pc:docMk/>
            <pc:sldMk cId="355146747" sldId="615"/>
            <ac:spMk id="55" creationId="{21839DF1-C948-B824-4BFF-F874192B152B}"/>
          </ac:spMkLst>
        </pc:spChg>
      </pc:sldChg>
      <pc:sldChg chg="modSp mod">
        <pc:chgData name="根岸　玲空" userId="b030debf-1bec-4348-b7ba-31b29185e6b6" providerId="ADAL" clId="{6854A6D8-30BE-457A-BFEA-E67E72F63CE1}" dt="2026-02-13T06:21:52.564" v="7" actId="207"/>
        <pc:sldMkLst>
          <pc:docMk/>
          <pc:sldMk cId="2058357685" sldId="674"/>
        </pc:sldMkLst>
        <pc:spChg chg="mod">
          <ac:chgData name="根岸　玲空" userId="b030debf-1bec-4348-b7ba-31b29185e6b6" providerId="ADAL" clId="{6854A6D8-30BE-457A-BFEA-E67E72F63CE1}" dt="2026-02-13T06:21:52.564" v="7" actId="207"/>
          <ac:spMkLst>
            <pc:docMk/>
            <pc:sldMk cId="2058357685" sldId="674"/>
            <ac:spMk id="5" creationId="{804C0EBA-4C27-B6A6-A36D-9E312DC325B8}"/>
          </ac:spMkLst>
        </pc:spChg>
      </pc:sldChg>
    </pc:docChg>
  </pc:docChgLst>
  <pc:docChgLst>
    <pc:chgData name="藤田　英明" userId="ded9cd7b-94d6-4ef6-9b80-b4866cccdbfc" providerId="ADAL" clId="{80BB0FC2-8428-4A07-96CC-A9124C70FA20}"/>
    <pc:docChg chg="modSld">
      <pc:chgData name="藤田　英明" userId="ded9cd7b-94d6-4ef6-9b80-b4866cccdbfc" providerId="ADAL" clId="{80BB0FC2-8428-4A07-96CC-A9124C70FA20}" dt="2026-02-05T22:45:17.464" v="1" actId="1076"/>
      <pc:docMkLst>
        <pc:docMk/>
      </pc:docMkLst>
      <pc:sldChg chg="modSp mod">
        <pc:chgData name="藤田　英明" userId="ded9cd7b-94d6-4ef6-9b80-b4866cccdbfc" providerId="ADAL" clId="{80BB0FC2-8428-4A07-96CC-A9124C70FA20}" dt="2026-02-05T22:45:17.464" v="1" actId="1076"/>
        <pc:sldMkLst>
          <pc:docMk/>
          <pc:sldMk cId="2998101436" sldId="631"/>
        </pc:sldMkLst>
        <pc:spChg chg="mod">
          <ac:chgData name="藤田　英明" userId="ded9cd7b-94d6-4ef6-9b80-b4866cccdbfc" providerId="ADAL" clId="{80BB0FC2-8428-4A07-96CC-A9124C70FA20}" dt="2026-02-05T22:45:17.464" v="1" actId="1076"/>
          <ac:spMkLst>
            <pc:docMk/>
            <pc:sldMk cId="2998101436" sldId="631"/>
            <ac:spMk id="12" creationId="{07B0025F-8878-E8A4-A478-C383B55223FD}"/>
          </ac:spMkLst>
        </pc:spChg>
        <pc:grpChg chg="mod">
          <ac:chgData name="藤田　英明" userId="ded9cd7b-94d6-4ef6-9b80-b4866cccdbfc" providerId="ADAL" clId="{80BB0FC2-8428-4A07-96CC-A9124C70FA20}" dt="2026-02-05T22:45:10.687" v="0" actId="14100"/>
          <ac:grpSpMkLst>
            <pc:docMk/>
            <pc:sldMk cId="2998101436" sldId="631"/>
            <ac:grpSpMk id="10" creationId="{99C3402E-367B-242F-6CEB-37421B4BD33E}"/>
          </ac:grpSpMkLst>
        </pc:grpChg>
      </pc:sldChg>
    </pc:docChg>
  </pc:docChgLst>
  <pc:docChgLst>
    <pc:chgData name="永浦　正基" userId="S::s2310324@u.tsukuba.ac.jp::8e7e731a-0a0c-4c88-9709-a98a9d55aebe" providerId="AD" clId="Web-{8A76F63A-8DAF-BB75-7EAE-F86E5EA35F21}"/>
    <pc:docChg chg="addSld delSld modSld modSection">
      <pc:chgData name="永浦　正基" userId="S::s2310324@u.tsukuba.ac.jp::8e7e731a-0a0c-4c88-9709-a98a9d55aebe" providerId="AD" clId="Web-{8A76F63A-8DAF-BB75-7EAE-F86E5EA35F21}" dt="2026-02-13T06:41:10.898" v="10" actId="1076"/>
      <pc:docMkLst>
        <pc:docMk/>
      </pc:docMkLst>
      <pc:sldChg chg="addSp">
        <pc:chgData name="永浦　正基" userId="S::s2310324@u.tsukuba.ac.jp::8e7e731a-0a0c-4c88-9709-a98a9d55aebe" providerId="AD" clId="Web-{8A76F63A-8DAF-BB75-7EAE-F86E5EA35F21}" dt="2026-02-13T06:23:12.994" v="0"/>
        <pc:sldMkLst>
          <pc:docMk/>
          <pc:sldMk cId="993992919" sldId="689"/>
        </pc:sldMkLst>
        <pc:grpChg chg="add">
          <ac:chgData name="永浦　正基" userId="S::s2310324@u.tsukuba.ac.jp::8e7e731a-0a0c-4c88-9709-a98a9d55aebe" providerId="AD" clId="Web-{8A76F63A-8DAF-BB75-7EAE-F86E5EA35F21}" dt="2026-02-13T06:23:12.994" v="0"/>
          <ac:grpSpMkLst>
            <pc:docMk/>
            <pc:sldMk cId="993992919" sldId="689"/>
            <ac:grpSpMk id="3" creationId="{29B9A80C-9900-B0F5-3EDB-5EB8EF2F7DCD}"/>
          </ac:grpSpMkLst>
        </pc:grpChg>
      </pc:sldChg>
      <pc:sldChg chg="delSp modSp">
        <pc:chgData name="永浦　正基" userId="S::s2310324@u.tsukuba.ac.jp::8e7e731a-0a0c-4c88-9709-a98a9d55aebe" providerId="AD" clId="Web-{8A76F63A-8DAF-BB75-7EAE-F86E5EA35F21}" dt="2026-02-13T06:41:10.898" v="10" actId="1076"/>
        <pc:sldMkLst>
          <pc:docMk/>
          <pc:sldMk cId="1842055536" sldId="710"/>
        </pc:sldMkLst>
        <pc:spChg chg="del">
          <ac:chgData name="永浦　正基" userId="S::s2310324@u.tsukuba.ac.jp::8e7e731a-0a0c-4c88-9709-a98a9d55aebe" providerId="AD" clId="Web-{8A76F63A-8DAF-BB75-7EAE-F86E5EA35F21}" dt="2026-02-13T06:41:02.647" v="8"/>
          <ac:spMkLst>
            <pc:docMk/>
            <pc:sldMk cId="1842055536" sldId="710"/>
            <ac:spMk id="2" creationId="{B8432C05-E87B-5630-1CCF-2F7488792D09}"/>
          </ac:spMkLst>
        </pc:spChg>
        <pc:spChg chg="del">
          <ac:chgData name="永浦　正基" userId="S::s2310324@u.tsukuba.ac.jp::8e7e731a-0a0c-4c88-9709-a98a9d55aebe" providerId="AD" clId="Web-{8A76F63A-8DAF-BB75-7EAE-F86E5EA35F21}" dt="2026-02-13T06:41:07.554" v="9"/>
          <ac:spMkLst>
            <pc:docMk/>
            <pc:sldMk cId="1842055536" sldId="710"/>
            <ac:spMk id="3" creationId="{B62E952B-333C-8271-394C-EEF10F1408B9}"/>
          </ac:spMkLst>
        </pc:spChg>
        <pc:picChg chg="mod">
          <ac:chgData name="永浦　正基" userId="S::s2310324@u.tsukuba.ac.jp::8e7e731a-0a0c-4c88-9709-a98a9d55aebe" providerId="AD" clId="Web-{8A76F63A-8DAF-BB75-7EAE-F86E5EA35F21}" dt="2026-02-13T06:41:10.898" v="10" actId="1076"/>
          <ac:picMkLst>
            <pc:docMk/>
            <pc:sldMk cId="1842055536" sldId="710"/>
            <ac:picMk id="3074" creationId="{AD1913A6-CD76-3DAD-E411-0EED04E1A787}"/>
          </ac:picMkLst>
        </pc:picChg>
      </pc:sldChg>
      <pc:sldChg chg="addSp delSp modSp new del">
        <pc:chgData name="永浦　正基" userId="S::s2310324@u.tsukuba.ac.jp::8e7e731a-0a0c-4c88-9709-a98a9d55aebe" providerId="AD" clId="Web-{8A76F63A-8DAF-BB75-7EAE-F86E5EA35F21}" dt="2026-02-13T06:40:23.457" v="6"/>
        <pc:sldMkLst>
          <pc:docMk/>
          <pc:sldMk cId="732792863" sldId="723"/>
        </pc:sldMkLst>
        <pc:spChg chg="del">
          <ac:chgData name="永浦　正基" userId="S::s2310324@u.tsukuba.ac.jp::8e7e731a-0a0c-4c88-9709-a98a9d55aebe" providerId="AD" clId="Web-{8A76F63A-8DAF-BB75-7EAE-F86E5EA35F21}" dt="2026-02-13T06:23:51.354" v="5"/>
          <ac:spMkLst>
            <pc:docMk/>
            <pc:sldMk cId="732792863" sldId="723"/>
            <ac:spMk id="2" creationId="{EE69BD8C-7172-3CA9-1E38-364BABE07E98}"/>
          </ac:spMkLst>
        </pc:spChg>
        <pc:spChg chg="del mod">
          <ac:chgData name="永浦　正基" userId="S::s2310324@u.tsukuba.ac.jp::8e7e731a-0a0c-4c88-9709-a98a9d55aebe" providerId="AD" clId="Web-{8A76F63A-8DAF-BB75-7EAE-F86E5EA35F21}" dt="2026-02-13T06:23:49.135" v="4"/>
          <ac:spMkLst>
            <pc:docMk/>
            <pc:sldMk cId="732792863" sldId="723"/>
            <ac:spMk id="3" creationId="{4F5BDC88-C52D-708B-D6BA-76B1A604B464}"/>
          </ac:spMkLst>
        </pc:spChg>
        <pc:grpChg chg="add">
          <ac:chgData name="永浦　正基" userId="S::s2310324@u.tsukuba.ac.jp::8e7e731a-0a0c-4c88-9709-a98a9d55aebe" providerId="AD" clId="Web-{8A76F63A-8DAF-BB75-7EAE-F86E5EA35F21}" dt="2026-02-13T06:23:39.010" v="2"/>
          <ac:grpSpMkLst>
            <pc:docMk/>
            <pc:sldMk cId="732792863" sldId="723"/>
            <ac:grpSpMk id="20" creationId="{7AA9B9C3-08CB-F05A-7FDE-0602F6B24D0C}"/>
          </ac:grpSpMkLst>
        </pc:grpChg>
      </pc:sldChg>
    </pc:docChg>
  </pc:docChgLst>
  <pc:docChgLst>
    <pc:chgData name="根岸　玲空" userId="S::s2312184@u.tsukuba.ac.jp::b030debf-1bec-4348-b7ba-31b29185e6b6" providerId="AD" clId="Web-{8B12F75C-CD77-8328-8384-0C7D82E03B55}"/>
    <pc:docChg chg="modSld">
      <pc:chgData name="根岸　玲空" userId="S::s2312184@u.tsukuba.ac.jp::b030debf-1bec-4348-b7ba-31b29185e6b6" providerId="AD" clId="Web-{8B12F75C-CD77-8328-8384-0C7D82E03B55}" dt="2026-02-13T06:14:32.603" v="1"/>
      <pc:docMkLst>
        <pc:docMk/>
      </pc:docMkLst>
      <pc:sldChg chg="modSp">
        <pc:chgData name="根岸　玲空" userId="S::s2312184@u.tsukuba.ac.jp::b030debf-1bec-4348-b7ba-31b29185e6b6" providerId="AD" clId="Web-{8B12F75C-CD77-8328-8384-0C7D82E03B55}" dt="2026-02-13T06:14:32.603" v="1"/>
        <pc:sldMkLst>
          <pc:docMk/>
          <pc:sldMk cId="2208641961" sldId="591"/>
        </pc:sldMkLst>
        <pc:spChg chg="mod">
          <ac:chgData name="根岸　玲空" userId="S::s2312184@u.tsukuba.ac.jp::b030debf-1bec-4348-b7ba-31b29185e6b6" providerId="AD" clId="Web-{8B12F75C-CD77-8328-8384-0C7D82E03B55}" dt="2026-02-13T06:14:32.603" v="1"/>
          <ac:spMkLst>
            <pc:docMk/>
            <pc:sldMk cId="2208641961" sldId="591"/>
            <ac:spMk id="55" creationId="{FABF6E61-FDD7-F798-D0CE-587BC1C0BB5E}"/>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25T07:36:01.650"/>
    </inkml:context>
    <inkml:brush xml:id="br0">
      <inkml:brushProperty name="width" value="0.1" units="cm"/>
      <inkml:brushProperty name="height" value="0.2" units="cm"/>
      <inkml:brushProperty name="color" value="#FFC000"/>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9E207-4162-461F-A884-D602D5B5D7A0}" type="datetimeFigureOut">
              <a:rPr kumimoji="1" lang="ja-JP" altLang="en-US" smtClean="0"/>
              <a:t>2026/2/12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E3539-DB1F-4894-8E73-D6C57C3D7F82}" type="slidenum">
              <a:rPr kumimoji="1" lang="ja-JP" altLang="en-US" smtClean="0"/>
              <a:t>‹#›</a:t>
            </a:fld>
            <a:endParaRPr kumimoji="1" lang="ja-JP" altLang="en-US"/>
          </a:p>
        </p:txBody>
      </p:sp>
    </p:spTree>
    <p:extLst>
      <p:ext uri="{BB962C8B-B14F-4D97-AF65-F5344CB8AC3E}">
        <p14:creationId xmlns:p14="http://schemas.microsoft.com/office/powerpoint/2010/main" val="23100005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計画班</a:t>
            </a:r>
            <a:r>
              <a:rPr kumimoji="1" lang="en-US" altLang="ja-JP"/>
              <a:t>5</a:t>
            </a:r>
            <a:r>
              <a:rPr kumimoji="1" lang="ja-JP" altLang="en-US"/>
              <a:t>班です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3E3539-DB1F-4894-8E73-D6C57C3D7F8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303702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未来へ進んでいくためには、人口減少や少子高齢化などの、社会情勢の変化に対応して、乗りこなしていく必要があります。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10</a:t>
            </a:fld>
            <a:endParaRPr kumimoji="1" lang="ja-JP" altLang="en-US"/>
          </a:p>
        </p:txBody>
      </p:sp>
    </p:spTree>
    <p:extLst>
      <p:ext uri="{BB962C8B-B14F-4D97-AF65-F5344CB8AC3E}">
        <p14:creationId xmlns:p14="http://schemas.microsoft.com/office/powerpoint/2010/main" val="2452721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しかし、社会変化を乗りこなすだけではなく、広域アクセス性や文化・観光資源など、土浦市の強みを伸ばしていくことも、とても重要です。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12</a:t>
            </a:fld>
            <a:endParaRPr kumimoji="1" lang="ja-JP" altLang="en-US"/>
          </a:p>
        </p:txBody>
      </p:sp>
    </p:spTree>
    <p:extLst>
      <p:ext uri="{BB962C8B-B14F-4D97-AF65-F5344CB8AC3E}">
        <p14:creationId xmlns:p14="http://schemas.microsoft.com/office/powerpoint/2010/main" val="2025844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しかし、社会変化を乗りこなすだけではなく、広域アクセス性や文化・観光資源など、土浦市の強みを伸ばしていくことも、とても重要です。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13</a:t>
            </a:fld>
            <a:endParaRPr kumimoji="1" lang="ja-JP" altLang="en-US"/>
          </a:p>
        </p:txBody>
      </p:sp>
    </p:spTree>
    <p:extLst>
      <p:ext uri="{BB962C8B-B14F-4D97-AF65-F5344CB8AC3E}">
        <p14:creationId xmlns:p14="http://schemas.microsoft.com/office/powerpoint/2010/main" val="1439793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土浦市の強みを伸ばして、力強く、社会情勢の変化を乗りこなして、前へ、</a:t>
            </a:r>
            <a:r>
              <a:rPr kumimoji="1" lang="ja-JP" altLang="en-US" sz="1200" b="0"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これが私たちの目指す、土浦市の姿です。</a:t>
            </a:r>
            <a:endParaRPr kumimoji="1" lang="en-US" altLang="ja-JP" sz="1200" b="0"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endParaRP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15</a:t>
            </a:fld>
            <a:endParaRPr kumimoji="1" lang="ja-JP" altLang="en-US"/>
          </a:p>
        </p:txBody>
      </p:sp>
    </p:spTree>
    <p:extLst>
      <p:ext uri="{BB962C8B-B14F-4D97-AF65-F5344CB8AC3E}">
        <p14:creationId xmlns:p14="http://schemas.microsoft.com/office/powerpoint/2010/main" val="3722728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ここからは、このような土浦市の姿を描くための施策を提案します。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16</a:t>
            </a:fld>
            <a:endParaRPr kumimoji="1" lang="ja-JP" altLang="en-US"/>
          </a:p>
        </p:txBody>
      </p:sp>
    </p:spTree>
    <p:extLst>
      <p:ext uri="{BB962C8B-B14F-4D97-AF65-F5344CB8AC3E}">
        <p14:creationId xmlns:p14="http://schemas.microsoft.com/office/powerpoint/2010/main" val="389092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9FFD7-FBB9-3162-4201-29E9D94682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E76F4F-112C-34AD-4721-2B9DB62D92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E10DFF-E4AF-2246-D471-4139D6932099}"/>
              </a:ext>
            </a:extLst>
          </p:cNvPr>
          <p:cNvSpPr>
            <a:spLocks noGrp="1"/>
          </p:cNvSpPr>
          <p:nvPr>
            <p:ph type="body" idx="1"/>
          </p:nvPr>
        </p:nvSpPr>
        <p:spPr/>
        <p:txBody>
          <a:bodyPr/>
          <a:lstStyle/>
          <a:p>
            <a:r>
              <a:rPr kumimoji="1" lang="ja-JP" altLang="en-US"/>
              <a:t>まず初めに、土浦市の強みを伸ばしていくことに着目し、新工業団地施策を提案します。</a:t>
            </a:r>
          </a:p>
        </p:txBody>
      </p:sp>
      <p:sp>
        <p:nvSpPr>
          <p:cNvPr id="4" name="スライド番号プレースホルダー 3">
            <a:extLst>
              <a:ext uri="{FF2B5EF4-FFF2-40B4-BE49-F238E27FC236}">
                <a16:creationId xmlns:a16="http://schemas.microsoft.com/office/drawing/2014/main" id="{3EDA474A-3433-00EC-24A2-9B973C463C57}"/>
              </a:ext>
            </a:extLst>
          </p:cNvPr>
          <p:cNvSpPr>
            <a:spLocks noGrp="1"/>
          </p:cNvSpPr>
          <p:nvPr>
            <p:ph type="sldNum" sz="quarter" idx="5"/>
          </p:nvPr>
        </p:nvSpPr>
        <p:spPr/>
        <p:txBody>
          <a:bodyPr/>
          <a:lstStyle/>
          <a:p>
            <a:fld id="{1B3E3539-DB1F-4894-8E73-D6C57C3D7F82}" type="slidenum">
              <a:rPr kumimoji="1" lang="ja-JP" altLang="en-US" smtClean="0"/>
              <a:t>17</a:t>
            </a:fld>
            <a:endParaRPr kumimoji="1" lang="ja-JP" altLang="en-US"/>
          </a:p>
        </p:txBody>
      </p:sp>
    </p:spTree>
    <p:extLst>
      <p:ext uri="{BB962C8B-B14F-4D97-AF65-F5344CB8AC3E}">
        <p14:creationId xmlns:p14="http://schemas.microsoft.com/office/powerpoint/2010/main" val="850487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DAD3B-6EA1-FA46-BDF1-9BA0E32391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8ABCC6-D515-0C73-D091-BE1D15D949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7A3883-21A3-C7AD-5623-D3B0428B00A4}"/>
              </a:ext>
            </a:extLst>
          </p:cNvPr>
          <p:cNvSpPr>
            <a:spLocks noGrp="1"/>
          </p:cNvSpPr>
          <p:nvPr>
            <p:ph type="body" idx="1"/>
          </p:nvPr>
        </p:nvSpPr>
        <p:spPr/>
        <p:txBody>
          <a:bodyPr/>
          <a:lstStyle/>
          <a:p>
            <a:r>
              <a:rPr kumimoji="1" lang="ja-JP" altLang="en-US" sz="1200"/>
              <a:t>ソーラーパネルや</a:t>
            </a:r>
            <a:r>
              <a:rPr lang="ja-JP" altLang="en-US" sz="1200"/>
              <a:t>森林、未耕作地などが広がっている</a:t>
            </a:r>
            <a:r>
              <a:rPr kumimoji="1" lang="ja-JP" altLang="en-US"/>
              <a:t>土浦北インターチェンジ付近に新しい工業団地の整備を提案します。</a:t>
            </a:r>
            <a:endParaRPr kumimoji="1" lang="en-US" altLang="ja-JP"/>
          </a:p>
        </p:txBody>
      </p:sp>
      <p:sp>
        <p:nvSpPr>
          <p:cNvPr id="4" name="スライド番号プレースホルダー 3">
            <a:extLst>
              <a:ext uri="{FF2B5EF4-FFF2-40B4-BE49-F238E27FC236}">
                <a16:creationId xmlns:a16="http://schemas.microsoft.com/office/drawing/2014/main" id="{475B32ED-3380-9999-ABB3-9F0DFF01E076}"/>
              </a:ext>
            </a:extLst>
          </p:cNvPr>
          <p:cNvSpPr>
            <a:spLocks noGrp="1"/>
          </p:cNvSpPr>
          <p:nvPr>
            <p:ph type="sldNum" sz="quarter" idx="5"/>
          </p:nvPr>
        </p:nvSpPr>
        <p:spPr/>
        <p:txBody>
          <a:bodyPr/>
          <a:lstStyle/>
          <a:p>
            <a:fld id="{1B3E3539-DB1F-4894-8E73-D6C57C3D7F82}" type="slidenum">
              <a:rPr kumimoji="1" lang="ja-JP" altLang="en-US" smtClean="0"/>
              <a:t>18</a:t>
            </a:fld>
            <a:endParaRPr kumimoji="1" lang="ja-JP" altLang="en-US"/>
          </a:p>
        </p:txBody>
      </p:sp>
    </p:spTree>
    <p:extLst>
      <p:ext uri="{BB962C8B-B14F-4D97-AF65-F5344CB8AC3E}">
        <p14:creationId xmlns:p14="http://schemas.microsoft.com/office/powerpoint/2010/main" val="2957462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47FBA-82B4-05C3-6396-28B73D9819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82A7F98-89AE-E77D-DF7D-272EA428753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D07C06-1CF0-AF6A-2056-F62B9ABBE2EA}"/>
              </a:ext>
            </a:extLst>
          </p:cNvPr>
          <p:cNvSpPr>
            <a:spLocks noGrp="1"/>
          </p:cNvSpPr>
          <p:nvPr>
            <p:ph type="body" idx="1"/>
          </p:nvPr>
        </p:nvSpPr>
        <p:spPr/>
        <p:txBody>
          <a:bodyPr/>
          <a:lstStyle/>
          <a:p>
            <a:pPr marL="0" indent="0">
              <a:buFont typeface="Arial" panose="020B0604020202020204" pitchFamily="34" charset="0"/>
              <a:buNone/>
            </a:pPr>
            <a:r>
              <a:rPr kumimoji="1" lang="ja-JP" altLang="en-US"/>
              <a:t>提案する工業団地のポテンシャルとしては、交通利便性が高いことや、</a:t>
            </a:r>
            <a:r>
              <a:rPr lang="ja-JP" altLang="en-US"/>
              <a:t>都心や圏央道沿いの他県と比較して地価が安価であることが挙げられます。</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trike="sngStrike"/>
              <a:t>ほか、</a:t>
            </a:r>
            <a:r>
              <a:rPr kumimoji="1" lang="ja-JP" altLang="en-US" strike="sngStrike"/>
              <a:t>近隣に工業団地が多く集積しており、自治体のリスク管理や、企業の生産・物流の効率化が図られるという</a:t>
            </a:r>
            <a:endParaRPr kumimoji="1" lang="en-US" altLang="ja-JP" strike="sngStrike"/>
          </a:p>
        </p:txBody>
      </p:sp>
      <p:sp>
        <p:nvSpPr>
          <p:cNvPr id="4" name="スライド番号プレースホルダー 3">
            <a:extLst>
              <a:ext uri="{FF2B5EF4-FFF2-40B4-BE49-F238E27FC236}">
                <a16:creationId xmlns:a16="http://schemas.microsoft.com/office/drawing/2014/main" id="{01B2D518-4D1C-9D72-E31C-AC52E6648FC8}"/>
              </a:ext>
            </a:extLst>
          </p:cNvPr>
          <p:cNvSpPr>
            <a:spLocks noGrp="1"/>
          </p:cNvSpPr>
          <p:nvPr>
            <p:ph type="sldNum" sz="quarter" idx="5"/>
          </p:nvPr>
        </p:nvSpPr>
        <p:spPr/>
        <p:txBody>
          <a:bodyPr/>
          <a:lstStyle/>
          <a:p>
            <a:fld id="{1B3E3539-DB1F-4894-8E73-D6C57C3D7F82}" type="slidenum">
              <a:rPr kumimoji="1" lang="ja-JP" altLang="en-US" smtClean="0"/>
              <a:t>19</a:t>
            </a:fld>
            <a:endParaRPr kumimoji="1" lang="ja-JP" altLang="en-US"/>
          </a:p>
        </p:txBody>
      </p:sp>
    </p:spTree>
    <p:extLst>
      <p:ext uri="{BB962C8B-B14F-4D97-AF65-F5344CB8AC3E}">
        <p14:creationId xmlns:p14="http://schemas.microsoft.com/office/powerpoint/2010/main" val="2725520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DAD3B-6EA1-FA46-BDF1-9BA0E32391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8ABCC6-D515-0C73-D091-BE1D15D949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7A3883-21A3-C7AD-5623-D3B0428B00A4}"/>
              </a:ext>
            </a:extLst>
          </p:cNvPr>
          <p:cNvSpPr>
            <a:spLocks noGrp="1"/>
          </p:cNvSpPr>
          <p:nvPr>
            <p:ph type="body" idx="1"/>
          </p:nvPr>
        </p:nvSpPr>
        <p:spPr/>
        <p:txBody>
          <a:bodyPr/>
          <a:lstStyle/>
          <a:p>
            <a:r>
              <a:rPr kumimoji="1" lang="ja-JP" altLang="en-US"/>
              <a:t>土浦市と企業に対してヒアリングを行ったところ、</a:t>
            </a:r>
            <a:endParaRPr kumimoji="1" lang="en-US" altLang="ja-JP"/>
          </a:p>
          <a:p>
            <a:r>
              <a:rPr kumimoji="1" lang="ja-JP" altLang="en-US"/>
              <a:t>企業からは、交通利便性や人材確保、土浦市からは、地価の安さがメリットとして挙げられました。</a:t>
            </a:r>
            <a:endParaRPr kumimoji="1" lang="en-US" altLang="ja-JP"/>
          </a:p>
          <a:p>
            <a:endParaRPr kumimoji="1" lang="en-US" altLang="ja-JP"/>
          </a:p>
          <a:p>
            <a:r>
              <a:rPr kumimoji="1" lang="ja-JP" altLang="en-US"/>
              <a:t>しかし、既存の工業団地は完売状態であり、用地の不足が課題となっています。</a:t>
            </a:r>
            <a:endParaRPr kumimoji="1" lang="en-US" altLang="ja-JP"/>
          </a:p>
          <a:p>
            <a:endParaRPr kumimoji="1" lang="en-US" altLang="ja-JP"/>
          </a:p>
          <a:p>
            <a:endParaRPr kumimoji="1" lang="en-US" altLang="ja-JP"/>
          </a:p>
          <a:p>
            <a:endParaRPr kumimoji="1" lang="en-US" altLang="ja-JP"/>
          </a:p>
          <a:p>
            <a:r>
              <a:rPr kumimoji="1" lang="ja-JP" altLang="en-US" strike="sngStrike"/>
              <a:t>土浦市に立地する企業と、土浦市に対してヒアリングを行いました。</a:t>
            </a:r>
            <a:endParaRPr kumimoji="1" lang="en-US" altLang="ja-JP" strike="sngStrike"/>
          </a:p>
          <a:p>
            <a:r>
              <a:rPr kumimoji="1" lang="ja-JP" altLang="en-US" strike="sngStrike"/>
              <a:t>土浦市に立地するメリットとして、</a:t>
            </a:r>
            <a:endParaRPr kumimoji="1" lang="en-US" altLang="ja-JP" strike="sngStrike"/>
          </a:p>
          <a:p>
            <a:r>
              <a:rPr kumimoji="1" lang="ja-JP" altLang="en-US" strike="sngStrike"/>
              <a:t>立地企業からは、交通利便性や人材確保などについて挙げられたほか、</a:t>
            </a:r>
            <a:endParaRPr kumimoji="1" lang="en-US" altLang="ja-JP" strike="sngStrike"/>
          </a:p>
          <a:p>
            <a:endParaRPr kumimoji="1" lang="en-US" altLang="ja-JP" strike="sngStrike"/>
          </a:p>
          <a:p>
            <a:r>
              <a:rPr kumimoji="1" lang="ja-JP" altLang="en-US" strike="sngStrike"/>
              <a:t>土浦市からは、地価の安さに加え、立地企業と同じく交通利便性や人材確保との回答が得られました。</a:t>
            </a:r>
            <a:endParaRPr kumimoji="1" lang="en-US" altLang="ja-JP" strike="sngStrike"/>
          </a:p>
          <a:p>
            <a:endParaRPr kumimoji="1" lang="en-US" altLang="ja-JP" strike="sngStrike"/>
          </a:p>
          <a:p>
            <a:r>
              <a:rPr kumimoji="1" lang="ja-JP" altLang="en-US" strike="sngStrike"/>
              <a:t>さらに土浦市からは、現状と課題として、</a:t>
            </a:r>
            <a:endParaRPr kumimoji="1" lang="en-US" altLang="ja-JP" strike="sngStrike"/>
          </a:p>
          <a:p>
            <a:r>
              <a:rPr kumimoji="1" lang="ja-JP" altLang="en-US" strike="sngStrike"/>
              <a:t>産業用地に関して製造業からの問い合わせが最も多く、</a:t>
            </a:r>
            <a:endParaRPr kumimoji="1" lang="en-US" altLang="ja-JP" strike="sngStrike"/>
          </a:p>
          <a:p>
            <a:r>
              <a:rPr kumimoji="1" lang="ja-JP" altLang="en-US" strike="sngStrike"/>
              <a:t>ついで運輸・卸売業が多くなっています。</a:t>
            </a:r>
            <a:endParaRPr kumimoji="1" lang="en-US" altLang="ja-JP" strike="sngStrike"/>
          </a:p>
          <a:p>
            <a:r>
              <a:rPr kumimoji="1" lang="ja-JP" altLang="en-US" strike="sngStrike"/>
              <a:t>また、既存の工業団地は完売状態であり、企業に紹介できる土地がないことが課題となっています。</a:t>
            </a:r>
            <a:endParaRPr kumimoji="1" lang="en-US" altLang="ja-JP" strike="sngStrike"/>
          </a:p>
          <a:p>
            <a:endParaRPr kumimoji="1" lang="en-US" altLang="ja-JP" strike="sngStrike"/>
          </a:p>
        </p:txBody>
      </p:sp>
      <p:sp>
        <p:nvSpPr>
          <p:cNvPr id="4" name="スライド番号プレースホルダー 3">
            <a:extLst>
              <a:ext uri="{FF2B5EF4-FFF2-40B4-BE49-F238E27FC236}">
                <a16:creationId xmlns:a16="http://schemas.microsoft.com/office/drawing/2014/main" id="{475B32ED-3380-9999-ABB3-9F0DFF01E076}"/>
              </a:ext>
            </a:extLst>
          </p:cNvPr>
          <p:cNvSpPr>
            <a:spLocks noGrp="1"/>
          </p:cNvSpPr>
          <p:nvPr>
            <p:ph type="sldNum" sz="quarter" idx="5"/>
          </p:nvPr>
        </p:nvSpPr>
        <p:spPr/>
        <p:txBody>
          <a:bodyPr/>
          <a:lstStyle/>
          <a:p>
            <a:fld id="{1B3E3539-DB1F-4894-8E73-D6C57C3D7F82}" type="slidenum">
              <a:rPr kumimoji="1" lang="ja-JP" altLang="en-US" smtClean="0"/>
              <a:t>20</a:t>
            </a:fld>
            <a:endParaRPr kumimoji="1" lang="ja-JP" altLang="en-US"/>
          </a:p>
        </p:txBody>
      </p:sp>
    </p:spTree>
    <p:extLst>
      <p:ext uri="{BB962C8B-B14F-4D97-AF65-F5344CB8AC3E}">
        <p14:creationId xmlns:p14="http://schemas.microsoft.com/office/powerpoint/2010/main" val="2514881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DAD3B-6EA1-FA46-BDF1-9BA0E32391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8ABCC6-D515-0C73-D091-BE1D15D949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7A3883-21A3-C7AD-5623-D3B0428B00A4}"/>
              </a:ext>
            </a:extLst>
          </p:cNvPr>
          <p:cNvSpPr>
            <a:spLocks noGrp="1"/>
          </p:cNvSpPr>
          <p:nvPr>
            <p:ph type="body" idx="1"/>
          </p:nvPr>
        </p:nvSpPr>
        <p:spPr/>
        <p:txBody>
          <a:bodyPr/>
          <a:lstStyle/>
          <a:p>
            <a:r>
              <a:rPr kumimoji="1" lang="ja-JP" altLang="en-US"/>
              <a:t>さらに、かすみがうら市では候補地に隣接して工業地域が広がっており、新産業導入拠点として設定されています。</a:t>
            </a:r>
            <a:endParaRPr kumimoji="1" lang="en-US" altLang="ja-JP"/>
          </a:p>
          <a:p>
            <a:r>
              <a:rPr kumimoji="1" lang="ja-JP" altLang="en-US"/>
              <a:t>ここに工場が集積することで、</a:t>
            </a:r>
            <a:r>
              <a:rPr kumimoji="1" lang="ja-JP" altLang="en-US" strike="noStrike"/>
              <a:t>自治体のリスク管理や、企業の生産・物流の効率化が図られるメリットもあります。</a:t>
            </a:r>
            <a:endParaRPr kumimoji="1" lang="en-US" altLang="ja-JP"/>
          </a:p>
          <a:p>
            <a:endParaRPr kumimoji="1" lang="en-US" altLang="ja-JP"/>
          </a:p>
          <a:p>
            <a:r>
              <a:rPr kumimoji="1" lang="ja-JP" altLang="en-US" strike="sngStrike"/>
              <a:t>さらに、土浦市に隣接するかすみがうら市では、候補地に接続する形で工業地域が広がっています。</a:t>
            </a:r>
            <a:endParaRPr kumimoji="1" lang="en-US" altLang="ja-JP" strike="sngStrike"/>
          </a:p>
          <a:p>
            <a:r>
              <a:rPr kumimoji="1" lang="ja-JP" altLang="en-US" strike="sngStrike"/>
              <a:t>また、かすみがうら市のマスタープランにある将来都市構造図では、候補地の近隣に新産業導入拠点を設けており、周辺に今後も工場を誘致しようとしています。</a:t>
            </a:r>
            <a:endParaRPr kumimoji="1" lang="en-US" altLang="ja-JP" strike="sngStrike"/>
          </a:p>
          <a:p>
            <a:r>
              <a:rPr kumimoji="1" lang="ja-JP" altLang="en-US" strike="sngStrike"/>
              <a:t>このように、提案する立地ではかすみがうら市の土地利用とも連携した、自治体をまたいだ地域形成が可能です。</a:t>
            </a:r>
            <a:endParaRPr kumimoji="1" lang="en-US" altLang="ja-JP" strike="sngStrike"/>
          </a:p>
          <a:p>
            <a:r>
              <a:rPr kumimoji="1" lang="ja-JP" altLang="en-US" strike="sngStrike"/>
              <a:t>さらに、工場が集積することで、自治体のリスク管理や、企業の生産・物流の効率化が図られるというメリットもあります。</a:t>
            </a:r>
            <a:endParaRPr kumimoji="1" lang="en-US" altLang="ja-JP" strike="sngStrike"/>
          </a:p>
          <a:p>
            <a:endParaRPr kumimoji="1" lang="en-US" altLang="ja-JP" strike="sngStrike"/>
          </a:p>
          <a:p>
            <a:r>
              <a:rPr kumimoji="1" lang="ja-JP" altLang="en-US" strike="sngStrike"/>
              <a:t>かすみがうら市へ行ったヒアリングでは、製造業などの誘致を想定しているとの回答が得られました。</a:t>
            </a:r>
            <a:endParaRPr kumimoji="1" lang="en-US" altLang="ja-JP" strike="sngStrike"/>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475B32ED-3380-9999-ABB3-9F0DFF01E076}"/>
              </a:ext>
            </a:extLst>
          </p:cNvPr>
          <p:cNvSpPr>
            <a:spLocks noGrp="1"/>
          </p:cNvSpPr>
          <p:nvPr>
            <p:ph type="sldNum" sz="quarter" idx="5"/>
          </p:nvPr>
        </p:nvSpPr>
        <p:spPr/>
        <p:txBody>
          <a:bodyPr/>
          <a:lstStyle/>
          <a:p>
            <a:fld id="{1B3E3539-DB1F-4894-8E73-D6C57C3D7F82}" type="slidenum">
              <a:rPr kumimoji="1" lang="ja-JP" altLang="en-US" smtClean="0"/>
              <a:t>21</a:t>
            </a:fld>
            <a:endParaRPr kumimoji="1" lang="ja-JP" altLang="en-US"/>
          </a:p>
        </p:txBody>
      </p:sp>
    </p:spTree>
    <p:extLst>
      <p:ext uri="{BB962C8B-B14F-4D97-AF65-F5344CB8AC3E}">
        <p14:creationId xmlns:p14="http://schemas.microsoft.com/office/powerpoint/2010/main" val="136060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まず初めに、全体構想についてです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a:t>
            </a:fld>
            <a:endParaRPr kumimoji="1" lang="ja-JP" altLang="en-US"/>
          </a:p>
        </p:txBody>
      </p:sp>
    </p:spTree>
    <p:extLst>
      <p:ext uri="{BB962C8B-B14F-4D97-AF65-F5344CB8AC3E}">
        <p14:creationId xmlns:p14="http://schemas.microsoft.com/office/powerpoint/2010/main" val="1300430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DAD3B-6EA1-FA46-BDF1-9BA0E32391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8ABCC6-D515-0C73-D091-BE1D15D949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7A3883-21A3-C7AD-5623-D3B0428B00A4}"/>
              </a:ext>
            </a:extLst>
          </p:cNvPr>
          <p:cNvSpPr>
            <a:spLocks noGrp="1"/>
          </p:cNvSpPr>
          <p:nvPr>
            <p:ph type="body" idx="1"/>
          </p:nvPr>
        </p:nvSpPr>
        <p:spPr/>
        <p:txBody>
          <a:bodyPr/>
          <a:lstStyle/>
          <a:p>
            <a:r>
              <a:rPr kumimoji="1" lang="ja-JP" altLang="en-US"/>
              <a:t>誘致する業種は交通利便性や需要から判断し、製造業・物流系を想定します。</a:t>
            </a:r>
            <a:endParaRPr kumimoji="1" lang="en-US" altLang="ja-JP"/>
          </a:p>
          <a:p>
            <a:r>
              <a:rPr kumimoji="1" lang="ja-JP" altLang="en-US"/>
              <a:t>企業への支援として、</a:t>
            </a:r>
            <a:r>
              <a:rPr lang="ja-JP" altLang="en-US"/>
              <a:t>土地を借りて操業する「工業団地リース制度」　と、土地代金を分割する「長期割賦（かっぷ）支払制度」</a:t>
            </a:r>
            <a:r>
              <a:rPr kumimoji="1" lang="ja-JP" altLang="en-US"/>
              <a:t>の導入を提案します。</a:t>
            </a:r>
            <a:endParaRPr kumimoji="1" lang="en-US" altLang="ja-JP"/>
          </a:p>
          <a:p>
            <a:r>
              <a:rPr kumimoji="1" lang="ja-JP" altLang="en-US"/>
              <a:t>起業は</a:t>
            </a:r>
            <a:r>
              <a:rPr lang="ja-JP" altLang="en-US"/>
              <a:t>キャッシュフローや経営方針に合わせて柔軟な土地利用ができるほか、自治体は投資の回収確実性を高められます。</a:t>
            </a:r>
            <a:endParaRPr lang="en-US" altLang="ja-JP"/>
          </a:p>
          <a:p>
            <a:endParaRPr lang="en-US" altLang="ja-JP"/>
          </a:p>
          <a:p>
            <a:endParaRPr lang="en-US" altLang="ja-JP"/>
          </a:p>
          <a:p>
            <a:endParaRPr lang="en-US" altLang="ja-JP"/>
          </a:p>
          <a:p>
            <a:endParaRPr kumimoji="1" lang="en-US" altLang="ja-JP"/>
          </a:p>
        </p:txBody>
      </p:sp>
      <p:sp>
        <p:nvSpPr>
          <p:cNvPr id="4" name="スライド番号プレースホルダー 3">
            <a:extLst>
              <a:ext uri="{FF2B5EF4-FFF2-40B4-BE49-F238E27FC236}">
                <a16:creationId xmlns:a16="http://schemas.microsoft.com/office/drawing/2014/main" id="{475B32ED-3380-9999-ABB3-9F0DFF01E076}"/>
              </a:ext>
            </a:extLst>
          </p:cNvPr>
          <p:cNvSpPr>
            <a:spLocks noGrp="1"/>
          </p:cNvSpPr>
          <p:nvPr>
            <p:ph type="sldNum" sz="quarter" idx="5"/>
          </p:nvPr>
        </p:nvSpPr>
        <p:spPr/>
        <p:txBody>
          <a:bodyPr/>
          <a:lstStyle/>
          <a:p>
            <a:fld id="{1B3E3539-DB1F-4894-8E73-D6C57C3D7F82}" type="slidenum">
              <a:rPr kumimoji="1" lang="ja-JP" altLang="en-US" smtClean="0"/>
              <a:t>22</a:t>
            </a:fld>
            <a:endParaRPr kumimoji="1" lang="ja-JP" altLang="en-US"/>
          </a:p>
        </p:txBody>
      </p:sp>
    </p:spTree>
    <p:extLst>
      <p:ext uri="{BB962C8B-B14F-4D97-AF65-F5344CB8AC3E}">
        <p14:creationId xmlns:p14="http://schemas.microsoft.com/office/powerpoint/2010/main" val="3430865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DAD3B-6EA1-FA46-BDF1-9BA0E32391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8ABCC6-D515-0C73-D091-BE1D15D949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7A3883-21A3-C7AD-5623-D3B0428B00A4}"/>
              </a:ext>
            </a:extLst>
          </p:cNvPr>
          <p:cNvSpPr>
            <a:spLocks noGrp="1"/>
          </p:cNvSpPr>
          <p:nvPr>
            <p:ph type="body" idx="1"/>
          </p:nvPr>
        </p:nvSpPr>
        <p:spPr/>
        <p:txBody>
          <a:bodyPr/>
          <a:lstStyle/>
          <a:p>
            <a:r>
              <a:rPr kumimoji="1" lang="ja-JP" altLang="en-US"/>
              <a:t>最後に費用・効果です。総事業費は約</a:t>
            </a:r>
            <a:r>
              <a:rPr kumimoji="1" lang="en-US" altLang="ja-JP"/>
              <a:t>180</a:t>
            </a:r>
            <a:r>
              <a:rPr kumimoji="1" lang="ja-JP" altLang="en-US"/>
              <a:t>憶円。固定資産税収が約</a:t>
            </a:r>
            <a:r>
              <a:rPr kumimoji="1" lang="en-US" altLang="ja-JP"/>
              <a:t>5700</a:t>
            </a:r>
            <a:r>
              <a:rPr kumimoji="1" lang="ja-JP" altLang="en-US"/>
              <a:t>万円。雇用創出数は製造業では約</a:t>
            </a:r>
            <a:r>
              <a:rPr kumimoji="1" lang="en-US" altLang="ja-JP"/>
              <a:t>1300</a:t>
            </a:r>
            <a:r>
              <a:rPr kumimoji="1" lang="ja-JP" altLang="en-US"/>
              <a:t>人、物流施設では約</a:t>
            </a:r>
            <a:r>
              <a:rPr kumimoji="1" lang="en-US" altLang="ja-JP"/>
              <a:t>500</a:t>
            </a:r>
            <a:r>
              <a:rPr kumimoji="1" lang="ja-JP" altLang="en-US"/>
              <a:t>人。費用便益評価では、</a:t>
            </a:r>
            <a:r>
              <a:rPr kumimoji="1" lang="en-US" altLang="ja-JP"/>
              <a:t>1.81</a:t>
            </a:r>
            <a:r>
              <a:rPr kumimoji="1" lang="ja-JP" altLang="en-US"/>
              <a:t>と想定されます。</a:t>
            </a:r>
            <a:endParaRPr kumimoji="1" lang="en-US" altLang="ja-JP"/>
          </a:p>
        </p:txBody>
      </p:sp>
      <p:sp>
        <p:nvSpPr>
          <p:cNvPr id="4" name="スライド番号プレースホルダー 3">
            <a:extLst>
              <a:ext uri="{FF2B5EF4-FFF2-40B4-BE49-F238E27FC236}">
                <a16:creationId xmlns:a16="http://schemas.microsoft.com/office/drawing/2014/main" id="{475B32ED-3380-9999-ABB3-9F0DFF01E076}"/>
              </a:ext>
            </a:extLst>
          </p:cNvPr>
          <p:cNvSpPr>
            <a:spLocks noGrp="1"/>
          </p:cNvSpPr>
          <p:nvPr>
            <p:ph type="sldNum" sz="quarter" idx="5"/>
          </p:nvPr>
        </p:nvSpPr>
        <p:spPr/>
        <p:txBody>
          <a:bodyPr/>
          <a:lstStyle/>
          <a:p>
            <a:fld id="{1B3E3539-DB1F-4894-8E73-D6C57C3D7F82}" type="slidenum">
              <a:rPr kumimoji="1" lang="ja-JP" altLang="en-US" smtClean="0"/>
              <a:t>23</a:t>
            </a:fld>
            <a:endParaRPr kumimoji="1" lang="ja-JP" altLang="en-US"/>
          </a:p>
        </p:txBody>
      </p:sp>
    </p:spTree>
    <p:extLst>
      <p:ext uri="{BB962C8B-B14F-4D97-AF65-F5344CB8AC3E}">
        <p14:creationId xmlns:p14="http://schemas.microsoft.com/office/powerpoint/2010/main" val="1248125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6DA56-9208-3BBF-66BE-6D9107826D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D6FCC98-7A61-0A29-7F6D-1CE6ED72541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1BC60F-0BAB-75B2-E39E-01A9F581436D}"/>
              </a:ext>
            </a:extLst>
          </p:cNvPr>
          <p:cNvSpPr>
            <a:spLocks noGrp="1"/>
          </p:cNvSpPr>
          <p:nvPr>
            <p:ph type="body" idx="1"/>
          </p:nvPr>
        </p:nvSpPr>
        <p:spPr/>
        <p:txBody>
          <a:bodyPr/>
          <a:lstStyle/>
          <a:p>
            <a:r>
              <a:rPr kumimoji="1" lang="ja-JP" altLang="en-US"/>
              <a:t>「新工業団地」施策により、広域アクセス性や人材資源といった強みを伸ばし、</a:t>
            </a:r>
            <a:endParaRPr kumimoji="1" lang="en-US" altLang="ja-JP"/>
          </a:p>
          <a:p>
            <a:r>
              <a:rPr kumimoji="1" lang="ja-JP" altLang="en-US"/>
              <a:t>コスト増大という社会変化に対応していきます。</a:t>
            </a:r>
          </a:p>
        </p:txBody>
      </p:sp>
      <p:sp>
        <p:nvSpPr>
          <p:cNvPr id="4" name="スライド番号プレースホルダー 3">
            <a:extLst>
              <a:ext uri="{FF2B5EF4-FFF2-40B4-BE49-F238E27FC236}">
                <a16:creationId xmlns:a16="http://schemas.microsoft.com/office/drawing/2014/main" id="{099ECF2E-3642-29FF-C1FD-5BF26E1004D0}"/>
              </a:ext>
            </a:extLst>
          </p:cNvPr>
          <p:cNvSpPr>
            <a:spLocks noGrp="1"/>
          </p:cNvSpPr>
          <p:nvPr>
            <p:ph type="sldNum" sz="quarter" idx="5"/>
          </p:nvPr>
        </p:nvSpPr>
        <p:spPr/>
        <p:txBody>
          <a:bodyPr/>
          <a:lstStyle/>
          <a:p>
            <a:fld id="{1B3E3539-DB1F-4894-8E73-D6C57C3D7F82}" type="slidenum">
              <a:rPr kumimoji="1" lang="ja-JP" altLang="en-US" smtClean="0"/>
              <a:t>24</a:t>
            </a:fld>
            <a:endParaRPr kumimoji="1" lang="ja-JP" altLang="en-US"/>
          </a:p>
        </p:txBody>
      </p:sp>
    </p:spTree>
    <p:extLst>
      <p:ext uri="{BB962C8B-B14F-4D97-AF65-F5344CB8AC3E}">
        <p14:creationId xmlns:p14="http://schemas.microsoft.com/office/powerpoint/2010/main" val="1629542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91133-5531-8DAB-6B2C-1381921BF6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E63242-C8CF-9BC3-BFE4-34CA170782F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38F325-26AC-78E7-AB03-7375FE8CCCAA}"/>
              </a:ext>
            </a:extLst>
          </p:cNvPr>
          <p:cNvSpPr>
            <a:spLocks noGrp="1"/>
          </p:cNvSpPr>
          <p:nvPr>
            <p:ph type="body" idx="1"/>
          </p:nvPr>
        </p:nvSpPr>
        <p:spPr/>
        <p:txBody>
          <a:bodyPr/>
          <a:lstStyle/>
          <a:p>
            <a:r>
              <a:rPr kumimoji="1" lang="ja-JP" altLang="en-US"/>
              <a:t>つぎに、社会変化への対応に着目し、公共施設の広域連携施策を提案します。</a:t>
            </a:r>
          </a:p>
        </p:txBody>
      </p:sp>
      <p:sp>
        <p:nvSpPr>
          <p:cNvPr id="4" name="スライド番号プレースホルダー 3">
            <a:extLst>
              <a:ext uri="{FF2B5EF4-FFF2-40B4-BE49-F238E27FC236}">
                <a16:creationId xmlns:a16="http://schemas.microsoft.com/office/drawing/2014/main" id="{3602CA1E-9DC4-D26D-1AB1-CF8273D803A4}"/>
              </a:ext>
            </a:extLst>
          </p:cNvPr>
          <p:cNvSpPr>
            <a:spLocks noGrp="1"/>
          </p:cNvSpPr>
          <p:nvPr>
            <p:ph type="sldNum" sz="quarter" idx="5"/>
          </p:nvPr>
        </p:nvSpPr>
        <p:spPr/>
        <p:txBody>
          <a:bodyPr/>
          <a:lstStyle/>
          <a:p>
            <a:fld id="{1B3E3539-DB1F-4894-8E73-D6C57C3D7F82}" type="slidenum">
              <a:rPr kumimoji="1" lang="ja-JP" altLang="en-US" smtClean="0"/>
              <a:t>25</a:t>
            </a:fld>
            <a:endParaRPr kumimoji="1" lang="ja-JP" altLang="en-US"/>
          </a:p>
        </p:txBody>
      </p:sp>
    </p:spTree>
    <p:extLst>
      <p:ext uri="{BB962C8B-B14F-4D97-AF65-F5344CB8AC3E}">
        <p14:creationId xmlns:p14="http://schemas.microsoft.com/office/powerpoint/2010/main" val="4212132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この施策においては、土浦市と隣接する</a:t>
            </a:r>
            <a:r>
              <a:rPr kumimoji="1" lang="en-US" altLang="ja-JP"/>
              <a:t>5</a:t>
            </a:r>
            <a:r>
              <a:rPr kumimoji="1" lang="ja-JP" altLang="en-US"/>
              <a:t>つの市と町による連携を目指し、公共施設をより効率的に活用することを目指します。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26</a:t>
            </a:fld>
            <a:endParaRPr kumimoji="1" lang="ja-JP" altLang="en-US"/>
          </a:p>
        </p:txBody>
      </p:sp>
    </p:spTree>
    <p:extLst>
      <p:ext uri="{BB962C8B-B14F-4D97-AF65-F5344CB8AC3E}">
        <p14:creationId xmlns:p14="http://schemas.microsoft.com/office/powerpoint/2010/main" val="3946244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その結果、すべての市町が、広域連携に前向きな姿勢であることが分かりました。</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27</a:t>
            </a:fld>
            <a:endParaRPr kumimoji="1" lang="ja-JP" altLang="en-US"/>
          </a:p>
        </p:txBody>
      </p:sp>
    </p:spTree>
    <p:extLst>
      <p:ext uri="{BB962C8B-B14F-4D97-AF65-F5344CB8AC3E}">
        <p14:creationId xmlns:p14="http://schemas.microsoft.com/office/powerpoint/2010/main" val="4293976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多くの自治体から、財政面での課題や、住民の利益になるかどうかがあげられました。本施策では、これらに重点を置いて検討を行います。</a:t>
            </a:r>
            <a:endParaRPr kumimoji="1" lang="en-US" altLang="ja-JP"/>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28</a:t>
            </a:fld>
            <a:endParaRPr kumimoji="1" lang="ja-JP" altLang="en-US"/>
          </a:p>
        </p:txBody>
      </p:sp>
    </p:spTree>
    <p:extLst>
      <p:ext uri="{BB962C8B-B14F-4D97-AF65-F5344CB8AC3E}">
        <p14:creationId xmlns:p14="http://schemas.microsoft.com/office/powerpoint/2010/main" val="127336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29</a:t>
            </a:fld>
            <a:endParaRPr kumimoji="1" lang="ja-JP" altLang="en-US"/>
          </a:p>
        </p:txBody>
      </p:sp>
    </p:spTree>
    <p:extLst>
      <p:ext uri="{BB962C8B-B14F-4D97-AF65-F5344CB8AC3E}">
        <p14:creationId xmlns:p14="http://schemas.microsoft.com/office/powerpoint/2010/main" val="4180292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フェーズ</a:t>
            </a:r>
            <a:r>
              <a:rPr kumimoji="1" lang="en-US" altLang="ja-JP"/>
              <a:t>1</a:t>
            </a:r>
            <a:r>
              <a:rPr kumimoji="1" lang="ja-JP" altLang="en-US"/>
              <a:t>として、住民の距離抵抗や利用頻度が少なく、財政的恩恵が大きいと考えられる斎場・給食センターの広域化を行います。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30</a:t>
            </a:fld>
            <a:endParaRPr kumimoji="1" lang="ja-JP" altLang="en-US"/>
          </a:p>
        </p:txBody>
      </p:sp>
    </p:spTree>
    <p:extLst>
      <p:ext uri="{BB962C8B-B14F-4D97-AF65-F5344CB8AC3E}">
        <p14:creationId xmlns:p14="http://schemas.microsoft.com/office/powerpoint/2010/main" val="3015621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5820-486E-D923-B699-CCC2B185B0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489182-19A9-756B-3D8C-C78B95E58D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9B4B6C-6ADB-0371-DD04-E9ADC4971556}"/>
              </a:ext>
            </a:extLst>
          </p:cNvPr>
          <p:cNvSpPr>
            <a:spLocks noGrp="1"/>
          </p:cNvSpPr>
          <p:nvPr>
            <p:ph type="body" idx="1"/>
          </p:nvPr>
        </p:nvSpPr>
        <p:spPr/>
        <p:txBody>
          <a:bodyPr/>
          <a:lstStyle/>
          <a:p>
            <a:r>
              <a:rPr kumimoji="1" lang="ja-JP" altLang="en-US"/>
              <a:t>うしくあみ斎場はまもなく建設から</a:t>
            </a:r>
            <a:r>
              <a:rPr kumimoji="1" lang="en-US" altLang="ja-JP"/>
              <a:t>30</a:t>
            </a:r>
            <a:r>
              <a:rPr kumimoji="1" lang="ja-JP" altLang="en-US"/>
              <a:t>年が経過し、大規模改修が必要となるものの、郊外部の交通不便地に立地しています。</a:t>
            </a:r>
            <a:endParaRPr kumimoji="1" lang="en-US" altLang="ja-JP"/>
          </a:p>
          <a:p>
            <a:r>
              <a:rPr kumimoji="1" lang="ja-JP" altLang="en-US"/>
              <a:t>一方、土浦市営斎場は比較的新しく、国道六号線沿いの利便性の高い立地にあります。</a:t>
            </a:r>
            <a:endParaRPr kumimoji="1" lang="en-US" altLang="ja-JP"/>
          </a:p>
          <a:p>
            <a:endParaRPr kumimoji="1" lang="en-US" altLang="ja-JP"/>
          </a:p>
          <a:p>
            <a:r>
              <a:rPr kumimoji="1" lang="ja-JP" altLang="en-US"/>
              <a:t>交通不便性について↓</a:t>
            </a:r>
            <a:endParaRPr kumimoji="1" lang="en-US" altLang="ja-JP"/>
          </a:p>
          <a:p>
            <a:r>
              <a:rPr kumimoji="1" lang="en-US" altLang="ja-JP"/>
              <a:t>https://www.city.ushiku.lg.jp/page/page001663.html</a:t>
            </a:r>
          </a:p>
          <a:p>
            <a:r>
              <a:rPr kumimoji="1" lang="ja-JP" altLang="en-US"/>
              <a:t>他の市町村の人の利用は市内の</a:t>
            </a:r>
            <a:r>
              <a:rPr kumimoji="1" lang="en-US" altLang="ja-JP"/>
              <a:t>10</a:t>
            </a:r>
            <a:r>
              <a:rPr kumimoji="1" lang="ja-JP" altLang="en-US"/>
              <a:t>倍の値段↓</a:t>
            </a:r>
            <a:endParaRPr kumimoji="1" lang="en-US" altLang="ja-JP"/>
          </a:p>
          <a:p>
            <a:r>
              <a:rPr kumimoji="1" lang="en-US" altLang="ja-JP"/>
              <a:t>https://www.city.tsuchiura.lg.jp/kurashi-tetsuzuki/shieisaijo-shieireien/shieisaijo/page000694.html</a:t>
            </a:r>
          </a:p>
        </p:txBody>
      </p:sp>
      <p:sp>
        <p:nvSpPr>
          <p:cNvPr id="4" name="スライド番号プレースホルダー 3">
            <a:extLst>
              <a:ext uri="{FF2B5EF4-FFF2-40B4-BE49-F238E27FC236}">
                <a16:creationId xmlns:a16="http://schemas.microsoft.com/office/drawing/2014/main" id="{6757973B-3401-5C52-53C7-34392025D92D}"/>
              </a:ext>
            </a:extLst>
          </p:cNvPr>
          <p:cNvSpPr>
            <a:spLocks noGrp="1"/>
          </p:cNvSpPr>
          <p:nvPr>
            <p:ph type="sldNum" sz="quarter" idx="5"/>
          </p:nvPr>
        </p:nvSpPr>
        <p:spPr/>
        <p:txBody>
          <a:bodyPr/>
          <a:lstStyle/>
          <a:p>
            <a:fld id="{1B3E3539-DB1F-4894-8E73-D6C57C3D7F82}" type="slidenum">
              <a:rPr kumimoji="1" lang="ja-JP" altLang="en-US" smtClean="0"/>
              <a:t>31</a:t>
            </a:fld>
            <a:endParaRPr kumimoji="1" lang="ja-JP" altLang="en-US"/>
          </a:p>
        </p:txBody>
      </p:sp>
    </p:spTree>
    <p:extLst>
      <p:ext uri="{BB962C8B-B14F-4D97-AF65-F5344CB8AC3E}">
        <p14:creationId xmlns:p14="http://schemas.microsoft.com/office/powerpoint/2010/main" val="244097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F0F6D-158A-81E8-E698-64492736A9A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5229E6-2BC3-4169-E38C-4E655873A3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77380A-CA86-B25E-0DED-661E0A22FC81}"/>
              </a:ext>
            </a:extLst>
          </p:cNvPr>
          <p:cNvSpPr>
            <a:spLocks noGrp="1"/>
          </p:cNvSpPr>
          <p:nvPr>
            <p:ph type="body" idx="1"/>
          </p:nvPr>
        </p:nvSpPr>
        <p:spPr/>
        <p:txBody>
          <a:bodyPr/>
          <a:lstStyle/>
          <a:p>
            <a:r>
              <a:rPr kumimoji="1" lang="ja-JP" altLang="en-US"/>
              <a:t>未来へ進んでいくためには、人口減少や少子高齢化などの、社会情勢の変化に、対応していく必要があります。</a:t>
            </a:r>
          </a:p>
        </p:txBody>
      </p:sp>
      <p:sp>
        <p:nvSpPr>
          <p:cNvPr id="4" name="スライド番号プレースホルダー 3">
            <a:extLst>
              <a:ext uri="{FF2B5EF4-FFF2-40B4-BE49-F238E27FC236}">
                <a16:creationId xmlns:a16="http://schemas.microsoft.com/office/drawing/2014/main" id="{E96FA90E-4D8A-17D6-880A-D5A09663C8B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3E3539-DB1F-4894-8E73-D6C57C3D7F8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82099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5820-486E-D923-B699-CCC2B185B0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489182-19A9-756B-3D8C-C78B95E58D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9B4B6C-6ADB-0371-DD04-E9ADC4971556}"/>
              </a:ext>
            </a:extLst>
          </p:cNvPr>
          <p:cNvSpPr>
            <a:spLocks noGrp="1"/>
          </p:cNvSpPr>
          <p:nvPr>
            <p:ph type="body" idx="1"/>
          </p:nvPr>
        </p:nvSpPr>
        <p:spPr/>
        <p:txBody>
          <a:bodyPr/>
          <a:lstStyle/>
          <a:p>
            <a:r>
              <a:rPr kumimoji="1" lang="ja-JP" altLang="en-US"/>
              <a:t>そこで、現在の土浦市営斎場に</a:t>
            </a:r>
            <a:r>
              <a:rPr kumimoji="1" lang="en-US" altLang="ja-JP"/>
              <a:t>6</a:t>
            </a:r>
            <a:r>
              <a:rPr kumimoji="1" lang="ja-JP" altLang="en-US"/>
              <a:t>基火葬炉（かそうろ）を増築し、県南合同斎場として整備を行います。</a:t>
            </a:r>
            <a:endParaRPr kumimoji="1" lang="en-US" altLang="ja-JP"/>
          </a:p>
        </p:txBody>
      </p:sp>
      <p:sp>
        <p:nvSpPr>
          <p:cNvPr id="4" name="スライド番号プレースホルダー 3">
            <a:extLst>
              <a:ext uri="{FF2B5EF4-FFF2-40B4-BE49-F238E27FC236}">
                <a16:creationId xmlns:a16="http://schemas.microsoft.com/office/drawing/2014/main" id="{6757973B-3401-5C52-53C7-34392025D92D}"/>
              </a:ext>
            </a:extLst>
          </p:cNvPr>
          <p:cNvSpPr>
            <a:spLocks noGrp="1"/>
          </p:cNvSpPr>
          <p:nvPr>
            <p:ph type="sldNum" sz="quarter" idx="5"/>
          </p:nvPr>
        </p:nvSpPr>
        <p:spPr/>
        <p:txBody>
          <a:bodyPr/>
          <a:lstStyle/>
          <a:p>
            <a:fld id="{1B3E3539-DB1F-4894-8E73-D6C57C3D7F82}" type="slidenum">
              <a:rPr kumimoji="1" lang="ja-JP" altLang="en-US" smtClean="0"/>
              <a:t>32</a:t>
            </a:fld>
            <a:endParaRPr kumimoji="1" lang="ja-JP" altLang="en-US"/>
          </a:p>
        </p:txBody>
      </p:sp>
    </p:spTree>
    <p:extLst>
      <p:ext uri="{BB962C8B-B14F-4D97-AF65-F5344CB8AC3E}">
        <p14:creationId xmlns:p14="http://schemas.microsoft.com/office/powerpoint/2010/main" val="3934114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107DE-4CAE-E128-FFCC-A4CEFB67A9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84A79A-DFA9-D689-4890-CA5219A3D2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8ADA4AE-39B2-54FD-3252-B2F10F574D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統合を行うことによる効果について、</a:t>
            </a:r>
            <a:r>
              <a:rPr lang="en-US" altLang="ja-JP"/>
              <a:t>3</a:t>
            </a:r>
            <a:r>
              <a:rPr lang="ja-JP" altLang="en-US"/>
              <a:t>市町合計で年間</a:t>
            </a:r>
            <a:r>
              <a:rPr lang="en-US" altLang="ja-JP"/>
              <a:t>1</a:t>
            </a:r>
            <a:r>
              <a:rPr lang="ja-JP" altLang="en-US"/>
              <a:t>億円を上回る運営費削減を実現できます。</a:t>
            </a:r>
          </a:p>
          <a:p>
            <a:endParaRPr kumimoji="1" lang="ja-JP" altLang="en-US"/>
          </a:p>
        </p:txBody>
      </p:sp>
      <p:sp>
        <p:nvSpPr>
          <p:cNvPr id="4" name="スライド番号プレースホルダー 3">
            <a:extLst>
              <a:ext uri="{FF2B5EF4-FFF2-40B4-BE49-F238E27FC236}">
                <a16:creationId xmlns:a16="http://schemas.microsoft.com/office/drawing/2014/main" id="{FD560F40-EF8C-B1AA-3379-AD67E74DCA77}"/>
              </a:ext>
            </a:extLst>
          </p:cNvPr>
          <p:cNvSpPr>
            <a:spLocks noGrp="1"/>
          </p:cNvSpPr>
          <p:nvPr>
            <p:ph type="sldNum" sz="quarter" idx="5"/>
          </p:nvPr>
        </p:nvSpPr>
        <p:spPr/>
        <p:txBody>
          <a:bodyPr/>
          <a:lstStyle/>
          <a:p>
            <a:fld id="{1B3E3539-DB1F-4894-8E73-D6C57C3D7F82}" type="slidenum">
              <a:rPr kumimoji="1" lang="ja-JP" altLang="en-US" smtClean="0"/>
              <a:t>33</a:t>
            </a:fld>
            <a:endParaRPr kumimoji="1" lang="ja-JP" altLang="en-US"/>
          </a:p>
        </p:txBody>
      </p:sp>
    </p:spTree>
    <p:extLst>
      <p:ext uri="{BB962C8B-B14F-4D97-AF65-F5344CB8AC3E}">
        <p14:creationId xmlns:p14="http://schemas.microsoft.com/office/powerpoint/2010/main" val="2695978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5820-486E-D923-B699-CCC2B185B0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489182-19A9-756B-3D8C-C78B95E58D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9B4B6C-6ADB-0371-DD04-E9ADC4971556}"/>
              </a:ext>
            </a:extLst>
          </p:cNvPr>
          <p:cNvSpPr>
            <a:spLocks noGrp="1"/>
          </p:cNvSpPr>
          <p:nvPr>
            <p:ph type="body" idx="1"/>
          </p:nvPr>
        </p:nvSpPr>
        <p:spPr/>
        <p:txBody>
          <a:bodyPr/>
          <a:lstStyle/>
          <a:p>
            <a:r>
              <a:rPr kumimoji="1" lang="ja-JP" altLang="en-US"/>
              <a:t>続いて、給食センターの広域利用です。</a:t>
            </a:r>
            <a:endParaRPr kumimoji="1" lang="en-US" altLang="ja-JP"/>
          </a:p>
          <a:p>
            <a:r>
              <a:rPr kumimoji="1" lang="ja-JP" altLang="en-US"/>
              <a:t>土浦市、石岡市では給食センター、かすみがうら市は自校方式によって給食を提供しています。</a:t>
            </a:r>
            <a:endParaRPr kumimoji="1" lang="en-US" altLang="ja-JP"/>
          </a:p>
          <a:p>
            <a:r>
              <a:rPr kumimoji="1" lang="ja-JP" altLang="en-US"/>
              <a:t>土浦市の給食センターでは供給能力が供給数を上回っていますが、かすみがうら市の小中学校では給食室改修工事中の給食提供が必要なほか、</a:t>
            </a:r>
            <a:endParaRPr kumimoji="1" lang="en-US" altLang="ja-JP"/>
          </a:p>
          <a:p>
            <a:r>
              <a:rPr kumimoji="1" lang="ja-JP" altLang="en-US"/>
              <a:t>石岡市の八郷（やさと）学校給食センターでは将来的な施設の老朽化や児童数の減少が見込まれ、土浦市の給食センターの余剰供給能力の活用が考えられます。</a:t>
            </a:r>
          </a:p>
          <a:p>
            <a:endParaRPr kumimoji="1" lang="ja-JP" altLang="en-US"/>
          </a:p>
        </p:txBody>
      </p:sp>
      <p:sp>
        <p:nvSpPr>
          <p:cNvPr id="4" name="スライド番号プレースホルダー 3">
            <a:extLst>
              <a:ext uri="{FF2B5EF4-FFF2-40B4-BE49-F238E27FC236}">
                <a16:creationId xmlns:a16="http://schemas.microsoft.com/office/drawing/2014/main" id="{6757973B-3401-5C52-53C7-34392025D92D}"/>
              </a:ext>
            </a:extLst>
          </p:cNvPr>
          <p:cNvSpPr>
            <a:spLocks noGrp="1"/>
          </p:cNvSpPr>
          <p:nvPr>
            <p:ph type="sldNum" sz="quarter" idx="5"/>
          </p:nvPr>
        </p:nvSpPr>
        <p:spPr/>
        <p:txBody>
          <a:bodyPr/>
          <a:lstStyle/>
          <a:p>
            <a:fld id="{1B3E3539-DB1F-4894-8E73-D6C57C3D7F82}" type="slidenum">
              <a:rPr kumimoji="1" lang="ja-JP" altLang="en-US" smtClean="0"/>
              <a:t>34</a:t>
            </a:fld>
            <a:endParaRPr kumimoji="1" lang="ja-JP" altLang="en-US"/>
          </a:p>
        </p:txBody>
      </p:sp>
    </p:spTree>
    <p:extLst>
      <p:ext uri="{BB962C8B-B14F-4D97-AF65-F5344CB8AC3E}">
        <p14:creationId xmlns:p14="http://schemas.microsoft.com/office/powerpoint/2010/main" val="385731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5820-486E-D923-B699-CCC2B185B0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489182-19A9-756B-3D8C-C78B95E58D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9B4B6C-6ADB-0371-DD04-E9ADC4971556}"/>
              </a:ext>
            </a:extLst>
          </p:cNvPr>
          <p:cNvSpPr>
            <a:spLocks noGrp="1"/>
          </p:cNvSpPr>
          <p:nvPr>
            <p:ph type="body" idx="1"/>
          </p:nvPr>
        </p:nvSpPr>
        <p:spPr/>
        <p:txBody>
          <a:bodyPr/>
          <a:lstStyle/>
          <a:p>
            <a:r>
              <a:rPr kumimoji="1" lang="ja-JP" altLang="en-US"/>
              <a:t>始めに、かすみがうら市の給食室改修工事が予定されている小中学校二校において、</a:t>
            </a:r>
            <a:endParaRPr kumimoji="1" lang="en-US" altLang="ja-JP"/>
          </a:p>
          <a:p>
            <a:r>
              <a:rPr kumimoji="1" lang="ja-JP" altLang="en-US"/>
              <a:t>工事を行う約</a:t>
            </a:r>
            <a:r>
              <a:rPr kumimoji="1" lang="en-US" altLang="ja-JP"/>
              <a:t>1</a:t>
            </a:r>
            <a:r>
              <a:rPr kumimoji="1" lang="ja-JP" altLang="en-US"/>
              <a:t>年半の間、土浦市の給食センターから給食提供を行います。</a:t>
            </a:r>
          </a:p>
        </p:txBody>
      </p:sp>
      <p:sp>
        <p:nvSpPr>
          <p:cNvPr id="4" name="スライド番号プレースホルダー 3">
            <a:extLst>
              <a:ext uri="{FF2B5EF4-FFF2-40B4-BE49-F238E27FC236}">
                <a16:creationId xmlns:a16="http://schemas.microsoft.com/office/drawing/2014/main" id="{6757973B-3401-5C52-53C7-34392025D92D}"/>
              </a:ext>
            </a:extLst>
          </p:cNvPr>
          <p:cNvSpPr>
            <a:spLocks noGrp="1"/>
          </p:cNvSpPr>
          <p:nvPr>
            <p:ph type="sldNum" sz="quarter" idx="5"/>
          </p:nvPr>
        </p:nvSpPr>
        <p:spPr/>
        <p:txBody>
          <a:bodyPr/>
          <a:lstStyle/>
          <a:p>
            <a:fld id="{1B3E3539-DB1F-4894-8E73-D6C57C3D7F82}" type="slidenum">
              <a:rPr kumimoji="1" lang="ja-JP" altLang="en-US" smtClean="0"/>
              <a:t>35</a:t>
            </a:fld>
            <a:endParaRPr kumimoji="1" lang="ja-JP" altLang="en-US"/>
          </a:p>
        </p:txBody>
      </p:sp>
    </p:spTree>
    <p:extLst>
      <p:ext uri="{BB962C8B-B14F-4D97-AF65-F5344CB8AC3E}">
        <p14:creationId xmlns:p14="http://schemas.microsoft.com/office/powerpoint/2010/main" val="181077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5820-486E-D923-B699-CCC2B185B0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489182-19A9-756B-3D8C-C78B95E58D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9B4B6C-6ADB-0371-DD04-E9ADC4971556}"/>
              </a:ext>
            </a:extLst>
          </p:cNvPr>
          <p:cNvSpPr>
            <a:spLocks noGrp="1"/>
          </p:cNvSpPr>
          <p:nvPr>
            <p:ph type="body" idx="1"/>
          </p:nvPr>
        </p:nvSpPr>
        <p:spPr/>
        <p:txBody>
          <a:bodyPr/>
          <a:lstStyle/>
          <a:p>
            <a:r>
              <a:rPr kumimoji="1" lang="ja-JP" altLang="en-US"/>
              <a:t>続いて、八郷学校給食センターの機能を土浦市の給食センターに統合します。</a:t>
            </a:r>
          </a:p>
        </p:txBody>
      </p:sp>
      <p:sp>
        <p:nvSpPr>
          <p:cNvPr id="4" name="スライド番号プレースホルダー 3">
            <a:extLst>
              <a:ext uri="{FF2B5EF4-FFF2-40B4-BE49-F238E27FC236}">
                <a16:creationId xmlns:a16="http://schemas.microsoft.com/office/drawing/2014/main" id="{6757973B-3401-5C52-53C7-34392025D92D}"/>
              </a:ext>
            </a:extLst>
          </p:cNvPr>
          <p:cNvSpPr>
            <a:spLocks noGrp="1"/>
          </p:cNvSpPr>
          <p:nvPr>
            <p:ph type="sldNum" sz="quarter" idx="5"/>
          </p:nvPr>
        </p:nvSpPr>
        <p:spPr/>
        <p:txBody>
          <a:bodyPr/>
          <a:lstStyle/>
          <a:p>
            <a:fld id="{1B3E3539-DB1F-4894-8E73-D6C57C3D7F82}" type="slidenum">
              <a:rPr kumimoji="1" lang="ja-JP" altLang="en-US" smtClean="0"/>
              <a:t>36</a:t>
            </a:fld>
            <a:endParaRPr kumimoji="1" lang="ja-JP" altLang="en-US"/>
          </a:p>
        </p:txBody>
      </p:sp>
    </p:spTree>
    <p:extLst>
      <p:ext uri="{BB962C8B-B14F-4D97-AF65-F5344CB8AC3E}">
        <p14:creationId xmlns:p14="http://schemas.microsoft.com/office/powerpoint/2010/main" val="1939103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654B4-0D51-362F-EAD0-0C36839C69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A69761-6B93-B40C-8DBD-F2093A01EF3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D103C9A-46A2-A164-199F-7939F4DAF445}"/>
              </a:ext>
            </a:extLst>
          </p:cNvPr>
          <p:cNvSpPr>
            <a:spLocks noGrp="1"/>
          </p:cNvSpPr>
          <p:nvPr>
            <p:ph type="body" idx="1"/>
          </p:nvPr>
        </p:nvSpPr>
        <p:spPr/>
        <p:txBody>
          <a:bodyPr/>
          <a:lstStyle/>
          <a:p>
            <a:r>
              <a:rPr kumimoji="1" lang="ja-JP" altLang="en-US"/>
              <a:t>給食センターの広域化による効果分析です。かすみがうら市では給食室の改修工事中における給食の代替として、ケータリングまたは弁当の委託を検討していますが、本施策では費用を半額未満に収められます。</a:t>
            </a:r>
          </a:p>
        </p:txBody>
      </p:sp>
      <p:sp>
        <p:nvSpPr>
          <p:cNvPr id="4" name="スライド番号プレースホルダー 3">
            <a:extLst>
              <a:ext uri="{FF2B5EF4-FFF2-40B4-BE49-F238E27FC236}">
                <a16:creationId xmlns:a16="http://schemas.microsoft.com/office/drawing/2014/main" id="{2B7B8399-299E-C90D-147A-01D0C7B739B0}"/>
              </a:ext>
            </a:extLst>
          </p:cNvPr>
          <p:cNvSpPr>
            <a:spLocks noGrp="1"/>
          </p:cNvSpPr>
          <p:nvPr>
            <p:ph type="sldNum" sz="quarter" idx="5"/>
          </p:nvPr>
        </p:nvSpPr>
        <p:spPr/>
        <p:txBody>
          <a:bodyPr/>
          <a:lstStyle/>
          <a:p>
            <a:fld id="{1B3E3539-DB1F-4894-8E73-D6C57C3D7F82}" type="slidenum">
              <a:rPr kumimoji="1" lang="ja-JP" altLang="en-US" smtClean="0"/>
              <a:t>37</a:t>
            </a:fld>
            <a:endParaRPr kumimoji="1" lang="ja-JP" altLang="en-US"/>
          </a:p>
        </p:txBody>
      </p:sp>
    </p:spTree>
    <p:extLst>
      <p:ext uri="{BB962C8B-B14F-4D97-AF65-F5344CB8AC3E}">
        <p14:creationId xmlns:p14="http://schemas.microsoft.com/office/powerpoint/2010/main" val="1655045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654B4-0D51-362F-EAD0-0C36839C69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A69761-6B93-B40C-8DBD-F2093A01EF3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D103C9A-46A2-A164-199F-7939F4DAF445}"/>
              </a:ext>
            </a:extLst>
          </p:cNvPr>
          <p:cNvSpPr>
            <a:spLocks noGrp="1"/>
          </p:cNvSpPr>
          <p:nvPr>
            <p:ph type="body" idx="1"/>
          </p:nvPr>
        </p:nvSpPr>
        <p:spPr/>
        <p:txBody>
          <a:bodyPr/>
          <a:lstStyle/>
          <a:p>
            <a:r>
              <a:rPr kumimoji="1" lang="ja-JP" altLang="en-US"/>
              <a:t>また、八郷学校給食センターの統合により、配送費用は増加するものの、効率的な給食の供給が可能となり、毎年</a:t>
            </a:r>
            <a:r>
              <a:rPr kumimoji="1" lang="en-US" altLang="ja-JP"/>
              <a:t>1,800</a:t>
            </a:r>
            <a:r>
              <a:rPr kumimoji="1" lang="ja-JP" altLang="en-US"/>
              <a:t>万円以上の運営費削減が見込めるほか、八郷学校給食センターの更新に必要であった費用の削減にも寄与します。</a:t>
            </a:r>
          </a:p>
        </p:txBody>
      </p:sp>
      <p:sp>
        <p:nvSpPr>
          <p:cNvPr id="4" name="スライド番号プレースホルダー 3">
            <a:extLst>
              <a:ext uri="{FF2B5EF4-FFF2-40B4-BE49-F238E27FC236}">
                <a16:creationId xmlns:a16="http://schemas.microsoft.com/office/drawing/2014/main" id="{2B7B8399-299E-C90D-147A-01D0C7B739B0}"/>
              </a:ext>
            </a:extLst>
          </p:cNvPr>
          <p:cNvSpPr>
            <a:spLocks noGrp="1"/>
          </p:cNvSpPr>
          <p:nvPr>
            <p:ph type="sldNum" sz="quarter" idx="5"/>
          </p:nvPr>
        </p:nvSpPr>
        <p:spPr/>
        <p:txBody>
          <a:bodyPr/>
          <a:lstStyle/>
          <a:p>
            <a:fld id="{1B3E3539-DB1F-4894-8E73-D6C57C3D7F82}" type="slidenum">
              <a:rPr kumimoji="1" lang="ja-JP" altLang="en-US" smtClean="0"/>
              <a:t>38</a:t>
            </a:fld>
            <a:endParaRPr kumimoji="1" lang="ja-JP" altLang="en-US"/>
          </a:p>
        </p:txBody>
      </p:sp>
    </p:spTree>
    <p:extLst>
      <p:ext uri="{BB962C8B-B14F-4D97-AF65-F5344CB8AC3E}">
        <p14:creationId xmlns:p14="http://schemas.microsoft.com/office/powerpoint/2010/main" val="1537765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BF62C-1B6E-1032-AC6B-220A9BC4BBB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9AACAD-DFF2-1B3E-976E-F52A4A0A659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17D08F9-9CC1-DBA6-CCEB-F81318FF338C}"/>
              </a:ext>
            </a:extLst>
          </p:cNvPr>
          <p:cNvSpPr>
            <a:spLocks noGrp="1"/>
          </p:cNvSpPr>
          <p:nvPr>
            <p:ph type="body" idx="1"/>
          </p:nvPr>
        </p:nvSpPr>
        <p:spPr/>
        <p:txBody>
          <a:bodyPr/>
          <a:lstStyle/>
          <a:p>
            <a:r>
              <a:rPr kumimoji="1" lang="ja-JP" altLang="en-US"/>
              <a:t>これ以降の広域化は、フェーズ</a:t>
            </a:r>
            <a:r>
              <a:rPr kumimoji="1" lang="en-US" altLang="ja-JP"/>
              <a:t>1</a:t>
            </a:r>
            <a:r>
              <a:rPr kumimoji="1" lang="ja-JP" altLang="en-US"/>
              <a:t>の結果を踏まえたうえで、住民サービスが低下しないことを前提として計画を実施します。</a:t>
            </a:r>
            <a:endParaRPr kumimoji="1" lang="en-US" altLang="ja-JP"/>
          </a:p>
        </p:txBody>
      </p:sp>
      <p:sp>
        <p:nvSpPr>
          <p:cNvPr id="4" name="スライド番号プレースホルダー 3">
            <a:extLst>
              <a:ext uri="{FF2B5EF4-FFF2-40B4-BE49-F238E27FC236}">
                <a16:creationId xmlns:a16="http://schemas.microsoft.com/office/drawing/2014/main" id="{92CC9163-7ACF-8A8A-7EF1-E318F52439CC}"/>
              </a:ext>
            </a:extLst>
          </p:cNvPr>
          <p:cNvSpPr>
            <a:spLocks noGrp="1"/>
          </p:cNvSpPr>
          <p:nvPr>
            <p:ph type="sldNum" sz="quarter" idx="5"/>
          </p:nvPr>
        </p:nvSpPr>
        <p:spPr/>
        <p:txBody>
          <a:bodyPr/>
          <a:lstStyle/>
          <a:p>
            <a:fld id="{1B3E3539-DB1F-4894-8E73-D6C57C3D7F82}" type="slidenum">
              <a:rPr kumimoji="1" lang="ja-JP" altLang="en-US" smtClean="0"/>
              <a:t>39</a:t>
            </a:fld>
            <a:endParaRPr kumimoji="1" lang="ja-JP" altLang="en-US"/>
          </a:p>
        </p:txBody>
      </p:sp>
    </p:spTree>
    <p:extLst>
      <p:ext uri="{BB962C8B-B14F-4D97-AF65-F5344CB8AC3E}">
        <p14:creationId xmlns:p14="http://schemas.microsoft.com/office/powerpoint/2010/main" val="4249749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フェーズ</a:t>
            </a:r>
            <a:r>
              <a:rPr kumimoji="1" lang="en-US" altLang="ja-JP"/>
              <a:t>2</a:t>
            </a:r>
            <a:r>
              <a:rPr kumimoji="1" lang="ja-JP" altLang="en-US"/>
              <a:t>では距離抵抗が中程度の施設の広域化について検討し、</a:t>
            </a:r>
            <a:endParaRPr kumimoji="1" lang="en-US" altLang="ja-JP"/>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40</a:t>
            </a:fld>
            <a:endParaRPr kumimoji="1" lang="ja-JP" altLang="en-US"/>
          </a:p>
        </p:txBody>
      </p:sp>
    </p:spTree>
    <p:extLst>
      <p:ext uri="{BB962C8B-B14F-4D97-AF65-F5344CB8AC3E}">
        <p14:creationId xmlns:p14="http://schemas.microsoft.com/office/powerpoint/2010/main" val="3757849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8D30-D379-B1C0-99E1-A9717835CE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8C101F-7C71-D5B1-3A9C-41F0070B6B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B20872C-848D-C0E2-0BC7-6738087EC659}"/>
              </a:ext>
            </a:extLst>
          </p:cNvPr>
          <p:cNvSpPr>
            <a:spLocks noGrp="1"/>
          </p:cNvSpPr>
          <p:nvPr>
            <p:ph type="body" idx="1"/>
          </p:nvPr>
        </p:nvSpPr>
        <p:spPr/>
        <p:txBody>
          <a:bodyPr/>
          <a:lstStyle/>
          <a:p>
            <a:r>
              <a:rPr lang="ja-JP" altLang="en-US">
                <a:ea typeface="游ゴシック"/>
              </a:rPr>
              <a:t>現在の土浦市と隣接する</a:t>
            </a:r>
            <a:r>
              <a:rPr lang="en-US" altLang="ja-JP">
                <a:ea typeface="游ゴシック"/>
              </a:rPr>
              <a:t>5</a:t>
            </a:r>
            <a:r>
              <a:rPr lang="ja-JP" altLang="en-US">
                <a:ea typeface="游ゴシック"/>
              </a:rPr>
              <a:t>つの市町では、同様の機能を持った施設を各自治体に保有しており、それぞれ施設の老朽化や低稼働率の問題があります。</a:t>
            </a:r>
          </a:p>
        </p:txBody>
      </p:sp>
      <p:sp>
        <p:nvSpPr>
          <p:cNvPr id="4" name="スライド番号プレースホルダー 3">
            <a:extLst>
              <a:ext uri="{FF2B5EF4-FFF2-40B4-BE49-F238E27FC236}">
                <a16:creationId xmlns:a16="http://schemas.microsoft.com/office/drawing/2014/main" id="{8713A5C0-9AE1-B732-1092-50555292BB8B}"/>
              </a:ext>
            </a:extLst>
          </p:cNvPr>
          <p:cNvSpPr>
            <a:spLocks noGrp="1"/>
          </p:cNvSpPr>
          <p:nvPr>
            <p:ph type="sldNum" sz="quarter" idx="5"/>
          </p:nvPr>
        </p:nvSpPr>
        <p:spPr/>
        <p:txBody>
          <a:bodyPr/>
          <a:lstStyle/>
          <a:p>
            <a:fld id="{1B3E3539-DB1F-4894-8E73-D6C57C3D7F82}" type="slidenum">
              <a:rPr kumimoji="1" lang="ja-JP" altLang="en-US" smtClean="0"/>
              <a:t>41</a:t>
            </a:fld>
            <a:endParaRPr kumimoji="1" lang="ja-JP" altLang="en-US"/>
          </a:p>
        </p:txBody>
      </p:sp>
    </p:spTree>
    <p:extLst>
      <p:ext uri="{BB962C8B-B14F-4D97-AF65-F5344CB8AC3E}">
        <p14:creationId xmlns:p14="http://schemas.microsoft.com/office/powerpoint/2010/main" val="1602199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F0F6D-158A-81E8-E698-64492736A9A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5229E6-2BC3-4169-E38C-4E655873A3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77380A-CA86-B25E-0DED-661E0A22FC81}"/>
              </a:ext>
            </a:extLst>
          </p:cNvPr>
          <p:cNvSpPr>
            <a:spLocks noGrp="1"/>
          </p:cNvSpPr>
          <p:nvPr>
            <p:ph type="body" idx="1"/>
          </p:nvPr>
        </p:nvSpPr>
        <p:spPr/>
        <p:txBody>
          <a:bodyPr/>
          <a:lstStyle/>
          <a:p>
            <a:r>
              <a:rPr kumimoji="1" lang="ja-JP" altLang="en-US"/>
              <a:t>未来へ進んでいくためには、人口減少や少子高齢化などの、社会情勢の変化に、対応していく必要があります。</a:t>
            </a:r>
          </a:p>
        </p:txBody>
      </p:sp>
      <p:sp>
        <p:nvSpPr>
          <p:cNvPr id="4" name="スライド番号プレースホルダー 3">
            <a:extLst>
              <a:ext uri="{FF2B5EF4-FFF2-40B4-BE49-F238E27FC236}">
                <a16:creationId xmlns:a16="http://schemas.microsoft.com/office/drawing/2014/main" id="{E96FA90E-4D8A-17D6-880A-D5A09663C8B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3E3539-DB1F-4894-8E73-D6C57C3D7F8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648217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8D30-D379-B1C0-99E1-A9717835CE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8C101F-7C71-D5B1-3A9C-41F0070B6B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B20872C-848D-C0E2-0BC7-6738087EC659}"/>
              </a:ext>
            </a:extLst>
          </p:cNvPr>
          <p:cNvSpPr>
            <a:spLocks noGrp="1"/>
          </p:cNvSpPr>
          <p:nvPr>
            <p:ph type="body" idx="1"/>
          </p:nvPr>
        </p:nvSpPr>
        <p:spPr/>
        <p:txBody>
          <a:bodyPr/>
          <a:lstStyle/>
          <a:p>
            <a:r>
              <a:rPr lang="ja-JP" altLang="en-US">
                <a:ea typeface="游ゴシック"/>
              </a:rPr>
              <a:t>そこで、各自治体に最低限の施設を残しつつ、大型の施設については</a:t>
            </a:r>
            <a:r>
              <a:rPr lang="en-US" altLang="ja-JP">
                <a:ea typeface="游ゴシック"/>
              </a:rPr>
              <a:t>1</a:t>
            </a:r>
            <a:r>
              <a:rPr lang="ja-JP" altLang="en-US">
                <a:ea typeface="游ゴシック"/>
              </a:rPr>
              <a:t>つの自治体に集約、高機能化をします。</a:t>
            </a:r>
            <a:endParaRPr lang="en-US" altLang="ja-JP">
              <a:ea typeface="游ゴシック"/>
            </a:endParaRPr>
          </a:p>
        </p:txBody>
      </p:sp>
      <p:sp>
        <p:nvSpPr>
          <p:cNvPr id="4" name="スライド番号プレースホルダー 3">
            <a:extLst>
              <a:ext uri="{FF2B5EF4-FFF2-40B4-BE49-F238E27FC236}">
                <a16:creationId xmlns:a16="http://schemas.microsoft.com/office/drawing/2014/main" id="{8713A5C0-9AE1-B732-1092-50555292BB8B}"/>
              </a:ext>
            </a:extLst>
          </p:cNvPr>
          <p:cNvSpPr>
            <a:spLocks noGrp="1"/>
          </p:cNvSpPr>
          <p:nvPr>
            <p:ph type="sldNum" sz="quarter" idx="5"/>
          </p:nvPr>
        </p:nvSpPr>
        <p:spPr/>
        <p:txBody>
          <a:bodyPr/>
          <a:lstStyle/>
          <a:p>
            <a:fld id="{1B3E3539-DB1F-4894-8E73-D6C57C3D7F82}" type="slidenum">
              <a:rPr kumimoji="1" lang="ja-JP" altLang="en-US" smtClean="0"/>
              <a:t>42</a:t>
            </a:fld>
            <a:endParaRPr kumimoji="1" lang="ja-JP" altLang="en-US"/>
          </a:p>
        </p:txBody>
      </p:sp>
    </p:spTree>
    <p:extLst>
      <p:ext uri="{BB962C8B-B14F-4D97-AF65-F5344CB8AC3E}">
        <p14:creationId xmlns:p14="http://schemas.microsoft.com/office/powerpoint/2010/main" val="2467913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BBAC0-34C1-6223-623C-48DE28E554E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A0267A-4A2C-D137-26BC-713C62401C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5766CE-CAAC-C952-815B-1816B7429D39}"/>
              </a:ext>
            </a:extLst>
          </p:cNvPr>
          <p:cNvSpPr>
            <a:spLocks noGrp="1"/>
          </p:cNvSpPr>
          <p:nvPr>
            <p:ph type="body" idx="1"/>
          </p:nvPr>
        </p:nvSpPr>
        <p:spPr/>
        <p:txBody>
          <a:bodyPr/>
          <a:lstStyle/>
          <a:p>
            <a:endParaRPr kumimoji="1" lang="en-US" altLang="ja-JP"/>
          </a:p>
        </p:txBody>
      </p:sp>
      <p:sp>
        <p:nvSpPr>
          <p:cNvPr id="4" name="スライド番号プレースホルダー 3">
            <a:extLst>
              <a:ext uri="{FF2B5EF4-FFF2-40B4-BE49-F238E27FC236}">
                <a16:creationId xmlns:a16="http://schemas.microsoft.com/office/drawing/2014/main" id="{9300544B-F0DA-F827-ACD6-6BAA8D8CB71E}"/>
              </a:ext>
            </a:extLst>
          </p:cNvPr>
          <p:cNvSpPr>
            <a:spLocks noGrp="1"/>
          </p:cNvSpPr>
          <p:nvPr>
            <p:ph type="sldNum" sz="quarter" idx="5"/>
          </p:nvPr>
        </p:nvSpPr>
        <p:spPr/>
        <p:txBody>
          <a:bodyPr/>
          <a:lstStyle/>
          <a:p>
            <a:fld id="{1B3E3539-DB1F-4894-8E73-D6C57C3D7F82}" type="slidenum">
              <a:rPr kumimoji="1" lang="ja-JP" altLang="en-US" smtClean="0"/>
              <a:t>43</a:t>
            </a:fld>
            <a:endParaRPr kumimoji="1" lang="ja-JP" altLang="en-US"/>
          </a:p>
        </p:txBody>
      </p:sp>
    </p:spTree>
    <p:extLst>
      <p:ext uri="{BB962C8B-B14F-4D97-AF65-F5344CB8AC3E}">
        <p14:creationId xmlns:p14="http://schemas.microsoft.com/office/powerpoint/2010/main" val="762813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フェーズ</a:t>
            </a:r>
            <a:r>
              <a:rPr kumimoji="1" lang="en-US" altLang="ja-JP"/>
              <a:t>3</a:t>
            </a:r>
            <a:r>
              <a:rPr kumimoji="1" lang="ja-JP" altLang="en-US"/>
              <a:t>では、日常的に利用する距離抵抗の特に大きい、学校や公民館等の広域化や集約を行います。</a:t>
            </a:r>
            <a:endParaRPr kumimoji="1" lang="en-US" altLang="ja-JP"/>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44</a:t>
            </a:fld>
            <a:endParaRPr kumimoji="1" lang="ja-JP" altLang="en-US"/>
          </a:p>
        </p:txBody>
      </p:sp>
    </p:spTree>
    <p:extLst>
      <p:ext uri="{BB962C8B-B14F-4D97-AF65-F5344CB8AC3E}">
        <p14:creationId xmlns:p14="http://schemas.microsoft.com/office/powerpoint/2010/main" val="1816112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土浦市内においては、都和地区や右籾（みぎもみ）地区において、義務教育学校の設置を検討します。</a:t>
            </a:r>
            <a:endParaRPr kumimoji="1" lang="en-US" altLang="ja-JP"/>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45</a:t>
            </a:fld>
            <a:endParaRPr kumimoji="1" lang="ja-JP" altLang="en-US"/>
          </a:p>
        </p:txBody>
      </p:sp>
    </p:spTree>
    <p:extLst>
      <p:ext uri="{BB962C8B-B14F-4D97-AF65-F5344CB8AC3E}">
        <p14:creationId xmlns:p14="http://schemas.microsoft.com/office/powerpoint/2010/main" val="8939896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DD17A-F3D5-747B-373F-532F0704E3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EFDA2A-37D8-F60A-04B4-C372642574B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57D786-CB44-47E9-3DA3-C7718A0791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公共施設の広域連携施策により、人口減少や少子高齢化、コスト増大という社会変化に対応していきます。</a:t>
            </a:r>
          </a:p>
        </p:txBody>
      </p:sp>
      <p:sp>
        <p:nvSpPr>
          <p:cNvPr id="4" name="スライド番号プレースホルダー 3">
            <a:extLst>
              <a:ext uri="{FF2B5EF4-FFF2-40B4-BE49-F238E27FC236}">
                <a16:creationId xmlns:a16="http://schemas.microsoft.com/office/drawing/2014/main" id="{D2B8435B-3AD5-0065-0E9C-CDB037BF4CBE}"/>
              </a:ext>
            </a:extLst>
          </p:cNvPr>
          <p:cNvSpPr>
            <a:spLocks noGrp="1"/>
          </p:cNvSpPr>
          <p:nvPr>
            <p:ph type="sldNum" sz="quarter" idx="5"/>
          </p:nvPr>
        </p:nvSpPr>
        <p:spPr/>
        <p:txBody>
          <a:bodyPr/>
          <a:lstStyle/>
          <a:p>
            <a:fld id="{1B3E3539-DB1F-4894-8E73-D6C57C3D7F82}" type="slidenum">
              <a:rPr kumimoji="1" lang="ja-JP" altLang="en-US" smtClean="0"/>
              <a:t>46</a:t>
            </a:fld>
            <a:endParaRPr kumimoji="1" lang="ja-JP" altLang="en-US"/>
          </a:p>
        </p:txBody>
      </p:sp>
    </p:spTree>
    <p:extLst>
      <p:ext uri="{BB962C8B-B14F-4D97-AF65-F5344CB8AC3E}">
        <p14:creationId xmlns:p14="http://schemas.microsoft.com/office/powerpoint/2010/main" val="42193166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91133-5531-8DAB-6B2C-1381921BF6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E63242-C8CF-9BC3-BFE4-34CA170782F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38F325-26AC-78E7-AB03-7375FE8CCCAA}"/>
              </a:ext>
            </a:extLst>
          </p:cNvPr>
          <p:cNvSpPr>
            <a:spLocks noGrp="1"/>
          </p:cNvSpPr>
          <p:nvPr>
            <p:ph type="body" idx="1"/>
          </p:nvPr>
        </p:nvSpPr>
        <p:spPr/>
        <p:txBody>
          <a:bodyPr/>
          <a:lstStyle/>
          <a:p>
            <a:r>
              <a:rPr kumimoji="1" lang="ja-JP" altLang="en-US"/>
              <a:t>つぎに、社会変化への対応に着目し、公共施設の広域連携施策を提案します。</a:t>
            </a:r>
          </a:p>
        </p:txBody>
      </p:sp>
      <p:sp>
        <p:nvSpPr>
          <p:cNvPr id="4" name="スライド番号プレースホルダー 3">
            <a:extLst>
              <a:ext uri="{FF2B5EF4-FFF2-40B4-BE49-F238E27FC236}">
                <a16:creationId xmlns:a16="http://schemas.microsoft.com/office/drawing/2014/main" id="{3602CA1E-9DC4-D26D-1AB1-CF8273D803A4}"/>
              </a:ext>
            </a:extLst>
          </p:cNvPr>
          <p:cNvSpPr>
            <a:spLocks noGrp="1"/>
          </p:cNvSpPr>
          <p:nvPr>
            <p:ph type="sldNum" sz="quarter" idx="5"/>
          </p:nvPr>
        </p:nvSpPr>
        <p:spPr/>
        <p:txBody>
          <a:bodyPr/>
          <a:lstStyle/>
          <a:p>
            <a:fld id="{1B3E3539-DB1F-4894-8E73-D6C57C3D7F82}" type="slidenum">
              <a:rPr kumimoji="1" lang="ja-JP" altLang="en-US" smtClean="0"/>
              <a:t>47</a:t>
            </a:fld>
            <a:endParaRPr kumimoji="1" lang="ja-JP" altLang="en-US"/>
          </a:p>
        </p:txBody>
      </p:sp>
    </p:spTree>
    <p:extLst>
      <p:ext uri="{BB962C8B-B14F-4D97-AF65-F5344CB8AC3E}">
        <p14:creationId xmlns:p14="http://schemas.microsoft.com/office/powerpoint/2010/main" val="40481053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05B05-1E29-4C14-30A1-7F63A37D85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B00669-C2C3-E009-7C78-290DE7BB8C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5F9187-CFE6-8A3D-1AC4-C360BB1115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市民の利便性向上や行政の義務的経費削減のために、オンライン化した都市の機能をすべて集約した</a:t>
            </a:r>
            <a:r>
              <a:rPr kumimoji="1" lang="en-US" altLang="ja-JP"/>
              <a:t>Web</a:t>
            </a:r>
            <a:r>
              <a:rPr kumimoji="1" lang="ja-JP" altLang="en-US"/>
              <a:t>サイトの導入を提案します。</a:t>
            </a:r>
            <a:endParaRPr kumimoji="1" lang="en-US" altLang="ja-JP"/>
          </a:p>
          <a:p>
            <a:r>
              <a:rPr kumimoji="1" lang="ja-JP" altLang="en-US"/>
              <a:t>現在土浦市で提供されているオンラインサービスはそれぞれ違うプラットフォーム上に存在し、市民はそれらに個別にアクセスする必要があります。</a:t>
            </a:r>
            <a:endParaRPr kumimoji="1" lang="en-US" altLang="ja-JP"/>
          </a:p>
          <a:p>
            <a:r>
              <a:rPr kumimoji="1" lang="ja-JP" altLang="en-US"/>
              <a:t>株式会社オプティムが提供する、自治体公式スーパーアプリを導入している佐賀市では、アプリ利用者は市民の</a:t>
            </a:r>
            <a:r>
              <a:rPr kumimoji="1" lang="en-US" altLang="ja-JP"/>
              <a:t>1/3</a:t>
            </a:r>
            <a:r>
              <a:rPr kumimoji="1" lang="ja-JP" altLang="en-US"/>
              <a:t>にとどまっています。これを受け、本提案ではアプリダウンロードの障壁が無い</a:t>
            </a:r>
            <a:r>
              <a:rPr kumimoji="1" lang="en-US" altLang="ja-JP"/>
              <a:t>Web</a:t>
            </a:r>
            <a:r>
              <a:rPr kumimoji="1" lang="ja-JP" altLang="en-US"/>
              <a:t>サイトをプラットフォームとして採用します。</a:t>
            </a:r>
            <a:endParaRPr kumimoji="1" lang="en-US" altLang="ja-JP"/>
          </a:p>
        </p:txBody>
      </p:sp>
      <p:sp>
        <p:nvSpPr>
          <p:cNvPr id="4" name="スライド番号プレースホルダー 3">
            <a:extLst>
              <a:ext uri="{FF2B5EF4-FFF2-40B4-BE49-F238E27FC236}">
                <a16:creationId xmlns:a16="http://schemas.microsoft.com/office/drawing/2014/main" id="{FA684727-2534-641E-CECA-4D4DF7AA60CA}"/>
              </a:ext>
            </a:extLst>
          </p:cNvPr>
          <p:cNvSpPr>
            <a:spLocks noGrp="1"/>
          </p:cNvSpPr>
          <p:nvPr>
            <p:ph type="sldNum" sz="quarter" idx="5"/>
          </p:nvPr>
        </p:nvSpPr>
        <p:spPr/>
        <p:txBody>
          <a:bodyPr/>
          <a:lstStyle/>
          <a:p>
            <a:fld id="{1B3E3539-DB1F-4894-8E73-D6C57C3D7F82}" type="slidenum">
              <a:rPr kumimoji="1" lang="ja-JP" altLang="en-US" smtClean="0"/>
              <a:t>48</a:t>
            </a:fld>
            <a:endParaRPr kumimoji="1" lang="ja-JP" altLang="en-US"/>
          </a:p>
        </p:txBody>
      </p:sp>
    </p:spTree>
    <p:extLst>
      <p:ext uri="{BB962C8B-B14F-4D97-AF65-F5344CB8AC3E}">
        <p14:creationId xmlns:p14="http://schemas.microsoft.com/office/powerpoint/2010/main" val="37469727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05B05-1E29-4C14-30A1-7F63A37D85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B00669-C2C3-E009-7C78-290DE7BB8C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5F9187-CFE6-8A3D-1AC4-C360BB1115E9}"/>
              </a:ext>
            </a:extLst>
          </p:cNvPr>
          <p:cNvSpPr>
            <a:spLocks noGrp="1"/>
          </p:cNvSpPr>
          <p:nvPr>
            <p:ph type="body" idx="1"/>
          </p:nvPr>
        </p:nvSpPr>
        <p:spPr/>
        <p:txBody>
          <a:bodyPr/>
          <a:lstStyle/>
          <a:p>
            <a:r>
              <a:rPr kumimoji="1" lang="ja-JP" altLang="en-US"/>
              <a:t>佐賀市の例においては、市内の浸水状況マップの閲覧数がアプリ導入後</a:t>
            </a:r>
            <a:r>
              <a:rPr kumimoji="1" lang="en-US" altLang="ja-JP"/>
              <a:t>42</a:t>
            </a:r>
            <a:r>
              <a:rPr kumimoji="1" lang="ja-JP" altLang="en-US"/>
              <a:t>倍に増加したという結果から、特に防災面で効果が期待されると考えられます。そこで本提案の</a:t>
            </a:r>
            <a:r>
              <a:rPr kumimoji="1" lang="en-US" altLang="ja-JP"/>
              <a:t>Web</a:t>
            </a:r>
            <a:r>
              <a:rPr kumimoji="1" lang="ja-JP" altLang="en-US"/>
              <a:t>サイト内に「現在地から最も近い避難場所が表示され、災害時スムーズな避難を促す即時避難マップ」を整備し、土浦市の、中心市街地の浸水リスクが高いという課題にも対応します。</a:t>
            </a:r>
            <a:endParaRPr kumimoji="1" lang="en-US" altLang="ja-JP"/>
          </a:p>
        </p:txBody>
      </p:sp>
      <p:sp>
        <p:nvSpPr>
          <p:cNvPr id="4" name="スライド番号プレースホルダー 3">
            <a:extLst>
              <a:ext uri="{FF2B5EF4-FFF2-40B4-BE49-F238E27FC236}">
                <a16:creationId xmlns:a16="http://schemas.microsoft.com/office/drawing/2014/main" id="{FA684727-2534-641E-CECA-4D4DF7AA60CA}"/>
              </a:ext>
            </a:extLst>
          </p:cNvPr>
          <p:cNvSpPr>
            <a:spLocks noGrp="1"/>
          </p:cNvSpPr>
          <p:nvPr>
            <p:ph type="sldNum" sz="quarter" idx="5"/>
          </p:nvPr>
        </p:nvSpPr>
        <p:spPr/>
        <p:txBody>
          <a:bodyPr/>
          <a:lstStyle/>
          <a:p>
            <a:fld id="{1B3E3539-DB1F-4894-8E73-D6C57C3D7F82}" type="slidenum">
              <a:rPr kumimoji="1" lang="ja-JP" altLang="en-US" smtClean="0"/>
              <a:t>49</a:t>
            </a:fld>
            <a:endParaRPr kumimoji="1" lang="ja-JP" altLang="en-US"/>
          </a:p>
        </p:txBody>
      </p:sp>
    </p:spTree>
    <p:extLst>
      <p:ext uri="{BB962C8B-B14F-4D97-AF65-F5344CB8AC3E}">
        <p14:creationId xmlns:p14="http://schemas.microsoft.com/office/powerpoint/2010/main" val="17347328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05B05-1E29-4C14-30A1-7F63A37D85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B00669-C2C3-E009-7C78-290DE7BB8C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5F9187-CFE6-8A3D-1AC4-C360BB1115E9}"/>
              </a:ext>
            </a:extLst>
          </p:cNvPr>
          <p:cNvSpPr>
            <a:spLocks noGrp="1"/>
          </p:cNvSpPr>
          <p:nvPr>
            <p:ph type="body" idx="1"/>
          </p:nvPr>
        </p:nvSpPr>
        <p:spPr/>
        <p:txBody>
          <a:bodyPr/>
          <a:lstStyle/>
          <a:p>
            <a:r>
              <a:rPr kumimoji="1" lang="ja-JP" altLang="en-US"/>
              <a:t>その他にも、オンライン手続きの利用や社会的イベントの参加によりポイントがたまる機能や、ゴミ出しサポート機能を搭載し、市民が日常的に使えるツールとなることを目指します。</a:t>
            </a:r>
          </a:p>
        </p:txBody>
      </p:sp>
      <p:sp>
        <p:nvSpPr>
          <p:cNvPr id="4" name="スライド番号プレースホルダー 3">
            <a:extLst>
              <a:ext uri="{FF2B5EF4-FFF2-40B4-BE49-F238E27FC236}">
                <a16:creationId xmlns:a16="http://schemas.microsoft.com/office/drawing/2014/main" id="{FA684727-2534-641E-CECA-4D4DF7AA60CA}"/>
              </a:ext>
            </a:extLst>
          </p:cNvPr>
          <p:cNvSpPr>
            <a:spLocks noGrp="1"/>
          </p:cNvSpPr>
          <p:nvPr>
            <p:ph type="sldNum" sz="quarter" idx="5"/>
          </p:nvPr>
        </p:nvSpPr>
        <p:spPr/>
        <p:txBody>
          <a:bodyPr/>
          <a:lstStyle/>
          <a:p>
            <a:fld id="{1B3E3539-DB1F-4894-8E73-D6C57C3D7F82}" type="slidenum">
              <a:rPr kumimoji="1" lang="ja-JP" altLang="en-US" smtClean="0"/>
              <a:t>50</a:t>
            </a:fld>
            <a:endParaRPr kumimoji="1" lang="ja-JP" altLang="en-US"/>
          </a:p>
        </p:txBody>
      </p:sp>
    </p:spTree>
    <p:extLst>
      <p:ext uri="{BB962C8B-B14F-4D97-AF65-F5344CB8AC3E}">
        <p14:creationId xmlns:p14="http://schemas.microsoft.com/office/powerpoint/2010/main" val="32197756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E2C18-4539-FBE8-9D5A-AA6AED2D2A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B6DE71-DE3F-720C-A3BE-E8E1BCB8F1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41D2B7-6585-8C58-93DF-CD1EDFA6953A}"/>
              </a:ext>
            </a:extLst>
          </p:cNvPr>
          <p:cNvSpPr>
            <a:spLocks noGrp="1"/>
          </p:cNvSpPr>
          <p:nvPr>
            <p:ph type="body" idx="1"/>
          </p:nvPr>
        </p:nvSpPr>
        <p:spPr/>
        <p:txBody>
          <a:bodyPr/>
          <a:lstStyle/>
          <a:p>
            <a:r>
              <a:rPr kumimoji="1" lang="ja-JP" altLang="en-US"/>
              <a:t>「</a:t>
            </a:r>
            <a:r>
              <a:rPr kumimoji="1" lang="en-US" altLang="ja-JP"/>
              <a:t>DX</a:t>
            </a:r>
            <a:r>
              <a:rPr kumimoji="1" lang="ja-JP" altLang="en-US"/>
              <a:t>推進」施策で、コスト増大や技術革新といった社会変化をしっかりと捉えていきます。</a:t>
            </a:r>
          </a:p>
          <a:p>
            <a:endParaRPr kumimoji="1" lang="ja-JP" altLang="en-US"/>
          </a:p>
        </p:txBody>
      </p:sp>
      <p:sp>
        <p:nvSpPr>
          <p:cNvPr id="4" name="スライド番号プレースホルダー 3">
            <a:extLst>
              <a:ext uri="{FF2B5EF4-FFF2-40B4-BE49-F238E27FC236}">
                <a16:creationId xmlns:a16="http://schemas.microsoft.com/office/drawing/2014/main" id="{A4EB780B-9AF0-D285-8680-7B0056FBA1C9}"/>
              </a:ext>
            </a:extLst>
          </p:cNvPr>
          <p:cNvSpPr>
            <a:spLocks noGrp="1"/>
          </p:cNvSpPr>
          <p:nvPr>
            <p:ph type="sldNum" sz="quarter" idx="5"/>
          </p:nvPr>
        </p:nvSpPr>
        <p:spPr/>
        <p:txBody>
          <a:bodyPr/>
          <a:lstStyle/>
          <a:p>
            <a:fld id="{1B3E3539-DB1F-4894-8E73-D6C57C3D7F82}" type="slidenum">
              <a:rPr kumimoji="1" lang="ja-JP" altLang="en-US" smtClean="0"/>
              <a:t>51</a:t>
            </a:fld>
            <a:endParaRPr kumimoji="1" lang="ja-JP" altLang="en-US"/>
          </a:p>
        </p:txBody>
      </p:sp>
    </p:spTree>
    <p:extLst>
      <p:ext uri="{BB962C8B-B14F-4D97-AF65-F5344CB8AC3E}">
        <p14:creationId xmlns:p14="http://schemas.microsoft.com/office/powerpoint/2010/main" val="185146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課題解決・強みを伸ばす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3E3539-DB1F-4894-8E73-D6C57C3D7F8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7338726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AA282-3A58-DF3E-768B-D40F6F989B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EC5BF6B-EA01-A59B-3C90-186DC3A3F27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B2910E-990F-571A-36D8-15BAC7DDA601}"/>
              </a:ext>
            </a:extLst>
          </p:cNvPr>
          <p:cNvSpPr>
            <a:spLocks noGrp="1"/>
          </p:cNvSpPr>
          <p:nvPr>
            <p:ph type="body" idx="1"/>
          </p:nvPr>
        </p:nvSpPr>
        <p:spPr/>
        <p:txBody>
          <a:bodyPr/>
          <a:lstStyle/>
          <a:p>
            <a:r>
              <a:rPr kumimoji="1" lang="ja-JP" altLang="en-US"/>
              <a:t>まず初めに、土浦市の強みを伸ばしていくことに着目し、新工業団地施策を提案します。</a:t>
            </a:r>
          </a:p>
        </p:txBody>
      </p:sp>
      <p:sp>
        <p:nvSpPr>
          <p:cNvPr id="4" name="スライド番号プレースホルダー 3">
            <a:extLst>
              <a:ext uri="{FF2B5EF4-FFF2-40B4-BE49-F238E27FC236}">
                <a16:creationId xmlns:a16="http://schemas.microsoft.com/office/drawing/2014/main" id="{F22293F6-87E3-EA35-7152-44113B33C32E}"/>
              </a:ext>
            </a:extLst>
          </p:cNvPr>
          <p:cNvSpPr>
            <a:spLocks noGrp="1"/>
          </p:cNvSpPr>
          <p:nvPr>
            <p:ph type="sldNum" sz="quarter" idx="5"/>
          </p:nvPr>
        </p:nvSpPr>
        <p:spPr/>
        <p:txBody>
          <a:bodyPr/>
          <a:lstStyle/>
          <a:p>
            <a:fld id="{1B3E3539-DB1F-4894-8E73-D6C57C3D7F82}" type="slidenum">
              <a:rPr kumimoji="1" lang="ja-JP" altLang="en-US" smtClean="0"/>
              <a:t>52</a:t>
            </a:fld>
            <a:endParaRPr kumimoji="1" lang="ja-JP" altLang="en-US"/>
          </a:p>
        </p:txBody>
      </p:sp>
    </p:spTree>
    <p:extLst>
      <p:ext uri="{BB962C8B-B14F-4D97-AF65-F5344CB8AC3E}">
        <p14:creationId xmlns:p14="http://schemas.microsoft.com/office/powerpoint/2010/main" val="928786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98D2C-3CFC-E8CF-CF91-9B2624A37D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5C5D85-083A-A76B-C387-CFAE5733617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96541A8-F290-4058-0F85-4F815337CD60}"/>
              </a:ext>
            </a:extLst>
          </p:cNvPr>
          <p:cNvSpPr>
            <a:spLocks noGrp="1"/>
          </p:cNvSpPr>
          <p:nvPr>
            <p:ph type="body" idx="1"/>
          </p:nvPr>
        </p:nvSpPr>
        <p:spPr/>
        <p:txBody>
          <a:bodyPr/>
          <a:lstStyle/>
          <a:p>
            <a:r>
              <a:rPr kumimoji="1" lang="ja-JP">
                <a:ea typeface="游ゴシック"/>
              </a:rPr>
              <a:t>土浦市</a:t>
            </a:r>
            <a:r>
              <a:rPr lang="ja-JP">
                <a:ea typeface="游ゴシック"/>
              </a:rPr>
              <a:t>の観光における課題として、観光客数が花火大会など特定のイベントに依存している点が挙げられ</a:t>
            </a:r>
            <a:r>
              <a:rPr lang="ja-JP" altLang="en-US">
                <a:ea typeface="游ゴシック"/>
              </a:rPr>
              <a:t>ます</a:t>
            </a:r>
            <a:r>
              <a:rPr lang="ja-JP">
                <a:ea typeface="游ゴシック"/>
              </a:rPr>
              <a:t>。また、観光客の宿泊率が概ね10％以下と低水準にとどまっていることも</a:t>
            </a:r>
            <a:r>
              <a:rPr lang="ja-JP" altLang="en-US">
                <a:ea typeface="游ゴシック"/>
              </a:rPr>
              <a:t>改善の余地があります。</a:t>
            </a:r>
            <a:endParaRPr lang="en-US">
              <a:ea typeface="游ゴシック"/>
            </a:endParaRPr>
          </a:p>
        </p:txBody>
      </p:sp>
      <p:sp>
        <p:nvSpPr>
          <p:cNvPr id="4" name="スライド番号プレースホルダー 3">
            <a:extLst>
              <a:ext uri="{FF2B5EF4-FFF2-40B4-BE49-F238E27FC236}">
                <a16:creationId xmlns:a16="http://schemas.microsoft.com/office/drawing/2014/main" id="{803FC26A-74A6-84DC-2331-C349C2EFC5CA}"/>
              </a:ext>
            </a:extLst>
          </p:cNvPr>
          <p:cNvSpPr>
            <a:spLocks noGrp="1"/>
          </p:cNvSpPr>
          <p:nvPr>
            <p:ph type="sldNum" sz="quarter" idx="5"/>
          </p:nvPr>
        </p:nvSpPr>
        <p:spPr/>
        <p:txBody>
          <a:bodyPr/>
          <a:lstStyle/>
          <a:p>
            <a:fld id="{1B3E3539-DB1F-4894-8E73-D6C57C3D7F82}" type="slidenum">
              <a:rPr kumimoji="1" lang="ja-JP" altLang="en-US" smtClean="0"/>
              <a:t>53</a:t>
            </a:fld>
            <a:endParaRPr kumimoji="1" lang="ja-JP" altLang="en-US"/>
          </a:p>
        </p:txBody>
      </p:sp>
    </p:spTree>
    <p:extLst>
      <p:ext uri="{BB962C8B-B14F-4D97-AF65-F5344CB8AC3E}">
        <p14:creationId xmlns:p14="http://schemas.microsoft.com/office/powerpoint/2010/main" val="35061947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84C55-63B6-25B6-AE3D-8F15279391F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05CA46-41A8-2497-861A-AAE6FE73E7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F12FA1-733A-28F1-20EE-CB3522DB2A80}"/>
              </a:ext>
            </a:extLst>
          </p:cNvPr>
          <p:cNvSpPr>
            <a:spLocks noGrp="1"/>
          </p:cNvSpPr>
          <p:nvPr>
            <p:ph type="body" idx="1"/>
          </p:nvPr>
        </p:nvSpPr>
        <p:spPr/>
        <p:txBody>
          <a:bodyPr/>
          <a:lstStyle/>
          <a:p>
            <a:r>
              <a:rPr lang="ja-JP" altLang="en-US"/>
              <a:t>土浦市には多様な観光資源が存在する一方で、宿泊施設やりんりんロードとの連携が十分とは言えず、滞在型観光や市内回遊が促進されにくい状況にあります。そこで本提案では、観光資源を活かした体験型宿泊観光の創出と、サイクリングロードの延伸による回遊性向上を図ります。</a:t>
            </a:r>
            <a:endParaRPr lang="ja-JP" altLang="en-US">
              <a:ea typeface="游ゴシック"/>
            </a:endParaRPr>
          </a:p>
        </p:txBody>
      </p:sp>
      <p:sp>
        <p:nvSpPr>
          <p:cNvPr id="4" name="スライド番号プレースホルダー 3">
            <a:extLst>
              <a:ext uri="{FF2B5EF4-FFF2-40B4-BE49-F238E27FC236}">
                <a16:creationId xmlns:a16="http://schemas.microsoft.com/office/drawing/2014/main" id="{CDBBA6CB-B5E1-4C95-C6EE-4B2736A32139}"/>
              </a:ext>
            </a:extLst>
          </p:cNvPr>
          <p:cNvSpPr>
            <a:spLocks noGrp="1"/>
          </p:cNvSpPr>
          <p:nvPr>
            <p:ph type="sldNum" sz="quarter" idx="5"/>
          </p:nvPr>
        </p:nvSpPr>
        <p:spPr/>
        <p:txBody>
          <a:bodyPr/>
          <a:lstStyle/>
          <a:p>
            <a:fld id="{1B3E3539-DB1F-4894-8E73-D6C57C3D7F82}" type="slidenum">
              <a:rPr kumimoji="1" lang="ja-JP" altLang="en-US" smtClean="0"/>
              <a:t>54</a:t>
            </a:fld>
            <a:endParaRPr kumimoji="1" lang="ja-JP" altLang="en-US"/>
          </a:p>
        </p:txBody>
      </p:sp>
    </p:spTree>
    <p:extLst>
      <p:ext uri="{BB962C8B-B14F-4D97-AF65-F5344CB8AC3E}">
        <p14:creationId xmlns:p14="http://schemas.microsoft.com/office/powerpoint/2010/main" val="13167460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94823-7341-4220-8E92-3650899CED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6C74DF-80B0-662C-BEC6-91A1FE28F2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04F9E8-6899-514E-36AD-D713D973B0D1}"/>
              </a:ext>
            </a:extLst>
          </p:cNvPr>
          <p:cNvSpPr>
            <a:spLocks noGrp="1"/>
          </p:cNvSpPr>
          <p:nvPr>
            <p:ph type="body" idx="1"/>
          </p:nvPr>
        </p:nvSpPr>
        <p:spPr/>
        <p:txBody>
          <a:bodyPr/>
          <a:lstStyle/>
          <a:p>
            <a:r>
              <a:rPr lang="ja-JP">
                <a:ea typeface="游ゴシック"/>
              </a:rPr>
              <a:t>テーマは「プチ土浦マニア観光」です。土浦市</a:t>
            </a:r>
            <a:r>
              <a:rPr kumimoji="1" lang="ja-JP">
                <a:ea typeface="游ゴシック"/>
              </a:rPr>
              <a:t>の</a:t>
            </a:r>
            <a:r>
              <a:rPr lang="ja-JP" altLang="en-US">
                <a:ea typeface="游ゴシック"/>
              </a:rPr>
              <a:t>豊富な</a:t>
            </a:r>
            <a:r>
              <a:rPr lang="ja-JP">
                <a:ea typeface="游ゴシック"/>
              </a:rPr>
              <a:t>地域資源を活かし、土浦らしい宿泊空間</a:t>
            </a:r>
            <a:r>
              <a:rPr kumimoji="1" lang="ja-JP">
                <a:ea typeface="游ゴシック"/>
              </a:rPr>
              <a:t>と</a:t>
            </a:r>
            <a:r>
              <a:rPr lang="ja-JP">
                <a:ea typeface="游ゴシック"/>
              </a:rPr>
              <a:t>観光体験を一体的に提供する</a:t>
            </a:r>
            <a:r>
              <a:rPr kumimoji="1" lang="ja-JP">
                <a:ea typeface="游ゴシック"/>
              </a:rPr>
              <a:t>こ</a:t>
            </a:r>
            <a:r>
              <a:rPr lang="ja-JP">
                <a:ea typeface="游ゴシック"/>
              </a:rPr>
              <a:t>とで、観光客の宿泊率向上を図るとともに</a:t>
            </a:r>
            <a:r>
              <a:rPr kumimoji="1" lang="ja-JP">
                <a:ea typeface="游ゴシック"/>
              </a:rPr>
              <a:t>、</a:t>
            </a:r>
            <a:r>
              <a:rPr lang="ja-JP">
                <a:ea typeface="游ゴシック"/>
              </a:rPr>
              <a:t>歴史や文化に根ざした体験を通じ</a:t>
            </a:r>
            <a:r>
              <a:rPr kumimoji="1" lang="ja-JP">
                <a:ea typeface="游ゴシック"/>
              </a:rPr>
              <a:t>て</a:t>
            </a:r>
            <a:r>
              <a:rPr lang="ja-JP">
                <a:ea typeface="游ゴシック"/>
              </a:rPr>
              <a:t>、</a:t>
            </a:r>
            <a:r>
              <a:rPr lang="ja-JP" altLang="en-US">
                <a:ea typeface="游ゴシック"/>
              </a:rPr>
              <a:t>地域住民</a:t>
            </a:r>
            <a:r>
              <a:rPr lang="ja-JP">
                <a:ea typeface="游ゴシック"/>
              </a:rPr>
              <a:t>の地域愛着の向上につなげ</a:t>
            </a:r>
            <a:r>
              <a:rPr kumimoji="1" lang="ja-JP">
                <a:ea typeface="游ゴシック"/>
              </a:rPr>
              <a:t>てい</a:t>
            </a:r>
            <a:r>
              <a:rPr lang="ja-JP">
                <a:ea typeface="游ゴシック"/>
              </a:rPr>
              <a:t>きます。</a:t>
            </a:r>
            <a:r>
              <a:rPr lang="ja-JP" altLang="en-US">
                <a:ea typeface="游ゴシック"/>
              </a:rPr>
              <a:t>本提案によって、</a:t>
            </a:r>
            <a:r>
              <a:rPr lang="ja-JP">
                <a:ea typeface="游ゴシック"/>
              </a:rPr>
              <a:t>観光客や</a:t>
            </a:r>
            <a:r>
              <a:rPr lang="ja-JP" altLang="en-US">
                <a:ea typeface="游ゴシック"/>
              </a:rPr>
              <a:t>地域住民</a:t>
            </a:r>
            <a:r>
              <a:rPr lang="ja-JP">
                <a:ea typeface="游ゴシック"/>
              </a:rPr>
              <a:t>が</a:t>
            </a:r>
            <a:r>
              <a:rPr kumimoji="1" lang="ja-JP">
                <a:ea typeface="游ゴシック"/>
              </a:rPr>
              <a:t>土浦市</a:t>
            </a:r>
            <a:r>
              <a:rPr lang="ja-JP">
                <a:ea typeface="游ゴシック"/>
              </a:rPr>
              <a:t>につ</a:t>
            </a:r>
            <a:r>
              <a:rPr kumimoji="1" lang="ja-JP">
                <a:ea typeface="游ゴシック"/>
              </a:rPr>
              <a:t>いて</a:t>
            </a:r>
            <a:r>
              <a:rPr lang="ja-JP">
                <a:ea typeface="游ゴシック"/>
              </a:rPr>
              <a:t>理解・関心を深め、最終的に”プチ”マニア</a:t>
            </a:r>
            <a:r>
              <a:rPr kumimoji="1" lang="ja-JP">
                <a:ea typeface="游ゴシック"/>
              </a:rPr>
              <a:t>にな</a:t>
            </a:r>
            <a:r>
              <a:rPr lang="ja-JP">
                <a:ea typeface="游ゴシック"/>
              </a:rPr>
              <a:t>ってもらう</a:t>
            </a:r>
            <a:r>
              <a:rPr kumimoji="1" lang="ja-JP">
                <a:ea typeface="游ゴシック"/>
              </a:rPr>
              <a:t>こと</a:t>
            </a:r>
            <a:r>
              <a:rPr lang="ja-JP">
                <a:ea typeface="游ゴシック"/>
              </a:rPr>
              <a:t>を目指し</a:t>
            </a:r>
            <a:r>
              <a:rPr kumimoji="1" lang="ja-JP">
                <a:ea typeface="游ゴシック"/>
              </a:rPr>
              <a:t>ま</a:t>
            </a:r>
            <a:r>
              <a:rPr lang="ja-JP" altLang="en-US">
                <a:ea typeface="游ゴシック"/>
              </a:rPr>
              <a:t>す。</a:t>
            </a:r>
            <a:endParaRPr lang="en-US"/>
          </a:p>
        </p:txBody>
      </p:sp>
      <p:sp>
        <p:nvSpPr>
          <p:cNvPr id="4" name="スライド番号プレースホルダー 3">
            <a:extLst>
              <a:ext uri="{FF2B5EF4-FFF2-40B4-BE49-F238E27FC236}">
                <a16:creationId xmlns:a16="http://schemas.microsoft.com/office/drawing/2014/main" id="{2F269341-9AA7-2493-70D9-32A1E060FDE5}"/>
              </a:ext>
            </a:extLst>
          </p:cNvPr>
          <p:cNvSpPr>
            <a:spLocks noGrp="1"/>
          </p:cNvSpPr>
          <p:nvPr>
            <p:ph type="sldNum" sz="quarter" idx="5"/>
          </p:nvPr>
        </p:nvSpPr>
        <p:spPr/>
        <p:txBody>
          <a:bodyPr/>
          <a:lstStyle/>
          <a:p>
            <a:fld id="{1B3E3539-DB1F-4894-8E73-D6C57C3D7F82}" type="slidenum">
              <a:rPr kumimoji="1" lang="ja-JP" altLang="en-US" smtClean="0"/>
              <a:t>55</a:t>
            </a:fld>
            <a:endParaRPr kumimoji="1" lang="ja-JP" altLang="en-US"/>
          </a:p>
        </p:txBody>
      </p:sp>
    </p:spTree>
    <p:extLst>
      <p:ext uri="{BB962C8B-B14F-4D97-AF65-F5344CB8AC3E}">
        <p14:creationId xmlns:p14="http://schemas.microsoft.com/office/powerpoint/2010/main" val="3674366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CB13E-6AB9-4E90-6459-1B5988080D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6A8708-4E81-B330-106D-F9707439C05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A51DFEE-A27D-D237-E799-9627D9D6C2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ea typeface="游ゴシック"/>
              </a:rPr>
              <a:t>観光内容の一例として中城通りを中心とする城下町地区では、古民家を改修したホテルの整備と、土浦の醤油醸造の歴史的背景からオリジナル醤油づくり体験を提案します。地元企業の柴沼醬油様に本提案の実現可能性を問い合わせたところ、前向きな回答を頂きました。</a:t>
            </a:r>
          </a:p>
        </p:txBody>
      </p:sp>
      <p:sp>
        <p:nvSpPr>
          <p:cNvPr id="4" name="スライド番号プレースホルダー 3">
            <a:extLst>
              <a:ext uri="{FF2B5EF4-FFF2-40B4-BE49-F238E27FC236}">
                <a16:creationId xmlns:a16="http://schemas.microsoft.com/office/drawing/2014/main" id="{8DB0104E-2249-D924-C5D2-DCD5480BAAE1}"/>
              </a:ext>
            </a:extLst>
          </p:cNvPr>
          <p:cNvSpPr>
            <a:spLocks noGrp="1"/>
          </p:cNvSpPr>
          <p:nvPr>
            <p:ph type="sldNum" sz="quarter" idx="5"/>
          </p:nvPr>
        </p:nvSpPr>
        <p:spPr/>
        <p:txBody>
          <a:bodyPr/>
          <a:lstStyle/>
          <a:p>
            <a:fld id="{1B3E3539-DB1F-4894-8E73-D6C57C3D7F82}" type="slidenum">
              <a:rPr kumimoji="1" lang="ja-JP" altLang="en-US" smtClean="0"/>
              <a:t>56</a:t>
            </a:fld>
            <a:endParaRPr kumimoji="1" lang="ja-JP" altLang="en-US"/>
          </a:p>
        </p:txBody>
      </p:sp>
    </p:spTree>
    <p:extLst>
      <p:ext uri="{BB962C8B-B14F-4D97-AF65-F5344CB8AC3E}">
        <p14:creationId xmlns:p14="http://schemas.microsoft.com/office/powerpoint/2010/main" val="4187268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257CC-52AB-D3C1-6AFA-8EA2BEE081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CC5AB4-CC02-876A-1756-72F91A0613A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7C5AC3C-BC27-051F-1EB7-5EE8935E0415}"/>
              </a:ext>
            </a:extLst>
          </p:cNvPr>
          <p:cNvSpPr>
            <a:spLocks noGrp="1"/>
          </p:cNvSpPr>
          <p:nvPr>
            <p:ph type="body" idx="1"/>
          </p:nvPr>
        </p:nvSpPr>
        <p:spPr/>
        <p:txBody>
          <a:bodyPr/>
          <a:lstStyle/>
          <a:p>
            <a:r>
              <a:rPr lang="ja-JP" altLang="en-US">
                <a:ea typeface="游ゴシック"/>
              </a:rPr>
              <a:t>次に、既存のりんりんロードから、観光資源・サイクルサポートステーションを結ぶ新しいサイクリングロードを整備します。これにより市内の観光資源と自転車ネットワークの繋がりが強化され、回遊性が向上することを目指します。</a:t>
            </a:r>
          </a:p>
        </p:txBody>
      </p:sp>
      <p:sp>
        <p:nvSpPr>
          <p:cNvPr id="4" name="スライド番号プレースホルダー 3">
            <a:extLst>
              <a:ext uri="{FF2B5EF4-FFF2-40B4-BE49-F238E27FC236}">
                <a16:creationId xmlns:a16="http://schemas.microsoft.com/office/drawing/2014/main" id="{A4C7A673-857C-AEB0-D9D4-A4934ACFBACE}"/>
              </a:ext>
            </a:extLst>
          </p:cNvPr>
          <p:cNvSpPr>
            <a:spLocks noGrp="1"/>
          </p:cNvSpPr>
          <p:nvPr>
            <p:ph type="sldNum" sz="quarter" idx="5"/>
          </p:nvPr>
        </p:nvSpPr>
        <p:spPr/>
        <p:txBody>
          <a:bodyPr/>
          <a:lstStyle/>
          <a:p>
            <a:fld id="{1B3E3539-DB1F-4894-8E73-D6C57C3D7F82}" type="slidenum">
              <a:rPr kumimoji="1" lang="ja-JP" altLang="en-US" smtClean="0"/>
              <a:t>57</a:t>
            </a:fld>
            <a:endParaRPr kumimoji="1" lang="ja-JP" altLang="en-US"/>
          </a:p>
        </p:txBody>
      </p:sp>
    </p:spTree>
    <p:extLst>
      <p:ext uri="{BB962C8B-B14F-4D97-AF65-F5344CB8AC3E}">
        <p14:creationId xmlns:p14="http://schemas.microsoft.com/office/powerpoint/2010/main" val="3331181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9C923-3233-05B1-FB4C-3BF3F5DA6B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FE76EF1-331F-D17E-E741-199CAC8F623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F374B64-7951-C7EF-F469-E1118DE3E354}"/>
              </a:ext>
            </a:extLst>
          </p:cNvPr>
          <p:cNvSpPr>
            <a:spLocks noGrp="1"/>
          </p:cNvSpPr>
          <p:nvPr>
            <p:ph type="body" idx="1"/>
          </p:nvPr>
        </p:nvSpPr>
        <p:spPr/>
        <p:txBody>
          <a:bodyPr/>
          <a:lstStyle/>
          <a:p>
            <a:r>
              <a:rPr lang="ja-JP" altLang="en-US">
                <a:ea typeface="游ゴシック"/>
              </a:rPr>
              <a:t>収支計算は、サイクリングコース整備費用が約8550万円、体験型宿泊観光事業は年間利益が約1041万円となり、約８年７か月後に黒字化する試算です</a:t>
            </a:r>
            <a:endParaRPr lang="en-US" altLang="ja-JP">
              <a:ea typeface="游ゴシック"/>
            </a:endParaRPr>
          </a:p>
        </p:txBody>
      </p:sp>
      <p:sp>
        <p:nvSpPr>
          <p:cNvPr id="4" name="スライド番号プレースホルダー 3">
            <a:extLst>
              <a:ext uri="{FF2B5EF4-FFF2-40B4-BE49-F238E27FC236}">
                <a16:creationId xmlns:a16="http://schemas.microsoft.com/office/drawing/2014/main" id="{F3871A57-1664-4D01-1D4B-CCDF2DA4EF28}"/>
              </a:ext>
            </a:extLst>
          </p:cNvPr>
          <p:cNvSpPr>
            <a:spLocks noGrp="1"/>
          </p:cNvSpPr>
          <p:nvPr>
            <p:ph type="sldNum" sz="quarter" idx="5"/>
          </p:nvPr>
        </p:nvSpPr>
        <p:spPr/>
        <p:txBody>
          <a:bodyPr/>
          <a:lstStyle/>
          <a:p>
            <a:fld id="{1B3E3539-DB1F-4894-8E73-D6C57C3D7F82}" type="slidenum">
              <a:rPr kumimoji="1" lang="ja-JP" altLang="en-US" smtClean="0"/>
              <a:t>58</a:t>
            </a:fld>
            <a:endParaRPr kumimoji="1" lang="ja-JP" altLang="en-US"/>
          </a:p>
        </p:txBody>
      </p:sp>
    </p:spTree>
    <p:extLst>
      <p:ext uri="{BB962C8B-B14F-4D97-AF65-F5344CB8AC3E}">
        <p14:creationId xmlns:p14="http://schemas.microsoft.com/office/powerpoint/2010/main" val="10408977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E2C18-4539-FBE8-9D5A-AA6AED2D2A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B6DE71-DE3F-720C-A3BE-E8E1BCB8F1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41D2B7-6585-8C58-93DF-CD1EDFA6953A}"/>
              </a:ext>
            </a:extLst>
          </p:cNvPr>
          <p:cNvSpPr>
            <a:spLocks noGrp="1"/>
          </p:cNvSpPr>
          <p:nvPr>
            <p:ph type="body" idx="1"/>
          </p:nvPr>
        </p:nvSpPr>
        <p:spPr/>
        <p:txBody>
          <a:bodyPr/>
          <a:lstStyle/>
          <a:p>
            <a:r>
              <a:rPr kumimoji="1" lang="ja-JP" altLang="en-US"/>
              <a:t>「体験宿泊観光」施策で、土浦の観光資源・歴史文化を伸ばしながら、関係人口の増加や地域愛着の醸成で、社会変化に対応していきます。</a:t>
            </a:r>
          </a:p>
        </p:txBody>
      </p:sp>
      <p:sp>
        <p:nvSpPr>
          <p:cNvPr id="4" name="スライド番号プレースホルダー 3">
            <a:extLst>
              <a:ext uri="{FF2B5EF4-FFF2-40B4-BE49-F238E27FC236}">
                <a16:creationId xmlns:a16="http://schemas.microsoft.com/office/drawing/2014/main" id="{A4EB780B-9AF0-D285-8680-7B0056FBA1C9}"/>
              </a:ext>
            </a:extLst>
          </p:cNvPr>
          <p:cNvSpPr>
            <a:spLocks noGrp="1"/>
          </p:cNvSpPr>
          <p:nvPr>
            <p:ph type="sldNum" sz="quarter" idx="5"/>
          </p:nvPr>
        </p:nvSpPr>
        <p:spPr/>
        <p:txBody>
          <a:bodyPr/>
          <a:lstStyle/>
          <a:p>
            <a:fld id="{1B3E3539-DB1F-4894-8E73-D6C57C3D7F82}" type="slidenum">
              <a:rPr kumimoji="1" lang="ja-JP" altLang="en-US" smtClean="0"/>
              <a:t>59</a:t>
            </a:fld>
            <a:endParaRPr kumimoji="1" lang="ja-JP" altLang="en-US"/>
          </a:p>
        </p:txBody>
      </p:sp>
    </p:spTree>
    <p:extLst>
      <p:ext uri="{BB962C8B-B14F-4D97-AF65-F5344CB8AC3E}">
        <p14:creationId xmlns:p14="http://schemas.microsoft.com/office/powerpoint/2010/main" val="18621632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310A-0B37-4524-DA5B-7C6040F410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BB4D42-785B-EA1A-8184-A57D4146E25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53C1D4A-B3C1-7DE5-11B0-B3AB993DAA43}"/>
              </a:ext>
            </a:extLst>
          </p:cNvPr>
          <p:cNvSpPr>
            <a:spLocks noGrp="1"/>
          </p:cNvSpPr>
          <p:nvPr>
            <p:ph type="body" idx="1"/>
          </p:nvPr>
        </p:nvSpPr>
        <p:spPr/>
        <p:txBody>
          <a:bodyPr/>
          <a:lstStyle/>
          <a:p>
            <a:r>
              <a:rPr kumimoji="1" lang="ja-JP" altLang="en-US"/>
              <a:t>最後に、まとめです</a:t>
            </a:r>
          </a:p>
        </p:txBody>
      </p:sp>
      <p:sp>
        <p:nvSpPr>
          <p:cNvPr id="4" name="スライド番号プレースホルダー 3">
            <a:extLst>
              <a:ext uri="{FF2B5EF4-FFF2-40B4-BE49-F238E27FC236}">
                <a16:creationId xmlns:a16="http://schemas.microsoft.com/office/drawing/2014/main" id="{9D99CFFB-6A13-F5B2-9905-54103E52733B}"/>
              </a:ext>
            </a:extLst>
          </p:cNvPr>
          <p:cNvSpPr>
            <a:spLocks noGrp="1"/>
          </p:cNvSpPr>
          <p:nvPr>
            <p:ph type="sldNum" sz="quarter" idx="5"/>
          </p:nvPr>
        </p:nvSpPr>
        <p:spPr/>
        <p:txBody>
          <a:bodyPr/>
          <a:lstStyle/>
          <a:p>
            <a:fld id="{1B3E3539-DB1F-4894-8E73-D6C57C3D7F82}" type="slidenum">
              <a:rPr kumimoji="1" lang="ja-JP" altLang="en-US" smtClean="0"/>
              <a:t>60</a:t>
            </a:fld>
            <a:endParaRPr kumimoji="1" lang="ja-JP" altLang="en-US"/>
          </a:p>
        </p:txBody>
      </p:sp>
    </p:spTree>
    <p:extLst>
      <p:ext uri="{BB962C8B-B14F-4D97-AF65-F5344CB8AC3E}">
        <p14:creationId xmlns:p14="http://schemas.microsoft.com/office/powerpoint/2010/main" val="927685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C1A6A-E775-5EAC-C087-1E638CA02EA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AFA9B1-CC2E-2648-B2A2-2DB36964F90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97138E-EE2C-BFD4-E46F-FA13426D4213}"/>
              </a:ext>
            </a:extLst>
          </p:cNvPr>
          <p:cNvSpPr>
            <a:spLocks noGrp="1"/>
          </p:cNvSpPr>
          <p:nvPr>
            <p:ph type="body" idx="1"/>
          </p:nvPr>
        </p:nvSpPr>
        <p:spPr/>
        <p:txBody>
          <a:bodyPr/>
          <a:lstStyle/>
          <a:p>
            <a:r>
              <a:rPr kumimoji="1" lang="ja-JP" altLang="en-US"/>
              <a:t>私たちの提案する各施策で、社会変化に対応しながら、それぞれの施策が土浦の強みを伸ばしていく</a:t>
            </a:r>
          </a:p>
        </p:txBody>
      </p:sp>
      <p:sp>
        <p:nvSpPr>
          <p:cNvPr id="4" name="スライド番号プレースホルダー 3">
            <a:extLst>
              <a:ext uri="{FF2B5EF4-FFF2-40B4-BE49-F238E27FC236}">
                <a16:creationId xmlns:a16="http://schemas.microsoft.com/office/drawing/2014/main" id="{5EA29A99-250D-D9B7-B5E7-F74A599D03D8}"/>
              </a:ext>
            </a:extLst>
          </p:cNvPr>
          <p:cNvSpPr>
            <a:spLocks noGrp="1"/>
          </p:cNvSpPr>
          <p:nvPr>
            <p:ph type="sldNum" sz="quarter" idx="5"/>
          </p:nvPr>
        </p:nvSpPr>
        <p:spPr/>
        <p:txBody>
          <a:bodyPr/>
          <a:lstStyle/>
          <a:p>
            <a:fld id="{1B3E3539-DB1F-4894-8E73-D6C57C3D7F82}" type="slidenum">
              <a:rPr kumimoji="1" lang="ja-JP" altLang="en-US" smtClean="0"/>
              <a:t>61</a:t>
            </a:fld>
            <a:endParaRPr kumimoji="1" lang="ja-JP" altLang="en-US"/>
          </a:p>
        </p:txBody>
      </p:sp>
    </p:spTree>
    <p:extLst>
      <p:ext uri="{BB962C8B-B14F-4D97-AF65-F5344CB8AC3E}">
        <p14:creationId xmlns:p14="http://schemas.microsoft.com/office/powerpoint/2010/main" val="773395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FE2D7-5AC3-5DCE-5CD7-147D3B1B36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FBFF83-91B6-C169-B397-6E4A377EA00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0405DA8-C36E-B89B-7584-263DE7BB81F3}"/>
              </a:ext>
            </a:extLst>
          </p:cNvPr>
          <p:cNvSpPr>
            <a:spLocks noGrp="1"/>
          </p:cNvSpPr>
          <p:nvPr>
            <p:ph type="body" idx="1"/>
          </p:nvPr>
        </p:nvSpPr>
        <p:spPr/>
        <p:txBody>
          <a:bodyPr/>
          <a:lstStyle/>
          <a:p>
            <a:r>
              <a:rPr kumimoji="1" lang="ja-JP" altLang="en-US" sz="12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豊かさを高めて力強くなり、社会変化に対応して前へ進む。これが私たちの目指す土浦市の姿です。</a:t>
            </a:r>
            <a:endParaRPr kumimoji="1" lang="en-US" altLang="ja-JP" sz="12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endParaRPr>
          </a:p>
          <a:p>
            <a:r>
              <a:rPr kumimoji="1" lang="ja-JP" altLang="en-US"/>
              <a:t>課題解決・強みを伸ばす</a:t>
            </a:r>
          </a:p>
        </p:txBody>
      </p:sp>
      <p:sp>
        <p:nvSpPr>
          <p:cNvPr id="4" name="スライド番号プレースホルダー 3">
            <a:extLst>
              <a:ext uri="{FF2B5EF4-FFF2-40B4-BE49-F238E27FC236}">
                <a16:creationId xmlns:a16="http://schemas.microsoft.com/office/drawing/2014/main" id="{D7F3F966-B46F-C51F-F5AB-29C377A72F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3E3539-DB1F-4894-8E73-D6C57C3D7F8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181099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5EE2C-C368-15A0-A198-45F52698F2E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6C2671-EF34-775A-DFC7-89FD75A3294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08BB7DE-51E9-BC50-EEB6-0E5BD74B700E}"/>
              </a:ext>
            </a:extLst>
          </p:cNvPr>
          <p:cNvSpPr>
            <a:spLocks noGrp="1"/>
          </p:cNvSpPr>
          <p:nvPr>
            <p:ph type="body" idx="1"/>
          </p:nvPr>
        </p:nvSpPr>
        <p:spPr/>
        <p:txBody>
          <a:bodyPr/>
          <a:lstStyle/>
          <a:p>
            <a:r>
              <a:rPr kumimoji="1" lang="ja-JP" altLang="en-US"/>
              <a:t>それによって未来へと力強く進んでいく土浦。これが私たちの描く、土浦市の姿です。</a:t>
            </a:r>
          </a:p>
        </p:txBody>
      </p:sp>
      <p:sp>
        <p:nvSpPr>
          <p:cNvPr id="4" name="スライド番号プレースホルダー 3">
            <a:extLst>
              <a:ext uri="{FF2B5EF4-FFF2-40B4-BE49-F238E27FC236}">
                <a16:creationId xmlns:a16="http://schemas.microsoft.com/office/drawing/2014/main" id="{58EB3618-870B-EAB9-5459-C98198A2355A}"/>
              </a:ext>
            </a:extLst>
          </p:cNvPr>
          <p:cNvSpPr>
            <a:spLocks noGrp="1"/>
          </p:cNvSpPr>
          <p:nvPr>
            <p:ph type="sldNum" sz="quarter" idx="5"/>
          </p:nvPr>
        </p:nvSpPr>
        <p:spPr/>
        <p:txBody>
          <a:bodyPr/>
          <a:lstStyle/>
          <a:p>
            <a:fld id="{1B3E3539-DB1F-4894-8E73-D6C57C3D7F82}" type="slidenum">
              <a:rPr kumimoji="1" lang="ja-JP" altLang="en-US" smtClean="0"/>
              <a:t>62</a:t>
            </a:fld>
            <a:endParaRPr kumimoji="1" lang="ja-JP" altLang="en-US"/>
          </a:p>
        </p:txBody>
      </p:sp>
    </p:spTree>
    <p:extLst>
      <p:ext uri="{BB962C8B-B14F-4D97-AF65-F5344CB8AC3E}">
        <p14:creationId xmlns:p14="http://schemas.microsoft.com/office/powerpoint/2010/main" val="9166231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3F5D8-7111-6153-515D-1B53705FD5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F7B4179-0A7E-56DC-B8B7-71E92D19B0B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DA6984F-B70C-74D9-3A6A-D265E270EBCF}"/>
              </a:ext>
            </a:extLst>
          </p:cNvPr>
          <p:cNvSpPr>
            <a:spLocks noGrp="1"/>
          </p:cNvSpPr>
          <p:nvPr>
            <p:ph type="body" idx="1"/>
          </p:nvPr>
        </p:nvSpPr>
        <p:spPr/>
        <p:txBody>
          <a:bodyPr/>
          <a:lstStyle/>
          <a:p>
            <a:r>
              <a:rPr lang="ja-JP" altLang="en-US">
                <a:ea typeface="游ゴシック"/>
              </a:rPr>
              <a:t>今回の演習においてご協力いただいた方々に感謝申し上げます。</a:t>
            </a:r>
            <a:endParaRPr lang="en-US" altLang="ja-JP">
              <a:ea typeface="游ゴシック"/>
            </a:endParaRPr>
          </a:p>
        </p:txBody>
      </p:sp>
      <p:sp>
        <p:nvSpPr>
          <p:cNvPr id="4" name="スライド番号プレースホルダー 3">
            <a:extLst>
              <a:ext uri="{FF2B5EF4-FFF2-40B4-BE49-F238E27FC236}">
                <a16:creationId xmlns:a16="http://schemas.microsoft.com/office/drawing/2014/main" id="{45A8CFF8-AF0A-6368-2739-01EC07029BCC}"/>
              </a:ext>
            </a:extLst>
          </p:cNvPr>
          <p:cNvSpPr>
            <a:spLocks noGrp="1"/>
          </p:cNvSpPr>
          <p:nvPr>
            <p:ph type="sldNum" sz="quarter" idx="5"/>
          </p:nvPr>
        </p:nvSpPr>
        <p:spPr/>
        <p:txBody>
          <a:bodyPr/>
          <a:lstStyle/>
          <a:p>
            <a:fld id="{1B3E3539-DB1F-4894-8E73-D6C57C3D7F82}" type="slidenum">
              <a:rPr kumimoji="1" lang="ja-JP" altLang="en-US" smtClean="0"/>
              <a:t>63</a:t>
            </a:fld>
            <a:endParaRPr kumimoji="1" lang="ja-JP" altLang="en-US"/>
          </a:p>
        </p:txBody>
      </p:sp>
    </p:spTree>
    <p:extLst>
      <p:ext uri="{BB962C8B-B14F-4D97-AF65-F5344CB8AC3E}">
        <p14:creationId xmlns:p14="http://schemas.microsoft.com/office/powerpoint/2010/main" val="27868358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そして、先程紹介した即時避難マップは、実際にこちらからアクセスできます。是非利用してみてください！</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64</a:t>
            </a:fld>
            <a:endParaRPr kumimoji="1" lang="ja-JP" altLang="en-US"/>
          </a:p>
        </p:txBody>
      </p:sp>
    </p:spTree>
    <p:extLst>
      <p:ext uri="{BB962C8B-B14F-4D97-AF65-F5344CB8AC3E}">
        <p14:creationId xmlns:p14="http://schemas.microsoft.com/office/powerpoint/2010/main" val="13111391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DB76F-4A97-42A7-841A-2A5EBEF781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B9F460-5420-99F3-2E1E-F1DC6987D15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A087E4F-6562-3AD6-2EB1-03D5A297EFBF}"/>
              </a:ext>
            </a:extLst>
          </p:cNvPr>
          <p:cNvSpPr>
            <a:spLocks noGrp="1"/>
          </p:cNvSpPr>
          <p:nvPr>
            <p:ph type="body" idx="1"/>
          </p:nvPr>
        </p:nvSpPr>
        <p:spPr/>
        <p:txBody>
          <a:bodyPr/>
          <a:lstStyle/>
          <a:p>
            <a:r>
              <a:rPr lang="ja-JP" altLang="en-US">
                <a:ea typeface="游ゴシック"/>
              </a:rPr>
              <a:t>主体関係図としては、土浦観光会社を新たに設立し、各地区の体験型宿泊施設のマネジメントやエリア価値向上、PR活動などを行っていきます。</a:t>
            </a:r>
            <a:endParaRPr kumimoji="1" lang="ja-JP" altLang="en-US"/>
          </a:p>
        </p:txBody>
      </p:sp>
      <p:sp>
        <p:nvSpPr>
          <p:cNvPr id="4" name="スライド番号プレースホルダー 3">
            <a:extLst>
              <a:ext uri="{FF2B5EF4-FFF2-40B4-BE49-F238E27FC236}">
                <a16:creationId xmlns:a16="http://schemas.microsoft.com/office/drawing/2014/main" id="{A65E25B5-2A15-0D75-4E4B-011A23E11C5A}"/>
              </a:ext>
            </a:extLst>
          </p:cNvPr>
          <p:cNvSpPr>
            <a:spLocks noGrp="1"/>
          </p:cNvSpPr>
          <p:nvPr>
            <p:ph type="sldNum" sz="quarter" idx="5"/>
          </p:nvPr>
        </p:nvSpPr>
        <p:spPr/>
        <p:txBody>
          <a:bodyPr/>
          <a:lstStyle/>
          <a:p>
            <a:fld id="{1B3E3539-DB1F-4894-8E73-D6C57C3D7F82}" type="slidenum">
              <a:rPr kumimoji="1" lang="ja-JP" altLang="en-US" smtClean="0"/>
              <a:t>65</a:t>
            </a:fld>
            <a:endParaRPr kumimoji="1" lang="ja-JP" altLang="en-US"/>
          </a:p>
        </p:txBody>
      </p:sp>
    </p:spTree>
    <p:extLst>
      <p:ext uri="{BB962C8B-B14F-4D97-AF65-F5344CB8AC3E}">
        <p14:creationId xmlns:p14="http://schemas.microsoft.com/office/powerpoint/2010/main" val="24218170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81BC4-8BB6-C4B7-10E2-7AD8F6049C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8FEBB7-F956-9F77-AA5B-6940A5F7DB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8572475-AF4E-5D3E-3D66-B0848C4C1AAF}"/>
              </a:ext>
            </a:extLst>
          </p:cNvPr>
          <p:cNvSpPr>
            <a:spLocks noGrp="1"/>
          </p:cNvSpPr>
          <p:nvPr>
            <p:ph type="body" idx="1"/>
          </p:nvPr>
        </p:nvSpPr>
        <p:spPr/>
        <p:txBody>
          <a:bodyPr/>
          <a:lstStyle/>
          <a:p>
            <a:r>
              <a:rPr kumimoji="1" lang="ja-JP" altLang="en-US"/>
              <a:t>この広域連携策について対象となる各自治体にヒアリングを行ったところ、回答が返ってきていない土浦市を除いたすべての自治体より施策に対して前向きな回答を得ることができました。</a:t>
            </a:r>
          </a:p>
        </p:txBody>
      </p:sp>
      <p:sp>
        <p:nvSpPr>
          <p:cNvPr id="4" name="スライド番号プレースホルダー 3">
            <a:extLst>
              <a:ext uri="{FF2B5EF4-FFF2-40B4-BE49-F238E27FC236}">
                <a16:creationId xmlns:a16="http://schemas.microsoft.com/office/drawing/2014/main" id="{AFF990A9-39CF-DD4B-45B4-97C5C2A96AC3}"/>
              </a:ext>
            </a:extLst>
          </p:cNvPr>
          <p:cNvSpPr>
            <a:spLocks noGrp="1"/>
          </p:cNvSpPr>
          <p:nvPr>
            <p:ph type="sldNum" sz="quarter" idx="5"/>
          </p:nvPr>
        </p:nvSpPr>
        <p:spPr/>
        <p:txBody>
          <a:bodyPr/>
          <a:lstStyle/>
          <a:p>
            <a:fld id="{1B3E3539-DB1F-4894-8E73-D6C57C3D7F82}" type="slidenum">
              <a:rPr kumimoji="1" lang="ja-JP" altLang="en-US" smtClean="0"/>
              <a:t>66</a:t>
            </a:fld>
            <a:endParaRPr kumimoji="1" lang="ja-JP" altLang="en-US"/>
          </a:p>
        </p:txBody>
      </p:sp>
    </p:spTree>
    <p:extLst>
      <p:ext uri="{BB962C8B-B14F-4D97-AF65-F5344CB8AC3E}">
        <p14:creationId xmlns:p14="http://schemas.microsoft.com/office/powerpoint/2010/main" val="10977795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67</a:t>
            </a:fld>
            <a:endParaRPr kumimoji="1" lang="ja-JP" altLang="en-US"/>
          </a:p>
        </p:txBody>
      </p:sp>
    </p:spTree>
    <p:extLst>
      <p:ext uri="{BB962C8B-B14F-4D97-AF65-F5344CB8AC3E}">
        <p14:creationId xmlns:p14="http://schemas.microsoft.com/office/powerpoint/2010/main" val="21373622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76455-A5D0-9068-F6D4-409C98A254C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E02847-D5CF-CD6C-9A1E-426F1A50A9E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1327E44-217B-7D0F-58D6-EA1DA5EFCAE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6B5F6C2-14B5-9B7B-6AF0-6520B2F26765}"/>
              </a:ext>
            </a:extLst>
          </p:cNvPr>
          <p:cNvSpPr>
            <a:spLocks noGrp="1"/>
          </p:cNvSpPr>
          <p:nvPr>
            <p:ph type="sldNum" sz="quarter" idx="5"/>
          </p:nvPr>
        </p:nvSpPr>
        <p:spPr/>
        <p:txBody>
          <a:bodyPr/>
          <a:lstStyle/>
          <a:p>
            <a:fld id="{1B3E3539-DB1F-4894-8E73-D6C57C3D7F82}" type="slidenum">
              <a:rPr kumimoji="1" lang="ja-JP" altLang="en-US" smtClean="0"/>
              <a:t>68</a:t>
            </a:fld>
            <a:endParaRPr kumimoji="1" lang="ja-JP" altLang="en-US"/>
          </a:p>
        </p:txBody>
      </p:sp>
    </p:spTree>
    <p:extLst>
      <p:ext uri="{BB962C8B-B14F-4D97-AF65-F5344CB8AC3E}">
        <p14:creationId xmlns:p14="http://schemas.microsoft.com/office/powerpoint/2010/main" val="37349221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F031-98D2-A6FF-47D7-5EEE75E1BB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E62FE17-3B4B-69A6-C927-7AEF69ED48C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159F184-164E-9C50-C172-45FC533CE42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5579855-5FDC-7F9F-0D2C-0ABD8C1A4885}"/>
              </a:ext>
            </a:extLst>
          </p:cNvPr>
          <p:cNvSpPr>
            <a:spLocks noGrp="1"/>
          </p:cNvSpPr>
          <p:nvPr>
            <p:ph type="sldNum" sz="quarter" idx="5"/>
          </p:nvPr>
        </p:nvSpPr>
        <p:spPr/>
        <p:txBody>
          <a:bodyPr/>
          <a:lstStyle/>
          <a:p>
            <a:fld id="{1B3E3539-DB1F-4894-8E73-D6C57C3D7F82}" type="slidenum">
              <a:rPr kumimoji="1" lang="ja-JP" altLang="en-US" smtClean="0"/>
              <a:t>69</a:t>
            </a:fld>
            <a:endParaRPr kumimoji="1" lang="ja-JP" altLang="en-US"/>
          </a:p>
        </p:txBody>
      </p:sp>
    </p:spTree>
    <p:extLst>
      <p:ext uri="{BB962C8B-B14F-4D97-AF65-F5344CB8AC3E}">
        <p14:creationId xmlns:p14="http://schemas.microsoft.com/office/powerpoint/2010/main" val="39632086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10FBE-8AE7-4711-BB75-BB8F1DB548D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FA2F2B-8DE0-70BD-CE5C-30300AC0FA7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92ADD88-96FB-1898-9AD2-283CD55020A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31B5F3F-0933-0345-3E0E-780EADF7FC2D}"/>
              </a:ext>
            </a:extLst>
          </p:cNvPr>
          <p:cNvSpPr>
            <a:spLocks noGrp="1"/>
          </p:cNvSpPr>
          <p:nvPr>
            <p:ph type="sldNum" sz="quarter" idx="5"/>
          </p:nvPr>
        </p:nvSpPr>
        <p:spPr/>
        <p:txBody>
          <a:bodyPr/>
          <a:lstStyle/>
          <a:p>
            <a:fld id="{1B3E3539-DB1F-4894-8E73-D6C57C3D7F82}" type="slidenum">
              <a:rPr kumimoji="1" lang="ja-JP" altLang="en-US" smtClean="0"/>
              <a:t>70</a:t>
            </a:fld>
            <a:endParaRPr kumimoji="1" lang="ja-JP" altLang="en-US"/>
          </a:p>
        </p:txBody>
      </p:sp>
    </p:spTree>
    <p:extLst>
      <p:ext uri="{BB962C8B-B14F-4D97-AF65-F5344CB8AC3E}">
        <p14:creationId xmlns:p14="http://schemas.microsoft.com/office/powerpoint/2010/main" val="25653180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75</a:t>
            </a:fld>
            <a:endParaRPr kumimoji="1" lang="ja-JP" altLang="en-US"/>
          </a:p>
        </p:txBody>
      </p:sp>
    </p:spTree>
    <p:extLst>
      <p:ext uri="{BB962C8B-B14F-4D97-AF65-F5344CB8AC3E}">
        <p14:creationId xmlns:p14="http://schemas.microsoft.com/office/powerpoint/2010/main" val="106614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FE2D7-5AC3-5DCE-5CD7-147D3B1B36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FBFF83-91B6-C169-B397-6E4A377EA00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0405DA8-C36E-B89B-7584-263DE7BB81F3}"/>
              </a:ext>
            </a:extLst>
          </p:cNvPr>
          <p:cNvSpPr>
            <a:spLocks noGrp="1"/>
          </p:cNvSpPr>
          <p:nvPr>
            <p:ph type="body" idx="1"/>
          </p:nvPr>
        </p:nvSpPr>
        <p:spPr/>
        <p:txBody>
          <a:bodyPr/>
          <a:lstStyle/>
          <a:p>
            <a:r>
              <a:rPr kumimoji="1" lang="ja-JP" altLang="en-US" sz="12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豊かさを高めて力強くなり、社会変化に対応して前へ進む。これが私たちの目指す土浦市の姿です。</a:t>
            </a:r>
            <a:endParaRPr kumimoji="1" lang="en-US" altLang="ja-JP" sz="12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endParaRPr>
          </a:p>
          <a:p>
            <a:r>
              <a:rPr kumimoji="1" lang="ja-JP" altLang="en-US"/>
              <a:t>課題解決・強みを伸ばす</a:t>
            </a:r>
          </a:p>
        </p:txBody>
      </p:sp>
      <p:sp>
        <p:nvSpPr>
          <p:cNvPr id="4" name="スライド番号プレースホルダー 3">
            <a:extLst>
              <a:ext uri="{FF2B5EF4-FFF2-40B4-BE49-F238E27FC236}">
                <a16:creationId xmlns:a16="http://schemas.microsoft.com/office/drawing/2014/main" id="{D7F3F966-B46F-C51F-F5AB-29C377A72F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3E3539-DB1F-4894-8E73-D6C57C3D7F8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516088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3E6F0-B191-BA3D-8F26-471334A4D6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83CA50-218A-A225-0022-5B6AAE920A9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24B855-E834-1EDA-1698-6BF623E1129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DBA0DC0-B56D-8FBA-E860-ABC445C99724}"/>
              </a:ext>
            </a:extLst>
          </p:cNvPr>
          <p:cNvSpPr>
            <a:spLocks noGrp="1"/>
          </p:cNvSpPr>
          <p:nvPr>
            <p:ph type="sldNum" sz="quarter" idx="5"/>
          </p:nvPr>
        </p:nvSpPr>
        <p:spPr/>
        <p:txBody>
          <a:bodyPr/>
          <a:lstStyle/>
          <a:p>
            <a:fld id="{1B3E3539-DB1F-4894-8E73-D6C57C3D7F82}" type="slidenum">
              <a:rPr kumimoji="1" lang="ja-JP" altLang="en-US" smtClean="0"/>
              <a:t>76</a:t>
            </a:fld>
            <a:endParaRPr kumimoji="1" lang="ja-JP" altLang="en-US"/>
          </a:p>
        </p:txBody>
      </p:sp>
    </p:spTree>
    <p:extLst>
      <p:ext uri="{BB962C8B-B14F-4D97-AF65-F5344CB8AC3E}">
        <p14:creationId xmlns:p14="http://schemas.microsoft.com/office/powerpoint/2010/main" val="21792899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B38E5-EFF2-23BB-F3C0-1907CCCEFAD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9B6A8B-3015-FADE-2E68-79E2F58F474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4FB975-826E-E369-D4B3-76F21068EF49}"/>
              </a:ext>
            </a:extLst>
          </p:cNvPr>
          <p:cNvSpPr>
            <a:spLocks noGrp="1"/>
          </p:cNvSpPr>
          <p:nvPr>
            <p:ph type="body" idx="1"/>
          </p:nvPr>
        </p:nvSpPr>
        <p:spPr/>
        <p:txBody>
          <a:bodyPr/>
          <a:lstStyle/>
          <a:p>
            <a:r>
              <a:rPr lang="ja-JP" altLang="en-US">
                <a:ea typeface="游ゴシック"/>
              </a:rPr>
              <a:t>新治地区では点在する神社仏閣をスタンプラリー形式で巡るハイキングやゲンジボタルなどの夜の生き物教室など、自</a:t>
            </a:r>
            <a:r>
              <a:rPr lang="ja-JP">
                <a:highlight>
                  <a:srgbClr val="FFFFFF"/>
                </a:highlight>
                <a:ea typeface="游ゴシック"/>
              </a:rPr>
              <a:t>然景観を楽しむだけのグランピングとは異なり、自然・歴史を学びながら滞在する、</a:t>
            </a:r>
            <a:r>
              <a:rPr lang="ja-JP" altLang="en-US">
                <a:highlight>
                  <a:srgbClr val="FFFFFF"/>
                </a:highlight>
                <a:ea typeface="游ゴシック"/>
              </a:rPr>
              <a:t>新治</a:t>
            </a:r>
            <a:r>
              <a:rPr lang="ja-JP">
                <a:highlight>
                  <a:srgbClr val="FFFFFF"/>
                </a:highlight>
                <a:ea typeface="游ゴシック"/>
              </a:rPr>
              <a:t>ならではの宿泊体験を創出</a:t>
            </a:r>
            <a:r>
              <a:rPr lang="ja-JP" altLang="en-US">
                <a:highlight>
                  <a:srgbClr val="FFFFFF"/>
                </a:highlight>
                <a:ea typeface="游ゴシック"/>
              </a:rPr>
              <a:t>します。</a:t>
            </a:r>
            <a:endParaRPr lang="ja-JP" altLang="en-US">
              <a:ea typeface="游ゴシック"/>
            </a:endParaRPr>
          </a:p>
        </p:txBody>
      </p:sp>
      <p:sp>
        <p:nvSpPr>
          <p:cNvPr id="4" name="スライド番号プレースホルダー 3">
            <a:extLst>
              <a:ext uri="{FF2B5EF4-FFF2-40B4-BE49-F238E27FC236}">
                <a16:creationId xmlns:a16="http://schemas.microsoft.com/office/drawing/2014/main" id="{489C0D0C-5161-4AA9-31E2-7070A5C06705}"/>
              </a:ext>
            </a:extLst>
          </p:cNvPr>
          <p:cNvSpPr>
            <a:spLocks noGrp="1"/>
          </p:cNvSpPr>
          <p:nvPr>
            <p:ph type="sldNum" sz="quarter" idx="5"/>
          </p:nvPr>
        </p:nvSpPr>
        <p:spPr/>
        <p:txBody>
          <a:bodyPr/>
          <a:lstStyle/>
          <a:p>
            <a:fld id="{1B3E3539-DB1F-4894-8E73-D6C57C3D7F82}" type="slidenum">
              <a:rPr kumimoji="1" lang="ja-JP" altLang="en-US" smtClean="0"/>
              <a:t>81</a:t>
            </a:fld>
            <a:endParaRPr kumimoji="1" lang="ja-JP" altLang="en-US"/>
          </a:p>
        </p:txBody>
      </p:sp>
    </p:spTree>
    <p:extLst>
      <p:ext uri="{BB962C8B-B14F-4D97-AF65-F5344CB8AC3E}">
        <p14:creationId xmlns:p14="http://schemas.microsoft.com/office/powerpoint/2010/main" val="3276960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61B22-16D7-D1E6-2501-57E1249E15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F5F34C-97C3-C6AA-013A-65B0CB9B60B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84CCCB2-147E-AE5B-20F3-9B1DA77399DB}"/>
              </a:ext>
            </a:extLst>
          </p:cNvPr>
          <p:cNvSpPr>
            <a:spLocks noGrp="1"/>
          </p:cNvSpPr>
          <p:nvPr>
            <p:ph type="body" idx="1"/>
          </p:nvPr>
        </p:nvSpPr>
        <p:spPr/>
        <p:txBody>
          <a:bodyPr/>
          <a:lstStyle/>
          <a:p>
            <a:r>
              <a:rPr lang="ja-JP">
                <a:ea typeface="游ゴシック"/>
              </a:rPr>
              <a:t>上高津貝塚</a:t>
            </a:r>
            <a:r>
              <a:rPr lang="ja-JP" altLang="en-US">
                <a:ea typeface="游ゴシック"/>
              </a:rPr>
              <a:t>地区</a:t>
            </a:r>
            <a:r>
              <a:rPr lang="ja-JP">
                <a:ea typeface="游ゴシック"/>
              </a:rPr>
              <a:t>では、縄文時代後期の不便な暮らしを追体験することで</a:t>
            </a:r>
            <a:r>
              <a:rPr lang="ja-JP" altLang="en-US">
                <a:ea typeface="游ゴシック"/>
              </a:rPr>
              <a:t>、</a:t>
            </a:r>
            <a:r>
              <a:rPr lang="ja-JP">
                <a:ea typeface="游ゴシック"/>
              </a:rPr>
              <a:t>日常の</a:t>
            </a:r>
            <a:r>
              <a:rPr lang="ja-JP" altLang="en-US">
                <a:ea typeface="游ゴシック"/>
              </a:rPr>
              <a:t>「ゆたかさ」を再発見する空間</a:t>
            </a:r>
            <a:r>
              <a:rPr lang="ja-JP">
                <a:ea typeface="游ゴシック"/>
              </a:rPr>
              <a:t>を提供します。</a:t>
            </a:r>
            <a:endParaRPr lang="en-US" altLang="ja-JP">
              <a:ea typeface="游ゴシック"/>
            </a:endParaRPr>
          </a:p>
        </p:txBody>
      </p:sp>
      <p:sp>
        <p:nvSpPr>
          <p:cNvPr id="4" name="スライド番号プレースホルダー 3">
            <a:extLst>
              <a:ext uri="{FF2B5EF4-FFF2-40B4-BE49-F238E27FC236}">
                <a16:creationId xmlns:a16="http://schemas.microsoft.com/office/drawing/2014/main" id="{10237951-FF5B-324F-D9F8-430F2E3C2CD4}"/>
              </a:ext>
            </a:extLst>
          </p:cNvPr>
          <p:cNvSpPr>
            <a:spLocks noGrp="1"/>
          </p:cNvSpPr>
          <p:nvPr>
            <p:ph type="sldNum" sz="quarter" idx="5"/>
          </p:nvPr>
        </p:nvSpPr>
        <p:spPr/>
        <p:txBody>
          <a:bodyPr/>
          <a:lstStyle/>
          <a:p>
            <a:fld id="{1B3E3539-DB1F-4894-8E73-D6C57C3D7F82}" type="slidenum">
              <a:rPr kumimoji="1" lang="ja-JP" altLang="en-US" smtClean="0"/>
              <a:t>82</a:t>
            </a:fld>
            <a:endParaRPr kumimoji="1" lang="ja-JP" altLang="en-US"/>
          </a:p>
        </p:txBody>
      </p:sp>
    </p:spTree>
    <p:extLst>
      <p:ext uri="{BB962C8B-B14F-4D97-AF65-F5344CB8AC3E}">
        <p14:creationId xmlns:p14="http://schemas.microsoft.com/office/powerpoint/2010/main" val="30223342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まず、土浦市内における、公共施設の再編についてです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83</a:t>
            </a:fld>
            <a:endParaRPr kumimoji="1" lang="ja-JP" altLang="en-US"/>
          </a:p>
        </p:txBody>
      </p:sp>
    </p:spTree>
    <p:extLst>
      <p:ext uri="{BB962C8B-B14F-4D97-AF65-F5344CB8AC3E}">
        <p14:creationId xmlns:p14="http://schemas.microsoft.com/office/powerpoint/2010/main" val="22092970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22188-C63F-4949-A006-87F9CA853F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595629-D0C5-2E30-646B-4EE1FC3E3A2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48BC604-DA8A-49B2-B0CE-225C57F0A0B0}"/>
              </a:ext>
            </a:extLst>
          </p:cNvPr>
          <p:cNvSpPr>
            <a:spLocks noGrp="1"/>
          </p:cNvSpPr>
          <p:nvPr>
            <p:ph type="body" idx="1"/>
          </p:nvPr>
        </p:nvSpPr>
        <p:spPr/>
        <p:txBody>
          <a:bodyPr/>
          <a:lstStyle/>
          <a:p>
            <a:r>
              <a:rPr kumimoji="1" lang="ja-JP" altLang="en-US"/>
              <a:t>続いて、土浦市とその周辺自治体における公共施設の広域連携策についてです。</a:t>
            </a:r>
            <a:endParaRPr kumimoji="1" lang="en-US" altLang="ja-JP"/>
          </a:p>
        </p:txBody>
      </p:sp>
      <p:sp>
        <p:nvSpPr>
          <p:cNvPr id="4" name="スライド番号プレースホルダー 3">
            <a:extLst>
              <a:ext uri="{FF2B5EF4-FFF2-40B4-BE49-F238E27FC236}">
                <a16:creationId xmlns:a16="http://schemas.microsoft.com/office/drawing/2014/main" id="{F5E32C4F-3B3D-3B7A-91A9-64D6778B7F0F}"/>
              </a:ext>
            </a:extLst>
          </p:cNvPr>
          <p:cNvSpPr>
            <a:spLocks noGrp="1"/>
          </p:cNvSpPr>
          <p:nvPr>
            <p:ph type="sldNum" sz="quarter" idx="5"/>
          </p:nvPr>
        </p:nvSpPr>
        <p:spPr/>
        <p:txBody>
          <a:bodyPr/>
          <a:lstStyle/>
          <a:p>
            <a:fld id="{1B3E3539-DB1F-4894-8E73-D6C57C3D7F82}" type="slidenum">
              <a:rPr kumimoji="1" lang="ja-JP" altLang="en-US" smtClean="0"/>
              <a:t>85</a:t>
            </a:fld>
            <a:endParaRPr kumimoji="1" lang="ja-JP" altLang="en-US"/>
          </a:p>
        </p:txBody>
      </p:sp>
    </p:spTree>
    <p:extLst>
      <p:ext uri="{BB962C8B-B14F-4D97-AF65-F5344CB8AC3E}">
        <p14:creationId xmlns:p14="http://schemas.microsoft.com/office/powerpoint/2010/main" val="38776800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654B4-0D51-362F-EAD0-0C36839C69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A69761-6B93-B40C-8DBD-F2093A01EF3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D103C9A-46A2-A164-199F-7939F4DAF44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B7B8399-299E-C90D-147A-01D0C7B739B0}"/>
              </a:ext>
            </a:extLst>
          </p:cNvPr>
          <p:cNvSpPr>
            <a:spLocks noGrp="1"/>
          </p:cNvSpPr>
          <p:nvPr>
            <p:ph type="sldNum" sz="quarter" idx="5"/>
          </p:nvPr>
        </p:nvSpPr>
        <p:spPr/>
        <p:txBody>
          <a:bodyPr/>
          <a:lstStyle/>
          <a:p>
            <a:fld id="{1B3E3539-DB1F-4894-8E73-D6C57C3D7F82}" type="slidenum">
              <a:rPr kumimoji="1" lang="ja-JP" altLang="en-US" smtClean="0"/>
              <a:t>86</a:t>
            </a:fld>
            <a:endParaRPr kumimoji="1" lang="ja-JP" altLang="en-US"/>
          </a:p>
        </p:txBody>
      </p:sp>
    </p:spTree>
    <p:extLst>
      <p:ext uri="{BB962C8B-B14F-4D97-AF65-F5344CB8AC3E}">
        <p14:creationId xmlns:p14="http://schemas.microsoft.com/office/powerpoint/2010/main" val="16926949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際には圏域全体での公共施設再編が必要になってきますが、ここでは土浦市を例に取り、どの程度の費用削減効果があるのか試算を行いました。土浦市では公民館や学校の再編を進めることにより、合計で年間４億円以上の削減効果が見込まれ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87</a:t>
            </a:fld>
            <a:endParaRPr kumimoji="1" lang="ja-JP" altLang="en-US"/>
          </a:p>
        </p:txBody>
      </p:sp>
    </p:spTree>
    <p:extLst>
      <p:ext uri="{BB962C8B-B14F-4D97-AF65-F5344CB8AC3E}">
        <p14:creationId xmlns:p14="http://schemas.microsoft.com/office/powerpoint/2010/main" val="33535128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5820-486E-D923-B699-CCC2B185B0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489182-19A9-756B-3D8C-C78B95E58D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9B4B6C-6ADB-0371-DD04-E9ADC497155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757973B-3401-5C52-53C7-34392025D92D}"/>
              </a:ext>
            </a:extLst>
          </p:cNvPr>
          <p:cNvSpPr>
            <a:spLocks noGrp="1"/>
          </p:cNvSpPr>
          <p:nvPr>
            <p:ph type="sldNum" sz="quarter" idx="5"/>
          </p:nvPr>
        </p:nvSpPr>
        <p:spPr/>
        <p:txBody>
          <a:bodyPr/>
          <a:lstStyle/>
          <a:p>
            <a:fld id="{1B3E3539-DB1F-4894-8E73-D6C57C3D7F82}" type="slidenum">
              <a:rPr kumimoji="1" lang="ja-JP" altLang="en-US" smtClean="0"/>
              <a:t>88</a:t>
            </a:fld>
            <a:endParaRPr kumimoji="1" lang="ja-JP" altLang="en-US"/>
          </a:p>
        </p:txBody>
      </p:sp>
    </p:spTree>
    <p:extLst>
      <p:ext uri="{BB962C8B-B14F-4D97-AF65-F5344CB8AC3E}">
        <p14:creationId xmlns:p14="http://schemas.microsoft.com/office/powerpoint/2010/main" val="40072448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消さないでください</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89</a:t>
            </a:fld>
            <a:endParaRPr kumimoji="1" lang="ja-JP" altLang="en-US"/>
          </a:p>
        </p:txBody>
      </p:sp>
    </p:spTree>
    <p:extLst>
      <p:ext uri="{BB962C8B-B14F-4D97-AF65-F5344CB8AC3E}">
        <p14:creationId xmlns:p14="http://schemas.microsoft.com/office/powerpoint/2010/main" val="40545074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E553B-8F1F-D2EA-A12C-034A4F391B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3D8363-E423-E542-A16A-0D5E904890B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7CB6BE6-9A88-569B-67F6-C154EDF5BD0F}"/>
              </a:ext>
            </a:extLst>
          </p:cNvPr>
          <p:cNvSpPr>
            <a:spLocks noGrp="1"/>
          </p:cNvSpPr>
          <p:nvPr>
            <p:ph type="body" idx="1"/>
          </p:nvPr>
        </p:nvSpPr>
        <p:spPr/>
        <p:txBody>
          <a:bodyPr/>
          <a:lstStyle/>
          <a:p>
            <a:r>
              <a:rPr kumimoji="1" lang="ja-JP" altLang="en-US"/>
              <a:t>消さないでください</a:t>
            </a:r>
          </a:p>
        </p:txBody>
      </p:sp>
      <p:sp>
        <p:nvSpPr>
          <p:cNvPr id="4" name="スライド番号プレースホルダー 3">
            <a:extLst>
              <a:ext uri="{FF2B5EF4-FFF2-40B4-BE49-F238E27FC236}">
                <a16:creationId xmlns:a16="http://schemas.microsoft.com/office/drawing/2014/main" id="{F31C3AB7-4E2F-80E5-AD30-C5E8F8F91341}"/>
              </a:ext>
            </a:extLst>
          </p:cNvPr>
          <p:cNvSpPr>
            <a:spLocks noGrp="1"/>
          </p:cNvSpPr>
          <p:nvPr>
            <p:ph type="sldNum" sz="quarter" idx="5"/>
          </p:nvPr>
        </p:nvSpPr>
        <p:spPr/>
        <p:txBody>
          <a:bodyPr/>
          <a:lstStyle/>
          <a:p>
            <a:fld id="{1B3E3539-DB1F-4894-8E73-D6C57C3D7F82}" type="slidenum">
              <a:rPr kumimoji="1" lang="ja-JP" altLang="en-US" smtClean="0"/>
              <a:t>90</a:t>
            </a:fld>
            <a:endParaRPr kumimoji="1" lang="ja-JP" altLang="en-US"/>
          </a:p>
        </p:txBody>
      </p:sp>
    </p:spTree>
    <p:extLst>
      <p:ext uri="{BB962C8B-B14F-4D97-AF65-F5344CB8AC3E}">
        <p14:creationId xmlns:p14="http://schemas.microsoft.com/office/powerpoint/2010/main" val="134457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計画班５班です。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8</a:t>
            </a:fld>
            <a:endParaRPr kumimoji="1" lang="ja-JP" altLang="en-US"/>
          </a:p>
        </p:txBody>
      </p:sp>
    </p:spTree>
    <p:extLst>
      <p:ext uri="{BB962C8B-B14F-4D97-AF65-F5344CB8AC3E}">
        <p14:creationId xmlns:p14="http://schemas.microsoft.com/office/powerpoint/2010/main" val="13517294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5610A-CF34-22BE-CF08-3B477CBD0FB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EADDD0-F183-3B1F-3EB3-B6D1665263B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112BA8F-CBD1-6BAF-2ED6-843FC7717827}"/>
              </a:ext>
            </a:extLst>
          </p:cNvPr>
          <p:cNvSpPr>
            <a:spLocks noGrp="1"/>
          </p:cNvSpPr>
          <p:nvPr>
            <p:ph type="body" idx="1"/>
          </p:nvPr>
        </p:nvSpPr>
        <p:spPr/>
        <p:txBody>
          <a:bodyPr/>
          <a:lstStyle/>
          <a:p>
            <a:r>
              <a:rPr kumimoji="1" lang="ja-JP" altLang="en-US"/>
              <a:t>消さないでください</a:t>
            </a:r>
          </a:p>
        </p:txBody>
      </p:sp>
      <p:sp>
        <p:nvSpPr>
          <p:cNvPr id="4" name="スライド番号プレースホルダー 3">
            <a:extLst>
              <a:ext uri="{FF2B5EF4-FFF2-40B4-BE49-F238E27FC236}">
                <a16:creationId xmlns:a16="http://schemas.microsoft.com/office/drawing/2014/main" id="{864D2124-A689-3155-16E2-D66908FF929C}"/>
              </a:ext>
            </a:extLst>
          </p:cNvPr>
          <p:cNvSpPr>
            <a:spLocks noGrp="1"/>
          </p:cNvSpPr>
          <p:nvPr>
            <p:ph type="sldNum" sz="quarter" idx="5"/>
          </p:nvPr>
        </p:nvSpPr>
        <p:spPr/>
        <p:txBody>
          <a:bodyPr/>
          <a:lstStyle/>
          <a:p>
            <a:fld id="{1B3E3539-DB1F-4894-8E73-D6C57C3D7F82}" type="slidenum">
              <a:rPr kumimoji="1" lang="ja-JP" altLang="en-US" smtClean="0"/>
              <a:t>91</a:t>
            </a:fld>
            <a:endParaRPr kumimoji="1" lang="ja-JP" altLang="en-US"/>
          </a:p>
        </p:txBody>
      </p:sp>
    </p:spTree>
    <p:extLst>
      <p:ext uri="{BB962C8B-B14F-4D97-AF65-F5344CB8AC3E}">
        <p14:creationId xmlns:p14="http://schemas.microsoft.com/office/powerpoint/2010/main" val="6923421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45B2A-59E8-31FC-CAC1-FD5F992E69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E5EBD4-5A21-27B4-5AEC-BE5D4EE700C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DD7D5C8-FF1B-9591-ED40-A7DAD1EEEC8E}"/>
              </a:ext>
            </a:extLst>
          </p:cNvPr>
          <p:cNvSpPr>
            <a:spLocks noGrp="1"/>
          </p:cNvSpPr>
          <p:nvPr>
            <p:ph type="body" idx="1"/>
          </p:nvPr>
        </p:nvSpPr>
        <p:spPr/>
        <p:txBody>
          <a:bodyPr/>
          <a:lstStyle/>
          <a:p>
            <a:r>
              <a:rPr kumimoji="1" lang="ja-JP" altLang="en-US"/>
              <a:t>消さないでください</a:t>
            </a:r>
          </a:p>
        </p:txBody>
      </p:sp>
      <p:sp>
        <p:nvSpPr>
          <p:cNvPr id="4" name="スライド番号プレースホルダー 3">
            <a:extLst>
              <a:ext uri="{FF2B5EF4-FFF2-40B4-BE49-F238E27FC236}">
                <a16:creationId xmlns:a16="http://schemas.microsoft.com/office/drawing/2014/main" id="{56EF7BC5-A313-81FC-860D-8A9E98FB6342}"/>
              </a:ext>
            </a:extLst>
          </p:cNvPr>
          <p:cNvSpPr>
            <a:spLocks noGrp="1"/>
          </p:cNvSpPr>
          <p:nvPr>
            <p:ph type="sldNum" sz="quarter" idx="5"/>
          </p:nvPr>
        </p:nvSpPr>
        <p:spPr/>
        <p:txBody>
          <a:bodyPr/>
          <a:lstStyle/>
          <a:p>
            <a:fld id="{1B3E3539-DB1F-4894-8E73-D6C57C3D7F82}" type="slidenum">
              <a:rPr kumimoji="1" lang="ja-JP" altLang="en-US" smtClean="0"/>
              <a:t>92</a:t>
            </a:fld>
            <a:endParaRPr kumimoji="1" lang="ja-JP" altLang="en-US"/>
          </a:p>
        </p:txBody>
      </p:sp>
    </p:spTree>
    <p:extLst>
      <p:ext uri="{BB962C8B-B14F-4D97-AF65-F5344CB8AC3E}">
        <p14:creationId xmlns:p14="http://schemas.microsoft.com/office/powerpoint/2010/main" val="18186934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77E90-B085-B961-E25E-A294876DAA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2997D0-ABBC-5510-B2F3-FE8F9D1F119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337F4C5-FE58-DFF0-BCC7-C75391F02D12}"/>
              </a:ext>
            </a:extLst>
          </p:cNvPr>
          <p:cNvSpPr>
            <a:spLocks noGrp="1"/>
          </p:cNvSpPr>
          <p:nvPr>
            <p:ph type="body" idx="1"/>
          </p:nvPr>
        </p:nvSpPr>
        <p:spPr/>
        <p:txBody>
          <a:bodyPr/>
          <a:lstStyle/>
          <a:p>
            <a:r>
              <a:rPr kumimoji="1" lang="ja-JP" altLang="en-US"/>
              <a:t>消さないでください</a:t>
            </a:r>
          </a:p>
        </p:txBody>
      </p:sp>
      <p:sp>
        <p:nvSpPr>
          <p:cNvPr id="4" name="スライド番号プレースホルダー 3">
            <a:extLst>
              <a:ext uri="{FF2B5EF4-FFF2-40B4-BE49-F238E27FC236}">
                <a16:creationId xmlns:a16="http://schemas.microsoft.com/office/drawing/2014/main" id="{FEEF5AAC-E982-07D9-F3EA-1622FF90DD96}"/>
              </a:ext>
            </a:extLst>
          </p:cNvPr>
          <p:cNvSpPr>
            <a:spLocks noGrp="1"/>
          </p:cNvSpPr>
          <p:nvPr>
            <p:ph type="sldNum" sz="quarter" idx="5"/>
          </p:nvPr>
        </p:nvSpPr>
        <p:spPr/>
        <p:txBody>
          <a:bodyPr/>
          <a:lstStyle/>
          <a:p>
            <a:fld id="{1B3E3539-DB1F-4894-8E73-D6C57C3D7F82}" type="slidenum">
              <a:rPr kumimoji="1" lang="ja-JP" altLang="en-US" smtClean="0"/>
              <a:t>93</a:t>
            </a:fld>
            <a:endParaRPr kumimoji="1" lang="ja-JP" altLang="en-US"/>
          </a:p>
        </p:txBody>
      </p:sp>
    </p:spTree>
    <p:extLst>
      <p:ext uri="{BB962C8B-B14F-4D97-AF65-F5344CB8AC3E}">
        <p14:creationId xmlns:p14="http://schemas.microsoft.com/office/powerpoint/2010/main" val="35378832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FA54F-CDF0-108D-5E7F-081BA2AA22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FCEBB4-5D5B-54F7-2A65-E2483704590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736A70-9669-C881-76CE-8BBEE2310053}"/>
              </a:ext>
            </a:extLst>
          </p:cNvPr>
          <p:cNvSpPr>
            <a:spLocks noGrp="1"/>
          </p:cNvSpPr>
          <p:nvPr>
            <p:ph type="body" idx="1"/>
          </p:nvPr>
        </p:nvSpPr>
        <p:spPr/>
        <p:txBody>
          <a:bodyPr/>
          <a:lstStyle/>
          <a:p>
            <a:r>
              <a:rPr kumimoji="1" lang="ja-JP" altLang="en-US"/>
              <a:t>公共施設再編の一つとして新治地区公民館に着目しました。</a:t>
            </a:r>
            <a:endParaRPr kumimoji="1" lang="en-US" altLang="ja-JP"/>
          </a:p>
          <a:p>
            <a:r>
              <a:rPr kumimoji="1" lang="ja-JP" altLang="en-US"/>
              <a:t>新治地区公民館は市内地区公民館の中で最も新しく、延床面積が広いという強みがあります。</a:t>
            </a:r>
            <a:endParaRPr kumimoji="1" lang="en-US" altLang="ja-JP"/>
          </a:p>
          <a:p>
            <a:r>
              <a:rPr kumimoji="1" lang="ja-JP" altLang="en-US"/>
              <a:t>その一方で利用者不足、行政コストの面で弱みを持っています。</a:t>
            </a:r>
            <a:endParaRPr kumimoji="1" lang="en-US" altLang="ja-JP"/>
          </a:p>
          <a:p>
            <a:r>
              <a:rPr kumimoji="1" lang="ja-JP" altLang="en-US"/>
              <a:t>さらに周辺の公共施設の老朽化や地区内の人口減少が顕著であることから、</a:t>
            </a:r>
          </a:p>
        </p:txBody>
      </p:sp>
      <p:sp>
        <p:nvSpPr>
          <p:cNvPr id="4" name="スライド番号プレースホルダー 3">
            <a:extLst>
              <a:ext uri="{FF2B5EF4-FFF2-40B4-BE49-F238E27FC236}">
                <a16:creationId xmlns:a16="http://schemas.microsoft.com/office/drawing/2014/main" id="{10A4A22E-6CDA-172E-5EAE-84042EDF218E}"/>
              </a:ext>
            </a:extLst>
          </p:cNvPr>
          <p:cNvSpPr>
            <a:spLocks noGrp="1"/>
          </p:cNvSpPr>
          <p:nvPr>
            <p:ph type="sldNum" sz="quarter" idx="5"/>
          </p:nvPr>
        </p:nvSpPr>
        <p:spPr/>
        <p:txBody>
          <a:bodyPr/>
          <a:lstStyle/>
          <a:p>
            <a:fld id="{1B3E3539-DB1F-4894-8E73-D6C57C3D7F82}" type="slidenum">
              <a:rPr kumimoji="1" lang="ja-JP" altLang="en-US" smtClean="0"/>
              <a:t>94</a:t>
            </a:fld>
            <a:endParaRPr kumimoji="1" lang="ja-JP" altLang="en-US"/>
          </a:p>
        </p:txBody>
      </p:sp>
    </p:spTree>
    <p:extLst>
      <p:ext uri="{BB962C8B-B14F-4D97-AF65-F5344CB8AC3E}">
        <p14:creationId xmlns:p14="http://schemas.microsoft.com/office/powerpoint/2010/main" val="25100742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CBC3-C1FA-B1C8-91EE-35B9CCECEA7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06BA15-5660-D017-E837-4CE60647C90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35F23D-A937-11BF-B1CF-21AC2248464D}"/>
              </a:ext>
            </a:extLst>
          </p:cNvPr>
          <p:cNvSpPr>
            <a:spLocks noGrp="1"/>
          </p:cNvSpPr>
          <p:nvPr>
            <p:ph type="body" idx="1"/>
          </p:nvPr>
        </p:nvSpPr>
        <p:spPr/>
        <p:txBody>
          <a:bodyPr/>
          <a:lstStyle/>
          <a:p>
            <a:r>
              <a:rPr kumimoji="1" lang="ja-JP" altLang="en-US"/>
              <a:t>公民館を中心拠点とした「公共施設の集積・公民館機能の高度化」を目指します。</a:t>
            </a:r>
          </a:p>
        </p:txBody>
      </p:sp>
      <p:sp>
        <p:nvSpPr>
          <p:cNvPr id="4" name="スライド番号プレースホルダー 3">
            <a:extLst>
              <a:ext uri="{FF2B5EF4-FFF2-40B4-BE49-F238E27FC236}">
                <a16:creationId xmlns:a16="http://schemas.microsoft.com/office/drawing/2014/main" id="{2E03E0F6-BD5E-BDD3-8E6E-1845D360B582}"/>
              </a:ext>
            </a:extLst>
          </p:cNvPr>
          <p:cNvSpPr>
            <a:spLocks noGrp="1"/>
          </p:cNvSpPr>
          <p:nvPr>
            <p:ph type="sldNum" sz="quarter" idx="5"/>
          </p:nvPr>
        </p:nvSpPr>
        <p:spPr/>
        <p:txBody>
          <a:bodyPr/>
          <a:lstStyle/>
          <a:p>
            <a:fld id="{1B3E3539-DB1F-4894-8E73-D6C57C3D7F82}" type="slidenum">
              <a:rPr kumimoji="1" lang="ja-JP" altLang="en-US" smtClean="0"/>
              <a:t>95</a:t>
            </a:fld>
            <a:endParaRPr kumimoji="1" lang="ja-JP" altLang="en-US"/>
          </a:p>
        </p:txBody>
      </p:sp>
    </p:spTree>
    <p:extLst>
      <p:ext uri="{BB962C8B-B14F-4D97-AF65-F5344CB8AC3E}">
        <p14:creationId xmlns:p14="http://schemas.microsoft.com/office/powerpoint/2010/main" val="13893575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具体的な提案です。</a:t>
            </a:r>
            <a:endParaRPr kumimoji="1" lang="en-US" altLang="ja-JP"/>
          </a:p>
          <a:p>
            <a:r>
              <a:rPr kumimoji="1" lang="ja-JP" altLang="en-US"/>
              <a:t>提案では、地区内にある既存の新治支所と児童館、新たに地域包括支援センターを移転させます。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96</a:t>
            </a:fld>
            <a:endParaRPr kumimoji="1" lang="ja-JP" altLang="en-US"/>
          </a:p>
        </p:txBody>
      </p:sp>
    </p:spTree>
    <p:extLst>
      <p:ext uri="{BB962C8B-B14F-4D97-AF65-F5344CB8AC3E}">
        <p14:creationId xmlns:p14="http://schemas.microsoft.com/office/powerpoint/2010/main" val="37182892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次に三つの施設について具体的に説明します。</a:t>
            </a:r>
            <a:endParaRPr kumimoji="1" lang="en-US" altLang="ja-JP"/>
          </a:p>
          <a:p>
            <a:endParaRPr kumimoji="1" lang="en-US" altLang="ja-JP"/>
          </a:p>
          <a:p>
            <a:endParaRPr kumimoji="1" lang="en-US" altLang="ja-JP"/>
          </a:p>
          <a:p>
            <a:endParaRPr kumimoji="1" lang="en-US" altLang="ja-JP"/>
          </a:p>
          <a:p>
            <a:r>
              <a:rPr kumimoji="1" lang="ja-JP" altLang="en-US"/>
              <a:t>（メモ新治地区公民館、図書館新治分館、保健センター新治分室、新治支所）</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97</a:t>
            </a:fld>
            <a:endParaRPr kumimoji="1" lang="ja-JP" altLang="en-US"/>
          </a:p>
        </p:txBody>
      </p:sp>
    </p:spTree>
    <p:extLst>
      <p:ext uri="{BB962C8B-B14F-4D97-AF65-F5344CB8AC3E}">
        <p14:creationId xmlns:p14="http://schemas.microsoft.com/office/powerpoint/2010/main" val="30631248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はじめに新治児童館です。</a:t>
            </a:r>
            <a:endParaRPr kumimoji="1" lang="en-US" altLang="ja-JP"/>
          </a:p>
          <a:p>
            <a:r>
              <a:rPr kumimoji="1" lang="ja-JP" altLang="en-US"/>
              <a:t>築年数が古いことや教育施設から遠いこと、さらに居住誘導区域からも遠く離れていることから、課題が多くあると考えました。</a:t>
            </a:r>
            <a:endParaRPr kumimoji="1" lang="en-US" altLang="ja-JP"/>
          </a:p>
          <a:p>
            <a:r>
              <a:rPr kumimoji="1" lang="ja-JP" altLang="en-US"/>
              <a:t>また保護者アンケートでは屋内遊び場の需要が高く、機能を移転する必要性があると考えました。</a:t>
            </a:r>
            <a:endParaRPr kumimoji="1" lang="en-US" altLang="ja-JP"/>
          </a:p>
          <a:p>
            <a:endParaRPr kumimoji="1" lang="en-US" altLang="ja-JP"/>
          </a:p>
          <a:p>
            <a:r>
              <a:rPr kumimoji="1" lang="ja-JP" altLang="en-US"/>
              <a:t>（築年数</a:t>
            </a:r>
            <a:r>
              <a:rPr kumimoji="1" lang="en-US" altLang="ja-JP"/>
              <a:t>43</a:t>
            </a:r>
            <a:r>
              <a:rPr kumimoji="1" lang="ja-JP" altLang="en-US"/>
              <a:t>年と施設の老朽化懸念されます。</a:t>
            </a:r>
            <a:endParaRPr kumimoji="1" lang="en-US" altLang="ja-JP"/>
          </a:p>
          <a:p>
            <a:r>
              <a:rPr kumimoji="1" lang="ja-JP" altLang="en-US"/>
              <a:t>利便性の観点でも教育施設から距離が遠く、居住誘導区域から遠く離れた場所に位置するため課題があると考えます。</a:t>
            </a:r>
            <a:endParaRPr kumimoji="1" lang="en-US" altLang="ja-JP"/>
          </a:p>
          <a:p>
            <a:r>
              <a:rPr kumimoji="1" lang="ja-JP" altLang="en-US"/>
              <a:t>また、子育て世代を対象とした保護者アンケートでは希望する遊び場として「雨の日でも遊べる場所」という回答が最も多いことも挙げられていました。）</a:t>
            </a:r>
          </a:p>
          <a:p>
            <a:endParaRPr kumimoji="1" lang="en-US" altLang="ja-JP"/>
          </a:p>
          <a:p>
            <a:endParaRPr kumimoji="1" lang="en-US" altLang="ja-JP"/>
          </a:p>
          <a:p>
            <a:r>
              <a:rPr kumimoji="1" lang="ja-JP" altLang="en-US"/>
              <a:t>（新治義務教育学校からの道のりは約</a:t>
            </a:r>
            <a:r>
              <a:rPr kumimoji="1" lang="en-US" altLang="ja-JP"/>
              <a:t>1.78km</a:t>
            </a:r>
            <a:r>
              <a:rPr kumimoji="1" lang="ja-JP" altLang="en-US"/>
              <a:t>）</a:t>
            </a:r>
            <a:endParaRPr kumimoji="1" lang="en-US" altLang="ja-JP"/>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98</a:t>
            </a:fld>
            <a:endParaRPr kumimoji="1" lang="ja-JP" altLang="en-US"/>
          </a:p>
        </p:txBody>
      </p:sp>
    </p:spTree>
    <p:extLst>
      <p:ext uri="{BB962C8B-B14F-4D97-AF65-F5344CB8AC3E}">
        <p14:creationId xmlns:p14="http://schemas.microsoft.com/office/powerpoint/2010/main" val="17493982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2</a:t>
            </a:r>
            <a:r>
              <a:rPr kumimoji="1" lang="ja-JP" altLang="en-US"/>
              <a:t>つ目に新治支所です。</a:t>
            </a:r>
            <a:endParaRPr kumimoji="1" lang="en-US" altLang="ja-JP"/>
          </a:p>
          <a:p>
            <a:r>
              <a:rPr kumimoji="1" lang="ja-JP" altLang="en-US"/>
              <a:t>築年数が古いことや公民館と同じ敷地内にあることから、移転を行います。</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（築年数が多いことや公民館と同じ敷地内にあることから、移転を行い、空き地には新たな遊び場を設置します。）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99</a:t>
            </a:fld>
            <a:endParaRPr kumimoji="1" lang="ja-JP" altLang="en-US"/>
          </a:p>
        </p:txBody>
      </p:sp>
    </p:spTree>
    <p:extLst>
      <p:ext uri="{BB962C8B-B14F-4D97-AF65-F5344CB8AC3E}">
        <p14:creationId xmlns:p14="http://schemas.microsoft.com/office/powerpoint/2010/main" val="15807719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三つ目に地域包括支援センターです。</a:t>
            </a:r>
            <a:endParaRPr kumimoji="1" lang="en-US" altLang="ja-JP"/>
          </a:p>
          <a:p>
            <a:r>
              <a:rPr kumimoji="1" lang="ja-JP" altLang="en-US"/>
              <a:t>現在、市内に箇所にありますが、新治地区からは利便性が悪く、高齢化率が約</a:t>
            </a:r>
            <a:r>
              <a:rPr kumimoji="1" lang="en-US" altLang="ja-JP"/>
              <a:t>4</a:t>
            </a:r>
            <a:r>
              <a:rPr kumimoji="1" lang="ja-JP" altLang="en-US"/>
              <a:t>割と最も高いため、その必要性は十分に大きいと考えられます。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100</a:t>
            </a:fld>
            <a:endParaRPr kumimoji="1" lang="ja-JP" altLang="en-US"/>
          </a:p>
        </p:txBody>
      </p:sp>
    </p:spTree>
    <p:extLst>
      <p:ext uri="{BB962C8B-B14F-4D97-AF65-F5344CB8AC3E}">
        <p14:creationId xmlns:p14="http://schemas.microsoft.com/office/powerpoint/2010/main" val="1721697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まず初めに、全体構想についてです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9</a:t>
            </a:fld>
            <a:endParaRPr kumimoji="1" lang="ja-JP" altLang="en-US"/>
          </a:p>
        </p:txBody>
      </p:sp>
    </p:spTree>
    <p:extLst>
      <p:ext uri="{BB962C8B-B14F-4D97-AF65-F5344CB8AC3E}">
        <p14:creationId xmlns:p14="http://schemas.microsoft.com/office/powerpoint/2010/main" val="16351145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646FB-0A18-619F-D547-D331803D606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EB3246-075C-327D-6873-CF95F41A253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7C4A60-2575-F4A5-83D7-774C3DE68D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以上三つの施設移転によって公民館利用の促進や行政コストの削減、生活利便性の向上などが期待できます。</a:t>
            </a:r>
          </a:p>
        </p:txBody>
      </p:sp>
      <p:sp>
        <p:nvSpPr>
          <p:cNvPr id="4" name="スライド番号プレースホルダー 3">
            <a:extLst>
              <a:ext uri="{FF2B5EF4-FFF2-40B4-BE49-F238E27FC236}">
                <a16:creationId xmlns:a16="http://schemas.microsoft.com/office/drawing/2014/main" id="{98A216EC-7227-B283-2D32-D5FD1345B716}"/>
              </a:ext>
            </a:extLst>
          </p:cNvPr>
          <p:cNvSpPr>
            <a:spLocks noGrp="1"/>
          </p:cNvSpPr>
          <p:nvPr>
            <p:ph type="sldNum" sz="quarter" idx="5"/>
          </p:nvPr>
        </p:nvSpPr>
        <p:spPr/>
        <p:txBody>
          <a:bodyPr/>
          <a:lstStyle/>
          <a:p>
            <a:fld id="{1B3E3539-DB1F-4894-8E73-D6C57C3D7F82}" type="slidenum">
              <a:rPr kumimoji="1" lang="ja-JP" altLang="en-US" smtClean="0"/>
              <a:t>101</a:t>
            </a:fld>
            <a:endParaRPr kumimoji="1" lang="ja-JP" altLang="en-US"/>
          </a:p>
        </p:txBody>
      </p:sp>
    </p:spTree>
    <p:extLst>
      <p:ext uri="{BB962C8B-B14F-4D97-AF65-F5344CB8AC3E}">
        <p14:creationId xmlns:p14="http://schemas.microsoft.com/office/powerpoint/2010/main" val="40064991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さらに世代間交流が生まれ、子供の健全育成や高齢者の生きがいづくり・健康増進などの影響が生まれると考えます。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102</a:t>
            </a:fld>
            <a:endParaRPr kumimoji="1" lang="ja-JP" altLang="en-US"/>
          </a:p>
        </p:txBody>
      </p:sp>
    </p:spTree>
    <p:extLst>
      <p:ext uri="{BB962C8B-B14F-4D97-AF65-F5344CB8AC3E}">
        <p14:creationId xmlns:p14="http://schemas.microsoft.com/office/powerpoint/2010/main" val="5632884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5820-486E-D923-B699-CCC2B185B0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489182-19A9-756B-3D8C-C78B95E58D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9B4B6C-6ADB-0371-DD04-E9ADC4971556}"/>
              </a:ext>
            </a:extLst>
          </p:cNvPr>
          <p:cNvSpPr>
            <a:spLocks noGrp="1"/>
          </p:cNvSpPr>
          <p:nvPr>
            <p:ph type="body" idx="1"/>
          </p:nvPr>
        </p:nvSpPr>
        <p:spPr/>
        <p:txBody>
          <a:bodyPr/>
          <a:lstStyle/>
          <a:p>
            <a:r>
              <a:rPr kumimoji="1" lang="ja-JP" altLang="en-US"/>
              <a:t>その中で、それぞれの給食センターには異なる課題や強みがあると考えました。</a:t>
            </a:r>
            <a:endParaRPr kumimoji="1" lang="en-US" altLang="ja-JP"/>
          </a:p>
        </p:txBody>
      </p:sp>
      <p:sp>
        <p:nvSpPr>
          <p:cNvPr id="4" name="スライド番号プレースホルダー 3">
            <a:extLst>
              <a:ext uri="{FF2B5EF4-FFF2-40B4-BE49-F238E27FC236}">
                <a16:creationId xmlns:a16="http://schemas.microsoft.com/office/drawing/2014/main" id="{6757973B-3401-5C52-53C7-34392025D92D}"/>
              </a:ext>
            </a:extLst>
          </p:cNvPr>
          <p:cNvSpPr>
            <a:spLocks noGrp="1"/>
          </p:cNvSpPr>
          <p:nvPr>
            <p:ph type="sldNum" sz="quarter" idx="5"/>
          </p:nvPr>
        </p:nvSpPr>
        <p:spPr/>
        <p:txBody>
          <a:bodyPr/>
          <a:lstStyle/>
          <a:p>
            <a:fld id="{1B3E3539-DB1F-4894-8E73-D6C57C3D7F82}" type="slidenum">
              <a:rPr kumimoji="1" lang="ja-JP" altLang="en-US" smtClean="0"/>
              <a:t>103</a:t>
            </a:fld>
            <a:endParaRPr kumimoji="1" lang="ja-JP" altLang="en-US"/>
          </a:p>
        </p:txBody>
      </p:sp>
    </p:spTree>
    <p:extLst>
      <p:ext uri="{BB962C8B-B14F-4D97-AF65-F5344CB8AC3E}">
        <p14:creationId xmlns:p14="http://schemas.microsoft.com/office/powerpoint/2010/main" val="37622830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94823-7341-4220-8E92-3650899CED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6C74DF-80B0-662C-BEC6-91A1FE28F2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04F9E8-6899-514E-36AD-D713D973B0D1}"/>
              </a:ext>
            </a:extLst>
          </p:cNvPr>
          <p:cNvSpPr>
            <a:spLocks noGrp="1"/>
          </p:cNvSpPr>
          <p:nvPr>
            <p:ph type="body" idx="1"/>
          </p:nvPr>
        </p:nvSpPr>
        <p:spPr/>
        <p:txBody>
          <a:bodyPr/>
          <a:lstStyle/>
          <a:p>
            <a:r>
              <a:rPr lang="ja-JP"/>
              <a:t>テーマは「プチ土浦マニア観光」です。土浦市</a:t>
            </a:r>
            <a:r>
              <a:rPr kumimoji="1" lang="ja-JP"/>
              <a:t>の</a:t>
            </a:r>
            <a:r>
              <a:rPr lang="ja-JP"/>
              <a:t>歴史・文化・</a:t>
            </a:r>
            <a:r>
              <a:rPr kumimoji="1" lang="ja-JP"/>
              <a:t>自</a:t>
            </a:r>
            <a:r>
              <a:rPr lang="ja-JP"/>
              <a:t>然・食・サイク</a:t>
            </a:r>
            <a:r>
              <a:rPr kumimoji="1" lang="ja-JP"/>
              <a:t>リング</a:t>
            </a:r>
            <a:r>
              <a:rPr lang="ja-JP"/>
              <a:t>とい</a:t>
            </a:r>
            <a:r>
              <a:rPr kumimoji="1" lang="ja-JP"/>
              <a:t>った</a:t>
            </a:r>
            <a:r>
              <a:rPr lang="ja-JP"/>
              <a:t>地域資源を活かし、土浦らしい宿泊空間</a:t>
            </a:r>
            <a:r>
              <a:rPr kumimoji="1" lang="ja-JP"/>
              <a:t>と</a:t>
            </a:r>
            <a:r>
              <a:rPr lang="ja-JP"/>
              <a:t>観光体験を一体的に提供する</a:t>
            </a:r>
            <a:r>
              <a:rPr kumimoji="1" lang="ja-JP"/>
              <a:t>こ</a:t>
            </a:r>
            <a:r>
              <a:rPr lang="ja-JP"/>
              <a:t>とで、観光客の宿泊率向上や再訪意向の向上を図るとともに</a:t>
            </a:r>
            <a:r>
              <a:rPr kumimoji="1" lang="ja-JP"/>
              <a:t>、</a:t>
            </a:r>
            <a:r>
              <a:rPr lang="ja-JP"/>
              <a:t>歴史や文化に根ざした体験を通じ</a:t>
            </a:r>
            <a:r>
              <a:rPr kumimoji="1" lang="ja-JP"/>
              <a:t>て</a:t>
            </a:r>
            <a:r>
              <a:rPr lang="ja-JP"/>
              <a:t>、市民の地域愛着の向上につなげ</a:t>
            </a:r>
            <a:r>
              <a:rPr kumimoji="1" lang="ja-JP"/>
              <a:t>てい</a:t>
            </a:r>
            <a:r>
              <a:rPr lang="ja-JP"/>
              <a:t>きます。提案する宿泊型観光によって、観光客や市民が</a:t>
            </a:r>
            <a:r>
              <a:rPr kumimoji="1" lang="ja-JP"/>
              <a:t>土浦市</a:t>
            </a:r>
            <a:r>
              <a:rPr lang="ja-JP"/>
              <a:t>につ</a:t>
            </a:r>
            <a:r>
              <a:rPr kumimoji="1" lang="ja-JP"/>
              <a:t>いて</a:t>
            </a:r>
            <a:r>
              <a:rPr lang="ja-JP"/>
              <a:t>理解・関心を深め、最終的に”プチ”マニア</a:t>
            </a:r>
            <a:r>
              <a:rPr kumimoji="1" lang="ja-JP"/>
              <a:t>にな</a:t>
            </a:r>
            <a:r>
              <a:rPr lang="ja-JP"/>
              <a:t>ってもらう</a:t>
            </a:r>
            <a:r>
              <a:rPr kumimoji="1" lang="ja-JP"/>
              <a:t>こと</a:t>
            </a:r>
            <a:r>
              <a:rPr lang="ja-JP"/>
              <a:t>を目指して、「プチ土浦マニア観光」と名付け</a:t>
            </a:r>
            <a:r>
              <a:rPr kumimoji="1" lang="ja-JP"/>
              <a:t>ました。</a:t>
            </a:r>
            <a:endParaRPr lang="en-US"/>
          </a:p>
        </p:txBody>
      </p:sp>
      <p:sp>
        <p:nvSpPr>
          <p:cNvPr id="4" name="スライド番号プレースホルダー 3">
            <a:extLst>
              <a:ext uri="{FF2B5EF4-FFF2-40B4-BE49-F238E27FC236}">
                <a16:creationId xmlns:a16="http://schemas.microsoft.com/office/drawing/2014/main" id="{2F269341-9AA7-2493-70D9-32A1E060FDE5}"/>
              </a:ext>
            </a:extLst>
          </p:cNvPr>
          <p:cNvSpPr>
            <a:spLocks noGrp="1"/>
          </p:cNvSpPr>
          <p:nvPr>
            <p:ph type="sldNum" sz="quarter" idx="5"/>
          </p:nvPr>
        </p:nvSpPr>
        <p:spPr/>
        <p:txBody>
          <a:bodyPr/>
          <a:lstStyle/>
          <a:p>
            <a:fld id="{1B3E3539-DB1F-4894-8E73-D6C57C3D7F82}" type="slidenum">
              <a:rPr kumimoji="1" lang="ja-JP" altLang="en-US" smtClean="0"/>
              <a:t>104</a:t>
            </a:fld>
            <a:endParaRPr kumimoji="1" lang="ja-JP" altLang="en-US"/>
          </a:p>
        </p:txBody>
      </p:sp>
    </p:spTree>
    <p:extLst>
      <p:ext uri="{BB962C8B-B14F-4D97-AF65-F5344CB8AC3E}">
        <p14:creationId xmlns:p14="http://schemas.microsoft.com/office/powerpoint/2010/main" val="22513443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B38E5-EFF2-23BB-F3C0-1907CCCEFAD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9B6A8B-3015-FADE-2E68-79E2F58F474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4FB975-826E-E369-D4B3-76F21068EF49}"/>
              </a:ext>
            </a:extLst>
          </p:cNvPr>
          <p:cNvSpPr>
            <a:spLocks noGrp="1"/>
          </p:cNvSpPr>
          <p:nvPr>
            <p:ph type="body" idx="1"/>
          </p:nvPr>
        </p:nvSpPr>
        <p:spPr/>
        <p:txBody>
          <a:bodyPr/>
          <a:lstStyle/>
          <a:p>
            <a:r>
              <a:rPr lang="ja-JP" altLang="en-US">
                <a:ea typeface="游ゴシック"/>
              </a:rPr>
              <a:t>新治地区では点在する神社仏閣をスタンプラリー形式で巡るハイキングやゲンジボタルなどの夜の生き物教室など、自</a:t>
            </a:r>
            <a:r>
              <a:rPr lang="ja-JP">
                <a:highlight>
                  <a:srgbClr val="FFFFFF"/>
                </a:highlight>
                <a:ea typeface="游ゴシック"/>
              </a:rPr>
              <a:t>然景観を楽しむだけのグランピングとは異なり、自然・歴史を学びながら滞在する、</a:t>
            </a:r>
            <a:r>
              <a:rPr lang="ja-JP" altLang="en-US">
                <a:highlight>
                  <a:srgbClr val="FFFFFF"/>
                </a:highlight>
                <a:ea typeface="游ゴシック"/>
              </a:rPr>
              <a:t>新治</a:t>
            </a:r>
            <a:r>
              <a:rPr lang="ja-JP">
                <a:highlight>
                  <a:srgbClr val="FFFFFF"/>
                </a:highlight>
                <a:ea typeface="游ゴシック"/>
              </a:rPr>
              <a:t>ならではの宿泊体験を創出</a:t>
            </a:r>
            <a:r>
              <a:rPr lang="ja-JP" altLang="en-US">
                <a:highlight>
                  <a:srgbClr val="FFFFFF"/>
                </a:highlight>
                <a:ea typeface="游ゴシック"/>
              </a:rPr>
              <a:t>します。</a:t>
            </a:r>
            <a:endParaRPr lang="ja-JP" altLang="en-US">
              <a:ea typeface="游ゴシック"/>
            </a:endParaRPr>
          </a:p>
        </p:txBody>
      </p:sp>
      <p:sp>
        <p:nvSpPr>
          <p:cNvPr id="4" name="スライド番号プレースホルダー 3">
            <a:extLst>
              <a:ext uri="{FF2B5EF4-FFF2-40B4-BE49-F238E27FC236}">
                <a16:creationId xmlns:a16="http://schemas.microsoft.com/office/drawing/2014/main" id="{489C0D0C-5161-4AA9-31E2-7070A5C06705}"/>
              </a:ext>
            </a:extLst>
          </p:cNvPr>
          <p:cNvSpPr>
            <a:spLocks noGrp="1"/>
          </p:cNvSpPr>
          <p:nvPr>
            <p:ph type="sldNum" sz="quarter" idx="5"/>
          </p:nvPr>
        </p:nvSpPr>
        <p:spPr/>
        <p:txBody>
          <a:bodyPr/>
          <a:lstStyle/>
          <a:p>
            <a:fld id="{1B3E3539-DB1F-4894-8E73-D6C57C3D7F82}" type="slidenum">
              <a:rPr kumimoji="1" lang="ja-JP" altLang="en-US" smtClean="0"/>
              <a:t>105</a:t>
            </a:fld>
            <a:endParaRPr kumimoji="1" lang="ja-JP" altLang="en-US"/>
          </a:p>
        </p:txBody>
      </p:sp>
    </p:spTree>
    <p:extLst>
      <p:ext uri="{BB962C8B-B14F-4D97-AF65-F5344CB8AC3E}">
        <p14:creationId xmlns:p14="http://schemas.microsoft.com/office/powerpoint/2010/main" val="38376137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94A83-0796-532E-090A-405F8977EBB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86BA61B-B81B-E4F3-9FD3-E0C6855367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7CBADC-A183-AA04-1C82-CBAFBC63D1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ea typeface="游ゴシック"/>
              </a:rPr>
              <a:t>中城通りを中心とする城下町地区では、古民家を改修したホテルを整備し、体験としては土浦の醤油醸造の歴史的背景からオリジナル醤油づくり体験を提案します。実際に柴沼醬油様へのヒアリングの結果、前向きな回答を頂き、３月中に一度ディスカッションする予定です。</a:t>
            </a:r>
          </a:p>
        </p:txBody>
      </p:sp>
      <p:sp>
        <p:nvSpPr>
          <p:cNvPr id="4" name="スライド番号プレースホルダー 3">
            <a:extLst>
              <a:ext uri="{FF2B5EF4-FFF2-40B4-BE49-F238E27FC236}">
                <a16:creationId xmlns:a16="http://schemas.microsoft.com/office/drawing/2014/main" id="{13A2A0F9-B42A-C08B-6BCB-B85416766D0C}"/>
              </a:ext>
            </a:extLst>
          </p:cNvPr>
          <p:cNvSpPr>
            <a:spLocks noGrp="1"/>
          </p:cNvSpPr>
          <p:nvPr>
            <p:ph type="sldNum" sz="quarter" idx="5"/>
          </p:nvPr>
        </p:nvSpPr>
        <p:spPr/>
        <p:txBody>
          <a:bodyPr/>
          <a:lstStyle/>
          <a:p>
            <a:fld id="{1B3E3539-DB1F-4894-8E73-D6C57C3D7F82}" type="slidenum">
              <a:rPr kumimoji="1" lang="ja-JP" altLang="en-US" smtClean="0"/>
              <a:t>106</a:t>
            </a:fld>
            <a:endParaRPr kumimoji="1" lang="ja-JP" altLang="en-US"/>
          </a:p>
        </p:txBody>
      </p:sp>
    </p:spTree>
    <p:extLst>
      <p:ext uri="{BB962C8B-B14F-4D97-AF65-F5344CB8AC3E}">
        <p14:creationId xmlns:p14="http://schemas.microsoft.com/office/powerpoint/2010/main" val="32455213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61B22-16D7-D1E6-2501-57E1249E15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F5F34C-97C3-C6AA-013A-65B0CB9B60B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84CCCB2-147E-AE5B-20F3-9B1DA77399DB}"/>
              </a:ext>
            </a:extLst>
          </p:cNvPr>
          <p:cNvSpPr>
            <a:spLocks noGrp="1"/>
          </p:cNvSpPr>
          <p:nvPr>
            <p:ph type="body" idx="1"/>
          </p:nvPr>
        </p:nvSpPr>
        <p:spPr/>
        <p:txBody>
          <a:bodyPr/>
          <a:lstStyle/>
          <a:p>
            <a:r>
              <a:rPr lang="ja-JP">
                <a:ea typeface="游ゴシック"/>
              </a:rPr>
              <a:t>上高津貝塚</a:t>
            </a:r>
            <a:r>
              <a:rPr lang="ja-JP" altLang="en-US">
                <a:ea typeface="游ゴシック"/>
              </a:rPr>
              <a:t>地区</a:t>
            </a:r>
            <a:r>
              <a:rPr lang="ja-JP">
                <a:ea typeface="游ゴシック"/>
              </a:rPr>
              <a:t>では、縄文時代後期の不便な暮らしを追体験することで</a:t>
            </a:r>
            <a:r>
              <a:rPr lang="ja-JP" altLang="en-US">
                <a:ea typeface="游ゴシック"/>
              </a:rPr>
              <a:t>、</a:t>
            </a:r>
            <a:r>
              <a:rPr lang="ja-JP">
                <a:ea typeface="游ゴシック"/>
              </a:rPr>
              <a:t>日常の</a:t>
            </a:r>
            <a:r>
              <a:rPr lang="ja-JP" altLang="en-US">
                <a:ea typeface="游ゴシック"/>
              </a:rPr>
              <a:t>「ゆたかさ」を再発見する空間</a:t>
            </a:r>
            <a:r>
              <a:rPr lang="ja-JP">
                <a:ea typeface="游ゴシック"/>
              </a:rPr>
              <a:t>を提供します。</a:t>
            </a:r>
            <a:endParaRPr lang="en-US" altLang="ja-JP">
              <a:ea typeface="游ゴシック"/>
            </a:endParaRPr>
          </a:p>
        </p:txBody>
      </p:sp>
      <p:sp>
        <p:nvSpPr>
          <p:cNvPr id="4" name="スライド番号プレースホルダー 3">
            <a:extLst>
              <a:ext uri="{FF2B5EF4-FFF2-40B4-BE49-F238E27FC236}">
                <a16:creationId xmlns:a16="http://schemas.microsoft.com/office/drawing/2014/main" id="{10237951-FF5B-324F-D9F8-430F2E3C2CD4}"/>
              </a:ext>
            </a:extLst>
          </p:cNvPr>
          <p:cNvSpPr>
            <a:spLocks noGrp="1"/>
          </p:cNvSpPr>
          <p:nvPr>
            <p:ph type="sldNum" sz="quarter" idx="5"/>
          </p:nvPr>
        </p:nvSpPr>
        <p:spPr/>
        <p:txBody>
          <a:bodyPr/>
          <a:lstStyle/>
          <a:p>
            <a:fld id="{1B3E3539-DB1F-4894-8E73-D6C57C3D7F82}" type="slidenum">
              <a:rPr kumimoji="1" lang="ja-JP" altLang="en-US" smtClean="0"/>
              <a:t>107</a:t>
            </a:fld>
            <a:endParaRPr kumimoji="1" lang="ja-JP" altLang="en-US"/>
          </a:p>
        </p:txBody>
      </p:sp>
    </p:spTree>
    <p:extLst>
      <p:ext uri="{BB962C8B-B14F-4D97-AF65-F5344CB8AC3E}">
        <p14:creationId xmlns:p14="http://schemas.microsoft.com/office/powerpoint/2010/main" val="7009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0A27EC09-F601-440D-9B00-515382CEC4D0}" type="datetime1">
              <a:rPr kumimoji="1" lang="ja-JP" altLang="en-US" smtClean="0"/>
              <a:t>2026/2/12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3200"/>
            </a:lvl1pPr>
          </a:lstStyle>
          <a:p>
            <a:fld id="{116491C2-F287-4080-9AD2-C973138B097F}" type="slidenum">
              <a:rPr kumimoji="1" lang="ja-JP" altLang="en-US" smtClean="0"/>
              <a:pPr/>
              <a:t>‹#›</a:t>
            </a:fld>
            <a:endParaRPr kumimoji="1" lang="ja-JP" altLang="en-US"/>
          </a:p>
        </p:txBody>
      </p:sp>
    </p:spTree>
    <p:extLst>
      <p:ext uri="{BB962C8B-B14F-4D97-AF65-F5344CB8AC3E}">
        <p14:creationId xmlns:p14="http://schemas.microsoft.com/office/powerpoint/2010/main" val="1670753423"/>
      </p:ext>
    </p:extLst>
  </p:cSld>
  <p:clrMapOvr>
    <a:masterClrMapping/>
  </p:clrMapOvr>
  <p:transition spd="slow" advClick="0" advTm="7080">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AB7C3CB-A8E3-4EA1-A8BD-BD6DD2EDB6FC}" type="datetime1">
              <a:rPr kumimoji="1" lang="ja-JP" altLang="en-US" smtClean="0"/>
              <a:t>2026/2/12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659266982"/>
      </p:ext>
    </p:extLst>
  </p:cSld>
  <p:clrMapOvr>
    <a:masterClrMapping/>
  </p:clrMapOvr>
  <p:transition spd="slow" advClick="0" advTm="7080">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71D18EB-596F-48EA-ABFD-D6C600CD8803}" type="datetime1">
              <a:rPr kumimoji="1" lang="ja-JP" altLang="en-US" smtClean="0"/>
              <a:t>2026/2/12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824492812"/>
      </p:ext>
    </p:extLst>
  </p:cSld>
  <p:clrMapOvr>
    <a:masterClrMapping/>
  </p:clrMapOvr>
  <p:transition spd="slow" advClick="0" advTm="7080">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60ED939D-3B3A-4F5A-A185-89156D0D7C64}" type="datetime1">
              <a:rPr kumimoji="1" lang="ja-JP" altLang="en-US" smtClean="0"/>
              <a:t>2026/2/12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3200"/>
            </a:lvl1pPr>
          </a:lstStyle>
          <a:p>
            <a:fld id="{116491C2-F287-4080-9AD2-C973138B097F}" type="slidenum">
              <a:rPr kumimoji="1" lang="ja-JP" altLang="en-US" smtClean="0"/>
              <a:pPr/>
              <a:t>‹#›</a:t>
            </a:fld>
            <a:endParaRPr kumimoji="1" lang="ja-JP" altLang="en-US"/>
          </a:p>
        </p:txBody>
      </p:sp>
    </p:spTree>
    <p:extLst>
      <p:ext uri="{BB962C8B-B14F-4D97-AF65-F5344CB8AC3E}">
        <p14:creationId xmlns:p14="http://schemas.microsoft.com/office/powerpoint/2010/main" val="257203592"/>
      </p:ext>
    </p:extLst>
  </p:cSld>
  <p:clrMapOvr>
    <a:masterClrMapping/>
  </p:clrMapOvr>
  <p:transition spd="slow" advClick="0" advTm="7080">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85588C6-2A8E-406D-B2FC-32B34558768E}" type="datetime1">
              <a:rPr kumimoji="1" lang="ja-JP" altLang="en-US" smtClean="0"/>
              <a:t>2026/2/12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534668411"/>
      </p:ext>
    </p:extLst>
  </p:cSld>
  <p:clrMapOvr>
    <a:masterClrMapping/>
  </p:clrMapOvr>
  <p:transition spd="slow" advClick="0" advTm="7080">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F412786-33FA-4633-917E-0FCE088CC94F}" type="datetime1">
              <a:rPr kumimoji="1" lang="ja-JP" altLang="en-US" smtClean="0"/>
              <a:t>2026/2/12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1916506706"/>
      </p:ext>
    </p:extLst>
  </p:cSld>
  <p:clrMapOvr>
    <a:masterClrMapping/>
  </p:clrMapOvr>
  <p:transition spd="slow" advClick="0" advTm="7080">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E08EE285-DA86-4E95-8E2B-01D429333552}" type="datetime1">
              <a:rPr kumimoji="1" lang="ja-JP" altLang="en-US" smtClean="0"/>
              <a:t>2026/2/12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806491968"/>
      </p:ext>
    </p:extLst>
  </p:cSld>
  <p:clrMapOvr>
    <a:masterClrMapping/>
  </p:clrMapOvr>
  <p:transition spd="slow" advClick="0" advTm="7080">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CFAAE853-0ACB-4441-908A-7DAC1C3A5673}" type="datetime1">
              <a:rPr kumimoji="1" lang="ja-JP" altLang="en-US" smtClean="0"/>
              <a:t>2026/2/12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187328637"/>
      </p:ext>
    </p:extLst>
  </p:cSld>
  <p:clrMapOvr>
    <a:masterClrMapping/>
  </p:clrMapOvr>
  <p:transition spd="slow" advClick="0" advTm="7080">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83EF2B81-6B41-4630-A929-AD07B55217ED}" type="datetime1">
              <a:rPr kumimoji="1" lang="ja-JP" altLang="en-US" smtClean="0"/>
              <a:t>2026/2/12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4281078656"/>
      </p:ext>
    </p:extLst>
  </p:cSld>
  <p:clrMapOvr>
    <a:masterClrMapping/>
  </p:clrMapOvr>
  <p:transition spd="slow" advClick="0" advTm="7080">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A28A2-1922-4018-AD1F-9CC4D085D433}" type="datetime1">
              <a:rPr kumimoji="1" lang="ja-JP" altLang="en-US" smtClean="0"/>
              <a:t>2026/2/12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734448463"/>
      </p:ext>
    </p:extLst>
  </p:cSld>
  <p:clrMapOvr>
    <a:masterClrMapping/>
  </p:clrMapOvr>
  <p:transition spd="slow" advClick="0" advTm="7080">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3EF388E-16E4-4479-9D74-69B81491A196}" type="datetime1">
              <a:rPr kumimoji="1" lang="ja-JP" altLang="en-US" smtClean="0"/>
              <a:t>2026/2/12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114724503"/>
      </p:ext>
    </p:extLst>
  </p:cSld>
  <p:clrMapOvr>
    <a:masterClrMapping/>
  </p:clrMapOvr>
  <p:transition spd="slow" advClick="0" advTm="7080">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8F2E6AD-17B0-4A7F-8A51-FD04F09CAA34}" type="datetime1">
              <a:rPr kumimoji="1" lang="ja-JP" altLang="en-US" smtClean="0"/>
              <a:t>2026/2/12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498617297"/>
      </p:ext>
    </p:extLst>
  </p:cSld>
  <p:clrMapOvr>
    <a:masterClrMapping/>
  </p:clrMapOvr>
  <p:transition spd="slow" advClick="0" advTm="7080">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8E710FE-8A37-409F-BBD9-C609F431E243}" type="datetime1">
              <a:rPr kumimoji="1" lang="ja-JP" altLang="en-US" smtClean="0"/>
              <a:t>2026/2/12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2497603892"/>
      </p:ext>
    </p:extLst>
  </p:cSld>
  <p:clrMapOvr>
    <a:masterClrMapping/>
  </p:clrMapOvr>
  <p:transition spd="slow" advClick="0" advTm="7080">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304D2BC-010B-4A84-A9BD-FDB795738B05}" type="datetime1">
              <a:rPr kumimoji="1" lang="ja-JP" altLang="en-US" smtClean="0"/>
              <a:t>2026/2/12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1082468552"/>
      </p:ext>
    </p:extLst>
  </p:cSld>
  <p:clrMapOvr>
    <a:masterClrMapping/>
  </p:clrMapOvr>
  <p:transition spd="slow" advClick="0" advTm="7080">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8D0365A-D123-4682-B671-922A8D3EEFA2}" type="datetime1">
              <a:rPr kumimoji="1" lang="ja-JP" altLang="en-US" smtClean="0"/>
              <a:t>2026/2/12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1795052274"/>
      </p:ext>
    </p:extLst>
  </p:cSld>
  <p:clrMapOvr>
    <a:masterClrMapping/>
  </p:clrMapOvr>
  <p:transition spd="slow" advClick="0" advTm="7080">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873AA59-C7FE-45D2-B697-F03F056B48D5}" type="datetime1">
              <a:rPr kumimoji="1" lang="ja-JP" altLang="en-US" smtClean="0"/>
              <a:t>2026/2/12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1671217495"/>
      </p:ext>
    </p:extLst>
  </p:cSld>
  <p:clrMapOvr>
    <a:masterClrMapping/>
  </p:clrMapOvr>
  <p:transition spd="slow" advClick="0" advTm="7080">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9AF48D8C-61A4-4ABA-A05E-59BF1A5ACA76}" type="datetime1">
              <a:rPr kumimoji="1" lang="ja-JP" altLang="en-US" smtClean="0"/>
              <a:t>2026/2/12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2202792908"/>
      </p:ext>
    </p:extLst>
  </p:cSld>
  <p:clrMapOvr>
    <a:masterClrMapping/>
  </p:clrMapOvr>
  <p:transition spd="slow" advClick="0" advTm="7080">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4020C648-A743-4C67-AD55-4AB752C2CF70}" type="datetime1">
              <a:rPr kumimoji="1" lang="ja-JP" altLang="en-US" smtClean="0"/>
              <a:t>2026/2/12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1227814608"/>
      </p:ext>
    </p:extLst>
  </p:cSld>
  <p:clrMapOvr>
    <a:masterClrMapping/>
  </p:clrMapOvr>
  <p:transition spd="slow" advClick="0" advTm="7080">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656F0EAF-49CD-4D4D-B693-25DCFE644E2A}" type="datetime1">
              <a:rPr kumimoji="1" lang="ja-JP" altLang="en-US" smtClean="0"/>
              <a:t>2026/2/12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4003173983"/>
      </p:ext>
    </p:extLst>
  </p:cSld>
  <p:clrMapOvr>
    <a:masterClrMapping/>
  </p:clrMapOvr>
  <p:transition spd="slow" advClick="0" advTm="7080">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EF89E8-4BEA-4E16-9B05-B413158F7931}" type="datetime1">
              <a:rPr kumimoji="1" lang="ja-JP" altLang="en-US" smtClean="0"/>
              <a:t>2026/2/12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314605470"/>
      </p:ext>
    </p:extLst>
  </p:cSld>
  <p:clrMapOvr>
    <a:masterClrMapping/>
  </p:clrMapOvr>
  <p:transition spd="slow" advClick="0" advTm="7080">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3C2EA40-B4B2-4F8D-BF5E-8E4315F05597}" type="datetime1">
              <a:rPr kumimoji="1" lang="ja-JP" altLang="en-US" smtClean="0"/>
              <a:t>2026/2/12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4065738213"/>
      </p:ext>
    </p:extLst>
  </p:cSld>
  <p:clrMapOvr>
    <a:masterClrMapping/>
  </p:clrMapOvr>
  <p:transition spd="slow" advClick="0" advTm="7080">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E40977-5ADD-4821-B516-797447EA1CFD}" type="datetime1">
              <a:rPr kumimoji="1" lang="ja-JP" altLang="en-US" smtClean="0"/>
              <a:t>2026/2/12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27308642"/>
      </p:ext>
    </p:extLst>
  </p:cSld>
  <p:clrMapOvr>
    <a:masterClrMapping/>
  </p:clrMapOvr>
  <p:transition spd="slow" advClick="0" advTm="7080">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8DB92A-DDF5-4275-9A9B-1E83A460A1DA}" type="datetime1">
              <a:rPr kumimoji="1" lang="ja-JP" altLang="en-US" smtClean="0"/>
              <a:t>2026/2/12</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2709019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7080">
    <p:push/>
  </p:transition>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84967C-D999-4486-9729-F2B7687EAEAC}" type="datetime1">
              <a:rPr kumimoji="1" lang="ja-JP" altLang="en-US" smtClean="0"/>
              <a:t>2026/2/12</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168356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7080">
    <p:push/>
  </p:transition>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5.sv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1.jpeg"/></Relationships>
</file>

<file path=ppt/slides/_rels/slide10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5.svg"/></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0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8.svg"/><Relationship Id="rId9" Type="http://schemas.openxmlformats.org/officeDocument/2006/relationships/image" Target="../media/image38.png"/></Relationships>
</file>

<file path=ppt/slides/_rels/slide10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77.jpeg"/></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7.png"/></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6.jpeg"/><Relationship Id="rId4" Type="http://schemas.openxmlformats.org/officeDocument/2006/relationships/image" Target="../media/image87.png"/></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19.png"/><Relationship Id="rId9" Type="http://schemas.openxmlformats.org/officeDocument/2006/relationships/image" Target="../media/image21.sv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8.svg"/><Relationship Id="rId9" Type="http://schemas.openxmlformats.org/officeDocument/2006/relationships/image" Target="../media/image38.png"/><Relationship Id="rId14" Type="http://schemas.openxmlformats.org/officeDocument/2006/relationships/image" Target="../media/image43.svg"/></Relationships>
</file>

<file path=ppt/slides/_rels/slide3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34.xml"/><Relationship Id="rId16" Type="http://schemas.openxmlformats.org/officeDocument/2006/relationships/image" Target="../media/image45.sv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28.svg"/><Relationship Id="rId9" Type="http://schemas.openxmlformats.org/officeDocument/2006/relationships/image" Target="../media/image38.png"/><Relationship Id="rId14" Type="http://schemas.openxmlformats.org/officeDocument/2006/relationships/image" Target="../media/image43.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6.svg"/></Relationships>
</file>

<file path=ppt/slides/_rels/slide4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4.svg"/></Relationships>
</file>

<file path=ppt/slides/_rels/slide4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42.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4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3.png"/><Relationship Id="rId7"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19.png"/><Relationship Id="rId9" Type="http://schemas.openxmlformats.org/officeDocument/2006/relationships/image" Target="../media/image21.sv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4.png"/><Relationship Id="rId7"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7.png"/><Relationship Id="rId10" Type="http://schemas.openxmlformats.org/officeDocument/2006/relationships/hyperlink" Target="https://www.city.tsuchiura.lg.jp/data/doc/1740977215_doc_19_0.pdf" TargetMode="External"/><Relationship Id="rId4" Type="http://schemas.openxmlformats.org/officeDocument/2006/relationships/image" Target="../media/image65.png"/><Relationship Id="rId9" Type="http://schemas.openxmlformats.org/officeDocument/2006/relationships/image" Target="../media/image72.jpeg"/></Relationships>
</file>

<file path=ppt/slides/_rels/slide5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19.png"/><Relationship Id="rId9" Type="http://schemas.openxmlformats.org/officeDocument/2006/relationships/image" Target="../media/image21.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5.jpeg"/><Relationship Id="rId3" Type="http://schemas.openxmlformats.org/officeDocument/2006/relationships/image" Target="../media/image76.jpeg"/><Relationship Id="rId7" Type="http://schemas.openxmlformats.org/officeDocument/2006/relationships/image" Target="../media/image80.png"/><Relationship Id="rId12" Type="http://schemas.openxmlformats.org/officeDocument/2006/relationships/image" Target="../media/image84.sv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9.sv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82.svg"/><Relationship Id="rId4" Type="http://schemas.openxmlformats.org/officeDocument/2006/relationships/image" Target="../media/image77.jpeg"/><Relationship Id="rId9"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19.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6.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jomonyane.c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www.city.matsumoto.nagano.jp/uploaded/attachment/91403.pdf"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9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113.jpeg"/><Relationship Id="rId4" Type="http://schemas.openxmlformats.org/officeDocument/2006/relationships/image" Target="../media/image112.jpeg"/></Relationships>
</file>

<file path=ppt/slides/_rels/slide9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604C75AE-91A5-AF7B-D2BD-A87CE5F8CBD2}"/>
            </a:ext>
          </a:extLst>
        </p:cNvPr>
        <p:cNvGrpSpPr/>
        <p:nvPr/>
      </p:nvGrpSpPr>
      <p:grpSpPr>
        <a:xfrm>
          <a:off x="0" y="0"/>
          <a:ext cx="0" cy="0"/>
          <a:chOff x="0" y="0"/>
          <a:chExt cx="0" cy="0"/>
        </a:xfrm>
      </p:grpSpPr>
      <p:sp>
        <p:nvSpPr>
          <p:cNvPr id="23" name="楕円 22">
            <a:extLst>
              <a:ext uri="{FF2B5EF4-FFF2-40B4-BE49-F238E27FC236}">
                <a16:creationId xmlns:a16="http://schemas.microsoft.com/office/drawing/2014/main" id="{7EF08193-262C-0DBA-D98F-FC0CCA570EAF}"/>
              </a:ext>
            </a:extLst>
          </p:cNvPr>
          <p:cNvSpPr>
            <a:spLocks noChangeAspect="1"/>
          </p:cNvSpPr>
          <p:nvPr/>
        </p:nvSpPr>
        <p:spPr>
          <a:xfrm>
            <a:off x="40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20" name="正方形/長方形 19">
            <a:extLst>
              <a:ext uri="{FF2B5EF4-FFF2-40B4-BE49-F238E27FC236}">
                <a16:creationId xmlns:a16="http://schemas.microsoft.com/office/drawing/2014/main" id="{88D381C9-2966-5F9C-7F84-BC81949806F9}"/>
              </a:ext>
            </a:extLst>
          </p:cNvPr>
          <p:cNvSpPr/>
          <p:nvPr/>
        </p:nvSpPr>
        <p:spPr>
          <a:xfrm>
            <a:off x="0" y="729000"/>
            <a:ext cx="6791785"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5" name="テキスト ボックス 4">
            <a:extLst>
              <a:ext uri="{FF2B5EF4-FFF2-40B4-BE49-F238E27FC236}">
                <a16:creationId xmlns:a16="http://schemas.microsoft.com/office/drawing/2014/main" id="{A2FC6ECD-97EA-E8B9-CF87-E5149AE496BB}"/>
              </a:ext>
            </a:extLst>
          </p:cNvPr>
          <p:cNvSpPr txBox="1"/>
          <p:nvPr/>
        </p:nvSpPr>
        <p:spPr>
          <a:xfrm>
            <a:off x="516551" y="1156710"/>
            <a:ext cx="8968641" cy="255454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ここ土浦を。</a:t>
            </a:r>
            <a:endParaRPr kumimoji="1" lang="en-US" altLang="ja-JP"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2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力強く、前へ。</a:t>
            </a:r>
            <a:endParaRPr kumimoji="1" lang="en-US" altLang="ja-JP" sz="72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endParaRPr>
          </a:p>
        </p:txBody>
      </p:sp>
      <p:sp>
        <p:nvSpPr>
          <p:cNvPr id="6" name="テキスト ボックス 11">
            <a:extLst>
              <a:ext uri="{FF2B5EF4-FFF2-40B4-BE49-F238E27FC236}">
                <a16:creationId xmlns:a16="http://schemas.microsoft.com/office/drawing/2014/main" id="{3880F503-3F15-DC99-C2B6-12358F132228}"/>
              </a:ext>
            </a:extLst>
          </p:cNvPr>
          <p:cNvSpPr txBox="1"/>
          <p:nvPr/>
        </p:nvSpPr>
        <p:spPr>
          <a:xfrm>
            <a:off x="920139" y="4222404"/>
            <a:ext cx="7007046" cy="2000548"/>
          </a:xfrm>
          <a:prstGeom prst="rect">
            <a:avLst/>
          </a:prstGeom>
          <a:noFill/>
        </p:spPr>
        <p:txBody>
          <a:bodyPr vert="horz" wrap="non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03451"/>
                </a:solidFill>
                <a:effectLst/>
                <a:uLnTx/>
                <a:uFillTx/>
                <a:latin typeface="Noto Sans JP"/>
                <a:ea typeface="Noto Sans JP"/>
                <a:cs typeface="+mn-cs"/>
              </a:rPr>
              <a:t>計画</a:t>
            </a:r>
            <a:r>
              <a:rPr kumimoji="0" lang="en-US" altLang="ja-JP" sz="4000" b="1" i="0" u="none" strike="noStrike" kern="1200" cap="none" spc="0" normalizeH="0" baseline="0" noProof="0">
                <a:ln>
                  <a:noFill/>
                </a:ln>
                <a:solidFill>
                  <a:srgbClr val="003451"/>
                </a:solidFill>
                <a:effectLst/>
                <a:uLnTx/>
                <a:uFillTx/>
                <a:latin typeface="Noto Sans JP"/>
                <a:ea typeface="Noto Sans JP"/>
                <a:cs typeface="+mn-cs"/>
              </a:rPr>
              <a:t>G</a:t>
            </a:r>
            <a:r>
              <a:rPr kumimoji="0" lang="ja-JP" altLang="en-US" sz="4000" b="1" i="0" u="none" strike="noStrike" kern="1200" cap="none" spc="0" normalizeH="0" baseline="0" noProof="0">
                <a:ln>
                  <a:noFill/>
                </a:ln>
                <a:solidFill>
                  <a:srgbClr val="003451"/>
                </a:solidFill>
                <a:effectLst/>
                <a:uLnTx/>
                <a:uFillTx/>
                <a:latin typeface="Noto Sans JP"/>
                <a:ea typeface="Noto Sans JP"/>
                <a:cs typeface="+mn-cs"/>
              </a:rPr>
              <a:t>　</a:t>
            </a:r>
            <a:r>
              <a:rPr kumimoji="0" lang="en-US" altLang="ja-JP" sz="4000" b="1" i="0" u="none" strike="noStrike" kern="1200" cap="none" spc="0" normalizeH="0" baseline="0" noProof="0">
                <a:ln>
                  <a:noFill/>
                </a:ln>
                <a:solidFill>
                  <a:srgbClr val="003451"/>
                </a:solidFill>
                <a:effectLst/>
                <a:uLnTx/>
                <a:uFillTx/>
                <a:latin typeface="Noto Sans JP"/>
                <a:ea typeface="Noto Sans JP"/>
                <a:cs typeface="+mn-cs"/>
              </a:rPr>
              <a:t>5</a:t>
            </a:r>
            <a:r>
              <a:rPr kumimoji="0" lang="ja-JP" altLang="en-US" sz="4000" b="1" i="0" u="none" strike="noStrike" kern="1200" cap="none" spc="0" normalizeH="0" baseline="0" noProof="0">
                <a:ln>
                  <a:noFill/>
                </a:ln>
                <a:solidFill>
                  <a:srgbClr val="003451"/>
                </a:solidFill>
                <a:effectLst/>
                <a:uLnTx/>
                <a:uFillTx/>
                <a:latin typeface="Noto Sans JP"/>
                <a:ea typeface="Noto Sans JP"/>
                <a:cs typeface="+mn-cs"/>
              </a:rPr>
              <a:t>班</a:t>
            </a:r>
            <a:endParaRPr kumimoji="0" lang="en-US" altLang="ja-JP" sz="4000" b="1" i="0" u="none" strike="noStrike" kern="1200" cap="none" spc="0" normalizeH="0" baseline="0" noProof="0">
              <a:ln>
                <a:noFill/>
              </a:ln>
              <a:solidFill>
                <a:srgbClr val="003451"/>
              </a:solidFill>
              <a:effectLst/>
              <a:uLnTx/>
              <a:uFillTx/>
              <a:latin typeface="Noto Sans JP"/>
              <a:ea typeface="Noto Sans JP"/>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3451"/>
                </a:solidFill>
                <a:effectLst/>
                <a:uLnTx/>
                <a:uFillTx/>
                <a:latin typeface="Noto Sans JP"/>
                <a:ea typeface="Noto Sans JP"/>
                <a:cs typeface="+mn-cs"/>
              </a:rPr>
              <a:t>佐藤吉矢　根岸玲空　永浦正基</a:t>
            </a:r>
            <a:endParaRPr kumimoji="0" lang="en-US" altLang="ja-JP" sz="2800" b="1" i="0" u="none" strike="noStrike" kern="1200" cap="none" spc="0" normalizeH="0" baseline="0" noProof="0">
              <a:ln>
                <a:noFill/>
              </a:ln>
              <a:solidFill>
                <a:srgbClr val="003451"/>
              </a:solidFill>
              <a:effectLst/>
              <a:uLnTx/>
              <a:uFillTx/>
              <a:latin typeface="Noto Sans JP"/>
              <a:ea typeface="Noto Sans JP"/>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3451"/>
                </a:solidFill>
                <a:effectLst/>
                <a:uLnTx/>
                <a:uFillTx/>
                <a:latin typeface="Noto Sans JP"/>
                <a:ea typeface="Noto Sans JP"/>
                <a:cs typeface="+mn-cs"/>
              </a:rPr>
              <a:t>中村穂希　藤田英明　三木直登　吉田蘭子</a:t>
            </a:r>
            <a:endParaRPr kumimoji="0" lang="en-US" altLang="ja-JP" sz="2800" b="1" i="0" u="none" strike="noStrike" kern="1200" cap="none" spc="0" normalizeH="0" baseline="0" noProof="0">
              <a:ln>
                <a:noFill/>
              </a:ln>
              <a:solidFill>
                <a:srgbClr val="003451"/>
              </a:solidFill>
              <a:effectLst/>
              <a:uLnTx/>
              <a:uFillTx/>
              <a:latin typeface="Noto Sans JP"/>
              <a:ea typeface="Noto Sans JP"/>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a:ln>
                  <a:noFill/>
                </a:ln>
                <a:solidFill>
                  <a:srgbClr val="003451"/>
                </a:solidFill>
                <a:effectLst/>
                <a:uLnTx/>
                <a:uFillTx/>
                <a:latin typeface="Noto Sans JP"/>
                <a:ea typeface="Noto Sans JP"/>
                <a:cs typeface="+mn-cs"/>
              </a:rPr>
              <a:t>TA</a:t>
            </a:r>
            <a:r>
              <a:rPr kumimoji="0" lang="ja-JP" altLang="en-US" sz="2400" b="1" i="0" u="none" strike="noStrike" kern="1200" cap="none" spc="0" normalizeH="0" baseline="0" noProof="0">
                <a:ln>
                  <a:noFill/>
                </a:ln>
                <a:solidFill>
                  <a:srgbClr val="003451"/>
                </a:solidFill>
                <a:effectLst/>
                <a:uLnTx/>
                <a:uFillTx/>
                <a:latin typeface="Noto Sans JP"/>
                <a:ea typeface="Noto Sans JP"/>
                <a:cs typeface="+mn-cs"/>
              </a:rPr>
              <a:t>：西原梨沙子</a:t>
            </a:r>
            <a:endParaRPr kumimoji="0" lang="en-US" altLang="ja-JP" sz="2400" b="1" i="0" u="none" strike="noStrike" kern="1200" cap="none" spc="0" normalizeH="0" baseline="0" noProof="0">
              <a:ln>
                <a:noFill/>
              </a:ln>
              <a:solidFill>
                <a:srgbClr val="003451"/>
              </a:solidFill>
              <a:effectLst/>
              <a:uLnTx/>
              <a:uFillTx/>
              <a:latin typeface="Noto Sans JP"/>
              <a:ea typeface="Noto Sans JP"/>
              <a:cs typeface="+mn-cs"/>
            </a:endParaRPr>
          </a:p>
        </p:txBody>
      </p:sp>
      <p:sp>
        <p:nvSpPr>
          <p:cNvPr id="3" name="楕円 2">
            <a:extLst>
              <a:ext uri="{FF2B5EF4-FFF2-40B4-BE49-F238E27FC236}">
                <a16:creationId xmlns:a16="http://schemas.microsoft.com/office/drawing/2014/main" id="{81E6E758-B1CE-0CEA-F34D-AF398A652357}"/>
              </a:ext>
            </a:extLst>
          </p:cNvPr>
          <p:cNvSpPr>
            <a:spLocks noChangeAspect="1"/>
          </p:cNvSpPr>
          <p:nvPr/>
        </p:nvSpPr>
        <p:spPr>
          <a:xfrm>
            <a:off x="94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786284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3451"/>
            </a:solidFill>
          </p:spPr>
          <p:txBody>
            <a:bodyPr/>
            <a:lstStyle/>
            <a:p>
              <a:endParaRPr lang="ja-JP" altLang="en-US" sz="1200"/>
            </a:p>
          </p:txBody>
        </p:sp>
        <p:sp>
          <p:nvSpPr>
            <p:cNvPr id="4" name="TextBox 4"/>
            <p:cNvSpPr txBox="1"/>
            <p:nvPr/>
          </p:nvSpPr>
          <p:spPr>
            <a:xfrm>
              <a:off x="0" y="-47625"/>
              <a:ext cx="4816593" cy="2756958"/>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2624855" y="698500"/>
            <a:ext cx="2823611" cy="4456357"/>
            <a:chOff x="0" y="0"/>
            <a:chExt cx="1115500" cy="1760536"/>
          </a:xfrm>
        </p:grpSpPr>
        <p:sp>
          <p:nvSpPr>
            <p:cNvPr id="6" name="Freeform 6"/>
            <p:cNvSpPr/>
            <p:nvPr/>
          </p:nvSpPr>
          <p:spPr>
            <a:xfrm>
              <a:off x="0" y="0"/>
              <a:ext cx="1115501" cy="1760536"/>
            </a:xfrm>
            <a:custGeom>
              <a:avLst/>
              <a:gdLst/>
              <a:ahLst/>
              <a:cxnLst/>
              <a:rect l="l" t="t" r="r" b="b"/>
              <a:pathLst>
                <a:path w="1115501" h="1760536">
                  <a:moveTo>
                    <a:pt x="0" y="0"/>
                  </a:moveTo>
                  <a:lnTo>
                    <a:pt x="1115501" y="0"/>
                  </a:lnTo>
                  <a:lnTo>
                    <a:pt x="1115501" y="1760536"/>
                  </a:lnTo>
                  <a:lnTo>
                    <a:pt x="0" y="1760536"/>
                  </a:lnTo>
                  <a:close/>
                </a:path>
              </a:pathLst>
            </a:custGeom>
            <a:solidFill>
              <a:srgbClr val="FFFFFF"/>
            </a:solidFill>
          </p:spPr>
          <p:txBody>
            <a:bodyPr/>
            <a:lstStyle/>
            <a:p>
              <a:endParaRPr lang="ja-JP" altLang="en-US" sz="1200"/>
            </a:p>
          </p:txBody>
        </p:sp>
        <p:sp>
          <p:nvSpPr>
            <p:cNvPr id="7" name="TextBox 7"/>
            <p:cNvSpPr txBox="1"/>
            <p:nvPr/>
          </p:nvSpPr>
          <p:spPr>
            <a:xfrm>
              <a:off x="0" y="-47625"/>
              <a:ext cx="1115500" cy="1808161"/>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1" y="698500"/>
            <a:ext cx="3469995" cy="5610269"/>
            <a:chOff x="0" y="0"/>
            <a:chExt cx="1049566" cy="1696933"/>
          </a:xfrm>
        </p:grpSpPr>
        <p:sp>
          <p:nvSpPr>
            <p:cNvPr id="9" name="Freeform 9"/>
            <p:cNvSpPr/>
            <p:nvPr/>
          </p:nvSpPr>
          <p:spPr>
            <a:xfrm>
              <a:off x="0" y="0"/>
              <a:ext cx="1049566" cy="1652806"/>
            </a:xfrm>
            <a:custGeom>
              <a:avLst/>
              <a:gdLst/>
              <a:ahLst/>
              <a:cxnLst/>
              <a:rect l="l" t="t" r="r" b="b"/>
              <a:pathLst>
                <a:path w="1049566" h="1652806">
                  <a:moveTo>
                    <a:pt x="1049566" y="0"/>
                  </a:moveTo>
                  <a:lnTo>
                    <a:pt x="0" y="0"/>
                  </a:lnTo>
                  <a:lnTo>
                    <a:pt x="0" y="1522251"/>
                  </a:lnTo>
                  <a:cubicBezTo>
                    <a:pt x="55828" y="1654069"/>
                    <a:pt x="234477" y="1734046"/>
                    <a:pt x="502451" y="1522251"/>
                  </a:cubicBezTo>
                  <a:cubicBezTo>
                    <a:pt x="770427" y="1205880"/>
                    <a:pt x="978851" y="1390428"/>
                    <a:pt x="1049566" y="1522251"/>
                  </a:cubicBezTo>
                  <a:lnTo>
                    <a:pt x="1049566" y="0"/>
                  </a:lnTo>
                  <a:close/>
                </a:path>
              </a:pathLst>
            </a:custGeom>
            <a:solidFill>
              <a:srgbClr val="FFFFFF"/>
            </a:solidFill>
          </p:spPr>
          <p:txBody>
            <a:bodyPr/>
            <a:lstStyle/>
            <a:p>
              <a:endParaRPr lang="ja-JP" altLang="en-US" sz="1200"/>
            </a:p>
          </p:txBody>
        </p:sp>
        <p:sp>
          <p:nvSpPr>
            <p:cNvPr id="10" name="TextBox 10"/>
            <p:cNvSpPr txBox="1"/>
            <p:nvPr/>
          </p:nvSpPr>
          <p:spPr>
            <a:xfrm>
              <a:off x="0" y="-47625"/>
              <a:ext cx="1049566" cy="1380930"/>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0" y="698500"/>
            <a:ext cx="779103" cy="5461000"/>
            <a:chOff x="0" y="0"/>
            <a:chExt cx="307819" cy="2157387"/>
          </a:xfrm>
        </p:grpSpPr>
        <p:sp>
          <p:nvSpPr>
            <p:cNvPr id="12" name="Freeform 12"/>
            <p:cNvSpPr/>
            <p:nvPr/>
          </p:nvSpPr>
          <p:spPr>
            <a:xfrm>
              <a:off x="0" y="0"/>
              <a:ext cx="307819" cy="2157387"/>
            </a:xfrm>
            <a:custGeom>
              <a:avLst/>
              <a:gdLst/>
              <a:ahLst/>
              <a:cxnLst/>
              <a:rect l="l" t="t" r="r" b="b"/>
              <a:pathLst>
                <a:path w="307819" h="2157387">
                  <a:moveTo>
                    <a:pt x="307819" y="0"/>
                  </a:moveTo>
                  <a:lnTo>
                    <a:pt x="307819" y="2157387"/>
                  </a:lnTo>
                  <a:lnTo>
                    <a:pt x="0" y="2157387"/>
                  </a:lnTo>
                  <a:lnTo>
                    <a:pt x="0" y="0"/>
                  </a:lnTo>
                  <a:close/>
                </a:path>
              </a:pathLst>
            </a:custGeom>
            <a:solidFill>
              <a:srgbClr val="FFFFFF"/>
            </a:solidFill>
          </p:spPr>
          <p:txBody>
            <a:bodyPr/>
            <a:lstStyle/>
            <a:p>
              <a:endParaRPr lang="ja-JP" altLang="en-US" sz="1200"/>
            </a:p>
          </p:txBody>
        </p:sp>
        <p:sp>
          <p:nvSpPr>
            <p:cNvPr id="13" name="TextBox 13"/>
            <p:cNvSpPr txBox="1"/>
            <p:nvPr/>
          </p:nvSpPr>
          <p:spPr>
            <a:xfrm>
              <a:off x="0" y="-47625"/>
              <a:ext cx="307819" cy="2205012"/>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2624855" y="5148507"/>
            <a:ext cx="9567145" cy="1709493"/>
            <a:chOff x="0" y="0"/>
            <a:chExt cx="3779613" cy="675355"/>
          </a:xfrm>
        </p:grpSpPr>
        <p:sp>
          <p:nvSpPr>
            <p:cNvPr id="15" name="Freeform 15"/>
            <p:cNvSpPr/>
            <p:nvPr/>
          </p:nvSpPr>
          <p:spPr>
            <a:xfrm>
              <a:off x="0" y="0"/>
              <a:ext cx="3779613" cy="675355"/>
            </a:xfrm>
            <a:custGeom>
              <a:avLst/>
              <a:gdLst/>
              <a:ahLst/>
              <a:cxnLst/>
              <a:rect l="l" t="t" r="r" b="b"/>
              <a:pathLst>
                <a:path w="3779613" h="675355">
                  <a:moveTo>
                    <a:pt x="0" y="0"/>
                  </a:moveTo>
                  <a:lnTo>
                    <a:pt x="3779613" y="0"/>
                  </a:lnTo>
                  <a:lnTo>
                    <a:pt x="3779613" y="675355"/>
                  </a:lnTo>
                  <a:lnTo>
                    <a:pt x="0" y="675355"/>
                  </a:lnTo>
                  <a:close/>
                </a:path>
              </a:pathLst>
            </a:custGeom>
            <a:solidFill>
              <a:srgbClr val="003451"/>
            </a:solidFill>
          </p:spPr>
          <p:txBody>
            <a:bodyPr/>
            <a:lstStyle/>
            <a:p>
              <a:endParaRPr lang="ja-JP" altLang="en-US" sz="1200"/>
            </a:p>
          </p:txBody>
        </p:sp>
        <p:sp>
          <p:nvSpPr>
            <p:cNvPr id="16" name="TextBox 16"/>
            <p:cNvSpPr txBox="1"/>
            <p:nvPr/>
          </p:nvSpPr>
          <p:spPr>
            <a:xfrm>
              <a:off x="0" y="-47625"/>
              <a:ext cx="3779613" cy="722980"/>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a:off x="8474859" y="-1815792"/>
            <a:ext cx="3710791" cy="7159001"/>
            <a:chOff x="0" y="0"/>
            <a:chExt cx="1122400" cy="2165377"/>
          </a:xfrm>
        </p:grpSpPr>
        <p:sp>
          <p:nvSpPr>
            <p:cNvPr id="18" name="Freeform 18"/>
            <p:cNvSpPr/>
            <p:nvPr/>
          </p:nvSpPr>
          <p:spPr>
            <a:xfrm>
              <a:off x="0" y="0"/>
              <a:ext cx="1122400" cy="2104862"/>
            </a:xfrm>
            <a:custGeom>
              <a:avLst/>
              <a:gdLst/>
              <a:ahLst/>
              <a:cxnLst/>
              <a:rect l="l" t="t" r="r" b="b"/>
              <a:pathLst>
                <a:path w="1122400" h="2104862">
                  <a:moveTo>
                    <a:pt x="1122400" y="0"/>
                  </a:moveTo>
                  <a:lnTo>
                    <a:pt x="0" y="0"/>
                  </a:lnTo>
                  <a:lnTo>
                    <a:pt x="0" y="1942473"/>
                  </a:lnTo>
                  <a:cubicBezTo>
                    <a:pt x="59702" y="2110679"/>
                    <a:pt x="250749" y="2202490"/>
                    <a:pt x="537318" y="1942473"/>
                  </a:cubicBezTo>
                  <a:cubicBezTo>
                    <a:pt x="823890" y="1538766"/>
                    <a:pt x="1046777" y="1774260"/>
                    <a:pt x="1122400" y="1942473"/>
                  </a:cubicBezTo>
                  <a:lnTo>
                    <a:pt x="1122400" y="0"/>
                  </a:lnTo>
                  <a:close/>
                </a:path>
              </a:pathLst>
            </a:custGeom>
            <a:solidFill>
              <a:srgbClr val="FFFFFF"/>
            </a:solidFill>
            <a:ln cap="sq">
              <a:noFill/>
              <a:prstDash val="solid"/>
              <a:miter/>
            </a:ln>
          </p:spPr>
          <p:txBody>
            <a:bodyPr/>
            <a:lstStyle/>
            <a:p>
              <a:endParaRPr lang="ja-JP" altLang="en-US" sz="1200"/>
            </a:p>
          </p:txBody>
        </p:sp>
        <p:sp>
          <p:nvSpPr>
            <p:cNvPr id="19" name="TextBox 19"/>
            <p:cNvSpPr txBox="1"/>
            <p:nvPr/>
          </p:nvSpPr>
          <p:spPr>
            <a:xfrm>
              <a:off x="0" y="-47625"/>
              <a:ext cx="1122400" cy="1748993"/>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a:off x="4770419" y="-1815792"/>
            <a:ext cx="3710791" cy="7159001"/>
            <a:chOff x="0" y="0"/>
            <a:chExt cx="1122400" cy="2165377"/>
          </a:xfrm>
        </p:grpSpPr>
        <p:sp>
          <p:nvSpPr>
            <p:cNvPr id="21" name="Freeform 21"/>
            <p:cNvSpPr/>
            <p:nvPr/>
          </p:nvSpPr>
          <p:spPr>
            <a:xfrm>
              <a:off x="0" y="0"/>
              <a:ext cx="1122400" cy="2104862"/>
            </a:xfrm>
            <a:custGeom>
              <a:avLst/>
              <a:gdLst/>
              <a:ahLst/>
              <a:cxnLst/>
              <a:rect l="l" t="t" r="r" b="b"/>
              <a:pathLst>
                <a:path w="1122400" h="2104862">
                  <a:moveTo>
                    <a:pt x="1122400" y="0"/>
                  </a:moveTo>
                  <a:lnTo>
                    <a:pt x="0" y="0"/>
                  </a:lnTo>
                  <a:lnTo>
                    <a:pt x="0" y="1942473"/>
                  </a:lnTo>
                  <a:cubicBezTo>
                    <a:pt x="59702" y="2110679"/>
                    <a:pt x="250749" y="2202490"/>
                    <a:pt x="537318" y="1942473"/>
                  </a:cubicBezTo>
                  <a:cubicBezTo>
                    <a:pt x="823890" y="1538766"/>
                    <a:pt x="1046777" y="1774260"/>
                    <a:pt x="1122400" y="1942473"/>
                  </a:cubicBezTo>
                  <a:lnTo>
                    <a:pt x="1122400" y="0"/>
                  </a:lnTo>
                  <a:close/>
                </a:path>
              </a:pathLst>
            </a:custGeom>
            <a:solidFill>
              <a:srgbClr val="FFFFFF"/>
            </a:solidFill>
            <a:ln cap="sq">
              <a:noFill/>
              <a:prstDash val="solid"/>
              <a:miter/>
            </a:ln>
          </p:spPr>
          <p:txBody>
            <a:bodyPr/>
            <a:lstStyle/>
            <a:p>
              <a:endParaRPr lang="ja-JP" altLang="en-US" sz="1200"/>
            </a:p>
          </p:txBody>
        </p:sp>
        <p:sp>
          <p:nvSpPr>
            <p:cNvPr id="22" name="TextBox 22"/>
            <p:cNvSpPr txBox="1"/>
            <p:nvPr/>
          </p:nvSpPr>
          <p:spPr>
            <a:xfrm>
              <a:off x="0" y="-47625"/>
              <a:ext cx="1122400" cy="1748993"/>
            </a:xfrm>
            <a:prstGeom prst="rect">
              <a:avLst/>
            </a:prstGeom>
          </p:spPr>
          <p:txBody>
            <a:bodyPr lIns="33867" tIns="33867" rIns="33867" bIns="33867" rtlCol="0" anchor="ctr"/>
            <a:lstStyle/>
            <a:p>
              <a:pPr algn="ctr">
                <a:lnSpc>
                  <a:spcPts val="1773"/>
                </a:lnSpc>
              </a:pPr>
              <a:endParaRPr sz="1200"/>
            </a:p>
          </p:txBody>
        </p:sp>
      </p:grpSp>
      <p:grpSp>
        <p:nvGrpSpPr>
          <p:cNvPr id="23" name="Group 23"/>
          <p:cNvGrpSpPr/>
          <p:nvPr/>
        </p:nvGrpSpPr>
        <p:grpSpPr>
          <a:xfrm>
            <a:off x="0" y="0"/>
            <a:ext cx="12192000" cy="698500"/>
            <a:chOff x="0" y="0"/>
            <a:chExt cx="4816593" cy="275951"/>
          </a:xfrm>
        </p:grpSpPr>
        <p:sp>
          <p:nvSpPr>
            <p:cNvPr id="24" name="Freeform 24"/>
            <p:cNvSpPr/>
            <p:nvPr/>
          </p:nvSpPr>
          <p:spPr>
            <a:xfrm>
              <a:off x="0" y="0"/>
              <a:ext cx="4816592" cy="275951"/>
            </a:xfrm>
            <a:custGeom>
              <a:avLst/>
              <a:gdLst/>
              <a:ahLst/>
              <a:cxnLst/>
              <a:rect l="l" t="t" r="r" b="b"/>
              <a:pathLst>
                <a:path w="4816592" h="275951">
                  <a:moveTo>
                    <a:pt x="0" y="0"/>
                  </a:moveTo>
                  <a:lnTo>
                    <a:pt x="4816592" y="0"/>
                  </a:lnTo>
                  <a:lnTo>
                    <a:pt x="4816592" y="275951"/>
                  </a:lnTo>
                  <a:lnTo>
                    <a:pt x="0" y="275951"/>
                  </a:lnTo>
                  <a:close/>
                </a:path>
              </a:pathLst>
            </a:custGeom>
            <a:solidFill>
              <a:srgbClr val="003451"/>
            </a:solidFill>
          </p:spPr>
          <p:txBody>
            <a:bodyPr/>
            <a:lstStyle/>
            <a:p>
              <a:endParaRPr lang="ja-JP" altLang="en-US" sz="1200"/>
            </a:p>
          </p:txBody>
        </p:sp>
        <p:sp>
          <p:nvSpPr>
            <p:cNvPr id="25" name="TextBox 25"/>
            <p:cNvSpPr txBox="1"/>
            <p:nvPr/>
          </p:nvSpPr>
          <p:spPr>
            <a:xfrm>
              <a:off x="0" y="-47625"/>
              <a:ext cx="4816593" cy="323576"/>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a:off x="5448465" y="698500"/>
            <a:ext cx="6743535" cy="4450007"/>
            <a:chOff x="0" y="0"/>
            <a:chExt cx="2664112" cy="1758027"/>
          </a:xfrm>
        </p:grpSpPr>
        <p:sp>
          <p:nvSpPr>
            <p:cNvPr id="27" name="Freeform 27"/>
            <p:cNvSpPr/>
            <p:nvPr/>
          </p:nvSpPr>
          <p:spPr>
            <a:xfrm>
              <a:off x="0" y="0"/>
              <a:ext cx="2664112" cy="1758027"/>
            </a:xfrm>
            <a:custGeom>
              <a:avLst/>
              <a:gdLst/>
              <a:ahLst/>
              <a:cxnLst/>
              <a:rect l="l" t="t" r="r" b="b"/>
              <a:pathLst>
                <a:path w="2664112" h="1758027">
                  <a:moveTo>
                    <a:pt x="0" y="0"/>
                  </a:moveTo>
                  <a:lnTo>
                    <a:pt x="2664112" y="0"/>
                  </a:lnTo>
                  <a:lnTo>
                    <a:pt x="2664112" y="1758027"/>
                  </a:lnTo>
                  <a:lnTo>
                    <a:pt x="0" y="1758027"/>
                  </a:lnTo>
                  <a:close/>
                </a:path>
              </a:pathLst>
            </a:custGeom>
            <a:solidFill>
              <a:srgbClr val="FFFFFF"/>
            </a:solidFill>
          </p:spPr>
          <p:txBody>
            <a:bodyPr/>
            <a:lstStyle/>
            <a:p>
              <a:endParaRPr lang="ja-JP" altLang="en-US" sz="1200"/>
            </a:p>
          </p:txBody>
        </p:sp>
        <p:sp>
          <p:nvSpPr>
            <p:cNvPr id="28" name="TextBox 28"/>
            <p:cNvSpPr txBox="1"/>
            <p:nvPr/>
          </p:nvSpPr>
          <p:spPr>
            <a:xfrm>
              <a:off x="0" y="-47625"/>
              <a:ext cx="2664112" cy="1805652"/>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3261828" y="1740054"/>
            <a:ext cx="5668344" cy="824487"/>
            <a:chOff x="0" y="0"/>
            <a:chExt cx="2759506" cy="401383"/>
          </a:xfrm>
        </p:grpSpPr>
        <p:sp>
          <p:nvSpPr>
            <p:cNvPr id="30" name="Freeform 30"/>
            <p:cNvSpPr/>
            <p:nvPr/>
          </p:nvSpPr>
          <p:spPr>
            <a:xfrm>
              <a:off x="0" y="0"/>
              <a:ext cx="2759506" cy="401383"/>
            </a:xfrm>
            <a:custGeom>
              <a:avLst/>
              <a:gdLst/>
              <a:ahLst/>
              <a:cxnLst/>
              <a:rect l="l" t="t" r="r" b="b"/>
              <a:pathLst>
                <a:path w="2759506" h="401383">
                  <a:moveTo>
                    <a:pt x="2556306" y="0"/>
                  </a:moveTo>
                  <a:cubicBezTo>
                    <a:pt x="2668531" y="0"/>
                    <a:pt x="2759506" y="89853"/>
                    <a:pt x="2759506" y="200691"/>
                  </a:cubicBezTo>
                  <a:cubicBezTo>
                    <a:pt x="2759506" y="311530"/>
                    <a:pt x="2668531" y="401383"/>
                    <a:pt x="2556306" y="401383"/>
                  </a:cubicBezTo>
                  <a:lnTo>
                    <a:pt x="203200" y="401383"/>
                  </a:lnTo>
                  <a:cubicBezTo>
                    <a:pt x="90976" y="401383"/>
                    <a:pt x="0" y="311530"/>
                    <a:pt x="0" y="200691"/>
                  </a:cubicBezTo>
                  <a:cubicBezTo>
                    <a:pt x="0" y="89853"/>
                    <a:pt x="90976" y="0"/>
                    <a:pt x="203200" y="0"/>
                  </a:cubicBezTo>
                  <a:close/>
                </a:path>
              </a:pathLst>
            </a:custGeom>
            <a:solidFill>
              <a:srgbClr val="003451"/>
            </a:solidFill>
          </p:spPr>
          <p:txBody>
            <a:bodyPr/>
            <a:lstStyle/>
            <a:p>
              <a:endParaRPr lang="ja-JP" altLang="en-US" sz="1200"/>
            </a:p>
          </p:txBody>
        </p:sp>
        <p:sp>
          <p:nvSpPr>
            <p:cNvPr id="31" name="TextBox 31"/>
            <p:cNvSpPr txBox="1"/>
            <p:nvPr/>
          </p:nvSpPr>
          <p:spPr>
            <a:xfrm>
              <a:off x="0" y="-180975"/>
              <a:ext cx="2759506" cy="582358"/>
            </a:xfrm>
            <a:prstGeom prst="rect">
              <a:avLst/>
            </a:prstGeom>
          </p:spPr>
          <p:txBody>
            <a:bodyPr lIns="33867" tIns="33867" rIns="33867" bIns="33867" rtlCol="0" anchor="ctr"/>
            <a:lstStyle/>
            <a:p>
              <a:pPr algn="ctr">
                <a:lnSpc>
                  <a:spcPts val="3420"/>
                </a:lnSpc>
                <a:spcBef>
                  <a:spcPct val="0"/>
                </a:spcBef>
              </a:pPr>
              <a:endParaRPr sz="1200"/>
            </a:p>
          </p:txBody>
        </p:sp>
      </p:grpSp>
      <p:sp>
        <p:nvSpPr>
          <p:cNvPr id="32" name="TextBox 32"/>
          <p:cNvSpPr txBox="1"/>
          <p:nvPr/>
        </p:nvSpPr>
        <p:spPr>
          <a:xfrm>
            <a:off x="3997946" y="1860198"/>
            <a:ext cx="4196110" cy="564257"/>
          </a:xfrm>
          <a:prstGeom prst="rect">
            <a:avLst/>
          </a:prstGeom>
        </p:spPr>
        <p:txBody>
          <a:bodyPr lIns="0" tIns="0" rIns="0" bIns="0" rtlCol="0" anchor="t">
            <a:spAutoFit/>
          </a:bodyPr>
          <a:lstStyle/>
          <a:p>
            <a:pPr algn="ctr">
              <a:lnSpc>
                <a:spcPts val="4400"/>
              </a:lnSpc>
              <a:spcBef>
                <a:spcPct val="0"/>
              </a:spcBef>
            </a:pPr>
            <a:r>
              <a:rPr lang="en-US" sz="4000" b="1" spc="320">
                <a:solidFill>
                  <a:srgbClr val="FFFFFF"/>
                </a:solidFill>
                <a:latin typeface="ヒカリ角ゴ extended Bold"/>
                <a:ea typeface="ヒカリ角ゴ extended Bold"/>
                <a:cs typeface="ヒカリ角ゴ extended Bold"/>
                <a:sym typeface="ヒカリ角ゴ extended Bold"/>
              </a:rPr>
              <a:t>社会情勢の変化</a:t>
            </a:r>
          </a:p>
        </p:txBody>
      </p:sp>
      <p:grpSp>
        <p:nvGrpSpPr>
          <p:cNvPr id="33" name="Group 33"/>
          <p:cNvGrpSpPr/>
          <p:nvPr/>
        </p:nvGrpSpPr>
        <p:grpSpPr>
          <a:xfrm>
            <a:off x="163233" y="901627"/>
            <a:ext cx="11865535" cy="635227"/>
            <a:chOff x="0" y="0"/>
            <a:chExt cx="7497503" cy="401383"/>
          </a:xfrm>
        </p:grpSpPr>
        <p:sp>
          <p:nvSpPr>
            <p:cNvPr id="34" name="Freeform 34"/>
            <p:cNvSpPr/>
            <p:nvPr/>
          </p:nvSpPr>
          <p:spPr>
            <a:xfrm>
              <a:off x="0" y="0"/>
              <a:ext cx="7497503" cy="401383"/>
            </a:xfrm>
            <a:custGeom>
              <a:avLst/>
              <a:gdLst/>
              <a:ahLst/>
              <a:cxnLst/>
              <a:rect l="l" t="t" r="r" b="b"/>
              <a:pathLst>
                <a:path w="7497503" h="401383">
                  <a:moveTo>
                    <a:pt x="7294303" y="0"/>
                  </a:moveTo>
                  <a:cubicBezTo>
                    <a:pt x="7406527" y="0"/>
                    <a:pt x="7497503" y="89853"/>
                    <a:pt x="7497503" y="200691"/>
                  </a:cubicBezTo>
                  <a:cubicBezTo>
                    <a:pt x="7497503" y="311530"/>
                    <a:pt x="7406527" y="401383"/>
                    <a:pt x="7294303" y="401383"/>
                  </a:cubicBezTo>
                  <a:lnTo>
                    <a:pt x="203200" y="401383"/>
                  </a:lnTo>
                  <a:cubicBezTo>
                    <a:pt x="90976" y="401383"/>
                    <a:pt x="0" y="311530"/>
                    <a:pt x="0" y="200691"/>
                  </a:cubicBezTo>
                  <a:cubicBezTo>
                    <a:pt x="0" y="89853"/>
                    <a:pt x="90976" y="0"/>
                    <a:pt x="203200" y="0"/>
                  </a:cubicBezTo>
                  <a:close/>
                </a:path>
              </a:pathLst>
            </a:custGeom>
            <a:solidFill>
              <a:srgbClr val="D9D9D9"/>
            </a:solidFill>
          </p:spPr>
          <p:txBody>
            <a:bodyPr/>
            <a:lstStyle/>
            <a:p>
              <a:endParaRPr lang="ja-JP" altLang="en-US" sz="1200"/>
            </a:p>
          </p:txBody>
        </p:sp>
        <p:sp>
          <p:nvSpPr>
            <p:cNvPr id="35" name="TextBox 35"/>
            <p:cNvSpPr txBox="1"/>
            <p:nvPr/>
          </p:nvSpPr>
          <p:spPr>
            <a:xfrm>
              <a:off x="0" y="-180975"/>
              <a:ext cx="7497503" cy="582358"/>
            </a:xfrm>
            <a:prstGeom prst="rect">
              <a:avLst/>
            </a:prstGeom>
          </p:spPr>
          <p:txBody>
            <a:bodyPr lIns="33867" tIns="33867" rIns="33867" bIns="33867" rtlCol="0" anchor="ctr"/>
            <a:lstStyle/>
            <a:p>
              <a:pPr algn="ctr">
                <a:lnSpc>
                  <a:spcPts val="3420"/>
                </a:lnSpc>
                <a:spcBef>
                  <a:spcPct val="0"/>
                </a:spcBef>
              </a:pPr>
              <a:endParaRPr sz="1200"/>
            </a:p>
          </p:txBody>
        </p:sp>
      </p:grpSp>
      <p:sp>
        <p:nvSpPr>
          <p:cNvPr id="36" name="TextBox 36"/>
          <p:cNvSpPr txBox="1"/>
          <p:nvPr/>
        </p:nvSpPr>
        <p:spPr>
          <a:xfrm>
            <a:off x="399931" y="983021"/>
            <a:ext cx="11392138" cy="448841"/>
          </a:xfrm>
          <a:prstGeom prst="rect">
            <a:avLst/>
          </a:prstGeom>
        </p:spPr>
        <p:txBody>
          <a:bodyPr lIns="0" tIns="0" rIns="0" bIns="0" rtlCol="0" anchor="t">
            <a:spAutoFit/>
          </a:bodyPr>
          <a:lstStyle/>
          <a:p>
            <a:pPr algn="ctr">
              <a:lnSpc>
                <a:spcPts val="3520"/>
              </a:lnSpc>
              <a:spcBef>
                <a:spcPct val="0"/>
              </a:spcBef>
            </a:pPr>
            <a:r>
              <a:rPr lang="en-US" sz="3200" b="1" err="1">
                <a:solidFill>
                  <a:srgbClr val="003451"/>
                </a:solidFill>
                <a:latin typeface="ヒカリ角ゴ extended Bold"/>
                <a:ea typeface="ヒカリ角ゴ extended Bold"/>
                <a:cs typeface="ヒカリ角ゴ extended Bold"/>
                <a:sym typeface="ヒカリ角ゴ extended Bold"/>
              </a:rPr>
              <a:t>人口減少</a:t>
            </a:r>
            <a:r>
              <a:rPr lang="en-US" sz="3200" b="1">
                <a:solidFill>
                  <a:srgbClr val="003451"/>
                </a:solidFill>
                <a:latin typeface="ヒカリ角ゴ extended Bold"/>
                <a:ea typeface="ヒカリ角ゴ extended Bold"/>
                <a:cs typeface="ヒカリ角ゴ extended Bold"/>
                <a:sym typeface="ヒカリ角ゴ extended Bold"/>
              </a:rPr>
              <a:t>　</a:t>
            </a:r>
            <a:r>
              <a:rPr lang="en-US" sz="3200" b="1" err="1">
                <a:solidFill>
                  <a:srgbClr val="003451"/>
                </a:solidFill>
                <a:latin typeface="ヒカリ角ゴ extended Bold"/>
                <a:ea typeface="ヒカリ角ゴ extended Bold"/>
                <a:cs typeface="ヒカリ角ゴ extended Bold"/>
                <a:sym typeface="ヒカリ角ゴ extended Bold"/>
              </a:rPr>
              <a:t>少子高齢化</a:t>
            </a:r>
            <a:r>
              <a:rPr lang="en-US" sz="3200" b="1">
                <a:solidFill>
                  <a:srgbClr val="003451"/>
                </a:solidFill>
                <a:latin typeface="ヒカリ角ゴ extended Bold"/>
                <a:ea typeface="ヒカリ角ゴ extended Bold"/>
                <a:cs typeface="ヒカリ角ゴ extended Bold"/>
                <a:sym typeface="ヒカリ角ゴ extended Bold"/>
              </a:rPr>
              <a:t>　</a:t>
            </a:r>
            <a:r>
              <a:rPr lang="en-US" sz="3200" b="1" err="1">
                <a:solidFill>
                  <a:srgbClr val="003451"/>
                </a:solidFill>
                <a:latin typeface="ヒカリ角ゴ extended Bold"/>
                <a:ea typeface="ヒカリ角ゴ extended Bold"/>
                <a:cs typeface="ヒカリ角ゴ extended Bold"/>
                <a:sym typeface="ヒカリ角ゴ extended Bold"/>
              </a:rPr>
              <a:t>経費増大</a:t>
            </a:r>
            <a:r>
              <a:rPr lang="en-US" sz="3200" b="1">
                <a:solidFill>
                  <a:srgbClr val="003451"/>
                </a:solidFill>
                <a:latin typeface="ヒカリ角ゴ extended Bold"/>
                <a:ea typeface="ヒカリ角ゴ extended Bold"/>
                <a:cs typeface="ヒカリ角ゴ extended Bold"/>
                <a:sym typeface="ヒカリ角ゴ extended Bold"/>
              </a:rPr>
              <a:t>　</a:t>
            </a:r>
            <a:r>
              <a:rPr lang="en-US" sz="3200" b="1" err="1">
                <a:solidFill>
                  <a:srgbClr val="003451"/>
                </a:solidFill>
                <a:latin typeface="ヒカリ角ゴ extended Bold"/>
                <a:ea typeface="ヒカリ角ゴ extended Bold"/>
                <a:cs typeface="ヒカリ角ゴ extended Bold"/>
                <a:sym typeface="ヒカリ角ゴ extended Bold"/>
              </a:rPr>
              <a:t>技術革新</a:t>
            </a:r>
            <a:r>
              <a:rPr lang="en-US" sz="3200" b="1">
                <a:solidFill>
                  <a:srgbClr val="003451"/>
                </a:solidFill>
                <a:latin typeface="ヒカリ角ゴ extended Bold"/>
                <a:ea typeface="ヒカリ角ゴ extended Bold"/>
                <a:cs typeface="ヒカリ角ゴ extended Bold"/>
                <a:sym typeface="ヒカリ角ゴ extended Bold"/>
              </a:rPr>
              <a:t>　</a:t>
            </a:r>
            <a:r>
              <a:rPr lang="en-US" sz="3200" b="1" err="1">
                <a:solidFill>
                  <a:srgbClr val="003451"/>
                </a:solidFill>
                <a:latin typeface="ヒカリ角ゴ extended Bold"/>
                <a:ea typeface="ヒカリ角ゴ extended Bold"/>
                <a:cs typeface="ヒカリ角ゴ extended Bold"/>
                <a:sym typeface="ヒカリ角ゴ extended Bold"/>
              </a:rPr>
              <a:t>気候変動</a:t>
            </a:r>
            <a:endParaRPr lang="en-US" sz="3200" b="1">
              <a:solidFill>
                <a:srgbClr val="003451"/>
              </a:solidFill>
              <a:latin typeface="ヒカリ角ゴ extended Bold"/>
              <a:ea typeface="ヒカリ角ゴ extended Bold"/>
              <a:cs typeface="ヒカリ角ゴ extended Bold"/>
              <a:sym typeface="ヒカリ角ゴ extended Bold"/>
            </a:endParaRPr>
          </a:p>
        </p:txBody>
      </p:sp>
      <p:sp>
        <p:nvSpPr>
          <p:cNvPr id="37" name="Freeform 37"/>
          <p:cNvSpPr/>
          <p:nvPr/>
        </p:nvSpPr>
        <p:spPr>
          <a:xfrm>
            <a:off x="2440352" y="4130040"/>
            <a:ext cx="2059286" cy="1843559"/>
          </a:xfrm>
          <a:custGeom>
            <a:avLst/>
            <a:gdLst/>
            <a:ahLst/>
            <a:cxnLst/>
            <a:rect l="l" t="t" r="r" b="b"/>
            <a:pathLst>
              <a:path w="3088929" h="2765338">
                <a:moveTo>
                  <a:pt x="0" y="0"/>
                </a:moveTo>
                <a:lnTo>
                  <a:pt x="3088929" y="0"/>
                </a:lnTo>
                <a:lnTo>
                  <a:pt x="3088929" y="2765338"/>
                </a:lnTo>
                <a:lnTo>
                  <a:pt x="0" y="2765338"/>
                </a:lnTo>
                <a:lnTo>
                  <a:pt x="0" y="0"/>
                </a:lnTo>
                <a:close/>
              </a:path>
            </a:pathLst>
          </a:custGeom>
          <a:blipFill>
            <a:blip r:embed="rId3"/>
            <a:stretch>
              <a:fillRect t="-9864" r="-810" b="-2742"/>
            </a:stretch>
          </a:blipFill>
        </p:spPr>
        <p:txBody>
          <a:bodyPr/>
          <a:lstStyle/>
          <a:p>
            <a:endParaRPr lang="ja-JP" altLang="en-US" sz="12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F949AF6-E173-442B-3785-54EFCB2CF907}"/>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5A7DBA17-A3F3-6BA0-3015-C92671F6BA87}"/>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19" name="四角形: 角を丸くする 18">
            <a:extLst>
              <a:ext uri="{FF2B5EF4-FFF2-40B4-BE49-F238E27FC236}">
                <a16:creationId xmlns:a16="http://schemas.microsoft.com/office/drawing/2014/main" id="{004113E6-19F1-A342-6277-BEA85F818ACF}"/>
              </a:ext>
            </a:extLst>
          </p:cNvPr>
          <p:cNvSpPr/>
          <p:nvPr/>
        </p:nvSpPr>
        <p:spPr>
          <a:xfrm>
            <a:off x="2700000" y="613732"/>
            <a:ext cx="7710872" cy="2032569"/>
          </a:xfrm>
          <a:prstGeom prst="roundRect">
            <a:avLst>
              <a:gd name="adj" fmla="val 6175"/>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20" name="テキスト ボックス 19">
            <a:extLst>
              <a:ext uri="{FF2B5EF4-FFF2-40B4-BE49-F238E27FC236}">
                <a16:creationId xmlns:a16="http://schemas.microsoft.com/office/drawing/2014/main" id="{A5F14D4A-6ED7-EA3F-4682-00116DD8E0EF}"/>
              </a:ext>
            </a:extLst>
          </p:cNvPr>
          <p:cNvSpPr txBox="1"/>
          <p:nvPr/>
        </p:nvSpPr>
        <p:spPr>
          <a:xfrm>
            <a:off x="2823871" y="734926"/>
            <a:ext cx="2013173" cy="523220"/>
          </a:xfrm>
          <a:prstGeom prst="rect">
            <a:avLst/>
          </a:prstGeom>
          <a:noFill/>
        </p:spPr>
        <p:txBody>
          <a:bodyPr wrap="square" rtlCol="0">
            <a:spAutoFit/>
          </a:bodyPr>
          <a:lstStyle/>
          <a:p>
            <a:pPr algn="ctr"/>
            <a:r>
              <a:rPr kumimoji="1" lang="ja-JP" altLang="en-US" sz="2800" b="1">
                <a:solidFill>
                  <a:srgbClr val="003451"/>
                </a:solidFill>
              </a:rPr>
              <a:t>新治児童館</a:t>
            </a:r>
          </a:p>
        </p:txBody>
      </p:sp>
      <p:sp>
        <p:nvSpPr>
          <p:cNvPr id="2" name="四角形: 角を丸くする 1">
            <a:extLst>
              <a:ext uri="{FF2B5EF4-FFF2-40B4-BE49-F238E27FC236}">
                <a16:creationId xmlns:a16="http://schemas.microsoft.com/office/drawing/2014/main" id="{BC2E0852-FBAE-DB8F-0088-D4F341F02442}"/>
              </a:ext>
            </a:extLst>
          </p:cNvPr>
          <p:cNvSpPr/>
          <p:nvPr/>
        </p:nvSpPr>
        <p:spPr>
          <a:xfrm>
            <a:off x="2700000" y="2635298"/>
            <a:ext cx="7587000" cy="2032569"/>
          </a:xfrm>
          <a:prstGeom prst="roundRect">
            <a:avLst>
              <a:gd name="adj" fmla="val 6175"/>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10" name="テキスト ボックス 9">
            <a:extLst>
              <a:ext uri="{FF2B5EF4-FFF2-40B4-BE49-F238E27FC236}">
                <a16:creationId xmlns:a16="http://schemas.microsoft.com/office/drawing/2014/main" id="{6D3D6CFC-FD85-C543-C1FF-88DD9C11A732}"/>
              </a:ext>
            </a:extLst>
          </p:cNvPr>
          <p:cNvSpPr txBox="1"/>
          <p:nvPr/>
        </p:nvSpPr>
        <p:spPr>
          <a:xfrm>
            <a:off x="3069651" y="3205672"/>
            <a:ext cx="4246494" cy="830997"/>
          </a:xfrm>
          <a:prstGeom prst="rect">
            <a:avLst/>
          </a:prstGeom>
          <a:noFill/>
        </p:spPr>
        <p:txBody>
          <a:bodyPr wrap="square" rtlCol="0">
            <a:spAutoFit/>
          </a:bodyPr>
          <a:lstStyle/>
          <a:p>
            <a:r>
              <a:rPr kumimoji="1" lang="ja-JP" altLang="en-US" sz="2000" b="1">
                <a:solidFill>
                  <a:srgbClr val="003451"/>
                </a:solidFill>
              </a:rPr>
              <a:t>築年数</a:t>
            </a:r>
            <a:r>
              <a:rPr kumimoji="1" lang="ja-JP" altLang="en-US" sz="2400" b="1">
                <a:solidFill>
                  <a:srgbClr val="003451"/>
                </a:solidFill>
              </a:rPr>
              <a:t> </a:t>
            </a:r>
            <a:r>
              <a:rPr kumimoji="1" lang="en-US" altLang="ja-JP" sz="2800" b="1">
                <a:solidFill>
                  <a:srgbClr val="003451"/>
                </a:solidFill>
              </a:rPr>
              <a:t>37</a:t>
            </a:r>
            <a:r>
              <a:rPr kumimoji="1" lang="ja-JP" altLang="en-US" sz="2800" b="1">
                <a:solidFill>
                  <a:srgbClr val="003451"/>
                </a:solidFill>
              </a:rPr>
              <a:t>年</a:t>
            </a:r>
            <a:endParaRPr kumimoji="1" lang="en-US" altLang="ja-JP" sz="3200" b="1">
              <a:solidFill>
                <a:srgbClr val="003451"/>
              </a:solidFill>
            </a:endParaRPr>
          </a:p>
          <a:p>
            <a:r>
              <a:rPr kumimoji="1" lang="ja-JP" altLang="en-US" sz="2000" b="1">
                <a:solidFill>
                  <a:srgbClr val="003451"/>
                </a:solidFill>
              </a:rPr>
              <a:t>同じ敷地内に立地</a:t>
            </a:r>
            <a:endParaRPr kumimoji="1" lang="en-US" altLang="ja-JP" sz="2800" b="1">
              <a:solidFill>
                <a:srgbClr val="003451"/>
              </a:solidFill>
            </a:endParaRPr>
          </a:p>
        </p:txBody>
      </p:sp>
      <p:pic>
        <p:nvPicPr>
          <p:cNvPr id="11" name="図 10" descr="マップ&#10;&#10;AI 生成コンテンツは誤りを含む可能性があります。">
            <a:extLst>
              <a:ext uri="{FF2B5EF4-FFF2-40B4-BE49-F238E27FC236}">
                <a16:creationId xmlns:a16="http://schemas.microsoft.com/office/drawing/2014/main" id="{A76CB6B9-1336-9316-C544-73792F810F1E}"/>
              </a:ext>
            </a:extLst>
          </p:cNvPr>
          <p:cNvPicPr>
            <a:picLocks noChangeAspect="1"/>
          </p:cNvPicPr>
          <p:nvPr/>
        </p:nvPicPr>
        <p:blipFill>
          <a:blip r:embed="rId3">
            <a:extLst>
              <a:ext uri="{28A0092B-C50C-407E-A947-70E740481C1C}">
                <a14:useLocalDpi xmlns:a14="http://schemas.microsoft.com/office/drawing/2010/main" val="0"/>
              </a:ext>
            </a:extLst>
          </a:blip>
          <a:srcRect t="40354" r="6579"/>
          <a:stretch>
            <a:fillRect/>
          </a:stretch>
        </p:blipFill>
        <p:spPr>
          <a:xfrm>
            <a:off x="8209074" y="646824"/>
            <a:ext cx="2201797" cy="1988474"/>
          </a:xfrm>
          <a:prstGeom prst="rect">
            <a:avLst/>
          </a:prstGeom>
        </p:spPr>
      </p:pic>
      <p:sp>
        <p:nvSpPr>
          <p:cNvPr id="9" name="テキスト ボックス 8">
            <a:extLst>
              <a:ext uri="{FF2B5EF4-FFF2-40B4-BE49-F238E27FC236}">
                <a16:creationId xmlns:a16="http://schemas.microsoft.com/office/drawing/2014/main" id="{43304F8C-8E8D-BE9F-6CD8-65DE28718E5F}"/>
              </a:ext>
            </a:extLst>
          </p:cNvPr>
          <p:cNvSpPr txBox="1"/>
          <p:nvPr/>
        </p:nvSpPr>
        <p:spPr>
          <a:xfrm>
            <a:off x="2814263" y="2622763"/>
            <a:ext cx="4423596" cy="523220"/>
          </a:xfrm>
          <a:prstGeom prst="rect">
            <a:avLst/>
          </a:prstGeom>
          <a:noFill/>
        </p:spPr>
        <p:txBody>
          <a:bodyPr wrap="square" rtlCol="0">
            <a:spAutoFit/>
          </a:bodyPr>
          <a:lstStyle/>
          <a:p>
            <a:pPr algn="ctr"/>
            <a:r>
              <a:rPr kumimoji="1" lang="ja-JP" altLang="en-US" sz="2800" b="1">
                <a:solidFill>
                  <a:srgbClr val="003451"/>
                </a:solidFill>
              </a:rPr>
              <a:t>新治支所・保健センター</a:t>
            </a:r>
          </a:p>
        </p:txBody>
      </p:sp>
      <p:pic>
        <p:nvPicPr>
          <p:cNvPr id="17" name="図 16" descr="マップ&#10;&#10;AI 生成コンテンツは誤りを含む可能性があります。">
            <a:extLst>
              <a:ext uri="{FF2B5EF4-FFF2-40B4-BE49-F238E27FC236}">
                <a16:creationId xmlns:a16="http://schemas.microsoft.com/office/drawing/2014/main" id="{17D7C0D7-A926-6BE4-0669-DFCB9B0A9FAE}"/>
              </a:ext>
            </a:extLst>
          </p:cNvPr>
          <p:cNvPicPr>
            <a:picLocks noChangeAspect="1"/>
          </p:cNvPicPr>
          <p:nvPr/>
        </p:nvPicPr>
        <p:blipFill>
          <a:blip r:embed="rId4">
            <a:extLst>
              <a:ext uri="{28A0092B-C50C-407E-A947-70E740481C1C}">
                <a14:useLocalDpi xmlns:a14="http://schemas.microsoft.com/office/drawing/2010/main" val="0"/>
              </a:ext>
            </a:extLst>
          </a:blip>
          <a:srcRect t="20112" b="11175"/>
          <a:stretch>
            <a:fillRect/>
          </a:stretch>
        </p:blipFill>
        <p:spPr>
          <a:xfrm>
            <a:off x="8223158" y="2596937"/>
            <a:ext cx="2130732" cy="2070930"/>
          </a:xfrm>
          <a:prstGeom prst="rect">
            <a:avLst/>
          </a:prstGeom>
        </p:spPr>
      </p:pic>
      <p:sp>
        <p:nvSpPr>
          <p:cNvPr id="22" name="テキスト ボックス 21">
            <a:extLst>
              <a:ext uri="{FF2B5EF4-FFF2-40B4-BE49-F238E27FC236}">
                <a16:creationId xmlns:a16="http://schemas.microsoft.com/office/drawing/2014/main" id="{63DD03FB-5962-E052-C4C7-198DF6852DE1}"/>
              </a:ext>
            </a:extLst>
          </p:cNvPr>
          <p:cNvSpPr txBox="1"/>
          <p:nvPr/>
        </p:nvSpPr>
        <p:spPr>
          <a:xfrm>
            <a:off x="2912588" y="1258146"/>
            <a:ext cx="5310569" cy="1349087"/>
          </a:xfrm>
          <a:prstGeom prst="rect">
            <a:avLst/>
          </a:prstGeom>
          <a:noFill/>
        </p:spPr>
        <p:txBody>
          <a:bodyPr wrap="square" rtlCol="0">
            <a:spAutoFit/>
          </a:bodyPr>
          <a:lstStyle/>
          <a:p>
            <a:pPr>
              <a:spcAft>
                <a:spcPts val="120"/>
              </a:spcAft>
            </a:pPr>
            <a:r>
              <a:rPr kumimoji="1" lang="ja-JP" altLang="en-US" sz="2000" b="1">
                <a:solidFill>
                  <a:srgbClr val="003451"/>
                </a:solidFill>
              </a:rPr>
              <a:t>築年数</a:t>
            </a:r>
            <a:r>
              <a:rPr kumimoji="1" lang="ja-JP" altLang="en-US" sz="2400" b="1">
                <a:solidFill>
                  <a:srgbClr val="003451"/>
                </a:solidFill>
              </a:rPr>
              <a:t> </a:t>
            </a:r>
            <a:r>
              <a:rPr kumimoji="1" lang="en-US" altLang="ja-JP" sz="3200" b="1">
                <a:solidFill>
                  <a:srgbClr val="003451"/>
                </a:solidFill>
              </a:rPr>
              <a:t>43</a:t>
            </a:r>
            <a:r>
              <a:rPr kumimoji="1" lang="ja-JP" altLang="en-US" sz="3200" b="1">
                <a:solidFill>
                  <a:srgbClr val="003451"/>
                </a:solidFill>
              </a:rPr>
              <a:t>年</a:t>
            </a:r>
            <a:endParaRPr kumimoji="1" lang="en-US" altLang="ja-JP" sz="3200" b="1">
              <a:solidFill>
                <a:srgbClr val="003451"/>
              </a:solidFill>
            </a:endParaRPr>
          </a:p>
          <a:p>
            <a:pPr>
              <a:spcAft>
                <a:spcPts val="120"/>
              </a:spcAft>
            </a:pPr>
            <a:r>
              <a:rPr kumimoji="1" lang="ja-JP" altLang="en-US" sz="2400" b="1">
                <a:solidFill>
                  <a:srgbClr val="003451"/>
                </a:solidFill>
              </a:rPr>
              <a:t>教育施設、居住誘導区域</a:t>
            </a:r>
            <a:r>
              <a:rPr kumimoji="1" lang="ja-JP" altLang="en-US" sz="2000" b="1">
                <a:solidFill>
                  <a:srgbClr val="003451"/>
                </a:solidFill>
              </a:rPr>
              <a:t>から</a:t>
            </a:r>
            <a:r>
              <a:rPr kumimoji="1" lang="ja-JP" altLang="en-US" sz="2400" b="1">
                <a:solidFill>
                  <a:srgbClr val="003451"/>
                </a:solidFill>
              </a:rPr>
              <a:t>遠い</a:t>
            </a:r>
            <a:endParaRPr kumimoji="1" lang="en-US" altLang="ja-JP" sz="2800" b="1">
              <a:solidFill>
                <a:srgbClr val="003451"/>
              </a:solidFill>
            </a:endParaRPr>
          </a:p>
          <a:p>
            <a:pPr>
              <a:spcAft>
                <a:spcPts val="120"/>
              </a:spcAft>
            </a:pPr>
            <a:r>
              <a:rPr kumimoji="1" lang="ja-JP" altLang="en-US" sz="2400" b="1">
                <a:solidFill>
                  <a:srgbClr val="003451"/>
                </a:solidFill>
              </a:rPr>
              <a:t>屋内遊び場</a:t>
            </a:r>
            <a:r>
              <a:rPr kumimoji="1" lang="ja-JP" altLang="en-US" sz="2000" b="1">
                <a:solidFill>
                  <a:srgbClr val="003451"/>
                </a:solidFill>
              </a:rPr>
              <a:t>の</a:t>
            </a:r>
            <a:r>
              <a:rPr kumimoji="1" lang="ja-JP" altLang="en-US" sz="2400" b="1">
                <a:solidFill>
                  <a:srgbClr val="003451"/>
                </a:solidFill>
              </a:rPr>
              <a:t>需要が高い</a:t>
            </a:r>
          </a:p>
        </p:txBody>
      </p:sp>
      <p:sp>
        <p:nvSpPr>
          <p:cNvPr id="18" name="正方形/長方形 17">
            <a:extLst>
              <a:ext uri="{FF2B5EF4-FFF2-40B4-BE49-F238E27FC236}">
                <a16:creationId xmlns:a16="http://schemas.microsoft.com/office/drawing/2014/main" id="{B315A7E3-9DF6-9A2A-638B-0117A4663B37}"/>
              </a:ext>
            </a:extLst>
          </p:cNvPr>
          <p:cNvSpPr/>
          <p:nvPr/>
        </p:nvSpPr>
        <p:spPr>
          <a:xfrm>
            <a:off x="2700000" y="2622763"/>
            <a:ext cx="7653890" cy="2045104"/>
          </a:xfrm>
          <a:prstGeom prst="rect">
            <a:avLst/>
          </a:prstGeom>
          <a:solidFill>
            <a:srgbClr val="F2F2F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14" name="正方形/長方形 13">
            <a:extLst>
              <a:ext uri="{FF2B5EF4-FFF2-40B4-BE49-F238E27FC236}">
                <a16:creationId xmlns:a16="http://schemas.microsoft.com/office/drawing/2014/main" id="{1DA7EFFD-6657-9E5B-C0AC-82E67AF2ED3F}"/>
              </a:ext>
            </a:extLst>
          </p:cNvPr>
          <p:cNvSpPr/>
          <p:nvPr/>
        </p:nvSpPr>
        <p:spPr>
          <a:xfrm>
            <a:off x="2699999" y="598134"/>
            <a:ext cx="7728559" cy="2024629"/>
          </a:xfrm>
          <a:prstGeom prst="rect">
            <a:avLst/>
          </a:prstGeom>
          <a:solidFill>
            <a:srgbClr val="F2F2F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23" name="四角形: 角を丸くする 22">
            <a:extLst>
              <a:ext uri="{FF2B5EF4-FFF2-40B4-BE49-F238E27FC236}">
                <a16:creationId xmlns:a16="http://schemas.microsoft.com/office/drawing/2014/main" id="{657025F1-7765-FD96-270D-36274B60A23B}"/>
              </a:ext>
            </a:extLst>
          </p:cNvPr>
          <p:cNvSpPr/>
          <p:nvPr/>
        </p:nvSpPr>
        <p:spPr>
          <a:xfrm>
            <a:off x="2764691" y="3014100"/>
            <a:ext cx="9057992" cy="3769177"/>
          </a:xfrm>
          <a:prstGeom prst="roundRect">
            <a:avLst>
              <a:gd name="adj" fmla="val 6175"/>
            </a:avLst>
          </a:prstGeom>
          <a:solidFill>
            <a:schemeClr val="accent6">
              <a:lumMod val="20000"/>
              <a:lumOff val="8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25" name="テキスト ボックス 24">
            <a:extLst>
              <a:ext uri="{FF2B5EF4-FFF2-40B4-BE49-F238E27FC236}">
                <a16:creationId xmlns:a16="http://schemas.microsoft.com/office/drawing/2014/main" id="{672CD548-ED38-4050-93A3-65FBA3CE0E9A}"/>
              </a:ext>
            </a:extLst>
          </p:cNvPr>
          <p:cNvSpPr txBox="1"/>
          <p:nvPr/>
        </p:nvSpPr>
        <p:spPr>
          <a:xfrm>
            <a:off x="2672704" y="3287489"/>
            <a:ext cx="4423596" cy="523220"/>
          </a:xfrm>
          <a:prstGeom prst="rect">
            <a:avLst/>
          </a:prstGeom>
          <a:noFill/>
        </p:spPr>
        <p:txBody>
          <a:bodyPr wrap="square" rtlCol="0">
            <a:spAutoFit/>
          </a:bodyPr>
          <a:lstStyle/>
          <a:p>
            <a:pPr algn="ctr"/>
            <a:r>
              <a:rPr kumimoji="1" lang="ja-JP" altLang="en-US" sz="2800" b="1">
                <a:solidFill>
                  <a:srgbClr val="003451"/>
                </a:solidFill>
              </a:rPr>
              <a:t>地域包括支援センター</a:t>
            </a:r>
          </a:p>
        </p:txBody>
      </p:sp>
      <p:sp>
        <p:nvSpPr>
          <p:cNvPr id="27" name="テキスト ボックス 26">
            <a:extLst>
              <a:ext uri="{FF2B5EF4-FFF2-40B4-BE49-F238E27FC236}">
                <a16:creationId xmlns:a16="http://schemas.microsoft.com/office/drawing/2014/main" id="{C6FE0A33-2718-4149-3A74-7BECCBABB576}"/>
              </a:ext>
            </a:extLst>
          </p:cNvPr>
          <p:cNvSpPr txBox="1"/>
          <p:nvPr/>
        </p:nvSpPr>
        <p:spPr>
          <a:xfrm>
            <a:off x="3029237" y="5087675"/>
            <a:ext cx="4423596" cy="1323439"/>
          </a:xfrm>
          <a:prstGeom prst="rect">
            <a:avLst/>
          </a:prstGeom>
          <a:noFill/>
        </p:spPr>
        <p:txBody>
          <a:bodyPr wrap="square" rtlCol="0">
            <a:spAutoFit/>
          </a:bodyPr>
          <a:lstStyle/>
          <a:p>
            <a:r>
              <a:rPr kumimoji="1" lang="ja-JP" altLang="en-US" sz="2000" b="1">
                <a:solidFill>
                  <a:srgbClr val="003451"/>
                </a:solidFill>
              </a:rPr>
              <a:t>介護予防ケアマネジメント</a:t>
            </a:r>
            <a:endParaRPr kumimoji="1" lang="en-US" altLang="ja-JP" sz="2000" b="1">
              <a:solidFill>
                <a:srgbClr val="003451"/>
              </a:solidFill>
            </a:endParaRPr>
          </a:p>
          <a:p>
            <a:r>
              <a:rPr kumimoji="1" lang="ja-JP" altLang="en-US" sz="2000" b="1">
                <a:solidFill>
                  <a:srgbClr val="003451"/>
                </a:solidFill>
              </a:rPr>
              <a:t>包括的・継続的ケアマネジメント</a:t>
            </a:r>
            <a:endParaRPr kumimoji="1" lang="en-US" altLang="ja-JP" sz="2000" b="1">
              <a:solidFill>
                <a:srgbClr val="003451"/>
              </a:solidFill>
            </a:endParaRPr>
          </a:p>
          <a:p>
            <a:r>
              <a:rPr kumimoji="1" lang="ja-JP" altLang="en-US" sz="2000" b="1">
                <a:solidFill>
                  <a:srgbClr val="003451"/>
                </a:solidFill>
              </a:rPr>
              <a:t>総合相談支援</a:t>
            </a:r>
            <a:endParaRPr kumimoji="1" lang="en-US" altLang="ja-JP" sz="2000" b="1">
              <a:solidFill>
                <a:srgbClr val="003451"/>
              </a:solidFill>
            </a:endParaRPr>
          </a:p>
          <a:p>
            <a:r>
              <a:rPr kumimoji="1" lang="ja-JP" altLang="en-US" sz="2000" b="1">
                <a:solidFill>
                  <a:srgbClr val="003451"/>
                </a:solidFill>
              </a:rPr>
              <a:t>高齢者の権利擁護</a:t>
            </a:r>
            <a:endParaRPr kumimoji="1" lang="en-US" altLang="ja-JP" sz="2000" b="1">
              <a:solidFill>
                <a:srgbClr val="003451"/>
              </a:solidFill>
            </a:endParaRPr>
          </a:p>
        </p:txBody>
      </p:sp>
      <p:sp>
        <p:nvSpPr>
          <p:cNvPr id="28" name="テキスト ボックス 27">
            <a:extLst>
              <a:ext uri="{FF2B5EF4-FFF2-40B4-BE49-F238E27FC236}">
                <a16:creationId xmlns:a16="http://schemas.microsoft.com/office/drawing/2014/main" id="{9DE2EB35-0434-4863-4B8B-5F5F3CEAC61E}"/>
              </a:ext>
            </a:extLst>
          </p:cNvPr>
          <p:cNvSpPr txBox="1"/>
          <p:nvPr/>
        </p:nvSpPr>
        <p:spPr>
          <a:xfrm>
            <a:off x="3029237" y="3978120"/>
            <a:ext cx="4315398" cy="830997"/>
          </a:xfrm>
          <a:prstGeom prst="rect">
            <a:avLst/>
          </a:prstGeom>
          <a:noFill/>
        </p:spPr>
        <p:txBody>
          <a:bodyPr wrap="square" rtlCol="0">
            <a:spAutoFit/>
          </a:bodyPr>
          <a:lstStyle/>
          <a:p>
            <a:r>
              <a:rPr kumimoji="1" lang="ja-JP" altLang="en-US" sz="2000" b="1">
                <a:solidFill>
                  <a:srgbClr val="003451"/>
                </a:solidFill>
              </a:rPr>
              <a:t>高齢化率は</a:t>
            </a:r>
            <a:r>
              <a:rPr kumimoji="1" lang="ja-JP" altLang="en-US" sz="2400" b="1">
                <a:solidFill>
                  <a:srgbClr val="003451"/>
                </a:solidFill>
              </a:rPr>
              <a:t>約</a:t>
            </a:r>
            <a:r>
              <a:rPr kumimoji="1" lang="en-US" altLang="ja-JP" sz="2400" b="1">
                <a:solidFill>
                  <a:srgbClr val="003451"/>
                </a:solidFill>
              </a:rPr>
              <a:t>4</a:t>
            </a:r>
            <a:r>
              <a:rPr kumimoji="1" lang="ja-JP" altLang="en-US" sz="2400" b="1">
                <a:solidFill>
                  <a:srgbClr val="003451"/>
                </a:solidFill>
              </a:rPr>
              <a:t>割で最も高い</a:t>
            </a:r>
            <a:endParaRPr kumimoji="1" lang="en-US" altLang="ja-JP" sz="1600" b="1">
              <a:solidFill>
                <a:srgbClr val="003451"/>
              </a:solidFill>
            </a:endParaRPr>
          </a:p>
          <a:p>
            <a:r>
              <a:rPr kumimoji="1" lang="ja-JP" altLang="en-US" sz="2000" b="1">
                <a:solidFill>
                  <a:srgbClr val="003451"/>
                </a:solidFill>
              </a:rPr>
              <a:t>現状市内</a:t>
            </a:r>
            <a:r>
              <a:rPr kumimoji="1" lang="ja-JP" altLang="en-US" sz="2400" b="1">
                <a:solidFill>
                  <a:srgbClr val="003451"/>
                </a:solidFill>
              </a:rPr>
              <a:t>２か所しかない</a:t>
            </a:r>
          </a:p>
        </p:txBody>
      </p:sp>
      <p:grpSp>
        <p:nvGrpSpPr>
          <p:cNvPr id="32" name="グループ化 31">
            <a:extLst>
              <a:ext uri="{FF2B5EF4-FFF2-40B4-BE49-F238E27FC236}">
                <a16:creationId xmlns:a16="http://schemas.microsoft.com/office/drawing/2014/main" id="{483133AE-1717-8A63-57CF-5C67A91DC8FC}"/>
              </a:ext>
            </a:extLst>
          </p:cNvPr>
          <p:cNvGrpSpPr/>
          <p:nvPr/>
        </p:nvGrpSpPr>
        <p:grpSpPr>
          <a:xfrm>
            <a:off x="8524418" y="3014101"/>
            <a:ext cx="3109840" cy="3769178"/>
            <a:chOff x="8459726" y="3145361"/>
            <a:chExt cx="3109840" cy="3769178"/>
          </a:xfrm>
        </p:grpSpPr>
        <p:pic>
          <p:nvPicPr>
            <p:cNvPr id="30" name="図 29" descr="マップ&#10;&#10;AI 生成コンテンツは誤りを含む可能性があります。">
              <a:extLst>
                <a:ext uri="{FF2B5EF4-FFF2-40B4-BE49-F238E27FC236}">
                  <a16:creationId xmlns:a16="http://schemas.microsoft.com/office/drawing/2014/main" id="{79295BFA-BFF2-AA91-F9CF-6AAC42253F10}"/>
                </a:ext>
              </a:extLst>
            </p:cNvPr>
            <p:cNvPicPr>
              <a:picLocks noChangeAspect="1"/>
            </p:cNvPicPr>
            <p:nvPr/>
          </p:nvPicPr>
          <p:blipFill>
            <a:blip r:embed="rId5">
              <a:extLst>
                <a:ext uri="{28A0092B-C50C-407E-A947-70E740481C1C}">
                  <a14:useLocalDpi xmlns:a14="http://schemas.microsoft.com/office/drawing/2010/main" val="0"/>
                </a:ext>
              </a:extLst>
            </a:blip>
            <a:srcRect t="14316"/>
            <a:stretch>
              <a:fillRect/>
            </a:stretch>
          </p:blipFill>
          <p:spPr>
            <a:xfrm>
              <a:off x="8459726" y="3145361"/>
              <a:ext cx="3109840" cy="3769178"/>
            </a:xfrm>
            <a:prstGeom prst="rect">
              <a:avLst/>
            </a:prstGeom>
          </p:spPr>
        </p:pic>
        <p:sp>
          <p:nvSpPr>
            <p:cNvPr id="31" name="楕円 30">
              <a:extLst>
                <a:ext uri="{FF2B5EF4-FFF2-40B4-BE49-F238E27FC236}">
                  <a16:creationId xmlns:a16="http://schemas.microsoft.com/office/drawing/2014/main" id="{664E038A-56DF-D7F1-440D-B299FB7613F1}"/>
                </a:ext>
              </a:extLst>
            </p:cNvPr>
            <p:cNvSpPr/>
            <p:nvPr/>
          </p:nvSpPr>
          <p:spPr>
            <a:xfrm>
              <a:off x="8662737" y="3859731"/>
              <a:ext cx="750770" cy="665147"/>
            </a:xfrm>
            <a:prstGeom prst="ellipse">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grpSp>
      <p:sp>
        <p:nvSpPr>
          <p:cNvPr id="33" name="テキスト ボックス 32">
            <a:extLst>
              <a:ext uri="{FF2B5EF4-FFF2-40B4-BE49-F238E27FC236}">
                <a16:creationId xmlns:a16="http://schemas.microsoft.com/office/drawing/2014/main" id="{9A471571-F1DF-EB2A-47B4-64223D4EE129}"/>
              </a:ext>
            </a:extLst>
          </p:cNvPr>
          <p:cNvSpPr txBox="1"/>
          <p:nvPr/>
        </p:nvSpPr>
        <p:spPr>
          <a:xfrm>
            <a:off x="6941432" y="6111407"/>
            <a:ext cx="1986189" cy="646331"/>
          </a:xfrm>
          <a:prstGeom prst="rect">
            <a:avLst/>
          </a:prstGeom>
          <a:noFill/>
        </p:spPr>
        <p:txBody>
          <a:bodyPr wrap="square" rtlCol="0">
            <a:spAutoFit/>
          </a:bodyPr>
          <a:lstStyle/>
          <a:p>
            <a:r>
              <a:rPr kumimoji="1" lang="en-US" altLang="ja-JP" b="1">
                <a:solidFill>
                  <a:srgbClr val="003451"/>
                </a:solidFill>
              </a:rPr>
              <a:t>65</a:t>
            </a:r>
            <a:r>
              <a:rPr kumimoji="1" lang="ja-JP" altLang="en-US" b="1">
                <a:solidFill>
                  <a:srgbClr val="003451"/>
                </a:solidFill>
              </a:rPr>
              <a:t>歳以上人口</a:t>
            </a:r>
            <a:endParaRPr kumimoji="1" lang="en-US" altLang="ja-JP" b="1">
              <a:solidFill>
                <a:srgbClr val="003451"/>
              </a:solidFill>
            </a:endParaRPr>
          </a:p>
          <a:p>
            <a:r>
              <a:rPr kumimoji="1" lang="ja-JP" altLang="en-US" b="1">
                <a:solidFill>
                  <a:srgbClr val="003451"/>
                </a:solidFill>
              </a:rPr>
              <a:t>（</a:t>
            </a:r>
            <a:r>
              <a:rPr kumimoji="1" lang="en-US" altLang="ja-JP" b="1">
                <a:solidFill>
                  <a:srgbClr val="003451"/>
                </a:solidFill>
              </a:rPr>
              <a:t>2025</a:t>
            </a:r>
            <a:r>
              <a:rPr kumimoji="1" lang="ja-JP" altLang="en-US" b="1">
                <a:solidFill>
                  <a:srgbClr val="003451"/>
                </a:solidFill>
              </a:rPr>
              <a:t>年）</a:t>
            </a:r>
          </a:p>
        </p:txBody>
      </p:sp>
      <p:sp>
        <p:nvSpPr>
          <p:cNvPr id="6" name="テキスト ボックス 5">
            <a:extLst>
              <a:ext uri="{FF2B5EF4-FFF2-40B4-BE49-F238E27FC236}">
                <a16:creationId xmlns:a16="http://schemas.microsoft.com/office/drawing/2014/main" id="{3FC36B51-396E-51EB-F38D-0D4AC01C19A3}"/>
              </a:ext>
            </a:extLst>
          </p:cNvPr>
          <p:cNvSpPr txBox="1"/>
          <p:nvPr/>
        </p:nvSpPr>
        <p:spPr>
          <a:xfrm>
            <a:off x="-628583" y="1843950"/>
            <a:ext cx="2954655" cy="3170099"/>
          </a:xfrm>
          <a:prstGeom prst="rect">
            <a:avLst/>
          </a:prstGeom>
          <a:noFill/>
        </p:spPr>
        <p:txBody>
          <a:bodyPr vert="eaVert" wrap="none" rtlCol="0" anchor="ctr">
            <a:spAutoFit/>
          </a:bodyPr>
          <a:lstStyle/>
          <a:p>
            <a:pPr algn="ctr"/>
            <a:r>
              <a:rPr kumimoji="1" lang="ja-JP" altLang="en-US" sz="6000" b="1">
                <a:solidFill>
                  <a:schemeClr val="bg1"/>
                </a:solidFill>
              </a:rPr>
              <a:t>公共施設</a:t>
            </a:r>
            <a:endParaRPr kumimoji="1" lang="en-US" altLang="ja-JP" sz="6000" b="1">
              <a:solidFill>
                <a:schemeClr val="bg1"/>
              </a:solidFill>
            </a:endParaRPr>
          </a:p>
          <a:p>
            <a:pPr algn="ctr"/>
            <a:r>
              <a:rPr kumimoji="1" lang="ja-JP" altLang="en-US" sz="6000" b="1">
                <a:solidFill>
                  <a:schemeClr val="bg1"/>
                </a:solidFill>
              </a:rPr>
              <a:t>再編</a:t>
            </a:r>
            <a:endParaRPr kumimoji="1" lang="en-US" altLang="ja-JP" sz="6000" b="1">
              <a:solidFill>
                <a:schemeClr val="bg1"/>
              </a:solidFill>
            </a:endParaRPr>
          </a:p>
          <a:p>
            <a:pPr algn="ctr"/>
            <a:endParaRPr kumimoji="1" lang="ja-JP" altLang="en-US" sz="6000" b="1">
              <a:solidFill>
                <a:schemeClr val="bg1"/>
              </a:solidFill>
            </a:endParaRPr>
          </a:p>
        </p:txBody>
      </p:sp>
      <p:sp>
        <p:nvSpPr>
          <p:cNvPr id="3" name="テキスト ボックス 2">
            <a:extLst>
              <a:ext uri="{FF2B5EF4-FFF2-40B4-BE49-F238E27FC236}">
                <a16:creationId xmlns:a16="http://schemas.microsoft.com/office/drawing/2014/main" id="{EDB40385-DAD9-F2D5-3414-A9F82482E148}"/>
              </a:ext>
            </a:extLst>
          </p:cNvPr>
          <p:cNvSpPr txBox="1"/>
          <p:nvPr/>
        </p:nvSpPr>
        <p:spPr>
          <a:xfrm>
            <a:off x="10203102" y="3831662"/>
            <a:ext cx="1158695" cy="369332"/>
          </a:xfrm>
          <a:prstGeom prst="rect">
            <a:avLst/>
          </a:prstGeom>
          <a:noFill/>
        </p:spPr>
        <p:txBody>
          <a:bodyPr wrap="square" rtlCol="0">
            <a:spAutoFit/>
          </a:bodyPr>
          <a:lstStyle/>
          <a:p>
            <a:r>
              <a:rPr kumimoji="1" lang="ja-JP" altLang="en-US" b="1">
                <a:solidFill>
                  <a:srgbClr val="003451"/>
                </a:solidFill>
              </a:rPr>
              <a:t>かんだつ</a:t>
            </a:r>
          </a:p>
        </p:txBody>
      </p:sp>
      <p:sp>
        <p:nvSpPr>
          <p:cNvPr id="5" name="テキスト ボックス 4">
            <a:extLst>
              <a:ext uri="{FF2B5EF4-FFF2-40B4-BE49-F238E27FC236}">
                <a16:creationId xmlns:a16="http://schemas.microsoft.com/office/drawing/2014/main" id="{C70B3EAB-EEBD-CADC-7D8C-D010E7717658}"/>
              </a:ext>
            </a:extLst>
          </p:cNvPr>
          <p:cNvSpPr txBox="1"/>
          <p:nvPr/>
        </p:nvSpPr>
        <p:spPr>
          <a:xfrm>
            <a:off x="10079338" y="5260790"/>
            <a:ext cx="1158695" cy="369332"/>
          </a:xfrm>
          <a:prstGeom prst="rect">
            <a:avLst/>
          </a:prstGeom>
          <a:noFill/>
        </p:spPr>
        <p:txBody>
          <a:bodyPr wrap="square" rtlCol="0">
            <a:spAutoFit/>
          </a:bodyPr>
          <a:lstStyle/>
          <a:p>
            <a:r>
              <a:rPr kumimoji="1" lang="ja-JP" altLang="en-US" b="1">
                <a:solidFill>
                  <a:srgbClr val="003451"/>
                </a:solidFill>
              </a:rPr>
              <a:t>うらら</a:t>
            </a:r>
          </a:p>
        </p:txBody>
      </p:sp>
      <p:sp>
        <p:nvSpPr>
          <p:cNvPr id="7" name="テキスト ボックス 6">
            <a:extLst>
              <a:ext uri="{FF2B5EF4-FFF2-40B4-BE49-F238E27FC236}">
                <a16:creationId xmlns:a16="http://schemas.microsoft.com/office/drawing/2014/main" id="{2CC4574A-676C-7825-D7CF-73773B8FA08B}"/>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21</a:t>
            </a:r>
          </a:p>
        </p:txBody>
      </p:sp>
      <p:pic>
        <p:nvPicPr>
          <p:cNvPr id="8" name="グラフィックス 7">
            <a:extLst>
              <a:ext uri="{FF2B5EF4-FFF2-40B4-BE49-F238E27FC236}">
                <a16:creationId xmlns:a16="http://schemas.microsoft.com/office/drawing/2014/main" id="{06F15A50-4FC8-9EA0-7669-5AEA3248D1B3}"/>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12937774" y="4732682"/>
            <a:ext cx="2057400" cy="2057400"/>
          </a:xfrm>
          <a:prstGeom prst="ellipse">
            <a:avLst/>
          </a:prstGeom>
        </p:spPr>
      </p:pic>
    </p:spTree>
    <p:extLst>
      <p:ext uri="{BB962C8B-B14F-4D97-AF65-F5344CB8AC3E}">
        <p14:creationId xmlns:p14="http://schemas.microsoft.com/office/powerpoint/2010/main" val="899027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79C184B-C880-9DDA-77DA-6285C71D3330}"/>
            </a:ext>
          </a:extLst>
        </p:cNvPr>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616CDAC2-0C28-337D-6F50-F6CE0AEBBB0C}"/>
              </a:ext>
            </a:extLst>
          </p:cNvPr>
          <p:cNvSpPr/>
          <p:nvPr/>
        </p:nvSpPr>
        <p:spPr>
          <a:xfrm>
            <a:off x="4085251" y="429093"/>
            <a:ext cx="6122505" cy="4006261"/>
          </a:xfrm>
          <a:prstGeom prst="roundRect">
            <a:avLst>
              <a:gd name="adj" fmla="val 7039"/>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D30171A8-6C57-BA11-6AC6-E92348D01147}"/>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4297C247-BBC0-362F-E7EC-4BD9A4A09BBF}"/>
              </a:ext>
            </a:extLst>
          </p:cNvPr>
          <p:cNvSpPr txBox="1"/>
          <p:nvPr/>
        </p:nvSpPr>
        <p:spPr>
          <a:xfrm>
            <a:off x="6045511" y="2264225"/>
            <a:ext cx="2159999" cy="830997"/>
          </a:xfrm>
          <a:prstGeom prst="rect">
            <a:avLst/>
          </a:prstGeom>
          <a:noFill/>
          <a:ln>
            <a:noFill/>
          </a:ln>
        </p:spPr>
        <p:txBody>
          <a:bodyPr wrap="square" rtlCol="0">
            <a:spAutoFit/>
          </a:bodyPr>
          <a:lstStyle/>
          <a:p>
            <a:pPr algn="ctr"/>
            <a:r>
              <a:rPr kumimoji="1" lang="ja-JP" altLang="en-US" sz="2400" b="1">
                <a:solidFill>
                  <a:srgbClr val="003451"/>
                </a:solidFill>
              </a:rPr>
              <a:t>新治公民館</a:t>
            </a:r>
            <a:endParaRPr kumimoji="1" lang="en-US" altLang="ja-JP" sz="2400" b="1">
              <a:solidFill>
                <a:srgbClr val="003451"/>
              </a:solidFill>
            </a:endParaRPr>
          </a:p>
          <a:p>
            <a:pPr algn="ctr"/>
            <a:r>
              <a:rPr kumimoji="1" lang="ja-JP" altLang="en-US" sz="2400" b="1">
                <a:solidFill>
                  <a:srgbClr val="003451"/>
                </a:solidFill>
              </a:rPr>
              <a:t>図書館</a:t>
            </a:r>
            <a:endParaRPr kumimoji="1" lang="en-US" altLang="ja-JP" sz="2400" b="1">
              <a:solidFill>
                <a:srgbClr val="003451"/>
              </a:solidFill>
            </a:endParaRPr>
          </a:p>
        </p:txBody>
      </p:sp>
      <p:grpSp>
        <p:nvGrpSpPr>
          <p:cNvPr id="7" name="グループ化 6">
            <a:extLst>
              <a:ext uri="{FF2B5EF4-FFF2-40B4-BE49-F238E27FC236}">
                <a16:creationId xmlns:a16="http://schemas.microsoft.com/office/drawing/2014/main" id="{38A92D0C-497F-BF73-77D8-391F475A7DBA}"/>
              </a:ext>
            </a:extLst>
          </p:cNvPr>
          <p:cNvGrpSpPr/>
          <p:nvPr/>
        </p:nvGrpSpPr>
        <p:grpSpPr>
          <a:xfrm>
            <a:off x="4222290" y="1492778"/>
            <a:ext cx="1960535" cy="1777965"/>
            <a:chOff x="2958413" y="1174344"/>
            <a:chExt cx="2621750" cy="2205855"/>
          </a:xfrm>
        </p:grpSpPr>
        <p:sp>
          <p:nvSpPr>
            <p:cNvPr id="23" name="四角形: 角を丸くする 22">
              <a:extLst>
                <a:ext uri="{FF2B5EF4-FFF2-40B4-BE49-F238E27FC236}">
                  <a16:creationId xmlns:a16="http://schemas.microsoft.com/office/drawing/2014/main" id="{12AAB7CE-7F1F-2F2A-E506-8CC8AAA493D2}"/>
                </a:ext>
              </a:extLst>
            </p:cNvPr>
            <p:cNvSpPr/>
            <p:nvPr/>
          </p:nvSpPr>
          <p:spPr>
            <a:xfrm>
              <a:off x="3218255" y="1174344"/>
              <a:ext cx="2178283" cy="2205855"/>
            </a:xfrm>
            <a:prstGeom prst="roundRect">
              <a:avLst>
                <a:gd name="adj" fmla="val 7225"/>
              </a:avLst>
            </a:prstGeom>
            <a:solidFill>
              <a:schemeClr val="bg2">
                <a:lumMod val="9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AE71C06A-D98C-E789-93E3-9E9724D7121A}"/>
                </a:ext>
              </a:extLst>
            </p:cNvPr>
            <p:cNvSpPr txBox="1"/>
            <p:nvPr/>
          </p:nvSpPr>
          <p:spPr>
            <a:xfrm>
              <a:off x="2958413" y="1357561"/>
              <a:ext cx="2621750" cy="496402"/>
            </a:xfrm>
            <a:prstGeom prst="rect">
              <a:avLst/>
            </a:prstGeom>
            <a:noFill/>
            <a:ln w="57150">
              <a:noFill/>
            </a:ln>
          </p:spPr>
          <p:txBody>
            <a:bodyPr wrap="square" rtlCol="0">
              <a:spAutoFit/>
            </a:bodyPr>
            <a:lstStyle/>
            <a:p>
              <a:pPr algn="ctr"/>
              <a:r>
                <a:rPr kumimoji="1" lang="ja-JP" altLang="en-US" sz="2000" b="1">
                  <a:solidFill>
                    <a:srgbClr val="003451"/>
                  </a:solidFill>
                </a:rPr>
                <a:t>新治支所</a:t>
              </a:r>
              <a:endParaRPr kumimoji="1" lang="en-US" altLang="ja-JP" sz="2000" b="1">
                <a:solidFill>
                  <a:srgbClr val="003451"/>
                </a:solidFill>
              </a:endParaRPr>
            </a:p>
          </p:txBody>
        </p:sp>
        <p:pic>
          <p:nvPicPr>
            <p:cNvPr id="4104" name="Picture 8" descr="保健センターのイラスト | かわいいフリー素材集 いらすとや">
              <a:extLst>
                <a:ext uri="{FF2B5EF4-FFF2-40B4-BE49-F238E27FC236}">
                  <a16:creationId xmlns:a16="http://schemas.microsoft.com/office/drawing/2014/main" id="{9CD09315-CC29-293E-16B7-0A83AED68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756" y="1880853"/>
              <a:ext cx="1364747" cy="1364747"/>
            </a:xfrm>
            <a:prstGeom prst="rect">
              <a:avLst/>
            </a:prstGeom>
            <a:noFill/>
            <a:ln w="57150">
              <a:noFill/>
            </a:ln>
            <a:extLst>
              <a:ext uri="{909E8E84-426E-40DD-AFC4-6F175D3DCCD1}">
                <a14:hiddenFill xmlns:a14="http://schemas.microsoft.com/office/drawing/2010/main">
                  <a:solidFill>
                    <a:srgbClr val="FFFFFF"/>
                  </a:solidFill>
                </a14:hiddenFill>
              </a:ext>
            </a:extLst>
          </p:spPr>
        </p:pic>
      </p:grpSp>
      <p:sp>
        <p:nvSpPr>
          <p:cNvPr id="14" name="AutoShape 2">
            <a:extLst>
              <a:ext uri="{FF2B5EF4-FFF2-40B4-BE49-F238E27FC236}">
                <a16:creationId xmlns:a16="http://schemas.microsoft.com/office/drawing/2014/main" id="{0705E280-D336-08E7-F115-89E90EF42E1A}"/>
              </a:ext>
            </a:extLst>
          </p:cNvPr>
          <p:cNvSpPr>
            <a:spLocks noChangeAspect="1" noChangeArrowheads="1"/>
          </p:cNvSpPr>
          <p:nvPr/>
        </p:nvSpPr>
        <p:spPr bwMode="auto">
          <a:xfrm>
            <a:off x="5986376" y="2683346"/>
            <a:ext cx="304800" cy="304800"/>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AutoShape 4">
            <a:extLst>
              <a:ext uri="{FF2B5EF4-FFF2-40B4-BE49-F238E27FC236}">
                <a16:creationId xmlns:a16="http://schemas.microsoft.com/office/drawing/2014/main" id="{B1A1C902-519C-63FC-E00C-9D4D0B4ABEAB}"/>
              </a:ext>
            </a:extLst>
          </p:cNvPr>
          <p:cNvSpPr>
            <a:spLocks noChangeAspect="1" noChangeArrowheads="1"/>
          </p:cNvSpPr>
          <p:nvPr/>
        </p:nvSpPr>
        <p:spPr bwMode="auto">
          <a:xfrm>
            <a:off x="6138776" y="2835746"/>
            <a:ext cx="304800" cy="304800"/>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8" name="グループ化 7">
            <a:extLst>
              <a:ext uri="{FF2B5EF4-FFF2-40B4-BE49-F238E27FC236}">
                <a16:creationId xmlns:a16="http://schemas.microsoft.com/office/drawing/2014/main" id="{FD956696-43E7-F69E-245E-A6736394D9DF}"/>
              </a:ext>
            </a:extLst>
          </p:cNvPr>
          <p:cNvGrpSpPr/>
          <p:nvPr/>
        </p:nvGrpSpPr>
        <p:grpSpPr>
          <a:xfrm>
            <a:off x="6291176" y="638006"/>
            <a:ext cx="1647818" cy="1536160"/>
            <a:chOff x="2750452" y="4749113"/>
            <a:chExt cx="2660273" cy="2033665"/>
          </a:xfrm>
        </p:grpSpPr>
        <p:sp>
          <p:nvSpPr>
            <p:cNvPr id="9" name="四角形: 角を丸くする 8">
              <a:extLst>
                <a:ext uri="{FF2B5EF4-FFF2-40B4-BE49-F238E27FC236}">
                  <a16:creationId xmlns:a16="http://schemas.microsoft.com/office/drawing/2014/main" id="{E59603C4-CC19-F146-5478-2DE3E30BDB6A}"/>
                </a:ext>
              </a:extLst>
            </p:cNvPr>
            <p:cNvSpPr/>
            <p:nvPr/>
          </p:nvSpPr>
          <p:spPr>
            <a:xfrm>
              <a:off x="2780974" y="4749113"/>
              <a:ext cx="2629751" cy="2033665"/>
            </a:xfrm>
            <a:prstGeom prst="roundRect">
              <a:avLst>
                <a:gd name="adj" fmla="val 6175"/>
              </a:avLst>
            </a:prstGeom>
            <a:solidFill>
              <a:schemeClr val="accent5">
                <a:lumMod val="20000"/>
                <a:lumOff val="8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D32E86A-786F-602E-F33B-4F478BA2F977}"/>
                </a:ext>
              </a:extLst>
            </p:cNvPr>
            <p:cNvSpPr txBox="1"/>
            <p:nvPr/>
          </p:nvSpPr>
          <p:spPr>
            <a:xfrm>
              <a:off x="2750452" y="4849092"/>
              <a:ext cx="2621750" cy="529691"/>
            </a:xfrm>
            <a:prstGeom prst="rect">
              <a:avLst/>
            </a:prstGeom>
            <a:noFill/>
            <a:ln w="57150">
              <a:noFill/>
            </a:ln>
          </p:spPr>
          <p:txBody>
            <a:bodyPr wrap="square" rtlCol="0">
              <a:spAutoFit/>
            </a:bodyPr>
            <a:lstStyle/>
            <a:p>
              <a:pPr algn="ctr"/>
              <a:r>
                <a:rPr kumimoji="1" lang="ja-JP" altLang="en-US" sz="2000" b="1">
                  <a:solidFill>
                    <a:srgbClr val="003451"/>
                  </a:solidFill>
                </a:rPr>
                <a:t>新治児童館</a:t>
              </a:r>
            </a:p>
          </p:txBody>
        </p:sp>
        <p:pic>
          <p:nvPicPr>
            <p:cNvPr id="30" name="Picture 6" descr="板野町社会福祉協議会ホームページ">
              <a:extLst>
                <a:ext uri="{FF2B5EF4-FFF2-40B4-BE49-F238E27FC236}">
                  <a16:creationId xmlns:a16="http://schemas.microsoft.com/office/drawing/2014/main" id="{E75BD09E-36C6-5AC0-5241-EFAFF03E8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2134" y="5305991"/>
              <a:ext cx="1956500" cy="1476787"/>
            </a:xfrm>
            <a:prstGeom prst="rect">
              <a:avLst/>
            </a:prstGeom>
            <a:noFill/>
            <a:ln w="57150">
              <a:noFill/>
            </a:ln>
            <a:extLst>
              <a:ext uri="{909E8E84-426E-40DD-AFC4-6F175D3DCCD1}">
                <a14:hiddenFill xmlns:a14="http://schemas.microsoft.com/office/drawing/2010/main">
                  <a:solidFill>
                    <a:srgbClr val="FFFFFF"/>
                  </a:solidFill>
                </a14:hiddenFill>
              </a:ext>
            </a:extLst>
          </p:spPr>
        </p:pic>
      </p:grpSp>
      <p:pic>
        <p:nvPicPr>
          <p:cNvPr id="1026" name="Picture 2" descr="公民館のイラスト">
            <a:extLst>
              <a:ext uri="{FF2B5EF4-FFF2-40B4-BE49-F238E27FC236}">
                <a16:creationId xmlns:a16="http://schemas.microsoft.com/office/drawing/2014/main" id="{E037C545-B371-04CC-5E1F-8EA8B80287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535" y="3087418"/>
            <a:ext cx="1473935" cy="133022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8" name="グループ化 47">
            <a:extLst>
              <a:ext uri="{FF2B5EF4-FFF2-40B4-BE49-F238E27FC236}">
                <a16:creationId xmlns:a16="http://schemas.microsoft.com/office/drawing/2014/main" id="{57BD2792-D990-B64F-64B6-D6FC0BB6266D}"/>
              </a:ext>
            </a:extLst>
          </p:cNvPr>
          <p:cNvGrpSpPr/>
          <p:nvPr/>
        </p:nvGrpSpPr>
        <p:grpSpPr>
          <a:xfrm rot="8143939">
            <a:off x="5140332" y="4653612"/>
            <a:ext cx="716259" cy="385025"/>
            <a:chOff x="4640556" y="3476472"/>
            <a:chExt cx="870034" cy="484632"/>
          </a:xfrm>
          <a:solidFill>
            <a:srgbClr val="003451"/>
          </a:solidFill>
        </p:grpSpPr>
        <p:sp>
          <p:nvSpPr>
            <p:cNvPr id="49" name="矢印: 山形 48">
              <a:extLst>
                <a:ext uri="{FF2B5EF4-FFF2-40B4-BE49-F238E27FC236}">
                  <a16:creationId xmlns:a16="http://schemas.microsoft.com/office/drawing/2014/main" id="{8C1738A5-7CE7-E15F-87F4-CBA2953EE771}"/>
                </a:ext>
              </a:extLst>
            </p:cNvPr>
            <p:cNvSpPr/>
            <p:nvPr/>
          </p:nvSpPr>
          <p:spPr>
            <a:xfrm>
              <a:off x="5167086"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0" name="矢印: 山形 49">
              <a:extLst>
                <a:ext uri="{FF2B5EF4-FFF2-40B4-BE49-F238E27FC236}">
                  <a16:creationId xmlns:a16="http://schemas.microsoft.com/office/drawing/2014/main" id="{821F729C-20AB-E2E9-B4E9-062F2C4C672C}"/>
                </a:ext>
              </a:extLst>
            </p:cNvPr>
            <p:cNvSpPr/>
            <p:nvPr/>
          </p:nvSpPr>
          <p:spPr>
            <a:xfrm>
              <a:off x="4903821"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1" name="矢印: 山形 50">
              <a:extLst>
                <a:ext uri="{FF2B5EF4-FFF2-40B4-BE49-F238E27FC236}">
                  <a16:creationId xmlns:a16="http://schemas.microsoft.com/office/drawing/2014/main" id="{BC4C3A07-8035-BD9A-6E2F-CEF5A3CE0BCD}"/>
                </a:ext>
              </a:extLst>
            </p:cNvPr>
            <p:cNvSpPr/>
            <p:nvPr/>
          </p:nvSpPr>
          <p:spPr>
            <a:xfrm>
              <a:off x="4640556"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53" name="グループ化 52">
            <a:extLst>
              <a:ext uri="{FF2B5EF4-FFF2-40B4-BE49-F238E27FC236}">
                <a16:creationId xmlns:a16="http://schemas.microsoft.com/office/drawing/2014/main" id="{9D206548-0FAE-E875-72AA-29F704072838}"/>
              </a:ext>
            </a:extLst>
          </p:cNvPr>
          <p:cNvGrpSpPr/>
          <p:nvPr/>
        </p:nvGrpSpPr>
        <p:grpSpPr>
          <a:xfrm>
            <a:off x="3624895" y="5227133"/>
            <a:ext cx="2468569" cy="1289209"/>
            <a:chOff x="3264998" y="5374623"/>
            <a:chExt cx="5782784" cy="1504426"/>
          </a:xfrm>
          <a:solidFill>
            <a:srgbClr val="003451"/>
          </a:solidFill>
        </p:grpSpPr>
        <p:sp>
          <p:nvSpPr>
            <p:cNvPr id="54" name="四角形: 角を丸くする 53">
              <a:extLst>
                <a:ext uri="{FF2B5EF4-FFF2-40B4-BE49-F238E27FC236}">
                  <a16:creationId xmlns:a16="http://schemas.microsoft.com/office/drawing/2014/main" id="{38CB597B-7066-1142-ECBD-FD459EEAF086}"/>
                </a:ext>
              </a:extLst>
            </p:cNvPr>
            <p:cNvSpPr/>
            <p:nvPr/>
          </p:nvSpPr>
          <p:spPr>
            <a:xfrm>
              <a:off x="3264998" y="5374623"/>
              <a:ext cx="5782784" cy="1504426"/>
            </a:xfrm>
            <a:prstGeom prst="roundRect">
              <a:avLst>
                <a:gd name="adj" fmla="val 8778"/>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5" name="テキスト ボックス 54">
              <a:extLst>
                <a:ext uri="{FF2B5EF4-FFF2-40B4-BE49-F238E27FC236}">
                  <a16:creationId xmlns:a16="http://schemas.microsoft.com/office/drawing/2014/main" id="{D116A939-3B39-362A-F46B-EB355177F32C}"/>
                </a:ext>
              </a:extLst>
            </p:cNvPr>
            <p:cNvSpPr txBox="1"/>
            <p:nvPr/>
          </p:nvSpPr>
          <p:spPr>
            <a:xfrm>
              <a:off x="3419686" y="5498314"/>
              <a:ext cx="5628096" cy="1257046"/>
            </a:xfrm>
            <a:prstGeom prst="rect">
              <a:avLst/>
            </a:prstGeom>
            <a:grpFill/>
          </p:spPr>
          <p:txBody>
            <a:bodyPr wrap="square" rtlCol="0">
              <a:spAutoFit/>
            </a:bodyPr>
            <a:lstStyle/>
            <a:p>
              <a:pPr algn="ctr"/>
              <a:r>
                <a:rPr kumimoji="1" lang="ja-JP" altLang="en-US" sz="3200" b="1">
                  <a:solidFill>
                    <a:schemeClr val="bg1"/>
                  </a:solidFill>
                </a:rPr>
                <a:t>施設利用</a:t>
              </a:r>
              <a:endParaRPr kumimoji="1" lang="en-US" altLang="ja-JP" sz="3200" b="1">
                <a:solidFill>
                  <a:schemeClr val="bg1"/>
                </a:solidFill>
              </a:endParaRPr>
            </a:p>
            <a:p>
              <a:pPr algn="ctr"/>
              <a:r>
                <a:rPr kumimoji="1" lang="ja-JP" altLang="en-US" sz="3200" b="1">
                  <a:solidFill>
                    <a:schemeClr val="bg1"/>
                  </a:solidFill>
                </a:rPr>
                <a:t>促進</a:t>
              </a:r>
              <a:endParaRPr kumimoji="1" lang="en-US" altLang="ja-JP" sz="3200" b="1">
                <a:solidFill>
                  <a:schemeClr val="bg1"/>
                </a:solidFill>
              </a:endParaRPr>
            </a:p>
          </p:txBody>
        </p:sp>
      </p:grpSp>
      <p:grpSp>
        <p:nvGrpSpPr>
          <p:cNvPr id="61" name="グループ化 60">
            <a:extLst>
              <a:ext uri="{FF2B5EF4-FFF2-40B4-BE49-F238E27FC236}">
                <a16:creationId xmlns:a16="http://schemas.microsoft.com/office/drawing/2014/main" id="{FE71298C-658D-D817-FF52-CF1FE505E2DF}"/>
              </a:ext>
            </a:extLst>
          </p:cNvPr>
          <p:cNvGrpSpPr/>
          <p:nvPr/>
        </p:nvGrpSpPr>
        <p:grpSpPr>
          <a:xfrm rot="5400000">
            <a:off x="6837799" y="4619688"/>
            <a:ext cx="716259" cy="385025"/>
            <a:chOff x="4640556" y="3476472"/>
            <a:chExt cx="870034" cy="484632"/>
          </a:xfrm>
          <a:solidFill>
            <a:srgbClr val="003451"/>
          </a:solidFill>
        </p:grpSpPr>
        <p:sp>
          <p:nvSpPr>
            <p:cNvPr id="62" name="矢印: 山形 61">
              <a:extLst>
                <a:ext uri="{FF2B5EF4-FFF2-40B4-BE49-F238E27FC236}">
                  <a16:creationId xmlns:a16="http://schemas.microsoft.com/office/drawing/2014/main" id="{F6CE77CB-B9AE-6BA4-EB77-EE6AF76E9074}"/>
                </a:ext>
              </a:extLst>
            </p:cNvPr>
            <p:cNvSpPr/>
            <p:nvPr/>
          </p:nvSpPr>
          <p:spPr>
            <a:xfrm>
              <a:off x="5167086"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3" name="矢印: 山形 62">
              <a:extLst>
                <a:ext uri="{FF2B5EF4-FFF2-40B4-BE49-F238E27FC236}">
                  <a16:creationId xmlns:a16="http://schemas.microsoft.com/office/drawing/2014/main" id="{9454BFD2-BA82-ADF5-387B-B24962FACA02}"/>
                </a:ext>
              </a:extLst>
            </p:cNvPr>
            <p:cNvSpPr/>
            <p:nvPr/>
          </p:nvSpPr>
          <p:spPr>
            <a:xfrm>
              <a:off x="4903821"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096" name="矢印: 山形 4095">
              <a:extLst>
                <a:ext uri="{FF2B5EF4-FFF2-40B4-BE49-F238E27FC236}">
                  <a16:creationId xmlns:a16="http://schemas.microsoft.com/office/drawing/2014/main" id="{FB955F76-2F24-E770-1A5D-134F9696D5C5}"/>
                </a:ext>
              </a:extLst>
            </p:cNvPr>
            <p:cNvSpPr/>
            <p:nvPr/>
          </p:nvSpPr>
          <p:spPr>
            <a:xfrm>
              <a:off x="4640556"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4097" name="グループ化 4096">
            <a:extLst>
              <a:ext uri="{FF2B5EF4-FFF2-40B4-BE49-F238E27FC236}">
                <a16:creationId xmlns:a16="http://schemas.microsoft.com/office/drawing/2014/main" id="{05D9500D-C4DD-AF17-029D-AACCE11E89DE}"/>
              </a:ext>
            </a:extLst>
          </p:cNvPr>
          <p:cNvGrpSpPr/>
          <p:nvPr/>
        </p:nvGrpSpPr>
        <p:grpSpPr>
          <a:xfrm>
            <a:off x="8601127" y="5232434"/>
            <a:ext cx="2503186" cy="1289209"/>
            <a:chOff x="3264998" y="5374623"/>
            <a:chExt cx="5372693" cy="1504426"/>
          </a:xfrm>
          <a:solidFill>
            <a:srgbClr val="003451"/>
          </a:solidFill>
        </p:grpSpPr>
        <p:sp>
          <p:nvSpPr>
            <p:cNvPr id="4098" name="四角形: 角を丸くする 4097">
              <a:extLst>
                <a:ext uri="{FF2B5EF4-FFF2-40B4-BE49-F238E27FC236}">
                  <a16:creationId xmlns:a16="http://schemas.microsoft.com/office/drawing/2014/main" id="{E8225DEB-4F5A-5729-B9BA-476500203FE8}"/>
                </a:ext>
              </a:extLst>
            </p:cNvPr>
            <p:cNvSpPr/>
            <p:nvPr/>
          </p:nvSpPr>
          <p:spPr>
            <a:xfrm>
              <a:off x="3264998" y="5374623"/>
              <a:ext cx="5372693" cy="1504426"/>
            </a:xfrm>
            <a:prstGeom prst="roundRect">
              <a:avLst>
                <a:gd name="adj" fmla="val 8778"/>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099" name="テキスト ボックス 4098">
              <a:extLst>
                <a:ext uri="{FF2B5EF4-FFF2-40B4-BE49-F238E27FC236}">
                  <a16:creationId xmlns:a16="http://schemas.microsoft.com/office/drawing/2014/main" id="{10B7ADE9-A8B1-BC7E-6780-8C68D00F95DF}"/>
                </a:ext>
              </a:extLst>
            </p:cNvPr>
            <p:cNvSpPr txBox="1"/>
            <p:nvPr/>
          </p:nvSpPr>
          <p:spPr>
            <a:xfrm>
              <a:off x="3298099" y="5549532"/>
              <a:ext cx="5218004" cy="1257047"/>
            </a:xfrm>
            <a:prstGeom prst="rect">
              <a:avLst/>
            </a:prstGeom>
            <a:grpFill/>
          </p:spPr>
          <p:txBody>
            <a:bodyPr wrap="square" rtlCol="0">
              <a:spAutoFit/>
            </a:bodyPr>
            <a:lstStyle/>
            <a:p>
              <a:pPr algn="ctr"/>
              <a:r>
                <a:rPr kumimoji="1" lang="ja-JP" altLang="en-US" sz="3200" b="1">
                  <a:solidFill>
                    <a:schemeClr val="bg1"/>
                  </a:solidFill>
                </a:rPr>
                <a:t>生活利便性向上</a:t>
              </a:r>
              <a:endParaRPr kumimoji="1" lang="en-US" altLang="ja-JP" sz="3200" b="1">
                <a:solidFill>
                  <a:schemeClr val="bg1"/>
                </a:solidFill>
              </a:endParaRPr>
            </a:p>
          </p:txBody>
        </p:sp>
      </p:grpSp>
      <p:grpSp>
        <p:nvGrpSpPr>
          <p:cNvPr id="4106" name="グループ化 4105">
            <a:extLst>
              <a:ext uri="{FF2B5EF4-FFF2-40B4-BE49-F238E27FC236}">
                <a16:creationId xmlns:a16="http://schemas.microsoft.com/office/drawing/2014/main" id="{62FF251C-25BB-8D54-86C0-D34E16CCF3EE}"/>
              </a:ext>
            </a:extLst>
          </p:cNvPr>
          <p:cNvGrpSpPr/>
          <p:nvPr/>
        </p:nvGrpSpPr>
        <p:grpSpPr>
          <a:xfrm rot="2987377">
            <a:off x="8532366" y="4605959"/>
            <a:ext cx="716259" cy="385025"/>
            <a:chOff x="4640556" y="3476472"/>
            <a:chExt cx="870034" cy="484632"/>
          </a:xfrm>
          <a:solidFill>
            <a:srgbClr val="003451"/>
          </a:solidFill>
        </p:grpSpPr>
        <p:sp>
          <p:nvSpPr>
            <p:cNvPr id="4107" name="矢印: 山形 4106">
              <a:extLst>
                <a:ext uri="{FF2B5EF4-FFF2-40B4-BE49-F238E27FC236}">
                  <a16:creationId xmlns:a16="http://schemas.microsoft.com/office/drawing/2014/main" id="{C0FDF634-DCA9-F6F2-4198-66C3F0A5CA6A}"/>
                </a:ext>
              </a:extLst>
            </p:cNvPr>
            <p:cNvSpPr/>
            <p:nvPr/>
          </p:nvSpPr>
          <p:spPr>
            <a:xfrm>
              <a:off x="5167086"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108" name="矢印: 山形 4107">
              <a:extLst>
                <a:ext uri="{FF2B5EF4-FFF2-40B4-BE49-F238E27FC236}">
                  <a16:creationId xmlns:a16="http://schemas.microsoft.com/office/drawing/2014/main" id="{53BC0C18-9B8C-55CA-6739-91E11738D234}"/>
                </a:ext>
              </a:extLst>
            </p:cNvPr>
            <p:cNvSpPr/>
            <p:nvPr/>
          </p:nvSpPr>
          <p:spPr>
            <a:xfrm>
              <a:off x="4903821"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109" name="矢印: 山形 4108">
              <a:extLst>
                <a:ext uri="{FF2B5EF4-FFF2-40B4-BE49-F238E27FC236}">
                  <a16:creationId xmlns:a16="http://schemas.microsoft.com/office/drawing/2014/main" id="{0C625748-A8AB-207C-2944-DE67F1EF649D}"/>
                </a:ext>
              </a:extLst>
            </p:cNvPr>
            <p:cNvSpPr/>
            <p:nvPr/>
          </p:nvSpPr>
          <p:spPr>
            <a:xfrm>
              <a:off x="4640556"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110" name="テキスト ボックス 4109">
            <a:extLst>
              <a:ext uri="{FF2B5EF4-FFF2-40B4-BE49-F238E27FC236}">
                <a16:creationId xmlns:a16="http://schemas.microsoft.com/office/drawing/2014/main" id="{627EB2D7-5069-6285-AA9D-F68201F20E40}"/>
              </a:ext>
            </a:extLst>
          </p:cNvPr>
          <p:cNvSpPr txBox="1"/>
          <p:nvPr/>
        </p:nvSpPr>
        <p:spPr>
          <a:xfrm>
            <a:off x="-628583" y="1843950"/>
            <a:ext cx="2954655" cy="3170099"/>
          </a:xfrm>
          <a:prstGeom prst="rect">
            <a:avLst/>
          </a:prstGeom>
          <a:noFill/>
        </p:spPr>
        <p:txBody>
          <a:bodyPr vert="eaVert" wrap="none" rtlCol="0" anchor="ctr">
            <a:spAutoFit/>
          </a:bodyPr>
          <a:lstStyle/>
          <a:p>
            <a:pPr algn="ctr"/>
            <a:r>
              <a:rPr kumimoji="1" lang="ja-JP" altLang="en-US" sz="6000" b="1">
                <a:solidFill>
                  <a:schemeClr val="bg1"/>
                </a:solidFill>
              </a:rPr>
              <a:t>公共施設</a:t>
            </a:r>
            <a:endParaRPr kumimoji="1" lang="en-US" altLang="ja-JP" sz="6000" b="1">
              <a:solidFill>
                <a:schemeClr val="bg1"/>
              </a:solidFill>
            </a:endParaRPr>
          </a:p>
          <a:p>
            <a:pPr algn="ctr"/>
            <a:r>
              <a:rPr kumimoji="1" lang="ja-JP" altLang="en-US" sz="6000" b="1">
                <a:solidFill>
                  <a:schemeClr val="bg1"/>
                </a:solidFill>
              </a:rPr>
              <a:t>再編</a:t>
            </a:r>
            <a:endParaRPr kumimoji="1" lang="en-US" altLang="ja-JP" sz="6000" b="1">
              <a:solidFill>
                <a:schemeClr val="bg1"/>
              </a:solidFill>
            </a:endParaRPr>
          </a:p>
          <a:p>
            <a:pPr algn="ctr"/>
            <a:endParaRPr kumimoji="1" lang="ja-JP" altLang="en-US" sz="6000" b="1">
              <a:solidFill>
                <a:schemeClr val="bg1"/>
              </a:solidFill>
            </a:endParaRPr>
          </a:p>
        </p:txBody>
      </p:sp>
      <p:grpSp>
        <p:nvGrpSpPr>
          <p:cNvPr id="4111" name="グループ化 4110">
            <a:extLst>
              <a:ext uri="{FF2B5EF4-FFF2-40B4-BE49-F238E27FC236}">
                <a16:creationId xmlns:a16="http://schemas.microsoft.com/office/drawing/2014/main" id="{8A3AA69F-738A-4F4E-512B-F9D6F881FCA2}"/>
              </a:ext>
            </a:extLst>
          </p:cNvPr>
          <p:cNvGrpSpPr/>
          <p:nvPr/>
        </p:nvGrpSpPr>
        <p:grpSpPr>
          <a:xfrm>
            <a:off x="6143409" y="5232434"/>
            <a:ext cx="2407773" cy="1289209"/>
            <a:chOff x="3264998" y="5374623"/>
            <a:chExt cx="5372693" cy="1504426"/>
          </a:xfrm>
          <a:solidFill>
            <a:srgbClr val="003451"/>
          </a:solidFill>
        </p:grpSpPr>
        <p:sp>
          <p:nvSpPr>
            <p:cNvPr id="4112" name="四角形: 角を丸くする 4111">
              <a:extLst>
                <a:ext uri="{FF2B5EF4-FFF2-40B4-BE49-F238E27FC236}">
                  <a16:creationId xmlns:a16="http://schemas.microsoft.com/office/drawing/2014/main" id="{C5A8B0DB-AA94-64B1-2BCC-A10A660492BD}"/>
                </a:ext>
              </a:extLst>
            </p:cNvPr>
            <p:cNvSpPr/>
            <p:nvPr/>
          </p:nvSpPr>
          <p:spPr>
            <a:xfrm>
              <a:off x="3264998" y="5374623"/>
              <a:ext cx="5372693" cy="1504426"/>
            </a:xfrm>
            <a:prstGeom prst="roundRect">
              <a:avLst>
                <a:gd name="adj" fmla="val 8778"/>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113" name="テキスト ボックス 4112">
              <a:extLst>
                <a:ext uri="{FF2B5EF4-FFF2-40B4-BE49-F238E27FC236}">
                  <a16:creationId xmlns:a16="http://schemas.microsoft.com/office/drawing/2014/main" id="{5B57A845-703E-6A17-2F83-2B751C123600}"/>
                </a:ext>
              </a:extLst>
            </p:cNvPr>
            <p:cNvSpPr txBox="1"/>
            <p:nvPr/>
          </p:nvSpPr>
          <p:spPr>
            <a:xfrm>
              <a:off x="3298099" y="5549532"/>
              <a:ext cx="5218004" cy="1257046"/>
            </a:xfrm>
            <a:prstGeom prst="rect">
              <a:avLst/>
            </a:prstGeom>
            <a:grpFill/>
          </p:spPr>
          <p:txBody>
            <a:bodyPr wrap="square" rtlCol="0">
              <a:spAutoFit/>
            </a:bodyPr>
            <a:lstStyle/>
            <a:p>
              <a:pPr algn="ctr"/>
              <a:r>
                <a:rPr kumimoji="1" lang="ja-JP" altLang="en-US" sz="3200" b="1">
                  <a:solidFill>
                    <a:schemeClr val="bg1"/>
                  </a:solidFill>
                </a:rPr>
                <a:t>行政コスト削減</a:t>
              </a:r>
              <a:endParaRPr kumimoji="1" lang="en-US" altLang="ja-JP" sz="3200" b="1">
                <a:solidFill>
                  <a:schemeClr val="bg1"/>
                </a:solidFill>
              </a:endParaRPr>
            </a:p>
          </p:txBody>
        </p:sp>
      </p:grpSp>
      <p:grpSp>
        <p:nvGrpSpPr>
          <p:cNvPr id="2" name="グループ化 1">
            <a:extLst>
              <a:ext uri="{FF2B5EF4-FFF2-40B4-BE49-F238E27FC236}">
                <a16:creationId xmlns:a16="http://schemas.microsoft.com/office/drawing/2014/main" id="{6551DC9A-A048-8AC1-9FE0-B5A883549028}"/>
              </a:ext>
            </a:extLst>
          </p:cNvPr>
          <p:cNvGrpSpPr/>
          <p:nvPr/>
        </p:nvGrpSpPr>
        <p:grpSpPr>
          <a:xfrm>
            <a:off x="8173280" y="1455781"/>
            <a:ext cx="1919985" cy="1874589"/>
            <a:chOff x="8008049" y="1115095"/>
            <a:chExt cx="2621750" cy="2185916"/>
          </a:xfrm>
        </p:grpSpPr>
        <p:sp>
          <p:nvSpPr>
            <p:cNvPr id="10" name="四角形: 角を丸くする 9">
              <a:extLst>
                <a:ext uri="{FF2B5EF4-FFF2-40B4-BE49-F238E27FC236}">
                  <a16:creationId xmlns:a16="http://schemas.microsoft.com/office/drawing/2014/main" id="{A3765F00-65BB-1B38-0160-13B8650A69B2}"/>
                </a:ext>
              </a:extLst>
            </p:cNvPr>
            <p:cNvSpPr/>
            <p:nvPr/>
          </p:nvSpPr>
          <p:spPr>
            <a:xfrm>
              <a:off x="8241101" y="1115095"/>
              <a:ext cx="2224290" cy="2092484"/>
            </a:xfrm>
            <a:prstGeom prst="roundRect">
              <a:avLst>
                <a:gd name="adj" fmla="val 7225"/>
              </a:avLst>
            </a:prstGeom>
            <a:solidFill>
              <a:schemeClr val="accent6">
                <a:lumMod val="20000"/>
                <a:lumOff val="8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A631066-C5F0-BD54-76D0-693D9C6AC022}"/>
                </a:ext>
              </a:extLst>
            </p:cNvPr>
            <p:cNvSpPr txBox="1"/>
            <p:nvPr/>
          </p:nvSpPr>
          <p:spPr>
            <a:xfrm>
              <a:off x="8008049" y="1192050"/>
              <a:ext cx="2621750" cy="825450"/>
            </a:xfrm>
            <a:prstGeom prst="rect">
              <a:avLst/>
            </a:prstGeom>
            <a:noFill/>
            <a:ln w="57150">
              <a:noFill/>
            </a:ln>
          </p:spPr>
          <p:txBody>
            <a:bodyPr wrap="square" rtlCol="0">
              <a:spAutoFit/>
            </a:bodyPr>
            <a:lstStyle/>
            <a:p>
              <a:pPr algn="ctr"/>
              <a:r>
                <a:rPr kumimoji="1" lang="ja-JP" altLang="en-US" sz="2000" b="1">
                  <a:solidFill>
                    <a:srgbClr val="003451"/>
                  </a:solidFill>
                </a:rPr>
                <a:t>地域包括</a:t>
              </a:r>
              <a:endParaRPr kumimoji="1" lang="en-US" altLang="ja-JP" sz="2000" b="1">
                <a:solidFill>
                  <a:srgbClr val="003451"/>
                </a:solidFill>
              </a:endParaRPr>
            </a:p>
            <a:p>
              <a:pPr algn="ctr"/>
              <a:r>
                <a:rPr kumimoji="1" lang="ja-JP" altLang="en-US" sz="2000" b="1">
                  <a:solidFill>
                    <a:srgbClr val="003451"/>
                  </a:solidFill>
                </a:rPr>
                <a:t>支援センター</a:t>
              </a:r>
              <a:endParaRPr kumimoji="1" lang="en-US" altLang="ja-JP" sz="2000" b="1">
                <a:solidFill>
                  <a:srgbClr val="003451"/>
                </a:solidFill>
              </a:endParaRPr>
            </a:p>
          </p:txBody>
        </p:sp>
        <p:pic>
          <p:nvPicPr>
            <p:cNvPr id="15" name="図 14">
              <a:extLst>
                <a:ext uri="{FF2B5EF4-FFF2-40B4-BE49-F238E27FC236}">
                  <a16:creationId xmlns:a16="http://schemas.microsoft.com/office/drawing/2014/main" id="{E1C8BA0D-1E2E-D674-48FB-9D734443D8C1}"/>
                </a:ext>
              </a:extLst>
            </p:cNvPr>
            <p:cNvPicPr>
              <a:picLocks noChangeAspect="1"/>
            </p:cNvPicPr>
            <p:nvPr/>
          </p:nvPicPr>
          <p:blipFill>
            <a:blip r:embed="rId6"/>
            <a:stretch>
              <a:fillRect/>
            </a:stretch>
          </p:blipFill>
          <p:spPr>
            <a:xfrm>
              <a:off x="8470942" y="1926631"/>
              <a:ext cx="1799094" cy="1374380"/>
            </a:xfrm>
            <a:prstGeom prst="rect">
              <a:avLst/>
            </a:prstGeom>
            <a:ln w="57150">
              <a:noFill/>
            </a:ln>
          </p:spPr>
        </p:pic>
        <p:pic>
          <p:nvPicPr>
            <p:cNvPr id="16" name="Picture 10" descr="■">
              <a:extLst>
                <a:ext uri="{FF2B5EF4-FFF2-40B4-BE49-F238E27FC236}">
                  <a16:creationId xmlns:a16="http://schemas.microsoft.com/office/drawing/2014/main" id="{F8E1963A-133A-550C-D55D-A175A41606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0776" y="2483401"/>
              <a:ext cx="729992" cy="671594"/>
            </a:xfrm>
            <a:prstGeom prst="rect">
              <a:avLst/>
            </a:prstGeom>
            <a:noFill/>
            <a:ln w="57150">
              <a:noFill/>
            </a:ln>
            <a:extLst>
              <a:ext uri="{909E8E84-426E-40DD-AFC4-6F175D3DCCD1}">
                <a14:hiddenFill xmlns:a14="http://schemas.microsoft.com/office/drawing/2010/main">
                  <a:solidFill>
                    <a:srgbClr val="FFFFFF"/>
                  </a:solidFill>
                </a14:hiddenFill>
              </a:ext>
            </a:extLst>
          </p:spPr>
        </p:pic>
      </p:grpSp>
      <p:sp>
        <p:nvSpPr>
          <p:cNvPr id="5" name="テキスト ボックス 4">
            <a:extLst>
              <a:ext uri="{FF2B5EF4-FFF2-40B4-BE49-F238E27FC236}">
                <a16:creationId xmlns:a16="http://schemas.microsoft.com/office/drawing/2014/main" id="{7B838FE1-EFB6-8CD2-FDCF-0D758B44B6B9}"/>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22</a:t>
            </a:r>
          </a:p>
        </p:txBody>
      </p:sp>
      <p:pic>
        <p:nvPicPr>
          <p:cNvPr id="3" name="グラフィックス 2">
            <a:extLst>
              <a:ext uri="{FF2B5EF4-FFF2-40B4-BE49-F238E27FC236}">
                <a16:creationId xmlns:a16="http://schemas.microsoft.com/office/drawing/2014/main" id="{7D18C9AB-2E47-9AEC-01F4-B478214F0696}"/>
              </a:ext>
            </a:extLst>
          </p:cNvPr>
          <p:cNvPicPr>
            <a:picLocks noChangeAspect="1"/>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tretch>
            <a:fillRect/>
          </a:stretch>
        </p:blipFill>
        <p:spPr>
          <a:xfrm>
            <a:off x="12770984" y="4454071"/>
            <a:ext cx="2057400" cy="2057400"/>
          </a:xfrm>
          <a:prstGeom prst="ellipse">
            <a:avLst/>
          </a:prstGeom>
        </p:spPr>
      </p:pic>
    </p:spTree>
    <p:extLst>
      <p:ext uri="{BB962C8B-B14F-4D97-AF65-F5344CB8AC3E}">
        <p14:creationId xmlns:p14="http://schemas.microsoft.com/office/powerpoint/2010/main" val="3992086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F949AF6-E173-442B-3785-54EFCB2CF907}"/>
            </a:ext>
          </a:extLst>
        </p:cNvPr>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268E8684-529D-549E-B02F-6CDC064F2ED0}"/>
              </a:ext>
            </a:extLst>
          </p:cNvPr>
          <p:cNvSpPr/>
          <p:nvPr/>
        </p:nvSpPr>
        <p:spPr>
          <a:xfrm>
            <a:off x="4085251" y="429093"/>
            <a:ext cx="6122505" cy="4006261"/>
          </a:xfrm>
          <a:prstGeom prst="roundRect">
            <a:avLst>
              <a:gd name="adj" fmla="val 7039"/>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5A7DBA17-A3F3-6BA0-3015-C92671F6BA87}"/>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77BDC875-C45E-02C8-4149-3A79CFC78724}"/>
              </a:ext>
            </a:extLst>
          </p:cNvPr>
          <p:cNvSpPr txBox="1"/>
          <p:nvPr/>
        </p:nvSpPr>
        <p:spPr>
          <a:xfrm>
            <a:off x="6045511" y="2264225"/>
            <a:ext cx="2159999" cy="830997"/>
          </a:xfrm>
          <a:prstGeom prst="rect">
            <a:avLst/>
          </a:prstGeom>
          <a:noFill/>
        </p:spPr>
        <p:txBody>
          <a:bodyPr wrap="square" rtlCol="0">
            <a:spAutoFit/>
          </a:bodyPr>
          <a:lstStyle/>
          <a:p>
            <a:pPr algn="ctr"/>
            <a:r>
              <a:rPr kumimoji="1" lang="ja-JP" altLang="en-US" sz="2400" b="1">
                <a:solidFill>
                  <a:srgbClr val="003451"/>
                </a:solidFill>
              </a:rPr>
              <a:t>新治公民館</a:t>
            </a:r>
            <a:endParaRPr kumimoji="1" lang="en-US" altLang="ja-JP" sz="2400" b="1">
              <a:solidFill>
                <a:srgbClr val="003451"/>
              </a:solidFill>
            </a:endParaRPr>
          </a:p>
          <a:p>
            <a:pPr algn="ctr"/>
            <a:r>
              <a:rPr kumimoji="1" lang="ja-JP" altLang="en-US" sz="2400" b="1">
                <a:solidFill>
                  <a:srgbClr val="003451"/>
                </a:solidFill>
              </a:rPr>
              <a:t>図書館</a:t>
            </a:r>
            <a:endParaRPr kumimoji="1" lang="en-US" altLang="ja-JP" sz="2400" b="1">
              <a:solidFill>
                <a:srgbClr val="003451"/>
              </a:solidFill>
            </a:endParaRPr>
          </a:p>
        </p:txBody>
      </p:sp>
      <p:grpSp>
        <p:nvGrpSpPr>
          <p:cNvPr id="7" name="グループ化 6">
            <a:extLst>
              <a:ext uri="{FF2B5EF4-FFF2-40B4-BE49-F238E27FC236}">
                <a16:creationId xmlns:a16="http://schemas.microsoft.com/office/drawing/2014/main" id="{DFB53BE3-789B-F0E5-9F7A-820E8EEA2D11}"/>
              </a:ext>
            </a:extLst>
          </p:cNvPr>
          <p:cNvGrpSpPr/>
          <p:nvPr/>
        </p:nvGrpSpPr>
        <p:grpSpPr>
          <a:xfrm>
            <a:off x="4222290" y="1492778"/>
            <a:ext cx="1960535" cy="1777965"/>
            <a:chOff x="2958413" y="1174344"/>
            <a:chExt cx="2621750" cy="2205855"/>
          </a:xfrm>
        </p:grpSpPr>
        <p:sp>
          <p:nvSpPr>
            <p:cNvPr id="23" name="四角形: 角を丸くする 22">
              <a:extLst>
                <a:ext uri="{FF2B5EF4-FFF2-40B4-BE49-F238E27FC236}">
                  <a16:creationId xmlns:a16="http://schemas.microsoft.com/office/drawing/2014/main" id="{967DA84D-779B-F7E7-1753-F681D833748D}"/>
                </a:ext>
              </a:extLst>
            </p:cNvPr>
            <p:cNvSpPr/>
            <p:nvPr/>
          </p:nvSpPr>
          <p:spPr>
            <a:xfrm>
              <a:off x="3218255" y="1174344"/>
              <a:ext cx="2178283" cy="2205855"/>
            </a:xfrm>
            <a:prstGeom prst="roundRect">
              <a:avLst>
                <a:gd name="adj" fmla="val 7225"/>
              </a:avLst>
            </a:prstGeom>
            <a:solidFill>
              <a:schemeClr val="bg2">
                <a:lumMod val="9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5D99A40F-E9DB-FA10-9912-6E15DCAD9F8A}"/>
                </a:ext>
              </a:extLst>
            </p:cNvPr>
            <p:cNvSpPr txBox="1"/>
            <p:nvPr/>
          </p:nvSpPr>
          <p:spPr>
            <a:xfrm>
              <a:off x="2958413" y="1357561"/>
              <a:ext cx="2621750" cy="496402"/>
            </a:xfrm>
            <a:prstGeom prst="rect">
              <a:avLst/>
            </a:prstGeom>
            <a:noFill/>
          </p:spPr>
          <p:txBody>
            <a:bodyPr wrap="square" rtlCol="0">
              <a:spAutoFit/>
            </a:bodyPr>
            <a:lstStyle/>
            <a:p>
              <a:pPr algn="ctr"/>
              <a:r>
                <a:rPr kumimoji="1" lang="ja-JP" altLang="en-US" sz="2000" b="1">
                  <a:solidFill>
                    <a:srgbClr val="003451"/>
                  </a:solidFill>
                </a:rPr>
                <a:t>新治支所</a:t>
              </a:r>
              <a:endParaRPr kumimoji="1" lang="en-US" altLang="ja-JP" sz="2000" b="1">
                <a:solidFill>
                  <a:srgbClr val="003451"/>
                </a:solidFill>
              </a:endParaRPr>
            </a:p>
          </p:txBody>
        </p:sp>
        <p:pic>
          <p:nvPicPr>
            <p:cNvPr id="4104" name="Picture 8" descr="保健センターのイラスト | かわいいフリー素材集 いらすとや">
              <a:extLst>
                <a:ext uri="{FF2B5EF4-FFF2-40B4-BE49-F238E27FC236}">
                  <a16:creationId xmlns:a16="http://schemas.microsoft.com/office/drawing/2014/main" id="{50E3B546-3DB5-F109-3813-C4002AFF5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756" y="1880853"/>
              <a:ext cx="1364747" cy="13647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AutoShape 2">
            <a:extLst>
              <a:ext uri="{FF2B5EF4-FFF2-40B4-BE49-F238E27FC236}">
                <a16:creationId xmlns:a16="http://schemas.microsoft.com/office/drawing/2014/main" id="{C8914397-7692-9BCB-9B73-282579DAD52E}"/>
              </a:ext>
            </a:extLst>
          </p:cNvPr>
          <p:cNvSpPr>
            <a:spLocks noChangeAspect="1" noChangeArrowheads="1"/>
          </p:cNvSpPr>
          <p:nvPr/>
        </p:nvSpPr>
        <p:spPr bwMode="auto">
          <a:xfrm>
            <a:off x="5986376" y="268334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AutoShape 4">
            <a:extLst>
              <a:ext uri="{FF2B5EF4-FFF2-40B4-BE49-F238E27FC236}">
                <a16:creationId xmlns:a16="http://schemas.microsoft.com/office/drawing/2014/main" id="{7134D663-F6E7-B47E-AB3D-E8C16225F673}"/>
              </a:ext>
            </a:extLst>
          </p:cNvPr>
          <p:cNvSpPr>
            <a:spLocks noChangeAspect="1" noChangeArrowheads="1"/>
          </p:cNvSpPr>
          <p:nvPr/>
        </p:nvSpPr>
        <p:spPr bwMode="auto">
          <a:xfrm>
            <a:off x="6138776" y="283574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3" name="グループ化 12">
            <a:extLst>
              <a:ext uri="{FF2B5EF4-FFF2-40B4-BE49-F238E27FC236}">
                <a16:creationId xmlns:a16="http://schemas.microsoft.com/office/drawing/2014/main" id="{D7167F79-604F-10CD-210A-65F0D553D021}"/>
              </a:ext>
            </a:extLst>
          </p:cNvPr>
          <p:cNvGrpSpPr/>
          <p:nvPr/>
        </p:nvGrpSpPr>
        <p:grpSpPr>
          <a:xfrm>
            <a:off x="8173280" y="1455781"/>
            <a:ext cx="1919985" cy="1874589"/>
            <a:chOff x="8008049" y="1115095"/>
            <a:chExt cx="2621750" cy="2185916"/>
          </a:xfrm>
        </p:grpSpPr>
        <p:sp>
          <p:nvSpPr>
            <p:cNvPr id="5" name="四角形: 角を丸くする 4">
              <a:extLst>
                <a:ext uri="{FF2B5EF4-FFF2-40B4-BE49-F238E27FC236}">
                  <a16:creationId xmlns:a16="http://schemas.microsoft.com/office/drawing/2014/main" id="{92AB3B37-EB11-C365-4494-0249CBCBA54E}"/>
                </a:ext>
              </a:extLst>
            </p:cNvPr>
            <p:cNvSpPr/>
            <p:nvPr/>
          </p:nvSpPr>
          <p:spPr>
            <a:xfrm>
              <a:off x="8241101" y="1115095"/>
              <a:ext cx="2224290" cy="2092484"/>
            </a:xfrm>
            <a:prstGeom prst="roundRect">
              <a:avLst>
                <a:gd name="adj" fmla="val 7225"/>
              </a:avLst>
            </a:prstGeom>
            <a:solidFill>
              <a:schemeClr val="accent6">
                <a:lumMod val="20000"/>
                <a:lumOff val="8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80A300F-C3AC-3578-9463-EE96ABD1EE3B}"/>
                </a:ext>
              </a:extLst>
            </p:cNvPr>
            <p:cNvSpPr txBox="1"/>
            <p:nvPr/>
          </p:nvSpPr>
          <p:spPr>
            <a:xfrm>
              <a:off x="8008049" y="1192050"/>
              <a:ext cx="2621750" cy="825450"/>
            </a:xfrm>
            <a:prstGeom prst="rect">
              <a:avLst/>
            </a:prstGeom>
            <a:noFill/>
          </p:spPr>
          <p:txBody>
            <a:bodyPr wrap="square" rtlCol="0">
              <a:spAutoFit/>
            </a:bodyPr>
            <a:lstStyle/>
            <a:p>
              <a:pPr algn="ctr"/>
              <a:r>
                <a:rPr kumimoji="1" lang="ja-JP" altLang="en-US" sz="2000" b="1">
                  <a:solidFill>
                    <a:srgbClr val="003451"/>
                  </a:solidFill>
                </a:rPr>
                <a:t>地域包括</a:t>
              </a:r>
              <a:endParaRPr kumimoji="1" lang="en-US" altLang="ja-JP" sz="2000" b="1">
                <a:solidFill>
                  <a:srgbClr val="003451"/>
                </a:solidFill>
              </a:endParaRPr>
            </a:p>
            <a:p>
              <a:pPr algn="ctr"/>
              <a:r>
                <a:rPr kumimoji="1" lang="ja-JP" altLang="en-US" sz="2000" b="1">
                  <a:solidFill>
                    <a:srgbClr val="003451"/>
                  </a:solidFill>
                </a:rPr>
                <a:t>支援センター</a:t>
              </a:r>
              <a:endParaRPr kumimoji="1" lang="en-US" altLang="ja-JP" sz="2000" b="1">
                <a:solidFill>
                  <a:srgbClr val="003451"/>
                </a:solidFill>
              </a:endParaRPr>
            </a:p>
          </p:txBody>
        </p:sp>
        <p:pic>
          <p:nvPicPr>
            <p:cNvPr id="22" name="図 21">
              <a:extLst>
                <a:ext uri="{FF2B5EF4-FFF2-40B4-BE49-F238E27FC236}">
                  <a16:creationId xmlns:a16="http://schemas.microsoft.com/office/drawing/2014/main" id="{47AAC1EC-32EB-4C42-6F52-601466D3868F}"/>
                </a:ext>
              </a:extLst>
            </p:cNvPr>
            <p:cNvPicPr>
              <a:picLocks noChangeAspect="1"/>
            </p:cNvPicPr>
            <p:nvPr/>
          </p:nvPicPr>
          <p:blipFill>
            <a:blip r:embed="rId4"/>
            <a:stretch>
              <a:fillRect/>
            </a:stretch>
          </p:blipFill>
          <p:spPr>
            <a:xfrm>
              <a:off x="8470942" y="1926631"/>
              <a:ext cx="1799094" cy="1374380"/>
            </a:xfrm>
            <a:prstGeom prst="rect">
              <a:avLst/>
            </a:prstGeom>
          </p:spPr>
        </p:pic>
        <p:pic>
          <p:nvPicPr>
            <p:cNvPr id="2058" name="Picture 10" descr="■">
              <a:extLst>
                <a:ext uri="{FF2B5EF4-FFF2-40B4-BE49-F238E27FC236}">
                  <a16:creationId xmlns:a16="http://schemas.microsoft.com/office/drawing/2014/main" id="{0C99ACF8-E602-68C2-B0C4-0CAE50B73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0776" y="2483401"/>
              <a:ext cx="729992" cy="671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グループ化 7">
            <a:extLst>
              <a:ext uri="{FF2B5EF4-FFF2-40B4-BE49-F238E27FC236}">
                <a16:creationId xmlns:a16="http://schemas.microsoft.com/office/drawing/2014/main" id="{371942E9-F5B8-57BC-91CC-6DB0DA1AC8C6}"/>
              </a:ext>
            </a:extLst>
          </p:cNvPr>
          <p:cNvGrpSpPr/>
          <p:nvPr/>
        </p:nvGrpSpPr>
        <p:grpSpPr>
          <a:xfrm>
            <a:off x="6291176" y="638006"/>
            <a:ext cx="1647818" cy="1536160"/>
            <a:chOff x="2750452" y="4749113"/>
            <a:chExt cx="2660273" cy="2033665"/>
          </a:xfrm>
        </p:grpSpPr>
        <p:sp>
          <p:nvSpPr>
            <p:cNvPr id="9" name="四角形: 角を丸くする 8">
              <a:extLst>
                <a:ext uri="{FF2B5EF4-FFF2-40B4-BE49-F238E27FC236}">
                  <a16:creationId xmlns:a16="http://schemas.microsoft.com/office/drawing/2014/main" id="{43608D82-6A0B-498C-9877-2BD6BC2E9FB8}"/>
                </a:ext>
              </a:extLst>
            </p:cNvPr>
            <p:cNvSpPr/>
            <p:nvPr/>
          </p:nvSpPr>
          <p:spPr>
            <a:xfrm>
              <a:off x="2780974" y="4749113"/>
              <a:ext cx="2629751" cy="2033665"/>
            </a:xfrm>
            <a:prstGeom prst="roundRect">
              <a:avLst>
                <a:gd name="adj" fmla="val 6175"/>
              </a:avLst>
            </a:prstGeom>
            <a:solidFill>
              <a:schemeClr val="accent5">
                <a:lumMod val="20000"/>
                <a:lumOff val="8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3D93198-FC25-4ECB-7E76-19A8C98EB8BD}"/>
                </a:ext>
              </a:extLst>
            </p:cNvPr>
            <p:cNvSpPr txBox="1"/>
            <p:nvPr/>
          </p:nvSpPr>
          <p:spPr>
            <a:xfrm>
              <a:off x="2750452" y="4849092"/>
              <a:ext cx="2621750" cy="529691"/>
            </a:xfrm>
            <a:prstGeom prst="rect">
              <a:avLst/>
            </a:prstGeom>
            <a:noFill/>
          </p:spPr>
          <p:txBody>
            <a:bodyPr wrap="square" rtlCol="0">
              <a:spAutoFit/>
            </a:bodyPr>
            <a:lstStyle/>
            <a:p>
              <a:pPr algn="ctr"/>
              <a:r>
                <a:rPr kumimoji="1" lang="ja-JP" altLang="en-US" sz="2000" b="1">
                  <a:solidFill>
                    <a:srgbClr val="003451"/>
                  </a:solidFill>
                </a:rPr>
                <a:t>新治児童館</a:t>
              </a:r>
            </a:p>
          </p:txBody>
        </p:sp>
        <p:pic>
          <p:nvPicPr>
            <p:cNvPr id="30" name="Picture 6" descr="板野町社会福祉協議会ホームページ">
              <a:extLst>
                <a:ext uri="{FF2B5EF4-FFF2-40B4-BE49-F238E27FC236}">
                  <a16:creationId xmlns:a16="http://schemas.microsoft.com/office/drawing/2014/main" id="{6F06A910-4033-795F-89CA-B9D9BF8773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2134" y="5305991"/>
              <a:ext cx="1956500" cy="147678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公民館のイラスト">
            <a:extLst>
              <a:ext uri="{FF2B5EF4-FFF2-40B4-BE49-F238E27FC236}">
                <a16:creationId xmlns:a16="http://schemas.microsoft.com/office/drawing/2014/main" id="{767EE59E-FC74-7BB2-9A2C-3ADAAD8004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9535" y="3087418"/>
            <a:ext cx="1473935" cy="1330226"/>
          </a:xfrm>
          <a:prstGeom prst="rect">
            <a:avLst/>
          </a:prstGeom>
          <a:noFill/>
          <a:extLst>
            <a:ext uri="{909E8E84-426E-40DD-AFC4-6F175D3DCCD1}">
              <a14:hiddenFill xmlns:a14="http://schemas.microsoft.com/office/drawing/2010/main">
                <a:solidFill>
                  <a:srgbClr val="FFFFFF"/>
                </a:solidFill>
              </a14:hiddenFill>
            </a:ext>
          </a:extLst>
        </p:spPr>
      </p:pic>
      <p:sp>
        <p:nvSpPr>
          <p:cNvPr id="36" name="矢印: 右 35">
            <a:extLst>
              <a:ext uri="{FF2B5EF4-FFF2-40B4-BE49-F238E27FC236}">
                <a16:creationId xmlns:a16="http://schemas.microsoft.com/office/drawing/2014/main" id="{191B26A2-BCD7-8725-A53C-59E39BA00F97}"/>
              </a:ext>
            </a:extLst>
          </p:cNvPr>
          <p:cNvSpPr/>
          <p:nvPr/>
        </p:nvSpPr>
        <p:spPr>
          <a:xfrm rot="12893904">
            <a:off x="7727907" y="1605266"/>
            <a:ext cx="637603" cy="253082"/>
          </a:xfrm>
          <a:prstGeom prst="rightArrow">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矢印: 右 45">
            <a:extLst>
              <a:ext uri="{FF2B5EF4-FFF2-40B4-BE49-F238E27FC236}">
                <a16:creationId xmlns:a16="http://schemas.microsoft.com/office/drawing/2014/main" id="{EC9DB72B-2119-FB9E-7657-0B70AC84A32D}"/>
              </a:ext>
            </a:extLst>
          </p:cNvPr>
          <p:cNvSpPr/>
          <p:nvPr/>
        </p:nvSpPr>
        <p:spPr>
          <a:xfrm rot="2038358">
            <a:off x="7873256" y="1425226"/>
            <a:ext cx="642773" cy="236834"/>
          </a:xfrm>
          <a:prstGeom prst="rightArrow">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BD0ECDCA-16B2-C399-B0A2-442B5596755B}"/>
              </a:ext>
            </a:extLst>
          </p:cNvPr>
          <p:cNvGrpSpPr/>
          <p:nvPr/>
        </p:nvGrpSpPr>
        <p:grpSpPr>
          <a:xfrm rot="8143939">
            <a:off x="5140332" y="4653612"/>
            <a:ext cx="716259" cy="385025"/>
            <a:chOff x="4640556" y="3476472"/>
            <a:chExt cx="870034" cy="484632"/>
          </a:xfrm>
          <a:solidFill>
            <a:srgbClr val="003451"/>
          </a:solidFill>
        </p:grpSpPr>
        <p:sp>
          <p:nvSpPr>
            <p:cNvPr id="49" name="矢印: 山形 48">
              <a:extLst>
                <a:ext uri="{FF2B5EF4-FFF2-40B4-BE49-F238E27FC236}">
                  <a16:creationId xmlns:a16="http://schemas.microsoft.com/office/drawing/2014/main" id="{7D19FF5C-BA03-D673-2F95-B15716DECCD7}"/>
                </a:ext>
              </a:extLst>
            </p:cNvPr>
            <p:cNvSpPr/>
            <p:nvPr/>
          </p:nvSpPr>
          <p:spPr>
            <a:xfrm>
              <a:off x="5167086"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0" name="矢印: 山形 49">
              <a:extLst>
                <a:ext uri="{FF2B5EF4-FFF2-40B4-BE49-F238E27FC236}">
                  <a16:creationId xmlns:a16="http://schemas.microsoft.com/office/drawing/2014/main" id="{3B5EDB80-DD53-607C-8F9B-7F37634F755F}"/>
                </a:ext>
              </a:extLst>
            </p:cNvPr>
            <p:cNvSpPr/>
            <p:nvPr/>
          </p:nvSpPr>
          <p:spPr>
            <a:xfrm>
              <a:off x="4903821"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1" name="矢印: 山形 50">
              <a:extLst>
                <a:ext uri="{FF2B5EF4-FFF2-40B4-BE49-F238E27FC236}">
                  <a16:creationId xmlns:a16="http://schemas.microsoft.com/office/drawing/2014/main" id="{48587659-37BA-E52B-AF7F-8638AE34B659}"/>
                </a:ext>
              </a:extLst>
            </p:cNvPr>
            <p:cNvSpPr/>
            <p:nvPr/>
          </p:nvSpPr>
          <p:spPr>
            <a:xfrm>
              <a:off x="4640556"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53" name="グループ化 52">
            <a:extLst>
              <a:ext uri="{FF2B5EF4-FFF2-40B4-BE49-F238E27FC236}">
                <a16:creationId xmlns:a16="http://schemas.microsoft.com/office/drawing/2014/main" id="{B170E6C9-136E-9CF0-5C79-BA9BB74CAFBC}"/>
              </a:ext>
            </a:extLst>
          </p:cNvPr>
          <p:cNvGrpSpPr/>
          <p:nvPr/>
        </p:nvGrpSpPr>
        <p:grpSpPr>
          <a:xfrm>
            <a:off x="3624895" y="5227133"/>
            <a:ext cx="2468569" cy="1289209"/>
            <a:chOff x="3264998" y="5374623"/>
            <a:chExt cx="5782784" cy="1504426"/>
          </a:xfrm>
          <a:solidFill>
            <a:srgbClr val="003451"/>
          </a:solidFill>
        </p:grpSpPr>
        <p:sp>
          <p:nvSpPr>
            <p:cNvPr id="54" name="四角形: 角を丸くする 53">
              <a:extLst>
                <a:ext uri="{FF2B5EF4-FFF2-40B4-BE49-F238E27FC236}">
                  <a16:creationId xmlns:a16="http://schemas.microsoft.com/office/drawing/2014/main" id="{F8C5A6F0-EA79-3DE0-2957-A9807F9D5CC7}"/>
                </a:ext>
              </a:extLst>
            </p:cNvPr>
            <p:cNvSpPr/>
            <p:nvPr/>
          </p:nvSpPr>
          <p:spPr>
            <a:xfrm>
              <a:off x="3264998" y="5374623"/>
              <a:ext cx="5782784" cy="1504426"/>
            </a:xfrm>
            <a:prstGeom prst="roundRect">
              <a:avLst>
                <a:gd name="adj" fmla="val 8778"/>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5" name="テキスト ボックス 54">
              <a:extLst>
                <a:ext uri="{FF2B5EF4-FFF2-40B4-BE49-F238E27FC236}">
                  <a16:creationId xmlns:a16="http://schemas.microsoft.com/office/drawing/2014/main" id="{2973DBD9-D2B5-492D-9A81-A30C0A9ECE76}"/>
                </a:ext>
              </a:extLst>
            </p:cNvPr>
            <p:cNvSpPr txBox="1"/>
            <p:nvPr/>
          </p:nvSpPr>
          <p:spPr>
            <a:xfrm>
              <a:off x="3419687" y="5498314"/>
              <a:ext cx="5628095" cy="1257045"/>
            </a:xfrm>
            <a:prstGeom prst="rect">
              <a:avLst/>
            </a:prstGeom>
            <a:grpFill/>
          </p:spPr>
          <p:txBody>
            <a:bodyPr wrap="square" rtlCol="0">
              <a:spAutoFit/>
            </a:bodyPr>
            <a:lstStyle/>
            <a:p>
              <a:pPr algn="ctr"/>
              <a:r>
                <a:rPr kumimoji="1" lang="ja-JP" altLang="en-US" sz="3200" b="1">
                  <a:solidFill>
                    <a:schemeClr val="bg1"/>
                  </a:solidFill>
                </a:rPr>
                <a:t>施設利用</a:t>
              </a:r>
              <a:endParaRPr kumimoji="1" lang="en-US" altLang="ja-JP" sz="3200" b="1">
                <a:solidFill>
                  <a:schemeClr val="bg1"/>
                </a:solidFill>
              </a:endParaRPr>
            </a:p>
            <a:p>
              <a:pPr algn="ctr"/>
              <a:r>
                <a:rPr kumimoji="1" lang="ja-JP" altLang="en-US" sz="3200" b="1">
                  <a:solidFill>
                    <a:schemeClr val="bg1"/>
                  </a:solidFill>
                </a:rPr>
                <a:t>促進</a:t>
              </a:r>
              <a:endParaRPr kumimoji="1" lang="en-US" altLang="ja-JP" sz="3200" b="1">
                <a:solidFill>
                  <a:schemeClr val="bg1"/>
                </a:solidFill>
              </a:endParaRPr>
            </a:p>
          </p:txBody>
        </p:sp>
      </p:grpSp>
      <p:grpSp>
        <p:nvGrpSpPr>
          <p:cNvPr id="57" name="グループ化 56">
            <a:extLst>
              <a:ext uri="{FF2B5EF4-FFF2-40B4-BE49-F238E27FC236}">
                <a16:creationId xmlns:a16="http://schemas.microsoft.com/office/drawing/2014/main" id="{7275A36E-C014-5576-8076-9D38B7E66FFC}"/>
              </a:ext>
            </a:extLst>
          </p:cNvPr>
          <p:cNvGrpSpPr/>
          <p:nvPr/>
        </p:nvGrpSpPr>
        <p:grpSpPr>
          <a:xfrm>
            <a:off x="8343951" y="97466"/>
            <a:ext cx="2506077" cy="1289209"/>
            <a:chOff x="3474910" y="5402932"/>
            <a:chExt cx="5378898" cy="1504426"/>
          </a:xfrm>
          <a:solidFill>
            <a:schemeClr val="accent1">
              <a:lumMod val="75000"/>
            </a:schemeClr>
          </a:solidFill>
        </p:grpSpPr>
        <p:sp>
          <p:nvSpPr>
            <p:cNvPr id="58" name="四角形: 角を丸くする 57">
              <a:extLst>
                <a:ext uri="{FF2B5EF4-FFF2-40B4-BE49-F238E27FC236}">
                  <a16:creationId xmlns:a16="http://schemas.microsoft.com/office/drawing/2014/main" id="{613CD474-95BB-8E8B-5D1E-FDA84C611EB3}"/>
                </a:ext>
              </a:extLst>
            </p:cNvPr>
            <p:cNvSpPr/>
            <p:nvPr/>
          </p:nvSpPr>
          <p:spPr>
            <a:xfrm>
              <a:off x="3481115" y="5402932"/>
              <a:ext cx="5372693" cy="1504426"/>
            </a:xfrm>
            <a:prstGeom prst="roundRect">
              <a:avLst>
                <a:gd name="adj" fmla="val 8778"/>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9" name="テキスト ボックス 58">
              <a:extLst>
                <a:ext uri="{FF2B5EF4-FFF2-40B4-BE49-F238E27FC236}">
                  <a16:creationId xmlns:a16="http://schemas.microsoft.com/office/drawing/2014/main" id="{CCCC24B5-3C37-63E6-8A13-04F4C0C6CE25}"/>
                </a:ext>
              </a:extLst>
            </p:cNvPr>
            <p:cNvSpPr txBox="1"/>
            <p:nvPr/>
          </p:nvSpPr>
          <p:spPr>
            <a:xfrm>
              <a:off x="3474910" y="5561269"/>
              <a:ext cx="5218004" cy="1257045"/>
            </a:xfrm>
            <a:prstGeom prst="rect">
              <a:avLst/>
            </a:prstGeom>
            <a:noFill/>
          </p:spPr>
          <p:txBody>
            <a:bodyPr wrap="square" rtlCol="0">
              <a:spAutoFit/>
            </a:bodyPr>
            <a:lstStyle/>
            <a:p>
              <a:pPr algn="ctr"/>
              <a:r>
                <a:rPr kumimoji="1" lang="ja-JP" altLang="en-US" sz="3200" b="1">
                  <a:solidFill>
                    <a:schemeClr val="bg1"/>
                  </a:solidFill>
                </a:rPr>
                <a:t>世代間交流</a:t>
              </a:r>
              <a:endParaRPr kumimoji="1" lang="en-US" altLang="ja-JP" sz="3200" b="1">
                <a:solidFill>
                  <a:schemeClr val="bg1"/>
                </a:solidFill>
              </a:endParaRPr>
            </a:p>
            <a:p>
              <a:pPr algn="ctr"/>
              <a:r>
                <a:rPr kumimoji="1" lang="ja-JP" altLang="en-US" sz="3200" b="1">
                  <a:solidFill>
                    <a:schemeClr val="bg1"/>
                  </a:solidFill>
                </a:rPr>
                <a:t>の創出</a:t>
              </a:r>
              <a:endParaRPr kumimoji="1" lang="en-US" altLang="ja-JP" sz="3200" b="1">
                <a:solidFill>
                  <a:schemeClr val="bg1"/>
                </a:solidFill>
              </a:endParaRPr>
            </a:p>
          </p:txBody>
        </p:sp>
      </p:grpSp>
      <p:grpSp>
        <p:nvGrpSpPr>
          <p:cNvPr id="61" name="グループ化 60">
            <a:extLst>
              <a:ext uri="{FF2B5EF4-FFF2-40B4-BE49-F238E27FC236}">
                <a16:creationId xmlns:a16="http://schemas.microsoft.com/office/drawing/2014/main" id="{52F26BCA-0045-6FE2-2DDD-2206A15A664A}"/>
              </a:ext>
            </a:extLst>
          </p:cNvPr>
          <p:cNvGrpSpPr/>
          <p:nvPr/>
        </p:nvGrpSpPr>
        <p:grpSpPr>
          <a:xfrm rot="5400000">
            <a:off x="6837799" y="4619688"/>
            <a:ext cx="716259" cy="385025"/>
            <a:chOff x="4640556" y="3476472"/>
            <a:chExt cx="870034" cy="484632"/>
          </a:xfrm>
          <a:solidFill>
            <a:srgbClr val="003451"/>
          </a:solidFill>
        </p:grpSpPr>
        <p:sp>
          <p:nvSpPr>
            <p:cNvPr id="62" name="矢印: 山形 61">
              <a:extLst>
                <a:ext uri="{FF2B5EF4-FFF2-40B4-BE49-F238E27FC236}">
                  <a16:creationId xmlns:a16="http://schemas.microsoft.com/office/drawing/2014/main" id="{B866ADFF-07CA-F96D-0B1B-6F35A5A16BFF}"/>
                </a:ext>
              </a:extLst>
            </p:cNvPr>
            <p:cNvSpPr/>
            <p:nvPr/>
          </p:nvSpPr>
          <p:spPr>
            <a:xfrm>
              <a:off x="5167086"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3" name="矢印: 山形 62">
              <a:extLst>
                <a:ext uri="{FF2B5EF4-FFF2-40B4-BE49-F238E27FC236}">
                  <a16:creationId xmlns:a16="http://schemas.microsoft.com/office/drawing/2014/main" id="{96F16CB5-884C-93C0-F7A8-6B5280367128}"/>
                </a:ext>
              </a:extLst>
            </p:cNvPr>
            <p:cNvSpPr/>
            <p:nvPr/>
          </p:nvSpPr>
          <p:spPr>
            <a:xfrm>
              <a:off x="4903821"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096" name="矢印: 山形 4095">
              <a:extLst>
                <a:ext uri="{FF2B5EF4-FFF2-40B4-BE49-F238E27FC236}">
                  <a16:creationId xmlns:a16="http://schemas.microsoft.com/office/drawing/2014/main" id="{AF6D1F67-AE87-901E-C18D-4BBFCE40714C}"/>
                </a:ext>
              </a:extLst>
            </p:cNvPr>
            <p:cNvSpPr/>
            <p:nvPr/>
          </p:nvSpPr>
          <p:spPr>
            <a:xfrm>
              <a:off x="4640556"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4097" name="グループ化 4096">
            <a:extLst>
              <a:ext uri="{FF2B5EF4-FFF2-40B4-BE49-F238E27FC236}">
                <a16:creationId xmlns:a16="http://schemas.microsoft.com/office/drawing/2014/main" id="{5F42D66D-5A35-DDDB-3345-6B6A12E00F15}"/>
              </a:ext>
            </a:extLst>
          </p:cNvPr>
          <p:cNvGrpSpPr/>
          <p:nvPr/>
        </p:nvGrpSpPr>
        <p:grpSpPr>
          <a:xfrm>
            <a:off x="8601127" y="5232434"/>
            <a:ext cx="2503186" cy="1289209"/>
            <a:chOff x="3264998" y="5374623"/>
            <a:chExt cx="5372693" cy="1504426"/>
          </a:xfrm>
          <a:solidFill>
            <a:srgbClr val="003451"/>
          </a:solidFill>
        </p:grpSpPr>
        <p:sp>
          <p:nvSpPr>
            <p:cNvPr id="4098" name="四角形: 角を丸くする 4097">
              <a:extLst>
                <a:ext uri="{FF2B5EF4-FFF2-40B4-BE49-F238E27FC236}">
                  <a16:creationId xmlns:a16="http://schemas.microsoft.com/office/drawing/2014/main" id="{C022CACF-8D10-AF15-7730-359D54E10143}"/>
                </a:ext>
              </a:extLst>
            </p:cNvPr>
            <p:cNvSpPr/>
            <p:nvPr/>
          </p:nvSpPr>
          <p:spPr>
            <a:xfrm>
              <a:off x="3264998" y="5374623"/>
              <a:ext cx="5372693" cy="1504426"/>
            </a:xfrm>
            <a:prstGeom prst="roundRect">
              <a:avLst>
                <a:gd name="adj" fmla="val 8778"/>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099" name="テキスト ボックス 4098">
              <a:extLst>
                <a:ext uri="{FF2B5EF4-FFF2-40B4-BE49-F238E27FC236}">
                  <a16:creationId xmlns:a16="http://schemas.microsoft.com/office/drawing/2014/main" id="{91106FE5-A6B5-264D-D027-78F4752370D1}"/>
                </a:ext>
              </a:extLst>
            </p:cNvPr>
            <p:cNvSpPr txBox="1"/>
            <p:nvPr/>
          </p:nvSpPr>
          <p:spPr>
            <a:xfrm>
              <a:off x="3298099" y="5549532"/>
              <a:ext cx="5218004" cy="1257047"/>
            </a:xfrm>
            <a:prstGeom prst="rect">
              <a:avLst/>
            </a:prstGeom>
            <a:grpFill/>
          </p:spPr>
          <p:txBody>
            <a:bodyPr wrap="square" rtlCol="0">
              <a:spAutoFit/>
            </a:bodyPr>
            <a:lstStyle/>
            <a:p>
              <a:pPr algn="ctr"/>
              <a:r>
                <a:rPr kumimoji="1" lang="ja-JP" altLang="en-US" sz="3200" b="1">
                  <a:solidFill>
                    <a:schemeClr val="bg1"/>
                  </a:solidFill>
                </a:rPr>
                <a:t>生活利便性向上</a:t>
              </a:r>
              <a:endParaRPr kumimoji="1" lang="en-US" altLang="ja-JP" sz="3200" b="1">
                <a:solidFill>
                  <a:schemeClr val="bg1"/>
                </a:solidFill>
              </a:endParaRPr>
            </a:p>
          </p:txBody>
        </p:sp>
      </p:grpSp>
      <p:grpSp>
        <p:nvGrpSpPr>
          <p:cNvPr id="4106" name="グループ化 4105">
            <a:extLst>
              <a:ext uri="{FF2B5EF4-FFF2-40B4-BE49-F238E27FC236}">
                <a16:creationId xmlns:a16="http://schemas.microsoft.com/office/drawing/2014/main" id="{2BF384EB-8889-F1C4-6788-F9C5E9917C0F}"/>
              </a:ext>
            </a:extLst>
          </p:cNvPr>
          <p:cNvGrpSpPr/>
          <p:nvPr/>
        </p:nvGrpSpPr>
        <p:grpSpPr>
          <a:xfrm rot="2987377">
            <a:off x="8532366" y="4605959"/>
            <a:ext cx="716259" cy="385025"/>
            <a:chOff x="4640556" y="3476472"/>
            <a:chExt cx="870034" cy="484632"/>
          </a:xfrm>
          <a:solidFill>
            <a:srgbClr val="003451"/>
          </a:solidFill>
        </p:grpSpPr>
        <p:sp>
          <p:nvSpPr>
            <p:cNvPr id="4107" name="矢印: 山形 4106">
              <a:extLst>
                <a:ext uri="{FF2B5EF4-FFF2-40B4-BE49-F238E27FC236}">
                  <a16:creationId xmlns:a16="http://schemas.microsoft.com/office/drawing/2014/main" id="{A152A308-8816-0321-8739-927C88126E0A}"/>
                </a:ext>
              </a:extLst>
            </p:cNvPr>
            <p:cNvSpPr/>
            <p:nvPr/>
          </p:nvSpPr>
          <p:spPr>
            <a:xfrm>
              <a:off x="5167086"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108" name="矢印: 山形 4107">
              <a:extLst>
                <a:ext uri="{FF2B5EF4-FFF2-40B4-BE49-F238E27FC236}">
                  <a16:creationId xmlns:a16="http://schemas.microsoft.com/office/drawing/2014/main" id="{C66AB11F-03CC-096D-E190-B1840231F9C2}"/>
                </a:ext>
              </a:extLst>
            </p:cNvPr>
            <p:cNvSpPr/>
            <p:nvPr/>
          </p:nvSpPr>
          <p:spPr>
            <a:xfrm>
              <a:off x="4903821"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109" name="矢印: 山形 4108">
              <a:extLst>
                <a:ext uri="{FF2B5EF4-FFF2-40B4-BE49-F238E27FC236}">
                  <a16:creationId xmlns:a16="http://schemas.microsoft.com/office/drawing/2014/main" id="{9066E19F-B6D6-39E7-0700-1E282FD4B6C7}"/>
                </a:ext>
              </a:extLst>
            </p:cNvPr>
            <p:cNvSpPr/>
            <p:nvPr/>
          </p:nvSpPr>
          <p:spPr>
            <a:xfrm>
              <a:off x="4640556" y="3476472"/>
              <a:ext cx="343504" cy="484632"/>
            </a:xfrm>
            <a:prstGeom prst="chevron">
              <a:avLst>
                <a:gd name="adj" fmla="val 55117"/>
              </a:avLst>
            </a:prstGeom>
            <a:grp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110" name="テキスト ボックス 4109">
            <a:extLst>
              <a:ext uri="{FF2B5EF4-FFF2-40B4-BE49-F238E27FC236}">
                <a16:creationId xmlns:a16="http://schemas.microsoft.com/office/drawing/2014/main" id="{A8F09B75-DA73-647C-E695-C1042622A1B6}"/>
              </a:ext>
            </a:extLst>
          </p:cNvPr>
          <p:cNvSpPr txBox="1"/>
          <p:nvPr/>
        </p:nvSpPr>
        <p:spPr>
          <a:xfrm>
            <a:off x="-628583" y="1843950"/>
            <a:ext cx="2954655" cy="3170099"/>
          </a:xfrm>
          <a:prstGeom prst="rect">
            <a:avLst/>
          </a:prstGeom>
          <a:noFill/>
        </p:spPr>
        <p:txBody>
          <a:bodyPr vert="eaVert" wrap="none" rtlCol="0" anchor="ctr">
            <a:spAutoFit/>
          </a:bodyPr>
          <a:lstStyle/>
          <a:p>
            <a:pPr algn="ctr"/>
            <a:r>
              <a:rPr kumimoji="1" lang="ja-JP" altLang="en-US" sz="6000" b="1">
                <a:solidFill>
                  <a:schemeClr val="bg1"/>
                </a:solidFill>
              </a:rPr>
              <a:t>公共施設</a:t>
            </a:r>
            <a:endParaRPr kumimoji="1" lang="en-US" altLang="ja-JP" sz="6000" b="1">
              <a:solidFill>
                <a:schemeClr val="bg1"/>
              </a:solidFill>
            </a:endParaRPr>
          </a:p>
          <a:p>
            <a:pPr algn="ctr"/>
            <a:r>
              <a:rPr kumimoji="1" lang="ja-JP" altLang="en-US" sz="6000" b="1">
                <a:solidFill>
                  <a:schemeClr val="bg1"/>
                </a:solidFill>
              </a:rPr>
              <a:t>再編</a:t>
            </a:r>
            <a:endParaRPr kumimoji="1" lang="en-US" altLang="ja-JP" sz="6000" b="1">
              <a:solidFill>
                <a:schemeClr val="bg1"/>
              </a:solidFill>
            </a:endParaRPr>
          </a:p>
          <a:p>
            <a:pPr algn="ctr"/>
            <a:endParaRPr kumimoji="1" lang="ja-JP" altLang="en-US" sz="6000" b="1">
              <a:solidFill>
                <a:schemeClr val="bg1"/>
              </a:solidFill>
            </a:endParaRPr>
          </a:p>
        </p:txBody>
      </p:sp>
      <p:grpSp>
        <p:nvGrpSpPr>
          <p:cNvPr id="4111" name="グループ化 4110">
            <a:extLst>
              <a:ext uri="{FF2B5EF4-FFF2-40B4-BE49-F238E27FC236}">
                <a16:creationId xmlns:a16="http://schemas.microsoft.com/office/drawing/2014/main" id="{85CCDDD9-5B70-484A-EC19-3D4341678C16}"/>
              </a:ext>
            </a:extLst>
          </p:cNvPr>
          <p:cNvGrpSpPr/>
          <p:nvPr/>
        </p:nvGrpSpPr>
        <p:grpSpPr>
          <a:xfrm>
            <a:off x="6143409" y="5232434"/>
            <a:ext cx="2407773" cy="1289209"/>
            <a:chOff x="3264998" y="5374623"/>
            <a:chExt cx="5372693" cy="1504426"/>
          </a:xfrm>
          <a:solidFill>
            <a:srgbClr val="003451"/>
          </a:solidFill>
        </p:grpSpPr>
        <p:sp>
          <p:nvSpPr>
            <p:cNvPr id="4112" name="四角形: 角を丸くする 4111">
              <a:extLst>
                <a:ext uri="{FF2B5EF4-FFF2-40B4-BE49-F238E27FC236}">
                  <a16:creationId xmlns:a16="http://schemas.microsoft.com/office/drawing/2014/main" id="{11DD2E15-145E-759B-3324-74E5D1BDD1FB}"/>
                </a:ext>
              </a:extLst>
            </p:cNvPr>
            <p:cNvSpPr/>
            <p:nvPr/>
          </p:nvSpPr>
          <p:spPr>
            <a:xfrm>
              <a:off x="3264998" y="5374623"/>
              <a:ext cx="5372693" cy="1504426"/>
            </a:xfrm>
            <a:prstGeom prst="roundRect">
              <a:avLst>
                <a:gd name="adj" fmla="val 8778"/>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113" name="テキスト ボックス 4112">
              <a:extLst>
                <a:ext uri="{FF2B5EF4-FFF2-40B4-BE49-F238E27FC236}">
                  <a16:creationId xmlns:a16="http://schemas.microsoft.com/office/drawing/2014/main" id="{A34487EE-F5F7-BFE8-8296-1DCB6D79B849}"/>
                </a:ext>
              </a:extLst>
            </p:cNvPr>
            <p:cNvSpPr txBox="1"/>
            <p:nvPr/>
          </p:nvSpPr>
          <p:spPr>
            <a:xfrm>
              <a:off x="3298099" y="5549532"/>
              <a:ext cx="5218004" cy="1257046"/>
            </a:xfrm>
            <a:prstGeom prst="rect">
              <a:avLst/>
            </a:prstGeom>
            <a:grpFill/>
          </p:spPr>
          <p:txBody>
            <a:bodyPr wrap="square" rtlCol="0">
              <a:spAutoFit/>
            </a:bodyPr>
            <a:lstStyle/>
            <a:p>
              <a:pPr algn="ctr"/>
              <a:r>
                <a:rPr kumimoji="1" lang="ja-JP" altLang="en-US" sz="3200" b="1">
                  <a:solidFill>
                    <a:schemeClr val="bg1"/>
                  </a:solidFill>
                </a:rPr>
                <a:t>行政コスト削減</a:t>
              </a:r>
              <a:endParaRPr kumimoji="1" lang="en-US" altLang="ja-JP" sz="3200" b="1">
                <a:solidFill>
                  <a:schemeClr val="bg1"/>
                </a:solidFill>
              </a:endParaRPr>
            </a:p>
          </p:txBody>
        </p:sp>
      </p:grpSp>
      <p:grpSp>
        <p:nvGrpSpPr>
          <p:cNvPr id="4123" name="グループ化 4122">
            <a:extLst>
              <a:ext uri="{FF2B5EF4-FFF2-40B4-BE49-F238E27FC236}">
                <a16:creationId xmlns:a16="http://schemas.microsoft.com/office/drawing/2014/main" id="{CE769673-2645-A68D-70F2-28354059F964}"/>
              </a:ext>
            </a:extLst>
          </p:cNvPr>
          <p:cNvGrpSpPr/>
          <p:nvPr/>
        </p:nvGrpSpPr>
        <p:grpSpPr>
          <a:xfrm>
            <a:off x="4848141" y="538836"/>
            <a:ext cx="1522574" cy="767320"/>
            <a:chOff x="4971307" y="510762"/>
            <a:chExt cx="1522574" cy="767320"/>
          </a:xfrm>
        </p:grpSpPr>
        <p:sp>
          <p:nvSpPr>
            <p:cNvPr id="4117" name="テキスト ボックス 4116">
              <a:extLst>
                <a:ext uri="{FF2B5EF4-FFF2-40B4-BE49-F238E27FC236}">
                  <a16:creationId xmlns:a16="http://schemas.microsoft.com/office/drawing/2014/main" id="{4289AAAF-67E7-1AA5-AF4D-64254EAFA0E5}"/>
                </a:ext>
              </a:extLst>
            </p:cNvPr>
            <p:cNvSpPr txBox="1"/>
            <p:nvPr/>
          </p:nvSpPr>
          <p:spPr>
            <a:xfrm>
              <a:off x="5050137" y="530930"/>
              <a:ext cx="1443744" cy="707886"/>
            </a:xfrm>
            <a:prstGeom prst="rect">
              <a:avLst/>
            </a:prstGeom>
            <a:noFill/>
          </p:spPr>
          <p:txBody>
            <a:bodyPr wrap="square">
              <a:spAutoFit/>
            </a:bodyPr>
            <a:lstStyle/>
            <a:p>
              <a:r>
                <a:rPr lang="ja-JP" altLang="en-US" sz="2000" b="1">
                  <a:solidFill>
                    <a:srgbClr val="003451"/>
                  </a:solidFill>
                </a:rPr>
                <a:t>子どもの</a:t>
              </a:r>
              <a:endParaRPr lang="en-US" altLang="ja-JP" sz="2000" b="1">
                <a:solidFill>
                  <a:srgbClr val="003451"/>
                </a:solidFill>
              </a:endParaRPr>
            </a:p>
            <a:p>
              <a:r>
                <a:rPr lang="ja-JP" altLang="en-US" sz="2000" b="1">
                  <a:solidFill>
                    <a:srgbClr val="003451"/>
                  </a:solidFill>
                </a:rPr>
                <a:t>健全育成</a:t>
              </a:r>
            </a:p>
          </p:txBody>
        </p:sp>
        <p:sp>
          <p:nvSpPr>
            <p:cNvPr id="4118" name="四角形: 角を丸くする 4117">
              <a:extLst>
                <a:ext uri="{FF2B5EF4-FFF2-40B4-BE49-F238E27FC236}">
                  <a16:creationId xmlns:a16="http://schemas.microsoft.com/office/drawing/2014/main" id="{EAADD6EF-0605-180F-0078-A64B31B0C89C}"/>
                </a:ext>
              </a:extLst>
            </p:cNvPr>
            <p:cNvSpPr/>
            <p:nvPr/>
          </p:nvSpPr>
          <p:spPr>
            <a:xfrm>
              <a:off x="4971307" y="510762"/>
              <a:ext cx="1341902" cy="767320"/>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22" name="グループ化 4121">
            <a:extLst>
              <a:ext uri="{FF2B5EF4-FFF2-40B4-BE49-F238E27FC236}">
                <a16:creationId xmlns:a16="http://schemas.microsoft.com/office/drawing/2014/main" id="{78C05AAC-EF55-F0FF-728B-A6D11A341537}"/>
              </a:ext>
            </a:extLst>
          </p:cNvPr>
          <p:cNvGrpSpPr/>
          <p:nvPr/>
        </p:nvGrpSpPr>
        <p:grpSpPr>
          <a:xfrm>
            <a:off x="8020049" y="3400132"/>
            <a:ext cx="2270891" cy="779336"/>
            <a:chOff x="8852418" y="3295852"/>
            <a:chExt cx="2324286" cy="779336"/>
          </a:xfrm>
        </p:grpSpPr>
        <p:sp>
          <p:nvSpPr>
            <p:cNvPr id="4119" name="テキスト ボックス 4118">
              <a:extLst>
                <a:ext uri="{FF2B5EF4-FFF2-40B4-BE49-F238E27FC236}">
                  <a16:creationId xmlns:a16="http://schemas.microsoft.com/office/drawing/2014/main" id="{5F493B5E-CC90-7797-3291-50FA69736DF3}"/>
                </a:ext>
              </a:extLst>
            </p:cNvPr>
            <p:cNvSpPr txBox="1"/>
            <p:nvPr/>
          </p:nvSpPr>
          <p:spPr>
            <a:xfrm>
              <a:off x="8920510" y="3322155"/>
              <a:ext cx="2256194" cy="707886"/>
            </a:xfrm>
            <a:prstGeom prst="rect">
              <a:avLst/>
            </a:prstGeom>
            <a:noFill/>
          </p:spPr>
          <p:txBody>
            <a:bodyPr wrap="square">
              <a:spAutoFit/>
            </a:bodyPr>
            <a:lstStyle/>
            <a:p>
              <a:r>
                <a:rPr lang="ja-JP" altLang="en-US" sz="2000" b="1">
                  <a:solidFill>
                    <a:srgbClr val="003451"/>
                  </a:solidFill>
                </a:rPr>
                <a:t>高齢者の</a:t>
              </a:r>
              <a:endParaRPr lang="en-US" altLang="ja-JP" sz="2000" b="1">
                <a:solidFill>
                  <a:srgbClr val="003451"/>
                </a:solidFill>
              </a:endParaRPr>
            </a:p>
            <a:p>
              <a:r>
                <a:rPr lang="ja-JP" altLang="en-US" sz="2000" b="1">
                  <a:solidFill>
                    <a:srgbClr val="003451"/>
                  </a:solidFill>
                </a:rPr>
                <a:t>生きがい・健康</a:t>
              </a:r>
              <a:endParaRPr lang="en-US" altLang="ja-JP" sz="2000" b="1">
                <a:solidFill>
                  <a:srgbClr val="003451"/>
                </a:solidFill>
              </a:endParaRPr>
            </a:p>
          </p:txBody>
        </p:sp>
        <p:sp>
          <p:nvSpPr>
            <p:cNvPr id="4120" name="四角形: 角を丸くする 4119">
              <a:extLst>
                <a:ext uri="{FF2B5EF4-FFF2-40B4-BE49-F238E27FC236}">
                  <a16:creationId xmlns:a16="http://schemas.microsoft.com/office/drawing/2014/main" id="{9CA83A9A-695D-D380-9FD0-7BAF192F5DFA}"/>
                </a:ext>
              </a:extLst>
            </p:cNvPr>
            <p:cNvSpPr/>
            <p:nvPr/>
          </p:nvSpPr>
          <p:spPr>
            <a:xfrm>
              <a:off x="8852418" y="3295852"/>
              <a:ext cx="2128849" cy="779336"/>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6A41C7B5-1D89-895C-12C3-B4A8CD81506F}"/>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22</a:t>
            </a:r>
          </a:p>
        </p:txBody>
      </p:sp>
    </p:spTree>
    <p:extLst>
      <p:ext uri="{BB962C8B-B14F-4D97-AF65-F5344CB8AC3E}">
        <p14:creationId xmlns:p14="http://schemas.microsoft.com/office/powerpoint/2010/main" val="19172397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FCBB5E-DB55-C858-A8E8-2CA08D0DF8F6}"/>
            </a:ext>
          </a:extLst>
        </p:cNvPr>
        <p:cNvGrpSpPr/>
        <p:nvPr/>
      </p:nvGrpSpPr>
      <p:grpSpPr>
        <a:xfrm>
          <a:off x="0" y="0"/>
          <a:ext cx="0" cy="0"/>
          <a:chOff x="0" y="0"/>
          <a:chExt cx="0" cy="0"/>
        </a:xfrm>
      </p:grpSpPr>
      <p:sp>
        <p:nvSpPr>
          <p:cNvPr id="6" name="楕円 3">
            <a:extLst>
              <a:ext uri="{FF2B5EF4-FFF2-40B4-BE49-F238E27FC236}">
                <a16:creationId xmlns:a16="http://schemas.microsoft.com/office/drawing/2014/main" id="{BB2F2719-71AE-39DF-0693-A89FC439F190}"/>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9">
            <a:extLst>
              <a:ext uri="{FF2B5EF4-FFF2-40B4-BE49-F238E27FC236}">
                <a16:creationId xmlns:a16="http://schemas.microsoft.com/office/drawing/2014/main" id="{F7AE24EE-404E-9FFE-F865-39AB4C490F7D}"/>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2" name="テキスト ボックス 1">
            <a:extLst>
              <a:ext uri="{FF2B5EF4-FFF2-40B4-BE49-F238E27FC236}">
                <a16:creationId xmlns:a16="http://schemas.microsoft.com/office/drawing/2014/main" id="{1F76D974-7855-7189-F0DB-4DDE629C57AF}"/>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23</a:t>
            </a:r>
          </a:p>
        </p:txBody>
      </p:sp>
      <p:grpSp>
        <p:nvGrpSpPr>
          <p:cNvPr id="41" name="グループ化 40">
            <a:extLst>
              <a:ext uri="{FF2B5EF4-FFF2-40B4-BE49-F238E27FC236}">
                <a16:creationId xmlns:a16="http://schemas.microsoft.com/office/drawing/2014/main" id="{5166B118-7EF8-FF33-1862-6B3B5CCE9A52}"/>
              </a:ext>
            </a:extLst>
          </p:cNvPr>
          <p:cNvGrpSpPr/>
          <p:nvPr/>
        </p:nvGrpSpPr>
        <p:grpSpPr>
          <a:xfrm>
            <a:off x="8194556" y="313850"/>
            <a:ext cx="2978576" cy="1357506"/>
            <a:chOff x="7563751" y="1471448"/>
            <a:chExt cx="2978576" cy="1357506"/>
          </a:xfrm>
        </p:grpSpPr>
        <p:sp>
          <p:nvSpPr>
            <p:cNvPr id="42" name="四角形: 角を丸くする 41">
              <a:extLst>
                <a:ext uri="{FF2B5EF4-FFF2-40B4-BE49-F238E27FC236}">
                  <a16:creationId xmlns:a16="http://schemas.microsoft.com/office/drawing/2014/main" id="{269C8AAD-9ABF-D2C0-A080-90472E904232}"/>
                </a:ext>
              </a:extLst>
            </p:cNvPr>
            <p:cNvSpPr/>
            <p:nvPr/>
          </p:nvSpPr>
          <p:spPr>
            <a:xfrm>
              <a:off x="7563751" y="1471448"/>
              <a:ext cx="2810854" cy="1357506"/>
            </a:xfrm>
            <a:prstGeom prst="roundRect">
              <a:avLst>
                <a:gd name="adj" fmla="val 8338"/>
              </a:avLst>
            </a:prstGeom>
            <a:solidFill>
              <a:srgbClr val="4C7085"/>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43" name="テキスト ボックス 42">
              <a:extLst>
                <a:ext uri="{FF2B5EF4-FFF2-40B4-BE49-F238E27FC236}">
                  <a16:creationId xmlns:a16="http://schemas.microsoft.com/office/drawing/2014/main" id="{AE5F19E9-0147-5C72-E3FF-540BBEDD31D5}"/>
                </a:ext>
              </a:extLst>
            </p:cNvPr>
            <p:cNvSpPr txBox="1"/>
            <p:nvPr/>
          </p:nvSpPr>
          <p:spPr>
            <a:xfrm>
              <a:off x="7724462" y="2025464"/>
              <a:ext cx="2792942" cy="76944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bg1"/>
                  </a:solidFill>
                  <a:effectLst/>
                  <a:uLnTx/>
                  <a:uFillTx/>
                  <a:latin typeface="Noto Sans JP"/>
                  <a:ea typeface="Noto Sans JP"/>
                  <a:cs typeface="+mn-cs"/>
                </a:rPr>
                <a:t>築</a:t>
              </a:r>
              <a:r>
                <a:rPr kumimoji="1" lang="en-US" altLang="ja-JP" sz="2000" b="1" i="0" u="none" strike="noStrike" kern="1200" cap="none" spc="0" normalizeH="0" baseline="0" noProof="0">
                  <a:ln>
                    <a:noFill/>
                  </a:ln>
                  <a:solidFill>
                    <a:schemeClr val="bg1"/>
                  </a:solidFill>
                  <a:effectLst/>
                  <a:uLnTx/>
                  <a:uFillTx/>
                  <a:latin typeface="Noto Sans JP"/>
                  <a:ea typeface="Noto Sans JP"/>
                  <a:cs typeface="+mn-cs"/>
                </a:rPr>
                <a:t>23</a:t>
              </a:r>
              <a:r>
                <a:rPr kumimoji="1" lang="ja-JP" altLang="en-US" sz="2000" b="1" i="0" u="none" strike="noStrike" kern="1200" cap="none" spc="0" normalizeH="0" baseline="0" noProof="0">
                  <a:ln>
                    <a:noFill/>
                  </a:ln>
                  <a:solidFill>
                    <a:schemeClr val="bg1"/>
                  </a:solidFill>
                  <a:effectLst/>
                  <a:uLnTx/>
                  <a:uFillTx/>
                  <a:latin typeface="Noto Sans JP"/>
                  <a:ea typeface="Noto Sans JP"/>
                  <a:cs typeface="+mn-cs"/>
                </a:rPr>
                <a:t>年</a:t>
              </a:r>
              <a:endParaRPr kumimoji="1" lang="en-US" altLang="ja-JP" sz="2000" b="1" i="0" u="none" strike="noStrike" kern="1200" cap="none" spc="0" normalizeH="0" baseline="0" noProof="0">
                <a:ln>
                  <a:noFill/>
                </a:ln>
                <a:solidFill>
                  <a:schemeClr val="bg1"/>
                </a:solidFill>
                <a:effectLst/>
                <a:uLnTx/>
                <a:uFillTx/>
                <a:latin typeface="Noto Sans JP"/>
                <a:ea typeface="Noto Sans JP"/>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chemeClr val="accent6"/>
                  </a:solidFill>
                  <a:effectLst/>
                  <a:uLnTx/>
                  <a:uFillTx/>
                  <a:latin typeface="Noto Sans JP"/>
                  <a:ea typeface="Noto Sans JP"/>
                  <a:cs typeface="+mn-cs"/>
                </a:rPr>
                <a:t>児童数の減少</a:t>
              </a:r>
              <a:endParaRPr kumimoji="1" lang="en-US" altLang="ja-JP" sz="2400" b="1" i="0" u="none" strike="noStrike" kern="1200" cap="none" spc="0" normalizeH="0" baseline="0" noProof="0">
                <a:ln>
                  <a:noFill/>
                </a:ln>
                <a:solidFill>
                  <a:schemeClr val="accent6"/>
                </a:solidFill>
                <a:effectLst/>
                <a:uLnTx/>
                <a:uFillTx/>
                <a:latin typeface="Noto Sans JP"/>
                <a:ea typeface="Noto Sans JP"/>
                <a:cs typeface="+mn-cs"/>
              </a:endParaRPr>
            </a:p>
          </p:txBody>
        </p:sp>
        <p:sp>
          <p:nvSpPr>
            <p:cNvPr id="44" name="テキスト ボックス 43">
              <a:extLst>
                <a:ext uri="{FF2B5EF4-FFF2-40B4-BE49-F238E27FC236}">
                  <a16:creationId xmlns:a16="http://schemas.microsoft.com/office/drawing/2014/main" id="{DA84A3FD-D9B6-5FD7-784D-BCBC0A271FD5}"/>
                </a:ext>
              </a:extLst>
            </p:cNvPr>
            <p:cNvSpPr txBox="1"/>
            <p:nvPr/>
          </p:nvSpPr>
          <p:spPr>
            <a:xfrm>
              <a:off x="7644106" y="1558049"/>
              <a:ext cx="2898221" cy="400110"/>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a:ln>
                    <a:noFill/>
                  </a:ln>
                  <a:solidFill>
                    <a:schemeClr val="bg1"/>
                  </a:solidFill>
                  <a:effectLst/>
                  <a:uLnTx/>
                  <a:uFillTx/>
                  <a:latin typeface="Noto Sans JP"/>
                  <a:ea typeface="Noto Sans JP"/>
                  <a:cs typeface="+mn-cs"/>
                </a:rPr>
                <a:t>八郷学校給食センター</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cxnSp>
        <p:nvCxnSpPr>
          <p:cNvPr id="17" name="直線コネクタ 16">
            <a:extLst>
              <a:ext uri="{FF2B5EF4-FFF2-40B4-BE49-F238E27FC236}">
                <a16:creationId xmlns:a16="http://schemas.microsoft.com/office/drawing/2014/main" id="{93CA7557-BA9A-37D3-E902-114366A1F3B7}"/>
              </a:ext>
            </a:extLst>
          </p:cNvPr>
          <p:cNvCxnSpPr>
            <a:cxnSpLocks/>
          </p:cNvCxnSpPr>
          <p:nvPr/>
        </p:nvCxnSpPr>
        <p:spPr>
          <a:xfrm flipV="1">
            <a:off x="5515022" y="4974560"/>
            <a:ext cx="586845" cy="129157"/>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cxnSp>
        <p:nvCxnSpPr>
          <p:cNvPr id="45" name="直線コネクタ 44">
            <a:extLst>
              <a:ext uri="{FF2B5EF4-FFF2-40B4-BE49-F238E27FC236}">
                <a16:creationId xmlns:a16="http://schemas.microsoft.com/office/drawing/2014/main" id="{AB031C45-0030-53C4-C7BA-C741A8E09570}"/>
              </a:ext>
            </a:extLst>
          </p:cNvPr>
          <p:cNvCxnSpPr>
            <a:cxnSpLocks/>
          </p:cNvCxnSpPr>
          <p:nvPr/>
        </p:nvCxnSpPr>
        <p:spPr>
          <a:xfrm flipV="1">
            <a:off x="7056686" y="1637307"/>
            <a:ext cx="1127756" cy="774481"/>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cxnSp>
        <p:nvCxnSpPr>
          <p:cNvPr id="49" name="直線コネクタ 48">
            <a:extLst>
              <a:ext uri="{FF2B5EF4-FFF2-40B4-BE49-F238E27FC236}">
                <a16:creationId xmlns:a16="http://schemas.microsoft.com/office/drawing/2014/main" id="{824E5E66-2434-F1E9-1D19-C6766FD3DA62}"/>
              </a:ext>
            </a:extLst>
          </p:cNvPr>
          <p:cNvCxnSpPr>
            <a:cxnSpLocks/>
            <a:stCxn id="15" idx="3"/>
          </p:cNvCxnSpPr>
          <p:nvPr/>
        </p:nvCxnSpPr>
        <p:spPr>
          <a:xfrm>
            <a:off x="9195561" y="3324420"/>
            <a:ext cx="725274" cy="644369"/>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grpSp>
        <p:nvGrpSpPr>
          <p:cNvPr id="4" name="グループ化 3">
            <a:extLst>
              <a:ext uri="{FF2B5EF4-FFF2-40B4-BE49-F238E27FC236}">
                <a16:creationId xmlns:a16="http://schemas.microsoft.com/office/drawing/2014/main" id="{C14D7218-AEF2-9F87-24F0-4D97DDB6644D}"/>
              </a:ext>
            </a:extLst>
          </p:cNvPr>
          <p:cNvGrpSpPr/>
          <p:nvPr/>
        </p:nvGrpSpPr>
        <p:grpSpPr>
          <a:xfrm>
            <a:off x="4961369" y="2282230"/>
            <a:ext cx="4234192" cy="3484854"/>
            <a:chOff x="4811395" y="1883521"/>
            <a:chExt cx="4234192" cy="3484854"/>
          </a:xfrm>
        </p:grpSpPr>
        <p:pic>
          <p:nvPicPr>
            <p:cNvPr id="7" name="グラフィックス 6" descr="校舎 単色塗りつぶし">
              <a:extLst>
                <a:ext uri="{FF2B5EF4-FFF2-40B4-BE49-F238E27FC236}">
                  <a16:creationId xmlns:a16="http://schemas.microsoft.com/office/drawing/2014/main" id="{3A6075B7-E061-7F8D-940C-AF1AB76F58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6242" y="2327147"/>
              <a:ext cx="736216" cy="736216"/>
            </a:xfrm>
            <a:prstGeom prst="rect">
              <a:avLst/>
            </a:prstGeom>
          </p:spPr>
        </p:pic>
        <p:pic>
          <p:nvPicPr>
            <p:cNvPr id="9" name="グラフィックス 8" descr="工場 単色塗りつぶし">
              <a:extLst>
                <a:ext uri="{FF2B5EF4-FFF2-40B4-BE49-F238E27FC236}">
                  <a16:creationId xmlns:a16="http://schemas.microsoft.com/office/drawing/2014/main" id="{4B86110A-7BEC-0B17-F319-0C3EFDB5A8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8359" y="4030396"/>
              <a:ext cx="649641" cy="649641"/>
            </a:xfrm>
            <a:prstGeom prst="rect">
              <a:avLst/>
            </a:prstGeom>
          </p:spPr>
        </p:pic>
        <p:sp>
          <p:nvSpPr>
            <p:cNvPr id="11" name="四角形: 角を丸くする 10">
              <a:extLst>
                <a:ext uri="{FF2B5EF4-FFF2-40B4-BE49-F238E27FC236}">
                  <a16:creationId xmlns:a16="http://schemas.microsoft.com/office/drawing/2014/main" id="{78C15DCE-7F3C-DD75-4D03-42C16C4FFACA}"/>
                </a:ext>
              </a:extLst>
            </p:cNvPr>
            <p:cNvSpPr/>
            <p:nvPr/>
          </p:nvSpPr>
          <p:spPr>
            <a:xfrm>
              <a:off x="5951893" y="3783327"/>
              <a:ext cx="2082575" cy="1585048"/>
            </a:xfrm>
            <a:prstGeom prst="roundRect">
              <a:avLst>
                <a:gd name="adj" fmla="val 4917"/>
              </a:avLst>
            </a:prstGeom>
            <a:noFill/>
            <a:ln w="31750">
              <a:solidFill>
                <a:srgbClr val="00345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A1E2612-CFBF-CB43-2FFA-6584F7155C36}"/>
                </a:ext>
              </a:extLst>
            </p:cNvPr>
            <p:cNvSpPr txBox="1"/>
            <p:nvPr/>
          </p:nvSpPr>
          <p:spPr>
            <a:xfrm>
              <a:off x="6552155" y="3653769"/>
              <a:ext cx="996530" cy="369332"/>
            </a:xfrm>
            <a:prstGeom prst="rect">
              <a:avLst/>
            </a:prstGeom>
            <a:noFill/>
          </p:spPr>
          <p:txBody>
            <a:bodyPr wrap="square" rtlCol="0">
              <a:spAutoFit/>
            </a:bodyPr>
            <a:lstStyle/>
            <a:p>
              <a:r>
                <a:rPr kumimoji="1" lang="ja-JP" altLang="en-US" b="1">
                  <a:highlight>
                    <a:srgbClr val="F2F2F2"/>
                  </a:highlight>
                </a:rPr>
                <a:t>土浦市</a:t>
              </a:r>
            </a:p>
          </p:txBody>
        </p:sp>
        <p:pic>
          <p:nvPicPr>
            <p:cNvPr id="13" name="グラフィックス 12" descr="校舎 枠線">
              <a:extLst>
                <a:ext uri="{FF2B5EF4-FFF2-40B4-BE49-F238E27FC236}">
                  <a16:creationId xmlns:a16="http://schemas.microsoft.com/office/drawing/2014/main" id="{DE33DB7F-CD8B-D4C0-91FE-EDE512A4C1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45432" y="4705008"/>
              <a:ext cx="650135" cy="650135"/>
            </a:xfrm>
            <a:prstGeom prst="rect">
              <a:avLst/>
            </a:prstGeom>
          </p:spPr>
        </p:pic>
        <p:pic>
          <p:nvPicPr>
            <p:cNvPr id="14" name="グラフィックス 13" descr="トラック 枠線">
              <a:extLst>
                <a:ext uri="{FF2B5EF4-FFF2-40B4-BE49-F238E27FC236}">
                  <a16:creationId xmlns:a16="http://schemas.microsoft.com/office/drawing/2014/main" id="{ED6980C7-1504-D3C6-FFA1-1C63A8606C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105509" y="4645522"/>
              <a:ext cx="650134" cy="601973"/>
            </a:xfrm>
            <a:prstGeom prst="rect">
              <a:avLst/>
            </a:prstGeom>
          </p:spPr>
        </p:pic>
        <p:sp>
          <p:nvSpPr>
            <p:cNvPr id="15" name="四角形: 角を丸くする 14">
              <a:extLst>
                <a:ext uri="{FF2B5EF4-FFF2-40B4-BE49-F238E27FC236}">
                  <a16:creationId xmlns:a16="http://schemas.microsoft.com/office/drawing/2014/main" id="{4C52C46B-AA5A-A7F8-6772-9EE036F536A0}"/>
                </a:ext>
              </a:extLst>
            </p:cNvPr>
            <p:cNvSpPr/>
            <p:nvPr/>
          </p:nvSpPr>
          <p:spPr>
            <a:xfrm>
              <a:off x="7008449" y="2253295"/>
              <a:ext cx="2037138" cy="1344832"/>
            </a:xfrm>
            <a:prstGeom prst="roundRect">
              <a:avLst>
                <a:gd name="adj" fmla="val 4917"/>
              </a:avLst>
            </a:prstGeom>
            <a:noFill/>
            <a:ln w="31750">
              <a:solidFill>
                <a:srgbClr val="00345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130FEF5-F9F5-591F-9E86-568BAEC52708}"/>
                </a:ext>
              </a:extLst>
            </p:cNvPr>
            <p:cNvSpPr txBox="1"/>
            <p:nvPr/>
          </p:nvSpPr>
          <p:spPr>
            <a:xfrm>
              <a:off x="7109934" y="2107427"/>
              <a:ext cx="1849819" cy="369332"/>
            </a:xfrm>
            <a:prstGeom prst="rect">
              <a:avLst/>
            </a:prstGeom>
            <a:noFill/>
          </p:spPr>
          <p:txBody>
            <a:bodyPr wrap="square" rtlCol="0">
              <a:spAutoFit/>
            </a:bodyPr>
            <a:lstStyle/>
            <a:p>
              <a:r>
                <a:rPr kumimoji="1" lang="ja-JP" altLang="en-US" b="1">
                  <a:highlight>
                    <a:srgbClr val="F2F2F2"/>
                  </a:highlight>
                </a:rPr>
                <a:t>かすみがうら市</a:t>
              </a:r>
            </a:p>
          </p:txBody>
        </p:sp>
        <p:pic>
          <p:nvPicPr>
            <p:cNvPr id="18" name="グラフィックス 17" descr="男性のシェフ 単色塗りつぶし">
              <a:extLst>
                <a:ext uri="{FF2B5EF4-FFF2-40B4-BE49-F238E27FC236}">
                  <a16:creationId xmlns:a16="http://schemas.microsoft.com/office/drawing/2014/main" id="{30D172B5-483E-F10F-5DC9-9AF902284F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60891" y="2649900"/>
              <a:ext cx="502988" cy="502988"/>
            </a:xfrm>
            <a:prstGeom prst="rect">
              <a:avLst/>
            </a:prstGeom>
          </p:spPr>
        </p:pic>
        <p:sp>
          <p:nvSpPr>
            <p:cNvPr id="19" name="テキスト ボックス 18">
              <a:extLst>
                <a:ext uri="{FF2B5EF4-FFF2-40B4-BE49-F238E27FC236}">
                  <a16:creationId xmlns:a16="http://schemas.microsoft.com/office/drawing/2014/main" id="{625CDC91-5BB6-1596-C596-2BF0F4B31151}"/>
                </a:ext>
              </a:extLst>
            </p:cNvPr>
            <p:cNvSpPr txBox="1"/>
            <p:nvPr/>
          </p:nvSpPr>
          <p:spPr>
            <a:xfrm>
              <a:off x="7858475" y="3108653"/>
              <a:ext cx="1004679" cy="369332"/>
            </a:xfrm>
            <a:prstGeom prst="rect">
              <a:avLst/>
            </a:prstGeom>
            <a:noFill/>
          </p:spPr>
          <p:txBody>
            <a:bodyPr wrap="square" rtlCol="0">
              <a:spAutoFit/>
            </a:bodyPr>
            <a:lstStyle/>
            <a:p>
              <a:r>
                <a:rPr kumimoji="1" lang="ja-JP" altLang="en-US"/>
                <a:t>自校式</a:t>
              </a:r>
            </a:p>
          </p:txBody>
        </p:sp>
        <p:pic>
          <p:nvPicPr>
            <p:cNvPr id="21" name="グラフィックス 20" descr="工場 単色塗りつぶし">
              <a:extLst>
                <a:ext uri="{FF2B5EF4-FFF2-40B4-BE49-F238E27FC236}">
                  <a16:creationId xmlns:a16="http://schemas.microsoft.com/office/drawing/2014/main" id="{B65C4C9C-B193-6C28-4749-0E0A14B113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7861" y="2260148"/>
              <a:ext cx="649641" cy="649641"/>
            </a:xfrm>
            <a:prstGeom prst="rect">
              <a:avLst/>
            </a:prstGeom>
          </p:spPr>
        </p:pic>
        <p:sp>
          <p:nvSpPr>
            <p:cNvPr id="22" name="四角形: 角を丸くする 21">
              <a:extLst>
                <a:ext uri="{FF2B5EF4-FFF2-40B4-BE49-F238E27FC236}">
                  <a16:creationId xmlns:a16="http://schemas.microsoft.com/office/drawing/2014/main" id="{04C88C18-0352-2E2B-D589-D13E9CB398B0}"/>
                </a:ext>
              </a:extLst>
            </p:cNvPr>
            <p:cNvSpPr/>
            <p:nvPr/>
          </p:nvSpPr>
          <p:spPr>
            <a:xfrm>
              <a:off x="4811395" y="2013079"/>
              <a:ext cx="2082575" cy="1585048"/>
            </a:xfrm>
            <a:prstGeom prst="roundRect">
              <a:avLst>
                <a:gd name="adj" fmla="val 4917"/>
              </a:avLst>
            </a:prstGeom>
            <a:noFill/>
            <a:ln w="31750">
              <a:solidFill>
                <a:srgbClr val="00345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DDB4D35-4E62-8A1D-06CC-4DE884D94E32}"/>
                </a:ext>
              </a:extLst>
            </p:cNvPr>
            <p:cNvSpPr txBox="1"/>
            <p:nvPr/>
          </p:nvSpPr>
          <p:spPr>
            <a:xfrm>
              <a:off x="5411657" y="1883521"/>
              <a:ext cx="996530" cy="369332"/>
            </a:xfrm>
            <a:prstGeom prst="rect">
              <a:avLst/>
            </a:prstGeom>
            <a:noFill/>
          </p:spPr>
          <p:txBody>
            <a:bodyPr wrap="square" rtlCol="0">
              <a:spAutoFit/>
            </a:bodyPr>
            <a:lstStyle/>
            <a:p>
              <a:r>
                <a:rPr kumimoji="1" lang="ja-JP" altLang="en-US" b="1">
                  <a:highlight>
                    <a:srgbClr val="F2F2F2"/>
                  </a:highlight>
                </a:rPr>
                <a:t>石岡市</a:t>
              </a:r>
            </a:p>
          </p:txBody>
        </p:sp>
        <p:pic>
          <p:nvPicPr>
            <p:cNvPr id="24" name="グラフィックス 23" descr="校舎 枠線">
              <a:extLst>
                <a:ext uri="{FF2B5EF4-FFF2-40B4-BE49-F238E27FC236}">
                  <a16:creationId xmlns:a16="http://schemas.microsoft.com/office/drawing/2014/main" id="{557B307C-A809-AE50-E11E-E8B550A283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4934" y="2934760"/>
              <a:ext cx="650135" cy="650135"/>
            </a:xfrm>
            <a:prstGeom prst="rect">
              <a:avLst/>
            </a:prstGeom>
          </p:spPr>
        </p:pic>
        <p:pic>
          <p:nvPicPr>
            <p:cNvPr id="25" name="グラフィックス 24" descr="トラック 枠線">
              <a:extLst>
                <a:ext uri="{FF2B5EF4-FFF2-40B4-BE49-F238E27FC236}">
                  <a16:creationId xmlns:a16="http://schemas.microsoft.com/office/drawing/2014/main" id="{0B87B7A7-A7FE-0D5B-519B-E88BD73F2E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965011" y="2875274"/>
              <a:ext cx="650134" cy="601973"/>
            </a:xfrm>
            <a:prstGeom prst="rect">
              <a:avLst/>
            </a:prstGeom>
          </p:spPr>
        </p:pic>
      </p:grpSp>
      <p:sp>
        <p:nvSpPr>
          <p:cNvPr id="29" name="テキスト ボックス 15">
            <a:extLst>
              <a:ext uri="{FF2B5EF4-FFF2-40B4-BE49-F238E27FC236}">
                <a16:creationId xmlns:a16="http://schemas.microsoft.com/office/drawing/2014/main" id="{FF6931FA-BCAE-01AD-EBEF-20DC8D3B8348}"/>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2</a:t>
            </a:r>
            <a:r>
              <a:rPr lang="ja-JP" altLang="en-US" sz="2800" b="1">
                <a:solidFill>
                  <a:srgbClr val="003451"/>
                </a:solidFill>
              </a:rPr>
              <a:t>　給食センター　</a:t>
            </a:r>
          </a:p>
        </p:txBody>
      </p:sp>
      <p:sp>
        <p:nvSpPr>
          <p:cNvPr id="31" name="テキスト ボックス 30">
            <a:extLst>
              <a:ext uri="{FF2B5EF4-FFF2-40B4-BE49-F238E27FC236}">
                <a16:creationId xmlns:a16="http://schemas.microsoft.com/office/drawing/2014/main" id="{0A0A7323-56FC-9DB3-3418-0E8C280A4A68}"/>
              </a:ext>
            </a:extLst>
          </p:cNvPr>
          <p:cNvSpPr txBox="1"/>
          <p:nvPr/>
        </p:nvSpPr>
        <p:spPr>
          <a:xfrm>
            <a:off x="3767760" y="839675"/>
            <a:ext cx="4318698" cy="369332"/>
          </a:xfrm>
          <a:prstGeom prst="rect">
            <a:avLst/>
          </a:prstGeom>
          <a:noFill/>
        </p:spPr>
        <p:txBody>
          <a:bodyPr wrap="square" rtlCol="0">
            <a:spAutoFit/>
          </a:bodyPr>
          <a:lstStyle/>
          <a:p>
            <a:r>
              <a:rPr kumimoji="1" lang="ja-JP" altLang="en-US" b="1">
                <a:solidFill>
                  <a:srgbClr val="003451"/>
                </a:solidFill>
              </a:rPr>
              <a:t>土浦市、かすみがうら市、石岡市</a:t>
            </a:r>
          </a:p>
        </p:txBody>
      </p:sp>
      <p:sp>
        <p:nvSpPr>
          <p:cNvPr id="32" name="テキスト ボックス 31">
            <a:extLst>
              <a:ext uri="{FF2B5EF4-FFF2-40B4-BE49-F238E27FC236}">
                <a16:creationId xmlns:a16="http://schemas.microsoft.com/office/drawing/2014/main" id="{6488371A-D993-8239-1098-A285D7696455}"/>
              </a:ext>
            </a:extLst>
          </p:cNvPr>
          <p:cNvSpPr txBox="1"/>
          <p:nvPr/>
        </p:nvSpPr>
        <p:spPr>
          <a:xfrm>
            <a:off x="3724020" y="1503720"/>
            <a:ext cx="868440" cy="461665"/>
          </a:xfrm>
          <a:prstGeom prst="rect">
            <a:avLst/>
          </a:prstGeom>
          <a:noFill/>
        </p:spPr>
        <p:txBody>
          <a:bodyPr wrap="square" rtlCol="0">
            <a:spAutoFit/>
          </a:bodyPr>
          <a:lstStyle/>
          <a:p>
            <a:r>
              <a:rPr kumimoji="1" lang="ja-JP" altLang="en-US" sz="2400" b="1"/>
              <a:t>現状</a:t>
            </a:r>
          </a:p>
        </p:txBody>
      </p:sp>
      <p:grpSp>
        <p:nvGrpSpPr>
          <p:cNvPr id="71" name="グループ化 70">
            <a:extLst>
              <a:ext uri="{FF2B5EF4-FFF2-40B4-BE49-F238E27FC236}">
                <a16:creationId xmlns:a16="http://schemas.microsoft.com/office/drawing/2014/main" id="{4B3FE815-7202-3D3E-60D0-0964F95B0B7A}"/>
              </a:ext>
            </a:extLst>
          </p:cNvPr>
          <p:cNvGrpSpPr/>
          <p:nvPr/>
        </p:nvGrpSpPr>
        <p:grpSpPr>
          <a:xfrm>
            <a:off x="8355267" y="3994611"/>
            <a:ext cx="3678675" cy="2239874"/>
            <a:chOff x="8580291" y="457201"/>
            <a:chExt cx="3125321" cy="2239874"/>
          </a:xfrm>
        </p:grpSpPr>
        <p:grpSp>
          <p:nvGrpSpPr>
            <p:cNvPr id="36" name="グループ化 35">
              <a:extLst>
                <a:ext uri="{FF2B5EF4-FFF2-40B4-BE49-F238E27FC236}">
                  <a16:creationId xmlns:a16="http://schemas.microsoft.com/office/drawing/2014/main" id="{F9119760-59FF-50F5-A37F-96D4B579FCE0}"/>
                </a:ext>
              </a:extLst>
            </p:cNvPr>
            <p:cNvGrpSpPr/>
            <p:nvPr/>
          </p:nvGrpSpPr>
          <p:grpSpPr>
            <a:xfrm>
              <a:off x="8580291" y="457201"/>
              <a:ext cx="3116462" cy="2239874"/>
              <a:chOff x="7563751" y="1471447"/>
              <a:chExt cx="3116462" cy="1944747"/>
            </a:xfrm>
          </p:grpSpPr>
          <p:sp>
            <p:nvSpPr>
              <p:cNvPr id="38" name="四角形: 角を丸くする 37">
                <a:extLst>
                  <a:ext uri="{FF2B5EF4-FFF2-40B4-BE49-F238E27FC236}">
                    <a16:creationId xmlns:a16="http://schemas.microsoft.com/office/drawing/2014/main" id="{814BFD72-660B-5C81-F926-D585EA7000C9}"/>
                  </a:ext>
                </a:extLst>
              </p:cNvPr>
              <p:cNvSpPr/>
              <p:nvPr/>
            </p:nvSpPr>
            <p:spPr>
              <a:xfrm>
                <a:off x="7563751" y="1471447"/>
                <a:ext cx="2960604" cy="1944747"/>
              </a:xfrm>
              <a:prstGeom prst="roundRect">
                <a:avLst>
                  <a:gd name="adj" fmla="val 5760"/>
                </a:avLst>
              </a:prstGeom>
              <a:solidFill>
                <a:srgbClr val="4C7085"/>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39" name="テキスト ボックス 38">
                <a:extLst>
                  <a:ext uri="{FF2B5EF4-FFF2-40B4-BE49-F238E27FC236}">
                    <a16:creationId xmlns:a16="http://schemas.microsoft.com/office/drawing/2014/main" id="{E132E0DB-4507-7094-CCF2-84D169E13599}"/>
                  </a:ext>
                </a:extLst>
              </p:cNvPr>
              <p:cNvSpPr txBox="1"/>
              <p:nvPr/>
            </p:nvSpPr>
            <p:spPr>
              <a:xfrm>
                <a:off x="7626133" y="1886017"/>
                <a:ext cx="3054080" cy="40083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1">
                    <a:solidFill>
                      <a:schemeClr val="bg1"/>
                    </a:solidFill>
                    <a:latin typeface="Noto Sans JP"/>
                    <a:ea typeface="Noto Sans JP"/>
                  </a:rPr>
                  <a:t>老朽化</a:t>
                </a:r>
                <a:r>
                  <a:rPr kumimoji="1" lang="ja-JP" altLang="en-US" b="1">
                    <a:solidFill>
                      <a:schemeClr val="bg1"/>
                    </a:solidFill>
                    <a:latin typeface="Noto Sans JP"/>
                    <a:ea typeface="Noto Sans JP"/>
                  </a:rPr>
                  <a:t>（築</a:t>
                </a:r>
                <a:r>
                  <a:rPr kumimoji="1" lang="en-US" altLang="ja-JP" b="1">
                    <a:solidFill>
                      <a:schemeClr val="bg1"/>
                    </a:solidFill>
                    <a:latin typeface="Noto Sans JP"/>
                    <a:ea typeface="Noto Sans JP"/>
                  </a:rPr>
                  <a:t>40</a:t>
                </a:r>
                <a:r>
                  <a:rPr kumimoji="1" lang="ja-JP" altLang="en-US" b="1">
                    <a:solidFill>
                      <a:schemeClr val="bg1"/>
                    </a:solidFill>
                    <a:latin typeface="Noto Sans JP"/>
                    <a:ea typeface="Noto Sans JP"/>
                  </a:rPr>
                  <a:t>年以上）</a:t>
                </a:r>
                <a:endParaRPr kumimoji="1" lang="en-US" altLang="ja-JP" sz="2000" b="1">
                  <a:solidFill>
                    <a:schemeClr val="bg1"/>
                  </a:solidFill>
                  <a:latin typeface="Noto Sans JP"/>
                  <a:ea typeface="Noto Sans JP"/>
                </a:endParaRPr>
              </a:p>
            </p:txBody>
          </p:sp>
          <p:sp>
            <p:nvSpPr>
              <p:cNvPr id="40" name="テキスト ボックス 39">
                <a:extLst>
                  <a:ext uri="{FF2B5EF4-FFF2-40B4-BE49-F238E27FC236}">
                    <a16:creationId xmlns:a16="http://schemas.microsoft.com/office/drawing/2014/main" id="{5B000A6E-73DA-9786-4D7E-4C63610B84B8}"/>
                  </a:ext>
                </a:extLst>
              </p:cNvPr>
              <p:cNvSpPr txBox="1"/>
              <p:nvPr/>
            </p:nvSpPr>
            <p:spPr>
              <a:xfrm>
                <a:off x="7626133" y="1506248"/>
                <a:ext cx="2898221" cy="34739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u="sng">
                    <a:solidFill>
                      <a:schemeClr val="bg1"/>
                    </a:solidFill>
                    <a:latin typeface="Noto Sans JP"/>
                    <a:ea typeface="Noto Sans JP"/>
                  </a:rPr>
                  <a:t>下稲吉東小学校　</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sp>
          <p:nvSpPr>
            <p:cNvPr id="52" name="テキスト ボックス 51">
              <a:extLst>
                <a:ext uri="{FF2B5EF4-FFF2-40B4-BE49-F238E27FC236}">
                  <a16:creationId xmlns:a16="http://schemas.microsoft.com/office/drawing/2014/main" id="{5B000A6E-73DA-9786-4D7E-4C63610B84B8}"/>
                </a:ext>
              </a:extLst>
            </p:cNvPr>
            <p:cNvSpPr txBox="1"/>
            <p:nvPr/>
          </p:nvSpPr>
          <p:spPr>
            <a:xfrm>
              <a:off x="8630480" y="1462253"/>
              <a:ext cx="2898221" cy="400110"/>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u="sng">
                  <a:solidFill>
                    <a:schemeClr val="bg1"/>
                  </a:solidFill>
                  <a:latin typeface="Noto Sans JP"/>
                  <a:ea typeface="Noto Sans JP"/>
                </a:rPr>
                <a:t>下稲吉中学校　</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sp>
          <p:nvSpPr>
            <p:cNvPr id="53" name="テキスト ボックス 52">
              <a:extLst>
                <a:ext uri="{FF2B5EF4-FFF2-40B4-BE49-F238E27FC236}">
                  <a16:creationId xmlns:a16="http://schemas.microsoft.com/office/drawing/2014/main" id="{E4B9DF37-777C-339F-A508-A9EDABDDE440}"/>
                </a:ext>
              </a:extLst>
            </p:cNvPr>
            <p:cNvSpPr txBox="1"/>
            <p:nvPr/>
          </p:nvSpPr>
          <p:spPr>
            <a:xfrm>
              <a:off x="8651532" y="1871928"/>
              <a:ext cx="3054080" cy="76944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2000" b="1">
                  <a:solidFill>
                    <a:schemeClr val="bg1"/>
                  </a:solidFill>
                  <a:latin typeface="Noto Sans JP"/>
                  <a:ea typeface="Noto Sans JP"/>
                </a:rPr>
                <a:t>R8</a:t>
              </a:r>
              <a:r>
                <a:rPr kumimoji="1" lang="ja-JP" altLang="en-US" sz="2000" b="1">
                  <a:solidFill>
                    <a:schemeClr val="bg1"/>
                  </a:solidFill>
                  <a:latin typeface="Noto Sans JP"/>
                  <a:ea typeface="Noto Sans JP"/>
                </a:rPr>
                <a:t>夏 改修工事の予定</a:t>
              </a:r>
              <a:endParaRPr kumimoji="1" lang="en-US" altLang="ja-JP" sz="2000" b="1">
                <a:solidFill>
                  <a:schemeClr val="bg1"/>
                </a:solidFill>
                <a:latin typeface="Noto Sans JP"/>
                <a:ea typeface="Noto Sans JP"/>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a:solidFill>
                    <a:schemeClr val="accent6"/>
                  </a:solidFill>
                  <a:latin typeface="Noto Sans JP"/>
                  <a:ea typeface="Noto Sans JP"/>
                </a:rPr>
                <a:t>改修中の</a:t>
              </a:r>
              <a:r>
                <a:rPr kumimoji="1" lang="ja-JP" altLang="en-US" sz="2400" b="1">
                  <a:solidFill>
                    <a:schemeClr val="accent6"/>
                  </a:solidFill>
                  <a:latin typeface="Noto Sans JP"/>
                  <a:ea typeface="Noto Sans JP"/>
                </a:rPr>
                <a:t>給食提供が必要</a:t>
              </a:r>
              <a:endParaRPr kumimoji="1" lang="en-US" altLang="ja-JP" sz="2000" b="1">
                <a:solidFill>
                  <a:schemeClr val="accent6"/>
                </a:solidFill>
                <a:latin typeface="Noto Sans JP"/>
                <a:ea typeface="Noto Sans JP"/>
              </a:endParaRPr>
            </a:p>
          </p:txBody>
        </p:sp>
      </p:grpSp>
      <p:grpSp>
        <p:nvGrpSpPr>
          <p:cNvPr id="33" name="グループ化 32">
            <a:extLst>
              <a:ext uri="{FF2B5EF4-FFF2-40B4-BE49-F238E27FC236}">
                <a16:creationId xmlns:a16="http://schemas.microsoft.com/office/drawing/2014/main" id="{545CDDD2-8C66-8183-D6E4-6ADE4814BA56}"/>
              </a:ext>
            </a:extLst>
          </p:cNvPr>
          <p:cNvGrpSpPr/>
          <p:nvPr/>
        </p:nvGrpSpPr>
        <p:grpSpPr>
          <a:xfrm>
            <a:off x="2269318" y="4413319"/>
            <a:ext cx="3362877" cy="1690594"/>
            <a:chOff x="7626021" y="1471448"/>
            <a:chExt cx="2898221" cy="1770743"/>
          </a:xfrm>
        </p:grpSpPr>
        <p:sp>
          <p:nvSpPr>
            <p:cNvPr id="35" name="四角形: 角を丸くする 34">
              <a:extLst>
                <a:ext uri="{FF2B5EF4-FFF2-40B4-BE49-F238E27FC236}">
                  <a16:creationId xmlns:a16="http://schemas.microsoft.com/office/drawing/2014/main" id="{7FF5ADF8-1837-FFA4-B331-A39A786C3A76}"/>
                </a:ext>
              </a:extLst>
            </p:cNvPr>
            <p:cNvSpPr/>
            <p:nvPr/>
          </p:nvSpPr>
          <p:spPr>
            <a:xfrm>
              <a:off x="7646177" y="1471448"/>
              <a:ext cx="2786784" cy="1770743"/>
            </a:xfrm>
            <a:prstGeom prst="roundRect">
              <a:avLst>
                <a:gd name="adj" fmla="val 8338"/>
              </a:avLst>
            </a:prstGeom>
            <a:solidFill>
              <a:srgbClr val="4C7085"/>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37" name="テキスト ボックス 36">
              <a:extLst>
                <a:ext uri="{FF2B5EF4-FFF2-40B4-BE49-F238E27FC236}">
                  <a16:creationId xmlns:a16="http://schemas.microsoft.com/office/drawing/2014/main" id="{4667C6C1-424F-2C19-F311-F227804440F3}"/>
                </a:ext>
              </a:extLst>
            </p:cNvPr>
            <p:cNvSpPr txBox="1"/>
            <p:nvPr/>
          </p:nvSpPr>
          <p:spPr>
            <a:xfrm>
              <a:off x="7834019" y="2024274"/>
              <a:ext cx="2596542" cy="1141719"/>
            </a:xfrm>
            <a:prstGeom prst="rect">
              <a:avLst/>
            </a:prstGeom>
            <a:noFill/>
          </p:spPr>
          <p:txBody>
            <a:bodyPr wrap="square">
              <a:spAutoFit/>
            </a:bodyPr>
            <a:lstStyle/>
            <a:p>
              <a:pPr marL="0" marR="0" lvl="0" indent="0" defTabSz="457200" rtl="0" eaLnBrk="1" fontAlgn="auto" latinLnBrk="0" hangingPunct="1">
                <a:lnSpc>
                  <a:spcPct val="100000"/>
                </a:lnSpc>
                <a:spcBef>
                  <a:spcPts val="130"/>
                </a:spcBef>
                <a:spcAft>
                  <a:spcPts val="0"/>
                </a:spcAft>
                <a:buClrTx/>
                <a:buSzTx/>
                <a:buFontTx/>
                <a:buNone/>
                <a:tabLst/>
                <a:defRPr/>
              </a:pPr>
              <a:r>
                <a:rPr kumimoji="1" lang="ja-JP" altLang="en-US" sz="2400" b="1">
                  <a:solidFill>
                    <a:schemeClr val="bg1"/>
                  </a:solidFill>
                  <a:latin typeface="Noto Sans JP"/>
                  <a:ea typeface="Noto Sans JP"/>
                </a:rPr>
                <a:t>新しい</a:t>
              </a:r>
              <a:r>
                <a:rPr kumimoji="1" lang="ja-JP" altLang="en-US" b="1">
                  <a:solidFill>
                    <a:schemeClr val="bg1"/>
                  </a:solidFill>
                  <a:latin typeface="Noto Sans JP"/>
                  <a:ea typeface="Noto Sans JP"/>
                </a:rPr>
                <a:t>（築</a:t>
              </a:r>
              <a:r>
                <a:rPr kumimoji="1" lang="en-US" altLang="ja-JP" b="1">
                  <a:solidFill>
                    <a:schemeClr val="bg1"/>
                  </a:solidFill>
                  <a:latin typeface="Noto Sans JP"/>
                  <a:ea typeface="Noto Sans JP"/>
                </a:rPr>
                <a:t>6</a:t>
              </a:r>
              <a:r>
                <a:rPr kumimoji="1" lang="ja-JP" altLang="en-US" b="1">
                  <a:solidFill>
                    <a:schemeClr val="bg1"/>
                  </a:solidFill>
                  <a:latin typeface="Noto Sans JP"/>
                  <a:ea typeface="Noto Sans JP"/>
                </a:rPr>
                <a:t>年）</a:t>
              </a:r>
              <a:endParaRPr kumimoji="1" lang="en-US" altLang="ja-JP" b="1">
                <a:solidFill>
                  <a:schemeClr val="bg1"/>
                </a:solidFill>
                <a:latin typeface="Noto Sans JP"/>
                <a:ea typeface="Noto Sans JP"/>
              </a:endParaRPr>
            </a:p>
            <a:p>
              <a:pPr marL="0" marR="0" lvl="0" indent="0" defTabSz="457200" rtl="0" eaLnBrk="1" fontAlgn="auto" latinLnBrk="0" hangingPunct="1">
                <a:lnSpc>
                  <a:spcPct val="100000"/>
                </a:lnSpc>
                <a:spcBef>
                  <a:spcPts val="130"/>
                </a:spcBef>
                <a:spcAft>
                  <a:spcPts val="0"/>
                </a:spcAft>
                <a:buClrTx/>
                <a:buSzTx/>
                <a:buFontTx/>
                <a:buNone/>
                <a:tabLst/>
                <a:defRPr/>
              </a:pPr>
              <a:r>
                <a:rPr kumimoji="1" lang="ja-JP" altLang="en-US" sz="2400" b="1">
                  <a:solidFill>
                    <a:schemeClr val="accent6"/>
                  </a:solidFill>
                  <a:latin typeface="Noto Sans JP"/>
                  <a:ea typeface="Noto Sans JP"/>
                </a:rPr>
                <a:t>供給能力＞供給数</a:t>
              </a:r>
              <a:r>
                <a:rPr kumimoji="1" lang="ja-JP" altLang="en-US" sz="1600" b="1" i="0" u="none" strike="noStrike" kern="1200" cap="none" spc="0" normalizeH="0" baseline="0" noProof="0">
                  <a:ln>
                    <a:noFill/>
                  </a:ln>
                  <a:solidFill>
                    <a:schemeClr val="bg1"/>
                  </a:solidFill>
                  <a:effectLst/>
                  <a:uLnTx/>
                  <a:uFillTx/>
                  <a:latin typeface="Noto Sans JP"/>
                  <a:ea typeface="Noto Sans JP"/>
                  <a:cs typeface="+mn-cs"/>
                </a:rPr>
                <a:t>（</a:t>
              </a:r>
              <a:r>
                <a:rPr kumimoji="1" lang="en-US" altLang="ja-JP" sz="1600" b="1" i="0" u="none" strike="noStrike" kern="1200" cap="none" spc="0" normalizeH="0" baseline="0" noProof="0">
                  <a:ln>
                    <a:noFill/>
                  </a:ln>
                  <a:solidFill>
                    <a:schemeClr val="bg1"/>
                  </a:solidFill>
                  <a:effectLst/>
                  <a:uLnTx/>
                  <a:uFillTx/>
                  <a:latin typeface="Noto Sans JP"/>
                  <a:ea typeface="Noto Sans JP"/>
                  <a:cs typeface="+mn-cs"/>
                </a:rPr>
                <a:t>12,000</a:t>
              </a:r>
              <a:r>
                <a:rPr kumimoji="1" lang="ja-JP" altLang="en-US" sz="1600" b="1">
                  <a:solidFill>
                    <a:schemeClr val="bg1"/>
                  </a:solidFill>
                  <a:latin typeface="Noto Sans JP"/>
                  <a:ea typeface="Noto Sans JP"/>
                </a:rPr>
                <a:t>食</a:t>
              </a:r>
              <a:r>
                <a:rPr kumimoji="1" lang="ja-JP" altLang="en-US" sz="1600" b="1" i="0" u="none" strike="noStrike" kern="1200" cap="none" spc="0" normalizeH="0" baseline="0" noProof="0">
                  <a:ln>
                    <a:noFill/>
                  </a:ln>
                  <a:solidFill>
                    <a:schemeClr val="bg1"/>
                  </a:solidFill>
                  <a:effectLst/>
                  <a:uLnTx/>
                  <a:uFillTx/>
                  <a:latin typeface="Noto Sans JP"/>
                  <a:ea typeface="Noto Sans JP"/>
                  <a:cs typeface="+mn-cs"/>
                </a:rPr>
                <a:t>）</a:t>
              </a:r>
              <a:r>
                <a:rPr kumimoji="1" lang="en-US" altLang="ja-JP" sz="1600" b="1" i="0" u="none" strike="noStrike" kern="1200" cap="none" spc="0" normalizeH="0" baseline="0" noProof="0">
                  <a:ln>
                    <a:noFill/>
                  </a:ln>
                  <a:solidFill>
                    <a:schemeClr val="bg1"/>
                  </a:solidFill>
                  <a:effectLst/>
                  <a:uLnTx/>
                  <a:uFillTx/>
                  <a:latin typeface="Noto Sans JP"/>
                  <a:ea typeface="Noto Sans JP"/>
                  <a:cs typeface="+mn-cs"/>
                </a:rPr>
                <a:t>	</a:t>
              </a:r>
              <a:r>
                <a:rPr kumimoji="1" lang="ja-JP" altLang="en-US" sz="1600" b="1" i="0" u="none" strike="noStrike" kern="1200" cap="none" spc="0" normalizeH="0" baseline="0" noProof="0">
                  <a:ln>
                    <a:noFill/>
                  </a:ln>
                  <a:solidFill>
                    <a:schemeClr val="bg1"/>
                  </a:solidFill>
                  <a:effectLst/>
                  <a:uLnTx/>
                  <a:uFillTx/>
                  <a:latin typeface="Noto Sans JP"/>
                  <a:ea typeface="Noto Sans JP"/>
                  <a:cs typeface="+mn-cs"/>
                </a:rPr>
                <a:t>（</a:t>
              </a:r>
              <a:r>
                <a:rPr kumimoji="1" lang="en-US" altLang="ja-JP" sz="1600" b="1" i="0" u="none" strike="noStrike" kern="1200" cap="none" spc="0" normalizeH="0" baseline="0" noProof="0">
                  <a:ln>
                    <a:noFill/>
                  </a:ln>
                  <a:solidFill>
                    <a:schemeClr val="bg1"/>
                  </a:solidFill>
                  <a:effectLst/>
                  <a:uLnTx/>
                  <a:uFillTx/>
                  <a:latin typeface="Noto Sans JP"/>
                  <a:ea typeface="Noto Sans JP"/>
                  <a:cs typeface="+mn-cs"/>
                </a:rPr>
                <a:t>10,500</a:t>
              </a:r>
              <a:r>
                <a:rPr kumimoji="1" lang="ja-JP" altLang="en-US" sz="1600" b="1" i="0" u="none" strike="noStrike" kern="1200" cap="none" spc="0" normalizeH="0" baseline="0" noProof="0">
                  <a:ln>
                    <a:noFill/>
                  </a:ln>
                  <a:solidFill>
                    <a:schemeClr val="bg1"/>
                  </a:solidFill>
                  <a:effectLst/>
                  <a:uLnTx/>
                  <a:uFillTx/>
                  <a:latin typeface="Noto Sans JP"/>
                  <a:ea typeface="Noto Sans JP"/>
                  <a:cs typeface="+mn-cs"/>
                </a:rPr>
                <a:t>食）</a:t>
              </a:r>
              <a:endParaRPr kumimoji="1" lang="en-US" altLang="ja-JP" sz="1600" b="1" i="0" u="none" strike="noStrike" kern="1200" cap="none" spc="0" normalizeH="0" baseline="0" noProof="0">
                <a:ln>
                  <a:noFill/>
                </a:ln>
                <a:solidFill>
                  <a:schemeClr val="bg1"/>
                </a:solidFill>
                <a:effectLst/>
                <a:uLnTx/>
                <a:uFillTx/>
                <a:latin typeface="Noto Sans JP"/>
                <a:ea typeface="Noto Sans JP"/>
                <a:cs typeface="+mn-cs"/>
              </a:endParaRPr>
            </a:p>
          </p:txBody>
        </p:sp>
        <p:sp>
          <p:nvSpPr>
            <p:cNvPr id="30" name="テキスト ボックス 29">
              <a:extLst>
                <a:ext uri="{FF2B5EF4-FFF2-40B4-BE49-F238E27FC236}">
                  <a16:creationId xmlns:a16="http://schemas.microsoft.com/office/drawing/2014/main" id="{0D6A593A-0559-B986-CECE-E52E2ED28CE4}"/>
                </a:ext>
              </a:extLst>
            </p:cNvPr>
            <p:cNvSpPr txBox="1"/>
            <p:nvPr/>
          </p:nvSpPr>
          <p:spPr>
            <a:xfrm>
              <a:off x="7626021" y="1548909"/>
              <a:ext cx="2898221" cy="74144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u="sng">
                  <a:solidFill>
                    <a:schemeClr val="bg1"/>
                  </a:solidFill>
                  <a:latin typeface="Noto Sans JP"/>
                  <a:ea typeface="Noto Sans JP"/>
                </a:rPr>
                <a:t>土浦市立学校給食センター　</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spTree>
    <p:extLst>
      <p:ext uri="{BB962C8B-B14F-4D97-AF65-F5344CB8AC3E}">
        <p14:creationId xmlns:p14="http://schemas.microsoft.com/office/powerpoint/2010/main" val="21915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3BF36AA-95E4-5A83-52ED-6DAF809222F8}"/>
            </a:ext>
          </a:extLst>
        </p:cNvPr>
        <p:cNvGrpSpPr/>
        <p:nvPr/>
      </p:nvGrpSpPr>
      <p:grpSpPr>
        <a:xfrm>
          <a:off x="0" y="0"/>
          <a:ext cx="0" cy="0"/>
          <a:chOff x="0" y="0"/>
          <a:chExt cx="0" cy="0"/>
        </a:xfrm>
      </p:grpSpPr>
      <p:sp>
        <p:nvSpPr>
          <p:cNvPr id="17" name="四角形: 角を丸くする 10">
            <a:extLst>
              <a:ext uri="{FF2B5EF4-FFF2-40B4-BE49-F238E27FC236}">
                <a16:creationId xmlns:a16="http://schemas.microsoft.com/office/drawing/2014/main" id="{E9A5F16B-8526-D97A-5336-58CF36C01D4E}"/>
              </a:ext>
            </a:extLst>
          </p:cNvPr>
          <p:cNvSpPr/>
          <p:nvPr/>
        </p:nvSpPr>
        <p:spPr>
          <a:xfrm>
            <a:off x="7808366" y="1172907"/>
            <a:ext cx="4192741" cy="4803107"/>
          </a:xfrm>
          <a:prstGeom prst="roundRect">
            <a:avLst>
              <a:gd name="adj" fmla="val 7398"/>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20FD287-A1A8-E8F1-5918-C252FE1B9660}"/>
              </a:ext>
            </a:extLst>
          </p:cNvPr>
          <p:cNvSpPr/>
          <p:nvPr/>
        </p:nvSpPr>
        <p:spPr>
          <a:xfrm>
            <a:off x="2871024" y="1172907"/>
            <a:ext cx="4192741" cy="4803107"/>
          </a:xfrm>
          <a:prstGeom prst="roundRect">
            <a:avLst>
              <a:gd name="adj" fmla="val 8761"/>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ローチャート: 結合子 28">
            <a:extLst>
              <a:ext uri="{FF2B5EF4-FFF2-40B4-BE49-F238E27FC236}">
                <a16:creationId xmlns:a16="http://schemas.microsoft.com/office/drawing/2014/main" id="{ED24983A-EE68-8C5B-96E9-3C6F2669013E}"/>
              </a:ext>
            </a:extLst>
          </p:cNvPr>
          <p:cNvSpPr/>
          <p:nvPr/>
        </p:nvSpPr>
        <p:spPr>
          <a:xfrm>
            <a:off x="9930108" y="3924476"/>
            <a:ext cx="1955389" cy="1910507"/>
          </a:xfrm>
          <a:prstGeom prst="flowChartConnector">
            <a:avLst/>
          </a:prstGeom>
          <a:solidFill>
            <a:srgbClr val="F2F2F2"/>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rgbClr val="003451"/>
                </a:solidFill>
              </a:rPr>
              <a:t>食</a:t>
            </a:r>
          </a:p>
        </p:txBody>
      </p:sp>
      <p:sp>
        <p:nvSpPr>
          <p:cNvPr id="5" name="楕円 3">
            <a:extLst>
              <a:ext uri="{FF2B5EF4-FFF2-40B4-BE49-F238E27FC236}">
                <a16:creationId xmlns:a16="http://schemas.microsoft.com/office/drawing/2014/main" id="{27419448-7824-3FFC-8729-B1B43EAFB38C}"/>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364F3C26-ECE4-E1A9-5E43-D4650F64A91A}"/>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sp>
        <p:nvSpPr>
          <p:cNvPr id="19" name="フローチャート: 結合子 18">
            <a:extLst>
              <a:ext uri="{FF2B5EF4-FFF2-40B4-BE49-F238E27FC236}">
                <a16:creationId xmlns:a16="http://schemas.microsoft.com/office/drawing/2014/main" id="{C47BA6BA-A780-A1EA-98D1-CF1CDA432C8C}"/>
              </a:ext>
            </a:extLst>
          </p:cNvPr>
          <p:cNvSpPr/>
          <p:nvPr/>
        </p:nvSpPr>
        <p:spPr>
          <a:xfrm>
            <a:off x="8774640" y="2063337"/>
            <a:ext cx="2485247" cy="2408863"/>
          </a:xfrm>
          <a:prstGeom prst="flowChartConnector">
            <a:avLst/>
          </a:prstGeom>
          <a:solidFill>
            <a:srgbClr val="F2F2F2"/>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66666697-7043-8905-7DC4-32BAC976FFA3}"/>
              </a:ext>
            </a:extLst>
          </p:cNvPr>
          <p:cNvSpPr txBox="1"/>
          <p:nvPr/>
        </p:nvSpPr>
        <p:spPr>
          <a:xfrm>
            <a:off x="8793193" y="2994460"/>
            <a:ext cx="2448140" cy="523220"/>
          </a:xfrm>
          <a:prstGeom prst="rect">
            <a:avLst/>
          </a:prstGeom>
          <a:noFill/>
        </p:spPr>
        <p:txBody>
          <a:bodyPr wrap="square" rtlCol="0">
            <a:spAutoFit/>
          </a:bodyPr>
          <a:lstStyle/>
          <a:p>
            <a:pPr algn="ctr"/>
            <a:r>
              <a:rPr kumimoji="1" lang="ja-JP" altLang="en-US" sz="2800">
                <a:solidFill>
                  <a:srgbClr val="003451"/>
                </a:solidFill>
              </a:rPr>
              <a:t>歴史文化</a:t>
            </a:r>
            <a:endParaRPr kumimoji="1" lang="en-US" altLang="ja-JP" sz="2800">
              <a:solidFill>
                <a:srgbClr val="003451"/>
              </a:solidFill>
            </a:endParaRPr>
          </a:p>
        </p:txBody>
      </p:sp>
      <p:sp>
        <p:nvSpPr>
          <p:cNvPr id="28" name="フローチャート: 結合子 27">
            <a:extLst>
              <a:ext uri="{FF2B5EF4-FFF2-40B4-BE49-F238E27FC236}">
                <a16:creationId xmlns:a16="http://schemas.microsoft.com/office/drawing/2014/main" id="{F36CC38F-D44F-09FE-ABA6-6C293F768B82}"/>
              </a:ext>
            </a:extLst>
          </p:cNvPr>
          <p:cNvSpPr/>
          <p:nvPr/>
        </p:nvSpPr>
        <p:spPr>
          <a:xfrm>
            <a:off x="8023938" y="3601432"/>
            <a:ext cx="1955389" cy="2017523"/>
          </a:xfrm>
          <a:prstGeom prst="flowChartConnector">
            <a:avLst/>
          </a:prstGeom>
          <a:solidFill>
            <a:srgbClr val="F2F2F2"/>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rgbClr val="003451"/>
                </a:solidFill>
              </a:rPr>
              <a:t>自然</a:t>
            </a:r>
          </a:p>
        </p:txBody>
      </p:sp>
      <p:sp>
        <p:nvSpPr>
          <p:cNvPr id="9" name="テキスト ボックス 8">
            <a:extLst>
              <a:ext uri="{FF2B5EF4-FFF2-40B4-BE49-F238E27FC236}">
                <a16:creationId xmlns:a16="http://schemas.microsoft.com/office/drawing/2014/main" id="{C51F8659-5809-6538-D710-4BFBCAB69845}"/>
              </a:ext>
            </a:extLst>
          </p:cNvPr>
          <p:cNvSpPr txBox="1"/>
          <p:nvPr/>
        </p:nvSpPr>
        <p:spPr>
          <a:xfrm>
            <a:off x="7985430" y="1283211"/>
            <a:ext cx="3987795" cy="523220"/>
          </a:xfrm>
          <a:prstGeom prst="rect">
            <a:avLst/>
          </a:prstGeom>
          <a:noFill/>
        </p:spPr>
        <p:txBody>
          <a:bodyPr wrap="square" rtlCol="0">
            <a:spAutoFit/>
          </a:bodyPr>
          <a:lstStyle/>
          <a:p>
            <a:pPr algn="ctr"/>
            <a:r>
              <a:rPr kumimoji="1" lang="ja-JP" altLang="en-US" sz="2800" b="1">
                <a:solidFill>
                  <a:schemeClr val="bg1"/>
                </a:solidFill>
              </a:rPr>
              <a:t>土浦らしい観光体験</a:t>
            </a:r>
          </a:p>
        </p:txBody>
      </p:sp>
      <p:sp>
        <p:nvSpPr>
          <p:cNvPr id="7" name="テキスト ボックス 6">
            <a:extLst>
              <a:ext uri="{FF2B5EF4-FFF2-40B4-BE49-F238E27FC236}">
                <a16:creationId xmlns:a16="http://schemas.microsoft.com/office/drawing/2014/main" id="{EBAC1EED-B169-4C6F-1CF8-5A1856C427EE}"/>
              </a:ext>
            </a:extLst>
          </p:cNvPr>
          <p:cNvSpPr txBox="1"/>
          <p:nvPr/>
        </p:nvSpPr>
        <p:spPr>
          <a:xfrm>
            <a:off x="2765218" y="1254093"/>
            <a:ext cx="4502159" cy="523220"/>
          </a:xfrm>
          <a:prstGeom prst="rect">
            <a:avLst/>
          </a:prstGeom>
          <a:noFill/>
        </p:spPr>
        <p:txBody>
          <a:bodyPr wrap="square" lIns="91440" tIns="45720" rIns="91440" bIns="45720" rtlCol="0" anchor="t">
            <a:spAutoFit/>
          </a:bodyPr>
          <a:lstStyle/>
          <a:p>
            <a:pPr algn="ctr"/>
            <a:r>
              <a:rPr kumimoji="1" lang="ja-JP" altLang="en-US" sz="2800" b="1">
                <a:solidFill>
                  <a:schemeClr val="bg1"/>
                </a:solidFill>
              </a:rPr>
              <a:t>土浦らしい宿泊空間</a:t>
            </a:r>
          </a:p>
        </p:txBody>
      </p:sp>
      <p:sp>
        <p:nvSpPr>
          <p:cNvPr id="12" name="加算記号 11">
            <a:extLst>
              <a:ext uri="{FF2B5EF4-FFF2-40B4-BE49-F238E27FC236}">
                <a16:creationId xmlns:a16="http://schemas.microsoft.com/office/drawing/2014/main" id="{9C620644-F375-4556-979A-8CEAB20F477E}"/>
              </a:ext>
            </a:extLst>
          </p:cNvPr>
          <p:cNvSpPr/>
          <p:nvPr/>
        </p:nvSpPr>
        <p:spPr>
          <a:xfrm>
            <a:off x="7027428" y="3172571"/>
            <a:ext cx="816663" cy="803777"/>
          </a:xfrm>
          <a:prstGeom prst="mathPlus">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84">
            <a:extLst>
              <a:ext uri="{FF2B5EF4-FFF2-40B4-BE49-F238E27FC236}">
                <a16:creationId xmlns:a16="http://schemas.microsoft.com/office/drawing/2014/main" id="{269B0743-D4FF-3457-29E2-FCA5B7C2BA96}"/>
              </a:ext>
            </a:extLst>
          </p:cNvPr>
          <p:cNvSpPr/>
          <p:nvPr/>
        </p:nvSpPr>
        <p:spPr>
          <a:xfrm>
            <a:off x="3285102" y="5766150"/>
            <a:ext cx="3462393" cy="881875"/>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800" b="1">
                <a:solidFill>
                  <a:schemeClr val="tx2">
                    <a:lumMod val="76000"/>
                  </a:schemeClr>
                </a:solidFill>
              </a:rPr>
              <a:t>全ての宿に</a:t>
            </a:r>
            <a:endParaRPr lang="en-US" altLang="ja-JP" sz="2800" b="1">
              <a:solidFill>
                <a:schemeClr val="tx2">
                  <a:lumMod val="76000"/>
                </a:schemeClr>
              </a:solidFill>
            </a:endParaRPr>
          </a:p>
          <a:p>
            <a:pPr algn="ctr"/>
            <a:r>
              <a:rPr lang="ja-JP" altLang="en-US" sz="2800" b="1">
                <a:solidFill>
                  <a:schemeClr val="tx2">
                    <a:lumMod val="76000"/>
                  </a:schemeClr>
                </a:solidFill>
              </a:rPr>
              <a:t>サイクルポート整備</a:t>
            </a:r>
          </a:p>
        </p:txBody>
      </p:sp>
      <p:sp>
        <p:nvSpPr>
          <p:cNvPr id="25" name="四角形: 角を丸くする 84">
            <a:extLst>
              <a:ext uri="{FF2B5EF4-FFF2-40B4-BE49-F238E27FC236}">
                <a16:creationId xmlns:a16="http://schemas.microsoft.com/office/drawing/2014/main" id="{A45BC957-E079-7EFB-F16C-8431A027B62F}"/>
              </a:ext>
            </a:extLst>
          </p:cNvPr>
          <p:cNvSpPr/>
          <p:nvPr/>
        </p:nvSpPr>
        <p:spPr>
          <a:xfrm>
            <a:off x="5412435" y="168546"/>
            <a:ext cx="3998305" cy="803777"/>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800" b="1">
                <a:solidFill>
                  <a:schemeClr val="tx2">
                    <a:lumMod val="76000"/>
                  </a:schemeClr>
                </a:solidFill>
              </a:rPr>
              <a:t>”プチ”土浦マニア観光</a:t>
            </a:r>
          </a:p>
        </p:txBody>
      </p:sp>
      <p:pic>
        <p:nvPicPr>
          <p:cNvPr id="30" name="Picture 29" descr="グランピングヒルズ アウラテラス茨城【茨城】 - グランピング予約ならリゾグラ！独占掲載施設・体験記を多数掲載！リゾートグランピングドットコム">
            <a:extLst>
              <a:ext uri="{FF2B5EF4-FFF2-40B4-BE49-F238E27FC236}">
                <a16:creationId xmlns:a16="http://schemas.microsoft.com/office/drawing/2014/main" id="{B5039133-AF37-F174-A9E4-F86AF2FE3C9C}"/>
              </a:ext>
            </a:extLst>
          </p:cNvPr>
          <p:cNvPicPr>
            <a:picLocks noChangeAspect="1"/>
          </p:cNvPicPr>
          <p:nvPr/>
        </p:nvPicPr>
        <p:blipFill>
          <a:blip r:embed="rId3"/>
          <a:stretch>
            <a:fillRect/>
          </a:stretch>
        </p:blipFill>
        <p:spPr>
          <a:xfrm>
            <a:off x="2890024" y="1754340"/>
            <a:ext cx="2851272" cy="1912593"/>
          </a:xfrm>
          <a:prstGeom prst="rect">
            <a:avLst/>
          </a:prstGeom>
          <a:ln>
            <a:noFill/>
          </a:ln>
          <a:effectLst>
            <a:softEdge rad="112500"/>
          </a:effectLst>
        </p:spPr>
      </p:pic>
      <p:pic>
        <p:nvPicPr>
          <p:cNvPr id="32" name="Picture 4" descr="山梨に1日1組限定の“古民家ホテル”誕生！ 蔵を活用したサウナ＆水風呂も - おでかけ - クランクイン！トレンド">
            <a:extLst>
              <a:ext uri="{FF2B5EF4-FFF2-40B4-BE49-F238E27FC236}">
                <a16:creationId xmlns:a16="http://schemas.microsoft.com/office/drawing/2014/main" id="{444DDE0F-D4F8-3157-E7B3-6A0BF6DBF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089" y="2830843"/>
            <a:ext cx="2831401" cy="17838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 name="図 2" descr="屋外, 草, 座る, 岩 が含まれている画像&#10;&#10;AI 生成コンテンツは誤りを含む可能性があります。">
            <a:extLst>
              <a:ext uri="{FF2B5EF4-FFF2-40B4-BE49-F238E27FC236}">
                <a16:creationId xmlns:a16="http://schemas.microsoft.com/office/drawing/2014/main" id="{A8118C19-32DD-7BF6-A61B-10A132EEEA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0215" y="3867518"/>
            <a:ext cx="2730485" cy="1863376"/>
          </a:xfrm>
          <a:prstGeom prst="rect">
            <a:avLst/>
          </a:prstGeom>
          <a:ln>
            <a:noFill/>
          </a:ln>
          <a:effectLst>
            <a:softEdge rad="112500"/>
          </a:effectLst>
        </p:spPr>
      </p:pic>
      <p:sp>
        <p:nvSpPr>
          <p:cNvPr id="3" name="テキスト ボックス 2">
            <a:extLst>
              <a:ext uri="{FF2B5EF4-FFF2-40B4-BE49-F238E27FC236}">
                <a16:creationId xmlns:a16="http://schemas.microsoft.com/office/drawing/2014/main" id="{07866CC8-934B-859B-3CA6-A08475046DE2}"/>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00</a:t>
            </a:r>
          </a:p>
        </p:txBody>
      </p:sp>
    </p:spTree>
    <p:extLst>
      <p:ext uri="{BB962C8B-B14F-4D97-AF65-F5344CB8AC3E}">
        <p14:creationId xmlns:p14="http://schemas.microsoft.com/office/powerpoint/2010/main" val="21174834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41B9B2-E3E5-FE86-634F-03E7DEBF206B}"/>
            </a:ext>
          </a:extLst>
        </p:cNvPr>
        <p:cNvGrpSpPr/>
        <p:nvPr/>
      </p:nvGrpSpPr>
      <p:grpSpPr>
        <a:xfrm>
          <a:off x="0" y="0"/>
          <a:ext cx="0" cy="0"/>
          <a:chOff x="0" y="0"/>
          <a:chExt cx="0" cy="0"/>
        </a:xfrm>
      </p:grpSpPr>
      <p:pic>
        <p:nvPicPr>
          <p:cNvPr id="16" name="Picture 15" descr="グランピングヒルズ アウラテラス茨城【茨城】 - グランピング予約ならリゾグラ！独占掲載施設・体験記を多数掲載！リゾートグランピングドットコム">
            <a:extLst>
              <a:ext uri="{FF2B5EF4-FFF2-40B4-BE49-F238E27FC236}">
                <a16:creationId xmlns:a16="http://schemas.microsoft.com/office/drawing/2014/main" id="{7C3BC33A-E710-D88A-F2DF-49732CC64BBF}"/>
              </a:ext>
            </a:extLst>
          </p:cNvPr>
          <p:cNvPicPr>
            <a:picLocks noChangeAspect="1"/>
          </p:cNvPicPr>
          <p:nvPr/>
        </p:nvPicPr>
        <p:blipFill>
          <a:blip r:embed="rId3"/>
          <a:srcRect l="1506" t="-1791" r="31626" b="1791"/>
          <a:stretch>
            <a:fillRect/>
          </a:stretch>
        </p:blipFill>
        <p:spPr>
          <a:xfrm>
            <a:off x="2675952" y="1529342"/>
            <a:ext cx="4717438" cy="4677561"/>
          </a:xfrm>
          <a:prstGeom prst="rect">
            <a:avLst/>
          </a:prstGeom>
          <a:ln>
            <a:noFill/>
          </a:ln>
          <a:effectLst>
            <a:outerShdw blurRad="190500" algn="tl" rotWithShape="0">
              <a:srgbClr val="000000">
                <a:alpha val="70000"/>
              </a:srgbClr>
            </a:outerShdw>
          </a:effectLst>
        </p:spPr>
      </p:pic>
      <p:sp>
        <p:nvSpPr>
          <p:cNvPr id="5" name="楕円 3">
            <a:extLst>
              <a:ext uri="{FF2B5EF4-FFF2-40B4-BE49-F238E27FC236}">
                <a16:creationId xmlns:a16="http://schemas.microsoft.com/office/drawing/2014/main" id="{98C057BC-19D9-2000-09B2-32D6DC8C1926}"/>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4C756ADA-42EF-2A38-6429-37D60FAE57F8}"/>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sp>
        <p:nvSpPr>
          <p:cNvPr id="18" name="TextBox 17">
            <a:extLst>
              <a:ext uri="{FF2B5EF4-FFF2-40B4-BE49-F238E27FC236}">
                <a16:creationId xmlns:a16="http://schemas.microsoft.com/office/drawing/2014/main" id="{D540CBFD-AD25-3C6D-F889-005C7C76AF6F}"/>
              </a:ext>
            </a:extLst>
          </p:cNvPr>
          <p:cNvSpPr txBox="1"/>
          <p:nvPr/>
        </p:nvSpPr>
        <p:spPr>
          <a:xfrm>
            <a:off x="2638758" y="5791405"/>
            <a:ext cx="391438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https://www.resort-glamping.com/accommodation/aulaterrace_ibaraki/</a:t>
            </a:r>
          </a:p>
        </p:txBody>
      </p:sp>
      <p:pic>
        <p:nvPicPr>
          <p:cNvPr id="27" name="図 6" descr="夜空と山の景色&#10;&#10;AI 生成コンテンツは誤りを含む可能性があります。">
            <a:extLst>
              <a:ext uri="{FF2B5EF4-FFF2-40B4-BE49-F238E27FC236}">
                <a16:creationId xmlns:a16="http://schemas.microsoft.com/office/drawing/2014/main" id="{AB6472C4-57CF-FDCC-9D9B-553AD9728C39}"/>
              </a:ext>
            </a:extLst>
          </p:cNvPr>
          <p:cNvPicPr>
            <a:picLocks noChangeAspect="1"/>
          </p:cNvPicPr>
          <p:nvPr/>
        </p:nvPicPr>
        <p:blipFill>
          <a:blip r:embed="rId4"/>
          <a:srcRect l="12665" t="717" r="791" b="11247"/>
          <a:stretch>
            <a:fillRect/>
          </a:stretch>
        </p:blipFill>
        <p:spPr>
          <a:xfrm>
            <a:off x="7564636" y="1606625"/>
            <a:ext cx="3810752" cy="2439201"/>
          </a:xfrm>
          <a:prstGeom prst="rect">
            <a:avLst/>
          </a:prstGeom>
          <a:ln>
            <a:noFill/>
          </a:ln>
          <a:effectLst>
            <a:outerShdw blurRad="190500" algn="tl" rotWithShape="0">
              <a:srgbClr val="000000">
                <a:alpha val="70000"/>
              </a:srgbClr>
            </a:outerShdw>
          </a:effectLst>
        </p:spPr>
      </p:pic>
      <p:grpSp>
        <p:nvGrpSpPr>
          <p:cNvPr id="14" name="グループ化 13">
            <a:extLst>
              <a:ext uri="{FF2B5EF4-FFF2-40B4-BE49-F238E27FC236}">
                <a16:creationId xmlns:a16="http://schemas.microsoft.com/office/drawing/2014/main" id="{73535189-C4B9-2B73-20E1-EBD3E27625F1}"/>
              </a:ext>
            </a:extLst>
          </p:cNvPr>
          <p:cNvGrpSpPr/>
          <p:nvPr/>
        </p:nvGrpSpPr>
        <p:grpSpPr>
          <a:xfrm>
            <a:off x="2638758" y="1141595"/>
            <a:ext cx="1988607" cy="1602059"/>
            <a:chOff x="2856285" y="1317788"/>
            <a:chExt cx="1988607" cy="2699219"/>
          </a:xfrm>
        </p:grpSpPr>
        <p:sp>
          <p:nvSpPr>
            <p:cNvPr id="13" name="四角形: 角を丸くする 12">
              <a:extLst>
                <a:ext uri="{FF2B5EF4-FFF2-40B4-BE49-F238E27FC236}">
                  <a16:creationId xmlns:a16="http://schemas.microsoft.com/office/drawing/2014/main" id="{1D437AB9-7BCD-00CA-E6D1-EBC451149283}"/>
                </a:ext>
              </a:extLst>
            </p:cNvPr>
            <p:cNvSpPr/>
            <p:nvPr/>
          </p:nvSpPr>
          <p:spPr>
            <a:xfrm>
              <a:off x="2856285" y="1317788"/>
              <a:ext cx="1988607" cy="2699219"/>
            </a:xfrm>
            <a:prstGeom prst="roundRect">
              <a:avLst>
                <a:gd name="adj" fmla="val 0"/>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DEF2A60-5E33-ABE3-F81A-C68DE0DCC66A}"/>
                </a:ext>
              </a:extLst>
            </p:cNvPr>
            <p:cNvSpPr txBox="1"/>
            <p:nvPr/>
          </p:nvSpPr>
          <p:spPr>
            <a:xfrm>
              <a:off x="2939515" y="1421764"/>
              <a:ext cx="1807720" cy="2595242"/>
            </a:xfrm>
            <a:prstGeom prst="rect">
              <a:avLst/>
            </a:prstGeom>
            <a:noFill/>
          </p:spPr>
          <p:txBody>
            <a:bodyPr wrap="square" lIns="91440" tIns="45720" rIns="91440" bIns="45720" rtlCol="0" anchor="t">
              <a:spAutoFit/>
            </a:bodyPr>
            <a:lstStyle/>
            <a:p>
              <a:pPr>
                <a:spcAft>
                  <a:spcPts val="120"/>
                </a:spcAft>
              </a:pPr>
              <a:r>
                <a:rPr kumimoji="1" lang="ja-JP" sz="2400" b="1">
                  <a:solidFill>
                    <a:schemeClr val="bg1"/>
                  </a:solidFill>
                </a:rPr>
                <a:t>新治らしい</a:t>
              </a:r>
              <a:endParaRPr kumimoji="1" lang="en-US" altLang="ja-JP" sz="2400" b="1">
                <a:solidFill>
                  <a:schemeClr val="bg1"/>
                </a:solidFill>
              </a:endParaRPr>
            </a:p>
            <a:p>
              <a:pPr>
                <a:spcAft>
                  <a:spcPts val="120"/>
                </a:spcAft>
              </a:pPr>
              <a:r>
                <a:rPr kumimoji="1" lang="ja-JP" sz="2000" b="1">
                  <a:solidFill>
                    <a:schemeClr val="bg1"/>
                  </a:solidFill>
                </a:rPr>
                <a:t>宿泊空間</a:t>
              </a:r>
              <a:endParaRPr kumimoji="1" lang="en-US" altLang="ja-JP" sz="2000" b="1">
                <a:solidFill>
                  <a:schemeClr val="bg1"/>
                </a:solidFill>
              </a:endParaRPr>
            </a:p>
            <a:p>
              <a:pPr>
                <a:spcAft>
                  <a:spcPts val="120"/>
                </a:spcAft>
              </a:pPr>
              <a:endParaRPr kumimoji="1" lang="en-US" altLang="ja-JP" sz="1000" b="1">
                <a:solidFill>
                  <a:srgbClr val="4C7085"/>
                </a:solidFill>
              </a:endParaRPr>
            </a:p>
            <a:p>
              <a:pPr>
                <a:spcAft>
                  <a:spcPts val="120"/>
                </a:spcAft>
              </a:pPr>
              <a:r>
                <a:rPr kumimoji="1" lang="ja-JP" altLang="en-US" b="1">
                  <a:solidFill>
                    <a:schemeClr val="bg1"/>
                  </a:solidFill>
                </a:rPr>
                <a:t>季節とともに</a:t>
              </a:r>
            </a:p>
            <a:p>
              <a:pPr>
                <a:spcAft>
                  <a:spcPts val="120"/>
                </a:spcAft>
              </a:pPr>
              <a:r>
                <a:rPr kumimoji="1" lang="ja-JP" altLang="en-US" b="1">
                  <a:solidFill>
                    <a:schemeClr val="bg1"/>
                  </a:solidFill>
                </a:rPr>
                <a:t>表情を変える宿</a:t>
              </a:r>
              <a:endParaRPr kumimoji="1" lang="en-US" altLang="ja-JP" b="1">
                <a:solidFill>
                  <a:schemeClr val="bg1"/>
                </a:solidFill>
              </a:endParaRPr>
            </a:p>
          </p:txBody>
        </p:sp>
      </p:grpSp>
      <p:grpSp>
        <p:nvGrpSpPr>
          <p:cNvPr id="15" name="グループ化 14">
            <a:extLst>
              <a:ext uri="{FF2B5EF4-FFF2-40B4-BE49-F238E27FC236}">
                <a16:creationId xmlns:a16="http://schemas.microsoft.com/office/drawing/2014/main" id="{697D1F77-C844-D33B-9DC1-769EC13BEDC4}"/>
              </a:ext>
            </a:extLst>
          </p:cNvPr>
          <p:cNvGrpSpPr/>
          <p:nvPr/>
        </p:nvGrpSpPr>
        <p:grpSpPr>
          <a:xfrm>
            <a:off x="7564637" y="1141595"/>
            <a:ext cx="2082798" cy="1344751"/>
            <a:chOff x="2856286" y="1317786"/>
            <a:chExt cx="2082798" cy="1787947"/>
          </a:xfrm>
        </p:grpSpPr>
        <p:sp>
          <p:nvSpPr>
            <p:cNvPr id="19" name="四角形: 角を丸くする 18">
              <a:extLst>
                <a:ext uri="{FF2B5EF4-FFF2-40B4-BE49-F238E27FC236}">
                  <a16:creationId xmlns:a16="http://schemas.microsoft.com/office/drawing/2014/main" id="{88D2D208-E546-A44E-CEE0-AB2AB8BA32CE}"/>
                </a:ext>
              </a:extLst>
            </p:cNvPr>
            <p:cNvSpPr/>
            <p:nvPr/>
          </p:nvSpPr>
          <p:spPr>
            <a:xfrm>
              <a:off x="2856286" y="1317786"/>
              <a:ext cx="2082798" cy="1787947"/>
            </a:xfrm>
            <a:prstGeom prst="roundRect">
              <a:avLst>
                <a:gd name="adj" fmla="val 0"/>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29F8B670-FE6D-4727-BCE9-F33E09458FCD}"/>
                </a:ext>
              </a:extLst>
            </p:cNvPr>
            <p:cNvSpPr txBox="1"/>
            <p:nvPr/>
          </p:nvSpPr>
          <p:spPr>
            <a:xfrm>
              <a:off x="2931016" y="1402467"/>
              <a:ext cx="1913875" cy="1703266"/>
            </a:xfrm>
            <a:prstGeom prst="rect">
              <a:avLst/>
            </a:prstGeom>
            <a:noFill/>
          </p:spPr>
          <p:txBody>
            <a:bodyPr wrap="square" lIns="91440" tIns="45720" rIns="91440" bIns="45720" rtlCol="0" anchor="t">
              <a:spAutoFit/>
            </a:bodyPr>
            <a:lstStyle/>
            <a:p>
              <a:r>
                <a:rPr kumimoji="1" lang="ja-JP" sz="2400" b="1">
                  <a:solidFill>
                    <a:schemeClr val="bg1"/>
                  </a:solidFill>
                </a:rPr>
                <a:t>新治らしい</a:t>
              </a:r>
              <a:endParaRPr kumimoji="1" lang="en-US" altLang="ja-JP" sz="2400" b="1">
                <a:solidFill>
                  <a:schemeClr val="bg1"/>
                </a:solidFill>
              </a:endParaRPr>
            </a:p>
            <a:p>
              <a:r>
                <a:rPr kumimoji="1" lang="ja-JP" altLang="en-US" sz="2000" b="1">
                  <a:solidFill>
                    <a:schemeClr val="bg1"/>
                  </a:solidFill>
                </a:rPr>
                <a:t>観光体験</a:t>
              </a:r>
              <a:endParaRPr kumimoji="1" lang="en-US" altLang="ja-JP" sz="2000" b="1">
                <a:solidFill>
                  <a:schemeClr val="bg1"/>
                </a:solidFill>
              </a:endParaRPr>
            </a:p>
            <a:p>
              <a:pPr marL="0" marR="0" lvl="0" indent="0" algn="l" defTabSz="457200" rtl="0" eaLnBrk="1" fontAlgn="auto" latinLnBrk="0" hangingPunct="1">
                <a:lnSpc>
                  <a:spcPct val="100000"/>
                </a:lnSpc>
                <a:spcBef>
                  <a:spcPts val="0"/>
                </a:spcBef>
                <a:spcAft>
                  <a:spcPts val="120"/>
                </a:spcAft>
                <a:buClrTx/>
                <a:buSzTx/>
                <a:buFontTx/>
                <a:buNone/>
                <a:tabLst/>
                <a:defRPr/>
              </a:pPr>
              <a:endParaRPr kumimoji="1" lang="en-US" altLang="ja-JP" sz="1000" b="1" i="0" u="none" strike="noStrike" kern="1200" cap="none" spc="0" normalizeH="0" baseline="0" noProof="0">
                <a:ln>
                  <a:noFill/>
                </a:ln>
                <a:solidFill>
                  <a:srgbClr val="4C7085"/>
                </a:solidFill>
                <a:effectLst/>
                <a:uLnTx/>
                <a:uFillTx/>
                <a:latin typeface="Noto Sans JP"/>
                <a:ea typeface="Noto Sans JP"/>
                <a:cs typeface="+mn-cs"/>
              </a:endParaRPr>
            </a:p>
            <a:p>
              <a:pPr marL="0" marR="0" lvl="0" indent="0" algn="l" defTabSz="457200" rtl="0" eaLnBrk="1" fontAlgn="auto" latinLnBrk="0" hangingPunct="1">
                <a:lnSpc>
                  <a:spcPct val="100000"/>
                </a:lnSpc>
                <a:spcBef>
                  <a:spcPts val="0"/>
                </a:spcBef>
                <a:spcAft>
                  <a:spcPts val="12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Noto Sans JP"/>
                  <a:ea typeface="Noto Sans JP"/>
                  <a:cs typeface="+mn-cs"/>
                </a:rPr>
                <a:t>自然・歴史学習</a:t>
              </a:r>
              <a:endParaRPr kumimoji="1" lang="en-US" altLang="ja-JP" sz="1800" b="1" i="0" u="none" strike="noStrike" kern="1200" cap="none" spc="0" normalizeH="0" baseline="0" noProof="0">
                <a:ln>
                  <a:noFill/>
                </a:ln>
                <a:solidFill>
                  <a:prstClr val="white"/>
                </a:solidFill>
                <a:effectLst/>
                <a:uLnTx/>
                <a:uFillTx/>
                <a:latin typeface="Noto Sans JP"/>
                <a:ea typeface="Noto Sans JP"/>
                <a:cs typeface="+mn-cs"/>
              </a:endParaRPr>
            </a:p>
          </p:txBody>
        </p:sp>
      </p:grpSp>
      <p:sp>
        <p:nvSpPr>
          <p:cNvPr id="26" name="テキスト ボックス 25">
            <a:extLst>
              <a:ext uri="{FF2B5EF4-FFF2-40B4-BE49-F238E27FC236}">
                <a16:creationId xmlns:a16="http://schemas.microsoft.com/office/drawing/2014/main" id="{562A5D14-F42C-0C8F-9216-60C13CC8DBBD}"/>
              </a:ext>
            </a:extLst>
          </p:cNvPr>
          <p:cNvSpPr txBox="1"/>
          <p:nvPr/>
        </p:nvSpPr>
        <p:spPr>
          <a:xfrm>
            <a:off x="9884499" y="1684308"/>
            <a:ext cx="1490889" cy="369332"/>
          </a:xfrm>
          <a:prstGeom prst="rect">
            <a:avLst/>
          </a:prstGeom>
          <a:noFill/>
        </p:spPr>
        <p:txBody>
          <a:bodyPr wrap="square" rtlCol="0">
            <a:spAutoFit/>
          </a:bodyPr>
          <a:lstStyle/>
          <a:p>
            <a:pPr algn="ctr"/>
            <a:r>
              <a:rPr lang="ja-JP" altLang="en-US" b="1">
                <a:solidFill>
                  <a:schemeClr val="bg1"/>
                </a:solidFill>
              </a:rPr>
              <a:t>蛍天体観測</a:t>
            </a:r>
            <a:endParaRPr lang="ja-JP" altLang="ja-JP" b="1">
              <a:solidFill>
                <a:schemeClr val="bg1"/>
              </a:solidFill>
            </a:endParaRPr>
          </a:p>
        </p:txBody>
      </p:sp>
      <p:pic>
        <p:nvPicPr>
          <p:cNvPr id="25" name="図 3" descr="山の中の道を歩く人々&#10;&#10;AI 生成コンテンツは誤りを含む可能性があります。">
            <a:extLst>
              <a:ext uri="{FF2B5EF4-FFF2-40B4-BE49-F238E27FC236}">
                <a16:creationId xmlns:a16="http://schemas.microsoft.com/office/drawing/2014/main" id="{48F9AD49-5C5A-2EBD-97FA-2699CC0B8DA3}"/>
              </a:ext>
            </a:extLst>
          </p:cNvPr>
          <p:cNvPicPr>
            <a:picLocks noChangeAspect="1"/>
          </p:cNvPicPr>
          <p:nvPr/>
        </p:nvPicPr>
        <p:blipFill>
          <a:blip r:embed="rId5"/>
          <a:srcRect l="745" t="13132" r="13278" b="8318"/>
          <a:stretch>
            <a:fillRect/>
          </a:stretch>
        </p:blipFill>
        <p:spPr>
          <a:xfrm>
            <a:off x="7564636" y="3947016"/>
            <a:ext cx="3810752" cy="2259887"/>
          </a:xfrm>
          <a:prstGeom prst="rect">
            <a:avLst/>
          </a:prstGeom>
          <a:ln>
            <a:noFill/>
          </a:ln>
          <a:effectLst>
            <a:outerShdw blurRad="190500" algn="tl" rotWithShape="0">
              <a:srgbClr val="000000">
                <a:alpha val="70000"/>
              </a:srgbClr>
            </a:outerShdw>
          </a:effectLst>
        </p:spPr>
      </p:pic>
      <p:sp>
        <p:nvSpPr>
          <p:cNvPr id="3" name="テキスト ボックス 2">
            <a:extLst>
              <a:ext uri="{FF2B5EF4-FFF2-40B4-BE49-F238E27FC236}">
                <a16:creationId xmlns:a16="http://schemas.microsoft.com/office/drawing/2014/main" id="{C81B785F-8C49-BEF9-DCAD-7A0E6BA3F2E6}"/>
              </a:ext>
            </a:extLst>
          </p:cNvPr>
          <p:cNvSpPr txBox="1"/>
          <p:nvPr/>
        </p:nvSpPr>
        <p:spPr>
          <a:xfrm>
            <a:off x="9756228" y="3983356"/>
            <a:ext cx="1765614" cy="646331"/>
          </a:xfrm>
          <a:prstGeom prst="rect">
            <a:avLst/>
          </a:prstGeom>
          <a:noFill/>
        </p:spPr>
        <p:txBody>
          <a:bodyPr wrap="square" rtlCol="0">
            <a:spAutoFit/>
          </a:bodyPr>
          <a:lstStyle/>
          <a:p>
            <a:pPr algn="ctr"/>
            <a:r>
              <a:rPr lang="ja-JP" altLang="en-US" b="1">
                <a:solidFill>
                  <a:schemeClr val="bg1"/>
                </a:solidFill>
              </a:rPr>
              <a:t>神社仏閣巡り</a:t>
            </a:r>
            <a:endParaRPr lang="ja-JP" altLang="ja-JP">
              <a:solidFill>
                <a:schemeClr val="bg1"/>
              </a:solidFill>
            </a:endParaRPr>
          </a:p>
          <a:p>
            <a:pPr algn="ctr"/>
            <a:r>
              <a:rPr lang="ja-JP" altLang="en-US" b="1">
                <a:solidFill>
                  <a:schemeClr val="bg1"/>
                </a:solidFill>
              </a:rPr>
              <a:t>ハイキング</a:t>
            </a:r>
            <a:endParaRPr lang="ja-JP" altLang="ja-JP">
              <a:solidFill>
                <a:schemeClr val="bg1"/>
              </a:solidFill>
            </a:endParaRPr>
          </a:p>
        </p:txBody>
      </p:sp>
      <p:grpSp>
        <p:nvGrpSpPr>
          <p:cNvPr id="8" name="グループ化 7">
            <a:extLst>
              <a:ext uri="{FF2B5EF4-FFF2-40B4-BE49-F238E27FC236}">
                <a16:creationId xmlns:a16="http://schemas.microsoft.com/office/drawing/2014/main" id="{171B8528-8EA9-8A29-E91F-F5D02087EF16}"/>
              </a:ext>
            </a:extLst>
          </p:cNvPr>
          <p:cNvGrpSpPr/>
          <p:nvPr/>
        </p:nvGrpSpPr>
        <p:grpSpPr>
          <a:xfrm>
            <a:off x="2638758" y="148579"/>
            <a:ext cx="4696126" cy="1138772"/>
            <a:chOff x="2942736" y="1326102"/>
            <a:chExt cx="11341357" cy="1858532"/>
          </a:xfrm>
        </p:grpSpPr>
        <p:sp>
          <p:nvSpPr>
            <p:cNvPr id="9" name="四角形: 角を丸くする 8">
              <a:extLst>
                <a:ext uri="{FF2B5EF4-FFF2-40B4-BE49-F238E27FC236}">
                  <a16:creationId xmlns:a16="http://schemas.microsoft.com/office/drawing/2014/main" id="{08D0DDA3-337D-5513-AAFD-F8E096D18C91}"/>
                </a:ext>
              </a:extLst>
            </p:cNvPr>
            <p:cNvSpPr/>
            <p:nvPr/>
          </p:nvSpPr>
          <p:spPr>
            <a:xfrm>
              <a:off x="2942736" y="1326102"/>
              <a:ext cx="11341357" cy="1347785"/>
            </a:xfrm>
            <a:prstGeom prst="roundRect">
              <a:avLst>
                <a:gd name="adj" fmla="val 0"/>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B54EF35-B1CE-EDBB-CE4A-76FEE9DDA71C}"/>
                </a:ext>
              </a:extLst>
            </p:cNvPr>
            <p:cNvSpPr txBox="1"/>
            <p:nvPr/>
          </p:nvSpPr>
          <p:spPr>
            <a:xfrm>
              <a:off x="3209627" y="1326102"/>
              <a:ext cx="10326859" cy="1858532"/>
            </a:xfrm>
            <a:prstGeom prst="rect">
              <a:avLst/>
            </a:prstGeom>
            <a:noFill/>
          </p:spPr>
          <p:txBody>
            <a:bodyPr wrap="square" lIns="91440" tIns="45720" rIns="91440" bIns="45720" rtlCol="0" anchor="t">
              <a:spAutoFit/>
            </a:bodyPr>
            <a:lstStyle/>
            <a:p>
              <a:pPr>
                <a:defRPr/>
              </a:pPr>
              <a:r>
                <a:rPr lang="ja-JP" altLang="en-US" sz="2800" b="1">
                  <a:solidFill>
                    <a:schemeClr val="bg1"/>
                  </a:solidFill>
                </a:rPr>
                <a:t>”プチ”城下町マニア観光</a:t>
              </a:r>
              <a:endParaRPr lang="en-US" altLang="ja-JP" sz="2800" b="1">
                <a:solidFill>
                  <a:schemeClr val="bg1"/>
                </a:solidFill>
              </a:endParaRPr>
            </a:p>
            <a:p>
              <a:pPr>
                <a:defRPr/>
              </a:pPr>
              <a:r>
                <a:rPr lang="ja-JP" altLang="en-US" sz="2000" b="1">
                  <a:solidFill>
                    <a:schemeClr val="bg1"/>
                  </a:solidFill>
                  <a:ea typeface="游ゴシック"/>
                </a:rPr>
                <a:t>－城下町地区－</a:t>
              </a:r>
              <a:endParaRPr lang="ja-JP" altLang="en-US" sz="2000" b="1">
                <a:solidFill>
                  <a:schemeClr val="bg1"/>
                </a:solidFill>
              </a:endParaRPr>
            </a:p>
            <a:p>
              <a:pPr lvl="0">
                <a:defRPr/>
              </a:pPr>
              <a:endParaRPr kumimoji="0" lang="ja-JP" altLang="en-US" sz="2000" b="1" i="0" u="none" strike="noStrike" kern="1200" cap="none" spc="0" normalizeH="0" baseline="0" noProof="0">
                <a:ln>
                  <a:noFill/>
                </a:ln>
                <a:solidFill>
                  <a:schemeClr val="bg1"/>
                </a:solidFill>
                <a:effectLst/>
                <a:uLnTx/>
                <a:uFillTx/>
                <a:latin typeface="Noto Sans JP"/>
                <a:ea typeface="Noto Sans JP"/>
                <a:cs typeface="+mn-cs"/>
              </a:endParaRPr>
            </a:p>
          </p:txBody>
        </p:sp>
      </p:grpSp>
      <p:sp>
        <p:nvSpPr>
          <p:cNvPr id="4" name="TextBox 3">
            <a:extLst>
              <a:ext uri="{FF2B5EF4-FFF2-40B4-BE49-F238E27FC236}">
                <a16:creationId xmlns:a16="http://schemas.microsoft.com/office/drawing/2014/main" id="{27FFE9BC-64D9-D6BB-6031-7339884CC34D}"/>
              </a:ext>
            </a:extLst>
          </p:cNvPr>
          <p:cNvSpPr txBox="1"/>
          <p:nvPr/>
        </p:nvSpPr>
        <p:spPr>
          <a:xfrm>
            <a:off x="9660043" y="5975415"/>
            <a:ext cx="3066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t>GoogleGemini</a:t>
            </a:r>
            <a:r>
              <a:rPr lang="ja-JP" altLang="en-US" sz="1050"/>
              <a:t>により作成</a:t>
            </a:r>
            <a:endParaRPr lang="en-US" sz="1050"/>
          </a:p>
        </p:txBody>
      </p:sp>
      <p:sp>
        <p:nvSpPr>
          <p:cNvPr id="11" name="TextBox 10">
            <a:extLst>
              <a:ext uri="{FF2B5EF4-FFF2-40B4-BE49-F238E27FC236}">
                <a16:creationId xmlns:a16="http://schemas.microsoft.com/office/drawing/2014/main" id="{0BCDD35D-CA6F-52C7-CF04-A98287BD7B75}"/>
              </a:ext>
            </a:extLst>
          </p:cNvPr>
          <p:cNvSpPr txBox="1"/>
          <p:nvPr/>
        </p:nvSpPr>
        <p:spPr>
          <a:xfrm>
            <a:off x="9660043" y="3689415"/>
            <a:ext cx="3066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t>GoogleGemini</a:t>
            </a:r>
            <a:r>
              <a:rPr lang="ja-JP" altLang="en-US" sz="1050"/>
              <a:t>により作成</a:t>
            </a:r>
            <a:endParaRPr lang="en-US" sz="1050"/>
          </a:p>
        </p:txBody>
      </p:sp>
      <p:sp>
        <p:nvSpPr>
          <p:cNvPr id="12" name="テキスト ボックス 11">
            <a:extLst>
              <a:ext uri="{FF2B5EF4-FFF2-40B4-BE49-F238E27FC236}">
                <a16:creationId xmlns:a16="http://schemas.microsoft.com/office/drawing/2014/main" id="{63C797F9-6D5A-822C-CCD1-7DF0F0483DB1}"/>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00</a:t>
            </a:r>
          </a:p>
        </p:txBody>
      </p:sp>
    </p:spTree>
    <p:extLst>
      <p:ext uri="{BB962C8B-B14F-4D97-AF65-F5344CB8AC3E}">
        <p14:creationId xmlns:p14="http://schemas.microsoft.com/office/powerpoint/2010/main" val="42601382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B3A4FB-6F3A-12D3-16C8-C7096C2B2CCC}"/>
            </a:ext>
          </a:extLst>
        </p:cNvPr>
        <p:cNvGrpSpPr/>
        <p:nvPr/>
      </p:nvGrpSpPr>
      <p:grpSpPr>
        <a:xfrm>
          <a:off x="0" y="0"/>
          <a:ext cx="0" cy="0"/>
          <a:chOff x="0" y="0"/>
          <a:chExt cx="0" cy="0"/>
        </a:xfrm>
      </p:grpSpPr>
      <p:sp>
        <p:nvSpPr>
          <p:cNvPr id="46" name="四角形: 角を丸くする 45">
            <a:extLst>
              <a:ext uri="{FF2B5EF4-FFF2-40B4-BE49-F238E27FC236}">
                <a16:creationId xmlns:a16="http://schemas.microsoft.com/office/drawing/2014/main" id="{6E90204B-242B-73BB-E5F5-71669E96D4B9}"/>
              </a:ext>
            </a:extLst>
          </p:cNvPr>
          <p:cNvSpPr/>
          <p:nvPr/>
        </p:nvSpPr>
        <p:spPr>
          <a:xfrm>
            <a:off x="10177799" y="4727200"/>
            <a:ext cx="1818294" cy="1657398"/>
          </a:xfrm>
          <a:prstGeom prst="roundRect">
            <a:avLst>
              <a:gd name="adj" fmla="val 0"/>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F532B291-D266-A845-99AA-D22FD29EC800}"/>
              </a:ext>
            </a:extLst>
          </p:cNvPr>
          <p:cNvSpPr/>
          <p:nvPr/>
        </p:nvSpPr>
        <p:spPr>
          <a:xfrm>
            <a:off x="10195094" y="4777873"/>
            <a:ext cx="1798671" cy="1616249"/>
          </a:xfrm>
          <a:prstGeom prst="roundRect">
            <a:avLst>
              <a:gd name="adj" fmla="val 0"/>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四角形: 角を丸くする 53">
            <a:extLst>
              <a:ext uri="{FF2B5EF4-FFF2-40B4-BE49-F238E27FC236}">
                <a16:creationId xmlns:a16="http://schemas.microsoft.com/office/drawing/2014/main" id="{37430C05-6165-C3FA-07FA-77CAC15CA699}"/>
              </a:ext>
            </a:extLst>
          </p:cNvPr>
          <p:cNvSpPr/>
          <p:nvPr/>
        </p:nvSpPr>
        <p:spPr>
          <a:xfrm>
            <a:off x="10407929" y="1958218"/>
            <a:ext cx="1585184" cy="1118198"/>
          </a:xfrm>
          <a:prstGeom prst="roundRect">
            <a:avLst>
              <a:gd name="adj" fmla="val 0"/>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 角を丸くする 52">
            <a:extLst>
              <a:ext uri="{FF2B5EF4-FFF2-40B4-BE49-F238E27FC236}">
                <a16:creationId xmlns:a16="http://schemas.microsoft.com/office/drawing/2014/main" id="{A1020164-8D32-172B-72ED-8013043F4401}"/>
              </a:ext>
            </a:extLst>
          </p:cNvPr>
          <p:cNvSpPr/>
          <p:nvPr/>
        </p:nvSpPr>
        <p:spPr>
          <a:xfrm>
            <a:off x="10180911" y="4736724"/>
            <a:ext cx="1811297" cy="1657398"/>
          </a:xfrm>
          <a:prstGeom prst="roundRect">
            <a:avLst>
              <a:gd name="adj" fmla="val 0"/>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 角を丸くする 41">
            <a:extLst>
              <a:ext uri="{FF2B5EF4-FFF2-40B4-BE49-F238E27FC236}">
                <a16:creationId xmlns:a16="http://schemas.microsoft.com/office/drawing/2014/main" id="{5AEFA319-F3F4-0A6C-CDE3-E162865C5078}"/>
              </a:ext>
            </a:extLst>
          </p:cNvPr>
          <p:cNvSpPr/>
          <p:nvPr/>
        </p:nvSpPr>
        <p:spPr>
          <a:xfrm>
            <a:off x="10407929" y="1958218"/>
            <a:ext cx="1585184" cy="1118198"/>
          </a:xfrm>
          <a:prstGeom prst="roundRect">
            <a:avLst>
              <a:gd name="adj" fmla="val 0"/>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4" descr="山梨に1日1組限定の“古民家ホテル”誕生！ 蔵を活用したサウナ＆水風呂も - おでかけ - クランクイン！トレンド">
            <a:extLst>
              <a:ext uri="{FF2B5EF4-FFF2-40B4-BE49-F238E27FC236}">
                <a16:creationId xmlns:a16="http://schemas.microsoft.com/office/drawing/2014/main" id="{5C55BDD2-9FEE-76DD-37AA-F0038F0393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54"/>
          <a:stretch>
            <a:fillRect/>
          </a:stretch>
        </p:blipFill>
        <p:spPr bwMode="auto">
          <a:xfrm>
            <a:off x="2769961" y="1975770"/>
            <a:ext cx="4686094" cy="33727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53E5C73D-EB04-502D-5D13-CA6262275894}"/>
              </a:ext>
            </a:extLst>
          </p:cNvPr>
          <p:cNvPicPr>
            <a:picLocks noChangeAspect="1"/>
          </p:cNvPicPr>
          <p:nvPr/>
        </p:nvPicPr>
        <p:blipFill>
          <a:blip r:embed="rId4">
            <a:extLst>
              <a:ext uri="{28A0092B-C50C-407E-A947-70E740481C1C}">
                <a14:useLocalDpi xmlns:a14="http://schemas.microsoft.com/office/drawing/2010/main" val="0"/>
              </a:ext>
            </a:extLst>
          </a:blip>
          <a:srcRect l="17520"/>
          <a:stretch>
            <a:fillRect/>
          </a:stretch>
        </p:blipFill>
        <p:spPr bwMode="auto">
          <a:xfrm>
            <a:off x="7613603" y="1962386"/>
            <a:ext cx="2803851" cy="1776201"/>
          </a:xfrm>
          <a:prstGeom prst="rect">
            <a:avLst/>
          </a:prstGeom>
          <a:ln>
            <a:noFill/>
          </a:ln>
          <a:effectLst>
            <a:outerShdw blurRad="190500" algn="tl" rotWithShape="0">
              <a:srgbClr val="000000">
                <a:alpha val="70000"/>
              </a:srgbClr>
            </a:outerShdw>
          </a:effectLst>
        </p:spPr>
      </p:pic>
      <p:sp>
        <p:nvSpPr>
          <p:cNvPr id="5" name="楕円 3">
            <a:extLst>
              <a:ext uri="{FF2B5EF4-FFF2-40B4-BE49-F238E27FC236}">
                <a16:creationId xmlns:a16="http://schemas.microsoft.com/office/drawing/2014/main" id="{31929298-06E4-E2B1-0349-E82D0ECBBF1E}"/>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567A2DC4-8CBF-F7F1-B52B-95355351C474}"/>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sp>
        <p:nvSpPr>
          <p:cNvPr id="18" name="TextBox 17">
            <a:extLst>
              <a:ext uri="{FF2B5EF4-FFF2-40B4-BE49-F238E27FC236}">
                <a16:creationId xmlns:a16="http://schemas.microsoft.com/office/drawing/2014/main" id="{814B1702-8BD2-BCA4-F27D-DA6F02BD4D43}"/>
              </a:ext>
            </a:extLst>
          </p:cNvPr>
          <p:cNvSpPr txBox="1"/>
          <p:nvPr/>
        </p:nvSpPr>
        <p:spPr>
          <a:xfrm>
            <a:off x="2752296" y="5065440"/>
            <a:ext cx="391438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050">
                <a:solidFill>
                  <a:schemeClr val="bg1"/>
                </a:solidFill>
              </a:rPr>
              <a:t>https://mag.nagaku.com/news/2024/10/1844/</a:t>
            </a:r>
          </a:p>
        </p:txBody>
      </p:sp>
      <p:grpSp>
        <p:nvGrpSpPr>
          <p:cNvPr id="14" name="グループ化 13">
            <a:extLst>
              <a:ext uri="{FF2B5EF4-FFF2-40B4-BE49-F238E27FC236}">
                <a16:creationId xmlns:a16="http://schemas.microsoft.com/office/drawing/2014/main" id="{8AE69F2F-D2AA-E133-3051-A341B3D91947}"/>
              </a:ext>
            </a:extLst>
          </p:cNvPr>
          <p:cNvGrpSpPr/>
          <p:nvPr/>
        </p:nvGrpSpPr>
        <p:grpSpPr>
          <a:xfrm>
            <a:off x="2781632" y="1141595"/>
            <a:ext cx="2220919" cy="1553979"/>
            <a:chOff x="2856284" y="1317788"/>
            <a:chExt cx="2220919" cy="2878495"/>
          </a:xfrm>
        </p:grpSpPr>
        <p:sp>
          <p:nvSpPr>
            <p:cNvPr id="13" name="四角形: 角を丸くする 12">
              <a:extLst>
                <a:ext uri="{FF2B5EF4-FFF2-40B4-BE49-F238E27FC236}">
                  <a16:creationId xmlns:a16="http://schemas.microsoft.com/office/drawing/2014/main" id="{C60CE9B1-3870-DF87-F298-641A09142114}"/>
                </a:ext>
              </a:extLst>
            </p:cNvPr>
            <p:cNvSpPr/>
            <p:nvPr/>
          </p:nvSpPr>
          <p:spPr>
            <a:xfrm>
              <a:off x="2856284" y="1317788"/>
              <a:ext cx="2220919" cy="2871558"/>
            </a:xfrm>
            <a:prstGeom prst="roundRect">
              <a:avLst>
                <a:gd name="adj" fmla="val 0"/>
              </a:avLst>
            </a:prstGeom>
            <a:solidFill>
              <a:srgbClr val="003451">
                <a:alpha val="60000"/>
              </a:srgbClr>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2AEE3C3-22DA-64F7-38F6-86C3C1D5F4F4}"/>
                </a:ext>
              </a:extLst>
            </p:cNvPr>
            <p:cNvSpPr txBox="1"/>
            <p:nvPr/>
          </p:nvSpPr>
          <p:spPr>
            <a:xfrm>
              <a:off x="2939514" y="1421765"/>
              <a:ext cx="2137689" cy="2774518"/>
            </a:xfrm>
            <a:prstGeom prst="rect">
              <a:avLst/>
            </a:prstGeom>
            <a:noFill/>
            <a:ln>
              <a:noFill/>
            </a:ln>
          </p:spPr>
          <p:txBody>
            <a:bodyPr wrap="square" lIns="91440" tIns="45720" rIns="91440" bIns="45720" rtlCol="0" anchor="t">
              <a:spAutoFit/>
            </a:bodyPr>
            <a:lstStyle/>
            <a:p>
              <a:pPr>
                <a:spcAft>
                  <a:spcPts val="120"/>
                </a:spcAft>
              </a:pPr>
              <a:r>
                <a:rPr kumimoji="1" lang="ja-JP" altLang="en-US" sz="2400" b="1">
                  <a:solidFill>
                    <a:schemeClr val="bg1"/>
                  </a:solidFill>
                </a:rPr>
                <a:t>城下町らしい</a:t>
              </a:r>
              <a:endParaRPr kumimoji="1" lang="en-US" altLang="ja-JP" sz="2400" b="1">
                <a:solidFill>
                  <a:schemeClr val="bg1"/>
                </a:solidFill>
              </a:endParaRPr>
            </a:p>
            <a:p>
              <a:pPr>
                <a:spcAft>
                  <a:spcPts val="120"/>
                </a:spcAft>
              </a:pPr>
              <a:r>
                <a:rPr kumimoji="1" lang="ja-JP" altLang="en-US" sz="2000" b="1">
                  <a:solidFill>
                    <a:schemeClr val="bg1"/>
                  </a:solidFill>
                </a:rPr>
                <a:t>宿泊空間</a:t>
              </a:r>
            </a:p>
            <a:p>
              <a:pPr>
                <a:spcAft>
                  <a:spcPts val="120"/>
                </a:spcAft>
              </a:pPr>
              <a:endParaRPr kumimoji="1" lang="en-US" altLang="ja-JP" sz="800" b="1">
                <a:solidFill>
                  <a:srgbClr val="4C7085"/>
                </a:solidFill>
              </a:endParaRPr>
            </a:p>
            <a:p>
              <a:pPr>
                <a:spcAft>
                  <a:spcPts val="120"/>
                </a:spcAft>
              </a:pPr>
              <a:r>
                <a:rPr lang="ja-JP" altLang="en-US" b="1">
                  <a:solidFill>
                    <a:schemeClr val="bg1"/>
                  </a:solidFill>
                </a:rPr>
                <a:t>商いのにおいが</a:t>
              </a:r>
              <a:endParaRPr lang="en-US" altLang="ja-JP" b="1">
                <a:solidFill>
                  <a:schemeClr val="bg1"/>
                </a:solidFill>
              </a:endParaRPr>
            </a:p>
            <a:p>
              <a:pPr>
                <a:spcAft>
                  <a:spcPts val="120"/>
                </a:spcAft>
              </a:pPr>
              <a:r>
                <a:rPr lang="ja-JP" altLang="en-US" b="1">
                  <a:solidFill>
                    <a:schemeClr val="bg1"/>
                  </a:solidFill>
                </a:rPr>
                <a:t>　　　　　残る宿​</a:t>
              </a:r>
              <a:endParaRPr kumimoji="1" lang="en-US" altLang="ja-JP" b="1">
                <a:solidFill>
                  <a:srgbClr val="4C7085"/>
                </a:solidFill>
              </a:endParaRPr>
            </a:p>
          </p:txBody>
        </p:sp>
      </p:grpSp>
      <p:pic>
        <p:nvPicPr>
          <p:cNvPr id="12" name="Picture 2" descr="和ろうそく作り・絵付け体験 | 学習スポットを探す | 九州教育旅行ネット">
            <a:extLst>
              <a:ext uri="{FF2B5EF4-FFF2-40B4-BE49-F238E27FC236}">
                <a16:creationId xmlns:a16="http://schemas.microsoft.com/office/drawing/2014/main" id="{6235EC10-842E-AD71-1C7E-C2BC1BF10A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422" r="7328" b="8120"/>
          <a:stretch>
            <a:fillRect/>
          </a:stretch>
        </p:blipFill>
        <p:spPr bwMode="auto">
          <a:xfrm>
            <a:off x="9385661" y="3076415"/>
            <a:ext cx="2610799" cy="16919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 name="Picture 4" descr="オリジナル醤油作り体験 - きときとひみどっとこむホームページ">
            <a:extLst>
              <a:ext uri="{FF2B5EF4-FFF2-40B4-BE49-F238E27FC236}">
                <a16:creationId xmlns:a16="http://schemas.microsoft.com/office/drawing/2014/main" id="{AB8004DC-9C29-BF0E-2285-0895EC08F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184" y="4446251"/>
            <a:ext cx="2567615" cy="1938346"/>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2249307D-1258-7FD7-CCD7-BF2D0C159185}"/>
              </a:ext>
            </a:extLst>
          </p:cNvPr>
          <p:cNvGrpSpPr/>
          <p:nvPr/>
        </p:nvGrpSpPr>
        <p:grpSpPr>
          <a:xfrm>
            <a:off x="7623128" y="1167058"/>
            <a:ext cx="2211521" cy="1596163"/>
            <a:chOff x="2856285" y="1317786"/>
            <a:chExt cx="2211521" cy="3676710"/>
          </a:xfrm>
        </p:grpSpPr>
        <p:sp>
          <p:nvSpPr>
            <p:cNvPr id="19" name="四角形: 角を丸くする 18">
              <a:extLst>
                <a:ext uri="{FF2B5EF4-FFF2-40B4-BE49-F238E27FC236}">
                  <a16:creationId xmlns:a16="http://schemas.microsoft.com/office/drawing/2014/main" id="{A2F189B6-0CD4-B881-892B-CF6A35424533}"/>
                </a:ext>
              </a:extLst>
            </p:cNvPr>
            <p:cNvSpPr/>
            <p:nvPr/>
          </p:nvSpPr>
          <p:spPr>
            <a:xfrm>
              <a:off x="2856285" y="1317786"/>
              <a:ext cx="2211521" cy="1823957"/>
            </a:xfrm>
            <a:prstGeom prst="roundRect">
              <a:avLst>
                <a:gd name="adj" fmla="val 0"/>
              </a:avLst>
            </a:prstGeom>
            <a:solidFill>
              <a:srgbClr val="003451">
                <a:alpha val="60000"/>
              </a:srgbClr>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674EA95-5A63-59BF-B6EF-D428B745577A}"/>
                </a:ext>
              </a:extLst>
            </p:cNvPr>
            <p:cNvSpPr txBox="1"/>
            <p:nvPr/>
          </p:nvSpPr>
          <p:spPr>
            <a:xfrm>
              <a:off x="2931016" y="1402466"/>
              <a:ext cx="2126366" cy="3592030"/>
            </a:xfrm>
            <a:prstGeom prst="rect">
              <a:avLst/>
            </a:prstGeom>
            <a:noFill/>
            <a:ln>
              <a:noFill/>
            </a:ln>
          </p:spPr>
          <p:txBody>
            <a:bodyPr wrap="square" lIns="91440" tIns="45720" rIns="91440" bIns="45720" rtlCol="0" anchor="t">
              <a:spAutoFit/>
            </a:bodyPr>
            <a:lstStyle/>
            <a:p>
              <a:pPr>
                <a:spcAft>
                  <a:spcPts val="120"/>
                </a:spcAft>
                <a:defRPr/>
              </a:pPr>
              <a:r>
                <a:rPr kumimoji="1" lang="ja-JP" altLang="en-US" sz="2400" b="1">
                  <a:solidFill>
                    <a:schemeClr val="bg1"/>
                  </a:solidFill>
                </a:rPr>
                <a:t>城下町らしい</a:t>
              </a:r>
              <a:endParaRPr kumimoji="1" lang="en-US" altLang="ja-JP" sz="2400" b="1">
                <a:solidFill>
                  <a:schemeClr val="bg1"/>
                </a:solidFill>
              </a:endParaRPr>
            </a:p>
            <a:p>
              <a:pPr>
                <a:spcAft>
                  <a:spcPts val="120"/>
                </a:spcAft>
                <a:defRPr/>
              </a:pPr>
              <a:r>
                <a:rPr kumimoji="1" lang="ja-JP" altLang="en-US" sz="2000" b="1">
                  <a:solidFill>
                    <a:schemeClr val="bg1"/>
                  </a:solidFill>
                </a:rPr>
                <a:t>観光体験</a:t>
              </a:r>
              <a:endParaRPr kumimoji="1" lang="en-US" altLang="ja-JP" sz="2000" b="1">
                <a:solidFill>
                  <a:schemeClr val="bg1"/>
                </a:solidFill>
              </a:endParaRPr>
            </a:p>
            <a:p>
              <a:pPr>
                <a:spcAft>
                  <a:spcPts val="120"/>
                </a:spcAft>
                <a:defRPr/>
              </a:pPr>
              <a:endParaRPr kumimoji="1" lang="en-US" altLang="ja-JP" sz="2000" b="1">
                <a:solidFill>
                  <a:prstClr val="white"/>
                </a:solidFill>
              </a:endParaRPr>
            </a:p>
            <a:p>
              <a:pPr>
                <a:spcAft>
                  <a:spcPts val="120"/>
                </a:spcAft>
                <a:defRPr/>
              </a:pPr>
              <a:endParaRPr kumimoji="1" lang="ja-JP" altLang="en-US" sz="2000" b="1">
                <a:solidFill>
                  <a:schemeClr val="bg1"/>
                </a:solidFill>
              </a:endParaRPr>
            </a:p>
            <a:p>
              <a:pPr marL="0" marR="0" lvl="0" indent="0" algn="l" defTabSz="457200" rtl="0" eaLnBrk="1" fontAlgn="auto" latinLnBrk="0" hangingPunct="1">
                <a:lnSpc>
                  <a:spcPct val="100000"/>
                </a:lnSpc>
                <a:spcBef>
                  <a:spcPts val="0"/>
                </a:spcBef>
                <a:spcAft>
                  <a:spcPts val="120"/>
                </a:spcAft>
                <a:buClrTx/>
                <a:buSzTx/>
                <a:buFontTx/>
                <a:buNone/>
                <a:tabLst/>
                <a:defRPr/>
              </a:pPr>
              <a:endParaRPr kumimoji="1" lang="en-US" altLang="ja-JP" sz="800" b="1" i="0" u="none" strike="noStrike" kern="1200" cap="none" spc="0" normalizeH="0" baseline="0" noProof="0">
                <a:ln>
                  <a:noFill/>
                </a:ln>
                <a:solidFill>
                  <a:srgbClr val="4C7085"/>
                </a:solidFill>
                <a:effectLst/>
                <a:uLnTx/>
                <a:uFillTx/>
                <a:latin typeface="Noto Sans JP"/>
                <a:ea typeface="Noto Sans JP"/>
                <a:cs typeface="+mn-cs"/>
              </a:endParaRPr>
            </a:p>
          </p:txBody>
        </p:sp>
      </p:grpSp>
      <p:sp>
        <p:nvSpPr>
          <p:cNvPr id="20" name="テキスト ボックス 19">
            <a:extLst>
              <a:ext uri="{FF2B5EF4-FFF2-40B4-BE49-F238E27FC236}">
                <a16:creationId xmlns:a16="http://schemas.microsoft.com/office/drawing/2014/main" id="{FFD804C7-48A1-20EC-0B10-3B5916261A07}"/>
              </a:ext>
            </a:extLst>
          </p:cNvPr>
          <p:cNvSpPr txBox="1"/>
          <p:nvPr/>
        </p:nvSpPr>
        <p:spPr>
          <a:xfrm>
            <a:off x="5648653" y="2025526"/>
            <a:ext cx="1765614" cy="369332"/>
          </a:xfrm>
          <a:prstGeom prst="rect">
            <a:avLst/>
          </a:prstGeom>
          <a:noFill/>
        </p:spPr>
        <p:txBody>
          <a:bodyPr wrap="square" rtlCol="0">
            <a:spAutoFit/>
          </a:bodyPr>
          <a:lstStyle/>
          <a:p>
            <a:pPr algn="ctr"/>
            <a:r>
              <a:rPr lang="ja-JP" altLang="en-US" b="1">
                <a:solidFill>
                  <a:schemeClr val="bg1"/>
                </a:solidFill>
              </a:rPr>
              <a:t>古民家ホテル</a:t>
            </a:r>
            <a:endParaRPr lang="ja-JP" altLang="ja-JP" b="1">
              <a:solidFill>
                <a:schemeClr val="bg1"/>
              </a:solidFill>
            </a:endParaRPr>
          </a:p>
        </p:txBody>
      </p:sp>
      <p:sp>
        <p:nvSpPr>
          <p:cNvPr id="22" name="テキスト ボックス 21">
            <a:extLst>
              <a:ext uri="{FF2B5EF4-FFF2-40B4-BE49-F238E27FC236}">
                <a16:creationId xmlns:a16="http://schemas.microsoft.com/office/drawing/2014/main" id="{670D8AC6-B9DF-D4AE-2D39-2C16DBEF7591}"/>
              </a:ext>
            </a:extLst>
          </p:cNvPr>
          <p:cNvSpPr txBox="1"/>
          <p:nvPr/>
        </p:nvSpPr>
        <p:spPr>
          <a:xfrm>
            <a:off x="10180911" y="5232733"/>
            <a:ext cx="1803329" cy="646331"/>
          </a:xfrm>
          <a:prstGeom prst="rect">
            <a:avLst/>
          </a:prstGeom>
          <a:noFill/>
        </p:spPr>
        <p:txBody>
          <a:bodyPr wrap="square" rtlCol="0">
            <a:spAutoFit/>
          </a:bodyPr>
          <a:lstStyle/>
          <a:p>
            <a:pPr algn="ctr"/>
            <a:r>
              <a:rPr lang="ja-JP" altLang="en-US" b="1">
                <a:solidFill>
                  <a:schemeClr val="bg1"/>
                </a:solidFill>
                <a:ea typeface="游ゴシック"/>
              </a:rPr>
              <a:t>オリジナル</a:t>
            </a:r>
            <a:endParaRPr lang="en-US" altLang="ja-JP" b="1">
              <a:solidFill>
                <a:schemeClr val="bg1"/>
              </a:solidFill>
              <a:ea typeface="游ゴシック"/>
            </a:endParaRPr>
          </a:p>
          <a:p>
            <a:pPr algn="ctr"/>
            <a:r>
              <a:rPr lang="ja-JP" altLang="en-US" b="1">
                <a:solidFill>
                  <a:schemeClr val="bg1"/>
                </a:solidFill>
                <a:ea typeface="游ゴシック"/>
              </a:rPr>
              <a:t>醤油づくり体験</a:t>
            </a:r>
            <a:endParaRPr lang="ja-JP" altLang="ja-JP" b="1">
              <a:solidFill>
                <a:schemeClr val="bg1"/>
              </a:solidFill>
            </a:endParaRPr>
          </a:p>
        </p:txBody>
      </p:sp>
      <p:sp>
        <p:nvSpPr>
          <p:cNvPr id="24" name="テキスト ボックス 23">
            <a:extLst>
              <a:ext uri="{FF2B5EF4-FFF2-40B4-BE49-F238E27FC236}">
                <a16:creationId xmlns:a16="http://schemas.microsoft.com/office/drawing/2014/main" id="{361A16D7-D759-C0C9-B935-42AB38651158}"/>
              </a:ext>
            </a:extLst>
          </p:cNvPr>
          <p:cNvSpPr txBox="1"/>
          <p:nvPr/>
        </p:nvSpPr>
        <p:spPr>
          <a:xfrm>
            <a:off x="7603137" y="3943717"/>
            <a:ext cx="1803329" cy="369332"/>
          </a:xfrm>
          <a:prstGeom prst="rect">
            <a:avLst/>
          </a:prstGeom>
          <a:noFill/>
        </p:spPr>
        <p:txBody>
          <a:bodyPr wrap="square" rtlCol="0">
            <a:spAutoFit/>
          </a:bodyPr>
          <a:lstStyle/>
          <a:p>
            <a:pPr algn="ctr"/>
            <a:r>
              <a:rPr lang="ja-JP" altLang="en-US" b="1">
                <a:solidFill>
                  <a:schemeClr val="bg1"/>
                </a:solidFill>
              </a:rPr>
              <a:t>ろうそく絵付け</a:t>
            </a:r>
            <a:endParaRPr lang="ja-JP" altLang="ja-JP" b="1">
              <a:solidFill>
                <a:schemeClr val="bg1"/>
              </a:solidFill>
            </a:endParaRPr>
          </a:p>
        </p:txBody>
      </p:sp>
      <p:grpSp>
        <p:nvGrpSpPr>
          <p:cNvPr id="30" name="グループ化 29">
            <a:extLst>
              <a:ext uri="{FF2B5EF4-FFF2-40B4-BE49-F238E27FC236}">
                <a16:creationId xmlns:a16="http://schemas.microsoft.com/office/drawing/2014/main" id="{E3E4B4AF-AA48-216F-E3FF-FE3D6D6E326F}"/>
              </a:ext>
            </a:extLst>
          </p:cNvPr>
          <p:cNvGrpSpPr/>
          <p:nvPr/>
        </p:nvGrpSpPr>
        <p:grpSpPr>
          <a:xfrm>
            <a:off x="2770860" y="5410036"/>
            <a:ext cx="4686094" cy="974561"/>
            <a:chOff x="2088116" y="2566352"/>
            <a:chExt cx="2220919" cy="1975436"/>
          </a:xfrm>
          <a:effectLst>
            <a:outerShdw blurRad="50800" dist="38100" dir="5400000" algn="t" rotWithShape="0">
              <a:prstClr val="black">
                <a:alpha val="40000"/>
              </a:prstClr>
            </a:outerShdw>
          </a:effectLst>
        </p:grpSpPr>
        <p:sp>
          <p:nvSpPr>
            <p:cNvPr id="31" name="四角形: 角を丸くする 30">
              <a:extLst>
                <a:ext uri="{FF2B5EF4-FFF2-40B4-BE49-F238E27FC236}">
                  <a16:creationId xmlns:a16="http://schemas.microsoft.com/office/drawing/2014/main" id="{BBFC680E-6C47-4DF5-9197-ECDB4578CD39}"/>
                </a:ext>
              </a:extLst>
            </p:cNvPr>
            <p:cNvSpPr/>
            <p:nvPr/>
          </p:nvSpPr>
          <p:spPr>
            <a:xfrm>
              <a:off x="2088116" y="2566352"/>
              <a:ext cx="2220919" cy="1975436"/>
            </a:xfrm>
            <a:prstGeom prst="roundRect">
              <a:avLst>
                <a:gd name="adj" fmla="val 0"/>
              </a:avLst>
            </a:prstGeom>
            <a:solidFill>
              <a:srgbClr val="00345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6095B912-0F04-762B-74E7-CD9250A9A28F}"/>
                </a:ext>
              </a:extLst>
            </p:cNvPr>
            <p:cNvSpPr txBox="1"/>
            <p:nvPr/>
          </p:nvSpPr>
          <p:spPr>
            <a:xfrm>
              <a:off x="2114909" y="2651496"/>
              <a:ext cx="2137689" cy="1677063"/>
            </a:xfrm>
            <a:prstGeom prst="rect">
              <a:avLst/>
            </a:prstGeom>
            <a:noFill/>
          </p:spPr>
          <p:txBody>
            <a:bodyPr wrap="square" lIns="91440" tIns="45720" rIns="91440" bIns="45720" rtlCol="0" anchor="t">
              <a:spAutoFit/>
            </a:bodyPr>
            <a:lstStyle/>
            <a:p>
              <a:pPr>
                <a:spcAft>
                  <a:spcPts val="120"/>
                </a:spcAft>
              </a:pPr>
              <a:r>
                <a:rPr lang="ja-JP" altLang="en-US" sz="2400" b="1">
                  <a:solidFill>
                    <a:schemeClr val="bg1"/>
                  </a:solidFill>
                  <a:ea typeface="游ゴシック"/>
                </a:rPr>
                <a:t>「帰った後にも</a:t>
              </a:r>
              <a:r>
                <a:rPr lang="ja-JP" altLang="en-US" sz="2800" b="1">
                  <a:solidFill>
                    <a:schemeClr val="bg1"/>
                  </a:solidFill>
                  <a:ea typeface="游ゴシック"/>
                </a:rPr>
                <a:t>土浦らしさ</a:t>
              </a:r>
              <a:endParaRPr lang="en-US" altLang="ja-JP" sz="2400" b="1">
                <a:solidFill>
                  <a:schemeClr val="bg1"/>
                </a:solidFill>
                <a:ea typeface="游ゴシック"/>
              </a:endParaRPr>
            </a:p>
            <a:p>
              <a:pPr>
                <a:spcAft>
                  <a:spcPts val="120"/>
                </a:spcAft>
              </a:pPr>
              <a:r>
                <a:rPr lang="ja-JP" altLang="en-US" sz="2400" b="1">
                  <a:solidFill>
                    <a:schemeClr val="bg1"/>
                  </a:solidFill>
                  <a:ea typeface="游ゴシック"/>
                </a:rPr>
                <a:t>　　　　　　　を感じる体験」</a:t>
              </a:r>
              <a:endParaRPr kumimoji="1" lang="en-US" altLang="ja-JP" sz="2400" b="1">
                <a:solidFill>
                  <a:schemeClr val="bg1"/>
                </a:solidFill>
              </a:endParaRPr>
            </a:p>
          </p:txBody>
        </p:sp>
      </p:grpSp>
      <p:sp>
        <p:nvSpPr>
          <p:cNvPr id="37" name="TextBox 37">
            <a:extLst>
              <a:ext uri="{FF2B5EF4-FFF2-40B4-BE49-F238E27FC236}">
                <a16:creationId xmlns:a16="http://schemas.microsoft.com/office/drawing/2014/main" id="{CDE13C36-E14F-CF30-0125-4EFC55FD09E4}"/>
              </a:ext>
            </a:extLst>
          </p:cNvPr>
          <p:cNvSpPr txBox="1"/>
          <p:nvPr/>
        </p:nvSpPr>
        <p:spPr>
          <a:xfrm>
            <a:off x="7566277" y="5988832"/>
            <a:ext cx="20253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https://www.kitokitohimi.com/site/taiken/soysource.html</a:t>
            </a:r>
          </a:p>
        </p:txBody>
      </p:sp>
      <p:sp>
        <p:nvSpPr>
          <p:cNvPr id="38" name="TextBox 36">
            <a:extLst>
              <a:ext uri="{FF2B5EF4-FFF2-40B4-BE49-F238E27FC236}">
                <a16:creationId xmlns:a16="http://schemas.microsoft.com/office/drawing/2014/main" id="{CC9B65D0-314F-3C2B-0A10-E951E4A47222}"/>
              </a:ext>
            </a:extLst>
          </p:cNvPr>
          <p:cNvSpPr txBox="1"/>
          <p:nvPr/>
        </p:nvSpPr>
        <p:spPr>
          <a:xfrm>
            <a:off x="10086812" y="4388510"/>
            <a:ext cx="21520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https://kyoiku.welcomekyushu.jp/spots/detail/7777700000217</a:t>
            </a:r>
          </a:p>
        </p:txBody>
      </p:sp>
      <p:sp>
        <p:nvSpPr>
          <p:cNvPr id="47" name="テキスト ボックス 46">
            <a:extLst>
              <a:ext uri="{FF2B5EF4-FFF2-40B4-BE49-F238E27FC236}">
                <a16:creationId xmlns:a16="http://schemas.microsoft.com/office/drawing/2014/main" id="{7491436B-894B-097F-57F7-1982E850C06D}"/>
              </a:ext>
            </a:extLst>
          </p:cNvPr>
          <p:cNvSpPr txBox="1"/>
          <p:nvPr/>
        </p:nvSpPr>
        <p:spPr>
          <a:xfrm>
            <a:off x="10522798" y="2374230"/>
            <a:ext cx="1364971" cy="369332"/>
          </a:xfrm>
          <a:prstGeom prst="rect">
            <a:avLst/>
          </a:prstGeom>
          <a:noFill/>
        </p:spPr>
        <p:txBody>
          <a:bodyPr wrap="square" rtlCol="0">
            <a:spAutoFit/>
          </a:bodyPr>
          <a:lstStyle/>
          <a:p>
            <a:r>
              <a:rPr kumimoji="1" lang="ja-JP" altLang="en-US" b="1">
                <a:solidFill>
                  <a:schemeClr val="bg1"/>
                </a:solidFill>
              </a:rPr>
              <a:t>提灯づくり</a:t>
            </a:r>
          </a:p>
        </p:txBody>
      </p:sp>
      <p:sp>
        <p:nvSpPr>
          <p:cNvPr id="48" name="正方形/長方形 47">
            <a:extLst>
              <a:ext uri="{FF2B5EF4-FFF2-40B4-BE49-F238E27FC236}">
                <a16:creationId xmlns:a16="http://schemas.microsoft.com/office/drawing/2014/main" id="{ECE9C554-453F-98B0-5EC4-2F65068CFD3F}"/>
              </a:ext>
            </a:extLst>
          </p:cNvPr>
          <p:cNvSpPr/>
          <p:nvPr/>
        </p:nvSpPr>
        <p:spPr>
          <a:xfrm>
            <a:off x="7441223" y="1973995"/>
            <a:ext cx="153250" cy="47259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四角形: 角を丸くする 49">
            <a:extLst>
              <a:ext uri="{FF2B5EF4-FFF2-40B4-BE49-F238E27FC236}">
                <a16:creationId xmlns:a16="http://schemas.microsoft.com/office/drawing/2014/main" id="{D80FDD41-6DD9-9AFE-0692-04438DB75D4C}"/>
              </a:ext>
            </a:extLst>
          </p:cNvPr>
          <p:cNvSpPr/>
          <p:nvPr/>
        </p:nvSpPr>
        <p:spPr>
          <a:xfrm>
            <a:off x="7613523" y="3738587"/>
            <a:ext cx="1803328" cy="707664"/>
          </a:xfrm>
          <a:prstGeom prst="roundRect">
            <a:avLst>
              <a:gd name="adj" fmla="val 0"/>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29D9DEA1-BDB2-F9B7-97D4-A8A2783A9A6E}"/>
              </a:ext>
            </a:extLst>
          </p:cNvPr>
          <p:cNvSpPr txBox="1"/>
          <p:nvPr/>
        </p:nvSpPr>
        <p:spPr>
          <a:xfrm>
            <a:off x="7610184" y="3875273"/>
            <a:ext cx="1825404" cy="369332"/>
          </a:xfrm>
          <a:prstGeom prst="rect">
            <a:avLst/>
          </a:prstGeom>
          <a:noFill/>
        </p:spPr>
        <p:txBody>
          <a:bodyPr wrap="square" rtlCol="0">
            <a:spAutoFit/>
          </a:bodyPr>
          <a:lstStyle/>
          <a:p>
            <a:r>
              <a:rPr kumimoji="1" lang="ja-JP" altLang="en-US" b="1">
                <a:solidFill>
                  <a:schemeClr val="bg1"/>
                </a:solidFill>
              </a:rPr>
              <a:t>ロウソク絵付け</a:t>
            </a:r>
          </a:p>
        </p:txBody>
      </p:sp>
      <p:sp>
        <p:nvSpPr>
          <p:cNvPr id="55" name="四角形: 角を丸くする 84">
            <a:extLst>
              <a:ext uri="{FF2B5EF4-FFF2-40B4-BE49-F238E27FC236}">
                <a16:creationId xmlns:a16="http://schemas.microsoft.com/office/drawing/2014/main" id="{D325EF6B-548E-4472-9E9C-DD7530B5151B}"/>
              </a:ext>
            </a:extLst>
          </p:cNvPr>
          <p:cNvSpPr/>
          <p:nvPr/>
        </p:nvSpPr>
        <p:spPr>
          <a:xfrm>
            <a:off x="3947050" y="151799"/>
            <a:ext cx="6351294" cy="803777"/>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800" b="1">
                <a:solidFill>
                  <a:schemeClr val="tx2">
                    <a:lumMod val="76000"/>
                  </a:schemeClr>
                </a:solidFill>
              </a:rPr>
              <a:t>”プチ”城下町マニア観光</a:t>
            </a:r>
          </a:p>
        </p:txBody>
      </p:sp>
      <p:sp>
        <p:nvSpPr>
          <p:cNvPr id="3" name="TextBox 2">
            <a:extLst>
              <a:ext uri="{FF2B5EF4-FFF2-40B4-BE49-F238E27FC236}">
                <a16:creationId xmlns:a16="http://schemas.microsoft.com/office/drawing/2014/main" id="{F2E894A4-E43B-78A0-976F-EA9E8921EE0E}"/>
              </a:ext>
            </a:extLst>
          </p:cNvPr>
          <p:cNvSpPr txBox="1"/>
          <p:nvPr/>
        </p:nvSpPr>
        <p:spPr>
          <a:xfrm>
            <a:off x="7628043" y="3539325"/>
            <a:ext cx="3066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t>GoogleGemini</a:t>
            </a:r>
            <a:r>
              <a:rPr lang="ja-JP" altLang="en-US" sz="1050"/>
              <a:t>により作成</a:t>
            </a:r>
            <a:endParaRPr lang="en-US" sz="1050"/>
          </a:p>
        </p:txBody>
      </p:sp>
      <p:sp>
        <p:nvSpPr>
          <p:cNvPr id="43" name="テキスト ボックス 42">
            <a:extLst>
              <a:ext uri="{FF2B5EF4-FFF2-40B4-BE49-F238E27FC236}">
                <a16:creationId xmlns:a16="http://schemas.microsoft.com/office/drawing/2014/main" id="{B8754D93-0B5C-B3E8-75F3-285BEF9795C0}"/>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00</a:t>
            </a:r>
          </a:p>
        </p:txBody>
      </p:sp>
    </p:spTree>
    <p:extLst>
      <p:ext uri="{BB962C8B-B14F-4D97-AF65-F5344CB8AC3E}">
        <p14:creationId xmlns:p14="http://schemas.microsoft.com/office/powerpoint/2010/main" val="34438262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3303C84-FC79-8ED9-5C5B-EDA36DB75059}"/>
            </a:ext>
          </a:extLst>
        </p:cNvPr>
        <p:cNvGrpSpPr/>
        <p:nvPr/>
      </p:nvGrpSpPr>
      <p:grpSpPr>
        <a:xfrm>
          <a:off x="0" y="0"/>
          <a:ext cx="0" cy="0"/>
          <a:chOff x="0" y="0"/>
          <a:chExt cx="0" cy="0"/>
        </a:xfrm>
      </p:grpSpPr>
      <p:pic>
        <p:nvPicPr>
          <p:cNvPr id="33" name="Picture 34">
            <a:extLst>
              <a:ext uri="{FF2B5EF4-FFF2-40B4-BE49-F238E27FC236}">
                <a16:creationId xmlns:a16="http://schemas.microsoft.com/office/drawing/2014/main" id="{A66EEC10-F12B-45AF-28EC-583AC2BE52AF}"/>
              </a:ext>
            </a:extLst>
          </p:cNvPr>
          <p:cNvPicPr>
            <a:picLocks noChangeAspect="1"/>
          </p:cNvPicPr>
          <p:nvPr/>
        </p:nvPicPr>
        <p:blipFill>
          <a:blip r:embed="rId3"/>
          <a:srcRect l="526" t="20798" r="-948" b="11593"/>
          <a:stretch>
            <a:fillRect/>
          </a:stretch>
        </p:blipFill>
        <p:spPr>
          <a:xfrm>
            <a:off x="7454166" y="1939575"/>
            <a:ext cx="3508551" cy="2396401"/>
          </a:xfrm>
          <a:prstGeom prst="rect">
            <a:avLst/>
          </a:prstGeom>
          <a:ln>
            <a:noFill/>
          </a:ln>
          <a:effectLst>
            <a:outerShdw blurRad="190500" algn="tl" rotWithShape="0">
              <a:srgbClr val="000000">
                <a:alpha val="70000"/>
              </a:srgbClr>
            </a:outerShdw>
          </a:effectLst>
        </p:spPr>
      </p:pic>
      <p:pic>
        <p:nvPicPr>
          <p:cNvPr id="29" name="Picture 31">
            <a:extLst>
              <a:ext uri="{FF2B5EF4-FFF2-40B4-BE49-F238E27FC236}">
                <a16:creationId xmlns:a16="http://schemas.microsoft.com/office/drawing/2014/main" id="{71B3B52B-67AA-7A15-5C27-5355BEA25706}"/>
              </a:ext>
            </a:extLst>
          </p:cNvPr>
          <p:cNvPicPr>
            <a:picLocks noChangeAspect="1"/>
          </p:cNvPicPr>
          <p:nvPr/>
        </p:nvPicPr>
        <p:blipFill>
          <a:blip r:embed="rId4"/>
          <a:srcRect l="9776" r="3535"/>
          <a:stretch>
            <a:fillRect/>
          </a:stretch>
        </p:blipFill>
        <p:spPr>
          <a:xfrm>
            <a:off x="7454166" y="4215801"/>
            <a:ext cx="3508551" cy="2186883"/>
          </a:xfrm>
          <a:prstGeom prst="rect">
            <a:avLst/>
          </a:prstGeom>
          <a:ln>
            <a:noFill/>
          </a:ln>
          <a:effectLst>
            <a:outerShdw blurRad="190500" algn="tl" rotWithShape="0">
              <a:srgbClr val="000000">
                <a:alpha val="70000"/>
              </a:srgbClr>
            </a:outerShdw>
          </a:effectLst>
        </p:spPr>
      </p:pic>
      <p:pic>
        <p:nvPicPr>
          <p:cNvPr id="28" name="図 2" descr="屋外, 草, 座る, 岩 が含まれている画像&#10;&#10;AI 生成コンテンツは誤りを含む可能性があります。">
            <a:extLst>
              <a:ext uri="{FF2B5EF4-FFF2-40B4-BE49-F238E27FC236}">
                <a16:creationId xmlns:a16="http://schemas.microsoft.com/office/drawing/2014/main" id="{2E322CB9-5027-DC60-76D8-B9094995D6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0643" y="1942624"/>
            <a:ext cx="4587756" cy="3119444"/>
          </a:xfrm>
          <a:prstGeom prst="rect">
            <a:avLst/>
          </a:prstGeom>
          <a:ln>
            <a:noFill/>
          </a:ln>
          <a:effectLst>
            <a:outerShdw blurRad="190500" algn="tl" rotWithShape="0">
              <a:srgbClr val="000000">
                <a:alpha val="70000"/>
              </a:srgbClr>
            </a:outerShdw>
          </a:effectLst>
        </p:spPr>
      </p:pic>
      <p:sp>
        <p:nvSpPr>
          <p:cNvPr id="5" name="楕円 3">
            <a:extLst>
              <a:ext uri="{FF2B5EF4-FFF2-40B4-BE49-F238E27FC236}">
                <a16:creationId xmlns:a16="http://schemas.microsoft.com/office/drawing/2014/main" id="{C3767D00-5C32-A247-A21B-3738878E870E}"/>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B76F36B2-8D71-6EA4-F18D-6DCF8CDA214D}"/>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grpSp>
        <p:nvGrpSpPr>
          <p:cNvPr id="10" name="グループ化 9">
            <a:extLst>
              <a:ext uri="{FF2B5EF4-FFF2-40B4-BE49-F238E27FC236}">
                <a16:creationId xmlns:a16="http://schemas.microsoft.com/office/drawing/2014/main" id="{1383ED76-4881-1A77-575D-005334B05C8B}"/>
              </a:ext>
            </a:extLst>
          </p:cNvPr>
          <p:cNvGrpSpPr/>
          <p:nvPr/>
        </p:nvGrpSpPr>
        <p:grpSpPr>
          <a:xfrm>
            <a:off x="2638758" y="1141595"/>
            <a:ext cx="1988607" cy="1780132"/>
            <a:chOff x="2856285" y="1317788"/>
            <a:chExt cx="1988607" cy="2999245"/>
          </a:xfrm>
        </p:grpSpPr>
        <p:sp>
          <p:nvSpPr>
            <p:cNvPr id="11" name="四角形: 角を丸くする 10">
              <a:extLst>
                <a:ext uri="{FF2B5EF4-FFF2-40B4-BE49-F238E27FC236}">
                  <a16:creationId xmlns:a16="http://schemas.microsoft.com/office/drawing/2014/main" id="{8F77425F-5C0C-9DC0-05B1-2AA9DBC63E10}"/>
                </a:ext>
              </a:extLst>
            </p:cNvPr>
            <p:cNvSpPr/>
            <p:nvPr/>
          </p:nvSpPr>
          <p:spPr>
            <a:xfrm>
              <a:off x="2856285" y="1317788"/>
              <a:ext cx="1988607" cy="2699219"/>
            </a:xfrm>
            <a:prstGeom prst="roundRect">
              <a:avLst>
                <a:gd name="adj" fmla="val 0"/>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902B7CD-ABA6-372F-3BF1-85B57BF660E8}"/>
                </a:ext>
              </a:extLst>
            </p:cNvPr>
            <p:cNvSpPr txBox="1"/>
            <p:nvPr/>
          </p:nvSpPr>
          <p:spPr>
            <a:xfrm>
              <a:off x="2939515" y="1421765"/>
              <a:ext cx="1807720" cy="2895268"/>
            </a:xfrm>
            <a:prstGeom prst="rect">
              <a:avLst/>
            </a:prstGeom>
            <a:noFill/>
          </p:spPr>
          <p:txBody>
            <a:bodyPr wrap="square" lIns="91440" tIns="45720" rIns="91440" bIns="45720" rtlCol="0" anchor="t">
              <a:spAutoFit/>
            </a:bodyPr>
            <a:lstStyle/>
            <a:p>
              <a:r>
                <a:rPr kumimoji="1" lang="ja-JP" altLang="en-US" sz="2400" b="1">
                  <a:solidFill>
                    <a:schemeClr val="bg1"/>
                  </a:solidFill>
                </a:rPr>
                <a:t>縄文らしい</a:t>
              </a:r>
              <a:r>
                <a:rPr kumimoji="1" lang="ja-JP" altLang="en-US" sz="2000" b="1">
                  <a:solidFill>
                    <a:schemeClr val="bg1"/>
                  </a:solidFill>
                </a:rPr>
                <a:t>宿泊空間</a:t>
              </a:r>
            </a:p>
            <a:p>
              <a:pPr>
                <a:spcAft>
                  <a:spcPts val="120"/>
                </a:spcAft>
              </a:pPr>
              <a:endParaRPr kumimoji="1" lang="en-US" altLang="ja-JP" sz="1000" b="1">
                <a:solidFill>
                  <a:srgbClr val="4C7085"/>
                </a:solidFill>
              </a:endParaRPr>
            </a:p>
            <a:p>
              <a:pPr>
                <a:spcAft>
                  <a:spcPts val="120"/>
                </a:spcAft>
              </a:pPr>
              <a:r>
                <a:rPr lang="ja-JP" altLang="en-US" sz="2000" b="1">
                  <a:solidFill>
                    <a:schemeClr val="bg1"/>
                  </a:solidFill>
                </a:rPr>
                <a:t>豊かさに</a:t>
              </a:r>
              <a:endParaRPr lang="en-US" altLang="ja-JP" sz="2000" b="1">
                <a:solidFill>
                  <a:schemeClr val="bg1"/>
                </a:solidFill>
              </a:endParaRPr>
            </a:p>
            <a:p>
              <a:pPr>
                <a:spcAft>
                  <a:spcPts val="120"/>
                </a:spcAft>
              </a:pPr>
              <a:r>
                <a:rPr lang="ja-JP" altLang="en-US" sz="2000" b="1">
                  <a:solidFill>
                    <a:schemeClr val="bg1"/>
                  </a:solidFill>
                </a:rPr>
                <a:t>　　気づく宿</a:t>
              </a:r>
            </a:p>
            <a:p>
              <a:pPr>
                <a:spcAft>
                  <a:spcPts val="120"/>
                </a:spcAft>
              </a:pPr>
              <a:endParaRPr kumimoji="1" lang="en-US" altLang="ja-JP" sz="1000" b="1">
                <a:solidFill>
                  <a:srgbClr val="4C7085"/>
                </a:solidFill>
              </a:endParaRPr>
            </a:p>
          </p:txBody>
        </p:sp>
      </p:grpSp>
      <p:grpSp>
        <p:nvGrpSpPr>
          <p:cNvPr id="14" name="グループ化 13">
            <a:extLst>
              <a:ext uri="{FF2B5EF4-FFF2-40B4-BE49-F238E27FC236}">
                <a16:creationId xmlns:a16="http://schemas.microsoft.com/office/drawing/2014/main" id="{23A18229-BCCC-1B02-9EBA-48396F4B3305}"/>
              </a:ext>
            </a:extLst>
          </p:cNvPr>
          <p:cNvGrpSpPr/>
          <p:nvPr/>
        </p:nvGrpSpPr>
        <p:grpSpPr>
          <a:xfrm>
            <a:off x="7470444" y="1125703"/>
            <a:ext cx="2082798" cy="1344751"/>
            <a:chOff x="2856286" y="1317786"/>
            <a:chExt cx="2082798" cy="1787947"/>
          </a:xfrm>
        </p:grpSpPr>
        <p:sp>
          <p:nvSpPr>
            <p:cNvPr id="15" name="四角形: 角を丸くする 14">
              <a:extLst>
                <a:ext uri="{FF2B5EF4-FFF2-40B4-BE49-F238E27FC236}">
                  <a16:creationId xmlns:a16="http://schemas.microsoft.com/office/drawing/2014/main" id="{AAA2F309-8E88-B8B9-7CC2-7787AB5BA637}"/>
                </a:ext>
              </a:extLst>
            </p:cNvPr>
            <p:cNvSpPr/>
            <p:nvPr/>
          </p:nvSpPr>
          <p:spPr>
            <a:xfrm>
              <a:off x="2856286" y="1317786"/>
              <a:ext cx="2082798" cy="1787947"/>
            </a:xfrm>
            <a:prstGeom prst="roundRect">
              <a:avLst>
                <a:gd name="adj" fmla="val 0"/>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EF449A2-AB31-161B-29E1-126EB4AC3841}"/>
                </a:ext>
              </a:extLst>
            </p:cNvPr>
            <p:cNvSpPr txBox="1"/>
            <p:nvPr/>
          </p:nvSpPr>
          <p:spPr>
            <a:xfrm>
              <a:off x="2931016" y="1402467"/>
              <a:ext cx="1913875" cy="1612977"/>
            </a:xfrm>
            <a:prstGeom prst="rect">
              <a:avLst/>
            </a:prstGeom>
            <a:noFill/>
          </p:spPr>
          <p:txBody>
            <a:bodyPr wrap="square" lIns="91440" tIns="45720" rIns="91440" bIns="45720" rtlCol="0" anchor="t">
              <a:spAutoFit/>
            </a:bodyPr>
            <a:lstStyle/>
            <a:p>
              <a:r>
                <a:rPr kumimoji="1" lang="ja-JP" altLang="en-US" sz="2400" b="1">
                  <a:solidFill>
                    <a:schemeClr val="bg1"/>
                  </a:solidFill>
                </a:rPr>
                <a:t>縄文</a:t>
              </a:r>
              <a:r>
                <a:rPr kumimoji="1" lang="ja-JP" sz="2400" b="1">
                  <a:solidFill>
                    <a:schemeClr val="bg1"/>
                  </a:solidFill>
                </a:rPr>
                <a:t>らしい</a:t>
              </a:r>
              <a:endParaRPr kumimoji="1" lang="en-US" altLang="ja-JP" sz="2400" b="1">
                <a:solidFill>
                  <a:schemeClr val="bg1"/>
                </a:solidFill>
              </a:endParaRPr>
            </a:p>
            <a:p>
              <a:r>
                <a:rPr kumimoji="1" lang="ja-JP" altLang="en-US" sz="2000" b="1">
                  <a:solidFill>
                    <a:schemeClr val="bg1"/>
                  </a:solidFill>
                </a:rPr>
                <a:t>観光体験</a:t>
              </a:r>
              <a:endParaRPr kumimoji="1" lang="en-US" altLang="ja-JP" sz="2000" b="1">
                <a:solidFill>
                  <a:schemeClr val="bg1"/>
                </a:solidFill>
              </a:endParaRPr>
            </a:p>
            <a:p>
              <a:pPr marL="0" marR="0" lvl="0" indent="0" algn="l" defTabSz="457200" rtl="0" eaLnBrk="1" fontAlgn="auto" latinLnBrk="0" hangingPunct="1">
                <a:lnSpc>
                  <a:spcPct val="100000"/>
                </a:lnSpc>
                <a:spcBef>
                  <a:spcPts val="0"/>
                </a:spcBef>
                <a:spcAft>
                  <a:spcPts val="120"/>
                </a:spcAft>
                <a:buClrTx/>
                <a:buSzTx/>
                <a:buFontTx/>
                <a:buNone/>
                <a:tabLst/>
                <a:defRPr/>
              </a:pPr>
              <a:endParaRPr kumimoji="1" lang="en-US" altLang="ja-JP" sz="1000" b="1" i="0" u="none" strike="noStrike" kern="1200" cap="none" spc="0" normalizeH="0" baseline="0" noProof="0">
                <a:ln>
                  <a:noFill/>
                </a:ln>
                <a:solidFill>
                  <a:srgbClr val="4C7085"/>
                </a:solidFill>
                <a:effectLst/>
                <a:uLnTx/>
                <a:uFillTx/>
                <a:latin typeface="Noto Sans JP"/>
                <a:ea typeface="Noto Sans JP"/>
                <a:cs typeface="+mn-cs"/>
              </a:endParaRPr>
            </a:p>
            <a:p>
              <a:pPr marL="0" marR="0" lvl="0" indent="0" algn="l" defTabSz="457200" rtl="0" eaLnBrk="1" fontAlgn="auto" latinLnBrk="0" hangingPunct="1">
                <a:lnSpc>
                  <a:spcPct val="100000"/>
                </a:lnSpc>
                <a:spcBef>
                  <a:spcPts val="0"/>
                </a:spcBef>
                <a:spcAft>
                  <a:spcPts val="12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Noto Sans JP"/>
                  <a:ea typeface="Noto Sans JP"/>
                  <a:cs typeface="+mn-cs"/>
                </a:rPr>
                <a:t>自然・歴史学習</a:t>
              </a:r>
              <a:endParaRPr kumimoji="1" lang="en-US" altLang="ja-JP" sz="1800" b="1" i="0" u="none" strike="noStrike" kern="1200" cap="none" spc="0" normalizeH="0" baseline="0" noProof="0">
                <a:ln>
                  <a:noFill/>
                </a:ln>
                <a:solidFill>
                  <a:prstClr val="white"/>
                </a:solidFill>
                <a:effectLst/>
                <a:uLnTx/>
                <a:uFillTx/>
                <a:latin typeface="Noto Sans JP"/>
                <a:ea typeface="Noto Sans JP"/>
                <a:cs typeface="+mn-cs"/>
              </a:endParaRPr>
            </a:p>
          </p:txBody>
        </p:sp>
      </p:grpSp>
      <p:grpSp>
        <p:nvGrpSpPr>
          <p:cNvPr id="23" name="グループ化 22">
            <a:extLst>
              <a:ext uri="{FF2B5EF4-FFF2-40B4-BE49-F238E27FC236}">
                <a16:creationId xmlns:a16="http://schemas.microsoft.com/office/drawing/2014/main" id="{FD78A6C7-5942-F075-AC48-7D4BBD146DF0}"/>
              </a:ext>
            </a:extLst>
          </p:cNvPr>
          <p:cNvGrpSpPr/>
          <p:nvPr/>
        </p:nvGrpSpPr>
        <p:grpSpPr>
          <a:xfrm>
            <a:off x="2638758" y="148579"/>
            <a:ext cx="5023535" cy="830997"/>
            <a:chOff x="2942736" y="1326102"/>
            <a:chExt cx="12132064" cy="1356226"/>
          </a:xfrm>
        </p:grpSpPr>
        <p:sp>
          <p:nvSpPr>
            <p:cNvPr id="25" name="四角形: 角を丸くする 24">
              <a:extLst>
                <a:ext uri="{FF2B5EF4-FFF2-40B4-BE49-F238E27FC236}">
                  <a16:creationId xmlns:a16="http://schemas.microsoft.com/office/drawing/2014/main" id="{4B8F4EB6-51C9-A5CA-A857-1CF11ECF5851}"/>
                </a:ext>
              </a:extLst>
            </p:cNvPr>
            <p:cNvSpPr/>
            <p:nvPr/>
          </p:nvSpPr>
          <p:spPr>
            <a:xfrm>
              <a:off x="2942736" y="1326102"/>
              <a:ext cx="11341357" cy="1347785"/>
            </a:xfrm>
            <a:prstGeom prst="roundRect">
              <a:avLst>
                <a:gd name="adj" fmla="val 0"/>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E9CFD3AB-5D3F-22E9-119F-F5A2C6391044}"/>
                </a:ext>
              </a:extLst>
            </p:cNvPr>
            <p:cNvSpPr txBox="1"/>
            <p:nvPr/>
          </p:nvSpPr>
          <p:spPr>
            <a:xfrm>
              <a:off x="3143735" y="1326102"/>
              <a:ext cx="11931065" cy="1356226"/>
            </a:xfrm>
            <a:prstGeom prst="rect">
              <a:avLst/>
            </a:prstGeom>
            <a:noFill/>
          </p:spPr>
          <p:txBody>
            <a:bodyPr wrap="square" lIns="91440" tIns="45720" rIns="91440" bIns="45720" rtlCol="0" anchor="t">
              <a:spAutoFit/>
            </a:bodyPr>
            <a:lstStyle/>
            <a:p>
              <a:pPr>
                <a:defRPr/>
              </a:pPr>
              <a:r>
                <a:rPr lang="ja-JP" altLang="en-US" sz="2800" b="1">
                  <a:solidFill>
                    <a:schemeClr val="bg1"/>
                  </a:solidFill>
                </a:rPr>
                <a:t>”プチ”縄文マニア観光</a:t>
              </a:r>
            </a:p>
            <a:p>
              <a:pPr lvl="0">
                <a:defRPr/>
              </a:pPr>
              <a:r>
                <a:rPr lang="ja-JP" altLang="en-US" sz="2000" b="1">
                  <a:solidFill>
                    <a:schemeClr val="bg1"/>
                  </a:solidFill>
                  <a:ea typeface="游ゴシック"/>
                </a:rPr>
                <a:t>－</a:t>
              </a:r>
              <a:r>
                <a:rPr lang="ja-JP" altLang="en-US" sz="2000" b="1">
                  <a:solidFill>
                    <a:schemeClr val="bg1"/>
                  </a:solidFill>
                </a:rPr>
                <a:t>上高津貝塚</a:t>
              </a:r>
              <a:r>
                <a:rPr lang="ja-JP" altLang="en-US" sz="2000" b="1">
                  <a:solidFill>
                    <a:schemeClr val="bg1"/>
                  </a:solidFill>
                  <a:ea typeface="游ゴシック"/>
                </a:rPr>
                <a:t>－</a:t>
              </a:r>
              <a:endParaRPr kumimoji="0" lang="ja-JP" altLang="en-US" sz="2000" b="1" i="0" u="none" strike="noStrike" kern="1200" cap="none" spc="0" normalizeH="0" baseline="0" noProof="0">
                <a:ln>
                  <a:noFill/>
                </a:ln>
                <a:solidFill>
                  <a:schemeClr val="bg1"/>
                </a:solidFill>
                <a:effectLst/>
                <a:uLnTx/>
                <a:uFillTx/>
                <a:latin typeface="Noto Sans JP"/>
                <a:ea typeface="Noto Sans JP"/>
                <a:cs typeface="+mn-cs"/>
              </a:endParaRPr>
            </a:p>
          </p:txBody>
        </p:sp>
      </p:grpSp>
      <p:grpSp>
        <p:nvGrpSpPr>
          <p:cNvPr id="37" name="グループ化 36">
            <a:extLst>
              <a:ext uri="{FF2B5EF4-FFF2-40B4-BE49-F238E27FC236}">
                <a16:creationId xmlns:a16="http://schemas.microsoft.com/office/drawing/2014/main" id="{99D91F64-1338-0C54-563A-395050F94E96}"/>
              </a:ext>
            </a:extLst>
          </p:cNvPr>
          <p:cNvGrpSpPr/>
          <p:nvPr/>
        </p:nvGrpSpPr>
        <p:grpSpPr>
          <a:xfrm>
            <a:off x="2692943" y="5170567"/>
            <a:ext cx="4587756" cy="1202509"/>
            <a:chOff x="2877210" y="1335428"/>
            <a:chExt cx="2174313" cy="1975436"/>
          </a:xfrm>
        </p:grpSpPr>
        <p:sp>
          <p:nvSpPr>
            <p:cNvPr id="38" name="四角形: 角を丸くする 37">
              <a:extLst>
                <a:ext uri="{FF2B5EF4-FFF2-40B4-BE49-F238E27FC236}">
                  <a16:creationId xmlns:a16="http://schemas.microsoft.com/office/drawing/2014/main" id="{5BBF2766-17A3-C554-68A4-C324984B4EF8}"/>
                </a:ext>
              </a:extLst>
            </p:cNvPr>
            <p:cNvSpPr/>
            <p:nvPr/>
          </p:nvSpPr>
          <p:spPr>
            <a:xfrm>
              <a:off x="2877210" y="1335428"/>
              <a:ext cx="2174313" cy="1975436"/>
            </a:xfrm>
            <a:prstGeom prst="roundRect">
              <a:avLst>
                <a:gd name="adj" fmla="val 0"/>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B60ECC78-98D4-4311-AF41-9735C892D026}"/>
                </a:ext>
              </a:extLst>
            </p:cNvPr>
            <p:cNvSpPr txBox="1"/>
            <p:nvPr/>
          </p:nvSpPr>
          <p:spPr>
            <a:xfrm>
              <a:off x="2916275" y="1563238"/>
              <a:ext cx="2094003" cy="1487317"/>
            </a:xfrm>
            <a:prstGeom prst="rect">
              <a:avLst/>
            </a:prstGeom>
            <a:noFill/>
          </p:spPr>
          <p:txBody>
            <a:bodyPr wrap="square" lIns="91440" tIns="45720" rIns="91440" bIns="45720" rtlCol="0" anchor="t">
              <a:spAutoFit/>
            </a:bodyPr>
            <a:lstStyle/>
            <a:p>
              <a:pPr>
                <a:spcAft>
                  <a:spcPts val="120"/>
                </a:spcAft>
              </a:pPr>
              <a:r>
                <a:rPr lang="ja-JP" altLang="en-US" sz="2400" b="1">
                  <a:solidFill>
                    <a:schemeClr val="bg1"/>
                  </a:solidFill>
                  <a:ea typeface="游ゴシック"/>
                </a:rPr>
                <a:t>「</a:t>
              </a:r>
              <a:r>
                <a:rPr lang="ja-JP" altLang="ja-JP" sz="2400" b="1">
                  <a:solidFill>
                    <a:schemeClr val="bg1"/>
                  </a:solidFill>
                  <a:ea typeface="游ゴシック"/>
                </a:rPr>
                <a:t>縄文時代後期の</a:t>
              </a:r>
              <a:endParaRPr lang="en-US" altLang="ja-JP" sz="2400" b="1">
                <a:solidFill>
                  <a:schemeClr val="bg1"/>
                </a:solidFill>
                <a:ea typeface="游ゴシック"/>
              </a:endParaRPr>
            </a:p>
            <a:p>
              <a:pPr>
                <a:spcAft>
                  <a:spcPts val="120"/>
                </a:spcAft>
              </a:pPr>
              <a:r>
                <a:rPr lang="ja-JP" altLang="en-US" sz="2400" b="1">
                  <a:solidFill>
                    <a:schemeClr val="bg1"/>
                  </a:solidFill>
                  <a:ea typeface="游ゴシック"/>
                </a:rPr>
                <a:t>　　</a:t>
              </a:r>
              <a:r>
                <a:rPr lang="ja-JP" altLang="ja-JP" sz="2400" b="1">
                  <a:solidFill>
                    <a:schemeClr val="bg1"/>
                  </a:solidFill>
                  <a:ea typeface="游ゴシック"/>
                </a:rPr>
                <a:t>不便な暮らしを</a:t>
              </a:r>
              <a:r>
                <a:rPr lang="ja-JP" altLang="ja-JP" sz="2800" b="1">
                  <a:solidFill>
                    <a:schemeClr val="bg1"/>
                  </a:solidFill>
                  <a:ea typeface="游ゴシック"/>
                </a:rPr>
                <a:t>追体験</a:t>
              </a:r>
              <a:r>
                <a:rPr lang="ja-JP" altLang="en-US" sz="2400" b="1">
                  <a:solidFill>
                    <a:schemeClr val="bg1"/>
                  </a:solidFill>
                  <a:ea typeface="游ゴシック"/>
                </a:rPr>
                <a:t>」</a:t>
              </a:r>
              <a:endParaRPr kumimoji="1" lang="en-US" altLang="ja-JP" sz="2400" b="1">
                <a:solidFill>
                  <a:schemeClr val="bg1"/>
                </a:solidFill>
              </a:endParaRPr>
            </a:p>
          </p:txBody>
        </p:sp>
      </p:grpSp>
      <p:sp>
        <p:nvSpPr>
          <p:cNvPr id="40" name="テキスト ボックス 39">
            <a:extLst>
              <a:ext uri="{FF2B5EF4-FFF2-40B4-BE49-F238E27FC236}">
                <a16:creationId xmlns:a16="http://schemas.microsoft.com/office/drawing/2014/main" id="{2C2D5F57-DFC3-A6AF-74A2-967CAAACC0AC}"/>
              </a:ext>
            </a:extLst>
          </p:cNvPr>
          <p:cNvSpPr txBox="1"/>
          <p:nvPr/>
        </p:nvSpPr>
        <p:spPr>
          <a:xfrm>
            <a:off x="8908411" y="4215801"/>
            <a:ext cx="2057400" cy="369332"/>
          </a:xfrm>
          <a:prstGeom prst="rect">
            <a:avLst/>
          </a:prstGeom>
          <a:noFill/>
        </p:spPr>
        <p:txBody>
          <a:bodyPr wrap="square" rtlCol="0">
            <a:spAutoFit/>
          </a:bodyPr>
          <a:lstStyle/>
          <a:p>
            <a:pPr algn="ctr"/>
            <a:r>
              <a:rPr lang="ja-JP" altLang="en-US" b="1">
                <a:solidFill>
                  <a:schemeClr val="bg1"/>
                </a:solidFill>
              </a:rPr>
              <a:t>土器を用いた調理</a:t>
            </a:r>
            <a:endParaRPr lang="ja-JP" altLang="ja-JP" b="1">
              <a:solidFill>
                <a:schemeClr val="bg1"/>
              </a:solidFill>
            </a:endParaRPr>
          </a:p>
        </p:txBody>
      </p:sp>
      <p:sp>
        <p:nvSpPr>
          <p:cNvPr id="41" name="テキスト ボックス 40">
            <a:extLst>
              <a:ext uri="{FF2B5EF4-FFF2-40B4-BE49-F238E27FC236}">
                <a16:creationId xmlns:a16="http://schemas.microsoft.com/office/drawing/2014/main" id="{3849DB9A-149B-E293-F616-4709BA4ED6E5}"/>
              </a:ext>
            </a:extLst>
          </p:cNvPr>
          <p:cNvSpPr txBox="1"/>
          <p:nvPr/>
        </p:nvSpPr>
        <p:spPr>
          <a:xfrm>
            <a:off x="9300152" y="1973127"/>
            <a:ext cx="2057400" cy="369332"/>
          </a:xfrm>
          <a:prstGeom prst="rect">
            <a:avLst/>
          </a:prstGeom>
          <a:noFill/>
        </p:spPr>
        <p:txBody>
          <a:bodyPr wrap="square" rtlCol="0">
            <a:spAutoFit/>
          </a:bodyPr>
          <a:lstStyle/>
          <a:p>
            <a:pPr algn="ctr"/>
            <a:r>
              <a:rPr lang="ja-JP" altLang="en-US" b="1">
                <a:solidFill>
                  <a:schemeClr val="bg1"/>
                </a:solidFill>
              </a:rPr>
              <a:t>石斧体験</a:t>
            </a:r>
            <a:endParaRPr lang="ja-JP" altLang="ja-JP" b="1">
              <a:solidFill>
                <a:schemeClr val="bg1"/>
              </a:solidFill>
            </a:endParaRPr>
          </a:p>
        </p:txBody>
      </p:sp>
      <p:sp>
        <p:nvSpPr>
          <p:cNvPr id="4" name="TextBox 3">
            <a:extLst>
              <a:ext uri="{FF2B5EF4-FFF2-40B4-BE49-F238E27FC236}">
                <a16:creationId xmlns:a16="http://schemas.microsoft.com/office/drawing/2014/main" id="{F723A143-01E4-0DD8-EBC8-E9E11ED3C66F}"/>
              </a:ext>
            </a:extLst>
          </p:cNvPr>
          <p:cNvSpPr txBox="1"/>
          <p:nvPr/>
        </p:nvSpPr>
        <p:spPr>
          <a:xfrm>
            <a:off x="5642225" y="4913233"/>
            <a:ext cx="3066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t>GoogleGemini</a:t>
            </a:r>
            <a:r>
              <a:rPr lang="ja-JP" altLang="en-US" sz="1050"/>
              <a:t>により作成</a:t>
            </a:r>
            <a:endParaRPr lang="en-US" sz="1050"/>
          </a:p>
        </p:txBody>
      </p:sp>
      <p:sp>
        <p:nvSpPr>
          <p:cNvPr id="8" name="TextBox 7">
            <a:extLst>
              <a:ext uri="{FF2B5EF4-FFF2-40B4-BE49-F238E27FC236}">
                <a16:creationId xmlns:a16="http://schemas.microsoft.com/office/drawing/2014/main" id="{FC3FB3C7-E973-58F2-4F87-2CA76A47B56D}"/>
              </a:ext>
            </a:extLst>
          </p:cNvPr>
          <p:cNvSpPr txBox="1"/>
          <p:nvPr/>
        </p:nvSpPr>
        <p:spPr>
          <a:xfrm>
            <a:off x="9302134" y="4001142"/>
            <a:ext cx="3066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t>GoogleGemini</a:t>
            </a:r>
            <a:r>
              <a:rPr lang="ja-JP" altLang="en-US" sz="1050"/>
              <a:t>により作成</a:t>
            </a:r>
            <a:endParaRPr lang="en-US" sz="1050"/>
          </a:p>
        </p:txBody>
      </p:sp>
      <p:sp>
        <p:nvSpPr>
          <p:cNvPr id="12" name="TextBox 11">
            <a:extLst>
              <a:ext uri="{FF2B5EF4-FFF2-40B4-BE49-F238E27FC236}">
                <a16:creationId xmlns:a16="http://schemas.microsoft.com/office/drawing/2014/main" id="{ACFB7E09-67E0-E892-444F-E2144AE173CD}"/>
              </a:ext>
            </a:extLst>
          </p:cNvPr>
          <p:cNvSpPr txBox="1"/>
          <p:nvPr/>
        </p:nvSpPr>
        <p:spPr>
          <a:xfrm>
            <a:off x="9302134" y="6240960"/>
            <a:ext cx="3066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t>GoogleGemini</a:t>
            </a:r>
            <a:r>
              <a:rPr lang="ja-JP" altLang="en-US" sz="1050"/>
              <a:t>により作成</a:t>
            </a:r>
            <a:endParaRPr lang="en-US" sz="1050"/>
          </a:p>
        </p:txBody>
      </p:sp>
      <p:sp>
        <p:nvSpPr>
          <p:cNvPr id="3" name="テキスト ボックス 2">
            <a:extLst>
              <a:ext uri="{FF2B5EF4-FFF2-40B4-BE49-F238E27FC236}">
                <a16:creationId xmlns:a16="http://schemas.microsoft.com/office/drawing/2014/main" id="{3A84304F-9603-6E94-4D47-F9F2433A1763}"/>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00</a:t>
            </a:r>
          </a:p>
        </p:txBody>
      </p:sp>
    </p:spTree>
    <p:extLst>
      <p:ext uri="{BB962C8B-B14F-4D97-AF65-F5344CB8AC3E}">
        <p14:creationId xmlns:p14="http://schemas.microsoft.com/office/powerpoint/2010/main" val="40619591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3451"/>
            </a:solidFill>
          </p:spPr>
          <p:txBody>
            <a:bodyPr/>
            <a:lstStyle/>
            <a:p>
              <a:endParaRPr lang="ja-JP" altLang="en-US" sz="1200"/>
            </a:p>
          </p:txBody>
        </p:sp>
        <p:sp>
          <p:nvSpPr>
            <p:cNvPr id="4" name="TextBox 4"/>
            <p:cNvSpPr txBox="1"/>
            <p:nvPr/>
          </p:nvSpPr>
          <p:spPr>
            <a:xfrm>
              <a:off x="0" y="-47625"/>
              <a:ext cx="4816593" cy="2756958"/>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2624855" y="698500"/>
            <a:ext cx="2823611" cy="4456357"/>
            <a:chOff x="0" y="0"/>
            <a:chExt cx="1115500" cy="1760536"/>
          </a:xfrm>
        </p:grpSpPr>
        <p:sp>
          <p:nvSpPr>
            <p:cNvPr id="6" name="Freeform 6"/>
            <p:cNvSpPr/>
            <p:nvPr/>
          </p:nvSpPr>
          <p:spPr>
            <a:xfrm>
              <a:off x="0" y="0"/>
              <a:ext cx="1115501" cy="1760536"/>
            </a:xfrm>
            <a:custGeom>
              <a:avLst/>
              <a:gdLst/>
              <a:ahLst/>
              <a:cxnLst/>
              <a:rect l="l" t="t" r="r" b="b"/>
              <a:pathLst>
                <a:path w="1115501" h="1760536">
                  <a:moveTo>
                    <a:pt x="0" y="0"/>
                  </a:moveTo>
                  <a:lnTo>
                    <a:pt x="1115501" y="0"/>
                  </a:lnTo>
                  <a:lnTo>
                    <a:pt x="1115501" y="1760536"/>
                  </a:lnTo>
                  <a:lnTo>
                    <a:pt x="0" y="1760536"/>
                  </a:lnTo>
                  <a:close/>
                </a:path>
              </a:pathLst>
            </a:custGeom>
            <a:solidFill>
              <a:srgbClr val="FFFFFF"/>
            </a:solidFill>
          </p:spPr>
          <p:txBody>
            <a:bodyPr/>
            <a:lstStyle/>
            <a:p>
              <a:endParaRPr lang="ja-JP" altLang="en-US" sz="1200"/>
            </a:p>
          </p:txBody>
        </p:sp>
        <p:sp>
          <p:nvSpPr>
            <p:cNvPr id="7" name="TextBox 7"/>
            <p:cNvSpPr txBox="1"/>
            <p:nvPr/>
          </p:nvSpPr>
          <p:spPr>
            <a:xfrm>
              <a:off x="0" y="-47625"/>
              <a:ext cx="1115500" cy="1808161"/>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1" y="698500"/>
            <a:ext cx="3469995" cy="5610269"/>
            <a:chOff x="0" y="0"/>
            <a:chExt cx="1049566" cy="1696933"/>
          </a:xfrm>
        </p:grpSpPr>
        <p:sp>
          <p:nvSpPr>
            <p:cNvPr id="9" name="Freeform 9"/>
            <p:cNvSpPr/>
            <p:nvPr/>
          </p:nvSpPr>
          <p:spPr>
            <a:xfrm>
              <a:off x="0" y="0"/>
              <a:ext cx="1049566" cy="1652806"/>
            </a:xfrm>
            <a:custGeom>
              <a:avLst/>
              <a:gdLst/>
              <a:ahLst/>
              <a:cxnLst/>
              <a:rect l="l" t="t" r="r" b="b"/>
              <a:pathLst>
                <a:path w="1049566" h="1652806">
                  <a:moveTo>
                    <a:pt x="1049566" y="0"/>
                  </a:moveTo>
                  <a:lnTo>
                    <a:pt x="0" y="0"/>
                  </a:lnTo>
                  <a:lnTo>
                    <a:pt x="0" y="1522251"/>
                  </a:lnTo>
                  <a:cubicBezTo>
                    <a:pt x="55828" y="1654069"/>
                    <a:pt x="234477" y="1734046"/>
                    <a:pt x="502451" y="1522251"/>
                  </a:cubicBezTo>
                  <a:cubicBezTo>
                    <a:pt x="770427" y="1205880"/>
                    <a:pt x="978851" y="1390428"/>
                    <a:pt x="1049566" y="1522251"/>
                  </a:cubicBezTo>
                  <a:lnTo>
                    <a:pt x="1049566" y="0"/>
                  </a:lnTo>
                  <a:close/>
                </a:path>
              </a:pathLst>
            </a:custGeom>
            <a:solidFill>
              <a:srgbClr val="FFFFFF"/>
            </a:solidFill>
          </p:spPr>
          <p:txBody>
            <a:bodyPr/>
            <a:lstStyle/>
            <a:p>
              <a:endParaRPr lang="ja-JP" altLang="en-US" sz="1200"/>
            </a:p>
          </p:txBody>
        </p:sp>
        <p:sp>
          <p:nvSpPr>
            <p:cNvPr id="10" name="TextBox 10"/>
            <p:cNvSpPr txBox="1"/>
            <p:nvPr/>
          </p:nvSpPr>
          <p:spPr>
            <a:xfrm>
              <a:off x="0" y="-47625"/>
              <a:ext cx="1049566" cy="1380930"/>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0" y="698500"/>
            <a:ext cx="779103" cy="5461000"/>
            <a:chOff x="0" y="0"/>
            <a:chExt cx="307819" cy="2157387"/>
          </a:xfrm>
        </p:grpSpPr>
        <p:sp>
          <p:nvSpPr>
            <p:cNvPr id="12" name="Freeform 12"/>
            <p:cNvSpPr/>
            <p:nvPr/>
          </p:nvSpPr>
          <p:spPr>
            <a:xfrm>
              <a:off x="0" y="0"/>
              <a:ext cx="307819" cy="2157387"/>
            </a:xfrm>
            <a:custGeom>
              <a:avLst/>
              <a:gdLst/>
              <a:ahLst/>
              <a:cxnLst/>
              <a:rect l="l" t="t" r="r" b="b"/>
              <a:pathLst>
                <a:path w="307819" h="2157387">
                  <a:moveTo>
                    <a:pt x="307819" y="0"/>
                  </a:moveTo>
                  <a:lnTo>
                    <a:pt x="307819" y="2157387"/>
                  </a:lnTo>
                  <a:lnTo>
                    <a:pt x="0" y="2157387"/>
                  </a:lnTo>
                  <a:lnTo>
                    <a:pt x="0" y="0"/>
                  </a:lnTo>
                  <a:close/>
                </a:path>
              </a:pathLst>
            </a:custGeom>
            <a:solidFill>
              <a:srgbClr val="FFFFFF"/>
            </a:solidFill>
          </p:spPr>
          <p:txBody>
            <a:bodyPr/>
            <a:lstStyle/>
            <a:p>
              <a:endParaRPr lang="ja-JP" altLang="en-US" sz="1200"/>
            </a:p>
          </p:txBody>
        </p:sp>
        <p:sp>
          <p:nvSpPr>
            <p:cNvPr id="13" name="TextBox 13"/>
            <p:cNvSpPr txBox="1"/>
            <p:nvPr/>
          </p:nvSpPr>
          <p:spPr>
            <a:xfrm>
              <a:off x="0" y="-47625"/>
              <a:ext cx="307819" cy="2205012"/>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2624855" y="5148507"/>
            <a:ext cx="9567145" cy="1709493"/>
            <a:chOff x="0" y="0"/>
            <a:chExt cx="3779613" cy="675355"/>
          </a:xfrm>
        </p:grpSpPr>
        <p:sp>
          <p:nvSpPr>
            <p:cNvPr id="15" name="Freeform 15"/>
            <p:cNvSpPr/>
            <p:nvPr/>
          </p:nvSpPr>
          <p:spPr>
            <a:xfrm>
              <a:off x="0" y="0"/>
              <a:ext cx="3779613" cy="675355"/>
            </a:xfrm>
            <a:custGeom>
              <a:avLst/>
              <a:gdLst/>
              <a:ahLst/>
              <a:cxnLst/>
              <a:rect l="l" t="t" r="r" b="b"/>
              <a:pathLst>
                <a:path w="3779613" h="675355">
                  <a:moveTo>
                    <a:pt x="0" y="0"/>
                  </a:moveTo>
                  <a:lnTo>
                    <a:pt x="3779613" y="0"/>
                  </a:lnTo>
                  <a:lnTo>
                    <a:pt x="3779613" y="675355"/>
                  </a:lnTo>
                  <a:lnTo>
                    <a:pt x="0" y="675355"/>
                  </a:lnTo>
                  <a:close/>
                </a:path>
              </a:pathLst>
            </a:custGeom>
            <a:solidFill>
              <a:srgbClr val="003451"/>
            </a:solidFill>
          </p:spPr>
          <p:txBody>
            <a:bodyPr/>
            <a:lstStyle/>
            <a:p>
              <a:endParaRPr lang="ja-JP" altLang="en-US" sz="1200"/>
            </a:p>
          </p:txBody>
        </p:sp>
        <p:sp>
          <p:nvSpPr>
            <p:cNvPr id="16" name="TextBox 16"/>
            <p:cNvSpPr txBox="1"/>
            <p:nvPr/>
          </p:nvSpPr>
          <p:spPr>
            <a:xfrm>
              <a:off x="0" y="-47625"/>
              <a:ext cx="3779613" cy="722980"/>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a:off x="8474859" y="-1815792"/>
            <a:ext cx="3710791" cy="7159001"/>
            <a:chOff x="0" y="0"/>
            <a:chExt cx="1122400" cy="2165377"/>
          </a:xfrm>
        </p:grpSpPr>
        <p:sp>
          <p:nvSpPr>
            <p:cNvPr id="18" name="Freeform 18"/>
            <p:cNvSpPr/>
            <p:nvPr/>
          </p:nvSpPr>
          <p:spPr>
            <a:xfrm>
              <a:off x="0" y="0"/>
              <a:ext cx="1122400" cy="2104862"/>
            </a:xfrm>
            <a:custGeom>
              <a:avLst/>
              <a:gdLst/>
              <a:ahLst/>
              <a:cxnLst/>
              <a:rect l="l" t="t" r="r" b="b"/>
              <a:pathLst>
                <a:path w="1122400" h="2104862">
                  <a:moveTo>
                    <a:pt x="1122400" y="0"/>
                  </a:moveTo>
                  <a:lnTo>
                    <a:pt x="0" y="0"/>
                  </a:lnTo>
                  <a:lnTo>
                    <a:pt x="0" y="1942473"/>
                  </a:lnTo>
                  <a:cubicBezTo>
                    <a:pt x="59702" y="2110679"/>
                    <a:pt x="250749" y="2202490"/>
                    <a:pt x="537318" y="1942473"/>
                  </a:cubicBezTo>
                  <a:cubicBezTo>
                    <a:pt x="823890" y="1538766"/>
                    <a:pt x="1046777" y="1774260"/>
                    <a:pt x="1122400" y="1942473"/>
                  </a:cubicBezTo>
                  <a:lnTo>
                    <a:pt x="1122400" y="0"/>
                  </a:lnTo>
                  <a:close/>
                </a:path>
              </a:pathLst>
            </a:custGeom>
            <a:solidFill>
              <a:srgbClr val="FFFFFF"/>
            </a:solidFill>
            <a:ln cap="sq">
              <a:noFill/>
              <a:prstDash val="solid"/>
              <a:miter/>
            </a:ln>
          </p:spPr>
          <p:txBody>
            <a:bodyPr/>
            <a:lstStyle/>
            <a:p>
              <a:endParaRPr lang="ja-JP" altLang="en-US" sz="1200"/>
            </a:p>
          </p:txBody>
        </p:sp>
        <p:sp>
          <p:nvSpPr>
            <p:cNvPr id="19" name="TextBox 19"/>
            <p:cNvSpPr txBox="1"/>
            <p:nvPr/>
          </p:nvSpPr>
          <p:spPr>
            <a:xfrm>
              <a:off x="0" y="-47625"/>
              <a:ext cx="1122400" cy="1748993"/>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a:off x="4770419" y="-1815792"/>
            <a:ext cx="3710791" cy="7159001"/>
            <a:chOff x="0" y="0"/>
            <a:chExt cx="1122400" cy="2165377"/>
          </a:xfrm>
        </p:grpSpPr>
        <p:sp>
          <p:nvSpPr>
            <p:cNvPr id="21" name="Freeform 21"/>
            <p:cNvSpPr/>
            <p:nvPr/>
          </p:nvSpPr>
          <p:spPr>
            <a:xfrm>
              <a:off x="0" y="0"/>
              <a:ext cx="1122400" cy="2104862"/>
            </a:xfrm>
            <a:custGeom>
              <a:avLst/>
              <a:gdLst/>
              <a:ahLst/>
              <a:cxnLst/>
              <a:rect l="l" t="t" r="r" b="b"/>
              <a:pathLst>
                <a:path w="1122400" h="2104862">
                  <a:moveTo>
                    <a:pt x="1122400" y="0"/>
                  </a:moveTo>
                  <a:lnTo>
                    <a:pt x="0" y="0"/>
                  </a:lnTo>
                  <a:lnTo>
                    <a:pt x="0" y="1942473"/>
                  </a:lnTo>
                  <a:cubicBezTo>
                    <a:pt x="59702" y="2110679"/>
                    <a:pt x="250749" y="2202490"/>
                    <a:pt x="537318" y="1942473"/>
                  </a:cubicBezTo>
                  <a:cubicBezTo>
                    <a:pt x="823890" y="1538766"/>
                    <a:pt x="1046777" y="1774260"/>
                    <a:pt x="1122400" y="1942473"/>
                  </a:cubicBezTo>
                  <a:lnTo>
                    <a:pt x="1122400" y="0"/>
                  </a:lnTo>
                  <a:close/>
                </a:path>
              </a:pathLst>
            </a:custGeom>
            <a:solidFill>
              <a:srgbClr val="FFFFFF"/>
            </a:solidFill>
            <a:ln cap="sq">
              <a:noFill/>
              <a:prstDash val="solid"/>
              <a:miter/>
            </a:ln>
          </p:spPr>
          <p:txBody>
            <a:bodyPr/>
            <a:lstStyle/>
            <a:p>
              <a:endParaRPr lang="ja-JP" altLang="en-US" sz="1200"/>
            </a:p>
          </p:txBody>
        </p:sp>
        <p:sp>
          <p:nvSpPr>
            <p:cNvPr id="22" name="TextBox 22"/>
            <p:cNvSpPr txBox="1"/>
            <p:nvPr/>
          </p:nvSpPr>
          <p:spPr>
            <a:xfrm>
              <a:off x="0" y="-47625"/>
              <a:ext cx="1122400" cy="1748993"/>
            </a:xfrm>
            <a:prstGeom prst="rect">
              <a:avLst/>
            </a:prstGeom>
          </p:spPr>
          <p:txBody>
            <a:bodyPr lIns="33867" tIns="33867" rIns="33867" bIns="33867" rtlCol="0" anchor="ctr"/>
            <a:lstStyle/>
            <a:p>
              <a:pPr algn="ctr">
                <a:lnSpc>
                  <a:spcPts val="1773"/>
                </a:lnSpc>
              </a:pPr>
              <a:endParaRPr sz="1200"/>
            </a:p>
          </p:txBody>
        </p:sp>
      </p:grpSp>
      <p:grpSp>
        <p:nvGrpSpPr>
          <p:cNvPr id="23" name="Group 23"/>
          <p:cNvGrpSpPr/>
          <p:nvPr/>
        </p:nvGrpSpPr>
        <p:grpSpPr>
          <a:xfrm>
            <a:off x="0" y="0"/>
            <a:ext cx="12192000" cy="698500"/>
            <a:chOff x="0" y="0"/>
            <a:chExt cx="4816593" cy="275951"/>
          </a:xfrm>
        </p:grpSpPr>
        <p:sp>
          <p:nvSpPr>
            <p:cNvPr id="24" name="Freeform 24"/>
            <p:cNvSpPr/>
            <p:nvPr/>
          </p:nvSpPr>
          <p:spPr>
            <a:xfrm>
              <a:off x="0" y="0"/>
              <a:ext cx="4816592" cy="275951"/>
            </a:xfrm>
            <a:custGeom>
              <a:avLst/>
              <a:gdLst/>
              <a:ahLst/>
              <a:cxnLst/>
              <a:rect l="l" t="t" r="r" b="b"/>
              <a:pathLst>
                <a:path w="4816592" h="275951">
                  <a:moveTo>
                    <a:pt x="0" y="0"/>
                  </a:moveTo>
                  <a:lnTo>
                    <a:pt x="4816592" y="0"/>
                  </a:lnTo>
                  <a:lnTo>
                    <a:pt x="4816592" y="275951"/>
                  </a:lnTo>
                  <a:lnTo>
                    <a:pt x="0" y="275951"/>
                  </a:lnTo>
                  <a:close/>
                </a:path>
              </a:pathLst>
            </a:custGeom>
            <a:solidFill>
              <a:srgbClr val="003451"/>
            </a:solidFill>
          </p:spPr>
          <p:txBody>
            <a:bodyPr/>
            <a:lstStyle/>
            <a:p>
              <a:endParaRPr lang="ja-JP" altLang="en-US" sz="1200"/>
            </a:p>
          </p:txBody>
        </p:sp>
        <p:sp>
          <p:nvSpPr>
            <p:cNvPr id="25" name="TextBox 25"/>
            <p:cNvSpPr txBox="1"/>
            <p:nvPr/>
          </p:nvSpPr>
          <p:spPr>
            <a:xfrm>
              <a:off x="0" y="-47625"/>
              <a:ext cx="4816593" cy="323576"/>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a:off x="3261828" y="1740054"/>
            <a:ext cx="5668344" cy="824487"/>
            <a:chOff x="0" y="0"/>
            <a:chExt cx="2759506" cy="401383"/>
          </a:xfrm>
        </p:grpSpPr>
        <p:sp>
          <p:nvSpPr>
            <p:cNvPr id="27" name="Freeform 27"/>
            <p:cNvSpPr/>
            <p:nvPr/>
          </p:nvSpPr>
          <p:spPr>
            <a:xfrm>
              <a:off x="0" y="0"/>
              <a:ext cx="2759506" cy="401383"/>
            </a:xfrm>
            <a:custGeom>
              <a:avLst/>
              <a:gdLst/>
              <a:ahLst/>
              <a:cxnLst/>
              <a:rect l="l" t="t" r="r" b="b"/>
              <a:pathLst>
                <a:path w="2759506" h="401383">
                  <a:moveTo>
                    <a:pt x="2556306" y="0"/>
                  </a:moveTo>
                  <a:cubicBezTo>
                    <a:pt x="2668531" y="0"/>
                    <a:pt x="2759506" y="89853"/>
                    <a:pt x="2759506" y="200691"/>
                  </a:cubicBezTo>
                  <a:cubicBezTo>
                    <a:pt x="2759506" y="311530"/>
                    <a:pt x="2668531" y="401383"/>
                    <a:pt x="2556306" y="401383"/>
                  </a:cubicBezTo>
                  <a:lnTo>
                    <a:pt x="203200" y="401383"/>
                  </a:lnTo>
                  <a:cubicBezTo>
                    <a:pt x="90976" y="401383"/>
                    <a:pt x="0" y="311530"/>
                    <a:pt x="0" y="200691"/>
                  </a:cubicBezTo>
                  <a:cubicBezTo>
                    <a:pt x="0" y="89853"/>
                    <a:pt x="90976" y="0"/>
                    <a:pt x="203200" y="0"/>
                  </a:cubicBezTo>
                  <a:close/>
                </a:path>
              </a:pathLst>
            </a:custGeom>
            <a:solidFill>
              <a:srgbClr val="003451"/>
            </a:solidFill>
          </p:spPr>
          <p:txBody>
            <a:bodyPr/>
            <a:lstStyle/>
            <a:p>
              <a:endParaRPr lang="ja-JP" altLang="en-US" sz="1200"/>
            </a:p>
          </p:txBody>
        </p:sp>
        <p:sp>
          <p:nvSpPr>
            <p:cNvPr id="28" name="TextBox 28"/>
            <p:cNvSpPr txBox="1"/>
            <p:nvPr/>
          </p:nvSpPr>
          <p:spPr>
            <a:xfrm>
              <a:off x="0" y="-180975"/>
              <a:ext cx="2759506" cy="582358"/>
            </a:xfrm>
            <a:prstGeom prst="rect">
              <a:avLst/>
            </a:prstGeom>
          </p:spPr>
          <p:txBody>
            <a:bodyPr lIns="33867" tIns="33867" rIns="33867" bIns="33867" rtlCol="0" anchor="ctr"/>
            <a:lstStyle/>
            <a:p>
              <a:pPr algn="ctr">
                <a:lnSpc>
                  <a:spcPts val="3420"/>
                </a:lnSpc>
                <a:spcBef>
                  <a:spcPct val="0"/>
                </a:spcBef>
              </a:pPr>
              <a:endParaRPr sz="1200"/>
            </a:p>
          </p:txBody>
        </p:sp>
      </p:grpSp>
      <p:grpSp>
        <p:nvGrpSpPr>
          <p:cNvPr id="29" name="Group 29"/>
          <p:cNvGrpSpPr/>
          <p:nvPr/>
        </p:nvGrpSpPr>
        <p:grpSpPr>
          <a:xfrm>
            <a:off x="163233" y="901627"/>
            <a:ext cx="11865535" cy="635227"/>
            <a:chOff x="0" y="0"/>
            <a:chExt cx="7497503" cy="401383"/>
          </a:xfrm>
        </p:grpSpPr>
        <p:sp>
          <p:nvSpPr>
            <p:cNvPr id="30" name="Freeform 30"/>
            <p:cNvSpPr/>
            <p:nvPr/>
          </p:nvSpPr>
          <p:spPr>
            <a:xfrm>
              <a:off x="0" y="0"/>
              <a:ext cx="7497503" cy="401383"/>
            </a:xfrm>
            <a:custGeom>
              <a:avLst/>
              <a:gdLst/>
              <a:ahLst/>
              <a:cxnLst/>
              <a:rect l="l" t="t" r="r" b="b"/>
              <a:pathLst>
                <a:path w="7497503" h="401383">
                  <a:moveTo>
                    <a:pt x="7294303" y="0"/>
                  </a:moveTo>
                  <a:cubicBezTo>
                    <a:pt x="7406527" y="0"/>
                    <a:pt x="7497503" y="89853"/>
                    <a:pt x="7497503" y="200691"/>
                  </a:cubicBezTo>
                  <a:cubicBezTo>
                    <a:pt x="7497503" y="311530"/>
                    <a:pt x="7406527" y="401383"/>
                    <a:pt x="7294303" y="401383"/>
                  </a:cubicBezTo>
                  <a:lnTo>
                    <a:pt x="203200" y="401383"/>
                  </a:lnTo>
                  <a:cubicBezTo>
                    <a:pt x="90976" y="401383"/>
                    <a:pt x="0" y="311530"/>
                    <a:pt x="0" y="200691"/>
                  </a:cubicBezTo>
                  <a:cubicBezTo>
                    <a:pt x="0" y="89853"/>
                    <a:pt x="90976" y="0"/>
                    <a:pt x="203200" y="0"/>
                  </a:cubicBezTo>
                  <a:close/>
                </a:path>
              </a:pathLst>
            </a:custGeom>
            <a:solidFill>
              <a:srgbClr val="D9D9D9"/>
            </a:solidFill>
          </p:spPr>
          <p:txBody>
            <a:bodyPr/>
            <a:lstStyle/>
            <a:p>
              <a:endParaRPr lang="ja-JP" altLang="en-US" sz="1200"/>
            </a:p>
          </p:txBody>
        </p:sp>
        <p:sp>
          <p:nvSpPr>
            <p:cNvPr id="31" name="TextBox 31"/>
            <p:cNvSpPr txBox="1"/>
            <p:nvPr/>
          </p:nvSpPr>
          <p:spPr>
            <a:xfrm>
              <a:off x="0" y="-180975"/>
              <a:ext cx="7497503" cy="582358"/>
            </a:xfrm>
            <a:prstGeom prst="rect">
              <a:avLst/>
            </a:prstGeom>
          </p:spPr>
          <p:txBody>
            <a:bodyPr lIns="33867" tIns="33867" rIns="33867" bIns="33867" rtlCol="0" anchor="ctr"/>
            <a:lstStyle/>
            <a:p>
              <a:pPr algn="ctr">
                <a:lnSpc>
                  <a:spcPts val="3420"/>
                </a:lnSpc>
                <a:spcBef>
                  <a:spcPct val="0"/>
                </a:spcBef>
              </a:pPr>
              <a:endParaRPr sz="1200"/>
            </a:p>
          </p:txBody>
        </p:sp>
      </p:grpSp>
      <p:sp>
        <p:nvSpPr>
          <p:cNvPr id="32" name="Freeform 32"/>
          <p:cNvSpPr/>
          <p:nvPr/>
        </p:nvSpPr>
        <p:spPr>
          <a:xfrm>
            <a:off x="6267616" y="3033599"/>
            <a:ext cx="2059286" cy="1843559"/>
          </a:xfrm>
          <a:custGeom>
            <a:avLst/>
            <a:gdLst/>
            <a:ahLst/>
            <a:cxnLst/>
            <a:rect l="l" t="t" r="r" b="b"/>
            <a:pathLst>
              <a:path w="3088929" h="2765338">
                <a:moveTo>
                  <a:pt x="0" y="0"/>
                </a:moveTo>
                <a:lnTo>
                  <a:pt x="3088929" y="0"/>
                </a:lnTo>
                <a:lnTo>
                  <a:pt x="3088929" y="2765338"/>
                </a:lnTo>
                <a:lnTo>
                  <a:pt x="0" y="2765338"/>
                </a:lnTo>
                <a:lnTo>
                  <a:pt x="0" y="0"/>
                </a:lnTo>
                <a:close/>
              </a:path>
            </a:pathLst>
          </a:custGeom>
          <a:blipFill>
            <a:blip r:embed="rId2"/>
            <a:stretch>
              <a:fillRect t="-9864" r="-810" b="-2742"/>
            </a:stretch>
          </a:blipFill>
        </p:spPr>
        <p:txBody>
          <a:bodyPr/>
          <a:lstStyle/>
          <a:p>
            <a:endParaRPr lang="ja-JP" altLang="en-US" sz="1200"/>
          </a:p>
        </p:txBody>
      </p:sp>
      <p:grpSp>
        <p:nvGrpSpPr>
          <p:cNvPr id="33" name="Group 33"/>
          <p:cNvGrpSpPr/>
          <p:nvPr/>
        </p:nvGrpSpPr>
        <p:grpSpPr>
          <a:xfrm>
            <a:off x="3056904" y="2951891"/>
            <a:ext cx="1517931" cy="1517931"/>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451"/>
            </a:solidFill>
          </p:spPr>
          <p:txBody>
            <a:bodyPr/>
            <a:lstStyle/>
            <a:p>
              <a:endParaRPr lang="ja-JP" altLang="en-US" sz="1200"/>
            </a:p>
          </p:txBody>
        </p:sp>
        <p:sp>
          <p:nvSpPr>
            <p:cNvPr id="35" name="TextBox 35"/>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sp>
        <p:nvSpPr>
          <p:cNvPr id="36" name="Freeform 36"/>
          <p:cNvSpPr/>
          <p:nvPr/>
        </p:nvSpPr>
        <p:spPr>
          <a:xfrm>
            <a:off x="3269199" y="3278380"/>
            <a:ext cx="1212607" cy="810348"/>
          </a:xfrm>
          <a:custGeom>
            <a:avLst/>
            <a:gdLst/>
            <a:ahLst/>
            <a:cxnLst/>
            <a:rect l="l" t="t" r="r" b="b"/>
            <a:pathLst>
              <a:path w="1818910" h="1215522">
                <a:moveTo>
                  <a:pt x="0" y="0"/>
                </a:moveTo>
                <a:lnTo>
                  <a:pt x="1818910" y="0"/>
                </a:lnTo>
                <a:lnTo>
                  <a:pt x="1818910" y="1215522"/>
                </a:lnTo>
                <a:lnTo>
                  <a:pt x="0" y="1215522"/>
                </a:lnTo>
                <a:lnTo>
                  <a:pt x="0" y="0"/>
                </a:lnTo>
                <a:close/>
              </a:path>
            </a:pathLst>
          </a:custGeom>
          <a:blipFill>
            <a:blip r:embed="rId3"/>
            <a:stretch>
              <a:fillRect/>
            </a:stretch>
          </a:blipFill>
        </p:spPr>
        <p:txBody>
          <a:bodyPr/>
          <a:lstStyle/>
          <a:p>
            <a:endParaRPr lang="ja-JP" altLang="en-US" sz="1200"/>
          </a:p>
        </p:txBody>
      </p:sp>
      <p:sp>
        <p:nvSpPr>
          <p:cNvPr id="37" name="TextBox 37"/>
          <p:cNvSpPr txBox="1"/>
          <p:nvPr/>
        </p:nvSpPr>
        <p:spPr>
          <a:xfrm>
            <a:off x="3997946" y="1860198"/>
            <a:ext cx="4196110" cy="564257"/>
          </a:xfrm>
          <a:prstGeom prst="rect">
            <a:avLst/>
          </a:prstGeom>
        </p:spPr>
        <p:txBody>
          <a:bodyPr lIns="0" tIns="0" rIns="0" bIns="0" rtlCol="0" anchor="t">
            <a:spAutoFit/>
          </a:bodyPr>
          <a:lstStyle/>
          <a:p>
            <a:pPr algn="ctr">
              <a:lnSpc>
                <a:spcPts val="4400"/>
              </a:lnSpc>
              <a:spcBef>
                <a:spcPct val="0"/>
              </a:spcBef>
            </a:pPr>
            <a:r>
              <a:rPr lang="en-US" sz="4000" b="1" spc="320">
                <a:solidFill>
                  <a:srgbClr val="FFFFFF"/>
                </a:solidFill>
                <a:latin typeface="ヒカリ角ゴ extended Bold"/>
                <a:ea typeface="ヒカリ角ゴ extended Bold"/>
                <a:cs typeface="ヒカリ角ゴ extended Bold"/>
                <a:sym typeface="ヒカリ角ゴ extended Bold"/>
              </a:rPr>
              <a:t>社会情勢の変化</a:t>
            </a:r>
          </a:p>
        </p:txBody>
      </p:sp>
      <p:sp>
        <p:nvSpPr>
          <p:cNvPr id="38" name="TextBox 38"/>
          <p:cNvSpPr txBox="1"/>
          <p:nvPr/>
        </p:nvSpPr>
        <p:spPr>
          <a:xfrm>
            <a:off x="2183273" y="4501572"/>
            <a:ext cx="3265192" cy="512961"/>
          </a:xfrm>
          <a:prstGeom prst="rect">
            <a:avLst/>
          </a:prstGeom>
        </p:spPr>
        <p:txBody>
          <a:bodyPr lIns="0" tIns="0" rIns="0" bIns="0" rtlCol="0" anchor="t">
            <a:spAutoFit/>
          </a:bodyPr>
          <a:lstStyle/>
          <a:p>
            <a:pPr algn="ctr">
              <a:lnSpc>
                <a:spcPts val="4034"/>
              </a:lnSpc>
              <a:spcBef>
                <a:spcPct val="0"/>
              </a:spcBef>
            </a:pPr>
            <a:r>
              <a:rPr lang="en-US" sz="3667" b="1" spc="-132">
                <a:solidFill>
                  <a:srgbClr val="003451"/>
                </a:solidFill>
                <a:latin typeface="ヒカリ角ゴ extended Bold"/>
                <a:ea typeface="ヒカリ角ゴ extended Bold"/>
                <a:cs typeface="ヒカリ角ゴ extended Bold"/>
                <a:sym typeface="ヒカリ角ゴ extended Bold"/>
              </a:rPr>
              <a:t>対応する</a:t>
            </a:r>
          </a:p>
        </p:txBody>
      </p:sp>
      <p:sp>
        <p:nvSpPr>
          <p:cNvPr id="39" name="TextBox 39"/>
          <p:cNvSpPr txBox="1"/>
          <p:nvPr/>
        </p:nvSpPr>
        <p:spPr>
          <a:xfrm>
            <a:off x="399931" y="983021"/>
            <a:ext cx="11392138" cy="448841"/>
          </a:xfrm>
          <a:prstGeom prst="rect">
            <a:avLst/>
          </a:prstGeom>
        </p:spPr>
        <p:txBody>
          <a:bodyPr lIns="0" tIns="0" rIns="0" bIns="0" rtlCol="0" anchor="t">
            <a:spAutoFit/>
          </a:bodyPr>
          <a:lstStyle/>
          <a:p>
            <a:pPr algn="ctr">
              <a:lnSpc>
                <a:spcPts val="3520"/>
              </a:lnSpc>
              <a:spcBef>
                <a:spcPct val="0"/>
              </a:spcBef>
            </a:pPr>
            <a:r>
              <a:rPr lang="en-US" sz="3200" b="1">
                <a:solidFill>
                  <a:srgbClr val="A6A6A6"/>
                </a:solidFill>
                <a:latin typeface="ヒカリ角ゴ extended Bold"/>
                <a:ea typeface="ヒカリ角ゴ extended Bold"/>
                <a:cs typeface="ヒカリ角ゴ extended Bold"/>
                <a:sym typeface="ヒカリ角ゴ extended Bold"/>
              </a:rPr>
              <a:t>人口減少　少子高齢化　経費増大　技術革新　気候変動</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3451"/>
            </a:solidFill>
          </p:spPr>
          <p:txBody>
            <a:bodyPr/>
            <a:lstStyle/>
            <a:p>
              <a:endParaRPr lang="ja-JP" altLang="en-US" sz="1200"/>
            </a:p>
          </p:txBody>
        </p:sp>
        <p:sp>
          <p:nvSpPr>
            <p:cNvPr id="4" name="TextBox 4"/>
            <p:cNvSpPr txBox="1"/>
            <p:nvPr/>
          </p:nvSpPr>
          <p:spPr>
            <a:xfrm>
              <a:off x="0" y="-47625"/>
              <a:ext cx="4816593" cy="2756958"/>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685800" y="698500"/>
            <a:ext cx="11506200" cy="4456357"/>
            <a:chOff x="0" y="0"/>
            <a:chExt cx="4545659" cy="1760536"/>
          </a:xfrm>
        </p:grpSpPr>
        <p:sp>
          <p:nvSpPr>
            <p:cNvPr id="6" name="Freeform 6"/>
            <p:cNvSpPr/>
            <p:nvPr/>
          </p:nvSpPr>
          <p:spPr>
            <a:xfrm>
              <a:off x="0" y="0"/>
              <a:ext cx="4545659" cy="1760536"/>
            </a:xfrm>
            <a:custGeom>
              <a:avLst/>
              <a:gdLst/>
              <a:ahLst/>
              <a:cxnLst/>
              <a:rect l="l" t="t" r="r" b="b"/>
              <a:pathLst>
                <a:path w="4545659" h="1760536">
                  <a:moveTo>
                    <a:pt x="0" y="0"/>
                  </a:moveTo>
                  <a:lnTo>
                    <a:pt x="4545659" y="0"/>
                  </a:lnTo>
                  <a:lnTo>
                    <a:pt x="4545659" y="1760536"/>
                  </a:lnTo>
                  <a:lnTo>
                    <a:pt x="0" y="1760536"/>
                  </a:lnTo>
                  <a:close/>
                </a:path>
              </a:pathLst>
            </a:custGeom>
            <a:solidFill>
              <a:srgbClr val="FFFFFF"/>
            </a:solidFill>
          </p:spPr>
          <p:txBody>
            <a:bodyPr/>
            <a:lstStyle/>
            <a:p>
              <a:endParaRPr lang="ja-JP" altLang="en-US" sz="1200"/>
            </a:p>
          </p:txBody>
        </p:sp>
        <p:sp>
          <p:nvSpPr>
            <p:cNvPr id="7" name="TextBox 7"/>
            <p:cNvSpPr txBox="1"/>
            <p:nvPr/>
          </p:nvSpPr>
          <p:spPr>
            <a:xfrm>
              <a:off x="0" y="-47625"/>
              <a:ext cx="4545659" cy="1808161"/>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2624855" y="5148507"/>
            <a:ext cx="9567145" cy="1709493"/>
            <a:chOff x="0" y="0"/>
            <a:chExt cx="3779613" cy="675355"/>
          </a:xfrm>
        </p:grpSpPr>
        <p:sp>
          <p:nvSpPr>
            <p:cNvPr id="9" name="Freeform 9"/>
            <p:cNvSpPr/>
            <p:nvPr/>
          </p:nvSpPr>
          <p:spPr>
            <a:xfrm>
              <a:off x="0" y="0"/>
              <a:ext cx="3779613" cy="675355"/>
            </a:xfrm>
            <a:custGeom>
              <a:avLst/>
              <a:gdLst/>
              <a:ahLst/>
              <a:cxnLst/>
              <a:rect l="l" t="t" r="r" b="b"/>
              <a:pathLst>
                <a:path w="3779613" h="675355">
                  <a:moveTo>
                    <a:pt x="0" y="0"/>
                  </a:moveTo>
                  <a:lnTo>
                    <a:pt x="3779613" y="0"/>
                  </a:lnTo>
                  <a:lnTo>
                    <a:pt x="3779613" y="675355"/>
                  </a:lnTo>
                  <a:lnTo>
                    <a:pt x="0" y="675355"/>
                  </a:lnTo>
                  <a:close/>
                </a:path>
              </a:pathLst>
            </a:custGeom>
            <a:solidFill>
              <a:srgbClr val="003451"/>
            </a:solidFill>
          </p:spPr>
          <p:txBody>
            <a:bodyPr/>
            <a:lstStyle/>
            <a:p>
              <a:endParaRPr lang="ja-JP" altLang="en-US" sz="1200"/>
            </a:p>
          </p:txBody>
        </p:sp>
        <p:sp>
          <p:nvSpPr>
            <p:cNvPr id="10" name="TextBox 10"/>
            <p:cNvSpPr txBox="1"/>
            <p:nvPr/>
          </p:nvSpPr>
          <p:spPr>
            <a:xfrm>
              <a:off x="0" y="-47625"/>
              <a:ext cx="3779613" cy="722980"/>
            </a:xfrm>
            <a:prstGeom prst="rect">
              <a:avLst/>
            </a:prstGeom>
          </p:spPr>
          <p:txBody>
            <a:bodyPr lIns="33867" tIns="33867" rIns="33867" bIns="33867" rtlCol="0" anchor="ctr"/>
            <a:lstStyle/>
            <a:p>
              <a:pPr algn="ctr">
                <a:lnSpc>
                  <a:spcPts val="1773"/>
                </a:lnSpc>
              </a:pPr>
              <a:endParaRPr sz="1200"/>
            </a:p>
          </p:txBody>
        </p:sp>
      </p:grpSp>
      <p:sp>
        <p:nvSpPr>
          <p:cNvPr id="11" name="Freeform 11"/>
          <p:cNvSpPr/>
          <p:nvPr/>
        </p:nvSpPr>
        <p:spPr>
          <a:xfrm>
            <a:off x="5066357" y="4130040"/>
            <a:ext cx="2059286" cy="1843559"/>
          </a:xfrm>
          <a:custGeom>
            <a:avLst/>
            <a:gdLst/>
            <a:ahLst/>
            <a:cxnLst/>
            <a:rect l="l" t="t" r="r" b="b"/>
            <a:pathLst>
              <a:path w="3088929" h="2765338">
                <a:moveTo>
                  <a:pt x="0" y="0"/>
                </a:moveTo>
                <a:lnTo>
                  <a:pt x="3088930" y="0"/>
                </a:lnTo>
                <a:lnTo>
                  <a:pt x="3088930" y="2765338"/>
                </a:lnTo>
                <a:lnTo>
                  <a:pt x="0" y="2765338"/>
                </a:lnTo>
                <a:lnTo>
                  <a:pt x="0" y="0"/>
                </a:lnTo>
                <a:close/>
              </a:path>
            </a:pathLst>
          </a:custGeom>
          <a:blipFill>
            <a:blip r:embed="rId3"/>
            <a:stretch>
              <a:fillRect t="-9864" r="-810" b="-2742"/>
            </a:stretch>
          </a:blipFill>
        </p:spPr>
        <p:txBody>
          <a:bodyPr/>
          <a:lstStyle/>
          <a:p>
            <a:endParaRPr lang="ja-JP" altLang="en-US" sz="1200"/>
          </a:p>
        </p:txBody>
      </p:sp>
      <p:grpSp>
        <p:nvGrpSpPr>
          <p:cNvPr id="12" name="Group 12"/>
          <p:cNvGrpSpPr/>
          <p:nvPr/>
        </p:nvGrpSpPr>
        <p:grpSpPr>
          <a:xfrm>
            <a:off x="0" y="-1815792"/>
            <a:ext cx="3710791" cy="7159001"/>
            <a:chOff x="0" y="0"/>
            <a:chExt cx="1122400" cy="2165377"/>
          </a:xfrm>
        </p:grpSpPr>
        <p:sp>
          <p:nvSpPr>
            <p:cNvPr id="13" name="Freeform 13"/>
            <p:cNvSpPr/>
            <p:nvPr/>
          </p:nvSpPr>
          <p:spPr>
            <a:xfrm>
              <a:off x="0" y="0"/>
              <a:ext cx="1122400" cy="2104862"/>
            </a:xfrm>
            <a:custGeom>
              <a:avLst/>
              <a:gdLst/>
              <a:ahLst/>
              <a:cxnLst/>
              <a:rect l="l" t="t" r="r" b="b"/>
              <a:pathLst>
                <a:path w="1122400" h="2104862">
                  <a:moveTo>
                    <a:pt x="1122400" y="0"/>
                  </a:moveTo>
                  <a:lnTo>
                    <a:pt x="0" y="0"/>
                  </a:lnTo>
                  <a:lnTo>
                    <a:pt x="0" y="1942473"/>
                  </a:lnTo>
                  <a:cubicBezTo>
                    <a:pt x="59702" y="2110679"/>
                    <a:pt x="250749" y="2202490"/>
                    <a:pt x="537318" y="1942473"/>
                  </a:cubicBezTo>
                  <a:cubicBezTo>
                    <a:pt x="823890" y="1538766"/>
                    <a:pt x="1046777" y="1774260"/>
                    <a:pt x="1122400" y="1942473"/>
                  </a:cubicBezTo>
                  <a:lnTo>
                    <a:pt x="1122400" y="0"/>
                  </a:lnTo>
                  <a:close/>
                </a:path>
              </a:pathLst>
            </a:custGeom>
            <a:solidFill>
              <a:srgbClr val="FFFFFF"/>
            </a:solidFill>
            <a:ln cap="sq">
              <a:noFill/>
              <a:prstDash val="solid"/>
              <a:miter/>
            </a:ln>
          </p:spPr>
          <p:txBody>
            <a:bodyPr/>
            <a:lstStyle/>
            <a:p>
              <a:endParaRPr lang="ja-JP" altLang="en-US" sz="1200"/>
            </a:p>
          </p:txBody>
        </p:sp>
        <p:sp>
          <p:nvSpPr>
            <p:cNvPr id="14" name="TextBox 14"/>
            <p:cNvSpPr txBox="1"/>
            <p:nvPr/>
          </p:nvSpPr>
          <p:spPr>
            <a:xfrm>
              <a:off x="0" y="-47625"/>
              <a:ext cx="1122400" cy="1748993"/>
            </a:xfrm>
            <a:prstGeom prst="rect">
              <a:avLst/>
            </a:prstGeom>
          </p:spPr>
          <p:txBody>
            <a:bodyPr lIns="33867" tIns="33867" rIns="33867" bIns="33867" rtlCol="0" anchor="ctr"/>
            <a:lstStyle/>
            <a:p>
              <a:pPr algn="ctr">
                <a:lnSpc>
                  <a:spcPts val="1773"/>
                </a:lnSpc>
              </a:pPr>
              <a:endParaRPr sz="1200"/>
            </a:p>
          </p:txBody>
        </p:sp>
      </p:grpSp>
      <p:grpSp>
        <p:nvGrpSpPr>
          <p:cNvPr id="15" name="Group 15"/>
          <p:cNvGrpSpPr/>
          <p:nvPr/>
        </p:nvGrpSpPr>
        <p:grpSpPr>
          <a:xfrm>
            <a:off x="0" y="0"/>
            <a:ext cx="12192000" cy="698500"/>
            <a:chOff x="0" y="0"/>
            <a:chExt cx="4816593" cy="275951"/>
          </a:xfrm>
        </p:grpSpPr>
        <p:sp>
          <p:nvSpPr>
            <p:cNvPr id="16" name="Freeform 16"/>
            <p:cNvSpPr/>
            <p:nvPr/>
          </p:nvSpPr>
          <p:spPr>
            <a:xfrm>
              <a:off x="0" y="0"/>
              <a:ext cx="4816592" cy="275951"/>
            </a:xfrm>
            <a:custGeom>
              <a:avLst/>
              <a:gdLst/>
              <a:ahLst/>
              <a:cxnLst/>
              <a:rect l="l" t="t" r="r" b="b"/>
              <a:pathLst>
                <a:path w="4816592" h="275951">
                  <a:moveTo>
                    <a:pt x="0" y="0"/>
                  </a:moveTo>
                  <a:lnTo>
                    <a:pt x="4816592" y="0"/>
                  </a:lnTo>
                  <a:lnTo>
                    <a:pt x="4816592" y="275951"/>
                  </a:lnTo>
                  <a:lnTo>
                    <a:pt x="0" y="275951"/>
                  </a:lnTo>
                  <a:close/>
                </a:path>
              </a:pathLst>
            </a:custGeom>
            <a:solidFill>
              <a:srgbClr val="003451"/>
            </a:solidFill>
          </p:spPr>
          <p:txBody>
            <a:bodyPr/>
            <a:lstStyle/>
            <a:p>
              <a:endParaRPr lang="ja-JP" altLang="en-US" sz="1200"/>
            </a:p>
          </p:txBody>
        </p:sp>
        <p:sp>
          <p:nvSpPr>
            <p:cNvPr id="17" name="TextBox 17"/>
            <p:cNvSpPr txBox="1"/>
            <p:nvPr/>
          </p:nvSpPr>
          <p:spPr>
            <a:xfrm>
              <a:off x="0" y="-47625"/>
              <a:ext cx="4816593" cy="323576"/>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p:nvPr/>
        </p:nvGrpSpPr>
        <p:grpSpPr>
          <a:xfrm>
            <a:off x="3261828" y="1740054"/>
            <a:ext cx="5668344" cy="824487"/>
            <a:chOff x="0" y="0"/>
            <a:chExt cx="2759506" cy="401383"/>
          </a:xfrm>
        </p:grpSpPr>
        <p:sp>
          <p:nvSpPr>
            <p:cNvPr id="19" name="Freeform 19"/>
            <p:cNvSpPr/>
            <p:nvPr/>
          </p:nvSpPr>
          <p:spPr>
            <a:xfrm>
              <a:off x="0" y="0"/>
              <a:ext cx="2759506" cy="401383"/>
            </a:xfrm>
            <a:custGeom>
              <a:avLst/>
              <a:gdLst/>
              <a:ahLst/>
              <a:cxnLst/>
              <a:rect l="l" t="t" r="r" b="b"/>
              <a:pathLst>
                <a:path w="2759506" h="401383">
                  <a:moveTo>
                    <a:pt x="2556306" y="0"/>
                  </a:moveTo>
                  <a:cubicBezTo>
                    <a:pt x="2668531" y="0"/>
                    <a:pt x="2759506" y="89853"/>
                    <a:pt x="2759506" y="200691"/>
                  </a:cubicBezTo>
                  <a:cubicBezTo>
                    <a:pt x="2759506" y="311530"/>
                    <a:pt x="2668531" y="401383"/>
                    <a:pt x="2556306" y="401383"/>
                  </a:cubicBezTo>
                  <a:lnTo>
                    <a:pt x="203200" y="401383"/>
                  </a:lnTo>
                  <a:cubicBezTo>
                    <a:pt x="90976" y="401383"/>
                    <a:pt x="0" y="311530"/>
                    <a:pt x="0" y="200691"/>
                  </a:cubicBezTo>
                  <a:cubicBezTo>
                    <a:pt x="0" y="89853"/>
                    <a:pt x="90976" y="0"/>
                    <a:pt x="203200" y="0"/>
                  </a:cubicBezTo>
                  <a:close/>
                </a:path>
              </a:pathLst>
            </a:custGeom>
            <a:solidFill>
              <a:srgbClr val="003451"/>
            </a:solidFill>
          </p:spPr>
          <p:txBody>
            <a:bodyPr/>
            <a:lstStyle/>
            <a:p>
              <a:endParaRPr lang="ja-JP" altLang="en-US" sz="1200"/>
            </a:p>
          </p:txBody>
        </p:sp>
        <p:sp>
          <p:nvSpPr>
            <p:cNvPr id="20" name="TextBox 20"/>
            <p:cNvSpPr txBox="1"/>
            <p:nvPr/>
          </p:nvSpPr>
          <p:spPr>
            <a:xfrm>
              <a:off x="0" y="-180975"/>
              <a:ext cx="2759506" cy="582358"/>
            </a:xfrm>
            <a:prstGeom prst="rect">
              <a:avLst/>
            </a:prstGeom>
          </p:spPr>
          <p:txBody>
            <a:bodyPr lIns="33867" tIns="33867" rIns="33867" bIns="33867" rtlCol="0" anchor="ctr"/>
            <a:lstStyle/>
            <a:p>
              <a:pPr algn="ctr">
                <a:lnSpc>
                  <a:spcPts val="3420"/>
                </a:lnSpc>
                <a:spcBef>
                  <a:spcPct val="0"/>
                </a:spcBef>
              </a:pPr>
              <a:endParaRPr sz="1200"/>
            </a:p>
          </p:txBody>
        </p:sp>
      </p:grpSp>
      <p:grpSp>
        <p:nvGrpSpPr>
          <p:cNvPr id="21" name="Group 21"/>
          <p:cNvGrpSpPr/>
          <p:nvPr/>
        </p:nvGrpSpPr>
        <p:grpSpPr>
          <a:xfrm>
            <a:off x="163233" y="901627"/>
            <a:ext cx="11865535" cy="635227"/>
            <a:chOff x="0" y="0"/>
            <a:chExt cx="7497503" cy="401383"/>
          </a:xfrm>
        </p:grpSpPr>
        <p:sp>
          <p:nvSpPr>
            <p:cNvPr id="22" name="Freeform 22"/>
            <p:cNvSpPr/>
            <p:nvPr/>
          </p:nvSpPr>
          <p:spPr>
            <a:xfrm>
              <a:off x="0" y="0"/>
              <a:ext cx="7497503" cy="401383"/>
            </a:xfrm>
            <a:custGeom>
              <a:avLst/>
              <a:gdLst/>
              <a:ahLst/>
              <a:cxnLst/>
              <a:rect l="l" t="t" r="r" b="b"/>
              <a:pathLst>
                <a:path w="7497503" h="401383">
                  <a:moveTo>
                    <a:pt x="7294303" y="0"/>
                  </a:moveTo>
                  <a:cubicBezTo>
                    <a:pt x="7406527" y="0"/>
                    <a:pt x="7497503" y="89853"/>
                    <a:pt x="7497503" y="200691"/>
                  </a:cubicBezTo>
                  <a:cubicBezTo>
                    <a:pt x="7497503" y="311530"/>
                    <a:pt x="7406527" y="401383"/>
                    <a:pt x="7294303" y="401383"/>
                  </a:cubicBezTo>
                  <a:lnTo>
                    <a:pt x="203200" y="401383"/>
                  </a:lnTo>
                  <a:cubicBezTo>
                    <a:pt x="90976" y="401383"/>
                    <a:pt x="0" y="311530"/>
                    <a:pt x="0" y="200691"/>
                  </a:cubicBezTo>
                  <a:cubicBezTo>
                    <a:pt x="0" y="89853"/>
                    <a:pt x="90976" y="0"/>
                    <a:pt x="203200" y="0"/>
                  </a:cubicBezTo>
                  <a:close/>
                </a:path>
              </a:pathLst>
            </a:custGeom>
            <a:solidFill>
              <a:srgbClr val="D9D9D9"/>
            </a:solidFill>
          </p:spPr>
          <p:txBody>
            <a:bodyPr/>
            <a:lstStyle/>
            <a:p>
              <a:endParaRPr lang="ja-JP" altLang="en-US" sz="1200"/>
            </a:p>
          </p:txBody>
        </p:sp>
        <p:sp>
          <p:nvSpPr>
            <p:cNvPr id="23" name="TextBox 23"/>
            <p:cNvSpPr txBox="1"/>
            <p:nvPr/>
          </p:nvSpPr>
          <p:spPr>
            <a:xfrm>
              <a:off x="0" y="-180975"/>
              <a:ext cx="7497503" cy="582358"/>
            </a:xfrm>
            <a:prstGeom prst="rect">
              <a:avLst/>
            </a:prstGeom>
          </p:spPr>
          <p:txBody>
            <a:bodyPr lIns="33867" tIns="33867" rIns="33867" bIns="33867" rtlCol="0" anchor="ctr"/>
            <a:lstStyle/>
            <a:p>
              <a:pPr algn="ctr">
                <a:lnSpc>
                  <a:spcPts val="3420"/>
                </a:lnSpc>
                <a:spcBef>
                  <a:spcPct val="0"/>
                </a:spcBef>
              </a:pPr>
              <a:endParaRPr sz="1200"/>
            </a:p>
          </p:txBody>
        </p:sp>
      </p:grpSp>
      <p:sp>
        <p:nvSpPr>
          <p:cNvPr id="24" name="TextBox 24"/>
          <p:cNvSpPr txBox="1"/>
          <p:nvPr/>
        </p:nvSpPr>
        <p:spPr>
          <a:xfrm>
            <a:off x="4297660" y="1860198"/>
            <a:ext cx="3596680" cy="564257"/>
          </a:xfrm>
          <a:prstGeom prst="rect">
            <a:avLst/>
          </a:prstGeom>
        </p:spPr>
        <p:txBody>
          <a:bodyPr lIns="0" tIns="0" rIns="0" bIns="0" rtlCol="0" anchor="t">
            <a:spAutoFit/>
          </a:bodyPr>
          <a:lstStyle/>
          <a:p>
            <a:pPr algn="ctr">
              <a:lnSpc>
                <a:spcPts val="4400"/>
              </a:lnSpc>
              <a:spcBef>
                <a:spcPct val="0"/>
              </a:spcBef>
            </a:pPr>
            <a:r>
              <a:rPr lang="en-US" sz="4000" b="1" spc="320">
                <a:solidFill>
                  <a:srgbClr val="FFFFFF"/>
                </a:solidFill>
                <a:latin typeface="ヒカリ角ゴ extended Bold"/>
                <a:ea typeface="ヒカリ角ゴ extended Bold"/>
                <a:cs typeface="ヒカリ角ゴ extended Bold"/>
                <a:sym typeface="ヒカリ角ゴ extended Bold"/>
              </a:rPr>
              <a:t>土浦市の強み</a:t>
            </a:r>
          </a:p>
        </p:txBody>
      </p:sp>
      <p:sp>
        <p:nvSpPr>
          <p:cNvPr id="25" name="TextBox 25"/>
          <p:cNvSpPr txBox="1"/>
          <p:nvPr/>
        </p:nvSpPr>
        <p:spPr>
          <a:xfrm>
            <a:off x="399929" y="1025151"/>
            <a:ext cx="11392138" cy="448841"/>
          </a:xfrm>
          <a:prstGeom prst="rect">
            <a:avLst/>
          </a:prstGeom>
        </p:spPr>
        <p:txBody>
          <a:bodyPr lIns="0" tIns="0" rIns="0" bIns="0" rtlCol="0" anchor="t">
            <a:spAutoFit/>
          </a:bodyPr>
          <a:lstStyle/>
          <a:p>
            <a:pPr algn="ctr">
              <a:lnSpc>
                <a:spcPts val="3520"/>
              </a:lnSpc>
              <a:spcBef>
                <a:spcPct val="0"/>
              </a:spcBef>
            </a:pPr>
            <a:r>
              <a:rPr lang="en-US" sz="3200" b="1" err="1">
                <a:solidFill>
                  <a:srgbClr val="003451"/>
                </a:solidFill>
                <a:latin typeface="ヒカリ角ゴ extended Bold"/>
                <a:ea typeface="ヒカリ角ゴ extended Bold"/>
                <a:cs typeface="ヒカリ角ゴ extended Bold"/>
                <a:sym typeface="ヒカリ角ゴ extended Bold"/>
              </a:rPr>
              <a:t>歴史</a:t>
            </a:r>
            <a:r>
              <a:rPr lang="ja-JP" altLang="en-US" sz="3200" b="1">
                <a:solidFill>
                  <a:srgbClr val="003451"/>
                </a:solidFill>
                <a:latin typeface="ヒカリ角ゴ extended Bold"/>
                <a:ea typeface="ヒカリ角ゴ extended Bold"/>
                <a:cs typeface="ヒカリ角ゴ extended Bold"/>
                <a:sym typeface="ヒカリ角ゴ extended Bold"/>
              </a:rPr>
              <a:t>・文化</a:t>
            </a:r>
            <a:r>
              <a:rPr lang="en-US" sz="3200" b="1">
                <a:solidFill>
                  <a:srgbClr val="003451"/>
                </a:solidFill>
                <a:latin typeface="ヒカリ角ゴ extended Bold"/>
                <a:ea typeface="ヒカリ角ゴ extended Bold"/>
                <a:cs typeface="ヒカリ角ゴ extended Bold"/>
                <a:sym typeface="ヒカリ角ゴ extended Bold"/>
              </a:rPr>
              <a:t>　</a:t>
            </a:r>
            <a:r>
              <a:rPr lang="ja-JP" altLang="en-US" sz="3200" b="1">
                <a:solidFill>
                  <a:srgbClr val="003451"/>
                </a:solidFill>
                <a:latin typeface="ヒカリ角ゴ extended Bold"/>
                <a:ea typeface="ヒカリ角ゴ extended Bold"/>
                <a:cs typeface="ヒカリ角ゴ extended Bold"/>
                <a:sym typeface="ヒカリ角ゴ extended Bold"/>
              </a:rPr>
              <a:t>広域アクセス性</a:t>
            </a:r>
            <a:r>
              <a:rPr lang="en-US" sz="3200" b="1">
                <a:solidFill>
                  <a:srgbClr val="003451"/>
                </a:solidFill>
                <a:latin typeface="ヒカリ角ゴ extended Bold"/>
                <a:ea typeface="ヒカリ角ゴ extended Bold"/>
                <a:cs typeface="ヒカリ角ゴ extended Bold"/>
                <a:sym typeface="ヒカリ角ゴ extended Bold"/>
              </a:rPr>
              <a:t>　</a:t>
            </a:r>
            <a:r>
              <a:rPr lang="ja-JP" altLang="en-US" sz="3200" b="1">
                <a:solidFill>
                  <a:srgbClr val="003451"/>
                </a:solidFill>
                <a:latin typeface="ヒカリ角ゴ extended Bold"/>
                <a:ea typeface="ヒカリ角ゴ extended Bold"/>
                <a:cs typeface="ヒカリ角ゴ extended Bold"/>
                <a:sym typeface="ヒカリ角ゴ extended Bold"/>
              </a:rPr>
              <a:t>観光資源</a:t>
            </a:r>
            <a:r>
              <a:rPr lang="en-US" sz="3200" b="1">
                <a:solidFill>
                  <a:srgbClr val="003451"/>
                </a:solidFill>
                <a:latin typeface="ヒカリ角ゴ extended Bold"/>
                <a:ea typeface="ヒカリ角ゴ extended Bold"/>
                <a:cs typeface="ヒカリ角ゴ extended Bold"/>
                <a:sym typeface="ヒカリ角ゴ extended Bold"/>
              </a:rPr>
              <a:t>　</a:t>
            </a:r>
            <a:r>
              <a:rPr lang="ja-JP" altLang="en-US" sz="3200" b="1">
                <a:solidFill>
                  <a:srgbClr val="003451"/>
                </a:solidFill>
                <a:latin typeface="ヒカリ角ゴ extended Bold"/>
                <a:ea typeface="ヒカリ角ゴ extended Bold"/>
                <a:cs typeface="ヒカリ角ゴ extended Bold"/>
                <a:sym typeface="ヒカリ角ゴ extended Bold"/>
              </a:rPr>
              <a:t>自然環境</a:t>
            </a:r>
            <a:endParaRPr lang="en-US" altLang="ja-JP" sz="3200" b="1">
              <a:solidFill>
                <a:srgbClr val="003451"/>
              </a:solidFill>
              <a:latin typeface="ヒカリ角ゴ extended Bold"/>
              <a:ea typeface="ヒカリ角ゴ extended Bold"/>
              <a:cs typeface="ヒカリ角ゴ extended Bold"/>
              <a:sym typeface="ヒカリ角ゴ extended Bold"/>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3451"/>
            </a:solidFill>
          </p:spPr>
          <p:txBody>
            <a:bodyPr/>
            <a:lstStyle/>
            <a:p>
              <a:endParaRPr lang="ja-JP" altLang="en-US" sz="1200"/>
            </a:p>
          </p:txBody>
        </p:sp>
        <p:sp>
          <p:nvSpPr>
            <p:cNvPr id="4" name="TextBox 4"/>
            <p:cNvSpPr txBox="1"/>
            <p:nvPr/>
          </p:nvSpPr>
          <p:spPr>
            <a:xfrm>
              <a:off x="0" y="-47625"/>
              <a:ext cx="4816593" cy="2756958"/>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685800" y="698500"/>
            <a:ext cx="11506200" cy="4456357"/>
            <a:chOff x="0" y="0"/>
            <a:chExt cx="4545659" cy="1760536"/>
          </a:xfrm>
        </p:grpSpPr>
        <p:sp>
          <p:nvSpPr>
            <p:cNvPr id="6" name="Freeform 6"/>
            <p:cNvSpPr/>
            <p:nvPr/>
          </p:nvSpPr>
          <p:spPr>
            <a:xfrm>
              <a:off x="0" y="0"/>
              <a:ext cx="4545659" cy="1760536"/>
            </a:xfrm>
            <a:custGeom>
              <a:avLst/>
              <a:gdLst/>
              <a:ahLst/>
              <a:cxnLst/>
              <a:rect l="l" t="t" r="r" b="b"/>
              <a:pathLst>
                <a:path w="4545659" h="1760536">
                  <a:moveTo>
                    <a:pt x="0" y="0"/>
                  </a:moveTo>
                  <a:lnTo>
                    <a:pt x="4545659" y="0"/>
                  </a:lnTo>
                  <a:lnTo>
                    <a:pt x="4545659" y="1760536"/>
                  </a:lnTo>
                  <a:lnTo>
                    <a:pt x="0" y="1760536"/>
                  </a:lnTo>
                  <a:close/>
                </a:path>
              </a:pathLst>
            </a:custGeom>
            <a:solidFill>
              <a:srgbClr val="FFFFFF"/>
            </a:solidFill>
          </p:spPr>
          <p:txBody>
            <a:bodyPr/>
            <a:lstStyle/>
            <a:p>
              <a:endParaRPr lang="ja-JP" altLang="en-US" sz="1200"/>
            </a:p>
          </p:txBody>
        </p:sp>
        <p:sp>
          <p:nvSpPr>
            <p:cNvPr id="7" name="TextBox 7"/>
            <p:cNvSpPr txBox="1"/>
            <p:nvPr/>
          </p:nvSpPr>
          <p:spPr>
            <a:xfrm>
              <a:off x="0" y="-47625"/>
              <a:ext cx="4545659" cy="1808161"/>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2624855" y="5148507"/>
            <a:ext cx="9567145" cy="1709493"/>
            <a:chOff x="0" y="0"/>
            <a:chExt cx="3779613" cy="675355"/>
          </a:xfrm>
        </p:grpSpPr>
        <p:sp>
          <p:nvSpPr>
            <p:cNvPr id="9" name="Freeform 9"/>
            <p:cNvSpPr/>
            <p:nvPr/>
          </p:nvSpPr>
          <p:spPr>
            <a:xfrm>
              <a:off x="0" y="0"/>
              <a:ext cx="3779613" cy="675355"/>
            </a:xfrm>
            <a:custGeom>
              <a:avLst/>
              <a:gdLst/>
              <a:ahLst/>
              <a:cxnLst/>
              <a:rect l="l" t="t" r="r" b="b"/>
              <a:pathLst>
                <a:path w="3779613" h="675355">
                  <a:moveTo>
                    <a:pt x="0" y="0"/>
                  </a:moveTo>
                  <a:lnTo>
                    <a:pt x="3779613" y="0"/>
                  </a:lnTo>
                  <a:lnTo>
                    <a:pt x="3779613" y="675355"/>
                  </a:lnTo>
                  <a:lnTo>
                    <a:pt x="0" y="675355"/>
                  </a:lnTo>
                  <a:close/>
                </a:path>
              </a:pathLst>
            </a:custGeom>
            <a:solidFill>
              <a:srgbClr val="003451"/>
            </a:solidFill>
          </p:spPr>
          <p:txBody>
            <a:bodyPr/>
            <a:lstStyle/>
            <a:p>
              <a:endParaRPr lang="ja-JP" altLang="en-US" sz="1200"/>
            </a:p>
          </p:txBody>
        </p:sp>
        <p:sp>
          <p:nvSpPr>
            <p:cNvPr id="10" name="TextBox 10"/>
            <p:cNvSpPr txBox="1"/>
            <p:nvPr/>
          </p:nvSpPr>
          <p:spPr>
            <a:xfrm>
              <a:off x="0" y="-47625"/>
              <a:ext cx="3779613" cy="722980"/>
            </a:xfrm>
            <a:prstGeom prst="rect">
              <a:avLst/>
            </a:prstGeom>
          </p:spPr>
          <p:txBody>
            <a:bodyPr lIns="33867" tIns="33867" rIns="33867" bIns="33867" rtlCol="0" anchor="ctr"/>
            <a:lstStyle/>
            <a:p>
              <a:pPr algn="ctr">
                <a:lnSpc>
                  <a:spcPts val="1773"/>
                </a:lnSpc>
              </a:pPr>
              <a:endParaRPr sz="1200"/>
            </a:p>
          </p:txBody>
        </p:sp>
      </p:grpSp>
      <p:sp>
        <p:nvSpPr>
          <p:cNvPr id="11" name="Freeform 11"/>
          <p:cNvSpPr/>
          <p:nvPr/>
        </p:nvSpPr>
        <p:spPr>
          <a:xfrm>
            <a:off x="5066357" y="4130040"/>
            <a:ext cx="2059286" cy="1843559"/>
          </a:xfrm>
          <a:custGeom>
            <a:avLst/>
            <a:gdLst/>
            <a:ahLst/>
            <a:cxnLst/>
            <a:rect l="l" t="t" r="r" b="b"/>
            <a:pathLst>
              <a:path w="3088929" h="2765338">
                <a:moveTo>
                  <a:pt x="0" y="0"/>
                </a:moveTo>
                <a:lnTo>
                  <a:pt x="3088930" y="0"/>
                </a:lnTo>
                <a:lnTo>
                  <a:pt x="3088930" y="2765338"/>
                </a:lnTo>
                <a:lnTo>
                  <a:pt x="0" y="2765338"/>
                </a:lnTo>
                <a:lnTo>
                  <a:pt x="0" y="0"/>
                </a:lnTo>
                <a:close/>
              </a:path>
            </a:pathLst>
          </a:custGeom>
          <a:blipFill>
            <a:blip r:embed="rId3"/>
            <a:stretch>
              <a:fillRect t="-9864" r="-810" b="-2742"/>
            </a:stretch>
          </a:blipFill>
        </p:spPr>
        <p:txBody>
          <a:bodyPr/>
          <a:lstStyle/>
          <a:p>
            <a:endParaRPr lang="ja-JP" altLang="en-US" sz="1200"/>
          </a:p>
        </p:txBody>
      </p:sp>
      <p:grpSp>
        <p:nvGrpSpPr>
          <p:cNvPr id="12" name="Group 12"/>
          <p:cNvGrpSpPr/>
          <p:nvPr/>
        </p:nvGrpSpPr>
        <p:grpSpPr>
          <a:xfrm>
            <a:off x="0" y="-1815792"/>
            <a:ext cx="3710791" cy="7159001"/>
            <a:chOff x="0" y="0"/>
            <a:chExt cx="1122400" cy="2165377"/>
          </a:xfrm>
        </p:grpSpPr>
        <p:sp>
          <p:nvSpPr>
            <p:cNvPr id="13" name="Freeform 13"/>
            <p:cNvSpPr/>
            <p:nvPr/>
          </p:nvSpPr>
          <p:spPr>
            <a:xfrm>
              <a:off x="0" y="0"/>
              <a:ext cx="1122400" cy="2104862"/>
            </a:xfrm>
            <a:custGeom>
              <a:avLst/>
              <a:gdLst/>
              <a:ahLst/>
              <a:cxnLst/>
              <a:rect l="l" t="t" r="r" b="b"/>
              <a:pathLst>
                <a:path w="1122400" h="2104862">
                  <a:moveTo>
                    <a:pt x="1122400" y="0"/>
                  </a:moveTo>
                  <a:lnTo>
                    <a:pt x="0" y="0"/>
                  </a:lnTo>
                  <a:lnTo>
                    <a:pt x="0" y="1942473"/>
                  </a:lnTo>
                  <a:cubicBezTo>
                    <a:pt x="59702" y="2110679"/>
                    <a:pt x="250749" y="2202490"/>
                    <a:pt x="537318" y="1942473"/>
                  </a:cubicBezTo>
                  <a:cubicBezTo>
                    <a:pt x="823890" y="1538766"/>
                    <a:pt x="1046777" y="1774260"/>
                    <a:pt x="1122400" y="1942473"/>
                  </a:cubicBezTo>
                  <a:lnTo>
                    <a:pt x="1122400" y="0"/>
                  </a:lnTo>
                  <a:close/>
                </a:path>
              </a:pathLst>
            </a:custGeom>
            <a:solidFill>
              <a:srgbClr val="FFFFFF"/>
            </a:solidFill>
            <a:ln cap="sq">
              <a:noFill/>
              <a:prstDash val="solid"/>
              <a:miter/>
            </a:ln>
          </p:spPr>
          <p:txBody>
            <a:bodyPr/>
            <a:lstStyle/>
            <a:p>
              <a:endParaRPr lang="ja-JP" altLang="en-US" sz="1200"/>
            </a:p>
          </p:txBody>
        </p:sp>
        <p:sp>
          <p:nvSpPr>
            <p:cNvPr id="14" name="TextBox 14"/>
            <p:cNvSpPr txBox="1"/>
            <p:nvPr/>
          </p:nvSpPr>
          <p:spPr>
            <a:xfrm>
              <a:off x="0" y="-47625"/>
              <a:ext cx="1122400" cy="1748993"/>
            </a:xfrm>
            <a:prstGeom prst="rect">
              <a:avLst/>
            </a:prstGeom>
          </p:spPr>
          <p:txBody>
            <a:bodyPr lIns="33867" tIns="33867" rIns="33867" bIns="33867" rtlCol="0" anchor="ctr"/>
            <a:lstStyle/>
            <a:p>
              <a:pPr algn="ctr">
                <a:lnSpc>
                  <a:spcPts val="1773"/>
                </a:lnSpc>
              </a:pPr>
              <a:endParaRPr sz="1200"/>
            </a:p>
          </p:txBody>
        </p:sp>
      </p:grpSp>
      <p:grpSp>
        <p:nvGrpSpPr>
          <p:cNvPr id="15" name="Group 15"/>
          <p:cNvGrpSpPr/>
          <p:nvPr/>
        </p:nvGrpSpPr>
        <p:grpSpPr>
          <a:xfrm>
            <a:off x="0" y="0"/>
            <a:ext cx="12192000" cy="698500"/>
            <a:chOff x="0" y="0"/>
            <a:chExt cx="4816593" cy="275951"/>
          </a:xfrm>
        </p:grpSpPr>
        <p:sp>
          <p:nvSpPr>
            <p:cNvPr id="16" name="Freeform 16"/>
            <p:cNvSpPr/>
            <p:nvPr/>
          </p:nvSpPr>
          <p:spPr>
            <a:xfrm>
              <a:off x="0" y="0"/>
              <a:ext cx="4816592" cy="275951"/>
            </a:xfrm>
            <a:custGeom>
              <a:avLst/>
              <a:gdLst/>
              <a:ahLst/>
              <a:cxnLst/>
              <a:rect l="l" t="t" r="r" b="b"/>
              <a:pathLst>
                <a:path w="4816592" h="275951">
                  <a:moveTo>
                    <a:pt x="0" y="0"/>
                  </a:moveTo>
                  <a:lnTo>
                    <a:pt x="4816592" y="0"/>
                  </a:lnTo>
                  <a:lnTo>
                    <a:pt x="4816592" y="275951"/>
                  </a:lnTo>
                  <a:lnTo>
                    <a:pt x="0" y="275951"/>
                  </a:lnTo>
                  <a:close/>
                </a:path>
              </a:pathLst>
            </a:custGeom>
            <a:solidFill>
              <a:srgbClr val="003451"/>
            </a:solidFill>
          </p:spPr>
          <p:txBody>
            <a:bodyPr/>
            <a:lstStyle/>
            <a:p>
              <a:endParaRPr lang="ja-JP" altLang="en-US" sz="1200"/>
            </a:p>
          </p:txBody>
        </p:sp>
        <p:sp>
          <p:nvSpPr>
            <p:cNvPr id="17" name="TextBox 17"/>
            <p:cNvSpPr txBox="1"/>
            <p:nvPr/>
          </p:nvSpPr>
          <p:spPr>
            <a:xfrm>
              <a:off x="0" y="-47625"/>
              <a:ext cx="4816593" cy="323576"/>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p:nvPr/>
        </p:nvGrpSpPr>
        <p:grpSpPr>
          <a:xfrm>
            <a:off x="3261828" y="1740054"/>
            <a:ext cx="5668344" cy="824487"/>
            <a:chOff x="0" y="0"/>
            <a:chExt cx="2759506" cy="401383"/>
          </a:xfrm>
        </p:grpSpPr>
        <p:sp>
          <p:nvSpPr>
            <p:cNvPr id="19" name="Freeform 19"/>
            <p:cNvSpPr/>
            <p:nvPr/>
          </p:nvSpPr>
          <p:spPr>
            <a:xfrm>
              <a:off x="0" y="0"/>
              <a:ext cx="2759506" cy="401383"/>
            </a:xfrm>
            <a:custGeom>
              <a:avLst/>
              <a:gdLst/>
              <a:ahLst/>
              <a:cxnLst/>
              <a:rect l="l" t="t" r="r" b="b"/>
              <a:pathLst>
                <a:path w="2759506" h="401383">
                  <a:moveTo>
                    <a:pt x="2556306" y="0"/>
                  </a:moveTo>
                  <a:cubicBezTo>
                    <a:pt x="2668531" y="0"/>
                    <a:pt x="2759506" y="89853"/>
                    <a:pt x="2759506" y="200691"/>
                  </a:cubicBezTo>
                  <a:cubicBezTo>
                    <a:pt x="2759506" y="311530"/>
                    <a:pt x="2668531" y="401383"/>
                    <a:pt x="2556306" y="401383"/>
                  </a:cubicBezTo>
                  <a:lnTo>
                    <a:pt x="203200" y="401383"/>
                  </a:lnTo>
                  <a:cubicBezTo>
                    <a:pt x="90976" y="401383"/>
                    <a:pt x="0" y="311530"/>
                    <a:pt x="0" y="200691"/>
                  </a:cubicBezTo>
                  <a:cubicBezTo>
                    <a:pt x="0" y="89853"/>
                    <a:pt x="90976" y="0"/>
                    <a:pt x="203200" y="0"/>
                  </a:cubicBezTo>
                  <a:close/>
                </a:path>
              </a:pathLst>
            </a:custGeom>
            <a:solidFill>
              <a:srgbClr val="003451"/>
            </a:solidFill>
          </p:spPr>
          <p:txBody>
            <a:bodyPr/>
            <a:lstStyle/>
            <a:p>
              <a:endParaRPr lang="ja-JP" altLang="en-US" sz="1200"/>
            </a:p>
          </p:txBody>
        </p:sp>
        <p:sp>
          <p:nvSpPr>
            <p:cNvPr id="20" name="TextBox 20"/>
            <p:cNvSpPr txBox="1"/>
            <p:nvPr/>
          </p:nvSpPr>
          <p:spPr>
            <a:xfrm>
              <a:off x="0" y="-180975"/>
              <a:ext cx="2759506" cy="582358"/>
            </a:xfrm>
            <a:prstGeom prst="rect">
              <a:avLst/>
            </a:prstGeom>
          </p:spPr>
          <p:txBody>
            <a:bodyPr lIns="33867" tIns="33867" rIns="33867" bIns="33867" rtlCol="0" anchor="ctr"/>
            <a:lstStyle/>
            <a:p>
              <a:pPr algn="ctr">
                <a:lnSpc>
                  <a:spcPts val="3420"/>
                </a:lnSpc>
                <a:spcBef>
                  <a:spcPct val="0"/>
                </a:spcBef>
              </a:pPr>
              <a:endParaRPr sz="1200"/>
            </a:p>
          </p:txBody>
        </p:sp>
      </p:grpSp>
      <p:grpSp>
        <p:nvGrpSpPr>
          <p:cNvPr id="21" name="Group 21"/>
          <p:cNvGrpSpPr/>
          <p:nvPr/>
        </p:nvGrpSpPr>
        <p:grpSpPr>
          <a:xfrm>
            <a:off x="163233" y="901627"/>
            <a:ext cx="11865535" cy="635227"/>
            <a:chOff x="0" y="0"/>
            <a:chExt cx="7497503" cy="401383"/>
          </a:xfrm>
        </p:grpSpPr>
        <p:sp>
          <p:nvSpPr>
            <p:cNvPr id="22" name="Freeform 22"/>
            <p:cNvSpPr/>
            <p:nvPr/>
          </p:nvSpPr>
          <p:spPr>
            <a:xfrm>
              <a:off x="0" y="0"/>
              <a:ext cx="7497503" cy="401383"/>
            </a:xfrm>
            <a:custGeom>
              <a:avLst/>
              <a:gdLst/>
              <a:ahLst/>
              <a:cxnLst/>
              <a:rect l="l" t="t" r="r" b="b"/>
              <a:pathLst>
                <a:path w="7497503" h="401383">
                  <a:moveTo>
                    <a:pt x="7294303" y="0"/>
                  </a:moveTo>
                  <a:cubicBezTo>
                    <a:pt x="7406527" y="0"/>
                    <a:pt x="7497503" y="89853"/>
                    <a:pt x="7497503" y="200691"/>
                  </a:cubicBezTo>
                  <a:cubicBezTo>
                    <a:pt x="7497503" y="311530"/>
                    <a:pt x="7406527" y="401383"/>
                    <a:pt x="7294303" y="401383"/>
                  </a:cubicBezTo>
                  <a:lnTo>
                    <a:pt x="203200" y="401383"/>
                  </a:lnTo>
                  <a:cubicBezTo>
                    <a:pt x="90976" y="401383"/>
                    <a:pt x="0" y="311530"/>
                    <a:pt x="0" y="200691"/>
                  </a:cubicBezTo>
                  <a:cubicBezTo>
                    <a:pt x="0" y="89853"/>
                    <a:pt x="90976" y="0"/>
                    <a:pt x="203200" y="0"/>
                  </a:cubicBezTo>
                  <a:close/>
                </a:path>
              </a:pathLst>
            </a:custGeom>
            <a:solidFill>
              <a:srgbClr val="D9D9D9"/>
            </a:solidFill>
          </p:spPr>
          <p:txBody>
            <a:bodyPr/>
            <a:lstStyle/>
            <a:p>
              <a:endParaRPr lang="ja-JP" altLang="en-US" sz="1200"/>
            </a:p>
          </p:txBody>
        </p:sp>
        <p:sp>
          <p:nvSpPr>
            <p:cNvPr id="23" name="TextBox 23"/>
            <p:cNvSpPr txBox="1"/>
            <p:nvPr/>
          </p:nvSpPr>
          <p:spPr>
            <a:xfrm>
              <a:off x="0" y="-180975"/>
              <a:ext cx="7497503" cy="582358"/>
            </a:xfrm>
            <a:prstGeom prst="rect">
              <a:avLst/>
            </a:prstGeom>
          </p:spPr>
          <p:txBody>
            <a:bodyPr lIns="33867" tIns="33867" rIns="33867" bIns="33867" rtlCol="0" anchor="ctr"/>
            <a:lstStyle/>
            <a:p>
              <a:pPr algn="ctr">
                <a:lnSpc>
                  <a:spcPts val="3420"/>
                </a:lnSpc>
                <a:spcBef>
                  <a:spcPct val="0"/>
                </a:spcBef>
              </a:pPr>
              <a:endParaRPr sz="1200"/>
            </a:p>
          </p:txBody>
        </p:sp>
      </p:grpSp>
      <p:sp>
        <p:nvSpPr>
          <p:cNvPr id="24" name="TextBox 24"/>
          <p:cNvSpPr txBox="1"/>
          <p:nvPr/>
        </p:nvSpPr>
        <p:spPr>
          <a:xfrm>
            <a:off x="4297660" y="1860198"/>
            <a:ext cx="3596680" cy="564257"/>
          </a:xfrm>
          <a:prstGeom prst="rect">
            <a:avLst/>
          </a:prstGeom>
        </p:spPr>
        <p:txBody>
          <a:bodyPr lIns="0" tIns="0" rIns="0" bIns="0" rtlCol="0" anchor="t">
            <a:spAutoFit/>
          </a:bodyPr>
          <a:lstStyle/>
          <a:p>
            <a:pPr algn="ctr">
              <a:lnSpc>
                <a:spcPts val="4400"/>
              </a:lnSpc>
              <a:spcBef>
                <a:spcPct val="0"/>
              </a:spcBef>
            </a:pPr>
            <a:r>
              <a:rPr lang="en-US" sz="4000" b="1" spc="320">
                <a:solidFill>
                  <a:srgbClr val="FFFFFF"/>
                </a:solidFill>
                <a:latin typeface="ヒカリ角ゴ extended Bold"/>
                <a:ea typeface="ヒカリ角ゴ extended Bold"/>
                <a:cs typeface="ヒカリ角ゴ extended Bold"/>
                <a:sym typeface="ヒカリ角ゴ extended Bold"/>
              </a:rPr>
              <a:t>土浦市の強み</a:t>
            </a:r>
          </a:p>
        </p:txBody>
      </p:sp>
      <p:sp>
        <p:nvSpPr>
          <p:cNvPr id="25" name="TextBox 25"/>
          <p:cNvSpPr txBox="1"/>
          <p:nvPr/>
        </p:nvSpPr>
        <p:spPr>
          <a:xfrm>
            <a:off x="399929" y="1025151"/>
            <a:ext cx="11392138" cy="448841"/>
          </a:xfrm>
          <a:prstGeom prst="rect">
            <a:avLst/>
          </a:prstGeom>
        </p:spPr>
        <p:txBody>
          <a:bodyPr lIns="0" tIns="0" rIns="0" bIns="0" rtlCol="0" anchor="t">
            <a:spAutoFit/>
          </a:bodyPr>
          <a:lstStyle/>
          <a:p>
            <a:pPr algn="ctr">
              <a:lnSpc>
                <a:spcPts val="3520"/>
              </a:lnSpc>
              <a:spcBef>
                <a:spcPct val="0"/>
              </a:spcBef>
            </a:pPr>
            <a:r>
              <a:rPr lang="en-US" sz="3200" b="1" err="1">
                <a:solidFill>
                  <a:srgbClr val="003451"/>
                </a:solidFill>
                <a:latin typeface="ヒカリ角ゴ extended Bold"/>
                <a:ea typeface="ヒカリ角ゴ extended Bold"/>
                <a:cs typeface="ヒカリ角ゴ extended Bold"/>
                <a:sym typeface="ヒカリ角ゴ extended Bold"/>
              </a:rPr>
              <a:t>歴史</a:t>
            </a:r>
            <a:r>
              <a:rPr lang="ja-JP" altLang="en-US" sz="3200" b="1">
                <a:solidFill>
                  <a:srgbClr val="003451"/>
                </a:solidFill>
                <a:latin typeface="ヒカリ角ゴ extended Bold"/>
                <a:ea typeface="ヒカリ角ゴ extended Bold"/>
                <a:cs typeface="ヒカリ角ゴ extended Bold"/>
                <a:sym typeface="ヒカリ角ゴ extended Bold"/>
              </a:rPr>
              <a:t>・文化</a:t>
            </a:r>
            <a:r>
              <a:rPr lang="en-US" sz="3200" b="1">
                <a:solidFill>
                  <a:srgbClr val="003451"/>
                </a:solidFill>
                <a:latin typeface="ヒカリ角ゴ extended Bold"/>
                <a:ea typeface="ヒカリ角ゴ extended Bold"/>
                <a:cs typeface="ヒカリ角ゴ extended Bold"/>
                <a:sym typeface="ヒカリ角ゴ extended Bold"/>
              </a:rPr>
              <a:t>　</a:t>
            </a:r>
            <a:r>
              <a:rPr lang="ja-JP" altLang="en-US" sz="3200" b="1">
                <a:solidFill>
                  <a:srgbClr val="003451"/>
                </a:solidFill>
                <a:latin typeface="ヒカリ角ゴ extended Bold"/>
                <a:ea typeface="ヒカリ角ゴ extended Bold"/>
                <a:cs typeface="ヒカリ角ゴ extended Bold"/>
                <a:sym typeface="ヒカリ角ゴ extended Bold"/>
              </a:rPr>
              <a:t>広域アクセス性</a:t>
            </a:r>
            <a:r>
              <a:rPr lang="en-US" sz="3200" b="1">
                <a:solidFill>
                  <a:srgbClr val="003451"/>
                </a:solidFill>
                <a:latin typeface="ヒカリ角ゴ extended Bold"/>
                <a:ea typeface="ヒカリ角ゴ extended Bold"/>
                <a:cs typeface="ヒカリ角ゴ extended Bold"/>
                <a:sym typeface="ヒカリ角ゴ extended Bold"/>
              </a:rPr>
              <a:t>　</a:t>
            </a:r>
            <a:r>
              <a:rPr lang="ja-JP" altLang="en-US" sz="3200" b="1">
                <a:solidFill>
                  <a:srgbClr val="003451"/>
                </a:solidFill>
                <a:latin typeface="ヒカリ角ゴ extended Bold"/>
                <a:ea typeface="ヒカリ角ゴ extended Bold"/>
                <a:cs typeface="ヒカリ角ゴ extended Bold"/>
                <a:sym typeface="ヒカリ角ゴ extended Bold"/>
              </a:rPr>
              <a:t>観光資源</a:t>
            </a:r>
            <a:r>
              <a:rPr lang="en-US" sz="3200" b="1">
                <a:solidFill>
                  <a:srgbClr val="003451"/>
                </a:solidFill>
                <a:latin typeface="ヒカリ角ゴ extended Bold"/>
                <a:ea typeface="ヒカリ角ゴ extended Bold"/>
                <a:cs typeface="ヒカリ角ゴ extended Bold"/>
                <a:sym typeface="ヒカリ角ゴ extended Bold"/>
              </a:rPr>
              <a:t>　</a:t>
            </a:r>
            <a:r>
              <a:rPr lang="ja-JP" altLang="en-US" sz="3200" b="1">
                <a:solidFill>
                  <a:srgbClr val="003451"/>
                </a:solidFill>
                <a:latin typeface="ヒカリ角ゴ extended Bold"/>
                <a:ea typeface="ヒカリ角ゴ extended Bold"/>
                <a:cs typeface="ヒカリ角ゴ extended Bold"/>
                <a:sym typeface="ヒカリ角ゴ extended Bold"/>
              </a:rPr>
              <a:t>自然環境</a:t>
            </a:r>
            <a:endParaRPr lang="en-US" altLang="ja-JP" sz="3200" b="1">
              <a:solidFill>
                <a:srgbClr val="003451"/>
              </a:solidFill>
              <a:latin typeface="ヒカリ角ゴ extended Bold"/>
              <a:ea typeface="ヒカリ角ゴ extended Bold"/>
              <a:cs typeface="ヒカリ角ゴ extended Bold"/>
              <a:sym typeface="ヒカリ角ゴ extended Bold"/>
            </a:endParaRPr>
          </a:p>
        </p:txBody>
      </p:sp>
    </p:spTree>
    <p:extLst>
      <p:ext uri="{BB962C8B-B14F-4D97-AF65-F5344CB8AC3E}">
        <p14:creationId xmlns:p14="http://schemas.microsoft.com/office/powerpoint/2010/main" val="11452108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3451"/>
            </a:solidFill>
          </p:spPr>
          <p:txBody>
            <a:bodyPr/>
            <a:lstStyle/>
            <a:p>
              <a:endParaRPr lang="ja-JP" altLang="en-US" sz="1200"/>
            </a:p>
          </p:txBody>
        </p:sp>
        <p:sp>
          <p:nvSpPr>
            <p:cNvPr id="4" name="TextBox 4"/>
            <p:cNvSpPr txBox="1"/>
            <p:nvPr/>
          </p:nvSpPr>
          <p:spPr>
            <a:xfrm>
              <a:off x="0" y="-47625"/>
              <a:ext cx="4816593" cy="2756958"/>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685800" y="698500"/>
            <a:ext cx="11506200" cy="4456357"/>
            <a:chOff x="0" y="0"/>
            <a:chExt cx="4545659" cy="1760536"/>
          </a:xfrm>
        </p:grpSpPr>
        <p:sp>
          <p:nvSpPr>
            <p:cNvPr id="6" name="Freeform 6"/>
            <p:cNvSpPr/>
            <p:nvPr/>
          </p:nvSpPr>
          <p:spPr>
            <a:xfrm>
              <a:off x="0" y="0"/>
              <a:ext cx="4545659" cy="1760536"/>
            </a:xfrm>
            <a:custGeom>
              <a:avLst/>
              <a:gdLst/>
              <a:ahLst/>
              <a:cxnLst/>
              <a:rect l="l" t="t" r="r" b="b"/>
              <a:pathLst>
                <a:path w="4545659" h="1760536">
                  <a:moveTo>
                    <a:pt x="0" y="0"/>
                  </a:moveTo>
                  <a:lnTo>
                    <a:pt x="4545659" y="0"/>
                  </a:lnTo>
                  <a:lnTo>
                    <a:pt x="4545659" y="1760536"/>
                  </a:lnTo>
                  <a:lnTo>
                    <a:pt x="0" y="1760536"/>
                  </a:lnTo>
                  <a:close/>
                </a:path>
              </a:pathLst>
            </a:custGeom>
            <a:solidFill>
              <a:srgbClr val="FFFFFF"/>
            </a:solidFill>
          </p:spPr>
          <p:txBody>
            <a:bodyPr/>
            <a:lstStyle/>
            <a:p>
              <a:endParaRPr lang="ja-JP" altLang="en-US" sz="1200"/>
            </a:p>
          </p:txBody>
        </p:sp>
        <p:sp>
          <p:nvSpPr>
            <p:cNvPr id="7" name="TextBox 7"/>
            <p:cNvSpPr txBox="1"/>
            <p:nvPr/>
          </p:nvSpPr>
          <p:spPr>
            <a:xfrm>
              <a:off x="0" y="-47625"/>
              <a:ext cx="4545659" cy="1808161"/>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2624855" y="5148507"/>
            <a:ext cx="9567145" cy="1709493"/>
            <a:chOff x="0" y="0"/>
            <a:chExt cx="3779613" cy="675355"/>
          </a:xfrm>
        </p:grpSpPr>
        <p:sp>
          <p:nvSpPr>
            <p:cNvPr id="9" name="Freeform 9"/>
            <p:cNvSpPr/>
            <p:nvPr/>
          </p:nvSpPr>
          <p:spPr>
            <a:xfrm>
              <a:off x="0" y="0"/>
              <a:ext cx="3779613" cy="675355"/>
            </a:xfrm>
            <a:custGeom>
              <a:avLst/>
              <a:gdLst/>
              <a:ahLst/>
              <a:cxnLst/>
              <a:rect l="l" t="t" r="r" b="b"/>
              <a:pathLst>
                <a:path w="3779613" h="675355">
                  <a:moveTo>
                    <a:pt x="0" y="0"/>
                  </a:moveTo>
                  <a:lnTo>
                    <a:pt x="3779613" y="0"/>
                  </a:lnTo>
                  <a:lnTo>
                    <a:pt x="3779613" y="675355"/>
                  </a:lnTo>
                  <a:lnTo>
                    <a:pt x="0" y="675355"/>
                  </a:lnTo>
                  <a:close/>
                </a:path>
              </a:pathLst>
            </a:custGeom>
            <a:solidFill>
              <a:srgbClr val="003451"/>
            </a:solidFill>
          </p:spPr>
          <p:txBody>
            <a:bodyPr/>
            <a:lstStyle/>
            <a:p>
              <a:endParaRPr lang="ja-JP" altLang="en-US" sz="1200"/>
            </a:p>
          </p:txBody>
        </p:sp>
        <p:sp>
          <p:nvSpPr>
            <p:cNvPr id="10" name="TextBox 10"/>
            <p:cNvSpPr txBox="1"/>
            <p:nvPr/>
          </p:nvSpPr>
          <p:spPr>
            <a:xfrm>
              <a:off x="0" y="-47625"/>
              <a:ext cx="3779613" cy="722980"/>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0" y="-1815792"/>
            <a:ext cx="3710791" cy="7159001"/>
            <a:chOff x="0" y="0"/>
            <a:chExt cx="1122400" cy="2165377"/>
          </a:xfrm>
        </p:grpSpPr>
        <p:sp>
          <p:nvSpPr>
            <p:cNvPr id="12" name="Freeform 12"/>
            <p:cNvSpPr/>
            <p:nvPr/>
          </p:nvSpPr>
          <p:spPr>
            <a:xfrm>
              <a:off x="0" y="0"/>
              <a:ext cx="1122400" cy="2104862"/>
            </a:xfrm>
            <a:custGeom>
              <a:avLst/>
              <a:gdLst/>
              <a:ahLst/>
              <a:cxnLst/>
              <a:rect l="l" t="t" r="r" b="b"/>
              <a:pathLst>
                <a:path w="1122400" h="2104862">
                  <a:moveTo>
                    <a:pt x="1122400" y="0"/>
                  </a:moveTo>
                  <a:lnTo>
                    <a:pt x="0" y="0"/>
                  </a:lnTo>
                  <a:lnTo>
                    <a:pt x="0" y="1942473"/>
                  </a:lnTo>
                  <a:cubicBezTo>
                    <a:pt x="59702" y="2110679"/>
                    <a:pt x="250749" y="2202490"/>
                    <a:pt x="537318" y="1942473"/>
                  </a:cubicBezTo>
                  <a:cubicBezTo>
                    <a:pt x="823890" y="1538766"/>
                    <a:pt x="1046777" y="1774260"/>
                    <a:pt x="1122400" y="1942473"/>
                  </a:cubicBezTo>
                  <a:lnTo>
                    <a:pt x="1122400" y="0"/>
                  </a:lnTo>
                  <a:close/>
                </a:path>
              </a:pathLst>
            </a:custGeom>
            <a:solidFill>
              <a:srgbClr val="FFFFFF"/>
            </a:solidFill>
            <a:ln cap="sq">
              <a:noFill/>
              <a:prstDash val="solid"/>
              <a:miter/>
            </a:ln>
          </p:spPr>
          <p:txBody>
            <a:bodyPr/>
            <a:lstStyle/>
            <a:p>
              <a:endParaRPr lang="ja-JP" altLang="en-US" sz="1200"/>
            </a:p>
          </p:txBody>
        </p:sp>
        <p:sp>
          <p:nvSpPr>
            <p:cNvPr id="13" name="TextBox 13"/>
            <p:cNvSpPr txBox="1"/>
            <p:nvPr/>
          </p:nvSpPr>
          <p:spPr>
            <a:xfrm>
              <a:off x="0" y="-47625"/>
              <a:ext cx="1122400" cy="1748993"/>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0" y="0"/>
            <a:ext cx="12192000" cy="698500"/>
            <a:chOff x="0" y="0"/>
            <a:chExt cx="4816593" cy="275951"/>
          </a:xfrm>
        </p:grpSpPr>
        <p:sp>
          <p:nvSpPr>
            <p:cNvPr id="15" name="Freeform 15"/>
            <p:cNvSpPr/>
            <p:nvPr/>
          </p:nvSpPr>
          <p:spPr>
            <a:xfrm>
              <a:off x="0" y="0"/>
              <a:ext cx="4816592" cy="275951"/>
            </a:xfrm>
            <a:custGeom>
              <a:avLst/>
              <a:gdLst/>
              <a:ahLst/>
              <a:cxnLst/>
              <a:rect l="l" t="t" r="r" b="b"/>
              <a:pathLst>
                <a:path w="4816592" h="275951">
                  <a:moveTo>
                    <a:pt x="0" y="0"/>
                  </a:moveTo>
                  <a:lnTo>
                    <a:pt x="4816592" y="0"/>
                  </a:lnTo>
                  <a:lnTo>
                    <a:pt x="4816592" y="275951"/>
                  </a:lnTo>
                  <a:lnTo>
                    <a:pt x="0" y="275951"/>
                  </a:lnTo>
                  <a:close/>
                </a:path>
              </a:pathLst>
            </a:custGeom>
            <a:solidFill>
              <a:srgbClr val="003451"/>
            </a:solidFill>
          </p:spPr>
          <p:txBody>
            <a:bodyPr/>
            <a:lstStyle/>
            <a:p>
              <a:endParaRPr lang="ja-JP" altLang="en-US" sz="1200"/>
            </a:p>
          </p:txBody>
        </p:sp>
        <p:sp>
          <p:nvSpPr>
            <p:cNvPr id="16" name="TextBox 16"/>
            <p:cNvSpPr txBox="1"/>
            <p:nvPr/>
          </p:nvSpPr>
          <p:spPr>
            <a:xfrm>
              <a:off x="0" y="-47625"/>
              <a:ext cx="4816593" cy="323576"/>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a:off x="3261828" y="1740054"/>
            <a:ext cx="5668344" cy="824487"/>
            <a:chOff x="0" y="0"/>
            <a:chExt cx="2759506" cy="401383"/>
          </a:xfrm>
        </p:grpSpPr>
        <p:sp>
          <p:nvSpPr>
            <p:cNvPr id="18" name="Freeform 18"/>
            <p:cNvSpPr/>
            <p:nvPr/>
          </p:nvSpPr>
          <p:spPr>
            <a:xfrm>
              <a:off x="0" y="0"/>
              <a:ext cx="2759506" cy="401383"/>
            </a:xfrm>
            <a:custGeom>
              <a:avLst/>
              <a:gdLst/>
              <a:ahLst/>
              <a:cxnLst/>
              <a:rect l="l" t="t" r="r" b="b"/>
              <a:pathLst>
                <a:path w="2759506" h="401383">
                  <a:moveTo>
                    <a:pt x="2556306" y="0"/>
                  </a:moveTo>
                  <a:cubicBezTo>
                    <a:pt x="2668531" y="0"/>
                    <a:pt x="2759506" y="89853"/>
                    <a:pt x="2759506" y="200691"/>
                  </a:cubicBezTo>
                  <a:cubicBezTo>
                    <a:pt x="2759506" y="311530"/>
                    <a:pt x="2668531" y="401383"/>
                    <a:pt x="2556306" y="401383"/>
                  </a:cubicBezTo>
                  <a:lnTo>
                    <a:pt x="203200" y="401383"/>
                  </a:lnTo>
                  <a:cubicBezTo>
                    <a:pt x="90976" y="401383"/>
                    <a:pt x="0" y="311530"/>
                    <a:pt x="0" y="200691"/>
                  </a:cubicBezTo>
                  <a:cubicBezTo>
                    <a:pt x="0" y="89853"/>
                    <a:pt x="90976" y="0"/>
                    <a:pt x="203200" y="0"/>
                  </a:cubicBezTo>
                  <a:close/>
                </a:path>
              </a:pathLst>
            </a:custGeom>
            <a:solidFill>
              <a:srgbClr val="003451"/>
            </a:solidFill>
          </p:spPr>
          <p:txBody>
            <a:bodyPr/>
            <a:lstStyle/>
            <a:p>
              <a:endParaRPr lang="ja-JP" altLang="en-US" sz="1200"/>
            </a:p>
          </p:txBody>
        </p:sp>
        <p:sp>
          <p:nvSpPr>
            <p:cNvPr id="19" name="TextBox 19"/>
            <p:cNvSpPr txBox="1"/>
            <p:nvPr/>
          </p:nvSpPr>
          <p:spPr>
            <a:xfrm>
              <a:off x="0" y="-180975"/>
              <a:ext cx="2759506" cy="582358"/>
            </a:xfrm>
            <a:prstGeom prst="rect">
              <a:avLst/>
            </a:prstGeom>
          </p:spPr>
          <p:txBody>
            <a:bodyPr lIns="33867" tIns="33867" rIns="33867" bIns="33867" rtlCol="0" anchor="ctr"/>
            <a:lstStyle/>
            <a:p>
              <a:pPr algn="ctr">
                <a:lnSpc>
                  <a:spcPts val="3420"/>
                </a:lnSpc>
                <a:spcBef>
                  <a:spcPct val="0"/>
                </a:spcBef>
              </a:pPr>
              <a:endParaRPr sz="1200"/>
            </a:p>
          </p:txBody>
        </p:sp>
      </p:grpSp>
      <p:grpSp>
        <p:nvGrpSpPr>
          <p:cNvPr id="20" name="Group 20"/>
          <p:cNvGrpSpPr/>
          <p:nvPr/>
        </p:nvGrpSpPr>
        <p:grpSpPr>
          <a:xfrm>
            <a:off x="163233" y="901627"/>
            <a:ext cx="11865535" cy="635227"/>
            <a:chOff x="0" y="0"/>
            <a:chExt cx="7497503" cy="401383"/>
          </a:xfrm>
        </p:grpSpPr>
        <p:sp>
          <p:nvSpPr>
            <p:cNvPr id="21" name="Freeform 21"/>
            <p:cNvSpPr/>
            <p:nvPr/>
          </p:nvSpPr>
          <p:spPr>
            <a:xfrm>
              <a:off x="0" y="0"/>
              <a:ext cx="7497503" cy="401383"/>
            </a:xfrm>
            <a:custGeom>
              <a:avLst/>
              <a:gdLst/>
              <a:ahLst/>
              <a:cxnLst/>
              <a:rect l="l" t="t" r="r" b="b"/>
              <a:pathLst>
                <a:path w="7497503" h="401383">
                  <a:moveTo>
                    <a:pt x="7294303" y="0"/>
                  </a:moveTo>
                  <a:cubicBezTo>
                    <a:pt x="7406527" y="0"/>
                    <a:pt x="7497503" y="89853"/>
                    <a:pt x="7497503" y="200691"/>
                  </a:cubicBezTo>
                  <a:cubicBezTo>
                    <a:pt x="7497503" y="311530"/>
                    <a:pt x="7406527" y="401383"/>
                    <a:pt x="7294303" y="401383"/>
                  </a:cubicBezTo>
                  <a:lnTo>
                    <a:pt x="203200" y="401383"/>
                  </a:lnTo>
                  <a:cubicBezTo>
                    <a:pt x="90976" y="401383"/>
                    <a:pt x="0" y="311530"/>
                    <a:pt x="0" y="200691"/>
                  </a:cubicBezTo>
                  <a:cubicBezTo>
                    <a:pt x="0" y="89853"/>
                    <a:pt x="90976" y="0"/>
                    <a:pt x="203200" y="0"/>
                  </a:cubicBezTo>
                  <a:close/>
                </a:path>
              </a:pathLst>
            </a:custGeom>
            <a:solidFill>
              <a:srgbClr val="D9D9D9"/>
            </a:solidFill>
          </p:spPr>
          <p:txBody>
            <a:bodyPr/>
            <a:lstStyle/>
            <a:p>
              <a:endParaRPr lang="ja-JP" altLang="en-US" sz="1200"/>
            </a:p>
          </p:txBody>
        </p:sp>
        <p:sp>
          <p:nvSpPr>
            <p:cNvPr id="22" name="TextBox 22"/>
            <p:cNvSpPr txBox="1"/>
            <p:nvPr/>
          </p:nvSpPr>
          <p:spPr>
            <a:xfrm>
              <a:off x="0" y="-180975"/>
              <a:ext cx="7497503" cy="582358"/>
            </a:xfrm>
            <a:prstGeom prst="rect">
              <a:avLst/>
            </a:prstGeom>
          </p:spPr>
          <p:txBody>
            <a:bodyPr lIns="33867" tIns="33867" rIns="33867" bIns="33867" rtlCol="0" anchor="ctr"/>
            <a:lstStyle/>
            <a:p>
              <a:pPr algn="ctr">
                <a:lnSpc>
                  <a:spcPts val="3420"/>
                </a:lnSpc>
                <a:spcBef>
                  <a:spcPct val="0"/>
                </a:spcBef>
              </a:pPr>
              <a:endParaRPr sz="1200"/>
            </a:p>
          </p:txBody>
        </p:sp>
      </p:grpSp>
      <p:sp>
        <p:nvSpPr>
          <p:cNvPr id="23" name="Freeform 23"/>
          <p:cNvSpPr/>
          <p:nvPr/>
        </p:nvSpPr>
        <p:spPr>
          <a:xfrm>
            <a:off x="4652528" y="2951891"/>
            <a:ext cx="2886945" cy="2302419"/>
          </a:xfrm>
          <a:custGeom>
            <a:avLst/>
            <a:gdLst/>
            <a:ahLst/>
            <a:cxnLst/>
            <a:rect l="l" t="t" r="r" b="b"/>
            <a:pathLst>
              <a:path w="4330418" h="3453629">
                <a:moveTo>
                  <a:pt x="0" y="0"/>
                </a:moveTo>
                <a:lnTo>
                  <a:pt x="4330418" y="0"/>
                </a:lnTo>
                <a:lnTo>
                  <a:pt x="4330418" y="3453628"/>
                </a:lnTo>
                <a:lnTo>
                  <a:pt x="0" y="3453628"/>
                </a:lnTo>
                <a:lnTo>
                  <a:pt x="0" y="0"/>
                </a:lnTo>
                <a:close/>
              </a:path>
            </a:pathLst>
          </a:custGeom>
          <a:blipFill>
            <a:blip r:embed="rId2"/>
            <a:stretch>
              <a:fillRect l="-5883" b="-22216"/>
            </a:stretch>
          </a:blipFill>
        </p:spPr>
        <p:txBody>
          <a:bodyPr/>
          <a:lstStyle/>
          <a:p>
            <a:endParaRPr lang="ja-JP" altLang="en-US" sz="1200"/>
          </a:p>
        </p:txBody>
      </p:sp>
      <p:grpSp>
        <p:nvGrpSpPr>
          <p:cNvPr id="25" name="Group 25"/>
          <p:cNvGrpSpPr/>
          <p:nvPr/>
        </p:nvGrpSpPr>
        <p:grpSpPr>
          <a:xfrm rot="1881279">
            <a:off x="3025731" y="2733903"/>
            <a:ext cx="1369788" cy="1372303"/>
            <a:chOff x="0" y="0"/>
            <a:chExt cx="812800" cy="815340"/>
          </a:xfrm>
        </p:grpSpPr>
        <p:sp>
          <p:nvSpPr>
            <p:cNvPr id="26" name="Freeform 26"/>
            <p:cNvSpPr/>
            <p:nvPr/>
          </p:nvSpPr>
          <p:spPr>
            <a:xfrm>
              <a:off x="0" y="0"/>
              <a:ext cx="812800" cy="815340"/>
            </a:xfrm>
            <a:custGeom>
              <a:avLst/>
              <a:gdLst/>
              <a:ahLst/>
              <a:cxnLst/>
              <a:rect l="l" t="t" r="r" b="b"/>
              <a:pathLst>
                <a:path w="812800" h="815340">
                  <a:moveTo>
                    <a:pt x="406400" y="0"/>
                  </a:moveTo>
                  <a:lnTo>
                    <a:pt x="501650" y="312122"/>
                  </a:lnTo>
                  <a:lnTo>
                    <a:pt x="812800" y="407670"/>
                  </a:lnTo>
                  <a:lnTo>
                    <a:pt x="501650" y="503218"/>
                  </a:lnTo>
                  <a:lnTo>
                    <a:pt x="406400" y="815340"/>
                  </a:lnTo>
                  <a:lnTo>
                    <a:pt x="311150" y="503218"/>
                  </a:lnTo>
                  <a:lnTo>
                    <a:pt x="0" y="407670"/>
                  </a:lnTo>
                  <a:lnTo>
                    <a:pt x="311150" y="312122"/>
                  </a:lnTo>
                  <a:close/>
                </a:path>
              </a:pathLst>
            </a:custGeom>
            <a:solidFill>
              <a:srgbClr val="FF751F"/>
            </a:solidFill>
          </p:spPr>
          <p:txBody>
            <a:bodyPr/>
            <a:lstStyle/>
            <a:p>
              <a:endParaRPr lang="ja-JP" altLang="en-US" sz="1200"/>
            </a:p>
          </p:txBody>
        </p:sp>
        <p:sp>
          <p:nvSpPr>
            <p:cNvPr id="27" name="TextBox 27"/>
            <p:cNvSpPr txBox="1"/>
            <p:nvPr/>
          </p:nvSpPr>
          <p:spPr>
            <a:xfrm>
              <a:off x="310832" y="264178"/>
              <a:ext cx="191136" cy="239358"/>
            </a:xfrm>
            <a:prstGeom prst="rect">
              <a:avLst/>
            </a:prstGeom>
          </p:spPr>
          <p:txBody>
            <a:bodyPr lIns="33867" tIns="33867" rIns="33867" bIns="33867" rtlCol="0" anchor="ctr"/>
            <a:lstStyle/>
            <a:p>
              <a:pPr algn="ctr">
                <a:lnSpc>
                  <a:spcPts val="1773"/>
                </a:lnSpc>
              </a:pPr>
              <a:endParaRPr sz="1200"/>
            </a:p>
          </p:txBody>
        </p:sp>
      </p:grpSp>
      <p:grpSp>
        <p:nvGrpSpPr>
          <p:cNvPr id="28" name="Group 28"/>
          <p:cNvGrpSpPr/>
          <p:nvPr/>
        </p:nvGrpSpPr>
        <p:grpSpPr>
          <a:xfrm rot="642310">
            <a:off x="8390055" y="3677990"/>
            <a:ext cx="856106" cy="857677"/>
            <a:chOff x="0" y="0"/>
            <a:chExt cx="812800" cy="815340"/>
          </a:xfrm>
        </p:grpSpPr>
        <p:sp>
          <p:nvSpPr>
            <p:cNvPr id="29" name="Freeform 29"/>
            <p:cNvSpPr/>
            <p:nvPr/>
          </p:nvSpPr>
          <p:spPr>
            <a:xfrm>
              <a:off x="0" y="0"/>
              <a:ext cx="812800" cy="815340"/>
            </a:xfrm>
            <a:custGeom>
              <a:avLst/>
              <a:gdLst/>
              <a:ahLst/>
              <a:cxnLst/>
              <a:rect l="l" t="t" r="r" b="b"/>
              <a:pathLst>
                <a:path w="812800" h="815340">
                  <a:moveTo>
                    <a:pt x="406400" y="0"/>
                  </a:moveTo>
                  <a:lnTo>
                    <a:pt x="501650" y="312122"/>
                  </a:lnTo>
                  <a:lnTo>
                    <a:pt x="812800" y="407670"/>
                  </a:lnTo>
                  <a:lnTo>
                    <a:pt x="501650" y="503218"/>
                  </a:lnTo>
                  <a:lnTo>
                    <a:pt x="406400" y="815340"/>
                  </a:lnTo>
                  <a:lnTo>
                    <a:pt x="311150" y="503218"/>
                  </a:lnTo>
                  <a:lnTo>
                    <a:pt x="0" y="407670"/>
                  </a:lnTo>
                  <a:lnTo>
                    <a:pt x="311150" y="312122"/>
                  </a:lnTo>
                  <a:close/>
                </a:path>
              </a:pathLst>
            </a:custGeom>
            <a:solidFill>
              <a:srgbClr val="FF751F"/>
            </a:solidFill>
          </p:spPr>
          <p:txBody>
            <a:bodyPr/>
            <a:lstStyle/>
            <a:p>
              <a:endParaRPr lang="ja-JP" altLang="en-US" sz="1200"/>
            </a:p>
          </p:txBody>
        </p:sp>
        <p:sp>
          <p:nvSpPr>
            <p:cNvPr id="30" name="TextBox 30"/>
            <p:cNvSpPr txBox="1"/>
            <p:nvPr/>
          </p:nvSpPr>
          <p:spPr>
            <a:xfrm>
              <a:off x="310832" y="264178"/>
              <a:ext cx="191136" cy="239358"/>
            </a:xfrm>
            <a:prstGeom prst="rect">
              <a:avLst/>
            </a:prstGeom>
          </p:spPr>
          <p:txBody>
            <a:bodyPr lIns="33867" tIns="33867" rIns="33867" bIns="33867" rtlCol="0" anchor="ctr"/>
            <a:lstStyle/>
            <a:p>
              <a:pPr algn="ctr">
                <a:lnSpc>
                  <a:spcPts val="1773"/>
                </a:lnSpc>
              </a:pPr>
              <a:endParaRPr sz="1200"/>
            </a:p>
          </p:txBody>
        </p:sp>
      </p:grpSp>
      <p:grpSp>
        <p:nvGrpSpPr>
          <p:cNvPr id="31" name="Group 31"/>
          <p:cNvGrpSpPr/>
          <p:nvPr/>
        </p:nvGrpSpPr>
        <p:grpSpPr>
          <a:xfrm rot="-297447">
            <a:off x="7580082" y="2605068"/>
            <a:ext cx="980490" cy="982290"/>
            <a:chOff x="0" y="0"/>
            <a:chExt cx="812800" cy="815340"/>
          </a:xfrm>
        </p:grpSpPr>
        <p:sp>
          <p:nvSpPr>
            <p:cNvPr id="32" name="Freeform 32"/>
            <p:cNvSpPr/>
            <p:nvPr/>
          </p:nvSpPr>
          <p:spPr>
            <a:xfrm>
              <a:off x="0" y="0"/>
              <a:ext cx="812800" cy="815340"/>
            </a:xfrm>
            <a:custGeom>
              <a:avLst/>
              <a:gdLst/>
              <a:ahLst/>
              <a:cxnLst/>
              <a:rect l="l" t="t" r="r" b="b"/>
              <a:pathLst>
                <a:path w="812800" h="815340">
                  <a:moveTo>
                    <a:pt x="406400" y="0"/>
                  </a:moveTo>
                  <a:lnTo>
                    <a:pt x="501650" y="312122"/>
                  </a:lnTo>
                  <a:lnTo>
                    <a:pt x="812800" y="407670"/>
                  </a:lnTo>
                  <a:lnTo>
                    <a:pt x="501650" y="503218"/>
                  </a:lnTo>
                  <a:lnTo>
                    <a:pt x="406400" y="815340"/>
                  </a:lnTo>
                  <a:lnTo>
                    <a:pt x="311150" y="503218"/>
                  </a:lnTo>
                  <a:lnTo>
                    <a:pt x="0" y="407670"/>
                  </a:lnTo>
                  <a:lnTo>
                    <a:pt x="311150" y="312122"/>
                  </a:lnTo>
                  <a:close/>
                </a:path>
              </a:pathLst>
            </a:custGeom>
            <a:solidFill>
              <a:srgbClr val="FF751F"/>
            </a:solidFill>
          </p:spPr>
          <p:txBody>
            <a:bodyPr/>
            <a:lstStyle/>
            <a:p>
              <a:endParaRPr lang="ja-JP" altLang="en-US" sz="1200"/>
            </a:p>
          </p:txBody>
        </p:sp>
        <p:sp>
          <p:nvSpPr>
            <p:cNvPr id="33" name="TextBox 33"/>
            <p:cNvSpPr txBox="1"/>
            <p:nvPr/>
          </p:nvSpPr>
          <p:spPr>
            <a:xfrm>
              <a:off x="310832" y="264178"/>
              <a:ext cx="191136" cy="239358"/>
            </a:xfrm>
            <a:prstGeom prst="rect">
              <a:avLst/>
            </a:prstGeom>
          </p:spPr>
          <p:txBody>
            <a:bodyPr lIns="33867" tIns="33867" rIns="33867" bIns="33867" rtlCol="0" anchor="ctr"/>
            <a:lstStyle/>
            <a:p>
              <a:pPr algn="ctr">
                <a:lnSpc>
                  <a:spcPts val="1773"/>
                </a:lnSpc>
              </a:pPr>
              <a:endParaRPr sz="1200"/>
            </a:p>
          </p:txBody>
        </p:sp>
      </p:grpSp>
      <p:grpSp>
        <p:nvGrpSpPr>
          <p:cNvPr id="34" name="Group 34"/>
          <p:cNvGrpSpPr/>
          <p:nvPr/>
        </p:nvGrpSpPr>
        <p:grpSpPr>
          <a:xfrm>
            <a:off x="1559431" y="2951891"/>
            <a:ext cx="1517931" cy="151793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451"/>
            </a:solidFill>
          </p:spPr>
          <p:txBody>
            <a:bodyPr/>
            <a:lstStyle/>
            <a:p>
              <a:endParaRPr lang="ja-JP" altLang="en-US" sz="1200"/>
            </a:p>
          </p:txBody>
        </p:sp>
        <p:sp>
          <p:nvSpPr>
            <p:cNvPr id="36" name="TextBox 36"/>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grpSp>
        <p:nvGrpSpPr>
          <p:cNvPr id="37" name="Group 37"/>
          <p:cNvGrpSpPr/>
          <p:nvPr/>
        </p:nvGrpSpPr>
        <p:grpSpPr>
          <a:xfrm>
            <a:off x="1775472" y="3167931"/>
            <a:ext cx="1085850" cy="1085850"/>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lnTo>
                    <a:pt x="0" y="406400"/>
                  </a:lnTo>
                  <a:lnTo>
                    <a:pt x="203200" y="406400"/>
                  </a:lnTo>
                  <a:lnTo>
                    <a:pt x="203200" y="812800"/>
                  </a:lnTo>
                  <a:lnTo>
                    <a:pt x="609600" y="812800"/>
                  </a:lnTo>
                  <a:lnTo>
                    <a:pt x="609600" y="406400"/>
                  </a:lnTo>
                  <a:lnTo>
                    <a:pt x="812800" y="406400"/>
                  </a:lnTo>
                  <a:lnTo>
                    <a:pt x="406400" y="0"/>
                  </a:lnTo>
                  <a:close/>
                </a:path>
              </a:pathLst>
            </a:custGeom>
            <a:solidFill>
              <a:srgbClr val="FFFFFF"/>
            </a:solidFill>
          </p:spPr>
          <p:txBody>
            <a:bodyPr/>
            <a:lstStyle/>
            <a:p>
              <a:endParaRPr lang="ja-JP" altLang="en-US" sz="1200"/>
            </a:p>
          </p:txBody>
        </p:sp>
        <p:sp>
          <p:nvSpPr>
            <p:cNvPr id="39" name="TextBox 39"/>
            <p:cNvSpPr txBox="1"/>
            <p:nvPr/>
          </p:nvSpPr>
          <p:spPr>
            <a:xfrm>
              <a:off x="203200" y="53975"/>
              <a:ext cx="406400" cy="758825"/>
            </a:xfrm>
            <a:prstGeom prst="rect">
              <a:avLst/>
            </a:prstGeom>
          </p:spPr>
          <p:txBody>
            <a:bodyPr lIns="33867" tIns="33867" rIns="33867" bIns="33867" rtlCol="0" anchor="ctr"/>
            <a:lstStyle/>
            <a:p>
              <a:pPr algn="ctr">
                <a:lnSpc>
                  <a:spcPts val="1773"/>
                </a:lnSpc>
              </a:pPr>
              <a:endParaRPr sz="1200"/>
            </a:p>
          </p:txBody>
        </p:sp>
      </p:grpSp>
      <p:sp>
        <p:nvSpPr>
          <p:cNvPr id="40" name="TextBox 40"/>
          <p:cNvSpPr txBox="1"/>
          <p:nvPr/>
        </p:nvSpPr>
        <p:spPr>
          <a:xfrm>
            <a:off x="4297660" y="1860198"/>
            <a:ext cx="3596680" cy="564257"/>
          </a:xfrm>
          <a:prstGeom prst="rect">
            <a:avLst/>
          </a:prstGeom>
        </p:spPr>
        <p:txBody>
          <a:bodyPr lIns="0" tIns="0" rIns="0" bIns="0" rtlCol="0" anchor="t">
            <a:spAutoFit/>
          </a:bodyPr>
          <a:lstStyle/>
          <a:p>
            <a:pPr algn="ctr">
              <a:lnSpc>
                <a:spcPts val="4400"/>
              </a:lnSpc>
              <a:spcBef>
                <a:spcPct val="0"/>
              </a:spcBef>
            </a:pPr>
            <a:r>
              <a:rPr lang="en-US" sz="4000" b="1" spc="320">
                <a:solidFill>
                  <a:srgbClr val="FFFFFF"/>
                </a:solidFill>
                <a:latin typeface="ヒカリ角ゴ extended Bold"/>
                <a:ea typeface="ヒカリ角ゴ extended Bold"/>
                <a:cs typeface="ヒカリ角ゴ extended Bold"/>
                <a:sym typeface="ヒカリ角ゴ extended Bold"/>
              </a:rPr>
              <a:t>土浦市の強み</a:t>
            </a:r>
          </a:p>
        </p:txBody>
      </p:sp>
      <p:sp>
        <p:nvSpPr>
          <p:cNvPr id="41" name="TextBox 41"/>
          <p:cNvSpPr txBox="1"/>
          <p:nvPr/>
        </p:nvSpPr>
        <p:spPr>
          <a:xfrm>
            <a:off x="399931" y="983021"/>
            <a:ext cx="11392138" cy="448841"/>
          </a:xfrm>
          <a:prstGeom prst="rect">
            <a:avLst/>
          </a:prstGeom>
        </p:spPr>
        <p:txBody>
          <a:bodyPr lIns="0" tIns="0" rIns="0" bIns="0" rtlCol="0" anchor="t">
            <a:spAutoFit/>
          </a:bodyPr>
          <a:lstStyle/>
          <a:p>
            <a:pPr algn="ctr">
              <a:lnSpc>
                <a:spcPts val="3520"/>
              </a:lnSpc>
              <a:spcBef>
                <a:spcPct val="0"/>
              </a:spcBef>
            </a:pPr>
            <a:r>
              <a:rPr lang="en-US" sz="3200" b="1" err="1">
                <a:solidFill>
                  <a:srgbClr val="A6A6A6"/>
                </a:solidFill>
                <a:latin typeface="ヒカリ角ゴ extended Bold"/>
                <a:ea typeface="ヒカリ角ゴ extended Bold"/>
                <a:cs typeface="ヒカリ角ゴ extended Bold"/>
                <a:sym typeface="ヒカリ角ゴ extended Bold"/>
              </a:rPr>
              <a:t>歴史</a:t>
            </a:r>
            <a:r>
              <a:rPr lang="en-US" sz="3200" b="1">
                <a:solidFill>
                  <a:srgbClr val="A6A6A6"/>
                </a:solidFill>
                <a:latin typeface="ヒカリ角ゴ extended Bold"/>
                <a:ea typeface="ヒカリ角ゴ extended Bold"/>
                <a:cs typeface="ヒカリ角ゴ extended Bold"/>
                <a:sym typeface="ヒカリ角ゴ extended Bold"/>
              </a:rPr>
              <a:t>　？？？　？？？　？？？　？？？</a:t>
            </a:r>
          </a:p>
        </p:txBody>
      </p:sp>
      <p:sp>
        <p:nvSpPr>
          <p:cNvPr id="42" name="TextBox 42"/>
          <p:cNvSpPr txBox="1"/>
          <p:nvPr/>
        </p:nvSpPr>
        <p:spPr>
          <a:xfrm>
            <a:off x="685800" y="4501572"/>
            <a:ext cx="3265192" cy="512961"/>
          </a:xfrm>
          <a:prstGeom prst="rect">
            <a:avLst/>
          </a:prstGeom>
        </p:spPr>
        <p:txBody>
          <a:bodyPr lIns="0" tIns="0" rIns="0" bIns="0" rtlCol="0" anchor="t">
            <a:spAutoFit/>
          </a:bodyPr>
          <a:lstStyle/>
          <a:p>
            <a:pPr algn="ctr">
              <a:lnSpc>
                <a:spcPts val="4034"/>
              </a:lnSpc>
              <a:spcBef>
                <a:spcPct val="0"/>
              </a:spcBef>
            </a:pPr>
            <a:r>
              <a:rPr lang="en-US" sz="3667" b="1" spc="-132">
                <a:solidFill>
                  <a:srgbClr val="003451"/>
                </a:solidFill>
                <a:latin typeface="ヒカリ角ゴ extended Bold"/>
                <a:ea typeface="ヒカリ角ゴ extended Bold"/>
                <a:cs typeface="ヒカリ角ゴ extended Bold"/>
                <a:sym typeface="ヒカリ角ゴ extended Bold"/>
              </a:rPr>
              <a:t>伸ばす</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3451"/>
            </a:solidFill>
          </p:spPr>
          <p:txBody>
            <a:bodyPr/>
            <a:lstStyle/>
            <a:p>
              <a:endParaRPr lang="ja-JP" altLang="en-US" sz="1200"/>
            </a:p>
          </p:txBody>
        </p:sp>
        <p:sp>
          <p:nvSpPr>
            <p:cNvPr id="4" name="TextBox 4"/>
            <p:cNvSpPr txBox="1"/>
            <p:nvPr/>
          </p:nvSpPr>
          <p:spPr>
            <a:xfrm>
              <a:off x="0" y="-47625"/>
              <a:ext cx="4816593" cy="2756958"/>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8474859" y="-1815792"/>
            <a:ext cx="3710791" cy="7159001"/>
            <a:chOff x="0" y="0"/>
            <a:chExt cx="1122400" cy="2165377"/>
          </a:xfrm>
        </p:grpSpPr>
        <p:sp>
          <p:nvSpPr>
            <p:cNvPr id="6" name="Freeform 6"/>
            <p:cNvSpPr/>
            <p:nvPr/>
          </p:nvSpPr>
          <p:spPr>
            <a:xfrm>
              <a:off x="0" y="0"/>
              <a:ext cx="1122400" cy="2104862"/>
            </a:xfrm>
            <a:custGeom>
              <a:avLst/>
              <a:gdLst/>
              <a:ahLst/>
              <a:cxnLst/>
              <a:rect l="l" t="t" r="r" b="b"/>
              <a:pathLst>
                <a:path w="1122400" h="2104862">
                  <a:moveTo>
                    <a:pt x="1122400" y="0"/>
                  </a:moveTo>
                  <a:lnTo>
                    <a:pt x="0" y="0"/>
                  </a:lnTo>
                  <a:lnTo>
                    <a:pt x="0" y="1942473"/>
                  </a:lnTo>
                  <a:cubicBezTo>
                    <a:pt x="59702" y="2110679"/>
                    <a:pt x="250749" y="2202490"/>
                    <a:pt x="537318" y="1942473"/>
                  </a:cubicBezTo>
                  <a:cubicBezTo>
                    <a:pt x="823890" y="1538766"/>
                    <a:pt x="1046777" y="1774260"/>
                    <a:pt x="1122400" y="1942473"/>
                  </a:cubicBezTo>
                  <a:lnTo>
                    <a:pt x="1122400" y="0"/>
                  </a:lnTo>
                  <a:close/>
                </a:path>
              </a:pathLst>
            </a:custGeom>
            <a:solidFill>
              <a:srgbClr val="FFFFFF"/>
            </a:solidFill>
            <a:ln cap="sq">
              <a:noFill/>
              <a:prstDash val="solid"/>
              <a:miter/>
            </a:ln>
          </p:spPr>
          <p:txBody>
            <a:bodyPr/>
            <a:lstStyle/>
            <a:p>
              <a:endParaRPr lang="ja-JP" altLang="en-US" sz="1200"/>
            </a:p>
          </p:txBody>
        </p:sp>
        <p:sp>
          <p:nvSpPr>
            <p:cNvPr id="7" name="TextBox 7"/>
            <p:cNvSpPr txBox="1"/>
            <p:nvPr/>
          </p:nvSpPr>
          <p:spPr>
            <a:xfrm>
              <a:off x="0" y="-47625"/>
              <a:ext cx="1122400" cy="1748993"/>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4770419" y="-1815792"/>
            <a:ext cx="3710791" cy="7159001"/>
            <a:chOff x="0" y="0"/>
            <a:chExt cx="1122400" cy="2165377"/>
          </a:xfrm>
        </p:grpSpPr>
        <p:sp>
          <p:nvSpPr>
            <p:cNvPr id="9" name="Freeform 9"/>
            <p:cNvSpPr/>
            <p:nvPr/>
          </p:nvSpPr>
          <p:spPr>
            <a:xfrm>
              <a:off x="0" y="0"/>
              <a:ext cx="1122400" cy="2104862"/>
            </a:xfrm>
            <a:custGeom>
              <a:avLst/>
              <a:gdLst/>
              <a:ahLst/>
              <a:cxnLst/>
              <a:rect l="l" t="t" r="r" b="b"/>
              <a:pathLst>
                <a:path w="1122400" h="2104862">
                  <a:moveTo>
                    <a:pt x="1122400" y="0"/>
                  </a:moveTo>
                  <a:lnTo>
                    <a:pt x="0" y="0"/>
                  </a:lnTo>
                  <a:lnTo>
                    <a:pt x="0" y="1942473"/>
                  </a:lnTo>
                  <a:cubicBezTo>
                    <a:pt x="59702" y="2110679"/>
                    <a:pt x="250749" y="2202490"/>
                    <a:pt x="537318" y="1942473"/>
                  </a:cubicBezTo>
                  <a:cubicBezTo>
                    <a:pt x="823890" y="1538766"/>
                    <a:pt x="1046777" y="1774260"/>
                    <a:pt x="1122400" y="1942473"/>
                  </a:cubicBezTo>
                  <a:lnTo>
                    <a:pt x="1122400" y="0"/>
                  </a:lnTo>
                  <a:close/>
                </a:path>
              </a:pathLst>
            </a:custGeom>
            <a:solidFill>
              <a:srgbClr val="FFFFFF"/>
            </a:solidFill>
            <a:ln cap="sq">
              <a:noFill/>
              <a:prstDash val="solid"/>
              <a:miter/>
            </a:ln>
          </p:spPr>
          <p:txBody>
            <a:bodyPr/>
            <a:lstStyle/>
            <a:p>
              <a:endParaRPr lang="ja-JP" altLang="en-US" sz="1200"/>
            </a:p>
          </p:txBody>
        </p:sp>
        <p:sp>
          <p:nvSpPr>
            <p:cNvPr id="10" name="TextBox 10"/>
            <p:cNvSpPr txBox="1"/>
            <p:nvPr/>
          </p:nvSpPr>
          <p:spPr>
            <a:xfrm>
              <a:off x="0" y="-47625"/>
              <a:ext cx="1122400" cy="1748993"/>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0" y="698500"/>
            <a:ext cx="5471714" cy="4456357"/>
            <a:chOff x="0" y="0"/>
            <a:chExt cx="2161665" cy="1760536"/>
          </a:xfrm>
        </p:grpSpPr>
        <p:sp>
          <p:nvSpPr>
            <p:cNvPr id="12" name="Freeform 12"/>
            <p:cNvSpPr/>
            <p:nvPr/>
          </p:nvSpPr>
          <p:spPr>
            <a:xfrm>
              <a:off x="0" y="0"/>
              <a:ext cx="2161665" cy="1760536"/>
            </a:xfrm>
            <a:custGeom>
              <a:avLst/>
              <a:gdLst/>
              <a:ahLst/>
              <a:cxnLst/>
              <a:rect l="l" t="t" r="r" b="b"/>
              <a:pathLst>
                <a:path w="2161665" h="1760536">
                  <a:moveTo>
                    <a:pt x="0" y="0"/>
                  </a:moveTo>
                  <a:lnTo>
                    <a:pt x="2161665" y="0"/>
                  </a:lnTo>
                  <a:lnTo>
                    <a:pt x="2161665" y="1760536"/>
                  </a:lnTo>
                  <a:lnTo>
                    <a:pt x="0" y="1760536"/>
                  </a:lnTo>
                  <a:close/>
                </a:path>
              </a:pathLst>
            </a:custGeom>
            <a:solidFill>
              <a:srgbClr val="FFFFFF"/>
            </a:solidFill>
          </p:spPr>
          <p:txBody>
            <a:bodyPr/>
            <a:lstStyle/>
            <a:p>
              <a:endParaRPr lang="ja-JP" altLang="en-US" sz="1200"/>
            </a:p>
          </p:txBody>
        </p:sp>
        <p:sp>
          <p:nvSpPr>
            <p:cNvPr id="13" name="TextBox 13"/>
            <p:cNvSpPr txBox="1"/>
            <p:nvPr/>
          </p:nvSpPr>
          <p:spPr>
            <a:xfrm>
              <a:off x="0" y="-47625"/>
              <a:ext cx="2161665" cy="1808161"/>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2624855" y="5148507"/>
            <a:ext cx="9567145" cy="1709493"/>
            <a:chOff x="0" y="0"/>
            <a:chExt cx="3779613" cy="675355"/>
          </a:xfrm>
        </p:grpSpPr>
        <p:sp>
          <p:nvSpPr>
            <p:cNvPr id="15" name="Freeform 15"/>
            <p:cNvSpPr/>
            <p:nvPr/>
          </p:nvSpPr>
          <p:spPr>
            <a:xfrm>
              <a:off x="0" y="0"/>
              <a:ext cx="3779613" cy="675355"/>
            </a:xfrm>
            <a:custGeom>
              <a:avLst/>
              <a:gdLst/>
              <a:ahLst/>
              <a:cxnLst/>
              <a:rect l="l" t="t" r="r" b="b"/>
              <a:pathLst>
                <a:path w="3779613" h="675355">
                  <a:moveTo>
                    <a:pt x="0" y="0"/>
                  </a:moveTo>
                  <a:lnTo>
                    <a:pt x="3779613" y="0"/>
                  </a:lnTo>
                  <a:lnTo>
                    <a:pt x="3779613" y="675355"/>
                  </a:lnTo>
                  <a:lnTo>
                    <a:pt x="0" y="675355"/>
                  </a:lnTo>
                  <a:close/>
                </a:path>
              </a:pathLst>
            </a:custGeom>
            <a:solidFill>
              <a:srgbClr val="003451"/>
            </a:solidFill>
          </p:spPr>
          <p:txBody>
            <a:bodyPr/>
            <a:lstStyle/>
            <a:p>
              <a:endParaRPr lang="ja-JP" altLang="en-US" sz="1200"/>
            </a:p>
          </p:txBody>
        </p:sp>
        <p:sp>
          <p:nvSpPr>
            <p:cNvPr id="16" name="TextBox 16"/>
            <p:cNvSpPr txBox="1"/>
            <p:nvPr/>
          </p:nvSpPr>
          <p:spPr>
            <a:xfrm>
              <a:off x="0" y="-47625"/>
              <a:ext cx="3779613" cy="722980"/>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a:off x="0" y="0"/>
            <a:ext cx="12192000" cy="698500"/>
            <a:chOff x="0" y="0"/>
            <a:chExt cx="4816593" cy="275951"/>
          </a:xfrm>
        </p:grpSpPr>
        <p:sp>
          <p:nvSpPr>
            <p:cNvPr id="18" name="Freeform 18"/>
            <p:cNvSpPr/>
            <p:nvPr/>
          </p:nvSpPr>
          <p:spPr>
            <a:xfrm>
              <a:off x="0" y="0"/>
              <a:ext cx="4816592" cy="275951"/>
            </a:xfrm>
            <a:custGeom>
              <a:avLst/>
              <a:gdLst/>
              <a:ahLst/>
              <a:cxnLst/>
              <a:rect l="l" t="t" r="r" b="b"/>
              <a:pathLst>
                <a:path w="4816592" h="275951">
                  <a:moveTo>
                    <a:pt x="0" y="0"/>
                  </a:moveTo>
                  <a:lnTo>
                    <a:pt x="4816592" y="0"/>
                  </a:lnTo>
                  <a:lnTo>
                    <a:pt x="4816592" y="275951"/>
                  </a:lnTo>
                  <a:lnTo>
                    <a:pt x="0" y="275951"/>
                  </a:lnTo>
                  <a:close/>
                </a:path>
              </a:pathLst>
            </a:custGeom>
            <a:solidFill>
              <a:srgbClr val="003451"/>
            </a:solidFill>
          </p:spPr>
          <p:txBody>
            <a:bodyPr/>
            <a:lstStyle/>
            <a:p>
              <a:endParaRPr lang="ja-JP" altLang="en-US" sz="1200"/>
            </a:p>
          </p:txBody>
        </p:sp>
        <p:sp>
          <p:nvSpPr>
            <p:cNvPr id="19" name="TextBox 19"/>
            <p:cNvSpPr txBox="1"/>
            <p:nvPr/>
          </p:nvSpPr>
          <p:spPr>
            <a:xfrm>
              <a:off x="0" y="-47625"/>
              <a:ext cx="4816593" cy="323576"/>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a:off x="685801" y="915567"/>
            <a:ext cx="4841703" cy="824487"/>
            <a:chOff x="0" y="0"/>
            <a:chExt cx="2357074" cy="401383"/>
          </a:xfrm>
        </p:grpSpPr>
        <p:sp>
          <p:nvSpPr>
            <p:cNvPr id="21" name="Freeform 21"/>
            <p:cNvSpPr/>
            <p:nvPr/>
          </p:nvSpPr>
          <p:spPr>
            <a:xfrm>
              <a:off x="0" y="0"/>
              <a:ext cx="2357075" cy="401383"/>
            </a:xfrm>
            <a:custGeom>
              <a:avLst/>
              <a:gdLst/>
              <a:ahLst/>
              <a:cxnLst/>
              <a:rect l="l" t="t" r="r" b="b"/>
              <a:pathLst>
                <a:path w="2357075" h="401383">
                  <a:moveTo>
                    <a:pt x="2153875" y="0"/>
                  </a:moveTo>
                  <a:cubicBezTo>
                    <a:pt x="2266099" y="0"/>
                    <a:pt x="2357075" y="89853"/>
                    <a:pt x="2357075" y="200691"/>
                  </a:cubicBezTo>
                  <a:cubicBezTo>
                    <a:pt x="2357075" y="311530"/>
                    <a:pt x="2266099" y="401383"/>
                    <a:pt x="2153875" y="401383"/>
                  </a:cubicBezTo>
                  <a:lnTo>
                    <a:pt x="203200" y="401383"/>
                  </a:lnTo>
                  <a:cubicBezTo>
                    <a:pt x="90976" y="401383"/>
                    <a:pt x="0" y="311530"/>
                    <a:pt x="0" y="200691"/>
                  </a:cubicBezTo>
                  <a:cubicBezTo>
                    <a:pt x="0" y="89853"/>
                    <a:pt x="90976" y="0"/>
                    <a:pt x="203200" y="0"/>
                  </a:cubicBezTo>
                  <a:close/>
                </a:path>
              </a:pathLst>
            </a:custGeom>
            <a:solidFill>
              <a:srgbClr val="003451"/>
            </a:solidFill>
          </p:spPr>
          <p:txBody>
            <a:bodyPr/>
            <a:lstStyle/>
            <a:p>
              <a:endParaRPr lang="ja-JP" altLang="en-US" sz="1200"/>
            </a:p>
          </p:txBody>
        </p:sp>
        <p:sp>
          <p:nvSpPr>
            <p:cNvPr id="22" name="TextBox 22"/>
            <p:cNvSpPr txBox="1"/>
            <p:nvPr/>
          </p:nvSpPr>
          <p:spPr>
            <a:xfrm>
              <a:off x="0" y="-180975"/>
              <a:ext cx="2357074" cy="582358"/>
            </a:xfrm>
            <a:prstGeom prst="rect">
              <a:avLst/>
            </a:prstGeom>
          </p:spPr>
          <p:txBody>
            <a:bodyPr lIns="33867" tIns="33867" rIns="33867" bIns="33867" rtlCol="0" anchor="ctr"/>
            <a:lstStyle/>
            <a:p>
              <a:pPr algn="ctr">
                <a:lnSpc>
                  <a:spcPts val="3420"/>
                </a:lnSpc>
                <a:spcBef>
                  <a:spcPct val="0"/>
                </a:spcBef>
              </a:pPr>
              <a:endParaRPr sz="1200"/>
            </a:p>
          </p:txBody>
        </p:sp>
      </p:grpSp>
      <p:sp>
        <p:nvSpPr>
          <p:cNvPr id="23" name="TextBox 23"/>
          <p:cNvSpPr txBox="1"/>
          <p:nvPr/>
        </p:nvSpPr>
        <p:spPr>
          <a:xfrm>
            <a:off x="1308312" y="1035711"/>
            <a:ext cx="3596680" cy="564257"/>
          </a:xfrm>
          <a:prstGeom prst="rect">
            <a:avLst/>
          </a:prstGeom>
        </p:spPr>
        <p:txBody>
          <a:bodyPr lIns="0" tIns="0" rIns="0" bIns="0" rtlCol="0" anchor="t">
            <a:spAutoFit/>
          </a:bodyPr>
          <a:lstStyle/>
          <a:p>
            <a:pPr algn="ctr">
              <a:lnSpc>
                <a:spcPts val="4400"/>
              </a:lnSpc>
              <a:spcBef>
                <a:spcPct val="0"/>
              </a:spcBef>
            </a:pPr>
            <a:r>
              <a:rPr lang="en-US" sz="4000" b="1" spc="320">
                <a:solidFill>
                  <a:srgbClr val="FFFFFF"/>
                </a:solidFill>
                <a:latin typeface="ヒカリ角ゴ extended Bold"/>
                <a:ea typeface="ヒカリ角ゴ extended Bold"/>
                <a:cs typeface="ヒカリ角ゴ extended Bold"/>
                <a:sym typeface="ヒカリ角ゴ extended Bold"/>
              </a:rPr>
              <a:t>土浦市の強み</a:t>
            </a:r>
          </a:p>
        </p:txBody>
      </p:sp>
      <p:sp>
        <p:nvSpPr>
          <p:cNvPr id="24" name="TextBox 24"/>
          <p:cNvSpPr txBox="1"/>
          <p:nvPr/>
        </p:nvSpPr>
        <p:spPr>
          <a:xfrm>
            <a:off x="1409913" y="1803554"/>
            <a:ext cx="3996035" cy="936154"/>
          </a:xfrm>
          <a:prstGeom prst="rect">
            <a:avLst/>
          </a:prstGeom>
        </p:spPr>
        <p:txBody>
          <a:bodyPr lIns="0" tIns="0" rIns="0" bIns="0" rtlCol="0" anchor="t">
            <a:spAutoFit/>
          </a:bodyPr>
          <a:lstStyle/>
          <a:p>
            <a:pPr algn="ctr">
              <a:lnSpc>
                <a:spcPts val="7333"/>
              </a:lnSpc>
              <a:spcBef>
                <a:spcPct val="0"/>
              </a:spcBef>
            </a:pPr>
            <a:r>
              <a:rPr lang="en-US" sz="6666" b="1" spc="533">
                <a:solidFill>
                  <a:srgbClr val="003451"/>
                </a:solidFill>
                <a:latin typeface="ヒカリ角ゴ extended Bold"/>
                <a:ea typeface="ヒカリ角ゴ extended Bold"/>
                <a:cs typeface="ヒカリ角ゴ extended Bold"/>
                <a:sym typeface="ヒカリ角ゴ extended Bold"/>
              </a:rPr>
              <a:t>力強く、</a:t>
            </a:r>
          </a:p>
        </p:txBody>
      </p:sp>
      <p:grpSp>
        <p:nvGrpSpPr>
          <p:cNvPr id="25" name="Group 25"/>
          <p:cNvGrpSpPr/>
          <p:nvPr/>
        </p:nvGrpSpPr>
        <p:grpSpPr>
          <a:xfrm>
            <a:off x="6664497" y="915567"/>
            <a:ext cx="4841703" cy="824487"/>
            <a:chOff x="0" y="0"/>
            <a:chExt cx="2357074" cy="401383"/>
          </a:xfrm>
        </p:grpSpPr>
        <p:sp>
          <p:nvSpPr>
            <p:cNvPr id="26" name="Freeform 26"/>
            <p:cNvSpPr/>
            <p:nvPr/>
          </p:nvSpPr>
          <p:spPr>
            <a:xfrm>
              <a:off x="0" y="0"/>
              <a:ext cx="2357075" cy="401383"/>
            </a:xfrm>
            <a:custGeom>
              <a:avLst/>
              <a:gdLst/>
              <a:ahLst/>
              <a:cxnLst/>
              <a:rect l="l" t="t" r="r" b="b"/>
              <a:pathLst>
                <a:path w="2357075" h="401383">
                  <a:moveTo>
                    <a:pt x="2153875" y="0"/>
                  </a:moveTo>
                  <a:cubicBezTo>
                    <a:pt x="2266099" y="0"/>
                    <a:pt x="2357075" y="89853"/>
                    <a:pt x="2357075" y="200691"/>
                  </a:cubicBezTo>
                  <a:cubicBezTo>
                    <a:pt x="2357075" y="311530"/>
                    <a:pt x="2266099" y="401383"/>
                    <a:pt x="2153875" y="401383"/>
                  </a:cubicBezTo>
                  <a:lnTo>
                    <a:pt x="203200" y="401383"/>
                  </a:lnTo>
                  <a:cubicBezTo>
                    <a:pt x="90976" y="401383"/>
                    <a:pt x="0" y="311530"/>
                    <a:pt x="0" y="200691"/>
                  </a:cubicBezTo>
                  <a:cubicBezTo>
                    <a:pt x="0" y="89853"/>
                    <a:pt x="90976" y="0"/>
                    <a:pt x="203200" y="0"/>
                  </a:cubicBezTo>
                  <a:close/>
                </a:path>
              </a:pathLst>
            </a:custGeom>
            <a:solidFill>
              <a:srgbClr val="003451"/>
            </a:solidFill>
          </p:spPr>
          <p:txBody>
            <a:bodyPr/>
            <a:lstStyle/>
            <a:p>
              <a:endParaRPr lang="ja-JP" altLang="en-US" sz="1200"/>
            </a:p>
          </p:txBody>
        </p:sp>
        <p:sp>
          <p:nvSpPr>
            <p:cNvPr id="27" name="TextBox 27"/>
            <p:cNvSpPr txBox="1"/>
            <p:nvPr/>
          </p:nvSpPr>
          <p:spPr>
            <a:xfrm>
              <a:off x="0" y="-180975"/>
              <a:ext cx="2357074" cy="582358"/>
            </a:xfrm>
            <a:prstGeom prst="rect">
              <a:avLst/>
            </a:prstGeom>
          </p:spPr>
          <p:txBody>
            <a:bodyPr lIns="33867" tIns="33867" rIns="33867" bIns="33867" rtlCol="0" anchor="ctr"/>
            <a:lstStyle/>
            <a:p>
              <a:pPr algn="ctr">
                <a:lnSpc>
                  <a:spcPts val="3420"/>
                </a:lnSpc>
                <a:spcBef>
                  <a:spcPct val="0"/>
                </a:spcBef>
              </a:pPr>
              <a:endParaRPr sz="1200"/>
            </a:p>
          </p:txBody>
        </p:sp>
      </p:grpSp>
      <p:sp>
        <p:nvSpPr>
          <p:cNvPr id="28" name="TextBox 28"/>
          <p:cNvSpPr txBox="1"/>
          <p:nvPr/>
        </p:nvSpPr>
        <p:spPr>
          <a:xfrm>
            <a:off x="6987294" y="1035711"/>
            <a:ext cx="4196110" cy="564257"/>
          </a:xfrm>
          <a:prstGeom prst="rect">
            <a:avLst/>
          </a:prstGeom>
        </p:spPr>
        <p:txBody>
          <a:bodyPr lIns="0" tIns="0" rIns="0" bIns="0" rtlCol="0" anchor="t">
            <a:spAutoFit/>
          </a:bodyPr>
          <a:lstStyle/>
          <a:p>
            <a:pPr algn="ctr">
              <a:lnSpc>
                <a:spcPts val="4400"/>
              </a:lnSpc>
              <a:spcBef>
                <a:spcPct val="0"/>
              </a:spcBef>
            </a:pPr>
            <a:r>
              <a:rPr lang="en-US" sz="4000" b="1" spc="320">
                <a:solidFill>
                  <a:srgbClr val="FFFFFF"/>
                </a:solidFill>
                <a:latin typeface="ヒカリ角ゴ extended Bold"/>
                <a:ea typeface="ヒカリ角ゴ extended Bold"/>
                <a:cs typeface="ヒカリ角ゴ extended Bold"/>
                <a:sym typeface="ヒカリ角ゴ extended Bold"/>
              </a:rPr>
              <a:t>社会情勢の変化</a:t>
            </a:r>
          </a:p>
        </p:txBody>
      </p:sp>
      <p:sp>
        <p:nvSpPr>
          <p:cNvPr id="29" name="TextBox 29"/>
          <p:cNvSpPr txBox="1"/>
          <p:nvPr/>
        </p:nvSpPr>
        <p:spPr>
          <a:xfrm>
            <a:off x="7900458" y="1803554"/>
            <a:ext cx="2997051" cy="936154"/>
          </a:xfrm>
          <a:prstGeom prst="rect">
            <a:avLst/>
          </a:prstGeom>
        </p:spPr>
        <p:txBody>
          <a:bodyPr lIns="0" tIns="0" rIns="0" bIns="0" rtlCol="0" anchor="t">
            <a:spAutoFit/>
          </a:bodyPr>
          <a:lstStyle/>
          <a:p>
            <a:pPr algn="ctr">
              <a:lnSpc>
                <a:spcPts val="7333"/>
              </a:lnSpc>
              <a:spcBef>
                <a:spcPct val="0"/>
              </a:spcBef>
            </a:pPr>
            <a:r>
              <a:rPr lang="en-US" sz="6666" b="1" spc="533">
                <a:solidFill>
                  <a:srgbClr val="003451"/>
                </a:solidFill>
                <a:latin typeface="ヒカリ角ゴ extended Bold"/>
                <a:ea typeface="ヒカリ角ゴ extended Bold"/>
                <a:cs typeface="ヒカリ角ゴ extended Bold"/>
                <a:sym typeface="ヒカリ角ゴ extended Bold"/>
              </a:rPr>
              <a:t>前へ。</a:t>
            </a:r>
          </a:p>
        </p:txBody>
      </p:sp>
      <p:sp>
        <p:nvSpPr>
          <p:cNvPr id="30" name="Freeform 30"/>
          <p:cNvSpPr/>
          <p:nvPr/>
        </p:nvSpPr>
        <p:spPr>
          <a:xfrm>
            <a:off x="7930110" y="2951891"/>
            <a:ext cx="2886945" cy="2302419"/>
          </a:xfrm>
          <a:custGeom>
            <a:avLst/>
            <a:gdLst/>
            <a:ahLst/>
            <a:cxnLst/>
            <a:rect l="l" t="t" r="r" b="b"/>
            <a:pathLst>
              <a:path w="4330418" h="3453629">
                <a:moveTo>
                  <a:pt x="0" y="0"/>
                </a:moveTo>
                <a:lnTo>
                  <a:pt x="4330418" y="0"/>
                </a:lnTo>
                <a:lnTo>
                  <a:pt x="4330418" y="3453628"/>
                </a:lnTo>
                <a:lnTo>
                  <a:pt x="0" y="3453628"/>
                </a:lnTo>
                <a:lnTo>
                  <a:pt x="0" y="0"/>
                </a:lnTo>
                <a:close/>
              </a:path>
            </a:pathLst>
          </a:custGeom>
          <a:blipFill>
            <a:blip r:embed="rId3"/>
            <a:stretch>
              <a:fillRect l="-5883" b="-22216"/>
            </a:stretch>
          </a:blipFill>
        </p:spPr>
        <p:txBody>
          <a:bodyPr/>
          <a:lstStyle/>
          <a:p>
            <a:endParaRPr lang="ja-JP" altLang="en-US" sz="12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523422E8-B628-1109-E329-9E9AC35C9E39}"/>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4BF77890-FFF8-0069-6C0D-8C7B35960090}"/>
              </a:ext>
            </a:extLst>
          </p:cNvPr>
          <p:cNvGrpSpPr/>
          <p:nvPr/>
        </p:nvGrpSpPr>
        <p:grpSpPr>
          <a:xfrm>
            <a:off x="0" y="729000"/>
            <a:ext cx="14892000" cy="5400000"/>
            <a:chOff x="0" y="729000"/>
            <a:chExt cx="14892000" cy="5400000"/>
          </a:xfrm>
        </p:grpSpPr>
        <p:sp>
          <p:nvSpPr>
            <p:cNvPr id="3" name="楕円 2">
              <a:extLst>
                <a:ext uri="{FF2B5EF4-FFF2-40B4-BE49-F238E27FC236}">
                  <a16:creationId xmlns:a16="http://schemas.microsoft.com/office/drawing/2014/main" id="{19C7C776-964F-2484-89EB-53BE79AB0FBB}"/>
                </a:ext>
              </a:extLst>
            </p:cNvPr>
            <p:cNvSpPr>
              <a:spLocks noChangeAspect="1"/>
            </p:cNvSpPr>
            <p:nvPr/>
          </p:nvSpPr>
          <p:spPr>
            <a:xfrm>
              <a:off x="94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2C4755D0-4F00-80E6-FD53-645BB5460E3F}"/>
                </a:ext>
              </a:extLst>
            </p:cNvPr>
            <p:cNvGrpSpPr/>
            <p:nvPr/>
          </p:nvGrpSpPr>
          <p:grpSpPr>
            <a:xfrm>
              <a:off x="0" y="729000"/>
              <a:ext cx="9492000" cy="5400000"/>
              <a:chOff x="0" y="729000"/>
              <a:chExt cx="9492000" cy="5400000"/>
            </a:xfrm>
          </p:grpSpPr>
          <p:sp>
            <p:nvSpPr>
              <p:cNvPr id="2" name="正方形/長方形 1">
                <a:extLst>
                  <a:ext uri="{FF2B5EF4-FFF2-40B4-BE49-F238E27FC236}">
                    <a16:creationId xmlns:a16="http://schemas.microsoft.com/office/drawing/2014/main" id="{9E3E8217-30E6-E164-BCCB-4FED07CC5718}"/>
                  </a:ext>
                </a:extLst>
              </p:cNvPr>
              <p:cNvSpPr/>
              <p:nvPr/>
            </p:nvSpPr>
            <p:spPr>
              <a:xfrm>
                <a:off x="1968501" y="729000"/>
                <a:ext cx="4821766"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57DEA947-EE31-A600-0B47-72F993A77D4E}"/>
                  </a:ext>
                </a:extLst>
              </p:cNvPr>
              <p:cNvSpPr>
                <a:spLocks noChangeAspect="1"/>
              </p:cNvSpPr>
              <p:nvPr/>
            </p:nvSpPr>
            <p:spPr>
              <a:xfrm>
                <a:off x="40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30F28D1-4808-6D0D-D205-53742BC41257}"/>
                  </a:ext>
                </a:extLst>
              </p:cNvPr>
              <p:cNvSpPr/>
              <p:nvPr/>
            </p:nvSpPr>
            <p:spPr>
              <a:xfrm>
                <a:off x="0" y="729000"/>
                <a:ext cx="6441651" cy="31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 name="グループ化 6">
            <a:extLst>
              <a:ext uri="{FF2B5EF4-FFF2-40B4-BE49-F238E27FC236}">
                <a16:creationId xmlns:a16="http://schemas.microsoft.com/office/drawing/2014/main" id="{3A916743-4852-5DFA-7F6A-0594A53F9069}"/>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EEC6BBBE-DFC8-E6AE-0F1E-B7840F1D6407}"/>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C05DBC7-BBAC-4F99-C2AE-42A3DB86F9C1}"/>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A184D64-CD83-BBF0-E83D-993D2458D9D2}"/>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B36E92A-752A-8B5D-0807-07BFC3CDE82D}"/>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9BA98DBC-760D-1823-4280-9E1B6DB616A6}"/>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5</a:t>
            </a:r>
          </a:p>
        </p:txBody>
      </p:sp>
      <p:sp>
        <p:nvSpPr>
          <p:cNvPr id="15" name="楕円 14">
            <a:extLst>
              <a:ext uri="{FF2B5EF4-FFF2-40B4-BE49-F238E27FC236}">
                <a16:creationId xmlns:a16="http://schemas.microsoft.com/office/drawing/2014/main" id="{075AC597-0AA6-8E0E-AEF8-3FA3399FAED8}"/>
              </a:ext>
            </a:extLst>
          </p:cNvPr>
          <p:cNvSpPr>
            <a:spLocks noChangeAspect="1"/>
          </p:cNvSpPr>
          <p:nvPr/>
        </p:nvSpPr>
        <p:spPr>
          <a:xfrm>
            <a:off x="-2322457" y="729000"/>
            <a:ext cx="4644914" cy="46449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6" name="楕円 15">
            <a:extLst>
              <a:ext uri="{FF2B5EF4-FFF2-40B4-BE49-F238E27FC236}">
                <a16:creationId xmlns:a16="http://schemas.microsoft.com/office/drawing/2014/main" id="{97DC957B-876A-F677-8DF6-8D948E7C6E1C}"/>
              </a:ext>
            </a:extLst>
          </p:cNvPr>
          <p:cNvSpPr>
            <a:spLocks noChangeAspect="1"/>
          </p:cNvSpPr>
          <p:nvPr/>
        </p:nvSpPr>
        <p:spPr>
          <a:xfrm>
            <a:off x="-697229" y="1484086"/>
            <a:ext cx="5342142" cy="46449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8" name="テキスト ボックス 17">
            <a:extLst>
              <a:ext uri="{FF2B5EF4-FFF2-40B4-BE49-F238E27FC236}">
                <a16:creationId xmlns:a16="http://schemas.microsoft.com/office/drawing/2014/main" id="{EAF38B92-E14C-0E5E-F8FE-38867BE51CF4}"/>
              </a:ext>
            </a:extLst>
          </p:cNvPr>
          <p:cNvSpPr txBox="1"/>
          <p:nvPr/>
        </p:nvSpPr>
        <p:spPr>
          <a:xfrm>
            <a:off x="0" y="2644170"/>
            <a:ext cx="8968641" cy="1569660"/>
          </a:xfrm>
          <a:prstGeom prst="rect">
            <a:avLst/>
          </a:prstGeom>
          <a:noFill/>
        </p:spPr>
        <p:txBody>
          <a:bodyPr wrap="square" rtlCol="0" anchor="ctr">
            <a:spAutoFit/>
          </a:bodyPr>
          <a:lstStyle/>
          <a:p>
            <a:pPr algn="ctr"/>
            <a:r>
              <a:rPr kumimoji="1" lang="ja-JP" altLang="en-US" sz="9600" b="1">
                <a:solidFill>
                  <a:srgbClr val="003451"/>
                </a:solidFill>
                <a:latin typeface="Noto Sans JP" panose="020B0200000000000000" pitchFamily="50" charset="-128"/>
                <a:ea typeface="Noto Sans JP" panose="020B0200000000000000" pitchFamily="50" charset="-128"/>
              </a:rPr>
              <a:t>施策の提案</a:t>
            </a:r>
          </a:p>
        </p:txBody>
      </p:sp>
    </p:spTree>
    <p:extLst>
      <p:ext uri="{BB962C8B-B14F-4D97-AF65-F5344CB8AC3E}">
        <p14:creationId xmlns:p14="http://schemas.microsoft.com/office/powerpoint/2010/main" val="16763973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86409C-36CF-FEA1-34BB-80FF3A8BD56E}"/>
            </a:ext>
          </a:extLst>
        </p:cNvPr>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89E3EE44-0F6E-D03C-FF46-FF5A29366FA6}"/>
              </a:ext>
            </a:extLst>
          </p:cNvPr>
          <p:cNvSpPr/>
          <p:nvPr/>
        </p:nvSpPr>
        <p:spPr>
          <a:xfrm>
            <a:off x="6553200" y="-294"/>
            <a:ext cx="5638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4930D051-24CB-0E44-F4B3-FDDA428949E6}"/>
              </a:ext>
            </a:extLst>
          </p:cNvPr>
          <p:cNvSpPr/>
          <p:nvPr/>
        </p:nvSpPr>
        <p:spPr>
          <a:xfrm>
            <a:off x="-4426" y="0"/>
            <a:ext cx="3857626" cy="6858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FABF6E61-FDD7-F798-D0CE-587BC1C0BB5E}"/>
              </a:ext>
            </a:extLst>
          </p:cNvPr>
          <p:cNvSpPr/>
          <p:nvPr/>
        </p:nvSpPr>
        <p:spPr>
          <a:xfrm>
            <a:off x="0" y="728706"/>
            <a:ext cx="12192000" cy="5400000"/>
          </a:xfrm>
          <a:prstGeom prst="rect">
            <a:avLst/>
          </a:prstGeom>
          <a:solidFill>
            <a:srgbClr val="279A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AA34CD5E-549C-A3F7-4458-1D6EFF1A902F}"/>
              </a:ext>
            </a:extLst>
          </p:cNvPr>
          <p:cNvGrpSpPr/>
          <p:nvPr/>
        </p:nvGrpSpPr>
        <p:grpSpPr>
          <a:xfrm>
            <a:off x="0" y="729000"/>
            <a:ext cx="6553200" cy="5400000"/>
            <a:chOff x="0" y="729000"/>
            <a:chExt cx="6553200" cy="5400000"/>
          </a:xfrm>
        </p:grpSpPr>
        <p:sp>
          <p:nvSpPr>
            <p:cNvPr id="2" name="正方形/長方形 1">
              <a:extLst>
                <a:ext uri="{FF2B5EF4-FFF2-40B4-BE49-F238E27FC236}">
                  <a16:creationId xmlns:a16="http://schemas.microsoft.com/office/drawing/2014/main" id="{135652DB-8716-896E-878B-9A62E0601FB6}"/>
                </a:ext>
              </a:extLst>
            </p:cNvPr>
            <p:cNvSpPr/>
            <p:nvPr/>
          </p:nvSpPr>
          <p:spPr>
            <a:xfrm>
              <a:off x="0" y="729000"/>
              <a:ext cx="3857626"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76392455-9239-28B3-C827-A76076128B77}"/>
                </a:ext>
              </a:extLst>
            </p:cNvPr>
            <p:cNvSpPr>
              <a:spLocks noChangeAspect="1"/>
            </p:cNvSpPr>
            <p:nvPr/>
          </p:nvSpPr>
          <p:spPr>
            <a:xfrm>
              <a:off x="11532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BAFBFBF4-747D-A2DA-6F68-BA8F3C99D6BA}"/>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34FB2B7F-0DAE-7754-CAAC-28A74D8955E2}"/>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6AF0E72-AA98-0A38-2CEC-008CA78EF332}"/>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33EE9EC-5B24-58C0-802A-F9AF699F739B}"/>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60AE5AD-6389-DA03-7890-1B6C003F0115}"/>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668643BE-D48E-531B-F3C4-67970ABD6EAE}"/>
              </a:ext>
            </a:extLst>
          </p:cNvPr>
          <p:cNvGrpSpPr/>
          <p:nvPr/>
        </p:nvGrpSpPr>
        <p:grpSpPr>
          <a:xfrm>
            <a:off x="1833440" y="3176179"/>
            <a:ext cx="2535087" cy="2176063"/>
            <a:chOff x="4823056" y="2418023"/>
            <a:chExt cx="2535087" cy="2176063"/>
          </a:xfrm>
        </p:grpSpPr>
        <p:grpSp>
          <p:nvGrpSpPr>
            <p:cNvPr id="50" name="グループ化 49">
              <a:extLst>
                <a:ext uri="{FF2B5EF4-FFF2-40B4-BE49-F238E27FC236}">
                  <a16:creationId xmlns:a16="http://schemas.microsoft.com/office/drawing/2014/main" id="{F811ECDB-0C26-88AC-89C4-2665F4C62BC9}"/>
                </a:ext>
              </a:extLst>
            </p:cNvPr>
            <p:cNvGrpSpPr/>
            <p:nvPr/>
          </p:nvGrpSpPr>
          <p:grpSpPr>
            <a:xfrm>
              <a:off x="5376000" y="2418023"/>
              <a:ext cx="1440000" cy="1440000"/>
              <a:chOff x="5376000" y="2446065"/>
              <a:chExt cx="1440000" cy="1440000"/>
            </a:xfrm>
          </p:grpSpPr>
          <p:sp>
            <p:nvSpPr>
              <p:cNvPr id="52" name="楕円 51">
                <a:extLst>
                  <a:ext uri="{FF2B5EF4-FFF2-40B4-BE49-F238E27FC236}">
                    <a16:creationId xmlns:a16="http://schemas.microsoft.com/office/drawing/2014/main" id="{9B5BDA79-FE64-C8B5-03C3-725F3EF71E15}"/>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矢印: 上 52">
                <a:extLst>
                  <a:ext uri="{FF2B5EF4-FFF2-40B4-BE49-F238E27FC236}">
                    <a16:creationId xmlns:a16="http://schemas.microsoft.com/office/drawing/2014/main" id="{9006FA23-FD9E-96CE-4AA6-C907B9356B51}"/>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FF88B45F-6FAF-CC1D-CB72-929AFA789447}"/>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伸ばす</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sp>
        <p:nvSpPr>
          <p:cNvPr id="54" name="テキスト ボックス 53">
            <a:extLst>
              <a:ext uri="{FF2B5EF4-FFF2-40B4-BE49-F238E27FC236}">
                <a16:creationId xmlns:a16="http://schemas.microsoft.com/office/drawing/2014/main" id="{3738BC69-2BAA-B60A-80E3-1FC0A2042293}"/>
              </a:ext>
            </a:extLst>
          </p:cNvPr>
          <p:cNvSpPr txBox="1"/>
          <p:nvPr/>
        </p:nvSpPr>
        <p:spPr>
          <a:xfrm>
            <a:off x="4888280" y="2828541"/>
            <a:ext cx="8968641" cy="1200329"/>
          </a:xfrm>
          <a:prstGeom prst="rect">
            <a:avLst/>
          </a:prstGeom>
          <a:noFill/>
        </p:spPr>
        <p:txBody>
          <a:bodyPr wrap="square" rtlCol="0" anchor="ctr">
            <a:spAutoFit/>
          </a:bodyPr>
          <a:lstStyle/>
          <a:p>
            <a:pPr algn="ctr"/>
            <a:r>
              <a:rPr kumimoji="1" lang="ja-JP" altLang="en-US" sz="7200" b="1">
                <a:solidFill>
                  <a:schemeClr val="bg1"/>
                </a:solidFill>
                <a:latin typeface="Noto Sans JP" panose="020B0200000000000000" pitchFamily="50" charset="-128"/>
                <a:ea typeface="Noto Sans JP" panose="020B0200000000000000" pitchFamily="50" charset="-128"/>
              </a:rPr>
              <a:t>新工業団地</a:t>
            </a:r>
          </a:p>
        </p:txBody>
      </p:sp>
      <p:sp>
        <p:nvSpPr>
          <p:cNvPr id="56" name="楕円 55">
            <a:extLst>
              <a:ext uri="{FF2B5EF4-FFF2-40B4-BE49-F238E27FC236}">
                <a16:creationId xmlns:a16="http://schemas.microsoft.com/office/drawing/2014/main" id="{E1E32BE1-3119-E40D-719B-A716614D1906}"/>
              </a:ext>
            </a:extLst>
          </p:cNvPr>
          <p:cNvSpPr>
            <a:spLocks noChangeAspect="1"/>
          </p:cNvSpPr>
          <p:nvPr/>
        </p:nvSpPr>
        <p:spPr>
          <a:xfrm>
            <a:off x="1153200" y="-4671588"/>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609A897A-F560-D7C8-02CF-E958F276BF03}"/>
              </a:ext>
            </a:extLst>
          </p:cNvPr>
          <p:cNvSpPr>
            <a:spLocks noChangeAspect="1"/>
          </p:cNvSpPr>
          <p:nvPr/>
        </p:nvSpPr>
        <p:spPr>
          <a:xfrm>
            <a:off x="1153200" y="612841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01DDEF4C-7A98-5F35-4E08-F6B160245248}"/>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6</a:t>
            </a:r>
          </a:p>
        </p:txBody>
      </p:sp>
      <p:sp>
        <p:nvSpPr>
          <p:cNvPr id="6" name="フリーフォーム: 図形 5">
            <a:extLst>
              <a:ext uri="{FF2B5EF4-FFF2-40B4-BE49-F238E27FC236}">
                <a16:creationId xmlns:a16="http://schemas.microsoft.com/office/drawing/2014/main" id="{20E96CBF-81B6-F52F-74A6-939BA6131E57}"/>
              </a:ext>
            </a:extLst>
          </p:cNvPr>
          <p:cNvSpPr/>
          <p:nvPr/>
        </p:nvSpPr>
        <p:spPr>
          <a:xfrm>
            <a:off x="598801" y="2062708"/>
            <a:ext cx="5039999" cy="720000"/>
          </a:xfrm>
          <a:custGeom>
            <a:avLst/>
            <a:gdLst>
              <a:gd name="csX0" fmla="*/ 359999 w 5039999"/>
              <a:gd name="csY0" fmla="*/ 0 h 720000"/>
              <a:gd name="csX1" fmla="*/ 360000 w 5039999"/>
              <a:gd name="csY1" fmla="*/ 0 h 720000"/>
              <a:gd name="csX2" fmla="*/ 4679999 w 5039999"/>
              <a:gd name="csY2" fmla="*/ 0 h 720000"/>
              <a:gd name="csX3" fmla="*/ 5039999 w 5039999"/>
              <a:gd name="csY3" fmla="*/ 360000 h 720000"/>
              <a:gd name="csX4" fmla="*/ 4679999 w 5039999"/>
              <a:gd name="csY4" fmla="*/ 720000 h 720000"/>
              <a:gd name="csX5" fmla="*/ 360000 w 5039999"/>
              <a:gd name="csY5" fmla="*/ 720000 h 720000"/>
              <a:gd name="csX6" fmla="*/ 359999 w 5039999"/>
              <a:gd name="csY6" fmla="*/ 720000 h 720000"/>
              <a:gd name="csX7" fmla="*/ 359999 w 5039999"/>
              <a:gd name="csY7" fmla="*/ 720000 h 720000"/>
              <a:gd name="csX8" fmla="*/ 287448 w 5039999"/>
              <a:gd name="csY8" fmla="*/ 712686 h 720000"/>
              <a:gd name="csX9" fmla="*/ 0 w 5039999"/>
              <a:gd name="csY9" fmla="*/ 360000 h 720000"/>
              <a:gd name="csX10" fmla="*/ 287448 w 5039999"/>
              <a:gd name="csY10" fmla="*/ 7314 h 720000"/>
              <a:gd name="csX11" fmla="*/ 359999 w 5039999"/>
              <a:gd name="csY11" fmla="*/ 0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039999" h="720000">
                <a:moveTo>
                  <a:pt x="359999" y="0"/>
                </a:moveTo>
                <a:lnTo>
                  <a:pt x="360000" y="0"/>
                </a:lnTo>
                <a:lnTo>
                  <a:pt x="4679999" y="0"/>
                </a:lnTo>
                <a:cubicBezTo>
                  <a:pt x="4878822" y="0"/>
                  <a:pt x="5039999" y="161177"/>
                  <a:pt x="5039999" y="360000"/>
                </a:cubicBezTo>
                <a:cubicBezTo>
                  <a:pt x="5039999" y="558823"/>
                  <a:pt x="4878822" y="720000"/>
                  <a:pt x="4679999" y="720000"/>
                </a:cubicBezTo>
                <a:lnTo>
                  <a:pt x="360000" y="720000"/>
                </a:lnTo>
                <a:lnTo>
                  <a:pt x="359999" y="720000"/>
                </a:lnTo>
                <a:lnTo>
                  <a:pt x="359999" y="720000"/>
                </a:lnTo>
                <a:lnTo>
                  <a:pt x="287448" y="712686"/>
                </a:lnTo>
                <a:cubicBezTo>
                  <a:pt x="123401" y="679118"/>
                  <a:pt x="0" y="533970"/>
                  <a:pt x="0" y="360000"/>
                </a:cubicBezTo>
                <a:cubicBezTo>
                  <a:pt x="0" y="186030"/>
                  <a:pt x="123401" y="40883"/>
                  <a:pt x="287448" y="7314"/>
                </a:cubicBezTo>
                <a:lnTo>
                  <a:pt x="359999" y="0"/>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3" name="テキスト ボックス 12">
            <a:extLst>
              <a:ext uri="{FF2B5EF4-FFF2-40B4-BE49-F238E27FC236}">
                <a16:creationId xmlns:a16="http://schemas.microsoft.com/office/drawing/2014/main" id="{8A976005-3F62-684C-CFEF-D63084B88397}"/>
              </a:ext>
            </a:extLst>
          </p:cNvPr>
          <p:cNvSpPr txBox="1"/>
          <p:nvPr/>
        </p:nvSpPr>
        <p:spPr>
          <a:xfrm>
            <a:off x="959620" y="2099541"/>
            <a:ext cx="4325748"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a:solidFill>
                  <a:prstClr val="white"/>
                </a:solidFill>
                <a:latin typeface="Noto Sans JP" panose="020B0200000000000000" pitchFamily="50" charset="-128"/>
                <a:ea typeface="Noto Sans JP" panose="020B0200000000000000" pitchFamily="50" charset="-128"/>
              </a:rPr>
              <a:t>土浦市の強み</a:t>
            </a:r>
            <a:endParaRPr kumimoji="1" lang="en-US" altLang="ja-JP" sz="3600" b="1" i="0" u="none" strike="noStrike" kern="1200" cap="none" spc="0" normalizeH="0" baseline="0" noProof="0">
              <a:ln>
                <a:noFill/>
              </a:ln>
              <a:solidFill>
                <a:prstClr val="white"/>
              </a:solidFill>
              <a:effectLst/>
              <a:uLnTx/>
              <a:uFillTx/>
              <a:latin typeface="Noto Sans JP" panose="020B0200000000000000" pitchFamily="50" charset="-128"/>
              <a:ea typeface="Noto Sans JP" panose="020B0200000000000000" pitchFamily="50" charset="-128"/>
              <a:cs typeface="+mn-cs"/>
            </a:endParaRPr>
          </a:p>
        </p:txBody>
      </p:sp>
    </p:spTree>
    <p:extLst>
      <p:ext uri="{BB962C8B-B14F-4D97-AF65-F5344CB8AC3E}">
        <p14:creationId xmlns:p14="http://schemas.microsoft.com/office/powerpoint/2010/main" val="22086419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459E-50B0-4F22-CC60-AE774AC9E064}"/>
            </a:ext>
          </a:extLst>
        </p:cNvPr>
        <p:cNvGrpSpPr/>
        <p:nvPr/>
      </p:nvGrpSpPr>
      <p:grpSpPr>
        <a:xfrm>
          <a:off x="0" y="0"/>
          <a:ext cx="0" cy="0"/>
          <a:chOff x="0" y="0"/>
          <a:chExt cx="0" cy="0"/>
        </a:xfrm>
      </p:grpSpPr>
      <p:sp>
        <p:nvSpPr>
          <p:cNvPr id="25" name="四角形: 角を丸くする 24">
            <a:extLst>
              <a:ext uri="{FF2B5EF4-FFF2-40B4-BE49-F238E27FC236}">
                <a16:creationId xmlns:a16="http://schemas.microsoft.com/office/drawing/2014/main" id="{8C48411D-0540-0BB0-7FBF-64E41D2E1ECE}"/>
              </a:ext>
            </a:extLst>
          </p:cNvPr>
          <p:cNvSpPr/>
          <p:nvPr/>
        </p:nvSpPr>
        <p:spPr>
          <a:xfrm>
            <a:off x="2853262" y="907707"/>
            <a:ext cx="8914597" cy="5400000"/>
          </a:xfrm>
          <a:prstGeom prst="roundRect">
            <a:avLst>
              <a:gd name="adj" fmla="val 5506"/>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4" name="楕円 3">
            <a:extLst>
              <a:ext uri="{FF2B5EF4-FFF2-40B4-BE49-F238E27FC236}">
                <a16:creationId xmlns:a16="http://schemas.microsoft.com/office/drawing/2014/main" id="{7CE14A6D-594D-ABA5-5416-EDD035DD52A1}"/>
              </a:ext>
            </a:extLst>
          </p:cNvPr>
          <p:cNvSpPr>
            <a:spLocks noChangeAspect="1"/>
          </p:cNvSpPr>
          <p:nvPr/>
        </p:nvSpPr>
        <p:spPr>
          <a:xfrm>
            <a:off x="-2700000" y="729000"/>
            <a:ext cx="5400000" cy="5400000"/>
          </a:xfrm>
          <a:prstGeom prst="ellipse">
            <a:avLst/>
          </a:prstGeom>
          <a:solidFill>
            <a:srgbClr val="279C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5">
                  <a:lumMod val="75000"/>
                </a:schemeClr>
              </a:solidFill>
            </a:endParaRPr>
          </a:p>
        </p:txBody>
      </p:sp>
      <p:sp>
        <p:nvSpPr>
          <p:cNvPr id="5" name="テキスト ボックス 11">
            <a:extLst>
              <a:ext uri="{FF2B5EF4-FFF2-40B4-BE49-F238E27FC236}">
                <a16:creationId xmlns:a16="http://schemas.microsoft.com/office/drawing/2014/main" id="{CABE0EF1-D390-1CA0-FEEC-B9784B0FF239}"/>
              </a:ext>
            </a:extLst>
          </p:cNvPr>
          <p:cNvSpPr txBox="1"/>
          <p:nvPr/>
        </p:nvSpPr>
        <p:spPr>
          <a:xfrm>
            <a:off x="576692" y="145922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新工業団地</a:t>
            </a:r>
            <a:endParaRPr lang="en-US" altLang="ja-JP" sz="6000" b="1">
              <a:solidFill>
                <a:schemeClr val="bg1"/>
              </a:solidFill>
            </a:endParaRPr>
          </a:p>
        </p:txBody>
      </p:sp>
      <p:pic>
        <p:nvPicPr>
          <p:cNvPr id="44" name="図 43" descr="屋外, 草, フィールド, 開く が含まれている画像&#10;&#10;AI 生成コンテンツは誤りを含む可能性があります。">
            <a:extLst>
              <a:ext uri="{FF2B5EF4-FFF2-40B4-BE49-F238E27FC236}">
                <a16:creationId xmlns:a16="http://schemas.microsoft.com/office/drawing/2014/main" id="{0B8D5E60-1595-423A-DD25-5CB7D99814C8}"/>
              </a:ext>
            </a:extLst>
          </p:cNvPr>
          <p:cNvPicPr>
            <a:picLocks noChangeAspect="1"/>
          </p:cNvPicPr>
          <p:nvPr/>
        </p:nvPicPr>
        <p:blipFill>
          <a:blip r:embed="rId3">
            <a:extLst>
              <a:ext uri="{28A0092B-C50C-407E-A947-70E740481C1C}">
                <a14:useLocalDpi xmlns:a14="http://schemas.microsoft.com/office/drawing/2010/main" val="0"/>
              </a:ext>
            </a:extLst>
          </a:blip>
          <a:srcRect l="2022" t="49748" r="20767" b="15216"/>
          <a:stretch>
            <a:fillRect/>
          </a:stretch>
        </p:blipFill>
        <p:spPr>
          <a:xfrm>
            <a:off x="-4449560" y="7189563"/>
            <a:ext cx="4970500" cy="1691640"/>
          </a:xfrm>
          <a:prstGeom prst="rect">
            <a:avLst/>
          </a:prstGeom>
        </p:spPr>
      </p:pic>
      <mc:AlternateContent xmlns:mc="http://schemas.openxmlformats.org/markup-compatibility/2006" xmlns:p14="http://schemas.microsoft.com/office/powerpoint/2010/main">
        <mc:Choice Requires="p14">
          <p:contentPart p14:bwMode="auto" r:id="rId4">
            <p14:nvContentPartPr>
              <p14:cNvPr id="61" name="インク 60">
                <a:extLst>
                  <a:ext uri="{FF2B5EF4-FFF2-40B4-BE49-F238E27FC236}">
                    <a16:creationId xmlns:a16="http://schemas.microsoft.com/office/drawing/2014/main" id="{6DDB16D8-9954-6F30-A21E-75D4A1FC2A14}"/>
                  </a:ext>
                </a:extLst>
              </p14:cNvPr>
              <p14:cNvContentPartPr/>
              <p14:nvPr/>
            </p14:nvContentPartPr>
            <p14:xfrm>
              <a:off x="5851200" y="3958099"/>
              <a:ext cx="349" cy="336"/>
            </p14:xfrm>
          </p:contentPart>
        </mc:Choice>
        <mc:Fallback xmlns="">
          <p:pic>
            <p:nvPicPr>
              <p:cNvPr id="61" name="インク 60">
                <a:extLst>
                  <a:ext uri="{FF2B5EF4-FFF2-40B4-BE49-F238E27FC236}">
                    <a16:creationId xmlns:a16="http://schemas.microsoft.com/office/drawing/2014/main" id="{6DDB16D8-9954-6F30-A21E-75D4A1FC2A14}"/>
                  </a:ext>
                </a:extLst>
              </p:cNvPr>
              <p:cNvPicPr/>
              <p:nvPr/>
            </p:nvPicPr>
            <p:blipFill>
              <a:blip r:embed="rId5"/>
              <a:stretch>
                <a:fillRect/>
              </a:stretch>
            </p:blipFill>
            <p:spPr>
              <a:xfrm>
                <a:off x="5833750" y="3924499"/>
                <a:ext cx="34900" cy="67200"/>
              </a:xfrm>
              <a:prstGeom prst="rect">
                <a:avLst/>
              </a:prstGeom>
            </p:spPr>
          </p:pic>
        </mc:Fallback>
      </mc:AlternateContent>
      <p:sp>
        <p:nvSpPr>
          <p:cNvPr id="81" name="テキスト ボックス 80">
            <a:extLst>
              <a:ext uri="{FF2B5EF4-FFF2-40B4-BE49-F238E27FC236}">
                <a16:creationId xmlns:a16="http://schemas.microsoft.com/office/drawing/2014/main" id="{919770CC-C643-1B4C-53D5-502317D7CE56}"/>
              </a:ext>
            </a:extLst>
          </p:cNvPr>
          <p:cNvSpPr txBox="1"/>
          <p:nvPr/>
        </p:nvSpPr>
        <p:spPr>
          <a:xfrm>
            <a:off x="3041325" y="260587"/>
            <a:ext cx="5619750" cy="584775"/>
          </a:xfrm>
          <a:prstGeom prst="rect">
            <a:avLst/>
          </a:prstGeom>
          <a:noFill/>
        </p:spPr>
        <p:txBody>
          <a:bodyPr wrap="square" rtlCol="0">
            <a:spAutoFit/>
          </a:bodyPr>
          <a:lstStyle/>
          <a:p>
            <a:r>
              <a:rPr lang="ja-JP" altLang="en-US" sz="2800" b="1">
                <a:solidFill>
                  <a:srgbClr val="003451"/>
                </a:solidFill>
              </a:rPr>
              <a:t> </a:t>
            </a:r>
            <a:r>
              <a:rPr lang="ja-JP" altLang="en-US" sz="3200" b="1">
                <a:solidFill>
                  <a:srgbClr val="003451"/>
                </a:solidFill>
              </a:rPr>
              <a:t>土浦北</a:t>
            </a:r>
            <a:r>
              <a:rPr lang="en-US" altLang="ja-JP" sz="3200" b="1">
                <a:solidFill>
                  <a:srgbClr val="003451"/>
                </a:solidFill>
              </a:rPr>
              <a:t>IC</a:t>
            </a:r>
            <a:r>
              <a:rPr lang="ja-JP" altLang="en-US" sz="3200" b="1">
                <a:solidFill>
                  <a:srgbClr val="003451"/>
                </a:solidFill>
              </a:rPr>
              <a:t>付近に新工業団地</a:t>
            </a:r>
            <a:endParaRPr lang="en-US" altLang="ja-JP" sz="2800">
              <a:solidFill>
                <a:srgbClr val="003451"/>
              </a:solidFill>
            </a:endParaRPr>
          </a:p>
        </p:txBody>
      </p:sp>
      <p:sp>
        <p:nvSpPr>
          <p:cNvPr id="6" name="テキスト ボックス 5">
            <a:extLst>
              <a:ext uri="{FF2B5EF4-FFF2-40B4-BE49-F238E27FC236}">
                <a16:creationId xmlns:a16="http://schemas.microsoft.com/office/drawing/2014/main" id="{69A67175-D798-43D5-B138-0DDB64248883}"/>
              </a:ext>
            </a:extLst>
          </p:cNvPr>
          <p:cNvSpPr txBox="1"/>
          <p:nvPr/>
        </p:nvSpPr>
        <p:spPr>
          <a:xfrm>
            <a:off x="6990996" y="4173696"/>
            <a:ext cx="4695484" cy="1569660"/>
          </a:xfrm>
          <a:prstGeom prst="rect">
            <a:avLst/>
          </a:prstGeom>
          <a:noFill/>
        </p:spPr>
        <p:txBody>
          <a:bodyPr wrap="square" rtlCol="0">
            <a:spAutoFit/>
          </a:bodyPr>
          <a:lstStyle/>
          <a:p>
            <a:r>
              <a:rPr kumimoji="1" lang="ja-JP" altLang="en-US" sz="3200" b="1">
                <a:solidFill>
                  <a:srgbClr val="003451"/>
                </a:solidFill>
              </a:rPr>
              <a:t>開発面積　約</a:t>
            </a:r>
            <a:r>
              <a:rPr kumimoji="1" lang="en-US" altLang="ja-JP" sz="3200" b="1">
                <a:solidFill>
                  <a:srgbClr val="003451"/>
                </a:solidFill>
              </a:rPr>
              <a:t>40.42ha</a:t>
            </a:r>
          </a:p>
          <a:p>
            <a:r>
              <a:rPr kumimoji="1" lang="ja-JP" altLang="en-US" sz="3200" b="1">
                <a:solidFill>
                  <a:srgbClr val="003451"/>
                </a:solidFill>
              </a:rPr>
              <a:t>分譲可能面積 </a:t>
            </a:r>
            <a:r>
              <a:rPr kumimoji="1" lang="en-US" altLang="ja-JP" sz="3200" b="1">
                <a:solidFill>
                  <a:srgbClr val="003451"/>
                </a:solidFill>
              </a:rPr>
              <a:t>28.3ha</a:t>
            </a:r>
          </a:p>
          <a:p>
            <a:endParaRPr kumimoji="1" lang="en-US" altLang="ja-JP" sz="3200" b="1">
              <a:solidFill>
                <a:srgbClr val="003451"/>
              </a:solidFill>
            </a:endParaRPr>
          </a:p>
        </p:txBody>
      </p:sp>
      <p:pic>
        <p:nvPicPr>
          <p:cNvPr id="10" name="図 9" descr="建物の中&#10;&#10;AI 生成コンテンツは誤りを含む可能性があります。">
            <a:extLst>
              <a:ext uri="{FF2B5EF4-FFF2-40B4-BE49-F238E27FC236}">
                <a16:creationId xmlns:a16="http://schemas.microsoft.com/office/drawing/2014/main" id="{CC8802A0-2B45-6993-85D4-A0B00FFBF80D}"/>
              </a:ext>
            </a:extLst>
          </p:cNvPr>
          <p:cNvPicPr>
            <a:picLocks noChangeAspect="1"/>
          </p:cNvPicPr>
          <p:nvPr/>
        </p:nvPicPr>
        <p:blipFill>
          <a:blip r:embed="rId6"/>
          <a:srcRect l="20404" t="2811"/>
          <a:stretch>
            <a:fillRect/>
          </a:stretch>
        </p:blipFill>
        <p:spPr>
          <a:xfrm>
            <a:off x="2937618" y="1740372"/>
            <a:ext cx="4015480" cy="3501494"/>
          </a:xfrm>
          <a:prstGeom prst="rect">
            <a:avLst/>
          </a:prstGeom>
        </p:spPr>
      </p:pic>
      <p:sp>
        <p:nvSpPr>
          <p:cNvPr id="14" name="テキスト ボックス 13">
            <a:extLst>
              <a:ext uri="{FF2B5EF4-FFF2-40B4-BE49-F238E27FC236}">
                <a16:creationId xmlns:a16="http://schemas.microsoft.com/office/drawing/2014/main" id="{CCC7C51D-6BD0-0635-2F37-A9C5E2C1024B}"/>
              </a:ext>
            </a:extLst>
          </p:cNvPr>
          <p:cNvSpPr txBox="1"/>
          <p:nvPr/>
        </p:nvSpPr>
        <p:spPr>
          <a:xfrm>
            <a:off x="4279851" y="5296508"/>
            <a:ext cx="2776155" cy="246221"/>
          </a:xfrm>
          <a:prstGeom prst="rect">
            <a:avLst/>
          </a:prstGeom>
          <a:noFill/>
        </p:spPr>
        <p:txBody>
          <a:bodyPr wrap="square">
            <a:spAutoFit/>
          </a:bodyPr>
          <a:lstStyle/>
          <a:p>
            <a:r>
              <a:rPr lang="ja-JP" altLang="en-US" sz="1000" b="0" i="0">
                <a:solidFill>
                  <a:srgbClr val="000000"/>
                </a:solidFill>
                <a:effectLst/>
                <a:latin typeface="Verdana" panose="020B0604030504040204" pitchFamily="34" charset="0"/>
              </a:rPr>
              <a:t>出典：地理院地図（写真）を加工して作成</a:t>
            </a:r>
            <a:endParaRPr lang="ja-JP" altLang="en-US" sz="1000"/>
          </a:p>
        </p:txBody>
      </p:sp>
      <p:sp>
        <p:nvSpPr>
          <p:cNvPr id="8" name="テキスト ボックス 7">
            <a:extLst>
              <a:ext uri="{FF2B5EF4-FFF2-40B4-BE49-F238E27FC236}">
                <a16:creationId xmlns:a16="http://schemas.microsoft.com/office/drawing/2014/main" id="{3BD48C34-604D-542D-EEF0-6A3C79A8D139}"/>
              </a:ext>
            </a:extLst>
          </p:cNvPr>
          <p:cNvSpPr txBox="1"/>
          <p:nvPr/>
        </p:nvSpPr>
        <p:spPr>
          <a:xfrm>
            <a:off x="4279851" y="3190252"/>
            <a:ext cx="1363057" cy="523220"/>
          </a:xfrm>
          <a:prstGeom prst="rect">
            <a:avLst/>
          </a:prstGeom>
          <a:solidFill>
            <a:srgbClr val="003451"/>
          </a:solidFill>
          <a:ln>
            <a:noFill/>
          </a:ln>
        </p:spPr>
        <p:txBody>
          <a:bodyPr wrap="square" rtlCol="0">
            <a:spAutoFit/>
          </a:bodyPr>
          <a:lstStyle/>
          <a:p>
            <a:r>
              <a:rPr lang="ja-JP" altLang="en-US" sz="2800" b="1">
                <a:solidFill>
                  <a:schemeClr val="bg1"/>
                </a:solidFill>
              </a:rPr>
              <a:t>候補地</a:t>
            </a:r>
            <a:endParaRPr lang="en-US" altLang="ja-JP" sz="2800" b="1">
              <a:solidFill>
                <a:schemeClr val="bg1"/>
              </a:solidFill>
            </a:endParaRPr>
          </a:p>
        </p:txBody>
      </p:sp>
      <p:sp>
        <p:nvSpPr>
          <p:cNvPr id="26" name="テキスト ボックス 25">
            <a:extLst>
              <a:ext uri="{FF2B5EF4-FFF2-40B4-BE49-F238E27FC236}">
                <a16:creationId xmlns:a16="http://schemas.microsoft.com/office/drawing/2014/main" id="{E9979869-097D-47F9-6CF9-3128815B032E}"/>
              </a:ext>
            </a:extLst>
          </p:cNvPr>
          <p:cNvSpPr txBox="1"/>
          <p:nvPr/>
        </p:nvSpPr>
        <p:spPr>
          <a:xfrm>
            <a:off x="6953098" y="1882202"/>
            <a:ext cx="4771280" cy="1569660"/>
          </a:xfrm>
          <a:prstGeom prst="rect">
            <a:avLst/>
          </a:prstGeom>
          <a:noFill/>
        </p:spPr>
        <p:txBody>
          <a:bodyPr wrap="square" rtlCol="0">
            <a:spAutoFit/>
          </a:bodyPr>
          <a:lstStyle/>
          <a:p>
            <a:r>
              <a:rPr kumimoji="1" lang="ja-JP" altLang="en-US" sz="3200" b="1">
                <a:solidFill>
                  <a:srgbClr val="003451"/>
                </a:solidFill>
              </a:rPr>
              <a:t>現状では</a:t>
            </a:r>
            <a:endParaRPr kumimoji="1" lang="en-US" altLang="ja-JP" sz="3200" b="1">
              <a:solidFill>
                <a:srgbClr val="003451"/>
              </a:solidFill>
            </a:endParaRPr>
          </a:p>
          <a:p>
            <a:r>
              <a:rPr kumimoji="1" lang="ja-JP" altLang="en-US" sz="3200" b="1">
                <a:solidFill>
                  <a:srgbClr val="003451"/>
                </a:solidFill>
              </a:rPr>
              <a:t>ソーラーパネル、森林、</a:t>
            </a:r>
            <a:endParaRPr kumimoji="1" lang="en-US" altLang="ja-JP" sz="3200" b="1">
              <a:solidFill>
                <a:srgbClr val="003451"/>
              </a:solidFill>
            </a:endParaRPr>
          </a:p>
          <a:p>
            <a:r>
              <a:rPr kumimoji="1" lang="ja-JP" altLang="en-US" sz="3200" b="1">
                <a:solidFill>
                  <a:srgbClr val="003451"/>
                </a:solidFill>
              </a:rPr>
              <a:t>未耕作地が広がっている</a:t>
            </a:r>
            <a:endParaRPr kumimoji="1" lang="en-US" altLang="ja-JP" sz="3200" b="1">
              <a:solidFill>
                <a:srgbClr val="003451"/>
              </a:solidFill>
            </a:endParaRPr>
          </a:p>
        </p:txBody>
      </p:sp>
      <p:sp>
        <p:nvSpPr>
          <p:cNvPr id="13" name="テキスト ボックス 12">
            <a:extLst>
              <a:ext uri="{FF2B5EF4-FFF2-40B4-BE49-F238E27FC236}">
                <a16:creationId xmlns:a16="http://schemas.microsoft.com/office/drawing/2014/main" id="{ACA16922-9C42-10A0-3B5F-7F923951E4B2}"/>
              </a:ext>
            </a:extLst>
          </p:cNvPr>
          <p:cNvSpPr txBox="1"/>
          <p:nvPr/>
        </p:nvSpPr>
        <p:spPr>
          <a:xfrm>
            <a:off x="11057350" y="6016109"/>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7</a:t>
            </a:r>
          </a:p>
        </p:txBody>
      </p:sp>
    </p:spTree>
    <p:extLst>
      <p:ext uri="{BB962C8B-B14F-4D97-AF65-F5344CB8AC3E}">
        <p14:creationId xmlns:p14="http://schemas.microsoft.com/office/powerpoint/2010/main" val="979937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5FD9-8392-B237-8055-01E4A6867D35}"/>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3DB48922-59DC-9645-72EF-17AF8815ED19}"/>
              </a:ext>
            </a:extLst>
          </p:cNvPr>
          <p:cNvSpPr>
            <a:spLocks noChangeAspect="1"/>
          </p:cNvSpPr>
          <p:nvPr/>
        </p:nvSpPr>
        <p:spPr>
          <a:xfrm>
            <a:off x="-2700000" y="729000"/>
            <a:ext cx="5400000" cy="5400000"/>
          </a:xfrm>
          <a:prstGeom prst="ellipse">
            <a:avLst/>
          </a:prstGeom>
          <a:solidFill>
            <a:srgbClr val="279C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FA693802-982A-E8AC-E1CA-082FF09FD55C}"/>
              </a:ext>
            </a:extLst>
          </p:cNvPr>
          <p:cNvSpPr/>
          <p:nvPr/>
        </p:nvSpPr>
        <p:spPr>
          <a:xfrm>
            <a:off x="-9407361" y="6137975"/>
            <a:ext cx="8914597" cy="1042613"/>
          </a:xfrm>
          <a:prstGeom prst="roundRect">
            <a:avLst>
              <a:gd name="adj" fmla="val 1180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右 40">
            <a:extLst>
              <a:ext uri="{FF2B5EF4-FFF2-40B4-BE49-F238E27FC236}">
                <a16:creationId xmlns:a16="http://schemas.microsoft.com/office/drawing/2014/main" id="{3B4A8898-8CB0-8034-1538-F025CA2781E7}"/>
              </a:ext>
            </a:extLst>
          </p:cNvPr>
          <p:cNvSpPr/>
          <p:nvPr/>
        </p:nvSpPr>
        <p:spPr>
          <a:xfrm>
            <a:off x="-4250085" y="5083416"/>
            <a:ext cx="613938" cy="484632"/>
          </a:xfrm>
          <a:prstGeom prst="rightArrow">
            <a:avLst>
              <a:gd name="adj1" fmla="val 50000"/>
              <a:gd name="adj2" fmla="val 7289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78F6D661-96F0-FF9D-E55A-3A3CD12FDDEC}"/>
              </a:ext>
            </a:extLst>
          </p:cNvPr>
          <p:cNvSpPr txBox="1"/>
          <p:nvPr/>
        </p:nvSpPr>
        <p:spPr>
          <a:xfrm>
            <a:off x="-7935817" y="6321672"/>
            <a:ext cx="5971507" cy="461665"/>
          </a:xfrm>
          <a:prstGeom prst="rect">
            <a:avLst/>
          </a:prstGeom>
          <a:noFill/>
        </p:spPr>
        <p:txBody>
          <a:bodyPr wrap="none" rtlCol="0">
            <a:spAutoFit/>
          </a:bodyPr>
          <a:lstStyle/>
          <a:p>
            <a:r>
              <a:rPr lang="ja-JP" altLang="en-US" sz="2400" b="1">
                <a:latin typeface="Noto Sans JP" panose="020B0200000000000000" pitchFamily="50" charset="-128"/>
                <a:ea typeface="Noto Sans JP" panose="020B0200000000000000" pitchFamily="50" charset="-128"/>
                <a:cs typeface="Noto Sans" panose="020B0502040504020204" pitchFamily="34" charset="0"/>
              </a:rPr>
              <a:t>税収入</a:t>
            </a:r>
            <a:r>
              <a:rPr lang="en-US" altLang="ja-JP" sz="2400" b="1">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latin typeface="Noto Sans JP" panose="020B0200000000000000" pitchFamily="50" charset="-128"/>
                <a:ea typeface="Noto Sans JP" panose="020B0200000000000000" pitchFamily="50" charset="-128"/>
                <a:cs typeface="Noto Sans" panose="020B0502040504020204" pitchFamily="34" charset="0"/>
              </a:rPr>
              <a:t>固定資産税等</a:t>
            </a:r>
            <a:r>
              <a:rPr lang="en-US" altLang="ja-JP" sz="2400" b="1">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latin typeface="Noto Sans JP" panose="020B0200000000000000" pitchFamily="50" charset="-128"/>
                <a:ea typeface="Noto Sans JP" panose="020B0200000000000000" pitchFamily="50" charset="-128"/>
                <a:cs typeface="Noto Sans" panose="020B0502040504020204" pitchFamily="34" charset="0"/>
              </a:rPr>
              <a:t>の増加、</a:t>
            </a:r>
            <a:r>
              <a:rPr lang="ja-JP" altLang="en-US" sz="2400" b="1">
                <a:latin typeface="Noto Sans JP" panose="020B0200000000000000" pitchFamily="50" charset="-128"/>
                <a:ea typeface="Noto Sans JP" panose="020B0200000000000000" pitchFamily="50" charset="-128"/>
              </a:rPr>
              <a:t>工業の集積</a:t>
            </a:r>
            <a:endParaRPr kumimoji="1" lang="en-US" altLang="ja-JP" sz="2400" b="1">
              <a:latin typeface="Noto Sans JP" panose="020B0200000000000000" pitchFamily="50" charset="-128"/>
              <a:ea typeface="Noto Sans JP" panose="020B0200000000000000" pitchFamily="50" charset="-128"/>
            </a:endParaRPr>
          </a:p>
        </p:txBody>
      </p:sp>
      <p:pic>
        <p:nvPicPr>
          <p:cNvPr id="44" name="図 43" descr="屋外, 草, フィールド, 開く が含まれている画像&#10;&#10;AI 生成コンテンツは誤りを含む可能性があります。">
            <a:extLst>
              <a:ext uri="{FF2B5EF4-FFF2-40B4-BE49-F238E27FC236}">
                <a16:creationId xmlns:a16="http://schemas.microsoft.com/office/drawing/2014/main" id="{9D17F40B-10AC-1F5C-2661-872727A05B72}"/>
              </a:ext>
            </a:extLst>
          </p:cNvPr>
          <p:cNvPicPr>
            <a:picLocks noChangeAspect="1"/>
          </p:cNvPicPr>
          <p:nvPr/>
        </p:nvPicPr>
        <p:blipFill>
          <a:blip r:embed="rId3">
            <a:extLst>
              <a:ext uri="{28A0092B-C50C-407E-A947-70E740481C1C}">
                <a14:useLocalDpi xmlns:a14="http://schemas.microsoft.com/office/drawing/2010/main" val="0"/>
              </a:ext>
            </a:extLst>
          </a:blip>
          <a:srcRect l="2022" t="49748" r="20767" b="15216"/>
          <a:stretch>
            <a:fillRect/>
          </a:stretch>
        </p:blipFill>
        <p:spPr>
          <a:xfrm>
            <a:off x="-8552960" y="587982"/>
            <a:ext cx="4970500" cy="1691640"/>
          </a:xfrm>
          <a:prstGeom prst="rect">
            <a:avLst/>
          </a:prstGeom>
        </p:spPr>
      </p:pic>
      <p:sp>
        <p:nvSpPr>
          <p:cNvPr id="75" name="テキスト ボックス 74">
            <a:extLst>
              <a:ext uri="{FF2B5EF4-FFF2-40B4-BE49-F238E27FC236}">
                <a16:creationId xmlns:a16="http://schemas.microsoft.com/office/drawing/2014/main" id="{629A3849-1652-A44D-92CD-AB26FC7A388C}"/>
              </a:ext>
            </a:extLst>
          </p:cNvPr>
          <p:cNvSpPr txBox="1"/>
          <p:nvPr/>
        </p:nvSpPr>
        <p:spPr>
          <a:xfrm>
            <a:off x="-8342417" y="5652000"/>
            <a:ext cx="7026282" cy="923330"/>
          </a:xfrm>
          <a:prstGeom prst="rect">
            <a:avLst/>
          </a:prstGeom>
          <a:noFill/>
        </p:spPr>
        <p:txBody>
          <a:bodyPr wrap="none" rtlCol="0">
            <a:spAutoFit/>
          </a:bodyPr>
          <a:lstStyle/>
          <a:p>
            <a:r>
              <a:rPr kumimoji="1" lang="ja-JP" altLang="en-US" b="1"/>
              <a:t>想定される業種：物流業、製造業</a:t>
            </a:r>
            <a:r>
              <a:rPr kumimoji="1" lang="en-US" altLang="ja-JP" b="1"/>
              <a:t>(</a:t>
            </a:r>
            <a:r>
              <a:rPr kumimoji="1" lang="ja-JP" altLang="en-US" b="1"/>
              <a:t>プラスチック、食品、電子機器</a:t>
            </a:r>
            <a:r>
              <a:rPr kumimoji="1" lang="en-US" altLang="ja-JP" b="1"/>
              <a:t>)</a:t>
            </a:r>
          </a:p>
          <a:p>
            <a:r>
              <a:rPr kumimoji="1" lang="ja-JP" altLang="en-US" b="1"/>
              <a:t>現状はソーラーパネル、森林、未耕作地が広がっている</a:t>
            </a:r>
            <a:endParaRPr kumimoji="1" lang="en-US" altLang="ja-JP" b="1"/>
          </a:p>
          <a:p>
            <a:endParaRPr kumimoji="1" lang="ja-JP" altLang="en-US"/>
          </a:p>
        </p:txBody>
      </p:sp>
      <p:sp>
        <p:nvSpPr>
          <p:cNvPr id="81" name="テキスト ボックス 80">
            <a:extLst>
              <a:ext uri="{FF2B5EF4-FFF2-40B4-BE49-F238E27FC236}">
                <a16:creationId xmlns:a16="http://schemas.microsoft.com/office/drawing/2014/main" id="{3D47DCE8-AE6A-1B6D-40CB-798A0015D707}"/>
              </a:ext>
            </a:extLst>
          </p:cNvPr>
          <p:cNvSpPr txBox="1"/>
          <p:nvPr/>
        </p:nvSpPr>
        <p:spPr>
          <a:xfrm>
            <a:off x="2643357" y="210365"/>
            <a:ext cx="5619750" cy="584775"/>
          </a:xfrm>
          <a:prstGeom prst="rect">
            <a:avLst/>
          </a:prstGeom>
          <a:noFill/>
        </p:spPr>
        <p:txBody>
          <a:bodyPr wrap="square" rtlCol="0">
            <a:spAutoFit/>
          </a:bodyPr>
          <a:lstStyle/>
          <a:p>
            <a:r>
              <a:rPr lang="ja-JP" altLang="en-US" sz="3200" b="1">
                <a:solidFill>
                  <a:srgbClr val="003451"/>
                </a:solidFill>
              </a:rPr>
              <a:t>新工業団地のポテンシャル</a:t>
            </a:r>
            <a:endParaRPr lang="en-US" altLang="ja-JP" sz="3200">
              <a:solidFill>
                <a:srgbClr val="003451"/>
              </a:solidFill>
            </a:endParaRPr>
          </a:p>
        </p:txBody>
      </p:sp>
      <p:sp>
        <p:nvSpPr>
          <p:cNvPr id="2" name="テキスト ボックス 11">
            <a:extLst>
              <a:ext uri="{FF2B5EF4-FFF2-40B4-BE49-F238E27FC236}">
                <a16:creationId xmlns:a16="http://schemas.microsoft.com/office/drawing/2014/main" id="{C0582991-50B5-EEE2-6477-7D8EAE49710D}"/>
              </a:ext>
            </a:extLst>
          </p:cNvPr>
          <p:cNvSpPr txBox="1"/>
          <p:nvPr/>
        </p:nvSpPr>
        <p:spPr>
          <a:xfrm>
            <a:off x="576692" y="145922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新工業団地</a:t>
            </a:r>
            <a:endParaRPr lang="en-US" altLang="ja-JP" sz="6000" b="1">
              <a:solidFill>
                <a:schemeClr val="bg1"/>
              </a:solidFill>
            </a:endParaRPr>
          </a:p>
        </p:txBody>
      </p:sp>
      <p:grpSp>
        <p:nvGrpSpPr>
          <p:cNvPr id="70" name="グループ化 69">
            <a:extLst>
              <a:ext uri="{FF2B5EF4-FFF2-40B4-BE49-F238E27FC236}">
                <a16:creationId xmlns:a16="http://schemas.microsoft.com/office/drawing/2014/main" id="{8B7BFD0F-4581-05FD-444D-D6C4B2B7991A}"/>
              </a:ext>
            </a:extLst>
          </p:cNvPr>
          <p:cNvGrpSpPr/>
          <p:nvPr/>
        </p:nvGrpSpPr>
        <p:grpSpPr>
          <a:xfrm>
            <a:off x="2528605" y="4796920"/>
            <a:ext cx="9253233" cy="1816834"/>
            <a:chOff x="2569261" y="4770486"/>
            <a:chExt cx="9253233" cy="1816834"/>
          </a:xfrm>
        </p:grpSpPr>
        <p:grpSp>
          <p:nvGrpSpPr>
            <p:cNvPr id="65" name="グループ化 64">
              <a:extLst>
                <a:ext uri="{FF2B5EF4-FFF2-40B4-BE49-F238E27FC236}">
                  <a16:creationId xmlns:a16="http://schemas.microsoft.com/office/drawing/2014/main" id="{158C3589-1A91-B8EA-1C05-4EC3BC4F67DE}"/>
                </a:ext>
              </a:extLst>
            </p:cNvPr>
            <p:cNvGrpSpPr/>
            <p:nvPr/>
          </p:nvGrpSpPr>
          <p:grpSpPr>
            <a:xfrm>
              <a:off x="2569261" y="4770486"/>
              <a:ext cx="9253233" cy="1816834"/>
              <a:chOff x="2589169" y="688778"/>
              <a:chExt cx="9253233" cy="1816834"/>
            </a:xfrm>
          </p:grpSpPr>
          <p:sp>
            <p:nvSpPr>
              <p:cNvPr id="66" name="四角形: 角を丸くする 65">
                <a:extLst>
                  <a:ext uri="{FF2B5EF4-FFF2-40B4-BE49-F238E27FC236}">
                    <a16:creationId xmlns:a16="http://schemas.microsoft.com/office/drawing/2014/main" id="{FD227DB3-80DA-8645-1186-BBD901174C6C}"/>
                  </a:ext>
                </a:extLst>
              </p:cNvPr>
              <p:cNvSpPr/>
              <p:nvPr/>
            </p:nvSpPr>
            <p:spPr>
              <a:xfrm>
                <a:off x="2604639" y="1260053"/>
                <a:ext cx="9221459" cy="1245559"/>
              </a:xfrm>
              <a:prstGeom prst="roundRect">
                <a:avLst>
                  <a:gd name="adj" fmla="val 15780"/>
                </a:avLst>
              </a:prstGeom>
              <a:solidFill>
                <a:srgbClr val="F0F0F0"/>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b="1">
                  <a:solidFill>
                    <a:srgbClr val="002060"/>
                  </a:solidFill>
                  <a:latin typeface="Noto Sans JP" panose="020B0200000000000000" pitchFamily="50" charset="-128"/>
                  <a:ea typeface="Noto Sans JP" panose="020B0200000000000000" pitchFamily="50" charset="-128"/>
                </a:endParaRPr>
              </a:p>
            </p:txBody>
          </p:sp>
          <p:sp>
            <p:nvSpPr>
              <p:cNvPr id="67" name="四角形: 角を丸くする 66">
                <a:extLst>
                  <a:ext uri="{FF2B5EF4-FFF2-40B4-BE49-F238E27FC236}">
                    <a16:creationId xmlns:a16="http://schemas.microsoft.com/office/drawing/2014/main" id="{6026166F-C80C-8E99-9062-F34D741ED165}"/>
                  </a:ext>
                </a:extLst>
              </p:cNvPr>
              <p:cNvSpPr/>
              <p:nvPr/>
            </p:nvSpPr>
            <p:spPr>
              <a:xfrm>
                <a:off x="2589169" y="688778"/>
                <a:ext cx="9253233" cy="674352"/>
              </a:xfrm>
              <a:prstGeom prst="roundRect">
                <a:avLst>
                  <a:gd name="adj" fmla="val 50000"/>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9124A8A7-2FF0-BDA6-C7AC-ACC67155F535}"/>
                  </a:ext>
                </a:extLst>
              </p:cNvPr>
              <p:cNvSpPr/>
              <p:nvPr/>
            </p:nvSpPr>
            <p:spPr>
              <a:xfrm>
                <a:off x="2589169" y="1016439"/>
                <a:ext cx="9252399" cy="413668"/>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3FEFDF85-0E46-98DE-122F-820616962925}"/>
                  </a:ext>
                </a:extLst>
              </p:cNvPr>
              <p:cNvSpPr/>
              <p:nvPr/>
            </p:nvSpPr>
            <p:spPr>
              <a:xfrm>
                <a:off x="2656511" y="1664244"/>
                <a:ext cx="4709610" cy="345217"/>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E49654C0-CCF7-EAE4-072E-363634C2E3D3}"/>
                </a:ext>
              </a:extLst>
            </p:cNvPr>
            <p:cNvSpPr txBox="1"/>
            <p:nvPr/>
          </p:nvSpPr>
          <p:spPr>
            <a:xfrm>
              <a:off x="5784834" y="4817985"/>
              <a:ext cx="2870163" cy="646331"/>
            </a:xfrm>
            <a:prstGeom prst="rect">
              <a:avLst/>
            </a:prstGeom>
            <a:noFill/>
          </p:spPr>
          <p:txBody>
            <a:bodyPr wrap="square" rtlCol="0">
              <a:spAutoFit/>
            </a:bodyPr>
            <a:lstStyle/>
            <a:p>
              <a:pPr algn="ctr"/>
              <a:r>
                <a:rPr kumimoji="1" lang="ja-JP" altLang="en-US" sz="3600" b="1">
                  <a:solidFill>
                    <a:schemeClr val="bg1"/>
                  </a:solidFill>
                  <a:latin typeface="Noto Sans JP" panose="020B0200000000000000" pitchFamily="50" charset="-128"/>
                  <a:ea typeface="Noto Sans JP" panose="020B0200000000000000" pitchFamily="50" charset="-128"/>
                </a:rPr>
                <a:t>地価が安い</a:t>
              </a:r>
              <a:endParaRPr kumimoji="1" lang="en-US" altLang="ja-JP" sz="3600" b="1">
                <a:solidFill>
                  <a:schemeClr val="bg1"/>
                </a:solidFill>
                <a:latin typeface="Noto Sans JP" panose="020B0200000000000000" pitchFamily="50" charset="-128"/>
                <a:ea typeface="Noto Sans JP" panose="020B0200000000000000" pitchFamily="50" charset="-128"/>
              </a:endParaRPr>
            </a:p>
          </p:txBody>
        </p:sp>
        <p:sp>
          <p:nvSpPr>
            <p:cNvPr id="8" name="テキスト ボックス 7">
              <a:extLst>
                <a:ext uri="{FF2B5EF4-FFF2-40B4-BE49-F238E27FC236}">
                  <a16:creationId xmlns:a16="http://schemas.microsoft.com/office/drawing/2014/main" id="{40419F9F-12AD-0EE8-757A-1C00E4BBB3BC}"/>
                </a:ext>
              </a:extLst>
            </p:cNvPr>
            <p:cNvSpPr txBox="1"/>
            <p:nvPr/>
          </p:nvSpPr>
          <p:spPr>
            <a:xfrm>
              <a:off x="8257922" y="5541294"/>
              <a:ext cx="3287219" cy="830997"/>
            </a:xfrm>
            <a:prstGeom prst="rect">
              <a:avLst/>
            </a:prstGeom>
            <a:noFill/>
          </p:spPr>
          <p:txBody>
            <a:bodyPr wrap="square" rtlCol="0">
              <a:spAutoFit/>
            </a:bodyPr>
            <a:lstStyle/>
            <a:p>
              <a:r>
                <a:rPr lang="ja-JP" altLang="en-US" sz="2400" b="1">
                  <a:solidFill>
                    <a:srgbClr val="003451"/>
                  </a:solidFill>
                </a:rPr>
                <a:t>埼玉県 </a:t>
              </a:r>
              <a:r>
                <a:rPr lang="en-US" altLang="ja-JP" sz="2400" b="1">
                  <a:solidFill>
                    <a:srgbClr val="003451"/>
                  </a:solidFill>
                </a:rPr>
                <a:t>67,900 </a:t>
              </a:r>
              <a:r>
                <a:rPr lang="ja-JP" altLang="en-US" sz="2400" b="1">
                  <a:solidFill>
                    <a:srgbClr val="003451"/>
                  </a:solidFill>
                </a:rPr>
                <a:t>円</a:t>
              </a:r>
              <a:r>
                <a:rPr lang="en-US" altLang="ja-JP" sz="2400" b="1">
                  <a:solidFill>
                    <a:srgbClr val="003451"/>
                  </a:solidFill>
                </a:rPr>
                <a:t>/㎡</a:t>
              </a:r>
            </a:p>
            <a:p>
              <a:r>
                <a:rPr lang="ja-JP" altLang="en-US" sz="2400" b="1">
                  <a:solidFill>
                    <a:srgbClr val="003451"/>
                  </a:solidFill>
                </a:rPr>
                <a:t>千葉県 </a:t>
              </a:r>
              <a:r>
                <a:rPr lang="en-US" altLang="ja-JP" sz="2400" b="1">
                  <a:solidFill>
                    <a:srgbClr val="003451"/>
                  </a:solidFill>
                </a:rPr>
                <a:t>58,000 </a:t>
              </a:r>
              <a:r>
                <a:rPr lang="ja-JP" altLang="en-US" sz="2400" b="1">
                  <a:solidFill>
                    <a:srgbClr val="003451"/>
                  </a:solidFill>
                </a:rPr>
                <a:t>円</a:t>
              </a:r>
              <a:r>
                <a:rPr lang="en-US" altLang="ja-JP" sz="2400" b="1">
                  <a:solidFill>
                    <a:srgbClr val="003451"/>
                  </a:solidFill>
                </a:rPr>
                <a:t>/㎡</a:t>
              </a:r>
            </a:p>
          </p:txBody>
        </p:sp>
        <p:sp>
          <p:nvSpPr>
            <p:cNvPr id="53" name="テキスト ボックス 52">
              <a:extLst>
                <a:ext uri="{FF2B5EF4-FFF2-40B4-BE49-F238E27FC236}">
                  <a16:creationId xmlns:a16="http://schemas.microsoft.com/office/drawing/2014/main" id="{01AE3E2D-F816-4B78-4070-C3A16BC88A85}"/>
                </a:ext>
              </a:extLst>
            </p:cNvPr>
            <p:cNvSpPr txBox="1"/>
            <p:nvPr/>
          </p:nvSpPr>
          <p:spPr>
            <a:xfrm>
              <a:off x="2897652" y="5671497"/>
              <a:ext cx="4921089" cy="646331"/>
            </a:xfrm>
            <a:prstGeom prst="rect">
              <a:avLst/>
            </a:prstGeom>
            <a:noFill/>
          </p:spPr>
          <p:txBody>
            <a:bodyPr wrap="square" rtlCol="0">
              <a:spAutoFit/>
            </a:bodyPr>
            <a:lstStyle/>
            <a:p>
              <a:pPr algn="ctr"/>
              <a:r>
                <a:rPr kumimoji="1" lang="ja-JP" altLang="en-US" sz="3600" b="1" u="sng">
                  <a:solidFill>
                    <a:srgbClr val="003451"/>
                  </a:solidFill>
                </a:rPr>
                <a:t>茨城県：</a:t>
              </a:r>
              <a:r>
                <a:rPr kumimoji="1" lang="en-US" altLang="ja-JP" sz="3600" b="1" u="sng">
                  <a:solidFill>
                    <a:srgbClr val="003451"/>
                  </a:solidFill>
                </a:rPr>
                <a:t>20,900</a:t>
              </a:r>
              <a:r>
                <a:rPr kumimoji="1" lang="ja-JP" altLang="en-US" sz="3600" b="1" u="sng">
                  <a:solidFill>
                    <a:srgbClr val="003451"/>
                  </a:solidFill>
                </a:rPr>
                <a:t>円</a:t>
              </a:r>
              <a:r>
                <a:rPr kumimoji="1" lang="en-US" altLang="ja-JP" sz="3600" b="1" u="sng">
                  <a:solidFill>
                    <a:srgbClr val="003451"/>
                  </a:solidFill>
                </a:rPr>
                <a:t>/</a:t>
              </a:r>
              <a:r>
                <a:rPr kumimoji="1" lang="ja-JP" altLang="en-US" sz="3600" b="1" u="sng">
                  <a:solidFill>
                    <a:srgbClr val="003451"/>
                  </a:solidFill>
                </a:rPr>
                <a:t>㎡</a:t>
              </a:r>
            </a:p>
          </p:txBody>
        </p:sp>
      </p:grpSp>
      <p:grpSp>
        <p:nvGrpSpPr>
          <p:cNvPr id="59" name="グループ化 58">
            <a:extLst>
              <a:ext uri="{FF2B5EF4-FFF2-40B4-BE49-F238E27FC236}">
                <a16:creationId xmlns:a16="http://schemas.microsoft.com/office/drawing/2014/main" id="{8D175EE8-9247-6E77-6212-E14B328732A0}"/>
              </a:ext>
            </a:extLst>
          </p:cNvPr>
          <p:cNvGrpSpPr/>
          <p:nvPr/>
        </p:nvGrpSpPr>
        <p:grpSpPr>
          <a:xfrm>
            <a:off x="2576684" y="889660"/>
            <a:ext cx="9222410" cy="3847594"/>
            <a:chOff x="2604639" y="890580"/>
            <a:chExt cx="4758666" cy="3972442"/>
          </a:xfrm>
        </p:grpSpPr>
        <p:sp>
          <p:nvSpPr>
            <p:cNvPr id="19" name="四角形: 角を丸くする 18">
              <a:extLst>
                <a:ext uri="{FF2B5EF4-FFF2-40B4-BE49-F238E27FC236}">
                  <a16:creationId xmlns:a16="http://schemas.microsoft.com/office/drawing/2014/main" id="{D1DDF756-06EA-54F4-3E84-E257555F5B58}"/>
                </a:ext>
              </a:extLst>
            </p:cNvPr>
            <p:cNvSpPr/>
            <p:nvPr/>
          </p:nvSpPr>
          <p:spPr>
            <a:xfrm>
              <a:off x="2604639" y="1702004"/>
              <a:ext cx="4749763" cy="3161018"/>
            </a:xfrm>
            <a:prstGeom prst="roundRect">
              <a:avLst>
                <a:gd name="adj" fmla="val 5158"/>
              </a:avLst>
            </a:prstGeom>
            <a:solidFill>
              <a:srgbClr val="F0F0F0"/>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b="1">
                <a:solidFill>
                  <a:srgbClr val="002060"/>
                </a:solidFill>
                <a:latin typeface="Noto Sans JP" panose="020B0200000000000000" pitchFamily="50" charset="-128"/>
                <a:ea typeface="Noto Sans JP" panose="020B0200000000000000" pitchFamily="50" charset="-128"/>
              </a:endParaRPr>
            </a:p>
          </p:txBody>
        </p:sp>
        <p:sp>
          <p:nvSpPr>
            <p:cNvPr id="54" name="四角形: 角を丸くする 53">
              <a:extLst>
                <a:ext uri="{FF2B5EF4-FFF2-40B4-BE49-F238E27FC236}">
                  <a16:creationId xmlns:a16="http://schemas.microsoft.com/office/drawing/2014/main" id="{4BBC35FC-BA06-2EAE-5AA0-BADBC764D3AE}"/>
                </a:ext>
              </a:extLst>
            </p:cNvPr>
            <p:cNvSpPr/>
            <p:nvPr/>
          </p:nvSpPr>
          <p:spPr>
            <a:xfrm>
              <a:off x="2604639" y="890580"/>
              <a:ext cx="4758666" cy="802450"/>
            </a:xfrm>
            <a:prstGeom prst="roundRect">
              <a:avLst>
                <a:gd name="adj" fmla="val 48228"/>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3E9B4A61-4443-5CA1-05EA-2EEF9E5849E3}"/>
                </a:ext>
              </a:extLst>
            </p:cNvPr>
            <p:cNvSpPr/>
            <p:nvPr/>
          </p:nvSpPr>
          <p:spPr>
            <a:xfrm>
              <a:off x="2604639" y="1265084"/>
              <a:ext cx="4758666" cy="551126"/>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DCC26357-AB48-F3FD-550F-111B0813734E}"/>
              </a:ext>
            </a:extLst>
          </p:cNvPr>
          <p:cNvSpPr txBox="1"/>
          <p:nvPr/>
        </p:nvSpPr>
        <p:spPr>
          <a:xfrm>
            <a:off x="5516883" y="945258"/>
            <a:ext cx="3416297" cy="707886"/>
          </a:xfrm>
          <a:prstGeom prst="rect">
            <a:avLst/>
          </a:prstGeom>
          <a:noFill/>
        </p:spPr>
        <p:txBody>
          <a:bodyPr wrap="square" rtlCol="0">
            <a:spAutoFit/>
          </a:bodyPr>
          <a:lstStyle/>
          <a:p>
            <a:pPr algn="ctr"/>
            <a:r>
              <a:rPr kumimoji="1" lang="ja-JP" altLang="en-US" sz="3600" b="1">
                <a:solidFill>
                  <a:schemeClr val="bg1"/>
                </a:solidFill>
                <a:latin typeface="Noto Sans JP" panose="020B0200000000000000" pitchFamily="50" charset="-128"/>
                <a:ea typeface="Noto Sans JP" panose="020B0200000000000000" pitchFamily="50" charset="-128"/>
              </a:rPr>
              <a:t>交通利便性</a:t>
            </a:r>
            <a:r>
              <a:rPr kumimoji="1" lang="ja-JP" altLang="en-US" sz="4000" b="1">
                <a:solidFill>
                  <a:schemeClr val="bg1"/>
                </a:solidFill>
                <a:latin typeface="Noto Sans JP" panose="020B0200000000000000" pitchFamily="50" charset="-128"/>
                <a:ea typeface="Noto Sans JP" panose="020B0200000000000000" pitchFamily="50" charset="-128"/>
              </a:rPr>
              <a:t>◎</a:t>
            </a:r>
            <a:endParaRPr kumimoji="1" lang="en-US" altLang="ja-JP" sz="4000" b="1">
              <a:solidFill>
                <a:schemeClr val="bg1"/>
              </a:solidFill>
              <a:latin typeface="Noto Sans JP" panose="020B0200000000000000" pitchFamily="50" charset="-128"/>
              <a:ea typeface="Noto Sans JP" panose="020B0200000000000000" pitchFamily="50" charset="-128"/>
            </a:endParaRPr>
          </a:p>
        </p:txBody>
      </p:sp>
      <p:sp>
        <p:nvSpPr>
          <p:cNvPr id="35" name="テキスト ボックス 34">
            <a:extLst>
              <a:ext uri="{FF2B5EF4-FFF2-40B4-BE49-F238E27FC236}">
                <a16:creationId xmlns:a16="http://schemas.microsoft.com/office/drawing/2014/main" id="{F7C9A733-31B9-F250-D039-0EACF6354AC1}"/>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8</a:t>
            </a:r>
          </a:p>
        </p:txBody>
      </p:sp>
      <p:sp>
        <p:nvSpPr>
          <p:cNvPr id="24" name="テキスト ボックス 23">
            <a:extLst>
              <a:ext uri="{FF2B5EF4-FFF2-40B4-BE49-F238E27FC236}">
                <a16:creationId xmlns:a16="http://schemas.microsoft.com/office/drawing/2014/main" id="{BCFD8BDE-A3BD-A0E4-E8E7-EB46F2A4A215}"/>
              </a:ext>
            </a:extLst>
          </p:cNvPr>
          <p:cNvSpPr txBox="1"/>
          <p:nvPr/>
        </p:nvSpPr>
        <p:spPr>
          <a:xfrm>
            <a:off x="7458301" y="1786199"/>
            <a:ext cx="4237737" cy="3170099"/>
          </a:xfrm>
          <a:prstGeom prst="rect">
            <a:avLst/>
          </a:prstGeom>
          <a:noFill/>
        </p:spPr>
        <p:txBody>
          <a:bodyPr wrap="square" rtlCol="0">
            <a:spAutoFit/>
          </a:bodyPr>
          <a:lstStyle/>
          <a:p>
            <a:r>
              <a:rPr kumimoji="1" lang="ja-JP" altLang="en-US" sz="2800"/>
              <a:t>・</a:t>
            </a:r>
            <a:r>
              <a:rPr kumimoji="1" lang="ja-JP" altLang="en-US" sz="2800" b="1">
                <a:solidFill>
                  <a:srgbClr val="FF6600"/>
                </a:solidFill>
              </a:rPr>
              <a:t>常磐自動車道</a:t>
            </a:r>
            <a:endParaRPr kumimoji="1" lang="en-US" altLang="ja-JP" sz="2800" b="1">
              <a:solidFill>
                <a:srgbClr val="FF6600"/>
              </a:solidFill>
            </a:endParaRPr>
          </a:p>
          <a:p>
            <a:r>
              <a:rPr kumimoji="1" lang="ja-JP" altLang="en-US" sz="2800" b="1">
                <a:solidFill>
                  <a:srgbClr val="FF6600"/>
                </a:solidFill>
              </a:rPr>
              <a:t>　国道</a:t>
            </a:r>
            <a:r>
              <a:rPr kumimoji="1" lang="en-US" altLang="ja-JP" sz="2800" b="1">
                <a:solidFill>
                  <a:srgbClr val="FF6600"/>
                </a:solidFill>
              </a:rPr>
              <a:t>6</a:t>
            </a:r>
            <a:r>
              <a:rPr kumimoji="1" lang="ja-JP" altLang="en-US" sz="2800" b="1">
                <a:solidFill>
                  <a:srgbClr val="FF6600"/>
                </a:solidFill>
              </a:rPr>
              <a:t>号線</a:t>
            </a:r>
            <a:endParaRPr kumimoji="1" lang="en-US" altLang="ja-JP" sz="2800" b="1">
              <a:solidFill>
                <a:srgbClr val="FF6600"/>
              </a:solidFill>
            </a:endParaRPr>
          </a:p>
          <a:p>
            <a:r>
              <a:rPr kumimoji="1" lang="ja-JP" altLang="en-US" sz="2800"/>
              <a:t>　</a:t>
            </a:r>
            <a:r>
              <a:rPr kumimoji="1" lang="ja-JP" altLang="en-US" sz="2400"/>
              <a:t>などへのアクセスが良い</a:t>
            </a:r>
            <a:endParaRPr kumimoji="1" lang="en-US" altLang="ja-JP" sz="2400"/>
          </a:p>
          <a:p>
            <a:endParaRPr kumimoji="1" lang="en-US" altLang="ja-JP" sz="2400"/>
          </a:p>
          <a:p>
            <a:r>
              <a:rPr kumimoji="1" lang="ja-JP" altLang="en-US" sz="3200"/>
              <a:t>・</a:t>
            </a:r>
            <a:r>
              <a:rPr kumimoji="1" lang="ja-JP" altLang="en-US" sz="2800"/>
              <a:t>空港や港</a:t>
            </a:r>
            <a:endParaRPr kumimoji="1" lang="en-US" altLang="ja-JP" sz="2800"/>
          </a:p>
          <a:p>
            <a:r>
              <a:rPr kumimoji="1" lang="ja-JP" altLang="en-US" sz="2800"/>
              <a:t>　 都心まで</a:t>
            </a:r>
            <a:r>
              <a:rPr kumimoji="1" lang="en-US" altLang="ja-JP" sz="3200" b="1">
                <a:solidFill>
                  <a:srgbClr val="FF6600"/>
                </a:solidFill>
              </a:rPr>
              <a:t>65km</a:t>
            </a:r>
            <a:r>
              <a:rPr kumimoji="1" lang="ja-JP" altLang="en-US" sz="3200" b="1">
                <a:solidFill>
                  <a:srgbClr val="FF6600"/>
                </a:solidFill>
              </a:rPr>
              <a:t>圏内</a:t>
            </a:r>
            <a:endParaRPr kumimoji="1" lang="en-US" altLang="ja-JP" sz="3200" b="1">
              <a:solidFill>
                <a:srgbClr val="FF6600"/>
              </a:solidFill>
            </a:endParaRPr>
          </a:p>
          <a:p>
            <a:endParaRPr kumimoji="1" lang="ja-JP" altLang="en-US" sz="2800"/>
          </a:p>
        </p:txBody>
      </p:sp>
      <p:grpSp>
        <p:nvGrpSpPr>
          <p:cNvPr id="82" name="グループ化 81">
            <a:extLst>
              <a:ext uri="{FF2B5EF4-FFF2-40B4-BE49-F238E27FC236}">
                <a16:creationId xmlns:a16="http://schemas.microsoft.com/office/drawing/2014/main" id="{4B239D31-9664-8FCE-4932-F273FD199205}"/>
              </a:ext>
            </a:extLst>
          </p:cNvPr>
          <p:cNvGrpSpPr/>
          <p:nvPr/>
        </p:nvGrpSpPr>
        <p:grpSpPr>
          <a:xfrm>
            <a:off x="2856723" y="1695258"/>
            <a:ext cx="4410676" cy="2895459"/>
            <a:chOff x="3545072" y="1786199"/>
            <a:chExt cx="4624959" cy="3161283"/>
          </a:xfrm>
        </p:grpSpPr>
        <p:pic>
          <p:nvPicPr>
            <p:cNvPr id="80" name="図 79">
              <a:extLst>
                <a:ext uri="{FF2B5EF4-FFF2-40B4-BE49-F238E27FC236}">
                  <a16:creationId xmlns:a16="http://schemas.microsoft.com/office/drawing/2014/main" id="{32F46B08-6FB2-3404-EE0D-7649BC51C61C}"/>
                </a:ext>
              </a:extLst>
            </p:cNvPr>
            <p:cNvPicPr>
              <a:picLocks noChangeAspect="1"/>
            </p:cNvPicPr>
            <p:nvPr/>
          </p:nvPicPr>
          <p:blipFill>
            <a:blip r:embed="rId4"/>
            <a:srcRect l="8157" t="2095" r="15980" b="5720"/>
            <a:stretch>
              <a:fillRect/>
            </a:stretch>
          </p:blipFill>
          <p:spPr>
            <a:xfrm>
              <a:off x="3545072" y="1786199"/>
              <a:ext cx="4624959" cy="3161283"/>
            </a:xfrm>
            <a:prstGeom prst="rect">
              <a:avLst/>
            </a:prstGeom>
          </p:spPr>
        </p:pic>
        <p:pic>
          <p:nvPicPr>
            <p:cNvPr id="77" name="図 76" descr="マップ&#10;&#10;AI 生成コンテンツは誤りを含む可能性があります。">
              <a:extLst>
                <a:ext uri="{FF2B5EF4-FFF2-40B4-BE49-F238E27FC236}">
                  <a16:creationId xmlns:a16="http://schemas.microsoft.com/office/drawing/2014/main" id="{8D67F86C-39E8-8425-07BF-D454D776ACD6}"/>
                </a:ext>
              </a:extLst>
            </p:cNvPr>
            <p:cNvPicPr>
              <a:picLocks noChangeAspect="1"/>
            </p:cNvPicPr>
            <p:nvPr/>
          </p:nvPicPr>
          <p:blipFill>
            <a:blip r:embed="rId5">
              <a:extLst>
                <a:ext uri="{28A0092B-C50C-407E-A947-70E740481C1C}">
                  <a14:useLocalDpi xmlns:a14="http://schemas.microsoft.com/office/drawing/2010/main" val="0"/>
                </a:ext>
              </a:extLst>
            </a:blip>
            <a:srcRect l="20734" t="85894" r="67386" b="7818"/>
            <a:stretch>
              <a:fillRect/>
            </a:stretch>
          </p:blipFill>
          <p:spPr>
            <a:xfrm>
              <a:off x="3545801" y="1790739"/>
              <a:ext cx="1276995" cy="477767"/>
            </a:xfrm>
            <a:prstGeom prst="rect">
              <a:avLst/>
            </a:prstGeom>
          </p:spPr>
        </p:pic>
      </p:grpSp>
      <p:sp>
        <p:nvSpPr>
          <p:cNvPr id="3" name="テキスト ボックス 2">
            <a:extLst>
              <a:ext uri="{FF2B5EF4-FFF2-40B4-BE49-F238E27FC236}">
                <a16:creationId xmlns:a16="http://schemas.microsoft.com/office/drawing/2014/main" id="{FF7B547C-B14A-DFA1-9DFB-B4B9A10ED2BC}"/>
              </a:ext>
            </a:extLst>
          </p:cNvPr>
          <p:cNvSpPr txBox="1"/>
          <p:nvPr/>
        </p:nvSpPr>
        <p:spPr>
          <a:xfrm>
            <a:off x="5669356" y="4513471"/>
            <a:ext cx="1598043" cy="246221"/>
          </a:xfrm>
          <a:prstGeom prst="rect">
            <a:avLst/>
          </a:prstGeom>
          <a:noFill/>
        </p:spPr>
        <p:txBody>
          <a:bodyPr wrap="square">
            <a:spAutoFit/>
          </a:bodyPr>
          <a:lstStyle/>
          <a:p>
            <a:r>
              <a:rPr lang="ja-JP" altLang="en-US" sz="1000" b="0" i="0">
                <a:solidFill>
                  <a:srgbClr val="000000"/>
                </a:solidFill>
                <a:effectLst/>
                <a:latin typeface="Verdana" panose="020B0604030504040204" pitchFamily="34" charset="0"/>
              </a:rPr>
              <a:t>出典：</a:t>
            </a:r>
            <a:r>
              <a:rPr lang="en-US" altLang="ja-JP" sz="1000" b="0" i="0">
                <a:solidFill>
                  <a:srgbClr val="000000"/>
                </a:solidFill>
                <a:effectLst/>
                <a:latin typeface="Verdana" panose="020B0604030504040204" pitchFamily="34" charset="0"/>
              </a:rPr>
              <a:t>ArcGIS</a:t>
            </a:r>
            <a:r>
              <a:rPr lang="ja-JP" altLang="en-US" sz="1000" b="0" i="0">
                <a:solidFill>
                  <a:srgbClr val="000000"/>
                </a:solidFill>
                <a:effectLst/>
                <a:latin typeface="Verdana" panose="020B0604030504040204" pitchFamily="34" charset="0"/>
              </a:rPr>
              <a:t>より作成</a:t>
            </a:r>
            <a:endParaRPr lang="ja-JP" altLang="en-US" sz="1000"/>
          </a:p>
        </p:txBody>
      </p:sp>
    </p:spTree>
    <p:extLst>
      <p:ext uri="{BB962C8B-B14F-4D97-AF65-F5344CB8AC3E}">
        <p14:creationId xmlns:p14="http://schemas.microsoft.com/office/powerpoint/2010/main" val="10032806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523422E8-B628-1109-E329-9E9AC35C9E39}"/>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4BF77890-FFF8-0069-6C0D-8C7B35960090}"/>
              </a:ext>
            </a:extLst>
          </p:cNvPr>
          <p:cNvGrpSpPr/>
          <p:nvPr/>
        </p:nvGrpSpPr>
        <p:grpSpPr>
          <a:xfrm>
            <a:off x="-2" y="729000"/>
            <a:ext cx="9881813" cy="5400000"/>
            <a:chOff x="-2" y="729000"/>
            <a:chExt cx="9881813" cy="5400000"/>
          </a:xfrm>
        </p:grpSpPr>
        <p:grpSp>
          <p:nvGrpSpPr>
            <p:cNvPr id="11" name="グループ化 10">
              <a:extLst>
                <a:ext uri="{FF2B5EF4-FFF2-40B4-BE49-F238E27FC236}">
                  <a16:creationId xmlns:a16="http://schemas.microsoft.com/office/drawing/2014/main" id="{2C4755D0-4F00-80E6-FD53-645BB5460E3F}"/>
                </a:ext>
              </a:extLst>
            </p:cNvPr>
            <p:cNvGrpSpPr/>
            <p:nvPr/>
          </p:nvGrpSpPr>
          <p:grpSpPr>
            <a:xfrm>
              <a:off x="-2" y="729000"/>
              <a:ext cx="9881813" cy="5400000"/>
              <a:chOff x="-2" y="729000"/>
              <a:chExt cx="9881813" cy="5400000"/>
            </a:xfrm>
          </p:grpSpPr>
          <p:sp>
            <p:nvSpPr>
              <p:cNvPr id="2" name="正方形/長方形 1">
                <a:extLst>
                  <a:ext uri="{FF2B5EF4-FFF2-40B4-BE49-F238E27FC236}">
                    <a16:creationId xmlns:a16="http://schemas.microsoft.com/office/drawing/2014/main" id="{9E3E8217-30E6-E164-BCCB-4FED07CC5718}"/>
                  </a:ext>
                </a:extLst>
              </p:cNvPr>
              <p:cNvSpPr/>
              <p:nvPr/>
            </p:nvSpPr>
            <p:spPr>
              <a:xfrm>
                <a:off x="-2" y="729000"/>
                <a:ext cx="7178041"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57DEA947-EE31-A600-0B47-72F993A77D4E}"/>
                  </a:ext>
                </a:extLst>
              </p:cNvPr>
              <p:cNvSpPr>
                <a:spLocks noChangeAspect="1"/>
              </p:cNvSpPr>
              <p:nvPr/>
            </p:nvSpPr>
            <p:spPr>
              <a:xfrm>
                <a:off x="4481811"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EAF38B92-E14C-0E5E-F8FE-38867BE51CF4}"/>
                </a:ext>
              </a:extLst>
            </p:cNvPr>
            <p:cNvSpPr txBox="1"/>
            <p:nvPr/>
          </p:nvSpPr>
          <p:spPr>
            <a:xfrm>
              <a:off x="0" y="2644170"/>
              <a:ext cx="8968641" cy="1569660"/>
            </a:xfrm>
            <a:prstGeom prst="rect">
              <a:avLst/>
            </a:prstGeom>
            <a:noFill/>
          </p:spPr>
          <p:txBody>
            <a:bodyPr wrap="square" rtlCol="0" anchor="ctr">
              <a:spAutoFit/>
            </a:bodyPr>
            <a:lstStyle/>
            <a:p>
              <a:pPr algn="ctr"/>
              <a:r>
                <a:rPr kumimoji="1" lang="ja-JP" altLang="en-US" sz="9600" b="1">
                  <a:solidFill>
                    <a:srgbClr val="003451"/>
                  </a:solidFill>
                  <a:latin typeface="Noto Sans JP" panose="020B0200000000000000" pitchFamily="50" charset="-128"/>
                  <a:ea typeface="Noto Sans JP" panose="020B0200000000000000" pitchFamily="50" charset="-128"/>
                </a:rPr>
                <a:t>全体構想</a:t>
              </a:r>
            </a:p>
          </p:txBody>
        </p:sp>
      </p:grpSp>
      <p:grpSp>
        <p:nvGrpSpPr>
          <p:cNvPr id="7" name="グループ化 6">
            <a:extLst>
              <a:ext uri="{FF2B5EF4-FFF2-40B4-BE49-F238E27FC236}">
                <a16:creationId xmlns:a16="http://schemas.microsoft.com/office/drawing/2014/main" id="{3A916743-4852-5DFA-7F6A-0594A53F9069}"/>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EEC6BBBE-DFC8-E6AE-0F1E-B7840F1D6407}"/>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C05DBC7-BBAC-4F99-C2AE-42A3DB86F9C1}"/>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A184D64-CD83-BBF0-E83D-993D2458D9D2}"/>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B36E92A-752A-8B5D-0807-07BFC3CDE82D}"/>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236D73BF-1E00-FB3A-25F4-9EC126CD87D5}"/>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1</a:t>
            </a:r>
          </a:p>
        </p:txBody>
      </p:sp>
      <p:sp>
        <p:nvSpPr>
          <p:cNvPr id="16" name="楕円 15">
            <a:extLst>
              <a:ext uri="{FF2B5EF4-FFF2-40B4-BE49-F238E27FC236}">
                <a16:creationId xmlns:a16="http://schemas.microsoft.com/office/drawing/2014/main" id="{9D42E9C1-35F4-A3F3-2931-275E86E5D14C}"/>
              </a:ext>
            </a:extLst>
          </p:cNvPr>
          <p:cNvSpPr>
            <a:spLocks noChangeAspect="1"/>
          </p:cNvSpPr>
          <p:nvPr/>
        </p:nvSpPr>
        <p:spPr>
          <a:xfrm>
            <a:off x="9869543" y="729000"/>
            <a:ext cx="4644914" cy="46449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Tree>
    <p:extLst>
      <p:ext uri="{BB962C8B-B14F-4D97-AF65-F5344CB8AC3E}">
        <p14:creationId xmlns:p14="http://schemas.microsoft.com/office/powerpoint/2010/main" val="8047558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459E-50B0-4F22-CC60-AE774AC9E064}"/>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7CE14A6D-594D-ABA5-5416-EDD035DD52A1}"/>
              </a:ext>
            </a:extLst>
          </p:cNvPr>
          <p:cNvSpPr>
            <a:spLocks noChangeAspect="1"/>
          </p:cNvSpPr>
          <p:nvPr/>
        </p:nvSpPr>
        <p:spPr>
          <a:xfrm>
            <a:off x="-2700000" y="729000"/>
            <a:ext cx="5400000" cy="5400000"/>
          </a:xfrm>
          <a:prstGeom prst="ellipse">
            <a:avLst/>
          </a:prstGeom>
          <a:solidFill>
            <a:srgbClr val="279C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pic>
        <p:nvPicPr>
          <p:cNvPr id="44" name="図 43" descr="屋外, 草, フィールド, 開く が含まれている画像&#10;&#10;AI 生成コンテンツは誤りを含む可能性があります。">
            <a:extLst>
              <a:ext uri="{FF2B5EF4-FFF2-40B4-BE49-F238E27FC236}">
                <a16:creationId xmlns:a16="http://schemas.microsoft.com/office/drawing/2014/main" id="{0B8D5E60-1595-423A-DD25-5CB7D99814C8}"/>
              </a:ext>
            </a:extLst>
          </p:cNvPr>
          <p:cNvPicPr>
            <a:picLocks noChangeAspect="1"/>
          </p:cNvPicPr>
          <p:nvPr/>
        </p:nvPicPr>
        <p:blipFill>
          <a:blip r:embed="rId3">
            <a:extLst>
              <a:ext uri="{28A0092B-C50C-407E-A947-70E740481C1C}">
                <a14:useLocalDpi xmlns:a14="http://schemas.microsoft.com/office/drawing/2010/main" val="0"/>
              </a:ext>
            </a:extLst>
          </a:blip>
          <a:srcRect l="2022" t="49748" r="20767" b="15216"/>
          <a:stretch>
            <a:fillRect/>
          </a:stretch>
        </p:blipFill>
        <p:spPr>
          <a:xfrm>
            <a:off x="-4449560" y="7189563"/>
            <a:ext cx="4970500" cy="1691640"/>
          </a:xfrm>
          <a:prstGeom prst="rect">
            <a:avLst/>
          </a:prstGeom>
        </p:spPr>
      </p:pic>
      <p:sp>
        <p:nvSpPr>
          <p:cNvPr id="2" name="テキスト ボックス 11">
            <a:extLst>
              <a:ext uri="{FF2B5EF4-FFF2-40B4-BE49-F238E27FC236}">
                <a16:creationId xmlns:a16="http://schemas.microsoft.com/office/drawing/2014/main" id="{BB196347-4B19-22B2-977A-5A4CB7AD6CDE}"/>
              </a:ext>
            </a:extLst>
          </p:cNvPr>
          <p:cNvSpPr txBox="1"/>
          <p:nvPr/>
        </p:nvSpPr>
        <p:spPr>
          <a:xfrm>
            <a:off x="576692" y="145922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新工業団地</a:t>
            </a:r>
            <a:endParaRPr lang="en-US" altLang="ja-JP" sz="6000" b="1">
              <a:solidFill>
                <a:schemeClr val="bg1"/>
              </a:solidFill>
            </a:endParaRPr>
          </a:p>
        </p:txBody>
      </p:sp>
      <p:sp>
        <p:nvSpPr>
          <p:cNvPr id="15" name="テキスト ボックス 14">
            <a:extLst>
              <a:ext uri="{FF2B5EF4-FFF2-40B4-BE49-F238E27FC236}">
                <a16:creationId xmlns:a16="http://schemas.microsoft.com/office/drawing/2014/main" id="{E6E7359D-EBCE-70B6-700F-9FED881CF393}"/>
              </a:ext>
            </a:extLst>
          </p:cNvPr>
          <p:cNvSpPr txBox="1"/>
          <p:nvPr/>
        </p:nvSpPr>
        <p:spPr>
          <a:xfrm>
            <a:off x="2841691" y="173774"/>
            <a:ext cx="6823976" cy="584775"/>
          </a:xfrm>
          <a:prstGeom prst="rect">
            <a:avLst/>
          </a:prstGeom>
          <a:noFill/>
        </p:spPr>
        <p:txBody>
          <a:bodyPr wrap="square" rtlCol="0">
            <a:spAutoFit/>
          </a:bodyPr>
          <a:lstStyle/>
          <a:p>
            <a:r>
              <a:rPr lang="ja-JP" altLang="en-US" sz="3200" b="1">
                <a:solidFill>
                  <a:srgbClr val="003451"/>
                </a:solidFill>
              </a:rPr>
              <a:t>土浦市と立地企業へのヒアリング</a:t>
            </a:r>
            <a:endParaRPr lang="en-US" altLang="ja-JP" sz="3200" b="1">
              <a:solidFill>
                <a:srgbClr val="003451"/>
              </a:solidFill>
            </a:endParaRPr>
          </a:p>
        </p:txBody>
      </p:sp>
      <p:grpSp>
        <p:nvGrpSpPr>
          <p:cNvPr id="28" name="グループ化 27">
            <a:extLst>
              <a:ext uri="{FF2B5EF4-FFF2-40B4-BE49-F238E27FC236}">
                <a16:creationId xmlns:a16="http://schemas.microsoft.com/office/drawing/2014/main" id="{42EBC07D-6417-6D7D-ED2C-E7636069FAE9}"/>
              </a:ext>
            </a:extLst>
          </p:cNvPr>
          <p:cNvGrpSpPr/>
          <p:nvPr/>
        </p:nvGrpSpPr>
        <p:grpSpPr>
          <a:xfrm>
            <a:off x="2819178" y="3166780"/>
            <a:ext cx="9657203" cy="3476913"/>
            <a:chOff x="2819178" y="1095842"/>
            <a:chExt cx="9657203" cy="3476913"/>
          </a:xfrm>
        </p:grpSpPr>
        <p:sp>
          <p:nvSpPr>
            <p:cNvPr id="10" name="四角形: 角を丸くする 9">
              <a:extLst>
                <a:ext uri="{FF2B5EF4-FFF2-40B4-BE49-F238E27FC236}">
                  <a16:creationId xmlns:a16="http://schemas.microsoft.com/office/drawing/2014/main" id="{E3DBEEF8-6816-E489-013A-C90F24FF0E3F}"/>
                </a:ext>
              </a:extLst>
            </p:cNvPr>
            <p:cNvSpPr/>
            <p:nvPr/>
          </p:nvSpPr>
          <p:spPr>
            <a:xfrm>
              <a:off x="2819178" y="1108283"/>
              <a:ext cx="9113621" cy="3464472"/>
            </a:xfrm>
            <a:prstGeom prst="roundRect">
              <a:avLst>
                <a:gd name="adj" fmla="val 5570"/>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24" name="テキスト ボックス 23">
              <a:extLst>
                <a:ext uri="{FF2B5EF4-FFF2-40B4-BE49-F238E27FC236}">
                  <a16:creationId xmlns:a16="http://schemas.microsoft.com/office/drawing/2014/main" id="{69B7DE4E-3EC8-9B6B-A2F1-915E4A94C89E}"/>
                </a:ext>
              </a:extLst>
            </p:cNvPr>
            <p:cNvSpPr txBox="1"/>
            <p:nvPr/>
          </p:nvSpPr>
          <p:spPr>
            <a:xfrm>
              <a:off x="3133354" y="1095842"/>
              <a:ext cx="1594791" cy="646331"/>
            </a:xfrm>
            <a:prstGeom prst="rect">
              <a:avLst/>
            </a:prstGeom>
            <a:solidFill>
              <a:srgbClr val="003451"/>
            </a:solidFill>
          </p:spPr>
          <p:txBody>
            <a:bodyPr wrap="square" rtlCol="0">
              <a:spAutoFit/>
            </a:bodyPr>
            <a:lstStyle/>
            <a:p>
              <a:r>
                <a:rPr kumimoji="1" lang="ja-JP" altLang="en-US" sz="3600" b="1">
                  <a:solidFill>
                    <a:schemeClr val="bg1"/>
                  </a:solidFill>
                </a:rPr>
                <a:t>土浦市</a:t>
              </a:r>
              <a:endParaRPr kumimoji="1" lang="en-US" altLang="ja-JP" sz="3600" b="1">
                <a:solidFill>
                  <a:schemeClr val="bg1"/>
                </a:solidFill>
              </a:endParaRPr>
            </a:p>
          </p:txBody>
        </p:sp>
        <p:sp>
          <p:nvSpPr>
            <p:cNvPr id="26" name="テキスト ボックス 25">
              <a:extLst>
                <a:ext uri="{FF2B5EF4-FFF2-40B4-BE49-F238E27FC236}">
                  <a16:creationId xmlns:a16="http://schemas.microsoft.com/office/drawing/2014/main" id="{B6470B61-1DE8-74FD-DC92-6317D2E8EF08}"/>
                </a:ext>
              </a:extLst>
            </p:cNvPr>
            <p:cNvSpPr txBox="1"/>
            <p:nvPr/>
          </p:nvSpPr>
          <p:spPr>
            <a:xfrm>
              <a:off x="3362761" y="1749811"/>
              <a:ext cx="9113620" cy="2800767"/>
            </a:xfrm>
            <a:prstGeom prst="rect">
              <a:avLst/>
            </a:prstGeom>
            <a:noFill/>
          </p:spPr>
          <p:txBody>
            <a:bodyPr wrap="square" rtlCol="0">
              <a:spAutoFit/>
            </a:bodyPr>
            <a:lstStyle/>
            <a:p>
              <a:r>
                <a:rPr kumimoji="1" lang="ja-JP" altLang="en-US" sz="2800" b="1" u="sng">
                  <a:solidFill>
                    <a:srgbClr val="003451"/>
                  </a:solidFill>
                </a:rPr>
                <a:t>メリット</a:t>
              </a:r>
              <a:endParaRPr kumimoji="1" lang="en-US" altLang="ja-JP" sz="2800" b="1" u="sng">
                <a:solidFill>
                  <a:srgbClr val="003451"/>
                </a:solidFill>
              </a:endParaRPr>
            </a:p>
            <a:p>
              <a:r>
                <a:rPr kumimoji="1" lang="ja-JP" altLang="en-US" sz="2800" b="1">
                  <a:solidFill>
                    <a:srgbClr val="003451"/>
                  </a:solidFill>
                </a:rPr>
                <a:t>地価の安さ・</a:t>
              </a:r>
              <a:r>
                <a:rPr kumimoji="1" lang="ja-JP" altLang="en-US" sz="2800" b="1">
                  <a:solidFill>
                    <a:srgbClr val="E46C0A"/>
                  </a:solidFill>
                </a:rPr>
                <a:t>交通利便性</a:t>
              </a:r>
              <a:r>
                <a:rPr kumimoji="1" lang="ja-JP" altLang="en-US" sz="2800" b="1">
                  <a:solidFill>
                    <a:srgbClr val="003451"/>
                  </a:solidFill>
                </a:rPr>
                <a:t>・</a:t>
              </a:r>
              <a:r>
                <a:rPr kumimoji="1" lang="ja-JP" altLang="en-US" sz="2800" b="1">
                  <a:solidFill>
                    <a:srgbClr val="E46C0A"/>
                  </a:solidFill>
                </a:rPr>
                <a:t>人材確保</a:t>
              </a:r>
              <a:endParaRPr kumimoji="1" lang="en-US" altLang="ja-JP" sz="2800" b="1">
                <a:solidFill>
                  <a:srgbClr val="E46C0A"/>
                </a:solidFill>
              </a:endParaRPr>
            </a:p>
            <a:p>
              <a:endParaRPr kumimoji="1" lang="en-US" altLang="ja-JP" sz="800" b="1">
                <a:solidFill>
                  <a:srgbClr val="E46C0A"/>
                </a:solidFill>
              </a:endParaRPr>
            </a:p>
            <a:p>
              <a:r>
                <a:rPr kumimoji="1" lang="ja-JP" altLang="en-US" sz="2800" b="1" u="sng">
                  <a:solidFill>
                    <a:srgbClr val="003451"/>
                  </a:solidFill>
                </a:rPr>
                <a:t>現状と課題</a:t>
              </a:r>
              <a:endParaRPr kumimoji="1" lang="en-US" altLang="ja-JP" sz="2800" b="1" u="sng">
                <a:solidFill>
                  <a:srgbClr val="003451"/>
                </a:solidFill>
              </a:endParaRPr>
            </a:p>
            <a:p>
              <a:r>
                <a:rPr kumimoji="1" lang="ja-JP" altLang="en-US" sz="2800" b="1">
                  <a:solidFill>
                    <a:srgbClr val="E46C0A"/>
                  </a:solidFill>
                </a:rPr>
                <a:t>製造業</a:t>
              </a:r>
              <a:r>
                <a:rPr kumimoji="1" lang="ja-JP" altLang="en-US" sz="2800" b="1">
                  <a:solidFill>
                    <a:srgbClr val="003451"/>
                  </a:solidFill>
                </a:rPr>
                <a:t>からの問い合わせが最多、</a:t>
              </a:r>
              <a:endParaRPr kumimoji="1" lang="en-US" altLang="ja-JP" sz="2800" b="1">
                <a:solidFill>
                  <a:srgbClr val="003451"/>
                </a:solidFill>
              </a:endParaRPr>
            </a:p>
            <a:p>
              <a:r>
                <a:rPr kumimoji="1" lang="ja-JP" altLang="en-US" sz="2800" b="1">
                  <a:solidFill>
                    <a:srgbClr val="003451"/>
                  </a:solidFill>
                </a:rPr>
                <a:t>次いで、</a:t>
              </a:r>
              <a:r>
                <a:rPr kumimoji="1" lang="ja-JP" altLang="en-US" sz="2800" b="1">
                  <a:solidFill>
                    <a:srgbClr val="E46C0A"/>
                  </a:solidFill>
                </a:rPr>
                <a:t>運輸・製造業</a:t>
              </a:r>
              <a:endParaRPr kumimoji="1" lang="en-US" altLang="ja-JP" sz="2800" b="1">
                <a:solidFill>
                  <a:srgbClr val="E46C0A"/>
                </a:solidFill>
              </a:endParaRPr>
            </a:p>
            <a:p>
              <a:r>
                <a:rPr kumimoji="1" lang="ja-JP" altLang="en-US" sz="2800" b="1">
                  <a:solidFill>
                    <a:srgbClr val="003451"/>
                  </a:solidFill>
                </a:rPr>
                <a:t>既存の工業団地は</a:t>
              </a:r>
              <a:r>
                <a:rPr kumimoji="1" lang="ja-JP" altLang="en-US" sz="2800" b="1">
                  <a:solidFill>
                    <a:srgbClr val="E46C0A"/>
                  </a:solidFill>
                </a:rPr>
                <a:t>完売状態</a:t>
              </a:r>
              <a:endParaRPr kumimoji="1" lang="en-US" altLang="ja-JP" sz="2800" b="1">
                <a:solidFill>
                  <a:srgbClr val="E46C0A"/>
                </a:solidFill>
              </a:endParaRPr>
            </a:p>
          </p:txBody>
        </p:sp>
      </p:grpSp>
      <p:sp>
        <p:nvSpPr>
          <p:cNvPr id="35" name="テキスト ボックス 34">
            <a:extLst>
              <a:ext uri="{FF2B5EF4-FFF2-40B4-BE49-F238E27FC236}">
                <a16:creationId xmlns:a16="http://schemas.microsoft.com/office/drawing/2014/main" id="{CF86FEED-14FB-4D95-94F4-0CB6B94A1973}"/>
              </a:ext>
            </a:extLst>
          </p:cNvPr>
          <p:cNvSpPr txBox="1"/>
          <p:nvPr/>
        </p:nvSpPr>
        <p:spPr>
          <a:xfrm>
            <a:off x="10020504" y="2229678"/>
            <a:ext cx="2618510" cy="307777"/>
          </a:xfrm>
          <a:prstGeom prst="rect">
            <a:avLst/>
          </a:prstGeom>
          <a:noFill/>
        </p:spPr>
        <p:txBody>
          <a:bodyPr wrap="square" rtlCol="0">
            <a:spAutoFit/>
          </a:bodyPr>
          <a:lstStyle/>
          <a:p>
            <a:r>
              <a:rPr kumimoji="1" lang="ja-JP" altLang="en-US" sz="1400"/>
              <a:t>（令和</a:t>
            </a:r>
            <a:r>
              <a:rPr kumimoji="1" lang="en-US" altLang="ja-JP" sz="1400"/>
              <a:t>4</a:t>
            </a:r>
            <a:r>
              <a:rPr kumimoji="1" lang="ja-JP" altLang="en-US" sz="1400"/>
              <a:t>年</a:t>
            </a:r>
            <a:r>
              <a:rPr kumimoji="1" lang="en-US" altLang="ja-JP" sz="1400"/>
              <a:t>〜7</a:t>
            </a:r>
            <a:r>
              <a:rPr kumimoji="1" lang="ja-JP" altLang="en-US" sz="1400"/>
              <a:t>年実績）</a:t>
            </a:r>
            <a:endParaRPr kumimoji="1" lang="en-US" altLang="ja-JP" sz="1400"/>
          </a:p>
        </p:txBody>
      </p:sp>
      <p:grpSp>
        <p:nvGrpSpPr>
          <p:cNvPr id="27" name="グループ化 26">
            <a:extLst>
              <a:ext uri="{FF2B5EF4-FFF2-40B4-BE49-F238E27FC236}">
                <a16:creationId xmlns:a16="http://schemas.microsoft.com/office/drawing/2014/main" id="{E8D9E129-BB92-F658-95B1-7384CFAE3E09}"/>
              </a:ext>
            </a:extLst>
          </p:cNvPr>
          <p:cNvGrpSpPr/>
          <p:nvPr/>
        </p:nvGrpSpPr>
        <p:grpSpPr>
          <a:xfrm>
            <a:off x="2841691" y="904176"/>
            <a:ext cx="9417181" cy="2155684"/>
            <a:chOff x="2819179" y="4832067"/>
            <a:chExt cx="9417181" cy="2155684"/>
          </a:xfrm>
        </p:grpSpPr>
        <p:sp>
          <p:nvSpPr>
            <p:cNvPr id="36" name="四角形: 角を丸くする 35">
              <a:extLst>
                <a:ext uri="{FF2B5EF4-FFF2-40B4-BE49-F238E27FC236}">
                  <a16:creationId xmlns:a16="http://schemas.microsoft.com/office/drawing/2014/main" id="{74E9DDEC-09E4-2390-AFE7-E42461D0EB94}"/>
                </a:ext>
              </a:extLst>
            </p:cNvPr>
            <p:cNvSpPr/>
            <p:nvPr/>
          </p:nvSpPr>
          <p:spPr>
            <a:xfrm>
              <a:off x="2819179" y="4832067"/>
              <a:ext cx="9113620" cy="2155684"/>
            </a:xfrm>
            <a:prstGeom prst="roundRect">
              <a:avLst>
                <a:gd name="adj" fmla="val 8899"/>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23" name="テキスト ボックス 22">
              <a:extLst>
                <a:ext uri="{FF2B5EF4-FFF2-40B4-BE49-F238E27FC236}">
                  <a16:creationId xmlns:a16="http://schemas.microsoft.com/office/drawing/2014/main" id="{83CA77D9-A785-2369-5B22-EF983EBF7860}"/>
                </a:ext>
              </a:extLst>
            </p:cNvPr>
            <p:cNvSpPr txBox="1"/>
            <p:nvPr/>
          </p:nvSpPr>
          <p:spPr>
            <a:xfrm>
              <a:off x="3036851" y="4832067"/>
              <a:ext cx="3427612" cy="646331"/>
            </a:xfrm>
            <a:prstGeom prst="rect">
              <a:avLst/>
            </a:prstGeom>
            <a:solidFill>
              <a:srgbClr val="003451"/>
            </a:solidFill>
          </p:spPr>
          <p:txBody>
            <a:bodyPr wrap="square" rtlCol="0">
              <a:spAutoFit/>
            </a:bodyPr>
            <a:lstStyle/>
            <a:p>
              <a:r>
                <a:rPr kumimoji="1" lang="ja-JP" altLang="en-US" sz="3600" b="1">
                  <a:solidFill>
                    <a:schemeClr val="bg1"/>
                  </a:solidFill>
                </a:rPr>
                <a:t>企業の立地理由</a:t>
              </a:r>
            </a:p>
          </p:txBody>
        </p:sp>
        <p:sp>
          <p:nvSpPr>
            <p:cNvPr id="37" name="テキスト ボックス 36">
              <a:extLst>
                <a:ext uri="{FF2B5EF4-FFF2-40B4-BE49-F238E27FC236}">
                  <a16:creationId xmlns:a16="http://schemas.microsoft.com/office/drawing/2014/main" id="{8834E199-CC1C-A4E6-E603-0D68FF7AA027}"/>
                </a:ext>
              </a:extLst>
            </p:cNvPr>
            <p:cNvSpPr txBox="1"/>
            <p:nvPr/>
          </p:nvSpPr>
          <p:spPr>
            <a:xfrm>
              <a:off x="3340249" y="5521385"/>
              <a:ext cx="8896111" cy="1384995"/>
            </a:xfrm>
            <a:prstGeom prst="rect">
              <a:avLst/>
            </a:prstGeom>
            <a:noFill/>
          </p:spPr>
          <p:txBody>
            <a:bodyPr wrap="square" rtlCol="0">
              <a:spAutoFit/>
            </a:bodyPr>
            <a:lstStyle/>
            <a:p>
              <a:r>
                <a:rPr lang="ja-JP" altLang="en-US" sz="2800" b="1" u="sng">
                  <a:solidFill>
                    <a:srgbClr val="003451"/>
                  </a:solidFill>
                </a:rPr>
                <a:t>メリット</a:t>
              </a:r>
              <a:endParaRPr lang="en-US" altLang="ja-JP" sz="2800" b="1" u="sng">
                <a:solidFill>
                  <a:srgbClr val="003451"/>
                </a:solidFill>
              </a:endParaRPr>
            </a:p>
            <a:p>
              <a:r>
                <a:rPr lang="ja-JP" altLang="en-US" sz="2800" b="1">
                  <a:solidFill>
                    <a:srgbClr val="E46C0A"/>
                  </a:solidFill>
                </a:rPr>
                <a:t>交通利便性</a:t>
              </a:r>
              <a:r>
                <a:rPr lang="en-US" altLang="ja-JP" sz="2800" b="1">
                  <a:solidFill>
                    <a:srgbClr val="003451"/>
                  </a:solidFill>
                </a:rPr>
                <a:t>(</a:t>
              </a:r>
              <a:r>
                <a:rPr lang="ja-JP" altLang="en-US" sz="2800" b="1">
                  <a:solidFill>
                    <a:srgbClr val="003451"/>
                  </a:solidFill>
                </a:rPr>
                <a:t>交通</a:t>
              </a:r>
              <a:r>
                <a:rPr lang="en-US" altLang="ja-JP" sz="2800" b="1">
                  <a:solidFill>
                    <a:srgbClr val="003451"/>
                  </a:solidFill>
                </a:rPr>
                <a:t>IC</a:t>
              </a:r>
              <a:r>
                <a:rPr lang="ja-JP" altLang="en-US" sz="2800" b="1">
                  <a:solidFill>
                    <a:srgbClr val="003451"/>
                  </a:solidFill>
                </a:rPr>
                <a:t>・鉄道</a:t>
              </a:r>
              <a:r>
                <a:rPr lang="en-US" altLang="ja-JP" sz="2800" b="1">
                  <a:solidFill>
                    <a:srgbClr val="003451"/>
                  </a:solidFill>
                </a:rPr>
                <a:t>)</a:t>
              </a:r>
            </a:p>
            <a:p>
              <a:r>
                <a:rPr lang="ja-JP" altLang="en-US" sz="2800" b="1">
                  <a:solidFill>
                    <a:srgbClr val="E46C0A"/>
                  </a:solidFill>
                </a:rPr>
                <a:t>人材確保</a:t>
              </a:r>
              <a:r>
                <a:rPr lang="en-US" altLang="ja-JP" sz="2800" b="1">
                  <a:solidFill>
                    <a:srgbClr val="003451"/>
                  </a:solidFill>
                </a:rPr>
                <a:t>(</a:t>
              </a:r>
              <a:r>
                <a:rPr lang="ja-JP" altLang="en-US" sz="2800" b="1">
                  <a:solidFill>
                    <a:srgbClr val="003451"/>
                  </a:solidFill>
                </a:rPr>
                <a:t>通学圏の広さ</a:t>
              </a:r>
              <a:r>
                <a:rPr lang="en-US" altLang="ja-JP" sz="2800" b="1">
                  <a:solidFill>
                    <a:srgbClr val="003451"/>
                  </a:solidFill>
                </a:rPr>
                <a:t>)</a:t>
              </a:r>
            </a:p>
          </p:txBody>
        </p:sp>
      </p:grpSp>
      <p:sp>
        <p:nvSpPr>
          <p:cNvPr id="7" name="テキスト ボックス 6">
            <a:extLst>
              <a:ext uri="{FF2B5EF4-FFF2-40B4-BE49-F238E27FC236}">
                <a16:creationId xmlns:a16="http://schemas.microsoft.com/office/drawing/2014/main" id="{8E3931F1-1B83-F482-4811-B2EB9858C355}"/>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9</a:t>
            </a:r>
          </a:p>
        </p:txBody>
      </p:sp>
    </p:spTree>
    <p:extLst>
      <p:ext uri="{BB962C8B-B14F-4D97-AF65-F5344CB8AC3E}">
        <p14:creationId xmlns:p14="http://schemas.microsoft.com/office/powerpoint/2010/main" val="5506987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459E-50B0-4F22-CC60-AE774AC9E064}"/>
            </a:ext>
          </a:extLst>
        </p:cNvPr>
        <p:cNvGrpSpPr/>
        <p:nvPr/>
      </p:nvGrpSpPr>
      <p:grpSpPr>
        <a:xfrm>
          <a:off x="0" y="0"/>
          <a:ext cx="0" cy="0"/>
          <a:chOff x="0" y="0"/>
          <a:chExt cx="0" cy="0"/>
        </a:xfrm>
      </p:grpSpPr>
      <p:sp>
        <p:nvSpPr>
          <p:cNvPr id="141" name="四角形: 角を丸くする 140">
            <a:extLst>
              <a:ext uri="{FF2B5EF4-FFF2-40B4-BE49-F238E27FC236}">
                <a16:creationId xmlns:a16="http://schemas.microsoft.com/office/drawing/2014/main" id="{6290E503-5AB7-20FA-D8B0-0FBACDC2CA44}"/>
              </a:ext>
            </a:extLst>
          </p:cNvPr>
          <p:cNvSpPr/>
          <p:nvPr/>
        </p:nvSpPr>
        <p:spPr>
          <a:xfrm>
            <a:off x="2615458" y="981083"/>
            <a:ext cx="9437155" cy="5594247"/>
          </a:xfrm>
          <a:prstGeom prst="roundRect">
            <a:avLst>
              <a:gd name="adj" fmla="val 5506"/>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4" name="楕円 3">
            <a:extLst>
              <a:ext uri="{FF2B5EF4-FFF2-40B4-BE49-F238E27FC236}">
                <a16:creationId xmlns:a16="http://schemas.microsoft.com/office/drawing/2014/main" id="{7CE14A6D-594D-ABA5-5416-EDD035DD52A1}"/>
              </a:ext>
            </a:extLst>
          </p:cNvPr>
          <p:cNvSpPr>
            <a:spLocks noChangeAspect="1"/>
          </p:cNvSpPr>
          <p:nvPr/>
        </p:nvSpPr>
        <p:spPr>
          <a:xfrm>
            <a:off x="-2700000" y="729000"/>
            <a:ext cx="5400000" cy="5400000"/>
          </a:xfrm>
          <a:prstGeom prst="ellipse">
            <a:avLst/>
          </a:prstGeom>
          <a:solidFill>
            <a:srgbClr val="279C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11">
            <a:extLst>
              <a:ext uri="{FF2B5EF4-FFF2-40B4-BE49-F238E27FC236}">
                <a16:creationId xmlns:a16="http://schemas.microsoft.com/office/drawing/2014/main" id="{CABE0EF1-D390-1CA0-FEEC-B9784B0FF239}"/>
              </a:ext>
            </a:extLst>
          </p:cNvPr>
          <p:cNvSpPr txBox="1"/>
          <p:nvPr/>
        </p:nvSpPr>
        <p:spPr>
          <a:xfrm>
            <a:off x="576692" y="145922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新工業団地</a:t>
            </a:r>
            <a:endParaRPr lang="en-US" altLang="ja-JP" sz="6000" b="1">
              <a:solidFill>
                <a:schemeClr val="bg1"/>
              </a:solidFill>
            </a:endParaRPr>
          </a:p>
        </p:txBody>
      </p:sp>
      <p:sp>
        <p:nvSpPr>
          <p:cNvPr id="2" name="テキスト ボックス 1">
            <a:extLst>
              <a:ext uri="{FF2B5EF4-FFF2-40B4-BE49-F238E27FC236}">
                <a16:creationId xmlns:a16="http://schemas.microsoft.com/office/drawing/2014/main" id="{FB613D75-A08D-1033-0BC9-37A490A45460}"/>
              </a:ext>
            </a:extLst>
          </p:cNvPr>
          <p:cNvSpPr txBox="1"/>
          <p:nvPr/>
        </p:nvSpPr>
        <p:spPr>
          <a:xfrm>
            <a:off x="2325932" y="253159"/>
            <a:ext cx="5619750" cy="584775"/>
          </a:xfrm>
          <a:prstGeom prst="rect">
            <a:avLst/>
          </a:prstGeom>
          <a:noFill/>
        </p:spPr>
        <p:txBody>
          <a:bodyPr wrap="square" rtlCol="0">
            <a:spAutoFit/>
          </a:bodyPr>
          <a:lstStyle/>
          <a:p>
            <a:pPr algn="ctr"/>
            <a:r>
              <a:rPr lang="ja-JP" altLang="en-US" sz="3200" b="1">
                <a:solidFill>
                  <a:srgbClr val="003451"/>
                </a:solidFill>
              </a:rPr>
              <a:t> かすみがうら市との連携</a:t>
            </a:r>
            <a:endParaRPr lang="en-US" altLang="ja-JP" sz="3600" b="1">
              <a:solidFill>
                <a:srgbClr val="003451"/>
              </a:solidFill>
            </a:endParaRPr>
          </a:p>
        </p:txBody>
      </p:sp>
      <p:grpSp>
        <p:nvGrpSpPr>
          <p:cNvPr id="10" name="グループ化 9">
            <a:extLst>
              <a:ext uri="{FF2B5EF4-FFF2-40B4-BE49-F238E27FC236}">
                <a16:creationId xmlns:a16="http://schemas.microsoft.com/office/drawing/2014/main" id="{4D87AB4E-AFA7-B0C9-6478-BCEB2E46F431}"/>
              </a:ext>
            </a:extLst>
          </p:cNvPr>
          <p:cNvGrpSpPr/>
          <p:nvPr/>
        </p:nvGrpSpPr>
        <p:grpSpPr>
          <a:xfrm>
            <a:off x="8015458" y="2884689"/>
            <a:ext cx="4037155" cy="3690641"/>
            <a:chOff x="8049913" y="657597"/>
            <a:chExt cx="4037155" cy="3117205"/>
          </a:xfrm>
        </p:grpSpPr>
        <p:sp>
          <p:nvSpPr>
            <p:cNvPr id="33" name="四角形: 角を丸くする 32">
              <a:extLst>
                <a:ext uri="{FF2B5EF4-FFF2-40B4-BE49-F238E27FC236}">
                  <a16:creationId xmlns:a16="http://schemas.microsoft.com/office/drawing/2014/main" id="{D5EE344B-56E5-72E1-4BBC-50703A130275}"/>
                </a:ext>
              </a:extLst>
            </p:cNvPr>
            <p:cNvSpPr/>
            <p:nvPr/>
          </p:nvSpPr>
          <p:spPr>
            <a:xfrm>
              <a:off x="8191792" y="657597"/>
              <a:ext cx="3895276" cy="3117205"/>
            </a:xfrm>
            <a:prstGeom prst="roundRect">
              <a:avLst>
                <a:gd name="adj" fmla="val 11191"/>
              </a:avLst>
            </a:prstGeom>
            <a:solidFill>
              <a:srgbClr val="00345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grpSp>
          <p:nvGrpSpPr>
            <p:cNvPr id="9" name="グループ化 8">
              <a:extLst>
                <a:ext uri="{FF2B5EF4-FFF2-40B4-BE49-F238E27FC236}">
                  <a16:creationId xmlns:a16="http://schemas.microsoft.com/office/drawing/2014/main" id="{9853D632-4C1C-64D6-B61A-5714CD54C7B5}"/>
                </a:ext>
              </a:extLst>
            </p:cNvPr>
            <p:cNvGrpSpPr/>
            <p:nvPr/>
          </p:nvGrpSpPr>
          <p:grpSpPr>
            <a:xfrm>
              <a:off x="8049913" y="763628"/>
              <a:ext cx="3984744" cy="2939136"/>
              <a:chOff x="8049913" y="763628"/>
              <a:chExt cx="3984744" cy="2939136"/>
            </a:xfrm>
          </p:grpSpPr>
          <p:sp>
            <p:nvSpPr>
              <p:cNvPr id="34" name="テキスト ボックス 33">
                <a:extLst>
                  <a:ext uri="{FF2B5EF4-FFF2-40B4-BE49-F238E27FC236}">
                    <a16:creationId xmlns:a16="http://schemas.microsoft.com/office/drawing/2014/main" id="{1BFC9DAA-FF7A-2B9E-5BB0-C6CE2E203492}"/>
                  </a:ext>
                </a:extLst>
              </p:cNvPr>
              <p:cNvSpPr txBox="1"/>
              <p:nvPr/>
            </p:nvSpPr>
            <p:spPr>
              <a:xfrm>
                <a:off x="8489108" y="763628"/>
                <a:ext cx="3545549" cy="523220"/>
              </a:xfrm>
              <a:prstGeom prst="rect">
                <a:avLst/>
              </a:prstGeom>
              <a:noFill/>
            </p:spPr>
            <p:txBody>
              <a:bodyPr wrap="square" rtlCol="0">
                <a:spAutoFit/>
              </a:bodyPr>
              <a:lstStyle/>
              <a:p>
                <a:pPr algn="ctr"/>
                <a:r>
                  <a:rPr kumimoji="1" lang="ja-JP" altLang="en-US" sz="2800" b="1">
                    <a:solidFill>
                      <a:schemeClr val="bg1"/>
                    </a:solidFill>
                  </a:rPr>
                  <a:t>ヒアリングより</a:t>
                </a:r>
                <a:r>
                  <a:rPr kumimoji="1" lang="en-US" altLang="ja-JP" sz="2800" b="1">
                    <a:solidFill>
                      <a:schemeClr val="bg1"/>
                    </a:solidFill>
                  </a:rPr>
                  <a:t>…</a:t>
                </a:r>
              </a:p>
            </p:txBody>
          </p:sp>
          <p:grpSp>
            <p:nvGrpSpPr>
              <p:cNvPr id="8" name="グループ化 7">
                <a:extLst>
                  <a:ext uri="{FF2B5EF4-FFF2-40B4-BE49-F238E27FC236}">
                    <a16:creationId xmlns:a16="http://schemas.microsoft.com/office/drawing/2014/main" id="{168A53C6-E23F-3A9B-9A30-B32FC9FE1D2D}"/>
                  </a:ext>
                </a:extLst>
              </p:cNvPr>
              <p:cNvGrpSpPr/>
              <p:nvPr/>
            </p:nvGrpSpPr>
            <p:grpSpPr>
              <a:xfrm>
                <a:off x="8049913" y="1486170"/>
                <a:ext cx="3952306" cy="2216594"/>
                <a:chOff x="8050136" y="-952489"/>
                <a:chExt cx="3952306" cy="4466808"/>
              </a:xfrm>
            </p:grpSpPr>
            <p:sp>
              <p:nvSpPr>
                <p:cNvPr id="53" name="テキスト ボックス 52">
                  <a:extLst>
                    <a:ext uri="{FF2B5EF4-FFF2-40B4-BE49-F238E27FC236}">
                      <a16:creationId xmlns:a16="http://schemas.microsoft.com/office/drawing/2014/main" id="{5F354DA8-6AA8-98A0-4822-B77DFE5DE2EA}"/>
                    </a:ext>
                  </a:extLst>
                </p:cNvPr>
                <p:cNvSpPr txBox="1"/>
                <p:nvPr/>
              </p:nvSpPr>
              <p:spPr>
                <a:xfrm>
                  <a:off x="8050136" y="-952489"/>
                  <a:ext cx="3952306" cy="4155483"/>
                </a:xfrm>
                <a:prstGeom prst="rect">
                  <a:avLst/>
                </a:prstGeom>
                <a:noFill/>
              </p:spPr>
              <p:txBody>
                <a:bodyPr wrap="square" rtlCol="0">
                  <a:spAutoFit/>
                </a:bodyPr>
                <a:lstStyle/>
                <a:p>
                  <a:pPr algn="ctr"/>
                  <a:r>
                    <a:rPr kumimoji="1" lang="ja-JP" altLang="en-US" sz="3200" b="1">
                      <a:solidFill>
                        <a:schemeClr val="bg1"/>
                      </a:solidFill>
                    </a:rPr>
                    <a:t>・製造業</a:t>
                  </a:r>
                  <a:endParaRPr kumimoji="1" lang="en-US" altLang="ja-JP" sz="3200" b="1">
                    <a:solidFill>
                      <a:schemeClr val="bg1"/>
                    </a:solidFill>
                  </a:endParaRPr>
                </a:p>
                <a:p>
                  <a:pPr algn="ctr"/>
                  <a:r>
                    <a:rPr kumimoji="1" lang="ja-JP" altLang="en-US" sz="3200" b="1">
                      <a:solidFill>
                        <a:schemeClr val="bg1"/>
                      </a:solidFill>
                    </a:rPr>
                    <a:t>・情報通信業</a:t>
                  </a:r>
                  <a:endParaRPr kumimoji="1" lang="en-US" altLang="ja-JP" sz="3200" b="1">
                    <a:solidFill>
                      <a:schemeClr val="bg1"/>
                    </a:solidFill>
                  </a:endParaRPr>
                </a:p>
                <a:p>
                  <a:pPr algn="ctr"/>
                  <a:r>
                    <a:rPr kumimoji="1" lang="ja-JP" altLang="en-US" sz="3200" b="1">
                      <a:solidFill>
                        <a:schemeClr val="bg1"/>
                      </a:solidFill>
                    </a:rPr>
                    <a:t>　学術研究専門技術　　　　　　　　　　　　　</a:t>
                  </a:r>
                  <a:r>
                    <a:rPr kumimoji="1" lang="en-US" altLang="ja-JP" sz="3200" b="1">
                      <a:solidFill>
                        <a:schemeClr val="bg1"/>
                      </a:solidFill>
                    </a:rPr>
                    <a:t>	</a:t>
                  </a:r>
                  <a:r>
                    <a:rPr kumimoji="1" lang="ja-JP" altLang="en-US" sz="3200" b="1">
                      <a:solidFill>
                        <a:schemeClr val="bg1"/>
                      </a:solidFill>
                    </a:rPr>
                    <a:t>サービス業</a:t>
                  </a:r>
                  <a:endParaRPr kumimoji="1" lang="en-US" altLang="ja-JP" sz="3200" b="1">
                    <a:solidFill>
                      <a:schemeClr val="bg1"/>
                    </a:solidFill>
                  </a:endParaRPr>
                </a:p>
              </p:txBody>
            </p:sp>
            <p:sp>
              <p:nvSpPr>
                <p:cNvPr id="55" name="テキスト ボックス 54">
                  <a:extLst>
                    <a:ext uri="{FF2B5EF4-FFF2-40B4-BE49-F238E27FC236}">
                      <a16:creationId xmlns:a16="http://schemas.microsoft.com/office/drawing/2014/main" id="{C3AFC19C-32D5-DBB7-E75C-2ECB22C8D66A}"/>
                    </a:ext>
                  </a:extLst>
                </p:cNvPr>
                <p:cNvSpPr txBox="1"/>
                <p:nvPr/>
              </p:nvSpPr>
              <p:spPr>
                <a:xfrm>
                  <a:off x="9228914" y="2583987"/>
                  <a:ext cx="2043222" cy="930332"/>
                </a:xfrm>
                <a:prstGeom prst="rect">
                  <a:avLst/>
                </a:prstGeom>
                <a:noFill/>
              </p:spPr>
              <p:txBody>
                <a:bodyPr wrap="square" rtlCol="0">
                  <a:spAutoFit/>
                </a:bodyPr>
                <a:lstStyle/>
                <a:p>
                  <a:pPr algn="ctr"/>
                  <a:r>
                    <a:rPr kumimoji="1" lang="ja-JP" altLang="en-US" sz="2400" b="1">
                      <a:solidFill>
                        <a:schemeClr val="bg1"/>
                      </a:solidFill>
                    </a:rPr>
                    <a:t>などを想定</a:t>
                  </a:r>
                </a:p>
              </p:txBody>
            </p:sp>
          </p:grpSp>
        </p:grpSp>
      </p:grpSp>
      <p:sp>
        <p:nvSpPr>
          <p:cNvPr id="85" name="テキスト ボックス 84">
            <a:extLst>
              <a:ext uri="{FF2B5EF4-FFF2-40B4-BE49-F238E27FC236}">
                <a16:creationId xmlns:a16="http://schemas.microsoft.com/office/drawing/2014/main" id="{4406F589-0745-2625-D2B9-8F1B5544880F}"/>
              </a:ext>
            </a:extLst>
          </p:cNvPr>
          <p:cNvSpPr txBox="1"/>
          <p:nvPr/>
        </p:nvSpPr>
        <p:spPr>
          <a:xfrm>
            <a:off x="11139957" y="5975255"/>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10</a:t>
            </a:r>
          </a:p>
        </p:txBody>
      </p:sp>
      <p:grpSp>
        <p:nvGrpSpPr>
          <p:cNvPr id="15" name="グループ化 14">
            <a:extLst>
              <a:ext uri="{FF2B5EF4-FFF2-40B4-BE49-F238E27FC236}">
                <a16:creationId xmlns:a16="http://schemas.microsoft.com/office/drawing/2014/main" id="{F2A1C0B6-7351-A73F-B223-4FFAF7697B44}"/>
              </a:ext>
            </a:extLst>
          </p:cNvPr>
          <p:cNvGrpSpPr/>
          <p:nvPr/>
        </p:nvGrpSpPr>
        <p:grpSpPr>
          <a:xfrm>
            <a:off x="2808267" y="1229278"/>
            <a:ext cx="9383733" cy="1508105"/>
            <a:chOff x="2908669" y="4901518"/>
            <a:chExt cx="9383733" cy="1508105"/>
          </a:xfrm>
        </p:grpSpPr>
        <p:sp>
          <p:nvSpPr>
            <p:cNvPr id="25" name="テキスト ボックス 24">
              <a:extLst>
                <a:ext uri="{FF2B5EF4-FFF2-40B4-BE49-F238E27FC236}">
                  <a16:creationId xmlns:a16="http://schemas.microsoft.com/office/drawing/2014/main" id="{0A574B44-EE96-D857-DB13-77A5A6D00FD5}"/>
                </a:ext>
              </a:extLst>
            </p:cNvPr>
            <p:cNvSpPr txBox="1"/>
            <p:nvPr/>
          </p:nvSpPr>
          <p:spPr>
            <a:xfrm>
              <a:off x="2908669" y="4901518"/>
              <a:ext cx="4318626" cy="1508105"/>
            </a:xfrm>
            <a:prstGeom prst="rect">
              <a:avLst/>
            </a:prstGeom>
            <a:noFill/>
          </p:spPr>
          <p:txBody>
            <a:bodyPr wrap="square" rtlCol="0">
              <a:spAutoFit/>
            </a:bodyPr>
            <a:lstStyle/>
            <a:p>
              <a:r>
                <a:rPr kumimoji="1" lang="ja-JP" altLang="en-US" sz="2800" b="1">
                  <a:solidFill>
                    <a:srgbClr val="003451"/>
                  </a:solidFill>
                </a:rPr>
                <a:t>かすみがうら市との連携</a:t>
              </a:r>
              <a:endParaRPr kumimoji="1" lang="en-US" altLang="ja-JP" sz="2800" b="1">
                <a:solidFill>
                  <a:srgbClr val="003451"/>
                </a:solidFill>
              </a:endParaRPr>
            </a:p>
            <a:p>
              <a:r>
                <a:rPr kumimoji="1" lang="ja-JP" altLang="en-US" sz="3200" b="1">
                  <a:solidFill>
                    <a:srgbClr val="003451"/>
                  </a:solidFill>
                </a:rPr>
                <a:t>・工業地域</a:t>
              </a:r>
              <a:endParaRPr kumimoji="1" lang="en-US" altLang="ja-JP" sz="3200" b="1">
                <a:solidFill>
                  <a:srgbClr val="003451"/>
                </a:solidFill>
              </a:endParaRPr>
            </a:p>
            <a:p>
              <a:r>
                <a:rPr kumimoji="1" lang="ja-JP" altLang="en-US" sz="3200" b="1">
                  <a:solidFill>
                    <a:srgbClr val="003451"/>
                  </a:solidFill>
                </a:rPr>
                <a:t>・新産業導入拠点　</a:t>
              </a:r>
              <a:endParaRPr kumimoji="1" lang="en-US" altLang="ja-JP" sz="3200" b="1">
                <a:solidFill>
                  <a:srgbClr val="003451"/>
                </a:solidFill>
              </a:endParaRPr>
            </a:p>
          </p:txBody>
        </p:sp>
        <p:sp>
          <p:nvSpPr>
            <p:cNvPr id="7" name="テキスト ボックス 6">
              <a:extLst>
                <a:ext uri="{FF2B5EF4-FFF2-40B4-BE49-F238E27FC236}">
                  <a16:creationId xmlns:a16="http://schemas.microsoft.com/office/drawing/2014/main" id="{45A4F520-5B3C-0505-E4EB-B7707FC3CB62}"/>
                </a:ext>
              </a:extLst>
            </p:cNvPr>
            <p:cNvSpPr txBox="1"/>
            <p:nvPr/>
          </p:nvSpPr>
          <p:spPr>
            <a:xfrm>
              <a:off x="8340096" y="5165254"/>
              <a:ext cx="3952306" cy="1015663"/>
            </a:xfrm>
            <a:prstGeom prst="rect">
              <a:avLst/>
            </a:prstGeom>
            <a:noFill/>
          </p:spPr>
          <p:txBody>
            <a:bodyPr wrap="square" rtlCol="0">
              <a:spAutoFit/>
            </a:bodyPr>
            <a:lstStyle/>
            <a:p>
              <a:r>
                <a:rPr lang="ja-JP" altLang="en-US" sz="3000" b="1">
                  <a:solidFill>
                    <a:srgbClr val="003451"/>
                  </a:solidFill>
                </a:rPr>
                <a:t>リスク管理</a:t>
              </a:r>
              <a:endParaRPr lang="en-US" altLang="ja-JP" sz="3000" b="1">
                <a:solidFill>
                  <a:srgbClr val="003451"/>
                </a:solidFill>
              </a:endParaRPr>
            </a:p>
            <a:p>
              <a:r>
                <a:rPr kumimoji="1" lang="ja-JP" altLang="en-US" sz="3000" b="1">
                  <a:solidFill>
                    <a:srgbClr val="003451"/>
                  </a:solidFill>
                </a:rPr>
                <a:t>生産・物流の効率化</a:t>
              </a:r>
            </a:p>
          </p:txBody>
        </p:sp>
        <p:sp>
          <p:nvSpPr>
            <p:cNvPr id="11" name="矢印: 右 10">
              <a:extLst>
                <a:ext uri="{FF2B5EF4-FFF2-40B4-BE49-F238E27FC236}">
                  <a16:creationId xmlns:a16="http://schemas.microsoft.com/office/drawing/2014/main" id="{8207F008-6737-01D5-E4D9-643F0A6DD2C4}"/>
                </a:ext>
              </a:extLst>
            </p:cNvPr>
            <p:cNvSpPr/>
            <p:nvPr/>
          </p:nvSpPr>
          <p:spPr>
            <a:xfrm>
              <a:off x="7470358" y="5331401"/>
              <a:ext cx="575726" cy="759287"/>
            </a:xfrm>
            <a:prstGeom prst="rightArrow">
              <a:avLst>
                <a:gd name="adj1" fmla="val 62849"/>
                <a:gd name="adj2" fmla="val 57212"/>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3" name="直線コネクタ 12">
            <a:extLst>
              <a:ext uri="{FF2B5EF4-FFF2-40B4-BE49-F238E27FC236}">
                <a16:creationId xmlns:a16="http://schemas.microsoft.com/office/drawing/2014/main" id="{2934167B-37C1-825B-BD5A-103A2FC47343}"/>
              </a:ext>
            </a:extLst>
          </p:cNvPr>
          <p:cNvCxnSpPr>
            <a:cxnSpLocks/>
          </p:cNvCxnSpPr>
          <p:nvPr/>
        </p:nvCxnSpPr>
        <p:spPr>
          <a:xfrm>
            <a:off x="8079119" y="3629697"/>
            <a:ext cx="397349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6" name="グループ化 15">
            <a:extLst>
              <a:ext uri="{FF2B5EF4-FFF2-40B4-BE49-F238E27FC236}">
                <a16:creationId xmlns:a16="http://schemas.microsoft.com/office/drawing/2014/main" id="{5D4EF065-3EEB-6A81-11DA-938333309263}"/>
              </a:ext>
            </a:extLst>
          </p:cNvPr>
          <p:cNvGrpSpPr/>
          <p:nvPr/>
        </p:nvGrpSpPr>
        <p:grpSpPr>
          <a:xfrm>
            <a:off x="2853125" y="2932853"/>
            <a:ext cx="5009995" cy="3487358"/>
            <a:chOff x="5934544" y="3913408"/>
            <a:chExt cx="5009995" cy="3487358"/>
          </a:xfrm>
          <a:solidFill>
            <a:srgbClr val="003451"/>
          </a:solidFill>
        </p:grpSpPr>
        <p:grpSp>
          <p:nvGrpSpPr>
            <p:cNvPr id="14" name="グループ化 13">
              <a:extLst>
                <a:ext uri="{FF2B5EF4-FFF2-40B4-BE49-F238E27FC236}">
                  <a16:creationId xmlns:a16="http://schemas.microsoft.com/office/drawing/2014/main" id="{DFCCE70A-C590-1F89-CA2B-598CF225E811}"/>
                </a:ext>
              </a:extLst>
            </p:cNvPr>
            <p:cNvGrpSpPr/>
            <p:nvPr/>
          </p:nvGrpSpPr>
          <p:grpSpPr>
            <a:xfrm>
              <a:off x="5944399" y="3913408"/>
              <a:ext cx="5000140" cy="3441058"/>
              <a:chOff x="5944399" y="3913408"/>
              <a:chExt cx="5000140" cy="3441058"/>
            </a:xfrm>
            <a:grpFill/>
          </p:grpSpPr>
          <p:grpSp>
            <p:nvGrpSpPr>
              <p:cNvPr id="28" name="グループ化 27">
                <a:extLst>
                  <a:ext uri="{FF2B5EF4-FFF2-40B4-BE49-F238E27FC236}">
                    <a16:creationId xmlns:a16="http://schemas.microsoft.com/office/drawing/2014/main" id="{E8EA1A7C-F96A-65E0-0E66-A4709C3D9EAB}"/>
                  </a:ext>
                </a:extLst>
              </p:cNvPr>
              <p:cNvGrpSpPr/>
              <p:nvPr/>
            </p:nvGrpSpPr>
            <p:grpSpPr>
              <a:xfrm>
                <a:off x="5944399" y="3913408"/>
                <a:ext cx="5000140" cy="3441058"/>
                <a:chOff x="5141190" y="4131071"/>
                <a:chExt cx="5000140" cy="3441058"/>
              </a:xfrm>
              <a:grpFill/>
            </p:grpSpPr>
            <p:grpSp>
              <p:nvGrpSpPr>
                <p:cNvPr id="27" name="グループ化 26">
                  <a:extLst>
                    <a:ext uri="{FF2B5EF4-FFF2-40B4-BE49-F238E27FC236}">
                      <a16:creationId xmlns:a16="http://schemas.microsoft.com/office/drawing/2014/main" id="{5338D30D-1FD1-B94F-72D6-CF437FC64030}"/>
                    </a:ext>
                  </a:extLst>
                </p:cNvPr>
                <p:cNvGrpSpPr/>
                <p:nvPr/>
              </p:nvGrpSpPr>
              <p:grpSpPr>
                <a:xfrm>
                  <a:off x="5141190" y="4131071"/>
                  <a:ext cx="5000140" cy="3441058"/>
                  <a:chOff x="4998223" y="2713797"/>
                  <a:chExt cx="5000140" cy="3441058"/>
                </a:xfrm>
                <a:grpFill/>
              </p:grpSpPr>
              <p:pic>
                <p:nvPicPr>
                  <p:cNvPr id="37" name="図 36" descr="マップ&#10;&#10;AI 生成コンテンツは誤りを含む可能性があります。">
                    <a:extLst>
                      <a:ext uri="{FF2B5EF4-FFF2-40B4-BE49-F238E27FC236}">
                        <a16:creationId xmlns:a16="http://schemas.microsoft.com/office/drawing/2014/main" id="{F0FAE1B6-5EE2-1949-E1C7-13976AC49FA5}"/>
                      </a:ext>
                    </a:extLst>
                  </p:cNvPr>
                  <p:cNvPicPr>
                    <a:picLocks noChangeAspect="1"/>
                  </p:cNvPicPr>
                  <p:nvPr/>
                </p:nvPicPr>
                <p:blipFill>
                  <a:blip r:embed="rId3">
                    <a:extLst>
                      <a:ext uri="{28A0092B-C50C-407E-A947-70E740481C1C}">
                        <a14:useLocalDpi xmlns:a14="http://schemas.microsoft.com/office/drawing/2010/main" val="0"/>
                      </a:ext>
                    </a:extLst>
                  </a:blip>
                  <a:srcRect l="2025" t="3779" r="2136" b="2925"/>
                  <a:stretch>
                    <a:fillRect/>
                  </a:stretch>
                </p:blipFill>
                <p:spPr>
                  <a:xfrm>
                    <a:off x="4998223" y="2713797"/>
                    <a:ext cx="5000140" cy="3441058"/>
                  </a:xfrm>
                  <a:prstGeom prst="rect">
                    <a:avLst/>
                  </a:prstGeom>
                  <a:grpFill/>
                </p:spPr>
              </p:pic>
              <p:pic>
                <p:nvPicPr>
                  <p:cNvPr id="39" name="図 38" descr="マップ&#10;&#10;AI 生成コンテンツは誤りを含む可能性があります。">
                    <a:extLst>
                      <a:ext uri="{FF2B5EF4-FFF2-40B4-BE49-F238E27FC236}">
                        <a16:creationId xmlns:a16="http://schemas.microsoft.com/office/drawing/2014/main" id="{EAA2379F-B769-03BA-6618-8CAAF31E861F}"/>
                      </a:ext>
                    </a:extLst>
                  </p:cNvPr>
                  <p:cNvPicPr>
                    <a:picLocks noChangeAspect="1"/>
                  </p:cNvPicPr>
                  <p:nvPr/>
                </p:nvPicPr>
                <p:blipFill>
                  <a:blip r:embed="rId4">
                    <a:extLst>
                      <a:ext uri="{28A0092B-C50C-407E-A947-70E740481C1C}">
                        <a14:useLocalDpi xmlns:a14="http://schemas.microsoft.com/office/drawing/2010/main" val="0"/>
                      </a:ext>
                    </a:extLst>
                  </a:blip>
                  <a:srcRect l="21096" t="91996" r="68459" b="4953"/>
                  <a:stretch>
                    <a:fillRect/>
                  </a:stretch>
                </p:blipFill>
                <p:spPr>
                  <a:xfrm>
                    <a:off x="5005794" y="4915858"/>
                    <a:ext cx="1276995" cy="263853"/>
                  </a:xfrm>
                  <a:prstGeom prst="rect">
                    <a:avLst/>
                  </a:prstGeom>
                  <a:grpFill/>
                </p:spPr>
              </p:pic>
              <p:pic>
                <p:nvPicPr>
                  <p:cNvPr id="58" name="図 57" descr="マップ&#10;&#10;AI 生成コンテンツは誤りを含む可能性があります。">
                    <a:extLst>
                      <a:ext uri="{FF2B5EF4-FFF2-40B4-BE49-F238E27FC236}">
                        <a16:creationId xmlns:a16="http://schemas.microsoft.com/office/drawing/2014/main" id="{1F390469-6A9E-3A77-B687-FDEEE2A4D52E}"/>
                      </a:ext>
                    </a:extLst>
                  </p:cNvPr>
                  <p:cNvPicPr>
                    <a:picLocks noChangeAspect="1"/>
                  </p:cNvPicPr>
                  <p:nvPr/>
                </p:nvPicPr>
                <p:blipFill>
                  <a:blip r:embed="rId4">
                    <a:extLst>
                      <a:ext uri="{28A0092B-C50C-407E-A947-70E740481C1C}">
                        <a14:useLocalDpi xmlns:a14="http://schemas.microsoft.com/office/drawing/2010/main" val="0"/>
                      </a:ext>
                    </a:extLst>
                  </a:blip>
                  <a:srcRect l="20734" t="85894" r="67386" b="7818"/>
                  <a:stretch>
                    <a:fillRect/>
                  </a:stretch>
                </p:blipFill>
                <p:spPr>
                  <a:xfrm>
                    <a:off x="5011344" y="4438430"/>
                    <a:ext cx="1276995" cy="477767"/>
                  </a:xfrm>
                  <a:prstGeom prst="rect">
                    <a:avLst/>
                  </a:prstGeom>
                  <a:grpFill/>
                </p:spPr>
              </p:pic>
            </p:grpSp>
            <p:sp>
              <p:nvSpPr>
                <p:cNvPr id="38" name="楕円 37">
                  <a:extLst>
                    <a:ext uri="{FF2B5EF4-FFF2-40B4-BE49-F238E27FC236}">
                      <a16:creationId xmlns:a16="http://schemas.microsoft.com/office/drawing/2014/main" id="{DB0D5F87-0E1B-3278-1B77-E78A0EF4761B}"/>
                    </a:ext>
                  </a:extLst>
                </p:cNvPr>
                <p:cNvSpPr/>
                <p:nvPr/>
              </p:nvSpPr>
              <p:spPr>
                <a:xfrm rot="2484737">
                  <a:off x="6270814" y="4565602"/>
                  <a:ext cx="975789" cy="1107139"/>
                </a:xfrm>
                <a:prstGeom prst="ellipse">
                  <a:avLst/>
                </a:prstGeom>
                <a:solidFill>
                  <a:srgbClr val="F0DAB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D9C7DDDB-C09D-09F0-96EE-7593199B9DA0}"/>
                  </a:ext>
                </a:extLst>
              </p:cNvPr>
              <p:cNvSpPr txBox="1"/>
              <p:nvPr/>
            </p:nvSpPr>
            <p:spPr>
              <a:xfrm>
                <a:off x="7129142" y="4688988"/>
                <a:ext cx="920630" cy="350865"/>
              </a:xfrm>
              <a:prstGeom prst="rect">
                <a:avLst/>
              </a:prstGeom>
              <a:solidFill>
                <a:srgbClr val="F0DAB2"/>
              </a:solidFill>
            </p:spPr>
            <p:txBody>
              <a:bodyPr wrap="square" lIns="0" tIns="0" rIns="0" bIns="0" rtlCol="0">
                <a:spAutoFit/>
              </a:bodyPr>
              <a:lstStyle/>
              <a:p>
                <a:r>
                  <a:rPr kumimoji="1" lang="ja-JP" altLang="en-US" sz="900">
                    <a:highlight>
                      <a:srgbClr val="F0DAB2"/>
                    </a:highlight>
                  </a:rPr>
                  <a:t>かすみがうら市</a:t>
                </a:r>
                <a:endParaRPr kumimoji="1" lang="en-US" altLang="ja-JP" sz="900">
                  <a:highlight>
                    <a:srgbClr val="F0DAB2"/>
                  </a:highlight>
                </a:endParaRPr>
              </a:p>
              <a:p>
                <a:r>
                  <a:rPr kumimoji="1" lang="ja-JP" altLang="en-US" sz="1380" b="1">
                    <a:highlight>
                      <a:srgbClr val="F0DAB2"/>
                    </a:highlight>
                  </a:rPr>
                  <a:t>新産業拠点</a:t>
                </a:r>
              </a:p>
            </p:txBody>
          </p:sp>
        </p:grpSp>
        <p:pic>
          <p:nvPicPr>
            <p:cNvPr id="31" name="図 30" descr="マップ&#10;&#10;AI 生成コンテンツは誤りを含む可能性があります。">
              <a:extLst>
                <a:ext uri="{FF2B5EF4-FFF2-40B4-BE49-F238E27FC236}">
                  <a16:creationId xmlns:a16="http://schemas.microsoft.com/office/drawing/2014/main" id="{6ED90FD7-F7AE-C230-8419-DEB33E4067C8}"/>
                </a:ext>
              </a:extLst>
            </p:cNvPr>
            <p:cNvPicPr>
              <a:picLocks noChangeAspect="1"/>
            </p:cNvPicPr>
            <p:nvPr/>
          </p:nvPicPr>
          <p:blipFill>
            <a:blip r:embed="rId4">
              <a:extLst>
                <a:ext uri="{28A0092B-C50C-407E-A947-70E740481C1C}">
                  <a14:useLocalDpi xmlns:a14="http://schemas.microsoft.com/office/drawing/2010/main" val="0"/>
                </a:ext>
              </a:extLst>
            </a:blip>
            <a:srcRect l="2815" t="73072" r="83405" b="14907"/>
            <a:stretch>
              <a:fillRect/>
            </a:stretch>
          </p:blipFill>
          <p:spPr>
            <a:xfrm>
              <a:off x="5934544" y="6361769"/>
              <a:ext cx="1684837" cy="1038997"/>
            </a:xfrm>
            <a:prstGeom prst="rect">
              <a:avLst/>
            </a:prstGeom>
            <a:grpFill/>
          </p:spPr>
        </p:pic>
      </p:grpSp>
      <p:sp>
        <p:nvSpPr>
          <p:cNvPr id="46" name="テキスト ボックス 45">
            <a:extLst>
              <a:ext uri="{FF2B5EF4-FFF2-40B4-BE49-F238E27FC236}">
                <a16:creationId xmlns:a16="http://schemas.microsoft.com/office/drawing/2014/main" id="{FACD4E1C-7705-A4DF-3A9C-94E7AA754ABF}"/>
              </a:ext>
            </a:extLst>
          </p:cNvPr>
          <p:cNvSpPr txBox="1"/>
          <p:nvPr/>
        </p:nvSpPr>
        <p:spPr>
          <a:xfrm>
            <a:off x="6274932" y="6329198"/>
            <a:ext cx="1598043" cy="246221"/>
          </a:xfrm>
          <a:prstGeom prst="rect">
            <a:avLst/>
          </a:prstGeom>
          <a:noFill/>
        </p:spPr>
        <p:txBody>
          <a:bodyPr wrap="square">
            <a:spAutoFit/>
          </a:bodyPr>
          <a:lstStyle/>
          <a:p>
            <a:r>
              <a:rPr lang="ja-JP" altLang="en-US" sz="1000" b="0" i="0">
                <a:solidFill>
                  <a:srgbClr val="000000"/>
                </a:solidFill>
                <a:effectLst/>
                <a:latin typeface="Verdana" panose="020B0604030504040204" pitchFamily="34" charset="0"/>
              </a:rPr>
              <a:t>出典：</a:t>
            </a:r>
            <a:r>
              <a:rPr lang="en-US" altLang="ja-JP" sz="1000" b="0" i="0">
                <a:solidFill>
                  <a:srgbClr val="000000"/>
                </a:solidFill>
                <a:effectLst/>
                <a:latin typeface="Verdana" panose="020B0604030504040204" pitchFamily="34" charset="0"/>
              </a:rPr>
              <a:t>ArcGIS</a:t>
            </a:r>
            <a:r>
              <a:rPr lang="ja-JP" altLang="en-US" sz="1000" b="0" i="0">
                <a:solidFill>
                  <a:srgbClr val="000000"/>
                </a:solidFill>
                <a:effectLst/>
                <a:latin typeface="Verdana" panose="020B0604030504040204" pitchFamily="34" charset="0"/>
              </a:rPr>
              <a:t>より作成</a:t>
            </a:r>
            <a:endParaRPr lang="ja-JP" altLang="en-US" sz="1000"/>
          </a:p>
        </p:txBody>
      </p:sp>
    </p:spTree>
    <p:extLst>
      <p:ext uri="{BB962C8B-B14F-4D97-AF65-F5344CB8AC3E}">
        <p14:creationId xmlns:p14="http://schemas.microsoft.com/office/powerpoint/2010/main" val="26878544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459E-50B0-4F22-CC60-AE774AC9E064}"/>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7CE14A6D-594D-ABA5-5416-EDD035DD52A1}"/>
              </a:ext>
            </a:extLst>
          </p:cNvPr>
          <p:cNvSpPr>
            <a:spLocks noChangeAspect="1"/>
          </p:cNvSpPr>
          <p:nvPr/>
        </p:nvSpPr>
        <p:spPr>
          <a:xfrm>
            <a:off x="-2700000" y="729000"/>
            <a:ext cx="5400000" cy="5400000"/>
          </a:xfrm>
          <a:prstGeom prst="ellipse">
            <a:avLst/>
          </a:prstGeom>
          <a:solidFill>
            <a:srgbClr val="279C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2" name="テキスト ボックス 11">
            <a:extLst>
              <a:ext uri="{FF2B5EF4-FFF2-40B4-BE49-F238E27FC236}">
                <a16:creationId xmlns:a16="http://schemas.microsoft.com/office/drawing/2014/main" id="{BB196347-4B19-22B2-977A-5A4CB7AD6CDE}"/>
              </a:ext>
            </a:extLst>
          </p:cNvPr>
          <p:cNvSpPr txBox="1"/>
          <p:nvPr/>
        </p:nvSpPr>
        <p:spPr>
          <a:xfrm>
            <a:off x="576692" y="145922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新工業団地</a:t>
            </a:r>
            <a:endParaRPr lang="en-US" altLang="ja-JP" sz="6000" b="1">
              <a:solidFill>
                <a:schemeClr val="bg1"/>
              </a:solidFill>
            </a:endParaRPr>
          </a:p>
        </p:txBody>
      </p:sp>
      <p:grpSp>
        <p:nvGrpSpPr>
          <p:cNvPr id="18" name="グループ化 17">
            <a:extLst>
              <a:ext uri="{FF2B5EF4-FFF2-40B4-BE49-F238E27FC236}">
                <a16:creationId xmlns:a16="http://schemas.microsoft.com/office/drawing/2014/main" id="{4CD157D2-5DF1-01BC-34F0-72395839C1A4}"/>
              </a:ext>
            </a:extLst>
          </p:cNvPr>
          <p:cNvGrpSpPr/>
          <p:nvPr/>
        </p:nvGrpSpPr>
        <p:grpSpPr>
          <a:xfrm>
            <a:off x="2700001" y="2654893"/>
            <a:ext cx="9922963" cy="3974806"/>
            <a:chOff x="6579794" y="187687"/>
            <a:chExt cx="5689107" cy="3974806"/>
          </a:xfrm>
        </p:grpSpPr>
        <p:sp>
          <p:nvSpPr>
            <p:cNvPr id="6" name="四角形: 角を丸くする 5">
              <a:extLst>
                <a:ext uri="{FF2B5EF4-FFF2-40B4-BE49-F238E27FC236}">
                  <a16:creationId xmlns:a16="http://schemas.microsoft.com/office/drawing/2014/main" id="{C4C376DC-53E2-B2F5-B159-E42AB5F3FCBB}"/>
                </a:ext>
              </a:extLst>
            </p:cNvPr>
            <p:cNvSpPr/>
            <p:nvPr/>
          </p:nvSpPr>
          <p:spPr>
            <a:xfrm>
              <a:off x="6702963" y="187687"/>
              <a:ext cx="5186683" cy="3974806"/>
            </a:xfrm>
            <a:prstGeom prst="roundRect">
              <a:avLst>
                <a:gd name="adj" fmla="val 7066"/>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altLang="ja-JP" sz="2800" b="1">
                <a:solidFill>
                  <a:srgbClr val="003451"/>
                </a:solidFill>
              </a:endParaRPr>
            </a:p>
          </p:txBody>
        </p:sp>
        <p:sp>
          <p:nvSpPr>
            <p:cNvPr id="3" name="テキスト ボックス 2">
              <a:extLst>
                <a:ext uri="{FF2B5EF4-FFF2-40B4-BE49-F238E27FC236}">
                  <a16:creationId xmlns:a16="http://schemas.microsoft.com/office/drawing/2014/main" id="{91FE8ADB-A3F7-0F20-A0E1-669ADD480DC4}"/>
                </a:ext>
              </a:extLst>
            </p:cNvPr>
            <p:cNvSpPr txBox="1"/>
            <p:nvPr/>
          </p:nvSpPr>
          <p:spPr>
            <a:xfrm>
              <a:off x="6579794" y="999618"/>
              <a:ext cx="5689107" cy="3077766"/>
            </a:xfrm>
            <a:prstGeom prst="rect">
              <a:avLst/>
            </a:prstGeom>
            <a:noFill/>
          </p:spPr>
          <p:txBody>
            <a:bodyPr wrap="square">
              <a:spAutoFit/>
            </a:bodyPr>
            <a:lstStyle/>
            <a:p>
              <a:pPr lvl="1"/>
              <a:r>
                <a:rPr lang="ja-JP" altLang="en-US" sz="3200" b="1">
                  <a:solidFill>
                    <a:schemeClr val="bg1"/>
                  </a:solidFill>
                  <a:highlight>
                    <a:srgbClr val="003451"/>
                  </a:highlight>
                </a:rPr>
                <a:t>工業団地リース制度</a:t>
              </a:r>
              <a:endParaRPr lang="en-US" altLang="ja-JP" sz="3200" b="1">
                <a:solidFill>
                  <a:schemeClr val="bg1"/>
                </a:solidFill>
                <a:highlight>
                  <a:srgbClr val="003451"/>
                </a:highlight>
              </a:endParaRPr>
            </a:p>
            <a:p>
              <a:pPr lvl="1"/>
              <a:r>
                <a:rPr lang="ja-JP" altLang="en-US" sz="2800" b="1">
                  <a:solidFill>
                    <a:srgbClr val="003451"/>
                  </a:solidFill>
                  <a:latin typeface="+mn-ea"/>
                </a:rPr>
                <a:t>期間：</a:t>
              </a:r>
              <a:r>
                <a:rPr lang="en-US" altLang="ja-JP" sz="2800" b="1">
                  <a:solidFill>
                    <a:srgbClr val="003451"/>
                  </a:solidFill>
                  <a:latin typeface="+mn-ea"/>
                </a:rPr>
                <a:t>50</a:t>
              </a:r>
              <a:r>
                <a:rPr lang="ja-JP" altLang="en-US" sz="2800" b="1">
                  <a:solidFill>
                    <a:srgbClr val="003451"/>
                  </a:solidFill>
                  <a:latin typeface="+mn-ea"/>
                </a:rPr>
                <a:t>年</a:t>
              </a:r>
              <a:endParaRPr lang="en-US" altLang="ja-JP" sz="2800" b="1">
                <a:solidFill>
                  <a:srgbClr val="003451"/>
                </a:solidFill>
                <a:latin typeface="+mn-ea"/>
              </a:endParaRPr>
            </a:p>
            <a:p>
              <a:pPr lvl="1"/>
              <a:r>
                <a:rPr lang="ja-JP" altLang="ja-JP" sz="2800" b="1">
                  <a:solidFill>
                    <a:srgbClr val="003451"/>
                  </a:solidFill>
                  <a:latin typeface="+mn-ea"/>
                </a:rPr>
                <a:t>月額賃料</a:t>
              </a:r>
              <a:r>
                <a:rPr lang="ja-JP" altLang="en-US" sz="2800" b="1">
                  <a:solidFill>
                    <a:srgbClr val="003451"/>
                  </a:solidFill>
                  <a:latin typeface="+mn-ea"/>
                </a:rPr>
                <a:t>例：</a:t>
              </a:r>
              <a:r>
                <a:rPr lang="ja-JP" altLang="ja-JP" sz="2800" b="1">
                  <a:solidFill>
                    <a:srgbClr val="003451"/>
                  </a:solidFill>
                  <a:latin typeface="+mn-ea"/>
                </a:rPr>
                <a:t>約154円</a:t>
              </a:r>
              <a:r>
                <a:rPr lang="en-US" altLang="ja-JP" sz="2800" b="1">
                  <a:solidFill>
                    <a:srgbClr val="003451"/>
                  </a:solidFill>
                  <a:latin typeface="+mn-ea"/>
                </a:rPr>
                <a:t>/1</a:t>
              </a:r>
              <a:r>
                <a:rPr lang="ja-JP" altLang="en-US" sz="2800" b="1">
                  <a:solidFill>
                    <a:srgbClr val="003451"/>
                  </a:solidFill>
                  <a:latin typeface="+mn-ea"/>
                </a:rPr>
                <a:t>㎡</a:t>
              </a:r>
              <a:endParaRPr lang="en-US" altLang="ja-JP" sz="2800" b="1">
                <a:solidFill>
                  <a:srgbClr val="003451"/>
                </a:solidFill>
                <a:latin typeface="+mn-ea"/>
              </a:endParaRPr>
            </a:p>
            <a:p>
              <a:pPr lvl="1"/>
              <a:endParaRPr lang="en-US" altLang="zh-TW" sz="1600" b="1">
                <a:solidFill>
                  <a:srgbClr val="003451"/>
                </a:solidFill>
                <a:latin typeface="+mn-ea"/>
              </a:endParaRPr>
            </a:p>
            <a:p>
              <a:pPr lvl="1"/>
              <a:r>
                <a:rPr lang="zh-TW" altLang="en-US" sz="3200" b="1">
                  <a:solidFill>
                    <a:schemeClr val="bg1"/>
                  </a:solidFill>
                  <a:highlight>
                    <a:srgbClr val="003451"/>
                  </a:highlight>
                </a:rPr>
                <a:t>長期割賦支払制度</a:t>
              </a:r>
              <a:endParaRPr lang="en-US" altLang="zh-TW" sz="3200" b="1">
                <a:solidFill>
                  <a:schemeClr val="bg1"/>
                </a:solidFill>
                <a:highlight>
                  <a:srgbClr val="003451"/>
                </a:highlight>
              </a:endParaRPr>
            </a:p>
            <a:p>
              <a:pPr lvl="1"/>
              <a:r>
                <a:rPr lang="ja-JP" altLang="en-US" sz="2800" b="1">
                  <a:solidFill>
                    <a:srgbClr val="003451"/>
                  </a:solidFill>
                </a:rPr>
                <a:t>分割支払期間：</a:t>
              </a:r>
              <a:endParaRPr lang="en-US" altLang="ja-JP" sz="2800" b="1">
                <a:solidFill>
                  <a:srgbClr val="003451"/>
                </a:solidFill>
              </a:endParaRPr>
            </a:p>
            <a:p>
              <a:pPr lvl="1"/>
              <a:r>
                <a:rPr lang="en-US" altLang="ja-JP" sz="2800" b="1">
                  <a:solidFill>
                    <a:srgbClr val="003451"/>
                  </a:solidFill>
                </a:rPr>
                <a:t>20</a:t>
              </a:r>
              <a:r>
                <a:rPr lang="ja-JP" altLang="en-US" sz="2800" b="1">
                  <a:solidFill>
                    <a:srgbClr val="003451"/>
                  </a:solidFill>
                </a:rPr>
                <a:t>年、</a:t>
              </a:r>
              <a:r>
                <a:rPr lang="en-US" altLang="ja-JP" sz="2800" b="1">
                  <a:solidFill>
                    <a:srgbClr val="003451"/>
                  </a:solidFill>
                </a:rPr>
                <a:t>25</a:t>
              </a:r>
              <a:r>
                <a:rPr lang="ja-JP" altLang="en-US" sz="2800" b="1">
                  <a:solidFill>
                    <a:srgbClr val="003451"/>
                  </a:solidFill>
                </a:rPr>
                <a:t>年、</a:t>
              </a:r>
              <a:r>
                <a:rPr lang="en-US" altLang="ja-JP" sz="2800" b="1">
                  <a:solidFill>
                    <a:srgbClr val="003451"/>
                  </a:solidFill>
                </a:rPr>
                <a:t>30</a:t>
              </a:r>
              <a:r>
                <a:rPr lang="ja-JP" altLang="en-US" sz="2800" b="1">
                  <a:solidFill>
                    <a:srgbClr val="003451"/>
                  </a:solidFill>
                </a:rPr>
                <a:t>年の選択制</a:t>
              </a:r>
              <a:endParaRPr lang="en-US" altLang="ja-JP" sz="2800" b="1">
                <a:solidFill>
                  <a:srgbClr val="003451"/>
                </a:solidFill>
              </a:endParaRPr>
            </a:p>
          </p:txBody>
        </p:sp>
        <p:sp>
          <p:nvSpPr>
            <p:cNvPr id="8" name="テキスト ボックス 7">
              <a:extLst>
                <a:ext uri="{FF2B5EF4-FFF2-40B4-BE49-F238E27FC236}">
                  <a16:creationId xmlns:a16="http://schemas.microsoft.com/office/drawing/2014/main" id="{134A1646-A900-D375-B06B-589B49869B91}"/>
                </a:ext>
              </a:extLst>
            </p:cNvPr>
            <p:cNvSpPr txBox="1"/>
            <p:nvPr/>
          </p:nvSpPr>
          <p:spPr>
            <a:xfrm>
              <a:off x="6830195" y="293890"/>
              <a:ext cx="3097165" cy="584775"/>
            </a:xfrm>
            <a:prstGeom prst="rect">
              <a:avLst/>
            </a:prstGeom>
            <a:noFill/>
          </p:spPr>
          <p:txBody>
            <a:bodyPr wrap="square">
              <a:spAutoFit/>
            </a:bodyPr>
            <a:lstStyle/>
            <a:p>
              <a:r>
                <a:rPr lang="ja-JP" altLang="en-US" sz="3200" b="1">
                  <a:solidFill>
                    <a:srgbClr val="003451"/>
                  </a:solidFill>
                </a:rPr>
                <a:t>企業向けの支援</a:t>
              </a:r>
              <a:endParaRPr lang="en-US" altLang="ja-JP" sz="3200" b="1">
                <a:solidFill>
                  <a:srgbClr val="003451"/>
                </a:solidFill>
              </a:endParaRPr>
            </a:p>
          </p:txBody>
        </p:sp>
        <p:sp>
          <p:nvSpPr>
            <p:cNvPr id="20" name="四角形: 角を丸くする 19">
              <a:extLst>
                <a:ext uri="{FF2B5EF4-FFF2-40B4-BE49-F238E27FC236}">
                  <a16:creationId xmlns:a16="http://schemas.microsoft.com/office/drawing/2014/main" id="{CE31793D-6CC4-E026-0D41-C5285F3794C6}"/>
                </a:ext>
              </a:extLst>
            </p:cNvPr>
            <p:cNvSpPr/>
            <p:nvPr/>
          </p:nvSpPr>
          <p:spPr>
            <a:xfrm>
              <a:off x="9567517" y="209737"/>
              <a:ext cx="2347896" cy="3952756"/>
            </a:xfrm>
            <a:prstGeom prst="roundRect">
              <a:avLst>
                <a:gd name="adj" fmla="val 8273"/>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ja-JP" altLang="en-US" sz="2800" b="1">
                  <a:solidFill>
                    <a:srgbClr val="003451"/>
                  </a:solidFill>
                </a:rPr>
                <a:t>ｚｚ</a:t>
              </a:r>
              <a:endParaRPr lang="en-US" altLang="ja-JP" sz="2800" b="1">
                <a:solidFill>
                  <a:srgbClr val="003451"/>
                </a:solidFill>
              </a:endParaRPr>
            </a:p>
          </p:txBody>
        </p:sp>
        <p:sp>
          <p:nvSpPr>
            <p:cNvPr id="16" name="テキスト ボックス 15">
              <a:extLst>
                <a:ext uri="{FF2B5EF4-FFF2-40B4-BE49-F238E27FC236}">
                  <a16:creationId xmlns:a16="http://schemas.microsoft.com/office/drawing/2014/main" id="{5F61B36D-09B3-2F56-2C0A-577C5F66DAC2}"/>
                </a:ext>
              </a:extLst>
            </p:cNvPr>
            <p:cNvSpPr txBox="1"/>
            <p:nvPr/>
          </p:nvSpPr>
          <p:spPr>
            <a:xfrm>
              <a:off x="9750239" y="943356"/>
              <a:ext cx="2122945" cy="2816156"/>
            </a:xfrm>
            <a:prstGeom prst="rect">
              <a:avLst/>
            </a:prstGeom>
            <a:noFill/>
          </p:spPr>
          <p:txBody>
            <a:bodyPr wrap="square" rtlCol="0">
              <a:spAutoFit/>
            </a:bodyPr>
            <a:lstStyle/>
            <a:p>
              <a:r>
                <a:rPr lang="ja-JP" altLang="en-US" sz="2800" b="1">
                  <a:solidFill>
                    <a:schemeClr val="bg1"/>
                  </a:solidFill>
                </a:rPr>
                <a:t>企業</a:t>
              </a:r>
              <a:endParaRPr lang="en-US" altLang="ja-JP" sz="2800" b="1">
                <a:solidFill>
                  <a:schemeClr val="bg1"/>
                </a:solidFill>
              </a:endParaRPr>
            </a:p>
            <a:p>
              <a:r>
                <a:rPr lang="ja-JP" altLang="en-US" sz="2800" b="1">
                  <a:solidFill>
                    <a:schemeClr val="bg1"/>
                  </a:solidFill>
                </a:rPr>
                <a:t>→土地の「利用法」</a:t>
              </a:r>
              <a:endParaRPr lang="en-US" altLang="ja-JP" sz="2800" b="1">
                <a:solidFill>
                  <a:schemeClr val="bg1"/>
                </a:solidFill>
              </a:endParaRPr>
            </a:p>
            <a:p>
              <a:r>
                <a:rPr lang="ja-JP" altLang="en-US" sz="2800" b="1">
                  <a:solidFill>
                    <a:schemeClr val="bg1"/>
                  </a:solidFill>
                </a:rPr>
                <a:t>　を選べる</a:t>
              </a:r>
              <a:endParaRPr lang="en-US" altLang="ja-JP" sz="2800" b="1">
                <a:solidFill>
                  <a:schemeClr val="bg1"/>
                </a:solidFill>
              </a:endParaRPr>
            </a:p>
            <a:p>
              <a:endParaRPr lang="en-US" altLang="ja-JP" sz="900" b="1">
                <a:solidFill>
                  <a:schemeClr val="bg1"/>
                </a:solidFill>
              </a:endParaRPr>
            </a:p>
            <a:p>
              <a:r>
                <a:rPr lang="ja-JP" altLang="en-US" sz="2800" b="1">
                  <a:solidFill>
                    <a:schemeClr val="bg1"/>
                  </a:solidFill>
                </a:rPr>
                <a:t>自治体</a:t>
              </a:r>
              <a:endParaRPr lang="en-US" altLang="ja-JP" sz="2800" b="1">
                <a:solidFill>
                  <a:schemeClr val="bg1"/>
                </a:solidFill>
              </a:endParaRPr>
            </a:p>
            <a:p>
              <a:r>
                <a:rPr lang="ja-JP" altLang="en-US" sz="2800" b="1">
                  <a:solidFill>
                    <a:schemeClr val="bg1"/>
                  </a:solidFill>
                </a:rPr>
                <a:t>→投資の回収確実性</a:t>
              </a:r>
              <a:endParaRPr lang="en-US" altLang="ja-JP" sz="2800" b="1">
                <a:solidFill>
                  <a:schemeClr val="bg1"/>
                </a:solidFill>
              </a:endParaRPr>
            </a:p>
            <a:p>
              <a:r>
                <a:rPr lang="ja-JP" altLang="en-US" sz="2800" b="1">
                  <a:solidFill>
                    <a:schemeClr val="bg1"/>
                  </a:solidFill>
                </a:rPr>
                <a:t>　を高める</a:t>
              </a:r>
              <a:endParaRPr kumimoji="1" lang="ja-JP" altLang="en-US" sz="1600" b="1">
                <a:solidFill>
                  <a:schemeClr val="bg1"/>
                </a:solidFill>
              </a:endParaRPr>
            </a:p>
          </p:txBody>
        </p:sp>
        <p:sp>
          <p:nvSpPr>
            <p:cNvPr id="17" name="テキスト ボックス 16">
              <a:extLst>
                <a:ext uri="{FF2B5EF4-FFF2-40B4-BE49-F238E27FC236}">
                  <a16:creationId xmlns:a16="http://schemas.microsoft.com/office/drawing/2014/main" id="{7D15E4AE-D108-B1F9-F9BB-7B945085FB2E}"/>
                </a:ext>
              </a:extLst>
            </p:cNvPr>
            <p:cNvSpPr txBox="1"/>
            <p:nvPr/>
          </p:nvSpPr>
          <p:spPr>
            <a:xfrm>
              <a:off x="9766694" y="365686"/>
              <a:ext cx="1811867" cy="584775"/>
            </a:xfrm>
            <a:prstGeom prst="rect">
              <a:avLst/>
            </a:prstGeom>
            <a:noFill/>
          </p:spPr>
          <p:txBody>
            <a:bodyPr wrap="square" rtlCol="0">
              <a:spAutoFit/>
            </a:bodyPr>
            <a:lstStyle/>
            <a:p>
              <a:r>
                <a:rPr kumimoji="1" lang="ja-JP" altLang="en-US" sz="3200" b="1" u="sng">
                  <a:solidFill>
                    <a:schemeClr val="bg1"/>
                  </a:solidFill>
                </a:rPr>
                <a:t>メリット</a:t>
              </a:r>
            </a:p>
          </p:txBody>
        </p:sp>
      </p:grpSp>
      <p:sp>
        <p:nvSpPr>
          <p:cNvPr id="7" name="テキスト ボックス 6">
            <a:extLst>
              <a:ext uri="{FF2B5EF4-FFF2-40B4-BE49-F238E27FC236}">
                <a16:creationId xmlns:a16="http://schemas.microsoft.com/office/drawing/2014/main" id="{8E3931F1-1B83-F482-4811-B2EB9858C355}"/>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11</a:t>
            </a:r>
          </a:p>
        </p:txBody>
      </p:sp>
      <p:sp>
        <p:nvSpPr>
          <p:cNvPr id="10" name="四角形: 角を丸くする 9">
            <a:extLst>
              <a:ext uri="{FF2B5EF4-FFF2-40B4-BE49-F238E27FC236}">
                <a16:creationId xmlns:a16="http://schemas.microsoft.com/office/drawing/2014/main" id="{E3DBEEF8-6816-E489-013A-C90F24FF0E3F}"/>
              </a:ext>
            </a:extLst>
          </p:cNvPr>
          <p:cNvSpPr/>
          <p:nvPr/>
        </p:nvSpPr>
        <p:spPr>
          <a:xfrm>
            <a:off x="2914834" y="228300"/>
            <a:ext cx="9091576" cy="2307271"/>
          </a:xfrm>
          <a:prstGeom prst="roundRect">
            <a:avLst>
              <a:gd name="adj" fmla="val 12772"/>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12" name="テキスト ボックス 11">
            <a:extLst>
              <a:ext uri="{FF2B5EF4-FFF2-40B4-BE49-F238E27FC236}">
                <a16:creationId xmlns:a16="http://schemas.microsoft.com/office/drawing/2014/main" id="{D33C4A62-F2A7-86FB-C14F-6FD310864A67}"/>
              </a:ext>
            </a:extLst>
          </p:cNvPr>
          <p:cNvSpPr txBox="1"/>
          <p:nvPr/>
        </p:nvSpPr>
        <p:spPr>
          <a:xfrm>
            <a:off x="3136751" y="350061"/>
            <a:ext cx="3472473" cy="584775"/>
          </a:xfrm>
          <a:prstGeom prst="rect">
            <a:avLst/>
          </a:prstGeom>
          <a:noFill/>
        </p:spPr>
        <p:txBody>
          <a:bodyPr wrap="square" rtlCol="0">
            <a:spAutoFit/>
          </a:bodyPr>
          <a:lstStyle/>
          <a:p>
            <a:r>
              <a:rPr lang="ja-JP" altLang="en-US" sz="3200" b="1">
                <a:solidFill>
                  <a:srgbClr val="003451"/>
                </a:solidFill>
              </a:rPr>
              <a:t>企業誘致の方向性</a:t>
            </a:r>
            <a:endParaRPr lang="en-US" altLang="ja-JP" sz="3200" b="1">
              <a:solidFill>
                <a:srgbClr val="003451"/>
              </a:solidFill>
            </a:endParaRPr>
          </a:p>
        </p:txBody>
      </p:sp>
      <p:sp>
        <p:nvSpPr>
          <p:cNvPr id="13" name="テキスト ボックス 12">
            <a:extLst>
              <a:ext uri="{FF2B5EF4-FFF2-40B4-BE49-F238E27FC236}">
                <a16:creationId xmlns:a16="http://schemas.microsoft.com/office/drawing/2014/main" id="{D3481AA2-D30E-CE3B-4A23-5A20580D611D}"/>
              </a:ext>
            </a:extLst>
          </p:cNvPr>
          <p:cNvSpPr txBox="1"/>
          <p:nvPr/>
        </p:nvSpPr>
        <p:spPr>
          <a:xfrm>
            <a:off x="9098773" y="1077323"/>
            <a:ext cx="3035782" cy="1323439"/>
          </a:xfrm>
          <a:prstGeom prst="rect">
            <a:avLst/>
          </a:prstGeom>
          <a:noFill/>
        </p:spPr>
        <p:txBody>
          <a:bodyPr wrap="square" rtlCol="0">
            <a:spAutoFit/>
          </a:bodyPr>
          <a:lstStyle/>
          <a:p>
            <a:pPr lvl="1"/>
            <a:r>
              <a:rPr kumimoji="1" lang="ja-JP" altLang="en-US" sz="3600" b="1" u="sng">
                <a:solidFill>
                  <a:srgbClr val="003451"/>
                </a:solidFill>
                <a:latin typeface="Noto Sans JP" panose="020B0200000000000000" pitchFamily="50" charset="-128"/>
                <a:ea typeface="Noto Sans JP" panose="020B0200000000000000" pitchFamily="50" charset="-128"/>
              </a:rPr>
              <a:t>製造業</a:t>
            </a:r>
            <a:endParaRPr kumimoji="1" lang="en-US" altLang="ja-JP" sz="3600" b="1" u="sng">
              <a:solidFill>
                <a:srgbClr val="003451"/>
              </a:solidFill>
              <a:latin typeface="Noto Sans JP" panose="020B0200000000000000" pitchFamily="50" charset="-128"/>
              <a:ea typeface="Noto Sans JP" panose="020B0200000000000000" pitchFamily="50" charset="-128"/>
            </a:endParaRPr>
          </a:p>
          <a:p>
            <a:pPr lvl="1"/>
            <a:endParaRPr kumimoji="1" lang="en-US" altLang="ja-JP" sz="800" b="1" u="sng">
              <a:solidFill>
                <a:srgbClr val="003451"/>
              </a:solidFill>
              <a:latin typeface="Noto Sans JP" panose="020B0200000000000000" pitchFamily="50" charset="-128"/>
              <a:ea typeface="Noto Sans JP" panose="020B0200000000000000" pitchFamily="50" charset="-128"/>
            </a:endParaRPr>
          </a:p>
          <a:p>
            <a:pPr lvl="1"/>
            <a:r>
              <a:rPr kumimoji="1" lang="ja-JP" altLang="en-US" sz="3600" b="1" u="sng">
                <a:solidFill>
                  <a:srgbClr val="003451"/>
                </a:solidFill>
                <a:latin typeface="Noto Sans JP" panose="020B0200000000000000" pitchFamily="50" charset="-128"/>
                <a:ea typeface="Noto Sans JP" panose="020B0200000000000000" pitchFamily="50" charset="-128"/>
              </a:rPr>
              <a:t>物流</a:t>
            </a:r>
            <a:endParaRPr kumimoji="1" lang="en-US" altLang="ja-JP" sz="3600" b="1" u="sng">
              <a:solidFill>
                <a:srgbClr val="003451"/>
              </a:solidFill>
              <a:latin typeface="Noto Sans JP" panose="020B0200000000000000" pitchFamily="50" charset="-128"/>
              <a:ea typeface="Noto Sans JP" panose="020B0200000000000000" pitchFamily="50" charset="-128"/>
            </a:endParaRPr>
          </a:p>
        </p:txBody>
      </p:sp>
      <p:sp>
        <p:nvSpPr>
          <p:cNvPr id="14" name="テキスト ボックス 13">
            <a:extLst>
              <a:ext uri="{FF2B5EF4-FFF2-40B4-BE49-F238E27FC236}">
                <a16:creationId xmlns:a16="http://schemas.microsoft.com/office/drawing/2014/main" id="{7472D0A7-64A9-5552-904C-4BD5E5845233}"/>
              </a:ext>
            </a:extLst>
          </p:cNvPr>
          <p:cNvSpPr txBox="1"/>
          <p:nvPr/>
        </p:nvSpPr>
        <p:spPr>
          <a:xfrm>
            <a:off x="-3045001" y="207760"/>
            <a:ext cx="2161382" cy="369332"/>
          </a:xfrm>
          <a:prstGeom prst="rect">
            <a:avLst/>
          </a:prstGeom>
          <a:noFill/>
        </p:spPr>
        <p:txBody>
          <a:bodyPr wrap="square" rtlCol="0">
            <a:spAutoFit/>
          </a:bodyPr>
          <a:lstStyle/>
          <a:p>
            <a:r>
              <a:rPr kumimoji="1" lang="ja-JP" altLang="en-US"/>
              <a:t>ヒアリングより</a:t>
            </a:r>
            <a:r>
              <a:rPr kumimoji="1" lang="en-US" altLang="ja-JP"/>
              <a:t>…</a:t>
            </a:r>
            <a:endParaRPr kumimoji="1" lang="ja-JP" altLang="en-US"/>
          </a:p>
        </p:txBody>
      </p:sp>
      <p:sp>
        <p:nvSpPr>
          <p:cNvPr id="19" name="テキスト ボックス 18">
            <a:extLst>
              <a:ext uri="{FF2B5EF4-FFF2-40B4-BE49-F238E27FC236}">
                <a16:creationId xmlns:a16="http://schemas.microsoft.com/office/drawing/2014/main" id="{61340E2C-04C1-24AA-26ED-0392B4DF7AD7}"/>
              </a:ext>
            </a:extLst>
          </p:cNvPr>
          <p:cNvSpPr txBox="1"/>
          <p:nvPr/>
        </p:nvSpPr>
        <p:spPr>
          <a:xfrm>
            <a:off x="2582086" y="935156"/>
            <a:ext cx="5814791" cy="1754326"/>
          </a:xfrm>
          <a:prstGeom prst="rect">
            <a:avLst/>
          </a:prstGeom>
          <a:noFill/>
        </p:spPr>
        <p:txBody>
          <a:bodyPr wrap="square" rtlCol="0">
            <a:spAutoFit/>
          </a:bodyPr>
          <a:lstStyle/>
          <a:p>
            <a:pPr lvl="1"/>
            <a:r>
              <a:rPr lang="ja-JP" altLang="en-US" sz="3000" b="1">
                <a:solidFill>
                  <a:srgbClr val="003451"/>
                </a:solidFill>
              </a:rPr>
              <a:t>・</a:t>
            </a:r>
            <a:r>
              <a:rPr lang="zh-TW" altLang="en-US" sz="3000" b="1">
                <a:solidFill>
                  <a:srgbClr val="003451"/>
                </a:solidFill>
              </a:rPr>
              <a:t>大消費地 </a:t>
            </a:r>
            <a:r>
              <a:rPr lang="en-US" altLang="zh-TW" sz="3000" b="1">
                <a:solidFill>
                  <a:srgbClr val="003451"/>
                </a:solidFill>
              </a:rPr>
              <a:t>(</a:t>
            </a:r>
            <a:r>
              <a:rPr lang="zh-TW" altLang="en-US" sz="3000" b="1">
                <a:solidFill>
                  <a:srgbClr val="003451"/>
                </a:solidFill>
              </a:rPr>
              <a:t>東京圏</a:t>
            </a:r>
            <a:r>
              <a:rPr lang="en-US" altLang="zh-TW" sz="3000" b="1">
                <a:solidFill>
                  <a:srgbClr val="003451"/>
                </a:solidFill>
              </a:rPr>
              <a:t>)</a:t>
            </a:r>
            <a:r>
              <a:rPr lang="ja-JP" altLang="en-US" sz="3000" b="1">
                <a:solidFill>
                  <a:srgbClr val="003451"/>
                </a:solidFill>
              </a:rPr>
              <a:t>への近さ</a:t>
            </a:r>
            <a:endParaRPr lang="en-US" altLang="ja-JP" sz="3000" b="1">
              <a:solidFill>
                <a:srgbClr val="003451"/>
              </a:solidFill>
            </a:endParaRPr>
          </a:p>
          <a:p>
            <a:pPr lvl="1"/>
            <a:r>
              <a:rPr lang="ja-JP" altLang="en-US" sz="3000" b="1">
                <a:solidFill>
                  <a:srgbClr val="003451"/>
                </a:solidFill>
              </a:rPr>
              <a:t>・</a:t>
            </a:r>
            <a:r>
              <a:rPr kumimoji="1" lang="ja-JP" altLang="en-US" sz="3000" b="1">
                <a:solidFill>
                  <a:srgbClr val="003451"/>
                </a:solidFill>
                <a:latin typeface="Noto Sans JP" panose="020B0200000000000000" pitchFamily="50" charset="-128"/>
                <a:ea typeface="Noto Sans JP" panose="020B0200000000000000" pitchFamily="50" charset="-128"/>
              </a:rPr>
              <a:t>交通利便性</a:t>
            </a:r>
            <a:endParaRPr kumimoji="1" lang="en-US" altLang="ja-JP" sz="3000" b="1">
              <a:solidFill>
                <a:srgbClr val="003451"/>
              </a:solidFill>
              <a:latin typeface="Noto Sans JP" panose="020B0200000000000000" pitchFamily="50" charset="-128"/>
              <a:ea typeface="Noto Sans JP" panose="020B0200000000000000" pitchFamily="50" charset="-128"/>
            </a:endParaRPr>
          </a:p>
          <a:p>
            <a:pPr lvl="1"/>
            <a:r>
              <a:rPr kumimoji="1" lang="ja-JP" altLang="en-US" sz="3000" b="1">
                <a:solidFill>
                  <a:srgbClr val="003451"/>
                </a:solidFill>
                <a:latin typeface="Noto Sans JP" panose="020B0200000000000000" pitchFamily="50" charset="-128"/>
                <a:ea typeface="Noto Sans JP" panose="020B0200000000000000" pitchFamily="50" charset="-128"/>
              </a:rPr>
              <a:t>・土浦市への問い合わせ状況</a:t>
            </a:r>
            <a:endParaRPr kumimoji="1" lang="en-US" altLang="ja-JP" sz="3000" b="1">
              <a:solidFill>
                <a:srgbClr val="003451"/>
              </a:solidFill>
              <a:latin typeface="Noto Sans JP" panose="020B0200000000000000" pitchFamily="50" charset="-128"/>
              <a:ea typeface="Noto Sans JP" panose="020B0200000000000000" pitchFamily="50" charset="-128"/>
            </a:endParaRPr>
          </a:p>
          <a:p>
            <a:endParaRPr kumimoji="1" lang="ja-JP" altLang="en-US"/>
          </a:p>
        </p:txBody>
      </p:sp>
      <p:sp>
        <p:nvSpPr>
          <p:cNvPr id="22" name="二等辺三角形 21">
            <a:extLst>
              <a:ext uri="{FF2B5EF4-FFF2-40B4-BE49-F238E27FC236}">
                <a16:creationId xmlns:a16="http://schemas.microsoft.com/office/drawing/2014/main" id="{5B3656E9-E551-390F-46AC-EAFBE8D887A9}"/>
              </a:ext>
            </a:extLst>
          </p:cNvPr>
          <p:cNvSpPr/>
          <p:nvPr/>
        </p:nvSpPr>
        <p:spPr>
          <a:xfrm rot="5400000">
            <a:off x="8456288" y="1448402"/>
            <a:ext cx="746381" cy="581279"/>
          </a:xfrm>
          <a:prstGeom prst="triangle">
            <a:avLst/>
          </a:prstGeom>
          <a:solidFill>
            <a:srgbClr val="003451"/>
          </a:solidFill>
          <a:ln>
            <a:solidFill>
              <a:srgbClr val="F0F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209855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459E-50B0-4F22-CC60-AE774AC9E064}"/>
            </a:ext>
          </a:extLst>
        </p:cNvPr>
        <p:cNvGrpSpPr/>
        <p:nvPr/>
      </p:nvGrpSpPr>
      <p:grpSpPr>
        <a:xfrm>
          <a:off x="0" y="0"/>
          <a:ext cx="0" cy="0"/>
          <a:chOff x="0" y="0"/>
          <a:chExt cx="0" cy="0"/>
        </a:xfrm>
      </p:grpSpPr>
      <p:sp>
        <p:nvSpPr>
          <p:cNvPr id="26" name="四角形: 角を丸くする 25">
            <a:extLst>
              <a:ext uri="{FF2B5EF4-FFF2-40B4-BE49-F238E27FC236}">
                <a16:creationId xmlns:a16="http://schemas.microsoft.com/office/drawing/2014/main" id="{08313AEC-674C-9E87-E696-C3AEDA2D2454}"/>
              </a:ext>
            </a:extLst>
          </p:cNvPr>
          <p:cNvSpPr/>
          <p:nvPr/>
        </p:nvSpPr>
        <p:spPr>
          <a:xfrm>
            <a:off x="2870966" y="5790026"/>
            <a:ext cx="8641535" cy="807992"/>
          </a:xfrm>
          <a:prstGeom prst="roundRect">
            <a:avLst>
              <a:gd name="adj" fmla="val 20085"/>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0" lvl="1" indent="-457200">
              <a:buFont typeface="Arial" panose="020B0604020202020204" pitchFamily="34" charset="0"/>
              <a:buChar char="•"/>
            </a:pPr>
            <a:endParaRPr lang="en-US" altLang="ja-JP" sz="2800">
              <a:solidFill>
                <a:schemeClr val="tx1"/>
              </a:solidFill>
            </a:endParaRPr>
          </a:p>
          <a:p>
            <a:pPr marL="914400" lvl="1" indent="-457200">
              <a:buFont typeface="Arial" panose="020B0604020202020204" pitchFamily="34" charset="0"/>
              <a:buChar char="•"/>
            </a:pPr>
            <a:endParaRPr lang="en-US" altLang="ja-JP" sz="2800">
              <a:solidFill>
                <a:schemeClr val="tx1"/>
              </a:solidFill>
            </a:endParaRPr>
          </a:p>
        </p:txBody>
      </p:sp>
      <p:sp>
        <p:nvSpPr>
          <p:cNvPr id="21" name="四角形: 角を丸くする 20">
            <a:extLst>
              <a:ext uri="{FF2B5EF4-FFF2-40B4-BE49-F238E27FC236}">
                <a16:creationId xmlns:a16="http://schemas.microsoft.com/office/drawing/2014/main" id="{76F8DA32-205F-E617-909F-E164366C55D7}"/>
              </a:ext>
            </a:extLst>
          </p:cNvPr>
          <p:cNvSpPr/>
          <p:nvPr/>
        </p:nvSpPr>
        <p:spPr>
          <a:xfrm>
            <a:off x="2870965" y="3687219"/>
            <a:ext cx="8641535" cy="1935736"/>
          </a:xfrm>
          <a:prstGeom prst="roundRect">
            <a:avLst>
              <a:gd name="adj" fmla="val 6385"/>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0" lvl="1" indent="-457200">
              <a:buFont typeface="Arial" panose="020B0604020202020204" pitchFamily="34" charset="0"/>
              <a:buChar char="•"/>
            </a:pPr>
            <a:endParaRPr lang="en-US" altLang="ja-JP" sz="2800">
              <a:solidFill>
                <a:schemeClr val="tx1"/>
              </a:solidFill>
            </a:endParaRPr>
          </a:p>
          <a:p>
            <a:pPr marL="914400" lvl="1" indent="-457200">
              <a:buFont typeface="Arial" panose="020B0604020202020204" pitchFamily="34" charset="0"/>
              <a:buChar char="•"/>
            </a:pPr>
            <a:endParaRPr lang="en-US" altLang="ja-JP" sz="2800">
              <a:solidFill>
                <a:schemeClr val="tx1"/>
              </a:solidFill>
            </a:endParaRPr>
          </a:p>
        </p:txBody>
      </p:sp>
      <p:sp>
        <p:nvSpPr>
          <p:cNvPr id="16" name="四角形: 角を丸くする 15">
            <a:extLst>
              <a:ext uri="{FF2B5EF4-FFF2-40B4-BE49-F238E27FC236}">
                <a16:creationId xmlns:a16="http://schemas.microsoft.com/office/drawing/2014/main" id="{24A4D9C7-035D-CAAB-B042-0045DA37741F}"/>
              </a:ext>
            </a:extLst>
          </p:cNvPr>
          <p:cNvSpPr/>
          <p:nvPr/>
        </p:nvSpPr>
        <p:spPr>
          <a:xfrm>
            <a:off x="2870965" y="2040227"/>
            <a:ext cx="8641535" cy="1479921"/>
          </a:xfrm>
          <a:prstGeom prst="roundRect">
            <a:avLst>
              <a:gd name="adj" fmla="val 6385"/>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0" lvl="1" indent="-457200">
              <a:buFont typeface="Arial" panose="020B0604020202020204" pitchFamily="34" charset="0"/>
              <a:buChar char="•"/>
            </a:pPr>
            <a:endParaRPr lang="en-US" altLang="ja-JP" sz="2800">
              <a:solidFill>
                <a:schemeClr val="tx1"/>
              </a:solidFill>
            </a:endParaRPr>
          </a:p>
          <a:p>
            <a:pPr marL="914400" lvl="1" indent="-457200">
              <a:buFont typeface="Arial" panose="020B0604020202020204" pitchFamily="34" charset="0"/>
              <a:buChar char="•"/>
            </a:pPr>
            <a:endParaRPr lang="en-US" altLang="ja-JP" sz="2800">
              <a:solidFill>
                <a:schemeClr val="tx1"/>
              </a:solidFill>
            </a:endParaRPr>
          </a:p>
        </p:txBody>
      </p:sp>
      <p:sp>
        <p:nvSpPr>
          <p:cNvPr id="141" name="四角形: 角を丸くする 140">
            <a:extLst>
              <a:ext uri="{FF2B5EF4-FFF2-40B4-BE49-F238E27FC236}">
                <a16:creationId xmlns:a16="http://schemas.microsoft.com/office/drawing/2014/main" id="{6290E503-5AB7-20FA-D8B0-0FBACDC2CA44}"/>
              </a:ext>
            </a:extLst>
          </p:cNvPr>
          <p:cNvSpPr/>
          <p:nvPr/>
        </p:nvSpPr>
        <p:spPr>
          <a:xfrm>
            <a:off x="2870968" y="328059"/>
            <a:ext cx="8641535" cy="1528276"/>
          </a:xfrm>
          <a:prstGeom prst="roundRect">
            <a:avLst>
              <a:gd name="adj" fmla="val 6385"/>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0" lvl="1" indent="-457200">
              <a:buFont typeface="Arial" panose="020B0604020202020204" pitchFamily="34" charset="0"/>
              <a:buChar char="•"/>
            </a:pPr>
            <a:endParaRPr lang="en-US" altLang="ja-JP" sz="2800">
              <a:solidFill>
                <a:schemeClr val="tx1"/>
              </a:solidFill>
            </a:endParaRPr>
          </a:p>
          <a:p>
            <a:pPr marL="914400" lvl="1" indent="-457200">
              <a:buFont typeface="Arial" panose="020B0604020202020204" pitchFamily="34" charset="0"/>
              <a:buChar char="•"/>
            </a:pPr>
            <a:endParaRPr lang="en-US" altLang="ja-JP" sz="2800">
              <a:solidFill>
                <a:schemeClr val="tx1"/>
              </a:solidFill>
            </a:endParaRPr>
          </a:p>
        </p:txBody>
      </p:sp>
      <p:sp>
        <p:nvSpPr>
          <p:cNvPr id="4" name="楕円 3">
            <a:extLst>
              <a:ext uri="{FF2B5EF4-FFF2-40B4-BE49-F238E27FC236}">
                <a16:creationId xmlns:a16="http://schemas.microsoft.com/office/drawing/2014/main" id="{7CE14A6D-594D-ABA5-5416-EDD035DD52A1}"/>
              </a:ext>
            </a:extLst>
          </p:cNvPr>
          <p:cNvSpPr>
            <a:spLocks noChangeAspect="1"/>
          </p:cNvSpPr>
          <p:nvPr/>
        </p:nvSpPr>
        <p:spPr>
          <a:xfrm>
            <a:off x="-2700000" y="729000"/>
            <a:ext cx="5400000" cy="5400000"/>
          </a:xfrm>
          <a:prstGeom prst="ellipse">
            <a:avLst/>
          </a:prstGeom>
          <a:solidFill>
            <a:srgbClr val="279C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descr="屋外, 草, フィールド, 開く が含まれている画像&#10;&#10;AI 生成コンテンツは誤りを含む可能性があります。">
            <a:extLst>
              <a:ext uri="{FF2B5EF4-FFF2-40B4-BE49-F238E27FC236}">
                <a16:creationId xmlns:a16="http://schemas.microsoft.com/office/drawing/2014/main" id="{0B8D5E60-1595-423A-DD25-5CB7D99814C8}"/>
              </a:ext>
            </a:extLst>
          </p:cNvPr>
          <p:cNvPicPr>
            <a:picLocks noChangeAspect="1"/>
          </p:cNvPicPr>
          <p:nvPr/>
        </p:nvPicPr>
        <p:blipFill>
          <a:blip r:embed="rId3">
            <a:extLst>
              <a:ext uri="{28A0092B-C50C-407E-A947-70E740481C1C}">
                <a14:useLocalDpi xmlns:a14="http://schemas.microsoft.com/office/drawing/2010/main" val="0"/>
              </a:ext>
            </a:extLst>
          </a:blip>
          <a:srcRect l="2022" t="49748" r="20767" b="15216"/>
          <a:stretch>
            <a:fillRect/>
          </a:stretch>
        </p:blipFill>
        <p:spPr>
          <a:xfrm>
            <a:off x="0" y="6858000"/>
            <a:ext cx="4970500" cy="1691640"/>
          </a:xfrm>
          <a:prstGeom prst="rect">
            <a:avLst/>
          </a:prstGeom>
        </p:spPr>
      </p:pic>
      <p:sp>
        <p:nvSpPr>
          <p:cNvPr id="2" name="テキスト ボックス 11">
            <a:extLst>
              <a:ext uri="{FF2B5EF4-FFF2-40B4-BE49-F238E27FC236}">
                <a16:creationId xmlns:a16="http://schemas.microsoft.com/office/drawing/2014/main" id="{CE8DA028-601E-D1A4-D3F0-10E73093D2E2}"/>
              </a:ext>
            </a:extLst>
          </p:cNvPr>
          <p:cNvSpPr txBox="1"/>
          <p:nvPr/>
        </p:nvSpPr>
        <p:spPr>
          <a:xfrm>
            <a:off x="576692" y="145922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新工業団地</a:t>
            </a:r>
            <a:endParaRPr lang="en-US" altLang="ja-JP" sz="6000" b="1">
              <a:solidFill>
                <a:schemeClr val="bg1"/>
              </a:solidFill>
            </a:endParaRPr>
          </a:p>
        </p:txBody>
      </p:sp>
      <p:sp>
        <p:nvSpPr>
          <p:cNvPr id="3" name="テキスト ボックス 2">
            <a:extLst>
              <a:ext uri="{FF2B5EF4-FFF2-40B4-BE49-F238E27FC236}">
                <a16:creationId xmlns:a16="http://schemas.microsoft.com/office/drawing/2014/main" id="{6E66D175-ADA7-58E4-E12E-B0C9DD8A0896}"/>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12</a:t>
            </a:r>
          </a:p>
        </p:txBody>
      </p:sp>
      <p:sp>
        <p:nvSpPr>
          <p:cNvPr id="10" name="テキスト ボックス 9">
            <a:extLst>
              <a:ext uri="{FF2B5EF4-FFF2-40B4-BE49-F238E27FC236}">
                <a16:creationId xmlns:a16="http://schemas.microsoft.com/office/drawing/2014/main" id="{68653DE9-C091-8A93-944D-44162743177D}"/>
              </a:ext>
            </a:extLst>
          </p:cNvPr>
          <p:cNvSpPr txBox="1"/>
          <p:nvPr/>
        </p:nvSpPr>
        <p:spPr>
          <a:xfrm>
            <a:off x="2870961" y="899163"/>
            <a:ext cx="8470567" cy="830997"/>
          </a:xfrm>
          <a:prstGeom prst="rect">
            <a:avLst/>
          </a:prstGeom>
          <a:noFill/>
        </p:spPr>
        <p:txBody>
          <a:bodyPr wrap="square" rtlCol="0">
            <a:spAutoFit/>
          </a:bodyPr>
          <a:lstStyle/>
          <a:p>
            <a:pPr lvl="1"/>
            <a:r>
              <a:rPr kumimoji="1" lang="ja-JP" altLang="en-US" sz="3600" b="1">
                <a:solidFill>
                  <a:srgbClr val="003451"/>
                </a:solidFill>
                <a:latin typeface="Noto Sans JP" panose="020B0200000000000000" pitchFamily="50" charset="-128"/>
                <a:ea typeface="Noto Sans JP" panose="020B0200000000000000" pitchFamily="50" charset="-128"/>
              </a:rPr>
              <a:t>総事業費　：　</a:t>
            </a:r>
            <a:r>
              <a:rPr lang="ja-JP" altLang="en-US" sz="4800" b="1" u="sng">
                <a:solidFill>
                  <a:srgbClr val="003451"/>
                </a:solidFill>
              </a:rPr>
              <a:t>約 </a:t>
            </a:r>
            <a:r>
              <a:rPr lang="en-US" altLang="ja-JP" sz="4800" b="1" u="sng">
                <a:solidFill>
                  <a:srgbClr val="003451"/>
                </a:solidFill>
              </a:rPr>
              <a:t>180 </a:t>
            </a:r>
            <a:r>
              <a:rPr lang="ja-JP" altLang="en-US" sz="4800" b="1" u="sng">
                <a:solidFill>
                  <a:srgbClr val="003451"/>
                </a:solidFill>
              </a:rPr>
              <a:t>億円</a:t>
            </a:r>
            <a:endParaRPr lang="en-US" altLang="ja-JP" sz="3200">
              <a:solidFill>
                <a:srgbClr val="003451"/>
              </a:solidFill>
            </a:endParaRPr>
          </a:p>
        </p:txBody>
      </p:sp>
      <p:sp>
        <p:nvSpPr>
          <p:cNvPr id="5" name="テキスト ボックス 4">
            <a:extLst>
              <a:ext uri="{FF2B5EF4-FFF2-40B4-BE49-F238E27FC236}">
                <a16:creationId xmlns:a16="http://schemas.microsoft.com/office/drawing/2014/main" id="{F11C430E-5C51-8056-6683-4A552A5BA589}"/>
              </a:ext>
            </a:extLst>
          </p:cNvPr>
          <p:cNvSpPr txBox="1"/>
          <p:nvPr/>
        </p:nvSpPr>
        <p:spPr>
          <a:xfrm>
            <a:off x="3349285" y="482549"/>
            <a:ext cx="2175163" cy="584775"/>
          </a:xfrm>
          <a:prstGeom prst="rect">
            <a:avLst/>
          </a:prstGeom>
          <a:noFill/>
        </p:spPr>
        <p:txBody>
          <a:bodyPr wrap="square" rtlCol="0">
            <a:spAutoFit/>
          </a:bodyPr>
          <a:lstStyle/>
          <a:p>
            <a:r>
              <a:rPr kumimoji="1" lang="ja-JP" altLang="en-US" sz="3200" b="1">
                <a:solidFill>
                  <a:srgbClr val="003451"/>
                </a:solidFill>
              </a:rPr>
              <a:t>費用</a:t>
            </a:r>
          </a:p>
        </p:txBody>
      </p:sp>
      <p:sp>
        <p:nvSpPr>
          <p:cNvPr id="7" name="テキスト ボックス 6">
            <a:extLst>
              <a:ext uri="{FF2B5EF4-FFF2-40B4-BE49-F238E27FC236}">
                <a16:creationId xmlns:a16="http://schemas.microsoft.com/office/drawing/2014/main" id="{0211F52E-BBCC-6180-0767-7D3E98E4653C}"/>
              </a:ext>
            </a:extLst>
          </p:cNvPr>
          <p:cNvSpPr txBox="1"/>
          <p:nvPr/>
        </p:nvSpPr>
        <p:spPr>
          <a:xfrm>
            <a:off x="2870965" y="2603259"/>
            <a:ext cx="8470567" cy="830997"/>
          </a:xfrm>
          <a:prstGeom prst="rect">
            <a:avLst/>
          </a:prstGeom>
          <a:noFill/>
        </p:spPr>
        <p:txBody>
          <a:bodyPr wrap="square">
            <a:spAutoFit/>
          </a:bodyPr>
          <a:lstStyle/>
          <a:p>
            <a:pPr lvl="1"/>
            <a:r>
              <a:rPr lang="ja-JP" altLang="en-US" sz="3200" b="1">
                <a:solidFill>
                  <a:srgbClr val="003451"/>
                </a:solidFill>
              </a:rPr>
              <a:t>固定資産税　：　</a:t>
            </a:r>
            <a:r>
              <a:rPr lang="ja-JP" altLang="en-US" sz="4800" b="1" u="sng">
                <a:solidFill>
                  <a:srgbClr val="003451"/>
                </a:solidFill>
              </a:rPr>
              <a:t>約</a:t>
            </a:r>
            <a:r>
              <a:rPr lang="en-US" altLang="ja-JP" sz="4800" b="1" u="sng">
                <a:solidFill>
                  <a:srgbClr val="003451"/>
                </a:solidFill>
              </a:rPr>
              <a:t>5,666</a:t>
            </a:r>
            <a:r>
              <a:rPr lang="ja-JP" altLang="en-US" sz="4800" b="1" u="sng">
                <a:solidFill>
                  <a:srgbClr val="003451"/>
                </a:solidFill>
              </a:rPr>
              <a:t>万円</a:t>
            </a:r>
            <a:r>
              <a:rPr lang="en-US" altLang="ja-JP" sz="4800" b="1" u="sng">
                <a:solidFill>
                  <a:srgbClr val="003451"/>
                </a:solidFill>
              </a:rPr>
              <a:t>/</a:t>
            </a:r>
            <a:r>
              <a:rPr lang="ja-JP" altLang="en-US" sz="4800" b="1" u="sng">
                <a:solidFill>
                  <a:srgbClr val="003451"/>
                </a:solidFill>
              </a:rPr>
              <a:t>年</a:t>
            </a:r>
            <a:endParaRPr lang="en-US" altLang="ja-JP" sz="4800" b="1" u="sng">
              <a:solidFill>
                <a:srgbClr val="003451"/>
              </a:solidFill>
            </a:endParaRPr>
          </a:p>
        </p:txBody>
      </p:sp>
      <p:sp>
        <p:nvSpPr>
          <p:cNvPr id="18" name="テキスト ボックス 17">
            <a:extLst>
              <a:ext uri="{FF2B5EF4-FFF2-40B4-BE49-F238E27FC236}">
                <a16:creationId xmlns:a16="http://schemas.microsoft.com/office/drawing/2014/main" id="{57E7E55F-4D1C-D3EB-182E-0E1DEF7C3AA7}"/>
              </a:ext>
            </a:extLst>
          </p:cNvPr>
          <p:cNvSpPr txBox="1"/>
          <p:nvPr/>
        </p:nvSpPr>
        <p:spPr>
          <a:xfrm>
            <a:off x="3403070" y="2248672"/>
            <a:ext cx="2175163" cy="584775"/>
          </a:xfrm>
          <a:prstGeom prst="rect">
            <a:avLst/>
          </a:prstGeom>
          <a:noFill/>
        </p:spPr>
        <p:txBody>
          <a:bodyPr wrap="square" rtlCol="0">
            <a:spAutoFit/>
          </a:bodyPr>
          <a:lstStyle/>
          <a:p>
            <a:r>
              <a:rPr kumimoji="1" lang="ja-JP" altLang="en-US" sz="3200" b="1">
                <a:solidFill>
                  <a:srgbClr val="003451"/>
                </a:solidFill>
              </a:rPr>
              <a:t>税収</a:t>
            </a:r>
          </a:p>
        </p:txBody>
      </p:sp>
      <p:sp>
        <p:nvSpPr>
          <p:cNvPr id="20" name="テキスト ボックス 19">
            <a:extLst>
              <a:ext uri="{FF2B5EF4-FFF2-40B4-BE49-F238E27FC236}">
                <a16:creationId xmlns:a16="http://schemas.microsoft.com/office/drawing/2014/main" id="{382979DE-B1FF-5E9C-EC02-D93ECAA6FA9E}"/>
              </a:ext>
            </a:extLst>
          </p:cNvPr>
          <p:cNvSpPr txBox="1"/>
          <p:nvPr/>
        </p:nvSpPr>
        <p:spPr>
          <a:xfrm>
            <a:off x="3409174" y="3790447"/>
            <a:ext cx="4036825" cy="584775"/>
          </a:xfrm>
          <a:prstGeom prst="rect">
            <a:avLst/>
          </a:prstGeom>
          <a:noFill/>
        </p:spPr>
        <p:txBody>
          <a:bodyPr wrap="square">
            <a:spAutoFit/>
          </a:bodyPr>
          <a:lstStyle/>
          <a:p>
            <a:r>
              <a:rPr lang="ja-JP" altLang="ja-JP" sz="3200" b="1">
                <a:solidFill>
                  <a:srgbClr val="003451"/>
                </a:solidFill>
              </a:rPr>
              <a:t>雇用創出数</a:t>
            </a:r>
            <a:endParaRPr lang="en-US" altLang="ja-JP" sz="3200" b="1">
              <a:solidFill>
                <a:srgbClr val="003451"/>
              </a:solidFill>
            </a:endParaRPr>
          </a:p>
        </p:txBody>
      </p:sp>
      <p:sp>
        <p:nvSpPr>
          <p:cNvPr id="25" name="テキスト ボックス 24">
            <a:extLst>
              <a:ext uri="{FF2B5EF4-FFF2-40B4-BE49-F238E27FC236}">
                <a16:creationId xmlns:a16="http://schemas.microsoft.com/office/drawing/2014/main" id="{A9A9C4B8-17F8-ED13-5A9B-6153A9E24A82}"/>
              </a:ext>
            </a:extLst>
          </p:cNvPr>
          <p:cNvSpPr txBox="1"/>
          <p:nvPr/>
        </p:nvSpPr>
        <p:spPr>
          <a:xfrm>
            <a:off x="3403070" y="5774997"/>
            <a:ext cx="5596170" cy="769441"/>
          </a:xfrm>
          <a:prstGeom prst="rect">
            <a:avLst/>
          </a:prstGeom>
          <a:noFill/>
        </p:spPr>
        <p:txBody>
          <a:bodyPr wrap="square">
            <a:spAutoFit/>
          </a:bodyPr>
          <a:lstStyle/>
          <a:p>
            <a:r>
              <a:rPr lang="ja-JP" altLang="ja-JP" sz="3200" b="1">
                <a:solidFill>
                  <a:srgbClr val="003451"/>
                </a:solidFill>
              </a:rPr>
              <a:t>費用便益評価 </a:t>
            </a:r>
            <a:r>
              <a:rPr lang="ja-JP" altLang="en-US" sz="3200" b="1">
                <a:solidFill>
                  <a:srgbClr val="003451"/>
                </a:solidFill>
              </a:rPr>
              <a:t>   </a:t>
            </a:r>
            <a:r>
              <a:rPr lang="en-US" altLang="ja-JP" sz="3600" b="1">
                <a:solidFill>
                  <a:srgbClr val="003451"/>
                </a:solidFill>
              </a:rPr>
              <a:t>:</a:t>
            </a:r>
            <a:r>
              <a:rPr lang="ja-JP" altLang="en-US" sz="2800" b="1">
                <a:solidFill>
                  <a:srgbClr val="003451"/>
                </a:solidFill>
              </a:rPr>
              <a:t>　</a:t>
            </a:r>
            <a:r>
              <a:rPr lang="en-US" altLang="ja-JP" sz="4400" b="1" u="sng">
                <a:solidFill>
                  <a:srgbClr val="003451"/>
                </a:solidFill>
              </a:rPr>
              <a:t>1.81</a:t>
            </a:r>
            <a:endParaRPr lang="ja-JP" altLang="en-US" sz="2800"/>
          </a:p>
        </p:txBody>
      </p:sp>
      <p:sp>
        <p:nvSpPr>
          <p:cNvPr id="28" name="テキスト ボックス 27">
            <a:extLst>
              <a:ext uri="{FF2B5EF4-FFF2-40B4-BE49-F238E27FC236}">
                <a16:creationId xmlns:a16="http://schemas.microsoft.com/office/drawing/2014/main" id="{7DA1882C-E48D-CB97-C790-F7EB3146AE54}"/>
              </a:ext>
            </a:extLst>
          </p:cNvPr>
          <p:cNvSpPr txBox="1"/>
          <p:nvPr/>
        </p:nvSpPr>
        <p:spPr>
          <a:xfrm>
            <a:off x="3344139" y="4320398"/>
            <a:ext cx="7832549" cy="1200329"/>
          </a:xfrm>
          <a:prstGeom prst="rect">
            <a:avLst/>
          </a:prstGeom>
          <a:noFill/>
        </p:spPr>
        <p:txBody>
          <a:bodyPr wrap="square">
            <a:spAutoFit/>
          </a:bodyPr>
          <a:lstStyle/>
          <a:p>
            <a:r>
              <a:rPr lang="ja-JP" altLang="ja-JP" sz="3600" b="1">
                <a:solidFill>
                  <a:srgbClr val="003451"/>
                </a:solidFill>
              </a:rPr>
              <a:t>製造業</a:t>
            </a:r>
            <a:r>
              <a:rPr lang="ja-JP" altLang="en-US" sz="3600" b="1">
                <a:solidFill>
                  <a:srgbClr val="003451"/>
                </a:solidFill>
              </a:rPr>
              <a:t>　 ： </a:t>
            </a:r>
            <a:r>
              <a:rPr lang="ja-JP" altLang="en-US" sz="3600" b="1" u="sng">
                <a:solidFill>
                  <a:srgbClr val="003451"/>
                </a:solidFill>
              </a:rPr>
              <a:t>約</a:t>
            </a:r>
            <a:r>
              <a:rPr lang="en-US" altLang="ja-JP" sz="3600" b="1" u="sng">
                <a:solidFill>
                  <a:srgbClr val="003451"/>
                </a:solidFill>
              </a:rPr>
              <a:t>1,300</a:t>
            </a:r>
            <a:r>
              <a:rPr lang="ja-JP" altLang="ja-JP" sz="3600" b="1" u="sng">
                <a:solidFill>
                  <a:srgbClr val="003451"/>
                </a:solidFill>
              </a:rPr>
              <a:t>人</a:t>
            </a:r>
            <a:endParaRPr lang="en-US" altLang="ja-JP" sz="3600" b="1" u="sng">
              <a:solidFill>
                <a:srgbClr val="003451"/>
              </a:solidFill>
            </a:endParaRPr>
          </a:p>
          <a:p>
            <a:r>
              <a:rPr lang="ja-JP" altLang="ja-JP" sz="3600" b="1">
                <a:solidFill>
                  <a:srgbClr val="003451"/>
                </a:solidFill>
              </a:rPr>
              <a:t>物流施設</a:t>
            </a:r>
            <a:r>
              <a:rPr lang="en-US" altLang="ja-JP" sz="3600" b="1">
                <a:solidFill>
                  <a:srgbClr val="003451"/>
                </a:solidFill>
              </a:rPr>
              <a:t> </a:t>
            </a:r>
            <a:r>
              <a:rPr lang="ja-JP" altLang="en-US" sz="3600" b="1">
                <a:solidFill>
                  <a:srgbClr val="003451"/>
                </a:solidFill>
              </a:rPr>
              <a:t>：</a:t>
            </a:r>
            <a:r>
              <a:rPr lang="en-US" altLang="ja-JP" sz="3600" b="1">
                <a:solidFill>
                  <a:srgbClr val="003451"/>
                </a:solidFill>
              </a:rPr>
              <a:t>  </a:t>
            </a:r>
            <a:r>
              <a:rPr lang="ja-JP" altLang="ja-JP" sz="3600" b="1" u="sng">
                <a:solidFill>
                  <a:srgbClr val="003451"/>
                </a:solidFill>
              </a:rPr>
              <a:t>約</a:t>
            </a:r>
            <a:r>
              <a:rPr lang="en-US" altLang="ja-JP" sz="3600" b="1" u="sng">
                <a:solidFill>
                  <a:srgbClr val="003451"/>
                </a:solidFill>
              </a:rPr>
              <a:t> 500 </a:t>
            </a:r>
            <a:r>
              <a:rPr lang="ja-JP" altLang="ja-JP" sz="3600" b="1" u="sng">
                <a:solidFill>
                  <a:srgbClr val="003451"/>
                </a:solidFill>
              </a:rPr>
              <a:t>人</a:t>
            </a:r>
            <a:endParaRPr lang="en-US" altLang="ja-JP" sz="3600" b="1" u="sng">
              <a:solidFill>
                <a:srgbClr val="003451"/>
              </a:solidFill>
            </a:endParaRPr>
          </a:p>
        </p:txBody>
      </p:sp>
    </p:spTree>
    <p:extLst>
      <p:ext uri="{BB962C8B-B14F-4D97-AF65-F5344CB8AC3E}">
        <p14:creationId xmlns:p14="http://schemas.microsoft.com/office/powerpoint/2010/main" val="35736522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07F9DCC1-5C06-623E-5D48-96A1CFFB12AD}"/>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6097CA7D-2E31-6A83-F208-A7B2DB5698BC}"/>
              </a:ext>
            </a:extLst>
          </p:cNvPr>
          <p:cNvPicPr>
            <a:picLocks noChangeAspect="1"/>
          </p:cNvPicPr>
          <p:nvPr/>
        </p:nvPicPr>
        <p:blipFill>
          <a:blip r:embed="rId3"/>
          <a:stretch>
            <a:fillRect/>
          </a:stretch>
        </p:blipFill>
        <p:spPr>
          <a:xfrm>
            <a:off x="-1955357" y="637309"/>
            <a:ext cx="14928272" cy="5491691"/>
          </a:xfrm>
          <a:prstGeom prst="rect">
            <a:avLst/>
          </a:prstGeom>
        </p:spPr>
      </p:pic>
      <p:sp>
        <p:nvSpPr>
          <p:cNvPr id="21" name="正方形/長方形 20">
            <a:extLst>
              <a:ext uri="{FF2B5EF4-FFF2-40B4-BE49-F238E27FC236}">
                <a16:creationId xmlns:a16="http://schemas.microsoft.com/office/drawing/2014/main" id="{FEDE2021-60B1-A543-2CAF-25F19A810E46}"/>
              </a:ext>
            </a:extLst>
          </p:cNvPr>
          <p:cNvSpPr/>
          <p:nvPr/>
        </p:nvSpPr>
        <p:spPr>
          <a:xfrm>
            <a:off x="-1287033" y="3429000"/>
            <a:ext cx="5992669" cy="27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C474096A-2B0D-642E-0C1C-159A89B1CA5A}"/>
              </a:ext>
            </a:extLst>
          </p:cNvPr>
          <p:cNvSpPr/>
          <p:nvPr/>
        </p:nvSpPr>
        <p:spPr>
          <a:xfrm>
            <a:off x="-2" y="728999"/>
            <a:ext cx="12192001" cy="32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FA515D23-E058-3999-D5F7-F4780BE1A04D}"/>
              </a:ext>
            </a:extLst>
          </p:cNvPr>
          <p:cNvSpPr/>
          <p:nvPr/>
        </p:nvSpPr>
        <p:spPr>
          <a:xfrm>
            <a:off x="-667907" y="1963450"/>
            <a:ext cx="162877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A75EC97-5C60-371E-4ECA-718FE7F07A5F}"/>
              </a:ext>
            </a:extLst>
          </p:cNvPr>
          <p:cNvSpPr/>
          <p:nvPr/>
        </p:nvSpPr>
        <p:spPr>
          <a:xfrm>
            <a:off x="9492000" y="-294"/>
            <a:ext cx="2700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4686736-9714-7D80-BA07-1D23BCB50B82}"/>
              </a:ext>
            </a:extLst>
          </p:cNvPr>
          <p:cNvSpPr/>
          <p:nvPr/>
        </p:nvSpPr>
        <p:spPr>
          <a:xfrm>
            <a:off x="9492000" y="728706"/>
            <a:ext cx="2700000" cy="5400000"/>
          </a:xfrm>
          <a:prstGeom prst="rect">
            <a:avLst/>
          </a:prstGeom>
          <a:solidFill>
            <a:srgbClr val="279C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A82BDB9E-9BBF-9F32-409D-84F119ED149F}"/>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1E149C33-5EE3-2E09-EED3-05FCE8566A67}"/>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07D80CD5-5632-522E-58CC-95B4B8BA6CC0}"/>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4ECBF7D-656C-18FE-3987-625B5D442275}"/>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70367D5C-F489-00CF-4D8F-1AA004B3CDCB}"/>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楕円 15">
            <a:extLst>
              <a:ext uri="{FF2B5EF4-FFF2-40B4-BE49-F238E27FC236}">
                <a16:creationId xmlns:a16="http://schemas.microsoft.com/office/drawing/2014/main" id="{1F169451-1FC4-26D2-7C40-A3E43B8BD215}"/>
              </a:ext>
            </a:extLst>
          </p:cNvPr>
          <p:cNvSpPr>
            <a:spLocks noChangeAspect="1"/>
          </p:cNvSpPr>
          <p:nvPr/>
        </p:nvSpPr>
        <p:spPr>
          <a:xfrm>
            <a:off x="6792000" y="-4671441"/>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F5819D7A-9926-F0BA-3A0D-78BC8411D773}"/>
              </a:ext>
            </a:extLst>
          </p:cNvPr>
          <p:cNvSpPr>
            <a:spLocks noChangeAspect="1"/>
          </p:cNvSpPr>
          <p:nvPr/>
        </p:nvSpPr>
        <p:spPr>
          <a:xfrm>
            <a:off x="6788532" y="612885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AC81F06-41BC-D643-D61A-D5DA32800813}"/>
              </a:ext>
            </a:extLst>
          </p:cNvPr>
          <p:cNvSpPr/>
          <p:nvPr/>
        </p:nvSpPr>
        <p:spPr>
          <a:xfrm>
            <a:off x="0" y="0"/>
            <a:ext cx="7484739"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7324D742-FA31-F556-2E2C-EDE52318EB8A}"/>
              </a:ext>
            </a:extLst>
          </p:cNvPr>
          <p:cNvPicPr>
            <a:picLocks noChangeAspect="1"/>
          </p:cNvPicPr>
          <p:nvPr/>
        </p:nvPicPr>
        <p:blipFill>
          <a:blip r:embed="rId4"/>
          <a:srcRect l="49925"/>
          <a:stretch>
            <a:fillRect/>
          </a:stretch>
        </p:blipFill>
        <p:spPr>
          <a:xfrm>
            <a:off x="9486799" y="723638"/>
            <a:ext cx="2701733" cy="5395428"/>
          </a:xfrm>
          <a:prstGeom prst="rect">
            <a:avLst/>
          </a:prstGeom>
        </p:spPr>
      </p:pic>
      <p:sp>
        <p:nvSpPr>
          <p:cNvPr id="29" name="正方形/長方形 28">
            <a:extLst>
              <a:ext uri="{FF2B5EF4-FFF2-40B4-BE49-F238E27FC236}">
                <a16:creationId xmlns:a16="http://schemas.microsoft.com/office/drawing/2014/main" id="{9F665BB4-2949-A85C-C07C-41E525B30757}"/>
              </a:ext>
            </a:extLst>
          </p:cNvPr>
          <p:cNvSpPr/>
          <p:nvPr/>
        </p:nvSpPr>
        <p:spPr>
          <a:xfrm>
            <a:off x="8448674" y="1957265"/>
            <a:ext cx="1043325"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4B665F24-8F0B-395F-3DD4-A5ABB4FABCFC}"/>
              </a:ext>
            </a:extLst>
          </p:cNvPr>
          <p:cNvGrpSpPr/>
          <p:nvPr/>
        </p:nvGrpSpPr>
        <p:grpSpPr>
          <a:xfrm>
            <a:off x="6875330" y="3129297"/>
            <a:ext cx="2535087" cy="2176063"/>
            <a:chOff x="4823056" y="2418023"/>
            <a:chExt cx="2535087" cy="2176063"/>
          </a:xfrm>
        </p:grpSpPr>
        <p:grpSp>
          <p:nvGrpSpPr>
            <p:cNvPr id="35" name="グループ化 34">
              <a:extLst>
                <a:ext uri="{FF2B5EF4-FFF2-40B4-BE49-F238E27FC236}">
                  <a16:creationId xmlns:a16="http://schemas.microsoft.com/office/drawing/2014/main" id="{46E943F7-4C00-AADC-9B15-D2FC058F6259}"/>
                </a:ext>
              </a:extLst>
            </p:cNvPr>
            <p:cNvGrpSpPr/>
            <p:nvPr/>
          </p:nvGrpSpPr>
          <p:grpSpPr>
            <a:xfrm>
              <a:off x="5376000" y="2418023"/>
              <a:ext cx="1440000" cy="1440000"/>
              <a:chOff x="5376000" y="2446065"/>
              <a:chExt cx="1440000" cy="1440000"/>
            </a:xfrm>
          </p:grpSpPr>
          <p:sp>
            <p:nvSpPr>
              <p:cNvPr id="37" name="楕円 36">
                <a:extLst>
                  <a:ext uri="{FF2B5EF4-FFF2-40B4-BE49-F238E27FC236}">
                    <a16:creationId xmlns:a16="http://schemas.microsoft.com/office/drawing/2014/main" id="{C36D55D8-FBEC-5A19-1F0B-1574528FEAD5}"/>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上 37">
                <a:extLst>
                  <a:ext uri="{FF2B5EF4-FFF2-40B4-BE49-F238E27FC236}">
                    <a16:creationId xmlns:a16="http://schemas.microsoft.com/office/drawing/2014/main" id="{A701C43E-33E1-5BD2-D5F8-9A1F8E2BDF33}"/>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テキスト ボックス 35">
              <a:extLst>
                <a:ext uri="{FF2B5EF4-FFF2-40B4-BE49-F238E27FC236}">
                  <a16:creationId xmlns:a16="http://schemas.microsoft.com/office/drawing/2014/main" id="{2ADBD156-0BEE-6600-6C01-54212CA53421}"/>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伸ばす</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sp>
        <p:nvSpPr>
          <p:cNvPr id="39" name="四角形: 角を丸くする 38">
            <a:extLst>
              <a:ext uri="{FF2B5EF4-FFF2-40B4-BE49-F238E27FC236}">
                <a16:creationId xmlns:a16="http://schemas.microsoft.com/office/drawing/2014/main" id="{72F19F05-928C-FE83-FB19-886774B486BF}"/>
              </a:ext>
            </a:extLst>
          </p:cNvPr>
          <p:cNvSpPr/>
          <p:nvPr/>
        </p:nvSpPr>
        <p:spPr>
          <a:xfrm>
            <a:off x="9025735" y="1449041"/>
            <a:ext cx="2340000" cy="3176034"/>
          </a:xfrm>
          <a:prstGeom prst="roundRect">
            <a:avLst>
              <a:gd name="adj" fmla="val 11526"/>
            </a:avLst>
          </a:prstGeom>
          <a:noFill/>
          <a:ln w="762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FC98B177-D386-F14F-66BB-32B5987B481E}"/>
              </a:ext>
            </a:extLst>
          </p:cNvPr>
          <p:cNvGrpSpPr/>
          <p:nvPr/>
        </p:nvGrpSpPr>
        <p:grpSpPr>
          <a:xfrm>
            <a:off x="9021033" y="1427159"/>
            <a:ext cx="2421083" cy="2841062"/>
            <a:chOff x="2063236" y="1712670"/>
            <a:chExt cx="2421083" cy="2841062"/>
          </a:xfrm>
        </p:grpSpPr>
        <p:grpSp>
          <p:nvGrpSpPr>
            <p:cNvPr id="41" name="グループ化 40">
              <a:extLst>
                <a:ext uri="{FF2B5EF4-FFF2-40B4-BE49-F238E27FC236}">
                  <a16:creationId xmlns:a16="http://schemas.microsoft.com/office/drawing/2014/main" id="{C30E44C4-66ED-E1BD-EB77-A72341C345EE}"/>
                </a:ext>
              </a:extLst>
            </p:cNvPr>
            <p:cNvGrpSpPr/>
            <p:nvPr/>
          </p:nvGrpSpPr>
          <p:grpSpPr>
            <a:xfrm>
              <a:off x="2063236" y="1712670"/>
              <a:ext cx="2421083" cy="584775"/>
              <a:chOff x="4920647" y="3876036"/>
              <a:chExt cx="2421083" cy="584775"/>
            </a:xfrm>
          </p:grpSpPr>
          <p:sp>
            <p:nvSpPr>
              <p:cNvPr id="51" name="フリーフォーム: 図形 50">
                <a:extLst>
                  <a:ext uri="{FF2B5EF4-FFF2-40B4-BE49-F238E27FC236}">
                    <a16:creationId xmlns:a16="http://schemas.microsoft.com/office/drawing/2014/main" id="{F249BEF2-50C0-74A1-1CCF-1314ACC579E6}"/>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2" name="テキスト ボックス 51">
                <a:extLst>
                  <a:ext uri="{FF2B5EF4-FFF2-40B4-BE49-F238E27FC236}">
                    <a16:creationId xmlns:a16="http://schemas.microsoft.com/office/drawing/2014/main" id="{8B9FD89F-1C06-75E0-34CF-24738E141CFB}"/>
                  </a:ext>
                </a:extLst>
              </p:cNvPr>
              <p:cNvSpPr txBox="1"/>
              <p:nvPr/>
            </p:nvSpPr>
            <p:spPr>
              <a:xfrm>
                <a:off x="4920647" y="3876036"/>
                <a:ext cx="242108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土浦の強み</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50" name="テキスト ボックス 49">
              <a:extLst>
                <a:ext uri="{FF2B5EF4-FFF2-40B4-BE49-F238E27FC236}">
                  <a16:creationId xmlns:a16="http://schemas.microsoft.com/office/drawing/2014/main" id="{9B697A82-171D-9A92-EC23-577DDBE4950A}"/>
                </a:ext>
              </a:extLst>
            </p:cNvPr>
            <p:cNvSpPr txBox="1"/>
            <p:nvPr/>
          </p:nvSpPr>
          <p:spPr>
            <a:xfrm>
              <a:off x="2161027" y="2561775"/>
              <a:ext cx="2222497" cy="1077218"/>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広域</a:t>
              </a:r>
              <a:endParaRPr kumimoji="1" lang="en-US" altLang="ja-JP" sz="3200" b="1">
                <a:solidFill>
                  <a:srgbClr val="003451"/>
                </a:solidFill>
                <a:latin typeface="Noto Sans JP" panose="020B0200000000000000" pitchFamily="50" charset="-128"/>
                <a:ea typeface="Noto Sans JP" panose="020B0200000000000000" pitchFamily="50" charset="-128"/>
              </a:endParaRPr>
            </a:p>
            <a:p>
              <a:pPr algn="ctr"/>
              <a:r>
                <a:rPr kumimoji="1" lang="ja-JP" altLang="en-US" sz="3200" b="1">
                  <a:solidFill>
                    <a:srgbClr val="003451"/>
                  </a:solidFill>
                  <a:latin typeface="Noto Sans JP" panose="020B0200000000000000" pitchFamily="50" charset="-128"/>
                  <a:ea typeface="Noto Sans JP" panose="020B0200000000000000" pitchFamily="50" charset="-128"/>
                </a:rPr>
                <a:t>アクセス性</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48" name="テキスト ボックス 47">
              <a:extLst>
                <a:ext uri="{FF2B5EF4-FFF2-40B4-BE49-F238E27FC236}">
                  <a16:creationId xmlns:a16="http://schemas.microsoft.com/office/drawing/2014/main" id="{A26A31A6-0942-189F-E297-F6DCF2B8DC46}"/>
                </a:ext>
              </a:extLst>
            </p:cNvPr>
            <p:cNvSpPr txBox="1"/>
            <p:nvPr/>
          </p:nvSpPr>
          <p:spPr>
            <a:xfrm>
              <a:off x="2269068" y="3968957"/>
              <a:ext cx="1937739"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人材資源</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grpSp>
      <p:sp>
        <p:nvSpPr>
          <p:cNvPr id="53" name="四角形: 角を丸くする 52">
            <a:extLst>
              <a:ext uri="{FF2B5EF4-FFF2-40B4-BE49-F238E27FC236}">
                <a16:creationId xmlns:a16="http://schemas.microsoft.com/office/drawing/2014/main" id="{7C0DAE25-3D45-A76F-74D1-F0D4C71CA26F}"/>
              </a:ext>
            </a:extLst>
          </p:cNvPr>
          <p:cNvSpPr/>
          <p:nvPr/>
        </p:nvSpPr>
        <p:spPr>
          <a:xfrm>
            <a:off x="830969" y="1443086"/>
            <a:ext cx="2340000" cy="4048667"/>
          </a:xfrm>
          <a:prstGeom prst="roundRect">
            <a:avLst>
              <a:gd name="adj" fmla="val 11220"/>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1668D96-C0F4-B379-476D-ECCE94422700}"/>
              </a:ext>
            </a:extLst>
          </p:cNvPr>
          <p:cNvSpPr txBox="1"/>
          <p:nvPr/>
        </p:nvSpPr>
        <p:spPr>
          <a:xfrm>
            <a:off x="1069661" y="1421205"/>
            <a:ext cx="1863063" cy="584775"/>
          </a:xfrm>
          <a:prstGeom prst="rect">
            <a:avLst/>
          </a:prstGeom>
          <a:noFill/>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人口減少</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sp>
        <p:nvSpPr>
          <p:cNvPr id="59" name="テキスト ボックス 58">
            <a:extLst>
              <a:ext uri="{FF2B5EF4-FFF2-40B4-BE49-F238E27FC236}">
                <a16:creationId xmlns:a16="http://schemas.microsoft.com/office/drawing/2014/main" id="{E78A9D0C-9F83-B1FC-295E-CF3570BFD108}"/>
              </a:ext>
            </a:extLst>
          </p:cNvPr>
          <p:cNvSpPr txBox="1"/>
          <p:nvPr/>
        </p:nvSpPr>
        <p:spPr>
          <a:xfrm>
            <a:off x="892387" y="2269790"/>
            <a:ext cx="2227833" cy="584775"/>
          </a:xfrm>
          <a:prstGeom prst="rect">
            <a:avLst/>
          </a:prstGeom>
          <a:noFill/>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少子高齢化</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grpSp>
        <p:nvGrpSpPr>
          <p:cNvPr id="60" name="グループ化 59">
            <a:extLst>
              <a:ext uri="{FF2B5EF4-FFF2-40B4-BE49-F238E27FC236}">
                <a16:creationId xmlns:a16="http://schemas.microsoft.com/office/drawing/2014/main" id="{5E9BA1D6-7228-65F9-4AD9-0129382CF11A}"/>
              </a:ext>
            </a:extLst>
          </p:cNvPr>
          <p:cNvGrpSpPr/>
          <p:nvPr/>
        </p:nvGrpSpPr>
        <p:grpSpPr>
          <a:xfrm>
            <a:off x="830969" y="3140461"/>
            <a:ext cx="2340000" cy="584775"/>
            <a:chOff x="4925349" y="3874965"/>
            <a:chExt cx="2340000" cy="584775"/>
          </a:xfrm>
        </p:grpSpPr>
        <p:sp>
          <p:nvSpPr>
            <p:cNvPr id="61" name="フリーフォーム: 図形 60">
              <a:extLst>
                <a:ext uri="{FF2B5EF4-FFF2-40B4-BE49-F238E27FC236}">
                  <a16:creationId xmlns:a16="http://schemas.microsoft.com/office/drawing/2014/main" id="{FB21B1D2-8DD5-593F-B37C-D861820D63D0}"/>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62" name="テキスト ボックス 61">
              <a:extLst>
                <a:ext uri="{FF2B5EF4-FFF2-40B4-BE49-F238E27FC236}">
                  <a16:creationId xmlns:a16="http://schemas.microsoft.com/office/drawing/2014/main" id="{34192BBC-2840-C8CC-F3CF-EEF4AEC33EFE}"/>
                </a:ext>
              </a:extLst>
            </p:cNvPr>
            <p:cNvSpPr txBox="1"/>
            <p:nvPr/>
          </p:nvSpPr>
          <p:spPr>
            <a:xfrm>
              <a:off x="4989328" y="3874965"/>
              <a:ext cx="2221054"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コスト増大</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65" name="テキスト ボックス 64">
            <a:extLst>
              <a:ext uri="{FF2B5EF4-FFF2-40B4-BE49-F238E27FC236}">
                <a16:creationId xmlns:a16="http://schemas.microsoft.com/office/drawing/2014/main" id="{DF083FAD-0C91-DBA2-059E-E4D49CE403A4}"/>
              </a:ext>
            </a:extLst>
          </p:cNvPr>
          <p:cNvSpPr txBox="1"/>
          <p:nvPr/>
        </p:nvSpPr>
        <p:spPr>
          <a:xfrm>
            <a:off x="1069775" y="4058246"/>
            <a:ext cx="1862385" cy="584775"/>
          </a:xfrm>
          <a:prstGeom prst="rect">
            <a:avLst/>
          </a:prstGeom>
          <a:noFill/>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技術革新</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sp>
        <p:nvSpPr>
          <p:cNvPr id="68" name="テキスト ボックス 67">
            <a:extLst>
              <a:ext uri="{FF2B5EF4-FFF2-40B4-BE49-F238E27FC236}">
                <a16:creationId xmlns:a16="http://schemas.microsoft.com/office/drawing/2014/main" id="{DECB462F-EFCD-B1E3-6A85-03F80D47956F}"/>
              </a:ext>
            </a:extLst>
          </p:cNvPr>
          <p:cNvSpPr txBox="1"/>
          <p:nvPr/>
        </p:nvSpPr>
        <p:spPr>
          <a:xfrm>
            <a:off x="1069775" y="4930879"/>
            <a:ext cx="1862385" cy="584775"/>
          </a:xfrm>
          <a:prstGeom prst="rect">
            <a:avLst/>
          </a:prstGeom>
          <a:noFill/>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気候変動</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grpSp>
        <p:nvGrpSpPr>
          <p:cNvPr id="69" name="グループ化 68">
            <a:extLst>
              <a:ext uri="{FF2B5EF4-FFF2-40B4-BE49-F238E27FC236}">
                <a16:creationId xmlns:a16="http://schemas.microsoft.com/office/drawing/2014/main" id="{565E9D59-DF4D-C746-9CA9-75104699DCDA}"/>
              </a:ext>
            </a:extLst>
          </p:cNvPr>
          <p:cNvGrpSpPr/>
          <p:nvPr/>
        </p:nvGrpSpPr>
        <p:grpSpPr>
          <a:xfrm>
            <a:off x="2780404" y="4650889"/>
            <a:ext cx="2535087" cy="2176063"/>
            <a:chOff x="4823056" y="3839848"/>
            <a:chExt cx="2535087" cy="2176063"/>
          </a:xfrm>
        </p:grpSpPr>
        <p:sp>
          <p:nvSpPr>
            <p:cNvPr id="70" name="楕円 69">
              <a:extLst>
                <a:ext uri="{FF2B5EF4-FFF2-40B4-BE49-F238E27FC236}">
                  <a16:creationId xmlns:a16="http://schemas.microsoft.com/office/drawing/2014/main" id="{9EB03A6D-94DE-CCF3-B21D-52604DE6E1F4}"/>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24C870B9-3841-9A23-3E63-833FD48137DB}"/>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chemeClr val="bg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chemeClr val="bg1"/>
                </a:solidFill>
                <a:latin typeface="Noto Sans JP" panose="020B0200000000000000" pitchFamily="50" charset="-128"/>
                <a:ea typeface="Noto Sans JP" panose="020B0200000000000000" pitchFamily="50" charset="-128"/>
              </a:endParaRPr>
            </a:p>
          </p:txBody>
        </p:sp>
        <p:pic>
          <p:nvPicPr>
            <p:cNvPr id="72" name="図 71">
              <a:extLst>
                <a:ext uri="{FF2B5EF4-FFF2-40B4-BE49-F238E27FC236}">
                  <a16:creationId xmlns:a16="http://schemas.microsoft.com/office/drawing/2014/main" id="{1869BAF0-A95D-FF09-E14B-7CC5CBAE0CAE}"/>
                </a:ext>
              </a:extLst>
            </p:cNvPr>
            <p:cNvPicPr>
              <a:picLocks noChangeAspect="1"/>
            </p:cNvPicPr>
            <p:nvPr/>
          </p:nvPicPr>
          <p:blipFill>
            <a:blip r:embed="rId5"/>
            <a:stretch>
              <a:fillRect/>
            </a:stretch>
          </p:blipFill>
          <p:spPr>
            <a:xfrm>
              <a:off x="5513190" y="4073282"/>
              <a:ext cx="1271792" cy="842074"/>
            </a:xfrm>
            <a:prstGeom prst="rect">
              <a:avLst/>
            </a:prstGeom>
          </p:spPr>
        </p:pic>
      </p:grpSp>
      <p:pic>
        <p:nvPicPr>
          <p:cNvPr id="119" name="グラフィックス 118" descr="男性 単色塗りつぶし">
            <a:extLst>
              <a:ext uri="{FF2B5EF4-FFF2-40B4-BE49-F238E27FC236}">
                <a16:creationId xmlns:a16="http://schemas.microsoft.com/office/drawing/2014/main" id="{DD4406A2-48BE-3A2E-79F8-EB552ACDE8CB}"/>
              </a:ext>
            </a:extLst>
          </p:cNvPr>
          <p:cNvPicPr>
            <a:picLocks noChangeAspect="1"/>
          </p:cNvPicPr>
          <p:nvPr/>
        </p:nvPicPr>
        <p:blipFill>
          <a:blip r:embed="rId6">
            <a:extLst>
              <a:ext uri="{96DAC541-7B7A-43D3-8B79-37D633B846F1}">
                <asvg:svgBlip xmlns:asvg="http://schemas.microsoft.com/office/drawing/2016/SVG/main" r:embed="rId7"/>
              </a:ext>
            </a:extLst>
          </a:blip>
          <a:srcRect b="28190"/>
          <a:stretch>
            <a:fillRect/>
          </a:stretch>
        </p:blipFill>
        <p:spPr>
          <a:xfrm rot="21144179">
            <a:off x="4994348" y="3802451"/>
            <a:ext cx="1386290" cy="995494"/>
          </a:xfrm>
          <a:prstGeom prst="rect">
            <a:avLst/>
          </a:prstGeom>
        </p:spPr>
      </p:pic>
      <p:grpSp>
        <p:nvGrpSpPr>
          <p:cNvPr id="120" name="グループ化 119">
            <a:extLst>
              <a:ext uri="{FF2B5EF4-FFF2-40B4-BE49-F238E27FC236}">
                <a16:creationId xmlns:a16="http://schemas.microsoft.com/office/drawing/2014/main" id="{8FE2DD2A-0F2B-C85A-B22D-8E861BFF6D39}"/>
              </a:ext>
            </a:extLst>
          </p:cNvPr>
          <p:cNvGrpSpPr/>
          <p:nvPr/>
        </p:nvGrpSpPr>
        <p:grpSpPr>
          <a:xfrm>
            <a:off x="4063690" y="2589810"/>
            <a:ext cx="3395146" cy="3075174"/>
            <a:chOff x="10786838" y="6824663"/>
            <a:chExt cx="3395146" cy="3075174"/>
          </a:xfrm>
        </p:grpSpPr>
        <p:pic>
          <p:nvPicPr>
            <p:cNvPr id="121" name="グラフィックス 120" descr="ヨット 単色塗りつぶし">
              <a:extLst>
                <a:ext uri="{FF2B5EF4-FFF2-40B4-BE49-F238E27FC236}">
                  <a16:creationId xmlns:a16="http://schemas.microsoft.com/office/drawing/2014/main" id="{B7B32A3F-822C-8538-85AD-458F854A0322}"/>
                </a:ext>
              </a:extLst>
            </p:cNvPr>
            <p:cNvPicPr>
              <a:picLocks noChangeAspect="1"/>
            </p:cNvPicPr>
            <p:nvPr/>
          </p:nvPicPr>
          <p:blipFill>
            <a:blip r:embed="rId8">
              <a:extLst>
                <a:ext uri="{96DAC541-7B7A-43D3-8B79-37D633B846F1}">
                  <asvg:svgBlip xmlns:asvg="http://schemas.microsoft.com/office/drawing/2016/SVG/main" r:embed="rId9"/>
                </a:ext>
              </a:extLst>
            </a:blip>
            <a:srcRect t="69591" b="1"/>
            <a:stretch>
              <a:fillRect/>
            </a:stretch>
          </p:blipFill>
          <p:spPr>
            <a:xfrm rot="21138398">
              <a:off x="11322384" y="8588588"/>
              <a:ext cx="2810382" cy="1311249"/>
            </a:xfrm>
            <a:prstGeom prst="flowChartProcess">
              <a:avLst/>
            </a:prstGeom>
          </p:spPr>
        </p:pic>
        <p:sp>
          <p:nvSpPr>
            <p:cNvPr id="122" name="フローチャート: 記憶データ 121">
              <a:extLst>
                <a:ext uri="{FF2B5EF4-FFF2-40B4-BE49-F238E27FC236}">
                  <a16:creationId xmlns:a16="http://schemas.microsoft.com/office/drawing/2014/main" id="{5CE6FFAE-73D4-A5DE-DE67-8159C6A0B2B6}"/>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3" name="テキスト ボックス 122">
            <a:extLst>
              <a:ext uri="{FF2B5EF4-FFF2-40B4-BE49-F238E27FC236}">
                <a16:creationId xmlns:a16="http://schemas.microsoft.com/office/drawing/2014/main" id="{E70A42C8-0C32-CAD7-6253-41A7970FE511}"/>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13</a:t>
            </a:r>
          </a:p>
        </p:txBody>
      </p:sp>
    </p:spTree>
    <p:extLst>
      <p:ext uri="{BB962C8B-B14F-4D97-AF65-F5344CB8AC3E}">
        <p14:creationId xmlns:p14="http://schemas.microsoft.com/office/powerpoint/2010/main" val="1056405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907F5-8A53-BA0B-4522-97731263E71F}"/>
            </a:ext>
          </a:extLst>
        </p:cNvPr>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1F2F5D3C-E0EB-CE75-6688-462041B54BBD}"/>
              </a:ext>
            </a:extLst>
          </p:cNvPr>
          <p:cNvSpPr/>
          <p:nvPr/>
        </p:nvSpPr>
        <p:spPr>
          <a:xfrm>
            <a:off x="6553200" y="-294"/>
            <a:ext cx="5638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C07A052C-71D5-26C4-98C6-07E8E7397200}"/>
              </a:ext>
            </a:extLst>
          </p:cNvPr>
          <p:cNvSpPr/>
          <p:nvPr/>
        </p:nvSpPr>
        <p:spPr>
          <a:xfrm>
            <a:off x="-4426" y="0"/>
            <a:ext cx="3857626" cy="6858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21839DF1-C948-B824-4BFF-F874192B152B}"/>
              </a:ext>
            </a:extLst>
          </p:cNvPr>
          <p:cNvSpPr/>
          <p:nvPr/>
        </p:nvSpPr>
        <p:spPr>
          <a:xfrm>
            <a:off x="0" y="728706"/>
            <a:ext cx="12192000" cy="5400000"/>
          </a:xfrm>
          <a:prstGeom prst="rect">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708370D9-60C9-95EC-17AB-6E5626B4DED8}"/>
              </a:ext>
            </a:extLst>
          </p:cNvPr>
          <p:cNvGrpSpPr/>
          <p:nvPr/>
        </p:nvGrpSpPr>
        <p:grpSpPr>
          <a:xfrm>
            <a:off x="0" y="729000"/>
            <a:ext cx="6553200" cy="5400000"/>
            <a:chOff x="0" y="729000"/>
            <a:chExt cx="6553200" cy="5400000"/>
          </a:xfrm>
        </p:grpSpPr>
        <p:sp>
          <p:nvSpPr>
            <p:cNvPr id="2" name="正方形/長方形 1">
              <a:extLst>
                <a:ext uri="{FF2B5EF4-FFF2-40B4-BE49-F238E27FC236}">
                  <a16:creationId xmlns:a16="http://schemas.microsoft.com/office/drawing/2014/main" id="{E0E9C007-9791-A9F4-EB09-3BE29B84CA80}"/>
                </a:ext>
              </a:extLst>
            </p:cNvPr>
            <p:cNvSpPr/>
            <p:nvPr/>
          </p:nvSpPr>
          <p:spPr>
            <a:xfrm>
              <a:off x="0" y="729000"/>
              <a:ext cx="3857626"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AF72E178-B3E4-4E1E-E5E7-CB537A5EA8A4}"/>
                </a:ext>
              </a:extLst>
            </p:cNvPr>
            <p:cNvSpPr>
              <a:spLocks noChangeAspect="1"/>
            </p:cNvSpPr>
            <p:nvPr/>
          </p:nvSpPr>
          <p:spPr>
            <a:xfrm>
              <a:off x="11532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1B33C1E6-B178-7D80-2F0A-9881C0905F75}"/>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6C88F669-817F-DAB7-C6FA-CFC662E0702F}"/>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F231D03-94C7-09C6-18ED-EC7E52884B52}"/>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819C360C-E279-A50A-28A9-7E857A9B3B12}"/>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7EBB14B6-C91B-99A3-7929-809245576863}"/>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a:extLst>
              <a:ext uri="{FF2B5EF4-FFF2-40B4-BE49-F238E27FC236}">
                <a16:creationId xmlns:a16="http://schemas.microsoft.com/office/drawing/2014/main" id="{A23E2D74-1D98-68E8-3C16-C7F67628D108}"/>
              </a:ext>
            </a:extLst>
          </p:cNvPr>
          <p:cNvSpPr txBox="1"/>
          <p:nvPr/>
        </p:nvSpPr>
        <p:spPr>
          <a:xfrm>
            <a:off x="4888280" y="2274544"/>
            <a:ext cx="8968641" cy="2308324"/>
          </a:xfrm>
          <a:prstGeom prst="rect">
            <a:avLst/>
          </a:prstGeom>
          <a:noFill/>
        </p:spPr>
        <p:txBody>
          <a:bodyPr wrap="square" rtlCol="0" anchor="ctr">
            <a:spAutoFit/>
          </a:bodyPr>
          <a:lstStyle/>
          <a:p>
            <a:pPr algn="ctr"/>
            <a:r>
              <a:rPr kumimoji="1" lang="ja-JP" altLang="en-US" sz="7200" b="1">
                <a:solidFill>
                  <a:schemeClr val="bg1"/>
                </a:solidFill>
                <a:latin typeface="Noto Sans JP" panose="020B0200000000000000" pitchFamily="50" charset="-128"/>
                <a:ea typeface="Noto Sans JP" panose="020B0200000000000000" pitchFamily="50" charset="-128"/>
              </a:rPr>
              <a:t>公共施設</a:t>
            </a:r>
            <a:endParaRPr kumimoji="1" lang="en-US" altLang="ja-JP" sz="7200" b="1">
              <a:solidFill>
                <a:schemeClr val="bg1"/>
              </a:solidFill>
              <a:latin typeface="Noto Sans JP" panose="020B0200000000000000" pitchFamily="50" charset="-128"/>
              <a:ea typeface="Noto Sans JP" panose="020B0200000000000000" pitchFamily="50" charset="-128"/>
            </a:endParaRPr>
          </a:p>
          <a:p>
            <a:pPr algn="ctr"/>
            <a:r>
              <a:rPr kumimoji="1" lang="ja-JP" altLang="en-US" sz="7200" b="1">
                <a:solidFill>
                  <a:schemeClr val="bg1"/>
                </a:solidFill>
                <a:latin typeface="Noto Sans JP" panose="020B0200000000000000" pitchFamily="50" charset="-128"/>
                <a:ea typeface="Noto Sans JP" panose="020B0200000000000000" pitchFamily="50" charset="-128"/>
              </a:rPr>
              <a:t>広域連携</a:t>
            </a:r>
          </a:p>
        </p:txBody>
      </p:sp>
      <p:sp>
        <p:nvSpPr>
          <p:cNvPr id="56" name="楕円 55">
            <a:extLst>
              <a:ext uri="{FF2B5EF4-FFF2-40B4-BE49-F238E27FC236}">
                <a16:creationId xmlns:a16="http://schemas.microsoft.com/office/drawing/2014/main" id="{52C8EEB9-086B-4EB2-E73D-8DC29889756C}"/>
              </a:ext>
            </a:extLst>
          </p:cNvPr>
          <p:cNvSpPr>
            <a:spLocks noChangeAspect="1"/>
          </p:cNvSpPr>
          <p:nvPr/>
        </p:nvSpPr>
        <p:spPr>
          <a:xfrm>
            <a:off x="1153200" y="-4671588"/>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E156C4D5-856E-BC11-BAE8-B04D07350682}"/>
              </a:ext>
            </a:extLst>
          </p:cNvPr>
          <p:cNvSpPr>
            <a:spLocks noChangeAspect="1"/>
          </p:cNvSpPr>
          <p:nvPr/>
        </p:nvSpPr>
        <p:spPr>
          <a:xfrm>
            <a:off x="1153200" y="612841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20A39DC8-085E-4976-4E1D-EB1E52604460}"/>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14</a:t>
            </a:r>
          </a:p>
        </p:txBody>
      </p:sp>
      <p:sp>
        <p:nvSpPr>
          <p:cNvPr id="5" name="フリーフォーム: 図形 4">
            <a:extLst>
              <a:ext uri="{FF2B5EF4-FFF2-40B4-BE49-F238E27FC236}">
                <a16:creationId xmlns:a16="http://schemas.microsoft.com/office/drawing/2014/main" id="{91FA5589-24D2-5CD1-EC7A-AD697781D898}"/>
              </a:ext>
            </a:extLst>
          </p:cNvPr>
          <p:cNvSpPr/>
          <p:nvPr/>
        </p:nvSpPr>
        <p:spPr>
          <a:xfrm>
            <a:off x="598801" y="1946596"/>
            <a:ext cx="5039999" cy="720000"/>
          </a:xfrm>
          <a:custGeom>
            <a:avLst/>
            <a:gdLst>
              <a:gd name="csX0" fmla="*/ 359999 w 5039999"/>
              <a:gd name="csY0" fmla="*/ 0 h 720000"/>
              <a:gd name="csX1" fmla="*/ 360000 w 5039999"/>
              <a:gd name="csY1" fmla="*/ 0 h 720000"/>
              <a:gd name="csX2" fmla="*/ 4679999 w 5039999"/>
              <a:gd name="csY2" fmla="*/ 0 h 720000"/>
              <a:gd name="csX3" fmla="*/ 5039999 w 5039999"/>
              <a:gd name="csY3" fmla="*/ 360000 h 720000"/>
              <a:gd name="csX4" fmla="*/ 4679999 w 5039999"/>
              <a:gd name="csY4" fmla="*/ 720000 h 720000"/>
              <a:gd name="csX5" fmla="*/ 360000 w 5039999"/>
              <a:gd name="csY5" fmla="*/ 720000 h 720000"/>
              <a:gd name="csX6" fmla="*/ 359999 w 5039999"/>
              <a:gd name="csY6" fmla="*/ 720000 h 720000"/>
              <a:gd name="csX7" fmla="*/ 359999 w 5039999"/>
              <a:gd name="csY7" fmla="*/ 720000 h 720000"/>
              <a:gd name="csX8" fmla="*/ 287448 w 5039999"/>
              <a:gd name="csY8" fmla="*/ 712686 h 720000"/>
              <a:gd name="csX9" fmla="*/ 0 w 5039999"/>
              <a:gd name="csY9" fmla="*/ 360000 h 720000"/>
              <a:gd name="csX10" fmla="*/ 287448 w 5039999"/>
              <a:gd name="csY10" fmla="*/ 7314 h 720000"/>
              <a:gd name="csX11" fmla="*/ 359999 w 5039999"/>
              <a:gd name="csY11" fmla="*/ 0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039999" h="720000">
                <a:moveTo>
                  <a:pt x="359999" y="0"/>
                </a:moveTo>
                <a:lnTo>
                  <a:pt x="360000" y="0"/>
                </a:lnTo>
                <a:lnTo>
                  <a:pt x="4679999" y="0"/>
                </a:lnTo>
                <a:cubicBezTo>
                  <a:pt x="4878822" y="0"/>
                  <a:pt x="5039999" y="161177"/>
                  <a:pt x="5039999" y="360000"/>
                </a:cubicBezTo>
                <a:cubicBezTo>
                  <a:pt x="5039999" y="558823"/>
                  <a:pt x="4878822" y="720000"/>
                  <a:pt x="4679999" y="720000"/>
                </a:cubicBezTo>
                <a:lnTo>
                  <a:pt x="360000" y="720000"/>
                </a:lnTo>
                <a:lnTo>
                  <a:pt x="359999" y="720000"/>
                </a:lnTo>
                <a:lnTo>
                  <a:pt x="359999" y="720000"/>
                </a:lnTo>
                <a:lnTo>
                  <a:pt x="287448" y="712686"/>
                </a:lnTo>
                <a:cubicBezTo>
                  <a:pt x="123401" y="679118"/>
                  <a:pt x="0" y="533970"/>
                  <a:pt x="0" y="360000"/>
                </a:cubicBezTo>
                <a:cubicBezTo>
                  <a:pt x="0" y="186030"/>
                  <a:pt x="123401" y="40883"/>
                  <a:pt x="287448" y="7314"/>
                </a:cubicBezTo>
                <a:lnTo>
                  <a:pt x="359999" y="0"/>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4" name="テキスト ボックス 13">
            <a:extLst>
              <a:ext uri="{FF2B5EF4-FFF2-40B4-BE49-F238E27FC236}">
                <a16:creationId xmlns:a16="http://schemas.microsoft.com/office/drawing/2014/main" id="{F7A6240D-1B68-C84A-8DF1-F75CAAE44E42}"/>
              </a:ext>
            </a:extLst>
          </p:cNvPr>
          <p:cNvSpPr txBox="1"/>
          <p:nvPr/>
        </p:nvSpPr>
        <p:spPr>
          <a:xfrm>
            <a:off x="959620" y="1983429"/>
            <a:ext cx="4325748"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Noto Sans JP" panose="020B0200000000000000" pitchFamily="50" charset="-128"/>
                <a:ea typeface="Noto Sans JP" panose="020B0200000000000000" pitchFamily="50" charset="-128"/>
                <a:cs typeface="+mn-cs"/>
              </a:rPr>
              <a:t>社会情勢の変化</a:t>
            </a:r>
            <a:endParaRPr kumimoji="1" lang="en-US" altLang="ja-JP" sz="3600" b="1" i="0" u="none" strike="noStrike" kern="1200" cap="none" spc="0" normalizeH="0" baseline="0" noProof="0">
              <a:ln>
                <a:noFill/>
              </a:ln>
              <a:solidFill>
                <a:prstClr val="white"/>
              </a:solidFill>
              <a:effectLst/>
              <a:uLnTx/>
              <a:uFillTx/>
              <a:latin typeface="Noto Sans JP" panose="020B0200000000000000" pitchFamily="50" charset="-128"/>
              <a:ea typeface="Noto Sans JP" panose="020B0200000000000000" pitchFamily="50" charset="-128"/>
              <a:cs typeface="+mn-cs"/>
            </a:endParaRPr>
          </a:p>
        </p:txBody>
      </p:sp>
      <p:grpSp>
        <p:nvGrpSpPr>
          <p:cNvPr id="15" name="グループ化 14">
            <a:extLst>
              <a:ext uri="{FF2B5EF4-FFF2-40B4-BE49-F238E27FC236}">
                <a16:creationId xmlns:a16="http://schemas.microsoft.com/office/drawing/2014/main" id="{EA6564D1-A737-E4BF-EF7F-AE276911ABD5}"/>
              </a:ext>
            </a:extLst>
          </p:cNvPr>
          <p:cNvGrpSpPr/>
          <p:nvPr/>
        </p:nvGrpSpPr>
        <p:grpSpPr>
          <a:xfrm>
            <a:off x="1833440" y="3060067"/>
            <a:ext cx="2535087" cy="2176063"/>
            <a:chOff x="4823056" y="3839848"/>
            <a:chExt cx="2535087" cy="2176063"/>
          </a:xfrm>
        </p:grpSpPr>
        <p:sp>
          <p:nvSpPr>
            <p:cNvPr id="16" name="楕円 15">
              <a:extLst>
                <a:ext uri="{FF2B5EF4-FFF2-40B4-BE49-F238E27FC236}">
                  <a16:creationId xmlns:a16="http://schemas.microsoft.com/office/drawing/2014/main" id="{6FBABB39-D2B2-BD46-4649-ABE3BB1C9FBE}"/>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0127003-23BF-AA50-14BA-99192D088758}"/>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rgbClr val="00345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rgbClr val="003451"/>
                </a:solidFill>
                <a:latin typeface="Noto Sans JP" panose="020B0200000000000000" pitchFamily="50" charset="-128"/>
                <a:ea typeface="Noto Sans JP" panose="020B0200000000000000" pitchFamily="50" charset="-128"/>
              </a:endParaRPr>
            </a:p>
          </p:txBody>
        </p:sp>
        <p:pic>
          <p:nvPicPr>
            <p:cNvPr id="18" name="図 17">
              <a:extLst>
                <a:ext uri="{FF2B5EF4-FFF2-40B4-BE49-F238E27FC236}">
                  <a16:creationId xmlns:a16="http://schemas.microsoft.com/office/drawing/2014/main" id="{4B94847B-79C2-9E0E-EC62-5D2B5EAFDC94}"/>
                </a:ext>
              </a:extLst>
            </p:cNvPr>
            <p:cNvPicPr>
              <a:picLocks noChangeAspect="1"/>
            </p:cNvPicPr>
            <p:nvPr/>
          </p:nvPicPr>
          <p:blipFill>
            <a:blip r:embed="rId3"/>
            <a:stretch>
              <a:fillRect/>
            </a:stretch>
          </p:blipFill>
          <p:spPr>
            <a:xfrm>
              <a:off x="5513190" y="4073282"/>
              <a:ext cx="1271792" cy="842074"/>
            </a:xfrm>
            <a:prstGeom prst="rect">
              <a:avLst/>
            </a:prstGeom>
          </p:spPr>
        </p:pic>
      </p:grpSp>
    </p:spTree>
    <p:extLst>
      <p:ext uri="{BB962C8B-B14F-4D97-AF65-F5344CB8AC3E}">
        <p14:creationId xmlns:p14="http://schemas.microsoft.com/office/powerpoint/2010/main" val="3551467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マップ&#10;&#10;AI 生成コンテンツは誤りを含む可能性があります。">
            <a:extLst>
              <a:ext uri="{FF2B5EF4-FFF2-40B4-BE49-F238E27FC236}">
                <a16:creationId xmlns:a16="http://schemas.microsoft.com/office/drawing/2014/main" id="{F990DD45-9205-A3EE-8F89-DBCFB762891E}"/>
              </a:ext>
            </a:extLst>
          </p:cNvPr>
          <p:cNvPicPr>
            <a:picLocks noChangeAspect="1"/>
          </p:cNvPicPr>
          <p:nvPr/>
        </p:nvPicPr>
        <p:blipFill>
          <a:blip r:embed="rId3">
            <a:extLst>
              <a:ext uri="{28A0092B-C50C-407E-A947-70E740481C1C}">
                <a14:useLocalDpi xmlns:a14="http://schemas.microsoft.com/office/drawing/2010/main" val="0"/>
              </a:ext>
            </a:extLst>
          </a:blip>
          <a:srcRect t="22610" b="3820"/>
          <a:stretch>
            <a:fillRect/>
          </a:stretch>
        </p:blipFill>
        <p:spPr>
          <a:xfrm>
            <a:off x="3512025" y="440055"/>
            <a:ext cx="6280166" cy="6535495"/>
          </a:xfrm>
          <a:prstGeom prst="rect">
            <a:avLst/>
          </a:prstGeom>
          <a:ln>
            <a:noFill/>
          </a:ln>
          <a:effectLst>
            <a:softEdge rad="112500"/>
          </a:effectLst>
        </p:spPr>
      </p:pic>
      <p:sp>
        <p:nvSpPr>
          <p:cNvPr id="6" name="楕円 3">
            <a:extLst>
              <a:ext uri="{FF2B5EF4-FFF2-40B4-BE49-F238E27FC236}">
                <a16:creationId xmlns:a16="http://schemas.microsoft.com/office/drawing/2014/main" id="{3B5813E6-C051-6A74-F5C8-921D1F0DF0F0}"/>
              </a:ext>
            </a:extLst>
          </p:cNvPr>
          <p:cNvSpPr>
            <a:spLocks noChangeAspect="1"/>
          </p:cNvSpPr>
          <p:nvPr/>
        </p:nvSpPr>
        <p:spPr>
          <a:xfrm>
            <a:off x="-2700000" y="733322"/>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9">
            <a:extLst>
              <a:ext uri="{FF2B5EF4-FFF2-40B4-BE49-F238E27FC236}">
                <a16:creationId xmlns:a16="http://schemas.microsoft.com/office/drawing/2014/main" id="{B9053B5A-48D3-2FAD-2D6B-73745C4BE7C7}"/>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
        <p:nvSpPr>
          <p:cNvPr id="10" name="テキスト ボックス 15">
            <a:extLst>
              <a:ext uri="{FF2B5EF4-FFF2-40B4-BE49-F238E27FC236}">
                <a16:creationId xmlns:a16="http://schemas.microsoft.com/office/drawing/2014/main" id="{94ECC07D-D41E-BCCB-4EB3-6E5294C5611C}"/>
              </a:ext>
            </a:extLst>
          </p:cNvPr>
          <p:cNvSpPr txBox="1"/>
          <p:nvPr/>
        </p:nvSpPr>
        <p:spPr>
          <a:xfrm>
            <a:off x="2399809" y="577866"/>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施設保有からアクセス品質への価値転換</a:t>
            </a:r>
          </a:p>
        </p:txBody>
      </p:sp>
      <p:sp>
        <p:nvSpPr>
          <p:cNvPr id="39" name="テキスト ボックス 38">
            <a:extLst>
              <a:ext uri="{FF2B5EF4-FFF2-40B4-BE49-F238E27FC236}">
                <a16:creationId xmlns:a16="http://schemas.microsoft.com/office/drawing/2014/main" id="{659C2805-60F1-F24B-AE7F-B139EC4928AC}"/>
              </a:ext>
            </a:extLst>
          </p:cNvPr>
          <p:cNvSpPr txBox="1"/>
          <p:nvPr/>
        </p:nvSpPr>
        <p:spPr>
          <a:xfrm>
            <a:off x="4429880" y="6128074"/>
            <a:ext cx="4801314" cy="461665"/>
          </a:xfrm>
          <a:prstGeom prst="rect">
            <a:avLst/>
          </a:prstGeom>
          <a:noFill/>
        </p:spPr>
        <p:txBody>
          <a:bodyPr wrap="none" rtlCol="0">
            <a:spAutoFit/>
          </a:bodyPr>
          <a:lstStyle/>
          <a:p>
            <a:r>
              <a:rPr kumimoji="1" lang="ja-JP" altLang="en-US" sz="2400" b="1">
                <a:solidFill>
                  <a:srgbClr val="003451"/>
                </a:solidFill>
              </a:rPr>
              <a:t>各市町の公共施設を最大限効活用</a:t>
            </a:r>
          </a:p>
        </p:txBody>
      </p:sp>
      <p:sp>
        <p:nvSpPr>
          <p:cNvPr id="2" name="テキスト ボックス 1">
            <a:extLst>
              <a:ext uri="{FF2B5EF4-FFF2-40B4-BE49-F238E27FC236}">
                <a16:creationId xmlns:a16="http://schemas.microsoft.com/office/drawing/2014/main" id="{13DEEDD9-A370-B8B0-2DCA-32DF8CF9D64D}"/>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15</a:t>
            </a:r>
          </a:p>
        </p:txBody>
      </p:sp>
      <p:grpSp>
        <p:nvGrpSpPr>
          <p:cNvPr id="4" name="グループ化 3">
            <a:extLst>
              <a:ext uri="{FF2B5EF4-FFF2-40B4-BE49-F238E27FC236}">
                <a16:creationId xmlns:a16="http://schemas.microsoft.com/office/drawing/2014/main" id="{E52CECC4-BB10-74C0-01A3-DE86494EE7F5}"/>
              </a:ext>
            </a:extLst>
          </p:cNvPr>
          <p:cNvGrpSpPr/>
          <p:nvPr/>
        </p:nvGrpSpPr>
        <p:grpSpPr>
          <a:xfrm>
            <a:off x="4258800" y="1108792"/>
            <a:ext cx="4968000" cy="4862023"/>
            <a:chOff x="4263194" y="1099063"/>
            <a:chExt cx="4968000" cy="4862023"/>
          </a:xfrm>
        </p:grpSpPr>
        <p:sp>
          <p:nvSpPr>
            <p:cNvPr id="5" name="円: 塗りつぶしなし 4">
              <a:extLst>
                <a:ext uri="{FF2B5EF4-FFF2-40B4-BE49-F238E27FC236}">
                  <a16:creationId xmlns:a16="http://schemas.microsoft.com/office/drawing/2014/main" id="{248247E7-BF05-F9AB-5E59-CEB3DA86B4BD}"/>
                </a:ext>
              </a:extLst>
            </p:cNvPr>
            <p:cNvSpPr/>
            <p:nvPr/>
          </p:nvSpPr>
          <p:spPr>
            <a:xfrm>
              <a:off x="4587194" y="1538074"/>
              <a:ext cx="4320000" cy="4320000"/>
            </a:xfrm>
            <a:prstGeom prst="donut">
              <a:avLst>
                <a:gd name="adj" fmla="val 1979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楕円 6">
              <a:extLst>
                <a:ext uri="{FF2B5EF4-FFF2-40B4-BE49-F238E27FC236}">
                  <a16:creationId xmlns:a16="http://schemas.microsoft.com/office/drawing/2014/main" id="{A787C503-9B24-97F3-058C-EF8348D7245E}"/>
                </a:ext>
              </a:extLst>
            </p:cNvPr>
            <p:cNvSpPr/>
            <p:nvPr/>
          </p:nvSpPr>
          <p:spPr>
            <a:xfrm>
              <a:off x="5937194" y="2888074"/>
              <a:ext cx="1620000" cy="162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chemeClr val="bg1"/>
                  </a:solidFill>
                </a:rPr>
                <a:t>土浦</a:t>
              </a:r>
            </a:p>
          </p:txBody>
        </p:sp>
        <p:sp>
          <p:nvSpPr>
            <p:cNvPr id="9" name="楕円 8">
              <a:extLst>
                <a:ext uri="{FF2B5EF4-FFF2-40B4-BE49-F238E27FC236}">
                  <a16:creationId xmlns:a16="http://schemas.microsoft.com/office/drawing/2014/main" id="{CDF8BB75-2645-367E-E335-1318F26A7D11}"/>
                </a:ext>
              </a:extLst>
            </p:cNvPr>
            <p:cNvSpPr/>
            <p:nvPr/>
          </p:nvSpPr>
          <p:spPr>
            <a:xfrm>
              <a:off x="4263194" y="2319863"/>
              <a:ext cx="1620000" cy="1620000"/>
            </a:xfrm>
            <a:prstGeom prst="ellipse">
              <a:avLst/>
            </a:prstGeom>
            <a:solidFill>
              <a:schemeClr val="bg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003451"/>
                  </a:solidFill>
                </a:rPr>
                <a:t>つくば</a:t>
              </a:r>
            </a:p>
          </p:txBody>
        </p:sp>
        <p:sp>
          <p:nvSpPr>
            <p:cNvPr id="11" name="楕円 10">
              <a:extLst>
                <a:ext uri="{FF2B5EF4-FFF2-40B4-BE49-F238E27FC236}">
                  <a16:creationId xmlns:a16="http://schemas.microsoft.com/office/drawing/2014/main" id="{89B90A51-F8F6-9E4A-520A-8DB104259581}"/>
                </a:ext>
              </a:extLst>
            </p:cNvPr>
            <p:cNvSpPr/>
            <p:nvPr/>
          </p:nvSpPr>
          <p:spPr>
            <a:xfrm>
              <a:off x="5937194" y="1099063"/>
              <a:ext cx="1620000" cy="1620000"/>
            </a:xfrm>
            <a:prstGeom prst="ellipse">
              <a:avLst/>
            </a:prstGeom>
            <a:solidFill>
              <a:schemeClr val="bg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003451"/>
                  </a:solidFill>
                </a:rPr>
                <a:t>石岡</a:t>
              </a:r>
            </a:p>
          </p:txBody>
        </p:sp>
        <p:sp>
          <p:nvSpPr>
            <p:cNvPr id="12" name="楕円 11">
              <a:extLst>
                <a:ext uri="{FF2B5EF4-FFF2-40B4-BE49-F238E27FC236}">
                  <a16:creationId xmlns:a16="http://schemas.microsoft.com/office/drawing/2014/main" id="{3B1D4E77-D262-8F2E-A702-1150E5261398}"/>
                </a:ext>
              </a:extLst>
            </p:cNvPr>
            <p:cNvSpPr/>
            <p:nvPr/>
          </p:nvSpPr>
          <p:spPr>
            <a:xfrm>
              <a:off x="7611194" y="2332812"/>
              <a:ext cx="1620000" cy="1620000"/>
            </a:xfrm>
            <a:prstGeom prst="ellipse">
              <a:avLst/>
            </a:prstGeom>
            <a:solidFill>
              <a:schemeClr val="bg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003451"/>
                  </a:solidFill>
                </a:rPr>
                <a:t>かすみがうら</a:t>
              </a:r>
            </a:p>
          </p:txBody>
        </p:sp>
        <p:sp>
          <p:nvSpPr>
            <p:cNvPr id="13" name="楕円 12">
              <a:extLst>
                <a:ext uri="{FF2B5EF4-FFF2-40B4-BE49-F238E27FC236}">
                  <a16:creationId xmlns:a16="http://schemas.microsoft.com/office/drawing/2014/main" id="{CDC9AF5B-62CB-1352-E81D-E8E8A9A30F6F}"/>
                </a:ext>
              </a:extLst>
            </p:cNvPr>
            <p:cNvSpPr/>
            <p:nvPr/>
          </p:nvSpPr>
          <p:spPr>
            <a:xfrm>
              <a:off x="4890345" y="4341086"/>
              <a:ext cx="1620000" cy="1620000"/>
            </a:xfrm>
            <a:prstGeom prst="ellipse">
              <a:avLst/>
            </a:prstGeom>
            <a:solidFill>
              <a:schemeClr val="bg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003451"/>
                  </a:solidFill>
                </a:rPr>
                <a:t>牛久</a:t>
              </a:r>
            </a:p>
          </p:txBody>
        </p:sp>
        <p:sp>
          <p:nvSpPr>
            <p:cNvPr id="14" name="楕円 13">
              <a:extLst>
                <a:ext uri="{FF2B5EF4-FFF2-40B4-BE49-F238E27FC236}">
                  <a16:creationId xmlns:a16="http://schemas.microsoft.com/office/drawing/2014/main" id="{BD40C9BF-A966-3A4F-10F2-3EBE4C81470B}"/>
                </a:ext>
              </a:extLst>
            </p:cNvPr>
            <p:cNvSpPr/>
            <p:nvPr/>
          </p:nvSpPr>
          <p:spPr>
            <a:xfrm>
              <a:off x="6942345" y="4341086"/>
              <a:ext cx="1620000" cy="1620000"/>
            </a:xfrm>
            <a:prstGeom prst="ellipse">
              <a:avLst/>
            </a:prstGeom>
            <a:solidFill>
              <a:schemeClr val="bg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003451"/>
                  </a:solidFill>
                </a:rPr>
                <a:t>阿見</a:t>
              </a:r>
            </a:p>
          </p:txBody>
        </p:sp>
      </p:grpSp>
    </p:spTree>
    <p:extLst>
      <p:ext uri="{BB962C8B-B14F-4D97-AF65-F5344CB8AC3E}">
        <p14:creationId xmlns:p14="http://schemas.microsoft.com/office/powerpoint/2010/main" val="32516795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55DF9-BADF-1EBF-BACF-8F7B6520FC30}"/>
            </a:ext>
          </a:extLst>
        </p:cNvPr>
        <p:cNvGrpSpPr/>
        <p:nvPr/>
      </p:nvGrpSpPr>
      <p:grpSpPr>
        <a:xfrm>
          <a:off x="0" y="0"/>
          <a:ext cx="0" cy="0"/>
          <a:chOff x="0" y="0"/>
          <a:chExt cx="0" cy="0"/>
        </a:xfrm>
      </p:grpSpPr>
      <p:sp>
        <p:nvSpPr>
          <p:cNvPr id="38" name="四角形: 角を丸くする 37">
            <a:extLst>
              <a:ext uri="{FF2B5EF4-FFF2-40B4-BE49-F238E27FC236}">
                <a16:creationId xmlns:a16="http://schemas.microsoft.com/office/drawing/2014/main" id="{62635C15-CE03-E659-8158-1CD6AF245B6F}"/>
              </a:ext>
            </a:extLst>
          </p:cNvPr>
          <p:cNvSpPr/>
          <p:nvPr/>
        </p:nvSpPr>
        <p:spPr>
          <a:xfrm>
            <a:off x="2784727" y="3754939"/>
            <a:ext cx="2905081" cy="1861062"/>
          </a:xfrm>
          <a:prstGeom prst="roundRect">
            <a:avLst/>
          </a:prstGeom>
          <a:solidFill>
            <a:schemeClr val="bg1">
              <a:lumMod val="95000"/>
            </a:schemeClr>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rgbClr val="003451"/>
              </a:solidFill>
            </a:endParaRPr>
          </a:p>
        </p:txBody>
      </p:sp>
      <p:sp>
        <p:nvSpPr>
          <p:cNvPr id="39" name="四角形: 角を丸くする 38">
            <a:extLst>
              <a:ext uri="{FF2B5EF4-FFF2-40B4-BE49-F238E27FC236}">
                <a16:creationId xmlns:a16="http://schemas.microsoft.com/office/drawing/2014/main" id="{04B800D7-6A12-6139-5361-9DFD48C4B443}"/>
              </a:ext>
            </a:extLst>
          </p:cNvPr>
          <p:cNvSpPr/>
          <p:nvPr/>
        </p:nvSpPr>
        <p:spPr>
          <a:xfrm>
            <a:off x="8949732" y="3731813"/>
            <a:ext cx="2905081" cy="1846809"/>
          </a:xfrm>
          <a:prstGeom prst="roundRect">
            <a:avLst/>
          </a:prstGeom>
          <a:solidFill>
            <a:schemeClr val="bg1">
              <a:lumMod val="95000"/>
            </a:schemeClr>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rgbClr val="003451"/>
              </a:solidFill>
            </a:endParaRPr>
          </a:p>
        </p:txBody>
      </p:sp>
      <p:sp>
        <p:nvSpPr>
          <p:cNvPr id="33" name="四角形: 角を丸くする 32">
            <a:extLst>
              <a:ext uri="{FF2B5EF4-FFF2-40B4-BE49-F238E27FC236}">
                <a16:creationId xmlns:a16="http://schemas.microsoft.com/office/drawing/2014/main" id="{69766600-2DC2-F8EA-C7FD-5DC8952FDC18}"/>
              </a:ext>
            </a:extLst>
          </p:cNvPr>
          <p:cNvSpPr/>
          <p:nvPr/>
        </p:nvSpPr>
        <p:spPr>
          <a:xfrm>
            <a:off x="8985969" y="1817498"/>
            <a:ext cx="2905081" cy="1846808"/>
          </a:xfrm>
          <a:prstGeom prst="roundRect">
            <a:avLst/>
          </a:prstGeom>
          <a:solidFill>
            <a:schemeClr val="bg1">
              <a:lumMod val="95000"/>
            </a:schemeClr>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rgbClr val="003451"/>
              </a:solidFill>
            </a:endParaRPr>
          </a:p>
        </p:txBody>
      </p:sp>
      <p:sp>
        <p:nvSpPr>
          <p:cNvPr id="31" name="四角形: 角を丸くする 30">
            <a:extLst>
              <a:ext uri="{FF2B5EF4-FFF2-40B4-BE49-F238E27FC236}">
                <a16:creationId xmlns:a16="http://schemas.microsoft.com/office/drawing/2014/main" id="{E7754AEF-B63C-F5DA-0797-398A63AC5914}"/>
              </a:ext>
            </a:extLst>
          </p:cNvPr>
          <p:cNvSpPr/>
          <p:nvPr/>
        </p:nvSpPr>
        <p:spPr>
          <a:xfrm>
            <a:off x="5886291" y="1823990"/>
            <a:ext cx="2905081" cy="1846808"/>
          </a:xfrm>
          <a:prstGeom prst="roundRect">
            <a:avLst/>
          </a:prstGeom>
          <a:solidFill>
            <a:schemeClr val="bg1">
              <a:lumMod val="95000"/>
            </a:schemeClr>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rgbClr val="003451"/>
              </a:solidFill>
            </a:endParaRPr>
          </a:p>
        </p:txBody>
      </p:sp>
      <p:sp>
        <p:nvSpPr>
          <p:cNvPr id="3" name="四角形: 角を丸くする 2">
            <a:extLst>
              <a:ext uri="{FF2B5EF4-FFF2-40B4-BE49-F238E27FC236}">
                <a16:creationId xmlns:a16="http://schemas.microsoft.com/office/drawing/2014/main" id="{6E5F7941-E2CD-5158-5E18-B7CFA18EF6BD}"/>
              </a:ext>
            </a:extLst>
          </p:cNvPr>
          <p:cNvSpPr/>
          <p:nvPr/>
        </p:nvSpPr>
        <p:spPr>
          <a:xfrm>
            <a:off x="2780698" y="1823991"/>
            <a:ext cx="2905081" cy="1840315"/>
          </a:xfrm>
          <a:prstGeom prst="roundRect">
            <a:avLst/>
          </a:prstGeom>
          <a:solidFill>
            <a:schemeClr val="bg1">
              <a:lumMod val="95000"/>
            </a:schemeClr>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rgbClr val="003451"/>
              </a:solidFill>
            </a:endParaRPr>
          </a:p>
        </p:txBody>
      </p:sp>
      <p:sp>
        <p:nvSpPr>
          <p:cNvPr id="5" name="楕円 3">
            <a:extLst>
              <a:ext uri="{FF2B5EF4-FFF2-40B4-BE49-F238E27FC236}">
                <a16:creationId xmlns:a16="http://schemas.microsoft.com/office/drawing/2014/main" id="{B05EDCB5-F912-B5D3-69AC-1E3E5057DD90}"/>
              </a:ext>
            </a:extLst>
          </p:cNvPr>
          <p:cNvSpPr>
            <a:spLocks noChangeAspect="1"/>
          </p:cNvSpPr>
          <p:nvPr/>
        </p:nvSpPr>
        <p:spPr>
          <a:xfrm>
            <a:off x="-2700000" y="733322"/>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7" name="テキスト ボックス 15">
            <a:extLst>
              <a:ext uri="{FF2B5EF4-FFF2-40B4-BE49-F238E27FC236}">
                <a16:creationId xmlns:a16="http://schemas.microsoft.com/office/drawing/2014/main" id="{AB9126EE-21FA-3C89-B9F3-8AC16A662190}"/>
              </a:ext>
            </a:extLst>
          </p:cNvPr>
          <p:cNvSpPr txBox="1"/>
          <p:nvPr/>
        </p:nvSpPr>
        <p:spPr>
          <a:xfrm>
            <a:off x="2323907" y="339681"/>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各市町へのヒアリング</a:t>
            </a:r>
          </a:p>
        </p:txBody>
      </p:sp>
      <p:sp>
        <p:nvSpPr>
          <p:cNvPr id="71" name="テキスト ボックス 15">
            <a:extLst>
              <a:ext uri="{FF2B5EF4-FFF2-40B4-BE49-F238E27FC236}">
                <a16:creationId xmlns:a16="http://schemas.microsoft.com/office/drawing/2014/main" id="{B8F7258C-50FE-98CE-5302-228A8929C602}"/>
              </a:ext>
            </a:extLst>
          </p:cNvPr>
          <p:cNvSpPr txBox="1"/>
          <p:nvPr/>
        </p:nvSpPr>
        <p:spPr>
          <a:xfrm>
            <a:off x="2323907" y="872006"/>
            <a:ext cx="9792191" cy="954107"/>
          </a:xfrm>
          <a:prstGeom prst="rect">
            <a:avLst/>
          </a:prstGeom>
          <a:noFill/>
        </p:spPr>
        <p:txBody>
          <a:bodyPr wrap="square" lIns="91440" tIns="45720" rIns="91440" bIns="45720" rtlCol="0" anchor="t">
            <a:spAutoFit/>
          </a:bodyPr>
          <a:lstStyle/>
          <a:p>
            <a:r>
              <a:rPr lang="en-US" altLang="ja-JP" sz="2800" b="1">
                <a:solidFill>
                  <a:srgbClr val="003451"/>
                </a:solidFill>
              </a:rPr>
              <a:t>Q1</a:t>
            </a:r>
            <a:r>
              <a:rPr lang="ja-JP" altLang="en-US" sz="2800" b="1">
                <a:solidFill>
                  <a:srgbClr val="003451"/>
                </a:solidFill>
              </a:rPr>
              <a:t>  行政界を超えた公共施設の機能分担・統廃合策に</a:t>
            </a:r>
            <a:endParaRPr lang="en-US" altLang="ja-JP" sz="2800" b="1">
              <a:solidFill>
                <a:srgbClr val="003451"/>
              </a:solidFill>
            </a:endParaRPr>
          </a:p>
          <a:p>
            <a:r>
              <a:rPr lang="ja-JP" altLang="en-US" sz="2800" b="1">
                <a:solidFill>
                  <a:srgbClr val="003451"/>
                </a:solidFill>
              </a:rPr>
              <a:t>    　参加する余地はあるか？</a:t>
            </a:r>
          </a:p>
        </p:txBody>
      </p:sp>
      <p:sp>
        <p:nvSpPr>
          <p:cNvPr id="2" name="テキスト ボックス 1">
            <a:extLst>
              <a:ext uri="{FF2B5EF4-FFF2-40B4-BE49-F238E27FC236}">
                <a16:creationId xmlns:a16="http://schemas.microsoft.com/office/drawing/2014/main" id="{CB2DE9CB-EB72-BBF5-0634-BC1173D2242A}"/>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16</a:t>
            </a:r>
          </a:p>
        </p:txBody>
      </p:sp>
      <p:sp>
        <p:nvSpPr>
          <p:cNvPr id="16" name="テキスト ボックス 15">
            <a:extLst>
              <a:ext uri="{FF2B5EF4-FFF2-40B4-BE49-F238E27FC236}">
                <a16:creationId xmlns:a16="http://schemas.microsoft.com/office/drawing/2014/main" id="{30752165-4FA9-1950-4D25-708CFBE4530D}"/>
              </a:ext>
            </a:extLst>
          </p:cNvPr>
          <p:cNvSpPr txBox="1"/>
          <p:nvPr/>
        </p:nvSpPr>
        <p:spPr>
          <a:xfrm>
            <a:off x="2542743" y="1909134"/>
            <a:ext cx="345374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a:ln>
                  <a:noFill/>
                </a:ln>
                <a:solidFill>
                  <a:srgbClr val="003451"/>
                </a:solidFill>
                <a:effectLst/>
                <a:uLnTx/>
                <a:uFillTx/>
                <a:latin typeface="Noto Sans JP"/>
                <a:ea typeface="Noto Sans JP"/>
                <a:cs typeface="+mn-cs"/>
              </a:rPr>
              <a:t>かすみがうら市</a:t>
            </a:r>
            <a:endParaRPr kumimoji="1" lang="en-US" altLang="ja-JP" sz="2400" b="1" i="0" u="sng" strike="noStrike" kern="1200" cap="none" spc="0" normalizeH="0" baseline="0" noProof="0">
              <a:ln>
                <a:noFill/>
              </a:ln>
              <a:solidFill>
                <a:srgbClr val="003451"/>
              </a:solidFill>
              <a:effectLst/>
              <a:uLnTx/>
              <a:uFillTx/>
              <a:latin typeface="Noto Sans JP"/>
              <a:ea typeface="Noto Sans JP"/>
              <a:cs typeface="+mn-cs"/>
            </a:endParaRPr>
          </a:p>
        </p:txBody>
      </p:sp>
      <p:sp>
        <p:nvSpPr>
          <p:cNvPr id="9" name="テキスト ボックス 8">
            <a:extLst>
              <a:ext uri="{FF2B5EF4-FFF2-40B4-BE49-F238E27FC236}">
                <a16:creationId xmlns:a16="http://schemas.microsoft.com/office/drawing/2014/main" id="{20EC1FF7-D84B-21EE-A3A9-B16748A4014F}"/>
              </a:ext>
            </a:extLst>
          </p:cNvPr>
          <p:cNvSpPr txBox="1"/>
          <p:nvPr/>
        </p:nvSpPr>
        <p:spPr>
          <a:xfrm>
            <a:off x="2844063" y="2418694"/>
            <a:ext cx="2784267" cy="1015663"/>
          </a:xfrm>
          <a:prstGeom prst="rect">
            <a:avLst/>
          </a:prstGeom>
          <a:noFill/>
        </p:spPr>
        <p:txBody>
          <a:bodyPr wrap="square">
            <a:spAutoFit/>
          </a:bodyPr>
          <a:lstStyle/>
          <a:p>
            <a:pPr algn="ctr"/>
            <a:r>
              <a:rPr kumimoji="1" lang="ja-JP" altLang="en-US" sz="2000" b="1">
                <a:solidFill>
                  <a:srgbClr val="003451"/>
                </a:solidFill>
              </a:rPr>
              <a:t>既にソフト面での広域</a:t>
            </a:r>
            <a:endParaRPr kumimoji="1" lang="en-US" altLang="ja-JP" sz="2000" b="1">
              <a:solidFill>
                <a:srgbClr val="003451"/>
              </a:solidFill>
            </a:endParaRPr>
          </a:p>
          <a:p>
            <a:pPr algn="ctr"/>
            <a:r>
              <a:rPr kumimoji="1" lang="ja-JP" altLang="en-US" sz="2000" b="1">
                <a:solidFill>
                  <a:srgbClr val="003451"/>
                </a:solidFill>
              </a:rPr>
              <a:t>連携を実施しており、</a:t>
            </a:r>
            <a:endParaRPr kumimoji="1" lang="en-US" altLang="ja-JP" sz="2000" b="1">
              <a:solidFill>
                <a:srgbClr val="003451"/>
              </a:solidFill>
            </a:endParaRPr>
          </a:p>
          <a:p>
            <a:pPr algn="ctr"/>
            <a:r>
              <a:rPr kumimoji="1" lang="ja-JP" altLang="en-US" sz="2000" b="1">
                <a:solidFill>
                  <a:srgbClr val="003451"/>
                </a:solidFill>
              </a:rPr>
              <a:t>協議の余地はある</a:t>
            </a:r>
          </a:p>
        </p:txBody>
      </p:sp>
      <p:sp>
        <p:nvSpPr>
          <p:cNvPr id="15" name="テキスト ボックス 14">
            <a:extLst>
              <a:ext uri="{FF2B5EF4-FFF2-40B4-BE49-F238E27FC236}">
                <a16:creationId xmlns:a16="http://schemas.microsoft.com/office/drawing/2014/main" id="{E6B2FC17-5006-3773-4EB0-9D9A007E9C47}"/>
              </a:ext>
            </a:extLst>
          </p:cNvPr>
          <p:cNvSpPr txBox="1"/>
          <p:nvPr/>
        </p:nvSpPr>
        <p:spPr>
          <a:xfrm>
            <a:off x="6166875" y="2633167"/>
            <a:ext cx="2481826" cy="400110"/>
          </a:xfrm>
          <a:prstGeom prst="rect">
            <a:avLst/>
          </a:prstGeom>
          <a:noFill/>
        </p:spPr>
        <p:txBody>
          <a:bodyPr wrap="square">
            <a:spAutoFit/>
          </a:bodyPr>
          <a:lstStyle/>
          <a:p>
            <a:r>
              <a:rPr kumimoji="1" lang="ja-JP" altLang="en-US" sz="2000" b="1">
                <a:solidFill>
                  <a:srgbClr val="003451"/>
                </a:solidFill>
                <a:latin typeface="Noto Sans JP"/>
                <a:ea typeface="Noto Sans JP"/>
              </a:rPr>
              <a:t>可能</a:t>
            </a:r>
            <a:r>
              <a:rPr kumimoji="1" lang="ja-JP" altLang="en-US" sz="2000" b="1" i="0" strike="noStrike" kern="1200" cap="none" spc="0" normalizeH="0" baseline="0" noProof="0">
                <a:ln>
                  <a:noFill/>
                </a:ln>
                <a:solidFill>
                  <a:srgbClr val="003451"/>
                </a:solidFill>
                <a:effectLst/>
                <a:uLnTx/>
                <a:uFillTx/>
                <a:latin typeface="Noto Sans JP"/>
                <a:ea typeface="Noto Sans JP"/>
                <a:cs typeface="+mn-cs"/>
              </a:rPr>
              <a:t>性は大いにある</a:t>
            </a:r>
            <a:endParaRPr lang="ja-JP" altLang="en-US">
              <a:solidFill>
                <a:srgbClr val="003451"/>
              </a:solidFill>
            </a:endParaRPr>
          </a:p>
        </p:txBody>
      </p:sp>
      <p:sp>
        <p:nvSpPr>
          <p:cNvPr id="17" name="テキスト ボックス 16">
            <a:extLst>
              <a:ext uri="{FF2B5EF4-FFF2-40B4-BE49-F238E27FC236}">
                <a16:creationId xmlns:a16="http://schemas.microsoft.com/office/drawing/2014/main" id="{AFF216DF-371D-59F6-089D-816CEC1BA018}"/>
              </a:ext>
            </a:extLst>
          </p:cNvPr>
          <p:cNvSpPr txBox="1"/>
          <p:nvPr/>
        </p:nvSpPr>
        <p:spPr>
          <a:xfrm>
            <a:off x="9597355" y="1839199"/>
            <a:ext cx="168230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a:ln>
                  <a:noFill/>
                </a:ln>
                <a:solidFill>
                  <a:srgbClr val="003451"/>
                </a:solidFill>
                <a:effectLst/>
                <a:uLnTx/>
                <a:uFillTx/>
                <a:latin typeface="Noto Sans JP"/>
                <a:ea typeface="Noto Sans JP"/>
                <a:cs typeface="+mn-cs"/>
              </a:rPr>
              <a:t>石岡市</a:t>
            </a:r>
            <a:endParaRPr kumimoji="1" lang="en-US" altLang="ja-JP" sz="2400" b="1" i="0" u="sng" strike="noStrike" kern="1200" cap="none" spc="0" normalizeH="0" baseline="0" noProof="0">
              <a:ln>
                <a:noFill/>
              </a:ln>
              <a:solidFill>
                <a:srgbClr val="003451"/>
              </a:solidFill>
              <a:effectLst/>
              <a:uLnTx/>
              <a:uFillTx/>
              <a:latin typeface="Noto Sans JP"/>
              <a:ea typeface="Noto Sans JP"/>
              <a:cs typeface="+mn-cs"/>
            </a:endParaRPr>
          </a:p>
        </p:txBody>
      </p:sp>
      <p:sp>
        <p:nvSpPr>
          <p:cNvPr id="19" name="テキスト ボックス 18">
            <a:extLst>
              <a:ext uri="{FF2B5EF4-FFF2-40B4-BE49-F238E27FC236}">
                <a16:creationId xmlns:a16="http://schemas.microsoft.com/office/drawing/2014/main" id="{601B48BD-824D-1ADC-5694-1A8820F56395}"/>
              </a:ext>
            </a:extLst>
          </p:cNvPr>
          <p:cNvSpPr txBox="1"/>
          <p:nvPr/>
        </p:nvSpPr>
        <p:spPr>
          <a:xfrm>
            <a:off x="9711852" y="2633167"/>
            <a:ext cx="1453311" cy="400110"/>
          </a:xfrm>
          <a:prstGeom prst="rect">
            <a:avLst/>
          </a:prstGeom>
          <a:noFill/>
        </p:spPr>
        <p:txBody>
          <a:bodyPr wrap="square">
            <a:spAutoFit/>
          </a:bodyPr>
          <a:lstStyle/>
          <a:p>
            <a:r>
              <a:rPr kumimoji="1" lang="ja-JP" altLang="en-US" sz="2000" b="1">
                <a:solidFill>
                  <a:srgbClr val="003451"/>
                </a:solidFill>
                <a:latin typeface="Noto Sans JP"/>
                <a:ea typeface="Noto Sans JP"/>
              </a:rPr>
              <a:t>考えられる</a:t>
            </a:r>
            <a:endParaRPr lang="ja-JP" altLang="en-US">
              <a:solidFill>
                <a:srgbClr val="003451"/>
              </a:solidFill>
            </a:endParaRPr>
          </a:p>
        </p:txBody>
      </p:sp>
      <p:sp>
        <p:nvSpPr>
          <p:cNvPr id="21" name="テキスト ボックス 20">
            <a:extLst>
              <a:ext uri="{FF2B5EF4-FFF2-40B4-BE49-F238E27FC236}">
                <a16:creationId xmlns:a16="http://schemas.microsoft.com/office/drawing/2014/main" id="{B1D5E718-E561-1303-80CB-8284DC982AD2}"/>
              </a:ext>
            </a:extLst>
          </p:cNvPr>
          <p:cNvSpPr txBox="1"/>
          <p:nvPr/>
        </p:nvSpPr>
        <p:spPr>
          <a:xfrm>
            <a:off x="3181338" y="3754939"/>
            <a:ext cx="203132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a:ln>
                  <a:noFill/>
                </a:ln>
                <a:solidFill>
                  <a:srgbClr val="003451"/>
                </a:solidFill>
                <a:effectLst/>
                <a:uLnTx/>
                <a:uFillTx/>
                <a:latin typeface="Noto Sans JP"/>
                <a:ea typeface="Noto Sans JP"/>
                <a:cs typeface="+mn-cs"/>
              </a:rPr>
              <a:t>つくば市</a:t>
            </a:r>
            <a:endParaRPr kumimoji="1" lang="en-US" altLang="ja-JP" sz="2400" b="1" i="0" u="sng" strike="noStrike" kern="1200" cap="none" spc="0" normalizeH="0" baseline="0" noProof="0">
              <a:ln>
                <a:noFill/>
              </a:ln>
              <a:solidFill>
                <a:srgbClr val="003451"/>
              </a:solidFill>
              <a:effectLst/>
              <a:uLnTx/>
              <a:uFillTx/>
              <a:latin typeface="Noto Sans JP"/>
              <a:ea typeface="Noto Sans JP"/>
              <a:cs typeface="+mn-cs"/>
            </a:endParaRPr>
          </a:p>
        </p:txBody>
      </p:sp>
      <p:sp>
        <p:nvSpPr>
          <p:cNvPr id="22" name="テキスト ボックス 21">
            <a:extLst>
              <a:ext uri="{FF2B5EF4-FFF2-40B4-BE49-F238E27FC236}">
                <a16:creationId xmlns:a16="http://schemas.microsoft.com/office/drawing/2014/main" id="{43C5028B-5A22-12A1-BFD0-55C4EB9D33FF}"/>
              </a:ext>
            </a:extLst>
          </p:cNvPr>
          <p:cNvSpPr txBox="1"/>
          <p:nvPr/>
        </p:nvSpPr>
        <p:spPr>
          <a:xfrm>
            <a:off x="2967965" y="4285183"/>
            <a:ext cx="245807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003451"/>
                </a:solidFill>
                <a:effectLst/>
                <a:uLnTx/>
                <a:uFillTx/>
                <a:latin typeface="Noto Sans JP"/>
                <a:ea typeface="Noto Sans JP"/>
                <a:cs typeface="+mn-cs"/>
              </a:rPr>
              <a:t>市民ニーズに応じて広域連携策を</a:t>
            </a:r>
            <a:endParaRPr kumimoji="1" lang="en-US" altLang="ja-JP" sz="2000" b="1" i="0" u="none" strike="noStrike" kern="1200" cap="none" spc="0" normalizeH="0" baseline="0" noProof="0">
              <a:ln>
                <a:noFill/>
              </a:ln>
              <a:solidFill>
                <a:srgbClr val="003451"/>
              </a:solidFill>
              <a:effectLst/>
              <a:uLnTx/>
              <a:uFillTx/>
              <a:latin typeface="Noto Sans JP"/>
              <a:ea typeface="Noto Sans JP"/>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003451"/>
                </a:solidFill>
                <a:effectLst/>
                <a:uLnTx/>
                <a:uFillTx/>
                <a:latin typeface="Noto Sans JP"/>
                <a:ea typeface="Noto Sans JP"/>
                <a:cs typeface="+mn-cs"/>
              </a:rPr>
              <a:t>検討の余地はある</a:t>
            </a:r>
            <a:endParaRPr kumimoji="1" lang="en-US" altLang="ja-JP" sz="2000" b="1" i="0" u="none" strike="noStrike" kern="1200" cap="none" spc="0" normalizeH="0" baseline="0" noProof="0">
              <a:ln>
                <a:noFill/>
              </a:ln>
              <a:solidFill>
                <a:srgbClr val="003451"/>
              </a:solidFill>
              <a:effectLst/>
              <a:uLnTx/>
              <a:uFillTx/>
              <a:latin typeface="Noto Sans JP"/>
              <a:ea typeface="Noto Sans JP"/>
              <a:cs typeface="+mn-cs"/>
            </a:endParaRPr>
          </a:p>
        </p:txBody>
      </p:sp>
      <p:sp>
        <p:nvSpPr>
          <p:cNvPr id="24" name="テキスト ボックス 23">
            <a:extLst>
              <a:ext uri="{FF2B5EF4-FFF2-40B4-BE49-F238E27FC236}">
                <a16:creationId xmlns:a16="http://schemas.microsoft.com/office/drawing/2014/main" id="{2C967439-5349-384D-57C7-C25141EAF83B}"/>
              </a:ext>
            </a:extLst>
          </p:cNvPr>
          <p:cNvSpPr txBox="1"/>
          <p:nvPr/>
        </p:nvSpPr>
        <p:spPr>
          <a:xfrm>
            <a:off x="9038355" y="4439072"/>
            <a:ext cx="2727829"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003451"/>
                </a:solidFill>
                <a:effectLst/>
                <a:uLnTx/>
                <a:uFillTx/>
                <a:latin typeface="Noto Sans JP"/>
                <a:ea typeface="Noto Sans JP"/>
                <a:cs typeface="+mn-cs"/>
              </a:rPr>
              <a:t>協議に参加することは差し支えない</a:t>
            </a:r>
          </a:p>
        </p:txBody>
      </p:sp>
      <p:sp>
        <p:nvSpPr>
          <p:cNvPr id="27" name="テキスト ボックス 26">
            <a:extLst>
              <a:ext uri="{FF2B5EF4-FFF2-40B4-BE49-F238E27FC236}">
                <a16:creationId xmlns:a16="http://schemas.microsoft.com/office/drawing/2014/main" id="{B8306986-E3C2-70C3-C444-8B437B2F1A28}"/>
              </a:ext>
            </a:extLst>
          </p:cNvPr>
          <p:cNvSpPr txBox="1"/>
          <p:nvPr/>
        </p:nvSpPr>
        <p:spPr>
          <a:xfrm>
            <a:off x="9074596" y="3755941"/>
            <a:ext cx="265535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a:ln>
                  <a:noFill/>
                </a:ln>
                <a:solidFill>
                  <a:srgbClr val="003451"/>
                </a:solidFill>
                <a:effectLst/>
                <a:uLnTx/>
                <a:uFillTx/>
                <a:latin typeface="Noto Sans JP"/>
                <a:ea typeface="Noto Sans JP"/>
                <a:cs typeface="+mn-cs"/>
              </a:rPr>
              <a:t>阿見町</a:t>
            </a:r>
            <a:endParaRPr kumimoji="1" lang="en-US" altLang="ja-JP" sz="2400" b="1" i="0" u="sng" strike="noStrike" kern="1200" cap="none" spc="0" normalizeH="0" baseline="0" noProof="0">
              <a:ln>
                <a:noFill/>
              </a:ln>
              <a:solidFill>
                <a:srgbClr val="003451"/>
              </a:solidFill>
              <a:effectLst/>
              <a:uLnTx/>
              <a:uFillTx/>
              <a:latin typeface="Noto Sans JP"/>
              <a:ea typeface="Noto Sans JP"/>
              <a:cs typeface="+mn-cs"/>
            </a:endParaRPr>
          </a:p>
        </p:txBody>
      </p:sp>
      <p:sp>
        <p:nvSpPr>
          <p:cNvPr id="29" name="テキスト ボックス 28">
            <a:extLst>
              <a:ext uri="{FF2B5EF4-FFF2-40B4-BE49-F238E27FC236}">
                <a16:creationId xmlns:a16="http://schemas.microsoft.com/office/drawing/2014/main" id="{66A7A14B-55F8-57EE-2277-D4681D1D1B23}"/>
              </a:ext>
            </a:extLst>
          </p:cNvPr>
          <p:cNvSpPr txBox="1"/>
          <p:nvPr/>
        </p:nvSpPr>
        <p:spPr>
          <a:xfrm>
            <a:off x="6439921" y="1909134"/>
            <a:ext cx="168230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u="sng">
                <a:solidFill>
                  <a:srgbClr val="003451"/>
                </a:solidFill>
                <a:latin typeface="Noto Sans JP"/>
                <a:ea typeface="Noto Sans JP"/>
              </a:rPr>
              <a:t>牛久</a:t>
            </a:r>
            <a:r>
              <a:rPr kumimoji="1" lang="ja-JP" altLang="en-US" sz="2400" b="1" i="0" u="sng" strike="noStrike" kern="1200" cap="none" spc="0" normalizeH="0" baseline="0" noProof="0">
                <a:ln>
                  <a:noFill/>
                </a:ln>
                <a:solidFill>
                  <a:srgbClr val="003451"/>
                </a:solidFill>
                <a:effectLst/>
                <a:uLnTx/>
                <a:uFillTx/>
                <a:latin typeface="Noto Sans JP"/>
                <a:ea typeface="Noto Sans JP"/>
                <a:cs typeface="+mn-cs"/>
              </a:rPr>
              <a:t>市</a:t>
            </a:r>
            <a:endParaRPr kumimoji="1" lang="en-US" altLang="ja-JP" sz="2400" b="1" i="0" u="sng" strike="noStrike" kern="1200" cap="none" spc="0" normalizeH="0" baseline="0" noProof="0">
              <a:ln>
                <a:noFill/>
              </a:ln>
              <a:solidFill>
                <a:srgbClr val="003451"/>
              </a:solidFill>
              <a:effectLst/>
              <a:uLnTx/>
              <a:uFillTx/>
              <a:latin typeface="Noto Sans JP"/>
              <a:ea typeface="Noto Sans JP"/>
              <a:cs typeface="+mn-cs"/>
            </a:endParaRPr>
          </a:p>
        </p:txBody>
      </p:sp>
      <p:sp>
        <p:nvSpPr>
          <p:cNvPr id="42" name="四角形: 角を丸くする 41">
            <a:extLst>
              <a:ext uri="{FF2B5EF4-FFF2-40B4-BE49-F238E27FC236}">
                <a16:creationId xmlns:a16="http://schemas.microsoft.com/office/drawing/2014/main" id="{2D952BB7-7460-BC97-A748-2FFDE1599120}"/>
              </a:ext>
            </a:extLst>
          </p:cNvPr>
          <p:cNvSpPr/>
          <p:nvPr/>
        </p:nvSpPr>
        <p:spPr>
          <a:xfrm>
            <a:off x="5857505" y="3731813"/>
            <a:ext cx="2905081" cy="1861063"/>
          </a:xfrm>
          <a:prstGeom prst="roundRect">
            <a:avLst/>
          </a:prstGeom>
          <a:solidFill>
            <a:schemeClr val="bg1">
              <a:lumMod val="95000"/>
            </a:schemeClr>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rgbClr val="003451"/>
              </a:solidFill>
            </a:endParaRPr>
          </a:p>
        </p:txBody>
      </p:sp>
      <p:sp>
        <p:nvSpPr>
          <p:cNvPr id="43" name="テキスト ボックス 42">
            <a:extLst>
              <a:ext uri="{FF2B5EF4-FFF2-40B4-BE49-F238E27FC236}">
                <a16:creationId xmlns:a16="http://schemas.microsoft.com/office/drawing/2014/main" id="{67CFD2E5-4E2A-015F-1CEA-429914ACEECF}"/>
              </a:ext>
            </a:extLst>
          </p:cNvPr>
          <p:cNvSpPr txBox="1"/>
          <p:nvPr/>
        </p:nvSpPr>
        <p:spPr>
          <a:xfrm>
            <a:off x="6229175" y="3754939"/>
            <a:ext cx="203132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u="sng">
                <a:solidFill>
                  <a:srgbClr val="003451"/>
                </a:solidFill>
                <a:latin typeface="Noto Sans JP"/>
                <a:ea typeface="Noto Sans JP"/>
              </a:rPr>
              <a:t>土浦市</a:t>
            </a:r>
            <a:endParaRPr kumimoji="1" lang="en-US" altLang="ja-JP" sz="2400" b="1" i="0" u="sng" strike="noStrike" kern="1200" cap="none" spc="0" normalizeH="0" baseline="0" noProof="0">
              <a:ln>
                <a:noFill/>
              </a:ln>
              <a:solidFill>
                <a:srgbClr val="003451"/>
              </a:solidFill>
              <a:effectLst/>
              <a:uLnTx/>
              <a:uFillTx/>
              <a:latin typeface="Noto Sans JP"/>
              <a:ea typeface="Noto Sans JP"/>
              <a:cs typeface="+mn-cs"/>
            </a:endParaRPr>
          </a:p>
        </p:txBody>
      </p:sp>
      <p:sp>
        <p:nvSpPr>
          <p:cNvPr id="44" name="テキスト ボックス 43">
            <a:extLst>
              <a:ext uri="{FF2B5EF4-FFF2-40B4-BE49-F238E27FC236}">
                <a16:creationId xmlns:a16="http://schemas.microsoft.com/office/drawing/2014/main" id="{D2046011-DA2C-4C60-59DA-4527225347FC}"/>
              </a:ext>
            </a:extLst>
          </p:cNvPr>
          <p:cNvSpPr txBox="1"/>
          <p:nvPr/>
        </p:nvSpPr>
        <p:spPr>
          <a:xfrm>
            <a:off x="6192427" y="4592960"/>
            <a:ext cx="2220334"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003451"/>
                </a:solidFill>
                <a:effectLst/>
                <a:uLnTx/>
                <a:uFillTx/>
                <a:latin typeface="Noto Sans JP"/>
                <a:ea typeface="Noto Sans JP"/>
                <a:cs typeface="+mn-cs"/>
              </a:rPr>
              <a:t>検討の余地はある</a:t>
            </a:r>
            <a:endParaRPr kumimoji="1" lang="en-US" altLang="ja-JP" sz="2000" b="1" i="0" u="none" strike="noStrike" kern="1200" cap="none" spc="0" normalizeH="0" baseline="0" noProof="0">
              <a:ln>
                <a:noFill/>
              </a:ln>
              <a:solidFill>
                <a:srgbClr val="003451"/>
              </a:solidFill>
              <a:effectLst/>
              <a:uLnTx/>
              <a:uFillTx/>
              <a:latin typeface="Noto Sans JP"/>
              <a:ea typeface="Noto Sans JP"/>
              <a:cs typeface="+mn-cs"/>
            </a:endParaRPr>
          </a:p>
        </p:txBody>
      </p:sp>
      <p:grpSp>
        <p:nvGrpSpPr>
          <p:cNvPr id="10" name="グループ化 9">
            <a:extLst>
              <a:ext uri="{FF2B5EF4-FFF2-40B4-BE49-F238E27FC236}">
                <a16:creationId xmlns:a16="http://schemas.microsoft.com/office/drawing/2014/main" id="{99C3402E-367B-242F-6CEB-37421B4BD33E}"/>
              </a:ext>
            </a:extLst>
          </p:cNvPr>
          <p:cNvGrpSpPr/>
          <p:nvPr/>
        </p:nvGrpSpPr>
        <p:grpSpPr>
          <a:xfrm>
            <a:off x="3589458" y="5646129"/>
            <a:ext cx="7261088" cy="1211871"/>
            <a:chOff x="2752960" y="2531349"/>
            <a:chExt cx="7261088" cy="2695091"/>
          </a:xfrm>
        </p:grpSpPr>
        <p:sp>
          <p:nvSpPr>
            <p:cNvPr id="11" name="四角形: 角を丸くする 10">
              <a:extLst>
                <a:ext uri="{FF2B5EF4-FFF2-40B4-BE49-F238E27FC236}">
                  <a16:creationId xmlns:a16="http://schemas.microsoft.com/office/drawing/2014/main" id="{96E5359F-32B8-49E3-79DD-2680379C5AC1}"/>
                </a:ext>
              </a:extLst>
            </p:cNvPr>
            <p:cNvSpPr/>
            <p:nvPr/>
          </p:nvSpPr>
          <p:spPr>
            <a:xfrm>
              <a:off x="2752960" y="2531349"/>
              <a:ext cx="7261088" cy="2695091"/>
            </a:xfrm>
            <a:prstGeom prst="roundRect">
              <a:avLst>
                <a:gd name="adj" fmla="val 2885"/>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solidFill>
                  <a:schemeClr val="bg1"/>
                </a:solidFill>
              </a:endParaRPr>
            </a:p>
          </p:txBody>
        </p:sp>
        <p:sp>
          <p:nvSpPr>
            <p:cNvPr id="12" name="テキスト ボックス 11">
              <a:extLst>
                <a:ext uri="{FF2B5EF4-FFF2-40B4-BE49-F238E27FC236}">
                  <a16:creationId xmlns:a16="http://schemas.microsoft.com/office/drawing/2014/main" id="{07B0025F-8878-E8A4-A478-C383B55223FD}"/>
                </a:ext>
              </a:extLst>
            </p:cNvPr>
            <p:cNvSpPr txBox="1"/>
            <p:nvPr/>
          </p:nvSpPr>
          <p:spPr>
            <a:xfrm>
              <a:off x="2752960" y="2616861"/>
              <a:ext cx="7060586" cy="2406023"/>
            </a:xfrm>
            <a:prstGeom prst="rect">
              <a:avLst/>
            </a:prstGeom>
            <a:noFill/>
          </p:spPr>
          <p:txBody>
            <a:bodyPr wrap="square" rtlCol="0">
              <a:spAutoFit/>
            </a:bodyPr>
            <a:lstStyle/>
            <a:p>
              <a:pPr algn="ctr">
                <a:spcBef>
                  <a:spcPts val="120"/>
                </a:spcBef>
              </a:pPr>
              <a:r>
                <a:rPr kumimoji="1" lang="ja-JP" altLang="en-US" sz="3200" b="1">
                  <a:solidFill>
                    <a:schemeClr val="bg1"/>
                  </a:solidFill>
                </a:rPr>
                <a:t>全ての市町が</a:t>
              </a:r>
              <a:endParaRPr kumimoji="1" lang="en-US" altLang="ja-JP" sz="3200" b="1">
                <a:solidFill>
                  <a:schemeClr val="bg1"/>
                </a:solidFill>
              </a:endParaRPr>
            </a:p>
            <a:p>
              <a:pPr algn="ctr">
                <a:spcBef>
                  <a:spcPts val="120"/>
                </a:spcBef>
              </a:pPr>
              <a:r>
                <a:rPr kumimoji="1" lang="ja-JP" altLang="en-US" sz="3600" b="1">
                  <a:solidFill>
                    <a:schemeClr val="bg1"/>
                  </a:solidFill>
                </a:rPr>
                <a:t>広域連携に前向きな姿勢</a:t>
              </a:r>
              <a:endParaRPr kumimoji="1" lang="ja-JP" altLang="en-US" sz="2800" b="1">
                <a:solidFill>
                  <a:schemeClr val="bg1"/>
                </a:solidFill>
              </a:endParaRPr>
            </a:p>
          </p:txBody>
        </p:sp>
      </p:grpSp>
      <p:sp>
        <p:nvSpPr>
          <p:cNvPr id="8" name="テキスト ボックス 9">
            <a:extLst>
              <a:ext uri="{FF2B5EF4-FFF2-40B4-BE49-F238E27FC236}">
                <a16:creationId xmlns:a16="http://schemas.microsoft.com/office/drawing/2014/main" id="{E4BEEA2A-5458-E931-8B2D-B5762F59543E}"/>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29981014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55DF9-BADF-1EBF-BACF-8F7B6520FC30}"/>
            </a:ext>
          </a:extLst>
        </p:cNvPr>
        <p:cNvGrpSpPr/>
        <p:nvPr/>
      </p:nvGrpSpPr>
      <p:grpSpPr>
        <a:xfrm>
          <a:off x="0" y="0"/>
          <a:ext cx="0" cy="0"/>
          <a:chOff x="0" y="0"/>
          <a:chExt cx="0" cy="0"/>
        </a:xfrm>
      </p:grpSpPr>
      <p:sp>
        <p:nvSpPr>
          <p:cNvPr id="57" name="四角形: 角を丸くする 56">
            <a:extLst>
              <a:ext uri="{FF2B5EF4-FFF2-40B4-BE49-F238E27FC236}">
                <a16:creationId xmlns:a16="http://schemas.microsoft.com/office/drawing/2014/main" id="{0F1D1CC8-5494-6141-1BB9-73A9679D17A2}"/>
              </a:ext>
            </a:extLst>
          </p:cNvPr>
          <p:cNvSpPr/>
          <p:nvPr/>
        </p:nvSpPr>
        <p:spPr>
          <a:xfrm>
            <a:off x="2845476" y="3767169"/>
            <a:ext cx="2905081" cy="1861062"/>
          </a:xfrm>
          <a:prstGeom prst="roundRect">
            <a:avLst/>
          </a:prstGeom>
          <a:solidFill>
            <a:schemeClr val="bg1">
              <a:lumMod val="95000"/>
            </a:schemeClr>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rgbClr val="003451"/>
              </a:solidFill>
            </a:endParaRPr>
          </a:p>
        </p:txBody>
      </p:sp>
      <p:sp>
        <p:nvSpPr>
          <p:cNvPr id="58" name="四角形: 角を丸くする 57">
            <a:extLst>
              <a:ext uri="{FF2B5EF4-FFF2-40B4-BE49-F238E27FC236}">
                <a16:creationId xmlns:a16="http://schemas.microsoft.com/office/drawing/2014/main" id="{97D81499-14C6-25A1-2CD1-3E47EC44B1B6}"/>
              </a:ext>
            </a:extLst>
          </p:cNvPr>
          <p:cNvSpPr/>
          <p:nvPr/>
        </p:nvSpPr>
        <p:spPr>
          <a:xfrm>
            <a:off x="9010481" y="3744043"/>
            <a:ext cx="2905081" cy="1846809"/>
          </a:xfrm>
          <a:prstGeom prst="roundRect">
            <a:avLst/>
          </a:prstGeom>
          <a:solidFill>
            <a:schemeClr val="bg1">
              <a:lumMod val="95000"/>
            </a:schemeClr>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rgbClr val="003451"/>
              </a:solidFill>
            </a:endParaRPr>
          </a:p>
        </p:txBody>
      </p:sp>
      <p:sp>
        <p:nvSpPr>
          <p:cNvPr id="56" name="四角形: 角を丸くする 55">
            <a:extLst>
              <a:ext uri="{FF2B5EF4-FFF2-40B4-BE49-F238E27FC236}">
                <a16:creationId xmlns:a16="http://schemas.microsoft.com/office/drawing/2014/main" id="{1D016589-19CD-8856-E08B-D90A3BE28587}"/>
              </a:ext>
            </a:extLst>
          </p:cNvPr>
          <p:cNvSpPr/>
          <p:nvPr/>
        </p:nvSpPr>
        <p:spPr>
          <a:xfrm>
            <a:off x="9035664" y="1828725"/>
            <a:ext cx="2905081" cy="1846808"/>
          </a:xfrm>
          <a:prstGeom prst="roundRect">
            <a:avLst/>
          </a:prstGeom>
          <a:solidFill>
            <a:schemeClr val="bg1">
              <a:lumMod val="95000"/>
            </a:schemeClr>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rgbClr val="003451"/>
              </a:solidFill>
            </a:endParaRPr>
          </a:p>
        </p:txBody>
      </p:sp>
      <p:sp>
        <p:nvSpPr>
          <p:cNvPr id="55" name="四角形: 角を丸くする 54">
            <a:extLst>
              <a:ext uri="{FF2B5EF4-FFF2-40B4-BE49-F238E27FC236}">
                <a16:creationId xmlns:a16="http://schemas.microsoft.com/office/drawing/2014/main" id="{1ADF9A21-5EFD-C9E9-3095-2AEA72738AD4}"/>
              </a:ext>
            </a:extLst>
          </p:cNvPr>
          <p:cNvSpPr/>
          <p:nvPr/>
        </p:nvSpPr>
        <p:spPr>
          <a:xfrm>
            <a:off x="5935986" y="1835217"/>
            <a:ext cx="2905081" cy="1846808"/>
          </a:xfrm>
          <a:prstGeom prst="roundRect">
            <a:avLst/>
          </a:prstGeom>
          <a:solidFill>
            <a:schemeClr val="bg1">
              <a:lumMod val="95000"/>
            </a:schemeClr>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rgbClr val="003451"/>
              </a:solidFill>
            </a:endParaRPr>
          </a:p>
        </p:txBody>
      </p:sp>
      <p:sp>
        <p:nvSpPr>
          <p:cNvPr id="45" name="四角形: 角を丸くする 44">
            <a:extLst>
              <a:ext uri="{FF2B5EF4-FFF2-40B4-BE49-F238E27FC236}">
                <a16:creationId xmlns:a16="http://schemas.microsoft.com/office/drawing/2014/main" id="{8F2D72BD-5F27-F5C6-3865-5D00AD9F9D35}"/>
              </a:ext>
            </a:extLst>
          </p:cNvPr>
          <p:cNvSpPr/>
          <p:nvPr/>
        </p:nvSpPr>
        <p:spPr>
          <a:xfrm>
            <a:off x="2830393" y="1835218"/>
            <a:ext cx="2905081" cy="1840315"/>
          </a:xfrm>
          <a:prstGeom prst="roundRect">
            <a:avLst/>
          </a:prstGeom>
          <a:solidFill>
            <a:schemeClr val="bg1">
              <a:lumMod val="95000"/>
            </a:schemeClr>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rgbClr val="003451"/>
              </a:solidFill>
            </a:endParaRPr>
          </a:p>
        </p:txBody>
      </p:sp>
      <p:sp>
        <p:nvSpPr>
          <p:cNvPr id="5" name="楕円 3">
            <a:extLst>
              <a:ext uri="{FF2B5EF4-FFF2-40B4-BE49-F238E27FC236}">
                <a16:creationId xmlns:a16="http://schemas.microsoft.com/office/drawing/2014/main" id="{B05EDCB5-F912-B5D3-69AC-1E3E5057DD90}"/>
              </a:ext>
            </a:extLst>
          </p:cNvPr>
          <p:cNvSpPr>
            <a:spLocks noChangeAspect="1"/>
          </p:cNvSpPr>
          <p:nvPr/>
        </p:nvSpPr>
        <p:spPr>
          <a:xfrm>
            <a:off x="-2700000" y="736449"/>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7" name="テキスト ボックス 15">
            <a:extLst>
              <a:ext uri="{FF2B5EF4-FFF2-40B4-BE49-F238E27FC236}">
                <a16:creationId xmlns:a16="http://schemas.microsoft.com/office/drawing/2014/main" id="{AB9126EE-21FA-3C89-B9F3-8AC16A662190}"/>
              </a:ext>
            </a:extLst>
          </p:cNvPr>
          <p:cNvSpPr txBox="1"/>
          <p:nvPr/>
        </p:nvSpPr>
        <p:spPr>
          <a:xfrm>
            <a:off x="2323907" y="339681"/>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各市町へのヒアリング</a:t>
            </a:r>
          </a:p>
        </p:txBody>
      </p:sp>
      <p:sp>
        <p:nvSpPr>
          <p:cNvPr id="71" name="テキスト ボックス 15">
            <a:extLst>
              <a:ext uri="{FF2B5EF4-FFF2-40B4-BE49-F238E27FC236}">
                <a16:creationId xmlns:a16="http://schemas.microsoft.com/office/drawing/2014/main" id="{B8F7258C-50FE-98CE-5302-228A8929C602}"/>
              </a:ext>
            </a:extLst>
          </p:cNvPr>
          <p:cNvSpPr txBox="1"/>
          <p:nvPr/>
        </p:nvSpPr>
        <p:spPr>
          <a:xfrm>
            <a:off x="2323907" y="872006"/>
            <a:ext cx="9792191" cy="954107"/>
          </a:xfrm>
          <a:prstGeom prst="rect">
            <a:avLst/>
          </a:prstGeom>
          <a:noFill/>
        </p:spPr>
        <p:txBody>
          <a:bodyPr wrap="square" lIns="91440" tIns="45720" rIns="91440" bIns="45720" rtlCol="0" anchor="t">
            <a:spAutoFit/>
          </a:bodyPr>
          <a:lstStyle/>
          <a:p>
            <a:r>
              <a:rPr lang="en-US" altLang="ja-JP" sz="2800" b="1">
                <a:solidFill>
                  <a:srgbClr val="003451"/>
                </a:solidFill>
              </a:rPr>
              <a:t>Q2</a:t>
            </a:r>
            <a:r>
              <a:rPr lang="ja-JP" altLang="en-US" sz="2800" b="1">
                <a:solidFill>
                  <a:srgbClr val="003451"/>
                </a:solidFill>
              </a:rPr>
              <a:t>  どのような障壁によって</a:t>
            </a:r>
            <a:endParaRPr lang="en-US" altLang="ja-JP" sz="2800" b="1">
              <a:solidFill>
                <a:srgbClr val="003451"/>
              </a:solidFill>
            </a:endParaRPr>
          </a:p>
          <a:p>
            <a:r>
              <a:rPr lang="ja-JP" altLang="en-US" sz="2800" b="1">
                <a:solidFill>
                  <a:srgbClr val="003451"/>
                </a:solidFill>
              </a:rPr>
              <a:t>　　参加を見送る可能性があるか？</a:t>
            </a:r>
          </a:p>
        </p:txBody>
      </p:sp>
      <p:sp>
        <p:nvSpPr>
          <p:cNvPr id="2" name="テキスト ボックス 1">
            <a:extLst>
              <a:ext uri="{FF2B5EF4-FFF2-40B4-BE49-F238E27FC236}">
                <a16:creationId xmlns:a16="http://schemas.microsoft.com/office/drawing/2014/main" id="{CB2DE9CB-EB72-BBF5-0634-BC1173D2242A}"/>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17</a:t>
            </a:r>
          </a:p>
        </p:txBody>
      </p:sp>
      <p:sp>
        <p:nvSpPr>
          <p:cNvPr id="16" name="テキスト ボックス 15">
            <a:extLst>
              <a:ext uri="{FF2B5EF4-FFF2-40B4-BE49-F238E27FC236}">
                <a16:creationId xmlns:a16="http://schemas.microsoft.com/office/drawing/2014/main" id="{30752165-4FA9-1950-4D25-708CFBE4530D}"/>
              </a:ext>
            </a:extLst>
          </p:cNvPr>
          <p:cNvSpPr txBox="1"/>
          <p:nvPr/>
        </p:nvSpPr>
        <p:spPr>
          <a:xfrm>
            <a:off x="2592438" y="1920361"/>
            <a:ext cx="345374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a:ln>
                  <a:noFill/>
                </a:ln>
                <a:solidFill>
                  <a:srgbClr val="003451"/>
                </a:solidFill>
                <a:effectLst/>
                <a:uLnTx/>
                <a:uFillTx/>
                <a:latin typeface="Noto Sans JP"/>
                <a:ea typeface="Noto Sans JP"/>
                <a:cs typeface="+mn-cs"/>
              </a:rPr>
              <a:t>かすみがうら市</a:t>
            </a:r>
            <a:endParaRPr kumimoji="1" lang="en-US" altLang="ja-JP" sz="2400" b="1" i="0" u="sng" strike="noStrike" kern="1200" cap="none" spc="0" normalizeH="0" baseline="0" noProof="0">
              <a:ln>
                <a:noFill/>
              </a:ln>
              <a:solidFill>
                <a:srgbClr val="003451"/>
              </a:solidFill>
              <a:effectLst/>
              <a:uLnTx/>
              <a:uFillTx/>
              <a:latin typeface="Noto Sans JP"/>
              <a:ea typeface="Noto Sans JP"/>
              <a:cs typeface="+mn-cs"/>
            </a:endParaRPr>
          </a:p>
        </p:txBody>
      </p:sp>
      <p:sp>
        <p:nvSpPr>
          <p:cNvPr id="46" name="テキスト ボックス 45">
            <a:extLst>
              <a:ext uri="{FF2B5EF4-FFF2-40B4-BE49-F238E27FC236}">
                <a16:creationId xmlns:a16="http://schemas.microsoft.com/office/drawing/2014/main" id="{F2490265-7A57-435D-B448-138072887C04}"/>
              </a:ext>
            </a:extLst>
          </p:cNvPr>
          <p:cNvSpPr txBox="1"/>
          <p:nvPr/>
        </p:nvSpPr>
        <p:spPr>
          <a:xfrm>
            <a:off x="3212452" y="2561026"/>
            <a:ext cx="2213712" cy="707886"/>
          </a:xfrm>
          <a:prstGeom prst="rect">
            <a:avLst/>
          </a:prstGeom>
          <a:noFill/>
        </p:spPr>
        <p:txBody>
          <a:bodyPr wrap="square">
            <a:spAutoFit/>
          </a:bodyPr>
          <a:lstStyle/>
          <a:p>
            <a:pPr algn="ctr"/>
            <a:r>
              <a:rPr kumimoji="1" lang="ja-JP" altLang="en-US" sz="2000" b="1">
                <a:solidFill>
                  <a:srgbClr val="003451"/>
                </a:solidFill>
              </a:rPr>
              <a:t>財政や住民ニーズ</a:t>
            </a:r>
          </a:p>
          <a:p>
            <a:pPr algn="ctr"/>
            <a:r>
              <a:rPr kumimoji="1" lang="ja-JP" altLang="en-US" sz="2000" b="1">
                <a:solidFill>
                  <a:srgbClr val="003451"/>
                </a:solidFill>
              </a:rPr>
              <a:t>施設運営など</a:t>
            </a:r>
          </a:p>
        </p:txBody>
      </p:sp>
      <p:sp>
        <p:nvSpPr>
          <p:cNvPr id="47" name="テキスト ボックス 46">
            <a:extLst>
              <a:ext uri="{FF2B5EF4-FFF2-40B4-BE49-F238E27FC236}">
                <a16:creationId xmlns:a16="http://schemas.microsoft.com/office/drawing/2014/main" id="{89FD3C2A-E645-3C96-C9D8-F082500169A7}"/>
              </a:ext>
            </a:extLst>
          </p:cNvPr>
          <p:cNvSpPr txBox="1"/>
          <p:nvPr/>
        </p:nvSpPr>
        <p:spPr>
          <a:xfrm>
            <a:off x="6089856" y="2405152"/>
            <a:ext cx="2481826" cy="1015663"/>
          </a:xfrm>
          <a:prstGeom prst="rect">
            <a:avLst/>
          </a:prstGeom>
          <a:noFill/>
        </p:spPr>
        <p:txBody>
          <a:bodyPr wrap="square">
            <a:spAutoFit/>
          </a:bodyPr>
          <a:lstStyle/>
          <a:p>
            <a:pPr algn="ctr"/>
            <a:r>
              <a:rPr kumimoji="1" lang="ja-JP" altLang="en-US" sz="2000" b="1">
                <a:solidFill>
                  <a:srgbClr val="003451"/>
                </a:solidFill>
              </a:rPr>
              <a:t>政策効果が低い場合他の広域連携を</a:t>
            </a:r>
            <a:endParaRPr kumimoji="1" lang="en-US" altLang="ja-JP" sz="2000" b="1">
              <a:solidFill>
                <a:srgbClr val="003451"/>
              </a:solidFill>
            </a:endParaRPr>
          </a:p>
          <a:p>
            <a:pPr algn="ctr"/>
            <a:r>
              <a:rPr kumimoji="1" lang="ja-JP" altLang="en-US" sz="2000" b="1">
                <a:solidFill>
                  <a:srgbClr val="003451"/>
                </a:solidFill>
              </a:rPr>
              <a:t>実施している場合</a:t>
            </a:r>
          </a:p>
        </p:txBody>
      </p:sp>
      <p:sp>
        <p:nvSpPr>
          <p:cNvPr id="48" name="テキスト ボックス 47">
            <a:extLst>
              <a:ext uri="{FF2B5EF4-FFF2-40B4-BE49-F238E27FC236}">
                <a16:creationId xmlns:a16="http://schemas.microsoft.com/office/drawing/2014/main" id="{BE2B0445-7D86-C8F7-8B0A-E0FFA217EA65}"/>
              </a:ext>
            </a:extLst>
          </p:cNvPr>
          <p:cNvSpPr txBox="1"/>
          <p:nvPr/>
        </p:nvSpPr>
        <p:spPr>
          <a:xfrm>
            <a:off x="9647050" y="1850426"/>
            <a:ext cx="168230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a:ln>
                  <a:noFill/>
                </a:ln>
                <a:solidFill>
                  <a:srgbClr val="003451"/>
                </a:solidFill>
                <a:effectLst/>
                <a:uLnTx/>
                <a:uFillTx/>
                <a:latin typeface="Noto Sans JP"/>
                <a:ea typeface="Noto Sans JP"/>
                <a:cs typeface="+mn-cs"/>
              </a:rPr>
              <a:t>石岡市</a:t>
            </a:r>
            <a:endParaRPr kumimoji="1" lang="en-US" altLang="ja-JP" sz="2400" b="1" i="0" u="sng" strike="noStrike" kern="1200" cap="none" spc="0" normalizeH="0" baseline="0" noProof="0">
              <a:ln>
                <a:noFill/>
              </a:ln>
              <a:solidFill>
                <a:srgbClr val="003451"/>
              </a:solidFill>
              <a:effectLst/>
              <a:uLnTx/>
              <a:uFillTx/>
              <a:latin typeface="Noto Sans JP"/>
              <a:ea typeface="Noto Sans JP"/>
              <a:cs typeface="+mn-cs"/>
            </a:endParaRPr>
          </a:p>
        </p:txBody>
      </p:sp>
      <p:sp>
        <p:nvSpPr>
          <p:cNvPr id="49" name="テキスト ボックス 48">
            <a:extLst>
              <a:ext uri="{FF2B5EF4-FFF2-40B4-BE49-F238E27FC236}">
                <a16:creationId xmlns:a16="http://schemas.microsoft.com/office/drawing/2014/main" id="{0E086C60-194B-1830-37E6-C4F7120EA60E}"/>
              </a:ext>
            </a:extLst>
          </p:cNvPr>
          <p:cNvSpPr txBox="1"/>
          <p:nvPr/>
        </p:nvSpPr>
        <p:spPr>
          <a:xfrm>
            <a:off x="9221770" y="2382026"/>
            <a:ext cx="2532862" cy="1015663"/>
          </a:xfrm>
          <a:prstGeom prst="rect">
            <a:avLst/>
          </a:prstGeom>
          <a:noFill/>
        </p:spPr>
        <p:txBody>
          <a:bodyPr wrap="square">
            <a:spAutoFit/>
          </a:bodyPr>
          <a:lstStyle/>
          <a:p>
            <a:pPr algn="ctr"/>
            <a:r>
              <a:rPr kumimoji="1" lang="ja-JP" altLang="en-US" sz="2000" b="1">
                <a:solidFill>
                  <a:srgbClr val="003451"/>
                </a:solidFill>
              </a:rPr>
              <a:t>費用対効果</a:t>
            </a:r>
            <a:endParaRPr kumimoji="1" lang="en-US" altLang="ja-JP" sz="2000" b="1">
              <a:solidFill>
                <a:srgbClr val="003451"/>
              </a:solidFill>
            </a:endParaRPr>
          </a:p>
          <a:p>
            <a:pPr algn="ctr"/>
            <a:r>
              <a:rPr kumimoji="1" lang="ja-JP" altLang="en-US" sz="2000" b="1">
                <a:solidFill>
                  <a:srgbClr val="003451"/>
                </a:solidFill>
              </a:rPr>
              <a:t>自治体間の財政割合</a:t>
            </a:r>
            <a:endParaRPr kumimoji="1" lang="en-US" altLang="ja-JP" sz="2000" b="1">
              <a:solidFill>
                <a:srgbClr val="003451"/>
              </a:solidFill>
            </a:endParaRPr>
          </a:p>
          <a:p>
            <a:pPr algn="ctr"/>
            <a:r>
              <a:rPr kumimoji="1" lang="ja-JP" altLang="en-US" sz="2000" b="1">
                <a:solidFill>
                  <a:srgbClr val="003451"/>
                </a:solidFill>
              </a:rPr>
              <a:t>住民の理解やニーズ</a:t>
            </a:r>
          </a:p>
        </p:txBody>
      </p:sp>
      <p:sp>
        <p:nvSpPr>
          <p:cNvPr id="50" name="テキスト ボックス 49">
            <a:extLst>
              <a:ext uri="{FF2B5EF4-FFF2-40B4-BE49-F238E27FC236}">
                <a16:creationId xmlns:a16="http://schemas.microsoft.com/office/drawing/2014/main" id="{DC1F384A-9581-3D19-8918-5A458E9906AF}"/>
              </a:ext>
            </a:extLst>
          </p:cNvPr>
          <p:cNvSpPr txBox="1"/>
          <p:nvPr/>
        </p:nvSpPr>
        <p:spPr>
          <a:xfrm>
            <a:off x="3242087" y="3767169"/>
            <a:ext cx="203132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a:ln>
                  <a:noFill/>
                </a:ln>
                <a:solidFill>
                  <a:srgbClr val="003451"/>
                </a:solidFill>
                <a:effectLst/>
                <a:uLnTx/>
                <a:uFillTx/>
                <a:latin typeface="Noto Sans JP"/>
                <a:ea typeface="Noto Sans JP"/>
                <a:cs typeface="+mn-cs"/>
              </a:rPr>
              <a:t>つくば市</a:t>
            </a:r>
            <a:endParaRPr kumimoji="1" lang="en-US" altLang="ja-JP" sz="2400" b="1" i="0" u="sng" strike="noStrike" kern="1200" cap="none" spc="0" normalizeH="0" baseline="0" noProof="0">
              <a:ln>
                <a:noFill/>
              </a:ln>
              <a:solidFill>
                <a:srgbClr val="003451"/>
              </a:solidFill>
              <a:effectLst/>
              <a:uLnTx/>
              <a:uFillTx/>
              <a:latin typeface="Noto Sans JP"/>
              <a:ea typeface="Noto Sans JP"/>
              <a:cs typeface="+mn-cs"/>
            </a:endParaRPr>
          </a:p>
        </p:txBody>
      </p:sp>
      <p:sp>
        <p:nvSpPr>
          <p:cNvPr id="51" name="テキスト ボックス 50">
            <a:extLst>
              <a:ext uri="{FF2B5EF4-FFF2-40B4-BE49-F238E27FC236}">
                <a16:creationId xmlns:a16="http://schemas.microsoft.com/office/drawing/2014/main" id="{C8FEC2CA-B3E8-7870-41FA-023B0D25AE09}"/>
              </a:ext>
            </a:extLst>
          </p:cNvPr>
          <p:cNvSpPr txBox="1"/>
          <p:nvPr/>
        </p:nvSpPr>
        <p:spPr>
          <a:xfrm>
            <a:off x="3242087" y="4347302"/>
            <a:ext cx="2244698" cy="1015663"/>
          </a:xfrm>
          <a:prstGeom prst="rect">
            <a:avLst/>
          </a:prstGeom>
          <a:noFill/>
        </p:spPr>
        <p:txBody>
          <a:bodyPr wrap="square">
            <a:spAutoFit/>
          </a:bodyPr>
          <a:lstStyle/>
          <a:p>
            <a:pPr lvl="0" algn="ctr">
              <a:defRPr/>
            </a:pPr>
            <a:r>
              <a:rPr kumimoji="1" lang="ja-JP" altLang="en-US" sz="2000" b="1">
                <a:solidFill>
                  <a:srgbClr val="003451"/>
                </a:solidFill>
              </a:rPr>
              <a:t>住民との</a:t>
            </a:r>
            <a:endParaRPr kumimoji="1" lang="en-US" altLang="ja-JP" sz="2000" b="1">
              <a:solidFill>
                <a:srgbClr val="003451"/>
              </a:solidFill>
            </a:endParaRPr>
          </a:p>
          <a:p>
            <a:pPr lvl="0" algn="ctr">
              <a:defRPr/>
            </a:pPr>
            <a:r>
              <a:rPr kumimoji="1" lang="ja-JP" altLang="en-US" sz="2000" b="1">
                <a:solidFill>
                  <a:srgbClr val="003451"/>
                </a:solidFill>
              </a:rPr>
              <a:t>合意形成におけるハードル</a:t>
            </a:r>
          </a:p>
        </p:txBody>
      </p:sp>
      <p:sp>
        <p:nvSpPr>
          <p:cNvPr id="52" name="テキスト ボックス 51">
            <a:extLst>
              <a:ext uri="{FF2B5EF4-FFF2-40B4-BE49-F238E27FC236}">
                <a16:creationId xmlns:a16="http://schemas.microsoft.com/office/drawing/2014/main" id="{CC2941D0-F6FF-DF0F-2534-EB745BCA745C}"/>
              </a:ext>
            </a:extLst>
          </p:cNvPr>
          <p:cNvSpPr txBox="1"/>
          <p:nvPr/>
        </p:nvSpPr>
        <p:spPr>
          <a:xfrm>
            <a:off x="9309126" y="4347302"/>
            <a:ext cx="2307783" cy="1015663"/>
          </a:xfrm>
          <a:prstGeom prst="rect">
            <a:avLst/>
          </a:prstGeom>
          <a:noFill/>
        </p:spPr>
        <p:txBody>
          <a:bodyPr wrap="square">
            <a:spAutoFit/>
          </a:bodyPr>
          <a:lstStyle/>
          <a:p>
            <a:pPr lvl="0" algn="ctr">
              <a:defRPr/>
            </a:pPr>
            <a:r>
              <a:rPr kumimoji="1" lang="ja-JP" altLang="en-US" sz="2000" b="1">
                <a:solidFill>
                  <a:srgbClr val="003451"/>
                </a:solidFill>
              </a:rPr>
              <a:t>自治体ごとの</a:t>
            </a:r>
            <a:endParaRPr kumimoji="1" lang="en-US" altLang="ja-JP" sz="2000" b="1">
              <a:solidFill>
                <a:srgbClr val="003451"/>
              </a:solidFill>
            </a:endParaRPr>
          </a:p>
          <a:p>
            <a:pPr lvl="0" algn="ctr">
              <a:defRPr/>
            </a:pPr>
            <a:r>
              <a:rPr kumimoji="1" lang="ja-JP" altLang="en-US" sz="2000" b="1">
                <a:solidFill>
                  <a:srgbClr val="003451"/>
                </a:solidFill>
              </a:rPr>
              <a:t>施設の役割の相違</a:t>
            </a:r>
            <a:endParaRPr kumimoji="1" lang="en-US" altLang="ja-JP" sz="2000" b="1">
              <a:solidFill>
                <a:srgbClr val="003451"/>
              </a:solidFill>
            </a:endParaRPr>
          </a:p>
          <a:p>
            <a:pPr lvl="0" algn="ctr">
              <a:defRPr/>
            </a:pPr>
            <a:r>
              <a:rPr kumimoji="1" lang="ja-JP" altLang="en-US" sz="2000" b="1">
                <a:solidFill>
                  <a:srgbClr val="003451"/>
                </a:solidFill>
              </a:rPr>
              <a:t>町民の利益の有無</a:t>
            </a:r>
            <a:endParaRPr kumimoji="1" lang="en-US" altLang="ja-JP" sz="2000" b="1">
              <a:solidFill>
                <a:srgbClr val="003451"/>
              </a:solidFill>
            </a:endParaRPr>
          </a:p>
        </p:txBody>
      </p:sp>
      <p:sp>
        <p:nvSpPr>
          <p:cNvPr id="53" name="テキスト ボックス 52">
            <a:extLst>
              <a:ext uri="{FF2B5EF4-FFF2-40B4-BE49-F238E27FC236}">
                <a16:creationId xmlns:a16="http://schemas.microsoft.com/office/drawing/2014/main" id="{6F27360B-0078-51D4-2B24-5F5D6610A9A6}"/>
              </a:ext>
            </a:extLst>
          </p:cNvPr>
          <p:cNvSpPr txBox="1"/>
          <p:nvPr/>
        </p:nvSpPr>
        <p:spPr>
          <a:xfrm>
            <a:off x="9135345" y="3768171"/>
            <a:ext cx="265535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a:ln>
                  <a:noFill/>
                </a:ln>
                <a:solidFill>
                  <a:srgbClr val="003451"/>
                </a:solidFill>
                <a:effectLst/>
                <a:uLnTx/>
                <a:uFillTx/>
                <a:latin typeface="Noto Sans JP"/>
                <a:ea typeface="Noto Sans JP"/>
                <a:cs typeface="+mn-cs"/>
              </a:rPr>
              <a:t>阿見町</a:t>
            </a:r>
            <a:endParaRPr kumimoji="1" lang="en-US" altLang="ja-JP" sz="2400" b="1" i="0" u="sng" strike="noStrike" kern="1200" cap="none" spc="0" normalizeH="0" baseline="0" noProof="0">
              <a:ln>
                <a:noFill/>
              </a:ln>
              <a:solidFill>
                <a:srgbClr val="003451"/>
              </a:solidFill>
              <a:effectLst/>
              <a:uLnTx/>
              <a:uFillTx/>
              <a:latin typeface="Noto Sans JP"/>
              <a:ea typeface="Noto Sans JP"/>
              <a:cs typeface="+mn-cs"/>
            </a:endParaRPr>
          </a:p>
        </p:txBody>
      </p:sp>
      <p:sp>
        <p:nvSpPr>
          <p:cNvPr id="54" name="テキスト ボックス 53">
            <a:extLst>
              <a:ext uri="{FF2B5EF4-FFF2-40B4-BE49-F238E27FC236}">
                <a16:creationId xmlns:a16="http://schemas.microsoft.com/office/drawing/2014/main" id="{F3BEEF85-1008-F2AE-C583-C7F46B89B325}"/>
              </a:ext>
            </a:extLst>
          </p:cNvPr>
          <p:cNvSpPr txBox="1"/>
          <p:nvPr/>
        </p:nvSpPr>
        <p:spPr>
          <a:xfrm>
            <a:off x="6489616" y="1920361"/>
            <a:ext cx="168230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u="sng">
                <a:solidFill>
                  <a:srgbClr val="003451"/>
                </a:solidFill>
                <a:latin typeface="Noto Sans JP"/>
                <a:ea typeface="Noto Sans JP"/>
              </a:rPr>
              <a:t>牛久</a:t>
            </a:r>
            <a:r>
              <a:rPr kumimoji="1" lang="ja-JP" altLang="en-US" sz="2400" b="1" i="0" u="sng" strike="noStrike" kern="1200" cap="none" spc="0" normalizeH="0" baseline="0" noProof="0">
                <a:ln>
                  <a:noFill/>
                </a:ln>
                <a:solidFill>
                  <a:srgbClr val="003451"/>
                </a:solidFill>
                <a:effectLst/>
                <a:uLnTx/>
                <a:uFillTx/>
                <a:latin typeface="Noto Sans JP"/>
                <a:ea typeface="Noto Sans JP"/>
                <a:cs typeface="+mn-cs"/>
              </a:rPr>
              <a:t>市</a:t>
            </a:r>
            <a:endParaRPr kumimoji="1" lang="en-US" altLang="ja-JP" sz="2400" b="1" i="0" u="sng" strike="noStrike" kern="1200" cap="none" spc="0" normalizeH="0" baseline="0" noProof="0">
              <a:ln>
                <a:noFill/>
              </a:ln>
              <a:solidFill>
                <a:srgbClr val="003451"/>
              </a:solidFill>
              <a:effectLst/>
              <a:uLnTx/>
              <a:uFillTx/>
              <a:latin typeface="Noto Sans JP"/>
              <a:ea typeface="Noto Sans JP"/>
              <a:cs typeface="+mn-cs"/>
            </a:endParaRPr>
          </a:p>
        </p:txBody>
      </p:sp>
      <p:sp>
        <p:nvSpPr>
          <p:cNvPr id="59" name="四角形: 角を丸くする 58">
            <a:extLst>
              <a:ext uri="{FF2B5EF4-FFF2-40B4-BE49-F238E27FC236}">
                <a16:creationId xmlns:a16="http://schemas.microsoft.com/office/drawing/2014/main" id="{FB546985-A946-E60F-BF35-CBAC3669E566}"/>
              </a:ext>
            </a:extLst>
          </p:cNvPr>
          <p:cNvSpPr/>
          <p:nvPr/>
        </p:nvSpPr>
        <p:spPr>
          <a:xfrm>
            <a:off x="5918254" y="3744043"/>
            <a:ext cx="2905081" cy="1861063"/>
          </a:xfrm>
          <a:prstGeom prst="roundRect">
            <a:avLst/>
          </a:prstGeom>
          <a:solidFill>
            <a:schemeClr val="bg1">
              <a:lumMod val="95000"/>
            </a:schemeClr>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rgbClr val="003451"/>
              </a:solidFill>
            </a:endParaRPr>
          </a:p>
        </p:txBody>
      </p:sp>
      <p:sp>
        <p:nvSpPr>
          <p:cNvPr id="61" name="テキスト ボックス 60">
            <a:extLst>
              <a:ext uri="{FF2B5EF4-FFF2-40B4-BE49-F238E27FC236}">
                <a16:creationId xmlns:a16="http://schemas.microsoft.com/office/drawing/2014/main" id="{AB935D06-31B3-D0E3-BB31-474AE499AD2E}"/>
              </a:ext>
            </a:extLst>
          </p:cNvPr>
          <p:cNvSpPr txBox="1"/>
          <p:nvPr/>
        </p:nvSpPr>
        <p:spPr>
          <a:xfrm>
            <a:off x="6289924" y="3767169"/>
            <a:ext cx="203132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u="sng">
                <a:solidFill>
                  <a:srgbClr val="003451"/>
                </a:solidFill>
                <a:latin typeface="Noto Sans JP"/>
                <a:ea typeface="Noto Sans JP"/>
              </a:rPr>
              <a:t>土浦市</a:t>
            </a:r>
            <a:endParaRPr kumimoji="1" lang="en-US" altLang="ja-JP" sz="2400" b="1" i="0" u="sng" strike="noStrike" kern="1200" cap="none" spc="0" normalizeH="0" baseline="0" noProof="0">
              <a:ln>
                <a:noFill/>
              </a:ln>
              <a:solidFill>
                <a:srgbClr val="003451"/>
              </a:solidFill>
              <a:effectLst/>
              <a:uLnTx/>
              <a:uFillTx/>
              <a:latin typeface="Noto Sans JP"/>
              <a:ea typeface="Noto Sans JP"/>
              <a:cs typeface="+mn-cs"/>
            </a:endParaRPr>
          </a:p>
        </p:txBody>
      </p:sp>
      <p:sp>
        <p:nvSpPr>
          <p:cNvPr id="62" name="テキスト ボックス 61">
            <a:extLst>
              <a:ext uri="{FF2B5EF4-FFF2-40B4-BE49-F238E27FC236}">
                <a16:creationId xmlns:a16="http://schemas.microsoft.com/office/drawing/2014/main" id="{264F0626-E406-334B-EA56-8C6528C603A6}"/>
              </a:ext>
            </a:extLst>
          </p:cNvPr>
          <p:cNvSpPr txBox="1"/>
          <p:nvPr/>
        </p:nvSpPr>
        <p:spPr>
          <a:xfrm>
            <a:off x="6264348" y="4501190"/>
            <a:ext cx="2220334" cy="707886"/>
          </a:xfrm>
          <a:prstGeom prst="rect">
            <a:avLst/>
          </a:prstGeom>
          <a:noFill/>
        </p:spPr>
        <p:txBody>
          <a:bodyPr wrap="square">
            <a:spAutoFit/>
          </a:bodyPr>
          <a:lstStyle/>
          <a:p>
            <a:pPr lvl="0" algn="ctr">
              <a:defRPr/>
            </a:pPr>
            <a:r>
              <a:rPr kumimoji="1" lang="ja-JP" altLang="en-US" sz="2000" b="1">
                <a:solidFill>
                  <a:srgbClr val="003451"/>
                </a:solidFill>
              </a:rPr>
              <a:t>近隣自治体との</a:t>
            </a:r>
            <a:endParaRPr kumimoji="1" lang="en-US" altLang="ja-JP" sz="2000" b="1">
              <a:solidFill>
                <a:srgbClr val="003451"/>
              </a:solidFill>
            </a:endParaRPr>
          </a:p>
          <a:p>
            <a:pPr lvl="0" algn="ctr">
              <a:defRPr/>
            </a:pPr>
            <a:r>
              <a:rPr kumimoji="1" lang="ja-JP" altLang="en-US" sz="2000" b="1">
                <a:solidFill>
                  <a:srgbClr val="003451"/>
                </a:solidFill>
              </a:rPr>
              <a:t>合意形成の難しさ</a:t>
            </a:r>
            <a:endParaRPr kumimoji="1" lang="en-US" altLang="ja-JP" sz="2000" b="1">
              <a:solidFill>
                <a:srgbClr val="003451"/>
              </a:solidFill>
            </a:endParaRPr>
          </a:p>
        </p:txBody>
      </p:sp>
      <p:sp>
        <p:nvSpPr>
          <p:cNvPr id="4" name="テキスト ボックス 9">
            <a:extLst>
              <a:ext uri="{FF2B5EF4-FFF2-40B4-BE49-F238E27FC236}">
                <a16:creationId xmlns:a16="http://schemas.microsoft.com/office/drawing/2014/main" id="{587ED639-92B1-2AA9-434B-5D2D20600417}"/>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grpSp>
        <p:nvGrpSpPr>
          <p:cNvPr id="3" name="グループ化 2">
            <a:extLst>
              <a:ext uri="{FF2B5EF4-FFF2-40B4-BE49-F238E27FC236}">
                <a16:creationId xmlns:a16="http://schemas.microsoft.com/office/drawing/2014/main" id="{48D5414C-CA73-C4E4-641B-20E9D9221DA1}"/>
              </a:ext>
            </a:extLst>
          </p:cNvPr>
          <p:cNvGrpSpPr/>
          <p:nvPr/>
        </p:nvGrpSpPr>
        <p:grpSpPr>
          <a:xfrm>
            <a:off x="3589458" y="5753833"/>
            <a:ext cx="7261088" cy="872190"/>
            <a:chOff x="2752960" y="2531349"/>
            <a:chExt cx="7261088" cy="1822260"/>
          </a:xfrm>
        </p:grpSpPr>
        <p:sp>
          <p:nvSpPr>
            <p:cNvPr id="8" name="四角形: 角を丸くする 7">
              <a:extLst>
                <a:ext uri="{FF2B5EF4-FFF2-40B4-BE49-F238E27FC236}">
                  <a16:creationId xmlns:a16="http://schemas.microsoft.com/office/drawing/2014/main" id="{059EDB4C-0DF8-ADA7-C222-E759C2429BB9}"/>
                </a:ext>
              </a:extLst>
            </p:cNvPr>
            <p:cNvSpPr/>
            <p:nvPr/>
          </p:nvSpPr>
          <p:spPr>
            <a:xfrm>
              <a:off x="2752960" y="2531349"/>
              <a:ext cx="7261088" cy="1822260"/>
            </a:xfrm>
            <a:prstGeom prst="roundRect">
              <a:avLst>
                <a:gd name="adj" fmla="val 2885"/>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solidFill>
                  <a:schemeClr val="bg1"/>
                </a:solidFill>
              </a:endParaRPr>
            </a:p>
          </p:txBody>
        </p:sp>
        <p:sp>
          <p:nvSpPr>
            <p:cNvPr id="9" name="テキスト ボックス 8">
              <a:extLst>
                <a:ext uri="{FF2B5EF4-FFF2-40B4-BE49-F238E27FC236}">
                  <a16:creationId xmlns:a16="http://schemas.microsoft.com/office/drawing/2014/main" id="{75FF8E7C-39BA-F4D1-478A-7CC03DFB05F8}"/>
                </a:ext>
              </a:extLst>
            </p:cNvPr>
            <p:cNvSpPr txBox="1"/>
            <p:nvPr/>
          </p:nvSpPr>
          <p:spPr>
            <a:xfrm>
              <a:off x="2782177" y="2832575"/>
              <a:ext cx="7060586" cy="1221766"/>
            </a:xfrm>
            <a:prstGeom prst="rect">
              <a:avLst/>
            </a:prstGeom>
            <a:noFill/>
          </p:spPr>
          <p:txBody>
            <a:bodyPr wrap="square" rtlCol="0">
              <a:spAutoFit/>
            </a:bodyPr>
            <a:lstStyle/>
            <a:p>
              <a:pPr algn="ctr">
                <a:spcBef>
                  <a:spcPts val="120"/>
                </a:spcBef>
              </a:pPr>
              <a:r>
                <a:rPr kumimoji="1" lang="ja-JP" altLang="en-US" sz="3200" b="1">
                  <a:solidFill>
                    <a:schemeClr val="bg1"/>
                  </a:solidFill>
                </a:rPr>
                <a:t>→財政課題の解決と住民の利益</a:t>
              </a:r>
            </a:p>
          </p:txBody>
        </p:sp>
      </p:grpSp>
    </p:spTree>
    <p:extLst>
      <p:ext uri="{BB962C8B-B14F-4D97-AF65-F5344CB8AC3E}">
        <p14:creationId xmlns:p14="http://schemas.microsoft.com/office/powerpoint/2010/main" val="1971638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55DF9-BADF-1EBF-BACF-8F7B6520FC30}"/>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9DABF71-7906-5C28-F167-8F27FC525924}"/>
              </a:ext>
            </a:extLst>
          </p:cNvPr>
          <p:cNvGrpSpPr/>
          <p:nvPr/>
        </p:nvGrpSpPr>
        <p:grpSpPr>
          <a:xfrm>
            <a:off x="2881462" y="3264836"/>
            <a:ext cx="7649903" cy="2236436"/>
            <a:chOff x="2881462" y="3264836"/>
            <a:chExt cx="7649903" cy="2236436"/>
          </a:xfrm>
        </p:grpSpPr>
        <p:grpSp>
          <p:nvGrpSpPr>
            <p:cNvPr id="53" name="グループ化 52">
              <a:extLst>
                <a:ext uri="{FF2B5EF4-FFF2-40B4-BE49-F238E27FC236}">
                  <a16:creationId xmlns:a16="http://schemas.microsoft.com/office/drawing/2014/main" id="{A7C9CCF5-7E06-3333-7D8F-A037692F73F6}"/>
                </a:ext>
              </a:extLst>
            </p:cNvPr>
            <p:cNvGrpSpPr/>
            <p:nvPr/>
          </p:nvGrpSpPr>
          <p:grpSpPr>
            <a:xfrm>
              <a:off x="2881462" y="3944484"/>
              <a:ext cx="7649903" cy="1556788"/>
              <a:chOff x="2890405" y="3478390"/>
              <a:chExt cx="8721984" cy="1843090"/>
            </a:xfrm>
          </p:grpSpPr>
          <p:sp>
            <p:nvSpPr>
              <p:cNvPr id="50" name="正方形/長方形 49">
                <a:extLst>
                  <a:ext uri="{FF2B5EF4-FFF2-40B4-BE49-F238E27FC236}">
                    <a16:creationId xmlns:a16="http://schemas.microsoft.com/office/drawing/2014/main" id="{08257DE5-1451-46AF-E0A7-EBA0AAC92C48}"/>
                  </a:ext>
                </a:extLst>
              </p:cNvPr>
              <p:cNvSpPr/>
              <p:nvPr/>
            </p:nvSpPr>
            <p:spPr>
              <a:xfrm>
                <a:off x="2890405" y="4281028"/>
                <a:ext cx="2895023" cy="1039701"/>
              </a:xfrm>
              <a:prstGeom prst="rect">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0B7FFC1D-6655-6BBE-5008-9FF41657F158}"/>
                  </a:ext>
                </a:extLst>
              </p:cNvPr>
              <p:cNvSpPr/>
              <p:nvPr/>
            </p:nvSpPr>
            <p:spPr>
              <a:xfrm>
                <a:off x="5799414" y="3836529"/>
                <a:ext cx="2895023" cy="1484951"/>
              </a:xfrm>
              <a:prstGeom prst="rect">
                <a:avLst/>
              </a:prstGeom>
              <a:solidFill>
                <a:srgbClr val="003451">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FCFF9B94-0C3F-43E9-ACC4-364C28938D2D}"/>
                  </a:ext>
                </a:extLst>
              </p:cNvPr>
              <p:cNvSpPr/>
              <p:nvPr/>
            </p:nvSpPr>
            <p:spPr>
              <a:xfrm>
                <a:off x="8717366" y="3478390"/>
                <a:ext cx="2895023" cy="1842339"/>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5" name="グラフィックス 64" descr="工場 単色塗りつぶし">
              <a:extLst>
                <a:ext uri="{FF2B5EF4-FFF2-40B4-BE49-F238E27FC236}">
                  <a16:creationId xmlns:a16="http://schemas.microsoft.com/office/drawing/2014/main" id="{1C59CEE6-19DB-6B04-3F81-832B387D0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745" y="4064828"/>
              <a:ext cx="649641" cy="649641"/>
            </a:xfrm>
            <a:prstGeom prst="rect">
              <a:avLst/>
            </a:prstGeom>
          </p:spPr>
        </p:pic>
        <p:pic>
          <p:nvPicPr>
            <p:cNvPr id="67" name="グラフィックス 66" descr="裁判所 単色塗りつぶし">
              <a:extLst>
                <a:ext uri="{FF2B5EF4-FFF2-40B4-BE49-F238E27FC236}">
                  <a16:creationId xmlns:a16="http://schemas.microsoft.com/office/drawing/2014/main" id="{DE159D0B-65C1-0A94-CA34-F0D24519E7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7670" y="3678566"/>
              <a:ext cx="649641" cy="649641"/>
            </a:xfrm>
            <a:prstGeom prst="rect">
              <a:avLst/>
            </a:prstGeom>
          </p:spPr>
        </p:pic>
        <p:pic>
          <p:nvPicPr>
            <p:cNvPr id="69" name="グラフィックス 68" descr="校舎 単色塗りつぶし">
              <a:extLst>
                <a:ext uri="{FF2B5EF4-FFF2-40B4-BE49-F238E27FC236}">
                  <a16:creationId xmlns:a16="http://schemas.microsoft.com/office/drawing/2014/main" id="{4891C0FB-F0CF-5FC3-98B0-EB257425B9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4241" y="3264836"/>
              <a:ext cx="828317" cy="828317"/>
            </a:xfrm>
            <a:prstGeom prst="rect">
              <a:avLst/>
            </a:prstGeom>
          </p:spPr>
        </p:pic>
      </p:grpSp>
      <p:sp>
        <p:nvSpPr>
          <p:cNvPr id="5" name="楕円 3">
            <a:extLst>
              <a:ext uri="{FF2B5EF4-FFF2-40B4-BE49-F238E27FC236}">
                <a16:creationId xmlns:a16="http://schemas.microsoft.com/office/drawing/2014/main" id="{B05EDCB5-F912-B5D3-69AC-1E3E5057DD90}"/>
              </a:ext>
            </a:extLst>
          </p:cNvPr>
          <p:cNvSpPr>
            <a:spLocks noChangeAspect="1"/>
          </p:cNvSpPr>
          <p:nvPr/>
        </p:nvSpPr>
        <p:spPr>
          <a:xfrm>
            <a:off x="-2700000" y="729000"/>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 name="テキスト ボックス 1">
            <a:extLst>
              <a:ext uri="{FF2B5EF4-FFF2-40B4-BE49-F238E27FC236}">
                <a16:creationId xmlns:a16="http://schemas.microsoft.com/office/drawing/2014/main" id="{CB2DE9CB-EB72-BBF5-0634-BC1173D2242A}"/>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18</a:t>
            </a:r>
          </a:p>
        </p:txBody>
      </p:sp>
      <p:sp>
        <p:nvSpPr>
          <p:cNvPr id="24" name="テキスト ボックス 15">
            <a:extLst>
              <a:ext uri="{FF2B5EF4-FFF2-40B4-BE49-F238E27FC236}">
                <a16:creationId xmlns:a16="http://schemas.microsoft.com/office/drawing/2014/main" id="{86DD86A7-ED75-8C40-2671-F9E9B872FBAB}"/>
              </a:ext>
            </a:extLst>
          </p:cNvPr>
          <p:cNvSpPr txBox="1"/>
          <p:nvPr/>
        </p:nvSpPr>
        <p:spPr>
          <a:xfrm>
            <a:off x="2399809" y="577866"/>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段階的な広域連携の必要性</a:t>
            </a:r>
          </a:p>
        </p:txBody>
      </p:sp>
      <p:sp>
        <p:nvSpPr>
          <p:cNvPr id="33" name="テキスト ボックス 32">
            <a:extLst>
              <a:ext uri="{FF2B5EF4-FFF2-40B4-BE49-F238E27FC236}">
                <a16:creationId xmlns:a16="http://schemas.microsoft.com/office/drawing/2014/main" id="{043ABF46-331F-70C0-D65C-F4C99E75F25B}"/>
              </a:ext>
            </a:extLst>
          </p:cNvPr>
          <p:cNvSpPr txBox="1"/>
          <p:nvPr/>
        </p:nvSpPr>
        <p:spPr>
          <a:xfrm>
            <a:off x="2844681" y="2433421"/>
            <a:ext cx="1366062" cy="707886"/>
          </a:xfrm>
          <a:prstGeom prst="rect">
            <a:avLst/>
          </a:prstGeom>
          <a:noFill/>
        </p:spPr>
        <p:txBody>
          <a:bodyPr wrap="square" rtlCol="0">
            <a:spAutoFit/>
          </a:bodyPr>
          <a:lstStyle/>
          <a:p>
            <a:r>
              <a:rPr kumimoji="1" lang="ja-JP" altLang="en-US" sz="2000" b="1"/>
              <a:t>距離抵抗</a:t>
            </a:r>
            <a:endParaRPr kumimoji="1" lang="en-US" altLang="ja-JP" sz="2000" b="1"/>
          </a:p>
          <a:p>
            <a:r>
              <a:rPr kumimoji="1" lang="ja-JP" altLang="en-US" sz="2000" b="1"/>
              <a:t>利用頻度</a:t>
            </a:r>
            <a:endParaRPr kumimoji="1" lang="en-US" altLang="ja-JP" sz="2000" b="1"/>
          </a:p>
        </p:txBody>
      </p:sp>
      <p:grpSp>
        <p:nvGrpSpPr>
          <p:cNvPr id="46" name="グループ化 45">
            <a:extLst>
              <a:ext uri="{FF2B5EF4-FFF2-40B4-BE49-F238E27FC236}">
                <a16:creationId xmlns:a16="http://schemas.microsoft.com/office/drawing/2014/main" id="{5057413A-CC13-441A-1B02-143B69DE1CB7}"/>
              </a:ext>
            </a:extLst>
          </p:cNvPr>
          <p:cNvGrpSpPr/>
          <p:nvPr/>
        </p:nvGrpSpPr>
        <p:grpSpPr>
          <a:xfrm>
            <a:off x="2881462" y="1269117"/>
            <a:ext cx="7807291" cy="782212"/>
            <a:chOff x="2745096" y="1625546"/>
            <a:chExt cx="8434875" cy="677151"/>
          </a:xfrm>
        </p:grpSpPr>
        <p:sp>
          <p:nvSpPr>
            <p:cNvPr id="39" name="矢印: 山形 38">
              <a:extLst>
                <a:ext uri="{FF2B5EF4-FFF2-40B4-BE49-F238E27FC236}">
                  <a16:creationId xmlns:a16="http://schemas.microsoft.com/office/drawing/2014/main" id="{9BBD3202-00A8-83D6-9AAD-61211E51E722}"/>
                </a:ext>
              </a:extLst>
            </p:cNvPr>
            <p:cNvSpPr/>
            <p:nvPr/>
          </p:nvSpPr>
          <p:spPr>
            <a:xfrm>
              <a:off x="2745096" y="1625546"/>
              <a:ext cx="2895023" cy="677151"/>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3" name="矢印: 山形 42">
              <a:extLst>
                <a:ext uri="{FF2B5EF4-FFF2-40B4-BE49-F238E27FC236}">
                  <a16:creationId xmlns:a16="http://schemas.microsoft.com/office/drawing/2014/main" id="{15A56A69-C069-1649-8609-5D8661B87BFD}"/>
                </a:ext>
              </a:extLst>
            </p:cNvPr>
            <p:cNvSpPr/>
            <p:nvPr/>
          </p:nvSpPr>
          <p:spPr>
            <a:xfrm>
              <a:off x="5515022" y="1625546"/>
              <a:ext cx="2895023" cy="665710"/>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4" name="矢印: 山形 43">
              <a:extLst>
                <a:ext uri="{FF2B5EF4-FFF2-40B4-BE49-F238E27FC236}">
                  <a16:creationId xmlns:a16="http://schemas.microsoft.com/office/drawing/2014/main" id="{69C62E8B-7FFA-8F5A-DCC9-95094C08BB5A}"/>
                </a:ext>
              </a:extLst>
            </p:cNvPr>
            <p:cNvSpPr/>
            <p:nvPr/>
          </p:nvSpPr>
          <p:spPr>
            <a:xfrm>
              <a:off x="8284948" y="1625546"/>
              <a:ext cx="2895023" cy="658731"/>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grpSp>
      <p:sp>
        <p:nvSpPr>
          <p:cNvPr id="47" name="テキスト ボックス 46">
            <a:extLst>
              <a:ext uri="{FF2B5EF4-FFF2-40B4-BE49-F238E27FC236}">
                <a16:creationId xmlns:a16="http://schemas.microsoft.com/office/drawing/2014/main" id="{9E0BA1DC-5832-8152-3533-A8F595E5A130}"/>
              </a:ext>
            </a:extLst>
          </p:cNvPr>
          <p:cNvSpPr txBox="1"/>
          <p:nvPr/>
        </p:nvSpPr>
        <p:spPr>
          <a:xfrm>
            <a:off x="3399052" y="1312665"/>
            <a:ext cx="1766225" cy="738664"/>
          </a:xfrm>
          <a:prstGeom prst="rect">
            <a:avLst/>
          </a:prstGeom>
          <a:noFill/>
        </p:spPr>
        <p:txBody>
          <a:bodyPr wrap="square" rtlCol="0">
            <a:spAutoFit/>
          </a:bodyPr>
          <a:lstStyle/>
          <a:p>
            <a:r>
              <a:rPr kumimoji="1" lang="ja-JP" altLang="en-US" sz="2400" b="1"/>
              <a:t>フェーズ１</a:t>
            </a:r>
            <a:endParaRPr kumimoji="1" lang="en-US" altLang="ja-JP" sz="2400" b="1"/>
          </a:p>
          <a:p>
            <a:pPr algn="ctr"/>
            <a:r>
              <a:rPr kumimoji="1" lang="ja-JP" altLang="en-US" b="1"/>
              <a:t>（短期）</a:t>
            </a:r>
          </a:p>
        </p:txBody>
      </p:sp>
      <p:sp>
        <p:nvSpPr>
          <p:cNvPr id="48" name="テキスト ボックス 47">
            <a:extLst>
              <a:ext uri="{FF2B5EF4-FFF2-40B4-BE49-F238E27FC236}">
                <a16:creationId xmlns:a16="http://schemas.microsoft.com/office/drawing/2014/main" id="{AC86CEF9-550D-6633-D781-C38EC5F59171}"/>
              </a:ext>
            </a:extLst>
          </p:cNvPr>
          <p:cNvSpPr txBox="1"/>
          <p:nvPr/>
        </p:nvSpPr>
        <p:spPr>
          <a:xfrm>
            <a:off x="5985566" y="1280537"/>
            <a:ext cx="1627756" cy="738664"/>
          </a:xfrm>
          <a:prstGeom prst="rect">
            <a:avLst/>
          </a:prstGeom>
          <a:noFill/>
        </p:spPr>
        <p:txBody>
          <a:bodyPr wrap="square" rtlCol="0">
            <a:spAutoFit/>
          </a:bodyPr>
          <a:lstStyle/>
          <a:p>
            <a:r>
              <a:rPr kumimoji="1" lang="ja-JP" altLang="en-US" sz="2400" b="1"/>
              <a:t>フェーズ</a:t>
            </a:r>
            <a:r>
              <a:rPr kumimoji="1" lang="en-US" altLang="ja-JP" sz="2400" b="1"/>
              <a:t>2</a:t>
            </a:r>
          </a:p>
          <a:p>
            <a:pPr algn="ctr"/>
            <a:r>
              <a:rPr kumimoji="1" lang="ja-JP" altLang="en-US" b="1"/>
              <a:t>（中期）</a:t>
            </a:r>
          </a:p>
        </p:txBody>
      </p:sp>
      <p:sp>
        <p:nvSpPr>
          <p:cNvPr id="49" name="テキスト ボックス 48">
            <a:extLst>
              <a:ext uri="{FF2B5EF4-FFF2-40B4-BE49-F238E27FC236}">
                <a16:creationId xmlns:a16="http://schemas.microsoft.com/office/drawing/2014/main" id="{98A2F965-9EB1-9815-2C85-A78A4983C9E6}"/>
              </a:ext>
            </a:extLst>
          </p:cNvPr>
          <p:cNvSpPr txBox="1"/>
          <p:nvPr/>
        </p:nvSpPr>
        <p:spPr>
          <a:xfrm>
            <a:off x="8549400" y="1312665"/>
            <a:ext cx="1643267" cy="738664"/>
          </a:xfrm>
          <a:prstGeom prst="rect">
            <a:avLst/>
          </a:prstGeom>
          <a:noFill/>
        </p:spPr>
        <p:txBody>
          <a:bodyPr wrap="square" rtlCol="0">
            <a:spAutoFit/>
          </a:bodyPr>
          <a:lstStyle/>
          <a:p>
            <a:r>
              <a:rPr kumimoji="1" lang="ja-JP" altLang="en-US" sz="2400" b="1"/>
              <a:t>フェーズ</a:t>
            </a:r>
            <a:r>
              <a:rPr kumimoji="1" lang="en-US" altLang="ja-JP" sz="2400" b="1"/>
              <a:t>3</a:t>
            </a:r>
          </a:p>
          <a:p>
            <a:pPr algn="ctr"/>
            <a:r>
              <a:rPr kumimoji="1" lang="ja-JP" altLang="en-US" b="1"/>
              <a:t>（長期）</a:t>
            </a:r>
            <a:endParaRPr kumimoji="1" lang="en-US" altLang="ja-JP" b="1"/>
          </a:p>
        </p:txBody>
      </p:sp>
      <p:cxnSp>
        <p:nvCxnSpPr>
          <p:cNvPr id="57" name="直線矢印コネクタ 56">
            <a:extLst>
              <a:ext uri="{FF2B5EF4-FFF2-40B4-BE49-F238E27FC236}">
                <a16:creationId xmlns:a16="http://schemas.microsoft.com/office/drawing/2014/main" id="{40317910-2B00-6FE8-E71F-81AA44D23BD5}"/>
              </a:ext>
            </a:extLst>
          </p:cNvPr>
          <p:cNvCxnSpPr>
            <a:cxnSpLocks/>
            <a:stCxn id="73" idx="3"/>
          </p:cNvCxnSpPr>
          <p:nvPr/>
        </p:nvCxnSpPr>
        <p:spPr>
          <a:xfrm>
            <a:off x="4538835" y="2751810"/>
            <a:ext cx="4759564" cy="0"/>
          </a:xfrm>
          <a:prstGeom prst="straightConnector1">
            <a:avLst/>
          </a:prstGeom>
          <a:ln w="79375">
            <a:solidFill>
              <a:srgbClr val="00345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3" name="テキスト ボックス 72">
            <a:extLst>
              <a:ext uri="{FF2B5EF4-FFF2-40B4-BE49-F238E27FC236}">
                <a16:creationId xmlns:a16="http://schemas.microsoft.com/office/drawing/2014/main" id="{AA817D11-7E7B-303E-F5BE-3BBAA6D3F2C0}"/>
              </a:ext>
            </a:extLst>
          </p:cNvPr>
          <p:cNvSpPr txBox="1"/>
          <p:nvPr/>
        </p:nvSpPr>
        <p:spPr>
          <a:xfrm>
            <a:off x="3979369" y="2490200"/>
            <a:ext cx="559466" cy="523220"/>
          </a:xfrm>
          <a:prstGeom prst="rect">
            <a:avLst/>
          </a:prstGeom>
          <a:noFill/>
        </p:spPr>
        <p:txBody>
          <a:bodyPr wrap="square" rtlCol="0">
            <a:spAutoFit/>
          </a:bodyPr>
          <a:lstStyle/>
          <a:p>
            <a:r>
              <a:rPr kumimoji="1" lang="ja-JP" altLang="en-US" sz="2800" b="1"/>
              <a:t>小</a:t>
            </a:r>
            <a:endParaRPr kumimoji="1" lang="en-US" altLang="ja-JP" sz="2800" b="1"/>
          </a:p>
        </p:txBody>
      </p:sp>
      <p:sp>
        <p:nvSpPr>
          <p:cNvPr id="74" name="テキスト ボックス 73">
            <a:extLst>
              <a:ext uri="{FF2B5EF4-FFF2-40B4-BE49-F238E27FC236}">
                <a16:creationId xmlns:a16="http://schemas.microsoft.com/office/drawing/2014/main" id="{1D7BBE5C-11F3-DE10-7042-82DAC9C72502}"/>
              </a:ext>
            </a:extLst>
          </p:cNvPr>
          <p:cNvSpPr txBox="1"/>
          <p:nvPr/>
        </p:nvSpPr>
        <p:spPr>
          <a:xfrm>
            <a:off x="9347319" y="2490200"/>
            <a:ext cx="559466" cy="523220"/>
          </a:xfrm>
          <a:prstGeom prst="rect">
            <a:avLst/>
          </a:prstGeom>
          <a:noFill/>
        </p:spPr>
        <p:txBody>
          <a:bodyPr wrap="square" rtlCol="0">
            <a:spAutoFit/>
          </a:bodyPr>
          <a:lstStyle/>
          <a:p>
            <a:r>
              <a:rPr kumimoji="1" lang="ja-JP" altLang="en-US" sz="2800" b="1"/>
              <a:t>大</a:t>
            </a:r>
            <a:endParaRPr kumimoji="1" lang="en-US" altLang="ja-JP" sz="2800" b="1"/>
          </a:p>
        </p:txBody>
      </p:sp>
      <p:sp>
        <p:nvSpPr>
          <p:cNvPr id="3" name="テキスト ボックス 2">
            <a:extLst>
              <a:ext uri="{FF2B5EF4-FFF2-40B4-BE49-F238E27FC236}">
                <a16:creationId xmlns:a16="http://schemas.microsoft.com/office/drawing/2014/main" id="{99D0D6A8-70DA-DB40-EAF9-C347E699CF7E}"/>
              </a:ext>
            </a:extLst>
          </p:cNvPr>
          <p:cNvSpPr txBox="1"/>
          <p:nvPr/>
        </p:nvSpPr>
        <p:spPr>
          <a:xfrm>
            <a:off x="8663177" y="4606178"/>
            <a:ext cx="1243608" cy="707886"/>
          </a:xfrm>
          <a:prstGeom prst="rect">
            <a:avLst/>
          </a:prstGeom>
          <a:noFill/>
        </p:spPr>
        <p:txBody>
          <a:bodyPr wrap="square" rtlCol="0">
            <a:spAutoFit/>
          </a:bodyPr>
          <a:lstStyle/>
          <a:p>
            <a:pPr algn="ctr"/>
            <a:r>
              <a:rPr kumimoji="1" lang="ja-JP" altLang="en-US" sz="2000" b="1">
                <a:solidFill>
                  <a:schemeClr val="bg1"/>
                </a:solidFill>
              </a:rPr>
              <a:t>公民館</a:t>
            </a:r>
            <a:endParaRPr kumimoji="1" lang="en-US" altLang="ja-JP" sz="2000" b="1">
              <a:solidFill>
                <a:schemeClr val="bg1"/>
              </a:solidFill>
            </a:endParaRPr>
          </a:p>
          <a:p>
            <a:pPr algn="ctr"/>
            <a:r>
              <a:rPr kumimoji="1" lang="ja-JP" altLang="en-US" sz="2000" b="1">
                <a:solidFill>
                  <a:schemeClr val="bg1"/>
                </a:solidFill>
              </a:rPr>
              <a:t>小中学校</a:t>
            </a:r>
            <a:endParaRPr kumimoji="1" lang="en-US" altLang="ja-JP" sz="2000" b="1">
              <a:solidFill>
                <a:schemeClr val="bg1"/>
              </a:solidFill>
            </a:endParaRPr>
          </a:p>
        </p:txBody>
      </p:sp>
      <p:sp>
        <p:nvSpPr>
          <p:cNvPr id="17" name="テキスト ボックス 16">
            <a:extLst>
              <a:ext uri="{FF2B5EF4-FFF2-40B4-BE49-F238E27FC236}">
                <a16:creationId xmlns:a16="http://schemas.microsoft.com/office/drawing/2014/main" id="{458CD379-3910-075D-385A-D60F61DED30C}"/>
              </a:ext>
            </a:extLst>
          </p:cNvPr>
          <p:cNvSpPr txBox="1"/>
          <p:nvPr/>
        </p:nvSpPr>
        <p:spPr>
          <a:xfrm>
            <a:off x="3119287" y="4751100"/>
            <a:ext cx="2162234" cy="707886"/>
          </a:xfrm>
          <a:prstGeom prst="rect">
            <a:avLst/>
          </a:prstGeom>
          <a:noFill/>
        </p:spPr>
        <p:txBody>
          <a:bodyPr wrap="square" rtlCol="0">
            <a:spAutoFit/>
          </a:bodyPr>
          <a:lstStyle/>
          <a:p>
            <a:pPr algn="ctr"/>
            <a:r>
              <a:rPr kumimoji="1" lang="ja-JP" altLang="en-US" sz="2000" b="1">
                <a:solidFill>
                  <a:schemeClr val="bg1"/>
                </a:solidFill>
              </a:rPr>
              <a:t>斎場</a:t>
            </a:r>
            <a:endParaRPr kumimoji="1" lang="en-US" altLang="ja-JP" sz="2000" b="1">
              <a:solidFill>
                <a:schemeClr val="bg1"/>
              </a:solidFill>
            </a:endParaRPr>
          </a:p>
          <a:p>
            <a:pPr algn="ctr"/>
            <a:r>
              <a:rPr kumimoji="1" lang="ja-JP" altLang="en-US" sz="2000" b="1">
                <a:solidFill>
                  <a:schemeClr val="bg1"/>
                </a:solidFill>
              </a:rPr>
              <a:t>給食センター</a:t>
            </a:r>
            <a:endParaRPr kumimoji="1" lang="en-US" altLang="ja-JP" sz="2000" b="1">
              <a:solidFill>
                <a:schemeClr val="bg1"/>
              </a:solidFill>
            </a:endParaRPr>
          </a:p>
        </p:txBody>
      </p:sp>
      <p:sp>
        <p:nvSpPr>
          <p:cNvPr id="18" name="テキスト ボックス 17">
            <a:extLst>
              <a:ext uri="{FF2B5EF4-FFF2-40B4-BE49-F238E27FC236}">
                <a16:creationId xmlns:a16="http://schemas.microsoft.com/office/drawing/2014/main" id="{FB29D9DD-C6E3-5399-1ADF-6607536DFB98}"/>
              </a:ext>
            </a:extLst>
          </p:cNvPr>
          <p:cNvSpPr txBox="1"/>
          <p:nvPr/>
        </p:nvSpPr>
        <p:spPr>
          <a:xfrm>
            <a:off x="5579258" y="4660104"/>
            <a:ext cx="2246464" cy="707886"/>
          </a:xfrm>
          <a:prstGeom prst="rect">
            <a:avLst/>
          </a:prstGeom>
          <a:noFill/>
        </p:spPr>
        <p:txBody>
          <a:bodyPr wrap="square" rtlCol="0">
            <a:spAutoFit/>
          </a:bodyPr>
          <a:lstStyle/>
          <a:p>
            <a:pPr algn="ctr"/>
            <a:r>
              <a:rPr kumimoji="1" lang="ja-JP" altLang="en-US" sz="2000" b="1">
                <a:solidFill>
                  <a:schemeClr val="bg1"/>
                </a:solidFill>
              </a:rPr>
              <a:t>美術館、図書館</a:t>
            </a:r>
            <a:endParaRPr kumimoji="1" lang="en-US" altLang="ja-JP" sz="2000" b="1">
              <a:solidFill>
                <a:schemeClr val="bg1"/>
              </a:solidFill>
            </a:endParaRPr>
          </a:p>
          <a:p>
            <a:pPr algn="ctr"/>
            <a:r>
              <a:rPr kumimoji="1" lang="ja-JP" altLang="en-US" sz="2000" b="1">
                <a:solidFill>
                  <a:schemeClr val="bg1"/>
                </a:solidFill>
              </a:rPr>
              <a:t>スポーツ施設</a:t>
            </a:r>
            <a:endParaRPr kumimoji="1" lang="en-US" altLang="ja-JP" sz="2000" b="1">
              <a:solidFill>
                <a:schemeClr val="bg1"/>
              </a:solidFill>
            </a:endParaRPr>
          </a:p>
        </p:txBody>
      </p:sp>
      <p:sp>
        <p:nvSpPr>
          <p:cNvPr id="4" name="テキスト ボックス 9">
            <a:extLst>
              <a:ext uri="{FF2B5EF4-FFF2-40B4-BE49-F238E27FC236}">
                <a16:creationId xmlns:a16="http://schemas.microsoft.com/office/drawing/2014/main" id="{51C862EB-7557-87CC-F078-6CB6CC9FBE57}"/>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2415699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B1E85095-FA76-BA18-B67A-D33120434CFB}"/>
            </a:ext>
          </a:extLst>
        </p:cNvPr>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D5B6F72D-39C7-19FC-8212-5A621237917A}"/>
              </a:ext>
            </a:extLst>
          </p:cNvPr>
          <p:cNvSpPr/>
          <p:nvPr/>
        </p:nvSpPr>
        <p:spPr>
          <a:xfrm>
            <a:off x="-2" y="-27200"/>
            <a:ext cx="4790321" cy="5396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pic>
        <p:nvPicPr>
          <p:cNvPr id="11" name="図 10">
            <a:extLst>
              <a:ext uri="{FF2B5EF4-FFF2-40B4-BE49-F238E27FC236}">
                <a16:creationId xmlns:a16="http://schemas.microsoft.com/office/drawing/2014/main" id="{A0CD2274-CD8E-9948-7FDD-1E129DFEB184}"/>
              </a:ext>
            </a:extLst>
          </p:cNvPr>
          <p:cNvPicPr>
            <a:picLocks noChangeAspect="1"/>
          </p:cNvPicPr>
          <p:nvPr/>
        </p:nvPicPr>
        <p:blipFill>
          <a:blip r:embed="rId3"/>
          <a:stretch>
            <a:fillRect/>
          </a:stretch>
        </p:blipFill>
        <p:spPr>
          <a:xfrm>
            <a:off x="-1950946" y="-117434"/>
            <a:ext cx="14928272" cy="5491691"/>
          </a:xfrm>
          <a:prstGeom prst="rect">
            <a:avLst/>
          </a:prstGeom>
        </p:spPr>
      </p:pic>
      <p:sp>
        <p:nvSpPr>
          <p:cNvPr id="2" name="正方形/長方形 1">
            <a:extLst>
              <a:ext uri="{FF2B5EF4-FFF2-40B4-BE49-F238E27FC236}">
                <a16:creationId xmlns:a16="http://schemas.microsoft.com/office/drawing/2014/main" id="{3F4850AD-ED59-5CCC-04B9-367B698F44E5}"/>
              </a:ext>
            </a:extLst>
          </p:cNvPr>
          <p:cNvSpPr/>
          <p:nvPr/>
        </p:nvSpPr>
        <p:spPr>
          <a:xfrm>
            <a:off x="-1" y="-54771"/>
            <a:ext cx="12192001" cy="27153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37" name="フリーフォーム: 図形 36">
            <a:extLst>
              <a:ext uri="{FF2B5EF4-FFF2-40B4-BE49-F238E27FC236}">
                <a16:creationId xmlns:a16="http://schemas.microsoft.com/office/drawing/2014/main" id="{EFD7E6C3-8B62-71F1-9A2E-815D6A8C531B}"/>
              </a:ext>
            </a:extLst>
          </p:cNvPr>
          <p:cNvSpPr>
            <a:spLocks noChangeAspect="1"/>
          </p:cNvSpPr>
          <p:nvPr/>
        </p:nvSpPr>
        <p:spPr>
          <a:xfrm>
            <a:off x="238188" y="1685679"/>
            <a:ext cx="11704822" cy="541618"/>
          </a:xfrm>
          <a:custGeom>
            <a:avLst/>
            <a:gdLst>
              <a:gd name="csX0" fmla="*/ 270000 w 11704822"/>
              <a:gd name="csY0" fmla="*/ 0 h 541618"/>
              <a:gd name="csX1" fmla="*/ 286041 w 11704822"/>
              <a:gd name="csY1" fmla="*/ 1617 h 541618"/>
              <a:gd name="csX2" fmla="*/ 11418782 w 11704822"/>
              <a:gd name="csY2" fmla="*/ 1617 h 541618"/>
              <a:gd name="csX3" fmla="*/ 11434822 w 11704822"/>
              <a:gd name="csY3" fmla="*/ 0 h 541618"/>
              <a:gd name="csX4" fmla="*/ 11704822 w 11704822"/>
              <a:gd name="csY4" fmla="*/ 270000 h 541618"/>
              <a:gd name="csX5" fmla="*/ 11434822 w 11704822"/>
              <a:gd name="csY5" fmla="*/ 540000 h 541618"/>
              <a:gd name="csX6" fmla="*/ 11432887 w 11704822"/>
              <a:gd name="csY6" fmla="*/ 539805 h 541618"/>
              <a:gd name="csX7" fmla="*/ 11432887 w 11704822"/>
              <a:gd name="csY7" fmla="*/ 541618 h 541618"/>
              <a:gd name="csX8" fmla="*/ 272887 w 11704822"/>
              <a:gd name="csY8" fmla="*/ 541618 h 541618"/>
              <a:gd name="csX9" fmla="*/ 272887 w 11704822"/>
              <a:gd name="csY9" fmla="*/ 539709 h 541618"/>
              <a:gd name="csX10" fmla="*/ 270000 w 11704822"/>
              <a:gd name="csY10" fmla="*/ 540000 h 541618"/>
              <a:gd name="csX11" fmla="*/ 0 w 11704822"/>
              <a:gd name="csY11" fmla="*/ 270000 h 541618"/>
              <a:gd name="csX12" fmla="*/ 270000 w 11704822"/>
              <a:gd name="csY12" fmla="*/ 0 h 5416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1704822" h="541618">
                <a:moveTo>
                  <a:pt x="270000" y="0"/>
                </a:moveTo>
                <a:lnTo>
                  <a:pt x="286041" y="1617"/>
                </a:lnTo>
                <a:lnTo>
                  <a:pt x="11418782" y="1617"/>
                </a:lnTo>
                <a:lnTo>
                  <a:pt x="11434822" y="0"/>
                </a:lnTo>
                <a:cubicBezTo>
                  <a:pt x="11583939" y="0"/>
                  <a:pt x="11704822" y="120883"/>
                  <a:pt x="11704822" y="270000"/>
                </a:cubicBezTo>
                <a:cubicBezTo>
                  <a:pt x="11704822" y="419117"/>
                  <a:pt x="11583939" y="540000"/>
                  <a:pt x="11434822" y="540000"/>
                </a:cubicBezTo>
                <a:lnTo>
                  <a:pt x="11432887" y="539805"/>
                </a:lnTo>
                <a:lnTo>
                  <a:pt x="11432887" y="541618"/>
                </a:lnTo>
                <a:lnTo>
                  <a:pt x="272887" y="541618"/>
                </a:lnTo>
                <a:lnTo>
                  <a:pt x="272887" y="539709"/>
                </a:lnTo>
                <a:lnTo>
                  <a:pt x="270000" y="540000"/>
                </a:lnTo>
                <a:cubicBezTo>
                  <a:pt x="120883" y="540000"/>
                  <a:pt x="0" y="419117"/>
                  <a:pt x="0" y="270000"/>
                </a:cubicBezTo>
                <a:cubicBezTo>
                  <a:pt x="0" y="120883"/>
                  <a:pt x="120883" y="0"/>
                  <a:pt x="270000" y="0"/>
                </a:cubicBezTo>
                <a:close/>
              </a:path>
            </a:pathLst>
          </a:cu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1F497D"/>
              </a:solidFill>
              <a:effectLst/>
              <a:uLnTx/>
              <a:uFillTx/>
              <a:latin typeface="Noto Sans JP"/>
              <a:ea typeface="Noto Sans JP"/>
              <a:cs typeface="+mn-cs"/>
            </a:endParaRPr>
          </a:p>
        </p:txBody>
      </p:sp>
      <p:grpSp>
        <p:nvGrpSpPr>
          <p:cNvPr id="7" name="グループ化 6">
            <a:extLst>
              <a:ext uri="{FF2B5EF4-FFF2-40B4-BE49-F238E27FC236}">
                <a16:creationId xmlns:a16="http://schemas.microsoft.com/office/drawing/2014/main" id="{B3F69A64-63EF-3FE7-7F60-4D34F73985F8}"/>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99A4A243-EE87-A23C-DC12-FCBB843B354D}"/>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9" name="正方形/長方形 8">
              <a:extLst>
                <a:ext uri="{FF2B5EF4-FFF2-40B4-BE49-F238E27FC236}">
                  <a16:creationId xmlns:a16="http://schemas.microsoft.com/office/drawing/2014/main" id="{C035B2A6-7359-0C4E-DFF7-F1CBCF0DF34E}"/>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0" name="正方形/長方形 9">
              <a:extLst>
                <a:ext uri="{FF2B5EF4-FFF2-40B4-BE49-F238E27FC236}">
                  <a16:creationId xmlns:a16="http://schemas.microsoft.com/office/drawing/2014/main" id="{4AB41F67-233B-E9E1-900C-3BE246113156}"/>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2" name="正方形/長方形 11">
              <a:extLst>
                <a:ext uri="{FF2B5EF4-FFF2-40B4-BE49-F238E27FC236}">
                  <a16:creationId xmlns:a16="http://schemas.microsoft.com/office/drawing/2014/main" id="{D4EE4DF7-64A9-5D8F-049D-91BD5ABF2021}"/>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sp>
        <p:nvSpPr>
          <p:cNvPr id="4" name="フリーフォーム: 図形 3">
            <a:extLst>
              <a:ext uri="{FF2B5EF4-FFF2-40B4-BE49-F238E27FC236}">
                <a16:creationId xmlns:a16="http://schemas.microsoft.com/office/drawing/2014/main" id="{DD594077-F538-6952-9015-4F7CBF38CFF1}"/>
              </a:ext>
            </a:extLst>
          </p:cNvPr>
          <p:cNvSpPr/>
          <p:nvPr/>
        </p:nvSpPr>
        <p:spPr>
          <a:xfrm>
            <a:off x="3576000" y="842364"/>
            <a:ext cx="5039999" cy="720000"/>
          </a:xfrm>
          <a:custGeom>
            <a:avLst/>
            <a:gdLst>
              <a:gd name="csX0" fmla="*/ 359999 w 5039999"/>
              <a:gd name="csY0" fmla="*/ 0 h 720000"/>
              <a:gd name="csX1" fmla="*/ 360000 w 5039999"/>
              <a:gd name="csY1" fmla="*/ 0 h 720000"/>
              <a:gd name="csX2" fmla="*/ 4679999 w 5039999"/>
              <a:gd name="csY2" fmla="*/ 0 h 720000"/>
              <a:gd name="csX3" fmla="*/ 5039999 w 5039999"/>
              <a:gd name="csY3" fmla="*/ 360000 h 720000"/>
              <a:gd name="csX4" fmla="*/ 4679999 w 5039999"/>
              <a:gd name="csY4" fmla="*/ 720000 h 720000"/>
              <a:gd name="csX5" fmla="*/ 360000 w 5039999"/>
              <a:gd name="csY5" fmla="*/ 720000 h 720000"/>
              <a:gd name="csX6" fmla="*/ 359999 w 5039999"/>
              <a:gd name="csY6" fmla="*/ 720000 h 720000"/>
              <a:gd name="csX7" fmla="*/ 359999 w 5039999"/>
              <a:gd name="csY7" fmla="*/ 720000 h 720000"/>
              <a:gd name="csX8" fmla="*/ 287448 w 5039999"/>
              <a:gd name="csY8" fmla="*/ 712686 h 720000"/>
              <a:gd name="csX9" fmla="*/ 0 w 5039999"/>
              <a:gd name="csY9" fmla="*/ 360000 h 720000"/>
              <a:gd name="csX10" fmla="*/ 287448 w 5039999"/>
              <a:gd name="csY10" fmla="*/ 7314 h 720000"/>
              <a:gd name="csX11" fmla="*/ 359999 w 5039999"/>
              <a:gd name="csY11" fmla="*/ 0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039999" h="720000">
                <a:moveTo>
                  <a:pt x="359999" y="0"/>
                </a:moveTo>
                <a:lnTo>
                  <a:pt x="360000" y="0"/>
                </a:lnTo>
                <a:lnTo>
                  <a:pt x="4679999" y="0"/>
                </a:lnTo>
                <a:cubicBezTo>
                  <a:pt x="4878822" y="0"/>
                  <a:pt x="5039999" y="161177"/>
                  <a:pt x="5039999" y="360000"/>
                </a:cubicBezTo>
                <a:cubicBezTo>
                  <a:pt x="5039999" y="558823"/>
                  <a:pt x="4878822" y="720000"/>
                  <a:pt x="4679999" y="720000"/>
                </a:cubicBezTo>
                <a:lnTo>
                  <a:pt x="360000" y="720000"/>
                </a:lnTo>
                <a:lnTo>
                  <a:pt x="359999" y="720000"/>
                </a:lnTo>
                <a:lnTo>
                  <a:pt x="359999" y="720000"/>
                </a:lnTo>
                <a:lnTo>
                  <a:pt x="287448" y="712686"/>
                </a:lnTo>
                <a:cubicBezTo>
                  <a:pt x="123401" y="679118"/>
                  <a:pt x="0" y="533970"/>
                  <a:pt x="0" y="360000"/>
                </a:cubicBezTo>
                <a:cubicBezTo>
                  <a:pt x="0" y="186030"/>
                  <a:pt x="123401" y="40883"/>
                  <a:pt x="287448" y="7314"/>
                </a:cubicBezTo>
                <a:lnTo>
                  <a:pt x="359999" y="0"/>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5" name="テキスト ボックス 4">
            <a:extLst>
              <a:ext uri="{FF2B5EF4-FFF2-40B4-BE49-F238E27FC236}">
                <a16:creationId xmlns:a16="http://schemas.microsoft.com/office/drawing/2014/main" id="{A57A979F-D764-1A3A-4BB5-17B127DFD8E7}"/>
              </a:ext>
            </a:extLst>
          </p:cNvPr>
          <p:cNvSpPr txBox="1"/>
          <p:nvPr/>
        </p:nvSpPr>
        <p:spPr>
          <a:xfrm>
            <a:off x="3936819" y="879197"/>
            <a:ext cx="4325748"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Noto Sans JP" panose="020B0200000000000000" pitchFamily="50" charset="-128"/>
                <a:ea typeface="Noto Sans JP" panose="020B0200000000000000" pitchFamily="50" charset="-128"/>
                <a:cs typeface="+mn-cs"/>
              </a:rPr>
              <a:t>社会情勢の変化</a:t>
            </a:r>
            <a:endParaRPr kumimoji="1" lang="en-US" altLang="ja-JP" sz="3600" b="1" i="0" u="none" strike="noStrike" kern="1200" cap="none" spc="0" normalizeH="0" baseline="0" noProof="0">
              <a:ln>
                <a:noFill/>
              </a:ln>
              <a:solidFill>
                <a:prstClr val="white"/>
              </a:solidFill>
              <a:effectLst/>
              <a:uLnTx/>
              <a:uFillTx/>
              <a:latin typeface="Noto Sans JP" panose="020B0200000000000000" pitchFamily="50" charset="-128"/>
              <a:ea typeface="Noto Sans JP" panose="020B0200000000000000" pitchFamily="50" charset="-128"/>
              <a:cs typeface="+mn-cs"/>
            </a:endParaRPr>
          </a:p>
        </p:txBody>
      </p:sp>
      <p:sp>
        <p:nvSpPr>
          <p:cNvPr id="13" name="テキスト ボックス 12">
            <a:extLst>
              <a:ext uri="{FF2B5EF4-FFF2-40B4-BE49-F238E27FC236}">
                <a16:creationId xmlns:a16="http://schemas.microsoft.com/office/drawing/2014/main" id="{53D43CFB-1497-0FC8-E91C-EBE5DB2E9491}"/>
              </a:ext>
            </a:extLst>
          </p:cNvPr>
          <p:cNvSpPr txBox="1"/>
          <p:nvPr/>
        </p:nvSpPr>
        <p:spPr>
          <a:xfrm>
            <a:off x="430586" y="1664100"/>
            <a:ext cx="11338213" cy="584775"/>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003451"/>
                </a:solidFill>
                <a:effectLst/>
                <a:uLnTx/>
                <a:uFillTx/>
                <a:latin typeface="Noto Sans JP"/>
                <a:ea typeface="Noto Sans JP"/>
                <a:cs typeface="+mn-cs"/>
              </a:rPr>
              <a:t>人口減少　少子高齢化　コスト増大　技術革新　気候変動</a:t>
            </a:r>
          </a:p>
        </p:txBody>
      </p:sp>
      <p:sp>
        <p:nvSpPr>
          <p:cNvPr id="25" name="楕円 24">
            <a:extLst>
              <a:ext uri="{FF2B5EF4-FFF2-40B4-BE49-F238E27FC236}">
                <a16:creationId xmlns:a16="http://schemas.microsoft.com/office/drawing/2014/main" id="{9A74BCA0-A232-B3BE-FA39-7DC4E6109AE8}"/>
              </a:ext>
            </a:extLst>
          </p:cNvPr>
          <p:cNvSpPr>
            <a:spLocks noChangeAspect="1"/>
          </p:cNvSpPr>
          <p:nvPr/>
        </p:nvSpPr>
        <p:spPr>
          <a:xfrm>
            <a:off x="-746887" y="-1669131"/>
            <a:ext cx="540000" cy="540000"/>
          </a:xfrm>
          <a:prstGeom prst="ellips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1F497D"/>
              </a:solidFill>
              <a:effectLst/>
              <a:uLnTx/>
              <a:uFillTx/>
              <a:latin typeface="Noto Sans JP"/>
              <a:ea typeface="Noto Sans JP"/>
              <a:cs typeface="+mn-cs"/>
            </a:endParaRPr>
          </a:p>
        </p:txBody>
      </p:sp>
      <p:sp>
        <p:nvSpPr>
          <p:cNvPr id="28" name="楕円 27">
            <a:extLst>
              <a:ext uri="{FF2B5EF4-FFF2-40B4-BE49-F238E27FC236}">
                <a16:creationId xmlns:a16="http://schemas.microsoft.com/office/drawing/2014/main" id="{6F177C1E-800A-4AEC-A733-6DB74A19C277}"/>
              </a:ext>
            </a:extLst>
          </p:cNvPr>
          <p:cNvSpPr>
            <a:spLocks noChangeAspect="1"/>
          </p:cNvSpPr>
          <p:nvPr/>
        </p:nvSpPr>
        <p:spPr>
          <a:xfrm>
            <a:off x="10417935" y="-1669131"/>
            <a:ext cx="540000" cy="540000"/>
          </a:xfrm>
          <a:prstGeom prst="ellips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1F497D"/>
              </a:solidFill>
              <a:effectLst/>
              <a:uLnTx/>
              <a:uFillTx/>
              <a:latin typeface="Noto Sans JP"/>
              <a:ea typeface="Noto Sans JP"/>
              <a:cs typeface="+mn-cs"/>
            </a:endParaRPr>
          </a:p>
        </p:txBody>
      </p:sp>
      <p:sp>
        <p:nvSpPr>
          <p:cNvPr id="29" name="正方形/長方形 28">
            <a:extLst>
              <a:ext uri="{FF2B5EF4-FFF2-40B4-BE49-F238E27FC236}">
                <a16:creationId xmlns:a16="http://schemas.microsoft.com/office/drawing/2014/main" id="{57A9193C-2214-CA47-6B3E-A7A8504BE2AA}"/>
              </a:ext>
            </a:extLst>
          </p:cNvPr>
          <p:cNvSpPr/>
          <p:nvPr/>
        </p:nvSpPr>
        <p:spPr>
          <a:xfrm>
            <a:off x="-474000" y="-1667514"/>
            <a:ext cx="11160000" cy="540001"/>
          </a:xfrm>
          <a:prstGeom prst="rect">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1F497D"/>
              </a:solidFill>
              <a:effectLst/>
              <a:uLnTx/>
              <a:uFillTx/>
              <a:latin typeface="Noto Sans JP"/>
              <a:ea typeface="Noto Sans JP"/>
              <a:cs typeface="+mn-cs"/>
            </a:endParaRPr>
          </a:p>
        </p:txBody>
      </p:sp>
      <p:sp>
        <p:nvSpPr>
          <p:cNvPr id="55" name="アーチ 54">
            <a:extLst>
              <a:ext uri="{FF2B5EF4-FFF2-40B4-BE49-F238E27FC236}">
                <a16:creationId xmlns:a16="http://schemas.microsoft.com/office/drawing/2014/main" id="{24A0EF2D-9784-38AF-4BFA-9E85588434E7}"/>
              </a:ext>
            </a:extLst>
          </p:cNvPr>
          <p:cNvSpPr/>
          <p:nvPr/>
        </p:nvSpPr>
        <p:spPr>
          <a:xfrm>
            <a:off x="2286000" y="8099474"/>
            <a:ext cx="914400" cy="914400"/>
          </a:xfrm>
          <a:prstGeom prst="blockArc">
            <a:avLst>
              <a:gd name="adj1" fmla="val 10800000"/>
              <a:gd name="adj2" fmla="val 0"/>
              <a:gd name="adj3" fmla="val 3333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a:ea typeface="Noto Sans JP"/>
              <a:cs typeface="+mn-cs"/>
            </a:endParaRPr>
          </a:p>
        </p:txBody>
      </p:sp>
      <p:sp>
        <p:nvSpPr>
          <p:cNvPr id="56" name="アーチ 55">
            <a:extLst>
              <a:ext uri="{FF2B5EF4-FFF2-40B4-BE49-F238E27FC236}">
                <a16:creationId xmlns:a16="http://schemas.microsoft.com/office/drawing/2014/main" id="{5782A39F-909B-23D9-2948-49370B2A920C}"/>
              </a:ext>
            </a:extLst>
          </p:cNvPr>
          <p:cNvSpPr/>
          <p:nvPr/>
        </p:nvSpPr>
        <p:spPr>
          <a:xfrm rot="10800000">
            <a:off x="2896362" y="8098017"/>
            <a:ext cx="914400" cy="914400"/>
          </a:xfrm>
          <a:prstGeom prst="blockArc">
            <a:avLst>
              <a:gd name="adj1" fmla="val 10800000"/>
              <a:gd name="adj2" fmla="val 85926"/>
              <a:gd name="adj3" fmla="val 33328"/>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a:ea typeface="Noto Sans JP"/>
              <a:cs typeface="+mn-cs"/>
            </a:endParaRPr>
          </a:p>
        </p:txBody>
      </p:sp>
      <p:sp>
        <p:nvSpPr>
          <p:cNvPr id="57" name="正方形/長方形 56">
            <a:extLst>
              <a:ext uri="{FF2B5EF4-FFF2-40B4-BE49-F238E27FC236}">
                <a16:creationId xmlns:a16="http://schemas.microsoft.com/office/drawing/2014/main" id="{8E02A611-FCCD-F95F-69F0-197CB0B4726C}"/>
              </a:ext>
            </a:extLst>
          </p:cNvPr>
          <p:cNvSpPr/>
          <p:nvPr/>
        </p:nvSpPr>
        <p:spPr>
          <a:xfrm>
            <a:off x="2285999" y="8575646"/>
            <a:ext cx="304336" cy="4367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58" name="二等辺三角形 57">
            <a:extLst>
              <a:ext uri="{FF2B5EF4-FFF2-40B4-BE49-F238E27FC236}">
                <a16:creationId xmlns:a16="http://schemas.microsoft.com/office/drawing/2014/main" id="{4FB81E7B-1487-28B2-E133-A9FC40BD6CBE}"/>
              </a:ext>
            </a:extLst>
          </p:cNvPr>
          <p:cNvSpPr/>
          <p:nvPr/>
        </p:nvSpPr>
        <p:spPr>
          <a:xfrm>
            <a:off x="3276607" y="7851753"/>
            <a:ext cx="763972" cy="498404"/>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59" name="正方形/長方形 58">
            <a:extLst>
              <a:ext uri="{FF2B5EF4-FFF2-40B4-BE49-F238E27FC236}">
                <a16:creationId xmlns:a16="http://schemas.microsoft.com/office/drawing/2014/main" id="{2A273650-A1F4-2133-6AD6-9E675FF98823}"/>
              </a:ext>
            </a:extLst>
          </p:cNvPr>
          <p:cNvSpPr/>
          <p:nvPr/>
        </p:nvSpPr>
        <p:spPr>
          <a:xfrm>
            <a:off x="3506425" y="8367816"/>
            <a:ext cx="304336" cy="1702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62" name="アーチ 61">
            <a:extLst>
              <a:ext uri="{FF2B5EF4-FFF2-40B4-BE49-F238E27FC236}">
                <a16:creationId xmlns:a16="http://schemas.microsoft.com/office/drawing/2014/main" id="{0CD31883-31D0-6AE6-EFD4-ECCD4489B5DF}"/>
              </a:ext>
            </a:extLst>
          </p:cNvPr>
          <p:cNvSpPr/>
          <p:nvPr/>
        </p:nvSpPr>
        <p:spPr>
          <a:xfrm>
            <a:off x="4790321" y="8133284"/>
            <a:ext cx="914400" cy="914400"/>
          </a:xfrm>
          <a:prstGeom prst="blockArc">
            <a:avLst>
              <a:gd name="adj1" fmla="val 10800000"/>
              <a:gd name="adj2" fmla="val 0"/>
              <a:gd name="adj3" fmla="val 33333"/>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a:ea typeface="Noto Sans JP"/>
              <a:cs typeface="+mn-cs"/>
            </a:endParaRPr>
          </a:p>
        </p:txBody>
      </p:sp>
      <p:sp>
        <p:nvSpPr>
          <p:cNvPr id="63" name="アーチ 62">
            <a:extLst>
              <a:ext uri="{FF2B5EF4-FFF2-40B4-BE49-F238E27FC236}">
                <a16:creationId xmlns:a16="http://schemas.microsoft.com/office/drawing/2014/main" id="{87782CC0-B999-5A57-9EDA-53BD10069371}"/>
              </a:ext>
            </a:extLst>
          </p:cNvPr>
          <p:cNvSpPr/>
          <p:nvPr/>
        </p:nvSpPr>
        <p:spPr>
          <a:xfrm rot="10800000">
            <a:off x="5400683" y="8131827"/>
            <a:ext cx="914400" cy="914400"/>
          </a:xfrm>
          <a:prstGeom prst="blockArc">
            <a:avLst>
              <a:gd name="adj1" fmla="val 10800000"/>
              <a:gd name="adj2" fmla="val 85926"/>
              <a:gd name="adj3" fmla="val 33328"/>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a:ea typeface="Noto Sans JP"/>
              <a:cs typeface="+mn-cs"/>
            </a:endParaRPr>
          </a:p>
        </p:txBody>
      </p:sp>
      <p:sp>
        <p:nvSpPr>
          <p:cNvPr id="64" name="正方形/長方形 63">
            <a:extLst>
              <a:ext uri="{FF2B5EF4-FFF2-40B4-BE49-F238E27FC236}">
                <a16:creationId xmlns:a16="http://schemas.microsoft.com/office/drawing/2014/main" id="{7218C9BE-7998-C1DD-F9AD-8BCAF7C0B72E}"/>
              </a:ext>
            </a:extLst>
          </p:cNvPr>
          <p:cNvSpPr/>
          <p:nvPr/>
        </p:nvSpPr>
        <p:spPr>
          <a:xfrm>
            <a:off x="4790320" y="8609456"/>
            <a:ext cx="304336" cy="436772"/>
          </a:xfrm>
          <a:prstGeom prst="rect">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65" name="二等辺三角形 64">
            <a:extLst>
              <a:ext uri="{FF2B5EF4-FFF2-40B4-BE49-F238E27FC236}">
                <a16:creationId xmlns:a16="http://schemas.microsoft.com/office/drawing/2014/main" id="{E1C1501C-37C3-07C9-471E-F5058C93B249}"/>
              </a:ext>
            </a:extLst>
          </p:cNvPr>
          <p:cNvSpPr/>
          <p:nvPr/>
        </p:nvSpPr>
        <p:spPr>
          <a:xfrm>
            <a:off x="5780928" y="7885563"/>
            <a:ext cx="763972" cy="498404"/>
          </a:xfrm>
          <a:prstGeom prst="triangl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66" name="正方形/長方形 65">
            <a:extLst>
              <a:ext uri="{FF2B5EF4-FFF2-40B4-BE49-F238E27FC236}">
                <a16:creationId xmlns:a16="http://schemas.microsoft.com/office/drawing/2014/main" id="{4DF7E234-C736-D613-178B-CFE9499F7A52}"/>
              </a:ext>
            </a:extLst>
          </p:cNvPr>
          <p:cNvSpPr/>
          <p:nvPr/>
        </p:nvSpPr>
        <p:spPr>
          <a:xfrm>
            <a:off x="6010746" y="8401626"/>
            <a:ext cx="304336" cy="170281"/>
          </a:xfrm>
          <a:prstGeom prst="rect">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nvGrpSpPr>
          <p:cNvPr id="79" name="グループ化 78">
            <a:extLst>
              <a:ext uri="{FF2B5EF4-FFF2-40B4-BE49-F238E27FC236}">
                <a16:creationId xmlns:a16="http://schemas.microsoft.com/office/drawing/2014/main" id="{23EE008F-8344-20D3-6ADF-44BEBAC443DF}"/>
              </a:ext>
            </a:extLst>
          </p:cNvPr>
          <p:cNvGrpSpPr/>
          <p:nvPr/>
        </p:nvGrpSpPr>
        <p:grpSpPr>
          <a:xfrm>
            <a:off x="12442360" y="3103785"/>
            <a:ext cx="2535087" cy="2176063"/>
            <a:chOff x="12442360" y="3103785"/>
            <a:chExt cx="2535087" cy="2176063"/>
          </a:xfrm>
        </p:grpSpPr>
        <p:sp>
          <p:nvSpPr>
            <p:cNvPr id="76" name="楕円 75">
              <a:extLst>
                <a:ext uri="{FF2B5EF4-FFF2-40B4-BE49-F238E27FC236}">
                  <a16:creationId xmlns:a16="http://schemas.microsoft.com/office/drawing/2014/main" id="{55EF3193-8A22-B2B8-7864-4B937010CE01}"/>
                </a:ext>
              </a:extLst>
            </p:cNvPr>
            <p:cNvSpPr>
              <a:spLocks noChangeAspect="1"/>
            </p:cNvSpPr>
            <p:nvPr/>
          </p:nvSpPr>
          <p:spPr>
            <a:xfrm>
              <a:off x="12995304" y="3103785"/>
              <a:ext cx="1440000" cy="1440000"/>
            </a:xfrm>
            <a:prstGeom prst="ellipse">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77" name="テキスト ボックス 76">
              <a:extLst>
                <a:ext uri="{FF2B5EF4-FFF2-40B4-BE49-F238E27FC236}">
                  <a16:creationId xmlns:a16="http://schemas.microsoft.com/office/drawing/2014/main" id="{A6979C6A-6A45-B668-C5F8-3A16E5BFA89B}"/>
                </a:ext>
              </a:extLst>
            </p:cNvPr>
            <p:cNvSpPr txBox="1"/>
            <p:nvPr/>
          </p:nvSpPr>
          <p:spPr>
            <a:xfrm>
              <a:off x="12442360" y="4571962"/>
              <a:ext cx="2535087" cy="707886"/>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w="6350">
                    <a:solidFill>
                      <a:srgbClr val="003451"/>
                    </a:solidFill>
                  </a:ln>
                  <a:solidFill>
                    <a:srgbClr val="003451"/>
                  </a:solidFill>
                  <a:effectLst/>
                  <a:uLnTx/>
                  <a:uFillTx/>
                  <a:latin typeface="Noto Sans JP" panose="020B0200000000000000" pitchFamily="50" charset="-128"/>
                  <a:ea typeface="Noto Sans JP" panose="020B0200000000000000" pitchFamily="50" charset="-128"/>
                  <a:cs typeface="+mn-cs"/>
                </a:rPr>
                <a:t>対応する</a:t>
              </a:r>
              <a:endParaRPr kumimoji="1" lang="en-US" altLang="ja-JP" sz="4000" b="1" i="0" u="none" strike="noStrike" kern="1200" cap="none" spc="0" normalizeH="0" baseline="0" noProof="0">
                <a:ln w="6350">
                  <a:solidFill>
                    <a:srgbClr val="003451"/>
                  </a:solidFill>
                </a:ln>
                <a:solidFill>
                  <a:srgbClr val="003451"/>
                </a:solidFill>
                <a:effectLst/>
                <a:uLnTx/>
                <a:uFillTx/>
                <a:latin typeface="Noto Sans JP" panose="020B0200000000000000" pitchFamily="50" charset="-128"/>
                <a:ea typeface="Noto Sans JP" panose="020B0200000000000000" pitchFamily="50" charset="-128"/>
                <a:cs typeface="+mn-cs"/>
              </a:endParaRPr>
            </a:p>
          </p:txBody>
        </p:sp>
        <p:pic>
          <p:nvPicPr>
            <p:cNvPr id="68" name="図 67">
              <a:extLst>
                <a:ext uri="{FF2B5EF4-FFF2-40B4-BE49-F238E27FC236}">
                  <a16:creationId xmlns:a16="http://schemas.microsoft.com/office/drawing/2014/main" id="{A907A166-EFAF-45B0-83AE-DF63078E2645}"/>
                </a:ext>
              </a:extLst>
            </p:cNvPr>
            <p:cNvPicPr>
              <a:picLocks noChangeAspect="1"/>
            </p:cNvPicPr>
            <p:nvPr/>
          </p:nvPicPr>
          <p:blipFill>
            <a:blip r:embed="rId4"/>
            <a:stretch>
              <a:fillRect/>
            </a:stretch>
          </p:blipFill>
          <p:spPr>
            <a:xfrm>
              <a:off x="13132002" y="3337219"/>
              <a:ext cx="1272284" cy="842400"/>
            </a:xfrm>
            <a:prstGeom prst="rect">
              <a:avLst/>
            </a:prstGeom>
          </p:spPr>
        </p:pic>
      </p:grpSp>
      <p:sp>
        <p:nvSpPr>
          <p:cNvPr id="30" name="正方形/長方形 29">
            <a:extLst>
              <a:ext uri="{FF2B5EF4-FFF2-40B4-BE49-F238E27FC236}">
                <a16:creationId xmlns:a16="http://schemas.microsoft.com/office/drawing/2014/main" id="{E763329C-B499-236A-D16B-0DD106B586DB}"/>
              </a:ext>
            </a:extLst>
          </p:cNvPr>
          <p:cNvSpPr/>
          <p:nvPr/>
        </p:nvSpPr>
        <p:spPr>
          <a:xfrm>
            <a:off x="0" y="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nvGrpSpPr>
          <p:cNvPr id="43" name="グループ化 42">
            <a:extLst>
              <a:ext uri="{FF2B5EF4-FFF2-40B4-BE49-F238E27FC236}">
                <a16:creationId xmlns:a16="http://schemas.microsoft.com/office/drawing/2014/main" id="{C9CC9E62-F344-41EF-817E-98EC075C372E}"/>
              </a:ext>
            </a:extLst>
          </p:cNvPr>
          <p:cNvGrpSpPr/>
          <p:nvPr/>
        </p:nvGrpSpPr>
        <p:grpSpPr>
          <a:xfrm>
            <a:off x="24614" y="3930677"/>
            <a:ext cx="2230618" cy="2230618"/>
            <a:chOff x="24614" y="4714448"/>
            <a:chExt cx="2230618" cy="2230618"/>
          </a:xfrm>
        </p:grpSpPr>
        <p:pic>
          <p:nvPicPr>
            <p:cNvPr id="41" name="グラフィックス 40" descr="カヌー 単色塗りつぶし">
              <a:extLst>
                <a:ext uri="{FF2B5EF4-FFF2-40B4-BE49-F238E27FC236}">
                  <a16:creationId xmlns:a16="http://schemas.microsoft.com/office/drawing/2014/main" id="{A45FB465-5520-AC2C-E51F-88FF79C7CB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14" y="4714448"/>
              <a:ext cx="2230618" cy="2230618"/>
            </a:xfrm>
            <a:prstGeom prst="rect">
              <a:avLst/>
            </a:prstGeom>
          </p:spPr>
        </p:pic>
        <p:pic>
          <p:nvPicPr>
            <p:cNvPr id="42" name="グラフィックス 41" descr="男性 単色塗りつぶし">
              <a:extLst>
                <a:ext uri="{FF2B5EF4-FFF2-40B4-BE49-F238E27FC236}">
                  <a16:creationId xmlns:a16="http://schemas.microsoft.com/office/drawing/2014/main" id="{2F9B5B78-C80D-A76B-3ECC-C2D471CB11E5}"/>
                </a:ext>
              </a:extLst>
            </p:cNvPr>
            <p:cNvPicPr>
              <a:picLocks noChangeAspect="1"/>
            </p:cNvPicPr>
            <p:nvPr/>
          </p:nvPicPr>
          <p:blipFill>
            <a:blip r:embed="rId7">
              <a:extLst>
                <a:ext uri="{96DAC541-7B7A-43D3-8B79-37D633B846F1}">
                  <asvg:svgBlip xmlns:asvg="http://schemas.microsoft.com/office/drawing/2016/SVG/main" r:embed="rId8"/>
                </a:ext>
              </a:extLst>
            </a:blip>
            <a:srcRect b="28190"/>
            <a:stretch>
              <a:fillRect/>
            </a:stretch>
          </p:blipFill>
          <p:spPr>
            <a:xfrm>
              <a:off x="91257" y="4919423"/>
              <a:ext cx="1386290" cy="995494"/>
            </a:xfrm>
            <a:prstGeom prst="rect">
              <a:avLst/>
            </a:prstGeom>
          </p:spPr>
        </p:pic>
      </p:grpSp>
      <p:sp>
        <p:nvSpPr>
          <p:cNvPr id="14" name="テキスト ボックス 13">
            <a:extLst>
              <a:ext uri="{FF2B5EF4-FFF2-40B4-BE49-F238E27FC236}">
                <a16:creationId xmlns:a16="http://schemas.microsoft.com/office/drawing/2014/main" id="{DF9FD257-B107-0F9D-ADED-9EE15A88309E}"/>
              </a:ext>
            </a:extLst>
          </p:cNvPr>
          <p:cNvSpPr txBox="1"/>
          <p:nvPr/>
        </p:nvSpPr>
        <p:spPr>
          <a:xfrm>
            <a:off x="14659429" y="-14646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a:ea typeface="Noto Sans JP"/>
              <a:cs typeface="+mn-cs"/>
            </a:endParaRPr>
          </a:p>
        </p:txBody>
      </p:sp>
      <p:sp>
        <p:nvSpPr>
          <p:cNvPr id="3" name="テキスト ボックス 2">
            <a:extLst>
              <a:ext uri="{FF2B5EF4-FFF2-40B4-BE49-F238E27FC236}">
                <a16:creationId xmlns:a16="http://schemas.microsoft.com/office/drawing/2014/main" id="{0866B109-7758-79CF-8153-B7DF890AB288}"/>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2</a:t>
            </a:r>
          </a:p>
        </p:txBody>
      </p:sp>
    </p:spTree>
    <p:extLst>
      <p:ext uri="{BB962C8B-B14F-4D97-AF65-F5344CB8AC3E}">
        <p14:creationId xmlns:p14="http://schemas.microsoft.com/office/powerpoint/2010/main" val="339872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55DF9-BADF-1EBF-BACF-8F7B6520FC30}"/>
            </a:ext>
          </a:extLst>
        </p:cNvPr>
        <p:cNvGrpSpPr/>
        <p:nvPr/>
      </p:nvGrpSpPr>
      <p:grpSpPr>
        <a:xfrm>
          <a:off x="0" y="0"/>
          <a:ext cx="0" cy="0"/>
          <a:chOff x="0" y="0"/>
          <a:chExt cx="0" cy="0"/>
        </a:xfrm>
      </p:grpSpPr>
      <p:sp>
        <p:nvSpPr>
          <p:cNvPr id="5" name="楕円 3">
            <a:extLst>
              <a:ext uri="{FF2B5EF4-FFF2-40B4-BE49-F238E27FC236}">
                <a16:creationId xmlns:a16="http://schemas.microsoft.com/office/drawing/2014/main" id="{B05EDCB5-F912-B5D3-69AC-1E3E5057DD90}"/>
              </a:ext>
            </a:extLst>
          </p:cNvPr>
          <p:cNvSpPr>
            <a:spLocks noChangeAspect="1"/>
          </p:cNvSpPr>
          <p:nvPr/>
        </p:nvSpPr>
        <p:spPr>
          <a:xfrm>
            <a:off x="-2700000" y="729000"/>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 name="テキスト ボックス 1">
            <a:extLst>
              <a:ext uri="{FF2B5EF4-FFF2-40B4-BE49-F238E27FC236}">
                <a16:creationId xmlns:a16="http://schemas.microsoft.com/office/drawing/2014/main" id="{CB2DE9CB-EB72-BBF5-0634-BC1173D2242A}"/>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18</a:t>
            </a:r>
          </a:p>
        </p:txBody>
      </p:sp>
      <p:sp>
        <p:nvSpPr>
          <p:cNvPr id="24" name="テキスト ボックス 15">
            <a:extLst>
              <a:ext uri="{FF2B5EF4-FFF2-40B4-BE49-F238E27FC236}">
                <a16:creationId xmlns:a16="http://schemas.microsoft.com/office/drawing/2014/main" id="{86DD86A7-ED75-8C40-2671-F9E9B872FBAB}"/>
              </a:ext>
            </a:extLst>
          </p:cNvPr>
          <p:cNvSpPr txBox="1"/>
          <p:nvPr/>
        </p:nvSpPr>
        <p:spPr>
          <a:xfrm>
            <a:off x="2399809" y="577866"/>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段階的な広域連携の必要性</a:t>
            </a:r>
          </a:p>
        </p:txBody>
      </p:sp>
      <p:sp>
        <p:nvSpPr>
          <p:cNvPr id="33" name="テキスト ボックス 32">
            <a:extLst>
              <a:ext uri="{FF2B5EF4-FFF2-40B4-BE49-F238E27FC236}">
                <a16:creationId xmlns:a16="http://schemas.microsoft.com/office/drawing/2014/main" id="{043ABF46-331F-70C0-D65C-F4C99E75F25B}"/>
              </a:ext>
            </a:extLst>
          </p:cNvPr>
          <p:cNvSpPr txBox="1"/>
          <p:nvPr/>
        </p:nvSpPr>
        <p:spPr>
          <a:xfrm>
            <a:off x="2844681" y="2433421"/>
            <a:ext cx="1366062" cy="707886"/>
          </a:xfrm>
          <a:prstGeom prst="rect">
            <a:avLst/>
          </a:prstGeom>
          <a:noFill/>
        </p:spPr>
        <p:txBody>
          <a:bodyPr wrap="square" rtlCol="0">
            <a:spAutoFit/>
          </a:bodyPr>
          <a:lstStyle/>
          <a:p>
            <a:r>
              <a:rPr kumimoji="1" lang="ja-JP" altLang="en-US" sz="2000" b="1"/>
              <a:t>距離抵抗</a:t>
            </a:r>
            <a:endParaRPr kumimoji="1" lang="en-US" altLang="ja-JP" sz="2000" b="1"/>
          </a:p>
          <a:p>
            <a:r>
              <a:rPr kumimoji="1" lang="ja-JP" altLang="en-US" sz="2000" b="1"/>
              <a:t>利用頻度</a:t>
            </a:r>
            <a:endParaRPr kumimoji="1" lang="en-US" altLang="ja-JP" sz="2000" b="1"/>
          </a:p>
        </p:txBody>
      </p:sp>
      <p:sp>
        <p:nvSpPr>
          <p:cNvPr id="39" name="矢印: 山形 38">
            <a:extLst>
              <a:ext uri="{FF2B5EF4-FFF2-40B4-BE49-F238E27FC236}">
                <a16:creationId xmlns:a16="http://schemas.microsoft.com/office/drawing/2014/main" id="{9BBD3202-00A8-83D6-9AAD-61211E51E722}"/>
              </a:ext>
            </a:extLst>
          </p:cNvPr>
          <p:cNvSpPr/>
          <p:nvPr/>
        </p:nvSpPr>
        <p:spPr>
          <a:xfrm>
            <a:off x="2881462" y="1269117"/>
            <a:ext cx="2679623" cy="782212"/>
          </a:xfrm>
          <a:prstGeom prst="chevron">
            <a:avLst/>
          </a:prstGeom>
          <a:noFill/>
          <a:ln w="730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3" name="矢印: 山形 42">
            <a:extLst>
              <a:ext uri="{FF2B5EF4-FFF2-40B4-BE49-F238E27FC236}">
                <a16:creationId xmlns:a16="http://schemas.microsoft.com/office/drawing/2014/main" id="{15A56A69-C069-1649-8609-5D8661B87BFD}"/>
              </a:ext>
            </a:extLst>
          </p:cNvPr>
          <p:cNvSpPr/>
          <p:nvPr/>
        </p:nvSpPr>
        <p:spPr>
          <a:xfrm>
            <a:off x="5445296" y="1269117"/>
            <a:ext cx="2679623" cy="768996"/>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4" name="矢印: 山形 43">
            <a:extLst>
              <a:ext uri="{FF2B5EF4-FFF2-40B4-BE49-F238E27FC236}">
                <a16:creationId xmlns:a16="http://schemas.microsoft.com/office/drawing/2014/main" id="{69C62E8B-7FFA-8F5A-DCC9-95094C08BB5A}"/>
              </a:ext>
            </a:extLst>
          </p:cNvPr>
          <p:cNvSpPr/>
          <p:nvPr/>
        </p:nvSpPr>
        <p:spPr>
          <a:xfrm>
            <a:off x="8009130" y="1269117"/>
            <a:ext cx="2679623" cy="760933"/>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7" name="テキスト ボックス 46">
            <a:extLst>
              <a:ext uri="{FF2B5EF4-FFF2-40B4-BE49-F238E27FC236}">
                <a16:creationId xmlns:a16="http://schemas.microsoft.com/office/drawing/2014/main" id="{9E0BA1DC-5832-8152-3533-A8F595E5A130}"/>
              </a:ext>
            </a:extLst>
          </p:cNvPr>
          <p:cNvSpPr txBox="1"/>
          <p:nvPr/>
        </p:nvSpPr>
        <p:spPr>
          <a:xfrm>
            <a:off x="3399052" y="1312665"/>
            <a:ext cx="1766225" cy="738664"/>
          </a:xfrm>
          <a:prstGeom prst="rect">
            <a:avLst/>
          </a:prstGeom>
          <a:noFill/>
        </p:spPr>
        <p:txBody>
          <a:bodyPr wrap="square" rtlCol="0">
            <a:spAutoFit/>
          </a:bodyPr>
          <a:lstStyle/>
          <a:p>
            <a:r>
              <a:rPr kumimoji="1" lang="ja-JP" altLang="en-US" sz="2400" b="1"/>
              <a:t>フェーズ１</a:t>
            </a:r>
            <a:endParaRPr kumimoji="1" lang="en-US" altLang="ja-JP" sz="2400" b="1"/>
          </a:p>
          <a:p>
            <a:pPr algn="ctr"/>
            <a:r>
              <a:rPr kumimoji="1" lang="ja-JP" altLang="en-US" b="1"/>
              <a:t>（短期）</a:t>
            </a:r>
          </a:p>
        </p:txBody>
      </p:sp>
      <p:sp>
        <p:nvSpPr>
          <p:cNvPr id="48" name="テキスト ボックス 47">
            <a:extLst>
              <a:ext uri="{FF2B5EF4-FFF2-40B4-BE49-F238E27FC236}">
                <a16:creationId xmlns:a16="http://schemas.microsoft.com/office/drawing/2014/main" id="{AC86CEF9-550D-6633-D781-C38EC5F59171}"/>
              </a:ext>
            </a:extLst>
          </p:cNvPr>
          <p:cNvSpPr txBox="1"/>
          <p:nvPr/>
        </p:nvSpPr>
        <p:spPr>
          <a:xfrm>
            <a:off x="5985566" y="1280537"/>
            <a:ext cx="1627756" cy="738664"/>
          </a:xfrm>
          <a:prstGeom prst="rect">
            <a:avLst/>
          </a:prstGeom>
          <a:noFill/>
        </p:spPr>
        <p:txBody>
          <a:bodyPr wrap="square" rtlCol="0">
            <a:spAutoFit/>
          </a:bodyPr>
          <a:lstStyle/>
          <a:p>
            <a:r>
              <a:rPr kumimoji="1" lang="ja-JP" altLang="en-US" sz="2400" b="1"/>
              <a:t>フェーズ</a:t>
            </a:r>
            <a:r>
              <a:rPr kumimoji="1" lang="en-US" altLang="ja-JP" sz="2400" b="1"/>
              <a:t>2</a:t>
            </a:r>
          </a:p>
          <a:p>
            <a:pPr algn="ctr"/>
            <a:r>
              <a:rPr kumimoji="1" lang="ja-JP" altLang="en-US" b="1"/>
              <a:t>（中期）</a:t>
            </a:r>
          </a:p>
        </p:txBody>
      </p:sp>
      <p:sp>
        <p:nvSpPr>
          <p:cNvPr id="49" name="テキスト ボックス 48">
            <a:extLst>
              <a:ext uri="{FF2B5EF4-FFF2-40B4-BE49-F238E27FC236}">
                <a16:creationId xmlns:a16="http://schemas.microsoft.com/office/drawing/2014/main" id="{98A2F965-9EB1-9815-2C85-A78A4983C9E6}"/>
              </a:ext>
            </a:extLst>
          </p:cNvPr>
          <p:cNvSpPr txBox="1"/>
          <p:nvPr/>
        </p:nvSpPr>
        <p:spPr>
          <a:xfrm>
            <a:off x="8549400" y="1312665"/>
            <a:ext cx="1643267" cy="738664"/>
          </a:xfrm>
          <a:prstGeom prst="rect">
            <a:avLst/>
          </a:prstGeom>
          <a:noFill/>
        </p:spPr>
        <p:txBody>
          <a:bodyPr wrap="square" rtlCol="0">
            <a:spAutoFit/>
          </a:bodyPr>
          <a:lstStyle/>
          <a:p>
            <a:r>
              <a:rPr kumimoji="1" lang="ja-JP" altLang="en-US" sz="2400" b="1"/>
              <a:t>フェーズ</a:t>
            </a:r>
            <a:r>
              <a:rPr kumimoji="1" lang="en-US" altLang="ja-JP" sz="2400" b="1"/>
              <a:t>3</a:t>
            </a:r>
          </a:p>
          <a:p>
            <a:pPr algn="ctr"/>
            <a:r>
              <a:rPr kumimoji="1" lang="ja-JP" altLang="en-US" b="1"/>
              <a:t>（長期）</a:t>
            </a:r>
            <a:endParaRPr kumimoji="1" lang="en-US" altLang="ja-JP" b="1"/>
          </a:p>
        </p:txBody>
      </p:sp>
      <p:cxnSp>
        <p:nvCxnSpPr>
          <p:cNvPr id="57" name="直線矢印コネクタ 56">
            <a:extLst>
              <a:ext uri="{FF2B5EF4-FFF2-40B4-BE49-F238E27FC236}">
                <a16:creationId xmlns:a16="http://schemas.microsoft.com/office/drawing/2014/main" id="{40317910-2B00-6FE8-E71F-81AA44D23BD5}"/>
              </a:ext>
            </a:extLst>
          </p:cNvPr>
          <p:cNvCxnSpPr>
            <a:cxnSpLocks/>
            <a:stCxn id="73" idx="3"/>
          </p:cNvCxnSpPr>
          <p:nvPr/>
        </p:nvCxnSpPr>
        <p:spPr>
          <a:xfrm>
            <a:off x="4538835" y="2751810"/>
            <a:ext cx="4759564" cy="0"/>
          </a:xfrm>
          <a:prstGeom prst="straightConnector1">
            <a:avLst/>
          </a:prstGeom>
          <a:ln w="79375">
            <a:solidFill>
              <a:srgbClr val="003451"/>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53" name="グループ化 52">
            <a:extLst>
              <a:ext uri="{FF2B5EF4-FFF2-40B4-BE49-F238E27FC236}">
                <a16:creationId xmlns:a16="http://schemas.microsoft.com/office/drawing/2014/main" id="{A7C9CCF5-7E06-3333-7D8F-A037692F73F6}"/>
              </a:ext>
            </a:extLst>
          </p:cNvPr>
          <p:cNvGrpSpPr/>
          <p:nvPr/>
        </p:nvGrpSpPr>
        <p:grpSpPr>
          <a:xfrm>
            <a:off x="2881462" y="3944484"/>
            <a:ext cx="7649902" cy="1556788"/>
            <a:chOff x="2890406" y="3478390"/>
            <a:chExt cx="8721983" cy="1843090"/>
          </a:xfrm>
        </p:grpSpPr>
        <p:sp>
          <p:nvSpPr>
            <p:cNvPr id="50" name="正方形/長方形 49">
              <a:extLst>
                <a:ext uri="{FF2B5EF4-FFF2-40B4-BE49-F238E27FC236}">
                  <a16:creationId xmlns:a16="http://schemas.microsoft.com/office/drawing/2014/main" id="{08257DE5-1451-46AF-E0A7-EBA0AAC92C48}"/>
                </a:ext>
              </a:extLst>
            </p:cNvPr>
            <p:cNvSpPr/>
            <p:nvPr/>
          </p:nvSpPr>
          <p:spPr>
            <a:xfrm>
              <a:off x="2890406" y="4281028"/>
              <a:ext cx="2895023" cy="1039701"/>
            </a:xfrm>
            <a:prstGeom prst="rect">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0B7FFC1D-6655-6BBE-5008-9FF41657F158}"/>
                </a:ext>
              </a:extLst>
            </p:cNvPr>
            <p:cNvSpPr/>
            <p:nvPr/>
          </p:nvSpPr>
          <p:spPr>
            <a:xfrm>
              <a:off x="5799414" y="3836529"/>
              <a:ext cx="2895023" cy="1484951"/>
            </a:xfrm>
            <a:prstGeom prst="rect">
              <a:avLst/>
            </a:prstGeom>
            <a:solidFill>
              <a:srgbClr val="003451">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FCFF9B94-0C3F-43E9-ACC4-364C28938D2D}"/>
                </a:ext>
              </a:extLst>
            </p:cNvPr>
            <p:cNvSpPr/>
            <p:nvPr/>
          </p:nvSpPr>
          <p:spPr>
            <a:xfrm>
              <a:off x="8717366" y="3478390"/>
              <a:ext cx="2895023" cy="1842339"/>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テキスト ボックス 28">
            <a:extLst>
              <a:ext uri="{FF2B5EF4-FFF2-40B4-BE49-F238E27FC236}">
                <a16:creationId xmlns:a16="http://schemas.microsoft.com/office/drawing/2014/main" id="{D0C722AB-0003-ACF0-E152-F26AADE55588}"/>
              </a:ext>
            </a:extLst>
          </p:cNvPr>
          <p:cNvSpPr txBox="1"/>
          <p:nvPr/>
        </p:nvSpPr>
        <p:spPr>
          <a:xfrm>
            <a:off x="3119287" y="4751100"/>
            <a:ext cx="2162234" cy="707886"/>
          </a:xfrm>
          <a:prstGeom prst="rect">
            <a:avLst/>
          </a:prstGeom>
          <a:noFill/>
        </p:spPr>
        <p:txBody>
          <a:bodyPr wrap="square" rtlCol="0">
            <a:spAutoFit/>
          </a:bodyPr>
          <a:lstStyle/>
          <a:p>
            <a:pPr algn="ctr"/>
            <a:r>
              <a:rPr kumimoji="1" lang="ja-JP" altLang="en-US" sz="2000" b="1">
                <a:solidFill>
                  <a:schemeClr val="bg1"/>
                </a:solidFill>
              </a:rPr>
              <a:t>斎場</a:t>
            </a:r>
            <a:endParaRPr kumimoji="1" lang="en-US" altLang="ja-JP" sz="2000" b="1">
              <a:solidFill>
                <a:schemeClr val="bg1"/>
              </a:solidFill>
            </a:endParaRPr>
          </a:p>
          <a:p>
            <a:pPr algn="ctr"/>
            <a:r>
              <a:rPr kumimoji="1" lang="ja-JP" altLang="en-US" sz="2000" b="1">
                <a:solidFill>
                  <a:schemeClr val="bg1"/>
                </a:solidFill>
              </a:rPr>
              <a:t>給食センター</a:t>
            </a:r>
            <a:endParaRPr kumimoji="1" lang="en-US" altLang="ja-JP" sz="2000" b="1">
              <a:solidFill>
                <a:schemeClr val="bg1"/>
              </a:solidFill>
            </a:endParaRPr>
          </a:p>
        </p:txBody>
      </p:sp>
      <p:sp>
        <p:nvSpPr>
          <p:cNvPr id="27" name="テキスト ボックス 26">
            <a:extLst>
              <a:ext uri="{FF2B5EF4-FFF2-40B4-BE49-F238E27FC236}">
                <a16:creationId xmlns:a16="http://schemas.microsoft.com/office/drawing/2014/main" id="{E2C03CBF-0311-F66E-DB24-B16351DC6685}"/>
              </a:ext>
            </a:extLst>
          </p:cNvPr>
          <p:cNvSpPr txBox="1"/>
          <p:nvPr/>
        </p:nvSpPr>
        <p:spPr>
          <a:xfrm>
            <a:off x="5579258" y="4660104"/>
            <a:ext cx="2246464" cy="707886"/>
          </a:xfrm>
          <a:prstGeom prst="rect">
            <a:avLst/>
          </a:prstGeom>
          <a:noFill/>
        </p:spPr>
        <p:txBody>
          <a:bodyPr wrap="square" rtlCol="0">
            <a:spAutoFit/>
          </a:bodyPr>
          <a:lstStyle/>
          <a:p>
            <a:pPr algn="ctr"/>
            <a:r>
              <a:rPr kumimoji="1" lang="ja-JP" altLang="en-US" sz="2000" b="1">
                <a:solidFill>
                  <a:schemeClr val="bg1"/>
                </a:solidFill>
              </a:rPr>
              <a:t>美術館、図書館</a:t>
            </a:r>
            <a:endParaRPr kumimoji="1" lang="en-US" altLang="ja-JP" sz="2000" b="1">
              <a:solidFill>
                <a:schemeClr val="bg1"/>
              </a:solidFill>
            </a:endParaRPr>
          </a:p>
          <a:p>
            <a:pPr algn="ctr"/>
            <a:r>
              <a:rPr kumimoji="1" lang="ja-JP" altLang="en-US" sz="2000" b="1">
                <a:solidFill>
                  <a:schemeClr val="bg1"/>
                </a:solidFill>
              </a:rPr>
              <a:t>スポーツ施設</a:t>
            </a:r>
            <a:endParaRPr kumimoji="1" lang="en-US" altLang="ja-JP" sz="2000" b="1">
              <a:solidFill>
                <a:schemeClr val="bg1"/>
              </a:solidFill>
            </a:endParaRPr>
          </a:p>
        </p:txBody>
      </p:sp>
      <p:pic>
        <p:nvPicPr>
          <p:cNvPr id="65" name="グラフィックス 64" descr="工場 単色塗りつぶし">
            <a:extLst>
              <a:ext uri="{FF2B5EF4-FFF2-40B4-BE49-F238E27FC236}">
                <a16:creationId xmlns:a16="http://schemas.microsoft.com/office/drawing/2014/main" id="{1C59CEE6-19DB-6B04-3F81-832B387D0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745" y="4072920"/>
            <a:ext cx="649641" cy="649641"/>
          </a:xfrm>
          <a:prstGeom prst="rect">
            <a:avLst/>
          </a:prstGeom>
        </p:spPr>
      </p:pic>
      <p:pic>
        <p:nvPicPr>
          <p:cNvPr id="67" name="グラフィックス 66" descr="裁判所 単色塗りつぶし">
            <a:extLst>
              <a:ext uri="{FF2B5EF4-FFF2-40B4-BE49-F238E27FC236}">
                <a16:creationId xmlns:a16="http://schemas.microsoft.com/office/drawing/2014/main" id="{DE159D0B-65C1-0A94-CA34-F0D24519E7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7670" y="3678566"/>
            <a:ext cx="649641" cy="649641"/>
          </a:xfrm>
          <a:prstGeom prst="rect">
            <a:avLst/>
          </a:prstGeom>
        </p:spPr>
      </p:pic>
      <p:pic>
        <p:nvPicPr>
          <p:cNvPr id="69" name="グラフィックス 68" descr="校舎 単色塗りつぶし">
            <a:extLst>
              <a:ext uri="{FF2B5EF4-FFF2-40B4-BE49-F238E27FC236}">
                <a16:creationId xmlns:a16="http://schemas.microsoft.com/office/drawing/2014/main" id="{4891C0FB-F0CF-5FC3-98B0-EB257425B9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4241" y="3264836"/>
            <a:ext cx="828317" cy="828317"/>
          </a:xfrm>
          <a:prstGeom prst="rect">
            <a:avLst/>
          </a:prstGeom>
        </p:spPr>
      </p:pic>
      <p:sp>
        <p:nvSpPr>
          <p:cNvPr id="73" name="テキスト ボックス 72">
            <a:extLst>
              <a:ext uri="{FF2B5EF4-FFF2-40B4-BE49-F238E27FC236}">
                <a16:creationId xmlns:a16="http://schemas.microsoft.com/office/drawing/2014/main" id="{AA817D11-7E7B-303E-F5BE-3BBAA6D3F2C0}"/>
              </a:ext>
            </a:extLst>
          </p:cNvPr>
          <p:cNvSpPr txBox="1"/>
          <p:nvPr/>
        </p:nvSpPr>
        <p:spPr>
          <a:xfrm>
            <a:off x="3979369" y="2490200"/>
            <a:ext cx="559466" cy="523220"/>
          </a:xfrm>
          <a:prstGeom prst="rect">
            <a:avLst/>
          </a:prstGeom>
          <a:noFill/>
        </p:spPr>
        <p:txBody>
          <a:bodyPr wrap="square" rtlCol="0">
            <a:spAutoFit/>
          </a:bodyPr>
          <a:lstStyle/>
          <a:p>
            <a:r>
              <a:rPr kumimoji="1" lang="ja-JP" altLang="en-US" sz="2800" b="1"/>
              <a:t>小</a:t>
            </a:r>
            <a:endParaRPr kumimoji="1" lang="en-US" altLang="ja-JP" sz="2800" b="1"/>
          </a:p>
        </p:txBody>
      </p:sp>
      <p:sp>
        <p:nvSpPr>
          <p:cNvPr id="74" name="テキスト ボックス 73">
            <a:extLst>
              <a:ext uri="{FF2B5EF4-FFF2-40B4-BE49-F238E27FC236}">
                <a16:creationId xmlns:a16="http://schemas.microsoft.com/office/drawing/2014/main" id="{1D7BBE5C-11F3-DE10-7042-82DAC9C72502}"/>
              </a:ext>
            </a:extLst>
          </p:cNvPr>
          <p:cNvSpPr txBox="1"/>
          <p:nvPr/>
        </p:nvSpPr>
        <p:spPr>
          <a:xfrm>
            <a:off x="9347319" y="2490200"/>
            <a:ext cx="559466" cy="523220"/>
          </a:xfrm>
          <a:prstGeom prst="rect">
            <a:avLst/>
          </a:prstGeom>
          <a:noFill/>
        </p:spPr>
        <p:txBody>
          <a:bodyPr wrap="square" rtlCol="0">
            <a:spAutoFit/>
          </a:bodyPr>
          <a:lstStyle/>
          <a:p>
            <a:r>
              <a:rPr kumimoji="1" lang="ja-JP" altLang="en-US" sz="2800" b="1"/>
              <a:t>大</a:t>
            </a:r>
            <a:endParaRPr kumimoji="1" lang="en-US" altLang="ja-JP" sz="2800" b="1"/>
          </a:p>
        </p:txBody>
      </p:sp>
      <p:sp>
        <p:nvSpPr>
          <p:cNvPr id="4" name="四角形: 角を丸くする 3">
            <a:extLst>
              <a:ext uri="{FF2B5EF4-FFF2-40B4-BE49-F238E27FC236}">
                <a16:creationId xmlns:a16="http://schemas.microsoft.com/office/drawing/2014/main" id="{2C6DC3E0-AB69-02F3-0662-6AA45C55631D}"/>
              </a:ext>
            </a:extLst>
          </p:cNvPr>
          <p:cNvSpPr/>
          <p:nvPr/>
        </p:nvSpPr>
        <p:spPr>
          <a:xfrm>
            <a:off x="2844681" y="4644226"/>
            <a:ext cx="2596067" cy="878196"/>
          </a:xfrm>
          <a:prstGeom prst="roundRect">
            <a:avLst>
              <a:gd name="adj" fmla="val 7269"/>
            </a:avLst>
          </a:prstGeom>
          <a:noFill/>
          <a:ln w="793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3AFDB26-3F0E-7502-ABEF-0545609CB3FE}"/>
              </a:ext>
            </a:extLst>
          </p:cNvPr>
          <p:cNvSpPr txBox="1"/>
          <p:nvPr/>
        </p:nvSpPr>
        <p:spPr>
          <a:xfrm>
            <a:off x="8663177" y="4606178"/>
            <a:ext cx="1243608" cy="707886"/>
          </a:xfrm>
          <a:prstGeom prst="rect">
            <a:avLst/>
          </a:prstGeom>
          <a:noFill/>
        </p:spPr>
        <p:txBody>
          <a:bodyPr wrap="square" rtlCol="0">
            <a:spAutoFit/>
          </a:bodyPr>
          <a:lstStyle/>
          <a:p>
            <a:pPr algn="ctr"/>
            <a:r>
              <a:rPr kumimoji="1" lang="ja-JP" altLang="en-US" sz="2000" b="1">
                <a:solidFill>
                  <a:schemeClr val="bg1"/>
                </a:solidFill>
              </a:rPr>
              <a:t>公民館</a:t>
            </a:r>
            <a:endParaRPr kumimoji="1" lang="en-US" altLang="ja-JP" sz="2000" b="1">
              <a:solidFill>
                <a:schemeClr val="bg1"/>
              </a:solidFill>
            </a:endParaRPr>
          </a:p>
          <a:p>
            <a:pPr algn="ctr"/>
            <a:r>
              <a:rPr kumimoji="1" lang="ja-JP" altLang="en-US" sz="2000" b="1">
                <a:solidFill>
                  <a:schemeClr val="bg1"/>
                </a:solidFill>
              </a:rPr>
              <a:t>小中学校</a:t>
            </a:r>
            <a:endParaRPr kumimoji="1" lang="en-US" altLang="ja-JP" sz="2000" b="1">
              <a:solidFill>
                <a:schemeClr val="bg1"/>
              </a:solidFill>
            </a:endParaRPr>
          </a:p>
        </p:txBody>
      </p:sp>
      <p:sp>
        <p:nvSpPr>
          <p:cNvPr id="8" name="テキスト ボックス 9">
            <a:extLst>
              <a:ext uri="{FF2B5EF4-FFF2-40B4-BE49-F238E27FC236}">
                <a16:creationId xmlns:a16="http://schemas.microsoft.com/office/drawing/2014/main" id="{9B39976C-3066-56D2-3432-FA7EA8C4A0A8}"/>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2259182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CBB5E-DB55-C858-A8E8-2CA08D0DF8F6}"/>
            </a:ext>
          </a:extLst>
        </p:cNvPr>
        <p:cNvGrpSpPr/>
        <p:nvPr/>
      </p:nvGrpSpPr>
      <p:grpSpPr>
        <a:xfrm>
          <a:off x="0" y="0"/>
          <a:ext cx="0" cy="0"/>
          <a:chOff x="0" y="0"/>
          <a:chExt cx="0" cy="0"/>
        </a:xfrm>
      </p:grpSpPr>
      <p:pic>
        <p:nvPicPr>
          <p:cNvPr id="26" name="図 25" descr="マップ&#10;&#10;AI 生成コンテンツは誤りを含む可能性があります。">
            <a:extLst>
              <a:ext uri="{FF2B5EF4-FFF2-40B4-BE49-F238E27FC236}">
                <a16:creationId xmlns:a16="http://schemas.microsoft.com/office/drawing/2014/main" id="{1EE238E0-DC31-A92C-BA2C-4C70739ED7AB}"/>
              </a:ext>
            </a:extLst>
          </p:cNvPr>
          <p:cNvPicPr>
            <a:picLocks noChangeAspect="1"/>
          </p:cNvPicPr>
          <p:nvPr/>
        </p:nvPicPr>
        <p:blipFill>
          <a:blip r:embed="rId3">
            <a:extLst>
              <a:ext uri="{28A0092B-C50C-407E-A947-70E740481C1C}">
                <a14:useLocalDpi xmlns:a14="http://schemas.microsoft.com/office/drawing/2010/main" val="0"/>
              </a:ext>
            </a:extLst>
          </a:blip>
          <a:srcRect t="35329" r="60121"/>
          <a:stretch>
            <a:fillRect/>
          </a:stretch>
        </p:blipFill>
        <p:spPr>
          <a:xfrm>
            <a:off x="4864372" y="1693801"/>
            <a:ext cx="3868567" cy="4435199"/>
          </a:xfrm>
          <a:prstGeom prst="rect">
            <a:avLst/>
          </a:prstGeom>
        </p:spPr>
      </p:pic>
      <p:sp>
        <p:nvSpPr>
          <p:cNvPr id="6" name="楕円 3">
            <a:extLst>
              <a:ext uri="{FF2B5EF4-FFF2-40B4-BE49-F238E27FC236}">
                <a16:creationId xmlns:a16="http://schemas.microsoft.com/office/drawing/2014/main" id="{BB2F2719-71AE-39DF-0693-A89FC439F190}"/>
              </a:ext>
            </a:extLst>
          </p:cNvPr>
          <p:cNvSpPr>
            <a:spLocks noChangeAspect="1"/>
          </p:cNvSpPr>
          <p:nvPr/>
        </p:nvSpPr>
        <p:spPr>
          <a:xfrm>
            <a:off x="-2700000" y="733322"/>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F76D974-7855-7189-F0DB-4DDE629C57AF}"/>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19</a:t>
            </a:r>
          </a:p>
        </p:txBody>
      </p:sp>
      <p:grpSp>
        <p:nvGrpSpPr>
          <p:cNvPr id="4" name="グループ化 3">
            <a:extLst>
              <a:ext uri="{FF2B5EF4-FFF2-40B4-BE49-F238E27FC236}">
                <a16:creationId xmlns:a16="http://schemas.microsoft.com/office/drawing/2014/main" id="{9966928F-CB0A-D9EA-C79A-133BCECE4710}"/>
              </a:ext>
            </a:extLst>
          </p:cNvPr>
          <p:cNvGrpSpPr/>
          <p:nvPr/>
        </p:nvGrpSpPr>
        <p:grpSpPr>
          <a:xfrm>
            <a:off x="8574780" y="3379816"/>
            <a:ext cx="2891210" cy="1656469"/>
            <a:chOff x="7563750" y="1471448"/>
            <a:chExt cx="2891210" cy="1656469"/>
          </a:xfrm>
        </p:grpSpPr>
        <p:sp>
          <p:nvSpPr>
            <p:cNvPr id="5" name="四角形: 角を丸くする 4">
              <a:extLst>
                <a:ext uri="{FF2B5EF4-FFF2-40B4-BE49-F238E27FC236}">
                  <a16:creationId xmlns:a16="http://schemas.microsoft.com/office/drawing/2014/main" id="{942DFE45-3EE9-FA04-8DC0-568618CD9401}"/>
                </a:ext>
              </a:extLst>
            </p:cNvPr>
            <p:cNvSpPr/>
            <p:nvPr/>
          </p:nvSpPr>
          <p:spPr>
            <a:xfrm>
              <a:off x="7563750" y="1471448"/>
              <a:ext cx="2891209" cy="1656469"/>
            </a:xfrm>
            <a:prstGeom prst="roundRect">
              <a:avLst>
                <a:gd name="adj" fmla="val 8338"/>
              </a:avLst>
            </a:prstGeom>
            <a:solidFill>
              <a:srgbClr val="003451"/>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7" name="テキスト ボックス 6">
              <a:extLst>
                <a:ext uri="{FF2B5EF4-FFF2-40B4-BE49-F238E27FC236}">
                  <a16:creationId xmlns:a16="http://schemas.microsoft.com/office/drawing/2014/main" id="{D38CD876-3EFC-576E-E16A-047A99832D66}"/>
                </a:ext>
              </a:extLst>
            </p:cNvPr>
            <p:cNvSpPr txBox="1"/>
            <p:nvPr/>
          </p:nvSpPr>
          <p:spPr>
            <a:xfrm>
              <a:off x="7662018" y="1963496"/>
              <a:ext cx="2792942" cy="1164421"/>
            </a:xfrm>
            <a:prstGeom prst="rect">
              <a:avLst/>
            </a:prstGeom>
            <a:noFill/>
          </p:spPr>
          <p:txBody>
            <a:bodyPr wrap="square">
              <a:spAutoFit/>
            </a:bodyPr>
            <a:lstStyle/>
            <a:p>
              <a:pPr marL="0" marR="0" lvl="0" indent="0" defTabSz="457200" rtl="0" eaLnBrk="1" fontAlgn="auto" latinLnBrk="0" hangingPunct="1">
                <a:lnSpc>
                  <a:spcPct val="100000"/>
                </a:lnSpc>
                <a:spcBef>
                  <a:spcPts val="120"/>
                </a:spcBef>
                <a:spcAft>
                  <a:spcPts val="0"/>
                </a:spcAft>
                <a:buClrTx/>
                <a:buSzTx/>
                <a:buFontTx/>
                <a:buNone/>
                <a:tabLst/>
                <a:defRPr/>
              </a:pPr>
              <a:r>
                <a:rPr kumimoji="1" lang="en-US" altLang="ja-JP" sz="2000" b="1">
                  <a:solidFill>
                    <a:schemeClr val="bg1"/>
                  </a:solidFill>
                  <a:latin typeface="Noto Sans JP"/>
                  <a:ea typeface="Noto Sans JP"/>
                </a:rPr>
                <a:t>6</a:t>
              </a:r>
              <a:r>
                <a:rPr kumimoji="1" lang="ja-JP" altLang="en-US" sz="2000" b="1">
                  <a:solidFill>
                    <a:schemeClr val="bg1"/>
                  </a:solidFill>
                  <a:latin typeface="Noto Sans JP"/>
                  <a:ea typeface="Noto Sans JP"/>
                </a:rPr>
                <a:t>基</a:t>
              </a:r>
              <a:endParaRPr kumimoji="1" lang="en-US" altLang="ja-JP" sz="2000" b="1">
                <a:solidFill>
                  <a:schemeClr val="bg1"/>
                </a:solidFill>
                <a:latin typeface="Noto Sans JP"/>
                <a:ea typeface="Noto Sans JP"/>
              </a:endParaRPr>
            </a:p>
            <a:p>
              <a:pPr marL="0" marR="0" lvl="0" indent="0" defTabSz="457200" rtl="0" eaLnBrk="1" fontAlgn="auto" latinLnBrk="0" hangingPunct="1">
                <a:lnSpc>
                  <a:spcPct val="100000"/>
                </a:lnSpc>
                <a:spcBef>
                  <a:spcPts val="120"/>
                </a:spcBef>
                <a:spcAft>
                  <a:spcPts val="0"/>
                </a:spcAft>
                <a:buClrTx/>
                <a:buSzTx/>
                <a:buFontTx/>
                <a:buNone/>
                <a:tabLst/>
                <a:defRPr/>
              </a:pPr>
              <a:r>
                <a:rPr kumimoji="1" lang="ja-JP" altLang="en-US" sz="2400" b="1">
                  <a:solidFill>
                    <a:schemeClr val="accent6"/>
                  </a:solidFill>
                  <a:latin typeface="Noto Sans JP"/>
                  <a:ea typeface="Noto Sans JP"/>
                </a:rPr>
                <a:t>老朽化</a:t>
              </a:r>
              <a:r>
                <a:rPr kumimoji="1" lang="ja-JP" altLang="en-US" sz="2000" b="1">
                  <a:solidFill>
                    <a:schemeClr val="bg1"/>
                  </a:solidFill>
                  <a:latin typeface="Noto Sans JP"/>
                  <a:ea typeface="Noto Sans JP"/>
                </a:rPr>
                <a:t>（築</a:t>
              </a:r>
              <a:r>
                <a:rPr kumimoji="1" lang="en-US" altLang="ja-JP" sz="2000" b="1">
                  <a:solidFill>
                    <a:schemeClr val="bg1"/>
                  </a:solidFill>
                  <a:latin typeface="Noto Sans JP"/>
                  <a:ea typeface="Noto Sans JP"/>
                </a:rPr>
                <a:t>27</a:t>
              </a:r>
              <a:r>
                <a:rPr kumimoji="1" lang="ja-JP" altLang="en-US" sz="2000" b="1">
                  <a:solidFill>
                    <a:schemeClr val="bg1"/>
                  </a:solidFill>
                  <a:latin typeface="Noto Sans JP"/>
                  <a:ea typeface="Noto Sans JP"/>
                </a:rPr>
                <a:t>年）</a:t>
              </a:r>
              <a:endParaRPr kumimoji="1" lang="en-US" altLang="ja-JP" sz="2000" b="1">
                <a:solidFill>
                  <a:schemeClr val="bg1"/>
                </a:solidFill>
                <a:latin typeface="Noto Sans JP"/>
                <a:ea typeface="Noto Sans JP"/>
              </a:endParaRPr>
            </a:p>
            <a:p>
              <a:pPr marL="0" marR="0" lvl="0" indent="0" defTabSz="457200" rtl="0" eaLnBrk="1" fontAlgn="auto" latinLnBrk="0" hangingPunct="1">
                <a:lnSpc>
                  <a:spcPct val="100000"/>
                </a:lnSpc>
                <a:spcBef>
                  <a:spcPts val="120"/>
                </a:spcBef>
                <a:spcAft>
                  <a:spcPts val="0"/>
                </a:spcAft>
                <a:buClrTx/>
                <a:buSzTx/>
                <a:buFontTx/>
                <a:buNone/>
                <a:tabLst/>
                <a:defRPr/>
              </a:pPr>
              <a:r>
                <a:rPr kumimoji="1" lang="ja-JP" altLang="en-US" sz="2400" b="1" i="0" u="none" strike="noStrike" kern="1200" cap="none" spc="0" normalizeH="0" baseline="0" noProof="0">
                  <a:ln>
                    <a:noFill/>
                  </a:ln>
                  <a:solidFill>
                    <a:schemeClr val="accent6"/>
                  </a:solidFill>
                  <a:effectLst/>
                  <a:uLnTx/>
                  <a:uFillTx/>
                  <a:latin typeface="Noto Sans JP"/>
                  <a:ea typeface="Noto Sans JP"/>
                  <a:cs typeface="+mn-cs"/>
                </a:rPr>
                <a:t>公共交通不便性</a:t>
              </a:r>
              <a:endParaRPr kumimoji="1" lang="en-US" altLang="ja-JP" sz="2400" b="1" i="0" u="none" strike="noStrike" kern="1200" cap="none" spc="0" normalizeH="0" baseline="0" noProof="0">
                <a:ln>
                  <a:noFill/>
                </a:ln>
                <a:solidFill>
                  <a:schemeClr val="accent6"/>
                </a:solidFill>
                <a:effectLst/>
                <a:uLnTx/>
                <a:uFillTx/>
                <a:latin typeface="Noto Sans JP"/>
                <a:ea typeface="Noto Sans JP"/>
                <a:cs typeface="+mn-cs"/>
              </a:endParaRPr>
            </a:p>
          </p:txBody>
        </p:sp>
        <p:sp>
          <p:nvSpPr>
            <p:cNvPr id="9" name="テキスト ボックス 8">
              <a:extLst>
                <a:ext uri="{FF2B5EF4-FFF2-40B4-BE49-F238E27FC236}">
                  <a16:creationId xmlns:a16="http://schemas.microsoft.com/office/drawing/2014/main" id="{B8F7FC19-D0B2-63CE-3D4D-94ED65B14CA6}"/>
                </a:ext>
              </a:extLst>
            </p:cNvPr>
            <p:cNvSpPr txBox="1"/>
            <p:nvPr/>
          </p:nvSpPr>
          <p:spPr>
            <a:xfrm>
              <a:off x="7644107" y="1558049"/>
              <a:ext cx="2340382" cy="400110"/>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a:ln>
                    <a:noFill/>
                  </a:ln>
                  <a:solidFill>
                    <a:schemeClr val="bg1"/>
                  </a:solidFill>
                  <a:effectLst/>
                  <a:uLnTx/>
                  <a:uFillTx/>
                  <a:latin typeface="Noto Sans JP"/>
                  <a:ea typeface="Noto Sans JP"/>
                  <a:cs typeface="+mn-cs"/>
                </a:rPr>
                <a:t>うしくあみ斎場</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grpSp>
        <p:nvGrpSpPr>
          <p:cNvPr id="11" name="グループ化 10">
            <a:extLst>
              <a:ext uri="{FF2B5EF4-FFF2-40B4-BE49-F238E27FC236}">
                <a16:creationId xmlns:a16="http://schemas.microsoft.com/office/drawing/2014/main" id="{E494CF14-B4E9-661E-7AC0-477852D3DAD7}"/>
              </a:ext>
            </a:extLst>
          </p:cNvPr>
          <p:cNvGrpSpPr/>
          <p:nvPr/>
        </p:nvGrpSpPr>
        <p:grpSpPr>
          <a:xfrm>
            <a:off x="2880076" y="2212654"/>
            <a:ext cx="2485832" cy="2033746"/>
            <a:chOff x="7508980" y="1471446"/>
            <a:chExt cx="2885669" cy="1878995"/>
          </a:xfrm>
        </p:grpSpPr>
        <p:sp>
          <p:nvSpPr>
            <p:cNvPr id="14" name="四角形: 角を丸くする 13">
              <a:extLst>
                <a:ext uri="{FF2B5EF4-FFF2-40B4-BE49-F238E27FC236}">
                  <a16:creationId xmlns:a16="http://schemas.microsoft.com/office/drawing/2014/main" id="{4DACD999-5A7F-E7DF-5EBF-F196360AB0AB}"/>
                </a:ext>
              </a:extLst>
            </p:cNvPr>
            <p:cNvSpPr/>
            <p:nvPr/>
          </p:nvSpPr>
          <p:spPr>
            <a:xfrm>
              <a:off x="7508980" y="1471446"/>
              <a:ext cx="2864877" cy="1878995"/>
            </a:xfrm>
            <a:prstGeom prst="roundRect">
              <a:avLst>
                <a:gd name="adj" fmla="val 8338"/>
              </a:avLst>
            </a:prstGeom>
            <a:solidFill>
              <a:srgbClr val="003451"/>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15" name="テキスト ボックス 14">
              <a:extLst>
                <a:ext uri="{FF2B5EF4-FFF2-40B4-BE49-F238E27FC236}">
                  <a16:creationId xmlns:a16="http://schemas.microsoft.com/office/drawing/2014/main" id="{3AB21724-A736-30F2-48D9-1597214E4B10}"/>
                </a:ext>
              </a:extLst>
            </p:cNvPr>
            <p:cNvSpPr txBox="1"/>
            <p:nvPr/>
          </p:nvSpPr>
          <p:spPr>
            <a:xfrm>
              <a:off x="7617358" y="1944430"/>
              <a:ext cx="2777291" cy="1331740"/>
            </a:xfrm>
            <a:prstGeom prst="rect">
              <a:avLst/>
            </a:prstGeom>
            <a:noFill/>
          </p:spPr>
          <p:txBody>
            <a:bodyPr wrap="square">
              <a:spAutoFit/>
            </a:bodyPr>
            <a:lstStyle/>
            <a:p>
              <a:pPr marL="0" marR="0" lvl="0" indent="0" defTabSz="457200" rtl="0" eaLnBrk="1" fontAlgn="auto" latinLnBrk="0" hangingPunct="1">
                <a:lnSpc>
                  <a:spcPct val="100000"/>
                </a:lnSpc>
                <a:spcBef>
                  <a:spcPts val="130"/>
                </a:spcBef>
                <a:spcAft>
                  <a:spcPts val="0"/>
                </a:spcAft>
                <a:buClrTx/>
                <a:buSzTx/>
                <a:buFontTx/>
                <a:buNone/>
                <a:tabLst/>
                <a:defRPr/>
              </a:pPr>
              <a:r>
                <a:rPr kumimoji="1" lang="en-US" altLang="ja-JP" sz="2000" b="1">
                  <a:solidFill>
                    <a:schemeClr val="bg1"/>
                  </a:solidFill>
                  <a:latin typeface="Noto Sans JP"/>
                  <a:ea typeface="Noto Sans JP"/>
                </a:rPr>
                <a:t>6</a:t>
              </a:r>
              <a:r>
                <a:rPr kumimoji="1" lang="ja-JP" altLang="en-US" sz="2000" b="1">
                  <a:solidFill>
                    <a:schemeClr val="bg1"/>
                  </a:solidFill>
                  <a:latin typeface="Noto Sans JP"/>
                  <a:ea typeface="Noto Sans JP"/>
                </a:rPr>
                <a:t>基</a:t>
              </a:r>
              <a:endParaRPr kumimoji="1" lang="en-US" altLang="ja-JP" sz="2000" b="1">
                <a:solidFill>
                  <a:schemeClr val="bg1"/>
                </a:solidFill>
                <a:latin typeface="Noto Sans JP"/>
                <a:ea typeface="Noto Sans JP"/>
              </a:endParaRPr>
            </a:p>
            <a:p>
              <a:pPr marL="0" marR="0" lvl="0" indent="0" defTabSz="457200" rtl="0" eaLnBrk="1" fontAlgn="auto" latinLnBrk="0" hangingPunct="1">
                <a:lnSpc>
                  <a:spcPct val="100000"/>
                </a:lnSpc>
                <a:spcBef>
                  <a:spcPts val="130"/>
                </a:spcBef>
                <a:spcAft>
                  <a:spcPts val="0"/>
                </a:spcAft>
                <a:buClrTx/>
                <a:buSzTx/>
                <a:buFontTx/>
                <a:buNone/>
                <a:tabLst/>
                <a:defRPr/>
              </a:pPr>
              <a:r>
                <a:rPr kumimoji="1" lang="ja-JP" altLang="en-US" sz="2400" b="1">
                  <a:solidFill>
                    <a:schemeClr val="accent6"/>
                  </a:solidFill>
                  <a:latin typeface="Noto Sans JP"/>
                  <a:ea typeface="Noto Sans JP"/>
                </a:rPr>
                <a:t>新</a:t>
              </a:r>
              <a:r>
                <a:rPr kumimoji="1" lang="ja-JP" altLang="en-US" sz="2400" b="1">
                  <a:solidFill>
                    <a:srgbClr val="F79646"/>
                  </a:solidFill>
                  <a:latin typeface="Noto Sans JP"/>
                  <a:ea typeface="Noto Sans JP"/>
                </a:rPr>
                <a:t>し</a:t>
              </a:r>
              <a:r>
                <a:rPr kumimoji="1" lang="ja-JP" altLang="en-US" sz="2400" b="1">
                  <a:solidFill>
                    <a:schemeClr val="accent6"/>
                  </a:solidFill>
                  <a:latin typeface="Noto Sans JP"/>
                  <a:ea typeface="Noto Sans JP"/>
                </a:rPr>
                <a:t>い</a:t>
              </a:r>
              <a:r>
                <a:rPr kumimoji="1" lang="ja-JP" altLang="en-US" b="1">
                  <a:solidFill>
                    <a:schemeClr val="bg1"/>
                  </a:solidFill>
                  <a:latin typeface="Noto Sans JP"/>
                  <a:ea typeface="Noto Sans JP"/>
                </a:rPr>
                <a:t>（築</a:t>
              </a:r>
              <a:r>
                <a:rPr kumimoji="1" lang="en-US" altLang="ja-JP" b="1">
                  <a:solidFill>
                    <a:schemeClr val="bg1"/>
                  </a:solidFill>
                  <a:latin typeface="Noto Sans JP"/>
                  <a:ea typeface="Noto Sans JP"/>
                </a:rPr>
                <a:t>9</a:t>
              </a:r>
              <a:r>
                <a:rPr kumimoji="1" lang="ja-JP" altLang="en-US" b="1">
                  <a:solidFill>
                    <a:schemeClr val="bg1"/>
                  </a:solidFill>
                  <a:latin typeface="Noto Sans JP"/>
                  <a:ea typeface="Noto Sans JP"/>
                </a:rPr>
                <a:t>年）</a:t>
              </a:r>
              <a:endParaRPr kumimoji="1" lang="en-US" altLang="ja-JP" sz="2800" b="1">
                <a:solidFill>
                  <a:schemeClr val="bg1"/>
                </a:solidFill>
                <a:latin typeface="Noto Sans JP"/>
                <a:ea typeface="Noto Sans JP"/>
              </a:endParaRPr>
            </a:p>
            <a:p>
              <a:pPr marL="0" marR="0" lvl="0" indent="0" defTabSz="457200" rtl="0" eaLnBrk="1" fontAlgn="auto" latinLnBrk="0" hangingPunct="1">
                <a:lnSpc>
                  <a:spcPct val="100000"/>
                </a:lnSpc>
                <a:spcBef>
                  <a:spcPts val="130"/>
                </a:spcBef>
                <a:spcAft>
                  <a:spcPts val="0"/>
                </a:spcAft>
                <a:buClrTx/>
                <a:buSzTx/>
                <a:buFontTx/>
                <a:buNone/>
                <a:tabLst/>
                <a:defRPr/>
              </a:pPr>
              <a:r>
                <a:rPr kumimoji="1" lang="ja-JP" altLang="en-US" sz="2400" b="1">
                  <a:solidFill>
                    <a:srgbClr val="F79646"/>
                  </a:solidFill>
                  <a:latin typeface="Noto Sans JP"/>
                  <a:ea typeface="Noto Sans JP"/>
                </a:rPr>
                <a:t>交通利便性○</a:t>
              </a:r>
              <a:endParaRPr kumimoji="1" lang="en-US" altLang="ja-JP" sz="2400" b="1">
                <a:solidFill>
                  <a:srgbClr val="F79646"/>
                </a:solidFill>
                <a:latin typeface="Noto Sans JP"/>
                <a:ea typeface="Noto Sans JP"/>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b="1">
                  <a:solidFill>
                    <a:schemeClr val="bg1"/>
                  </a:solidFill>
                  <a:latin typeface="Noto Sans JP"/>
                  <a:ea typeface="Noto Sans JP"/>
                </a:rPr>
                <a:t>（国道</a:t>
              </a:r>
              <a:r>
                <a:rPr kumimoji="1" lang="en-US" altLang="ja-JP" b="1">
                  <a:solidFill>
                    <a:schemeClr val="bg1"/>
                  </a:solidFill>
                  <a:latin typeface="Noto Sans JP"/>
                  <a:ea typeface="Noto Sans JP"/>
                </a:rPr>
                <a:t>6</a:t>
              </a:r>
              <a:r>
                <a:rPr kumimoji="1" lang="ja-JP" altLang="en-US" b="1">
                  <a:solidFill>
                    <a:schemeClr val="bg1"/>
                  </a:solidFill>
                  <a:latin typeface="Noto Sans JP"/>
                  <a:ea typeface="Noto Sans JP"/>
                </a:rPr>
                <a:t>号線沿い）</a:t>
              </a:r>
              <a:endParaRPr kumimoji="1" lang="en-US" altLang="ja-JP" sz="2400" b="1" i="0" u="none" strike="noStrike" kern="1200" cap="none" spc="0" normalizeH="0" baseline="0" noProof="0">
                <a:ln>
                  <a:noFill/>
                </a:ln>
                <a:solidFill>
                  <a:schemeClr val="bg1"/>
                </a:solidFill>
                <a:effectLst/>
                <a:uLnTx/>
                <a:uFillTx/>
                <a:latin typeface="Noto Sans JP"/>
                <a:ea typeface="Noto Sans JP"/>
                <a:cs typeface="+mn-cs"/>
              </a:endParaRPr>
            </a:p>
          </p:txBody>
        </p:sp>
        <p:sp>
          <p:nvSpPr>
            <p:cNvPr id="16" name="テキスト ボックス 15">
              <a:extLst>
                <a:ext uri="{FF2B5EF4-FFF2-40B4-BE49-F238E27FC236}">
                  <a16:creationId xmlns:a16="http://schemas.microsoft.com/office/drawing/2014/main" id="{6A6745B2-7D8A-96E8-A79A-613C669B0B6F}"/>
                </a:ext>
              </a:extLst>
            </p:cNvPr>
            <p:cNvSpPr txBox="1"/>
            <p:nvPr/>
          </p:nvSpPr>
          <p:spPr>
            <a:xfrm>
              <a:off x="7644107" y="1558049"/>
              <a:ext cx="2249467" cy="400110"/>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u="sng">
                  <a:solidFill>
                    <a:schemeClr val="bg1"/>
                  </a:solidFill>
                  <a:latin typeface="Noto Sans JP"/>
                  <a:ea typeface="Noto Sans JP"/>
                </a:rPr>
                <a:t>土浦市営斎場</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sp>
        <p:nvSpPr>
          <p:cNvPr id="17" name="テキスト ボックス 16">
            <a:extLst>
              <a:ext uri="{FF2B5EF4-FFF2-40B4-BE49-F238E27FC236}">
                <a16:creationId xmlns:a16="http://schemas.microsoft.com/office/drawing/2014/main" id="{8B5E84AB-EF2A-8114-92CD-3C2DB86B92CD}"/>
              </a:ext>
            </a:extLst>
          </p:cNvPr>
          <p:cNvSpPr txBox="1"/>
          <p:nvPr/>
        </p:nvSpPr>
        <p:spPr>
          <a:xfrm>
            <a:off x="5956036" y="2330162"/>
            <a:ext cx="1006997" cy="369332"/>
          </a:xfrm>
          <a:prstGeom prst="rect">
            <a:avLst/>
          </a:prstGeom>
          <a:noFill/>
        </p:spPr>
        <p:txBody>
          <a:bodyPr wrap="square" rtlCol="0">
            <a:spAutoFit/>
          </a:bodyPr>
          <a:lstStyle/>
          <a:p>
            <a:r>
              <a:rPr kumimoji="1" lang="ja-JP" altLang="en-US">
                <a:highlight>
                  <a:srgbClr val="F2F2F2"/>
                </a:highlight>
              </a:rPr>
              <a:t>土浦市</a:t>
            </a:r>
          </a:p>
        </p:txBody>
      </p:sp>
      <p:sp>
        <p:nvSpPr>
          <p:cNvPr id="18" name="テキスト ボックス 17">
            <a:extLst>
              <a:ext uri="{FF2B5EF4-FFF2-40B4-BE49-F238E27FC236}">
                <a16:creationId xmlns:a16="http://schemas.microsoft.com/office/drawing/2014/main" id="{61A44DD3-E4A0-BFAA-5B8E-D67AE2C9A5BF}"/>
              </a:ext>
            </a:extLst>
          </p:cNvPr>
          <p:cNvSpPr txBox="1"/>
          <p:nvPr/>
        </p:nvSpPr>
        <p:spPr>
          <a:xfrm>
            <a:off x="6680472" y="4166012"/>
            <a:ext cx="1909659" cy="369332"/>
          </a:xfrm>
          <a:prstGeom prst="rect">
            <a:avLst/>
          </a:prstGeom>
          <a:noFill/>
        </p:spPr>
        <p:txBody>
          <a:bodyPr wrap="square" rtlCol="0">
            <a:spAutoFit/>
          </a:bodyPr>
          <a:lstStyle/>
          <a:p>
            <a:r>
              <a:rPr kumimoji="1" lang="ja-JP" altLang="en-US">
                <a:highlight>
                  <a:srgbClr val="F2F2F2"/>
                </a:highlight>
              </a:rPr>
              <a:t>阿見町</a:t>
            </a:r>
          </a:p>
        </p:txBody>
      </p:sp>
      <p:sp>
        <p:nvSpPr>
          <p:cNvPr id="19" name="テキスト ボックス 18">
            <a:extLst>
              <a:ext uri="{FF2B5EF4-FFF2-40B4-BE49-F238E27FC236}">
                <a16:creationId xmlns:a16="http://schemas.microsoft.com/office/drawing/2014/main" id="{C93B6DC0-E842-B47B-CD63-90932EA18B8C}"/>
              </a:ext>
            </a:extLst>
          </p:cNvPr>
          <p:cNvSpPr txBox="1"/>
          <p:nvPr/>
        </p:nvSpPr>
        <p:spPr>
          <a:xfrm>
            <a:off x="5673475" y="4851619"/>
            <a:ext cx="1006997" cy="369332"/>
          </a:xfrm>
          <a:prstGeom prst="rect">
            <a:avLst/>
          </a:prstGeom>
          <a:noFill/>
        </p:spPr>
        <p:txBody>
          <a:bodyPr wrap="square" rtlCol="0">
            <a:spAutoFit/>
          </a:bodyPr>
          <a:lstStyle/>
          <a:p>
            <a:r>
              <a:rPr kumimoji="1" lang="ja-JP" altLang="en-US"/>
              <a:t>牛久市</a:t>
            </a:r>
          </a:p>
        </p:txBody>
      </p:sp>
      <p:sp>
        <p:nvSpPr>
          <p:cNvPr id="23" name="テキスト ボックス 15">
            <a:extLst>
              <a:ext uri="{FF2B5EF4-FFF2-40B4-BE49-F238E27FC236}">
                <a16:creationId xmlns:a16="http://schemas.microsoft.com/office/drawing/2014/main" id="{9BEBC6F9-8A90-5E86-B731-031B2740DEB6}"/>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1</a:t>
            </a:r>
            <a:r>
              <a:rPr lang="ja-JP" altLang="en-US" sz="2800" b="1">
                <a:solidFill>
                  <a:srgbClr val="003451"/>
                </a:solidFill>
              </a:rPr>
              <a:t>　斎場</a:t>
            </a:r>
          </a:p>
        </p:txBody>
      </p:sp>
      <p:sp>
        <p:nvSpPr>
          <p:cNvPr id="24" name="テキスト ボックス 23">
            <a:extLst>
              <a:ext uri="{FF2B5EF4-FFF2-40B4-BE49-F238E27FC236}">
                <a16:creationId xmlns:a16="http://schemas.microsoft.com/office/drawing/2014/main" id="{4CC7C735-3216-69E3-535D-D4C91B2832E8}"/>
              </a:ext>
            </a:extLst>
          </p:cNvPr>
          <p:cNvSpPr txBox="1"/>
          <p:nvPr/>
        </p:nvSpPr>
        <p:spPr>
          <a:xfrm>
            <a:off x="3767760" y="839675"/>
            <a:ext cx="5864524" cy="369333"/>
          </a:xfrm>
          <a:prstGeom prst="rect">
            <a:avLst/>
          </a:prstGeom>
          <a:noFill/>
        </p:spPr>
        <p:txBody>
          <a:bodyPr wrap="square" rtlCol="0">
            <a:spAutoFit/>
          </a:bodyPr>
          <a:lstStyle/>
          <a:p>
            <a:r>
              <a:rPr kumimoji="1" lang="ja-JP" altLang="en-US" b="1">
                <a:solidFill>
                  <a:srgbClr val="003451"/>
                </a:solidFill>
              </a:rPr>
              <a:t>土浦市、牛久市、阿見町</a:t>
            </a:r>
          </a:p>
        </p:txBody>
      </p:sp>
      <p:cxnSp>
        <p:nvCxnSpPr>
          <p:cNvPr id="27" name="直線コネクタ 26">
            <a:extLst>
              <a:ext uri="{FF2B5EF4-FFF2-40B4-BE49-F238E27FC236}">
                <a16:creationId xmlns:a16="http://schemas.microsoft.com/office/drawing/2014/main" id="{FFBB69BA-7DFE-DD1F-5662-73523B28B7D0}"/>
              </a:ext>
            </a:extLst>
          </p:cNvPr>
          <p:cNvCxnSpPr>
            <a:cxnSpLocks/>
          </p:cNvCxnSpPr>
          <p:nvPr/>
        </p:nvCxnSpPr>
        <p:spPr>
          <a:xfrm flipV="1">
            <a:off x="7215889" y="4228838"/>
            <a:ext cx="1361194" cy="595484"/>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83BDC9C4-A444-7C13-8DBA-6B6F9C3A20A4}"/>
              </a:ext>
            </a:extLst>
          </p:cNvPr>
          <p:cNvCxnSpPr>
            <a:cxnSpLocks/>
          </p:cNvCxnSpPr>
          <p:nvPr/>
        </p:nvCxnSpPr>
        <p:spPr>
          <a:xfrm>
            <a:off x="5347996" y="2833948"/>
            <a:ext cx="908094" cy="254086"/>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sp>
        <p:nvSpPr>
          <p:cNvPr id="28" name="テキスト ボックス 27">
            <a:extLst>
              <a:ext uri="{FF2B5EF4-FFF2-40B4-BE49-F238E27FC236}">
                <a16:creationId xmlns:a16="http://schemas.microsoft.com/office/drawing/2014/main" id="{1D486FE1-46A5-2EF3-4D0A-9DD208188DDF}"/>
              </a:ext>
            </a:extLst>
          </p:cNvPr>
          <p:cNvSpPr txBox="1"/>
          <p:nvPr/>
        </p:nvSpPr>
        <p:spPr>
          <a:xfrm>
            <a:off x="3724020" y="1503720"/>
            <a:ext cx="868440" cy="461665"/>
          </a:xfrm>
          <a:prstGeom prst="rect">
            <a:avLst/>
          </a:prstGeom>
          <a:noFill/>
        </p:spPr>
        <p:txBody>
          <a:bodyPr wrap="square" rtlCol="0">
            <a:spAutoFit/>
          </a:bodyPr>
          <a:lstStyle/>
          <a:p>
            <a:r>
              <a:rPr kumimoji="1" lang="ja-JP" altLang="en-US" sz="2400" b="1"/>
              <a:t>現状</a:t>
            </a:r>
          </a:p>
        </p:txBody>
      </p:sp>
      <p:sp>
        <p:nvSpPr>
          <p:cNvPr id="3" name="テキスト ボックス 9">
            <a:extLst>
              <a:ext uri="{FF2B5EF4-FFF2-40B4-BE49-F238E27FC236}">
                <a16:creationId xmlns:a16="http://schemas.microsoft.com/office/drawing/2014/main" id="{B4586444-CC01-E9BC-2D95-A899C0D52063}"/>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40849240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CBB5E-DB55-C858-A8E8-2CA08D0DF8F6}"/>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10604AF8-21FC-CF73-5287-62C6DF27F7B9}"/>
              </a:ext>
            </a:extLst>
          </p:cNvPr>
          <p:cNvPicPr>
            <a:picLocks noChangeAspect="1"/>
          </p:cNvPicPr>
          <p:nvPr/>
        </p:nvPicPr>
        <p:blipFill>
          <a:blip r:embed="rId3">
            <a:extLst>
              <a:ext uri="{28A0092B-C50C-407E-A947-70E740481C1C}">
                <a14:useLocalDpi xmlns:a14="http://schemas.microsoft.com/office/drawing/2010/main" val="0"/>
              </a:ext>
            </a:extLst>
          </a:blip>
          <a:srcRect t="35029" r="60121"/>
          <a:stretch>
            <a:fillRect/>
          </a:stretch>
        </p:blipFill>
        <p:spPr>
          <a:xfrm>
            <a:off x="4860350" y="1667788"/>
            <a:ext cx="3868567" cy="4455733"/>
          </a:xfrm>
          <a:prstGeom prst="rect">
            <a:avLst/>
          </a:prstGeom>
        </p:spPr>
      </p:pic>
      <p:sp>
        <p:nvSpPr>
          <p:cNvPr id="6" name="楕円 3">
            <a:extLst>
              <a:ext uri="{FF2B5EF4-FFF2-40B4-BE49-F238E27FC236}">
                <a16:creationId xmlns:a16="http://schemas.microsoft.com/office/drawing/2014/main" id="{BB2F2719-71AE-39DF-0693-A89FC439F190}"/>
              </a:ext>
            </a:extLst>
          </p:cNvPr>
          <p:cNvSpPr>
            <a:spLocks noChangeAspect="1"/>
          </p:cNvSpPr>
          <p:nvPr/>
        </p:nvSpPr>
        <p:spPr>
          <a:xfrm>
            <a:off x="-2700000" y="733322"/>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F76D974-7855-7189-F0DB-4DDE629C57AF}"/>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20</a:t>
            </a:r>
          </a:p>
        </p:txBody>
      </p:sp>
      <p:sp>
        <p:nvSpPr>
          <p:cNvPr id="13" name="矢印: ストライプ 12">
            <a:extLst>
              <a:ext uri="{FF2B5EF4-FFF2-40B4-BE49-F238E27FC236}">
                <a16:creationId xmlns:a16="http://schemas.microsoft.com/office/drawing/2014/main" id="{99AABC62-5861-769D-6234-F1539135A8B2}"/>
              </a:ext>
            </a:extLst>
          </p:cNvPr>
          <p:cNvSpPr/>
          <p:nvPr/>
        </p:nvSpPr>
        <p:spPr>
          <a:xfrm rot="16200000">
            <a:off x="5816662" y="3771895"/>
            <a:ext cx="1287743" cy="414657"/>
          </a:xfrm>
          <a:prstGeom prst="striped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grpSp>
        <p:nvGrpSpPr>
          <p:cNvPr id="11" name="グループ化 10">
            <a:extLst>
              <a:ext uri="{FF2B5EF4-FFF2-40B4-BE49-F238E27FC236}">
                <a16:creationId xmlns:a16="http://schemas.microsoft.com/office/drawing/2014/main" id="{E494CF14-B4E9-661E-7AC0-477852D3DAD7}"/>
              </a:ext>
            </a:extLst>
          </p:cNvPr>
          <p:cNvGrpSpPr/>
          <p:nvPr/>
        </p:nvGrpSpPr>
        <p:grpSpPr>
          <a:xfrm>
            <a:off x="8339027" y="2099386"/>
            <a:ext cx="3047999" cy="1329614"/>
            <a:chOff x="7508980" y="1471446"/>
            <a:chExt cx="2889402" cy="1576755"/>
          </a:xfrm>
        </p:grpSpPr>
        <p:sp>
          <p:nvSpPr>
            <p:cNvPr id="14" name="四角形: 角を丸くする 13">
              <a:extLst>
                <a:ext uri="{FF2B5EF4-FFF2-40B4-BE49-F238E27FC236}">
                  <a16:creationId xmlns:a16="http://schemas.microsoft.com/office/drawing/2014/main" id="{4DACD999-5A7F-E7DF-5EBF-F196360AB0AB}"/>
                </a:ext>
              </a:extLst>
            </p:cNvPr>
            <p:cNvSpPr/>
            <p:nvPr/>
          </p:nvSpPr>
          <p:spPr>
            <a:xfrm>
              <a:off x="7508980" y="1471446"/>
              <a:ext cx="2864877" cy="1576755"/>
            </a:xfrm>
            <a:prstGeom prst="roundRect">
              <a:avLst>
                <a:gd name="adj" fmla="val 8338"/>
              </a:avLst>
            </a:prstGeom>
            <a:solidFill>
              <a:srgbClr val="003451"/>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15" name="テキスト ボックス 14">
              <a:extLst>
                <a:ext uri="{FF2B5EF4-FFF2-40B4-BE49-F238E27FC236}">
                  <a16:creationId xmlns:a16="http://schemas.microsoft.com/office/drawing/2014/main" id="{3AB21724-A736-30F2-48D9-1597214E4B10}"/>
                </a:ext>
              </a:extLst>
            </p:cNvPr>
            <p:cNvSpPr txBox="1"/>
            <p:nvPr/>
          </p:nvSpPr>
          <p:spPr>
            <a:xfrm>
              <a:off x="7621091" y="1990264"/>
              <a:ext cx="2777291" cy="369665"/>
            </a:xfrm>
            <a:prstGeom prst="rect">
              <a:avLst/>
            </a:prstGeom>
            <a:noFill/>
          </p:spPr>
          <p:txBody>
            <a:bodyPr wrap="square">
              <a:spAutoFit/>
            </a:bodyPr>
            <a:lstStyle/>
            <a:p>
              <a:pPr marL="0" marR="0" lvl="0" indent="0" defTabSz="457200" rtl="0" eaLnBrk="1" fontAlgn="auto" latinLnBrk="0" hangingPunct="1">
                <a:lnSpc>
                  <a:spcPct val="100000"/>
                </a:lnSpc>
                <a:spcBef>
                  <a:spcPts val="130"/>
                </a:spcBef>
                <a:spcAft>
                  <a:spcPts val="0"/>
                </a:spcAft>
                <a:buClrTx/>
                <a:buSzTx/>
                <a:buFontTx/>
                <a:buNone/>
                <a:tabLst/>
                <a:defRPr/>
              </a:pPr>
              <a:endParaRPr kumimoji="1" lang="en-US" altLang="ja-JP" sz="2000" b="1" i="0" u="none" strike="noStrike" kern="1200" cap="none" spc="0" normalizeH="0" baseline="0" noProof="0">
                <a:ln>
                  <a:noFill/>
                </a:ln>
                <a:solidFill>
                  <a:schemeClr val="bg1"/>
                </a:solidFill>
                <a:effectLst/>
                <a:uLnTx/>
                <a:uFillTx/>
                <a:latin typeface="Noto Sans JP"/>
                <a:ea typeface="Noto Sans JP"/>
                <a:cs typeface="+mn-cs"/>
              </a:endParaRPr>
            </a:p>
          </p:txBody>
        </p:sp>
        <p:sp>
          <p:nvSpPr>
            <p:cNvPr id="16" name="テキスト ボックス 15">
              <a:extLst>
                <a:ext uri="{FF2B5EF4-FFF2-40B4-BE49-F238E27FC236}">
                  <a16:creationId xmlns:a16="http://schemas.microsoft.com/office/drawing/2014/main" id="{6A6745B2-7D8A-96E8-A79A-613C669B0B6F}"/>
                </a:ext>
              </a:extLst>
            </p:cNvPr>
            <p:cNvSpPr txBox="1"/>
            <p:nvPr/>
          </p:nvSpPr>
          <p:spPr>
            <a:xfrm>
              <a:off x="7644107" y="1558049"/>
              <a:ext cx="2249467" cy="474480"/>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u="sng">
                  <a:solidFill>
                    <a:schemeClr val="bg1"/>
                  </a:solidFill>
                  <a:latin typeface="Noto Sans JP"/>
                  <a:ea typeface="Noto Sans JP"/>
                </a:rPr>
                <a:t>県南合同斎場</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sp>
        <p:nvSpPr>
          <p:cNvPr id="23" name="テキスト ボックス 15">
            <a:extLst>
              <a:ext uri="{FF2B5EF4-FFF2-40B4-BE49-F238E27FC236}">
                <a16:creationId xmlns:a16="http://schemas.microsoft.com/office/drawing/2014/main" id="{9BEBC6F9-8A90-5E86-B731-031B2740DEB6}"/>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1</a:t>
            </a:r>
            <a:r>
              <a:rPr lang="ja-JP" altLang="en-US" sz="2800" b="1">
                <a:solidFill>
                  <a:srgbClr val="003451"/>
                </a:solidFill>
              </a:rPr>
              <a:t>　斎場</a:t>
            </a:r>
          </a:p>
        </p:txBody>
      </p:sp>
      <p:sp>
        <p:nvSpPr>
          <p:cNvPr id="24" name="テキスト ボックス 23">
            <a:extLst>
              <a:ext uri="{FF2B5EF4-FFF2-40B4-BE49-F238E27FC236}">
                <a16:creationId xmlns:a16="http://schemas.microsoft.com/office/drawing/2014/main" id="{4CC7C735-3216-69E3-535D-D4C91B2832E8}"/>
              </a:ext>
            </a:extLst>
          </p:cNvPr>
          <p:cNvSpPr txBox="1"/>
          <p:nvPr/>
        </p:nvSpPr>
        <p:spPr>
          <a:xfrm>
            <a:off x="3767760" y="839675"/>
            <a:ext cx="5864524" cy="369333"/>
          </a:xfrm>
          <a:prstGeom prst="rect">
            <a:avLst/>
          </a:prstGeom>
          <a:noFill/>
        </p:spPr>
        <p:txBody>
          <a:bodyPr wrap="square" rtlCol="0">
            <a:spAutoFit/>
          </a:bodyPr>
          <a:lstStyle/>
          <a:p>
            <a:r>
              <a:rPr kumimoji="1" lang="ja-JP" altLang="en-US" b="1">
                <a:solidFill>
                  <a:srgbClr val="003451"/>
                </a:solidFill>
              </a:rPr>
              <a:t>土浦市、牛久市、阿見町</a:t>
            </a:r>
          </a:p>
        </p:txBody>
      </p:sp>
      <p:cxnSp>
        <p:nvCxnSpPr>
          <p:cNvPr id="30" name="直線コネクタ 29">
            <a:extLst>
              <a:ext uri="{FF2B5EF4-FFF2-40B4-BE49-F238E27FC236}">
                <a16:creationId xmlns:a16="http://schemas.microsoft.com/office/drawing/2014/main" id="{83BDC9C4-A444-7C13-8DBA-6B6F9C3A20A4}"/>
              </a:ext>
            </a:extLst>
          </p:cNvPr>
          <p:cNvCxnSpPr>
            <a:cxnSpLocks/>
          </p:cNvCxnSpPr>
          <p:nvPr/>
        </p:nvCxnSpPr>
        <p:spPr>
          <a:xfrm flipH="1">
            <a:off x="6616610" y="2952693"/>
            <a:ext cx="1722418" cy="65636"/>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C00C3C47-CF63-774E-9C23-D480AE3C5DBD}"/>
              </a:ext>
            </a:extLst>
          </p:cNvPr>
          <p:cNvSpPr txBox="1"/>
          <p:nvPr/>
        </p:nvSpPr>
        <p:spPr>
          <a:xfrm>
            <a:off x="8388762" y="2574596"/>
            <a:ext cx="2998264" cy="782265"/>
          </a:xfrm>
          <a:prstGeom prst="rect">
            <a:avLst/>
          </a:prstGeom>
          <a:noFill/>
        </p:spPr>
        <p:txBody>
          <a:bodyPr wrap="square">
            <a:spAutoFit/>
          </a:bodyPr>
          <a:lstStyle/>
          <a:p>
            <a:pPr marL="0" marR="0" lvl="0" indent="0" defTabSz="457200" rtl="0" eaLnBrk="1" fontAlgn="auto" latinLnBrk="0" hangingPunct="1">
              <a:lnSpc>
                <a:spcPct val="100000"/>
              </a:lnSpc>
              <a:spcBef>
                <a:spcPts val="120"/>
              </a:spcBef>
              <a:spcAft>
                <a:spcPts val="0"/>
              </a:spcAft>
              <a:buClrTx/>
              <a:buSzTx/>
              <a:buFontTx/>
              <a:buNone/>
              <a:tabLst/>
              <a:defRPr/>
            </a:pPr>
            <a:r>
              <a:rPr kumimoji="1" lang="en-US" altLang="ja-JP" sz="2000" b="1">
                <a:solidFill>
                  <a:schemeClr val="bg1"/>
                </a:solidFill>
                <a:latin typeface="Noto Sans JP"/>
                <a:ea typeface="Noto Sans JP"/>
              </a:rPr>
              <a:t>6</a:t>
            </a:r>
            <a:r>
              <a:rPr kumimoji="1" lang="ja-JP" altLang="en-US" sz="2000" b="1">
                <a:solidFill>
                  <a:schemeClr val="bg1"/>
                </a:solidFill>
                <a:latin typeface="Noto Sans JP"/>
                <a:ea typeface="Noto Sans JP"/>
              </a:rPr>
              <a:t>基＋</a:t>
            </a:r>
            <a:r>
              <a:rPr kumimoji="1" lang="en-US" altLang="ja-JP" sz="2000" b="1">
                <a:solidFill>
                  <a:schemeClr val="bg1"/>
                </a:solidFill>
                <a:latin typeface="Noto Sans JP"/>
                <a:ea typeface="Noto Sans JP"/>
              </a:rPr>
              <a:t>6</a:t>
            </a:r>
            <a:r>
              <a:rPr kumimoji="1" lang="ja-JP" altLang="en-US" sz="2000" b="1">
                <a:solidFill>
                  <a:schemeClr val="bg1"/>
                </a:solidFill>
                <a:latin typeface="Noto Sans JP"/>
                <a:ea typeface="Noto Sans JP"/>
              </a:rPr>
              <a:t>基</a:t>
            </a:r>
            <a:endParaRPr kumimoji="1" lang="en-US" altLang="ja-JP" sz="2000" b="1">
              <a:solidFill>
                <a:schemeClr val="bg1"/>
              </a:solidFill>
              <a:latin typeface="Noto Sans JP"/>
              <a:ea typeface="Noto Sans JP"/>
            </a:endParaRPr>
          </a:p>
          <a:p>
            <a:pPr marL="0" marR="0" lvl="0" indent="0" defTabSz="457200" rtl="0" eaLnBrk="1" fontAlgn="auto" latinLnBrk="0" hangingPunct="1">
              <a:lnSpc>
                <a:spcPct val="100000"/>
              </a:lnSpc>
              <a:spcBef>
                <a:spcPts val="120"/>
              </a:spcBef>
              <a:spcAft>
                <a:spcPts val="0"/>
              </a:spcAft>
              <a:buClrTx/>
              <a:buSzTx/>
              <a:buFontTx/>
              <a:buNone/>
              <a:tabLst/>
              <a:defRPr/>
            </a:pPr>
            <a:r>
              <a:rPr kumimoji="1" lang="ja-JP" altLang="en-US" sz="2400" b="1">
                <a:solidFill>
                  <a:schemeClr val="accent6"/>
                </a:solidFill>
                <a:latin typeface="Noto Sans JP"/>
                <a:ea typeface="Noto Sans JP"/>
              </a:rPr>
              <a:t>土浦市営斎場を増築</a:t>
            </a:r>
            <a:endParaRPr kumimoji="1" lang="en-US" altLang="ja-JP" sz="2400" b="1">
              <a:solidFill>
                <a:schemeClr val="accent6"/>
              </a:solidFill>
              <a:latin typeface="Noto Sans JP"/>
              <a:ea typeface="Noto Sans JP"/>
            </a:endParaRPr>
          </a:p>
        </p:txBody>
      </p:sp>
      <p:sp>
        <p:nvSpPr>
          <p:cNvPr id="4" name="テキスト ボックス 3">
            <a:extLst>
              <a:ext uri="{FF2B5EF4-FFF2-40B4-BE49-F238E27FC236}">
                <a16:creationId xmlns:a16="http://schemas.microsoft.com/office/drawing/2014/main" id="{63F939B0-A3D8-4EED-2297-89DBF2F87D91}"/>
              </a:ext>
            </a:extLst>
          </p:cNvPr>
          <p:cNvSpPr txBox="1"/>
          <p:nvPr/>
        </p:nvSpPr>
        <p:spPr>
          <a:xfrm>
            <a:off x="5956036" y="2330162"/>
            <a:ext cx="1006997" cy="369332"/>
          </a:xfrm>
          <a:prstGeom prst="rect">
            <a:avLst/>
          </a:prstGeom>
          <a:noFill/>
        </p:spPr>
        <p:txBody>
          <a:bodyPr wrap="square" rtlCol="0">
            <a:spAutoFit/>
          </a:bodyPr>
          <a:lstStyle/>
          <a:p>
            <a:r>
              <a:rPr kumimoji="1" lang="ja-JP" altLang="en-US">
                <a:highlight>
                  <a:srgbClr val="F2F2F2"/>
                </a:highlight>
              </a:rPr>
              <a:t>土浦市</a:t>
            </a:r>
          </a:p>
        </p:txBody>
      </p:sp>
      <p:sp>
        <p:nvSpPr>
          <p:cNvPr id="5" name="テキスト ボックス 4">
            <a:extLst>
              <a:ext uri="{FF2B5EF4-FFF2-40B4-BE49-F238E27FC236}">
                <a16:creationId xmlns:a16="http://schemas.microsoft.com/office/drawing/2014/main" id="{C2739715-25D2-29C8-E849-91285AB11C3A}"/>
              </a:ext>
            </a:extLst>
          </p:cNvPr>
          <p:cNvSpPr txBox="1"/>
          <p:nvPr/>
        </p:nvSpPr>
        <p:spPr>
          <a:xfrm>
            <a:off x="6680472" y="4166012"/>
            <a:ext cx="1909659" cy="369332"/>
          </a:xfrm>
          <a:prstGeom prst="rect">
            <a:avLst/>
          </a:prstGeom>
          <a:noFill/>
        </p:spPr>
        <p:txBody>
          <a:bodyPr wrap="square" rtlCol="0">
            <a:spAutoFit/>
          </a:bodyPr>
          <a:lstStyle/>
          <a:p>
            <a:r>
              <a:rPr kumimoji="1" lang="ja-JP" altLang="en-US">
                <a:highlight>
                  <a:srgbClr val="F2F2F2"/>
                </a:highlight>
              </a:rPr>
              <a:t>阿見町</a:t>
            </a:r>
          </a:p>
        </p:txBody>
      </p:sp>
      <p:sp>
        <p:nvSpPr>
          <p:cNvPr id="7" name="テキスト ボックス 6">
            <a:extLst>
              <a:ext uri="{FF2B5EF4-FFF2-40B4-BE49-F238E27FC236}">
                <a16:creationId xmlns:a16="http://schemas.microsoft.com/office/drawing/2014/main" id="{D3482B53-0ABD-F4DF-D7B4-1326E8FF10CB}"/>
              </a:ext>
            </a:extLst>
          </p:cNvPr>
          <p:cNvSpPr txBox="1"/>
          <p:nvPr/>
        </p:nvSpPr>
        <p:spPr>
          <a:xfrm>
            <a:off x="5673475" y="4851619"/>
            <a:ext cx="1006997" cy="369332"/>
          </a:xfrm>
          <a:prstGeom prst="rect">
            <a:avLst/>
          </a:prstGeom>
          <a:noFill/>
        </p:spPr>
        <p:txBody>
          <a:bodyPr wrap="square" rtlCol="0">
            <a:spAutoFit/>
          </a:bodyPr>
          <a:lstStyle/>
          <a:p>
            <a:r>
              <a:rPr kumimoji="1" lang="ja-JP" altLang="en-US"/>
              <a:t>牛久市</a:t>
            </a:r>
          </a:p>
        </p:txBody>
      </p:sp>
      <p:sp>
        <p:nvSpPr>
          <p:cNvPr id="9" name="テキスト ボックス 8">
            <a:extLst>
              <a:ext uri="{FF2B5EF4-FFF2-40B4-BE49-F238E27FC236}">
                <a16:creationId xmlns:a16="http://schemas.microsoft.com/office/drawing/2014/main" id="{2B220D9E-4AF9-5228-8DC4-349382750B50}"/>
              </a:ext>
            </a:extLst>
          </p:cNvPr>
          <p:cNvSpPr txBox="1"/>
          <p:nvPr/>
        </p:nvSpPr>
        <p:spPr>
          <a:xfrm>
            <a:off x="3143475" y="1503720"/>
            <a:ext cx="1448985" cy="461665"/>
          </a:xfrm>
          <a:prstGeom prst="rect">
            <a:avLst/>
          </a:prstGeom>
          <a:noFill/>
        </p:spPr>
        <p:txBody>
          <a:bodyPr wrap="square" rtlCol="0">
            <a:spAutoFit/>
          </a:bodyPr>
          <a:lstStyle/>
          <a:p>
            <a:r>
              <a:rPr kumimoji="1" lang="ja-JP" altLang="en-US" sz="2400" b="1"/>
              <a:t>施策実施</a:t>
            </a:r>
          </a:p>
        </p:txBody>
      </p:sp>
      <p:sp>
        <p:nvSpPr>
          <p:cNvPr id="12" name="テキスト ボックス 9">
            <a:extLst>
              <a:ext uri="{FF2B5EF4-FFF2-40B4-BE49-F238E27FC236}">
                <a16:creationId xmlns:a16="http://schemas.microsoft.com/office/drawing/2014/main" id="{7DD6BA29-F614-F730-40E0-81D10815EEB6}"/>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6639455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742B3-1630-C496-D558-2C1B02149F16}"/>
            </a:ext>
          </a:extLst>
        </p:cNvPr>
        <p:cNvGrpSpPr/>
        <p:nvPr/>
      </p:nvGrpSpPr>
      <p:grpSpPr>
        <a:xfrm>
          <a:off x="0" y="0"/>
          <a:ext cx="0" cy="0"/>
          <a:chOff x="0" y="0"/>
          <a:chExt cx="0" cy="0"/>
        </a:xfrm>
      </p:grpSpPr>
      <p:sp>
        <p:nvSpPr>
          <p:cNvPr id="6" name="楕円 3">
            <a:extLst>
              <a:ext uri="{FF2B5EF4-FFF2-40B4-BE49-F238E27FC236}">
                <a16:creationId xmlns:a16="http://schemas.microsoft.com/office/drawing/2014/main" id="{3CAE9E4F-8CFB-884C-9FEC-A1B4885C48B9}"/>
              </a:ext>
            </a:extLst>
          </p:cNvPr>
          <p:cNvSpPr>
            <a:spLocks noChangeAspect="1"/>
          </p:cNvSpPr>
          <p:nvPr/>
        </p:nvSpPr>
        <p:spPr>
          <a:xfrm>
            <a:off x="-2700000" y="733322"/>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D841550-1B88-8943-7D16-934754D088F5}"/>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21</a:t>
            </a:r>
          </a:p>
        </p:txBody>
      </p:sp>
      <p:sp>
        <p:nvSpPr>
          <p:cNvPr id="5" name="テキスト ボックス 4">
            <a:extLst>
              <a:ext uri="{FF2B5EF4-FFF2-40B4-BE49-F238E27FC236}">
                <a16:creationId xmlns:a16="http://schemas.microsoft.com/office/drawing/2014/main" id="{F07F222E-CC50-719D-477C-A6E19141C86B}"/>
              </a:ext>
            </a:extLst>
          </p:cNvPr>
          <p:cNvSpPr txBox="1"/>
          <p:nvPr/>
        </p:nvSpPr>
        <p:spPr>
          <a:xfrm>
            <a:off x="2889467" y="1255455"/>
            <a:ext cx="2226542" cy="461665"/>
          </a:xfrm>
          <a:prstGeom prst="rect">
            <a:avLst/>
          </a:prstGeom>
          <a:noFill/>
        </p:spPr>
        <p:txBody>
          <a:bodyPr wrap="square" rtlCol="0">
            <a:spAutoFit/>
          </a:bodyPr>
          <a:lstStyle/>
          <a:p>
            <a:r>
              <a:rPr kumimoji="1" lang="ja-JP" altLang="en-US" sz="2400" b="1"/>
              <a:t>定量評価分析</a:t>
            </a:r>
          </a:p>
        </p:txBody>
      </p:sp>
      <p:sp>
        <p:nvSpPr>
          <p:cNvPr id="10" name="テキスト ボックス 15">
            <a:extLst>
              <a:ext uri="{FF2B5EF4-FFF2-40B4-BE49-F238E27FC236}">
                <a16:creationId xmlns:a16="http://schemas.microsoft.com/office/drawing/2014/main" id="{F562F752-5696-3903-1BC6-50911929BB61}"/>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1</a:t>
            </a:r>
            <a:r>
              <a:rPr lang="ja-JP" altLang="en-US" sz="2800" b="1">
                <a:solidFill>
                  <a:srgbClr val="003451"/>
                </a:solidFill>
              </a:rPr>
              <a:t>　斎場</a:t>
            </a:r>
          </a:p>
        </p:txBody>
      </p:sp>
      <p:sp>
        <p:nvSpPr>
          <p:cNvPr id="11" name="テキスト ボックス 10">
            <a:extLst>
              <a:ext uri="{FF2B5EF4-FFF2-40B4-BE49-F238E27FC236}">
                <a16:creationId xmlns:a16="http://schemas.microsoft.com/office/drawing/2014/main" id="{57E2F82F-B2F0-7053-C3C1-263D9C977483}"/>
              </a:ext>
            </a:extLst>
          </p:cNvPr>
          <p:cNvSpPr txBox="1"/>
          <p:nvPr/>
        </p:nvSpPr>
        <p:spPr>
          <a:xfrm>
            <a:off x="3767760" y="839675"/>
            <a:ext cx="5864524" cy="369333"/>
          </a:xfrm>
          <a:prstGeom prst="rect">
            <a:avLst/>
          </a:prstGeom>
          <a:noFill/>
        </p:spPr>
        <p:txBody>
          <a:bodyPr wrap="square" rtlCol="0">
            <a:spAutoFit/>
          </a:bodyPr>
          <a:lstStyle/>
          <a:p>
            <a:r>
              <a:rPr kumimoji="1" lang="ja-JP" altLang="en-US" b="1">
                <a:solidFill>
                  <a:srgbClr val="003451"/>
                </a:solidFill>
              </a:rPr>
              <a:t>土浦市、牛久市、阿見町</a:t>
            </a:r>
          </a:p>
        </p:txBody>
      </p:sp>
      <p:grpSp>
        <p:nvGrpSpPr>
          <p:cNvPr id="73" name="グループ化 72">
            <a:extLst>
              <a:ext uri="{FF2B5EF4-FFF2-40B4-BE49-F238E27FC236}">
                <a16:creationId xmlns:a16="http://schemas.microsoft.com/office/drawing/2014/main" id="{2F7629A6-9EF2-3F7F-36AA-B90DBDFDC9C5}"/>
              </a:ext>
            </a:extLst>
          </p:cNvPr>
          <p:cNvGrpSpPr/>
          <p:nvPr/>
        </p:nvGrpSpPr>
        <p:grpSpPr>
          <a:xfrm>
            <a:off x="2821598" y="2182362"/>
            <a:ext cx="3144289" cy="1458007"/>
            <a:chOff x="2871259" y="1876531"/>
            <a:chExt cx="3144289" cy="1374273"/>
          </a:xfrm>
        </p:grpSpPr>
        <p:grpSp>
          <p:nvGrpSpPr>
            <p:cNvPr id="74" name="グループ化 73">
              <a:extLst>
                <a:ext uri="{FF2B5EF4-FFF2-40B4-BE49-F238E27FC236}">
                  <a16:creationId xmlns:a16="http://schemas.microsoft.com/office/drawing/2014/main" id="{968C81C8-E9AB-02A8-82D7-2A44DD5677F1}"/>
                </a:ext>
              </a:extLst>
            </p:cNvPr>
            <p:cNvGrpSpPr/>
            <p:nvPr/>
          </p:nvGrpSpPr>
          <p:grpSpPr>
            <a:xfrm>
              <a:off x="2871259" y="1876531"/>
              <a:ext cx="3144289" cy="1374273"/>
              <a:chOff x="2788901" y="1917853"/>
              <a:chExt cx="3497372" cy="1478283"/>
            </a:xfrm>
          </p:grpSpPr>
          <p:sp>
            <p:nvSpPr>
              <p:cNvPr id="77" name="四角形: 角を丸くする 76">
                <a:extLst>
                  <a:ext uri="{FF2B5EF4-FFF2-40B4-BE49-F238E27FC236}">
                    <a16:creationId xmlns:a16="http://schemas.microsoft.com/office/drawing/2014/main" id="{A637C9F1-C44D-6595-6EDD-7ED28C11D74C}"/>
                  </a:ext>
                </a:extLst>
              </p:cNvPr>
              <p:cNvSpPr/>
              <p:nvPr/>
            </p:nvSpPr>
            <p:spPr>
              <a:xfrm>
                <a:off x="2788901" y="1917853"/>
                <a:ext cx="3497372" cy="1478283"/>
              </a:xfrm>
              <a:prstGeom prst="roundRect">
                <a:avLst>
                  <a:gd name="adj" fmla="val 2867"/>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AECBA7FF-2750-1EC0-8F8C-0393C9EE4B11}"/>
                  </a:ext>
                </a:extLst>
              </p:cNvPr>
              <p:cNvSpPr txBox="1"/>
              <p:nvPr/>
            </p:nvSpPr>
            <p:spPr>
              <a:xfrm>
                <a:off x="2872354" y="1984222"/>
                <a:ext cx="3081272" cy="468085"/>
              </a:xfrm>
              <a:prstGeom prst="rect">
                <a:avLst/>
              </a:prstGeom>
              <a:noFill/>
            </p:spPr>
            <p:txBody>
              <a:bodyPr wrap="square" rtlCol="0">
                <a:spAutoFit/>
              </a:bodyPr>
              <a:lstStyle/>
              <a:p>
                <a:r>
                  <a:rPr kumimoji="1" lang="ja-JP" altLang="en-US" sz="2400" b="1">
                    <a:solidFill>
                      <a:schemeClr val="bg1"/>
                    </a:solidFill>
                  </a:rPr>
                  <a:t>土浦市営斎場</a:t>
                </a:r>
                <a:endParaRPr kumimoji="1" lang="en-US" altLang="ja-JP" sz="2400" b="1">
                  <a:solidFill>
                    <a:schemeClr val="bg1"/>
                  </a:solidFill>
                </a:endParaRPr>
              </a:p>
            </p:txBody>
          </p:sp>
        </p:grpSp>
        <p:sp>
          <p:nvSpPr>
            <p:cNvPr id="75" name="四角形: 角を丸くする 74">
              <a:extLst>
                <a:ext uri="{FF2B5EF4-FFF2-40B4-BE49-F238E27FC236}">
                  <a16:creationId xmlns:a16="http://schemas.microsoft.com/office/drawing/2014/main" id="{538DE3B3-BDAB-BEA2-1231-6F9034EF6B5C}"/>
                </a:ext>
              </a:extLst>
            </p:cNvPr>
            <p:cNvSpPr/>
            <p:nvPr/>
          </p:nvSpPr>
          <p:spPr>
            <a:xfrm>
              <a:off x="2889468" y="2355463"/>
              <a:ext cx="3098762" cy="895341"/>
            </a:xfrm>
            <a:prstGeom prst="roundRect">
              <a:avLst>
                <a:gd name="adj" fmla="val 0"/>
              </a:avLst>
            </a:prstGeom>
            <a:solidFill>
              <a:schemeClr val="bg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EE7AFCF9-C260-95FD-D57A-F6AB18BC351A}"/>
                </a:ext>
              </a:extLst>
            </p:cNvPr>
            <p:cNvSpPr txBox="1"/>
            <p:nvPr/>
          </p:nvSpPr>
          <p:spPr>
            <a:xfrm>
              <a:off x="2946287" y="2416048"/>
              <a:ext cx="2858009" cy="795360"/>
            </a:xfrm>
            <a:prstGeom prst="rect">
              <a:avLst/>
            </a:prstGeom>
            <a:noFill/>
          </p:spPr>
          <p:txBody>
            <a:bodyPr wrap="square" rtlCol="0">
              <a:spAutoFit/>
            </a:bodyPr>
            <a:lstStyle/>
            <a:p>
              <a:pPr>
                <a:spcBef>
                  <a:spcPts val="120"/>
                </a:spcBef>
              </a:pPr>
              <a:r>
                <a:rPr kumimoji="1" lang="ja-JP" altLang="en-US" sz="2400" b="1" u="sng">
                  <a:solidFill>
                    <a:srgbClr val="003451"/>
                  </a:solidFill>
                </a:rPr>
                <a:t>土浦市</a:t>
              </a:r>
              <a:endParaRPr kumimoji="1" lang="en-US" altLang="ja-JP" sz="2400" b="1" u="sng">
                <a:solidFill>
                  <a:srgbClr val="003451"/>
                </a:solidFill>
              </a:endParaRPr>
            </a:p>
            <a:p>
              <a:pPr>
                <a:spcBef>
                  <a:spcPts val="120"/>
                </a:spcBef>
              </a:pPr>
              <a:r>
                <a:rPr kumimoji="1" lang="ja-JP" altLang="en-US" sz="2400" b="1">
                  <a:solidFill>
                    <a:srgbClr val="003451"/>
                  </a:solidFill>
                </a:rPr>
                <a:t>拠出金　</a:t>
              </a:r>
              <a:r>
                <a:rPr kumimoji="1" lang="en-US" altLang="ja-JP" sz="2400" b="1">
                  <a:solidFill>
                    <a:srgbClr val="003451"/>
                  </a:solidFill>
                </a:rPr>
                <a:t>6,300</a:t>
              </a:r>
              <a:r>
                <a:rPr kumimoji="1" lang="ja-JP" altLang="en-US" sz="2400" b="1">
                  <a:solidFill>
                    <a:srgbClr val="003451"/>
                  </a:solidFill>
                </a:rPr>
                <a:t>万円</a:t>
              </a:r>
              <a:endParaRPr kumimoji="1" lang="en-US" altLang="ja-JP" sz="2400" b="1">
                <a:solidFill>
                  <a:srgbClr val="003451"/>
                </a:solidFill>
              </a:endParaRPr>
            </a:p>
          </p:txBody>
        </p:sp>
      </p:grpSp>
      <p:grpSp>
        <p:nvGrpSpPr>
          <p:cNvPr id="86" name="グループ化 85">
            <a:extLst>
              <a:ext uri="{FF2B5EF4-FFF2-40B4-BE49-F238E27FC236}">
                <a16:creationId xmlns:a16="http://schemas.microsoft.com/office/drawing/2014/main" id="{03D7D0E0-F134-5656-C732-6F37635E430F}"/>
              </a:ext>
            </a:extLst>
          </p:cNvPr>
          <p:cNvGrpSpPr/>
          <p:nvPr/>
        </p:nvGrpSpPr>
        <p:grpSpPr>
          <a:xfrm>
            <a:off x="2821597" y="4087441"/>
            <a:ext cx="3144290" cy="2331019"/>
            <a:chOff x="2788901" y="1917853"/>
            <a:chExt cx="3497373" cy="1631914"/>
          </a:xfrm>
        </p:grpSpPr>
        <p:sp>
          <p:nvSpPr>
            <p:cNvPr id="89" name="四角形: 角を丸くする 88">
              <a:extLst>
                <a:ext uri="{FF2B5EF4-FFF2-40B4-BE49-F238E27FC236}">
                  <a16:creationId xmlns:a16="http://schemas.microsoft.com/office/drawing/2014/main" id="{784FCF9E-61D8-C404-B959-3C954C00A8E5}"/>
                </a:ext>
              </a:extLst>
            </p:cNvPr>
            <p:cNvSpPr/>
            <p:nvPr/>
          </p:nvSpPr>
          <p:spPr>
            <a:xfrm>
              <a:off x="2788901" y="1917853"/>
              <a:ext cx="3497373" cy="1631914"/>
            </a:xfrm>
            <a:prstGeom prst="roundRect">
              <a:avLst>
                <a:gd name="adj" fmla="val 2867"/>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6CBB6E16-0278-D3CB-24CD-DA2331255F6B}"/>
                </a:ext>
              </a:extLst>
            </p:cNvPr>
            <p:cNvSpPr txBox="1"/>
            <p:nvPr/>
          </p:nvSpPr>
          <p:spPr>
            <a:xfrm>
              <a:off x="2809156" y="1943415"/>
              <a:ext cx="3081272" cy="468085"/>
            </a:xfrm>
            <a:prstGeom prst="rect">
              <a:avLst/>
            </a:prstGeom>
            <a:noFill/>
          </p:spPr>
          <p:txBody>
            <a:bodyPr wrap="square" rtlCol="0">
              <a:spAutoFit/>
            </a:bodyPr>
            <a:lstStyle/>
            <a:p>
              <a:r>
                <a:rPr kumimoji="1" lang="ja-JP" altLang="en-US" sz="2400" b="1">
                  <a:solidFill>
                    <a:schemeClr val="bg1"/>
                  </a:solidFill>
                </a:rPr>
                <a:t>うしくあみ斎場</a:t>
              </a:r>
              <a:endParaRPr kumimoji="1" lang="en-US" altLang="ja-JP" sz="2400" b="1">
                <a:solidFill>
                  <a:schemeClr val="bg1"/>
                </a:solidFill>
              </a:endParaRPr>
            </a:p>
          </p:txBody>
        </p:sp>
      </p:grpSp>
      <p:grpSp>
        <p:nvGrpSpPr>
          <p:cNvPr id="101" name="グループ化 100">
            <a:extLst>
              <a:ext uri="{FF2B5EF4-FFF2-40B4-BE49-F238E27FC236}">
                <a16:creationId xmlns:a16="http://schemas.microsoft.com/office/drawing/2014/main" id="{0BB69301-156D-0B4D-B4D6-B257C73B2D1B}"/>
              </a:ext>
            </a:extLst>
          </p:cNvPr>
          <p:cNvGrpSpPr/>
          <p:nvPr/>
        </p:nvGrpSpPr>
        <p:grpSpPr>
          <a:xfrm>
            <a:off x="2839807" y="4563146"/>
            <a:ext cx="3098762" cy="925668"/>
            <a:chOff x="2979026" y="4233783"/>
            <a:chExt cx="3107868" cy="925668"/>
          </a:xfrm>
        </p:grpSpPr>
        <p:sp>
          <p:nvSpPr>
            <p:cNvPr id="87" name="四角形: 角を丸くする 86">
              <a:extLst>
                <a:ext uri="{FF2B5EF4-FFF2-40B4-BE49-F238E27FC236}">
                  <a16:creationId xmlns:a16="http://schemas.microsoft.com/office/drawing/2014/main" id="{462F1220-1BF2-B662-F9D5-B7017554B993}"/>
                </a:ext>
              </a:extLst>
            </p:cNvPr>
            <p:cNvSpPr/>
            <p:nvPr/>
          </p:nvSpPr>
          <p:spPr>
            <a:xfrm>
              <a:off x="2979026" y="4233783"/>
              <a:ext cx="3107868" cy="899831"/>
            </a:xfrm>
            <a:prstGeom prst="roundRect">
              <a:avLst>
                <a:gd name="adj" fmla="val 0"/>
              </a:avLst>
            </a:prstGeom>
            <a:solidFill>
              <a:schemeClr val="bg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0D8B9D57-E8BC-0797-91FA-B3813ED34444}"/>
                </a:ext>
              </a:extLst>
            </p:cNvPr>
            <p:cNvSpPr txBox="1"/>
            <p:nvPr/>
          </p:nvSpPr>
          <p:spPr>
            <a:xfrm>
              <a:off x="3044950" y="4315630"/>
              <a:ext cx="2830645" cy="843821"/>
            </a:xfrm>
            <a:prstGeom prst="rect">
              <a:avLst/>
            </a:prstGeom>
            <a:noFill/>
          </p:spPr>
          <p:txBody>
            <a:bodyPr wrap="square" rtlCol="0">
              <a:spAutoFit/>
            </a:bodyPr>
            <a:lstStyle/>
            <a:p>
              <a:pPr>
                <a:spcBef>
                  <a:spcPts val="120"/>
                </a:spcBef>
              </a:pPr>
              <a:r>
                <a:rPr kumimoji="1" lang="ja-JP" altLang="en-US" sz="2400" b="1" u="sng">
                  <a:solidFill>
                    <a:srgbClr val="003451"/>
                  </a:solidFill>
                </a:rPr>
                <a:t>牛久市</a:t>
              </a:r>
              <a:endParaRPr kumimoji="1" lang="en-US" altLang="ja-JP" sz="2400" b="1" u="sng">
                <a:solidFill>
                  <a:srgbClr val="003451"/>
                </a:solidFill>
              </a:endParaRPr>
            </a:p>
            <a:p>
              <a:pPr>
                <a:spcBef>
                  <a:spcPts val="120"/>
                </a:spcBef>
              </a:pPr>
              <a:r>
                <a:rPr kumimoji="1" lang="ja-JP" altLang="en-US" sz="2400" b="1">
                  <a:solidFill>
                    <a:srgbClr val="003451"/>
                  </a:solidFill>
                </a:rPr>
                <a:t>拠出金　</a:t>
              </a:r>
              <a:r>
                <a:rPr kumimoji="1" lang="en-US" altLang="ja-JP" sz="2400" b="1">
                  <a:solidFill>
                    <a:srgbClr val="003451"/>
                  </a:solidFill>
                </a:rPr>
                <a:t>1.1</a:t>
              </a:r>
              <a:r>
                <a:rPr kumimoji="1" lang="ja-JP" altLang="en-US" sz="2400" b="1">
                  <a:solidFill>
                    <a:srgbClr val="003451"/>
                  </a:solidFill>
                </a:rPr>
                <a:t>億円</a:t>
              </a:r>
              <a:endParaRPr kumimoji="1" lang="en-US" altLang="ja-JP" sz="2400" b="1">
                <a:solidFill>
                  <a:srgbClr val="003451"/>
                </a:solidFill>
              </a:endParaRPr>
            </a:p>
          </p:txBody>
        </p:sp>
      </p:grpSp>
      <p:grpSp>
        <p:nvGrpSpPr>
          <p:cNvPr id="100" name="グループ化 99">
            <a:extLst>
              <a:ext uri="{FF2B5EF4-FFF2-40B4-BE49-F238E27FC236}">
                <a16:creationId xmlns:a16="http://schemas.microsoft.com/office/drawing/2014/main" id="{4DC3E0EA-D38C-33A0-E042-C62BFAE7065A}"/>
              </a:ext>
            </a:extLst>
          </p:cNvPr>
          <p:cNvGrpSpPr/>
          <p:nvPr/>
        </p:nvGrpSpPr>
        <p:grpSpPr>
          <a:xfrm>
            <a:off x="2839806" y="5472186"/>
            <a:ext cx="3098762" cy="946274"/>
            <a:chOff x="2969922" y="5177446"/>
            <a:chExt cx="3107868" cy="946274"/>
          </a:xfrm>
        </p:grpSpPr>
        <p:sp>
          <p:nvSpPr>
            <p:cNvPr id="91" name="四角形: 角を丸くする 90">
              <a:extLst>
                <a:ext uri="{FF2B5EF4-FFF2-40B4-BE49-F238E27FC236}">
                  <a16:creationId xmlns:a16="http://schemas.microsoft.com/office/drawing/2014/main" id="{A55301B5-EF46-5D47-A634-4CC9905087C9}"/>
                </a:ext>
              </a:extLst>
            </p:cNvPr>
            <p:cNvSpPr/>
            <p:nvPr/>
          </p:nvSpPr>
          <p:spPr>
            <a:xfrm>
              <a:off x="2969922" y="5177446"/>
              <a:ext cx="3107868" cy="946274"/>
            </a:xfrm>
            <a:prstGeom prst="roundRect">
              <a:avLst>
                <a:gd name="adj" fmla="val 0"/>
              </a:avLst>
            </a:prstGeom>
            <a:solidFill>
              <a:schemeClr val="bg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C8DEC90C-E9DB-4F42-AFF6-640E7BD6007B}"/>
                </a:ext>
              </a:extLst>
            </p:cNvPr>
            <p:cNvSpPr txBox="1"/>
            <p:nvPr/>
          </p:nvSpPr>
          <p:spPr>
            <a:xfrm>
              <a:off x="3058632" y="5257251"/>
              <a:ext cx="2939225" cy="843821"/>
            </a:xfrm>
            <a:prstGeom prst="rect">
              <a:avLst/>
            </a:prstGeom>
            <a:noFill/>
          </p:spPr>
          <p:txBody>
            <a:bodyPr wrap="square" rtlCol="0">
              <a:spAutoFit/>
            </a:bodyPr>
            <a:lstStyle/>
            <a:p>
              <a:pPr>
                <a:spcBef>
                  <a:spcPts val="120"/>
                </a:spcBef>
              </a:pPr>
              <a:r>
                <a:rPr kumimoji="1" lang="ja-JP" altLang="en-US" sz="2400" b="1" u="sng">
                  <a:solidFill>
                    <a:srgbClr val="003451"/>
                  </a:solidFill>
                </a:rPr>
                <a:t>阿見町</a:t>
              </a:r>
              <a:endParaRPr kumimoji="1" lang="en-US" altLang="ja-JP" sz="2400" b="1" u="sng">
                <a:solidFill>
                  <a:srgbClr val="003451"/>
                </a:solidFill>
              </a:endParaRPr>
            </a:p>
            <a:p>
              <a:pPr>
                <a:spcBef>
                  <a:spcPts val="120"/>
                </a:spcBef>
              </a:pPr>
              <a:r>
                <a:rPr kumimoji="1" lang="ja-JP" altLang="en-US" sz="2400" b="1">
                  <a:solidFill>
                    <a:srgbClr val="003451"/>
                  </a:solidFill>
                </a:rPr>
                <a:t>拠出金　</a:t>
              </a:r>
              <a:r>
                <a:rPr kumimoji="1" lang="en-US" altLang="ja-JP" sz="2400" b="1">
                  <a:solidFill>
                    <a:srgbClr val="003451"/>
                  </a:solidFill>
                </a:rPr>
                <a:t>6,000</a:t>
              </a:r>
              <a:r>
                <a:rPr kumimoji="1" lang="ja-JP" altLang="en-US" sz="2400" b="1">
                  <a:solidFill>
                    <a:srgbClr val="003451"/>
                  </a:solidFill>
                </a:rPr>
                <a:t>万円</a:t>
              </a:r>
              <a:endParaRPr kumimoji="1" lang="en-US" altLang="ja-JP" sz="2400" b="1">
                <a:solidFill>
                  <a:srgbClr val="003451"/>
                </a:solidFill>
              </a:endParaRPr>
            </a:p>
          </p:txBody>
        </p:sp>
      </p:grpSp>
      <p:sp>
        <p:nvSpPr>
          <p:cNvPr id="93" name="矢印: 右 92">
            <a:extLst>
              <a:ext uri="{FF2B5EF4-FFF2-40B4-BE49-F238E27FC236}">
                <a16:creationId xmlns:a16="http://schemas.microsoft.com/office/drawing/2014/main" id="{83AF94CF-3793-883D-2829-22E58534C900}"/>
              </a:ext>
            </a:extLst>
          </p:cNvPr>
          <p:cNvSpPr/>
          <p:nvPr/>
        </p:nvSpPr>
        <p:spPr>
          <a:xfrm rot="798431">
            <a:off x="6144880" y="2712328"/>
            <a:ext cx="1845603" cy="549515"/>
          </a:xfrm>
          <a:prstGeom prst="rightArrow">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矢印: 右 116">
            <a:extLst>
              <a:ext uri="{FF2B5EF4-FFF2-40B4-BE49-F238E27FC236}">
                <a16:creationId xmlns:a16="http://schemas.microsoft.com/office/drawing/2014/main" id="{4354130F-ABE7-9E78-6D81-8C25AA64E843}"/>
              </a:ext>
            </a:extLst>
          </p:cNvPr>
          <p:cNvSpPr/>
          <p:nvPr/>
        </p:nvSpPr>
        <p:spPr>
          <a:xfrm rot="20060002">
            <a:off x="6134371" y="5104845"/>
            <a:ext cx="1845603" cy="549515"/>
          </a:xfrm>
          <a:prstGeom prst="rightArrow">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8" name="グループ化 117">
            <a:extLst>
              <a:ext uri="{FF2B5EF4-FFF2-40B4-BE49-F238E27FC236}">
                <a16:creationId xmlns:a16="http://schemas.microsoft.com/office/drawing/2014/main" id="{3A02F61B-2A4E-FD89-87DA-5EF5BFDA3738}"/>
              </a:ext>
            </a:extLst>
          </p:cNvPr>
          <p:cNvGrpSpPr/>
          <p:nvPr/>
        </p:nvGrpSpPr>
        <p:grpSpPr>
          <a:xfrm>
            <a:off x="6049638" y="3644742"/>
            <a:ext cx="1979310" cy="1042088"/>
            <a:chOff x="7067060" y="3030105"/>
            <a:chExt cx="2446298" cy="1106517"/>
          </a:xfrm>
        </p:grpSpPr>
        <p:sp>
          <p:nvSpPr>
            <p:cNvPr id="119" name="四角形: 角を丸くする 118">
              <a:extLst>
                <a:ext uri="{FF2B5EF4-FFF2-40B4-BE49-F238E27FC236}">
                  <a16:creationId xmlns:a16="http://schemas.microsoft.com/office/drawing/2014/main" id="{070AA9F2-45A6-2FC8-3416-ABD93724B975}"/>
                </a:ext>
              </a:extLst>
            </p:cNvPr>
            <p:cNvSpPr/>
            <p:nvPr/>
          </p:nvSpPr>
          <p:spPr>
            <a:xfrm>
              <a:off x="7220002" y="3030105"/>
              <a:ext cx="2136717" cy="1106517"/>
            </a:xfrm>
            <a:prstGeom prst="roundRect">
              <a:avLst>
                <a:gd name="adj" fmla="val 35125"/>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120" name="テキスト ボックス 119">
              <a:extLst>
                <a:ext uri="{FF2B5EF4-FFF2-40B4-BE49-F238E27FC236}">
                  <a16:creationId xmlns:a16="http://schemas.microsoft.com/office/drawing/2014/main" id="{F5E16D9F-BB49-37A7-EB24-1D5BDC1D5D94}"/>
                </a:ext>
              </a:extLst>
            </p:cNvPr>
            <p:cNvSpPr txBox="1"/>
            <p:nvPr/>
          </p:nvSpPr>
          <p:spPr>
            <a:xfrm>
              <a:off x="7067060" y="3090860"/>
              <a:ext cx="2446298" cy="1026713"/>
            </a:xfrm>
            <a:prstGeom prst="rect">
              <a:avLst/>
            </a:prstGeom>
            <a:noFill/>
          </p:spPr>
          <p:txBody>
            <a:bodyPr wrap="square" rtlCol="0">
              <a:spAutoFit/>
            </a:bodyPr>
            <a:lstStyle/>
            <a:p>
              <a:pPr algn="ctr">
                <a:spcBef>
                  <a:spcPts val="120"/>
                </a:spcBef>
              </a:pPr>
              <a:r>
                <a:rPr kumimoji="1" lang="ja-JP" altLang="en-US" sz="3200" b="1">
                  <a:solidFill>
                    <a:srgbClr val="003451"/>
                  </a:solidFill>
                </a:rPr>
                <a:t>約</a:t>
              </a:r>
              <a:r>
                <a:rPr kumimoji="1" lang="en-US" altLang="ja-JP" sz="3200" b="1">
                  <a:solidFill>
                    <a:srgbClr val="003451"/>
                  </a:solidFill>
                </a:rPr>
                <a:t>1</a:t>
              </a:r>
              <a:r>
                <a:rPr kumimoji="1" lang="ja-JP" altLang="en-US" sz="3200" b="1">
                  <a:solidFill>
                    <a:srgbClr val="003451"/>
                  </a:solidFill>
                </a:rPr>
                <a:t>億円</a:t>
              </a:r>
              <a:endParaRPr kumimoji="1" lang="en-US" altLang="ja-JP" sz="3200" b="1">
                <a:solidFill>
                  <a:srgbClr val="003451"/>
                </a:solidFill>
              </a:endParaRPr>
            </a:p>
            <a:p>
              <a:pPr algn="ctr">
                <a:spcBef>
                  <a:spcPts val="120"/>
                </a:spcBef>
              </a:pPr>
              <a:r>
                <a:rPr kumimoji="1" lang="ja-JP" altLang="en-US" sz="2400" b="1">
                  <a:solidFill>
                    <a:srgbClr val="003451"/>
                  </a:solidFill>
                </a:rPr>
                <a:t>費用削減</a:t>
              </a:r>
              <a:endParaRPr kumimoji="1" lang="en-US" altLang="ja-JP" sz="2400" b="1">
                <a:solidFill>
                  <a:srgbClr val="003451"/>
                </a:solidFill>
              </a:endParaRPr>
            </a:p>
          </p:txBody>
        </p:sp>
      </p:grpSp>
      <p:grpSp>
        <p:nvGrpSpPr>
          <p:cNvPr id="103" name="グループ化 102">
            <a:extLst>
              <a:ext uri="{FF2B5EF4-FFF2-40B4-BE49-F238E27FC236}">
                <a16:creationId xmlns:a16="http://schemas.microsoft.com/office/drawing/2014/main" id="{53249FD6-087B-9F44-A484-58106E1A407B}"/>
              </a:ext>
            </a:extLst>
          </p:cNvPr>
          <p:cNvGrpSpPr/>
          <p:nvPr/>
        </p:nvGrpSpPr>
        <p:grpSpPr>
          <a:xfrm>
            <a:off x="8171342" y="2649536"/>
            <a:ext cx="3144289" cy="3313004"/>
            <a:chOff x="2788901" y="1917853"/>
            <a:chExt cx="3497372" cy="1594832"/>
          </a:xfrm>
          <a:solidFill>
            <a:schemeClr val="accent6"/>
          </a:solidFill>
        </p:grpSpPr>
        <p:sp>
          <p:nvSpPr>
            <p:cNvPr id="104" name="四角形: 角を丸くする 103">
              <a:extLst>
                <a:ext uri="{FF2B5EF4-FFF2-40B4-BE49-F238E27FC236}">
                  <a16:creationId xmlns:a16="http://schemas.microsoft.com/office/drawing/2014/main" id="{B4737715-D641-97B2-BAA6-8B1CE8CBACA5}"/>
                </a:ext>
              </a:extLst>
            </p:cNvPr>
            <p:cNvSpPr/>
            <p:nvPr/>
          </p:nvSpPr>
          <p:spPr>
            <a:xfrm>
              <a:off x="2788901" y="1917853"/>
              <a:ext cx="3497372" cy="1594832"/>
            </a:xfrm>
            <a:prstGeom prst="roundRect">
              <a:avLst>
                <a:gd name="adj" fmla="val 286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テキスト ボックス 104">
              <a:extLst>
                <a:ext uri="{FF2B5EF4-FFF2-40B4-BE49-F238E27FC236}">
                  <a16:creationId xmlns:a16="http://schemas.microsoft.com/office/drawing/2014/main" id="{54D68B7E-7A53-CDE5-4601-E5C1697613E0}"/>
                </a:ext>
              </a:extLst>
            </p:cNvPr>
            <p:cNvSpPr txBox="1"/>
            <p:nvPr/>
          </p:nvSpPr>
          <p:spPr>
            <a:xfrm>
              <a:off x="2809156" y="1943415"/>
              <a:ext cx="3081272" cy="310456"/>
            </a:xfrm>
            <a:prstGeom prst="rect">
              <a:avLst/>
            </a:prstGeom>
            <a:grpFill/>
          </p:spPr>
          <p:txBody>
            <a:bodyPr wrap="square" rtlCol="0">
              <a:spAutoFit/>
            </a:bodyPr>
            <a:lstStyle/>
            <a:p>
              <a:r>
                <a:rPr kumimoji="1" lang="ja-JP" altLang="en-US" sz="2400" b="1">
                  <a:solidFill>
                    <a:schemeClr val="bg1"/>
                  </a:solidFill>
                </a:rPr>
                <a:t>県南合同斎場</a:t>
              </a:r>
              <a:endParaRPr kumimoji="1" lang="en-US" altLang="ja-JP" sz="2400" b="1">
                <a:solidFill>
                  <a:schemeClr val="bg1"/>
                </a:solidFill>
              </a:endParaRPr>
            </a:p>
          </p:txBody>
        </p:sp>
      </p:grpSp>
      <p:grpSp>
        <p:nvGrpSpPr>
          <p:cNvPr id="106" name="グループ化 105">
            <a:extLst>
              <a:ext uri="{FF2B5EF4-FFF2-40B4-BE49-F238E27FC236}">
                <a16:creationId xmlns:a16="http://schemas.microsoft.com/office/drawing/2014/main" id="{E140F8EA-6D5C-9EB0-7381-1D733DD38EE9}"/>
              </a:ext>
            </a:extLst>
          </p:cNvPr>
          <p:cNvGrpSpPr/>
          <p:nvPr/>
        </p:nvGrpSpPr>
        <p:grpSpPr>
          <a:xfrm>
            <a:off x="8198660" y="4105636"/>
            <a:ext cx="3098759" cy="925668"/>
            <a:chOff x="2979026" y="4233783"/>
            <a:chExt cx="3107868" cy="925668"/>
          </a:xfrm>
        </p:grpSpPr>
        <p:sp>
          <p:nvSpPr>
            <p:cNvPr id="107" name="四角形: 角を丸くする 106">
              <a:extLst>
                <a:ext uri="{FF2B5EF4-FFF2-40B4-BE49-F238E27FC236}">
                  <a16:creationId xmlns:a16="http://schemas.microsoft.com/office/drawing/2014/main" id="{103363CE-1174-446E-AB08-7749EFAA4F72}"/>
                </a:ext>
              </a:extLst>
            </p:cNvPr>
            <p:cNvSpPr/>
            <p:nvPr/>
          </p:nvSpPr>
          <p:spPr>
            <a:xfrm>
              <a:off x="2979026" y="4233783"/>
              <a:ext cx="3107868" cy="899831"/>
            </a:xfrm>
            <a:prstGeom prst="roundRect">
              <a:avLst>
                <a:gd name="adj" fmla="val 0"/>
              </a:avLst>
            </a:prstGeom>
            <a:solidFill>
              <a:schemeClr val="bg1"/>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CBCF9501-5C8F-8014-E9A9-8B40D03EDC30}"/>
                </a:ext>
              </a:extLst>
            </p:cNvPr>
            <p:cNvSpPr txBox="1"/>
            <p:nvPr/>
          </p:nvSpPr>
          <p:spPr>
            <a:xfrm>
              <a:off x="3044950" y="4315630"/>
              <a:ext cx="2942846" cy="843821"/>
            </a:xfrm>
            <a:prstGeom prst="rect">
              <a:avLst/>
            </a:prstGeom>
            <a:noFill/>
          </p:spPr>
          <p:txBody>
            <a:bodyPr wrap="square" rtlCol="0">
              <a:spAutoFit/>
            </a:bodyPr>
            <a:lstStyle/>
            <a:p>
              <a:pPr>
                <a:spcBef>
                  <a:spcPts val="120"/>
                </a:spcBef>
              </a:pPr>
              <a:r>
                <a:rPr kumimoji="1" lang="ja-JP" altLang="en-US" sz="2400" b="1" u="sng">
                  <a:solidFill>
                    <a:srgbClr val="003451"/>
                  </a:solidFill>
                </a:rPr>
                <a:t>牛久市</a:t>
              </a:r>
              <a:endParaRPr kumimoji="1" lang="en-US" altLang="ja-JP" sz="2400" b="1" u="sng">
                <a:solidFill>
                  <a:srgbClr val="003451"/>
                </a:solidFill>
              </a:endParaRPr>
            </a:p>
            <a:p>
              <a:pPr>
                <a:spcBef>
                  <a:spcPts val="120"/>
                </a:spcBef>
              </a:pPr>
              <a:r>
                <a:rPr kumimoji="1" lang="ja-JP" altLang="en-US" sz="2400" b="1">
                  <a:solidFill>
                    <a:srgbClr val="003451"/>
                  </a:solidFill>
                </a:rPr>
                <a:t>拠出金　</a:t>
              </a:r>
              <a:r>
                <a:rPr kumimoji="1" lang="en-US" altLang="ja-JP" sz="2400" b="1">
                  <a:solidFill>
                    <a:srgbClr val="003451"/>
                  </a:solidFill>
                </a:rPr>
                <a:t>4,400</a:t>
              </a:r>
              <a:r>
                <a:rPr kumimoji="1" lang="ja-JP" altLang="en-US" sz="2400" b="1">
                  <a:solidFill>
                    <a:srgbClr val="003451"/>
                  </a:solidFill>
                </a:rPr>
                <a:t>万円</a:t>
              </a:r>
              <a:endParaRPr kumimoji="1" lang="en-US" altLang="ja-JP" sz="2400" b="1">
                <a:solidFill>
                  <a:srgbClr val="003451"/>
                </a:solidFill>
              </a:endParaRPr>
            </a:p>
          </p:txBody>
        </p:sp>
      </p:grpSp>
      <p:grpSp>
        <p:nvGrpSpPr>
          <p:cNvPr id="110" name="グループ化 109">
            <a:extLst>
              <a:ext uri="{FF2B5EF4-FFF2-40B4-BE49-F238E27FC236}">
                <a16:creationId xmlns:a16="http://schemas.microsoft.com/office/drawing/2014/main" id="{282E78FF-0D48-8095-5985-8DFA24B3CCA0}"/>
              </a:ext>
            </a:extLst>
          </p:cNvPr>
          <p:cNvGrpSpPr/>
          <p:nvPr/>
        </p:nvGrpSpPr>
        <p:grpSpPr>
          <a:xfrm>
            <a:off x="8189552" y="5026649"/>
            <a:ext cx="3107868" cy="956774"/>
            <a:chOff x="2979026" y="4233783"/>
            <a:chExt cx="3107868" cy="925668"/>
          </a:xfrm>
        </p:grpSpPr>
        <p:sp>
          <p:nvSpPr>
            <p:cNvPr id="111" name="四角形: 角を丸くする 110">
              <a:extLst>
                <a:ext uri="{FF2B5EF4-FFF2-40B4-BE49-F238E27FC236}">
                  <a16:creationId xmlns:a16="http://schemas.microsoft.com/office/drawing/2014/main" id="{32B2CF16-A00F-0804-8CE8-166758E1951F}"/>
                </a:ext>
              </a:extLst>
            </p:cNvPr>
            <p:cNvSpPr/>
            <p:nvPr/>
          </p:nvSpPr>
          <p:spPr>
            <a:xfrm>
              <a:off x="2979026" y="4233783"/>
              <a:ext cx="3107868" cy="899831"/>
            </a:xfrm>
            <a:prstGeom prst="roundRect">
              <a:avLst>
                <a:gd name="adj" fmla="val 0"/>
              </a:avLst>
            </a:prstGeom>
            <a:solidFill>
              <a:schemeClr val="bg1"/>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テキスト ボックス 111">
              <a:extLst>
                <a:ext uri="{FF2B5EF4-FFF2-40B4-BE49-F238E27FC236}">
                  <a16:creationId xmlns:a16="http://schemas.microsoft.com/office/drawing/2014/main" id="{A638CF4C-FC55-D0D4-AA18-52C76A0AA95F}"/>
                </a:ext>
              </a:extLst>
            </p:cNvPr>
            <p:cNvSpPr txBox="1"/>
            <p:nvPr/>
          </p:nvSpPr>
          <p:spPr>
            <a:xfrm>
              <a:off x="3044950" y="4315630"/>
              <a:ext cx="2956568" cy="843821"/>
            </a:xfrm>
            <a:prstGeom prst="rect">
              <a:avLst/>
            </a:prstGeom>
            <a:noFill/>
          </p:spPr>
          <p:txBody>
            <a:bodyPr wrap="square" rtlCol="0">
              <a:spAutoFit/>
            </a:bodyPr>
            <a:lstStyle/>
            <a:p>
              <a:pPr>
                <a:spcBef>
                  <a:spcPts val="120"/>
                </a:spcBef>
              </a:pPr>
              <a:r>
                <a:rPr kumimoji="1" lang="ja-JP" altLang="en-US" sz="2400" b="1" u="sng">
                  <a:solidFill>
                    <a:srgbClr val="003451"/>
                  </a:solidFill>
                </a:rPr>
                <a:t>阿見町</a:t>
              </a:r>
              <a:endParaRPr kumimoji="1" lang="en-US" altLang="ja-JP" sz="2400" b="1" u="sng">
                <a:solidFill>
                  <a:srgbClr val="003451"/>
                </a:solidFill>
              </a:endParaRPr>
            </a:p>
            <a:p>
              <a:pPr>
                <a:spcBef>
                  <a:spcPts val="120"/>
                </a:spcBef>
              </a:pPr>
              <a:r>
                <a:rPr kumimoji="1" lang="ja-JP" altLang="en-US" sz="2400" b="1">
                  <a:solidFill>
                    <a:srgbClr val="003451"/>
                  </a:solidFill>
                </a:rPr>
                <a:t>拠出金　</a:t>
              </a:r>
              <a:r>
                <a:rPr kumimoji="1" lang="en-US" altLang="ja-JP" sz="2400" b="1">
                  <a:solidFill>
                    <a:srgbClr val="003451"/>
                  </a:solidFill>
                </a:rPr>
                <a:t>3,200</a:t>
              </a:r>
              <a:r>
                <a:rPr kumimoji="1" lang="ja-JP" altLang="en-US" sz="2400" b="1">
                  <a:solidFill>
                    <a:srgbClr val="003451"/>
                  </a:solidFill>
                </a:rPr>
                <a:t>万円</a:t>
              </a:r>
              <a:endParaRPr kumimoji="1" lang="en-US" altLang="ja-JP" sz="2400" b="1">
                <a:solidFill>
                  <a:srgbClr val="003451"/>
                </a:solidFill>
              </a:endParaRPr>
            </a:p>
          </p:txBody>
        </p:sp>
      </p:grpSp>
      <p:grpSp>
        <p:nvGrpSpPr>
          <p:cNvPr id="113" name="グループ化 112">
            <a:extLst>
              <a:ext uri="{FF2B5EF4-FFF2-40B4-BE49-F238E27FC236}">
                <a16:creationId xmlns:a16="http://schemas.microsoft.com/office/drawing/2014/main" id="{6A72D3C0-377D-B482-CF4C-D91EF96ADAFF}"/>
              </a:ext>
            </a:extLst>
          </p:cNvPr>
          <p:cNvGrpSpPr/>
          <p:nvPr/>
        </p:nvGrpSpPr>
        <p:grpSpPr>
          <a:xfrm>
            <a:off x="8196661" y="3184922"/>
            <a:ext cx="3100757" cy="925668"/>
            <a:chOff x="2979026" y="4233783"/>
            <a:chExt cx="3107868" cy="925668"/>
          </a:xfrm>
        </p:grpSpPr>
        <p:sp>
          <p:nvSpPr>
            <p:cNvPr id="114" name="四角形: 角を丸くする 113">
              <a:extLst>
                <a:ext uri="{FF2B5EF4-FFF2-40B4-BE49-F238E27FC236}">
                  <a16:creationId xmlns:a16="http://schemas.microsoft.com/office/drawing/2014/main" id="{E954B4FD-0EE9-554F-A51B-CCE63C047A53}"/>
                </a:ext>
              </a:extLst>
            </p:cNvPr>
            <p:cNvSpPr/>
            <p:nvPr/>
          </p:nvSpPr>
          <p:spPr>
            <a:xfrm>
              <a:off x="2979026" y="4233783"/>
              <a:ext cx="3107868" cy="899831"/>
            </a:xfrm>
            <a:prstGeom prst="roundRect">
              <a:avLst>
                <a:gd name="adj" fmla="val 0"/>
              </a:avLst>
            </a:prstGeom>
            <a:solidFill>
              <a:schemeClr val="bg1"/>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578175FB-FE42-451C-5DF2-BEABF12EEA63}"/>
                </a:ext>
              </a:extLst>
            </p:cNvPr>
            <p:cNvSpPr txBox="1"/>
            <p:nvPr/>
          </p:nvSpPr>
          <p:spPr>
            <a:xfrm>
              <a:off x="3044949" y="4315630"/>
              <a:ext cx="2968289" cy="843821"/>
            </a:xfrm>
            <a:prstGeom prst="rect">
              <a:avLst/>
            </a:prstGeom>
            <a:noFill/>
          </p:spPr>
          <p:txBody>
            <a:bodyPr wrap="square" rtlCol="0">
              <a:spAutoFit/>
            </a:bodyPr>
            <a:lstStyle/>
            <a:p>
              <a:pPr>
                <a:spcBef>
                  <a:spcPts val="120"/>
                </a:spcBef>
              </a:pPr>
              <a:r>
                <a:rPr kumimoji="1" lang="ja-JP" altLang="en-US" sz="2400" b="1" u="sng">
                  <a:solidFill>
                    <a:srgbClr val="003451"/>
                  </a:solidFill>
                </a:rPr>
                <a:t>土浦市</a:t>
              </a:r>
              <a:endParaRPr kumimoji="1" lang="en-US" altLang="ja-JP" sz="2400" b="1" u="sng">
                <a:solidFill>
                  <a:srgbClr val="003451"/>
                </a:solidFill>
              </a:endParaRPr>
            </a:p>
            <a:p>
              <a:pPr>
                <a:spcBef>
                  <a:spcPts val="120"/>
                </a:spcBef>
              </a:pPr>
              <a:r>
                <a:rPr kumimoji="1" lang="ja-JP" altLang="en-US" sz="2400" b="1">
                  <a:solidFill>
                    <a:srgbClr val="003451"/>
                  </a:solidFill>
                </a:rPr>
                <a:t>拠出金　</a:t>
              </a:r>
              <a:r>
                <a:rPr kumimoji="1" lang="en-US" altLang="ja-JP" sz="2400" b="1">
                  <a:solidFill>
                    <a:srgbClr val="003451"/>
                  </a:solidFill>
                </a:rPr>
                <a:t>5,100</a:t>
              </a:r>
              <a:r>
                <a:rPr kumimoji="1" lang="ja-JP" altLang="en-US" sz="2400" b="1">
                  <a:solidFill>
                    <a:srgbClr val="003451"/>
                  </a:solidFill>
                </a:rPr>
                <a:t>万円</a:t>
              </a:r>
              <a:endParaRPr kumimoji="1" lang="en-US" altLang="ja-JP" sz="2400" b="1">
                <a:solidFill>
                  <a:srgbClr val="003451"/>
                </a:solidFill>
              </a:endParaRPr>
            </a:p>
          </p:txBody>
        </p:sp>
      </p:grpSp>
      <p:sp>
        <p:nvSpPr>
          <p:cNvPr id="4" name="テキスト ボックス 9">
            <a:extLst>
              <a:ext uri="{FF2B5EF4-FFF2-40B4-BE49-F238E27FC236}">
                <a16:creationId xmlns:a16="http://schemas.microsoft.com/office/drawing/2014/main" id="{825C2EE7-DFC0-2028-6424-47308B97E1D0}"/>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9960961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CBB5E-DB55-C858-A8E8-2CA08D0DF8F6}"/>
            </a:ext>
          </a:extLst>
        </p:cNvPr>
        <p:cNvGrpSpPr/>
        <p:nvPr/>
      </p:nvGrpSpPr>
      <p:grpSpPr>
        <a:xfrm>
          <a:off x="0" y="0"/>
          <a:ext cx="0" cy="0"/>
          <a:chOff x="0" y="0"/>
          <a:chExt cx="0" cy="0"/>
        </a:xfrm>
      </p:grpSpPr>
      <p:pic>
        <p:nvPicPr>
          <p:cNvPr id="47" name="図 46" descr="ダイアグラム, マップ&#10;&#10;AI 生成コンテンツは誤りを含む可能性があります。">
            <a:extLst>
              <a:ext uri="{FF2B5EF4-FFF2-40B4-BE49-F238E27FC236}">
                <a16:creationId xmlns:a16="http://schemas.microsoft.com/office/drawing/2014/main" id="{3CA604AD-1677-E3C8-6E0C-C56C184F9EFD}"/>
              </a:ext>
            </a:extLst>
          </p:cNvPr>
          <p:cNvPicPr>
            <a:picLocks noChangeAspect="1"/>
          </p:cNvPicPr>
          <p:nvPr/>
        </p:nvPicPr>
        <p:blipFill>
          <a:blip r:embed="rId3">
            <a:extLst>
              <a:ext uri="{28A0092B-C50C-407E-A947-70E740481C1C}">
                <a14:useLocalDpi xmlns:a14="http://schemas.microsoft.com/office/drawing/2010/main" val="0"/>
              </a:ext>
            </a:extLst>
          </a:blip>
          <a:srcRect l="39010" t="17242" r="18671" b="5485"/>
          <a:stretch>
            <a:fillRect/>
          </a:stretch>
        </p:blipFill>
        <p:spPr>
          <a:xfrm>
            <a:off x="5086150" y="1781865"/>
            <a:ext cx="3425012" cy="4421339"/>
          </a:xfrm>
          <a:prstGeom prst="rect">
            <a:avLst/>
          </a:prstGeom>
        </p:spPr>
      </p:pic>
      <p:sp>
        <p:nvSpPr>
          <p:cNvPr id="6" name="楕円 3">
            <a:extLst>
              <a:ext uri="{FF2B5EF4-FFF2-40B4-BE49-F238E27FC236}">
                <a16:creationId xmlns:a16="http://schemas.microsoft.com/office/drawing/2014/main" id="{BB2F2719-71AE-39DF-0693-A89FC439F190}"/>
              </a:ext>
            </a:extLst>
          </p:cNvPr>
          <p:cNvSpPr>
            <a:spLocks noChangeAspect="1"/>
          </p:cNvSpPr>
          <p:nvPr/>
        </p:nvSpPr>
        <p:spPr>
          <a:xfrm>
            <a:off x="-2700000" y="733322"/>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F76D974-7855-7189-F0DB-4DDE629C57AF}"/>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22</a:t>
            </a:r>
          </a:p>
        </p:txBody>
      </p:sp>
      <p:cxnSp>
        <p:nvCxnSpPr>
          <p:cNvPr id="36" name="直線コネクタ 35">
            <a:extLst>
              <a:ext uri="{FF2B5EF4-FFF2-40B4-BE49-F238E27FC236}">
                <a16:creationId xmlns:a16="http://schemas.microsoft.com/office/drawing/2014/main" id="{C059B10A-7497-FBA5-C3AB-E7A9F75DE6FE}"/>
              </a:ext>
            </a:extLst>
          </p:cNvPr>
          <p:cNvCxnSpPr>
            <a:cxnSpLocks/>
          </p:cNvCxnSpPr>
          <p:nvPr/>
        </p:nvCxnSpPr>
        <p:spPr>
          <a:xfrm flipV="1">
            <a:off x="6074847" y="1795614"/>
            <a:ext cx="2556566" cy="1278914"/>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6ACDC5BD-894F-78F9-5693-35AB030653B4}"/>
              </a:ext>
            </a:extLst>
          </p:cNvPr>
          <p:cNvCxnSpPr>
            <a:cxnSpLocks/>
          </p:cNvCxnSpPr>
          <p:nvPr/>
        </p:nvCxnSpPr>
        <p:spPr>
          <a:xfrm>
            <a:off x="7120991" y="4538674"/>
            <a:ext cx="1463598" cy="13708"/>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C8CF2720-1DE7-F1FC-3D5A-3D1447B50C96}"/>
              </a:ext>
            </a:extLst>
          </p:cNvPr>
          <p:cNvCxnSpPr>
            <a:cxnSpLocks/>
          </p:cNvCxnSpPr>
          <p:nvPr/>
        </p:nvCxnSpPr>
        <p:spPr>
          <a:xfrm flipV="1">
            <a:off x="5101032" y="4552382"/>
            <a:ext cx="562967" cy="227104"/>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BD42D243-755F-4316-C6EE-1A5F1C415234}"/>
              </a:ext>
            </a:extLst>
          </p:cNvPr>
          <p:cNvSpPr txBox="1"/>
          <p:nvPr/>
        </p:nvSpPr>
        <p:spPr>
          <a:xfrm>
            <a:off x="5901670" y="4829381"/>
            <a:ext cx="1006997" cy="369332"/>
          </a:xfrm>
          <a:prstGeom prst="rect">
            <a:avLst/>
          </a:prstGeom>
          <a:noFill/>
        </p:spPr>
        <p:txBody>
          <a:bodyPr wrap="square" rtlCol="0">
            <a:spAutoFit/>
          </a:bodyPr>
          <a:lstStyle/>
          <a:p>
            <a:r>
              <a:rPr kumimoji="1" lang="ja-JP" altLang="en-US"/>
              <a:t>土浦市</a:t>
            </a:r>
          </a:p>
        </p:txBody>
      </p:sp>
      <p:sp>
        <p:nvSpPr>
          <p:cNvPr id="54" name="テキスト ボックス 53">
            <a:extLst>
              <a:ext uri="{FF2B5EF4-FFF2-40B4-BE49-F238E27FC236}">
                <a16:creationId xmlns:a16="http://schemas.microsoft.com/office/drawing/2014/main" id="{C2541624-B3BE-8AA7-9154-C899C5681E31}"/>
              </a:ext>
            </a:extLst>
          </p:cNvPr>
          <p:cNvSpPr txBox="1"/>
          <p:nvPr/>
        </p:nvSpPr>
        <p:spPr>
          <a:xfrm>
            <a:off x="6855553" y="5169859"/>
            <a:ext cx="1909659" cy="369332"/>
          </a:xfrm>
          <a:prstGeom prst="rect">
            <a:avLst/>
          </a:prstGeom>
          <a:noFill/>
        </p:spPr>
        <p:txBody>
          <a:bodyPr wrap="square" rtlCol="0">
            <a:spAutoFit/>
          </a:bodyPr>
          <a:lstStyle/>
          <a:p>
            <a:r>
              <a:rPr kumimoji="1" lang="ja-JP" altLang="en-US"/>
              <a:t>かすみがうら市</a:t>
            </a:r>
          </a:p>
        </p:txBody>
      </p:sp>
      <p:sp>
        <p:nvSpPr>
          <p:cNvPr id="55" name="テキスト ボックス 54">
            <a:extLst>
              <a:ext uri="{FF2B5EF4-FFF2-40B4-BE49-F238E27FC236}">
                <a16:creationId xmlns:a16="http://schemas.microsoft.com/office/drawing/2014/main" id="{C10DA4DC-818B-D594-9F9C-910DF722569D}"/>
              </a:ext>
            </a:extLst>
          </p:cNvPr>
          <p:cNvSpPr txBox="1"/>
          <p:nvPr/>
        </p:nvSpPr>
        <p:spPr>
          <a:xfrm>
            <a:off x="6551128" y="2990406"/>
            <a:ext cx="1006997" cy="369332"/>
          </a:xfrm>
          <a:prstGeom prst="rect">
            <a:avLst/>
          </a:prstGeom>
          <a:noFill/>
        </p:spPr>
        <p:txBody>
          <a:bodyPr wrap="square" rtlCol="0">
            <a:spAutoFit/>
          </a:bodyPr>
          <a:lstStyle/>
          <a:p>
            <a:r>
              <a:rPr kumimoji="1" lang="ja-JP" altLang="en-US"/>
              <a:t>石岡市</a:t>
            </a:r>
          </a:p>
        </p:txBody>
      </p:sp>
      <p:sp>
        <p:nvSpPr>
          <p:cNvPr id="3" name="テキスト ボックス 15">
            <a:extLst>
              <a:ext uri="{FF2B5EF4-FFF2-40B4-BE49-F238E27FC236}">
                <a16:creationId xmlns:a16="http://schemas.microsoft.com/office/drawing/2014/main" id="{BB4B481E-06CE-4F78-DD57-5EC4B03E2E3C}"/>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2</a:t>
            </a:r>
            <a:r>
              <a:rPr lang="ja-JP" altLang="en-US" sz="2800" b="1">
                <a:solidFill>
                  <a:srgbClr val="003451"/>
                </a:solidFill>
              </a:rPr>
              <a:t>　給食センター　</a:t>
            </a:r>
          </a:p>
        </p:txBody>
      </p:sp>
      <p:sp>
        <p:nvSpPr>
          <p:cNvPr id="4" name="テキスト ボックス 3">
            <a:extLst>
              <a:ext uri="{FF2B5EF4-FFF2-40B4-BE49-F238E27FC236}">
                <a16:creationId xmlns:a16="http://schemas.microsoft.com/office/drawing/2014/main" id="{CD300B16-E622-48CF-3D2E-B8BCB2750F4F}"/>
              </a:ext>
            </a:extLst>
          </p:cNvPr>
          <p:cNvSpPr txBox="1"/>
          <p:nvPr/>
        </p:nvSpPr>
        <p:spPr>
          <a:xfrm>
            <a:off x="3767760" y="839675"/>
            <a:ext cx="5864524" cy="369333"/>
          </a:xfrm>
          <a:prstGeom prst="rect">
            <a:avLst/>
          </a:prstGeom>
          <a:noFill/>
        </p:spPr>
        <p:txBody>
          <a:bodyPr wrap="square" rtlCol="0">
            <a:spAutoFit/>
          </a:bodyPr>
          <a:lstStyle/>
          <a:p>
            <a:r>
              <a:rPr kumimoji="1" lang="ja-JP" altLang="en-US" b="1">
                <a:solidFill>
                  <a:srgbClr val="003451"/>
                </a:solidFill>
              </a:rPr>
              <a:t>土浦市、かすみがうら市、石岡市</a:t>
            </a:r>
          </a:p>
        </p:txBody>
      </p:sp>
      <p:sp>
        <p:nvSpPr>
          <p:cNvPr id="5" name="テキスト ボックス 4">
            <a:extLst>
              <a:ext uri="{FF2B5EF4-FFF2-40B4-BE49-F238E27FC236}">
                <a16:creationId xmlns:a16="http://schemas.microsoft.com/office/drawing/2014/main" id="{FC64E39C-159E-C6A4-4D38-D96D134E9293}"/>
              </a:ext>
            </a:extLst>
          </p:cNvPr>
          <p:cNvSpPr txBox="1"/>
          <p:nvPr/>
        </p:nvSpPr>
        <p:spPr>
          <a:xfrm>
            <a:off x="3724020" y="1503720"/>
            <a:ext cx="868440" cy="461665"/>
          </a:xfrm>
          <a:prstGeom prst="rect">
            <a:avLst/>
          </a:prstGeom>
          <a:noFill/>
        </p:spPr>
        <p:txBody>
          <a:bodyPr wrap="square" rtlCol="0">
            <a:spAutoFit/>
          </a:bodyPr>
          <a:lstStyle/>
          <a:p>
            <a:r>
              <a:rPr kumimoji="1" lang="ja-JP" altLang="en-US" sz="2400" b="1"/>
              <a:t>現状</a:t>
            </a:r>
          </a:p>
        </p:txBody>
      </p:sp>
      <p:grpSp>
        <p:nvGrpSpPr>
          <p:cNvPr id="11" name="グループ化 10">
            <a:extLst>
              <a:ext uri="{FF2B5EF4-FFF2-40B4-BE49-F238E27FC236}">
                <a16:creationId xmlns:a16="http://schemas.microsoft.com/office/drawing/2014/main" id="{67EA17F0-DA88-7CE5-9522-09687BC913D3}"/>
              </a:ext>
            </a:extLst>
          </p:cNvPr>
          <p:cNvGrpSpPr/>
          <p:nvPr/>
        </p:nvGrpSpPr>
        <p:grpSpPr>
          <a:xfrm>
            <a:off x="1883027" y="4434079"/>
            <a:ext cx="3362877" cy="1690594"/>
            <a:chOff x="7626021" y="1471448"/>
            <a:chExt cx="2898221" cy="1770743"/>
          </a:xfrm>
          <a:solidFill>
            <a:srgbClr val="003451"/>
          </a:solidFill>
        </p:grpSpPr>
        <p:sp>
          <p:nvSpPr>
            <p:cNvPr id="12" name="四角形: 角を丸くする 11">
              <a:extLst>
                <a:ext uri="{FF2B5EF4-FFF2-40B4-BE49-F238E27FC236}">
                  <a16:creationId xmlns:a16="http://schemas.microsoft.com/office/drawing/2014/main" id="{08299092-0AC4-F83B-1F2A-788CDE3958BA}"/>
                </a:ext>
              </a:extLst>
            </p:cNvPr>
            <p:cNvSpPr/>
            <p:nvPr/>
          </p:nvSpPr>
          <p:spPr>
            <a:xfrm>
              <a:off x="7646177" y="1471448"/>
              <a:ext cx="2786784" cy="1770743"/>
            </a:xfrm>
            <a:prstGeom prst="roundRect">
              <a:avLst>
                <a:gd name="adj" fmla="val 8338"/>
              </a:avLst>
            </a:prstGeom>
            <a:grp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13" name="テキスト ボックス 12">
              <a:extLst>
                <a:ext uri="{FF2B5EF4-FFF2-40B4-BE49-F238E27FC236}">
                  <a16:creationId xmlns:a16="http://schemas.microsoft.com/office/drawing/2014/main" id="{710AEB10-BA3B-9126-C511-994B50F3FD12}"/>
                </a:ext>
              </a:extLst>
            </p:cNvPr>
            <p:cNvSpPr txBox="1"/>
            <p:nvPr/>
          </p:nvSpPr>
          <p:spPr>
            <a:xfrm>
              <a:off x="7834019" y="2024274"/>
              <a:ext cx="2596542" cy="1141719"/>
            </a:xfrm>
            <a:prstGeom prst="rect">
              <a:avLst/>
            </a:prstGeom>
            <a:grpFill/>
          </p:spPr>
          <p:txBody>
            <a:bodyPr wrap="square">
              <a:spAutoFit/>
            </a:bodyPr>
            <a:lstStyle/>
            <a:p>
              <a:pPr marL="0" marR="0" lvl="0" indent="0" defTabSz="457200" rtl="0" eaLnBrk="1" fontAlgn="auto" latinLnBrk="0" hangingPunct="1">
                <a:lnSpc>
                  <a:spcPct val="100000"/>
                </a:lnSpc>
                <a:spcBef>
                  <a:spcPts val="130"/>
                </a:spcBef>
                <a:spcAft>
                  <a:spcPts val="0"/>
                </a:spcAft>
                <a:buClrTx/>
                <a:buSzTx/>
                <a:buFontTx/>
                <a:buNone/>
                <a:tabLst/>
                <a:defRPr/>
              </a:pPr>
              <a:r>
                <a:rPr kumimoji="1" lang="ja-JP" altLang="en-US" sz="2400" b="1">
                  <a:solidFill>
                    <a:schemeClr val="bg1"/>
                  </a:solidFill>
                  <a:latin typeface="Noto Sans JP"/>
                  <a:ea typeface="Noto Sans JP"/>
                </a:rPr>
                <a:t>新しい</a:t>
              </a:r>
              <a:r>
                <a:rPr kumimoji="1" lang="ja-JP" altLang="en-US" b="1">
                  <a:solidFill>
                    <a:schemeClr val="bg1"/>
                  </a:solidFill>
                  <a:latin typeface="Noto Sans JP"/>
                  <a:ea typeface="Noto Sans JP"/>
                </a:rPr>
                <a:t>（築</a:t>
              </a:r>
              <a:r>
                <a:rPr kumimoji="1" lang="en-US" altLang="ja-JP" b="1">
                  <a:solidFill>
                    <a:schemeClr val="bg1"/>
                  </a:solidFill>
                  <a:latin typeface="Noto Sans JP"/>
                  <a:ea typeface="Noto Sans JP"/>
                </a:rPr>
                <a:t>6</a:t>
              </a:r>
              <a:r>
                <a:rPr kumimoji="1" lang="ja-JP" altLang="en-US" b="1">
                  <a:solidFill>
                    <a:schemeClr val="bg1"/>
                  </a:solidFill>
                  <a:latin typeface="Noto Sans JP"/>
                  <a:ea typeface="Noto Sans JP"/>
                </a:rPr>
                <a:t>年）</a:t>
              </a:r>
              <a:endParaRPr kumimoji="1" lang="en-US" altLang="ja-JP" b="1">
                <a:solidFill>
                  <a:schemeClr val="bg1"/>
                </a:solidFill>
                <a:latin typeface="Noto Sans JP"/>
                <a:ea typeface="Noto Sans JP"/>
              </a:endParaRPr>
            </a:p>
            <a:p>
              <a:pPr marL="0" marR="0" lvl="0" indent="0" defTabSz="457200" rtl="0" eaLnBrk="1" fontAlgn="auto" latinLnBrk="0" hangingPunct="1">
                <a:lnSpc>
                  <a:spcPct val="100000"/>
                </a:lnSpc>
                <a:spcBef>
                  <a:spcPts val="130"/>
                </a:spcBef>
                <a:spcAft>
                  <a:spcPts val="0"/>
                </a:spcAft>
                <a:buClrTx/>
                <a:buSzTx/>
                <a:buFontTx/>
                <a:buNone/>
                <a:tabLst/>
                <a:defRPr/>
              </a:pPr>
              <a:r>
                <a:rPr kumimoji="1" lang="ja-JP" altLang="en-US" sz="2400" b="1">
                  <a:solidFill>
                    <a:schemeClr val="accent6"/>
                  </a:solidFill>
                  <a:latin typeface="Noto Sans JP"/>
                  <a:ea typeface="Noto Sans JP"/>
                </a:rPr>
                <a:t>供給能力＞供給数</a:t>
              </a:r>
              <a:r>
                <a:rPr kumimoji="1" lang="ja-JP" altLang="en-US" sz="1600" b="1" i="0" u="none" strike="noStrike" kern="1200" cap="none" spc="0" normalizeH="0" baseline="0" noProof="0">
                  <a:ln>
                    <a:noFill/>
                  </a:ln>
                  <a:solidFill>
                    <a:schemeClr val="bg1"/>
                  </a:solidFill>
                  <a:effectLst/>
                  <a:uLnTx/>
                  <a:uFillTx/>
                  <a:latin typeface="Noto Sans JP"/>
                  <a:ea typeface="Noto Sans JP"/>
                  <a:cs typeface="+mn-cs"/>
                </a:rPr>
                <a:t>（</a:t>
              </a:r>
              <a:r>
                <a:rPr kumimoji="1" lang="en-US" altLang="ja-JP" sz="1600" b="1" i="0" u="none" strike="noStrike" kern="1200" cap="none" spc="0" normalizeH="0" baseline="0" noProof="0">
                  <a:ln>
                    <a:noFill/>
                  </a:ln>
                  <a:solidFill>
                    <a:schemeClr val="bg1"/>
                  </a:solidFill>
                  <a:effectLst/>
                  <a:uLnTx/>
                  <a:uFillTx/>
                  <a:latin typeface="Noto Sans JP"/>
                  <a:ea typeface="Noto Sans JP"/>
                  <a:cs typeface="+mn-cs"/>
                </a:rPr>
                <a:t>12,000</a:t>
              </a:r>
              <a:r>
                <a:rPr kumimoji="1" lang="ja-JP" altLang="en-US" sz="1600" b="1">
                  <a:solidFill>
                    <a:schemeClr val="bg1"/>
                  </a:solidFill>
                  <a:latin typeface="Noto Sans JP"/>
                  <a:ea typeface="Noto Sans JP"/>
                </a:rPr>
                <a:t>食</a:t>
              </a:r>
              <a:r>
                <a:rPr kumimoji="1" lang="ja-JP" altLang="en-US" sz="1600" b="1" i="0" u="none" strike="noStrike" kern="1200" cap="none" spc="0" normalizeH="0" baseline="0" noProof="0">
                  <a:ln>
                    <a:noFill/>
                  </a:ln>
                  <a:solidFill>
                    <a:schemeClr val="bg1"/>
                  </a:solidFill>
                  <a:effectLst/>
                  <a:uLnTx/>
                  <a:uFillTx/>
                  <a:latin typeface="Noto Sans JP"/>
                  <a:ea typeface="Noto Sans JP"/>
                  <a:cs typeface="+mn-cs"/>
                </a:rPr>
                <a:t>）</a:t>
              </a:r>
              <a:r>
                <a:rPr kumimoji="1" lang="en-US" altLang="ja-JP" sz="1600" b="1" i="0" u="none" strike="noStrike" kern="1200" cap="none" spc="0" normalizeH="0" baseline="0" noProof="0">
                  <a:ln>
                    <a:noFill/>
                  </a:ln>
                  <a:solidFill>
                    <a:schemeClr val="bg1"/>
                  </a:solidFill>
                  <a:effectLst/>
                  <a:uLnTx/>
                  <a:uFillTx/>
                  <a:latin typeface="Noto Sans JP"/>
                  <a:ea typeface="Noto Sans JP"/>
                  <a:cs typeface="+mn-cs"/>
                </a:rPr>
                <a:t>	</a:t>
              </a:r>
              <a:r>
                <a:rPr kumimoji="1" lang="ja-JP" altLang="en-US" sz="1600" b="1" i="0" u="none" strike="noStrike" kern="1200" cap="none" spc="0" normalizeH="0" baseline="0" noProof="0">
                  <a:ln>
                    <a:noFill/>
                  </a:ln>
                  <a:solidFill>
                    <a:schemeClr val="bg1"/>
                  </a:solidFill>
                  <a:effectLst/>
                  <a:uLnTx/>
                  <a:uFillTx/>
                  <a:latin typeface="Noto Sans JP"/>
                  <a:ea typeface="Noto Sans JP"/>
                  <a:cs typeface="+mn-cs"/>
                </a:rPr>
                <a:t>（</a:t>
              </a:r>
              <a:r>
                <a:rPr kumimoji="1" lang="en-US" altLang="ja-JP" sz="1600" b="1" i="0" u="none" strike="noStrike" kern="1200" cap="none" spc="0" normalizeH="0" baseline="0" noProof="0">
                  <a:ln>
                    <a:noFill/>
                  </a:ln>
                  <a:solidFill>
                    <a:schemeClr val="bg1"/>
                  </a:solidFill>
                  <a:effectLst/>
                  <a:uLnTx/>
                  <a:uFillTx/>
                  <a:latin typeface="Noto Sans JP"/>
                  <a:ea typeface="Noto Sans JP"/>
                  <a:cs typeface="+mn-cs"/>
                </a:rPr>
                <a:t>10</a:t>
              </a:r>
              <a:r>
                <a:rPr kumimoji="1" lang="en-US" altLang="ja-JP" sz="1600" b="1">
                  <a:solidFill>
                    <a:schemeClr val="bg1"/>
                  </a:solidFill>
                  <a:latin typeface="Noto Sans JP"/>
                  <a:ea typeface="Noto Sans JP"/>
                </a:rPr>
                <a:t>,0</a:t>
              </a:r>
              <a:r>
                <a:rPr kumimoji="1" lang="en-US" altLang="ja-JP" sz="1600" b="1" i="0" u="none" strike="noStrike" kern="1200" cap="none" spc="0" normalizeH="0" baseline="0" noProof="0">
                  <a:ln>
                    <a:noFill/>
                  </a:ln>
                  <a:solidFill>
                    <a:schemeClr val="bg1"/>
                  </a:solidFill>
                  <a:effectLst/>
                  <a:uLnTx/>
                  <a:uFillTx/>
                  <a:latin typeface="Noto Sans JP"/>
                  <a:ea typeface="Noto Sans JP"/>
                  <a:cs typeface="+mn-cs"/>
                </a:rPr>
                <a:t>00</a:t>
              </a:r>
              <a:r>
                <a:rPr kumimoji="1" lang="ja-JP" altLang="en-US" sz="1600" b="1" i="0" u="none" strike="noStrike" kern="1200" cap="none" spc="0" normalizeH="0" baseline="0" noProof="0">
                  <a:ln>
                    <a:noFill/>
                  </a:ln>
                  <a:solidFill>
                    <a:schemeClr val="bg1"/>
                  </a:solidFill>
                  <a:effectLst/>
                  <a:uLnTx/>
                  <a:uFillTx/>
                  <a:latin typeface="Noto Sans JP"/>
                  <a:ea typeface="Noto Sans JP"/>
                  <a:cs typeface="+mn-cs"/>
                </a:rPr>
                <a:t>食）</a:t>
              </a:r>
              <a:endParaRPr kumimoji="1" lang="en-US" altLang="ja-JP" sz="1600" b="1" i="0" u="none" strike="noStrike" kern="1200" cap="none" spc="0" normalizeH="0" baseline="0" noProof="0">
                <a:ln>
                  <a:noFill/>
                </a:ln>
                <a:solidFill>
                  <a:schemeClr val="bg1"/>
                </a:solidFill>
                <a:effectLst/>
                <a:uLnTx/>
                <a:uFillTx/>
                <a:latin typeface="Noto Sans JP"/>
                <a:ea typeface="Noto Sans JP"/>
                <a:cs typeface="+mn-cs"/>
              </a:endParaRPr>
            </a:p>
          </p:txBody>
        </p:sp>
        <p:sp>
          <p:nvSpPr>
            <p:cNvPr id="14" name="テキスト ボックス 13">
              <a:extLst>
                <a:ext uri="{FF2B5EF4-FFF2-40B4-BE49-F238E27FC236}">
                  <a16:creationId xmlns:a16="http://schemas.microsoft.com/office/drawing/2014/main" id="{9159B9CA-31ED-0D46-E8FD-F092D819E02A}"/>
                </a:ext>
              </a:extLst>
            </p:cNvPr>
            <p:cNvSpPr txBox="1"/>
            <p:nvPr/>
          </p:nvSpPr>
          <p:spPr>
            <a:xfrm>
              <a:off x="7626021" y="1548909"/>
              <a:ext cx="2898221" cy="74144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u="sng">
                  <a:solidFill>
                    <a:schemeClr val="bg1"/>
                  </a:solidFill>
                  <a:latin typeface="Noto Sans JP"/>
                  <a:ea typeface="Noto Sans JP"/>
                </a:rPr>
                <a:t>土浦市立学校給食センター　</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grpSp>
        <p:nvGrpSpPr>
          <p:cNvPr id="16" name="グループ化 15">
            <a:extLst>
              <a:ext uri="{FF2B5EF4-FFF2-40B4-BE49-F238E27FC236}">
                <a16:creationId xmlns:a16="http://schemas.microsoft.com/office/drawing/2014/main" id="{D2C76A68-4159-87C1-5C62-50ED43E85F92}"/>
              </a:ext>
            </a:extLst>
          </p:cNvPr>
          <p:cNvGrpSpPr/>
          <p:nvPr/>
        </p:nvGrpSpPr>
        <p:grpSpPr>
          <a:xfrm>
            <a:off x="8613715" y="3709444"/>
            <a:ext cx="3484794" cy="2239874"/>
            <a:chOff x="8580291" y="457201"/>
            <a:chExt cx="2960604" cy="2239874"/>
          </a:xfrm>
          <a:solidFill>
            <a:srgbClr val="003451"/>
          </a:solidFill>
        </p:grpSpPr>
        <p:grpSp>
          <p:nvGrpSpPr>
            <p:cNvPr id="17" name="グループ化 16">
              <a:extLst>
                <a:ext uri="{FF2B5EF4-FFF2-40B4-BE49-F238E27FC236}">
                  <a16:creationId xmlns:a16="http://schemas.microsoft.com/office/drawing/2014/main" id="{D5552932-3511-BF9E-ECAE-EAA14948DFAD}"/>
                </a:ext>
              </a:extLst>
            </p:cNvPr>
            <p:cNvGrpSpPr/>
            <p:nvPr/>
          </p:nvGrpSpPr>
          <p:grpSpPr>
            <a:xfrm>
              <a:off x="8580291" y="457201"/>
              <a:ext cx="2960604" cy="2239874"/>
              <a:chOff x="7563751" y="1471447"/>
              <a:chExt cx="2960604" cy="1944747"/>
            </a:xfrm>
            <a:grpFill/>
          </p:grpSpPr>
          <p:sp>
            <p:nvSpPr>
              <p:cNvPr id="23" name="四角形: 角を丸くする 22">
                <a:extLst>
                  <a:ext uri="{FF2B5EF4-FFF2-40B4-BE49-F238E27FC236}">
                    <a16:creationId xmlns:a16="http://schemas.microsoft.com/office/drawing/2014/main" id="{CC2C8694-89B0-792A-AD4B-95BAF31A89B6}"/>
                  </a:ext>
                </a:extLst>
              </p:cNvPr>
              <p:cNvSpPr/>
              <p:nvPr/>
            </p:nvSpPr>
            <p:spPr>
              <a:xfrm>
                <a:off x="7563751" y="1471447"/>
                <a:ext cx="2960604" cy="1944747"/>
              </a:xfrm>
              <a:prstGeom prst="roundRect">
                <a:avLst>
                  <a:gd name="adj" fmla="val 5760"/>
                </a:avLst>
              </a:prstGeom>
              <a:grp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24" name="テキスト ボックス 23">
                <a:extLst>
                  <a:ext uri="{FF2B5EF4-FFF2-40B4-BE49-F238E27FC236}">
                    <a16:creationId xmlns:a16="http://schemas.microsoft.com/office/drawing/2014/main" id="{B7FD5BB7-EBC6-E32B-8A2A-9312E54B1CF4}"/>
                  </a:ext>
                </a:extLst>
              </p:cNvPr>
              <p:cNvSpPr txBox="1"/>
              <p:nvPr/>
            </p:nvSpPr>
            <p:spPr>
              <a:xfrm>
                <a:off x="7626133" y="1886017"/>
                <a:ext cx="2702514" cy="400836"/>
              </a:xfrm>
              <a:prstGeom prst="rect">
                <a:avLst/>
              </a:prstGeom>
              <a:grp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1">
                    <a:solidFill>
                      <a:schemeClr val="bg1"/>
                    </a:solidFill>
                    <a:latin typeface="Noto Sans JP"/>
                    <a:ea typeface="Noto Sans JP"/>
                  </a:rPr>
                  <a:t>老朽化</a:t>
                </a:r>
                <a:r>
                  <a:rPr kumimoji="1" lang="ja-JP" altLang="en-US" b="1">
                    <a:solidFill>
                      <a:schemeClr val="bg1"/>
                    </a:solidFill>
                    <a:latin typeface="Noto Sans JP"/>
                    <a:ea typeface="Noto Sans JP"/>
                  </a:rPr>
                  <a:t>（築</a:t>
                </a:r>
                <a:r>
                  <a:rPr kumimoji="1" lang="en-US" altLang="ja-JP" b="1">
                    <a:solidFill>
                      <a:schemeClr val="bg1"/>
                    </a:solidFill>
                    <a:latin typeface="Noto Sans JP"/>
                    <a:ea typeface="Noto Sans JP"/>
                  </a:rPr>
                  <a:t>40</a:t>
                </a:r>
                <a:r>
                  <a:rPr kumimoji="1" lang="ja-JP" altLang="en-US" b="1">
                    <a:solidFill>
                      <a:schemeClr val="bg1"/>
                    </a:solidFill>
                    <a:latin typeface="Noto Sans JP"/>
                    <a:ea typeface="Noto Sans JP"/>
                  </a:rPr>
                  <a:t>年以上）</a:t>
                </a:r>
                <a:endParaRPr kumimoji="1" lang="en-US" altLang="ja-JP" sz="2000" b="1">
                  <a:solidFill>
                    <a:schemeClr val="bg1"/>
                  </a:solidFill>
                  <a:latin typeface="Noto Sans JP"/>
                  <a:ea typeface="Noto Sans JP"/>
                </a:endParaRPr>
              </a:p>
            </p:txBody>
          </p:sp>
          <p:sp>
            <p:nvSpPr>
              <p:cNvPr id="25" name="テキスト ボックス 24">
                <a:extLst>
                  <a:ext uri="{FF2B5EF4-FFF2-40B4-BE49-F238E27FC236}">
                    <a16:creationId xmlns:a16="http://schemas.microsoft.com/office/drawing/2014/main" id="{DCEE7E0F-DF4D-3AD2-91C5-EA45F6DD9029}"/>
                  </a:ext>
                </a:extLst>
              </p:cNvPr>
              <p:cNvSpPr txBox="1"/>
              <p:nvPr/>
            </p:nvSpPr>
            <p:spPr>
              <a:xfrm>
                <a:off x="7626133" y="1506248"/>
                <a:ext cx="2898221" cy="347391"/>
              </a:xfrm>
              <a:prstGeom prst="rect">
                <a:avLst/>
              </a:prstGeom>
              <a:grp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u="sng">
                    <a:solidFill>
                      <a:schemeClr val="bg1"/>
                    </a:solidFill>
                    <a:latin typeface="Noto Sans JP"/>
                    <a:ea typeface="Noto Sans JP"/>
                  </a:rPr>
                  <a:t>下稲吉東小学校　</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sp>
          <p:nvSpPr>
            <p:cNvPr id="18" name="テキスト ボックス 17">
              <a:extLst>
                <a:ext uri="{FF2B5EF4-FFF2-40B4-BE49-F238E27FC236}">
                  <a16:creationId xmlns:a16="http://schemas.microsoft.com/office/drawing/2014/main" id="{616309DF-C888-CD73-6C3E-949EE8B2E5E4}"/>
                </a:ext>
              </a:extLst>
            </p:cNvPr>
            <p:cNvSpPr txBox="1"/>
            <p:nvPr/>
          </p:nvSpPr>
          <p:spPr>
            <a:xfrm>
              <a:off x="8630480" y="1462253"/>
              <a:ext cx="2898221" cy="400110"/>
            </a:xfrm>
            <a:prstGeom prst="rect">
              <a:avLst/>
            </a:prstGeom>
            <a:grp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u="sng">
                  <a:solidFill>
                    <a:schemeClr val="bg1"/>
                  </a:solidFill>
                  <a:latin typeface="Noto Sans JP"/>
                  <a:ea typeface="Noto Sans JP"/>
                </a:rPr>
                <a:t>下稲吉中学校　</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sp>
          <p:nvSpPr>
            <p:cNvPr id="19" name="テキスト ボックス 18">
              <a:extLst>
                <a:ext uri="{FF2B5EF4-FFF2-40B4-BE49-F238E27FC236}">
                  <a16:creationId xmlns:a16="http://schemas.microsoft.com/office/drawing/2014/main" id="{01908A67-08C7-44B0-E125-D4CEE774C6F4}"/>
                </a:ext>
              </a:extLst>
            </p:cNvPr>
            <p:cNvSpPr txBox="1"/>
            <p:nvPr/>
          </p:nvSpPr>
          <p:spPr>
            <a:xfrm>
              <a:off x="8651532" y="1871928"/>
              <a:ext cx="2862202" cy="769441"/>
            </a:xfrm>
            <a:prstGeom prst="rect">
              <a:avLst/>
            </a:prstGeom>
            <a:grp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2000" b="1">
                  <a:solidFill>
                    <a:schemeClr val="bg1"/>
                  </a:solidFill>
                  <a:latin typeface="Noto Sans JP"/>
                  <a:ea typeface="Noto Sans JP"/>
                </a:rPr>
                <a:t>R8</a:t>
              </a:r>
              <a:r>
                <a:rPr kumimoji="1" lang="ja-JP" altLang="en-US" sz="2000" b="1">
                  <a:solidFill>
                    <a:schemeClr val="bg1"/>
                  </a:solidFill>
                  <a:latin typeface="Noto Sans JP"/>
                  <a:ea typeface="Noto Sans JP"/>
                </a:rPr>
                <a:t>夏 改修工事の予定</a:t>
              </a:r>
              <a:endParaRPr kumimoji="1" lang="en-US" altLang="ja-JP" sz="2000" b="1">
                <a:solidFill>
                  <a:schemeClr val="bg1"/>
                </a:solidFill>
                <a:latin typeface="Noto Sans JP"/>
                <a:ea typeface="Noto Sans JP"/>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a:solidFill>
                    <a:schemeClr val="accent6"/>
                  </a:solidFill>
                  <a:latin typeface="Noto Sans JP"/>
                  <a:ea typeface="Noto Sans JP"/>
                </a:rPr>
                <a:t>改修中の</a:t>
              </a:r>
              <a:r>
                <a:rPr kumimoji="1" lang="ja-JP" altLang="en-US" sz="2400" b="1">
                  <a:solidFill>
                    <a:schemeClr val="accent6"/>
                  </a:solidFill>
                  <a:latin typeface="Noto Sans JP"/>
                  <a:ea typeface="Noto Sans JP"/>
                </a:rPr>
                <a:t>給食提供が必要</a:t>
              </a:r>
              <a:endParaRPr kumimoji="1" lang="en-US" altLang="ja-JP" sz="2000" b="1">
                <a:solidFill>
                  <a:schemeClr val="accent6"/>
                </a:solidFill>
                <a:latin typeface="Noto Sans JP"/>
                <a:ea typeface="Noto Sans JP"/>
              </a:endParaRPr>
            </a:p>
          </p:txBody>
        </p:sp>
      </p:grpSp>
      <p:grpSp>
        <p:nvGrpSpPr>
          <p:cNvPr id="29" name="グループ化 28">
            <a:extLst>
              <a:ext uri="{FF2B5EF4-FFF2-40B4-BE49-F238E27FC236}">
                <a16:creationId xmlns:a16="http://schemas.microsoft.com/office/drawing/2014/main" id="{ACE4BCBF-7124-B729-A368-37314415BBA3}"/>
              </a:ext>
            </a:extLst>
          </p:cNvPr>
          <p:cNvGrpSpPr/>
          <p:nvPr/>
        </p:nvGrpSpPr>
        <p:grpSpPr>
          <a:xfrm>
            <a:off x="8442205" y="427880"/>
            <a:ext cx="3194737" cy="1939083"/>
            <a:chOff x="7563750" y="1471447"/>
            <a:chExt cx="3194737" cy="1939083"/>
          </a:xfrm>
        </p:grpSpPr>
        <p:sp>
          <p:nvSpPr>
            <p:cNvPr id="34" name="四角形: 角を丸くする 33">
              <a:extLst>
                <a:ext uri="{FF2B5EF4-FFF2-40B4-BE49-F238E27FC236}">
                  <a16:creationId xmlns:a16="http://schemas.microsoft.com/office/drawing/2014/main" id="{903B0D5A-BFC8-0912-A2E4-BC16AFE99945}"/>
                </a:ext>
              </a:extLst>
            </p:cNvPr>
            <p:cNvSpPr/>
            <p:nvPr/>
          </p:nvSpPr>
          <p:spPr>
            <a:xfrm>
              <a:off x="7563750" y="1471447"/>
              <a:ext cx="3194737" cy="1939083"/>
            </a:xfrm>
            <a:prstGeom prst="roundRect">
              <a:avLst>
                <a:gd name="adj" fmla="val 8338"/>
              </a:avLst>
            </a:prstGeom>
            <a:solidFill>
              <a:srgbClr val="003451"/>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37" name="テキスト ボックス 36">
              <a:extLst>
                <a:ext uri="{FF2B5EF4-FFF2-40B4-BE49-F238E27FC236}">
                  <a16:creationId xmlns:a16="http://schemas.microsoft.com/office/drawing/2014/main" id="{EA7F10CF-A693-5C50-E7F5-60A97BD617F4}"/>
                </a:ext>
              </a:extLst>
            </p:cNvPr>
            <p:cNvSpPr txBox="1"/>
            <p:nvPr/>
          </p:nvSpPr>
          <p:spPr>
            <a:xfrm>
              <a:off x="7724462" y="2025464"/>
              <a:ext cx="2792942" cy="1384995"/>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bg1"/>
                  </a:solidFill>
                  <a:effectLst/>
                  <a:uLnTx/>
                  <a:uFillTx/>
                  <a:latin typeface="Noto Sans JP"/>
                  <a:ea typeface="Noto Sans JP"/>
                  <a:cs typeface="+mn-cs"/>
                </a:rPr>
                <a:t>築</a:t>
              </a:r>
              <a:r>
                <a:rPr kumimoji="1" lang="en-US" altLang="ja-JP" sz="2000" b="1" i="0" u="none" strike="noStrike" kern="1200" cap="none" spc="0" normalizeH="0" baseline="0" noProof="0">
                  <a:ln>
                    <a:noFill/>
                  </a:ln>
                  <a:solidFill>
                    <a:schemeClr val="bg1"/>
                  </a:solidFill>
                  <a:effectLst/>
                  <a:uLnTx/>
                  <a:uFillTx/>
                  <a:latin typeface="Noto Sans JP"/>
                  <a:ea typeface="Noto Sans JP"/>
                  <a:cs typeface="+mn-cs"/>
                </a:rPr>
                <a:t>23</a:t>
              </a:r>
              <a:r>
                <a:rPr kumimoji="1" lang="ja-JP" altLang="en-US" sz="2000" b="1" i="0" u="none" strike="noStrike" kern="1200" cap="none" spc="0" normalizeH="0" baseline="0" noProof="0">
                  <a:ln>
                    <a:noFill/>
                  </a:ln>
                  <a:solidFill>
                    <a:schemeClr val="bg1"/>
                  </a:solidFill>
                  <a:effectLst/>
                  <a:uLnTx/>
                  <a:uFillTx/>
                  <a:latin typeface="Noto Sans JP"/>
                  <a:ea typeface="Noto Sans JP"/>
                  <a:cs typeface="+mn-cs"/>
                </a:rPr>
                <a:t>年</a:t>
              </a:r>
              <a:endParaRPr kumimoji="1" lang="en-US" altLang="ja-JP" sz="2000" b="1" i="0" u="none" strike="noStrike" kern="1200" cap="none" spc="0" normalizeH="0" baseline="0" noProof="0">
                <a:ln>
                  <a:noFill/>
                </a:ln>
                <a:solidFill>
                  <a:schemeClr val="bg1"/>
                </a:solidFill>
                <a:effectLst/>
                <a:uLnTx/>
                <a:uFillTx/>
                <a:latin typeface="Noto Sans JP"/>
                <a:ea typeface="Noto Sans JP"/>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chemeClr val="accent6"/>
                  </a:solidFill>
                  <a:effectLst/>
                  <a:uLnTx/>
                  <a:uFillTx/>
                  <a:latin typeface="Noto Sans JP"/>
                  <a:ea typeface="Noto Sans JP"/>
                  <a:cs typeface="+mn-cs"/>
                </a:rPr>
                <a:t>児童数の減少</a:t>
              </a:r>
              <a:endParaRPr kumimoji="1" lang="en-US" altLang="ja-JP" sz="2400" b="1" i="0" u="none" strike="noStrike" kern="1200" cap="none" spc="0" normalizeH="0" baseline="0" noProof="0">
                <a:ln>
                  <a:noFill/>
                </a:ln>
                <a:solidFill>
                  <a:schemeClr val="accent6"/>
                </a:solidFill>
                <a:effectLst/>
                <a:uLnTx/>
                <a:uFillTx/>
                <a:latin typeface="Noto Sans JP"/>
                <a:ea typeface="Noto Sans JP"/>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1">
                  <a:solidFill>
                    <a:schemeClr val="bg1"/>
                  </a:solidFill>
                  <a:latin typeface="Noto Sans JP"/>
                  <a:ea typeface="Noto Sans JP"/>
                </a:rPr>
                <a:t>供給能力＞供給数</a:t>
              </a:r>
              <a:endParaRPr kumimoji="1" lang="en-US" altLang="ja-JP" sz="2400" b="1" i="0" u="none" strike="noStrike" kern="1200" cap="none" spc="0" normalizeH="0" baseline="0" noProof="0">
                <a:ln>
                  <a:noFill/>
                </a:ln>
                <a:solidFill>
                  <a:schemeClr val="bg1"/>
                </a:solidFill>
                <a:effectLst/>
                <a:uLnTx/>
                <a:uFillTx/>
                <a:latin typeface="Noto Sans JP"/>
                <a:ea typeface="Noto Sans JP"/>
                <a:cs typeface="+mn-cs"/>
              </a:endParaRPr>
            </a:p>
            <a:p>
              <a:pPr>
                <a:defRPr/>
              </a:pPr>
              <a:r>
                <a:rPr kumimoji="1" lang="ja-JP" altLang="en-US" sz="1600" b="1">
                  <a:solidFill>
                    <a:schemeClr val="bg1"/>
                  </a:solidFill>
                </a:rPr>
                <a:t>（</a:t>
              </a:r>
              <a:r>
                <a:rPr kumimoji="1" lang="en-US" altLang="ja-JP" sz="1600" b="1">
                  <a:solidFill>
                    <a:schemeClr val="bg1"/>
                  </a:solidFill>
                </a:rPr>
                <a:t>3,500</a:t>
              </a:r>
              <a:r>
                <a:rPr kumimoji="1" lang="ja-JP" altLang="en-US" sz="1600" b="1">
                  <a:solidFill>
                    <a:schemeClr val="bg1"/>
                  </a:solidFill>
                </a:rPr>
                <a:t>食）</a:t>
              </a:r>
              <a:r>
                <a:rPr kumimoji="1" lang="en-US" altLang="ja-JP" sz="1600" b="1">
                  <a:solidFill>
                    <a:schemeClr val="bg1"/>
                  </a:solidFill>
                </a:rPr>
                <a:t>	</a:t>
              </a:r>
              <a:r>
                <a:rPr kumimoji="1" lang="ja-JP" altLang="en-US" sz="1600" b="1">
                  <a:solidFill>
                    <a:schemeClr val="bg1"/>
                  </a:solidFill>
                </a:rPr>
                <a:t>（</a:t>
              </a:r>
              <a:r>
                <a:rPr kumimoji="1" lang="en-US" altLang="ja-JP" sz="1600" b="1">
                  <a:solidFill>
                    <a:schemeClr val="bg1"/>
                  </a:solidFill>
                </a:rPr>
                <a:t>1,700</a:t>
              </a:r>
              <a:r>
                <a:rPr kumimoji="1" lang="ja-JP" altLang="en-US" sz="1600" b="1">
                  <a:solidFill>
                    <a:schemeClr val="bg1"/>
                  </a:solidFill>
                </a:rPr>
                <a:t>食）</a:t>
              </a:r>
              <a:endParaRPr kumimoji="1" lang="en-US" altLang="ja-JP" sz="1600" b="1">
                <a:solidFill>
                  <a:schemeClr val="bg1"/>
                </a:solidFill>
              </a:endParaRPr>
            </a:p>
          </p:txBody>
        </p:sp>
        <p:sp>
          <p:nvSpPr>
            <p:cNvPr id="38" name="テキスト ボックス 37">
              <a:extLst>
                <a:ext uri="{FF2B5EF4-FFF2-40B4-BE49-F238E27FC236}">
                  <a16:creationId xmlns:a16="http://schemas.microsoft.com/office/drawing/2014/main" id="{7DAF5258-5867-A47E-E0BD-6813C332B3DE}"/>
                </a:ext>
              </a:extLst>
            </p:cNvPr>
            <p:cNvSpPr txBox="1"/>
            <p:nvPr/>
          </p:nvSpPr>
          <p:spPr>
            <a:xfrm>
              <a:off x="7644106" y="1558049"/>
              <a:ext cx="2898221" cy="400110"/>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a:ln>
                    <a:noFill/>
                  </a:ln>
                  <a:solidFill>
                    <a:schemeClr val="bg1"/>
                  </a:solidFill>
                  <a:effectLst/>
                  <a:uLnTx/>
                  <a:uFillTx/>
                  <a:latin typeface="Noto Sans JP"/>
                  <a:ea typeface="Noto Sans JP"/>
                  <a:cs typeface="+mn-cs"/>
                </a:rPr>
                <a:t>八郷学校給食センター</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sp>
        <p:nvSpPr>
          <p:cNvPr id="9" name="テキスト ボックス 9">
            <a:extLst>
              <a:ext uri="{FF2B5EF4-FFF2-40B4-BE49-F238E27FC236}">
                <a16:creationId xmlns:a16="http://schemas.microsoft.com/office/drawing/2014/main" id="{52318558-2F7F-92D9-D696-340CC9BF76C4}"/>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11827699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CBB5E-DB55-C858-A8E8-2CA08D0DF8F6}"/>
            </a:ext>
          </a:extLst>
        </p:cNvPr>
        <p:cNvGrpSpPr/>
        <p:nvPr/>
      </p:nvGrpSpPr>
      <p:grpSpPr>
        <a:xfrm>
          <a:off x="0" y="0"/>
          <a:ext cx="0" cy="0"/>
          <a:chOff x="0" y="0"/>
          <a:chExt cx="0" cy="0"/>
        </a:xfrm>
      </p:grpSpPr>
      <p:sp>
        <p:nvSpPr>
          <p:cNvPr id="6" name="楕円 3">
            <a:extLst>
              <a:ext uri="{FF2B5EF4-FFF2-40B4-BE49-F238E27FC236}">
                <a16:creationId xmlns:a16="http://schemas.microsoft.com/office/drawing/2014/main" id="{BB2F2719-71AE-39DF-0693-A89FC439F190}"/>
              </a:ext>
            </a:extLst>
          </p:cNvPr>
          <p:cNvSpPr>
            <a:spLocks noChangeAspect="1"/>
          </p:cNvSpPr>
          <p:nvPr/>
        </p:nvSpPr>
        <p:spPr>
          <a:xfrm>
            <a:off x="-2700000" y="740002"/>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9">
            <a:extLst>
              <a:ext uri="{FF2B5EF4-FFF2-40B4-BE49-F238E27FC236}">
                <a16:creationId xmlns:a16="http://schemas.microsoft.com/office/drawing/2014/main" id="{F7AE24EE-404E-9FFE-F865-39AB4C490F7D}"/>
              </a:ext>
            </a:extLst>
          </p:cNvPr>
          <p:cNvSpPr txBox="1"/>
          <p:nvPr/>
        </p:nvSpPr>
        <p:spPr>
          <a:xfrm>
            <a:off x="115022" y="1843949"/>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
        <p:nvSpPr>
          <p:cNvPr id="2" name="テキスト ボックス 1">
            <a:extLst>
              <a:ext uri="{FF2B5EF4-FFF2-40B4-BE49-F238E27FC236}">
                <a16:creationId xmlns:a16="http://schemas.microsoft.com/office/drawing/2014/main" id="{1F76D974-7855-7189-F0DB-4DDE629C57AF}"/>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23</a:t>
            </a:r>
          </a:p>
        </p:txBody>
      </p:sp>
      <p:grpSp>
        <p:nvGrpSpPr>
          <p:cNvPr id="11" name="グループ化 10">
            <a:extLst>
              <a:ext uri="{FF2B5EF4-FFF2-40B4-BE49-F238E27FC236}">
                <a16:creationId xmlns:a16="http://schemas.microsoft.com/office/drawing/2014/main" id="{2543E14F-3D4C-7583-9A83-65BAEF195FD5}"/>
              </a:ext>
            </a:extLst>
          </p:cNvPr>
          <p:cNvGrpSpPr/>
          <p:nvPr/>
        </p:nvGrpSpPr>
        <p:grpSpPr>
          <a:xfrm>
            <a:off x="3955748" y="2341017"/>
            <a:ext cx="4241800" cy="3519627"/>
            <a:chOff x="5332096" y="1896254"/>
            <a:chExt cx="4241800" cy="3519627"/>
          </a:xfrm>
        </p:grpSpPr>
        <p:sp>
          <p:nvSpPr>
            <p:cNvPr id="72" name="フリーフォーム: 図形 71">
              <a:extLst>
                <a:ext uri="{FF2B5EF4-FFF2-40B4-BE49-F238E27FC236}">
                  <a16:creationId xmlns:a16="http://schemas.microsoft.com/office/drawing/2014/main" id="{8F07E093-F479-B0F0-CD1D-B5EAC4A9A4F2}"/>
                </a:ext>
              </a:extLst>
            </p:cNvPr>
            <p:cNvSpPr/>
            <p:nvPr/>
          </p:nvSpPr>
          <p:spPr>
            <a:xfrm>
              <a:off x="5332096" y="2920331"/>
              <a:ext cx="4241800" cy="2495550"/>
            </a:xfrm>
            <a:custGeom>
              <a:avLst/>
              <a:gdLst>
                <a:gd name="csX0" fmla="*/ 88900 w 4241800"/>
                <a:gd name="csY0" fmla="*/ 901700 h 2495550"/>
                <a:gd name="csX1" fmla="*/ 2203450 w 4241800"/>
                <a:gd name="csY1" fmla="*/ 901700 h 2495550"/>
                <a:gd name="csX2" fmla="*/ 2197100 w 4241800"/>
                <a:gd name="csY2" fmla="*/ 57150 h 2495550"/>
                <a:gd name="csX3" fmla="*/ 2228850 w 4241800"/>
                <a:gd name="csY3" fmla="*/ 0 h 2495550"/>
                <a:gd name="csX4" fmla="*/ 4229100 w 4241800"/>
                <a:gd name="csY4" fmla="*/ 19050 h 2495550"/>
                <a:gd name="csX5" fmla="*/ 4241800 w 4241800"/>
                <a:gd name="csY5" fmla="*/ 57150 h 2495550"/>
                <a:gd name="csX6" fmla="*/ 4229100 w 4241800"/>
                <a:gd name="csY6" fmla="*/ 2425700 h 2495550"/>
                <a:gd name="csX7" fmla="*/ 4210050 w 4241800"/>
                <a:gd name="csY7" fmla="*/ 2482850 h 2495550"/>
                <a:gd name="csX8" fmla="*/ 4197350 w 4241800"/>
                <a:gd name="csY8" fmla="*/ 2489200 h 2495550"/>
                <a:gd name="csX9" fmla="*/ 25400 w 4241800"/>
                <a:gd name="csY9" fmla="*/ 2495550 h 2495550"/>
                <a:gd name="csX10" fmla="*/ 0 w 4241800"/>
                <a:gd name="csY10" fmla="*/ 2463800 h 2495550"/>
                <a:gd name="csX11" fmla="*/ 0 w 4241800"/>
                <a:gd name="csY11" fmla="*/ 2406650 h 2495550"/>
                <a:gd name="csX12" fmla="*/ 0 w 4241800"/>
                <a:gd name="csY12" fmla="*/ 933450 h 2495550"/>
                <a:gd name="csX13" fmla="*/ 88900 w 4241800"/>
                <a:gd name="csY13" fmla="*/ 901700 h 24955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241800" h="2495550">
                  <a:moveTo>
                    <a:pt x="88900" y="901700"/>
                  </a:moveTo>
                  <a:lnTo>
                    <a:pt x="2203450" y="901700"/>
                  </a:lnTo>
                  <a:cubicBezTo>
                    <a:pt x="2201333" y="620183"/>
                    <a:pt x="2199217" y="338667"/>
                    <a:pt x="2197100" y="57150"/>
                  </a:cubicBezTo>
                  <a:lnTo>
                    <a:pt x="2228850" y="0"/>
                  </a:lnTo>
                  <a:lnTo>
                    <a:pt x="4229100" y="19050"/>
                  </a:lnTo>
                  <a:lnTo>
                    <a:pt x="4241800" y="57150"/>
                  </a:lnTo>
                  <a:cubicBezTo>
                    <a:pt x="4237567" y="846667"/>
                    <a:pt x="4233333" y="1636183"/>
                    <a:pt x="4229100" y="2425700"/>
                  </a:cubicBezTo>
                  <a:lnTo>
                    <a:pt x="4210050" y="2482850"/>
                  </a:lnTo>
                  <a:lnTo>
                    <a:pt x="4197350" y="2489200"/>
                  </a:lnTo>
                  <a:lnTo>
                    <a:pt x="25400" y="2495550"/>
                  </a:lnTo>
                  <a:lnTo>
                    <a:pt x="0" y="2463800"/>
                  </a:lnTo>
                  <a:lnTo>
                    <a:pt x="0" y="2406650"/>
                  </a:lnTo>
                  <a:lnTo>
                    <a:pt x="0" y="933450"/>
                  </a:lnTo>
                  <a:lnTo>
                    <a:pt x="88900" y="901700"/>
                  </a:lnTo>
                  <a:close/>
                </a:path>
              </a:pathLst>
            </a:custGeom>
            <a:noFill/>
            <a:ln w="317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6FE1B8FB-8DE1-288B-3CA3-A2BB3219B4BD}"/>
                </a:ext>
              </a:extLst>
            </p:cNvPr>
            <p:cNvGrpSpPr/>
            <p:nvPr/>
          </p:nvGrpSpPr>
          <p:grpSpPr>
            <a:xfrm>
              <a:off x="5332096" y="1896254"/>
              <a:ext cx="4187147" cy="3479233"/>
              <a:chOff x="4811395" y="1883521"/>
              <a:chExt cx="4187147" cy="3479233"/>
            </a:xfrm>
          </p:grpSpPr>
          <p:pic>
            <p:nvPicPr>
              <p:cNvPr id="56" name="グラフィックス 55" descr="校舎 単色塗りつぶし">
                <a:extLst>
                  <a:ext uri="{FF2B5EF4-FFF2-40B4-BE49-F238E27FC236}">
                    <a16:creationId xmlns:a16="http://schemas.microsoft.com/office/drawing/2014/main" id="{6E3A8641-3B10-B65E-5CB2-E4D2E9321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8984" y="2983641"/>
                <a:ext cx="736216" cy="736216"/>
              </a:xfrm>
              <a:prstGeom prst="rect">
                <a:avLst/>
              </a:prstGeom>
            </p:spPr>
          </p:pic>
          <p:pic>
            <p:nvPicPr>
              <p:cNvPr id="57" name="グラフィックス 56" descr="工場 単色塗りつぶし">
                <a:extLst>
                  <a:ext uri="{FF2B5EF4-FFF2-40B4-BE49-F238E27FC236}">
                    <a16:creationId xmlns:a16="http://schemas.microsoft.com/office/drawing/2014/main" id="{28D8757F-7FD5-FF82-751C-E677496D31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0603" y="4038007"/>
                <a:ext cx="649641" cy="649641"/>
              </a:xfrm>
              <a:prstGeom prst="rect">
                <a:avLst/>
              </a:prstGeom>
            </p:spPr>
          </p:pic>
          <p:sp>
            <p:nvSpPr>
              <p:cNvPr id="59" name="テキスト ボックス 58">
                <a:extLst>
                  <a:ext uri="{FF2B5EF4-FFF2-40B4-BE49-F238E27FC236}">
                    <a16:creationId xmlns:a16="http://schemas.microsoft.com/office/drawing/2014/main" id="{5328B299-D671-3978-6735-D0DB4BEA869B}"/>
                  </a:ext>
                </a:extLst>
              </p:cNvPr>
              <p:cNvSpPr txBox="1"/>
              <p:nvPr/>
            </p:nvSpPr>
            <p:spPr>
              <a:xfrm>
                <a:off x="5424399" y="3661380"/>
                <a:ext cx="996530" cy="369332"/>
              </a:xfrm>
              <a:prstGeom prst="rect">
                <a:avLst/>
              </a:prstGeom>
              <a:noFill/>
            </p:spPr>
            <p:txBody>
              <a:bodyPr wrap="square" rtlCol="0">
                <a:spAutoFit/>
              </a:bodyPr>
              <a:lstStyle/>
              <a:p>
                <a:r>
                  <a:rPr kumimoji="1" lang="ja-JP" altLang="en-US" b="1">
                    <a:highlight>
                      <a:srgbClr val="F2F2F2"/>
                    </a:highlight>
                  </a:rPr>
                  <a:t>土浦市</a:t>
                </a:r>
              </a:p>
            </p:txBody>
          </p:sp>
          <p:pic>
            <p:nvPicPr>
              <p:cNvPr id="60" name="グラフィックス 59" descr="校舎 枠線">
                <a:extLst>
                  <a:ext uri="{FF2B5EF4-FFF2-40B4-BE49-F238E27FC236}">
                    <a16:creationId xmlns:a16="http://schemas.microsoft.com/office/drawing/2014/main" id="{746EC1B8-8D67-2EAF-E9C0-D201065E14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7676" y="4712619"/>
                <a:ext cx="650135" cy="650135"/>
              </a:xfrm>
              <a:prstGeom prst="rect">
                <a:avLst/>
              </a:prstGeom>
            </p:spPr>
          </p:pic>
          <p:pic>
            <p:nvPicPr>
              <p:cNvPr id="61" name="グラフィックス 60" descr="トラック 枠線">
                <a:extLst>
                  <a:ext uri="{FF2B5EF4-FFF2-40B4-BE49-F238E27FC236}">
                    <a16:creationId xmlns:a16="http://schemas.microsoft.com/office/drawing/2014/main" id="{31DD79CD-5AC8-E8D0-054D-1B71768E65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977753" y="4653133"/>
                <a:ext cx="650134" cy="601973"/>
              </a:xfrm>
              <a:prstGeom prst="rect">
                <a:avLst/>
              </a:prstGeom>
            </p:spPr>
          </p:pic>
          <p:sp>
            <p:nvSpPr>
              <p:cNvPr id="63" name="テキスト ボックス 62">
                <a:extLst>
                  <a:ext uri="{FF2B5EF4-FFF2-40B4-BE49-F238E27FC236}">
                    <a16:creationId xmlns:a16="http://schemas.microsoft.com/office/drawing/2014/main" id="{BD5BFD78-9781-6C09-2576-B1ECF9ADCB6E}"/>
                  </a:ext>
                </a:extLst>
              </p:cNvPr>
              <p:cNvSpPr txBox="1"/>
              <p:nvPr/>
            </p:nvSpPr>
            <p:spPr>
              <a:xfrm>
                <a:off x="7148723" y="2764302"/>
                <a:ext cx="1849819" cy="369332"/>
              </a:xfrm>
              <a:prstGeom prst="rect">
                <a:avLst/>
              </a:prstGeom>
              <a:noFill/>
            </p:spPr>
            <p:txBody>
              <a:bodyPr wrap="square" rtlCol="0">
                <a:spAutoFit/>
              </a:bodyPr>
              <a:lstStyle/>
              <a:p>
                <a:r>
                  <a:rPr kumimoji="1" lang="ja-JP" altLang="en-US" b="1">
                    <a:highlight>
                      <a:srgbClr val="F2F2F2"/>
                    </a:highlight>
                  </a:rPr>
                  <a:t>かすみがうら市</a:t>
                </a:r>
              </a:p>
            </p:txBody>
          </p:sp>
          <p:pic>
            <p:nvPicPr>
              <p:cNvPr id="64" name="グラフィックス 63" descr="男性のシェフ 単色塗りつぶし">
                <a:extLst>
                  <a:ext uri="{FF2B5EF4-FFF2-40B4-BE49-F238E27FC236}">
                    <a16:creationId xmlns:a16="http://schemas.microsoft.com/office/drawing/2014/main" id="{BB4714A7-CB9F-D8FA-01DC-727E8B714F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73633" y="3306394"/>
                <a:ext cx="502988" cy="502988"/>
              </a:xfrm>
              <a:prstGeom prst="rect">
                <a:avLst/>
              </a:prstGeom>
            </p:spPr>
          </p:pic>
          <p:pic>
            <p:nvPicPr>
              <p:cNvPr id="66" name="グラフィックス 65" descr="工場 単色塗りつぶし">
                <a:extLst>
                  <a:ext uri="{FF2B5EF4-FFF2-40B4-BE49-F238E27FC236}">
                    <a16:creationId xmlns:a16="http://schemas.microsoft.com/office/drawing/2014/main" id="{779143AF-0566-0EFD-306F-7B3CC99207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7861" y="2260148"/>
                <a:ext cx="649641" cy="649641"/>
              </a:xfrm>
              <a:prstGeom prst="rect">
                <a:avLst/>
              </a:prstGeom>
            </p:spPr>
          </p:pic>
          <p:sp>
            <p:nvSpPr>
              <p:cNvPr id="67" name="四角形: 角を丸くする 66">
                <a:extLst>
                  <a:ext uri="{FF2B5EF4-FFF2-40B4-BE49-F238E27FC236}">
                    <a16:creationId xmlns:a16="http://schemas.microsoft.com/office/drawing/2014/main" id="{94C5CC33-262A-D06E-3C32-E252ECD9BE5F}"/>
                  </a:ext>
                </a:extLst>
              </p:cNvPr>
              <p:cNvSpPr/>
              <p:nvPr/>
            </p:nvSpPr>
            <p:spPr>
              <a:xfrm>
                <a:off x="4811395" y="2013079"/>
                <a:ext cx="2082575" cy="1585048"/>
              </a:xfrm>
              <a:prstGeom prst="roundRect">
                <a:avLst>
                  <a:gd name="adj" fmla="val 4917"/>
                </a:avLst>
              </a:prstGeom>
              <a:noFill/>
              <a:ln w="31750">
                <a:solidFill>
                  <a:srgbClr val="00345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02A99702-699C-3F47-A4D7-36EB6758020E}"/>
                  </a:ext>
                </a:extLst>
              </p:cNvPr>
              <p:cNvSpPr txBox="1"/>
              <p:nvPr/>
            </p:nvSpPr>
            <p:spPr>
              <a:xfrm>
                <a:off x="5411657" y="1883521"/>
                <a:ext cx="996530" cy="369332"/>
              </a:xfrm>
              <a:prstGeom prst="rect">
                <a:avLst/>
              </a:prstGeom>
              <a:noFill/>
            </p:spPr>
            <p:txBody>
              <a:bodyPr wrap="square" rtlCol="0">
                <a:spAutoFit/>
              </a:bodyPr>
              <a:lstStyle/>
              <a:p>
                <a:r>
                  <a:rPr kumimoji="1" lang="ja-JP" altLang="en-US" b="1">
                    <a:highlight>
                      <a:srgbClr val="F2F2F2"/>
                    </a:highlight>
                  </a:rPr>
                  <a:t>石岡市</a:t>
                </a:r>
              </a:p>
            </p:txBody>
          </p:sp>
          <p:pic>
            <p:nvPicPr>
              <p:cNvPr id="69" name="グラフィックス 68" descr="校舎 枠線">
                <a:extLst>
                  <a:ext uri="{FF2B5EF4-FFF2-40B4-BE49-F238E27FC236}">
                    <a16:creationId xmlns:a16="http://schemas.microsoft.com/office/drawing/2014/main" id="{AFBA21C3-5335-9355-9DB7-095479117F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17039" y="2820414"/>
                <a:ext cx="650135" cy="650135"/>
              </a:xfrm>
              <a:prstGeom prst="rect">
                <a:avLst/>
              </a:prstGeom>
            </p:spPr>
          </p:pic>
          <p:pic>
            <p:nvPicPr>
              <p:cNvPr id="70" name="グラフィックス 69" descr="トラック 枠線">
                <a:extLst>
                  <a:ext uri="{FF2B5EF4-FFF2-40B4-BE49-F238E27FC236}">
                    <a16:creationId xmlns:a16="http://schemas.microsoft.com/office/drawing/2014/main" id="{2A29D610-F517-00AA-1FF4-3F0AEAC2FA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56942" y="2907598"/>
                <a:ext cx="633301" cy="601973"/>
              </a:xfrm>
              <a:prstGeom prst="rect">
                <a:avLst/>
              </a:prstGeom>
            </p:spPr>
          </p:pic>
        </p:grpSp>
      </p:grpSp>
      <p:sp>
        <p:nvSpPr>
          <p:cNvPr id="55" name="矢印: ストライプ 54">
            <a:extLst>
              <a:ext uri="{FF2B5EF4-FFF2-40B4-BE49-F238E27FC236}">
                <a16:creationId xmlns:a16="http://schemas.microsoft.com/office/drawing/2014/main" id="{FD3648BC-7F96-1F4D-6CE5-26AA7BF10140}"/>
              </a:ext>
            </a:extLst>
          </p:cNvPr>
          <p:cNvSpPr/>
          <p:nvPr/>
        </p:nvSpPr>
        <p:spPr>
          <a:xfrm rot="19318013">
            <a:off x="5816640" y="4763759"/>
            <a:ext cx="1557009" cy="274553"/>
          </a:xfrm>
          <a:prstGeom prst="striped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3" name="グループ化 82">
            <a:extLst>
              <a:ext uri="{FF2B5EF4-FFF2-40B4-BE49-F238E27FC236}">
                <a16:creationId xmlns:a16="http://schemas.microsoft.com/office/drawing/2014/main" id="{877E6CD3-1032-468A-6C85-264AABDA6832}"/>
              </a:ext>
            </a:extLst>
          </p:cNvPr>
          <p:cNvGrpSpPr/>
          <p:nvPr/>
        </p:nvGrpSpPr>
        <p:grpSpPr>
          <a:xfrm>
            <a:off x="7377800" y="4552988"/>
            <a:ext cx="3596850" cy="1724391"/>
            <a:chOff x="8353663" y="447960"/>
            <a:chExt cx="3596850" cy="1724391"/>
          </a:xfrm>
        </p:grpSpPr>
        <p:grpSp>
          <p:nvGrpSpPr>
            <p:cNvPr id="76" name="グループ化 75">
              <a:extLst>
                <a:ext uri="{FF2B5EF4-FFF2-40B4-BE49-F238E27FC236}">
                  <a16:creationId xmlns:a16="http://schemas.microsoft.com/office/drawing/2014/main" id="{6FC732F0-35A9-2CEA-00FE-BC3E51DA6862}"/>
                </a:ext>
              </a:extLst>
            </p:cNvPr>
            <p:cNvGrpSpPr/>
            <p:nvPr/>
          </p:nvGrpSpPr>
          <p:grpSpPr>
            <a:xfrm>
              <a:off x="8353663" y="447960"/>
              <a:ext cx="3596850" cy="1724391"/>
              <a:chOff x="7563750" y="1471447"/>
              <a:chExt cx="2660648" cy="1497184"/>
            </a:xfrm>
          </p:grpSpPr>
          <p:sp>
            <p:nvSpPr>
              <p:cNvPr id="79" name="四角形: 角を丸くする 78">
                <a:extLst>
                  <a:ext uri="{FF2B5EF4-FFF2-40B4-BE49-F238E27FC236}">
                    <a16:creationId xmlns:a16="http://schemas.microsoft.com/office/drawing/2014/main" id="{CB0ECF94-41B7-E853-5B82-44F58CECC8F9}"/>
                  </a:ext>
                </a:extLst>
              </p:cNvPr>
              <p:cNvSpPr/>
              <p:nvPr/>
            </p:nvSpPr>
            <p:spPr>
              <a:xfrm>
                <a:off x="7563750" y="1471447"/>
                <a:ext cx="2660648" cy="1497184"/>
              </a:xfrm>
              <a:prstGeom prst="roundRect">
                <a:avLst>
                  <a:gd name="adj" fmla="val 8338"/>
                </a:avLst>
              </a:prstGeom>
              <a:solidFill>
                <a:srgbClr val="00345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81" name="テキスト ボックス 80">
                <a:extLst>
                  <a:ext uri="{FF2B5EF4-FFF2-40B4-BE49-F238E27FC236}">
                    <a16:creationId xmlns:a16="http://schemas.microsoft.com/office/drawing/2014/main" id="{4A4009AC-B182-65EB-B41C-239A48943E22}"/>
                  </a:ext>
                </a:extLst>
              </p:cNvPr>
              <p:cNvSpPr txBox="1"/>
              <p:nvPr/>
            </p:nvSpPr>
            <p:spPr>
              <a:xfrm>
                <a:off x="7626133" y="1506248"/>
                <a:ext cx="2476763" cy="72150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1">
                    <a:solidFill>
                      <a:schemeClr val="bg1"/>
                    </a:solidFill>
                    <a:latin typeface="Noto Sans JP"/>
                    <a:ea typeface="Noto Sans JP"/>
                  </a:rPr>
                  <a:t>①給食施設の改修工事　</a:t>
                </a:r>
                <a:endParaRPr kumimoji="1" lang="en-US" altLang="ja-JP" sz="2400" b="1">
                  <a:solidFill>
                    <a:schemeClr val="bg1"/>
                  </a:solidFill>
                  <a:latin typeface="Noto Sans JP"/>
                  <a:ea typeface="Noto Sans JP"/>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1">
                    <a:solidFill>
                      <a:schemeClr val="bg1"/>
                    </a:solidFill>
                    <a:latin typeface="Noto Sans JP"/>
                    <a:ea typeface="Noto Sans JP"/>
                  </a:rPr>
                  <a:t>　期間中の給食提供　</a:t>
                </a:r>
                <a:endParaRPr kumimoji="1" lang="en-US" altLang="ja-JP" sz="2400" b="1" i="0" strike="noStrike" kern="1200" cap="none" spc="0" normalizeH="0" baseline="0" noProof="0">
                  <a:ln>
                    <a:noFill/>
                  </a:ln>
                  <a:solidFill>
                    <a:schemeClr val="bg1"/>
                  </a:solidFill>
                  <a:effectLst/>
                  <a:uLnTx/>
                  <a:uFillTx/>
                  <a:latin typeface="Noto Sans JP"/>
                  <a:ea typeface="Noto Sans JP"/>
                  <a:cs typeface="+mn-cs"/>
                </a:endParaRPr>
              </a:p>
            </p:txBody>
          </p:sp>
        </p:grpSp>
        <p:sp>
          <p:nvSpPr>
            <p:cNvPr id="82" name="テキスト ボックス 81">
              <a:extLst>
                <a:ext uri="{FF2B5EF4-FFF2-40B4-BE49-F238E27FC236}">
                  <a16:creationId xmlns:a16="http://schemas.microsoft.com/office/drawing/2014/main" id="{A0185DC9-2176-F78D-6287-500D6DDC95C5}"/>
                </a:ext>
              </a:extLst>
            </p:cNvPr>
            <p:cNvSpPr txBox="1"/>
            <p:nvPr/>
          </p:nvSpPr>
          <p:spPr>
            <a:xfrm>
              <a:off x="8520124" y="1304516"/>
              <a:ext cx="3348261" cy="830997"/>
            </a:xfrm>
            <a:prstGeom prst="rect">
              <a:avLst/>
            </a:prstGeom>
            <a:noFill/>
          </p:spPr>
          <p:txBody>
            <a:bodyPr wrap="square" rtlCol="0">
              <a:spAutoFit/>
            </a:bodyPr>
            <a:lstStyle/>
            <a:p>
              <a:r>
                <a:rPr kumimoji="1" lang="ja-JP" altLang="en-US" sz="2400" b="1">
                  <a:solidFill>
                    <a:schemeClr val="bg1"/>
                  </a:solidFill>
                </a:rPr>
                <a:t>小学校　約</a:t>
              </a:r>
              <a:r>
                <a:rPr kumimoji="1" lang="en-US" altLang="ja-JP" sz="2400" b="1">
                  <a:solidFill>
                    <a:schemeClr val="bg1"/>
                  </a:solidFill>
                </a:rPr>
                <a:t>450</a:t>
              </a:r>
              <a:r>
                <a:rPr kumimoji="1" lang="ja-JP" altLang="en-US" sz="2400" b="1">
                  <a:solidFill>
                    <a:schemeClr val="bg1"/>
                  </a:solidFill>
                </a:rPr>
                <a:t>食分</a:t>
              </a:r>
              <a:endParaRPr kumimoji="1" lang="en-US" altLang="ja-JP" sz="2400" b="1">
                <a:solidFill>
                  <a:schemeClr val="bg1"/>
                </a:solidFill>
              </a:endParaRPr>
            </a:p>
            <a:p>
              <a:r>
                <a:rPr kumimoji="1" lang="ja-JP" altLang="en-US" sz="2400" b="1">
                  <a:solidFill>
                    <a:schemeClr val="bg1"/>
                  </a:solidFill>
                </a:rPr>
                <a:t>中学校　約</a:t>
              </a:r>
              <a:r>
                <a:rPr kumimoji="1" lang="en-US" altLang="ja-JP" sz="2400" b="1">
                  <a:solidFill>
                    <a:schemeClr val="bg1"/>
                  </a:solidFill>
                </a:rPr>
                <a:t>550</a:t>
              </a:r>
              <a:r>
                <a:rPr kumimoji="1" lang="ja-JP" altLang="en-US" sz="2400" b="1">
                  <a:solidFill>
                    <a:schemeClr val="bg1"/>
                  </a:solidFill>
                </a:rPr>
                <a:t>食分</a:t>
              </a:r>
              <a:endParaRPr kumimoji="1" lang="en-US" altLang="ja-JP" sz="2400" b="1">
                <a:solidFill>
                  <a:schemeClr val="bg1"/>
                </a:solidFill>
              </a:endParaRPr>
            </a:p>
          </p:txBody>
        </p:sp>
      </p:grpSp>
      <p:cxnSp>
        <p:nvCxnSpPr>
          <p:cNvPr id="84" name="直線コネクタ 83">
            <a:extLst>
              <a:ext uri="{FF2B5EF4-FFF2-40B4-BE49-F238E27FC236}">
                <a16:creationId xmlns:a16="http://schemas.microsoft.com/office/drawing/2014/main" id="{33293271-BF23-57F2-1EF8-A70A80A3BEFB}"/>
              </a:ext>
            </a:extLst>
          </p:cNvPr>
          <p:cNvCxnSpPr>
            <a:cxnSpLocks/>
          </p:cNvCxnSpPr>
          <p:nvPr/>
        </p:nvCxnSpPr>
        <p:spPr>
          <a:xfrm>
            <a:off x="6853789" y="4969287"/>
            <a:ext cx="524011" cy="445897"/>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sp>
        <p:nvSpPr>
          <p:cNvPr id="3" name="テキスト ボックス 15">
            <a:extLst>
              <a:ext uri="{FF2B5EF4-FFF2-40B4-BE49-F238E27FC236}">
                <a16:creationId xmlns:a16="http://schemas.microsoft.com/office/drawing/2014/main" id="{919AEF66-4D71-2C04-2867-09DE9B8907A4}"/>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2</a:t>
            </a:r>
            <a:r>
              <a:rPr lang="ja-JP" altLang="en-US" sz="2800" b="1">
                <a:solidFill>
                  <a:srgbClr val="003451"/>
                </a:solidFill>
              </a:rPr>
              <a:t>　給食センター　</a:t>
            </a:r>
          </a:p>
        </p:txBody>
      </p:sp>
      <p:sp>
        <p:nvSpPr>
          <p:cNvPr id="4" name="テキスト ボックス 3">
            <a:extLst>
              <a:ext uri="{FF2B5EF4-FFF2-40B4-BE49-F238E27FC236}">
                <a16:creationId xmlns:a16="http://schemas.microsoft.com/office/drawing/2014/main" id="{5E5B56D7-64D5-058B-2542-F78AA558B3F1}"/>
              </a:ext>
            </a:extLst>
          </p:cNvPr>
          <p:cNvSpPr txBox="1"/>
          <p:nvPr/>
        </p:nvSpPr>
        <p:spPr>
          <a:xfrm>
            <a:off x="3767760" y="839675"/>
            <a:ext cx="5864524" cy="369333"/>
          </a:xfrm>
          <a:prstGeom prst="rect">
            <a:avLst/>
          </a:prstGeom>
          <a:noFill/>
        </p:spPr>
        <p:txBody>
          <a:bodyPr wrap="square" rtlCol="0">
            <a:spAutoFit/>
          </a:bodyPr>
          <a:lstStyle/>
          <a:p>
            <a:r>
              <a:rPr kumimoji="1" lang="ja-JP" altLang="en-US" b="1">
                <a:solidFill>
                  <a:srgbClr val="003451"/>
                </a:solidFill>
              </a:rPr>
              <a:t>土浦市、かすみがうら市、石岡市</a:t>
            </a:r>
          </a:p>
        </p:txBody>
      </p:sp>
      <p:pic>
        <p:nvPicPr>
          <p:cNvPr id="15" name="グラフィックス 14" descr="トラック 単色塗りつぶし">
            <a:extLst>
              <a:ext uri="{FF2B5EF4-FFF2-40B4-BE49-F238E27FC236}">
                <a16:creationId xmlns:a16="http://schemas.microsoft.com/office/drawing/2014/main" id="{D5609DFB-7457-6970-89E3-3C2773AD992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09669" y="4320649"/>
            <a:ext cx="648638" cy="648638"/>
          </a:xfrm>
          <a:prstGeom prst="rect">
            <a:avLst/>
          </a:prstGeom>
        </p:spPr>
      </p:pic>
      <p:sp>
        <p:nvSpPr>
          <p:cNvPr id="16" name="テキスト ボックス 15">
            <a:extLst>
              <a:ext uri="{FF2B5EF4-FFF2-40B4-BE49-F238E27FC236}">
                <a16:creationId xmlns:a16="http://schemas.microsoft.com/office/drawing/2014/main" id="{279DAFD2-A6F3-D959-2D0B-A2598ED619E2}"/>
              </a:ext>
            </a:extLst>
          </p:cNvPr>
          <p:cNvSpPr txBox="1"/>
          <p:nvPr/>
        </p:nvSpPr>
        <p:spPr>
          <a:xfrm>
            <a:off x="3143475" y="1503720"/>
            <a:ext cx="1448985" cy="461665"/>
          </a:xfrm>
          <a:prstGeom prst="rect">
            <a:avLst/>
          </a:prstGeom>
          <a:noFill/>
        </p:spPr>
        <p:txBody>
          <a:bodyPr wrap="square" rtlCol="0">
            <a:spAutoFit/>
          </a:bodyPr>
          <a:lstStyle/>
          <a:p>
            <a:r>
              <a:rPr kumimoji="1" lang="ja-JP" altLang="en-US" sz="2400" b="1"/>
              <a:t>施策実施</a:t>
            </a:r>
          </a:p>
        </p:txBody>
      </p:sp>
      <p:grpSp>
        <p:nvGrpSpPr>
          <p:cNvPr id="25" name="グループ化 24">
            <a:extLst>
              <a:ext uri="{FF2B5EF4-FFF2-40B4-BE49-F238E27FC236}">
                <a16:creationId xmlns:a16="http://schemas.microsoft.com/office/drawing/2014/main" id="{39E924D8-B905-7F25-5DCD-8D0B0BF4C439}"/>
              </a:ext>
            </a:extLst>
          </p:cNvPr>
          <p:cNvGrpSpPr/>
          <p:nvPr/>
        </p:nvGrpSpPr>
        <p:grpSpPr>
          <a:xfrm>
            <a:off x="7783783" y="3574687"/>
            <a:ext cx="1279289" cy="438138"/>
            <a:chOff x="9682815" y="3984908"/>
            <a:chExt cx="1834175" cy="438138"/>
          </a:xfrm>
          <a:solidFill>
            <a:srgbClr val="003451"/>
          </a:solidFill>
        </p:grpSpPr>
        <p:sp>
          <p:nvSpPr>
            <p:cNvPr id="27" name="四角形: 角を丸くする 26">
              <a:extLst>
                <a:ext uri="{FF2B5EF4-FFF2-40B4-BE49-F238E27FC236}">
                  <a16:creationId xmlns:a16="http://schemas.microsoft.com/office/drawing/2014/main" id="{256E8B96-A3B3-D15E-EC06-E97042EC77D8}"/>
                </a:ext>
              </a:extLst>
            </p:cNvPr>
            <p:cNvSpPr/>
            <p:nvPr/>
          </p:nvSpPr>
          <p:spPr>
            <a:xfrm>
              <a:off x="9682817" y="3984908"/>
              <a:ext cx="1834173" cy="438138"/>
            </a:xfrm>
            <a:prstGeom prst="roundRect">
              <a:avLst>
                <a:gd name="adj" fmla="val 8338"/>
              </a:avLst>
            </a:prstGeom>
            <a:grp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29" name="テキスト ボックス 28">
              <a:extLst>
                <a:ext uri="{FF2B5EF4-FFF2-40B4-BE49-F238E27FC236}">
                  <a16:creationId xmlns:a16="http://schemas.microsoft.com/office/drawing/2014/main" id="{82DDCF93-B362-F046-CFAF-E9CB28720847}"/>
                </a:ext>
              </a:extLst>
            </p:cNvPr>
            <p:cNvSpPr txBox="1"/>
            <p:nvPr/>
          </p:nvSpPr>
          <p:spPr>
            <a:xfrm>
              <a:off x="9682815" y="4022935"/>
              <a:ext cx="1834173"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strike="noStrike" kern="1200" cap="none" spc="0" normalizeH="0" baseline="0" noProof="0">
                  <a:ln>
                    <a:noFill/>
                  </a:ln>
                  <a:solidFill>
                    <a:schemeClr val="bg1"/>
                  </a:solidFill>
                  <a:effectLst/>
                  <a:uLnTx/>
                  <a:uFillTx/>
                  <a:latin typeface="Noto Sans JP"/>
                  <a:ea typeface="Noto Sans JP"/>
                  <a:cs typeface="+mn-cs"/>
                </a:rPr>
                <a:t>改修工事</a:t>
              </a:r>
              <a:endParaRPr kumimoji="1" lang="en-US" altLang="ja-JP" sz="2000" b="1" i="0" strike="noStrike" kern="1200" cap="none" spc="0" normalizeH="0" baseline="0" noProof="0">
                <a:ln>
                  <a:noFill/>
                </a:ln>
                <a:solidFill>
                  <a:schemeClr val="bg1"/>
                </a:solidFill>
                <a:effectLst/>
                <a:uLnTx/>
                <a:uFillTx/>
                <a:latin typeface="Noto Sans JP"/>
                <a:ea typeface="Noto Sans JP"/>
                <a:cs typeface="+mn-cs"/>
              </a:endParaRPr>
            </a:p>
          </p:txBody>
        </p:sp>
      </p:grpSp>
    </p:spTree>
    <p:extLst>
      <p:ext uri="{BB962C8B-B14F-4D97-AF65-F5344CB8AC3E}">
        <p14:creationId xmlns:p14="http://schemas.microsoft.com/office/powerpoint/2010/main" val="431808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CBB5E-DB55-C858-A8E8-2CA08D0DF8F6}"/>
            </a:ext>
          </a:extLst>
        </p:cNvPr>
        <p:cNvGrpSpPr/>
        <p:nvPr/>
      </p:nvGrpSpPr>
      <p:grpSpPr>
        <a:xfrm>
          <a:off x="0" y="0"/>
          <a:ext cx="0" cy="0"/>
          <a:chOff x="0" y="0"/>
          <a:chExt cx="0" cy="0"/>
        </a:xfrm>
      </p:grpSpPr>
      <p:sp>
        <p:nvSpPr>
          <p:cNvPr id="6" name="楕円 3">
            <a:extLst>
              <a:ext uri="{FF2B5EF4-FFF2-40B4-BE49-F238E27FC236}">
                <a16:creationId xmlns:a16="http://schemas.microsoft.com/office/drawing/2014/main" id="{BB2F2719-71AE-39DF-0693-A89FC439F190}"/>
              </a:ext>
            </a:extLst>
          </p:cNvPr>
          <p:cNvSpPr>
            <a:spLocks noChangeAspect="1"/>
          </p:cNvSpPr>
          <p:nvPr/>
        </p:nvSpPr>
        <p:spPr>
          <a:xfrm>
            <a:off x="-2700000" y="733322"/>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9">
            <a:extLst>
              <a:ext uri="{FF2B5EF4-FFF2-40B4-BE49-F238E27FC236}">
                <a16:creationId xmlns:a16="http://schemas.microsoft.com/office/drawing/2014/main" id="{F7AE24EE-404E-9FFE-F865-39AB4C490F7D}"/>
              </a:ext>
            </a:extLst>
          </p:cNvPr>
          <p:cNvSpPr txBox="1"/>
          <p:nvPr/>
        </p:nvSpPr>
        <p:spPr>
          <a:xfrm>
            <a:off x="115022" y="1843949"/>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
        <p:nvSpPr>
          <p:cNvPr id="2" name="テキスト ボックス 1">
            <a:extLst>
              <a:ext uri="{FF2B5EF4-FFF2-40B4-BE49-F238E27FC236}">
                <a16:creationId xmlns:a16="http://schemas.microsoft.com/office/drawing/2014/main" id="{1F76D974-7855-7189-F0DB-4DDE629C57AF}"/>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24</a:t>
            </a:r>
          </a:p>
        </p:txBody>
      </p:sp>
      <p:grpSp>
        <p:nvGrpSpPr>
          <p:cNvPr id="3" name="グループ化 2">
            <a:extLst>
              <a:ext uri="{FF2B5EF4-FFF2-40B4-BE49-F238E27FC236}">
                <a16:creationId xmlns:a16="http://schemas.microsoft.com/office/drawing/2014/main" id="{B85598C6-E0C9-F59A-892A-0768CB48CC3C}"/>
              </a:ext>
            </a:extLst>
          </p:cNvPr>
          <p:cNvGrpSpPr/>
          <p:nvPr/>
        </p:nvGrpSpPr>
        <p:grpSpPr>
          <a:xfrm>
            <a:off x="3966048" y="2344821"/>
            <a:ext cx="4234192" cy="3492465"/>
            <a:chOff x="4824137" y="1883521"/>
            <a:chExt cx="4234192" cy="3492465"/>
          </a:xfrm>
        </p:grpSpPr>
        <p:pic>
          <p:nvPicPr>
            <p:cNvPr id="4" name="グラフィックス 3" descr="校舎 単色塗りつぶし">
              <a:extLst>
                <a:ext uri="{FF2B5EF4-FFF2-40B4-BE49-F238E27FC236}">
                  <a16:creationId xmlns:a16="http://schemas.microsoft.com/office/drawing/2014/main" id="{F56099DC-E4B9-1492-9916-F40F467274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8984" y="2983641"/>
              <a:ext cx="736216" cy="736216"/>
            </a:xfrm>
            <a:prstGeom prst="rect">
              <a:avLst/>
            </a:prstGeom>
          </p:spPr>
        </p:pic>
        <p:pic>
          <p:nvPicPr>
            <p:cNvPr id="5" name="グラフィックス 4" descr="工場 単色塗りつぶし">
              <a:extLst>
                <a:ext uri="{FF2B5EF4-FFF2-40B4-BE49-F238E27FC236}">
                  <a16:creationId xmlns:a16="http://schemas.microsoft.com/office/drawing/2014/main" id="{3051BC9F-0675-5360-68F4-28046814DF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0603" y="4038007"/>
              <a:ext cx="649641" cy="649641"/>
            </a:xfrm>
            <a:prstGeom prst="rect">
              <a:avLst/>
            </a:prstGeom>
          </p:spPr>
        </p:pic>
        <p:sp>
          <p:nvSpPr>
            <p:cNvPr id="7" name="四角形: 角を丸くする 6">
              <a:extLst>
                <a:ext uri="{FF2B5EF4-FFF2-40B4-BE49-F238E27FC236}">
                  <a16:creationId xmlns:a16="http://schemas.microsoft.com/office/drawing/2014/main" id="{37F89E16-C8D5-A8E1-52B0-F1A2291E544A}"/>
                </a:ext>
              </a:extLst>
            </p:cNvPr>
            <p:cNvSpPr/>
            <p:nvPr/>
          </p:nvSpPr>
          <p:spPr>
            <a:xfrm>
              <a:off x="4824137" y="2013079"/>
              <a:ext cx="2082575" cy="3362907"/>
            </a:xfrm>
            <a:prstGeom prst="roundRect">
              <a:avLst>
                <a:gd name="adj" fmla="val 4917"/>
              </a:avLst>
            </a:prstGeom>
            <a:noFill/>
            <a:ln w="3175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B7C4D07-C249-CD1E-9F3B-4C631CCF3463}"/>
                </a:ext>
              </a:extLst>
            </p:cNvPr>
            <p:cNvSpPr txBox="1"/>
            <p:nvPr/>
          </p:nvSpPr>
          <p:spPr>
            <a:xfrm>
              <a:off x="5424399" y="3661380"/>
              <a:ext cx="996530" cy="369332"/>
            </a:xfrm>
            <a:prstGeom prst="rect">
              <a:avLst/>
            </a:prstGeom>
            <a:noFill/>
          </p:spPr>
          <p:txBody>
            <a:bodyPr wrap="square" rtlCol="0">
              <a:spAutoFit/>
            </a:bodyPr>
            <a:lstStyle/>
            <a:p>
              <a:r>
                <a:rPr kumimoji="1" lang="ja-JP" altLang="en-US" b="1">
                  <a:highlight>
                    <a:srgbClr val="F2F2F2"/>
                  </a:highlight>
                </a:rPr>
                <a:t>土浦市</a:t>
              </a:r>
            </a:p>
          </p:txBody>
        </p:sp>
        <p:pic>
          <p:nvPicPr>
            <p:cNvPr id="11" name="グラフィックス 10" descr="校舎 枠線">
              <a:extLst>
                <a:ext uri="{FF2B5EF4-FFF2-40B4-BE49-F238E27FC236}">
                  <a16:creationId xmlns:a16="http://schemas.microsoft.com/office/drawing/2014/main" id="{F7C7A336-2938-BBD5-D480-F2412A8404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7676" y="4712619"/>
              <a:ext cx="650135" cy="650135"/>
            </a:xfrm>
            <a:prstGeom prst="rect">
              <a:avLst/>
            </a:prstGeom>
          </p:spPr>
        </p:pic>
        <p:pic>
          <p:nvPicPr>
            <p:cNvPr id="12" name="グラフィックス 11" descr="トラック 枠線">
              <a:extLst>
                <a:ext uri="{FF2B5EF4-FFF2-40B4-BE49-F238E27FC236}">
                  <a16:creationId xmlns:a16="http://schemas.microsoft.com/office/drawing/2014/main" id="{0E007E11-E7B3-57B8-E59E-232D4E0696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977753" y="4653133"/>
              <a:ext cx="650134" cy="601973"/>
            </a:xfrm>
            <a:prstGeom prst="rect">
              <a:avLst/>
            </a:prstGeom>
          </p:spPr>
        </p:pic>
        <p:sp>
          <p:nvSpPr>
            <p:cNvPr id="13" name="四角形: 角を丸くする 12">
              <a:extLst>
                <a:ext uri="{FF2B5EF4-FFF2-40B4-BE49-F238E27FC236}">
                  <a16:creationId xmlns:a16="http://schemas.microsoft.com/office/drawing/2014/main" id="{A32F6DE4-DDFD-3D12-682C-FFB0115DE378}"/>
                </a:ext>
              </a:extLst>
            </p:cNvPr>
            <p:cNvSpPr/>
            <p:nvPr/>
          </p:nvSpPr>
          <p:spPr>
            <a:xfrm>
              <a:off x="7021191" y="2909789"/>
              <a:ext cx="2037138" cy="1344832"/>
            </a:xfrm>
            <a:prstGeom prst="roundRect">
              <a:avLst>
                <a:gd name="adj" fmla="val 4917"/>
              </a:avLst>
            </a:prstGeom>
            <a:noFill/>
            <a:ln w="31750">
              <a:solidFill>
                <a:srgbClr val="00345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C69A59C-2974-DEA4-8692-16894C782E4F}"/>
                </a:ext>
              </a:extLst>
            </p:cNvPr>
            <p:cNvSpPr txBox="1"/>
            <p:nvPr/>
          </p:nvSpPr>
          <p:spPr>
            <a:xfrm>
              <a:off x="7155044" y="2763921"/>
              <a:ext cx="1849819" cy="369332"/>
            </a:xfrm>
            <a:prstGeom prst="rect">
              <a:avLst/>
            </a:prstGeom>
            <a:noFill/>
          </p:spPr>
          <p:txBody>
            <a:bodyPr wrap="square" rtlCol="0">
              <a:spAutoFit/>
            </a:bodyPr>
            <a:lstStyle/>
            <a:p>
              <a:r>
                <a:rPr kumimoji="1" lang="ja-JP" altLang="en-US" b="1">
                  <a:highlight>
                    <a:srgbClr val="F2F2F2"/>
                  </a:highlight>
                </a:rPr>
                <a:t>かすみがうら市</a:t>
              </a:r>
            </a:p>
          </p:txBody>
        </p:sp>
        <p:pic>
          <p:nvPicPr>
            <p:cNvPr id="15" name="グラフィックス 14" descr="男性のシェフ 単色塗りつぶし">
              <a:extLst>
                <a:ext uri="{FF2B5EF4-FFF2-40B4-BE49-F238E27FC236}">
                  <a16:creationId xmlns:a16="http://schemas.microsoft.com/office/drawing/2014/main" id="{5DF7ABF0-D189-FF1F-5467-F0C82E4EAF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73633" y="3306394"/>
              <a:ext cx="502988" cy="502988"/>
            </a:xfrm>
            <a:prstGeom prst="rect">
              <a:avLst/>
            </a:prstGeom>
          </p:spPr>
        </p:pic>
        <p:sp>
          <p:nvSpPr>
            <p:cNvPr id="16" name="テキスト ボックス 15">
              <a:extLst>
                <a:ext uri="{FF2B5EF4-FFF2-40B4-BE49-F238E27FC236}">
                  <a16:creationId xmlns:a16="http://schemas.microsoft.com/office/drawing/2014/main" id="{B6460985-5966-94CB-765A-818032AAF208}"/>
                </a:ext>
              </a:extLst>
            </p:cNvPr>
            <p:cNvSpPr txBox="1"/>
            <p:nvPr/>
          </p:nvSpPr>
          <p:spPr>
            <a:xfrm>
              <a:off x="7698768" y="3761847"/>
              <a:ext cx="1252718" cy="369332"/>
            </a:xfrm>
            <a:prstGeom prst="rect">
              <a:avLst/>
            </a:prstGeom>
            <a:noFill/>
          </p:spPr>
          <p:txBody>
            <a:bodyPr wrap="square" rtlCol="0">
              <a:spAutoFit/>
            </a:bodyPr>
            <a:lstStyle/>
            <a:p>
              <a:r>
                <a:rPr kumimoji="1" lang="ja-JP" altLang="en-US"/>
                <a:t>自校方式</a:t>
              </a:r>
            </a:p>
          </p:txBody>
        </p:sp>
        <p:sp>
          <p:nvSpPr>
            <p:cNvPr id="19" name="テキスト ボックス 18">
              <a:extLst>
                <a:ext uri="{FF2B5EF4-FFF2-40B4-BE49-F238E27FC236}">
                  <a16:creationId xmlns:a16="http://schemas.microsoft.com/office/drawing/2014/main" id="{160A65D9-D786-B22C-AB02-2E58AD2BECB5}"/>
                </a:ext>
              </a:extLst>
            </p:cNvPr>
            <p:cNvSpPr txBox="1"/>
            <p:nvPr/>
          </p:nvSpPr>
          <p:spPr>
            <a:xfrm>
              <a:off x="5411657" y="1883521"/>
              <a:ext cx="996530" cy="369332"/>
            </a:xfrm>
            <a:prstGeom prst="rect">
              <a:avLst/>
            </a:prstGeom>
            <a:noFill/>
          </p:spPr>
          <p:txBody>
            <a:bodyPr wrap="square" rtlCol="0">
              <a:spAutoFit/>
            </a:bodyPr>
            <a:lstStyle/>
            <a:p>
              <a:r>
                <a:rPr kumimoji="1" lang="ja-JP" altLang="en-US" b="1">
                  <a:highlight>
                    <a:srgbClr val="F2F2F2"/>
                  </a:highlight>
                </a:rPr>
                <a:t>石岡市</a:t>
              </a:r>
            </a:p>
          </p:txBody>
        </p:sp>
      </p:grpSp>
      <p:sp>
        <p:nvSpPr>
          <p:cNvPr id="25" name="矢印: 環状 24">
            <a:extLst>
              <a:ext uri="{FF2B5EF4-FFF2-40B4-BE49-F238E27FC236}">
                <a16:creationId xmlns:a16="http://schemas.microsoft.com/office/drawing/2014/main" id="{79F46D11-7658-BCF7-9D97-64043F009C96}"/>
              </a:ext>
            </a:extLst>
          </p:cNvPr>
          <p:cNvSpPr/>
          <p:nvPr/>
        </p:nvSpPr>
        <p:spPr>
          <a:xfrm rot="16379572">
            <a:off x="4143731" y="3776852"/>
            <a:ext cx="1089640" cy="1298486"/>
          </a:xfrm>
          <a:prstGeom prst="circular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4" name="グループ化 33">
            <a:extLst>
              <a:ext uri="{FF2B5EF4-FFF2-40B4-BE49-F238E27FC236}">
                <a16:creationId xmlns:a16="http://schemas.microsoft.com/office/drawing/2014/main" id="{56FC5EBB-4E3A-C230-8373-60ADEC1173A0}"/>
              </a:ext>
            </a:extLst>
          </p:cNvPr>
          <p:cNvGrpSpPr/>
          <p:nvPr/>
        </p:nvGrpSpPr>
        <p:grpSpPr>
          <a:xfrm>
            <a:off x="6931148" y="1772346"/>
            <a:ext cx="3872265" cy="1441137"/>
            <a:chOff x="8353662" y="447960"/>
            <a:chExt cx="3872265" cy="1441137"/>
          </a:xfrm>
        </p:grpSpPr>
        <p:grpSp>
          <p:nvGrpSpPr>
            <p:cNvPr id="35" name="グループ化 34">
              <a:extLst>
                <a:ext uri="{FF2B5EF4-FFF2-40B4-BE49-F238E27FC236}">
                  <a16:creationId xmlns:a16="http://schemas.microsoft.com/office/drawing/2014/main" id="{9007D004-AE09-E38F-623E-D98A1772A8E3}"/>
                </a:ext>
              </a:extLst>
            </p:cNvPr>
            <p:cNvGrpSpPr/>
            <p:nvPr/>
          </p:nvGrpSpPr>
          <p:grpSpPr>
            <a:xfrm>
              <a:off x="8353662" y="447960"/>
              <a:ext cx="3872265" cy="1441137"/>
              <a:chOff x="7563749" y="1471447"/>
              <a:chExt cx="2864377" cy="1251252"/>
            </a:xfrm>
          </p:grpSpPr>
          <p:sp>
            <p:nvSpPr>
              <p:cNvPr id="37" name="四角形: 角を丸くする 36">
                <a:extLst>
                  <a:ext uri="{FF2B5EF4-FFF2-40B4-BE49-F238E27FC236}">
                    <a16:creationId xmlns:a16="http://schemas.microsoft.com/office/drawing/2014/main" id="{6A93CE19-A7CF-C64B-E2CE-731766DAC738}"/>
                  </a:ext>
                </a:extLst>
              </p:cNvPr>
              <p:cNvSpPr/>
              <p:nvPr/>
            </p:nvSpPr>
            <p:spPr>
              <a:xfrm>
                <a:off x="7563749" y="1471447"/>
                <a:ext cx="2864377" cy="1251252"/>
              </a:xfrm>
              <a:prstGeom prst="roundRect">
                <a:avLst>
                  <a:gd name="adj" fmla="val 8338"/>
                </a:avLst>
              </a:prstGeom>
              <a:solidFill>
                <a:srgbClr val="00345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38" name="テキスト ボックス 37">
                <a:extLst>
                  <a:ext uri="{FF2B5EF4-FFF2-40B4-BE49-F238E27FC236}">
                    <a16:creationId xmlns:a16="http://schemas.microsoft.com/office/drawing/2014/main" id="{14C71D60-C679-7818-03AC-763B6A213786}"/>
                  </a:ext>
                </a:extLst>
              </p:cNvPr>
              <p:cNvSpPr txBox="1"/>
              <p:nvPr/>
            </p:nvSpPr>
            <p:spPr>
              <a:xfrm>
                <a:off x="7626133" y="1506248"/>
                <a:ext cx="2660648" cy="40083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1" i="0" strike="noStrike" kern="1200" cap="none" spc="0" normalizeH="0" baseline="0" noProof="0">
                    <a:ln>
                      <a:noFill/>
                    </a:ln>
                    <a:solidFill>
                      <a:schemeClr val="bg1"/>
                    </a:solidFill>
                    <a:effectLst/>
                    <a:uLnTx/>
                    <a:uFillTx/>
                    <a:latin typeface="Noto Sans JP"/>
                    <a:ea typeface="Noto Sans JP"/>
                    <a:cs typeface="+mn-cs"/>
                  </a:rPr>
                  <a:t>②八郷給食センター統合</a:t>
                </a:r>
                <a:endParaRPr kumimoji="1" lang="en-US" altLang="ja-JP" sz="2400" b="1" i="0" strike="noStrike" kern="1200" cap="none" spc="0" normalizeH="0" baseline="0" noProof="0">
                  <a:ln>
                    <a:noFill/>
                  </a:ln>
                  <a:solidFill>
                    <a:schemeClr val="bg1"/>
                  </a:solidFill>
                  <a:effectLst/>
                  <a:uLnTx/>
                  <a:uFillTx/>
                  <a:latin typeface="Noto Sans JP"/>
                  <a:ea typeface="Noto Sans JP"/>
                  <a:cs typeface="+mn-cs"/>
                </a:endParaRPr>
              </a:p>
            </p:txBody>
          </p:sp>
        </p:grpSp>
        <p:sp>
          <p:nvSpPr>
            <p:cNvPr id="36" name="テキスト ボックス 35">
              <a:extLst>
                <a:ext uri="{FF2B5EF4-FFF2-40B4-BE49-F238E27FC236}">
                  <a16:creationId xmlns:a16="http://schemas.microsoft.com/office/drawing/2014/main" id="{55B09308-785B-028D-7841-55E28DBBC42B}"/>
                </a:ext>
              </a:extLst>
            </p:cNvPr>
            <p:cNvSpPr txBox="1"/>
            <p:nvPr/>
          </p:nvSpPr>
          <p:spPr>
            <a:xfrm>
              <a:off x="8437997" y="995845"/>
              <a:ext cx="3348261" cy="830997"/>
            </a:xfrm>
            <a:prstGeom prst="rect">
              <a:avLst/>
            </a:prstGeom>
            <a:noFill/>
          </p:spPr>
          <p:txBody>
            <a:bodyPr wrap="square" rtlCol="0">
              <a:spAutoFit/>
            </a:bodyPr>
            <a:lstStyle/>
            <a:p>
              <a:r>
                <a:rPr kumimoji="1" lang="ja-JP" altLang="en-US" sz="2400" b="1">
                  <a:solidFill>
                    <a:schemeClr val="bg1"/>
                  </a:solidFill>
                </a:rPr>
                <a:t>小学校　約</a:t>
              </a:r>
              <a:r>
                <a:rPr kumimoji="1" lang="en-US" altLang="ja-JP" sz="2400" b="1">
                  <a:solidFill>
                    <a:schemeClr val="bg1"/>
                  </a:solidFill>
                </a:rPr>
                <a:t>1,150</a:t>
              </a:r>
              <a:r>
                <a:rPr kumimoji="1" lang="ja-JP" altLang="en-US" sz="2400" b="1">
                  <a:solidFill>
                    <a:schemeClr val="bg1"/>
                  </a:solidFill>
                </a:rPr>
                <a:t>食分</a:t>
              </a:r>
              <a:endParaRPr kumimoji="1" lang="en-US" altLang="ja-JP" sz="2400" b="1">
                <a:solidFill>
                  <a:schemeClr val="bg1"/>
                </a:solidFill>
              </a:endParaRPr>
            </a:p>
            <a:p>
              <a:r>
                <a:rPr kumimoji="1" lang="ja-JP" altLang="en-US" sz="2400" b="1">
                  <a:solidFill>
                    <a:schemeClr val="bg1"/>
                  </a:solidFill>
                </a:rPr>
                <a:t>中学校　約</a:t>
              </a:r>
              <a:r>
                <a:rPr kumimoji="1" lang="en-US" altLang="ja-JP" sz="2400" b="1">
                  <a:solidFill>
                    <a:schemeClr val="bg1"/>
                  </a:solidFill>
                </a:rPr>
                <a:t>550</a:t>
              </a:r>
              <a:r>
                <a:rPr kumimoji="1" lang="ja-JP" altLang="en-US" sz="2400" b="1">
                  <a:solidFill>
                    <a:schemeClr val="bg1"/>
                  </a:solidFill>
                </a:rPr>
                <a:t>食分</a:t>
              </a:r>
              <a:endParaRPr kumimoji="1" lang="en-US" altLang="ja-JP" sz="2400" b="1">
                <a:solidFill>
                  <a:schemeClr val="bg1"/>
                </a:solidFill>
              </a:endParaRPr>
            </a:p>
          </p:txBody>
        </p:sp>
      </p:grpSp>
      <p:cxnSp>
        <p:nvCxnSpPr>
          <p:cNvPr id="39" name="直線コネクタ 38">
            <a:extLst>
              <a:ext uri="{FF2B5EF4-FFF2-40B4-BE49-F238E27FC236}">
                <a16:creationId xmlns:a16="http://schemas.microsoft.com/office/drawing/2014/main" id="{B22BABFA-10A7-57B0-3D97-32143CD25ECF}"/>
              </a:ext>
            </a:extLst>
          </p:cNvPr>
          <p:cNvCxnSpPr>
            <a:cxnSpLocks/>
          </p:cNvCxnSpPr>
          <p:nvPr/>
        </p:nvCxnSpPr>
        <p:spPr>
          <a:xfrm flipV="1">
            <a:off x="5328670" y="2492915"/>
            <a:ext cx="1602478" cy="511592"/>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sp>
        <p:nvSpPr>
          <p:cNvPr id="17" name="テキスト ボックス 15">
            <a:extLst>
              <a:ext uri="{FF2B5EF4-FFF2-40B4-BE49-F238E27FC236}">
                <a16:creationId xmlns:a16="http://schemas.microsoft.com/office/drawing/2014/main" id="{F08C467E-2B22-C8AF-6346-7466938E63EA}"/>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2</a:t>
            </a:r>
            <a:r>
              <a:rPr lang="ja-JP" altLang="en-US" sz="2800" b="1">
                <a:solidFill>
                  <a:srgbClr val="003451"/>
                </a:solidFill>
              </a:rPr>
              <a:t>　給食センター　</a:t>
            </a:r>
          </a:p>
        </p:txBody>
      </p:sp>
      <p:pic>
        <p:nvPicPr>
          <p:cNvPr id="23" name="グラフィックス 22" descr="トラック 単色塗りつぶし">
            <a:extLst>
              <a:ext uri="{FF2B5EF4-FFF2-40B4-BE49-F238E27FC236}">
                <a16:creationId xmlns:a16="http://schemas.microsoft.com/office/drawing/2014/main" id="{E6202187-84AA-FD43-C710-06D6ED52BA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20728" y="3338186"/>
            <a:ext cx="649641" cy="648638"/>
          </a:xfrm>
          <a:prstGeom prst="rect">
            <a:avLst/>
          </a:prstGeom>
        </p:spPr>
      </p:pic>
      <p:pic>
        <p:nvPicPr>
          <p:cNvPr id="42" name="グラフィックス 41" descr="校舎 枠線">
            <a:extLst>
              <a:ext uri="{FF2B5EF4-FFF2-40B4-BE49-F238E27FC236}">
                <a16:creationId xmlns:a16="http://schemas.microsoft.com/office/drawing/2014/main" id="{70E48EB8-99B4-5E40-F261-10856CCAA4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73540" y="3289390"/>
            <a:ext cx="650135" cy="650135"/>
          </a:xfrm>
          <a:prstGeom prst="rect">
            <a:avLst/>
          </a:prstGeom>
        </p:spPr>
      </p:pic>
      <p:grpSp>
        <p:nvGrpSpPr>
          <p:cNvPr id="44" name="グループ化 43">
            <a:extLst>
              <a:ext uri="{FF2B5EF4-FFF2-40B4-BE49-F238E27FC236}">
                <a16:creationId xmlns:a16="http://schemas.microsoft.com/office/drawing/2014/main" id="{93FAC03A-A7BF-AD3E-89C9-8F8BEE6D2F3C}"/>
              </a:ext>
            </a:extLst>
          </p:cNvPr>
          <p:cNvGrpSpPr/>
          <p:nvPr/>
        </p:nvGrpSpPr>
        <p:grpSpPr>
          <a:xfrm>
            <a:off x="2129367" y="2616453"/>
            <a:ext cx="2115647" cy="919116"/>
            <a:chOff x="9672447" y="3896955"/>
            <a:chExt cx="2092946" cy="903027"/>
          </a:xfrm>
          <a:solidFill>
            <a:srgbClr val="003451"/>
          </a:solidFill>
        </p:grpSpPr>
        <p:sp>
          <p:nvSpPr>
            <p:cNvPr id="45" name="四角形: 角を丸くする 44">
              <a:extLst>
                <a:ext uri="{FF2B5EF4-FFF2-40B4-BE49-F238E27FC236}">
                  <a16:creationId xmlns:a16="http://schemas.microsoft.com/office/drawing/2014/main" id="{EBE23A28-CA94-345A-8248-C2FCCD0DBC40}"/>
                </a:ext>
              </a:extLst>
            </p:cNvPr>
            <p:cNvSpPr/>
            <p:nvPr/>
          </p:nvSpPr>
          <p:spPr>
            <a:xfrm>
              <a:off x="9672447" y="3896955"/>
              <a:ext cx="2092946" cy="903027"/>
            </a:xfrm>
            <a:prstGeom prst="roundRect">
              <a:avLst>
                <a:gd name="adj" fmla="val 8338"/>
              </a:avLst>
            </a:prstGeom>
            <a:grp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46" name="テキスト ボックス 45">
              <a:extLst>
                <a:ext uri="{FF2B5EF4-FFF2-40B4-BE49-F238E27FC236}">
                  <a16:creationId xmlns:a16="http://schemas.microsoft.com/office/drawing/2014/main" id="{F89DAC04-07C6-EBD5-047A-5E068A86B120}"/>
                </a:ext>
              </a:extLst>
            </p:cNvPr>
            <p:cNvSpPr txBox="1"/>
            <p:nvPr/>
          </p:nvSpPr>
          <p:spPr>
            <a:xfrm>
              <a:off x="9682818" y="3968985"/>
              <a:ext cx="2082575" cy="830997"/>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1" i="0" strike="noStrike" kern="1200" cap="none" spc="0" normalizeH="0" baseline="0" noProof="0">
                  <a:ln>
                    <a:noFill/>
                  </a:ln>
                  <a:solidFill>
                    <a:schemeClr val="bg1"/>
                  </a:solidFill>
                  <a:effectLst/>
                  <a:uLnTx/>
                  <a:uFillTx/>
                  <a:latin typeface="Noto Sans JP"/>
                  <a:ea typeface="Noto Sans JP"/>
                  <a:cs typeface="+mn-cs"/>
                </a:rPr>
                <a:t>②石岡市への</a:t>
              </a:r>
              <a:endParaRPr kumimoji="1" lang="en-US" altLang="ja-JP" sz="2400" b="1" i="0" strike="noStrike" kern="1200" cap="none" spc="0" normalizeH="0" baseline="0" noProof="0">
                <a:ln>
                  <a:noFill/>
                </a:ln>
                <a:solidFill>
                  <a:schemeClr val="bg1"/>
                </a:solidFill>
                <a:effectLst/>
                <a:uLnTx/>
                <a:uFillTx/>
                <a:latin typeface="Noto Sans JP"/>
                <a:ea typeface="Noto Sans JP"/>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1" i="0" strike="noStrike" kern="1200" cap="none" spc="0" normalizeH="0" baseline="0" noProof="0">
                  <a:ln>
                    <a:noFill/>
                  </a:ln>
                  <a:solidFill>
                    <a:schemeClr val="bg1"/>
                  </a:solidFill>
                  <a:effectLst/>
                  <a:uLnTx/>
                  <a:uFillTx/>
                  <a:latin typeface="Noto Sans JP"/>
                  <a:ea typeface="Noto Sans JP"/>
                  <a:cs typeface="+mn-cs"/>
                </a:rPr>
                <a:t>　給食提供</a:t>
              </a:r>
              <a:endParaRPr kumimoji="1" lang="en-US" altLang="ja-JP" sz="2400" b="1" i="0" strike="noStrike" kern="1200" cap="none" spc="0" normalizeH="0" baseline="0" noProof="0">
                <a:ln>
                  <a:noFill/>
                </a:ln>
                <a:solidFill>
                  <a:schemeClr val="bg1"/>
                </a:solidFill>
                <a:effectLst/>
                <a:uLnTx/>
                <a:uFillTx/>
                <a:latin typeface="Noto Sans JP"/>
                <a:ea typeface="Noto Sans JP"/>
                <a:cs typeface="+mn-cs"/>
              </a:endParaRPr>
            </a:p>
          </p:txBody>
        </p:sp>
      </p:grpSp>
      <p:pic>
        <p:nvPicPr>
          <p:cNvPr id="47" name="グラフィックス 46" descr="工場 単色塗りつぶし">
            <a:extLst>
              <a:ext uri="{FF2B5EF4-FFF2-40B4-BE49-F238E27FC236}">
                <a16:creationId xmlns:a16="http://schemas.microsoft.com/office/drawing/2014/main" id="{58F84E5D-A61A-04E7-1B79-13851471DF6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40738" y="2700079"/>
            <a:ext cx="649641" cy="649641"/>
          </a:xfrm>
          <a:prstGeom prst="rect">
            <a:avLst/>
          </a:prstGeom>
        </p:spPr>
      </p:pic>
      <p:sp>
        <p:nvSpPr>
          <p:cNvPr id="48" name="テキスト ボックス 47">
            <a:extLst>
              <a:ext uri="{FF2B5EF4-FFF2-40B4-BE49-F238E27FC236}">
                <a16:creationId xmlns:a16="http://schemas.microsoft.com/office/drawing/2014/main" id="{1C19B767-5491-8CB0-7F05-0D2774D6ADD5}"/>
              </a:ext>
            </a:extLst>
          </p:cNvPr>
          <p:cNvSpPr txBox="1"/>
          <p:nvPr/>
        </p:nvSpPr>
        <p:spPr>
          <a:xfrm>
            <a:off x="3143475" y="1503720"/>
            <a:ext cx="1448985" cy="461665"/>
          </a:xfrm>
          <a:prstGeom prst="rect">
            <a:avLst/>
          </a:prstGeom>
          <a:noFill/>
        </p:spPr>
        <p:txBody>
          <a:bodyPr wrap="square" rtlCol="0">
            <a:spAutoFit/>
          </a:bodyPr>
          <a:lstStyle/>
          <a:p>
            <a:r>
              <a:rPr kumimoji="1" lang="ja-JP" altLang="en-US" sz="2400" b="1"/>
              <a:t>施策実施</a:t>
            </a:r>
          </a:p>
        </p:txBody>
      </p:sp>
      <p:sp>
        <p:nvSpPr>
          <p:cNvPr id="10" name="テキスト ボックス 9">
            <a:extLst>
              <a:ext uri="{FF2B5EF4-FFF2-40B4-BE49-F238E27FC236}">
                <a16:creationId xmlns:a16="http://schemas.microsoft.com/office/drawing/2014/main" id="{BAEBF207-73EC-CD0B-BD43-ACF90ED3D480}"/>
              </a:ext>
            </a:extLst>
          </p:cNvPr>
          <p:cNvSpPr txBox="1"/>
          <p:nvPr/>
        </p:nvSpPr>
        <p:spPr>
          <a:xfrm>
            <a:off x="3767760" y="839675"/>
            <a:ext cx="5864524" cy="369333"/>
          </a:xfrm>
          <a:prstGeom prst="rect">
            <a:avLst/>
          </a:prstGeom>
          <a:noFill/>
        </p:spPr>
        <p:txBody>
          <a:bodyPr wrap="square" rtlCol="0">
            <a:spAutoFit/>
          </a:bodyPr>
          <a:lstStyle/>
          <a:p>
            <a:r>
              <a:rPr kumimoji="1" lang="ja-JP" altLang="en-US" b="1">
                <a:solidFill>
                  <a:srgbClr val="003451"/>
                </a:solidFill>
              </a:rPr>
              <a:t>土浦市、かすみがうら市、石岡市</a:t>
            </a:r>
          </a:p>
        </p:txBody>
      </p:sp>
      <p:grpSp>
        <p:nvGrpSpPr>
          <p:cNvPr id="32" name="グループ化 31">
            <a:extLst>
              <a:ext uri="{FF2B5EF4-FFF2-40B4-BE49-F238E27FC236}">
                <a16:creationId xmlns:a16="http://schemas.microsoft.com/office/drawing/2014/main" id="{1FEA8E8E-0CE6-08B3-3631-7006C64A9FC6}"/>
              </a:ext>
            </a:extLst>
          </p:cNvPr>
          <p:cNvGrpSpPr/>
          <p:nvPr/>
        </p:nvGrpSpPr>
        <p:grpSpPr>
          <a:xfrm>
            <a:off x="6342162" y="4767236"/>
            <a:ext cx="1810859" cy="476526"/>
            <a:chOff x="9672447" y="3896956"/>
            <a:chExt cx="1863168" cy="476526"/>
          </a:xfrm>
        </p:grpSpPr>
        <p:sp>
          <p:nvSpPr>
            <p:cNvPr id="29" name="四角形: 角を丸くする 28">
              <a:extLst>
                <a:ext uri="{FF2B5EF4-FFF2-40B4-BE49-F238E27FC236}">
                  <a16:creationId xmlns:a16="http://schemas.microsoft.com/office/drawing/2014/main" id="{2DDC4B18-1C3D-EED2-B041-CB86721161E4}"/>
                </a:ext>
              </a:extLst>
            </p:cNvPr>
            <p:cNvSpPr/>
            <p:nvPr/>
          </p:nvSpPr>
          <p:spPr>
            <a:xfrm>
              <a:off x="9672447" y="3896956"/>
              <a:ext cx="1863168" cy="476526"/>
            </a:xfrm>
            <a:prstGeom prst="roundRect">
              <a:avLst>
                <a:gd name="adj" fmla="val 8338"/>
              </a:avLst>
            </a:prstGeom>
            <a:solidFill>
              <a:srgbClr val="00345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31" name="テキスト ボックス 30">
              <a:extLst>
                <a:ext uri="{FF2B5EF4-FFF2-40B4-BE49-F238E27FC236}">
                  <a16:creationId xmlns:a16="http://schemas.microsoft.com/office/drawing/2014/main" id="{F895C601-C056-D352-336A-DFA11BDEF350}"/>
                </a:ext>
              </a:extLst>
            </p:cNvPr>
            <p:cNvSpPr txBox="1"/>
            <p:nvPr/>
          </p:nvSpPr>
          <p:spPr>
            <a:xfrm>
              <a:off x="9682818" y="3935581"/>
              <a:ext cx="185279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strike="noStrike" kern="1200" cap="none" spc="0" normalizeH="0" baseline="0" noProof="0">
                  <a:ln>
                    <a:noFill/>
                  </a:ln>
                  <a:solidFill>
                    <a:schemeClr val="bg1"/>
                  </a:solidFill>
                  <a:effectLst/>
                  <a:uLnTx/>
                  <a:uFillTx/>
                  <a:latin typeface="Noto Sans JP"/>
                  <a:ea typeface="Noto Sans JP"/>
                  <a:cs typeface="+mn-cs"/>
                </a:rPr>
                <a:t>改修工事完了</a:t>
              </a:r>
              <a:endParaRPr kumimoji="1" lang="en-US" altLang="ja-JP" sz="2000" b="1" i="0" strike="noStrike" kern="1200" cap="none" spc="0" normalizeH="0" baseline="0" noProof="0">
                <a:ln>
                  <a:noFill/>
                </a:ln>
                <a:solidFill>
                  <a:schemeClr val="bg1"/>
                </a:solidFill>
                <a:effectLst/>
                <a:uLnTx/>
                <a:uFillTx/>
                <a:latin typeface="Noto Sans JP"/>
                <a:ea typeface="Noto Sans JP"/>
                <a:cs typeface="+mn-cs"/>
              </a:endParaRPr>
            </a:p>
          </p:txBody>
        </p:sp>
      </p:grpSp>
    </p:spTree>
    <p:extLst>
      <p:ext uri="{BB962C8B-B14F-4D97-AF65-F5344CB8AC3E}">
        <p14:creationId xmlns:p14="http://schemas.microsoft.com/office/powerpoint/2010/main" val="92780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AA36A-67C1-F750-9394-6CDB4A906D84}"/>
            </a:ext>
          </a:extLst>
        </p:cNvPr>
        <p:cNvGrpSpPr/>
        <p:nvPr/>
      </p:nvGrpSpPr>
      <p:grpSpPr>
        <a:xfrm>
          <a:off x="0" y="0"/>
          <a:ext cx="0" cy="0"/>
          <a:chOff x="0" y="0"/>
          <a:chExt cx="0" cy="0"/>
        </a:xfrm>
      </p:grpSpPr>
      <p:sp>
        <p:nvSpPr>
          <p:cNvPr id="6" name="楕円 3">
            <a:extLst>
              <a:ext uri="{FF2B5EF4-FFF2-40B4-BE49-F238E27FC236}">
                <a16:creationId xmlns:a16="http://schemas.microsoft.com/office/drawing/2014/main" id="{F7794DB9-B394-F81B-169D-6CDE922E82CA}"/>
              </a:ext>
            </a:extLst>
          </p:cNvPr>
          <p:cNvSpPr>
            <a:spLocks noChangeAspect="1"/>
          </p:cNvSpPr>
          <p:nvPr/>
        </p:nvSpPr>
        <p:spPr>
          <a:xfrm>
            <a:off x="-2700000" y="733322"/>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9">
            <a:extLst>
              <a:ext uri="{FF2B5EF4-FFF2-40B4-BE49-F238E27FC236}">
                <a16:creationId xmlns:a16="http://schemas.microsoft.com/office/drawing/2014/main" id="{63FA632E-2EEF-77F8-E86A-5894BC646749}"/>
              </a:ext>
            </a:extLst>
          </p:cNvPr>
          <p:cNvSpPr txBox="1"/>
          <p:nvPr/>
        </p:nvSpPr>
        <p:spPr>
          <a:xfrm>
            <a:off x="115022" y="1843949"/>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
        <p:nvSpPr>
          <p:cNvPr id="2" name="テキスト ボックス 1">
            <a:extLst>
              <a:ext uri="{FF2B5EF4-FFF2-40B4-BE49-F238E27FC236}">
                <a16:creationId xmlns:a16="http://schemas.microsoft.com/office/drawing/2014/main" id="{F73ECA38-EAFF-1044-870E-472D50C498C1}"/>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25</a:t>
            </a:r>
          </a:p>
        </p:txBody>
      </p:sp>
      <p:sp>
        <p:nvSpPr>
          <p:cNvPr id="5" name="テキスト ボックス 4">
            <a:extLst>
              <a:ext uri="{FF2B5EF4-FFF2-40B4-BE49-F238E27FC236}">
                <a16:creationId xmlns:a16="http://schemas.microsoft.com/office/drawing/2014/main" id="{083747E5-70A6-0B68-EDA2-694D746FD4A6}"/>
              </a:ext>
            </a:extLst>
          </p:cNvPr>
          <p:cNvSpPr txBox="1"/>
          <p:nvPr/>
        </p:nvSpPr>
        <p:spPr>
          <a:xfrm>
            <a:off x="2889467" y="1255455"/>
            <a:ext cx="2226542" cy="461665"/>
          </a:xfrm>
          <a:prstGeom prst="rect">
            <a:avLst/>
          </a:prstGeom>
          <a:noFill/>
        </p:spPr>
        <p:txBody>
          <a:bodyPr wrap="square" rtlCol="0">
            <a:spAutoFit/>
          </a:bodyPr>
          <a:lstStyle/>
          <a:p>
            <a:r>
              <a:rPr kumimoji="1" lang="ja-JP" altLang="en-US" sz="2400" b="1"/>
              <a:t>定量評価分析</a:t>
            </a:r>
          </a:p>
        </p:txBody>
      </p:sp>
      <p:sp>
        <p:nvSpPr>
          <p:cNvPr id="3" name="テキスト ボックス 2">
            <a:extLst>
              <a:ext uri="{FF2B5EF4-FFF2-40B4-BE49-F238E27FC236}">
                <a16:creationId xmlns:a16="http://schemas.microsoft.com/office/drawing/2014/main" id="{58E5811E-0556-6744-C420-5D59E6DB310B}"/>
              </a:ext>
            </a:extLst>
          </p:cNvPr>
          <p:cNvSpPr txBox="1"/>
          <p:nvPr/>
        </p:nvSpPr>
        <p:spPr>
          <a:xfrm>
            <a:off x="2455871" y="4764593"/>
            <a:ext cx="5439577" cy="461665"/>
          </a:xfrm>
          <a:prstGeom prst="rect">
            <a:avLst/>
          </a:prstGeom>
          <a:noFill/>
        </p:spPr>
        <p:txBody>
          <a:bodyPr wrap="square" rtlCol="0">
            <a:spAutoFit/>
          </a:bodyPr>
          <a:lstStyle/>
          <a:p>
            <a:r>
              <a:rPr kumimoji="1" lang="ja-JP" altLang="en-US" sz="2400" b="1">
                <a:solidFill>
                  <a:srgbClr val="003451"/>
                </a:solidFill>
              </a:rPr>
              <a:t>かすみがうら市試算（下稲吉中のみ）</a:t>
            </a:r>
            <a:endParaRPr kumimoji="1" lang="en-US" altLang="ja-JP" sz="2400" b="1">
              <a:solidFill>
                <a:srgbClr val="003451"/>
              </a:solidFill>
            </a:endParaRPr>
          </a:p>
        </p:txBody>
      </p:sp>
      <p:grpSp>
        <p:nvGrpSpPr>
          <p:cNvPr id="33" name="グループ化 32">
            <a:extLst>
              <a:ext uri="{FF2B5EF4-FFF2-40B4-BE49-F238E27FC236}">
                <a16:creationId xmlns:a16="http://schemas.microsoft.com/office/drawing/2014/main" id="{8661FFDF-4E65-5DB3-6E92-38A7B4CB6D2B}"/>
              </a:ext>
            </a:extLst>
          </p:cNvPr>
          <p:cNvGrpSpPr/>
          <p:nvPr/>
        </p:nvGrpSpPr>
        <p:grpSpPr>
          <a:xfrm>
            <a:off x="8226491" y="4924526"/>
            <a:ext cx="2907037" cy="1549288"/>
            <a:chOff x="8249602" y="4693140"/>
            <a:chExt cx="3050120" cy="1645075"/>
          </a:xfrm>
        </p:grpSpPr>
        <p:sp>
          <p:nvSpPr>
            <p:cNvPr id="32" name="四角形: 角を丸くする 31">
              <a:extLst>
                <a:ext uri="{FF2B5EF4-FFF2-40B4-BE49-F238E27FC236}">
                  <a16:creationId xmlns:a16="http://schemas.microsoft.com/office/drawing/2014/main" id="{7AE4BF25-BD6B-FD69-4022-76FB7620C0DD}"/>
                </a:ext>
              </a:extLst>
            </p:cNvPr>
            <p:cNvSpPr/>
            <p:nvPr/>
          </p:nvSpPr>
          <p:spPr>
            <a:xfrm>
              <a:off x="8249602" y="4693140"/>
              <a:ext cx="3050120" cy="1645075"/>
            </a:xfrm>
            <a:prstGeom prst="roundRect">
              <a:avLst>
                <a:gd name="adj" fmla="val 47660"/>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17" name="テキスト ボックス 16">
              <a:extLst>
                <a:ext uri="{FF2B5EF4-FFF2-40B4-BE49-F238E27FC236}">
                  <a16:creationId xmlns:a16="http://schemas.microsoft.com/office/drawing/2014/main" id="{8E2D8655-80C7-34C9-A8CA-957DA374DBA5}"/>
                </a:ext>
              </a:extLst>
            </p:cNvPr>
            <p:cNvSpPr txBox="1"/>
            <p:nvPr/>
          </p:nvSpPr>
          <p:spPr>
            <a:xfrm>
              <a:off x="8501438" y="4871026"/>
              <a:ext cx="2446298" cy="1261884"/>
            </a:xfrm>
            <a:prstGeom prst="rect">
              <a:avLst/>
            </a:prstGeom>
            <a:noFill/>
          </p:spPr>
          <p:txBody>
            <a:bodyPr wrap="square" rtlCol="0">
              <a:spAutoFit/>
            </a:bodyPr>
            <a:lstStyle/>
            <a:p>
              <a:pPr algn="ctr"/>
              <a:r>
                <a:rPr kumimoji="1" lang="ja-JP" altLang="en-US" sz="2400" b="1">
                  <a:solidFill>
                    <a:srgbClr val="003451"/>
                  </a:solidFill>
                </a:rPr>
                <a:t>土浦市受注方式</a:t>
              </a:r>
              <a:endParaRPr kumimoji="1" lang="en-US" altLang="ja-JP" sz="2400" b="1">
                <a:solidFill>
                  <a:srgbClr val="003451"/>
                </a:solidFill>
              </a:endParaRPr>
            </a:p>
            <a:p>
              <a:pPr algn="ctr"/>
              <a:r>
                <a:rPr kumimoji="1" lang="en-US" altLang="ja-JP" sz="2000" b="1">
                  <a:solidFill>
                    <a:srgbClr val="003451"/>
                  </a:solidFill>
                </a:rPr>
                <a:t>2</a:t>
              </a:r>
              <a:r>
                <a:rPr kumimoji="1" lang="ja-JP" altLang="en-US" sz="2000" b="1">
                  <a:solidFill>
                    <a:srgbClr val="003451"/>
                  </a:solidFill>
                </a:rPr>
                <a:t>校合わせても</a:t>
              </a:r>
              <a:endParaRPr kumimoji="1" lang="en-US" altLang="ja-JP" sz="2000" b="1">
                <a:solidFill>
                  <a:srgbClr val="003451"/>
                </a:solidFill>
              </a:endParaRPr>
            </a:p>
            <a:p>
              <a:pPr algn="ctr"/>
              <a:r>
                <a:rPr kumimoji="1" lang="en-US" altLang="ja-JP" sz="3200" b="1">
                  <a:solidFill>
                    <a:srgbClr val="003451"/>
                  </a:solidFill>
                </a:rPr>
                <a:t>4,100</a:t>
              </a:r>
              <a:r>
                <a:rPr kumimoji="1" lang="ja-JP" altLang="en-US" sz="3200" b="1">
                  <a:solidFill>
                    <a:srgbClr val="003451"/>
                  </a:solidFill>
                </a:rPr>
                <a:t>万円</a:t>
              </a:r>
            </a:p>
          </p:txBody>
        </p:sp>
      </p:grpSp>
      <p:sp>
        <p:nvSpPr>
          <p:cNvPr id="22" name="テキスト ボックス 21">
            <a:extLst>
              <a:ext uri="{FF2B5EF4-FFF2-40B4-BE49-F238E27FC236}">
                <a16:creationId xmlns:a16="http://schemas.microsoft.com/office/drawing/2014/main" id="{3CD48416-7419-81A1-5A08-9617E9F8F1A1}"/>
              </a:ext>
            </a:extLst>
          </p:cNvPr>
          <p:cNvSpPr txBox="1"/>
          <p:nvPr/>
        </p:nvSpPr>
        <p:spPr>
          <a:xfrm>
            <a:off x="7551518" y="5399393"/>
            <a:ext cx="493666" cy="707886"/>
          </a:xfrm>
          <a:prstGeom prst="rect">
            <a:avLst/>
          </a:prstGeom>
          <a:noFill/>
        </p:spPr>
        <p:txBody>
          <a:bodyPr wrap="square" rtlCol="0">
            <a:spAutoFit/>
          </a:bodyPr>
          <a:lstStyle/>
          <a:p>
            <a:r>
              <a:rPr kumimoji="1" lang="ja-JP" altLang="en-US" sz="4000" b="1">
                <a:solidFill>
                  <a:srgbClr val="003451"/>
                </a:solidFill>
              </a:rPr>
              <a:t>＞</a:t>
            </a:r>
          </a:p>
        </p:txBody>
      </p:sp>
      <p:sp>
        <p:nvSpPr>
          <p:cNvPr id="4" name="テキスト ボックス 15">
            <a:extLst>
              <a:ext uri="{FF2B5EF4-FFF2-40B4-BE49-F238E27FC236}">
                <a16:creationId xmlns:a16="http://schemas.microsoft.com/office/drawing/2014/main" id="{03472DDE-501B-32A6-7B61-AE4457EF054A}"/>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2</a:t>
            </a:r>
            <a:r>
              <a:rPr lang="ja-JP" altLang="en-US" sz="2800" b="1">
                <a:solidFill>
                  <a:srgbClr val="003451"/>
                </a:solidFill>
              </a:rPr>
              <a:t>　給食センター　</a:t>
            </a:r>
          </a:p>
        </p:txBody>
      </p:sp>
      <p:sp>
        <p:nvSpPr>
          <p:cNvPr id="7" name="テキスト ボックス 6">
            <a:extLst>
              <a:ext uri="{FF2B5EF4-FFF2-40B4-BE49-F238E27FC236}">
                <a16:creationId xmlns:a16="http://schemas.microsoft.com/office/drawing/2014/main" id="{8E643F79-765F-EDB0-EF8B-82913482DEF1}"/>
              </a:ext>
            </a:extLst>
          </p:cNvPr>
          <p:cNvSpPr txBox="1"/>
          <p:nvPr/>
        </p:nvSpPr>
        <p:spPr>
          <a:xfrm>
            <a:off x="3767760" y="839675"/>
            <a:ext cx="5864524" cy="369333"/>
          </a:xfrm>
          <a:prstGeom prst="rect">
            <a:avLst/>
          </a:prstGeom>
          <a:noFill/>
        </p:spPr>
        <p:txBody>
          <a:bodyPr wrap="square" rtlCol="0">
            <a:spAutoFit/>
          </a:bodyPr>
          <a:lstStyle/>
          <a:p>
            <a:r>
              <a:rPr kumimoji="1" lang="ja-JP" altLang="en-US" b="1">
                <a:solidFill>
                  <a:srgbClr val="003451"/>
                </a:solidFill>
              </a:rPr>
              <a:t>土浦市、かすみがうら市、石岡市</a:t>
            </a:r>
          </a:p>
        </p:txBody>
      </p:sp>
      <p:grpSp>
        <p:nvGrpSpPr>
          <p:cNvPr id="14" name="グループ化 13">
            <a:extLst>
              <a:ext uri="{FF2B5EF4-FFF2-40B4-BE49-F238E27FC236}">
                <a16:creationId xmlns:a16="http://schemas.microsoft.com/office/drawing/2014/main" id="{BF1CCBDA-214B-310F-5A55-ADFD8AC9DD55}"/>
              </a:ext>
            </a:extLst>
          </p:cNvPr>
          <p:cNvGrpSpPr/>
          <p:nvPr/>
        </p:nvGrpSpPr>
        <p:grpSpPr>
          <a:xfrm>
            <a:off x="2857364" y="1772003"/>
            <a:ext cx="4100568" cy="2649452"/>
            <a:chOff x="2871259" y="1876530"/>
            <a:chExt cx="4100568" cy="2649452"/>
          </a:xfrm>
        </p:grpSpPr>
        <p:grpSp>
          <p:nvGrpSpPr>
            <p:cNvPr id="18" name="グループ化 17">
              <a:extLst>
                <a:ext uri="{FF2B5EF4-FFF2-40B4-BE49-F238E27FC236}">
                  <a16:creationId xmlns:a16="http://schemas.microsoft.com/office/drawing/2014/main" id="{64C2D319-3EBA-5189-986E-AC5876C24425}"/>
                </a:ext>
              </a:extLst>
            </p:cNvPr>
            <p:cNvGrpSpPr/>
            <p:nvPr/>
          </p:nvGrpSpPr>
          <p:grpSpPr>
            <a:xfrm>
              <a:off x="2871259" y="1876530"/>
              <a:ext cx="4100568" cy="2649452"/>
              <a:chOff x="2788901" y="1917852"/>
              <a:chExt cx="4561035" cy="2849973"/>
            </a:xfrm>
          </p:grpSpPr>
          <p:sp>
            <p:nvSpPr>
              <p:cNvPr id="19" name="四角形: 角を丸くする 18">
                <a:extLst>
                  <a:ext uri="{FF2B5EF4-FFF2-40B4-BE49-F238E27FC236}">
                    <a16:creationId xmlns:a16="http://schemas.microsoft.com/office/drawing/2014/main" id="{E6AFDA18-BB09-FFF5-2A1A-3FAFF795F8B4}"/>
                  </a:ext>
                </a:extLst>
              </p:cNvPr>
              <p:cNvSpPr/>
              <p:nvPr/>
            </p:nvSpPr>
            <p:spPr>
              <a:xfrm>
                <a:off x="2788901" y="1917852"/>
                <a:ext cx="4561035" cy="2849973"/>
              </a:xfrm>
              <a:prstGeom prst="roundRect">
                <a:avLst>
                  <a:gd name="adj" fmla="val 2867"/>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FBDC7320-AAAC-6B40-A526-F8553F83E465}"/>
                  </a:ext>
                </a:extLst>
              </p:cNvPr>
              <p:cNvSpPr txBox="1"/>
              <p:nvPr/>
            </p:nvSpPr>
            <p:spPr>
              <a:xfrm>
                <a:off x="2872354" y="1984222"/>
                <a:ext cx="4451887" cy="496606"/>
              </a:xfrm>
              <a:prstGeom prst="rect">
                <a:avLst/>
              </a:prstGeom>
              <a:solidFill>
                <a:srgbClr val="003451"/>
              </a:solidFill>
              <a:ln>
                <a:solidFill>
                  <a:srgbClr val="003451"/>
                </a:solidFill>
              </a:ln>
            </p:spPr>
            <p:txBody>
              <a:bodyPr wrap="square" rtlCol="0">
                <a:spAutoFit/>
              </a:bodyPr>
              <a:lstStyle/>
              <a:p>
                <a:r>
                  <a:rPr kumimoji="1" lang="ja-JP" altLang="en-US" sz="2400" b="1">
                    <a:solidFill>
                      <a:schemeClr val="bg1"/>
                    </a:solidFill>
                  </a:rPr>
                  <a:t>下稲吉中学校</a:t>
                </a:r>
                <a:endParaRPr kumimoji="1" lang="en-US" altLang="ja-JP" sz="2400" b="1">
                  <a:solidFill>
                    <a:schemeClr val="bg1"/>
                  </a:solidFill>
                </a:endParaRPr>
              </a:p>
            </p:txBody>
          </p:sp>
        </p:grpSp>
        <p:sp>
          <p:nvSpPr>
            <p:cNvPr id="12" name="四角形: 角を丸くする 11">
              <a:extLst>
                <a:ext uri="{FF2B5EF4-FFF2-40B4-BE49-F238E27FC236}">
                  <a16:creationId xmlns:a16="http://schemas.microsoft.com/office/drawing/2014/main" id="{91FD89A8-63F3-2925-F14A-FE13FC5601F7}"/>
                </a:ext>
              </a:extLst>
            </p:cNvPr>
            <p:cNvSpPr/>
            <p:nvPr/>
          </p:nvSpPr>
          <p:spPr>
            <a:xfrm>
              <a:off x="2889467" y="2389547"/>
              <a:ext cx="4059259" cy="2131394"/>
            </a:xfrm>
            <a:prstGeom prst="roundRect">
              <a:avLst>
                <a:gd name="adj" fmla="val 0"/>
              </a:avLst>
            </a:prstGeom>
            <a:solidFill>
              <a:schemeClr val="bg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0311F166-31B6-920D-7FA8-BC656BE777C9}"/>
                </a:ext>
              </a:extLst>
            </p:cNvPr>
            <p:cNvSpPr txBox="1"/>
            <p:nvPr/>
          </p:nvSpPr>
          <p:spPr>
            <a:xfrm>
              <a:off x="2946287" y="2455443"/>
              <a:ext cx="3984666" cy="2051844"/>
            </a:xfrm>
            <a:prstGeom prst="rect">
              <a:avLst/>
            </a:prstGeom>
            <a:noFill/>
          </p:spPr>
          <p:txBody>
            <a:bodyPr wrap="square" rtlCol="0">
              <a:spAutoFit/>
            </a:bodyPr>
            <a:lstStyle/>
            <a:p>
              <a:pPr>
                <a:spcBef>
                  <a:spcPts val="120"/>
                </a:spcBef>
              </a:pPr>
              <a:r>
                <a:rPr kumimoji="1" lang="ja-JP" altLang="en-US" sz="2400" b="1">
                  <a:solidFill>
                    <a:srgbClr val="003451"/>
                  </a:solidFill>
                </a:rPr>
                <a:t>改修期間　</a:t>
              </a:r>
              <a:r>
                <a:rPr kumimoji="1" lang="en-US" altLang="ja-JP" sz="2400" b="1">
                  <a:solidFill>
                    <a:srgbClr val="003451"/>
                  </a:solidFill>
                </a:rPr>
                <a:t>1</a:t>
              </a:r>
              <a:r>
                <a:rPr kumimoji="1" lang="ja-JP" altLang="en-US" sz="2400" b="1">
                  <a:solidFill>
                    <a:srgbClr val="003451"/>
                  </a:solidFill>
                </a:rPr>
                <a:t>年間</a:t>
              </a:r>
              <a:endParaRPr kumimoji="1" lang="en-US" altLang="ja-JP" sz="2400" b="1">
                <a:solidFill>
                  <a:srgbClr val="003451"/>
                </a:solidFill>
              </a:endParaRPr>
            </a:p>
            <a:p>
              <a:pPr>
                <a:spcBef>
                  <a:spcPts val="120"/>
                </a:spcBef>
              </a:pPr>
              <a:r>
                <a:rPr kumimoji="1" lang="ja-JP" altLang="en-US" sz="2400" b="1">
                  <a:solidFill>
                    <a:srgbClr val="003451"/>
                  </a:solidFill>
                </a:rPr>
                <a:t>供給量　約</a:t>
              </a:r>
              <a:r>
                <a:rPr kumimoji="1" lang="en-US" altLang="ja-JP" sz="2400" b="1">
                  <a:solidFill>
                    <a:srgbClr val="003451"/>
                  </a:solidFill>
                </a:rPr>
                <a:t>550</a:t>
              </a:r>
              <a:r>
                <a:rPr kumimoji="1" lang="ja-JP" altLang="en-US" sz="2400" b="1">
                  <a:solidFill>
                    <a:srgbClr val="003451"/>
                  </a:solidFill>
                </a:rPr>
                <a:t>食</a:t>
              </a:r>
              <a:r>
                <a:rPr kumimoji="1" lang="en-US" altLang="ja-JP" sz="2400" b="1">
                  <a:solidFill>
                    <a:srgbClr val="003451"/>
                  </a:solidFill>
                </a:rPr>
                <a:t>/</a:t>
              </a:r>
              <a:r>
                <a:rPr kumimoji="1" lang="ja-JP" altLang="en-US" sz="2400" b="1">
                  <a:solidFill>
                    <a:srgbClr val="003451"/>
                  </a:solidFill>
                </a:rPr>
                <a:t>日</a:t>
              </a:r>
              <a:endParaRPr kumimoji="1" lang="en-US" altLang="ja-JP" sz="2400" b="1">
                <a:solidFill>
                  <a:srgbClr val="003451"/>
                </a:solidFill>
              </a:endParaRPr>
            </a:p>
            <a:p>
              <a:pPr>
                <a:spcBef>
                  <a:spcPts val="120"/>
                </a:spcBef>
              </a:pPr>
              <a:r>
                <a:rPr kumimoji="1" lang="ja-JP" altLang="en-US" sz="2400" b="1">
                  <a:solidFill>
                    <a:srgbClr val="003451"/>
                  </a:solidFill>
                </a:rPr>
                <a:t>単純コスト　</a:t>
              </a:r>
              <a:r>
                <a:rPr kumimoji="1" lang="en-US" altLang="ja-JP" sz="2400" b="1">
                  <a:solidFill>
                    <a:srgbClr val="003451"/>
                  </a:solidFill>
                </a:rPr>
                <a:t>1,200</a:t>
              </a:r>
              <a:r>
                <a:rPr kumimoji="1" lang="ja-JP" altLang="en-US" sz="2400" b="1">
                  <a:solidFill>
                    <a:srgbClr val="003451"/>
                  </a:solidFill>
                </a:rPr>
                <a:t>万円</a:t>
              </a:r>
              <a:endParaRPr kumimoji="1" lang="en-US" altLang="ja-JP" sz="2400" b="1">
                <a:solidFill>
                  <a:srgbClr val="003451"/>
                </a:solidFill>
              </a:endParaRPr>
            </a:p>
            <a:p>
              <a:pPr>
                <a:spcBef>
                  <a:spcPts val="120"/>
                </a:spcBef>
              </a:pPr>
              <a:r>
                <a:rPr kumimoji="1" lang="ja-JP" altLang="en-US" sz="2400" b="1">
                  <a:solidFill>
                    <a:srgbClr val="003451"/>
                  </a:solidFill>
                </a:rPr>
                <a:t>施設利用料　</a:t>
              </a:r>
              <a:r>
                <a:rPr kumimoji="1" lang="en-US" altLang="ja-JP" sz="2400" b="1">
                  <a:solidFill>
                    <a:srgbClr val="003451"/>
                  </a:solidFill>
                </a:rPr>
                <a:t>1,000</a:t>
              </a:r>
              <a:r>
                <a:rPr kumimoji="1" lang="ja-JP" altLang="en-US" sz="2400" b="1">
                  <a:solidFill>
                    <a:srgbClr val="003451"/>
                  </a:solidFill>
                </a:rPr>
                <a:t>万円</a:t>
              </a:r>
              <a:endParaRPr kumimoji="1" lang="en-US" altLang="ja-JP" sz="2400" b="1">
                <a:solidFill>
                  <a:srgbClr val="003451"/>
                </a:solidFill>
              </a:endParaRPr>
            </a:p>
            <a:p>
              <a:pPr algn="r">
                <a:spcBef>
                  <a:spcPts val="120"/>
                </a:spcBef>
              </a:pPr>
              <a:r>
                <a:rPr kumimoji="1" lang="ja-JP" altLang="en-US" sz="2800" b="1" u="sng">
                  <a:solidFill>
                    <a:srgbClr val="003451"/>
                  </a:solidFill>
                </a:rPr>
                <a:t>合計　</a:t>
              </a:r>
              <a:r>
                <a:rPr kumimoji="1" lang="en-US" altLang="ja-JP" sz="2800" b="1" u="sng">
                  <a:solidFill>
                    <a:srgbClr val="003451"/>
                  </a:solidFill>
                </a:rPr>
                <a:t>2,200</a:t>
              </a:r>
              <a:r>
                <a:rPr kumimoji="1" lang="ja-JP" altLang="en-US" sz="2800" b="1" u="sng">
                  <a:solidFill>
                    <a:srgbClr val="003451"/>
                  </a:solidFill>
                </a:rPr>
                <a:t>万円</a:t>
              </a:r>
              <a:endParaRPr kumimoji="1" lang="en-US" altLang="ja-JP" sz="2800" b="1" u="sng">
                <a:solidFill>
                  <a:srgbClr val="003451"/>
                </a:solidFill>
              </a:endParaRPr>
            </a:p>
          </p:txBody>
        </p:sp>
      </p:grpSp>
      <p:grpSp>
        <p:nvGrpSpPr>
          <p:cNvPr id="15" name="グループ化 14">
            <a:extLst>
              <a:ext uri="{FF2B5EF4-FFF2-40B4-BE49-F238E27FC236}">
                <a16:creationId xmlns:a16="http://schemas.microsoft.com/office/drawing/2014/main" id="{7D19C555-6C7E-54DB-D1D0-BFE392F7CE59}"/>
              </a:ext>
            </a:extLst>
          </p:cNvPr>
          <p:cNvGrpSpPr/>
          <p:nvPr/>
        </p:nvGrpSpPr>
        <p:grpSpPr>
          <a:xfrm>
            <a:off x="7032960" y="1772003"/>
            <a:ext cx="4100568" cy="2649452"/>
            <a:chOff x="2871259" y="1876530"/>
            <a:chExt cx="4100568" cy="2649452"/>
          </a:xfrm>
        </p:grpSpPr>
        <p:grpSp>
          <p:nvGrpSpPr>
            <p:cNvPr id="16" name="グループ化 15">
              <a:extLst>
                <a:ext uri="{FF2B5EF4-FFF2-40B4-BE49-F238E27FC236}">
                  <a16:creationId xmlns:a16="http://schemas.microsoft.com/office/drawing/2014/main" id="{4ED08C17-DEBD-184A-C6AD-2D6280B2D7D6}"/>
                </a:ext>
              </a:extLst>
            </p:cNvPr>
            <p:cNvGrpSpPr/>
            <p:nvPr/>
          </p:nvGrpSpPr>
          <p:grpSpPr>
            <a:xfrm>
              <a:off x="2871259" y="1876530"/>
              <a:ext cx="4100568" cy="2649452"/>
              <a:chOff x="2788901" y="1917852"/>
              <a:chExt cx="4561035" cy="2849973"/>
            </a:xfrm>
          </p:grpSpPr>
          <p:sp>
            <p:nvSpPr>
              <p:cNvPr id="28" name="四角形: 角を丸くする 27">
                <a:extLst>
                  <a:ext uri="{FF2B5EF4-FFF2-40B4-BE49-F238E27FC236}">
                    <a16:creationId xmlns:a16="http://schemas.microsoft.com/office/drawing/2014/main" id="{A9F90875-C321-11CD-5EFD-48E488D9FC85}"/>
                  </a:ext>
                </a:extLst>
              </p:cNvPr>
              <p:cNvSpPr/>
              <p:nvPr/>
            </p:nvSpPr>
            <p:spPr>
              <a:xfrm>
                <a:off x="2788901" y="1917852"/>
                <a:ext cx="4561035" cy="2849973"/>
              </a:xfrm>
              <a:prstGeom prst="roundRect">
                <a:avLst>
                  <a:gd name="adj" fmla="val 3593"/>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A1471561-5AEA-3844-5ED3-8AF1E0C77C35}"/>
                  </a:ext>
                </a:extLst>
              </p:cNvPr>
              <p:cNvSpPr txBox="1"/>
              <p:nvPr/>
            </p:nvSpPr>
            <p:spPr>
              <a:xfrm>
                <a:off x="2872354" y="1984222"/>
                <a:ext cx="4451887" cy="496606"/>
              </a:xfrm>
              <a:prstGeom prst="rect">
                <a:avLst/>
              </a:prstGeom>
              <a:noFill/>
            </p:spPr>
            <p:txBody>
              <a:bodyPr wrap="square" rtlCol="0">
                <a:spAutoFit/>
              </a:bodyPr>
              <a:lstStyle/>
              <a:p>
                <a:r>
                  <a:rPr kumimoji="1" lang="ja-JP" altLang="en-US" sz="2400" b="1">
                    <a:solidFill>
                      <a:schemeClr val="bg1"/>
                    </a:solidFill>
                  </a:rPr>
                  <a:t>下稲吉東小学校</a:t>
                </a:r>
                <a:endParaRPr kumimoji="1" lang="en-US" altLang="ja-JP" sz="2400" b="1">
                  <a:solidFill>
                    <a:schemeClr val="bg1"/>
                  </a:solidFill>
                </a:endParaRPr>
              </a:p>
            </p:txBody>
          </p:sp>
        </p:grpSp>
        <p:sp>
          <p:nvSpPr>
            <p:cNvPr id="26" name="四角形: 角を丸くする 25">
              <a:extLst>
                <a:ext uri="{FF2B5EF4-FFF2-40B4-BE49-F238E27FC236}">
                  <a16:creationId xmlns:a16="http://schemas.microsoft.com/office/drawing/2014/main" id="{8F476A91-910C-2407-92E2-63A6DC60B583}"/>
                </a:ext>
              </a:extLst>
            </p:cNvPr>
            <p:cNvSpPr/>
            <p:nvPr/>
          </p:nvSpPr>
          <p:spPr>
            <a:xfrm>
              <a:off x="2889181" y="2384642"/>
              <a:ext cx="4059648" cy="2136299"/>
            </a:xfrm>
            <a:prstGeom prst="roundRect">
              <a:avLst>
                <a:gd name="adj" fmla="val 0"/>
              </a:avLst>
            </a:prstGeom>
            <a:solidFill>
              <a:schemeClr val="bg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テキスト ボックス 29">
            <a:extLst>
              <a:ext uri="{FF2B5EF4-FFF2-40B4-BE49-F238E27FC236}">
                <a16:creationId xmlns:a16="http://schemas.microsoft.com/office/drawing/2014/main" id="{85AF8CE8-049B-2F38-906F-5749302D86E4}"/>
              </a:ext>
            </a:extLst>
          </p:cNvPr>
          <p:cNvSpPr txBox="1"/>
          <p:nvPr/>
        </p:nvSpPr>
        <p:spPr>
          <a:xfrm>
            <a:off x="7107988" y="2350916"/>
            <a:ext cx="3930642" cy="2051844"/>
          </a:xfrm>
          <a:prstGeom prst="rect">
            <a:avLst/>
          </a:prstGeom>
          <a:noFill/>
        </p:spPr>
        <p:txBody>
          <a:bodyPr wrap="square" rtlCol="0">
            <a:spAutoFit/>
          </a:bodyPr>
          <a:lstStyle/>
          <a:p>
            <a:pPr>
              <a:spcBef>
                <a:spcPts val="120"/>
              </a:spcBef>
            </a:pPr>
            <a:r>
              <a:rPr kumimoji="1" lang="ja-JP" altLang="en-US" sz="2400" b="1">
                <a:solidFill>
                  <a:srgbClr val="003451"/>
                </a:solidFill>
              </a:rPr>
              <a:t>改修期間　</a:t>
            </a:r>
            <a:r>
              <a:rPr kumimoji="1" lang="en-US" altLang="ja-JP" sz="2400" b="1">
                <a:solidFill>
                  <a:srgbClr val="003451"/>
                </a:solidFill>
              </a:rPr>
              <a:t>1</a:t>
            </a:r>
            <a:r>
              <a:rPr kumimoji="1" lang="ja-JP" altLang="en-US" sz="2400" b="1">
                <a:solidFill>
                  <a:srgbClr val="003451"/>
                </a:solidFill>
              </a:rPr>
              <a:t>年間</a:t>
            </a:r>
            <a:endParaRPr kumimoji="1" lang="en-US" altLang="ja-JP" sz="2400" b="1">
              <a:solidFill>
                <a:srgbClr val="003451"/>
              </a:solidFill>
            </a:endParaRPr>
          </a:p>
          <a:p>
            <a:pPr>
              <a:spcBef>
                <a:spcPts val="120"/>
              </a:spcBef>
            </a:pPr>
            <a:r>
              <a:rPr kumimoji="1" lang="ja-JP" altLang="en-US" sz="2400" b="1">
                <a:solidFill>
                  <a:srgbClr val="003451"/>
                </a:solidFill>
              </a:rPr>
              <a:t>供給量　約</a:t>
            </a:r>
            <a:r>
              <a:rPr kumimoji="1" lang="en-US" altLang="ja-JP" sz="2400" b="1">
                <a:solidFill>
                  <a:srgbClr val="003451"/>
                </a:solidFill>
              </a:rPr>
              <a:t>450</a:t>
            </a:r>
            <a:r>
              <a:rPr kumimoji="1" lang="ja-JP" altLang="en-US" sz="2400" b="1">
                <a:solidFill>
                  <a:srgbClr val="003451"/>
                </a:solidFill>
              </a:rPr>
              <a:t>食</a:t>
            </a:r>
            <a:r>
              <a:rPr kumimoji="1" lang="en-US" altLang="ja-JP" sz="2400" b="1">
                <a:solidFill>
                  <a:srgbClr val="003451"/>
                </a:solidFill>
              </a:rPr>
              <a:t>/</a:t>
            </a:r>
            <a:r>
              <a:rPr kumimoji="1" lang="ja-JP" altLang="en-US" sz="2400" b="1">
                <a:solidFill>
                  <a:srgbClr val="003451"/>
                </a:solidFill>
              </a:rPr>
              <a:t>日</a:t>
            </a:r>
            <a:endParaRPr kumimoji="1" lang="en-US" altLang="ja-JP" sz="2400" b="1">
              <a:solidFill>
                <a:srgbClr val="003451"/>
              </a:solidFill>
            </a:endParaRPr>
          </a:p>
          <a:p>
            <a:pPr>
              <a:spcBef>
                <a:spcPts val="120"/>
              </a:spcBef>
            </a:pPr>
            <a:r>
              <a:rPr kumimoji="1" lang="ja-JP" altLang="en-US" sz="2400" b="1">
                <a:solidFill>
                  <a:srgbClr val="003451"/>
                </a:solidFill>
              </a:rPr>
              <a:t>単純コスト　</a:t>
            </a:r>
            <a:r>
              <a:rPr kumimoji="1" lang="en-US" altLang="ja-JP" sz="2400" b="1">
                <a:solidFill>
                  <a:srgbClr val="003451"/>
                </a:solidFill>
              </a:rPr>
              <a:t>1,000</a:t>
            </a:r>
            <a:r>
              <a:rPr kumimoji="1" lang="ja-JP" altLang="en-US" sz="2400" b="1">
                <a:solidFill>
                  <a:srgbClr val="003451"/>
                </a:solidFill>
              </a:rPr>
              <a:t>万円</a:t>
            </a:r>
            <a:endParaRPr kumimoji="1" lang="en-US" altLang="ja-JP" sz="2400" b="1">
              <a:solidFill>
                <a:srgbClr val="003451"/>
              </a:solidFill>
            </a:endParaRPr>
          </a:p>
          <a:p>
            <a:pPr>
              <a:spcBef>
                <a:spcPts val="120"/>
              </a:spcBef>
            </a:pPr>
            <a:r>
              <a:rPr kumimoji="1" lang="ja-JP" altLang="en-US" sz="2400" b="1">
                <a:solidFill>
                  <a:srgbClr val="003451"/>
                </a:solidFill>
              </a:rPr>
              <a:t>施設利用料　</a:t>
            </a:r>
            <a:r>
              <a:rPr kumimoji="1" lang="en-US" altLang="ja-JP" sz="2400" b="1">
                <a:solidFill>
                  <a:srgbClr val="003451"/>
                </a:solidFill>
              </a:rPr>
              <a:t>900</a:t>
            </a:r>
            <a:r>
              <a:rPr kumimoji="1" lang="ja-JP" altLang="en-US" sz="2400" b="1">
                <a:solidFill>
                  <a:srgbClr val="003451"/>
                </a:solidFill>
              </a:rPr>
              <a:t>万円</a:t>
            </a:r>
            <a:endParaRPr kumimoji="1" lang="en-US" altLang="ja-JP" sz="2400" b="1">
              <a:solidFill>
                <a:srgbClr val="003451"/>
              </a:solidFill>
            </a:endParaRPr>
          </a:p>
          <a:p>
            <a:pPr algn="r">
              <a:spcBef>
                <a:spcPts val="120"/>
              </a:spcBef>
            </a:pPr>
            <a:r>
              <a:rPr kumimoji="1" lang="ja-JP" altLang="en-US" sz="2800" b="1" u="sng">
                <a:solidFill>
                  <a:srgbClr val="003451"/>
                </a:solidFill>
              </a:rPr>
              <a:t>合計　</a:t>
            </a:r>
            <a:r>
              <a:rPr kumimoji="1" lang="en-US" altLang="ja-JP" sz="2800" b="1" u="sng">
                <a:solidFill>
                  <a:srgbClr val="003451"/>
                </a:solidFill>
              </a:rPr>
              <a:t>1,900</a:t>
            </a:r>
            <a:r>
              <a:rPr kumimoji="1" lang="ja-JP" altLang="en-US" sz="2800" b="1" u="sng">
                <a:solidFill>
                  <a:srgbClr val="003451"/>
                </a:solidFill>
              </a:rPr>
              <a:t>万円</a:t>
            </a:r>
            <a:endParaRPr kumimoji="1" lang="en-US" altLang="ja-JP" sz="2800" b="1" u="sng">
              <a:solidFill>
                <a:srgbClr val="003451"/>
              </a:solidFill>
            </a:endParaRPr>
          </a:p>
        </p:txBody>
      </p:sp>
      <p:grpSp>
        <p:nvGrpSpPr>
          <p:cNvPr id="24" name="グループ化 23">
            <a:extLst>
              <a:ext uri="{FF2B5EF4-FFF2-40B4-BE49-F238E27FC236}">
                <a16:creationId xmlns:a16="http://schemas.microsoft.com/office/drawing/2014/main" id="{1776927D-5BD4-521F-7410-B34A03C4B50C}"/>
              </a:ext>
            </a:extLst>
          </p:cNvPr>
          <p:cNvGrpSpPr/>
          <p:nvPr/>
        </p:nvGrpSpPr>
        <p:grpSpPr>
          <a:xfrm>
            <a:off x="2461813" y="5246311"/>
            <a:ext cx="2271891" cy="1140751"/>
            <a:chOff x="3528864" y="5384159"/>
            <a:chExt cx="2271891" cy="1140751"/>
          </a:xfrm>
        </p:grpSpPr>
        <p:sp>
          <p:nvSpPr>
            <p:cNvPr id="9" name="四角形: 角を丸くする 8">
              <a:extLst>
                <a:ext uri="{FF2B5EF4-FFF2-40B4-BE49-F238E27FC236}">
                  <a16:creationId xmlns:a16="http://schemas.microsoft.com/office/drawing/2014/main" id="{423F02C4-6D73-34C8-43C2-9F986FECFD3C}"/>
                </a:ext>
              </a:extLst>
            </p:cNvPr>
            <p:cNvSpPr/>
            <p:nvPr/>
          </p:nvSpPr>
          <p:spPr>
            <a:xfrm>
              <a:off x="3528864" y="5384159"/>
              <a:ext cx="2271891" cy="1140751"/>
            </a:xfrm>
            <a:prstGeom prst="roundRect">
              <a:avLst>
                <a:gd name="adj" fmla="val 50000"/>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23" name="テキスト ボックス 22">
              <a:extLst>
                <a:ext uri="{FF2B5EF4-FFF2-40B4-BE49-F238E27FC236}">
                  <a16:creationId xmlns:a16="http://schemas.microsoft.com/office/drawing/2014/main" id="{750E98FC-97F6-E0D7-7D35-6B0F3604B58A}"/>
                </a:ext>
              </a:extLst>
            </p:cNvPr>
            <p:cNvSpPr txBox="1"/>
            <p:nvPr/>
          </p:nvSpPr>
          <p:spPr>
            <a:xfrm>
              <a:off x="3710171" y="5539035"/>
              <a:ext cx="1853232" cy="830997"/>
            </a:xfrm>
            <a:prstGeom prst="rect">
              <a:avLst/>
            </a:prstGeom>
            <a:noFill/>
          </p:spPr>
          <p:txBody>
            <a:bodyPr wrap="square" rtlCol="0">
              <a:spAutoFit/>
            </a:bodyPr>
            <a:lstStyle/>
            <a:p>
              <a:r>
                <a:rPr kumimoji="1" lang="ja-JP" altLang="en-US" sz="2000" b="1">
                  <a:solidFill>
                    <a:schemeClr val="bg1"/>
                  </a:solidFill>
                </a:rPr>
                <a:t>ケータリング</a:t>
              </a:r>
              <a:endParaRPr kumimoji="1" lang="en-US" altLang="ja-JP" sz="2000" b="1">
                <a:solidFill>
                  <a:schemeClr val="bg1"/>
                </a:solidFill>
              </a:endParaRPr>
            </a:p>
            <a:p>
              <a:r>
                <a:rPr kumimoji="1" lang="en-US" altLang="ja-JP" sz="2800" b="1">
                  <a:solidFill>
                    <a:schemeClr val="bg1"/>
                  </a:solidFill>
                </a:rPr>
                <a:t>8,600</a:t>
              </a:r>
              <a:r>
                <a:rPr kumimoji="1" lang="ja-JP" altLang="en-US" sz="2800" b="1">
                  <a:solidFill>
                    <a:schemeClr val="bg1"/>
                  </a:solidFill>
                </a:rPr>
                <a:t>万円</a:t>
              </a:r>
            </a:p>
          </p:txBody>
        </p:sp>
      </p:grpSp>
      <p:grpSp>
        <p:nvGrpSpPr>
          <p:cNvPr id="25" name="グループ化 24">
            <a:extLst>
              <a:ext uri="{FF2B5EF4-FFF2-40B4-BE49-F238E27FC236}">
                <a16:creationId xmlns:a16="http://schemas.microsoft.com/office/drawing/2014/main" id="{CB485B27-264F-32C8-A398-782B3C246F00}"/>
              </a:ext>
            </a:extLst>
          </p:cNvPr>
          <p:cNvGrpSpPr/>
          <p:nvPr/>
        </p:nvGrpSpPr>
        <p:grpSpPr>
          <a:xfrm>
            <a:off x="5246004" y="5235895"/>
            <a:ext cx="2271891" cy="1140751"/>
            <a:chOff x="3528864" y="5384159"/>
            <a:chExt cx="2271891" cy="1140751"/>
          </a:xfrm>
          <a:solidFill>
            <a:srgbClr val="003451"/>
          </a:solidFill>
        </p:grpSpPr>
        <p:sp>
          <p:nvSpPr>
            <p:cNvPr id="27" name="四角形: 角を丸くする 26">
              <a:extLst>
                <a:ext uri="{FF2B5EF4-FFF2-40B4-BE49-F238E27FC236}">
                  <a16:creationId xmlns:a16="http://schemas.microsoft.com/office/drawing/2014/main" id="{F05E92CC-A43E-4CB3-A971-EFB8CC9F32FC}"/>
                </a:ext>
              </a:extLst>
            </p:cNvPr>
            <p:cNvSpPr/>
            <p:nvPr/>
          </p:nvSpPr>
          <p:spPr>
            <a:xfrm>
              <a:off x="3528864" y="5384159"/>
              <a:ext cx="2271891" cy="1140751"/>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31" name="テキスト ボックス 30">
              <a:extLst>
                <a:ext uri="{FF2B5EF4-FFF2-40B4-BE49-F238E27FC236}">
                  <a16:creationId xmlns:a16="http://schemas.microsoft.com/office/drawing/2014/main" id="{15235F58-DB7C-370E-B997-752D4360F5AF}"/>
                </a:ext>
              </a:extLst>
            </p:cNvPr>
            <p:cNvSpPr txBox="1"/>
            <p:nvPr/>
          </p:nvSpPr>
          <p:spPr>
            <a:xfrm>
              <a:off x="3710171" y="5539035"/>
              <a:ext cx="1853232" cy="830997"/>
            </a:xfrm>
            <a:prstGeom prst="rect">
              <a:avLst/>
            </a:prstGeom>
            <a:grpFill/>
          </p:spPr>
          <p:txBody>
            <a:bodyPr wrap="square" rtlCol="0">
              <a:spAutoFit/>
            </a:bodyPr>
            <a:lstStyle/>
            <a:p>
              <a:pPr algn="ctr"/>
              <a:r>
                <a:rPr kumimoji="1" lang="ja-JP" altLang="en-US" sz="2000" b="1">
                  <a:solidFill>
                    <a:schemeClr val="bg1"/>
                  </a:solidFill>
                </a:rPr>
                <a:t>弁当委託</a:t>
              </a:r>
              <a:endParaRPr kumimoji="1" lang="en-US" altLang="ja-JP" sz="2000" b="1">
                <a:solidFill>
                  <a:schemeClr val="bg1"/>
                </a:solidFill>
              </a:endParaRPr>
            </a:p>
            <a:p>
              <a:r>
                <a:rPr kumimoji="1" lang="en-US" altLang="ja-JP" sz="2800" b="1">
                  <a:solidFill>
                    <a:schemeClr val="bg1"/>
                  </a:solidFill>
                </a:rPr>
                <a:t>9,600</a:t>
              </a:r>
              <a:r>
                <a:rPr kumimoji="1" lang="ja-JP" altLang="en-US" sz="2800" b="1">
                  <a:solidFill>
                    <a:schemeClr val="bg1"/>
                  </a:solidFill>
                </a:rPr>
                <a:t>万円</a:t>
              </a:r>
            </a:p>
          </p:txBody>
        </p:sp>
      </p:grpSp>
      <p:sp>
        <p:nvSpPr>
          <p:cNvPr id="34" name="テキスト ボックス 33">
            <a:extLst>
              <a:ext uri="{FF2B5EF4-FFF2-40B4-BE49-F238E27FC236}">
                <a16:creationId xmlns:a16="http://schemas.microsoft.com/office/drawing/2014/main" id="{91560370-A4F4-426C-D738-08A578491EB8}"/>
              </a:ext>
            </a:extLst>
          </p:cNvPr>
          <p:cNvSpPr txBox="1"/>
          <p:nvPr/>
        </p:nvSpPr>
        <p:spPr>
          <a:xfrm>
            <a:off x="4606635" y="5803795"/>
            <a:ext cx="766439" cy="707886"/>
          </a:xfrm>
          <a:prstGeom prst="rect">
            <a:avLst/>
          </a:prstGeom>
          <a:noFill/>
        </p:spPr>
        <p:txBody>
          <a:bodyPr wrap="square" rtlCol="0">
            <a:spAutoFit/>
          </a:bodyPr>
          <a:lstStyle/>
          <a:p>
            <a:r>
              <a:rPr kumimoji="1" lang="en-US" altLang="ja-JP" sz="4000" b="1">
                <a:solidFill>
                  <a:srgbClr val="003451"/>
                </a:solidFill>
              </a:rPr>
              <a:t>or</a:t>
            </a:r>
            <a:endParaRPr kumimoji="1" lang="ja-JP" altLang="en-US" sz="4000" b="1">
              <a:solidFill>
                <a:srgbClr val="003451"/>
              </a:solidFill>
            </a:endParaRPr>
          </a:p>
        </p:txBody>
      </p:sp>
    </p:spTree>
    <p:extLst>
      <p:ext uri="{BB962C8B-B14F-4D97-AF65-F5344CB8AC3E}">
        <p14:creationId xmlns:p14="http://schemas.microsoft.com/office/powerpoint/2010/main" val="27192741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AA36A-67C1-F750-9394-6CDB4A906D84}"/>
            </a:ext>
          </a:extLst>
        </p:cNvPr>
        <p:cNvGrpSpPr/>
        <p:nvPr/>
      </p:nvGrpSpPr>
      <p:grpSpPr>
        <a:xfrm>
          <a:off x="0" y="0"/>
          <a:ext cx="0" cy="0"/>
          <a:chOff x="0" y="0"/>
          <a:chExt cx="0" cy="0"/>
        </a:xfrm>
      </p:grpSpPr>
      <p:sp>
        <p:nvSpPr>
          <p:cNvPr id="6" name="楕円 3">
            <a:extLst>
              <a:ext uri="{FF2B5EF4-FFF2-40B4-BE49-F238E27FC236}">
                <a16:creationId xmlns:a16="http://schemas.microsoft.com/office/drawing/2014/main" id="{F7794DB9-B394-F81B-169D-6CDE922E82CA}"/>
              </a:ext>
            </a:extLst>
          </p:cNvPr>
          <p:cNvSpPr>
            <a:spLocks noChangeAspect="1"/>
          </p:cNvSpPr>
          <p:nvPr/>
        </p:nvSpPr>
        <p:spPr>
          <a:xfrm>
            <a:off x="-2665281" y="729000"/>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73ECA38-EAFF-1044-870E-472D50C498C1}"/>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26</a:t>
            </a:r>
          </a:p>
        </p:txBody>
      </p:sp>
      <p:sp>
        <p:nvSpPr>
          <p:cNvPr id="5" name="テキスト ボックス 4">
            <a:extLst>
              <a:ext uri="{FF2B5EF4-FFF2-40B4-BE49-F238E27FC236}">
                <a16:creationId xmlns:a16="http://schemas.microsoft.com/office/drawing/2014/main" id="{083747E5-70A6-0B68-EDA2-694D746FD4A6}"/>
              </a:ext>
            </a:extLst>
          </p:cNvPr>
          <p:cNvSpPr txBox="1"/>
          <p:nvPr/>
        </p:nvSpPr>
        <p:spPr>
          <a:xfrm>
            <a:off x="2889467" y="1255455"/>
            <a:ext cx="2226542" cy="461665"/>
          </a:xfrm>
          <a:prstGeom prst="rect">
            <a:avLst/>
          </a:prstGeom>
          <a:noFill/>
        </p:spPr>
        <p:txBody>
          <a:bodyPr wrap="square" rtlCol="0">
            <a:spAutoFit/>
          </a:bodyPr>
          <a:lstStyle/>
          <a:p>
            <a:r>
              <a:rPr kumimoji="1" lang="ja-JP" altLang="en-US" sz="2400" b="1"/>
              <a:t>定量評価分析</a:t>
            </a:r>
          </a:p>
        </p:txBody>
      </p:sp>
      <p:sp>
        <p:nvSpPr>
          <p:cNvPr id="14" name="テキスト ボックス 13">
            <a:extLst>
              <a:ext uri="{FF2B5EF4-FFF2-40B4-BE49-F238E27FC236}">
                <a16:creationId xmlns:a16="http://schemas.microsoft.com/office/drawing/2014/main" id="{774BEB59-54DF-E0BF-49A7-9341AC6ECEBB}"/>
              </a:ext>
            </a:extLst>
          </p:cNvPr>
          <p:cNvSpPr txBox="1"/>
          <p:nvPr/>
        </p:nvSpPr>
        <p:spPr>
          <a:xfrm>
            <a:off x="2889467" y="1255455"/>
            <a:ext cx="2226542" cy="461665"/>
          </a:xfrm>
          <a:prstGeom prst="rect">
            <a:avLst/>
          </a:prstGeom>
          <a:noFill/>
        </p:spPr>
        <p:txBody>
          <a:bodyPr wrap="square" rtlCol="0">
            <a:spAutoFit/>
          </a:bodyPr>
          <a:lstStyle/>
          <a:p>
            <a:r>
              <a:rPr kumimoji="1" lang="ja-JP" altLang="en-US" sz="2400" b="1"/>
              <a:t>定量評価分析</a:t>
            </a:r>
          </a:p>
        </p:txBody>
      </p:sp>
      <p:grpSp>
        <p:nvGrpSpPr>
          <p:cNvPr id="21" name="グループ化 20">
            <a:extLst>
              <a:ext uri="{FF2B5EF4-FFF2-40B4-BE49-F238E27FC236}">
                <a16:creationId xmlns:a16="http://schemas.microsoft.com/office/drawing/2014/main" id="{7FDA0A01-83C2-2633-B36B-B30B42234623}"/>
              </a:ext>
            </a:extLst>
          </p:cNvPr>
          <p:cNvGrpSpPr/>
          <p:nvPr/>
        </p:nvGrpSpPr>
        <p:grpSpPr>
          <a:xfrm>
            <a:off x="2857363" y="1772005"/>
            <a:ext cx="8461305" cy="3782818"/>
            <a:chOff x="2871259" y="1876530"/>
            <a:chExt cx="4100568" cy="4558598"/>
          </a:xfrm>
        </p:grpSpPr>
        <p:sp>
          <p:nvSpPr>
            <p:cNvPr id="25" name="四角形: 角を丸くする 24">
              <a:extLst>
                <a:ext uri="{FF2B5EF4-FFF2-40B4-BE49-F238E27FC236}">
                  <a16:creationId xmlns:a16="http://schemas.microsoft.com/office/drawing/2014/main" id="{9E47829C-06AA-DDE9-CCAE-BEF77AB2CF35}"/>
                </a:ext>
              </a:extLst>
            </p:cNvPr>
            <p:cNvSpPr/>
            <p:nvPr/>
          </p:nvSpPr>
          <p:spPr>
            <a:xfrm>
              <a:off x="2871259" y="1876530"/>
              <a:ext cx="4100568" cy="4546045"/>
            </a:xfrm>
            <a:prstGeom prst="roundRect">
              <a:avLst>
                <a:gd name="adj" fmla="val 2867"/>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C8A4024B-DC46-E72C-6D7B-60F257D342CE}"/>
                </a:ext>
              </a:extLst>
            </p:cNvPr>
            <p:cNvSpPr/>
            <p:nvPr/>
          </p:nvSpPr>
          <p:spPr>
            <a:xfrm>
              <a:off x="2880873" y="2540356"/>
              <a:ext cx="4078569" cy="3894772"/>
            </a:xfrm>
            <a:prstGeom prst="roundRect">
              <a:avLst>
                <a:gd name="adj" fmla="val 0"/>
              </a:avLst>
            </a:prstGeom>
            <a:solidFill>
              <a:schemeClr val="bg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 ボックス 15">
            <a:extLst>
              <a:ext uri="{FF2B5EF4-FFF2-40B4-BE49-F238E27FC236}">
                <a16:creationId xmlns:a16="http://schemas.microsoft.com/office/drawing/2014/main" id="{832A20A7-099C-ED7D-0D64-06DC0B09458B}"/>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2</a:t>
            </a:r>
            <a:r>
              <a:rPr lang="ja-JP" altLang="en-US" sz="2800" b="1">
                <a:solidFill>
                  <a:srgbClr val="003451"/>
                </a:solidFill>
              </a:rPr>
              <a:t>　給食センター　</a:t>
            </a:r>
          </a:p>
        </p:txBody>
      </p:sp>
      <p:sp>
        <p:nvSpPr>
          <p:cNvPr id="42" name="テキスト ボックス 41">
            <a:extLst>
              <a:ext uri="{FF2B5EF4-FFF2-40B4-BE49-F238E27FC236}">
                <a16:creationId xmlns:a16="http://schemas.microsoft.com/office/drawing/2014/main" id="{FB8B97DB-13CA-770B-B04C-FF8B1CED6263}"/>
              </a:ext>
            </a:extLst>
          </p:cNvPr>
          <p:cNvSpPr txBox="1"/>
          <p:nvPr/>
        </p:nvSpPr>
        <p:spPr>
          <a:xfrm>
            <a:off x="3767760" y="839675"/>
            <a:ext cx="5864524" cy="369333"/>
          </a:xfrm>
          <a:prstGeom prst="rect">
            <a:avLst/>
          </a:prstGeom>
          <a:noFill/>
        </p:spPr>
        <p:txBody>
          <a:bodyPr wrap="square" rtlCol="0">
            <a:spAutoFit/>
          </a:bodyPr>
          <a:lstStyle/>
          <a:p>
            <a:r>
              <a:rPr kumimoji="1" lang="ja-JP" altLang="en-US" b="1">
                <a:solidFill>
                  <a:srgbClr val="003451"/>
                </a:solidFill>
              </a:rPr>
              <a:t>土浦市、かすみがうら市、石岡市</a:t>
            </a:r>
          </a:p>
        </p:txBody>
      </p:sp>
      <p:sp>
        <p:nvSpPr>
          <p:cNvPr id="43" name="テキスト ボックス 42">
            <a:extLst>
              <a:ext uri="{FF2B5EF4-FFF2-40B4-BE49-F238E27FC236}">
                <a16:creationId xmlns:a16="http://schemas.microsoft.com/office/drawing/2014/main" id="{D47DF06D-C25B-2A03-BB15-3CBA4DA16102}"/>
              </a:ext>
            </a:extLst>
          </p:cNvPr>
          <p:cNvSpPr txBox="1"/>
          <p:nvPr/>
        </p:nvSpPr>
        <p:spPr>
          <a:xfrm>
            <a:off x="2895775" y="2390073"/>
            <a:ext cx="2350229" cy="3259867"/>
          </a:xfrm>
          <a:prstGeom prst="rect">
            <a:avLst/>
          </a:prstGeom>
          <a:noFill/>
        </p:spPr>
        <p:txBody>
          <a:bodyPr wrap="square" rtlCol="0">
            <a:spAutoFit/>
          </a:bodyPr>
          <a:lstStyle/>
          <a:p>
            <a:pPr>
              <a:spcBef>
                <a:spcPts val="120"/>
              </a:spcBef>
            </a:pPr>
            <a:endParaRPr kumimoji="1" lang="en-US" altLang="ja-JP" sz="2400" b="1">
              <a:solidFill>
                <a:srgbClr val="003451"/>
              </a:solidFill>
            </a:endParaRPr>
          </a:p>
          <a:p>
            <a:pPr>
              <a:spcBef>
                <a:spcPts val="120"/>
              </a:spcBef>
            </a:pPr>
            <a:r>
              <a:rPr kumimoji="1" lang="ja-JP" altLang="en-US" sz="2400" b="1">
                <a:solidFill>
                  <a:srgbClr val="003451"/>
                </a:solidFill>
              </a:rPr>
              <a:t>材料費</a:t>
            </a:r>
            <a:endParaRPr kumimoji="1" lang="en-US" altLang="ja-JP" sz="2400" b="1">
              <a:solidFill>
                <a:srgbClr val="003451"/>
              </a:solidFill>
            </a:endParaRPr>
          </a:p>
          <a:p>
            <a:pPr>
              <a:spcBef>
                <a:spcPts val="120"/>
              </a:spcBef>
            </a:pPr>
            <a:r>
              <a:rPr kumimoji="1" lang="ja-JP" altLang="en-US" sz="2400" b="1">
                <a:solidFill>
                  <a:srgbClr val="003451"/>
                </a:solidFill>
              </a:rPr>
              <a:t>調理業務委託費</a:t>
            </a:r>
            <a:endParaRPr kumimoji="1" lang="en-US" altLang="ja-JP" sz="2400" b="1">
              <a:solidFill>
                <a:srgbClr val="003451"/>
              </a:solidFill>
            </a:endParaRPr>
          </a:p>
          <a:p>
            <a:pPr>
              <a:spcBef>
                <a:spcPts val="120"/>
              </a:spcBef>
            </a:pPr>
            <a:r>
              <a:rPr kumimoji="1" lang="ja-JP" altLang="en-US" sz="2400" b="1">
                <a:solidFill>
                  <a:srgbClr val="003451"/>
                </a:solidFill>
              </a:rPr>
              <a:t>水道光熱費</a:t>
            </a:r>
            <a:endParaRPr kumimoji="1" lang="en-US" altLang="ja-JP" sz="2400" b="1">
              <a:solidFill>
                <a:srgbClr val="003451"/>
              </a:solidFill>
            </a:endParaRPr>
          </a:p>
          <a:p>
            <a:pPr>
              <a:spcBef>
                <a:spcPts val="120"/>
              </a:spcBef>
            </a:pPr>
            <a:r>
              <a:rPr kumimoji="1" lang="ja-JP" altLang="en-US" sz="2400" b="1">
                <a:solidFill>
                  <a:srgbClr val="003451"/>
                </a:solidFill>
              </a:rPr>
              <a:t>配送料</a:t>
            </a:r>
            <a:endParaRPr kumimoji="1" lang="en-US" altLang="ja-JP" sz="2400" b="1">
              <a:solidFill>
                <a:srgbClr val="003451"/>
              </a:solidFill>
            </a:endParaRPr>
          </a:p>
          <a:p>
            <a:pPr>
              <a:spcBef>
                <a:spcPts val="120"/>
              </a:spcBef>
            </a:pPr>
            <a:endParaRPr kumimoji="1" lang="en-US" altLang="ja-JP" sz="2400" b="1" u="sng">
              <a:solidFill>
                <a:srgbClr val="003451"/>
              </a:solidFill>
            </a:endParaRPr>
          </a:p>
          <a:p>
            <a:pPr>
              <a:spcBef>
                <a:spcPts val="120"/>
              </a:spcBef>
            </a:pPr>
            <a:r>
              <a:rPr kumimoji="1" lang="ja-JP" altLang="en-US" sz="3200" b="1" u="sng">
                <a:solidFill>
                  <a:srgbClr val="003451"/>
                </a:solidFill>
              </a:rPr>
              <a:t>合計</a:t>
            </a:r>
            <a:endParaRPr kumimoji="1" lang="en-US" altLang="ja-JP" sz="3200" b="1" u="sng">
              <a:solidFill>
                <a:srgbClr val="003451"/>
              </a:solidFill>
            </a:endParaRPr>
          </a:p>
          <a:p>
            <a:pPr>
              <a:spcBef>
                <a:spcPts val="120"/>
              </a:spcBef>
            </a:pPr>
            <a:endParaRPr kumimoji="1" lang="en-US" altLang="ja-JP" sz="2400" b="1" u="sng">
              <a:solidFill>
                <a:srgbClr val="003451"/>
              </a:solidFill>
            </a:endParaRPr>
          </a:p>
        </p:txBody>
      </p:sp>
      <p:sp>
        <p:nvSpPr>
          <p:cNvPr id="46" name="テキスト ボックス 45">
            <a:extLst>
              <a:ext uri="{FF2B5EF4-FFF2-40B4-BE49-F238E27FC236}">
                <a16:creationId xmlns:a16="http://schemas.microsoft.com/office/drawing/2014/main" id="{01536232-D703-4A89-8574-496A050956E9}"/>
              </a:ext>
            </a:extLst>
          </p:cNvPr>
          <p:cNvSpPr txBox="1"/>
          <p:nvPr/>
        </p:nvSpPr>
        <p:spPr>
          <a:xfrm>
            <a:off x="2932392" y="1833703"/>
            <a:ext cx="4872315" cy="461665"/>
          </a:xfrm>
          <a:prstGeom prst="rect">
            <a:avLst/>
          </a:prstGeom>
          <a:noFill/>
        </p:spPr>
        <p:txBody>
          <a:bodyPr wrap="square" rtlCol="0">
            <a:spAutoFit/>
          </a:bodyPr>
          <a:lstStyle/>
          <a:p>
            <a:r>
              <a:rPr kumimoji="1" lang="ja-JP" altLang="en-US" sz="2400" b="1">
                <a:solidFill>
                  <a:schemeClr val="bg1"/>
                </a:solidFill>
              </a:rPr>
              <a:t>八郷学校給食センター機能統合</a:t>
            </a:r>
            <a:endParaRPr kumimoji="1" lang="en-US" altLang="ja-JP" sz="2400" b="1">
              <a:solidFill>
                <a:schemeClr val="bg1"/>
              </a:solidFill>
            </a:endParaRPr>
          </a:p>
        </p:txBody>
      </p:sp>
      <p:grpSp>
        <p:nvGrpSpPr>
          <p:cNvPr id="47" name="グループ化 46">
            <a:extLst>
              <a:ext uri="{FF2B5EF4-FFF2-40B4-BE49-F238E27FC236}">
                <a16:creationId xmlns:a16="http://schemas.microsoft.com/office/drawing/2014/main" id="{5D0BD382-20C5-F255-E51C-9CC06D661DA8}"/>
              </a:ext>
            </a:extLst>
          </p:cNvPr>
          <p:cNvGrpSpPr/>
          <p:nvPr/>
        </p:nvGrpSpPr>
        <p:grpSpPr>
          <a:xfrm>
            <a:off x="6109317" y="5766785"/>
            <a:ext cx="5116142" cy="1030652"/>
            <a:chOff x="8249602" y="4693140"/>
            <a:chExt cx="3050120" cy="2395159"/>
          </a:xfrm>
        </p:grpSpPr>
        <p:sp>
          <p:nvSpPr>
            <p:cNvPr id="48" name="四角形: 角を丸くする 47">
              <a:extLst>
                <a:ext uri="{FF2B5EF4-FFF2-40B4-BE49-F238E27FC236}">
                  <a16:creationId xmlns:a16="http://schemas.microsoft.com/office/drawing/2014/main" id="{E1E77BCA-F1F2-914B-52AF-FACF7196FCAB}"/>
                </a:ext>
              </a:extLst>
            </p:cNvPr>
            <p:cNvSpPr/>
            <p:nvPr/>
          </p:nvSpPr>
          <p:spPr>
            <a:xfrm>
              <a:off x="8249602" y="4693140"/>
              <a:ext cx="3050120" cy="1645075"/>
            </a:xfrm>
            <a:prstGeom prst="roundRect">
              <a:avLst>
                <a:gd name="adj" fmla="val 47660"/>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49" name="テキスト ボックス 48">
              <a:extLst>
                <a:ext uri="{FF2B5EF4-FFF2-40B4-BE49-F238E27FC236}">
                  <a16:creationId xmlns:a16="http://schemas.microsoft.com/office/drawing/2014/main" id="{E622E58A-498D-BD8A-BF04-346B309EFB44}"/>
                </a:ext>
              </a:extLst>
            </p:cNvPr>
            <p:cNvSpPr txBox="1"/>
            <p:nvPr/>
          </p:nvSpPr>
          <p:spPr>
            <a:xfrm>
              <a:off x="8501438" y="4871025"/>
              <a:ext cx="2680436" cy="2217274"/>
            </a:xfrm>
            <a:prstGeom prst="rect">
              <a:avLst/>
            </a:prstGeom>
            <a:noFill/>
          </p:spPr>
          <p:txBody>
            <a:bodyPr wrap="square" rtlCol="0">
              <a:spAutoFit/>
            </a:bodyPr>
            <a:lstStyle/>
            <a:p>
              <a:pPr algn="ctr"/>
              <a:r>
                <a:rPr kumimoji="1" lang="ja-JP" altLang="en-US" sz="2400" b="1">
                  <a:solidFill>
                    <a:srgbClr val="003451"/>
                  </a:solidFill>
                </a:rPr>
                <a:t>運営費</a:t>
              </a:r>
              <a:r>
                <a:rPr kumimoji="1" lang="en-US" altLang="ja-JP" sz="3200" b="1">
                  <a:solidFill>
                    <a:srgbClr val="003451"/>
                  </a:solidFill>
                </a:rPr>
                <a:t>1,857</a:t>
              </a:r>
              <a:r>
                <a:rPr kumimoji="1" lang="ja-JP" altLang="en-US" sz="3200" b="1">
                  <a:solidFill>
                    <a:srgbClr val="003451"/>
                  </a:solidFill>
                </a:rPr>
                <a:t>万円</a:t>
              </a:r>
              <a:r>
                <a:rPr kumimoji="1" lang="en-US" altLang="ja-JP" sz="3200" b="1">
                  <a:solidFill>
                    <a:srgbClr val="003451"/>
                  </a:solidFill>
                </a:rPr>
                <a:t>/</a:t>
              </a:r>
              <a:r>
                <a:rPr kumimoji="1" lang="ja-JP" altLang="en-US" sz="3200" b="1">
                  <a:solidFill>
                    <a:srgbClr val="003451"/>
                  </a:solidFill>
                </a:rPr>
                <a:t>年</a:t>
              </a:r>
              <a:r>
                <a:rPr kumimoji="1" lang="ja-JP" altLang="en-US" sz="2400" b="1">
                  <a:solidFill>
                    <a:srgbClr val="003451"/>
                  </a:solidFill>
                </a:rPr>
                <a:t>の削減</a:t>
              </a:r>
            </a:p>
          </p:txBody>
        </p:sp>
      </p:grpSp>
      <p:sp>
        <p:nvSpPr>
          <p:cNvPr id="65" name="テキスト ボックス 64">
            <a:extLst>
              <a:ext uri="{FF2B5EF4-FFF2-40B4-BE49-F238E27FC236}">
                <a16:creationId xmlns:a16="http://schemas.microsoft.com/office/drawing/2014/main" id="{BA7BEA90-4334-E95D-CAAC-1A709FF5F061}"/>
              </a:ext>
            </a:extLst>
          </p:cNvPr>
          <p:cNvSpPr txBox="1"/>
          <p:nvPr/>
        </p:nvSpPr>
        <p:spPr>
          <a:xfrm>
            <a:off x="5258703" y="2385196"/>
            <a:ext cx="3017283" cy="3642023"/>
          </a:xfrm>
          <a:prstGeom prst="rect">
            <a:avLst/>
          </a:prstGeom>
          <a:noFill/>
        </p:spPr>
        <p:txBody>
          <a:bodyPr wrap="square" rtlCol="0">
            <a:spAutoFit/>
          </a:bodyPr>
          <a:lstStyle/>
          <a:p>
            <a:pPr>
              <a:spcBef>
                <a:spcPts val="120"/>
              </a:spcBef>
            </a:pPr>
            <a:r>
              <a:rPr kumimoji="1" lang="ja-JP" altLang="en-US" sz="2400" b="1">
                <a:solidFill>
                  <a:srgbClr val="003451"/>
                </a:solidFill>
              </a:rPr>
              <a:t>現状</a:t>
            </a:r>
            <a:endParaRPr kumimoji="1" lang="en-US" altLang="ja-JP" sz="2400" b="1">
              <a:solidFill>
                <a:srgbClr val="003451"/>
              </a:solidFill>
            </a:endParaRPr>
          </a:p>
          <a:p>
            <a:pPr algn="r">
              <a:spcBef>
                <a:spcPts val="120"/>
              </a:spcBef>
            </a:pPr>
            <a:r>
              <a:rPr kumimoji="1" lang="en-US" altLang="ja-JP" sz="2400" b="1">
                <a:solidFill>
                  <a:srgbClr val="003451"/>
                </a:solidFill>
              </a:rPr>
              <a:t>7</a:t>
            </a:r>
            <a:r>
              <a:rPr kumimoji="1" lang="ja-JP" altLang="en-US" sz="2400" b="1">
                <a:solidFill>
                  <a:srgbClr val="003451"/>
                </a:solidFill>
              </a:rPr>
              <a:t>億</a:t>
            </a:r>
            <a:r>
              <a:rPr kumimoji="1" lang="en-US" altLang="ja-JP" sz="2400" b="1">
                <a:solidFill>
                  <a:srgbClr val="003451"/>
                </a:solidFill>
              </a:rPr>
              <a:t>1,671</a:t>
            </a:r>
            <a:r>
              <a:rPr kumimoji="1" lang="ja-JP" altLang="en-US" sz="2400" b="1">
                <a:solidFill>
                  <a:srgbClr val="003451"/>
                </a:solidFill>
              </a:rPr>
              <a:t>万円</a:t>
            </a:r>
            <a:endParaRPr kumimoji="1" lang="en-US" altLang="ja-JP" sz="2400" b="1">
              <a:solidFill>
                <a:srgbClr val="003451"/>
              </a:solidFill>
            </a:endParaRPr>
          </a:p>
          <a:p>
            <a:pPr algn="r">
              <a:spcBef>
                <a:spcPts val="120"/>
              </a:spcBef>
            </a:pPr>
            <a:r>
              <a:rPr kumimoji="1" lang="en-US" altLang="ja-JP" sz="2400" b="1">
                <a:solidFill>
                  <a:srgbClr val="003451"/>
                </a:solidFill>
              </a:rPr>
              <a:t>2</a:t>
            </a:r>
            <a:r>
              <a:rPr kumimoji="1" lang="ja-JP" altLang="en-US" sz="2400" b="1">
                <a:solidFill>
                  <a:srgbClr val="003451"/>
                </a:solidFill>
              </a:rPr>
              <a:t>億</a:t>
            </a:r>
            <a:r>
              <a:rPr kumimoji="1" lang="en-US" altLang="ja-JP" sz="2400" b="1">
                <a:solidFill>
                  <a:srgbClr val="003451"/>
                </a:solidFill>
              </a:rPr>
              <a:t>7,414</a:t>
            </a:r>
            <a:r>
              <a:rPr kumimoji="1" lang="ja-JP" altLang="en-US" sz="2400" b="1">
                <a:solidFill>
                  <a:srgbClr val="003451"/>
                </a:solidFill>
              </a:rPr>
              <a:t>万円</a:t>
            </a:r>
            <a:endParaRPr kumimoji="1" lang="en-US" altLang="ja-JP" sz="2400" b="1">
              <a:solidFill>
                <a:srgbClr val="003451"/>
              </a:solidFill>
            </a:endParaRPr>
          </a:p>
          <a:p>
            <a:pPr algn="r">
              <a:spcBef>
                <a:spcPts val="120"/>
              </a:spcBef>
            </a:pPr>
            <a:r>
              <a:rPr kumimoji="1" lang="en-US" altLang="ja-JP" sz="2400" b="1">
                <a:solidFill>
                  <a:srgbClr val="003451"/>
                </a:solidFill>
              </a:rPr>
              <a:t>1</a:t>
            </a:r>
            <a:r>
              <a:rPr kumimoji="1" lang="ja-JP" altLang="en-US" sz="2400" b="1">
                <a:solidFill>
                  <a:srgbClr val="003451"/>
                </a:solidFill>
              </a:rPr>
              <a:t>億</a:t>
            </a:r>
            <a:r>
              <a:rPr kumimoji="1" lang="en-US" altLang="ja-JP" sz="2400" b="1">
                <a:solidFill>
                  <a:srgbClr val="003451"/>
                </a:solidFill>
              </a:rPr>
              <a:t>300</a:t>
            </a:r>
            <a:r>
              <a:rPr kumimoji="1" lang="ja-JP" altLang="en-US" sz="2400" b="1">
                <a:solidFill>
                  <a:srgbClr val="003451"/>
                </a:solidFill>
              </a:rPr>
              <a:t>万円</a:t>
            </a:r>
            <a:endParaRPr kumimoji="1" lang="en-US" altLang="ja-JP" sz="2400" b="1">
              <a:solidFill>
                <a:srgbClr val="003451"/>
              </a:solidFill>
            </a:endParaRPr>
          </a:p>
          <a:p>
            <a:pPr algn="r">
              <a:spcBef>
                <a:spcPts val="120"/>
              </a:spcBef>
            </a:pPr>
            <a:r>
              <a:rPr kumimoji="1" lang="en-US" altLang="ja-JP" sz="2400" b="1">
                <a:solidFill>
                  <a:srgbClr val="003451"/>
                </a:solidFill>
              </a:rPr>
              <a:t>1</a:t>
            </a:r>
            <a:r>
              <a:rPr kumimoji="1" lang="ja-JP" altLang="en-US" sz="2400" b="1">
                <a:solidFill>
                  <a:srgbClr val="003451"/>
                </a:solidFill>
              </a:rPr>
              <a:t>億</a:t>
            </a:r>
            <a:r>
              <a:rPr kumimoji="1" lang="en-US" altLang="ja-JP" sz="2400" b="1">
                <a:solidFill>
                  <a:srgbClr val="003451"/>
                </a:solidFill>
              </a:rPr>
              <a:t>304</a:t>
            </a:r>
            <a:r>
              <a:rPr kumimoji="1" lang="ja-JP" altLang="en-US" sz="2400" b="1">
                <a:solidFill>
                  <a:srgbClr val="003451"/>
                </a:solidFill>
              </a:rPr>
              <a:t>万円</a:t>
            </a:r>
            <a:endParaRPr kumimoji="1" lang="en-US" altLang="ja-JP" sz="2400" b="1">
              <a:solidFill>
                <a:srgbClr val="003451"/>
              </a:solidFill>
            </a:endParaRPr>
          </a:p>
          <a:p>
            <a:pPr>
              <a:spcBef>
                <a:spcPts val="120"/>
              </a:spcBef>
            </a:pPr>
            <a:endParaRPr kumimoji="1" lang="en-US" altLang="ja-JP" sz="2400" b="1">
              <a:solidFill>
                <a:srgbClr val="003451"/>
              </a:solidFill>
            </a:endParaRPr>
          </a:p>
          <a:p>
            <a:pPr>
              <a:spcBef>
                <a:spcPts val="120"/>
              </a:spcBef>
            </a:pPr>
            <a:r>
              <a:rPr kumimoji="1" lang="en-US" altLang="ja-JP" sz="3200" b="1" u="sng">
                <a:solidFill>
                  <a:srgbClr val="003451"/>
                </a:solidFill>
              </a:rPr>
              <a:t>11</a:t>
            </a:r>
            <a:r>
              <a:rPr kumimoji="1" lang="ja-JP" altLang="en-US" sz="3200" b="1" u="sng">
                <a:solidFill>
                  <a:srgbClr val="003451"/>
                </a:solidFill>
              </a:rPr>
              <a:t>億</a:t>
            </a:r>
            <a:r>
              <a:rPr kumimoji="1" lang="en-US" altLang="ja-JP" sz="3200" b="1" u="sng">
                <a:solidFill>
                  <a:srgbClr val="003451"/>
                </a:solidFill>
              </a:rPr>
              <a:t>9,689</a:t>
            </a:r>
            <a:r>
              <a:rPr kumimoji="1" lang="ja-JP" altLang="en-US" sz="3200" b="1" u="sng">
                <a:solidFill>
                  <a:srgbClr val="003451"/>
                </a:solidFill>
              </a:rPr>
              <a:t>万円</a:t>
            </a:r>
            <a:endParaRPr kumimoji="1" lang="en-US" altLang="ja-JP" sz="3200" b="1" u="sng">
              <a:solidFill>
                <a:srgbClr val="003451"/>
              </a:solidFill>
            </a:endParaRPr>
          </a:p>
          <a:p>
            <a:pPr>
              <a:spcBef>
                <a:spcPts val="120"/>
              </a:spcBef>
            </a:pPr>
            <a:endParaRPr kumimoji="1" lang="en-US" altLang="ja-JP" sz="2400" b="1" u="sng">
              <a:solidFill>
                <a:srgbClr val="003451"/>
              </a:solidFill>
            </a:endParaRPr>
          </a:p>
          <a:p>
            <a:pPr>
              <a:spcBef>
                <a:spcPts val="120"/>
              </a:spcBef>
            </a:pPr>
            <a:endParaRPr kumimoji="1" lang="en-US" altLang="ja-JP" sz="2400" b="1" u="sng">
              <a:solidFill>
                <a:srgbClr val="003451"/>
              </a:solidFill>
            </a:endParaRPr>
          </a:p>
        </p:txBody>
      </p:sp>
      <p:sp>
        <p:nvSpPr>
          <p:cNvPr id="69" name="テキスト ボックス 68">
            <a:extLst>
              <a:ext uri="{FF2B5EF4-FFF2-40B4-BE49-F238E27FC236}">
                <a16:creationId xmlns:a16="http://schemas.microsoft.com/office/drawing/2014/main" id="{28518952-3530-107B-95A9-89C835F20CA8}"/>
              </a:ext>
            </a:extLst>
          </p:cNvPr>
          <p:cNvSpPr txBox="1"/>
          <p:nvPr/>
        </p:nvSpPr>
        <p:spPr>
          <a:xfrm>
            <a:off x="8288686" y="2385195"/>
            <a:ext cx="3017283" cy="3642023"/>
          </a:xfrm>
          <a:prstGeom prst="rect">
            <a:avLst/>
          </a:prstGeom>
          <a:noFill/>
        </p:spPr>
        <p:txBody>
          <a:bodyPr wrap="square" rtlCol="0">
            <a:spAutoFit/>
          </a:bodyPr>
          <a:lstStyle/>
          <a:p>
            <a:pPr>
              <a:spcBef>
                <a:spcPts val="120"/>
              </a:spcBef>
            </a:pPr>
            <a:r>
              <a:rPr kumimoji="1" lang="ja-JP" altLang="en-US" sz="2400" b="1">
                <a:solidFill>
                  <a:srgbClr val="003451"/>
                </a:solidFill>
              </a:rPr>
              <a:t>統合後</a:t>
            </a:r>
            <a:endParaRPr kumimoji="1" lang="en-US" altLang="ja-JP" sz="2400" b="1">
              <a:solidFill>
                <a:srgbClr val="003451"/>
              </a:solidFill>
            </a:endParaRPr>
          </a:p>
          <a:p>
            <a:pPr algn="r">
              <a:spcBef>
                <a:spcPts val="120"/>
              </a:spcBef>
            </a:pPr>
            <a:r>
              <a:rPr kumimoji="1" lang="en-US" altLang="ja-JP" sz="2400" b="1">
                <a:solidFill>
                  <a:srgbClr val="003451"/>
                </a:solidFill>
              </a:rPr>
              <a:t>7</a:t>
            </a:r>
            <a:r>
              <a:rPr kumimoji="1" lang="ja-JP" altLang="en-US" sz="2400" b="1">
                <a:solidFill>
                  <a:srgbClr val="003451"/>
                </a:solidFill>
              </a:rPr>
              <a:t>億</a:t>
            </a:r>
            <a:r>
              <a:rPr kumimoji="1" lang="en-US" altLang="ja-JP" sz="2400" b="1">
                <a:solidFill>
                  <a:srgbClr val="003451"/>
                </a:solidFill>
              </a:rPr>
              <a:t>1,671</a:t>
            </a:r>
            <a:r>
              <a:rPr kumimoji="1" lang="ja-JP" altLang="en-US" sz="2400" b="1">
                <a:solidFill>
                  <a:srgbClr val="003451"/>
                </a:solidFill>
              </a:rPr>
              <a:t>万円</a:t>
            </a:r>
            <a:endParaRPr kumimoji="1" lang="en-US" altLang="ja-JP" sz="2400" b="1">
              <a:solidFill>
                <a:srgbClr val="003451"/>
              </a:solidFill>
            </a:endParaRPr>
          </a:p>
          <a:p>
            <a:pPr algn="r">
              <a:spcBef>
                <a:spcPts val="120"/>
              </a:spcBef>
            </a:pPr>
            <a:r>
              <a:rPr kumimoji="1" lang="en-US" altLang="ja-JP" sz="2400" b="1">
                <a:solidFill>
                  <a:srgbClr val="003451"/>
                </a:solidFill>
              </a:rPr>
              <a:t>2</a:t>
            </a:r>
            <a:r>
              <a:rPr kumimoji="1" lang="ja-JP" altLang="en-US" sz="2400" b="1">
                <a:solidFill>
                  <a:srgbClr val="003451"/>
                </a:solidFill>
              </a:rPr>
              <a:t>億</a:t>
            </a:r>
            <a:r>
              <a:rPr kumimoji="1" lang="en-US" altLang="ja-JP" sz="2400" b="1">
                <a:solidFill>
                  <a:srgbClr val="003451"/>
                </a:solidFill>
              </a:rPr>
              <a:t>5,638</a:t>
            </a:r>
            <a:r>
              <a:rPr kumimoji="1" lang="ja-JP" altLang="en-US" sz="2400" b="1">
                <a:solidFill>
                  <a:srgbClr val="003451"/>
                </a:solidFill>
              </a:rPr>
              <a:t>万円</a:t>
            </a:r>
            <a:endParaRPr kumimoji="1" lang="en-US" altLang="ja-JP" sz="2400" b="1">
              <a:solidFill>
                <a:srgbClr val="003451"/>
              </a:solidFill>
            </a:endParaRPr>
          </a:p>
          <a:p>
            <a:pPr algn="r">
              <a:spcBef>
                <a:spcPts val="120"/>
              </a:spcBef>
            </a:pPr>
            <a:r>
              <a:rPr kumimoji="1" lang="en-US" altLang="ja-JP" sz="2400" b="1">
                <a:solidFill>
                  <a:srgbClr val="003451"/>
                </a:solidFill>
              </a:rPr>
              <a:t>9,572</a:t>
            </a:r>
            <a:r>
              <a:rPr kumimoji="1" lang="ja-JP" altLang="en-US" sz="2400" b="1">
                <a:solidFill>
                  <a:srgbClr val="003451"/>
                </a:solidFill>
              </a:rPr>
              <a:t>万円</a:t>
            </a:r>
            <a:endParaRPr kumimoji="1" lang="en-US" altLang="ja-JP" sz="2400" b="1">
              <a:solidFill>
                <a:srgbClr val="003451"/>
              </a:solidFill>
            </a:endParaRPr>
          </a:p>
          <a:p>
            <a:pPr algn="r">
              <a:spcBef>
                <a:spcPts val="120"/>
              </a:spcBef>
            </a:pPr>
            <a:r>
              <a:rPr kumimoji="1" lang="en-US" altLang="ja-JP" sz="2400" b="1">
                <a:solidFill>
                  <a:srgbClr val="003451"/>
                </a:solidFill>
              </a:rPr>
              <a:t>1</a:t>
            </a:r>
            <a:r>
              <a:rPr kumimoji="1" lang="ja-JP" altLang="en-US" sz="2400" b="1">
                <a:solidFill>
                  <a:srgbClr val="003451"/>
                </a:solidFill>
              </a:rPr>
              <a:t>億</a:t>
            </a:r>
            <a:r>
              <a:rPr kumimoji="1" lang="en-US" altLang="ja-JP" sz="2400" b="1">
                <a:solidFill>
                  <a:srgbClr val="003451"/>
                </a:solidFill>
              </a:rPr>
              <a:t>951</a:t>
            </a:r>
            <a:r>
              <a:rPr kumimoji="1" lang="ja-JP" altLang="en-US" sz="2400" b="1">
                <a:solidFill>
                  <a:srgbClr val="003451"/>
                </a:solidFill>
              </a:rPr>
              <a:t>万円</a:t>
            </a:r>
            <a:endParaRPr kumimoji="1" lang="en-US" altLang="ja-JP" sz="2400" b="1">
              <a:solidFill>
                <a:srgbClr val="003451"/>
              </a:solidFill>
            </a:endParaRPr>
          </a:p>
          <a:p>
            <a:pPr>
              <a:spcBef>
                <a:spcPts val="120"/>
              </a:spcBef>
            </a:pPr>
            <a:endParaRPr kumimoji="1" lang="en-US" altLang="ja-JP" sz="2400" b="1">
              <a:solidFill>
                <a:srgbClr val="003451"/>
              </a:solidFill>
            </a:endParaRPr>
          </a:p>
          <a:p>
            <a:pPr>
              <a:spcBef>
                <a:spcPts val="120"/>
              </a:spcBef>
            </a:pPr>
            <a:r>
              <a:rPr kumimoji="1" lang="en-US" altLang="ja-JP" sz="3200" b="1" u="sng">
                <a:solidFill>
                  <a:srgbClr val="003451"/>
                </a:solidFill>
              </a:rPr>
              <a:t>11</a:t>
            </a:r>
            <a:r>
              <a:rPr kumimoji="1" lang="ja-JP" altLang="en-US" sz="3200" b="1" u="sng">
                <a:solidFill>
                  <a:srgbClr val="003451"/>
                </a:solidFill>
              </a:rPr>
              <a:t>億</a:t>
            </a:r>
            <a:r>
              <a:rPr kumimoji="1" lang="en-US" altLang="ja-JP" sz="3200" b="1" u="sng">
                <a:solidFill>
                  <a:srgbClr val="003451"/>
                </a:solidFill>
              </a:rPr>
              <a:t>7,832</a:t>
            </a:r>
            <a:r>
              <a:rPr kumimoji="1" lang="ja-JP" altLang="en-US" sz="3200" b="1" u="sng">
                <a:solidFill>
                  <a:srgbClr val="003451"/>
                </a:solidFill>
              </a:rPr>
              <a:t>万円</a:t>
            </a:r>
            <a:endParaRPr kumimoji="1" lang="en-US" altLang="ja-JP" sz="3200" b="1" u="sng">
              <a:solidFill>
                <a:srgbClr val="003451"/>
              </a:solidFill>
            </a:endParaRPr>
          </a:p>
          <a:p>
            <a:pPr>
              <a:spcBef>
                <a:spcPts val="120"/>
              </a:spcBef>
            </a:pPr>
            <a:endParaRPr kumimoji="1" lang="en-US" altLang="ja-JP" sz="2400" b="1" u="sng">
              <a:solidFill>
                <a:srgbClr val="003451"/>
              </a:solidFill>
            </a:endParaRPr>
          </a:p>
          <a:p>
            <a:pPr>
              <a:spcBef>
                <a:spcPts val="120"/>
              </a:spcBef>
            </a:pPr>
            <a:endParaRPr kumimoji="1" lang="en-US" altLang="ja-JP" sz="2400" b="1" u="sng">
              <a:solidFill>
                <a:srgbClr val="003451"/>
              </a:solidFill>
            </a:endParaRPr>
          </a:p>
        </p:txBody>
      </p:sp>
      <p:grpSp>
        <p:nvGrpSpPr>
          <p:cNvPr id="74" name="グループ化 73">
            <a:extLst>
              <a:ext uri="{FF2B5EF4-FFF2-40B4-BE49-F238E27FC236}">
                <a16:creationId xmlns:a16="http://schemas.microsoft.com/office/drawing/2014/main" id="{009C11A8-6CA1-FF11-0B6D-3D28C39776F0}"/>
              </a:ext>
            </a:extLst>
          </p:cNvPr>
          <p:cNvGrpSpPr/>
          <p:nvPr/>
        </p:nvGrpSpPr>
        <p:grpSpPr>
          <a:xfrm>
            <a:off x="3115261" y="5774342"/>
            <a:ext cx="2787975" cy="707886"/>
            <a:chOff x="8249602" y="4693140"/>
            <a:chExt cx="3050120" cy="1645075"/>
          </a:xfrm>
        </p:grpSpPr>
        <p:sp>
          <p:nvSpPr>
            <p:cNvPr id="75" name="四角形: 角を丸くする 74">
              <a:extLst>
                <a:ext uri="{FF2B5EF4-FFF2-40B4-BE49-F238E27FC236}">
                  <a16:creationId xmlns:a16="http://schemas.microsoft.com/office/drawing/2014/main" id="{F6A62A41-5F15-2B78-E4C1-C0398FE2F944}"/>
                </a:ext>
              </a:extLst>
            </p:cNvPr>
            <p:cNvSpPr/>
            <p:nvPr/>
          </p:nvSpPr>
          <p:spPr>
            <a:xfrm>
              <a:off x="8249602" y="4693140"/>
              <a:ext cx="3050120" cy="1645075"/>
            </a:xfrm>
            <a:prstGeom prst="roundRect">
              <a:avLst>
                <a:gd name="adj" fmla="val 47660"/>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76" name="テキスト ボックス 75">
              <a:extLst>
                <a:ext uri="{FF2B5EF4-FFF2-40B4-BE49-F238E27FC236}">
                  <a16:creationId xmlns:a16="http://schemas.microsoft.com/office/drawing/2014/main" id="{CF536BC1-A497-9A0E-576C-C3B929EA691C}"/>
                </a:ext>
              </a:extLst>
            </p:cNvPr>
            <p:cNvSpPr txBox="1"/>
            <p:nvPr/>
          </p:nvSpPr>
          <p:spPr>
            <a:xfrm>
              <a:off x="8501439" y="4871025"/>
              <a:ext cx="2534366" cy="1358974"/>
            </a:xfrm>
            <a:prstGeom prst="rect">
              <a:avLst/>
            </a:prstGeom>
            <a:noFill/>
          </p:spPr>
          <p:txBody>
            <a:bodyPr wrap="square" rtlCol="0">
              <a:spAutoFit/>
            </a:bodyPr>
            <a:lstStyle/>
            <a:p>
              <a:pPr algn="ctr"/>
              <a:r>
                <a:rPr kumimoji="1" lang="ja-JP" altLang="en-US" sz="3200" b="1">
                  <a:solidFill>
                    <a:srgbClr val="003451"/>
                  </a:solidFill>
                </a:rPr>
                <a:t>更新費</a:t>
              </a:r>
              <a:r>
                <a:rPr kumimoji="1" lang="ja-JP" altLang="en-US" sz="2400" b="1">
                  <a:solidFill>
                    <a:srgbClr val="003451"/>
                  </a:solidFill>
                </a:rPr>
                <a:t>の削減</a:t>
              </a:r>
            </a:p>
          </p:txBody>
        </p:sp>
      </p:grpSp>
      <p:sp>
        <p:nvSpPr>
          <p:cNvPr id="3" name="テキスト ボックス 9">
            <a:extLst>
              <a:ext uri="{FF2B5EF4-FFF2-40B4-BE49-F238E27FC236}">
                <a16:creationId xmlns:a16="http://schemas.microsoft.com/office/drawing/2014/main" id="{8233EB1C-774D-9A6D-41B3-189E89D67BCF}"/>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30770468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CD3C8-4E1C-7CCF-646B-1A0E7CCACAA1}"/>
            </a:ext>
          </a:extLst>
        </p:cNvPr>
        <p:cNvGrpSpPr/>
        <p:nvPr/>
      </p:nvGrpSpPr>
      <p:grpSpPr>
        <a:xfrm>
          <a:off x="0" y="0"/>
          <a:ext cx="0" cy="0"/>
          <a:chOff x="0" y="0"/>
          <a:chExt cx="0" cy="0"/>
        </a:xfrm>
      </p:grpSpPr>
      <p:sp>
        <p:nvSpPr>
          <p:cNvPr id="11" name="楕円 3">
            <a:extLst>
              <a:ext uri="{FF2B5EF4-FFF2-40B4-BE49-F238E27FC236}">
                <a16:creationId xmlns:a16="http://schemas.microsoft.com/office/drawing/2014/main" id="{8638F445-852B-FF18-37D1-E2A1677E67A9}"/>
              </a:ext>
            </a:extLst>
          </p:cNvPr>
          <p:cNvSpPr>
            <a:spLocks noChangeAspect="1"/>
          </p:cNvSpPr>
          <p:nvPr/>
        </p:nvSpPr>
        <p:spPr>
          <a:xfrm>
            <a:off x="-2665281" y="729000"/>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CA4A9EA-584A-C00D-010C-748D7ED5CEDF}"/>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27</a:t>
            </a:r>
          </a:p>
        </p:txBody>
      </p:sp>
      <p:sp>
        <p:nvSpPr>
          <p:cNvPr id="24" name="テキスト ボックス 15">
            <a:extLst>
              <a:ext uri="{FF2B5EF4-FFF2-40B4-BE49-F238E27FC236}">
                <a16:creationId xmlns:a16="http://schemas.microsoft.com/office/drawing/2014/main" id="{62ADE5CB-0F68-AACC-B42F-D217632019A8}"/>
              </a:ext>
            </a:extLst>
          </p:cNvPr>
          <p:cNvSpPr txBox="1"/>
          <p:nvPr/>
        </p:nvSpPr>
        <p:spPr>
          <a:xfrm>
            <a:off x="2399809" y="577866"/>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段階的な広域連携の必要性</a:t>
            </a:r>
          </a:p>
        </p:txBody>
      </p:sp>
      <p:sp>
        <p:nvSpPr>
          <p:cNvPr id="33" name="テキスト ボックス 32">
            <a:extLst>
              <a:ext uri="{FF2B5EF4-FFF2-40B4-BE49-F238E27FC236}">
                <a16:creationId xmlns:a16="http://schemas.microsoft.com/office/drawing/2014/main" id="{ACA3BEC2-6D66-9276-6AAF-7403371D63A7}"/>
              </a:ext>
            </a:extLst>
          </p:cNvPr>
          <p:cNvSpPr txBox="1"/>
          <p:nvPr/>
        </p:nvSpPr>
        <p:spPr>
          <a:xfrm>
            <a:off x="2844681" y="2433421"/>
            <a:ext cx="1366062" cy="707886"/>
          </a:xfrm>
          <a:prstGeom prst="rect">
            <a:avLst/>
          </a:prstGeom>
          <a:noFill/>
        </p:spPr>
        <p:txBody>
          <a:bodyPr wrap="square" rtlCol="0">
            <a:spAutoFit/>
          </a:bodyPr>
          <a:lstStyle/>
          <a:p>
            <a:r>
              <a:rPr kumimoji="1" lang="ja-JP" altLang="en-US" sz="2000" b="1"/>
              <a:t>距離抵抗</a:t>
            </a:r>
            <a:endParaRPr kumimoji="1" lang="en-US" altLang="ja-JP" sz="2000" b="1"/>
          </a:p>
          <a:p>
            <a:r>
              <a:rPr kumimoji="1" lang="ja-JP" altLang="en-US" sz="2000" b="1"/>
              <a:t>利用頻度</a:t>
            </a:r>
            <a:endParaRPr kumimoji="1" lang="en-US" altLang="ja-JP" sz="2000" b="1"/>
          </a:p>
        </p:txBody>
      </p:sp>
      <p:grpSp>
        <p:nvGrpSpPr>
          <p:cNvPr id="46" name="グループ化 45">
            <a:extLst>
              <a:ext uri="{FF2B5EF4-FFF2-40B4-BE49-F238E27FC236}">
                <a16:creationId xmlns:a16="http://schemas.microsoft.com/office/drawing/2014/main" id="{F2573C21-8D2B-AE1A-8DE3-B87634E300F4}"/>
              </a:ext>
            </a:extLst>
          </p:cNvPr>
          <p:cNvGrpSpPr/>
          <p:nvPr/>
        </p:nvGrpSpPr>
        <p:grpSpPr>
          <a:xfrm>
            <a:off x="2881462" y="1269117"/>
            <a:ext cx="7807291" cy="782212"/>
            <a:chOff x="2745096" y="1625546"/>
            <a:chExt cx="8434875" cy="677151"/>
          </a:xfrm>
        </p:grpSpPr>
        <p:sp>
          <p:nvSpPr>
            <p:cNvPr id="39" name="矢印: 山形 38">
              <a:extLst>
                <a:ext uri="{FF2B5EF4-FFF2-40B4-BE49-F238E27FC236}">
                  <a16:creationId xmlns:a16="http://schemas.microsoft.com/office/drawing/2014/main" id="{1FEE8C67-C971-8170-88E6-66B40DF49930}"/>
                </a:ext>
              </a:extLst>
            </p:cNvPr>
            <p:cNvSpPr/>
            <p:nvPr/>
          </p:nvSpPr>
          <p:spPr>
            <a:xfrm>
              <a:off x="2745096" y="1625546"/>
              <a:ext cx="2895023" cy="677151"/>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3" name="矢印: 山形 42">
              <a:extLst>
                <a:ext uri="{FF2B5EF4-FFF2-40B4-BE49-F238E27FC236}">
                  <a16:creationId xmlns:a16="http://schemas.microsoft.com/office/drawing/2014/main" id="{40CE9EEA-3216-D2FA-CB85-2C7A5247F508}"/>
                </a:ext>
              </a:extLst>
            </p:cNvPr>
            <p:cNvSpPr/>
            <p:nvPr/>
          </p:nvSpPr>
          <p:spPr>
            <a:xfrm>
              <a:off x="5515022" y="1625546"/>
              <a:ext cx="2895023" cy="665710"/>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4" name="矢印: 山形 43">
              <a:extLst>
                <a:ext uri="{FF2B5EF4-FFF2-40B4-BE49-F238E27FC236}">
                  <a16:creationId xmlns:a16="http://schemas.microsoft.com/office/drawing/2014/main" id="{77D0FC3E-48FE-3E66-54AC-C56853B31176}"/>
                </a:ext>
              </a:extLst>
            </p:cNvPr>
            <p:cNvSpPr/>
            <p:nvPr/>
          </p:nvSpPr>
          <p:spPr>
            <a:xfrm>
              <a:off x="8284948" y="1625546"/>
              <a:ext cx="2895023" cy="658730"/>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grpSp>
      <p:sp>
        <p:nvSpPr>
          <p:cNvPr id="47" name="テキスト ボックス 46">
            <a:extLst>
              <a:ext uri="{FF2B5EF4-FFF2-40B4-BE49-F238E27FC236}">
                <a16:creationId xmlns:a16="http://schemas.microsoft.com/office/drawing/2014/main" id="{D1BC4C36-CF2F-76F5-7C92-3A1835B06947}"/>
              </a:ext>
            </a:extLst>
          </p:cNvPr>
          <p:cNvSpPr txBox="1"/>
          <p:nvPr/>
        </p:nvSpPr>
        <p:spPr>
          <a:xfrm>
            <a:off x="3399052" y="1312665"/>
            <a:ext cx="1766225" cy="738664"/>
          </a:xfrm>
          <a:prstGeom prst="rect">
            <a:avLst/>
          </a:prstGeom>
          <a:noFill/>
        </p:spPr>
        <p:txBody>
          <a:bodyPr wrap="square" rtlCol="0">
            <a:spAutoFit/>
          </a:bodyPr>
          <a:lstStyle/>
          <a:p>
            <a:r>
              <a:rPr kumimoji="1" lang="ja-JP" altLang="en-US" sz="2400" b="1"/>
              <a:t>フェーズ１</a:t>
            </a:r>
            <a:endParaRPr kumimoji="1" lang="en-US" altLang="ja-JP" sz="2400" b="1"/>
          </a:p>
          <a:p>
            <a:pPr algn="ctr"/>
            <a:r>
              <a:rPr kumimoji="1" lang="ja-JP" altLang="en-US" b="1"/>
              <a:t>（短期）</a:t>
            </a:r>
          </a:p>
        </p:txBody>
      </p:sp>
      <p:sp>
        <p:nvSpPr>
          <p:cNvPr id="48" name="テキスト ボックス 47">
            <a:extLst>
              <a:ext uri="{FF2B5EF4-FFF2-40B4-BE49-F238E27FC236}">
                <a16:creationId xmlns:a16="http://schemas.microsoft.com/office/drawing/2014/main" id="{CB239616-D386-9592-43D7-B8C864FA0686}"/>
              </a:ext>
            </a:extLst>
          </p:cNvPr>
          <p:cNvSpPr txBox="1"/>
          <p:nvPr/>
        </p:nvSpPr>
        <p:spPr>
          <a:xfrm>
            <a:off x="5985566" y="1280537"/>
            <a:ext cx="1627756" cy="738664"/>
          </a:xfrm>
          <a:prstGeom prst="rect">
            <a:avLst/>
          </a:prstGeom>
          <a:noFill/>
        </p:spPr>
        <p:txBody>
          <a:bodyPr wrap="square" rtlCol="0">
            <a:spAutoFit/>
          </a:bodyPr>
          <a:lstStyle/>
          <a:p>
            <a:r>
              <a:rPr kumimoji="1" lang="ja-JP" altLang="en-US" sz="2400" b="1"/>
              <a:t>フェーズ</a:t>
            </a:r>
            <a:r>
              <a:rPr kumimoji="1" lang="en-US" altLang="ja-JP" sz="2400" b="1"/>
              <a:t>2</a:t>
            </a:r>
          </a:p>
          <a:p>
            <a:pPr algn="ctr"/>
            <a:r>
              <a:rPr kumimoji="1" lang="ja-JP" altLang="en-US" b="1"/>
              <a:t>（中期）</a:t>
            </a:r>
          </a:p>
        </p:txBody>
      </p:sp>
      <p:sp>
        <p:nvSpPr>
          <p:cNvPr id="49" name="テキスト ボックス 48">
            <a:extLst>
              <a:ext uri="{FF2B5EF4-FFF2-40B4-BE49-F238E27FC236}">
                <a16:creationId xmlns:a16="http://schemas.microsoft.com/office/drawing/2014/main" id="{FBA9EC3F-70B6-4245-FE96-E9F115FD55E7}"/>
              </a:ext>
            </a:extLst>
          </p:cNvPr>
          <p:cNvSpPr txBox="1"/>
          <p:nvPr/>
        </p:nvSpPr>
        <p:spPr>
          <a:xfrm>
            <a:off x="8549400" y="1312665"/>
            <a:ext cx="1643267" cy="738664"/>
          </a:xfrm>
          <a:prstGeom prst="rect">
            <a:avLst/>
          </a:prstGeom>
          <a:noFill/>
        </p:spPr>
        <p:txBody>
          <a:bodyPr wrap="square" rtlCol="0">
            <a:spAutoFit/>
          </a:bodyPr>
          <a:lstStyle/>
          <a:p>
            <a:r>
              <a:rPr kumimoji="1" lang="ja-JP" altLang="en-US" sz="2400" b="1"/>
              <a:t>フェーズ</a:t>
            </a:r>
            <a:r>
              <a:rPr kumimoji="1" lang="en-US" altLang="ja-JP" sz="2400" b="1"/>
              <a:t>3</a:t>
            </a:r>
          </a:p>
          <a:p>
            <a:pPr algn="ctr"/>
            <a:r>
              <a:rPr kumimoji="1" lang="ja-JP" altLang="en-US" b="1"/>
              <a:t>（長期）</a:t>
            </a:r>
            <a:endParaRPr kumimoji="1" lang="en-US" altLang="ja-JP" b="1"/>
          </a:p>
        </p:txBody>
      </p:sp>
      <p:cxnSp>
        <p:nvCxnSpPr>
          <p:cNvPr id="57" name="直線矢印コネクタ 56">
            <a:extLst>
              <a:ext uri="{FF2B5EF4-FFF2-40B4-BE49-F238E27FC236}">
                <a16:creationId xmlns:a16="http://schemas.microsoft.com/office/drawing/2014/main" id="{0F004377-A169-86BA-3D64-E898C49F0927}"/>
              </a:ext>
            </a:extLst>
          </p:cNvPr>
          <p:cNvCxnSpPr>
            <a:cxnSpLocks/>
            <a:stCxn id="73" idx="3"/>
          </p:cNvCxnSpPr>
          <p:nvPr/>
        </p:nvCxnSpPr>
        <p:spPr>
          <a:xfrm>
            <a:off x="4538835" y="2751810"/>
            <a:ext cx="4759564" cy="0"/>
          </a:xfrm>
          <a:prstGeom prst="straightConnector1">
            <a:avLst/>
          </a:prstGeom>
          <a:ln w="79375">
            <a:solidFill>
              <a:srgbClr val="003451"/>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70" name="グループ化 69">
            <a:extLst>
              <a:ext uri="{FF2B5EF4-FFF2-40B4-BE49-F238E27FC236}">
                <a16:creationId xmlns:a16="http://schemas.microsoft.com/office/drawing/2014/main" id="{D03BC12C-437B-55B6-4006-C77DD909D6BF}"/>
              </a:ext>
            </a:extLst>
          </p:cNvPr>
          <p:cNvGrpSpPr/>
          <p:nvPr/>
        </p:nvGrpSpPr>
        <p:grpSpPr>
          <a:xfrm>
            <a:off x="2881462" y="3264836"/>
            <a:ext cx="7649903" cy="2236436"/>
            <a:chOff x="2881462" y="3264836"/>
            <a:chExt cx="7649903" cy="2236436"/>
          </a:xfrm>
        </p:grpSpPr>
        <p:grpSp>
          <p:nvGrpSpPr>
            <p:cNvPr id="53" name="グループ化 52">
              <a:extLst>
                <a:ext uri="{FF2B5EF4-FFF2-40B4-BE49-F238E27FC236}">
                  <a16:creationId xmlns:a16="http://schemas.microsoft.com/office/drawing/2014/main" id="{62A44FE2-D750-7D5F-DA1A-6D3760FC5582}"/>
                </a:ext>
              </a:extLst>
            </p:cNvPr>
            <p:cNvGrpSpPr/>
            <p:nvPr/>
          </p:nvGrpSpPr>
          <p:grpSpPr>
            <a:xfrm>
              <a:off x="2881462" y="3944484"/>
              <a:ext cx="7649903" cy="1556788"/>
              <a:chOff x="2890405" y="3478390"/>
              <a:chExt cx="8721984" cy="1843090"/>
            </a:xfrm>
          </p:grpSpPr>
          <p:sp>
            <p:nvSpPr>
              <p:cNvPr id="50" name="正方形/長方形 49">
                <a:extLst>
                  <a:ext uri="{FF2B5EF4-FFF2-40B4-BE49-F238E27FC236}">
                    <a16:creationId xmlns:a16="http://schemas.microsoft.com/office/drawing/2014/main" id="{EDDF031C-5A01-2E0E-C34F-027B5081B082}"/>
                  </a:ext>
                </a:extLst>
              </p:cNvPr>
              <p:cNvSpPr/>
              <p:nvPr/>
            </p:nvSpPr>
            <p:spPr>
              <a:xfrm>
                <a:off x="2890405" y="4281028"/>
                <a:ext cx="2895023" cy="1039701"/>
              </a:xfrm>
              <a:prstGeom prst="rect">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F51049E2-8C15-5BAA-06E1-EC47EF687CCC}"/>
                  </a:ext>
                </a:extLst>
              </p:cNvPr>
              <p:cNvSpPr/>
              <p:nvPr/>
            </p:nvSpPr>
            <p:spPr>
              <a:xfrm>
                <a:off x="5799414" y="3836529"/>
                <a:ext cx="2895023" cy="1484951"/>
              </a:xfrm>
              <a:prstGeom prst="rect">
                <a:avLst/>
              </a:prstGeom>
              <a:solidFill>
                <a:srgbClr val="003451">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600844F7-31F9-5734-43C4-51C7EE11236E}"/>
                  </a:ext>
                </a:extLst>
              </p:cNvPr>
              <p:cNvSpPr/>
              <p:nvPr/>
            </p:nvSpPr>
            <p:spPr>
              <a:xfrm>
                <a:off x="8717366" y="3478390"/>
                <a:ext cx="2895023" cy="1842339"/>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a:extLst>
                <a:ext uri="{FF2B5EF4-FFF2-40B4-BE49-F238E27FC236}">
                  <a16:creationId xmlns:a16="http://schemas.microsoft.com/office/drawing/2014/main" id="{4EE62A07-AD97-5218-7DAB-09FDDB4DDF73}"/>
                </a:ext>
              </a:extLst>
            </p:cNvPr>
            <p:cNvSpPr txBox="1"/>
            <p:nvPr/>
          </p:nvSpPr>
          <p:spPr>
            <a:xfrm>
              <a:off x="8663177" y="4606178"/>
              <a:ext cx="1243608" cy="707886"/>
            </a:xfrm>
            <a:prstGeom prst="rect">
              <a:avLst/>
            </a:prstGeom>
            <a:noFill/>
          </p:spPr>
          <p:txBody>
            <a:bodyPr wrap="square" rtlCol="0">
              <a:spAutoFit/>
            </a:bodyPr>
            <a:lstStyle/>
            <a:p>
              <a:pPr algn="ctr"/>
              <a:r>
                <a:rPr kumimoji="1" lang="ja-JP" altLang="en-US" sz="2000" b="1">
                  <a:solidFill>
                    <a:schemeClr val="bg1"/>
                  </a:solidFill>
                </a:rPr>
                <a:t>公民館</a:t>
              </a:r>
              <a:endParaRPr kumimoji="1" lang="en-US" altLang="ja-JP" sz="2000" b="1">
                <a:solidFill>
                  <a:schemeClr val="bg1"/>
                </a:solidFill>
              </a:endParaRPr>
            </a:p>
            <a:p>
              <a:pPr algn="ctr"/>
              <a:r>
                <a:rPr kumimoji="1" lang="ja-JP" altLang="en-US" sz="2000" b="1">
                  <a:solidFill>
                    <a:schemeClr val="bg1"/>
                  </a:solidFill>
                </a:rPr>
                <a:t>小中学校</a:t>
              </a:r>
              <a:endParaRPr kumimoji="1" lang="en-US" altLang="ja-JP" sz="2000" b="1">
                <a:solidFill>
                  <a:schemeClr val="bg1"/>
                </a:solidFill>
              </a:endParaRPr>
            </a:p>
          </p:txBody>
        </p:sp>
        <p:pic>
          <p:nvPicPr>
            <p:cNvPr id="65" name="グラフィックス 64" descr="工場 単色塗りつぶし">
              <a:extLst>
                <a:ext uri="{FF2B5EF4-FFF2-40B4-BE49-F238E27FC236}">
                  <a16:creationId xmlns:a16="http://schemas.microsoft.com/office/drawing/2014/main" id="{84E5C019-DD69-8B45-9F0E-4072C05EB5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745" y="4064828"/>
              <a:ext cx="649641" cy="649641"/>
            </a:xfrm>
            <a:prstGeom prst="rect">
              <a:avLst/>
            </a:prstGeom>
          </p:spPr>
        </p:pic>
        <p:pic>
          <p:nvPicPr>
            <p:cNvPr id="67" name="グラフィックス 66" descr="裁判所 単色塗りつぶし">
              <a:extLst>
                <a:ext uri="{FF2B5EF4-FFF2-40B4-BE49-F238E27FC236}">
                  <a16:creationId xmlns:a16="http://schemas.microsoft.com/office/drawing/2014/main" id="{8F583D71-903A-DB4B-F649-0933F60821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7670" y="3678566"/>
              <a:ext cx="649641" cy="649641"/>
            </a:xfrm>
            <a:prstGeom prst="rect">
              <a:avLst/>
            </a:prstGeom>
          </p:spPr>
        </p:pic>
        <p:pic>
          <p:nvPicPr>
            <p:cNvPr id="69" name="グラフィックス 68" descr="校舎 単色塗りつぶし">
              <a:extLst>
                <a:ext uri="{FF2B5EF4-FFF2-40B4-BE49-F238E27FC236}">
                  <a16:creationId xmlns:a16="http://schemas.microsoft.com/office/drawing/2014/main" id="{F1D613F6-0910-1D7D-AD52-F9B7DB68FD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4241" y="3264836"/>
              <a:ext cx="828317" cy="828317"/>
            </a:xfrm>
            <a:prstGeom prst="rect">
              <a:avLst/>
            </a:prstGeom>
          </p:spPr>
        </p:pic>
      </p:grpSp>
      <p:sp>
        <p:nvSpPr>
          <p:cNvPr id="73" name="テキスト ボックス 72">
            <a:extLst>
              <a:ext uri="{FF2B5EF4-FFF2-40B4-BE49-F238E27FC236}">
                <a16:creationId xmlns:a16="http://schemas.microsoft.com/office/drawing/2014/main" id="{D6297974-69D7-9BCF-7A42-B7AE547F6701}"/>
              </a:ext>
            </a:extLst>
          </p:cNvPr>
          <p:cNvSpPr txBox="1"/>
          <p:nvPr/>
        </p:nvSpPr>
        <p:spPr>
          <a:xfrm>
            <a:off x="3979369" y="2490200"/>
            <a:ext cx="559466" cy="523220"/>
          </a:xfrm>
          <a:prstGeom prst="rect">
            <a:avLst/>
          </a:prstGeom>
          <a:noFill/>
        </p:spPr>
        <p:txBody>
          <a:bodyPr wrap="square" rtlCol="0">
            <a:spAutoFit/>
          </a:bodyPr>
          <a:lstStyle/>
          <a:p>
            <a:r>
              <a:rPr kumimoji="1" lang="ja-JP" altLang="en-US" sz="2800" b="1"/>
              <a:t>小</a:t>
            </a:r>
            <a:endParaRPr kumimoji="1" lang="en-US" altLang="ja-JP" sz="2800" b="1"/>
          </a:p>
        </p:txBody>
      </p:sp>
      <p:sp>
        <p:nvSpPr>
          <p:cNvPr id="74" name="テキスト ボックス 73">
            <a:extLst>
              <a:ext uri="{FF2B5EF4-FFF2-40B4-BE49-F238E27FC236}">
                <a16:creationId xmlns:a16="http://schemas.microsoft.com/office/drawing/2014/main" id="{41E43FAA-8D94-58CA-FF37-323EEFE90252}"/>
              </a:ext>
            </a:extLst>
          </p:cNvPr>
          <p:cNvSpPr txBox="1"/>
          <p:nvPr/>
        </p:nvSpPr>
        <p:spPr>
          <a:xfrm>
            <a:off x="9347319" y="2490200"/>
            <a:ext cx="559466" cy="523220"/>
          </a:xfrm>
          <a:prstGeom prst="rect">
            <a:avLst/>
          </a:prstGeom>
          <a:noFill/>
        </p:spPr>
        <p:txBody>
          <a:bodyPr wrap="square" rtlCol="0">
            <a:spAutoFit/>
          </a:bodyPr>
          <a:lstStyle/>
          <a:p>
            <a:r>
              <a:rPr kumimoji="1" lang="ja-JP" altLang="en-US" sz="2800" b="1"/>
              <a:t>大</a:t>
            </a:r>
            <a:endParaRPr kumimoji="1" lang="en-US" altLang="ja-JP" sz="2800" b="1"/>
          </a:p>
        </p:txBody>
      </p:sp>
      <p:sp>
        <p:nvSpPr>
          <p:cNvPr id="4" name="テキスト ボックス 3">
            <a:extLst>
              <a:ext uri="{FF2B5EF4-FFF2-40B4-BE49-F238E27FC236}">
                <a16:creationId xmlns:a16="http://schemas.microsoft.com/office/drawing/2014/main" id="{34F9753D-C143-6F37-2DE1-3B75F8FBB764}"/>
              </a:ext>
            </a:extLst>
          </p:cNvPr>
          <p:cNvSpPr txBox="1"/>
          <p:nvPr/>
        </p:nvSpPr>
        <p:spPr>
          <a:xfrm>
            <a:off x="3119287" y="4751100"/>
            <a:ext cx="2162234" cy="707886"/>
          </a:xfrm>
          <a:prstGeom prst="rect">
            <a:avLst/>
          </a:prstGeom>
          <a:noFill/>
        </p:spPr>
        <p:txBody>
          <a:bodyPr wrap="square" rtlCol="0">
            <a:spAutoFit/>
          </a:bodyPr>
          <a:lstStyle/>
          <a:p>
            <a:pPr algn="ctr"/>
            <a:r>
              <a:rPr kumimoji="1" lang="ja-JP" altLang="en-US" sz="2000" b="1">
                <a:solidFill>
                  <a:schemeClr val="bg1"/>
                </a:solidFill>
              </a:rPr>
              <a:t>斎場</a:t>
            </a:r>
            <a:endParaRPr kumimoji="1" lang="en-US" altLang="ja-JP" sz="2000" b="1">
              <a:solidFill>
                <a:schemeClr val="bg1"/>
              </a:solidFill>
            </a:endParaRPr>
          </a:p>
          <a:p>
            <a:pPr algn="ctr"/>
            <a:r>
              <a:rPr kumimoji="1" lang="ja-JP" altLang="en-US" sz="2000" b="1">
                <a:solidFill>
                  <a:schemeClr val="bg1"/>
                </a:solidFill>
              </a:rPr>
              <a:t>給食センター</a:t>
            </a:r>
            <a:endParaRPr kumimoji="1" lang="en-US" altLang="ja-JP" sz="2000" b="1">
              <a:solidFill>
                <a:schemeClr val="bg1"/>
              </a:solidFill>
            </a:endParaRPr>
          </a:p>
        </p:txBody>
      </p:sp>
      <p:sp>
        <p:nvSpPr>
          <p:cNvPr id="7" name="テキスト ボックス 6">
            <a:extLst>
              <a:ext uri="{FF2B5EF4-FFF2-40B4-BE49-F238E27FC236}">
                <a16:creationId xmlns:a16="http://schemas.microsoft.com/office/drawing/2014/main" id="{1072E584-E927-C52C-5611-0C3499077140}"/>
              </a:ext>
            </a:extLst>
          </p:cNvPr>
          <p:cNvSpPr txBox="1"/>
          <p:nvPr/>
        </p:nvSpPr>
        <p:spPr>
          <a:xfrm>
            <a:off x="5579258" y="4660104"/>
            <a:ext cx="2246464" cy="707886"/>
          </a:xfrm>
          <a:prstGeom prst="rect">
            <a:avLst/>
          </a:prstGeom>
          <a:noFill/>
        </p:spPr>
        <p:txBody>
          <a:bodyPr wrap="square" rtlCol="0">
            <a:spAutoFit/>
          </a:bodyPr>
          <a:lstStyle/>
          <a:p>
            <a:pPr algn="ctr"/>
            <a:r>
              <a:rPr kumimoji="1" lang="ja-JP" altLang="en-US" sz="2000" b="1">
                <a:solidFill>
                  <a:schemeClr val="bg1"/>
                </a:solidFill>
              </a:rPr>
              <a:t>美術館、図書館</a:t>
            </a:r>
            <a:endParaRPr kumimoji="1" lang="en-US" altLang="ja-JP" sz="2000" b="1">
              <a:solidFill>
                <a:schemeClr val="bg1"/>
              </a:solidFill>
            </a:endParaRPr>
          </a:p>
          <a:p>
            <a:pPr algn="ctr"/>
            <a:r>
              <a:rPr kumimoji="1" lang="ja-JP" altLang="en-US" sz="2000" b="1">
                <a:solidFill>
                  <a:schemeClr val="bg1"/>
                </a:solidFill>
              </a:rPr>
              <a:t>スポーツ施設</a:t>
            </a:r>
            <a:endParaRPr kumimoji="1" lang="en-US" altLang="ja-JP" sz="2000" b="1">
              <a:solidFill>
                <a:schemeClr val="bg1"/>
              </a:solidFill>
            </a:endParaRPr>
          </a:p>
        </p:txBody>
      </p:sp>
      <p:sp>
        <p:nvSpPr>
          <p:cNvPr id="10" name="テキスト ボックス 9">
            <a:extLst>
              <a:ext uri="{FF2B5EF4-FFF2-40B4-BE49-F238E27FC236}">
                <a16:creationId xmlns:a16="http://schemas.microsoft.com/office/drawing/2014/main" id="{410BC7CB-0D27-EB92-EC9D-6E78B05B285D}"/>
              </a:ext>
            </a:extLst>
          </p:cNvPr>
          <p:cNvSpPr txBox="1"/>
          <p:nvPr/>
        </p:nvSpPr>
        <p:spPr>
          <a:xfrm>
            <a:off x="115022" y="1843949"/>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271320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B1E85095-FA76-BA18-B67A-D33120434CFB}"/>
            </a:ext>
          </a:extLst>
        </p:cNvPr>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D5B6F72D-39C7-19FC-8212-5A621237917A}"/>
              </a:ext>
            </a:extLst>
          </p:cNvPr>
          <p:cNvSpPr/>
          <p:nvPr/>
        </p:nvSpPr>
        <p:spPr>
          <a:xfrm>
            <a:off x="-2" y="-27200"/>
            <a:ext cx="4790321" cy="5396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pic>
        <p:nvPicPr>
          <p:cNvPr id="11" name="図 10">
            <a:extLst>
              <a:ext uri="{FF2B5EF4-FFF2-40B4-BE49-F238E27FC236}">
                <a16:creationId xmlns:a16="http://schemas.microsoft.com/office/drawing/2014/main" id="{A0CD2274-CD8E-9948-7FDD-1E129DFEB184}"/>
              </a:ext>
            </a:extLst>
          </p:cNvPr>
          <p:cNvPicPr>
            <a:picLocks noChangeAspect="1"/>
          </p:cNvPicPr>
          <p:nvPr/>
        </p:nvPicPr>
        <p:blipFill>
          <a:blip r:embed="rId3"/>
          <a:stretch>
            <a:fillRect/>
          </a:stretch>
        </p:blipFill>
        <p:spPr>
          <a:xfrm>
            <a:off x="-1950946" y="-117434"/>
            <a:ext cx="14928272" cy="5491691"/>
          </a:xfrm>
          <a:prstGeom prst="rect">
            <a:avLst/>
          </a:prstGeom>
        </p:spPr>
      </p:pic>
      <p:sp>
        <p:nvSpPr>
          <p:cNvPr id="2" name="正方形/長方形 1">
            <a:extLst>
              <a:ext uri="{FF2B5EF4-FFF2-40B4-BE49-F238E27FC236}">
                <a16:creationId xmlns:a16="http://schemas.microsoft.com/office/drawing/2014/main" id="{3F4850AD-ED59-5CCC-04B9-367B698F44E5}"/>
              </a:ext>
            </a:extLst>
          </p:cNvPr>
          <p:cNvSpPr/>
          <p:nvPr/>
        </p:nvSpPr>
        <p:spPr>
          <a:xfrm>
            <a:off x="-1" y="-54771"/>
            <a:ext cx="12192001" cy="27153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37" name="フリーフォーム: 図形 36">
            <a:extLst>
              <a:ext uri="{FF2B5EF4-FFF2-40B4-BE49-F238E27FC236}">
                <a16:creationId xmlns:a16="http://schemas.microsoft.com/office/drawing/2014/main" id="{EFD7E6C3-8B62-71F1-9A2E-815D6A8C531B}"/>
              </a:ext>
            </a:extLst>
          </p:cNvPr>
          <p:cNvSpPr>
            <a:spLocks noChangeAspect="1"/>
          </p:cNvSpPr>
          <p:nvPr/>
        </p:nvSpPr>
        <p:spPr>
          <a:xfrm>
            <a:off x="238188" y="1685679"/>
            <a:ext cx="11704822" cy="541618"/>
          </a:xfrm>
          <a:custGeom>
            <a:avLst/>
            <a:gdLst>
              <a:gd name="csX0" fmla="*/ 270000 w 11704822"/>
              <a:gd name="csY0" fmla="*/ 0 h 541618"/>
              <a:gd name="csX1" fmla="*/ 286041 w 11704822"/>
              <a:gd name="csY1" fmla="*/ 1617 h 541618"/>
              <a:gd name="csX2" fmla="*/ 11418782 w 11704822"/>
              <a:gd name="csY2" fmla="*/ 1617 h 541618"/>
              <a:gd name="csX3" fmla="*/ 11434822 w 11704822"/>
              <a:gd name="csY3" fmla="*/ 0 h 541618"/>
              <a:gd name="csX4" fmla="*/ 11704822 w 11704822"/>
              <a:gd name="csY4" fmla="*/ 270000 h 541618"/>
              <a:gd name="csX5" fmla="*/ 11434822 w 11704822"/>
              <a:gd name="csY5" fmla="*/ 540000 h 541618"/>
              <a:gd name="csX6" fmla="*/ 11432887 w 11704822"/>
              <a:gd name="csY6" fmla="*/ 539805 h 541618"/>
              <a:gd name="csX7" fmla="*/ 11432887 w 11704822"/>
              <a:gd name="csY7" fmla="*/ 541618 h 541618"/>
              <a:gd name="csX8" fmla="*/ 272887 w 11704822"/>
              <a:gd name="csY8" fmla="*/ 541618 h 541618"/>
              <a:gd name="csX9" fmla="*/ 272887 w 11704822"/>
              <a:gd name="csY9" fmla="*/ 539709 h 541618"/>
              <a:gd name="csX10" fmla="*/ 270000 w 11704822"/>
              <a:gd name="csY10" fmla="*/ 540000 h 541618"/>
              <a:gd name="csX11" fmla="*/ 0 w 11704822"/>
              <a:gd name="csY11" fmla="*/ 270000 h 541618"/>
              <a:gd name="csX12" fmla="*/ 270000 w 11704822"/>
              <a:gd name="csY12" fmla="*/ 0 h 5416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1704822" h="541618">
                <a:moveTo>
                  <a:pt x="270000" y="0"/>
                </a:moveTo>
                <a:lnTo>
                  <a:pt x="286041" y="1617"/>
                </a:lnTo>
                <a:lnTo>
                  <a:pt x="11418782" y="1617"/>
                </a:lnTo>
                <a:lnTo>
                  <a:pt x="11434822" y="0"/>
                </a:lnTo>
                <a:cubicBezTo>
                  <a:pt x="11583939" y="0"/>
                  <a:pt x="11704822" y="120883"/>
                  <a:pt x="11704822" y="270000"/>
                </a:cubicBezTo>
                <a:cubicBezTo>
                  <a:pt x="11704822" y="419117"/>
                  <a:pt x="11583939" y="540000"/>
                  <a:pt x="11434822" y="540000"/>
                </a:cubicBezTo>
                <a:lnTo>
                  <a:pt x="11432887" y="539805"/>
                </a:lnTo>
                <a:lnTo>
                  <a:pt x="11432887" y="541618"/>
                </a:lnTo>
                <a:lnTo>
                  <a:pt x="272887" y="541618"/>
                </a:lnTo>
                <a:lnTo>
                  <a:pt x="272887" y="539709"/>
                </a:lnTo>
                <a:lnTo>
                  <a:pt x="270000" y="540000"/>
                </a:lnTo>
                <a:cubicBezTo>
                  <a:pt x="120883" y="540000"/>
                  <a:pt x="0" y="419117"/>
                  <a:pt x="0" y="270000"/>
                </a:cubicBezTo>
                <a:cubicBezTo>
                  <a:pt x="0" y="120883"/>
                  <a:pt x="120883" y="0"/>
                  <a:pt x="270000" y="0"/>
                </a:cubicBezTo>
                <a:close/>
              </a:path>
            </a:pathLst>
          </a:cu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1F497D"/>
              </a:solidFill>
              <a:effectLst/>
              <a:uLnTx/>
              <a:uFillTx/>
              <a:latin typeface="Noto Sans JP"/>
              <a:ea typeface="Noto Sans JP"/>
              <a:cs typeface="+mn-cs"/>
            </a:endParaRPr>
          </a:p>
        </p:txBody>
      </p:sp>
      <p:grpSp>
        <p:nvGrpSpPr>
          <p:cNvPr id="7" name="グループ化 6">
            <a:extLst>
              <a:ext uri="{FF2B5EF4-FFF2-40B4-BE49-F238E27FC236}">
                <a16:creationId xmlns:a16="http://schemas.microsoft.com/office/drawing/2014/main" id="{B3F69A64-63EF-3FE7-7F60-4D34F73985F8}"/>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99A4A243-EE87-A23C-DC12-FCBB843B354D}"/>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9" name="正方形/長方形 8">
              <a:extLst>
                <a:ext uri="{FF2B5EF4-FFF2-40B4-BE49-F238E27FC236}">
                  <a16:creationId xmlns:a16="http://schemas.microsoft.com/office/drawing/2014/main" id="{C035B2A6-7359-0C4E-DFF7-F1CBCF0DF34E}"/>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0" name="正方形/長方形 9">
              <a:extLst>
                <a:ext uri="{FF2B5EF4-FFF2-40B4-BE49-F238E27FC236}">
                  <a16:creationId xmlns:a16="http://schemas.microsoft.com/office/drawing/2014/main" id="{4AB41F67-233B-E9E1-900C-3BE246113156}"/>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2" name="正方形/長方形 11">
              <a:extLst>
                <a:ext uri="{FF2B5EF4-FFF2-40B4-BE49-F238E27FC236}">
                  <a16:creationId xmlns:a16="http://schemas.microsoft.com/office/drawing/2014/main" id="{D4EE4DF7-64A9-5D8F-049D-91BD5ABF2021}"/>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sp>
        <p:nvSpPr>
          <p:cNvPr id="4" name="フリーフォーム: 図形 3">
            <a:extLst>
              <a:ext uri="{FF2B5EF4-FFF2-40B4-BE49-F238E27FC236}">
                <a16:creationId xmlns:a16="http://schemas.microsoft.com/office/drawing/2014/main" id="{DD594077-F538-6952-9015-4F7CBF38CFF1}"/>
              </a:ext>
            </a:extLst>
          </p:cNvPr>
          <p:cNvSpPr/>
          <p:nvPr/>
        </p:nvSpPr>
        <p:spPr>
          <a:xfrm>
            <a:off x="3576000" y="842364"/>
            <a:ext cx="5039999" cy="720000"/>
          </a:xfrm>
          <a:custGeom>
            <a:avLst/>
            <a:gdLst>
              <a:gd name="csX0" fmla="*/ 359999 w 5039999"/>
              <a:gd name="csY0" fmla="*/ 0 h 720000"/>
              <a:gd name="csX1" fmla="*/ 360000 w 5039999"/>
              <a:gd name="csY1" fmla="*/ 0 h 720000"/>
              <a:gd name="csX2" fmla="*/ 4679999 w 5039999"/>
              <a:gd name="csY2" fmla="*/ 0 h 720000"/>
              <a:gd name="csX3" fmla="*/ 5039999 w 5039999"/>
              <a:gd name="csY3" fmla="*/ 360000 h 720000"/>
              <a:gd name="csX4" fmla="*/ 4679999 w 5039999"/>
              <a:gd name="csY4" fmla="*/ 720000 h 720000"/>
              <a:gd name="csX5" fmla="*/ 360000 w 5039999"/>
              <a:gd name="csY5" fmla="*/ 720000 h 720000"/>
              <a:gd name="csX6" fmla="*/ 359999 w 5039999"/>
              <a:gd name="csY6" fmla="*/ 720000 h 720000"/>
              <a:gd name="csX7" fmla="*/ 359999 w 5039999"/>
              <a:gd name="csY7" fmla="*/ 720000 h 720000"/>
              <a:gd name="csX8" fmla="*/ 287448 w 5039999"/>
              <a:gd name="csY8" fmla="*/ 712686 h 720000"/>
              <a:gd name="csX9" fmla="*/ 0 w 5039999"/>
              <a:gd name="csY9" fmla="*/ 360000 h 720000"/>
              <a:gd name="csX10" fmla="*/ 287448 w 5039999"/>
              <a:gd name="csY10" fmla="*/ 7314 h 720000"/>
              <a:gd name="csX11" fmla="*/ 359999 w 5039999"/>
              <a:gd name="csY11" fmla="*/ 0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039999" h="720000">
                <a:moveTo>
                  <a:pt x="359999" y="0"/>
                </a:moveTo>
                <a:lnTo>
                  <a:pt x="360000" y="0"/>
                </a:lnTo>
                <a:lnTo>
                  <a:pt x="4679999" y="0"/>
                </a:lnTo>
                <a:cubicBezTo>
                  <a:pt x="4878822" y="0"/>
                  <a:pt x="5039999" y="161177"/>
                  <a:pt x="5039999" y="360000"/>
                </a:cubicBezTo>
                <a:cubicBezTo>
                  <a:pt x="5039999" y="558823"/>
                  <a:pt x="4878822" y="720000"/>
                  <a:pt x="4679999" y="720000"/>
                </a:cubicBezTo>
                <a:lnTo>
                  <a:pt x="360000" y="720000"/>
                </a:lnTo>
                <a:lnTo>
                  <a:pt x="359999" y="720000"/>
                </a:lnTo>
                <a:lnTo>
                  <a:pt x="359999" y="720000"/>
                </a:lnTo>
                <a:lnTo>
                  <a:pt x="287448" y="712686"/>
                </a:lnTo>
                <a:cubicBezTo>
                  <a:pt x="123401" y="679118"/>
                  <a:pt x="0" y="533970"/>
                  <a:pt x="0" y="360000"/>
                </a:cubicBezTo>
                <a:cubicBezTo>
                  <a:pt x="0" y="186030"/>
                  <a:pt x="123401" y="40883"/>
                  <a:pt x="287448" y="7314"/>
                </a:cubicBezTo>
                <a:lnTo>
                  <a:pt x="359999" y="0"/>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5" name="テキスト ボックス 4">
            <a:extLst>
              <a:ext uri="{FF2B5EF4-FFF2-40B4-BE49-F238E27FC236}">
                <a16:creationId xmlns:a16="http://schemas.microsoft.com/office/drawing/2014/main" id="{A57A979F-D764-1A3A-4BB5-17B127DFD8E7}"/>
              </a:ext>
            </a:extLst>
          </p:cNvPr>
          <p:cNvSpPr txBox="1"/>
          <p:nvPr/>
        </p:nvSpPr>
        <p:spPr>
          <a:xfrm>
            <a:off x="3936819" y="879197"/>
            <a:ext cx="4325748"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Noto Sans JP" panose="020B0200000000000000" pitchFamily="50" charset="-128"/>
                <a:ea typeface="Noto Sans JP" panose="020B0200000000000000" pitchFamily="50" charset="-128"/>
                <a:cs typeface="+mn-cs"/>
              </a:rPr>
              <a:t>社会情勢の変化</a:t>
            </a:r>
            <a:endParaRPr kumimoji="1" lang="en-US" altLang="ja-JP" sz="3600" b="1" i="0" u="none" strike="noStrike" kern="1200" cap="none" spc="0" normalizeH="0" baseline="0" noProof="0">
              <a:ln>
                <a:noFill/>
              </a:ln>
              <a:solidFill>
                <a:prstClr val="white"/>
              </a:solidFill>
              <a:effectLst/>
              <a:uLnTx/>
              <a:uFillTx/>
              <a:latin typeface="Noto Sans JP" panose="020B0200000000000000" pitchFamily="50" charset="-128"/>
              <a:ea typeface="Noto Sans JP" panose="020B0200000000000000" pitchFamily="50" charset="-128"/>
              <a:cs typeface="+mn-cs"/>
            </a:endParaRPr>
          </a:p>
        </p:txBody>
      </p:sp>
      <p:sp>
        <p:nvSpPr>
          <p:cNvPr id="13" name="テキスト ボックス 12">
            <a:extLst>
              <a:ext uri="{FF2B5EF4-FFF2-40B4-BE49-F238E27FC236}">
                <a16:creationId xmlns:a16="http://schemas.microsoft.com/office/drawing/2014/main" id="{53D43CFB-1497-0FC8-E91C-EBE5DB2E9491}"/>
              </a:ext>
            </a:extLst>
          </p:cNvPr>
          <p:cNvSpPr txBox="1"/>
          <p:nvPr/>
        </p:nvSpPr>
        <p:spPr>
          <a:xfrm>
            <a:off x="430586" y="1664100"/>
            <a:ext cx="11338213" cy="584775"/>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003451"/>
                </a:solidFill>
                <a:effectLst/>
                <a:uLnTx/>
                <a:uFillTx/>
                <a:latin typeface="Noto Sans JP"/>
                <a:ea typeface="Noto Sans JP"/>
                <a:cs typeface="+mn-cs"/>
              </a:rPr>
              <a:t>人口減少　少子高齢化　コスト増大　技術革新　気候変動</a:t>
            </a:r>
          </a:p>
        </p:txBody>
      </p:sp>
      <p:sp>
        <p:nvSpPr>
          <p:cNvPr id="25" name="楕円 24">
            <a:extLst>
              <a:ext uri="{FF2B5EF4-FFF2-40B4-BE49-F238E27FC236}">
                <a16:creationId xmlns:a16="http://schemas.microsoft.com/office/drawing/2014/main" id="{9A74BCA0-A232-B3BE-FA39-7DC4E6109AE8}"/>
              </a:ext>
            </a:extLst>
          </p:cNvPr>
          <p:cNvSpPr>
            <a:spLocks noChangeAspect="1"/>
          </p:cNvSpPr>
          <p:nvPr/>
        </p:nvSpPr>
        <p:spPr>
          <a:xfrm>
            <a:off x="-746887" y="-1669131"/>
            <a:ext cx="540000" cy="540000"/>
          </a:xfrm>
          <a:prstGeom prst="ellips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1F497D"/>
              </a:solidFill>
              <a:effectLst/>
              <a:uLnTx/>
              <a:uFillTx/>
              <a:latin typeface="Noto Sans JP"/>
              <a:ea typeface="Noto Sans JP"/>
              <a:cs typeface="+mn-cs"/>
            </a:endParaRPr>
          </a:p>
        </p:txBody>
      </p:sp>
      <p:sp>
        <p:nvSpPr>
          <p:cNvPr id="28" name="楕円 27">
            <a:extLst>
              <a:ext uri="{FF2B5EF4-FFF2-40B4-BE49-F238E27FC236}">
                <a16:creationId xmlns:a16="http://schemas.microsoft.com/office/drawing/2014/main" id="{6F177C1E-800A-4AEC-A733-6DB74A19C277}"/>
              </a:ext>
            </a:extLst>
          </p:cNvPr>
          <p:cNvSpPr>
            <a:spLocks noChangeAspect="1"/>
          </p:cNvSpPr>
          <p:nvPr/>
        </p:nvSpPr>
        <p:spPr>
          <a:xfrm>
            <a:off x="10417935" y="-1669131"/>
            <a:ext cx="540000" cy="540000"/>
          </a:xfrm>
          <a:prstGeom prst="ellips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1F497D"/>
              </a:solidFill>
              <a:effectLst/>
              <a:uLnTx/>
              <a:uFillTx/>
              <a:latin typeface="Noto Sans JP"/>
              <a:ea typeface="Noto Sans JP"/>
              <a:cs typeface="+mn-cs"/>
            </a:endParaRPr>
          </a:p>
        </p:txBody>
      </p:sp>
      <p:sp>
        <p:nvSpPr>
          <p:cNvPr id="29" name="正方形/長方形 28">
            <a:extLst>
              <a:ext uri="{FF2B5EF4-FFF2-40B4-BE49-F238E27FC236}">
                <a16:creationId xmlns:a16="http://schemas.microsoft.com/office/drawing/2014/main" id="{57A9193C-2214-CA47-6B3E-A7A8504BE2AA}"/>
              </a:ext>
            </a:extLst>
          </p:cNvPr>
          <p:cNvSpPr/>
          <p:nvPr/>
        </p:nvSpPr>
        <p:spPr>
          <a:xfrm>
            <a:off x="-474000" y="-1667514"/>
            <a:ext cx="11160000" cy="540001"/>
          </a:xfrm>
          <a:prstGeom prst="rect">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1F497D"/>
              </a:solidFill>
              <a:effectLst/>
              <a:uLnTx/>
              <a:uFillTx/>
              <a:latin typeface="Noto Sans JP"/>
              <a:ea typeface="Noto Sans JP"/>
              <a:cs typeface="+mn-cs"/>
            </a:endParaRPr>
          </a:p>
        </p:txBody>
      </p:sp>
      <p:sp>
        <p:nvSpPr>
          <p:cNvPr id="55" name="アーチ 54">
            <a:extLst>
              <a:ext uri="{FF2B5EF4-FFF2-40B4-BE49-F238E27FC236}">
                <a16:creationId xmlns:a16="http://schemas.microsoft.com/office/drawing/2014/main" id="{24A0EF2D-9784-38AF-4BFA-9E85588434E7}"/>
              </a:ext>
            </a:extLst>
          </p:cNvPr>
          <p:cNvSpPr/>
          <p:nvPr/>
        </p:nvSpPr>
        <p:spPr>
          <a:xfrm>
            <a:off x="2286000" y="8099474"/>
            <a:ext cx="914400" cy="914400"/>
          </a:xfrm>
          <a:prstGeom prst="blockArc">
            <a:avLst>
              <a:gd name="adj1" fmla="val 10800000"/>
              <a:gd name="adj2" fmla="val 0"/>
              <a:gd name="adj3" fmla="val 3333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a:ea typeface="Noto Sans JP"/>
              <a:cs typeface="+mn-cs"/>
            </a:endParaRPr>
          </a:p>
        </p:txBody>
      </p:sp>
      <p:sp>
        <p:nvSpPr>
          <p:cNvPr id="56" name="アーチ 55">
            <a:extLst>
              <a:ext uri="{FF2B5EF4-FFF2-40B4-BE49-F238E27FC236}">
                <a16:creationId xmlns:a16="http://schemas.microsoft.com/office/drawing/2014/main" id="{5782A39F-909B-23D9-2948-49370B2A920C}"/>
              </a:ext>
            </a:extLst>
          </p:cNvPr>
          <p:cNvSpPr/>
          <p:nvPr/>
        </p:nvSpPr>
        <p:spPr>
          <a:xfrm rot="10800000">
            <a:off x="2896362" y="8098017"/>
            <a:ext cx="914400" cy="914400"/>
          </a:xfrm>
          <a:prstGeom prst="blockArc">
            <a:avLst>
              <a:gd name="adj1" fmla="val 10800000"/>
              <a:gd name="adj2" fmla="val 85926"/>
              <a:gd name="adj3" fmla="val 33328"/>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a:ea typeface="Noto Sans JP"/>
              <a:cs typeface="+mn-cs"/>
            </a:endParaRPr>
          </a:p>
        </p:txBody>
      </p:sp>
      <p:sp>
        <p:nvSpPr>
          <p:cNvPr id="57" name="正方形/長方形 56">
            <a:extLst>
              <a:ext uri="{FF2B5EF4-FFF2-40B4-BE49-F238E27FC236}">
                <a16:creationId xmlns:a16="http://schemas.microsoft.com/office/drawing/2014/main" id="{8E02A611-FCCD-F95F-69F0-197CB0B4726C}"/>
              </a:ext>
            </a:extLst>
          </p:cNvPr>
          <p:cNvSpPr/>
          <p:nvPr/>
        </p:nvSpPr>
        <p:spPr>
          <a:xfrm>
            <a:off x="2285999" y="8575646"/>
            <a:ext cx="304336" cy="4367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58" name="二等辺三角形 57">
            <a:extLst>
              <a:ext uri="{FF2B5EF4-FFF2-40B4-BE49-F238E27FC236}">
                <a16:creationId xmlns:a16="http://schemas.microsoft.com/office/drawing/2014/main" id="{4FB81E7B-1487-28B2-E133-A9FC40BD6CBE}"/>
              </a:ext>
            </a:extLst>
          </p:cNvPr>
          <p:cNvSpPr/>
          <p:nvPr/>
        </p:nvSpPr>
        <p:spPr>
          <a:xfrm>
            <a:off x="3276607" y="7851753"/>
            <a:ext cx="763972" cy="498404"/>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59" name="正方形/長方形 58">
            <a:extLst>
              <a:ext uri="{FF2B5EF4-FFF2-40B4-BE49-F238E27FC236}">
                <a16:creationId xmlns:a16="http://schemas.microsoft.com/office/drawing/2014/main" id="{2A273650-A1F4-2133-6AD6-9E675FF98823}"/>
              </a:ext>
            </a:extLst>
          </p:cNvPr>
          <p:cNvSpPr/>
          <p:nvPr/>
        </p:nvSpPr>
        <p:spPr>
          <a:xfrm>
            <a:off x="3506425" y="8367816"/>
            <a:ext cx="304336" cy="1702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20" name="テキスト ボックス 19">
            <a:extLst>
              <a:ext uri="{FF2B5EF4-FFF2-40B4-BE49-F238E27FC236}">
                <a16:creationId xmlns:a16="http://schemas.microsoft.com/office/drawing/2014/main" id="{5555F0DE-0BD5-5ABA-DF3A-5E9249831D9E}"/>
              </a:ext>
            </a:extLst>
          </p:cNvPr>
          <p:cNvSpPr txBox="1"/>
          <p:nvPr/>
        </p:nvSpPr>
        <p:spPr>
          <a:xfrm>
            <a:off x="2435446" y="4669096"/>
            <a:ext cx="2535087" cy="707886"/>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w="6350">
                  <a:solidFill>
                    <a:srgbClr val="003451"/>
                  </a:solidFill>
                </a:ln>
                <a:solidFill>
                  <a:srgbClr val="003451"/>
                </a:solidFill>
                <a:effectLst/>
                <a:uLnTx/>
                <a:uFillTx/>
                <a:latin typeface="Noto Sans JP" panose="020B0200000000000000" pitchFamily="50" charset="-128"/>
                <a:ea typeface="Noto Sans JP" panose="020B0200000000000000" pitchFamily="50" charset="-128"/>
                <a:cs typeface="+mn-cs"/>
              </a:rPr>
              <a:t>対応する</a:t>
            </a:r>
            <a:endParaRPr kumimoji="1" lang="en-US" altLang="ja-JP" sz="4000" b="1" i="0" u="none" strike="noStrike" kern="1200" cap="none" spc="0" normalizeH="0" baseline="0" noProof="0">
              <a:ln w="6350">
                <a:solidFill>
                  <a:srgbClr val="003451"/>
                </a:solidFill>
              </a:ln>
              <a:solidFill>
                <a:srgbClr val="003451"/>
              </a:solidFill>
              <a:effectLst/>
              <a:uLnTx/>
              <a:uFillTx/>
              <a:latin typeface="Noto Sans JP" panose="020B0200000000000000" pitchFamily="50" charset="-128"/>
              <a:ea typeface="Noto Sans JP" panose="020B0200000000000000" pitchFamily="50" charset="-128"/>
              <a:cs typeface="+mn-cs"/>
            </a:endParaRPr>
          </a:p>
        </p:txBody>
      </p:sp>
      <p:grpSp>
        <p:nvGrpSpPr>
          <p:cNvPr id="47" name="グループ化 46">
            <a:extLst>
              <a:ext uri="{FF2B5EF4-FFF2-40B4-BE49-F238E27FC236}">
                <a16:creationId xmlns:a16="http://schemas.microsoft.com/office/drawing/2014/main" id="{70573F56-2130-D410-FF89-9CEBA7CAD175}"/>
              </a:ext>
            </a:extLst>
          </p:cNvPr>
          <p:cNvGrpSpPr/>
          <p:nvPr/>
        </p:nvGrpSpPr>
        <p:grpSpPr>
          <a:xfrm>
            <a:off x="2988390" y="3200919"/>
            <a:ext cx="1440000" cy="1440000"/>
            <a:chOff x="2988390" y="3984690"/>
            <a:chExt cx="1440000" cy="1440000"/>
          </a:xfrm>
        </p:grpSpPr>
        <p:sp>
          <p:nvSpPr>
            <p:cNvPr id="21" name="楕円 20">
              <a:extLst>
                <a:ext uri="{FF2B5EF4-FFF2-40B4-BE49-F238E27FC236}">
                  <a16:creationId xmlns:a16="http://schemas.microsoft.com/office/drawing/2014/main" id="{9B8E9FDE-A5A8-43DD-4352-D0E1AB58E12A}"/>
                </a:ext>
              </a:extLst>
            </p:cNvPr>
            <p:cNvSpPr>
              <a:spLocks noChangeAspect="1"/>
            </p:cNvSpPr>
            <p:nvPr/>
          </p:nvSpPr>
          <p:spPr>
            <a:xfrm>
              <a:off x="2988390" y="3984690"/>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pic>
          <p:nvPicPr>
            <p:cNvPr id="60" name="図 59">
              <a:extLst>
                <a:ext uri="{FF2B5EF4-FFF2-40B4-BE49-F238E27FC236}">
                  <a16:creationId xmlns:a16="http://schemas.microsoft.com/office/drawing/2014/main" id="{05E95BD4-72EB-024B-BEA1-EE14EC074383}"/>
                </a:ext>
              </a:extLst>
            </p:cNvPr>
            <p:cNvPicPr>
              <a:picLocks noChangeAspect="1"/>
            </p:cNvPicPr>
            <p:nvPr/>
          </p:nvPicPr>
          <p:blipFill>
            <a:blip r:embed="rId4"/>
            <a:stretch>
              <a:fillRect/>
            </a:stretch>
          </p:blipFill>
          <p:spPr>
            <a:xfrm>
              <a:off x="3125580" y="4218124"/>
              <a:ext cx="1271792" cy="842074"/>
            </a:xfrm>
            <a:prstGeom prst="rect">
              <a:avLst/>
            </a:prstGeom>
          </p:spPr>
        </p:pic>
      </p:grpSp>
      <p:sp>
        <p:nvSpPr>
          <p:cNvPr id="62" name="アーチ 61">
            <a:extLst>
              <a:ext uri="{FF2B5EF4-FFF2-40B4-BE49-F238E27FC236}">
                <a16:creationId xmlns:a16="http://schemas.microsoft.com/office/drawing/2014/main" id="{0CD31883-31D0-6AE6-EFD4-ECCD4489B5DF}"/>
              </a:ext>
            </a:extLst>
          </p:cNvPr>
          <p:cNvSpPr/>
          <p:nvPr/>
        </p:nvSpPr>
        <p:spPr>
          <a:xfrm>
            <a:off x="4790321" y="8133284"/>
            <a:ext cx="914400" cy="914400"/>
          </a:xfrm>
          <a:prstGeom prst="blockArc">
            <a:avLst>
              <a:gd name="adj1" fmla="val 10800000"/>
              <a:gd name="adj2" fmla="val 0"/>
              <a:gd name="adj3" fmla="val 33333"/>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a:ea typeface="Noto Sans JP"/>
              <a:cs typeface="+mn-cs"/>
            </a:endParaRPr>
          </a:p>
        </p:txBody>
      </p:sp>
      <p:sp>
        <p:nvSpPr>
          <p:cNvPr id="63" name="アーチ 62">
            <a:extLst>
              <a:ext uri="{FF2B5EF4-FFF2-40B4-BE49-F238E27FC236}">
                <a16:creationId xmlns:a16="http://schemas.microsoft.com/office/drawing/2014/main" id="{87782CC0-B999-5A57-9EDA-53BD10069371}"/>
              </a:ext>
            </a:extLst>
          </p:cNvPr>
          <p:cNvSpPr/>
          <p:nvPr/>
        </p:nvSpPr>
        <p:spPr>
          <a:xfrm rot="10800000">
            <a:off x="5400683" y="8131827"/>
            <a:ext cx="914400" cy="914400"/>
          </a:xfrm>
          <a:prstGeom prst="blockArc">
            <a:avLst>
              <a:gd name="adj1" fmla="val 10800000"/>
              <a:gd name="adj2" fmla="val 85926"/>
              <a:gd name="adj3" fmla="val 33328"/>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a:ea typeface="Noto Sans JP"/>
              <a:cs typeface="+mn-cs"/>
            </a:endParaRPr>
          </a:p>
        </p:txBody>
      </p:sp>
      <p:sp>
        <p:nvSpPr>
          <p:cNvPr id="64" name="正方形/長方形 63">
            <a:extLst>
              <a:ext uri="{FF2B5EF4-FFF2-40B4-BE49-F238E27FC236}">
                <a16:creationId xmlns:a16="http://schemas.microsoft.com/office/drawing/2014/main" id="{7218C9BE-7998-C1DD-F9AD-8BCAF7C0B72E}"/>
              </a:ext>
            </a:extLst>
          </p:cNvPr>
          <p:cNvSpPr/>
          <p:nvPr/>
        </p:nvSpPr>
        <p:spPr>
          <a:xfrm>
            <a:off x="4790320" y="8609456"/>
            <a:ext cx="304336" cy="436772"/>
          </a:xfrm>
          <a:prstGeom prst="rect">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65" name="二等辺三角形 64">
            <a:extLst>
              <a:ext uri="{FF2B5EF4-FFF2-40B4-BE49-F238E27FC236}">
                <a16:creationId xmlns:a16="http://schemas.microsoft.com/office/drawing/2014/main" id="{E1C1501C-37C3-07C9-471E-F5058C93B249}"/>
              </a:ext>
            </a:extLst>
          </p:cNvPr>
          <p:cNvSpPr/>
          <p:nvPr/>
        </p:nvSpPr>
        <p:spPr>
          <a:xfrm>
            <a:off x="5780928" y="7885563"/>
            <a:ext cx="763972" cy="498404"/>
          </a:xfrm>
          <a:prstGeom prst="triangl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66" name="正方形/長方形 65">
            <a:extLst>
              <a:ext uri="{FF2B5EF4-FFF2-40B4-BE49-F238E27FC236}">
                <a16:creationId xmlns:a16="http://schemas.microsoft.com/office/drawing/2014/main" id="{4DF7E234-C736-D613-178B-CFE9499F7A52}"/>
              </a:ext>
            </a:extLst>
          </p:cNvPr>
          <p:cNvSpPr/>
          <p:nvPr/>
        </p:nvSpPr>
        <p:spPr>
          <a:xfrm>
            <a:off x="6010746" y="8401626"/>
            <a:ext cx="304336" cy="170281"/>
          </a:xfrm>
          <a:prstGeom prst="rect">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nvGrpSpPr>
          <p:cNvPr id="79" name="グループ化 78">
            <a:extLst>
              <a:ext uri="{FF2B5EF4-FFF2-40B4-BE49-F238E27FC236}">
                <a16:creationId xmlns:a16="http://schemas.microsoft.com/office/drawing/2014/main" id="{23EE008F-8344-20D3-6ADF-44BEBAC443DF}"/>
              </a:ext>
            </a:extLst>
          </p:cNvPr>
          <p:cNvGrpSpPr/>
          <p:nvPr/>
        </p:nvGrpSpPr>
        <p:grpSpPr>
          <a:xfrm>
            <a:off x="12442360" y="3103785"/>
            <a:ext cx="2535087" cy="2176063"/>
            <a:chOff x="12442360" y="3103785"/>
            <a:chExt cx="2535087" cy="2176063"/>
          </a:xfrm>
        </p:grpSpPr>
        <p:sp>
          <p:nvSpPr>
            <p:cNvPr id="76" name="楕円 75">
              <a:extLst>
                <a:ext uri="{FF2B5EF4-FFF2-40B4-BE49-F238E27FC236}">
                  <a16:creationId xmlns:a16="http://schemas.microsoft.com/office/drawing/2014/main" id="{55EF3193-8A22-B2B8-7864-4B937010CE01}"/>
                </a:ext>
              </a:extLst>
            </p:cNvPr>
            <p:cNvSpPr>
              <a:spLocks noChangeAspect="1"/>
            </p:cNvSpPr>
            <p:nvPr/>
          </p:nvSpPr>
          <p:spPr>
            <a:xfrm>
              <a:off x="12995304" y="3103785"/>
              <a:ext cx="1440000" cy="1440000"/>
            </a:xfrm>
            <a:prstGeom prst="ellipse">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77" name="テキスト ボックス 76">
              <a:extLst>
                <a:ext uri="{FF2B5EF4-FFF2-40B4-BE49-F238E27FC236}">
                  <a16:creationId xmlns:a16="http://schemas.microsoft.com/office/drawing/2014/main" id="{A6979C6A-6A45-B668-C5F8-3A16E5BFA89B}"/>
                </a:ext>
              </a:extLst>
            </p:cNvPr>
            <p:cNvSpPr txBox="1"/>
            <p:nvPr/>
          </p:nvSpPr>
          <p:spPr>
            <a:xfrm>
              <a:off x="12442360" y="4571962"/>
              <a:ext cx="2535087" cy="707886"/>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w="6350">
                    <a:solidFill>
                      <a:srgbClr val="003451"/>
                    </a:solidFill>
                  </a:ln>
                  <a:solidFill>
                    <a:srgbClr val="003451"/>
                  </a:solidFill>
                  <a:effectLst/>
                  <a:uLnTx/>
                  <a:uFillTx/>
                  <a:latin typeface="Noto Sans JP" panose="020B0200000000000000" pitchFamily="50" charset="-128"/>
                  <a:ea typeface="Noto Sans JP" panose="020B0200000000000000" pitchFamily="50" charset="-128"/>
                  <a:cs typeface="+mn-cs"/>
                </a:rPr>
                <a:t>対応する</a:t>
              </a:r>
              <a:endParaRPr kumimoji="1" lang="en-US" altLang="ja-JP" sz="4000" b="1" i="0" u="none" strike="noStrike" kern="1200" cap="none" spc="0" normalizeH="0" baseline="0" noProof="0">
                <a:ln w="6350">
                  <a:solidFill>
                    <a:srgbClr val="003451"/>
                  </a:solidFill>
                </a:ln>
                <a:solidFill>
                  <a:srgbClr val="003451"/>
                </a:solidFill>
                <a:effectLst/>
                <a:uLnTx/>
                <a:uFillTx/>
                <a:latin typeface="Noto Sans JP" panose="020B0200000000000000" pitchFamily="50" charset="-128"/>
                <a:ea typeface="Noto Sans JP" panose="020B0200000000000000" pitchFamily="50" charset="-128"/>
                <a:cs typeface="+mn-cs"/>
              </a:endParaRPr>
            </a:p>
          </p:txBody>
        </p:sp>
        <p:pic>
          <p:nvPicPr>
            <p:cNvPr id="68" name="図 67">
              <a:extLst>
                <a:ext uri="{FF2B5EF4-FFF2-40B4-BE49-F238E27FC236}">
                  <a16:creationId xmlns:a16="http://schemas.microsoft.com/office/drawing/2014/main" id="{A907A166-EFAF-45B0-83AE-DF63078E2645}"/>
                </a:ext>
              </a:extLst>
            </p:cNvPr>
            <p:cNvPicPr>
              <a:picLocks noChangeAspect="1"/>
            </p:cNvPicPr>
            <p:nvPr/>
          </p:nvPicPr>
          <p:blipFill>
            <a:blip r:embed="rId5"/>
            <a:stretch>
              <a:fillRect/>
            </a:stretch>
          </p:blipFill>
          <p:spPr>
            <a:xfrm>
              <a:off x="13132002" y="3337219"/>
              <a:ext cx="1272284" cy="842400"/>
            </a:xfrm>
            <a:prstGeom prst="rect">
              <a:avLst/>
            </a:prstGeom>
          </p:spPr>
        </p:pic>
      </p:grpSp>
      <p:sp>
        <p:nvSpPr>
          <p:cNvPr id="30" name="正方形/長方形 29">
            <a:extLst>
              <a:ext uri="{FF2B5EF4-FFF2-40B4-BE49-F238E27FC236}">
                <a16:creationId xmlns:a16="http://schemas.microsoft.com/office/drawing/2014/main" id="{E763329C-B499-236A-D16B-0DD106B586DB}"/>
              </a:ext>
            </a:extLst>
          </p:cNvPr>
          <p:cNvSpPr/>
          <p:nvPr/>
        </p:nvSpPr>
        <p:spPr>
          <a:xfrm>
            <a:off x="0" y="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nvGrpSpPr>
          <p:cNvPr id="43" name="グループ化 42">
            <a:extLst>
              <a:ext uri="{FF2B5EF4-FFF2-40B4-BE49-F238E27FC236}">
                <a16:creationId xmlns:a16="http://schemas.microsoft.com/office/drawing/2014/main" id="{C9CC9E62-F344-41EF-817E-98EC075C372E}"/>
              </a:ext>
            </a:extLst>
          </p:cNvPr>
          <p:cNvGrpSpPr/>
          <p:nvPr/>
        </p:nvGrpSpPr>
        <p:grpSpPr>
          <a:xfrm>
            <a:off x="5180305" y="2697423"/>
            <a:ext cx="2230618" cy="2230618"/>
            <a:chOff x="24614" y="4714448"/>
            <a:chExt cx="2230618" cy="2230618"/>
          </a:xfrm>
        </p:grpSpPr>
        <p:pic>
          <p:nvPicPr>
            <p:cNvPr id="41" name="グラフィックス 40" descr="カヌー 単色塗りつぶし">
              <a:extLst>
                <a:ext uri="{FF2B5EF4-FFF2-40B4-BE49-F238E27FC236}">
                  <a16:creationId xmlns:a16="http://schemas.microsoft.com/office/drawing/2014/main" id="{A45FB465-5520-AC2C-E51F-88FF79C7CB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614" y="4714448"/>
              <a:ext cx="2230618" cy="2230618"/>
            </a:xfrm>
            <a:prstGeom prst="rect">
              <a:avLst/>
            </a:prstGeom>
          </p:spPr>
        </p:pic>
        <p:pic>
          <p:nvPicPr>
            <p:cNvPr id="42" name="グラフィックス 41" descr="男性 単色塗りつぶし">
              <a:extLst>
                <a:ext uri="{FF2B5EF4-FFF2-40B4-BE49-F238E27FC236}">
                  <a16:creationId xmlns:a16="http://schemas.microsoft.com/office/drawing/2014/main" id="{2F9B5B78-C80D-A76B-3ECC-C2D471CB11E5}"/>
                </a:ext>
              </a:extLst>
            </p:cNvPr>
            <p:cNvPicPr>
              <a:picLocks noChangeAspect="1"/>
            </p:cNvPicPr>
            <p:nvPr/>
          </p:nvPicPr>
          <p:blipFill>
            <a:blip r:embed="rId8">
              <a:extLst>
                <a:ext uri="{96DAC541-7B7A-43D3-8B79-37D633B846F1}">
                  <asvg:svgBlip xmlns:asvg="http://schemas.microsoft.com/office/drawing/2016/SVG/main" r:embed="rId9"/>
                </a:ext>
              </a:extLst>
            </a:blip>
            <a:srcRect b="28190"/>
            <a:stretch>
              <a:fillRect/>
            </a:stretch>
          </p:blipFill>
          <p:spPr>
            <a:xfrm>
              <a:off x="91257" y="4919423"/>
              <a:ext cx="1386290" cy="995494"/>
            </a:xfrm>
            <a:prstGeom prst="rect">
              <a:avLst/>
            </a:prstGeom>
          </p:spPr>
        </p:pic>
      </p:grpSp>
      <p:sp>
        <p:nvSpPr>
          <p:cNvPr id="14" name="テキスト ボックス 13">
            <a:extLst>
              <a:ext uri="{FF2B5EF4-FFF2-40B4-BE49-F238E27FC236}">
                <a16:creationId xmlns:a16="http://schemas.microsoft.com/office/drawing/2014/main" id="{DF9FD257-B107-0F9D-ADED-9EE15A88309E}"/>
              </a:ext>
            </a:extLst>
          </p:cNvPr>
          <p:cNvSpPr txBox="1"/>
          <p:nvPr/>
        </p:nvSpPr>
        <p:spPr>
          <a:xfrm>
            <a:off x="14659429" y="-14646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a:ea typeface="Noto Sans JP"/>
              <a:cs typeface="+mn-cs"/>
            </a:endParaRPr>
          </a:p>
        </p:txBody>
      </p:sp>
      <p:sp>
        <p:nvSpPr>
          <p:cNvPr id="3" name="テキスト ボックス 2">
            <a:extLst>
              <a:ext uri="{FF2B5EF4-FFF2-40B4-BE49-F238E27FC236}">
                <a16:creationId xmlns:a16="http://schemas.microsoft.com/office/drawing/2014/main" id="{0866B109-7758-79CF-8153-B7DF890AB288}"/>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2</a:t>
            </a:r>
          </a:p>
        </p:txBody>
      </p:sp>
    </p:spTree>
    <p:extLst>
      <p:ext uri="{BB962C8B-B14F-4D97-AF65-F5344CB8AC3E}">
        <p14:creationId xmlns:p14="http://schemas.microsoft.com/office/powerpoint/2010/main" val="3315147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55DF9-BADF-1EBF-BACF-8F7B6520FC30}"/>
            </a:ext>
          </a:extLst>
        </p:cNvPr>
        <p:cNvGrpSpPr/>
        <p:nvPr/>
      </p:nvGrpSpPr>
      <p:grpSpPr>
        <a:xfrm>
          <a:off x="0" y="0"/>
          <a:ext cx="0" cy="0"/>
          <a:chOff x="0" y="0"/>
          <a:chExt cx="0" cy="0"/>
        </a:xfrm>
      </p:grpSpPr>
      <p:sp>
        <p:nvSpPr>
          <p:cNvPr id="32" name="楕円 3">
            <a:extLst>
              <a:ext uri="{FF2B5EF4-FFF2-40B4-BE49-F238E27FC236}">
                <a16:creationId xmlns:a16="http://schemas.microsoft.com/office/drawing/2014/main" id="{BD1CA57F-4629-F74D-79D0-1941D1C6E791}"/>
              </a:ext>
            </a:extLst>
          </p:cNvPr>
          <p:cNvSpPr>
            <a:spLocks noChangeAspect="1"/>
          </p:cNvSpPr>
          <p:nvPr/>
        </p:nvSpPr>
        <p:spPr>
          <a:xfrm>
            <a:off x="-2665281" y="729000"/>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B2DE9CB-EB72-BBF5-0634-BC1173D2242A}"/>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27</a:t>
            </a:r>
          </a:p>
        </p:txBody>
      </p:sp>
      <p:sp>
        <p:nvSpPr>
          <p:cNvPr id="24" name="テキスト ボックス 15">
            <a:extLst>
              <a:ext uri="{FF2B5EF4-FFF2-40B4-BE49-F238E27FC236}">
                <a16:creationId xmlns:a16="http://schemas.microsoft.com/office/drawing/2014/main" id="{86DD86A7-ED75-8C40-2671-F9E9B872FBAB}"/>
              </a:ext>
            </a:extLst>
          </p:cNvPr>
          <p:cNvSpPr txBox="1"/>
          <p:nvPr/>
        </p:nvSpPr>
        <p:spPr>
          <a:xfrm>
            <a:off x="2399809" y="577866"/>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段階的な広域連携の必要性</a:t>
            </a:r>
          </a:p>
        </p:txBody>
      </p:sp>
      <p:sp>
        <p:nvSpPr>
          <p:cNvPr id="33" name="テキスト ボックス 32">
            <a:extLst>
              <a:ext uri="{FF2B5EF4-FFF2-40B4-BE49-F238E27FC236}">
                <a16:creationId xmlns:a16="http://schemas.microsoft.com/office/drawing/2014/main" id="{043ABF46-331F-70C0-D65C-F4C99E75F25B}"/>
              </a:ext>
            </a:extLst>
          </p:cNvPr>
          <p:cNvSpPr txBox="1"/>
          <p:nvPr/>
        </p:nvSpPr>
        <p:spPr>
          <a:xfrm>
            <a:off x="2844681" y="2433421"/>
            <a:ext cx="1366062" cy="707886"/>
          </a:xfrm>
          <a:prstGeom prst="rect">
            <a:avLst/>
          </a:prstGeom>
          <a:noFill/>
        </p:spPr>
        <p:txBody>
          <a:bodyPr wrap="square" rtlCol="0">
            <a:spAutoFit/>
          </a:bodyPr>
          <a:lstStyle/>
          <a:p>
            <a:r>
              <a:rPr kumimoji="1" lang="ja-JP" altLang="en-US" sz="2000" b="1"/>
              <a:t>距離抵抗</a:t>
            </a:r>
            <a:endParaRPr kumimoji="1" lang="en-US" altLang="ja-JP" sz="2000" b="1"/>
          </a:p>
          <a:p>
            <a:r>
              <a:rPr kumimoji="1" lang="ja-JP" altLang="en-US" sz="2000" b="1"/>
              <a:t>利用頻度</a:t>
            </a:r>
            <a:endParaRPr kumimoji="1" lang="en-US" altLang="ja-JP" sz="2000" b="1"/>
          </a:p>
        </p:txBody>
      </p:sp>
      <p:grpSp>
        <p:nvGrpSpPr>
          <p:cNvPr id="46" name="グループ化 45">
            <a:extLst>
              <a:ext uri="{FF2B5EF4-FFF2-40B4-BE49-F238E27FC236}">
                <a16:creationId xmlns:a16="http://schemas.microsoft.com/office/drawing/2014/main" id="{5057413A-CC13-441A-1B02-143B69DE1CB7}"/>
              </a:ext>
            </a:extLst>
          </p:cNvPr>
          <p:cNvGrpSpPr/>
          <p:nvPr/>
        </p:nvGrpSpPr>
        <p:grpSpPr>
          <a:xfrm>
            <a:off x="2881462" y="1269117"/>
            <a:ext cx="7807291" cy="782212"/>
            <a:chOff x="2745096" y="1625546"/>
            <a:chExt cx="8434875" cy="677151"/>
          </a:xfrm>
        </p:grpSpPr>
        <p:sp>
          <p:nvSpPr>
            <p:cNvPr id="39" name="矢印: 山形 38">
              <a:extLst>
                <a:ext uri="{FF2B5EF4-FFF2-40B4-BE49-F238E27FC236}">
                  <a16:creationId xmlns:a16="http://schemas.microsoft.com/office/drawing/2014/main" id="{9BBD3202-00A8-83D6-9AAD-61211E51E722}"/>
                </a:ext>
              </a:extLst>
            </p:cNvPr>
            <p:cNvSpPr/>
            <p:nvPr/>
          </p:nvSpPr>
          <p:spPr>
            <a:xfrm>
              <a:off x="2745096" y="1625546"/>
              <a:ext cx="2895023" cy="677151"/>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3" name="矢印: 山形 42">
              <a:extLst>
                <a:ext uri="{FF2B5EF4-FFF2-40B4-BE49-F238E27FC236}">
                  <a16:creationId xmlns:a16="http://schemas.microsoft.com/office/drawing/2014/main" id="{15A56A69-C069-1649-8609-5D8661B87BFD}"/>
                </a:ext>
              </a:extLst>
            </p:cNvPr>
            <p:cNvSpPr/>
            <p:nvPr/>
          </p:nvSpPr>
          <p:spPr>
            <a:xfrm>
              <a:off x="5515022" y="1625546"/>
              <a:ext cx="2895023" cy="665710"/>
            </a:xfrm>
            <a:prstGeom prst="chevron">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4" name="矢印: 山形 43">
              <a:extLst>
                <a:ext uri="{FF2B5EF4-FFF2-40B4-BE49-F238E27FC236}">
                  <a16:creationId xmlns:a16="http://schemas.microsoft.com/office/drawing/2014/main" id="{69C62E8B-7FFA-8F5A-DCC9-95094C08BB5A}"/>
                </a:ext>
              </a:extLst>
            </p:cNvPr>
            <p:cNvSpPr/>
            <p:nvPr/>
          </p:nvSpPr>
          <p:spPr>
            <a:xfrm>
              <a:off x="8284948" y="1625546"/>
              <a:ext cx="2895023" cy="658730"/>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grpSp>
      <p:sp>
        <p:nvSpPr>
          <p:cNvPr id="47" name="テキスト ボックス 46">
            <a:extLst>
              <a:ext uri="{FF2B5EF4-FFF2-40B4-BE49-F238E27FC236}">
                <a16:creationId xmlns:a16="http://schemas.microsoft.com/office/drawing/2014/main" id="{9E0BA1DC-5832-8152-3533-A8F595E5A130}"/>
              </a:ext>
            </a:extLst>
          </p:cNvPr>
          <p:cNvSpPr txBox="1"/>
          <p:nvPr/>
        </p:nvSpPr>
        <p:spPr>
          <a:xfrm>
            <a:off x="3399052" y="1312665"/>
            <a:ext cx="1766225" cy="738664"/>
          </a:xfrm>
          <a:prstGeom prst="rect">
            <a:avLst/>
          </a:prstGeom>
          <a:noFill/>
        </p:spPr>
        <p:txBody>
          <a:bodyPr wrap="square" rtlCol="0">
            <a:spAutoFit/>
          </a:bodyPr>
          <a:lstStyle/>
          <a:p>
            <a:r>
              <a:rPr kumimoji="1" lang="ja-JP" altLang="en-US" sz="2400" b="1"/>
              <a:t>フェーズ１</a:t>
            </a:r>
            <a:endParaRPr kumimoji="1" lang="en-US" altLang="ja-JP" sz="2400" b="1"/>
          </a:p>
          <a:p>
            <a:pPr algn="ctr"/>
            <a:r>
              <a:rPr kumimoji="1" lang="ja-JP" altLang="en-US" b="1"/>
              <a:t>（短期）</a:t>
            </a:r>
          </a:p>
        </p:txBody>
      </p:sp>
      <p:sp>
        <p:nvSpPr>
          <p:cNvPr id="48" name="テキスト ボックス 47">
            <a:extLst>
              <a:ext uri="{FF2B5EF4-FFF2-40B4-BE49-F238E27FC236}">
                <a16:creationId xmlns:a16="http://schemas.microsoft.com/office/drawing/2014/main" id="{AC86CEF9-550D-6633-D781-C38EC5F59171}"/>
              </a:ext>
            </a:extLst>
          </p:cNvPr>
          <p:cNvSpPr txBox="1"/>
          <p:nvPr/>
        </p:nvSpPr>
        <p:spPr>
          <a:xfrm>
            <a:off x="5985566" y="1280537"/>
            <a:ext cx="1627756" cy="738664"/>
          </a:xfrm>
          <a:prstGeom prst="rect">
            <a:avLst/>
          </a:prstGeom>
          <a:noFill/>
        </p:spPr>
        <p:txBody>
          <a:bodyPr wrap="square" rtlCol="0">
            <a:spAutoFit/>
          </a:bodyPr>
          <a:lstStyle/>
          <a:p>
            <a:r>
              <a:rPr kumimoji="1" lang="ja-JP" altLang="en-US" sz="2400" b="1"/>
              <a:t>フェーズ</a:t>
            </a:r>
            <a:r>
              <a:rPr kumimoji="1" lang="en-US" altLang="ja-JP" sz="2400" b="1"/>
              <a:t>2</a:t>
            </a:r>
          </a:p>
          <a:p>
            <a:pPr algn="ctr"/>
            <a:r>
              <a:rPr kumimoji="1" lang="ja-JP" altLang="en-US" b="1"/>
              <a:t>（中期）</a:t>
            </a:r>
          </a:p>
        </p:txBody>
      </p:sp>
      <p:sp>
        <p:nvSpPr>
          <p:cNvPr id="49" name="テキスト ボックス 48">
            <a:extLst>
              <a:ext uri="{FF2B5EF4-FFF2-40B4-BE49-F238E27FC236}">
                <a16:creationId xmlns:a16="http://schemas.microsoft.com/office/drawing/2014/main" id="{98A2F965-9EB1-9815-2C85-A78A4983C9E6}"/>
              </a:ext>
            </a:extLst>
          </p:cNvPr>
          <p:cNvSpPr txBox="1"/>
          <p:nvPr/>
        </p:nvSpPr>
        <p:spPr>
          <a:xfrm>
            <a:off x="8549400" y="1312665"/>
            <a:ext cx="1643267" cy="738664"/>
          </a:xfrm>
          <a:prstGeom prst="rect">
            <a:avLst/>
          </a:prstGeom>
          <a:noFill/>
        </p:spPr>
        <p:txBody>
          <a:bodyPr wrap="square" rtlCol="0">
            <a:spAutoFit/>
          </a:bodyPr>
          <a:lstStyle/>
          <a:p>
            <a:r>
              <a:rPr kumimoji="1" lang="ja-JP" altLang="en-US" sz="2400" b="1"/>
              <a:t>フェーズ</a:t>
            </a:r>
            <a:r>
              <a:rPr kumimoji="1" lang="en-US" altLang="ja-JP" sz="2400" b="1"/>
              <a:t>3</a:t>
            </a:r>
          </a:p>
          <a:p>
            <a:pPr algn="ctr"/>
            <a:r>
              <a:rPr kumimoji="1" lang="ja-JP" altLang="en-US" b="1"/>
              <a:t>（長期）</a:t>
            </a:r>
            <a:endParaRPr kumimoji="1" lang="en-US" altLang="ja-JP" b="1"/>
          </a:p>
        </p:txBody>
      </p:sp>
      <p:cxnSp>
        <p:nvCxnSpPr>
          <p:cNvPr id="57" name="直線矢印コネクタ 56">
            <a:extLst>
              <a:ext uri="{FF2B5EF4-FFF2-40B4-BE49-F238E27FC236}">
                <a16:creationId xmlns:a16="http://schemas.microsoft.com/office/drawing/2014/main" id="{40317910-2B00-6FE8-E71F-81AA44D23BD5}"/>
              </a:ext>
            </a:extLst>
          </p:cNvPr>
          <p:cNvCxnSpPr>
            <a:cxnSpLocks/>
            <a:stCxn id="73" idx="3"/>
          </p:cNvCxnSpPr>
          <p:nvPr/>
        </p:nvCxnSpPr>
        <p:spPr>
          <a:xfrm>
            <a:off x="4538835" y="2751810"/>
            <a:ext cx="4759564" cy="0"/>
          </a:xfrm>
          <a:prstGeom prst="straightConnector1">
            <a:avLst/>
          </a:prstGeom>
          <a:ln w="79375">
            <a:solidFill>
              <a:srgbClr val="003451"/>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70" name="グループ化 69">
            <a:extLst>
              <a:ext uri="{FF2B5EF4-FFF2-40B4-BE49-F238E27FC236}">
                <a16:creationId xmlns:a16="http://schemas.microsoft.com/office/drawing/2014/main" id="{E9CB34A8-C074-EA66-C367-DAB72914EE6B}"/>
              </a:ext>
            </a:extLst>
          </p:cNvPr>
          <p:cNvGrpSpPr/>
          <p:nvPr/>
        </p:nvGrpSpPr>
        <p:grpSpPr>
          <a:xfrm>
            <a:off x="2881462" y="3264836"/>
            <a:ext cx="7649903" cy="2236436"/>
            <a:chOff x="2881462" y="3264836"/>
            <a:chExt cx="7649903" cy="2236436"/>
          </a:xfrm>
        </p:grpSpPr>
        <p:grpSp>
          <p:nvGrpSpPr>
            <p:cNvPr id="53" name="グループ化 52">
              <a:extLst>
                <a:ext uri="{FF2B5EF4-FFF2-40B4-BE49-F238E27FC236}">
                  <a16:creationId xmlns:a16="http://schemas.microsoft.com/office/drawing/2014/main" id="{A7C9CCF5-7E06-3333-7D8F-A037692F73F6}"/>
                </a:ext>
              </a:extLst>
            </p:cNvPr>
            <p:cNvGrpSpPr/>
            <p:nvPr/>
          </p:nvGrpSpPr>
          <p:grpSpPr>
            <a:xfrm>
              <a:off x="2881462" y="3944484"/>
              <a:ext cx="7649903" cy="1556788"/>
              <a:chOff x="2890405" y="3478390"/>
              <a:chExt cx="8721984" cy="1843090"/>
            </a:xfrm>
          </p:grpSpPr>
          <p:sp>
            <p:nvSpPr>
              <p:cNvPr id="50" name="正方形/長方形 49">
                <a:extLst>
                  <a:ext uri="{FF2B5EF4-FFF2-40B4-BE49-F238E27FC236}">
                    <a16:creationId xmlns:a16="http://schemas.microsoft.com/office/drawing/2014/main" id="{08257DE5-1451-46AF-E0A7-EBA0AAC92C48}"/>
                  </a:ext>
                </a:extLst>
              </p:cNvPr>
              <p:cNvSpPr/>
              <p:nvPr/>
            </p:nvSpPr>
            <p:spPr>
              <a:xfrm>
                <a:off x="2890405" y="4281028"/>
                <a:ext cx="2895023" cy="1039701"/>
              </a:xfrm>
              <a:prstGeom prst="rect">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0B7FFC1D-6655-6BBE-5008-9FF41657F158}"/>
                  </a:ext>
                </a:extLst>
              </p:cNvPr>
              <p:cNvSpPr/>
              <p:nvPr/>
            </p:nvSpPr>
            <p:spPr>
              <a:xfrm>
                <a:off x="5799414" y="3836529"/>
                <a:ext cx="2895023" cy="1484951"/>
              </a:xfrm>
              <a:prstGeom prst="rect">
                <a:avLst/>
              </a:prstGeom>
              <a:solidFill>
                <a:srgbClr val="003451">
                  <a:alpha val="80000"/>
                </a:srgb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FCFF9B94-0C3F-43E9-ACC4-364C28938D2D}"/>
                  </a:ext>
                </a:extLst>
              </p:cNvPr>
              <p:cNvSpPr/>
              <p:nvPr/>
            </p:nvSpPr>
            <p:spPr>
              <a:xfrm>
                <a:off x="8717366" y="3478390"/>
                <a:ext cx="2895023" cy="1842339"/>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5" name="グラフィックス 64" descr="工場 単色塗りつぶし">
              <a:extLst>
                <a:ext uri="{FF2B5EF4-FFF2-40B4-BE49-F238E27FC236}">
                  <a16:creationId xmlns:a16="http://schemas.microsoft.com/office/drawing/2014/main" id="{1C59CEE6-19DB-6B04-3F81-832B387D0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745" y="4064828"/>
              <a:ext cx="649641" cy="649641"/>
            </a:xfrm>
            <a:prstGeom prst="rect">
              <a:avLst/>
            </a:prstGeom>
          </p:spPr>
        </p:pic>
        <p:pic>
          <p:nvPicPr>
            <p:cNvPr id="69" name="グラフィックス 68" descr="校舎 単色塗りつぶし">
              <a:extLst>
                <a:ext uri="{FF2B5EF4-FFF2-40B4-BE49-F238E27FC236}">
                  <a16:creationId xmlns:a16="http://schemas.microsoft.com/office/drawing/2014/main" id="{4891C0FB-F0CF-5FC3-98B0-EB257425B9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4241" y="3264836"/>
              <a:ext cx="828317" cy="828317"/>
            </a:xfrm>
            <a:prstGeom prst="rect">
              <a:avLst/>
            </a:prstGeom>
          </p:spPr>
        </p:pic>
        <p:pic>
          <p:nvPicPr>
            <p:cNvPr id="67" name="グラフィックス 66" descr="裁判所 単色塗りつぶし">
              <a:extLst>
                <a:ext uri="{FF2B5EF4-FFF2-40B4-BE49-F238E27FC236}">
                  <a16:creationId xmlns:a16="http://schemas.microsoft.com/office/drawing/2014/main" id="{DE159D0B-65C1-0A94-CA34-F0D24519E7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7670" y="3678566"/>
              <a:ext cx="649641" cy="649641"/>
            </a:xfrm>
            <a:prstGeom prst="rect">
              <a:avLst/>
            </a:prstGeom>
          </p:spPr>
        </p:pic>
      </p:grpSp>
      <p:sp>
        <p:nvSpPr>
          <p:cNvPr id="73" name="テキスト ボックス 72">
            <a:extLst>
              <a:ext uri="{FF2B5EF4-FFF2-40B4-BE49-F238E27FC236}">
                <a16:creationId xmlns:a16="http://schemas.microsoft.com/office/drawing/2014/main" id="{AA817D11-7E7B-303E-F5BE-3BBAA6D3F2C0}"/>
              </a:ext>
            </a:extLst>
          </p:cNvPr>
          <p:cNvSpPr txBox="1"/>
          <p:nvPr/>
        </p:nvSpPr>
        <p:spPr>
          <a:xfrm>
            <a:off x="3979369" y="2490200"/>
            <a:ext cx="559466" cy="523220"/>
          </a:xfrm>
          <a:prstGeom prst="rect">
            <a:avLst/>
          </a:prstGeom>
          <a:noFill/>
        </p:spPr>
        <p:txBody>
          <a:bodyPr wrap="square" rtlCol="0">
            <a:spAutoFit/>
          </a:bodyPr>
          <a:lstStyle/>
          <a:p>
            <a:r>
              <a:rPr kumimoji="1" lang="ja-JP" altLang="en-US" sz="2800" b="1"/>
              <a:t>小</a:t>
            </a:r>
            <a:endParaRPr kumimoji="1" lang="en-US" altLang="ja-JP" sz="2800" b="1"/>
          </a:p>
        </p:txBody>
      </p:sp>
      <p:sp>
        <p:nvSpPr>
          <p:cNvPr id="74" name="テキスト ボックス 73">
            <a:extLst>
              <a:ext uri="{FF2B5EF4-FFF2-40B4-BE49-F238E27FC236}">
                <a16:creationId xmlns:a16="http://schemas.microsoft.com/office/drawing/2014/main" id="{1D7BBE5C-11F3-DE10-7042-82DAC9C72502}"/>
              </a:ext>
            </a:extLst>
          </p:cNvPr>
          <p:cNvSpPr txBox="1"/>
          <p:nvPr/>
        </p:nvSpPr>
        <p:spPr>
          <a:xfrm>
            <a:off x="9347319" y="2490200"/>
            <a:ext cx="559466" cy="523220"/>
          </a:xfrm>
          <a:prstGeom prst="rect">
            <a:avLst/>
          </a:prstGeom>
          <a:noFill/>
        </p:spPr>
        <p:txBody>
          <a:bodyPr wrap="square" rtlCol="0">
            <a:spAutoFit/>
          </a:bodyPr>
          <a:lstStyle/>
          <a:p>
            <a:r>
              <a:rPr kumimoji="1" lang="ja-JP" altLang="en-US" sz="2800" b="1"/>
              <a:t>大</a:t>
            </a:r>
            <a:endParaRPr kumimoji="1" lang="en-US" altLang="ja-JP" sz="2800" b="1"/>
          </a:p>
        </p:txBody>
      </p:sp>
      <p:sp>
        <p:nvSpPr>
          <p:cNvPr id="4" name="四角形: 角を丸くする 3">
            <a:extLst>
              <a:ext uri="{FF2B5EF4-FFF2-40B4-BE49-F238E27FC236}">
                <a16:creationId xmlns:a16="http://schemas.microsoft.com/office/drawing/2014/main" id="{6CA6CF1C-ECCF-F8C1-9264-24DCBB37713E}"/>
              </a:ext>
            </a:extLst>
          </p:cNvPr>
          <p:cNvSpPr/>
          <p:nvPr/>
        </p:nvSpPr>
        <p:spPr>
          <a:xfrm flipH="1">
            <a:off x="5440746" y="4246990"/>
            <a:ext cx="2531331" cy="1275432"/>
          </a:xfrm>
          <a:prstGeom prst="roundRect">
            <a:avLst>
              <a:gd name="adj" fmla="val 7269"/>
            </a:avLst>
          </a:prstGeom>
          <a:noFill/>
          <a:ln w="793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BDFB704-08CE-C85D-116E-2C00EAD71003}"/>
              </a:ext>
            </a:extLst>
          </p:cNvPr>
          <p:cNvSpPr txBox="1"/>
          <p:nvPr/>
        </p:nvSpPr>
        <p:spPr>
          <a:xfrm>
            <a:off x="8663177" y="4606178"/>
            <a:ext cx="1243608" cy="707886"/>
          </a:xfrm>
          <a:prstGeom prst="rect">
            <a:avLst/>
          </a:prstGeom>
          <a:noFill/>
        </p:spPr>
        <p:txBody>
          <a:bodyPr wrap="square" rtlCol="0">
            <a:spAutoFit/>
          </a:bodyPr>
          <a:lstStyle/>
          <a:p>
            <a:pPr algn="ctr"/>
            <a:r>
              <a:rPr kumimoji="1" lang="ja-JP" altLang="en-US" sz="2000" b="1">
                <a:solidFill>
                  <a:schemeClr val="bg1"/>
                </a:solidFill>
              </a:rPr>
              <a:t>公民館</a:t>
            </a:r>
            <a:endParaRPr kumimoji="1" lang="en-US" altLang="ja-JP" sz="2000" b="1">
              <a:solidFill>
                <a:schemeClr val="bg1"/>
              </a:solidFill>
            </a:endParaRPr>
          </a:p>
          <a:p>
            <a:pPr algn="ctr"/>
            <a:r>
              <a:rPr kumimoji="1" lang="ja-JP" altLang="en-US" sz="2000" b="1">
                <a:solidFill>
                  <a:schemeClr val="bg1"/>
                </a:solidFill>
              </a:rPr>
              <a:t>小中学校</a:t>
            </a:r>
            <a:endParaRPr kumimoji="1" lang="en-US" altLang="ja-JP" sz="2000" b="1">
              <a:solidFill>
                <a:schemeClr val="bg1"/>
              </a:solidFill>
            </a:endParaRPr>
          </a:p>
        </p:txBody>
      </p:sp>
      <p:sp>
        <p:nvSpPr>
          <p:cNvPr id="7" name="テキスト ボックス 6">
            <a:extLst>
              <a:ext uri="{FF2B5EF4-FFF2-40B4-BE49-F238E27FC236}">
                <a16:creationId xmlns:a16="http://schemas.microsoft.com/office/drawing/2014/main" id="{4C65F126-6C8D-1C90-288E-8115CCA4DAB4}"/>
              </a:ext>
            </a:extLst>
          </p:cNvPr>
          <p:cNvSpPr txBox="1"/>
          <p:nvPr/>
        </p:nvSpPr>
        <p:spPr>
          <a:xfrm>
            <a:off x="3119287" y="4751100"/>
            <a:ext cx="2162234" cy="707886"/>
          </a:xfrm>
          <a:prstGeom prst="rect">
            <a:avLst/>
          </a:prstGeom>
          <a:noFill/>
        </p:spPr>
        <p:txBody>
          <a:bodyPr wrap="square" rtlCol="0">
            <a:spAutoFit/>
          </a:bodyPr>
          <a:lstStyle/>
          <a:p>
            <a:pPr algn="ctr"/>
            <a:r>
              <a:rPr kumimoji="1" lang="ja-JP" altLang="en-US" sz="2000" b="1">
                <a:solidFill>
                  <a:schemeClr val="bg1"/>
                </a:solidFill>
              </a:rPr>
              <a:t>斎場</a:t>
            </a:r>
            <a:endParaRPr kumimoji="1" lang="en-US" altLang="ja-JP" sz="2000" b="1">
              <a:solidFill>
                <a:schemeClr val="bg1"/>
              </a:solidFill>
            </a:endParaRPr>
          </a:p>
          <a:p>
            <a:pPr algn="ctr"/>
            <a:r>
              <a:rPr kumimoji="1" lang="ja-JP" altLang="en-US" sz="2000" b="1">
                <a:solidFill>
                  <a:schemeClr val="bg1"/>
                </a:solidFill>
              </a:rPr>
              <a:t>給食センター</a:t>
            </a:r>
            <a:endParaRPr kumimoji="1" lang="en-US" altLang="ja-JP" sz="2000" b="1">
              <a:solidFill>
                <a:schemeClr val="bg1"/>
              </a:solidFill>
            </a:endParaRPr>
          </a:p>
        </p:txBody>
      </p:sp>
      <p:sp>
        <p:nvSpPr>
          <p:cNvPr id="9" name="テキスト ボックス 8">
            <a:extLst>
              <a:ext uri="{FF2B5EF4-FFF2-40B4-BE49-F238E27FC236}">
                <a16:creationId xmlns:a16="http://schemas.microsoft.com/office/drawing/2014/main" id="{9C20E541-6566-5E62-F578-271F61DE6F25}"/>
              </a:ext>
            </a:extLst>
          </p:cNvPr>
          <p:cNvSpPr txBox="1"/>
          <p:nvPr/>
        </p:nvSpPr>
        <p:spPr>
          <a:xfrm>
            <a:off x="5579258" y="4660104"/>
            <a:ext cx="2246464" cy="707886"/>
          </a:xfrm>
          <a:prstGeom prst="rect">
            <a:avLst/>
          </a:prstGeom>
          <a:noFill/>
        </p:spPr>
        <p:txBody>
          <a:bodyPr wrap="square" rtlCol="0">
            <a:spAutoFit/>
          </a:bodyPr>
          <a:lstStyle/>
          <a:p>
            <a:pPr algn="ctr"/>
            <a:r>
              <a:rPr kumimoji="1" lang="ja-JP" altLang="en-US" sz="2000" b="1">
                <a:solidFill>
                  <a:schemeClr val="bg1"/>
                </a:solidFill>
              </a:rPr>
              <a:t>美術館、図書館</a:t>
            </a:r>
            <a:endParaRPr kumimoji="1" lang="en-US" altLang="ja-JP" sz="2000" b="1">
              <a:solidFill>
                <a:schemeClr val="bg1"/>
              </a:solidFill>
            </a:endParaRPr>
          </a:p>
          <a:p>
            <a:pPr algn="ctr"/>
            <a:r>
              <a:rPr kumimoji="1" lang="ja-JP" altLang="en-US" sz="2000" b="1">
                <a:solidFill>
                  <a:schemeClr val="bg1"/>
                </a:solidFill>
              </a:rPr>
              <a:t>スポーツ施設</a:t>
            </a:r>
            <a:endParaRPr kumimoji="1" lang="en-US" altLang="ja-JP" sz="2000" b="1">
              <a:solidFill>
                <a:schemeClr val="bg1"/>
              </a:solidFill>
            </a:endParaRPr>
          </a:p>
        </p:txBody>
      </p:sp>
      <p:sp>
        <p:nvSpPr>
          <p:cNvPr id="3" name="テキスト ボックス 9">
            <a:extLst>
              <a:ext uri="{FF2B5EF4-FFF2-40B4-BE49-F238E27FC236}">
                <a16:creationId xmlns:a16="http://schemas.microsoft.com/office/drawing/2014/main" id="{671D4F72-19F3-816A-BA1C-729EE8F593BB}"/>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309343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F702476-E7FC-CC93-B19F-A9FAEE3EE55E}"/>
            </a:ext>
          </a:extLst>
        </p:cNvPr>
        <p:cNvGrpSpPr/>
        <p:nvPr/>
      </p:nvGrpSpPr>
      <p:grpSpPr>
        <a:xfrm>
          <a:off x="0" y="0"/>
          <a:ext cx="0" cy="0"/>
          <a:chOff x="0" y="0"/>
          <a:chExt cx="0" cy="0"/>
        </a:xfrm>
      </p:grpSpPr>
      <p:sp>
        <p:nvSpPr>
          <p:cNvPr id="8" name="楕円 3">
            <a:extLst>
              <a:ext uri="{FF2B5EF4-FFF2-40B4-BE49-F238E27FC236}">
                <a16:creationId xmlns:a16="http://schemas.microsoft.com/office/drawing/2014/main" id="{31A0C0AC-DDDC-2F87-79E8-E7220FBE874B}"/>
              </a:ext>
            </a:extLst>
          </p:cNvPr>
          <p:cNvSpPr>
            <a:spLocks noChangeAspect="1"/>
          </p:cNvSpPr>
          <p:nvPr/>
        </p:nvSpPr>
        <p:spPr>
          <a:xfrm>
            <a:off x="-2665281" y="729000"/>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43115DF-E8BB-FF2A-22C1-6FF800176AE7}"/>
              </a:ext>
            </a:extLst>
          </p:cNvPr>
          <p:cNvSpPr txBox="1"/>
          <p:nvPr/>
        </p:nvSpPr>
        <p:spPr>
          <a:xfrm>
            <a:off x="2399809" y="577866"/>
            <a:ext cx="9407180" cy="523220"/>
          </a:xfrm>
          <a:prstGeom prst="rect">
            <a:avLst/>
          </a:prstGeom>
          <a:noFill/>
        </p:spPr>
        <p:txBody>
          <a:bodyPr wrap="square" lIns="91440" tIns="45720" rIns="91440" bIns="45720" rtlCol="0" anchor="t">
            <a:spAutoFit/>
          </a:bodyPr>
          <a:lstStyle/>
          <a:p>
            <a:r>
              <a:rPr kumimoji="1" lang="ja-JP" altLang="en-US" sz="2800" b="1">
                <a:solidFill>
                  <a:srgbClr val="003451"/>
                </a:solidFill>
              </a:rPr>
              <a:t>レジャー・文化系施設の広域化</a:t>
            </a:r>
            <a:endParaRPr kumimoji="1" lang="en-US" altLang="ja-JP" sz="2800" b="1">
              <a:solidFill>
                <a:srgbClr val="003451"/>
              </a:solidFill>
            </a:endParaRPr>
          </a:p>
        </p:txBody>
      </p:sp>
      <p:sp>
        <p:nvSpPr>
          <p:cNvPr id="3" name="テキスト ボックス 2">
            <a:extLst>
              <a:ext uri="{FF2B5EF4-FFF2-40B4-BE49-F238E27FC236}">
                <a16:creationId xmlns:a16="http://schemas.microsoft.com/office/drawing/2014/main" id="{777FF257-4F0B-766B-6604-463FE214BD45}"/>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28</a:t>
            </a:r>
          </a:p>
        </p:txBody>
      </p:sp>
      <p:grpSp>
        <p:nvGrpSpPr>
          <p:cNvPr id="45" name="グループ化 44">
            <a:extLst>
              <a:ext uri="{FF2B5EF4-FFF2-40B4-BE49-F238E27FC236}">
                <a16:creationId xmlns:a16="http://schemas.microsoft.com/office/drawing/2014/main" id="{463058A1-3A19-5ACB-88F6-771214E2F217}"/>
              </a:ext>
            </a:extLst>
          </p:cNvPr>
          <p:cNvGrpSpPr/>
          <p:nvPr/>
        </p:nvGrpSpPr>
        <p:grpSpPr>
          <a:xfrm>
            <a:off x="6084423" y="2201466"/>
            <a:ext cx="2082575" cy="1714606"/>
            <a:chOff x="5994424" y="4565528"/>
            <a:chExt cx="2082575" cy="1714606"/>
          </a:xfrm>
          <a:solidFill>
            <a:srgbClr val="003451"/>
          </a:solidFill>
        </p:grpSpPr>
        <p:sp>
          <p:nvSpPr>
            <p:cNvPr id="46" name="四角形: 角を丸くする 45">
              <a:extLst>
                <a:ext uri="{FF2B5EF4-FFF2-40B4-BE49-F238E27FC236}">
                  <a16:creationId xmlns:a16="http://schemas.microsoft.com/office/drawing/2014/main" id="{FA70AAA5-102E-5F2B-BC4D-19CC47E819E0}"/>
                </a:ext>
              </a:extLst>
            </p:cNvPr>
            <p:cNvSpPr/>
            <p:nvPr/>
          </p:nvSpPr>
          <p:spPr>
            <a:xfrm>
              <a:off x="5994424" y="4695086"/>
              <a:ext cx="2082575" cy="1585048"/>
            </a:xfrm>
            <a:prstGeom prst="roundRect">
              <a:avLst>
                <a:gd name="adj" fmla="val 4917"/>
              </a:avLst>
            </a:prstGeom>
            <a:noFill/>
            <a:ln w="31750">
              <a:solidFill>
                <a:srgbClr val="00345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60377679-78D3-CA3E-089B-8A6A00BBF4C4}"/>
                </a:ext>
              </a:extLst>
            </p:cNvPr>
            <p:cNvSpPr txBox="1"/>
            <p:nvPr/>
          </p:nvSpPr>
          <p:spPr>
            <a:xfrm>
              <a:off x="6137264" y="4565528"/>
              <a:ext cx="1836170" cy="369332"/>
            </a:xfrm>
            <a:prstGeom prst="rect">
              <a:avLst/>
            </a:prstGeom>
            <a:noFill/>
          </p:spPr>
          <p:txBody>
            <a:bodyPr wrap="square" rtlCol="0">
              <a:spAutoFit/>
            </a:bodyPr>
            <a:lstStyle/>
            <a:p>
              <a:r>
                <a:rPr kumimoji="1" lang="ja-JP" altLang="en-US" b="1">
                  <a:highlight>
                    <a:srgbClr val="F2F2F2"/>
                  </a:highlight>
                </a:rPr>
                <a:t>かすみがうら市</a:t>
              </a:r>
            </a:p>
          </p:txBody>
        </p:sp>
      </p:grpSp>
      <p:pic>
        <p:nvPicPr>
          <p:cNvPr id="72" name="グラフィックス 71" descr="競技場 単色塗りつぶし">
            <a:extLst>
              <a:ext uri="{FF2B5EF4-FFF2-40B4-BE49-F238E27FC236}">
                <a16:creationId xmlns:a16="http://schemas.microsoft.com/office/drawing/2014/main" id="{82801C69-615B-049F-5D6E-04DA932A40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6718" y="3177151"/>
            <a:ext cx="548384" cy="548384"/>
          </a:xfrm>
          <a:prstGeom prst="rect">
            <a:avLst/>
          </a:prstGeom>
        </p:spPr>
      </p:pic>
      <p:grpSp>
        <p:nvGrpSpPr>
          <p:cNvPr id="102" name="グループ化 101">
            <a:extLst>
              <a:ext uri="{FF2B5EF4-FFF2-40B4-BE49-F238E27FC236}">
                <a16:creationId xmlns:a16="http://schemas.microsoft.com/office/drawing/2014/main" id="{9E318D13-3D74-A7E7-19DE-ED36A68A1461}"/>
              </a:ext>
            </a:extLst>
          </p:cNvPr>
          <p:cNvGrpSpPr/>
          <p:nvPr/>
        </p:nvGrpSpPr>
        <p:grpSpPr>
          <a:xfrm>
            <a:off x="8520855" y="2201466"/>
            <a:ext cx="2082575" cy="1714606"/>
            <a:chOff x="5994424" y="4565528"/>
            <a:chExt cx="2082575" cy="1714606"/>
          </a:xfrm>
          <a:solidFill>
            <a:srgbClr val="003451"/>
          </a:solidFill>
        </p:grpSpPr>
        <p:sp>
          <p:nvSpPr>
            <p:cNvPr id="103" name="四角形: 角を丸くする 102">
              <a:extLst>
                <a:ext uri="{FF2B5EF4-FFF2-40B4-BE49-F238E27FC236}">
                  <a16:creationId xmlns:a16="http://schemas.microsoft.com/office/drawing/2014/main" id="{7278F4D0-0F8C-1A66-30F2-190E5E43CFC7}"/>
                </a:ext>
              </a:extLst>
            </p:cNvPr>
            <p:cNvSpPr/>
            <p:nvPr/>
          </p:nvSpPr>
          <p:spPr>
            <a:xfrm>
              <a:off x="5994424" y="4695086"/>
              <a:ext cx="2082575" cy="1585048"/>
            </a:xfrm>
            <a:prstGeom prst="roundRect">
              <a:avLst>
                <a:gd name="adj" fmla="val 4917"/>
              </a:avLst>
            </a:prstGeom>
            <a:noFill/>
            <a:ln w="31750">
              <a:solidFill>
                <a:srgbClr val="00345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04" name="テキスト ボックス 103">
              <a:extLst>
                <a:ext uri="{FF2B5EF4-FFF2-40B4-BE49-F238E27FC236}">
                  <a16:creationId xmlns:a16="http://schemas.microsoft.com/office/drawing/2014/main" id="{B3F46E17-4080-650E-60B6-293CE59DA7B3}"/>
                </a:ext>
              </a:extLst>
            </p:cNvPr>
            <p:cNvSpPr txBox="1"/>
            <p:nvPr/>
          </p:nvSpPr>
          <p:spPr>
            <a:xfrm>
              <a:off x="6594686" y="4565528"/>
              <a:ext cx="996530" cy="369332"/>
            </a:xfrm>
            <a:prstGeom prst="rect">
              <a:avLst/>
            </a:prstGeom>
            <a:noFill/>
          </p:spPr>
          <p:txBody>
            <a:bodyPr wrap="square" rtlCol="0">
              <a:spAutoFit/>
            </a:bodyPr>
            <a:lstStyle/>
            <a:p>
              <a:r>
                <a:rPr kumimoji="1" lang="ja-JP" altLang="en-US" b="1">
                  <a:highlight>
                    <a:srgbClr val="F2F2F2"/>
                  </a:highlight>
                </a:rPr>
                <a:t>土浦市</a:t>
              </a:r>
            </a:p>
          </p:txBody>
        </p:sp>
      </p:grpSp>
      <p:pic>
        <p:nvPicPr>
          <p:cNvPr id="105" name="グラフィックス 104" descr="競技場 単色塗りつぶし">
            <a:extLst>
              <a:ext uri="{FF2B5EF4-FFF2-40B4-BE49-F238E27FC236}">
                <a16:creationId xmlns:a16="http://schemas.microsoft.com/office/drawing/2014/main" id="{967F221C-FE19-66A2-50A9-EA9401F738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5905" y="3196035"/>
            <a:ext cx="548384" cy="548384"/>
          </a:xfrm>
          <a:prstGeom prst="rect">
            <a:avLst/>
          </a:prstGeom>
        </p:spPr>
      </p:pic>
      <p:pic>
        <p:nvPicPr>
          <p:cNvPr id="106" name="グラフィックス 105" descr="劇場の幕 単色塗りつぶし">
            <a:extLst>
              <a:ext uri="{FF2B5EF4-FFF2-40B4-BE49-F238E27FC236}">
                <a16:creationId xmlns:a16="http://schemas.microsoft.com/office/drawing/2014/main" id="{83402CD4-44F9-AA38-CE03-F242459D9D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15294" y="3176850"/>
            <a:ext cx="586754" cy="586754"/>
          </a:xfrm>
          <a:prstGeom prst="rect">
            <a:avLst/>
          </a:prstGeom>
        </p:spPr>
      </p:pic>
      <p:grpSp>
        <p:nvGrpSpPr>
          <p:cNvPr id="108" name="グループ化 107">
            <a:extLst>
              <a:ext uri="{FF2B5EF4-FFF2-40B4-BE49-F238E27FC236}">
                <a16:creationId xmlns:a16="http://schemas.microsoft.com/office/drawing/2014/main" id="{41B7113F-0CE4-0565-2ACF-816AEB8E374A}"/>
              </a:ext>
            </a:extLst>
          </p:cNvPr>
          <p:cNvGrpSpPr/>
          <p:nvPr/>
        </p:nvGrpSpPr>
        <p:grpSpPr>
          <a:xfrm>
            <a:off x="3647991" y="2201466"/>
            <a:ext cx="2082575" cy="1714606"/>
            <a:chOff x="5994424" y="4565528"/>
            <a:chExt cx="2082575" cy="1714606"/>
          </a:xfrm>
          <a:solidFill>
            <a:srgbClr val="003451"/>
          </a:solidFill>
        </p:grpSpPr>
        <p:sp>
          <p:nvSpPr>
            <p:cNvPr id="109" name="四角形: 角を丸くする 108">
              <a:extLst>
                <a:ext uri="{FF2B5EF4-FFF2-40B4-BE49-F238E27FC236}">
                  <a16:creationId xmlns:a16="http://schemas.microsoft.com/office/drawing/2014/main" id="{71CED6DE-2CF6-1809-7335-48F8FE4E33DF}"/>
                </a:ext>
              </a:extLst>
            </p:cNvPr>
            <p:cNvSpPr/>
            <p:nvPr/>
          </p:nvSpPr>
          <p:spPr>
            <a:xfrm>
              <a:off x="5994424" y="4695086"/>
              <a:ext cx="2082575" cy="1585048"/>
            </a:xfrm>
            <a:prstGeom prst="roundRect">
              <a:avLst>
                <a:gd name="adj" fmla="val 4917"/>
              </a:avLst>
            </a:prstGeom>
            <a:noFill/>
            <a:ln w="31750">
              <a:solidFill>
                <a:srgbClr val="00345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10" name="テキスト ボックス 109">
              <a:extLst>
                <a:ext uri="{FF2B5EF4-FFF2-40B4-BE49-F238E27FC236}">
                  <a16:creationId xmlns:a16="http://schemas.microsoft.com/office/drawing/2014/main" id="{C4E2F583-F733-3387-EC60-9C53D6CA12B3}"/>
                </a:ext>
              </a:extLst>
            </p:cNvPr>
            <p:cNvSpPr txBox="1"/>
            <p:nvPr/>
          </p:nvSpPr>
          <p:spPr>
            <a:xfrm>
              <a:off x="6594686" y="4565528"/>
              <a:ext cx="996530" cy="369332"/>
            </a:xfrm>
            <a:prstGeom prst="rect">
              <a:avLst/>
            </a:prstGeom>
            <a:noFill/>
          </p:spPr>
          <p:txBody>
            <a:bodyPr wrap="square" rtlCol="0">
              <a:spAutoFit/>
            </a:bodyPr>
            <a:lstStyle/>
            <a:p>
              <a:r>
                <a:rPr kumimoji="1" lang="ja-JP" altLang="en-US" b="1">
                  <a:highlight>
                    <a:srgbClr val="F2F2F2"/>
                  </a:highlight>
                </a:rPr>
                <a:t>石岡市</a:t>
              </a:r>
            </a:p>
          </p:txBody>
        </p:sp>
      </p:grpSp>
      <p:pic>
        <p:nvPicPr>
          <p:cNvPr id="111" name="グラフィックス 110" descr="競技場 単色塗りつぶし">
            <a:extLst>
              <a:ext uri="{FF2B5EF4-FFF2-40B4-BE49-F238E27FC236}">
                <a16:creationId xmlns:a16="http://schemas.microsoft.com/office/drawing/2014/main" id="{D5E8B3ED-BDFD-7A76-DB44-07009B678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0286" y="3177151"/>
            <a:ext cx="548384" cy="548384"/>
          </a:xfrm>
          <a:prstGeom prst="rect">
            <a:avLst/>
          </a:prstGeom>
        </p:spPr>
      </p:pic>
      <p:pic>
        <p:nvPicPr>
          <p:cNvPr id="112" name="グラフィックス 111" descr="劇場の幕 単色塗りつぶし">
            <a:extLst>
              <a:ext uri="{FF2B5EF4-FFF2-40B4-BE49-F238E27FC236}">
                <a16:creationId xmlns:a16="http://schemas.microsoft.com/office/drawing/2014/main" id="{C96EC3BD-D047-D8E3-F671-73472A8EA6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9366" y="2570798"/>
            <a:ext cx="586754" cy="586754"/>
          </a:xfrm>
          <a:prstGeom prst="rect">
            <a:avLst/>
          </a:prstGeom>
        </p:spPr>
      </p:pic>
      <p:grpSp>
        <p:nvGrpSpPr>
          <p:cNvPr id="115" name="グループ化 114">
            <a:extLst>
              <a:ext uri="{FF2B5EF4-FFF2-40B4-BE49-F238E27FC236}">
                <a16:creationId xmlns:a16="http://schemas.microsoft.com/office/drawing/2014/main" id="{E87AE58E-CA2C-0EA5-015D-0EAB0AE1301D}"/>
              </a:ext>
            </a:extLst>
          </p:cNvPr>
          <p:cNvGrpSpPr/>
          <p:nvPr/>
        </p:nvGrpSpPr>
        <p:grpSpPr>
          <a:xfrm>
            <a:off x="6084423" y="4115423"/>
            <a:ext cx="2082575" cy="1714606"/>
            <a:chOff x="5994424" y="4565528"/>
            <a:chExt cx="2082575" cy="1714606"/>
          </a:xfrm>
          <a:solidFill>
            <a:srgbClr val="003451"/>
          </a:solidFill>
        </p:grpSpPr>
        <p:sp>
          <p:nvSpPr>
            <p:cNvPr id="116" name="四角形: 角を丸くする 115">
              <a:extLst>
                <a:ext uri="{FF2B5EF4-FFF2-40B4-BE49-F238E27FC236}">
                  <a16:creationId xmlns:a16="http://schemas.microsoft.com/office/drawing/2014/main" id="{F1393F4E-1FCA-78C5-A522-17874B67C824}"/>
                </a:ext>
              </a:extLst>
            </p:cNvPr>
            <p:cNvSpPr/>
            <p:nvPr/>
          </p:nvSpPr>
          <p:spPr>
            <a:xfrm>
              <a:off x="5994424" y="4695086"/>
              <a:ext cx="2082575" cy="1585048"/>
            </a:xfrm>
            <a:prstGeom prst="roundRect">
              <a:avLst>
                <a:gd name="adj" fmla="val 4917"/>
              </a:avLst>
            </a:prstGeom>
            <a:noFill/>
            <a:ln w="31750">
              <a:solidFill>
                <a:srgbClr val="00345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17" name="テキスト ボックス 116">
              <a:extLst>
                <a:ext uri="{FF2B5EF4-FFF2-40B4-BE49-F238E27FC236}">
                  <a16:creationId xmlns:a16="http://schemas.microsoft.com/office/drawing/2014/main" id="{8F2F448D-6401-E9F7-AAB6-618755EE0B2D}"/>
                </a:ext>
              </a:extLst>
            </p:cNvPr>
            <p:cNvSpPr txBox="1"/>
            <p:nvPr/>
          </p:nvSpPr>
          <p:spPr>
            <a:xfrm>
              <a:off x="6594686" y="4565528"/>
              <a:ext cx="996530" cy="369332"/>
            </a:xfrm>
            <a:prstGeom prst="rect">
              <a:avLst/>
            </a:prstGeom>
            <a:noFill/>
          </p:spPr>
          <p:txBody>
            <a:bodyPr wrap="square" rtlCol="0">
              <a:spAutoFit/>
            </a:bodyPr>
            <a:lstStyle/>
            <a:p>
              <a:r>
                <a:rPr kumimoji="1" lang="ja-JP" altLang="en-US" b="1">
                  <a:highlight>
                    <a:srgbClr val="F2F2F2"/>
                  </a:highlight>
                </a:rPr>
                <a:t>牛久市</a:t>
              </a:r>
            </a:p>
          </p:txBody>
        </p:sp>
      </p:grpSp>
      <p:pic>
        <p:nvPicPr>
          <p:cNvPr id="118" name="グラフィックス 117" descr="競技場 単色塗りつぶし">
            <a:extLst>
              <a:ext uri="{FF2B5EF4-FFF2-40B4-BE49-F238E27FC236}">
                <a16:creationId xmlns:a16="http://schemas.microsoft.com/office/drawing/2014/main" id="{D1B455CD-16B8-4563-93A3-3172304811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6718" y="5091108"/>
            <a:ext cx="548384" cy="548384"/>
          </a:xfrm>
          <a:prstGeom prst="rect">
            <a:avLst/>
          </a:prstGeom>
        </p:spPr>
      </p:pic>
      <p:pic>
        <p:nvPicPr>
          <p:cNvPr id="119" name="グラフィックス 118" descr="劇場の幕 単色塗りつぶし">
            <a:extLst>
              <a:ext uri="{FF2B5EF4-FFF2-40B4-BE49-F238E27FC236}">
                <a16:creationId xmlns:a16="http://schemas.microsoft.com/office/drawing/2014/main" id="{9A239345-ECD0-31C9-7530-C8EBD924DC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5798" y="4484755"/>
            <a:ext cx="586754" cy="586754"/>
          </a:xfrm>
          <a:prstGeom prst="rect">
            <a:avLst/>
          </a:prstGeom>
        </p:spPr>
      </p:pic>
      <p:grpSp>
        <p:nvGrpSpPr>
          <p:cNvPr id="121" name="グループ化 120">
            <a:extLst>
              <a:ext uri="{FF2B5EF4-FFF2-40B4-BE49-F238E27FC236}">
                <a16:creationId xmlns:a16="http://schemas.microsoft.com/office/drawing/2014/main" id="{0C77B561-B17F-6A57-A5E0-5219332D1B17}"/>
              </a:ext>
            </a:extLst>
          </p:cNvPr>
          <p:cNvGrpSpPr/>
          <p:nvPr/>
        </p:nvGrpSpPr>
        <p:grpSpPr>
          <a:xfrm>
            <a:off x="8520855" y="4115423"/>
            <a:ext cx="2082575" cy="1714606"/>
            <a:chOff x="5994424" y="4565528"/>
            <a:chExt cx="2082575" cy="1714606"/>
          </a:xfrm>
          <a:solidFill>
            <a:srgbClr val="003451"/>
          </a:solidFill>
        </p:grpSpPr>
        <p:sp>
          <p:nvSpPr>
            <p:cNvPr id="122" name="四角形: 角を丸くする 121">
              <a:extLst>
                <a:ext uri="{FF2B5EF4-FFF2-40B4-BE49-F238E27FC236}">
                  <a16:creationId xmlns:a16="http://schemas.microsoft.com/office/drawing/2014/main" id="{A11670BF-0A7F-F7A8-1E55-9EB0E67F5EC1}"/>
                </a:ext>
              </a:extLst>
            </p:cNvPr>
            <p:cNvSpPr/>
            <p:nvPr/>
          </p:nvSpPr>
          <p:spPr>
            <a:xfrm>
              <a:off x="5994424" y="4695086"/>
              <a:ext cx="2082575" cy="1585048"/>
            </a:xfrm>
            <a:prstGeom prst="roundRect">
              <a:avLst>
                <a:gd name="adj" fmla="val 4917"/>
              </a:avLst>
            </a:prstGeom>
            <a:noFill/>
            <a:ln w="31750">
              <a:solidFill>
                <a:srgbClr val="00345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23" name="テキスト ボックス 122">
              <a:extLst>
                <a:ext uri="{FF2B5EF4-FFF2-40B4-BE49-F238E27FC236}">
                  <a16:creationId xmlns:a16="http://schemas.microsoft.com/office/drawing/2014/main" id="{51928D0E-73D2-14FA-2C3B-974513F7D9AD}"/>
                </a:ext>
              </a:extLst>
            </p:cNvPr>
            <p:cNvSpPr txBox="1"/>
            <p:nvPr/>
          </p:nvSpPr>
          <p:spPr>
            <a:xfrm>
              <a:off x="6594686" y="4565528"/>
              <a:ext cx="996530" cy="369332"/>
            </a:xfrm>
            <a:prstGeom prst="rect">
              <a:avLst/>
            </a:prstGeom>
            <a:noFill/>
          </p:spPr>
          <p:txBody>
            <a:bodyPr wrap="square" rtlCol="0">
              <a:spAutoFit/>
            </a:bodyPr>
            <a:lstStyle/>
            <a:p>
              <a:r>
                <a:rPr kumimoji="1" lang="ja-JP" altLang="en-US" b="1">
                  <a:highlight>
                    <a:srgbClr val="F2F2F2"/>
                  </a:highlight>
                </a:rPr>
                <a:t>阿見町</a:t>
              </a:r>
            </a:p>
          </p:txBody>
        </p:sp>
      </p:grpSp>
      <p:pic>
        <p:nvPicPr>
          <p:cNvPr id="124" name="グラフィックス 123" descr="競技場 単色塗りつぶし">
            <a:extLst>
              <a:ext uri="{FF2B5EF4-FFF2-40B4-BE49-F238E27FC236}">
                <a16:creationId xmlns:a16="http://schemas.microsoft.com/office/drawing/2014/main" id="{E6A8AFBF-00DF-5DAC-0E0D-6D5FE07109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03150" y="5091108"/>
            <a:ext cx="548384" cy="548384"/>
          </a:xfrm>
          <a:prstGeom prst="rect">
            <a:avLst/>
          </a:prstGeom>
        </p:spPr>
      </p:pic>
      <p:grpSp>
        <p:nvGrpSpPr>
          <p:cNvPr id="127" name="グループ化 126">
            <a:extLst>
              <a:ext uri="{FF2B5EF4-FFF2-40B4-BE49-F238E27FC236}">
                <a16:creationId xmlns:a16="http://schemas.microsoft.com/office/drawing/2014/main" id="{9D6B4448-D25A-4B47-A617-82AE213C778A}"/>
              </a:ext>
            </a:extLst>
          </p:cNvPr>
          <p:cNvGrpSpPr/>
          <p:nvPr/>
        </p:nvGrpSpPr>
        <p:grpSpPr>
          <a:xfrm>
            <a:off x="3647991" y="4115423"/>
            <a:ext cx="2082575" cy="1714606"/>
            <a:chOff x="5994424" y="4565528"/>
            <a:chExt cx="2082575" cy="1714606"/>
          </a:xfrm>
          <a:solidFill>
            <a:srgbClr val="003451"/>
          </a:solidFill>
        </p:grpSpPr>
        <p:sp>
          <p:nvSpPr>
            <p:cNvPr id="128" name="四角形: 角を丸くする 127">
              <a:extLst>
                <a:ext uri="{FF2B5EF4-FFF2-40B4-BE49-F238E27FC236}">
                  <a16:creationId xmlns:a16="http://schemas.microsoft.com/office/drawing/2014/main" id="{90C289A7-5C03-2097-04A3-165D16310352}"/>
                </a:ext>
              </a:extLst>
            </p:cNvPr>
            <p:cNvSpPr/>
            <p:nvPr/>
          </p:nvSpPr>
          <p:spPr>
            <a:xfrm>
              <a:off x="5994424" y="4695086"/>
              <a:ext cx="2082575" cy="1585048"/>
            </a:xfrm>
            <a:prstGeom prst="roundRect">
              <a:avLst>
                <a:gd name="adj" fmla="val 4917"/>
              </a:avLst>
            </a:prstGeom>
            <a:noFill/>
            <a:ln w="31750">
              <a:solidFill>
                <a:srgbClr val="00345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29" name="テキスト ボックス 128">
              <a:extLst>
                <a:ext uri="{FF2B5EF4-FFF2-40B4-BE49-F238E27FC236}">
                  <a16:creationId xmlns:a16="http://schemas.microsoft.com/office/drawing/2014/main" id="{4C6B0F61-4FD7-C1CC-D3A0-58FD834287FD}"/>
                </a:ext>
              </a:extLst>
            </p:cNvPr>
            <p:cNvSpPr txBox="1"/>
            <p:nvPr/>
          </p:nvSpPr>
          <p:spPr>
            <a:xfrm>
              <a:off x="6478139" y="4565528"/>
              <a:ext cx="1101724" cy="369332"/>
            </a:xfrm>
            <a:prstGeom prst="rect">
              <a:avLst/>
            </a:prstGeom>
            <a:noFill/>
          </p:spPr>
          <p:txBody>
            <a:bodyPr wrap="square" rtlCol="0">
              <a:spAutoFit/>
            </a:bodyPr>
            <a:lstStyle/>
            <a:p>
              <a:r>
                <a:rPr kumimoji="1" lang="ja-JP" altLang="en-US" b="1">
                  <a:highlight>
                    <a:srgbClr val="F2F2F2"/>
                  </a:highlight>
                </a:rPr>
                <a:t>つくば市</a:t>
              </a:r>
            </a:p>
          </p:txBody>
        </p:sp>
      </p:grpSp>
      <p:pic>
        <p:nvPicPr>
          <p:cNvPr id="130" name="グラフィックス 129" descr="競技場 単色塗りつぶし">
            <a:extLst>
              <a:ext uri="{FF2B5EF4-FFF2-40B4-BE49-F238E27FC236}">
                <a16:creationId xmlns:a16="http://schemas.microsoft.com/office/drawing/2014/main" id="{7E23D6AE-8F18-886F-96DB-C4443B41F8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0286" y="5091108"/>
            <a:ext cx="548384" cy="548384"/>
          </a:xfrm>
          <a:prstGeom prst="rect">
            <a:avLst/>
          </a:prstGeom>
        </p:spPr>
      </p:pic>
      <p:pic>
        <p:nvPicPr>
          <p:cNvPr id="131" name="グラフィックス 130" descr="劇場の幕 単色塗りつぶし">
            <a:extLst>
              <a:ext uri="{FF2B5EF4-FFF2-40B4-BE49-F238E27FC236}">
                <a16:creationId xmlns:a16="http://schemas.microsoft.com/office/drawing/2014/main" id="{5274BC99-BBBF-341B-FF72-2BD77D9BBD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9366" y="4484755"/>
            <a:ext cx="586754" cy="586754"/>
          </a:xfrm>
          <a:prstGeom prst="rect">
            <a:avLst/>
          </a:prstGeom>
        </p:spPr>
      </p:pic>
      <p:sp>
        <p:nvSpPr>
          <p:cNvPr id="133" name="テキスト ボックス 132">
            <a:extLst>
              <a:ext uri="{FF2B5EF4-FFF2-40B4-BE49-F238E27FC236}">
                <a16:creationId xmlns:a16="http://schemas.microsoft.com/office/drawing/2014/main" id="{7A5B4E79-C3F3-9DD9-6BAD-F12B0E9816B1}"/>
              </a:ext>
            </a:extLst>
          </p:cNvPr>
          <p:cNvSpPr txBox="1"/>
          <p:nvPr/>
        </p:nvSpPr>
        <p:spPr>
          <a:xfrm>
            <a:off x="2779551" y="1120828"/>
            <a:ext cx="868440" cy="461665"/>
          </a:xfrm>
          <a:prstGeom prst="rect">
            <a:avLst/>
          </a:prstGeom>
          <a:noFill/>
        </p:spPr>
        <p:txBody>
          <a:bodyPr wrap="square" rtlCol="0">
            <a:spAutoFit/>
          </a:bodyPr>
          <a:lstStyle/>
          <a:p>
            <a:r>
              <a:rPr kumimoji="1" lang="ja-JP" altLang="en-US" sz="2400" b="1">
                <a:solidFill>
                  <a:srgbClr val="003451"/>
                </a:solidFill>
              </a:rPr>
              <a:t>現状</a:t>
            </a:r>
          </a:p>
        </p:txBody>
      </p:sp>
      <p:pic>
        <p:nvPicPr>
          <p:cNvPr id="134" name="グラフィックス 133" descr="ギリシャ神殿 単色塗りつぶし">
            <a:extLst>
              <a:ext uri="{FF2B5EF4-FFF2-40B4-BE49-F238E27FC236}">
                <a16:creationId xmlns:a16="http://schemas.microsoft.com/office/drawing/2014/main" id="{ED269442-BD2F-1985-DA05-4C2E421CA8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37735" y="3193329"/>
            <a:ext cx="591465" cy="591465"/>
          </a:xfrm>
          <a:prstGeom prst="rect">
            <a:avLst/>
          </a:prstGeom>
        </p:spPr>
      </p:pic>
      <p:pic>
        <p:nvPicPr>
          <p:cNvPr id="135" name="グラフィックス 134" descr="公園の光景 単色塗りつぶし">
            <a:extLst>
              <a:ext uri="{FF2B5EF4-FFF2-40B4-BE49-F238E27FC236}">
                <a16:creationId xmlns:a16="http://schemas.microsoft.com/office/drawing/2014/main" id="{6857E4CE-BEB2-C2CB-0D6A-FF6C45CB55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45798" y="2606330"/>
            <a:ext cx="586754" cy="586754"/>
          </a:xfrm>
          <a:prstGeom prst="rect">
            <a:avLst/>
          </a:prstGeom>
        </p:spPr>
      </p:pic>
      <p:pic>
        <p:nvPicPr>
          <p:cNvPr id="136" name="グラフィックス 135" descr="アジアの寺院 単色塗りつぶし">
            <a:extLst>
              <a:ext uri="{FF2B5EF4-FFF2-40B4-BE49-F238E27FC236}">
                <a16:creationId xmlns:a16="http://schemas.microsoft.com/office/drawing/2014/main" id="{04B88E5B-0849-E250-B486-77A0438170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15032" y="5008446"/>
            <a:ext cx="694333" cy="694333"/>
          </a:xfrm>
          <a:prstGeom prst="rect">
            <a:avLst/>
          </a:prstGeom>
        </p:spPr>
      </p:pic>
      <p:pic>
        <p:nvPicPr>
          <p:cNvPr id="137" name="グラフィックス 136" descr="建物 単色塗りつぶし">
            <a:extLst>
              <a:ext uri="{FF2B5EF4-FFF2-40B4-BE49-F238E27FC236}">
                <a16:creationId xmlns:a16="http://schemas.microsoft.com/office/drawing/2014/main" id="{2A51F355-7F77-2B65-2261-7E5843F565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33817" y="2528514"/>
            <a:ext cx="690320" cy="690320"/>
          </a:xfrm>
          <a:prstGeom prst="rect">
            <a:avLst/>
          </a:prstGeom>
        </p:spPr>
      </p:pic>
      <p:pic>
        <p:nvPicPr>
          <p:cNvPr id="139" name="グラフィックス 138" descr="建物 単色塗りつぶし">
            <a:extLst>
              <a:ext uri="{FF2B5EF4-FFF2-40B4-BE49-F238E27FC236}">
                <a16:creationId xmlns:a16="http://schemas.microsoft.com/office/drawing/2014/main" id="{3DFBA6A7-CCC0-6B1A-FDA4-8A28F31F0B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84937" y="5010452"/>
            <a:ext cx="690320" cy="690320"/>
          </a:xfrm>
          <a:prstGeom prst="rect">
            <a:avLst/>
          </a:prstGeom>
        </p:spPr>
      </p:pic>
      <p:pic>
        <p:nvPicPr>
          <p:cNvPr id="140" name="グラフィックス 139" descr="建物 単色塗りつぶし">
            <a:extLst>
              <a:ext uri="{FF2B5EF4-FFF2-40B4-BE49-F238E27FC236}">
                <a16:creationId xmlns:a16="http://schemas.microsoft.com/office/drawing/2014/main" id="{D62D111C-3CD0-0F3E-556D-09DDD4C7C2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82242" y="5020140"/>
            <a:ext cx="690320" cy="690320"/>
          </a:xfrm>
          <a:prstGeom prst="rect">
            <a:avLst/>
          </a:prstGeom>
        </p:spPr>
      </p:pic>
      <p:pic>
        <p:nvPicPr>
          <p:cNvPr id="141" name="グラフィックス 140" descr="ギリシャ神殿 単色塗りつぶし">
            <a:extLst>
              <a:ext uri="{FF2B5EF4-FFF2-40B4-BE49-F238E27FC236}">
                <a16:creationId xmlns:a16="http://schemas.microsoft.com/office/drawing/2014/main" id="{7283EC4F-6823-1382-72A6-392CABA404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93211" y="3177151"/>
            <a:ext cx="591465" cy="591465"/>
          </a:xfrm>
          <a:prstGeom prst="rect">
            <a:avLst/>
          </a:prstGeom>
        </p:spPr>
      </p:pic>
      <p:pic>
        <p:nvPicPr>
          <p:cNvPr id="142" name="グラフィックス 141" descr="公園の光景 単色塗りつぶし">
            <a:extLst>
              <a:ext uri="{FF2B5EF4-FFF2-40B4-BE49-F238E27FC236}">
                <a16:creationId xmlns:a16="http://schemas.microsoft.com/office/drawing/2014/main" id="{57028BFB-7BA8-EC78-0F82-3F8595450E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49284" y="4468822"/>
            <a:ext cx="586754" cy="586754"/>
          </a:xfrm>
          <a:prstGeom prst="rect">
            <a:avLst/>
          </a:prstGeom>
        </p:spPr>
      </p:pic>
      <p:grpSp>
        <p:nvGrpSpPr>
          <p:cNvPr id="143" name="グループ化 142">
            <a:extLst>
              <a:ext uri="{FF2B5EF4-FFF2-40B4-BE49-F238E27FC236}">
                <a16:creationId xmlns:a16="http://schemas.microsoft.com/office/drawing/2014/main" id="{AF236D0C-FA6A-8B83-0D88-4010E2113C00}"/>
              </a:ext>
            </a:extLst>
          </p:cNvPr>
          <p:cNvGrpSpPr/>
          <p:nvPr/>
        </p:nvGrpSpPr>
        <p:grpSpPr>
          <a:xfrm>
            <a:off x="10631110" y="3354450"/>
            <a:ext cx="1489288" cy="1357506"/>
            <a:chOff x="7563751" y="1471448"/>
            <a:chExt cx="2810854" cy="1357506"/>
          </a:xfrm>
          <a:solidFill>
            <a:srgbClr val="003451"/>
          </a:solidFill>
        </p:grpSpPr>
        <p:sp>
          <p:nvSpPr>
            <p:cNvPr id="144" name="四角形: 角を丸くする 143">
              <a:extLst>
                <a:ext uri="{FF2B5EF4-FFF2-40B4-BE49-F238E27FC236}">
                  <a16:creationId xmlns:a16="http://schemas.microsoft.com/office/drawing/2014/main" id="{E16295CF-675A-4590-8E21-365566DB30CD}"/>
                </a:ext>
              </a:extLst>
            </p:cNvPr>
            <p:cNvSpPr/>
            <p:nvPr/>
          </p:nvSpPr>
          <p:spPr>
            <a:xfrm>
              <a:off x="7563751" y="1471448"/>
              <a:ext cx="2810854" cy="1357506"/>
            </a:xfrm>
            <a:prstGeom prst="roundRect">
              <a:avLst>
                <a:gd name="adj" fmla="val 8338"/>
              </a:avLst>
            </a:prstGeom>
            <a:grp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145" name="テキスト ボックス 144">
              <a:extLst>
                <a:ext uri="{FF2B5EF4-FFF2-40B4-BE49-F238E27FC236}">
                  <a16:creationId xmlns:a16="http://schemas.microsoft.com/office/drawing/2014/main" id="{DA51DCC6-3B0C-1E92-5DBA-C12C0032E124}"/>
                </a:ext>
              </a:extLst>
            </p:cNvPr>
            <p:cNvSpPr txBox="1"/>
            <p:nvPr/>
          </p:nvSpPr>
          <p:spPr>
            <a:xfrm>
              <a:off x="7563751" y="2025464"/>
              <a:ext cx="2810854"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bg1"/>
                  </a:solidFill>
                  <a:effectLst/>
                  <a:uLnTx/>
                  <a:uFillTx/>
                  <a:latin typeface="Noto Sans JP"/>
                  <a:ea typeface="Noto Sans JP"/>
                  <a:cs typeface="+mn-cs"/>
                </a:rPr>
                <a:t>築</a:t>
              </a:r>
              <a:r>
                <a:rPr kumimoji="1" lang="en-US" altLang="ja-JP" sz="2000" b="1" i="0" u="none" strike="noStrike" kern="1200" cap="none" spc="0" normalizeH="0" baseline="0" noProof="0">
                  <a:ln>
                    <a:noFill/>
                  </a:ln>
                  <a:solidFill>
                    <a:schemeClr val="bg1"/>
                  </a:solidFill>
                  <a:effectLst/>
                  <a:uLnTx/>
                  <a:uFillTx/>
                  <a:latin typeface="Noto Sans JP"/>
                  <a:ea typeface="Noto Sans JP"/>
                  <a:cs typeface="+mn-cs"/>
                </a:rPr>
                <a:t>42</a:t>
              </a:r>
              <a:r>
                <a:rPr kumimoji="1" lang="ja-JP" altLang="en-US" sz="2000" b="1" i="0" u="none" strike="noStrike" kern="1200" cap="none" spc="0" normalizeH="0" baseline="0" noProof="0">
                  <a:ln>
                    <a:noFill/>
                  </a:ln>
                  <a:solidFill>
                    <a:schemeClr val="bg1"/>
                  </a:solidFill>
                  <a:effectLst/>
                  <a:uLnTx/>
                  <a:uFillTx/>
                  <a:latin typeface="Noto Sans JP"/>
                  <a:ea typeface="Noto Sans JP"/>
                  <a:cs typeface="+mn-cs"/>
                </a:rPr>
                <a:t>年</a:t>
              </a:r>
              <a:endParaRPr kumimoji="1" lang="en-US" altLang="ja-JP" sz="2000" b="1" i="0" u="none" strike="noStrike" kern="1200" cap="none" spc="0" normalizeH="0" baseline="0" noProof="0">
                <a:ln>
                  <a:noFill/>
                </a:ln>
                <a:solidFill>
                  <a:schemeClr val="bg1"/>
                </a:solidFill>
                <a:effectLst/>
                <a:uLnTx/>
                <a:uFillTx/>
                <a:latin typeface="Noto Sans JP"/>
                <a:ea typeface="Noto Sans JP"/>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chemeClr val="accent6"/>
                  </a:solidFill>
                  <a:effectLst/>
                  <a:uLnTx/>
                  <a:uFillTx/>
                  <a:latin typeface="Noto Sans JP"/>
                  <a:ea typeface="Noto Sans JP"/>
                  <a:cs typeface="+mn-cs"/>
                </a:rPr>
                <a:t>老朽化</a:t>
              </a:r>
              <a:endParaRPr kumimoji="1" lang="en-US" altLang="ja-JP" sz="2400" b="1" i="0" u="none" strike="noStrike" kern="1200" cap="none" spc="0" normalizeH="0" baseline="0" noProof="0">
                <a:ln>
                  <a:noFill/>
                </a:ln>
                <a:solidFill>
                  <a:schemeClr val="accent6"/>
                </a:solidFill>
                <a:effectLst/>
                <a:uLnTx/>
                <a:uFillTx/>
                <a:latin typeface="Noto Sans JP"/>
                <a:ea typeface="Noto Sans JP"/>
                <a:cs typeface="+mn-cs"/>
              </a:endParaRPr>
            </a:p>
          </p:txBody>
        </p:sp>
        <p:sp>
          <p:nvSpPr>
            <p:cNvPr id="146" name="テキスト ボックス 145">
              <a:extLst>
                <a:ext uri="{FF2B5EF4-FFF2-40B4-BE49-F238E27FC236}">
                  <a16:creationId xmlns:a16="http://schemas.microsoft.com/office/drawing/2014/main" id="{5A237042-F65D-6295-CD3B-527E0C6BCA62}"/>
                </a:ext>
              </a:extLst>
            </p:cNvPr>
            <p:cNvSpPr txBox="1"/>
            <p:nvPr/>
          </p:nvSpPr>
          <p:spPr>
            <a:xfrm>
              <a:off x="7563752" y="1558049"/>
              <a:ext cx="2790487" cy="400110"/>
            </a:xfrm>
            <a:prstGeom prst="rect">
              <a:avLst/>
            </a:prstGeom>
            <a:grp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a:ln>
                    <a:noFill/>
                  </a:ln>
                  <a:solidFill>
                    <a:schemeClr val="bg1"/>
                  </a:solidFill>
                  <a:effectLst/>
                  <a:uLnTx/>
                  <a:uFillTx/>
                  <a:latin typeface="Noto Sans JP"/>
                  <a:ea typeface="Noto Sans JP"/>
                  <a:cs typeface="+mn-cs"/>
                </a:rPr>
                <a:t>水郷体育館</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cxnSp>
        <p:nvCxnSpPr>
          <p:cNvPr id="147" name="直線コネクタ 146">
            <a:extLst>
              <a:ext uri="{FF2B5EF4-FFF2-40B4-BE49-F238E27FC236}">
                <a16:creationId xmlns:a16="http://schemas.microsoft.com/office/drawing/2014/main" id="{233700A6-D65A-E1C9-5E1C-071DB367E414}"/>
              </a:ext>
            </a:extLst>
          </p:cNvPr>
          <p:cNvCxnSpPr>
            <a:cxnSpLocks/>
          </p:cNvCxnSpPr>
          <p:nvPr/>
        </p:nvCxnSpPr>
        <p:spPr>
          <a:xfrm>
            <a:off x="10269368" y="3672112"/>
            <a:ext cx="361741" cy="221656"/>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grpSp>
        <p:nvGrpSpPr>
          <p:cNvPr id="154" name="グループ化 153">
            <a:extLst>
              <a:ext uri="{FF2B5EF4-FFF2-40B4-BE49-F238E27FC236}">
                <a16:creationId xmlns:a16="http://schemas.microsoft.com/office/drawing/2014/main" id="{C230C0A3-C0DC-69FE-2639-F7A57CB6BA5E}"/>
              </a:ext>
            </a:extLst>
          </p:cNvPr>
          <p:cNvGrpSpPr/>
          <p:nvPr/>
        </p:nvGrpSpPr>
        <p:grpSpPr>
          <a:xfrm>
            <a:off x="10594109" y="736566"/>
            <a:ext cx="1437893" cy="1357506"/>
            <a:chOff x="7563751" y="1471448"/>
            <a:chExt cx="2810854" cy="1357506"/>
          </a:xfrm>
          <a:solidFill>
            <a:srgbClr val="003451"/>
          </a:solidFill>
        </p:grpSpPr>
        <p:sp>
          <p:nvSpPr>
            <p:cNvPr id="155" name="四角形: 角を丸くする 154">
              <a:extLst>
                <a:ext uri="{FF2B5EF4-FFF2-40B4-BE49-F238E27FC236}">
                  <a16:creationId xmlns:a16="http://schemas.microsoft.com/office/drawing/2014/main" id="{D04296DF-1BEC-C354-288A-4BF9D0AE9184}"/>
                </a:ext>
              </a:extLst>
            </p:cNvPr>
            <p:cNvSpPr/>
            <p:nvPr/>
          </p:nvSpPr>
          <p:spPr>
            <a:xfrm>
              <a:off x="7563751" y="1471448"/>
              <a:ext cx="2810854" cy="1357506"/>
            </a:xfrm>
            <a:prstGeom prst="roundRect">
              <a:avLst>
                <a:gd name="adj" fmla="val 8338"/>
              </a:avLst>
            </a:prstGeom>
            <a:grp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156" name="テキスト ボックス 155">
              <a:extLst>
                <a:ext uri="{FF2B5EF4-FFF2-40B4-BE49-F238E27FC236}">
                  <a16:creationId xmlns:a16="http://schemas.microsoft.com/office/drawing/2014/main" id="{79B2A31C-237D-9C77-9A70-3942FC2F7895}"/>
                </a:ext>
              </a:extLst>
            </p:cNvPr>
            <p:cNvSpPr txBox="1"/>
            <p:nvPr/>
          </p:nvSpPr>
          <p:spPr>
            <a:xfrm>
              <a:off x="7563751" y="2025464"/>
              <a:ext cx="2810854"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a:solidFill>
                    <a:schemeClr val="bg1"/>
                  </a:solidFill>
                  <a:latin typeface="Noto Sans JP"/>
                  <a:ea typeface="Noto Sans JP"/>
                </a:rPr>
                <a:t>稼働率</a:t>
              </a:r>
              <a:endParaRPr kumimoji="1" lang="en-US" altLang="ja-JP" sz="2000" b="1" i="0" u="none" strike="noStrike" kern="1200" cap="none" spc="0" normalizeH="0" baseline="0" noProof="0">
                <a:ln>
                  <a:noFill/>
                </a:ln>
                <a:solidFill>
                  <a:schemeClr val="bg1"/>
                </a:solidFill>
                <a:effectLst/>
                <a:uLnTx/>
                <a:uFillTx/>
                <a:latin typeface="Noto Sans JP"/>
                <a:ea typeface="Noto Sans JP"/>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chemeClr val="accent6"/>
                  </a:solidFill>
                  <a:effectLst/>
                  <a:uLnTx/>
                  <a:uFillTx/>
                  <a:latin typeface="Noto Sans JP"/>
                  <a:ea typeface="Noto Sans JP"/>
                  <a:cs typeface="+mn-cs"/>
                </a:rPr>
                <a:t>低い</a:t>
              </a:r>
              <a:endParaRPr kumimoji="1" lang="en-US" altLang="ja-JP" sz="2400" b="1" i="0" u="none" strike="noStrike" kern="1200" cap="none" spc="0" normalizeH="0" baseline="0" noProof="0">
                <a:ln>
                  <a:noFill/>
                </a:ln>
                <a:solidFill>
                  <a:schemeClr val="accent6"/>
                </a:solidFill>
                <a:effectLst/>
                <a:uLnTx/>
                <a:uFillTx/>
                <a:latin typeface="Noto Sans JP"/>
                <a:ea typeface="Noto Sans JP"/>
                <a:cs typeface="+mn-cs"/>
              </a:endParaRPr>
            </a:p>
          </p:txBody>
        </p:sp>
        <p:sp>
          <p:nvSpPr>
            <p:cNvPr id="157" name="テキスト ボックス 156">
              <a:extLst>
                <a:ext uri="{FF2B5EF4-FFF2-40B4-BE49-F238E27FC236}">
                  <a16:creationId xmlns:a16="http://schemas.microsoft.com/office/drawing/2014/main" id="{5738F182-CBDA-146C-3B78-3C7AAB7FF91A}"/>
                </a:ext>
              </a:extLst>
            </p:cNvPr>
            <p:cNvSpPr txBox="1"/>
            <p:nvPr/>
          </p:nvSpPr>
          <p:spPr>
            <a:xfrm>
              <a:off x="7563752" y="1558049"/>
              <a:ext cx="2790487" cy="400110"/>
            </a:xfrm>
            <a:prstGeom prst="rect">
              <a:avLst/>
            </a:prstGeom>
            <a:grp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u="sng">
                  <a:solidFill>
                    <a:schemeClr val="bg1"/>
                  </a:solidFill>
                  <a:latin typeface="Noto Sans JP"/>
                  <a:ea typeface="Noto Sans JP"/>
                </a:rPr>
                <a:t>モール</a:t>
              </a:r>
              <a:r>
                <a:rPr kumimoji="1" lang="en-US" altLang="ja-JP" sz="2000" b="1" u="sng">
                  <a:solidFill>
                    <a:schemeClr val="bg1"/>
                  </a:solidFill>
                  <a:latin typeface="Noto Sans JP"/>
                  <a:ea typeface="Noto Sans JP"/>
                </a:rPr>
                <a:t>505</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cxnSp>
        <p:nvCxnSpPr>
          <p:cNvPr id="167" name="直線コネクタ 166">
            <a:extLst>
              <a:ext uri="{FF2B5EF4-FFF2-40B4-BE49-F238E27FC236}">
                <a16:creationId xmlns:a16="http://schemas.microsoft.com/office/drawing/2014/main" id="{BBBE26E9-9B06-5997-50B4-28379064D965}"/>
              </a:ext>
            </a:extLst>
          </p:cNvPr>
          <p:cNvCxnSpPr>
            <a:cxnSpLocks/>
          </p:cNvCxnSpPr>
          <p:nvPr/>
        </p:nvCxnSpPr>
        <p:spPr>
          <a:xfrm flipV="1">
            <a:off x="9766220" y="1940859"/>
            <a:ext cx="827889" cy="824326"/>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grpSp>
        <p:nvGrpSpPr>
          <p:cNvPr id="171" name="グループ化 170">
            <a:extLst>
              <a:ext uri="{FF2B5EF4-FFF2-40B4-BE49-F238E27FC236}">
                <a16:creationId xmlns:a16="http://schemas.microsoft.com/office/drawing/2014/main" id="{E3C11636-EB26-A661-F59E-3D7D24E185F3}"/>
              </a:ext>
            </a:extLst>
          </p:cNvPr>
          <p:cNvGrpSpPr/>
          <p:nvPr/>
        </p:nvGrpSpPr>
        <p:grpSpPr>
          <a:xfrm>
            <a:off x="7947114" y="333981"/>
            <a:ext cx="1977023" cy="1357506"/>
            <a:chOff x="7563751" y="1471448"/>
            <a:chExt cx="2810854" cy="1357506"/>
          </a:xfrm>
          <a:solidFill>
            <a:srgbClr val="003451"/>
          </a:solidFill>
        </p:grpSpPr>
        <p:sp>
          <p:nvSpPr>
            <p:cNvPr id="172" name="四角形: 角を丸くする 171">
              <a:extLst>
                <a:ext uri="{FF2B5EF4-FFF2-40B4-BE49-F238E27FC236}">
                  <a16:creationId xmlns:a16="http://schemas.microsoft.com/office/drawing/2014/main" id="{E99EB752-8153-0F7B-87DA-0547B61E3767}"/>
                </a:ext>
              </a:extLst>
            </p:cNvPr>
            <p:cNvSpPr/>
            <p:nvPr/>
          </p:nvSpPr>
          <p:spPr>
            <a:xfrm>
              <a:off x="7563751" y="1471448"/>
              <a:ext cx="2810854" cy="1357506"/>
            </a:xfrm>
            <a:prstGeom prst="roundRect">
              <a:avLst>
                <a:gd name="adj" fmla="val 8338"/>
              </a:avLst>
            </a:prstGeom>
            <a:grp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173" name="テキスト ボックス 172">
              <a:extLst>
                <a:ext uri="{FF2B5EF4-FFF2-40B4-BE49-F238E27FC236}">
                  <a16:creationId xmlns:a16="http://schemas.microsoft.com/office/drawing/2014/main" id="{BA762C2C-80EE-C0BA-A91B-EED6139235CB}"/>
                </a:ext>
              </a:extLst>
            </p:cNvPr>
            <p:cNvSpPr txBox="1"/>
            <p:nvPr/>
          </p:nvSpPr>
          <p:spPr>
            <a:xfrm>
              <a:off x="7563751" y="2025464"/>
              <a:ext cx="2810854"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a:solidFill>
                    <a:schemeClr val="bg1"/>
                  </a:solidFill>
                  <a:latin typeface="Noto Sans JP"/>
                  <a:ea typeface="Noto Sans JP"/>
                </a:rPr>
                <a:t>つくば市施設と</a:t>
              </a:r>
              <a:endParaRPr kumimoji="1" lang="en-US" altLang="ja-JP" sz="2000" b="1" i="0" u="none" strike="noStrike" kern="1200" cap="none" spc="0" normalizeH="0" baseline="0" noProof="0">
                <a:ln>
                  <a:noFill/>
                </a:ln>
                <a:solidFill>
                  <a:schemeClr val="bg1"/>
                </a:solidFill>
                <a:effectLst/>
                <a:uLnTx/>
                <a:uFillTx/>
                <a:latin typeface="Noto Sans JP"/>
                <a:ea typeface="Noto Sans JP"/>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a:solidFill>
                    <a:schemeClr val="accent6"/>
                  </a:solidFill>
                  <a:latin typeface="Noto Sans JP"/>
                  <a:ea typeface="Noto Sans JP"/>
                </a:rPr>
                <a:t>競合</a:t>
              </a:r>
              <a:endParaRPr kumimoji="1" lang="en-US" altLang="ja-JP" sz="2400" b="1" i="0" u="none" strike="noStrike" kern="1200" cap="none" spc="0" normalizeH="0" baseline="0" noProof="0">
                <a:ln>
                  <a:noFill/>
                </a:ln>
                <a:solidFill>
                  <a:schemeClr val="accent6"/>
                </a:solidFill>
                <a:effectLst/>
                <a:uLnTx/>
                <a:uFillTx/>
                <a:latin typeface="Noto Sans JP"/>
                <a:ea typeface="Noto Sans JP"/>
                <a:cs typeface="+mn-cs"/>
              </a:endParaRPr>
            </a:p>
          </p:txBody>
        </p:sp>
        <p:sp>
          <p:nvSpPr>
            <p:cNvPr id="174" name="テキスト ボックス 173">
              <a:extLst>
                <a:ext uri="{FF2B5EF4-FFF2-40B4-BE49-F238E27FC236}">
                  <a16:creationId xmlns:a16="http://schemas.microsoft.com/office/drawing/2014/main" id="{2A3C4261-EA0C-1A8D-A22C-4D33E3EA975E}"/>
                </a:ext>
              </a:extLst>
            </p:cNvPr>
            <p:cNvSpPr txBox="1"/>
            <p:nvPr/>
          </p:nvSpPr>
          <p:spPr>
            <a:xfrm>
              <a:off x="7563752" y="1558049"/>
              <a:ext cx="2790487" cy="400110"/>
            </a:xfrm>
            <a:prstGeom prst="rect">
              <a:avLst/>
            </a:prstGeom>
            <a:grp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u="sng">
                  <a:solidFill>
                    <a:schemeClr val="bg1"/>
                  </a:solidFill>
                  <a:latin typeface="Noto Sans JP"/>
                  <a:ea typeface="Noto Sans JP"/>
                </a:rPr>
                <a:t>市民会館ホール</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cxnSp>
        <p:nvCxnSpPr>
          <p:cNvPr id="175" name="直線コネクタ 174">
            <a:extLst>
              <a:ext uri="{FF2B5EF4-FFF2-40B4-BE49-F238E27FC236}">
                <a16:creationId xmlns:a16="http://schemas.microsoft.com/office/drawing/2014/main" id="{E5A05F77-622B-8FF4-D1AC-9FDE9FABF4FF}"/>
              </a:ext>
            </a:extLst>
          </p:cNvPr>
          <p:cNvCxnSpPr>
            <a:cxnSpLocks/>
            <a:endCxn id="173" idx="2"/>
          </p:cNvCxnSpPr>
          <p:nvPr/>
        </p:nvCxnSpPr>
        <p:spPr>
          <a:xfrm flipH="1" flipV="1">
            <a:off x="8935626" y="1657438"/>
            <a:ext cx="121263" cy="1593794"/>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sp>
        <p:nvSpPr>
          <p:cNvPr id="5" name="テキスト ボックス 9">
            <a:extLst>
              <a:ext uri="{FF2B5EF4-FFF2-40B4-BE49-F238E27FC236}">
                <a16:creationId xmlns:a16="http://schemas.microsoft.com/office/drawing/2014/main" id="{0AE7BF10-20E5-E2F9-3B42-09730B50802E}"/>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4120716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F702476-E7FC-CC93-B19F-A9FAEE3EE55E}"/>
            </a:ext>
          </a:extLst>
        </p:cNvPr>
        <p:cNvGrpSpPr/>
        <p:nvPr/>
      </p:nvGrpSpPr>
      <p:grpSpPr>
        <a:xfrm>
          <a:off x="0" y="0"/>
          <a:ext cx="0" cy="0"/>
          <a:chOff x="0" y="0"/>
          <a:chExt cx="0" cy="0"/>
        </a:xfrm>
      </p:grpSpPr>
      <p:sp>
        <p:nvSpPr>
          <p:cNvPr id="13" name="楕円 3">
            <a:extLst>
              <a:ext uri="{FF2B5EF4-FFF2-40B4-BE49-F238E27FC236}">
                <a16:creationId xmlns:a16="http://schemas.microsoft.com/office/drawing/2014/main" id="{3119C30C-F80C-6D68-D057-E581A1850398}"/>
              </a:ext>
            </a:extLst>
          </p:cNvPr>
          <p:cNvSpPr>
            <a:spLocks noChangeAspect="1"/>
          </p:cNvSpPr>
          <p:nvPr/>
        </p:nvSpPr>
        <p:spPr>
          <a:xfrm>
            <a:off x="-2665281" y="729000"/>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43115DF-E8BB-FF2A-22C1-6FF800176AE7}"/>
              </a:ext>
            </a:extLst>
          </p:cNvPr>
          <p:cNvSpPr txBox="1"/>
          <p:nvPr/>
        </p:nvSpPr>
        <p:spPr>
          <a:xfrm>
            <a:off x="2399809" y="577866"/>
            <a:ext cx="9407180" cy="523220"/>
          </a:xfrm>
          <a:prstGeom prst="rect">
            <a:avLst/>
          </a:prstGeom>
          <a:noFill/>
        </p:spPr>
        <p:txBody>
          <a:bodyPr wrap="square" lIns="91440" tIns="45720" rIns="91440" bIns="45720" rtlCol="0" anchor="t">
            <a:spAutoFit/>
          </a:bodyPr>
          <a:lstStyle/>
          <a:p>
            <a:r>
              <a:rPr kumimoji="1" lang="ja-JP" altLang="en-US" sz="2800" b="1">
                <a:solidFill>
                  <a:srgbClr val="003451"/>
                </a:solidFill>
              </a:rPr>
              <a:t>広域レジャー・文化系施設の広域化</a:t>
            </a:r>
            <a:endParaRPr kumimoji="1" lang="en-US" altLang="ja-JP" sz="2800" b="1">
              <a:solidFill>
                <a:srgbClr val="003451"/>
              </a:solidFill>
            </a:endParaRPr>
          </a:p>
        </p:txBody>
      </p:sp>
      <p:sp>
        <p:nvSpPr>
          <p:cNvPr id="3" name="テキスト ボックス 2">
            <a:extLst>
              <a:ext uri="{FF2B5EF4-FFF2-40B4-BE49-F238E27FC236}">
                <a16:creationId xmlns:a16="http://schemas.microsoft.com/office/drawing/2014/main" id="{777FF257-4F0B-766B-6604-463FE214BD45}"/>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29</a:t>
            </a:r>
          </a:p>
        </p:txBody>
      </p:sp>
      <p:sp>
        <p:nvSpPr>
          <p:cNvPr id="47" name="テキスト ボックス 46">
            <a:extLst>
              <a:ext uri="{FF2B5EF4-FFF2-40B4-BE49-F238E27FC236}">
                <a16:creationId xmlns:a16="http://schemas.microsoft.com/office/drawing/2014/main" id="{60377679-78D3-CA3E-089B-8A6A00BBF4C4}"/>
              </a:ext>
            </a:extLst>
          </p:cNvPr>
          <p:cNvSpPr txBox="1"/>
          <p:nvPr/>
        </p:nvSpPr>
        <p:spPr>
          <a:xfrm>
            <a:off x="6227263" y="2201466"/>
            <a:ext cx="1836170" cy="369332"/>
          </a:xfrm>
          <a:prstGeom prst="rect">
            <a:avLst/>
          </a:prstGeom>
          <a:noFill/>
        </p:spPr>
        <p:txBody>
          <a:bodyPr wrap="square" rtlCol="0">
            <a:spAutoFit/>
          </a:bodyPr>
          <a:lstStyle/>
          <a:p>
            <a:r>
              <a:rPr kumimoji="1" lang="ja-JP" altLang="en-US" b="1">
                <a:highlight>
                  <a:srgbClr val="F2F2F2"/>
                </a:highlight>
              </a:rPr>
              <a:t>かすみがうら市</a:t>
            </a:r>
          </a:p>
        </p:txBody>
      </p:sp>
      <p:sp>
        <p:nvSpPr>
          <p:cNvPr id="104" name="テキスト ボックス 103">
            <a:extLst>
              <a:ext uri="{FF2B5EF4-FFF2-40B4-BE49-F238E27FC236}">
                <a16:creationId xmlns:a16="http://schemas.microsoft.com/office/drawing/2014/main" id="{B3F46E17-4080-650E-60B6-293CE59DA7B3}"/>
              </a:ext>
            </a:extLst>
          </p:cNvPr>
          <p:cNvSpPr txBox="1"/>
          <p:nvPr/>
        </p:nvSpPr>
        <p:spPr>
          <a:xfrm>
            <a:off x="9121117" y="2201466"/>
            <a:ext cx="996530" cy="369332"/>
          </a:xfrm>
          <a:prstGeom prst="rect">
            <a:avLst/>
          </a:prstGeom>
          <a:noFill/>
        </p:spPr>
        <p:txBody>
          <a:bodyPr wrap="square" rtlCol="0">
            <a:spAutoFit/>
          </a:bodyPr>
          <a:lstStyle/>
          <a:p>
            <a:r>
              <a:rPr kumimoji="1" lang="ja-JP" altLang="en-US" b="1">
                <a:highlight>
                  <a:srgbClr val="F2F2F2"/>
                </a:highlight>
              </a:rPr>
              <a:t>土浦市</a:t>
            </a:r>
          </a:p>
        </p:txBody>
      </p:sp>
      <p:sp>
        <p:nvSpPr>
          <p:cNvPr id="110" name="テキスト ボックス 109">
            <a:extLst>
              <a:ext uri="{FF2B5EF4-FFF2-40B4-BE49-F238E27FC236}">
                <a16:creationId xmlns:a16="http://schemas.microsoft.com/office/drawing/2014/main" id="{C4E2F583-F733-3387-EC60-9C53D6CA12B3}"/>
              </a:ext>
            </a:extLst>
          </p:cNvPr>
          <p:cNvSpPr txBox="1"/>
          <p:nvPr/>
        </p:nvSpPr>
        <p:spPr>
          <a:xfrm>
            <a:off x="4248253" y="2201466"/>
            <a:ext cx="996530" cy="369332"/>
          </a:xfrm>
          <a:prstGeom prst="rect">
            <a:avLst/>
          </a:prstGeom>
          <a:noFill/>
        </p:spPr>
        <p:txBody>
          <a:bodyPr wrap="square" rtlCol="0">
            <a:spAutoFit/>
          </a:bodyPr>
          <a:lstStyle/>
          <a:p>
            <a:r>
              <a:rPr kumimoji="1" lang="ja-JP" altLang="en-US" b="1">
                <a:highlight>
                  <a:srgbClr val="F2F2F2"/>
                </a:highlight>
              </a:rPr>
              <a:t>石岡市</a:t>
            </a:r>
          </a:p>
        </p:txBody>
      </p:sp>
      <p:sp>
        <p:nvSpPr>
          <p:cNvPr id="117" name="テキスト ボックス 116">
            <a:extLst>
              <a:ext uri="{FF2B5EF4-FFF2-40B4-BE49-F238E27FC236}">
                <a16:creationId xmlns:a16="http://schemas.microsoft.com/office/drawing/2014/main" id="{8F2F448D-6401-E9F7-AAB6-618755EE0B2D}"/>
              </a:ext>
            </a:extLst>
          </p:cNvPr>
          <p:cNvSpPr txBox="1"/>
          <p:nvPr/>
        </p:nvSpPr>
        <p:spPr>
          <a:xfrm>
            <a:off x="6684685" y="4115423"/>
            <a:ext cx="996530" cy="369332"/>
          </a:xfrm>
          <a:prstGeom prst="rect">
            <a:avLst/>
          </a:prstGeom>
          <a:noFill/>
        </p:spPr>
        <p:txBody>
          <a:bodyPr wrap="square" rtlCol="0">
            <a:spAutoFit/>
          </a:bodyPr>
          <a:lstStyle/>
          <a:p>
            <a:r>
              <a:rPr kumimoji="1" lang="ja-JP" altLang="en-US" b="1">
                <a:highlight>
                  <a:srgbClr val="F2F2F2"/>
                </a:highlight>
              </a:rPr>
              <a:t>牛久市</a:t>
            </a:r>
          </a:p>
        </p:txBody>
      </p:sp>
      <p:sp>
        <p:nvSpPr>
          <p:cNvPr id="123" name="テキスト ボックス 122">
            <a:extLst>
              <a:ext uri="{FF2B5EF4-FFF2-40B4-BE49-F238E27FC236}">
                <a16:creationId xmlns:a16="http://schemas.microsoft.com/office/drawing/2014/main" id="{51928D0E-73D2-14FA-2C3B-974513F7D9AD}"/>
              </a:ext>
            </a:extLst>
          </p:cNvPr>
          <p:cNvSpPr txBox="1"/>
          <p:nvPr/>
        </p:nvSpPr>
        <p:spPr>
          <a:xfrm>
            <a:off x="9121117" y="4115423"/>
            <a:ext cx="996530" cy="369332"/>
          </a:xfrm>
          <a:prstGeom prst="rect">
            <a:avLst/>
          </a:prstGeom>
          <a:noFill/>
        </p:spPr>
        <p:txBody>
          <a:bodyPr wrap="square" rtlCol="0">
            <a:spAutoFit/>
          </a:bodyPr>
          <a:lstStyle/>
          <a:p>
            <a:r>
              <a:rPr kumimoji="1" lang="ja-JP" altLang="en-US" b="1">
                <a:highlight>
                  <a:srgbClr val="F2F2F2"/>
                </a:highlight>
              </a:rPr>
              <a:t>阿見町</a:t>
            </a:r>
          </a:p>
        </p:txBody>
      </p:sp>
      <p:pic>
        <p:nvPicPr>
          <p:cNvPr id="124" name="グラフィックス 123" descr="競技場 単色塗りつぶし">
            <a:extLst>
              <a:ext uri="{FF2B5EF4-FFF2-40B4-BE49-F238E27FC236}">
                <a16:creationId xmlns:a16="http://schemas.microsoft.com/office/drawing/2014/main" id="{E6A8AFBF-00DF-5DAC-0E0D-6D5FE07109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6922" y="4424212"/>
            <a:ext cx="1341029" cy="1341029"/>
          </a:xfrm>
          <a:prstGeom prst="rect">
            <a:avLst/>
          </a:prstGeom>
        </p:spPr>
      </p:pic>
      <p:sp>
        <p:nvSpPr>
          <p:cNvPr id="129" name="テキスト ボックス 128">
            <a:extLst>
              <a:ext uri="{FF2B5EF4-FFF2-40B4-BE49-F238E27FC236}">
                <a16:creationId xmlns:a16="http://schemas.microsoft.com/office/drawing/2014/main" id="{4C6B0F61-4FD7-C1CC-D3A0-58FD834287FD}"/>
              </a:ext>
            </a:extLst>
          </p:cNvPr>
          <p:cNvSpPr txBox="1"/>
          <p:nvPr/>
        </p:nvSpPr>
        <p:spPr>
          <a:xfrm>
            <a:off x="4131706" y="4115423"/>
            <a:ext cx="1101724" cy="369332"/>
          </a:xfrm>
          <a:prstGeom prst="rect">
            <a:avLst/>
          </a:prstGeom>
          <a:noFill/>
        </p:spPr>
        <p:txBody>
          <a:bodyPr wrap="square" rtlCol="0">
            <a:spAutoFit/>
          </a:bodyPr>
          <a:lstStyle/>
          <a:p>
            <a:r>
              <a:rPr kumimoji="1" lang="ja-JP" altLang="en-US" b="1">
                <a:highlight>
                  <a:srgbClr val="F2F2F2"/>
                </a:highlight>
              </a:rPr>
              <a:t>つくば市</a:t>
            </a:r>
          </a:p>
        </p:txBody>
      </p:sp>
      <p:pic>
        <p:nvPicPr>
          <p:cNvPr id="131" name="グラフィックス 130" descr="劇場の幕 単色塗りつぶし">
            <a:extLst>
              <a:ext uri="{FF2B5EF4-FFF2-40B4-BE49-F238E27FC236}">
                <a16:creationId xmlns:a16="http://schemas.microsoft.com/office/drawing/2014/main" id="{5274BC99-BBBF-341B-FF72-2BD77D9BBD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12053" y="4401263"/>
            <a:ext cx="1341029" cy="1341029"/>
          </a:xfrm>
          <a:prstGeom prst="rect">
            <a:avLst/>
          </a:prstGeom>
        </p:spPr>
      </p:pic>
      <p:grpSp>
        <p:nvGrpSpPr>
          <p:cNvPr id="2" name="グループ化 1">
            <a:extLst>
              <a:ext uri="{FF2B5EF4-FFF2-40B4-BE49-F238E27FC236}">
                <a16:creationId xmlns:a16="http://schemas.microsoft.com/office/drawing/2014/main" id="{99C6221E-7071-DBAB-7F97-4C37E185CD65}"/>
              </a:ext>
            </a:extLst>
          </p:cNvPr>
          <p:cNvGrpSpPr/>
          <p:nvPr/>
        </p:nvGrpSpPr>
        <p:grpSpPr>
          <a:xfrm>
            <a:off x="3714244" y="1779253"/>
            <a:ext cx="6740666" cy="4032530"/>
            <a:chOff x="5994424" y="4624420"/>
            <a:chExt cx="2082575" cy="1618645"/>
          </a:xfrm>
          <a:solidFill>
            <a:srgbClr val="003451"/>
          </a:solidFill>
        </p:grpSpPr>
        <p:sp>
          <p:nvSpPr>
            <p:cNvPr id="5" name="四角形: 角を丸くする 4">
              <a:extLst>
                <a:ext uri="{FF2B5EF4-FFF2-40B4-BE49-F238E27FC236}">
                  <a16:creationId xmlns:a16="http://schemas.microsoft.com/office/drawing/2014/main" id="{F930D4E7-E32D-82FD-36D2-275E1C41D698}"/>
                </a:ext>
              </a:extLst>
            </p:cNvPr>
            <p:cNvSpPr/>
            <p:nvPr/>
          </p:nvSpPr>
          <p:spPr>
            <a:xfrm>
              <a:off x="5994424" y="4695086"/>
              <a:ext cx="2082575" cy="1547979"/>
            </a:xfrm>
            <a:prstGeom prst="roundRect">
              <a:avLst>
                <a:gd name="adj" fmla="val 4917"/>
              </a:avLst>
            </a:prstGeom>
            <a:noFill/>
            <a:ln w="31750">
              <a:solidFill>
                <a:srgbClr val="00345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40BFE34-5714-1FD2-4FD7-547B0385E306}"/>
                </a:ext>
              </a:extLst>
            </p:cNvPr>
            <p:cNvSpPr txBox="1"/>
            <p:nvPr/>
          </p:nvSpPr>
          <p:spPr>
            <a:xfrm>
              <a:off x="6617220" y="4624420"/>
              <a:ext cx="836983" cy="144924"/>
            </a:xfrm>
            <a:prstGeom prst="rect">
              <a:avLst/>
            </a:prstGeom>
            <a:noFill/>
          </p:spPr>
          <p:txBody>
            <a:bodyPr wrap="square" rtlCol="0">
              <a:spAutoFit/>
            </a:bodyPr>
            <a:lstStyle/>
            <a:p>
              <a:r>
                <a:rPr kumimoji="1" lang="ja-JP" altLang="en-US" b="1">
                  <a:highlight>
                    <a:srgbClr val="F2F2F2"/>
                  </a:highlight>
                </a:rPr>
                <a:t>県南広域公共施設利用圏</a:t>
              </a:r>
            </a:p>
          </p:txBody>
        </p:sp>
      </p:grpSp>
      <p:pic>
        <p:nvPicPr>
          <p:cNvPr id="9" name="グラフィックス 8" descr="ギリシャ神殿 単色塗りつぶし">
            <a:extLst>
              <a:ext uri="{FF2B5EF4-FFF2-40B4-BE49-F238E27FC236}">
                <a16:creationId xmlns:a16="http://schemas.microsoft.com/office/drawing/2014/main" id="{C1680571-335E-4153-E490-D2584C58C2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89370" y="2537546"/>
            <a:ext cx="1341029" cy="1341029"/>
          </a:xfrm>
          <a:prstGeom prst="rect">
            <a:avLst/>
          </a:prstGeom>
        </p:spPr>
      </p:pic>
      <p:pic>
        <p:nvPicPr>
          <p:cNvPr id="11" name="グラフィックス 10" descr="公園の光景 単色塗りつぶし">
            <a:extLst>
              <a:ext uri="{FF2B5EF4-FFF2-40B4-BE49-F238E27FC236}">
                <a16:creationId xmlns:a16="http://schemas.microsoft.com/office/drawing/2014/main" id="{A9830023-DBED-1944-E093-8022C12E15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80318" y="2472932"/>
            <a:ext cx="1341029" cy="1341029"/>
          </a:xfrm>
          <a:prstGeom prst="rect">
            <a:avLst/>
          </a:prstGeom>
        </p:spPr>
      </p:pic>
      <p:pic>
        <p:nvPicPr>
          <p:cNvPr id="14" name="グラフィックス 13" descr="アジアの寺院 単色塗りつぶし">
            <a:extLst>
              <a:ext uri="{FF2B5EF4-FFF2-40B4-BE49-F238E27FC236}">
                <a16:creationId xmlns:a16="http://schemas.microsoft.com/office/drawing/2014/main" id="{8B63BC70-0888-E079-23F0-5B995AFB11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42420" y="4457465"/>
            <a:ext cx="1341028" cy="1341028"/>
          </a:xfrm>
          <a:prstGeom prst="rect">
            <a:avLst/>
          </a:prstGeom>
        </p:spPr>
      </p:pic>
      <p:sp>
        <p:nvSpPr>
          <p:cNvPr id="15" name="テキスト ボックス 14">
            <a:extLst>
              <a:ext uri="{FF2B5EF4-FFF2-40B4-BE49-F238E27FC236}">
                <a16:creationId xmlns:a16="http://schemas.microsoft.com/office/drawing/2014/main" id="{8B8F7BB0-28F1-5666-D27C-F06C4F7C1E1E}"/>
              </a:ext>
            </a:extLst>
          </p:cNvPr>
          <p:cNvSpPr txBox="1"/>
          <p:nvPr/>
        </p:nvSpPr>
        <p:spPr>
          <a:xfrm>
            <a:off x="2779551" y="1120828"/>
            <a:ext cx="1468702" cy="461665"/>
          </a:xfrm>
          <a:prstGeom prst="rect">
            <a:avLst/>
          </a:prstGeom>
          <a:noFill/>
        </p:spPr>
        <p:txBody>
          <a:bodyPr wrap="square" rtlCol="0">
            <a:spAutoFit/>
          </a:bodyPr>
          <a:lstStyle/>
          <a:p>
            <a:r>
              <a:rPr kumimoji="1" lang="ja-JP" altLang="en-US" sz="2400" b="1">
                <a:solidFill>
                  <a:srgbClr val="003451"/>
                </a:solidFill>
              </a:rPr>
              <a:t>政策実施</a:t>
            </a:r>
          </a:p>
        </p:txBody>
      </p:sp>
      <p:pic>
        <p:nvPicPr>
          <p:cNvPr id="18" name="グラフィックス 17" descr="建物 単色塗りつぶし">
            <a:extLst>
              <a:ext uri="{FF2B5EF4-FFF2-40B4-BE49-F238E27FC236}">
                <a16:creationId xmlns:a16="http://schemas.microsoft.com/office/drawing/2014/main" id="{A6D299D9-45DA-7B28-6904-0E298586DBA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86922" y="2537546"/>
            <a:ext cx="1341029" cy="1341029"/>
          </a:xfrm>
          <a:prstGeom prst="rect">
            <a:avLst/>
          </a:prstGeom>
        </p:spPr>
      </p:pic>
      <p:grpSp>
        <p:nvGrpSpPr>
          <p:cNvPr id="20" name="グループ化 19">
            <a:extLst>
              <a:ext uri="{FF2B5EF4-FFF2-40B4-BE49-F238E27FC236}">
                <a16:creationId xmlns:a16="http://schemas.microsoft.com/office/drawing/2014/main" id="{D77B36F6-5ED8-4C3D-CEE4-CA118668A778}"/>
              </a:ext>
            </a:extLst>
          </p:cNvPr>
          <p:cNvGrpSpPr/>
          <p:nvPr/>
        </p:nvGrpSpPr>
        <p:grpSpPr>
          <a:xfrm>
            <a:off x="10308422" y="2108377"/>
            <a:ext cx="1768556" cy="1385013"/>
            <a:chOff x="7563751" y="1471448"/>
            <a:chExt cx="2810854" cy="1385013"/>
          </a:xfrm>
          <a:solidFill>
            <a:srgbClr val="003451"/>
          </a:solidFill>
        </p:grpSpPr>
        <p:sp>
          <p:nvSpPr>
            <p:cNvPr id="21" name="四角形: 角を丸くする 20">
              <a:extLst>
                <a:ext uri="{FF2B5EF4-FFF2-40B4-BE49-F238E27FC236}">
                  <a16:creationId xmlns:a16="http://schemas.microsoft.com/office/drawing/2014/main" id="{87C463CF-FA8B-B1EE-8A57-1B82A393E83C}"/>
                </a:ext>
              </a:extLst>
            </p:cNvPr>
            <p:cNvSpPr/>
            <p:nvPr/>
          </p:nvSpPr>
          <p:spPr>
            <a:xfrm>
              <a:off x="7563751" y="1471448"/>
              <a:ext cx="2810854" cy="1357506"/>
            </a:xfrm>
            <a:prstGeom prst="roundRect">
              <a:avLst>
                <a:gd name="adj" fmla="val 8338"/>
              </a:avLst>
            </a:prstGeom>
            <a:grp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22" name="テキスト ボックス 21">
              <a:extLst>
                <a:ext uri="{FF2B5EF4-FFF2-40B4-BE49-F238E27FC236}">
                  <a16:creationId xmlns:a16="http://schemas.microsoft.com/office/drawing/2014/main" id="{8F210ABF-F433-E7DC-8587-D5C012AC1A8C}"/>
                </a:ext>
              </a:extLst>
            </p:cNvPr>
            <p:cNvSpPr txBox="1"/>
            <p:nvPr/>
          </p:nvSpPr>
          <p:spPr>
            <a:xfrm>
              <a:off x="7563751" y="2025464"/>
              <a:ext cx="2810854"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chemeClr val="accent6"/>
                  </a:solidFill>
                  <a:effectLst/>
                  <a:uLnTx/>
                  <a:uFillTx/>
                  <a:latin typeface="Noto Sans JP"/>
                  <a:ea typeface="Noto Sans JP"/>
                  <a:cs typeface="+mn-cs"/>
                </a:rPr>
                <a:t>ホームスタジアム化</a:t>
              </a:r>
              <a:endParaRPr kumimoji="1" lang="en-US" altLang="ja-JP" sz="2400" b="1" i="0" u="none" strike="noStrike" kern="1200" cap="none" spc="0" normalizeH="0" baseline="0" noProof="0">
                <a:ln>
                  <a:noFill/>
                </a:ln>
                <a:solidFill>
                  <a:schemeClr val="accent6"/>
                </a:solidFill>
                <a:effectLst/>
                <a:uLnTx/>
                <a:uFillTx/>
                <a:latin typeface="Noto Sans JP"/>
                <a:ea typeface="Noto Sans JP"/>
                <a:cs typeface="+mn-cs"/>
              </a:endParaRPr>
            </a:p>
          </p:txBody>
        </p:sp>
        <p:sp>
          <p:nvSpPr>
            <p:cNvPr id="23" name="テキスト ボックス 22">
              <a:extLst>
                <a:ext uri="{FF2B5EF4-FFF2-40B4-BE49-F238E27FC236}">
                  <a16:creationId xmlns:a16="http://schemas.microsoft.com/office/drawing/2014/main" id="{F52A6AF8-A50D-26A9-39CA-B88FB0514657}"/>
                </a:ext>
              </a:extLst>
            </p:cNvPr>
            <p:cNvSpPr txBox="1"/>
            <p:nvPr/>
          </p:nvSpPr>
          <p:spPr>
            <a:xfrm>
              <a:off x="7563754" y="1558049"/>
              <a:ext cx="2790485"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a:ln>
                    <a:noFill/>
                  </a:ln>
                  <a:solidFill>
                    <a:schemeClr val="bg1"/>
                  </a:solidFill>
                  <a:effectLst/>
                  <a:uLnTx/>
                  <a:uFillTx/>
                  <a:latin typeface="Noto Sans JP"/>
                  <a:ea typeface="Noto Sans JP"/>
                  <a:cs typeface="+mn-cs"/>
                </a:rPr>
                <a:t>総合運動公園</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cxnSp>
        <p:nvCxnSpPr>
          <p:cNvPr id="24" name="直線コネクタ 23">
            <a:extLst>
              <a:ext uri="{FF2B5EF4-FFF2-40B4-BE49-F238E27FC236}">
                <a16:creationId xmlns:a16="http://schemas.microsoft.com/office/drawing/2014/main" id="{C4B39523-BC8A-89FF-70A5-A2EDC9993CA3}"/>
              </a:ext>
            </a:extLst>
          </p:cNvPr>
          <p:cNvCxnSpPr>
            <a:cxnSpLocks/>
          </p:cNvCxnSpPr>
          <p:nvPr/>
        </p:nvCxnSpPr>
        <p:spPr>
          <a:xfrm flipV="1">
            <a:off x="9795746" y="3476440"/>
            <a:ext cx="932191" cy="1177527"/>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grpSp>
        <p:nvGrpSpPr>
          <p:cNvPr id="26" name="グループ化 25">
            <a:extLst>
              <a:ext uri="{FF2B5EF4-FFF2-40B4-BE49-F238E27FC236}">
                <a16:creationId xmlns:a16="http://schemas.microsoft.com/office/drawing/2014/main" id="{45B8A632-347C-BF04-3171-B70602771A33}"/>
              </a:ext>
            </a:extLst>
          </p:cNvPr>
          <p:cNvGrpSpPr/>
          <p:nvPr/>
        </p:nvGrpSpPr>
        <p:grpSpPr>
          <a:xfrm>
            <a:off x="8886922" y="425255"/>
            <a:ext cx="3111196" cy="990128"/>
            <a:chOff x="7563751" y="1471448"/>
            <a:chExt cx="2810854" cy="1413343"/>
          </a:xfrm>
          <a:solidFill>
            <a:srgbClr val="003451"/>
          </a:solidFill>
        </p:grpSpPr>
        <p:sp>
          <p:nvSpPr>
            <p:cNvPr id="27" name="四角形: 角を丸くする 26">
              <a:extLst>
                <a:ext uri="{FF2B5EF4-FFF2-40B4-BE49-F238E27FC236}">
                  <a16:creationId xmlns:a16="http://schemas.microsoft.com/office/drawing/2014/main" id="{0ED111A6-877B-0761-B21F-D716ADDAED78}"/>
                </a:ext>
              </a:extLst>
            </p:cNvPr>
            <p:cNvSpPr/>
            <p:nvPr/>
          </p:nvSpPr>
          <p:spPr>
            <a:xfrm>
              <a:off x="7563751" y="1471448"/>
              <a:ext cx="2810854" cy="1357506"/>
            </a:xfrm>
            <a:prstGeom prst="roundRect">
              <a:avLst>
                <a:gd name="adj" fmla="val 8338"/>
              </a:avLst>
            </a:prstGeom>
            <a:grp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28" name="テキスト ボックス 27">
              <a:extLst>
                <a:ext uri="{FF2B5EF4-FFF2-40B4-BE49-F238E27FC236}">
                  <a16:creationId xmlns:a16="http://schemas.microsoft.com/office/drawing/2014/main" id="{E8885CDC-EC3D-5761-A964-D538CCC7A10F}"/>
                </a:ext>
              </a:extLst>
            </p:cNvPr>
            <p:cNvSpPr txBox="1"/>
            <p:nvPr/>
          </p:nvSpPr>
          <p:spPr>
            <a:xfrm>
              <a:off x="7563751" y="2053794"/>
              <a:ext cx="2810854"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chemeClr val="accent6"/>
                  </a:solidFill>
                  <a:effectLst/>
                  <a:uLnTx/>
                  <a:uFillTx/>
                  <a:latin typeface="Noto Sans JP"/>
                  <a:ea typeface="Noto Sans JP"/>
                  <a:cs typeface="+mn-cs"/>
                </a:rPr>
                <a:t>イノベーション拠点</a:t>
              </a:r>
              <a:endParaRPr kumimoji="1" lang="en-US" altLang="ja-JP" sz="2400" b="1" i="0" u="none" strike="noStrike" kern="1200" cap="none" spc="0" normalizeH="0" baseline="0" noProof="0">
                <a:ln>
                  <a:noFill/>
                </a:ln>
                <a:solidFill>
                  <a:schemeClr val="accent6"/>
                </a:solidFill>
                <a:effectLst/>
                <a:uLnTx/>
                <a:uFillTx/>
                <a:latin typeface="Noto Sans JP"/>
                <a:ea typeface="Noto Sans JP"/>
                <a:cs typeface="+mn-cs"/>
              </a:endParaRPr>
            </a:p>
          </p:txBody>
        </p:sp>
        <p:sp>
          <p:nvSpPr>
            <p:cNvPr id="29" name="テキスト ボックス 28">
              <a:extLst>
                <a:ext uri="{FF2B5EF4-FFF2-40B4-BE49-F238E27FC236}">
                  <a16:creationId xmlns:a16="http://schemas.microsoft.com/office/drawing/2014/main" id="{5BD4D747-3EB1-80D2-D64C-4AFE7B527A7C}"/>
                </a:ext>
              </a:extLst>
            </p:cNvPr>
            <p:cNvSpPr txBox="1"/>
            <p:nvPr/>
          </p:nvSpPr>
          <p:spPr>
            <a:xfrm>
              <a:off x="7563754" y="1558049"/>
              <a:ext cx="2790485" cy="400110"/>
            </a:xfrm>
            <a:prstGeom prst="rect">
              <a:avLst/>
            </a:prstGeom>
            <a:grp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a:ln>
                    <a:noFill/>
                  </a:ln>
                  <a:solidFill>
                    <a:schemeClr val="bg1"/>
                  </a:solidFill>
                  <a:effectLst/>
                  <a:uLnTx/>
                  <a:uFillTx/>
                  <a:latin typeface="Noto Sans JP"/>
                  <a:ea typeface="Noto Sans JP"/>
                  <a:cs typeface="+mn-cs"/>
                </a:rPr>
                <a:t>モール</a:t>
              </a:r>
              <a:r>
                <a:rPr kumimoji="1" lang="en-US" altLang="ja-JP" sz="2000" b="1" i="0" u="sng" strike="noStrike" kern="1200" cap="none" spc="0" normalizeH="0" baseline="0" noProof="0">
                  <a:ln>
                    <a:noFill/>
                  </a:ln>
                  <a:solidFill>
                    <a:schemeClr val="bg1"/>
                  </a:solidFill>
                  <a:effectLst/>
                  <a:uLnTx/>
                  <a:uFillTx/>
                  <a:latin typeface="Noto Sans JP"/>
                  <a:ea typeface="Noto Sans JP"/>
                  <a:cs typeface="+mn-cs"/>
                </a:rPr>
                <a:t>505</a:t>
              </a:r>
            </a:p>
          </p:txBody>
        </p:sp>
      </p:grpSp>
      <p:cxnSp>
        <p:nvCxnSpPr>
          <p:cNvPr id="30" name="直線コネクタ 29">
            <a:extLst>
              <a:ext uri="{FF2B5EF4-FFF2-40B4-BE49-F238E27FC236}">
                <a16:creationId xmlns:a16="http://schemas.microsoft.com/office/drawing/2014/main" id="{C7ECD241-CE48-1869-7348-63F0BA34B6E6}"/>
              </a:ext>
            </a:extLst>
          </p:cNvPr>
          <p:cNvCxnSpPr>
            <a:cxnSpLocks/>
            <a:endCxn id="28" idx="2"/>
          </p:cNvCxnSpPr>
          <p:nvPr/>
        </p:nvCxnSpPr>
        <p:spPr>
          <a:xfrm flipV="1">
            <a:off x="9883452" y="1415383"/>
            <a:ext cx="559068" cy="1200468"/>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grpSp>
        <p:nvGrpSpPr>
          <p:cNvPr id="35" name="グループ化 34">
            <a:extLst>
              <a:ext uri="{FF2B5EF4-FFF2-40B4-BE49-F238E27FC236}">
                <a16:creationId xmlns:a16="http://schemas.microsoft.com/office/drawing/2014/main" id="{52298F0B-4370-E107-270C-BD732743C604}"/>
              </a:ext>
            </a:extLst>
          </p:cNvPr>
          <p:cNvGrpSpPr/>
          <p:nvPr/>
        </p:nvGrpSpPr>
        <p:grpSpPr>
          <a:xfrm>
            <a:off x="1969900" y="3700647"/>
            <a:ext cx="1768556" cy="915601"/>
            <a:chOff x="7563751" y="1471448"/>
            <a:chExt cx="2810854" cy="1357506"/>
          </a:xfrm>
          <a:solidFill>
            <a:srgbClr val="003451"/>
          </a:solidFill>
        </p:grpSpPr>
        <p:sp>
          <p:nvSpPr>
            <p:cNvPr id="36" name="四角形: 角を丸くする 35">
              <a:extLst>
                <a:ext uri="{FF2B5EF4-FFF2-40B4-BE49-F238E27FC236}">
                  <a16:creationId xmlns:a16="http://schemas.microsoft.com/office/drawing/2014/main" id="{39FCCBB7-9EE6-11DC-5A2A-7833D7497E45}"/>
                </a:ext>
              </a:extLst>
            </p:cNvPr>
            <p:cNvSpPr/>
            <p:nvPr/>
          </p:nvSpPr>
          <p:spPr>
            <a:xfrm>
              <a:off x="7563751" y="1471448"/>
              <a:ext cx="2810854" cy="1357506"/>
            </a:xfrm>
            <a:prstGeom prst="roundRect">
              <a:avLst>
                <a:gd name="adj" fmla="val 8338"/>
              </a:avLst>
            </a:prstGeom>
            <a:grp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37" name="テキスト ボックス 36">
              <a:extLst>
                <a:ext uri="{FF2B5EF4-FFF2-40B4-BE49-F238E27FC236}">
                  <a16:creationId xmlns:a16="http://schemas.microsoft.com/office/drawing/2014/main" id="{195143BB-D65F-4B8F-906A-EF77E5F2199A}"/>
                </a:ext>
              </a:extLst>
            </p:cNvPr>
            <p:cNvSpPr txBox="1"/>
            <p:nvPr/>
          </p:nvSpPr>
          <p:spPr>
            <a:xfrm>
              <a:off x="7563751" y="2100277"/>
              <a:ext cx="2810854" cy="461666"/>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chemeClr val="accent6"/>
                  </a:solidFill>
                  <a:effectLst/>
                  <a:uLnTx/>
                  <a:uFillTx/>
                  <a:latin typeface="Noto Sans JP"/>
                  <a:ea typeface="Noto Sans JP"/>
                  <a:cs typeface="+mn-cs"/>
                </a:rPr>
                <a:t>国際会議場</a:t>
              </a:r>
              <a:endParaRPr kumimoji="1" lang="en-US" altLang="ja-JP" sz="2400" b="1" i="0" u="none" strike="noStrike" kern="1200" cap="none" spc="0" normalizeH="0" baseline="0" noProof="0">
                <a:ln>
                  <a:noFill/>
                </a:ln>
                <a:solidFill>
                  <a:schemeClr val="accent6"/>
                </a:solidFill>
                <a:effectLst/>
                <a:uLnTx/>
                <a:uFillTx/>
                <a:latin typeface="Noto Sans JP"/>
                <a:ea typeface="Noto Sans JP"/>
                <a:cs typeface="+mn-cs"/>
              </a:endParaRPr>
            </a:p>
          </p:txBody>
        </p:sp>
        <p:sp>
          <p:nvSpPr>
            <p:cNvPr id="38" name="テキスト ボックス 37">
              <a:extLst>
                <a:ext uri="{FF2B5EF4-FFF2-40B4-BE49-F238E27FC236}">
                  <a16:creationId xmlns:a16="http://schemas.microsoft.com/office/drawing/2014/main" id="{138389C4-57A7-82C6-6574-1C5AF6CAEEF9}"/>
                </a:ext>
              </a:extLst>
            </p:cNvPr>
            <p:cNvSpPr txBox="1"/>
            <p:nvPr/>
          </p:nvSpPr>
          <p:spPr>
            <a:xfrm>
              <a:off x="7563754" y="1558049"/>
              <a:ext cx="2790485" cy="593219"/>
            </a:xfrm>
            <a:prstGeom prst="rect">
              <a:avLst/>
            </a:prstGeom>
            <a:grp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a:ln>
                    <a:noFill/>
                  </a:ln>
                  <a:solidFill>
                    <a:schemeClr val="bg1"/>
                  </a:solidFill>
                  <a:effectLst/>
                  <a:uLnTx/>
                  <a:uFillTx/>
                  <a:latin typeface="Noto Sans JP"/>
                  <a:ea typeface="Noto Sans JP"/>
                  <a:cs typeface="+mn-cs"/>
                </a:rPr>
                <a:t>ノバホール等</a:t>
              </a:r>
              <a:endParaRPr kumimoji="1" lang="en-US" altLang="ja-JP" sz="2000" b="1" i="0" u="sng" strike="noStrike" kern="1200" cap="none" spc="0" normalizeH="0" baseline="0" noProof="0">
                <a:ln>
                  <a:noFill/>
                </a:ln>
                <a:solidFill>
                  <a:schemeClr val="bg1"/>
                </a:solidFill>
                <a:effectLst/>
                <a:uLnTx/>
                <a:uFillTx/>
                <a:latin typeface="Noto Sans JP"/>
                <a:ea typeface="Noto Sans JP"/>
                <a:cs typeface="+mn-cs"/>
              </a:endParaRPr>
            </a:p>
          </p:txBody>
        </p:sp>
      </p:grpSp>
      <p:cxnSp>
        <p:nvCxnSpPr>
          <p:cNvPr id="41" name="直線コネクタ 40">
            <a:extLst>
              <a:ext uri="{FF2B5EF4-FFF2-40B4-BE49-F238E27FC236}">
                <a16:creationId xmlns:a16="http://schemas.microsoft.com/office/drawing/2014/main" id="{D7D1D0E5-B2D9-2ACF-6921-8EEB903DC0B0}"/>
              </a:ext>
            </a:extLst>
          </p:cNvPr>
          <p:cNvCxnSpPr>
            <a:cxnSpLocks/>
          </p:cNvCxnSpPr>
          <p:nvPr/>
        </p:nvCxnSpPr>
        <p:spPr>
          <a:xfrm flipH="1" flipV="1">
            <a:off x="3374629" y="4612206"/>
            <a:ext cx="637424" cy="526645"/>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sp>
        <p:nvSpPr>
          <p:cNvPr id="8" name="テキスト ボックス 9">
            <a:extLst>
              <a:ext uri="{FF2B5EF4-FFF2-40B4-BE49-F238E27FC236}">
                <a16:creationId xmlns:a16="http://schemas.microsoft.com/office/drawing/2014/main" id="{C834A362-9857-DACC-7829-C5F894E47D06}"/>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625870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ACFED9-D0FC-0518-7F12-B473A661F0F1}"/>
            </a:ext>
          </a:extLst>
        </p:cNvPr>
        <p:cNvGrpSpPr/>
        <p:nvPr/>
      </p:nvGrpSpPr>
      <p:grpSpPr>
        <a:xfrm>
          <a:off x="0" y="0"/>
          <a:ext cx="0" cy="0"/>
          <a:chOff x="0" y="0"/>
          <a:chExt cx="0" cy="0"/>
        </a:xfrm>
      </p:grpSpPr>
      <p:sp>
        <p:nvSpPr>
          <p:cNvPr id="12" name="楕円 3">
            <a:extLst>
              <a:ext uri="{FF2B5EF4-FFF2-40B4-BE49-F238E27FC236}">
                <a16:creationId xmlns:a16="http://schemas.microsoft.com/office/drawing/2014/main" id="{B128F40A-A228-BCC0-2865-1FF024E7FD18}"/>
              </a:ext>
            </a:extLst>
          </p:cNvPr>
          <p:cNvSpPr>
            <a:spLocks noChangeAspect="1"/>
          </p:cNvSpPr>
          <p:nvPr/>
        </p:nvSpPr>
        <p:spPr>
          <a:xfrm>
            <a:off x="-2665281" y="729000"/>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941C6D9-310F-AF24-5F23-CB68141C4714}"/>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30</a:t>
            </a:r>
          </a:p>
        </p:txBody>
      </p:sp>
      <p:sp>
        <p:nvSpPr>
          <p:cNvPr id="24" name="テキスト ボックス 15">
            <a:extLst>
              <a:ext uri="{FF2B5EF4-FFF2-40B4-BE49-F238E27FC236}">
                <a16:creationId xmlns:a16="http://schemas.microsoft.com/office/drawing/2014/main" id="{828C17F8-D591-2AC3-0B30-FE85B0F9BEDE}"/>
              </a:ext>
            </a:extLst>
          </p:cNvPr>
          <p:cNvSpPr txBox="1"/>
          <p:nvPr/>
        </p:nvSpPr>
        <p:spPr>
          <a:xfrm>
            <a:off x="2399809" y="577866"/>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段階的な広域連携の必要性</a:t>
            </a:r>
          </a:p>
        </p:txBody>
      </p:sp>
      <p:sp>
        <p:nvSpPr>
          <p:cNvPr id="33" name="テキスト ボックス 32">
            <a:extLst>
              <a:ext uri="{FF2B5EF4-FFF2-40B4-BE49-F238E27FC236}">
                <a16:creationId xmlns:a16="http://schemas.microsoft.com/office/drawing/2014/main" id="{42A0CF15-5052-1C08-5037-B6229E9BEB37}"/>
              </a:ext>
            </a:extLst>
          </p:cNvPr>
          <p:cNvSpPr txBox="1"/>
          <p:nvPr/>
        </p:nvSpPr>
        <p:spPr>
          <a:xfrm>
            <a:off x="2844681" y="2433421"/>
            <a:ext cx="1366062" cy="707886"/>
          </a:xfrm>
          <a:prstGeom prst="rect">
            <a:avLst/>
          </a:prstGeom>
          <a:noFill/>
        </p:spPr>
        <p:txBody>
          <a:bodyPr wrap="square" rtlCol="0">
            <a:spAutoFit/>
          </a:bodyPr>
          <a:lstStyle/>
          <a:p>
            <a:r>
              <a:rPr kumimoji="1" lang="ja-JP" altLang="en-US" sz="2000" b="1"/>
              <a:t>距離抵抗</a:t>
            </a:r>
            <a:endParaRPr kumimoji="1" lang="en-US" altLang="ja-JP" sz="2000" b="1"/>
          </a:p>
          <a:p>
            <a:r>
              <a:rPr kumimoji="1" lang="ja-JP" altLang="en-US" sz="2000" b="1"/>
              <a:t>利用頻度</a:t>
            </a:r>
            <a:endParaRPr kumimoji="1" lang="en-US" altLang="ja-JP" sz="2000" b="1"/>
          </a:p>
        </p:txBody>
      </p:sp>
      <p:grpSp>
        <p:nvGrpSpPr>
          <p:cNvPr id="46" name="グループ化 45">
            <a:extLst>
              <a:ext uri="{FF2B5EF4-FFF2-40B4-BE49-F238E27FC236}">
                <a16:creationId xmlns:a16="http://schemas.microsoft.com/office/drawing/2014/main" id="{723AC29B-BFCB-CB96-99B7-90ACD5DCDE40}"/>
              </a:ext>
            </a:extLst>
          </p:cNvPr>
          <p:cNvGrpSpPr/>
          <p:nvPr/>
        </p:nvGrpSpPr>
        <p:grpSpPr>
          <a:xfrm>
            <a:off x="2881462" y="1269117"/>
            <a:ext cx="7807291" cy="782212"/>
            <a:chOff x="2745096" y="1625546"/>
            <a:chExt cx="8434875" cy="677151"/>
          </a:xfrm>
        </p:grpSpPr>
        <p:sp>
          <p:nvSpPr>
            <p:cNvPr id="39" name="矢印: 山形 38">
              <a:extLst>
                <a:ext uri="{FF2B5EF4-FFF2-40B4-BE49-F238E27FC236}">
                  <a16:creationId xmlns:a16="http://schemas.microsoft.com/office/drawing/2014/main" id="{53B497BF-4D46-BA86-A308-13764D51BD4C}"/>
                </a:ext>
              </a:extLst>
            </p:cNvPr>
            <p:cNvSpPr/>
            <p:nvPr/>
          </p:nvSpPr>
          <p:spPr>
            <a:xfrm>
              <a:off x="2745096" y="1625546"/>
              <a:ext cx="2895023" cy="677151"/>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3" name="矢印: 山形 42">
              <a:extLst>
                <a:ext uri="{FF2B5EF4-FFF2-40B4-BE49-F238E27FC236}">
                  <a16:creationId xmlns:a16="http://schemas.microsoft.com/office/drawing/2014/main" id="{7836C6FF-DA5B-DF9B-FB8C-B99B8AC397F2}"/>
                </a:ext>
              </a:extLst>
            </p:cNvPr>
            <p:cNvSpPr/>
            <p:nvPr/>
          </p:nvSpPr>
          <p:spPr>
            <a:xfrm>
              <a:off x="5515022" y="1625546"/>
              <a:ext cx="2895023" cy="665710"/>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4" name="矢印: 山形 43">
              <a:extLst>
                <a:ext uri="{FF2B5EF4-FFF2-40B4-BE49-F238E27FC236}">
                  <a16:creationId xmlns:a16="http://schemas.microsoft.com/office/drawing/2014/main" id="{6253C00B-68E9-C9EF-D5CC-1D4C55D522D1}"/>
                </a:ext>
              </a:extLst>
            </p:cNvPr>
            <p:cNvSpPr/>
            <p:nvPr/>
          </p:nvSpPr>
          <p:spPr>
            <a:xfrm>
              <a:off x="8284948" y="1625546"/>
              <a:ext cx="2895023" cy="658730"/>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grpSp>
      <p:sp>
        <p:nvSpPr>
          <p:cNvPr id="47" name="テキスト ボックス 46">
            <a:extLst>
              <a:ext uri="{FF2B5EF4-FFF2-40B4-BE49-F238E27FC236}">
                <a16:creationId xmlns:a16="http://schemas.microsoft.com/office/drawing/2014/main" id="{59AC4473-EB70-D8D4-59CC-2E047689E614}"/>
              </a:ext>
            </a:extLst>
          </p:cNvPr>
          <p:cNvSpPr txBox="1"/>
          <p:nvPr/>
        </p:nvSpPr>
        <p:spPr>
          <a:xfrm>
            <a:off x="3399052" y="1312665"/>
            <a:ext cx="1766225" cy="738664"/>
          </a:xfrm>
          <a:prstGeom prst="rect">
            <a:avLst/>
          </a:prstGeom>
          <a:noFill/>
        </p:spPr>
        <p:txBody>
          <a:bodyPr wrap="square" rtlCol="0">
            <a:spAutoFit/>
          </a:bodyPr>
          <a:lstStyle/>
          <a:p>
            <a:r>
              <a:rPr kumimoji="1" lang="ja-JP" altLang="en-US" sz="2400" b="1"/>
              <a:t>フェーズ１</a:t>
            </a:r>
            <a:endParaRPr kumimoji="1" lang="en-US" altLang="ja-JP" sz="2400" b="1"/>
          </a:p>
          <a:p>
            <a:pPr algn="ctr"/>
            <a:r>
              <a:rPr kumimoji="1" lang="ja-JP" altLang="en-US" b="1"/>
              <a:t>（短期）</a:t>
            </a:r>
          </a:p>
        </p:txBody>
      </p:sp>
      <p:sp>
        <p:nvSpPr>
          <p:cNvPr id="48" name="テキスト ボックス 47">
            <a:extLst>
              <a:ext uri="{FF2B5EF4-FFF2-40B4-BE49-F238E27FC236}">
                <a16:creationId xmlns:a16="http://schemas.microsoft.com/office/drawing/2014/main" id="{6DAB5642-17BE-DCF4-D1AF-A64C3DBC7FB4}"/>
              </a:ext>
            </a:extLst>
          </p:cNvPr>
          <p:cNvSpPr txBox="1"/>
          <p:nvPr/>
        </p:nvSpPr>
        <p:spPr>
          <a:xfrm>
            <a:off x="5985566" y="1280537"/>
            <a:ext cx="1627756" cy="738664"/>
          </a:xfrm>
          <a:prstGeom prst="rect">
            <a:avLst/>
          </a:prstGeom>
          <a:noFill/>
        </p:spPr>
        <p:txBody>
          <a:bodyPr wrap="square" rtlCol="0">
            <a:spAutoFit/>
          </a:bodyPr>
          <a:lstStyle/>
          <a:p>
            <a:r>
              <a:rPr kumimoji="1" lang="ja-JP" altLang="en-US" sz="2400" b="1"/>
              <a:t>フェーズ</a:t>
            </a:r>
            <a:r>
              <a:rPr kumimoji="1" lang="en-US" altLang="ja-JP" sz="2400" b="1"/>
              <a:t>2</a:t>
            </a:r>
          </a:p>
          <a:p>
            <a:pPr algn="ctr"/>
            <a:r>
              <a:rPr kumimoji="1" lang="ja-JP" altLang="en-US" b="1"/>
              <a:t>（中期）</a:t>
            </a:r>
          </a:p>
        </p:txBody>
      </p:sp>
      <p:sp>
        <p:nvSpPr>
          <p:cNvPr id="49" name="テキスト ボックス 48">
            <a:extLst>
              <a:ext uri="{FF2B5EF4-FFF2-40B4-BE49-F238E27FC236}">
                <a16:creationId xmlns:a16="http://schemas.microsoft.com/office/drawing/2014/main" id="{67F06892-49ED-6A84-EBE1-F2A4FFC72420}"/>
              </a:ext>
            </a:extLst>
          </p:cNvPr>
          <p:cNvSpPr txBox="1"/>
          <p:nvPr/>
        </p:nvSpPr>
        <p:spPr>
          <a:xfrm>
            <a:off x="8549400" y="1312665"/>
            <a:ext cx="1643267" cy="738664"/>
          </a:xfrm>
          <a:prstGeom prst="rect">
            <a:avLst/>
          </a:prstGeom>
          <a:noFill/>
        </p:spPr>
        <p:txBody>
          <a:bodyPr wrap="square" rtlCol="0">
            <a:spAutoFit/>
          </a:bodyPr>
          <a:lstStyle/>
          <a:p>
            <a:r>
              <a:rPr kumimoji="1" lang="ja-JP" altLang="en-US" sz="2400" b="1"/>
              <a:t>フェーズ</a:t>
            </a:r>
            <a:r>
              <a:rPr kumimoji="1" lang="en-US" altLang="ja-JP" sz="2400" b="1"/>
              <a:t>3</a:t>
            </a:r>
          </a:p>
          <a:p>
            <a:pPr algn="ctr"/>
            <a:r>
              <a:rPr kumimoji="1" lang="ja-JP" altLang="en-US" b="1"/>
              <a:t>（長期）</a:t>
            </a:r>
            <a:endParaRPr kumimoji="1" lang="en-US" altLang="ja-JP" b="1"/>
          </a:p>
        </p:txBody>
      </p:sp>
      <p:cxnSp>
        <p:nvCxnSpPr>
          <p:cNvPr id="57" name="直線矢印コネクタ 56">
            <a:extLst>
              <a:ext uri="{FF2B5EF4-FFF2-40B4-BE49-F238E27FC236}">
                <a16:creationId xmlns:a16="http://schemas.microsoft.com/office/drawing/2014/main" id="{B8B8F05E-3230-1349-3E34-2A2827F378E8}"/>
              </a:ext>
            </a:extLst>
          </p:cNvPr>
          <p:cNvCxnSpPr>
            <a:cxnSpLocks/>
            <a:stCxn id="73" idx="3"/>
          </p:cNvCxnSpPr>
          <p:nvPr/>
        </p:nvCxnSpPr>
        <p:spPr>
          <a:xfrm>
            <a:off x="4538835" y="2751810"/>
            <a:ext cx="4759564" cy="0"/>
          </a:xfrm>
          <a:prstGeom prst="straightConnector1">
            <a:avLst/>
          </a:prstGeom>
          <a:ln w="79375">
            <a:solidFill>
              <a:srgbClr val="003451"/>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70" name="グループ化 69">
            <a:extLst>
              <a:ext uri="{FF2B5EF4-FFF2-40B4-BE49-F238E27FC236}">
                <a16:creationId xmlns:a16="http://schemas.microsoft.com/office/drawing/2014/main" id="{8F33DFCD-D7F0-EBE0-0B34-A94DFE5B3878}"/>
              </a:ext>
            </a:extLst>
          </p:cNvPr>
          <p:cNvGrpSpPr/>
          <p:nvPr/>
        </p:nvGrpSpPr>
        <p:grpSpPr>
          <a:xfrm>
            <a:off x="2881462" y="3264836"/>
            <a:ext cx="7649903" cy="2236436"/>
            <a:chOff x="2881462" y="3264836"/>
            <a:chExt cx="7649903" cy="2236436"/>
          </a:xfrm>
        </p:grpSpPr>
        <p:grpSp>
          <p:nvGrpSpPr>
            <p:cNvPr id="53" name="グループ化 52">
              <a:extLst>
                <a:ext uri="{FF2B5EF4-FFF2-40B4-BE49-F238E27FC236}">
                  <a16:creationId xmlns:a16="http://schemas.microsoft.com/office/drawing/2014/main" id="{741F687B-E346-4DDF-C7A1-66C78794FA7A}"/>
                </a:ext>
              </a:extLst>
            </p:cNvPr>
            <p:cNvGrpSpPr/>
            <p:nvPr/>
          </p:nvGrpSpPr>
          <p:grpSpPr>
            <a:xfrm>
              <a:off x="2881462" y="3944484"/>
              <a:ext cx="7649903" cy="1556788"/>
              <a:chOff x="2890405" y="3478390"/>
              <a:chExt cx="8721984" cy="1843090"/>
            </a:xfrm>
          </p:grpSpPr>
          <p:sp>
            <p:nvSpPr>
              <p:cNvPr id="50" name="正方形/長方形 49">
                <a:extLst>
                  <a:ext uri="{FF2B5EF4-FFF2-40B4-BE49-F238E27FC236}">
                    <a16:creationId xmlns:a16="http://schemas.microsoft.com/office/drawing/2014/main" id="{B2175F7B-5160-CA69-10A3-56EAD2DDA23C}"/>
                  </a:ext>
                </a:extLst>
              </p:cNvPr>
              <p:cNvSpPr/>
              <p:nvPr/>
            </p:nvSpPr>
            <p:spPr>
              <a:xfrm>
                <a:off x="2890405" y="4281028"/>
                <a:ext cx="2895023" cy="1039701"/>
              </a:xfrm>
              <a:prstGeom prst="rect">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0D47A1DB-A9AE-3AC3-3C0A-7A455C8A3A93}"/>
                  </a:ext>
                </a:extLst>
              </p:cNvPr>
              <p:cNvSpPr/>
              <p:nvPr/>
            </p:nvSpPr>
            <p:spPr>
              <a:xfrm>
                <a:off x="5799414" y="3836529"/>
                <a:ext cx="2895023" cy="1484951"/>
              </a:xfrm>
              <a:prstGeom prst="rect">
                <a:avLst/>
              </a:prstGeom>
              <a:solidFill>
                <a:srgbClr val="003451">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CCD47A1C-9153-A2E7-01AC-F78E09D4E94D}"/>
                  </a:ext>
                </a:extLst>
              </p:cNvPr>
              <p:cNvSpPr/>
              <p:nvPr/>
            </p:nvSpPr>
            <p:spPr>
              <a:xfrm>
                <a:off x="8717366" y="3478390"/>
                <a:ext cx="2895023" cy="1842339"/>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5" name="グラフィックス 64" descr="工場 単色塗りつぶし">
              <a:extLst>
                <a:ext uri="{FF2B5EF4-FFF2-40B4-BE49-F238E27FC236}">
                  <a16:creationId xmlns:a16="http://schemas.microsoft.com/office/drawing/2014/main" id="{BFE4558C-48FA-3EAF-138E-9D22A287A7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745" y="4064828"/>
              <a:ext cx="649641" cy="649641"/>
            </a:xfrm>
            <a:prstGeom prst="rect">
              <a:avLst/>
            </a:prstGeom>
          </p:spPr>
        </p:pic>
        <p:pic>
          <p:nvPicPr>
            <p:cNvPr id="67" name="グラフィックス 66" descr="裁判所 単色塗りつぶし">
              <a:extLst>
                <a:ext uri="{FF2B5EF4-FFF2-40B4-BE49-F238E27FC236}">
                  <a16:creationId xmlns:a16="http://schemas.microsoft.com/office/drawing/2014/main" id="{1401E8C5-5A7C-4407-988C-E53DEB0FFB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7670" y="3678566"/>
              <a:ext cx="649641" cy="649641"/>
            </a:xfrm>
            <a:prstGeom prst="rect">
              <a:avLst/>
            </a:prstGeom>
          </p:spPr>
        </p:pic>
        <p:pic>
          <p:nvPicPr>
            <p:cNvPr id="69" name="グラフィックス 68" descr="校舎 単色塗りつぶし">
              <a:extLst>
                <a:ext uri="{FF2B5EF4-FFF2-40B4-BE49-F238E27FC236}">
                  <a16:creationId xmlns:a16="http://schemas.microsoft.com/office/drawing/2014/main" id="{80B69C23-7AE4-8DE0-AA04-A9933084BD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4241" y="3264836"/>
              <a:ext cx="828317" cy="828317"/>
            </a:xfrm>
            <a:prstGeom prst="rect">
              <a:avLst/>
            </a:prstGeom>
          </p:spPr>
        </p:pic>
      </p:grpSp>
      <p:sp>
        <p:nvSpPr>
          <p:cNvPr id="73" name="テキスト ボックス 72">
            <a:extLst>
              <a:ext uri="{FF2B5EF4-FFF2-40B4-BE49-F238E27FC236}">
                <a16:creationId xmlns:a16="http://schemas.microsoft.com/office/drawing/2014/main" id="{2B99AC70-4300-52EF-E848-E21040325CF4}"/>
              </a:ext>
            </a:extLst>
          </p:cNvPr>
          <p:cNvSpPr txBox="1"/>
          <p:nvPr/>
        </p:nvSpPr>
        <p:spPr>
          <a:xfrm>
            <a:off x="3979369" y="2490200"/>
            <a:ext cx="559466" cy="523220"/>
          </a:xfrm>
          <a:prstGeom prst="rect">
            <a:avLst/>
          </a:prstGeom>
          <a:noFill/>
        </p:spPr>
        <p:txBody>
          <a:bodyPr wrap="square" rtlCol="0">
            <a:spAutoFit/>
          </a:bodyPr>
          <a:lstStyle/>
          <a:p>
            <a:r>
              <a:rPr kumimoji="1" lang="ja-JP" altLang="en-US" sz="2800" b="1"/>
              <a:t>小</a:t>
            </a:r>
            <a:endParaRPr kumimoji="1" lang="en-US" altLang="ja-JP" sz="2800" b="1"/>
          </a:p>
        </p:txBody>
      </p:sp>
      <p:sp>
        <p:nvSpPr>
          <p:cNvPr id="74" name="テキスト ボックス 73">
            <a:extLst>
              <a:ext uri="{FF2B5EF4-FFF2-40B4-BE49-F238E27FC236}">
                <a16:creationId xmlns:a16="http://schemas.microsoft.com/office/drawing/2014/main" id="{CDA54D02-5E75-F9E7-4A73-A47EE2ADEA9F}"/>
              </a:ext>
            </a:extLst>
          </p:cNvPr>
          <p:cNvSpPr txBox="1"/>
          <p:nvPr/>
        </p:nvSpPr>
        <p:spPr>
          <a:xfrm>
            <a:off x="9347319" y="2490200"/>
            <a:ext cx="559466" cy="523220"/>
          </a:xfrm>
          <a:prstGeom prst="rect">
            <a:avLst/>
          </a:prstGeom>
          <a:noFill/>
        </p:spPr>
        <p:txBody>
          <a:bodyPr wrap="square" rtlCol="0">
            <a:spAutoFit/>
          </a:bodyPr>
          <a:lstStyle/>
          <a:p>
            <a:r>
              <a:rPr kumimoji="1" lang="ja-JP" altLang="en-US" sz="2800" b="1"/>
              <a:t>大</a:t>
            </a:r>
            <a:endParaRPr kumimoji="1" lang="en-US" altLang="ja-JP" sz="2800" b="1"/>
          </a:p>
        </p:txBody>
      </p:sp>
      <p:sp>
        <p:nvSpPr>
          <p:cNvPr id="3" name="テキスト ボックス 2">
            <a:extLst>
              <a:ext uri="{FF2B5EF4-FFF2-40B4-BE49-F238E27FC236}">
                <a16:creationId xmlns:a16="http://schemas.microsoft.com/office/drawing/2014/main" id="{0AD7D20F-08A5-35E3-A539-47B4D3CC1693}"/>
              </a:ext>
            </a:extLst>
          </p:cNvPr>
          <p:cNvSpPr txBox="1"/>
          <p:nvPr/>
        </p:nvSpPr>
        <p:spPr>
          <a:xfrm>
            <a:off x="8663177" y="4606178"/>
            <a:ext cx="1243608" cy="707886"/>
          </a:xfrm>
          <a:prstGeom prst="rect">
            <a:avLst/>
          </a:prstGeom>
          <a:noFill/>
        </p:spPr>
        <p:txBody>
          <a:bodyPr wrap="square" rtlCol="0">
            <a:spAutoFit/>
          </a:bodyPr>
          <a:lstStyle/>
          <a:p>
            <a:pPr algn="ctr"/>
            <a:r>
              <a:rPr kumimoji="1" lang="ja-JP" altLang="en-US" sz="2000" b="1">
                <a:solidFill>
                  <a:schemeClr val="bg1"/>
                </a:solidFill>
              </a:rPr>
              <a:t>公民館</a:t>
            </a:r>
            <a:endParaRPr kumimoji="1" lang="en-US" altLang="ja-JP" sz="2000" b="1">
              <a:solidFill>
                <a:schemeClr val="bg1"/>
              </a:solidFill>
            </a:endParaRPr>
          </a:p>
          <a:p>
            <a:pPr algn="ctr"/>
            <a:r>
              <a:rPr kumimoji="1" lang="ja-JP" altLang="en-US" sz="2000" b="1">
                <a:solidFill>
                  <a:schemeClr val="bg1"/>
                </a:solidFill>
              </a:rPr>
              <a:t>小中学校</a:t>
            </a:r>
            <a:endParaRPr kumimoji="1" lang="en-US" altLang="ja-JP" sz="2000" b="1">
              <a:solidFill>
                <a:schemeClr val="bg1"/>
              </a:solidFill>
            </a:endParaRPr>
          </a:p>
        </p:txBody>
      </p:sp>
      <p:sp>
        <p:nvSpPr>
          <p:cNvPr id="4" name="テキスト ボックス 3">
            <a:extLst>
              <a:ext uri="{FF2B5EF4-FFF2-40B4-BE49-F238E27FC236}">
                <a16:creationId xmlns:a16="http://schemas.microsoft.com/office/drawing/2014/main" id="{F98C8909-43A8-41BA-3FBF-63C7F3E3D72B}"/>
              </a:ext>
            </a:extLst>
          </p:cNvPr>
          <p:cNvSpPr txBox="1"/>
          <p:nvPr/>
        </p:nvSpPr>
        <p:spPr>
          <a:xfrm>
            <a:off x="3119287" y="4751100"/>
            <a:ext cx="2162234" cy="707886"/>
          </a:xfrm>
          <a:prstGeom prst="rect">
            <a:avLst/>
          </a:prstGeom>
          <a:noFill/>
        </p:spPr>
        <p:txBody>
          <a:bodyPr wrap="square" rtlCol="0">
            <a:spAutoFit/>
          </a:bodyPr>
          <a:lstStyle/>
          <a:p>
            <a:pPr algn="ctr"/>
            <a:r>
              <a:rPr kumimoji="1" lang="ja-JP" altLang="en-US" sz="2000" b="1">
                <a:solidFill>
                  <a:schemeClr val="bg1"/>
                </a:solidFill>
              </a:rPr>
              <a:t>斎場</a:t>
            </a:r>
            <a:endParaRPr kumimoji="1" lang="en-US" altLang="ja-JP" sz="2000" b="1">
              <a:solidFill>
                <a:schemeClr val="bg1"/>
              </a:solidFill>
            </a:endParaRPr>
          </a:p>
          <a:p>
            <a:pPr algn="ctr"/>
            <a:r>
              <a:rPr kumimoji="1" lang="ja-JP" altLang="en-US" sz="2000" b="1">
                <a:solidFill>
                  <a:schemeClr val="bg1"/>
                </a:solidFill>
              </a:rPr>
              <a:t>給食センター</a:t>
            </a:r>
            <a:endParaRPr kumimoji="1" lang="en-US" altLang="ja-JP" sz="2000" b="1">
              <a:solidFill>
                <a:schemeClr val="bg1"/>
              </a:solidFill>
            </a:endParaRPr>
          </a:p>
        </p:txBody>
      </p:sp>
      <p:sp>
        <p:nvSpPr>
          <p:cNvPr id="7" name="テキスト ボックス 6">
            <a:extLst>
              <a:ext uri="{FF2B5EF4-FFF2-40B4-BE49-F238E27FC236}">
                <a16:creationId xmlns:a16="http://schemas.microsoft.com/office/drawing/2014/main" id="{4A82D16B-3713-170A-36F8-EDF024029754}"/>
              </a:ext>
            </a:extLst>
          </p:cNvPr>
          <p:cNvSpPr txBox="1"/>
          <p:nvPr/>
        </p:nvSpPr>
        <p:spPr>
          <a:xfrm>
            <a:off x="5579258" y="4660104"/>
            <a:ext cx="2246464" cy="707886"/>
          </a:xfrm>
          <a:prstGeom prst="rect">
            <a:avLst/>
          </a:prstGeom>
          <a:noFill/>
        </p:spPr>
        <p:txBody>
          <a:bodyPr wrap="square" rtlCol="0">
            <a:spAutoFit/>
          </a:bodyPr>
          <a:lstStyle/>
          <a:p>
            <a:pPr algn="ctr"/>
            <a:r>
              <a:rPr kumimoji="1" lang="ja-JP" altLang="en-US" sz="2000" b="1">
                <a:solidFill>
                  <a:schemeClr val="bg1"/>
                </a:solidFill>
              </a:rPr>
              <a:t>美術館、図書館</a:t>
            </a:r>
            <a:endParaRPr kumimoji="1" lang="en-US" altLang="ja-JP" sz="2000" b="1">
              <a:solidFill>
                <a:schemeClr val="bg1"/>
              </a:solidFill>
            </a:endParaRPr>
          </a:p>
          <a:p>
            <a:pPr algn="ctr"/>
            <a:r>
              <a:rPr kumimoji="1" lang="ja-JP" altLang="en-US" sz="2000" b="1">
                <a:solidFill>
                  <a:schemeClr val="bg1"/>
                </a:solidFill>
              </a:rPr>
              <a:t>スポーツ施設</a:t>
            </a:r>
            <a:endParaRPr kumimoji="1" lang="en-US" altLang="ja-JP" sz="2000" b="1">
              <a:solidFill>
                <a:schemeClr val="bg1"/>
              </a:solidFill>
            </a:endParaRPr>
          </a:p>
        </p:txBody>
      </p:sp>
      <p:sp>
        <p:nvSpPr>
          <p:cNvPr id="8" name="テキスト ボックス 9">
            <a:extLst>
              <a:ext uri="{FF2B5EF4-FFF2-40B4-BE49-F238E27FC236}">
                <a16:creationId xmlns:a16="http://schemas.microsoft.com/office/drawing/2014/main" id="{194C1D16-9ED0-A82F-4475-B2246F9F69A8}"/>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3791750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55DF9-BADF-1EBF-BACF-8F7B6520FC30}"/>
            </a:ext>
          </a:extLst>
        </p:cNvPr>
        <p:cNvGrpSpPr/>
        <p:nvPr/>
      </p:nvGrpSpPr>
      <p:grpSpPr>
        <a:xfrm>
          <a:off x="0" y="0"/>
          <a:ext cx="0" cy="0"/>
          <a:chOff x="0" y="0"/>
          <a:chExt cx="0" cy="0"/>
        </a:xfrm>
      </p:grpSpPr>
      <p:sp>
        <p:nvSpPr>
          <p:cNvPr id="10" name="楕円 3">
            <a:extLst>
              <a:ext uri="{FF2B5EF4-FFF2-40B4-BE49-F238E27FC236}">
                <a16:creationId xmlns:a16="http://schemas.microsoft.com/office/drawing/2014/main" id="{C388C579-8A59-633E-E7BF-399E0C57B340}"/>
              </a:ext>
            </a:extLst>
          </p:cNvPr>
          <p:cNvSpPr>
            <a:spLocks noChangeAspect="1"/>
          </p:cNvSpPr>
          <p:nvPr/>
        </p:nvSpPr>
        <p:spPr>
          <a:xfrm>
            <a:off x="-2665281" y="729000"/>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B2DE9CB-EB72-BBF5-0634-BC1173D2242A}"/>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27</a:t>
            </a:r>
          </a:p>
        </p:txBody>
      </p:sp>
      <p:sp>
        <p:nvSpPr>
          <p:cNvPr id="24" name="テキスト ボックス 15">
            <a:extLst>
              <a:ext uri="{FF2B5EF4-FFF2-40B4-BE49-F238E27FC236}">
                <a16:creationId xmlns:a16="http://schemas.microsoft.com/office/drawing/2014/main" id="{86DD86A7-ED75-8C40-2671-F9E9B872FBAB}"/>
              </a:ext>
            </a:extLst>
          </p:cNvPr>
          <p:cNvSpPr txBox="1"/>
          <p:nvPr/>
        </p:nvSpPr>
        <p:spPr>
          <a:xfrm>
            <a:off x="2399809" y="577866"/>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段階的な広域連携の必要性</a:t>
            </a:r>
          </a:p>
        </p:txBody>
      </p:sp>
      <p:sp>
        <p:nvSpPr>
          <p:cNvPr id="33" name="テキスト ボックス 32">
            <a:extLst>
              <a:ext uri="{FF2B5EF4-FFF2-40B4-BE49-F238E27FC236}">
                <a16:creationId xmlns:a16="http://schemas.microsoft.com/office/drawing/2014/main" id="{043ABF46-331F-70C0-D65C-F4C99E75F25B}"/>
              </a:ext>
            </a:extLst>
          </p:cNvPr>
          <p:cNvSpPr txBox="1"/>
          <p:nvPr/>
        </p:nvSpPr>
        <p:spPr>
          <a:xfrm>
            <a:off x="2844681" y="2433421"/>
            <a:ext cx="1366062" cy="707886"/>
          </a:xfrm>
          <a:prstGeom prst="rect">
            <a:avLst/>
          </a:prstGeom>
          <a:noFill/>
        </p:spPr>
        <p:txBody>
          <a:bodyPr wrap="square" rtlCol="0">
            <a:spAutoFit/>
          </a:bodyPr>
          <a:lstStyle/>
          <a:p>
            <a:r>
              <a:rPr kumimoji="1" lang="ja-JP" altLang="en-US" sz="2000" b="1"/>
              <a:t>距離抵抗</a:t>
            </a:r>
            <a:endParaRPr kumimoji="1" lang="en-US" altLang="ja-JP" sz="2000" b="1"/>
          </a:p>
          <a:p>
            <a:r>
              <a:rPr kumimoji="1" lang="ja-JP" altLang="en-US" sz="2000" b="1"/>
              <a:t>利用頻度</a:t>
            </a:r>
            <a:endParaRPr kumimoji="1" lang="en-US" altLang="ja-JP" sz="2000" b="1"/>
          </a:p>
        </p:txBody>
      </p:sp>
      <p:grpSp>
        <p:nvGrpSpPr>
          <p:cNvPr id="46" name="グループ化 45">
            <a:extLst>
              <a:ext uri="{FF2B5EF4-FFF2-40B4-BE49-F238E27FC236}">
                <a16:creationId xmlns:a16="http://schemas.microsoft.com/office/drawing/2014/main" id="{5057413A-CC13-441A-1B02-143B69DE1CB7}"/>
              </a:ext>
            </a:extLst>
          </p:cNvPr>
          <p:cNvGrpSpPr/>
          <p:nvPr/>
        </p:nvGrpSpPr>
        <p:grpSpPr>
          <a:xfrm>
            <a:off x="2881462" y="1269117"/>
            <a:ext cx="7807291" cy="782212"/>
            <a:chOff x="2745096" y="1625546"/>
            <a:chExt cx="8434875" cy="677151"/>
          </a:xfrm>
        </p:grpSpPr>
        <p:sp>
          <p:nvSpPr>
            <p:cNvPr id="39" name="矢印: 山形 38">
              <a:extLst>
                <a:ext uri="{FF2B5EF4-FFF2-40B4-BE49-F238E27FC236}">
                  <a16:creationId xmlns:a16="http://schemas.microsoft.com/office/drawing/2014/main" id="{9BBD3202-00A8-83D6-9AAD-61211E51E722}"/>
                </a:ext>
              </a:extLst>
            </p:cNvPr>
            <p:cNvSpPr/>
            <p:nvPr/>
          </p:nvSpPr>
          <p:spPr>
            <a:xfrm>
              <a:off x="2745096" y="1625546"/>
              <a:ext cx="2895023" cy="677151"/>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3" name="矢印: 山形 42">
              <a:extLst>
                <a:ext uri="{FF2B5EF4-FFF2-40B4-BE49-F238E27FC236}">
                  <a16:creationId xmlns:a16="http://schemas.microsoft.com/office/drawing/2014/main" id="{15A56A69-C069-1649-8609-5D8661B87BFD}"/>
                </a:ext>
              </a:extLst>
            </p:cNvPr>
            <p:cNvSpPr/>
            <p:nvPr/>
          </p:nvSpPr>
          <p:spPr>
            <a:xfrm>
              <a:off x="5515022" y="1625546"/>
              <a:ext cx="2895023" cy="665710"/>
            </a:xfrm>
            <a:prstGeom prst="chevron">
              <a:avLst/>
            </a:prstGeom>
            <a:noFill/>
            <a:ln w="508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sp>
          <p:nvSpPr>
            <p:cNvPr id="44" name="矢印: 山形 43">
              <a:extLst>
                <a:ext uri="{FF2B5EF4-FFF2-40B4-BE49-F238E27FC236}">
                  <a16:creationId xmlns:a16="http://schemas.microsoft.com/office/drawing/2014/main" id="{69C62E8B-7FFA-8F5A-DCC9-95094C08BB5A}"/>
                </a:ext>
              </a:extLst>
            </p:cNvPr>
            <p:cNvSpPr/>
            <p:nvPr/>
          </p:nvSpPr>
          <p:spPr>
            <a:xfrm>
              <a:off x="8284948" y="1625546"/>
              <a:ext cx="2895023" cy="658730"/>
            </a:xfrm>
            <a:prstGeom prst="chevron">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1"/>
                </a:solidFill>
              </a:endParaRPr>
            </a:p>
          </p:txBody>
        </p:sp>
      </p:grpSp>
      <p:sp>
        <p:nvSpPr>
          <p:cNvPr id="47" name="テキスト ボックス 46">
            <a:extLst>
              <a:ext uri="{FF2B5EF4-FFF2-40B4-BE49-F238E27FC236}">
                <a16:creationId xmlns:a16="http://schemas.microsoft.com/office/drawing/2014/main" id="{9E0BA1DC-5832-8152-3533-A8F595E5A130}"/>
              </a:ext>
            </a:extLst>
          </p:cNvPr>
          <p:cNvSpPr txBox="1"/>
          <p:nvPr/>
        </p:nvSpPr>
        <p:spPr>
          <a:xfrm>
            <a:off x="3399052" y="1312665"/>
            <a:ext cx="1766225" cy="738664"/>
          </a:xfrm>
          <a:prstGeom prst="rect">
            <a:avLst/>
          </a:prstGeom>
          <a:noFill/>
        </p:spPr>
        <p:txBody>
          <a:bodyPr wrap="square" rtlCol="0">
            <a:spAutoFit/>
          </a:bodyPr>
          <a:lstStyle/>
          <a:p>
            <a:r>
              <a:rPr kumimoji="1" lang="ja-JP" altLang="en-US" sz="2400" b="1"/>
              <a:t>フェーズ１</a:t>
            </a:r>
            <a:endParaRPr kumimoji="1" lang="en-US" altLang="ja-JP" sz="2400" b="1"/>
          </a:p>
          <a:p>
            <a:pPr algn="ctr"/>
            <a:r>
              <a:rPr kumimoji="1" lang="ja-JP" altLang="en-US" b="1"/>
              <a:t>（短期）</a:t>
            </a:r>
          </a:p>
        </p:txBody>
      </p:sp>
      <p:sp>
        <p:nvSpPr>
          <p:cNvPr id="48" name="テキスト ボックス 47">
            <a:extLst>
              <a:ext uri="{FF2B5EF4-FFF2-40B4-BE49-F238E27FC236}">
                <a16:creationId xmlns:a16="http://schemas.microsoft.com/office/drawing/2014/main" id="{AC86CEF9-550D-6633-D781-C38EC5F59171}"/>
              </a:ext>
            </a:extLst>
          </p:cNvPr>
          <p:cNvSpPr txBox="1"/>
          <p:nvPr/>
        </p:nvSpPr>
        <p:spPr>
          <a:xfrm>
            <a:off x="5985566" y="1280537"/>
            <a:ext cx="1627756" cy="738664"/>
          </a:xfrm>
          <a:prstGeom prst="rect">
            <a:avLst/>
          </a:prstGeom>
          <a:noFill/>
        </p:spPr>
        <p:txBody>
          <a:bodyPr wrap="square" rtlCol="0">
            <a:spAutoFit/>
          </a:bodyPr>
          <a:lstStyle/>
          <a:p>
            <a:r>
              <a:rPr kumimoji="1" lang="ja-JP" altLang="en-US" sz="2400" b="1"/>
              <a:t>フェーズ</a:t>
            </a:r>
            <a:r>
              <a:rPr kumimoji="1" lang="en-US" altLang="ja-JP" sz="2400" b="1"/>
              <a:t>2</a:t>
            </a:r>
          </a:p>
          <a:p>
            <a:pPr algn="ctr"/>
            <a:r>
              <a:rPr kumimoji="1" lang="ja-JP" altLang="en-US" b="1"/>
              <a:t>（中期）</a:t>
            </a:r>
          </a:p>
        </p:txBody>
      </p:sp>
      <p:sp>
        <p:nvSpPr>
          <p:cNvPr id="49" name="テキスト ボックス 48">
            <a:extLst>
              <a:ext uri="{FF2B5EF4-FFF2-40B4-BE49-F238E27FC236}">
                <a16:creationId xmlns:a16="http://schemas.microsoft.com/office/drawing/2014/main" id="{98A2F965-9EB1-9815-2C85-A78A4983C9E6}"/>
              </a:ext>
            </a:extLst>
          </p:cNvPr>
          <p:cNvSpPr txBox="1"/>
          <p:nvPr/>
        </p:nvSpPr>
        <p:spPr>
          <a:xfrm>
            <a:off x="8549400" y="1312665"/>
            <a:ext cx="1643267" cy="738664"/>
          </a:xfrm>
          <a:prstGeom prst="rect">
            <a:avLst/>
          </a:prstGeom>
          <a:noFill/>
        </p:spPr>
        <p:txBody>
          <a:bodyPr wrap="square" rtlCol="0">
            <a:spAutoFit/>
          </a:bodyPr>
          <a:lstStyle/>
          <a:p>
            <a:r>
              <a:rPr kumimoji="1" lang="ja-JP" altLang="en-US" sz="2400" b="1"/>
              <a:t>フェーズ</a:t>
            </a:r>
            <a:r>
              <a:rPr kumimoji="1" lang="en-US" altLang="ja-JP" sz="2400" b="1"/>
              <a:t>3</a:t>
            </a:r>
          </a:p>
          <a:p>
            <a:pPr algn="ctr"/>
            <a:r>
              <a:rPr kumimoji="1" lang="ja-JP" altLang="en-US" b="1"/>
              <a:t>（長期）</a:t>
            </a:r>
            <a:endParaRPr kumimoji="1" lang="en-US" altLang="ja-JP" b="1"/>
          </a:p>
        </p:txBody>
      </p:sp>
      <p:cxnSp>
        <p:nvCxnSpPr>
          <p:cNvPr id="57" name="直線矢印コネクタ 56">
            <a:extLst>
              <a:ext uri="{FF2B5EF4-FFF2-40B4-BE49-F238E27FC236}">
                <a16:creationId xmlns:a16="http://schemas.microsoft.com/office/drawing/2014/main" id="{40317910-2B00-6FE8-E71F-81AA44D23BD5}"/>
              </a:ext>
            </a:extLst>
          </p:cNvPr>
          <p:cNvCxnSpPr>
            <a:cxnSpLocks/>
            <a:stCxn id="73" idx="3"/>
          </p:cNvCxnSpPr>
          <p:nvPr/>
        </p:nvCxnSpPr>
        <p:spPr>
          <a:xfrm>
            <a:off x="4538835" y="2751810"/>
            <a:ext cx="4759564" cy="0"/>
          </a:xfrm>
          <a:prstGeom prst="straightConnector1">
            <a:avLst/>
          </a:prstGeom>
          <a:ln w="79375">
            <a:solidFill>
              <a:srgbClr val="003451"/>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70" name="グループ化 69">
            <a:extLst>
              <a:ext uri="{FF2B5EF4-FFF2-40B4-BE49-F238E27FC236}">
                <a16:creationId xmlns:a16="http://schemas.microsoft.com/office/drawing/2014/main" id="{E9CB34A8-C074-EA66-C367-DAB72914EE6B}"/>
              </a:ext>
            </a:extLst>
          </p:cNvPr>
          <p:cNvGrpSpPr/>
          <p:nvPr/>
        </p:nvGrpSpPr>
        <p:grpSpPr>
          <a:xfrm>
            <a:off x="2881462" y="3264836"/>
            <a:ext cx="7649903" cy="2236436"/>
            <a:chOff x="2881462" y="3264836"/>
            <a:chExt cx="7649903" cy="2236436"/>
          </a:xfrm>
        </p:grpSpPr>
        <p:grpSp>
          <p:nvGrpSpPr>
            <p:cNvPr id="53" name="グループ化 52">
              <a:extLst>
                <a:ext uri="{FF2B5EF4-FFF2-40B4-BE49-F238E27FC236}">
                  <a16:creationId xmlns:a16="http://schemas.microsoft.com/office/drawing/2014/main" id="{A7C9CCF5-7E06-3333-7D8F-A037692F73F6}"/>
                </a:ext>
              </a:extLst>
            </p:cNvPr>
            <p:cNvGrpSpPr/>
            <p:nvPr/>
          </p:nvGrpSpPr>
          <p:grpSpPr>
            <a:xfrm>
              <a:off x="2881462" y="3944484"/>
              <a:ext cx="7649903" cy="1556788"/>
              <a:chOff x="2890405" y="3478390"/>
              <a:chExt cx="8721984" cy="1843090"/>
            </a:xfrm>
          </p:grpSpPr>
          <p:sp>
            <p:nvSpPr>
              <p:cNvPr id="50" name="正方形/長方形 49">
                <a:extLst>
                  <a:ext uri="{FF2B5EF4-FFF2-40B4-BE49-F238E27FC236}">
                    <a16:creationId xmlns:a16="http://schemas.microsoft.com/office/drawing/2014/main" id="{08257DE5-1451-46AF-E0A7-EBA0AAC92C48}"/>
                  </a:ext>
                </a:extLst>
              </p:cNvPr>
              <p:cNvSpPr/>
              <p:nvPr/>
            </p:nvSpPr>
            <p:spPr>
              <a:xfrm>
                <a:off x="2890405" y="4281028"/>
                <a:ext cx="2895023" cy="1039701"/>
              </a:xfrm>
              <a:prstGeom prst="rect">
                <a:avLst/>
              </a:prstGeom>
              <a:solidFill>
                <a:srgbClr val="00345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0B7FFC1D-6655-6BBE-5008-9FF41657F158}"/>
                  </a:ext>
                </a:extLst>
              </p:cNvPr>
              <p:cNvSpPr/>
              <p:nvPr/>
            </p:nvSpPr>
            <p:spPr>
              <a:xfrm>
                <a:off x="5799414" y="3836529"/>
                <a:ext cx="2895023" cy="1484951"/>
              </a:xfrm>
              <a:prstGeom prst="rect">
                <a:avLst/>
              </a:prstGeom>
              <a:solidFill>
                <a:srgbClr val="003451">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FCFF9B94-0C3F-43E9-ACC4-364C28938D2D}"/>
                  </a:ext>
                </a:extLst>
              </p:cNvPr>
              <p:cNvSpPr/>
              <p:nvPr/>
            </p:nvSpPr>
            <p:spPr>
              <a:xfrm>
                <a:off x="8717366" y="3478390"/>
                <a:ext cx="2895023" cy="1842339"/>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a:extLst>
                <a:ext uri="{FF2B5EF4-FFF2-40B4-BE49-F238E27FC236}">
                  <a16:creationId xmlns:a16="http://schemas.microsoft.com/office/drawing/2014/main" id="{EA4DFCFE-899C-CB80-0185-5642D13D1375}"/>
                </a:ext>
              </a:extLst>
            </p:cNvPr>
            <p:cNvSpPr txBox="1"/>
            <p:nvPr/>
          </p:nvSpPr>
          <p:spPr>
            <a:xfrm>
              <a:off x="8663177" y="4606178"/>
              <a:ext cx="1243608" cy="707886"/>
            </a:xfrm>
            <a:prstGeom prst="rect">
              <a:avLst/>
            </a:prstGeom>
            <a:noFill/>
          </p:spPr>
          <p:txBody>
            <a:bodyPr wrap="square" rtlCol="0">
              <a:spAutoFit/>
            </a:bodyPr>
            <a:lstStyle/>
            <a:p>
              <a:pPr algn="ctr"/>
              <a:r>
                <a:rPr kumimoji="1" lang="ja-JP" altLang="en-US" sz="2000" b="1">
                  <a:solidFill>
                    <a:schemeClr val="bg1"/>
                  </a:solidFill>
                </a:rPr>
                <a:t>公民館</a:t>
              </a:r>
              <a:endParaRPr kumimoji="1" lang="en-US" altLang="ja-JP" sz="2000" b="1">
                <a:solidFill>
                  <a:schemeClr val="bg1"/>
                </a:solidFill>
              </a:endParaRPr>
            </a:p>
            <a:p>
              <a:pPr algn="ctr"/>
              <a:r>
                <a:rPr kumimoji="1" lang="ja-JP" altLang="en-US" sz="2000" b="1">
                  <a:solidFill>
                    <a:schemeClr val="bg1"/>
                  </a:solidFill>
                </a:rPr>
                <a:t>小中学校</a:t>
              </a:r>
              <a:endParaRPr kumimoji="1" lang="en-US" altLang="ja-JP" sz="2000" b="1">
                <a:solidFill>
                  <a:schemeClr val="bg1"/>
                </a:solidFill>
              </a:endParaRPr>
            </a:p>
          </p:txBody>
        </p:sp>
        <p:pic>
          <p:nvPicPr>
            <p:cNvPr id="65" name="グラフィックス 64" descr="工場 単色塗りつぶし">
              <a:extLst>
                <a:ext uri="{FF2B5EF4-FFF2-40B4-BE49-F238E27FC236}">
                  <a16:creationId xmlns:a16="http://schemas.microsoft.com/office/drawing/2014/main" id="{1C59CEE6-19DB-6B04-3F81-832B387D0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745" y="4064828"/>
              <a:ext cx="649641" cy="649641"/>
            </a:xfrm>
            <a:prstGeom prst="rect">
              <a:avLst/>
            </a:prstGeom>
          </p:spPr>
        </p:pic>
        <p:pic>
          <p:nvPicPr>
            <p:cNvPr id="67" name="グラフィックス 66" descr="裁判所 単色塗りつぶし">
              <a:extLst>
                <a:ext uri="{FF2B5EF4-FFF2-40B4-BE49-F238E27FC236}">
                  <a16:creationId xmlns:a16="http://schemas.microsoft.com/office/drawing/2014/main" id="{DE159D0B-65C1-0A94-CA34-F0D24519E7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7670" y="3678566"/>
              <a:ext cx="649641" cy="649641"/>
            </a:xfrm>
            <a:prstGeom prst="rect">
              <a:avLst/>
            </a:prstGeom>
          </p:spPr>
        </p:pic>
        <p:pic>
          <p:nvPicPr>
            <p:cNvPr id="69" name="グラフィックス 68" descr="校舎 単色塗りつぶし">
              <a:extLst>
                <a:ext uri="{FF2B5EF4-FFF2-40B4-BE49-F238E27FC236}">
                  <a16:creationId xmlns:a16="http://schemas.microsoft.com/office/drawing/2014/main" id="{4891C0FB-F0CF-5FC3-98B0-EB257425B9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4241" y="3264836"/>
              <a:ext cx="828317" cy="828317"/>
            </a:xfrm>
            <a:prstGeom prst="rect">
              <a:avLst/>
            </a:prstGeom>
          </p:spPr>
        </p:pic>
      </p:grpSp>
      <p:sp>
        <p:nvSpPr>
          <p:cNvPr id="73" name="テキスト ボックス 72">
            <a:extLst>
              <a:ext uri="{FF2B5EF4-FFF2-40B4-BE49-F238E27FC236}">
                <a16:creationId xmlns:a16="http://schemas.microsoft.com/office/drawing/2014/main" id="{AA817D11-7E7B-303E-F5BE-3BBAA6D3F2C0}"/>
              </a:ext>
            </a:extLst>
          </p:cNvPr>
          <p:cNvSpPr txBox="1"/>
          <p:nvPr/>
        </p:nvSpPr>
        <p:spPr>
          <a:xfrm>
            <a:off x="3979369" y="2490200"/>
            <a:ext cx="559466" cy="523220"/>
          </a:xfrm>
          <a:prstGeom prst="rect">
            <a:avLst/>
          </a:prstGeom>
          <a:noFill/>
        </p:spPr>
        <p:txBody>
          <a:bodyPr wrap="square" rtlCol="0">
            <a:spAutoFit/>
          </a:bodyPr>
          <a:lstStyle/>
          <a:p>
            <a:r>
              <a:rPr kumimoji="1" lang="ja-JP" altLang="en-US" sz="2800" b="1"/>
              <a:t>小</a:t>
            </a:r>
            <a:endParaRPr kumimoji="1" lang="en-US" altLang="ja-JP" sz="2800" b="1"/>
          </a:p>
        </p:txBody>
      </p:sp>
      <p:sp>
        <p:nvSpPr>
          <p:cNvPr id="74" name="テキスト ボックス 73">
            <a:extLst>
              <a:ext uri="{FF2B5EF4-FFF2-40B4-BE49-F238E27FC236}">
                <a16:creationId xmlns:a16="http://schemas.microsoft.com/office/drawing/2014/main" id="{1D7BBE5C-11F3-DE10-7042-82DAC9C72502}"/>
              </a:ext>
            </a:extLst>
          </p:cNvPr>
          <p:cNvSpPr txBox="1"/>
          <p:nvPr/>
        </p:nvSpPr>
        <p:spPr>
          <a:xfrm>
            <a:off x="9347319" y="2490200"/>
            <a:ext cx="559466" cy="523220"/>
          </a:xfrm>
          <a:prstGeom prst="rect">
            <a:avLst/>
          </a:prstGeom>
          <a:noFill/>
        </p:spPr>
        <p:txBody>
          <a:bodyPr wrap="square" rtlCol="0">
            <a:spAutoFit/>
          </a:bodyPr>
          <a:lstStyle/>
          <a:p>
            <a:r>
              <a:rPr kumimoji="1" lang="ja-JP" altLang="en-US" sz="2800" b="1"/>
              <a:t>大</a:t>
            </a:r>
            <a:endParaRPr kumimoji="1" lang="en-US" altLang="ja-JP" sz="2800" b="1"/>
          </a:p>
        </p:txBody>
      </p:sp>
      <p:sp>
        <p:nvSpPr>
          <p:cNvPr id="4" name="四角形: 角を丸くする 3">
            <a:extLst>
              <a:ext uri="{FF2B5EF4-FFF2-40B4-BE49-F238E27FC236}">
                <a16:creationId xmlns:a16="http://schemas.microsoft.com/office/drawing/2014/main" id="{87C60E08-B640-61A9-6B0B-7FBB77EB4BC8}"/>
              </a:ext>
            </a:extLst>
          </p:cNvPr>
          <p:cNvSpPr/>
          <p:nvPr/>
        </p:nvSpPr>
        <p:spPr>
          <a:xfrm>
            <a:off x="7972076" y="3944484"/>
            <a:ext cx="2559288" cy="1577938"/>
          </a:xfrm>
          <a:prstGeom prst="roundRect">
            <a:avLst>
              <a:gd name="adj" fmla="val 7269"/>
            </a:avLst>
          </a:prstGeom>
          <a:noFill/>
          <a:ln w="793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CEAE4BB-1605-AD76-28B6-0E64733BA510}"/>
              </a:ext>
            </a:extLst>
          </p:cNvPr>
          <p:cNvSpPr txBox="1"/>
          <p:nvPr/>
        </p:nvSpPr>
        <p:spPr>
          <a:xfrm>
            <a:off x="3119287" y="4751100"/>
            <a:ext cx="2162234" cy="707886"/>
          </a:xfrm>
          <a:prstGeom prst="rect">
            <a:avLst/>
          </a:prstGeom>
          <a:noFill/>
        </p:spPr>
        <p:txBody>
          <a:bodyPr wrap="square" rtlCol="0">
            <a:spAutoFit/>
          </a:bodyPr>
          <a:lstStyle/>
          <a:p>
            <a:pPr algn="ctr"/>
            <a:r>
              <a:rPr kumimoji="1" lang="ja-JP" altLang="en-US" sz="2000" b="1">
                <a:solidFill>
                  <a:schemeClr val="bg1"/>
                </a:solidFill>
              </a:rPr>
              <a:t>斎場</a:t>
            </a:r>
            <a:endParaRPr kumimoji="1" lang="en-US" altLang="ja-JP" sz="2000" b="1">
              <a:solidFill>
                <a:schemeClr val="bg1"/>
              </a:solidFill>
            </a:endParaRPr>
          </a:p>
          <a:p>
            <a:pPr algn="ctr"/>
            <a:r>
              <a:rPr kumimoji="1" lang="ja-JP" altLang="en-US" sz="2000" b="1">
                <a:solidFill>
                  <a:schemeClr val="bg1"/>
                </a:solidFill>
              </a:rPr>
              <a:t>給食センター</a:t>
            </a:r>
            <a:endParaRPr kumimoji="1" lang="en-US" altLang="ja-JP" sz="2000" b="1">
              <a:solidFill>
                <a:schemeClr val="bg1"/>
              </a:solidFill>
            </a:endParaRPr>
          </a:p>
        </p:txBody>
      </p:sp>
      <p:sp>
        <p:nvSpPr>
          <p:cNvPr id="8" name="テキスト ボックス 7">
            <a:extLst>
              <a:ext uri="{FF2B5EF4-FFF2-40B4-BE49-F238E27FC236}">
                <a16:creationId xmlns:a16="http://schemas.microsoft.com/office/drawing/2014/main" id="{B59B3193-9AFC-2459-DAAC-2283DD9B5687}"/>
              </a:ext>
            </a:extLst>
          </p:cNvPr>
          <p:cNvSpPr txBox="1"/>
          <p:nvPr/>
        </p:nvSpPr>
        <p:spPr>
          <a:xfrm>
            <a:off x="5579258" y="4660104"/>
            <a:ext cx="2246464" cy="707886"/>
          </a:xfrm>
          <a:prstGeom prst="rect">
            <a:avLst/>
          </a:prstGeom>
          <a:noFill/>
        </p:spPr>
        <p:txBody>
          <a:bodyPr wrap="square" rtlCol="0">
            <a:spAutoFit/>
          </a:bodyPr>
          <a:lstStyle/>
          <a:p>
            <a:pPr algn="ctr"/>
            <a:r>
              <a:rPr kumimoji="1" lang="ja-JP" altLang="en-US" sz="2000" b="1">
                <a:solidFill>
                  <a:schemeClr val="bg1"/>
                </a:solidFill>
              </a:rPr>
              <a:t>美術館、図書館</a:t>
            </a:r>
            <a:endParaRPr kumimoji="1" lang="en-US" altLang="ja-JP" sz="2000" b="1">
              <a:solidFill>
                <a:schemeClr val="bg1"/>
              </a:solidFill>
            </a:endParaRPr>
          </a:p>
          <a:p>
            <a:pPr algn="ctr"/>
            <a:r>
              <a:rPr kumimoji="1" lang="ja-JP" altLang="en-US" sz="2000" b="1">
                <a:solidFill>
                  <a:schemeClr val="bg1"/>
                </a:solidFill>
              </a:rPr>
              <a:t>スポーツ施設</a:t>
            </a:r>
            <a:endParaRPr kumimoji="1" lang="en-US" altLang="ja-JP" sz="2000" b="1">
              <a:solidFill>
                <a:schemeClr val="bg1"/>
              </a:solidFill>
            </a:endParaRPr>
          </a:p>
        </p:txBody>
      </p:sp>
      <p:sp>
        <p:nvSpPr>
          <p:cNvPr id="7" name="テキスト ボックス 9">
            <a:extLst>
              <a:ext uri="{FF2B5EF4-FFF2-40B4-BE49-F238E27FC236}">
                <a16:creationId xmlns:a16="http://schemas.microsoft.com/office/drawing/2014/main" id="{36A79D03-4EC2-7FB2-80BE-728338DCA00E}"/>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221449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楕円 3">
            <a:extLst>
              <a:ext uri="{FF2B5EF4-FFF2-40B4-BE49-F238E27FC236}">
                <a16:creationId xmlns:a16="http://schemas.microsoft.com/office/drawing/2014/main" id="{8129BECD-7929-A641-1A68-7F957C308C6B}"/>
              </a:ext>
            </a:extLst>
          </p:cNvPr>
          <p:cNvSpPr>
            <a:spLocks noChangeAspect="1"/>
          </p:cNvSpPr>
          <p:nvPr/>
        </p:nvSpPr>
        <p:spPr>
          <a:xfrm>
            <a:off x="-2665281" y="729000"/>
            <a:ext cx="5400000" cy="5400000"/>
          </a:xfrm>
          <a:prstGeom prst="ellipse">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951CFFF3-8F23-4F08-C944-FF9E9877D012}"/>
              </a:ext>
            </a:extLst>
          </p:cNvPr>
          <p:cNvGrpSpPr/>
          <p:nvPr/>
        </p:nvGrpSpPr>
        <p:grpSpPr>
          <a:xfrm>
            <a:off x="7112097" y="1526521"/>
            <a:ext cx="4483100" cy="4418789"/>
            <a:chOff x="5041900" y="2185210"/>
            <a:chExt cx="4483100" cy="4418789"/>
          </a:xfrm>
        </p:grpSpPr>
        <p:pic>
          <p:nvPicPr>
            <p:cNvPr id="5" name="図 4" descr="マップ&#10;&#10;AI 生成コンテンツは誤りを含む可能性があります。">
              <a:extLst>
                <a:ext uri="{FF2B5EF4-FFF2-40B4-BE49-F238E27FC236}">
                  <a16:creationId xmlns:a16="http://schemas.microsoft.com/office/drawing/2014/main" id="{1D716241-A498-9826-FDD7-E2B30396725B}"/>
                </a:ext>
              </a:extLst>
            </p:cNvPr>
            <p:cNvPicPr>
              <a:picLocks noChangeAspect="1"/>
            </p:cNvPicPr>
            <p:nvPr/>
          </p:nvPicPr>
          <p:blipFill>
            <a:blip r:embed="rId3">
              <a:extLst>
                <a:ext uri="{28A0092B-C50C-407E-A947-70E740481C1C}">
                  <a14:useLocalDpi xmlns:a14="http://schemas.microsoft.com/office/drawing/2010/main" val="0"/>
                </a:ext>
              </a:extLst>
            </a:blip>
            <a:srcRect l="39134" t="31864" r="14652" b="3704"/>
            <a:stretch>
              <a:fillRect/>
            </a:stretch>
          </p:blipFill>
          <p:spPr>
            <a:xfrm>
              <a:off x="5041900" y="2185210"/>
              <a:ext cx="4483100" cy="4418789"/>
            </a:xfrm>
            <a:prstGeom prst="rect">
              <a:avLst/>
            </a:prstGeom>
          </p:spPr>
        </p:pic>
        <p:sp>
          <p:nvSpPr>
            <p:cNvPr id="6" name="テキスト ボックス 5">
              <a:extLst>
                <a:ext uri="{FF2B5EF4-FFF2-40B4-BE49-F238E27FC236}">
                  <a16:creationId xmlns:a16="http://schemas.microsoft.com/office/drawing/2014/main" id="{454EE8D0-1EE3-4C1C-7505-AACEBF796AFC}"/>
                </a:ext>
              </a:extLst>
            </p:cNvPr>
            <p:cNvSpPr txBox="1"/>
            <p:nvPr/>
          </p:nvSpPr>
          <p:spPr>
            <a:xfrm>
              <a:off x="7399016" y="5005716"/>
              <a:ext cx="2026923" cy="369332"/>
            </a:xfrm>
            <a:prstGeom prst="rect">
              <a:avLst/>
            </a:prstGeom>
            <a:noFill/>
          </p:spPr>
          <p:txBody>
            <a:bodyPr wrap="square" rtlCol="0">
              <a:spAutoFit/>
            </a:bodyPr>
            <a:lstStyle/>
            <a:p>
              <a:r>
                <a:rPr lang="ja-JP" altLang="en-US" b="1">
                  <a:highlight>
                    <a:srgbClr val="E9EDF4"/>
                  </a:highlight>
                </a:rPr>
                <a:t>阿見第二小学校</a:t>
              </a:r>
              <a:endParaRPr kumimoji="1" lang="ja-JP" altLang="en-US" b="1">
                <a:highlight>
                  <a:srgbClr val="E9EDF4"/>
                </a:highlight>
              </a:endParaRPr>
            </a:p>
          </p:txBody>
        </p:sp>
        <p:sp>
          <p:nvSpPr>
            <p:cNvPr id="8" name="矢印: ストライプ 7">
              <a:extLst>
                <a:ext uri="{FF2B5EF4-FFF2-40B4-BE49-F238E27FC236}">
                  <a16:creationId xmlns:a16="http://schemas.microsoft.com/office/drawing/2014/main" id="{989BFB75-0F5C-D00A-6E0C-F06B6A5158BE}"/>
                </a:ext>
              </a:extLst>
            </p:cNvPr>
            <p:cNvSpPr/>
            <p:nvPr/>
          </p:nvSpPr>
          <p:spPr>
            <a:xfrm rot="14299520">
              <a:off x="7361214" y="4312546"/>
              <a:ext cx="420620" cy="206621"/>
            </a:xfrm>
            <a:prstGeom prst="striped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9" name="テキスト ボックス 8">
              <a:extLst>
                <a:ext uri="{FF2B5EF4-FFF2-40B4-BE49-F238E27FC236}">
                  <a16:creationId xmlns:a16="http://schemas.microsoft.com/office/drawing/2014/main" id="{9F0EF0A2-592D-7879-D64C-E68048AB248C}"/>
                </a:ext>
              </a:extLst>
            </p:cNvPr>
            <p:cNvSpPr txBox="1"/>
            <p:nvPr/>
          </p:nvSpPr>
          <p:spPr>
            <a:xfrm>
              <a:off x="5256527" y="3459480"/>
              <a:ext cx="2026923" cy="369332"/>
            </a:xfrm>
            <a:prstGeom prst="rect">
              <a:avLst/>
            </a:prstGeom>
            <a:noFill/>
          </p:spPr>
          <p:txBody>
            <a:bodyPr wrap="square" rtlCol="0">
              <a:spAutoFit/>
            </a:bodyPr>
            <a:lstStyle/>
            <a:p>
              <a:r>
                <a:rPr lang="ja-JP" altLang="en-US" b="1">
                  <a:highlight>
                    <a:srgbClr val="E9EDF4"/>
                  </a:highlight>
                </a:rPr>
                <a:t>右籾小学校</a:t>
              </a:r>
              <a:endParaRPr kumimoji="1" lang="ja-JP" altLang="en-US" b="1">
                <a:highlight>
                  <a:srgbClr val="E9EDF4"/>
                </a:highlight>
              </a:endParaRPr>
            </a:p>
          </p:txBody>
        </p:sp>
        <p:sp>
          <p:nvSpPr>
            <p:cNvPr id="10" name="テキスト ボックス 9">
              <a:extLst>
                <a:ext uri="{FF2B5EF4-FFF2-40B4-BE49-F238E27FC236}">
                  <a16:creationId xmlns:a16="http://schemas.microsoft.com/office/drawing/2014/main" id="{E4A6D519-5AB4-30BD-81D5-7846BA825DB5}"/>
                </a:ext>
              </a:extLst>
            </p:cNvPr>
            <p:cNvSpPr txBox="1"/>
            <p:nvPr/>
          </p:nvSpPr>
          <p:spPr>
            <a:xfrm>
              <a:off x="7148827" y="2950037"/>
              <a:ext cx="2026923" cy="369332"/>
            </a:xfrm>
            <a:prstGeom prst="rect">
              <a:avLst/>
            </a:prstGeom>
            <a:noFill/>
          </p:spPr>
          <p:txBody>
            <a:bodyPr wrap="square" rtlCol="0">
              <a:spAutoFit/>
            </a:bodyPr>
            <a:lstStyle/>
            <a:p>
              <a:r>
                <a:rPr lang="ja-JP" altLang="en-US" b="1">
                  <a:highlight>
                    <a:srgbClr val="E9EDF4"/>
                  </a:highlight>
                </a:rPr>
                <a:t>土浦第六中学校</a:t>
              </a:r>
              <a:endParaRPr kumimoji="1" lang="ja-JP" altLang="en-US" b="1">
                <a:highlight>
                  <a:srgbClr val="E9EDF4"/>
                </a:highlight>
              </a:endParaRPr>
            </a:p>
          </p:txBody>
        </p:sp>
        <p:sp>
          <p:nvSpPr>
            <p:cNvPr id="11" name="矢印: ストライプ 10">
              <a:extLst>
                <a:ext uri="{FF2B5EF4-FFF2-40B4-BE49-F238E27FC236}">
                  <a16:creationId xmlns:a16="http://schemas.microsoft.com/office/drawing/2014/main" id="{FF999717-6C24-CFE6-7A18-E719325164C6}"/>
                </a:ext>
              </a:extLst>
            </p:cNvPr>
            <p:cNvSpPr/>
            <p:nvPr/>
          </p:nvSpPr>
          <p:spPr>
            <a:xfrm rot="4967132">
              <a:off x="7194668" y="3741240"/>
              <a:ext cx="357000" cy="206621"/>
            </a:xfrm>
            <a:prstGeom prst="striped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12" name="矢印: ストライプ 11">
              <a:extLst>
                <a:ext uri="{FF2B5EF4-FFF2-40B4-BE49-F238E27FC236}">
                  <a16:creationId xmlns:a16="http://schemas.microsoft.com/office/drawing/2014/main" id="{6E734507-7B3C-0E5F-A697-B227432E9792}"/>
                </a:ext>
              </a:extLst>
            </p:cNvPr>
            <p:cNvSpPr/>
            <p:nvPr/>
          </p:nvSpPr>
          <p:spPr>
            <a:xfrm rot="1853457">
              <a:off x="6898731" y="3968711"/>
              <a:ext cx="357000" cy="206621"/>
            </a:xfrm>
            <a:prstGeom prst="striped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grpSp>
      <p:grpSp>
        <p:nvGrpSpPr>
          <p:cNvPr id="17" name="グループ化 16">
            <a:extLst>
              <a:ext uri="{FF2B5EF4-FFF2-40B4-BE49-F238E27FC236}">
                <a16:creationId xmlns:a16="http://schemas.microsoft.com/office/drawing/2014/main" id="{E6FB6FF0-99B5-F749-8A66-58B350606FCA}"/>
              </a:ext>
            </a:extLst>
          </p:cNvPr>
          <p:cNvGrpSpPr/>
          <p:nvPr/>
        </p:nvGrpSpPr>
        <p:grpSpPr>
          <a:xfrm>
            <a:off x="2838352" y="2019601"/>
            <a:ext cx="3961568" cy="3432628"/>
            <a:chOff x="2043911" y="2336800"/>
            <a:chExt cx="3961568" cy="3432628"/>
          </a:xfrm>
        </p:grpSpPr>
        <p:pic>
          <p:nvPicPr>
            <p:cNvPr id="3" name="図 2" descr="マップ&#10;&#10;AI 生成コンテンツは誤りを含む可能性があります。">
              <a:extLst>
                <a:ext uri="{FF2B5EF4-FFF2-40B4-BE49-F238E27FC236}">
                  <a16:creationId xmlns:a16="http://schemas.microsoft.com/office/drawing/2014/main" id="{2768EB5B-D690-699A-5AC7-D5B9EC93EA74}"/>
                </a:ext>
              </a:extLst>
            </p:cNvPr>
            <p:cNvPicPr>
              <a:picLocks noChangeAspect="1"/>
            </p:cNvPicPr>
            <p:nvPr/>
          </p:nvPicPr>
          <p:blipFill>
            <a:blip r:embed="rId4">
              <a:extLst>
                <a:ext uri="{28A0092B-C50C-407E-A947-70E740481C1C}">
                  <a14:useLocalDpi xmlns:a14="http://schemas.microsoft.com/office/drawing/2010/main" val="0"/>
                </a:ext>
              </a:extLst>
            </a:blip>
            <a:srcRect r="18411"/>
            <a:stretch>
              <a:fillRect/>
            </a:stretch>
          </p:blipFill>
          <p:spPr>
            <a:xfrm>
              <a:off x="2043911" y="2336800"/>
              <a:ext cx="3961568" cy="3432628"/>
            </a:xfrm>
            <a:prstGeom prst="rect">
              <a:avLst/>
            </a:prstGeom>
          </p:spPr>
        </p:pic>
        <p:sp>
          <p:nvSpPr>
            <p:cNvPr id="7" name="テキスト ボックス 6">
              <a:extLst>
                <a:ext uri="{FF2B5EF4-FFF2-40B4-BE49-F238E27FC236}">
                  <a16:creationId xmlns:a16="http://schemas.microsoft.com/office/drawing/2014/main" id="{16B12F56-BDCF-109E-AF2B-E80015E16325}"/>
                </a:ext>
              </a:extLst>
            </p:cNvPr>
            <p:cNvSpPr txBox="1"/>
            <p:nvPr/>
          </p:nvSpPr>
          <p:spPr>
            <a:xfrm>
              <a:off x="3875315" y="2728686"/>
              <a:ext cx="1335314" cy="369332"/>
            </a:xfrm>
            <a:prstGeom prst="rect">
              <a:avLst/>
            </a:prstGeom>
            <a:noFill/>
          </p:spPr>
          <p:txBody>
            <a:bodyPr wrap="square" rtlCol="0">
              <a:spAutoFit/>
            </a:bodyPr>
            <a:lstStyle/>
            <a:p>
              <a:r>
                <a:rPr kumimoji="1" lang="ja-JP" altLang="en-US" b="1"/>
                <a:t>都和中学校</a:t>
              </a:r>
            </a:p>
          </p:txBody>
        </p:sp>
        <p:sp>
          <p:nvSpPr>
            <p:cNvPr id="4" name="テキスト ボックス 3">
              <a:extLst>
                <a:ext uri="{FF2B5EF4-FFF2-40B4-BE49-F238E27FC236}">
                  <a16:creationId xmlns:a16="http://schemas.microsoft.com/office/drawing/2014/main" id="{B0EF14D3-9104-28C7-69AF-B0999FE3F76C}"/>
                </a:ext>
              </a:extLst>
            </p:cNvPr>
            <p:cNvSpPr txBox="1"/>
            <p:nvPr/>
          </p:nvSpPr>
          <p:spPr>
            <a:xfrm>
              <a:off x="2043911" y="3683782"/>
              <a:ext cx="1335314" cy="369332"/>
            </a:xfrm>
            <a:prstGeom prst="rect">
              <a:avLst/>
            </a:prstGeom>
            <a:noFill/>
          </p:spPr>
          <p:txBody>
            <a:bodyPr wrap="square" rtlCol="0">
              <a:spAutoFit/>
            </a:bodyPr>
            <a:lstStyle/>
            <a:p>
              <a:r>
                <a:rPr kumimoji="1" lang="ja-JP" altLang="en-US" b="1"/>
                <a:t>都和小学校</a:t>
              </a:r>
            </a:p>
          </p:txBody>
        </p:sp>
        <p:sp>
          <p:nvSpPr>
            <p:cNvPr id="13" name="テキスト ボックス 12">
              <a:extLst>
                <a:ext uri="{FF2B5EF4-FFF2-40B4-BE49-F238E27FC236}">
                  <a16:creationId xmlns:a16="http://schemas.microsoft.com/office/drawing/2014/main" id="{70D0DB29-8B6F-0818-C928-0993C9A67646}"/>
                </a:ext>
              </a:extLst>
            </p:cNvPr>
            <p:cNvSpPr txBox="1"/>
            <p:nvPr/>
          </p:nvSpPr>
          <p:spPr>
            <a:xfrm>
              <a:off x="2043911" y="4953919"/>
              <a:ext cx="1335314" cy="369332"/>
            </a:xfrm>
            <a:prstGeom prst="rect">
              <a:avLst/>
            </a:prstGeom>
            <a:noFill/>
          </p:spPr>
          <p:txBody>
            <a:bodyPr wrap="square" rtlCol="0">
              <a:spAutoFit/>
            </a:bodyPr>
            <a:lstStyle/>
            <a:p>
              <a:r>
                <a:rPr kumimoji="1" lang="ja-JP" altLang="en-US" b="1"/>
                <a:t>都和公民館</a:t>
              </a:r>
            </a:p>
          </p:txBody>
        </p:sp>
        <p:sp>
          <p:nvSpPr>
            <p:cNvPr id="14" name="テキスト ボックス 13">
              <a:extLst>
                <a:ext uri="{FF2B5EF4-FFF2-40B4-BE49-F238E27FC236}">
                  <a16:creationId xmlns:a16="http://schemas.microsoft.com/office/drawing/2014/main" id="{086BC469-3A1E-1D09-39A5-90B5A75B42B9}"/>
                </a:ext>
              </a:extLst>
            </p:cNvPr>
            <p:cNvSpPr txBox="1"/>
            <p:nvPr/>
          </p:nvSpPr>
          <p:spPr>
            <a:xfrm>
              <a:off x="4395696" y="5143133"/>
              <a:ext cx="1335314" cy="369332"/>
            </a:xfrm>
            <a:prstGeom prst="rect">
              <a:avLst/>
            </a:prstGeom>
            <a:noFill/>
          </p:spPr>
          <p:txBody>
            <a:bodyPr wrap="square" rtlCol="0">
              <a:spAutoFit/>
            </a:bodyPr>
            <a:lstStyle/>
            <a:p>
              <a:r>
                <a:rPr kumimoji="1" lang="ja-JP" altLang="en-US" b="1"/>
                <a:t>都和児童館</a:t>
              </a:r>
            </a:p>
          </p:txBody>
        </p:sp>
        <p:cxnSp>
          <p:nvCxnSpPr>
            <p:cNvPr id="15" name="直線コネクタ 14">
              <a:extLst>
                <a:ext uri="{FF2B5EF4-FFF2-40B4-BE49-F238E27FC236}">
                  <a16:creationId xmlns:a16="http://schemas.microsoft.com/office/drawing/2014/main" id="{40640EB9-B0D6-0422-C84E-31650F0594E6}"/>
                </a:ext>
              </a:extLst>
            </p:cNvPr>
            <p:cNvCxnSpPr>
              <a:cxnSpLocks/>
              <a:stCxn id="14" idx="1"/>
            </p:cNvCxnSpPr>
            <p:nvPr/>
          </p:nvCxnSpPr>
          <p:spPr>
            <a:xfrm flipH="1" flipV="1">
              <a:off x="4165600" y="5138585"/>
              <a:ext cx="230096" cy="189214"/>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C2660983-433C-8BD2-8275-662B1028AB42}"/>
                </a:ext>
              </a:extLst>
            </p:cNvPr>
            <p:cNvCxnSpPr>
              <a:cxnSpLocks/>
            </p:cNvCxnSpPr>
            <p:nvPr/>
          </p:nvCxnSpPr>
          <p:spPr>
            <a:xfrm flipH="1">
              <a:off x="2711568" y="4746171"/>
              <a:ext cx="191289" cy="207748"/>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grpSp>
      <p:sp>
        <p:nvSpPr>
          <p:cNvPr id="28" name="テキスト ボックス 27">
            <a:extLst>
              <a:ext uri="{FF2B5EF4-FFF2-40B4-BE49-F238E27FC236}">
                <a16:creationId xmlns:a16="http://schemas.microsoft.com/office/drawing/2014/main" id="{8A08EEA0-577C-D060-5A10-6B0013D13670}"/>
              </a:ext>
            </a:extLst>
          </p:cNvPr>
          <p:cNvSpPr txBox="1"/>
          <p:nvPr/>
        </p:nvSpPr>
        <p:spPr>
          <a:xfrm>
            <a:off x="2399809" y="577866"/>
            <a:ext cx="9407180" cy="523220"/>
          </a:xfrm>
          <a:prstGeom prst="rect">
            <a:avLst/>
          </a:prstGeom>
          <a:noFill/>
        </p:spPr>
        <p:txBody>
          <a:bodyPr wrap="square" lIns="91440" tIns="45720" rIns="91440" bIns="45720" rtlCol="0" anchor="t">
            <a:spAutoFit/>
          </a:bodyPr>
          <a:lstStyle/>
          <a:p>
            <a:r>
              <a:rPr kumimoji="1" lang="ja-JP" altLang="en-US" sz="2800" b="1">
                <a:solidFill>
                  <a:srgbClr val="003451"/>
                </a:solidFill>
              </a:rPr>
              <a:t>コミュニティ・学校施設の広域化</a:t>
            </a:r>
            <a:endParaRPr kumimoji="1" lang="en-US" altLang="ja-JP" sz="2800" b="1">
              <a:solidFill>
                <a:srgbClr val="003451"/>
              </a:solidFill>
            </a:endParaRPr>
          </a:p>
        </p:txBody>
      </p:sp>
      <p:sp>
        <p:nvSpPr>
          <p:cNvPr id="2" name="テキスト ボックス 1">
            <a:extLst>
              <a:ext uri="{FF2B5EF4-FFF2-40B4-BE49-F238E27FC236}">
                <a16:creationId xmlns:a16="http://schemas.microsoft.com/office/drawing/2014/main" id="{D4E4851D-B3AF-08E0-9401-59212B1CF56E}"/>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31</a:t>
            </a:r>
          </a:p>
        </p:txBody>
      </p:sp>
      <p:sp>
        <p:nvSpPr>
          <p:cNvPr id="20" name="テキスト ボックス 9">
            <a:extLst>
              <a:ext uri="{FF2B5EF4-FFF2-40B4-BE49-F238E27FC236}">
                <a16:creationId xmlns:a16="http://schemas.microsoft.com/office/drawing/2014/main" id="{DE2EA728-0427-9760-CCE9-4E8B6EE88A22}"/>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広域連携</a:t>
            </a:r>
          </a:p>
        </p:txBody>
      </p:sp>
    </p:spTree>
    <p:extLst>
      <p:ext uri="{BB962C8B-B14F-4D97-AF65-F5344CB8AC3E}">
        <p14:creationId xmlns:p14="http://schemas.microsoft.com/office/powerpoint/2010/main" val="15534238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E6B9B8C5-FF77-5A66-21B6-212661F03FD0}"/>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55DFF162-5E17-5B81-B0DD-44867C47DC19}"/>
              </a:ext>
            </a:extLst>
          </p:cNvPr>
          <p:cNvPicPr>
            <a:picLocks noChangeAspect="1"/>
          </p:cNvPicPr>
          <p:nvPr/>
        </p:nvPicPr>
        <p:blipFill>
          <a:blip r:embed="rId3"/>
          <a:stretch>
            <a:fillRect/>
          </a:stretch>
        </p:blipFill>
        <p:spPr>
          <a:xfrm>
            <a:off x="-1955357" y="637309"/>
            <a:ext cx="14928272" cy="5491691"/>
          </a:xfrm>
          <a:prstGeom prst="rect">
            <a:avLst/>
          </a:prstGeom>
        </p:spPr>
      </p:pic>
      <p:sp>
        <p:nvSpPr>
          <p:cNvPr id="21" name="正方形/長方形 20">
            <a:extLst>
              <a:ext uri="{FF2B5EF4-FFF2-40B4-BE49-F238E27FC236}">
                <a16:creationId xmlns:a16="http://schemas.microsoft.com/office/drawing/2014/main" id="{1E951784-8AB4-D656-DCD5-7D160E12E2CE}"/>
              </a:ext>
            </a:extLst>
          </p:cNvPr>
          <p:cNvSpPr/>
          <p:nvPr/>
        </p:nvSpPr>
        <p:spPr>
          <a:xfrm>
            <a:off x="-1287033" y="3429000"/>
            <a:ext cx="5992669" cy="27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9B492699-4A33-5718-8342-5A3A7F26ACAE}"/>
              </a:ext>
            </a:extLst>
          </p:cNvPr>
          <p:cNvSpPr/>
          <p:nvPr/>
        </p:nvSpPr>
        <p:spPr>
          <a:xfrm>
            <a:off x="-2" y="728999"/>
            <a:ext cx="12192001" cy="32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8AAE9FB-04E9-0DBF-D112-B585E26332A5}"/>
              </a:ext>
            </a:extLst>
          </p:cNvPr>
          <p:cNvSpPr/>
          <p:nvPr/>
        </p:nvSpPr>
        <p:spPr>
          <a:xfrm>
            <a:off x="-667907" y="1963450"/>
            <a:ext cx="162877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F09988D-B6BC-C768-D4D3-B09BBA123234}"/>
              </a:ext>
            </a:extLst>
          </p:cNvPr>
          <p:cNvSpPr/>
          <p:nvPr/>
        </p:nvSpPr>
        <p:spPr>
          <a:xfrm>
            <a:off x="9492000" y="-294"/>
            <a:ext cx="2700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CE2D52A-AC8B-4AAC-81F2-9F6C0BFEBE1B}"/>
              </a:ext>
            </a:extLst>
          </p:cNvPr>
          <p:cNvSpPr/>
          <p:nvPr/>
        </p:nvSpPr>
        <p:spPr>
          <a:xfrm>
            <a:off x="9492000" y="728706"/>
            <a:ext cx="2700000" cy="5400000"/>
          </a:xfrm>
          <a:prstGeom prst="rect">
            <a:avLst/>
          </a:prstGeom>
          <a:solidFill>
            <a:srgbClr val="2C6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46C67FD7-30A1-E55A-8996-A11C48E61AF7}"/>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86F3D74A-1F4F-296C-02AC-2CF98849EBCB}"/>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AD4A29C-CA0B-0E22-D59C-8417BC43CDB6}"/>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38EB4AAF-0A4F-6832-644D-84386F7EE3ED}"/>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44F1E36-6A71-9AF6-9E8D-600D6F241D18}"/>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楕円 16">
            <a:extLst>
              <a:ext uri="{FF2B5EF4-FFF2-40B4-BE49-F238E27FC236}">
                <a16:creationId xmlns:a16="http://schemas.microsoft.com/office/drawing/2014/main" id="{D0589103-AED6-5910-4718-7E3F009C69D2}"/>
              </a:ext>
            </a:extLst>
          </p:cNvPr>
          <p:cNvSpPr>
            <a:spLocks noChangeAspect="1"/>
          </p:cNvSpPr>
          <p:nvPr/>
        </p:nvSpPr>
        <p:spPr>
          <a:xfrm>
            <a:off x="6788532" y="612885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EB00BD6D-34D9-E18D-97D2-DAFF9033BC16}"/>
              </a:ext>
            </a:extLst>
          </p:cNvPr>
          <p:cNvPicPr>
            <a:picLocks noChangeAspect="1"/>
          </p:cNvPicPr>
          <p:nvPr/>
        </p:nvPicPr>
        <p:blipFill>
          <a:blip r:embed="rId4"/>
          <a:srcRect l="49925"/>
          <a:stretch>
            <a:fillRect/>
          </a:stretch>
        </p:blipFill>
        <p:spPr>
          <a:xfrm>
            <a:off x="9490267" y="723638"/>
            <a:ext cx="2701733" cy="5395428"/>
          </a:xfrm>
          <a:prstGeom prst="rect">
            <a:avLst/>
          </a:prstGeom>
        </p:spPr>
      </p:pic>
      <p:sp>
        <p:nvSpPr>
          <p:cNvPr id="29" name="正方形/長方形 28">
            <a:extLst>
              <a:ext uri="{FF2B5EF4-FFF2-40B4-BE49-F238E27FC236}">
                <a16:creationId xmlns:a16="http://schemas.microsoft.com/office/drawing/2014/main" id="{6FC1A518-62BD-80C6-FDA3-30562467A047}"/>
              </a:ext>
            </a:extLst>
          </p:cNvPr>
          <p:cNvSpPr/>
          <p:nvPr/>
        </p:nvSpPr>
        <p:spPr>
          <a:xfrm>
            <a:off x="8448675" y="1957265"/>
            <a:ext cx="104332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9" name="グループ化 68">
            <a:extLst>
              <a:ext uri="{FF2B5EF4-FFF2-40B4-BE49-F238E27FC236}">
                <a16:creationId xmlns:a16="http://schemas.microsoft.com/office/drawing/2014/main" id="{095B9BF4-4D1E-97D9-798C-68D6E7B8734C}"/>
              </a:ext>
            </a:extLst>
          </p:cNvPr>
          <p:cNvGrpSpPr/>
          <p:nvPr/>
        </p:nvGrpSpPr>
        <p:grpSpPr>
          <a:xfrm>
            <a:off x="2780404" y="4650889"/>
            <a:ext cx="2535087" cy="2176063"/>
            <a:chOff x="4823056" y="3839848"/>
            <a:chExt cx="2535087" cy="2176063"/>
          </a:xfrm>
        </p:grpSpPr>
        <p:sp>
          <p:nvSpPr>
            <p:cNvPr id="70" name="楕円 69">
              <a:extLst>
                <a:ext uri="{FF2B5EF4-FFF2-40B4-BE49-F238E27FC236}">
                  <a16:creationId xmlns:a16="http://schemas.microsoft.com/office/drawing/2014/main" id="{C2B796E9-BFA9-33E8-33E3-81837C18F9EE}"/>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495873B9-CDC8-DAD0-F420-6D7EC9727B14}"/>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chemeClr val="bg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chemeClr val="bg1"/>
                </a:solidFill>
                <a:latin typeface="Noto Sans JP" panose="020B0200000000000000" pitchFamily="50" charset="-128"/>
                <a:ea typeface="Noto Sans JP" panose="020B0200000000000000" pitchFamily="50" charset="-128"/>
              </a:endParaRPr>
            </a:p>
          </p:txBody>
        </p:sp>
        <p:pic>
          <p:nvPicPr>
            <p:cNvPr id="72" name="図 71">
              <a:extLst>
                <a:ext uri="{FF2B5EF4-FFF2-40B4-BE49-F238E27FC236}">
                  <a16:creationId xmlns:a16="http://schemas.microsoft.com/office/drawing/2014/main" id="{F6CB89AC-4F0B-1636-0701-BB2D72A28932}"/>
                </a:ext>
              </a:extLst>
            </p:cNvPr>
            <p:cNvPicPr>
              <a:picLocks noChangeAspect="1"/>
            </p:cNvPicPr>
            <p:nvPr/>
          </p:nvPicPr>
          <p:blipFill>
            <a:blip r:embed="rId5"/>
            <a:stretch>
              <a:fillRect/>
            </a:stretch>
          </p:blipFill>
          <p:spPr>
            <a:xfrm>
              <a:off x="5513190" y="4073282"/>
              <a:ext cx="1271792" cy="842074"/>
            </a:xfrm>
            <a:prstGeom prst="rect">
              <a:avLst/>
            </a:prstGeom>
          </p:spPr>
        </p:pic>
      </p:grpSp>
      <p:pic>
        <p:nvPicPr>
          <p:cNvPr id="119" name="グラフィックス 118" descr="男性 単色塗りつぶし">
            <a:extLst>
              <a:ext uri="{FF2B5EF4-FFF2-40B4-BE49-F238E27FC236}">
                <a16:creationId xmlns:a16="http://schemas.microsoft.com/office/drawing/2014/main" id="{54206347-2335-A7F6-5372-AC539F89CE78}"/>
              </a:ext>
            </a:extLst>
          </p:cNvPr>
          <p:cNvPicPr>
            <a:picLocks noChangeAspect="1"/>
          </p:cNvPicPr>
          <p:nvPr/>
        </p:nvPicPr>
        <p:blipFill>
          <a:blip r:embed="rId6">
            <a:extLst>
              <a:ext uri="{96DAC541-7B7A-43D3-8B79-37D633B846F1}">
                <asvg:svgBlip xmlns:asvg="http://schemas.microsoft.com/office/drawing/2016/SVG/main" r:embed="rId7"/>
              </a:ext>
            </a:extLst>
          </a:blip>
          <a:srcRect b="28190"/>
          <a:stretch>
            <a:fillRect/>
          </a:stretch>
        </p:blipFill>
        <p:spPr>
          <a:xfrm rot="21144179">
            <a:off x="4994348" y="3802451"/>
            <a:ext cx="1386290" cy="995494"/>
          </a:xfrm>
          <a:prstGeom prst="rect">
            <a:avLst/>
          </a:prstGeom>
        </p:spPr>
      </p:pic>
      <p:grpSp>
        <p:nvGrpSpPr>
          <p:cNvPr id="120" name="グループ化 119">
            <a:extLst>
              <a:ext uri="{FF2B5EF4-FFF2-40B4-BE49-F238E27FC236}">
                <a16:creationId xmlns:a16="http://schemas.microsoft.com/office/drawing/2014/main" id="{6E6810B5-7287-87FA-D81C-1FC18D2A1861}"/>
              </a:ext>
            </a:extLst>
          </p:cNvPr>
          <p:cNvGrpSpPr/>
          <p:nvPr/>
        </p:nvGrpSpPr>
        <p:grpSpPr>
          <a:xfrm>
            <a:off x="4063690" y="2589810"/>
            <a:ext cx="3395146" cy="3075174"/>
            <a:chOff x="10786838" y="6824663"/>
            <a:chExt cx="3395146" cy="3075174"/>
          </a:xfrm>
        </p:grpSpPr>
        <p:pic>
          <p:nvPicPr>
            <p:cNvPr id="121" name="グラフィックス 120" descr="ヨット 単色塗りつぶし">
              <a:extLst>
                <a:ext uri="{FF2B5EF4-FFF2-40B4-BE49-F238E27FC236}">
                  <a16:creationId xmlns:a16="http://schemas.microsoft.com/office/drawing/2014/main" id="{AA2AA914-6318-0CDA-F403-22D4E76FFD3C}"/>
                </a:ext>
              </a:extLst>
            </p:cNvPr>
            <p:cNvPicPr>
              <a:picLocks noChangeAspect="1"/>
            </p:cNvPicPr>
            <p:nvPr/>
          </p:nvPicPr>
          <p:blipFill>
            <a:blip r:embed="rId8">
              <a:extLst>
                <a:ext uri="{96DAC541-7B7A-43D3-8B79-37D633B846F1}">
                  <asvg:svgBlip xmlns:asvg="http://schemas.microsoft.com/office/drawing/2016/SVG/main" r:embed="rId9"/>
                </a:ext>
              </a:extLst>
            </a:blip>
            <a:srcRect t="69591" b="1"/>
            <a:stretch>
              <a:fillRect/>
            </a:stretch>
          </p:blipFill>
          <p:spPr>
            <a:xfrm rot="21138398">
              <a:off x="11322384" y="8588588"/>
              <a:ext cx="2810382" cy="1311249"/>
            </a:xfrm>
            <a:prstGeom prst="flowChartProcess">
              <a:avLst/>
            </a:prstGeom>
          </p:spPr>
        </p:pic>
        <p:sp>
          <p:nvSpPr>
            <p:cNvPr id="122" name="フローチャート: 記憶データ 121">
              <a:extLst>
                <a:ext uri="{FF2B5EF4-FFF2-40B4-BE49-F238E27FC236}">
                  <a16:creationId xmlns:a16="http://schemas.microsoft.com/office/drawing/2014/main" id="{218EB979-2930-65C4-C2FF-3948855F478B}"/>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四角形: 角を丸くする 1">
            <a:extLst>
              <a:ext uri="{FF2B5EF4-FFF2-40B4-BE49-F238E27FC236}">
                <a16:creationId xmlns:a16="http://schemas.microsoft.com/office/drawing/2014/main" id="{B5DAA43B-1F13-2306-D174-964F724C5015}"/>
              </a:ext>
            </a:extLst>
          </p:cNvPr>
          <p:cNvSpPr/>
          <p:nvPr/>
        </p:nvSpPr>
        <p:spPr>
          <a:xfrm>
            <a:off x="830969" y="1449040"/>
            <a:ext cx="2340000" cy="4048667"/>
          </a:xfrm>
          <a:prstGeom prst="roundRect">
            <a:avLst>
              <a:gd name="adj" fmla="val 11220"/>
            </a:avLst>
          </a:prstGeom>
          <a:solidFill>
            <a:srgbClr val="F2F2F2"/>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AD19AB1-7D9D-1150-7F17-32CF352EC152}"/>
              </a:ext>
            </a:extLst>
          </p:cNvPr>
          <p:cNvGrpSpPr/>
          <p:nvPr/>
        </p:nvGrpSpPr>
        <p:grpSpPr>
          <a:xfrm>
            <a:off x="830969" y="1427159"/>
            <a:ext cx="2340000" cy="584775"/>
            <a:chOff x="4925349" y="3876036"/>
            <a:chExt cx="2340000" cy="584775"/>
          </a:xfrm>
        </p:grpSpPr>
        <p:sp>
          <p:nvSpPr>
            <p:cNvPr id="4" name="フリーフォーム: 図形 3">
              <a:extLst>
                <a:ext uri="{FF2B5EF4-FFF2-40B4-BE49-F238E27FC236}">
                  <a16:creationId xmlns:a16="http://schemas.microsoft.com/office/drawing/2014/main" id="{4A19C04D-6217-95A0-B458-49D0A002EB4E}"/>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 name="テキスト ボックス 4">
              <a:extLst>
                <a:ext uri="{FF2B5EF4-FFF2-40B4-BE49-F238E27FC236}">
                  <a16:creationId xmlns:a16="http://schemas.microsoft.com/office/drawing/2014/main" id="{EAC39FE0-8E91-B2FB-1EEF-969B94AF4CCB}"/>
                </a:ext>
              </a:extLst>
            </p:cNvPr>
            <p:cNvSpPr txBox="1"/>
            <p:nvPr/>
          </p:nvSpPr>
          <p:spPr>
            <a:xfrm>
              <a:off x="5164041" y="3876036"/>
              <a:ext cx="186306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人口減少</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11" name="グループ化 10">
            <a:extLst>
              <a:ext uri="{FF2B5EF4-FFF2-40B4-BE49-F238E27FC236}">
                <a16:creationId xmlns:a16="http://schemas.microsoft.com/office/drawing/2014/main" id="{7CFF74F8-3F01-E27F-EE32-E1EE68710AB3}"/>
              </a:ext>
            </a:extLst>
          </p:cNvPr>
          <p:cNvGrpSpPr/>
          <p:nvPr/>
        </p:nvGrpSpPr>
        <p:grpSpPr>
          <a:xfrm>
            <a:off x="830968" y="2275744"/>
            <a:ext cx="2340000" cy="584775"/>
            <a:chOff x="4925349" y="3879732"/>
            <a:chExt cx="2340000" cy="584775"/>
          </a:xfrm>
        </p:grpSpPr>
        <p:sp>
          <p:nvSpPr>
            <p:cNvPr id="13" name="フリーフォーム: 図形 12">
              <a:extLst>
                <a:ext uri="{FF2B5EF4-FFF2-40B4-BE49-F238E27FC236}">
                  <a16:creationId xmlns:a16="http://schemas.microsoft.com/office/drawing/2014/main" id="{05330888-57BF-5588-EF25-AD8E0C38AF95}"/>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14" name="テキスト ボックス 13">
              <a:extLst>
                <a:ext uri="{FF2B5EF4-FFF2-40B4-BE49-F238E27FC236}">
                  <a16:creationId xmlns:a16="http://schemas.microsoft.com/office/drawing/2014/main" id="{FCD370EC-B164-1215-4E60-205569A8246E}"/>
                </a:ext>
              </a:extLst>
            </p:cNvPr>
            <p:cNvSpPr txBox="1"/>
            <p:nvPr/>
          </p:nvSpPr>
          <p:spPr>
            <a:xfrm>
              <a:off x="4986768" y="3879732"/>
              <a:ext cx="222783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少子高齢化</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15" name="グループ化 14">
            <a:extLst>
              <a:ext uri="{FF2B5EF4-FFF2-40B4-BE49-F238E27FC236}">
                <a16:creationId xmlns:a16="http://schemas.microsoft.com/office/drawing/2014/main" id="{BEAA67C7-7E64-3845-88E9-A09A4DC002AB}"/>
              </a:ext>
            </a:extLst>
          </p:cNvPr>
          <p:cNvGrpSpPr/>
          <p:nvPr/>
        </p:nvGrpSpPr>
        <p:grpSpPr>
          <a:xfrm>
            <a:off x="830969" y="3146415"/>
            <a:ext cx="2340000" cy="584775"/>
            <a:chOff x="4925349" y="3874965"/>
            <a:chExt cx="2340000" cy="584775"/>
          </a:xfrm>
        </p:grpSpPr>
        <p:sp>
          <p:nvSpPr>
            <p:cNvPr id="24" name="フリーフォーム: 図形 23">
              <a:extLst>
                <a:ext uri="{FF2B5EF4-FFF2-40B4-BE49-F238E27FC236}">
                  <a16:creationId xmlns:a16="http://schemas.microsoft.com/office/drawing/2014/main" id="{3952DC16-EF6D-9241-ACC4-317157D0DBCC}"/>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5" name="テキスト ボックス 24">
              <a:extLst>
                <a:ext uri="{FF2B5EF4-FFF2-40B4-BE49-F238E27FC236}">
                  <a16:creationId xmlns:a16="http://schemas.microsoft.com/office/drawing/2014/main" id="{AFEAF961-57E2-EA67-9AD8-5DDC82FC3FAD}"/>
                </a:ext>
              </a:extLst>
            </p:cNvPr>
            <p:cNvSpPr txBox="1"/>
            <p:nvPr/>
          </p:nvSpPr>
          <p:spPr>
            <a:xfrm>
              <a:off x="4989328" y="3874965"/>
              <a:ext cx="2221054"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コスト増大</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31" name="テキスト ボックス 30">
            <a:extLst>
              <a:ext uri="{FF2B5EF4-FFF2-40B4-BE49-F238E27FC236}">
                <a16:creationId xmlns:a16="http://schemas.microsoft.com/office/drawing/2014/main" id="{FDAC1581-0A8F-935F-FBC9-DAE1047F9946}"/>
              </a:ext>
            </a:extLst>
          </p:cNvPr>
          <p:cNvSpPr txBox="1"/>
          <p:nvPr/>
        </p:nvSpPr>
        <p:spPr>
          <a:xfrm>
            <a:off x="1069775" y="4064200"/>
            <a:ext cx="1862385" cy="584775"/>
          </a:xfrm>
          <a:prstGeom prst="rect">
            <a:avLst/>
          </a:prstGeom>
          <a:noFill/>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技術革新</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sp>
        <p:nvSpPr>
          <p:cNvPr id="42" name="テキスト ボックス 41">
            <a:extLst>
              <a:ext uri="{FF2B5EF4-FFF2-40B4-BE49-F238E27FC236}">
                <a16:creationId xmlns:a16="http://schemas.microsoft.com/office/drawing/2014/main" id="{1A764094-FCAF-FA69-C63A-FBC9B8436FF2}"/>
              </a:ext>
            </a:extLst>
          </p:cNvPr>
          <p:cNvSpPr txBox="1"/>
          <p:nvPr/>
        </p:nvSpPr>
        <p:spPr>
          <a:xfrm>
            <a:off x="1069775" y="4936833"/>
            <a:ext cx="1862385" cy="584775"/>
          </a:xfrm>
          <a:prstGeom prst="rect">
            <a:avLst/>
          </a:prstGeom>
          <a:noFill/>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気候変動</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sp>
        <p:nvSpPr>
          <p:cNvPr id="88" name="テキスト ボックス 87">
            <a:extLst>
              <a:ext uri="{FF2B5EF4-FFF2-40B4-BE49-F238E27FC236}">
                <a16:creationId xmlns:a16="http://schemas.microsoft.com/office/drawing/2014/main" id="{5E7216F1-8D86-D0BF-9702-F609630E853C}"/>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28</a:t>
            </a:r>
          </a:p>
        </p:txBody>
      </p:sp>
      <p:sp>
        <p:nvSpPr>
          <p:cNvPr id="6" name="正方形/長方形 5">
            <a:extLst>
              <a:ext uri="{FF2B5EF4-FFF2-40B4-BE49-F238E27FC236}">
                <a16:creationId xmlns:a16="http://schemas.microsoft.com/office/drawing/2014/main" id="{5C0FCC74-BE1A-16F4-D19D-1A73E3D6CAC2}"/>
              </a:ext>
            </a:extLst>
          </p:cNvPr>
          <p:cNvSpPr/>
          <p:nvPr/>
        </p:nvSpPr>
        <p:spPr>
          <a:xfrm>
            <a:off x="0" y="0"/>
            <a:ext cx="9362396"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C6BFD71A-C2FA-D0F6-0AF1-9443FE282819}"/>
              </a:ext>
            </a:extLst>
          </p:cNvPr>
          <p:cNvSpPr>
            <a:spLocks noChangeAspect="1"/>
          </p:cNvSpPr>
          <p:nvPr/>
        </p:nvSpPr>
        <p:spPr>
          <a:xfrm>
            <a:off x="6792000" y="-4671441"/>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8353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907F5-8A53-BA0B-4522-97731263E71F}"/>
            </a:ext>
          </a:extLst>
        </p:cNvPr>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1F2F5D3C-E0EB-CE75-6688-462041B54BBD}"/>
              </a:ext>
            </a:extLst>
          </p:cNvPr>
          <p:cNvSpPr/>
          <p:nvPr/>
        </p:nvSpPr>
        <p:spPr>
          <a:xfrm>
            <a:off x="6553200" y="-294"/>
            <a:ext cx="5638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C07A052C-71D5-26C4-98C6-07E8E7397200}"/>
              </a:ext>
            </a:extLst>
          </p:cNvPr>
          <p:cNvSpPr/>
          <p:nvPr/>
        </p:nvSpPr>
        <p:spPr>
          <a:xfrm>
            <a:off x="-4426" y="0"/>
            <a:ext cx="3857626" cy="6858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21839DF1-C948-B824-4BFF-F874192B152B}"/>
              </a:ext>
            </a:extLst>
          </p:cNvPr>
          <p:cNvSpPr/>
          <p:nvPr/>
        </p:nvSpPr>
        <p:spPr>
          <a:xfrm>
            <a:off x="0" y="728706"/>
            <a:ext cx="12192000" cy="5400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708370D9-60C9-95EC-17AB-6E5626B4DED8}"/>
              </a:ext>
            </a:extLst>
          </p:cNvPr>
          <p:cNvGrpSpPr/>
          <p:nvPr/>
        </p:nvGrpSpPr>
        <p:grpSpPr>
          <a:xfrm>
            <a:off x="0" y="729000"/>
            <a:ext cx="6553200" cy="5400000"/>
            <a:chOff x="0" y="729000"/>
            <a:chExt cx="6553200" cy="5400000"/>
          </a:xfrm>
        </p:grpSpPr>
        <p:sp>
          <p:nvSpPr>
            <p:cNvPr id="2" name="正方形/長方形 1">
              <a:extLst>
                <a:ext uri="{FF2B5EF4-FFF2-40B4-BE49-F238E27FC236}">
                  <a16:creationId xmlns:a16="http://schemas.microsoft.com/office/drawing/2014/main" id="{E0E9C007-9791-A9F4-EB09-3BE29B84CA80}"/>
                </a:ext>
              </a:extLst>
            </p:cNvPr>
            <p:cNvSpPr/>
            <p:nvPr/>
          </p:nvSpPr>
          <p:spPr>
            <a:xfrm>
              <a:off x="0" y="729000"/>
              <a:ext cx="3857626"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AF72E178-B3E4-4E1E-E5E7-CB537A5EA8A4}"/>
                </a:ext>
              </a:extLst>
            </p:cNvPr>
            <p:cNvSpPr>
              <a:spLocks noChangeAspect="1"/>
            </p:cNvSpPr>
            <p:nvPr/>
          </p:nvSpPr>
          <p:spPr>
            <a:xfrm>
              <a:off x="11532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1B33C1E6-B178-7D80-2F0A-9881C0905F75}"/>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6C88F669-817F-DAB7-C6FA-CFC662E0702F}"/>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F231D03-94C7-09C6-18ED-EC7E52884B52}"/>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819C360C-E279-A50A-28A9-7E857A9B3B12}"/>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7EBB14B6-C91B-99A3-7929-809245576863}"/>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a:extLst>
              <a:ext uri="{FF2B5EF4-FFF2-40B4-BE49-F238E27FC236}">
                <a16:creationId xmlns:a16="http://schemas.microsoft.com/office/drawing/2014/main" id="{A23E2D74-1D98-68E8-3C16-C7F67628D108}"/>
              </a:ext>
            </a:extLst>
          </p:cNvPr>
          <p:cNvSpPr txBox="1"/>
          <p:nvPr/>
        </p:nvSpPr>
        <p:spPr>
          <a:xfrm>
            <a:off x="4888280" y="2828541"/>
            <a:ext cx="8968641" cy="1200329"/>
          </a:xfrm>
          <a:prstGeom prst="rect">
            <a:avLst/>
          </a:prstGeom>
          <a:noFill/>
        </p:spPr>
        <p:txBody>
          <a:bodyPr wrap="square" rtlCol="0" anchor="ctr">
            <a:spAutoFit/>
          </a:bodyPr>
          <a:lstStyle/>
          <a:p>
            <a:pPr algn="ctr"/>
            <a:r>
              <a:rPr kumimoji="1" lang="en-US" altLang="ja-JP" sz="7200" b="1">
                <a:solidFill>
                  <a:schemeClr val="bg1"/>
                </a:solidFill>
                <a:latin typeface="Noto Sans JP" panose="020B0200000000000000" pitchFamily="50" charset="-128"/>
                <a:ea typeface="Noto Sans JP" panose="020B0200000000000000" pitchFamily="50" charset="-128"/>
              </a:rPr>
              <a:t>DX</a:t>
            </a:r>
            <a:r>
              <a:rPr kumimoji="1" lang="ja-JP" altLang="en-US" sz="7200" b="1">
                <a:solidFill>
                  <a:schemeClr val="bg1"/>
                </a:solidFill>
                <a:latin typeface="Noto Sans JP" panose="020B0200000000000000" pitchFamily="50" charset="-128"/>
                <a:ea typeface="Noto Sans JP" panose="020B0200000000000000" pitchFamily="50" charset="-128"/>
              </a:rPr>
              <a:t>推進</a:t>
            </a:r>
          </a:p>
        </p:txBody>
      </p:sp>
      <p:sp>
        <p:nvSpPr>
          <p:cNvPr id="56" name="楕円 55">
            <a:extLst>
              <a:ext uri="{FF2B5EF4-FFF2-40B4-BE49-F238E27FC236}">
                <a16:creationId xmlns:a16="http://schemas.microsoft.com/office/drawing/2014/main" id="{52C8EEB9-086B-4EB2-E73D-8DC29889756C}"/>
              </a:ext>
            </a:extLst>
          </p:cNvPr>
          <p:cNvSpPr>
            <a:spLocks noChangeAspect="1"/>
          </p:cNvSpPr>
          <p:nvPr/>
        </p:nvSpPr>
        <p:spPr>
          <a:xfrm>
            <a:off x="1153200" y="-4671588"/>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E156C4D5-856E-BC11-BAE8-B04D07350682}"/>
              </a:ext>
            </a:extLst>
          </p:cNvPr>
          <p:cNvSpPr>
            <a:spLocks noChangeAspect="1"/>
          </p:cNvSpPr>
          <p:nvPr/>
        </p:nvSpPr>
        <p:spPr>
          <a:xfrm>
            <a:off x="1153200" y="612841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20A39DC8-085E-4976-4E1D-EB1E52604460}"/>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14</a:t>
            </a:r>
          </a:p>
        </p:txBody>
      </p:sp>
      <p:sp>
        <p:nvSpPr>
          <p:cNvPr id="5" name="フリーフォーム: 図形 4">
            <a:extLst>
              <a:ext uri="{FF2B5EF4-FFF2-40B4-BE49-F238E27FC236}">
                <a16:creationId xmlns:a16="http://schemas.microsoft.com/office/drawing/2014/main" id="{91FA5589-24D2-5CD1-EC7A-AD697781D898}"/>
              </a:ext>
            </a:extLst>
          </p:cNvPr>
          <p:cNvSpPr/>
          <p:nvPr/>
        </p:nvSpPr>
        <p:spPr>
          <a:xfrm>
            <a:off x="598801" y="1946596"/>
            <a:ext cx="5039999" cy="720000"/>
          </a:xfrm>
          <a:custGeom>
            <a:avLst/>
            <a:gdLst>
              <a:gd name="csX0" fmla="*/ 359999 w 5039999"/>
              <a:gd name="csY0" fmla="*/ 0 h 720000"/>
              <a:gd name="csX1" fmla="*/ 360000 w 5039999"/>
              <a:gd name="csY1" fmla="*/ 0 h 720000"/>
              <a:gd name="csX2" fmla="*/ 4679999 w 5039999"/>
              <a:gd name="csY2" fmla="*/ 0 h 720000"/>
              <a:gd name="csX3" fmla="*/ 5039999 w 5039999"/>
              <a:gd name="csY3" fmla="*/ 360000 h 720000"/>
              <a:gd name="csX4" fmla="*/ 4679999 w 5039999"/>
              <a:gd name="csY4" fmla="*/ 720000 h 720000"/>
              <a:gd name="csX5" fmla="*/ 360000 w 5039999"/>
              <a:gd name="csY5" fmla="*/ 720000 h 720000"/>
              <a:gd name="csX6" fmla="*/ 359999 w 5039999"/>
              <a:gd name="csY6" fmla="*/ 720000 h 720000"/>
              <a:gd name="csX7" fmla="*/ 359999 w 5039999"/>
              <a:gd name="csY7" fmla="*/ 720000 h 720000"/>
              <a:gd name="csX8" fmla="*/ 287448 w 5039999"/>
              <a:gd name="csY8" fmla="*/ 712686 h 720000"/>
              <a:gd name="csX9" fmla="*/ 0 w 5039999"/>
              <a:gd name="csY9" fmla="*/ 360000 h 720000"/>
              <a:gd name="csX10" fmla="*/ 287448 w 5039999"/>
              <a:gd name="csY10" fmla="*/ 7314 h 720000"/>
              <a:gd name="csX11" fmla="*/ 359999 w 5039999"/>
              <a:gd name="csY11" fmla="*/ 0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039999" h="720000">
                <a:moveTo>
                  <a:pt x="359999" y="0"/>
                </a:moveTo>
                <a:lnTo>
                  <a:pt x="360000" y="0"/>
                </a:lnTo>
                <a:lnTo>
                  <a:pt x="4679999" y="0"/>
                </a:lnTo>
                <a:cubicBezTo>
                  <a:pt x="4878822" y="0"/>
                  <a:pt x="5039999" y="161177"/>
                  <a:pt x="5039999" y="360000"/>
                </a:cubicBezTo>
                <a:cubicBezTo>
                  <a:pt x="5039999" y="558823"/>
                  <a:pt x="4878822" y="720000"/>
                  <a:pt x="4679999" y="720000"/>
                </a:cubicBezTo>
                <a:lnTo>
                  <a:pt x="360000" y="720000"/>
                </a:lnTo>
                <a:lnTo>
                  <a:pt x="359999" y="720000"/>
                </a:lnTo>
                <a:lnTo>
                  <a:pt x="359999" y="720000"/>
                </a:lnTo>
                <a:lnTo>
                  <a:pt x="287448" y="712686"/>
                </a:lnTo>
                <a:cubicBezTo>
                  <a:pt x="123401" y="679118"/>
                  <a:pt x="0" y="533970"/>
                  <a:pt x="0" y="360000"/>
                </a:cubicBezTo>
                <a:cubicBezTo>
                  <a:pt x="0" y="186030"/>
                  <a:pt x="123401" y="40883"/>
                  <a:pt x="287448" y="7314"/>
                </a:cubicBezTo>
                <a:lnTo>
                  <a:pt x="359999" y="0"/>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4" name="テキスト ボックス 13">
            <a:extLst>
              <a:ext uri="{FF2B5EF4-FFF2-40B4-BE49-F238E27FC236}">
                <a16:creationId xmlns:a16="http://schemas.microsoft.com/office/drawing/2014/main" id="{F7A6240D-1B68-C84A-8DF1-F75CAAE44E42}"/>
              </a:ext>
            </a:extLst>
          </p:cNvPr>
          <p:cNvSpPr txBox="1"/>
          <p:nvPr/>
        </p:nvSpPr>
        <p:spPr>
          <a:xfrm>
            <a:off x="959620" y="1983429"/>
            <a:ext cx="4325748"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Noto Sans JP" panose="020B0200000000000000" pitchFamily="50" charset="-128"/>
                <a:ea typeface="Noto Sans JP" panose="020B0200000000000000" pitchFamily="50" charset="-128"/>
                <a:cs typeface="+mn-cs"/>
              </a:rPr>
              <a:t>社会情勢の変化</a:t>
            </a:r>
            <a:endParaRPr kumimoji="1" lang="en-US" altLang="ja-JP" sz="3600" b="1" i="0" u="none" strike="noStrike" kern="1200" cap="none" spc="0" normalizeH="0" baseline="0" noProof="0">
              <a:ln>
                <a:noFill/>
              </a:ln>
              <a:solidFill>
                <a:prstClr val="white"/>
              </a:solidFill>
              <a:effectLst/>
              <a:uLnTx/>
              <a:uFillTx/>
              <a:latin typeface="Noto Sans JP" panose="020B0200000000000000" pitchFamily="50" charset="-128"/>
              <a:ea typeface="Noto Sans JP" panose="020B0200000000000000" pitchFamily="50" charset="-128"/>
              <a:cs typeface="+mn-cs"/>
            </a:endParaRPr>
          </a:p>
        </p:txBody>
      </p:sp>
      <p:grpSp>
        <p:nvGrpSpPr>
          <p:cNvPr id="15" name="グループ化 14">
            <a:extLst>
              <a:ext uri="{FF2B5EF4-FFF2-40B4-BE49-F238E27FC236}">
                <a16:creationId xmlns:a16="http://schemas.microsoft.com/office/drawing/2014/main" id="{EA6564D1-A737-E4BF-EF7F-AE276911ABD5}"/>
              </a:ext>
            </a:extLst>
          </p:cNvPr>
          <p:cNvGrpSpPr/>
          <p:nvPr/>
        </p:nvGrpSpPr>
        <p:grpSpPr>
          <a:xfrm>
            <a:off x="1833440" y="3060067"/>
            <a:ext cx="2535087" cy="2176063"/>
            <a:chOff x="4823056" y="3839848"/>
            <a:chExt cx="2535087" cy="2176063"/>
          </a:xfrm>
        </p:grpSpPr>
        <p:sp>
          <p:nvSpPr>
            <p:cNvPr id="16" name="楕円 15">
              <a:extLst>
                <a:ext uri="{FF2B5EF4-FFF2-40B4-BE49-F238E27FC236}">
                  <a16:creationId xmlns:a16="http://schemas.microsoft.com/office/drawing/2014/main" id="{6FBABB39-D2B2-BD46-4649-ABE3BB1C9FBE}"/>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0127003-23BF-AA50-14BA-99192D088758}"/>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rgbClr val="00345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rgbClr val="003451"/>
                </a:solidFill>
                <a:latin typeface="Noto Sans JP" panose="020B0200000000000000" pitchFamily="50" charset="-128"/>
                <a:ea typeface="Noto Sans JP" panose="020B0200000000000000" pitchFamily="50" charset="-128"/>
              </a:endParaRPr>
            </a:p>
          </p:txBody>
        </p:sp>
        <p:pic>
          <p:nvPicPr>
            <p:cNvPr id="18" name="図 17">
              <a:extLst>
                <a:ext uri="{FF2B5EF4-FFF2-40B4-BE49-F238E27FC236}">
                  <a16:creationId xmlns:a16="http://schemas.microsoft.com/office/drawing/2014/main" id="{4B94847B-79C2-9E0E-EC62-5D2B5EAFDC94}"/>
                </a:ext>
              </a:extLst>
            </p:cNvPr>
            <p:cNvPicPr>
              <a:picLocks noChangeAspect="1"/>
            </p:cNvPicPr>
            <p:nvPr/>
          </p:nvPicPr>
          <p:blipFill>
            <a:blip r:embed="rId3"/>
            <a:stretch>
              <a:fillRect/>
            </a:stretch>
          </p:blipFill>
          <p:spPr>
            <a:xfrm>
              <a:off x="5513190" y="4073282"/>
              <a:ext cx="1271792" cy="842074"/>
            </a:xfrm>
            <a:prstGeom prst="rect">
              <a:avLst/>
            </a:prstGeom>
          </p:spPr>
        </p:pic>
      </p:grpSp>
    </p:spTree>
    <p:extLst>
      <p:ext uri="{BB962C8B-B14F-4D97-AF65-F5344CB8AC3E}">
        <p14:creationId xmlns:p14="http://schemas.microsoft.com/office/powerpoint/2010/main" val="18253429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F3CAE-1D2A-3DAA-EF74-1769BAB53021}"/>
            </a:ext>
          </a:extLst>
        </p:cNvPr>
        <p:cNvGrpSpPr/>
        <p:nvPr/>
      </p:nvGrpSpPr>
      <p:grpSpPr>
        <a:xfrm>
          <a:off x="0" y="0"/>
          <a:ext cx="0" cy="0"/>
          <a:chOff x="0" y="0"/>
          <a:chExt cx="0" cy="0"/>
        </a:xfrm>
      </p:grpSpPr>
      <p:grpSp>
        <p:nvGrpSpPr>
          <p:cNvPr id="92" name="グループ化 91">
            <a:extLst>
              <a:ext uri="{FF2B5EF4-FFF2-40B4-BE49-F238E27FC236}">
                <a16:creationId xmlns:a16="http://schemas.microsoft.com/office/drawing/2014/main" id="{1DBE2309-27FD-BAC9-7375-841ABC0B4561}"/>
              </a:ext>
            </a:extLst>
          </p:cNvPr>
          <p:cNvGrpSpPr/>
          <p:nvPr/>
        </p:nvGrpSpPr>
        <p:grpSpPr>
          <a:xfrm>
            <a:off x="1460146" y="5593330"/>
            <a:ext cx="8528112" cy="1074778"/>
            <a:chOff x="1825633" y="5610195"/>
            <a:chExt cx="4495829" cy="993702"/>
          </a:xfrm>
        </p:grpSpPr>
        <p:sp>
          <p:nvSpPr>
            <p:cNvPr id="87" name="四角形: 角を丸くする 86">
              <a:extLst>
                <a:ext uri="{FF2B5EF4-FFF2-40B4-BE49-F238E27FC236}">
                  <a16:creationId xmlns:a16="http://schemas.microsoft.com/office/drawing/2014/main" id="{70BF2B8E-A8D5-2069-9C7D-BDFF8B5CC15B}"/>
                </a:ext>
              </a:extLst>
            </p:cNvPr>
            <p:cNvSpPr/>
            <p:nvPr/>
          </p:nvSpPr>
          <p:spPr>
            <a:xfrm>
              <a:off x="1952322" y="5610195"/>
              <a:ext cx="4242453" cy="993702"/>
            </a:xfrm>
            <a:prstGeom prst="roundRect">
              <a:avLst>
                <a:gd name="adj" fmla="val 10277"/>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62E9C2EF-543C-1205-A4E6-BEC88A1F74BA}"/>
                </a:ext>
              </a:extLst>
            </p:cNvPr>
            <p:cNvSpPr txBox="1"/>
            <p:nvPr/>
          </p:nvSpPr>
          <p:spPr>
            <a:xfrm>
              <a:off x="1825633" y="5980470"/>
              <a:ext cx="4495829" cy="540663"/>
            </a:xfrm>
            <a:prstGeom prst="rect">
              <a:avLst/>
            </a:prstGeom>
            <a:noFill/>
          </p:spPr>
          <p:txBody>
            <a:bodyPr wrap="square" rtlCol="0">
              <a:spAutoFit/>
            </a:bodyPr>
            <a:lstStyle/>
            <a:p>
              <a:pPr algn="ctr"/>
              <a:r>
                <a:rPr kumimoji="1" lang="ja-JP" altLang="en-US" sz="2800" b="1">
                  <a:solidFill>
                    <a:srgbClr val="003451"/>
                  </a:solidFill>
                </a:rPr>
                <a:t>自治体公式スーパーアプリ：利用者は</a:t>
              </a:r>
              <a:r>
                <a:rPr kumimoji="1" lang="ja-JP" altLang="en-US" sz="3200" b="1">
                  <a:solidFill>
                    <a:schemeClr val="accent6">
                      <a:lumMod val="75000"/>
                    </a:schemeClr>
                  </a:solidFill>
                </a:rPr>
                <a:t>市民の</a:t>
              </a:r>
              <a:r>
                <a:rPr kumimoji="1" lang="en-US" altLang="ja-JP" sz="3200" b="1">
                  <a:solidFill>
                    <a:schemeClr val="accent6">
                      <a:lumMod val="75000"/>
                    </a:schemeClr>
                  </a:solidFill>
                </a:rPr>
                <a:t>1/3</a:t>
              </a:r>
              <a:endParaRPr kumimoji="1" lang="ja-JP" altLang="en-US" sz="3200" b="1">
                <a:solidFill>
                  <a:schemeClr val="accent6">
                    <a:lumMod val="75000"/>
                  </a:schemeClr>
                </a:solidFill>
              </a:endParaRPr>
            </a:p>
          </p:txBody>
        </p:sp>
      </p:grpSp>
      <p:sp>
        <p:nvSpPr>
          <p:cNvPr id="3" name="テキスト ボックス 2">
            <a:extLst>
              <a:ext uri="{FF2B5EF4-FFF2-40B4-BE49-F238E27FC236}">
                <a16:creationId xmlns:a16="http://schemas.microsoft.com/office/drawing/2014/main" id="{60AA8E51-F678-B6DA-7BCB-AF4619F3851D}"/>
              </a:ext>
            </a:extLst>
          </p:cNvPr>
          <p:cNvSpPr txBox="1"/>
          <p:nvPr/>
        </p:nvSpPr>
        <p:spPr>
          <a:xfrm>
            <a:off x="13060072" y="-327693"/>
            <a:ext cx="6703005" cy="646331"/>
          </a:xfrm>
          <a:prstGeom prst="rect">
            <a:avLst/>
          </a:prstGeom>
          <a:noFill/>
        </p:spPr>
        <p:txBody>
          <a:bodyPr wrap="square" rtlCol="0">
            <a:spAutoFit/>
          </a:bodyPr>
          <a:lstStyle/>
          <a:p>
            <a:r>
              <a:rPr kumimoji="1" lang="ja-JP" altLang="en-US"/>
              <a:t>窓口業務のオンライン化をさらに促進</a:t>
            </a:r>
            <a:endParaRPr kumimoji="1" lang="en-US" altLang="ja-JP"/>
          </a:p>
          <a:p>
            <a:r>
              <a:rPr kumimoji="1" lang="ja-JP" altLang="en-US"/>
              <a:t>→市民の利便性向上・市の費用削減</a:t>
            </a:r>
            <a:endParaRPr kumimoji="1" lang="en-US" altLang="ja-JP"/>
          </a:p>
        </p:txBody>
      </p:sp>
      <p:sp>
        <p:nvSpPr>
          <p:cNvPr id="6" name="テキスト ボックス 5">
            <a:extLst>
              <a:ext uri="{FF2B5EF4-FFF2-40B4-BE49-F238E27FC236}">
                <a16:creationId xmlns:a16="http://schemas.microsoft.com/office/drawing/2014/main" id="{C2902B09-C685-E93B-AB18-127A19157332}"/>
              </a:ext>
            </a:extLst>
          </p:cNvPr>
          <p:cNvSpPr txBox="1"/>
          <p:nvPr/>
        </p:nvSpPr>
        <p:spPr>
          <a:xfrm>
            <a:off x="12905077" y="-824867"/>
            <a:ext cx="5162550" cy="369332"/>
          </a:xfrm>
          <a:prstGeom prst="rect">
            <a:avLst/>
          </a:prstGeom>
          <a:noFill/>
        </p:spPr>
        <p:txBody>
          <a:bodyPr wrap="square" rtlCol="0">
            <a:spAutoFit/>
          </a:bodyPr>
          <a:lstStyle/>
          <a:p>
            <a:r>
              <a:rPr kumimoji="1" lang="ja-JP" altLang="en-US"/>
              <a:t>オンラインサービスを１つのアプリに統一</a:t>
            </a:r>
          </a:p>
        </p:txBody>
      </p:sp>
      <p:sp>
        <p:nvSpPr>
          <p:cNvPr id="18" name="テキスト ボックス 17">
            <a:extLst>
              <a:ext uri="{FF2B5EF4-FFF2-40B4-BE49-F238E27FC236}">
                <a16:creationId xmlns:a16="http://schemas.microsoft.com/office/drawing/2014/main" id="{893CF07E-B11F-C0AC-7423-81FA7C26E201}"/>
              </a:ext>
            </a:extLst>
          </p:cNvPr>
          <p:cNvSpPr txBox="1"/>
          <p:nvPr/>
        </p:nvSpPr>
        <p:spPr>
          <a:xfrm>
            <a:off x="12905077" y="1118600"/>
            <a:ext cx="6858000" cy="3046988"/>
          </a:xfrm>
          <a:prstGeom prst="rect">
            <a:avLst/>
          </a:prstGeom>
          <a:noFill/>
        </p:spPr>
        <p:txBody>
          <a:bodyPr wrap="square" rtlCol="0">
            <a:spAutoFit/>
          </a:bodyPr>
          <a:lstStyle/>
          <a:p>
            <a:r>
              <a:rPr lang="ja-JP" altLang="en-US" sz="2400"/>
              <a:t>市役所：各種窓口業務</a:t>
            </a:r>
            <a:endParaRPr lang="en-US" altLang="ja-JP" sz="2400"/>
          </a:p>
          <a:p>
            <a:r>
              <a:rPr lang="ja-JP" altLang="en-US" sz="2400"/>
              <a:t>病院：予約、オンライン診療</a:t>
            </a:r>
            <a:endParaRPr lang="en-US" altLang="ja-JP" sz="2400"/>
          </a:p>
          <a:p>
            <a:r>
              <a:rPr lang="ja-JP" altLang="en-US" sz="2400"/>
              <a:t>保育施設：一時預かり予約、入園申し込み</a:t>
            </a:r>
            <a:endParaRPr lang="en-US" altLang="ja-JP" sz="2400"/>
          </a:p>
          <a:p>
            <a:r>
              <a:rPr lang="ja-JP" altLang="en-US" sz="2400"/>
              <a:t>学校：欠席連絡、給食費支払い</a:t>
            </a:r>
            <a:endParaRPr lang="en-US" altLang="ja-JP" sz="2400"/>
          </a:p>
          <a:p>
            <a:r>
              <a:rPr lang="ja-JP" altLang="en-US" sz="2400"/>
              <a:t>ゴミ：粗大ごみ予約</a:t>
            </a:r>
            <a:endParaRPr lang="en-US" altLang="ja-JP" sz="2400"/>
          </a:p>
          <a:p>
            <a:r>
              <a:rPr lang="ja-JP" altLang="en-US" sz="2400"/>
              <a:t>防災：ハザードマップ、被害状況通報</a:t>
            </a:r>
            <a:endParaRPr lang="en-US" altLang="ja-JP" sz="2400"/>
          </a:p>
          <a:p>
            <a:r>
              <a:rPr lang="ja-JP" altLang="en-US" sz="2400"/>
              <a:t>イベント：告知、イベント申請</a:t>
            </a:r>
            <a:endParaRPr lang="en-US" altLang="ja-JP" sz="2400"/>
          </a:p>
          <a:p>
            <a:r>
              <a:rPr lang="en-US" altLang="ja-JP" sz="2400"/>
              <a:t>AI</a:t>
            </a:r>
            <a:r>
              <a:rPr lang="ja-JP" altLang="en-US" sz="2400"/>
              <a:t>チャット：相談、オンライン窓口</a:t>
            </a:r>
            <a:endParaRPr lang="en-US" altLang="ja-JP" sz="2400"/>
          </a:p>
        </p:txBody>
      </p:sp>
      <p:grpSp>
        <p:nvGrpSpPr>
          <p:cNvPr id="22" name="グループ化 21">
            <a:extLst>
              <a:ext uri="{FF2B5EF4-FFF2-40B4-BE49-F238E27FC236}">
                <a16:creationId xmlns:a16="http://schemas.microsoft.com/office/drawing/2014/main" id="{439F82C0-505C-404A-53E3-30C2C95C4233}"/>
              </a:ext>
            </a:extLst>
          </p:cNvPr>
          <p:cNvGrpSpPr/>
          <p:nvPr/>
        </p:nvGrpSpPr>
        <p:grpSpPr>
          <a:xfrm>
            <a:off x="6124451" y="7851967"/>
            <a:ext cx="3440723" cy="4702337"/>
            <a:chOff x="6642099" y="974336"/>
            <a:chExt cx="3886227" cy="3702981"/>
          </a:xfrm>
        </p:grpSpPr>
        <p:sp>
          <p:nvSpPr>
            <p:cNvPr id="19" name="テキスト ボックス 18">
              <a:extLst>
                <a:ext uri="{FF2B5EF4-FFF2-40B4-BE49-F238E27FC236}">
                  <a16:creationId xmlns:a16="http://schemas.microsoft.com/office/drawing/2014/main" id="{34CCF7F1-A536-AC8E-D130-B0BF3E92A141}"/>
                </a:ext>
              </a:extLst>
            </p:cNvPr>
            <p:cNvSpPr txBox="1"/>
            <p:nvPr/>
          </p:nvSpPr>
          <p:spPr>
            <a:xfrm>
              <a:off x="6877576" y="1047170"/>
              <a:ext cx="3650750" cy="3562793"/>
            </a:xfrm>
            <a:prstGeom prst="rect">
              <a:avLst/>
            </a:prstGeom>
            <a:noFill/>
          </p:spPr>
          <p:txBody>
            <a:bodyPr wrap="square" rtlCol="0">
              <a:spAutoFit/>
            </a:bodyPr>
            <a:lstStyle/>
            <a:p>
              <a:r>
                <a:rPr kumimoji="1" lang="ja-JP" altLang="en-US" sz="2400"/>
                <a:t>各種オンライン申請</a:t>
              </a:r>
              <a:endParaRPr kumimoji="1" lang="en-US" altLang="ja-JP" sz="2400"/>
            </a:p>
            <a:p>
              <a:r>
                <a:rPr kumimoji="1" lang="ja-JP" altLang="en-US" sz="2400"/>
                <a:t>公共施設の予約</a:t>
              </a:r>
              <a:endParaRPr kumimoji="1" lang="en-US" altLang="ja-JP" sz="2400"/>
            </a:p>
            <a:p>
              <a:r>
                <a:rPr kumimoji="1" lang="ja-JP" altLang="en-US" sz="2400"/>
                <a:t>オンライン診療</a:t>
              </a:r>
              <a:endParaRPr kumimoji="1" lang="en-US" altLang="ja-JP" sz="2400"/>
            </a:p>
            <a:p>
              <a:r>
                <a:rPr kumimoji="1" lang="ja-JP" altLang="en-US" sz="2400"/>
                <a:t>マイナ保険証</a:t>
              </a:r>
              <a:endParaRPr kumimoji="1" lang="en-US" altLang="ja-JP" sz="2400"/>
            </a:p>
            <a:p>
              <a:r>
                <a:rPr kumimoji="1" lang="ja-JP" altLang="en-US" sz="2400"/>
                <a:t>一時預かり予約</a:t>
              </a:r>
              <a:endParaRPr kumimoji="1" lang="en-US" altLang="ja-JP" sz="2400"/>
            </a:p>
            <a:p>
              <a:r>
                <a:rPr kumimoji="1" lang="ja-JP" altLang="en-US" sz="2400"/>
                <a:t>粗大ごみ予約</a:t>
              </a:r>
              <a:endParaRPr kumimoji="1" lang="en-US" altLang="ja-JP" sz="2400"/>
            </a:p>
            <a:p>
              <a:r>
                <a:rPr kumimoji="1" lang="ja-JP" altLang="en-US" sz="2400"/>
                <a:t>ゴミ出しカレンダー</a:t>
              </a:r>
              <a:endParaRPr kumimoji="1" lang="en-US" altLang="ja-JP" sz="2400"/>
            </a:p>
            <a:p>
              <a:r>
                <a:rPr kumimoji="1" lang="ja-JP" altLang="en-US" sz="2400"/>
                <a:t>学校への連絡や支払い</a:t>
              </a:r>
              <a:endParaRPr kumimoji="1" lang="en-US" altLang="ja-JP" sz="2400"/>
            </a:p>
            <a:p>
              <a:r>
                <a:rPr kumimoji="1" lang="ja-JP" altLang="en-US" sz="2400"/>
                <a:t>避難所受付</a:t>
              </a:r>
              <a:endParaRPr kumimoji="1" lang="en-US" altLang="ja-JP" sz="2400"/>
            </a:p>
            <a:p>
              <a:r>
                <a:rPr kumimoji="1" lang="ja-JP" altLang="en-US" sz="2400"/>
                <a:t>ハザードマップ</a:t>
              </a:r>
              <a:endParaRPr kumimoji="1" lang="en-US" altLang="ja-JP" sz="2400"/>
            </a:p>
            <a:p>
              <a:r>
                <a:rPr kumimoji="1" lang="ja-JP" altLang="en-US" sz="2400"/>
                <a:t>情報発信</a:t>
              </a:r>
              <a:endParaRPr kumimoji="1" lang="en-US" altLang="ja-JP" sz="2400"/>
            </a:p>
            <a:p>
              <a:r>
                <a:rPr kumimoji="1" lang="ja-JP" altLang="en-US" sz="2400"/>
                <a:t>地域ポイント</a:t>
              </a:r>
              <a:endParaRPr kumimoji="1" lang="en-US" altLang="ja-JP" sz="2400"/>
            </a:p>
          </p:txBody>
        </p:sp>
        <p:sp>
          <p:nvSpPr>
            <p:cNvPr id="20" name="吹き出し: 角を丸めた四角形 19">
              <a:extLst>
                <a:ext uri="{FF2B5EF4-FFF2-40B4-BE49-F238E27FC236}">
                  <a16:creationId xmlns:a16="http://schemas.microsoft.com/office/drawing/2014/main" id="{E8072E55-078F-7368-EFBC-FA35DF12C5FD}"/>
                </a:ext>
              </a:extLst>
            </p:cNvPr>
            <p:cNvSpPr/>
            <p:nvPr/>
          </p:nvSpPr>
          <p:spPr>
            <a:xfrm>
              <a:off x="6642099" y="974336"/>
              <a:ext cx="3886227" cy="3702981"/>
            </a:xfrm>
            <a:prstGeom prst="wedgeRoundRectCallout">
              <a:avLst>
                <a:gd name="adj1" fmla="val -62575"/>
                <a:gd name="adj2" fmla="val -22363"/>
                <a:gd name="adj3" fmla="val 16667"/>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3" name="コンテンツ プレースホルダー 4" descr="テキスト, 手紙, メール&#10;&#10;AI 生成コンテンツは誤りを含む可能性があります。">
            <a:extLst>
              <a:ext uri="{FF2B5EF4-FFF2-40B4-BE49-F238E27FC236}">
                <a16:creationId xmlns:a16="http://schemas.microsoft.com/office/drawing/2014/main" id="{C8D4DAAF-844E-CBFA-C4F8-BBEBC4882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5077" y="4765913"/>
            <a:ext cx="10515600" cy="4184173"/>
          </a:xfrm>
          <a:prstGeom prst="rect">
            <a:avLst/>
          </a:prstGeom>
        </p:spPr>
      </p:pic>
      <p:sp>
        <p:nvSpPr>
          <p:cNvPr id="29" name="テキスト ボックス 28">
            <a:extLst>
              <a:ext uri="{FF2B5EF4-FFF2-40B4-BE49-F238E27FC236}">
                <a16:creationId xmlns:a16="http://schemas.microsoft.com/office/drawing/2014/main" id="{416F6D02-1969-C9DC-C25F-823A4B2AF89F}"/>
              </a:ext>
            </a:extLst>
          </p:cNvPr>
          <p:cNvSpPr txBox="1"/>
          <p:nvPr/>
        </p:nvSpPr>
        <p:spPr>
          <a:xfrm>
            <a:off x="19293177" y="2906019"/>
            <a:ext cx="4127500" cy="1323439"/>
          </a:xfrm>
          <a:prstGeom prst="rect">
            <a:avLst/>
          </a:prstGeom>
          <a:noFill/>
        </p:spPr>
        <p:txBody>
          <a:bodyPr wrap="square" rtlCol="0">
            <a:spAutoFit/>
          </a:bodyPr>
          <a:lstStyle/>
          <a:p>
            <a:r>
              <a:rPr kumimoji="1" lang="ja-JP" altLang="en-US" sz="2000"/>
              <a:t>セキュリティ：行政サービスなどプライバシー保護が求められる項目のみマイナンバーカードの承認を挟むなどの機能を付ける。</a:t>
            </a:r>
          </a:p>
        </p:txBody>
      </p:sp>
      <p:sp>
        <p:nvSpPr>
          <p:cNvPr id="7" name="テキスト ボックス 6">
            <a:extLst>
              <a:ext uri="{FF2B5EF4-FFF2-40B4-BE49-F238E27FC236}">
                <a16:creationId xmlns:a16="http://schemas.microsoft.com/office/drawing/2014/main" id="{8CAFF95C-45B1-CF33-8767-C1CE8758E9F4}"/>
              </a:ext>
            </a:extLst>
          </p:cNvPr>
          <p:cNvSpPr txBox="1"/>
          <p:nvPr/>
        </p:nvSpPr>
        <p:spPr>
          <a:xfrm>
            <a:off x="6455899" y="7397822"/>
            <a:ext cx="3292050" cy="461665"/>
          </a:xfrm>
          <a:prstGeom prst="rect">
            <a:avLst/>
          </a:prstGeom>
          <a:noFill/>
        </p:spPr>
        <p:txBody>
          <a:bodyPr wrap="square" rtlCol="0">
            <a:spAutoFit/>
          </a:bodyPr>
          <a:lstStyle/>
          <a:p>
            <a:r>
              <a:rPr kumimoji="1" lang="ja-JP" altLang="en-US" sz="2400" b="1"/>
              <a:t>都市の機能を集約</a:t>
            </a:r>
          </a:p>
        </p:txBody>
      </p:sp>
      <p:sp>
        <p:nvSpPr>
          <p:cNvPr id="4" name="楕円 3">
            <a:extLst>
              <a:ext uri="{FF2B5EF4-FFF2-40B4-BE49-F238E27FC236}">
                <a16:creationId xmlns:a16="http://schemas.microsoft.com/office/drawing/2014/main" id="{829E6FC6-7A97-75A8-4EFE-419D1632ECBA}"/>
              </a:ext>
            </a:extLst>
          </p:cNvPr>
          <p:cNvSpPr>
            <a:spLocks noChangeAspect="1"/>
          </p:cNvSpPr>
          <p:nvPr/>
        </p:nvSpPr>
        <p:spPr>
          <a:xfrm>
            <a:off x="-2700000" y="729000"/>
            <a:ext cx="5400000" cy="540000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11">
            <a:extLst>
              <a:ext uri="{FF2B5EF4-FFF2-40B4-BE49-F238E27FC236}">
                <a16:creationId xmlns:a16="http://schemas.microsoft.com/office/drawing/2014/main" id="{5A8859C5-D021-89A1-54A9-5C1C2129CCEC}"/>
              </a:ext>
            </a:extLst>
          </p:cNvPr>
          <p:cNvSpPr txBox="1"/>
          <p:nvPr/>
        </p:nvSpPr>
        <p:spPr>
          <a:xfrm>
            <a:off x="649259" y="3005278"/>
            <a:ext cx="1107996" cy="1631216"/>
          </a:xfrm>
          <a:prstGeom prst="rect">
            <a:avLst/>
          </a:prstGeom>
          <a:noFill/>
        </p:spPr>
        <p:txBody>
          <a:bodyPr vert="eaVert" wrap="square" lIns="91440" tIns="45720" rIns="91440" bIns="45720" rtlCol="0" anchor="ctr">
            <a:spAutoFit/>
          </a:bodyPr>
          <a:lstStyle/>
          <a:p>
            <a:pPr algn="ctr"/>
            <a:r>
              <a:rPr lang="ja-JP" altLang="en-US" sz="6000" b="1">
                <a:solidFill>
                  <a:schemeClr val="bg1"/>
                </a:solidFill>
              </a:rPr>
              <a:t>推進</a:t>
            </a:r>
            <a:endParaRPr lang="en-US" altLang="ja-JP" sz="5400" b="1">
              <a:solidFill>
                <a:schemeClr val="bg1"/>
              </a:solidFill>
            </a:endParaRPr>
          </a:p>
        </p:txBody>
      </p:sp>
      <p:sp>
        <p:nvSpPr>
          <p:cNvPr id="57" name="テキスト ボックス 56">
            <a:extLst>
              <a:ext uri="{FF2B5EF4-FFF2-40B4-BE49-F238E27FC236}">
                <a16:creationId xmlns:a16="http://schemas.microsoft.com/office/drawing/2014/main" id="{990D347F-0161-93D6-B56E-A30A1C760F5A}"/>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30</a:t>
            </a:r>
          </a:p>
        </p:txBody>
      </p:sp>
      <p:sp>
        <p:nvSpPr>
          <p:cNvPr id="12" name="テキスト ボックス 11">
            <a:extLst>
              <a:ext uri="{FF2B5EF4-FFF2-40B4-BE49-F238E27FC236}">
                <a16:creationId xmlns:a16="http://schemas.microsoft.com/office/drawing/2014/main" id="{4F84EDBC-69E8-4C2E-F63E-4CB1D063AFA6}"/>
              </a:ext>
            </a:extLst>
          </p:cNvPr>
          <p:cNvSpPr txBox="1"/>
          <p:nvPr/>
        </p:nvSpPr>
        <p:spPr>
          <a:xfrm>
            <a:off x="6541" y="7717922"/>
            <a:ext cx="3675273" cy="400110"/>
          </a:xfrm>
          <a:prstGeom prst="rect">
            <a:avLst/>
          </a:prstGeom>
          <a:noFill/>
          <a:ln>
            <a:noFill/>
          </a:ln>
        </p:spPr>
        <p:txBody>
          <a:bodyPr wrap="square" rtlCol="0">
            <a:spAutoFit/>
          </a:bodyPr>
          <a:lstStyle/>
          <a:p>
            <a:pPr algn="ctr"/>
            <a:r>
              <a:rPr kumimoji="1" lang="ja-JP" altLang="en-US" sz="2000" b="1"/>
              <a:t>公式</a:t>
            </a:r>
            <a:r>
              <a:rPr kumimoji="1" lang="en-US" altLang="ja-JP" sz="2000" b="1"/>
              <a:t>LINE</a:t>
            </a:r>
            <a:r>
              <a:rPr kumimoji="1" lang="ja-JP" altLang="en-US" sz="2000" b="1"/>
              <a:t>（チャットボット）</a:t>
            </a:r>
          </a:p>
        </p:txBody>
      </p:sp>
      <p:sp>
        <p:nvSpPr>
          <p:cNvPr id="15" name="テキスト ボックス 14">
            <a:extLst>
              <a:ext uri="{FF2B5EF4-FFF2-40B4-BE49-F238E27FC236}">
                <a16:creationId xmlns:a16="http://schemas.microsoft.com/office/drawing/2014/main" id="{B7F79DE7-254D-D64C-1F28-E073F6307263}"/>
              </a:ext>
            </a:extLst>
          </p:cNvPr>
          <p:cNvSpPr txBox="1"/>
          <p:nvPr/>
        </p:nvSpPr>
        <p:spPr>
          <a:xfrm>
            <a:off x="-374519" y="9875754"/>
            <a:ext cx="4630025" cy="400110"/>
          </a:xfrm>
          <a:prstGeom prst="rect">
            <a:avLst/>
          </a:prstGeom>
          <a:noFill/>
          <a:ln>
            <a:noFill/>
          </a:ln>
        </p:spPr>
        <p:txBody>
          <a:bodyPr wrap="square" rtlCol="0">
            <a:spAutoFit/>
          </a:bodyPr>
          <a:lstStyle/>
          <a:p>
            <a:pPr algn="ctr"/>
            <a:r>
              <a:rPr kumimoji="1" lang="ja-JP" altLang="en-US" sz="2000" b="1"/>
              <a:t>いばらき電子申請・届出サービス</a:t>
            </a:r>
          </a:p>
        </p:txBody>
      </p:sp>
      <p:sp>
        <p:nvSpPr>
          <p:cNvPr id="24" name="テキスト ボックス 23">
            <a:extLst>
              <a:ext uri="{FF2B5EF4-FFF2-40B4-BE49-F238E27FC236}">
                <a16:creationId xmlns:a16="http://schemas.microsoft.com/office/drawing/2014/main" id="{60E9B708-13F3-F220-EF8D-C81336D39532}"/>
              </a:ext>
            </a:extLst>
          </p:cNvPr>
          <p:cNvSpPr txBox="1"/>
          <p:nvPr/>
        </p:nvSpPr>
        <p:spPr>
          <a:xfrm>
            <a:off x="-156188" y="10417236"/>
            <a:ext cx="4358498" cy="400110"/>
          </a:xfrm>
          <a:prstGeom prst="rect">
            <a:avLst/>
          </a:prstGeom>
          <a:noFill/>
          <a:ln>
            <a:noFill/>
          </a:ln>
        </p:spPr>
        <p:txBody>
          <a:bodyPr wrap="square" rtlCol="0">
            <a:spAutoFit/>
          </a:bodyPr>
          <a:lstStyle/>
          <a:p>
            <a:pPr algn="ctr"/>
            <a:r>
              <a:rPr kumimoji="1" lang="ja-JP" altLang="en-US" sz="2000" b="1"/>
              <a:t>ホームページ（粗大ごみ予約など）</a:t>
            </a:r>
          </a:p>
        </p:txBody>
      </p:sp>
      <p:sp>
        <p:nvSpPr>
          <p:cNvPr id="33" name="テキスト ボックス 32">
            <a:extLst>
              <a:ext uri="{FF2B5EF4-FFF2-40B4-BE49-F238E27FC236}">
                <a16:creationId xmlns:a16="http://schemas.microsoft.com/office/drawing/2014/main" id="{688E702A-E295-C716-E6DE-057B83297AB6}"/>
              </a:ext>
            </a:extLst>
          </p:cNvPr>
          <p:cNvSpPr txBox="1"/>
          <p:nvPr/>
        </p:nvSpPr>
        <p:spPr>
          <a:xfrm>
            <a:off x="-223883" y="9334272"/>
            <a:ext cx="4358498" cy="400110"/>
          </a:xfrm>
          <a:prstGeom prst="rect">
            <a:avLst/>
          </a:prstGeom>
          <a:noFill/>
          <a:ln>
            <a:noFill/>
          </a:ln>
        </p:spPr>
        <p:txBody>
          <a:bodyPr wrap="square" rtlCol="0">
            <a:spAutoFit/>
          </a:bodyPr>
          <a:lstStyle/>
          <a:p>
            <a:pPr algn="ctr"/>
            <a:r>
              <a:rPr kumimoji="1" lang="ja-JP" altLang="en-US" sz="2000" b="1"/>
              <a:t>公共施設予約・案内システム</a:t>
            </a:r>
          </a:p>
        </p:txBody>
      </p:sp>
      <p:sp>
        <p:nvSpPr>
          <p:cNvPr id="40" name="テキスト ボックス 39">
            <a:extLst>
              <a:ext uri="{FF2B5EF4-FFF2-40B4-BE49-F238E27FC236}">
                <a16:creationId xmlns:a16="http://schemas.microsoft.com/office/drawing/2014/main" id="{4890F42B-B241-4009-5277-155127FC698C}"/>
              </a:ext>
            </a:extLst>
          </p:cNvPr>
          <p:cNvSpPr txBox="1"/>
          <p:nvPr/>
        </p:nvSpPr>
        <p:spPr>
          <a:xfrm>
            <a:off x="-318420" y="8257745"/>
            <a:ext cx="4838938" cy="400110"/>
          </a:xfrm>
          <a:prstGeom prst="rect">
            <a:avLst/>
          </a:prstGeom>
          <a:noFill/>
          <a:ln>
            <a:noFill/>
          </a:ln>
        </p:spPr>
        <p:txBody>
          <a:bodyPr wrap="square" rtlCol="0">
            <a:spAutoFit/>
          </a:bodyPr>
          <a:lstStyle/>
          <a:p>
            <a:pPr algn="ctr"/>
            <a:r>
              <a:rPr kumimoji="1" lang="ja-JP" altLang="en-US" sz="2000" b="1"/>
              <a:t>つちまるキッズ（子育て支援アプリ）</a:t>
            </a:r>
          </a:p>
        </p:txBody>
      </p:sp>
      <p:sp>
        <p:nvSpPr>
          <p:cNvPr id="58" name="テキスト ボックス 57">
            <a:extLst>
              <a:ext uri="{FF2B5EF4-FFF2-40B4-BE49-F238E27FC236}">
                <a16:creationId xmlns:a16="http://schemas.microsoft.com/office/drawing/2014/main" id="{0F8C88D9-C54E-236D-EE7C-772E17E7F4A0}"/>
              </a:ext>
            </a:extLst>
          </p:cNvPr>
          <p:cNvSpPr txBox="1"/>
          <p:nvPr/>
        </p:nvSpPr>
        <p:spPr>
          <a:xfrm>
            <a:off x="109061" y="8797275"/>
            <a:ext cx="4164205" cy="400110"/>
          </a:xfrm>
          <a:prstGeom prst="rect">
            <a:avLst/>
          </a:prstGeom>
          <a:noFill/>
          <a:ln>
            <a:noFill/>
          </a:ln>
        </p:spPr>
        <p:txBody>
          <a:bodyPr wrap="square" rtlCol="0">
            <a:spAutoFit/>
          </a:bodyPr>
          <a:lstStyle/>
          <a:p>
            <a:pPr algn="ctr"/>
            <a:r>
              <a:rPr kumimoji="1" lang="ja-JP" altLang="en-US" sz="2000" b="1"/>
              <a:t>マイナポータル（行政手続き）</a:t>
            </a:r>
          </a:p>
        </p:txBody>
      </p:sp>
      <p:sp>
        <p:nvSpPr>
          <p:cNvPr id="59" name="テキスト ボックス 58">
            <a:extLst>
              <a:ext uri="{FF2B5EF4-FFF2-40B4-BE49-F238E27FC236}">
                <a16:creationId xmlns:a16="http://schemas.microsoft.com/office/drawing/2014/main" id="{3EE3ACC5-CB44-33C8-CE57-B22F197DA4DF}"/>
              </a:ext>
            </a:extLst>
          </p:cNvPr>
          <p:cNvSpPr txBox="1"/>
          <p:nvPr/>
        </p:nvSpPr>
        <p:spPr>
          <a:xfrm>
            <a:off x="3563330" y="2575088"/>
            <a:ext cx="2702133" cy="523220"/>
          </a:xfrm>
          <a:prstGeom prst="rect">
            <a:avLst/>
          </a:prstGeom>
          <a:noFill/>
        </p:spPr>
        <p:txBody>
          <a:bodyPr wrap="square" lIns="91440" tIns="45720" rIns="91440" bIns="45720" rtlCol="0" anchor="t">
            <a:spAutoFit/>
          </a:bodyPr>
          <a:lstStyle/>
          <a:p>
            <a:r>
              <a:rPr lang="ja-JP" altLang="en-US" sz="2800" b="1">
                <a:solidFill>
                  <a:srgbClr val="003451"/>
                </a:solidFill>
              </a:rPr>
              <a:t>サービスの点在</a:t>
            </a:r>
          </a:p>
        </p:txBody>
      </p:sp>
      <p:sp>
        <p:nvSpPr>
          <p:cNvPr id="60" name="四角形: 角を丸くする 59">
            <a:extLst>
              <a:ext uri="{FF2B5EF4-FFF2-40B4-BE49-F238E27FC236}">
                <a16:creationId xmlns:a16="http://schemas.microsoft.com/office/drawing/2014/main" id="{AEAB4D43-80A4-ECE0-9576-B9D13B7F05FF}"/>
              </a:ext>
            </a:extLst>
          </p:cNvPr>
          <p:cNvSpPr/>
          <p:nvPr/>
        </p:nvSpPr>
        <p:spPr>
          <a:xfrm>
            <a:off x="7617418" y="372584"/>
            <a:ext cx="4455422" cy="4878857"/>
          </a:xfrm>
          <a:prstGeom prst="roundRect">
            <a:avLst>
              <a:gd name="adj" fmla="val 6463"/>
            </a:avLst>
          </a:prstGeom>
          <a:solidFill>
            <a:srgbClr val="00345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6F36AFEE-1FDB-8245-CB0E-9C9F14E2BDB6}"/>
              </a:ext>
            </a:extLst>
          </p:cNvPr>
          <p:cNvSpPr txBox="1"/>
          <p:nvPr/>
        </p:nvSpPr>
        <p:spPr>
          <a:xfrm>
            <a:off x="8044169" y="401137"/>
            <a:ext cx="3628407" cy="584775"/>
          </a:xfrm>
          <a:prstGeom prst="rect">
            <a:avLst/>
          </a:prstGeom>
          <a:noFill/>
          <a:ln>
            <a:noFill/>
          </a:ln>
        </p:spPr>
        <p:txBody>
          <a:bodyPr wrap="square" lIns="91440" tIns="45720" rIns="91440" bIns="45720" rtlCol="0" anchor="t">
            <a:spAutoFit/>
          </a:bodyPr>
          <a:lstStyle/>
          <a:p>
            <a:pPr algn="ctr"/>
            <a:r>
              <a:rPr lang="ja-JP" altLang="en-US" sz="3200" b="1">
                <a:solidFill>
                  <a:schemeClr val="accent6"/>
                </a:solidFill>
              </a:rPr>
              <a:t>ポケットつちうら</a:t>
            </a:r>
          </a:p>
        </p:txBody>
      </p:sp>
      <p:sp>
        <p:nvSpPr>
          <p:cNvPr id="62" name="テキスト ボックス 61">
            <a:extLst>
              <a:ext uri="{FF2B5EF4-FFF2-40B4-BE49-F238E27FC236}">
                <a16:creationId xmlns:a16="http://schemas.microsoft.com/office/drawing/2014/main" id="{B507B494-BAC4-83CB-B928-2569B6579C7E}"/>
              </a:ext>
            </a:extLst>
          </p:cNvPr>
          <p:cNvSpPr txBox="1"/>
          <p:nvPr/>
        </p:nvSpPr>
        <p:spPr>
          <a:xfrm>
            <a:off x="7591894" y="931445"/>
            <a:ext cx="4563874" cy="461665"/>
          </a:xfrm>
          <a:prstGeom prst="rect">
            <a:avLst/>
          </a:prstGeom>
          <a:noFill/>
        </p:spPr>
        <p:txBody>
          <a:bodyPr wrap="square" rtlCol="0">
            <a:spAutoFit/>
          </a:bodyPr>
          <a:lstStyle/>
          <a:p>
            <a:pPr algn="ctr"/>
            <a:r>
              <a:rPr kumimoji="1" lang="en-US" altLang="ja-JP" sz="2400" b="1">
                <a:solidFill>
                  <a:schemeClr val="accent6"/>
                </a:solidFill>
              </a:rPr>
              <a:t>~</a:t>
            </a:r>
            <a:r>
              <a:rPr kumimoji="1" lang="ja-JP" altLang="en-US" sz="2400" b="1">
                <a:solidFill>
                  <a:schemeClr val="accent6"/>
                </a:solidFill>
              </a:rPr>
              <a:t>都市をまるごと</a:t>
            </a:r>
            <a:r>
              <a:rPr kumimoji="1" lang="en-US" altLang="ja-JP" sz="2400" b="1">
                <a:solidFill>
                  <a:schemeClr val="accent6"/>
                </a:solidFill>
              </a:rPr>
              <a:t>Web</a:t>
            </a:r>
            <a:r>
              <a:rPr kumimoji="1" lang="ja-JP" altLang="en-US" sz="2400" b="1">
                <a:solidFill>
                  <a:schemeClr val="accent6"/>
                </a:solidFill>
              </a:rPr>
              <a:t>サイトへ</a:t>
            </a:r>
            <a:r>
              <a:rPr kumimoji="1" lang="en-US" altLang="ja-JP" sz="2400" b="1">
                <a:solidFill>
                  <a:schemeClr val="accent6"/>
                </a:solidFill>
              </a:rPr>
              <a:t>~</a:t>
            </a:r>
            <a:endParaRPr kumimoji="1" lang="ja-JP" altLang="en-US" sz="2400" b="1">
              <a:solidFill>
                <a:schemeClr val="accent6"/>
              </a:solidFill>
            </a:endParaRPr>
          </a:p>
        </p:txBody>
      </p:sp>
      <p:sp>
        <p:nvSpPr>
          <p:cNvPr id="63" name="テキスト ボックス 62">
            <a:extLst>
              <a:ext uri="{FF2B5EF4-FFF2-40B4-BE49-F238E27FC236}">
                <a16:creationId xmlns:a16="http://schemas.microsoft.com/office/drawing/2014/main" id="{46ECA034-F5AE-8C04-E3CA-EEB7EAA78F79}"/>
              </a:ext>
            </a:extLst>
          </p:cNvPr>
          <p:cNvSpPr txBox="1"/>
          <p:nvPr/>
        </p:nvSpPr>
        <p:spPr>
          <a:xfrm>
            <a:off x="8411786" y="1338320"/>
            <a:ext cx="2862841" cy="3905236"/>
          </a:xfrm>
          <a:prstGeom prst="rect">
            <a:avLst/>
          </a:prstGeom>
          <a:noFill/>
        </p:spPr>
        <p:txBody>
          <a:bodyPr wrap="square" rtlCol="0">
            <a:spAutoFit/>
          </a:bodyPr>
          <a:lstStyle/>
          <a:p>
            <a:pPr algn="ctr">
              <a:lnSpc>
                <a:spcPct val="150000"/>
              </a:lnSpc>
            </a:pPr>
            <a:r>
              <a:rPr kumimoji="1" lang="ja-JP" altLang="en-US" sz="2400" b="1">
                <a:solidFill>
                  <a:schemeClr val="bg1"/>
                </a:solidFill>
              </a:rPr>
              <a:t>行政手続き</a:t>
            </a:r>
            <a:endParaRPr kumimoji="1" lang="en-US" altLang="ja-JP" sz="2400" b="1">
              <a:solidFill>
                <a:schemeClr val="bg1"/>
              </a:solidFill>
            </a:endParaRPr>
          </a:p>
          <a:p>
            <a:pPr algn="ctr">
              <a:lnSpc>
                <a:spcPct val="150000"/>
              </a:lnSpc>
            </a:pPr>
            <a:r>
              <a:rPr kumimoji="1" lang="ja-JP" altLang="en-US" sz="2400" b="1">
                <a:solidFill>
                  <a:schemeClr val="bg1"/>
                </a:solidFill>
              </a:rPr>
              <a:t>子育て支援</a:t>
            </a:r>
            <a:endParaRPr kumimoji="1" lang="en-US" altLang="ja-JP" sz="2400" b="1">
              <a:solidFill>
                <a:schemeClr val="bg1"/>
              </a:solidFill>
            </a:endParaRPr>
          </a:p>
          <a:p>
            <a:pPr algn="ctr">
              <a:lnSpc>
                <a:spcPct val="150000"/>
              </a:lnSpc>
            </a:pPr>
            <a:r>
              <a:rPr kumimoji="1" lang="ja-JP" altLang="en-US" sz="2400" b="1">
                <a:solidFill>
                  <a:schemeClr val="bg1"/>
                </a:solidFill>
              </a:rPr>
              <a:t>ハザードマップ</a:t>
            </a:r>
            <a:endParaRPr kumimoji="1" lang="en-US" altLang="ja-JP" sz="2400" b="1">
              <a:solidFill>
                <a:schemeClr val="bg1"/>
              </a:solidFill>
            </a:endParaRPr>
          </a:p>
          <a:p>
            <a:pPr algn="ctr">
              <a:lnSpc>
                <a:spcPct val="150000"/>
              </a:lnSpc>
            </a:pPr>
            <a:r>
              <a:rPr kumimoji="1" lang="ja-JP" altLang="en-US" sz="2400" b="1">
                <a:solidFill>
                  <a:schemeClr val="bg1"/>
                </a:solidFill>
              </a:rPr>
              <a:t>ゴミ出しサポート</a:t>
            </a:r>
            <a:endParaRPr kumimoji="1" lang="en-US" altLang="ja-JP" sz="2400" b="1">
              <a:solidFill>
                <a:schemeClr val="bg1"/>
              </a:solidFill>
            </a:endParaRPr>
          </a:p>
          <a:p>
            <a:pPr algn="ctr">
              <a:lnSpc>
                <a:spcPct val="150000"/>
              </a:lnSpc>
            </a:pPr>
            <a:r>
              <a:rPr kumimoji="1" lang="ja-JP" altLang="en-US" sz="2400" b="1">
                <a:solidFill>
                  <a:schemeClr val="bg1"/>
                </a:solidFill>
              </a:rPr>
              <a:t>地域ポイント</a:t>
            </a:r>
            <a:endParaRPr kumimoji="1" lang="en-US" altLang="ja-JP" sz="2400" b="1">
              <a:solidFill>
                <a:schemeClr val="bg1"/>
              </a:solidFill>
            </a:endParaRPr>
          </a:p>
          <a:p>
            <a:pPr algn="ctr">
              <a:lnSpc>
                <a:spcPct val="150000"/>
              </a:lnSpc>
            </a:pPr>
            <a:r>
              <a:rPr kumimoji="1" lang="ja-JP" altLang="en-US" sz="2400" b="1">
                <a:solidFill>
                  <a:schemeClr val="bg1"/>
                </a:solidFill>
              </a:rPr>
              <a:t>公共施設予約</a:t>
            </a:r>
            <a:r>
              <a:rPr kumimoji="1" lang="en-US" altLang="ja-JP" sz="2400" b="1">
                <a:solidFill>
                  <a:schemeClr val="bg1"/>
                </a:solidFill>
              </a:rPr>
              <a:t> </a:t>
            </a:r>
          </a:p>
          <a:p>
            <a:pPr algn="ctr">
              <a:lnSpc>
                <a:spcPct val="150000"/>
              </a:lnSpc>
            </a:pPr>
            <a:r>
              <a:rPr kumimoji="1" lang="ja-JP" altLang="en-US" sz="2400" b="1">
                <a:solidFill>
                  <a:schemeClr val="bg1"/>
                </a:solidFill>
              </a:rPr>
              <a:t>学校欠席連絡 </a:t>
            </a:r>
            <a:r>
              <a:rPr kumimoji="1" lang="en-US" altLang="ja-JP" sz="2400" b="1">
                <a:solidFill>
                  <a:schemeClr val="bg1"/>
                </a:solidFill>
              </a:rPr>
              <a:t>etc.</a:t>
            </a:r>
          </a:p>
        </p:txBody>
      </p:sp>
      <p:grpSp>
        <p:nvGrpSpPr>
          <p:cNvPr id="68" name="グループ化 67">
            <a:extLst>
              <a:ext uri="{FF2B5EF4-FFF2-40B4-BE49-F238E27FC236}">
                <a16:creationId xmlns:a16="http://schemas.microsoft.com/office/drawing/2014/main" id="{030DAE38-3E9C-CA31-AA9B-35991684A7EF}"/>
              </a:ext>
            </a:extLst>
          </p:cNvPr>
          <p:cNvGrpSpPr/>
          <p:nvPr/>
        </p:nvGrpSpPr>
        <p:grpSpPr>
          <a:xfrm>
            <a:off x="3626660" y="4295385"/>
            <a:ext cx="2621158" cy="956056"/>
            <a:chOff x="-1773382" y="6823316"/>
            <a:chExt cx="2621158" cy="956056"/>
          </a:xfrm>
        </p:grpSpPr>
        <p:sp>
          <p:nvSpPr>
            <p:cNvPr id="69" name="四角形: 角を丸くする 68">
              <a:extLst>
                <a:ext uri="{FF2B5EF4-FFF2-40B4-BE49-F238E27FC236}">
                  <a16:creationId xmlns:a16="http://schemas.microsoft.com/office/drawing/2014/main" id="{1E088825-3184-C67A-59D7-34778FCC2565}"/>
                </a:ext>
              </a:extLst>
            </p:cNvPr>
            <p:cNvSpPr/>
            <p:nvPr/>
          </p:nvSpPr>
          <p:spPr>
            <a:xfrm>
              <a:off x="-1773382" y="6823316"/>
              <a:ext cx="2507673" cy="956056"/>
            </a:xfrm>
            <a:prstGeom prst="roundRect">
              <a:avLst>
                <a:gd name="adj" fmla="val 50000"/>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rgbClr val="003451"/>
                </a:solidFill>
              </a:endParaRPr>
            </a:p>
          </p:txBody>
        </p:sp>
        <p:sp>
          <p:nvSpPr>
            <p:cNvPr id="70" name="テキスト ボックス 69">
              <a:extLst>
                <a:ext uri="{FF2B5EF4-FFF2-40B4-BE49-F238E27FC236}">
                  <a16:creationId xmlns:a16="http://schemas.microsoft.com/office/drawing/2014/main" id="{76D79ECF-3743-8CE5-631F-8C946EE62EBD}"/>
                </a:ext>
              </a:extLst>
            </p:cNvPr>
            <p:cNvSpPr txBox="1"/>
            <p:nvPr/>
          </p:nvSpPr>
          <p:spPr>
            <a:xfrm>
              <a:off x="-1773382" y="6947401"/>
              <a:ext cx="2621158" cy="707886"/>
            </a:xfrm>
            <a:prstGeom prst="rect">
              <a:avLst/>
            </a:prstGeom>
            <a:noFill/>
            <a:ln>
              <a:noFill/>
            </a:ln>
          </p:spPr>
          <p:txBody>
            <a:bodyPr wrap="square" rtlCol="0">
              <a:spAutoFit/>
            </a:bodyPr>
            <a:lstStyle/>
            <a:p>
              <a:pPr algn="ctr"/>
              <a:r>
                <a:rPr kumimoji="1" lang="ja-JP" altLang="en-US" sz="2000" b="1">
                  <a:solidFill>
                    <a:srgbClr val="003451"/>
                  </a:solidFill>
                </a:rPr>
                <a:t>いばらき電子申請・</a:t>
              </a:r>
              <a:endParaRPr kumimoji="1" lang="en-US" altLang="ja-JP" sz="2000" b="1">
                <a:solidFill>
                  <a:srgbClr val="003451"/>
                </a:solidFill>
              </a:endParaRPr>
            </a:p>
            <a:p>
              <a:pPr algn="ctr"/>
              <a:r>
                <a:rPr kumimoji="1" lang="ja-JP" altLang="en-US" sz="2000" b="1">
                  <a:solidFill>
                    <a:srgbClr val="003451"/>
                  </a:solidFill>
                </a:rPr>
                <a:t>届出サービス</a:t>
              </a:r>
            </a:p>
          </p:txBody>
        </p:sp>
      </p:grpSp>
      <p:grpSp>
        <p:nvGrpSpPr>
          <p:cNvPr id="71" name="グループ化 70">
            <a:extLst>
              <a:ext uri="{FF2B5EF4-FFF2-40B4-BE49-F238E27FC236}">
                <a16:creationId xmlns:a16="http://schemas.microsoft.com/office/drawing/2014/main" id="{9E034EE2-4A90-1398-0606-7F6A72231645}"/>
              </a:ext>
            </a:extLst>
          </p:cNvPr>
          <p:cNvGrpSpPr/>
          <p:nvPr/>
        </p:nvGrpSpPr>
        <p:grpSpPr>
          <a:xfrm>
            <a:off x="4863968" y="1507160"/>
            <a:ext cx="2588242" cy="956056"/>
            <a:chOff x="2433754" y="715290"/>
            <a:chExt cx="2588242" cy="956056"/>
          </a:xfrm>
        </p:grpSpPr>
        <p:sp>
          <p:nvSpPr>
            <p:cNvPr id="72" name="四角形: 角を丸くする 71">
              <a:extLst>
                <a:ext uri="{FF2B5EF4-FFF2-40B4-BE49-F238E27FC236}">
                  <a16:creationId xmlns:a16="http://schemas.microsoft.com/office/drawing/2014/main" id="{D4F2C841-E477-C312-7097-D93B98040C2D}"/>
                </a:ext>
              </a:extLst>
            </p:cNvPr>
            <p:cNvSpPr/>
            <p:nvPr/>
          </p:nvSpPr>
          <p:spPr>
            <a:xfrm>
              <a:off x="2593946" y="715290"/>
              <a:ext cx="2214190" cy="956056"/>
            </a:xfrm>
            <a:prstGeom prst="roundRect">
              <a:avLst>
                <a:gd name="adj" fmla="val 50000"/>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rgbClr val="003451"/>
                </a:solidFill>
              </a:endParaRPr>
            </a:p>
          </p:txBody>
        </p:sp>
        <p:sp>
          <p:nvSpPr>
            <p:cNvPr id="73" name="テキスト ボックス 72">
              <a:extLst>
                <a:ext uri="{FF2B5EF4-FFF2-40B4-BE49-F238E27FC236}">
                  <a16:creationId xmlns:a16="http://schemas.microsoft.com/office/drawing/2014/main" id="{6A8758D1-F964-D714-C685-351FC91CF60B}"/>
                </a:ext>
              </a:extLst>
            </p:cNvPr>
            <p:cNvSpPr txBox="1"/>
            <p:nvPr/>
          </p:nvSpPr>
          <p:spPr>
            <a:xfrm>
              <a:off x="2433754" y="843991"/>
              <a:ext cx="2588242" cy="707886"/>
            </a:xfrm>
            <a:prstGeom prst="rect">
              <a:avLst/>
            </a:prstGeom>
            <a:noFill/>
            <a:ln>
              <a:noFill/>
            </a:ln>
          </p:spPr>
          <p:txBody>
            <a:bodyPr wrap="square" rtlCol="0">
              <a:spAutoFit/>
            </a:bodyPr>
            <a:lstStyle/>
            <a:p>
              <a:pPr algn="ctr"/>
              <a:r>
                <a:rPr kumimoji="1" lang="ja-JP" altLang="en-US" sz="2000" b="1">
                  <a:solidFill>
                    <a:srgbClr val="003451"/>
                  </a:solidFill>
                </a:rPr>
                <a:t>公式</a:t>
              </a:r>
              <a:r>
                <a:rPr kumimoji="1" lang="en-US" altLang="ja-JP" sz="2000" b="1">
                  <a:solidFill>
                    <a:srgbClr val="003451"/>
                  </a:solidFill>
                </a:rPr>
                <a:t>LINE</a:t>
              </a:r>
            </a:p>
            <a:p>
              <a:pPr algn="ctr"/>
              <a:r>
                <a:rPr kumimoji="1" lang="ja-JP" altLang="en-US" sz="2000" b="1">
                  <a:solidFill>
                    <a:srgbClr val="003451"/>
                  </a:solidFill>
                </a:rPr>
                <a:t>（チャットボット）</a:t>
              </a:r>
            </a:p>
          </p:txBody>
        </p:sp>
      </p:grpSp>
      <p:grpSp>
        <p:nvGrpSpPr>
          <p:cNvPr id="74" name="グループ化 73">
            <a:extLst>
              <a:ext uri="{FF2B5EF4-FFF2-40B4-BE49-F238E27FC236}">
                <a16:creationId xmlns:a16="http://schemas.microsoft.com/office/drawing/2014/main" id="{D068692C-F242-C84E-DADC-7C9C89BA4C31}"/>
              </a:ext>
            </a:extLst>
          </p:cNvPr>
          <p:cNvGrpSpPr/>
          <p:nvPr/>
        </p:nvGrpSpPr>
        <p:grpSpPr>
          <a:xfrm>
            <a:off x="2311589" y="1495000"/>
            <a:ext cx="2808661" cy="956055"/>
            <a:chOff x="-1577454" y="7843723"/>
            <a:chExt cx="2808661" cy="956055"/>
          </a:xfrm>
        </p:grpSpPr>
        <p:sp>
          <p:nvSpPr>
            <p:cNvPr id="75" name="四角形: 角を丸くする 74">
              <a:extLst>
                <a:ext uri="{FF2B5EF4-FFF2-40B4-BE49-F238E27FC236}">
                  <a16:creationId xmlns:a16="http://schemas.microsoft.com/office/drawing/2014/main" id="{6D330ED8-7049-7358-989E-F594FF4B9AC1}"/>
                </a:ext>
              </a:extLst>
            </p:cNvPr>
            <p:cNvSpPr/>
            <p:nvPr/>
          </p:nvSpPr>
          <p:spPr>
            <a:xfrm>
              <a:off x="-1371600" y="7843723"/>
              <a:ext cx="2396954" cy="956055"/>
            </a:xfrm>
            <a:prstGeom prst="roundRect">
              <a:avLst>
                <a:gd name="adj" fmla="val 50000"/>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rgbClr val="003451"/>
                </a:solidFill>
              </a:endParaRPr>
            </a:p>
          </p:txBody>
        </p:sp>
        <p:sp>
          <p:nvSpPr>
            <p:cNvPr id="76" name="テキスト ボックス 75">
              <a:extLst>
                <a:ext uri="{FF2B5EF4-FFF2-40B4-BE49-F238E27FC236}">
                  <a16:creationId xmlns:a16="http://schemas.microsoft.com/office/drawing/2014/main" id="{25202E36-41E9-390E-AB8D-4BFB8AFA028B}"/>
                </a:ext>
              </a:extLst>
            </p:cNvPr>
            <p:cNvSpPr txBox="1"/>
            <p:nvPr/>
          </p:nvSpPr>
          <p:spPr>
            <a:xfrm>
              <a:off x="-1577454" y="7943472"/>
              <a:ext cx="2808661" cy="707886"/>
            </a:xfrm>
            <a:prstGeom prst="rect">
              <a:avLst/>
            </a:prstGeom>
            <a:noFill/>
            <a:ln>
              <a:noFill/>
            </a:ln>
          </p:spPr>
          <p:txBody>
            <a:bodyPr wrap="square" rtlCol="0">
              <a:spAutoFit/>
            </a:bodyPr>
            <a:lstStyle/>
            <a:p>
              <a:pPr algn="ctr"/>
              <a:r>
                <a:rPr kumimoji="1" lang="ja-JP" altLang="en-US" sz="2000" b="1">
                  <a:solidFill>
                    <a:srgbClr val="003451"/>
                  </a:solidFill>
                </a:rPr>
                <a:t>ホームページ</a:t>
              </a:r>
              <a:endParaRPr kumimoji="1" lang="en-US" altLang="ja-JP" sz="2000" b="1">
                <a:solidFill>
                  <a:srgbClr val="003451"/>
                </a:solidFill>
              </a:endParaRPr>
            </a:p>
            <a:p>
              <a:pPr algn="ctr"/>
              <a:r>
                <a:rPr kumimoji="1" lang="ja-JP" altLang="en-US" sz="2000" b="1">
                  <a:solidFill>
                    <a:srgbClr val="003451"/>
                  </a:solidFill>
                </a:rPr>
                <a:t>（粗大ごみ予約など）</a:t>
              </a:r>
            </a:p>
          </p:txBody>
        </p:sp>
      </p:grpSp>
      <p:grpSp>
        <p:nvGrpSpPr>
          <p:cNvPr id="77" name="グループ化 76">
            <a:extLst>
              <a:ext uri="{FF2B5EF4-FFF2-40B4-BE49-F238E27FC236}">
                <a16:creationId xmlns:a16="http://schemas.microsoft.com/office/drawing/2014/main" id="{EAA9D4E9-B0C0-0D09-FB10-58EEC642B8ED}"/>
              </a:ext>
            </a:extLst>
          </p:cNvPr>
          <p:cNvGrpSpPr/>
          <p:nvPr/>
        </p:nvGrpSpPr>
        <p:grpSpPr>
          <a:xfrm>
            <a:off x="5118296" y="3167618"/>
            <a:ext cx="2032074" cy="956056"/>
            <a:chOff x="11164295" y="7780337"/>
            <a:chExt cx="2032074" cy="956056"/>
          </a:xfrm>
        </p:grpSpPr>
        <p:sp>
          <p:nvSpPr>
            <p:cNvPr id="78" name="四角形: 角を丸くする 77">
              <a:extLst>
                <a:ext uri="{FF2B5EF4-FFF2-40B4-BE49-F238E27FC236}">
                  <a16:creationId xmlns:a16="http://schemas.microsoft.com/office/drawing/2014/main" id="{7C5AFFEB-417A-2383-B646-B85B25507FD7}"/>
                </a:ext>
              </a:extLst>
            </p:cNvPr>
            <p:cNvSpPr/>
            <p:nvPr/>
          </p:nvSpPr>
          <p:spPr>
            <a:xfrm>
              <a:off x="11164295" y="7780337"/>
              <a:ext cx="1965938" cy="956056"/>
            </a:xfrm>
            <a:prstGeom prst="roundRect">
              <a:avLst>
                <a:gd name="adj" fmla="val 50000"/>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rgbClr val="003451"/>
                </a:solidFill>
              </a:endParaRPr>
            </a:p>
          </p:txBody>
        </p:sp>
        <p:sp>
          <p:nvSpPr>
            <p:cNvPr id="79" name="テキスト ボックス 78">
              <a:extLst>
                <a:ext uri="{FF2B5EF4-FFF2-40B4-BE49-F238E27FC236}">
                  <a16:creationId xmlns:a16="http://schemas.microsoft.com/office/drawing/2014/main" id="{D873ED4E-B468-7FD7-5E6B-21E125399862}"/>
                </a:ext>
              </a:extLst>
            </p:cNvPr>
            <p:cNvSpPr txBox="1"/>
            <p:nvPr/>
          </p:nvSpPr>
          <p:spPr>
            <a:xfrm>
              <a:off x="11230431" y="7943472"/>
              <a:ext cx="1965938" cy="707886"/>
            </a:xfrm>
            <a:prstGeom prst="rect">
              <a:avLst/>
            </a:prstGeom>
            <a:noFill/>
            <a:ln>
              <a:noFill/>
            </a:ln>
          </p:spPr>
          <p:txBody>
            <a:bodyPr wrap="square" rtlCol="0">
              <a:spAutoFit/>
            </a:bodyPr>
            <a:lstStyle/>
            <a:p>
              <a:pPr algn="ctr"/>
              <a:r>
                <a:rPr kumimoji="1" lang="ja-JP" altLang="en-US" sz="2000" b="1">
                  <a:solidFill>
                    <a:srgbClr val="003451"/>
                  </a:solidFill>
                </a:rPr>
                <a:t>公共施設予約・</a:t>
              </a:r>
              <a:endParaRPr kumimoji="1" lang="en-US" altLang="ja-JP" sz="2000" b="1">
                <a:solidFill>
                  <a:srgbClr val="003451"/>
                </a:solidFill>
              </a:endParaRPr>
            </a:p>
            <a:p>
              <a:pPr algn="ctr"/>
              <a:r>
                <a:rPr kumimoji="1" lang="ja-JP" altLang="en-US" sz="2000" b="1">
                  <a:solidFill>
                    <a:srgbClr val="003451"/>
                  </a:solidFill>
                </a:rPr>
                <a:t>案内システム</a:t>
              </a:r>
            </a:p>
          </p:txBody>
        </p:sp>
      </p:grpSp>
      <p:sp>
        <p:nvSpPr>
          <p:cNvPr id="81" name="四角形: 角を丸くする 80">
            <a:extLst>
              <a:ext uri="{FF2B5EF4-FFF2-40B4-BE49-F238E27FC236}">
                <a16:creationId xmlns:a16="http://schemas.microsoft.com/office/drawing/2014/main" id="{2871C30B-7387-79FC-0B3B-CA2ADD8268BD}"/>
              </a:ext>
            </a:extLst>
          </p:cNvPr>
          <p:cNvSpPr/>
          <p:nvPr/>
        </p:nvSpPr>
        <p:spPr>
          <a:xfrm>
            <a:off x="3591341" y="379393"/>
            <a:ext cx="2456121" cy="956056"/>
          </a:xfrm>
          <a:prstGeom prst="roundRect">
            <a:avLst>
              <a:gd name="adj" fmla="val 47099"/>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rgbClr val="003451"/>
              </a:solidFill>
            </a:endParaRPr>
          </a:p>
        </p:txBody>
      </p:sp>
      <p:sp>
        <p:nvSpPr>
          <p:cNvPr id="82" name="テキスト ボックス 81">
            <a:extLst>
              <a:ext uri="{FF2B5EF4-FFF2-40B4-BE49-F238E27FC236}">
                <a16:creationId xmlns:a16="http://schemas.microsoft.com/office/drawing/2014/main" id="{C8B78DC8-1EC1-1F98-DE66-F7A4571B9BE2}"/>
              </a:ext>
            </a:extLst>
          </p:cNvPr>
          <p:cNvSpPr txBox="1"/>
          <p:nvPr/>
        </p:nvSpPr>
        <p:spPr>
          <a:xfrm>
            <a:off x="3453595" y="508094"/>
            <a:ext cx="2794223" cy="707886"/>
          </a:xfrm>
          <a:prstGeom prst="rect">
            <a:avLst/>
          </a:prstGeom>
          <a:noFill/>
          <a:ln>
            <a:noFill/>
          </a:ln>
        </p:spPr>
        <p:txBody>
          <a:bodyPr wrap="square" rtlCol="0">
            <a:spAutoFit/>
          </a:bodyPr>
          <a:lstStyle/>
          <a:p>
            <a:pPr algn="ctr"/>
            <a:r>
              <a:rPr kumimoji="1" lang="ja-JP" altLang="en-US" sz="2000" b="1">
                <a:solidFill>
                  <a:srgbClr val="003451"/>
                </a:solidFill>
              </a:rPr>
              <a:t>つちまるキッズ</a:t>
            </a:r>
            <a:endParaRPr kumimoji="1" lang="en-US" altLang="ja-JP" sz="2000" b="1">
              <a:solidFill>
                <a:srgbClr val="003451"/>
              </a:solidFill>
            </a:endParaRPr>
          </a:p>
          <a:p>
            <a:pPr algn="ctr"/>
            <a:r>
              <a:rPr kumimoji="1" lang="ja-JP" altLang="en-US" sz="2000" b="1">
                <a:solidFill>
                  <a:srgbClr val="003451"/>
                </a:solidFill>
              </a:rPr>
              <a:t>（子育て支援アプリ）</a:t>
            </a:r>
          </a:p>
        </p:txBody>
      </p:sp>
      <p:grpSp>
        <p:nvGrpSpPr>
          <p:cNvPr id="83" name="グループ化 82">
            <a:extLst>
              <a:ext uri="{FF2B5EF4-FFF2-40B4-BE49-F238E27FC236}">
                <a16:creationId xmlns:a16="http://schemas.microsoft.com/office/drawing/2014/main" id="{737F5CF9-AEE1-5E72-0067-0621FA49EBF3}"/>
              </a:ext>
            </a:extLst>
          </p:cNvPr>
          <p:cNvGrpSpPr/>
          <p:nvPr/>
        </p:nvGrpSpPr>
        <p:grpSpPr>
          <a:xfrm>
            <a:off x="2785680" y="3208408"/>
            <a:ext cx="2000860" cy="956056"/>
            <a:chOff x="8320776" y="7843724"/>
            <a:chExt cx="2000860" cy="956056"/>
          </a:xfrm>
        </p:grpSpPr>
        <p:sp>
          <p:nvSpPr>
            <p:cNvPr id="84" name="四角形: 角を丸くする 83">
              <a:extLst>
                <a:ext uri="{FF2B5EF4-FFF2-40B4-BE49-F238E27FC236}">
                  <a16:creationId xmlns:a16="http://schemas.microsoft.com/office/drawing/2014/main" id="{71195926-098A-E54B-AD7C-CE1E2A9117FF}"/>
                </a:ext>
              </a:extLst>
            </p:cNvPr>
            <p:cNvSpPr/>
            <p:nvPr/>
          </p:nvSpPr>
          <p:spPr>
            <a:xfrm>
              <a:off x="8320776" y="7843724"/>
              <a:ext cx="2000860" cy="956056"/>
            </a:xfrm>
            <a:prstGeom prst="roundRect">
              <a:avLst>
                <a:gd name="adj" fmla="val 50000"/>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rgbClr val="003451"/>
                </a:solidFill>
              </a:endParaRPr>
            </a:p>
          </p:txBody>
        </p:sp>
        <p:sp>
          <p:nvSpPr>
            <p:cNvPr id="85" name="テキスト ボックス 84">
              <a:extLst>
                <a:ext uri="{FF2B5EF4-FFF2-40B4-BE49-F238E27FC236}">
                  <a16:creationId xmlns:a16="http://schemas.microsoft.com/office/drawing/2014/main" id="{CDC40889-15F3-0EF4-546D-5FE9C32651F2}"/>
                </a:ext>
              </a:extLst>
            </p:cNvPr>
            <p:cNvSpPr txBox="1"/>
            <p:nvPr/>
          </p:nvSpPr>
          <p:spPr>
            <a:xfrm>
              <a:off x="8337282" y="7989127"/>
              <a:ext cx="1965937" cy="707886"/>
            </a:xfrm>
            <a:prstGeom prst="rect">
              <a:avLst/>
            </a:prstGeom>
            <a:noFill/>
            <a:ln>
              <a:noFill/>
            </a:ln>
          </p:spPr>
          <p:txBody>
            <a:bodyPr wrap="square" rtlCol="0">
              <a:spAutoFit/>
            </a:bodyPr>
            <a:lstStyle/>
            <a:p>
              <a:r>
                <a:rPr kumimoji="1" lang="ja-JP" altLang="en-US" sz="2000" b="1">
                  <a:solidFill>
                    <a:srgbClr val="003451"/>
                  </a:solidFill>
                </a:rPr>
                <a:t>マイナポータル</a:t>
              </a:r>
              <a:endParaRPr kumimoji="1" lang="en-US" altLang="ja-JP" sz="2000" b="1">
                <a:solidFill>
                  <a:srgbClr val="003451"/>
                </a:solidFill>
              </a:endParaRPr>
            </a:p>
            <a:p>
              <a:r>
                <a:rPr kumimoji="1" lang="ja-JP" altLang="en-US" sz="2000" b="1">
                  <a:solidFill>
                    <a:srgbClr val="003451"/>
                  </a:solidFill>
                </a:rPr>
                <a:t>（行政手続き）</a:t>
              </a:r>
            </a:p>
          </p:txBody>
        </p:sp>
      </p:grpSp>
      <p:sp>
        <p:nvSpPr>
          <p:cNvPr id="86" name="矢印: 右 85">
            <a:extLst>
              <a:ext uri="{FF2B5EF4-FFF2-40B4-BE49-F238E27FC236}">
                <a16:creationId xmlns:a16="http://schemas.microsoft.com/office/drawing/2014/main" id="{993E032F-F4EC-DE66-4748-29DA76BD429A}"/>
              </a:ext>
            </a:extLst>
          </p:cNvPr>
          <p:cNvSpPr/>
          <p:nvPr/>
        </p:nvSpPr>
        <p:spPr>
          <a:xfrm>
            <a:off x="6732511" y="2533978"/>
            <a:ext cx="801979" cy="644558"/>
          </a:xfrm>
          <a:prstGeom prst="rightArrow">
            <a:avLst>
              <a:gd name="adj1" fmla="val 38178"/>
              <a:gd name="adj2" fmla="val 65762"/>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7FA8AF4-49A4-1A33-DE6E-00F044EC7EEB}"/>
              </a:ext>
            </a:extLst>
          </p:cNvPr>
          <p:cNvSpPr txBox="1"/>
          <p:nvPr/>
        </p:nvSpPr>
        <p:spPr>
          <a:xfrm>
            <a:off x="1715214" y="5652591"/>
            <a:ext cx="3001041" cy="461665"/>
          </a:xfrm>
          <a:prstGeom prst="rect">
            <a:avLst/>
          </a:prstGeom>
          <a:noFill/>
        </p:spPr>
        <p:txBody>
          <a:bodyPr wrap="square" rtlCol="0">
            <a:spAutoFit/>
          </a:bodyPr>
          <a:lstStyle/>
          <a:p>
            <a:r>
              <a:rPr kumimoji="1" lang="ja-JP" altLang="en-US" sz="2400" b="1">
                <a:solidFill>
                  <a:srgbClr val="003451"/>
                </a:solidFill>
              </a:rPr>
              <a:t>株式会社オプティム</a:t>
            </a:r>
          </a:p>
        </p:txBody>
      </p:sp>
      <p:grpSp>
        <p:nvGrpSpPr>
          <p:cNvPr id="97" name="グループ化 96">
            <a:extLst>
              <a:ext uri="{FF2B5EF4-FFF2-40B4-BE49-F238E27FC236}">
                <a16:creationId xmlns:a16="http://schemas.microsoft.com/office/drawing/2014/main" id="{D2E7A835-866A-0260-5DE7-B3C59EA045DF}"/>
              </a:ext>
            </a:extLst>
          </p:cNvPr>
          <p:cNvGrpSpPr/>
          <p:nvPr/>
        </p:nvGrpSpPr>
        <p:grpSpPr>
          <a:xfrm>
            <a:off x="9499165" y="5251441"/>
            <a:ext cx="1752945" cy="1012256"/>
            <a:chOff x="9364542" y="5328990"/>
            <a:chExt cx="1846855" cy="1012256"/>
          </a:xfrm>
        </p:grpSpPr>
        <p:sp>
          <p:nvSpPr>
            <p:cNvPr id="95" name="吹き出し: 円形 94">
              <a:extLst>
                <a:ext uri="{FF2B5EF4-FFF2-40B4-BE49-F238E27FC236}">
                  <a16:creationId xmlns:a16="http://schemas.microsoft.com/office/drawing/2014/main" id="{DC182524-B4F0-CDDE-DDED-741F237A7C40}"/>
                </a:ext>
              </a:extLst>
            </p:cNvPr>
            <p:cNvSpPr/>
            <p:nvPr/>
          </p:nvSpPr>
          <p:spPr>
            <a:xfrm>
              <a:off x="9467050" y="5328990"/>
              <a:ext cx="1641841" cy="1012256"/>
            </a:xfrm>
            <a:prstGeom prst="wedgeEllipseCallout">
              <a:avLst>
                <a:gd name="adj1" fmla="val -65453"/>
                <a:gd name="adj2" fmla="val 8750"/>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290BDC9E-5386-3B65-4DDB-BB23CEE4154E}"/>
                </a:ext>
              </a:extLst>
            </p:cNvPr>
            <p:cNvSpPr txBox="1"/>
            <p:nvPr/>
          </p:nvSpPr>
          <p:spPr>
            <a:xfrm>
              <a:off x="9364542" y="5476802"/>
              <a:ext cx="1846855" cy="707886"/>
            </a:xfrm>
            <a:prstGeom prst="rect">
              <a:avLst/>
            </a:prstGeom>
            <a:noFill/>
          </p:spPr>
          <p:txBody>
            <a:bodyPr wrap="square" rtlCol="0">
              <a:spAutoFit/>
            </a:bodyPr>
            <a:lstStyle/>
            <a:p>
              <a:pPr algn="ctr"/>
              <a:r>
                <a:rPr kumimoji="1" lang="ja-JP" altLang="en-US" sz="2000" b="1">
                  <a:solidFill>
                    <a:srgbClr val="003451"/>
                  </a:solidFill>
                </a:rPr>
                <a:t>佐賀市に</a:t>
              </a:r>
              <a:endParaRPr kumimoji="1" lang="en-US" altLang="ja-JP" sz="2000" b="1">
                <a:solidFill>
                  <a:srgbClr val="003451"/>
                </a:solidFill>
              </a:endParaRPr>
            </a:p>
            <a:p>
              <a:pPr algn="ctr"/>
              <a:r>
                <a:rPr kumimoji="1" lang="ja-JP" altLang="en-US" sz="2000" b="1">
                  <a:solidFill>
                    <a:srgbClr val="003451"/>
                  </a:solidFill>
                </a:rPr>
                <a:t>ヒアリング</a:t>
              </a:r>
            </a:p>
          </p:txBody>
        </p:sp>
      </p:grpSp>
      <p:sp>
        <p:nvSpPr>
          <p:cNvPr id="9" name="テキスト ボックス 11">
            <a:extLst>
              <a:ext uri="{FF2B5EF4-FFF2-40B4-BE49-F238E27FC236}">
                <a16:creationId xmlns:a16="http://schemas.microsoft.com/office/drawing/2014/main" id="{101D44D8-5FCD-1325-6B44-AC68206768FA}"/>
              </a:ext>
            </a:extLst>
          </p:cNvPr>
          <p:cNvSpPr txBox="1"/>
          <p:nvPr/>
        </p:nvSpPr>
        <p:spPr>
          <a:xfrm>
            <a:off x="585505" y="2256135"/>
            <a:ext cx="1090363" cy="923330"/>
          </a:xfrm>
          <a:prstGeom prst="rect">
            <a:avLst/>
          </a:prstGeom>
          <a:noFill/>
        </p:spPr>
        <p:txBody>
          <a:bodyPr vert="horz" wrap="square" lIns="91440" tIns="45720" rIns="91440" bIns="45720" rtlCol="0" anchor="ctr">
            <a:spAutoFit/>
          </a:bodyPr>
          <a:lstStyle/>
          <a:p>
            <a:pPr algn="ctr"/>
            <a:r>
              <a:rPr lang="en-US" altLang="ja-JP" sz="5400" b="1">
                <a:solidFill>
                  <a:schemeClr val="bg1"/>
                </a:solidFill>
              </a:rPr>
              <a:t>DX</a:t>
            </a:r>
          </a:p>
        </p:txBody>
      </p:sp>
    </p:spTree>
    <p:extLst>
      <p:ext uri="{BB962C8B-B14F-4D97-AF65-F5344CB8AC3E}">
        <p14:creationId xmlns:p14="http://schemas.microsoft.com/office/powerpoint/2010/main" val="37797536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3CAE-1D2A-3DAA-EF74-1769BAB53021}"/>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0AA8E51-F678-B6DA-7BCB-AF4619F3851D}"/>
              </a:ext>
            </a:extLst>
          </p:cNvPr>
          <p:cNvSpPr txBox="1"/>
          <p:nvPr/>
        </p:nvSpPr>
        <p:spPr>
          <a:xfrm>
            <a:off x="13060072" y="-327693"/>
            <a:ext cx="6703005" cy="646331"/>
          </a:xfrm>
          <a:prstGeom prst="rect">
            <a:avLst/>
          </a:prstGeom>
          <a:noFill/>
        </p:spPr>
        <p:txBody>
          <a:bodyPr wrap="square" rtlCol="0">
            <a:spAutoFit/>
          </a:bodyPr>
          <a:lstStyle/>
          <a:p>
            <a:r>
              <a:rPr kumimoji="1" lang="ja-JP" altLang="en-US"/>
              <a:t>窓口業務のオンライン化をさらに促進</a:t>
            </a:r>
            <a:endParaRPr kumimoji="1" lang="en-US" altLang="ja-JP"/>
          </a:p>
          <a:p>
            <a:r>
              <a:rPr kumimoji="1" lang="ja-JP" altLang="en-US"/>
              <a:t>→市民の利便性向上・市の費用削減</a:t>
            </a:r>
            <a:endParaRPr kumimoji="1" lang="en-US" altLang="ja-JP"/>
          </a:p>
        </p:txBody>
      </p:sp>
      <p:sp>
        <p:nvSpPr>
          <p:cNvPr id="6" name="テキスト ボックス 5">
            <a:extLst>
              <a:ext uri="{FF2B5EF4-FFF2-40B4-BE49-F238E27FC236}">
                <a16:creationId xmlns:a16="http://schemas.microsoft.com/office/drawing/2014/main" id="{C2902B09-C685-E93B-AB18-127A19157332}"/>
              </a:ext>
            </a:extLst>
          </p:cNvPr>
          <p:cNvSpPr txBox="1"/>
          <p:nvPr/>
        </p:nvSpPr>
        <p:spPr>
          <a:xfrm>
            <a:off x="12905077" y="-824867"/>
            <a:ext cx="5162550" cy="369332"/>
          </a:xfrm>
          <a:prstGeom prst="rect">
            <a:avLst/>
          </a:prstGeom>
          <a:noFill/>
        </p:spPr>
        <p:txBody>
          <a:bodyPr wrap="square" rtlCol="0">
            <a:spAutoFit/>
          </a:bodyPr>
          <a:lstStyle/>
          <a:p>
            <a:r>
              <a:rPr kumimoji="1" lang="ja-JP" altLang="en-US"/>
              <a:t>オンラインサービスを１つのアプリに統一</a:t>
            </a:r>
          </a:p>
        </p:txBody>
      </p:sp>
      <p:sp>
        <p:nvSpPr>
          <p:cNvPr id="18" name="テキスト ボックス 17">
            <a:extLst>
              <a:ext uri="{FF2B5EF4-FFF2-40B4-BE49-F238E27FC236}">
                <a16:creationId xmlns:a16="http://schemas.microsoft.com/office/drawing/2014/main" id="{893CF07E-B11F-C0AC-7423-81FA7C26E201}"/>
              </a:ext>
            </a:extLst>
          </p:cNvPr>
          <p:cNvSpPr txBox="1"/>
          <p:nvPr/>
        </p:nvSpPr>
        <p:spPr>
          <a:xfrm>
            <a:off x="12905077" y="1118600"/>
            <a:ext cx="6858000" cy="3046988"/>
          </a:xfrm>
          <a:prstGeom prst="rect">
            <a:avLst/>
          </a:prstGeom>
          <a:noFill/>
        </p:spPr>
        <p:txBody>
          <a:bodyPr wrap="square" rtlCol="0">
            <a:spAutoFit/>
          </a:bodyPr>
          <a:lstStyle/>
          <a:p>
            <a:r>
              <a:rPr lang="ja-JP" altLang="en-US" sz="2400"/>
              <a:t>市役所：各種窓口業務</a:t>
            </a:r>
            <a:endParaRPr lang="en-US" altLang="ja-JP" sz="2400"/>
          </a:p>
          <a:p>
            <a:r>
              <a:rPr lang="ja-JP" altLang="en-US" sz="2400"/>
              <a:t>病院：予約、オンライン診療</a:t>
            </a:r>
            <a:endParaRPr lang="en-US" altLang="ja-JP" sz="2400"/>
          </a:p>
          <a:p>
            <a:r>
              <a:rPr lang="ja-JP" altLang="en-US" sz="2400"/>
              <a:t>保育施設：一時預かり予約、入園申し込み</a:t>
            </a:r>
            <a:endParaRPr lang="en-US" altLang="ja-JP" sz="2400"/>
          </a:p>
          <a:p>
            <a:r>
              <a:rPr lang="ja-JP" altLang="en-US" sz="2400"/>
              <a:t>学校：欠席連絡、給食費支払い</a:t>
            </a:r>
            <a:endParaRPr lang="en-US" altLang="ja-JP" sz="2400"/>
          </a:p>
          <a:p>
            <a:r>
              <a:rPr lang="ja-JP" altLang="en-US" sz="2400"/>
              <a:t>ゴミ：粗大ごみ予約</a:t>
            </a:r>
            <a:endParaRPr lang="en-US" altLang="ja-JP" sz="2400"/>
          </a:p>
          <a:p>
            <a:r>
              <a:rPr lang="ja-JP" altLang="en-US" sz="2400"/>
              <a:t>防災：ハザードマップ、被害状況通報</a:t>
            </a:r>
            <a:endParaRPr lang="en-US" altLang="ja-JP" sz="2400"/>
          </a:p>
          <a:p>
            <a:r>
              <a:rPr lang="ja-JP" altLang="en-US" sz="2400"/>
              <a:t>イベント：告知、イベント申請</a:t>
            </a:r>
            <a:endParaRPr lang="en-US" altLang="ja-JP" sz="2400"/>
          </a:p>
          <a:p>
            <a:r>
              <a:rPr lang="en-US" altLang="ja-JP" sz="2400"/>
              <a:t>AI</a:t>
            </a:r>
            <a:r>
              <a:rPr lang="ja-JP" altLang="en-US" sz="2400"/>
              <a:t>チャット：相談、オンライン窓口</a:t>
            </a:r>
            <a:endParaRPr lang="en-US" altLang="ja-JP" sz="2400"/>
          </a:p>
        </p:txBody>
      </p:sp>
      <p:grpSp>
        <p:nvGrpSpPr>
          <p:cNvPr id="22" name="グループ化 21">
            <a:extLst>
              <a:ext uri="{FF2B5EF4-FFF2-40B4-BE49-F238E27FC236}">
                <a16:creationId xmlns:a16="http://schemas.microsoft.com/office/drawing/2014/main" id="{439F82C0-505C-404A-53E3-30C2C95C4233}"/>
              </a:ext>
            </a:extLst>
          </p:cNvPr>
          <p:cNvGrpSpPr/>
          <p:nvPr/>
        </p:nvGrpSpPr>
        <p:grpSpPr>
          <a:xfrm>
            <a:off x="6124451" y="7851967"/>
            <a:ext cx="3440723" cy="4702337"/>
            <a:chOff x="6642099" y="974336"/>
            <a:chExt cx="3886227" cy="3702981"/>
          </a:xfrm>
        </p:grpSpPr>
        <p:sp>
          <p:nvSpPr>
            <p:cNvPr id="19" name="テキスト ボックス 18">
              <a:extLst>
                <a:ext uri="{FF2B5EF4-FFF2-40B4-BE49-F238E27FC236}">
                  <a16:creationId xmlns:a16="http://schemas.microsoft.com/office/drawing/2014/main" id="{34CCF7F1-A536-AC8E-D130-B0BF3E92A141}"/>
                </a:ext>
              </a:extLst>
            </p:cNvPr>
            <p:cNvSpPr txBox="1"/>
            <p:nvPr/>
          </p:nvSpPr>
          <p:spPr>
            <a:xfrm>
              <a:off x="6877576" y="1047170"/>
              <a:ext cx="3650750" cy="3562793"/>
            </a:xfrm>
            <a:prstGeom prst="rect">
              <a:avLst/>
            </a:prstGeom>
            <a:noFill/>
          </p:spPr>
          <p:txBody>
            <a:bodyPr wrap="square" rtlCol="0">
              <a:spAutoFit/>
            </a:bodyPr>
            <a:lstStyle/>
            <a:p>
              <a:r>
                <a:rPr kumimoji="1" lang="ja-JP" altLang="en-US" sz="2400"/>
                <a:t>各種オンライン申請</a:t>
              </a:r>
              <a:endParaRPr kumimoji="1" lang="en-US" altLang="ja-JP" sz="2400"/>
            </a:p>
            <a:p>
              <a:r>
                <a:rPr kumimoji="1" lang="ja-JP" altLang="en-US" sz="2400"/>
                <a:t>公共施設の予約</a:t>
              </a:r>
              <a:endParaRPr kumimoji="1" lang="en-US" altLang="ja-JP" sz="2400"/>
            </a:p>
            <a:p>
              <a:r>
                <a:rPr kumimoji="1" lang="ja-JP" altLang="en-US" sz="2400"/>
                <a:t>オンライン診療</a:t>
              </a:r>
              <a:endParaRPr kumimoji="1" lang="en-US" altLang="ja-JP" sz="2400"/>
            </a:p>
            <a:p>
              <a:r>
                <a:rPr kumimoji="1" lang="ja-JP" altLang="en-US" sz="2400"/>
                <a:t>マイナ保険証</a:t>
              </a:r>
              <a:endParaRPr kumimoji="1" lang="en-US" altLang="ja-JP" sz="2400"/>
            </a:p>
            <a:p>
              <a:r>
                <a:rPr kumimoji="1" lang="ja-JP" altLang="en-US" sz="2400"/>
                <a:t>一時預かり予約</a:t>
              </a:r>
              <a:endParaRPr kumimoji="1" lang="en-US" altLang="ja-JP" sz="2400"/>
            </a:p>
            <a:p>
              <a:r>
                <a:rPr kumimoji="1" lang="ja-JP" altLang="en-US" sz="2400"/>
                <a:t>粗大ごみ予約</a:t>
              </a:r>
              <a:endParaRPr kumimoji="1" lang="en-US" altLang="ja-JP" sz="2400"/>
            </a:p>
            <a:p>
              <a:r>
                <a:rPr kumimoji="1" lang="ja-JP" altLang="en-US" sz="2400"/>
                <a:t>ゴミ出しカレンダー</a:t>
              </a:r>
              <a:endParaRPr kumimoji="1" lang="en-US" altLang="ja-JP" sz="2400"/>
            </a:p>
            <a:p>
              <a:r>
                <a:rPr kumimoji="1" lang="ja-JP" altLang="en-US" sz="2400"/>
                <a:t>学校への連絡や支払い</a:t>
              </a:r>
              <a:endParaRPr kumimoji="1" lang="en-US" altLang="ja-JP" sz="2400"/>
            </a:p>
            <a:p>
              <a:r>
                <a:rPr kumimoji="1" lang="ja-JP" altLang="en-US" sz="2400"/>
                <a:t>避難所受付</a:t>
              </a:r>
              <a:endParaRPr kumimoji="1" lang="en-US" altLang="ja-JP" sz="2400"/>
            </a:p>
            <a:p>
              <a:r>
                <a:rPr kumimoji="1" lang="ja-JP" altLang="en-US" sz="2400"/>
                <a:t>ハザードマップ</a:t>
              </a:r>
              <a:endParaRPr kumimoji="1" lang="en-US" altLang="ja-JP" sz="2400"/>
            </a:p>
            <a:p>
              <a:r>
                <a:rPr kumimoji="1" lang="ja-JP" altLang="en-US" sz="2400"/>
                <a:t>情報発信</a:t>
              </a:r>
              <a:endParaRPr kumimoji="1" lang="en-US" altLang="ja-JP" sz="2400"/>
            </a:p>
            <a:p>
              <a:r>
                <a:rPr kumimoji="1" lang="ja-JP" altLang="en-US" sz="2400"/>
                <a:t>地域ポイント</a:t>
              </a:r>
              <a:endParaRPr kumimoji="1" lang="en-US" altLang="ja-JP" sz="2400"/>
            </a:p>
          </p:txBody>
        </p:sp>
        <p:sp>
          <p:nvSpPr>
            <p:cNvPr id="20" name="吹き出し: 角を丸めた四角形 19">
              <a:extLst>
                <a:ext uri="{FF2B5EF4-FFF2-40B4-BE49-F238E27FC236}">
                  <a16:creationId xmlns:a16="http://schemas.microsoft.com/office/drawing/2014/main" id="{E8072E55-078F-7368-EFBC-FA35DF12C5FD}"/>
                </a:ext>
              </a:extLst>
            </p:cNvPr>
            <p:cNvSpPr/>
            <p:nvPr/>
          </p:nvSpPr>
          <p:spPr>
            <a:xfrm>
              <a:off x="6642099" y="974336"/>
              <a:ext cx="3886227" cy="3702981"/>
            </a:xfrm>
            <a:prstGeom prst="wedgeRoundRectCallout">
              <a:avLst>
                <a:gd name="adj1" fmla="val -62575"/>
                <a:gd name="adj2" fmla="val -22363"/>
                <a:gd name="adj3" fmla="val 16667"/>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3" name="コンテンツ プレースホルダー 4" descr="テキスト, 手紙, メール&#10;&#10;AI 生成コンテンツは誤りを含む可能性があります。">
            <a:extLst>
              <a:ext uri="{FF2B5EF4-FFF2-40B4-BE49-F238E27FC236}">
                <a16:creationId xmlns:a16="http://schemas.microsoft.com/office/drawing/2014/main" id="{C8D4DAAF-844E-CBFA-C4F8-BBEBC4882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5077" y="4765913"/>
            <a:ext cx="10515600" cy="4184173"/>
          </a:xfrm>
          <a:prstGeom prst="rect">
            <a:avLst/>
          </a:prstGeom>
        </p:spPr>
      </p:pic>
      <p:sp>
        <p:nvSpPr>
          <p:cNvPr id="29" name="テキスト ボックス 28">
            <a:extLst>
              <a:ext uri="{FF2B5EF4-FFF2-40B4-BE49-F238E27FC236}">
                <a16:creationId xmlns:a16="http://schemas.microsoft.com/office/drawing/2014/main" id="{416F6D02-1969-C9DC-C25F-823A4B2AF89F}"/>
              </a:ext>
            </a:extLst>
          </p:cNvPr>
          <p:cNvSpPr txBox="1"/>
          <p:nvPr/>
        </p:nvSpPr>
        <p:spPr>
          <a:xfrm>
            <a:off x="19293177" y="2906019"/>
            <a:ext cx="4127500" cy="1323439"/>
          </a:xfrm>
          <a:prstGeom prst="rect">
            <a:avLst/>
          </a:prstGeom>
          <a:noFill/>
        </p:spPr>
        <p:txBody>
          <a:bodyPr wrap="square" rtlCol="0">
            <a:spAutoFit/>
          </a:bodyPr>
          <a:lstStyle/>
          <a:p>
            <a:r>
              <a:rPr kumimoji="1" lang="ja-JP" altLang="en-US" sz="2000"/>
              <a:t>セキュリティ：行政サービスなどプライバシー保護が求められる項目のみマイナンバーカードの承認を挟むなどの機能を付ける。</a:t>
            </a:r>
          </a:p>
        </p:txBody>
      </p:sp>
      <p:sp>
        <p:nvSpPr>
          <p:cNvPr id="7" name="テキスト ボックス 6">
            <a:extLst>
              <a:ext uri="{FF2B5EF4-FFF2-40B4-BE49-F238E27FC236}">
                <a16:creationId xmlns:a16="http://schemas.microsoft.com/office/drawing/2014/main" id="{8CAFF95C-45B1-CF33-8767-C1CE8758E9F4}"/>
              </a:ext>
            </a:extLst>
          </p:cNvPr>
          <p:cNvSpPr txBox="1"/>
          <p:nvPr/>
        </p:nvSpPr>
        <p:spPr>
          <a:xfrm>
            <a:off x="6455899" y="7397822"/>
            <a:ext cx="3292050" cy="461665"/>
          </a:xfrm>
          <a:prstGeom prst="rect">
            <a:avLst/>
          </a:prstGeom>
          <a:noFill/>
        </p:spPr>
        <p:txBody>
          <a:bodyPr wrap="square" rtlCol="0">
            <a:spAutoFit/>
          </a:bodyPr>
          <a:lstStyle/>
          <a:p>
            <a:r>
              <a:rPr kumimoji="1" lang="ja-JP" altLang="en-US" sz="2400" b="1"/>
              <a:t>都市の機能を集約</a:t>
            </a:r>
          </a:p>
        </p:txBody>
      </p:sp>
      <p:sp>
        <p:nvSpPr>
          <p:cNvPr id="16" name="テキスト ボックス 15">
            <a:extLst>
              <a:ext uri="{FF2B5EF4-FFF2-40B4-BE49-F238E27FC236}">
                <a16:creationId xmlns:a16="http://schemas.microsoft.com/office/drawing/2014/main" id="{F3177D86-B1F2-7D2B-F9E6-817958DDDB2B}"/>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31</a:t>
            </a:r>
          </a:p>
        </p:txBody>
      </p:sp>
      <p:grpSp>
        <p:nvGrpSpPr>
          <p:cNvPr id="48" name="グループ化 47">
            <a:extLst>
              <a:ext uri="{FF2B5EF4-FFF2-40B4-BE49-F238E27FC236}">
                <a16:creationId xmlns:a16="http://schemas.microsoft.com/office/drawing/2014/main" id="{AC5A49AC-93DB-6E3D-6721-5F06CEA622D3}"/>
              </a:ext>
            </a:extLst>
          </p:cNvPr>
          <p:cNvGrpSpPr/>
          <p:nvPr/>
        </p:nvGrpSpPr>
        <p:grpSpPr>
          <a:xfrm>
            <a:off x="2858199" y="-4528"/>
            <a:ext cx="4310649" cy="6862528"/>
            <a:chOff x="7018401" y="-178420"/>
            <a:chExt cx="3531163" cy="5456141"/>
          </a:xfrm>
        </p:grpSpPr>
        <p:pic>
          <p:nvPicPr>
            <p:cNvPr id="11" name="図 10" descr="文字と数字と文字の加工写真&#10;&#10;AI 生成コンテンツは誤りを含む可能性があります。">
              <a:extLst>
                <a:ext uri="{FF2B5EF4-FFF2-40B4-BE49-F238E27FC236}">
                  <a16:creationId xmlns:a16="http://schemas.microsoft.com/office/drawing/2014/main" id="{0008BB93-055A-968D-0DE7-8773C50C5EDD}"/>
                </a:ext>
              </a:extLst>
            </p:cNvPr>
            <p:cNvPicPr>
              <a:picLocks noChangeAspect="1"/>
            </p:cNvPicPr>
            <p:nvPr/>
          </p:nvPicPr>
          <p:blipFill>
            <a:blip r:embed="rId4">
              <a:extLst>
                <a:ext uri="{28A0092B-C50C-407E-A947-70E740481C1C}">
                  <a14:useLocalDpi xmlns:a14="http://schemas.microsoft.com/office/drawing/2010/main" val="0"/>
                </a:ext>
              </a:extLst>
            </a:blip>
            <a:srcRect l="20538" t="11808" r="19966" b="20124"/>
            <a:stretch>
              <a:fillRect/>
            </a:stretch>
          </p:blipFill>
          <p:spPr>
            <a:xfrm>
              <a:off x="7018401" y="-178420"/>
              <a:ext cx="3531163" cy="5456141"/>
            </a:xfrm>
            <a:prstGeom prst="rect">
              <a:avLst/>
            </a:prstGeom>
          </p:spPr>
        </p:pic>
        <p:sp>
          <p:nvSpPr>
            <p:cNvPr id="38" name="テキスト ボックス 37">
              <a:extLst>
                <a:ext uri="{FF2B5EF4-FFF2-40B4-BE49-F238E27FC236}">
                  <a16:creationId xmlns:a16="http://schemas.microsoft.com/office/drawing/2014/main" id="{55A88108-44FE-42F9-CC3F-A593685EC291}"/>
                </a:ext>
              </a:extLst>
            </p:cNvPr>
            <p:cNvSpPr txBox="1"/>
            <p:nvPr/>
          </p:nvSpPr>
          <p:spPr>
            <a:xfrm>
              <a:off x="7093546" y="255462"/>
              <a:ext cx="3322687" cy="293642"/>
            </a:xfrm>
            <a:prstGeom prst="rect">
              <a:avLst/>
            </a:prstGeom>
            <a:solidFill>
              <a:srgbClr val="3B426F"/>
            </a:solidFill>
          </p:spPr>
          <p:txBody>
            <a:bodyPr wrap="square" rtlCol="0">
              <a:spAutoFit/>
            </a:bodyPr>
            <a:lstStyle/>
            <a:p>
              <a:r>
                <a:rPr kumimoji="1" lang="ja-JP" altLang="en-US" b="1">
                  <a:solidFill>
                    <a:schemeClr val="bg1"/>
                  </a:solidFill>
                </a:rPr>
                <a:t>即時避難マップ</a:t>
              </a:r>
            </a:p>
          </p:txBody>
        </p:sp>
        <p:pic>
          <p:nvPicPr>
            <p:cNvPr id="14" name="図 13">
              <a:extLst>
                <a:ext uri="{FF2B5EF4-FFF2-40B4-BE49-F238E27FC236}">
                  <a16:creationId xmlns:a16="http://schemas.microsoft.com/office/drawing/2014/main" id="{45D0CF56-6787-9F44-FCC7-175E66C15B80}"/>
                </a:ext>
              </a:extLst>
            </p:cNvPr>
            <p:cNvPicPr>
              <a:picLocks noChangeAspect="1"/>
            </p:cNvPicPr>
            <p:nvPr/>
          </p:nvPicPr>
          <p:blipFill>
            <a:blip r:embed="rId5">
              <a:extLst>
                <a:ext uri="{28A0092B-C50C-407E-A947-70E740481C1C}">
                  <a14:useLocalDpi xmlns:a14="http://schemas.microsoft.com/office/drawing/2010/main" val="0"/>
                </a:ext>
              </a:extLst>
            </a:blip>
            <a:srcRect l="4841" r="4841"/>
            <a:stretch/>
          </p:blipFill>
          <p:spPr>
            <a:xfrm>
              <a:off x="7107573" y="587183"/>
              <a:ext cx="3313011" cy="4543618"/>
            </a:xfrm>
            <a:prstGeom prst="rect">
              <a:avLst/>
            </a:prstGeom>
          </p:spPr>
        </p:pic>
      </p:grpSp>
      <p:sp>
        <p:nvSpPr>
          <p:cNvPr id="4" name="楕円 3">
            <a:extLst>
              <a:ext uri="{FF2B5EF4-FFF2-40B4-BE49-F238E27FC236}">
                <a16:creationId xmlns:a16="http://schemas.microsoft.com/office/drawing/2014/main" id="{829E6FC6-7A97-75A8-4EFE-419D1632ECBA}"/>
              </a:ext>
            </a:extLst>
          </p:cNvPr>
          <p:cNvSpPr>
            <a:spLocks noChangeAspect="1"/>
          </p:cNvSpPr>
          <p:nvPr/>
        </p:nvSpPr>
        <p:spPr>
          <a:xfrm>
            <a:off x="-2700000" y="729000"/>
            <a:ext cx="5400000" cy="5400000"/>
          </a:xfrm>
          <a:prstGeom prst="ellipse">
            <a:avLst/>
          </a:prstGeom>
          <a:solidFill>
            <a:srgbClr val="948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1EC9BFEB-317F-E104-C9CD-F684EF1C8B3B}"/>
              </a:ext>
            </a:extLst>
          </p:cNvPr>
          <p:cNvGrpSpPr/>
          <p:nvPr/>
        </p:nvGrpSpPr>
        <p:grpSpPr>
          <a:xfrm>
            <a:off x="1770405" y="7495159"/>
            <a:ext cx="3369133" cy="6481499"/>
            <a:chOff x="4017924" y="1118600"/>
            <a:chExt cx="3369133" cy="6481499"/>
          </a:xfrm>
        </p:grpSpPr>
        <p:grpSp>
          <p:nvGrpSpPr>
            <p:cNvPr id="71" name="グループ化 70">
              <a:extLst>
                <a:ext uri="{FF2B5EF4-FFF2-40B4-BE49-F238E27FC236}">
                  <a16:creationId xmlns:a16="http://schemas.microsoft.com/office/drawing/2014/main" id="{AA013814-0BFA-99B9-8888-659CA5964F69}"/>
                </a:ext>
              </a:extLst>
            </p:cNvPr>
            <p:cNvGrpSpPr/>
            <p:nvPr/>
          </p:nvGrpSpPr>
          <p:grpSpPr>
            <a:xfrm>
              <a:off x="4017924" y="1118600"/>
              <a:ext cx="3369133" cy="6481499"/>
              <a:chOff x="3229039" y="1166230"/>
              <a:chExt cx="3369133" cy="6481499"/>
            </a:xfrm>
          </p:grpSpPr>
          <p:pic>
            <p:nvPicPr>
              <p:cNvPr id="10" name="図 9" descr="文字と数字と文字の加工写真&#10;&#10;AI 生成コンテンツは誤りを含む可能性があります。">
                <a:extLst>
                  <a:ext uri="{FF2B5EF4-FFF2-40B4-BE49-F238E27FC236}">
                    <a16:creationId xmlns:a16="http://schemas.microsoft.com/office/drawing/2014/main" id="{F64BE3DA-FD4D-AF02-66F3-D636DF496E38}"/>
                  </a:ext>
                </a:extLst>
              </p:cNvPr>
              <p:cNvPicPr>
                <a:picLocks noChangeAspect="1"/>
              </p:cNvPicPr>
              <p:nvPr/>
            </p:nvPicPr>
            <p:blipFill>
              <a:blip r:embed="rId4">
                <a:extLst>
                  <a:ext uri="{28A0092B-C50C-407E-A947-70E740481C1C}">
                    <a14:useLocalDpi xmlns:a14="http://schemas.microsoft.com/office/drawing/2010/main" val="0"/>
                  </a:ext>
                </a:extLst>
              </a:blip>
              <a:srcRect l="15672" t="6926" r="16648" b="10493"/>
              <a:stretch>
                <a:fillRect/>
              </a:stretch>
            </p:blipFill>
            <p:spPr>
              <a:xfrm>
                <a:off x="3229039" y="1166230"/>
                <a:ext cx="3369133" cy="6481499"/>
              </a:xfrm>
              <a:prstGeom prst="rect">
                <a:avLst/>
              </a:prstGeom>
            </p:spPr>
          </p:pic>
          <p:pic>
            <p:nvPicPr>
              <p:cNvPr id="70" name="図 69" descr="文字の書かれた紙&#10;&#10;AI 生成コンテンツは誤りを含む可能性があります。">
                <a:extLst>
                  <a:ext uri="{FF2B5EF4-FFF2-40B4-BE49-F238E27FC236}">
                    <a16:creationId xmlns:a16="http://schemas.microsoft.com/office/drawing/2014/main" id="{7DA50CDE-BAE3-6A9D-8BB0-DC272E49F98A}"/>
                  </a:ext>
                </a:extLst>
              </p:cNvPr>
              <p:cNvPicPr>
                <a:picLocks noChangeAspect="1"/>
              </p:cNvPicPr>
              <p:nvPr/>
            </p:nvPicPr>
            <p:blipFill>
              <a:blip r:embed="rId6">
                <a:extLst>
                  <a:ext uri="{28A0092B-C50C-407E-A947-70E740481C1C}">
                    <a14:useLocalDpi xmlns:a14="http://schemas.microsoft.com/office/drawing/2010/main" val="0"/>
                  </a:ext>
                </a:extLst>
              </a:blip>
              <a:srcRect b="8046"/>
              <a:stretch>
                <a:fillRect/>
              </a:stretch>
            </p:blipFill>
            <p:spPr>
              <a:xfrm>
                <a:off x="3545203" y="1825497"/>
                <a:ext cx="2775032" cy="4870152"/>
              </a:xfrm>
              <a:prstGeom prst="rect">
                <a:avLst/>
              </a:prstGeom>
            </p:spPr>
          </p:pic>
        </p:grpSp>
        <p:sp>
          <p:nvSpPr>
            <p:cNvPr id="13" name="正方形/長方形 12">
              <a:extLst>
                <a:ext uri="{FF2B5EF4-FFF2-40B4-BE49-F238E27FC236}">
                  <a16:creationId xmlns:a16="http://schemas.microsoft.com/office/drawing/2014/main" id="{F407CBFD-86AD-13B3-A566-2EFCB6E5D012}"/>
                </a:ext>
              </a:extLst>
            </p:cNvPr>
            <p:cNvSpPr/>
            <p:nvPr/>
          </p:nvSpPr>
          <p:spPr>
            <a:xfrm>
              <a:off x="5872406" y="1935369"/>
              <a:ext cx="1014625" cy="970650"/>
            </a:xfrm>
            <a:prstGeom prst="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B200D342-EF4A-5BD3-3087-1C4A1B10090E}"/>
              </a:ext>
            </a:extLst>
          </p:cNvPr>
          <p:cNvGrpSpPr/>
          <p:nvPr/>
        </p:nvGrpSpPr>
        <p:grpSpPr>
          <a:xfrm>
            <a:off x="3650703" y="5519399"/>
            <a:ext cx="2677044" cy="640458"/>
            <a:chOff x="3751651" y="1140263"/>
            <a:chExt cx="2452713" cy="731579"/>
          </a:xfrm>
        </p:grpSpPr>
        <p:sp>
          <p:nvSpPr>
            <p:cNvPr id="67" name="四角形: 角を丸くする 66">
              <a:extLst>
                <a:ext uri="{FF2B5EF4-FFF2-40B4-BE49-F238E27FC236}">
                  <a16:creationId xmlns:a16="http://schemas.microsoft.com/office/drawing/2014/main" id="{123EF170-24DA-BAA3-0915-DC98E1F54F14}"/>
                </a:ext>
              </a:extLst>
            </p:cNvPr>
            <p:cNvSpPr/>
            <p:nvPr/>
          </p:nvSpPr>
          <p:spPr>
            <a:xfrm>
              <a:off x="3751651" y="1140263"/>
              <a:ext cx="2452713" cy="715954"/>
            </a:xfrm>
            <a:prstGeom prst="roundRect">
              <a:avLst>
                <a:gd name="adj" fmla="val 6463"/>
              </a:avLst>
            </a:prstGeom>
            <a:solidFill>
              <a:srgbClr val="00345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AD2902FD-E713-5B14-6745-7BDEDAD32057}"/>
                </a:ext>
              </a:extLst>
            </p:cNvPr>
            <p:cNvSpPr txBox="1"/>
            <p:nvPr/>
          </p:nvSpPr>
          <p:spPr>
            <a:xfrm>
              <a:off x="3751651" y="1203868"/>
              <a:ext cx="2452713" cy="667974"/>
            </a:xfrm>
            <a:prstGeom prst="rect">
              <a:avLst/>
            </a:prstGeom>
            <a:noFill/>
          </p:spPr>
          <p:txBody>
            <a:bodyPr wrap="square" rtlCol="0">
              <a:spAutoFit/>
            </a:bodyPr>
            <a:lstStyle/>
            <a:p>
              <a:pPr algn="ctr"/>
              <a:r>
                <a:rPr kumimoji="1" lang="ja-JP" altLang="en-US" sz="3200" b="1">
                  <a:solidFill>
                    <a:schemeClr val="bg1"/>
                  </a:solidFill>
                </a:rPr>
                <a:t>直感的な避難</a:t>
              </a:r>
            </a:p>
          </p:txBody>
        </p:sp>
      </p:grpSp>
      <p:grpSp>
        <p:nvGrpSpPr>
          <p:cNvPr id="28" name="グループ化 27">
            <a:extLst>
              <a:ext uri="{FF2B5EF4-FFF2-40B4-BE49-F238E27FC236}">
                <a16:creationId xmlns:a16="http://schemas.microsoft.com/office/drawing/2014/main" id="{5DB89909-001C-1352-AB0D-5BA3532BBF6D}"/>
              </a:ext>
            </a:extLst>
          </p:cNvPr>
          <p:cNvGrpSpPr/>
          <p:nvPr/>
        </p:nvGrpSpPr>
        <p:grpSpPr>
          <a:xfrm>
            <a:off x="7478874" y="212129"/>
            <a:ext cx="4402773" cy="5831339"/>
            <a:chOff x="7120609" y="170786"/>
            <a:chExt cx="4907747" cy="5831339"/>
          </a:xfrm>
        </p:grpSpPr>
        <p:grpSp>
          <p:nvGrpSpPr>
            <p:cNvPr id="27" name="グループ化 26">
              <a:extLst>
                <a:ext uri="{FF2B5EF4-FFF2-40B4-BE49-F238E27FC236}">
                  <a16:creationId xmlns:a16="http://schemas.microsoft.com/office/drawing/2014/main" id="{427EA161-47D7-51AE-0B09-FBE5EB3ABA8D}"/>
                </a:ext>
              </a:extLst>
            </p:cNvPr>
            <p:cNvGrpSpPr/>
            <p:nvPr/>
          </p:nvGrpSpPr>
          <p:grpSpPr>
            <a:xfrm>
              <a:off x="7120609" y="170786"/>
              <a:ext cx="4907747" cy="5831339"/>
              <a:chOff x="7120609" y="170786"/>
              <a:chExt cx="4907747" cy="5831339"/>
            </a:xfrm>
          </p:grpSpPr>
          <p:sp>
            <p:nvSpPr>
              <p:cNvPr id="72" name="吹き出し: 角を丸めた四角形 71">
                <a:extLst>
                  <a:ext uri="{FF2B5EF4-FFF2-40B4-BE49-F238E27FC236}">
                    <a16:creationId xmlns:a16="http://schemas.microsoft.com/office/drawing/2014/main" id="{6C3F00B2-429C-8AC4-1CB9-1D233918E421}"/>
                  </a:ext>
                </a:extLst>
              </p:cNvPr>
              <p:cNvSpPr/>
              <p:nvPr/>
            </p:nvSpPr>
            <p:spPr>
              <a:xfrm>
                <a:off x="7123061" y="170786"/>
                <a:ext cx="4905295" cy="5831339"/>
              </a:xfrm>
              <a:prstGeom prst="roundRect">
                <a:avLst>
                  <a:gd name="adj" fmla="val 5016"/>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吹き出し: 角を丸めた四角形 71">
                <a:extLst>
                  <a:ext uri="{FF2B5EF4-FFF2-40B4-BE49-F238E27FC236}">
                    <a16:creationId xmlns:a16="http://schemas.microsoft.com/office/drawing/2014/main" id="{987F3092-64B4-1B12-F300-AEFD83424AA3}"/>
                  </a:ext>
                </a:extLst>
              </p:cNvPr>
              <p:cNvSpPr/>
              <p:nvPr/>
            </p:nvSpPr>
            <p:spPr>
              <a:xfrm>
                <a:off x="7120609" y="170786"/>
                <a:ext cx="4905295" cy="807580"/>
              </a:xfrm>
              <a:prstGeom prst="roundRect">
                <a:avLst>
                  <a:gd name="adj" fmla="val 27661"/>
                </a:avLst>
              </a:prstGeom>
              <a:solidFill>
                <a:srgbClr val="00345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CFBAA2F4-4235-26C2-7CCE-5555E2658FE1}"/>
                  </a:ext>
                </a:extLst>
              </p:cNvPr>
              <p:cNvSpPr/>
              <p:nvPr/>
            </p:nvSpPr>
            <p:spPr>
              <a:xfrm>
                <a:off x="7125514" y="369716"/>
                <a:ext cx="4900390" cy="608650"/>
              </a:xfrm>
              <a:prstGeom prst="rect">
                <a:avLst/>
              </a:prstGeom>
              <a:solidFill>
                <a:srgbClr val="00345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テキスト ボックス 63">
              <a:extLst>
                <a:ext uri="{FF2B5EF4-FFF2-40B4-BE49-F238E27FC236}">
                  <a16:creationId xmlns:a16="http://schemas.microsoft.com/office/drawing/2014/main" id="{515181EA-BCD1-A716-6008-708D6FF0C2F4}"/>
                </a:ext>
              </a:extLst>
            </p:cNvPr>
            <p:cNvSpPr txBox="1"/>
            <p:nvPr/>
          </p:nvSpPr>
          <p:spPr>
            <a:xfrm>
              <a:off x="7562426" y="306680"/>
              <a:ext cx="4040699" cy="584775"/>
            </a:xfrm>
            <a:prstGeom prst="rect">
              <a:avLst/>
            </a:prstGeom>
            <a:noFill/>
          </p:spPr>
          <p:txBody>
            <a:bodyPr wrap="square" rtlCol="0">
              <a:spAutoFit/>
            </a:bodyPr>
            <a:lstStyle/>
            <a:p>
              <a:pPr algn="ctr"/>
              <a:r>
                <a:rPr kumimoji="1" lang="ja-JP" altLang="en-US" sz="3200" b="1">
                  <a:solidFill>
                    <a:schemeClr val="bg1"/>
                  </a:solidFill>
                </a:rPr>
                <a:t>佐賀市ヒアリング</a:t>
              </a:r>
              <a:endParaRPr kumimoji="1" lang="en-US" altLang="ja-JP" sz="3200" b="1">
                <a:solidFill>
                  <a:schemeClr val="bg1"/>
                </a:solidFill>
              </a:endParaRPr>
            </a:p>
          </p:txBody>
        </p:sp>
      </p:grpSp>
      <p:sp>
        <p:nvSpPr>
          <p:cNvPr id="5" name="テキスト ボックス 4">
            <a:extLst>
              <a:ext uri="{FF2B5EF4-FFF2-40B4-BE49-F238E27FC236}">
                <a16:creationId xmlns:a16="http://schemas.microsoft.com/office/drawing/2014/main" id="{10EFFA98-7826-4C2C-61F9-B752751D57BB}"/>
              </a:ext>
            </a:extLst>
          </p:cNvPr>
          <p:cNvSpPr txBox="1"/>
          <p:nvPr/>
        </p:nvSpPr>
        <p:spPr>
          <a:xfrm>
            <a:off x="7501457" y="1125899"/>
            <a:ext cx="4355406" cy="1055608"/>
          </a:xfrm>
          <a:prstGeom prst="roundRect">
            <a:avLst/>
          </a:prstGeom>
          <a:noFill/>
        </p:spPr>
        <p:txBody>
          <a:bodyPr wrap="square" rtlCol="0">
            <a:spAutoFit/>
          </a:bodyPr>
          <a:lstStyle/>
          <a:p>
            <a:pPr algn="ctr"/>
            <a:r>
              <a:rPr lang="ja-JP" altLang="en-US" sz="2800" b="1">
                <a:solidFill>
                  <a:srgbClr val="003451"/>
                </a:solidFill>
              </a:rPr>
              <a:t>市内の</a:t>
            </a:r>
            <a:r>
              <a:rPr lang="ja-JP" altLang="ja-JP" sz="2800" b="1">
                <a:solidFill>
                  <a:srgbClr val="003451"/>
                </a:solidFill>
              </a:rPr>
              <a:t>浸水状況マップ</a:t>
            </a:r>
            <a:endParaRPr lang="en-US" altLang="ja-JP" sz="2800" b="1">
              <a:solidFill>
                <a:srgbClr val="003451"/>
              </a:solidFill>
            </a:endParaRPr>
          </a:p>
          <a:p>
            <a:pPr algn="ctr"/>
            <a:r>
              <a:rPr lang="ja-JP" altLang="ja-JP" sz="2800" b="1">
                <a:solidFill>
                  <a:srgbClr val="003451"/>
                </a:solidFill>
              </a:rPr>
              <a:t>閲覧数</a:t>
            </a:r>
            <a:r>
              <a:rPr lang="ja-JP" altLang="en-US" sz="2800" b="1">
                <a:solidFill>
                  <a:srgbClr val="003451"/>
                </a:solidFill>
              </a:rPr>
              <a:t>大幅</a:t>
            </a:r>
            <a:r>
              <a:rPr lang="ja-JP" altLang="ja-JP" sz="2800" b="1">
                <a:solidFill>
                  <a:srgbClr val="003451"/>
                </a:solidFill>
              </a:rPr>
              <a:t>増加</a:t>
            </a:r>
            <a:endParaRPr kumimoji="1" lang="ja-JP" altLang="en-US" sz="2800" b="1">
              <a:solidFill>
                <a:srgbClr val="003451"/>
              </a:solidFill>
            </a:endParaRPr>
          </a:p>
        </p:txBody>
      </p:sp>
      <p:pic>
        <p:nvPicPr>
          <p:cNvPr id="1025" name="Picture 1">
            <a:extLst>
              <a:ext uri="{FF2B5EF4-FFF2-40B4-BE49-F238E27FC236}">
                <a16:creationId xmlns:a16="http://schemas.microsoft.com/office/drawing/2014/main" id="{0AE4D823-D2D0-E156-ED16-9ACFB769BD0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631" t="15719"/>
          <a:stretch>
            <a:fillRect/>
          </a:stretch>
        </p:blipFill>
        <p:spPr bwMode="auto">
          <a:xfrm>
            <a:off x="7683832" y="2145412"/>
            <a:ext cx="3937848" cy="3072990"/>
          </a:xfrm>
          <a:prstGeom prst="rect">
            <a:avLst/>
          </a:prstGeom>
          <a:noFill/>
          <a:extLst>
            <a:ext uri="{909E8E84-426E-40DD-AFC4-6F175D3DCCD1}">
              <a14:hiddenFill xmlns:a14="http://schemas.microsoft.com/office/drawing/2010/main">
                <a:solidFill>
                  <a:srgbClr val="FFFFFF"/>
                </a:solidFill>
              </a14:hiddenFill>
            </a:ext>
          </a:extLst>
        </p:spPr>
      </p:pic>
      <p:sp>
        <p:nvSpPr>
          <p:cNvPr id="73" name="テキスト ボックス 72">
            <a:extLst>
              <a:ext uri="{FF2B5EF4-FFF2-40B4-BE49-F238E27FC236}">
                <a16:creationId xmlns:a16="http://schemas.microsoft.com/office/drawing/2014/main" id="{77CDB444-ECC3-3A1F-3FF3-D90AD224A78E}"/>
              </a:ext>
            </a:extLst>
          </p:cNvPr>
          <p:cNvSpPr txBox="1"/>
          <p:nvPr/>
        </p:nvSpPr>
        <p:spPr>
          <a:xfrm>
            <a:off x="7639938" y="5349710"/>
            <a:ext cx="3885041" cy="646986"/>
          </a:xfrm>
          <a:prstGeom prst="roundRect">
            <a:avLst/>
          </a:prstGeom>
          <a:noFill/>
        </p:spPr>
        <p:txBody>
          <a:bodyPr wrap="square" rtlCol="0">
            <a:spAutoFit/>
          </a:bodyPr>
          <a:lstStyle/>
          <a:p>
            <a:pPr algn="ctr"/>
            <a:r>
              <a:rPr kumimoji="1" lang="ja-JP" altLang="en-US" sz="2800" b="1">
                <a:solidFill>
                  <a:srgbClr val="003451"/>
                </a:solidFill>
              </a:rPr>
              <a:t>→</a:t>
            </a:r>
            <a:r>
              <a:rPr kumimoji="1" lang="ja-JP" altLang="en-US" sz="3200" b="1">
                <a:solidFill>
                  <a:schemeClr val="accent6">
                    <a:lumMod val="75000"/>
                  </a:schemeClr>
                </a:solidFill>
              </a:rPr>
              <a:t>防災面で効果大</a:t>
            </a:r>
            <a:r>
              <a:rPr kumimoji="1" lang="en-US" altLang="ja-JP" sz="3200" b="1">
                <a:solidFill>
                  <a:schemeClr val="accent6">
                    <a:lumMod val="75000"/>
                  </a:schemeClr>
                </a:solidFill>
              </a:rPr>
              <a:t>⁉</a:t>
            </a:r>
            <a:endParaRPr kumimoji="1" lang="ja-JP" altLang="en-US" sz="3200" b="1">
              <a:solidFill>
                <a:schemeClr val="accent6">
                  <a:lumMod val="75000"/>
                </a:schemeClr>
              </a:solidFill>
            </a:endParaRPr>
          </a:p>
        </p:txBody>
      </p:sp>
      <p:sp>
        <p:nvSpPr>
          <p:cNvPr id="2" name="テキスト ボックス 1">
            <a:extLst>
              <a:ext uri="{FF2B5EF4-FFF2-40B4-BE49-F238E27FC236}">
                <a16:creationId xmlns:a16="http://schemas.microsoft.com/office/drawing/2014/main" id="{21AA3FEF-D64E-E04A-6701-79CCA2F77D16}"/>
              </a:ext>
            </a:extLst>
          </p:cNvPr>
          <p:cNvSpPr txBox="1"/>
          <p:nvPr/>
        </p:nvSpPr>
        <p:spPr>
          <a:xfrm>
            <a:off x="7168847" y="6476594"/>
            <a:ext cx="2837302" cy="338554"/>
          </a:xfrm>
          <a:prstGeom prst="rect">
            <a:avLst/>
          </a:prstGeom>
          <a:noFill/>
        </p:spPr>
        <p:txBody>
          <a:bodyPr wrap="square" rtlCol="0">
            <a:spAutoFit/>
          </a:bodyPr>
          <a:lstStyle/>
          <a:p>
            <a:r>
              <a:rPr kumimoji="1" lang="en-US" altLang="ja-JP" sz="1600"/>
              <a:t>Microsoft Copilot</a:t>
            </a:r>
            <a:r>
              <a:rPr kumimoji="1" lang="ja-JP" altLang="en-US" sz="1600"/>
              <a:t>にて作成</a:t>
            </a:r>
          </a:p>
        </p:txBody>
      </p:sp>
      <p:sp>
        <p:nvSpPr>
          <p:cNvPr id="8" name="テキスト ボックス 7">
            <a:extLst>
              <a:ext uri="{FF2B5EF4-FFF2-40B4-BE49-F238E27FC236}">
                <a16:creationId xmlns:a16="http://schemas.microsoft.com/office/drawing/2014/main" id="{F03B46B0-D738-6502-4277-A4042F6FB75E}"/>
              </a:ext>
            </a:extLst>
          </p:cNvPr>
          <p:cNvSpPr txBox="1"/>
          <p:nvPr/>
        </p:nvSpPr>
        <p:spPr>
          <a:xfrm>
            <a:off x="10422264" y="4903234"/>
            <a:ext cx="1803702" cy="338554"/>
          </a:xfrm>
          <a:prstGeom prst="rect">
            <a:avLst/>
          </a:prstGeom>
          <a:noFill/>
        </p:spPr>
        <p:txBody>
          <a:bodyPr wrap="square" rtlCol="0">
            <a:spAutoFit/>
          </a:bodyPr>
          <a:lstStyle/>
          <a:p>
            <a:r>
              <a:rPr kumimoji="1" lang="ja-JP" altLang="en-US" sz="1600"/>
              <a:t>佐賀市提供</a:t>
            </a:r>
          </a:p>
        </p:txBody>
      </p:sp>
      <p:sp>
        <p:nvSpPr>
          <p:cNvPr id="31" name="テキスト ボックス 11">
            <a:extLst>
              <a:ext uri="{FF2B5EF4-FFF2-40B4-BE49-F238E27FC236}">
                <a16:creationId xmlns:a16="http://schemas.microsoft.com/office/drawing/2014/main" id="{B2D0F6C2-39FD-C546-3F62-7516DE06F2AE}"/>
              </a:ext>
            </a:extLst>
          </p:cNvPr>
          <p:cNvSpPr txBox="1"/>
          <p:nvPr/>
        </p:nvSpPr>
        <p:spPr>
          <a:xfrm>
            <a:off x="649259" y="3005278"/>
            <a:ext cx="1107996"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推進</a:t>
            </a:r>
            <a:endParaRPr lang="en-US" altLang="ja-JP" sz="5400" b="1">
              <a:solidFill>
                <a:schemeClr val="bg1"/>
              </a:solidFill>
            </a:endParaRPr>
          </a:p>
        </p:txBody>
      </p:sp>
      <p:sp>
        <p:nvSpPr>
          <p:cNvPr id="32" name="テキスト ボックス 11">
            <a:extLst>
              <a:ext uri="{FF2B5EF4-FFF2-40B4-BE49-F238E27FC236}">
                <a16:creationId xmlns:a16="http://schemas.microsoft.com/office/drawing/2014/main" id="{F11247AC-DE35-FFA9-9927-85905263BA21}"/>
              </a:ext>
            </a:extLst>
          </p:cNvPr>
          <p:cNvSpPr txBox="1"/>
          <p:nvPr/>
        </p:nvSpPr>
        <p:spPr>
          <a:xfrm>
            <a:off x="585505" y="2256135"/>
            <a:ext cx="1090363" cy="923330"/>
          </a:xfrm>
          <a:prstGeom prst="rect">
            <a:avLst/>
          </a:prstGeom>
          <a:noFill/>
        </p:spPr>
        <p:txBody>
          <a:bodyPr vert="horz" wrap="none" lIns="91440" tIns="45720" rIns="91440" bIns="45720" rtlCol="0" anchor="ctr">
            <a:spAutoFit/>
          </a:bodyPr>
          <a:lstStyle/>
          <a:p>
            <a:pPr algn="ctr"/>
            <a:r>
              <a:rPr lang="en-US" altLang="ja-JP" sz="5400" b="1">
                <a:solidFill>
                  <a:schemeClr val="bg1"/>
                </a:solidFill>
              </a:rPr>
              <a:t>DX</a:t>
            </a:r>
          </a:p>
        </p:txBody>
      </p:sp>
    </p:spTree>
    <p:extLst>
      <p:ext uri="{BB962C8B-B14F-4D97-AF65-F5344CB8AC3E}">
        <p14:creationId xmlns:p14="http://schemas.microsoft.com/office/powerpoint/2010/main" val="7705257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523422E8-B628-1109-E329-9E9AC35C9E3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E3E8217-30E6-E164-BCCB-4FED07CC5718}"/>
              </a:ext>
            </a:extLst>
          </p:cNvPr>
          <p:cNvSpPr/>
          <p:nvPr/>
        </p:nvSpPr>
        <p:spPr>
          <a:xfrm>
            <a:off x="-1" y="-25737"/>
            <a:ext cx="12192001"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32" name="フリーフォーム: 図形 31">
            <a:extLst>
              <a:ext uri="{FF2B5EF4-FFF2-40B4-BE49-F238E27FC236}">
                <a16:creationId xmlns:a16="http://schemas.microsoft.com/office/drawing/2014/main" id="{AE7ED45B-4ACE-3013-7ACC-8044449F09E5}"/>
              </a:ext>
            </a:extLst>
          </p:cNvPr>
          <p:cNvSpPr>
            <a:spLocks noChangeAspect="1"/>
          </p:cNvSpPr>
          <p:nvPr/>
        </p:nvSpPr>
        <p:spPr>
          <a:xfrm>
            <a:off x="238188" y="1685679"/>
            <a:ext cx="11704822" cy="541618"/>
          </a:xfrm>
          <a:custGeom>
            <a:avLst/>
            <a:gdLst>
              <a:gd name="csX0" fmla="*/ 270000 w 11704822"/>
              <a:gd name="csY0" fmla="*/ 0 h 541618"/>
              <a:gd name="csX1" fmla="*/ 286041 w 11704822"/>
              <a:gd name="csY1" fmla="*/ 1617 h 541618"/>
              <a:gd name="csX2" fmla="*/ 11418782 w 11704822"/>
              <a:gd name="csY2" fmla="*/ 1617 h 541618"/>
              <a:gd name="csX3" fmla="*/ 11434822 w 11704822"/>
              <a:gd name="csY3" fmla="*/ 0 h 541618"/>
              <a:gd name="csX4" fmla="*/ 11704822 w 11704822"/>
              <a:gd name="csY4" fmla="*/ 270000 h 541618"/>
              <a:gd name="csX5" fmla="*/ 11434822 w 11704822"/>
              <a:gd name="csY5" fmla="*/ 540000 h 541618"/>
              <a:gd name="csX6" fmla="*/ 11432887 w 11704822"/>
              <a:gd name="csY6" fmla="*/ 539805 h 541618"/>
              <a:gd name="csX7" fmla="*/ 11432887 w 11704822"/>
              <a:gd name="csY7" fmla="*/ 541618 h 541618"/>
              <a:gd name="csX8" fmla="*/ 272887 w 11704822"/>
              <a:gd name="csY8" fmla="*/ 541618 h 541618"/>
              <a:gd name="csX9" fmla="*/ 272887 w 11704822"/>
              <a:gd name="csY9" fmla="*/ 539709 h 541618"/>
              <a:gd name="csX10" fmla="*/ 270000 w 11704822"/>
              <a:gd name="csY10" fmla="*/ 540000 h 541618"/>
              <a:gd name="csX11" fmla="*/ 0 w 11704822"/>
              <a:gd name="csY11" fmla="*/ 270000 h 541618"/>
              <a:gd name="csX12" fmla="*/ 270000 w 11704822"/>
              <a:gd name="csY12" fmla="*/ 0 h 5416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1704822" h="541618">
                <a:moveTo>
                  <a:pt x="270000" y="0"/>
                </a:moveTo>
                <a:lnTo>
                  <a:pt x="286041" y="1617"/>
                </a:lnTo>
                <a:lnTo>
                  <a:pt x="11418782" y="1617"/>
                </a:lnTo>
                <a:lnTo>
                  <a:pt x="11434822" y="0"/>
                </a:lnTo>
                <a:cubicBezTo>
                  <a:pt x="11583939" y="0"/>
                  <a:pt x="11704822" y="120883"/>
                  <a:pt x="11704822" y="270000"/>
                </a:cubicBezTo>
                <a:cubicBezTo>
                  <a:pt x="11704822" y="419117"/>
                  <a:pt x="11583939" y="540000"/>
                  <a:pt x="11434822" y="540000"/>
                </a:cubicBezTo>
                <a:lnTo>
                  <a:pt x="11432887" y="539805"/>
                </a:lnTo>
                <a:lnTo>
                  <a:pt x="11432887" y="541618"/>
                </a:lnTo>
                <a:lnTo>
                  <a:pt x="272887" y="541618"/>
                </a:lnTo>
                <a:lnTo>
                  <a:pt x="272887" y="539709"/>
                </a:lnTo>
                <a:lnTo>
                  <a:pt x="270000" y="540000"/>
                </a:lnTo>
                <a:cubicBezTo>
                  <a:pt x="120883" y="540000"/>
                  <a:pt x="0" y="419117"/>
                  <a:pt x="0" y="270000"/>
                </a:cubicBezTo>
                <a:cubicBezTo>
                  <a:pt x="0" y="120883"/>
                  <a:pt x="120883" y="0"/>
                  <a:pt x="270000" y="0"/>
                </a:cubicBezTo>
                <a:close/>
              </a:path>
            </a:pathLst>
          </a:cu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1F497D"/>
              </a:solidFill>
              <a:effectLst/>
              <a:uLnTx/>
              <a:uFillTx/>
              <a:latin typeface="Noto Sans JP"/>
              <a:ea typeface="Noto Sans JP"/>
              <a:cs typeface="+mn-cs"/>
            </a:endParaRPr>
          </a:p>
        </p:txBody>
      </p:sp>
      <p:sp>
        <p:nvSpPr>
          <p:cNvPr id="33" name="フリーフォーム: 図形 32">
            <a:extLst>
              <a:ext uri="{FF2B5EF4-FFF2-40B4-BE49-F238E27FC236}">
                <a16:creationId xmlns:a16="http://schemas.microsoft.com/office/drawing/2014/main" id="{153ED694-B549-65CD-3F83-A4E289CB4AB8}"/>
              </a:ext>
            </a:extLst>
          </p:cNvPr>
          <p:cNvSpPr/>
          <p:nvPr/>
        </p:nvSpPr>
        <p:spPr>
          <a:xfrm>
            <a:off x="3576000" y="842364"/>
            <a:ext cx="5039999" cy="720000"/>
          </a:xfrm>
          <a:custGeom>
            <a:avLst/>
            <a:gdLst>
              <a:gd name="csX0" fmla="*/ 359999 w 5039999"/>
              <a:gd name="csY0" fmla="*/ 0 h 720000"/>
              <a:gd name="csX1" fmla="*/ 360000 w 5039999"/>
              <a:gd name="csY1" fmla="*/ 0 h 720000"/>
              <a:gd name="csX2" fmla="*/ 4679999 w 5039999"/>
              <a:gd name="csY2" fmla="*/ 0 h 720000"/>
              <a:gd name="csX3" fmla="*/ 5039999 w 5039999"/>
              <a:gd name="csY3" fmla="*/ 360000 h 720000"/>
              <a:gd name="csX4" fmla="*/ 4679999 w 5039999"/>
              <a:gd name="csY4" fmla="*/ 720000 h 720000"/>
              <a:gd name="csX5" fmla="*/ 360000 w 5039999"/>
              <a:gd name="csY5" fmla="*/ 720000 h 720000"/>
              <a:gd name="csX6" fmla="*/ 359999 w 5039999"/>
              <a:gd name="csY6" fmla="*/ 720000 h 720000"/>
              <a:gd name="csX7" fmla="*/ 359999 w 5039999"/>
              <a:gd name="csY7" fmla="*/ 720000 h 720000"/>
              <a:gd name="csX8" fmla="*/ 287448 w 5039999"/>
              <a:gd name="csY8" fmla="*/ 712686 h 720000"/>
              <a:gd name="csX9" fmla="*/ 0 w 5039999"/>
              <a:gd name="csY9" fmla="*/ 360000 h 720000"/>
              <a:gd name="csX10" fmla="*/ 287448 w 5039999"/>
              <a:gd name="csY10" fmla="*/ 7314 h 720000"/>
              <a:gd name="csX11" fmla="*/ 359999 w 5039999"/>
              <a:gd name="csY11" fmla="*/ 0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039999" h="720000">
                <a:moveTo>
                  <a:pt x="359999" y="0"/>
                </a:moveTo>
                <a:lnTo>
                  <a:pt x="360000" y="0"/>
                </a:lnTo>
                <a:lnTo>
                  <a:pt x="4679999" y="0"/>
                </a:lnTo>
                <a:cubicBezTo>
                  <a:pt x="4878822" y="0"/>
                  <a:pt x="5039999" y="161177"/>
                  <a:pt x="5039999" y="360000"/>
                </a:cubicBezTo>
                <a:cubicBezTo>
                  <a:pt x="5039999" y="558823"/>
                  <a:pt x="4878822" y="720000"/>
                  <a:pt x="4679999" y="720000"/>
                </a:cubicBezTo>
                <a:lnTo>
                  <a:pt x="360000" y="720000"/>
                </a:lnTo>
                <a:lnTo>
                  <a:pt x="359999" y="720000"/>
                </a:lnTo>
                <a:lnTo>
                  <a:pt x="359999" y="720000"/>
                </a:lnTo>
                <a:lnTo>
                  <a:pt x="287448" y="712686"/>
                </a:lnTo>
                <a:cubicBezTo>
                  <a:pt x="123401" y="679118"/>
                  <a:pt x="0" y="533970"/>
                  <a:pt x="0" y="360000"/>
                </a:cubicBezTo>
                <a:cubicBezTo>
                  <a:pt x="0" y="186030"/>
                  <a:pt x="123401" y="40883"/>
                  <a:pt x="287448" y="7314"/>
                </a:cubicBezTo>
                <a:lnTo>
                  <a:pt x="359999" y="0"/>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34" name="テキスト ボックス 33">
            <a:extLst>
              <a:ext uri="{FF2B5EF4-FFF2-40B4-BE49-F238E27FC236}">
                <a16:creationId xmlns:a16="http://schemas.microsoft.com/office/drawing/2014/main" id="{340E0F9A-6D37-4C3A-F503-6B7176D2A3C9}"/>
              </a:ext>
            </a:extLst>
          </p:cNvPr>
          <p:cNvSpPr txBox="1"/>
          <p:nvPr/>
        </p:nvSpPr>
        <p:spPr>
          <a:xfrm>
            <a:off x="3936819" y="879197"/>
            <a:ext cx="4325748"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a:solidFill>
                  <a:prstClr val="white"/>
                </a:solidFill>
                <a:latin typeface="Noto Sans JP" panose="020B0200000000000000" pitchFamily="50" charset="-128"/>
                <a:ea typeface="Noto Sans JP" panose="020B0200000000000000" pitchFamily="50" charset="-128"/>
              </a:rPr>
              <a:t>土浦市の強み</a:t>
            </a:r>
            <a:endParaRPr kumimoji="1" lang="en-US" altLang="ja-JP" sz="3600" b="1" i="0" u="none" strike="noStrike" kern="1200" cap="none" spc="0" normalizeH="0" baseline="0" noProof="0">
              <a:ln>
                <a:noFill/>
              </a:ln>
              <a:solidFill>
                <a:prstClr val="white"/>
              </a:solidFill>
              <a:effectLst/>
              <a:uLnTx/>
              <a:uFillTx/>
              <a:latin typeface="Noto Sans JP" panose="020B0200000000000000" pitchFamily="50" charset="-128"/>
              <a:ea typeface="Noto Sans JP" panose="020B0200000000000000" pitchFamily="50" charset="-128"/>
              <a:cs typeface="+mn-cs"/>
            </a:endParaRPr>
          </a:p>
        </p:txBody>
      </p:sp>
      <p:sp>
        <p:nvSpPr>
          <p:cNvPr id="35" name="テキスト ボックス 34">
            <a:extLst>
              <a:ext uri="{FF2B5EF4-FFF2-40B4-BE49-F238E27FC236}">
                <a16:creationId xmlns:a16="http://schemas.microsoft.com/office/drawing/2014/main" id="{C964B649-854A-E5D4-F7EF-28E4656BF2A6}"/>
              </a:ext>
            </a:extLst>
          </p:cNvPr>
          <p:cNvSpPr txBox="1"/>
          <p:nvPr/>
        </p:nvSpPr>
        <p:spPr>
          <a:xfrm>
            <a:off x="430586" y="1664100"/>
            <a:ext cx="11338213" cy="584775"/>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a:solidFill>
                  <a:srgbClr val="003451"/>
                </a:solidFill>
                <a:latin typeface="Noto Sans JP"/>
                <a:ea typeface="Noto Sans JP"/>
              </a:rPr>
              <a:t>歴史・文化</a:t>
            </a:r>
            <a:r>
              <a:rPr kumimoji="1" lang="ja-JP" altLang="en-US" sz="3200" b="1" i="0" u="none" strike="noStrike" kern="1200" cap="none" spc="0" normalizeH="0" baseline="0" noProof="0">
                <a:ln>
                  <a:noFill/>
                </a:ln>
                <a:solidFill>
                  <a:srgbClr val="003451"/>
                </a:solidFill>
                <a:effectLst/>
                <a:uLnTx/>
                <a:uFillTx/>
                <a:latin typeface="Noto Sans JP"/>
                <a:ea typeface="Noto Sans JP"/>
                <a:cs typeface="+mn-cs"/>
              </a:rPr>
              <a:t>　広域アクセス性　観光資源　自然環境</a:t>
            </a:r>
          </a:p>
        </p:txBody>
      </p:sp>
      <p:grpSp>
        <p:nvGrpSpPr>
          <p:cNvPr id="7" name="グループ化 6">
            <a:extLst>
              <a:ext uri="{FF2B5EF4-FFF2-40B4-BE49-F238E27FC236}">
                <a16:creationId xmlns:a16="http://schemas.microsoft.com/office/drawing/2014/main" id="{DC1F93D4-7ACA-6177-E28F-C809DE7EA38C}"/>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DA251F70-3134-7581-240C-6589B6229D05}"/>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9" name="正方形/長方形 8">
              <a:extLst>
                <a:ext uri="{FF2B5EF4-FFF2-40B4-BE49-F238E27FC236}">
                  <a16:creationId xmlns:a16="http://schemas.microsoft.com/office/drawing/2014/main" id="{17E83E06-CFC5-D1BC-3DF6-7C78659690EF}"/>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0" name="正方形/長方形 9">
              <a:extLst>
                <a:ext uri="{FF2B5EF4-FFF2-40B4-BE49-F238E27FC236}">
                  <a16:creationId xmlns:a16="http://schemas.microsoft.com/office/drawing/2014/main" id="{591378FC-6EE8-0BED-97BD-EED63C3E86C9}"/>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2" name="正方形/長方形 11">
              <a:extLst>
                <a:ext uri="{FF2B5EF4-FFF2-40B4-BE49-F238E27FC236}">
                  <a16:creationId xmlns:a16="http://schemas.microsoft.com/office/drawing/2014/main" id="{49E48B6F-5EA8-0010-B868-F6B3CAA7A26A}"/>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grpSp>
        <p:nvGrpSpPr>
          <p:cNvPr id="26" name="グループ化 25">
            <a:extLst>
              <a:ext uri="{FF2B5EF4-FFF2-40B4-BE49-F238E27FC236}">
                <a16:creationId xmlns:a16="http://schemas.microsoft.com/office/drawing/2014/main" id="{8FD4364C-A003-2564-52A5-6023C02ADF94}"/>
              </a:ext>
            </a:extLst>
          </p:cNvPr>
          <p:cNvGrpSpPr/>
          <p:nvPr/>
        </p:nvGrpSpPr>
        <p:grpSpPr>
          <a:xfrm>
            <a:off x="1676520" y="3216618"/>
            <a:ext cx="1440000" cy="1440000"/>
            <a:chOff x="5376000" y="2446065"/>
            <a:chExt cx="1440000" cy="1440000"/>
          </a:xfrm>
        </p:grpSpPr>
        <p:sp>
          <p:nvSpPr>
            <p:cNvPr id="24" name="楕円 23">
              <a:extLst>
                <a:ext uri="{FF2B5EF4-FFF2-40B4-BE49-F238E27FC236}">
                  <a16:creationId xmlns:a16="http://schemas.microsoft.com/office/drawing/2014/main" id="{19CDFC0B-481B-9E8F-6A12-8CF0423EAB3F}"/>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23" name="矢印: 上 22">
              <a:extLst>
                <a:ext uri="{FF2B5EF4-FFF2-40B4-BE49-F238E27FC236}">
                  <a16:creationId xmlns:a16="http://schemas.microsoft.com/office/drawing/2014/main" id="{99B24253-3B87-DECC-DF99-0928467D0832}"/>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sp>
        <p:nvSpPr>
          <p:cNvPr id="27" name="テキスト ボックス 26">
            <a:extLst>
              <a:ext uri="{FF2B5EF4-FFF2-40B4-BE49-F238E27FC236}">
                <a16:creationId xmlns:a16="http://schemas.microsoft.com/office/drawing/2014/main" id="{4245E070-5AD9-0DA5-A220-3F7823E76B62}"/>
              </a:ext>
            </a:extLst>
          </p:cNvPr>
          <p:cNvSpPr txBox="1"/>
          <p:nvPr/>
        </p:nvSpPr>
        <p:spPr>
          <a:xfrm>
            <a:off x="1123576" y="4684795"/>
            <a:ext cx="2535087" cy="707886"/>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伸ばす</a:t>
            </a:r>
            <a:endParaRPr kumimoji="1" lang="en-US" altLang="ja-JP" sz="4000" b="1" i="0" u="none" strike="noStrike" kern="1200" cap="none" spc="0" normalizeH="0" baseline="0" noProof="0">
              <a:ln w="6350">
                <a:solidFill>
                  <a:srgbClr val="003451"/>
                </a:solidFill>
              </a:ln>
              <a:solidFill>
                <a:srgbClr val="003451"/>
              </a:solidFill>
              <a:effectLst/>
              <a:uLnTx/>
              <a:uFillTx/>
              <a:latin typeface="Noto Sans JP" panose="020B0200000000000000" pitchFamily="50" charset="-128"/>
              <a:ea typeface="Noto Sans JP" panose="020B0200000000000000" pitchFamily="50" charset="-128"/>
              <a:cs typeface="+mn-cs"/>
            </a:endParaRPr>
          </a:p>
        </p:txBody>
      </p:sp>
      <p:grpSp>
        <p:nvGrpSpPr>
          <p:cNvPr id="18" name="グループ化 17">
            <a:extLst>
              <a:ext uri="{FF2B5EF4-FFF2-40B4-BE49-F238E27FC236}">
                <a16:creationId xmlns:a16="http://schemas.microsoft.com/office/drawing/2014/main" id="{5A567F2B-FFDC-7E5A-9854-9B4D8EB860AA}"/>
              </a:ext>
            </a:extLst>
          </p:cNvPr>
          <p:cNvGrpSpPr/>
          <p:nvPr/>
        </p:nvGrpSpPr>
        <p:grpSpPr>
          <a:xfrm>
            <a:off x="4984919" y="3940231"/>
            <a:ext cx="2230618" cy="2230618"/>
            <a:chOff x="4984919" y="4694968"/>
            <a:chExt cx="2230618" cy="2230618"/>
          </a:xfrm>
        </p:grpSpPr>
        <p:pic>
          <p:nvPicPr>
            <p:cNvPr id="3" name="グラフィックス 2" descr="カヌー 単色塗りつぶし">
              <a:extLst>
                <a:ext uri="{FF2B5EF4-FFF2-40B4-BE49-F238E27FC236}">
                  <a16:creationId xmlns:a16="http://schemas.microsoft.com/office/drawing/2014/main" id="{CDABBD01-BED8-BB5C-D487-ECB5EED901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4919" y="4694968"/>
              <a:ext cx="2230618" cy="2230618"/>
            </a:xfrm>
            <a:prstGeom prst="rect">
              <a:avLst/>
            </a:prstGeom>
          </p:spPr>
        </p:pic>
        <p:pic>
          <p:nvPicPr>
            <p:cNvPr id="5" name="グラフィックス 4" descr="男性 単色塗りつぶし">
              <a:extLst>
                <a:ext uri="{FF2B5EF4-FFF2-40B4-BE49-F238E27FC236}">
                  <a16:creationId xmlns:a16="http://schemas.microsoft.com/office/drawing/2014/main" id="{B34A05ED-98C2-8B0A-B7D2-905F3609567A}"/>
                </a:ext>
              </a:extLst>
            </p:cNvPr>
            <p:cNvPicPr>
              <a:picLocks noChangeAspect="1"/>
            </p:cNvPicPr>
            <p:nvPr/>
          </p:nvPicPr>
          <p:blipFill>
            <a:blip r:embed="rId5">
              <a:extLst>
                <a:ext uri="{96DAC541-7B7A-43D3-8B79-37D633B846F1}">
                  <asvg:svgBlip xmlns:asvg="http://schemas.microsoft.com/office/drawing/2016/SVG/main" r:embed="rId6"/>
                </a:ext>
              </a:extLst>
            </a:blip>
            <a:srcRect b="28190"/>
            <a:stretch>
              <a:fillRect/>
            </a:stretch>
          </p:blipFill>
          <p:spPr>
            <a:xfrm>
              <a:off x="5026296" y="4814783"/>
              <a:ext cx="1386290" cy="995494"/>
            </a:xfrm>
            <a:prstGeom prst="rect">
              <a:avLst/>
            </a:prstGeom>
          </p:spPr>
        </p:pic>
      </p:grpSp>
      <p:grpSp>
        <p:nvGrpSpPr>
          <p:cNvPr id="17" name="グループ化 16">
            <a:extLst>
              <a:ext uri="{FF2B5EF4-FFF2-40B4-BE49-F238E27FC236}">
                <a16:creationId xmlns:a16="http://schemas.microsoft.com/office/drawing/2014/main" id="{21AE03D7-0C81-97C6-B753-0B65B89ABCE1}"/>
              </a:ext>
            </a:extLst>
          </p:cNvPr>
          <p:cNvGrpSpPr/>
          <p:nvPr/>
        </p:nvGrpSpPr>
        <p:grpSpPr>
          <a:xfrm>
            <a:off x="4580209" y="3014870"/>
            <a:ext cx="3395146" cy="3075174"/>
            <a:chOff x="7017692" y="3721586"/>
            <a:chExt cx="3395146" cy="3075174"/>
          </a:xfrm>
        </p:grpSpPr>
        <p:pic>
          <p:nvPicPr>
            <p:cNvPr id="11" name="グラフィックス 10" descr="男性 単色塗りつぶし">
              <a:extLst>
                <a:ext uri="{FF2B5EF4-FFF2-40B4-BE49-F238E27FC236}">
                  <a16:creationId xmlns:a16="http://schemas.microsoft.com/office/drawing/2014/main" id="{FDA2A408-EB88-C9EF-3FED-F2AC1B8F93F4}"/>
                </a:ext>
              </a:extLst>
            </p:cNvPr>
            <p:cNvPicPr>
              <a:picLocks noChangeAspect="1"/>
            </p:cNvPicPr>
            <p:nvPr/>
          </p:nvPicPr>
          <p:blipFill>
            <a:blip r:embed="rId5">
              <a:extLst>
                <a:ext uri="{96DAC541-7B7A-43D3-8B79-37D633B846F1}">
                  <asvg:svgBlip xmlns:asvg="http://schemas.microsoft.com/office/drawing/2016/SVG/main" r:embed="rId6"/>
                </a:ext>
              </a:extLst>
            </a:blip>
            <a:srcRect b="28190"/>
            <a:stretch>
              <a:fillRect/>
            </a:stretch>
          </p:blipFill>
          <p:spPr>
            <a:xfrm>
              <a:off x="7947988" y="5031395"/>
              <a:ext cx="1386290" cy="995494"/>
            </a:xfrm>
            <a:prstGeom prst="rect">
              <a:avLst/>
            </a:prstGeom>
          </p:spPr>
        </p:pic>
        <p:grpSp>
          <p:nvGrpSpPr>
            <p:cNvPr id="13" name="グループ化 12">
              <a:extLst>
                <a:ext uri="{FF2B5EF4-FFF2-40B4-BE49-F238E27FC236}">
                  <a16:creationId xmlns:a16="http://schemas.microsoft.com/office/drawing/2014/main" id="{CA7B0624-9822-258B-E576-D2628854FB84}"/>
                </a:ext>
              </a:extLst>
            </p:cNvPr>
            <p:cNvGrpSpPr/>
            <p:nvPr/>
          </p:nvGrpSpPr>
          <p:grpSpPr>
            <a:xfrm rot="455821">
              <a:off x="7017692" y="3721586"/>
              <a:ext cx="3395146" cy="3075174"/>
              <a:chOff x="10786838" y="6824663"/>
              <a:chExt cx="3395146" cy="3075174"/>
            </a:xfrm>
          </p:grpSpPr>
          <p:pic>
            <p:nvPicPr>
              <p:cNvPr id="14" name="グラフィックス 13" descr="ヨット 単色塗りつぶし">
                <a:extLst>
                  <a:ext uri="{FF2B5EF4-FFF2-40B4-BE49-F238E27FC236}">
                    <a16:creationId xmlns:a16="http://schemas.microsoft.com/office/drawing/2014/main" id="{44E17568-4949-C3C7-8AC5-985F7E15EF8A}"/>
                  </a:ext>
                </a:extLst>
              </p:cNvPr>
              <p:cNvPicPr>
                <a:picLocks noChangeAspect="1"/>
              </p:cNvPicPr>
              <p:nvPr/>
            </p:nvPicPr>
            <p:blipFill>
              <a:blip r:embed="rId7">
                <a:extLst>
                  <a:ext uri="{96DAC541-7B7A-43D3-8B79-37D633B846F1}">
                    <asvg:svgBlip xmlns:asvg="http://schemas.microsoft.com/office/drawing/2016/SVG/main" r:embed="rId8"/>
                  </a:ext>
                </a:extLst>
              </a:blip>
              <a:srcRect t="69591" b="1"/>
              <a:stretch>
                <a:fillRect/>
              </a:stretch>
            </p:blipFill>
            <p:spPr>
              <a:xfrm rot="21138398">
                <a:off x="11322384" y="8588588"/>
                <a:ext cx="2810382" cy="1311249"/>
              </a:xfrm>
              <a:prstGeom prst="flowChartProcess">
                <a:avLst/>
              </a:prstGeom>
            </p:spPr>
          </p:pic>
          <p:sp>
            <p:nvSpPr>
              <p:cNvPr id="15" name="フローチャート: 記憶データ 14">
                <a:extLst>
                  <a:ext uri="{FF2B5EF4-FFF2-40B4-BE49-F238E27FC236}">
                    <a16:creationId xmlns:a16="http://schemas.microsoft.com/office/drawing/2014/main" id="{BEF1864B-8AC0-7A66-E3A6-769A870F4970}"/>
                  </a:ext>
                </a:extLst>
              </p:cNvPr>
              <p:cNvSpPr/>
              <p:nvPr/>
            </p:nvSpPr>
            <p:spPr>
              <a:xfrm rot="9979437">
                <a:off x="10786838" y="6824663"/>
                <a:ext cx="3395146" cy="1911085"/>
              </a:xfrm>
              <a:prstGeom prst="flowChartOnlineStorage">
                <a:avLst/>
              </a:prstGeom>
              <a:solidFill>
                <a:srgbClr val="00345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grpSp>
      <p:sp>
        <p:nvSpPr>
          <p:cNvPr id="16" name="雲 15">
            <a:extLst>
              <a:ext uri="{FF2B5EF4-FFF2-40B4-BE49-F238E27FC236}">
                <a16:creationId xmlns:a16="http://schemas.microsoft.com/office/drawing/2014/main" id="{EBAD9669-A313-5855-5B19-0DF3094018D0}"/>
              </a:ext>
            </a:extLst>
          </p:cNvPr>
          <p:cNvSpPr/>
          <p:nvPr/>
        </p:nvSpPr>
        <p:spPr>
          <a:xfrm rot="11068095">
            <a:off x="3511660" y="2020970"/>
            <a:ext cx="5582895" cy="4359130"/>
          </a:xfrm>
          <a:prstGeom prst="cloud">
            <a:avLst/>
          </a:prstGeom>
          <a:solidFill>
            <a:schemeClr val="bg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9" name="星: 4 pt 18">
            <a:extLst>
              <a:ext uri="{FF2B5EF4-FFF2-40B4-BE49-F238E27FC236}">
                <a16:creationId xmlns:a16="http://schemas.microsoft.com/office/drawing/2014/main" id="{FE3F4233-687E-82E3-A434-60BA945BDCE0}"/>
              </a:ext>
            </a:extLst>
          </p:cNvPr>
          <p:cNvSpPr>
            <a:spLocks noChangeAspect="1"/>
          </p:cNvSpPr>
          <p:nvPr/>
        </p:nvSpPr>
        <p:spPr>
          <a:xfrm rot="537046">
            <a:off x="7892238" y="2462230"/>
            <a:ext cx="729859" cy="729859"/>
          </a:xfrm>
          <a:prstGeom prst="star4">
            <a:avLst>
              <a:gd name="adj" fmla="val 15833"/>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20" name="星: 4 pt 19">
            <a:extLst>
              <a:ext uri="{FF2B5EF4-FFF2-40B4-BE49-F238E27FC236}">
                <a16:creationId xmlns:a16="http://schemas.microsoft.com/office/drawing/2014/main" id="{C35BA976-594B-96AB-B4F8-79913D4E8283}"/>
              </a:ext>
            </a:extLst>
          </p:cNvPr>
          <p:cNvSpPr>
            <a:spLocks noChangeAspect="1"/>
          </p:cNvSpPr>
          <p:nvPr/>
        </p:nvSpPr>
        <p:spPr>
          <a:xfrm>
            <a:off x="8369382" y="3003822"/>
            <a:ext cx="565962" cy="565962"/>
          </a:xfrm>
          <a:prstGeom prst="star4">
            <a:avLst>
              <a:gd name="adj" fmla="val 15833"/>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21" name="星: 4 pt 20">
            <a:extLst>
              <a:ext uri="{FF2B5EF4-FFF2-40B4-BE49-F238E27FC236}">
                <a16:creationId xmlns:a16="http://schemas.microsoft.com/office/drawing/2014/main" id="{E5C95DDE-045D-F3CE-5079-B213DAB7B8B9}"/>
              </a:ext>
            </a:extLst>
          </p:cNvPr>
          <p:cNvSpPr>
            <a:spLocks noChangeAspect="1"/>
          </p:cNvSpPr>
          <p:nvPr/>
        </p:nvSpPr>
        <p:spPr>
          <a:xfrm rot="537046">
            <a:off x="3983754" y="3022567"/>
            <a:ext cx="729859" cy="729859"/>
          </a:xfrm>
          <a:prstGeom prst="star4">
            <a:avLst>
              <a:gd name="adj" fmla="val 15833"/>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4" name="正方形/長方形 3">
            <a:extLst>
              <a:ext uri="{FF2B5EF4-FFF2-40B4-BE49-F238E27FC236}">
                <a16:creationId xmlns:a16="http://schemas.microsoft.com/office/drawing/2014/main" id="{F4F99314-13FC-69EE-5EC9-ADB3CB03C43E}"/>
              </a:ext>
            </a:extLst>
          </p:cNvPr>
          <p:cNvSpPr/>
          <p:nvPr/>
        </p:nvSpPr>
        <p:spPr>
          <a:xfrm>
            <a:off x="0" y="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28" name="テキスト ボックス 27">
            <a:extLst>
              <a:ext uri="{FF2B5EF4-FFF2-40B4-BE49-F238E27FC236}">
                <a16:creationId xmlns:a16="http://schemas.microsoft.com/office/drawing/2014/main" id="{26DC475A-FD61-ABD8-9B3E-45ADBBC88A54}"/>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3</a:t>
            </a:r>
          </a:p>
        </p:txBody>
      </p:sp>
    </p:spTree>
    <p:extLst>
      <p:ext uri="{BB962C8B-B14F-4D97-AF65-F5344CB8AC3E}">
        <p14:creationId xmlns:p14="http://schemas.microsoft.com/office/powerpoint/2010/main" val="19593995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50" fill="hold">
                                          <p:stCondLst>
                                            <p:cond delay="0"/>
                                          </p:stCondLst>
                                        </p:cTn>
                                        <p:tgtEl>
                                          <p:spTgt spid="16"/>
                                        </p:tgtEl>
                                        <p:attrNameLst>
                                          <p:attrName>r</p:attrName>
                                        </p:attrNameLst>
                                      </p:cBhvr>
                                    </p:animRot>
                                    <p:animRot by="-240000">
                                      <p:cBhvr>
                                        <p:cTn id="13" dur="300" fill="hold">
                                          <p:stCondLst>
                                            <p:cond delay="300"/>
                                          </p:stCondLst>
                                        </p:cTn>
                                        <p:tgtEl>
                                          <p:spTgt spid="16"/>
                                        </p:tgtEl>
                                        <p:attrNameLst>
                                          <p:attrName>r</p:attrName>
                                        </p:attrNameLst>
                                      </p:cBhvr>
                                    </p:animRot>
                                    <p:animRot by="240000">
                                      <p:cBhvr>
                                        <p:cTn id="14" dur="300" fill="hold">
                                          <p:stCondLst>
                                            <p:cond delay="600"/>
                                          </p:stCondLst>
                                        </p:cTn>
                                        <p:tgtEl>
                                          <p:spTgt spid="16"/>
                                        </p:tgtEl>
                                        <p:attrNameLst>
                                          <p:attrName>r</p:attrName>
                                        </p:attrNameLst>
                                      </p:cBhvr>
                                    </p:animRot>
                                    <p:animRot by="-240000">
                                      <p:cBhvr>
                                        <p:cTn id="15" dur="300" fill="hold">
                                          <p:stCondLst>
                                            <p:cond delay="900"/>
                                          </p:stCondLst>
                                        </p:cTn>
                                        <p:tgtEl>
                                          <p:spTgt spid="16"/>
                                        </p:tgtEl>
                                        <p:attrNameLst>
                                          <p:attrName>r</p:attrName>
                                        </p:attrNameLst>
                                      </p:cBhvr>
                                    </p:animRot>
                                    <p:animRot by="120000">
                                      <p:cBhvr>
                                        <p:cTn id="16" dur="300" fill="hold">
                                          <p:stCondLst>
                                            <p:cond delay="1200"/>
                                          </p:stCondLst>
                                        </p:cTn>
                                        <p:tgtEl>
                                          <p:spTgt spid="16"/>
                                        </p:tgtEl>
                                        <p:attrNameLst>
                                          <p:attrName>r</p:attrName>
                                        </p:attrNameLst>
                                      </p:cBhvr>
                                    </p:animRot>
                                  </p:childTnLst>
                                </p:cTn>
                              </p:par>
                              <p:par>
                                <p:cTn id="17" presetID="53" presetClass="entr" presetSubtype="16" fill="hold" nodeType="withEffect">
                                  <p:stCondLst>
                                    <p:cond delay="200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 presetClass="exit" presetSubtype="0" fill="hold" nodeType="withEffect">
                                  <p:stCondLst>
                                    <p:cond delay="500"/>
                                  </p:stCondLst>
                                  <p:childTnLst>
                                    <p:set>
                                      <p:cBhvr>
                                        <p:cTn id="26" dur="1" fill="hold">
                                          <p:stCondLst>
                                            <p:cond delay="0"/>
                                          </p:stCondLst>
                                        </p:cTn>
                                        <p:tgtEl>
                                          <p:spTgt spid="18"/>
                                        </p:tgtEl>
                                        <p:attrNameLst>
                                          <p:attrName>style.visibility</p:attrName>
                                        </p:attrNameLst>
                                      </p:cBhvr>
                                      <p:to>
                                        <p:strVal val="hidden"/>
                                      </p:to>
                                    </p:set>
                                  </p:childTnLst>
                                </p:cTn>
                              </p:par>
                              <p:par>
                                <p:cTn id="27" presetID="10" presetClass="exit" presetSubtype="0" fill="hold" grpId="2" nodeType="withEffect">
                                  <p:stCondLst>
                                    <p:cond delay="1500"/>
                                  </p:stCondLst>
                                  <p:childTnLst>
                                    <p:animEffect transition="out" filter="fade">
                                      <p:cBhvr>
                                        <p:cTn id="28" dur="250"/>
                                        <p:tgtEl>
                                          <p:spTgt spid="16"/>
                                        </p:tgtEl>
                                      </p:cBhvr>
                                    </p:animEffect>
                                    <p:set>
                                      <p:cBhvr>
                                        <p:cTn id="29" dur="1" fill="hold">
                                          <p:stCondLst>
                                            <p:cond delay="249"/>
                                          </p:stCondLst>
                                        </p:cTn>
                                        <p:tgtEl>
                                          <p:spTgt spid="16"/>
                                        </p:tgtEl>
                                        <p:attrNameLst>
                                          <p:attrName>style.visibility</p:attrName>
                                        </p:attrNameLst>
                                      </p:cBhvr>
                                      <p:to>
                                        <p:strVal val="hidden"/>
                                      </p:to>
                                    </p:set>
                                  </p:childTnLst>
                                </p:cTn>
                              </p:par>
                              <p:par>
                                <p:cTn id="30" presetID="1" presetClass="entr" presetSubtype="0" fill="hold" nodeType="withEffect">
                                  <p:stCondLst>
                                    <p:cond delay="500"/>
                                  </p:stCondLst>
                                  <p:childTnLst>
                                    <p:set>
                                      <p:cBhvr>
                                        <p:cTn id="31" dur="1" fill="hold">
                                          <p:stCondLst>
                                            <p:cond delay="0"/>
                                          </p:stCondLst>
                                        </p:cTn>
                                        <p:tgtEl>
                                          <p:spTgt spid="17"/>
                                        </p:tgtEl>
                                        <p:attrNameLst>
                                          <p:attrName>style.visibility</p:attrName>
                                        </p:attrNameLst>
                                      </p:cBhvr>
                                      <p:to>
                                        <p:strVal val="visible"/>
                                      </p:to>
                                    </p:set>
                                  </p:childTnLst>
                                </p:cTn>
                              </p:par>
                              <p:par>
                                <p:cTn id="32" presetID="10" presetClass="entr" presetSubtype="0" fill="hold" grpId="0" nodeType="withEffect">
                                  <p:stCondLst>
                                    <p:cond delay="20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250"/>
                                        <p:tgtEl>
                                          <p:spTgt spid="21"/>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10" presetClass="entr" presetSubtype="0" fill="hold" grpId="0" nodeType="withEffect">
                                  <p:stCondLst>
                                    <p:cond delay="200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50"/>
                                        <p:tgtEl>
                                          <p:spTgt spid="20"/>
                                        </p:tgtEl>
                                      </p:cBhvr>
                                    </p:animEffect>
                                  </p:childTnLst>
                                </p:cTn>
                              </p:par>
                              <p:par>
                                <p:cTn id="41" presetID="8" presetClass="emph" presetSubtype="0" fill="hold" grpId="1" nodeType="withEffect">
                                  <p:stCondLst>
                                    <p:cond delay="2500"/>
                                  </p:stCondLst>
                                  <p:childTnLst>
                                    <p:animRot by="21600000">
                                      <p:cBhvr>
                                        <p:cTn id="42" dur="1000" fill="hold"/>
                                        <p:tgtEl>
                                          <p:spTgt spid="21"/>
                                        </p:tgtEl>
                                        <p:attrNameLst>
                                          <p:attrName>r</p:attrName>
                                        </p:attrNameLst>
                                      </p:cBhvr>
                                    </p:animRot>
                                  </p:childTnLst>
                                </p:cTn>
                              </p:par>
                              <p:par>
                                <p:cTn id="43" presetID="8" presetClass="emph" presetSubtype="0" fill="hold" grpId="1" nodeType="withEffect">
                                  <p:stCondLst>
                                    <p:cond delay="2500"/>
                                  </p:stCondLst>
                                  <p:childTnLst>
                                    <p:animRot by="21600000">
                                      <p:cBhvr>
                                        <p:cTn id="44" dur="1000" fill="hold"/>
                                        <p:tgtEl>
                                          <p:spTgt spid="19"/>
                                        </p:tgtEl>
                                        <p:attrNameLst>
                                          <p:attrName>r</p:attrName>
                                        </p:attrNameLst>
                                      </p:cBhvr>
                                    </p:animRot>
                                  </p:childTnLst>
                                </p:cTn>
                              </p:par>
                              <p:par>
                                <p:cTn id="45" presetID="8" presetClass="emph" presetSubtype="0" fill="hold" grpId="1" nodeType="withEffect">
                                  <p:stCondLst>
                                    <p:cond delay="2500"/>
                                  </p:stCondLst>
                                  <p:childTnLst>
                                    <p:animRot by="21600000">
                                      <p:cBhvr>
                                        <p:cTn id="46" dur="1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animBg="1"/>
      <p:bldP spid="16" grpId="1" animBg="1"/>
      <p:bldP spid="16" grpId="2" animBg="1"/>
      <p:bldP spid="19" grpId="0" animBg="1"/>
      <p:bldP spid="19" grpId="1" animBg="1"/>
      <p:bldP spid="20" grpId="0" animBg="1"/>
      <p:bldP spid="20" grpId="1" animBg="1"/>
      <p:bldP spid="21" grpId="0" animBg="1"/>
      <p:bldP spid="2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3CAE-1D2A-3DAA-EF74-1769BAB53021}"/>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829E6FC6-7A97-75A8-4EFE-419D1632ECBA}"/>
              </a:ext>
            </a:extLst>
          </p:cNvPr>
          <p:cNvSpPr>
            <a:spLocks noChangeAspect="1"/>
          </p:cNvSpPr>
          <p:nvPr/>
        </p:nvSpPr>
        <p:spPr>
          <a:xfrm>
            <a:off x="-2700000" y="729000"/>
            <a:ext cx="5400000" cy="540000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0AA8E51-F678-B6DA-7BCB-AF4619F3851D}"/>
              </a:ext>
            </a:extLst>
          </p:cNvPr>
          <p:cNvSpPr txBox="1"/>
          <p:nvPr/>
        </p:nvSpPr>
        <p:spPr>
          <a:xfrm>
            <a:off x="13060072" y="-327693"/>
            <a:ext cx="6703005" cy="646331"/>
          </a:xfrm>
          <a:prstGeom prst="rect">
            <a:avLst/>
          </a:prstGeom>
          <a:noFill/>
        </p:spPr>
        <p:txBody>
          <a:bodyPr wrap="square" rtlCol="0">
            <a:spAutoFit/>
          </a:bodyPr>
          <a:lstStyle/>
          <a:p>
            <a:r>
              <a:rPr kumimoji="1" lang="ja-JP" altLang="en-US"/>
              <a:t>窓口業務のオンライン化をさらに促進</a:t>
            </a:r>
            <a:endParaRPr kumimoji="1" lang="en-US" altLang="ja-JP"/>
          </a:p>
          <a:p>
            <a:r>
              <a:rPr kumimoji="1" lang="ja-JP" altLang="en-US"/>
              <a:t>→市民の利便性向上・市の費用削減</a:t>
            </a:r>
            <a:endParaRPr kumimoji="1" lang="en-US" altLang="ja-JP"/>
          </a:p>
        </p:txBody>
      </p:sp>
      <p:sp>
        <p:nvSpPr>
          <p:cNvPr id="6" name="テキスト ボックス 5">
            <a:extLst>
              <a:ext uri="{FF2B5EF4-FFF2-40B4-BE49-F238E27FC236}">
                <a16:creationId xmlns:a16="http://schemas.microsoft.com/office/drawing/2014/main" id="{C2902B09-C685-E93B-AB18-127A19157332}"/>
              </a:ext>
            </a:extLst>
          </p:cNvPr>
          <p:cNvSpPr txBox="1"/>
          <p:nvPr/>
        </p:nvSpPr>
        <p:spPr>
          <a:xfrm>
            <a:off x="12905077" y="-824867"/>
            <a:ext cx="5162550" cy="369332"/>
          </a:xfrm>
          <a:prstGeom prst="rect">
            <a:avLst/>
          </a:prstGeom>
          <a:noFill/>
        </p:spPr>
        <p:txBody>
          <a:bodyPr wrap="square" rtlCol="0">
            <a:spAutoFit/>
          </a:bodyPr>
          <a:lstStyle/>
          <a:p>
            <a:r>
              <a:rPr kumimoji="1" lang="ja-JP" altLang="en-US"/>
              <a:t>オンラインサービスを１つのアプリに統一</a:t>
            </a:r>
          </a:p>
        </p:txBody>
      </p:sp>
      <p:sp>
        <p:nvSpPr>
          <p:cNvPr id="18" name="テキスト ボックス 17">
            <a:extLst>
              <a:ext uri="{FF2B5EF4-FFF2-40B4-BE49-F238E27FC236}">
                <a16:creationId xmlns:a16="http://schemas.microsoft.com/office/drawing/2014/main" id="{893CF07E-B11F-C0AC-7423-81FA7C26E201}"/>
              </a:ext>
            </a:extLst>
          </p:cNvPr>
          <p:cNvSpPr txBox="1"/>
          <p:nvPr/>
        </p:nvSpPr>
        <p:spPr>
          <a:xfrm>
            <a:off x="12905077" y="1118600"/>
            <a:ext cx="6858000" cy="3046988"/>
          </a:xfrm>
          <a:prstGeom prst="rect">
            <a:avLst/>
          </a:prstGeom>
          <a:noFill/>
        </p:spPr>
        <p:txBody>
          <a:bodyPr wrap="square" rtlCol="0">
            <a:spAutoFit/>
          </a:bodyPr>
          <a:lstStyle/>
          <a:p>
            <a:r>
              <a:rPr lang="ja-JP" altLang="en-US" sz="2400"/>
              <a:t>市役所：各種窓口業務</a:t>
            </a:r>
            <a:endParaRPr lang="en-US" altLang="ja-JP" sz="2400"/>
          </a:p>
          <a:p>
            <a:r>
              <a:rPr lang="ja-JP" altLang="en-US" sz="2400"/>
              <a:t>病院：予約、オンライン診療</a:t>
            </a:r>
            <a:endParaRPr lang="en-US" altLang="ja-JP" sz="2400"/>
          </a:p>
          <a:p>
            <a:r>
              <a:rPr lang="ja-JP" altLang="en-US" sz="2400"/>
              <a:t>保育施設：一時預かり予約、入園申し込み</a:t>
            </a:r>
            <a:endParaRPr lang="en-US" altLang="ja-JP" sz="2400"/>
          </a:p>
          <a:p>
            <a:r>
              <a:rPr lang="ja-JP" altLang="en-US" sz="2400"/>
              <a:t>学校：欠席連絡、給食費支払い</a:t>
            </a:r>
            <a:endParaRPr lang="en-US" altLang="ja-JP" sz="2400"/>
          </a:p>
          <a:p>
            <a:r>
              <a:rPr lang="ja-JP" altLang="en-US" sz="2400"/>
              <a:t>ゴミ：粗大ごみ予約</a:t>
            </a:r>
            <a:endParaRPr lang="en-US" altLang="ja-JP" sz="2400"/>
          </a:p>
          <a:p>
            <a:r>
              <a:rPr lang="ja-JP" altLang="en-US" sz="2400"/>
              <a:t>防災：ハザードマップ、被害状況通報</a:t>
            </a:r>
            <a:endParaRPr lang="en-US" altLang="ja-JP" sz="2400"/>
          </a:p>
          <a:p>
            <a:r>
              <a:rPr lang="ja-JP" altLang="en-US" sz="2400"/>
              <a:t>イベント：告知、イベント申請</a:t>
            </a:r>
            <a:endParaRPr lang="en-US" altLang="ja-JP" sz="2400"/>
          </a:p>
          <a:p>
            <a:r>
              <a:rPr lang="en-US" altLang="ja-JP" sz="2400"/>
              <a:t>AI</a:t>
            </a:r>
            <a:r>
              <a:rPr lang="ja-JP" altLang="en-US" sz="2400"/>
              <a:t>チャット：相談、オンライン窓口</a:t>
            </a:r>
            <a:endParaRPr lang="en-US" altLang="ja-JP" sz="2400"/>
          </a:p>
        </p:txBody>
      </p:sp>
      <p:grpSp>
        <p:nvGrpSpPr>
          <p:cNvPr id="22" name="グループ化 21">
            <a:extLst>
              <a:ext uri="{FF2B5EF4-FFF2-40B4-BE49-F238E27FC236}">
                <a16:creationId xmlns:a16="http://schemas.microsoft.com/office/drawing/2014/main" id="{439F82C0-505C-404A-53E3-30C2C95C4233}"/>
              </a:ext>
            </a:extLst>
          </p:cNvPr>
          <p:cNvGrpSpPr/>
          <p:nvPr/>
        </p:nvGrpSpPr>
        <p:grpSpPr>
          <a:xfrm>
            <a:off x="6124451" y="7851967"/>
            <a:ext cx="3440723" cy="4702337"/>
            <a:chOff x="6642099" y="974336"/>
            <a:chExt cx="3886227" cy="3702981"/>
          </a:xfrm>
        </p:grpSpPr>
        <p:sp>
          <p:nvSpPr>
            <p:cNvPr id="19" name="テキスト ボックス 18">
              <a:extLst>
                <a:ext uri="{FF2B5EF4-FFF2-40B4-BE49-F238E27FC236}">
                  <a16:creationId xmlns:a16="http://schemas.microsoft.com/office/drawing/2014/main" id="{34CCF7F1-A536-AC8E-D130-B0BF3E92A141}"/>
                </a:ext>
              </a:extLst>
            </p:cNvPr>
            <p:cNvSpPr txBox="1"/>
            <p:nvPr/>
          </p:nvSpPr>
          <p:spPr>
            <a:xfrm>
              <a:off x="6877576" y="1047170"/>
              <a:ext cx="3650750" cy="3562793"/>
            </a:xfrm>
            <a:prstGeom prst="rect">
              <a:avLst/>
            </a:prstGeom>
            <a:noFill/>
          </p:spPr>
          <p:txBody>
            <a:bodyPr wrap="square" rtlCol="0">
              <a:spAutoFit/>
            </a:bodyPr>
            <a:lstStyle/>
            <a:p>
              <a:r>
                <a:rPr kumimoji="1" lang="ja-JP" altLang="en-US" sz="2400"/>
                <a:t>各種オンライン申請</a:t>
              </a:r>
              <a:endParaRPr kumimoji="1" lang="en-US" altLang="ja-JP" sz="2400"/>
            </a:p>
            <a:p>
              <a:r>
                <a:rPr kumimoji="1" lang="ja-JP" altLang="en-US" sz="2400"/>
                <a:t>公共施設の予約</a:t>
              </a:r>
              <a:endParaRPr kumimoji="1" lang="en-US" altLang="ja-JP" sz="2400"/>
            </a:p>
            <a:p>
              <a:r>
                <a:rPr kumimoji="1" lang="ja-JP" altLang="en-US" sz="2400"/>
                <a:t>オンライン診療</a:t>
              </a:r>
              <a:endParaRPr kumimoji="1" lang="en-US" altLang="ja-JP" sz="2400"/>
            </a:p>
            <a:p>
              <a:r>
                <a:rPr kumimoji="1" lang="ja-JP" altLang="en-US" sz="2400"/>
                <a:t>マイナ保険証</a:t>
              </a:r>
              <a:endParaRPr kumimoji="1" lang="en-US" altLang="ja-JP" sz="2400"/>
            </a:p>
            <a:p>
              <a:r>
                <a:rPr kumimoji="1" lang="ja-JP" altLang="en-US" sz="2400"/>
                <a:t>一時預かり予約</a:t>
              </a:r>
              <a:endParaRPr kumimoji="1" lang="en-US" altLang="ja-JP" sz="2400"/>
            </a:p>
            <a:p>
              <a:r>
                <a:rPr kumimoji="1" lang="ja-JP" altLang="en-US" sz="2400"/>
                <a:t>粗大ごみ予約</a:t>
              </a:r>
              <a:endParaRPr kumimoji="1" lang="en-US" altLang="ja-JP" sz="2400"/>
            </a:p>
            <a:p>
              <a:r>
                <a:rPr kumimoji="1" lang="ja-JP" altLang="en-US" sz="2400"/>
                <a:t>ゴミ出しカレンダー</a:t>
              </a:r>
              <a:endParaRPr kumimoji="1" lang="en-US" altLang="ja-JP" sz="2400"/>
            </a:p>
            <a:p>
              <a:r>
                <a:rPr kumimoji="1" lang="ja-JP" altLang="en-US" sz="2400"/>
                <a:t>学校への連絡や支払い</a:t>
              </a:r>
              <a:endParaRPr kumimoji="1" lang="en-US" altLang="ja-JP" sz="2400"/>
            </a:p>
            <a:p>
              <a:r>
                <a:rPr kumimoji="1" lang="ja-JP" altLang="en-US" sz="2400"/>
                <a:t>避難所受付</a:t>
              </a:r>
              <a:endParaRPr kumimoji="1" lang="en-US" altLang="ja-JP" sz="2400"/>
            </a:p>
            <a:p>
              <a:r>
                <a:rPr kumimoji="1" lang="ja-JP" altLang="en-US" sz="2400"/>
                <a:t>ハザードマップ</a:t>
              </a:r>
              <a:endParaRPr kumimoji="1" lang="en-US" altLang="ja-JP" sz="2400"/>
            </a:p>
            <a:p>
              <a:r>
                <a:rPr kumimoji="1" lang="ja-JP" altLang="en-US" sz="2400"/>
                <a:t>情報発信</a:t>
              </a:r>
              <a:endParaRPr kumimoji="1" lang="en-US" altLang="ja-JP" sz="2400"/>
            </a:p>
            <a:p>
              <a:r>
                <a:rPr kumimoji="1" lang="ja-JP" altLang="en-US" sz="2400"/>
                <a:t>地域ポイント</a:t>
              </a:r>
              <a:endParaRPr kumimoji="1" lang="en-US" altLang="ja-JP" sz="2400"/>
            </a:p>
          </p:txBody>
        </p:sp>
        <p:sp>
          <p:nvSpPr>
            <p:cNvPr id="20" name="吹き出し: 角を丸めた四角形 19">
              <a:extLst>
                <a:ext uri="{FF2B5EF4-FFF2-40B4-BE49-F238E27FC236}">
                  <a16:creationId xmlns:a16="http://schemas.microsoft.com/office/drawing/2014/main" id="{E8072E55-078F-7368-EFBC-FA35DF12C5FD}"/>
                </a:ext>
              </a:extLst>
            </p:cNvPr>
            <p:cNvSpPr/>
            <p:nvPr/>
          </p:nvSpPr>
          <p:spPr>
            <a:xfrm>
              <a:off x="6642099" y="974336"/>
              <a:ext cx="3886227" cy="3702981"/>
            </a:xfrm>
            <a:prstGeom prst="wedgeRoundRectCallout">
              <a:avLst>
                <a:gd name="adj1" fmla="val -62575"/>
                <a:gd name="adj2" fmla="val -22363"/>
                <a:gd name="adj3" fmla="val 16667"/>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3" name="コンテンツ プレースホルダー 4" descr="テキスト, 手紙, メール&#10;&#10;AI 生成コンテンツは誤りを含む可能性があります。">
            <a:extLst>
              <a:ext uri="{FF2B5EF4-FFF2-40B4-BE49-F238E27FC236}">
                <a16:creationId xmlns:a16="http://schemas.microsoft.com/office/drawing/2014/main" id="{C8D4DAAF-844E-CBFA-C4F8-BBEBC4882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5077" y="4765913"/>
            <a:ext cx="10515600" cy="4184173"/>
          </a:xfrm>
          <a:prstGeom prst="rect">
            <a:avLst/>
          </a:prstGeom>
        </p:spPr>
      </p:pic>
      <p:sp>
        <p:nvSpPr>
          <p:cNvPr id="29" name="テキスト ボックス 28">
            <a:extLst>
              <a:ext uri="{FF2B5EF4-FFF2-40B4-BE49-F238E27FC236}">
                <a16:creationId xmlns:a16="http://schemas.microsoft.com/office/drawing/2014/main" id="{416F6D02-1969-C9DC-C25F-823A4B2AF89F}"/>
              </a:ext>
            </a:extLst>
          </p:cNvPr>
          <p:cNvSpPr txBox="1"/>
          <p:nvPr/>
        </p:nvSpPr>
        <p:spPr>
          <a:xfrm>
            <a:off x="19293177" y="2906019"/>
            <a:ext cx="4127500" cy="1323439"/>
          </a:xfrm>
          <a:prstGeom prst="rect">
            <a:avLst/>
          </a:prstGeom>
          <a:noFill/>
        </p:spPr>
        <p:txBody>
          <a:bodyPr wrap="square" rtlCol="0">
            <a:spAutoFit/>
          </a:bodyPr>
          <a:lstStyle/>
          <a:p>
            <a:r>
              <a:rPr kumimoji="1" lang="ja-JP" altLang="en-US" sz="2000"/>
              <a:t>セキュリティ：行政サービスなどプライバシー保護が求められる項目のみマイナンバーカードの承認を挟むなどの機能を付ける。</a:t>
            </a:r>
          </a:p>
        </p:txBody>
      </p:sp>
      <p:sp>
        <p:nvSpPr>
          <p:cNvPr id="7" name="テキスト ボックス 6">
            <a:extLst>
              <a:ext uri="{FF2B5EF4-FFF2-40B4-BE49-F238E27FC236}">
                <a16:creationId xmlns:a16="http://schemas.microsoft.com/office/drawing/2014/main" id="{8CAFF95C-45B1-CF33-8767-C1CE8758E9F4}"/>
              </a:ext>
            </a:extLst>
          </p:cNvPr>
          <p:cNvSpPr txBox="1"/>
          <p:nvPr/>
        </p:nvSpPr>
        <p:spPr>
          <a:xfrm>
            <a:off x="6455899" y="7397822"/>
            <a:ext cx="3292050" cy="461665"/>
          </a:xfrm>
          <a:prstGeom prst="rect">
            <a:avLst/>
          </a:prstGeom>
          <a:noFill/>
        </p:spPr>
        <p:txBody>
          <a:bodyPr wrap="square" rtlCol="0">
            <a:spAutoFit/>
          </a:bodyPr>
          <a:lstStyle/>
          <a:p>
            <a:r>
              <a:rPr kumimoji="1" lang="ja-JP" altLang="en-US" sz="2400" b="1"/>
              <a:t>都市の機能を集約</a:t>
            </a:r>
          </a:p>
        </p:txBody>
      </p:sp>
      <p:pic>
        <p:nvPicPr>
          <p:cNvPr id="11" name="図 10" descr="文字と数字と文字の加工写真&#10;&#10;AI 生成コンテンツは誤りを含む可能性があります。">
            <a:extLst>
              <a:ext uri="{FF2B5EF4-FFF2-40B4-BE49-F238E27FC236}">
                <a16:creationId xmlns:a16="http://schemas.microsoft.com/office/drawing/2014/main" id="{0008BB93-055A-968D-0DE7-8773C50C5EDD}"/>
              </a:ext>
            </a:extLst>
          </p:cNvPr>
          <p:cNvPicPr>
            <a:picLocks noChangeAspect="1"/>
          </p:cNvPicPr>
          <p:nvPr/>
        </p:nvPicPr>
        <p:blipFill>
          <a:blip r:embed="rId4">
            <a:extLst>
              <a:ext uri="{28A0092B-C50C-407E-A947-70E740481C1C}">
                <a14:useLocalDpi xmlns:a14="http://schemas.microsoft.com/office/drawing/2010/main" val="0"/>
              </a:ext>
            </a:extLst>
          </a:blip>
          <a:srcRect l="20538" t="8789" r="19966" b="60350"/>
          <a:stretch>
            <a:fillRect/>
          </a:stretch>
        </p:blipFill>
        <p:spPr>
          <a:xfrm>
            <a:off x="7103038" y="33130"/>
            <a:ext cx="4173886" cy="2924020"/>
          </a:xfrm>
          <a:prstGeom prst="rect">
            <a:avLst/>
          </a:prstGeom>
        </p:spPr>
      </p:pic>
      <p:grpSp>
        <p:nvGrpSpPr>
          <p:cNvPr id="42" name="グループ化 41">
            <a:extLst>
              <a:ext uri="{FF2B5EF4-FFF2-40B4-BE49-F238E27FC236}">
                <a16:creationId xmlns:a16="http://schemas.microsoft.com/office/drawing/2014/main" id="{6AC70CB0-2E45-228E-051B-75FD16DAF992}"/>
              </a:ext>
            </a:extLst>
          </p:cNvPr>
          <p:cNvGrpSpPr/>
          <p:nvPr/>
        </p:nvGrpSpPr>
        <p:grpSpPr>
          <a:xfrm>
            <a:off x="2828648" y="0"/>
            <a:ext cx="3869848" cy="6863799"/>
            <a:chOff x="2910621" y="122663"/>
            <a:chExt cx="3680000" cy="6735337"/>
          </a:xfrm>
        </p:grpSpPr>
        <p:grpSp>
          <p:nvGrpSpPr>
            <p:cNvPr id="2" name="グループ化 1">
              <a:extLst>
                <a:ext uri="{FF2B5EF4-FFF2-40B4-BE49-F238E27FC236}">
                  <a16:creationId xmlns:a16="http://schemas.microsoft.com/office/drawing/2014/main" id="{E97E890F-11EC-D15C-F0C5-FD10E599619B}"/>
                </a:ext>
              </a:extLst>
            </p:cNvPr>
            <p:cNvGrpSpPr/>
            <p:nvPr/>
          </p:nvGrpSpPr>
          <p:grpSpPr>
            <a:xfrm>
              <a:off x="2910621" y="122663"/>
              <a:ext cx="3680000" cy="6735337"/>
              <a:chOff x="3225852" y="122662"/>
              <a:chExt cx="3680000" cy="6735337"/>
            </a:xfrm>
          </p:grpSpPr>
          <p:pic>
            <p:nvPicPr>
              <p:cNvPr id="10" name="図 9" descr="文字と数字と文字の加工写真&#10;&#10;AI 生成コンテンツは誤りを含む可能性があります。">
                <a:extLst>
                  <a:ext uri="{FF2B5EF4-FFF2-40B4-BE49-F238E27FC236}">
                    <a16:creationId xmlns:a16="http://schemas.microsoft.com/office/drawing/2014/main" id="{F64BE3DA-FD4D-AF02-66F3-D636DF496E38}"/>
                  </a:ext>
                </a:extLst>
              </p:cNvPr>
              <p:cNvPicPr>
                <a:picLocks noChangeAspect="1"/>
              </p:cNvPicPr>
              <p:nvPr/>
            </p:nvPicPr>
            <p:blipFill>
              <a:blip r:embed="rId4">
                <a:extLst>
                  <a:ext uri="{28A0092B-C50C-407E-A947-70E740481C1C}">
                    <a14:useLocalDpi xmlns:a14="http://schemas.microsoft.com/office/drawing/2010/main" val="0"/>
                  </a:ext>
                </a:extLst>
              </a:blip>
              <a:srcRect l="15672" t="6926" r="16648" b="10493"/>
              <a:stretch>
                <a:fillRect/>
              </a:stretch>
            </p:blipFill>
            <p:spPr>
              <a:xfrm>
                <a:off x="3225852" y="122662"/>
                <a:ext cx="3680000" cy="6735337"/>
              </a:xfrm>
              <a:prstGeom prst="rect">
                <a:avLst/>
              </a:prstGeom>
            </p:spPr>
          </p:pic>
          <p:pic>
            <p:nvPicPr>
              <p:cNvPr id="14" name="図 13">
                <a:extLst>
                  <a:ext uri="{FF2B5EF4-FFF2-40B4-BE49-F238E27FC236}">
                    <a16:creationId xmlns:a16="http://schemas.microsoft.com/office/drawing/2014/main" id="{45D0CF56-6787-9F44-FCC7-175E66C15B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60419" y="821097"/>
                <a:ext cx="3046972" cy="5088083"/>
              </a:xfrm>
              <a:prstGeom prst="rect">
                <a:avLst/>
              </a:prstGeom>
            </p:spPr>
          </p:pic>
        </p:grpSp>
        <p:sp>
          <p:nvSpPr>
            <p:cNvPr id="13" name="正方形/長方形 12">
              <a:extLst>
                <a:ext uri="{FF2B5EF4-FFF2-40B4-BE49-F238E27FC236}">
                  <a16:creationId xmlns:a16="http://schemas.microsoft.com/office/drawing/2014/main" id="{F407CBFD-86AD-13B3-A566-2EFCB6E5D012}"/>
                </a:ext>
              </a:extLst>
            </p:cNvPr>
            <p:cNvSpPr/>
            <p:nvPr/>
          </p:nvSpPr>
          <p:spPr>
            <a:xfrm>
              <a:off x="3538537" y="4823272"/>
              <a:ext cx="1014625" cy="857562"/>
            </a:xfrm>
            <a:prstGeom prst="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7577294-C8D5-3232-6B3E-794B5F355630}"/>
                </a:ext>
              </a:extLst>
            </p:cNvPr>
            <p:cNvSpPr/>
            <p:nvPr/>
          </p:nvSpPr>
          <p:spPr>
            <a:xfrm>
              <a:off x="4984644" y="3567738"/>
              <a:ext cx="1014625" cy="799092"/>
            </a:xfrm>
            <a:prstGeom prst="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descr="文字と数字と文字の加工写真&#10;&#10;AI 生成コンテンツは誤りを含む可能性があります。">
            <a:extLst>
              <a:ext uri="{FF2B5EF4-FFF2-40B4-BE49-F238E27FC236}">
                <a16:creationId xmlns:a16="http://schemas.microsoft.com/office/drawing/2014/main" id="{5277BECC-CB87-0748-7476-0DA6B8499876}"/>
              </a:ext>
            </a:extLst>
          </p:cNvPr>
          <p:cNvPicPr>
            <a:picLocks noChangeAspect="1"/>
          </p:cNvPicPr>
          <p:nvPr/>
        </p:nvPicPr>
        <p:blipFill>
          <a:blip r:embed="rId4">
            <a:extLst>
              <a:ext uri="{28A0092B-C50C-407E-A947-70E740481C1C}">
                <a14:useLocalDpi xmlns:a14="http://schemas.microsoft.com/office/drawing/2010/main" val="0"/>
              </a:ext>
            </a:extLst>
          </a:blip>
          <a:srcRect l="20538" t="8789" r="19966" b="60350"/>
          <a:stretch>
            <a:fillRect/>
          </a:stretch>
        </p:blipFill>
        <p:spPr>
          <a:xfrm>
            <a:off x="7122299" y="3190124"/>
            <a:ext cx="4173886" cy="2924020"/>
          </a:xfrm>
          <a:prstGeom prst="rect">
            <a:avLst/>
          </a:prstGeom>
        </p:spPr>
      </p:pic>
      <p:pic>
        <p:nvPicPr>
          <p:cNvPr id="25" name="図 24" descr="グラフィカル ユーザー インターフェイス, アプリケーション&#10;&#10;AI 生成コンテンツは誤りを含む可能性があります。">
            <a:extLst>
              <a:ext uri="{FF2B5EF4-FFF2-40B4-BE49-F238E27FC236}">
                <a16:creationId xmlns:a16="http://schemas.microsoft.com/office/drawing/2014/main" id="{81887F72-1A1D-6C59-E003-EB678F895D6A}"/>
              </a:ext>
            </a:extLst>
          </p:cNvPr>
          <p:cNvPicPr>
            <a:picLocks noChangeAspect="1"/>
          </p:cNvPicPr>
          <p:nvPr/>
        </p:nvPicPr>
        <p:blipFill>
          <a:blip r:embed="rId6">
            <a:extLst>
              <a:ext uri="{28A0092B-C50C-407E-A947-70E740481C1C}">
                <a14:useLocalDpi xmlns:a14="http://schemas.microsoft.com/office/drawing/2010/main" val="0"/>
              </a:ext>
            </a:extLst>
          </a:blip>
          <a:srcRect t="5377" b="68254"/>
          <a:stretch>
            <a:fillRect/>
          </a:stretch>
        </p:blipFill>
        <p:spPr>
          <a:xfrm>
            <a:off x="7218199" y="3863673"/>
            <a:ext cx="3943564" cy="2250471"/>
          </a:xfrm>
          <a:prstGeom prst="rect">
            <a:avLst/>
          </a:prstGeom>
        </p:spPr>
      </p:pic>
      <p:sp>
        <p:nvSpPr>
          <p:cNvPr id="21" name="テキスト ボックス 20">
            <a:extLst>
              <a:ext uri="{FF2B5EF4-FFF2-40B4-BE49-F238E27FC236}">
                <a16:creationId xmlns:a16="http://schemas.microsoft.com/office/drawing/2014/main" id="{103D6542-C5E8-6B96-9525-824C26A587C2}"/>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32</a:t>
            </a:r>
          </a:p>
        </p:txBody>
      </p:sp>
      <p:pic>
        <p:nvPicPr>
          <p:cNvPr id="27" name="図 26">
            <a:extLst>
              <a:ext uri="{FF2B5EF4-FFF2-40B4-BE49-F238E27FC236}">
                <a16:creationId xmlns:a16="http://schemas.microsoft.com/office/drawing/2014/main" id="{08E05F82-BA8F-D446-5D3A-B004A8CECAD9}"/>
              </a:ext>
            </a:extLst>
          </p:cNvPr>
          <p:cNvPicPr>
            <a:picLocks noChangeAspect="1"/>
          </p:cNvPicPr>
          <p:nvPr/>
        </p:nvPicPr>
        <p:blipFill>
          <a:blip r:embed="rId7">
            <a:extLst>
              <a:ext uri="{28A0092B-C50C-407E-A947-70E740481C1C}">
                <a14:useLocalDpi xmlns:a14="http://schemas.microsoft.com/office/drawing/2010/main" val="0"/>
              </a:ext>
            </a:extLst>
          </a:blip>
          <a:srcRect t="12291" b="55309"/>
          <a:stretch>
            <a:fillRect/>
          </a:stretch>
        </p:blipFill>
        <p:spPr bwMode="auto">
          <a:xfrm>
            <a:off x="7218197" y="3848817"/>
            <a:ext cx="3915746" cy="2250471"/>
          </a:xfrm>
          <a:prstGeom prst="rect">
            <a:avLst/>
          </a:prstGeom>
          <a:noFill/>
          <a:ln>
            <a:noFill/>
          </a:ln>
        </p:spPr>
      </p:pic>
      <p:pic>
        <p:nvPicPr>
          <p:cNvPr id="45" name="図 44" descr="テーブル&#10;&#10;AI 生成コンテンツは誤りを含む可能性があります。">
            <a:extLst>
              <a:ext uri="{FF2B5EF4-FFF2-40B4-BE49-F238E27FC236}">
                <a16:creationId xmlns:a16="http://schemas.microsoft.com/office/drawing/2014/main" id="{25F9C743-F77B-6DE0-D11F-5E50AABB6D33}"/>
              </a:ext>
            </a:extLst>
          </p:cNvPr>
          <p:cNvPicPr>
            <a:picLocks noChangeAspect="1"/>
          </p:cNvPicPr>
          <p:nvPr/>
        </p:nvPicPr>
        <p:blipFill>
          <a:blip r:embed="rId8"/>
          <a:srcRect l="1627" b="26693"/>
          <a:stretch>
            <a:fillRect/>
          </a:stretch>
        </p:blipFill>
        <p:spPr>
          <a:xfrm>
            <a:off x="7347594" y="4022930"/>
            <a:ext cx="3589567" cy="2076358"/>
          </a:xfrm>
          <a:prstGeom prst="roundRect">
            <a:avLst>
              <a:gd name="adj" fmla="val 558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図 34" descr="QR コード が含まれている画像&#10;&#10;AI 生成コンテンツは誤りを含む可能性があります。">
            <a:extLst>
              <a:ext uri="{FF2B5EF4-FFF2-40B4-BE49-F238E27FC236}">
                <a16:creationId xmlns:a16="http://schemas.microsoft.com/office/drawing/2014/main" id="{9DCDDA60-A57E-CA65-A3FE-A51255958D6A}"/>
              </a:ext>
            </a:extLst>
          </p:cNvPr>
          <p:cNvPicPr>
            <a:picLocks noChangeAspect="1"/>
          </p:cNvPicPr>
          <p:nvPr/>
        </p:nvPicPr>
        <p:blipFill>
          <a:blip r:embed="rId9">
            <a:extLst>
              <a:ext uri="{28A0092B-C50C-407E-A947-70E740481C1C}">
                <a14:useLocalDpi xmlns:a14="http://schemas.microsoft.com/office/drawing/2010/main" val="0"/>
              </a:ext>
            </a:extLst>
          </a:blip>
          <a:srcRect t="38969" b="26678"/>
          <a:stretch>
            <a:fillRect/>
          </a:stretch>
        </p:blipFill>
        <p:spPr>
          <a:xfrm>
            <a:off x="7218197" y="649708"/>
            <a:ext cx="3897405" cy="2277246"/>
          </a:xfrm>
          <a:prstGeom prst="rect">
            <a:avLst/>
          </a:prstGeom>
        </p:spPr>
      </p:pic>
      <p:grpSp>
        <p:nvGrpSpPr>
          <p:cNvPr id="44" name="グループ化 43">
            <a:extLst>
              <a:ext uri="{FF2B5EF4-FFF2-40B4-BE49-F238E27FC236}">
                <a16:creationId xmlns:a16="http://schemas.microsoft.com/office/drawing/2014/main" id="{FECA1D8E-259A-F500-3279-78A3E3C197C4}"/>
              </a:ext>
            </a:extLst>
          </p:cNvPr>
          <p:cNvGrpSpPr/>
          <p:nvPr/>
        </p:nvGrpSpPr>
        <p:grpSpPr>
          <a:xfrm>
            <a:off x="3148931" y="183466"/>
            <a:ext cx="3391308" cy="715954"/>
            <a:chOff x="2001171" y="5753386"/>
            <a:chExt cx="4086464" cy="715954"/>
          </a:xfrm>
        </p:grpSpPr>
        <p:sp>
          <p:nvSpPr>
            <p:cNvPr id="46" name="四角形: 角を丸くする 45">
              <a:extLst>
                <a:ext uri="{FF2B5EF4-FFF2-40B4-BE49-F238E27FC236}">
                  <a16:creationId xmlns:a16="http://schemas.microsoft.com/office/drawing/2014/main" id="{70E3214C-EB32-2312-742B-8DEC4BF6267F}"/>
                </a:ext>
              </a:extLst>
            </p:cNvPr>
            <p:cNvSpPr/>
            <p:nvPr/>
          </p:nvSpPr>
          <p:spPr>
            <a:xfrm>
              <a:off x="2001171" y="5753386"/>
              <a:ext cx="3957474" cy="715954"/>
            </a:xfrm>
            <a:prstGeom prst="roundRect">
              <a:avLst>
                <a:gd name="adj" fmla="val 6463"/>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2D54EB6A-0CAF-0A73-E8A1-C617F23C3E8B}"/>
                </a:ext>
              </a:extLst>
            </p:cNvPr>
            <p:cNvSpPr txBox="1"/>
            <p:nvPr/>
          </p:nvSpPr>
          <p:spPr>
            <a:xfrm>
              <a:off x="2034696" y="5873754"/>
              <a:ext cx="4052939" cy="523220"/>
            </a:xfrm>
            <a:prstGeom prst="rect">
              <a:avLst/>
            </a:prstGeom>
            <a:noFill/>
          </p:spPr>
          <p:txBody>
            <a:bodyPr wrap="square" rtlCol="0">
              <a:spAutoFit/>
            </a:bodyPr>
            <a:lstStyle/>
            <a:p>
              <a:pPr algn="ctr"/>
              <a:r>
                <a:rPr kumimoji="1" lang="ja-JP" altLang="en-US" sz="2800" b="1">
                  <a:solidFill>
                    <a:srgbClr val="003451"/>
                  </a:solidFill>
                </a:rPr>
                <a:t>生活に便利な機能</a:t>
              </a:r>
            </a:p>
          </p:txBody>
        </p:sp>
      </p:grpSp>
      <p:sp>
        <p:nvSpPr>
          <p:cNvPr id="5" name="テキスト ボックス 4">
            <a:extLst>
              <a:ext uri="{FF2B5EF4-FFF2-40B4-BE49-F238E27FC236}">
                <a16:creationId xmlns:a16="http://schemas.microsoft.com/office/drawing/2014/main" id="{1B89C0AB-02C1-A7C6-C672-515AD48D19FC}"/>
              </a:ext>
            </a:extLst>
          </p:cNvPr>
          <p:cNvSpPr txBox="1"/>
          <p:nvPr/>
        </p:nvSpPr>
        <p:spPr>
          <a:xfrm>
            <a:off x="5502355" y="6644536"/>
            <a:ext cx="2034677" cy="276999"/>
          </a:xfrm>
          <a:prstGeom prst="rect">
            <a:avLst/>
          </a:prstGeom>
          <a:noFill/>
        </p:spPr>
        <p:txBody>
          <a:bodyPr wrap="square" rtlCol="0">
            <a:spAutoFit/>
          </a:bodyPr>
          <a:lstStyle/>
          <a:p>
            <a:r>
              <a:rPr kumimoji="1" lang="en-US" altLang="ja-JP" sz="1200"/>
              <a:t>Microsoft Copilot</a:t>
            </a:r>
            <a:r>
              <a:rPr kumimoji="1" lang="ja-JP" altLang="en-US" sz="1200" b="1"/>
              <a:t>にて作成</a:t>
            </a:r>
          </a:p>
        </p:txBody>
      </p:sp>
      <p:sp>
        <p:nvSpPr>
          <p:cNvPr id="8" name="テキスト ボックス 7">
            <a:extLst>
              <a:ext uri="{FF2B5EF4-FFF2-40B4-BE49-F238E27FC236}">
                <a16:creationId xmlns:a16="http://schemas.microsoft.com/office/drawing/2014/main" id="{201224CD-DF9E-C21E-A45B-80162C1D2F2F}"/>
              </a:ext>
            </a:extLst>
          </p:cNvPr>
          <p:cNvSpPr txBox="1"/>
          <p:nvPr/>
        </p:nvSpPr>
        <p:spPr>
          <a:xfrm>
            <a:off x="8951715" y="2680151"/>
            <a:ext cx="2006751" cy="276999"/>
          </a:xfrm>
          <a:prstGeom prst="rect">
            <a:avLst/>
          </a:prstGeom>
          <a:noFill/>
        </p:spPr>
        <p:txBody>
          <a:bodyPr wrap="square" rtlCol="0">
            <a:spAutoFit/>
          </a:bodyPr>
          <a:lstStyle/>
          <a:p>
            <a:r>
              <a:rPr kumimoji="1" lang="en-US" altLang="ja-JP" sz="1200"/>
              <a:t>Microsoft Copilot</a:t>
            </a:r>
            <a:r>
              <a:rPr kumimoji="1" lang="ja-JP" altLang="en-US" sz="1200" b="1"/>
              <a:t>にて作成</a:t>
            </a:r>
          </a:p>
        </p:txBody>
      </p:sp>
      <p:sp>
        <p:nvSpPr>
          <p:cNvPr id="9" name="テキスト ボックス 8">
            <a:extLst>
              <a:ext uri="{FF2B5EF4-FFF2-40B4-BE49-F238E27FC236}">
                <a16:creationId xmlns:a16="http://schemas.microsoft.com/office/drawing/2014/main" id="{BBD3D1FD-2523-5415-6E1A-2FF762019E2C}"/>
              </a:ext>
            </a:extLst>
          </p:cNvPr>
          <p:cNvSpPr txBox="1"/>
          <p:nvPr/>
        </p:nvSpPr>
        <p:spPr>
          <a:xfrm>
            <a:off x="7918036" y="6199114"/>
            <a:ext cx="3292049" cy="646331"/>
          </a:xfrm>
          <a:prstGeom prst="rect">
            <a:avLst/>
          </a:prstGeom>
          <a:noFill/>
        </p:spPr>
        <p:txBody>
          <a:bodyPr wrap="square" rtlCol="0">
            <a:spAutoFit/>
          </a:bodyPr>
          <a:lstStyle/>
          <a:p>
            <a:pPr algn="r"/>
            <a:r>
              <a:rPr kumimoji="1" lang="ja-JP" altLang="en-US" sz="1200" b="1"/>
              <a:t>家庭ごみ収集カレンダー</a:t>
            </a:r>
            <a:r>
              <a:rPr kumimoji="1" lang="en-US" altLang="ja-JP" sz="1200" b="1"/>
              <a:t>, </a:t>
            </a:r>
            <a:r>
              <a:rPr kumimoji="1" lang="ja-JP" altLang="en-US" sz="1200" b="1"/>
              <a:t>土浦市</a:t>
            </a:r>
            <a:r>
              <a:rPr kumimoji="1" lang="en-US" altLang="ja-JP" sz="1200" b="1"/>
              <a:t>, </a:t>
            </a:r>
            <a:r>
              <a:rPr kumimoji="1" lang="en-US" altLang="ja-JP" sz="1200" b="1">
                <a:hlinkClick r:id="rId10"/>
              </a:rPr>
              <a:t>https://www.city.tsuchiura.lg.jp/data/doc/1740977215_doc_19_0.pdf</a:t>
            </a:r>
            <a:r>
              <a:rPr kumimoji="1" lang="ja-JP" altLang="en-US" sz="1200" b="1"/>
              <a:t>　</a:t>
            </a:r>
          </a:p>
        </p:txBody>
      </p:sp>
      <p:sp>
        <p:nvSpPr>
          <p:cNvPr id="12" name="テキスト ボックス 11">
            <a:extLst>
              <a:ext uri="{FF2B5EF4-FFF2-40B4-BE49-F238E27FC236}">
                <a16:creationId xmlns:a16="http://schemas.microsoft.com/office/drawing/2014/main" id="{72601C6F-F461-FF8B-2A57-D88C0F5C9848}"/>
              </a:ext>
            </a:extLst>
          </p:cNvPr>
          <p:cNvSpPr txBox="1"/>
          <p:nvPr/>
        </p:nvSpPr>
        <p:spPr>
          <a:xfrm>
            <a:off x="649259" y="3005278"/>
            <a:ext cx="1107996"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推進</a:t>
            </a:r>
            <a:endParaRPr lang="en-US" altLang="ja-JP" sz="5400" b="1">
              <a:solidFill>
                <a:schemeClr val="bg1"/>
              </a:solidFill>
            </a:endParaRPr>
          </a:p>
        </p:txBody>
      </p:sp>
      <p:sp>
        <p:nvSpPr>
          <p:cNvPr id="24" name="テキスト ボックス 11">
            <a:extLst>
              <a:ext uri="{FF2B5EF4-FFF2-40B4-BE49-F238E27FC236}">
                <a16:creationId xmlns:a16="http://schemas.microsoft.com/office/drawing/2014/main" id="{0163AFB5-A9C1-BD29-7A6B-2B8442876708}"/>
              </a:ext>
            </a:extLst>
          </p:cNvPr>
          <p:cNvSpPr txBox="1"/>
          <p:nvPr/>
        </p:nvSpPr>
        <p:spPr>
          <a:xfrm>
            <a:off x="585505" y="2256135"/>
            <a:ext cx="1090363" cy="923330"/>
          </a:xfrm>
          <a:prstGeom prst="rect">
            <a:avLst/>
          </a:prstGeom>
          <a:noFill/>
        </p:spPr>
        <p:txBody>
          <a:bodyPr vert="horz" wrap="none" lIns="91440" tIns="45720" rIns="91440" bIns="45720" rtlCol="0" anchor="ctr">
            <a:spAutoFit/>
          </a:bodyPr>
          <a:lstStyle/>
          <a:p>
            <a:pPr algn="ctr"/>
            <a:r>
              <a:rPr lang="en-US" altLang="ja-JP" sz="5400" b="1">
                <a:solidFill>
                  <a:schemeClr val="bg1"/>
                </a:solidFill>
              </a:rPr>
              <a:t>DX</a:t>
            </a:r>
          </a:p>
        </p:txBody>
      </p:sp>
    </p:spTree>
    <p:extLst>
      <p:ext uri="{BB962C8B-B14F-4D97-AF65-F5344CB8AC3E}">
        <p14:creationId xmlns:p14="http://schemas.microsoft.com/office/powerpoint/2010/main" val="30829310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DADE9471-A324-9391-BD49-0E0DD869499B}"/>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B5A36522-4FAE-A338-036C-93259BCCA5A0}"/>
              </a:ext>
            </a:extLst>
          </p:cNvPr>
          <p:cNvPicPr>
            <a:picLocks noChangeAspect="1"/>
          </p:cNvPicPr>
          <p:nvPr/>
        </p:nvPicPr>
        <p:blipFill>
          <a:blip r:embed="rId3"/>
          <a:stretch>
            <a:fillRect/>
          </a:stretch>
        </p:blipFill>
        <p:spPr>
          <a:xfrm>
            <a:off x="-1955357" y="637309"/>
            <a:ext cx="14928272" cy="5491691"/>
          </a:xfrm>
          <a:prstGeom prst="rect">
            <a:avLst/>
          </a:prstGeom>
        </p:spPr>
      </p:pic>
      <p:sp>
        <p:nvSpPr>
          <p:cNvPr id="21" name="正方形/長方形 20">
            <a:extLst>
              <a:ext uri="{FF2B5EF4-FFF2-40B4-BE49-F238E27FC236}">
                <a16:creationId xmlns:a16="http://schemas.microsoft.com/office/drawing/2014/main" id="{77F8E47E-BA0E-EAF5-A2B9-950D4ACFE8C9}"/>
              </a:ext>
            </a:extLst>
          </p:cNvPr>
          <p:cNvSpPr/>
          <p:nvPr/>
        </p:nvSpPr>
        <p:spPr>
          <a:xfrm>
            <a:off x="-1287033" y="3429000"/>
            <a:ext cx="5992669" cy="27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1DF2BE5B-6010-5677-1746-1134EA90E023}"/>
              </a:ext>
            </a:extLst>
          </p:cNvPr>
          <p:cNvSpPr/>
          <p:nvPr/>
        </p:nvSpPr>
        <p:spPr>
          <a:xfrm>
            <a:off x="-2" y="728999"/>
            <a:ext cx="12192001" cy="32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58017D4-42B3-8EA4-BC92-066B3D61FBA2}"/>
              </a:ext>
            </a:extLst>
          </p:cNvPr>
          <p:cNvSpPr/>
          <p:nvPr/>
        </p:nvSpPr>
        <p:spPr>
          <a:xfrm>
            <a:off x="-667907" y="1963450"/>
            <a:ext cx="162877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B0187545-3182-F6B3-B65E-D380D4B5C5D4}"/>
              </a:ext>
            </a:extLst>
          </p:cNvPr>
          <p:cNvSpPr/>
          <p:nvPr/>
        </p:nvSpPr>
        <p:spPr>
          <a:xfrm>
            <a:off x="9492000" y="-295"/>
            <a:ext cx="2700000" cy="709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7D26A33-BFA7-BFBB-58EA-0BD3441CF612}"/>
              </a:ext>
            </a:extLst>
          </p:cNvPr>
          <p:cNvSpPr/>
          <p:nvPr/>
        </p:nvSpPr>
        <p:spPr>
          <a:xfrm>
            <a:off x="9492000" y="728706"/>
            <a:ext cx="2700000" cy="5400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770AFEB5-8ECC-A55F-8ED2-FA03B7BC3E1A}"/>
              </a:ext>
            </a:extLst>
          </p:cNvPr>
          <p:cNvSpPr>
            <a:spLocks noChangeAspect="1"/>
          </p:cNvSpPr>
          <p:nvPr/>
        </p:nvSpPr>
        <p:spPr>
          <a:xfrm>
            <a:off x="6792000" y="-4671441"/>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ACC7F972-D45E-29A0-D287-649F70C9FD31}"/>
              </a:ext>
            </a:extLst>
          </p:cNvPr>
          <p:cNvSpPr>
            <a:spLocks noChangeAspect="1"/>
          </p:cNvSpPr>
          <p:nvPr/>
        </p:nvSpPr>
        <p:spPr>
          <a:xfrm>
            <a:off x="6788532" y="612885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43EA7EF-8305-1DCD-A37D-C5BE8A803A67}"/>
              </a:ext>
            </a:extLst>
          </p:cNvPr>
          <p:cNvSpPr/>
          <p:nvPr/>
        </p:nvSpPr>
        <p:spPr>
          <a:xfrm>
            <a:off x="0" y="0"/>
            <a:ext cx="7484739"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615448C3-50B1-EFF4-D22B-0B55CD8BB304}"/>
              </a:ext>
            </a:extLst>
          </p:cNvPr>
          <p:cNvPicPr>
            <a:picLocks noChangeAspect="1"/>
          </p:cNvPicPr>
          <p:nvPr/>
        </p:nvPicPr>
        <p:blipFill>
          <a:blip r:embed="rId4"/>
          <a:srcRect l="49925"/>
          <a:stretch>
            <a:fillRect/>
          </a:stretch>
        </p:blipFill>
        <p:spPr>
          <a:xfrm>
            <a:off x="9491999" y="728412"/>
            <a:ext cx="2701733" cy="5395428"/>
          </a:xfrm>
          <a:prstGeom prst="rect">
            <a:avLst/>
          </a:prstGeom>
          <a:solidFill>
            <a:schemeClr val="bg2">
              <a:lumMod val="50000"/>
            </a:schemeClr>
          </a:solidFill>
        </p:spPr>
      </p:pic>
      <p:sp>
        <p:nvSpPr>
          <p:cNvPr id="29" name="正方形/長方形 28">
            <a:extLst>
              <a:ext uri="{FF2B5EF4-FFF2-40B4-BE49-F238E27FC236}">
                <a16:creationId xmlns:a16="http://schemas.microsoft.com/office/drawing/2014/main" id="{D0658959-9A73-75DC-712B-208EA9D8E588}"/>
              </a:ext>
            </a:extLst>
          </p:cNvPr>
          <p:cNvSpPr/>
          <p:nvPr/>
        </p:nvSpPr>
        <p:spPr>
          <a:xfrm>
            <a:off x="8448675" y="1957265"/>
            <a:ext cx="104332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9" name="グループ化 68">
            <a:extLst>
              <a:ext uri="{FF2B5EF4-FFF2-40B4-BE49-F238E27FC236}">
                <a16:creationId xmlns:a16="http://schemas.microsoft.com/office/drawing/2014/main" id="{351F6C31-3AD4-295A-5C4D-03CDEC910947}"/>
              </a:ext>
            </a:extLst>
          </p:cNvPr>
          <p:cNvGrpSpPr/>
          <p:nvPr/>
        </p:nvGrpSpPr>
        <p:grpSpPr>
          <a:xfrm>
            <a:off x="2780404" y="4650889"/>
            <a:ext cx="2535087" cy="2176063"/>
            <a:chOff x="4823056" y="3839848"/>
            <a:chExt cx="2535087" cy="2176063"/>
          </a:xfrm>
        </p:grpSpPr>
        <p:sp>
          <p:nvSpPr>
            <p:cNvPr id="70" name="楕円 69">
              <a:extLst>
                <a:ext uri="{FF2B5EF4-FFF2-40B4-BE49-F238E27FC236}">
                  <a16:creationId xmlns:a16="http://schemas.microsoft.com/office/drawing/2014/main" id="{62D07327-4A20-FC87-D795-FEF920EA3F5B}"/>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FBF7FEE5-38A4-414E-73A4-E249F4827263}"/>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chemeClr val="bg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chemeClr val="bg1"/>
                </a:solidFill>
                <a:latin typeface="Noto Sans JP" panose="020B0200000000000000" pitchFamily="50" charset="-128"/>
                <a:ea typeface="Noto Sans JP" panose="020B0200000000000000" pitchFamily="50" charset="-128"/>
              </a:endParaRPr>
            </a:p>
          </p:txBody>
        </p:sp>
        <p:pic>
          <p:nvPicPr>
            <p:cNvPr id="72" name="図 71">
              <a:extLst>
                <a:ext uri="{FF2B5EF4-FFF2-40B4-BE49-F238E27FC236}">
                  <a16:creationId xmlns:a16="http://schemas.microsoft.com/office/drawing/2014/main" id="{C97FA45E-808F-EA2B-08C1-8ACE33397FEA}"/>
                </a:ext>
              </a:extLst>
            </p:cNvPr>
            <p:cNvPicPr>
              <a:picLocks noChangeAspect="1"/>
            </p:cNvPicPr>
            <p:nvPr/>
          </p:nvPicPr>
          <p:blipFill>
            <a:blip r:embed="rId5"/>
            <a:stretch>
              <a:fillRect/>
            </a:stretch>
          </p:blipFill>
          <p:spPr>
            <a:xfrm>
              <a:off x="5513190" y="4073282"/>
              <a:ext cx="1271792" cy="842074"/>
            </a:xfrm>
            <a:prstGeom prst="rect">
              <a:avLst/>
            </a:prstGeom>
          </p:spPr>
        </p:pic>
      </p:grpSp>
      <p:pic>
        <p:nvPicPr>
          <p:cNvPr id="119" name="グラフィックス 118" descr="男性 単色塗りつぶし">
            <a:extLst>
              <a:ext uri="{FF2B5EF4-FFF2-40B4-BE49-F238E27FC236}">
                <a16:creationId xmlns:a16="http://schemas.microsoft.com/office/drawing/2014/main" id="{ADBB621C-3E68-9A79-E554-6A2DD39CFCEB}"/>
              </a:ext>
            </a:extLst>
          </p:cNvPr>
          <p:cNvPicPr>
            <a:picLocks noChangeAspect="1"/>
          </p:cNvPicPr>
          <p:nvPr/>
        </p:nvPicPr>
        <p:blipFill>
          <a:blip r:embed="rId6">
            <a:extLst>
              <a:ext uri="{96DAC541-7B7A-43D3-8B79-37D633B846F1}">
                <asvg:svgBlip xmlns:asvg="http://schemas.microsoft.com/office/drawing/2016/SVG/main" r:embed="rId7"/>
              </a:ext>
            </a:extLst>
          </a:blip>
          <a:srcRect b="28190"/>
          <a:stretch>
            <a:fillRect/>
          </a:stretch>
        </p:blipFill>
        <p:spPr>
          <a:xfrm rot="21144179">
            <a:off x="4994348" y="3802451"/>
            <a:ext cx="1386290" cy="995494"/>
          </a:xfrm>
          <a:prstGeom prst="rect">
            <a:avLst/>
          </a:prstGeom>
        </p:spPr>
      </p:pic>
      <p:grpSp>
        <p:nvGrpSpPr>
          <p:cNvPr id="120" name="グループ化 119">
            <a:extLst>
              <a:ext uri="{FF2B5EF4-FFF2-40B4-BE49-F238E27FC236}">
                <a16:creationId xmlns:a16="http://schemas.microsoft.com/office/drawing/2014/main" id="{E6E4AC70-73EB-C92B-0BCE-C104E7E8AFB7}"/>
              </a:ext>
            </a:extLst>
          </p:cNvPr>
          <p:cNvGrpSpPr/>
          <p:nvPr/>
        </p:nvGrpSpPr>
        <p:grpSpPr>
          <a:xfrm>
            <a:off x="4063690" y="2589810"/>
            <a:ext cx="3395146" cy="3075174"/>
            <a:chOff x="10786838" y="6824663"/>
            <a:chExt cx="3395146" cy="3075174"/>
          </a:xfrm>
        </p:grpSpPr>
        <p:pic>
          <p:nvPicPr>
            <p:cNvPr id="121" name="グラフィックス 120" descr="ヨット 単色塗りつぶし">
              <a:extLst>
                <a:ext uri="{FF2B5EF4-FFF2-40B4-BE49-F238E27FC236}">
                  <a16:creationId xmlns:a16="http://schemas.microsoft.com/office/drawing/2014/main" id="{650C2458-6C69-BDDF-1BA0-73C51659FEF6}"/>
                </a:ext>
              </a:extLst>
            </p:cNvPr>
            <p:cNvPicPr>
              <a:picLocks noChangeAspect="1"/>
            </p:cNvPicPr>
            <p:nvPr/>
          </p:nvPicPr>
          <p:blipFill>
            <a:blip r:embed="rId8">
              <a:extLst>
                <a:ext uri="{96DAC541-7B7A-43D3-8B79-37D633B846F1}">
                  <asvg:svgBlip xmlns:asvg="http://schemas.microsoft.com/office/drawing/2016/SVG/main" r:embed="rId9"/>
                </a:ext>
              </a:extLst>
            </a:blip>
            <a:srcRect t="69591" b="1"/>
            <a:stretch>
              <a:fillRect/>
            </a:stretch>
          </p:blipFill>
          <p:spPr>
            <a:xfrm rot="21138398">
              <a:off x="11322384" y="8588588"/>
              <a:ext cx="2810382" cy="1311249"/>
            </a:xfrm>
            <a:prstGeom prst="flowChartProcess">
              <a:avLst/>
            </a:prstGeom>
          </p:spPr>
        </p:pic>
        <p:sp>
          <p:nvSpPr>
            <p:cNvPr id="122" name="フローチャート: 記憶データ 121">
              <a:extLst>
                <a:ext uri="{FF2B5EF4-FFF2-40B4-BE49-F238E27FC236}">
                  <a16:creationId xmlns:a16="http://schemas.microsoft.com/office/drawing/2014/main" id="{5F86D71E-DF40-8D90-4E7D-E71B3E295DFC}"/>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四角形: 角を丸くする 1">
            <a:extLst>
              <a:ext uri="{FF2B5EF4-FFF2-40B4-BE49-F238E27FC236}">
                <a16:creationId xmlns:a16="http://schemas.microsoft.com/office/drawing/2014/main" id="{51FB8C56-C06A-B814-F96F-EE4D8DF686D6}"/>
              </a:ext>
            </a:extLst>
          </p:cNvPr>
          <p:cNvSpPr/>
          <p:nvPr/>
        </p:nvSpPr>
        <p:spPr>
          <a:xfrm>
            <a:off x="830969" y="1449040"/>
            <a:ext cx="2340000" cy="4048667"/>
          </a:xfrm>
          <a:prstGeom prst="roundRect">
            <a:avLst>
              <a:gd name="adj" fmla="val 11220"/>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828CE9A-F65B-2B84-55E2-4DFE93476812}"/>
              </a:ext>
            </a:extLst>
          </p:cNvPr>
          <p:cNvSpPr txBox="1"/>
          <p:nvPr/>
        </p:nvSpPr>
        <p:spPr>
          <a:xfrm>
            <a:off x="1069661" y="1427159"/>
            <a:ext cx="1863063" cy="584775"/>
          </a:xfrm>
          <a:prstGeom prst="rect">
            <a:avLst/>
          </a:prstGeom>
          <a:noFill/>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人口減少</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sp>
        <p:nvSpPr>
          <p:cNvPr id="14" name="テキスト ボックス 13">
            <a:extLst>
              <a:ext uri="{FF2B5EF4-FFF2-40B4-BE49-F238E27FC236}">
                <a16:creationId xmlns:a16="http://schemas.microsoft.com/office/drawing/2014/main" id="{EC546F06-DF66-C51E-4351-9A3E4FD9E7A4}"/>
              </a:ext>
            </a:extLst>
          </p:cNvPr>
          <p:cNvSpPr txBox="1"/>
          <p:nvPr/>
        </p:nvSpPr>
        <p:spPr>
          <a:xfrm>
            <a:off x="892387" y="2275744"/>
            <a:ext cx="2227833" cy="584775"/>
          </a:xfrm>
          <a:prstGeom prst="rect">
            <a:avLst/>
          </a:prstGeom>
          <a:noFill/>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少子高齢化</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grpSp>
        <p:nvGrpSpPr>
          <p:cNvPr id="15" name="グループ化 14">
            <a:extLst>
              <a:ext uri="{FF2B5EF4-FFF2-40B4-BE49-F238E27FC236}">
                <a16:creationId xmlns:a16="http://schemas.microsoft.com/office/drawing/2014/main" id="{7500780A-B393-F221-50D0-38F236E1FB00}"/>
              </a:ext>
            </a:extLst>
          </p:cNvPr>
          <p:cNvGrpSpPr/>
          <p:nvPr/>
        </p:nvGrpSpPr>
        <p:grpSpPr>
          <a:xfrm>
            <a:off x="830969" y="3146415"/>
            <a:ext cx="2340000" cy="584775"/>
            <a:chOff x="4925349" y="3874965"/>
            <a:chExt cx="2340000" cy="584775"/>
          </a:xfrm>
        </p:grpSpPr>
        <p:sp>
          <p:nvSpPr>
            <p:cNvPr id="24" name="フリーフォーム: 図形 23">
              <a:extLst>
                <a:ext uri="{FF2B5EF4-FFF2-40B4-BE49-F238E27FC236}">
                  <a16:creationId xmlns:a16="http://schemas.microsoft.com/office/drawing/2014/main" id="{14768BD5-76EF-ACCB-45FF-B2FEFED37620}"/>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5" name="テキスト ボックス 24">
              <a:extLst>
                <a:ext uri="{FF2B5EF4-FFF2-40B4-BE49-F238E27FC236}">
                  <a16:creationId xmlns:a16="http://schemas.microsoft.com/office/drawing/2014/main" id="{060FE7E2-320A-AF34-E021-C598DCAFD814}"/>
                </a:ext>
              </a:extLst>
            </p:cNvPr>
            <p:cNvSpPr txBox="1"/>
            <p:nvPr/>
          </p:nvSpPr>
          <p:spPr>
            <a:xfrm>
              <a:off x="4989328" y="3874965"/>
              <a:ext cx="2221054"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コスト増大</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26" name="グループ化 25">
            <a:extLst>
              <a:ext uri="{FF2B5EF4-FFF2-40B4-BE49-F238E27FC236}">
                <a16:creationId xmlns:a16="http://schemas.microsoft.com/office/drawing/2014/main" id="{C2C3B741-9702-AE79-C719-C7799B4EEF15}"/>
              </a:ext>
            </a:extLst>
          </p:cNvPr>
          <p:cNvGrpSpPr/>
          <p:nvPr/>
        </p:nvGrpSpPr>
        <p:grpSpPr>
          <a:xfrm>
            <a:off x="830968" y="4064200"/>
            <a:ext cx="2340000" cy="584775"/>
            <a:chOff x="4925349" y="3877851"/>
            <a:chExt cx="2340000" cy="584775"/>
          </a:xfrm>
        </p:grpSpPr>
        <p:sp>
          <p:nvSpPr>
            <p:cNvPr id="30" name="フリーフォーム: 図形 29">
              <a:extLst>
                <a:ext uri="{FF2B5EF4-FFF2-40B4-BE49-F238E27FC236}">
                  <a16:creationId xmlns:a16="http://schemas.microsoft.com/office/drawing/2014/main" id="{EC7CC96A-A56A-8F25-3283-8AB4682608A8}"/>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31" name="テキスト ボックス 30">
              <a:extLst>
                <a:ext uri="{FF2B5EF4-FFF2-40B4-BE49-F238E27FC236}">
                  <a16:creationId xmlns:a16="http://schemas.microsoft.com/office/drawing/2014/main" id="{BD7B9A8D-9263-AC2E-766D-D73FA1F4DB99}"/>
                </a:ext>
              </a:extLst>
            </p:cNvPr>
            <p:cNvSpPr txBox="1"/>
            <p:nvPr/>
          </p:nvSpPr>
          <p:spPr>
            <a:xfrm>
              <a:off x="5164156" y="3877851"/>
              <a:ext cx="1862385"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技術革新</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32" name="グループ化 31">
            <a:extLst>
              <a:ext uri="{FF2B5EF4-FFF2-40B4-BE49-F238E27FC236}">
                <a16:creationId xmlns:a16="http://schemas.microsoft.com/office/drawing/2014/main" id="{48BA8318-1BD9-250D-5FC6-DC79C8263C83}"/>
              </a:ext>
            </a:extLst>
          </p:cNvPr>
          <p:cNvGrpSpPr/>
          <p:nvPr/>
        </p:nvGrpSpPr>
        <p:grpSpPr>
          <a:xfrm>
            <a:off x="830968" y="4936833"/>
            <a:ext cx="2340000" cy="584775"/>
            <a:chOff x="4925349" y="3877851"/>
            <a:chExt cx="2340000" cy="584775"/>
          </a:xfrm>
          <a:noFill/>
        </p:grpSpPr>
        <p:sp>
          <p:nvSpPr>
            <p:cNvPr id="33" name="フリーフォーム: 図形 32">
              <a:extLst>
                <a:ext uri="{FF2B5EF4-FFF2-40B4-BE49-F238E27FC236}">
                  <a16:creationId xmlns:a16="http://schemas.microsoft.com/office/drawing/2014/main" id="{51586D36-85B0-121C-3090-6B9C90C9E018}"/>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grpFill/>
            <a:ln w="571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42" name="テキスト ボックス 41">
              <a:extLst>
                <a:ext uri="{FF2B5EF4-FFF2-40B4-BE49-F238E27FC236}">
                  <a16:creationId xmlns:a16="http://schemas.microsoft.com/office/drawing/2014/main" id="{96DB08DC-7D41-8FCF-EAF4-9B4CA1607E9E}"/>
                </a:ext>
              </a:extLst>
            </p:cNvPr>
            <p:cNvSpPr txBox="1"/>
            <p:nvPr/>
          </p:nvSpPr>
          <p:spPr>
            <a:xfrm>
              <a:off x="5164156" y="3877851"/>
              <a:ext cx="1862385" cy="584775"/>
            </a:xfrm>
            <a:prstGeom prst="rect">
              <a:avLst/>
            </a:prstGeom>
            <a:grpFill/>
            <a:ln>
              <a:noFill/>
            </a:ln>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気候変動</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grpSp>
      <p:sp>
        <p:nvSpPr>
          <p:cNvPr id="6" name="テキスト ボックス 5">
            <a:extLst>
              <a:ext uri="{FF2B5EF4-FFF2-40B4-BE49-F238E27FC236}">
                <a16:creationId xmlns:a16="http://schemas.microsoft.com/office/drawing/2014/main" id="{4548154F-57E6-B8DC-08AE-2AF3B386DF16}"/>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33</a:t>
            </a:r>
          </a:p>
        </p:txBody>
      </p:sp>
    </p:spTree>
    <p:extLst>
      <p:ext uri="{BB962C8B-B14F-4D97-AF65-F5344CB8AC3E}">
        <p14:creationId xmlns:p14="http://schemas.microsoft.com/office/powerpoint/2010/main" val="3504675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41085-B7FD-ECDC-6AAF-9D8C0906C93F}"/>
            </a:ext>
          </a:extLst>
        </p:cNvPr>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5344139C-12A4-F59A-2BDD-97165DDEC7D5}"/>
              </a:ext>
            </a:extLst>
          </p:cNvPr>
          <p:cNvSpPr/>
          <p:nvPr/>
        </p:nvSpPr>
        <p:spPr>
          <a:xfrm>
            <a:off x="6553200" y="-294"/>
            <a:ext cx="5638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6A2A1F0E-6A54-7192-C998-63A8A2605563}"/>
              </a:ext>
            </a:extLst>
          </p:cNvPr>
          <p:cNvSpPr/>
          <p:nvPr/>
        </p:nvSpPr>
        <p:spPr>
          <a:xfrm>
            <a:off x="-4426" y="0"/>
            <a:ext cx="3857626" cy="6858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7248F9F3-647A-4CA1-E38E-0A9008AE2B1A}"/>
              </a:ext>
            </a:extLst>
          </p:cNvPr>
          <p:cNvSpPr/>
          <p:nvPr/>
        </p:nvSpPr>
        <p:spPr>
          <a:xfrm>
            <a:off x="0" y="728706"/>
            <a:ext cx="12192000" cy="5400000"/>
          </a:xfrm>
          <a:prstGeom prst="rect">
            <a:avLst/>
          </a:prstGeom>
          <a:solidFill>
            <a:srgbClr val="604A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ECAB263F-7906-9290-619F-A7951E49187C}"/>
              </a:ext>
            </a:extLst>
          </p:cNvPr>
          <p:cNvGrpSpPr/>
          <p:nvPr/>
        </p:nvGrpSpPr>
        <p:grpSpPr>
          <a:xfrm>
            <a:off x="0" y="729000"/>
            <a:ext cx="6553200" cy="5400000"/>
            <a:chOff x="0" y="729000"/>
            <a:chExt cx="6553200" cy="5400000"/>
          </a:xfrm>
        </p:grpSpPr>
        <p:sp>
          <p:nvSpPr>
            <p:cNvPr id="2" name="正方形/長方形 1">
              <a:extLst>
                <a:ext uri="{FF2B5EF4-FFF2-40B4-BE49-F238E27FC236}">
                  <a16:creationId xmlns:a16="http://schemas.microsoft.com/office/drawing/2014/main" id="{A4CD7CFF-77D7-FCB3-2499-FC1B332D874F}"/>
                </a:ext>
              </a:extLst>
            </p:cNvPr>
            <p:cNvSpPr/>
            <p:nvPr/>
          </p:nvSpPr>
          <p:spPr>
            <a:xfrm>
              <a:off x="0" y="729000"/>
              <a:ext cx="3857626"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68E05EF9-1006-B139-9524-2DFB56425EC9}"/>
                </a:ext>
              </a:extLst>
            </p:cNvPr>
            <p:cNvSpPr>
              <a:spLocks noChangeAspect="1"/>
            </p:cNvSpPr>
            <p:nvPr/>
          </p:nvSpPr>
          <p:spPr>
            <a:xfrm>
              <a:off x="11532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78039AAF-98E5-C64D-C181-2354724132ED}"/>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D41AE5CF-10F9-BC8C-E3EE-45CB38904F40}"/>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A2D6848-8A98-2DF4-9281-838FA7300706}"/>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8FCE3C7-64A2-E494-6DB8-AC91C27D96D8}"/>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186BB3D7-B538-9C3E-C71A-5845C4507095}"/>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321F243A-67EC-B18E-3706-7FCEECA8595D}"/>
              </a:ext>
            </a:extLst>
          </p:cNvPr>
          <p:cNvGrpSpPr/>
          <p:nvPr/>
        </p:nvGrpSpPr>
        <p:grpSpPr>
          <a:xfrm>
            <a:off x="1833440" y="3176179"/>
            <a:ext cx="2535087" cy="2176063"/>
            <a:chOff x="4823056" y="2418023"/>
            <a:chExt cx="2535087" cy="2176063"/>
          </a:xfrm>
        </p:grpSpPr>
        <p:grpSp>
          <p:nvGrpSpPr>
            <p:cNvPr id="50" name="グループ化 49">
              <a:extLst>
                <a:ext uri="{FF2B5EF4-FFF2-40B4-BE49-F238E27FC236}">
                  <a16:creationId xmlns:a16="http://schemas.microsoft.com/office/drawing/2014/main" id="{12823A9F-EFC9-43DA-39AB-C8BFB25C2956}"/>
                </a:ext>
              </a:extLst>
            </p:cNvPr>
            <p:cNvGrpSpPr/>
            <p:nvPr/>
          </p:nvGrpSpPr>
          <p:grpSpPr>
            <a:xfrm>
              <a:off x="5376000" y="2418023"/>
              <a:ext cx="1440000" cy="1440000"/>
              <a:chOff x="5376000" y="2446065"/>
              <a:chExt cx="1440000" cy="1440000"/>
            </a:xfrm>
          </p:grpSpPr>
          <p:sp>
            <p:nvSpPr>
              <p:cNvPr id="52" name="楕円 51">
                <a:extLst>
                  <a:ext uri="{FF2B5EF4-FFF2-40B4-BE49-F238E27FC236}">
                    <a16:creationId xmlns:a16="http://schemas.microsoft.com/office/drawing/2014/main" id="{59A59DB1-95C7-F4A4-93ED-9E1B469C6758}"/>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矢印: 上 52">
                <a:extLst>
                  <a:ext uri="{FF2B5EF4-FFF2-40B4-BE49-F238E27FC236}">
                    <a16:creationId xmlns:a16="http://schemas.microsoft.com/office/drawing/2014/main" id="{A08B7050-0C41-C92B-D734-B6C484B9C9C6}"/>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DBFECE0B-B3A9-27C0-5AF0-ADF0DA933141}"/>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伸ばす</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sp>
        <p:nvSpPr>
          <p:cNvPr id="54" name="テキスト ボックス 53">
            <a:extLst>
              <a:ext uri="{FF2B5EF4-FFF2-40B4-BE49-F238E27FC236}">
                <a16:creationId xmlns:a16="http://schemas.microsoft.com/office/drawing/2014/main" id="{022E21E4-0248-9F8C-130B-51C78782583E}"/>
              </a:ext>
            </a:extLst>
          </p:cNvPr>
          <p:cNvSpPr txBox="1"/>
          <p:nvPr/>
        </p:nvSpPr>
        <p:spPr>
          <a:xfrm>
            <a:off x="4888280" y="2828541"/>
            <a:ext cx="8968641" cy="1200329"/>
          </a:xfrm>
          <a:prstGeom prst="rect">
            <a:avLst/>
          </a:prstGeom>
          <a:noFill/>
        </p:spPr>
        <p:txBody>
          <a:bodyPr wrap="square" rtlCol="0" anchor="ctr">
            <a:spAutoFit/>
          </a:bodyPr>
          <a:lstStyle/>
          <a:p>
            <a:pPr algn="ctr"/>
            <a:r>
              <a:rPr kumimoji="1" lang="ja-JP" altLang="en-US" sz="7200" b="1">
                <a:solidFill>
                  <a:schemeClr val="bg1"/>
                </a:solidFill>
                <a:latin typeface="Noto Sans JP" panose="020B0200000000000000" pitchFamily="50" charset="-128"/>
                <a:ea typeface="Noto Sans JP" panose="020B0200000000000000" pitchFamily="50" charset="-128"/>
              </a:rPr>
              <a:t>体験宿泊観光</a:t>
            </a:r>
          </a:p>
        </p:txBody>
      </p:sp>
      <p:sp>
        <p:nvSpPr>
          <p:cNvPr id="56" name="楕円 55">
            <a:extLst>
              <a:ext uri="{FF2B5EF4-FFF2-40B4-BE49-F238E27FC236}">
                <a16:creationId xmlns:a16="http://schemas.microsoft.com/office/drawing/2014/main" id="{C1D2D488-D786-091A-1AA5-E77395BE9584}"/>
              </a:ext>
            </a:extLst>
          </p:cNvPr>
          <p:cNvSpPr>
            <a:spLocks noChangeAspect="1"/>
          </p:cNvSpPr>
          <p:nvPr/>
        </p:nvSpPr>
        <p:spPr>
          <a:xfrm>
            <a:off x="1153200" y="-4671588"/>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C0149E26-B5B0-6E89-58A9-D3178748978E}"/>
              </a:ext>
            </a:extLst>
          </p:cNvPr>
          <p:cNvSpPr>
            <a:spLocks noChangeAspect="1"/>
          </p:cNvSpPr>
          <p:nvPr/>
        </p:nvSpPr>
        <p:spPr>
          <a:xfrm>
            <a:off x="1153200" y="612841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0BF060E1-D066-8CEE-8E37-13B056FDFE22}"/>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6</a:t>
            </a:r>
          </a:p>
        </p:txBody>
      </p:sp>
      <p:sp>
        <p:nvSpPr>
          <p:cNvPr id="6" name="フリーフォーム: 図形 5">
            <a:extLst>
              <a:ext uri="{FF2B5EF4-FFF2-40B4-BE49-F238E27FC236}">
                <a16:creationId xmlns:a16="http://schemas.microsoft.com/office/drawing/2014/main" id="{8D315EAA-D33E-9BFA-720E-80D76C686081}"/>
              </a:ext>
            </a:extLst>
          </p:cNvPr>
          <p:cNvSpPr/>
          <p:nvPr/>
        </p:nvSpPr>
        <p:spPr>
          <a:xfrm>
            <a:off x="598801" y="2062708"/>
            <a:ext cx="5039999" cy="720000"/>
          </a:xfrm>
          <a:custGeom>
            <a:avLst/>
            <a:gdLst>
              <a:gd name="csX0" fmla="*/ 359999 w 5039999"/>
              <a:gd name="csY0" fmla="*/ 0 h 720000"/>
              <a:gd name="csX1" fmla="*/ 360000 w 5039999"/>
              <a:gd name="csY1" fmla="*/ 0 h 720000"/>
              <a:gd name="csX2" fmla="*/ 4679999 w 5039999"/>
              <a:gd name="csY2" fmla="*/ 0 h 720000"/>
              <a:gd name="csX3" fmla="*/ 5039999 w 5039999"/>
              <a:gd name="csY3" fmla="*/ 360000 h 720000"/>
              <a:gd name="csX4" fmla="*/ 4679999 w 5039999"/>
              <a:gd name="csY4" fmla="*/ 720000 h 720000"/>
              <a:gd name="csX5" fmla="*/ 360000 w 5039999"/>
              <a:gd name="csY5" fmla="*/ 720000 h 720000"/>
              <a:gd name="csX6" fmla="*/ 359999 w 5039999"/>
              <a:gd name="csY6" fmla="*/ 720000 h 720000"/>
              <a:gd name="csX7" fmla="*/ 359999 w 5039999"/>
              <a:gd name="csY7" fmla="*/ 720000 h 720000"/>
              <a:gd name="csX8" fmla="*/ 287448 w 5039999"/>
              <a:gd name="csY8" fmla="*/ 712686 h 720000"/>
              <a:gd name="csX9" fmla="*/ 0 w 5039999"/>
              <a:gd name="csY9" fmla="*/ 360000 h 720000"/>
              <a:gd name="csX10" fmla="*/ 287448 w 5039999"/>
              <a:gd name="csY10" fmla="*/ 7314 h 720000"/>
              <a:gd name="csX11" fmla="*/ 359999 w 5039999"/>
              <a:gd name="csY11" fmla="*/ 0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039999" h="720000">
                <a:moveTo>
                  <a:pt x="359999" y="0"/>
                </a:moveTo>
                <a:lnTo>
                  <a:pt x="360000" y="0"/>
                </a:lnTo>
                <a:lnTo>
                  <a:pt x="4679999" y="0"/>
                </a:lnTo>
                <a:cubicBezTo>
                  <a:pt x="4878822" y="0"/>
                  <a:pt x="5039999" y="161177"/>
                  <a:pt x="5039999" y="360000"/>
                </a:cubicBezTo>
                <a:cubicBezTo>
                  <a:pt x="5039999" y="558823"/>
                  <a:pt x="4878822" y="720000"/>
                  <a:pt x="4679999" y="720000"/>
                </a:cubicBezTo>
                <a:lnTo>
                  <a:pt x="360000" y="720000"/>
                </a:lnTo>
                <a:lnTo>
                  <a:pt x="359999" y="720000"/>
                </a:lnTo>
                <a:lnTo>
                  <a:pt x="359999" y="720000"/>
                </a:lnTo>
                <a:lnTo>
                  <a:pt x="287448" y="712686"/>
                </a:lnTo>
                <a:cubicBezTo>
                  <a:pt x="123401" y="679118"/>
                  <a:pt x="0" y="533970"/>
                  <a:pt x="0" y="360000"/>
                </a:cubicBezTo>
                <a:cubicBezTo>
                  <a:pt x="0" y="186030"/>
                  <a:pt x="123401" y="40883"/>
                  <a:pt x="287448" y="7314"/>
                </a:cubicBezTo>
                <a:lnTo>
                  <a:pt x="359999" y="0"/>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13" name="テキスト ボックス 12">
            <a:extLst>
              <a:ext uri="{FF2B5EF4-FFF2-40B4-BE49-F238E27FC236}">
                <a16:creationId xmlns:a16="http://schemas.microsoft.com/office/drawing/2014/main" id="{E5D89B77-C62A-ECBB-EF79-5DD5ABAC1588}"/>
              </a:ext>
            </a:extLst>
          </p:cNvPr>
          <p:cNvSpPr txBox="1"/>
          <p:nvPr/>
        </p:nvSpPr>
        <p:spPr>
          <a:xfrm>
            <a:off x="959620" y="2099541"/>
            <a:ext cx="4325748"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a:solidFill>
                  <a:prstClr val="white"/>
                </a:solidFill>
                <a:latin typeface="Noto Sans JP" panose="020B0200000000000000" pitchFamily="50" charset="-128"/>
                <a:ea typeface="Noto Sans JP" panose="020B0200000000000000" pitchFamily="50" charset="-128"/>
              </a:rPr>
              <a:t>土浦市の強み</a:t>
            </a:r>
            <a:endParaRPr kumimoji="1" lang="en-US" altLang="ja-JP" sz="3600" b="1" i="0" u="none" strike="noStrike" kern="1200" cap="none" spc="0" normalizeH="0" baseline="0" noProof="0">
              <a:ln>
                <a:noFill/>
              </a:ln>
              <a:solidFill>
                <a:prstClr val="white"/>
              </a:solidFill>
              <a:effectLst/>
              <a:uLnTx/>
              <a:uFillTx/>
              <a:latin typeface="Noto Sans JP" panose="020B0200000000000000" pitchFamily="50" charset="-128"/>
              <a:ea typeface="Noto Sans JP" panose="020B0200000000000000" pitchFamily="50" charset="-128"/>
              <a:cs typeface="+mn-cs"/>
            </a:endParaRPr>
          </a:p>
        </p:txBody>
      </p:sp>
    </p:spTree>
    <p:extLst>
      <p:ext uri="{BB962C8B-B14F-4D97-AF65-F5344CB8AC3E}">
        <p14:creationId xmlns:p14="http://schemas.microsoft.com/office/powerpoint/2010/main" val="5994032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E106D-8A91-1282-263C-D203531B8E78}"/>
            </a:ext>
          </a:extLst>
        </p:cNvPr>
        <p:cNvGrpSpPr/>
        <p:nvPr/>
      </p:nvGrpSpPr>
      <p:grpSpPr>
        <a:xfrm>
          <a:off x="0" y="0"/>
          <a:ext cx="0" cy="0"/>
          <a:chOff x="0" y="0"/>
          <a:chExt cx="0" cy="0"/>
        </a:xfrm>
      </p:grpSpPr>
      <p:sp>
        <p:nvSpPr>
          <p:cNvPr id="5" name="楕円 3">
            <a:extLst>
              <a:ext uri="{FF2B5EF4-FFF2-40B4-BE49-F238E27FC236}">
                <a16:creationId xmlns:a16="http://schemas.microsoft.com/office/drawing/2014/main" id="{804C0EBA-4C27-B6A6-A36D-9E312DC325B8}"/>
              </a:ext>
            </a:extLst>
          </p:cNvPr>
          <p:cNvSpPr>
            <a:spLocks noChangeAspect="1"/>
          </p:cNvSpPr>
          <p:nvPr/>
        </p:nvSpPr>
        <p:spPr>
          <a:xfrm>
            <a:off x="-2700000" y="733322"/>
            <a:ext cx="5400000" cy="5400000"/>
          </a:xfrm>
          <a:prstGeom prst="ellipse">
            <a:avLst/>
          </a:prstGeom>
          <a:solidFill>
            <a:srgbClr val="604A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6222F142-A055-A61B-DDD5-1DC8E1C8F5A9}"/>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sp>
        <p:nvSpPr>
          <p:cNvPr id="60" name="四角形: 角を丸くする 59">
            <a:extLst>
              <a:ext uri="{FF2B5EF4-FFF2-40B4-BE49-F238E27FC236}">
                <a16:creationId xmlns:a16="http://schemas.microsoft.com/office/drawing/2014/main" id="{8257A063-9D07-F72E-D4E5-C02BB399FCD5}"/>
              </a:ext>
            </a:extLst>
          </p:cNvPr>
          <p:cNvSpPr/>
          <p:nvPr/>
        </p:nvSpPr>
        <p:spPr>
          <a:xfrm>
            <a:off x="3010084" y="184189"/>
            <a:ext cx="8262594" cy="3151759"/>
          </a:xfrm>
          <a:prstGeom prst="roundRect">
            <a:avLst/>
          </a:prstGeom>
          <a:solidFill>
            <a:schemeClr val="bg1"/>
          </a:solidFill>
          <a:ln w="762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sz="2800" b="1">
              <a:solidFill>
                <a:schemeClr val="bg1"/>
              </a:solidFill>
            </a:endParaRPr>
          </a:p>
        </p:txBody>
      </p:sp>
      <p:sp>
        <p:nvSpPr>
          <p:cNvPr id="2" name="テキスト ボックス 1">
            <a:extLst>
              <a:ext uri="{FF2B5EF4-FFF2-40B4-BE49-F238E27FC236}">
                <a16:creationId xmlns:a16="http://schemas.microsoft.com/office/drawing/2014/main" id="{78583396-62C0-0C61-762D-167A02FD1CB1}"/>
              </a:ext>
            </a:extLst>
          </p:cNvPr>
          <p:cNvSpPr txBox="1"/>
          <p:nvPr/>
        </p:nvSpPr>
        <p:spPr>
          <a:xfrm>
            <a:off x="11104749" y="6133322"/>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35</a:t>
            </a:r>
          </a:p>
        </p:txBody>
      </p:sp>
      <p:pic>
        <p:nvPicPr>
          <p:cNvPr id="4" name="Picture 3">
            <a:extLst>
              <a:ext uri="{FF2B5EF4-FFF2-40B4-BE49-F238E27FC236}">
                <a16:creationId xmlns:a16="http://schemas.microsoft.com/office/drawing/2014/main" id="{65C83DC2-CE97-F686-55B9-798E4B05361A}"/>
              </a:ext>
            </a:extLst>
          </p:cNvPr>
          <p:cNvPicPr>
            <a:picLocks noChangeAspect="1"/>
          </p:cNvPicPr>
          <p:nvPr/>
        </p:nvPicPr>
        <p:blipFill>
          <a:blip r:embed="rId3"/>
          <a:stretch>
            <a:fillRect/>
          </a:stretch>
        </p:blipFill>
        <p:spPr>
          <a:xfrm>
            <a:off x="5250706" y="279928"/>
            <a:ext cx="5391961" cy="2941625"/>
          </a:xfrm>
          <a:prstGeom prst="rect">
            <a:avLst/>
          </a:prstGeom>
        </p:spPr>
      </p:pic>
      <p:sp>
        <p:nvSpPr>
          <p:cNvPr id="9" name="楕円 3">
            <a:extLst>
              <a:ext uri="{FF2B5EF4-FFF2-40B4-BE49-F238E27FC236}">
                <a16:creationId xmlns:a16="http://schemas.microsoft.com/office/drawing/2014/main" id="{A9565E74-4BF1-0A54-B158-92468757B0BF}"/>
              </a:ext>
            </a:extLst>
          </p:cNvPr>
          <p:cNvSpPr>
            <a:spLocks noChangeAspect="1"/>
          </p:cNvSpPr>
          <p:nvPr/>
        </p:nvSpPr>
        <p:spPr>
          <a:xfrm>
            <a:off x="3173131" y="1411800"/>
            <a:ext cx="1809753" cy="1809753"/>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2"/>
              </a:solidFill>
            </a:endParaRPr>
          </a:p>
        </p:txBody>
      </p:sp>
      <p:sp>
        <p:nvSpPr>
          <p:cNvPr id="10" name="テキスト ボックス 9">
            <a:extLst>
              <a:ext uri="{FF2B5EF4-FFF2-40B4-BE49-F238E27FC236}">
                <a16:creationId xmlns:a16="http://schemas.microsoft.com/office/drawing/2014/main" id="{5C986B17-CFE1-553B-BE1C-C375398FA178}"/>
              </a:ext>
            </a:extLst>
          </p:cNvPr>
          <p:cNvSpPr txBox="1"/>
          <p:nvPr/>
        </p:nvSpPr>
        <p:spPr>
          <a:xfrm>
            <a:off x="3010084" y="439943"/>
            <a:ext cx="2381250" cy="954107"/>
          </a:xfrm>
          <a:prstGeom prst="rect">
            <a:avLst/>
          </a:prstGeom>
          <a:noFill/>
        </p:spPr>
        <p:txBody>
          <a:bodyPr wrap="square" rtlCol="0">
            <a:spAutoFit/>
          </a:bodyPr>
          <a:lstStyle/>
          <a:p>
            <a:pPr algn="ctr"/>
            <a:r>
              <a:rPr kumimoji="1" lang="ja-JP" altLang="en-US" sz="2800" b="1">
                <a:solidFill>
                  <a:srgbClr val="003451"/>
                </a:solidFill>
              </a:rPr>
              <a:t>高いイベント</a:t>
            </a:r>
            <a:endParaRPr kumimoji="1" lang="en-US" altLang="ja-JP" sz="2800" b="1">
              <a:solidFill>
                <a:srgbClr val="003451"/>
              </a:solidFill>
            </a:endParaRPr>
          </a:p>
          <a:p>
            <a:pPr algn="ctr"/>
            <a:r>
              <a:rPr kumimoji="1" lang="ja-JP" altLang="en-US" sz="2800" b="1">
                <a:solidFill>
                  <a:srgbClr val="003451"/>
                </a:solidFill>
              </a:rPr>
              <a:t>依存性</a:t>
            </a:r>
          </a:p>
        </p:txBody>
      </p:sp>
      <p:sp>
        <p:nvSpPr>
          <p:cNvPr id="11" name="テキスト ボックス 10">
            <a:extLst>
              <a:ext uri="{FF2B5EF4-FFF2-40B4-BE49-F238E27FC236}">
                <a16:creationId xmlns:a16="http://schemas.microsoft.com/office/drawing/2014/main" id="{667BBF5B-7ACC-41DD-2DF2-157F7F423467}"/>
              </a:ext>
            </a:extLst>
          </p:cNvPr>
          <p:cNvSpPr txBox="1"/>
          <p:nvPr/>
        </p:nvSpPr>
        <p:spPr>
          <a:xfrm>
            <a:off x="3329395" y="1845272"/>
            <a:ext cx="2381250" cy="954107"/>
          </a:xfrm>
          <a:prstGeom prst="rect">
            <a:avLst/>
          </a:prstGeom>
          <a:noFill/>
        </p:spPr>
        <p:txBody>
          <a:bodyPr wrap="square" rtlCol="0">
            <a:spAutoFit/>
          </a:bodyPr>
          <a:lstStyle/>
          <a:p>
            <a:r>
              <a:rPr kumimoji="1" lang="ja-JP" altLang="en-US" sz="2800" b="1">
                <a:solidFill>
                  <a:schemeClr val="bg1"/>
                </a:solidFill>
              </a:rPr>
              <a:t>半数近く</a:t>
            </a:r>
            <a:endParaRPr kumimoji="1" lang="en-US" altLang="ja-JP" sz="2800" b="1">
              <a:solidFill>
                <a:schemeClr val="bg1"/>
              </a:solidFill>
            </a:endParaRPr>
          </a:p>
          <a:p>
            <a:r>
              <a:rPr kumimoji="1" lang="ja-JP" altLang="en-US" sz="2800" b="1">
                <a:solidFill>
                  <a:schemeClr val="bg1"/>
                </a:solidFill>
              </a:rPr>
              <a:t>花火大会</a:t>
            </a:r>
            <a:endParaRPr kumimoji="1" lang="en-US" altLang="ja-JP" sz="2800" b="1">
              <a:solidFill>
                <a:schemeClr val="bg1"/>
              </a:solidFill>
            </a:endParaRPr>
          </a:p>
        </p:txBody>
      </p:sp>
      <p:sp>
        <p:nvSpPr>
          <p:cNvPr id="12" name="四角形: 角を丸くする 11">
            <a:extLst>
              <a:ext uri="{FF2B5EF4-FFF2-40B4-BE49-F238E27FC236}">
                <a16:creationId xmlns:a16="http://schemas.microsoft.com/office/drawing/2014/main" id="{69EC5031-BD10-3C73-627B-62DDA83212B3}"/>
              </a:ext>
            </a:extLst>
          </p:cNvPr>
          <p:cNvSpPr/>
          <p:nvPr/>
        </p:nvSpPr>
        <p:spPr>
          <a:xfrm>
            <a:off x="3010084" y="3536072"/>
            <a:ext cx="8262594" cy="3151759"/>
          </a:xfrm>
          <a:prstGeom prst="roundRect">
            <a:avLst/>
          </a:prstGeom>
          <a:solidFill>
            <a:schemeClr val="bg1"/>
          </a:solidFill>
          <a:ln w="762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sz="2800" b="1">
              <a:solidFill>
                <a:schemeClr val="bg1"/>
              </a:solidFill>
            </a:endParaRPr>
          </a:p>
        </p:txBody>
      </p:sp>
      <p:sp>
        <p:nvSpPr>
          <p:cNvPr id="14" name="楕円 3">
            <a:extLst>
              <a:ext uri="{FF2B5EF4-FFF2-40B4-BE49-F238E27FC236}">
                <a16:creationId xmlns:a16="http://schemas.microsoft.com/office/drawing/2014/main" id="{F7054723-E700-D720-33FE-F30C2139B8E0}"/>
              </a:ext>
            </a:extLst>
          </p:cNvPr>
          <p:cNvSpPr>
            <a:spLocks noChangeAspect="1"/>
          </p:cNvSpPr>
          <p:nvPr/>
        </p:nvSpPr>
        <p:spPr>
          <a:xfrm>
            <a:off x="3173131" y="4720977"/>
            <a:ext cx="1809753" cy="1809753"/>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tx2"/>
              </a:solidFill>
            </a:endParaRPr>
          </a:p>
        </p:txBody>
      </p:sp>
      <p:sp>
        <p:nvSpPr>
          <p:cNvPr id="15" name="テキスト ボックス 14">
            <a:extLst>
              <a:ext uri="{FF2B5EF4-FFF2-40B4-BE49-F238E27FC236}">
                <a16:creationId xmlns:a16="http://schemas.microsoft.com/office/drawing/2014/main" id="{721EF035-431F-0847-F676-02F7109025FA}"/>
              </a:ext>
            </a:extLst>
          </p:cNvPr>
          <p:cNvSpPr txBox="1"/>
          <p:nvPr/>
        </p:nvSpPr>
        <p:spPr>
          <a:xfrm>
            <a:off x="3010084" y="3766870"/>
            <a:ext cx="2381250" cy="954107"/>
          </a:xfrm>
          <a:prstGeom prst="rect">
            <a:avLst/>
          </a:prstGeom>
          <a:noFill/>
        </p:spPr>
        <p:txBody>
          <a:bodyPr wrap="square" rtlCol="0">
            <a:spAutoFit/>
          </a:bodyPr>
          <a:lstStyle/>
          <a:p>
            <a:pPr algn="ctr"/>
            <a:r>
              <a:rPr kumimoji="1" lang="ja-JP" altLang="en-US" sz="2800" b="1">
                <a:solidFill>
                  <a:srgbClr val="003451"/>
                </a:solidFill>
              </a:rPr>
              <a:t>低い観光客</a:t>
            </a:r>
            <a:endParaRPr kumimoji="1" lang="en-US" altLang="ja-JP" sz="2800" b="1">
              <a:solidFill>
                <a:srgbClr val="003451"/>
              </a:solidFill>
            </a:endParaRPr>
          </a:p>
          <a:p>
            <a:pPr algn="ctr"/>
            <a:r>
              <a:rPr kumimoji="1" lang="ja-JP" altLang="en-US" sz="2800" b="1">
                <a:solidFill>
                  <a:srgbClr val="003451"/>
                </a:solidFill>
              </a:rPr>
              <a:t>宿泊率</a:t>
            </a:r>
            <a:endParaRPr kumimoji="1" lang="en-US" altLang="ja-JP" sz="2800" b="1">
              <a:solidFill>
                <a:srgbClr val="003451"/>
              </a:solidFill>
            </a:endParaRPr>
          </a:p>
        </p:txBody>
      </p:sp>
      <p:sp>
        <p:nvSpPr>
          <p:cNvPr id="16" name="テキスト ボックス 15">
            <a:extLst>
              <a:ext uri="{FF2B5EF4-FFF2-40B4-BE49-F238E27FC236}">
                <a16:creationId xmlns:a16="http://schemas.microsoft.com/office/drawing/2014/main" id="{1C558B20-AF23-CE37-BFA0-3A901FB3336F}"/>
              </a:ext>
            </a:extLst>
          </p:cNvPr>
          <p:cNvSpPr txBox="1"/>
          <p:nvPr/>
        </p:nvSpPr>
        <p:spPr>
          <a:xfrm>
            <a:off x="3242611" y="5148800"/>
            <a:ext cx="2381250" cy="954107"/>
          </a:xfrm>
          <a:prstGeom prst="rect">
            <a:avLst/>
          </a:prstGeom>
          <a:noFill/>
        </p:spPr>
        <p:txBody>
          <a:bodyPr wrap="square" rtlCol="0">
            <a:spAutoFit/>
          </a:bodyPr>
          <a:lstStyle/>
          <a:p>
            <a:r>
              <a:rPr kumimoji="1" lang="ja-JP" altLang="en-US" sz="2800" b="1">
                <a:solidFill>
                  <a:schemeClr val="bg1"/>
                </a:solidFill>
              </a:rPr>
              <a:t>宿泊率</a:t>
            </a:r>
            <a:endParaRPr kumimoji="1" lang="en-US" altLang="ja-JP" sz="2800" b="1">
              <a:solidFill>
                <a:schemeClr val="bg1"/>
              </a:solidFill>
            </a:endParaRPr>
          </a:p>
          <a:p>
            <a:r>
              <a:rPr kumimoji="1" lang="en-US" altLang="ja-JP" sz="2800" b="1">
                <a:solidFill>
                  <a:schemeClr val="bg1"/>
                </a:solidFill>
              </a:rPr>
              <a:t>10</a:t>
            </a:r>
            <a:r>
              <a:rPr kumimoji="1" lang="ja-JP" altLang="en-US" sz="2800" b="1">
                <a:solidFill>
                  <a:schemeClr val="bg1"/>
                </a:solidFill>
              </a:rPr>
              <a:t>％以下</a:t>
            </a:r>
            <a:endParaRPr kumimoji="1" lang="en-US" altLang="ja-JP" sz="2800" b="1">
              <a:solidFill>
                <a:schemeClr val="bg1"/>
              </a:solidFill>
            </a:endParaRPr>
          </a:p>
        </p:txBody>
      </p:sp>
      <p:pic>
        <p:nvPicPr>
          <p:cNvPr id="18" name="図 17" descr="グラフ, 棒グラフ&#10;&#10;AI 生成コンテンツは誤りを含む可能性があります。">
            <a:extLst>
              <a:ext uri="{FF2B5EF4-FFF2-40B4-BE49-F238E27FC236}">
                <a16:creationId xmlns:a16="http://schemas.microsoft.com/office/drawing/2014/main" id="{3699D89B-B974-A4CD-04F7-FBC358A4857B}"/>
              </a:ext>
            </a:extLst>
          </p:cNvPr>
          <p:cNvPicPr>
            <a:picLocks noChangeAspect="1"/>
          </p:cNvPicPr>
          <p:nvPr/>
        </p:nvPicPr>
        <p:blipFill>
          <a:blip r:embed="rId4"/>
          <a:srcRect l="2500"/>
          <a:stretch>
            <a:fillRect/>
          </a:stretch>
        </p:blipFill>
        <p:spPr>
          <a:xfrm>
            <a:off x="5204782" y="3683124"/>
            <a:ext cx="5483807" cy="2894948"/>
          </a:xfrm>
          <a:prstGeom prst="rect">
            <a:avLst/>
          </a:prstGeom>
        </p:spPr>
      </p:pic>
      <p:sp>
        <p:nvSpPr>
          <p:cNvPr id="7" name="テキスト ボックス 6">
            <a:extLst>
              <a:ext uri="{FF2B5EF4-FFF2-40B4-BE49-F238E27FC236}">
                <a16:creationId xmlns:a16="http://schemas.microsoft.com/office/drawing/2014/main" id="{6E9F53E2-9FAA-AD9D-B925-002F112774E5}"/>
              </a:ext>
            </a:extLst>
          </p:cNvPr>
          <p:cNvSpPr txBox="1"/>
          <p:nvPr/>
        </p:nvSpPr>
        <p:spPr>
          <a:xfrm>
            <a:off x="7147829" y="6419895"/>
            <a:ext cx="7113213" cy="253916"/>
          </a:xfrm>
          <a:prstGeom prst="rect">
            <a:avLst/>
          </a:prstGeom>
          <a:noFill/>
        </p:spPr>
        <p:txBody>
          <a:bodyPr wrap="square">
            <a:spAutoFit/>
          </a:bodyPr>
          <a:lstStyle/>
          <a:p>
            <a:r>
              <a:rPr lang="ja-JP" altLang="en-US" sz="1000"/>
              <a:t>資料：宿泊者数は「土浦市事業所統計調査集計表」より作成</a:t>
            </a:r>
          </a:p>
        </p:txBody>
      </p:sp>
    </p:spTree>
    <p:extLst>
      <p:ext uri="{BB962C8B-B14F-4D97-AF65-F5344CB8AC3E}">
        <p14:creationId xmlns:p14="http://schemas.microsoft.com/office/powerpoint/2010/main" val="20583576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990B1-7E96-5B46-2C81-D60D84865096}"/>
            </a:ext>
          </a:extLst>
        </p:cNvPr>
        <p:cNvGrpSpPr/>
        <p:nvPr/>
      </p:nvGrpSpPr>
      <p:grpSpPr>
        <a:xfrm>
          <a:off x="0" y="0"/>
          <a:ext cx="0" cy="0"/>
          <a:chOff x="0" y="0"/>
          <a:chExt cx="0" cy="0"/>
        </a:xfrm>
      </p:grpSpPr>
      <p:sp>
        <p:nvSpPr>
          <p:cNvPr id="5" name="楕円 3">
            <a:extLst>
              <a:ext uri="{FF2B5EF4-FFF2-40B4-BE49-F238E27FC236}">
                <a16:creationId xmlns:a16="http://schemas.microsoft.com/office/drawing/2014/main" id="{4EF74A89-B7F8-6379-407B-C1CE67219AE7}"/>
              </a:ext>
            </a:extLst>
          </p:cNvPr>
          <p:cNvSpPr>
            <a:spLocks noChangeAspect="1"/>
          </p:cNvSpPr>
          <p:nvPr/>
        </p:nvSpPr>
        <p:spPr>
          <a:xfrm>
            <a:off x="-2700000" y="733322"/>
            <a:ext cx="5400000" cy="5400000"/>
          </a:xfrm>
          <a:prstGeom prst="ellipse">
            <a:avLst/>
          </a:prstGeom>
          <a:solidFill>
            <a:srgbClr val="604A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2B36507C-8FD4-6AB5-8573-DD0C4497CC25}"/>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cxnSp>
        <p:nvCxnSpPr>
          <p:cNvPr id="26" name="直線コネクタ 25">
            <a:extLst>
              <a:ext uri="{FF2B5EF4-FFF2-40B4-BE49-F238E27FC236}">
                <a16:creationId xmlns:a16="http://schemas.microsoft.com/office/drawing/2014/main" id="{73E0EFE6-1466-9B05-05CB-038D1A51CE7E}"/>
              </a:ext>
            </a:extLst>
          </p:cNvPr>
          <p:cNvCxnSpPr>
            <a:cxnSpLocks/>
          </p:cNvCxnSpPr>
          <p:nvPr/>
        </p:nvCxnSpPr>
        <p:spPr>
          <a:xfrm flipV="1">
            <a:off x="7395099" y="2942009"/>
            <a:ext cx="1242131" cy="387235"/>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29B9A80C-9900-B0F5-3EDB-5EB8EF2F7DCD}"/>
              </a:ext>
            </a:extLst>
          </p:cNvPr>
          <p:cNvGrpSpPr/>
          <p:nvPr/>
        </p:nvGrpSpPr>
        <p:grpSpPr>
          <a:xfrm>
            <a:off x="3043637" y="158346"/>
            <a:ext cx="9095929" cy="6331467"/>
            <a:chOff x="3043637" y="158346"/>
            <a:chExt cx="9095929" cy="6331467"/>
          </a:xfrm>
        </p:grpSpPr>
        <p:pic>
          <p:nvPicPr>
            <p:cNvPr id="36" name="Picture 35">
              <a:extLst>
                <a:ext uri="{FF2B5EF4-FFF2-40B4-BE49-F238E27FC236}">
                  <a16:creationId xmlns:a16="http://schemas.microsoft.com/office/drawing/2014/main" id="{8D5B94C5-EFB7-4E7B-EE6E-5D84110905DB}"/>
                </a:ext>
              </a:extLst>
            </p:cNvPr>
            <p:cNvPicPr>
              <a:picLocks noChangeAspect="1"/>
            </p:cNvPicPr>
            <p:nvPr/>
          </p:nvPicPr>
          <p:blipFill>
            <a:blip r:embed="rId3"/>
            <a:stretch>
              <a:fillRect/>
            </a:stretch>
          </p:blipFill>
          <p:spPr>
            <a:xfrm>
              <a:off x="4450909" y="383074"/>
              <a:ext cx="5415230" cy="6106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Oval 32">
              <a:extLst>
                <a:ext uri="{FF2B5EF4-FFF2-40B4-BE49-F238E27FC236}">
                  <a16:creationId xmlns:a16="http://schemas.microsoft.com/office/drawing/2014/main" id="{3CFDB90B-6F31-6636-06C9-E43235CA2A7D}"/>
                </a:ext>
              </a:extLst>
            </p:cNvPr>
            <p:cNvSpPr/>
            <p:nvPr/>
          </p:nvSpPr>
          <p:spPr>
            <a:xfrm rot="21180000">
              <a:off x="5243456" y="643908"/>
              <a:ext cx="1193950" cy="746964"/>
            </a:xfrm>
            <a:prstGeom prst="ellipse">
              <a:avLst/>
            </a:prstGeom>
            <a:noFill/>
            <a:ln w="28575">
              <a:solidFill>
                <a:srgbClr val="F79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 name="Arrow: Up-Down 3">
              <a:extLst>
                <a:ext uri="{FF2B5EF4-FFF2-40B4-BE49-F238E27FC236}">
                  <a16:creationId xmlns:a16="http://schemas.microsoft.com/office/drawing/2014/main" id="{71D52ABF-E8F1-E984-8542-80287DFC154C}"/>
                </a:ext>
              </a:extLst>
            </p:cNvPr>
            <p:cNvSpPr/>
            <p:nvPr/>
          </p:nvSpPr>
          <p:spPr>
            <a:xfrm rot="420000">
              <a:off x="5470806" y="1392239"/>
              <a:ext cx="260959" cy="803753"/>
            </a:xfrm>
            <a:prstGeom prst="upDownArrow">
              <a:avLst/>
            </a:prstGeom>
            <a:solidFill>
              <a:srgbClr val="F79646"/>
            </a:solidFill>
            <a:ln>
              <a:solidFill>
                <a:srgbClr val="F79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Oval 6">
              <a:extLst>
                <a:ext uri="{FF2B5EF4-FFF2-40B4-BE49-F238E27FC236}">
                  <a16:creationId xmlns:a16="http://schemas.microsoft.com/office/drawing/2014/main" id="{CCB08855-D3CF-9F8A-2918-7ED17453F544}"/>
                </a:ext>
              </a:extLst>
            </p:cNvPr>
            <p:cNvSpPr/>
            <p:nvPr/>
          </p:nvSpPr>
          <p:spPr>
            <a:xfrm rot="21180000">
              <a:off x="5724002" y="3450780"/>
              <a:ext cx="473704" cy="454691"/>
            </a:xfrm>
            <a:prstGeom prst="ellipse">
              <a:avLst/>
            </a:prstGeom>
            <a:noFill/>
            <a:ln w="28575">
              <a:solidFill>
                <a:srgbClr val="F79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四角形: 角を丸くする 8">
              <a:extLst>
                <a:ext uri="{FF2B5EF4-FFF2-40B4-BE49-F238E27FC236}">
                  <a16:creationId xmlns:a16="http://schemas.microsoft.com/office/drawing/2014/main" id="{AA66656C-2E6D-C9B6-4A40-AE9D00056302}"/>
                </a:ext>
              </a:extLst>
            </p:cNvPr>
            <p:cNvSpPr/>
            <p:nvPr/>
          </p:nvSpPr>
          <p:spPr>
            <a:xfrm>
              <a:off x="7833365" y="158346"/>
              <a:ext cx="2666856" cy="1086471"/>
            </a:xfrm>
            <a:prstGeom prst="roundRect">
              <a:avLst>
                <a:gd name="adj" fmla="val 8338"/>
              </a:avLst>
            </a:prstGeom>
            <a:solidFill>
              <a:srgbClr val="00345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cxnSp>
          <p:nvCxnSpPr>
            <p:cNvPr id="13" name="直線コネクタ 12">
              <a:extLst>
                <a:ext uri="{FF2B5EF4-FFF2-40B4-BE49-F238E27FC236}">
                  <a16:creationId xmlns:a16="http://schemas.microsoft.com/office/drawing/2014/main" id="{0807068A-BD82-3738-44D2-694EDBC6F963}"/>
                </a:ext>
              </a:extLst>
            </p:cNvPr>
            <p:cNvCxnSpPr>
              <a:cxnSpLocks/>
            </p:cNvCxnSpPr>
            <p:nvPr/>
          </p:nvCxnSpPr>
          <p:spPr>
            <a:xfrm flipV="1">
              <a:off x="6478473" y="706829"/>
              <a:ext cx="1351068" cy="226152"/>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sp>
          <p:nvSpPr>
            <p:cNvPr id="17" name="四角形: 角を丸くする 16">
              <a:extLst>
                <a:ext uri="{FF2B5EF4-FFF2-40B4-BE49-F238E27FC236}">
                  <a16:creationId xmlns:a16="http://schemas.microsoft.com/office/drawing/2014/main" id="{9832D5F2-AEE2-EE4D-9831-9113253052F1}"/>
                </a:ext>
              </a:extLst>
            </p:cNvPr>
            <p:cNvSpPr/>
            <p:nvPr/>
          </p:nvSpPr>
          <p:spPr>
            <a:xfrm>
              <a:off x="3043637" y="2505273"/>
              <a:ext cx="2605691" cy="1142142"/>
            </a:xfrm>
            <a:prstGeom prst="roundRect">
              <a:avLst>
                <a:gd name="adj" fmla="val 8338"/>
              </a:avLst>
            </a:prstGeom>
            <a:solidFill>
              <a:srgbClr val="00345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18" name="テキスト ボックス 17">
              <a:extLst>
                <a:ext uri="{FF2B5EF4-FFF2-40B4-BE49-F238E27FC236}">
                  <a16:creationId xmlns:a16="http://schemas.microsoft.com/office/drawing/2014/main" id="{41443094-6B18-389E-CF8A-83526C3E08E3}"/>
                </a:ext>
              </a:extLst>
            </p:cNvPr>
            <p:cNvSpPr txBox="1"/>
            <p:nvPr/>
          </p:nvSpPr>
          <p:spPr>
            <a:xfrm>
              <a:off x="3215370" y="2326860"/>
              <a:ext cx="2427811" cy="1243930"/>
            </a:xfrm>
            <a:prstGeom prst="rect">
              <a:avLst/>
            </a:prstGeom>
            <a:noFill/>
          </p:spPr>
          <p:txBody>
            <a:bodyPr wrap="square">
              <a:spAutoFit/>
            </a:bodyPr>
            <a:lstStyle/>
            <a:p>
              <a:pPr marL="0" marR="0" lvl="0" indent="0" defTabSz="457200" rtl="0" eaLnBrk="1" fontAlgn="auto" latinLnBrk="0" hangingPunct="1">
                <a:lnSpc>
                  <a:spcPct val="100000"/>
                </a:lnSpc>
                <a:spcBef>
                  <a:spcPts val="130"/>
                </a:spcBef>
                <a:spcAft>
                  <a:spcPts val="0"/>
                </a:spcAft>
                <a:buClrTx/>
                <a:buSzTx/>
                <a:buFontTx/>
                <a:buNone/>
                <a:tabLst/>
                <a:defRPr/>
              </a:pPr>
              <a:endParaRPr kumimoji="1" lang="en-US" altLang="ja-JP" b="1">
                <a:solidFill>
                  <a:schemeClr val="bg1"/>
                </a:solidFill>
                <a:latin typeface="Noto Sans JP"/>
                <a:ea typeface="Noto Sans JP"/>
              </a:endParaRPr>
            </a:p>
            <a:p>
              <a:pPr marL="0" marR="0" lvl="0" indent="0" defTabSz="457200" rtl="0" eaLnBrk="1" fontAlgn="auto" latinLnBrk="0" hangingPunct="1">
                <a:lnSpc>
                  <a:spcPct val="100000"/>
                </a:lnSpc>
                <a:spcBef>
                  <a:spcPts val="130"/>
                </a:spcBef>
                <a:spcAft>
                  <a:spcPts val="0"/>
                </a:spcAft>
                <a:buClrTx/>
                <a:buSzTx/>
                <a:buFontTx/>
                <a:buNone/>
                <a:tabLst/>
                <a:defRPr/>
              </a:pPr>
              <a:r>
                <a:rPr kumimoji="1" lang="ja-JP" altLang="en-US" sz="2800" b="1" i="0" u="none" strike="noStrike" kern="1200" cap="none" spc="0" normalizeH="0" baseline="0" noProof="0">
                  <a:ln>
                    <a:noFill/>
                  </a:ln>
                  <a:solidFill>
                    <a:schemeClr val="accent6"/>
                  </a:solidFill>
                  <a:effectLst/>
                  <a:uLnTx/>
                  <a:uFillTx/>
                  <a:latin typeface="Noto Sans JP"/>
                  <a:ea typeface="Noto Sans JP"/>
                  <a:cs typeface="+mn-cs"/>
                </a:rPr>
                <a:t>連携が取れていない</a:t>
              </a:r>
              <a:endParaRPr kumimoji="1" lang="en-US" altLang="ja-JP" sz="2800" b="1" i="0" u="none" strike="noStrike" kern="1200" cap="none" spc="0" normalizeH="0" baseline="0" noProof="0">
                <a:ln>
                  <a:noFill/>
                </a:ln>
                <a:solidFill>
                  <a:schemeClr val="bg1"/>
                </a:solidFill>
                <a:effectLst/>
                <a:uLnTx/>
                <a:uFillTx/>
                <a:latin typeface="Noto Sans JP"/>
                <a:ea typeface="Noto Sans JP"/>
                <a:cs typeface="+mn-cs"/>
              </a:endParaRPr>
            </a:p>
          </p:txBody>
        </p:sp>
        <p:sp>
          <p:nvSpPr>
            <p:cNvPr id="22" name="Arrow: Up-Down 3">
              <a:extLst>
                <a:ext uri="{FF2B5EF4-FFF2-40B4-BE49-F238E27FC236}">
                  <a16:creationId xmlns:a16="http://schemas.microsoft.com/office/drawing/2014/main" id="{FDE94140-2332-629E-7C41-CCBC17C60427}"/>
                </a:ext>
              </a:extLst>
            </p:cNvPr>
            <p:cNvSpPr/>
            <p:nvPr/>
          </p:nvSpPr>
          <p:spPr>
            <a:xfrm rot="3905653">
              <a:off x="6369407" y="3120644"/>
              <a:ext cx="196676" cy="605927"/>
            </a:xfrm>
            <a:prstGeom prst="upDownArrow">
              <a:avLst/>
            </a:prstGeom>
            <a:solidFill>
              <a:srgbClr val="F79646"/>
            </a:solidFill>
            <a:ln>
              <a:solidFill>
                <a:srgbClr val="F79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四角形: 角を丸くする 23">
              <a:extLst>
                <a:ext uri="{FF2B5EF4-FFF2-40B4-BE49-F238E27FC236}">
                  <a16:creationId xmlns:a16="http://schemas.microsoft.com/office/drawing/2014/main" id="{FC13747D-F8DE-65AD-9CA5-5D9A4AFA124A}"/>
                </a:ext>
              </a:extLst>
            </p:cNvPr>
            <p:cNvSpPr/>
            <p:nvPr/>
          </p:nvSpPr>
          <p:spPr>
            <a:xfrm>
              <a:off x="8021902" y="2469933"/>
              <a:ext cx="3909463" cy="1282733"/>
            </a:xfrm>
            <a:prstGeom prst="roundRect">
              <a:avLst>
                <a:gd name="adj" fmla="val 8338"/>
              </a:avLst>
            </a:prstGeom>
            <a:solidFill>
              <a:srgbClr val="00345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23" name="テキスト ボックス 43">
              <a:extLst>
                <a:ext uri="{FF2B5EF4-FFF2-40B4-BE49-F238E27FC236}">
                  <a16:creationId xmlns:a16="http://schemas.microsoft.com/office/drawing/2014/main" id="{3DD947B5-B944-95C0-FD29-6CE8B999F3E9}"/>
                </a:ext>
              </a:extLst>
            </p:cNvPr>
            <p:cNvSpPr txBox="1"/>
            <p:nvPr/>
          </p:nvSpPr>
          <p:spPr>
            <a:xfrm>
              <a:off x="7890792" y="2505273"/>
              <a:ext cx="4248774" cy="1200329"/>
            </a:xfrm>
            <a:prstGeom prst="rect">
              <a:avLst/>
            </a:prstGeom>
            <a:noFill/>
          </p:spPr>
          <p:txBody>
            <a:bodyPr wrap="square" rtlCol="0">
              <a:spAutoFit/>
            </a:bodyPr>
            <a:lstStyle/>
            <a:p>
              <a:r>
                <a:rPr kumimoji="1" lang="ja-JP" altLang="en-US" sz="2400" b="1">
                  <a:solidFill>
                    <a:schemeClr val="bg1"/>
                  </a:solidFill>
                </a:rPr>
                <a:t>・亀城公園　・藩校</a:t>
              </a:r>
              <a:r>
                <a:rPr kumimoji="1" lang="en-US" altLang="ja-JP" sz="2400" b="1">
                  <a:solidFill>
                    <a:schemeClr val="bg1"/>
                  </a:solidFill>
                </a:rPr>
                <a:t>(</a:t>
              </a:r>
              <a:r>
                <a:rPr kumimoji="1" lang="ja-JP" altLang="en-US" sz="2400" b="1">
                  <a:solidFill>
                    <a:schemeClr val="bg1"/>
                  </a:solidFill>
                </a:rPr>
                <a:t>郁文館</a:t>
              </a:r>
              <a:r>
                <a:rPr kumimoji="1" lang="en-US" altLang="ja-JP" sz="2400" b="1">
                  <a:solidFill>
                    <a:schemeClr val="bg1"/>
                  </a:solidFill>
                </a:rPr>
                <a:t>)</a:t>
              </a:r>
            </a:p>
            <a:p>
              <a:r>
                <a:rPr kumimoji="1" lang="ja-JP" altLang="en-US" sz="2400" b="1">
                  <a:solidFill>
                    <a:schemeClr val="bg1"/>
                  </a:solidFill>
                </a:rPr>
                <a:t>・中城通り　・醤油醸造</a:t>
              </a:r>
              <a:endParaRPr kumimoji="1" lang="en-US" altLang="ja-JP" sz="2400" b="1">
                <a:solidFill>
                  <a:schemeClr val="bg1"/>
                </a:solidFill>
              </a:endParaRPr>
            </a:p>
            <a:p>
              <a:r>
                <a:rPr kumimoji="1" lang="ja-JP" altLang="en-US" sz="2400" b="1">
                  <a:solidFill>
                    <a:schemeClr val="bg1"/>
                  </a:solidFill>
                </a:rPr>
                <a:t>・真鍋宿通り</a:t>
              </a:r>
              <a:endParaRPr kumimoji="1" lang="en-US" altLang="ja-JP" sz="2400" b="1">
                <a:solidFill>
                  <a:schemeClr val="bg1"/>
                </a:solidFill>
              </a:endParaRPr>
            </a:p>
          </p:txBody>
        </p:sp>
        <p:sp>
          <p:nvSpPr>
            <p:cNvPr id="28" name="テキスト ボックス 27">
              <a:extLst>
                <a:ext uri="{FF2B5EF4-FFF2-40B4-BE49-F238E27FC236}">
                  <a16:creationId xmlns:a16="http://schemas.microsoft.com/office/drawing/2014/main" id="{FEA5750F-85F2-C0AB-3DDA-1C8E67A7F21D}"/>
                </a:ext>
              </a:extLst>
            </p:cNvPr>
            <p:cNvSpPr txBox="1"/>
            <p:nvPr/>
          </p:nvSpPr>
          <p:spPr>
            <a:xfrm>
              <a:off x="7801411" y="260513"/>
              <a:ext cx="2935514" cy="1200329"/>
            </a:xfrm>
            <a:prstGeom prst="rect">
              <a:avLst/>
            </a:prstGeom>
            <a:noFill/>
          </p:spPr>
          <p:txBody>
            <a:bodyPr wrap="square" rtlCol="0">
              <a:spAutoFit/>
            </a:bodyPr>
            <a:lstStyle/>
            <a:p>
              <a:r>
                <a:rPr kumimoji="1" lang="ja-JP" altLang="en-US" b="1">
                  <a:solidFill>
                    <a:schemeClr val="bg1"/>
                  </a:solidFill>
                </a:rPr>
                <a:t>・朝日峠　　・そば畑</a:t>
              </a:r>
            </a:p>
            <a:p>
              <a:r>
                <a:rPr kumimoji="1" lang="ja-JP" altLang="en-US" b="1">
                  <a:solidFill>
                    <a:schemeClr val="bg1"/>
                  </a:solidFill>
                </a:rPr>
                <a:t>・小町の里　・日枝神社</a:t>
              </a:r>
            </a:p>
            <a:p>
              <a:r>
                <a:rPr kumimoji="1" lang="ja-JP" altLang="en-US" b="1">
                  <a:solidFill>
                    <a:schemeClr val="bg1"/>
                  </a:solidFill>
                </a:rPr>
                <a:t>・ホタル</a:t>
              </a:r>
            </a:p>
            <a:p>
              <a:endParaRPr kumimoji="1" lang="ja-JP" altLang="en-US" b="1"/>
            </a:p>
          </p:txBody>
        </p:sp>
        <p:sp>
          <p:nvSpPr>
            <p:cNvPr id="31" name="四角形: 角を丸くする 30">
              <a:extLst>
                <a:ext uri="{FF2B5EF4-FFF2-40B4-BE49-F238E27FC236}">
                  <a16:creationId xmlns:a16="http://schemas.microsoft.com/office/drawing/2014/main" id="{35FB539F-A39A-92F9-7608-C28B70EDE742}"/>
                </a:ext>
              </a:extLst>
            </p:cNvPr>
            <p:cNvSpPr/>
            <p:nvPr/>
          </p:nvSpPr>
          <p:spPr>
            <a:xfrm>
              <a:off x="3273171" y="4344866"/>
              <a:ext cx="1786278" cy="1631216"/>
            </a:xfrm>
            <a:prstGeom prst="roundRect">
              <a:avLst>
                <a:gd name="adj" fmla="val 8338"/>
              </a:avLst>
            </a:prstGeom>
            <a:solidFill>
              <a:srgbClr val="00345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a:solidFill>
                  <a:schemeClr val="bg1"/>
                </a:solidFill>
              </a:endParaRPr>
            </a:p>
          </p:txBody>
        </p:sp>
        <p:sp>
          <p:nvSpPr>
            <p:cNvPr id="29" name="テキスト ボックス 41">
              <a:extLst>
                <a:ext uri="{FF2B5EF4-FFF2-40B4-BE49-F238E27FC236}">
                  <a16:creationId xmlns:a16="http://schemas.microsoft.com/office/drawing/2014/main" id="{06F6B2A1-18A5-18BF-F7C9-D91E2CDDC8EF}"/>
                </a:ext>
              </a:extLst>
            </p:cNvPr>
            <p:cNvSpPr txBox="1"/>
            <p:nvPr/>
          </p:nvSpPr>
          <p:spPr>
            <a:xfrm>
              <a:off x="3193171" y="4346736"/>
              <a:ext cx="1777390" cy="1631216"/>
            </a:xfrm>
            <a:prstGeom prst="rect">
              <a:avLst/>
            </a:prstGeom>
            <a:noFill/>
          </p:spPr>
          <p:txBody>
            <a:bodyPr wrap="square" rtlCol="0">
              <a:spAutoFit/>
            </a:bodyPr>
            <a:lstStyle/>
            <a:p>
              <a:r>
                <a:rPr kumimoji="1" lang="ja-JP" altLang="en-US" sz="2000" b="1">
                  <a:solidFill>
                    <a:schemeClr val="bg1"/>
                  </a:solidFill>
                </a:rPr>
                <a:t>・国指定史跡</a:t>
              </a:r>
              <a:endParaRPr kumimoji="1" lang="en-US" altLang="ja-JP" sz="2000" b="1">
                <a:solidFill>
                  <a:schemeClr val="bg1"/>
                </a:solidFill>
              </a:endParaRPr>
            </a:p>
            <a:p>
              <a:r>
                <a:rPr kumimoji="1" lang="ja-JP" altLang="en-US" sz="2000" b="1">
                  <a:solidFill>
                    <a:schemeClr val="bg1"/>
                  </a:solidFill>
                </a:rPr>
                <a:t>　上高津貝塚</a:t>
              </a:r>
              <a:endParaRPr kumimoji="1" lang="en-US" altLang="ja-JP" sz="2000" b="1">
                <a:solidFill>
                  <a:schemeClr val="bg1"/>
                </a:solidFill>
              </a:endParaRPr>
            </a:p>
            <a:p>
              <a:r>
                <a:rPr kumimoji="1" lang="ja-JP" altLang="en-US" sz="2000" b="1">
                  <a:solidFill>
                    <a:schemeClr val="bg1"/>
                  </a:solidFill>
                </a:rPr>
                <a:t>・その他</a:t>
              </a:r>
              <a:endParaRPr kumimoji="1" lang="en-US" altLang="ja-JP" sz="2000" b="1">
                <a:solidFill>
                  <a:schemeClr val="bg1"/>
                </a:solidFill>
              </a:endParaRPr>
            </a:p>
            <a:p>
              <a:r>
                <a:rPr kumimoji="1" lang="ja-JP" altLang="en-US" sz="2000" b="1">
                  <a:solidFill>
                    <a:schemeClr val="bg1"/>
                  </a:solidFill>
                </a:rPr>
                <a:t>　国指定重要</a:t>
              </a:r>
              <a:endParaRPr kumimoji="1" lang="en-US" altLang="ja-JP" sz="2000" b="1">
                <a:solidFill>
                  <a:schemeClr val="bg1"/>
                </a:solidFill>
              </a:endParaRPr>
            </a:p>
            <a:p>
              <a:r>
                <a:rPr kumimoji="1" lang="ja-JP" altLang="en-US" sz="2000" b="1">
                  <a:solidFill>
                    <a:schemeClr val="bg1"/>
                  </a:solidFill>
                </a:rPr>
                <a:t>　文化財</a:t>
              </a:r>
              <a:endParaRPr kumimoji="1" lang="en-US" altLang="ja-JP" sz="2000" b="1">
                <a:solidFill>
                  <a:schemeClr val="bg1"/>
                </a:solidFill>
              </a:endParaRPr>
            </a:p>
          </p:txBody>
        </p:sp>
        <p:cxnSp>
          <p:nvCxnSpPr>
            <p:cNvPr id="32" name="直線コネクタ 31">
              <a:extLst>
                <a:ext uri="{FF2B5EF4-FFF2-40B4-BE49-F238E27FC236}">
                  <a16:creationId xmlns:a16="http://schemas.microsoft.com/office/drawing/2014/main" id="{6B334E2E-DB6C-A83B-50DE-CB7527B54054}"/>
                </a:ext>
              </a:extLst>
            </p:cNvPr>
            <p:cNvCxnSpPr>
              <a:cxnSpLocks/>
            </p:cNvCxnSpPr>
            <p:nvPr/>
          </p:nvCxnSpPr>
          <p:spPr>
            <a:xfrm flipV="1">
              <a:off x="5048404" y="3835142"/>
              <a:ext cx="751860" cy="859106"/>
            </a:xfrm>
            <a:prstGeom prst="line">
              <a:avLst/>
            </a:prstGeom>
            <a:ln w="28575">
              <a:solidFill>
                <a:srgbClr val="003451"/>
              </a:solidFill>
            </a:ln>
          </p:spPr>
          <p:style>
            <a:lnRef idx="2">
              <a:schemeClr val="accent1"/>
            </a:lnRef>
            <a:fillRef idx="0">
              <a:schemeClr val="accent1"/>
            </a:fillRef>
            <a:effectRef idx="1">
              <a:schemeClr val="accent1"/>
            </a:effectRef>
            <a:fontRef idx="minor">
              <a:schemeClr val="tx1"/>
            </a:fontRef>
          </p:style>
        </p:cxnSp>
      </p:grpSp>
      <p:sp>
        <p:nvSpPr>
          <p:cNvPr id="2" name="テキスト ボックス 1">
            <a:extLst>
              <a:ext uri="{FF2B5EF4-FFF2-40B4-BE49-F238E27FC236}">
                <a16:creationId xmlns:a16="http://schemas.microsoft.com/office/drawing/2014/main" id="{7F3ED667-5EDF-12EE-E87B-9A9C4F4F0E7C}"/>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36</a:t>
            </a:r>
          </a:p>
        </p:txBody>
      </p:sp>
    </p:spTree>
    <p:extLst>
      <p:ext uri="{BB962C8B-B14F-4D97-AF65-F5344CB8AC3E}">
        <p14:creationId xmlns:p14="http://schemas.microsoft.com/office/powerpoint/2010/main" val="9939929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F36AA-95E4-5A83-52ED-6DAF809222F8}"/>
            </a:ext>
          </a:extLst>
        </p:cNvPr>
        <p:cNvGrpSpPr/>
        <p:nvPr/>
      </p:nvGrpSpPr>
      <p:grpSpPr>
        <a:xfrm>
          <a:off x="0" y="0"/>
          <a:ext cx="0" cy="0"/>
          <a:chOff x="0" y="0"/>
          <a:chExt cx="0" cy="0"/>
        </a:xfrm>
      </p:grpSpPr>
      <p:sp>
        <p:nvSpPr>
          <p:cNvPr id="29" name="フローチャート: 結合子 28">
            <a:extLst>
              <a:ext uri="{FF2B5EF4-FFF2-40B4-BE49-F238E27FC236}">
                <a16:creationId xmlns:a16="http://schemas.microsoft.com/office/drawing/2014/main" id="{ED24983A-EE68-8C5B-96E9-3C6F2669013E}"/>
              </a:ext>
            </a:extLst>
          </p:cNvPr>
          <p:cNvSpPr/>
          <p:nvPr/>
        </p:nvSpPr>
        <p:spPr>
          <a:xfrm>
            <a:off x="5088485" y="4780919"/>
            <a:ext cx="1406223" cy="1352403"/>
          </a:xfrm>
          <a:prstGeom prst="flowChartConnector">
            <a:avLst/>
          </a:prstGeom>
          <a:solidFill>
            <a:srgbClr val="F2F2F2"/>
          </a:solidFill>
          <a:ln w="38100">
            <a:solidFill>
              <a:srgbClr val="4C70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solidFill>
                <a:srgbClr val="003451"/>
              </a:solidFill>
            </a:endParaRPr>
          </a:p>
        </p:txBody>
      </p:sp>
      <p:sp>
        <p:nvSpPr>
          <p:cNvPr id="23" name="四角形: 角を丸くする 22">
            <a:extLst>
              <a:ext uri="{FF2B5EF4-FFF2-40B4-BE49-F238E27FC236}">
                <a16:creationId xmlns:a16="http://schemas.microsoft.com/office/drawing/2014/main" id="{8B8F15F8-4DE0-15C5-A780-38574592C8A9}"/>
              </a:ext>
            </a:extLst>
          </p:cNvPr>
          <p:cNvSpPr/>
          <p:nvPr/>
        </p:nvSpPr>
        <p:spPr>
          <a:xfrm>
            <a:off x="7861153" y="1089181"/>
            <a:ext cx="4192741" cy="5555114"/>
          </a:xfrm>
          <a:prstGeom prst="roundRect">
            <a:avLst>
              <a:gd name="adj" fmla="val 4420"/>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3">
            <a:extLst>
              <a:ext uri="{FF2B5EF4-FFF2-40B4-BE49-F238E27FC236}">
                <a16:creationId xmlns:a16="http://schemas.microsoft.com/office/drawing/2014/main" id="{27419448-7824-3FFC-8729-B1B43EAFB38C}"/>
              </a:ext>
            </a:extLst>
          </p:cNvPr>
          <p:cNvSpPr>
            <a:spLocks noChangeAspect="1"/>
          </p:cNvSpPr>
          <p:nvPr/>
        </p:nvSpPr>
        <p:spPr>
          <a:xfrm>
            <a:off x="-2700000" y="733322"/>
            <a:ext cx="5400000" cy="5400000"/>
          </a:xfrm>
          <a:prstGeom prst="ellipse">
            <a:avLst/>
          </a:prstGeom>
          <a:solidFill>
            <a:srgbClr val="604A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364F3C26-ECE4-E1A9-5E43-D4650F64A91A}"/>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grpSp>
        <p:nvGrpSpPr>
          <p:cNvPr id="13" name="グループ化 12">
            <a:extLst>
              <a:ext uri="{FF2B5EF4-FFF2-40B4-BE49-F238E27FC236}">
                <a16:creationId xmlns:a16="http://schemas.microsoft.com/office/drawing/2014/main" id="{B634177C-E5A8-4B90-A649-856EA42BA983}"/>
              </a:ext>
            </a:extLst>
          </p:cNvPr>
          <p:cNvGrpSpPr/>
          <p:nvPr/>
        </p:nvGrpSpPr>
        <p:grpSpPr>
          <a:xfrm>
            <a:off x="3830252" y="2928918"/>
            <a:ext cx="2284442" cy="2357634"/>
            <a:chOff x="3822064" y="2754867"/>
            <a:chExt cx="2485247" cy="2408863"/>
          </a:xfrm>
        </p:grpSpPr>
        <p:sp>
          <p:nvSpPr>
            <p:cNvPr id="19" name="フローチャート: 結合子 18">
              <a:extLst>
                <a:ext uri="{FF2B5EF4-FFF2-40B4-BE49-F238E27FC236}">
                  <a16:creationId xmlns:a16="http://schemas.microsoft.com/office/drawing/2014/main" id="{C47BA6BA-A780-A1EA-98D1-CF1CDA432C8C}"/>
                </a:ext>
              </a:extLst>
            </p:cNvPr>
            <p:cNvSpPr/>
            <p:nvPr/>
          </p:nvSpPr>
          <p:spPr>
            <a:xfrm>
              <a:off x="3822064" y="2754867"/>
              <a:ext cx="2485247" cy="2408863"/>
            </a:xfrm>
            <a:prstGeom prst="flowChartConnector">
              <a:avLst/>
            </a:prstGeom>
            <a:solidFill>
              <a:srgbClr val="F2F2F2"/>
            </a:solidFill>
            <a:ln w="41275">
              <a:solidFill>
                <a:srgbClr val="4C70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66666697-7043-8905-7DC4-32BAC976FFA3}"/>
                </a:ext>
              </a:extLst>
            </p:cNvPr>
            <p:cNvSpPr txBox="1"/>
            <p:nvPr/>
          </p:nvSpPr>
          <p:spPr>
            <a:xfrm>
              <a:off x="3840617" y="3685990"/>
              <a:ext cx="2448140" cy="523220"/>
            </a:xfrm>
            <a:prstGeom prst="rect">
              <a:avLst/>
            </a:prstGeom>
            <a:noFill/>
          </p:spPr>
          <p:txBody>
            <a:bodyPr wrap="square" rtlCol="0">
              <a:spAutoFit/>
            </a:bodyPr>
            <a:lstStyle/>
            <a:p>
              <a:pPr algn="ctr"/>
              <a:r>
                <a:rPr kumimoji="1" lang="ja-JP" altLang="en-US" sz="2800" b="1">
                  <a:solidFill>
                    <a:srgbClr val="003451"/>
                  </a:solidFill>
                </a:rPr>
                <a:t>歴史・文化</a:t>
              </a:r>
              <a:endParaRPr kumimoji="1" lang="en-US" altLang="ja-JP" sz="2800" b="1">
                <a:solidFill>
                  <a:srgbClr val="003451"/>
                </a:solidFill>
              </a:endParaRPr>
            </a:p>
          </p:txBody>
        </p:sp>
      </p:grpSp>
      <p:sp>
        <p:nvSpPr>
          <p:cNvPr id="28" name="フローチャート: 結合子 27">
            <a:extLst>
              <a:ext uri="{FF2B5EF4-FFF2-40B4-BE49-F238E27FC236}">
                <a16:creationId xmlns:a16="http://schemas.microsoft.com/office/drawing/2014/main" id="{F36CC38F-D44F-09FE-ABA6-6C293F768B82}"/>
              </a:ext>
            </a:extLst>
          </p:cNvPr>
          <p:cNvSpPr/>
          <p:nvPr/>
        </p:nvSpPr>
        <p:spPr>
          <a:xfrm>
            <a:off x="3174422" y="4550676"/>
            <a:ext cx="1730105" cy="1677046"/>
          </a:xfrm>
          <a:prstGeom prst="flowChartConnector">
            <a:avLst/>
          </a:prstGeom>
          <a:solidFill>
            <a:srgbClr val="F2F2F2"/>
          </a:solidFill>
          <a:ln w="44450">
            <a:solidFill>
              <a:srgbClr val="4C70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solidFill>
                <a:srgbClr val="003451"/>
              </a:solidFill>
            </a:endParaRPr>
          </a:p>
        </p:txBody>
      </p:sp>
      <p:sp>
        <p:nvSpPr>
          <p:cNvPr id="25" name="四角形: 角を丸くする 84">
            <a:extLst>
              <a:ext uri="{FF2B5EF4-FFF2-40B4-BE49-F238E27FC236}">
                <a16:creationId xmlns:a16="http://schemas.microsoft.com/office/drawing/2014/main" id="{A45BC957-E079-7EFB-F16C-8431A027B62F}"/>
              </a:ext>
            </a:extLst>
          </p:cNvPr>
          <p:cNvSpPr/>
          <p:nvPr/>
        </p:nvSpPr>
        <p:spPr>
          <a:xfrm>
            <a:off x="4495555" y="123344"/>
            <a:ext cx="3998305" cy="803777"/>
          </a:xfrm>
          <a:prstGeom prst="roundRect">
            <a:avLst/>
          </a:prstGeom>
          <a:solidFill>
            <a:schemeClr val="bg1"/>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800" b="1">
                <a:solidFill>
                  <a:schemeClr val="tx2">
                    <a:lumMod val="76000"/>
                  </a:schemeClr>
                </a:solidFill>
              </a:rPr>
              <a:t>”プチ”土浦マニア観光</a:t>
            </a:r>
          </a:p>
        </p:txBody>
      </p:sp>
      <p:grpSp>
        <p:nvGrpSpPr>
          <p:cNvPr id="10" name="グループ化 9">
            <a:extLst>
              <a:ext uri="{FF2B5EF4-FFF2-40B4-BE49-F238E27FC236}">
                <a16:creationId xmlns:a16="http://schemas.microsoft.com/office/drawing/2014/main" id="{6C47366E-BB30-3A6F-A930-6BB6E162C1D3}"/>
              </a:ext>
            </a:extLst>
          </p:cNvPr>
          <p:cNvGrpSpPr/>
          <p:nvPr/>
        </p:nvGrpSpPr>
        <p:grpSpPr>
          <a:xfrm>
            <a:off x="2888701" y="1830560"/>
            <a:ext cx="2370655" cy="1910507"/>
            <a:chOff x="7066518" y="3433322"/>
            <a:chExt cx="2370655" cy="1910507"/>
          </a:xfrm>
        </p:grpSpPr>
        <p:sp>
          <p:nvSpPr>
            <p:cNvPr id="3" name="フローチャート: 結合子 2">
              <a:extLst>
                <a:ext uri="{FF2B5EF4-FFF2-40B4-BE49-F238E27FC236}">
                  <a16:creationId xmlns:a16="http://schemas.microsoft.com/office/drawing/2014/main" id="{41BAB84E-15FE-4A4C-F167-9E84A71CC6BA}"/>
                </a:ext>
              </a:extLst>
            </p:cNvPr>
            <p:cNvSpPr/>
            <p:nvPr/>
          </p:nvSpPr>
          <p:spPr>
            <a:xfrm>
              <a:off x="7113921" y="3433322"/>
              <a:ext cx="1955389" cy="1910507"/>
            </a:xfrm>
            <a:prstGeom prst="flowChartConnector">
              <a:avLst/>
            </a:prstGeom>
            <a:solidFill>
              <a:srgbClr val="F2F2F2"/>
            </a:solidFill>
            <a:ln w="41275">
              <a:solidFill>
                <a:srgbClr val="4C708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rgbClr val="003451"/>
                </a:solidFill>
              </a:endParaRPr>
            </a:p>
          </p:txBody>
        </p:sp>
        <p:sp>
          <p:nvSpPr>
            <p:cNvPr id="8" name="テキスト ボックス 7">
              <a:extLst>
                <a:ext uri="{FF2B5EF4-FFF2-40B4-BE49-F238E27FC236}">
                  <a16:creationId xmlns:a16="http://schemas.microsoft.com/office/drawing/2014/main" id="{DB4A0E07-5FF9-4C55-5878-631E6A18E41E}"/>
                </a:ext>
              </a:extLst>
            </p:cNvPr>
            <p:cNvSpPr txBox="1"/>
            <p:nvPr/>
          </p:nvSpPr>
          <p:spPr>
            <a:xfrm>
              <a:off x="7066518" y="4157742"/>
              <a:ext cx="2370655" cy="461665"/>
            </a:xfrm>
            <a:prstGeom prst="rect">
              <a:avLst/>
            </a:prstGeom>
            <a:noFill/>
            <a:ln w="41275">
              <a:noFill/>
            </a:ln>
          </p:spPr>
          <p:txBody>
            <a:bodyPr wrap="square" rtlCol="0">
              <a:spAutoFit/>
            </a:bodyPr>
            <a:lstStyle/>
            <a:p>
              <a:r>
                <a:rPr kumimoji="1" lang="ja-JP" altLang="en-US" sz="2400" b="1">
                  <a:solidFill>
                    <a:srgbClr val="003451"/>
                  </a:solidFill>
                </a:rPr>
                <a:t>サイクリング</a:t>
              </a:r>
            </a:p>
          </p:txBody>
        </p:sp>
      </p:grpSp>
      <p:grpSp>
        <p:nvGrpSpPr>
          <p:cNvPr id="22" name="グループ化 21">
            <a:extLst>
              <a:ext uri="{FF2B5EF4-FFF2-40B4-BE49-F238E27FC236}">
                <a16:creationId xmlns:a16="http://schemas.microsoft.com/office/drawing/2014/main" id="{9F3647FF-FFEA-B497-7F64-A3A7E14AFB6E}"/>
              </a:ext>
            </a:extLst>
          </p:cNvPr>
          <p:cNvGrpSpPr/>
          <p:nvPr/>
        </p:nvGrpSpPr>
        <p:grpSpPr>
          <a:xfrm>
            <a:off x="6462047" y="3621543"/>
            <a:ext cx="1141971" cy="803777"/>
            <a:chOff x="7928700" y="3189512"/>
            <a:chExt cx="957985" cy="540000"/>
          </a:xfrm>
        </p:grpSpPr>
        <p:sp>
          <p:nvSpPr>
            <p:cNvPr id="14" name="矢印: 山形 13">
              <a:extLst>
                <a:ext uri="{FF2B5EF4-FFF2-40B4-BE49-F238E27FC236}">
                  <a16:creationId xmlns:a16="http://schemas.microsoft.com/office/drawing/2014/main" id="{EB3B60C8-BFFF-372F-389B-B8B0D25369DE}"/>
                </a:ext>
              </a:extLst>
            </p:cNvPr>
            <p:cNvSpPr/>
            <p:nvPr/>
          </p:nvSpPr>
          <p:spPr>
            <a:xfrm>
              <a:off x="7928700" y="3189512"/>
              <a:ext cx="432000" cy="540000"/>
            </a:xfrm>
            <a:prstGeom prst="chevron">
              <a:avLst>
                <a:gd name="adj" fmla="val 60079"/>
              </a:avLst>
            </a:prstGeom>
            <a:solidFill>
              <a:srgbClr val="4C70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矢印: 山形 15">
              <a:extLst>
                <a:ext uri="{FF2B5EF4-FFF2-40B4-BE49-F238E27FC236}">
                  <a16:creationId xmlns:a16="http://schemas.microsoft.com/office/drawing/2014/main" id="{BBBF3D83-8BED-B023-F662-5A2DEF1B0BF6}"/>
                </a:ext>
              </a:extLst>
            </p:cNvPr>
            <p:cNvSpPr/>
            <p:nvPr/>
          </p:nvSpPr>
          <p:spPr>
            <a:xfrm>
              <a:off x="8190957" y="3189512"/>
              <a:ext cx="432000" cy="540000"/>
            </a:xfrm>
            <a:prstGeom prst="chevron">
              <a:avLst>
                <a:gd name="adj" fmla="val 60079"/>
              </a:avLst>
            </a:prstGeom>
            <a:solidFill>
              <a:srgbClr val="4C70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矢印: 山形 17">
              <a:extLst>
                <a:ext uri="{FF2B5EF4-FFF2-40B4-BE49-F238E27FC236}">
                  <a16:creationId xmlns:a16="http://schemas.microsoft.com/office/drawing/2014/main" id="{6269EF1C-3CE1-7537-6CDB-192582825E47}"/>
                </a:ext>
              </a:extLst>
            </p:cNvPr>
            <p:cNvSpPr/>
            <p:nvPr/>
          </p:nvSpPr>
          <p:spPr>
            <a:xfrm>
              <a:off x="8454685" y="3189512"/>
              <a:ext cx="432000" cy="540000"/>
            </a:xfrm>
            <a:prstGeom prst="chevron">
              <a:avLst>
                <a:gd name="adj" fmla="val 60079"/>
              </a:avLst>
            </a:prstGeom>
            <a:solidFill>
              <a:srgbClr val="4C70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4" name="テキスト ボックス 23">
            <a:extLst>
              <a:ext uri="{FF2B5EF4-FFF2-40B4-BE49-F238E27FC236}">
                <a16:creationId xmlns:a16="http://schemas.microsoft.com/office/drawing/2014/main" id="{F94044E6-5AA7-DDD5-7C2B-E9F8E2E29860}"/>
              </a:ext>
            </a:extLst>
          </p:cNvPr>
          <p:cNvSpPr txBox="1"/>
          <p:nvPr/>
        </p:nvSpPr>
        <p:spPr>
          <a:xfrm>
            <a:off x="7706443" y="1107216"/>
            <a:ext cx="4502159" cy="523220"/>
          </a:xfrm>
          <a:prstGeom prst="rect">
            <a:avLst/>
          </a:prstGeom>
          <a:noFill/>
        </p:spPr>
        <p:txBody>
          <a:bodyPr wrap="square" lIns="91440" tIns="45720" rIns="91440" bIns="45720" rtlCol="0" anchor="t">
            <a:spAutoFit/>
          </a:bodyPr>
          <a:lstStyle/>
          <a:p>
            <a:pPr algn="ctr"/>
            <a:r>
              <a:rPr kumimoji="1" lang="ja-JP" altLang="en-US" sz="2800" b="1">
                <a:solidFill>
                  <a:schemeClr val="bg1"/>
                </a:solidFill>
              </a:rPr>
              <a:t>土浦らしい宿泊空間</a:t>
            </a:r>
          </a:p>
        </p:txBody>
      </p:sp>
      <p:pic>
        <p:nvPicPr>
          <p:cNvPr id="26" name="Picture 29" descr="グランピングヒルズ アウラテラス茨城【茨城】 - グランピング予約ならリゾグラ！独占掲載施設・体験記を多数掲載！リゾートグランピングドットコム">
            <a:extLst>
              <a:ext uri="{FF2B5EF4-FFF2-40B4-BE49-F238E27FC236}">
                <a16:creationId xmlns:a16="http://schemas.microsoft.com/office/drawing/2014/main" id="{3CE82E1B-5E2C-9D5A-9FF7-B1383AEBCEAD}"/>
              </a:ext>
            </a:extLst>
          </p:cNvPr>
          <p:cNvPicPr>
            <a:picLocks noChangeAspect="1"/>
          </p:cNvPicPr>
          <p:nvPr/>
        </p:nvPicPr>
        <p:blipFill>
          <a:blip r:embed="rId3"/>
          <a:stretch>
            <a:fillRect/>
          </a:stretch>
        </p:blipFill>
        <p:spPr>
          <a:xfrm>
            <a:off x="7963332" y="1674137"/>
            <a:ext cx="2777900" cy="1863376"/>
          </a:xfrm>
          <a:prstGeom prst="rect">
            <a:avLst/>
          </a:prstGeom>
          <a:ln>
            <a:noFill/>
          </a:ln>
          <a:effectLst>
            <a:softEdge rad="112500"/>
          </a:effectLst>
        </p:spPr>
      </p:pic>
      <p:pic>
        <p:nvPicPr>
          <p:cNvPr id="27" name="Picture 4" descr="山梨に1日1組限定の“古民家ホテル”誕生！ 蔵を活用したサウナ＆水風呂も - おでかけ - クランクイン！トレンド">
            <a:extLst>
              <a:ext uri="{FF2B5EF4-FFF2-40B4-BE49-F238E27FC236}">
                <a16:creationId xmlns:a16="http://schemas.microsoft.com/office/drawing/2014/main" id="{74AD1B78-EBB0-5C7F-A176-D4674CA3A4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8542" y="3168384"/>
            <a:ext cx="3125089" cy="19688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E9A952D8-B6FF-EE23-361E-CF248C473E4B}"/>
              </a:ext>
            </a:extLst>
          </p:cNvPr>
          <p:cNvSpPr txBox="1"/>
          <p:nvPr/>
        </p:nvSpPr>
        <p:spPr>
          <a:xfrm>
            <a:off x="3482588" y="1140363"/>
            <a:ext cx="2745542" cy="523220"/>
          </a:xfrm>
          <a:prstGeom prst="rect">
            <a:avLst/>
          </a:prstGeom>
          <a:noFill/>
        </p:spPr>
        <p:txBody>
          <a:bodyPr wrap="square" rtlCol="0">
            <a:spAutoFit/>
          </a:bodyPr>
          <a:lstStyle/>
          <a:p>
            <a:r>
              <a:rPr kumimoji="1" lang="ja-JP" altLang="en-US" sz="2800" b="1">
                <a:solidFill>
                  <a:srgbClr val="003451"/>
                </a:solidFill>
              </a:rPr>
              <a:t>土浦の観光資源</a:t>
            </a:r>
          </a:p>
        </p:txBody>
      </p:sp>
      <p:pic>
        <p:nvPicPr>
          <p:cNvPr id="40" name="グラフィックス 39" descr="サイクリング 単色塗りつぶし">
            <a:extLst>
              <a:ext uri="{FF2B5EF4-FFF2-40B4-BE49-F238E27FC236}">
                <a16:creationId xmlns:a16="http://schemas.microsoft.com/office/drawing/2014/main" id="{4E118BFF-D2D3-2729-FCFB-0D6154DD6C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77246">
            <a:off x="3174687" y="2924825"/>
            <a:ext cx="725775" cy="725775"/>
          </a:xfrm>
          <a:prstGeom prst="rect">
            <a:avLst/>
          </a:prstGeom>
        </p:spPr>
      </p:pic>
      <p:pic>
        <p:nvPicPr>
          <p:cNvPr id="2050" name="Picture 2" descr="蓮根アイコン（CSai・png） | 無料イラスト素材｜素材ラボ">
            <a:extLst>
              <a:ext uri="{FF2B5EF4-FFF2-40B4-BE49-F238E27FC236}">
                <a16:creationId xmlns:a16="http://schemas.microsoft.com/office/drawing/2014/main" id="{36340CB0-9F8F-1EFE-0D48-E48FE1B2761D}"/>
              </a:ext>
            </a:extLst>
          </p:cNvPr>
          <p:cNvPicPr>
            <a:picLocks noChangeAspect="1" noChangeArrowheads="1"/>
          </p:cNvPicPr>
          <p:nvPr/>
        </p:nvPicPr>
        <p:blipFill>
          <a:blip r:embed="rId7">
            <a:duotone>
              <a:prstClr val="black"/>
              <a:srgbClr val="D9C3A5">
                <a:tint val="50000"/>
                <a:satMod val="180000"/>
              </a:srgbClr>
            </a:duotone>
            <a:alphaModFix amt="55000"/>
            <a:extLst>
              <a:ext uri="{BEBA8EAE-BF5A-486C-A8C5-ECC9F3942E4B}">
                <a14:imgProps xmlns:a14="http://schemas.microsoft.com/office/drawing/2010/main">
                  <a14:imgLayer r:embed="rId8">
                    <a14:imgEffect>
                      <a14:colorTemperature colorTemp="443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47449" y="5175926"/>
            <a:ext cx="939656" cy="900015"/>
          </a:xfrm>
          <a:prstGeom prst="rect">
            <a:avLst/>
          </a:prstGeom>
          <a:noFill/>
          <a:ln>
            <a:noFill/>
          </a:ln>
        </p:spPr>
      </p:pic>
      <p:sp>
        <p:nvSpPr>
          <p:cNvPr id="41" name="テキスト ボックス 40">
            <a:extLst>
              <a:ext uri="{FF2B5EF4-FFF2-40B4-BE49-F238E27FC236}">
                <a16:creationId xmlns:a16="http://schemas.microsoft.com/office/drawing/2014/main" id="{17CDE43F-F1E3-C022-0512-0DC4961DC7C3}"/>
              </a:ext>
            </a:extLst>
          </p:cNvPr>
          <p:cNvSpPr txBox="1"/>
          <p:nvPr/>
        </p:nvSpPr>
        <p:spPr>
          <a:xfrm>
            <a:off x="4653829" y="5238815"/>
            <a:ext cx="2250333" cy="523220"/>
          </a:xfrm>
          <a:prstGeom prst="rect">
            <a:avLst/>
          </a:prstGeom>
          <a:noFill/>
        </p:spPr>
        <p:txBody>
          <a:bodyPr wrap="square" rtlCol="0">
            <a:spAutoFit/>
          </a:bodyPr>
          <a:lstStyle/>
          <a:p>
            <a:pPr algn="ctr"/>
            <a:r>
              <a:rPr kumimoji="1" lang="ja-JP" altLang="en-US" sz="2800" b="1">
                <a:solidFill>
                  <a:srgbClr val="003451"/>
                </a:solidFill>
              </a:rPr>
              <a:t>食</a:t>
            </a:r>
            <a:endParaRPr kumimoji="1" lang="en-US" altLang="ja-JP" sz="2800" b="1">
              <a:solidFill>
                <a:srgbClr val="003451"/>
              </a:solidFill>
            </a:endParaRPr>
          </a:p>
        </p:txBody>
      </p:sp>
      <p:pic>
        <p:nvPicPr>
          <p:cNvPr id="43" name="グラフィックス 42" descr="もみの木 単色塗りつぶし">
            <a:extLst>
              <a:ext uri="{FF2B5EF4-FFF2-40B4-BE49-F238E27FC236}">
                <a16:creationId xmlns:a16="http://schemas.microsoft.com/office/drawing/2014/main" id="{24352B19-A808-6D63-F0C5-43678CE1C044}"/>
              </a:ext>
            </a:extLst>
          </p:cNvPr>
          <p:cNvPicPr>
            <a:picLocks noChangeAspect="1"/>
          </p:cNvPicPr>
          <p:nvPr/>
        </p:nvPicPr>
        <p:blipFill>
          <a:blip r:embed="rId9">
            <a:alphaModFix amt="60000"/>
            <a:extLst>
              <a:ext uri="{96DAC541-7B7A-43D3-8B79-37D633B846F1}">
                <asvg:svgBlip xmlns:asvg="http://schemas.microsoft.com/office/drawing/2016/SVG/main" r:embed="rId10"/>
              </a:ext>
            </a:extLst>
          </a:blip>
          <a:stretch>
            <a:fillRect/>
          </a:stretch>
        </p:blipFill>
        <p:spPr>
          <a:xfrm>
            <a:off x="3273722" y="5345497"/>
            <a:ext cx="782495" cy="782495"/>
          </a:xfrm>
          <a:prstGeom prst="rect">
            <a:avLst/>
          </a:prstGeom>
        </p:spPr>
      </p:pic>
      <p:pic>
        <p:nvPicPr>
          <p:cNvPr id="45" name="グラフィックス 44" descr="サル 単色塗りつぶし">
            <a:extLst>
              <a:ext uri="{FF2B5EF4-FFF2-40B4-BE49-F238E27FC236}">
                <a16:creationId xmlns:a16="http://schemas.microsoft.com/office/drawing/2014/main" id="{C5DA087A-DCB8-2AF3-B983-F89CE869AE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7997293" flipH="1">
            <a:off x="5311870" y="4301998"/>
            <a:ext cx="652880" cy="716181"/>
          </a:xfrm>
          <a:prstGeom prst="rect">
            <a:avLst/>
          </a:prstGeom>
        </p:spPr>
      </p:pic>
      <p:sp>
        <p:nvSpPr>
          <p:cNvPr id="46" name="テキスト ボックス 45">
            <a:extLst>
              <a:ext uri="{FF2B5EF4-FFF2-40B4-BE49-F238E27FC236}">
                <a16:creationId xmlns:a16="http://schemas.microsoft.com/office/drawing/2014/main" id="{ADA45B45-6670-DE49-A40C-AB3A38E8122B}"/>
              </a:ext>
            </a:extLst>
          </p:cNvPr>
          <p:cNvSpPr txBox="1"/>
          <p:nvPr/>
        </p:nvSpPr>
        <p:spPr>
          <a:xfrm>
            <a:off x="2907370" y="5137270"/>
            <a:ext cx="2250333" cy="523220"/>
          </a:xfrm>
          <a:prstGeom prst="rect">
            <a:avLst/>
          </a:prstGeom>
          <a:noFill/>
        </p:spPr>
        <p:txBody>
          <a:bodyPr wrap="square" rtlCol="0">
            <a:spAutoFit/>
          </a:bodyPr>
          <a:lstStyle/>
          <a:p>
            <a:pPr algn="ctr"/>
            <a:r>
              <a:rPr kumimoji="1" lang="ja-JP" altLang="en-US" sz="2800" b="1">
                <a:solidFill>
                  <a:srgbClr val="003451"/>
                </a:solidFill>
              </a:rPr>
              <a:t>自然</a:t>
            </a:r>
            <a:endParaRPr kumimoji="1" lang="en-US" altLang="ja-JP" sz="2800" b="1">
              <a:solidFill>
                <a:srgbClr val="003451"/>
              </a:solidFill>
            </a:endParaRPr>
          </a:p>
        </p:txBody>
      </p:sp>
      <p:pic>
        <p:nvPicPr>
          <p:cNvPr id="4" name="図 2" descr="屋外, 草, 座る, 岩 が含まれている画像&#10;&#10;AI 生成コンテンツは誤りを含む可能性があります。">
            <a:extLst>
              <a:ext uri="{FF2B5EF4-FFF2-40B4-BE49-F238E27FC236}">
                <a16:creationId xmlns:a16="http://schemas.microsoft.com/office/drawing/2014/main" id="{C34397BC-1171-5456-1136-E31968E9BC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93520" y="4662631"/>
            <a:ext cx="2885092" cy="1968885"/>
          </a:xfrm>
          <a:prstGeom prst="rect">
            <a:avLst/>
          </a:prstGeom>
          <a:ln>
            <a:noFill/>
          </a:ln>
          <a:effectLst>
            <a:softEdge rad="112500"/>
          </a:effectLst>
        </p:spPr>
      </p:pic>
      <p:sp>
        <p:nvSpPr>
          <p:cNvPr id="11" name="テキスト ボックス 10">
            <a:extLst>
              <a:ext uri="{FF2B5EF4-FFF2-40B4-BE49-F238E27FC236}">
                <a16:creationId xmlns:a16="http://schemas.microsoft.com/office/drawing/2014/main" id="{C356F6D7-23F9-CACB-83BE-5F21FFDB66DF}"/>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37</a:t>
            </a:r>
          </a:p>
        </p:txBody>
      </p:sp>
    </p:spTree>
    <p:extLst>
      <p:ext uri="{BB962C8B-B14F-4D97-AF65-F5344CB8AC3E}">
        <p14:creationId xmlns:p14="http://schemas.microsoft.com/office/powerpoint/2010/main" val="3974299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16429-C755-26EA-70F8-976CB33436AD}"/>
            </a:ext>
          </a:extLst>
        </p:cNvPr>
        <p:cNvGrpSpPr/>
        <p:nvPr/>
      </p:nvGrpSpPr>
      <p:grpSpPr>
        <a:xfrm>
          <a:off x="0" y="0"/>
          <a:ext cx="0" cy="0"/>
          <a:chOff x="0" y="0"/>
          <a:chExt cx="0" cy="0"/>
        </a:xfrm>
      </p:grpSpPr>
      <p:sp>
        <p:nvSpPr>
          <p:cNvPr id="8" name="四角形: 角を丸くする 10">
            <a:extLst>
              <a:ext uri="{FF2B5EF4-FFF2-40B4-BE49-F238E27FC236}">
                <a16:creationId xmlns:a16="http://schemas.microsoft.com/office/drawing/2014/main" id="{0D7811C0-CF4D-8FD4-7BC4-77FC11E2F85F}"/>
              </a:ext>
            </a:extLst>
          </p:cNvPr>
          <p:cNvSpPr/>
          <p:nvPr/>
        </p:nvSpPr>
        <p:spPr>
          <a:xfrm>
            <a:off x="7808366" y="1172907"/>
            <a:ext cx="4192741" cy="4803107"/>
          </a:xfrm>
          <a:prstGeom prst="roundRect">
            <a:avLst>
              <a:gd name="adj" fmla="val 6853"/>
            </a:avLst>
          </a:prstGeom>
          <a:solidFill>
            <a:schemeClr val="bg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82FF0DA-72AB-3C48-0ED9-7489E1624506}"/>
              </a:ext>
            </a:extLst>
          </p:cNvPr>
          <p:cNvSpPr/>
          <p:nvPr/>
        </p:nvSpPr>
        <p:spPr>
          <a:xfrm>
            <a:off x="2871024" y="1172907"/>
            <a:ext cx="4192741" cy="4803107"/>
          </a:xfrm>
          <a:prstGeom prst="roundRect">
            <a:avLst>
              <a:gd name="adj" fmla="val 7126"/>
            </a:avLst>
          </a:prstGeom>
          <a:solidFill>
            <a:schemeClr val="bg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加算記号 14">
            <a:extLst>
              <a:ext uri="{FF2B5EF4-FFF2-40B4-BE49-F238E27FC236}">
                <a16:creationId xmlns:a16="http://schemas.microsoft.com/office/drawing/2014/main" id="{88954EE3-D5C1-3C4F-8565-5FBA7B990053}"/>
              </a:ext>
            </a:extLst>
          </p:cNvPr>
          <p:cNvSpPr/>
          <p:nvPr/>
        </p:nvSpPr>
        <p:spPr>
          <a:xfrm>
            <a:off x="7027428" y="3172571"/>
            <a:ext cx="816663" cy="803777"/>
          </a:xfrm>
          <a:prstGeom prst="mathPlus">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3">
            <a:extLst>
              <a:ext uri="{FF2B5EF4-FFF2-40B4-BE49-F238E27FC236}">
                <a16:creationId xmlns:a16="http://schemas.microsoft.com/office/drawing/2014/main" id="{08D82790-67F2-DC80-9E65-89EB13984059}"/>
              </a:ext>
            </a:extLst>
          </p:cNvPr>
          <p:cNvSpPr>
            <a:spLocks noChangeAspect="1"/>
          </p:cNvSpPr>
          <p:nvPr/>
        </p:nvSpPr>
        <p:spPr>
          <a:xfrm>
            <a:off x="-2700000" y="733322"/>
            <a:ext cx="5400000" cy="5400000"/>
          </a:xfrm>
          <a:prstGeom prst="ellipse">
            <a:avLst/>
          </a:prstGeom>
          <a:solidFill>
            <a:srgbClr val="604A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A9F9B223-6F50-5D66-7BEF-8D22F5D1CC89}"/>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sp>
        <p:nvSpPr>
          <p:cNvPr id="10" name="テキスト ボックス 9">
            <a:extLst>
              <a:ext uri="{FF2B5EF4-FFF2-40B4-BE49-F238E27FC236}">
                <a16:creationId xmlns:a16="http://schemas.microsoft.com/office/drawing/2014/main" id="{1E284B07-7309-E14A-EFE2-B21DF7E32DA7}"/>
              </a:ext>
            </a:extLst>
          </p:cNvPr>
          <p:cNvSpPr txBox="1"/>
          <p:nvPr/>
        </p:nvSpPr>
        <p:spPr>
          <a:xfrm>
            <a:off x="4163724" y="153288"/>
            <a:ext cx="8510586" cy="584775"/>
          </a:xfrm>
          <a:prstGeom prst="rect">
            <a:avLst/>
          </a:prstGeom>
          <a:noFill/>
        </p:spPr>
        <p:txBody>
          <a:bodyPr wrap="square">
            <a:spAutoFit/>
          </a:bodyPr>
          <a:lstStyle/>
          <a:p>
            <a:pPr algn="just">
              <a:buNone/>
            </a:pPr>
            <a:r>
              <a:rPr lang="ja-JP" altLang="ja-JP" sz="3200" b="1" kern="100">
                <a:solidFill>
                  <a:srgbClr val="F2F2F2"/>
                </a:solidFill>
                <a:effectLst/>
                <a:latin typeface="游明朝" panose="02020400000000000000" pitchFamily="18" charset="-128"/>
                <a:ea typeface="游明朝" panose="02020400000000000000" pitchFamily="18" charset="-128"/>
                <a:cs typeface="Times New Roman" panose="02020603050405020304" pitchFamily="18" charset="0"/>
              </a:rPr>
              <a:t>帰る頃には</a:t>
            </a:r>
            <a:r>
              <a:rPr lang="ja-JP" altLang="en-US" sz="3200" b="1" kern="100">
                <a:solidFill>
                  <a:srgbClr val="F2F2F2"/>
                </a:solidFill>
                <a:latin typeface="游明朝" panose="02020400000000000000" pitchFamily="18" charset="-128"/>
                <a:ea typeface="游明朝" panose="02020400000000000000" pitchFamily="18" charset="-128"/>
                <a:cs typeface="Times New Roman" panose="02020603050405020304" pitchFamily="18" charset="0"/>
              </a:rPr>
              <a:t>プチ旧城下町</a:t>
            </a:r>
            <a:r>
              <a:rPr lang="ja-JP" altLang="ja-JP" sz="3200" b="1" kern="100">
                <a:solidFill>
                  <a:srgbClr val="F2F2F2"/>
                </a:solidFill>
                <a:effectLst/>
                <a:latin typeface="游明朝" panose="02020400000000000000" pitchFamily="18" charset="-128"/>
                <a:ea typeface="游明朝" panose="02020400000000000000" pitchFamily="18" charset="-128"/>
                <a:cs typeface="Times New Roman" panose="02020603050405020304" pitchFamily="18" charset="0"/>
              </a:rPr>
              <a:t>マニア</a:t>
            </a:r>
          </a:p>
        </p:txBody>
      </p:sp>
      <p:sp>
        <p:nvSpPr>
          <p:cNvPr id="9" name="テキスト ボックス 8">
            <a:extLst>
              <a:ext uri="{FF2B5EF4-FFF2-40B4-BE49-F238E27FC236}">
                <a16:creationId xmlns:a16="http://schemas.microsoft.com/office/drawing/2014/main" id="{9AB3E8CF-36FC-95FF-EC9F-5198D5E0B9FB}"/>
              </a:ext>
            </a:extLst>
          </p:cNvPr>
          <p:cNvSpPr txBox="1"/>
          <p:nvPr/>
        </p:nvSpPr>
        <p:spPr>
          <a:xfrm>
            <a:off x="7892375" y="1320629"/>
            <a:ext cx="3923021" cy="523220"/>
          </a:xfrm>
          <a:prstGeom prst="rect">
            <a:avLst/>
          </a:prstGeom>
          <a:noFill/>
        </p:spPr>
        <p:txBody>
          <a:bodyPr wrap="square" lIns="91440" tIns="45720" rIns="91440" bIns="45720" rtlCol="0" anchor="t">
            <a:spAutoFit/>
          </a:bodyPr>
          <a:lstStyle/>
          <a:p>
            <a:pPr algn="ctr"/>
            <a:r>
              <a:rPr kumimoji="1" lang="ja-JP" altLang="en-US" sz="2800" b="1">
                <a:solidFill>
                  <a:srgbClr val="003451"/>
                </a:solidFill>
              </a:rPr>
              <a:t>城下町らしい観光体験</a:t>
            </a:r>
          </a:p>
        </p:txBody>
      </p:sp>
      <p:sp>
        <p:nvSpPr>
          <p:cNvPr id="7" name="テキスト ボックス 6">
            <a:extLst>
              <a:ext uri="{FF2B5EF4-FFF2-40B4-BE49-F238E27FC236}">
                <a16:creationId xmlns:a16="http://schemas.microsoft.com/office/drawing/2014/main" id="{86E24BD5-E3DD-FDC0-7F16-54B8078D6C45}"/>
              </a:ext>
            </a:extLst>
          </p:cNvPr>
          <p:cNvSpPr txBox="1"/>
          <p:nvPr/>
        </p:nvSpPr>
        <p:spPr>
          <a:xfrm>
            <a:off x="2824159" y="1307161"/>
            <a:ext cx="4211596" cy="523220"/>
          </a:xfrm>
          <a:prstGeom prst="rect">
            <a:avLst/>
          </a:prstGeom>
          <a:noFill/>
        </p:spPr>
        <p:txBody>
          <a:bodyPr wrap="square" lIns="91440" tIns="45720" rIns="91440" bIns="45720" rtlCol="0" anchor="t">
            <a:spAutoFit/>
          </a:bodyPr>
          <a:lstStyle/>
          <a:p>
            <a:pPr algn="ctr"/>
            <a:r>
              <a:rPr kumimoji="1" lang="ja-JP" altLang="en-US" sz="2800" b="1">
                <a:solidFill>
                  <a:srgbClr val="003451"/>
                </a:solidFill>
              </a:rPr>
              <a:t>城下町らしい宿泊空間</a:t>
            </a:r>
          </a:p>
        </p:txBody>
      </p:sp>
      <p:pic>
        <p:nvPicPr>
          <p:cNvPr id="1028" name="Picture 4" descr="山梨に1日1組限定の“古民家ホテル”誕生！ 蔵を活用したサウナ＆水風呂も - おでかけ - クランクイン！トレンド">
            <a:extLst>
              <a:ext uri="{FF2B5EF4-FFF2-40B4-BE49-F238E27FC236}">
                <a16:creationId xmlns:a16="http://schemas.microsoft.com/office/drawing/2014/main" id="{8D780C8D-0E95-1955-5A7E-2A5DF447D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852" y="1830381"/>
            <a:ext cx="4293778" cy="28754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和ろうそく作り・絵付け体験 | 学習スポットを探す | 九州教育旅行ネット">
            <a:extLst>
              <a:ext uri="{FF2B5EF4-FFF2-40B4-BE49-F238E27FC236}">
                <a16:creationId xmlns:a16="http://schemas.microsoft.com/office/drawing/2014/main" id="{E27331EB-7DB0-2382-FEB3-1977707A5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363" y="3532595"/>
            <a:ext cx="1951937" cy="13403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59EB0B30-8946-108D-D9B4-9C2CA09BF5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0117" y="1745113"/>
            <a:ext cx="3399435" cy="1776201"/>
          </a:xfrm>
          <a:prstGeom prst="ellipse">
            <a:avLst/>
          </a:prstGeom>
          <a:ln>
            <a:noFill/>
          </a:ln>
          <a:effectLst>
            <a:softEdge rad="112500"/>
          </a:effectLst>
        </p:spPr>
      </p:pic>
      <p:pic>
        <p:nvPicPr>
          <p:cNvPr id="13" name="Picture 4" descr="オリジナル醤油作り体験 - きときとひみどっとこむホームページ">
            <a:extLst>
              <a:ext uri="{FF2B5EF4-FFF2-40B4-BE49-F238E27FC236}">
                <a16:creationId xmlns:a16="http://schemas.microsoft.com/office/drawing/2014/main" id="{00705A62-5826-9D9A-CB0D-EF0098EA92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2854" y="3942523"/>
            <a:ext cx="2126973" cy="16056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FE8BA27-269F-1C83-4814-72958C54E614}"/>
              </a:ext>
            </a:extLst>
          </p:cNvPr>
          <p:cNvSpPr txBox="1"/>
          <p:nvPr/>
        </p:nvSpPr>
        <p:spPr>
          <a:xfrm>
            <a:off x="3611882" y="4550399"/>
            <a:ext cx="60960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https://mag.nagaku.com/news/2024/10/1844/</a:t>
            </a:r>
          </a:p>
        </p:txBody>
      </p:sp>
      <p:sp>
        <p:nvSpPr>
          <p:cNvPr id="32" name="四角形: 角を丸くする 84">
            <a:extLst>
              <a:ext uri="{FF2B5EF4-FFF2-40B4-BE49-F238E27FC236}">
                <a16:creationId xmlns:a16="http://schemas.microsoft.com/office/drawing/2014/main" id="{03F81487-E7DB-8ECA-BB5E-36C3CDEBA7EB}"/>
              </a:ext>
            </a:extLst>
          </p:cNvPr>
          <p:cNvSpPr/>
          <p:nvPr/>
        </p:nvSpPr>
        <p:spPr>
          <a:xfrm>
            <a:off x="9533933" y="3318706"/>
            <a:ext cx="1703932" cy="318108"/>
          </a:xfrm>
          <a:prstGeom prst="roundRect">
            <a:avLst/>
          </a:prstGeom>
          <a:solidFill>
            <a:schemeClr val="bg1"/>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000" b="1">
                <a:solidFill>
                  <a:schemeClr val="tx2">
                    <a:lumMod val="76000"/>
                  </a:schemeClr>
                </a:solidFill>
              </a:rPr>
              <a:t>提灯づくり</a:t>
            </a:r>
            <a:endParaRPr lang="en-US" altLang="ja-JP">
              <a:solidFill>
                <a:schemeClr val="tx2">
                  <a:lumMod val="76000"/>
                </a:schemeClr>
              </a:solidFill>
            </a:endParaRPr>
          </a:p>
        </p:txBody>
      </p:sp>
      <p:sp>
        <p:nvSpPr>
          <p:cNvPr id="33" name="四角形: 角を丸くする 84">
            <a:extLst>
              <a:ext uri="{FF2B5EF4-FFF2-40B4-BE49-F238E27FC236}">
                <a16:creationId xmlns:a16="http://schemas.microsoft.com/office/drawing/2014/main" id="{AB7F4786-C2BF-77D2-C1B4-13456767DA76}"/>
              </a:ext>
            </a:extLst>
          </p:cNvPr>
          <p:cNvSpPr/>
          <p:nvPr/>
        </p:nvSpPr>
        <p:spPr>
          <a:xfrm>
            <a:off x="7859206" y="4633366"/>
            <a:ext cx="2072371" cy="318109"/>
          </a:xfrm>
          <a:prstGeom prst="roundRect">
            <a:avLst/>
          </a:prstGeom>
          <a:solidFill>
            <a:schemeClr val="bg1"/>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000" b="1">
                <a:solidFill>
                  <a:schemeClr val="tx2">
                    <a:lumMod val="76000"/>
                  </a:schemeClr>
                </a:solidFill>
              </a:rPr>
              <a:t>ロウソク絵付け</a:t>
            </a:r>
          </a:p>
        </p:txBody>
      </p:sp>
      <p:sp>
        <p:nvSpPr>
          <p:cNvPr id="34" name="四角形: 角を丸くする 84">
            <a:extLst>
              <a:ext uri="{FF2B5EF4-FFF2-40B4-BE49-F238E27FC236}">
                <a16:creationId xmlns:a16="http://schemas.microsoft.com/office/drawing/2014/main" id="{AFC9DAC3-B634-19A6-407A-9878AB20A809}"/>
              </a:ext>
            </a:extLst>
          </p:cNvPr>
          <p:cNvSpPr/>
          <p:nvPr/>
        </p:nvSpPr>
        <p:spPr>
          <a:xfrm>
            <a:off x="9835383" y="5395364"/>
            <a:ext cx="2047251" cy="368351"/>
          </a:xfrm>
          <a:prstGeom prst="roundRect">
            <a:avLst/>
          </a:prstGeom>
          <a:solidFill>
            <a:schemeClr val="bg1"/>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000" b="1">
                <a:solidFill>
                  <a:schemeClr val="tx2">
                    <a:lumMod val="76000"/>
                  </a:schemeClr>
                </a:solidFill>
              </a:rPr>
              <a:t>オリジナル醬油</a:t>
            </a:r>
          </a:p>
        </p:txBody>
      </p:sp>
      <p:sp>
        <p:nvSpPr>
          <p:cNvPr id="36" name="四角形: 角を丸くする 84">
            <a:extLst>
              <a:ext uri="{FF2B5EF4-FFF2-40B4-BE49-F238E27FC236}">
                <a16:creationId xmlns:a16="http://schemas.microsoft.com/office/drawing/2014/main" id="{99984E18-52E8-6A40-54CA-D660390BE670}"/>
              </a:ext>
            </a:extLst>
          </p:cNvPr>
          <p:cNvSpPr/>
          <p:nvPr/>
        </p:nvSpPr>
        <p:spPr>
          <a:xfrm>
            <a:off x="3947050" y="151799"/>
            <a:ext cx="6351294" cy="803777"/>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800" b="1">
                <a:solidFill>
                  <a:schemeClr val="tx2">
                    <a:lumMod val="76000"/>
                  </a:schemeClr>
                </a:solidFill>
              </a:rPr>
              <a:t>”プチ”城下町マニア観光</a:t>
            </a:r>
          </a:p>
        </p:txBody>
      </p:sp>
      <p:sp>
        <p:nvSpPr>
          <p:cNvPr id="38" name="TextBox 37">
            <a:extLst>
              <a:ext uri="{FF2B5EF4-FFF2-40B4-BE49-F238E27FC236}">
                <a16:creationId xmlns:a16="http://schemas.microsoft.com/office/drawing/2014/main" id="{7A00F9BF-81DF-066B-5017-265BB6AEE591}"/>
              </a:ext>
            </a:extLst>
          </p:cNvPr>
          <p:cNvSpPr txBox="1"/>
          <p:nvPr/>
        </p:nvSpPr>
        <p:spPr>
          <a:xfrm>
            <a:off x="7922245" y="5440924"/>
            <a:ext cx="19510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https://www.kitokitohimi.com/site/taiken/soysource.html</a:t>
            </a:r>
          </a:p>
        </p:txBody>
      </p:sp>
      <p:sp>
        <p:nvSpPr>
          <p:cNvPr id="14" name="四角形: 角を丸くする 84">
            <a:extLst>
              <a:ext uri="{FF2B5EF4-FFF2-40B4-BE49-F238E27FC236}">
                <a16:creationId xmlns:a16="http://schemas.microsoft.com/office/drawing/2014/main" id="{823A6DE1-C3AC-45BD-4EFA-79B26A801148}"/>
              </a:ext>
            </a:extLst>
          </p:cNvPr>
          <p:cNvSpPr/>
          <p:nvPr/>
        </p:nvSpPr>
        <p:spPr>
          <a:xfrm>
            <a:off x="3667577" y="4874021"/>
            <a:ext cx="2685137" cy="766958"/>
          </a:xfrm>
          <a:prstGeom prst="roundRect">
            <a:avLst/>
          </a:prstGeom>
          <a:solidFill>
            <a:schemeClr val="bg1"/>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400" b="1">
                <a:solidFill>
                  <a:schemeClr val="tx2">
                    <a:lumMod val="76000"/>
                  </a:schemeClr>
                </a:solidFill>
              </a:rPr>
              <a:t>商いのにおいが残る宿​</a:t>
            </a:r>
          </a:p>
        </p:txBody>
      </p:sp>
      <p:sp>
        <p:nvSpPr>
          <p:cNvPr id="16" name="テキスト ボックス 15">
            <a:extLst>
              <a:ext uri="{FF2B5EF4-FFF2-40B4-BE49-F238E27FC236}">
                <a16:creationId xmlns:a16="http://schemas.microsoft.com/office/drawing/2014/main" id="{ED7A1426-27FD-E596-4565-0155E9DDB6A6}"/>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38</a:t>
            </a:r>
          </a:p>
        </p:txBody>
      </p:sp>
    </p:spTree>
    <p:extLst>
      <p:ext uri="{BB962C8B-B14F-4D97-AF65-F5344CB8AC3E}">
        <p14:creationId xmlns:p14="http://schemas.microsoft.com/office/powerpoint/2010/main" val="9437156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C1106-40DE-46D8-6B64-DC104F73BFD4}"/>
            </a:ext>
          </a:extLst>
        </p:cNvPr>
        <p:cNvGrpSpPr/>
        <p:nvPr/>
      </p:nvGrpSpPr>
      <p:grpSpPr>
        <a:xfrm>
          <a:off x="0" y="0"/>
          <a:ext cx="0" cy="0"/>
          <a:chOff x="0" y="0"/>
          <a:chExt cx="0" cy="0"/>
        </a:xfrm>
      </p:grpSpPr>
      <p:sp>
        <p:nvSpPr>
          <p:cNvPr id="5" name="楕円 3">
            <a:extLst>
              <a:ext uri="{FF2B5EF4-FFF2-40B4-BE49-F238E27FC236}">
                <a16:creationId xmlns:a16="http://schemas.microsoft.com/office/drawing/2014/main" id="{BF215E1B-C897-FA1A-2BCF-B03397E3D571}"/>
              </a:ext>
            </a:extLst>
          </p:cNvPr>
          <p:cNvSpPr>
            <a:spLocks noChangeAspect="1"/>
          </p:cNvSpPr>
          <p:nvPr/>
        </p:nvSpPr>
        <p:spPr>
          <a:xfrm>
            <a:off x="-2700000" y="733322"/>
            <a:ext cx="5400000" cy="5400000"/>
          </a:xfrm>
          <a:prstGeom prst="ellipse">
            <a:avLst/>
          </a:prstGeom>
          <a:solidFill>
            <a:srgbClr val="604A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B826B9D7-3543-8189-4F92-C0C059AA825B}"/>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sp>
        <p:nvSpPr>
          <p:cNvPr id="15" name="四角形: 角を丸くする 14">
            <a:extLst>
              <a:ext uri="{FF2B5EF4-FFF2-40B4-BE49-F238E27FC236}">
                <a16:creationId xmlns:a16="http://schemas.microsoft.com/office/drawing/2014/main" id="{3F97D6A1-8354-86F7-F63B-E08C432B21F7}"/>
              </a:ext>
            </a:extLst>
          </p:cNvPr>
          <p:cNvSpPr/>
          <p:nvPr/>
        </p:nvSpPr>
        <p:spPr>
          <a:xfrm>
            <a:off x="3655250" y="126809"/>
            <a:ext cx="6547836" cy="876447"/>
          </a:xfrm>
          <a:prstGeom prst="roundRect">
            <a:avLst/>
          </a:prstGeom>
          <a:solidFill>
            <a:srgbClr val="00345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sz="2800" b="1">
              <a:solidFill>
                <a:schemeClr val="bg1"/>
              </a:solidFill>
            </a:endParaRPr>
          </a:p>
        </p:txBody>
      </p:sp>
      <p:sp>
        <p:nvSpPr>
          <p:cNvPr id="10" name="テキスト ボックス 9">
            <a:extLst>
              <a:ext uri="{FF2B5EF4-FFF2-40B4-BE49-F238E27FC236}">
                <a16:creationId xmlns:a16="http://schemas.microsoft.com/office/drawing/2014/main" id="{66BA1741-3B69-EEF3-7E98-6B3E65E5A53B}"/>
              </a:ext>
            </a:extLst>
          </p:cNvPr>
          <p:cNvSpPr txBox="1"/>
          <p:nvPr/>
        </p:nvSpPr>
        <p:spPr>
          <a:xfrm>
            <a:off x="4163724" y="288987"/>
            <a:ext cx="5589876" cy="584775"/>
          </a:xfrm>
          <a:prstGeom prst="rect">
            <a:avLst/>
          </a:prstGeom>
          <a:noFill/>
        </p:spPr>
        <p:txBody>
          <a:bodyPr wrap="square" lIns="91440" tIns="45720" rIns="91440" bIns="45720" anchor="t">
            <a:spAutoFit/>
          </a:bodyPr>
          <a:lstStyle/>
          <a:p>
            <a:pPr algn="just">
              <a:buNone/>
            </a:pPr>
            <a:r>
              <a:rPr lang="ja-JP" altLang="ja-JP" sz="3200" b="1" kern="100">
                <a:solidFill>
                  <a:srgbClr val="F2F2F2"/>
                </a:solidFill>
                <a:latin typeface="+mn-ea"/>
                <a:cs typeface="Times New Roman"/>
              </a:rPr>
              <a:t>サイクリングコース延伸計画</a:t>
            </a:r>
            <a:endParaRPr lang="ja-JP" altLang="ja-JP" sz="3200" b="1" kern="100">
              <a:solidFill>
                <a:srgbClr val="F2F2F2"/>
              </a:solidFill>
              <a:effectLst/>
              <a:latin typeface="+mn-ea"/>
              <a:cs typeface="Times New Roman"/>
            </a:endParaRPr>
          </a:p>
        </p:txBody>
      </p:sp>
      <p:pic>
        <p:nvPicPr>
          <p:cNvPr id="4" name="Picture 3">
            <a:extLst>
              <a:ext uri="{FF2B5EF4-FFF2-40B4-BE49-F238E27FC236}">
                <a16:creationId xmlns:a16="http://schemas.microsoft.com/office/drawing/2014/main" id="{7D093FAD-80DC-F0B0-B256-5DABF9953561}"/>
              </a:ext>
            </a:extLst>
          </p:cNvPr>
          <p:cNvPicPr>
            <a:picLocks noChangeAspect="1"/>
          </p:cNvPicPr>
          <p:nvPr/>
        </p:nvPicPr>
        <p:blipFill>
          <a:blip r:embed="rId3"/>
          <a:stretch>
            <a:fillRect/>
          </a:stretch>
        </p:blipFill>
        <p:spPr>
          <a:xfrm>
            <a:off x="2875834" y="1239297"/>
            <a:ext cx="3878008" cy="5392617"/>
          </a:xfrm>
          <a:prstGeom prst="rect">
            <a:avLst/>
          </a:prstGeom>
        </p:spPr>
      </p:pic>
      <p:pic>
        <p:nvPicPr>
          <p:cNvPr id="7" name="Picture 6">
            <a:extLst>
              <a:ext uri="{FF2B5EF4-FFF2-40B4-BE49-F238E27FC236}">
                <a16:creationId xmlns:a16="http://schemas.microsoft.com/office/drawing/2014/main" id="{E3B34572-C786-8E03-E25F-1057D5980AC1}"/>
              </a:ext>
            </a:extLst>
          </p:cNvPr>
          <p:cNvPicPr>
            <a:picLocks noChangeAspect="1"/>
          </p:cNvPicPr>
          <p:nvPr/>
        </p:nvPicPr>
        <p:blipFill>
          <a:blip r:embed="rId4"/>
          <a:stretch>
            <a:fillRect/>
          </a:stretch>
        </p:blipFill>
        <p:spPr>
          <a:xfrm>
            <a:off x="7411486" y="1239297"/>
            <a:ext cx="3783225" cy="5392616"/>
          </a:xfrm>
          <a:prstGeom prst="rect">
            <a:avLst/>
          </a:prstGeom>
        </p:spPr>
      </p:pic>
      <p:sp>
        <p:nvSpPr>
          <p:cNvPr id="9" name="矢印: 右 12">
            <a:extLst>
              <a:ext uri="{FF2B5EF4-FFF2-40B4-BE49-F238E27FC236}">
                <a16:creationId xmlns:a16="http://schemas.microsoft.com/office/drawing/2014/main" id="{8CA1E521-3A52-12CF-96AB-4605BA5679CE}"/>
              </a:ext>
            </a:extLst>
          </p:cNvPr>
          <p:cNvSpPr/>
          <p:nvPr/>
        </p:nvSpPr>
        <p:spPr>
          <a:xfrm>
            <a:off x="6868698" y="3433676"/>
            <a:ext cx="542166" cy="817296"/>
          </a:xfrm>
          <a:prstGeom prst="rightArrow">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 name="テキスト ボックス 2">
            <a:extLst>
              <a:ext uri="{FF2B5EF4-FFF2-40B4-BE49-F238E27FC236}">
                <a16:creationId xmlns:a16="http://schemas.microsoft.com/office/drawing/2014/main" id="{89EB4E9B-EB71-6B6E-41BB-1BAC9C98A432}"/>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39</a:t>
            </a:r>
          </a:p>
        </p:txBody>
      </p:sp>
    </p:spTree>
    <p:extLst>
      <p:ext uri="{BB962C8B-B14F-4D97-AF65-F5344CB8AC3E}">
        <p14:creationId xmlns:p14="http://schemas.microsoft.com/office/powerpoint/2010/main" val="35289373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5D914-2427-FE14-FEBA-CFB4D7236C5E}"/>
            </a:ext>
          </a:extLst>
        </p:cNvPr>
        <p:cNvGrpSpPr/>
        <p:nvPr/>
      </p:nvGrpSpPr>
      <p:grpSpPr>
        <a:xfrm>
          <a:off x="0" y="0"/>
          <a:ext cx="0" cy="0"/>
          <a:chOff x="0" y="0"/>
          <a:chExt cx="0" cy="0"/>
        </a:xfrm>
      </p:grpSpPr>
      <p:sp>
        <p:nvSpPr>
          <p:cNvPr id="5" name="楕円 3">
            <a:extLst>
              <a:ext uri="{FF2B5EF4-FFF2-40B4-BE49-F238E27FC236}">
                <a16:creationId xmlns:a16="http://schemas.microsoft.com/office/drawing/2014/main" id="{1A96B12B-0B91-12AD-E2B1-A36289C7260D}"/>
              </a:ext>
            </a:extLst>
          </p:cNvPr>
          <p:cNvSpPr>
            <a:spLocks noChangeAspect="1"/>
          </p:cNvSpPr>
          <p:nvPr/>
        </p:nvSpPr>
        <p:spPr>
          <a:xfrm>
            <a:off x="-2700000" y="733322"/>
            <a:ext cx="5400000" cy="5400000"/>
          </a:xfrm>
          <a:prstGeom prst="ellipse">
            <a:avLst/>
          </a:prstGeom>
          <a:solidFill>
            <a:srgbClr val="604A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4AA760BD-1C7A-CA56-1953-81E0901BE89D}"/>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sp>
        <p:nvSpPr>
          <p:cNvPr id="14" name="四角形: 角を丸くする 13">
            <a:extLst>
              <a:ext uri="{FF2B5EF4-FFF2-40B4-BE49-F238E27FC236}">
                <a16:creationId xmlns:a16="http://schemas.microsoft.com/office/drawing/2014/main" id="{9706F227-D592-46BF-BBEC-D44C57193562}"/>
              </a:ext>
            </a:extLst>
          </p:cNvPr>
          <p:cNvSpPr/>
          <p:nvPr/>
        </p:nvSpPr>
        <p:spPr>
          <a:xfrm>
            <a:off x="2700000" y="106004"/>
            <a:ext cx="4258555" cy="876447"/>
          </a:xfrm>
          <a:prstGeom prst="roundRect">
            <a:avLst/>
          </a:prstGeom>
          <a:solidFill>
            <a:srgbClr val="00345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800" b="1">
                <a:solidFill>
                  <a:schemeClr val="bg1"/>
                </a:solidFill>
              </a:rPr>
              <a:t>収支計算</a:t>
            </a:r>
          </a:p>
        </p:txBody>
      </p:sp>
      <p:sp>
        <p:nvSpPr>
          <p:cNvPr id="4" name="TextBox 3">
            <a:extLst>
              <a:ext uri="{FF2B5EF4-FFF2-40B4-BE49-F238E27FC236}">
                <a16:creationId xmlns:a16="http://schemas.microsoft.com/office/drawing/2014/main" id="{9829131B-12B0-4982-E655-E93F4149DE3B}"/>
              </a:ext>
            </a:extLst>
          </p:cNvPr>
          <p:cNvSpPr txBox="1"/>
          <p:nvPr/>
        </p:nvSpPr>
        <p:spPr>
          <a:xfrm>
            <a:off x="4060271" y="6070652"/>
            <a:ext cx="528180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b="1"/>
              <a:t>約</a:t>
            </a:r>
            <a:r>
              <a:rPr lang="en-US" altLang="ja-JP" sz="2800" b="1"/>
              <a:t>8</a:t>
            </a:r>
            <a:r>
              <a:rPr lang="ja-JP" altLang="en-US" sz="2800" b="1"/>
              <a:t>年</a:t>
            </a:r>
            <a:r>
              <a:rPr lang="en-US" altLang="ja-JP" sz="2800" b="1"/>
              <a:t>7</a:t>
            </a:r>
            <a:r>
              <a:rPr lang="ja-JP" altLang="en-US" sz="2800" b="1"/>
              <a:t>か月後に黒字化目標</a:t>
            </a:r>
            <a:endParaRPr lang="en-US" sz="2800" b="1"/>
          </a:p>
        </p:txBody>
      </p:sp>
      <p:sp>
        <p:nvSpPr>
          <p:cNvPr id="9" name="TextBox 8">
            <a:extLst>
              <a:ext uri="{FF2B5EF4-FFF2-40B4-BE49-F238E27FC236}">
                <a16:creationId xmlns:a16="http://schemas.microsoft.com/office/drawing/2014/main" id="{41C6389C-53CC-FC89-3B4F-FD0CCD5F2070}"/>
              </a:ext>
            </a:extLst>
          </p:cNvPr>
          <p:cNvSpPr txBox="1"/>
          <p:nvPr/>
        </p:nvSpPr>
        <p:spPr>
          <a:xfrm>
            <a:off x="3130139" y="1285409"/>
            <a:ext cx="621082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b="1"/>
              <a:t>サイクリングコース整備費用</a:t>
            </a:r>
          </a:p>
          <a:p>
            <a:r>
              <a:rPr lang="ja-JP" sz="2800" b="1"/>
              <a:t>費用約8</a:t>
            </a:r>
            <a:r>
              <a:rPr lang="en-US" altLang="ja-JP" sz="2800" b="1"/>
              <a:t>,</a:t>
            </a:r>
            <a:r>
              <a:rPr lang="ja-JP" sz="2800" b="1"/>
              <a:t>550万円</a:t>
            </a:r>
            <a:endParaRPr lang="en-US" altLang="ja-JP" b="1"/>
          </a:p>
          <a:p>
            <a:r>
              <a:rPr lang="ja-JP" altLang="en-US" sz="2400" b="1"/>
              <a:t>新規設置距離約18km　単価4</a:t>
            </a:r>
            <a:r>
              <a:rPr lang="en-US" altLang="ja-JP" sz="2400" b="1"/>
              <a:t>,</a:t>
            </a:r>
            <a:r>
              <a:rPr lang="ja-JP" altLang="en-US" sz="2400" b="1"/>
              <a:t>750円/m</a:t>
            </a:r>
          </a:p>
        </p:txBody>
      </p:sp>
      <p:sp>
        <p:nvSpPr>
          <p:cNvPr id="10" name="TextBox 9">
            <a:extLst>
              <a:ext uri="{FF2B5EF4-FFF2-40B4-BE49-F238E27FC236}">
                <a16:creationId xmlns:a16="http://schemas.microsoft.com/office/drawing/2014/main" id="{BE6C1C21-6C13-B309-BFC0-F38B5FC8A5D8}"/>
              </a:ext>
            </a:extLst>
          </p:cNvPr>
          <p:cNvSpPr txBox="1"/>
          <p:nvPr/>
        </p:nvSpPr>
        <p:spPr>
          <a:xfrm>
            <a:off x="3130138" y="2799841"/>
            <a:ext cx="528180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b="1"/>
              <a:t>体験型宿泊観光事業</a:t>
            </a:r>
          </a:p>
        </p:txBody>
      </p:sp>
      <p:grpSp>
        <p:nvGrpSpPr>
          <p:cNvPr id="17" name="Group 16">
            <a:extLst>
              <a:ext uri="{FF2B5EF4-FFF2-40B4-BE49-F238E27FC236}">
                <a16:creationId xmlns:a16="http://schemas.microsoft.com/office/drawing/2014/main" id="{52B01F38-C45A-8695-A75C-D8011CB3E370}"/>
              </a:ext>
            </a:extLst>
          </p:cNvPr>
          <p:cNvGrpSpPr/>
          <p:nvPr/>
        </p:nvGrpSpPr>
        <p:grpSpPr>
          <a:xfrm>
            <a:off x="3129641" y="3320142"/>
            <a:ext cx="8164285" cy="2638877"/>
            <a:chOff x="2784927" y="3338285"/>
            <a:chExt cx="8164285" cy="2638877"/>
          </a:xfrm>
        </p:grpSpPr>
        <p:sp>
          <p:nvSpPr>
            <p:cNvPr id="7" name="Rectangle 6">
              <a:extLst>
                <a:ext uri="{FF2B5EF4-FFF2-40B4-BE49-F238E27FC236}">
                  <a16:creationId xmlns:a16="http://schemas.microsoft.com/office/drawing/2014/main" id="{11AF173D-52E1-4AD1-F046-7C9C81AA2954}"/>
                </a:ext>
              </a:extLst>
            </p:cNvPr>
            <p:cNvSpPr/>
            <p:nvPr/>
          </p:nvSpPr>
          <p:spPr>
            <a:xfrm>
              <a:off x="2784929" y="3338286"/>
              <a:ext cx="4082141" cy="589642"/>
            </a:xfrm>
            <a:prstGeom prst="rect">
              <a:avLst/>
            </a:prstGeom>
            <a:solidFill>
              <a:srgbClr val="00345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t>費用</a:t>
              </a:r>
              <a:endParaRPr lang="en-US" sz="2800" b="1"/>
            </a:p>
          </p:txBody>
        </p:sp>
        <p:sp>
          <p:nvSpPr>
            <p:cNvPr id="8" name="Rectangle 7">
              <a:extLst>
                <a:ext uri="{FF2B5EF4-FFF2-40B4-BE49-F238E27FC236}">
                  <a16:creationId xmlns:a16="http://schemas.microsoft.com/office/drawing/2014/main" id="{F76C6E1C-05D2-B600-38CB-C5E5D5BF671D}"/>
                </a:ext>
              </a:extLst>
            </p:cNvPr>
            <p:cNvSpPr/>
            <p:nvPr/>
          </p:nvSpPr>
          <p:spPr>
            <a:xfrm>
              <a:off x="6867071" y="3338285"/>
              <a:ext cx="4082141" cy="589642"/>
            </a:xfrm>
            <a:prstGeom prst="rect">
              <a:avLst/>
            </a:prstGeom>
            <a:solidFill>
              <a:srgbClr val="00345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t>収入</a:t>
              </a:r>
              <a:endParaRPr lang="en-US" sz="2800" b="1"/>
            </a:p>
          </p:txBody>
        </p:sp>
        <p:sp>
          <p:nvSpPr>
            <p:cNvPr id="11" name="Rectangle 10">
              <a:extLst>
                <a:ext uri="{FF2B5EF4-FFF2-40B4-BE49-F238E27FC236}">
                  <a16:creationId xmlns:a16="http://schemas.microsoft.com/office/drawing/2014/main" id="{86016AA5-CFBA-A673-8F93-5966FAB377F9}"/>
                </a:ext>
              </a:extLst>
            </p:cNvPr>
            <p:cNvSpPr/>
            <p:nvPr/>
          </p:nvSpPr>
          <p:spPr>
            <a:xfrm>
              <a:off x="2784928" y="3927928"/>
              <a:ext cx="4082141" cy="589642"/>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rgbClr val="003451"/>
                  </a:solidFill>
                </a:rPr>
                <a:t>初期費用　約8</a:t>
              </a:r>
              <a:r>
                <a:rPr lang="en-US" altLang="ja-JP" sz="2800" b="1">
                  <a:solidFill>
                    <a:srgbClr val="003451"/>
                  </a:solidFill>
                </a:rPr>
                <a:t>,</a:t>
              </a:r>
              <a:r>
                <a:rPr lang="ja-JP" altLang="en-US" sz="2800" b="1">
                  <a:solidFill>
                    <a:srgbClr val="003451"/>
                  </a:solidFill>
                </a:rPr>
                <a:t>957万円</a:t>
              </a:r>
            </a:p>
          </p:txBody>
        </p:sp>
        <p:sp>
          <p:nvSpPr>
            <p:cNvPr id="12" name="Rectangle 11">
              <a:extLst>
                <a:ext uri="{FF2B5EF4-FFF2-40B4-BE49-F238E27FC236}">
                  <a16:creationId xmlns:a16="http://schemas.microsoft.com/office/drawing/2014/main" id="{7B204B79-6A02-8687-4913-1CFC22407068}"/>
                </a:ext>
              </a:extLst>
            </p:cNvPr>
            <p:cNvSpPr/>
            <p:nvPr/>
          </p:nvSpPr>
          <p:spPr>
            <a:xfrm>
              <a:off x="6867070" y="3927927"/>
              <a:ext cx="4082141" cy="589642"/>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rgbClr val="003451"/>
                  </a:solidFill>
                </a:rPr>
                <a:t>売上　約2</a:t>
              </a:r>
              <a:r>
                <a:rPr lang="en-US" altLang="ja-JP" sz="2800" b="1">
                  <a:solidFill>
                    <a:srgbClr val="003451"/>
                  </a:solidFill>
                </a:rPr>
                <a:t>,</a:t>
              </a:r>
              <a:r>
                <a:rPr lang="ja-JP" altLang="en-US" sz="2800" b="1">
                  <a:solidFill>
                    <a:srgbClr val="003451"/>
                  </a:solidFill>
                </a:rPr>
                <a:t>628万円/年</a:t>
              </a:r>
            </a:p>
          </p:txBody>
        </p:sp>
        <p:sp>
          <p:nvSpPr>
            <p:cNvPr id="13" name="Rectangle 12">
              <a:extLst>
                <a:ext uri="{FF2B5EF4-FFF2-40B4-BE49-F238E27FC236}">
                  <a16:creationId xmlns:a16="http://schemas.microsoft.com/office/drawing/2014/main" id="{950CEAA8-8D24-5539-7BFD-D6680539E7CA}"/>
                </a:ext>
              </a:extLst>
            </p:cNvPr>
            <p:cNvSpPr/>
            <p:nvPr/>
          </p:nvSpPr>
          <p:spPr>
            <a:xfrm>
              <a:off x="2784927" y="4517569"/>
              <a:ext cx="4082141" cy="870856"/>
            </a:xfrm>
            <a:prstGeom prst="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rgbClr val="003451"/>
                  </a:solidFill>
                </a:rPr>
                <a:t>ランニングコスト</a:t>
              </a:r>
              <a:endParaRPr lang="en-US" altLang="ja-JP" sz="2800" b="1">
                <a:solidFill>
                  <a:srgbClr val="003451"/>
                </a:solidFill>
              </a:endParaRPr>
            </a:p>
            <a:p>
              <a:pPr algn="ctr"/>
              <a:r>
                <a:rPr lang="ja-JP" altLang="en-US" sz="2800" b="1">
                  <a:solidFill>
                    <a:srgbClr val="003451"/>
                  </a:solidFill>
                </a:rPr>
                <a:t>約8</a:t>
              </a:r>
              <a:r>
                <a:rPr lang="en-US" altLang="ja-JP" sz="2800" b="1">
                  <a:solidFill>
                    <a:srgbClr val="003451"/>
                  </a:solidFill>
                </a:rPr>
                <a:t>,</a:t>
              </a:r>
              <a:r>
                <a:rPr lang="ja-JP" altLang="en-US" sz="2800" b="1">
                  <a:solidFill>
                    <a:srgbClr val="003451"/>
                  </a:solidFill>
                </a:rPr>
                <a:t>957万円/年</a:t>
              </a:r>
            </a:p>
          </p:txBody>
        </p:sp>
        <p:sp>
          <p:nvSpPr>
            <p:cNvPr id="15" name="Rectangle 14">
              <a:extLst>
                <a:ext uri="{FF2B5EF4-FFF2-40B4-BE49-F238E27FC236}">
                  <a16:creationId xmlns:a16="http://schemas.microsoft.com/office/drawing/2014/main" id="{37B509CD-74E3-256F-03FD-CED6ECDD75A9}"/>
                </a:ext>
              </a:extLst>
            </p:cNvPr>
            <p:cNvSpPr/>
            <p:nvPr/>
          </p:nvSpPr>
          <p:spPr>
            <a:xfrm>
              <a:off x="6867069" y="4516662"/>
              <a:ext cx="4082141" cy="870856"/>
            </a:xfrm>
            <a:prstGeom prst="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sz="2800" b="1">
                <a:solidFill>
                  <a:srgbClr val="003451"/>
                </a:solidFill>
              </a:endParaRPr>
            </a:p>
          </p:txBody>
        </p:sp>
        <p:sp>
          <p:nvSpPr>
            <p:cNvPr id="16" name="Rectangle 15">
              <a:extLst>
                <a:ext uri="{FF2B5EF4-FFF2-40B4-BE49-F238E27FC236}">
                  <a16:creationId xmlns:a16="http://schemas.microsoft.com/office/drawing/2014/main" id="{B7BFCE82-E018-6C0F-7C99-44FC83DD4B60}"/>
                </a:ext>
              </a:extLst>
            </p:cNvPr>
            <p:cNvSpPr/>
            <p:nvPr/>
          </p:nvSpPr>
          <p:spPr>
            <a:xfrm>
              <a:off x="6867070" y="5387520"/>
              <a:ext cx="4082141" cy="589642"/>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rgbClr val="003451"/>
                  </a:solidFill>
                </a:rPr>
                <a:t>年間利益　約1</a:t>
              </a:r>
              <a:r>
                <a:rPr lang="en-US" altLang="ja-JP" sz="2800" b="1">
                  <a:solidFill>
                    <a:srgbClr val="003451"/>
                  </a:solidFill>
                </a:rPr>
                <a:t>,</a:t>
              </a:r>
              <a:r>
                <a:rPr lang="ja-JP" altLang="en-US" sz="2800" b="1">
                  <a:solidFill>
                    <a:srgbClr val="003451"/>
                  </a:solidFill>
                </a:rPr>
                <a:t>041万円</a:t>
              </a:r>
            </a:p>
          </p:txBody>
        </p:sp>
      </p:grpSp>
      <p:sp>
        <p:nvSpPr>
          <p:cNvPr id="25" name="テキスト ボックス 24">
            <a:extLst>
              <a:ext uri="{FF2B5EF4-FFF2-40B4-BE49-F238E27FC236}">
                <a16:creationId xmlns:a16="http://schemas.microsoft.com/office/drawing/2014/main" id="{F6B99CEC-F330-A470-EDF0-B458326705E8}"/>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40</a:t>
            </a:r>
          </a:p>
        </p:txBody>
      </p:sp>
    </p:spTree>
    <p:extLst>
      <p:ext uri="{BB962C8B-B14F-4D97-AF65-F5344CB8AC3E}">
        <p14:creationId xmlns:p14="http://schemas.microsoft.com/office/powerpoint/2010/main" val="14939425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DADE9471-A324-9391-BD49-0E0DD869499B}"/>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B5A36522-4FAE-A338-036C-93259BCCA5A0}"/>
              </a:ext>
            </a:extLst>
          </p:cNvPr>
          <p:cNvPicPr>
            <a:picLocks noChangeAspect="1"/>
          </p:cNvPicPr>
          <p:nvPr/>
        </p:nvPicPr>
        <p:blipFill>
          <a:blip r:embed="rId3"/>
          <a:stretch>
            <a:fillRect/>
          </a:stretch>
        </p:blipFill>
        <p:spPr>
          <a:xfrm>
            <a:off x="-1955357" y="637309"/>
            <a:ext cx="14928272" cy="5491691"/>
          </a:xfrm>
          <a:prstGeom prst="rect">
            <a:avLst/>
          </a:prstGeom>
        </p:spPr>
      </p:pic>
      <p:sp>
        <p:nvSpPr>
          <p:cNvPr id="21" name="正方形/長方形 20">
            <a:extLst>
              <a:ext uri="{FF2B5EF4-FFF2-40B4-BE49-F238E27FC236}">
                <a16:creationId xmlns:a16="http://schemas.microsoft.com/office/drawing/2014/main" id="{77F8E47E-BA0E-EAF5-A2B9-950D4ACFE8C9}"/>
              </a:ext>
            </a:extLst>
          </p:cNvPr>
          <p:cNvSpPr/>
          <p:nvPr/>
        </p:nvSpPr>
        <p:spPr>
          <a:xfrm>
            <a:off x="-1287033" y="3429000"/>
            <a:ext cx="5992669" cy="27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1DF2BE5B-6010-5677-1746-1134EA90E023}"/>
              </a:ext>
            </a:extLst>
          </p:cNvPr>
          <p:cNvSpPr/>
          <p:nvPr/>
        </p:nvSpPr>
        <p:spPr>
          <a:xfrm>
            <a:off x="-2" y="728999"/>
            <a:ext cx="12192001" cy="32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58017D4-42B3-8EA4-BC92-066B3D61FBA2}"/>
              </a:ext>
            </a:extLst>
          </p:cNvPr>
          <p:cNvSpPr/>
          <p:nvPr/>
        </p:nvSpPr>
        <p:spPr>
          <a:xfrm>
            <a:off x="-667907" y="1963450"/>
            <a:ext cx="162877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B0187545-3182-F6B3-B65E-D380D4B5C5D4}"/>
              </a:ext>
            </a:extLst>
          </p:cNvPr>
          <p:cNvSpPr/>
          <p:nvPr/>
        </p:nvSpPr>
        <p:spPr>
          <a:xfrm>
            <a:off x="9492000" y="-294"/>
            <a:ext cx="2700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7D26A33-BFA7-BFBB-58EA-0BD3441CF612}"/>
              </a:ext>
            </a:extLst>
          </p:cNvPr>
          <p:cNvSpPr/>
          <p:nvPr/>
        </p:nvSpPr>
        <p:spPr>
          <a:xfrm>
            <a:off x="9492000" y="728706"/>
            <a:ext cx="2700000" cy="5400000"/>
          </a:xfrm>
          <a:prstGeom prst="rect">
            <a:avLst/>
          </a:prstGeom>
          <a:solidFill>
            <a:srgbClr val="604A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595AE02F-617D-AB67-0175-3AC24668B296}"/>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2063E676-BEF9-7F81-96BA-C986BE5763AD}"/>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64F65BB-DEFB-E2A7-631D-35A82097B340}"/>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A547DF2-D4D7-71ED-0C83-C61C174575BA}"/>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23E5F86-84FB-1328-4F55-5A5CCC02A8A8}"/>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楕円 15">
            <a:extLst>
              <a:ext uri="{FF2B5EF4-FFF2-40B4-BE49-F238E27FC236}">
                <a16:creationId xmlns:a16="http://schemas.microsoft.com/office/drawing/2014/main" id="{770AFEB5-8ECC-A55F-8ED2-FA03B7BC3E1A}"/>
              </a:ext>
            </a:extLst>
          </p:cNvPr>
          <p:cNvSpPr>
            <a:spLocks noChangeAspect="1"/>
          </p:cNvSpPr>
          <p:nvPr/>
        </p:nvSpPr>
        <p:spPr>
          <a:xfrm>
            <a:off x="6792000" y="-4671441"/>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ACC7F972-D45E-29A0-D287-649F70C9FD31}"/>
              </a:ext>
            </a:extLst>
          </p:cNvPr>
          <p:cNvSpPr>
            <a:spLocks noChangeAspect="1"/>
          </p:cNvSpPr>
          <p:nvPr/>
        </p:nvSpPr>
        <p:spPr>
          <a:xfrm>
            <a:off x="6788532" y="612885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43EA7EF-8305-1DCD-A37D-C5BE8A803A67}"/>
              </a:ext>
            </a:extLst>
          </p:cNvPr>
          <p:cNvSpPr/>
          <p:nvPr/>
        </p:nvSpPr>
        <p:spPr>
          <a:xfrm>
            <a:off x="0" y="0"/>
            <a:ext cx="7484739"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615448C3-50B1-EFF4-D22B-0B55CD8BB304}"/>
              </a:ext>
            </a:extLst>
          </p:cNvPr>
          <p:cNvPicPr>
            <a:picLocks noChangeAspect="1"/>
          </p:cNvPicPr>
          <p:nvPr/>
        </p:nvPicPr>
        <p:blipFill>
          <a:blip r:embed="rId4"/>
          <a:srcRect l="49925"/>
          <a:stretch>
            <a:fillRect/>
          </a:stretch>
        </p:blipFill>
        <p:spPr>
          <a:xfrm>
            <a:off x="9490806" y="728388"/>
            <a:ext cx="2701733" cy="5395428"/>
          </a:xfrm>
          <a:prstGeom prst="rect">
            <a:avLst/>
          </a:prstGeom>
        </p:spPr>
      </p:pic>
      <p:sp>
        <p:nvSpPr>
          <p:cNvPr id="29" name="正方形/長方形 28">
            <a:extLst>
              <a:ext uri="{FF2B5EF4-FFF2-40B4-BE49-F238E27FC236}">
                <a16:creationId xmlns:a16="http://schemas.microsoft.com/office/drawing/2014/main" id="{D0658959-9A73-75DC-712B-208EA9D8E588}"/>
              </a:ext>
            </a:extLst>
          </p:cNvPr>
          <p:cNvSpPr/>
          <p:nvPr/>
        </p:nvSpPr>
        <p:spPr>
          <a:xfrm>
            <a:off x="8448675" y="1957265"/>
            <a:ext cx="104332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63CC8A67-C50B-9B20-4B65-F29120CB8D9D}"/>
              </a:ext>
            </a:extLst>
          </p:cNvPr>
          <p:cNvGrpSpPr/>
          <p:nvPr/>
        </p:nvGrpSpPr>
        <p:grpSpPr>
          <a:xfrm>
            <a:off x="6875330" y="3129297"/>
            <a:ext cx="2535087" cy="2176063"/>
            <a:chOff x="4823056" y="2418023"/>
            <a:chExt cx="2535087" cy="2176063"/>
          </a:xfrm>
        </p:grpSpPr>
        <p:grpSp>
          <p:nvGrpSpPr>
            <p:cNvPr id="35" name="グループ化 34">
              <a:extLst>
                <a:ext uri="{FF2B5EF4-FFF2-40B4-BE49-F238E27FC236}">
                  <a16:creationId xmlns:a16="http://schemas.microsoft.com/office/drawing/2014/main" id="{95B71151-319B-DA92-906F-7D78A3E0DE7B}"/>
                </a:ext>
              </a:extLst>
            </p:cNvPr>
            <p:cNvGrpSpPr/>
            <p:nvPr/>
          </p:nvGrpSpPr>
          <p:grpSpPr>
            <a:xfrm>
              <a:off x="5376000" y="2418023"/>
              <a:ext cx="1440000" cy="1440000"/>
              <a:chOff x="5376000" y="2446065"/>
              <a:chExt cx="1440000" cy="1440000"/>
            </a:xfrm>
          </p:grpSpPr>
          <p:sp>
            <p:nvSpPr>
              <p:cNvPr id="37" name="楕円 36">
                <a:extLst>
                  <a:ext uri="{FF2B5EF4-FFF2-40B4-BE49-F238E27FC236}">
                    <a16:creationId xmlns:a16="http://schemas.microsoft.com/office/drawing/2014/main" id="{5ACD582D-C942-3AE6-C97B-A2900AE90714}"/>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上 37">
                <a:extLst>
                  <a:ext uri="{FF2B5EF4-FFF2-40B4-BE49-F238E27FC236}">
                    <a16:creationId xmlns:a16="http://schemas.microsoft.com/office/drawing/2014/main" id="{07E28E19-D11F-A8AE-D3AF-260A0B9F97AB}"/>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テキスト ボックス 35">
              <a:extLst>
                <a:ext uri="{FF2B5EF4-FFF2-40B4-BE49-F238E27FC236}">
                  <a16:creationId xmlns:a16="http://schemas.microsoft.com/office/drawing/2014/main" id="{3626BC6A-4E2D-46CA-7DF7-689B98B1A443}"/>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高める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grpSp>
        <p:nvGrpSpPr>
          <p:cNvPr id="69" name="グループ化 68">
            <a:extLst>
              <a:ext uri="{FF2B5EF4-FFF2-40B4-BE49-F238E27FC236}">
                <a16:creationId xmlns:a16="http://schemas.microsoft.com/office/drawing/2014/main" id="{351F6C31-3AD4-295A-5C4D-03CDEC910947}"/>
              </a:ext>
            </a:extLst>
          </p:cNvPr>
          <p:cNvGrpSpPr/>
          <p:nvPr/>
        </p:nvGrpSpPr>
        <p:grpSpPr>
          <a:xfrm>
            <a:off x="2780404" y="4650889"/>
            <a:ext cx="2535087" cy="2176063"/>
            <a:chOff x="4823056" y="3839848"/>
            <a:chExt cx="2535087" cy="2176063"/>
          </a:xfrm>
        </p:grpSpPr>
        <p:sp>
          <p:nvSpPr>
            <p:cNvPr id="70" name="楕円 69">
              <a:extLst>
                <a:ext uri="{FF2B5EF4-FFF2-40B4-BE49-F238E27FC236}">
                  <a16:creationId xmlns:a16="http://schemas.microsoft.com/office/drawing/2014/main" id="{62D07327-4A20-FC87-D795-FEF920EA3F5B}"/>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FBF7FEE5-38A4-414E-73A4-E249F4827263}"/>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chemeClr val="bg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chemeClr val="bg1"/>
                </a:solidFill>
                <a:latin typeface="Noto Sans JP" panose="020B0200000000000000" pitchFamily="50" charset="-128"/>
                <a:ea typeface="Noto Sans JP" panose="020B0200000000000000" pitchFamily="50" charset="-128"/>
              </a:endParaRPr>
            </a:p>
          </p:txBody>
        </p:sp>
        <p:pic>
          <p:nvPicPr>
            <p:cNvPr id="72" name="図 71">
              <a:extLst>
                <a:ext uri="{FF2B5EF4-FFF2-40B4-BE49-F238E27FC236}">
                  <a16:creationId xmlns:a16="http://schemas.microsoft.com/office/drawing/2014/main" id="{C97FA45E-808F-EA2B-08C1-8ACE33397FEA}"/>
                </a:ext>
              </a:extLst>
            </p:cNvPr>
            <p:cNvPicPr>
              <a:picLocks noChangeAspect="1"/>
            </p:cNvPicPr>
            <p:nvPr/>
          </p:nvPicPr>
          <p:blipFill>
            <a:blip r:embed="rId5"/>
            <a:stretch>
              <a:fillRect/>
            </a:stretch>
          </p:blipFill>
          <p:spPr>
            <a:xfrm>
              <a:off x="5513190" y="4073282"/>
              <a:ext cx="1271792" cy="842074"/>
            </a:xfrm>
            <a:prstGeom prst="rect">
              <a:avLst/>
            </a:prstGeom>
          </p:spPr>
        </p:pic>
      </p:grpSp>
      <p:pic>
        <p:nvPicPr>
          <p:cNvPr id="119" name="グラフィックス 118" descr="男性 単色塗りつぶし">
            <a:extLst>
              <a:ext uri="{FF2B5EF4-FFF2-40B4-BE49-F238E27FC236}">
                <a16:creationId xmlns:a16="http://schemas.microsoft.com/office/drawing/2014/main" id="{ADBB621C-3E68-9A79-E554-6A2DD39CFCEB}"/>
              </a:ext>
            </a:extLst>
          </p:cNvPr>
          <p:cNvPicPr>
            <a:picLocks noChangeAspect="1"/>
          </p:cNvPicPr>
          <p:nvPr/>
        </p:nvPicPr>
        <p:blipFill>
          <a:blip r:embed="rId6">
            <a:extLst>
              <a:ext uri="{96DAC541-7B7A-43D3-8B79-37D633B846F1}">
                <asvg:svgBlip xmlns:asvg="http://schemas.microsoft.com/office/drawing/2016/SVG/main" r:embed="rId7"/>
              </a:ext>
            </a:extLst>
          </a:blip>
          <a:srcRect b="28190"/>
          <a:stretch>
            <a:fillRect/>
          </a:stretch>
        </p:blipFill>
        <p:spPr>
          <a:xfrm rot="21144179">
            <a:off x="4994348" y="3802451"/>
            <a:ext cx="1386290" cy="995494"/>
          </a:xfrm>
          <a:prstGeom prst="rect">
            <a:avLst/>
          </a:prstGeom>
        </p:spPr>
      </p:pic>
      <p:grpSp>
        <p:nvGrpSpPr>
          <p:cNvPr id="120" name="グループ化 119">
            <a:extLst>
              <a:ext uri="{FF2B5EF4-FFF2-40B4-BE49-F238E27FC236}">
                <a16:creationId xmlns:a16="http://schemas.microsoft.com/office/drawing/2014/main" id="{E6E4AC70-73EB-C92B-0BCE-C104E7E8AFB7}"/>
              </a:ext>
            </a:extLst>
          </p:cNvPr>
          <p:cNvGrpSpPr/>
          <p:nvPr/>
        </p:nvGrpSpPr>
        <p:grpSpPr>
          <a:xfrm>
            <a:off x="4063690" y="2589810"/>
            <a:ext cx="3395146" cy="3075174"/>
            <a:chOff x="10786838" y="6824663"/>
            <a:chExt cx="3395146" cy="3075174"/>
          </a:xfrm>
        </p:grpSpPr>
        <p:pic>
          <p:nvPicPr>
            <p:cNvPr id="121" name="グラフィックス 120" descr="ヨット 単色塗りつぶし">
              <a:extLst>
                <a:ext uri="{FF2B5EF4-FFF2-40B4-BE49-F238E27FC236}">
                  <a16:creationId xmlns:a16="http://schemas.microsoft.com/office/drawing/2014/main" id="{650C2458-6C69-BDDF-1BA0-73C51659FEF6}"/>
                </a:ext>
              </a:extLst>
            </p:cNvPr>
            <p:cNvPicPr>
              <a:picLocks noChangeAspect="1"/>
            </p:cNvPicPr>
            <p:nvPr/>
          </p:nvPicPr>
          <p:blipFill>
            <a:blip r:embed="rId8">
              <a:extLst>
                <a:ext uri="{96DAC541-7B7A-43D3-8B79-37D633B846F1}">
                  <asvg:svgBlip xmlns:asvg="http://schemas.microsoft.com/office/drawing/2016/SVG/main" r:embed="rId9"/>
                </a:ext>
              </a:extLst>
            </a:blip>
            <a:srcRect t="69591" b="1"/>
            <a:stretch>
              <a:fillRect/>
            </a:stretch>
          </p:blipFill>
          <p:spPr>
            <a:xfrm rot="21138398">
              <a:off x="11322384" y="8588588"/>
              <a:ext cx="2810382" cy="1311249"/>
            </a:xfrm>
            <a:prstGeom prst="flowChartProcess">
              <a:avLst/>
            </a:prstGeom>
          </p:spPr>
        </p:pic>
        <p:sp>
          <p:nvSpPr>
            <p:cNvPr id="122" name="フローチャート: 記憶データ 121">
              <a:extLst>
                <a:ext uri="{FF2B5EF4-FFF2-40B4-BE49-F238E27FC236}">
                  <a16:creationId xmlns:a16="http://schemas.microsoft.com/office/drawing/2014/main" id="{5F86D71E-DF40-8D90-4E7D-E71B3E295DFC}"/>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四角形: 角を丸くする 1">
            <a:extLst>
              <a:ext uri="{FF2B5EF4-FFF2-40B4-BE49-F238E27FC236}">
                <a16:creationId xmlns:a16="http://schemas.microsoft.com/office/drawing/2014/main" id="{51FB8C56-C06A-B814-F96F-EE4D8DF686D6}"/>
              </a:ext>
            </a:extLst>
          </p:cNvPr>
          <p:cNvSpPr/>
          <p:nvPr/>
        </p:nvSpPr>
        <p:spPr>
          <a:xfrm>
            <a:off x="830969" y="1449040"/>
            <a:ext cx="2340000" cy="4048667"/>
          </a:xfrm>
          <a:prstGeom prst="roundRect">
            <a:avLst>
              <a:gd name="adj" fmla="val 11220"/>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EC546F06-DF66-C51E-4351-9A3E4FD9E7A4}"/>
              </a:ext>
            </a:extLst>
          </p:cNvPr>
          <p:cNvSpPr txBox="1"/>
          <p:nvPr/>
        </p:nvSpPr>
        <p:spPr>
          <a:xfrm>
            <a:off x="892387" y="2275744"/>
            <a:ext cx="2227833" cy="584775"/>
          </a:xfrm>
          <a:prstGeom prst="rect">
            <a:avLst/>
          </a:prstGeom>
          <a:noFill/>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少子高齢化</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sp>
        <p:nvSpPr>
          <p:cNvPr id="25" name="テキスト ボックス 24">
            <a:extLst>
              <a:ext uri="{FF2B5EF4-FFF2-40B4-BE49-F238E27FC236}">
                <a16:creationId xmlns:a16="http://schemas.microsoft.com/office/drawing/2014/main" id="{060FE7E2-320A-AF34-E021-C598DCAFD814}"/>
              </a:ext>
            </a:extLst>
          </p:cNvPr>
          <p:cNvSpPr txBox="1"/>
          <p:nvPr/>
        </p:nvSpPr>
        <p:spPr>
          <a:xfrm>
            <a:off x="894948" y="3146415"/>
            <a:ext cx="2221054" cy="584775"/>
          </a:xfrm>
          <a:prstGeom prst="rect">
            <a:avLst/>
          </a:prstGeom>
          <a:noFill/>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コスト増大</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sp>
        <p:nvSpPr>
          <p:cNvPr id="31" name="テキスト ボックス 30">
            <a:extLst>
              <a:ext uri="{FF2B5EF4-FFF2-40B4-BE49-F238E27FC236}">
                <a16:creationId xmlns:a16="http://schemas.microsoft.com/office/drawing/2014/main" id="{BD7B9A8D-9263-AC2E-766D-D73FA1F4DB99}"/>
              </a:ext>
            </a:extLst>
          </p:cNvPr>
          <p:cNvSpPr txBox="1"/>
          <p:nvPr/>
        </p:nvSpPr>
        <p:spPr>
          <a:xfrm>
            <a:off x="1069775" y="4064200"/>
            <a:ext cx="1862385" cy="584775"/>
          </a:xfrm>
          <a:prstGeom prst="rect">
            <a:avLst/>
          </a:prstGeom>
          <a:noFill/>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技術革新</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sp>
        <p:nvSpPr>
          <p:cNvPr id="42" name="テキスト ボックス 41">
            <a:extLst>
              <a:ext uri="{FF2B5EF4-FFF2-40B4-BE49-F238E27FC236}">
                <a16:creationId xmlns:a16="http://schemas.microsoft.com/office/drawing/2014/main" id="{96DB08DC-7D41-8FCF-EAF4-9B4CA1607E9E}"/>
              </a:ext>
            </a:extLst>
          </p:cNvPr>
          <p:cNvSpPr txBox="1"/>
          <p:nvPr/>
        </p:nvSpPr>
        <p:spPr>
          <a:xfrm>
            <a:off x="1069775" y="4936833"/>
            <a:ext cx="1862385" cy="584775"/>
          </a:xfrm>
          <a:prstGeom prst="rect">
            <a:avLst/>
          </a:prstGeom>
          <a:noFill/>
        </p:spPr>
        <p:txBody>
          <a:bodyPr wrap="square" rtlCol="0" anchor="ctr">
            <a:spAutoFit/>
          </a:bodyPr>
          <a:lstStyle/>
          <a:p>
            <a:pPr algn="ctr"/>
            <a:r>
              <a:rPr kumimoji="1" lang="ja-JP" altLang="en-US" sz="3200" b="1">
                <a:solidFill>
                  <a:schemeClr val="bg1">
                    <a:lumMod val="65000"/>
                  </a:schemeClr>
                </a:solidFill>
                <a:latin typeface="Noto Sans JP" panose="020B0200000000000000" pitchFamily="50" charset="-128"/>
                <a:ea typeface="Noto Sans JP" panose="020B0200000000000000" pitchFamily="50" charset="-128"/>
              </a:rPr>
              <a:t>気候変動</a:t>
            </a:r>
            <a:endParaRPr kumimoji="1" lang="ja-JP" altLang="en-US" sz="2400" b="1">
              <a:solidFill>
                <a:schemeClr val="bg1">
                  <a:lumMod val="65000"/>
                </a:schemeClr>
              </a:solidFill>
              <a:latin typeface="Noto Sans JP" panose="020B0200000000000000" pitchFamily="50" charset="-128"/>
              <a:ea typeface="Noto Sans JP" panose="020B0200000000000000" pitchFamily="50" charset="-128"/>
            </a:endParaRPr>
          </a:p>
        </p:txBody>
      </p:sp>
      <p:sp>
        <p:nvSpPr>
          <p:cNvPr id="6" name="テキスト ボックス 5">
            <a:extLst>
              <a:ext uri="{FF2B5EF4-FFF2-40B4-BE49-F238E27FC236}">
                <a16:creationId xmlns:a16="http://schemas.microsoft.com/office/drawing/2014/main" id="{4548154F-57E6-B8DC-08AE-2AF3B386DF16}"/>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41</a:t>
            </a:r>
          </a:p>
        </p:txBody>
      </p:sp>
      <p:grpSp>
        <p:nvGrpSpPr>
          <p:cNvPr id="3" name="グループ化 2">
            <a:extLst>
              <a:ext uri="{FF2B5EF4-FFF2-40B4-BE49-F238E27FC236}">
                <a16:creationId xmlns:a16="http://schemas.microsoft.com/office/drawing/2014/main" id="{035169FF-E25C-2AB3-B36E-31AD7E81C18C}"/>
              </a:ext>
            </a:extLst>
          </p:cNvPr>
          <p:cNvGrpSpPr/>
          <p:nvPr/>
        </p:nvGrpSpPr>
        <p:grpSpPr>
          <a:xfrm>
            <a:off x="830969" y="1427159"/>
            <a:ext cx="2340000" cy="584775"/>
            <a:chOff x="4925349" y="3876036"/>
            <a:chExt cx="2340000" cy="584775"/>
          </a:xfrm>
        </p:grpSpPr>
        <p:sp>
          <p:nvSpPr>
            <p:cNvPr id="11" name="フリーフォーム: 図形 10">
              <a:extLst>
                <a:ext uri="{FF2B5EF4-FFF2-40B4-BE49-F238E27FC236}">
                  <a16:creationId xmlns:a16="http://schemas.microsoft.com/office/drawing/2014/main" id="{BEF04A25-599B-E539-A037-A6D1AABA5671}"/>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13" name="テキスト ボックス 12">
              <a:extLst>
                <a:ext uri="{FF2B5EF4-FFF2-40B4-BE49-F238E27FC236}">
                  <a16:creationId xmlns:a16="http://schemas.microsoft.com/office/drawing/2014/main" id="{EA6AAA0E-36EB-39B7-BE5C-ADB031E0667E}"/>
                </a:ext>
              </a:extLst>
            </p:cNvPr>
            <p:cNvSpPr txBox="1"/>
            <p:nvPr/>
          </p:nvSpPr>
          <p:spPr>
            <a:xfrm>
              <a:off x="5164041" y="3876036"/>
              <a:ext cx="186306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人口減少</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39" name="四角形: 角を丸くする 38">
            <a:extLst>
              <a:ext uri="{FF2B5EF4-FFF2-40B4-BE49-F238E27FC236}">
                <a16:creationId xmlns:a16="http://schemas.microsoft.com/office/drawing/2014/main" id="{A30EF0C6-FE28-C1D4-D651-0BA0F65017E2}"/>
              </a:ext>
            </a:extLst>
          </p:cNvPr>
          <p:cNvSpPr/>
          <p:nvPr/>
        </p:nvSpPr>
        <p:spPr>
          <a:xfrm>
            <a:off x="9025735" y="1449041"/>
            <a:ext cx="2340000" cy="3176034"/>
          </a:xfrm>
          <a:prstGeom prst="roundRect">
            <a:avLst>
              <a:gd name="adj" fmla="val 11526"/>
            </a:avLst>
          </a:prstGeom>
          <a:noFill/>
          <a:ln w="762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7340F8FD-BBA5-52A3-D882-7DA4C0C8BA70}"/>
              </a:ext>
            </a:extLst>
          </p:cNvPr>
          <p:cNvGrpSpPr/>
          <p:nvPr/>
        </p:nvGrpSpPr>
        <p:grpSpPr>
          <a:xfrm>
            <a:off x="9021033" y="1427159"/>
            <a:ext cx="2421083" cy="2935891"/>
            <a:chOff x="2063236" y="1712670"/>
            <a:chExt cx="2421083" cy="2935891"/>
          </a:xfrm>
        </p:grpSpPr>
        <p:grpSp>
          <p:nvGrpSpPr>
            <p:cNvPr id="41" name="グループ化 40">
              <a:extLst>
                <a:ext uri="{FF2B5EF4-FFF2-40B4-BE49-F238E27FC236}">
                  <a16:creationId xmlns:a16="http://schemas.microsoft.com/office/drawing/2014/main" id="{FBB56B96-6DED-A4AD-2288-7A4F8308E032}"/>
                </a:ext>
              </a:extLst>
            </p:cNvPr>
            <p:cNvGrpSpPr/>
            <p:nvPr/>
          </p:nvGrpSpPr>
          <p:grpSpPr>
            <a:xfrm>
              <a:off x="2063236" y="1712670"/>
              <a:ext cx="2421083" cy="584775"/>
              <a:chOff x="4920647" y="3876036"/>
              <a:chExt cx="2421083" cy="584775"/>
            </a:xfrm>
          </p:grpSpPr>
          <p:sp>
            <p:nvSpPr>
              <p:cNvPr id="50" name="フリーフォーム: 図形 49">
                <a:extLst>
                  <a:ext uri="{FF2B5EF4-FFF2-40B4-BE49-F238E27FC236}">
                    <a16:creationId xmlns:a16="http://schemas.microsoft.com/office/drawing/2014/main" id="{27BDF44E-6F40-5780-8449-08CE785C0270}"/>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1" name="テキスト ボックス 50">
                <a:extLst>
                  <a:ext uri="{FF2B5EF4-FFF2-40B4-BE49-F238E27FC236}">
                    <a16:creationId xmlns:a16="http://schemas.microsoft.com/office/drawing/2014/main" id="{6026BCCE-4293-72D9-AA70-4D0A4D05B57F}"/>
                  </a:ext>
                </a:extLst>
              </p:cNvPr>
              <p:cNvSpPr txBox="1"/>
              <p:nvPr/>
            </p:nvSpPr>
            <p:spPr>
              <a:xfrm>
                <a:off x="4920647" y="3876036"/>
                <a:ext cx="242108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土浦の強み</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46" name="テキスト ボックス 45">
              <a:extLst>
                <a:ext uri="{FF2B5EF4-FFF2-40B4-BE49-F238E27FC236}">
                  <a16:creationId xmlns:a16="http://schemas.microsoft.com/office/drawing/2014/main" id="{E33048BF-87DB-C3AE-0DF1-DB172BE2539F}"/>
                </a:ext>
              </a:extLst>
            </p:cNvPr>
            <p:cNvSpPr txBox="1"/>
            <p:nvPr/>
          </p:nvSpPr>
          <p:spPr>
            <a:xfrm>
              <a:off x="2161027" y="2465096"/>
              <a:ext cx="2222497"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観光資源</a:t>
              </a:r>
              <a:endParaRPr kumimoji="1" lang="en-US" altLang="ja-JP" sz="3200" b="1">
                <a:solidFill>
                  <a:srgbClr val="003451"/>
                </a:solidFill>
                <a:latin typeface="Noto Sans JP" panose="020B0200000000000000" pitchFamily="50" charset="-128"/>
                <a:ea typeface="Noto Sans JP" panose="020B0200000000000000" pitchFamily="50" charset="-128"/>
              </a:endParaRPr>
            </a:p>
          </p:txBody>
        </p:sp>
        <p:sp>
          <p:nvSpPr>
            <p:cNvPr id="48" name="テキスト ボックス 47">
              <a:extLst>
                <a:ext uri="{FF2B5EF4-FFF2-40B4-BE49-F238E27FC236}">
                  <a16:creationId xmlns:a16="http://schemas.microsoft.com/office/drawing/2014/main" id="{80F3ECDB-423A-6CA9-6045-804DFB33FEE1}"/>
                </a:ext>
              </a:extLst>
            </p:cNvPr>
            <p:cNvSpPr txBox="1"/>
            <p:nvPr/>
          </p:nvSpPr>
          <p:spPr>
            <a:xfrm>
              <a:off x="2129911" y="3264107"/>
              <a:ext cx="2290922"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歴史・文化</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52" name="テキスト ボックス 51">
              <a:extLst>
                <a:ext uri="{FF2B5EF4-FFF2-40B4-BE49-F238E27FC236}">
                  <a16:creationId xmlns:a16="http://schemas.microsoft.com/office/drawing/2014/main" id="{72412875-38D2-5CAF-AF07-92B23145C6A3}"/>
                </a:ext>
              </a:extLst>
            </p:cNvPr>
            <p:cNvSpPr txBox="1"/>
            <p:nvPr/>
          </p:nvSpPr>
          <p:spPr>
            <a:xfrm>
              <a:off x="2129911" y="4063786"/>
              <a:ext cx="2290922"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自然環境</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grpSp>
    </p:spTree>
    <p:extLst>
      <p:ext uri="{BB962C8B-B14F-4D97-AF65-F5344CB8AC3E}">
        <p14:creationId xmlns:p14="http://schemas.microsoft.com/office/powerpoint/2010/main" val="1213384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F9B75647-E141-D17A-CAFA-E554FBE38FCE}"/>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9B0E936B-616F-8EA5-DBC8-8797EB7F567C}"/>
              </a:ext>
            </a:extLst>
          </p:cNvPr>
          <p:cNvSpPr/>
          <p:nvPr/>
        </p:nvSpPr>
        <p:spPr>
          <a:xfrm>
            <a:off x="-21076" y="-27200"/>
            <a:ext cx="8482906" cy="5396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pic>
        <p:nvPicPr>
          <p:cNvPr id="28" name="図 27">
            <a:extLst>
              <a:ext uri="{FF2B5EF4-FFF2-40B4-BE49-F238E27FC236}">
                <a16:creationId xmlns:a16="http://schemas.microsoft.com/office/drawing/2014/main" id="{54DDDBBF-2FBE-89F1-DDD4-B07681828C29}"/>
              </a:ext>
            </a:extLst>
          </p:cNvPr>
          <p:cNvPicPr>
            <a:picLocks noChangeAspect="1"/>
          </p:cNvPicPr>
          <p:nvPr/>
        </p:nvPicPr>
        <p:blipFill>
          <a:blip r:embed="rId3"/>
          <a:stretch>
            <a:fillRect/>
          </a:stretch>
        </p:blipFill>
        <p:spPr>
          <a:xfrm>
            <a:off x="-1950946" y="-117434"/>
            <a:ext cx="14928272" cy="5491691"/>
          </a:xfrm>
          <a:prstGeom prst="rect">
            <a:avLst/>
          </a:prstGeom>
        </p:spPr>
      </p:pic>
      <p:sp>
        <p:nvSpPr>
          <p:cNvPr id="2" name="正方形/長方形 1">
            <a:extLst>
              <a:ext uri="{FF2B5EF4-FFF2-40B4-BE49-F238E27FC236}">
                <a16:creationId xmlns:a16="http://schemas.microsoft.com/office/drawing/2014/main" id="{24F64C77-B895-6B8D-79AA-FBB77338C9D5}"/>
              </a:ext>
            </a:extLst>
          </p:cNvPr>
          <p:cNvSpPr/>
          <p:nvPr/>
        </p:nvSpPr>
        <p:spPr>
          <a:xfrm>
            <a:off x="-1" y="-25737"/>
            <a:ext cx="12192001" cy="39119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4" name="正方形/長方形 3">
            <a:extLst>
              <a:ext uri="{FF2B5EF4-FFF2-40B4-BE49-F238E27FC236}">
                <a16:creationId xmlns:a16="http://schemas.microsoft.com/office/drawing/2014/main" id="{CA768E3F-B9FD-F39D-7D37-719B84DFD64D}"/>
              </a:ext>
            </a:extLst>
          </p:cNvPr>
          <p:cNvSpPr/>
          <p:nvPr/>
        </p:nvSpPr>
        <p:spPr>
          <a:xfrm>
            <a:off x="0" y="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46" name="テキスト ボックス 45">
            <a:extLst>
              <a:ext uri="{FF2B5EF4-FFF2-40B4-BE49-F238E27FC236}">
                <a16:creationId xmlns:a16="http://schemas.microsoft.com/office/drawing/2014/main" id="{DDF13415-6040-DEF3-14C7-085ED4A088D2}"/>
              </a:ext>
            </a:extLst>
          </p:cNvPr>
          <p:cNvSpPr txBox="1"/>
          <p:nvPr/>
        </p:nvSpPr>
        <p:spPr>
          <a:xfrm>
            <a:off x="1615370" y="992957"/>
            <a:ext cx="5162801" cy="144655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力強く</a:t>
            </a:r>
            <a:r>
              <a:rPr kumimoji="1" lang="en-US" altLang="ja-JP"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	</a:t>
            </a:r>
            <a:r>
              <a:rPr kumimoji="1" lang="ja-JP" altLang="en-US"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a:t>
            </a:r>
            <a:endParaRPr kumimoji="1" lang="en-US" altLang="ja-JP"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endParaRPr>
          </a:p>
        </p:txBody>
      </p:sp>
      <p:sp>
        <p:nvSpPr>
          <p:cNvPr id="48" name="テキスト ボックス 47">
            <a:extLst>
              <a:ext uri="{FF2B5EF4-FFF2-40B4-BE49-F238E27FC236}">
                <a16:creationId xmlns:a16="http://schemas.microsoft.com/office/drawing/2014/main" id="{C3067A68-581D-29FF-A712-0004EC0C20AF}"/>
              </a:ext>
            </a:extLst>
          </p:cNvPr>
          <p:cNvSpPr txBox="1"/>
          <p:nvPr/>
        </p:nvSpPr>
        <p:spPr>
          <a:xfrm>
            <a:off x="5826881" y="987877"/>
            <a:ext cx="4892697" cy="144655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前へ。</a:t>
            </a:r>
            <a:endParaRPr kumimoji="1" lang="en-US" altLang="ja-JP"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endParaRPr>
          </a:p>
        </p:txBody>
      </p:sp>
      <p:grpSp>
        <p:nvGrpSpPr>
          <p:cNvPr id="16" name="グループ化 15">
            <a:extLst>
              <a:ext uri="{FF2B5EF4-FFF2-40B4-BE49-F238E27FC236}">
                <a16:creationId xmlns:a16="http://schemas.microsoft.com/office/drawing/2014/main" id="{DC94C324-F2AE-15DC-D47C-3BD6E039A27A}"/>
              </a:ext>
            </a:extLst>
          </p:cNvPr>
          <p:cNvGrpSpPr/>
          <p:nvPr/>
        </p:nvGrpSpPr>
        <p:grpSpPr>
          <a:xfrm rot="455821">
            <a:off x="12061083" y="3078598"/>
            <a:ext cx="3395146" cy="3082727"/>
            <a:chOff x="10786838" y="6824663"/>
            <a:chExt cx="3395146" cy="3082727"/>
          </a:xfrm>
        </p:grpSpPr>
        <p:pic>
          <p:nvPicPr>
            <p:cNvPr id="18" name="グラフィックス 17" descr="ヨット 単色塗りつぶし">
              <a:extLst>
                <a:ext uri="{FF2B5EF4-FFF2-40B4-BE49-F238E27FC236}">
                  <a16:creationId xmlns:a16="http://schemas.microsoft.com/office/drawing/2014/main" id="{6FE6DDBB-7E94-A43C-8C53-CBE88BD8EDAB}"/>
                </a:ext>
              </a:extLst>
            </p:cNvPr>
            <p:cNvPicPr>
              <a:picLocks noChangeAspect="1"/>
            </p:cNvPicPr>
            <p:nvPr/>
          </p:nvPicPr>
          <p:blipFill>
            <a:blip r:embed="rId4">
              <a:extLst>
                <a:ext uri="{96DAC541-7B7A-43D3-8B79-37D633B846F1}">
                  <asvg:svgBlip xmlns:asvg="http://schemas.microsoft.com/office/drawing/2016/SVG/main" r:embed="rId5"/>
                </a:ext>
              </a:extLst>
            </a:blip>
            <a:srcRect t="69591" b="1"/>
            <a:stretch>
              <a:fillRect/>
            </a:stretch>
          </p:blipFill>
          <p:spPr>
            <a:xfrm rot="21138398">
              <a:off x="11323387" y="8596141"/>
              <a:ext cx="2810382" cy="1311249"/>
            </a:xfrm>
            <a:prstGeom prst="flowChartProcess">
              <a:avLst/>
            </a:prstGeom>
          </p:spPr>
        </p:pic>
        <p:sp>
          <p:nvSpPr>
            <p:cNvPr id="19" name="フローチャート: 記憶データ 18">
              <a:extLst>
                <a:ext uri="{FF2B5EF4-FFF2-40B4-BE49-F238E27FC236}">
                  <a16:creationId xmlns:a16="http://schemas.microsoft.com/office/drawing/2014/main" id="{EEAB4627-9A72-CCD0-7089-F77A714BDDB8}"/>
                </a:ext>
              </a:extLst>
            </p:cNvPr>
            <p:cNvSpPr/>
            <p:nvPr/>
          </p:nvSpPr>
          <p:spPr>
            <a:xfrm rot="9979437">
              <a:off x="10786838" y="6824663"/>
              <a:ext cx="3395146" cy="1911085"/>
            </a:xfrm>
            <a:prstGeom prst="flowChartOnlineStorage">
              <a:avLst/>
            </a:prstGeom>
            <a:solidFill>
              <a:srgbClr val="00345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sp>
        <p:nvSpPr>
          <p:cNvPr id="3" name="テキスト ボックス 2">
            <a:extLst>
              <a:ext uri="{FF2B5EF4-FFF2-40B4-BE49-F238E27FC236}">
                <a16:creationId xmlns:a16="http://schemas.microsoft.com/office/drawing/2014/main" id="{901D7A29-72FE-F456-2C83-CF3C619284D6}"/>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4</a:t>
            </a:r>
          </a:p>
        </p:txBody>
      </p:sp>
      <p:grpSp>
        <p:nvGrpSpPr>
          <p:cNvPr id="6" name="グループ化 5">
            <a:extLst>
              <a:ext uri="{FF2B5EF4-FFF2-40B4-BE49-F238E27FC236}">
                <a16:creationId xmlns:a16="http://schemas.microsoft.com/office/drawing/2014/main" id="{CB0DE1AD-1A24-50A5-4C56-9AF906D0B7E5}"/>
              </a:ext>
            </a:extLst>
          </p:cNvPr>
          <p:cNvGrpSpPr/>
          <p:nvPr/>
        </p:nvGrpSpPr>
        <p:grpSpPr>
          <a:xfrm>
            <a:off x="2600915" y="2913783"/>
            <a:ext cx="1440000" cy="1440000"/>
            <a:chOff x="5376000" y="2446065"/>
            <a:chExt cx="1440000" cy="1440000"/>
          </a:xfrm>
        </p:grpSpPr>
        <p:sp>
          <p:nvSpPr>
            <p:cNvPr id="20" name="楕円 19">
              <a:extLst>
                <a:ext uri="{FF2B5EF4-FFF2-40B4-BE49-F238E27FC236}">
                  <a16:creationId xmlns:a16="http://schemas.microsoft.com/office/drawing/2014/main" id="{FA991A4B-0737-0BD1-4CBE-63A9CAD1FE35}"/>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21" name="矢印: 上 20">
              <a:extLst>
                <a:ext uri="{FF2B5EF4-FFF2-40B4-BE49-F238E27FC236}">
                  <a16:creationId xmlns:a16="http://schemas.microsoft.com/office/drawing/2014/main" id="{B951F714-410B-298E-B2AD-4F5B74828D66}"/>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sp>
        <p:nvSpPr>
          <p:cNvPr id="35" name="テキスト ボックス 34">
            <a:extLst>
              <a:ext uri="{FF2B5EF4-FFF2-40B4-BE49-F238E27FC236}">
                <a16:creationId xmlns:a16="http://schemas.microsoft.com/office/drawing/2014/main" id="{A0C929D9-723E-3889-C720-A215DD2256A7}"/>
              </a:ext>
            </a:extLst>
          </p:cNvPr>
          <p:cNvSpPr txBox="1"/>
          <p:nvPr/>
        </p:nvSpPr>
        <p:spPr>
          <a:xfrm>
            <a:off x="2047971" y="4381960"/>
            <a:ext cx="2535087" cy="707886"/>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伸ばす</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nvGrpSpPr>
          <p:cNvPr id="36" name="グループ化 35">
            <a:extLst>
              <a:ext uri="{FF2B5EF4-FFF2-40B4-BE49-F238E27FC236}">
                <a16:creationId xmlns:a16="http://schemas.microsoft.com/office/drawing/2014/main" id="{347A44A2-4C14-4A7A-F3C6-CCF69E24AAB6}"/>
              </a:ext>
            </a:extLst>
          </p:cNvPr>
          <p:cNvGrpSpPr/>
          <p:nvPr/>
        </p:nvGrpSpPr>
        <p:grpSpPr>
          <a:xfrm>
            <a:off x="4496800" y="3942000"/>
            <a:ext cx="2230618" cy="2230618"/>
            <a:chOff x="4984919" y="4694968"/>
            <a:chExt cx="2230618" cy="2230618"/>
          </a:xfrm>
        </p:grpSpPr>
        <p:pic>
          <p:nvPicPr>
            <p:cNvPr id="39" name="グラフィックス 38" descr="カヌー 単色塗りつぶし">
              <a:extLst>
                <a:ext uri="{FF2B5EF4-FFF2-40B4-BE49-F238E27FC236}">
                  <a16:creationId xmlns:a16="http://schemas.microsoft.com/office/drawing/2014/main" id="{18B4AA96-5CA5-97A3-25C1-B003F04ABA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4919" y="4694968"/>
              <a:ext cx="2230618" cy="2230618"/>
            </a:xfrm>
            <a:prstGeom prst="rect">
              <a:avLst/>
            </a:prstGeom>
          </p:spPr>
        </p:pic>
        <p:pic>
          <p:nvPicPr>
            <p:cNvPr id="47" name="グラフィックス 46" descr="男性 単色塗りつぶし">
              <a:extLst>
                <a:ext uri="{FF2B5EF4-FFF2-40B4-BE49-F238E27FC236}">
                  <a16:creationId xmlns:a16="http://schemas.microsoft.com/office/drawing/2014/main" id="{30A96904-B612-22F3-DE8A-ED58C1D195E2}"/>
                </a:ext>
              </a:extLst>
            </p:cNvPr>
            <p:cNvPicPr>
              <a:picLocks noChangeAspect="1"/>
            </p:cNvPicPr>
            <p:nvPr/>
          </p:nvPicPr>
          <p:blipFill>
            <a:blip r:embed="rId8">
              <a:extLst>
                <a:ext uri="{96DAC541-7B7A-43D3-8B79-37D633B846F1}">
                  <asvg:svgBlip xmlns:asvg="http://schemas.microsoft.com/office/drawing/2016/SVG/main" r:embed="rId9"/>
                </a:ext>
              </a:extLst>
            </a:blip>
            <a:srcRect b="28190"/>
            <a:stretch>
              <a:fillRect/>
            </a:stretch>
          </p:blipFill>
          <p:spPr>
            <a:xfrm>
              <a:off x="5026296" y="4814783"/>
              <a:ext cx="1386290" cy="995494"/>
            </a:xfrm>
            <a:prstGeom prst="rect">
              <a:avLst/>
            </a:prstGeom>
          </p:spPr>
        </p:pic>
      </p:grpSp>
      <p:grpSp>
        <p:nvGrpSpPr>
          <p:cNvPr id="49" name="グループ化 48">
            <a:extLst>
              <a:ext uri="{FF2B5EF4-FFF2-40B4-BE49-F238E27FC236}">
                <a16:creationId xmlns:a16="http://schemas.microsoft.com/office/drawing/2014/main" id="{FAF47B99-8511-D8F5-0477-FA18A3BB63FA}"/>
              </a:ext>
            </a:extLst>
          </p:cNvPr>
          <p:cNvGrpSpPr/>
          <p:nvPr/>
        </p:nvGrpSpPr>
        <p:grpSpPr>
          <a:xfrm>
            <a:off x="3890606" y="3016800"/>
            <a:ext cx="3395146" cy="3075174"/>
            <a:chOff x="7017692" y="3721586"/>
            <a:chExt cx="3395146" cy="3075174"/>
          </a:xfrm>
        </p:grpSpPr>
        <p:pic>
          <p:nvPicPr>
            <p:cNvPr id="50" name="グラフィックス 49" descr="男性 単色塗りつぶし">
              <a:extLst>
                <a:ext uri="{FF2B5EF4-FFF2-40B4-BE49-F238E27FC236}">
                  <a16:creationId xmlns:a16="http://schemas.microsoft.com/office/drawing/2014/main" id="{2B8DE633-4425-5F6E-7DB4-E0D09FF3A2F1}"/>
                </a:ext>
              </a:extLst>
            </p:cNvPr>
            <p:cNvPicPr>
              <a:picLocks noChangeAspect="1"/>
            </p:cNvPicPr>
            <p:nvPr/>
          </p:nvPicPr>
          <p:blipFill>
            <a:blip r:embed="rId8">
              <a:extLst>
                <a:ext uri="{96DAC541-7B7A-43D3-8B79-37D633B846F1}">
                  <asvg:svgBlip xmlns:asvg="http://schemas.microsoft.com/office/drawing/2016/SVG/main" r:embed="rId9"/>
                </a:ext>
              </a:extLst>
            </a:blip>
            <a:srcRect b="28190"/>
            <a:stretch>
              <a:fillRect/>
            </a:stretch>
          </p:blipFill>
          <p:spPr>
            <a:xfrm>
              <a:off x="7947988" y="5031395"/>
              <a:ext cx="1386290" cy="995494"/>
            </a:xfrm>
            <a:prstGeom prst="rect">
              <a:avLst/>
            </a:prstGeom>
          </p:spPr>
        </p:pic>
        <p:grpSp>
          <p:nvGrpSpPr>
            <p:cNvPr id="51" name="グループ化 50">
              <a:extLst>
                <a:ext uri="{FF2B5EF4-FFF2-40B4-BE49-F238E27FC236}">
                  <a16:creationId xmlns:a16="http://schemas.microsoft.com/office/drawing/2014/main" id="{737929D3-601D-36A7-4454-65F8D7ABD0EE}"/>
                </a:ext>
              </a:extLst>
            </p:cNvPr>
            <p:cNvGrpSpPr/>
            <p:nvPr/>
          </p:nvGrpSpPr>
          <p:grpSpPr>
            <a:xfrm rot="455821">
              <a:off x="7017692" y="3721586"/>
              <a:ext cx="3395146" cy="3075174"/>
              <a:chOff x="10786838" y="6824663"/>
              <a:chExt cx="3395146" cy="3075174"/>
            </a:xfrm>
          </p:grpSpPr>
          <p:pic>
            <p:nvPicPr>
              <p:cNvPr id="52" name="グラフィックス 51" descr="ヨット 単色塗りつぶし">
                <a:extLst>
                  <a:ext uri="{FF2B5EF4-FFF2-40B4-BE49-F238E27FC236}">
                    <a16:creationId xmlns:a16="http://schemas.microsoft.com/office/drawing/2014/main" id="{94B3DE1E-3525-0FD7-C991-67E5629DE942}"/>
                  </a:ext>
                </a:extLst>
              </p:cNvPr>
              <p:cNvPicPr>
                <a:picLocks noChangeAspect="1"/>
              </p:cNvPicPr>
              <p:nvPr/>
            </p:nvPicPr>
            <p:blipFill>
              <a:blip r:embed="rId4">
                <a:extLst>
                  <a:ext uri="{96DAC541-7B7A-43D3-8B79-37D633B846F1}">
                    <asvg:svgBlip xmlns:asvg="http://schemas.microsoft.com/office/drawing/2016/SVG/main" r:embed="rId5"/>
                  </a:ext>
                </a:extLst>
              </a:blip>
              <a:srcRect t="69591" b="1"/>
              <a:stretch>
                <a:fillRect/>
              </a:stretch>
            </p:blipFill>
            <p:spPr>
              <a:xfrm rot="21138398">
                <a:off x="11322384" y="8588588"/>
                <a:ext cx="2810382" cy="1311249"/>
              </a:xfrm>
              <a:prstGeom prst="flowChartProcess">
                <a:avLst/>
              </a:prstGeom>
            </p:spPr>
          </p:pic>
          <p:sp>
            <p:nvSpPr>
              <p:cNvPr id="53" name="フローチャート: 記憶データ 52">
                <a:extLst>
                  <a:ext uri="{FF2B5EF4-FFF2-40B4-BE49-F238E27FC236}">
                    <a16:creationId xmlns:a16="http://schemas.microsoft.com/office/drawing/2014/main" id="{A08D6592-4BED-DECF-42ED-06AB90DA24F8}"/>
                  </a:ext>
                </a:extLst>
              </p:cNvPr>
              <p:cNvSpPr/>
              <p:nvPr/>
            </p:nvSpPr>
            <p:spPr>
              <a:xfrm rot="9979437">
                <a:off x="10786838" y="6824663"/>
                <a:ext cx="3395146" cy="1911085"/>
              </a:xfrm>
              <a:prstGeom prst="flowChartOnlineStorage">
                <a:avLst/>
              </a:prstGeom>
              <a:solidFill>
                <a:srgbClr val="00345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grpSp>
    </p:spTree>
    <p:extLst>
      <p:ext uri="{BB962C8B-B14F-4D97-AF65-F5344CB8AC3E}">
        <p14:creationId xmlns:p14="http://schemas.microsoft.com/office/powerpoint/2010/main" val="30321926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36"/>
                                        </p:tgtEl>
                                      </p:cBhvr>
                                    </p:animEffect>
                                    <p:set>
                                      <p:cBhvr>
                                        <p:cTn id="7" dur="1" fill="hold">
                                          <p:stCondLst>
                                            <p:cond delay="249"/>
                                          </p:stCondLst>
                                        </p:cTn>
                                        <p:tgtEl>
                                          <p:spTgt spid="36"/>
                                        </p:tgtEl>
                                        <p:attrNameLst>
                                          <p:attrName>style.visibility</p:attrName>
                                        </p:attrNameLst>
                                      </p:cBhvr>
                                      <p:to>
                                        <p:strVal val="hidden"/>
                                      </p:to>
                                    </p:set>
                                  </p:childTnLst>
                                </p:cTn>
                              </p:par>
                              <p:par>
                                <p:cTn id="8" presetID="22" presetClass="entr" presetSubtype="4" fill="hold" nodeType="withEffect">
                                  <p:stCondLst>
                                    <p:cond delay="75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591E4773-FF02-A482-F268-D9E20607D7D3}"/>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7F4C305A-1CFD-CA5F-1928-78297F40467E}"/>
              </a:ext>
            </a:extLst>
          </p:cNvPr>
          <p:cNvGrpSpPr/>
          <p:nvPr/>
        </p:nvGrpSpPr>
        <p:grpSpPr>
          <a:xfrm>
            <a:off x="-1" y="729000"/>
            <a:ext cx="14892001" cy="5400000"/>
            <a:chOff x="-1" y="729000"/>
            <a:chExt cx="14892001" cy="5400000"/>
          </a:xfrm>
        </p:grpSpPr>
        <p:sp>
          <p:nvSpPr>
            <p:cNvPr id="3" name="楕円 2">
              <a:extLst>
                <a:ext uri="{FF2B5EF4-FFF2-40B4-BE49-F238E27FC236}">
                  <a16:creationId xmlns:a16="http://schemas.microsoft.com/office/drawing/2014/main" id="{722C5E73-6C36-6E95-A8E2-7BD29E8AC9D5}"/>
                </a:ext>
              </a:extLst>
            </p:cNvPr>
            <p:cNvSpPr>
              <a:spLocks noChangeAspect="1"/>
            </p:cNvSpPr>
            <p:nvPr/>
          </p:nvSpPr>
          <p:spPr>
            <a:xfrm>
              <a:off x="94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8F0B7286-BCFC-04E7-BF61-AB83438EC9B4}"/>
                </a:ext>
              </a:extLst>
            </p:cNvPr>
            <p:cNvGrpSpPr/>
            <p:nvPr/>
          </p:nvGrpSpPr>
          <p:grpSpPr>
            <a:xfrm>
              <a:off x="-1" y="729000"/>
              <a:ext cx="9492001" cy="5400000"/>
              <a:chOff x="-1" y="729000"/>
              <a:chExt cx="9492001" cy="5400000"/>
            </a:xfrm>
          </p:grpSpPr>
          <p:sp>
            <p:nvSpPr>
              <p:cNvPr id="2" name="正方形/長方形 1">
                <a:extLst>
                  <a:ext uri="{FF2B5EF4-FFF2-40B4-BE49-F238E27FC236}">
                    <a16:creationId xmlns:a16="http://schemas.microsoft.com/office/drawing/2014/main" id="{55B40460-ACEC-1E44-B8A7-72F815D8E730}"/>
                  </a:ext>
                </a:extLst>
              </p:cNvPr>
              <p:cNvSpPr/>
              <p:nvPr/>
            </p:nvSpPr>
            <p:spPr>
              <a:xfrm>
                <a:off x="-1" y="729000"/>
                <a:ext cx="6790267"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988E5179-751B-A49A-CEA4-1A43EEBEBD14}"/>
                  </a:ext>
                </a:extLst>
              </p:cNvPr>
              <p:cNvSpPr>
                <a:spLocks noChangeAspect="1"/>
              </p:cNvSpPr>
              <p:nvPr/>
            </p:nvSpPr>
            <p:spPr>
              <a:xfrm>
                <a:off x="40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A11DFFBB-EBD3-4129-5B99-305EAF7B6773}"/>
                </a:ext>
              </a:extLst>
            </p:cNvPr>
            <p:cNvSpPr txBox="1"/>
            <p:nvPr/>
          </p:nvSpPr>
          <p:spPr>
            <a:xfrm>
              <a:off x="0" y="2644170"/>
              <a:ext cx="8968641" cy="1569660"/>
            </a:xfrm>
            <a:prstGeom prst="rect">
              <a:avLst/>
            </a:prstGeom>
            <a:noFill/>
          </p:spPr>
          <p:txBody>
            <a:bodyPr wrap="square" rtlCol="0" anchor="ctr">
              <a:spAutoFit/>
            </a:bodyPr>
            <a:lstStyle/>
            <a:p>
              <a:pPr algn="ctr"/>
              <a:r>
                <a:rPr kumimoji="1" lang="ja-JP" altLang="en-US" sz="9600" b="1">
                  <a:solidFill>
                    <a:srgbClr val="003451"/>
                  </a:solidFill>
                  <a:latin typeface="Noto Sans JP" panose="020B0200000000000000" pitchFamily="50" charset="-128"/>
                  <a:ea typeface="Noto Sans JP" panose="020B0200000000000000" pitchFamily="50" charset="-128"/>
                </a:rPr>
                <a:t>まとめ</a:t>
              </a:r>
            </a:p>
          </p:txBody>
        </p:sp>
      </p:grpSp>
      <p:grpSp>
        <p:nvGrpSpPr>
          <p:cNvPr id="7" name="グループ化 6">
            <a:extLst>
              <a:ext uri="{FF2B5EF4-FFF2-40B4-BE49-F238E27FC236}">
                <a16:creationId xmlns:a16="http://schemas.microsoft.com/office/drawing/2014/main" id="{95E99476-365E-6C93-632D-80579C368911}"/>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0F26F71C-FF0D-B2DA-F9A6-6E92215D7652}"/>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A32E1F8-DE41-708D-840C-C38A82F3A82B}"/>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387476D-8F91-A91F-895F-B2E9C5C92589}"/>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DF571C3-4716-5051-68FC-36395E7493F7}"/>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9ED7F6C4-78FB-8C29-CE7C-C8B11808D3FA}"/>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42</a:t>
            </a:r>
          </a:p>
        </p:txBody>
      </p:sp>
    </p:spTree>
    <p:extLst>
      <p:ext uri="{BB962C8B-B14F-4D97-AF65-F5344CB8AC3E}">
        <p14:creationId xmlns:p14="http://schemas.microsoft.com/office/powerpoint/2010/main" val="31946675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52A69107-E5B0-4351-0E93-F53C428CC9B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16FB1F1-AF97-7546-0D23-A607D2B22A3E}"/>
              </a:ext>
            </a:extLst>
          </p:cNvPr>
          <p:cNvSpPr/>
          <p:nvPr/>
        </p:nvSpPr>
        <p:spPr>
          <a:xfrm>
            <a:off x="-2" y="728999"/>
            <a:ext cx="12192001" cy="32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77BFEA1A-0B02-14F5-B483-DDAA5409AEB0}"/>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59214B62-8D55-06B2-6CAD-3C927DC082A8}"/>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E4B2260-DBB2-749A-6CC6-D660031D4E60}"/>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87E8FF2-FE9D-5F48-ED2A-76C27ADBA5F5}"/>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C3DF9C1-6FB2-E1F0-DCCB-37B5B4CD53DE}"/>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AutoShape 2" descr="画像が生成されました">
            <a:extLst>
              <a:ext uri="{FF2B5EF4-FFF2-40B4-BE49-F238E27FC236}">
                <a16:creationId xmlns:a16="http://schemas.microsoft.com/office/drawing/2014/main" id="{B84779ED-B5BC-21C5-130D-265D921993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正方形/長方形 18">
            <a:extLst>
              <a:ext uri="{FF2B5EF4-FFF2-40B4-BE49-F238E27FC236}">
                <a16:creationId xmlns:a16="http://schemas.microsoft.com/office/drawing/2014/main" id="{B6775517-00F1-98BE-2972-B62D3D3794BF}"/>
              </a:ext>
            </a:extLst>
          </p:cNvPr>
          <p:cNvSpPr/>
          <p:nvPr/>
        </p:nvSpPr>
        <p:spPr>
          <a:xfrm>
            <a:off x="0" y="612900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37BCB849-C416-7929-BA5B-8B54BE8F69C6}"/>
              </a:ext>
            </a:extLst>
          </p:cNvPr>
          <p:cNvPicPr>
            <a:picLocks noChangeAspect="1"/>
          </p:cNvPicPr>
          <p:nvPr/>
        </p:nvPicPr>
        <p:blipFill>
          <a:blip r:embed="rId3"/>
          <a:stretch>
            <a:fillRect/>
          </a:stretch>
        </p:blipFill>
        <p:spPr>
          <a:xfrm>
            <a:off x="-1955357" y="637309"/>
            <a:ext cx="14928272" cy="5491691"/>
          </a:xfrm>
          <a:prstGeom prst="rect">
            <a:avLst/>
          </a:prstGeom>
        </p:spPr>
      </p:pic>
      <p:sp>
        <p:nvSpPr>
          <p:cNvPr id="7" name="正方形/長方形 6">
            <a:extLst>
              <a:ext uri="{FF2B5EF4-FFF2-40B4-BE49-F238E27FC236}">
                <a16:creationId xmlns:a16="http://schemas.microsoft.com/office/drawing/2014/main" id="{EC8CEB6B-7115-C458-0335-4EDBFDE6491A}"/>
              </a:ext>
            </a:extLst>
          </p:cNvPr>
          <p:cNvSpPr/>
          <p:nvPr/>
        </p:nvSpPr>
        <p:spPr>
          <a:xfrm>
            <a:off x="-667907" y="1963450"/>
            <a:ext cx="162877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69C2E36-9918-B113-FF41-B159B4B4826E}"/>
              </a:ext>
            </a:extLst>
          </p:cNvPr>
          <p:cNvSpPr/>
          <p:nvPr/>
        </p:nvSpPr>
        <p:spPr>
          <a:xfrm>
            <a:off x="0" y="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2AA04297-B5FB-5265-72AA-8328ECCA8C93}"/>
              </a:ext>
            </a:extLst>
          </p:cNvPr>
          <p:cNvSpPr/>
          <p:nvPr/>
        </p:nvSpPr>
        <p:spPr>
          <a:xfrm>
            <a:off x="-1287033" y="3429000"/>
            <a:ext cx="5992669" cy="27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グラフィックス 26" descr="男性 単色塗りつぶし">
            <a:extLst>
              <a:ext uri="{FF2B5EF4-FFF2-40B4-BE49-F238E27FC236}">
                <a16:creationId xmlns:a16="http://schemas.microsoft.com/office/drawing/2014/main" id="{33999936-5F2F-F4F4-A5A2-D7E1940CF9D5}"/>
              </a:ext>
            </a:extLst>
          </p:cNvPr>
          <p:cNvPicPr>
            <a:picLocks noChangeAspect="1"/>
          </p:cNvPicPr>
          <p:nvPr/>
        </p:nvPicPr>
        <p:blipFill>
          <a:blip r:embed="rId4">
            <a:extLst>
              <a:ext uri="{96DAC541-7B7A-43D3-8B79-37D633B846F1}">
                <asvg:svgBlip xmlns:asvg="http://schemas.microsoft.com/office/drawing/2016/SVG/main" r:embed="rId5"/>
              </a:ext>
            </a:extLst>
          </a:blip>
          <a:srcRect b="28190"/>
          <a:stretch>
            <a:fillRect/>
          </a:stretch>
        </p:blipFill>
        <p:spPr>
          <a:xfrm rot="21144179">
            <a:off x="4994348" y="3802451"/>
            <a:ext cx="1386290" cy="995494"/>
          </a:xfrm>
          <a:prstGeom prst="rect">
            <a:avLst/>
          </a:prstGeom>
        </p:spPr>
      </p:pic>
      <p:grpSp>
        <p:nvGrpSpPr>
          <p:cNvPr id="24" name="グループ化 23">
            <a:extLst>
              <a:ext uri="{FF2B5EF4-FFF2-40B4-BE49-F238E27FC236}">
                <a16:creationId xmlns:a16="http://schemas.microsoft.com/office/drawing/2014/main" id="{FB0F9CE2-7CD8-B1FA-1786-A4B874A61D80}"/>
              </a:ext>
            </a:extLst>
          </p:cNvPr>
          <p:cNvGrpSpPr/>
          <p:nvPr/>
        </p:nvGrpSpPr>
        <p:grpSpPr>
          <a:xfrm>
            <a:off x="6875330" y="3129297"/>
            <a:ext cx="2535087" cy="2176063"/>
            <a:chOff x="4823056" y="2418023"/>
            <a:chExt cx="2535087" cy="2176063"/>
          </a:xfrm>
        </p:grpSpPr>
        <p:grpSp>
          <p:nvGrpSpPr>
            <p:cNvPr id="25" name="グループ化 24">
              <a:extLst>
                <a:ext uri="{FF2B5EF4-FFF2-40B4-BE49-F238E27FC236}">
                  <a16:creationId xmlns:a16="http://schemas.microsoft.com/office/drawing/2014/main" id="{206001AA-722B-52BF-4BC7-0AA97D076AB6}"/>
                </a:ext>
              </a:extLst>
            </p:cNvPr>
            <p:cNvGrpSpPr/>
            <p:nvPr/>
          </p:nvGrpSpPr>
          <p:grpSpPr>
            <a:xfrm>
              <a:off x="5376000" y="2418023"/>
              <a:ext cx="1440000" cy="1440000"/>
              <a:chOff x="5376000" y="2446065"/>
              <a:chExt cx="1440000" cy="1440000"/>
            </a:xfrm>
          </p:grpSpPr>
          <p:sp>
            <p:nvSpPr>
              <p:cNvPr id="28" name="楕円 27">
                <a:extLst>
                  <a:ext uri="{FF2B5EF4-FFF2-40B4-BE49-F238E27FC236}">
                    <a16:creationId xmlns:a16="http://schemas.microsoft.com/office/drawing/2014/main" id="{74E59406-EBCC-67FF-BFBC-4137E0B96FDE}"/>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上 28">
                <a:extLst>
                  <a:ext uri="{FF2B5EF4-FFF2-40B4-BE49-F238E27FC236}">
                    <a16:creationId xmlns:a16="http://schemas.microsoft.com/office/drawing/2014/main" id="{AFC86AE5-5BE3-C0B1-46CD-35F4AF1DAD34}"/>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a:extLst>
                <a:ext uri="{FF2B5EF4-FFF2-40B4-BE49-F238E27FC236}">
                  <a16:creationId xmlns:a16="http://schemas.microsoft.com/office/drawing/2014/main" id="{A3F6887F-A66F-4DA0-87BC-FBB858FEA120}"/>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伸ばす</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grpSp>
        <p:nvGrpSpPr>
          <p:cNvPr id="13" name="グループ化 12">
            <a:extLst>
              <a:ext uri="{FF2B5EF4-FFF2-40B4-BE49-F238E27FC236}">
                <a16:creationId xmlns:a16="http://schemas.microsoft.com/office/drawing/2014/main" id="{0B1F820C-A11C-4382-34D6-1379D97F0A35}"/>
              </a:ext>
            </a:extLst>
          </p:cNvPr>
          <p:cNvGrpSpPr/>
          <p:nvPr/>
        </p:nvGrpSpPr>
        <p:grpSpPr>
          <a:xfrm>
            <a:off x="2780404" y="4650889"/>
            <a:ext cx="2535087" cy="2176063"/>
            <a:chOff x="4823056" y="3839848"/>
            <a:chExt cx="2535087" cy="2176063"/>
          </a:xfrm>
        </p:grpSpPr>
        <p:sp>
          <p:nvSpPr>
            <p:cNvPr id="16" name="楕円 15">
              <a:extLst>
                <a:ext uri="{FF2B5EF4-FFF2-40B4-BE49-F238E27FC236}">
                  <a16:creationId xmlns:a16="http://schemas.microsoft.com/office/drawing/2014/main" id="{97432E0B-2E11-6A4C-B0DF-0B18B8A6F1B6}"/>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6FEB63F-5240-83F6-BEF5-BD221F83AE17}"/>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chemeClr val="bg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chemeClr val="bg1"/>
                </a:solidFill>
                <a:latin typeface="Noto Sans JP" panose="020B0200000000000000" pitchFamily="50" charset="-128"/>
                <a:ea typeface="Noto Sans JP" panose="020B0200000000000000" pitchFamily="50" charset="-128"/>
              </a:endParaRPr>
            </a:p>
          </p:txBody>
        </p:sp>
        <p:pic>
          <p:nvPicPr>
            <p:cNvPr id="23" name="図 22">
              <a:extLst>
                <a:ext uri="{FF2B5EF4-FFF2-40B4-BE49-F238E27FC236}">
                  <a16:creationId xmlns:a16="http://schemas.microsoft.com/office/drawing/2014/main" id="{6165EEB9-035C-9405-A866-82176B97FF57}"/>
                </a:ext>
              </a:extLst>
            </p:cNvPr>
            <p:cNvPicPr>
              <a:picLocks noChangeAspect="1"/>
            </p:cNvPicPr>
            <p:nvPr/>
          </p:nvPicPr>
          <p:blipFill>
            <a:blip r:embed="rId6"/>
            <a:stretch>
              <a:fillRect/>
            </a:stretch>
          </p:blipFill>
          <p:spPr>
            <a:xfrm>
              <a:off x="5513190" y="4073282"/>
              <a:ext cx="1271792" cy="842074"/>
            </a:xfrm>
            <a:prstGeom prst="rect">
              <a:avLst/>
            </a:prstGeom>
          </p:spPr>
        </p:pic>
      </p:grpSp>
      <p:grpSp>
        <p:nvGrpSpPr>
          <p:cNvPr id="20" name="グループ化 19">
            <a:extLst>
              <a:ext uri="{FF2B5EF4-FFF2-40B4-BE49-F238E27FC236}">
                <a16:creationId xmlns:a16="http://schemas.microsoft.com/office/drawing/2014/main" id="{FB154999-7283-1E4B-176E-EA7AA1AE7A2B}"/>
              </a:ext>
            </a:extLst>
          </p:cNvPr>
          <p:cNvGrpSpPr/>
          <p:nvPr/>
        </p:nvGrpSpPr>
        <p:grpSpPr>
          <a:xfrm>
            <a:off x="4063690" y="2589810"/>
            <a:ext cx="3395146" cy="3075174"/>
            <a:chOff x="10786838" y="6824663"/>
            <a:chExt cx="3395146" cy="3075174"/>
          </a:xfrm>
        </p:grpSpPr>
        <p:pic>
          <p:nvPicPr>
            <p:cNvPr id="32" name="グラフィックス 31" descr="ヨット 単色塗りつぶし">
              <a:extLst>
                <a:ext uri="{FF2B5EF4-FFF2-40B4-BE49-F238E27FC236}">
                  <a16:creationId xmlns:a16="http://schemas.microsoft.com/office/drawing/2014/main" id="{231D4EB2-703A-C267-E1FB-3EA4D0AB9ECD}"/>
                </a:ext>
              </a:extLst>
            </p:cNvPr>
            <p:cNvPicPr>
              <a:picLocks noChangeAspect="1"/>
            </p:cNvPicPr>
            <p:nvPr/>
          </p:nvPicPr>
          <p:blipFill>
            <a:blip r:embed="rId7">
              <a:extLst>
                <a:ext uri="{96DAC541-7B7A-43D3-8B79-37D633B846F1}">
                  <asvg:svgBlip xmlns:asvg="http://schemas.microsoft.com/office/drawing/2016/SVG/main" r:embed="rId8"/>
                </a:ext>
              </a:extLst>
            </a:blip>
            <a:srcRect t="69591" b="1"/>
            <a:stretch>
              <a:fillRect/>
            </a:stretch>
          </p:blipFill>
          <p:spPr>
            <a:xfrm rot="21138398">
              <a:off x="11322384" y="8588588"/>
              <a:ext cx="2810382" cy="1311249"/>
            </a:xfrm>
            <a:prstGeom prst="flowChartProcess">
              <a:avLst/>
            </a:prstGeom>
          </p:spPr>
        </p:pic>
        <p:sp>
          <p:nvSpPr>
            <p:cNvPr id="33" name="フローチャート: 記憶データ 32">
              <a:extLst>
                <a:ext uri="{FF2B5EF4-FFF2-40B4-BE49-F238E27FC236}">
                  <a16:creationId xmlns:a16="http://schemas.microsoft.com/office/drawing/2014/main" id="{D7A96252-69F3-A1BD-1787-80648C8E18F0}"/>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テキスト ボックス 36">
            <a:extLst>
              <a:ext uri="{FF2B5EF4-FFF2-40B4-BE49-F238E27FC236}">
                <a16:creationId xmlns:a16="http://schemas.microsoft.com/office/drawing/2014/main" id="{B38EDA37-6E59-D618-C8DC-8BE1F1293272}"/>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43</a:t>
            </a:r>
          </a:p>
        </p:txBody>
      </p:sp>
      <p:sp>
        <p:nvSpPr>
          <p:cNvPr id="6" name="四角形: 角を丸くする 5">
            <a:extLst>
              <a:ext uri="{FF2B5EF4-FFF2-40B4-BE49-F238E27FC236}">
                <a16:creationId xmlns:a16="http://schemas.microsoft.com/office/drawing/2014/main" id="{AF640F89-1E57-DBF8-6E6F-C6600BC9C70F}"/>
              </a:ext>
            </a:extLst>
          </p:cNvPr>
          <p:cNvSpPr/>
          <p:nvPr/>
        </p:nvSpPr>
        <p:spPr>
          <a:xfrm>
            <a:off x="830969" y="1449040"/>
            <a:ext cx="2340000" cy="4048667"/>
          </a:xfrm>
          <a:prstGeom prst="roundRect">
            <a:avLst>
              <a:gd name="adj" fmla="val 11220"/>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0F6E7272-019C-9B92-3A1F-C4933B72F8DD}"/>
              </a:ext>
            </a:extLst>
          </p:cNvPr>
          <p:cNvGrpSpPr/>
          <p:nvPr/>
        </p:nvGrpSpPr>
        <p:grpSpPr>
          <a:xfrm>
            <a:off x="830969" y="1427159"/>
            <a:ext cx="2340000" cy="584775"/>
            <a:chOff x="4925349" y="3876036"/>
            <a:chExt cx="2340000" cy="584775"/>
          </a:xfrm>
        </p:grpSpPr>
        <p:sp>
          <p:nvSpPr>
            <p:cNvPr id="22" name="フリーフォーム: 図形 21">
              <a:extLst>
                <a:ext uri="{FF2B5EF4-FFF2-40B4-BE49-F238E27FC236}">
                  <a16:creationId xmlns:a16="http://schemas.microsoft.com/office/drawing/2014/main" id="{40C4D175-C706-1718-7575-6EFAF4619E43}"/>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35" name="テキスト ボックス 34">
              <a:extLst>
                <a:ext uri="{FF2B5EF4-FFF2-40B4-BE49-F238E27FC236}">
                  <a16:creationId xmlns:a16="http://schemas.microsoft.com/office/drawing/2014/main" id="{790C23DC-54CF-76AC-6308-C35E1F6ED816}"/>
                </a:ext>
              </a:extLst>
            </p:cNvPr>
            <p:cNvSpPr txBox="1"/>
            <p:nvPr/>
          </p:nvSpPr>
          <p:spPr>
            <a:xfrm>
              <a:off x="5164041" y="3876036"/>
              <a:ext cx="186306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人口減少</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36" name="グループ化 35">
            <a:extLst>
              <a:ext uri="{FF2B5EF4-FFF2-40B4-BE49-F238E27FC236}">
                <a16:creationId xmlns:a16="http://schemas.microsoft.com/office/drawing/2014/main" id="{BC4539FB-B6E7-1493-0E65-ADA43BF117A9}"/>
              </a:ext>
            </a:extLst>
          </p:cNvPr>
          <p:cNvGrpSpPr/>
          <p:nvPr/>
        </p:nvGrpSpPr>
        <p:grpSpPr>
          <a:xfrm>
            <a:off x="830968" y="2275744"/>
            <a:ext cx="2340000" cy="584775"/>
            <a:chOff x="4925349" y="3879732"/>
            <a:chExt cx="2340000" cy="584775"/>
          </a:xfrm>
        </p:grpSpPr>
        <p:sp>
          <p:nvSpPr>
            <p:cNvPr id="38" name="フリーフォーム: 図形 37">
              <a:extLst>
                <a:ext uri="{FF2B5EF4-FFF2-40B4-BE49-F238E27FC236}">
                  <a16:creationId xmlns:a16="http://schemas.microsoft.com/office/drawing/2014/main" id="{B4545E9E-4169-7106-088C-DA68F908CFFE}"/>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39" name="テキスト ボックス 38">
              <a:extLst>
                <a:ext uri="{FF2B5EF4-FFF2-40B4-BE49-F238E27FC236}">
                  <a16:creationId xmlns:a16="http://schemas.microsoft.com/office/drawing/2014/main" id="{3B5DEA8F-7EB7-FDED-5F75-112D64764C3B}"/>
                </a:ext>
              </a:extLst>
            </p:cNvPr>
            <p:cNvSpPr txBox="1"/>
            <p:nvPr/>
          </p:nvSpPr>
          <p:spPr>
            <a:xfrm>
              <a:off x="4986768" y="3879732"/>
              <a:ext cx="222783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少子高齢化</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40" name="グループ化 39">
            <a:extLst>
              <a:ext uri="{FF2B5EF4-FFF2-40B4-BE49-F238E27FC236}">
                <a16:creationId xmlns:a16="http://schemas.microsoft.com/office/drawing/2014/main" id="{827C2F78-0963-C6E4-8A2D-1D7B80E26A89}"/>
              </a:ext>
            </a:extLst>
          </p:cNvPr>
          <p:cNvGrpSpPr/>
          <p:nvPr/>
        </p:nvGrpSpPr>
        <p:grpSpPr>
          <a:xfrm>
            <a:off x="830969" y="3146415"/>
            <a:ext cx="2340000" cy="584775"/>
            <a:chOff x="4925349" y="3874965"/>
            <a:chExt cx="2340000" cy="584775"/>
          </a:xfrm>
        </p:grpSpPr>
        <p:sp>
          <p:nvSpPr>
            <p:cNvPr id="41" name="フリーフォーム: 図形 40">
              <a:extLst>
                <a:ext uri="{FF2B5EF4-FFF2-40B4-BE49-F238E27FC236}">
                  <a16:creationId xmlns:a16="http://schemas.microsoft.com/office/drawing/2014/main" id="{32C4812E-8EDD-578D-CD65-691F32591664}"/>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42" name="テキスト ボックス 41">
              <a:extLst>
                <a:ext uri="{FF2B5EF4-FFF2-40B4-BE49-F238E27FC236}">
                  <a16:creationId xmlns:a16="http://schemas.microsoft.com/office/drawing/2014/main" id="{76B1842C-9FB2-A2D4-74B0-3CDF47E6BD20}"/>
                </a:ext>
              </a:extLst>
            </p:cNvPr>
            <p:cNvSpPr txBox="1"/>
            <p:nvPr/>
          </p:nvSpPr>
          <p:spPr>
            <a:xfrm>
              <a:off x="4989328" y="3874965"/>
              <a:ext cx="2221054"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コスト増大</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43" name="グループ化 42">
            <a:extLst>
              <a:ext uri="{FF2B5EF4-FFF2-40B4-BE49-F238E27FC236}">
                <a16:creationId xmlns:a16="http://schemas.microsoft.com/office/drawing/2014/main" id="{12065E45-644B-E7A6-CD2B-7DBB6EA1B084}"/>
              </a:ext>
            </a:extLst>
          </p:cNvPr>
          <p:cNvGrpSpPr/>
          <p:nvPr/>
        </p:nvGrpSpPr>
        <p:grpSpPr>
          <a:xfrm>
            <a:off x="830968" y="4064200"/>
            <a:ext cx="2340000" cy="584775"/>
            <a:chOff x="4925349" y="3877851"/>
            <a:chExt cx="2340000" cy="584775"/>
          </a:xfrm>
        </p:grpSpPr>
        <p:sp>
          <p:nvSpPr>
            <p:cNvPr id="44" name="フリーフォーム: 図形 43">
              <a:extLst>
                <a:ext uri="{FF2B5EF4-FFF2-40B4-BE49-F238E27FC236}">
                  <a16:creationId xmlns:a16="http://schemas.microsoft.com/office/drawing/2014/main" id="{6A75C331-BFC2-8F5A-C571-A1388CE6AE7D}"/>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45" name="テキスト ボックス 44">
              <a:extLst>
                <a:ext uri="{FF2B5EF4-FFF2-40B4-BE49-F238E27FC236}">
                  <a16:creationId xmlns:a16="http://schemas.microsoft.com/office/drawing/2014/main" id="{19DDD62C-8D83-01FC-62BB-86545B7B4106}"/>
                </a:ext>
              </a:extLst>
            </p:cNvPr>
            <p:cNvSpPr txBox="1"/>
            <p:nvPr/>
          </p:nvSpPr>
          <p:spPr>
            <a:xfrm>
              <a:off x="5164156" y="3877851"/>
              <a:ext cx="1862385"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技術革新</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46" name="グループ化 45">
            <a:extLst>
              <a:ext uri="{FF2B5EF4-FFF2-40B4-BE49-F238E27FC236}">
                <a16:creationId xmlns:a16="http://schemas.microsoft.com/office/drawing/2014/main" id="{8C134D04-A6DF-043D-4DE3-2B339D024649}"/>
              </a:ext>
            </a:extLst>
          </p:cNvPr>
          <p:cNvGrpSpPr/>
          <p:nvPr/>
        </p:nvGrpSpPr>
        <p:grpSpPr>
          <a:xfrm>
            <a:off x="830968" y="4936833"/>
            <a:ext cx="2340000" cy="584775"/>
            <a:chOff x="4925349" y="3877851"/>
            <a:chExt cx="2340000" cy="584775"/>
          </a:xfrm>
        </p:grpSpPr>
        <p:sp>
          <p:nvSpPr>
            <p:cNvPr id="47" name="フリーフォーム: 図形 46">
              <a:extLst>
                <a:ext uri="{FF2B5EF4-FFF2-40B4-BE49-F238E27FC236}">
                  <a16:creationId xmlns:a16="http://schemas.microsoft.com/office/drawing/2014/main" id="{753001BB-30B1-AE7E-DBBB-321EE7B48965}"/>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48" name="テキスト ボックス 47">
              <a:extLst>
                <a:ext uri="{FF2B5EF4-FFF2-40B4-BE49-F238E27FC236}">
                  <a16:creationId xmlns:a16="http://schemas.microsoft.com/office/drawing/2014/main" id="{B3D3B314-259B-5DDA-C6FD-2882791B98B0}"/>
                </a:ext>
              </a:extLst>
            </p:cNvPr>
            <p:cNvSpPr txBox="1"/>
            <p:nvPr/>
          </p:nvSpPr>
          <p:spPr>
            <a:xfrm>
              <a:off x="5164156" y="3877851"/>
              <a:ext cx="1862385"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気候変動</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63" name="フリーフォーム: 図形 62">
            <a:extLst>
              <a:ext uri="{FF2B5EF4-FFF2-40B4-BE49-F238E27FC236}">
                <a16:creationId xmlns:a16="http://schemas.microsoft.com/office/drawing/2014/main" id="{6C752BA0-1868-A4DE-7BCF-EC359AF75644}"/>
              </a:ext>
            </a:extLst>
          </p:cNvPr>
          <p:cNvSpPr/>
          <p:nvPr/>
        </p:nvSpPr>
        <p:spPr>
          <a:xfrm>
            <a:off x="3576000" y="1094159"/>
            <a:ext cx="5039999" cy="720000"/>
          </a:xfrm>
          <a:custGeom>
            <a:avLst/>
            <a:gdLst>
              <a:gd name="csX0" fmla="*/ 359999 w 5039999"/>
              <a:gd name="csY0" fmla="*/ 0 h 720000"/>
              <a:gd name="csX1" fmla="*/ 360000 w 5039999"/>
              <a:gd name="csY1" fmla="*/ 0 h 720000"/>
              <a:gd name="csX2" fmla="*/ 4679999 w 5039999"/>
              <a:gd name="csY2" fmla="*/ 0 h 720000"/>
              <a:gd name="csX3" fmla="*/ 5039999 w 5039999"/>
              <a:gd name="csY3" fmla="*/ 360000 h 720000"/>
              <a:gd name="csX4" fmla="*/ 4679999 w 5039999"/>
              <a:gd name="csY4" fmla="*/ 720000 h 720000"/>
              <a:gd name="csX5" fmla="*/ 360000 w 5039999"/>
              <a:gd name="csY5" fmla="*/ 720000 h 720000"/>
              <a:gd name="csX6" fmla="*/ 359999 w 5039999"/>
              <a:gd name="csY6" fmla="*/ 720000 h 720000"/>
              <a:gd name="csX7" fmla="*/ 359999 w 5039999"/>
              <a:gd name="csY7" fmla="*/ 720000 h 720000"/>
              <a:gd name="csX8" fmla="*/ 287448 w 5039999"/>
              <a:gd name="csY8" fmla="*/ 712686 h 720000"/>
              <a:gd name="csX9" fmla="*/ 0 w 5039999"/>
              <a:gd name="csY9" fmla="*/ 360000 h 720000"/>
              <a:gd name="csX10" fmla="*/ 287448 w 5039999"/>
              <a:gd name="csY10" fmla="*/ 7314 h 720000"/>
              <a:gd name="csX11" fmla="*/ 359999 w 5039999"/>
              <a:gd name="csY11" fmla="*/ 0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039999" h="720000">
                <a:moveTo>
                  <a:pt x="359999" y="0"/>
                </a:moveTo>
                <a:lnTo>
                  <a:pt x="360000" y="0"/>
                </a:lnTo>
                <a:lnTo>
                  <a:pt x="4679999" y="0"/>
                </a:lnTo>
                <a:cubicBezTo>
                  <a:pt x="4878822" y="0"/>
                  <a:pt x="5039999" y="161177"/>
                  <a:pt x="5039999" y="360000"/>
                </a:cubicBezTo>
                <a:cubicBezTo>
                  <a:pt x="5039999" y="558823"/>
                  <a:pt x="4878822" y="720000"/>
                  <a:pt x="4679999" y="720000"/>
                </a:cubicBezTo>
                <a:lnTo>
                  <a:pt x="360000" y="720000"/>
                </a:lnTo>
                <a:lnTo>
                  <a:pt x="359999" y="720000"/>
                </a:lnTo>
                <a:lnTo>
                  <a:pt x="359999" y="720000"/>
                </a:lnTo>
                <a:lnTo>
                  <a:pt x="287448" y="712686"/>
                </a:lnTo>
                <a:cubicBezTo>
                  <a:pt x="123401" y="679118"/>
                  <a:pt x="0" y="533970"/>
                  <a:pt x="0" y="360000"/>
                </a:cubicBezTo>
                <a:cubicBezTo>
                  <a:pt x="0" y="186030"/>
                  <a:pt x="123401" y="40883"/>
                  <a:pt x="287448" y="7314"/>
                </a:cubicBezTo>
                <a:lnTo>
                  <a:pt x="359999" y="0"/>
                </a:lnTo>
                <a:close/>
              </a:path>
            </a:pathLst>
          </a:cu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4" name="テキスト ボックス 63">
            <a:extLst>
              <a:ext uri="{FF2B5EF4-FFF2-40B4-BE49-F238E27FC236}">
                <a16:creationId xmlns:a16="http://schemas.microsoft.com/office/drawing/2014/main" id="{6BA205DC-4EC9-3A78-19A3-ACC843968AE2}"/>
              </a:ext>
            </a:extLst>
          </p:cNvPr>
          <p:cNvSpPr txBox="1"/>
          <p:nvPr/>
        </p:nvSpPr>
        <p:spPr>
          <a:xfrm>
            <a:off x="3936819" y="1130992"/>
            <a:ext cx="4325748" cy="646331"/>
          </a:xfrm>
          <a:prstGeom prst="rect">
            <a:avLst/>
          </a:prstGeom>
          <a:noFill/>
        </p:spPr>
        <p:txBody>
          <a:bodyPr wrap="square" rtlCol="0" anchor="ctr">
            <a:spAutoFit/>
          </a:bodyPr>
          <a:lstStyle/>
          <a:p>
            <a:pPr algn="ctr"/>
            <a:r>
              <a:rPr kumimoji="1" lang="ja-JP" altLang="en-US" sz="3600" b="1">
                <a:solidFill>
                  <a:srgbClr val="003451"/>
                </a:solidFill>
                <a:latin typeface="Noto Sans JP" panose="020B0200000000000000" pitchFamily="50" charset="-128"/>
                <a:ea typeface="Noto Sans JP" panose="020B0200000000000000" pitchFamily="50" charset="-128"/>
              </a:rPr>
              <a:t>各種施策</a:t>
            </a:r>
            <a:endParaRPr kumimoji="1" lang="en-US" altLang="ja-JP" sz="3600" b="1">
              <a:solidFill>
                <a:srgbClr val="003451"/>
              </a:solidFill>
              <a:latin typeface="Noto Sans JP" panose="020B0200000000000000" pitchFamily="50" charset="-128"/>
              <a:ea typeface="Noto Sans JP" panose="020B0200000000000000" pitchFamily="50" charset="-128"/>
            </a:endParaRPr>
          </a:p>
        </p:txBody>
      </p:sp>
      <p:sp>
        <p:nvSpPr>
          <p:cNvPr id="18" name="テキスト ボックス 17">
            <a:extLst>
              <a:ext uri="{FF2B5EF4-FFF2-40B4-BE49-F238E27FC236}">
                <a16:creationId xmlns:a16="http://schemas.microsoft.com/office/drawing/2014/main" id="{ACA8DD21-30D8-68E5-5D94-C6AC9FFCC0B3}"/>
              </a:ext>
            </a:extLst>
          </p:cNvPr>
          <p:cNvSpPr txBox="1"/>
          <p:nvPr/>
        </p:nvSpPr>
        <p:spPr>
          <a:xfrm>
            <a:off x="9118824" y="2034445"/>
            <a:ext cx="2222497"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観光資源</a:t>
            </a:r>
            <a:endParaRPr kumimoji="1" lang="en-US" altLang="ja-JP" sz="3200" b="1">
              <a:solidFill>
                <a:srgbClr val="003451"/>
              </a:solidFill>
              <a:latin typeface="Noto Sans JP" panose="020B0200000000000000" pitchFamily="50" charset="-128"/>
              <a:ea typeface="Noto Sans JP" panose="020B0200000000000000" pitchFamily="50" charset="-128"/>
            </a:endParaRPr>
          </a:p>
        </p:txBody>
      </p:sp>
      <p:sp>
        <p:nvSpPr>
          <p:cNvPr id="65" name="テキスト ボックス 64">
            <a:extLst>
              <a:ext uri="{FF2B5EF4-FFF2-40B4-BE49-F238E27FC236}">
                <a16:creationId xmlns:a16="http://schemas.microsoft.com/office/drawing/2014/main" id="{A0D06B51-7201-8AE3-EEB7-8A63E9CDF6CA}"/>
              </a:ext>
            </a:extLst>
          </p:cNvPr>
          <p:cNvSpPr txBox="1"/>
          <p:nvPr/>
        </p:nvSpPr>
        <p:spPr>
          <a:xfrm>
            <a:off x="9087708" y="3573685"/>
            <a:ext cx="2290922"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歴史・文化</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66" name="テキスト ボックス 65">
            <a:extLst>
              <a:ext uri="{FF2B5EF4-FFF2-40B4-BE49-F238E27FC236}">
                <a16:creationId xmlns:a16="http://schemas.microsoft.com/office/drawing/2014/main" id="{EAE4DFAE-F210-590B-A6EC-C3AEE7BBA643}"/>
              </a:ext>
            </a:extLst>
          </p:cNvPr>
          <p:cNvSpPr txBox="1"/>
          <p:nvPr/>
        </p:nvSpPr>
        <p:spPr>
          <a:xfrm>
            <a:off x="9087708" y="4126618"/>
            <a:ext cx="2290922"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自然環境</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grpSp>
        <p:nvGrpSpPr>
          <p:cNvPr id="68" name="グループ化 67">
            <a:extLst>
              <a:ext uri="{FF2B5EF4-FFF2-40B4-BE49-F238E27FC236}">
                <a16:creationId xmlns:a16="http://schemas.microsoft.com/office/drawing/2014/main" id="{323633F6-3EF8-78D8-8522-A32D6A9B9082}"/>
              </a:ext>
            </a:extLst>
          </p:cNvPr>
          <p:cNvGrpSpPr/>
          <p:nvPr/>
        </p:nvGrpSpPr>
        <p:grpSpPr>
          <a:xfrm>
            <a:off x="9021033" y="1427159"/>
            <a:ext cx="2421083" cy="584775"/>
            <a:chOff x="4920647" y="3876036"/>
            <a:chExt cx="2421083" cy="584775"/>
          </a:xfrm>
        </p:grpSpPr>
        <p:sp>
          <p:nvSpPr>
            <p:cNvPr id="72" name="フリーフォーム: 図形 71">
              <a:extLst>
                <a:ext uri="{FF2B5EF4-FFF2-40B4-BE49-F238E27FC236}">
                  <a16:creationId xmlns:a16="http://schemas.microsoft.com/office/drawing/2014/main" id="{36501F2E-86BA-A416-6807-D885D40CE49A}"/>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73" name="テキスト ボックス 72">
              <a:extLst>
                <a:ext uri="{FF2B5EF4-FFF2-40B4-BE49-F238E27FC236}">
                  <a16:creationId xmlns:a16="http://schemas.microsoft.com/office/drawing/2014/main" id="{4602D33C-6D23-D31B-7376-F7A52846640E}"/>
                </a:ext>
              </a:extLst>
            </p:cNvPr>
            <p:cNvSpPr txBox="1"/>
            <p:nvPr/>
          </p:nvSpPr>
          <p:spPr>
            <a:xfrm>
              <a:off x="4920647" y="3876036"/>
              <a:ext cx="242108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土浦の強み</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74" name="四角形: 角を丸くする 73">
            <a:extLst>
              <a:ext uri="{FF2B5EF4-FFF2-40B4-BE49-F238E27FC236}">
                <a16:creationId xmlns:a16="http://schemas.microsoft.com/office/drawing/2014/main" id="{B4FEA31F-F726-1EBF-7866-B6646DD89D9F}"/>
              </a:ext>
            </a:extLst>
          </p:cNvPr>
          <p:cNvSpPr/>
          <p:nvPr/>
        </p:nvSpPr>
        <p:spPr>
          <a:xfrm>
            <a:off x="9025735" y="1449041"/>
            <a:ext cx="2340000" cy="3273848"/>
          </a:xfrm>
          <a:prstGeom prst="roundRect">
            <a:avLst>
              <a:gd name="adj" fmla="val 11526"/>
            </a:avLst>
          </a:prstGeom>
          <a:noFill/>
          <a:ln w="762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87CD8410-6BE7-ECC0-79EB-FE6222A59D54}"/>
              </a:ext>
            </a:extLst>
          </p:cNvPr>
          <p:cNvSpPr txBox="1"/>
          <p:nvPr/>
        </p:nvSpPr>
        <p:spPr>
          <a:xfrm>
            <a:off x="9125271" y="2555361"/>
            <a:ext cx="2222497" cy="1077218"/>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広域</a:t>
            </a:r>
            <a:endParaRPr kumimoji="1" lang="en-US" altLang="ja-JP" sz="3200" b="1">
              <a:solidFill>
                <a:srgbClr val="003451"/>
              </a:solidFill>
              <a:latin typeface="Noto Sans JP" panose="020B0200000000000000" pitchFamily="50" charset="-128"/>
              <a:ea typeface="Noto Sans JP" panose="020B0200000000000000" pitchFamily="50" charset="-128"/>
            </a:endParaRPr>
          </a:p>
          <a:p>
            <a:pPr algn="ctr"/>
            <a:r>
              <a:rPr kumimoji="1" lang="ja-JP" altLang="en-US" sz="3200" b="1">
                <a:solidFill>
                  <a:srgbClr val="003451"/>
                </a:solidFill>
                <a:latin typeface="Noto Sans JP" panose="020B0200000000000000" pitchFamily="50" charset="-128"/>
                <a:ea typeface="Noto Sans JP" panose="020B0200000000000000" pitchFamily="50" charset="-128"/>
              </a:rPr>
              <a:t>アクセス性</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Tree>
    <p:extLst>
      <p:ext uri="{BB962C8B-B14F-4D97-AF65-F5344CB8AC3E}">
        <p14:creationId xmlns:p14="http://schemas.microsoft.com/office/powerpoint/2010/main" val="3511911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47D82DE8-730B-0281-9738-87E09CB01EF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B602322-52CC-F111-B027-69E59E05DE1E}"/>
              </a:ext>
            </a:extLst>
          </p:cNvPr>
          <p:cNvSpPr/>
          <p:nvPr/>
        </p:nvSpPr>
        <p:spPr>
          <a:xfrm>
            <a:off x="-2" y="728999"/>
            <a:ext cx="12192001" cy="32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C0A717C8-BE29-3785-63CD-27C84BE571BA}"/>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50384C15-2F88-B02F-8CE6-6DF42D2EB2E7}"/>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9F77F36-45E6-7907-F8DF-B2F92FEDAC03}"/>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68399929-610D-9369-E85D-05EDD4C14071}"/>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EE9BA56-C2D7-3C8F-DE75-04B944C98837}"/>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AutoShape 2" descr="画像が生成されました">
            <a:extLst>
              <a:ext uri="{FF2B5EF4-FFF2-40B4-BE49-F238E27FC236}">
                <a16:creationId xmlns:a16="http://schemas.microsoft.com/office/drawing/2014/main" id="{CA9FE0BF-BAEC-04B7-81E6-618F2FF0B2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正方形/長方形 18">
            <a:extLst>
              <a:ext uri="{FF2B5EF4-FFF2-40B4-BE49-F238E27FC236}">
                <a16:creationId xmlns:a16="http://schemas.microsoft.com/office/drawing/2014/main" id="{D211E0D6-E045-FCF8-2497-D383FBF95222}"/>
              </a:ext>
            </a:extLst>
          </p:cNvPr>
          <p:cNvSpPr/>
          <p:nvPr/>
        </p:nvSpPr>
        <p:spPr>
          <a:xfrm>
            <a:off x="0" y="612900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07715B0A-861B-B21E-6AC2-62FBEB93CC6F}"/>
              </a:ext>
            </a:extLst>
          </p:cNvPr>
          <p:cNvPicPr>
            <a:picLocks noChangeAspect="1"/>
          </p:cNvPicPr>
          <p:nvPr/>
        </p:nvPicPr>
        <p:blipFill>
          <a:blip r:embed="rId3"/>
          <a:stretch>
            <a:fillRect/>
          </a:stretch>
        </p:blipFill>
        <p:spPr>
          <a:xfrm>
            <a:off x="-1955357" y="637309"/>
            <a:ext cx="14928272" cy="5491691"/>
          </a:xfrm>
          <a:prstGeom prst="rect">
            <a:avLst/>
          </a:prstGeom>
        </p:spPr>
      </p:pic>
      <p:sp>
        <p:nvSpPr>
          <p:cNvPr id="7" name="正方形/長方形 6">
            <a:extLst>
              <a:ext uri="{FF2B5EF4-FFF2-40B4-BE49-F238E27FC236}">
                <a16:creationId xmlns:a16="http://schemas.microsoft.com/office/drawing/2014/main" id="{AC8E1B86-8E31-66CE-68BF-145298BD1859}"/>
              </a:ext>
            </a:extLst>
          </p:cNvPr>
          <p:cNvSpPr/>
          <p:nvPr/>
        </p:nvSpPr>
        <p:spPr>
          <a:xfrm>
            <a:off x="-667907" y="1963450"/>
            <a:ext cx="162877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034AC9F-2CA1-5AAD-8A55-56300E8A2E4F}"/>
              </a:ext>
            </a:extLst>
          </p:cNvPr>
          <p:cNvSpPr/>
          <p:nvPr/>
        </p:nvSpPr>
        <p:spPr>
          <a:xfrm>
            <a:off x="0" y="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84BAF47-B448-70E4-7408-0B30BE372E47}"/>
              </a:ext>
            </a:extLst>
          </p:cNvPr>
          <p:cNvSpPr/>
          <p:nvPr/>
        </p:nvSpPr>
        <p:spPr>
          <a:xfrm>
            <a:off x="-1287033" y="3429000"/>
            <a:ext cx="5992669" cy="27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グラフィックス 26" descr="男性 単色塗りつぶし">
            <a:extLst>
              <a:ext uri="{FF2B5EF4-FFF2-40B4-BE49-F238E27FC236}">
                <a16:creationId xmlns:a16="http://schemas.microsoft.com/office/drawing/2014/main" id="{FF058BA6-B69A-4DA6-95A7-57AF26158433}"/>
              </a:ext>
            </a:extLst>
          </p:cNvPr>
          <p:cNvPicPr>
            <a:picLocks noChangeAspect="1"/>
          </p:cNvPicPr>
          <p:nvPr/>
        </p:nvPicPr>
        <p:blipFill>
          <a:blip r:embed="rId4">
            <a:extLst>
              <a:ext uri="{96DAC541-7B7A-43D3-8B79-37D633B846F1}">
                <asvg:svgBlip xmlns:asvg="http://schemas.microsoft.com/office/drawing/2016/SVG/main" r:embed="rId5"/>
              </a:ext>
            </a:extLst>
          </a:blip>
          <a:srcRect b="28190"/>
          <a:stretch>
            <a:fillRect/>
          </a:stretch>
        </p:blipFill>
        <p:spPr>
          <a:xfrm rot="21144179">
            <a:off x="4994348" y="3802451"/>
            <a:ext cx="1386290" cy="995494"/>
          </a:xfrm>
          <a:prstGeom prst="rect">
            <a:avLst/>
          </a:prstGeom>
        </p:spPr>
      </p:pic>
      <p:grpSp>
        <p:nvGrpSpPr>
          <p:cNvPr id="24" name="グループ化 23">
            <a:extLst>
              <a:ext uri="{FF2B5EF4-FFF2-40B4-BE49-F238E27FC236}">
                <a16:creationId xmlns:a16="http://schemas.microsoft.com/office/drawing/2014/main" id="{4BA1701D-EA9A-70FF-D7B0-39226A5B71AD}"/>
              </a:ext>
            </a:extLst>
          </p:cNvPr>
          <p:cNvGrpSpPr/>
          <p:nvPr/>
        </p:nvGrpSpPr>
        <p:grpSpPr>
          <a:xfrm>
            <a:off x="6875330" y="3129297"/>
            <a:ext cx="2535087" cy="2176063"/>
            <a:chOff x="4823056" y="2418023"/>
            <a:chExt cx="2535087" cy="2176063"/>
          </a:xfrm>
        </p:grpSpPr>
        <p:grpSp>
          <p:nvGrpSpPr>
            <p:cNvPr id="25" name="グループ化 24">
              <a:extLst>
                <a:ext uri="{FF2B5EF4-FFF2-40B4-BE49-F238E27FC236}">
                  <a16:creationId xmlns:a16="http://schemas.microsoft.com/office/drawing/2014/main" id="{8083D6A7-8B91-4BB8-33CF-4EF1C76B0A13}"/>
                </a:ext>
              </a:extLst>
            </p:cNvPr>
            <p:cNvGrpSpPr/>
            <p:nvPr/>
          </p:nvGrpSpPr>
          <p:grpSpPr>
            <a:xfrm>
              <a:off x="5376000" y="2418023"/>
              <a:ext cx="1440000" cy="1440000"/>
              <a:chOff x="5376000" y="2446065"/>
              <a:chExt cx="1440000" cy="1440000"/>
            </a:xfrm>
          </p:grpSpPr>
          <p:sp>
            <p:nvSpPr>
              <p:cNvPr id="28" name="楕円 27">
                <a:extLst>
                  <a:ext uri="{FF2B5EF4-FFF2-40B4-BE49-F238E27FC236}">
                    <a16:creationId xmlns:a16="http://schemas.microsoft.com/office/drawing/2014/main" id="{6045F149-FC44-8AA1-E638-8380FBC3E2C2}"/>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上 28">
                <a:extLst>
                  <a:ext uri="{FF2B5EF4-FFF2-40B4-BE49-F238E27FC236}">
                    <a16:creationId xmlns:a16="http://schemas.microsoft.com/office/drawing/2014/main" id="{80D873E1-32E4-6B5C-1498-B708D7E25F2A}"/>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a:extLst>
                <a:ext uri="{FF2B5EF4-FFF2-40B4-BE49-F238E27FC236}">
                  <a16:creationId xmlns:a16="http://schemas.microsoft.com/office/drawing/2014/main" id="{2676943F-E510-E4CF-67EB-CABF31D41D9D}"/>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伸ばす</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grpSp>
        <p:nvGrpSpPr>
          <p:cNvPr id="13" name="グループ化 12">
            <a:extLst>
              <a:ext uri="{FF2B5EF4-FFF2-40B4-BE49-F238E27FC236}">
                <a16:creationId xmlns:a16="http://schemas.microsoft.com/office/drawing/2014/main" id="{33841674-1F27-9983-A29C-AB913F91500C}"/>
              </a:ext>
            </a:extLst>
          </p:cNvPr>
          <p:cNvGrpSpPr/>
          <p:nvPr/>
        </p:nvGrpSpPr>
        <p:grpSpPr>
          <a:xfrm>
            <a:off x="2780404" y="4650889"/>
            <a:ext cx="2535087" cy="2176063"/>
            <a:chOff x="4823056" y="3839848"/>
            <a:chExt cx="2535087" cy="2176063"/>
          </a:xfrm>
        </p:grpSpPr>
        <p:sp>
          <p:nvSpPr>
            <p:cNvPr id="16" name="楕円 15">
              <a:extLst>
                <a:ext uri="{FF2B5EF4-FFF2-40B4-BE49-F238E27FC236}">
                  <a16:creationId xmlns:a16="http://schemas.microsoft.com/office/drawing/2014/main" id="{A5B91CFA-71AE-355D-49BA-32DB38AC25AD}"/>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46464BB-D3D9-2E41-119D-A2A737FFEBB8}"/>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chemeClr val="bg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chemeClr val="bg1"/>
                </a:solidFill>
                <a:latin typeface="Noto Sans JP" panose="020B0200000000000000" pitchFamily="50" charset="-128"/>
                <a:ea typeface="Noto Sans JP" panose="020B0200000000000000" pitchFamily="50" charset="-128"/>
              </a:endParaRPr>
            </a:p>
          </p:txBody>
        </p:sp>
        <p:pic>
          <p:nvPicPr>
            <p:cNvPr id="23" name="図 22">
              <a:extLst>
                <a:ext uri="{FF2B5EF4-FFF2-40B4-BE49-F238E27FC236}">
                  <a16:creationId xmlns:a16="http://schemas.microsoft.com/office/drawing/2014/main" id="{9645B8BC-7492-B9A2-7D75-EF91F1B6EC5D}"/>
                </a:ext>
              </a:extLst>
            </p:cNvPr>
            <p:cNvPicPr>
              <a:picLocks noChangeAspect="1"/>
            </p:cNvPicPr>
            <p:nvPr/>
          </p:nvPicPr>
          <p:blipFill>
            <a:blip r:embed="rId6"/>
            <a:stretch>
              <a:fillRect/>
            </a:stretch>
          </p:blipFill>
          <p:spPr>
            <a:xfrm>
              <a:off x="5513190" y="4073282"/>
              <a:ext cx="1271792" cy="842074"/>
            </a:xfrm>
            <a:prstGeom prst="rect">
              <a:avLst/>
            </a:prstGeom>
          </p:spPr>
        </p:pic>
      </p:grpSp>
      <p:grpSp>
        <p:nvGrpSpPr>
          <p:cNvPr id="20" name="グループ化 19">
            <a:extLst>
              <a:ext uri="{FF2B5EF4-FFF2-40B4-BE49-F238E27FC236}">
                <a16:creationId xmlns:a16="http://schemas.microsoft.com/office/drawing/2014/main" id="{EEDC2232-1EED-B626-DB04-A90AEFB2B5CC}"/>
              </a:ext>
            </a:extLst>
          </p:cNvPr>
          <p:cNvGrpSpPr/>
          <p:nvPr/>
        </p:nvGrpSpPr>
        <p:grpSpPr>
          <a:xfrm>
            <a:off x="4063690" y="2589810"/>
            <a:ext cx="3395146" cy="3075174"/>
            <a:chOff x="10786838" y="6824663"/>
            <a:chExt cx="3395146" cy="3075174"/>
          </a:xfrm>
        </p:grpSpPr>
        <p:pic>
          <p:nvPicPr>
            <p:cNvPr id="32" name="グラフィックス 31" descr="ヨット 単色塗りつぶし">
              <a:extLst>
                <a:ext uri="{FF2B5EF4-FFF2-40B4-BE49-F238E27FC236}">
                  <a16:creationId xmlns:a16="http://schemas.microsoft.com/office/drawing/2014/main" id="{48087484-E607-EC15-A432-9B221A9267C9}"/>
                </a:ext>
              </a:extLst>
            </p:cNvPr>
            <p:cNvPicPr>
              <a:picLocks noChangeAspect="1"/>
            </p:cNvPicPr>
            <p:nvPr/>
          </p:nvPicPr>
          <p:blipFill>
            <a:blip r:embed="rId7">
              <a:extLst>
                <a:ext uri="{96DAC541-7B7A-43D3-8B79-37D633B846F1}">
                  <asvg:svgBlip xmlns:asvg="http://schemas.microsoft.com/office/drawing/2016/SVG/main" r:embed="rId8"/>
                </a:ext>
              </a:extLst>
            </a:blip>
            <a:srcRect t="69591" b="1"/>
            <a:stretch>
              <a:fillRect/>
            </a:stretch>
          </p:blipFill>
          <p:spPr>
            <a:xfrm rot="21138398">
              <a:off x="11322384" y="8588588"/>
              <a:ext cx="2810382" cy="1311249"/>
            </a:xfrm>
            <a:prstGeom prst="flowChartProcess">
              <a:avLst/>
            </a:prstGeom>
          </p:spPr>
        </p:pic>
        <p:sp>
          <p:nvSpPr>
            <p:cNvPr id="33" name="フローチャート: 記憶データ 32">
              <a:extLst>
                <a:ext uri="{FF2B5EF4-FFF2-40B4-BE49-F238E27FC236}">
                  <a16:creationId xmlns:a16="http://schemas.microsoft.com/office/drawing/2014/main" id="{50418A86-C115-8A63-4566-AD5E8326911D}"/>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テキスト ボックス 33">
            <a:extLst>
              <a:ext uri="{FF2B5EF4-FFF2-40B4-BE49-F238E27FC236}">
                <a16:creationId xmlns:a16="http://schemas.microsoft.com/office/drawing/2014/main" id="{6604997A-313A-E8F4-9DFF-1982FA8B9C10}"/>
              </a:ext>
            </a:extLst>
          </p:cNvPr>
          <p:cNvSpPr txBox="1"/>
          <p:nvPr/>
        </p:nvSpPr>
        <p:spPr>
          <a:xfrm>
            <a:off x="979713" y="842755"/>
            <a:ext cx="10232570" cy="1384995"/>
          </a:xfrm>
          <a:prstGeom prst="rect">
            <a:avLst/>
          </a:prstGeom>
          <a:noFill/>
        </p:spPr>
        <p:txBody>
          <a:bodyPr wrap="square" rtlCol="0" anchor="t">
            <a:spAutoFit/>
          </a:bodyPr>
          <a:lstStyle/>
          <a:p>
            <a:pPr algn="ctr"/>
            <a:r>
              <a:rPr kumimoji="1" lang="ja-JP" altLang="en-US" sz="4000" b="1">
                <a:solidFill>
                  <a:srgbClr val="003451"/>
                </a:solidFill>
                <a:latin typeface="Noto Sans JP" panose="020B0200000000000000" pitchFamily="50" charset="-128"/>
                <a:ea typeface="Noto Sans JP" panose="020B0200000000000000" pitchFamily="50" charset="-128"/>
              </a:rPr>
              <a:t>強みを伸ばして、社会変化を乗りこなし</a:t>
            </a:r>
            <a:endParaRPr kumimoji="1" lang="en-US" altLang="ja-JP" sz="4000" b="1">
              <a:solidFill>
                <a:srgbClr val="003451"/>
              </a:solidFill>
              <a:latin typeface="Noto Sans JP" panose="020B0200000000000000" pitchFamily="50" charset="-128"/>
              <a:ea typeface="Noto Sans JP" panose="020B0200000000000000" pitchFamily="50" charset="-128"/>
            </a:endParaRPr>
          </a:p>
          <a:p>
            <a:pPr algn="ctr"/>
            <a:r>
              <a:rPr kumimoji="1" lang="ja-JP" altLang="en-US" sz="4400" b="1">
                <a:solidFill>
                  <a:srgbClr val="003451"/>
                </a:solidFill>
                <a:latin typeface="Noto Sans JP" panose="020B0200000000000000" pitchFamily="50" charset="-128"/>
                <a:ea typeface="Noto Sans JP" panose="020B0200000000000000" pitchFamily="50" charset="-128"/>
              </a:rPr>
              <a:t>未来へと力強く進むまち土浦</a:t>
            </a:r>
            <a:endParaRPr kumimoji="1" lang="en-US" altLang="ja-JP" sz="4400" b="1">
              <a:solidFill>
                <a:srgbClr val="003451"/>
              </a:solidFill>
              <a:latin typeface="Noto Sans JP" panose="020B0200000000000000" pitchFamily="50" charset="-128"/>
              <a:ea typeface="Noto Sans JP" panose="020B0200000000000000" pitchFamily="50" charset="-128"/>
            </a:endParaRPr>
          </a:p>
        </p:txBody>
      </p:sp>
      <p:sp>
        <p:nvSpPr>
          <p:cNvPr id="37" name="テキスト ボックス 36">
            <a:extLst>
              <a:ext uri="{FF2B5EF4-FFF2-40B4-BE49-F238E27FC236}">
                <a16:creationId xmlns:a16="http://schemas.microsoft.com/office/drawing/2014/main" id="{8FBC509B-2B18-2E7D-2D77-141A464D3641}"/>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44</a:t>
            </a:r>
          </a:p>
        </p:txBody>
      </p:sp>
    </p:spTree>
    <p:extLst>
      <p:ext uri="{BB962C8B-B14F-4D97-AF65-F5344CB8AC3E}">
        <p14:creationId xmlns:p14="http://schemas.microsoft.com/office/powerpoint/2010/main" val="2800022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A1B7-F9C6-755E-4A50-D33D63AFC3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CECE9C1-2A91-E679-44C9-0C59D72C3BE6}"/>
              </a:ext>
            </a:extLst>
          </p:cNvPr>
          <p:cNvPicPr>
            <a:picLocks noChangeAspect="1"/>
          </p:cNvPicPr>
          <p:nvPr/>
        </p:nvPicPr>
        <p:blipFill>
          <a:blip r:embed="rId3"/>
          <a:stretch>
            <a:fillRect/>
          </a:stretch>
        </p:blipFill>
        <p:spPr>
          <a:xfrm>
            <a:off x="0" y="0"/>
            <a:ext cx="12192000" cy="6858000"/>
          </a:xfrm>
          <a:prstGeom prst="rect">
            <a:avLst/>
          </a:prstGeom>
        </p:spPr>
      </p:pic>
      <p:sp>
        <p:nvSpPr>
          <p:cNvPr id="2" name="四角形: 角を丸くする 1">
            <a:extLst>
              <a:ext uri="{FF2B5EF4-FFF2-40B4-BE49-F238E27FC236}">
                <a16:creationId xmlns:a16="http://schemas.microsoft.com/office/drawing/2014/main" id="{4608413B-04BC-2F27-046E-EED237B6A7EA}"/>
              </a:ext>
            </a:extLst>
          </p:cNvPr>
          <p:cNvSpPr/>
          <p:nvPr/>
        </p:nvSpPr>
        <p:spPr>
          <a:xfrm>
            <a:off x="414000" y="135822"/>
            <a:ext cx="4258555" cy="876447"/>
          </a:xfrm>
          <a:prstGeom prst="roundRect">
            <a:avLst/>
          </a:prstGeom>
          <a:solidFill>
            <a:srgbClr val="00345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3200" b="1">
                <a:solidFill>
                  <a:schemeClr val="bg1"/>
                </a:solidFill>
              </a:rPr>
              <a:t>謝辞</a:t>
            </a:r>
          </a:p>
        </p:txBody>
      </p:sp>
      <p:sp>
        <p:nvSpPr>
          <p:cNvPr id="3" name="テキスト ボックス 2">
            <a:extLst>
              <a:ext uri="{FF2B5EF4-FFF2-40B4-BE49-F238E27FC236}">
                <a16:creationId xmlns:a16="http://schemas.microsoft.com/office/drawing/2014/main" id="{A21ECA4E-704D-5A0D-A94E-012FFFCE2F99}"/>
              </a:ext>
            </a:extLst>
          </p:cNvPr>
          <p:cNvSpPr txBox="1"/>
          <p:nvPr/>
        </p:nvSpPr>
        <p:spPr>
          <a:xfrm>
            <a:off x="414000" y="1204575"/>
            <a:ext cx="9222828" cy="5632311"/>
          </a:xfrm>
          <a:prstGeom prst="rect">
            <a:avLst/>
          </a:prstGeom>
          <a:noFill/>
        </p:spPr>
        <p:txBody>
          <a:bodyPr wrap="square" rtlCol="0">
            <a:spAutoFit/>
          </a:bodyPr>
          <a:lstStyle/>
          <a:p>
            <a:r>
              <a:rPr kumimoji="1" lang="ja-JP" altLang="en-US">
                <a:solidFill>
                  <a:schemeClr val="bg1"/>
                </a:solidFill>
              </a:rPr>
              <a:t>・阿見町　政策企画課　松本様</a:t>
            </a:r>
            <a:endParaRPr kumimoji="1" lang="en-US" altLang="ja-JP">
              <a:solidFill>
                <a:schemeClr val="bg1"/>
              </a:solidFill>
            </a:endParaRPr>
          </a:p>
          <a:p>
            <a:r>
              <a:rPr kumimoji="1" lang="ja-JP" altLang="en-US">
                <a:solidFill>
                  <a:schemeClr val="bg1"/>
                </a:solidFill>
              </a:rPr>
              <a:t>・石岡市　市長公室政策企画課様</a:t>
            </a:r>
            <a:endParaRPr kumimoji="1" lang="en-US" altLang="ja-JP">
              <a:solidFill>
                <a:schemeClr val="bg1"/>
              </a:solidFill>
            </a:endParaRPr>
          </a:p>
          <a:p>
            <a:r>
              <a:rPr kumimoji="1" lang="ja-JP" altLang="en-US">
                <a:solidFill>
                  <a:schemeClr val="bg1"/>
                </a:solidFill>
              </a:rPr>
              <a:t>・牛久市　政策企画課　杉浦様</a:t>
            </a:r>
            <a:endParaRPr kumimoji="1" lang="en-US" altLang="ja-JP">
              <a:solidFill>
                <a:schemeClr val="bg1"/>
              </a:solidFill>
            </a:endParaRPr>
          </a:p>
          <a:p>
            <a:r>
              <a:rPr kumimoji="1" lang="ja-JP" altLang="en-US">
                <a:solidFill>
                  <a:schemeClr val="bg1"/>
                </a:solidFill>
              </a:rPr>
              <a:t>・かすみがうら市　学校</a:t>
            </a:r>
            <a:r>
              <a:rPr lang="zh-TW" altLang="en-US">
                <a:solidFill>
                  <a:schemeClr val="bg1"/>
                </a:solidFill>
              </a:rPr>
              <a:t>教育課　柘植</a:t>
            </a:r>
            <a:r>
              <a:rPr kumimoji="1" lang="ja-JP" altLang="en-US">
                <a:solidFill>
                  <a:schemeClr val="bg1"/>
                </a:solidFill>
              </a:rPr>
              <a:t>様</a:t>
            </a:r>
            <a:endParaRPr kumimoji="1" lang="en-US" altLang="ja-JP">
              <a:solidFill>
                <a:schemeClr val="bg1"/>
              </a:solidFill>
            </a:endParaRPr>
          </a:p>
          <a:p>
            <a:r>
              <a:rPr kumimoji="1" lang="ja-JP" altLang="en-US">
                <a:solidFill>
                  <a:schemeClr val="bg1"/>
                </a:solidFill>
              </a:rPr>
              <a:t>・かすみがうら市　経営企画課　稲垣様</a:t>
            </a:r>
            <a:endParaRPr kumimoji="1" lang="en-US" altLang="ja-JP">
              <a:solidFill>
                <a:schemeClr val="bg1"/>
              </a:solidFill>
            </a:endParaRPr>
          </a:p>
          <a:p>
            <a:r>
              <a:rPr kumimoji="1" lang="ja-JP" altLang="en-US">
                <a:solidFill>
                  <a:schemeClr val="bg1"/>
                </a:solidFill>
              </a:rPr>
              <a:t>・株式会社シャトレーゼ　経営企画室広報　原様</a:t>
            </a:r>
            <a:endParaRPr kumimoji="1" lang="en-US" altLang="ja-JP">
              <a:solidFill>
                <a:schemeClr val="bg1"/>
              </a:solidFill>
            </a:endParaRPr>
          </a:p>
          <a:p>
            <a:r>
              <a:rPr kumimoji="1" lang="ja-JP" altLang="en-US">
                <a:solidFill>
                  <a:schemeClr val="bg1"/>
                </a:solidFill>
              </a:rPr>
              <a:t>・株式会社日立インダストリアルプロダクツ　経営戦略本部　経営企画部　齋藤様</a:t>
            </a:r>
            <a:endParaRPr kumimoji="1" lang="en-US" altLang="ja-JP">
              <a:solidFill>
                <a:schemeClr val="bg1"/>
              </a:solidFill>
            </a:endParaRPr>
          </a:p>
          <a:p>
            <a:r>
              <a:rPr kumimoji="1" lang="ja-JP" altLang="en-US">
                <a:solidFill>
                  <a:schemeClr val="bg1"/>
                </a:solidFill>
              </a:rPr>
              <a:t>・株式会社不動テトラ　総合技術研究所副所長　久保田様</a:t>
            </a:r>
            <a:endParaRPr kumimoji="1" lang="en-US" altLang="ja-JP">
              <a:solidFill>
                <a:schemeClr val="bg1"/>
              </a:solidFill>
            </a:endParaRPr>
          </a:p>
          <a:p>
            <a:r>
              <a:rPr kumimoji="1" lang="ja-JP" altLang="en-US">
                <a:solidFill>
                  <a:schemeClr val="bg1"/>
                </a:solidFill>
              </a:rPr>
              <a:t>・株式会社プロテリアル金属　土浦工場　三木様</a:t>
            </a:r>
            <a:endParaRPr kumimoji="1" lang="en-US" altLang="ja-JP">
              <a:solidFill>
                <a:schemeClr val="bg1"/>
              </a:solidFill>
            </a:endParaRPr>
          </a:p>
          <a:p>
            <a:r>
              <a:rPr kumimoji="1" lang="ja-JP" altLang="en-US">
                <a:solidFill>
                  <a:schemeClr val="bg1"/>
                </a:solidFill>
              </a:rPr>
              <a:t>・郷商事株式会社　総務人事部総務課　矢部様</a:t>
            </a:r>
            <a:endParaRPr kumimoji="1" lang="en-US" altLang="ja-JP">
              <a:solidFill>
                <a:schemeClr val="bg1"/>
              </a:solidFill>
            </a:endParaRPr>
          </a:p>
          <a:p>
            <a:r>
              <a:rPr kumimoji="1" lang="ja-JP" altLang="en-US">
                <a:solidFill>
                  <a:schemeClr val="bg1"/>
                </a:solidFill>
              </a:rPr>
              <a:t>・佐賀市　</a:t>
            </a:r>
            <a:r>
              <a:rPr kumimoji="1" lang="en-US" altLang="ja-JP">
                <a:solidFill>
                  <a:schemeClr val="bg1"/>
                </a:solidFill>
              </a:rPr>
              <a:t>DX</a:t>
            </a:r>
            <a:r>
              <a:rPr kumimoji="1" lang="ja-JP" altLang="en-US">
                <a:solidFill>
                  <a:schemeClr val="bg1"/>
                </a:solidFill>
              </a:rPr>
              <a:t>推進課　スマートシティ推進室　安本様　内田様</a:t>
            </a:r>
            <a:endParaRPr kumimoji="1" lang="en-US" altLang="ja-JP">
              <a:solidFill>
                <a:schemeClr val="bg1"/>
              </a:solidFill>
            </a:endParaRPr>
          </a:p>
          <a:p>
            <a:r>
              <a:rPr kumimoji="1" lang="ja-JP" altLang="en-US">
                <a:solidFill>
                  <a:schemeClr val="bg1"/>
                </a:solidFill>
              </a:rPr>
              <a:t>・株式会社柴沼醤油インターナショナル　柴沼様</a:t>
            </a:r>
            <a:endParaRPr kumimoji="1" lang="en-US" altLang="ja-JP">
              <a:solidFill>
                <a:schemeClr val="bg1"/>
              </a:solidFill>
            </a:endParaRPr>
          </a:p>
          <a:p>
            <a:r>
              <a:rPr kumimoji="1" lang="ja-JP" altLang="en-US">
                <a:solidFill>
                  <a:schemeClr val="bg1"/>
                </a:solidFill>
              </a:rPr>
              <a:t>・スミダ飲料株式会社　つくば工場　川嶋様</a:t>
            </a:r>
            <a:endParaRPr kumimoji="1" lang="en-US" altLang="ja-JP">
              <a:solidFill>
                <a:schemeClr val="bg1"/>
              </a:solidFill>
            </a:endParaRPr>
          </a:p>
          <a:p>
            <a:r>
              <a:rPr kumimoji="1" lang="ja-JP" altLang="en-US">
                <a:solidFill>
                  <a:schemeClr val="bg1"/>
                </a:solidFill>
              </a:rPr>
              <a:t>・つくば市　企画経営課　茂呂様</a:t>
            </a:r>
            <a:endParaRPr kumimoji="1" lang="en-US" altLang="ja-JP">
              <a:solidFill>
                <a:schemeClr val="bg1"/>
              </a:solidFill>
            </a:endParaRPr>
          </a:p>
          <a:p>
            <a:r>
              <a:rPr kumimoji="1" lang="ja-JP" altLang="en-US">
                <a:solidFill>
                  <a:schemeClr val="bg1"/>
                </a:solidFill>
              </a:rPr>
              <a:t>・土浦市　行政経営課　川中様</a:t>
            </a:r>
            <a:endParaRPr kumimoji="1" lang="en-US" altLang="ja-JP">
              <a:solidFill>
                <a:schemeClr val="bg1"/>
              </a:solidFill>
            </a:endParaRPr>
          </a:p>
          <a:p>
            <a:r>
              <a:rPr kumimoji="1" lang="ja-JP" altLang="en-US">
                <a:solidFill>
                  <a:schemeClr val="bg1"/>
                </a:solidFill>
              </a:rPr>
              <a:t>・土浦市　政策企画課　稲田様</a:t>
            </a:r>
            <a:endParaRPr kumimoji="1" lang="en-US" altLang="ja-JP">
              <a:solidFill>
                <a:schemeClr val="bg1"/>
              </a:solidFill>
            </a:endParaRPr>
          </a:p>
          <a:p>
            <a:r>
              <a:rPr kumimoji="1" lang="ja-JP" altLang="en-US">
                <a:solidFill>
                  <a:schemeClr val="bg1"/>
                </a:solidFill>
              </a:rPr>
              <a:t>・東北特殊鋼株式会社　</a:t>
            </a:r>
            <a:r>
              <a:rPr kumimoji="1" lang="en-US" altLang="ja-JP">
                <a:solidFill>
                  <a:schemeClr val="bg1"/>
                </a:solidFill>
              </a:rPr>
              <a:t>IR</a:t>
            </a:r>
            <a:r>
              <a:rPr kumimoji="1" lang="ja-JP" altLang="en-US">
                <a:solidFill>
                  <a:schemeClr val="bg1"/>
                </a:solidFill>
              </a:rPr>
              <a:t>広報チーム　伊藤様</a:t>
            </a:r>
            <a:endParaRPr kumimoji="1" lang="en-US" altLang="ja-JP">
              <a:solidFill>
                <a:schemeClr val="bg1"/>
              </a:solidFill>
            </a:endParaRPr>
          </a:p>
          <a:p>
            <a:r>
              <a:rPr kumimoji="1" lang="ja-JP" altLang="en-US">
                <a:solidFill>
                  <a:schemeClr val="bg1"/>
                </a:solidFill>
              </a:rPr>
              <a:t>・日発運輸株式会社　総務部採用担当様</a:t>
            </a:r>
            <a:endParaRPr kumimoji="1" lang="en-US" altLang="ja-JP">
              <a:solidFill>
                <a:schemeClr val="bg1"/>
              </a:solidFill>
            </a:endParaRPr>
          </a:p>
          <a:p>
            <a:r>
              <a:rPr kumimoji="1" lang="ja-JP" altLang="en-US">
                <a:solidFill>
                  <a:schemeClr val="bg1"/>
                </a:solidFill>
              </a:rPr>
              <a:t>・ボッシュ・レックスロス株式会社　人事部　立川様</a:t>
            </a:r>
            <a:endParaRPr kumimoji="1" lang="en-US" altLang="ja-JP">
              <a:solidFill>
                <a:schemeClr val="bg1"/>
              </a:solidFill>
            </a:endParaRPr>
          </a:p>
          <a:p>
            <a:pPr algn="r"/>
            <a:r>
              <a:rPr kumimoji="1" lang="ja-JP" altLang="en-US">
                <a:solidFill>
                  <a:schemeClr val="bg1"/>
                </a:solidFill>
              </a:rPr>
              <a:t>（順不同）</a:t>
            </a:r>
            <a:endParaRPr kumimoji="1" lang="en-US" altLang="ja-JP">
              <a:solidFill>
                <a:schemeClr val="bg1"/>
              </a:solidFill>
            </a:endParaRPr>
          </a:p>
        </p:txBody>
      </p:sp>
      <p:sp>
        <p:nvSpPr>
          <p:cNvPr id="9" name="テキスト ボックス 8">
            <a:extLst>
              <a:ext uri="{FF2B5EF4-FFF2-40B4-BE49-F238E27FC236}">
                <a16:creationId xmlns:a16="http://schemas.microsoft.com/office/drawing/2014/main" id="{0C56CCB5-350F-7F10-B264-A067CDCCCEC6}"/>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45</a:t>
            </a:r>
          </a:p>
        </p:txBody>
      </p:sp>
    </p:spTree>
    <p:extLst>
      <p:ext uri="{BB962C8B-B14F-4D97-AF65-F5344CB8AC3E}">
        <p14:creationId xmlns:p14="http://schemas.microsoft.com/office/powerpoint/2010/main" val="41040818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27E67CD3-2316-BA39-FD15-375A1C3E12C7}"/>
              </a:ext>
            </a:extLst>
          </p:cNvPr>
          <p:cNvGrpSpPr/>
          <p:nvPr/>
        </p:nvGrpSpPr>
        <p:grpSpPr>
          <a:xfrm>
            <a:off x="5479776" y="21114"/>
            <a:ext cx="6586764" cy="6586764"/>
            <a:chOff x="5479776" y="21114"/>
            <a:chExt cx="6586764" cy="6586764"/>
          </a:xfrm>
        </p:grpSpPr>
        <p:pic>
          <p:nvPicPr>
            <p:cNvPr id="5" name="図 4" descr="QR コード&#10;&#10;AI 生成コンテンツは誤りを含む可能性があります。">
              <a:extLst>
                <a:ext uri="{FF2B5EF4-FFF2-40B4-BE49-F238E27FC236}">
                  <a16:creationId xmlns:a16="http://schemas.microsoft.com/office/drawing/2014/main" id="{C7BADCB5-DF2A-2BBF-21E6-2ED45F35A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776" y="21114"/>
              <a:ext cx="6586764" cy="6586764"/>
            </a:xfrm>
            <a:prstGeom prst="rect">
              <a:avLst/>
            </a:prstGeom>
          </p:spPr>
        </p:pic>
        <p:sp>
          <p:nvSpPr>
            <p:cNvPr id="9" name="四角形: 角を丸くする 8">
              <a:extLst>
                <a:ext uri="{FF2B5EF4-FFF2-40B4-BE49-F238E27FC236}">
                  <a16:creationId xmlns:a16="http://schemas.microsoft.com/office/drawing/2014/main" id="{F5432CB0-4777-9CC6-1EF2-4C3F9FF090A6}"/>
                </a:ext>
              </a:extLst>
            </p:cNvPr>
            <p:cNvSpPr/>
            <p:nvPr/>
          </p:nvSpPr>
          <p:spPr>
            <a:xfrm>
              <a:off x="5880100" y="444500"/>
              <a:ext cx="5803900" cy="5684500"/>
            </a:xfrm>
            <a:prstGeom prst="roundRect">
              <a:avLst>
                <a:gd name="adj" fmla="val 4227"/>
              </a:avLst>
            </a:prstGeom>
            <a:noFill/>
            <a:ln w="762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a:extLst>
              <a:ext uri="{FF2B5EF4-FFF2-40B4-BE49-F238E27FC236}">
                <a16:creationId xmlns:a16="http://schemas.microsoft.com/office/drawing/2014/main" id="{9D71AD77-53C3-A659-C5DB-C8E20005F3A5}"/>
              </a:ext>
            </a:extLst>
          </p:cNvPr>
          <p:cNvSpPr txBox="1"/>
          <p:nvPr/>
        </p:nvSpPr>
        <p:spPr>
          <a:xfrm>
            <a:off x="414000" y="1384300"/>
            <a:ext cx="4970114" cy="4462760"/>
          </a:xfrm>
          <a:prstGeom prst="rect">
            <a:avLst/>
          </a:prstGeom>
          <a:noFill/>
        </p:spPr>
        <p:txBody>
          <a:bodyPr wrap="square" rtlCol="0">
            <a:spAutoFit/>
          </a:bodyPr>
          <a:lstStyle/>
          <a:p>
            <a:r>
              <a:rPr kumimoji="1" lang="ja-JP" altLang="en-US" sz="3200" b="1">
                <a:solidFill>
                  <a:srgbClr val="003451"/>
                </a:solidFill>
              </a:rPr>
              <a:t>　　即時避難マップ</a:t>
            </a:r>
            <a:endParaRPr kumimoji="1" lang="en-US" altLang="ja-JP" sz="3200" b="1">
              <a:solidFill>
                <a:srgbClr val="003451"/>
              </a:solidFill>
            </a:endParaRPr>
          </a:p>
          <a:p>
            <a:pPr marL="342900" indent="-342900">
              <a:buFont typeface="+mj-ea"/>
              <a:buAutoNum type="circleNumDbPlain"/>
            </a:pPr>
            <a:endParaRPr kumimoji="1" lang="en-US" altLang="ja-JP" sz="2800" b="1">
              <a:solidFill>
                <a:srgbClr val="003451"/>
              </a:solidFill>
            </a:endParaRPr>
          </a:p>
          <a:p>
            <a:endParaRPr kumimoji="1" lang="en-US" altLang="ja-JP" sz="2800" b="1">
              <a:solidFill>
                <a:srgbClr val="003451"/>
              </a:solidFill>
            </a:endParaRPr>
          </a:p>
          <a:p>
            <a:pPr marL="342900" indent="-342900">
              <a:buFont typeface="+mj-ea"/>
              <a:buAutoNum type="circleNumDbPlain"/>
            </a:pPr>
            <a:r>
              <a:rPr kumimoji="1" lang="ja-JP" altLang="en-US" sz="2800" b="1">
                <a:solidFill>
                  <a:srgbClr val="003451"/>
                </a:solidFill>
              </a:rPr>
              <a:t> 位置情報をオンにする</a:t>
            </a:r>
            <a:endParaRPr kumimoji="1" lang="en-US" altLang="ja-JP" sz="2800" b="1">
              <a:solidFill>
                <a:srgbClr val="003451"/>
              </a:solidFill>
            </a:endParaRPr>
          </a:p>
          <a:p>
            <a:pPr marL="342900" indent="-342900">
              <a:buFont typeface="+mj-ea"/>
              <a:buAutoNum type="circleNumDbPlain"/>
            </a:pPr>
            <a:endParaRPr kumimoji="1" lang="en-US" altLang="ja-JP" sz="2800" b="1">
              <a:solidFill>
                <a:srgbClr val="003451"/>
              </a:solidFill>
            </a:endParaRPr>
          </a:p>
          <a:p>
            <a:pPr marL="342900" indent="-342900">
              <a:buFont typeface="+mj-ea"/>
              <a:buAutoNum type="circleNumDbPlain"/>
            </a:pPr>
            <a:r>
              <a:rPr kumimoji="1" lang="ja-JP" altLang="en-US" sz="2800" b="1">
                <a:solidFill>
                  <a:srgbClr val="003451"/>
                </a:solidFill>
              </a:rPr>
              <a:t> 左上の</a:t>
            </a:r>
            <a:r>
              <a:rPr kumimoji="1" lang="en-US" altLang="ja-JP" sz="2800" b="1">
                <a:solidFill>
                  <a:srgbClr val="003451"/>
                </a:solidFill>
              </a:rPr>
              <a:t>3</a:t>
            </a:r>
            <a:r>
              <a:rPr kumimoji="1" lang="ja-JP" altLang="en-US" sz="2800" b="1">
                <a:solidFill>
                  <a:srgbClr val="003451"/>
                </a:solidFill>
              </a:rPr>
              <a:t>本線を押して、「経路を計算」をタップ</a:t>
            </a:r>
            <a:endParaRPr kumimoji="1" lang="en-US" altLang="ja-JP" sz="2800" b="1">
              <a:solidFill>
                <a:srgbClr val="003451"/>
              </a:solidFill>
            </a:endParaRPr>
          </a:p>
          <a:p>
            <a:pPr marL="342900" indent="-342900">
              <a:buFont typeface="+mj-ea"/>
              <a:buAutoNum type="circleNumDbPlain"/>
            </a:pPr>
            <a:endParaRPr kumimoji="1" lang="en-US" altLang="ja-JP" sz="2800" b="1">
              <a:solidFill>
                <a:srgbClr val="003451"/>
              </a:solidFill>
            </a:endParaRPr>
          </a:p>
          <a:p>
            <a:pPr marL="342900" indent="-342900">
              <a:buFont typeface="+mj-ea"/>
              <a:buAutoNum type="circleNumDbPlain"/>
            </a:pPr>
            <a:r>
              <a:rPr kumimoji="1" lang="ja-JP" altLang="en-US" sz="2800" b="1">
                <a:solidFill>
                  <a:srgbClr val="003451"/>
                </a:solidFill>
              </a:rPr>
              <a:t> マップに戻ると避難場所までの経路が表示されます！</a:t>
            </a:r>
            <a:endParaRPr kumimoji="1" lang="en-US" altLang="ja-JP" sz="2800" b="1">
              <a:solidFill>
                <a:srgbClr val="003451"/>
              </a:solidFill>
            </a:endParaRPr>
          </a:p>
        </p:txBody>
      </p:sp>
      <p:sp>
        <p:nvSpPr>
          <p:cNvPr id="4" name="テキスト ボックス 3">
            <a:extLst>
              <a:ext uri="{FF2B5EF4-FFF2-40B4-BE49-F238E27FC236}">
                <a16:creationId xmlns:a16="http://schemas.microsoft.com/office/drawing/2014/main" id="{8E28D497-6F10-213B-5277-DD8EA3263DF0}"/>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46</a:t>
            </a:r>
          </a:p>
        </p:txBody>
      </p:sp>
      <p:sp>
        <p:nvSpPr>
          <p:cNvPr id="8" name="四角形: 角を丸くする 7">
            <a:extLst>
              <a:ext uri="{FF2B5EF4-FFF2-40B4-BE49-F238E27FC236}">
                <a16:creationId xmlns:a16="http://schemas.microsoft.com/office/drawing/2014/main" id="{7EC10101-534B-9431-1114-CE60DB5E238B}"/>
              </a:ext>
            </a:extLst>
          </p:cNvPr>
          <p:cNvSpPr/>
          <p:nvPr/>
        </p:nvSpPr>
        <p:spPr>
          <a:xfrm>
            <a:off x="414000" y="135822"/>
            <a:ext cx="4258555" cy="876447"/>
          </a:xfrm>
          <a:prstGeom prst="roundRect">
            <a:avLst/>
          </a:prstGeom>
          <a:solidFill>
            <a:srgbClr val="00345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3200" b="1">
                <a:solidFill>
                  <a:schemeClr val="bg1"/>
                </a:solidFill>
              </a:rPr>
              <a:t>付録</a:t>
            </a:r>
          </a:p>
        </p:txBody>
      </p:sp>
    </p:spTree>
    <p:extLst>
      <p:ext uri="{BB962C8B-B14F-4D97-AF65-F5344CB8AC3E}">
        <p14:creationId xmlns:p14="http://schemas.microsoft.com/office/powerpoint/2010/main" val="4245793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9D56570-D1C6-7E36-9967-666E982A0069}"/>
            </a:ext>
          </a:extLst>
        </p:cNvPr>
        <p:cNvGrpSpPr/>
        <p:nvPr/>
      </p:nvGrpSpPr>
      <p:grpSpPr>
        <a:xfrm>
          <a:off x="0" y="0"/>
          <a:ext cx="0" cy="0"/>
          <a:chOff x="0" y="0"/>
          <a:chExt cx="0" cy="0"/>
        </a:xfrm>
      </p:grpSpPr>
      <p:sp>
        <p:nvSpPr>
          <p:cNvPr id="5" name="楕円 3">
            <a:extLst>
              <a:ext uri="{FF2B5EF4-FFF2-40B4-BE49-F238E27FC236}">
                <a16:creationId xmlns:a16="http://schemas.microsoft.com/office/drawing/2014/main" id="{2A148DD2-5445-BB59-F3A7-2D5B349C9C21}"/>
              </a:ext>
            </a:extLst>
          </p:cNvPr>
          <p:cNvSpPr>
            <a:spLocks noChangeAspect="1"/>
          </p:cNvSpPr>
          <p:nvPr/>
        </p:nvSpPr>
        <p:spPr>
          <a:xfrm>
            <a:off x="-2700000" y="733322"/>
            <a:ext cx="5400000" cy="5400000"/>
          </a:xfrm>
          <a:prstGeom prst="ellipse">
            <a:avLst/>
          </a:prstGeom>
          <a:solidFill>
            <a:srgbClr val="604A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F24B285D-5B52-CFF8-27CF-73BFA9AA1767}"/>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sp>
        <p:nvSpPr>
          <p:cNvPr id="15" name="四角形: 角を丸くする 14">
            <a:extLst>
              <a:ext uri="{FF2B5EF4-FFF2-40B4-BE49-F238E27FC236}">
                <a16:creationId xmlns:a16="http://schemas.microsoft.com/office/drawing/2014/main" id="{D2F005D1-F3D2-3AC3-6531-02A3D0889C81}"/>
              </a:ext>
            </a:extLst>
          </p:cNvPr>
          <p:cNvSpPr/>
          <p:nvPr/>
        </p:nvSpPr>
        <p:spPr>
          <a:xfrm>
            <a:off x="1769457" y="3054"/>
            <a:ext cx="3020884" cy="876447"/>
          </a:xfrm>
          <a:prstGeom prst="roundRect">
            <a:avLst/>
          </a:prstGeom>
          <a:solidFill>
            <a:srgbClr val="00345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sz="2800" b="1">
              <a:solidFill>
                <a:schemeClr val="bg1"/>
              </a:solidFill>
            </a:endParaRPr>
          </a:p>
        </p:txBody>
      </p:sp>
      <p:sp>
        <p:nvSpPr>
          <p:cNvPr id="10" name="テキスト ボックス 9">
            <a:extLst>
              <a:ext uri="{FF2B5EF4-FFF2-40B4-BE49-F238E27FC236}">
                <a16:creationId xmlns:a16="http://schemas.microsoft.com/office/drawing/2014/main" id="{92F86108-AF6A-336D-156E-6C09BD5692B7}"/>
              </a:ext>
            </a:extLst>
          </p:cNvPr>
          <p:cNvSpPr txBox="1"/>
          <p:nvPr/>
        </p:nvSpPr>
        <p:spPr>
          <a:xfrm>
            <a:off x="2149762" y="139818"/>
            <a:ext cx="2409398" cy="584775"/>
          </a:xfrm>
          <a:prstGeom prst="rect">
            <a:avLst/>
          </a:prstGeom>
          <a:noFill/>
        </p:spPr>
        <p:txBody>
          <a:bodyPr wrap="square" lIns="91440" tIns="45720" rIns="91440" bIns="45720" anchor="t">
            <a:spAutoFit/>
          </a:bodyPr>
          <a:lstStyle/>
          <a:p>
            <a:pPr algn="just">
              <a:buNone/>
            </a:pPr>
            <a:r>
              <a:rPr lang="ja-JP" altLang="ja-JP" sz="3200" b="1" kern="100">
                <a:solidFill>
                  <a:srgbClr val="F2F2F2"/>
                </a:solidFill>
                <a:latin typeface="+mn-ea"/>
                <a:cs typeface="Times New Roman"/>
              </a:rPr>
              <a:t>主体関係図</a:t>
            </a:r>
            <a:endParaRPr lang="ja-JP" altLang="ja-JP" sz="3200" b="1" kern="100">
              <a:solidFill>
                <a:srgbClr val="F2F2F2"/>
              </a:solidFill>
              <a:effectLst/>
              <a:latin typeface="+mn-ea"/>
              <a:cs typeface="Times New Roman"/>
            </a:endParaRPr>
          </a:p>
        </p:txBody>
      </p:sp>
      <p:sp>
        <p:nvSpPr>
          <p:cNvPr id="8" name="四角形: 角を丸くする 84">
            <a:extLst>
              <a:ext uri="{FF2B5EF4-FFF2-40B4-BE49-F238E27FC236}">
                <a16:creationId xmlns:a16="http://schemas.microsoft.com/office/drawing/2014/main" id="{DA8A6B38-3D08-1E67-42E9-96FE5AC86ACE}"/>
              </a:ext>
            </a:extLst>
          </p:cNvPr>
          <p:cNvSpPr/>
          <p:nvPr/>
        </p:nvSpPr>
        <p:spPr>
          <a:xfrm>
            <a:off x="6082326" y="2429425"/>
            <a:ext cx="2842745" cy="1724875"/>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kumimoji="1" lang="ja-JP" altLang="en-US" sz="2800" b="1">
              <a:solidFill>
                <a:schemeClr val="tx2">
                  <a:lumMod val="76000"/>
                </a:schemeClr>
              </a:solidFill>
            </a:endParaRPr>
          </a:p>
        </p:txBody>
      </p:sp>
      <p:sp>
        <p:nvSpPr>
          <p:cNvPr id="3" name="テキスト ボックス 9">
            <a:extLst>
              <a:ext uri="{FF2B5EF4-FFF2-40B4-BE49-F238E27FC236}">
                <a16:creationId xmlns:a16="http://schemas.microsoft.com/office/drawing/2014/main" id="{B2A7AF49-39AD-DD9D-5E8E-A8A9BA8BBA13}"/>
              </a:ext>
            </a:extLst>
          </p:cNvPr>
          <p:cNvSpPr txBox="1"/>
          <p:nvPr/>
        </p:nvSpPr>
        <p:spPr>
          <a:xfrm>
            <a:off x="5975543" y="2553297"/>
            <a:ext cx="3052128" cy="584775"/>
          </a:xfrm>
          <a:prstGeom prst="rect">
            <a:avLst/>
          </a:prstGeom>
          <a:noFill/>
        </p:spPr>
        <p:txBody>
          <a:bodyPr wrap="square" lIns="91440" tIns="45720" rIns="91440" bIns="45720" anchor="t">
            <a:spAutoFit/>
          </a:bodyPr>
          <a:lstStyle/>
          <a:p>
            <a:pPr algn="ctr"/>
            <a:r>
              <a:rPr lang="ja-JP" altLang="ja-JP" sz="3200" b="1" kern="100">
                <a:solidFill>
                  <a:schemeClr val="accent6">
                    <a:lumMod val="75000"/>
                  </a:schemeClr>
                </a:solidFill>
                <a:latin typeface="+mn-ea"/>
                <a:cs typeface="Times New Roman"/>
              </a:rPr>
              <a:t>土浦観光会社</a:t>
            </a:r>
            <a:endParaRPr lang="ja-JP" altLang="ja-JP" sz="3200" b="1" kern="100">
              <a:solidFill>
                <a:schemeClr val="accent6">
                  <a:lumMod val="75000"/>
                </a:schemeClr>
              </a:solidFill>
              <a:effectLst/>
              <a:latin typeface="+mn-ea"/>
              <a:cs typeface="Times New Roman"/>
            </a:endParaRPr>
          </a:p>
        </p:txBody>
      </p:sp>
      <p:sp>
        <p:nvSpPr>
          <p:cNvPr id="7" name="テキスト ボックス 9">
            <a:extLst>
              <a:ext uri="{FF2B5EF4-FFF2-40B4-BE49-F238E27FC236}">
                <a16:creationId xmlns:a16="http://schemas.microsoft.com/office/drawing/2014/main" id="{496CD3EB-6EEE-1080-D8F1-842B6F2BB52A}"/>
              </a:ext>
            </a:extLst>
          </p:cNvPr>
          <p:cNvSpPr txBox="1"/>
          <p:nvPr/>
        </p:nvSpPr>
        <p:spPr>
          <a:xfrm>
            <a:off x="5911976" y="3099844"/>
            <a:ext cx="3050981" cy="1015663"/>
          </a:xfrm>
          <a:prstGeom prst="rect">
            <a:avLst/>
          </a:prstGeom>
          <a:noFill/>
        </p:spPr>
        <p:txBody>
          <a:bodyPr wrap="square" lIns="91440" tIns="45720" rIns="91440" bIns="45720" anchor="t">
            <a:spAutoFit/>
          </a:bodyPr>
          <a:lstStyle/>
          <a:p>
            <a:pPr algn="ctr"/>
            <a:r>
              <a:rPr lang="ja-JP" altLang="ja-JP" sz="2000" b="1" kern="100">
                <a:solidFill>
                  <a:srgbClr val="003451"/>
                </a:solidFill>
                <a:latin typeface="+mn-ea"/>
                <a:cs typeface="Times New Roman"/>
              </a:rPr>
              <a:t>・分散型ホテル統括</a:t>
            </a:r>
          </a:p>
          <a:p>
            <a:pPr algn="ctr"/>
            <a:r>
              <a:rPr lang="ja-JP" altLang="ja-JP" sz="2000" b="1" kern="100">
                <a:solidFill>
                  <a:srgbClr val="003451"/>
                </a:solidFill>
                <a:latin typeface="+mn-ea"/>
                <a:cs typeface="Times New Roman"/>
              </a:rPr>
              <a:t>・エリア価値向上</a:t>
            </a:r>
          </a:p>
          <a:p>
            <a:pPr algn="ctr"/>
            <a:r>
              <a:rPr lang="ja-JP" altLang="ja-JP" sz="2000" b="1" kern="100">
                <a:solidFill>
                  <a:srgbClr val="003451"/>
                </a:solidFill>
                <a:latin typeface="+mn-ea"/>
                <a:cs typeface="Times New Roman"/>
              </a:rPr>
              <a:t>・PR活動</a:t>
            </a:r>
          </a:p>
        </p:txBody>
      </p:sp>
      <p:sp>
        <p:nvSpPr>
          <p:cNvPr id="12" name="四角形: 角を丸くする 59">
            <a:extLst>
              <a:ext uri="{FF2B5EF4-FFF2-40B4-BE49-F238E27FC236}">
                <a16:creationId xmlns:a16="http://schemas.microsoft.com/office/drawing/2014/main" id="{60A8A37E-6A2E-ED7D-194B-46E23D34E0B7}"/>
              </a:ext>
            </a:extLst>
          </p:cNvPr>
          <p:cNvSpPr/>
          <p:nvPr/>
        </p:nvSpPr>
        <p:spPr>
          <a:xfrm>
            <a:off x="3033634" y="2317489"/>
            <a:ext cx="1780224" cy="1935743"/>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400" b="1">
                <a:solidFill>
                  <a:schemeClr val="bg1"/>
                </a:solidFill>
              </a:rPr>
              <a:t>宿泊</a:t>
            </a:r>
          </a:p>
          <a:p>
            <a:pPr algn="ctr"/>
            <a:r>
              <a:rPr lang="ja-JP" altLang="en-US" sz="2400" b="1">
                <a:solidFill>
                  <a:schemeClr val="bg1"/>
                </a:solidFill>
              </a:rPr>
              <a:t>事業者</a:t>
            </a:r>
          </a:p>
          <a:p>
            <a:pPr algn="ctr"/>
            <a:endParaRPr kumimoji="1" lang="en-US" altLang="ja-JP" sz="1200" b="1">
              <a:solidFill>
                <a:schemeClr val="bg1"/>
              </a:solidFill>
            </a:endParaRPr>
          </a:p>
          <a:p>
            <a:pPr algn="ctr"/>
            <a:r>
              <a:rPr lang="ja-JP" altLang="en-US" sz="2000" b="1">
                <a:solidFill>
                  <a:schemeClr val="bg1"/>
                </a:solidFill>
              </a:rPr>
              <a:t>各エリアで実際にホテルを運営</a:t>
            </a:r>
          </a:p>
        </p:txBody>
      </p:sp>
      <p:sp>
        <p:nvSpPr>
          <p:cNvPr id="13" name="四角形: 角を丸くする 59">
            <a:extLst>
              <a:ext uri="{FF2B5EF4-FFF2-40B4-BE49-F238E27FC236}">
                <a16:creationId xmlns:a16="http://schemas.microsoft.com/office/drawing/2014/main" id="{13C226A3-C62E-D605-2536-A7288EAAE81A}"/>
              </a:ext>
            </a:extLst>
          </p:cNvPr>
          <p:cNvSpPr/>
          <p:nvPr/>
        </p:nvSpPr>
        <p:spPr>
          <a:xfrm>
            <a:off x="10046547" y="2208632"/>
            <a:ext cx="1780225" cy="1935745"/>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400" b="1">
                <a:solidFill>
                  <a:schemeClr val="bg1"/>
                </a:solidFill>
              </a:rPr>
              <a:t>体験活動事業者</a:t>
            </a:r>
          </a:p>
          <a:p>
            <a:pPr algn="ctr"/>
            <a:endParaRPr kumimoji="1" lang="en-US" altLang="ja-JP" sz="1200" b="1">
              <a:solidFill>
                <a:schemeClr val="bg1"/>
              </a:solidFill>
            </a:endParaRPr>
          </a:p>
          <a:p>
            <a:pPr algn="ctr"/>
            <a:r>
              <a:rPr lang="ja-JP" altLang="en-US" sz="2000" b="1">
                <a:solidFill>
                  <a:schemeClr val="bg1"/>
                </a:solidFill>
              </a:rPr>
              <a:t>各エリアで実際に体験活動を提供</a:t>
            </a:r>
          </a:p>
        </p:txBody>
      </p:sp>
      <p:sp>
        <p:nvSpPr>
          <p:cNvPr id="16" name="四角形: 角を丸くする 59">
            <a:extLst>
              <a:ext uri="{FF2B5EF4-FFF2-40B4-BE49-F238E27FC236}">
                <a16:creationId xmlns:a16="http://schemas.microsoft.com/office/drawing/2014/main" id="{6B588F40-E695-6738-3D42-FEC0BFAAA4EB}"/>
              </a:ext>
            </a:extLst>
          </p:cNvPr>
          <p:cNvSpPr/>
          <p:nvPr/>
        </p:nvSpPr>
        <p:spPr>
          <a:xfrm>
            <a:off x="7657271" y="5311756"/>
            <a:ext cx="1699278" cy="898113"/>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chemeClr val="bg1"/>
                </a:solidFill>
              </a:rPr>
              <a:t>地域住民</a:t>
            </a:r>
          </a:p>
        </p:txBody>
      </p:sp>
      <p:sp>
        <p:nvSpPr>
          <p:cNvPr id="17" name="四角形: 角を丸くする 59">
            <a:extLst>
              <a:ext uri="{FF2B5EF4-FFF2-40B4-BE49-F238E27FC236}">
                <a16:creationId xmlns:a16="http://schemas.microsoft.com/office/drawing/2014/main" id="{C694C93C-871D-1C1A-92FB-E428FB57CB5A}"/>
              </a:ext>
            </a:extLst>
          </p:cNvPr>
          <p:cNvSpPr/>
          <p:nvPr/>
        </p:nvSpPr>
        <p:spPr>
          <a:xfrm>
            <a:off x="5630852" y="5311756"/>
            <a:ext cx="1699278" cy="898113"/>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chemeClr val="bg1"/>
                </a:solidFill>
              </a:rPr>
              <a:t>観光客</a:t>
            </a:r>
          </a:p>
        </p:txBody>
      </p:sp>
      <p:sp>
        <p:nvSpPr>
          <p:cNvPr id="18" name="Oval 17">
            <a:extLst>
              <a:ext uri="{FF2B5EF4-FFF2-40B4-BE49-F238E27FC236}">
                <a16:creationId xmlns:a16="http://schemas.microsoft.com/office/drawing/2014/main" id="{25C7A97F-96FE-A792-2644-38290721EDCA}"/>
              </a:ext>
            </a:extLst>
          </p:cNvPr>
          <p:cNvSpPr/>
          <p:nvPr/>
        </p:nvSpPr>
        <p:spPr>
          <a:xfrm>
            <a:off x="5165131" y="4901362"/>
            <a:ext cx="4698999" cy="1723571"/>
          </a:xfrm>
          <a:prstGeom prst="ellipse">
            <a:avLst/>
          </a:prstGeom>
          <a:noFill/>
          <a:ln w="28575">
            <a:solidFill>
              <a:srgbClr val="00345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四角形: 角を丸くする 59">
            <a:extLst>
              <a:ext uri="{FF2B5EF4-FFF2-40B4-BE49-F238E27FC236}">
                <a16:creationId xmlns:a16="http://schemas.microsoft.com/office/drawing/2014/main" id="{1C8340D2-5367-0556-6B84-3C950DBD0738}"/>
              </a:ext>
            </a:extLst>
          </p:cNvPr>
          <p:cNvSpPr/>
          <p:nvPr/>
        </p:nvSpPr>
        <p:spPr>
          <a:xfrm>
            <a:off x="4302238" y="1085168"/>
            <a:ext cx="1785107" cy="524790"/>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chemeClr val="bg1"/>
                </a:solidFill>
              </a:rPr>
              <a:t>金融機関</a:t>
            </a:r>
          </a:p>
        </p:txBody>
      </p:sp>
      <p:sp>
        <p:nvSpPr>
          <p:cNvPr id="22" name="四角形: 角を丸くする 59">
            <a:extLst>
              <a:ext uri="{FF2B5EF4-FFF2-40B4-BE49-F238E27FC236}">
                <a16:creationId xmlns:a16="http://schemas.microsoft.com/office/drawing/2014/main" id="{FD7441EC-93D0-30DC-7DB7-69A8F38E0B6F}"/>
              </a:ext>
            </a:extLst>
          </p:cNvPr>
          <p:cNvSpPr/>
          <p:nvPr/>
        </p:nvSpPr>
        <p:spPr>
          <a:xfrm>
            <a:off x="6796880" y="1088655"/>
            <a:ext cx="1393640" cy="515719"/>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chemeClr val="bg1"/>
                </a:solidFill>
              </a:rPr>
              <a:t>土浦市</a:t>
            </a:r>
          </a:p>
        </p:txBody>
      </p:sp>
      <p:sp>
        <p:nvSpPr>
          <p:cNvPr id="23" name="四角形: 角を丸くする 59">
            <a:extLst>
              <a:ext uri="{FF2B5EF4-FFF2-40B4-BE49-F238E27FC236}">
                <a16:creationId xmlns:a16="http://schemas.microsoft.com/office/drawing/2014/main" id="{5EA550A2-3CA9-DCBA-84E6-31D7073B2E84}"/>
              </a:ext>
            </a:extLst>
          </p:cNvPr>
          <p:cNvSpPr/>
          <p:nvPr/>
        </p:nvSpPr>
        <p:spPr>
          <a:xfrm>
            <a:off x="8750029" y="1085167"/>
            <a:ext cx="2855536" cy="524790"/>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chemeClr val="bg1"/>
                </a:solidFill>
              </a:rPr>
              <a:t>企業など出資者</a:t>
            </a:r>
          </a:p>
        </p:txBody>
      </p:sp>
      <p:sp>
        <p:nvSpPr>
          <p:cNvPr id="25" name="テキスト ボックス 80">
            <a:extLst>
              <a:ext uri="{FF2B5EF4-FFF2-40B4-BE49-F238E27FC236}">
                <a16:creationId xmlns:a16="http://schemas.microsoft.com/office/drawing/2014/main" id="{144EBF95-C4EF-1F64-866F-BE08F895C6CC}"/>
              </a:ext>
            </a:extLst>
          </p:cNvPr>
          <p:cNvSpPr txBox="1"/>
          <p:nvPr/>
        </p:nvSpPr>
        <p:spPr>
          <a:xfrm>
            <a:off x="6314999" y="4641987"/>
            <a:ext cx="2401160" cy="523220"/>
          </a:xfrm>
          <a:prstGeom prst="rect">
            <a:avLst/>
          </a:prstGeom>
          <a:solidFill>
            <a:srgbClr val="003451"/>
          </a:solidFill>
          <a:ln w="38100">
            <a:noFill/>
          </a:ln>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t">
            <a:spAutoFit/>
          </a:bodyPr>
          <a:lstStyle/>
          <a:p>
            <a:r>
              <a:rPr kumimoji="1" lang="ja-JP" altLang="en-US" sz="2800" b="1">
                <a:solidFill>
                  <a:srgbClr val="F2F2F2"/>
                </a:solidFill>
              </a:rPr>
              <a:t>ターゲット層</a:t>
            </a:r>
          </a:p>
        </p:txBody>
      </p:sp>
      <p:sp>
        <p:nvSpPr>
          <p:cNvPr id="28" name="矢印: 上 67">
            <a:extLst>
              <a:ext uri="{FF2B5EF4-FFF2-40B4-BE49-F238E27FC236}">
                <a16:creationId xmlns:a16="http://schemas.microsoft.com/office/drawing/2014/main" id="{239B8A6A-0B4D-6908-DBA0-28B038A04E6A}"/>
              </a:ext>
            </a:extLst>
          </p:cNvPr>
          <p:cNvSpPr/>
          <p:nvPr/>
        </p:nvSpPr>
        <p:spPr>
          <a:xfrm rot="5400000">
            <a:off x="9415428" y="2694359"/>
            <a:ext cx="146431" cy="830453"/>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30" name="TextBox 29">
            <a:extLst>
              <a:ext uri="{FF2B5EF4-FFF2-40B4-BE49-F238E27FC236}">
                <a16:creationId xmlns:a16="http://schemas.microsoft.com/office/drawing/2014/main" id="{22454B5F-7990-2B09-712E-A79417FE5FFE}"/>
              </a:ext>
            </a:extLst>
          </p:cNvPr>
          <p:cNvSpPr txBox="1"/>
          <p:nvPr/>
        </p:nvSpPr>
        <p:spPr>
          <a:xfrm>
            <a:off x="8900323" y="2699734"/>
            <a:ext cx="12960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000" b="1">
                <a:solidFill>
                  <a:srgbClr val="003451"/>
                </a:solidFill>
              </a:rPr>
              <a:t>業務委託</a:t>
            </a:r>
            <a:endParaRPr lang="en-US" sz="2000" b="1">
              <a:solidFill>
                <a:srgbClr val="003451"/>
              </a:solidFill>
            </a:endParaRPr>
          </a:p>
        </p:txBody>
      </p:sp>
      <p:sp>
        <p:nvSpPr>
          <p:cNvPr id="31" name="矢印: 上 67">
            <a:extLst>
              <a:ext uri="{FF2B5EF4-FFF2-40B4-BE49-F238E27FC236}">
                <a16:creationId xmlns:a16="http://schemas.microsoft.com/office/drawing/2014/main" id="{94955884-AA08-7234-2C8D-DEAFD21A5316}"/>
              </a:ext>
            </a:extLst>
          </p:cNvPr>
          <p:cNvSpPr/>
          <p:nvPr/>
        </p:nvSpPr>
        <p:spPr>
          <a:xfrm rot="16200000">
            <a:off x="9379141" y="2939287"/>
            <a:ext cx="146431" cy="830453"/>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32" name="TextBox 31">
            <a:extLst>
              <a:ext uri="{FF2B5EF4-FFF2-40B4-BE49-F238E27FC236}">
                <a16:creationId xmlns:a16="http://schemas.microsoft.com/office/drawing/2014/main" id="{F5A683D6-63AC-3243-AFDC-292C64AC0045}"/>
              </a:ext>
            </a:extLst>
          </p:cNvPr>
          <p:cNvSpPr txBox="1"/>
          <p:nvPr/>
        </p:nvSpPr>
        <p:spPr>
          <a:xfrm>
            <a:off x="8907924" y="3407473"/>
            <a:ext cx="12128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000" b="1">
                <a:solidFill>
                  <a:srgbClr val="003451"/>
                </a:solidFill>
              </a:rPr>
              <a:t>事業収入</a:t>
            </a:r>
          </a:p>
        </p:txBody>
      </p:sp>
      <p:sp>
        <p:nvSpPr>
          <p:cNvPr id="33" name="矢印: 上 67">
            <a:extLst>
              <a:ext uri="{FF2B5EF4-FFF2-40B4-BE49-F238E27FC236}">
                <a16:creationId xmlns:a16="http://schemas.microsoft.com/office/drawing/2014/main" id="{8AC9F57E-91E3-8A69-FB10-FE0CA0EA4707}"/>
              </a:ext>
            </a:extLst>
          </p:cNvPr>
          <p:cNvSpPr/>
          <p:nvPr/>
        </p:nvSpPr>
        <p:spPr>
          <a:xfrm rot="-5400000">
            <a:off x="5360499" y="2685287"/>
            <a:ext cx="146431" cy="830453"/>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34" name="TextBox 33">
            <a:extLst>
              <a:ext uri="{FF2B5EF4-FFF2-40B4-BE49-F238E27FC236}">
                <a16:creationId xmlns:a16="http://schemas.microsoft.com/office/drawing/2014/main" id="{3571A94D-C157-6B4D-D6FB-5BB81B86884D}"/>
              </a:ext>
            </a:extLst>
          </p:cNvPr>
          <p:cNvSpPr txBox="1"/>
          <p:nvPr/>
        </p:nvSpPr>
        <p:spPr>
          <a:xfrm>
            <a:off x="4803453" y="2704319"/>
            <a:ext cx="12155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000" b="1">
                <a:solidFill>
                  <a:srgbClr val="003451"/>
                </a:solidFill>
              </a:rPr>
              <a:t>業務委託</a:t>
            </a:r>
          </a:p>
        </p:txBody>
      </p:sp>
      <p:sp>
        <p:nvSpPr>
          <p:cNvPr id="35" name="矢印: 上 67">
            <a:extLst>
              <a:ext uri="{FF2B5EF4-FFF2-40B4-BE49-F238E27FC236}">
                <a16:creationId xmlns:a16="http://schemas.microsoft.com/office/drawing/2014/main" id="{9A7020E5-38C6-9C08-F7F1-E4F184F54BF7}"/>
              </a:ext>
            </a:extLst>
          </p:cNvPr>
          <p:cNvSpPr/>
          <p:nvPr/>
        </p:nvSpPr>
        <p:spPr>
          <a:xfrm rot="5400000">
            <a:off x="5360498" y="2939286"/>
            <a:ext cx="146431" cy="830453"/>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36" name="TextBox 35">
            <a:extLst>
              <a:ext uri="{FF2B5EF4-FFF2-40B4-BE49-F238E27FC236}">
                <a16:creationId xmlns:a16="http://schemas.microsoft.com/office/drawing/2014/main" id="{60C2FF77-4591-9BA4-1FE3-1230875F608B}"/>
              </a:ext>
            </a:extLst>
          </p:cNvPr>
          <p:cNvSpPr txBox="1"/>
          <p:nvPr/>
        </p:nvSpPr>
        <p:spPr>
          <a:xfrm>
            <a:off x="4840545" y="3416059"/>
            <a:ext cx="12155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000" b="1">
                <a:solidFill>
                  <a:srgbClr val="003451"/>
                </a:solidFill>
              </a:rPr>
              <a:t>事業収入</a:t>
            </a:r>
          </a:p>
        </p:txBody>
      </p:sp>
      <p:sp>
        <p:nvSpPr>
          <p:cNvPr id="37" name="矢印: 上 67">
            <a:extLst>
              <a:ext uri="{FF2B5EF4-FFF2-40B4-BE49-F238E27FC236}">
                <a16:creationId xmlns:a16="http://schemas.microsoft.com/office/drawing/2014/main" id="{6B452422-C059-3EDB-4EA7-30D322AFC228}"/>
              </a:ext>
            </a:extLst>
          </p:cNvPr>
          <p:cNvSpPr/>
          <p:nvPr/>
        </p:nvSpPr>
        <p:spPr>
          <a:xfrm rot="10800000">
            <a:off x="7573926" y="1696501"/>
            <a:ext cx="137360" cy="612738"/>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39" name="TextBox 38">
            <a:extLst>
              <a:ext uri="{FF2B5EF4-FFF2-40B4-BE49-F238E27FC236}">
                <a16:creationId xmlns:a16="http://schemas.microsoft.com/office/drawing/2014/main" id="{A7D4F51F-B140-4FD9-DC17-426D1ED63CFC}"/>
              </a:ext>
            </a:extLst>
          </p:cNvPr>
          <p:cNvSpPr txBox="1"/>
          <p:nvPr/>
        </p:nvSpPr>
        <p:spPr>
          <a:xfrm>
            <a:off x="7638143" y="1669142"/>
            <a:ext cx="6984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a:solidFill>
                  <a:srgbClr val="003451"/>
                </a:solidFill>
              </a:rPr>
              <a:t>出</a:t>
            </a:r>
            <a:endParaRPr lang="en-US" altLang="ja-JP" sz="2000" b="1">
              <a:solidFill>
                <a:srgbClr val="003451"/>
              </a:solidFill>
            </a:endParaRPr>
          </a:p>
          <a:p>
            <a:pPr algn="l"/>
            <a:r>
              <a:rPr lang="ja-JP" altLang="en-US" sz="2000" b="1">
                <a:solidFill>
                  <a:srgbClr val="003451"/>
                </a:solidFill>
              </a:rPr>
              <a:t>資</a:t>
            </a:r>
            <a:endParaRPr lang="en-US" sz="2000" b="1">
              <a:solidFill>
                <a:srgbClr val="003451"/>
              </a:solidFill>
            </a:endParaRPr>
          </a:p>
        </p:txBody>
      </p:sp>
      <p:sp>
        <p:nvSpPr>
          <p:cNvPr id="40" name="矢印: 上 67">
            <a:extLst>
              <a:ext uri="{FF2B5EF4-FFF2-40B4-BE49-F238E27FC236}">
                <a16:creationId xmlns:a16="http://schemas.microsoft.com/office/drawing/2014/main" id="{15753E20-0A6C-6979-AD5C-609A02180BFD}"/>
              </a:ext>
            </a:extLst>
          </p:cNvPr>
          <p:cNvSpPr/>
          <p:nvPr/>
        </p:nvSpPr>
        <p:spPr>
          <a:xfrm>
            <a:off x="7328997" y="1696500"/>
            <a:ext cx="137360" cy="612738"/>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41" name="TextBox 40">
            <a:extLst>
              <a:ext uri="{FF2B5EF4-FFF2-40B4-BE49-F238E27FC236}">
                <a16:creationId xmlns:a16="http://schemas.microsoft.com/office/drawing/2014/main" id="{2D53BB1C-D30B-DF37-D08B-C50EE4873203}"/>
              </a:ext>
            </a:extLst>
          </p:cNvPr>
          <p:cNvSpPr txBox="1"/>
          <p:nvPr/>
        </p:nvSpPr>
        <p:spPr>
          <a:xfrm>
            <a:off x="6975928" y="1687284"/>
            <a:ext cx="6984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a:solidFill>
                  <a:srgbClr val="003451"/>
                </a:solidFill>
              </a:rPr>
              <a:t>配</a:t>
            </a:r>
          </a:p>
          <a:p>
            <a:r>
              <a:rPr lang="ja-JP" altLang="en-US" sz="2000" b="1">
                <a:solidFill>
                  <a:srgbClr val="003451"/>
                </a:solidFill>
              </a:rPr>
              <a:t>当</a:t>
            </a:r>
          </a:p>
        </p:txBody>
      </p:sp>
      <p:sp>
        <p:nvSpPr>
          <p:cNvPr id="42" name="矢印: 上 67">
            <a:extLst>
              <a:ext uri="{FF2B5EF4-FFF2-40B4-BE49-F238E27FC236}">
                <a16:creationId xmlns:a16="http://schemas.microsoft.com/office/drawing/2014/main" id="{E90BA2F6-3F5D-84A3-3A59-A014A019112C}"/>
              </a:ext>
            </a:extLst>
          </p:cNvPr>
          <p:cNvSpPr/>
          <p:nvPr/>
        </p:nvSpPr>
        <p:spPr>
          <a:xfrm rot="12000000">
            <a:off x="9034425" y="1814429"/>
            <a:ext cx="137360" cy="612738"/>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43" name="TextBox 42">
            <a:extLst>
              <a:ext uri="{FF2B5EF4-FFF2-40B4-BE49-F238E27FC236}">
                <a16:creationId xmlns:a16="http://schemas.microsoft.com/office/drawing/2014/main" id="{B0A94C47-3AC8-3610-7274-9525E96B5FE6}"/>
              </a:ext>
            </a:extLst>
          </p:cNvPr>
          <p:cNvSpPr txBox="1"/>
          <p:nvPr/>
        </p:nvSpPr>
        <p:spPr>
          <a:xfrm rot="1200000">
            <a:off x="9080499" y="1856079"/>
            <a:ext cx="6984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a:solidFill>
                  <a:srgbClr val="003451"/>
                </a:solidFill>
              </a:rPr>
              <a:t>出</a:t>
            </a:r>
            <a:endParaRPr lang="en-US" altLang="ja-JP" sz="2000" b="1">
              <a:solidFill>
                <a:srgbClr val="003451"/>
              </a:solidFill>
            </a:endParaRPr>
          </a:p>
          <a:p>
            <a:pPr algn="l"/>
            <a:r>
              <a:rPr lang="ja-JP" altLang="en-US" sz="2000" b="1">
                <a:solidFill>
                  <a:srgbClr val="003451"/>
                </a:solidFill>
              </a:rPr>
              <a:t>資</a:t>
            </a:r>
            <a:endParaRPr lang="en-US" sz="2000" b="1">
              <a:solidFill>
                <a:srgbClr val="003451"/>
              </a:solidFill>
            </a:endParaRPr>
          </a:p>
        </p:txBody>
      </p:sp>
      <p:sp>
        <p:nvSpPr>
          <p:cNvPr id="44" name="矢印: 上 67">
            <a:extLst>
              <a:ext uri="{FF2B5EF4-FFF2-40B4-BE49-F238E27FC236}">
                <a16:creationId xmlns:a16="http://schemas.microsoft.com/office/drawing/2014/main" id="{1F7C96BB-426D-CD45-8D07-39EA7984BB5A}"/>
              </a:ext>
            </a:extLst>
          </p:cNvPr>
          <p:cNvSpPr/>
          <p:nvPr/>
        </p:nvSpPr>
        <p:spPr>
          <a:xfrm rot="1200000">
            <a:off x="8852996" y="1769071"/>
            <a:ext cx="137360" cy="612738"/>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45" name="TextBox 44">
            <a:extLst>
              <a:ext uri="{FF2B5EF4-FFF2-40B4-BE49-F238E27FC236}">
                <a16:creationId xmlns:a16="http://schemas.microsoft.com/office/drawing/2014/main" id="{39982774-6FFA-3C5F-2B01-E5C6278187AD}"/>
              </a:ext>
            </a:extLst>
          </p:cNvPr>
          <p:cNvSpPr txBox="1"/>
          <p:nvPr/>
        </p:nvSpPr>
        <p:spPr>
          <a:xfrm rot="1200000">
            <a:off x="8508998" y="1720006"/>
            <a:ext cx="6984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a:solidFill>
                  <a:srgbClr val="003451"/>
                </a:solidFill>
              </a:rPr>
              <a:t>配</a:t>
            </a:r>
          </a:p>
          <a:p>
            <a:r>
              <a:rPr lang="ja-JP" altLang="en-US" sz="2000" b="1">
                <a:solidFill>
                  <a:srgbClr val="003451"/>
                </a:solidFill>
              </a:rPr>
              <a:t>当</a:t>
            </a:r>
          </a:p>
        </p:txBody>
      </p:sp>
      <p:sp>
        <p:nvSpPr>
          <p:cNvPr id="46" name="矢印: 上 67">
            <a:extLst>
              <a:ext uri="{FF2B5EF4-FFF2-40B4-BE49-F238E27FC236}">
                <a16:creationId xmlns:a16="http://schemas.microsoft.com/office/drawing/2014/main" id="{63CBFDB5-33E1-91D2-7DF3-525ECCF8B6CC}"/>
              </a:ext>
            </a:extLst>
          </p:cNvPr>
          <p:cNvSpPr/>
          <p:nvPr/>
        </p:nvSpPr>
        <p:spPr>
          <a:xfrm rot="9660000">
            <a:off x="6013640" y="1714643"/>
            <a:ext cx="137360" cy="612738"/>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47" name="TextBox 46">
            <a:extLst>
              <a:ext uri="{FF2B5EF4-FFF2-40B4-BE49-F238E27FC236}">
                <a16:creationId xmlns:a16="http://schemas.microsoft.com/office/drawing/2014/main" id="{28BED729-935D-0792-4636-882BC3F6993F}"/>
              </a:ext>
            </a:extLst>
          </p:cNvPr>
          <p:cNvSpPr txBox="1"/>
          <p:nvPr/>
        </p:nvSpPr>
        <p:spPr>
          <a:xfrm rot="-1200000">
            <a:off x="6077857" y="1574864"/>
            <a:ext cx="6984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a:solidFill>
                  <a:srgbClr val="003451"/>
                </a:solidFill>
              </a:rPr>
              <a:t>融</a:t>
            </a:r>
          </a:p>
          <a:p>
            <a:r>
              <a:rPr lang="ja-JP" altLang="en-US" sz="2000" b="1">
                <a:solidFill>
                  <a:srgbClr val="003451"/>
                </a:solidFill>
              </a:rPr>
              <a:t>資</a:t>
            </a:r>
          </a:p>
        </p:txBody>
      </p:sp>
      <p:sp>
        <p:nvSpPr>
          <p:cNvPr id="48" name="矢印: 上 67">
            <a:extLst>
              <a:ext uri="{FF2B5EF4-FFF2-40B4-BE49-F238E27FC236}">
                <a16:creationId xmlns:a16="http://schemas.microsoft.com/office/drawing/2014/main" id="{739715C7-0091-0084-9D41-4350875416D5}"/>
              </a:ext>
            </a:extLst>
          </p:cNvPr>
          <p:cNvSpPr/>
          <p:nvPr/>
        </p:nvSpPr>
        <p:spPr>
          <a:xfrm rot="20400000">
            <a:off x="5841282" y="1778142"/>
            <a:ext cx="137360" cy="612738"/>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49" name="TextBox 48">
            <a:extLst>
              <a:ext uri="{FF2B5EF4-FFF2-40B4-BE49-F238E27FC236}">
                <a16:creationId xmlns:a16="http://schemas.microsoft.com/office/drawing/2014/main" id="{7A89ECBB-126C-94F5-9A42-07403839790E}"/>
              </a:ext>
            </a:extLst>
          </p:cNvPr>
          <p:cNvSpPr txBox="1"/>
          <p:nvPr/>
        </p:nvSpPr>
        <p:spPr>
          <a:xfrm rot="-1200000">
            <a:off x="5530242" y="1788869"/>
            <a:ext cx="508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a:solidFill>
                  <a:srgbClr val="003451"/>
                </a:solidFill>
              </a:rPr>
              <a:t>返済</a:t>
            </a:r>
          </a:p>
        </p:txBody>
      </p:sp>
      <p:sp>
        <p:nvSpPr>
          <p:cNvPr id="50" name="矢印: 上 67">
            <a:extLst>
              <a:ext uri="{FF2B5EF4-FFF2-40B4-BE49-F238E27FC236}">
                <a16:creationId xmlns:a16="http://schemas.microsoft.com/office/drawing/2014/main" id="{C58ED237-EAA7-C3E4-7C27-BED334808B55}"/>
              </a:ext>
            </a:extLst>
          </p:cNvPr>
          <p:cNvSpPr/>
          <p:nvPr/>
        </p:nvSpPr>
        <p:spPr>
          <a:xfrm rot="19800000">
            <a:off x="5038179" y="4214134"/>
            <a:ext cx="146431" cy="1048166"/>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51" name="矢印: 上 67">
            <a:extLst>
              <a:ext uri="{FF2B5EF4-FFF2-40B4-BE49-F238E27FC236}">
                <a16:creationId xmlns:a16="http://schemas.microsoft.com/office/drawing/2014/main" id="{2BB79FCD-8ABF-372A-F4B7-1D77036791DC}"/>
              </a:ext>
            </a:extLst>
          </p:cNvPr>
          <p:cNvSpPr/>
          <p:nvPr/>
        </p:nvSpPr>
        <p:spPr>
          <a:xfrm rot="2400000">
            <a:off x="9709964" y="4168776"/>
            <a:ext cx="146431" cy="1048166"/>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52" name="矢印: 上 67">
            <a:extLst>
              <a:ext uri="{FF2B5EF4-FFF2-40B4-BE49-F238E27FC236}">
                <a16:creationId xmlns:a16="http://schemas.microsoft.com/office/drawing/2014/main" id="{43BC35FD-4974-B592-AF53-8EF0ED740533}"/>
              </a:ext>
            </a:extLst>
          </p:cNvPr>
          <p:cNvSpPr/>
          <p:nvPr/>
        </p:nvSpPr>
        <p:spPr>
          <a:xfrm rot="9000000">
            <a:off x="4811393" y="4377419"/>
            <a:ext cx="146431" cy="1048166"/>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53" name="矢印: 上 67">
            <a:extLst>
              <a:ext uri="{FF2B5EF4-FFF2-40B4-BE49-F238E27FC236}">
                <a16:creationId xmlns:a16="http://schemas.microsoft.com/office/drawing/2014/main" id="{A77E447F-7A26-426B-07EE-952AB4056C10}"/>
              </a:ext>
            </a:extLst>
          </p:cNvPr>
          <p:cNvSpPr/>
          <p:nvPr/>
        </p:nvSpPr>
        <p:spPr>
          <a:xfrm rot="13200000">
            <a:off x="9909535" y="4332061"/>
            <a:ext cx="146431" cy="1048166"/>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a:solidFill>
                <a:srgbClr val="003451"/>
              </a:solidFill>
            </a:endParaRPr>
          </a:p>
        </p:txBody>
      </p:sp>
      <p:sp>
        <p:nvSpPr>
          <p:cNvPr id="55" name="TextBox 54">
            <a:extLst>
              <a:ext uri="{FF2B5EF4-FFF2-40B4-BE49-F238E27FC236}">
                <a16:creationId xmlns:a16="http://schemas.microsoft.com/office/drawing/2014/main" id="{C3DE0A0F-7EDE-511D-218C-E05F27EC9897}"/>
              </a:ext>
            </a:extLst>
          </p:cNvPr>
          <p:cNvSpPr txBox="1"/>
          <p:nvPr/>
        </p:nvSpPr>
        <p:spPr>
          <a:xfrm rot="2340000">
            <a:off x="9408319" y="4271739"/>
            <a:ext cx="4989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a:solidFill>
                  <a:srgbClr val="003451"/>
                </a:solidFill>
              </a:rPr>
              <a:t>消費</a:t>
            </a:r>
          </a:p>
        </p:txBody>
      </p:sp>
      <p:sp>
        <p:nvSpPr>
          <p:cNvPr id="56" name="TextBox 55">
            <a:extLst>
              <a:ext uri="{FF2B5EF4-FFF2-40B4-BE49-F238E27FC236}">
                <a16:creationId xmlns:a16="http://schemas.microsoft.com/office/drawing/2014/main" id="{EAD06ADB-CFA0-9441-92B0-57E2AF1C768F}"/>
              </a:ext>
            </a:extLst>
          </p:cNvPr>
          <p:cNvSpPr txBox="1"/>
          <p:nvPr/>
        </p:nvSpPr>
        <p:spPr>
          <a:xfrm rot="2340000">
            <a:off x="9997961" y="4082216"/>
            <a:ext cx="49892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ja-JP" altLang="en-US" sz="2000" b="1">
              <a:solidFill>
                <a:srgbClr val="003451"/>
              </a:solidFill>
            </a:endParaRPr>
          </a:p>
          <a:p>
            <a:r>
              <a:rPr lang="ja-JP" altLang="en-US" sz="2000" b="1">
                <a:solidFill>
                  <a:srgbClr val="003451"/>
                </a:solidFill>
              </a:rPr>
              <a:t>知る体験</a:t>
            </a:r>
            <a:endParaRPr lang="ja-JP" sz="2000" b="1">
              <a:solidFill>
                <a:srgbClr val="003451"/>
              </a:solidFill>
            </a:endParaRPr>
          </a:p>
        </p:txBody>
      </p:sp>
      <p:sp>
        <p:nvSpPr>
          <p:cNvPr id="57" name="TextBox 56">
            <a:extLst>
              <a:ext uri="{FF2B5EF4-FFF2-40B4-BE49-F238E27FC236}">
                <a16:creationId xmlns:a16="http://schemas.microsoft.com/office/drawing/2014/main" id="{CD8DB4D6-2F70-64F6-36E4-91C1DB8D3C2B}"/>
              </a:ext>
            </a:extLst>
          </p:cNvPr>
          <p:cNvSpPr txBox="1"/>
          <p:nvPr/>
        </p:nvSpPr>
        <p:spPr>
          <a:xfrm rot="19680000">
            <a:off x="4395772" y="4313270"/>
            <a:ext cx="53521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a:solidFill>
                  <a:srgbClr val="003451"/>
                </a:solidFill>
              </a:rPr>
              <a:t>宿泊体験</a:t>
            </a:r>
          </a:p>
        </p:txBody>
      </p:sp>
      <p:sp>
        <p:nvSpPr>
          <p:cNvPr id="58" name="TextBox 57">
            <a:extLst>
              <a:ext uri="{FF2B5EF4-FFF2-40B4-BE49-F238E27FC236}">
                <a16:creationId xmlns:a16="http://schemas.microsoft.com/office/drawing/2014/main" id="{171768DE-0734-8CC3-15D6-2C867AEBFE83}"/>
              </a:ext>
            </a:extLst>
          </p:cNvPr>
          <p:cNvSpPr txBox="1"/>
          <p:nvPr/>
        </p:nvSpPr>
        <p:spPr>
          <a:xfrm rot="-1680000">
            <a:off x="5117533" y="4298952"/>
            <a:ext cx="4989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a:solidFill>
                  <a:srgbClr val="003451"/>
                </a:solidFill>
              </a:rPr>
              <a:t>消費</a:t>
            </a:r>
          </a:p>
        </p:txBody>
      </p:sp>
      <p:sp>
        <p:nvSpPr>
          <p:cNvPr id="4" name="テキスト ボックス 3">
            <a:extLst>
              <a:ext uri="{FF2B5EF4-FFF2-40B4-BE49-F238E27FC236}">
                <a16:creationId xmlns:a16="http://schemas.microsoft.com/office/drawing/2014/main" id="{D8417232-6B16-1575-CF3C-0209A1EB8E9D}"/>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00</a:t>
            </a:r>
          </a:p>
        </p:txBody>
      </p:sp>
    </p:spTree>
    <p:extLst>
      <p:ext uri="{BB962C8B-B14F-4D97-AF65-F5344CB8AC3E}">
        <p14:creationId xmlns:p14="http://schemas.microsoft.com/office/powerpoint/2010/main" val="6785677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A3B5E6F-89C1-5752-0DB0-0917D5637F0C}"/>
            </a:ext>
          </a:extLst>
        </p:cNvPr>
        <p:cNvGrpSpPr/>
        <p:nvPr/>
      </p:nvGrpSpPr>
      <p:grpSpPr>
        <a:xfrm>
          <a:off x="0" y="0"/>
          <a:ext cx="0" cy="0"/>
          <a:chOff x="0" y="0"/>
          <a:chExt cx="0" cy="0"/>
        </a:xfrm>
      </p:grpSpPr>
      <p:sp>
        <p:nvSpPr>
          <p:cNvPr id="5" name="楕円 3">
            <a:extLst>
              <a:ext uri="{FF2B5EF4-FFF2-40B4-BE49-F238E27FC236}">
                <a16:creationId xmlns:a16="http://schemas.microsoft.com/office/drawing/2014/main" id="{89E7928D-307F-5649-D20E-8E2963C51E63}"/>
              </a:ext>
            </a:extLst>
          </p:cNvPr>
          <p:cNvSpPr>
            <a:spLocks noChangeAspect="1"/>
          </p:cNvSpPr>
          <p:nvPr/>
        </p:nvSpPr>
        <p:spPr>
          <a:xfrm>
            <a:off x="-2700000" y="733322"/>
            <a:ext cx="5400000" cy="5400000"/>
          </a:xfrm>
          <a:prstGeom prst="ellipse">
            <a:avLst/>
          </a:prstGeom>
          <a:solidFill>
            <a:srgbClr val="604A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2A7BF80C-62B2-EE45-4289-898F85450607}"/>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sp>
        <p:nvSpPr>
          <p:cNvPr id="14" name="四角形: 角を丸くする 13">
            <a:extLst>
              <a:ext uri="{FF2B5EF4-FFF2-40B4-BE49-F238E27FC236}">
                <a16:creationId xmlns:a16="http://schemas.microsoft.com/office/drawing/2014/main" id="{98E1CACC-5004-BA36-6ED3-479461ADD0C8}"/>
              </a:ext>
            </a:extLst>
          </p:cNvPr>
          <p:cNvSpPr/>
          <p:nvPr/>
        </p:nvSpPr>
        <p:spPr>
          <a:xfrm>
            <a:off x="2700000" y="106004"/>
            <a:ext cx="4258555" cy="876447"/>
          </a:xfrm>
          <a:prstGeom prst="roundRect">
            <a:avLst/>
          </a:prstGeom>
          <a:solidFill>
            <a:srgbClr val="00345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800" b="1">
                <a:solidFill>
                  <a:schemeClr val="bg1"/>
                </a:solidFill>
              </a:rPr>
              <a:t>収支計算</a:t>
            </a:r>
          </a:p>
        </p:txBody>
      </p:sp>
      <p:sp>
        <p:nvSpPr>
          <p:cNvPr id="8" name="テキスト ボックス 7">
            <a:extLst>
              <a:ext uri="{FF2B5EF4-FFF2-40B4-BE49-F238E27FC236}">
                <a16:creationId xmlns:a16="http://schemas.microsoft.com/office/drawing/2014/main" id="{4FE7573A-DDED-D4ED-F5C6-973684D238EA}"/>
              </a:ext>
            </a:extLst>
          </p:cNvPr>
          <p:cNvSpPr txBox="1"/>
          <p:nvPr/>
        </p:nvSpPr>
        <p:spPr>
          <a:xfrm>
            <a:off x="2926080" y="934387"/>
            <a:ext cx="6819900" cy="3808735"/>
          </a:xfrm>
          <a:prstGeom prst="rect">
            <a:avLst/>
          </a:prstGeom>
          <a:noFill/>
        </p:spPr>
        <p:txBody>
          <a:bodyPr wrap="square" rtlCol="0">
            <a:spAutoFit/>
          </a:bodyPr>
          <a:lstStyle/>
          <a:p>
            <a:r>
              <a:rPr kumimoji="1" lang="ja-JP" altLang="en-US" sz="1050"/>
              <a:t>新治地区古民家改修費用</a:t>
            </a:r>
            <a:endParaRPr kumimoji="1" lang="en-US" altLang="ja-JP" sz="1050"/>
          </a:p>
          <a:p>
            <a:r>
              <a:rPr kumimoji="1" lang="ja-JP" altLang="en-US" sz="1050"/>
              <a:t>新治地区にある農家住宅を約</a:t>
            </a:r>
            <a:r>
              <a:rPr kumimoji="1" lang="en-US" altLang="ja-JP" sz="1050"/>
              <a:t>50</a:t>
            </a:r>
            <a:r>
              <a:rPr kumimoji="1" lang="ja-JP" altLang="en-US" sz="1050"/>
              <a:t>坪と仮定し、フルリノベーションする。</a:t>
            </a:r>
            <a:r>
              <a:rPr lang="ja-JP" altLang="en-US" sz="1050"/>
              <a:t>国土交通省「リフォームの内容と価格について」および古民家再生関連団体の市場調査より、坪単価</a:t>
            </a:r>
            <a:r>
              <a:rPr lang="en-US" altLang="ja-JP" sz="1050"/>
              <a:t>60</a:t>
            </a:r>
            <a:r>
              <a:rPr lang="ja-JP" altLang="en-US" sz="1050"/>
              <a:t>万円を採用し、計算すると</a:t>
            </a:r>
            <a:r>
              <a:rPr lang="en-US" altLang="ja-JP" sz="1050"/>
              <a:t>50</a:t>
            </a:r>
            <a:r>
              <a:rPr lang="ja-JP" altLang="en-US" sz="1050"/>
              <a:t>万</a:t>
            </a:r>
            <a:r>
              <a:rPr lang="en-US" altLang="ja-JP" sz="1050"/>
              <a:t>×60</a:t>
            </a:r>
            <a:r>
              <a:rPr lang="ja-JP" altLang="en-US" sz="1050"/>
              <a:t>万＝</a:t>
            </a:r>
            <a:r>
              <a:rPr lang="en-US" altLang="ja-JP" sz="1050"/>
              <a:t>3000</a:t>
            </a:r>
            <a:r>
              <a:rPr lang="ja-JP" altLang="en-US" sz="1050"/>
              <a:t>万円</a:t>
            </a:r>
            <a:r>
              <a:rPr kumimoji="1" lang="ja-JP" altLang="en-US" sz="1050"/>
              <a:t>　窓のペアガラス化、床下断熱などの断熱改修を必須工事とした。</a:t>
            </a:r>
            <a:endParaRPr kumimoji="1" lang="en-US" altLang="ja-JP" sz="1050"/>
          </a:p>
          <a:p>
            <a:r>
              <a:rPr kumimoji="1" lang="ja-JP" altLang="en-US" sz="1050"/>
              <a:t>自転車整備拠点は</a:t>
            </a:r>
            <a:r>
              <a:rPr lang="ja-JP" altLang="en-US" sz="1050"/>
              <a:t>サイクルショップの開業什器価格および土間コンクリート施工単価を参考に床内装</a:t>
            </a:r>
            <a:r>
              <a:rPr lang="en-US" altLang="ja-JP" sz="1050"/>
              <a:t>150</a:t>
            </a:r>
            <a:r>
              <a:rPr lang="ja-JP" altLang="en-US" sz="1050"/>
              <a:t>万、什器・工具</a:t>
            </a:r>
            <a:r>
              <a:rPr lang="en-US" altLang="ja-JP" sz="1050"/>
              <a:t>100</a:t>
            </a:r>
            <a:r>
              <a:rPr lang="ja-JP" altLang="en-US" sz="1050"/>
              <a:t>万とした。</a:t>
            </a:r>
            <a:endParaRPr lang="en-US" altLang="ja-JP" sz="1050"/>
          </a:p>
          <a:p>
            <a:r>
              <a:rPr lang="ja-JP" altLang="en-US" sz="1050"/>
              <a:t>設備インフラ（浄化槽・消防）旅館業法に適応する設備インフラとするため、茨城県内自治体の浄化槽補助金基準額および消防設備業者の市場価格を参考に、</a:t>
            </a:r>
            <a:r>
              <a:rPr lang="en-US" altLang="ja-JP" sz="1050"/>
              <a:t>200</a:t>
            </a:r>
            <a:r>
              <a:rPr lang="ja-JP" altLang="en-US" sz="1050"/>
              <a:t>万とする。</a:t>
            </a:r>
            <a:endParaRPr lang="en-US" altLang="ja-JP" sz="1050"/>
          </a:p>
          <a:p>
            <a:r>
              <a:rPr kumimoji="1" lang="ja-JP" altLang="en-US" sz="1050"/>
              <a:t>設計申請開業準備として、</a:t>
            </a:r>
            <a:r>
              <a:rPr lang="ja-JP" altLang="en-US" sz="1050"/>
              <a:t>建築設計事務所の標準報酬基準および旅館業許可申請の実勢価格を参考に、</a:t>
            </a:r>
            <a:r>
              <a:rPr lang="en-US" altLang="ja-JP" sz="1050"/>
              <a:t>750</a:t>
            </a:r>
            <a:r>
              <a:rPr lang="ja-JP" altLang="en-US" sz="1050"/>
              <a:t>万円とする。</a:t>
            </a:r>
            <a:endParaRPr lang="en-US" altLang="ja-JP" sz="1050"/>
          </a:p>
          <a:p>
            <a:r>
              <a:rPr kumimoji="1" lang="ja-JP" altLang="en-US" sz="1050"/>
              <a:t>費用合計　</a:t>
            </a:r>
            <a:r>
              <a:rPr kumimoji="1" lang="en-US" altLang="ja-JP" sz="1050"/>
              <a:t>4200</a:t>
            </a:r>
            <a:r>
              <a:rPr kumimoji="1" lang="ja-JP" altLang="en-US" sz="1050"/>
              <a:t>万円</a:t>
            </a:r>
            <a:endParaRPr kumimoji="1" lang="en-US" altLang="ja-JP" sz="1050"/>
          </a:p>
          <a:p>
            <a:r>
              <a:rPr kumimoji="1" lang="ja-JP" altLang="en-US" sz="1050"/>
              <a:t>中城通り</a:t>
            </a:r>
            <a:endParaRPr kumimoji="1" lang="en-US" altLang="ja-JP" sz="1050"/>
          </a:p>
          <a:p>
            <a:r>
              <a:rPr kumimoji="1" lang="ja-JP" altLang="en-US" sz="1050"/>
              <a:t>建築工事　面積</a:t>
            </a:r>
            <a:r>
              <a:rPr kumimoji="1" lang="en-US" altLang="ja-JP" sz="1050"/>
              <a:t>150㎡</a:t>
            </a:r>
            <a:r>
              <a:rPr kumimoji="1" lang="ja-JP" altLang="en-US" sz="1050"/>
              <a:t>とし、全体リノベーション単価</a:t>
            </a:r>
            <a:r>
              <a:rPr kumimoji="1" lang="en-US" altLang="ja-JP" sz="1050"/>
              <a:t>18</a:t>
            </a:r>
            <a:r>
              <a:rPr kumimoji="1" lang="ja-JP" altLang="en-US" sz="1050"/>
              <a:t>万</a:t>
            </a:r>
            <a:r>
              <a:rPr kumimoji="1" lang="en-US" altLang="ja-JP" sz="1050"/>
              <a:t>/</a:t>
            </a:r>
            <a:r>
              <a:rPr kumimoji="1" lang="ja-JP" altLang="en-US" sz="1050"/>
              <a:t>㎡とし金額</a:t>
            </a:r>
            <a:r>
              <a:rPr kumimoji="1" lang="en-US" altLang="ja-JP" sz="1050"/>
              <a:t>2700</a:t>
            </a:r>
            <a:r>
              <a:rPr kumimoji="1" lang="ja-JP" altLang="en-US" sz="1050"/>
              <a:t>万円、耐震耐熱工事単価</a:t>
            </a:r>
            <a:r>
              <a:rPr kumimoji="1" lang="en-US" altLang="ja-JP" sz="1050"/>
              <a:t>3</a:t>
            </a:r>
            <a:r>
              <a:rPr kumimoji="1" lang="ja-JP" altLang="en-US" sz="1050"/>
              <a:t>万</a:t>
            </a:r>
            <a:r>
              <a:rPr kumimoji="1" lang="en-US" altLang="ja-JP" sz="1050"/>
              <a:t>/㎡</a:t>
            </a:r>
            <a:r>
              <a:rPr kumimoji="1" lang="ja-JP" altLang="en-US" sz="1050"/>
              <a:t>とし金額</a:t>
            </a:r>
            <a:r>
              <a:rPr kumimoji="1" lang="en-US" altLang="ja-JP" sz="1050"/>
              <a:t>450</a:t>
            </a:r>
            <a:r>
              <a:rPr kumimoji="1" lang="ja-JP" altLang="en-US" sz="1050"/>
              <a:t>万円　内装仕立て単価</a:t>
            </a:r>
            <a:r>
              <a:rPr kumimoji="1" lang="en-US" altLang="ja-JP" sz="1050"/>
              <a:t>2.5</a:t>
            </a:r>
            <a:r>
              <a:rPr kumimoji="1" lang="ja-JP" altLang="en-US" sz="1050"/>
              <a:t>万</a:t>
            </a:r>
            <a:r>
              <a:rPr kumimoji="1" lang="en-US" altLang="ja-JP" sz="1050"/>
              <a:t>/㎡</a:t>
            </a:r>
            <a:r>
              <a:rPr kumimoji="1" lang="ja-JP" altLang="en-US" sz="1050"/>
              <a:t>とし金額</a:t>
            </a:r>
            <a:r>
              <a:rPr kumimoji="1" lang="en-US" altLang="ja-JP" sz="1050"/>
              <a:t>375</a:t>
            </a:r>
            <a:r>
              <a:rPr kumimoji="1" lang="ja-JP" altLang="en-US" sz="1050"/>
              <a:t>万円の合計</a:t>
            </a:r>
            <a:r>
              <a:rPr kumimoji="1" lang="en-US" altLang="ja-JP" sz="1050"/>
              <a:t>3525</a:t>
            </a:r>
            <a:r>
              <a:rPr kumimoji="1" lang="ja-JP" altLang="en-US" sz="1050"/>
              <a:t>万円</a:t>
            </a:r>
            <a:endParaRPr kumimoji="1" lang="en-US" altLang="ja-JP" sz="1050"/>
          </a:p>
          <a:p>
            <a:r>
              <a:rPr kumimoji="1" lang="ja-JP" altLang="en-US" sz="1050"/>
              <a:t>建築設備概算として</a:t>
            </a:r>
            <a:r>
              <a:rPr kumimoji="1" lang="en-US" altLang="ja-JP" sz="1050"/>
              <a:t>450</a:t>
            </a:r>
            <a:r>
              <a:rPr kumimoji="1" lang="ja-JP" altLang="en-US" sz="1050"/>
              <a:t>万円、設計監理法令対応費　</a:t>
            </a:r>
            <a:r>
              <a:rPr kumimoji="1" lang="en-US" altLang="ja-JP" sz="1050"/>
              <a:t>452</a:t>
            </a:r>
            <a:r>
              <a:rPr kumimoji="1" lang="ja-JP" altLang="en-US" sz="1050"/>
              <a:t>万円　サイクル整備拠点　</a:t>
            </a:r>
            <a:r>
              <a:rPr kumimoji="1" lang="en-US" altLang="ja-JP" sz="1050"/>
              <a:t>250</a:t>
            </a:r>
            <a:r>
              <a:rPr kumimoji="1" lang="ja-JP" altLang="en-US" sz="1050"/>
              <a:t>万円</a:t>
            </a:r>
            <a:endParaRPr kumimoji="1" lang="en-US" altLang="ja-JP" sz="1050"/>
          </a:p>
          <a:p>
            <a:r>
              <a:rPr kumimoji="1" lang="ja-JP" altLang="en-US" sz="1050"/>
              <a:t>合計約</a:t>
            </a:r>
            <a:r>
              <a:rPr kumimoji="1" lang="en-US" altLang="ja-JP" sz="1050"/>
              <a:t>4677</a:t>
            </a:r>
            <a:r>
              <a:rPr kumimoji="1" lang="ja-JP" altLang="en-US" sz="1050"/>
              <a:t>万円</a:t>
            </a:r>
            <a:endParaRPr kumimoji="1" lang="en-US" altLang="ja-JP" sz="1050"/>
          </a:p>
          <a:p>
            <a:r>
              <a:rPr kumimoji="1" lang="ja-JP" altLang="en-US" sz="1050"/>
              <a:t>上高津貝塚</a:t>
            </a:r>
            <a:endParaRPr kumimoji="1" lang="en-US" altLang="ja-JP" sz="1050"/>
          </a:p>
          <a:p>
            <a:r>
              <a:rPr kumimoji="1" lang="ja-JP" altLang="en-US" sz="1050"/>
              <a:t>竪穴式住居</a:t>
            </a:r>
            <a:r>
              <a:rPr kumimoji="1" lang="en-US" altLang="ja-JP" sz="1050"/>
              <a:t>80</a:t>
            </a:r>
            <a:r>
              <a:rPr kumimoji="1" lang="ja-JP" altLang="en-US" sz="1050"/>
              <a:t>万円</a:t>
            </a:r>
            <a:r>
              <a:rPr kumimoji="1" lang="en-US" altLang="ja-JP" sz="1050"/>
              <a:t>/</a:t>
            </a:r>
            <a:r>
              <a:rPr kumimoji="1" lang="ja-JP" altLang="en-US" sz="1050"/>
              <a:t>一戸　</a:t>
            </a:r>
            <a:r>
              <a:rPr kumimoji="1" lang="en-US" altLang="ja-JP" sz="1050"/>
              <a:t>(</a:t>
            </a:r>
            <a:r>
              <a:rPr kumimoji="1" lang="ja-JP" altLang="en-US" sz="1050"/>
              <a:t>縄文屋根</a:t>
            </a:r>
            <a:r>
              <a:rPr kumimoji="1" lang="en-US" altLang="ja-JP" sz="1050">
                <a:hlinkClick r:id="rId3"/>
              </a:rPr>
              <a:t>https://jomonyane.com/</a:t>
            </a:r>
            <a:r>
              <a:rPr kumimoji="1" lang="en-US" altLang="ja-JP" sz="1050"/>
              <a:t>)</a:t>
            </a:r>
          </a:p>
          <a:p>
            <a:r>
              <a:rPr kumimoji="1" lang="ja-JP" altLang="en-US" sz="1050"/>
              <a:t>収入</a:t>
            </a:r>
            <a:endParaRPr kumimoji="1" lang="en-US" altLang="ja-JP" sz="1050"/>
          </a:p>
          <a:p>
            <a:r>
              <a:rPr kumimoji="1" lang="ja-JP" altLang="en-US" sz="1050"/>
              <a:t>宿泊費</a:t>
            </a:r>
            <a:r>
              <a:rPr kumimoji="1" lang="en-US" altLang="ja-JP" sz="1050"/>
              <a:t>4</a:t>
            </a:r>
            <a:r>
              <a:rPr kumimoji="1" lang="ja-JP" altLang="en-US" sz="1050"/>
              <a:t>万円</a:t>
            </a:r>
            <a:r>
              <a:rPr kumimoji="1" lang="en-US" altLang="ja-JP" sz="1050"/>
              <a:t>/</a:t>
            </a:r>
            <a:r>
              <a:rPr kumimoji="1" lang="ja-JP" altLang="en-US" sz="1050"/>
              <a:t>室　年間稼働率</a:t>
            </a:r>
            <a:r>
              <a:rPr kumimoji="1" lang="en-US" altLang="ja-JP" sz="1050"/>
              <a:t>60%</a:t>
            </a:r>
            <a:r>
              <a:rPr kumimoji="1" lang="ja-JP" altLang="en-US" sz="1050"/>
              <a:t>　年間売上　約</a:t>
            </a:r>
            <a:r>
              <a:rPr kumimoji="1" lang="en-US" altLang="ja-JP" sz="1050"/>
              <a:t>876</a:t>
            </a:r>
            <a:r>
              <a:rPr kumimoji="1" lang="ja-JP" altLang="en-US" sz="1050"/>
              <a:t>万円</a:t>
            </a:r>
            <a:endParaRPr kumimoji="1" lang="en-US" altLang="ja-JP" sz="1050"/>
          </a:p>
          <a:p>
            <a:r>
              <a:rPr kumimoji="1" lang="ja-JP" altLang="en-US" sz="1050"/>
              <a:t>ランニングコスト</a:t>
            </a:r>
            <a:endParaRPr kumimoji="1" lang="en-US" altLang="ja-JP" sz="1050"/>
          </a:p>
          <a:p>
            <a:r>
              <a:rPr kumimoji="1" lang="en-US" altLang="ja-JP" sz="1050"/>
              <a:t>OTA</a:t>
            </a:r>
            <a:r>
              <a:rPr kumimoji="1" lang="ja-JP" altLang="en-US" sz="1050"/>
              <a:t>手数料：約</a:t>
            </a:r>
            <a:r>
              <a:rPr kumimoji="1" lang="en-US" altLang="ja-JP" sz="1050"/>
              <a:t>131</a:t>
            </a:r>
            <a:r>
              <a:rPr kumimoji="1" lang="ja-JP" altLang="en-US" sz="1050"/>
              <a:t>万円　運営代行手数料：約</a:t>
            </a:r>
            <a:r>
              <a:rPr kumimoji="1" lang="en-US" altLang="ja-JP" sz="1050"/>
              <a:t>175</a:t>
            </a:r>
            <a:r>
              <a:rPr kumimoji="1" lang="ja-JP" altLang="en-US" sz="1050"/>
              <a:t>万円　清掃代：約</a:t>
            </a:r>
            <a:r>
              <a:rPr kumimoji="1" lang="en-US" altLang="ja-JP" sz="1050"/>
              <a:t>131</a:t>
            </a:r>
            <a:r>
              <a:rPr kumimoji="1" lang="ja-JP" altLang="en-US" sz="1050"/>
              <a:t>万円　水道光熱費：約</a:t>
            </a:r>
            <a:r>
              <a:rPr kumimoji="1" lang="en-US" altLang="ja-JP" sz="1050"/>
              <a:t>60</a:t>
            </a:r>
            <a:r>
              <a:rPr kumimoji="1" lang="ja-JP" altLang="en-US" sz="1050"/>
              <a:t>万</a:t>
            </a:r>
            <a:endParaRPr kumimoji="1" lang="en-US" altLang="ja-JP" sz="1050"/>
          </a:p>
          <a:p>
            <a:r>
              <a:rPr kumimoji="1" lang="ja-JP" altLang="en-US" sz="1050"/>
              <a:t>通信・システム費約</a:t>
            </a:r>
            <a:r>
              <a:rPr kumimoji="1" lang="en-US" altLang="ja-JP" sz="1050"/>
              <a:t>12</a:t>
            </a:r>
            <a:r>
              <a:rPr kumimoji="1" lang="ja-JP" altLang="en-US" sz="1050"/>
              <a:t>万円　保険料税金：約</a:t>
            </a:r>
            <a:r>
              <a:rPr kumimoji="1" lang="en-US" altLang="ja-JP" sz="1050"/>
              <a:t>20</a:t>
            </a:r>
            <a:r>
              <a:rPr kumimoji="1" lang="ja-JP" altLang="en-US" sz="1050"/>
              <a:t>万円　合計</a:t>
            </a:r>
            <a:r>
              <a:rPr kumimoji="1" lang="en-US" altLang="ja-JP" sz="1050"/>
              <a:t>529</a:t>
            </a:r>
            <a:r>
              <a:rPr kumimoji="1" lang="ja-JP" altLang="en-US" sz="1050"/>
              <a:t>万</a:t>
            </a:r>
            <a:endParaRPr kumimoji="1" lang="en-US" altLang="ja-JP" sz="1050"/>
          </a:p>
        </p:txBody>
      </p:sp>
      <p:sp>
        <p:nvSpPr>
          <p:cNvPr id="11" name="テキスト ボックス 10">
            <a:extLst>
              <a:ext uri="{FF2B5EF4-FFF2-40B4-BE49-F238E27FC236}">
                <a16:creationId xmlns:a16="http://schemas.microsoft.com/office/drawing/2014/main" id="{BB2A2FB6-EBBD-CABE-F4AF-3D7868D06715}"/>
              </a:ext>
            </a:extLst>
          </p:cNvPr>
          <p:cNvSpPr txBox="1"/>
          <p:nvPr/>
        </p:nvSpPr>
        <p:spPr>
          <a:xfrm>
            <a:off x="3573780" y="4694342"/>
            <a:ext cx="7224100" cy="1754326"/>
          </a:xfrm>
          <a:prstGeom prst="rect">
            <a:avLst/>
          </a:prstGeom>
          <a:noFill/>
        </p:spPr>
        <p:txBody>
          <a:bodyPr wrap="square" rtlCol="0">
            <a:spAutoFit/>
          </a:bodyPr>
          <a:lstStyle/>
          <a:p>
            <a:r>
              <a:rPr kumimoji="1" lang="ja-JP" altLang="en-US"/>
              <a:t>初期費用</a:t>
            </a:r>
            <a:endParaRPr kumimoji="1" lang="en-US" altLang="ja-JP"/>
          </a:p>
          <a:p>
            <a:r>
              <a:rPr kumimoji="1" lang="ja-JP" altLang="en-US"/>
              <a:t>約</a:t>
            </a:r>
            <a:r>
              <a:rPr kumimoji="1" lang="en-US" altLang="ja-JP"/>
              <a:t>8957</a:t>
            </a:r>
            <a:r>
              <a:rPr kumimoji="1" lang="ja-JP" altLang="en-US"/>
              <a:t>万円</a:t>
            </a:r>
            <a:endParaRPr kumimoji="1" lang="en-US" altLang="ja-JP"/>
          </a:p>
          <a:p>
            <a:r>
              <a:rPr kumimoji="1" lang="ja-JP" altLang="en-US"/>
              <a:t>売上</a:t>
            </a:r>
            <a:endParaRPr kumimoji="1" lang="en-US" altLang="ja-JP"/>
          </a:p>
          <a:p>
            <a:r>
              <a:rPr kumimoji="1" lang="ja-JP" altLang="en-US"/>
              <a:t>年間約</a:t>
            </a:r>
            <a:r>
              <a:rPr kumimoji="1" lang="en-US" altLang="ja-JP"/>
              <a:t>2628</a:t>
            </a:r>
            <a:r>
              <a:rPr kumimoji="1" lang="ja-JP" altLang="en-US"/>
              <a:t>万円</a:t>
            </a:r>
            <a:endParaRPr kumimoji="1" lang="en-US" altLang="ja-JP"/>
          </a:p>
          <a:p>
            <a:r>
              <a:rPr kumimoji="1" lang="ja-JP" altLang="en-US"/>
              <a:t>ランニングコスト</a:t>
            </a:r>
            <a:endParaRPr kumimoji="1" lang="en-US" altLang="ja-JP"/>
          </a:p>
          <a:p>
            <a:r>
              <a:rPr kumimoji="1" lang="ja-JP" altLang="en-US"/>
              <a:t>年間約</a:t>
            </a:r>
            <a:r>
              <a:rPr kumimoji="1" lang="en-US" altLang="ja-JP"/>
              <a:t>1587</a:t>
            </a:r>
            <a:r>
              <a:rPr kumimoji="1" lang="ja-JP" altLang="en-US"/>
              <a:t>万　　利益年間</a:t>
            </a:r>
            <a:r>
              <a:rPr kumimoji="1" lang="en-US" altLang="ja-JP"/>
              <a:t>1041</a:t>
            </a:r>
            <a:r>
              <a:rPr kumimoji="1" lang="ja-JP" altLang="en-US"/>
              <a:t>万円　約</a:t>
            </a:r>
            <a:r>
              <a:rPr kumimoji="1" lang="en-US" altLang="ja-JP"/>
              <a:t>8</a:t>
            </a:r>
            <a:r>
              <a:rPr kumimoji="1" lang="ja-JP" altLang="en-US"/>
              <a:t>年</a:t>
            </a:r>
            <a:r>
              <a:rPr kumimoji="1" lang="en-US" altLang="ja-JP"/>
              <a:t>7</a:t>
            </a:r>
            <a:r>
              <a:rPr kumimoji="1" lang="ja-JP" altLang="en-US"/>
              <a:t>か月後で黒字化目標</a:t>
            </a:r>
          </a:p>
        </p:txBody>
      </p:sp>
      <p:sp>
        <p:nvSpPr>
          <p:cNvPr id="3" name="TextBox 2">
            <a:extLst>
              <a:ext uri="{FF2B5EF4-FFF2-40B4-BE49-F238E27FC236}">
                <a16:creationId xmlns:a16="http://schemas.microsoft.com/office/drawing/2014/main" id="{0EB408CF-8CD4-9177-00DC-58289670BDE6}"/>
              </a:ext>
            </a:extLst>
          </p:cNvPr>
          <p:cNvSpPr txBox="1"/>
          <p:nvPr/>
        </p:nvSpPr>
        <p:spPr>
          <a:xfrm>
            <a:off x="5866356" y="5088699"/>
            <a:ext cx="6096000"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050"/>
              <a:t>松本市令和６年度矢羽根設置工事費1m単価4750円　新規ルート約18km</a:t>
            </a:r>
          </a:p>
          <a:p>
            <a:r>
              <a:rPr lang="en-US" sz="1050">
                <a:hlinkClick r:id="rId4"/>
              </a:rPr>
              <a:t>https://www.city.matsumoto.nagano.jp/uploaded/attachment/91403.pdf</a:t>
            </a:r>
            <a:endParaRPr lang="en-US"/>
          </a:p>
          <a:p>
            <a:endParaRPr lang="en-US" sz="1050"/>
          </a:p>
          <a:p>
            <a:pPr algn="ctr"/>
            <a:endParaRPr lang="en-US"/>
          </a:p>
        </p:txBody>
      </p:sp>
      <p:sp>
        <p:nvSpPr>
          <p:cNvPr id="4" name="TextBox 3">
            <a:extLst>
              <a:ext uri="{FF2B5EF4-FFF2-40B4-BE49-F238E27FC236}">
                <a16:creationId xmlns:a16="http://schemas.microsoft.com/office/drawing/2014/main" id="{8510F80D-906A-4B0B-4F82-599FDAE7A3DB}"/>
              </a:ext>
            </a:extLst>
          </p:cNvPr>
          <p:cNvSpPr txBox="1"/>
          <p:nvPr/>
        </p:nvSpPr>
        <p:spPr>
          <a:xfrm>
            <a:off x="7066767" y="3439438"/>
            <a:ext cx="6096000"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050"/>
              <a:t>サイクルサポートステーション</a:t>
            </a:r>
            <a:endParaRPr lang="en-US" sz="1050"/>
          </a:p>
          <a:p>
            <a:r>
              <a:rPr lang="en-US" sz="1050"/>
              <a:t>https://www.google.com/maps/d/u/0/viewer?mid=1dGmQTCN8_QjZH8xgCVVODaUhZAVbnsvR&amp;femb=1&amp;ll=36.08096057230985%2C140.1997266381662&amp;z=14</a:t>
            </a:r>
            <a:endParaRPr lang="en-US"/>
          </a:p>
          <a:p>
            <a:pPr algn="ctr"/>
            <a:endParaRPr lang="en-US"/>
          </a:p>
        </p:txBody>
      </p:sp>
      <p:sp>
        <p:nvSpPr>
          <p:cNvPr id="7" name="テキスト ボックス 6">
            <a:extLst>
              <a:ext uri="{FF2B5EF4-FFF2-40B4-BE49-F238E27FC236}">
                <a16:creationId xmlns:a16="http://schemas.microsoft.com/office/drawing/2014/main" id="{4965E6F7-6F55-3E42-3217-BFBF2942C845}"/>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00</a:t>
            </a:r>
          </a:p>
        </p:txBody>
      </p:sp>
    </p:spTree>
    <p:extLst>
      <p:ext uri="{BB962C8B-B14F-4D97-AF65-F5344CB8AC3E}">
        <p14:creationId xmlns:p14="http://schemas.microsoft.com/office/powerpoint/2010/main" val="16938134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EEEA6F4-E120-3C2B-52D3-A0EFF8EC12A3}"/>
            </a:ext>
          </a:extLst>
        </p:cNvPr>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3625AE9F-52A7-E371-62A8-E3755D09DE86}"/>
              </a:ext>
            </a:extLst>
          </p:cNvPr>
          <p:cNvSpPr/>
          <p:nvPr/>
        </p:nvSpPr>
        <p:spPr>
          <a:xfrm>
            <a:off x="178520" y="1066966"/>
            <a:ext cx="11834959" cy="5732687"/>
          </a:xfrm>
          <a:prstGeom prst="roundRect">
            <a:avLst>
              <a:gd name="adj" fmla="val 3745"/>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6" name="四角形: 角を丸くする 5">
            <a:extLst>
              <a:ext uri="{FF2B5EF4-FFF2-40B4-BE49-F238E27FC236}">
                <a16:creationId xmlns:a16="http://schemas.microsoft.com/office/drawing/2014/main" id="{D78AD174-6367-E935-05A5-ED9C2872257A}"/>
              </a:ext>
            </a:extLst>
          </p:cNvPr>
          <p:cNvSpPr/>
          <p:nvPr/>
        </p:nvSpPr>
        <p:spPr>
          <a:xfrm>
            <a:off x="178520" y="155966"/>
            <a:ext cx="8586934" cy="911000"/>
          </a:xfrm>
          <a:prstGeom prst="roundRect">
            <a:avLst>
              <a:gd name="adj" fmla="val 13294"/>
            </a:avLst>
          </a:prstGeom>
          <a:solidFill>
            <a:srgbClr val="00345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3" name="コンテンツ プレースホルダー 2">
            <a:extLst>
              <a:ext uri="{FF2B5EF4-FFF2-40B4-BE49-F238E27FC236}">
                <a16:creationId xmlns:a16="http://schemas.microsoft.com/office/drawing/2014/main" id="{D42016F9-1D4E-8B98-CD0D-90856465D5CE}"/>
              </a:ext>
            </a:extLst>
          </p:cNvPr>
          <p:cNvSpPr>
            <a:spLocks noGrp="1"/>
          </p:cNvSpPr>
          <p:nvPr>
            <p:ph idx="1"/>
          </p:nvPr>
        </p:nvSpPr>
        <p:spPr>
          <a:xfrm>
            <a:off x="702333" y="4233279"/>
            <a:ext cx="4306187" cy="2183619"/>
          </a:xfrm>
        </p:spPr>
        <p:txBody>
          <a:bodyPr>
            <a:noAutofit/>
          </a:bodyPr>
          <a:lstStyle/>
          <a:p>
            <a:pPr marL="0" indent="0">
              <a:lnSpc>
                <a:spcPct val="120000"/>
              </a:lnSpc>
              <a:buNone/>
            </a:pPr>
            <a:r>
              <a:rPr lang="ja-JP" altLang="en-US" sz="3200"/>
              <a:t>・首都圏へのアクセス</a:t>
            </a:r>
            <a:br>
              <a:rPr lang="en-US" altLang="ja-JP" sz="3200"/>
            </a:br>
            <a:r>
              <a:rPr lang="ja-JP" altLang="en-US" sz="3200"/>
              <a:t>（東京まで</a:t>
            </a:r>
            <a:r>
              <a:rPr lang="en-US" altLang="ja-JP" sz="3200"/>
              <a:t>70㎞</a:t>
            </a:r>
            <a:r>
              <a:rPr lang="ja-JP" altLang="en-US" sz="3200"/>
              <a:t>）</a:t>
            </a:r>
            <a:endParaRPr lang="en-US" altLang="ja-JP" sz="3200"/>
          </a:p>
          <a:p>
            <a:pPr marL="0" indent="0">
              <a:lnSpc>
                <a:spcPts val="1000"/>
              </a:lnSpc>
              <a:buNone/>
            </a:pPr>
            <a:endParaRPr lang="en-US" altLang="ja-JP" sz="3200"/>
          </a:p>
          <a:p>
            <a:pPr marL="0" indent="0">
              <a:lnSpc>
                <a:spcPct val="120000"/>
              </a:lnSpc>
              <a:buNone/>
            </a:pPr>
            <a:r>
              <a:rPr lang="ja-JP" altLang="en-US" sz="3200"/>
              <a:t>・</a:t>
            </a:r>
            <a:r>
              <a:rPr lang="en-US" altLang="ja-JP" sz="3200"/>
              <a:t>JR</a:t>
            </a:r>
            <a:r>
              <a:rPr lang="ja-JP" altLang="en-US" sz="3200"/>
              <a:t>常磐線の沿線</a:t>
            </a:r>
            <a:endParaRPr lang="en-US" altLang="ja-JP" sz="3200"/>
          </a:p>
        </p:txBody>
      </p:sp>
      <p:sp>
        <p:nvSpPr>
          <p:cNvPr id="2" name="タイトル 1">
            <a:extLst>
              <a:ext uri="{FF2B5EF4-FFF2-40B4-BE49-F238E27FC236}">
                <a16:creationId xmlns:a16="http://schemas.microsoft.com/office/drawing/2014/main" id="{AF36225E-FD05-91EE-EE1A-DC3D3DD9936C}"/>
              </a:ext>
            </a:extLst>
          </p:cNvPr>
          <p:cNvSpPr>
            <a:spLocks noGrp="1"/>
          </p:cNvSpPr>
          <p:nvPr>
            <p:ph type="title"/>
          </p:nvPr>
        </p:nvSpPr>
        <p:spPr>
          <a:xfrm>
            <a:off x="603167" y="295355"/>
            <a:ext cx="10515600" cy="691779"/>
          </a:xfrm>
        </p:spPr>
        <p:txBody>
          <a:bodyPr>
            <a:normAutofit fontScale="90000"/>
          </a:bodyPr>
          <a:lstStyle/>
          <a:p>
            <a:r>
              <a:rPr kumimoji="1" lang="ja-JP" altLang="en-US" b="1">
                <a:solidFill>
                  <a:schemeClr val="bg1"/>
                </a:solidFill>
              </a:rPr>
              <a:t>ヒアリング（かすみがうら市）</a:t>
            </a:r>
          </a:p>
        </p:txBody>
      </p:sp>
      <p:sp>
        <p:nvSpPr>
          <p:cNvPr id="12" name="正方形/長方形 11">
            <a:extLst>
              <a:ext uri="{FF2B5EF4-FFF2-40B4-BE49-F238E27FC236}">
                <a16:creationId xmlns:a16="http://schemas.microsoft.com/office/drawing/2014/main" id="{B1AF321F-2030-9199-58AF-BAF34CB36372}"/>
              </a:ext>
            </a:extLst>
          </p:cNvPr>
          <p:cNvSpPr/>
          <p:nvPr/>
        </p:nvSpPr>
        <p:spPr>
          <a:xfrm>
            <a:off x="471713" y="1259242"/>
            <a:ext cx="11248571" cy="1827938"/>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AAD23E5-824B-2D01-B5E9-DA8EE0E3C342}"/>
              </a:ext>
            </a:extLst>
          </p:cNvPr>
          <p:cNvSpPr txBox="1"/>
          <p:nvPr/>
        </p:nvSpPr>
        <p:spPr>
          <a:xfrm>
            <a:off x="508358" y="1327082"/>
            <a:ext cx="11175280" cy="169225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3600" b="1" i="0" u="none" strike="noStrike" kern="1200" cap="none" spc="0" normalizeH="0" baseline="0" noProof="0">
                <a:ln>
                  <a:noFill/>
                </a:ln>
                <a:solidFill>
                  <a:prstClr val="black"/>
                </a:solidFill>
                <a:effectLst/>
                <a:uLnTx/>
                <a:uFillTx/>
                <a:latin typeface="Noto Sans JP"/>
                <a:ea typeface="Noto Sans JP"/>
                <a:cs typeface="+mn-cs"/>
              </a:rPr>
              <a:t>Q.</a:t>
            </a:r>
            <a:r>
              <a:rPr kumimoji="1" lang="ja-JP" altLang="en-US" sz="3600" b="1" i="0" u="none" strike="noStrike" kern="1200" cap="none" spc="0" normalizeH="0" baseline="0" noProof="0">
                <a:ln>
                  <a:noFill/>
                </a:ln>
                <a:solidFill>
                  <a:prstClr val="black"/>
                </a:solidFill>
                <a:effectLst/>
                <a:uLnTx/>
                <a:uFillTx/>
                <a:latin typeface="Noto Sans JP"/>
                <a:ea typeface="Noto Sans JP"/>
                <a:cs typeface="+mn-cs"/>
              </a:rPr>
              <a:t>かすみがうら市内における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600" b="1" i="0" u="none" strike="noStrike" kern="1200" cap="none" spc="0" normalizeH="0" baseline="0" noProof="0">
                <a:ln>
                  <a:noFill/>
                </a:ln>
                <a:solidFill>
                  <a:prstClr val="black"/>
                </a:solidFill>
                <a:effectLst/>
                <a:uLnTx/>
                <a:uFillTx/>
                <a:latin typeface="Noto Sans JP"/>
                <a:ea typeface="Noto Sans JP"/>
                <a:cs typeface="+mn-cs"/>
              </a:rPr>
              <a:t>　   立地上の魅力や企業へのアピールポイント</a:t>
            </a:r>
            <a:endParaRPr kumimoji="1" lang="en-US" altLang="ja-JP" sz="3600" b="1" i="0" u="none" strike="noStrike" kern="1200" cap="none" spc="0" normalizeH="0" baseline="0" noProof="0">
              <a:ln>
                <a:noFill/>
              </a:ln>
              <a:solidFill>
                <a:prstClr val="black"/>
              </a:solidFill>
              <a:effectLst/>
              <a:uLnTx/>
              <a:uFillTx/>
              <a:latin typeface="Noto Sans JP"/>
              <a:ea typeface="Noto Sans JP"/>
              <a:cs typeface="+mn-cs"/>
            </a:endParaRPr>
          </a:p>
          <a:p>
            <a:pPr lvl="0" defTabSz="914400">
              <a:lnSpc>
                <a:spcPct val="90000"/>
              </a:lnSpc>
              <a:spcBef>
                <a:spcPts val="1000"/>
              </a:spcBef>
              <a:defRPr/>
            </a:pPr>
            <a:r>
              <a:rPr kumimoji="1" lang="ja-JP" altLang="en-US" sz="2500" b="1">
                <a:solidFill>
                  <a:prstClr val="black"/>
                </a:solidFill>
              </a:rPr>
              <a:t>（特に 千代田石岡</a:t>
            </a:r>
            <a:r>
              <a:rPr kumimoji="1" lang="en-US" altLang="ja-JP" sz="2500" b="1">
                <a:solidFill>
                  <a:prstClr val="black"/>
                </a:solidFill>
              </a:rPr>
              <a:t>IC</a:t>
            </a:r>
            <a:r>
              <a:rPr kumimoji="1" lang="ja-JP" altLang="en-US" sz="2500" b="1">
                <a:solidFill>
                  <a:prstClr val="black"/>
                </a:solidFill>
              </a:rPr>
              <a:t>周辺 および 　土浦北</a:t>
            </a:r>
            <a:r>
              <a:rPr kumimoji="1" lang="en-US" altLang="ja-JP" sz="2500" b="1">
                <a:solidFill>
                  <a:prstClr val="black"/>
                </a:solidFill>
              </a:rPr>
              <a:t>IC</a:t>
            </a:r>
            <a:r>
              <a:rPr kumimoji="1" lang="ja-JP" altLang="en-US" sz="2500" b="1">
                <a:solidFill>
                  <a:prstClr val="black"/>
                </a:solidFill>
              </a:rPr>
              <a:t>に近接する向原工業団地周辺）</a:t>
            </a:r>
            <a:endParaRPr kumimoji="1" lang="ja-JP" altLang="en-US" sz="2500" b="1" i="0" u="none" strike="noStrike" kern="1200" cap="none" spc="0" normalizeH="0" baseline="0" noProof="0">
              <a:ln>
                <a:noFill/>
              </a:ln>
              <a:solidFill>
                <a:prstClr val="black"/>
              </a:solidFill>
              <a:effectLst/>
              <a:uLnTx/>
              <a:uFillTx/>
              <a:latin typeface="Noto Sans JP"/>
              <a:ea typeface="Noto Sans JP"/>
              <a:cs typeface="+mn-cs"/>
            </a:endParaRPr>
          </a:p>
        </p:txBody>
      </p:sp>
      <p:sp>
        <p:nvSpPr>
          <p:cNvPr id="10" name="コンテンツ プレースホルダー 2">
            <a:extLst>
              <a:ext uri="{FF2B5EF4-FFF2-40B4-BE49-F238E27FC236}">
                <a16:creationId xmlns:a16="http://schemas.microsoft.com/office/drawing/2014/main" id="{91F71AFA-3584-8312-3944-6E563AEAB83E}"/>
              </a:ext>
            </a:extLst>
          </p:cNvPr>
          <p:cNvSpPr txBox="1">
            <a:spLocks/>
          </p:cNvSpPr>
          <p:nvPr/>
        </p:nvSpPr>
        <p:spPr>
          <a:xfrm>
            <a:off x="13192957" y="1974067"/>
            <a:ext cx="12404438" cy="48839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solidFill>
                  <a:prstClr val="black"/>
                </a:solidFill>
              </a:rPr>
              <a:t>広域アクセス：</a:t>
            </a:r>
            <a:endParaRPr lang="en-US" altLang="ja-JP"/>
          </a:p>
          <a:p>
            <a:pPr marL="0" indent="0">
              <a:buFont typeface="Arial" panose="020B0604020202020204" pitchFamily="34" charset="0"/>
              <a:buNone/>
            </a:pPr>
            <a:r>
              <a:rPr lang="ja-JP" altLang="en-US"/>
              <a:t>東京から</a:t>
            </a:r>
            <a:r>
              <a:rPr lang="en-US" altLang="ja-JP"/>
              <a:t>70km</a:t>
            </a:r>
            <a:r>
              <a:rPr lang="ja-JP" altLang="en-US"/>
              <a:t>圏内に位置し、首都圏へのアクセスが良好 </a:t>
            </a:r>
            <a:endParaRPr lang="en-US" altLang="ja-JP"/>
          </a:p>
          <a:p>
            <a:pPr marL="0" indent="0">
              <a:buFont typeface="Arial" panose="020B0604020202020204" pitchFamily="34" charset="0"/>
              <a:buNone/>
            </a:pPr>
            <a:endParaRPr lang="ja-JP" altLang="en-US" sz="900"/>
          </a:p>
          <a:p>
            <a:pPr marL="0" indent="0">
              <a:buFont typeface="Arial" panose="020B0604020202020204" pitchFamily="34" charset="0"/>
              <a:buNone/>
            </a:pPr>
            <a:r>
              <a:rPr lang="ja-JP" altLang="en-US"/>
              <a:t>高速道路網：</a:t>
            </a:r>
            <a:endParaRPr lang="en-US" altLang="ja-JP"/>
          </a:p>
          <a:p>
            <a:pPr marL="0" indent="0">
              <a:buFont typeface="Arial" panose="020B0604020202020204" pitchFamily="34" charset="0"/>
              <a:buNone/>
            </a:pPr>
            <a:r>
              <a:rPr lang="ja-JP" altLang="en-US"/>
              <a:t>常磐自動車道「千代田石岡</a:t>
            </a:r>
            <a:r>
              <a:rPr lang="en-US" altLang="ja-JP"/>
              <a:t>IC</a:t>
            </a:r>
            <a:r>
              <a:rPr lang="ja-JP" altLang="en-US"/>
              <a:t>」および「石岡小美玉スマート</a:t>
            </a:r>
            <a:r>
              <a:rPr lang="en-US" altLang="ja-JP"/>
              <a:t>IC</a:t>
            </a:r>
            <a:r>
              <a:rPr lang="ja-JP" altLang="en-US"/>
              <a:t>」が至近 </a:t>
            </a:r>
            <a:endParaRPr lang="en-US" altLang="ja-JP"/>
          </a:p>
          <a:p>
            <a:pPr marL="0" indent="0">
              <a:buFont typeface="Arial" panose="020B0604020202020204" pitchFamily="34" charset="0"/>
              <a:buNone/>
            </a:pPr>
            <a:endParaRPr lang="ja-JP" altLang="en-US" sz="900"/>
          </a:p>
          <a:p>
            <a:pPr marL="0" indent="0">
              <a:buFont typeface="Arial" panose="020B0604020202020204" pitchFamily="34" charset="0"/>
              <a:buNone/>
            </a:pPr>
            <a:r>
              <a:rPr lang="ja-JP" altLang="en-US"/>
              <a:t>主要幹線道路：</a:t>
            </a:r>
            <a:endParaRPr lang="en-US" altLang="ja-JP"/>
          </a:p>
          <a:p>
            <a:pPr marL="0" indent="0">
              <a:buFont typeface="Arial" panose="020B0604020202020204" pitchFamily="34" charset="0"/>
              <a:buNone/>
            </a:pPr>
            <a:r>
              <a:rPr lang="ja-JP" altLang="en-US"/>
              <a:t>国道</a:t>
            </a:r>
            <a:r>
              <a:rPr lang="en-US" altLang="ja-JP"/>
              <a:t>6</a:t>
            </a:r>
            <a:r>
              <a:rPr lang="ja-JP" altLang="en-US"/>
              <a:t>号、</a:t>
            </a:r>
            <a:r>
              <a:rPr lang="en-US" altLang="ja-JP"/>
              <a:t>354</a:t>
            </a:r>
            <a:r>
              <a:rPr lang="ja-JP" altLang="en-US"/>
              <a:t>号、</a:t>
            </a:r>
            <a:r>
              <a:rPr lang="en-US" altLang="ja-JP"/>
              <a:t>355</a:t>
            </a:r>
            <a:r>
              <a:rPr lang="ja-JP" altLang="en-US"/>
              <a:t>号が交差する交通利便性の高い要衝 </a:t>
            </a:r>
            <a:endParaRPr lang="en-US" altLang="ja-JP"/>
          </a:p>
          <a:p>
            <a:pPr marL="0" indent="0">
              <a:buFont typeface="Arial" panose="020B0604020202020204" pitchFamily="34" charset="0"/>
              <a:buNone/>
            </a:pPr>
            <a:endParaRPr lang="ja-JP" altLang="en-US" sz="900"/>
          </a:p>
          <a:p>
            <a:pPr marL="0" indent="0">
              <a:buFont typeface="Arial" panose="020B0604020202020204" pitchFamily="34" charset="0"/>
              <a:buNone/>
            </a:pPr>
            <a:r>
              <a:rPr lang="ja-JP" altLang="en-US"/>
              <a:t>鉄道網：</a:t>
            </a:r>
            <a:endParaRPr lang="en-US" altLang="ja-JP"/>
          </a:p>
          <a:p>
            <a:pPr marL="0" indent="0">
              <a:buFont typeface="Arial" panose="020B0604020202020204" pitchFamily="34" charset="0"/>
              <a:buNone/>
            </a:pPr>
            <a:r>
              <a:rPr lang="en-US" altLang="ja-JP"/>
              <a:t>JR</a:t>
            </a:r>
            <a:r>
              <a:rPr lang="ja-JP" altLang="en-US"/>
              <a:t>常磐線の沿線であり、通勤・物流の両面で利点がある </a:t>
            </a:r>
          </a:p>
        </p:txBody>
      </p:sp>
      <p:sp>
        <p:nvSpPr>
          <p:cNvPr id="13" name="テキスト ボックス 12">
            <a:extLst>
              <a:ext uri="{FF2B5EF4-FFF2-40B4-BE49-F238E27FC236}">
                <a16:creationId xmlns:a16="http://schemas.microsoft.com/office/drawing/2014/main" id="{376404F4-0013-D9AE-430A-FF6B13CFDFAC}"/>
              </a:ext>
            </a:extLst>
          </p:cNvPr>
          <p:cNvSpPr txBox="1"/>
          <p:nvPr/>
        </p:nvSpPr>
        <p:spPr>
          <a:xfrm>
            <a:off x="471713" y="3426810"/>
            <a:ext cx="3246847" cy="707886"/>
          </a:xfrm>
          <a:prstGeom prst="rect">
            <a:avLst/>
          </a:prstGeom>
          <a:noFill/>
        </p:spPr>
        <p:txBody>
          <a:bodyPr wrap="square" rtlCol="0">
            <a:spAutoFit/>
          </a:bodyPr>
          <a:lstStyle/>
          <a:p>
            <a:r>
              <a:rPr lang="ja-JP" altLang="en-US" sz="4000" b="1"/>
              <a:t>・交通利便性</a:t>
            </a:r>
            <a:endParaRPr kumimoji="1" lang="ja-JP" altLang="en-US" sz="4000" b="1"/>
          </a:p>
        </p:txBody>
      </p:sp>
      <p:sp>
        <p:nvSpPr>
          <p:cNvPr id="15" name="テキスト ボックス 14">
            <a:extLst>
              <a:ext uri="{FF2B5EF4-FFF2-40B4-BE49-F238E27FC236}">
                <a16:creationId xmlns:a16="http://schemas.microsoft.com/office/drawing/2014/main" id="{AEF37372-57BE-B171-CCC3-FCB3BFD02D88}"/>
              </a:ext>
            </a:extLst>
          </p:cNvPr>
          <p:cNvSpPr txBox="1"/>
          <p:nvPr/>
        </p:nvSpPr>
        <p:spPr>
          <a:xfrm>
            <a:off x="5532333" y="4233279"/>
            <a:ext cx="12801600" cy="2406236"/>
          </a:xfrm>
          <a:prstGeom prst="rect">
            <a:avLst/>
          </a:prstGeom>
          <a:noFill/>
        </p:spPr>
        <p:txBody>
          <a:bodyPr wrap="square">
            <a:spAutoFit/>
          </a:bodyPr>
          <a:lstStyle/>
          <a:p>
            <a:pPr marL="0" indent="0">
              <a:lnSpc>
                <a:spcPct val="120000"/>
              </a:lnSpc>
              <a:buNone/>
            </a:pPr>
            <a:r>
              <a:rPr lang="ja-JP" altLang="en-US" sz="3200"/>
              <a:t>・常磐自動車千代田石岡</a:t>
            </a:r>
            <a:r>
              <a:rPr lang="en-US" altLang="ja-JP" sz="3200"/>
              <a:t>IC</a:t>
            </a:r>
          </a:p>
          <a:p>
            <a:pPr marL="0" indent="0">
              <a:lnSpc>
                <a:spcPct val="120000"/>
              </a:lnSpc>
              <a:buNone/>
            </a:pPr>
            <a:r>
              <a:rPr lang="ja-JP" altLang="en-US" sz="3200"/>
              <a:t>　石岡小美玉スマート</a:t>
            </a:r>
            <a:r>
              <a:rPr lang="en-US" altLang="ja-JP" sz="3200"/>
              <a:t>IC</a:t>
            </a:r>
            <a:br>
              <a:rPr lang="ja-JP" altLang="en-US" sz="3200"/>
            </a:br>
            <a:r>
              <a:rPr lang="ja-JP" altLang="en-US" sz="3200"/>
              <a:t>　国道</a:t>
            </a:r>
            <a:r>
              <a:rPr lang="en-US" altLang="ja-JP" sz="3200"/>
              <a:t>6</a:t>
            </a:r>
            <a:r>
              <a:rPr lang="ja-JP" altLang="en-US" sz="3200"/>
              <a:t>号や</a:t>
            </a:r>
            <a:r>
              <a:rPr lang="en-US" altLang="ja-JP" sz="3200"/>
              <a:t>354</a:t>
            </a:r>
            <a:r>
              <a:rPr lang="ja-JP" altLang="en-US" sz="3200"/>
              <a:t>号、</a:t>
            </a:r>
            <a:r>
              <a:rPr lang="en-US" altLang="ja-JP" sz="3200"/>
              <a:t>355</a:t>
            </a:r>
            <a:r>
              <a:rPr lang="ja-JP" altLang="en-US" sz="3200"/>
              <a:t>号</a:t>
            </a:r>
            <a:endParaRPr lang="en-US" altLang="ja-JP" sz="3200"/>
          </a:p>
          <a:p>
            <a:pPr marL="0" indent="0">
              <a:lnSpc>
                <a:spcPct val="120000"/>
              </a:lnSpc>
              <a:buNone/>
            </a:pPr>
            <a:r>
              <a:rPr lang="ja-JP" altLang="en-US" sz="3200"/>
              <a:t>　　　　　　などを有する</a:t>
            </a:r>
            <a:endParaRPr kumimoji="1" lang="ja-JP" altLang="en-US" sz="3200"/>
          </a:p>
        </p:txBody>
      </p:sp>
    </p:spTree>
    <p:extLst>
      <p:ext uri="{BB962C8B-B14F-4D97-AF65-F5344CB8AC3E}">
        <p14:creationId xmlns:p14="http://schemas.microsoft.com/office/powerpoint/2010/main" val="16913085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28ADC24-2C9D-EBEB-070B-D8A1EE41EC92}"/>
            </a:ext>
          </a:extLst>
        </p:cNvPr>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F8B09996-F4A4-30E0-5868-DEAEE8CC7D7B}"/>
              </a:ext>
            </a:extLst>
          </p:cNvPr>
          <p:cNvSpPr/>
          <p:nvPr/>
        </p:nvSpPr>
        <p:spPr>
          <a:xfrm>
            <a:off x="178520" y="1015900"/>
            <a:ext cx="11834959" cy="5732687"/>
          </a:xfrm>
          <a:prstGeom prst="roundRect">
            <a:avLst>
              <a:gd name="adj" fmla="val 5011"/>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6" name="四角形: 角を丸くする 5">
            <a:extLst>
              <a:ext uri="{FF2B5EF4-FFF2-40B4-BE49-F238E27FC236}">
                <a16:creationId xmlns:a16="http://schemas.microsoft.com/office/drawing/2014/main" id="{402E8124-BB85-E6EE-E4EC-5669BDE79C58}"/>
              </a:ext>
            </a:extLst>
          </p:cNvPr>
          <p:cNvSpPr/>
          <p:nvPr/>
        </p:nvSpPr>
        <p:spPr>
          <a:xfrm>
            <a:off x="178520" y="104900"/>
            <a:ext cx="8586934" cy="911000"/>
          </a:xfrm>
          <a:prstGeom prst="roundRect">
            <a:avLst>
              <a:gd name="adj" fmla="val 18073"/>
            </a:avLst>
          </a:prstGeom>
          <a:solidFill>
            <a:srgbClr val="00345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3" name="コンテンツ プレースホルダー 2">
            <a:extLst>
              <a:ext uri="{FF2B5EF4-FFF2-40B4-BE49-F238E27FC236}">
                <a16:creationId xmlns:a16="http://schemas.microsoft.com/office/drawing/2014/main" id="{48193E29-2A02-7473-D5DC-C21B8D7867E4}"/>
              </a:ext>
            </a:extLst>
          </p:cNvPr>
          <p:cNvSpPr>
            <a:spLocks noGrp="1"/>
          </p:cNvSpPr>
          <p:nvPr>
            <p:ph idx="1"/>
          </p:nvPr>
        </p:nvSpPr>
        <p:spPr>
          <a:xfrm>
            <a:off x="568694" y="3023604"/>
            <a:ext cx="11623306" cy="3968325"/>
          </a:xfrm>
        </p:spPr>
        <p:txBody>
          <a:bodyPr>
            <a:normAutofit/>
          </a:bodyPr>
          <a:lstStyle/>
          <a:p>
            <a:pPr marL="0" indent="0">
              <a:buNone/>
            </a:pPr>
            <a:r>
              <a:rPr kumimoji="1" lang="ja-JP" altLang="en-US" sz="3100"/>
              <a:t>・当市での主要産業である「</a:t>
            </a:r>
            <a:r>
              <a:rPr kumimoji="1" lang="ja-JP" altLang="en-US" sz="3100" b="1"/>
              <a:t>製造業</a:t>
            </a:r>
            <a:r>
              <a:rPr kumimoji="1" lang="ja-JP" altLang="en-US" sz="3100"/>
              <a:t>」（強みを伸ばす）</a:t>
            </a:r>
            <a:endParaRPr kumimoji="1" lang="en-US" altLang="ja-JP" sz="3100"/>
          </a:p>
          <a:p>
            <a:pPr marL="0" indent="0">
              <a:buNone/>
            </a:pPr>
            <a:endParaRPr kumimoji="1" lang="ja-JP" altLang="en-US" sz="1000"/>
          </a:p>
          <a:p>
            <a:pPr marL="0" indent="0">
              <a:buNone/>
            </a:pPr>
            <a:r>
              <a:rPr kumimoji="1" lang="ja-JP" altLang="en-US" sz="3100"/>
              <a:t>・全国単位で比較した際に</a:t>
            </a:r>
            <a:endParaRPr kumimoji="1" lang="en-US" altLang="ja-JP" sz="3100"/>
          </a:p>
          <a:p>
            <a:pPr marL="0" indent="0">
              <a:buNone/>
            </a:pPr>
            <a:r>
              <a:rPr kumimoji="1" lang="ja-JP" altLang="en-US" sz="3100"/>
              <a:t>「</a:t>
            </a:r>
            <a:r>
              <a:rPr kumimoji="1" lang="ja-JP" altLang="en-US" sz="3100" b="1"/>
              <a:t>情報通信業や学術研究、専門技術サービス業</a:t>
            </a:r>
            <a:r>
              <a:rPr kumimoji="1" lang="ja-JP" altLang="en-US" sz="3100"/>
              <a:t>」の割合が低い</a:t>
            </a:r>
          </a:p>
          <a:p>
            <a:pPr marL="0" indent="0">
              <a:buNone/>
            </a:pPr>
            <a:r>
              <a:rPr lang="ja-JP" altLang="en-US" sz="3100"/>
              <a:t>　⇨</a:t>
            </a:r>
            <a:r>
              <a:rPr kumimoji="1" lang="ja-JP" altLang="en-US" sz="3100"/>
              <a:t>誘致することで、域内に大きな付加価値の増加と波及効果</a:t>
            </a:r>
            <a:endParaRPr kumimoji="1" lang="en-US" altLang="ja-JP" sz="3100"/>
          </a:p>
          <a:p>
            <a:pPr marL="0" indent="0">
              <a:buNone/>
            </a:pPr>
            <a:r>
              <a:rPr kumimoji="1" lang="ja-JP" altLang="en-US" sz="3100"/>
              <a:t>（産業としての伸びしろが大きい）</a:t>
            </a:r>
          </a:p>
        </p:txBody>
      </p:sp>
      <p:sp>
        <p:nvSpPr>
          <p:cNvPr id="2" name="タイトル 1">
            <a:extLst>
              <a:ext uri="{FF2B5EF4-FFF2-40B4-BE49-F238E27FC236}">
                <a16:creationId xmlns:a16="http://schemas.microsoft.com/office/drawing/2014/main" id="{9910FDCD-0DE2-E61A-70B2-08F038424906}"/>
              </a:ext>
            </a:extLst>
          </p:cNvPr>
          <p:cNvSpPr>
            <a:spLocks noGrp="1"/>
          </p:cNvSpPr>
          <p:nvPr>
            <p:ph type="title"/>
          </p:nvPr>
        </p:nvSpPr>
        <p:spPr>
          <a:xfrm>
            <a:off x="603167" y="244289"/>
            <a:ext cx="10515600" cy="691779"/>
          </a:xfrm>
        </p:spPr>
        <p:txBody>
          <a:bodyPr>
            <a:normAutofit fontScale="90000"/>
          </a:bodyPr>
          <a:lstStyle/>
          <a:p>
            <a:r>
              <a:rPr kumimoji="1" lang="ja-JP" altLang="en-US" b="1">
                <a:solidFill>
                  <a:schemeClr val="bg1"/>
                </a:solidFill>
              </a:rPr>
              <a:t>ヒアリング（かすみがうら市）</a:t>
            </a:r>
          </a:p>
        </p:txBody>
      </p:sp>
      <p:sp>
        <p:nvSpPr>
          <p:cNvPr id="7" name="正方形/長方形 6">
            <a:extLst>
              <a:ext uri="{FF2B5EF4-FFF2-40B4-BE49-F238E27FC236}">
                <a16:creationId xmlns:a16="http://schemas.microsoft.com/office/drawing/2014/main" id="{8E809412-6F09-9943-35B7-7C9DD3087D7F}"/>
              </a:ext>
            </a:extLst>
          </p:cNvPr>
          <p:cNvSpPr/>
          <p:nvPr/>
        </p:nvSpPr>
        <p:spPr>
          <a:xfrm>
            <a:off x="471713" y="1259242"/>
            <a:ext cx="11248571" cy="1335315"/>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5BBAD27-CFE7-9AAE-57EF-252B273171D3}"/>
              </a:ext>
            </a:extLst>
          </p:cNvPr>
          <p:cNvSpPr txBox="1"/>
          <p:nvPr/>
        </p:nvSpPr>
        <p:spPr>
          <a:xfrm>
            <a:off x="457032" y="1368837"/>
            <a:ext cx="11263252" cy="1217769"/>
          </a:xfrm>
          <a:prstGeom prst="rect">
            <a:avLst/>
          </a:prstGeom>
          <a:noFill/>
        </p:spPr>
        <p:txBody>
          <a:bodyPr wrap="square">
            <a:spAutoFit/>
          </a:bodyPr>
          <a:lstStyle/>
          <a:p>
            <a:pPr lvl="0" defTabSz="914400">
              <a:lnSpc>
                <a:spcPct val="90000"/>
              </a:lnSpc>
              <a:spcBef>
                <a:spcPts val="1000"/>
              </a:spcBef>
              <a:defRPr/>
            </a:pPr>
            <a:r>
              <a:rPr kumimoji="1" lang="en-US" altLang="ja-JP" sz="3600" b="1">
                <a:solidFill>
                  <a:prstClr val="black"/>
                </a:solidFill>
              </a:rPr>
              <a:t>Q.</a:t>
            </a:r>
            <a:r>
              <a:rPr kumimoji="1" lang="ja-JP" altLang="en-US" sz="3600" b="1">
                <a:solidFill>
                  <a:prstClr val="black"/>
                </a:solidFill>
              </a:rPr>
              <a:t>仮に新しい工業団地を開発する場合、</a:t>
            </a:r>
            <a:endParaRPr kumimoji="1" lang="en-US" altLang="ja-JP" sz="3600" b="1">
              <a:solidFill>
                <a:prstClr val="black"/>
              </a:solidFill>
            </a:endParaRPr>
          </a:p>
          <a:p>
            <a:pPr lvl="0" defTabSz="914400">
              <a:lnSpc>
                <a:spcPct val="90000"/>
              </a:lnSpc>
              <a:spcBef>
                <a:spcPts val="1000"/>
              </a:spcBef>
              <a:defRPr/>
            </a:pPr>
            <a:r>
              <a:rPr kumimoji="1" lang="ja-JP" altLang="en-US" sz="3600" b="1">
                <a:solidFill>
                  <a:prstClr val="black"/>
                </a:solidFill>
              </a:rPr>
              <a:t>　　　　　　　想定している具体的な工業分野・業種</a:t>
            </a:r>
            <a:endParaRPr kumimoji="1" lang="ja-JP" altLang="en-US" sz="3600" b="1" i="0" u="none" strike="noStrike" kern="1200" cap="none" spc="0" normalizeH="0" baseline="0" noProof="0">
              <a:ln>
                <a:noFill/>
              </a:ln>
              <a:solidFill>
                <a:prstClr val="black"/>
              </a:solidFill>
              <a:effectLst/>
              <a:uLnTx/>
              <a:uFillTx/>
              <a:latin typeface="Noto Sans JP"/>
              <a:ea typeface="Noto Sans JP"/>
              <a:cs typeface="+mn-cs"/>
            </a:endParaRPr>
          </a:p>
        </p:txBody>
      </p:sp>
    </p:spTree>
    <p:extLst>
      <p:ext uri="{BB962C8B-B14F-4D97-AF65-F5344CB8AC3E}">
        <p14:creationId xmlns:p14="http://schemas.microsoft.com/office/powerpoint/2010/main" val="25470137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97F579-4F9E-91EF-1052-A405FAF4DA5B}"/>
            </a:ext>
          </a:extLst>
        </p:cNvPr>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321F94E3-C4D2-BE33-88AE-693AECAD4D82}"/>
              </a:ext>
            </a:extLst>
          </p:cNvPr>
          <p:cNvSpPr/>
          <p:nvPr/>
        </p:nvSpPr>
        <p:spPr>
          <a:xfrm>
            <a:off x="178520" y="1015900"/>
            <a:ext cx="11834959" cy="5732687"/>
          </a:xfrm>
          <a:prstGeom prst="roundRect">
            <a:avLst>
              <a:gd name="adj" fmla="val 5011"/>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6" name="四角形: 角を丸くする 5">
            <a:extLst>
              <a:ext uri="{FF2B5EF4-FFF2-40B4-BE49-F238E27FC236}">
                <a16:creationId xmlns:a16="http://schemas.microsoft.com/office/drawing/2014/main" id="{435A2531-5878-0952-A20F-AD81D005AC44}"/>
              </a:ext>
            </a:extLst>
          </p:cNvPr>
          <p:cNvSpPr/>
          <p:nvPr/>
        </p:nvSpPr>
        <p:spPr>
          <a:xfrm>
            <a:off x="178520" y="104900"/>
            <a:ext cx="8586934" cy="911000"/>
          </a:xfrm>
          <a:prstGeom prst="roundRect">
            <a:avLst>
              <a:gd name="adj" fmla="val 18073"/>
            </a:avLst>
          </a:prstGeom>
          <a:solidFill>
            <a:srgbClr val="00345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3" name="コンテンツ プレースホルダー 2">
            <a:extLst>
              <a:ext uri="{FF2B5EF4-FFF2-40B4-BE49-F238E27FC236}">
                <a16:creationId xmlns:a16="http://schemas.microsoft.com/office/drawing/2014/main" id="{536DC64A-128E-A7EF-1268-089A1FA9FBAF}"/>
              </a:ext>
            </a:extLst>
          </p:cNvPr>
          <p:cNvSpPr>
            <a:spLocks noGrp="1"/>
          </p:cNvSpPr>
          <p:nvPr>
            <p:ph idx="1"/>
          </p:nvPr>
        </p:nvSpPr>
        <p:spPr>
          <a:xfrm>
            <a:off x="568694" y="2865112"/>
            <a:ext cx="11623306" cy="3968325"/>
          </a:xfrm>
        </p:spPr>
        <p:txBody>
          <a:bodyPr>
            <a:normAutofit fontScale="92500" lnSpcReduction="10000"/>
          </a:bodyPr>
          <a:lstStyle/>
          <a:p>
            <a:pPr marL="0" indent="0">
              <a:buNone/>
            </a:pPr>
            <a:r>
              <a:rPr lang="ja-JP" altLang="en-US" sz="3200" u="sng"/>
              <a:t>つくば市と比較した</a:t>
            </a:r>
            <a:r>
              <a:rPr lang="ja-JP" altLang="en-US" sz="3200" b="1" u="sng"/>
              <a:t>役割</a:t>
            </a:r>
            <a:endParaRPr lang="en-US" altLang="ja-JP" sz="3200"/>
          </a:p>
          <a:p>
            <a:pPr marL="0" indent="0">
              <a:buNone/>
            </a:pPr>
            <a:r>
              <a:rPr lang="ja-JP" altLang="en-US" sz="3200"/>
              <a:t>古くからの歴史や文化を活かし、</a:t>
            </a:r>
            <a:endParaRPr lang="en-US" altLang="ja-JP" sz="3200"/>
          </a:p>
          <a:p>
            <a:pPr marL="0" indent="0">
              <a:buNone/>
            </a:pPr>
            <a:r>
              <a:rPr lang="ja-JP" altLang="en-US" sz="3200"/>
              <a:t>科学技術の集積するつくば市とともに</a:t>
            </a:r>
            <a:endParaRPr lang="en-US" altLang="ja-JP" sz="3200"/>
          </a:p>
          <a:p>
            <a:pPr marL="0" indent="0">
              <a:buNone/>
            </a:pPr>
            <a:r>
              <a:rPr lang="ja-JP" altLang="en-US" sz="3200" b="1"/>
              <a:t>広域での連携</a:t>
            </a:r>
            <a:r>
              <a:rPr lang="ja-JP" altLang="en-US" sz="3200"/>
              <a:t>を推進していく必要</a:t>
            </a:r>
            <a:endParaRPr lang="en-US" altLang="ja-JP" sz="3200"/>
          </a:p>
          <a:p>
            <a:pPr marL="0" indent="0">
              <a:buNone/>
            </a:pPr>
            <a:endParaRPr lang="en-US" altLang="ja-JP" sz="900"/>
          </a:p>
          <a:p>
            <a:pPr marL="0" indent="0">
              <a:buNone/>
            </a:pPr>
            <a:r>
              <a:rPr lang="ja-JP" altLang="en-US" sz="3200" u="sng"/>
              <a:t>つくば市と比較した</a:t>
            </a:r>
            <a:r>
              <a:rPr lang="ja-JP" altLang="en-US" sz="3200" b="1" u="sng"/>
              <a:t>強み</a:t>
            </a:r>
            <a:endParaRPr lang="en-US" altLang="ja-JP" sz="3200" b="1" u="sng"/>
          </a:p>
          <a:p>
            <a:pPr marL="0" indent="0">
              <a:buNone/>
            </a:pPr>
            <a:r>
              <a:rPr lang="ja-JP" altLang="en-US" sz="3200"/>
              <a:t>・</a:t>
            </a:r>
            <a:r>
              <a:rPr lang="ja-JP" altLang="en-US" sz="3200" b="1"/>
              <a:t>地価が安価</a:t>
            </a:r>
            <a:r>
              <a:rPr lang="ja-JP" altLang="en-US" sz="3200"/>
              <a:t>であること</a:t>
            </a:r>
            <a:endParaRPr lang="en-US" altLang="ja-JP" sz="3200"/>
          </a:p>
          <a:p>
            <a:pPr marL="0" indent="0">
              <a:buNone/>
            </a:pPr>
            <a:r>
              <a:rPr lang="ja-JP" altLang="en-US" sz="3200"/>
              <a:t>・若手人材を育成する多数の</a:t>
            </a:r>
            <a:r>
              <a:rPr lang="ja-JP" altLang="en-US" sz="3200" b="1"/>
              <a:t>高等学校が集積</a:t>
            </a:r>
            <a:r>
              <a:rPr lang="ja-JP" altLang="en-US" sz="3200"/>
              <a:t>している</a:t>
            </a:r>
            <a:endParaRPr lang="en-US" altLang="ja-JP" sz="3200"/>
          </a:p>
        </p:txBody>
      </p:sp>
      <p:sp>
        <p:nvSpPr>
          <p:cNvPr id="2" name="タイトル 1">
            <a:extLst>
              <a:ext uri="{FF2B5EF4-FFF2-40B4-BE49-F238E27FC236}">
                <a16:creationId xmlns:a16="http://schemas.microsoft.com/office/drawing/2014/main" id="{08936B90-DE96-5C4C-87F6-40F458F35CA0}"/>
              </a:ext>
            </a:extLst>
          </p:cNvPr>
          <p:cNvSpPr>
            <a:spLocks noGrp="1"/>
          </p:cNvSpPr>
          <p:nvPr>
            <p:ph type="title"/>
          </p:nvPr>
        </p:nvSpPr>
        <p:spPr>
          <a:xfrm>
            <a:off x="603167" y="244289"/>
            <a:ext cx="10515600" cy="691779"/>
          </a:xfrm>
        </p:spPr>
        <p:txBody>
          <a:bodyPr>
            <a:normAutofit fontScale="90000"/>
          </a:bodyPr>
          <a:lstStyle/>
          <a:p>
            <a:r>
              <a:rPr kumimoji="1" lang="ja-JP" altLang="en-US" b="1">
                <a:solidFill>
                  <a:schemeClr val="bg1"/>
                </a:solidFill>
              </a:rPr>
              <a:t>ヒアリング（</a:t>
            </a:r>
            <a:r>
              <a:rPr lang="ja-JP" altLang="en-US" b="1">
                <a:solidFill>
                  <a:schemeClr val="bg1"/>
                </a:solidFill>
              </a:rPr>
              <a:t>土浦</a:t>
            </a:r>
            <a:r>
              <a:rPr kumimoji="1" lang="ja-JP" altLang="en-US" b="1">
                <a:solidFill>
                  <a:schemeClr val="bg1"/>
                </a:solidFill>
              </a:rPr>
              <a:t>市）</a:t>
            </a:r>
          </a:p>
        </p:txBody>
      </p:sp>
      <p:sp>
        <p:nvSpPr>
          <p:cNvPr id="7" name="正方形/長方形 6">
            <a:extLst>
              <a:ext uri="{FF2B5EF4-FFF2-40B4-BE49-F238E27FC236}">
                <a16:creationId xmlns:a16="http://schemas.microsoft.com/office/drawing/2014/main" id="{25349C84-9954-6D20-3BD3-19DCEF4E8103}"/>
              </a:ext>
            </a:extLst>
          </p:cNvPr>
          <p:cNvSpPr/>
          <p:nvPr/>
        </p:nvSpPr>
        <p:spPr>
          <a:xfrm>
            <a:off x="471713" y="1259242"/>
            <a:ext cx="11248571" cy="1335315"/>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B7D09D7-AF75-8926-67E8-6C2098932CCB}"/>
              </a:ext>
            </a:extLst>
          </p:cNvPr>
          <p:cNvSpPr txBox="1"/>
          <p:nvPr/>
        </p:nvSpPr>
        <p:spPr>
          <a:xfrm>
            <a:off x="457032" y="1368837"/>
            <a:ext cx="11263252" cy="1217769"/>
          </a:xfrm>
          <a:prstGeom prst="rect">
            <a:avLst/>
          </a:prstGeom>
          <a:noFill/>
        </p:spPr>
        <p:txBody>
          <a:bodyPr wrap="square">
            <a:spAutoFit/>
          </a:bodyPr>
          <a:lstStyle/>
          <a:p>
            <a:pPr lvl="0" defTabSz="914400">
              <a:lnSpc>
                <a:spcPct val="90000"/>
              </a:lnSpc>
              <a:spcBef>
                <a:spcPts val="1000"/>
              </a:spcBef>
              <a:defRPr/>
            </a:pPr>
            <a:r>
              <a:rPr kumimoji="1" lang="en-US" altLang="ja-JP" sz="3600" b="1">
                <a:solidFill>
                  <a:prstClr val="black"/>
                </a:solidFill>
              </a:rPr>
              <a:t>Q.</a:t>
            </a:r>
            <a:r>
              <a:rPr lang="ja-JP" altLang="en-US" sz="3600" b="1"/>
              <a:t>つくば市と比較した際、現在および今後において</a:t>
            </a:r>
            <a:endParaRPr lang="en-US" altLang="ja-JP" sz="3600" b="1"/>
          </a:p>
          <a:p>
            <a:pPr lvl="0" defTabSz="914400">
              <a:lnSpc>
                <a:spcPct val="90000"/>
              </a:lnSpc>
              <a:spcBef>
                <a:spcPts val="1000"/>
              </a:spcBef>
              <a:defRPr/>
            </a:pPr>
            <a:r>
              <a:rPr lang="ja-JP" altLang="en-US" sz="3600" b="1"/>
              <a:t>　　　　　　　　　土浦市が担うべき役割や強みは？</a:t>
            </a:r>
            <a:endParaRPr kumimoji="1" lang="ja-JP" altLang="en-US" sz="3600" b="1" i="0" u="none" strike="noStrike" kern="1200" cap="none" spc="0" normalizeH="0" baseline="0" noProof="0">
              <a:ln>
                <a:noFill/>
              </a:ln>
              <a:solidFill>
                <a:prstClr val="black"/>
              </a:solidFill>
              <a:effectLst/>
              <a:uLnTx/>
              <a:uFillTx/>
              <a:latin typeface="Noto Sans JP"/>
              <a:ea typeface="Noto Sans JP"/>
              <a:cs typeface="+mn-cs"/>
            </a:endParaRPr>
          </a:p>
        </p:txBody>
      </p:sp>
    </p:spTree>
    <p:extLst>
      <p:ext uri="{BB962C8B-B14F-4D97-AF65-F5344CB8AC3E}">
        <p14:creationId xmlns:p14="http://schemas.microsoft.com/office/powerpoint/2010/main" val="23087631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F9B75647-E141-D17A-CAFA-E554FBE38FCE}"/>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9B0E936B-616F-8EA5-DBC8-8797EB7F567C}"/>
              </a:ext>
            </a:extLst>
          </p:cNvPr>
          <p:cNvSpPr/>
          <p:nvPr/>
        </p:nvSpPr>
        <p:spPr>
          <a:xfrm>
            <a:off x="-21076" y="-27200"/>
            <a:ext cx="8482906" cy="5396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pic>
        <p:nvPicPr>
          <p:cNvPr id="28" name="図 27">
            <a:extLst>
              <a:ext uri="{FF2B5EF4-FFF2-40B4-BE49-F238E27FC236}">
                <a16:creationId xmlns:a16="http://schemas.microsoft.com/office/drawing/2014/main" id="{54DDDBBF-2FBE-89F1-DDD4-B07681828C29}"/>
              </a:ext>
            </a:extLst>
          </p:cNvPr>
          <p:cNvPicPr>
            <a:picLocks noChangeAspect="1"/>
          </p:cNvPicPr>
          <p:nvPr/>
        </p:nvPicPr>
        <p:blipFill>
          <a:blip r:embed="rId3"/>
          <a:stretch>
            <a:fillRect/>
          </a:stretch>
        </p:blipFill>
        <p:spPr>
          <a:xfrm>
            <a:off x="-1950946" y="-117434"/>
            <a:ext cx="14928272" cy="5491691"/>
          </a:xfrm>
          <a:prstGeom prst="rect">
            <a:avLst/>
          </a:prstGeom>
        </p:spPr>
      </p:pic>
      <p:sp>
        <p:nvSpPr>
          <p:cNvPr id="2" name="正方形/長方形 1">
            <a:extLst>
              <a:ext uri="{FF2B5EF4-FFF2-40B4-BE49-F238E27FC236}">
                <a16:creationId xmlns:a16="http://schemas.microsoft.com/office/drawing/2014/main" id="{24F64C77-B895-6B8D-79AA-FBB77338C9D5}"/>
              </a:ext>
            </a:extLst>
          </p:cNvPr>
          <p:cNvSpPr/>
          <p:nvPr/>
        </p:nvSpPr>
        <p:spPr>
          <a:xfrm>
            <a:off x="-1" y="-25737"/>
            <a:ext cx="12192001" cy="39119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4" name="正方形/長方形 3">
            <a:extLst>
              <a:ext uri="{FF2B5EF4-FFF2-40B4-BE49-F238E27FC236}">
                <a16:creationId xmlns:a16="http://schemas.microsoft.com/office/drawing/2014/main" id="{CA768E3F-B9FD-F39D-7D37-719B84DFD64D}"/>
              </a:ext>
            </a:extLst>
          </p:cNvPr>
          <p:cNvSpPr/>
          <p:nvPr/>
        </p:nvSpPr>
        <p:spPr>
          <a:xfrm>
            <a:off x="0" y="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sp>
        <p:nvSpPr>
          <p:cNvPr id="46" name="テキスト ボックス 45">
            <a:extLst>
              <a:ext uri="{FF2B5EF4-FFF2-40B4-BE49-F238E27FC236}">
                <a16:creationId xmlns:a16="http://schemas.microsoft.com/office/drawing/2014/main" id="{DDF13415-6040-DEF3-14C7-085ED4A088D2}"/>
              </a:ext>
            </a:extLst>
          </p:cNvPr>
          <p:cNvSpPr txBox="1"/>
          <p:nvPr/>
        </p:nvSpPr>
        <p:spPr>
          <a:xfrm>
            <a:off x="1615370" y="992957"/>
            <a:ext cx="5162801" cy="144655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力強く</a:t>
            </a:r>
            <a:r>
              <a:rPr kumimoji="1" lang="en-US" altLang="ja-JP"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	</a:t>
            </a:r>
            <a:r>
              <a:rPr kumimoji="1" lang="ja-JP" altLang="en-US"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a:t>
            </a:r>
            <a:endParaRPr kumimoji="1" lang="en-US" altLang="ja-JP"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endParaRPr>
          </a:p>
        </p:txBody>
      </p:sp>
      <p:sp>
        <p:nvSpPr>
          <p:cNvPr id="48" name="テキスト ボックス 47">
            <a:extLst>
              <a:ext uri="{FF2B5EF4-FFF2-40B4-BE49-F238E27FC236}">
                <a16:creationId xmlns:a16="http://schemas.microsoft.com/office/drawing/2014/main" id="{C3067A68-581D-29FF-A712-0004EC0C20AF}"/>
              </a:ext>
            </a:extLst>
          </p:cNvPr>
          <p:cNvSpPr txBox="1"/>
          <p:nvPr/>
        </p:nvSpPr>
        <p:spPr>
          <a:xfrm>
            <a:off x="5826881" y="987877"/>
            <a:ext cx="4892697" cy="144655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rPr>
              <a:t>前へ。</a:t>
            </a:r>
            <a:endParaRPr kumimoji="1" lang="en-US" altLang="ja-JP" sz="8800" b="1" i="0" u="none" strike="noStrike" kern="1200" cap="none" spc="0" normalizeH="0" baseline="0" noProof="0">
              <a:ln>
                <a:noFill/>
              </a:ln>
              <a:solidFill>
                <a:srgbClr val="003451"/>
              </a:solidFill>
              <a:effectLst/>
              <a:uLnTx/>
              <a:uFillTx/>
              <a:latin typeface="Noto Sans JP" panose="020B0200000000000000" pitchFamily="50" charset="-128"/>
              <a:ea typeface="Noto Sans JP" panose="020B0200000000000000" pitchFamily="50" charset="-128"/>
              <a:cs typeface="+mn-cs"/>
            </a:endParaRPr>
          </a:p>
        </p:txBody>
      </p:sp>
      <p:sp>
        <p:nvSpPr>
          <p:cNvPr id="3" name="テキスト ボックス 2">
            <a:extLst>
              <a:ext uri="{FF2B5EF4-FFF2-40B4-BE49-F238E27FC236}">
                <a16:creationId xmlns:a16="http://schemas.microsoft.com/office/drawing/2014/main" id="{901D7A29-72FE-F456-2C83-CF3C619284D6}"/>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4</a:t>
            </a:r>
          </a:p>
        </p:txBody>
      </p:sp>
      <p:sp>
        <p:nvSpPr>
          <p:cNvPr id="6" name="テキスト ボックス 5">
            <a:extLst>
              <a:ext uri="{FF2B5EF4-FFF2-40B4-BE49-F238E27FC236}">
                <a16:creationId xmlns:a16="http://schemas.microsoft.com/office/drawing/2014/main" id="{6CF60735-CE26-A109-95CF-0E4D1B73B7A7}"/>
              </a:ext>
            </a:extLst>
          </p:cNvPr>
          <p:cNvSpPr txBox="1"/>
          <p:nvPr/>
        </p:nvSpPr>
        <p:spPr>
          <a:xfrm>
            <a:off x="3877644" y="4383759"/>
            <a:ext cx="2535087" cy="707886"/>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w="6350">
                  <a:solidFill>
                    <a:srgbClr val="003451"/>
                  </a:solidFill>
                </a:ln>
                <a:solidFill>
                  <a:srgbClr val="003451"/>
                </a:solidFill>
                <a:effectLst/>
                <a:uLnTx/>
                <a:uFillTx/>
                <a:latin typeface="Noto Sans JP" panose="020B0200000000000000" pitchFamily="50" charset="-128"/>
                <a:ea typeface="Noto Sans JP" panose="020B0200000000000000" pitchFamily="50" charset="-128"/>
                <a:cs typeface="+mn-cs"/>
              </a:rPr>
              <a:t>対応する</a:t>
            </a:r>
            <a:endParaRPr kumimoji="1" lang="en-US" altLang="ja-JP" sz="4000" b="1" i="0" u="none" strike="noStrike" kern="1200" cap="none" spc="0" normalizeH="0" baseline="0" noProof="0">
              <a:ln w="6350">
                <a:solidFill>
                  <a:srgbClr val="003451"/>
                </a:solidFill>
              </a:ln>
              <a:solidFill>
                <a:srgbClr val="003451"/>
              </a:solidFill>
              <a:effectLst/>
              <a:uLnTx/>
              <a:uFillTx/>
              <a:latin typeface="Noto Sans JP" panose="020B0200000000000000" pitchFamily="50" charset="-128"/>
              <a:ea typeface="Noto Sans JP" panose="020B0200000000000000" pitchFamily="50" charset="-128"/>
              <a:cs typeface="+mn-cs"/>
            </a:endParaRPr>
          </a:p>
        </p:txBody>
      </p:sp>
      <p:grpSp>
        <p:nvGrpSpPr>
          <p:cNvPr id="20" name="グループ化 19">
            <a:extLst>
              <a:ext uri="{FF2B5EF4-FFF2-40B4-BE49-F238E27FC236}">
                <a16:creationId xmlns:a16="http://schemas.microsoft.com/office/drawing/2014/main" id="{8EBD1102-CB9F-9FF7-2B1D-A9E5514D4B94}"/>
              </a:ext>
            </a:extLst>
          </p:cNvPr>
          <p:cNvGrpSpPr/>
          <p:nvPr/>
        </p:nvGrpSpPr>
        <p:grpSpPr>
          <a:xfrm>
            <a:off x="4430588" y="2915582"/>
            <a:ext cx="1440000" cy="1440000"/>
            <a:chOff x="2988390" y="3984690"/>
            <a:chExt cx="1440000" cy="1440000"/>
          </a:xfrm>
        </p:grpSpPr>
        <p:sp>
          <p:nvSpPr>
            <p:cNvPr id="21" name="楕円 20">
              <a:extLst>
                <a:ext uri="{FF2B5EF4-FFF2-40B4-BE49-F238E27FC236}">
                  <a16:creationId xmlns:a16="http://schemas.microsoft.com/office/drawing/2014/main" id="{9B1E35C8-C72D-8A8C-6C0B-8F48268657D9}"/>
                </a:ext>
              </a:extLst>
            </p:cNvPr>
            <p:cNvSpPr>
              <a:spLocks noChangeAspect="1"/>
            </p:cNvSpPr>
            <p:nvPr/>
          </p:nvSpPr>
          <p:spPr>
            <a:xfrm>
              <a:off x="2988390" y="3984690"/>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pic>
          <p:nvPicPr>
            <p:cNvPr id="22" name="図 21">
              <a:extLst>
                <a:ext uri="{FF2B5EF4-FFF2-40B4-BE49-F238E27FC236}">
                  <a16:creationId xmlns:a16="http://schemas.microsoft.com/office/drawing/2014/main" id="{9395AF33-AA3F-9BE8-05AE-1393E3D78FBA}"/>
                </a:ext>
              </a:extLst>
            </p:cNvPr>
            <p:cNvPicPr>
              <a:picLocks noChangeAspect="1"/>
            </p:cNvPicPr>
            <p:nvPr/>
          </p:nvPicPr>
          <p:blipFill>
            <a:blip r:embed="rId4"/>
            <a:stretch>
              <a:fillRect/>
            </a:stretch>
          </p:blipFill>
          <p:spPr>
            <a:xfrm>
              <a:off x="3125580" y="4218124"/>
              <a:ext cx="1271792" cy="842074"/>
            </a:xfrm>
            <a:prstGeom prst="rect">
              <a:avLst/>
            </a:prstGeom>
          </p:spPr>
        </p:pic>
      </p:grpSp>
      <p:grpSp>
        <p:nvGrpSpPr>
          <p:cNvPr id="25" name="グループ化 24">
            <a:extLst>
              <a:ext uri="{FF2B5EF4-FFF2-40B4-BE49-F238E27FC236}">
                <a16:creationId xmlns:a16="http://schemas.microsoft.com/office/drawing/2014/main" id="{554B4877-C549-11A4-1C77-A3CECFDD0DAE}"/>
              </a:ext>
            </a:extLst>
          </p:cNvPr>
          <p:cNvGrpSpPr/>
          <p:nvPr/>
        </p:nvGrpSpPr>
        <p:grpSpPr>
          <a:xfrm>
            <a:off x="6147756" y="3014870"/>
            <a:ext cx="3395146" cy="3075174"/>
            <a:chOff x="7017692" y="3721586"/>
            <a:chExt cx="3395146" cy="3075174"/>
          </a:xfrm>
        </p:grpSpPr>
        <p:pic>
          <p:nvPicPr>
            <p:cNvPr id="35" name="グラフィックス 34" descr="男性 単色塗りつぶし">
              <a:extLst>
                <a:ext uri="{FF2B5EF4-FFF2-40B4-BE49-F238E27FC236}">
                  <a16:creationId xmlns:a16="http://schemas.microsoft.com/office/drawing/2014/main" id="{B2F1C02D-1CFC-26F5-5E91-4FFE50AF765F}"/>
                </a:ext>
              </a:extLst>
            </p:cNvPr>
            <p:cNvPicPr>
              <a:picLocks noChangeAspect="1"/>
            </p:cNvPicPr>
            <p:nvPr/>
          </p:nvPicPr>
          <p:blipFill>
            <a:blip r:embed="rId5">
              <a:extLst>
                <a:ext uri="{96DAC541-7B7A-43D3-8B79-37D633B846F1}">
                  <asvg:svgBlip xmlns:asvg="http://schemas.microsoft.com/office/drawing/2016/SVG/main" r:embed="rId6"/>
                </a:ext>
              </a:extLst>
            </a:blip>
            <a:srcRect b="28190"/>
            <a:stretch>
              <a:fillRect/>
            </a:stretch>
          </p:blipFill>
          <p:spPr>
            <a:xfrm>
              <a:off x="7947988" y="5031395"/>
              <a:ext cx="1386290" cy="995494"/>
            </a:xfrm>
            <a:prstGeom prst="rect">
              <a:avLst/>
            </a:prstGeom>
          </p:spPr>
        </p:pic>
        <p:grpSp>
          <p:nvGrpSpPr>
            <p:cNvPr id="36" name="グループ化 35">
              <a:extLst>
                <a:ext uri="{FF2B5EF4-FFF2-40B4-BE49-F238E27FC236}">
                  <a16:creationId xmlns:a16="http://schemas.microsoft.com/office/drawing/2014/main" id="{3BA7D6DF-F7D2-D8B0-23D6-C788AD229239}"/>
                </a:ext>
              </a:extLst>
            </p:cNvPr>
            <p:cNvGrpSpPr/>
            <p:nvPr/>
          </p:nvGrpSpPr>
          <p:grpSpPr>
            <a:xfrm rot="455821">
              <a:off x="7017692" y="3721586"/>
              <a:ext cx="3395146" cy="3075174"/>
              <a:chOff x="10786838" y="6824663"/>
              <a:chExt cx="3395146" cy="3075174"/>
            </a:xfrm>
          </p:grpSpPr>
          <p:pic>
            <p:nvPicPr>
              <p:cNvPr id="39" name="グラフィックス 38" descr="ヨット 単色塗りつぶし">
                <a:extLst>
                  <a:ext uri="{FF2B5EF4-FFF2-40B4-BE49-F238E27FC236}">
                    <a16:creationId xmlns:a16="http://schemas.microsoft.com/office/drawing/2014/main" id="{E4356213-C182-7901-22DD-B39D52C4484A}"/>
                  </a:ext>
                </a:extLst>
              </p:cNvPr>
              <p:cNvPicPr>
                <a:picLocks noChangeAspect="1"/>
              </p:cNvPicPr>
              <p:nvPr/>
            </p:nvPicPr>
            <p:blipFill>
              <a:blip r:embed="rId7">
                <a:extLst>
                  <a:ext uri="{96DAC541-7B7A-43D3-8B79-37D633B846F1}">
                    <asvg:svgBlip xmlns:asvg="http://schemas.microsoft.com/office/drawing/2016/SVG/main" r:embed="rId8"/>
                  </a:ext>
                </a:extLst>
              </a:blip>
              <a:srcRect t="69591" b="1"/>
              <a:stretch>
                <a:fillRect/>
              </a:stretch>
            </p:blipFill>
            <p:spPr>
              <a:xfrm rot="21138398">
                <a:off x="11322384" y="8588588"/>
                <a:ext cx="2810382" cy="1311249"/>
              </a:xfrm>
              <a:prstGeom prst="flowChartProcess">
                <a:avLst/>
              </a:prstGeom>
            </p:spPr>
          </p:pic>
          <p:sp>
            <p:nvSpPr>
              <p:cNvPr id="47" name="フローチャート: 記憶データ 46">
                <a:extLst>
                  <a:ext uri="{FF2B5EF4-FFF2-40B4-BE49-F238E27FC236}">
                    <a16:creationId xmlns:a16="http://schemas.microsoft.com/office/drawing/2014/main" id="{90ED9114-0913-AAB8-889C-4325998BA733}"/>
                  </a:ext>
                </a:extLst>
              </p:cNvPr>
              <p:cNvSpPr/>
              <p:nvPr/>
            </p:nvSpPr>
            <p:spPr>
              <a:xfrm rot="9979437">
                <a:off x="10786838" y="6824663"/>
                <a:ext cx="3395146" cy="1911085"/>
              </a:xfrm>
              <a:prstGeom prst="flowChartOnlineStorage">
                <a:avLst/>
              </a:prstGeom>
              <a:solidFill>
                <a:srgbClr val="00345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a:ea typeface="Noto Sans JP"/>
                  <a:cs typeface="+mn-cs"/>
                </a:endParaRPr>
              </a:p>
            </p:txBody>
          </p:sp>
        </p:grpSp>
      </p:grpSp>
    </p:spTree>
    <p:extLst>
      <p:ext uri="{BB962C8B-B14F-4D97-AF65-F5344CB8AC3E}">
        <p14:creationId xmlns:p14="http://schemas.microsoft.com/office/powerpoint/2010/main" val="12377963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10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par>
                                <p:cTn id="16" presetID="42" presetClass="path" presetSubtype="0" accel="50000" decel="50000" fill="hold" nodeType="withEffect">
                                  <p:stCondLst>
                                    <p:cond delay="1000"/>
                                  </p:stCondLst>
                                  <p:childTnLst>
                                    <p:animMotion origin="layout" path="M 4.16667E-7 2.59259E-6 L 0.17344 -0.18056 " pathEditMode="relative" rAng="0" ptsTypes="AA">
                                      <p:cBhvr>
                                        <p:cTn id="17" dur="1500" fill="hold"/>
                                        <p:tgtEl>
                                          <p:spTgt spid="25"/>
                                        </p:tgtEl>
                                        <p:attrNameLst>
                                          <p:attrName>ppt_x</p:attrName>
                                          <p:attrName>ppt_y</p:attrName>
                                        </p:attrNameLst>
                                      </p:cBhvr>
                                      <p:rCtr x="8672" y="-9028"/>
                                    </p:animMotion>
                                  </p:childTnLst>
                                </p:cTn>
                              </p:par>
                              <p:par>
                                <p:cTn id="18" presetID="42" presetClass="path" presetSubtype="0" accel="50000" decel="50000" fill="hold" nodeType="withEffect">
                                  <p:stCondLst>
                                    <p:cond delay="2500"/>
                                  </p:stCondLst>
                                  <p:childTnLst>
                                    <p:animMotion origin="layout" path="M 0.17344 -0.18056 L 0.48255 -0.00324 " pathEditMode="relative" rAng="0" ptsTypes="AA">
                                      <p:cBhvr>
                                        <p:cTn id="19" dur="1500" fill="hold"/>
                                        <p:tgtEl>
                                          <p:spTgt spid="25"/>
                                        </p:tgtEl>
                                        <p:attrNameLst>
                                          <p:attrName>ppt_x</p:attrName>
                                          <p:attrName>ppt_y</p:attrName>
                                        </p:attrNameLst>
                                      </p:cBhvr>
                                      <p:rCtr x="15456" y="8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3B1A302-F09E-BFDF-7B3F-90F2D6F74A0B}"/>
            </a:ext>
          </a:extLst>
        </p:cNvPr>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B256AEAE-CEED-5100-7BF3-BFF087A6193F}"/>
              </a:ext>
            </a:extLst>
          </p:cNvPr>
          <p:cNvSpPr/>
          <p:nvPr/>
        </p:nvSpPr>
        <p:spPr>
          <a:xfrm>
            <a:off x="178520" y="1015900"/>
            <a:ext cx="11834959" cy="5732687"/>
          </a:xfrm>
          <a:prstGeom prst="roundRect">
            <a:avLst>
              <a:gd name="adj" fmla="val 5011"/>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6" name="四角形: 角を丸くする 5">
            <a:extLst>
              <a:ext uri="{FF2B5EF4-FFF2-40B4-BE49-F238E27FC236}">
                <a16:creationId xmlns:a16="http://schemas.microsoft.com/office/drawing/2014/main" id="{05B70400-556C-205C-0758-CA2669438CCE}"/>
              </a:ext>
            </a:extLst>
          </p:cNvPr>
          <p:cNvSpPr/>
          <p:nvPr/>
        </p:nvSpPr>
        <p:spPr>
          <a:xfrm>
            <a:off x="178520" y="104900"/>
            <a:ext cx="8586934" cy="911000"/>
          </a:xfrm>
          <a:prstGeom prst="roundRect">
            <a:avLst>
              <a:gd name="adj" fmla="val 18073"/>
            </a:avLst>
          </a:prstGeom>
          <a:solidFill>
            <a:srgbClr val="00345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3" name="コンテンツ プレースホルダー 2">
            <a:extLst>
              <a:ext uri="{FF2B5EF4-FFF2-40B4-BE49-F238E27FC236}">
                <a16:creationId xmlns:a16="http://schemas.microsoft.com/office/drawing/2014/main" id="{E7FA5388-C4A9-6DBA-7A64-D0B5801C2036}"/>
              </a:ext>
            </a:extLst>
          </p:cNvPr>
          <p:cNvSpPr>
            <a:spLocks noGrp="1"/>
          </p:cNvSpPr>
          <p:nvPr>
            <p:ph idx="1"/>
          </p:nvPr>
        </p:nvSpPr>
        <p:spPr>
          <a:xfrm>
            <a:off x="568694" y="2865112"/>
            <a:ext cx="11623306" cy="3968325"/>
          </a:xfrm>
        </p:spPr>
        <p:txBody>
          <a:bodyPr>
            <a:normAutofit fontScale="92500" lnSpcReduction="10000"/>
          </a:bodyPr>
          <a:lstStyle/>
          <a:p>
            <a:pPr marL="0" indent="0">
              <a:buNone/>
            </a:pPr>
            <a:r>
              <a:rPr lang="ja-JP" altLang="en-US" sz="3200" u="sng"/>
              <a:t>つくば市と比較した</a:t>
            </a:r>
            <a:r>
              <a:rPr lang="ja-JP" altLang="en-US" sz="3200" b="1" u="sng"/>
              <a:t>役割</a:t>
            </a:r>
            <a:endParaRPr lang="en-US" altLang="ja-JP" sz="3200"/>
          </a:p>
          <a:p>
            <a:pPr marL="0" indent="0">
              <a:buNone/>
            </a:pPr>
            <a:r>
              <a:rPr lang="ja-JP" altLang="en-US" sz="3200"/>
              <a:t>古くからの歴史や文化を活かし、</a:t>
            </a:r>
            <a:endParaRPr lang="en-US" altLang="ja-JP" sz="3200"/>
          </a:p>
          <a:p>
            <a:pPr marL="0" indent="0">
              <a:buNone/>
            </a:pPr>
            <a:r>
              <a:rPr lang="ja-JP" altLang="en-US" sz="3200"/>
              <a:t>科学技術の集積するつくば市とともに</a:t>
            </a:r>
            <a:endParaRPr lang="en-US" altLang="ja-JP" sz="3200"/>
          </a:p>
          <a:p>
            <a:pPr marL="0" indent="0">
              <a:buNone/>
            </a:pPr>
            <a:r>
              <a:rPr lang="ja-JP" altLang="en-US" sz="3200" b="1"/>
              <a:t>広域での連携</a:t>
            </a:r>
            <a:r>
              <a:rPr lang="ja-JP" altLang="en-US" sz="3200"/>
              <a:t>を推進していく必要</a:t>
            </a:r>
            <a:endParaRPr lang="en-US" altLang="ja-JP" sz="3200"/>
          </a:p>
          <a:p>
            <a:pPr marL="0" indent="0">
              <a:buNone/>
            </a:pPr>
            <a:endParaRPr lang="en-US" altLang="ja-JP" sz="900"/>
          </a:p>
          <a:p>
            <a:pPr marL="0" indent="0">
              <a:buNone/>
            </a:pPr>
            <a:r>
              <a:rPr lang="ja-JP" altLang="en-US" sz="3200" u="sng"/>
              <a:t>つくば市と比較した</a:t>
            </a:r>
            <a:r>
              <a:rPr lang="ja-JP" altLang="en-US" sz="3200" b="1" u="sng"/>
              <a:t>強み</a:t>
            </a:r>
            <a:endParaRPr lang="en-US" altLang="ja-JP" sz="3200" b="1" u="sng"/>
          </a:p>
          <a:p>
            <a:pPr marL="0" indent="0">
              <a:buNone/>
            </a:pPr>
            <a:r>
              <a:rPr lang="ja-JP" altLang="en-US" sz="3200"/>
              <a:t>・</a:t>
            </a:r>
            <a:r>
              <a:rPr lang="ja-JP" altLang="en-US" sz="3200" b="1"/>
              <a:t>地価が安価</a:t>
            </a:r>
            <a:r>
              <a:rPr lang="ja-JP" altLang="en-US" sz="3200"/>
              <a:t>であること</a:t>
            </a:r>
            <a:endParaRPr lang="en-US" altLang="ja-JP" sz="3200"/>
          </a:p>
          <a:p>
            <a:pPr marL="0" indent="0">
              <a:buNone/>
            </a:pPr>
            <a:r>
              <a:rPr lang="ja-JP" altLang="en-US" sz="3200"/>
              <a:t>・若手人材を育成する多数の</a:t>
            </a:r>
            <a:r>
              <a:rPr lang="ja-JP" altLang="en-US" sz="3200" b="1"/>
              <a:t>高等学校が集積</a:t>
            </a:r>
            <a:r>
              <a:rPr lang="ja-JP" altLang="en-US" sz="3200"/>
              <a:t>している</a:t>
            </a:r>
            <a:endParaRPr lang="en-US" altLang="ja-JP" sz="3200"/>
          </a:p>
        </p:txBody>
      </p:sp>
      <p:sp>
        <p:nvSpPr>
          <p:cNvPr id="2" name="タイトル 1">
            <a:extLst>
              <a:ext uri="{FF2B5EF4-FFF2-40B4-BE49-F238E27FC236}">
                <a16:creationId xmlns:a16="http://schemas.microsoft.com/office/drawing/2014/main" id="{64C93668-AFAF-A235-E2F5-61E5C19B235D}"/>
              </a:ext>
            </a:extLst>
          </p:cNvPr>
          <p:cNvSpPr>
            <a:spLocks noGrp="1"/>
          </p:cNvSpPr>
          <p:nvPr>
            <p:ph type="title"/>
          </p:nvPr>
        </p:nvSpPr>
        <p:spPr>
          <a:xfrm>
            <a:off x="603167" y="244289"/>
            <a:ext cx="10515600" cy="691779"/>
          </a:xfrm>
        </p:spPr>
        <p:txBody>
          <a:bodyPr>
            <a:normAutofit fontScale="90000"/>
          </a:bodyPr>
          <a:lstStyle/>
          <a:p>
            <a:r>
              <a:rPr kumimoji="1" lang="ja-JP" altLang="en-US" b="1">
                <a:solidFill>
                  <a:schemeClr val="bg1"/>
                </a:solidFill>
              </a:rPr>
              <a:t>ヒアリング（</a:t>
            </a:r>
            <a:r>
              <a:rPr lang="ja-JP" altLang="en-US" b="1">
                <a:solidFill>
                  <a:schemeClr val="bg1"/>
                </a:solidFill>
              </a:rPr>
              <a:t>土浦</a:t>
            </a:r>
            <a:r>
              <a:rPr kumimoji="1" lang="ja-JP" altLang="en-US" b="1">
                <a:solidFill>
                  <a:schemeClr val="bg1"/>
                </a:solidFill>
              </a:rPr>
              <a:t>市立地企業）</a:t>
            </a:r>
          </a:p>
        </p:txBody>
      </p:sp>
      <p:sp>
        <p:nvSpPr>
          <p:cNvPr id="7" name="正方形/長方形 6">
            <a:extLst>
              <a:ext uri="{FF2B5EF4-FFF2-40B4-BE49-F238E27FC236}">
                <a16:creationId xmlns:a16="http://schemas.microsoft.com/office/drawing/2014/main" id="{F1FFEE32-C9AE-6398-C26B-6C11F45AEE16}"/>
              </a:ext>
            </a:extLst>
          </p:cNvPr>
          <p:cNvSpPr/>
          <p:nvPr/>
        </p:nvSpPr>
        <p:spPr>
          <a:xfrm>
            <a:off x="471713" y="1259242"/>
            <a:ext cx="11248571" cy="1335315"/>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2799B2E-14A6-B1CB-3940-7416147B6BE1}"/>
              </a:ext>
            </a:extLst>
          </p:cNvPr>
          <p:cNvSpPr txBox="1"/>
          <p:nvPr/>
        </p:nvSpPr>
        <p:spPr>
          <a:xfrm>
            <a:off x="457032" y="1368837"/>
            <a:ext cx="11263252" cy="1217769"/>
          </a:xfrm>
          <a:prstGeom prst="rect">
            <a:avLst/>
          </a:prstGeom>
          <a:noFill/>
        </p:spPr>
        <p:txBody>
          <a:bodyPr wrap="square">
            <a:spAutoFit/>
          </a:bodyPr>
          <a:lstStyle/>
          <a:p>
            <a:pPr lvl="0" defTabSz="914400">
              <a:lnSpc>
                <a:spcPct val="90000"/>
              </a:lnSpc>
              <a:spcBef>
                <a:spcPts val="1000"/>
              </a:spcBef>
              <a:defRPr/>
            </a:pPr>
            <a:r>
              <a:rPr kumimoji="1" lang="en-US" altLang="ja-JP" sz="3600" b="1">
                <a:solidFill>
                  <a:prstClr val="black"/>
                </a:solidFill>
              </a:rPr>
              <a:t>Q.</a:t>
            </a:r>
            <a:r>
              <a:rPr lang="ja-JP" altLang="en-US" sz="3600" b="1"/>
              <a:t>つくば市と比較した際、現在および今後において</a:t>
            </a:r>
            <a:endParaRPr lang="en-US" altLang="ja-JP" sz="3600" b="1"/>
          </a:p>
          <a:p>
            <a:pPr lvl="0" defTabSz="914400">
              <a:lnSpc>
                <a:spcPct val="90000"/>
              </a:lnSpc>
              <a:spcBef>
                <a:spcPts val="1000"/>
              </a:spcBef>
              <a:defRPr/>
            </a:pPr>
            <a:r>
              <a:rPr lang="ja-JP" altLang="en-US" sz="3600" b="1"/>
              <a:t>　　　　　　　　　土浦市が担うべき役割や強みは？</a:t>
            </a:r>
            <a:endParaRPr kumimoji="1" lang="ja-JP" altLang="en-US" sz="3600" b="1" i="0" u="none" strike="noStrike" kern="1200" cap="none" spc="0" normalizeH="0" baseline="0" noProof="0">
              <a:ln>
                <a:noFill/>
              </a:ln>
              <a:solidFill>
                <a:prstClr val="black"/>
              </a:solidFill>
              <a:effectLst/>
              <a:uLnTx/>
              <a:uFillTx/>
              <a:latin typeface="Noto Sans JP"/>
              <a:ea typeface="Noto Sans JP"/>
              <a:cs typeface="+mn-cs"/>
            </a:endParaRPr>
          </a:p>
        </p:txBody>
      </p:sp>
    </p:spTree>
    <p:extLst>
      <p:ext uri="{BB962C8B-B14F-4D97-AF65-F5344CB8AC3E}">
        <p14:creationId xmlns:p14="http://schemas.microsoft.com/office/powerpoint/2010/main" val="3096171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461360-25DB-85EA-0BAB-010B95C9E449}"/>
              </a:ext>
            </a:extLst>
          </p:cNvPr>
          <p:cNvSpPr>
            <a:spLocks noGrp="1"/>
          </p:cNvSpPr>
          <p:nvPr>
            <p:ph type="title"/>
          </p:nvPr>
        </p:nvSpPr>
        <p:spPr/>
        <p:txBody>
          <a:bodyPr/>
          <a:lstStyle/>
          <a:p>
            <a:r>
              <a:rPr kumimoji="1" lang="ja-JP" altLang="en-US"/>
              <a:t>ヒアリング（土浦市に立地する企業）</a:t>
            </a:r>
          </a:p>
        </p:txBody>
      </p:sp>
      <p:sp>
        <p:nvSpPr>
          <p:cNvPr id="4" name="AutoShape 2" descr="の画像">
            <a:extLst>
              <a:ext uri="{FF2B5EF4-FFF2-40B4-BE49-F238E27FC236}">
                <a16:creationId xmlns:a16="http://schemas.microsoft.com/office/drawing/2014/main" id="{34BF9505-12BE-8E05-7CED-661D9C379D11}"/>
              </a:ext>
            </a:extLst>
          </p:cNvPr>
          <p:cNvSpPr>
            <a:spLocks noGrp="1" noChangeAspect="1" noChangeArrowheads="1"/>
          </p:cNvSpPr>
          <p:nvPr>
            <p:ph idx="1"/>
          </p:nvPr>
        </p:nvSpPr>
        <p:spPr bwMode="auto">
          <a:xfrm>
            <a:off x="176049" y="1690688"/>
            <a:ext cx="11758448"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0" indent="0">
              <a:buNone/>
            </a:pPr>
            <a:r>
              <a:rPr kumimoji="1" lang="ja-JP" altLang="en-US" sz="1800"/>
              <a:t>・土浦市及び周辺市町村からの通勤圏が広く、安定した人材確保が見込める</a:t>
            </a:r>
            <a:r>
              <a:rPr kumimoji="1" lang="en-US" altLang="ja-JP" sz="1800"/>
              <a:t>(</a:t>
            </a:r>
            <a:r>
              <a:rPr kumimoji="1" lang="ja-JP" altLang="en-US" sz="1800"/>
              <a:t>物流会社</a:t>
            </a:r>
            <a:r>
              <a:rPr kumimoji="1" lang="en-US" altLang="ja-JP" sz="1800"/>
              <a:t>)</a:t>
            </a:r>
          </a:p>
          <a:p>
            <a:pPr marL="0" indent="0">
              <a:buNone/>
            </a:pPr>
            <a:r>
              <a:rPr lang="ja-JP" altLang="en-US" sz="1800"/>
              <a:t>・住宅公団より購入</a:t>
            </a:r>
            <a:r>
              <a:rPr lang="en-US" altLang="ja-JP" sz="1800"/>
              <a:t>1968</a:t>
            </a:r>
            <a:r>
              <a:rPr lang="ja-JP" altLang="en-US" sz="1800"/>
              <a:t>年技術センター設置、分譲開始は</a:t>
            </a:r>
            <a:r>
              <a:rPr lang="en-US" altLang="ja-JP" sz="1800"/>
              <a:t>1965</a:t>
            </a:r>
            <a:r>
              <a:rPr lang="ja-JP" altLang="en-US" sz="1800"/>
              <a:t>年頃</a:t>
            </a:r>
            <a:r>
              <a:rPr lang="en-US" altLang="ja-JP" sz="1800"/>
              <a:t>(</a:t>
            </a:r>
            <a:r>
              <a:rPr lang="ja-JP" altLang="en-US" sz="1800"/>
              <a:t>土木建設</a:t>
            </a:r>
            <a:r>
              <a:rPr lang="en-US" altLang="ja-JP" sz="1800"/>
              <a:t>)</a:t>
            </a:r>
          </a:p>
          <a:p>
            <a:pPr marL="0" indent="0">
              <a:buNone/>
            </a:pPr>
            <a:r>
              <a:rPr kumimoji="1" lang="ja-JP" altLang="en-US" sz="1800"/>
              <a:t>・現在は工場だが、当時は物流倉庫、</a:t>
            </a:r>
            <a:r>
              <a:rPr kumimoji="1" lang="ja-JP" altLang="en-US" sz="1800">
                <a:solidFill>
                  <a:srgbClr val="FF0000"/>
                </a:solidFill>
              </a:rPr>
              <a:t>北関東エリアのお客様の中間地点</a:t>
            </a:r>
            <a:r>
              <a:rPr kumimoji="1" lang="en-US" altLang="ja-JP" sz="1800">
                <a:solidFill>
                  <a:srgbClr val="FF0000"/>
                </a:solidFill>
              </a:rPr>
              <a:t>(</a:t>
            </a:r>
            <a:r>
              <a:rPr kumimoji="1" lang="ja-JP" altLang="en-US" sz="1800">
                <a:solidFill>
                  <a:srgbClr val="FF0000"/>
                </a:solidFill>
              </a:rPr>
              <a:t>商社</a:t>
            </a:r>
            <a:r>
              <a:rPr kumimoji="1" lang="en-US" altLang="ja-JP" sz="1800">
                <a:solidFill>
                  <a:srgbClr val="FF0000"/>
                </a:solidFill>
              </a:rPr>
              <a:t>)</a:t>
            </a:r>
          </a:p>
          <a:p>
            <a:pPr marL="0" indent="0">
              <a:buNone/>
            </a:pPr>
            <a:r>
              <a:rPr lang="ja-JP" altLang="en-US" sz="1800"/>
              <a:t>・</a:t>
            </a:r>
            <a:r>
              <a:rPr lang="en-US" altLang="ja-JP" sz="1800"/>
              <a:t>TX</a:t>
            </a:r>
            <a:r>
              <a:rPr lang="ja-JP" altLang="en-US" sz="1800"/>
              <a:t>の開発エリアによる立ち退き対象となり移転、社員の勤務県内</a:t>
            </a:r>
            <a:r>
              <a:rPr lang="en-US" altLang="ja-JP" sz="1800"/>
              <a:t>(</a:t>
            </a:r>
            <a:r>
              <a:rPr lang="ja-JP" altLang="en-US" sz="1800"/>
              <a:t>秘密</a:t>
            </a:r>
            <a:r>
              <a:rPr lang="en-US" altLang="ja-JP" sz="1800"/>
              <a:t>)</a:t>
            </a:r>
          </a:p>
          <a:p>
            <a:pPr marL="0" indent="0">
              <a:buNone/>
            </a:pPr>
            <a:r>
              <a:rPr kumimoji="1" lang="ja-JP" altLang="en-US" sz="1800"/>
              <a:t>・トラック納入、リードタイム、</a:t>
            </a:r>
            <a:r>
              <a:rPr kumimoji="1" lang="ja-JP" altLang="en-US" sz="1800">
                <a:solidFill>
                  <a:srgbClr val="FF0000"/>
                </a:solidFill>
              </a:rPr>
              <a:t>関係会社が近接</a:t>
            </a:r>
            <a:r>
              <a:rPr kumimoji="1" lang="ja-JP" altLang="en-US" sz="1800"/>
              <a:t>、</a:t>
            </a:r>
            <a:r>
              <a:rPr kumimoji="1" lang="en-US" altLang="ja-JP" sz="1800"/>
              <a:t>2005</a:t>
            </a:r>
            <a:r>
              <a:rPr kumimoji="1" lang="ja-JP" altLang="en-US" sz="1800"/>
              <a:t>年きた</a:t>
            </a:r>
            <a:r>
              <a:rPr kumimoji="1" lang="en-US" altLang="ja-JP" sz="1800"/>
              <a:t>(</a:t>
            </a:r>
            <a:r>
              <a:rPr kumimoji="1" lang="ja-JP" altLang="en-US" sz="1800"/>
              <a:t>熱処理</a:t>
            </a:r>
            <a:r>
              <a:rPr kumimoji="1" lang="ja-JP" altLang="en-US" sz="1800">
                <a:solidFill>
                  <a:srgbClr val="FF0000"/>
                </a:solidFill>
              </a:rPr>
              <a:t>受託加工業</a:t>
            </a:r>
            <a:r>
              <a:rPr kumimoji="1" lang="en-US" altLang="ja-JP" sz="1800"/>
              <a:t>)</a:t>
            </a:r>
          </a:p>
          <a:p>
            <a:pPr marL="0" indent="0">
              <a:buNone/>
            </a:pPr>
            <a:r>
              <a:rPr lang="ja-JP" altLang="en-US" sz="1800"/>
              <a:t>・</a:t>
            </a:r>
            <a:r>
              <a:rPr lang="en-US" altLang="ja-JP" sz="1800"/>
              <a:t>1974</a:t>
            </a:r>
            <a:r>
              <a:rPr lang="ja-JP" altLang="en-US" sz="1800"/>
              <a:t>首都圏との連続性、従業員が長期的に就業生活できる</a:t>
            </a:r>
            <a:r>
              <a:rPr lang="en-US" altLang="ja-JP" sz="1800"/>
              <a:t>(</a:t>
            </a:r>
            <a:r>
              <a:rPr lang="ja-JP" altLang="en-US" sz="1800"/>
              <a:t>電気機械システム</a:t>
            </a:r>
            <a:r>
              <a:rPr lang="en-US" altLang="ja-JP" sz="1800"/>
              <a:t>)</a:t>
            </a:r>
          </a:p>
          <a:p>
            <a:pPr marL="0" indent="0">
              <a:buNone/>
            </a:pPr>
            <a:r>
              <a:rPr kumimoji="1" lang="ja-JP" altLang="en-US" sz="1800"/>
              <a:t>・</a:t>
            </a:r>
            <a:r>
              <a:rPr kumimoji="1" lang="en-US" altLang="ja-JP" sz="1800"/>
              <a:t>2009</a:t>
            </a:r>
            <a:r>
              <a:rPr kumimoji="1" lang="ja-JP" altLang="en-US" sz="1800"/>
              <a:t>工業団地を紹介する</a:t>
            </a:r>
            <a:r>
              <a:rPr kumimoji="1" lang="ja-JP" altLang="en-US" sz="1800">
                <a:solidFill>
                  <a:srgbClr val="FF0000"/>
                </a:solidFill>
              </a:rPr>
              <a:t>公的機関の情報</a:t>
            </a:r>
            <a:r>
              <a:rPr kumimoji="1" lang="ja-JP" altLang="en-US" sz="1800"/>
              <a:t>を基に検討、東京から</a:t>
            </a:r>
            <a:r>
              <a:rPr kumimoji="1" lang="ja-JP" altLang="en-US" sz="1800">
                <a:solidFill>
                  <a:srgbClr val="FF0000"/>
                </a:solidFill>
              </a:rPr>
              <a:t>移転</a:t>
            </a:r>
            <a:r>
              <a:rPr kumimoji="1" lang="ja-JP" altLang="en-US" sz="1800"/>
              <a:t>したため、</a:t>
            </a:r>
            <a:r>
              <a:rPr kumimoji="1" lang="ja-JP" altLang="en-US" sz="1800">
                <a:solidFill>
                  <a:srgbClr val="FF0000"/>
                </a:solidFill>
              </a:rPr>
              <a:t>従業員の通勤</a:t>
            </a:r>
            <a:r>
              <a:rPr kumimoji="1" lang="ja-JP" altLang="en-US" sz="1800"/>
              <a:t>考慮</a:t>
            </a:r>
            <a:r>
              <a:rPr kumimoji="1" lang="en-US" altLang="ja-JP" sz="1800"/>
              <a:t>(</a:t>
            </a:r>
            <a:r>
              <a:rPr kumimoji="1" lang="ja-JP" altLang="en-US" sz="1800"/>
              <a:t>飲料</a:t>
            </a:r>
            <a:r>
              <a:rPr kumimoji="1" lang="en-US" altLang="ja-JP" sz="1800"/>
              <a:t>)</a:t>
            </a:r>
          </a:p>
          <a:p>
            <a:pPr marL="0" indent="0">
              <a:buNone/>
            </a:pPr>
            <a:r>
              <a:rPr lang="ja-JP" altLang="en-US" sz="1800"/>
              <a:t>・</a:t>
            </a:r>
            <a:r>
              <a:rPr lang="en-US" altLang="ja-JP" sz="1800"/>
              <a:t>2022</a:t>
            </a:r>
            <a:r>
              <a:rPr lang="ja-JP" altLang="en-US" sz="1800"/>
              <a:t>旧和菓子工場であり、コストを抑え早期稼働可能、</a:t>
            </a:r>
            <a:r>
              <a:rPr lang="ja-JP" altLang="en-US" sz="1800">
                <a:solidFill>
                  <a:srgbClr val="FF0000"/>
                </a:solidFill>
              </a:rPr>
              <a:t>北関東と首都圏</a:t>
            </a:r>
            <a:r>
              <a:rPr lang="ja-JP" altLang="en-US" sz="1800"/>
              <a:t>への</a:t>
            </a:r>
            <a:r>
              <a:rPr lang="ja-JP" altLang="en-US" sz="1800">
                <a:solidFill>
                  <a:srgbClr val="FF0000"/>
                </a:solidFill>
              </a:rPr>
              <a:t>アクセス性</a:t>
            </a:r>
            <a:r>
              <a:rPr lang="en-US" altLang="ja-JP" sz="1800"/>
              <a:t>(</a:t>
            </a:r>
            <a:r>
              <a:rPr lang="ja-JP" altLang="en-US" sz="1800"/>
              <a:t>製菓会社</a:t>
            </a:r>
            <a:r>
              <a:rPr lang="en-US" altLang="ja-JP" sz="1800"/>
              <a:t>)</a:t>
            </a:r>
          </a:p>
          <a:p>
            <a:pPr marL="0" indent="0">
              <a:buNone/>
            </a:pPr>
            <a:r>
              <a:rPr kumimoji="1" lang="ja-JP" altLang="en-US" sz="1800"/>
              <a:t>・</a:t>
            </a:r>
            <a:r>
              <a:rPr kumimoji="1" lang="en-US" altLang="ja-JP" sz="1800"/>
              <a:t>1997</a:t>
            </a:r>
            <a:r>
              <a:rPr kumimoji="1" lang="ja-JP" altLang="en-US" sz="1800"/>
              <a:t>国道六号沿い、常磐線沿線など主要幹線への近接性、首都圏関東市場へアクセス性高い</a:t>
            </a:r>
            <a:r>
              <a:rPr kumimoji="1" lang="en-US" altLang="ja-JP" sz="1800"/>
              <a:t>(</a:t>
            </a:r>
            <a:r>
              <a:rPr kumimoji="1" lang="ja-JP" altLang="en-US" sz="1800"/>
              <a:t>産業機器</a:t>
            </a:r>
            <a:r>
              <a:rPr kumimoji="1" lang="en-US" altLang="ja-JP" sz="1800"/>
              <a:t>)</a:t>
            </a:r>
          </a:p>
          <a:p>
            <a:pPr marL="0" indent="0">
              <a:buNone/>
            </a:pPr>
            <a:r>
              <a:rPr lang="ja-JP" altLang="en-US" sz="1800"/>
              <a:t>・</a:t>
            </a:r>
            <a:r>
              <a:rPr lang="en-US" altLang="ja-JP" sz="1800"/>
              <a:t>1963</a:t>
            </a:r>
            <a:r>
              <a:rPr lang="ja-JP" altLang="en-US" sz="1800"/>
              <a:t>水戸街道沿い</a:t>
            </a:r>
            <a:r>
              <a:rPr lang="ja-JP" altLang="en-US" sz="1800">
                <a:solidFill>
                  <a:srgbClr val="FF0000"/>
                </a:solidFill>
              </a:rPr>
              <a:t>重量製品</a:t>
            </a:r>
            <a:r>
              <a:rPr lang="ja-JP" altLang="en-US" sz="1800"/>
              <a:t>を扱う、</a:t>
            </a:r>
            <a:r>
              <a:rPr lang="ja-JP" altLang="en-US" sz="1800">
                <a:solidFill>
                  <a:srgbClr val="FF0000"/>
                </a:solidFill>
              </a:rPr>
              <a:t>運搬効率に優れる大きな街道沿い</a:t>
            </a:r>
            <a:r>
              <a:rPr lang="ja-JP" altLang="en-US" sz="1800"/>
              <a:t>、将来事業拡大広い敷地</a:t>
            </a:r>
            <a:r>
              <a:rPr lang="en-US" altLang="ja-JP" sz="1800"/>
              <a:t>(</a:t>
            </a:r>
            <a:r>
              <a:rPr lang="ja-JP" altLang="en-US" sz="1800"/>
              <a:t>金属加工会社</a:t>
            </a:r>
            <a:r>
              <a:rPr lang="en-US" altLang="ja-JP" sz="1800"/>
              <a:t>)</a:t>
            </a:r>
            <a:endParaRPr kumimoji="1" lang="en-US" altLang="ja-JP" sz="1800"/>
          </a:p>
          <a:p>
            <a:pPr marL="0" indent="0">
              <a:buNone/>
            </a:pPr>
            <a:r>
              <a:rPr kumimoji="1" lang="ja-JP" altLang="en-US" sz="1800"/>
              <a:t>・</a:t>
            </a:r>
            <a:r>
              <a:rPr kumimoji="1" lang="en-US" altLang="ja-JP" sz="1800"/>
              <a:t>1688</a:t>
            </a:r>
            <a:r>
              <a:rPr lang="ja-JP" altLang="en-US" sz="1800"/>
              <a:t>創業、</a:t>
            </a:r>
            <a:r>
              <a:rPr lang="en-US" altLang="ja-JP" sz="1800"/>
              <a:t>2026/4</a:t>
            </a:r>
            <a:r>
              <a:rPr lang="ja-JP" altLang="en-US" sz="1800"/>
              <a:t>より見学コース公開、現在オリジナルラベル作成やもろみ醤油絞り体験実施予定</a:t>
            </a:r>
            <a:r>
              <a:rPr lang="en-US" altLang="ja-JP" sz="1800"/>
              <a:t>(</a:t>
            </a:r>
            <a:r>
              <a:rPr lang="ja-JP" altLang="en-US" sz="1800"/>
              <a:t>醤油会社</a:t>
            </a:r>
            <a:r>
              <a:rPr lang="en-US" altLang="ja-JP" sz="1800"/>
              <a:t>)</a:t>
            </a:r>
            <a:endParaRPr kumimoji="1" lang="ja-JP" altLang="en-US" sz="1800"/>
          </a:p>
        </p:txBody>
      </p:sp>
    </p:spTree>
    <p:extLst>
      <p:ext uri="{BB962C8B-B14F-4D97-AF65-F5344CB8AC3E}">
        <p14:creationId xmlns:p14="http://schemas.microsoft.com/office/powerpoint/2010/main" val="38669352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B87EF78-5750-731F-DB92-E27CF9059680}"/>
              </a:ext>
            </a:extLst>
          </p:cNvPr>
          <p:cNvSpPr>
            <a:spLocks noGrp="1" noChangeArrowheads="1"/>
          </p:cNvSpPr>
          <p:nvPr>
            <p:ph idx="1"/>
          </p:nvPr>
        </p:nvSpPr>
        <p:spPr bwMode="auto">
          <a:xfrm>
            <a:off x="506186" y="489736"/>
            <a:ext cx="11179628"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4000" b="1" i="0" u="none" strike="noStrike" cap="none" normalizeH="0" baseline="0">
                <a:ln>
                  <a:noFill/>
                </a:ln>
                <a:solidFill>
                  <a:schemeClr val="tx1"/>
                </a:solidFill>
                <a:effectLst/>
                <a:latin typeface="Arial" panose="020B0604020202020204" pitchFamily="34" charset="0"/>
              </a:rPr>
              <a:t>分析結果：B/C ＝ 1.81</a:t>
            </a:r>
            <a:endParaRPr kumimoji="0" lang="en-US" altLang="ja-JP" sz="4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ja-JP" altLang="ja-JP" sz="4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4000" b="0" i="0" u="none" strike="noStrike" cap="none" normalizeH="0" baseline="0">
                <a:ln>
                  <a:noFill/>
                </a:ln>
                <a:solidFill>
                  <a:schemeClr val="tx1"/>
                </a:solidFill>
                <a:effectLst/>
                <a:latin typeface="Arial" panose="020B0604020202020204" pitchFamily="34" charset="0"/>
              </a:rPr>
              <a:t>総便益（Benefit）：</a:t>
            </a:r>
            <a:r>
              <a:rPr kumimoji="0" lang="ja-JP" altLang="ja-JP" sz="4000" b="1" i="0" u="none" strike="noStrike" cap="none" normalizeH="0" baseline="0">
                <a:ln>
                  <a:noFill/>
                </a:ln>
                <a:solidFill>
                  <a:schemeClr val="tx1"/>
                </a:solidFill>
                <a:effectLst/>
                <a:latin typeface="Arial" panose="020B0604020202020204" pitchFamily="34" charset="0"/>
              </a:rPr>
              <a:t>325.0 億円</a:t>
            </a:r>
            <a:endParaRPr kumimoji="0" lang="ja-JP" altLang="ja-JP" sz="4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4000" b="0" i="0" u="none" strike="noStrike" cap="none" normalizeH="0" baseline="0">
                <a:ln>
                  <a:noFill/>
                </a:ln>
                <a:solidFill>
                  <a:schemeClr val="tx1"/>
                </a:solidFill>
                <a:effectLst/>
                <a:latin typeface="Arial" panose="020B0604020202020204" pitchFamily="34" charset="0"/>
              </a:rPr>
              <a:t>総費用（Cost）：</a:t>
            </a:r>
            <a:r>
              <a:rPr kumimoji="0" lang="ja-JP" altLang="ja-JP" sz="4000" b="1" i="0" u="none" strike="noStrike" cap="none" normalizeH="0" baseline="0">
                <a:ln>
                  <a:noFill/>
                </a:ln>
                <a:solidFill>
                  <a:schemeClr val="tx1"/>
                </a:solidFill>
                <a:effectLst/>
                <a:latin typeface="Arial" panose="020B0604020202020204" pitchFamily="34" charset="0"/>
              </a:rPr>
              <a:t>180.0 億円</a:t>
            </a:r>
            <a:endParaRPr kumimoji="0" lang="en-US" altLang="ja-JP" sz="4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ja-JP" sz="4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ja-JP" altLang="ja-JP" sz="4000" b="0" i="0" u="none" strike="noStrike" cap="none" normalizeH="0" baseline="0">
                <a:ln>
                  <a:noFill/>
                </a:ln>
                <a:solidFill>
                  <a:schemeClr val="tx1"/>
                </a:solidFill>
                <a:effectLst/>
                <a:latin typeface="Arial" panose="020B0604020202020204" pitchFamily="34" charset="0"/>
              </a:rPr>
              <a:t>社会的な妥当性の基準である</a:t>
            </a:r>
            <a:endParaRPr kumimoji="0" lang="en-US" altLang="ja-JP" sz="4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ja-JP" altLang="ja-JP" sz="4000" b="0" i="0" u="none" strike="noStrike" cap="none" normalizeH="0" baseline="0">
                <a:ln>
                  <a:noFill/>
                </a:ln>
                <a:solidFill>
                  <a:schemeClr val="tx1"/>
                </a:solidFill>
                <a:effectLst/>
                <a:latin typeface="Arial" panose="020B0604020202020204" pitchFamily="34" charset="0"/>
              </a:rPr>
              <a:t>「1.0」を大幅に上回</a:t>
            </a:r>
            <a:r>
              <a:rPr kumimoji="0" lang="ja-JP" altLang="en-US" sz="4000" b="0" i="0" u="none" strike="noStrike" cap="none" normalizeH="0" baseline="0">
                <a:ln>
                  <a:noFill/>
                </a:ln>
                <a:solidFill>
                  <a:schemeClr val="tx1"/>
                </a:solidFill>
                <a:effectLst/>
                <a:latin typeface="Arial" panose="020B0604020202020204" pitchFamily="34" charset="0"/>
              </a:rPr>
              <a:t>る</a:t>
            </a:r>
            <a:endParaRPr kumimoji="0" lang="en-US" altLang="ja-JP" sz="4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ja-JP" altLang="en-US" sz="4000" b="0" i="0" u="none" strike="noStrike" cap="none" normalizeH="0" baseline="0">
                <a:ln>
                  <a:noFill/>
                </a:ln>
                <a:solidFill>
                  <a:schemeClr val="tx1"/>
                </a:solidFill>
                <a:effectLst/>
                <a:latin typeface="Arial" panose="020B0604020202020204" pitchFamily="34" charset="0"/>
              </a:rPr>
              <a:t>➡</a:t>
            </a:r>
            <a:r>
              <a:rPr kumimoji="0" lang="ja-JP" altLang="ja-JP" sz="4000" b="0" i="0" u="none" strike="noStrike" cap="none" normalizeH="0" baseline="0">
                <a:ln>
                  <a:noFill/>
                </a:ln>
                <a:solidFill>
                  <a:schemeClr val="tx1"/>
                </a:solidFill>
                <a:effectLst/>
                <a:latin typeface="Arial" panose="020B0604020202020204" pitchFamily="34" charset="0"/>
              </a:rPr>
              <a:t>本事業の投資対効果は極めて高い。</a:t>
            </a:r>
            <a:endParaRPr kumimoji="0" lang="en-US" altLang="ja-JP" sz="4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ja-JP" altLang="ja-JP"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763351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B5A46B-0CF3-6E8D-5E37-2CBECC470F69}"/>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4A5F0B95-AA6C-D3B9-3AD8-765136138FA7}"/>
              </a:ext>
            </a:extLst>
          </p:cNvPr>
          <p:cNvSpPr>
            <a:spLocks noGrp="1" noChangeArrowheads="1"/>
          </p:cNvSpPr>
          <p:nvPr>
            <p:ph idx="1"/>
          </p:nvPr>
        </p:nvSpPr>
        <p:spPr bwMode="auto">
          <a:xfrm>
            <a:off x="273353" y="1043731"/>
            <a:ext cx="11918647"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3800" b="1" i="0" u="none" strike="noStrike" cap="none" normalizeH="0" baseline="0">
                <a:ln>
                  <a:noFill/>
                </a:ln>
                <a:solidFill>
                  <a:schemeClr val="tx1"/>
                </a:solidFill>
                <a:effectLst/>
                <a:latin typeface="Arial" panose="020B0604020202020204" pitchFamily="34" charset="0"/>
              </a:rPr>
              <a:t>総費用：180.0 億円</a:t>
            </a:r>
            <a:endParaRPr kumimoji="0" lang="en-US" altLang="ja-JP" sz="38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ja-JP" altLang="ja-JP" sz="3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3800" b="1" i="0" u="none" strike="noStrike" cap="none" normalizeH="0" baseline="0">
                <a:ln>
                  <a:noFill/>
                </a:ln>
                <a:solidFill>
                  <a:schemeClr val="tx1"/>
                </a:solidFill>
                <a:effectLst/>
                <a:latin typeface="Arial" panose="020B0604020202020204" pitchFamily="34" charset="0"/>
              </a:rPr>
              <a:t>費目構成</a:t>
            </a:r>
            <a:endParaRPr kumimoji="0" lang="ja-JP" altLang="ja-JP" sz="3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3800" b="1" i="0" u="none" strike="noStrike" cap="none" normalizeH="0" baseline="0">
                <a:ln>
                  <a:noFill/>
                </a:ln>
                <a:solidFill>
                  <a:schemeClr val="tx1"/>
                </a:solidFill>
                <a:effectLst/>
                <a:latin typeface="Arial" panose="020B0604020202020204" pitchFamily="34" charset="0"/>
              </a:rPr>
              <a:t>用地取得費：</a:t>
            </a:r>
            <a:r>
              <a:rPr kumimoji="0" lang="ja-JP" altLang="ja-JP" sz="3800" b="0" i="0" u="none" strike="noStrike" cap="none" normalizeH="0" baseline="0">
                <a:ln>
                  <a:noFill/>
                </a:ln>
                <a:solidFill>
                  <a:schemeClr val="tx1"/>
                </a:solidFill>
                <a:effectLst/>
                <a:latin typeface="Arial" panose="020B0604020202020204" pitchFamily="34" charset="0"/>
              </a:rPr>
              <a:t> 事業用地の買収および補償費用</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3800" b="1" i="0" u="none" strike="noStrike" cap="none" normalizeH="0" baseline="0">
                <a:ln>
                  <a:noFill/>
                </a:ln>
                <a:solidFill>
                  <a:schemeClr val="tx1"/>
                </a:solidFill>
                <a:effectLst/>
                <a:latin typeface="Arial" panose="020B0604020202020204" pitchFamily="34" charset="0"/>
              </a:rPr>
              <a:t>造成・土工費：</a:t>
            </a:r>
            <a:r>
              <a:rPr kumimoji="0" lang="ja-JP" altLang="ja-JP" sz="3800" b="0" i="0" u="none" strike="noStrike" cap="none" normalizeH="0" baseline="0">
                <a:ln>
                  <a:noFill/>
                </a:ln>
                <a:solidFill>
                  <a:schemeClr val="tx1"/>
                </a:solidFill>
                <a:effectLst/>
                <a:latin typeface="Arial" panose="020B0604020202020204" pitchFamily="34" charset="0"/>
              </a:rPr>
              <a:t> 産業団地としての基盤整備</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ja-JP" sz="3800" b="1" i="0" u="none" strike="noStrike" cap="none" normalizeH="0" baseline="0">
                <a:ln>
                  <a:noFill/>
                </a:ln>
                <a:solidFill>
                  <a:schemeClr val="tx1"/>
                </a:solidFill>
                <a:effectLst/>
                <a:latin typeface="Arial" panose="020B0604020202020204" pitchFamily="34" charset="0"/>
              </a:rPr>
              <a:t>インフラ整備費：</a:t>
            </a:r>
            <a:r>
              <a:rPr kumimoji="0" lang="ja-JP" altLang="ja-JP" sz="3800" b="0" i="0" u="none" strike="noStrike" cap="none" normalizeH="0" baseline="0">
                <a:ln>
                  <a:noFill/>
                </a:ln>
                <a:solidFill>
                  <a:schemeClr val="tx1"/>
                </a:solidFill>
                <a:effectLst/>
                <a:latin typeface="Arial" panose="020B0604020202020204" pitchFamily="34" charset="0"/>
              </a:rPr>
              <a:t> 道路、上下水道、調整池等の敷設</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ja-JP" altLang="ja-JP" sz="3800" b="1" i="0" u="none" strike="noStrike" cap="none" normalizeH="0" baseline="0">
                <a:ln>
                  <a:noFill/>
                </a:ln>
                <a:solidFill>
                  <a:schemeClr val="tx1"/>
                </a:solidFill>
                <a:effectLst/>
                <a:latin typeface="Arial" panose="020B0604020202020204" pitchFamily="34" charset="0"/>
              </a:rPr>
              <a:t>諸経費：</a:t>
            </a:r>
            <a:r>
              <a:rPr kumimoji="0" lang="ja-JP" altLang="ja-JP" sz="3800" b="0" i="0" u="none" strike="noStrike" cap="none" normalizeH="0" baseline="0">
                <a:ln>
                  <a:noFill/>
                </a:ln>
                <a:solidFill>
                  <a:schemeClr val="tx1"/>
                </a:solidFill>
                <a:effectLst/>
                <a:latin typeface="Arial" panose="020B0604020202020204" pitchFamily="34" charset="0"/>
              </a:rPr>
              <a:t> 調査設計費、事務費等の付随費用</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862621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99091A3-6E3E-EF49-FF5A-8403BC04F2AA}"/>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B03B8EC5-C62A-58A2-B270-E5F137DE4B60}"/>
              </a:ext>
            </a:extLst>
          </p:cNvPr>
          <p:cNvSpPr>
            <a:spLocks noGrp="1" noChangeArrowheads="1"/>
          </p:cNvSpPr>
          <p:nvPr>
            <p:ph idx="1"/>
          </p:nvPr>
        </p:nvSpPr>
        <p:spPr bwMode="auto">
          <a:xfrm>
            <a:off x="221571" y="465007"/>
            <a:ext cx="12160701" cy="694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3200" b="1" i="0" u="none" strike="noStrike" cap="none" normalizeH="0" baseline="0">
                <a:ln>
                  <a:noFill/>
                </a:ln>
                <a:solidFill>
                  <a:schemeClr val="tx1"/>
                </a:solidFill>
                <a:effectLst/>
                <a:latin typeface="Arial" panose="020B0604020202020204" pitchFamily="34" charset="0"/>
              </a:rPr>
              <a:t>付加価値増加便益：179.1 億円（30年累計現在価値）</a:t>
            </a:r>
            <a:endParaRPr kumimoji="0" lang="en-US" altLang="ja-JP" sz="32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ja-JP" altLang="ja-JP"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3200" b="0" i="0" u="none" strike="noStrike" cap="none" normalizeH="0" baseline="0">
                <a:ln>
                  <a:noFill/>
                </a:ln>
                <a:solidFill>
                  <a:schemeClr val="tx1"/>
                </a:solidFill>
                <a:effectLst/>
                <a:latin typeface="Arial" panose="020B0604020202020204" pitchFamily="34" charset="0"/>
              </a:rPr>
              <a:t>土浦市の製造業ポテンシャル（1.725億円/ha）をベースに算出。</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3200" b="0" i="0" u="none" strike="noStrike" cap="none" normalizeH="0" baseline="0">
                <a:ln>
                  <a:noFill/>
                </a:ln>
                <a:solidFill>
                  <a:schemeClr val="tx1"/>
                </a:solidFill>
                <a:effectLst/>
                <a:latin typeface="Arial" panose="020B0604020202020204" pitchFamily="34" charset="0"/>
              </a:rPr>
              <a:t>分譲面積28.3haによる純増分を評価。</a:t>
            </a:r>
            <a:endParaRPr kumimoji="0" lang="en-US" altLang="ja-JP" sz="32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ja-JP" sz="900" b="0" i="0" u="none" strike="noStrike" cap="none" normalizeH="0" baseline="0">
              <a:ln>
                <a:noFill/>
              </a:ln>
              <a:solidFill>
                <a:schemeClr val="tx1"/>
              </a:solidFill>
              <a:effectLst/>
              <a:latin typeface="Arial" panose="020B0604020202020204" pitchFamily="34" charset="0"/>
            </a:endParaRPr>
          </a:p>
          <a:p>
            <a:pPr marL="0" lvl="0" indent="0" eaLnBrk="0" fontAlgn="base" hangingPunct="0">
              <a:lnSpc>
                <a:spcPct val="100000"/>
              </a:lnSpc>
              <a:spcBef>
                <a:spcPct val="0"/>
              </a:spcBef>
              <a:spcAft>
                <a:spcPct val="0"/>
              </a:spcAft>
              <a:buFontTx/>
              <a:buChar char="•"/>
            </a:pPr>
            <a:r>
              <a:rPr kumimoji="0" lang="ja-JP" altLang="en-US" sz="3200">
                <a:latin typeface="Arial" panose="020B0604020202020204" pitchFamily="34" charset="0"/>
              </a:rPr>
              <a:t>土浦市製造業付加価値額：約 </a:t>
            </a:r>
            <a:r>
              <a:rPr kumimoji="0" lang="en-US" altLang="ja-JP" sz="3200">
                <a:latin typeface="Arial" panose="020B0604020202020204" pitchFamily="34" charset="0"/>
              </a:rPr>
              <a:t>1,380.4 </a:t>
            </a:r>
            <a:r>
              <a:rPr kumimoji="0" lang="ja-JP" altLang="en-US" sz="3200">
                <a:latin typeface="Arial" panose="020B0604020202020204" pitchFamily="34" charset="0"/>
              </a:rPr>
              <a:t>億円</a:t>
            </a:r>
            <a:endParaRPr kumimoji="0" lang="en-US" altLang="ja-JP" sz="3200">
              <a:latin typeface="Arial" panose="020B0604020202020204" pitchFamily="34" charset="0"/>
            </a:endParaRPr>
          </a:p>
          <a:p>
            <a:pPr marL="0" lvl="0" indent="0" eaLnBrk="0" fontAlgn="base" hangingPunct="0">
              <a:lnSpc>
                <a:spcPct val="100000"/>
              </a:lnSpc>
              <a:spcBef>
                <a:spcPct val="0"/>
              </a:spcBef>
              <a:spcAft>
                <a:spcPct val="0"/>
              </a:spcAft>
              <a:buFontTx/>
              <a:buChar char="•"/>
            </a:pPr>
            <a:r>
              <a:rPr kumimoji="0" lang="ja-JP" altLang="en-US" sz="3200">
                <a:latin typeface="Arial" panose="020B0604020202020204" pitchFamily="34" charset="0"/>
              </a:rPr>
              <a:t>推定工業系用途地域面積：約 </a:t>
            </a:r>
            <a:r>
              <a:rPr kumimoji="0" lang="en-US" altLang="ja-JP" sz="3200">
                <a:latin typeface="Arial" panose="020B0604020202020204" pitchFamily="34" charset="0"/>
              </a:rPr>
              <a:t>800 ha</a:t>
            </a:r>
          </a:p>
          <a:p>
            <a:pPr marL="0" lvl="0" indent="0" eaLnBrk="0" fontAlgn="base" hangingPunct="0">
              <a:lnSpc>
                <a:spcPct val="100000"/>
              </a:lnSpc>
              <a:spcBef>
                <a:spcPct val="0"/>
              </a:spcBef>
              <a:spcAft>
                <a:spcPct val="0"/>
              </a:spcAft>
              <a:buFontTx/>
              <a:buChar char="•"/>
            </a:pPr>
            <a:r>
              <a:rPr kumimoji="0" lang="ja-JP" altLang="en-US" sz="3200">
                <a:latin typeface="Arial" panose="020B0604020202020204" pitchFamily="34" charset="0"/>
              </a:rPr>
              <a:t>（市街化区域面積 </a:t>
            </a:r>
            <a:r>
              <a:rPr kumimoji="0" lang="en-US" altLang="ja-JP" sz="3200">
                <a:latin typeface="Arial" panose="020B0604020202020204" pitchFamily="34" charset="0"/>
              </a:rPr>
              <a:t>3,294ha </a:t>
            </a:r>
            <a:r>
              <a:rPr kumimoji="0" lang="ja-JP" altLang="en-US" sz="3200">
                <a:latin typeface="Arial" panose="020B0604020202020204" pitchFamily="34" charset="0"/>
              </a:rPr>
              <a:t>に対する工業系用途比率を</a:t>
            </a:r>
            <a:endParaRPr kumimoji="0" lang="en-US" altLang="ja-JP" sz="3200">
              <a:latin typeface="Arial" panose="020B0604020202020204" pitchFamily="34" charset="0"/>
            </a:endParaRPr>
          </a:p>
          <a:p>
            <a:pPr marL="0" lvl="0" indent="0" eaLnBrk="0" fontAlgn="base" hangingPunct="0">
              <a:lnSpc>
                <a:spcPct val="100000"/>
              </a:lnSpc>
              <a:spcBef>
                <a:spcPct val="0"/>
              </a:spcBef>
              <a:spcAft>
                <a:spcPct val="0"/>
              </a:spcAft>
              <a:buFontTx/>
              <a:buChar char="•"/>
            </a:pPr>
            <a:r>
              <a:rPr kumimoji="0" lang="ja-JP" altLang="en-US" sz="3200">
                <a:latin typeface="Arial" panose="020B0604020202020204" pitchFamily="34" charset="0"/>
              </a:rPr>
              <a:t>古河市の事例に基づき推計）</a:t>
            </a:r>
            <a:endParaRPr kumimoji="0" lang="en-US" altLang="ja-JP" sz="3200">
              <a:latin typeface="Arial" panose="020B0604020202020204" pitchFamily="34" charset="0"/>
            </a:endParaRPr>
          </a:p>
          <a:p>
            <a:pPr marL="0" lvl="0" indent="0" eaLnBrk="0" fontAlgn="base" hangingPunct="0">
              <a:lnSpc>
                <a:spcPct val="100000"/>
              </a:lnSpc>
              <a:spcBef>
                <a:spcPct val="0"/>
              </a:spcBef>
              <a:spcAft>
                <a:spcPct val="0"/>
              </a:spcAft>
              <a:buFontTx/>
              <a:buChar char="•"/>
            </a:pPr>
            <a:endParaRPr kumimoji="0" lang="ja-JP" altLang="en-US" sz="800">
              <a:latin typeface="Arial" panose="020B0604020202020204" pitchFamily="34" charset="0"/>
            </a:endParaRPr>
          </a:p>
          <a:p>
            <a:pPr marL="0" lvl="0" indent="0" eaLnBrk="0" fontAlgn="base" hangingPunct="0">
              <a:lnSpc>
                <a:spcPct val="100000"/>
              </a:lnSpc>
              <a:spcBef>
                <a:spcPct val="0"/>
              </a:spcBef>
              <a:spcAft>
                <a:spcPct val="0"/>
              </a:spcAft>
              <a:buFontTx/>
              <a:buChar char="•"/>
            </a:pPr>
            <a:r>
              <a:rPr kumimoji="0" lang="ja-JP" altLang="en-US" sz="3200">
                <a:latin typeface="Arial" panose="020B0604020202020204" pitchFamily="34" charset="0"/>
              </a:rPr>
              <a:t>面積あたり付加価値： </a:t>
            </a:r>
            <a:endParaRPr kumimoji="0" lang="en-US" altLang="ja-JP" sz="3200">
              <a:latin typeface="Arial" panose="020B0604020202020204" pitchFamily="34" charset="0"/>
            </a:endParaRPr>
          </a:p>
          <a:p>
            <a:pPr marL="0" lvl="0" indent="0" eaLnBrk="0" fontAlgn="base" hangingPunct="0">
              <a:lnSpc>
                <a:spcPct val="100000"/>
              </a:lnSpc>
              <a:spcBef>
                <a:spcPct val="0"/>
              </a:spcBef>
              <a:spcAft>
                <a:spcPct val="0"/>
              </a:spcAft>
              <a:buFontTx/>
              <a:buChar char="•"/>
            </a:pPr>
            <a:r>
              <a:rPr kumimoji="0" lang="en-US" altLang="ja-JP" sz="3200">
                <a:latin typeface="Arial" panose="020B0604020202020204" pitchFamily="34" charset="0"/>
              </a:rPr>
              <a:t>1,380.4 </a:t>
            </a:r>
            <a:r>
              <a:rPr kumimoji="0" lang="ja-JP" altLang="en-US" sz="3200">
                <a:latin typeface="Arial" panose="020B0604020202020204" pitchFamily="34" charset="0"/>
              </a:rPr>
              <a:t>億円 </a:t>
            </a:r>
            <a:r>
              <a:rPr kumimoji="0" lang="en-US" altLang="ja-JP" sz="3200">
                <a:latin typeface="Arial" panose="020B0604020202020204" pitchFamily="34" charset="0"/>
              </a:rPr>
              <a:t>÷ 800 ha </a:t>
            </a:r>
            <a:r>
              <a:rPr kumimoji="0" lang="ja-JP" altLang="en-US" sz="3200">
                <a:latin typeface="Arial" panose="020B0604020202020204" pitchFamily="34" charset="0"/>
              </a:rPr>
              <a:t>＝ 約 </a:t>
            </a:r>
            <a:r>
              <a:rPr kumimoji="0" lang="en-US" altLang="ja-JP" sz="3200">
                <a:latin typeface="Arial" panose="020B0604020202020204" pitchFamily="34" charset="0"/>
              </a:rPr>
              <a:t>1.725 </a:t>
            </a:r>
            <a:r>
              <a:rPr kumimoji="0" lang="ja-JP" altLang="en-US" sz="3200">
                <a:latin typeface="Arial" panose="020B0604020202020204" pitchFamily="34" charset="0"/>
              </a:rPr>
              <a:t>億円</a:t>
            </a:r>
            <a:r>
              <a:rPr kumimoji="0" lang="en-US" altLang="ja-JP" sz="3200">
                <a:latin typeface="Arial" panose="020B0604020202020204" pitchFamily="34" charset="0"/>
              </a:rPr>
              <a:t>/ha</a:t>
            </a:r>
          </a:p>
          <a:p>
            <a:pPr marL="0" lvl="0" indent="0" eaLnBrk="0" fontAlgn="base" hangingPunct="0">
              <a:lnSpc>
                <a:spcPct val="100000"/>
              </a:lnSpc>
              <a:spcBef>
                <a:spcPct val="0"/>
              </a:spcBef>
              <a:spcAft>
                <a:spcPct val="0"/>
              </a:spcAft>
              <a:buFontTx/>
              <a:buChar char="•"/>
            </a:pPr>
            <a:r>
              <a:rPr kumimoji="0" lang="en-US" altLang="ja-JP" sz="3200">
                <a:latin typeface="Arial" panose="020B0604020202020204" pitchFamily="34" charset="0"/>
              </a:rPr>
              <a:t>1.725 </a:t>
            </a:r>
            <a:r>
              <a:rPr kumimoji="0" lang="ja-JP" altLang="en-US" sz="3200">
                <a:latin typeface="Arial" panose="020B0604020202020204" pitchFamily="34" charset="0"/>
              </a:rPr>
              <a:t>億円</a:t>
            </a:r>
            <a:r>
              <a:rPr kumimoji="0" lang="en-US" altLang="ja-JP" sz="3200">
                <a:latin typeface="Arial" panose="020B0604020202020204" pitchFamily="34" charset="0"/>
              </a:rPr>
              <a:t>/ha × 28.3 ha</a:t>
            </a:r>
            <a:r>
              <a:rPr kumimoji="0" lang="ja-JP" altLang="en-US" sz="3200">
                <a:latin typeface="Arial" panose="020B0604020202020204" pitchFamily="34" charset="0"/>
              </a:rPr>
              <a:t>（分譲面積） ＝ </a:t>
            </a:r>
            <a:r>
              <a:rPr kumimoji="0" lang="en-US" altLang="ja-JP" sz="3200">
                <a:latin typeface="Arial" panose="020B0604020202020204" pitchFamily="34" charset="0"/>
              </a:rPr>
              <a:t>48.8 </a:t>
            </a:r>
            <a:r>
              <a:rPr kumimoji="0" lang="ja-JP" altLang="en-US" sz="3200">
                <a:latin typeface="Arial" panose="020B0604020202020204" pitchFamily="34" charset="0"/>
              </a:rPr>
              <a:t>億円</a:t>
            </a:r>
            <a:r>
              <a:rPr kumimoji="0" lang="en-US" altLang="ja-JP" sz="3200">
                <a:latin typeface="Arial" panose="020B0604020202020204" pitchFamily="34" charset="0"/>
              </a:rPr>
              <a:t>/</a:t>
            </a:r>
            <a:r>
              <a:rPr kumimoji="0" lang="ja-JP" altLang="en-US" sz="3200">
                <a:latin typeface="Arial" panose="020B0604020202020204" pitchFamily="34" charset="0"/>
              </a:rPr>
              <a:t>年</a:t>
            </a:r>
            <a:endParaRPr kumimoji="0" lang="en-US" altLang="ja-JP" sz="3200">
              <a:latin typeface="Arial" panose="020B0604020202020204" pitchFamily="34" charset="0"/>
            </a:endParaRPr>
          </a:p>
          <a:p>
            <a:pPr marL="0" lvl="0" indent="0" eaLnBrk="0" fontAlgn="base" hangingPunct="0">
              <a:lnSpc>
                <a:spcPct val="100000"/>
              </a:lnSpc>
              <a:spcBef>
                <a:spcPct val="0"/>
              </a:spcBef>
              <a:spcAft>
                <a:spcPct val="0"/>
              </a:spcAft>
              <a:buFontTx/>
              <a:buChar char="•"/>
            </a:pPr>
            <a:endParaRPr kumimoji="0" lang="en-US" altLang="ja-JP" sz="800">
              <a:latin typeface="Arial" panose="020B0604020202020204" pitchFamily="34" charset="0"/>
            </a:endParaRPr>
          </a:p>
          <a:p>
            <a:pPr marL="0" indent="0" eaLnBrk="0" fontAlgn="base" hangingPunct="0">
              <a:lnSpc>
                <a:spcPct val="100000"/>
              </a:lnSpc>
              <a:spcBef>
                <a:spcPct val="0"/>
              </a:spcBef>
              <a:spcAft>
                <a:spcPct val="0"/>
              </a:spcAft>
              <a:buFontTx/>
              <a:buChar char="•"/>
            </a:pPr>
            <a:r>
              <a:rPr lang="en-US" altLang="ja-JP"/>
              <a:t>30</a:t>
            </a:r>
            <a:r>
              <a:rPr lang="ja-JP" altLang="ja-JP"/>
              <a:t>年間の現在価値累計を</a:t>
            </a:r>
            <a:r>
              <a:rPr lang="en-US" altLang="ja-JP"/>
              <a:t>179.1</a:t>
            </a:r>
            <a:r>
              <a:rPr lang="ja-JP" altLang="ja-JP"/>
              <a:t>億円と算定した。</a:t>
            </a:r>
          </a:p>
          <a:p>
            <a:pPr marL="0" lvl="0" indent="0" eaLnBrk="0" fontAlgn="base" hangingPunct="0">
              <a:lnSpc>
                <a:spcPct val="100000"/>
              </a:lnSpc>
              <a:spcBef>
                <a:spcPct val="0"/>
              </a:spcBef>
              <a:spcAft>
                <a:spcPct val="0"/>
              </a:spcAft>
              <a:buFontTx/>
              <a:buChar char="•"/>
            </a:pPr>
            <a:endParaRPr kumimoji="0" lang="ja-JP" altLang="en-US" sz="320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85466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EE4814B-A811-93C8-BD7F-7B48D0DC45F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D46C2B-B68A-C93D-64B1-8977955A895D}"/>
              </a:ext>
            </a:extLst>
          </p:cNvPr>
          <p:cNvSpPr>
            <a:spLocks noGrp="1" noChangeArrowheads="1"/>
          </p:cNvSpPr>
          <p:nvPr>
            <p:ph idx="1"/>
          </p:nvPr>
        </p:nvSpPr>
        <p:spPr bwMode="auto">
          <a:xfrm>
            <a:off x="188912" y="-1219549"/>
            <a:ext cx="11730945" cy="9094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FontTx/>
              <a:buChar char="•"/>
            </a:pPr>
            <a:endParaRPr kumimoji="0" lang="en-US" altLang="ja-JP" sz="3600">
              <a:latin typeface="Arial" panose="020B0604020202020204" pitchFamily="34" charset="0"/>
            </a:endParaRPr>
          </a:p>
          <a:p>
            <a:pPr marL="0" lvl="0" indent="0" eaLnBrk="0" fontAlgn="base" hangingPunct="0">
              <a:lnSpc>
                <a:spcPct val="100000"/>
              </a:lnSpc>
              <a:spcBef>
                <a:spcPct val="0"/>
              </a:spcBef>
              <a:spcAft>
                <a:spcPct val="0"/>
              </a:spcAft>
              <a:buFontTx/>
              <a:buChar char="•"/>
            </a:pPr>
            <a:endParaRPr kumimoji="0" lang="en-US" altLang="ja-JP" sz="3600">
              <a:latin typeface="Arial" panose="020B0604020202020204" pitchFamily="34" charset="0"/>
            </a:endParaRPr>
          </a:p>
          <a:p>
            <a:pPr marL="0" lvl="0" indent="0" eaLnBrk="0" fontAlgn="base" hangingPunct="0">
              <a:lnSpc>
                <a:spcPct val="100000"/>
              </a:lnSpc>
              <a:spcBef>
                <a:spcPct val="0"/>
              </a:spcBef>
              <a:spcAft>
                <a:spcPct val="0"/>
              </a:spcAft>
              <a:buFontTx/>
              <a:buChar char="•"/>
            </a:pPr>
            <a:endParaRPr kumimoji="0" lang="ja-JP" altLang="ja-JP" sz="3600">
              <a:latin typeface="Arial" panose="020B0604020202020204" pitchFamily="34" charset="0"/>
            </a:endParaRPr>
          </a:p>
          <a:p>
            <a:pPr marL="0" lvl="0" indent="0" eaLnBrk="0" fontAlgn="base" hangingPunct="0">
              <a:lnSpc>
                <a:spcPct val="100000"/>
              </a:lnSpc>
              <a:spcBef>
                <a:spcPct val="0"/>
              </a:spcBef>
              <a:spcAft>
                <a:spcPct val="0"/>
              </a:spcAft>
              <a:buFontTx/>
              <a:buChar char="•"/>
            </a:pPr>
            <a:r>
              <a:rPr kumimoji="0" lang="ja-JP" altLang="ja-JP" sz="3600" b="1">
                <a:latin typeface="Arial" panose="020B0604020202020204" pitchFamily="34" charset="0"/>
              </a:rPr>
              <a:t>輸送効率化便益：45.0 億円（30年累計現在価値）</a:t>
            </a:r>
            <a:endParaRPr kumimoji="0" lang="en-US" altLang="ja-JP" sz="3600" b="1">
              <a:latin typeface="Arial" panose="020B0604020202020204" pitchFamily="34" charset="0"/>
            </a:endParaRPr>
          </a:p>
          <a:p>
            <a:pPr marL="0" lvl="0" indent="0" eaLnBrk="0" fontAlgn="base" hangingPunct="0">
              <a:lnSpc>
                <a:spcPct val="100000"/>
              </a:lnSpc>
              <a:spcBef>
                <a:spcPct val="0"/>
              </a:spcBef>
              <a:spcAft>
                <a:spcPct val="0"/>
              </a:spcAft>
              <a:buFontTx/>
              <a:buChar char="•"/>
            </a:pPr>
            <a:endParaRPr kumimoji="0" lang="ja-JP" altLang="ja-JP" sz="3600">
              <a:latin typeface="Arial" panose="020B0604020202020204" pitchFamily="34" charset="0"/>
            </a:endParaRPr>
          </a:p>
          <a:p>
            <a:pPr marL="0" lvl="0" indent="0" eaLnBrk="0" fontAlgn="base" hangingPunct="0">
              <a:lnSpc>
                <a:spcPct val="100000"/>
              </a:lnSpc>
              <a:spcBef>
                <a:spcPct val="0"/>
              </a:spcBef>
              <a:spcAft>
                <a:spcPct val="0"/>
              </a:spcAft>
              <a:buFontTx/>
              <a:buChar char="•"/>
            </a:pPr>
            <a:r>
              <a:rPr kumimoji="0" lang="ja-JP" altLang="en-US" sz="3600">
                <a:latin typeface="Arial" panose="020B0604020202020204" pitchFamily="34" charset="0"/>
              </a:rPr>
              <a:t>土浦北</a:t>
            </a:r>
            <a:r>
              <a:rPr kumimoji="0" lang="en-US" altLang="ja-JP" sz="3600">
                <a:latin typeface="Arial" panose="020B0604020202020204" pitchFamily="34" charset="0"/>
              </a:rPr>
              <a:t>IC</a:t>
            </a:r>
            <a:r>
              <a:rPr kumimoji="0" lang="ja-JP" altLang="en-US" sz="3600">
                <a:latin typeface="Arial" panose="020B0604020202020204" pitchFamily="34" charset="0"/>
              </a:rPr>
              <a:t>への近接性による物流コスト削減効果を算定</a:t>
            </a:r>
          </a:p>
          <a:p>
            <a:pPr marL="0" lvl="0" indent="0" eaLnBrk="0" fontAlgn="base" hangingPunct="0">
              <a:lnSpc>
                <a:spcPct val="100000"/>
              </a:lnSpc>
              <a:spcBef>
                <a:spcPct val="0"/>
              </a:spcBef>
              <a:spcAft>
                <a:spcPct val="0"/>
              </a:spcAft>
              <a:buFontTx/>
              <a:buChar char="•"/>
            </a:pPr>
            <a:r>
              <a:rPr kumimoji="0" lang="en-US" altLang="ja-JP" sz="3600">
                <a:latin typeface="Arial" panose="020B0604020202020204" pitchFamily="34" charset="0"/>
              </a:rPr>
              <a:t>1</a:t>
            </a:r>
            <a:r>
              <a:rPr kumimoji="0" lang="ja-JP" altLang="en-US" sz="3600">
                <a:latin typeface="Arial" panose="020B0604020202020204" pitchFamily="34" charset="0"/>
              </a:rPr>
              <a:t>日</a:t>
            </a:r>
            <a:r>
              <a:rPr kumimoji="0" lang="en-US" altLang="ja-JP" sz="3600">
                <a:latin typeface="Arial" panose="020B0604020202020204" pitchFamily="34" charset="0"/>
              </a:rPr>
              <a:t>200</a:t>
            </a:r>
            <a:r>
              <a:rPr kumimoji="0" lang="ja-JP" altLang="en-US" sz="3600">
                <a:latin typeface="Arial" panose="020B0604020202020204" pitchFamily="34" charset="0"/>
              </a:rPr>
              <a:t>台のトラック流入、</a:t>
            </a:r>
            <a:endParaRPr kumimoji="0" lang="en-US" altLang="ja-JP" sz="3600">
              <a:latin typeface="Arial" panose="020B0604020202020204" pitchFamily="34" charset="0"/>
            </a:endParaRPr>
          </a:p>
          <a:p>
            <a:pPr marL="0" lvl="0" indent="0" eaLnBrk="0" fontAlgn="base" hangingPunct="0">
              <a:lnSpc>
                <a:spcPct val="100000"/>
              </a:lnSpc>
              <a:spcBef>
                <a:spcPct val="0"/>
              </a:spcBef>
              <a:spcAft>
                <a:spcPct val="0"/>
              </a:spcAft>
              <a:buNone/>
            </a:pPr>
            <a:r>
              <a:rPr kumimoji="0" lang="en-US" altLang="ja-JP" sz="3600">
                <a:latin typeface="Arial" panose="020B0604020202020204" pitchFamily="34" charset="0"/>
              </a:rPr>
              <a:t> 1</a:t>
            </a:r>
            <a:r>
              <a:rPr kumimoji="0" lang="ja-JP" altLang="en-US" sz="3600">
                <a:latin typeface="Arial" panose="020B0604020202020204" pitchFamily="34" charset="0"/>
              </a:rPr>
              <a:t>台あたり</a:t>
            </a:r>
            <a:r>
              <a:rPr kumimoji="0" lang="en-US" altLang="ja-JP" sz="3600">
                <a:latin typeface="Arial" panose="020B0604020202020204" pitchFamily="34" charset="0"/>
              </a:rPr>
              <a:t>15</a:t>
            </a:r>
            <a:r>
              <a:rPr kumimoji="0" lang="ja-JP" altLang="en-US" sz="3600">
                <a:latin typeface="Arial" panose="020B0604020202020204" pitchFamily="34" charset="0"/>
              </a:rPr>
              <a:t>分の時間短縮を想定。</a:t>
            </a:r>
            <a:endParaRPr kumimoji="0" lang="en-US" altLang="ja-JP" sz="3600">
              <a:latin typeface="Arial" panose="020B0604020202020204" pitchFamily="34" charset="0"/>
            </a:endParaRPr>
          </a:p>
          <a:p>
            <a:pPr marL="0" lvl="0" indent="0" eaLnBrk="0" fontAlgn="base" hangingPunct="0">
              <a:lnSpc>
                <a:spcPct val="100000"/>
              </a:lnSpc>
              <a:spcBef>
                <a:spcPct val="0"/>
              </a:spcBef>
              <a:spcAft>
                <a:spcPct val="0"/>
              </a:spcAft>
              <a:buNone/>
            </a:pPr>
            <a:endParaRPr kumimoji="0" lang="ja-JP" altLang="en-US" sz="900">
              <a:latin typeface="Arial" panose="020B0604020202020204" pitchFamily="34" charset="0"/>
            </a:endParaRPr>
          </a:p>
          <a:p>
            <a:pPr marL="0" lvl="0" indent="0" eaLnBrk="0" fontAlgn="base" hangingPunct="0">
              <a:lnSpc>
                <a:spcPct val="100000"/>
              </a:lnSpc>
              <a:spcBef>
                <a:spcPct val="0"/>
              </a:spcBef>
              <a:spcAft>
                <a:spcPct val="0"/>
              </a:spcAft>
              <a:buFontTx/>
              <a:buChar char="•"/>
            </a:pPr>
            <a:r>
              <a:rPr kumimoji="0" lang="ja-JP" altLang="en-US" sz="3600">
                <a:latin typeface="Arial" panose="020B0604020202020204" pitchFamily="34" charset="0"/>
              </a:rPr>
              <a:t>国土交通省の時間価値単価（普通貨物：</a:t>
            </a:r>
            <a:r>
              <a:rPr kumimoji="0" lang="en-US" altLang="ja-JP" sz="3600">
                <a:latin typeface="Arial" panose="020B0604020202020204" pitchFamily="34" charset="0"/>
              </a:rPr>
              <a:t>76.94</a:t>
            </a:r>
            <a:r>
              <a:rPr kumimoji="0" lang="ja-JP" altLang="en-US" sz="3600">
                <a:latin typeface="Arial" panose="020B0604020202020204" pitchFamily="34" charset="0"/>
              </a:rPr>
              <a:t>円</a:t>
            </a:r>
            <a:r>
              <a:rPr kumimoji="0" lang="en-US" altLang="ja-JP" sz="3600">
                <a:latin typeface="Arial" panose="020B0604020202020204" pitchFamily="34" charset="0"/>
              </a:rPr>
              <a:t>/</a:t>
            </a:r>
            <a:r>
              <a:rPr kumimoji="0" lang="ja-JP" altLang="en-US" sz="3600">
                <a:latin typeface="Arial" panose="020B0604020202020204" pitchFamily="34" charset="0"/>
              </a:rPr>
              <a:t>分）</a:t>
            </a:r>
            <a:endParaRPr kumimoji="0" lang="en-US" altLang="ja-JP" sz="3600">
              <a:latin typeface="Arial" panose="020B0604020202020204" pitchFamily="34" charset="0"/>
            </a:endParaRPr>
          </a:p>
          <a:p>
            <a:pPr marL="0" lvl="0" indent="0" eaLnBrk="0" fontAlgn="base" hangingPunct="0">
              <a:lnSpc>
                <a:spcPct val="100000"/>
              </a:lnSpc>
              <a:spcBef>
                <a:spcPct val="0"/>
              </a:spcBef>
              <a:spcAft>
                <a:spcPct val="0"/>
              </a:spcAft>
              <a:buNone/>
            </a:pPr>
            <a:r>
              <a:rPr kumimoji="0" lang="ja-JP" altLang="en-US" sz="3600">
                <a:latin typeface="Arial" panose="020B0604020202020204" pitchFamily="34" charset="0"/>
              </a:rPr>
              <a:t> および走行経費単価（普通貨物：</a:t>
            </a:r>
            <a:r>
              <a:rPr kumimoji="0" lang="en-US" altLang="ja-JP" sz="3600">
                <a:latin typeface="Arial" panose="020B0604020202020204" pitchFamily="34" charset="0"/>
              </a:rPr>
              <a:t>42.53[4.2.14]</a:t>
            </a:r>
            <a:r>
              <a:rPr kumimoji="0" lang="ja-JP" altLang="en-US" sz="3600">
                <a:latin typeface="Arial" panose="020B0604020202020204" pitchFamily="34" charset="0"/>
              </a:rPr>
              <a:t>）</a:t>
            </a:r>
            <a:endParaRPr kumimoji="0" lang="en-US" altLang="ja-JP" sz="3600">
              <a:latin typeface="Arial" panose="020B0604020202020204" pitchFamily="34" charset="0"/>
            </a:endParaRPr>
          </a:p>
          <a:p>
            <a:pPr marL="0" lvl="0" indent="0" eaLnBrk="0" fontAlgn="base" hangingPunct="0">
              <a:lnSpc>
                <a:spcPct val="100000"/>
              </a:lnSpc>
              <a:spcBef>
                <a:spcPct val="0"/>
              </a:spcBef>
              <a:spcAft>
                <a:spcPct val="0"/>
              </a:spcAft>
              <a:buNone/>
            </a:pPr>
            <a:r>
              <a:rPr kumimoji="0" lang="en-US" altLang="ja-JP" sz="3600">
                <a:latin typeface="Arial" panose="020B0604020202020204" pitchFamily="34" charset="0"/>
              </a:rPr>
              <a:t> </a:t>
            </a:r>
            <a:r>
              <a:rPr kumimoji="0" lang="ja-JP" altLang="en-US" sz="3600">
                <a:latin typeface="Arial" panose="020B0604020202020204" pitchFamily="34" charset="0"/>
              </a:rPr>
              <a:t>を使用。</a:t>
            </a:r>
            <a:endParaRPr kumimoji="0" lang="en-US" altLang="ja-JP" sz="3600">
              <a:latin typeface="Arial" panose="020B0604020202020204" pitchFamily="34" charset="0"/>
            </a:endParaRPr>
          </a:p>
          <a:p>
            <a:pPr marL="0" lvl="0" indent="0" eaLnBrk="0" fontAlgn="base" hangingPunct="0">
              <a:lnSpc>
                <a:spcPct val="100000"/>
              </a:lnSpc>
              <a:spcBef>
                <a:spcPct val="0"/>
              </a:spcBef>
              <a:spcAft>
                <a:spcPct val="0"/>
              </a:spcAft>
              <a:buNone/>
            </a:pPr>
            <a:endParaRPr kumimoji="0" lang="ja-JP" altLang="en-US" sz="3600">
              <a:latin typeface="Arial" panose="020B0604020202020204" pitchFamily="34" charset="0"/>
            </a:endParaRPr>
          </a:p>
          <a:p>
            <a:pPr marL="0" lvl="0" indent="0" eaLnBrk="0" fontAlgn="base" hangingPunct="0">
              <a:lnSpc>
                <a:spcPct val="100000"/>
              </a:lnSpc>
              <a:spcBef>
                <a:spcPct val="0"/>
              </a:spcBef>
              <a:spcAft>
                <a:spcPct val="0"/>
              </a:spcAft>
              <a:buFontTx/>
              <a:buChar char="•"/>
            </a:pPr>
            <a:r>
              <a:rPr kumimoji="0" lang="en-US" altLang="ja-JP" sz="3600">
                <a:latin typeface="Arial" panose="020B0604020202020204" pitchFamily="34" charset="0"/>
              </a:rPr>
              <a:t>1.46 </a:t>
            </a:r>
            <a:r>
              <a:rPr kumimoji="0" lang="ja-JP" altLang="en-US" sz="3600">
                <a:latin typeface="Arial" panose="020B0604020202020204" pitchFamily="34" charset="0"/>
              </a:rPr>
              <a:t>億円</a:t>
            </a:r>
            <a:r>
              <a:rPr kumimoji="0" lang="en-US" altLang="ja-JP" sz="3600">
                <a:latin typeface="Arial" panose="020B0604020202020204" pitchFamily="34" charset="0"/>
              </a:rPr>
              <a:t>/</a:t>
            </a:r>
            <a:r>
              <a:rPr kumimoji="0" lang="ja-JP" altLang="en-US" sz="3600">
                <a:latin typeface="Arial" panose="020B0604020202020204" pitchFamily="34" charset="0"/>
              </a:rPr>
              <a:t>年 </a:t>
            </a:r>
            <a:r>
              <a:rPr kumimoji="0" lang="en-US" altLang="ja-JP" sz="3600">
                <a:latin typeface="Arial" panose="020B0604020202020204" pitchFamily="34" charset="0"/>
              </a:rPr>
              <a:t>× 30</a:t>
            </a:r>
            <a:r>
              <a:rPr kumimoji="0" lang="ja-JP" altLang="en-US" sz="3600">
                <a:latin typeface="Arial" panose="020B0604020202020204" pitchFamily="34" charset="0"/>
              </a:rPr>
              <a:t>年間現在価値累計 ＝ </a:t>
            </a:r>
            <a:r>
              <a:rPr kumimoji="0" lang="en-US" altLang="ja-JP" sz="3600">
                <a:latin typeface="Arial" panose="020B0604020202020204" pitchFamily="34" charset="0"/>
              </a:rPr>
              <a:t>45.0</a:t>
            </a:r>
            <a:r>
              <a:rPr kumimoji="0" lang="ja-JP" altLang="en-US" sz="3600">
                <a:latin typeface="Arial" panose="020B0604020202020204" pitchFamily="34" charset="0"/>
              </a:rPr>
              <a:t>億円</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ja-JP" sz="36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ja-JP" sz="3600" b="1">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6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223356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B259A8-736D-E75E-BA80-9763A3F661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1719E7-822B-8A36-51A4-A50AA04F79F7}"/>
              </a:ext>
            </a:extLst>
          </p:cNvPr>
          <p:cNvSpPr>
            <a:spLocks noGrp="1" noChangeArrowheads="1"/>
          </p:cNvSpPr>
          <p:nvPr>
            <p:ph idx="1"/>
          </p:nvPr>
        </p:nvSpPr>
        <p:spPr bwMode="auto">
          <a:xfrm>
            <a:off x="94456" y="0"/>
            <a:ext cx="12003088" cy="795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FontTx/>
              <a:buChar char="•"/>
            </a:pPr>
            <a:r>
              <a:rPr kumimoji="0" lang="ja-JP" altLang="ja-JP" sz="3600" b="1">
                <a:latin typeface="Arial" panose="020B0604020202020204" pitchFamily="34" charset="0"/>
              </a:rPr>
              <a:t>雇用維持・創出便益：100.9 億円（30年累計現在価値）</a:t>
            </a:r>
            <a:endParaRPr kumimoji="0" lang="en-US" altLang="ja-JP" sz="3600" b="1">
              <a:latin typeface="Arial" panose="020B0604020202020204" pitchFamily="34" charset="0"/>
            </a:endParaRPr>
          </a:p>
          <a:p>
            <a:pPr marL="0" lvl="0" indent="0" eaLnBrk="0" fontAlgn="base" hangingPunct="0">
              <a:lnSpc>
                <a:spcPct val="100000"/>
              </a:lnSpc>
              <a:spcBef>
                <a:spcPct val="0"/>
              </a:spcBef>
              <a:spcAft>
                <a:spcPct val="0"/>
              </a:spcAft>
              <a:buFontTx/>
              <a:buChar char="•"/>
            </a:pPr>
            <a:endParaRPr kumimoji="0" lang="ja-JP" altLang="ja-JP" sz="3600">
              <a:latin typeface="Arial" panose="020B0604020202020204" pitchFamily="34" charset="0"/>
            </a:endParaRPr>
          </a:p>
          <a:p>
            <a:pPr marL="0" lvl="0" indent="0" eaLnBrk="0" fontAlgn="base" hangingPunct="0">
              <a:lnSpc>
                <a:spcPct val="100000"/>
              </a:lnSpc>
              <a:spcBef>
                <a:spcPct val="0"/>
              </a:spcBef>
              <a:spcAft>
                <a:spcPct val="0"/>
              </a:spcAft>
              <a:buFontTx/>
              <a:buChar char="•"/>
            </a:pPr>
            <a:r>
              <a:rPr kumimoji="0" lang="ja-JP" altLang="ja-JP" sz="3600" b="1">
                <a:latin typeface="Arial" panose="020B0604020202020204" pitchFamily="34" charset="0"/>
              </a:rPr>
              <a:t>直接雇用創出：</a:t>
            </a:r>
            <a:r>
              <a:rPr kumimoji="0" lang="ja-JP" altLang="ja-JP" sz="3600">
                <a:latin typeface="Arial" panose="020B0604020202020204" pitchFamily="34" charset="0"/>
              </a:rPr>
              <a:t> 約 1,</a:t>
            </a:r>
            <a:r>
              <a:rPr kumimoji="0" lang="en-US" altLang="ja-JP" sz="3600">
                <a:latin typeface="Arial" panose="020B0604020202020204" pitchFamily="34" charset="0"/>
              </a:rPr>
              <a:t>3</a:t>
            </a:r>
            <a:r>
              <a:rPr kumimoji="0" lang="ja-JP" altLang="ja-JP" sz="3600">
                <a:latin typeface="Arial" panose="020B0604020202020204" pitchFamily="34" charset="0"/>
              </a:rPr>
              <a:t>00 人（製造業の優先誘致）</a:t>
            </a:r>
          </a:p>
          <a:p>
            <a:pPr marL="0" lvl="0" indent="0" eaLnBrk="0" fontAlgn="base" hangingPunct="0">
              <a:lnSpc>
                <a:spcPct val="100000"/>
              </a:lnSpc>
              <a:spcBef>
                <a:spcPct val="0"/>
              </a:spcBef>
              <a:spcAft>
                <a:spcPct val="0"/>
              </a:spcAft>
              <a:buFontTx/>
              <a:buChar char="•"/>
            </a:pPr>
            <a:r>
              <a:rPr kumimoji="0" lang="ja-JP" altLang="ja-JP" sz="3600" b="1">
                <a:latin typeface="Arial" panose="020B0604020202020204" pitchFamily="34" charset="0"/>
              </a:rPr>
              <a:t>評価手法：</a:t>
            </a:r>
            <a:r>
              <a:rPr kumimoji="0" lang="ja-JP" altLang="ja-JP" sz="3600">
                <a:latin typeface="Arial" panose="020B0604020202020204" pitchFamily="34" charset="0"/>
              </a:rPr>
              <a:t> </a:t>
            </a:r>
            <a:endParaRPr kumimoji="0" lang="en-US" altLang="ja-JP" sz="3600">
              <a:latin typeface="Arial" panose="020B0604020202020204" pitchFamily="34" charset="0"/>
            </a:endParaRPr>
          </a:p>
          <a:p>
            <a:pPr marL="0" lvl="0" indent="0" eaLnBrk="0" fontAlgn="base" hangingPunct="0">
              <a:lnSpc>
                <a:spcPct val="100000"/>
              </a:lnSpc>
              <a:spcBef>
                <a:spcPct val="0"/>
              </a:spcBef>
              <a:spcAft>
                <a:spcPct val="0"/>
              </a:spcAft>
              <a:buFontTx/>
              <a:buChar char="•"/>
            </a:pPr>
            <a:r>
              <a:rPr kumimoji="0" lang="ja-JP" altLang="ja-JP" sz="3600">
                <a:latin typeface="Arial" panose="020B0604020202020204" pitchFamily="34" charset="0"/>
              </a:rPr>
              <a:t>潜在賃金理論</a:t>
            </a:r>
            <a:r>
              <a:rPr lang="ja-JP" altLang="ja-JP" sz="3600"/>
              <a:t>（失業回避や地域外流出防止の価値）</a:t>
            </a:r>
            <a:endParaRPr lang="en-US" altLang="ja-JP" sz="3600"/>
          </a:p>
          <a:p>
            <a:pPr marL="0" lvl="0" indent="0" eaLnBrk="0" fontAlgn="base" hangingPunct="0">
              <a:lnSpc>
                <a:spcPct val="100000"/>
              </a:lnSpc>
              <a:spcBef>
                <a:spcPct val="0"/>
              </a:spcBef>
              <a:spcAft>
                <a:spcPct val="0"/>
              </a:spcAft>
              <a:buNone/>
            </a:pPr>
            <a:r>
              <a:rPr kumimoji="0" lang="ja-JP" altLang="ja-JP" sz="3600">
                <a:latin typeface="Arial" panose="020B0604020202020204" pitchFamily="34" charset="0"/>
              </a:rPr>
              <a:t>に基づき、地域外流出の防止や失業回避の価値を計上。</a:t>
            </a:r>
            <a:endParaRPr kumimoji="0" lang="en-US" altLang="ja-JP" sz="3600">
              <a:latin typeface="Arial" panose="020B0604020202020204" pitchFamily="34" charset="0"/>
            </a:endParaRPr>
          </a:p>
          <a:p>
            <a:pPr marL="0" lvl="0" indent="0" eaLnBrk="0" fontAlgn="base" hangingPunct="0">
              <a:lnSpc>
                <a:spcPct val="100000"/>
              </a:lnSpc>
              <a:spcBef>
                <a:spcPct val="0"/>
              </a:spcBef>
              <a:spcAft>
                <a:spcPct val="0"/>
              </a:spcAft>
              <a:buNone/>
            </a:pPr>
            <a:endParaRPr kumimoji="0" lang="ja-JP" altLang="ja-JP" sz="3600">
              <a:latin typeface="Arial" panose="020B0604020202020204" pitchFamily="34" charset="0"/>
            </a:endParaRPr>
          </a:p>
          <a:p>
            <a:r>
              <a:rPr lang="en-US" altLang="ja-JP" sz="3600"/>
              <a:t>1,300 </a:t>
            </a:r>
            <a:r>
              <a:rPr lang="ja-JP" altLang="ja-JP" sz="3600"/>
              <a:t>人</a:t>
            </a:r>
            <a:r>
              <a:rPr lang="en-US" altLang="ja-JP" sz="3600"/>
              <a:t> × 416 </a:t>
            </a:r>
            <a:r>
              <a:rPr lang="ja-JP" altLang="ja-JP" sz="3600"/>
              <a:t>万円（平均賃金）</a:t>
            </a:r>
            <a:r>
              <a:rPr lang="en-US" altLang="ja-JP" sz="3600"/>
              <a:t> × 0.8</a:t>
            </a:r>
            <a:r>
              <a:rPr lang="ja-JP" altLang="ja-JP" sz="3600"/>
              <a:t>（潜在賃金率）</a:t>
            </a:r>
            <a:r>
              <a:rPr lang="en-US" altLang="ja-JP" sz="3600"/>
              <a:t> ≒ 50 </a:t>
            </a:r>
            <a:r>
              <a:rPr lang="ja-JP" altLang="ja-JP" sz="3600"/>
              <a:t>億円</a:t>
            </a:r>
            <a:r>
              <a:rPr lang="en-US" altLang="ja-JP" sz="3600"/>
              <a:t>/</a:t>
            </a:r>
            <a:r>
              <a:rPr lang="ja-JP" altLang="ja-JP" sz="3600"/>
              <a:t>年</a:t>
            </a:r>
            <a:endParaRPr lang="en-US" altLang="ja-JP" sz="3600"/>
          </a:p>
          <a:p>
            <a:endParaRPr lang="ja-JP" altLang="ja-JP" sz="3600"/>
          </a:p>
          <a:p>
            <a:r>
              <a:rPr lang="ja-JP" altLang="ja-JP" sz="3600"/>
              <a:t>このうち社会的寄与分を抽出し、</a:t>
            </a:r>
            <a:r>
              <a:rPr lang="en-US" altLang="ja-JP" sz="3600"/>
              <a:t>30</a:t>
            </a:r>
            <a:r>
              <a:rPr lang="ja-JP" altLang="ja-JP" sz="3600"/>
              <a:t>年間の現在価値累計を</a:t>
            </a:r>
            <a:r>
              <a:rPr lang="en-US" altLang="ja-JP" sz="3600"/>
              <a:t> 100.9 </a:t>
            </a:r>
            <a:r>
              <a:rPr lang="ja-JP" altLang="ja-JP" sz="3600"/>
              <a:t>億円 と算定した。</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3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6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573159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建物の間の道路&#10;&#10;AI 生成コンテンツは誤りを含む可能性があります。">
            <a:extLst>
              <a:ext uri="{FF2B5EF4-FFF2-40B4-BE49-F238E27FC236}">
                <a16:creationId xmlns:a16="http://schemas.microsoft.com/office/drawing/2014/main" id="{551B7CE7-7FB1-C2BA-EA02-1939E98B0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7" r="41313" b="1"/>
          <a:stretch>
            <a:fillRect/>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CEC37BE9-39D4-7CCF-CA8A-EC5361849F0E}"/>
              </a:ext>
            </a:extLst>
          </p:cNvPr>
          <p:cNvSpPr txBox="1"/>
          <p:nvPr/>
        </p:nvSpPr>
        <p:spPr>
          <a:xfrm>
            <a:off x="6810650" y="685533"/>
            <a:ext cx="4453401" cy="5632311"/>
          </a:xfrm>
          <a:prstGeom prst="rect">
            <a:avLst/>
          </a:prstGeom>
          <a:noFill/>
        </p:spPr>
        <p:txBody>
          <a:bodyPr wrap="square" rtlCol="0">
            <a:spAutoFit/>
          </a:bodyPr>
          <a:lstStyle/>
          <a:p>
            <a:r>
              <a:rPr lang="ja-JP" altLang="en-US">
                <a:solidFill>
                  <a:srgbClr val="FF0000"/>
                </a:solidFill>
              </a:rPr>
              <a:t>沼尻墨僊</a:t>
            </a:r>
            <a:endParaRPr lang="en-US" altLang="ja-JP">
              <a:solidFill>
                <a:srgbClr val="FF0000"/>
              </a:solidFill>
            </a:endParaRPr>
          </a:p>
          <a:p>
            <a:r>
              <a:rPr lang="ja-JP" altLang="en-US"/>
              <a:t>天体観 測器具である渾 こん 天 てん 儀 ぎ や開閉可能な大 だい 輿 よ 地 ち 球 きゅう 儀 ぎ （</a:t>
            </a:r>
            <a:r>
              <a:rPr lang="ja-JP" altLang="en-US">
                <a:solidFill>
                  <a:srgbClr val="FF0000"/>
                </a:solidFill>
              </a:rPr>
              <a:t>傘式地球儀</a:t>
            </a:r>
            <a:r>
              <a:rPr lang="ja-JP" altLang="en-US"/>
              <a:t>）を創作しています。墨僊が開いた</a:t>
            </a:r>
            <a:r>
              <a:rPr lang="ja-JP" altLang="en-US">
                <a:solidFill>
                  <a:srgbClr val="FF0000"/>
                </a:solidFill>
              </a:rPr>
              <a:t>私 塾「天章堂</a:t>
            </a:r>
            <a:r>
              <a:rPr lang="ja-JP" altLang="en-US"/>
              <a:t>」も天文に関わる名称です。</a:t>
            </a:r>
            <a:endParaRPr lang="en-US" altLang="ja-JP"/>
          </a:p>
          <a:p>
            <a:r>
              <a:rPr kumimoji="1" lang="ja-JP" altLang="en-US"/>
              <a:t>　</a:t>
            </a:r>
            <a:r>
              <a:rPr kumimoji="1" lang="en-US" altLang="ja-JP"/>
              <a:t>1300</a:t>
            </a:r>
            <a:r>
              <a:rPr kumimoji="1" lang="ja-JP" altLang="en-US"/>
              <a:t>年以上の歴史を持つ</a:t>
            </a:r>
            <a:r>
              <a:rPr kumimoji="1" lang="ja-JP" altLang="en-US">
                <a:solidFill>
                  <a:srgbClr val="FF0000"/>
                </a:solidFill>
              </a:rPr>
              <a:t>日枝神社</a:t>
            </a:r>
            <a:r>
              <a:rPr kumimoji="1" lang="ja-JP" altLang="en-US"/>
              <a:t>、村人に害をなした大猿を退治する物語をもつ</a:t>
            </a:r>
            <a:r>
              <a:rPr kumimoji="1" lang="ja-JP" altLang="en-US">
                <a:solidFill>
                  <a:srgbClr val="FF0000"/>
                </a:solidFill>
              </a:rPr>
              <a:t>流鏑馬</a:t>
            </a:r>
            <a:r>
              <a:rPr kumimoji="1" lang="ja-JP" altLang="en-US"/>
              <a:t>として全国的に珍しい。神社仏閣をスタンプラリー形式で回る。</a:t>
            </a:r>
            <a:r>
              <a:rPr kumimoji="1" lang="ja-JP" altLang="en-US">
                <a:solidFill>
                  <a:srgbClr val="FF0000"/>
                </a:solidFill>
              </a:rPr>
              <a:t>ゲンジボタル</a:t>
            </a:r>
            <a:r>
              <a:rPr kumimoji="1" lang="ja-JP" altLang="en-US"/>
              <a:t>がいる夜の生き物教室。土浦は野田ちょうしを含めた</a:t>
            </a:r>
            <a:r>
              <a:rPr kumimoji="1" lang="ja-JP" altLang="en-US">
                <a:solidFill>
                  <a:srgbClr val="FF0000"/>
                </a:solidFill>
              </a:rPr>
              <a:t>醤油の三大名醸地</a:t>
            </a:r>
            <a:r>
              <a:rPr kumimoji="1" lang="ja-JP" altLang="en-US"/>
              <a:t>として江戸時代から有名。醤油会社のロゴに亀甲が多いのは、</a:t>
            </a:r>
            <a:r>
              <a:rPr kumimoji="1" lang="ja-JP" altLang="en-US">
                <a:solidFill>
                  <a:srgbClr val="FF0000"/>
                </a:solidFill>
              </a:rPr>
              <a:t>土浦城</a:t>
            </a:r>
            <a:r>
              <a:rPr kumimoji="1" lang="ja-JP" altLang="en-US"/>
              <a:t>が亀城と呼ばれ、桜川が氾濫し城下町が沈んでも土浦城だけが沈まず、その姿が</a:t>
            </a:r>
            <a:r>
              <a:rPr kumimoji="1" lang="ja-JP" altLang="en-US">
                <a:solidFill>
                  <a:srgbClr val="FF0000"/>
                </a:solidFill>
              </a:rPr>
              <a:t>亀の甲</a:t>
            </a:r>
            <a:r>
              <a:rPr kumimoji="1" lang="ja-JP" altLang="en-US"/>
              <a:t>羅に由来すると言われている。江戸時代土浦では</a:t>
            </a:r>
            <a:r>
              <a:rPr kumimoji="1" lang="ja-JP" altLang="en-US">
                <a:solidFill>
                  <a:srgbClr val="FF0000"/>
                </a:solidFill>
              </a:rPr>
              <a:t>藺草</a:t>
            </a:r>
            <a:r>
              <a:rPr kumimoji="1" lang="ja-JP" altLang="en-US"/>
              <a:t>の生産が</a:t>
            </a:r>
            <a:r>
              <a:rPr kumimoji="1" lang="ja-JP" altLang="en-US">
                <a:solidFill>
                  <a:srgbClr val="FF0000"/>
                </a:solidFill>
              </a:rPr>
              <a:t>真鍋から新治</a:t>
            </a:r>
            <a:r>
              <a:rPr kumimoji="1" lang="ja-JP" altLang="en-US"/>
              <a:t>で行われ、灯芯として江戸時代中期に頻繁に取引された。</a:t>
            </a:r>
            <a:endParaRPr kumimoji="1" lang="en-US" altLang="ja-JP"/>
          </a:p>
        </p:txBody>
      </p:sp>
    </p:spTree>
    <p:extLst>
      <p:ext uri="{BB962C8B-B14F-4D97-AF65-F5344CB8AC3E}">
        <p14:creationId xmlns:p14="http://schemas.microsoft.com/office/powerpoint/2010/main" val="6273212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8384FD5-8DEC-3FCF-8401-C13159BBDA7C}"/>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AD1913A6-CD76-3DAD-E411-0EED04E1A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0555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278A266-B705-B9E8-7613-0A876436834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92BF86F-05BF-57F1-BAB3-E373194C23E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F6AD1C7-30AD-37D5-25C5-C6D3D92E22EB}"/>
              </a:ext>
            </a:extLst>
          </p:cNvPr>
          <p:cNvSpPr>
            <a:spLocks noGrp="1"/>
          </p:cNvSpPr>
          <p:nvPr>
            <p:ph idx="1"/>
          </p:nvPr>
        </p:nvSpPr>
        <p:spPr/>
        <p:txBody>
          <a:bodyPr/>
          <a:lstStyle/>
          <a:p>
            <a:endParaRPr kumimoji="1" lang="ja-JP" altLang="en-US"/>
          </a:p>
        </p:txBody>
      </p:sp>
      <p:pic>
        <p:nvPicPr>
          <p:cNvPr id="2050" name="Picture 2">
            <a:extLst>
              <a:ext uri="{FF2B5EF4-FFF2-40B4-BE49-F238E27FC236}">
                <a16:creationId xmlns:a16="http://schemas.microsoft.com/office/drawing/2014/main" id="{2F8051D8-9CC3-67D3-866C-1C7DB7FF5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1443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3451"/>
            </a:solidFill>
          </p:spPr>
          <p:txBody>
            <a:bodyPr/>
            <a:lstStyle/>
            <a:p>
              <a:endParaRPr lang="ja-JP" altLang="en-US" sz="1200"/>
            </a:p>
          </p:txBody>
        </p:sp>
        <p:sp>
          <p:nvSpPr>
            <p:cNvPr id="4" name="TextBox 4"/>
            <p:cNvSpPr txBox="1"/>
            <p:nvPr/>
          </p:nvSpPr>
          <p:spPr>
            <a:xfrm>
              <a:off x="0" y="-47625"/>
              <a:ext cx="4816593" cy="2756958"/>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rot="-5400000">
            <a:off x="1936750" y="-1238250"/>
            <a:ext cx="5461000" cy="9334500"/>
            <a:chOff x="0" y="0"/>
            <a:chExt cx="660400" cy="1128823"/>
          </a:xfrm>
        </p:grpSpPr>
        <p:sp>
          <p:nvSpPr>
            <p:cNvPr id="6" name="Freeform 6"/>
            <p:cNvSpPr/>
            <p:nvPr/>
          </p:nvSpPr>
          <p:spPr>
            <a:xfrm>
              <a:off x="0" y="0"/>
              <a:ext cx="660400" cy="1128823"/>
            </a:xfrm>
            <a:custGeom>
              <a:avLst/>
              <a:gdLst/>
              <a:ahLst/>
              <a:cxnLst/>
              <a:rect l="l" t="t" r="r" b="b"/>
              <a:pathLst>
                <a:path w="660400" h="1128823">
                  <a:moveTo>
                    <a:pt x="220252" y="1109754"/>
                  </a:moveTo>
                  <a:cubicBezTo>
                    <a:pt x="254109" y="1121268"/>
                    <a:pt x="292600" y="1128823"/>
                    <a:pt x="330378" y="1128823"/>
                  </a:cubicBezTo>
                  <a:cubicBezTo>
                    <a:pt x="368157" y="1128823"/>
                    <a:pt x="404509" y="1122346"/>
                    <a:pt x="438009" y="1110832"/>
                  </a:cubicBezTo>
                  <a:cubicBezTo>
                    <a:pt x="438723" y="1110473"/>
                    <a:pt x="439435" y="1110473"/>
                    <a:pt x="440148" y="1110114"/>
                  </a:cubicBezTo>
                  <a:cubicBezTo>
                    <a:pt x="565955" y="1064058"/>
                    <a:pt x="658618" y="942444"/>
                    <a:pt x="660400" y="793302"/>
                  </a:cubicBezTo>
                  <a:lnTo>
                    <a:pt x="660400" y="0"/>
                  </a:lnTo>
                  <a:lnTo>
                    <a:pt x="0" y="0"/>
                  </a:lnTo>
                  <a:lnTo>
                    <a:pt x="0" y="792713"/>
                  </a:lnTo>
                  <a:cubicBezTo>
                    <a:pt x="1782" y="943163"/>
                    <a:pt x="93019" y="1064778"/>
                    <a:pt x="220252" y="1109754"/>
                  </a:cubicBezTo>
                  <a:close/>
                </a:path>
              </a:pathLst>
            </a:custGeom>
            <a:solidFill>
              <a:srgbClr val="FFFFFF"/>
            </a:solidFill>
          </p:spPr>
          <p:txBody>
            <a:bodyPr/>
            <a:lstStyle/>
            <a:p>
              <a:endParaRPr lang="ja-JP" altLang="en-US" sz="1200"/>
            </a:p>
          </p:txBody>
        </p:sp>
        <p:sp>
          <p:nvSpPr>
            <p:cNvPr id="7" name="TextBox 7"/>
            <p:cNvSpPr txBox="1"/>
            <p:nvPr/>
          </p:nvSpPr>
          <p:spPr>
            <a:xfrm>
              <a:off x="0" y="-47625"/>
              <a:ext cx="660400" cy="1049448"/>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AutoShape 8"/>
          <p:cNvSpPr/>
          <p:nvPr/>
        </p:nvSpPr>
        <p:spPr>
          <a:xfrm>
            <a:off x="884663" y="3580085"/>
            <a:ext cx="953787" cy="0"/>
          </a:xfrm>
          <a:prstGeom prst="line">
            <a:avLst/>
          </a:prstGeom>
          <a:ln w="114300" cap="flat">
            <a:solidFill>
              <a:srgbClr val="003451"/>
            </a:solidFill>
            <a:prstDash val="solid"/>
            <a:headEnd type="none" w="sm" len="sm"/>
            <a:tailEnd type="none" w="sm" len="sm"/>
          </a:ln>
        </p:spPr>
        <p:txBody>
          <a:bodyPr/>
          <a:lstStyle/>
          <a:p>
            <a:endParaRPr lang="ja-JP" altLang="en-US" sz="1200"/>
          </a:p>
        </p:txBody>
      </p:sp>
      <p:grpSp>
        <p:nvGrpSpPr>
          <p:cNvPr id="9" name="Group 9"/>
          <p:cNvGrpSpPr/>
          <p:nvPr/>
        </p:nvGrpSpPr>
        <p:grpSpPr>
          <a:xfrm rot="5400000">
            <a:off x="8032750" y="2000250"/>
            <a:ext cx="5461000" cy="2857500"/>
            <a:chOff x="0" y="0"/>
            <a:chExt cx="660400" cy="345558"/>
          </a:xfrm>
        </p:grpSpPr>
        <p:sp>
          <p:nvSpPr>
            <p:cNvPr id="10" name="Freeform 10"/>
            <p:cNvSpPr/>
            <p:nvPr/>
          </p:nvSpPr>
          <p:spPr>
            <a:xfrm>
              <a:off x="0" y="0"/>
              <a:ext cx="660400" cy="345558"/>
            </a:xfrm>
            <a:custGeom>
              <a:avLst/>
              <a:gdLst/>
              <a:ahLst/>
              <a:cxnLst/>
              <a:rect l="l" t="t" r="r" b="b"/>
              <a:pathLst>
                <a:path w="660400" h="345558">
                  <a:moveTo>
                    <a:pt x="220252" y="326489"/>
                  </a:moveTo>
                  <a:cubicBezTo>
                    <a:pt x="254109" y="338003"/>
                    <a:pt x="292600" y="345558"/>
                    <a:pt x="330378" y="345558"/>
                  </a:cubicBezTo>
                  <a:cubicBezTo>
                    <a:pt x="368157" y="345558"/>
                    <a:pt x="404509" y="339081"/>
                    <a:pt x="438009" y="327567"/>
                  </a:cubicBezTo>
                  <a:cubicBezTo>
                    <a:pt x="438723" y="327208"/>
                    <a:pt x="439435" y="327208"/>
                    <a:pt x="440148" y="326848"/>
                  </a:cubicBezTo>
                  <a:cubicBezTo>
                    <a:pt x="565955" y="280793"/>
                    <a:pt x="658618" y="159179"/>
                    <a:pt x="660400" y="27435"/>
                  </a:cubicBezTo>
                  <a:lnTo>
                    <a:pt x="660400" y="0"/>
                  </a:lnTo>
                  <a:lnTo>
                    <a:pt x="0" y="0"/>
                  </a:lnTo>
                  <a:lnTo>
                    <a:pt x="0" y="27415"/>
                  </a:lnTo>
                  <a:cubicBezTo>
                    <a:pt x="1782" y="159898"/>
                    <a:pt x="93019" y="281513"/>
                    <a:pt x="220252" y="326489"/>
                  </a:cubicBezTo>
                  <a:close/>
                </a:path>
              </a:pathLst>
            </a:custGeom>
            <a:solidFill>
              <a:srgbClr val="FFFFFF"/>
            </a:solidFill>
          </p:spPr>
          <p:txBody>
            <a:bodyPr/>
            <a:lstStyle/>
            <a:p>
              <a:endParaRPr lang="ja-JP" altLang="en-US" sz="1200"/>
            </a:p>
          </p:txBody>
        </p:sp>
        <p:sp>
          <p:nvSpPr>
            <p:cNvPr id="11" name="TextBox 11"/>
            <p:cNvSpPr txBox="1"/>
            <p:nvPr/>
          </p:nvSpPr>
          <p:spPr>
            <a:xfrm>
              <a:off x="0" y="-47625"/>
              <a:ext cx="660400" cy="266183"/>
            </a:xfrm>
            <a:prstGeom prst="rect">
              <a:avLst/>
            </a:prstGeom>
          </p:spPr>
          <p:txBody>
            <a:bodyPr lIns="33867" tIns="33867" rIns="33867" bIns="33867" rtlCol="0" anchor="ctr"/>
            <a:lstStyle/>
            <a:p>
              <a:pPr algn="ctr">
                <a:lnSpc>
                  <a:spcPts val="1773"/>
                </a:lnSpc>
                <a:spcBef>
                  <a:spcPct val="0"/>
                </a:spcBef>
              </a:pPr>
              <a:endParaRPr sz="1200"/>
            </a:p>
          </p:txBody>
        </p:sp>
      </p:grpSp>
      <p:sp>
        <p:nvSpPr>
          <p:cNvPr id="12" name="Freeform 12"/>
          <p:cNvSpPr/>
          <p:nvPr/>
        </p:nvSpPr>
        <p:spPr>
          <a:xfrm>
            <a:off x="10218438" y="2507173"/>
            <a:ext cx="1658476" cy="1322681"/>
          </a:xfrm>
          <a:custGeom>
            <a:avLst/>
            <a:gdLst/>
            <a:ahLst/>
            <a:cxnLst/>
            <a:rect l="l" t="t" r="r" b="b"/>
            <a:pathLst>
              <a:path w="2487714" h="1984022">
                <a:moveTo>
                  <a:pt x="0" y="0"/>
                </a:moveTo>
                <a:lnTo>
                  <a:pt x="2487715" y="0"/>
                </a:lnTo>
                <a:lnTo>
                  <a:pt x="2487715" y="1984022"/>
                </a:lnTo>
                <a:lnTo>
                  <a:pt x="0" y="1984022"/>
                </a:lnTo>
                <a:lnTo>
                  <a:pt x="0" y="0"/>
                </a:lnTo>
                <a:close/>
              </a:path>
            </a:pathLst>
          </a:custGeom>
          <a:blipFill>
            <a:blip r:embed="rId3"/>
            <a:stretch>
              <a:fillRect l="-5883" b="-22216"/>
            </a:stretch>
          </a:blipFill>
        </p:spPr>
        <p:txBody>
          <a:bodyPr/>
          <a:lstStyle/>
          <a:p>
            <a:endParaRPr lang="ja-JP" altLang="en-US" sz="1200"/>
          </a:p>
        </p:txBody>
      </p:sp>
      <p:sp>
        <p:nvSpPr>
          <p:cNvPr id="13" name="TextBox 13"/>
          <p:cNvSpPr txBox="1"/>
          <p:nvPr/>
        </p:nvSpPr>
        <p:spPr>
          <a:xfrm>
            <a:off x="884663" y="3753654"/>
            <a:ext cx="6932847" cy="1799275"/>
          </a:xfrm>
          <a:prstGeom prst="rect">
            <a:avLst/>
          </a:prstGeom>
        </p:spPr>
        <p:txBody>
          <a:bodyPr lIns="0" tIns="0" rIns="0" bIns="0" rtlCol="0" anchor="t">
            <a:spAutoFit/>
          </a:bodyPr>
          <a:lstStyle/>
          <a:p>
            <a:pPr>
              <a:lnSpc>
                <a:spcPts val="4400"/>
              </a:lnSpc>
            </a:pPr>
            <a:r>
              <a:rPr lang="en-US" sz="2933" b="1" spc="439" err="1">
                <a:solidFill>
                  <a:srgbClr val="003451"/>
                </a:solidFill>
                <a:latin typeface="ヒカリ角ゴ extended Bold"/>
                <a:ea typeface="ヒカリ角ゴ extended Bold"/>
                <a:cs typeface="ヒカリ角ゴ extended Bold"/>
                <a:sym typeface="ヒカリ角ゴ extended Bold"/>
              </a:rPr>
              <a:t>計画G</a:t>
            </a:r>
            <a:r>
              <a:rPr lang="en-US" sz="2933" b="1" spc="439">
                <a:solidFill>
                  <a:srgbClr val="003451"/>
                </a:solidFill>
                <a:latin typeface="ヒカリ角ゴ extended Bold"/>
                <a:ea typeface="ヒカリ角ゴ extended Bold"/>
                <a:cs typeface="ヒカリ角ゴ extended Bold"/>
                <a:sym typeface="ヒカリ角ゴ extended Bold"/>
              </a:rPr>
              <a:t>　５班</a:t>
            </a:r>
          </a:p>
          <a:p>
            <a:pPr>
              <a:lnSpc>
                <a:spcPts val="2987"/>
              </a:lnSpc>
            </a:pPr>
            <a:r>
              <a:rPr lang="en-US" sz="2133" b="1" spc="320">
                <a:solidFill>
                  <a:srgbClr val="003451"/>
                </a:solidFill>
                <a:latin typeface="ヒカリ角ゴ extended Medium"/>
                <a:ea typeface="ヒカリ角ゴ extended Medium"/>
                <a:cs typeface="ヒカリ角ゴ extended Medium"/>
                <a:sym typeface="ヒカリ角ゴ extended Medium"/>
              </a:rPr>
              <a:t>佐藤吉矢　</a:t>
            </a:r>
            <a:r>
              <a:rPr lang="en-US" sz="2133" b="1" spc="320" err="1">
                <a:solidFill>
                  <a:srgbClr val="003451"/>
                </a:solidFill>
                <a:latin typeface="ヒカリ角ゴ extended Medium"/>
                <a:ea typeface="ヒカリ角ゴ extended Medium"/>
                <a:cs typeface="ヒカリ角ゴ extended Medium"/>
                <a:sym typeface="ヒカリ角ゴ extended Medium"/>
              </a:rPr>
              <a:t>根岸玲空</a:t>
            </a:r>
            <a:r>
              <a:rPr lang="en-US" sz="2133" b="1" spc="320">
                <a:solidFill>
                  <a:srgbClr val="003451"/>
                </a:solidFill>
                <a:latin typeface="ヒカリ角ゴ extended Medium"/>
                <a:ea typeface="ヒカリ角ゴ extended Medium"/>
                <a:cs typeface="ヒカリ角ゴ extended Medium"/>
                <a:sym typeface="ヒカリ角ゴ extended Medium"/>
              </a:rPr>
              <a:t>　</a:t>
            </a:r>
            <a:r>
              <a:rPr lang="en-US" sz="2133" b="1" spc="320" err="1">
                <a:solidFill>
                  <a:srgbClr val="003451"/>
                </a:solidFill>
                <a:latin typeface="ヒカリ角ゴ extended Medium"/>
                <a:ea typeface="ヒカリ角ゴ extended Medium"/>
                <a:cs typeface="ヒカリ角ゴ extended Medium"/>
                <a:sym typeface="ヒカリ角ゴ extended Medium"/>
              </a:rPr>
              <a:t>永浦正基</a:t>
            </a:r>
            <a:r>
              <a:rPr lang="en-US" sz="2133" b="1" spc="320">
                <a:solidFill>
                  <a:srgbClr val="003451"/>
                </a:solidFill>
                <a:latin typeface="ヒカリ角ゴ extended Medium"/>
                <a:ea typeface="ヒカリ角ゴ extended Medium"/>
                <a:cs typeface="ヒカリ角ゴ extended Medium"/>
                <a:sym typeface="ヒカリ角ゴ extended Medium"/>
              </a:rPr>
              <a:t>　</a:t>
            </a:r>
            <a:r>
              <a:rPr lang="en-US" sz="2133" b="1" spc="320" err="1">
                <a:solidFill>
                  <a:srgbClr val="003451"/>
                </a:solidFill>
                <a:latin typeface="ヒカリ角ゴ extended Medium"/>
                <a:ea typeface="ヒカリ角ゴ extended Medium"/>
                <a:cs typeface="ヒカリ角ゴ extended Medium"/>
                <a:sym typeface="ヒカリ角ゴ extended Medium"/>
              </a:rPr>
              <a:t>中村穂希</a:t>
            </a:r>
            <a:endParaRPr lang="en-US" sz="2133" b="1" spc="320">
              <a:solidFill>
                <a:srgbClr val="003451"/>
              </a:solidFill>
              <a:latin typeface="ヒカリ角ゴ extended Medium"/>
              <a:ea typeface="ヒカリ角ゴ extended Medium"/>
              <a:cs typeface="ヒカリ角ゴ extended Medium"/>
              <a:sym typeface="ヒカリ角ゴ extended Medium"/>
            </a:endParaRPr>
          </a:p>
          <a:p>
            <a:pPr>
              <a:lnSpc>
                <a:spcPts val="2987"/>
              </a:lnSpc>
            </a:pPr>
            <a:r>
              <a:rPr lang="en-US" sz="2133" b="1" spc="320" err="1">
                <a:solidFill>
                  <a:srgbClr val="003451"/>
                </a:solidFill>
                <a:latin typeface="ヒカリ角ゴ extended Medium"/>
                <a:ea typeface="ヒカリ角ゴ extended Medium"/>
                <a:cs typeface="ヒカリ角ゴ extended Medium"/>
                <a:sym typeface="ヒカリ角ゴ extended Medium"/>
              </a:rPr>
              <a:t>藤田英明</a:t>
            </a:r>
            <a:r>
              <a:rPr lang="en-US" sz="2133" b="1" spc="320">
                <a:solidFill>
                  <a:srgbClr val="003451"/>
                </a:solidFill>
                <a:latin typeface="ヒカリ角ゴ extended Medium"/>
                <a:ea typeface="ヒカリ角ゴ extended Medium"/>
                <a:cs typeface="ヒカリ角ゴ extended Medium"/>
                <a:sym typeface="ヒカリ角ゴ extended Medium"/>
              </a:rPr>
              <a:t>　</a:t>
            </a:r>
            <a:r>
              <a:rPr lang="en-US" sz="2133" b="1" spc="320" err="1">
                <a:solidFill>
                  <a:srgbClr val="003451"/>
                </a:solidFill>
                <a:latin typeface="ヒカリ角ゴ extended Medium"/>
                <a:ea typeface="ヒカリ角ゴ extended Medium"/>
                <a:cs typeface="ヒカリ角ゴ extended Medium"/>
                <a:sym typeface="ヒカリ角ゴ extended Medium"/>
              </a:rPr>
              <a:t>三木直登</a:t>
            </a:r>
            <a:r>
              <a:rPr lang="en-US" sz="2133" b="1" spc="320">
                <a:solidFill>
                  <a:srgbClr val="003451"/>
                </a:solidFill>
                <a:latin typeface="ヒカリ角ゴ extended Medium"/>
                <a:ea typeface="ヒカリ角ゴ extended Medium"/>
                <a:cs typeface="ヒカリ角ゴ extended Medium"/>
                <a:sym typeface="ヒカリ角ゴ extended Medium"/>
              </a:rPr>
              <a:t>　</a:t>
            </a:r>
            <a:r>
              <a:rPr lang="en-US" sz="2133" b="1" spc="320" err="1">
                <a:solidFill>
                  <a:srgbClr val="003451"/>
                </a:solidFill>
                <a:latin typeface="ヒカリ角ゴ extended Medium"/>
                <a:ea typeface="ヒカリ角ゴ extended Medium"/>
                <a:cs typeface="ヒカリ角ゴ extended Medium"/>
                <a:sym typeface="ヒカリ角ゴ extended Medium"/>
              </a:rPr>
              <a:t>吉田蘭子</a:t>
            </a:r>
            <a:endParaRPr lang="en-US" sz="2133" b="1" spc="320">
              <a:solidFill>
                <a:srgbClr val="003451"/>
              </a:solidFill>
              <a:latin typeface="ヒカリ角ゴ extended Medium"/>
              <a:ea typeface="ヒカリ角ゴ extended Medium"/>
              <a:cs typeface="ヒカリ角ゴ extended Medium"/>
              <a:sym typeface="ヒカリ角ゴ extended Medium"/>
            </a:endParaRPr>
          </a:p>
          <a:p>
            <a:pPr>
              <a:lnSpc>
                <a:spcPts val="4294"/>
              </a:lnSpc>
            </a:pPr>
            <a:r>
              <a:rPr lang="en-US" sz="1867" b="1" spc="280" err="1">
                <a:solidFill>
                  <a:srgbClr val="003451"/>
                </a:solidFill>
                <a:latin typeface="ヒカリ角ゴ extended Medium"/>
                <a:ea typeface="ヒカリ角ゴ extended Medium"/>
                <a:cs typeface="ヒカリ角ゴ extended Medium"/>
                <a:sym typeface="ヒカリ角ゴ extended Medium"/>
              </a:rPr>
              <a:t>TA：西原梨沙子</a:t>
            </a:r>
            <a:endParaRPr lang="en-US" sz="1867" b="1" spc="280">
              <a:solidFill>
                <a:srgbClr val="003451"/>
              </a:solidFill>
              <a:latin typeface="ヒカリ角ゴ extended Medium"/>
              <a:ea typeface="ヒカリ角ゴ extended Medium"/>
              <a:cs typeface="ヒカリ角ゴ extended Medium"/>
              <a:sym typeface="ヒカリ角ゴ extended Medium"/>
            </a:endParaRPr>
          </a:p>
        </p:txBody>
      </p:sp>
      <p:sp>
        <p:nvSpPr>
          <p:cNvPr id="14" name="TextBox 14"/>
          <p:cNvSpPr txBox="1"/>
          <p:nvPr/>
        </p:nvSpPr>
        <p:spPr>
          <a:xfrm>
            <a:off x="884663" y="1301219"/>
            <a:ext cx="5694412" cy="1654299"/>
          </a:xfrm>
          <a:prstGeom prst="rect">
            <a:avLst/>
          </a:prstGeom>
        </p:spPr>
        <p:txBody>
          <a:bodyPr lIns="0" tIns="0" rIns="0" bIns="0" rtlCol="0" anchor="t">
            <a:spAutoFit/>
          </a:bodyPr>
          <a:lstStyle/>
          <a:p>
            <a:pPr algn="just">
              <a:lnSpc>
                <a:spcPts val="6966"/>
              </a:lnSpc>
            </a:pPr>
            <a:r>
              <a:rPr lang="en-US" sz="6333" b="1" spc="506" err="1">
                <a:solidFill>
                  <a:srgbClr val="003451"/>
                </a:solidFill>
                <a:latin typeface="ヒカリ角ゴ extended Bold"/>
                <a:ea typeface="ヒカリ角ゴ extended Bold"/>
                <a:cs typeface="ヒカリ角ゴ extended Bold"/>
                <a:sym typeface="ヒカリ角ゴ extended Bold"/>
              </a:rPr>
              <a:t>ここ土浦を</a:t>
            </a:r>
            <a:r>
              <a:rPr lang="en-US" sz="6333" b="1" spc="506">
                <a:solidFill>
                  <a:srgbClr val="003451"/>
                </a:solidFill>
                <a:latin typeface="ヒカリ角ゴ extended Bold"/>
                <a:ea typeface="ヒカリ角ゴ extended Bold"/>
                <a:cs typeface="ヒカリ角ゴ extended Bold"/>
                <a:sym typeface="ヒカリ角ゴ extended Bold"/>
              </a:rPr>
              <a:t>。</a:t>
            </a:r>
          </a:p>
          <a:p>
            <a:pPr algn="just">
              <a:lnSpc>
                <a:spcPts val="5866"/>
              </a:lnSpc>
              <a:spcBef>
                <a:spcPct val="0"/>
              </a:spcBef>
            </a:pPr>
            <a:r>
              <a:rPr lang="en-US" sz="5333" b="1" spc="426" err="1">
                <a:solidFill>
                  <a:srgbClr val="003451"/>
                </a:solidFill>
                <a:latin typeface="ヒカリ角ゴ extended Bold"/>
                <a:ea typeface="ヒカリ角ゴ extended Bold"/>
                <a:cs typeface="ヒカリ角ゴ extended Bold"/>
                <a:sym typeface="ヒカリ角ゴ extended Bold"/>
              </a:rPr>
              <a:t>力強く、前へ</a:t>
            </a:r>
            <a:r>
              <a:rPr lang="en-US" sz="5333" b="1" spc="426">
                <a:solidFill>
                  <a:srgbClr val="003451"/>
                </a:solidFill>
                <a:latin typeface="ヒカリ角ゴ extended Bold"/>
                <a:ea typeface="ヒカリ角ゴ extended Bold"/>
                <a:cs typeface="ヒカリ角ゴ extended Bold"/>
                <a:sym typeface="ヒカリ角ゴ extended Bold"/>
              </a:rPr>
              <a:t>。</a:t>
            </a:r>
          </a:p>
        </p:txBody>
      </p:sp>
      <p:sp>
        <p:nvSpPr>
          <p:cNvPr id="15" name="TextBox 15"/>
          <p:cNvSpPr txBox="1"/>
          <p:nvPr/>
        </p:nvSpPr>
        <p:spPr>
          <a:xfrm>
            <a:off x="10150934" y="3921991"/>
            <a:ext cx="1793486" cy="423193"/>
          </a:xfrm>
          <a:prstGeom prst="rect">
            <a:avLst/>
          </a:prstGeom>
        </p:spPr>
        <p:txBody>
          <a:bodyPr lIns="0" tIns="0" rIns="0" bIns="0" rtlCol="0" anchor="t">
            <a:spAutoFit/>
          </a:bodyPr>
          <a:lstStyle/>
          <a:p>
            <a:pPr>
              <a:lnSpc>
                <a:spcPts val="1400"/>
              </a:lnSpc>
            </a:pPr>
            <a:r>
              <a:rPr lang="en-US" sz="1400" b="1" spc="28">
                <a:solidFill>
                  <a:srgbClr val="003451"/>
                </a:solidFill>
                <a:latin typeface="ヒカリ角ゴ extended Bold"/>
                <a:ea typeface="ヒカリ角ゴ extended Bold"/>
                <a:cs typeface="ヒカリ角ゴ extended Bold"/>
                <a:sym typeface="ヒカリ角ゴ extended Bold"/>
              </a:rPr>
              <a:t>Stronger, Forward.</a:t>
            </a:r>
          </a:p>
          <a:p>
            <a:pPr>
              <a:lnSpc>
                <a:spcPts val="1866"/>
              </a:lnSpc>
            </a:pPr>
            <a:r>
              <a:rPr lang="en-US" sz="1866" b="1" spc="279">
                <a:solidFill>
                  <a:srgbClr val="003451"/>
                </a:solidFill>
                <a:latin typeface="ヒカリ角ゴ extended Bold"/>
                <a:ea typeface="ヒカリ角ゴ extended Bold"/>
                <a:cs typeface="ヒカリ角ゴ extended Bold"/>
                <a:sym typeface="ヒカリ角ゴ extended Bold"/>
              </a:rPr>
              <a:t>TSUCHIURA</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072A051C-FC76-798F-D878-4F161B13212B}"/>
              </a:ext>
            </a:extLst>
          </p:cNvPr>
          <p:cNvSpPr/>
          <p:nvPr/>
        </p:nvSpPr>
        <p:spPr>
          <a:xfrm>
            <a:off x="178520" y="133598"/>
            <a:ext cx="11834959" cy="6643687"/>
          </a:xfrm>
          <a:prstGeom prst="roundRect">
            <a:avLst>
              <a:gd name="adj" fmla="val 8809"/>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pic>
        <p:nvPicPr>
          <p:cNvPr id="5" name="コンテンツ プレースホルダー 4" descr="タイムライン&#10;&#10;AI 生成コンテンツは誤りを含む可能性があります。">
            <a:extLst>
              <a:ext uri="{FF2B5EF4-FFF2-40B4-BE49-F238E27FC236}">
                <a16:creationId xmlns:a16="http://schemas.microsoft.com/office/drawing/2014/main" id="{5D2D8656-32FD-D870-9123-2A032E8B768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957"/>
          <a:stretch>
            <a:fillRect/>
          </a:stretch>
        </p:blipFill>
        <p:spPr>
          <a:xfrm>
            <a:off x="409346" y="1760400"/>
            <a:ext cx="7539497" cy="4509374"/>
          </a:xfrm>
          <a:prstGeom prst="rect">
            <a:avLst/>
          </a:prstGeom>
          <a:solidFill>
            <a:srgbClr val="003451"/>
          </a:solidFill>
          <a:ln>
            <a:solidFill>
              <a:schemeClr val="tx1">
                <a:lumMod val="75000"/>
                <a:lumOff val="25000"/>
              </a:schemeClr>
            </a:solidFill>
          </a:ln>
        </p:spPr>
      </p:pic>
      <p:sp>
        <p:nvSpPr>
          <p:cNvPr id="8" name="四角形: 角を丸くする 7">
            <a:extLst>
              <a:ext uri="{FF2B5EF4-FFF2-40B4-BE49-F238E27FC236}">
                <a16:creationId xmlns:a16="http://schemas.microsoft.com/office/drawing/2014/main" id="{85D2B273-4CF5-4DA0-5673-30C140DC8943}"/>
              </a:ext>
            </a:extLst>
          </p:cNvPr>
          <p:cNvSpPr/>
          <p:nvPr/>
        </p:nvSpPr>
        <p:spPr>
          <a:xfrm>
            <a:off x="239974" y="128588"/>
            <a:ext cx="8586934" cy="911000"/>
          </a:xfrm>
          <a:prstGeom prst="roundRect">
            <a:avLst>
              <a:gd name="adj" fmla="val 43565"/>
            </a:avLst>
          </a:prstGeom>
          <a:solidFill>
            <a:srgbClr val="00345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6" name="テキスト ボックス 5">
            <a:extLst>
              <a:ext uri="{FF2B5EF4-FFF2-40B4-BE49-F238E27FC236}">
                <a16:creationId xmlns:a16="http://schemas.microsoft.com/office/drawing/2014/main" id="{886E2931-6C4C-549F-9070-8C1CDC27B8A7}"/>
              </a:ext>
            </a:extLst>
          </p:cNvPr>
          <p:cNvSpPr txBox="1"/>
          <p:nvPr/>
        </p:nvSpPr>
        <p:spPr>
          <a:xfrm>
            <a:off x="475791" y="291700"/>
            <a:ext cx="8115300" cy="584775"/>
          </a:xfrm>
          <a:prstGeom prst="rect">
            <a:avLst/>
          </a:prstGeom>
          <a:noFill/>
        </p:spPr>
        <p:txBody>
          <a:bodyPr wrap="square" rtlCol="0">
            <a:spAutoFit/>
          </a:bodyPr>
          <a:lstStyle/>
          <a:p>
            <a:r>
              <a:rPr lang="ja-JP" altLang="en-US" sz="3200" b="1">
                <a:solidFill>
                  <a:schemeClr val="bg1"/>
                </a:solidFill>
              </a:rPr>
              <a:t>ヒアリング内容のテキストマイニング結果</a:t>
            </a:r>
            <a:endParaRPr lang="en-US" altLang="ja-JP" sz="3200" b="1">
              <a:solidFill>
                <a:schemeClr val="bg1"/>
              </a:solidFill>
            </a:endParaRPr>
          </a:p>
        </p:txBody>
      </p:sp>
      <p:sp>
        <p:nvSpPr>
          <p:cNvPr id="9" name="テキスト ボックス 8">
            <a:extLst>
              <a:ext uri="{FF2B5EF4-FFF2-40B4-BE49-F238E27FC236}">
                <a16:creationId xmlns:a16="http://schemas.microsoft.com/office/drawing/2014/main" id="{CD35467C-5930-01EF-FA9C-411E689BB4DB}"/>
              </a:ext>
            </a:extLst>
          </p:cNvPr>
          <p:cNvSpPr txBox="1"/>
          <p:nvPr/>
        </p:nvSpPr>
        <p:spPr>
          <a:xfrm>
            <a:off x="616441" y="1202700"/>
            <a:ext cx="4903579" cy="523220"/>
          </a:xfrm>
          <a:prstGeom prst="rect">
            <a:avLst/>
          </a:prstGeom>
          <a:noFill/>
        </p:spPr>
        <p:txBody>
          <a:bodyPr wrap="square" rtlCol="0">
            <a:spAutoFit/>
          </a:bodyPr>
          <a:lstStyle/>
          <a:p>
            <a:r>
              <a:rPr kumimoji="1" lang="ja-JP" altLang="en-US" sz="2800">
                <a:solidFill>
                  <a:srgbClr val="003451"/>
                </a:solidFill>
              </a:rPr>
              <a:t>工場立地の理由 </a:t>
            </a:r>
            <a:r>
              <a:rPr kumimoji="1" lang="en-US" altLang="ja-JP" sz="2800">
                <a:solidFill>
                  <a:srgbClr val="003451"/>
                </a:solidFill>
              </a:rPr>
              <a:t>/ </a:t>
            </a:r>
            <a:r>
              <a:rPr kumimoji="1" lang="ja-JP" altLang="en-US" sz="2800">
                <a:solidFill>
                  <a:srgbClr val="003451"/>
                </a:solidFill>
              </a:rPr>
              <a:t>重視した点</a:t>
            </a:r>
          </a:p>
        </p:txBody>
      </p:sp>
      <p:sp>
        <p:nvSpPr>
          <p:cNvPr id="10" name="テキスト ボックス 9">
            <a:extLst>
              <a:ext uri="{FF2B5EF4-FFF2-40B4-BE49-F238E27FC236}">
                <a16:creationId xmlns:a16="http://schemas.microsoft.com/office/drawing/2014/main" id="{F5032519-D7A9-087D-B958-073356CEB2A1}"/>
              </a:ext>
            </a:extLst>
          </p:cNvPr>
          <p:cNvSpPr txBox="1"/>
          <p:nvPr/>
        </p:nvSpPr>
        <p:spPr>
          <a:xfrm>
            <a:off x="8186738" y="2164660"/>
            <a:ext cx="3529471" cy="4401205"/>
          </a:xfrm>
          <a:prstGeom prst="rect">
            <a:avLst/>
          </a:prstGeom>
          <a:noFill/>
        </p:spPr>
        <p:txBody>
          <a:bodyPr wrap="square" rtlCol="0">
            <a:spAutoFit/>
          </a:bodyPr>
          <a:lstStyle/>
          <a:p>
            <a:r>
              <a:rPr kumimoji="1" lang="ja-JP" altLang="en-US" sz="2800"/>
              <a:t>「常磐自動車道」</a:t>
            </a:r>
            <a:endParaRPr kumimoji="1" lang="en-US" altLang="ja-JP" sz="2800"/>
          </a:p>
          <a:p>
            <a:r>
              <a:rPr kumimoji="1" lang="ja-JP" altLang="en-US" sz="2800"/>
              <a:t>「国道</a:t>
            </a:r>
            <a:r>
              <a:rPr kumimoji="1" lang="en-US" altLang="ja-JP" sz="2800"/>
              <a:t>6</a:t>
            </a:r>
            <a:r>
              <a:rPr kumimoji="1" lang="ja-JP" altLang="en-US" sz="2800"/>
              <a:t>号線」</a:t>
            </a:r>
            <a:endParaRPr kumimoji="1" lang="en-US" altLang="ja-JP" sz="2800"/>
          </a:p>
          <a:p>
            <a:r>
              <a:rPr kumimoji="1" lang="ja-JP" altLang="en-US" sz="2800"/>
              <a:t>▸交通利便性◎</a:t>
            </a:r>
            <a:endParaRPr kumimoji="1" lang="en-US" altLang="ja-JP" sz="2800"/>
          </a:p>
          <a:p>
            <a:endParaRPr kumimoji="1" lang="en-US" altLang="ja-JP" sz="2800"/>
          </a:p>
          <a:p>
            <a:r>
              <a:rPr kumimoji="1" lang="ja-JP" altLang="en-US" sz="2800"/>
              <a:t>「人材」「敷地」</a:t>
            </a:r>
            <a:endParaRPr kumimoji="1" lang="en-US" altLang="ja-JP" sz="2800"/>
          </a:p>
          <a:p>
            <a:r>
              <a:rPr kumimoji="1" lang="ja-JP" altLang="en-US" sz="2800"/>
              <a:t>▸土浦の豊富な資源</a:t>
            </a:r>
            <a:endParaRPr kumimoji="1" lang="en-US" altLang="ja-JP" sz="2800"/>
          </a:p>
          <a:p>
            <a:endParaRPr kumimoji="1" lang="en-US" altLang="ja-JP" sz="2800"/>
          </a:p>
          <a:p>
            <a:r>
              <a:rPr kumimoji="1" lang="ja-JP" altLang="en-US" sz="2800"/>
              <a:t>「物流」</a:t>
            </a:r>
            <a:endParaRPr kumimoji="1" lang="en-US" altLang="ja-JP" sz="2800"/>
          </a:p>
          <a:p>
            <a:r>
              <a:rPr kumimoji="1" lang="ja-JP" altLang="en-US" sz="2800"/>
              <a:t>▸物流の重要性</a:t>
            </a:r>
          </a:p>
          <a:p>
            <a:endParaRPr kumimoji="1" lang="en-US" altLang="ja-JP" sz="2800"/>
          </a:p>
        </p:txBody>
      </p:sp>
      <p:sp>
        <p:nvSpPr>
          <p:cNvPr id="11" name="テキスト ボックス 10">
            <a:extLst>
              <a:ext uri="{FF2B5EF4-FFF2-40B4-BE49-F238E27FC236}">
                <a16:creationId xmlns:a16="http://schemas.microsoft.com/office/drawing/2014/main" id="{9AD44A60-9AC2-4B32-B00D-D36C748B5FCB}"/>
              </a:ext>
            </a:extLst>
          </p:cNvPr>
          <p:cNvSpPr txBox="1"/>
          <p:nvPr/>
        </p:nvSpPr>
        <p:spPr>
          <a:xfrm>
            <a:off x="8186738" y="1552607"/>
            <a:ext cx="4043362" cy="523220"/>
          </a:xfrm>
          <a:prstGeom prst="rect">
            <a:avLst/>
          </a:prstGeom>
          <a:noFill/>
        </p:spPr>
        <p:txBody>
          <a:bodyPr wrap="square" rtlCol="0">
            <a:spAutoFit/>
          </a:bodyPr>
          <a:lstStyle/>
          <a:p>
            <a:r>
              <a:rPr kumimoji="1" lang="ja-JP" altLang="en-US" sz="2800" b="1"/>
              <a:t>大きく表示されたもの</a:t>
            </a:r>
          </a:p>
        </p:txBody>
      </p:sp>
      <p:sp>
        <p:nvSpPr>
          <p:cNvPr id="13" name="テキスト ボックス 12">
            <a:extLst>
              <a:ext uri="{FF2B5EF4-FFF2-40B4-BE49-F238E27FC236}">
                <a16:creationId xmlns:a16="http://schemas.microsoft.com/office/drawing/2014/main" id="{41FDCA61-1F3F-78E6-8159-69520312734E}"/>
              </a:ext>
            </a:extLst>
          </p:cNvPr>
          <p:cNvSpPr txBox="1"/>
          <p:nvPr/>
        </p:nvSpPr>
        <p:spPr>
          <a:xfrm>
            <a:off x="1802920" y="6304255"/>
            <a:ext cx="6093618" cy="261610"/>
          </a:xfrm>
          <a:prstGeom prst="rect">
            <a:avLst/>
          </a:prstGeom>
          <a:noFill/>
        </p:spPr>
        <p:txBody>
          <a:bodyPr wrap="square">
            <a:spAutoFit/>
          </a:bodyPr>
          <a:lstStyle/>
          <a:p>
            <a:r>
              <a:rPr lang="en-US" altLang="ja-JP" sz="1100" b="0" i="0">
                <a:solidFill>
                  <a:srgbClr val="111111"/>
                </a:solidFill>
                <a:effectLst/>
                <a:latin typeface="-apple-system"/>
              </a:rPr>
              <a:t>※</a:t>
            </a:r>
            <a:r>
              <a:rPr lang="ja-JP" altLang="en-US" sz="1100" b="0" i="0">
                <a:solidFill>
                  <a:srgbClr val="111111"/>
                </a:solidFill>
                <a:effectLst/>
                <a:latin typeface="-apple-system"/>
              </a:rPr>
              <a:t>ユーザーローカル テキストマイニングツール（ </a:t>
            </a:r>
            <a:r>
              <a:rPr lang="en-US" altLang="ja-JP" sz="1100" b="0" i="0">
                <a:solidFill>
                  <a:srgbClr val="111111"/>
                </a:solidFill>
                <a:effectLst/>
                <a:latin typeface="-apple-system"/>
              </a:rPr>
              <a:t>https://textmining.userlocal.jp/ </a:t>
            </a:r>
            <a:r>
              <a:rPr lang="ja-JP" altLang="en-US" sz="1100" b="0" i="0">
                <a:solidFill>
                  <a:srgbClr val="111111"/>
                </a:solidFill>
                <a:effectLst/>
                <a:latin typeface="-apple-system"/>
              </a:rPr>
              <a:t>）による分析</a:t>
            </a:r>
            <a:endParaRPr lang="ja-JP" altLang="en-US" sz="1100"/>
          </a:p>
        </p:txBody>
      </p:sp>
    </p:spTree>
    <p:extLst>
      <p:ext uri="{BB962C8B-B14F-4D97-AF65-F5344CB8AC3E}">
        <p14:creationId xmlns:p14="http://schemas.microsoft.com/office/powerpoint/2010/main" val="28862995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41B9B2-E3E5-FE86-634F-03E7DEBF206B}"/>
            </a:ext>
          </a:extLst>
        </p:cNvPr>
        <p:cNvGrpSpPr/>
        <p:nvPr/>
      </p:nvGrpSpPr>
      <p:grpSpPr>
        <a:xfrm>
          <a:off x="0" y="0"/>
          <a:ext cx="0" cy="0"/>
          <a:chOff x="0" y="0"/>
          <a:chExt cx="0" cy="0"/>
        </a:xfrm>
      </p:grpSpPr>
      <p:sp>
        <p:nvSpPr>
          <p:cNvPr id="3" name="四角形: 角を丸くする 10">
            <a:extLst>
              <a:ext uri="{FF2B5EF4-FFF2-40B4-BE49-F238E27FC236}">
                <a16:creationId xmlns:a16="http://schemas.microsoft.com/office/drawing/2014/main" id="{B38622E4-CA9E-E715-68E2-6D4AB4EC9656}"/>
              </a:ext>
            </a:extLst>
          </p:cNvPr>
          <p:cNvSpPr/>
          <p:nvPr/>
        </p:nvSpPr>
        <p:spPr>
          <a:xfrm>
            <a:off x="7808366" y="1172907"/>
            <a:ext cx="4192741" cy="4803107"/>
          </a:xfrm>
          <a:prstGeom prst="roundRect">
            <a:avLst>
              <a:gd name="adj" fmla="val 6853"/>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0BD09374-84FF-15E8-2A59-5FFA794B6239}"/>
              </a:ext>
            </a:extLst>
          </p:cNvPr>
          <p:cNvSpPr/>
          <p:nvPr/>
        </p:nvSpPr>
        <p:spPr>
          <a:xfrm>
            <a:off x="2871024" y="1172907"/>
            <a:ext cx="4192741" cy="4803107"/>
          </a:xfrm>
          <a:prstGeom prst="roundRect">
            <a:avLst>
              <a:gd name="adj" fmla="val 7126"/>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3">
            <a:extLst>
              <a:ext uri="{FF2B5EF4-FFF2-40B4-BE49-F238E27FC236}">
                <a16:creationId xmlns:a16="http://schemas.microsoft.com/office/drawing/2014/main" id="{98C057BC-19D9-2000-09B2-32D6DC8C1926}"/>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4C756ADA-42EF-2A38-6429-37D60FAE57F8}"/>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sp>
        <p:nvSpPr>
          <p:cNvPr id="9" name="テキスト ボックス 8">
            <a:extLst>
              <a:ext uri="{FF2B5EF4-FFF2-40B4-BE49-F238E27FC236}">
                <a16:creationId xmlns:a16="http://schemas.microsoft.com/office/drawing/2014/main" id="{0E460210-3449-13DB-B961-E8DF96D2DFF9}"/>
              </a:ext>
            </a:extLst>
          </p:cNvPr>
          <p:cNvSpPr txBox="1"/>
          <p:nvPr/>
        </p:nvSpPr>
        <p:spPr>
          <a:xfrm>
            <a:off x="8058502" y="1298671"/>
            <a:ext cx="3730428" cy="523220"/>
          </a:xfrm>
          <a:prstGeom prst="rect">
            <a:avLst/>
          </a:prstGeom>
          <a:noFill/>
        </p:spPr>
        <p:txBody>
          <a:bodyPr wrap="square" lIns="91440" tIns="45720" rIns="91440" bIns="45720" rtlCol="0" anchor="t">
            <a:spAutoFit/>
          </a:bodyPr>
          <a:lstStyle/>
          <a:p>
            <a:r>
              <a:rPr kumimoji="1" lang="ja-JP" altLang="en-US" sz="2800" b="1">
                <a:solidFill>
                  <a:schemeClr val="bg1"/>
                </a:solidFill>
              </a:rPr>
              <a:t>新治らしい観光体験</a:t>
            </a:r>
          </a:p>
        </p:txBody>
      </p:sp>
      <p:sp>
        <p:nvSpPr>
          <p:cNvPr id="7" name="テキスト ボックス 6">
            <a:extLst>
              <a:ext uri="{FF2B5EF4-FFF2-40B4-BE49-F238E27FC236}">
                <a16:creationId xmlns:a16="http://schemas.microsoft.com/office/drawing/2014/main" id="{2DEF2A60-5E33-ABE3-F81A-C68DE0DCC66A}"/>
              </a:ext>
            </a:extLst>
          </p:cNvPr>
          <p:cNvSpPr txBox="1"/>
          <p:nvPr/>
        </p:nvSpPr>
        <p:spPr>
          <a:xfrm>
            <a:off x="2904347" y="1315793"/>
            <a:ext cx="4211596" cy="523220"/>
          </a:xfrm>
          <a:prstGeom prst="rect">
            <a:avLst/>
          </a:prstGeom>
          <a:noFill/>
        </p:spPr>
        <p:txBody>
          <a:bodyPr wrap="square" lIns="91440" tIns="45720" rIns="91440" bIns="45720" rtlCol="0" anchor="t">
            <a:spAutoFit/>
          </a:bodyPr>
          <a:lstStyle/>
          <a:p>
            <a:pPr algn="ctr"/>
            <a:r>
              <a:rPr kumimoji="1" lang="ja-JP" sz="2800" b="1">
                <a:solidFill>
                  <a:schemeClr val="bg1"/>
                </a:solidFill>
              </a:rPr>
              <a:t>新治らしい宿泊空間</a:t>
            </a:r>
            <a:endParaRPr lang="ja-JP" altLang="en-US" sz="2800" b="1">
              <a:solidFill>
                <a:schemeClr val="bg1"/>
              </a:solidFill>
            </a:endParaRPr>
          </a:p>
        </p:txBody>
      </p:sp>
      <p:pic>
        <p:nvPicPr>
          <p:cNvPr id="16" name="Picture 15" descr="グランピングヒルズ アウラテラス茨城【茨城】 - グランピング予約ならリゾグラ！独占掲載施設・体験記を多数掲載！リゾートグランピングドットコム">
            <a:extLst>
              <a:ext uri="{FF2B5EF4-FFF2-40B4-BE49-F238E27FC236}">
                <a16:creationId xmlns:a16="http://schemas.microsoft.com/office/drawing/2014/main" id="{7C3BC33A-E710-D88A-F2DF-49732CC64BBF}"/>
              </a:ext>
            </a:extLst>
          </p:cNvPr>
          <p:cNvPicPr>
            <a:picLocks noChangeAspect="1"/>
          </p:cNvPicPr>
          <p:nvPr/>
        </p:nvPicPr>
        <p:blipFill>
          <a:blip r:embed="rId3"/>
          <a:stretch>
            <a:fillRect/>
          </a:stretch>
        </p:blipFill>
        <p:spPr>
          <a:xfrm>
            <a:off x="2914411" y="1839013"/>
            <a:ext cx="4120249" cy="2720590"/>
          </a:xfrm>
          <a:prstGeom prst="rect">
            <a:avLst/>
          </a:prstGeom>
          <a:ln>
            <a:noFill/>
          </a:ln>
          <a:effectLst>
            <a:softEdge rad="112500"/>
          </a:effectLst>
        </p:spPr>
      </p:pic>
      <p:sp>
        <p:nvSpPr>
          <p:cNvPr id="18" name="TextBox 17">
            <a:extLst>
              <a:ext uri="{FF2B5EF4-FFF2-40B4-BE49-F238E27FC236}">
                <a16:creationId xmlns:a16="http://schemas.microsoft.com/office/drawing/2014/main" id="{D540CBFD-AD25-3C6D-F889-005C7C76AF6F}"/>
              </a:ext>
            </a:extLst>
          </p:cNvPr>
          <p:cNvSpPr txBox="1"/>
          <p:nvPr/>
        </p:nvSpPr>
        <p:spPr>
          <a:xfrm>
            <a:off x="3010202" y="4461259"/>
            <a:ext cx="391438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rPr>
              <a:t>https://www.resort-glamping.com/accommodation/aulaterrace_ibaraki/</a:t>
            </a:r>
          </a:p>
        </p:txBody>
      </p:sp>
      <p:pic>
        <p:nvPicPr>
          <p:cNvPr id="25" name="図 3" descr="山の中の道を歩く人々&#10;&#10;AI 生成コンテンツは誤りを含む可能性があります。">
            <a:extLst>
              <a:ext uri="{FF2B5EF4-FFF2-40B4-BE49-F238E27FC236}">
                <a16:creationId xmlns:a16="http://schemas.microsoft.com/office/drawing/2014/main" id="{48F9AD49-5C5A-2EBD-97FA-2699CC0B8DA3}"/>
              </a:ext>
            </a:extLst>
          </p:cNvPr>
          <p:cNvPicPr>
            <a:picLocks noChangeAspect="1"/>
          </p:cNvPicPr>
          <p:nvPr/>
        </p:nvPicPr>
        <p:blipFill>
          <a:blip r:embed="rId4"/>
          <a:srcRect t="2144" r="13279" b="415"/>
          <a:stretch>
            <a:fillRect/>
          </a:stretch>
        </p:blipFill>
        <p:spPr>
          <a:xfrm>
            <a:off x="9048303" y="1821891"/>
            <a:ext cx="2990763" cy="2191962"/>
          </a:xfrm>
          <a:prstGeom prst="rect">
            <a:avLst/>
          </a:prstGeom>
          <a:ln>
            <a:noFill/>
          </a:ln>
          <a:effectLst>
            <a:softEdge rad="112500"/>
          </a:effectLst>
        </p:spPr>
      </p:pic>
      <p:pic>
        <p:nvPicPr>
          <p:cNvPr id="27" name="図 6" descr="夜空と山の景色&#10;&#10;AI 生成コンテンツは誤りを含む可能性があります。">
            <a:extLst>
              <a:ext uri="{FF2B5EF4-FFF2-40B4-BE49-F238E27FC236}">
                <a16:creationId xmlns:a16="http://schemas.microsoft.com/office/drawing/2014/main" id="{AB6472C4-57CF-FDCC-9D9B-553AD9728C39}"/>
              </a:ext>
            </a:extLst>
          </p:cNvPr>
          <p:cNvPicPr>
            <a:picLocks noChangeAspect="1"/>
          </p:cNvPicPr>
          <p:nvPr/>
        </p:nvPicPr>
        <p:blipFill>
          <a:blip r:embed="rId5"/>
          <a:srcRect l="12665" t="718" r="-1256" b="-2657"/>
          <a:stretch>
            <a:fillRect/>
          </a:stretch>
        </p:blipFill>
        <p:spPr>
          <a:xfrm>
            <a:off x="7866523" y="3886831"/>
            <a:ext cx="2961685" cy="2191962"/>
          </a:xfrm>
          <a:prstGeom prst="rect">
            <a:avLst/>
          </a:prstGeom>
          <a:ln>
            <a:noFill/>
          </a:ln>
          <a:effectLst>
            <a:softEdge rad="112500"/>
          </a:effectLst>
        </p:spPr>
      </p:pic>
      <p:sp>
        <p:nvSpPr>
          <p:cNvPr id="31" name="四角形: 角を丸くする 84">
            <a:extLst>
              <a:ext uri="{FF2B5EF4-FFF2-40B4-BE49-F238E27FC236}">
                <a16:creationId xmlns:a16="http://schemas.microsoft.com/office/drawing/2014/main" id="{13AB2429-6E91-ACC3-2618-A8A3F69E72D6}"/>
              </a:ext>
            </a:extLst>
          </p:cNvPr>
          <p:cNvSpPr/>
          <p:nvPr/>
        </p:nvSpPr>
        <p:spPr>
          <a:xfrm>
            <a:off x="7898910" y="2061048"/>
            <a:ext cx="1084285" cy="1741623"/>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000" b="1">
                <a:solidFill>
                  <a:schemeClr val="tx2">
                    <a:lumMod val="76000"/>
                  </a:schemeClr>
                </a:solidFill>
              </a:rPr>
              <a:t>神社</a:t>
            </a:r>
          </a:p>
          <a:p>
            <a:pPr algn="ctr"/>
            <a:r>
              <a:rPr lang="ja-JP" altLang="en-US" sz="2000" b="1">
                <a:solidFill>
                  <a:schemeClr val="tx2">
                    <a:lumMod val="76000"/>
                  </a:schemeClr>
                </a:solidFill>
              </a:rPr>
              <a:t>仏閣</a:t>
            </a:r>
          </a:p>
          <a:p>
            <a:pPr algn="ctr"/>
            <a:r>
              <a:rPr lang="ja-JP" altLang="en-US" sz="2000" b="1">
                <a:solidFill>
                  <a:schemeClr val="tx2">
                    <a:lumMod val="76000"/>
                  </a:schemeClr>
                </a:solidFill>
              </a:rPr>
              <a:t>巡り</a:t>
            </a:r>
            <a:endParaRPr lang="ja-JP" sz="2000">
              <a:solidFill>
                <a:schemeClr val="tx2">
                  <a:lumMod val="76000"/>
                </a:schemeClr>
              </a:solidFill>
            </a:endParaRPr>
          </a:p>
          <a:p>
            <a:pPr algn="ctr"/>
            <a:r>
              <a:rPr lang="ja-JP" altLang="en-US" sz="2000" b="1">
                <a:solidFill>
                  <a:schemeClr val="tx2">
                    <a:lumMod val="76000"/>
                  </a:schemeClr>
                </a:solidFill>
              </a:rPr>
              <a:t>ハイキング</a:t>
            </a:r>
            <a:endParaRPr lang="ja-JP" sz="2000">
              <a:solidFill>
                <a:schemeClr val="tx2">
                  <a:lumMod val="76000"/>
                </a:schemeClr>
              </a:solidFill>
            </a:endParaRPr>
          </a:p>
        </p:txBody>
      </p:sp>
      <p:sp>
        <p:nvSpPr>
          <p:cNvPr id="33" name="四角形: 角を丸くする 84">
            <a:extLst>
              <a:ext uri="{FF2B5EF4-FFF2-40B4-BE49-F238E27FC236}">
                <a16:creationId xmlns:a16="http://schemas.microsoft.com/office/drawing/2014/main" id="{96DC5462-0307-FA95-8632-F0A7EFAC4BF1}"/>
              </a:ext>
            </a:extLst>
          </p:cNvPr>
          <p:cNvSpPr/>
          <p:nvPr/>
        </p:nvSpPr>
        <p:spPr>
          <a:xfrm>
            <a:off x="10828208" y="4041829"/>
            <a:ext cx="1084285" cy="1741623"/>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000" b="1">
                <a:solidFill>
                  <a:schemeClr val="tx2">
                    <a:lumMod val="76000"/>
                  </a:schemeClr>
                </a:solidFill>
              </a:rPr>
              <a:t>ホタル</a:t>
            </a:r>
          </a:p>
          <a:p>
            <a:pPr algn="ctr"/>
            <a:r>
              <a:rPr lang="ja-JP" altLang="en-US" sz="2000" b="1">
                <a:solidFill>
                  <a:schemeClr val="tx2">
                    <a:lumMod val="76000"/>
                  </a:schemeClr>
                </a:solidFill>
              </a:rPr>
              <a:t>天体</a:t>
            </a:r>
          </a:p>
          <a:p>
            <a:pPr algn="ctr"/>
            <a:r>
              <a:rPr lang="ja-JP" altLang="en-US" sz="2000" b="1">
                <a:solidFill>
                  <a:schemeClr val="tx2">
                    <a:lumMod val="76000"/>
                  </a:schemeClr>
                </a:solidFill>
              </a:rPr>
              <a:t>観測</a:t>
            </a:r>
          </a:p>
        </p:txBody>
      </p:sp>
      <p:sp>
        <p:nvSpPr>
          <p:cNvPr id="35" name="四角形: 角を丸くする 84">
            <a:extLst>
              <a:ext uri="{FF2B5EF4-FFF2-40B4-BE49-F238E27FC236}">
                <a16:creationId xmlns:a16="http://schemas.microsoft.com/office/drawing/2014/main" id="{792C82CA-E809-18A5-D8F4-7FFF2B094A18}"/>
              </a:ext>
            </a:extLst>
          </p:cNvPr>
          <p:cNvSpPr/>
          <p:nvPr/>
        </p:nvSpPr>
        <p:spPr>
          <a:xfrm>
            <a:off x="3947050" y="151799"/>
            <a:ext cx="6351294" cy="803777"/>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800" b="1">
                <a:solidFill>
                  <a:schemeClr val="tx2">
                    <a:lumMod val="76000"/>
                  </a:schemeClr>
                </a:solidFill>
              </a:rPr>
              <a:t>”プチ”新治(山ノ荘)マニア観光</a:t>
            </a:r>
          </a:p>
        </p:txBody>
      </p:sp>
      <p:sp>
        <p:nvSpPr>
          <p:cNvPr id="4" name="四角形: 角を丸くする 84">
            <a:extLst>
              <a:ext uri="{FF2B5EF4-FFF2-40B4-BE49-F238E27FC236}">
                <a16:creationId xmlns:a16="http://schemas.microsoft.com/office/drawing/2014/main" id="{EC8EF641-9048-4D49-5840-86E58FC245AA}"/>
              </a:ext>
            </a:extLst>
          </p:cNvPr>
          <p:cNvSpPr/>
          <p:nvPr/>
        </p:nvSpPr>
        <p:spPr>
          <a:xfrm>
            <a:off x="3577591" y="5047268"/>
            <a:ext cx="2775124" cy="811072"/>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400" b="1">
                <a:solidFill>
                  <a:schemeClr val="tx2">
                    <a:lumMod val="76000"/>
                  </a:schemeClr>
                </a:solidFill>
              </a:rPr>
              <a:t>季節とともに</a:t>
            </a:r>
            <a:endParaRPr lang="en-US" altLang="ja-JP">
              <a:solidFill>
                <a:schemeClr val="tx2">
                  <a:lumMod val="76000"/>
                </a:schemeClr>
              </a:solidFill>
            </a:endParaRPr>
          </a:p>
          <a:p>
            <a:pPr algn="ctr"/>
            <a:r>
              <a:rPr lang="ja-JP" altLang="en-US" sz="2400" b="1">
                <a:solidFill>
                  <a:schemeClr val="tx2">
                    <a:lumMod val="76000"/>
                  </a:schemeClr>
                </a:solidFill>
              </a:rPr>
              <a:t>表情を変える宿​</a:t>
            </a:r>
            <a:endParaRPr lang="ja-JP">
              <a:solidFill>
                <a:schemeClr val="tx2">
                  <a:lumMod val="76000"/>
                </a:schemeClr>
              </a:solidFill>
            </a:endParaRPr>
          </a:p>
        </p:txBody>
      </p:sp>
      <p:sp>
        <p:nvSpPr>
          <p:cNvPr id="10" name="加算記号 9">
            <a:extLst>
              <a:ext uri="{FF2B5EF4-FFF2-40B4-BE49-F238E27FC236}">
                <a16:creationId xmlns:a16="http://schemas.microsoft.com/office/drawing/2014/main" id="{384E7F2A-70DE-D053-0954-D2FC1032071F}"/>
              </a:ext>
            </a:extLst>
          </p:cNvPr>
          <p:cNvSpPr/>
          <p:nvPr/>
        </p:nvSpPr>
        <p:spPr>
          <a:xfrm>
            <a:off x="7027428" y="3172571"/>
            <a:ext cx="816663" cy="803777"/>
          </a:xfrm>
          <a:prstGeom prst="mathPlus">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8E677BE-7CBD-891F-2D64-30EED9F3D96F}"/>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00</a:t>
            </a:r>
          </a:p>
        </p:txBody>
      </p:sp>
    </p:spTree>
    <p:extLst>
      <p:ext uri="{BB962C8B-B14F-4D97-AF65-F5344CB8AC3E}">
        <p14:creationId xmlns:p14="http://schemas.microsoft.com/office/powerpoint/2010/main" val="14128328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3303C84-FC79-8ED9-5C5B-EDA36DB75059}"/>
            </a:ext>
          </a:extLst>
        </p:cNvPr>
        <p:cNvGrpSpPr/>
        <p:nvPr/>
      </p:nvGrpSpPr>
      <p:grpSpPr>
        <a:xfrm>
          <a:off x="0" y="0"/>
          <a:ext cx="0" cy="0"/>
          <a:chOff x="0" y="0"/>
          <a:chExt cx="0" cy="0"/>
        </a:xfrm>
      </p:grpSpPr>
      <p:sp>
        <p:nvSpPr>
          <p:cNvPr id="3" name="四角形: 角を丸くする 10">
            <a:extLst>
              <a:ext uri="{FF2B5EF4-FFF2-40B4-BE49-F238E27FC236}">
                <a16:creationId xmlns:a16="http://schemas.microsoft.com/office/drawing/2014/main" id="{330C7717-DF28-A7CB-35D0-066B5DC1ABC7}"/>
              </a:ext>
            </a:extLst>
          </p:cNvPr>
          <p:cNvSpPr/>
          <p:nvPr/>
        </p:nvSpPr>
        <p:spPr>
          <a:xfrm>
            <a:off x="7808366" y="1172907"/>
            <a:ext cx="4192741" cy="4803107"/>
          </a:xfrm>
          <a:prstGeom prst="roundRect">
            <a:avLst>
              <a:gd name="adj" fmla="val 6853"/>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B3288375-533F-DD59-70F1-DB8A0A72A8CE}"/>
              </a:ext>
            </a:extLst>
          </p:cNvPr>
          <p:cNvSpPr/>
          <p:nvPr/>
        </p:nvSpPr>
        <p:spPr>
          <a:xfrm>
            <a:off x="2871024" y="1172907"/>
            <a:ext cx="4192741" cy="4803107"/>
          </a:xfrm>
          <a:prstGeom prst="roundRect">
            <a:avLst>
              <a:gd name="adj" fmla="val 7126"/>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加算記号 9">
            <a:extLst>
              <a:ext uri="{FF2B5EF4-FFF2-40B4-BE49-F238E27FC236}">
                <a16:creationId xmlns:a16="http://schemas.microsoft.com/office/drawing/2014/main" id="{BFD75046-3863-418D-88AE-04C0A882C791}"/>
              </a:ext>
            </a:extLst>
          </p:cNvPr>
          <p:cNvSpPr/>
          <p:nvPr/>
        </p:nvSpPr>
        <p:spPr>
          <a:xfrm>
            <a:off x="7027428" y="3172571"/>
            <a:ext cx="816663" cy="803777"/>
          </a:xfrm>
          <a:prstGeom prst="mathPlus">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3">
            <a:extLst>
              <a:ext uri="{FF2B5EF4-FFF2-40B4-BE49-F238E27FC236}">
                <a16:creationId xmlns:a16="http://schemas.microsoft.com/office/drawing/2014/main" id="{C3767D00-5C32-A247-A21B-3738878E870E}"/>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B76F36B2-8D71-6EA4-F18D-6DCF8CDA214D}"/>
              </a:ext>
            </a:extLst>
          </p:cNvPr>
          <p:cNvSpPr txBox="1"/>
          <p:nvPr/>
        </p:nvSpPr>
        <p:spPr>
          <a:xfrm>
            <a:off x="115022" y="2613389"/>
            <a:ext cx="2031325" cy="1631216"/>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観光</a:t>
            </a:r>
          </a:p>
          <a:p>
            <a:pPr algn="ctr"/>
            <a:endParaRPr lang="ja-JP" altLang="en-US" sz="6000" b="1">
              <a:solidFill>
                <a:schemeClr val="bg1"/>
              </a:solidFill>
            </a:endParaRPr>
          </a:p>
        </p:txBody>
      </p:sp>
      <p:sp>
        <p:nvSpPr>
          <p:cNvPr id="21" name="テキスト ボックス 20">
            <a:extLst>
              <a:ext uri="{FF2B5EF4-FFF2-40B4-BE49-F238E27FC236}">
                <a16:creationId xmlns:a16="http://schemas.microsoft.com/office/drawing/2014/main" id="{44CBEBA1-6FB4-BE81-01AF-38E2E047518D}"/>
              </a:ext>
            </a:extLst>
          </p:cNvPr>
          <p:cNvSpPr txBox="1"/>
          <p:nvPr/>
        </p:nvSpPr>
        <p:spPr>
          <a:xfrm>
            <a:off x="9232801" y="2177448"/>
            <a:ext cx="2290140" cy="523220"/>
          </a:xfrm>
          <a:prstGeom prst="rect">
            <a:avLst/>
          </a:prstGeom>
          <a:noFill/>
        </p:spPr>
        <p:txBody>
          <a:bodyPr wrap="square" rtlCol="0">
            <a:spAutoFit/>
          </a:bodyPr>
          <a:lstStyle/>
          <a:p>
            <a:pPr algn="ctr"/>
            <a:r>
              <a:rPr kumimoji="1" lang="ja-JP" altLang="en-US" sz="2800">
                <a:solidFill>
                  <a:srgbClr val="003451"/>
                </a:solidFill>
              </a:rPr>
              <a:t>歴史文化</a:t>
            </a:r>
            <a:endParaRPr kumimoji="1" lang="en-US" altLang="ja-JP" sz="2800">
              <a:solidFill>
                <a:srgbClr val="003451"/>
              </a:solidFill>
            </a:endParaRPr>
          </a:p>
        </p:txBody>
      </p:sp>
      <p:sp>
        <p:nvSpPr>
          <p:cNvPr id="9" name="テキスト ボックス 8">
            <a:extLst>
              <a:ext uri="{FF2B5EF4-FFF2-40B4-BE49-F238E27FC236}">
                <a16:creationId xmlns:a16="http://schemas.microsoft.com/office/drawing/2014/main" id="{E0E69424-590E-4E52-F6DD-D49481A0854F}"/>
              </a:ext>
            </a:extLst>
          </p:cNvPr>
          <p:cNvSpPr txBox="1"/>
          <p:nvPr/>
        </p:nvSpPr>
        <p:spPr>
          <a:xfrm>
            <a:off x="8039522" y="1342234"/>
            <a:ext cx="3730428" cy="523220"/>
          </a:xfrm>
          <a:prstGeom prst="rect">
            <a:avLst/>
          </a:prstGeom>
          <a:noFill/>
        </p:spPr>
        <p:txBody>
          <a:bodyPr wrap="square" lIns="91440" tIns="45720" rIns="91440" bIns="45720" rtlCol="0" anchor="t">
            <a:spAutoFit/>
          </a:bodyPr>
          <a:lstStyle/>
          <a:p>
            <a:pPr algn="ctr"/>
            <a:r>
              <a:rPr kumimoji="1" lang="ja-JP" altLang="en-US" sz="2800" b="1">
                <a:solidFill>
                  <a:schemeClr val="bg1"/>
                </a:solidFill>
              </a:rPr>
              <a:t>縄文らしい観光体験</a:t>
            </a:r>
          </a:p>
        </p:txBody>
      </p:sp>
      <p:sp>
        <p:nvSpPr>
          <p:cNvPr id="7" name="テキスト ボックス 6">
            <a:extLst>
              <a:ext uri="{FF2B5EF4-FFF2-40B4-BE49-F238E27FC236}">
                <a16:creationId xmlns:a16="http://schemas.microsoft.com/office/drawing/2014/main" id="{A74CB02C-C36F-9071-7ECE-A62D29E835CE}"/>
              </a:ext>
            </a:extLst>
          </p:cNvPr>
          <p:cNvSpPr txBox="1"/>
          <p:nvPr/>
        </p:nvSpPr>
        <p:spPr>
          <a:xfrm>
            <a:off x="2843717" y="1354896"/>
            <a:ext cx="4211596" cy="523220"/>
          </a:xfrm>
          <a:prstGeom prst="rect">
            <a:avLst/>
          </a:prstGeom>
          <a:noFill/>
        </p:spPr>
        <p:txBody>
          <a:bodyPr wrap="square" lIns="91440" tIns="45720" rIns="91440" bIns="45720" rtlCol="0" anchor="t">
            <a:spAutoFit/>
          </a:bodyPr>
          <a:lstStyle/>
          <a:p>
            <a:pPr algn="ctr"/>
            <a:r>
              <a:rPr kumimoji="1" lang="ja-JP" altLang="en-US" sz="2800" b="1">
                <a:solidFill>
                  <a:schemeClr val="bg1"/>
                </a:solidFill>
              </a:rPr>
              <a:t>縄文らしい宿泊空間</a:t>
            </a:r>
          </a:p>
        </p:txBody>
      </p:sp>
      <p:sp>
        <p:nvSpPr>
          <p:cNvPr id="22" name="四角形: 角を丸くする 84">
            <a:extLst>
              <a:ext uri="{FF2B5EF4-FFF2-40B4-BE49-F238E27FC236}">
                <a16:creationId xmlns:a16="http://schemas.microsoft.com/office/drawing/2014/main" id="{C2A33A36-5D05-AF74-C991-E54D704FBCB6}"/>
              </a:ext>
            </a:extLst>
          </p:cNvPr>
          <p:cNvSpPr/>
          <p:nvPr/>
        </p:nvSpPr>
        <p:spPr>
          <a:xfrm>
            <a:off x="3947050" y="151799"/>
            <a:ext cx="6351294" cy="803777"/>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800" b="1">
                <a:solidFill>
                  <a:schemeClr val="tx2">
                    <a:lumMod val="76000"/>
                  </a:schemeClr>
                </a:solidFill>
              </a:rPr>
              <a:t>”プチ”上高津貝塚マニア観光</a:t>
            </a:r>
          </a:p>
        </p:txBody>
      </p:sp>
      <p:pic>
        <p:nvPicPr>
          <p:cNvPr id="24" name="図 2" descr="屋外, 草, 座る, 岩 が含まれている画像&#10;&#10;AI 生成コンテンツは誤りを含む可能性があります。">
            <a:extLst>
              <a:ext uri="{FF2B5EF4-FFF2-40B4-BE49-F238E27FC236}">
                <a16:creationId xmlns:a16="http://schemas.microsoft.com/office/drawing/2014/main" id="{0386384A-40A4-F895-CA87-7BC5543A4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717" y="2060105"/>
            <a:ext cx="4162825" cy="2830512"/>
          </a:xfrm>
          <a:prstGeom prst="rect">
            <a:avLst/>
          </a:prstGeom>
          <a:ln>
            <a:noFill/>
          </a:ln>
          <a:effectLst>
            <a:softEdge rad="112500"/>
          </a:effectLst>
        </p:spPr>
      </p:pic>
      <p:pic>
        <p:nvPicPr>
          <p:cNvPr id="32" name="Picture 31">
            <a:extLst>
              <a:ext uri="{FF2B5EF4-FFF2-40B4-BE49-F238E27FC236}">
                <a16:creationId xmlns:a16="http://schemas.microsoft.com/office/drawing/2014/main" id="{F081ADD9-93AF-898D-B46C-85D36FEDC7BF}"/>
              </a:ext>
            </a:extLst>
          </p:cNvPr>
          <p:cNvPicPr>
            <a:picLocks noChangeAspect="1"/>
          </p:cNvPicPr>
          <p:nvPr/>
        </p:nvPicPr>
        <p:blipFill>
          <a:blip r:embed="rId4"/>
          <a:stretch>
            <a:fillRect/>
          </a:stretch>
        </p:blipFill>
        <p:spPr>
          <a:xfrm>
            <a:off x="8521004" y="2156785"/>
            <a:ext cx="3314280" cy="1790806"/>
          </a:xfrm>
          <a:prstGeom prst="rect">
            <a:avLst/>
          </a:prstGeom>
          <a:ln>
            <a:noFill/>
          </a:ln>
          <a:effectLst>
            <a:softEdge rad="112500"/>
          </a:effectLst>
        </p:spPr>
      </p:pic>
      <p:pic>
        <p:nvPicPr>
          <p:cNvPr id="35" name="Picture 34">
            <a:extLst>
              <a:ext uri="{FF2B5EF4-FFF2-40B4-BE49-F238E27FC236}">
                <a16:creationId xmlns:a16="http://schemas.microsoft.com/office/drawing/2014/main" id="{CE3D42FC-2236-ECBA-F25E-9ABBFBB2ABB3}"/>
              </a:ext>
            </a:extLst>
          </p:cNvPr>
          <p:cNvPicPr>
            <a:picLocks noChangeAspect="1"/>
          </p:cNvPicPr>
          <p:nvPr/>
        </p:nvPicPr>
        <p:blipFill>
          <a:blip r:embed="rId5"/>
          <a:srcRect l="526" t="20798" r="-948" b="11593"/>
          <a:stretch>
            <a:fillRect/>
          </a:stretch>
        </p:blipFill>
        <p:spPr>
          <a:xfrm>
            <a:off x="8065190" y="3799174"/>
            <a:ext cx="2901551" cy="1981809"/>
          </a:xfrm>
          <a:prstGeom prst="rect">
            <a:avLst/>
          </a:prstGeom>
          <a:ln>
            <a:noFill/>
          </a:ln>
          <a:effectLst>
            <a:softEdge rad="112500"/>
          </a:effectLst>
        </p:spPr>
      </p:pic>
      <p:sp>
        <p:nvSpPr>
          <p:cNvPr id="34" name="四角形: 角を丸くする 84">
            <a:extLst>
              <a:ext uri="{FF2B5EF4-FFF2-40B4-BE49-F238E27FC236}">
                <a16:creationId xmlns:a16="http://schemas.microsoft.com/office/drawing/2014/main" id="{983CA46F-8E2D-D9EB-8FFD-EE4B171D27FD}"/>
              </a:ext>
            </a:extLst>
          </p:cNvPr>
          <p:cNvSpPr/>
          <p:nvPr/>
        </p:nvSpPr>
        <p:spPr>
          <a:xfrm>
            <a:off x="8066875" y="2153097"/>
            <a:ext cx="1075912" cy="1775117"/>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000" b="1">
                <a:solidFill>
                  <a:schemeClr val="tx2">
                    <a:lumMod val="76000"/>
                  </a:schemeClr>
                </a:solidFill>
              </a:rPr>
              <a:t>土器を用いた調理</a:t>
            </a:r>
          </a:p>
        </p:txBody>
      </p:sp>
      <p:sp>
        <p:nvSpPr>
          <p:cNvPr id="36" name="四角形: 角を丸くする 84">
            <a:extLst>
              <a:ext uri="{FF2B5EF4-FFF2-40B4-BE49-F238E27FC236}">
                <a16:creationId xmlns:a16="http://schemas.microsoft.com/office/drawing/2014/main" id="{1AC7A0B2-96B0-9A82-B699-3B1A537C91A1}"/>
              </a:ext>
            </a:extLst>
          </p:cNvPr>
          <p:cNvSpPr/>
          <p:nvPr/>
        </p:nvSpPr>
        <p:spPr>
          <a:xfrm>
            <a:off x="10746435" y="3903184"/>
            <a:ext cx="1075912" cy="1775117"/>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000" b="1">
                <a:solidFill>
                  <a:schemeClr val="tx2">
                    <a:lumMod val="76000"/>
                  </a:schemeClr>
                </a:solidFill>
              </a:rPr>
              <a:t>石斧</a:t>
            </a:r>
          </a:p>
          <a:p>
            <a:pPr algn="ctr"/>
            <a:r>
              <a:rPr lang="ja-JP" altLang="en-US" sz="2000" b="1">
                <a:solidFill>
                  <a:schemeClr val="tx2">
                    <a:lumMod val="76000"/>
                  </a:schemeClr>
                </a:solidFill>
              </a:rPr>
              <a:t>体験</a:t>
            </a:r>
          </a:p>
        </p:txBody>
      </p:sp>
      <p:sp>
        <p:nvSpPr>
          <p:cNvPr id="4" name="四角形: 角を丸くする 84">
            <a:extLst>
              <a:ext uri="{FF2B5EF4-FFF2-40B4-BE49-F238E27FC236}">
                <a16:creationId xmlns:a16="http://schemas.microsoft.com/office/drawing/2014/main" id="{F4715DD0-90DA-62A0-3713-1C9301142A75}"/>
              </a:ext>
            </a:extLst>
          </p:cNvPr>
          <p:cNvSpPr/>
          <p:nvPr/>
        </p:nvSpPr>
        <p:spPr>
          <a:xfrm>
            <a:off x="3573631" y="4999282"/>
            <a:ext cx="2706013" cy="599943"/>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altLang="en-US" sz="2400" b="1">
                <a:solidFill>
                  <a:schemeClr val="tx2">
                    <a:lumMod val="76000"/>
                  </a:schemeClr>
                </a:solidFill>
              </a:rPr>
              <a:t>豊かさに気づく宿</a:t>
            </a:r>
          </a:p>
        </p:txBody>
      </p:sp>
      <p:sp>
        <p:nvSpPr>
          <p:cNvPr id="12" name="TextBox 11">
            <a:extLst>
              <a:ext uri="{FF2B5EF4-FFF2-40B4-BE49-F238E27FC236}">
                <a16:creationId xmlns:a16="http://schemas.microsoft.com/office/drawing/2014/main" id="{3AA06655-7A0D-5566-6441-B14E4C788919}"/>
              </a:ext>
            </a:extLst>
          </p:cNvPr>
          <p:cNvSpPr txBox="1"/>
          <p:nvPr/>
        </p:nvSpPr>
        <p:spPr>
          <a:xfrm>
            <a:off x="5261225" y="4613051"/>
            <a:ext cx="3066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t>GoogleGemini</a:t>
            </a:r>
            <a:r>
              <a:rPr lang="ja-JP" altLang="en-US" sz="1050"/>
              <a:t>により作成</a:t>
            </a:r>
            <a:endParaRPr lang="en-US" sz="1050"/>
          </a:p>
        </p:txBody>
      </p:sp>
      <p:sp>
        <p:nvSpPr>
          <p:cNvPr id="14" name="TextBox 13">
            <a:extLst>
              <a:ext uri="{FF2B5EF4-FFF2-40B4-BE49-F238E27FC236}">
                <a16:creationId xmlns:a16="http://schemas.microsoft.com/office/drawing/2014/main" id="{48FD683D-9A9F-C498-E823-9640D2EDBFC6}"/>
              </a:ext>
            </a:extLst>
          </p:cNvPr>
          <p:cNvSpPr txBox="1"/>
          <p:nvPr/>
        </p:nvSpPr>
        <p:spPr>
          <a:xfrm>
            <a:off x="9013498" y="5432779"/>
            <a:ext cx="3066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t>GoogleGemini</a:t>
            </a:r>
            <a:r>
              <a:rPr lang="ja-JP" altLang="en-US" sz="1050"/>
              <a:t>により作成</a:t>
            </a:r>
            <a:endParaRPr lang="en-US" sz="1050"/>
          </a:p>
        </p:txBody>
      </p:sp>
      <p:sp>
        <p:nvSpPr>
          <p:cNvPr id="16" name="TextBox 15">
            <a:extLst>
              <a:ext uri="{FF2B5EF4-FFF2-40B4-BE49-F238E27FC236}">
                <a16:creationId xmlns:a16="http://schemas.microsoft.com/office/drawing/2014/main" id="{05EBECE0-072A-7185-0BFC-389D871DFCC3}"/>
              </a:ext>
            </a:extLst>
          </p:cNvPr>
          <p:cNvSpPr txBox="1"/>
          <p:nvPr/>
        </p:nvSpPr>
        <p:spPr>
          <a:xfrm>
            <a:off x="9509952" y="3550870"/>
            <a:ext cx="3066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t>GoogleGemini</a:t>
            </a:r>
            <a:r>
              <a:rPr lang="ja-JP" altLang="en-US" sz="1050"/>
              <a:t>により作成</a:t>
            </a:r>
            <a:endParaRPr lang="en-US" sz="1050"/>
          </a:p>
        </p:txBody>
      </p:sp>
      <p:sp>
        <p:nvSpPr>
          <p:cNvPr id="11" name="テキスト ボックス 10">
            <a:extLst>
              <a:ext uri="{FF2B5EF4-FFF2-40B4-BE49-F238E27FC236}">
                <a16:creationId xmlns:a16="http://schemas.microsoft.com/office/drawing/2014/main" id="{4D0F78F9-0751-4B56-E28D-4A69AA036BC8}"/>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00</a:t>
            </a:r>
          </a:p>
        </p:txBody>
      </p:sp>
    </p:spTree>
    <p:extLst>
      <p:ext uri="{BB962C8B-B14F-4D97-AF65-F5344CB8AC3E}">
        <p14:creationId xmlns:p14="http://schemas.microsoft.com/office/powerpoint/2010/main" val="786171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D1C243C-8BC7-25AC-0671-7BA2BE00B898}"/>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152955D-2D05-3496-4F31-D3072155AAF7}"/>
              </a:ext>
            </a:extLst>
          </p:cNvPr>
          <p:cNvGrpSpPr/>
          <p:nvPr/>
        </p:nvGrpSpPr>
        <p:grpSpPr>
          <a:xfrm>
            <a:off x="-1" y="729001"/>
            <a:ext cx="12192001" cy="5400000"/>
            <a:chOff x="-1" y="729001"/>
            <a:chExt cx="12192001" cy="5400000"/>
          </a:xfrm>
        </p:grpSpPr>
        <p:sp>
          <p:nvSpPr>
            <p:cNvPr id="2" name="正方形/長方形 1">
              <a:extLst>
                <a:ext uri="{FF2B5EF4-FFF2-40B4-BE49-F238E27FC236}">
                  <a16:creationId xmlns:a16="http://schemas.microsoft.com/office/drawing/2014/main" id="{F40AB58A-0D07-9914-BDE5-E827FAB817CB}"/>
                </a:ext>
              </a:extLst>
            </p:cNvPr>
            <p:cNvSpPr/>
            <p:nvPr/>
          </p:nvSpPr>
          <p:spPr>
            <a:xfrm>
              <a:off x="-1" y="729001"/>
              <a:ext cx="12192001" cy="5400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7C443CB-E0AA-D959-5F62-417F55696024}"/>
                </a:ext>
              </a:extLst>
            </p:cNvPr>
            <p:cNvSpPr txBox="1"/>
            <p:nvPr/>
          </p:nvSpPr>
          <p:spPr>
            <a:xfrm>
              <a:off x="1611679" y="2644170"/>
              <a:ext cx="8968641" cy="1569660"/>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公共施設再編</a:t>
              </a:r>
            </a:p>
          </p:txBody>
        </p:sp>
      </p:grpSp>
      <p:sp>
        <p:nvSpPr>
          <p:cNvPr id="4" name="テキスト ボックス 3">
            <a:extLst>
              <a:ext uri="{FF2B5EF4-FFF2-40B4-BE49-F238E27FC236}">
                <a16:creationId xmlns:a16="http://schemas.microsoft.com/office/drawing/2014/main" id="{9D0223B6-3B0F-84A2-DF5F-FF2054D76423}"/>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14</a:t>
            </a:r>
          </a:p>
        </p:txBody>
      </p:sp>
    </p:spTree>
    <p:extLst>
      <p:ext uri="{BB962C8B-B14F-4D97-AF65-F5344CB8AC3E}">
        <p14:creationId xmlns:p14="http://schemas.microsoft.com/office/powerpoint/2010/main" val="22542402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A7B5FC9E-06A9-C9A2-CCFE-E6E50E7EAC67}"/>
              </a:ext>
            </a:extLst>
          </p:cNvPr>
          <p:cNvSpPr/>
          <p:nvPr/>
        </p:nvSpPr>
        <p:spPr>
          <a:xfrm>
            <a:off x="178520" y="133598"/>
            <a:ext cx="11834959" cy="6643687"/>
          </a:xfrm>
          <a:prstGeom prst="roundRect">
            <a:avLst>
              <a:gd name="adj" fmla="val 8809"/>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6" name="四角形: 角を丸くする 5">
            <a:extLst>
              <a:ext uri="{FF2B5EF4-FFF2-40B4-BE49-F238E27FC236}">
                <a16:creationId xmlns:a16="http://schemas.microsoft.com/office/drawing/2014/main" id="{19C1FCEC-7F30-53BD-0724-CFDF3B080170}"/>
              </a:ext>
            </a:extLst>
          </p:cNvPr>
          <p:cNvSpPr/>
          <p:nvPr/>
        </p:nvSpPr>
        <p:spPr>
          <a:xfrm>
            <a:off x="178520" y="148443"/>
            <a:ext cx="8586934" cy="911000"/>
          </a:xfrm>
          <a:prstGeom prst="roundRect">
            <a:avLst>
              <a:gd name="adj" fmla="val 43565"/>
            </a:avLst>
          </a:prstGeom>
          <a:solidFill>
            <a:srgbClr val="003451"/>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2" name="タイトル 1">
            <a:extLst>
              <a:ext uri="{FF2B5EF4-FFF2-40B4-BE49-F238E27FC236}">
                <a16:creationId xmlns:a16="http://schemas.microsoft.com/office/drawing/2014/main" id="{7D4D4802-7BC3-D156-9616-80D5E6680006}"/>
              </a:ext>
            </a:extLst>
          </p:cNvPr>
          <p:cNvSpPr>
            <a:spLocks noGrp="1"/>
          </p:cNvSpPr>
          <p:nvPr>
            <p:ph type="title"/>
          </p:nvPr>
        </p:nvSpPr>
        <p:spPr>
          <a:xfrm>
            <a:off x="603167" y="287832"/>
            <a:ext cx="10515600" cy="691779"/>
          </a:xfrm>
        </p:spPr>
        <p:txBody>
          <a:bodyPr>
            <a:normAutofit fontScale="90000"/>
          </a:bodyPr>
          <a:lstStyle/>
          <a:p>
            <a:r>
              <a:rPr kumimoji="1" lang="ja-JP" altLang="en-US" b="1">
                <a:solidFill>
                  <a:schemeClr val="bg1"/>
                </a:solidFill>
              </a:rPr>
              <a:t>ヒアリング（かすみがうら市）</a:t>
            </a:r>
          </a:p>
        </p:txBody>
      </p:sp>
      <p:sp>
        <p:nvSpPr>
          <p:cNvPr id="7" name="正方形/長方形 6">
            <a:extLst>
              <a:ext uri="{FF2B5EF4-FFF2-40B4-BE49-F238E27FC236}">
                <a16:creationId xmlns:a16="http://schemas.microsoft.com/office/drawing/2014/main" id="{C4E558C4-05F0-AF95-C180-B541D7F02485}"/>
              </a:ext>
            </a:extLst>
          </p:cNvPr>
          <p:cNvSpPr/>
          <p:nvPr/>
        </p:nvSpPr>
        <p:spPr>
          <a:xfrm>
            <a:off x="509484" y="1372894"/>
            <a:ext cx="10515600" cy="911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4691280-3771-55D5-8211-26440DA39B7C}"/>
              </a:ext>
            </a:extLst>
          </p:cNvPr>
          <p:cNvSpPr txBox="1"/>
          <p:nvPr/>
        </p:nvSpPr>
        <p:spPr>
          <a:xfrm>
            <a:off x="603167" y="1505229"/>
            <a:ext cx="10328234" cy="646331"/>
          </a:xfrm>
          <a:prstGeom prst="rect">
            <a:avLst/>
          </a:prstGeom>
          <a:noFill/>
        </p:spPr>
        <p:txBody>
          <a:bodyPr wrap="square" rtlCol="0">
            <a:spAutoFit/>
          </a:bodyPr>
          <a:lstStyle/>
          <a:p>
            <a:r>
              <a:rPr lang="en-US" altLang="ja-JP" sz="3600" b="1"/>
              <a:t>Q1.</a:t>
            </a:r>
            <a:r>
              <a:rPr lang="ja-JP" altLang="en-US" sz="3600" b="1"/>
              <a:t>新しい工業団地の開発可能性調査の最新動向</a:t>
            </a:r>
            <a:endParaRPr lang="en-US" altLang="ja-JP" sz="3600" b="1"/>
          </a:p>
        </p:txBody>
      </p:sp>
    </p:spTree>
    <p:extLst>
      <p:ext uri="{BB962C8B-B14F-4D97-AF65-F5344CB8AC3E}">
        <p14:creationId xmlns:p14="http://schemas.microsoft.com/office/powerpoint/2010/main" val="6946230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F161F2-3CAA-4617-6C13-B75599A73EB3}"/>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4E96336-9A29-CCCE-F830-3B7DABD3865A}"/>
              </a:ext>
            </a:extLst>
          </p:cNvPr>
          <p:cNvGrpSpPr/>
          <p:nvPr/>
        </p:nvGrpSpPr>
        <p:grpSpPr>
          <a:xfrm>
            <a:off x="-1" y="729001"/>
            <a:ext cx="12192001" cy="5400000"/>
            <a:chOff x="-1" y="729001"/>
            <a:chExt cx="12192001" cy="5400000"/>
          </a:xfrm>
        </p:grpSpPr>
        <p:sp>
          <p:nvSpPr>
            <p:cNvPr id="2" name="正方形/長方形 1">
              <a:extLst>
                <a:ext uri="{FF2B5EF4-FFF2-40B4-BE49-F238E27FC236}">
                  <a16:creationId xmlns:a16="http://schemas.microsoft.com/office/drawing/2014/main" id="{7BCFABEC-33C8-BDA1-669B-DC18C7104168}"/>
                </a:ext>
              </a:extLst>
            </p:cNvPr>
            <p:cNvSpPr/>
            <p:nvPr/>
          </p:nvSpPr>
          <p:spPr>
            <a:xfrm>
              <a:off x="-1" y="729001"/>
              <a:ext cx="12192001" cy="5400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7D82AAF-81F4-C136-ADE7-DE83BC47409B}"/>
                </a:ext>
              </a:extLst>
            </p:cNvPr>
            <p:cNvSpPr txBox="1"/>
            <p:nvPr/>
          </p:nvSpPr>
          <p:spPr>
            <a:xfrm>
              <a:off x="1611679" y="1905506"/>
              <a:ext cx="8968641" cy="3046988"/>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公共施設</a:t>
              </a:r>
              <a:endParaRPr kumimoji="1" lang="en-US" altLang="ja-JP" sz="9600" b="1">
                <a:solidFill>
                  <a:schemeClr val="bg1"/>
                </a:solidFill>
                <a:latin typeface="Noto Sans JP" panose="020B0200000000000000" pitchFamily="50" charset="-128"/>
                <a:ea typeface="Noto Sans JP" panose="020B0200000000000000" pitchFamily="50" charset="-128"/>
              </a:endParaRPr>
            </a:p>
            <a:p>
              <a:pPr algn="ctr"/>
              <a:r>
                <a:rPr kumimoji="1" lang="ja-JP" altLang="en-US" sz="9600" b="1">
                  <a:solidFill>
                    <a:schemeClr val="bg1"/>
                  </a:solidFill>
                  <a:latin typeface="Noto Sans JP" panose="020B0200000000000000" pitchFamily="50" charset="-128"/>
                  <a:ea typeface="Noto Sans JP" panose="020B0200000000000000" pitchFamily="50" charset="-128"/>
                </a:rPr>
                <a:t>広域配置</a:t>
              </a:r>
            </a:p>
          </p:txBody>
        </p:sp>
      </p:grpSp>
      <p:sp>
        <p:nvSpPr>
          <p:cNvPr id="3" name="テキスト ボックス 2">
            <a:extLst>
              <a:ext uri="{FF2B5EF4-FFF2-40B4-BE49-F238E27FC236}">
                <a16:creationId xmlns:a16="http://schemas.microsoft.com/office/drawing/2014/main" id="{D40B04AD-01F4-0EF9-04AD-4FD27544C67B}"/>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23</a:t>
            </a:r>
          </a:p>
        </p:txBody>
      </p:sp>
    </p:spTree>
    <p:extLst>
      <p:ext uri="{BB962C8B-B14F-4D97-AF65-F5344CB8AC3E}">
        <p14:creationId xmlns:p14="http://schemas.microsoft.com/office/powerpoint/2010/main" val="38232652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30AA36A-67C1-F750-9394-6CDB4A906D84}"/>
            </a:ext>
          </a:extLst>
        </p:cNvPr>
        <p:cNvGrpSpPr/>
        <p:nvPr/>
      </p:nvGrpSpPr>
      <p:grpSpPr>
        <a:xfrm>
          <a:off x="0" y="0"/>
          <a:ext cx="0" cy="0"/>
          <a:chOff x="0" y="0"/>
          <a:chExt cx="0" cy="0"/>
        </a:xfrm>
      </p:grpSpPr>
      <p:sp>
        <p:nvSpPr>
          <p:cNvPr id="6" name="楕円 3">
            <a:extLst>
              <a:ext uri="{FF2B5EF4-FFF2-40B4-BE49-F238E27FC236}">
                <a16:creationId xmlns:a16="http://schemas.microsoft.com/office/drawing/2014/main" id="{F7794DB9-B394-F81B-169D-6CDE922E82CA}"/>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9">
            <a:extLst>
              <a:ext uri="{FF2B5EF4-FFF2-40B4-BE49-F238E27FC236}">
                <a16:creationId xmlns:a16="http://schemas.microsoft.com/office/drawing/2014/main" id="{63FA632E-2EEF-77F8-E86A-5894BC646749}"/>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2" name="テキスト ボックス 1">
            <a:extLst>
              <a:ext uri="{FF2B5EF4-FFF2-40B4-BE49-F238E27FC236}">
                <a16:creationId xmlns:a16="http://schemas.microsoft.com/office/drawing/2014/main" id="{F73ECA38-EAFF-1044-870E-472D50C498C1}"/>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14</a:t>
            </a:r>
          </a:p>
        </p:txBody>
      </p:sp>
      <p:sp>
        <p:nvSpPr>
          <p:cNvPr id="5" name="テキスト ボックス 4">
            <a:extLst>
              <a:ext uri="{FF2B5EF4-FFF2-40B4-BE49-F238E27FC236}">
                <a16:creationId xmlns:a16="http://schemas.microsoft.com/office/drawing/2014/main" id="{083747E5-70A6-0B68-EDA2-694D746FD4A6}"/>
              </a:ext>
            </a:extLst>
          </p:cNvPr>
          <p:cNvSpPr txBox="1"/>
          <p:nvPr/>
        </p:nvSpPr>
        <p:spPr>
          <a:xfrm>
            <a:off x="2889467" y="1255455"/>
            <a:ext cx="2226542" cy="461665"/>
          </a:xfrm>
          <a:prstGeom prst="rect">
            <a:avLst/>
          </a:prstGeom>
          <a:noFill/>
        </p:spPr>
        <p:txBody>
          <a:bodyPr wrap="square" rtlCol="0">
            <a:spAutoFit/>
          </a:bodyPr>
          <a:lstStyle/>
          <a:p>
            <a:r>
              <a:rPr kumimoji="1" lang="ja-JP" altLang="en-US" sz="2400" b="1"/>
              <a:t>定量評価分析</a:t>
            </a:r>
          </a:p>
        </p:txBody>
      </p:sp>
      <p:grpSp>
        <p:nvGrpSpPr>
          <p:cNvPr id="11" name="グループ化 10">
            <a:extLst>
              <a:ext uri="{FF2B5EF4-FFF2-40B4-BE49-F238E27FC236}">
                <a16:creationId xmlns:a16="http://schemas.microsoft.com/office/drawing/2014/main" id="{B49A79AC-3F90-05C7-DB74-B714E35C45C1}"/>
              </a:ext>
            </a:extLst>
          </p:cNvPr>
          <p:cNvGrpSpPr/>
          <p:nvPr/>
        </p:nvGrpSpPr>
        <p:grpSpPr>
          <a:xfrm>
            <a:off x="2889467" y="4706020"/>
            <a:ext cx="8600198" cy="1692960"/>
            <a:chOff x="2788900" y="1917852"/>
            <a:chExt cx="5897900" cy="5299968"/>
          </a:xfrm>
        </p:grpSpPr>
        <p:sp>
          <p:nvSpPr>
            <p:cNvPr id="9" name="四角形: 角を丸くする 8">
              <a:extLst>
                <a:ext uri="{FF2B5EF4-FFF2-40B4-BE49-F238E27FC236}">
                  <a16:creationId xmlns:a16="http://schemas.microsoft.com/office/drawing/2014/main" id="{423F02C4-6D73-34C8-43C2-9F986FECFD3C}"/>
                </a:ext>
              </a:extLst>
            </p:cNvPr>
            <p:cNvSpPr/>
            <p:nvPr/>
          </p:nvSpPr>
          <p:spPr>
            <a:xfrm>
              <a:off x="2788900" y="1917852"/>
              <a:ext cx="5897900" cy="4659427"/>
            </a:xfrm>
            <a:prstGeom prst="roundRect">
              <a:avLst>
                <a:gd name="adj" fmla="val 6863"/>
              </a:avLst>
            </a:prstGeom>
            <a:solidFill>
              <a:srgbClr val="4C70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8E5811E-0556-6744-C420-5D59E6DB310B}"/>
                </a:ext>
              </a:extLst>
            </p:cNvPr>
            <p:cNvSpPr txBox="1"/>
            <p:nvPr/>
          </p:nvSpPr>
          <p:spPr>
            <a:xfrm>
              <a:off x="2951324" y="2303854"/>
              <a:ext cx="3730389" cy="4913966"/>
            </a:xfrm>
            <a:prstGeom prst="rect">
              <a:avLst/>
            </a:prstGeom>
            <a:noFill/>
          </p:spPr>
          <p:txBody>
            <a:bodyPr wrap="square" rtlCol="0">
              <a:spAutoFit/>
            </a:bodyPr>
            <a:lstStyle/>
            <a:p>
              <a:r>
                <a:rPr kumimoji="1" lang="ja-JP" altLang="en-US" sz="2400" b="1">
                  <a:solidFill>
                    <a:schemeClr val="bg1"/>
                  </a:solidFill>
                </a:rPr>
                <a:t>かすみがうら市試算（下稲吉中のみ）</a:t>
              </a:r>
              <a:endParaRPr kumimoji="1" lang="en-US" altLang="ja-JP" sz="2400" b="1">
                <a:solidFill>
                  <a:schemeClr val="bg1"/>
                </a:solidFill>
              </a:endParaRPr>
            </a:p>
            <a:p>
              <a:pPr algn="ctr"/>
              <a:r>
                <a:rPr kumimoji="1" lang="ja-JP" altLang="en-US" sz="2400" b="1">
                  <a:solidFill>
                    <a:schemeClr val="bg1"/>
                  </a:solidFill>
                </a:rPr>
                <a:t>ケータリング　　弁当委託</a:t>
              </a:r>
              <a:endParaRPr kumimoji="1" lang="en-US" altLang="ja-JP" sz="2400" b="1">
                <a:solidFill>
                  <a:schemeClr val="bg1"/>
                </a:solidFill>
              </a:endParaRPr>
            </a:p>
            <a:p>
              <a:pPr algn="ctr"/>
              <a:r>
                <a:rPr kumimoji="1" lang="ja-JP" altLang="en-US" sz="2400" b="1">
                  <a:solidFill>
                    <a:schemeClr val="bg1"/>
                  </a:solidFill>
                </a:rPr>
                <a:t>　</a:t>
              </a:r>
              <a:r>
                <a:rPr kumimoji="1" lang="en-US" altLang="ja-JP" sz="2400" b="1">
                  <a:solidFill>
                    <a:schemeClr val="bg1"/>
                  </a:solidFill>
                </a:rPr>
                <a:t>8,600</a:t>
              </a:r>
              <a:r>
                <a:rPr kumimoji="1" lang="ja-JP" altLang="en-US" sz="2400" b="1">
                  <a:solidFill>
                    <a:schemeClr val="bg1"/>
                  </a:solidFill>
                </a:rPr>
                <a:t>万円　　　</a:t>
              </a:r>
              <a:r>
                <a:rPr kumimoji="1" lang="en-US" altLang="ja-JP" sz="2400" b="1">
                  <a:solidFill>
                    <a:schemeClr val="bg1"/>
                  </a:solidFill>
                </a:rPr>
                <a:t>9,600</a:t>
              </a:r>
              <a:r>
                <a:rPr kumimoji="1" lang="ja-JP" altLang="en-US" sz="2400" b="1">
                  <a:solidFill>
                    <a:schemeClr val="bg1"/>
                  </a:solidFill>
                </a:rPr>
                <a:t>万円</a:t>
              </a:r>
              <a:endParaRPr kumimoji="1" lang="en-US" altLang="ja-JP" sz="2400" b="1">
                <a:solidFill>
                  <a:schemeClr val="bg1"/>
                </a:solidFill>
              </a:endParaRPr>
            </a:p>
            <a:p>
              <a:endParaRPr kumimoji="1" lang="en-US" altLang="ja-JP" sz="2400" b="1">
                <a:solidFill>
                  <a:schemeClr val="bg1"/>
                </a:solidFill>
              </a:endParaRPr>
            </a:p>
          </p:txBody>
        </p:sp>
      </p:grpSp>
      <p:sp>
        <p:nvSpPr>
          <p:cNvPr id="17" name="テキスト ボックス 16">
            <a:extLst>
              <a:ext uri="{FF2B5EF4-FFF2-40B4-BE49-F238E27FC236}">
                <a16:creationId xmlns:a16="http://schemas.microsoft.com/office/drawing/2014/main" id="{8E2D8655-80C7-34C9-A8CA-957DA374DBA5}"/>
              </a:ext>
            </a:extLst>
          </p:cNvPr>
          <p:cNvSpPr txBox="1"/>
          <p:nvPr/>
        </p:nvSpPr>
        <p:spPr>
          <a:xfrm>
            <a:off x="8755354" y="4788476"/>
            <a:ext cx="2446298" cy="1323439"/>
          </a:xfrm>
          <a:prstGeom prst="rect">
            <a:avLst/>
          </a:prstGeom>
          <a:noFill/>
        </p:spPr>
        <p:txBody>
          <a:bodyPr wrap="square" rtlCol="0">
            <a:spAutoFit/>
          </a:bodyPr>
          <a:lstStyle/>
          <a:p>
            <a:pPr algn="ctr"/>
            <a:r>
              <a:rPr kumimoji="1" lang="ja-JP" altLang="en-US" sz="2400" b="1">
                <a:solidFill>
                  <a:schemeClr val="bg1"/>
                </a:solidFill>
              </a:rPr>
              <a:t>土浦市受注方式</a:t>
            </a:r>
            <a:endParaRPr kumimoji="1" lang="en-US" altLang="ja-JP" sz="2400" b="1">
              <a:solidFill>
                <a:schemeClr val="bg1"/>
              </a:solidFill>
            </a:endParaRPr>
          </a:p>
          <a:p>
            <a:pPr algn="ctr"/>
            <a:r>
              <a:rPr kumimoji="1" lang="en-US" altLang="ja-JP" sz="2400" b="1">
                <a:solidFill>
                  <a:schemeClr val="bg1"/>
                </a:solidFill>
              </a:rPr>
              <a:t>2</a:t>
            </a:r>
            <a:r>
              <a:rPr kumimoji="1" lang="ja-JP" altLang="en-US" sz="2400" b="1">
                <a:solidFill>
                  <a:schemeClr val="bg1"/>
                </a:solidFill>
              </a:rPr>
              <a:t>校合わせても</a:t>
            </a:r>
            <a:endParaRPr kumimoji="1" lang="en-US" altLang="ja-JP" sz="2400" b="1">
              <a:solidFill>
                <a:schemeClr val="bg1"/>
              </a:solidFill>
            </a:endParaRPr>
          </a:p>
          <a:p>
            <a:pPr algn="ctr"/>
            <a:r>
              <a:rPr kumimoji="1" lang="en-US" altLang="ja-JP" sz="3200" b="1">
                <a:solidFill>
                  <a:schemeClr val="bg1"/>
                </a:solidFill>
              </a:rPr>
              <a:t>4,100</a:t>
            </a:r>
            <a:r>
              <a:rPr kumimoji="1" lang="ja-JP" altLang="en-US" sz="3200" b="1">
                <a:solidFill>
                  <a:schemeClr val="bg1"/>
                </a:solidFill>
              </a:rPr>
              <a:t>万円</a:t>
            </a:r>
          </a:p>
        </p:txBody>
      </p:sp>
      <p:sp>
        <p:nvSpPr>
          <p:cNvPr id="22" name="テキスト ボックス 21">
            <a:extLst>
              <a:ext uri="{FF2B5EF4-FFF2-40B4-BE49-F238E27FC236}">
                <a16:creationId xmlns:a16="http://schemas.microsoft.com/office/drawing/2014/main" id="{3CD48416-7419-81A1-5A08-9617E9F8F1A1}"/>
              </a:ext>
            </a:extLst>
          </p:cNvPr>
          <p:cNvSpPr txBox="1"/>
          <p:nvPr/>
        </p:nvSpPr>
        <p:spPr>
          <a:xfrm>
            <a:off x="8082211" y="5456509"/>
            <a:ext cx="493666" cy="707886"/>
          </a:xfrm>
          <a:prstGeom prst="rect">
            <a:avLst/>
          </a:prstGeom>
          <a:noFill/>
        </p:spPr>
        <p:txBody>
          <a:bodyPr wrap="square" rtlCol="0">
            <a:spAutoFit/>
          </a:bodyPr>
          <a:lstStyle/>
          <a:p>
            <a:r>
              <a:rPr kumimoji="1" lang="ja-JP" altLang="en-US" sz="4000" b="1">
                <a:solidFill>
                  <a:schemeClr val="bg1"/>
                </a:solidFill>
              </a:rPr>
              <a:t>＞</a:t>
            </a:r>
          </a:p>
        </p:txBody>
      </p:sp>
      <p:sp>
        <p:nvSpPr>
          <p:cNvPr id="4" name="テキスト ボックス 15">
            <a:extLst>
              <a:ext uri="{FF2B5EF4-FFF2-40B4-BE49-F238E27FC236}">
                <a16:creationId xmlns:a16="http://schemas.microsoft.com/office/drawing/2014/main" id="{03472DDE-501B-32A6-7B61-AE4457EF054A}"/>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2</a:t>
            </a:r>
            <a:r>
              <a:rPr lang="ja-JP" altLang="en-US" sz="2800" b="1">
                <a:solidFill>
                  <a:srgbClr val="003451"/>
                </a:solidFill>
              </a:rPr>
              <a:t>　給食センター　</a:t>
            </a:r>
          </a:p>
        </p:txBody>
      </p:sp>
      <p:sp>
        <p:nvSpPr>
          <p:cNvPr id="7" name="テキスト ボックス 6">
            <a:extLst>
              <a:ext uri="{FF2B5EF4-FFF2-40B4-BE49-F238E27FC236}">
                <a16:creationId xmlns:a16="http://schemas.microsoft.com/office/drawing/2014/main" id="{8E643F79-765F-EDB0-EF8B-82913482DEF1}"/>
              </a:ext>
            </a:extLst>
          </p:cNvPr>
          <p:cNvSpPr txBox="1"/>
          <p:nvPr/>
        </p:nvSpPr>
        <p:spPr>
          <a:xfrm>
            <a:off x="3767760" y="839675"/>
            <a:ext cx="5864524" cy="369333"/>
          </a:xfrm>
          <a:prstGeom prst="rect">
            <a:avLst/>
          </a:prstGeom>
          <a:noFill/>
        </p:spPr>
        <p:txBody>
          <a:bodyPr wrap="square" rtlCol="0">
            <a:spAutoFit/>
          </a:bodyPr>
          <a:lstStyle/>
          <a:p>
            <a:r>
              <a:rPr kumimoji="1" lang="ja-JP" altLang="en-US" b="1">
                <a:solidFill>
                  <a:srgbClr val="003451"/>
                </a:solidFill>
              </a:rPr>
              <a:t>土浦市、かすみがうら市、石岡市</a:t>
            </a:r>
          </a:p>
        </p:txBody>
      </p:sp>
      <p:grpSp>
        <p:nvGrpSpPr>
          <p:cNvPr id="14" name="グループ化 13">
            <a:extLst>
              <a:ext uri="{FF2B5EF4-FFF2-40B4-BE49-F238E27FC236}">
                <a16:creationId xmlns:a16="http://schemas.microsoft.com/office/drawing/2014/main" id="{BF1CCBDA-214B-310F-5A55-ADFD8AC9DD55}"/>
              </a:ext>
            </a:extLst>
          </p:cNvPr>
          <p:cNvGrpSpPr/>
          <p:nvPr/>
        </p:nvGrpSpPr>
        <p:grpSpPr>
          <a:xfrm>
            <a:off x="2857364" y="1772003"/>
            <a:ext cx="4100568" cy="2649452"/>
            <a:chOff x="2871259" y="1876530"/>
            <a:chExt cx="4100568" cy="2649452"/>
          </a:xfrm>
        </p:grpSpPr>
        <p:grpSp>
          <p:nvGrpSpPr>
            <p:cNvPr id="18" name="グループ化 17">
              <a:extLst>
                <a:ext uri="{FF2B5EF4-FFF2-40B4-BE49-F238E27FC236}">
                  <a16:creationId xmlns:a16="http://schemas.microsoft.com/office/drawing/2014/main" id="{64C2D319-3EBA-5189-986E-AC5876C24425}"/>
                </a:ext>
              </a:extLst>
            </p:cNvPr>
            <p:cNvGrpSpPr/>
            <p:nvPr/>
          </p:nvGrpSpPr>
          <p:grpSpPr>
            <a:xfrm>
              <a:off x="2871259" y="1876530"/>
              <a:ext cx="4100568" cy="2649452"/>
              <a:chOff x="2788901" y="1917852"/>
              <a:chExt cx="4561035" cy="2849973"/>
            </a:xfrm>
          </p:grpSpPr>
          <p:sp>
            <p:nvSpPr>
              <p:cNvPr id="19" name="四角形: 角を丸くする 18">
                <a:extLst>
                  <a:ext uri="{FF2B5EF4-FFF2-40B4-BE49-F238E27FC236}">
                    <a16:creationId xmlns:a16="http://schemas.microsoft.com/office/drawing/2014/main" id="{E6AFDA18-BB09-FFF5-2A1A-3FAFF795F8B4}"/>
                  </a:ext>
                </a:extLst>
              </p:cNvPr>
              <p:cNvSpPr/>
              <p:nvPr/>
            </p:nvSpPr>
            <p:spPr>
              <a:xfrm>
                <a:off x="2788901" y="1917852"/>
                <a:ext cx="4561035" cy="2849973"/>
              </a:xfrm>
              <a:prstGeom prst="roundRect">
                <a:avLst>
                  <a:gd name="adj" fmla="val 2867"/>
                </a:avLst>
              </a:prstGeom>
              <a:solidFill>
                <a:srgbClr val="4C70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FBDC7320-AAAC-6B40-A526-F8553F83E465}"/>
                  </a:ext>
                </a:extLst>
              </p:cNvPr>
              <p:cNvSpPr txBox="1"/>
              <p:nvPr/>
            </p:nvSpPr>
            <p:spPr>
              <a:xfrm>
                <a:off x="2872354" y="1984222"/>
                <a:ext cx="4451887" cy="496606"/>
              </a:xfrm>
              <a:prstGeom prst="rect">
                <a:avLst/>
              </a:prstGeom>
              <a:noFill/>
            </p:spPr>
            <p:txBody>
              <a:bodyPr wrap="square" rtlCol="0">
                <a:spAutoFit/>
              </a:bodyPr>
              <a:lstStyle/>
              <a:p>
                <a:r>
                  <a:rPr kumimoji="1" lang="ja-JP" altLang="en-US" sz="2400" b="1">
                    <a:solidFill>
                      <a:schemeClr val="bg1"/>
                    </a:solidFill>
                  </a:rPr>
                  <a:t>下稲吉中学校</a:t>
                </a:r>
                <a:endParaRPr kumimoji="1" lang="en-US" altLang="ja-JP" sz="2400" b="1">
                  <a:solidFill>
                    <a:schemeClr val="bg1"/>
                  </a:solidFill>
                </a:endParaRPr>
              </a:p>
            </p:txBody>
          </p:sp>
        </p:grpSp>
        <p:sp>
          <p:nvSpPr>
            <p:cNvPr id="12" name="四角形: 角を丸くする 11">
              <a:extLst>
                <a:ext uri="{FF2B5EF4-FFF2-40B4-BE49-F238E27FC236}">
                  <a16:creationId xmlns:a16="http://schemas.microsoft.com/office/drawing/2014/main" id="{91FD89A8-63F3-2925-F14A-FE13FC5601F7}"/>
                </a:ext>
              </a:extLst>
            </p:cNvPr>
            <p:cNvSpPr/>
            <p:nvPr/>
          </p:nvSpPr>
          <p:spPr>
            <a:xfrm>
              <a:off x="2889467" y="2384642"/>
              <a:ext cx="4059361" cy="2136299"/>
            </a:xfrm>
            <a:prstGeom prst="roundRect">
              <a:avLst>
                <a:gd name="adj" fmla="val 0"/>
              </a:avLst>
            </a:prstGeom>
            <a:solidFill>
              <a:schemeClr val="bg1"/>
            </a:solidFill>
            <a:ln w="38100">
              <a:solidFill>
                <a:srgbClr val="4C70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0311F166-31B6-920D-7FA8-BC656BE777C9}"/>
                </a:ext>
              </a:extLst>
            </p:cNvPr>
            <p:cNvSpPr txBox="1"/>
            <p:nvPr/>
          </p:nvSpPr>
          <p:spPr>
            <a:xfrm>
              <a:off x="2946287" y="2455443"/>
              <a:ext cx="3984666" cy="2051844"/>
            </a:xfrm>
            <a:prstGeom prst="rect">
              <a:avLst/>
            </a:prstGeom>
            <a:noFill/>
          </p:spPr>
          <p:txBody>
            <a:bodyPr wrap="square" rtlCol="0">
              <a:spAutoFit/>
            </a:bodyPr>
            <a:lstStyle/>
            <a:p>
              <a:pPr>
                <a:spcBef>
                  <a:spcPts val="120"/>
                </a:spcBef>
              </a:pPr>
              <a:r>
                <a:rPr kumimoji="1" lang="ja-JP" altLang="en-US" sz="2400" b="1">
                  <a:solidFill>
                    <a:srgbClr val="003451"/>
                  </a:solidFill>
                </a:rPr>
                <a:t>改修期間　</a:t>
              </a:r>
              <a:r>
                <a:rPr kumimoji="1" lang="en-US" altLang="ja-JP" sz="2400" b="1">
                  <a:solidFill>
                    <a:srgbClr val="003451"/>
                  </a:solidFill>
                </a:rPr>
                <a:t>1</a:t>
              </a:r>
              <a:r>
                <a:rPr kumimoji="1" lang="ja-JP" altLang="en-US" sz="2400" b="1">
                  <a:solidFill>
                    <a:srgbClr val="003451"/>
                  </a:solidFill>
                </a:rPr>
                <a:t>年間</a:t>
              </a:r>
              <a:endParaRPr kumimoji="1" lang="en-US" altLang="ja-JP" sz="2400" b="1">
                <a:solidFill>
                  <a:srgbClr val="003451"/>
                </a:solidFill>
              </a:endParaRPr>
            </a:p>
            <a:p>
              <a:pPr>
                <a:spcBef>
                  <a:spcPts val="120"/>
                </a:spcBef>
              </a:pPr>
              <a:r>
                <a:rPr kumimoji="1" lang="ja-JP" altLang="en-US" sz="2400" b="1">
                  <a:solidFill>
                    <a:srgbClr val="003451"/>
                  </a:solidFill>
                </a:rPr>
                <a:t>供給量　約</a:t>
              </a:r>
              <a:r>
                <a:rPr kumimoji="1" lang="en-US" altLang="ja-JP" sz="2400" b="1">
                  <a:solidFill>
                    <a:srgbClr val="003451"/>
                  </a:solidFill>
                </a:rPr>
                <a:t>550</a:t>
              </a:r>
              <a:r>
                <a:rPr kumimoji="1" lang="ja-JP" altLang="en-US" sz="2400" b="1">
                  <a:solidFill>
                    <a:srgbClr val="003451"/>
                  </a:solidFill>
                </a:rPr>
                <a:t>食</a:t>
              </a:r>
              <a:r>
                <a:rPr kumimoji="1" lang="en-US" altLang="ja-JP" sz="2400" b="1">
                  <a:solidFill>
                    <a:srgbClr val="003451"/>
                  </a:solidFill>
                </a:rPr>
                <a:t>/</a:t>
              </a:r>
              <a:r>
                <a:rPr kumimoji="1" lang="ja-JP" altLang="en-US" sz="2400" b="1">
                  <a:solidFill>
                    <a:srgbClr val="003451"/>
                  </a:solidFill>
                </a:rPr>
                <a:t>日</a:t>
              </a:r>
              <a:endParaRPr kumimoji="1" lang="en-US" altLang="ja-JP" sz="2400" b="1">
                <a:solidFill>
                  <a:srgbClr val="003451"/>
                </a:solidFill>
              </a:endParaRPr>
            </a:p>
            <a:p>
              <a:pPr>
                <a:spcBef>
                  <a:spcPts val="120"/>
                </a:spcBef>
              </a:pPr>
              <a:r>
                <a:rPr kumimoji="1" lang="ja-JP" altLang="en-US" sz="2400" b="1">
                  <a:solidFill>
                    <a:srgbClr val="003451"/>
                  </a:solidFill>
                </a:rPr>
                <a:t>単純コスト　</a:t>
              </a:r>
              <a:r>
                <a:rPr kumimoji="1" lang="en-US" altLang="ja-JP" sz="2400" b="1">
                  <a:solidFill>
                    <a:srgbClr val="003451"/>
                  </a:solidFill>
                </a:rPr>
                <a:t>1,200</a:t>
              </a:r>
              <a:r>
                <a:rPr kumimoji="1" lang="ja-JP" altLang="en-US" sz="2400" b="1">
                  <a:solidFill>
                    <a:srgbClr val="003451"/>
                  </a:solidFill>
                </a:rPr>
                <a:t>万円</a:t>
              </a:r>
              <a:endParaRPr kumimoji="1" lang="en-US" altLang="ja-JP" sz="2400" b="1">
                <a:solidFill>
                  <a:srgbClr val="003451"/>
                </a:solidFill>
              </a:endParaRPr>
            </a:p>
            <a:p>
              <a:pPr>
                <a:spcBef>
                  <a:spcPts val="120"/>
                </a:spcBef>
              </a:pPr>
              <a:r>
                <a:rPr kumimoji="1" lang="ja-JP" altLang="en-US" sz="2400" b="1">
                  <a:solidFill>
                    <a:srgbClr val="003451"/>
                  </a:solidFill>
                </a:rPr>
                <a:t>施設利用料　</a:t>
              </a:r>
              <a:r>
                <a:rPr kumimoji="1" lang="en-US" altLang="ja-JP" sz="2400" b="1">
                  <a:solidFill>
                    <a:srgbClr val="003451"/>
                  </a:solidFill>
                </a:rPr>
                <a:t>1,000</a:t>
              </a:r>
              <a:r>
                <a:rPr kumimoji="1" lang="ja-JP" altLang="en-US" sz="2400" b="1">
                  <a:solidFill>
                    <a:srgbClr val="003451"/>
                  </a:solidFill>
                </a:rPr>
                <a:t>万円</a:t>
              </a:r>
              <a:endParaRPr kumimoji="1" lang="en-US" altLang="ja-JP" sz="2400" b="1">
                <a:solidFill>
                  <a:srgbClr val="003451"/>
                </a:solidFill>
              </a:endParaRPr>
            </a:p>
            <a:p>
              <a:pPr algn="r">
                <a:spcBef>
                  <a:spcPts val="120"/>
                </a:spcBef>
              </a:pPr>
              <a:r>
                <a:rPr kumimoji="1" lang="ja-JP" altLang="en-US" sz="2800" b="1" u="sng">
                  <a:solidFill>
                    <a:srgbClr val="003451"/>
                  </a:solidFill>
                </a:rPr>
                <a:t>合計　</a:t>
              </a:r>
              <a:r>
                <a:rPr kumimoji="1" lang="en-US" altLang="ja-JP" sz="2800" b="1" u="sng">
                  <a:solidFill>
                    <a:srgbClr val="003451"/>
                  </a:solidFill>
                </a:rPr>
                <a:t>2,200</a:t>
              </a:r>
              <a:r>
                <a:rPr kumimoji="1" lang="ja-JP" altLang="en-US" sz="2800" b="1" u="sng">
                  <a:solidFill>
                    <a:srgbClr val="003451"/>
                  </a:solidFill>
                </a:rPr>
                <a:t>万円</a:t>
              </a:r>
              <a:endParaRPr kumimoji="1" lang="en-US" altLang="ja-JP" sz="2800" b="1" u="sng">
                <a:solidFill>
                  <a:srgbClr val="003451"/>
                </a:solidFill>
              </a:endParaRPr>
            </a:p>
          </p:txBody>
        </p:sp>
      </p:grpSp>
      <p:grpSp>
        <p:nvGrpSpPr>
          <p:cNvPr id="15" name="グループ化 14">
            <a:extLst>
              <a:ext uri="{FF2B5EF4-FFF2-40B4-BE49-F238E27FC236}">
                <a16:creationId xmlns:a16="http://schemas.microsoft.com/office/drawing/2014/main" id="{7D19C555-6C7E-54DB-D1D0-BFE392F7CE59}"/>
              </a:ext>
            </a:extLst>
          </p:cNvPr>
          <p:cNvGrpSpPr/>
          <p:nvPr/>
        </p:nvGrpSpPr>
        <p:grpSpPr>
          <a:xfrm>
            <a:off x="7032960" y="1772003"/>
            <a:ext cx="4100568" cy="2649452"/>
            <a:chOff x="2871259" y="1876530"/>
            <a:chExt cx="4100568" cy="2649452"/>
          </a:xfrm>
        </p:grpSpPr>
        <p:grpSp>
          <p:nvGrpSpPr>
            <p:cNvPr id="16" name="グループ化 15">
              <a:extLst>
                <a:ext uri="{FF2B5EF4-FFF2-40B4-BE49-F238E27FC236}">
                  <a16:creationId xmlns:a16="http://schemas.microsoft.com/office/drawing/2014/main" id="{4ED08C17-DEBD-184A-C6AD-2D6280B2D7D6}"/>
                </a:ext>
              </a:extLst>
            </p:cNvPr>
            <p:cNvGrpSpPr/>
            <p:nvPr/>
          </p:nvGrpSpPr>
          <p:grpSpPr>
            <a:xfrm>
              <a:off x="2871259" y="1876530"/>
              <a:ext cx="4100568" cy="2649452"/>
              <a:chOff x="2788901" y="1917852"/>
              <a:chExt cx="4561035" cy="2849973"/>
            </a:xfrm>
          </p:grpSpPr>
          <p:sp>
            <p:nvSpPr>
              <p:cNvPr id="28" name="四角形: 角を丸くする 27">
                <a:extLst>
                  <a:ext uri="{FF2B5EF4-FFF2-40B4-BE49-F238E27FC236}">
                    <a16:creationId xmlns:a16="http://schemas.microsoft.com/office/drawing/2014/main" id="{A9F90875-C321-11CD-5EFD-48E488D9FC85}"/>
                  </a:ext>
                </a:extLst>
              </p:cNvPr>
              <p:cNvSpPr/>
              <p:nvPr/>
            </p:nvSpPr>
            <p:spPr>
              <a:xfrm>
                <a:off x="2788901" y="1917852"/>
                <a:ext cx="4561035" cy="2849973"/>
              </a:xfrm>
              <a:prstGeom prst="roundRect">
                <a:avLst>
                  <a:gd name="adj" fmla="val 3593"/>
                </a:avLst>
              </a:prstGeom>
              <a:solidFill>
                <a:srgbClr val="4C70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A1471561-5AEA-3844-5ED3-8AF1E0C77C35}"/>
                  </a:ext>
                </a:extLst>
              </p:cNvPr>
              <p:cNvSpPr txBox="1"/>
              <p:nvPr/>
            </p:nvSpPr>
            <p:spPr>
              <a:xfrm>
                <a:off x="2872354" y="1984222"/>
                <a:ext cx="4451887" cy="496606"/>
              </a:xfrm>
              <a:prstGeom prst="rect">
                <a:avLst/>
              </a:prstGeom>
              <a:noFill/>
            </p:spPr>
            <p:txBody>
              <a:bodyPr wrap="square" rtlCol="0">
                <a:spAutoFit/>
              </a:bodyPr>
              <a:lstStyle/>
              <a:p>
                <a:r>
                  <a:rPr kumimoji="1" lang="ja-JP" altLang="en-US" sz="2400" b="1">
                    <a:solidFill>
                      <a:schemeClr val="bg1"/>
                    </a:solidFill>
                  </a:rPr>
                  <a:t>下稲吉東小学校</a:t>
                </a:r>
                <a:endParaRPr kumimoji="1" lang="en-US" altLang="ja-JP" sz="2400" b="1">
                  <a:solidFill>
                    <a:schemeClr val="bg1"/>
                  </a:solidFill>
                </a:endParaRPr>
              </a:p>
            </p:txBody>
          </p:sp>
        </p:grpSp>
        <p:sp>
          <p:nvSpPr>
            <p:cNvPr id="26" name="四角形: 角を丸くする 25">
              <a:extLst>
                <a:ext uri="{FF2B5EF4-FFF2-40B4-BE49-F238E27FC236}">
                  <a16:creationId xmlns:a16="http://schemas.microsoft.com/office/drawing/2014/main" id="{8F476A91-910C-2407-92E2-63A6DC60B583}"/>
                </a:ext>
              </a:extLst>
            </p:cNvPr>
            <p:cNvSpPr/>
            <p:nvPr/>
          </p:nvSpPr>
          <p:spPr>
            <a:xfrm>
              <a:off x="2889467" y="2384642"/>
              <a:ext cx="4059361" cy="2136299"/>
            </a:xfrm>
            <a:prstGeom prst="roundRect">
              <a:avLst>
                <a:gd name="adj" fmla="val 0"/>
              </a:avLst>
            </a:prstGeom>
            <a:solidFill>
              <a:schemeClr val="bg1"/>
            </a:solidFill>
            <a:ln w="38100">
              <a:solidFill>
                <a:srgbClr val="4C70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テキスト ボックス 29">
            <a:extLst>
              <a:ext uri="{FF2B5EF4-FFF2-40B4-BE49-F238E27FC236}">
                <a16:creationId xmlns:a16="http://schemas.microsoft.com/office/drawing/2014/main" id="{85AF8CE8-049B-2F38-906F-5749302D86E4}"/>
              </a:ext>
            </a:extLst>
          </p:cNvPr>
          <p:cNvSpPr txBox="1"/>
          <p:nvPr/>
        </p:nvSpPr>
        <p:spPr>
          <a:xfrm>
            <a:off x="7107988" y="2350916"/>
            <a:ext cx="3930642" cy="2051844"/>
          </a:xfrm>
          <a:prstGeom prst="rect">
            <a:avLst/>
          </a:prstGeom>
          <a:noFill/>
        </p:spPr>
        <p:txBody>
          <a:bodyPr wrap="square" rtlCol="0">
            <a:spAutoFit/>
          </a:bodyPr>
          <a:lstStyle/>
          <a:p>
            <a:pPr>
              <a:spcBef>
                <a:spcPts val="120"/>
              </a:spcBef>
            </a:pPr>
            <a:r>
              <a:rPr kumimoji="1" lang="ja-JP" altLang="en-US" sz="2400" b="1">
                <a:solidFill>
                  <a:srgbClr val="003451"/>
                </a:solidFill>
              </a:rPr>
              <a:t>改修期間　</a:t>
            </a:r>
            <a:r>
              <a:rPr kumimoji="1" lang="en-US" altLang="ja-JP" sz="2400" b="1">
                <a:solidFill>
                  <a:srgbClr val="003451"/>
                </a:solidFill>
              </a:rPr>
              <a:t>1</a:t>
            </a:r>
            <a:r>
              <a:rPr kumimoji="1" lang="ja-JP" altLang="en-US" sz="2400" b="1">
                <a:solidFill>
                  <a:srgbClr val="003451"/>
                </a:solidFill>
              </a:rPr>
              <a:t>年間</a:t>
            </a:r>
            <a:endParaRPr kumimoji="1" lang="en-US" altLang="ja-JP" sz="2400" b="1">
              <a:solidFill>
                <a:srgbClr val="003451"/>
              </a:solidFill>
            </a:endParaRPr>
          </a:p>
          <a:p>
            <a:pPr>
              <a:spcBef>
                <a:spcPts val="120"/>
              </a:spcBef>
            </a:pPr>
            <a:r>
              <a:rPr kumimoji="1" lang="ja-JP" altLang="en-US" sz="2400" b="1">
                <a:solidFill>
                  <a:srgbClr val="003451"/>
                </a:solidFill>
              </a:rPr>
              <a:t>供給量　約</a:t>
            </a:r>
            <a:r>
              <a:rPr kumimoji="1" lang="en-US" altLang="ja-JP" sz="2400" b="1">
                <a:solidFill>
                  <a:srgbClr val="003451"/>
                </a:solidFill>
              </a:rPr>
              <a:t>450</a:t>
            </a:r>
            <a:r>
              <a:rPr kumimoji="1" lang="ja-JP" altLang="en-US" sz="2400" b="1">
                <a:solidFill>
                  <a:srgbClr val="003451"/>
                </a:solidFill>
              </a:rPr>
              <a:t>食</a:t>
            </a:r>
            <a:r>
              <a:rPr kumimoji="1" lang="en-US" altLang="ja-JP" sz="2400" b="1">
                <a:solidFill>
                  <a:srgbClr val="003451"/>
                </a:solidFill>
              </a:rPr>
              <a:t>/</a:t>
            </a:r>
            <a:r>
              <a:rPr kumimoji="1" lang="ja-JP" altLang="en-US" sz="2400" b="1">
                <a:solidFill>
                  <a:srgbClr val="003451"/>
                </a:solidFill>
              </a:rPr>
              <a:t>日</a:t>
            </a:r>
            <a:endParaRPr kumimoji="1" lang="en-US" altLang="ja-JP" sz="2400" b="1">
              <a:solidFill>
                <a:srgbClr val="003451"/>
              </a:solidFill>
            </a:endParaRPr>
          </a:p>
          <a:p>
            <a:pPr>
              <a:spcBef>
                <a:spcPts val="120"/>
              </a:spcBef>
            </a:pPr>
            <a:r>
              <a:rPr kumimoji="1" lang="ja-JP" altLang="en-US" sz="2400" b="1">
                <a:solidFill>
                  <a:srgbClr val="003451"/>
                </a:solidFill>
              </a:rPr>
              <a:t>単純コスト　</a:t>
            </a:r>
            <a:r>
              <a:rPr kumimoji="1" lang="en-US" altLang="ja-JP" sz="2400" b="1">
                <a:solidFill>
                  <a:srgbClr val="003451"/>
                </a:solidFill>
              </a:rPr>
              <a:t>1,000</a:t>
            </a:r>
            <a:r>
              <a:rPr kumimoji="1" lang="ja-JP" altLang="en-US" sz="2400" b="1">
                <a:solidFill>
                  <a:srgbClr val="003451"/>
                </a:solidFill>
              </a:rPr>
              <a:t>万円</a:t>
            </a:r>
            <a:endParaRPr kumimoji="1" lang="en-US" altLang="ja-JP" sz="2400" b="1">
              <a:solidFill>
                <a:srgbClr val="003451"/>
              </a:solidFill>
            </a:endParaRPr>
          </a:p>
          <a:p>
            <a:pPr>
              <a:spcBef>
                <a:spcPts val="120"/>
              </a:spcBef>
            </a:pPr>
            <a:r>
              <a:rPr kumimoji="1" lang="ja-JP" altLang="en-US" sz="2400" b="1">
                <a:solidFill>
                  <a:srgbClr val="003451"/>
                </a:solidFill>
              </a:rPr>
              <a:t>施設利用料　</a:t>
            </a:r>
            <a:r>
              <a:rPr kumimoji="1" lang="en-US" altLang="ja-JP" sz="2400" b="1">
                <a:solidFill>
                  <a:srgbClr val="003451"/>
                </a:solidFill>
              </a:rPr>
              <a:t>900</a:t>
            </a:r>
            <a:r>
              <a:rPr kumimoji="1" lang="ja-JP" altLang="en-US" sz="2400" b="1">
                <a:solidFill>
                  <a:srgbClr val="003451"/>
                </a:solidFill>
              </a:rPr>
              <a:t>万円</a:t>
            </a:r>
            <a:endParaRPr kumimoji="1" lang="en-US" altLang="ja-JP" sz="2400" b="1">
              <a:solidFill>
                <a:srgbClr val="003451"/>
              </a:solidFill>
            </a:endParaRPr>
          </a:p>
          <a:p>
            <a:pPr algn="r">
              <a:spcBef>
                <a:spcPts val="120"/>
              </a:spcBef>
            </a:pPr>
            <a:r>
              <a:rPr kumimoji="1" lang="ja-JP" altLang="en-US" sz="2800" b="1" u="sng">
                <a:solidFill>
                  <a:srgbClr val="003451"/>
                </a:solidFill>
              </a:rPr>
              <a:t>合計　</a:t>
            </a:r>
            <a:r>
              <a:rPr kumimoji="1" lang="en-US" altLang="ja-JP" sz="2800" b="1" u="sng">
                <a:solidFill>
                  <a:srgbClr val="003451"/>
                </a:solidFill>
              </a:rPr>
              <a:t>1,900</a:t>
            </a:r>
            <a:r>
              <a:rPr kumimoji="1" lang="ja-JP" altLang="en-US" sz="2800" b="1" u="sng">
                <a:solidFill>
                  <a:srgbClr val="003451"/>
                </a:solidFill>
              </a:rPr>
              <a:t>万円</a:t>
            </a:r>
            <a:endParaRPr kumimoji="1" lang="en-US" altLang="ja-JP" sz="2800" b="1" u="sng">
              <a:solidFill>
                <a:srgbClr val="003451"/>
              </a:solidFill>
            </a:endParaRPr>
          </a:p>
        </p:txBody>
      </p:sp>
    </p:spTree>
    <p:extLst>
      <p:ext uri="{BB962C8B-B14F-4D97-AF65-F5344CB8AC3E}">
        <p14:creationId xmlns:p14="http://schemas.microsoft.com/office/powerpoint/2010/main" val="31330322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58348E8-A264-FAFB-DAFD-2C967F6308C2}"/>
              </a:ext>
            </a:extLst>
          </p:cNvPr>
          <p:cNvSpPr txBox="1"/>
          <p:nvPr/>
        </p:nvSpPr>
        <p:spPr>
          <a:xfrm>
            <a:off x="2399809" y="577866"/>
            <a:ext cx="5619750" cy="523220"/>
          </a:xfrm>
          <a:prstGeom prst="rect">
            <a:avLst/>
          </a:prstGeom>
          <a:noFill/>
        </p:spPr>
        <p:txBody>
          <a:bodyPr wrap="square" lIns="91440" tIns="45720" rIns="91440" bIns="45720" rtlCol="0" anchor="t">
            <a:spAutoFit/>
          </a:bodyPr>
          <a:lstStyle/>
          <a:p>
            <a:r>
              <a:rPr kumimoji="1" lang="ja-JP" altLang="en-US" sz="2800" b="1">
                <a:solidFill>
                  <a:srgbClr val="003451"/>
                </a:solidFill>
              </a:rPr>
              <a:t>削減効果の試算（土浦市）</a:t>
            </a:r>
            <a:endParaRPr kumimoji="1" lang="en-US" altLang="ja-JP" sz="2800" b="1">
              <a:solidFill>
                <a:srgbClr val="003451"/>
              </a:solidFill>
            </a:endParaRPr>
          </a:p>
        </p:txBody>
      </p:sp>
      <p:sp>
        <p:nvSpPr>
          <p:cNvPr id="6" name="楕円 5">
            <a:extLst>
              <a:ext uri="{FF2B5EF4-FFF2-40B4-BE49-F238E27FC236}">
                <a16:creationId xmlns:a16="http://schemas.microsoft.com/office/drawing/2014/main" id="{5E3BD13D-0B77-EACB-228F-FCCDA78EB2CD}"/>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7" name="テキスト ボックス 6">
            <a:extLst>
              <a:ext uri="{FF2B5EF4-FFF2-40B4-BE49-F238E27FC236}">
                <a16:creationId xmlns:a16="http://schemas.microsoft.com/office/drawing/2014/main" id="{0CE0C666-932A-3BCC-3047-3466E2B4A294}"/>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10" name="四角形: 角を丸くする 9">
            <a:extLst>
              <a:ext uri="{FF2B5EF4-FFF2-40B4-BE49-F238E27FC236}">
                <a16:creationId xmlns:a16="http://schemas.microsoft.com/office/drawing/2014/main" id="{22342399-A03E-E6E1-D808-2C175A201047}"/>
              </a:ext>
            </a:extLst>
          </p:cNvPr>
          <p:cNvSpPr/>
          <p:nvPr/>
        </p:nvSpPr>
        <p:spPr>
          <a:xfrm>
            <a:off x="2828397" y="1101086"/>
            <a:ext cx="4417760" cy="2622368"/>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800" b="1">
                <a:solidFill>
                  <a:schemeClr val="bg1"/>
                </a:solidFill>
              </a:rPr>
              <a:t>小中学校義務教育学校化</a:t>
            </a:r>
            <a:endParaRPr kumimoji="1" lang="en-US" altLang="ja-JP" sz="2800" b="1">
              <a:solidFill>
                <a:schemeClr val="bg1"/>
              </a:solidFill>
            </a:endParaRPr>
          </a:p>
          <a:p>
            <a:endParaRPr kumimoji="1" lang="en-US" altLang="ja-JP" sz="1200" b="1">
              <a:solidFill>
                <a:schemeClr val="bg1"/>
              </a:solidFill>
            </a:endParaRPr>
          </a:p>
          <a:p>
            <a:r>
              <a:rPr kumimoji="1" lang="ja-JP" altLang="en-US" sz="2000" b="1">
                <a:solidFill>
                  <a:schemeClr val="bg1"/>
                </a:solidFill>
              </a:rPr>
              <a:t>総床面積約</a:t>
            </a:r>
            <a:r>
              <a:rPr kumimoji="1" lang="en-US" altLang="ja-JP" sz="2000" b="1">
                <a:solidFill>
                  <a:schemeClr val="bg1"/>
                </a:solidFill>
              </a:rPr>
              <a:t>16.9</a:t>
            </a:r>
            <a:r>
              <a:rPr kumimoji="1" lang="ja-JP" altLang="en-US" sz="2000" b="1">
                <a:solidFill>
                  <a:schemeClr val="bg1"/>
                </a:solidFill>
              </a:rPr>
              <a:t>万㎡のうち、義務教育学校化により</a:t>
            </a:r>
            <a:r>
              <a:rPr kumimoji="1" lang="en-US" altLang="ja-JP" sz="2000" b="1">
                <a:solidFill>
                  <a:schemeClr val="bg1"/>
                </a:solidFill>
              </a:rPr>
              <a:t>15</a:t>
            </a:r>
            <a:r>
              <a:rPr kumimoji="1" lang="ja-JP" altLang="en-US" sz="2000" b="1">
                <a:solidFill>
                  <a:schemeClr val="bg1"/>
                </a:solidFill>
              </a:rPr>
              <a:t>％（約</a:t>
            </a:r>
            <a:r>
              <a:rPr kumimoji="1" lang="en-US" altLang="ja-JP" sz="2000" b="1">
                <a:solidFill>
                  <a:schemeClr val="bg1"/>
                </a:solidFill>
              </a:rPr>
              <a:t>2.5</a:t>
            </a:r>
            <a:r>
              <a:rPr kumimoji="1" lang="ja-JP" altLang="en-US" sz="2000" b="1">
                <a:solidFill>
                  <a:schemeClr val="bg1"/>
                </a:solidFill>
              </a:rPr>
              <a:t>万㎡）の削減を実現</a:t>
            </a:r>
          </a:p>
        </p:txBody>
      </p:sp>
      <p:sp>
        <p:nvSpPr>
          <p:cNvPr id="11" name="四角形: 角を丸くする 10">
            <a:extLst>
              <a:ext uri="{FF2B5EF4-FFF2-40B4-BE49-F238E27FC236}">
                <a16:creationId xmlns:a16="http://schemas.microsoft.com/office/drawing/2014/main" id="{0263E33A-82DD-98C2-F351-938230B5CB76}"/>
              </a:ext>
            </a:extLst>
          </p:cNvPr>
          <p:cNvSpPr/>
          <p:nvPr/>
        </p:nvSpPr>
        <p:spPr>
          <a:xfrm>
            <a:off x="2828396" y="3916545"/>
            <a:ext cx="4417761" cy="2622367"/>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公民館等の減築</a:t>
            </a:r>
            <a:endParaRPr kumimoji="1" lang="en-US" altLang="ja-JP" sz="2800" b="1">
              <a:solidFill>
                <a:schemeClr val="bg1"/>
              </a:solidFill>
            </a:endParaRPr>
          </a:p>
          <a:p>
            <a:pPr algn="ctr"/>
            <a:endParaRPr kumimoji="1" lang="en-US" altLang="ja-JP" sz="1200" b="1">
              <a:solidFill>
                <a:schemeClr val="bg1"/>
              </a:solidFill>
            </a:endParaRPr>
          </a:p>
          <a:p>
            <a:pPr algn="ctr"/>
            <a:r>
              <a:rPr kumimoji="1" lang="ja-JP" altLang="en-US" sz="2000" b="1">
                <a:solidFill>
                  <a:schemeClr val="bg1"/>
                </a:solidFill>
              </a:rPr>
              <a:t>老朽化が進行している地区公民館は更新時に規模を縮小して更新し、</a:t>
            </a:r>
            <a:r>
              <a:rPr kumimoji="1" lang="en-US" altLang="ja-JP" sz="2000" b="1">
                <a:solidFill>
                  <a:schemeClr val="bg1"/>
                </a:solidFill>
              </a:rPr>
              <a:t>2,000</a:t>
            </a:r>
            <a:r>
              <a:rPr kumimoji="1" lang="ja-JP" altLang="en-US" sz="2000" b="1">
                <a:solidFill>
                  <a:schemeClr val="bg1"/>
                </a:solidFill>
              </a:rPr>
              <a:t>㎡程度を削減。</a:t>
            </a:r>
            <a:endParaRPr kumimoji="1" lang="en-US" altLang="ja-JP" b="1">
              <a:solidFill>
                <a:schemeClr val="bg1"/>
              </a:solidFill>
            </a:endParaRPr>
          </a:p>
        </p:txBody>
      </p:sp>
      <p:sp>
        <p:nvSpPr>
          <p:cNvPr id="12" name="四角形: 角を丸くする 11">
            <a:extLst>
              <a:ext uri="{FF2B5EF4-FFF2-40B4-BE49-F238E27FC236}">
                <a16:creationId xmlns:a16="http://schemas.microsoft.com/office/drawing/2014/main" id="{549DD296-4C06-8C04-3555-3E71D1F34B5C}"/>
              </a:ext>
            </a:extLst>
          </p:cNvPr>
          <p:cNvSpPr/>
          <p:nvPr/>
        </p:nvSpPr>
        <p:spPr>
          <a:xfrm>
            <a:off x="7910227" y="1101085"/>
            <a:ext cx="4057417" cy="2622368"/>
          </a:xfrm>
          <a:prstGeom prst="roundRect">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a:solidFill>
                  <a:srgbClr val="003451"/>
                </a:solidFill>
              </a:rPr>
              <a:t>2030</a:t>
            </a:r>
            <a:r>
              <a:rPr kumimoji="1" lang="ja-JP" altLang="en-US" sz="2000" b="1">
                <a:solidFill>
                  <a:srgbClr val="003451"/>
                </a:solidFill>
              </a:rPr>
              <a:t>年度学校更新単価は</a:t>
            </a:r>
            <a:endParaRPr kumimoji="1" lang="en-US" altLang="ja-JP" sz="2000" b="1">
              <a:solidFill>
                <a:srgbClr val="003451"/>
              </a:solidFill>
            </a:endParaRPr>
          </a:p>
          <a:p>
            <a:pPr algn="ctr"/>
            <a:r>
              <a:rPr kumimoji="1" lang="ja-JP" altLang="en-US" sz="3200" b="1">
                <a:solidFill>
                  <a:srgbClr val="003451"/>
                </a:solidFill>
              </a:rPr>
              <a:t>約</a:t>
            </a:r>
            <a:r>
              <a:rPr kumimoji="1" lang="en-US" altLang="ja-JP" sz="3200" b="1">
                <a:solidFill>
                  <a:srgbClr val="003451"/>
                </a:solidFill>
              </a:rPr>
              <a:t>48</a:t>
            </a:r>
            <a:r>
              <a:rPr kumimoji="1" lang="ja-JP" altLang="en-US" sz="3200" b="1">
                <a:solidFill>
                  <a:srgbClr val="003451"/>
                </a:solidFill>
              </a:rPr>
              <a:t>万円</a:t>
            </a:r>
            <a:r>
              <a:rPr kumimoji="1" lang="en-US" altLang="ja-JP" sz="3200" b="1">
                <a:solidFill>
                  <a:srgbClr val="003451"/>
                </a:solidFill>
              </a:rPr>
              <a:t>/</a:t>
            </a:r>
            <a:r>
              <a:rPr kumimoji="1" lang="ja-JP" altLang="en-US" sz="3200" b="1">
                <a:solidFill>
                  <a:srgbClr val="003451"/>
                </a:solidFill>
              </a:rPr>
              <a:t>㎡</a:t>
            </a:r>
            <a:endParaRPr kumimoji="1" lang="en-US" altLang="ja-JP" sz="3200" b="1">
              <a:solidFill>
                <a:srgbClr val="003451"/>
              </a:solidFill>
            </a:endParaRPr>
          </a:p>
          <a:p>
            <a:pPr algn="ctr"/>
            <a:r>
              <a:rPr kumimoji="1" lang="en-US" altLang="ja-JP" sz="1200" b="1">
                <a:solidFill>
                  <a:srgbClr val="003451"/>
                </a:solidFill>
              </a:rPr>
              <a:t>※</a:t>
            </a:r>
            <a:r>
              <a:rPr kumimoji="1" lang="ja-JP" altLang="en-US" sz="1200" b="1">
                <a:solidFill>
                  <a:srgbClr val="003451"/>
                </a:solidFill>
              </a:rPr>
              <a:t>文部科学省令和３～８年度予算（案）主要事項及び説明資料より試算</a:t>
            </a:r>
            <a:endParaRPr kumimoji="1" lang="en-US" altLang="ja-JP" sz="1200" b="1">
              <a:solidFill>
                <a:srgbClr val="003451"/>
              </a:solidFill>
            </a:endParaRPr>
          </a:p>
          <a:p>
            <a:pPr algn="ctr"/>
            <a:endParaRPr kumimoji="1" lang="en-US" altLang="ja-JP" sz="1200" b="1">
              <a:solidFill>
                <a:srgbClr val="003451"/>
              </a:solidFill>
            </a:endParaRPr>
          </a:p>
          <a:p>
            <a:pPr algn="ctr"/>
            <a:r>
              <a:rPr kumimoji="1" lang="en-US" altLang="ja-JP" sz="3200" b="1">
                <a:solidFill>
                  <a:srgbClr val="003451"/>
                </a:solidFill>
              </a:rPr>
              <a:t>4.05</a:t>
            </a:r>
            <a:r>
              <a:rPr kumimoji="1" lang="ja-JP" altLang="en-US" sz="3200" b="1">
                <a:solidFill>
                  <a:srgbClr val="003451"/>
                </a:solidFill>
              </a:rPr>
              <a:t>億円</a:t>
            </a:r>
            <a:r>
              <a:rPr kumimoji="1" lang="en-US" altLang="ja-JP" sz="3200" b="1">
                <a:solidFill>
                  <a:srgbClr val="003451"/>
                </a:solidFill>
              </a:rPr>
              <a:t>/</a:t>
            </a:r>
            <a:r>
              <a:rPr kumimoji="1" lang="ja-JP" altLang="en-US" sz="3200" b="1">
                <a:solidFill>
                  <a:srgbClr val="003451"/>
                </a:solidFill>
              </a:rPr>
              <a:t>年の削減</a:t>
            </a:r>
          </a:p>
        </p:txBody>
      </p:sp>
      <p:sp>
        <p:nvSpPr>
          <p:cNvPr id="13" name="矢印: 右 12">
            <a:extLst>
              <a:ext uri="{FF2B5EF4-FFF2-40B4-BE49-F238E27FC236}">
                <a16:creationId xmlns:a16="http://schemas.microsoft.com/office/drawing/2014/main" id="{FAD6B3D9-922F-0CE1-1C64-C38ED85A9CBA}"/>
              </a:ext>
            </a:extLst>
          </p:cNvPr>
          <p:cNvSpPr/>
          <p:nvPr/>
        </p:nvSpPr>
        <p:spPr>
          <a:xfrm>
            <a:off x="7307109" y="2003621"/>
            <a:ext cx="542166" cy="817296"/>
          </a:xfrm>
          <a:prstGeom prst="rightArrow">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 name="四角形: 角を丸くする 15">
            <a:extLst>
              <a:ext uri="{FF2B5EF4-FFF2-40B4-BE49-F238E27FC236}">
                <a16:creationId xmlns:a16="http://schemas.microsoft.com/office/drawing/2014/main" id="{9E3A93B7-E2D7-F491-7AE5-FE0EEC92BA22}"/>
              </a:ext>
            </a:extLst>
          </p:cNvPr>
          <p:cNvSpPr/>
          <p:nvPr/>
        </p:nvSpPr>
        <p:spPr>
          <a:xfrm>
            <a:off x="7910226" y="3916544"/>
            <a:ext cx="4057418" cy="2622368"/>
          </a:xfrm>
          <a:prstGeom prst="roundRect">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a:solidFill>
                  <a:srgbClr val="003451"/>
                </a:solidFill>
              </a:rPr>
              <a:t>2030</a:t>
            </a:r>
            <a:r>
              <a:rPr kumimoji="1" lang="ja-JP" altLang="en-US" sz="2000" b="1">
                <a:solidFill>
                  <a:srgbClr val="003451"/>
                </a:solidFill>
              </a:rPr>
              <a:t>年度公民館更新単価は</a:t>
            </a:r>
            <a:endParaRPr kumimoji="1" lang="en-US" altLang="ja-JP" sz="2000" b="1">
              <a:solidFill>
                <a:srgbClr val="003451"/>
              </a:solidFill>
            </a:endParaRPr>
          </a:p>
          <a:p>
            <a:pPr algn="ctr"/>
            <a:r>
              <a:rPr kumimoji="1" lang="ja-JP" altLang="en-US" sz="3200" b="1">
                <a:solidFill>
                  <a:srgbClr val="003451"/>
                </a:solidFill>
              </a:rPr>
              <a:t>約</a:t>
            </a:r>
            <a:r>
              <a:rPr kumimoji="1" lang="en-US" altLang="ja-JP" sz="3200" b="1">
                <a:solidFill>
                  <a:srgbClr val="003451"/>
                </a:solidFill>
              </a:rPr>
              <a:t>40</a:t>
            </a:r>
            <a:r>
              <a:rPr kumimoji="1" lang="ja-JP" altLang="en-US" sz="3200" b="1">
                <a:solidFill>
                  <a:srgbClr val="003451"/>
                </a:solidFill>
              </a:rPr>
              <a:t>万円</a:t>
            </a:r>
            <a:r>
              <a:rPr kumimoji="1" lang="en-US" altLang="ja-JP" sz="3200" b="1">
                <a:solidFill>
                  <a:srgbClr val="003451"/>
                </a:solidFill>
              </a:rPr>
              <a:t>/</a:t>
            </a:r>
            <a:r>
              <a:rPr kumimoji="1" lang="ja-JP" altLang="en-US" sz="3200" b="1">
                <a:solidFill>
                  <a:srgbClr val="003451"/>
                </a:solidFill>
              </a:rPr>
              <a:t>㎡</a:t>
            </a:r>
            <a:endParaRPr kumimoji="1" lang="en-US" altLang="ja-JP" sz="3200" b="1">
              <a:solidFill>
                <a:srgbClr val="003451"/>
              </a:solidFill>
            </a:endParaRPr>
          </a:p>
          <a:p>
            <a:pPr algn="ctr"/>
            <a:r>
              <a:rPr kumimoji="1" lang="en-US" altLang="ja-JP" sz="1200" b="1">
                <a:solidFill>
                  <a:srgbClr val="003451"/>
                </a:solidFill>
              </a:rPr>
              <a:t>※</a:t>
            </a:r>
            <a:r>
              <a:rPr kumimoji="1" lang="ja-JP" altLang="en-US" sz="1200" b="1">
                <a:solidFill>
                  <a:srgbClr val="003451"/>
                </a:solidFill>
              </a:rPr>
              <a:t>文部科学省令和３～８年度予算（案）主要事項及び説明資料より試算</a:t>
            </a:r>
            <a:endParaRPr kumimoji="1" lang="en-US" altLang="ja-JP" sz="1200" b="1">
              <a:solidFill>
                <a:srgbClr val="003451"/>
              </a:solidFill>
            </a:endParaRPr>
          </a:p>
          <a:p>
            <a:pPr algn="ctr"/>
            <a:endParaRPr kumimoji="1" lang="en-US" altLang="ja-JP" sz="1200" b="1">
              <a:solidFill>
                <a:srgbClr val="003451"/>
              </a:solidFill>
            </a:endParaRPr>
          </a:p>
          <a:p>
            <a:pPr algn="ctr"/>
            <a:r>
              <a:rPr kumimoji="1" lang="en-US" altLang="ja-JP" sz="3200" b="1">
                <a:solidFill>
                  <a:srgbClr val="003451"/>
                </a:solidFill>
              </a:rPr>
              <a:t>2.7</a:t>
            </a:r>
            <a:r>
              <a:rPr kumimoji="1" lang="ja-JP" altLang="en-US" sz="3200" b="1">
                <a:solidFill>
                  <a:srgbClr val="003451"/>
                </a:solidFill>
              </a:rPr>
              <a:t>千万円</a:t>
            </a:r>
            <a:r>
              <a:rPr kumimoji="1" lang="en-US" altLang="ja-JP" sz="3200" b="1">
                <a:solidFill>
                  <a:srgbClr val="003451"/>
                </a:solidFill>
              </a:rPr>
              <a:t>/</a:t>
            </a:r>
            <a:r>
              <a:rPr kumimoji="1" lang="ja-JP" altLang="en-US" sz="3200" b="1">
                <a:solidFill>
                  <a:srgbClr val="003451"/>
                </a:solidFill>
              </a:rPr>
              <a:t>年の削減</a:t>
            </a:r>
          </a:p>
        </p:txBody>
      </p:sp>
      <p:sp>
        <p:nvSpPr>
          <p:cNvPr id="17" name="矢印: 右 16">
            <a:extLst>
              <a:ext uri="{FF2B5EF4-FFF2-40B4-BE49-F238E27FC236}">
                <a16:creationId xmlns:a16="http://schemas.microsoft.com/office/drawing/2014/main" id="{A17C2B38-0C0A-9FE4-FE9A-61820BF6B6A1}"/>
              </a:ext>
            </a:extLst>
          </p:cNvPr>
          <p:cNvSpPr/>
          <p:nvPr/>
        </p:nvSpPr>
        <p:spPr>
          <a:xfrm>
            <a:off x="7307108" y="4819080"/>
            <a:ext cx="542167" cy="817296"/>
          </a:xfrm>
          <a:prstGeom prst="rightArrow">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 name="テキスト ボックス 1">
            <a:extLst>
              <a:ext uri="{FF2B5EF4-FFF2-40B4-BE49-F238E27FC236}">
                <a16:creationId xmlns:a16="http://schemas.microsoft.com/office/drawing/2014/main" id="{4E52CA75-1719-F3A6-331D-53BCFCE96871}"/>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19</a:t>
            </a:r>
          </a:p>
        </p:txBody>
      </p:sp>
    </p:spTree>
    <p:extLst>
      <p:ext uri="{BB962C8B-B14F-4D97-AF65-F5344CB8AC3E}">
        <p14:creationId xmlns:p14="http://schemas.microsoft.com/office/powerpoint/2010/main" val="2318781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FCBB5E-DB55-C858-A8E8-2CA08D0DF8F6}"/>
            </a:ext>
          </a:extLst>
        </p:cNvPr>
        <p:cNvGrpSpPr/>
        <p:nvPr/>
      </p:nvGrpSpPr>
      <p:grpSpPr>
        <a:xfrm>
          <a:off x="0" y="0"/>
          <a:ext cx="0" cy="0"/>
          <a:chOff x="0" y="0"/>
          <a:chExt cx="0" cy="0"/>
        </a:xfrm>
      </p:grpSpPr>
      <p:sp>
        <p:nvSpPr>
          <p:cNvPr id="6" name="楕円 3">
            <a:extLst>
              <a:ext uri="{FF2B5EF4-FFF2-40B4-BE49-F238E27FC236}">
                <a16:creationId xmlns:a16="http://schemas.microsoft.com/office/drawing/2014/main" id="{BB2F2719-71AE-39DF-0693-A89FC439F190}"/>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9">
            <a:extLst>
              <a:ext uri="{FF2B5EF4-FFF2-40B4-BE49-F238E27FC236}">
                <a16:creationId xmlns:a16="http://schemas.microsoft.com/office/drawing/2014/main" id="{F7AE24EE-404E-9FFE-F865-39AB4C490F7D}"/>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10" name="テキスト ボックス 15">
            <a:extLst>
              <a:ext uri="{FF2B5EF4-FFF2-40B4-BE49-F238E27FC236}">
                <a16:creationId xmlns:a16="http://schemas.microsoft.com/office/drawing/2014/main" id="{BC69DBC8-6547-B684-5CFC-A0FAA88B45C9}"/>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1</a:t>
            </a:r>
            <a:r>
              <a:rPr lang="ja-JP" altLang="en-US" sz="2800" b="1">
                <a:solidFill>
                  <a:srgbClr val="003451"/>
                </a:solidFill>
              </a:rPr>
              <a:t>　斎場　</a:t>
            </a:r>
          </a:p>
        </p:txBody>
      </p:sp>
      <p:sp>
        <p:nvSpPr>
          <p:cNvPr id="2" name="テキスト ボックス 1">
            <a:extLst>
              <a:ext uri="{FF2B5EF4-FFF2-40B4-BE49-F238E27FC236}">
                <a16:creationId xmlns:a16="http://schemas.microsoft.com/office/drawing/2014/main" id="{1F76D974-7855-7189-F0DB-4DDE629C57AF}"/>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23</a:t>
            </a:r>
          </a:p>
        </p:txBody>
      </p:sp>
      <p:sp>
        <p:nvSpPr>
          <p:cNvPr id="3" name="テキスト ボックス 2">
            <a:extLst>
              <a:ext uri="{FF2B5EF4-FFF2-40B4-BE49-F238E27FC236}">
                <a16:creationId xmlns:a16="http://schemas.microsoft.com/office/drawing/2014/main" id="{8E09F19E-1ABF-B54F-DE09-CB1F6FE0B8AA}"/>
              </a:ext>
            </a:extLst>
          </p:cNvPr>
          <p:cNvSpPr txBox="1"/>
          <p:nvPr/>
        </p:nvSpPr>
        <p:spPr>
          <a:xfrm>
            <a:off x="3767760" y="839675"/>
            <a:ext cx="5864524" cy="369333"/>
          </a:xfrm>
          <a:prstGeom prst="rect">
            <a:avLst/>
          </a:prstGeom>
          <a:noFill/>
        </p:spPr>
        <p:txBody>
          <a:bodyPr wrap="square" rtlCol="0">
            <a:spAutoFit/>
          </a:bodyPr>
          <a:lstStyle/>
          <a:p>
            <a:r>
              <a:rPr kumimoji="1" lang="ja-JP" altLang="en-US" b="1">
                <a:solidFill>
                  <a:srgbClr val="003451"/>
                </a:solidFill>
              </a:rPr>
              <a:t>土浦市、かすみがうら市、石岡市</a:t>
            </a:r>
          </a:p>
        </p:txBody>
      </p:sp>
      <p:graphicFrame>
        <p:nvGraphicFramePr>
          <p:cNvPr id="35" name="表 34">
            <a:extLst>
              <a:ext uri="{FF2B5EF4-FFF2-40B4-BE49-F238E27FC236}">
                <a16:creationId xmlns:a16="http://schemas.microsoft.com/office/drawing/2014/main" id="{A03D121E-027A-CE8C-E50D-C6E80031DB9A}"/>
              </a:ext>
            </a:extLst>
          </p:cNvPr>
          <p:cNvGraphicFramePr>
            <a:graphicFrameLocks noGrp="1"/>
          </p:cNvGraphicFramePr>
          <p:nvPr>
            <p:extLst>
              <p:ext uri="{D42A27DB-BD31-4B8C-83A1-F6EECF244321}">
                <p14:modId xmlns:p14="http://schemas.microsoft.com/office/powerpoint/2010/main" val="3930682701"/>
              </p:ext>
            </p:extLst>
          </p:nvPr>
        </p:nvGraphicFramePr>
        <p:xfrm>
          <a:off x="3474222" y="1984913"/>
          <a:ext cx="4940300" cy="1666875"/>
        </p:xfrm>
        <a:graphic>
          <a:graphicData uri="http://schemas.openxmlformats.org/drawingml/2006/table">
            <a:tbl>
              <a:tblPr firstRow="1" firstCol="1" bandRow="1">
                <a:tableStyleId>{5C22544A-7EE6-4342-B048-85BDC9FD1C3A}</a:tableStyleId>
              </a:tblPr>
              <a:tblGrid>
                <a:gridCol w="431800">
                  <a:extLst>
                    <a:ext uri="{9D8B030D-6E8A-4147-A177-3AD203B41FA5}">
                      <a16:colId xmlns:a16="http://schemas.microsoft.com/office/drawing/2014/main" val="828665855"/>
                    </a:ext>
                  </a:extLst>
                </a:gridCol>
                <a:gridCol w="1206500">
                  <a:extLst>
                    <a:ext uri="{9D8B030D-6E8A-4147-A177-3AD203B41FA5}">
                      <a16:colId xmlns:a16="http://schemas.microsoft.com/office/drawing/2014/main" val="1692211709"/>
                    </a:ext>
                  </a:extLst>
                </a:gridCol>
                <a:gridCol w="1206500">
                  <a:extLst>
                    <a:ext uri="{9D8B030D-6E8A-4147-A177-3AD203B41FA5}">
                      <a16:colId xmlns:a16="http://schemas.microsoft.com/office/drawing/2014/main" val="3158029523"/>
                    </a:ext>
                  </a:extLst>
                </a:gridCol>
                <a:gridCol w="1206500">
                  <a:extLst>
                    <a:ext uri="{9D8B030D-6E8A-4147-A177-3AD203B41FA5}">
                      <a16:colId xmlns:a16="http://schemas.microsoft.com/office/drawing/2014/main" val="2525228338"/>
                    </a:ext>
                  </a:extLst>
                </a:gridCol>
                <a:gridCol w="889000">
                  <a:extLst>
                    <a:ext uri="{9D8B030D-6E8A-4147-A177-3AD203B41FA5}">
                      <a16:colId xmlns:a16="http://schemas.microsoft.com/office/drawing/2014/main" val="2820497284"/>
                    </a:ext>
                  </a:extLst>
                </a:gridCol>
              </a:tblGrid>
              <a:tr h="238125">
                <a:tc>
                  <a:txBody>
                    <a:bodyPr/>
                    <a:lstStyle/>
                    <a:p>
                      <a:pPr>
                        <a:buNone/>
                      </a:pPr>
                      <a:endParaRPr lang="ja-JP" sz="1050" kern="100">
                        <a:effectLst/>
                        <a:latin typeface="游明朝" panose="02020400000000000000" pitchFamily="18" charset="-128"/>
                        <a:ea typeface="游明朝" panose="02020400000000000000" pitchFamily="18" charset="-128"/>
                      </a:endParaRPr>
                    </a:p>
                  </a:txBody>
                  <a:tcPr marL="62865" marR="62865" marT="0" marB="0" anchor="ctr"/>
                </a:tc>
                <a:tc>
                  <a:txBody>
                    <a:bodyPr/>
                    <a:lstStyle/>
                    <a:p>
                      <a:pPr algn="just">
                        <a:buNone/>
                      </a:pPr>
                      <a:r>
                        <a:rPr lang="ja-JP" sz="800" kern="0">
                          <a:effectLst/>
                        </a:rPr>
                        <a:t>土浦市営斎場</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gridSpan="2">
                  <a:txBody>
                    <a:bodyPr/>
                    <a:lstStyle/>
                    <a:p>
                      <a:pPr algn="just">
                        <a:buNone/>
                      </a:pPr>
                      <a:r>
                        <a:rPr lang="ja-JP" sz="800" kern="0">
                          <a:effectLst/>
                        </a:rPr>
                        <a:t>うしくあみ斎場</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hMerge="1">
                  <a:txBody>
                    <a:bodyPr/>
                    <a:lstStyle/>
                    <a:p>
                      <a:endParaRPr kumimoji="1" lang="ja-JP" altLang="en-US"/>
                    </a:p>
                  </a:txBody>
                  <a:tcPr/>
                </a:tc>
                <a:tc>
                  <a:txBody>
                    <a:bodyPr/>
                    <a:lstStyle/>
                    <a:p>
                      <a:pPr>
                        <a:buNone/>
                      </a:pPr>
                      <a:endParaRPr lang="ja-JP" sz="1050" kern="100">
                        <a:effectLst/>
                        <a:latin typeface="游明朝" panose="02020400000000000000" pitchFamily="18" charset="-128"/>
                        <a:ea typeface="游明朝" panose="02020400000000000000" pitchFamily="18" charset="-128"/>
                      </a:endParaRPr>
                    </a:p>
                  </a:txBody>
                  <a:tcPr marL="62865" marR="62865" marT="0" marB="0" anchor="ctr"/>
                </a:tc>
                <a:extLst>
                  <a:ext uri="{0D108BD9-81ED-4DB2-BD59-A6C34878D82A}">
                    <a16:rowId xmlns:a16="http://schemas.microsoft.com/office/drawing/2014/main" val="3034239584"/>
                  </a:ext>
                </a:extLst>
              </a:tr>
              <a:tr h="238125">
                <a:tc>
                  <a:txBody>
                    <a:bodyPr/>
                    <a:lstStyle/>
                    <a:p>
                      <a:pPr algn="just">
                        <a:buNone/>
                      </a:pPr>
                      <a:r>
                        <a:rPr lang="ja-JP" sz="800" kern="0">
                          <a:effectLst/>
                        </a:rPr>
                        <a:t>自治体</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ja-JP" sz="800" kern="0">
                          <a:effectLst/>
                        </a:rPr>
                        <a:t>土浦市（令和６年度）</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ja-JP" sz="800" kern="0">
                          <a:effectLst/>
                        </a:rPr>
                        <a:t>牛久市（令和６年度）</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ja-JP" sz="800" kern="0">
                          <a:effectLst/>
                        </a:rPr>
                        <a:t>阿見町（令和６年度）</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ja-JP" sz="800" kern="0">
                          <a:effectLst/>
                        </a:rPr>
                        <a:t>合計額</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extLst>
                  <a:ext uri="{0D108BD9-81ED-4DB2-BD59-A6C34878D82A}">
                    <a16:rowId xmlns:a16="http://schemas.microsoft.com/office/drawing/2014/main" val="2592484898"/>
                  </a:ext>
                </a:extLst>
              </a:tr>
              <a:tr h="238125">
                <a:tc>
                  <a:txBody>
                    <a:bodyPr/>
                    <a:lstStyle/>
                    <a:p>
                      <a:pPr algn="just">
                        <a:buNone/>
                      </a:pPr>
                      <a:r>
                        <a:rPr lang="ja-JP" sz="800" kern="0">
                          <a:effectLst/>
                        </a:rPr>
                        <a:t>拠出金</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en-US" altLang="ja-JP" sz="800" kern="0">
                          <a:effectLst/>
                        </a:rPr>
                        <a:t>63,156,772</a:t>
                      </a:r>
                      <a:endParaRPr lang="ja-JP" alt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en-US" sz="800" kern="0">
                          <a:effectLst/>
                        </a:rPr>
                        <a:t>110,163,343</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en-US" sz="800" kern="0">
                          <a:effectLst/>
                        </a:rPr>
                        <a:t>60,042,000</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en-US" sz="800" kern="0">
                          <a:effectLst/>
                        </a:rPr>
                        <a:t>233,362,115</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extLst>
                  <a:ext uri="{0D108BD9-81ED-4DB2-BD59-A6C34878D82A}">
                    <a16:rowId xmlns:a16="http://schemas.microsoft.com/office/drawing/2014/main" val="3670107100"/>
                  </a:ext>
                </a:extLst>
              </a:tr>
              <a:tr h="238125">
                <a:tc>
                  <a:txBody>
                    <a:bodyPr/>
                    <a:lstStyle/>
                    <a:p>
                      <a:pPr>
                        <a:buNone/>
                      </a:pPr>
                      <a:endParaRPr lang="ja-JP" sz="1050" kern="100">
                        <a:effectLst/>
                        <a:latin typeface="游明朝" panose="02020400000000000000" pitchFamily="18" charset="-128"/>
                        <a:ea typeface="游明朝" panose="02020400000000000000" pitchFamily="18" charset="-128"/>
                      </a:endParaRPr>
                    </a:p>
                  </a:txBody>
                  <a:tcPr marL="62865" marR="62865" marT="0" marB="0" anchor="ctr"/>
                </a:tc>
                <a:tc gridSpan="3">
                  <a:txBody>
                    <a:bodyPr/>
                    <a:lstStyle/>
                    <a:p>
                      <a:pPr algn="just">
                        <a:buNone/>
                      </a:pPr>
                      <a:r>
                        <a:rPr lang="ja-JP" sz="800" kern="0">
                          <a:effectLst/>
                        </a:rPr>
                        <a:t>県南合同斎場（仮）</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hMerge="1">
                  <a:txBody>
                    <a:bodyPr/>
                    <a:lstStyle/>
                    <a:p>
                      <a:endParaRPr kumimoji="1" lang="ja-JP" altLang="en-US"/>
                    </a:p>
                  </a:txBody>
                  <a:tcPr/>
                </a:tc>
                <a:tc hMerge="1">
                  <a:txBody>
                    <a:bodyPr/>
                    <a:lstStyle/>
                    <a:p>
                      <a:endParaRPr kumimoji="1" lang="ja-JP" altLang="en-US"/>
                    </a:p>
                  </a:txBody>
                  <a:tcPr/>
                </a:tc>
                <a:tc>
                  <a:txBody>
                    <a:bodyPr/>
                    <a:lstStyle/>
                    <a:p>
                      <a:pPr>
                        <a:buNone/>
                      </a:pPr>
                      <a:endParaRPr lang="ja-JP" sz="1050" kern="100">
                        <a:effectLst/>
                        <a:latin typeface="游明朝" panose="02020400000000000000" pitchFamily="18" charset="-128"/>
                        <a:ea typeface="游明朝" panose="02020400000000000000" pitchFamily="18" charset="-128"/>
                      </a:endParaRPr>
                    </a:p>
                  </a:txBody>
                  <a:tcPr marL="62865" marR="62865" marT="0" marB="0" anchor="ctr"/>
                </a:tc>
                <a:extLst>
                  <a:ext uri="{0D108BD9-81ED-4DB2-BD59-A6C34878D82A}">
                    <a16:rowId xmlns:a16="http://schemas.microsoft.com/office/drawing/2014/main" val="1692241862"/>
                  </a:ext>
                </a:extLst>
              </a:tr>
              <a:tr h="238125">
                <a:tc>
                  <a:txBody>
                    <a:bodyPr/>
                    <a:lstStyle/>
                    <a:p>
                      <a:pPr algn="just">
                        <a:buNone/>
                      </a:pPr>
                      <a:r>
                        <a:rPr lang="ja-JP" sz="800" kern="0">
                          <a:effectLst/>
                        </a:rPr>
                        <a:t>自治体</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ja-JP" sz="800" kern="0">
                          <a:effectLst/>
                        </a:rPr>
                        <a:t>土浦市（統合後）</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ja-JP" sz="800" kern="0">
                          <a:effectLst/>
                        </a:rPr>
                        <a:t>牛久市（統合後）</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ja-JP" sz="800" kern="0">
                          <a:effectLst/>
                        </a:rPr>
                        <a:t>阿見町（統合後）</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ja-JP" sz="800" kern="0">
                          <a:effectLst/>
                        </a:rPr>
                        <a:t>合計額</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extLst>
                  <a:ext uri="{0D108BD9-81ED-4DB2-BD59-A6C34878D82A}">
                    <a16:rowId xmlns:a16="http://schemas.microsoft.com/office/drawing/2014/main" val="753595736"/>
                  </a:ext>
                </a:extLst>
              </a:tr>
              <a:tr h="238125">
                <a:tc>
                  <a:txBody>
                    <a:bodyPr/>
                    <a:lstStyle/>
                    <a:p>
                      <a:pPr algn="just">
                        <a:buNone/>
                      </a:pPr>
                      <a:r>
                        <a:rPr lang="ja-JP" sz="800" kern="0">
                          <a:effectLst/>
                        </a:rPr>
                        <a:t>拠出金</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en-US" sz="800" kern="0">
                          <a:effectLst/>
                        </a:rPr>
                        <a:t>50,525,418</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en-US" sz="800" kern="0">
                          <a:effectLst/>
                        </a:rPr>
                        <a:t>44,209,740</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en-US" sz="800" kern="0">
                          <a:effectLst/>
                        </a:rPr>
                        <a:t>31,578,386</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en-US" sz="800" kern="0">
                          <a:effectLst/>
                        </a:rPr>
                        <a:t>126,313,544 </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extLst>
                  <a:ext uri="{0D108BD9-81ED-4DB2-BD59-A6C34878D82A}">
                    <a16:rowId xmlns:a16="http://schemas.microsoft.com/office/drawing/2014/main" val="4123730211"/>
                  </a:ext>
                </a:extLst>
              </a:tr>
              <a:tr h="238125">
                <a:tc>
                  <a:txBody>
                    <a:bodyPr/>
                    <a:lstStyle/>
                    <a:p>
                      <a:pPr algn="just">
                        <a:buNone/>
                      </a:pPr>
                      <a:r>
                        <a:rPr lang="ja-JP" sz="800" kern="0">
                          <a:effectLst/>
                        </a:rPr>
                        <a:t>差額</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en-US" sz="800" kern="0">
                          <a:effectLst/>
                        </a:rPr>
                        <a:t>12,631,354</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en-US" sz="800" kern="0">
                          <a:effectLst/>
                        </a:rPr>
                        <a:t>65,953,603</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en-US" sz="800" kern="0">
                          <a:effectLst/>
                        </a:rPr>
                        <a:t>28,463,614</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tc>
                  <a:txBody>
                    <a:bodyPr/>
                    <a:lstStyle/>
                    <a:p>
                      <a:pPr algn="just">
                        <a:buNone/>
                      </a:pPr>
                      <a:r>
                        <a:rPr lang="en-US" sz="800" kern="0">
                          <a:effectLst/>
                        </a:rPr>
                        <a:t>107,048,571</a:t>
                      </a:r>
                      <a:endParaRPr lang="ja-JP" sz="1050" kern="100">
                        <a:effectLst/>
                        <a:latin typeface="游明朝" panose="02020400000000000000" pitchFamily="18" charset="-128"/>
                        <a:ea typeface="游明朝" panose="02020400000000000000" pitchFamily="18" charset="-128"/>
                        <a:cs typeface="Arial" panose="020B0604020202020204" pitchFamily="34" charset="0"/>
                      </a:endParaRPr>
                    </a:p>
                  </a:txBody>
                  <a:tcPr marL="62865" marR="62865" marT="0" marB="0" anchor="ctr"/>
                </a:tc>
                <a:extLst>
                  <a:ext uri="{0D108BD9-81ED-4DB2-BD59-A6C34878D82A}">
                    <a16:rowId xmlns:a16="http://schemas.microsoft.com/office/drawing/2014/main" val="1999958988"/>
                  </a:ext>
                </a:extLst>
              </a:tr>
            </a:tbl>
          </a:graphicData>
        </a:graphic>
      </p:graphicFrame>
    </p:spTree>
    <p:extLst>
      <p:ext uri="{BB962C8B-B14F-4D97-AF65-F5344CB8AC3E}">
        <p14:creationId xmlns:p14="http://schemas.microsoft.com/office/powerpoint/2010/main" val="11959321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テーブル&#10;&#10;AI 生成コンテンツは誤りを含む可能性があります。">
            <a:extLst>
              <a:ext uri="{FF2B5EF4-FFF2-40B4-BE49-F238E27FC236}">
                <a16:creationId xmlns:a16="http://schemas.microsoft.com/office/drawing/2014/main" id="{5203BD33-9693-5F64-C5A3-F8B2AC742427}"/>
              </a:ext>
            </a:extLst>
          </p:cNvPr>
          <p:cNvPicPr>
            <a:picLocks noChangeAspect="1"/>
          </p:cNvPicPr>
          <p:nvPr/>
        </p:nvPicPr>
        <p:blipFill>
          <a:blip r:embed="rId3"/>
          <a:stretch>
            <a:fillRect/>
          </a:stretch>
        </p:blipFill>
        <p:spPr>
          <a:xfrm>
            <a:off x="2861094" y="1194796"/>
            <a:ext cx="7184054" cy="5744290"/>
          </a:xfrm>
          <a:prstGeom prst="rect">
            <a:avLst/>
          </a:prstGeom>
        </p:spPr>
      </p:pic>
      <p:sp>
        <p:nvSpPr>
          <p:cNvPr id="6" name="楕円 3">
            <a:extLst>
              <a:ext uri="{FF2B5EF4-FFF2-40B4-BE49-F238E27FC236}">
                <a16:creationId xmlns:a16="http://schemas.microsoft.com/office/drawing/2014/main" id="{FD79B34B-7942-2ABF-CA5A-6E598FEF3E3D}"/>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9">
            <a:extLst>
              <a:ext uri="{FF2B5EF4-FFF2-40B4-BE49-F238E27FC236}">
                <a16:creationId xmlns:a16="http://schemas.microsoft.com/office/drawing/2014/main" id="{45CD0EED-580A-7EF4-3408-14C1F751E032}"/>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8" name="テキスト ボックス 15">
            <a:extLst>
              <a:ext uri="{FF2B5EF4-FFF2-40B4-BE49-F238E27FC236}">
                <a16:creationId xmlns:a16="http://schemas.microsoft.com/office/drawing/2014/main" id="{BD3C53BD-6AAB-D92F-8E1F-363E1D18E6D8}"/>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2</a:t>
            </a:r>
            <a:r>
              <a:rPr lang="ja-JP" altLang="en-US" sz="2800" b="1">
                <a:solidFill>
                  <a:srgbClr val="003451"/>
                </a:solidFill>
              </a:rPr>
              <a:t>　給食センター（予備スライド）　</a:t>
            </a:r>
          </a:p>
        </p:txBody>
      </p:sp>
      <p:sp>
        <p:nvSpPr>
          <p:cNvPr id="12" name="テキスト ボックス 11">
            <a:extLst>
              <a:ext uri="{FF2B5EF4-FFF2-40B4-BE49-F238E27FC236}">
                <a16:creationId xmlns:a16="http://schemas.microsoft.com/office/drawing/2014/main" id="{4A7F7C29-8726-BB44-5082-607485AABA7C}"/>
              </a:ext>
            </a:extLst>
          </p:cNvPr>
          <p:cNvSpPr txBox="1"/>
          <p:nvPr/>
        </p:nvSpPr>
        <p:spPr>
          <a:xfrm>
            <a:off x="2861094" y="825464"/>
            <a:ext cx="7449378" cy="369332"/>
          </a:xfrm>
          <a:prstGeom prst="rect">
            <a:avLst/>
          </a:prstGeom>
          <a:noFill/>
        </p:spPr>
        <p:txBody>
          <a:bodyPr wrap="square">
            <a:spAutoFit/>
          </a:bodyPr>
          <a:lstStyle/>
          <a:p>
            <a:r>
              <a:rPr lang="ja-JP" altLang="en-US" b="1"/>
              <a:t>令和</a:t>
            </a:r>
            <a:r>
              <a:rPr lang="en-US" altLang="ja-JP" b="1"/>
              <a:t>8</a:t>
            </a:r>
            <a:r>
              <a:rPr lang="ja-JP" altLang="en-US" b="1"/>
              <a:t>年</a:t>
            </a:r>
            <a:r>
              <a:rPr lang="en-US" altLang="ja-JP" b="1"/>
              <a:t>1</a:t>
            </a:r>
            <a:r>
              <a:rPr lang="ja-JP" altLang="en-US" b="1"/>
              <a:t>月</a:t>
            </a:r>
            <a:r>
              <a:rPr lang="en-US" altLang="ja-JP" b="1"/>
              <a:t>1</a:t>
            </a:r>
            <a:r>
              <a:rPr lang="ja-JP" altLang="en-US" b="1"/>
              <a:t>日現在 小中義務教育学校児童生徒数および学級数</a:t>
            </a:r>
          </a:p>
        </p:txBody>
      </p:sp>
      <p:sp>
        <p:nvSpPr>
          <p:cNvPr id="13" name="正方形/長方形 12">
            <a:extLst>
              <a:ext uri="{FF2B5EF4-FFF2-40B4-BE49-F238E27FC236}">
                <a16:creationId xmlns:a16="http://schemas.microsoft.com/office/drawing/2014/main" id="{C792627C-5778-C08C-E1ED-BD35F704F253}"/>
              </a:ext>
            </a:extLst>
          </p:cNvPr>
          <p:cNvSpPr/>
          <p:nvPr/>
        </p:nvSpPr>
        <p:spPr>
          <a:xfrm>
            <a:off x="3578087" y="3498574"/>
            <a:ext cx="6467061" cy="47707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43FC332C-F6FC-6347-16B7-253C1139AF6F}"/>
              </a:ext>
            </a:extLst>
          </p:cNvPr>
          <p:cNvSpPr/>
          <p:nvPr/>
        </p:nvSpPr>
        <p:spPr>
          <a:xfrm>
            <a:off x="3565125" y="5663204"/>
            <a:ext cx="6467061" cy="47707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204230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3451"/>
            </a:solidFill>
          </p:spPr>
          <p:txBody>
            <a:bodyPr/>
            <a:lstStyle/>
            <a:p>
              <a:endParaRPr lang="ja-JP" altLang="en-US" sz="1200"/>
            </a:p>
          </p:txBody>
        </p:sp>
        <p:sp>
          <p:nvSpPr>
            <p:cNvPr id="4" name="TextBox 4"/>
            <p:cNvSpPr txBox="1"/>
            <p:nvPr/>
          </p:nvSpPr>
          <p:spPr>
            <a:xfrm>
              <a:off x="0" y="-47625"/>
              <a:ext cx="4816593" cy="2756958"/>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rot="-5400000">
            <a:off x="1936750" y="-1238250"/>
            <a:ext cx="5461000" cy="9334500"/>
            <a:chOff x="0" y="0"/>
            <a:chExt cx="660400" cy="1128823"/>
          </a:xfrm>
        </p:grpSpPr>
        <p:sp>
          <p:nvSpPr>
            <p:cNvPr id="6" name="Freeform 6"/>
            <p:cNvSpPr/>
            <p:nvPr/>
          </p:nvSpPr>
          <p:spPr>
            <a:xfrm>
              <a:off x="0" y="0"/>
              <a:ext cx="660400" cy="1128823"/>
            </a:xfrm>
            <a:custGeom>
              <a:avLst/>
              <a:gdLst/>
              <a:ahLst/>
              <a:cxnLst/>
              <a:rect l="l" t="t" r="r" b="b"/>
              <a:pathLst>
                <a:path w="660400" h="1128823">
                  <a:moveTo>
                    <a:pt x="220252" y="1109754"/>
                  </a:moveTo>
                  <a:cubicBezTo>
                    <a:pt x="254109" y="1121268"/>
                    <a:pt x="292600" y="1128823"/>
                    <a:pt x="330378" y="1128823"/>
                  </a:cubicBezTo>
                  <a:cubicBezTo>
                    <a:pt x="368157" y="1128823"/>
                    <a:pt x="404509" y="1122346"/>
                    <a:pt x="438009" y="1110832"/>
                  </a:cubicBezTo>
                  <a:cubicBezTo>
                    <a:pt x="438723" y="1110473"/>
                    <a:pt x="439435" y="1110473"/>
                    <a:pt x="440148" y="1110114"/>
                  </a:cubicBezTo>
                  <a:cubicBezTo>
                    <a:pt x="565955" y="1064058"/>
                    <a:pt x="658618" y="942444"/>
                    <a:pt x="660400" y="793302"/>
                  </a:cubicBezTo>
                  <a:lnTo>
                    <a:pt x="660400" y="0"/>
                  </a:lnTo>
                  <a:lnTo>
                    <a:pt x="0" y="0"/>
                  </a:lnTo>
                  <a:lnTo>
                    <a:pt x="0" y="792713"/>
                  </a:lnTo>
                  <a:cubicBezTo>
                    <a:pt x="1782" y="943163"/>
                    <a:pt x="93019" y="1064778"/>
                    <a:pt x="220252" y="1109754"/>
                  </a:cubicBezTo>
                  <a:close/>
                </a:path>
              </a:pathLst>
            </a:custGeom>
            <a:solidFill>
              <a:srgbClr val="FFFFFF"/>
            </a:solidFill>
          </p:spPr>
          <p:txBody>
            <a:bodyPr/>
            <a:lstStyle/>
            <a:p>
              <a:endParaRPr lang="ja-JP" altLang="en-US" sz="1200"/>
            </a:p>
          </p:txBody>
        </p:sp>
        <p:sp>
          <p:nvSpPr>
            <p:cNvPr id="7" name="TextBox 7"/>
            <p:cNvSpPr txBox="1"/>
            <p:nvPr/>
          </p:nvSpPr>
          <p:spPr>
            <a:xfrm>
              <a:off x="0" y="-47625"/>
              <a:ext cx="660400" cy="1049448"/>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rot="5400000">
            <a:off x="8032750" y="2000250"/>
            <a:ext cx="5461000" cy="2857500"/>
            <a:chOff x="0" y="0"/>
            <a:chExt cx="660400" cy="345558"/>
          </a:xfrm>
        </p:grpSpPr>
        <p:sp>
          <p:nvSpPr>
            <p:cNvPr id="9" name="Freeform 9"/>
            <p:cNvSpPr/>
            <p:nvPr/>
          </p:nvSpPr>
          <p:spPr>
            <a:xfrm>
              <a:off x="0" y="0"/>
              <a:ext cx="660400" cy="345558"/>
            </a:xfrm>
            <a:custGeom>
              <a:avLst/>
              <a:gdLst/>
              <a:ahLst/>
              <a:cxnLst/>
              <a:rect l="l" t="t" r="r" b="b"/>
              <a:pathLst>
                <a:path w="660400" h="345558">
                  <a:moveTo>
                    <a:pt x="220252" y="326489"/>
                  </a:moveTo>
                  <a:cubicBezTo>
                    <a:pt x="254109" y="338003"/>
                    <a:pt x="292600" y="345558"/>
                    <a:pt x="330378" y="345558"/>
                  </a:cubicBezTo>
                  <a:cubicBezTo>
                    <a:pt x="368157" y="345558"/>
                    <a:pt x="404509" y="339081"/>
                    <a:pt x="438009" y="327567"/>
                  </a:cubicBezTo>
                  <a:cubicBezTo>
                    <a:pt x="438723" y="327208"/>
                    <a:pt x="439435" y="327208"/>
                    <a:pt x="440148" y="326848"/>
                  </a:cubicBezTo>
                  <a:cubicBezTo>
                    <a:pt x="565955" y="280793"/>
                    <a:pt x="658618" y="159179"/>
                    <a:pt x="660400" y="27435"/>
                  </a:cubicBezTo>
                  <a:lnTo>
                    <a:pt x="660400" y="0"/>
                  </a:lnTo>
                  <a:lnTo>
                    <a:pt x="0" y="0"/>
                  </a:lnTo>
                  <a:lnTo>
                    <a:pt x="0" y="27415"/>
                  </a:lnTo>
                  <a:cubicBezTo>
                    <a:pt x="1782" y="159898"/>
                    <a:pt x="93019" y="281513"/>
                    <a:pt x="220252" y="326489"/>
                  </a:cubicBezTo>
                  <a:close/>
                </a:path>
              </a:pathLst>
            </a:custGeom>
            <a:solidFill>
              <a:srgbClr val="FFFFFF"/>
            </a:solidFill>
          </p:spPr>
          <p:txBody>
            <a:bodyPr/>
            <a:lstStyle/>
            <a:p>
              <a:endParaRPr lang="ja-JP" altLang="en-US" sz="1200"/>
            </a:p>
          </p:txBody>
        </p:sp>
        <p:sp>
          <p:nvSpPr>
            <p:cNvPr id="10" name="TextBox 10"/>
            <p:cNvSpPr txBox="1"/>
            <p:nvPr/>
          </p:nvSpPr>
          <p:spPr>
            <a:xfrm>
              <a:off x="0" y="-47625"/>
              <a:ext cx="660400" cy="266183"/>
            </a:xfrm>
            <a:prstGeom prst="rect">
              <a:avLst/>
            </a:prstGeom>
          </p:spPr>
          <p:txBody>
            <a:bodyPr lIns="33867" tIns="33867" rIns="33867" bIns="33867" rtlCol="0" anchor="ctr"/>
            <a:lstStyle/>
            <a:p>
              <a:pPr algn="ctr">
                <a:lnSpc>
                  <a:spcPts val="1773"/>
                </a:lnSpc>
                <a:spcBef>
                  <a:spcPct val="0"/>
                </a:spcBef>
              </a:pPr>
              <a:endParaRPr sz="1200"/>
            </a:p>
          </p:txBody>
        </p:sp>
      </p:grpSp>
      <p:sp>
        <p:nvSpPr>
          <p:cNvPr id="11" name="Freeform 11"/>
          <p:cNvSpPr/>
          <p:nvPr/>
        </p:nvSpPr>
        <p:spPr>
          <a:xfrm>
            <a:off x="10218438" y="2507173"/>
            <a:ext cx="1658476" cy="1322681"/>
          </a:xfrm>
          <a:custGeom>
            <a:avLst/>
            <a:gdLst/>
            <a:ahLst/>
            <a:cxnLst/>
            <a:rect l="l" t="t" r="r" b="b"/>
            <a:pathLst>
              <a:path w="2487714" h="1984022">
                <a:moveTo>
                  <a:pt x="0" y="0"/>
                </a:moveTo>
                <a:lnTo>
                  <a:pt x="2487715" y="0"/>
                </a:lnTo>
                <a:lnTo>
                  <a:pt x="2487715" y="1984022"/>
                </a:lnTo>
                <a:lnTo>
                  <a:pt x="0" y="1984022"/>
                </a:lnTo>
                <a:lnTo>
                  <a:pt x="0" y="0"/>
                </a:lnTo>
                <a:close/>
              </a:path>
            </a:pathLst>
          </a:custGeom>
          <a:blipFill>
            <a:blip r:embed="rId3"/>
            <a:stretch>
              <a:fillRect l="-5883" b="-22216"/>
            </a:stretch>
          </a:blipFill>
        </p:spPr>
        <p:txBody>
          <a:bodyPr/>
          <a:lstStyle/>
          <a:p>
            <a:endParaRPr lang="ja-JP" altLang="en-US" sz="1200"/>
          </a:p>
        </p:txBody>
      </p:sp>
      <p:sp>
        <p:nvSpPr>
          <p:cNvPr id="12" name="TextBox 12"/>
          <p:cNvSpPr txBox="1"/>
          <p:nvPr/>
        </p:nvSpPr>
        <p:spPr>
          <a:xfrm>
            <a:off x="2349649" y="2916348"/>
            <a:ext cx="4635203" cy="1090042"/>
          </a:xfrm>
          <a:prstGeom prst="rect">
            <a:avLst/>
          </a:prstGeom>
        </p:spPr>
        <p:txBody>
          <a:bodyPr lIns="0" tIns="0" rIns="0" bIns="0" rtlCol="0" anchor="t">
            <a:spAutoFit/>
          </a:bodyPr>
          <a:lstStyle/>
          <a:p>
            <a:pPr algn="just">
              <a:lnSpc>
                <a:spcPts val="8506"/>
              </a:lnSpc>
              <a:spcBef>
                <a:spcPct val="0"/>
              </a:spcBef>
            </a:pPr>
            <a:r>
              <a:rPr lang="en-US" sz="7732" b="1" spc="618" err="1">
                <a:solidFill>
                  <a:srgbClr val="003451"/>
                </a:solidFill>
                <a:latin typeface="ヒカリ角ゴ extended Bold"/>
                <a:ea typeface="ヒカリ角ゴ extended Bold"/>
                <a:cs typeface="ヒカリ角ゴ extended Bold"/>
                <a:sym typeface="ヒカリ角ゴ extended Bold"/>
              </a:rPr>
              <a:t>全体構想</a:t>
            </a:r>
            <a:endParaRPr lang="en-US" sz="7732" b="1" spc="618">
              <a:solidFill>
                <a:srgbClr val="003451"/>
              </a:solidFill>
              <a:latin typeface="ヒカリ角ゴ extended Bold"/>
              <a:ea typeface="ヒカリ角ゴ extended Bold"/>
              <a:cs typeface="ヒカリ角ゴ extended Bold"/>
              <a:sym typeface="ヒカリ角ゴ extended Bold"/>
            </a:endParaRPr>
          </a:p>
        </p:txBody>
      </p:sp>
      <p:sp>
        <p:nvSpPr>
          <p:cNvPr id="13" name="TextBox 13"/>
          <p:cNvSpPr txBox="1"/>
          <p:nvPr/>
        </p:nvSpPr>
        <p:spPr>
          <a:xfrm>
            <a:off x="10150934" y="3921991"/>
            <a:ext cx="1793486" cy="423193"/>
          </a:xfrm>
          <a:prstGeom prst="rect">
            <a:avLst/>
          </a:prstGeom>
        </p:spPr>
        <p:txBody>
          <a:bodyPr lIns="0" tIns="0" rIns="0" bIns="0" rtlCol="0" anchor="t">
            <a:spAutoFit/>
          </a:bodyPr>
          <a:lstStyle/>
          <a:p>
            <a:pPr>
              <a:lnSpc>
                <a:spcPts val="1400"/>
              </a:lnSpc>
            </a:pPr>
            <a:r>
              <a:rPr lang="en-US" sz="1400" b="1" spc="28">
                <a:solidFill>
                  <a:srgbClr val="003451"/>
                </a:solidFill>
                <a:latin typeface="ヒカリ角ゴ extended Bold"/>
                <a:ea typeface="ヒカリ角ゴ extended Bold"/>
                <a:cs typeface="ヒカリ角ゴ extended Bold"/>
                <a:sym typeface="ヒカリ角ゴ extended Bold"/>
              </a:rPr>
              <a:t>Stronger, Forward.</a:t>
            </a:r>
          </a:p>
          <a:p>
            <a:pPr>
              <a:lnSpc>
                <a:spcPts val="1866"/>
              </a:lnSpc>
            </a:pPr>
            <a:r>
              <a:rPr lang="en-US" sz="1866" b="1" spc="279">
                <a:solidFill>
                  <a:srgbClr val="003451"/>
                </a:solidFill>
                <a:latin typeface="ヒカリ角ゴ extended Bold"/>
                <a:ea typeface="ヒカリ角ゴ extended Bold"/>
                <a:cs typeface="ヒカリ角ゴ extended Bold"/>
                <a:sym typeface="ヒカリ角ゴ extended Bold"/>
              </a:rPr>
              <a:t>TSUCHIURA</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56C72E-C34A-21B6-CCD6-06A36AB0B9E1}"/>
            </a:ext>
          </a:extLst>
        </p:cNvPr>
        <p:cNvGrpSpPr/>
        <p:nvPr/>
      </p:nvGrpSpPr>
      <p:grpSpPr>
        <a:xfrm>
          <a:off x="0" y="0"/>
          <a:ext cx="0" cy="0"/>
          <a:chOff x="0" y="0"/>
          <a:chExt cx="0" cy="0"/>
        </a:xfrm>
      </p:grpSpPr>
      <p:sp>
        <p:nvSpPr>
          <p:cNvPr id="6" name="楕円 3">
            <a:extLst>
              <a:ext uri="{FF2B5EF4-FFF2-40B4-BE49-F238E27FC236}">
                <a16:creationId xmlns:a16="http://schemas.microsoft.com/office/drawing/2014/main" id="{15CF3309-0EA5-698C-9ED3-F9DD47E6B939}"/>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9">
            <a:extLst>
              <a:ext uri="{FF2B5EF4-FFF2-40B4-BE49-F238E27FC236}">
                <a16:creationId xmlns:a16="http://schemas.microsoft.com/office/drawing/2014/main" id="{7DCC30FE-91AF-7AFF-5826-418E8091CD5D}"/>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8" name="テキスト ボックス 15">
            <a:extLst>
              <a:ext uri="{FF2B5EF4-FFF2-40B4-BE49-F238E27FC236}">
                <a16:creationId xmlns:a16="http://schemas.microsoft.com/office/drawing/2014/main" id="{63C228F6-18C3-2218-7B0C-600385BA45F5}"/>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2</a:t>
            </a:r>
            <a:r>
              <a:rPr lang="ja-JP" altLang="en-US" sz="2800" b="1">
                <a:solidFill>
                  <a:srgbClr val="003451"/>
                </a:solidFill>
              </a:rPr>
              <a:t>　給食センター（予備スライド）　</a:t>
            </a:r>
          </a:p>
        </p:txBody>
      </p:sp>
      <p:sp>
        <p:nvSpPr>
          <p:cNvPr id="5" name="テキスト ボックス 4">
            <a:extLst>
              <a:ext uri="{FF2B5EF4-FFF2-40B4-BE49-F238E27FC236}">
                <a16:creationId xmlns:a16="http://schemas.microsoft.com/office/drawing/2014/main" id="{F7E1043B-C27B-C1B1-1669-8BF4F1E60CB4}"/>
              </a:ext>
            </a:extLst>
          </p:cNvPr>
          <p:cNvSpPr txBox="1"/>
          <p:nvPr/>
        </p:nvSpPr>
        <p:spPr>
          <a:xfrm>
            <a:off x="8478645" y="4792131"/>
            <a:ext cx="3598333" cy="1200329"/>
          </a:xfrm>
          <a:prstGeom prst="rect">
            <a:avLst/>
          </a:prstGeom>
          <a:noFill/>
        </p:spPr>
        <p:txBody>
          <a:bodyPr wrap="square" rtlCol="0">
            <a:spAutoFit/>
          </a:bodyPr>
          <a:lstStyle/>
          <a:p>
            <a:r>
              <a:rPr kumimoji="1" lang="ja-JP" altLang="en-US" sz="2400" b="1"/>
              <a:t>八郷給食センター</a:t>
            </a:r>
            <a:endParaRPr kumimoji="1" lang="en-US" altLang="ja-JP" sz="2400" b="1"/>
          </a:p>
          <a:p>
            <a:r>
              <a:rPr kumimoji="1" lang="ja-JP" altLang="en-US" sz="2400" b="1"/>
              <a:t>供給能力</a:t>
            </a:r>
            <a:r>
              <a:rPr kumimoji="1" lang="en-US" altLang="ja-JP" sz="2400" b="1"/>
              <a:t>3500</a:t>
            </a:r>
            <a:r>
              <a:rPr kumimoji="1" lang="ja-JP" altLang="en-US" sz="2400" b="1"/>
              <a:t>食</a:t>
            </a:r>
            <a:r>
              <a:rPr kumimoji="1" lang="en-US" altLang="ja-JP" sz="2400" b="1"/>
              <a:t>/</a:t>
            </a:r>
            <a:r>
              <a:rPr kumimoji="1" lang="ja-JP" altLang="en-US" sz="2400" b="1"/>
              <a:t>日だが</a:t>
            </a:r>
            <a:endParaRPr kumimoji="1" lang="en-US" altLang="ja-JP" sz="2400" b="1"/>
          </a:p>
          <a:p>
            <a:r>
              <a:rPr kumimoji="1" lang="ja-JP" altLang="en-US" sz="2400" b="1">
                <a:solidFill>
                  <a:schemeClr val="accent6"/>
                </a:solidFill>
              </a:rPr>
              <a:t>提供料は約</a:t>
            </a:r>
            <a:r>
              <a:rPr kumimoji="1" lang="en-US" altLang="ja-JP" sz="2400" b="1">
                <a:solidFill>
                  <a:schemeClr val="accent6"/>
                </a:solidFill>
              </a:rPr>
              <a:t>1750</a:t>
            </a:r>
            <a:r>
              <a:rPr kumimoji="1" lang="ja-JP" altLang="en-US" sz="2400" b="1">
                <a:solidFill>
                  <a:schemeClr val="accent6"/>
                </a:solidFill>
              </a:rPr>
              <a:t>食</a:t>
            </a:r>
            <a:r>
              <a:rPr kumimoji="1" lang="en-US" altLang="ja-JP" sz="2400" b="1">
                <a:solidFill>
                  <a:schemeClr val="accent6"/>
                </a:solidFill>
              </a:rPr>
              <a:t>/</a:t>
            </a:r>
            <a:r>
              <a:rPr kumimoji="1" lang="ja-JP" altLang="en-US" sz="2400" b="1">
                <a:solidFill>
                  <a:schemeClr val="accent6"/>
                </a:solidFill>
              </a:rPr>
              <a:t>日</a:t>
            </a:r>
            <a:endParaRPr kumimoji="1" lang="en-US" altLang="ja-JP" sz="2400" b="1">
              <a:solidFill>
                <a:schemeClr val="accent6"/>
              </a:solidFill>
            </a:endParaRPr>
          </a:p>
        </p:txBody>
      </p:sp>
      <p:pic>
        <p:nvPicPr>
          <p:cNvPr id="10" name="図 9" descr="テキスト&#10;&#10;AI 生成コンテンツは誤りを含む可能性があります。">
            <a:extLst>
              <a:ext uri="{FF2B5EF4-FFF2-40B4-BE49-F238E27FC236}">
                <a16:creationId xmlns:a16="http://schemas.microsoft.com/office/drawing/2014/main" id="{FB870B74-FF05-B21E-283C-B7566AA78886}"/>
              </a:ext>
            </a:extLst>
          </p:cNvPr>
          <p:cNvPicPr>
            <a:picLocks noChangeAspect="1"/>
          </p:cNvPicPr>
          <p:nvPr/>
        </p:nvPicPr>
        <p:blipFill>
          <a:blip r:embed="rId3"/>
          <a:stretch>
            <a:fillRect/>
          </a:stretch>
        </p:blipFill>
        <p:spPr>
          <a:xfrm>
            <a:off x="2802890" y="3924015"/>
            <a:ext cx="4889394" cy="2271081"/>
          </a:xfrm>
          <a:prstGeom prst="rect">
            <a:avLst/>
          </a:prstGeom>
        </p:spPr>
      </p:pic>
      <p:sp>
        <p:nvSpPr>
          <p:cNvPr id="11" name="テキスト ボックス 10">
            <a:extLst>
              <a:ext uri="{FF2B5EF4-FFF2-40B4-BE49-F238E27FC236}">
                <a16:creationId xmlns:a16="http://schemas.microsoft.com/office/drawing/2014/main" id="{D361CA92-283F-B2C3-582B-044AC213F24E}"/>
              </a:ext>
            </a:extLst>
          </p:cNvPr>
          <p:cNvSpPr txBox="1"/>
          <p:nvPr/>
        </p:nvSpPr>
        <p:spPr>
          <a:xfrm>
            <a:off x="2957952" y="6195096"/>
            <a:ext cx="3598333" cy="430887"/>
          </a:xfrm>
          <a:prstGeom prst="rect">
            <a:avLst/>
          </a:prstGeom>
          <a:noFill/>
        </p:spPr>
        <p:txBody>
          <a:bodyPr wrap="square" rtlCol="0">
            <a:spAutoFit/>
          </a:bodyPr>
          <a:lstStyle/>
          <a:p>
            <a:r>
              <a:rPr kumimoji="1" lang="en-US" altLang="ja-JP" sz="1100"/>
              <a:t>https://www.city.ishioka.lg.jp/data/doc/1570777754_doc_200_1.pdf</a:t>
            </a:r>
          </a:p>
        </p:txBody>
      </p:sp>
      <p:sp>
        <p:nvSpPr>
          <p:cNvPr id="16" name="テキスト ボックス 15">
            <a:extLst>
              <a:ext uri="{FF2B5EF4-FFF2-40B4-BE49-F238E27FC236}">
                <a16:creationId xmlns:a16="http://schemas.microsoft.com/office/drawing/2014/main" id="{1D034FCA-4B89-456D-04C8-CB7BAC2B42DB}"/>
              </a:ext>
            </a:extLst>
          </p:cNvPr>
          <p:cNvSpPr txBox="1"/>
          <p:nvPr/>
        </p:nvSpPr>
        <p:spPr>
          <a:xfrm>
            <a:off x="2737022" y="3355716"/>
            <a:ext cx="7449952" cy="430887"/>
          </a:xfrm>
          <a:prstGeom prst="rect">
            <a:avLst/>
          </a:prstGeom>
          <a:noFill/>
        </p:spPr>
        <p:txBody>
          <a:bodyPr wrap="square">
            <a:spAutoFit/>
          </a:bodyPr>
          <a:lstStyle/>
          <a:p>
            <a:r>
              <a:rPr lang="ja-JP" altLang="en-US" sz="1100"/>
              <a:t>https://www.city.tsuchiura.lg.jp/kosodate-kyoiku/hoiku-gakko/gakko-kyoiku/gakko-kyushoku/page009037.html</a:t>
            </a:r>
          </a:p>
        </p:txBody>
      </p:sp>
      <p:pic>
        <p:nvPicPr>
          <p:cNvPr id="18" name="図 17" descr="テーブル&#10;&#10;AI 生成コンテンツは誤りを含む可能性があります。">
            <a:extLst>
              <a:ext uri="{FF2B5EF4-FFF2-40B4-BE49-F238E27FC236}">
                <a16:creationId xmlns:a16="http://schemas.microsoft.com/office/drawing/2014/main" id="{FE18DF45-47E1-38E6-43C9-327F58E33320}"/>
              </a:ext>
            </a:extLst>
          </p:cNvPr>
          <p:cNvPicPr>
            <a:picLocks noChangeAspect="1"/>
          </p:cNvPicPr>
          <p:nvPr/>
        </p:nvPicPr>
        <p:blipFill>
          <a:blip r:embed="rId4"/>
          <a:stretch>
            <a:fillRect/>
          </a:stretch>
        </p:blipFill>
        <p:spPr>
          <a:xfrm>
            <a:off x="2700000" y="1328286"/>
            <a:ext cx="5960981" cy="2036580"/>
          </a:xfrm>
          <a:prstGeom prst="rect">
            <a:avLst/>
          </a:prstGeom>
        </p:spPr>
      </p:pic>
      <p:sp>
        <p:nvSpPr>
          <p:cNvPr id="19" name="テキスト ボックス 18">
            <a:extLst>
              <a:ext uri="{FF2B5EF4-FFF2-40B4-BE49-F238E27FC236}">
                <a16:creationId xmlns:a16="http://schemas.microsoft.com/office/drawing/2014/main" id="{CDF7356E-1D9C-D24E-B196-87DB3F906FCD}"/>
              </a:ext>
            </a:extLst>
          </p:cNvPr>
          <p:cNvSpPr txBox="1"/>
          <p:nvPr/>
        </p:nvSpPr>
        <p:spPr>
          <a:xfrm>
            <a:off x="8478644" y="1515891"/>
            <a:ext cx="3598333" cy="1569660"/>
          </a:xfrm>
          <a:prstGeom prst="rect">
            <a:avLst/>
          </a:prstGeom>
          <a:noFill/>
        </p:spPr>
        <p:txBody>
          <a:bodyPr wrap="square" rtlCol="0">
            <a:spAutoFit/>
          </a:bodyPr>
          <a:lstStyle/>
          <a:p>
            <a:r>
              <a:rPr kumimoji="1" lang="ja-JP" altLang="en-US" sz="2400" b="1"/>
              <a:t>土浦給食センター</a:t>
            </a:r>
            <a:endParaRPr kumimoji="1" lang="en-US" altLang="ja-JP" sz="2400" b="1"/>
          </a:p>
          <a:p>
            <a:r>
              <a:rPr kumimoji="1" lang="ja-JP" altLang="en-US" sz="2400" b="1"/>
              <a:t>供給能力</a:t>
            </a:r>
            <a:r>
              <a:rPr kumimoji="1" lang="en-US" altLang="ja-JP" sz="2400" b="1"/>
              <a:t>12000</a:t>
            </a:r>
            <a:r>
              <a:rPr kumimoji="1" lang="ja-JP" altLang="en-US" sz="2400" b="1"/>
              <a:t>食</a:t>
            </a:r>
            <a:r>
              <a:rPr kumimoji="1" lang="en-US" altLang="ja-JP" sz="2400" b="1"/>
              <a:t>/</a:t>
            </a:r>
            <a:r>
              <a:rPr kumimoji="1" lang="ja-JP" altLang="en-US" sz="2400" b="1"/>
              <a:t>日だが</a:t>
            </a:r>
            <a:endParaRPr kumimoji="1" lang="en-US" altLang="ja-JP" sz="2400" b="1"/>
          </a:p>
          <a:p>
            <a:r>
              <a:rPr kumimoji="1" lang="ja-JP" altLang="en-US" sz="2400" b="1">
                <a:solidFill>
                  <a:schemeClr val="accent6"/>
                </a:solidFill>
              </a:rPr>
              <a:t>提供料は約</a:t>
            </a:r>
            <a:r>
              <a:rPr kumimoji="1" lang="en-US" altLang="ja-JP" sz="2400" b="1">
                <a:solidFill>
                  <a:schemeClr val="accent6"/>
                </a:solidFill>
              </a:rPr>
              <a:t>9900</a:t>
            </a:r>
            <a:r>
              <a:rPr kumimoji="1" lang="ja-JP" altLang="en-US" sz="2400" b="1">
                <a:solidFill>
                  <a:schemeClr val="accent6"/>
                </a:solidFill>
              </a:rPr>
              <a:t>食</a:t>
            </a:r>
            <a:r>
              <a:rPr kumimoji="1" lang="en-US" altLang="ja-JP" sz="2400" b="1">
                <a:solidFill>
                  <a:schemeClr val="accent6"/>
                </a:solidFill>
              </a:rPr>
              <a:t>/</a:t>
            </a:r>
            <a:r>
              <a:rPr kumimoji="1" lang="ja-JP" altLang="en-US" sz="2400" b="1">
                <a:solidFill>
                  <a:schemeClr val="accent6"/>
                </a:solidFill>
              </a:rPr>
              <a:t>日</a:t>
            </a:r>
            <a:endParaRPr kumimoji="1" lang="en-US" altLang="ja-JP" sz="2400" b="1">
              <a:solidFill>
                <a:schemeClr val="accent6"/>
              </a:solidFill>
            </a:endParaRPr>
          </a:p>
        </p:txBody>
      </p:sp>
    </p:spTree>
    <p:extLst>
      <p:ext uri="{BB962C8B-B14F-4D97-AF65-F5344CB8AC3E}">
        <p14:creationId xmlns:p14="http://schemas.microsoft.com/office/powerpoint/2010/main" val="12663185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F6E52D-051E-F19C-774D-E7F848CAA843}"/>
            </a:ext>
          </a:extLst>
        </p:cNvPr>
        <p:cNvGrpSpPr/>
        <p:nvPr/>
      </p:nvGrpSpPr>
      <p:grpSpPr>
        <a:xfrm>
          <a:off x="0" y="0"/>
          <a:ext cx="0" cy="0"/>
          <a:chOff x="0" y="0"/>
          <a:chExt cx="0" cy="0"/>
        </a:xfrm>
      </p:grpSpPr>
      <p:sp>
        <p:nvSpPr>
          <p:cNvPr id="6" name="楕円 3">
            <a:extLst>
              <a:ext uri="{FF2B5EF4-FFF2-40B4-BE49-F238E27FC236}">
                <a16:creationId xmlns:a16="http://schemas.microsoft.com/office/drawing/2014/main" id="{CAAE63A1-BC7B-0028-7F7E-F798E112F3F9}"/>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9">
            <a:extLst>
              <a:ext uri="{FF2B5EF4-FFF2-40B4-BE49-F238E27FC236}">
                <a16:creationId xmlns:a16="http://schemas.microsoft.com/office/drawing/2014/main" id="{B571DF97-EA3F-27CA-F2CB-CEA3604FC388}"/>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8" name="テキスト ボックス 15">
            <a:extLst>
              <a:ext uri="{FF2B5EF4-FFF2-40B4-BE49-F238E27FC236}">
                <a16:creationId xmlns:a16="http://schemas.microsoft.com/office/drawing/2014/main" id="{2C743974-A2CC-5F1C-6C04-4BB873317478}"/>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2</a:t>
            </a:r>
            <a:r>
              <a:rPr lang="ja-JP" altLang="en-US" sz="2800" b="1">
                <a:solidFill>
                  <a:srgbClr val="003451"/>
                </a:solidFill>
              </a:rPr>
              <a:t>　給食センター（予備スライド）　</a:t>
            </a:r>
          </a:p>
        </p:txBody>
      </p:sp>
      <p:pic>
        <p:nvPicPr>
          <p:cNvPr id="4" name="図 3" descr="テキスト&#10;&#10;AI 生成コンテンツは誤りを含む可能性があります。">
            <a:extLst>
              <a:ext uri="{FF2B5EF4-FFF2-40B4-BE49-F238E27FC236}">
                <a16:creationId xmlns:a16="http://schemas.microsoft.com/office/drawing/2014/main" id="{2D1A44A0-AEE1-BA1E-7F8E-429A1ECC843F}"/>
              </a:ext>
            </a:extLst>
          </p:cNvPr>
          <p:cNvPicPr>
            <a:picLocks noChangeAspect="1"/>
          </p:cNvPicPr>
          <p:nvPr/>
        </p:nvPicPr>
        <p:blipFill>
          <a:blip r:embed="rId3"/>
          <a:stretch>
            <a:fillRect/>
          </a:stretch>
        </p:blipFill>
        <p:spPr>
          <a:xfrm>
            <a:off x="2722829" y="1095393"/>
            <a:ext cx="9469171" cy="5677692"/>
          </a:xfrm>
          <a:prstGeom prst="rect">
            <a:avLst/>
          </a:prstGeom>
        </p:spPr>
      </p:pic>
    </p:spTree>
    <p:extLst>
      <p:ext uri="{BB962C8B-B14F-4D97-AF65-F5344CB8AC3E}">
        <p14:creationId xmlns:p14="http://schemas.microsoft.com/office/powerpoint/2010/main" val="26623072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AB9D4A-5B51-E33B-B7FE-A73A02DCBBE2}"/>
            </a:ext>
          </a:extLst>
        </p:cNvPr>
        <p:cNvGrpSpPr/>
        <p:nvPr/>
      </p:nvGrpSpPr>
      <p:grpSpPr>
        <a:xfrm>
          <a:off x="0" y="0"/>
          <a:ext cx="0" cy="0"/>
          <a:chOff x="0" y="0"/>
          <a:chExt cx="0" cy="0"/>
        </a:xfrm>
      </p:grpSpPr>
      <p:sp>
        <p:nvSpPr>
          <p:cNvPr id="6" name="楕円 3">
            <a:extLst>
              <a:ext uri="{FF2B5EF4-FFF2-40B4-BE49-F238E27FC236}">
                <a16:creationId xmlns:a16="http://schemas.microsoft.com/office/drawing/2014/main" id="{82C8B050-2931-2BE3-C883-C05E74F4B59F}"/>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9">
            <a:extLst>
              <a:ext uri="{FF2B5EF4-FFF2-40B4-BE49-F238E27FC236}">
                <a16:creationId xmlns:a16="http://schemas.microsoft.com/office/drawing/2014/main" id="{6542E14A-BA7D-3ECE-3BF2-6FE050FD305C}"/>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8" name="テキスト ボックス 15">
            <a:extLst>
              <a:ext uri="{FF2B5EF4-FFF2-40B4-BE49-F238E27FC236}">
                <a16:creationId xmlns:a16="http://schemas.microsoft.com/office/drawing/2014/main" id="{04939207-3C89-9464-DA31-C006FDF0E565}"/>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2</a:t>
            </a:r>
            <a:r>
              <a:rPr lang="ja-JP" altLang="en-US" sz="2800" b="1">
                <a:solidFill>
                  <a:srgbClr val="003451"/>
                </a:solidFill>
              </a:rPr>
              <a:t>　給食センター（予備スライド）　</a:t>
            </a:r>
          </a:p>
        </p:txBody>
      </p:sp>
      <p:sp>
        <p:nvSpPr>
          <p:cNvPr id="15" name="テキスト ボックス 14">
            <a:extLst>
              <a:ext uri="{FF2B5EF4-FFF2-40B4-BE49-F238E27FC236}">
                <a16:creationId xmlns:a16="http://schemas.microsoft.com/office/drawing/2014/main" id="{A2A87020-FFBB-0380-5578-EF47C55AF7DA}"/>
              </a:ext>
            </a:extLst>
          </p:cNvPr>
          <p:cNvSpPr txBox="1"/>
          <p:nvPr/>
        </p:nvSpPr>
        <p:spPr>
          <a:xfrm>
            <a:off x="7618403" y="1256542"/>
            <a:ext cx="4234930" cy="1384995"/>
          </a:xfrm>
          <a:prstGeom prst="rect">
            <a:avLst/>
          </a:prstGeom>
          <a:noFill/>
        </p:spPr>
        <p:txBody>
          <a:bodyPr wrap="square" rtlCol="0">
            <a:spAutoFit/>
          </a:bodyPr>
          <a:lstStyle/>
          <a:p>
            <a:r>
              <a:rPr kumimoji="1" lang="ja-JP" altLang="en-US" sz="2800"/>
              <a:t>八郷の小学校</a:t>
            </a:r>
            <a:r>
              <a:rPr kumimoji="1" lang="en-US" altLang="ja-JP" sz="2800"/>
              <a:t>8</a:t>
            </a:r>
            <a:r>
              <a:rPr kumimoji="1" lang="ja-JP" altLang="en-US" sz="2800"/>
              <a:t>つは</a:t>
            </a:r>
            <a:endParaRPr kumimoji="1" lang="en-US" altLang="ja-JP" sz="2800"/>
          </a:p>
          <a:p>
            <a:r>
              <a:rPr kumimoji="1" lang="ja-JP" altLang="en-US" sz="2800"/>
              <a:t>統合の予定</a:t>
            </a:r>
            <a:endParaRPr kumimoji="1" lang="en-US" altLang="ja-JP" sz="2800"/>
          </a:p>
          <a:p>
            <a:r>
              <a:rPr lang="ja-JP" altLang="en-US" sz="2800"/>
              <a:t>時期：</a:t>
            </a:r>
            <a:r>
              <a:rPr lang="en-US" altLang="ja-JP" sz="2800"/>
              <a:t>2031</a:t>
            </a:r>
            <a:r>
              <a:rPr lang="ja-JP" altLang="en-US" sz="2800"/>
              <a:t>年４月</a:t>
            </a:r>
            <a:endParaRPr kumimoji="1" lang="ja-JP" altLang="en-US" sz="2800"/>
          </a:p>
        </p:txBody>
      </p:sp>
      <p:pic>
        <p:nvPicPr>
          <p:cNvPr id="3" name="図 2" descr="マップ&#10;&#10;AI 生成コンテンツは誤りを含む可能性があります。">
            <a:extLst>
              <a:ext uri="{FF2B5EF4-FFF2-40B4-BE49-F238E27FC236}">
                <a16:creationId xmlns:a16="http://schemas.microsoft.com/office/drawing/2014/main" id="{5A8C67C4-842B-E6CD-81E3-3CFD2B513397}"/>
              </a:ext>
            </a:extLst>
          </p:cNvPr>
          <p:cNvPicPr>
            <a:picLocks noChangeAspect="1"/>
          </p:cNvPicPr>
          <p:nvPr/>
        </p:nvPicPr>
        <p:blipFill>
          <a:blip r:embed="rId3"/>
          <a:stretch>
            <a:fillRect/>
          </a:stretch>
        </p:blipFill>
        <p:spPr>
          <a:xfrm>
            <a:off x="2628123" y="1197275"/>
            <a:ext cx="4917982" cy="4764103"/>
          </a:xfrm>
          <a:prstGeom prst="rect">
            <a:avLst/>
          </a:prstGeom>
        </p:spPr>
      </p:pic>
    </p:spTree>
    <p:extLst>
      <p:ext uri="{BB962C8B-B14F-4D97-AF65-F5344CB8AC3E}">
        <p14:creationId xmlns:p14="http://schemas.microsoft.com/office/powerpoint/2010/main" val="2765242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D407C81-C60D-8CB7-6897-7D720869B23B}"/>
            </a:ext>
          </a:extLst>
        </p:cNvPr>
        <p:cNvGrpSpPr/>
        <p:nvPr/>
      </p:nvGrpSpPr>
      <p:grpSpPr>
        <a:xfrm>
          <a:off x="0" y="0"/>
          <a:ext cx="0" cy="0"/>
          <a:chOff x="0" y="0"/>
          <a:chExt cx="0" cy="0"/>
        </a:xfrm>
      </p:grpSpPr>
      <p:sp>
        <p:nvSpPr>
          <p:cNvPr id="6" name="楕円 3">
            <a:extLst>
              <a:ext uri="{FF2B5EF4-FFF2-40B4-BE49-F238E27FC236}">
                <a16:creationId xmlns:a16="http://schemas.microsoft.com/office/drawing/2014/main" id="{897B2498-5183-A629-99CF-20BEDD5A9C41}"/>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9">
            <a:extLst>
              <a:ext uri="{FF2B5EF4-FFF2-40B4-BE49-F238E27FC236}">
                <a16:creationId xmlns:a16="http://schemas.microsoft.com/office/drawing/2014/main" id="{40C374C7-0BD7-A6F7-FE9D-C5BCB950BD5A}"/>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8" name="テキスト ボックス 15">
            <a:extLst>
              <a:ext uri="{FF2B5EF4-FFF2-40B4-BE49-F238E27FC236}">
                <a16:creationId xmlns:a16="http://schemas.microsoft.com/office/drawing/2014/main" id="{8CA15317-988F-704B-0AD6-BF9F4052270F}"/>
              </a:ext>
            </a:extLst>
          </p:cNvPr>
          <p:cNvSpPr txBox="1"/>
          <p:nvPr/>
        </p:nvSpPr>
        <p:spPr>
          <a:xfrm>
            <a:off x="2502732" y="383329"/>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施策</a:t>
            </a:r>
            <a:r>
              <a:rPr lang="en-US" altLang="ja-JP" sz="2800" b="1">
                <a:solidFill>
                  <a:srgbClr val="003451"/>
                </a:solidFill>
              </a:rPr>
              <a:t>2</a:t>
            </a:r>
            <a:r>
              <a:rPr lang="ja-JP" altLang="en-US" sz="2800" b="1">
                <a:solidFill>
                  <a:srgbClr val="003451"/>
                </a:solidFill>
              </a:rPr>
              <a:t>　給食センター（予備スライド）　</a:t>
            </a:r>
          </a:p>
        </p:txBody>
      </p:sp>
      <p:sp>
        <p:nvSpPr>
          <p:cNvPr id="15" name="テキスト ボックス 14">
            <a:extLst>
              <a:ext uri="{FF2B5EF4-FFF2-40B4-BE49-F238E27FC236}">
                <a16:creationId xmlns:a16="http://schemas.microsoft.com/office/drawing/2014/main" id="{A3450D0F-CC94-D803-7AB0-B5C71AD6EABD}"/>
              </a:ext>
            </a:extLst>
          </p:cNvPr>
          <p:cNvSpPr txBox="1"/>
          <p:nvPr/>
        </p:nvSpPr>
        <p:spPr>
          <a:xfrm>
            <a:off x="3279259" y="1194701"/>
            <a:ext cx="7618053" cy="2585323"/>
          </a:xfrm>
          <a:prstGeom prst="rect">
            <a:avLst/>
          </a:prstGeom>
          <a:noFill/>
        </p:spPr>
        <p:txBody>
          <a:bodyPr wrap="square" rtlCol="0">
            <a:spAutoFit/>
          </a:bodyPr>
          <a:lstStyle/>
          <a:p>
            <a:r>
              <a:rPr kumimoji="1" lang="ja-JP" altLang="en-US"/>
              <a:t>土浦給食センターから</a:t>
            </a:r>
            <a:endParaRPr kumimoji="1" lang="en-US" altLang="ja-JP"/>
          </a:p>
          <a:p>
            <a:r>
              <a:rPr kumimoji="1" lang="ja-JP" altLang="en-US"/>
              <a:t>下稲吉小学校までの道のりは約</a:t>
            </a:r>
            <a:r>
              <a:rPr kumimoji="1" lang="en-US" altLang="ja-JP"/>
              <a:t>8</a:t>
            </a:r>
            <a:r>
              <a:rPr kumimoji="1" lang="ja-JP" altLang="en-US"/>
              <a:t>㎞</a:t>
            </a:r>
            <a:endParaRPr kumimoji="1" lang="en-US" altLang="ja-JP"/>
          </a:p>
          <a:p>
            <a:r>
              <a:rPr kumimoji="1" lang="ja-JP" altLang="en-US"/>
              <a:t>→車で約</a:t>
            </a:r>
            <a:r>
              <a:rPr kumimoji="1" lang="en-US" altLang="ja-JP"/>
              <a:t>12</a:t>
            </a:r>
            <a:r>
              <a:rPr kumimoji="1" lang="ja-JP" altLang="en-US"/>
              <a:t>分</a:t>
            </a:r>
            <a:endParaRPr kumimoji="1" lang="en-US" altLang="ja-JP"/>
          </a:p>
          <a:p>
            <a:r>
              <a:rPr kumimoji="1" lang="ja-JP" altLang="en-US"/>
              <a:t>八郷給食センターまでの道のりは約</a:t>
            </a:r>
            <a:r>
              <a:rPr kumimoji="1" lang="en-US" altLang="ja-JP"/>
              <a:t>11</a:t>
            </a:r>
            <a:r>
              <a:rPr kumimoji="1" lang="ja-JP" altLang="en-US"/>
              <a:t>㎞</a:t>
            </a:r>
            <a:endParaRPr kumimoji="1" lang="en-US" altLang="ja-JP"/>
          </a:p>
          <a:p>
            <a:r>
              <a:rPr kumimoji="1" lang="ja-JP" altLang="en-US"/>
              <a:t>→車で約</a:t>
            </a:r>
            <a:r>
              <a:rPr kumimoji="1" lang="en-US" altLang="ja-JP"/>
              <a:t>15</a:t>
            </a:r>
            <a:r>
              <a:rPr kumimoji="1" lang="ja-JP" altLang="en-US"/>
              <a:t>分</a:t>
            </a:r>
            <a:endParaRPr kumimoji="1" lang="en-US" altLang="ja-JP"/>
          </a:p>
          <a:p>
            <a:r>
              <a:rPr kumimoji="1" lang="ja-JP" altLang="en-US"/>
              <a:t>恋瀬小学校まで（最も遠い）の道のりは約</a:t>
            </a:r>
            <a:r>
              <a:rPr kumimoji="1" lang="en-US" altLang="ja-JP"/>
              <a:t>20</a:t>
            </a:r>
            <a:r>
              <a:rPr kumimoji="1" lang="ja-JP" altLang="en-US"/>
              <a:t>㎞</a:t>
            </a:r>
            <a:endParaRPr kumimoji="1" lang="en-US" altLang="ja-JP"/>
          </a:p>
          <a:p>
            <a:r>
              <a:rPr kumimoji="1" lang="ja-JP" altLang="en-US"/>
              <a:t>→車で</a:t>
            </a:r>
            <a:r>
              <a:rPr kumimoji="1" lang="en-US" altLang="ja-JP"/>
              <a:t>26</a:t>
            </a:r>
            <a:r>
              <a:rPr kumimoji="1" lang="ja-JP" altLang="en-US"/>
              <a:t>分</a:t>
            </a:r>
            <a:endParaRPr kumimoji="1" lang="en-US" altLang="ja-JP"/>
          </a:p>
          <a:p>
            <a:r>
              <a:rPr kumimoji="1" lang="ja-JP" altLang="en-US"/>
              <a:t>柿岡小学校まで（義務教育学校予定地）の道のりは約</a:t>
            </a:r>
            <a:r>
              <a:rPr kumimoji="1" lang="en-US" altLang="ja-JP"/>
              <a:t>14.5</a:t>
            </a:r>
            <a:r>
              <a:rPr kumimoji="1" lang="ja-JP" altLang="en-US"/>
              <a:t>㎞</a:t>
            </a:r>
            <a:endParaRPr kumimoji="1" lang="en-US" altLang="ja-JP"/>
          </a:p>
          <a:p>
            <a:r>
              <a:rPr kumimoji="1" lang="ja-JP" altLang="en-US"/>
              <a:t>→車で</a:t>
            </a:r>
            <a:r>
              <a:rPr kumimoji="1" lang="en-US" altLang="ja-JP"/>
              <a:t>20</a:t>
            </a:r>
            <a:r>
              <a:rPr kumimoji="1" lang="ja-JP" altLang="en-US"/>
              <a:t>分</a:t>
            </a:r>
            <a:endParaRPr kumimoji="1" lang="en-US" altLang="ja-JP"/>
          </a:p>
        </p:txBody>
      </p:sp>
      <p:sp>
        <p:nvSpPr>
          <p:cNvPr id="2" name="テキスト ボックス 1">
            <a:extLst>
              <a:ext uri="{FF2B5EF4-FFF2-40B4-BE49-F238E27FC236}">
                <a16:creationId xmlns:a16="http://schemas.microsoft.com/office/drawing/2014/main" id="{CA4C3F24-E431-3749-DF58-00830707EF30}"/>
              </a:ext>
            </a:extLst>
          </p:cNvPr>
          <p:cNvSpPr txBox="1"/>
          <p:nvPr/>
        </p:nvSpPr>
        <p:spPr>
          <a:xfrm>
            <a:off x="3279258" y="3963301"/>
            <a:ext cx="7618053" cy="1200329"/>
          </a:xfrm>
          <a:prstGeom prst="rect">
            <a:avLst/>
          </a:prstGeom>
          <a:noFill/>
        </p:spPr>
        <p:txBody>
          <a:bodyPr wrap="square" rtlCol="0">
            <a:spAutoFit/>
          </a:bodyPr>
          <a:lstStyle/>
          <a:p>
            <a:r>
              <a:rPr kumimoji="1" lang="ja-JP" altLang="en-US"/>
              <a:t>土浦市の年少人口は</a:t>
            </a:r>
            <a:r>
              <a:rPr kumimoji="1" lang="en-US" altLang="ja-JP"/>
              <a:t>2025</a:t>
            </a:r>
            <a:r>
              <a:rPr kumimoji="1" lang="ja-JP" altLang="en-US"/>
              <a:t>→</a:t>
            </a:r>
            <a:r>
              <a:rPr kumimoji="1" lang="en-US" altLang="ja-JP"/>
              <a:t>2030</a:t>
            </a:r>
            <a:r>
              <a:rPr kumimoji="1" lang="ja-JP" altLang="en-US"/>
              <a:t>で</a:t>
            </a:r>
            <a:r>
              <a:rPr kumimoji="1" lang="en-US" altLang="ja-JP"/>
              <a:t>14348</a:t>
            </a:r>
            <a:r>
              <a:rPr kumimoji="1" lang="ja-JP" altLang="en-US"/>
              <a:t>人から</a:t>
            </a:r>
            <a:r>
              <a:rPr kumimoji="1" lang="en-US" altLang="ja-JP"/>
              <a:t>13284</a:t>
            </a:r>
            <a:r>
              <a:rPr kumimoji="1" lang="ja-JP" altLang="en-US"/>
              <a:t>人の予測</a:t>
            </a:r>
            <a:endParaRPr kumimoji="1" lang="en-US" altLang="ja-JP"/>
          </a:p>
          <a:p>
            <a:r>
              <a:rPr kumimoji="1" lang="ja-JP" altLang="en-US"/>
              <a:t>減少率は約</a:t>
            </a:r>
            <a:r>
              <a:rPr kumimoji="1" lang="en-US" altLang="ja-JP"/>
              <a:t>8</a:t>
            </a:r>
            <a:r>
              <a:rPr kumimoji="1" lang="ja-JP" altLang="en-US"/>
              <a:t>％→給食数も</a:t>
            </a:r>
            <a:r>
              <a:rPr kumimoji="1" lang="en-US" altLang="ja-JP"/>
              <a:t>8</a:t>
            </a:r>
            <a:r>
              <a:rPr kumimoji="1" lang="ja-JP" altLang="en-US"/>
              <a:t>％減少と仮定すると、</a:t>
            </a:r>
            <a:endParaRPr kumimoji="1" lang="en-US" altLang="ja-JP"/>
          </a:p>
          <a:p>
            <a:r>
              <a:rPr kumimoji="1" lang="ja-JP" altLang="en-US"/>
              <a:t>給食数は</a:t>
            </a:r>
            <a:r>
              <a:rPr kumimoji="1" lang="en-US" altLang="ja-JP"/>
              <a:t>2025</a:t>
            </a:r>
            <a:r>
              <a:rPr kumimoji="1" lang="ja-JP" altLang="en-US"/>
              <a:t>→</a:t>
            </a:r>
            <a:r>
              <a:rPr kumimoji="1" lang="en-US" altLang="ja-JP"/>
              <a:t>2030</a:t>
            </a:r>
            <a:r>
              <a:rPr kumimoji="1" lang="ja-JP" altLang="en-US"/>
              <a:t>で</a:t>
            </a:r>
            <a:r>
              <a:rPr kumimoji="1" lang="en-US" altLang="ja-JP"/>
              <a:t>10000</a:t>
            </a:r>
            <a:r>
              <a:rPr kumimoji="1" lang="ja-JP" altLang="en-US"/>
              <a:t>食→</a:t>
            </a:r>
            <a:r>
              <a:rPr kumimoji="1" lang="en-US" altLang="ja-JP"/>
              <a:t>9200</a:t>
            </a:r>
            <a:r>
              <a:rPr kumimoji="1" lang="ja-JP" altLang="en-US"/>
              <a:t>食</a:t>
            </a:r>
            <a:endParaRPr kumimoji="1" lang="en-US" altLang="ja-JP"/>
          </a:p>
          <a:p>
            <a:r>
              <a:rPr kumimoji="1" lang="ja-JP" altLang="en-US"/>
              <a:t>つまり</a:t>
            </a:r>
            <a:r>
              <a:rPr kumimoji="1" lang="en-US" altLang="ja-JP"/>
              <a:t>5</a:t>
            </a:r>
            <a:r>
              <a:rPr kumimoji="1" lang="ja-JP" altLang="en-US"/>
              <a:t>年後には</a:t>
            </a:r>
            <a:r>
              <a:rPr kumimoji="1" lang="en-US" altLang="ja-JP"/>
              <a:t>2800</a:t>
            </a:r>
            <a:r>
              <a:rPr kumimoji="1" lang="ja-JP" altLang="en-US"/>
              <a:t>食ほど供給能力を下回る供給量になる</a:t>
            </a:r>
          </a:p>
        </p:txBody>
      </p:sp>
    </p:spTree>
    <p:extLst>
      <p:ext uri="{BB962C8B-B14F-4D97-AF65-F5344CB8AC3E}">
        <p14:creationId xmlns:p14="http://schemas.microsoft.com/office/powerpoint/2010/main" val="9971784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03C98C3-4035-39BB-B9E0-5735EFB4BF44}"/>
            </a:ext>
          </a:extLst>
        </p:cNvPr>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718FBA71-B491-1A27-0D10-B71D9BC7DC50}"/>
              </a:ext>
            </a:extLst>
          </p:cNvPr>
          <p:cNvSpPr/>
          <p:nvPr/>
        </p:nvSpPr>
        <p:spPr>
          <a:xfrm>
            <a:off x="2859565" y="571289"/>
            <a:ext cx="9027636" cy="4623468"/>
          </a:xfrm>
          <a:prstGeom prst="roundRect">
            <a:avLst>
              <a:gd name="adj" fmla="val 4152"/>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4" name="楕円 3">
            <a:extLst>
              <a:ext uri="{FF2B5EF4-FFF2-40B4-BE49-F238E27FC236}">
                <a16:creationId xmlns:a16="http://schemas.microsoft.com/office/drawing/2014/main" id="{7C5EE63B-992D-D90B-39DA-EA102CAAE3A9}"/>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 name="テキスト ボックス 57">
            <a:extLst>
              <a:ext uri="{FF2B5EF4-FFF2-40B4-BE49-F238E27FC236}">
                <a16:creationId xmlns:a16="http://schemas.microsoft.com/office/drawing/2014/main" id="{F835822B-BF50-F3A8-3A8A-A0527F093880}"/>
              </a:ext>
            </a:extLst>
          </p:cNvPr>
          <p:cNvSpPr txBox="1"/>
          <p:nvPr/>
        </p:nvSpPr>
        <p:spPr>
          <a:xfrm>
            <a:off x="3109342" y="784151"/>
            <a:ext cx="2158694" cy="523220"/>
          </a:xfrm>
          <a:prstGeom prst="rect">
            <a:avLst/>
          </a:prstGeom>
          <a:noFill/>
        </p:spPr>
        <p:txBody>
          <a:bodyPr wrap="square" lIns="91440" tIns="45720" rIns="91440" bIns="45720" rtlCol="0" anchor="t">
            <a:spAutoFit/>
          </a:bodyPr>
          <a:lstStyle/>
          <a:p>
            <a:r>
              <a:rPr lang="ja-JP" altLang="en-US" sz="2800" b="1"/>
              <a:t>新治公民館</a:t>
            </a:r>
          </a:p>
        </p:txBody>
      </p:sp>
      <p:grpSp>
        <p:nvGrpSpPr>
          <p:cNvPr id="18" name="グループ化 17">
            <a:extLst>
              <a:ext uri="{FF2B5EF4-FFF2-40B4-BE49-F238E27FC236}">
                <a16:creationId xmlns:a16="http://schemas.microsoft.com/office/drawing/2014/main" id="{0969DD01-A20C-B47F-69BB-C1C975F93057}"/>
              </a:ext>
            </a:extLst>
          </p:cNvPr>
          <p:cNvGrpSpPr/>
          <p:nvPr/>
        </p:nvGrpSpPr>
        <p:grpSpPr>
          <a:xfrm>
            <a:off x="3010488" y="3191792"/>
            <a:ext cx="5030988" cy="1920374"/>
            <a:chOff x="3010488" y="3191792"/>
            <a:chExt cx="4754403" cy="1920374"/>
          </a:xfrm>
        </p:grpSpPr>
        <p:sp>
          <p:nvSpPr>
            <p:cNvPr id="13" name="四角形: 角を丸くする 12">
              <a:extLst>
                <a:ext uri="{FF2B5EF4-FFF2-40B4-BE49-F238E27FC236}">
                  <a16:creationId xmlns:a16="http://schemas.microsoft.com/office/drawing/2014/main" id="{36AC3DE7-16D9-F439-3E87-C0F815C32F7E}"/>
                </a:ext>
              </a:extLst>
            </p:cNvPr>
            <p:cNvSpPr/>
            <p:nvPr/>
          </p:nvSpPr>
          <p:spPr>
            <a:xfrm>
              <a:off x="3010488" y="3191792"/>
              <a:ext cx="4754403" cy="1920374"/>
            </a:xfrm>
            <a:prstGeom prst="roundRect">
              <a:avLst>
                <a:gd name="adj" fmla="val 7188"/>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nvGrpSpPr>
            <p:cNvPr id="15" name="グループ化 14">
              <a:extLst>
                <a:ext uri="{FF2B5EF4-FFF2-40B4-BE49-F238E27FC236}">
                  <a16:creationId xmlns:a16="http://schemas.microsoft.com/office/drawing/2014/main" id="{0A62DE9E-2986-FDCB-0238-E5546EB66D79}"/>
                </a:ext>
              </a:extLst>
            </p:cNvPr>
            <p:cNvGrpSpPr/>
            <p:nvPr/>
          </p:nvGrpSpPr>
          <p:grpSpPr>
            <a:xfrm>
              <a:off x="3010488" y="3206489"/>
              <a:ext cx="1016751" cy="461665"/>
              <a:chOff x="3010488" y="3036326"/>
              <a:chExt cx="1016751" cy="461665"/>
            </a:xfrm>
          </p:grpSpPr>
          <p:sp>
            <p:nvSpPr>
              <p:cNvPr id="7" name="四角形: 角を丸くする 6">
                <a:extLst>
                  <a:ext uri="{FF2B5EF4-FFF2-40B4-BE49-F238E27FC236}">
                    <a16:creationId xmlns:a16="http://schemas.microsoft.com/office/drawing/2014/main" id="{88A46BDC-2410-7949-84FC-43D63A39AB50}"/>
                  </a:ext>
                </a:extLst>
              </p:cNvPr>
              <p:cNvSpPr/>
              <p:nvPr/>
            </p:nvSpPr>
            <p:spPr>
              <a:xfrm>
                <a:off x="3010488" y="3036326"/>
                <a:ext cx="927851" cy="461665"/>
              </a:xfrm>
              <a:prstGeom prst="roundRect">
                <a:avLst>
                  <a:gd name="adj" fmla="val 1215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57">
                <a:extLst>
                  <a:ext uri="{FF2B5EF4-FFF2-40B4-BE49-F238E27FC236}">
                    <a16:creationId xmlns:a16="http://schemas.microsoft.com/office/drawing/2014/main" id="{E0092D98-9C3E-C8FD-1A21-D721302D2686}"/>
                  </a:ext>
                </a:extLst>
              </p:cNvPr>
              <p:cNvSpPr txBox="1"/>
              <p:nvPr/>
            </p:nvSpPr>
            <p:spPr>
              <a:xfrm>
                <a:off x="3057266" y="3036326"/>
                <a:ext cx="969973" cy="461665"/>
              </a:xfrm>
              <a:prstGeom prst="rect">
                <a:avLst/>
              </a:prstGeom>
              <a:noFill/>
            </p:spPr>
            <p:txBody>
              <a:bodyPr wrap="square" lIns="91440" tIns="45720" rIns="91440" bIns="45720" rtlCol="0" anchor="t">
                <a:spAutoFit/>
              </a:bodyPr>
              <a:lstStyle/>
              <a:p>
                <a:r>
                  <a:rPr lang="ja-JP" altLang="en-US" sz="2400" b="1">
                    <a:solidFill>
                      <a:schemeClr val="bg1"/>
                    </a:solidFill>
                  </a:rPr>
                  <a:t>弱み</a:t>
                </a:r>
              </a:p>
            </p:txBody>
          </p:sp>
        </p:grpSp>
      </p:grpSp>
      <p:sp>
        <p:nvSpPr>
          <p:cNvPr id="12" name="四角形: 角を丸くする 11">
            <a:extLst>
              <a:ext uri="{FF2B5EF4-FFF2-40B4-BE49-F238E27FC236}">
                <a16:creationId xmlns:a16="http://schemas.microsoft.com/office/drawing/2014/main" id="{3A4B4186-8271-8544-270B-C762D0F7A520}"/>
              </a:ext>
            </a:extLst>
          </p:cNvPr>
          <p:cNvSpPr/>
          <p:nvPr/>
        </p:nvSpPr>
        <p:spPr>
          <a:xfrm>
            <a:off x="3010488" y="1554886"/>
            <a:ext cx="5030987" cy="1591059"/>
          </a:xfrm>
          <a:prstGeom prst="roundRect">
            <a:avLst>
              <a:gd name="adj" fmla="val 7188"/>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1" name="テキスト ボックス 10">
            <a:extLst>
              <a:ext uri="{FF2B5EF4-FFF2-40B4-BE49-F238E27FC236}">
                <a16:creationId xmlns:a16="http://schemas.microsoft.com/office/drawing/2014/main" id="{D1DA3BFB-6FDC-DBFF-D94D-221F7CF2427A}"/>
              </a:ext>
            </a:extLst>
          </p:cNvPr>
          <p:cNvSpPr txBox="1"/>
          <p:nvPr/>
        </p:nvSpPr>
        <p:spPr>
          <a:xfrm>
            <a:off x="3078220" y="2159681"/>
            <a:ext cx="4733449" cy="1077218"/>
          </a:xfrm>
          <a:prstGeom prst="rect">
            <a:avLst/>
          </a:prstGeom>
          <a:noFill/>
        </p:spPr>
        <p:txBody>
          <a:bodyPr wrap="square" rtlCol="0">
            <a:spAutoFit/>
          </a:bodyPr>
          <a:lstStyle/>
          <a:p>
            <a:r>
              <a:rPr kumimoji="1" lang="ja-JP" altLang="en-US" sz="2400" b="1">
                <a:solidFill>
                  <a:srgbClr val="003451"/>
                </a:solidFill>
              </a:rPr>
              <a:t>建物が</a:t>
            </a:r>
            <a:r>
              <a:rPr kumimoji="1" lang="ja-JP" altLang="en-US" sz="3200" b="1">
                <a:solidFill>
                  <a:srgbClr val="003451"/>
                </a:solidFill>
              </a:rPr>
              <a:t>新しい</a:t>
            </a:r>
            <a:r>
              <a:rPr kumimoji="1" lang="ja-JP" altLang="en-US" sz="2400" b="1">
                <a:solidFill>
                  <a:srgbClr val="003451"/>
                </a:solidFill>
              </a:rPr>
              <a:t>（築</a:t>
            </a:r>
            <a:r>
              <a:rPr kumimoji="1" lang="en-US" altLang="ja-JP" sz="2400" b="1">
                <a:solidFill>
                  <a:srgbClr val="003451"/>
                </a:solidFill>
              </a:rPr>
              <a:t>13</a:t>
            </a:r>
            <a:r>
              <a:rPr kumimoji="1" lang="ja-JP" altLang="en-US" sz="2400" b="1">
                <a:solidFill>
                  <a:srgbClr val="003451"/>
                </a:solidFill>
              </a:rPr>
              <a:t>年）</a:t>
            </a:r>
            <a:endParaRPr kumimoji="1" lang="en-US" altLang="ja-JP" sz="2400" b="1">
              <a:solidFill>
                <a:srgbClr val="003451"/>
              </a:solidFill>
            </a:endParaRPr>
          </a:p>
          <a:p>
            <a:r>
              <a:rPr kumimoji="1" lang="ja-JP" altLang="en-US" sz="2400" b="1">
                <a:solidFill>
                  <a:srgbClr val="003451"/>
                </a:solidFill>
              </a:rPr>
              <a:t>延床面積が</a:t>
            </a:r>
            <a:r>
              <a:rPr kumimoji="1" lang="ja-JP" altLang="en-US" sz="3200" b="1">
                <a:solidFill>
                  <a:srgbClr val="003451"/>
                </a:solidFill>
              </a:rPr>
              <a:t>広い</a:t>
            </a:r>
            <a:r>
              <a:rPr kumimoji="1" lang="ja-JP" altLang="en-US" sz="2400" b="1">
                <a:solidFill>
                  <a:srgbClr val="003451"/>
                </a:solidFill>
              </a:rPr>
              <a:t>（</a:t>
            </a:r>
            <a:r>
              <a:rPr kumimoji="1" lang="en-US" altLang="ja-JP" sz="2400" b="1">
                <a:solidFill>
                  <a:srgbClr val="003451"/>
                </a:solidFill>
              </a:rPr>
              <a:t>1575m²</a:t>
            </a:r>
            <a:r>
              <a:rPr kumimoji="1" lang="ja-JP" altLang="en-US" sz="2400" b="1">
                <a:solidFill>
                  <a:srgbClr val="003451"/>
                </a:solidFill>
              </a:rPr>
              <a:t>）</a:t>
            </a:r>
          </a:p>
        </p:txBody>
      </p:sp>
      <p:sp>
        <p:nvSpPr>
          <p:cNvPr id="10" name="四角形: 角を丸くする 9">
            <a:extLst>
              <a:ext uri="{FF2B5EF4-FFF2-40B4-BE49-F238E27FC236}">
                <a16:creationId xmlns:a16="http://schemas.microsoft.com/office/drawing/2014/main" id="{5AEDBC33-ACCE-C60B-0DA1-1C9D7DED8089}"/>
              </a:ext>
            </a:extLst>
          </p:cNvPr>
          <p:cNvSpPr/>
          <p:nvPr/>
        </p:nvSpPr>
        <p:spPr>
          <a:xfrm>
            <a:off x="3010488" y="1554886"/>
            <a:ext cx="886925" cy="436866"/>
          </a:xfrm>
          <a:prstGeom prst="roundRect">
            <a:avLst>
              <a:gd name="adj" fmla="val 7188"/>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5" name="テキスト ボックス 57">
            <a:extLst>
              <a:ext uri="{FF2B5EF4-FFF2-40B4-BE49-F238E27FC236}">
                <a16:creationId xmlns:a16="http://schemas.microsoft.com/office/drawing/2014/main" id="{C3E75324-46EE-9AD3-4439-6C68A6C539BF}"/>
              </a:ext>
            </a:extLst>
          </p:cNvPr>
          <p:cNvSpPr txBox="1"/>
          <p:nvPr/>
        </p:nvSpPr>
        <p:spPr>
          <a:xfrm>
            <a:off x="3051413" y="1545784"/>
            <a:ext cx="886926" cy="461665"/>
          </a:xfrm>
          <a:prstGeom prst="rect">
            <a:avLst/>
          </a:prstGeom>
          <a:noFill/>
        </p:spPr>
        <p:txBody>
          <a:bodyPr wrap="square" lIns="91440" tIns="45720" rIns="91440" bIns="45720" rtlCol="0" anchor="t">
            <a:spAutoFit/>
          </a:bodyPr>
          <a:lstStyle/>
          <a:p>
            <a:r>
              <a:rPr lang="ja-JP" altLang="en-US" sz="2400" b="1">
                <a:solidFill>
                  <a:schemeClr val="bg1"/>
                </a:solidFill>
              </a:rPr>
              <a:t>強み</a:t>
            </a:r>
          </a:p>
        </p:txBody>
      </p:sp>
      <p:sp>
        <p:nvSpPr>
          <p:cNvPr id="14" name="テキスト ボックス 13">
            <a:extLst>
              <a:ext uri="{FF2B5EF4-FFF2-40B4-BE49-F238E27FC236}">
                <a16:creationId xmlns:a16="http://schemas.microsoft.com/office/drawing/2014/main" id="{B5A88004-0F7D-D387-F2B7-04A893370B12}"/>
              </a:ext>
            </a:extLst>
          </p:cNvPr>
          <p:cNvSpPr txBox="1"/>
          <p:nvPr/>
        </p:nvSpPr>
        <p:spPr>
          <a:xfrm>
            <a:off x="3078220" y="3760623"/>
            <a:ext cx="5379637" cy="1323439"/>
          </a:xfrm>
          <a:prstGeom prst="rect">
            <a:avLst/>
          </a:prstGeom>
          <a:noFill/>
        </p:spPr>
        <p:txBody>
          <a:bodyPr wrap="square" rtlCol="0">
            <a:spAutoFit/>
          </a:bodyPr>
          <a:lstStyle/>
          <a:p>
            <a:r>
              <a:rPr kumimoji="1" lang="ja-JP" altLang="en-US" sz="2400" b="1">
                <a:solidFill>
                  <a:srgbClr val="003451"/>
                </a:solidFill>
              </a:rPr>
              <a:t>利用者数が</a:t>
            </a:r>
            <a:r>
              <a:rPr kumimoji="1" lang="ja-JP" altLang="en-US" sz="3200" b="1">
                <a:solidFill>
                  <a:srgbClr val="003451"/>
                </a:solidFill>
              </a:rPr>
              <a:t>少ない</a:t>
            </a:r>
            <a:r>
              <a:rPr kumimoji="1" lang="ja-JP" altLang="en-US" sz="2400" b="1">
                <a:solidFill>
                  <a:srgbClr val="003451"/>
                </a:solidFill>
              </a:rPr>
              <a:t>（</a:t>
            </a:r>
            <a:r>
              <a:rPr kumimoji="1" lang="en-US" altLang="ja-JP" sz="2400" b="1">
                <a:solidFill>
                  <a:srgbClr val="003451"/>
                </a:solidFill>
              </a:rPr>
              <a:t>14,855</a:t>
            </a:r>
            <a:r>
              <a:rPr kumimoji="1" lang="ja-JP" altLang="en-US" sz="2400" b="1">
                <a:solidFill>
                  <a:srgbClr val="003451"/>
                </a:solidFill>
              </a:rPr>
              <a:t>人</a:t>
            </a:r>
            <a:r>
              <a:rPr kumimoji="1" lang="en-US" altLang="ja-JP" sz="2400" b="1">
                <a:solidFill>
                  <a:srgbClr val="003451"/>
                </a:solidFill>
              </a:rPr>
              <a:t>/</a:t>
            </a:r>
            <a:r>
              <a:rPr kumimoji="1" lang="ja-JP" altLang="en-US" sz="2400" b="1">
                <a:solidFill>
                  <a:srgbClr val="003451"/>
                </a:solidFill>
              </a:rPr>
              <a:t>年）</a:t>
            </a:r>
            <a:endParaRPr kumimoji="1" lang="en-US" altLang="ja-JP" sz="2400" b="1">
              <a:solidFill>
                <a:srgbClr val="003451"/>
              </a:solidFill>
            </a:endParaRPr>
          </a:p>
          <a:p>
            <a:r>
              <a:rPr kumimoji="1" lang="ja-JP" altLang="en-US" sz="2400" b="1">
                <a:solidFill>
                  <a:srgbClr val="003451"/>
                </a:solidFill>
              </a:rPr>
              <a:t>大きな行政コスト（</a:t>
            </a:r>
            <a:r>
              <a:rPr kumimoji="1" lang="en-US" altLang="ja-JP" sz="2400" b="1">
                <a:solidFill>
                  <a:srgbClr val="003451"/>
                </a:solidFill>
              </a:rPr>
              <a:t>64,409</a:t>
            </a:r>
            <a:r>
              <a:rPr kumimoji="1" lang="ja-JP" altLang="en-US" sz="2400" b="1">
                <a:solidFill>
                  <a:srgbClr val="003451"/>
                </a:solidFill>
              </a:rPr>
              <a:t>千円</a:t>
            </a:r>
            <a:r>
              <a:rPr kumimoji="1" lang="en-US" altLang="ja-JP" sz="2400" b="1">
                <a:solidFill>
                  <a:srgbClr val="003451"/>
                </a:solidFill>
              </a:rPr>
              <a:t>/</a:t>
            </a:r>
            <a:r>
              <a:rPr kumimoji="1" lang="ja-JP" altLang="en-US" sz="2400" b="1">
                <a:solidFill>
                  <a:srgbClr val="003451"/>
                </a:solidFill>
              </a:rPr>
              <a:t>年）</a:t>
            </a:r>
            <a:endParaRPr kumimoji="1" lang="en-US" altLang="ja-JP" sz="2800" b="1">
              <a:solidFill>
                <a:srgbClr val="003451"/>
              </a:solidFill>
            </a:endParaRPr>
          </a:p>
          <a:p>
            <a:r>
              <a:rPr kumimoji="1" lang="ja-JP" altLang="en-US" sz="2400" b="1">
                <a:solidFill>
                  <a:srgbClr val="003451"/>
                </a:solidFill>
              </a:rPr>
              <a:t>→公民館平均の</a:t>
            </a:r>
            <a:r>
              <a:rPr kumimoji="1" lang="en-US" altLang="ja-JP" sz="2400" b="1">
                <a:solidFill>
                  <a:srgbClr val="003451"/>
                </a:solidFill>
              </a:rPr>
              <a:t>2</a:t>
            </a:r>
            <a:r>
              <a:rPr kumimoji="1" lang="ja-JP" altLang="en-US" sz="2400" b="1">
                <a:solidFill>
                  <a:srgbClr val="003451"/>
                </a:solidFill>
              </a:rPr>
              <a:t>倍弱</a:t>
            </a:r>
            <a:endParaRPr kumimoji="1" lang="en-US" altLang="ja-JP" sz="2000" b="1">
              <a:solidFill>
                <a:srgbClr val="003451"/>
              </a:solidFill>
            </a:endParaRPr>
          </a:p>
        </p:txBody>
      </p:sp>
      <p:pic>
        <p:nvPicPr>
          <p:cNvPr id="1026" name="Picture 2" descr="新治地区公民館（新館）外観2">
            <a:extLst>
              <a:ext uri="{FF2B5EF4-FFF2-40B4-BE49-F238E27FC236}">
                <a16:creationId xmlns:a16="http://schemas.microsoft.com/office/drawing/2014/main" id="{8A6F4931-A678-2BC0-CA9A-12C6483BD1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21" r="3839"/>
          <a:stretch>
            <a:fillRect/>
          </a:stretch>
        </p:blipFill>
        <p:spPr bwMode="auto">
          <a:xfrm>
            <a:off x="8075315" y="1516946"/>
            <a:ext cx="3797449" cy="1920375"/>
          </a:xfrm>
          <a:prstGeom prst="rect">
            <a:avLst/>
          </a:prstGeom>
          <a:noFill/>
          <a:extLst>
            <a:ext uri="{909E8E84-426E-40DD-AFC4-6F175D3DCCD1}">
              <a14:hiddenFill xmlns:a14="http://schemas.microsoft.com/office/drawing/2010/main">
                <a:solidFill>
                  <a:srgbClr val="FFFFFF"/>
                </a:solidFill>
              </a14:hiddenFill>
            </a:ext>
          </a:extLst>
        </p:spPr>
      </p:pic>
      <p:sp>
        <p:nvSpPr>
          <p:cNvPr id="16" name="四角形: 角を丸くする 15">
            <a:extLst>
              <a:ext uri="{FF2B5EF4-FFF2-40B4-BE49-F238E27FC236}">
                <a16:creationId xmlns:a16="http://schemas.microsoft.com/office/drawing/2014/main" id="{590F5375-7D71-7E5E-A387-A2AB92677B9A}"/>
              </a:ext>
            </a:extLst>
          </p:cNvPr>
          <p:cNvSpPr/>
          <p:nvPr/>
        </p:nvSpPr>
        <p:spPr>
          <a:xfrm>
            <a:off x="2879339" y="5212218"/>
            <a:ext cx="9027636" cy="1074493"/>
          </a:xfrm>
          <a:prstGeom prst="roundRect">
            <a:avLst>
              <a:gd name="adj" fmla="val 4152"/>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17" name="テキスト ボックス 16">
            <a:extLst>
              <a:ext uri="{FF2B5EF4-FFF2-40B4-BE49-F238E27FC236}">
                <a16:creationId xmlns:a16="http://schemas.microsoft.com/office/drawing/2014/main" id="{629A583C-3563-7344-1570-A476A15E9CFE}"/>
              </a:ext>
            </a:extLst>
          </p:cNvPr>
          <p:cNvSpPr txBox="1"/>
          <p:nvPr/>
        </p:nvSpPr>
        <p:spPr>
          <a:xfrm>
            <a:off x="4126093" y="5255300"/>
            <a:ext cx="6514742" cy="954107"/>
          </a:xfrm>
          <a:prstGeom prst="rect">
            <a:avLst/>
          </a:prstGeom>
          <a:noFill/>
        </p:spPr>
        <p:txBody>
          <a:bodyPr wrap="square" rtlCol="0">
            <a:spAutoFit/>
          </a:bodyPr>
          <a:lstStyle/>
          <a:p>
            <a:pPr algn="ctr"/>
            <a:r>
              <a:rPr kumimoji="1" lang="ja-JP" altLang="en-US" sz="2800" b="1">
                <a:solidFill>
                  <a:srgbClr val="003451"/>
                </a:solidFill>
              </a:rPr>
              <a:t>＋</a:t>
            </a:r>
            <a:endParaRPr kumimoji="1" lang="en-US" altLang="ja-JP" sz="2800" b="1">
              <a:solidFill>
                <a:srgbClr val="003451"/>
              </a:solidFill>
            </a:endParaRPr>
          </a:p>
          <a:p>
            <a:pPr algn="ctr"/>
            <a:r>
              <a:rPr kumimoji="1" lang="ja-JP" altLang="en-US" sz="2800" b="1">
                <a:solidFill>
                  <a:srgbClr val="003451"/>
                </a:solidFill>
              </a:rPr>
              <a:t>公共施設の老朽化・人口減少</a:t>
            </a:r>
            <a:endParaRPr kumimoji="1" lang="en-US" altLang="ja-JP" sz="2800" b="1">
              <a:solidFill>
                <a:srgbClr val="003451"/>
              </a:solidFill>
            </a:endParaRPr>
          </a:p>
        </p:txBody>
      </p:sp>
      <p:sp>
        <p:nvSpPr>
          <p:cNvPr id="22" name="テキスト ボックス 21">
            <a:extLst>
              <a:ext uri="{FF2B5EF4-FFF2-40B4-BE49-F238E27FC236}">
                <a16:creationId xmlns:a16="http://schemas.microsoft.com/office/drawing/2014/main" id="{A3FA0A6C-5E7D-481F-F9F7-8799AAA01097}"/>
              </a:ext>
            </a:extLst>
          </p:cNvPr>
          <p:cNvSpPr txBox="1"/>
          <p:nvPr/>
        </p:nvSpPr>
        <p:spPr>
          <a:xfrm>
            <a:off x="8041476" y="3648104"/>
            <a:ext cx="4754403" cy="338554"/>
          </a:xfrm>
          <a:prstGeom prst="rect">
            <a:avLst/>
          </a:prstGeom>
          <a:noFill/>
        </p:spPr>
        <p:txBody>
          <a:bodyPr wrap="square">
            <a:spAutoFit/>
          </a:bodyPr>
          <a:lstStyle/>
          <a:p>
            <a:r>
              <a:rPr lang="ja-JP" altLang="en-US" sz="800" b="1"/>
              <a:t>https://www.city.tsuchiura.lg.jp/kurashi-tetsuzuki/kokyoshisetsu/bunka-shogaigakushunoshisetsu/chikukominkan/page004856.html</a:t>
            </a:r>
          </a:p>
        </p:txBody>
      </p:sp>
      <p:sp>
        <p:nvSpPr>
          <p:cNvPr id="19" name="テキスト ボックス 18">
            <a:extLst>
              <a:ext uri="{FF2B5EF4-FFF2-40B4-BE49-F238E27FC236}">
                <a16:creationId xmlns:a16="http://schemas.microsoft.com/office/drawing/2014/main" id="{28B9EE4F-EE9D-BBB7-2D67-F84B25C5AA51}"/>
              </a:ext>
            </a:extLst>
          </p:cNvPr>
          <p:cNvSpPr txBox="1"/>
          <p:nvPr/>
        </p:nvSpPr>
        <p:spPr>
          <a:xfrm>
            <a:off x="-628583" y="1843950"/>
            <a:ext cx="2954655" cy="3170099"/>
          </a:xfrm>
          <a:prstGeom prst="rect">
            <a:avLst/>
          </a:prstGeom>
          <a:noFill/>
        </p:spPr>
        <p:txBody>
          <a:bodyPr vert="eaVert" wrap="none" rtlCol="0" anchor="ctr">
            <a:spAutoFit/>
          </a:bodyPr>
          <a:lstStyle/>
          <a:p>
            <a:pPr algn="ctr"/>
            <a:r>
              <a:rPr kumimoji="1" lang="ja-JP" altLang="en-US" sz="6000" b="1">
                <a:solidFill>
                  <a:schemeClr val="bg1"/>
                </a:solidFill>
              </a:rPr>
              <a:t>公共施設</a:t>
            </a:r>
            <a:endParaRPr kumimoji="1" lang="en-US" altLang="ja-JP" sz="6000" b="1">
              <a:solidFill>
                <a:schemeClr val="bg1"/>
              </a:solidFill>
            </a:endParaRPr>
          </a:p>
          <a:p>
            <a:pPr algn="ctr"/>
            <a:r>
              <a:rPr kumimoji="1" lang="ja-JP" altLang="en-US" sz="6000" b="1">
                <a:solidFill>
                  <a:schemeClr val="bg1"/>
                </a:solidFill>
              </a:rPr>
              <a:t>再編</a:t>
            </a:r>
            <a:endParaRPr kumimoji="1" lang="en-US" altLang="ja-JP" sz="6000" b="1">
              <a:solidFill>
                <a:schemeClr val="bg1"/>
              </a:solidFill>
            </a:endParaRPr>
          </a:p>
          <a:p>
            <a:pPr algn="ctr"/>
            <a:endParaRPr kumimoji="1" lang="ja-JP" altLang="en-US" sz="6000" b="1">
              <a:solidFill>
                <a:schemeClr val="bg1"/>
              </a:solidFill>
            </a:endParaRPr>
          </a:p>
        </p:txBody>
      </p:sp>
      <p:sp>
        <p:nvSpPr>
          <p:cNvPr id="3" name="テキスト ボックス 2">
            <a:extLst>
              <a:ext uri="{FF2B5EF4-FFF2-40B4-BE49-F238E27FC236}">
                <a16:creationId xmlns:a16="http://schemas.microsoft.com/office/drawing/2014/main" id="{AD53AB0D-75E6-7688-D23C-99DDF9AE822E}"/>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15</a:t>
            </a:r>
          </a:p>
        </p:txBody>
      </p:sp>
    </p:spTree>
    <p:extLst>
      <p:ext uri="{BB962C8B-B14F-4D97-AF65-F5344CB8AC3E}">
        <p14:creationId xmlns:p14="http://schemas.microsoft.com/office/powerpoint/2010/main" val="15309969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B13908-E2F8-7F38-3723-D31A0682855C}"/>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92CA2935-56C7-68E2-E225-AE778494B351}"/>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5B4B4513-9427-2A11-C57A-7AEE03907796}"/>
              </a:ext>
            </a:extLst>
          </p:cNvPr>
          <p:cNvGrpSpPr/>
          <p:nvPr/>
        </p:nvGrpSpPr>
        <p:grpSpPr>
          <a:xfrm>
            <a:off x="3010488" y="3191792"/>
            <a:ext cx="5030988" cy="1920374"/>
            <a:chOff x="3010488" y="3191792"/>
            <a:chExt cx="4754403" cy="1920374"/>
          </a:xfrm>
        </p:grpSpPr>
        <p:sp>
          <p:nvSpPr>
            <p:cNvPr id="13" name="四角形: 角を丸くする 12">
              <a:extLst>
                <a:ext uri="{FF2B5EF4-FFF2-40B4-BE49-F238E27FC236}">
                  <a16:creationId xmlns:a16="http://schemas.microsoft.com/office/drawing/2014/main" id="{24C9D3A8-9E85-1B72-0BA2-6B8D79A26589}"/>
                </a:ext>
              </a:extLst>
            </p:cNvPr>
            <p:cNvSpPr/>
            <p:nvPr/>
          </p:nvSpPr>
          <p:spPr>
            <a:xfrm>
              <a:off x="3010488" y="3191792"/>
              <a:ext cx="4754403" cy="1920374"/>
            </a:xfrm>
            <a:prstGeom prst="roundRect">
              <a:avLst>
                <a:gd name="adj" fmla="val 7188"/>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F10D4526-E21E-E42F-3EC6-CDED2351A503}"/>
                </a:ext>
              </a:extLst>
            </p:cNvPr>
            <p:cNvGrpSpPr/>
            <p:nvPr/>
          </p:nvGrpSpPr>
          <p:grpSpPr>
            <a:xfrm>
              <a:off x="3010488" y="3206489"/>
              <a:ext cx="1016751" cy="461665"/>
              <a:chOff x="3010488" y="3036326"/>
              <a:chExt cx="1016751" cy="461665"/>
            </a:xfrm>
          </p:grpSpPr>
          <p:sp>
            <p:nvSpPr>
              <p:cNvPr id="7" name="四角形: 角を丸くする 6">
                <a:extLst>
                  <a:ext uri="{FF2B5EF4-FFF2-40B4-BE49-F238E27FC236}">
                    <a16:creationId xmlns:a16="http://schemas.microsoft.com/office/drawing/2014/main" id="{42541648-DFBD-3F3C-6F37-800F118F3FD0}"/>
                  </a:ext>
                </a:extLst>
              </p:cNvPr>
              <p:cNvSpPr/>
              <p:nvPr/>
            </p:nvSpPr>
            <p:spPr>
              <a:xfrm>
                <a:off x="3010488" y="3036326"/>
                <a:ext cx="927851" cy="461665"/>
              </a:xfrm>
              <a:prstGeom prst="roundRect">
                <a:avLst>
                  <a:gd name="adj" fmla="val 1215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7">
                <a:extLst>
                  <a:ext uri="{FF2B5EF4-FFF2-40B4-BE49-F238E27FC236}">
                    <a16:creationId xmlns:a16="http://schemas.microsoft.com/office/drawing/2014/main" id="{8E8D722F-8BF0-11B9-A15A-2252A854E9B7}"/>
                  </a:ext>
                </a:extLst>
              </p:cNvPr>
              <p:cNvSpPr txBox="1"/>
              <p:nvPr/>
            </p:nvSpPr>
            <p:spPr>
              <a:xfrm>
                <a:off x="3057266" y="3036326"/>
                <a:ext cx="969973" cy="461665"/>
              </a:xfrm>
              <a:prstGeom prst="rect">
                <a:avLst/>
              </a:prstGeom>
              <a:noFill/>
            </p:spPr>
            <p:txBody>
              <a:bodyPr wrap="square" lIns="91440" tIns="45720" rIns="91440" bIns="45720" rtlCol="0" anchor="t">
                <a:spAutoFit/>
              </a:bodyPr>
              <a:lstStyle/>
              <a:p>
                <a:r>
                  <a:rPr lang="ja-JP" altLang="en-US" sz="2400" b="1">
                    <a:solidFill>
                      <a:schemeClr val="bg1"/>
                    </a:solidFill>
                  </a:rPr>
                  <a:t>弱み</a:t>
                </a:r>
              </a:p>
            </p:txBody>
          </p:sp>
        </p:grpSp>
      </p:grpSp>
      <p:sp>
        <p:nvSpPr>
          <p:cNvPr id="14" name="テキスト ボックス 13">
            <a:extLst>
              <a:ext uri="{FF2B5EF4-FFF2-40B4-BE49-F238E27FC236}">
                <a16:creationId xmlns:a16="http://schemas.microsoft.com/office/drawing/2014/main" id="{466CFAA0-BD28-AE86-7392-D49B326D9EE1}"/>
              </a:ext>
            </a:extLst>
          </p:cNvPr>
          <p:cNvSpPr txBox="1"/>
          <p:nvPr/>
        </p:nvSpPr>
        <p:spPr>
          <a:xfrm>
            <a:off x="3078220" y="3760623"/>
            <a:ext cx="5379637" cy="1261884"/>
          </a:xfrm>
          <a:prstGeom prst="rect">
            <a:avLst/>
          </a:prstGeom>
          <a:noFill/>
        </p:spPr>
        <p:txBody>
          <a:bodyPr wrap="square" rtlCol="0">
            <a:spAutoFit/>
          </a:bodyPr>
          <a:lstStyle/>
          <a:p>
            <a:r>
              <a:rPr kumimoji="1" lang="ja-JP" altLang="en-US" sz="2400" b="1"/>
              <a:t>利用者数が</a:t>
            </a:r>
            <a:r>
              <a:rPr kumimoji="1" lang="ja-JP" altLang="en-US" sz="2800" b="1"/>
              <a:t>少ない</a:t>
            </a:r>
            <a:endParaRPr kumimoji="1" lang="en-US" altLang="ja-JP" sz="2400" b="1"/>
          </a:p>
          <a:p>
            <a:r>
              <a:rPr kumimoji="1" lang="ja-JP" altLang="en-US" sz="2400" b="1"/>
              <a:t>大きな行政コスト（</a:t>
            </a:r>
            <a:r>
              <a:rPr kumimoji="1" lang="en-US" altLang="ja-JP" sz="2400" b="1"/>
              <a:t>64,409</a:t>
            </a:r>
            <a:r>
              <a:rPr kumimoji="1" lang="ja-JP" altLang="en-US" sz="2400" b="1"/>
              <a:t>千円</a:t>
            </a:r>
            <a:r>
              <a:rPr kumimoji="1" lang="en-US" altLang="ja-JP" sz="2400" b="1"/>
              <a:t>/</a:t>
            </a:r>
            <a:r>
              <a:rPr kumimoji="1" lang="ja-JP" altLang="en-US" sz="2400" b="1"/>
              <a:t>年）</a:t>
            </a:r>
            <a:endParaRPr kumimoji="1" lang="en-US" altLang="ja-JP" sz="2800" b="1"/>
          </a:p>
          <a:p>
            <a:r>
              <a:rPr kumimoji="1" lang="ja-JP" altLang="en-US" sz="2400"/>
              <a:t>→公民館平均の</a:t>
            </a:r>
            <a:r>
              <a:rPr kumimoji="1" lang="en-US" altLang="ja-JP" sz="2400"/>
              <a:t>2</a:t>
            </a:r>
            <a:r>
              <a:rPr kumimoji="1" lang="ja-JP" altLang="en-US" sz="2400"/>
              <a:t>倍弱</a:t>
            </a:r>
            <a:endParaRPr kumimoji="1" lang="en-US" altLang="ja-JP" sz="2000"/>
          </a:p>
        </p:txBody>
      </p:sp>
      <p:sp>
        <p:nvSpPr>
          <p:cNvPr id="22" name="テキスト ボックス 21">
            <a:extLst>
              <a:ext uri="{FF2B5EF4-FFF2-40B4-BE49-F238E27FC236}">
                <a16:creationId xmlns:a16="http://schemas.microsoft.com/office/drawing/2014/main" id="{9242CDFD-F3A9-7366-1AF5-85D4236E4989}"/>
              </a:ext>
            </a:extLst>
          </p:cNvPr>
          <p:cNvSpPr txBox="1"/>
          <p:nvPr/>
        </p:nvSpPr>
        <p:spPr>
          <a:xfrm>
            <a:off x="8041476" y="3648104"/>
            <a:ext cx="4754403" cy="338554"/>
          </a:xfrm>
          <a:prstGeom prst="rect">
            <a:avLst/>
          </a:prstGeom>
          <a:noFill/>
        </p:spPr>
        <p:txBody>
          <a:bodyPr wrap="square">
            <a:spAutoFit/>
          </a:bodyPr>
          <a:lstStyle/>
          <a:p>
            <a:r>
              <a:rPr lang="ja-JP" altLang="en-US" sz="800"/>
              <a:t>https://www.city.tsuchiura.lg.jp/kurashi-tetsuzuki/kokyoshisetsu/bunka-shogaigakushunoshisetsu/chikukominkan/page004856.html</a:t>
            </a:r>
          </a:p>
        </p:txBody>
      </p:sp>
      <p:sp>
        <p:nvSpPr>
          <p:cNvPr id="19" name="テキスト ボックス 18">
            <a:extLst>
              <a:ext uri="{FF2B5EF4-FFF2-40B4-BE49-F238E27FC236}">
                <a16:creationId xmlns:a16="http://schemas.microsoft.com/office/drawing/2014/main" id="{5C9AB62F-1069-D0F1-5CAF-E84A4F125744}"/>
              </a:ext>
            </a:extLst>
          </p:cNvPr>
          <p:cNvSpPr txBox="1"/>
          <p:nvPr/>
        </p:nvSpPr>
        <p:spPr>
          <a:xfrm>
            <a:off x="-628583" y="1843950"/>
            <a:ext cx="2954655" cy="3170099"/>
          </a:xfrm>
          <a:prstGeom prst="rect">
            <a:avLst/>
          </a:prstGeom>
          <a:noFill/>
        </p:spPr>
        <p:txBody>
          <a:bodyPr vert="eaVert" wrap="none" rtlCol="0" anchor="ctr">
            <a:spAutoFit/>
          </a:bodyPr>
          <a:lstStyle/>
          <a:p>
            <a:pPr algn="ctr"/>
            <a:r>
              <a:rPr kumimoji="1" lang="ja-JP" altLang="en-US" sz="6000" b="1">
                <a:solidFill>
                  <a:schemeClr val="bg1"/>
                </a:solidFill>
              </a:rPr>
              <a:t>公共施設</a:t>
            </a:r>
            <a:endParaRPr kumimoji="1" lang="en-US" altLang="ja-JP" sz="6000" b="1">
              <a:solidFill>
                <a:schemeClr val="bg1"/>
              </a:solidFill>
            </a:endParaRPr>
          </a:p>
          <a:p>
            <a:pPr algn="ctr"/>
            <a:r>
              <a:rPr kumimoji="1" lang="ja-JP" altLang="en-US" sz="6000" b="1">
                <a:solidFill>
                  <a:schemeClr val="bg1"/>
                </a:solidFill>
              </a:rPr>
              <a:t>再編</a:t>
            </a:r>
            <a:endParaRPr kumimoji="1" lang="en-US" altLang="ja-JP" sz="6000" b="1">
              <a:solidFill>
                <a:schemeClr val="bg1"/>
              </a:solidFill>
            </a:endParaRPr>
          </a:p>
          <a:p>
            <a:pPr algn="ctr"/>
            <a:endParaRPr kumimoji="1" lang="ja-JP" altLang="en-US" sz="6000" b="1">
              <a:solidFill>
                <a:schemeClr val="bg1"/>
              </a:solidFill>
            </a:endParaRPr>
          </a:p>
        </p:txBody>
      </p:sp>
      <p:sp>
        <p:nvSpPr>
          <p:cNvPr id="23" name="テキスト ボックス 22">
            <a:extLst>
              <a:ext uri="{FF2B5EF4-FFF2-40B4-BE49-F238E27FC236}">
                <a16:creationId xmlns:a16="http://schemas.microsoft.com/office/drawing/2014/main" id="{966716E9-A2FD-7249-DEA5-F7B80042B4BD}"/>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16</a:t>
            </a:r>
          </a:p>
        </p:txBody>
      </p:sp>
      <p:sp>
        <p:nvSpPr>
          <p:cNvPr id="8" name="四角形: 角を丸くする 7">
            <a:extLst>
              <a:ext uri="{FF2B5EF4-FFF2-40B4-BE49-F238E27FC236}">
                <a16:creationId xmlns:a16="http://schemas.microsoft.com/office/drawing/2014/main" id="{F2AFEA7E-4E30-FF2B-4C8A-B93AAE946865}"/>
              </a:ext>
            </a:extLst>
          </p:cNvPr>
          <p:cNvSpPr/>
          <p:nvPr/>
        </p:nvSpPr>
        <p:spPr>
          <a:xfrm>
            <a:off x="2859565" y="571289"/>
            <a:ext cx="9027636" cy="4623468"/>
          </a:xfrm>
          <a:prstGeom prst="roundRect">
            <a:avLst>
              <a:gd name="adj" fmla="val 4152"/>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24" name="テキスト ボックス 57">
            <a:extLst>
              <a:ext uri="{FF2B5EF4-FFF2-40B4-BE49-F238E27FC236}">
                <a16:creationId xmlns:a16="http://schemas.microsoft.com/office/drawing/2014/main" id="{DB95098F-794D-6B13-054F-DE71DC64502E}"/>
              </a:ext>
            </a:extLst>
          </p:cNvPr>
          <p:cNvSpPr txBox="1"/>
          <p:nvPr/>
        </p:nvSpPr>
        <p:spPr>
          <a:xfrm>
            <a:off x="3109342" y="784151"/>
            <a:ext cx="2158694" cy="523220"/>
          </a:xfrm>
          <a:prstGeom prst="rect">
            <a:avLst/>
          </a:prstGeom>
          <a:noFill/>
        </p:spPr>
        <p:txBody>
          <a:bodyPr wrap="square" lIns="91440" tIns="45720" rIns="91440" bIns="45720" rtlCol="0" anchor="t">
            <a:spAutoFit/>
          </a:bodyPr>
          <a:lstStyle/>
          <a:p>
            <a:r>
              <a:rPr lang="ja-JP" altLang="en-US" sz="2800" b="1"/>
              <a:t>新治公民館</a:t>
            </a:r>
          </a:p>
        </p:txBody>
      </p:sp>
      <p:grpSp>
        <p:nvGrpSpPr>
          <p:cNvPr id="25" name="グループ化 24">
            <a:extLst>
              <a:ext uri="{FF2B5EF4-FFF2-40B4-BE49-F238E27FC236}">
                <a16:creationId xmlns:a16="http://schemas.microsoft.com/office/drawing/2014/main" id="{C2786687-7FEA-71B1-8AFF-078982549F9C}"/>
              </a:ext>
            </a:extLst>
          </p:cNvPr>
          <p:cNvGrpSpPr/>
          <p:nvPr/>
        </p:nvGrpSpPr>
        <p:grpSpPr>
          <a:xfrm>
            <a:off x="3010488" y="3191792"/>
            <a:ext cx="5030988" cy="1920374"/>
            <a:chOff x="3010488" y="3191792"/>
            <a:chExt cx="4754403" cy="1920374"/>
          </a:xfrm>
        </p:grpSpPr>
        <p:sp>
          <p:nvSpPr>
            <p:cNvPr id="26" name="四角形: 角を丸くする 25">
              <a:extLst>
                <a:ext uri="{FF2B5EF4-FFF2-40B4-BE49-F238E27FC236}">
                  <a16:creationId xmlns:a16="http://schemas.microsoft.com/office/drawing/2014/main" id="{CAC8CDE3-3483-A253-40EC-1B9C530C23EF}"/>
                </a:ext>
              </a:extLst>
            </p:cNvPr>
            <p:cNvSpPr/>
            <p:nvPr/>
          </p:nvSpPr>
          <p:spPr>
            <a:xfrm>
              <a:off x="3010488" y="3191792"/>
              <a:ext cx="4754403" cy="1920374"/>
            </a:xfrm>
            <a:prstGeom prst="roundRect">
              <a:avLst>
                <a:gd name="adj" fmla="val 7188"/>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nvGrpSpPr>
            <p:cNvPr id="27" name="グループ化 26">
              <a:extLst>
                <a:ext uri="{FF2B5EF4-FFF2-40B4-BE49-F238E27FC236}">
                  <a16:creationId xmlns:a16="http://schemas.microsoft.com/office/drawing/2014/main" id="{9D61D22C-FDD0-8D46-2CB7-18CCACBDD36E}"/>
                </a:ext>
              </a:extLst>
            </p:cNvPr>
            <p:cNvGrpSpPr/>
            <p:nvPr/>
          </p:nvGrpSpPr>
          <p:grpSpPr>
            <a:xfrm>
              <a:off x="3010488" y="3206489"/>
              <a:ext cx="1016751" cy="461665"/>
              <a:chOff x="3010488" y="3036326"/>
              <a:chExt cx="1016751" cy="461665"/>
            </a:xfrm>
          </p:grpSpPr>
          <p:sp>
            <p:nvSpPr>
              <p:cNvPr id="28" name="四角形: 角を丸くする 27">
                <a:extLst>
                  <a:ext uri="{FF2B5EF4-FFF2-40B4-BE49-F238E27FC236}">
                    <a16:creationId xmlns:a16="http://schemas.microsoft.com/office/drawing/2014/main" id="{DF806025-2BCD-29AB-7B0F-85DBF318A68B}"/>
                  </a:ext>
                </a:extLst>
              </p:cNvPr>
              <p:cNvSpPr/>
              <p:nvPr/>
            </p:nvSpPr>
            <p:spPr>
              <a:xfrm>
                <a:off x="3010488" y="3036326"/>
                <a:ext cx="927851" cy="461665"/>
              </a:xfrm>
              <a:prstGeom prst="roundRect">
                <a:avLst>
                  <a:gd name="adj" fmla="val 1215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0" name="テキスト ボックス 57">
                <a:extLst>
                  <a:ext uri="{FF2B5EF4-FFF2-40B4-BE49-F238E27FC236}">
                    <a16:creationId xmlns:a16="http://schemas.microsoft.com/office/drawing/2014/main" id="{055FC790-F876-6B11-7295-CC5FFA3A3C20}"/>
                  </a:ext>
                </a:extLst>
              </p:cNvPr>
              <p:cNvSpPr txBox="1"/>
              <p:nvPr/>
            </p:nvSpPr>
            <p:spPr>
              <a:xfrm>
                <a:off x="3057266" y="3036326"/>
                <a:ext cx="969973" cy="461665"/>
              </a:xfrm>
              <a:prstGeom prst="rect">
                <a:avLst/>
              </a:prstGeom>
              <a:noFill/>
            </p:spPr>
            <p:txBody>
              <a:bodyPr wrap="square" lIns="91440" tIns="45720" rIns="91440" bIns="45720" rtlCol="0" anchor="t">
                <a:spAutoFit/>
              </a:bodyPr>
              <a:lstStyle/>
              <a:p>
                <a:r>
                  <a:rPr lang="ja-JP" altLang="en-US" sz="2400" b="1">
                    <a:solidFill>
                      <a:schemeClr val="bg1"/>
                    </a:solidFill>
                  </a:rPr>
                  <a:t>弱み</a:t>
                </a:r>
              </a:p>
            </p:txBody>
          </p:sp>
        </p:grpSp>
      </p:grpSp>
      <p:sp>
        <p:nvSpPr>
          <p:cNvPr id="31" name="四角形: 角を丸くする 30">
            <a:extLst>
              <a:ext uri="{FF2B5EF4-FFF2-40B4-BE49-F238E27FC236}">
                <a16:creationId xmlns:a16="http://schemas.microsoft.com/office/drawing/2014/main" id="{DA89FB3C-AE99-F032-BEF8-AFDE0777CC1A}"/>
              </a:ext>
            </a:extLst>
          </p:cNvPr>
          <p:cNvSpPr/>
          <p:nvPr/>
        </p:nvSpPr>
        <p:spPr>
          <a:xfrm>
            <a:off x="3010488" y="1554886"/>
            <a:ext cx="5030987" cy="1591059"/>
          </a:xfrm>
          <a:prstGeom prst="roundRect">
            <a:avLst>
              <a:gd name="adj" fmla="val 7188"/>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2" name="テキスト ボックス 31">
            <a:extLst>
              <a:ext uri="{FF2B5EF4-FFF2-40B4-BE49-F238E27FC236}">
                <a16:creationId xmlns:a16="http://schemas.microsoft.com/office/drawing/2014/main" id="{5954D095-B6AA-11B4-0FD4-3A543F18755E}"/>
              </a:ext>
            </a:extLst>
          </p:cNvPr>
          <p:cNvSpPr txBox="1"/>
          <p:nvPr/>
        </p:nvSpPr>
        <p:spPr>
          <a:xfrm>
            <a:off x="3078220" y="2159681"/>
            <a:ext cx="4733449" cy="1077218"/>
          </a:xfrm>
          <a:prstGeom prst="rect">
            <a:avLst/>
          </a:prstGeom>
          <a:noFill/>
        </p:spPr>
        <p:txBody>
          <a:bodyPr wrap="square" rtlCol="0">
            <a:spAutoFit/>
          </a:bodyPr>
          <a:lstStyle/>
          <a:p>
            <a:r>
              <a:rPr kumimoji="1" lang="ja-JP" altLang="en-US" sz="2400" b="1">
                <a:solidFill>
                  <a:srgbClr val="003451"/>
                </a:solidFill>
              </a:rPr>
              <a:t>建物が</a:t>
            </a:r>
            <a:r>
              <a:rPr kumimoji="1" lang="ja-JP" altLang="en-US" sz="3200" b="1">
                <a:solidFill>
                  <a:srgbClr val="003451"/>
                </a:solidFill>
              </a:rPr>
              <a:t>新しい</a:t>
            </a:r>
            <a:r>
              <a:rPr kumimoji="1" lang="ja-JP" altLang="en-US" sz="2400" b="1">
                <a:solidFill>
                  <a:srgbClr val="003451"/>
                </a:solidFill>
              </a:rPr>
              <a:t>（築</a:t>
            </a:r>
            <a:r>
              <a:rPr kumimoji="1" lang="en-US" altLang="ja-JP" sz="2400" b="1">
                <a:solidFill>
                  <a:srgbClr val="003451"/>
                </a:solidFill>
              </a:rPr>
              <a:t>13</a:t>
            </a:r>
            <a:r>
              <a:rPr kumimoji="1" lang="ja-JP" altLang="en-US" sz="2400" b="1">
                <a:solidFill>
                  <a:srgbClr val="003451"/>
                </a:solidFill>
              </a:rPr>
              <a:t>年）</a:t>
            </a:r>
            <a:endParaRPr kumimoji="1" lang="en-US" altLang="ja-JP" sz="2400" b="1">
              <a:solidFill>
                <a:srgbClr val="003451"/>
              </a:solidFill>
            </a:endParaRPr>
          </a:p>
          <a:p>
            <a:r>
              <a:rPr kumimoji="1" lang="ja-JP" altLang="en-US" sz="2400" b="1">
                <a:solidFill>
                  <a:srgbClr val="003451"/>
                </a:solidFill>
              </a:rPr>
              <a:t>延床面積が</a:t>
            </a:r>
            <a:r>
              <a:rPr kumimoji="1" lang="ja-JP" altLang="en-US" sz="3200" b="1">
                <a:solidFill>
                  <a:srgbClr val="003451"/>
                </a:solidFill>
              </a:rPr>
              <a:t>広い</a:t>
            </a:r>
            <a:r>
              <a:rPr kumimoji="1" lang="ja-JP" altLang="en-US" sz="2400" b="1">
                <a:solidFill>
                  <a:srgbClr val="003451"/>
                </a:solidFill>
              </a:rPr>
              <a:t>（</a:t>
            </a:r>
            <a:r>
              <a:rPr kumimoji="1" lang="en-US" altLang="ja-JP" sz="2400" b="1">
                <a:solidFill>
                  <a:srgbClr val="003451"/>
                </a:solidFill>
              </a:rPr>
              <a:t>1575m²</a:t>
            </a:r>
            <a:r>
              <a:rPr kumimoji="1" lang="ja-JP" altLang="en-US" sz="2400" b="1">
                <a:solidFill>
                  <a:srgbClr val="003451"/>
                </a:solidFill>
              </a:rPr>
              <a:t>）</a:t>
            </a:r>
          </a:p>
        </p:txBody>
      </p:sp>
      <p:sp>
        <p:nvSpPr>
          <p:cNvPr id="33" name="四角形: 角を丸くする 32">
            <a:extLst>
              <a:ext uri="{FF2B5EF4-FFF2-40B4-BE49-F238E27FC236}">
                <a16:creationId xmlns:a16="http://schemas.microsoft.com/office/drawing/2014/main" id="{FBD397A1-997F-A138-9F18-9ECBB41BB9E3}"/>
              </a:ext>
            </a:extLst>
          </p:cNvPr>
          <p:cNvSpPr/>
          <p:nvPr/>
        </p:nvSpPr>
        <p:spPr>
          <a:xfrm>
            <a:off x="3010488" y="1554886"/>
            <a:ext cx="886925" cy="436866"/>
          </a:xfrm>
          <a:prstGeom prst="roundRect">
            <a:avLst>
              <a:gd name="adj" fmla="val 7188"/>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4" name="テキスト ボックス 57">
            <a:extLst>
              <a:ext uri="{FF2B5EF4-FFF2-40B4-BE49-F238E27FC236}">
                <a16:creationId xmlns:a16="http://schemas.microsoft.com/office/drawing/2014/main" id="{CB978741-B2AB-3332-5782-08A2FC778F5C}"/>
              </a:ext>
            </a:extLst>
          </p:cNvPr>
          <p:cNvSpPr txBox="1"/>
          <p:nvPr/>
        </p:nvSpPr>
        <p:spPr>
          <a:xfrm>
            <a:off x="3051413" y="1545784"/>
            <a:ext cx="886926" cy="461665"/>
          </a:xfrm>
          <a:prstGeom prst="rect">
            <a:avLst/>
          </a:prstGeom>
          <a:noFill/>
        </p:spPr>
        <p:txBody>
          <a:bodyPr wrap="square" lIns="91440" tIns="45720" rIns="91440" bIns="45720" rtlCol="0" anchor="t">
            <a:spAutoFit/>
          </a:bodyPr>
          <a:lstStyle/>
          <a:p>
            <a:r>
              <a:rPr lang="ja-JP" altLang="en-US" sz="2400" b="1">
                <a:solidFill>
                  <a:schemeClr val="bg1"/>
                </a:solidFill>
              </a:rPr>
              <a:t>強み</a:t>
            </a:r>
          </a:p>
        </p:txBody>
      </p:sp>
      <p:sp>
        <p:nvSpPr>
          <p:cNvPr id="35" name="テキスト ボックス 34">
            <a:extLst>
              <a:ext uri="{FF2B5EF4-FFF2-40B4-BE49-F238E27FC236}">
                <a16:creationId xmlns:a16="http://schemas.microsoft.com/office/drawing/2014/main" id="{76F37461-BBAD-D3C9-4B04-71212410E06B}"/>
              </a:ext>
            </a:extLst>
          </p:cNvPr>
          <p:cNvSpPr txBox="1"/>
          <p:nvPr/>
        </p:nvSpPr>
        <p:spPr>
          <a:xfrm>
            <a:off x="3078220" y="3760623"/>
            <a:ext cx="5379637" cy="1323439"/>
          </a:xfrm>
          <a:prstGeom prst="rect">
            <a:avLst/>
          </a:prstGeom>
          <a:noFill/>
        </p:spPr>
        <p:txBody>
          <a:bodyPr wrap="square" rtlCol="0">
            <a:spAutoFit/>
          </a:bodyPr>
          <a:lstStyle/>
          <a:p>
            <a:r>
              <a:rPr kumimoji="1" lang="ja-JP" altLang="en-US" sz="2400" b="1">
                <a:solidFill>
                  <a:srgbClr val="003451"/>
                </a:solidFill>
              </a:rPr>
              <a:t>利用者数が</a:t>
            </a:r>
            <a:r>
              <a:rPr kumimoji="1" lang="ja-JP" altLang="en-US" sz="3200" b="1">
                <a:solidFill>
                  <a:srgbClr val="003451"/>
                </a:solidFill>
              </a:rPr>
              <a:t>少ない</a:t>
            </a:r>
            <a:r>
              <a:rPr kumimoji="1" lang="ja-JP" altLang="en-US" sz="2400" b="1">
                <a:solidFill>
                  <a:srgbClr val="003451"/>
                </a:solidFill>
              </a:rPr>
              <a:t>（</a:t>
            </a:r>
            <a:r>
              <a:rPr kumimoji="1" lang="en-US" altLang="ja-JP" sz="2400" b="1">
                <a:solidFill>
                  <a:srgbClr val="003451"/>
                </a:solidFill>
              </a:rPr>
              <a:t>14,855</a:t>
            </a:r>
            <a:r>
              <a:rPr kumimoji="1" lang="ja-JP" altLang="en-US" sz="2400" b="1">
                <a:solidFill>
                  <a:srgbClr val="003451"/>
                </a:solidFill>
              </a:rPr>
              <a:t>人</a:t>
            </a:r>
            <a:r>
              <a:rPr kumimoji="1" lang="en-US" altLang="ja-JP" sz="2400" b="1">
                <a:solidFill>
                  <a:srgbClr val="003451"/>
                </a:solidFill>
              </a:rPr>
              <a:t>/</a:t>
            </a:r>
            <a:r>
              <a:rPr kumimoji="1" lang="ja-JP" altLang="en-US" sz="2400" b="1">
                <a:solidFill>
                  <a:srgbClr val="003451"/>
                </a:solidFill>
              </a:rPr>
              <a:t>年）</a:t>
            </a:r>
            <a:endParaRPr kumimoji="1" lang="en-US" altLang="ja-JP" sz="2400" b="1">
              <a:solidFill>
                <a:srgbClr val="003451"/>
              </a:solidFill>
            </a:endParaRPr>
          </a:p>
          <a:p>
            <a:r>
              <a:rPr kumimoji="1" lang="ja-JP" altLang="en-US" sz="2400" b="1">
                <a:solidFill>
                  <a:srgbClr val="003451"/>
                </a:solidFill>
              </a:rPr>
              <a:t>大きな行政コスト（</a:t>
            </a:r>
            <a:r>
              <a:rPr kumimoji="1" lang="en-US" altLang="ja-JP" sz="2400" b="1">
                <a:solidFill>
                  <a:srgbClr val="003451"/>
                </a:solidFill>
              </a:rPr>
              <a:t>64,409</a:t>
            </a:r>
            <a:r>
              <a:rPr kumimoji="1" lang="ja-JP" altLang="en-US" sz="2400" b="1">
                <a:solidFill>
                  <a:srgbClr val="003451"/>
                </a:solidFill>
              </a:rPr>
              <a:t>千円</a:t>
            </a:r>
            <a:r>
              <a:rPr kumimoji="1" lang="en-US" altLang="ja-JP" sz="2400" b="1">
                <a:solidFill>
                  <a:srgbClr val="003451"/>
                </a:solidFill>
              </a:rPr>
              <a:t>/</a:t>
            </a:r>
            <a:r>
              <a:rPr kumimoji="1" lang="ja-JP" altLang="en-US" sz="2400" b="1">
                <a:solidFill>
                  <a:srgbClr val="003451"/>
                </a:solidFill>
              </a:rPr>
              <a:t>年）</a:t>
            </a:r>
            <a:endParaRPr kumimoji="1" lang="en-US" altLang="ja-JP" sz="2800" b="1">
              <a:solidFill>
                <a:srgbClr val="003451"/>
              </a:solidFill>
            </a:endParaRPr>
          </a:p>
          <a:p>
            <a:r>
              <a:rPr kumimoji="1" lang="ja-JP" altLang="en-US" sz="2400" b="1">
                <a:solidFill>
                  <a:srgbClr val="003451"/>
                </a:solidFill>
              </a:rPr>
              <a:t>→公民館平均の</a:t>
            </a:r>
            <a:r>
              <a:rPr kumimoji="1" lang="en-US" altLang="ja-JP" sz="2400" b="1">
                <a:solidFill>
                  <a:srgbClr val="003451"/>
                </a:solidFill>
              </a:rPr>
              <a:t>2</a:t>
            </a:r>
            <a:r>
              <a:rPr kumimoji="1" lang="ja-JP" altLang="en-US" sz="2400" b="1">
                <a:solidFill>
                  <a:srgbClr val="003451"/>
                </a:solidFill>
              </a:rPr>
              <a:t>倍弱</a:t>
            </a:r>
            <a:endParaRPr kumimoji="1" lang="en-US" altLang="ja-JP" sz="2000" b="1">
              <a:solidFill>
                <a:srgbClr val="003451"/>
              </a:solidFill>
            </a:endParaRPr>
          </a:p>
        </p:txBody>
      </p:sp>
      <p:pic>
        <p:nvPicPr>
          <p:cNvPr id="36" name="Picture 2" descr="新治地区公民館（新館）外観2">
            <a:extLst>
              <a:ext uri="{FF2B5EF4-FFF2-40B4-BE49-F238E27FC236}">
                <a16:creationId xmlns:a16="http://schemas.microsoft.com/office/drawing/2014/main" id="{D4386C7B-E1F7-2E0E-A0E5-3B74660640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21" r="3839"/>
          <a:stretch>
            <a:fillRect/>
          </a:stretch>
        </p:blipFill>
        <p:spPr bwMode="auto">
          <a:xfrm>
            <a:off x="8075315" y="1516946"/>
            <a:ext cx="3797449" cy="1920375"/>
          </a:xfrm>
          <a:prstGeom prst="rect">
            <a:avLst/>
          </a:prstGeom>
          <a:noFill/>
          <a:extLst>
            <a:ext uri="{909E8E84-426E-40DD-AFC4-6F175D3DCCD1}">
              <a14:hiddenFill xmlns:a14="http://schemas.microsoft.com/office/drawing/2010/main">
                <a:solidFill>
                  <a:srgbClr val="FFFFFF"/>
                </a:solidFill>
              </a14:hiddenFill>
            </a:ext>
          </a:extLst>
        </p:spPr>
      </p:pic>
      <p:sp>
        <p:nvSpPr>
          <p:cNvPr id="37" name="四角形: 角を丸くする 36">
            <a:extLst>
              <a:ext uri="{FF2B5EF4-FFF2-40B4-BE49-F238E27FC236}">
                <a16:creationId xmlns:a16="http://schemas.microsoft.com/office/drawing/2014/main" id="{9082F990-257A-D80C-6797-62741028951C}"/>
              </a:ext>
            </a:extLst>
          </p:cNvPr>
          <p:cNvSpPr/>
          <p:nvPr/>
        </p:nvSpPr>
        <p:spPr>
          <a:xfrm>
            <a:off x="2879339" y="5212218"/>
            <a:ext cx="9027636" cy="1074493"/>
          </a:xfrm>
          <a:prstGeom prst="roundRect">
            <a:avLst>
              <a:gd name="adj" fmla="val 4152"/>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38" name="テキスト ボックス 37">
            <a:extLst>
              <a:ext uri="{FF2B5EF4-FFF2-40B4-BE49-F238E27FC236}">
                <a16:creationId xmlns:a16="http://schemas.microsoft.com/office/drawing/2014/main" id="{A25892B7-C35D-B488-50EF-B5D96767F677}"/>
              </a:ext>
            </a:extLst>
          </p:cNvPr>
          <p:cNvSpPr txBox="1"/>
          <p:nvPr/>
        </p:nvSpPr>
        <p:spPr>
          <a:xfrm>
            <a:off x="4126093" y="5255300"/>
            <a:ext cx="6514742" cy="954107"/>
          </a:xfrm>
          <a:prstGeom prst="rect">
            <a:avLst/>
          </a:prstGeom>
          <a:noFill/>
        </p:spPr>
        <p:txBody>
          <a:bodyPr wrap="square" rtlCol="0">
            <a:spAutoFit/>
          </a:bodyPr>
          <a:lstStyle/>
          <a:p>
            <a:pPr algn="ctr"/>
            <a:r>
              <a:rPr kumimoji="1" lang="ja-JP" altLang="en-US" sz="2800" b="1">
                <a:solidFill>
                  <a:srgbClr val="003451"/>
                </a:solidFill>
              </a:rPr>
              <a:t>＋</a:t>
            </a:r>
            <a:endParaRPr kumimoji="1" lang="en-US" altLang="ja-JP" sz="2800" b="1">
              <a:solidFill>
                <a:srgbClr val="003451"/>
              </a:solidFill>
            </a:endParaRPr>
          </a:p>
          <a:p>
            <a:pPr algn="ctr"/>
            <a:r>
              <a:rPr kumimoji="1" lang="ja-JP" altLang="en-US" sz="2800" b="1">
                <a:solidFill>
                  <a:srgbClr val="003451"/>
                </a:solidFill>
              </a:rPr>
              <a:t>公共施設の老朽化・人口減少</a:t>
            </a:r>
            <a:endParaRPr kumimoji="1" lang="en-US" altLang="ja-JP" sz="2800" b="1">
              <a:solidFill>
                <a:srgbClr val="003451"/>
              </a:solidFill>
            </a:endParaRPr>
          </a:p>
        </p:txBody>
      </p:sp>
      <p:grpSp>
        <p:nvGrpSpPr>
          <p:cNvPr id="20" name="グループ化 19">
            <a:extLst>
              <a:ext uri="{FF2B5EF4-FFF2-40B4-BE49-F238E27FC236}">
                <a16:creationId xmlns:a16="http://schemas.microsoft.com/office/drawing/2014/main" id="{590AF344-BE1A-008E-37E4-F2720F0BC779}"/>
              </a:ext>
            </a:extLst>
          </p:cNvPr>
          <p:cNvGrpSpPr/>
          <p:nvPr/>
        </p:nvGrpSpPr>
        <p:grpSpPr>
          <a:xfrm>
            <a:off x="2823490" y="2852083"/>
            <a:ext cx="9027636" cy="2733169"/>
            <a:chOff x="1106965" y="5314314"/>
            <a:chExt cx="9027636" cy="2279206"/>
          </a:xfrm>
          <a:solidFill>
            <a:srgbClr val="003451"/>
          </a:solidFill>
        </p:grpSpPr>
        <p:sp>
          <p:nvSpPr>
            <p:cNvPr id="3" name="四角形: 角を丸くする 2">
              <a:extLst>
                <a:ext uri="{FF2B5EF4-FFF2-40B4-BE49-F238E27FC236}">
                  <a16:creationId xmlns:a16="http://schemas.microsoft.com/office/drawing/2014/main" id="{E75B49E8-9147-5F88-2016-CEF6D5CBF3F3}"/>
                </a:ext>
              </a:extLst>
            </p:cNvPr>
            <p:cNvSpPr/>
            <p:nvPr/>
          </p:nvSpPr>
          <p:spPr>
            <a:xfrm>
              <a:off x="1106965" y="5314314"/>
              <a:ext cx="9027636" cy="2279206"/>
            </a:xfrm>
            <a:prstGeom prst="roundRect">
              <a:avLst>
                <a:gd name="adj" fmla="val 73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1" name="テキスト ボックス 20">
              <a:extLst>
                <a:ext uri="{FF2B5EF4-FFF2-40B4-BE49-F238E27FC236}">
                  <a16:creationId xmlns:a16="http://schemas.microsoft.com/office/drawing/2014/main" id="{A7F9C18C-5031-D4B1-62B7-7F5BE4A6B956}"/>
                </a:ext>
              </a:extLst>
            </p:cNvPr>
            <p:cNvSpPr txBox="1"/>
            <p:nvPr/>
          </p:nvSpPr>
          <p:spPr>
            <a:xfrm>
              <a:off x="3070788" y="5538509"/>
              <a:ext cx="5509018" cy="1682171"/>
            </a:xfrm>
            <a:prstGeom prst="rect">
              <a:avLst/>
            </a:prstGeom>
            <a:grpFill/>
          </p:spPr>
          <p:txBody>
            <a:bodyPr wrap="square" rtlCol="0">
              <a:spAutoFit/>
            </a:bodyPr>
            <a:lstStyle/>
            <a:p>
              <a:pPr algn="ctr">
                <a:lnSpc>
                  <a:spcPct val="150000"/>
                </a:lnSpc>
                <a:spcAft>
                  <a:spcPts val="140"/>
                </a:spcAft>
              </a:pPr>
              <a:r>
                <a:rPr kumimoji="1" lang="ja-JP" altLang="en-US" sz="4400" b="1">
                  <a:solidFill>
                    <a:schemeClr val="bg1"/>
                  </a:solidFill>
                </a:rPr>
                <a:t>公共施設の集積</a:t>
              </a:r>
              <a:endParaRPr kumimoji="1" lang="en-US" altLang="ja-JP" sz="4400" b="1">
                <a:solidFill>
                  <a:schemeClr val="bg1"/>
                </a:solidFill>
              </a:endParaRPr>
            </a:p>
            <a:p>
              <a:pPr algn="ctr">
                <a:lnSpc>
                  <a:spcPct val="150000"/>
                </a:lnSpc>
                <a:spcAft>
                  <a:spcPts val="140"/>
                </a:spcAft>
              </a:pPr>
              <a:r>
                <a:rPr kumimoji="1" lang="ja-JP" altLang="en-US" sz="4400" b="1">
                  <a:solidFill>
                    <a:schemeClr val="bg1"/>
                  </a:solidFill>
                </a:rPr>
                <a:t>公民館機能の高度化</a:t>
              </a:r>
              <a:endParaRPr kumimoji="1" lang="en-US" altLang="ja-JP" sz="4400" b="1">
                <a:solidFill>
                  <a:schemeClr val="bg1"/>
                </a:solidFill>
              </a:endParaRPr>
            </a:p>
          </p:txBody>
        </p:sp>
      </p:grpSp>
    </p:spTree>
    <p:extLst>
      <p:ext uri="{BB962C8B-B14F-4D97-AF65-F5344CB8AC3E}">
        <p14:creationId xmlns:p14="http://schemas.microsoft.com/office/powerpoint/2010/main" val="24364366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F949AF6-E173-442B-3785-54EFCB2CF907}"/>
            </a:ext>
          </a:extLst>
        </p:cNvPr>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268E8684-529D-549E-B02F-6CDC064F2ED0}"/>
              </a:ext>
            </a:extLst>
          </p:cNvPr>
          <p:cNvSpPr/>
          <p:nvPr/>
        </p:nvSpPr>
        <p:spPr>
          <a:xfrm>
            <a:off x="5993774" y="4430261"/>
            <a:ext cx="2514601" cy="2333367"/>
          </a:xfrm>
          <a:prstGeom prst="roundRect">
            <a:avLst>
              <a:gd name="adj" fmla="val 7039"/>
            </a:avLst>
          </a:prstGeom>
          <a:solidFill>
            <a:schemeClr val="accent3">
              <a:lumMod val="20000"/>
              <a:lumOff val="8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4" name="楕円 3">
            <a:extLst>
              <a:ext uri="{FF2B5EF4-FFF2-40B4-BE49-F238E27FC236}">
                <a16:creationId xmlns:a16="http://schemas.microsoft.com/office/drawing/2014/main" id="{5A7DBA17-A3F3-6BA0-3015-C92671F6BA87}"/>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31" name="テキスト ボックス 30">
            <a:extLst>
              <a:ext uri="{FF2B5EF4-FFF2-40B4-BE49-F238E27FC236}">
                <a16:creationId xmlns:a16="http://schemas.microsoft.com/office/drawing/2014/main" id="{77BDC875-C45E-02C8-4149-3A79CFC78724}"/>
              </a:ext>
            </a:extLst>
          </p:cNvPr>
          <p:cNvSpPr txBox="1"/>
          <p:nvPr/>
        </p:nvSpPr>
        <p:spPr>
          <a:xfrm>
            <a:off x="6146175" y="4531962"/>
            <a:ext cx="2159999" cy="830997"/>
          </a:xfrm>
          <a:prstGeom prst="rect">
            <a:avLst/>
          </a:prstGeom>
          <a:noFill/>
        </p:spPr>
        <p:txBody>
          <a:bodyPr wrap="square" rtlCol="0">
            <a:spAutoFit/>
          </a:bodyPr>
          <a:lstStyle/>
          <a:p>
            <a:pPr algn="ctr"/>
            <a:r>
              <a:rPr kumimoji="1" lang="ja-JP" altLang="en-US" sz="2400" b="1">
                <a:solidFill>
                  <a:srgbClr val="003451"/>
                </a:solidFill>
              </a:rPr>
              <a:t>新治公民館</a:t>
            </a:r>
            <a:endParaRPr kumimoji="1" lang="en-US" altLang="ja-JP" sz="2400" b="1">
              <a:solidFill>
                <a:srgbClr val="003451"/>
              </a:solidFill>
            </a:endParaRPr>
          </a:p>
          <a:p>
            <a:pPr algn="ctr"/>
            <a:r>
              <a:rPr kumimoji="1" lang="ja-JP" altLang="en-US" sz="2400" b="1">
                <a:solidFill>
                  <a:srgbClr val="003451"/>
                </a:solidFill>
              </a:rPr>
              <a:t>図書館</a:t>
            </a:r>
            <a:endParaRPr kumimoji="1" lang="en-US" altLang="ja-JP" sz="2400" b="1">
              <a:solidFill>
                <a:srgbClr val="003451"/>
              </a:solidFill>
            </a:endParaRPr>
          </a:p>
        </p:txBody>
      </p:sp>
      <p:grpSp>
        <p:nvGrpSpPr>
          <p:cNvPr id="41" name="グループ化 40">
            <a:extLst>
              <a:ext uri="{FF2B5EF4-FFF2-40B4-BE49-F238E27FC236}">
                <a16:creationId xmlns:a16="http://schemas.microsoft.com/office/drawing/2014/main" id="{5424C68E-F23B-F6BC-37EA-BA91E50D3F4C}"/>
              </a:ext>
            </a:extLst>
          </p:cNvPr>
          <p:cNvGrpSpPr/>
          <p:nvPr/>
        </p:nvGrpSpPr>
        <p:grpSpPr>
          <a:xfrm rot="2934769">
            <a:off x="4438597" y="3789344"/>
            <a:ext cx="946890" cy="626017"/>
            <a:chOff x="4640556" y="3476472"/>
            <a:chExt cx="870034" cy="484632"/>
          </a:xfrm>
          <a:solidFill>
            <a:srgbClr val="003451"/>
          </a:solidFill>
        </p:grpSpPr>
        <p:sp>
          <p:nvSpPr>
            <p:cNvPr id="42" name="矢印: 山形 41">
              <a:extLst>
                <a:ext uri="{FF2B5EF4-FFF2-40B4-BE49-F238E27FC236}">
                  <a16:creationId xmlns:a16="http://schemas.microsoft.com/office/drawing/2014/main" id="{418FB4AE-79DE-5175-519A-B20C374BED8B}"/>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43" name="矢印: 山形 42">
              <a:extLst>
                <a:ext uri="{FF2B5EF4-FFF2-40B4-BE49-F238E27FC236}">
                  <a16:creationId xmlns:a16="http://schemas.microsoft.com/office/drawing/2014/main" id="{A6743A67-2A7B-E2DA-1B10-A3DC158DC404}"/>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44" name="矢印: 山形 43">
              <a:extLst>
                <a:ext uri="{FF2B5EF4-FFF2-40B4-BE49-F238E27FC236}">
                  <a16:creationId xmlns:a16="http://schemas.microsoft.com/office/drawing/2014/main" id="{1D471D75-6FF7-2AFC-AFD4-10131D32F585}"/>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grpSp>
      <p:grpSp>
        <p:nvGrpSpPr>
          <p:cNvPr id="7" name="グループ化 6">
            <a:extLst>
              <a:ext uri="{FF2B5EF4-FFF2-40B4-BE49-F238E27FC236}">
                <a16:creationId xmlns:a16="http://schemas.microsoft.com/office/drawing/2014/main" id="{DFB53BE3-789B-F0E5-9F7A-820E8EEA2D11}"/>
              </a:ext>
            </a:extLst>
          </p:cNvPr>
          <p:cNvGrpSpPr/>
          <p:nvPr/>
        </p:nvGrpSpPr>
        <p:grpSpPr>
          <a:xfrm>
            <a:off x="3142701" y="1016371"/>
            <a:ext cx="2621750" cy="2205855"/>
            <a:chOff x="2958413" y="1174344"/>
            <a:chExt cx="2621750" cy="2205855"/>
          </a:xfrm>
        </p:grpSpPr>
        <p:sp>
          <p:nvSpPr>
            <p:cNvPr id="23" name="四角形: 角を丸くする 22">
              <a:extLst>
                <a:ext uri="{FF2B5EF4-FFF2-40B4-BE49-F238E27FC236}">
                  <a16:creationId xmlns:a16="http://schemas.microsoft.com/office/drawing/2014/main" id="{967DA84D-779B-F7E7-1753-F681D833748D}"/>
                </a:ext>
              </a:extLst>
            </p:cNvPr>
            <p:cNvSpPr/>
            <p:nvPr/>
          </p:nvSpPr>
          <p:spPr>
            <a:xfrm>
              <a:off x="3218255" y="1174344"/>
              <a:ext cx="2178283" cy="2205855"/>
            </a:xfrm>
            <a:prstGeom prst="roundRect">
              <a:avLst>
                <a:gd name="adj" fmla="val 7225"/>
              </a:avLst>
            </a:prstGeom>
            <a:solidFill>
              <a:schemeClr val="bg2">
                <a:lumMod val="9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26" name="テキスト ボックス 25">
              <a:extLst>
                <a:ext uri="{FF2B5EF4-FFF2-40B4-BE49-F238E27FC236}">
                  <a16:creationId xmlns:a16="http://schemas.microsoft.com/office/drawing/2014/main" id="{5D99A40F-E9DB-FA10-9912-6E15DCAD9F8A}"/>
                </a:ext>
              </a:extLst>
            </p:cNvPr>
            <p:cNvSpPr txBox="1"/>
            <p:nvPr/>
          </p:nvSpPr>
          <p:spPr>
            <a:xfrm>
              <a:off x="2958413" y="1357561"/>
              <a:ext cx="2621750" cy="461665"/>
            </a:xfrm>
            <a:prstGeom prst="rect">
              <a:avLst/>
            </a:prstGeom>
            <a:noFill/>
            <a:ln w="38100">
              <a:noFill/>
            </a:ln>
          </p:spPr>
          <p:txBody>
            <a:bodyPr wrap="square" rtlCol="0">
              <a:spAutoFit/>
            </a:bodyPr>
            <a:lstStyle/>
            <a:p>
              <a:pPr algn="ctr"/>
              <a:r>
                <a:rPr kumimoji="1" lang="ja-JP" altLang="en-US" sz="2400" b="1">
                  <a:solidFill>
                    <a:srgbClr val="003451"/>
                  </a:solidFill>
                </a:rPr>
                <a:t>新治支所</a:t>
              </a:r>
              <a:endParaRPr kumimoji="1" lang="en-US" altLang="ja-JP" sz="2400" b="1">
                <a:solidFill>
                  <a:srgbClr val="003451"/>
                </a:solidFill>
              </a:endParaRPr>
            </a:p>
          </p:txBody>
        </p:sp>
        <p:pic>
          <p:nvPicPr>
            <p:cNvPr id="4104" name="Picture 8" descr="保健センターのイラスト | かわいいフリー素材集 いらすとや">
              <a:extLst>
                <a:ext uri="{FF2B5EF4-FFF2-40B4-BE49-F238E27FC236}">
                  <a16:creationId xmlns:a16="http://schemas.microsoft.com/office/drawing/2014/main" id="{50E3B546-3DB5-F109-3813-C4002AFF5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756" y="1880853"/>
              <a:ext cx="1364747" cy="1364747"/>
            </a:xfrm>
            <a:prstGeom prst="rect">
              <a:avLst/>
            </a:prstGeom>
            <a:noFill/>
            <a:ln w="38100">
              <a:noFill/>
            </a:ln>
            <a:extLst>
              <a:ext uri="{909E8E84-426E-40DD-AFC4-6F175D3DCCD1}">
                <a14:hiddenFill xmlns:a14="http://schemas.microsoft.com/office/drawing/2010/main">
                  <a:solidFill>
                    <a:srgbClr val="FFFFFF"/>
                  </a:solidFill>
                </a14:hiddenFill>
              </a:ext>
            </a:extLst>
          </p:spPr>
        </p:pic>
      </p:grpSp>
      <p:sp>
        <p:nvSpPr>
          <p:cNvPr id="15" name="テキスト ボックス 14">
            <a:extLst>
              <a:ext uri="{FF2B5EF4-FFF2-40B4-BE49-F238E27FC236}">
                <a16:creationId xmlns:a16="http://schemas.microsoft.com/office/drawing/2014/main" id="{3E3A46E5-4AF4-3CA3-5B25-693B0770A375}"/>
              </a:ext>
            </a:extLst>
          </p:cNvPr>
          <p:cNvSpPr txBox="1"/>
          <p:nvPr/>
        </p:nvSpPr>
        <p:spPr>
          <a:xfrm>
            <a:off x="7568766" y="3491661"/>
            <a:ext cx="928210" cy="400110"/>
          </a:xfrm>
          <a:prstGeom prst="rect">
            <a:avLst/>
          </a:prstGeom>
          <a:noFill/>
        </p:spPr>
        <p:txBody>
          <a:bodyPr wrap="square" rtlCol="0">
            <a:spAutoFit/>
          </a:bodyPr>
          <a:lstStyle/>
          <a:p>
            <a:r>
              <a:rPr kumimoji="1" lang="ja-JP" altLang="en-US" sz="2000" b="1">
                <a:solidFill>
                  <a:srgbClr val="003451"/>
                </a:solidFill>
              </a:rPr>
              <a:t>移転</a:t>
            </a:r>
          </a:p>
        </p:txBody>
      </p:sp>
      <p:sp>
        <p:nvSpPr>
          <p:cNvPr id="16" name="テキスト ボックス 15">
            <a:extLst>
              <a:ext uri="{FF2B5EF4-FFF2-40B4-BE49-F238E27FC236}">
                <a16:creationId xmlns:a16="http://schemas.microsoft.com/office/drawing/2014/main" id="{F4FB64F9-86D3-ED91-569A-2A696E551828}"/>
              </a:ext>
            </a:extLst>
          </p:cNvPr>
          <p:cNvSpPr txBox="1"/>
          <p:nvPr/>
        </p:nvSpPr>
        <p:spPr>
          <a:xfrm>
            <a:off x="5238553" y="3530539"/>
            <a:ext cx="842112" cy="400110"/>
          </a:xfrm>
          <a:prstGeom prst="rect">
            <a:avLst/>
          </a:prstGeom>
          <a:noFill/>
        </p:spPr>
        <p:txBody>
          <a:bodyPr wrap="square" rtlCol="0">
            <a:spAutoFit/>
          </a:bodyPr>
          <a:lstStyle/>
          <a:p>
            <a:r>
              <a:rPr kumimoji="1" lang="ja-JP" altLang="en-US" sz="2000" b="1">
                <a:solidFill>
                  <a:srgbClr val="003451"/>
                </a:solidFill>
              </a:rPr>
              <a:t>移転</a:t>
            </a:r>
          </a:p>
        </p:txBody>
      </p:sp>
      <p:sp>
        <p:nvSpPr>
          <p:cNvPr id="14" name="AutoShape 2">
            <a:extLst>
              <a:ext uri="{FF2B5EF4-FFF2-40B4-BE49-F238E27FC236}">
                <a16:creationId xmlns:a16="http://schemas.microsoft.com/office/drawing/2014/main" id="{C8914397-7692-9BCB-9B73-282579DAD52E}"/>
              </a:ext>
            </a:extLst>
          </p:cNvPr>
          <p:cNvSpPr>
            <a:spLocks noChangeAspect="1" noChangeArrowheads="1"/>
          </p:cNvSpPr>
          <p:nvPr/>
        </p:nvSpPr>
        <p:spPr bwMode="auto">
          <a:xfrm>
            <a:off x="5878016" y="2995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srgbClr val="003451"/>
              </a:solidFill>
            </a:endParaRPr>
          </a:p>
        </p:txBody>
      </p:sp>
      <p:sp>
        <p:nvSpPr>
          <p:cNvPr id="17" name="AutoShape 4">
            <a:extLst>
              <a:ext uri="{FF2B5EF4-FFF2-40B4-BE49-F238E27FC236}">
                <a16:creationId xmlns:a16="http://schemas.microsoft.com/office/drawing/2014/main" id="{7134D663-F6E7-B47E-AB3D-E8C16225F673}"/>
              </a:ext>
            </a:extLst>
          </p:cNvPr>
          <p:cNvSpPr>
            <a:spLocks noChangeAspect="1" noChangeArrowheads="1"/>
          </p:cNvSpPr>
          <p:nvPr/>
        </p:nvSpPr>
        <p:spPr bwMode="auto">
          <a:xfrm>
            <a:off x="6030416" y="31480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srgbClr val="003451"/>
              </a:solidFill>
            </a:endParaRPr>
          </a:p>
        </p:txBody>
      </p:sp>
      <p:grpSp>
        <p:nvGrpSpPr>
          <p:cNvPr id="13" name="グループ化 12">
            <a:extLst>
              <a:ext uri="{FF2B5EF4-FFF2-40B4-BE49-F238E27FC236}">
                <a16:creationId xmlns:a16="http://schemas.microsoft.com/office/drawing/2014/main" id="{D7167F79-604F-10CD-210A-65F0D553D021}"/>
              </a:ext>
            </a:extLst>
          </p:cNvPr>
          <p:cNvGrpSpPr/>
          <p:nvPr/>
        </p:nvGrpSpPr>
        <p:grpSpPr>
          <a:xfrm>
            <a:off x="8732050" y="987700"/>
            <a:ext cx="2621750" cy="2237407"/>
            <a:chOff x="8008049" y="1115095"/>
            <a:chExt cx="2621750" cy="2237407"/>
          </a:xfrm>
        </p:grpSpPr>
        <p:sp>
          <p:nvSpPr>
            <p:cNvPr id="5" name="四角形: 角を丸くする 4">
              <a:extLst>
                <a:ext uri="{FF2B5EF4-FFF2-40B4-BE49-F238E27FC236}">
                  <a16:creationId xmlns:a16="http://schemas.microsoft.com/office/drawing/2014/main" id="{92AB3B37-EB11-C365-4494-0249CBCBA54E}"/>
                </a:ext>
              </a:extLst>
            </p:cNvPr>
            <p:cNvSpPr/>
            <p:nvPr/>
          </p:nvSpPr>
          <p:spPr>
            <a:xfrm>
              <a:off x="8241101" y="1115095"/>
              <a:ext cx="2178283" cy="2205855"/>
            </a:xfrm>
            <a:prstGeom prst="roundRect">
              <a:avLst>
                <a:gd name="adj" fmla="val 7225"/>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6" name="テキスト ボックス 5">
              <a:extLst>
                <a:ext uri="{FF2B5EF4-FFF2-40B4-BE49-F238E27FC236}">
                  <a16:creationId xmlns:a16="http://schemas.microsoft.com/office/drawing/2014/main" id="{980A300F-C3AC-3578-9463-EE96ABD1EE3B}"/>
                </a:ext>
              </a:extLst>
            </p:cNvPr>
            <p:cNvSpPr txBox="1"/>
            <p:nvPr/>
          </p:nvSpPr>
          <p:spPr>
            <a:xfrm>
              <a:off x="8008049" y="1192050"/>
              <a:ext cx="2621750" cy="707886"/>
            </a:xfrm>
            <a:prstGeom prst="rect">
              <a:avLst/>
            </a:prstGeom>
            <a:noFill/>
          </p:spPr>
          <p:txBody>
            <a:bodyPr wrap="square" rtlCol="0">
              <a:spAutoFit/>
            </a:bodyPr>
            <a:lstStyle/>
            <a:p>
              <a:pPr algn="ctr"/>
              <a:r>
                <a:rPr kumimoji="1" lang="ja-JP" altLang="en-US" sz="2000" b="1">
                  <a:solidFill>
                    <a:srgbClr val="003451"/>
                  </a:solidFill>
                </a:rPr>
                <a:t>地域包括</a:t>
              </a:r>
              <a:endParaRPr kumimoji="1" lang="en-US" altLang="ja-JP" sz="2000" b="1">
                <a:solidFill>
                  <a:srgbClr val="003451"/>
                </a:solidFill>
              </a:endParaRPr>
            </a:p>
            <a:p>
              <a:pPr algn="ctr"/>
              <a:r>
                <a:rPr kumimoji="1" lang="ja-JP" altLang="en-US" sz="2000" b="1">
                  <a:solidFill>
                    <a:srgbClr val="003451"/>
                  </a:solidFill>
                </a:rPr>
                <a:t>支援センター</a:t>
              </a:r>
              <a:endParaRPr kumimoji="1" lang="en-US" altLang="ja-JP" sz="2000" b="1">
                <a:solidFill>
                  <a:srgbClr val="003451"/>
                </a:solidFill>
              </a:endParaRPr>
            </a:p>
          </p:txBody>
        </p:sp>
        <p:pic>
          <p:nvPicPr>
            <p:cNvPr id="22" name="図 21">
              <a:extLst>
                <a:ext uri="{FF2B5EF4-FFF2-40B4-BE49-F238E27FC236}">
                  <a16:creationId xmlns:a16="http://schemas.microsoft.com/office/drawing/2014/main" id="{47AAC1EC-32EB-4C42-6F52-601466D3868F}"/>
                </a:ext>
              </a:extLst>
            </p:cNvPr>
            <p:cNvPicPr>
              <a:picLocks noChangeAspect="1"/>
            </p:cNvPicPr>
            <p:nvPr/>
          </p:nvPicPr>
          <p:blipFill>
            <a:blip r:embed="rId4"/>
            <a:stretch>
              <a:fillRect/>
            </a:stretch>
          </p:blipFill>
          <p:spPr>
            <a:xfrm>
              <a:off x="8532295" y="1783603"/>
              <a:ext cx="1568899" cy="1568899"/>
            </a:xfrm>
            <a:prstGeom prst="rect">
              <a:avLst/>
            </a:prstGeom>
          </p:spPr>
        </p:pic>
        <p:pic>
          <p:nvPicPr>
            <p:cNvPr id="2058" name="Picture 10" descr="■">
              <a:extLst>
                <a:ext uri="{FF2B5EF4-FFF2-40B4-BE49-F238E27FC236}">
                  <a16:creationId xmlns:a16="http://schemas.microsoft.com/office/drawing/2014/main" id="{0C99ACF8-E602-68C2-B0C4-0CAE50B73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4193" y="2665856"/>
              <a:ext cx="610030" cy="56122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テキスト ボックス 1">
            <a:extLst>
              <a:ext uri="{FF2B5EF4-FFF2-40B4-BE49-F238E27FC236}">
                <a16:creationId xmlns:a16="http://schemas.microsoft.com/office/drawing/2014/main" id="{4FDD329F-C102-B8BA-D80A-A949A7AE4582}"/>
              </a:ext>
            </a:extLst>
          </p:cNvPr>
          <p:cNvSpPr txBox="1"/>
          <p:nvPr/>
        </p:nvSpPr>
        <p:spPr>
          <a:xfrm>
            <a:off x="9955776" y="3503952"/>
            <a:ext cx="1354128" cy="400110"/>
          </a:xfrm>
          <a:prstGeom prst="rect">
            <a:avLst/>
          </a:prstGeom>
          <a:noFill/>
        </p:spPr>
        <p:txBody>
          <a:bodyPr wrap="square" rtlCol="0">
            <a:spAutoFit/>
          </a:bodyPr>
          <a:lstStyle/>
          <a:p>
            <a:r>
              <a:rPr kumimoji="1" lang="ja-JP" altLang="en-US" sz="2000" b="1">
                <a:solidFill>
                  <a:srgbClr val="003451"/>
                </a:solidFill>
              </a:rPr>
              <a:t>一部移転</a:t>
            </a:r>
          </a:p>
        </p:txBody>
      </p:sp>
      <p:sp>
        <p:nvSpPr>
          <p:cNvPr id="9" name="四角形: 角を丸くする 8">
            <a:extLst>
              <a:ext uri="{FF2B5EF4-FFF2-40B4-BE49-F238E27FC236}">
                <a16:creationId xmlns:a16="http://schemas.microsoft.com/office/drawing/2014/main" id="{43608D82-6A0B-498C-9877-2BD6BC2E9FB8}"/>
              </a:ext>
            </a:extLst>
          </p:cNvPr>
          <p:cNvSpPr/>
          <p:nvPr/>
        </p:nvSpPr>
        <p:spPr>
          <a:xfrm>
            <a:off x="6189409" y="1016371"/>
            <a:ext cx="2179922" cy="2205855"/>
          </a:xfrm>
          <a:prstGeom prst="roundRect">
            <a:avLst>
              <a:gd name="adj" fmla="val 6175"/>
            </a:avLst>
          </a:prstGeom>
          <a:solidFill>
            <a:schemeClr val="accent5">
              <a:lumMod val="20000"/>
              <a:lumOff val="8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3D93198-FC25-4ECB-7E76-19A8C98EB8BD}"/>
              </a:ext>
            </a:extLst>
          </p:cNvPr>
          <p:cNvSpPr txBox="1"/>
          <p:nvPr/>
        </p:nvSpPr>
        <p:spPr>
          <a:xfrm>
            <a:off x="5947209" y="1126692"/>
            <a:ext cx="2621750" cy="461665"/>
          </a:xfrm>
          <a:prstGeom prst="rect">
            <a:avLst/>
          </a:prstGeom>
          <a:noFill/>
          <a:ln w="38100">
            <a:noFill/>
          </a:ln>
        </p:spPr>
        <p:txBody>
          <a:bodyPr wrap="square" rtlCol="0">
            <a:spAutoFit/>
          </a:bodyPr>
          <a:lstStyle/>
          <a:p>
            <a:pPr algn="ctr"/>
            <a:r>
              <a:rPr kumimoji="1" lang="ja-JP" altLang="en-US" sz="2400" b="1">
                <a:solidFill>
                  <a:srgbClr val="003451"/>
                </a:solidFill>
              </a:rPr>
              <a:t>新治児童館</a:t>
            </a:r>
          </a:p>
        </p:txBody>
      </p:sp>
      <p:pic>
        <p:nvPicPr>
          <p:cNvPr id="30" name="Picture 6" descr="板野町社会福祉協議会ホームページ">
            <a:extLst>
              <a:ext uri="{FF2B5EF4-FFF2-40B4-BE49-F238E27FC236}">
                <a16:creationId xmlns:a16="http://schemas.microsoft.com/office/drawing/2014/main" id="{6F06A910-4033-795F-89CA-B9D9BF8773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664" y="1551400"/>
            <a:ext cx="1673412" cy="1601826"/>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32" name="Picture 2" descr="公民館のイラスト">
            <a:extLst>
              <a:ext uri="{FF2B5EF4-FFF2-40B4-BE49-F238E27FC236}">
                <a16:creationId xmlns:a16="http://schemas.microsoft.com/office/drawing/2014/main" id="{E15FDB94-B090-C042-0663-BCD5B3BDAF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6618" y="5258823"/>
            <a:ext cx="1628912" cy="1470093"/>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グループ化 32">
            <a:extLst>
              <a:ext uri="{FF2B5EF4-FFF2-40B4-BE49-F238E27FC236}">
                <a16:creationId xmlns:a16="http://schemas.microsoft.com/office/drawing/2014/main" id="{07323B7F-B8D2-0937-EF78-3087B3D3879F}"/>
              </a:ext>
            </a:extLst>
          </p:cNvPr>
          <p:cNvGrpSpPr/>
          <p:nvPr/>
        </p:nvGrpSpPr>
        <p:grpSpPr>
          <a:xfrm rot="5400000">
            <a:off x="6693924" y="3539979"/>
            <a:ext cx="946890" cy="626017"/>
            <a:chOff x="4640556" y="3476472"/>
            <a:chExt cx="870034" cy="484632"/>
          </a:xfrm>
          <a:solidFill>
            <a:srgbClr val="003451"/>
          </a:solidFill>
        </p:grpSpPr>
        <p:sp>
          <p:nvSpPr>
            <p:cNvPr id="35" name="矢印: 山形 34">
              <a:extLst>
                <a:ext uri="{FF2B5EF4-FFF2-40B4-BE49-F238E27FC236}">
                  <a16:creationId xmlns:a16="http://schemas.microsoft.com/office/drawing/2014/main" id="{8DD5B523-126C-DCEC-5CA7-983C167E3197}"/>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37" name="矢印: 山形 36">
              <a:extLst>
                <a:ext uri="{FF2B5EF4-FFF2-40B4-BE49-F238E27FC236}">
                  <a16:creationId xmlns:a16="http://schemas.microsoft.com/office/drawing/2014/main" id="{8F89E5DC-EB09-13BD-603C-38696C536B49}"/>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38" name="矢印: 山形 37">
              <a:extLst>
                <a:ext uri="{FF2B5EF4-FFF2-40B4-BE49-F238E27FC236}">
                  <a16:creationId xmlns:a16="http://schemas.microsoft.com/office/drawing/2014/main" id="{9CC5E8DC-8158-E73B-3F0A-9C061BFD023B}"/>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grpSp>
      <p:grpSp>
        <p:nvGrpSpPr>
          <p:cNvPr id="39" name="グループ化 38">
            <a:extLst>
              <a:ext uri="{FF2B5EF4-FFF2-40B4-BE49-F238E27FC236}">
                <a16:creationId xmlns:a16="http://schemas.microsoft.com/office/drawing/2014/main" id="{9EE8EEB8-D8C9-EEDC-53D6-D516B652E297}"/>
              </a:ext>
            </a:extLst>
          </p:cNvPr>
          <p:cNvGrpSpPr/>
          <p:nvPr/>
        </p:nvGrpSpPr>
        <p:grpSpPr>
          <a:xfrm rot="7728526">
            <a:off x="8921691" y="3688955"/>
            <a:ext cx="946890" cy="626017"/>
            <a:chOff x="4640556" y="3476472"/>
            <a:chExt cx="870034" cy="484632"/>
          </a:xfrm>
          <a:solidFill>
            <a:srgbClr val="003451"/>
          </a:solidFill>
        </p:grpSpPr>
        <p:sp>
          <p:nvSpPr>
            <p:cNvPr id="40" name="矢印: 山形 39">
              <a:extLst>
                <a:ext uri="{FF2B5EF4-FFF2-40B4-BE49-F238E27FC236}">
                  <a16:creationId xmlns:a16="http://schemas.microsoft.com/office/drawing/2014/main" id="{D8C3DEC9-F06B-6F50-DC98-D0A8AF113976}"/>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45" name="矢印: 山形 44">
              <a:extLst>
                <a:ext uri="{FF2B5EF4-FFF2-40B4-BE49-F238E27FC236}">
                  <a16:creationId xmlns:a16="http://schemas.microsoft.com/office/drawing/2014/main" id="{E1346A71-8710-D9E5-6943-39DBA3D92865}"/>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sp>
          <p:nvSpPr>
            <p:cNvPr id="46" name="矢印: 山形 45">
              <a:extLst>
                <a:ext uri="{FF2B5EF4-FFF2-40B4-BE49-F238E27FC236}">
                  <a16:creationId xmlns:a16="http://schemas.microsoft.com/office/drawing/2014/main" id="{D0141003-CC06-7A32-B453-ED5C31637BDD}"/>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3451"/>
                </a:solidFill>
              </a:endParaRPr>
            </a:p>
          </p:txBody>
        </p:sp>
      </p:grpSp>
      <p:sp>
        <p:nvSpPr>
          <p:cNvPr id="47" name="テキスト ボックス 46">
            <a:extLst>
              <a:ext uri="{FF2B5EF4-FFF2-40B4-BE49-F238E27FC236}">
                <a16:creationId xmlns:a16="http://schemas.microsoft.com/office/drawing/2014/main" id="{3A3598A6-AE8C-DF55-6088-6D58FE762858}"/>
              </a:ext>
            </a:extLst>
          </p:cNvPr>
          <p:cNvSpPr txBox="1"/>
          <p:nvPr/>
        </p:nvSpPr>
        <p:spPr>
          <a:xfrm>
            <a:off x="-628583" y="1843950"/>
            <a:ext cx="2954655" cy="3170099"/>
          </a:xfrm>
          <a:prstGeom prst="rect">
            <a:avLst/>
          </a:prstGeom>
          <a:noFill/>
        </p:spPr>
        <p:txBody>
          <a:bodyPr vert="eaVert" wrap="none" rtlCol="0" anchor="ctr">
            <a:spAutoFit/>
          </a:bodyPr>
          <a:lstStyle/>
          <a:p>
            <a:pPr algn="ctr"/>
            <a:r>
              <a:rPr kumimoji="1" lang="ja-JP" altLang="en-US" sz="6000" b="1">
                <a:solidFill>
                  <a:schemeClr val="bg1"/>
                </a:solidFill>
              </a:rPr>
              <a:t>公共施設</a:t>
            </a:r>
            <a:endParaRPr kumimoji="1" lang="en-US" altLang="ja-JP" sz="6000" b="1">
              <a:solidFill>
                <a:schemeClr val="bg1"/>
              </a:solidFill>
            </a:endParaRPr>
          </a:p>
          <a:p>
            <a:pPr algn="ctr"/>
            <a:r>
              <a:rPr kumimoji="1" lang="ja-JP" altLang="en-US" sz="6000" b="1">
                <a:solidFill>
                  <a:schemeClr val="bg1"/>
                </a:solidFill>
              </a:rPr>
              <a:t>再編</a:t>
            </a:r>
            <a:endParaRPr kumimoji="1" lang="en-US" altLang="ja-JP" sz="6000" b="1">
              <a:solidFill>
                <a:schemeClr val="bg1"/>
              </a:solidFill>
            </a:endParaRPr>
          </a:p>
          <a:p>
            <a:pPr algn="ctr"/>
            <a:endParaRPr kumimoji="1" lang="ja-JP" altLang="en-US" sz="6000" b="1">
              <a:solidFill>
                <a:schemeClr val="bg1"/>
              </a:solidFill>
            </a:endParaRPr>
          </a:p>
        </p:txBody>
      </p:sp>
      <p:sp>
        <p:nvSpPr>
          <p:cNvPr id="48" name="テキスト ボックス 47">
            <a:extLst>
              <a:ext uri="{FF2B5EF4-FFF2-40B4-BE49-F238E27FC236}">
                <a16:creationId xmlns:a16="http://schemas.microsoft.com/office/drawing/2014/main" id="{537DC1FD-950D-E334-E826-1E7AE29EF73A}"/>
              </a:ext>
            </a:extLst>
          </p:cNvPr>
          <p:cNvSpPr txBox="1"/>
          <p:nvPr/>
        </p:nvSpPr>
        <p:spPr>
          <a:xfrm>
            <a:off x="3327440" y="345128"/>
            <a:ext cx="6428755" cy="523220"/>
          </a:xfrm>
          <a:prstGeom prst="rect">
            <a:avLst/>
          </a:prstGeom>
          <a:noFill/>
        </p:spPr>
        <p:txBody>
          <a:bodyPr wrap="square" rtlCol="0">
            <a:spAutoFit/>
          </a:bodyPr>
          <a:lstStyle/>
          <a:p>
            <a:r>
              <a:rPr kumimoji="1" lang="ja-JP" altLang="en-US" sz="2800" b="1">
                <a:solidFill>
                  <a:srgbClr val="003451"/>
                </a:solidFill>
              </a:rPr>
              <a:t>公共施設の集積・公民館利用の高度化</a:t>
            </a:r>
          </a:p>
        </p:txBody>
      </p:sp>
      <p:sp>
        <p:nvSpPr>
          <p:cNvPr id="21" name="テキスト ボックス 20">
            <a:extLst>
              <a:ext uri="{FF2B5EF4-FFF2-40B4-BE49-F238E27FC236}">
                <a16:creationId xmlns:a16="http://schemas.microsoft.com/office/drawing/2014/main" id="{4AFC8901-6EB4-4E1B-E80B-C47069474E7E}"/>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17</a:t>
            </a:r>
          </a:p>
        </p:txBody>
      </p:sp>
    </p:spTree>
    <p:extLst>
      <p:ext uri="{BB962C8B-B14F-4D97-AF65-F5344CB8AC3E}">
        <p14:creationId xmlns:p14="http://schemas.microsoft.com/office/powerpoint/2010/main" val="30345759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F949AF6-E173-442B-3785-54EFCB2CF907}"/>
            </a:ext>
          </a:extLst>
        </p:cNvPr>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6F266BDD-66F2-A0C1-7DC5-BBD6D39239A6}"/>
              </a:ext>
            </a:extLst>
          </p:cNvPr>
          <p:cNvSpPr/>
          <p:nvPr/>
        </p:nvSpPr>
        <p:spPr>
          <a:xfrm>
            <a:off x="2939865" y="4443782"/>
            <a:ext cx="7587000" cy="2032569"/>
          </a:xfrm>
          <a:prstGeom prst="roundRect">
            <a:avLst>
              <a:gd name="adj" fmla="val 6175"/>
            </a:avLst>
          </a:prstGeom>
          <a:solidFill>
            <a:schemeClr val="accent6">
              <a:lumMod val="20000"/>
              <a:lumOff val="8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 name="楕円 3">
            <a:extLst>
              <a:ext uri="{FF2B5EF4-FFF2-40B4-BE49-F238E27FC236}">
                <a16:creationId xmlns:a16="http://schemas.microsoft.com/office/drawing/2014/main" id="{5A7DBA17-A3F3-6BA0-3015-C92671F6BA87}"/>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9" name="四角形: 角を丸くする 18">
            <a:extLst>
              <a:ext uri="{FF2B5EF4-FFF2-40B4-BE49-F238E27FC236}">
                <a16:creationId xmlns:a16="http://schemas.microsoft.com/office/drawing/2014/main" id="{004113E6-19F1-A342-6277-BEA85F818ACF}"/>
              </a:ext>
            </a:extLst>
          </p:cNvPr>
          <p:cNvSpPr/>
          <p:nvPr/>
        </p:nvSpPr>
        <p:spPr>
          <a:xfrm>
            <a:off x="2939865" y="402182"/>
            <a:ext cx="7587000" cy="2032569"/>
          </a:xfrm>
          <a:prstGeom prst="roundRect">
            <a:avLst>
              <a:gd name="adj" fmla="val 6175"/>
            </a:avLst>
          </a:prstGeom>
          <a:solidFill>
            <a:schemeClr val="accent5">
              <a:lumMod val="20000"/>
              <a:lumOff val="8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0" name="テキスト ボックス 19">
            <a:extLst>
              <a:ext uri="{FF2B5EF4-FFF2-40B4-BE49-F238E27FC236}">
                <a16:creationId xmlns:a16="http://schemas.microsoft.com/office/drawing/2014/main" id="{A5F14D4A-6ED7-EA3F-4682-00116DD8E0EF}"/>
              </a:ext>
            </a:extLst>
          </p:cNvPr>
          <p:cNvSpPr txBox="1"/>
          <p:nvPr/>
        </p:nvSpPr>
        <p:spPr>
          <a:xfrm>
            <a:off x="3063736" y="523376"/>
            <a:ext cx="2013173" cy="523220"/>
          </a:xfrm>
          <a:prstGeom prst="rect">
            <a:avLst/>
          </a:prstGeom>
          <a:noFill/>
        </p:spPr>
        <p:txBody>
          <a:bodyPr wrap="square" rtlCol="0">
            <a:spAutoFit/>
          </a:bodyPr>
          <a:lstStyle/>
          <a:p>
            <a:pPr algn="ctr"/>
            <a:r>
              <a:rPr kumimoji="1" lang="ja-JP" altLang="en-US" sz="2800" b="1">
                <a:solidFill>
                  <a:srgbClr val="003451"/>
                </a:solidFill>
              </a:rPr>
              <a:t>新治児童館</a:t>
            </a:r>
          </a:p>
        </p:txBody>
      </p:sp>
      <p:sp>
        <p:nvSpPr>
          <p:cNvPr id="24" name="テキスト ボックス 23">
            <a:extLst>
              <a:ext uri="{FF2B5EF4-FFF2-40B4-BE49-F238E27FC236}">
                <a16:creationId xmlns:a16="http://schemas.microsoft.com/office/drawing/2014/main" id="{EBD5FE87-1FCC-9C88-9AF5-0BC54B3AF145}"/>
              </a:ext>
            </a:extLst>
          </p:cNvPr>
          <p:cNvSpPr txBox="1"/>
          <p:nvPr/>
        </p:nvSpPr>
        <p:spPr>
          <a:xfrm>
            <a:off x="3152453" y="1046596"/>
            <a:ext cx="5310569" cy="1349087"/>
          </a:xfrm>
          <a:prstGeom prst="rect">
            <a:avLst/>
          </a:prstGeom>
          <a:noFill/>
        </p:spPr>
        <p:txBody>
          <a:bodyPr wrap="square" rtlCol="0">
            <a:spAutoFit/>
          </a:bodyPr>
          <a:lstStyle/>
          <a:p>
            <a:pPr>
              <a:spcAft>
                <a:spcPts val="120"/>
              </a:spcAft>
            </a:pPr>
            <a:r>
              <a:rPr kumimoji="1" lang="ja-JP" altLang="en-US" sz="2000" b="1">
                <a:solidFill>
                  <a:srgbClr val="003451"/>
                </a:solidFill>
              </a:rPr>
              <a:t>築年数</a:t>
            </a:r>
            <a:r>
              <a:rPr kumimoji="1" lang="ja-JP" altLang="en-US" sz="2400" b="1">
                <a:solidFill>
                  <a:srgbClr val="003451"/>
                </a:solidFill>
              </a:rPr>
              <a:t> </a:t>
            </a:r>
            <a:r>
              <a:rPr kumimoji="1" lang="en-US" altLang="ja-JP" sz="3200" b="1">
                <a:solidFill>
                  <a:srgbClr val="003451"/>
                </a:solidFill>
              </a:rPr>
              <a:t>43</a:t>
            </a:r>
            <a:r>
              <a:rPr kumimoji="1" lang="ja-JP" altLang="en-US" sz="3200" b="1">
                <a:solidFill>
                  <a:srgbClr val="003451"/>
                </a:solidFill>
              </a:rPr>
              <a:t>年</a:t>
            </a:r>
            <a:endParaRPr kumimoji="1" lang="en-US" altLang="ja-JP" sz="3200" b="1">
              <a:solidFill>
                <a:srgbClr val="003451"/>
              </a:solidFill>
            </a:endParaRPr>
          </a:p>
          <a:p>
            <a:pPr>
              <a:spcAft>
                <a:spcPts val="120"/>
              </a:spcAft>
            </a:pPr>
            <a:r>
              <a:rPr kumimoji="1" lang="ja-JP" altLang="en-US" sz="2400" b="1">
                <a:solidFill>
                  <a:srgbClr val="003451"/>
                </a:solidFill>
              </a:rPr>
              <a:t>教育施設、居住誘導区域</a:t>
            </a:r>
            <a:r>
              <a:rPr kumimoji="1" lang="ja-JP" altLang="en-US" sz="2000" b="1">
                <a:solidFill>
                  <a:srgbClr val="003451"/>
                </a:solidFill>
              </a:rPr>
              <a:t>から</a:t>
            </a:r>
            <a:r>
              <a:rPr kumimoji="1" lang="ja-JP" altLang="en-US" sz="2400" b="1">
                <a:solidFill>
                  <a:srgbClr val="003451"/>
                </a:solidFill>
              </a:rPr>
              <a:t>遠い</a:t>
            </a:r>
            <a:endParaRPr kumimoji="1" lang="en-US" altLang="ja-JP" sz="2800" b="1">
              <a:solidFill>
                <a:srgbClr val="003451"/>
              </a:solidFill>
            </a:endParaRPr>
          </a:p>
          <a:p>
            <a:pPr>
              <a:spcAft>
                <a:spcPts val="120"/>
              </a:spcAft>
            </a:pPr>
            <a:r>
              <a:rPr kumimoji="1" lang="ja-JP" altLang="en-US" sz="2400" b="1">
                <a:solidFill>
                  <a:srgbClr val="003451"/>
                </a:solidFill>
              </a:rPr>
              <a:t>屋内遊び場</a:t>
            </a:r>
            <a:r>
              <a:rPr kumimoji="1" lang="ja-JP" altLang="en-US" sz="2000" b="1">
                <a:solidFill>
                  <a:srgbClr val="003451"/>
                </a:solidFill>
              </a:rPr>
              <a:t>の</a:t>
            </a:r>
            <a:r>
              <a:rPr kumimoji="1" lang="ja-JP" altLang="en-US" sz="2400" b="1">
                <a:solidFill>
                  <a:srgbClr val="003451"/>
                </a:solidFill>
              </a:rPr>
              <a:t>需要が高い</a:t>
            </a:r>
          </a:p>
        </p:txBody>
      </p:sp>
      <p:sp>
        <p:nvSpPr>
          <p:cNvPr id="2" name="四角形: 角を丸くする 1">
            <a:extLst>
              <a:ext uri="{FF2B5EF4-FFF2-40B4-BE49-F238E27FC236}">
                <a16:creationId xmlns:a16="http://schemas.microsoft.com/office/drawing/2014/main" id="{BC2E0852-FBAE-DB8F-0088-D4F341F02442}"/>
              </a:ext>
            </a:extLst>
          </p:cNvPr>
          <p:cNvSpPr/>
          <p:nvPr/>
        </p:nvSpPr>
        <p:spPr>
          <a:xfrm>
            <a:off x="2939865" y="2423748"/>
            <a:ext cx="7587000" cy="2032569"/>
          </a:xfrm>
          <a:prstGeom prst="roundRect">
            <a:avLst>
              <a:gd name="adj" fmla="val 6175"/>
            </a:avLst>
          </a:prstGeom>
          <a:solidFill>
            <a:schemeClr val="bg2">
              <a:lumMod val="9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9" name="テキスト ボックス 8">
            <a:extLst>
              <a:ext uri="{FF2B5EF4-FFF2-40B4-BE49-F238E27FC236}">
                <a16:creationId xmlns:a16="http://schemas.microsoft.com/office/drawing/2014/main" id="{43304F8C-8E8D-BE9F-6CD8-65DE28718E5F}"/>
              </a:ext>
            </a:extLst>
          </p:cNvPr>
          <p:cNvSpPr txBox="1"/>
          <p:nvPr/>
        </p:nvSpPr>
        <p:spPr>
          <a:xfrm>
            <a:off x="2989436" y="2542473"/>
            <a:ext cx="2087473" cy="523220"/>
          </a:xfrm>
          <a:prstGeom prst="rect">
            <a:avLst/>
          </a:prstGeom>
          <a:noFill/>
        </p:spPr>
        <p:txBody>
          <a:bodyPr wrap="square" rtlCol="0">
            <a:spAutoFit/>
          </a:bodyPr>
          <a:lstStyle/>
          <a:p>
            <a:pPr algn="ctr"/>
            <a:r>
              <a:rPr kumimoji="1" lang="ja-JP" altLang="en-US" sz="2800" b="1">
                <a:solidFill>
                  <a:srgbClr val="003451"/>
                </a:solidFill>
              </a:rPr>
              <a:t>新治支所</a:t>
            </a:r>
          </a:p>
        </p:txBody>
      </p:sp>
      <p:sp>
        <p:nvSpPr>
          <p:cNvPr id="10" name="テキスト ボックス 9">
            <a:extLst>
              <a:ext uri="{FF2B5EF4-FFF2-40B4-BE49-F238E27FC236}">
                <a16:creationId xmlns:a16="http://schemas.microsoft.com/office/drawing/2014/main" id="{6D3D6CFC-FD85-C543-C1FF-88DD9C11A732}"/>
              </a:ext>
            </a:extLst>
          </p:cNvPr>
          <p:cNvSpPr txBox="1"/>
          <p:nvPr/>
        </p:nvSpPr>
        <p:spPr>
          <a:xfrm>
            <a:off x="3258526" y="3036527"/>
            <a:ext cx="4246494" cy="966931"/>
          </a:xfrm>
          <a:prstGeom prst="rect">
            <a:avLst/>
          </a:prstGeom>
          <a:noFill/>
        </p:spPr>
        <p:txBody>
          <a:bodyPr wrap="square" rtlCol="0">
            <a:spAutoFit/>
          </a:bodyPr>
          <a:lstStyle/>
          <a:p>
            <a:pPr>
              <a:spcAft>
                <a:spcPts val="120"/>
              </a:spcAft>
            </a:pPr>
            <a:r>
              <a:rPr kumimoji="1" lang="ja-JP" altLang="en-US" sz="2000" b="1">
                <a:solidFill>
                  <a:srgbClr val="003451"/>
                </a:solidFill>
              </a:rPr>
              <a:t>築年数</a:t>
            </a:r>
            <a:r>
              <a:rPr kumimoji="1" lang="ja-JP" altLang="en-US" sz="2400" b="1">
                <a:solidFill>
                  <a:srgbClr val="003451"/>
                </a:solidFill>
              </a:rPr>
              <a:t> </a:t>
            </a:r>
            <a:r>
              <a:rPr kumimoji="1" lang="en-US" altLang="ja-JP" sz="3200" b="1">
                <a:solidFill>
                  <a:srgbClr val="003451"/>
                </a:solidFill>
              </a:rPr>
              <a:t>37</a:t>
            </a:r>
            <a:r>
              <a:rPr kumimoji="1" lang="ja-JP" altLang="en-US" sz="3200" b="1">
                <a:solidFill>
                  <a:srgbClr val="003451"/>
                </a:solidFill>
              </a:rPr>
              <a:t>年</a:t>
            </a:r>
            <a:endParaRPr kumimoji="1" lang="en-US" altLang="ja-JP" sz="3200" b="1">
              <a:solidFill>
                <a:srgbClr val="003451"/>
              </a:solidFill>
            </a:endParaRPr>
          </a:p>
          <a:p>
            <a:pPr>
              <a:spcAft>
                <a:spcPts val="120"/>
              </a:spcAft>
            </a:pPr>
            <a:r>
              <a:rPr kumimoji="1" lang="ja-JP" altLang="en-US" sz="2400" b="1">
                <a:solidFill>
                  <a:srgbClr val="003451"/>
                </a:solidFill>
              </a:rPr>
              <a:t>同じ敷地内に立地</a:t>
            </a:r>
            <a:endParaRPr kumimoji="1" lang="en-US" altLang="ja-JP" sz="3200" b="1">
              <a:solidFill>
                <a:srgbClr val="003451"/>
              </a:solidFill>
            </a:endParaRPr>
          </a:p>
        </p:txBody>
      </p:sp>
      <p:pic>
        <p:nvPicPr>
          <p:cNvPr id="8" name="図 7" descr="マップ&#10;&#10;AI 生成コンテンツは誤りを含む可能性があります。">
            <a:extLst>
              <a:ext uri="{FF2B5EF4-FFF2-40B4-BE49-F238E27FC236}">
                <a16:creationId xmlns:a16="http://schemas.microsoft.com/office/drawing/2014/main" id="{0DA7C340-489D-25CA-8159-650583C96792}"/>
              </a:ext>
            </a:extLst>
          </p:cNvPr>
          <p:cNvPicPr>
            <a:picLocks noChangeAspect="1"/>
          </p:cNvPicPr>
          <p:nvPr/>
        </p:nvPicPr>
        <p:blipFill>
          <a:blip r:embed="rId3">
            <a:extLst>
              <a:ext uri="{28A0092B-C50C-407E-A947-70E740481C1C}">
                <a14:useLocalDpi xmlns:a14="http://schemas.microsoft.com/office/drawing/2010/main" val="0"/>
              </a:ext>
            </a:extLst>
          </a:blip>
          <a:srcRect t="20112" b="11175"/>
          <a:stretch>
            <a:fillRect/>
          </a:stretch>
        </p:blipFill>
        <p:spPr>
          <a:xfrm>
            <a:off x="8500192" y="2528266"/>
            <a:ext cx="1853487" cy="1801466"/>
          </a:xfrm>
          <a:prstGeom prst="rect">
            <a:avLst/>
          </a:prstGeom>
          <a:ln w="19050">
            <a:noFill/>
          </a:ln>
        </p:spPr>
      </p:pic>
      <p:pic>
        <p:nvPicPr>
          <p:cNvPr id="11" name="図 10" descr="マップ&#10;&#10;AI 生成コンテンツは誤りを含む可能性があります。">
            <a:extLst>
              <a:ext uri="{FF2B5EF4-FFF2-40B4-BE49-F238E27FC236}">
                <a16:creationId xmlns:a16="http://schemas.microsoft.com/office/drawing/2014/main" id="{A76CB6B9-1336-9316-C544-73792F810F1E}"/>
              </a:ext>
            </a:extLst>
          </p:cNvPr>
          <p:cNvPicPr>
            <a:picLocks noChangeAspect="1"/>
          </p:cNvPicPr>
          <p:nvPr/>
        </p:nvPicPr>
        <p:blipFill>
          <a:blip r:embed="rId4">
            <a:extLst>
              <a:ext uri="{28A0092B-C50C-407E-A947-70E740481C1C}">
                <a14:useLocalDpi xmlns:a14="http://schemas.microsoft.com/office/drawing/2010/main" val="0"/>
              </a:ext>
            </a:extLst>
          </a:blip>
          <a:srcRect t="40354" r="6579"/>
          <a:stretch>
            <a:fillRect/>
          </a:stretch>
        </p:blipFill>
        <p:spPr>
          <a:xfrm>
            <a:off x="8500192" y="581511"/>
            <a:ext cx="1853487" cy="1673910"/>
          </a:xfrm>
          <a:prstGeom prst="rect">
            <a:avLst/>
          </a:prstGeom>
          <a:ln w="19050">
            <a:noFill/>
          </a:ln>
        </p:spPr>
      </p:pic>
      <p:sp>
        <p:nvSpPr>
          <p:cNvPr id="13" name="テキスト ボックス 12">
            <a:extLst>
              <a:ext uri="{FF2B5EF4-FFF2-40B4-BE49-F238E27FC236}">
                <a16:creationId xmlns:a16="http://schemas.microsoft.com/office/drawing/2014/main" id="{300A3C63-F85D-DCC8-8A44-054B8542284B}"/>
              </a:ext>
            </a:extLst>
          </p:cNvPr>
          <p:cNvSpPr txBox="1"/>
          <p:nvPr/>
        </p:nvSpPr>
        <p:spPr>
          <a:xfrm>
            <a:off x="-628583" y="1843950"/>
            <a:ext cx="2954655" cy="3170099"/>
          </a:xfrm>
          <a:prstGeom prst="rect">
            <a:avLst/>
          </a:prstGeom>
          <a:noFill/>
        </p:spPr>
        <p:txBody>
          <a:bodyPr vert="eaVert" wrap="none" rtlCol="0" anchor="ctr">
            <a:spAutoFit/>
          </a:bodyPr>
          <a:lstStyle/>
          <a:p>
            <a:pPr algn="ctr"/>
            <a:r>
              <a:rPr kumimoji="1" lang="ja-JP" altLang="en-US" sz="6000" b="1">
                <a:solidFill>
                  <a:schemeClr val="bg1"/>
                </a:solidFill>
              </a:rPr>
              <a:t>公共施設</a:t>
            </a:r>
            <a:endParaRPr kumimoji="1" lang="en-US" altLang="ja-JP" sz="6000" b="1">
              <a:solidFill>
                <a:schemeClr val="bg1"/>
              </a:solidFill>
            </a:endParaRPr>
          </a:p>
          <a:p>
            <a:pPr algn="ctr"/>
            <a:r>
              <a:rPr kumimoji="1" lang="ja-JP" altLang="en-US" sz="6000" b="1">
                <a:solidFill>
                  <a:schemeClr val="bg1"/>
                </a:solidFill>
              </a:rPr>
              <a:t>再編</a:t>
            </a:r>
            <a:endParaRPr kumimoji="1" lang="en-US" altLang="ja-JP" sz="6000" b="1">
              <a:solidFill>
                <a:schemeClr val="bg1"/>
              </a:solidFill>
            </a:endParaRPr>
          </a:p>
          <a:p>
            <a:pPr algn="ctr"/>
            <a:endParaRPr kumimoji="1" lang="ja-JP" altLang="en-US" sz="6000" b="1">
              <a:solidFill>
                <a:schemeClr val="bg1"/>
              </a:solidFill>
            </a:endParaRPr>
          </a:p>
        </p:txBody>
      </p:sp>
      <p:sp>
        <p:nvSpPr>
          <p:cNvPr id="15" name="テキスト ボックス 14">
            <a:extLst>
              <a:ext uri="{FF2B5EF4-FFF2-40B4-BE49-F238E27FC236}">
                <a16:creationId xmlns:a16="http://schemas.microsoft.com/office/drawing/2014/main" id="{1C61FCB3-632F-A762-FE81-288E7A898E57}"/>
              </a:ext>
            </a:extLst>
          </p:cNvPr>
          <p:cNvSpPr txBox="1"/>
          <p:nvPr/>
        </p:nvSpPr>
        <p:spPr>
          <a:xfrm>
            <a:off x="2790539" y="4585651"/>
            <a:ext cx="4423596" cy="523220"/>
          </a:xfrm>
          <a:prstGeom prst="rect">
            <a:avLst/>
          </a:prstGeom>
          <a:noFill/>
        </p:spPr>
        <p:txBody>
          <a:bodyPr wrap="square" rtlCol="0">
            <a:spAutoFit/>
          </a:bodyPr>
          <a:lstStyle/>
          <a:p>
            <a:pPr algn="ctr"/>
            <a:r>
              <a:rPr kumimoji="1" lang="ja-JP" altLang="en-US" sz="2800" b="1">
                <a:solidFill>
                  <a:srgbClr val="003451"/>
                </a:solidFill>
              </a:rPr>
              <a:t>地域包括支援センター</a:t>
            </a:r>
          </a:p>
        </p:txBody>
      </p:sp>
      <p:sp>
        <p:nvSpPr>
          <p:cNvPr id="18" name="テキスト ボックス 17">
            <a:extLst>
              <a:ext uri="{FF2B5EF4-FFF2-40B4-BE49-F238E27FC236}">
                <a16:creationId xmlns:a16="http://schemas.microsoft.com/office/drawing/2014/main" id="{6DF9B7E7-C108-DEAD-1E97-1068F620A4C9}"/>
              </a:ext>
            </a:extLst>
          </p:cNvPr>
          <p:cNvSpPr txBox="1"/>
          <p:nvPr/>
        </p:nvSpPr>
        <p:spPr>
          <a:xfrm>
            <a:off x="3189622" y="5287380"/>
            <a:ext cx="4315398" cy="830997"/>
          </a:xfrm>
          <a:prstGeom prst="rect">
            <a:avLst/>
          </a:prstGeom>
          <a:noFill/>
        </p:spPr>
        <p:txBody>
          <a:bodyPr wrap="square" rtlCol="0">
            <a:spAutoFit/>
          </a:bodyPr>
          <a:lstStyle/>
          <a:p>
            <a:r>
              <a:rPr kumimoji="1" lang="ja-JP" altLang="en-US" sz="2000" b="1">
                <a:solidFill>
                  <a:srgbClr val="003451"/>
                </a:solidFill>
              </a:rPr>
              <a:t>高齢化率は</a:t>
            </a:r>
            <a:r>
              <a:rPr kumimoji="1" lang="ja-JP" altLang="en-US" sz="2400" b="1">
                <a:solidFill>
                  <a:srgbClr val="003451"/>
                </a:solidFill>
              </a:rPr>
              <a:t>約</a:t>
            </a:r>
            <a:r>
              <a:rPr kumimoji="1" lang="en-US" altLang="ja-JP" sz="2400" b="1">
                <a:solidFill>
                  <a:srgbClr val="003451"/>
                </a:solidFill>
              </a:rPr>
              <a:t>4</a:t>
            </a:r>
            <a:r>
              <a:rPr kumimoji="1" lang="ja-JP" altLang="en-US" sz="2400" b="1">
                <a:solidFill>
                  <a:srgbClr val="003451"/>
                </a:solidFill>
              </a:rPr>
              <a:t>割で最も高い</a:t>
            </a:r>
            <a:endParaRPr kumimoji="1" lang="en-US" altLang="ja-JP" sz="1600" b="1">
              <a:solidFill>
                <a:srgbClr val="003451"/>
              </a:solidFill>
            </a:endParaRPr>
          </a:p>
          <a:p>
            <a:r>
              <a:rPr kumimoji="1" lang="ja-JP" altLang="en-US" sz="2000" b="1">
                <a:solidFill>
                  <a:srgbClr val="003451"/>
                </a:solidFill>
              </a:rPr>
              <a:t>現状市内</a:t>
            </a:r>
            <a:r>
              <a:rPr kumimoji="1" lang="ja-JP" altLang="en-US" sz="2400" b="1">
                <a:solidFill>
                  <a:srgbClr val="003451"/>
                </a:solidFill>
              </a:rPr>
              <a:t>２か所しかない</a:t>
            </a:r>
          </a:p>
        </p:txBody>
      </p:sp>
      <p:grpSp>
        <p:nvGrpSpPr>
          <p:cNvPr id="21" name="グループ化 20">
            <a:extLst>
              <a:ext uri="{FF2B5EF4-FFF2-40B4-BE49-F238E27FC236}">
                <a16:creationId xmlns:a16="http://schemas.microsoft.com/office/drawing/2014/main" id="{643DEA22-B4CA-2180-A7F7-071A8B886CBC}"/>
              </a:ext>
            </a:extLst>
          </p:cNvPr>
          <p:cNvGrpSpPr/>
          <p:nvPr/>
        </p:nvGrpSpPr>
        <p:grpSpPr>
          <a:xfrm>
            <a:off x="8500193" y="4531394"/>
            <a:ext cx="1853486" cy="1857344"/>
            <a:chOff x="8459726" y="3145361"/>
            <a:chExt cx="3109840" cy="3769178"/>
          </a:xfrm>
        </p:grpSpPr>
        <p:pic>
          <p:nvPicPr>
            <p:cNvPr id="22" name="図 21" descr="マップ&#10;&#10;AI 生成コンテンツは誤りを含む可能性があります。">
              <a:extLst>
                <a:ext uri="{FF2B5EF4-FFF2-40B4-BE49-F238E27FC236}">
                  <a16:creationId xmlns:a16="http://schemas.microsoft.com/office/drawing/2014/main" id="{B78315FE-3309-EC5F-C9FA-1D04AE321D13}"/>
                </a:ext>
              </a:extLst>
            </p:cNvPr>
            <p:cNvPicPr>
              <a:picLocks noChangeAspect="1"/>
            </p:cNvPicPr>
            <p:nvPr/>
          </p:nvPicPr>
          <p:blipFill>
            <a:blip r:embed="rId5">
              <a:extLst>
                <a:ext uri="{28A0092B-C50C-407E-A947-70E740481C1C}">
                  <a14:useLocalDpi xmlns:a14="http://schemas.microsoft.com/office/drawing/2010/main" val="0"/>
                </a:ext>
              </a:extLst>
            </a:blip>
            <a:srcRect t="14316"/>
            <a:stretch>
              <a:fillRect/>
            </a:stretch>
          </p:blipFill>
          <p:spPr>
            <a:xfrm>
              <a:off x="8459726" y="3145361"/>
              <a:ext cx="3109840" cy="3769178"/>
            </a:xfrm>
            <a:prstGeom prst="rect">
              <a:avLst/>
            </a:prstGeom>
            <a:ln w="19050">
              <a:noFill/>
            </a:ln>
          </p:spPr>
        </p:pic>
        <p:sp>
          <p:nvSpPr>
            <p:cNvPr id="23" name="楕円 22">
              <a:extLst>
                <a:ext uri="{FF2B5EF4-FFF2-40B4-BE49-F238E27FC236}">
                  <a16:creationId xmlns:a16="http://schemas.microsoft.com/office/drawing/2014/main" id="{4544733C-069F-65C5-5AA1-A93FFB3303E2}"/>
                </a:ext>
              </a:extLst>
            </p:cNvPr>
            <p:cNvSpPr/>
            <p:nvPr/>
          </p:nvSpPr>
          <p:spPr>
            <a:xfrm>
              <a:off x="8662737" y="3859731"/>
              <a:ext cx="750770" cy="665147"/>
            </a:xfrm>
            <a:prstGeom prst="ellipse">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sp>
        <p:nvSpPr>
          <p:cNvPr id="3" name="テキスト ボックス 2">
            <a:extLst>
              <a:ext uri="{FF2B5EF4-FFF2-40B4-BE49-F238E27FC236}">
                <a16:creationId xmlns:a16="http://schemas.microsoft.com/office/drawing/2014/main" id="{714762A8-5103-576D-0C78-324FCCAEB2BC}"/>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18</a:t>
            </a:r>
          </a:p>
        </p:txBody>
      </p:sp>
    </p:spTree>
    <p:extLst>
      <p:ext uri="{BB962C8B-B14F-4D97-AF65-F5344CB8AC3E}">
        <p14:creationId xmlns:p14="http://schemas.microsoft.com/office/powerpoint/2010/main" val="662193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F949AF6-E173-442B-3785-54EFCB2CF907}"/>
            </a:ext>
          </a:extLst>
        </p:cNvPr>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03833B10-F1A2-FC5E-F162-3A493DA55011}"/>
              </a:ext>
            </a:extLst>
          </p:cNvPr>
          <p:cNvSpPr/>
          <p:nvPr/>
        </p:nvSpPr>
        <p:spPr>
          <a:xfrm>
            <a:off x="2700000" y="4655332"/>
            <a:ext cx="7587000" cy="2032569"/>
          </a:xfrm>
          <a:prstGeom prst="roundRect">
            <a:avLst>
              <a:gd name="adj" fmla="val 6175"/>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19" name="四角形: 角を丸くする 18">
            <a:extLst>
              <a:ext uri="{FF2B5EF4-FFF2-40B4-BE49-F238E27FC236}">
                <a16:creationId xmlns:a16="http://schemas.microsoft.com/office/drawing/2014/main" id="{004113E6-19F1-A342-6277-BEA85F818ACF}"/>
              </a:ext>
            </a:extLst>
          </p:cNvPr>
          <p:cNvSpPr/>
          <p:nvPr/>
        </p:nvSpPr>
        <p:spPr>
          <a:xfrm>
            <a:off x="2700000" y="613732"/>
            <a:ext cx="9346226" cy="4105574"/>
          </a:xfrm>
          <a:prstGeom prst="roundRect">
            <a:avLst>
              <a:gd name="adj" fmla="val 4067"/>
            </a:avLst>
          </a:prstGeom>
          <a:solidFill>
            <a:schemeClr val="accent5">
              <a:lumMod val="20000"/>
              <a:lumOff val="8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pic>
        <p:nvPicPr>
          <p:cNvPr id="11" name="図 10" descr="マップ&#10;&#10;AI 生成コンテンツは誤りを含む可能性があります。">
            <a:extLst>
              <a:ext uri="{FF2B5EF4-FFF2-40B4-BE49-F238E27FC236}">
                <a16:creationId xmlns:a16="http://schemas.microsoft.com/office/drawing/2014/main" id="{ECBA2B9D-0F71-99C5-C428-247E9A36A54B}"/>
              </a:ext>
            </a:extLst>
          </p:cNvPr>
          <p:cNvPicPr>
            <a:picLocks noChangeAspect="1"/>
          </p:cNvPicPr>
          <p:nvPr/>
        </p:nvPicPr>
        <p:blipFill>
          <a:blip r:embed="rId3">
            <a:extLst>
              <a:ext uri="{28A0092B-C50C-407E-A947-70E740481C1C}">
                <a14:useLocalDpi xmlns:a14="http://schemas.microsoft.com/office/drawing/2010/main" val="0"/>
              </a:ext>
            </a:extLst>
          </a:blip>
          <a:srcRect l="287" t="40354" r="11612"/>
          <a:stretch>
            <a:fillRect/>
          </a:stretch>
        </p:blipFill>
        <p:spPr>
          <a:xfrm>
            <a:off x="7546205" y="633407"/>
            <a:ext cx="4271421" cy="4090505"/>
          </a:xfrm>
          <a:prstGeom prst="rect">
            <a:avLst/>
          </a:prstGeom>
        </p:spPr>
      </p:pic>
      <p:sp>
        <p:nvSpPr>
          <p:cNvPr id="4" name="楕円 3">
            <a:extLst>
              <a:ext uri="{FF2B5EF4-FFF2-40B4-BE49-F238E27FC236}">
                <a16:creationId xmlns:a16="http://schemas.microsoft.com/office/drawing/2014/main" id="{5A7DBA17-A3F3-6BA0-3015-C92671F6BA87}"/>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20" name="テキスト ボックス 19">
            <a:extLst>
              <a:ext uri="{FF2B5EF4-FFF2-40B4-BE49-F238E27FC236}">
                <a16:creationId xmlns:a16="http://schemas.microsoft.com/office/drawing/2014/main" id="{A5F14D4A-6ED7-EA3F-4682-00116DD8E0EF}"/>
              </a:ext>
            </a:extLst>
          </p:cNvPr>
          <p:cNvSpPr txBox="1"/>
          <p:nvPr/>
        </p:nvSpPr>
        <p:spPr>
          <a:xfrm>
            <a:off x="2823871" y="734926"/>
            <a:ext cx="2013173" cy="523220"/>
          </a:xfrm>
          <a:prstGeom prst="rect">
            <a:avLst/>
          </a:prstGeom>
          <a:noFill/>
        </p:spPr>
        <p:txBody>
          <a:bodyPr wrap="square" rtlCol="0">
            <a:spAutoFit/>
          </a:bodyPr>
          <a:lstStyle/>
          <a:p>
            <a:pPr algn="ctr"/>
            <a:r>
              <a:rPr kumimoji="1" lang="ja-JP" altLang="en-US" sz="2800" b="1">
                <a:solidFill>
                  <a:srgbClr val="003451"/>
                </a:solidFill>
              </a:rPr>
              <a:t>新治児童館</a:t>
            </a:r>
          </a:p>
        </p:txBody>
      </p:sp>
      <p:sp>
        <p:nvSpPr>
          <p:cNvPr id="3" name="矢印: 環状 2">
            <a:extLst>
              <a:ext uri="{FF2B5EF4-FFF2-40B4-BE49-F238E27FC236}">
                <a16:creationId xmlns:a16="http://schemas.microsoft.com/office/drawing/2014/main" id="{1760E8E9-ACD3-CEC1-363B-0D6709474F44}"/>
              </a:ext>
            </a:extLst>
          </p:cNvPr>
          <p:cNvSpPr/>
          <p:nvPr/>
        </p:nvSpPr>
        <p:spPr>
          <a:xfrm rot="7545705">
            <a:off x="9211945" y="2348512"/>
            <a:ext cx="1170055" cy="1177868"/>
          </a:xfrm>
          <a:prstGeom prst="circularArrow">
            <a:avLst>
              <a:gd name="adj1" fmla="val 12500"/>
              <a:gd name="adj2" fmla="val 1079434"/>
              <a:gd name="adj3" fmla="val 20457681"/>
              <a:gd name="adj4" fmla="val 10800000"/>
              <a:gd name="adj5" fmla="val 12500"/>
            </a:avLst>
          </a:prstGeom>
          <a:solidFill>
            <a:schemeClr val="accent6">
              <a:lumMod val="75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7" name="テキスト ボックス 6">
            <a:extLst>
              <a:ext uri="{FF2B5EF4-FFF2-40B4-BE49-F238E27FC236}">
                <a16:creationId xmlns:a16="http://schemas.microsoft.com/office/drawing/2014/main" id="{DDAAA5B4-D9EE-3236-E7D3-B0B9835F79C7}"/>
              </a:ext>
            </a:extLst>
          </p:cNvPr>
          <p:cNvSpPr txBox="1"/>
          <p:nvPr/>
        </p:nvSpPr>
        <p:spPr>
          <a:xfrm>
            <a:off x="9175972" y="2007266"/>
            <a:ext cx="2013173" cy="400110"/>
          </a:xfrm>
          <a:prstGeom prst="rect">
            <a:avLst/>
          </a:prstGeom>
          <a:noFill/>
        </p:spPr>
        <p:txBody>
          <a:bodyPr wrap="square" rtlCol="0">
            <a:spAutoFit/>
          </a:bodyPr>
          <a:lstStyle/>
          <a:p>
            <a:pPr algn="ctr"/>
            <a:r>
              <a:rPr kumimoji="1" lang="ja-JP" altLang="en-US" sz="2000" b="1">
                <a:solidFill>
                  <a:srgbClr val="003451"/>
                </a:solidFill>
              </a:rPr>
              <a:t>新治児童館</a:t>
            </a:r>
          </a:p>
        </p:txBody>
      </p:sp>
      <p:sp>
        <p:nvSpPr>
          <p:cNvPr id="8" name="テキスト ボックス 7">
            <a:extLst>
              <a:ext uri="{FF2B5EF4-FFF2-40B4-BE49-F238E27FC236}">
                <a16:creationId xmlns:a16="http://schemas.microsoft.com/office/drawing/2014/main" id="{5A8C2148-5AC4-44E2-247E-631F662BA676}"/>
              </a:ext>
            </a:extLst>
          </p:cNvPr>
          <p:cNvSpPr txBox="1"/>
          <p:nvPr/>
        </p:nvSpPr>
        <p:spPr>
          <a:xfrm>
            <a:off x="9117932" y="3438937"/>
            <a:ext cx="1726595" cy="400110"/>
          </a:xfrm>
          <a:prstGeom prst="rect">
            <a:avLst/>
          </a:prstGeom>
          <a:noFill/>
        </p:spPr>
        <p:txBody>
          <a:bodyPr wrap="square" rtlCol="0">
            <a:spAutoFit/>
          </a:bodyPr>
          <a:lstStyle/>
          <a:p>
            <a:pPr algn="ctr"/>
            <a:r>
              <a:rPr kumimoji="1" lang="ja-JP" altLang="en-US" sz="2000" b="1">
                <a:solidFill>
                  <a:srgbClr val="003451"/>
                </a:solidFill>
              </a:rPr>
              <a:t>新治公民館</a:t>
            </a:r>
          </a:p>
        </p:txBody>
      </p:sp>
      <p:sp>
        <p:nvSpPr>
          <p:cNvPr id="13" name="テキスト ボックス 12">
            <a:extLst>
              <a:ext uri="{FF2B5EF4-FFF2-40B4-BE49-F238E27FC236}">
                <a16:creationId xmlns:a16="http://schemas.microsoft.com/office/drawing/2014/main" id="{7C82376F-F33B-44C9-F8B5-0C2529A7DC1D}"/>
              </a:ext>
            </a:extLst>
          </p:cNvPr>
          <p:cNvSpPr txBox="1"/>
          <p:nvPr/>
        </p:nvSpPr>
        <p:spPr>
          <a:xfrm>
            <a:off x="8271630" y="3829699"/>
            <a:ext cx="1726595" cy="338554"/>
          </a:xfrm>
          <a:prstGeom prst="rect">
            <a:avLst/>
          </a:prstGeom>
          <a:noFill/>
        </p:spPr>
        <p:txBody>
          <a:bodyPr wrap="square" rtlCol="0">
            <a:spAutoFit/>
          </a:bodyPr>
          <a:lstStyle/>
          <a:p>
            <a:pPr algn="ctr"/>
            <a:r>
              <a:rPr kumimoji="1" lang="ja-JP" altLang="en-US" sz="1600" b="1">
                <a:solidFill>
                  <a:srgbClr val="003451"/>
                </a:solidFill>
              </a:rPr>
              <a:t>藤沢保育園</a:t>
            </a:r>
          </a:p>
        </p:txBody>
      </p:sp>
      <p:sp>
        <p:nvSpPr>
          <p:cNvPr id="14" name="テキスト ボックス 13">
            <a:extLst>
              <a:ext uri="{FF2B5EF4-FFF2-40B4-BE49-F238E27FC236}">
                <a16:creationId xmlns:a16="http://schemas.microsoft.com/office/drawing/2014/main" id="{470ACB45-480B-2793-79B2-C2AE7B767C54}"/>
              </a:ext>
            </a:extLst>
          </p:cNvPr>
          <p:cNvSpPr txBox="1"/>
          <p:nvPr/>
        </p:nvSpPr>
        <p:spPr>
          <a:xfrm>
            <a:off x="7391337" y="3200661"/>
            <a:ext cx="1726595" cy="338554"/>
          </a:xfrm>
          <a:prstGeom prst="rect">
            <a:avLst/>
          </a:prstGeom>
          <a:noFill/>
        </p:spPr>
        <p:txBody>
          <a:bodyPr wrap="square" rtlCol="0">
            <a:spAutoFit/>
          </a:bodyPr>
          <a:lstStyle/>
          <a:p>
            <a:pPr algn="ctr"/>
            <a:r>
              <a:rPr kumimoji="1" lang="ja-JP" altLang="en-US" sz="1600" b="1">
                <a:solidFill>
                  <a:srgbClr val="003451"/>
                </a:solidFill>
              </a:rPr>
              <a:t>高岡保育園</a:t>
            </a:r>
          </a:p>
        </p:txBody>
      </p:sp>
      <p:sp>
        <p:nvSpPr>
          <p:cNvPr id="15" name="テキスト ボックス 14">
            <a:extLst>
              <a:ext uri="{FF2B5EF4-FFF2-40B4-BE49-F238E27FC236}">
                <a16:creationId xmlns:a16="http://schemas.microsoft.com/office/drawing/2014/main" id="{187702C2-6E09-00DD-BBFA-10A99AA7565C}"/>
              </a:ext>
            </a:extLst>
          </p:cNvPr>
          <p:cNvSpPr txBox="1"/>
          <p:nvPr/>
        </p:nvSpPr>
        <p:spPr>
          <a:xfrm>
            <a:off x="8100000" y="2711017"/>
            <a:ext cx="1939478" cy="338554"/>
          </a:xfrm>
          <a:prstGeom prst="rect">
            <a:avLst/>
          </a:prstGeom>
          <a:noFill/>
        </p:spPr>
        <p:txBody>
          <a:bodyPr wrap="square" rtlCol="0">
            <a:spAutoFit/>
          </a:bodyPr>
          <a:lstStyle/>
          <a:p>
            <a:pPr algn="ctr"/>
            <a:r>
              <a:rPr kumimoji="1" lang="ja-JP" altLang="en-US" sz="1600" b="1">
                <a:solidFill>
                  <a:srgbClr val="003451"/>
                </a:solidFill>
              </a:rPr>
              <a:t>新治義務教育学校</a:t>
            </a:r>
          </a:p>
        </p:txBody>
      </p:sp>
      <p:sp>
        <p:nvSpPr>
          <p:cNvPr id="18" name="テキスト ボックス 17">
            <a:extLst>
              <a:ext uri="{FF2B5EF4-FFF2-40B4-BE49-F238E27FC236}">
                <a16:creationId xmlns:a16="http://schemas.microsoft.com/office/drawing/2014/main" id="{44F1F1A3-BAB7-C7D6-DCD7-9C43E42ECCBF}"/>
              </a:ext>
            </a:extLst>
          </p:cNvPr>
          <p:cNvSpPr txBox="1"/>
          <p:nvPr/>
        </p:nvSpPr>
        <p:spPr>
          <a:xfrm>
            <a:off x="2912588" y="1258146"/>
            <a:ext cx="5310569" cy="1349087"/>
          </a:xfrm>
          <a:prstGeom prst="rect">
            <a:avLst/>
          </a:prstGeom>
          <a:noFill/>
        </p:spPr>
        <p:txBody>
          <a:bodyPr wrap="square" rtlCol="0">
            <a:spAutoFit/>
          </a:bodyPr>
          <a:lstStyle/>
          <a:p>
            <a:pPr>
              <a:spcAft>
                <a:spcPts val="120"/>
              </a:spcAft>
            </a:pPr>
            <a:r>
              <a:rPr kumimoji="1" lang="ja-JP" altLang="en-US" sz="2000" b="1">
                <a:solidFill>
                  <a:srgbClr val="003451"/>
                </a:solidFill>
              </a:rPr>
              <a:t>築年数</a:t>
            </a:r>
            <a:r>
              <a:rPr kumimoji="1" lang="ja-JP" altLang="en-US" sz="2400" b="1">
                <a:solidFill>
                  <a:srgbClr val="003451"/>
                </a:solidFill>
              </a:rPr>
              <a:t> </a:t>
            </a:r>
            <a:r>
              <a:rPr kumimoji="1" lang="en-US" altLang="ja-JP" sz="3200" b="1">
                <a:solidFill>
                  <a:srgbClr val="003451"/>
                </a:solidFill>
              </a:rPr>
              <a:t>43</a:t>
            </a:r>
            <a:r>
              <a:rPr kumimoji="1" lang="ja-JP" altLang="en-US" sz="3200" b="1">
                <a:solidFill>
                  <a:srgbClr val="003451"/>
                </a:solidFill>
              </a:rPr>
              <a:t>年</a:t>
            </a:r>
            <a:endParaRPr kumimoji="1" lang="en-US" altLang="ja-JP" sz="3200" b="1">
              <a:solidFill>
                <a:srgbClr val="003451"/>
              </a:solidFill>
            </a:endParaRPr>
          </a:p>
          <a:p>
            <a:pPr>
              <a:spcAft>
                <a:spcPts val="120"/>
              </a:spcAft>
            </a:pPr>
            <a:r>
              <a:rPr kumimoji="1" lang="ja-JP" altLang="en-US" sz="2400" b="1">
                <a:solidFill>
                  <a:srgbClr val="003451"/>
                </a:solidFill>
              </a:rPr>
              <a:t>教育施設、居住誘導区域</a:t>
            </a:r>
            <a:r>
              <a:rPr kumimoji="1" lang="ja-JP" altLang="en-US" sz="2000" b="1">
                <a:solidFill>
                  <a:srgbClr val="003451"/>
                </a:solidFill>
              </a:rPr>
              <a:t>から</a:t>
            </a:r>
            <a:r>
              <a:rPr kumimoji="1" lang="ja-JP" altLang="en-US" sz="2400" b="1">
                <a:solidFill>
                  <a:srgbClr val="003451"/>
                </a:solidFill>
              </a:rPr>
              <a:t>遠い</a:t>
            </a:r>
            <a:endParaRPr kumimoji="1" lang="en-US" altLang="ja-JP" sz="2800" b="1">
              <a:solidFill>
                <a:srgbClr val="003451"/>
              </a:solidFill>
            </a:endParaRPr>
          </a:p>
          <a:p>
            <a:pPr>
              <a:spcAft>
                <a:spcPts val="120"/>
              </a:spcAft>
            </a:pPr>
            <a:r>
              <a:rPr kumimoji="1" lang="ja-JP" altLang="en-US" sz="2400" b="1">
                <a:solidFill>
                  <a:srgbClr val="003451"/>
                </a:solidFill>
              </a:rPr>
              <a:t>屋内遊び場</a:t>
            </a:r>
            <a:r>
              <a:rPr kumimoji="1" lang="ja-JP" altLang="en-US" sz="2000" b="1">
                <a:solidFill>
                  <a:srgbClr val="003451"/>
                </a:solidFill>
              </a:rPr>
              <a:t>の</a:t>
            </a:r>
            <a:r>
              <a:rPr kumimoji="1" lang="ja-JP" altLang="en-US" sz="2400" b="1">
                <a:solidFill>
                  <a:srgbClr val="003451"/>
                </a:solidFill>
              </a:rPr>
              <a:t>需要が高い</a:t>
            </a:r>
          </a:p>
        </p:txBody>
      </p:sp>
      <p:sp>
        <p:nvSpPr>
          <p:cNvPr id="26" name="四角形: 角を丸くする 25">
            <a:extLst>
              <a:ext uri="{FF2B5EF4-FFF2-40B4-BE49-F238E27FC236}">
                <a16:creationId xmlns:a16="http://schemas.microsoft.com/office/drawing/2014/main" id="{66D664E9-FEBD-4ADE-6BF4-516EB63DA57B}"/>
              </a:ext>
            </a:extLst>
          </p:cNvPr>
          <p:cNvSpPr>
            <a:spLocks/>
          </p:cNvSpPr>
          <p:nvPr/>
        </p:nvSpPr>
        <p:spPr>
          <a:xfrm>
            <a:off x="3051497" y="2558026"/>
            <a:ext cx="4166021" cy="1983936"/>
          </a:xfrm>
          <a:prstGeom prst="roundRect">
            <a:avLst>
              <a:gd name="adj" fmla="val 5543"/>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latin typeface="+mn-ea"/>
              <a:cs typeface="Noto Sans" panose="020B0502040504020204" pitchFamily="34" charset="0"/>
            </a:endParaRPr>
          </a:p>
        </p:txBody>
      </p:sp>
      <p:sp>
        <p:nvSpPr>
          <p:cNvPr id="27" name="テキスト ボックス 26">
            <a:extLst>
              <a:ext uri="{FF2B5EF4-FFF2-40B4-BE49-F238E27FC236}">
                <a16:creationId xmlns:a16="http://schemas.microsoft.com/office/drawing/2014/main" id="{F72FA58C-FC88-7D9B-E1E8-D505133B444F}"/>
              </a:ext>
            </a:extLst>
          </p:cNvPr>
          <p:cNvSpPr txBox="1">
            <a:spLocks/>
          </p:cNvSpPr>
          <p:nvPr/>
        </p:nvSpPr>
        <p:spPr>
          <a:xfrm>
            <a:off x="3167596" y="2549892"/>
            <a:ext cx="3842248" cy="1846659"/>
          </a:xfrm>
          <a:prstGeom prst="rect">
            <a:avLst/>
          </a:prstGeom>
          <a:solidFill>
            <a:schemeClr val="accent5">
              <a:lumMod val="60000"/>
              <a:lumOff val="40000"/>
            </a:schemeClr>
          </a:solidFill>
        </p:spPr>
        <p:txBody>
          <a:bodyPr wrap="square" rtlCol="0">
            <a:spAutoFit/>
          </a:bodyPr>
          <a:lstStyle/>
          <a:p>
            <a:pPr algn="ctr"/>
            <a:r>
              <a:rPr kumimoji="1" lang="ja-JP" altLang="en-US" sz="2000" b="1">
                <a:solidFill>
                  <a:srgbClr val="003451"/>
                </a:solidFill>
                <a:latin typeface="+mn-ea"/>
                <a:cs typeface="Noto Sans" panose="020B0502040504020204" pitchFamily="34" charset="0"/>
              </a:rPr>
              <a:t>保護者アンケート</a:t>
            </a:r>
            <a:endParaRPr kumimoji="1" lang="en-US" altLang="ja-JP" sz="2000" b="1">
              <a:solidFill>
                <a:srgbClr val="003451"/>
              </a:solidFill>
              <a:latin typeface="+mn-ea"/>
              <a:cs typeface="Noto Sans" panose="020B0502040504020204" pitchFamily="34" charset="0"/>
            </a:endParaRPr>
          </a:p>
          <a:p>
            <a:pPr algn="ctr"/>
            <a:r>
              <a:rPr kumimoji="1" lang="ja-JP" altLang="en-US" sz="2400" b="1">
                <a:solidFill>
                  <a:srgbClr val="003451"/>
                </a:solidFill>
                <a:latin typeface="+mn-ea"/>
                <a:cs typeface="Noto Sans" panose="020B0502040504020204" pitchFamily="34" charset="0"/>
              </a:rPr>
              <a:t>希望する遊び場</a:t>
            </a:r>
            <a:endParaRPr kumimoji="1" lang="en-US" altLang="ja-JP" sz="2400" b="1">
              <a:solidFill>
                <a:srgbClr val="003451"/>
              </a:solidFill>
              <a:latin typeface="+mn-ea"/>
              <a:cs typeface="Noto Sans" panose="020B0502040504020204" pitchFamily="34" charset="0"/>
            </a:endParaRPr>
          </a:p>
          <a:p>
            <a:pPr algn="ctr"/>
            <a:r>
              <a:rPr lang="ja-JP" altLang="en-US" sz="2400" b="1">
                <a:solidFill>
                  <a:srgbClr val="003451"/>
                </a:solidFill>
                <a:latin typeface="+mn-ea"/>
                <a:cs typeface="Noto Sans" panose="020B0502040504020204" pitchFamily="34" charset="0"/>
              </a:rPr>
              <a:t>「</a:t>
            </a:r>
            <a:r>
              <a:rPr lang="ja-JP" altLang="en-US" sz="2400" b="1">
                <a:solidFill>
                  <a:srgbClr val="003451"/>
                </a:solidFill>
                <a:latin typeface="Noto Sans" panose="020B0502040504020204" pitchFamily="34" charset="0"/>
                <a:cs typeface="Noto Sans" panose="020B0502040504020204" pitchFamily="34" charset="0"/>
              </a:rPr>
              <a:t>雨の日でも遊べる場所</a:t>
            </a:r>
            <a:r>
              <a:rPr lang="ja-JP" altLang="en-US" sz="2400" b="1">
                <a:solidFill>
                  <a:srgbClr val="003451"/>
                </a:solidFill>
                <a:latin typeface="+mn-ea"/>
                <a:cs typeface="Noto Sans" panose="020B0502040504020204" pitchFamily="34" charset="0"/>
              </a:rPr>
              <a:t>」</a:t>
            </a:r>
            <a:endParaRPr lang="en-US" altLang="ja-JP" sz="2400" b="1">
              <a:solidFill>
                <a:srgbClr val="003451"/>
              </a:solidFill>
              <a:latin typeface="+mn-ea"/>
              <a:cs typeface="Noto Sans" panose="020B0502040504020204" pitchFamily="34" charset="0"/>
            </a:endParaRPr>
          </a:p>
          <a:p>
            <a:pPr algn="ctr"/>
            <a:r>
              <a:rPr lang="ja-JP" altLang="en-US" sz="2800" b="1">
                <a:solidFill>
                  <a:srgbClr val="003451"/>
                </a:solidFill>
                <a:latin typeface="Noto Sans" panose="020B0502040504020204" pitchFamily="34" charset="0"/>
                <a:ea typeface="Noto Sans" panose="020B0502040504020204" pitchFamily="34" charset="0"/>
                <a:cs typeface="Noto Sans" panose="020B0502040504020204" pitchFamily="34" charset="0"/>
              </a:rPr>
              <a:t>　　</a:t>
            </a:r>
            <a:r>
              <a:rPr lang="en-US" altLang="ja-JP" sz="2800" b="1">
                <a:solidFill>
                  <a:srgbClr val="003451"/>
                </a:solidFill>
                <a:latin typeface="Noto Sans" panose="020B0502040504020204" pitchFamily="34" charset="0"/>
                <a:ea typeface="Noto Sans" panose="020B0502040504020204" pitchFamily="34" charset="0"/>
                <a:cs typeface="Noto Sans" panose="020B0502040504020204" pitchFamily="34" charset="0"/>
              </a:rPr>
              <a:t>80.9</a:t>
            </a:r>
            <a:r>
              <a:rPr lang="ja-JP" altLang="en-US" sz="2800" b="1">
                <a:solidFill>
                  <a:srgbClr val="003451"/>
                </a:solidFill>
                <a:latin typeface="Noto Sans" panose="020B0502040504020204" pitchFamily="34" charset="0"/>
                <a:cs typeface="Noto Sans" panose="020B0502040504020204" pitchFamily="34" charset="0"/>
              </a:rPr>
              <a:t>％</a:t>
            </a:r>
            <a:r>
              <a:rPr lang="ja-JP" altLang="en-US" sz="2400" b="1">
                <a:solidFill>
                  <a:srgbClr val="003451"/>
                </a:solidFill>
                <a:latin typeface="Noto Sans" panose="020B0502040504020204" pitchFamily="34" charset="0"/>
                <a:cs typeface="Noto Sans" panose="020B0502040504020204" pitchFamily="34" charset="0"/>
              </a:rPr>
              <a:t>（</a:t>
            </a:r>
            <a:r>
              <a:rPr lang="en-US" altLang="ja-JP" sz="2400" b="1">
                <a:solidFill>
                  <a:srgbClr val="003451"/>
                </a:solidFill>
                <a:latin typeface="Noto Sans" panose="020B0502040504020204" pitchFamily="34" charset="0"/>
                <a:cs typeface="Noto Sans" panose="020B0502040504020204" pitchFamily="34" charset="0"/>
              </a:rPr>
              <a:t>1</a:t>
            </a:r>
            <a:r>
              <a:rPr lang="ja-JP" altLang="en-US" sz="2400" b="1">
                <a:solidFill>
                  <a:srgbClr val="003451"/>
                </a:solidFill>
                <a:latin typeface="Noto Sans" panose="020B0502040504020204" pitchFamily="34" charset="0"/>
                <a:cs typeface="Noto Sans" panose="020B0502040504020204" pitchFamily="34" charset="0"/>
              </a:rPr>
              <a:t>位）</a:t>
            </a:r>
            <a:endParaRPr lang="en-US" altLang="ja-JP" sz="2400" b="1">
              <a:solidFill>
                <a:srgbClr val="003451"/>
              </a:solidFill>
              <a:latin typeface="Noto Sans" panose="020B0502040504020204" pitchFamily="34" charset="0"/>
              <a:cs typeface="Noto Sans" panose="020B0502040504020204" pitchFamily="34" charset="0"/>
            </a:endParaRPr>
          </a:p>
          <a:p>
            <a:pPr algn="ctr"/>
            <a:r>
              <a:rPr lang="ja-JP" altLang="en-US" b="1">
                <a:solidFill>
                  <a:srgbClr val="003451"/>
                </a:solidFill>
                <a:latin typeface="Noto Sans" panose="020B0502040504020204" pitchFamily="34" charset="0"/>
                <a:ea typeface="Noto Sans" panose="020B0502040504020204" pitchFamily="34" charset="0"/>
                <a:cs typeface="Noto Sans" panose="020B0502040504020204" pitchFamily="34" charset="0"/>
              </a:rPr>
              <a:t>（複数回答可）</a:t>
            </a:r>
            <a:endParaRPr lang="en-US" altLang="ja-JP" b="1">
              <a:solidFill>
                <a:srgbClr val="00345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9" name="テキスト ボックス 28">
            <a:extLst>
              <a:ext uri="{FF2B5EF4-FFF2-40B4-BE49-F238E27FC236}">
                <a16:creationId xmlns:a16="http://schemas.microsoft.com/office/drawing/2014/main" id="{2116D1C2-527E-BA19-4864-F8D502F66709}"/>
              </a:ext>
            </a:extLst>
          </p:cNvPr>
          <p:cNvSpPr txBox="1"/>
          <p:nvPr/>
        </p:nvSpPr>
        <p:spPr>
          <a:xfrm>
            <a:off x="2550674" y="4797201"/>
            <a:ext cx="4423596" cy="523220"/>
          </a:xfrm>
          <a:prstGeom prst="rect">
            <a:avLst/>
          </a:prstGeom>
          <a:noFill/>
        </p:spPr>
        <p:txBody>
          <a:bodyPr wrap="square" rtlCol="0">
            <a:spAutoFit/>
          </a:bodyPr>
          <a:lstStyle/>
          <a:p>
            <a:pPr algn="ctr"/>
            <a:r>
              <a:rPr kumimoji="1" lang="ja-JP" altLang="en-US" sz="2800" b="1">
                <a:solidFill>
                  <a:srgbClr val="003451"/>
                </a:solidFill>
              </a:rPr>
              <a:t>地域包括支援センター</a:t>
            </a:r>
          </a:p>
        </p:txBody>
      </p:sp>
      <p:sp>
        <p:nvSpPr>
          <p:cNvPr id="32" name="テキスト ボックス 31">
            <a:extLst>
              <a:ext uri="{FF2B5EF4-FFF2-40B4-BE49-F238E27FC236}">
                <a16:creationId xmlns:a16="http://schemas.microsoft.com/office/drawing/2014/main" id="{BA3B2933-BB09-C189-E31D-0ABA15ABF5AE}"/>
              </a:ext>
            </a:extLst>
          </p:cNvPr>
          <p:cNvSpPr txBox="1"/>
          <p:nvPr/>
        </p:nvSpPr>
        <p:spPr>
          <a:xfrm>
            <a:off x="2949757" y="5498930"/>
            <a:ext cx="4315398" cy="830997"/>
          </a:xfrm>
          <a:prstGeom prst="rect">
            <a:avLst/>
          </a:prstGeom>
          <a:noFill/>
        </p:spPr>
        <p:txBody>
          <a:bodyPr wrap="square" rtlCol="0">
            <a:spAutoFit/>
          </a:bodyPr>
          <a:lstStyle/>
          <a:p>
            <a:r>
              <a:rPr kumimoji="1" lang="ja-JP" altLang="en-US" sz="2000" b="1">
                <a:solidFill>
                  <a:srgbClr val="003451"/>
                </a:solidFill>
              </a:rPr>
              <a:t>高齢化率は</a:t>
            </a:r>
            <a:r>
              <a:rPr kumimoji="1" lang="ja-JP" altLang="en-US" sz="2400" b="1">
                <a:solidFill>
                  <a:srgbClr val="003451"/>
                </a:solidFill>
              </a:rPr>
              <a:t>約</a:t>
            </a:r>
            <a:r>
              <a:rPr kumimoji="1" lang="en-US" altLang="ja-JP" sz="2400" b="1">
                <a:solidFill>
                  <a:srgbClr val="003451"/>
                </a:solidFill>
              </a:rPr>
              <a:t>4</a:t>
            </a:r>
            <a:r>
              <a:rPr kumimoji="1" lang="ja-JP" altLang="en-US" sz="2400" b="1">
                <a:solidFill>
                  <a:srgbClr val="003451"/>
                </a:solidFill>
              </a:rPr>
              <a:t>割で最も高い</a:t>
            </a:r>
            <a:endParaRPr kumimoji="1" lang="en-US" altLang="ja-JP" sz="1600" b="1">
              <a:solidFill>
                <a:srgbClr val="003451"/>
              </a:solidFill>
            </a:endParaRPr>
          </a:p>
          <a:p>
            <a:r>
              <a:rPr kumimoji="1" lang="ja-JP" altLang="en-US" sz="2000" b="1">
                <a:solidFill>
                  <a:srgbClr val="003451"/>
                </a:solidFill>
              </a:rPr>
              <a:t>現状市内</a:t>
            </a:r>
            <a:r>
              <a:rPr kumimoji="1" lang="ja-JP" altLang="en-US" sz="2400" b="1">
                <a:solidFill>
                  <a:srgbClr val="003451"/>
                </a:solidFill>
              </a:rPr>
              <a:t>２か所しかない</a:t>
            </a:r>
          </a:p>
        </p:txBody>
      </p:sp>
      <p:sp>
        <p:nvSpPr>
          <p:cNvPr id="30" name="正方形/長方形 29">
            <a:extLst>
              <a:ext uri="{FF2B5EF4-FFF2-40B4-BE49-F238E27FC236}">
                <a16:creationId xmlns:a16="http://schemas.microsoft.com/office/drawing/2014/main" id="{CDCC4790-2846-829C-3EE2-9CBCD27FCE99}"/>
              </a:ext>
            </a:extLst>
          </p:cNvPr>
          <p:cNvSpPr/>
          <p:nvPr/>
        </p:nvSpPr>
        <p:spPr>
          <a:xfrm>
            <a:off x="2700000" y="4710139"/>
            <a:ext cx="7587000" cy="2024629"/>
          </a:xfrm>
          <a:prstGeom prst="rect">
            <a:avLst/>
          </a:prstGeom>
          <a:solidFill>
            <a:srgbClr val="F2F2F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5" name="テキスト ボックス 4">
            <a:extLst>
              <a:ext uri="{FF2B5EF4-FFF2-40B4-BE49-F238E27FC236}">
                <a16:creationId xmlns:a16="http://schemas.microsoft.com/office/drawing/2014/main" id="{075EE062-1740-9A35-CCCF-F731B94C8035}"/>
              </a:ext>
            </a:extLst>
          </p:cNvPr>
          <p:cNvSpPr txBox="1"/>
          <p:nvPr/>
        </p:nvSpPr>
        <p:spPr>
          <a:xfrm>
            <a:off x="-628583" y="1843950"/>
            <a:ext cx="2954655" cy="3170099"/>
          </a:xfrm>
          <a:prstGeom prst="rect">
            <a:avLst/>
          </a:prstGeom>
          <a:noFill/>
        </p:spPr>
        <p:txBody>
          <a:bodyPr vert="eaVert" wrap="none" rtlCol="0" anchor="ctr">
            <a:spAutoFit/>
          </a:bodyPr>
          <a:lstStyle/>
          <a:p>
            <a:pPr algn="ctr"/>
            <a:r>
              <a:rPr kumimoji="1" lang="ja-JP" altLang="en-US" sz="6000" b="1">
                <a:solidFill>
                  <a:schemeClr val="bg1"/>
                </a:solidFill>
              </a:rPr>
              <a:t>公共施設</a:t>
            </a:r>
            <a:endParaRPr kumimoji="1" lang="en-US" altLang="ja-JP" sz="6000" b="1">
              <a:solidFill>
                <a:schemeClr val="bg1"/>
              </a:solidFill>
            </a:endParaRPr>
          </a:p>
          <a:p>
            <a:pPr algn="ctr"/>
            <a:r>
              <a:rPr kumimoji="1" lang="ja-JP" altLang="en-US" sz="6000" b="1">
                <a:solidFill>
                  <a:schemeClr val="bg1"/>
                </a:solidFill>
              </a:rPr>
              <a:t>再編</a:t>
            </a:r>
            <a:endParaRPr kumimoji="1" lang="en-US" altLang="ja-JP" sz="6000" b="1">
              <a:solidFill>
                <a:schemeClr val="bg1"/>
              </a:solidFill>
            </a:endParaRPr>
          </a:p>
          <a:p>
            <a:pPr algn="ctr"/>
            <a:endParaRPr kumimoji="1" lang="ja-JP" altLang="en-US" sz="6000" b="1">
              <a:solidFill>
                <a:schemeClr val="bg1"/>
              </a:solidFill>
            </a:endParaRPr>
          </a:p>
        </p:txBody>
      </p:sp>
      <p:sp>
        <p:nvSpPr>
          <p:cNvPr id="2" name="テキスト ボックス 1">
            <a:extLst>
              <a:ext uri="{FF2B5EF4-FFF2-40B4-BE49-F238E27FC236}">
                <a16:creationId xmlns:a16="http://schemas.microsoft.com/office/drawing/2014/main" id="{7408AF6C-96FF-1009-87CC-6E73196A737F}"/>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19</a:t>
            </a:r>
          </a:p>
        </p:txBody>
      </p:sp>
    </p:spTree>
    <p:extLst>
      <p:ext uri="{BB962C8B-B14F-4D97-AF65-F5344CB8AC3E}">
        <p14:creationId xmlns:p14="http://schemas.microsoft.com/office/powerpoint/2010/main" val="9861718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F949AF6-E173-442B-3785-54EFCB2CF907}"/>
            </a:ext>
          </a:extLst>
        </p:cNvPr>
        <p:cNvGrpSpPr/>
        <p:nvPr/>
      </p:nvGrpSpPr>
      <p:grpSpPr>
        <a:xfrm>
          <a:off x="0" y="0"/>
          <a:ext cx="0" cy="0"/>
          <a:chOff x="0" y="0"/>
          <a:chExt cx="0" cy="0"/>
        </a:xfrm>
      </p:grpSpPr>
      <p:grpSp>
        <p:nvGrpSpPr>
          <p:cNvPr id="34" name="グループ化 33">
            <a:extLst>
              <a:ext uri="{FF2B5EF4-FFF2-40B4-BE49-F238E27FC236}">
                <a16:creationId xmlns:a16="http://schemas.microsoft.com/office/drawing/2014/main" id="{42D2E408-8D2D-0CDC-618C-CAE998B50A02}"/>
              </a:ext>
            </a:extLst>
          </p:cNvPr>
          <p:cNvGrpSpPr/>
          <p:nvPr/>
        </p:nvGrpSpPr>
        <p:grpSpPr>
          <a:xfrm>
            <a:off x="2700000" y="4655332"/>
            <a:ext cx="7587000" cy="2032569"/>
            <a:chOff x="2700000" y="4655332"/>
            <a:chExt cx="7587000" cy="2032569"/>
          </a:xfrm>
        </p:grpSpPr>
        <p:sp>
          <p:nvSpPr>
            <p:cNvPr id="28" name="四角形: 角を丸くする 27">
              <a:extLst>
                <a:ext uri="{FF2B5EF4-FFF2-40B4-BE49-F238E27FC236}">
                  <a16:creationId xmlns:a16="http://schemas.microsoft.com/office/drawing/2014/main" id="{F79C9909-A3E6-A814-B7E9-ABD5D10D01CA}"/>
                </a:ext>
              </a:extLst>
            </p:cNvPr>
            <p:cNvSpPr/>
            <p:nvPr/>
          </p:nvSpPr>
          <p:spPr>
            <a:xfrm>
              <a:off x="2700000" y="4655332"/>
              <a:ext cx="7587000" cy="2032569"/>
            </a:xfrm>
            <a:prstGeom prst="roundRect">
              <a:avLst>
                <a:gd name="adj" fmla="val 6175"/>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33" name="テキスト ボックス 32">
              <a:extLst>
                <a:ext uri="{FF2B5EF4-FFF2-40B4-BE49-F238E27FC236}">
                  <a16:creationId xmlns:a16="http://schemas.microsoft.com/office/drawing/2014/main" id="{FCA0621E-5E62-B294-135E-C4E551321C0D}"/>
                </a:ext>
              </a:extLst>
            </p:cNvPr>
            <p:cNvSpPr txBox="1"/>
            <p:nvPr/>
          </p:nvSpPr>
          <p:spPr>
            <a:xfrm>
              <a:off x="2949757" y="5498930"/>
              <a:ext cx="4315398" cy="830997"/>
            </a:xfrm>
            <a:prstGeom prst="rect">
              <a:avLst/>
            </a:prstGeom>
            <a:noFill/>
          </p:spPr>
          <p:txBody>
            <a:bodyPr wrap="square" rtlCol="0">
              <a:spAutoFit/>
            </a:bodyPr>
            <a:lstStyle/>
            <a:p>
              <a:r>
                <a:rPr kumimoji="1" lang="ja-JP" altLang="en-US" sz="2000" b="1">
                  <a:solidFill>
                    <a:srgbClr val="003451"/>
                  </a:solidFill>
                </a:rPr>
                <a:t>高齢化率は</a:t>
              </a:r>
              <a:r>
                <a:rPr kumimoji="1" lang="ja-JP" altLang="en-US" sz="2400" b="1">
                  <a:solidFill>
                    <a:srgbClr val="003451"/>
                  </a:solidFill>
                </a:rPr>
                <a:t>約</a:t>
              </a:r>
              <a:r>
                <a:rPr kumimoji="1" lang="en-US" altLang="ja-JP" sz="2400" b="1">
                  <a:solidFill>
                    <a:srgbClr val="003451"/>
                  </a:solidFill>
                </a:rPr>
                <a:t>4</a:t>
              </a:r>
              <a:r>
                <a:rPr kumimoji="1" lang="ja-JP" altLang="en-US" sz="2400" b="1">
                  <a:solidFill>
                    <a:srgbClr val="003451"/>
                  </a:solidFill>
                </a:rPr>
                <a:t>割で最も高い</a:t>
              </a:r>
              <a:endParaRPr kumimoji="1" lang="en-US" altLang="ja-JP" sz="1600" b="1">
                <a:solidFill>
                  <a:srgbClr val="003451"/>
                </a:solidFill>
              </a:endParaRPr>
            </a:p>
            <a:p>
              <a:r>
                <a:rPr kumimoji="1" lang="ja-JP" altLang="en-US" sz="2000" b="1">
                  <a:solidFill>
                    <a:srgbClr val="003451"/>
                  </a:solidFill>
                </a:rPr>
                <a:t>現状市内</a:t>
              </a:r>
              <a:r>
                <a:rPr kumimoji="1" lang="ja-JP" altLang="en-US" sz="2400" b="1">
                  <a:solidFill>
                    <a:srgbClr val="003451"/>
                  </a:solidFill>
                </a:rPr>
                <a:t>２か所しかない</a:t>
              </a:r>
            </a:p>
          </p:txBody>
        </p:sp>
      </p:grpSp>
      <p:sp>
        <p:nvSpPr>
          <p:cNvPr id="4" name="楕円 3">
            <a:extLst>
              <a:ext uri="{FF2B5EF4-FFF2-40B4-BE49-F238E27FC236}">
                <a16:creationId xmlns:a16="http://schemas.microsoft.com/office/drawing/2014/main" id="{5A7DBA17-A3F3-6BA0-3015-C92671F6BA87}"/>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19" name="四角形: 角を丸くする 18">
            <a:extLst>
              <a:ext uri="{FF2B5EF4-FFF2-40B4-BE49-F238E27FC236}">
                <a16:creationId xmlns:a16="http://schemas.microsoft.com/office/drawing/2014/main" id="{004113E6-19F1-A342-6277-BEA85F818ACF}"/>
              </a:ext>
            </a:extLst>
          </p:cNvPr>
          <p:cNvSpPr/>
          <p:nvPr/>
        </p:nvSpPr>
        <p:spPr>
          <a:xfrm>
            <a:off x="2700000" y="613732"/>
            <a:ext cx="7710872" cy="2032569"/>
          </a:xfrm>
          <a:prstGeom prst="roundRect">
            <a:avLst>
              <a:gd name="adj" fmla="val 6175"/>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20" name="テキスト ボックス 19">
            <a:extLst>
              <a:ext uri="{FF2B5EF4-FFF2-40B4-BE49-F238E27FC236}">
                <a16:creationId xmlns:a16="http://schemas.microsoft.com/office/drawing/2014/main" id="{A5F14D4A-6ED7-EA3F-4682-00116DD8E0EF}"/>
              </a:ext>
            </a:extLst>
          </p:cNvPr>
          <p:cNvSpPr txBox="1"/>
          <p:nvPr/>
        </p:nvSpPr>
        <p:spPr>
          <a:xfrm>
            <a:off x="2823871" y="734926"/>
            <a:ext cx="2013173" cy="523220"/>
          </a:xfrm>
          <a:prstGeom prst="rect">
            <a:avLst/>
          </a:prstGeom>
          <a:noFill/>
        </p:spPr>
        <p:txBody>
          <a:bodyPr wrap="square" rtlCol="0">
            <a:spAutoFit/>
          </a:bodyPr>
          <a:lstStyle/>
          <a:p>
            <a:pPr algn="ctr"/>
            <a:r>
              <a:rPr kumimoji="1" lang="ja-JP" altLang="en-US" sz="2800" b="1">
                <a:solidFill>
                  <a:srgbClr val="003451"/>
                </a:solidFill>
              </a:rPr>
              <a:t>新治児童館</a:t>
            </a:r>
          </a:p>
        </p:txBody>
      </p:sp>
      <p:pic>
        <p:nvPicPr>
          <p:cNvPr id="11" name="図 10" descr="マップ&#10;&#10;AI 生成コンテンツは誤りを含む可能性があります。">
            <a:extLst>
              <a:ext uri="{FF2B5EF4-FFF2-40B4-BE49-F238E27FC236}">
                <a16:creationId xmlns:a16="http://schemas.microsoft.com/office/drawing/2014/main" id="{A76CB6B9-1336-9316-C544-73792F810F1E}"/>
              </a:ext>
            </a:extLst>
          </p:cNvPr>
          <p:cNvPicPr>
            <a:picLocks noChangeAspect="1"/>
          </p:cNvPicPr>
          <p:nvPr/>
        </p:nvPicPr>
        <p:blipFill>
          <a:blip r:embed="rId3">
            <a:extLst>
              <a:ext uri="{28A0092B-C50C-407E-A947-70E740481C1C}">
                <a14:useLocalDpi xmlns:a14="http://schemas.microsoft.com/office/drawing/2010/main" val="0"/>
              </a:ext>
            </a:extLst>
          </a:blip>
          <a:srcRect t="40354" r="6579"/>
          <a:stretch>
            <a:fillRect/>
          </a:stretch>
        </p:blipFill>
        <p:spPr>
          <a:xfrm>
            <a:off x="8209074" y="646824"/>
            <a:ext cx="2201797" cy="1988474"/>
          </a:xfrm>
          <a:prstGeom prst="rect">
            <a:avLst/>
          </a:prstGeom>
        </p:spPr>
      </p:pic>
      <p:sp>
        <p:nvSpPr>
          <p:cNvPr id="22" name="テキスト ボックス 21">
            <a:extLst>
              <a:ext uri="{FF2B5EF4-FFF2-40B4-BE49-F238E27FC236}">
                <a16:creationId xmlns:a16="http://schemas.microsoft.com/office/drawing/2014/main" id="{E925B3EE-9308-491F-EC62-3D0A60C7C6B9}"/>
              </a:ext>
            </a:extLst>
          </p:cNvPr>
          <p:cNvSpPr txBox="1"/>
          <p:nvPr/>
        </p:nvSpPr>
        <p:spPr>
          <a:xfrm>
            <a:off x="2912588" y="1258146"/>
            <a:ext cx="5310569" cy="1349087"/>
          </a:xfrm>
          <a:prstGeom prst="rect">
            <a:avLst/>
          </a:prstGeom>
          <a:noFill/>
        </p:spPr>
        <p:txBody>
          <a:bodyPr wrap="square" rtlCol="0">
            <a:spAutoFit/>
          </a:bodyPr>
          <a:lstStyle/>
          <a:p>
            <a:pPr>
              <a:spcAft>
                <a:spcPts val="120"/>
              </a:spcAft>
            </a:pPr>
            <a:r>
              <a:rPr kumimoji="1" lang="ja-JP" altLang="en-US" sz="2000" b="1">
                <a:solidFill>
                  <a:srgbClr val="003451"/>
                </a:solidFill>
              </a:rPr>
              <a:t>築年数</a:t>
            </a:r>
            <a:r>
              <a:rPr kumimoji="1" lang="ja-JP" altLang="en-US" sz="2400" b="1">
                <a:solidFill>
                  <a:srgbClr val="003451"/>
                </a:solidFill>
              </a:rPr>
              <a:t> </a:t>
            </a:r>
            <a:r>
              <a:rPr kumimoji="1" lang="en-US" altLang="ja-JP" sz="3200" b="1">
                <a:solidFill>
                  <a:srgbClr val="003451"/>
                </a:solidFill>
              </a:rPr>
              <a:t>43</a:t>
            </a:r>
            <a:r>
              <a:rPr kumimoji="1" lang="ja-JP" altLang="en-US" sz="3200" b="1">
                <a:solidFill>
                  <a:srgbClr val="003451"/>
                </a:solidFill>
              </a:rPr>
              <a:t>年</a:t>
            </a:r>
            <a:endParaRPr kumimoji="1" lang="en-US" altLang="ja-JP" sz="3200" b="1">
              <a:solidFill>
                <a:srgbClr val="003451"/>
              </a:solidFill>
            </a:endParaRPr>
          </a:p>
          <a:p>
            <a:pPr>
              <a:spcAft>
                <a:spcPts val="120"/>
              </a:spcAft>
            </a:pPr>
            <a:r>
              <a:rPr kumimoji="1" lang="ja-JP" altLang="en-US" sz="2400" b="1">
                <a:solidFill>
                  <a:srgbClr val="003451"/>
                </a:solidFill>
              </a:rPr>
              <a:t>教育施設、居住誘導区域</a:t>
            </a:r>
            <a:r>
              <a:rPr kumimoji="1" lang="ja-JP" altLang="en-US" sz="2000" b="1">
                <a:solidFill>
                  <a:srgbClr val="003451"/>
                </a:solidFill>
              </a:rPr>
              <a:t>から</a:t>
            </a:r>
            <a:r>
              <a:rPr kumimoji="1" lang="ja-JP" altLang="en-US" sz="2400" b="1">
                <a:solidFill>
                  <a:srgbClr val="003451"/>
                </a:solidFill>
              </a:rPr>
              <a:t>遠い</a:t>
            </a:r>
            <a:endParaRPr kumimoji="1" lang="en-US" altLang="ja-JP" sz="2800" b="1">
              <a:solidFill>
                <a:srgbClr val="003451"/>
              </a:solidFill>
            </a:endParaRPr>
          </a:p>
          <a:p>
            <a:pPr>
              <a:spcAft>
                <a:spcPts val="120"/>
              </a:spcAft>
            </a:pPr>
            <a:r>
              <a:rPr kumimoji="1" lang="ja-JP" altLang="en-US" sz="2400" b="1">
                <a:solidFill>
                  <a:srgbClr val="003451"/>
                </a:solidFill>
              </a:rPr>
              <a:t>屋内遊び場</a:t>
            </a:r>
            <a:r>
              <a:rPr kumimoji="1" lang="ja-JP" altLang="en-US" sz="2000" b="1">
                <a:solidFill>
                  <a:srgbClr val="003451"/>
                </a:solidFill>
              </a:rPr>
              <a:t>の</a:t>
            </a:r>
            <a:r>
              <a:rPr kumimoji="1" lang="ja-JP" altLang="en-US" sz="2400" b="1">
                <a:solidFill>
                  <a:srgbClr val="003451"/>
                </a:solidFill>
              </a:rPr>
              <a:t>需要が高い</a:t>
            </a:r>
          </a:p>
        </p:txBody>
      </p:sp>
      <p:sp>
        <p:nvSpPr>
          <p:cNvPr id="14" name="正方形/長方形 13">
            <a:extLst>
              <a:ext uri="{FF2B5EF4-FFF2-40B4-BE49-F238E27FC236}">
                <a16:creationId xmlns:a16="http://schemas.microsoft.com/office/drawing/2014/main" id="{1DA7EFFD-6657-9E5B-C0AC-82E67AF2ED3F}"/>
              </a:ext>
            </a:extLst>
          </p:cNvPr>
          <p:cNvSpPr/>
          <p:nvPr/>
        </p:nvSpPr>
        <p:spPr>
          <a:xfrm>
            <a:off x="2699998" y="607680"/>
            <a:ext cx="7710872" cy="2024629"/>
          </a:xfrm>
          <a:prstGeom prst="rect">
            <a:avLst/>
          </a:prstGeom>
          <a:solidFill>
            <a:srgbClr val="F2F2F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29" name="テキスト ボックス 28">
            <a:extLst>
              <a:ext uri="{FF2B5EF4-FFF2-40B4-BE49-F238E27FC236}">
                <a16:creationId xmlns:a16="http://schemas.microsoft.com/office/drawing/2014/main" id="{1466BE3D-743B-82B8-FBF1-CA3A139AE160}"/>
              </a:ext>
            </a:extLst>
          </p:cNvPr>
          <p:cNvSpPr txBox="1"/>
          <p:nvPr/>
        </p:nvSpPr>
        <p:spPr>
          <a:xfrm>
            <a:off x="2550674" y="4797201"/>
            <a:ext cx="4423596" cy="523220"/>
          </a:xfrm>
          <a:prstGeom prst="rect">
            <a:avLst/>
          </a:prstGeom>
          <a:noFill/>
        </p:spPr>
        <p:txBody>
          <a:bodyPr wrap="square" rtlCol="0">
            <a:spAutoFit/>
          </a:bodyPr>
          <a:lstStyle/>
          <a:p>
            <a:pPr algn="ctr"/>
            <a:r>
              <a:rPr kumimoji="1" lang="ja-JP" altLang="en-US" sz="2800" b="1">
                <a:solidFill>
                  <a:srgbClr val="003451"/>
                </a:solidFill>
              </a:rPr>
              <a:t>地域包括支援センター</a:t>
            </a:r>
          </a:p>
        </p:txBody>
      </p:sp>
      <p:sp>
        <p:nvSpPr>
          <p:cNvPr id="30" name="正方形/長方形 29">
            <a:extLst>
              <a:ext uri="{FF2B5EF4-FFF2-40B4-BE49-F238E27FC236}">
                <a16:creationId xmlns:a16="http://schemas.microsoft.com/office/drawing/2014/main" id="{49623A58-C7EE-2C51-BB98-41CB67F20753}"/>
              </a:ext>
            </a:extLst>
          </p:cNvPr>
          <p:cNvSpPr/>
          <p:nvPr/>
        </p:nvSpPr>
        <p:spPr>
          <a:xfrm>
            <a:off x="2717054" y="4661354"/>
            <a:ext cx="7587000" cy="2024629"/>
          </a:xfrm>
          <a:prstGeom prst="rect">
            <a:avLst/>
          </a:prstGeom>
          <a:solidFill>
            <a:srgbClr val="F2F2F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40" name="テキスト ボックス 39">
            <a:extLst>
              <a:ext uri="{FF2B5EF4-FFF2-40B4-BE49-F238E27FC236}">
                <a16:creationId xmlns:a16="http://schemas.microsoft.com/office/drawing/2014/main" id="{C57CE52B-F964-77DB-AEF6-1CBA9119B3FA}"/>
              </a:ext>
            </a:extLst>
          </p:cNvPr>
          <p:cNvSpPr txBox="1"/>
          <p:nvPr/>
        </p:nvSpPr>
        <p:spPr>
          <a:xfrm>
            <a:off x="-628583" y="1843950"/>
            <a:ext cx="2954655" cy="3170099"/>
          </a:xfrm>
          <a:prstGeom prst="rect">
            <a:avLst/>
          </a:prstGeom>
          <a:noFill/>
        </p:spPr>
        <p:txBody>
          <a:bodyPr vert="eaVert" wrap="none" rtlCol="0" anchor="ctr">
            <a:spAutoFit/>
          </a:bodyPr>
          <a:lstStyle/>
          <a:p>
            <a:pPr algn="ctr"/>
            <a:r>
              <a:rPr kumimoji="1" lang="ja-JP" altLang="en-US" sz="6000" b="1">
                <a:solidFill>
                  <a:schemeClr val="bg1"/>
                </a:solidFill>
              </a:rPr>
              <a:t>公共施設</a:t>
            </a:r>
            <a:endParaRPr kumimoji="1" lang="en-US" altLang="ja-JP" sz="6000" b="1">
              <a:solidFill>
                <a:schemeClr val="bg1"/>
              </a:solidFill>
            </a:endParaRPr>
          </a:p>
          <a:p>
            <a:pPr algn="ctr"/>
            <a:r>
              <a:rPr kumimoji="1" lang="ja-JP" altLang="en-US" sz="6000" b="1">
                <a:solidFill>
                  <a:schemeClr val="bg1"/>
                </a:solidFill>
              </a:rPr>
              <a:t>再編</a:t>
            </a:r>
            <a:endParaRPr kumimoji="1" lang="en-US" altLang="ja-JP" sz="6000" b="1">
              <a:solidFill>
                <a:schemeClr val="bg1"/>
              </a:solidFill>
            </a:endParaRPr>
          </a:p>
          <a:p>
            <a:pPr algn="ctr"/>
            <a:endParaRPr kumimoji="1" lang="ja-JP" altLang="en-US" sz="6000" b="1">
              <a:solidFill>
                <a:schemeClr val="bg1"/>
              </a:solidFill>
            </a:endParaRPr>
          </a:p>
        </p:txBody>
      </p:sp>
      <p:grpSp>
        <p:nvGrpSpPr>
          <p:cNvPr id="32" name="グループ化 31">
            <a:extLst>
              <a:ext uri="{FF2B5EF4-FFF2-40B4-BE49-F238E27FC236}">
                <a16:creationId xmlns:a16="http://schemas.microsoft.com/office/drawing/2014/main" id="{337B46DD-76F2-B647-06C6-9598C3BE24A3}"/>
              </a:ext>
            </a:extLst>
          </p:cNvPr>
          <p:cNvGrpSpPr/>
          <p:nvPr/>
        </p:nvGrpSpPr>
        <p:grpSpPr>
          <a:xfrm>
            <a:off x="2699999" y="1895860"/>
            <a:ext cx="9070653" cy="3325633"/>
            <a:chOff x="2699999" y="1895860"/>
            <a:chExt cx="9070653" cy="3325633"/>
          </a:xfrm>
        </p:grpSpPr>
        <p:sp>
          <p:nvSpPr>
            <p:cNvPr id="2" name="四角形: 角を丸くする 1">
              <a:extLst>
                <a:ext uri="{FF2B5EF4-FFF2-40B4-BE49-F238E27FC236}">
                  <a16:creationId xmlns:a16="http://schemas.microsoft.com/office/drawing/2014/main" id="{BC2E0852-FBAE-DB8F-0088-D4F341F02442}"/>
                </a:ext>
              </a:extLst>
            </p:cNvPr>
            <p:cNvSpPr/>
            <p:nvPr/>
          </p:nvSpPr>
          <p:spPr>
            <a:xfrm>
              <a:off x="2699999" y="1895860"/>
              <a:ext cx="8804883" cy="3319581"/>
            </a:xfrm>
            <a:prstGeom prst="roundRect">
              <a:avLst>
                <a:gd name="adj" fmla="val 2851"/>
              </a:avLst>
            </a:prstGeom>
            <a:solidFill>
              <a:schemeClr val="bg2">
                <a:lumMod val="9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grpSp>
          <p:nvGrpSpPr>
            <p:cNvPr id="21" name="グループ化 20">
              <a:extLst>
                <a:ext uri="{FF2B5EF4-FFF2-40B4-BE49-F238E27FC236}">
                  <a16:creationId xmlns:a16="http://schemas.microsoft.com/office/drawing/2014/main" id="{65BA0ED3-0712-C35C-B8B4-3634D2FD51BF}"/>
                </a:ext>
              </a:extLst>
            </p:cNvPr>
            <p:cNvGrpSpPr/>
            <p:nvPr/>
          </p:nvGrpSpPr>
          <p:grpSpPr>
            <a:xfrm>
              <a:off x="7932010" y="1901912"/>
              <a:ext cx="3838642" cy="3319581"/>
              <a:chOff x="8209074" y="1889088"/>
              <a:chExt cx="3838642" cy="3319581"/>
            </a:xfrm>
          </p:grpSpPr>
          <p:sp>
            <p:nvSpPr>
              <p:cNvPr id="5" name="テキスト ボックス 4">
                <a:extLst>
                  <a:ext uri="{FF2B5EF4-FFF2-40B4-BE49-F238E27FC236}">
                    <a16:creationId xmlns:a16="http://schemas.microsoft.com/office/drawing/2014/main" id="{16C3866C-AB0F-0B47-8335-ACA5D0D5BE32}"/>
                  </a:ext>
                </a:extLst>
              </p:cNvPr>
              <p:cNvSpPr txBox="1"/>
              <p:nvPr/>
            </p:nvSpPr>
            <p:spPr>
              <a:xfrm>
                <a:off x="8234904" y="3785965"/>
                <a:ext cx="1726595" cy="400110"/>
              </a:xfrm>
              <a:prstGeom prst="rect">
                <a:avLst/>
              </a:prstGeom>
              <a:noFill/>
            </p:spPr>
            <p:txBody>
              <a:bodyPr wrap="square" rtlCol="0">
                <a:spAutoFit/>
              </a:bodyPr>
              <a:lstStyle/>
              <a:p>
                <a:pPr algn="ctr"/>
                <a:r>
                  <a:rPr kumimoji="1" lang="ja-JP" altLang="en-US" sz="2000" b="1">
                    <a:solidFill>
                      <a:srgbClr val="003451"/>
                    </a:solidFill>
                  </a:rPr>
                  <a:t>新治公民館</a:t>
                </a:r>
              </a:p>
            </p:txBody>
          </p:sp>
          <p:grpSp>
            <p:nvGrpSpPr>
              <p:cNvPr id="15" name="グループ化 14">
                <a:extLst>
                  <a:ext uri="{FF2B5EF4-FFF2-40B4-BE49-F238E27FC236}">
                    <a16:creationId xmlns:a16="http://schemas.microsoft.com/office/drawing/2014/main" id="{E6F3FA43-5A05-5781-3207-01184D3C799F}"/>
                  </a:ext>
                </a:extLst>
              </p:cNvPr>
              <p:cNvGrpSpPr/>
              <p:nvPr/>
            </p:nvGrpSpPr>
            <p:grpSpPr>
              <a:xfrm>
                <a:off x="8209074" y="1889088"/>
                <a:ext cx="3838642" cy="3319581"/>
                <a:chOff x="8209074" y="1889088"/>
                <a:chExt cx="3838642" cy="3319581"/>
              </a:xfrm>
            </p:grpSpPr>
            <p:pic>
              <p:nvPicPr>
                <p:cNvPr id="8" name="図 7" descr="マップ&#10;&#10;AI 生成コンテンツは誤りを含む可能性があります。">
                  <a:extLst>
                    <a:ext uri="{FF2B5EF4-FFF2-40B4-BE49-F238E27FC236}">
                      <a16:creationId xmlns:a16="http://schemas.microsoft.com/office/drawing/2014/main" id="{0DA7C340-489D-25CA-8159-650583C96792}"/>
                    </a:ext>
                  </a:extLst>
                </p:cNvPr>
                <p:cNvPicPr>
                  <a:picLocks noChangeAspect="1"/>
                </p:cNvPicPr>
                <p:nvPr/>
              </p:nvPicPr>
              <p:blipFill>
                <a:blip r:embed="rId4">
                  <a:extLst>
                    <a:ext uri="{28A0092B-C50C-407E-A947-70E740481C1C}">
                      <a14:useLocalDpi xmlns:a14="http://schemas.microsoft.com/office/drawing/2010/main" val="0"/>
                    </a:ext>
                  </a:extLst>
                </a:blip>
                <a:srcRect t="20112" b="11175"/>
                <a:stretch>
                  <a:fillRect/>
                </a:stretch>
              </p:blipFill>
              <p:spPr>
                <a:xfrm>
                  <a:off x="8209074" y="1889088"/>
                  <a:ext cx="3415440" cy="3319581"/>
                </a:xfrm>
                <a:prstGeom prst="rect">
                  <a:avLst/>
                </a:prstGeom>
              </p:spPr>
            </p:pic>
            <p:sp>
              <p:nvSpPr>
                <p:cNvPr id="3" name="矢印: ストライプ 2">
                  <a:extLst>
                    <a:ext uri="{FF2B5EF4-FFF2-40B4-BE49-F238E27FC236}">
                      <a16:creationId xmlns:a16="http://schemas.microsoft.com/office/drawing/2014/main" id="{9440AF0D-4AA8-8CDE-3DD2-D7EEAB792A3D}"/>
                    </a:ext>
                  </a:extLst>
                </p:cNvPr>
                <p:cNvSpPr/>
                <p:nvPr/>
              </p:nvSpPr>
              <p:spPr>
                <a:xfrm rot="8553062">
                  <a:off x="9662092" y="4227328"/>
                  <a:ext cx="783877" cy="334250"/>
                </a:xfrm>
                <a:prstGeom prst="striped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6" name="テキスト ボックス 5">
                  <a:extLst>
                    <a:ext uri="{FF2B5EF4-FFF2-40B4-BE49-F238E27FC236}">
                      <a16:creationId xmlns:a16="http://schemas.microsoft.com/office/drawing/2014/main" id="{63BFEAE5-81E1-3EDA-9A2E-3336924764C8}"/>
                    </a:ext>
                  </a:extLst>
                </p:cNvPr>
                <p:cNvSpPr txBox="1"/>
                <p:nvPr/>
              </p:nvSpPr>
              <p:spPr>
                <a:xfrm>
                  <a:off x="10321121" y="4279900"/>
                  <a:ext cx="1726595" cy="400110"/>
                </a:xfrm>
                <a:prstGeom prst="rect">
                  <a:avLst/>
                </a:prstGeom>
                <a:noFill/>
              </p:spPr>
              <p:txBody>
                <a:bodyPr wrap="square" rtlCol="0">
                  <a:spAutoFit/>
                </a:bodyPr>
                <a:lstStyle/>
                <a:p>
                  <a:pPr algn="ctr"/>
                  <a:r>
                    <a:rPr kumimoji="1" lang="ja-JP" altLang="en-US" sz="2000" b="1">
                      <a:solidFill>
                        <a:srgbClr val="003451"/>
                      </a:solidFill>
                    </a:rPr>
                    <a:t>新治支所</a:t>
                  </a:r>
                  <a:endParaRPr kumimoji="1" lang="en-US" altLang="ja-JP" sz="2000" b="1">
                    <a:solidFill>
                      <a:srgbClr val="003451"/>
                    </a:solidFill>
                  </a:endParaRPr>
                </a:p>
              </p:txBody>
            </p:sp>
            <p:sp>
              <p:nvSpPr>
                <p:cNvPr id="7" name="フリーフォーム: 図形 6">
                  <a:extLst>
                    <a:ext uri="{FF2B5EF4-FFF2-40B4-BE49-F238E27FC236}">
                      <a16:creationId xmlns:a16="http://schemas.microsoft.com/office/drawing/2014/main" id="{20F4065C-A092-54BB-D5D8-225A81A65D7D}"/>
                    </a:ext>
                  </a:extLst>
                </p:cNvPr>
                <p:cNvSpPr/>
                <p:nvPr/>
              </p:nvSpPr>
              <p:spPr>
                <a:xfrm>
                  <a:off x="8854440" y="4165600"/>
                  <a:ext cx="970280" cy="904240"/>
                </a:xfrm>
                <a:custGeom>
                  <a:avLst/>
                  <a:gdLst>
                    <a:gd name="csX0" fmla="*/ 81280 w 970280"/>
                    <a:gd name="csY0" fmla="*/ 0 h 904240"/>
                    <a:gd name="csX1" fmla="*/ 157480 w 970280"/>
                    <a:gd name="csY1" fmla="*/ 86360 h 904240"/>
                    <a:gd name="csX2" fmla="*/ 172720 w 970280"/>
                    <a:gd name="csY2" fmla="*/ 55880 h 904240"/>
                    <a:gd name="csX3" fmla="*/ 513080 w 970280"/>
                    <a:gd name="csY3" fmla="*/ 289560 h 904240"/>
                    <a:gd name="csX4" fmla="*/ 568960 w 970280"/>
                    <a:gd name="csY4" fmla="*/ 213360 h 904240"/>
                    <a:gd name="csX5" fmla="*/ 645160 w 970280"/>
                    <a:gd name="csY5" fmla="*/ 274320 h 904240"/>
                    <a:gd name="csX6" fmla="*/ 594360 w 970280"/>
                    <a:gd name="csY6" fmla="*/ 350520 h 904240"/>
                    <a:gd name="csX7" fmla="*/ 970280 w 970280"/>
                    <a:gd name="csY7" fmla="*/ 665480 h 904240"/>
                    <a:gd name="csX8" fmla="*/ 787400 w 970280"/>
                    <a:gd name="csY8" fmla="*/ 904240 h 904240"/>
                    <a:gd name="csX9" fmla="*/ 665480 w 970280"/>
                    <a:gd name="csY9" fmla="*/ 792480 h 904240"/>
                    <a:gd name="csX10" fmla="*/ 645160 w 970280"/>
                    <a:gd name="csY10" fmla="*/ 833120 h 904240"/>
                    <a:gd name="csX11" fmla="*/ 0 w 970280"/>
                    <a:gd name="csY11" fmla="*/ 309880 h 904240"/>
                    <a:gd name="csX12" fmla="*/ 50800 w 970280"/>
                    <a:gd name="csY12" fmla="*/ 269240 h 904240"/>
                    <a:gd name="csX13" fmla="*/ 81280 w 970280"/>
                    <a:gd name="csY13" fmla="*/ 0 h 904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970280" h="904240">
                      <a:moveTo>
                        <a:pt x="81280" y="0"/>
                      </a:moveTo>
                      <a:lnTo>
                        <a:pt x="157480" y="86360"/>
                      </a:lnTo>
                      <a:lnTo>
                        <a:pt x="172720" y="55880"/>
                      </a:lnTo>
                      <a:lnTo>
                        <a:pt x="513080" y="289560"/>
                      </a:lnTo>
                      <a:lnTo>
                        <a:pt x="568960" y="213360"/>
                      </a:lnTo>
                      <a:lnTo>
                        <a:pt x="645160" y="274320"/>
                      </a:lnTo>
                      <a:lnTo>
                        <a:pt x="594360" y="350520"/>
                      </a:lnTo>
                      <a:lnTo>
                        <a:pt x="970280" y="665480"/>
                      </a:lnTo>
                      <a:lnTo>
                        <a:pt x="787400" y="904240"/>
                      </a:lnTo>
                      <a:lnTo>
                        <a:pt x="665480" y="792480"/>
                      </a:lnTo>
                      <a:lnTo>
                        <a:pt x="645160" y="833120"/>
                      </a:lnTo>
                      <a:lnTo>
                        <a:pt x="0" y="309880"/>
                      </a:lnTo>
                      <a:lnTo>
                        <a:pt x="50800" y="269240"/>
                      </a:lnTo>
                      <a:lnTo>
                        <a:pt x="81280" y="0"/>
                      </a:lnTo>
                      <a:close/>
                    </a:path>
                  </a:pathLst>
                </a:custGeom>
                <a:solidFill>
                  <a:schemeClr val="accent5">
                    <a:lumMod val="20000"/>
                    <a:lumOff val="80000"/>
                  </a:schemeClr>
                </a:solidFill>
                <a:ln w="381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13" name="フリーフォーム: 図形 12">
                  <a:extLst>
                    <a:ext uri="{FF2B5EF4-FFF2-40B4-BE49-F238E27FC236}">
                      <a16:creationId xmlns:a16="http://schemas.microsoft.com/office/drawing/2014/main" id="{14F1B54A-549D-7BF1-54D0-A71E8F8C7EAA}"/>
                    </a:ext>
                  </a:extLst>
                </p:cNvPr>
                <p:cNvSpPr/>
                <p:nvPr/>
              </p:nvSpPr>
              <p:spPr>
                <a:xfrm>
                  <a:off x="10452100" y="3740150"/>
                  <a:ext cx="504825" cy="539750"/>
                </a:xfrm>
                <a:custGeom>
                  <a:avLst/>
                  <a:gdLst>
                    <a:gd name="csX0" fmla="*/ 0 w 504825"/>
                    <a:gd name="csY0" fmla="*/ 371475 h 539750"/>
                    <a:gd name="csX1" fmla="*/ 101600 w 504825"/>
                    <a:gd name="csY1" fmla="*/ 215900 h 539750"/>
                    <a:gd name="csX2" fmla="*/ 34925 w 504825"/>
                    <a:gd name="csY2" fmla="*/ 180975 h 539750"/>
                    <a:gd name="csX3" fmla="*/ 142875 w 504825"/>
                    <a:gd name="csY3" fmla="*/ 0 h 539750"/>
                    <a:gd name="csX4" fmla="*/ 504825 w 504825"/>
                    <a:gd name="csY4" fmla="*/ 222250 h 539750"/>
                    <a:gd name="csX5" fmla="*/ 311150 w 504825"/>
                    <a:gd name="csY5" fmla="*/ 539750 h 539750"/>
                    <a:gd name="csX6" fmla="*/ 225425 w 504825"/>
                    <a:gd name="csY6" fmla="*/ 482600 h 539750"/>
                    <a:gd name="csX7" fmla="*/ 257175 w 504825"/>
                    <a:gd name="csY7" fmla="*/ 419100 h 539750"/>
                    <a:gd name="csX8" fmla="*/ 187325 w 504825"/>
                    <a:gd name="csY8" fmla="*/ 381000 h 539750"/>
                    <a:gd name="csX9" fmla="*/ 146050 w 504825"/>
                    <a:gd name="csY9" fmla="*/ 450850 h 539750"/>
                    <a:gd name="csX10" fmla="*/ 0 w 504825"/>
                    <a:gd name="csY10" fmla="*/ 371475 h 5397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04825" h="539750">
                      <a:moveTo>
                        <a:pt x="0" y="371475"/>
                      </a:moveTo>
                      <a:lnTo>
                        <a:pt x="101600" y="215900"/>
                      </a:lnTo>
                      <a:lnTo>
                        <a:pt x="34925" y="180975"/>
                      </a:lnTo>
                      <a:lnTo>
                        <a:pt x="142875" y="0"/>
                      </a:lnTo>
                      <a:lnTo>
                        <a:pt x="504825" y="222250"/>
                      </a:lnTo>
                      <a:lnTo>
                        <a:pt x="311150" y="539750"/>
                      </a:lnTo>
                      <a:lnTo>
                        <a:pt x="225425" y="482600"/>
                      </a:lnTo>
                      <a:lnTo>
                        <a:pt x="257175" y="419100"/>
                      </a:lnTo>
                      <a:lnTo>
                        <a:pt x="187325" y="381000"/>
                      </a:lnTo>
                      <a:lnTo>
                        <a:pt x="146050" y="450850"/>
                      </a:lnTo>
                      <a:lnTo>
                        <a:pt x="0" y="371475"/>
                      </a:lnTo>
                      <a:close/>
                    </a:path>
                  </a:pathLst>
                </a:custGeom>
                <a:solidFill>
                  <a:schemeClr val="bg2">
                    <a:lumMod val="90000"/>
                  </a:schemeClr>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grpSp>
          <p:sp>
            <p:nvSpPr>
              <p:cNvPr id="16" name="テキスト ボックス 15">
                <a:extLst>
                  <a:ext uri="{FF2B5EF4-FFF2-40B4-BE49-F238E27FC236}">
                    <a16:creationId xmlns:a16="http://schemas.microsoft.com/office/drawing/2014/main" id="{B66D1024-877A-7E7D-55EB-04DA7E02A132}"/>
                  </a:ext>
                </a:extLst>
              </p:cNvPr>
              <p:cNvSpPr txBox="1"/>
              <p:nvPr/>
            </p:nvSpPr>
            <p:spPr>
              <a:xfrm>
                <a:off x="8287838" y="3791987"/>
                <a:ext cx="1726595" cy="400110"/>
              </a:xfrm>
              <a:prstGeom prst="rect">
                <a:avLst/>
              </a:prstGeom>
              <a:noFill/>
            </p:spPr>
            <p:txBody>
              <a:bodyPr wrap="square" rtlCol="0">
                <a:spAutoFit/>
              </a:bodyPr>
              <a:lstStyle/>
              <a:p>
                <a:pPr algn="ctr"/>
                <a:r>
                  <a:rPr kumimoji="1" lang="ja-JP" altLang="en-US" sz="2000" b="1">
                    <a:solidFill>
                      <a:srgbClr val="003451"/>
                    </a:solidFill>
                  </a:rPr>
                  <a:t>新治公民館</a:t>
                </a:r>
              </a:p>
            </p:txBody>
          </p:sp>
        </p:grpSp>
        <p:sp>
          <p:nvSpPr>
            <p:cNvPr id="26" name="テキスト ボックス 25">
              <a:extLst>
                <a:ext uri="{FF2B5EF4-FFF2-40B4-BE49-F238E27FC236}">
                  <a16:creationId xmlns:a16="http://schemas.microsoft.com/office/drawing/2014/main" id="{7EB25F2F-A393-9FE2-D9F6-6E7885779E69}"/>
                </a:ext>
              </a:extLst>
            </p:cNvPr>
            <p:cNvSpPr txBox="1"/>
            <p:nvPr/>
          </p:nvSpPr>
          <p:spPr>
            <a:xfrm>
              <a:off x="2717054" y="2103949"/>
              <a:ext cx="2119990" cy="523220"/>
            </a:xfrm>
            <a:prstGeom prst="rect">
              <a:avLst/>
            </a:prstGeom>
            <a:noFill/>
          </p:spPr>
          <p:txBody>
            <a:bodyPr wrap="square" rtlCol="0">
              <a:spAutoFit/>
            </a:bodyPr>
            <a:lstStyle/>
            <a:p>
              <a:pPr algn="ctr"/>
              <a:r>
                <a:rPr kumimoji="1" lang="ja-JP" altLang="en-US" sz="2800" b="1">
                  <a:solidFill>
                    <a:srgbClr val="003451"/>
                  </a:solidFill>
                </a:rPr>
                <a:t>新治支所</a:t>
              </a:r>
            </a:p>
          </p:txBody>
        </p:sp>
        <p:sp>
          <p:nvSpPr>
            <p:cNvPr id="27" name="テキスト ボックス 26">
              <a:extLst>
                <a:ext uri="{FF2B5EF4-FFF2-40B4-BE49-F238E27FC236}">
                  <a16:creationId xmlns:a16="http://schemas.microsoft.com/office/drawing/2014/main" id="{EEFAA137-D4C3-B2BC-8688-680C0764B248}"/>
                </a:ext>
              </a:extLst>
            </p:cNvPr>
            <p:cNvSpPr txBox="1"/>
            <p:nvPr/>
          </p:nvSpPr>
          <p:spPr>
            <a:xfrm>
              <a:off x="2986144" y="2598003"/>
              <a:ext cx="4246494" cy="2431435"/>
            </a:xfrm>
            <a:prstGeom prst="rect">
              <a:avLst/>
            </a:prstGeom>
            <a:noFill/>
          </p:spPr>
          <p:txBody>
            <a:bodyPr wrap="square" rtlCol="0">
              <a:spAutoFit/>
            </a:bodyPr>
            <a:lstStyle/>
            <a:p>
              <a:r>
                <a:rPr kumimoji="1" lang="ja-JP" altLang="en-US" sz="2000" b="1">
                  <a:solidFill>
                    <a:srgbClr val="003451"/>
                  </a:solidFill>
                </a:rPr>
                <a:t>築年数</a:t>
              </a:r>
              <a:r>
                <a:rPr kumimoji="1" lang="ja-JP" altLang="en-US" sz="2400" b="1">
                  <a:solidFill>
                    <a:srgbClr val="003451"/>
                  </a:solidFill>
                </a:rPr>
                <a:t> </a:t>
              </a:r>
              <a:r>
                <a:rPr kumimoji="1" lang="en-US" altLang="ja-JP" sz="3200" b="1">
                  <a:solidFill>
                    <a:srgbClr val="003451"/>
                  </a:solidFill>
                </a:rPr>
                <a:t>37</a:t>
              </a:r>
              <a:r>
                <a:rPr kumimoji="1" lang="ja-JP" altLang="en-US" sz="3200" b="1">
                  <a:solidFill>
                    <a:srgbClr val="003451"/>
                  </a:solidFill>
                </a:rPr>
                <a:t>年</a:t>
              </a:r>
              <a:endParaRPr kumimoji="1" lang="en-US" altLang="ja-JP" sz="3200" b="1">
                <a:solidFill>
                  <a:srgbClr val="003451"/>
                </a:solidFill>
              </a:endParaRPr>
            </a:p>
            <a:p>
              <a:r>
                <a:rPr kumimoji="1" lang="ja-JP" altLang="en-US" sz="2000" b="1">
                  <a:solidFill>
                    <a:srgbClr val="003451"/>
                  </a:solidFill>
                </a:rPr>
                <a:t>同じ敷地内に立地</a:t>
              </a:r>
              <a:endParaRPr kumimoji="1" lang="en-US" altLang="ja-JP" sz="2000" b="1">
                <a:solidFill>
                  <a:srgbClr val="003451"/>
                </a:solidFill>
              </a:endParaRPr>
            </a:p>
            <a:p>
              <a:endParaRPr kumimoji="1" lang="en-US" altLang="ja-JP" sz="2000" b="1">
                <a:solidFill>
                  <a:srgbClr val="003451"/>
                </a:solidFill>
              </a:endParaRPr>
            </a:p>
            <a:p>
              <a:r>
                <a:rPr kumimoji="1" lang="ja-JP" altLang="en-US" sz="2000" b="1">
                  <a:solidFill>
                    <a:srgbClr val="003451"/>
                  </a:solidFill>
                </a:rPr>
                <a:t>老朽化に伴う移転の必要性</a:t>
              </a:r>
              <a:endParaRPr kumimoji="1" lang="en-US" altLang="ja-JP" sz="2000" b="1">
                <a:solidFill>
                  <a:srgbClr val="003451"/>
                </a:solidFill>
              </a:endParaRPr>
            </a:p>
            <a:p>
              <a:endParaRPr kumimoji="1" lang="en-US" altLang="ja-JP" sz="2000" b="1">
                <a:solidFill>
                  <a:srgbClr val="003451"/>
                </a:solidFill>
              </a:endParaRPr>
            </a:p>
            <a:p>
              <a:r>
                <a:rPr kumimoji="1" lang="ja-JP" altLang="en-US" sz="2000" b="1">
                  <a:solidFill>
                    <a:srgbClr val="003451"/>
                  </a:solidFill>
                </a:rPr>
                <a:t>証明書の発行やマイナンバー関係の行政サービスが可能</a:t>
              </a:r>
              <a:endParaRPr kumimoji="1" lang="en-US" altLang="ja-JP" sz="2000" b="1">
                <a:solidFill>
                  <a:srgbClr val="003451"/>
                </a:solidFill>
              </a:endParaRPr>
            </a:p>
          </p:txBody>
        </p:sp>
      </p:grpSp>
      <p:sp>
        <p:nvSpPr>
          <p:cNvPr id="9" name="テキスト ボックス 8">
            <a:extLst>
              <a:ext uri="{FF2B5EF4-FFF2-40B4-BE49-F238E27FC236}">
                <a16:creationId xmlns:a16="http://schemas.microsoft.com/office/drawing/2014/main" id="{4C999248-B3E9-99A6-242F-AB3DF241B0AE}"/>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20</a:t>
            </a:r>
          </a:p>
        </p:txBody>
      </p:sp>
    </p:spTree>
    <p:extLst>
      <p:ext uri="{BB962C8B-B14F-4D97-AF65-F5344CB8AC3E}">
        <p14:creationId xmlns:p14="http://schemas.microsoft.com/office/powerpoint/2010/main" val="33222058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Office テーマ">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Noto Sans JP"/>
        <a:ea typeface="Noto Sans JP"/>
        <a:cs typeface=""/>
      </a:majorFont>
      <a:minorFont>
        <a:latin typeface="Noto Sans JP"/>
        <a:ea typeface="Noto Sans JP"/>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テーマ">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Noto Sans JP"/>
        <a:ea typeface="Noto Sans JP"/>
        <a:cs typeface=""/>
      </a:majorFont>
      <a:minorFont>
        <a:latin typeface="Noto Sans JP"/>
        <a:ea typeface="Noto Sans JP"/>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A8FAC05DD711245A6CDE0EE068D642A" ma:contentTypeVersion="11" ma:contentTypeDescription="新しいドキュメントを作成します。" ma:contentTypeScope="" ma:versionID="f20d487cd8ad1f04a1a5fe567f06e37a">
  <xsd:schema xmlns:xsd="http://www.w3.org/2001/XMLSchema" xmlns:xs="http://www.w3.org/2001/XMLSchema" xmlns:p="http://schemas.microsoft.com/office/2006/metadata/properties" xmlns:ns2="3425a4dd-03d9-4226-ba6c-40c09009919b" xmlns:ns3="1db7c87b-d93d-4ba4-a6fd-b9568fa53b26" targetNamespace="http://schemas.microsoft.com/office/2006/metadata/properties" ma:root="true" ma:fieldsID="e02e66e8aca7edaa9bab1ae4fdf72511" ns2:_="" ns3:_="">
    <xsd:import namespace="3425a4dd-03d9-4226-ba6c-40c09009919b"/>
    <xsd:import namespace="1db7c87b-d93d-4ba4-a6fd-b9568fa53b2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25a4dd-03d9-4226-ba6c-40c0900991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2f566ec5-32a6-4ec1-8c14-5dab5ced459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b7c87b-d93d-4ba4-a6fd-b9568fa53b2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b28ff28-b896-4479-bf7d-3c0094fe4640}" ma:internalName="TaxCatchAll" ma:showField="CatchAllData" ma:web="1db7c87b-d93d-4ba4-a6fd-b9568fa53b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25a4dd-03d9-4226-ba6c-40c09009919b">
      <Terms xmlns="http://schemas.microsoft.com/office/infopath/2007/PartnerControls"/>
    </lcf76f155ced4ddcb4097134ff3c332f>
    <TaxCatchAll xmlns="1db7c87b-d93d-4ba4-a6fd-b9568fa53b26" xsi:nil="true"/>
  </documentManagement>
</p:properties>
</file>

<file path=customXml/itemProps1.xml><?xml version="1.0" encoding="utf-8"?>
<ds:datastoreItem xmlns:ds="http://schemas.openxmlformats.org/officeDocument/2006/customXml" ds:itemID="{184EE59B-C043-434C-A983-47B5422B0076}">
  <ds:schemaRefs>
    <ds:schemaRef ds:uri="http://schemas.microsoft.com/sharepoint/v3/contenttype/forms"/>
  </ds:schemaRefs>
</ds:datastoreItem>
</file>

<file path=customXml/itemProps2.xml><?xml version="1.0" encoding="utf-8"?>
<ds:datastoreItem xmlns:ds="http://schemas.openxmlformats.org/officeDocument/2006/customXml" ds:itemID="{A0B483CF-667E-477B-BFF9-230F5C833A37}">
  <ds:schemaRefs>
    <ds:schemaRef ds:uri="1db7c87b-d93d-4ba4-a6fd-b9568fa53b26"/>
    <ds:schemaRef ds:uri="3425a4dd-03d9-4226-ba6c-40c0900991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D426E08-2BF1-4846-99AA-8076DB96982F}">
  <ds:schemaRefs>
    <ds:schemaRef ds:uri="1db7c87b-d93d-4ba4-a6fd-b9568fa53b26"/>
    <ds:schemaRef ds:uri="3425a4dd-03d9-4226-ba6c-40c0900991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107</Slides>
  <Notes>96</Notes>
  <HiddenSlides>55</HiddenSlides>
  <ScaleCrop>false</ScaleCrop>
  <HeadingPairs>
    <vt:vector size="4" baseType="variant">
      <vt:variant>
        <vt:lpstr>Theme</vt:lpstr>
      </vt:variant>
      <vt:variant>
        <vt:i4>2</vt:i4>
      </vt:variant>
      <vt:variant>
        <vt:lpstr>Slide Titles</vt:lpstr>
      </vt:variant>
      <vt:variant>
        <vt:i4>107</vt:i4>
      </vt:variant>
    </vt:vector>
  </HeadingPairs>
  <TitlesOfParts>
    <vt:vector size="109" baseType="lpstr">
      <vt:lpstr>Office テーマ</vt:lpstr>
      <vt:lpstr>1_Office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ヒアリング（かすみがうら市）</vt:lpstr>
      <vt:lpstr>ヒアリング（かすみがうら市）</vt:lpstr>
      <vt:lpstr>ヒアリング（土浦市）</vt:lpstr>
      <vt:lpstr>ヒアリング（土浦市立地企業）</vt:lpstr>
      <vt:lpstr>ヒアリング（土浦市に立地する企業）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ヒアリング（かすみがうら市）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佐藤　吉矢</dc:creator>
  <cp:revision>5</cp:revision>
  <dcterms:created xsi:type="dcterms:W3CDTF">2025-12-17T05:52:34Z</dcterms:created>
  <dcterms:modified xsi:type="dcterms:W3CDTF">2026-02-13T06:41:13Z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0x0101006A8FAC05DD711245A6CDE0EE068D642A</vt:lpwstr>
  </property>
  <property fmtid="{D5CDD505-2E9C-101B-9397-08002B2CF9AE}" pid="3" name="MediaServiceImageTags">
    <vt:lpwstr/>
  </property>
</Properties>
</file>