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9.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72"/>
  </p:notesMasterIdLst>
  <p:sldIdLst>
    <p:sldId id="446" r:id="rId5"/>
    <p:sldId id="424" r:id="rId6"/>
    <p:sldId id="453" r:id="rId7"/>
    <p:sldId id="370" r:id="rId8"/>
    <p:sldId id="473" r:id="rId9"/>
    <p:sldId id="501" r:id="rId10"/>
    <p:sldId id="350" r:id="rId11"/>
    <p:sldId id="375" r:id="rId12"/>
    <p:sldId id="436" r:id="rId13"/>
    <p:sldId id="449" r:id="rId14"/>
    <p:sldId id="475" r:id="rId15"/>
    <p:sldId id="477" r:id="rId16"/>
    <p:sldId id="478" r:id="rId17"/>
    <p:sldId id="433" r:id="rId18"/>
    <p:sldId id="489" r:id="rId19"/>
    <p:sldId id="376" r:id="rId20"/>
    <p:sldId id="303" r:id="rId21"/>
    <p:sldId id="492" r:id="rId22"/>
    <p:sldId id="432" r:id="rId23"/>
    <p:sldId id="467" r:id="rId24"/>
    <p:sldId id="337" r:id="rId25"/>
    <p:sldId id="383" r:id="rId26"/>
    <p:sldId id="372" r:id="rId27"/>
    <p:sldId id="384" r:id="rId28"/>
    <p:sldId id="442" r:id="rId29"/>
    <p:sldId id="499" r:id="rId30"/>
    <p:sldId id="348" r:id="rId31"/>
    <p:sldId id="441" r:id="rId32"/>
    <p:sldId id="402" r:id="rId33"/>
    <p:sldId id="472" r:id="rId34"/>
    <p:sldId id="470" r:id="rId35"/>
    <p:sldId id="474" r:id="rId36"/>
    <p:sldId id="412" r:id="rId37"/>
    <p:sldId id="413" r:id="rId38"/>
    <p:sldId id="418" r:id="rId39"/>
    <p:sldId id="388" r:id="rId40"/>
    <p:sldId id="361" r:id="rId41"/>
    <p:sldId id="363" r:id="rId42"/>
    <p:sldId id="400" r:id="rId43"/>
    <p:sldId id="401" r:id="rId44"/>
    <p:sldId id="500" r:id="rId45"/>
    <p:sldId id="403" r:id="rId46"/>
    <p:sldId id="494" r:id="rId47"/>
    <p:sldId id="479" r:id="rId48"/>
    <p:sldId id="497" r:id="rId49"/>
    <p:sldId id="496" r:id="rId50"/>
    <p:sldId id="427" r:id="rId51"/>
    <p:sldId id="341" r:id="rId52"/>
    <p:sldId id="312" r:id="rId53"/>
    <p:sldId id="416" r:id="rId54"/>
    <p:sldId id="464" r:id="rId55"/>
    <p:sldId id="430" r:id="rId56"/>
    <p:sldId id="458" r:id="rId57"/>
    <p:sldId id="476" r:id="rId58"/>
    <p:sldId id="460" r:id="rId59"/>
    <p:sldId id="457" r:id="rId60"/>
    <p:sldId id="461" r:id="rId61"/>
    <p:sldId id="462" r:id="rId62"/>
    <p:sldId id="407" r:id="rId63"/>
    <p:sldId id="393" r:id="rId64"/>
    <p:sldId id="316" r:id="rId65"/>
    <p:sldId id="406" r:id="rId66"/>
    <p:sldId id="394" r:id="rId67"/>
    <p:sldId id="374" r:id="rId68"/>
    <p:sldId id="405" r:id="rId69"/>
    <p:sldId id="381" r:id="rId70"/>
    <p:sldId id="382" r:id="rId7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構想" id="{79B5C349-1989-4823-BFA3-0CFFD4127EDD}">
          <p14:sldIdLst>
            <p14:sldId id="446"/>
            <p14:sldId id="424"/>
            <p14:sldId id="453"/>
            <p14:sldId id="370"/>
            <p14:sldId id="473"/>
            <p14:sldId id="501"/>
            <p14:sldId id="350"/>
            <p14:sldId id="375"/>
          </p14:sldIdLst>
        </p14:section>
        <p14:section name="公共" id="{63320074-3C14-40F3-AE1B-FC3C53EEF0D4}">
          <p14:sldIdLst>
            <p14:sldId id="436"/>
            <p14:sldId id="449"/>
            <p14:sldId id="475"/>
            <p14:sldId id="477"/>
            <p14:sldId id="478"/>
            <p14:sldId id="433"/>
          </p14:sldIdLst>
        </p14:section>
        <p14:section name="商業" id="{5F82D548-7C47-4F3A-A798-6C6FE9BD09E6}">
          <p14:sldIdLst>
            <p14:sldId id="489"/>
            <p14:sldId id="376"/>
            <p14:sldId id="303"/>
          </p14:sldIdLst>
        </p14:section>
        <p14:section name="交通" id="{46E7D8A5-0BAF-48C5-9CB4-C9B37E9FE718}">
          <p14:sldIdLst>
            <p14:sldId id="492"/>
            <p14:sldId id="432"/>
          </p14:sldIdLst>
        </p14:section>
        <p14:section name="農業" id="{6D88AF15-D769-41CC-9474-0E8D8166E48D}">
          <p14:sldIdLst>
            <p14:sldId id="467"/>
            <p14:sldId id="337"/>
            <p14:sldId id="383"/>
            <p14:sldId id="372"/>
            <p14:sldId id="384"/>
          </p14:sldIdLst>
        </p14:section>
        <p14:section name="参画" id="{88433A16-7BD1-4B06-AA18-E5F341C69696}">
          <p14:sldIdLst>
            <p14:sldId id="442"/>
            <p14:sldId id="499"/>
          </p14:sldIdLst>
        </p14:section>
        <p14:section name="防災" id="{D8C242CB-1618-4FC4-ADA7-8FAC59002603}">
          <p14:sldIdLst>
            <p14:sldId id="348"/>
            <p14:sldId id="441"/>
            <p14:sldId id="402"/>
          </p14:sldIdLst>
        </p14:section>
        <p14:section name="まとめ" id="{EA611A6E-E5A1-41A9-8DD5-8E2374215FF9}">
          <p14:sldIdLst>
            <p14:sldId id="472"/>
            <p14:sldId id="470"/>
          </p14:sldIdLst>
        </p14:section>
        <p14:section name="予備：公" id="{68602AB4-58C2-4348-82F0-DAC1440A3A8E}">
          <p14:sldIdLst>
            <p14:sldId id="474"/>
            <p14:sldId id="412"/>
            <p14:sldId id="413"/>
            <p14:sldId id="418"/>
          </p14:sldIdLst>
        </p14:section>
        <p14:section name="予備：商" id="{850B7454-8852-40E3-BBC3-46E6239C325A}">
          <p14:sldIdLst>
            <p14:sldId id="388"/>
            <p14:sldId id="361"/>
            <p14:sldId id="363"/>
            <p14:sldId id="400"/>
            <p14:sldId id="401"/>
            <p14:sldId id="500"/>
          </p14:sldIdLst>
        </p14:section>
        <p14:section name="予備：交" id="{1DA822EB-C731-4EEB-B9D6-42E804477099}">
          <p14:sldIdLst>
            <p14:sldId id="403"/>
            <p14:sldId id="494"/>
            <p14:sldId id="479"/>
            <p14:sldId id="497"/>
            <p14:sldId id="496"/>
          </p14:sldIdLst>
        </p14:section>
        <p14:section name="予備：農" id="{16BD1E4B-E1F6-4939-B790-4C6ADAD17A62}">
          <p14:sldIdLst>
            <p14:sldId id="427"/>
            <p14:sldId id="341"/>
            <p14:sldId id="312"/>
          </p14:sldIdLst>
        </p14:section>
        <p14:section name="予備：参" id="{94B4C118-8B1E-4489-A3CE-EE9488E9C91E}">
          <p14:sldIdLst>
            <p14:sldId id="416"/>
          </p14:sldIdLst>
        </p14:section>
        <p14:section name="予備：防" id="{06DEC2C5-C3E5-4F21-A5A7-277BAC5717C1}">
          <p14:sldIdLst>
            <p14:sldId id="464"/>
            <p14:sldId id="430"/>
            <p14:sldId id="458"/>
            <p14:sldId id="476"/>
            <p14:sldId id="460"/>
            <p14:sldId id="457"/>
            <p14:sldId id="461"/>
            <p14:sldId id="462"/>
          </p14:sldIdLst>
        </p14:section>
        <p14:section name="参考" id="{6B440AEA-622A-4EF8-B6F9-5C099E8B4C9F}">
          <p14:sldIdLst>
            <p14:sldId id="407"/>
            <p14:sldId id="393"/>
            <p14:sldId id="316"/>
            <p14:sldId id="406"/>
            <p14:sldId id="394"/>
            <p14:sldId id="374"/>
            <p14:sldId id="405"/>
            <p14:sldId id="381"/>
            <p14:sldId id="3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C84911-4EDD-8A10-165E-1CDB3CA9C45F}" name="浅川　小鼓音" initials="小浅" userId="S::s2311980@u.tsukuba.ac.jp::2fb242d1-aa5d-4869-91a1-bc0fda5fd7c9" providerId="AD"/>
  <p188:author id="{D57D0E1E-14AB-0C64-AADD-3C04D88297FC}" name="中澤　瑠河" initials="中澤　瑠河" userId="S::s2520472@u.tsukuba.ac.jp::392c0352-1951-4bbc-8658-2735e0835a17" providerId="AD"/>
  <p188:author id="{4593AE59-356F-FCAD-C746-7183C5F1EDF3}" name="村林　航宙" initials="" userId="S::s2311119@u.tsukuba.ac.jp::209db1e7-1799-47b7-913f-ec696d8fd482" providerId="AD"/>
  <p188:author id="{A38F2E69-B368-A043-4CD9-5B91C6C04E62}" name="露無　嘉康" initials="露" userId="S::s2310366@u.tsukuba.ac.jp::dc177159-1327-4261-a991-7e548a8d24a8" providerId="AD"/>
  <p188:author id="{5040A57C-656A-AA8E-C7F8-DBED41D803AD}" name="内田　光海" initials="内" userId="S::s2311222@u.tsukuba.ac.jp::cd86fe91-75ff-4a0e-bbe2-324827741211" providerId="AD"/>
  <p188:author id="{DB3C097E-DEDE-AE2C-69ED-0A56654B0E5A}" name="熊倉　彩" initials="熊" userId="S::s2312072@u.tsukuba.ac.jp::0c4b3378-fd2c-4d3b-867d-a5dd7c457c45" providerId="AD"/>
  <p188:author id="{751C1F8C-1A00-6414-1848-063DA5D3FFCB}" name="古谷　莉菜" initials="古谷　莉菜" userId="S::s2520485@u.tsukuba.ac.jp::b2d7fa9b-4b96-4444-9076-33a98e8a2645" providerId="AD"/>
  <p188:author id="{7C571D98-766D-4F7D-30FE-02E93287145E}" name="花石　健太" initials="花" userId="S::s2312721@u.tsukuba.ac.jp::9756da11-3041-41f4-8b28-81d10c9f07b7" providerId="AD"/>
  <p188:author id="{C559A9C3-297E-1C9A-DC42-A472648DB46C}" name="永井　煌" initials="" userId="S::s2311845@u.tsukuba.ac.jp::70f28f42-fc89-4ad1-8b6c-d2ded7d58a4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4546A"/>
    <a:srgbClr val="E97132"/>
    <a:srgbClr val="01893F"/>
    <a:srgbClr val="C04F15"/>
    <a:srgbClr val="C79B1F"/>
    <a:srgbClr val="E0B334"/>
    <a:srgbClr val="E6C35C"/>
    <a:srgbClr val="FFDF3F"/>
    <a:srgbClr val="A8C4EE"/>
    <a:srgbClr val="75A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ECBE56-5469-4F0C-975F-ED95024B789C}" v="4089" dt="2026-02-05T07:57:51.477"/>
    <p1510:client id="{204377AD-E683-4EBE-B33C-D74E67D2687B}" v="3454" dt="2026-02-05T07:58:57.723"/>
    <p1510:client id="{37209C96-3366-45CF-BCF7-968BB748B17C}" v="3639" dt="2026-02-05T07:57:47.934"/>
    <p1510:client id="{952C4EB9-AADF-CA43-A33B-AB7591D12DE8}" v="1983" dt="2026-02-05T07:54:01.122"/>
    <p1510:client id="{B0928C13-FB08-EC48-92CA-80135685D3B9}" v="6" vWet="8" dt="2026-02-05T08:17:20.999"/>
    <p1510:client id="{E3560484-DCE2-4CA3-8A49-5D52D51BE532}" v="3" dt="2026-02-05T08:17:33.399"/>
    <p1510:client id="{E6A39640-B786-4A0F-82A7-1DC5483678BB}" v="4431" dt="2026-02-05T08:01:57.765"/>
    <p1510:client id="{EDC34FDD-E1FF-4E85-9410-9B531FA8EF00}" v="52" dt="2026-02-05T08:24:29.334"/>
    <p1510:client id="{F2E71F86-673E-F74E-BD03-CA8C5F34254A}" v="4119" dt="2026-02-05T07:31:42.841"/>
    <p1510:client id="{F53E33C0-2FBC-C44E-9C1C-FD36A784B194}" v="28" dt="2026-02-05T04:12:38.157"/>
    <p1510:client id="{F7FC6406-3D81-8D42-AFBE-B0512A8F9F04}" v="5" dt="2026-02-05T04:19:43.195"/>
    <p1510:client id="{FD51473D-03FD-4659-B64D-2AF5E47A91D4}" v="2668" dt="2026-02-05T08:03:47.40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o365tsukuba.sharepoint.com/sites/FH47012__2025ABC3-6-G3/Shared%20Documents/50_&#36786;&#26989;/&#36786;&#26989;/&#36786;&#26989;&#38306;&#20418;&#12486;&#12441;&#12540;&#1247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7caf21c8aa0a17cf/&#12487;&#12473;&#12463;&#12488;&#12483;&#12503;/&#31569;&#27874;&#22823;&#23398;/3&#24180;&#27425;/&#31179;&#23398;&#26399;/&#37117;&#24066;&#35336;&#30011;&#12510;&#12473;&#12479;&#12540;&#12503;&#12521;&#12531;&#28436;&#32722;/&#35336;&#30011;G/&#36938;&#27700;&#22320;&#38306;&#36899;/&#36938;&#27700;&#12398;&#35336;&#3163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o365tsukuba.sharepoint.com/sites/FH47012__2025ABC3-6-G3/Shared%20Documents/50_&#36786;&#26989;/&#36786;&#26989;/&#36786;&#26989;&#38306;&#20418;&#12486;&#12441;&#12540;&#1247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1.xml"/><Relationship Id="rId4" Type="http://schemas.openxmlformats.org/officeDocument/2006/relationships/package" Target="../embeddings/Microsoft_Excel_Worksheet_1CC_69D6B268.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2.xml"/><Relationship Id="rId4" Type="http://schemas.openxmlformats.org/officeDocument/2006/relationships/package" Target="../embeddings/Microsoft_Excel_Worksheet_1CC_69D6B268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1"/>
          <c:tx>
            <c:strRef>
              <c:f>Sheet1!$S$20</c:f>
              <c:strCache>
                <c:ptCount val="1"/>
                <c:pt idx="0">
                  <c:v>将来目標</c:v>
                </c:pt>
              </c:strCache>
            </c:strRef>
          </c:tx>
          <c:spPr>
            <a:ln w="57150" cap="rnd">
              <a:solidFill>
                <a:schemeClr val="accent2"/>
              </a:solidFill>
              <a:round/>
            </a:ln>
            <a:effectLst/>
          </c:spPr>
          <c:marker>
            <c:symbol val="none"/>
          </c:marker>
          <c:cat>
            <c:numRef>
              <c:f>Sheet1!$R$21:$R$36</c:f>
              <c:numCache>
                <c:formatCode>General</c:formatCode>
                <c:ptCount val="16"/>
                <c:pt idx="0">
                  <c:v>1975</c:v>
                </c:pt>
                <c:pt idx="1">
                  <c:v>1980</c:v>
                </c:pt>
                <c:pt idx="2">
                  <c:v>1985</c:v>
                </c:pt>
                <c:pt idx="3">
                  <c:v>1990</c:v>
                </c:pt>
                <c:pt idx="4">
                  <c:v>1995</c:v>
                </c:pt>
                <c:pt idx="5">
                  <c:v>2000</c:v>
                </c:pt>
                <c:pt idx="6">
                  <c:v>2005</c:v>
                </c:pt>
                <c:pt idx="7">
                  <c:v>2010</c:v>
                </c:pt>
                <c:pt idx="8">
                  <c:v>2015</c:v>
                </c:pt>
                <c:pt idx="9">
                  <c:v>2020</c:v>
                </c:pt>
                <c:pt idx="10">
                  <c:v>2025</c:v>
                </c:pt>
                <c:pt idx="11">
                  <c:v>2030</c:v>
                </c:pt>
                <c:pt idx="12">
                  <c:v>2035</c:v>
                </c:pt>
                <c:pt idx="13">
                  <c:v>2040</c:v>
                </c:pt>
                <c:pt idx="14">
                  <c:v>2045</c:v>
                </c:pt>
                <c:pt idx="15">
                  <c:v>2050</c:v>
                </c:pt>
              </c:numCache>
            </c:numRef>
          </c:cat>
          <c:val>
            <c:numRef>
              <c:f>Sheet1!$S$21:$S$36</c:f>
              <c:numCache>
                <c:formatCode>General</c:formatCode>
                <c:ptCount val="16"/>
                <c:pt idx="0">
                  <c:v>112577</c:v>
                </c:pt>
                <c:pt idx="1">
                  <c:v>121300</c:v>
                </c:pt>
                <c:pt idx="2">
                  <c:v>129236</c:v>
                </c:pt>
                <c:pt idx="3">
                  <c:v>137053</c:v>
                </c:pt>
                <c:pt idx="4">
                  <c:v>141862</c:v>
                </c:pt>
                <c:pt idx="5">
                  <c:v>144106</c:v>
                </c:pt>
                <c:pt idx="6">
                  <c:v>144060</c:v>
                </c:pt>
                <c:pt idx="7">
                  <c:v>143839</c:v>
                </c:pt>
                <c:pt idx="8">
                  <c:v>140804</c:v>
                </c:pt>
                <c:pt idx="9">
                  <c:v>142074</c:v>
                </c:pt>
                <c:pt idx="10">
                  <c:v>141665</c:v>
                </c:pt>
                <c:pt idx="11">
                  <c:v>139470</c:v>
                </c:pt>
                <c:pt idx="12">
                  <c:v>136499</c:v>
                </c:pt>
                <c:pt idx="13">
                  <c:v>132630</c:v>
                </c:pt>
                <c:pt idx="14">
                  <c:v>128276</c:v>
                </c:pt>
                <c:pt idx="15">
                  <c:v>123737</c:v>
                </c:pt>
              </c:numCache>
            </c:numRef>
          </c:val>
          <c:smooth val="0"/>
          <c:extLst>
            <c:ext xmlns:c16="http://schemas.microsoft.com/office/drawing/2014/chart" uri="{C3380CC4-5D6E-409C-BE32-E72D297353CC}">
              <c16:uniqueId val="{00000000-C0B4-4C48-9A90-8095E47F7596}"/>
            </c:ext>
          </c:extLst>
        </c:ser>
        <c:ser>
          <c:idx val="2"/>
          <c:order val="2"/>
          <c:tx>
            <c:strRef>
              <c:f>Sheet1!$T$20</c:f>
              <c:strCache>
                <c:ptCount val="1"/>
                <c:pt idx="0">
                  <c:v>2023年社人研予測</c:v>
                </c:pt>
              </c:strCache>
            </c:strRef>
          </c:tx>
          <c:spPr>
            <a:ln w="57150" cap="rnd">
              <a:solidFill>
                <a:schemeClr val="tx1">
                  <a:lumMod val="85000"/>
                  <a:lumOff val="15000"/>
                </a:schemeClr>
              </a:solidFill>
              <a:round/>
            </a:ln>
            <a:effectLst/>
          </c:spPr>
          <c:marker>
            <c:symbol val="none"/>
          </c:marker>
          <c:cat>
            <c:numRef>
              <c:f>Sheet1!$R$21:$R$36</c:f>
              <c:numCache>
                <c:formatCode>General</c:formatCode>
                <c:ptCount val="16"/>
                <c:pt idx="0">
                  <c:v>1975</c:v>
                </c:pt>
                <c:pt idx="1">
                  <c:v>1980</c:v>
                </c:pt>
                <c:pt idx="2">
                  <c:v>1985</c:v>
                </c:pt>
                <c:pt idx="3">
                  <c:v>1990</c:v>
                </c:pt>
                <c:pt idx="4">
                  <c:v>1995</c:v>
                </c:pt>
                <c:pt idx="5">
                  <c:v>2000</c:v>
                </c:pt>
                <c:pt idx="6">
                  <c:v>2005</c:v>
                </c:pt>
                <c:pt idx="7">
                  <c:v>2010</c:v>
                </c:pt>
                <c:pt idx="8">
                  <c:v>2015</c:v>
                </c:pt>
                <c:pt idx="9">
                  <c:v>2020</c:v>
                </c:pt>
                <c:pt idx="10">
                  <c:v>2025</c:v>
                </c:pt>
                <c:pt idx="11">
                  <c:v>2030</c:v>
                </c:pt>
                <c:pt idx="12">
                  <c:v>2035</c:v>
                </c:pt>
                <c:pt idx="13">
                  <c:v>2040</c:v>
                </c:pt>
                <c:pt idx="14">
                  <c:v>2045</c:v>
                </c:pt>
                <c:pt idx="15">
                  <c:v>2050</c:v>
                </c:pt>
              </c:numCache>
            </c:numRef>
          </c:cat>
          <c:val>
            <c:numRef>
              <c:f>Sheet1!$T$21:$T$36</c:f>
              <c:numCache>
                <c:formatCode>General</c:formatCode>
                <c:ptCount val="16"/>
                <c:pt idx="0">
                  <c:v>112577</c:v>
                </c:pt>
                <c:pt idx="1">
                  <c:v>121300</c:v>
                </c:pt>
                <c:pt idx="2">
                  <c:v>129236</c:v>
                </c:pt>
                <c:pt idx="3">
                  <c:v>137053</c:v>
                </c:pt>
                <c:pt idx="4">
                  <c:v>141862</c:v>
                </c:pt>
                <c:pt idx="5">
                  <c:v>144106</c:v>
                </c:pt>
                <c:pt idx="6">
                  <c:v>144060</c:v>
                </c:pt>
                <c:pt idx="7">
                  <c:v>143839</c:v>
                </c:pt>
                <c:pt idx="8">
                  <c:v>140804</c:v>
                </c:pt>
                <c:pt idx="9">
                  <c:v>142074</c:v>
                </c:pt>
                <c:pt idx="10">
                  <c:v>139586</c:v>
                </c:pt>
                <c:pt idx="11">
                  <c:v>136111</c:v>
                </c:pt>
                <c:pt idx="12">
                  <c:v>132181</c:v>
                </c:pt>
                <c:pt idx="13">
                  <c:v>127835</c:v>
                </c:pt>
                <c:pt idx="14">
                  <c:v>123328</c:v>
                </c:pt>
                <c:pt idx="15">
                  <c:v>118991</c:v>
                </c:pt>
              </c:numCache>
            </c:numRef>
          </c:val>
          <c:smooth val="0"/>
          <c:extLst>
            <c:ext xmlns:c16="http://schemas.microsoft.com/office/drawing/2014/chart" uri="{C3380CC4-5D6E-409C-BE32-E72D297353CC}">
              <c16:uniqueId val="{00000001-C0B4-4C48-9A90-8095E47F7596}"/>
            </c:ext>
          </c:extLst>
        </c:ser>
        <c:dLbls>
          <c:showLegendKey val="0"/>
          <c:showVal val="0"/>
          <c:showCatName val="0"/>
          <c:showSerName val="0"/>
          <c:showPercent val="0"/>
          <c:showBubbleSize val="0"/>
        </c:dLbls>
        <c:smooth val="0"/>
        <c:axId val="1737719504"/>
        <c:axId val="1737710864"/>
        <c:extLst>
          <c:ext xmlns:c15="http://schemas.microsoft.com/office/drawing/2012/chart" uri="{02D57815-91ED-43cb-92C2-25804820EDAC}">
            <c15:filteredLineSeries>
              <c15:ser>
                <c:idx val="0"/>
                <c:order val="0"/>
                <c:tx>
                  <c:strRef>
                    <c:extLst>
                      <c:ext uri="{02D57815-91ED-43cb-92C2-25804820EDAC}">
                        <c15:formulaRef>
                          <c15:sqref>Sheet1!$R$20</c15:sqref>
                        </c15:formulaRef>
                      </c:ext>
                    </c:extLst>
                    <c:strCache>
                      <c:ptCount val="1"/>
                      <c:pt idx="0">
                        <c:v>年</c:v>
                      </c:pt>
                    </c:strCache>
                  </c:strRef>
                </c:tx>
                <c:spPr>
                  <a:ln w="28575" cap="rnd">
                    <a:solidFill>
                      <a:schemeClr val="accent1"/>
                    </a:solidFill>
                    <a:round/>
                  </a:ln>
                  <a:effectLst/>
                </c:spPr>
                <c:marker>
                  <c:symbol val="none"/>
                </c:marker>
                <c:cat>
                  <c:numRef>
                    <c:extLst>
                      <c:ext uri="{02D57815-91ED-43cb-92C2-25804820EDAC}">
                        <c15:formulaRef>
                          <c15:sqref>Sheet1!$R$21:$R$36</c15:sqref>
                        </c15:formulaRef>
                      </c:ext>
                    </c:extLst>
                    <c:numCache>
                      <c:formatCode>General</c:formatCode>
                      <c:ptCount val="16"/>
                      <c:pt idx="0">
                        <c:v>1975</c:v>
                      </c:pt>
                      <c:pt idx="1">
                        <c:v>1980</c:v>
                      </c:pt>
                      <c:pt idx="2">
                        <c:v>1985</c:v>
                      </c:pt>
                      <c:pt idx="3">
                        <c:v>1990</c:v>
                      </c:pt>
                      <c:pt idx="4">
                        <c:v>1995</c:v>
                      </c:pt>
                      <c:pt idx="5">
                        <c:v>2000</c:v>
                      </c:pt>
                      <c:pt idx="6">
                        <c:v>2005</c:v>
                      </c:pt>
                      <c:pt idx="7">
                        <c:v>2010</c:v>
                      </c:pt>
                      <c:pt idx="8">
                        <c:v>2015</c:v>
                      </c:pt>
                      <c:pt idx="9">
                        <c:v>2020</c:v>
                      </c:pt>
                      <c:pt idx="10">
                        <c:v>2025</c:v>
                      </c:pt>
                      <c:pt idx="11">
                        <c:v>2030</c:v>
                      </c:pt>
                      <c:pt idx="12">
                        <c:v>2035</c:v>
                      </c:pt>
                      <c:pt idx="13">
                        <c:v>2040</c:v>
                      </c:pt>
                      <c:pt idx="14">
                        <c:v>2045</c:v>
                      </c:pt>
                      <c:pt idx="15">
                        <c:v>2050</c:v>
                      </c:pt>
                    </c:numCache>
                  </c:numRef>
                </c:cat>
                <c:val>
                  <c:numRef>
                    <c:extLst>
                      <c:ext uri="{02D57815-91ED-43cb-92C2-25804820EDAC}">
                        <c15:formulaRef>
                          <c15:sqref>Sheet1!$R$21:$R$36</c15:sqref>
                        </c15:formulaRef>
                      </c:ext>
                    </c:extLst>
                    <c:numCache>
                      <c:formatCode>General</c:formatCode>
                      <c:ptCount val="16"/>
                      <c:pt idx="0">
                        <c:v>1975</c:v>
                      </c:pt>
                      <c:pt idx="1">
                        <c:v>1980</c:v>
                      </c:pt>
                      <c:pt idx="2">
                        <c:v>1985</c:v>
                      </c:pt>
                      <c:pt idx="3">
                        <c:v>1990</c:v>
                      </c:pt>
                      <c:pt idx="4">
                        <c:v>1995</c:v>
                      </c:pt>
                      <c:pt idx="5">
                        <c:v>2000</c:v>
                      </c:pt>
                      <c:pt idx="6">
                        <c:v>2005</c:v>
                      </c:pt>
                      <c:pt idx="7">
                        <c:v>2010</c:v>
                      </c:pt>
                      <c:pt idx="8">
                        <c:v>2015</c:v>
                      </c:pt>
                      <c:pt idx="9">
                        <c:v>2020</c:v>
                      </c:pt>
                      <c:pt idx="10">
                        <c:v>2025</c:v>
                      </c:pt>
                      <c:pt idx="11">
                        <c:v>2030</c:v>
                      </c:pt>
                      <c:pt idx="12">
                        <c:v>2035</c:v>
                      </c:pt>
                      <c:pt idx="13">
                        <c:v>2040</c:v>
                      </c:pt>
                      <c:pt idx="14">
                        <c:v>2045</c:v>
                      </c:pt>
                      <c:pt idx="15">
                        <c:v>2050</c:v>
                      </c:pt>
                    </c:numCache>
                  </c:numRef>
                </c:val>
                <c:smooth val="0"/>
                <c:extLst>
                  <c:ext xmlns:c16="http://schemas.microsoft.com/office/drawing/2014/chart" uri="{C3380CC4-5D6E-409C-BE32-E72D297353CC}">
                    <c16:uniqueId val="{00000002-C0B4-4C48-9A90-8095E47F7596}"/>
                  </c:ext>
                </c:extLst>
              </c15:ser>
            </c15:filteredLineSeries>
          </c:ext>
        </c:extLst>
      </c:lineChart>
      <c:catAx>
        <c:axId val="1737719504"/>
        <c:scaling>
          <c:orientation val="minMax"/>
        </c:scaling>
        <c:delete val="1"/>
        <c:axPos val="b"/>
        <c:numFmt formatCode="General" sourceLinked="1"/>
        <c:majorTickMark val="none"/>
        <c:minorTickMark val="none"/>
        <c:tickLblPos val="nextTo"/>
        <c:crossAx val="1737710864"/>
        <c:crosses val="autoZero"/>
        <c:auto val="1"/>
        <c:lblAlgn val="ctr"/>
        <c:lblOffset val="100"/>
        <c:noMultiLvlLbl val="0"/>
      </c:catAx>
      <c:valAx>
        <c:axId val="1737710864"/>
        <c:scaling>
          <c:orientation val="minMax"/>
          <c:min val="100000"/>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737719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財政調整基金</c:v>
                </c:pt>
              </c:strCache>
            </c:strRef>
          </c:tx>
          <c:spPr>
            <a:solidFill>
              <a:schemeClr val="tx2">
                <a:lumMod val="90000"/>
                <a:lumOff val="10000"/>
              </a:schemeClr>
            </a:solidFill>
            <a:ln>
              <a:noFill/>
            </a:ln>
            <a:effectLst/>
          </c:spPr>
          <c:invertIfNegative val="0"/>
          <c:cat>
            <c:strRef>
              <c:f>Sheet1!$A$2:$A$13</c:f>
              <c:strCache>
                <c:ptCount val="12"/>
                <c:pt idx="0">
                  <c:v>R1</c:v>
                </c:pt>
                <c:pt idx="1">
                  <c:v>R2</c:v>
                </c:pt>
                <c:pt idx="2">
                  <c:v>R3</c:v>
                </c:pt>
                <c:pt idx="3">
                  <c:v>R4</c:v>
                </c:pt>
                <c:pt idx="4">
                  <c:v>R5</c:v>
                </c:pt>
                <c:pt idx="5">
                  <c:v>R6</c:v>
                </c:pt>
                <c:pt idx="6">
                  <c:v>R7見込み</c:v>
                </c:pt>
                <c:pt idx="7">
                  <c:v>R8見込み</c:v>
                </c:pt>
                <c:pt idx="8">
                  <c:v>R9見込み</c:v>
                </c:pt>
                <c:pt idx="9">
                  <c:v>R10見込み</c:v>
                </c:pt>
                <c:pt idx="10">
                  <c:v>R11見込み</c:v>
                </c:pt>
                <c:pt idx="11">
                  <c:v>R12見込み</c:v>
                </c:pt>
              </c:strCache>
            </c:strRef>
          </c:cat>
          <c:val>
            <c:numRef>
              <c:f>Sheet1!$B$2:$B$13</c:f>
              <c:numCache>
                <c:formatCode>#,##0_ </c:formatCode>
                <c:ptCount val="12"/>
                <c:pt idx="0">
                  <c:v>5940.8</c:v>
                </c:pt>
                <c:pt idx="1">
                  <c:v>6167.3</c:v>
                </c:pt>
                <c:pt idx="2">
                  <c:v>6617.6</c:v>
                </c:pt>
                <c:pt idx="3">
                  <c:v>7164.8</c:v>
                </c:pt>
                <c:pt idx="4">
                  <c:v>6993.3</c:v>
                </c:pt>
                <c:pt idx="5">
                  <c:v>7291.6</c:v>
                </c:pt>
                <c:pt idx="6">
                  <c:v>5564.3</c:v>
                </c:pt>
                <c:pt idx="7">
                  <c:v>3879</c:v>
                </c:pt>
                <c:pt idx="8">
                  <c:v>2080.9</c:v>
                </c:pt>
                <c:pt idx="9">
                  <c:v>1501.3</c:v>
                </c:pt>
                <c:pt idx="10">
                  <c:v>802.6</c:v>
                </c:pt>
                <c:pt idx="11">
                  <c:v>0</c:v>
                </c:pt>
              </c:numCache>
            </c:numRef>
          </c:val>
          <c:extLst>
            <c:ext xmlns:c16="http://schemas.microsoft.com/office/drawing/2014/chart" uri="{C3380CC4-5D6E-409C-BE32-E72D297353CC}">
              <c16:uniqueId val="{00000000-A3B1-41A1-A8BE-0C65336A18D3}"/>
            </c:ext>
          </c:extLst>
        </c:ser>
        <c:ser>
          <c:idx val="1"/>
          <c:order val="1"/>
          <c:tx>
            <c:strRef>
              <c:f>Sheet1!$C$1</c:f>
              <c:strCache>
                <c:ptCount val="1"/>
                <c:pt idx="0">
                  <c:v>市債管理基金</c:v>
                </c:pt>
              </c:strCache>
            </c:strRef>
          </c:tx>
          <c:spPr>
            <a:solidFill>
              <a:schemeClr val="tx2">
                <a:lumMod val="50000"/>
                <a:lumOff val="50000"/>
              </a:schemeClr>
            </a:solidFill>
            <a:ln>
              <a:noFill/>
            </a:ln>
            <a:effectLst/>
          </c:spPr>
          <c:invertIfNegative val="0"/>
          <c:cat>
            <c:strRef>
              <c:f>Sheet1!$A$2:$A$13</c:f>
              <c:strCache>
                <c:ptCount val="12"/>
                <c:pt idx="0">
                  <c:v>R1</c:v>
                </c:pt>
                <c:pt idx="1">
                  <c:v>R2</c:v>
                </c:pt>
                <c:pt idx="2">
                  <c:v>R3</c:v>
                </c:pt>
                <c:pt idx="3">
                  <c:v>R4</c:v>
                </c:pt>
                <c:pt idx="4">
                  <c:v>R5</c:v>
                </c:pt>
                <c:pt idx="5">
                  <c:v>R6</c:v>
                </c:pt>
                <c:pt idx="6">
                  <c:v>R7見込み</c:v>
                </c:pt>
                <c:pt idx="7">
                  <c:v>R8見込み</c:v>
                </c:pt>
                <c:pt idx="8">
                  <c:v>R9見込み</c:v>
                </c:pt>
                <c:pt idx="9">
                  <c:v>R10見込み</c:v>
                </c:pt>
                <c:pt idx="10">
                  <c:v>R11見込み</c:v>
                </c:pt>
                <c:pt idx="11">
                  <c:v>R12見込み</c:v>
                </c:pt>
              </c:strCache>
            </c:strRef>
          </c:cat>
          <c:val>
            <c:numRef>
              <c:f>Sheet1!$C$2:$C$13</c:f>
              <c:numCache>
                <c:formatCode>#,##0_ </c:formatCode>
                <c:ptCount val="12"/>
                <c:pt idx="0">
                  <c:v>1617.6</c:v>
                </c:pt>
                <c:pt idx="1">
                  <c:v>2518</c:v>
                </c:pt>
                <c:pt idx="2">
                  <c:v>2518.3000000000002</c:v>
                </c:pt>
                <c:pt idx="3">
                  <c:v>2878.5</c:v>
                </c:pt>
                <c:pt idx="4">
                  <c:v>2808.8</c:v>
                </c:pt>
                <c:pt idx="5">
                  <c:v>2810.1</c:v>
                </c:pt>
                <c:pt idx="6">
                  <c:v>2209.1</c:v>
                </c:pt>
                <c:pt idx="7">
                  <c:v>1809.1</c:v>
                </c:pt>
                <c:pt idx="8">
                  <c:v>1309.0999999999999</c:v>
                </c:pt>
                <c:pt idx="9">
                  <c:v>809.1</c:v>
                </c:pt>
                <c:pt idx="10">
                  <c:v>409.1</c:v>
                </c:pt>
                <c:pt idx="11">
                  <c:v>0</c:v>
                </c:pt>
              </c:numCache>
            </c:numRef>
          </c:val>
          <c:extLst>
            <c:ext xmlns:c16="http://schemas.microsoft.com/office/drawing/2014/chart" uri="{C3380CC4-5D6E-409C-BE32-E72D297353CC}">
              <c16:uniqueId val="{00000001-A3B1-41A1-A8BE-0C65336A18D3}"/>
            </c:ext>
          </c:extLst>
        </c:ser>
        <c:ser>
          <c:idx val="2"/>
          <c:order val="2"/>
          <c:tx>
            <c:strRef>
              <c:f>Sheet1!$D$1</c:f>
              <c:strCache>
                <c:ptCount val="1"/>
                <c:pt idx="0">
                  <c:v>特定目的基金</c:v>
                </c:pt>
              </c:strCache>
            </c:strRef>
          </c:tx>
          <c:spPr>
            <a:solidFill>
              <a:srgbClr val="A6CAEC"/>
            </a:solidFill>
            <a:ln>
              <a:noFill/>
            </a:ln>
            <a:effectLst/>
          </c:spPr>
          <c:invertIfNegative val="0"/>
          <c:cat>
            <c:strRef>
              <c:f>Sheet1!$A$2:$A$13</c:f>
              <c:strCache>
                <c:ptCount val="12"/>
                <c:pt idx="0">
                  <c:v>R1</c:v>
                </c:pt>
                <c:pt idx="1">
                  <c:v>R2</c:v>
                </c:pt>
                <c:pt idx="2">
                  <c:v>R3</c:v>
                </c:pt>
                <c:pt idx="3">
                  <c:v>R4</c:v>
                </c:pt>
                <c:pt idx="4">
                  <c:v>R5</c:v>
                </c:pt>
                <c:pt idx="5">
                  <c:v>R6</c:v>
                </c:pt>
                <c:pt idx="6">
                  <c:v>R7見込み</c:v>
                </c:pt>
                <c:pt idx="7">
                  <c:v>R8見込み</c:v>
                </c:pt>
                <c:pt idx="8">
                  <c:v>R9見込み</c:v>
                </c:pt>
                <c:pt idx="9">
                  <c:v>R10見込み</c:v>
                </c:pt>
                <c:pt idx="10">
                  <c:v>R11見込み</c:v>
                </c:pt>
                <c:pt idx="11">
                  <c:v>R12見込み</c:v>
                </c:pt>
              </c:strCache>
            </c:strRef>
          </c:cat>
          <c:val>
            <c:numRef>
              <c:f>Sheet1!$D$2:$D$13</c:f>
              <c:numCache>
                <c:formatCode>#,##0_ </c:formatCode>
                <c:ptCount val="12"/>
                <c:pt idx="0">
                  <c:v>2453.1</c:v>
                </c:pt>
                <c:pt idx="1">
                  <c:v>2517</c:v>
                </c:pt>
                <c:pt idx="2">
                  <c:v>3410.7</c:v>
                </c:pt>
                <c:pt idx="3">
                  <c:v>3493.7</c:v>
                </c:pt>
                <c:pt idx="4">
                  <c:v>5363.2</c:v>
                </c:pt>
                <c:pt idx="5">
                  <c:v>5267.8</c:v>
                </c:pt>
                <c:pt idx="6">
                  <c:v>4948.8</c:v>
                </c:pt>
                <c:pt idx="7">
                  <c:v>3948.8</c:v>
                </c:pt>
                <c:pt idx="8">
                  <c:v>2748.8</c:v>
                </c:pt>
                <c:pt idx="9">
                  <c:v>1748.8</c:v>
                </c:pt>
                <c:pt idx="10">
                  <c:v>948.8</c:v>
                </c:pt>
                <c:pt idx="11">
                  <c:v>0</c:v>
                </c:pt>
              </c:numCache>
            </c:numRef>
          </c:val>
          <c:extLst>
            <c:ext xmlns:c16="http://schemas.microsoft.com/office/drawing/2014/chart" uri="{C3380CC4-5D6E-409C-BE32-E72D297353CC}">
              <c16:uniqueId val="{00000002-A3B1-41A1-A8BE-0C65336A18D3}"/>
            </c:ext>
          </c:extLst>
        </c:ser>
        <c:dLbls>
          <c:showLegendKey val="0"/>
          <c:showVal val="0"/>
          <c:showCatName val="0"/>
          <c:showSerName val="0"/>
          <c:showPercent val="0"/>
          <c:showBubbleSize val="0"/>
        </c:dLbls>
        <c:gapWidth val="150"/>
        <c:overlap val="100"/>
        <c:axId val="828046112"/>
        <c:axId val="836937248"/>
      </c:barChart>
      <c:catAx>
        <c:axId val="828046112"/>
        <c:scaling>
          <c:orientation val="minMax"/>
        </c:scaling>
        <c:delete val="1"/>
        <c:axPos val="b"/>
        <c:numFmt formatCode="General" sourceLinked="1"/>
        <c:majorTickMark val="none"/>
        <c:minorTickMark val="none"/>
        <c:tickLblPos val="nextTo"/>
        <c:crossAx val="836937248"/>
        <c:crosses val="autoZero"/>
        <c:auto val="1"/>
        <c:lblAlgn val="ctr"/>
        <c:lblOffset val="100"/>
        <c:noMultiLvlLbl val="0"/>
      </c:catAx>
      <c:valAx>
        <c:axId val="836937248"/>
        <c:scaling>
          <c:orientation val="minMax"/>
        </c:scaling>
        <c:delete val="1"/>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crossAx val="828046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週1回以上</c:v>
                </c:pt>
              </c:strCache>
            </c:strRef>
          </c:tx>
          <c:spPr>
            <a:solidFill>
              <a:schemeClr val="bg2">
                <a:lumMod val="25000"/>
              </a:schemeClr>
            </a:solidFill>
            <a:ln>
              <a:noFill/>
            </a:ln>
            <a:effectLst/>
          </c:spPr>
          <c:invertIfNegative val="0"/>
          <c:cat>
            <c:strRef>
              <c:f>Sheet1!$A$2:$A$4</c:f>
              <c:strCache>
                <c:ptCount val="3"/>
                <c:pt idx="0">
                  <c:v>文化施設</c:v>
                </c:pt>
                <c:pt idx="1">
                  <c:v>図書館</c:v>
                </c:pt>
                <c:pt idx="2">
                  <c:v>生涯学習施設</c:v>
                </c:pt>
              </c:strCache>
            </c:strRef>
          </c:cat>
          <c:val>
            <c:numRef>
              <c:f>Sheet1!$B$2:$B$4</c:f>
              <c:numCache>
                <c:formatCode>General</c:formatCode>
                <c:ptCount val="3"/>
                <c:pt idx="0">
                  <c:v>0.7</c:v>
                </c:pt>
                <c:pt idx="1">
                  <c:v>2.6</c:v>
                </c:pt>
                <c:pt idx="2">
                  <c:v>1.5</c:v>
                </c:pt>
              </c:numCache>
            </c:numRef>
          </c:val>
          <c:extLst>
            <c:ext xmlns:c16="http://schemas.microsoft.com/office/drawing/2014/chart" uri="{C3380CC4-5D6E-409C-BE32-E72D297353CC}">
              <c16:uniqueId val="{00000000-6D86-46E3-BA9B-7CD1C25EF8F7}"/>
            </c:ext>
          </c:extLst>
        </c:ser>
        <c:ser>
          <c:idx val="1"/>
          <c:order val="1"/>
          <c:tx>
            <c:strRef>
              <c:f>Sheet1!$C$1</c:f>
              <c:strCache>
                <c:ptCount val="1"/>
                <c:pt idx="0">
                  <c:v>月1回以上</c:v>
                </c:pt>
              </c:strCache>
            </c:strRef>
          </c:tx>
          <c:spPr>
            <a:solidFill>
              <a:schemeClr val="bg2">
                <a:lumMod val="50000"/>
              </a:schemeClr>
            </a:solidFill>
            <a:ln>
              <a:noFill/>
            </a:ln>
            <a:effectLst/>
          </c:spPr>
          <c:invertIfNegative val="0"/>
          <c:cat>
            <c:strRef>
              <c:f>Sheet1!$A$2:$A$4</c:f>
              <c:strCache>
                <c:ptCount val="3"/>
                <c:pt idx="0">
                  <c:v>文化施設</c:v>
                </c:pt>
                <c:pt idx="1">
                  <c:v>図書館</c:v>
                </c:pt>
                <c:pt idx="2">
                  <c:v>生涯学習施設</c:v>
                </c:pt>
              </c:strCache>
            </c:strRef>
          </c:cat>
          <c:val>
            <c:numRef>
              <c:f>Sheet1!$C$2:$C$4</c:f>
              <c:numCache>
                <c:formatCode>General</c:formatCode>
                <c:ptCount val="3"/>
                <c:pt idx="0">
                  <c:v>1.8</c:v>
                </c:pt>
                <c:pt idx="1">
                  <c:v>13.6</c:v>
                </c:pt>
                <c:pt idx="2">
                  <c:v>4.5999999999999996</c:v>
                </c:pt>
              </c:numCache>
            </c:numRef>
          </c:val>
          <c:extLst>
            <c:ext xmlns:c16="http://schemas.microsoft.com/office/drawing/2014/chart" uri="{C3380CC4-5D6E-409C-BE32-E72D297353CC}">
              <c16:uniqueId val="{00000001-6D86-46E3-BA9B-7CD1C25EF8F7}"/>
            </c:ext>
          </c:extLst>
        </c:ser>
        <c:ser>
          <c:idx val="2"/>
          <c:order val="2"/>
          <c:tx>
            <c:strRef>
              <c:f>Sheet1!$D$1</c:f>
              <c:strCache>
                <c:ptCount val="1"/>
                <c:pt idx="0">
                  <c:v>年1回以上</c:v>
                </c:pt>
              </c:strCache>
            </c:strRef>
          </c:tx>
          <c:spPr>
            <a:solidFill>
              <a:schemeClr val="bg2">
                <a:lumMod val="75000"/>
              </a:schemeClr>
            </a:solidFill>
            <a:ln>
              <a:noFill/>
            </a:ln>
            <a:effectLst/>
          </c:spPr>
          <c:invertIfNegative val="0"/>
          <c:cat>
            <c:strRef>
              <c:f>Sheet1!$A$2:$A$4</c:f>
              <c:strCache>
                <c:ptCount val="3"/>
                <c:pt idx="0">
                  <c:v>文化施設</c:v>
                </c:pt>
                <c:pt idx="1">
                  <c:v>図書館</c:v>
                </c:pt>
                <c:pt idx="2">
                  <c:v>生涯学習施設</c:v>
                </c:pt>
              </c:strCache>
            </c:strRef>
          </c:cat>
          <c:val>
            <c:numRef>
              <c:f>Sheet1!$D$2:$D$4</c:f>
              <c:numCache>
                <c:formatCode>General</c:formatCode>
                <c:ptCount val="3"/>
                <c:pt idx="0">
                  <c:v>15.3</c:v>
                </c:pt>
                <c:pt idx="1">
                  <c:v>20.3</c:v>
                </c:pt>
                <c:pt idx="2">
                  <c:v>11.9</c:v>
                </c:pt>
              </c:numCache>
            </c:numRef>
          </c:val>
          <c:extLst>
            <c:ext xmlns:c16="http://schemas.microsoft.com/office/drawing/2014/chart" uri="{C3380CC4-5D6E-409C-BE32-E72D297353CC}">
              <c16:uniqueId val="{00000002-6D86-46E3-BA9B-7CD1C25EF8F7}"/>
            </c:ext>
          </c:extLst>
        </c:ser>
        <c:ser>
          <c:idx val="3"/>
          <c:order val="3"/>
          <c:tx>
            <c:strRef>
              <c:f>Sheet1!$E$1</c:f>
              <c:strCache>
                <c:ptCount val="1"/>
                <c:pt idx="0">
                  <c:v>利用していない</c:v>
                </c:pt>
              </c:strCache>
            </c:strRef>
          </c:tx>
          <c:spPr>
            <a:solidFill>
              <a:srgbClr val="E97132"/>
            </a:solidFill>
            <a:ln>
              <a:noFill/>
            </a:ln>
            <a:effectLst/>
          </c:spPr>
          <c:invertIfNegative val="0"/>
          <c:cat>
            <c:strRef>
              <c:f>Sheet1!$A$2:$A$4</c:f>
              <c:strCache>
                <c:ptCount val="3"/>
                <c:pt idx="0">
                  <c:v>文化施設</c:v>
                </c:pt>
                <c:pt idx="1">
                  <c:v>図書館</c:v>
                </c:pt>
                <c:pt idx="2">
                  <c:v>生涯学習施設</c:v>
                </c:pt>
              </c:strCache>
            </c:strRef>
          </c:cat>
          <c:val>
            <c:numRef>
              <c:f>Sheet1!$E$2:$E$4</c:f>
              <c:numCache>
                <c:formatCode>General</c:formatCode>
                <c:ptCount val="3"/>
                <c:pt idx="0">
                  <c:v>82.2</c:v>
                </c:pt>
                <c:pt idx="1">
                  <c:v>63.5</c:v>
                </c:pt>
                <c:pt idx="2">
                  <c:v>82</c:v>
                </c:pt>
              </c:numCache>
            </c:numRef>
          </c:val>
          <c:extLst>
            <c:ext xmlns:c16="http://schemas.microsoft.com/office/drawing/2014/chart" uri="{C3380CC4-5D6E-409C-BE32-E72D297353CC}">
              <c16:uniqueId val="{00000003-6D86-46E3-BA9B-7CD1C25EF8F7}"/>
            </c:ext>
          </c:extLst>
        </c:ser>
        <c:dLbls>
          <c:showLegendKey val="0"/>
          <c:showVal val="0"/>
          <c:showCatName val="0"/>
          <c:showSerName val="0"/>
          <c:showPercent val="0"/>
          <c:showBubbleSize val="0"/>
        </c:dLbls>
        <c:gapWidth val="150"/>
        <c:overlap val="100"/>
        <c:axId val="889150816"/>
        <c:axId val="889146136"/>
      </c:barChart>
      <c:catAx>
        <c:axId val="889150816"/>
        <c:scaling>
          <c:orientation val="minMax"/>
        </c:scaling>
        <c:delete val="1"/>
        <c:axPos val="l"/>
        <c:numFmt formatCode="General" sourceLinked="1"/>
        <c:majorTickMark val="none"/>
        <c:minorTickMark val="none"/>
        <c:tickLblPos val="nextTo"/>
        <c:crossAx val="889146136"/>
        <c:crosses val="autoZero"/>
        <c:auto val="1"/>
        <c:lblAlgn val="ctr"/>
        <c:lblOffset val="100"/>
        <c:noMultiLvlLbl val="0"/>
      </c:catAx>
      <c:valAx>
        <c:axId val="889146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8891508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262303351191301E-2"/>
          <c:y val="0"/>
          <c:w val="0.90387020824080144"/>
          <c:h val="0.89547220089161295"/>
        </c:manualLayout>
      </c:layout>
      <c:barChart>
        <c:barDir val="bar"/>
        <c:grouping val="stacked"/>
        <c:varyColors val="0"/>
        <c:ser>
          <c:idx val="0"/>
          <c:order val="0"/>
          <c:spPr>
            <a:solidFill>
              <a:schemeClr val="accent1"/>
            </a:solidFill>
            <a:ln>
              <a:noFill/>
            </a:ln>
            <a:effectLst/>
          </c:spPr>
          <c:invertIfNegative val="0"/>
          <c:dPt>
            <c:idx val="0"/>
            <c:invertIfNegative val="0"/>
            <c:bubble3D val="0"/>
            <c:spPr>
              <a:solidFill>
                <a:srgbClr val="E97132"/>
              </a:solidFill>
              <a:ln>
                <a:noFill/>
              </a:ln>
              <a:effectLst/>
            </c:spPr>
            <c:extLst>
              <c:ext xmlns:c16="http://schemas.microsoft.com/office/drawing/2014/chart" uri="{C3380CC4-5D6E-409C-BE32-E72D297353CC}">
                <c16:uniqueId val="{00000002-0C7A-4B46-872B-602426BA6EE3}"/>
              </c:ext>
            </c:extLst>
          </c:dPt>
          <c:dPt>
            <c:idx val="1"/>
            <c:invertIfNegative val="0"/>
            <c:bubble3D val="0"/>
            <c:spPr>
              <a:solidFill>
                <a:srgbClr val="44546A"/>
              </a:solidFill>
              <a:ln>
                <a:noFill/>
              </a:ln>
              <a:effectLst/>
            </c:spPr>
            <c:extLst>
              <c:ext xmlns:c16="http://schemas.microsoft.com/office/drawing/2014/chart" uri="{C3380CC4-5D6E-409C-BE32-E72D297353CC}">
                <c16:uniqueId val="{00000001-C58F-9A4F-9A9A-5AD3917A1728}"/>
              </c:ext>
            </c:extLst>
          </c:dPt>
          <c:cat>
            <c:strRef>
              <c:f>[農業関係データ.xlsx]定量評価!$B$21:$B$22</c:f>
              <c:strCache>
                <c:ptCount val="2"/>
                <c:pt idx="0">
                  <c:v> 賃金+利益 </c:v>
                </c:pt>
                <c:pt idx="1">
                  <c:v> 農業所得*5 </c:v>
                </c:pt>
              </c:strCache>
            </c:strRef>
          </c:cat>
          <c:val>
            <c:numRef>
              <c:f>[農業関係データ.xlsx]定量評価!$C$21:$C$22</c:f>
              <c:numCache>
                <c:formatCode>_("¥"* #,##0_);_("¥"* \(#,##0\);_("¥"* "-"_);_(@_)</c:formatCode>
                <c:ptCount val="2"/>
                <c:pt idx="0">
                  <c:v>30116985</c:v>
                </c:pt>
                <c:pt idx="1">
                  <c:v>27855000</c:v>
                </c:pt>
              </c:numCache>
            </c:numRef>
          </c:val>
          <c:extLst>
            <c:ext xmlns:c16="http://schemas.microsoft.com/office/drawing/2014/chart" uri="{C3380CC4-5D6E-409C-BE32-E72D297353CC}">
              <c16:uniqueId val="{00000000-C58F-9A4F-9A9A-5AD3917A1728}"/>
            </c:ext>
          </c:extLst>
        </c:ser>
        <c:dLbls>
          <c:showLegendKey val="0"/>
          <c:showVal val="0"/>
          <c:showCatName val="0"/>
          <c:showSerName val="0"/>
          <c:showPercent val="0"/>
          <c:showBubbleSize val="0"/>
        </c:dLbls>
        <c:gapWidth val="150"/>
        <c:overlap val="100"/>
        <c:axId val="1347729136"/>
        <c:axId val="161521375"/>
      </c:barChart>
      <c:catAx>
        <c:axId val="1347729136"/>
        <c:scaling>
          <c:orientation val="minMax"/>
        </c:scaling>
        <c:delete val="1"/>
        <c:axPos val="l"/>
        <c:numFmt formatCode="General" sourceLinked="1"/>
        <c:majorTickMark val="none"/>
        <c:minorTickMark val="none"/>
        <c:tickLblPos val="nextTo"/>
        <c:crossAx val="161521375"/>
        <c:crosses val="autoZero"/>
        <c:auto val="1"/>
        <c:lblAlgn val="ctr"/>
        <c:lblOffset val="100"/>
        <c:noMultiLvlLbl val="0"/>
      </c:catAx>
      <c:valAx>
        <c:axId val="161521375"/>
        <c:scaling>
          <c:orientation val="minMax"/>
          <c:max val="31000000"/>
          <c:min val="0.1"/>
        </c:scaling>
        <c:delete val="0"/>
        <c:axPos val="b"/>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1400" b="0" i="0" u="none" strike="noStrike" kern="1200" baseline="0">
                <a:solidFill>
                  <a:schemeClr val="tx1">
                    <a:lumMod val="65000"/>
                    <a:lumOff val="35000"/>
                  </a:schemeClr>
                </a:solidFill>
                <a:latin typeface="+mn-lt"/>
                <a:ea typeface="+mn-ea"/>
                <a:cs typeface="+mn-cs"/>
              </a:defRPr>
            </a:pPr>
            <a:endParaRPr lang="ja-JP"/>
          </a:p>
        </c:txPr>
        <c:crossAx val="1347729136"/>
        <c:crosses val="autoZero"/>
        <c:crossBetween val="between"/>
        <c:majorUnit val="10000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v>計画高水流量</c:v>
          </c:tx>
          <c:spPr>
            <a:solidFill>
              <a:schemeClr val="tx2">
                <a:lumMod val="50000"/>
                <a:lumOff val="50000"/>
              </a:schemeClr>
            </a:solidFill>
            <a:ln>
              <a:noFill/>
            </a:ln>
            <a:effectLst/>
          </c:spPr>
          <c:invertIfNegative val="0"/>
          <c:cat>
            <c:strRef>
              <c:f>グラフ2!$A$1:$B$1</c:f>
              <c:strCache>
                <c:ptCount val="2"/>
                <c:pt idx="0">
                  <c:v>整備前</c:v>
                </c:pt>
                <c:pt idx="1">
                  <c:v>整備後</c:v>
                </c:pt>
              </c:strCache>
            </c:strRef>
          </c:cat>
          <c:val>
            <c:numRef>
              <c:f>グラフ2!$A$2:$B$2</c:f>
              <c:numCache>
                <c:formatCode>General</c:formatCode>
                <c:ptCount val="2"/>
                <c:pt idx="0">
                  <c:v>3.2631604312824694</c:v>
                </c:pt>
                <c:pt idx="1">
                  <c:v>2.6931604312824695</c:v>
                </c:pt>
              </c:numCache>
            </c:numRef>
          </c:val>
          <c:extLst>
            <c:ext xmlns:c16="http://schemas.microsoft.com/office/drawing/2014/chart" uri="{C3380CC4-5D6E-409C-BE32-E72D297353CC}">
              <c16:uniqueId val="{00000000-29E5-4FCA-AB1F-32FC347875DB}"/>
            </c:ext>
          </c:extLst>
        </c:ser>
        <c:ser>
          <c:idx val="1"/>
          <c:order val="1"/>
          <c:tx>
            <c:v>調節量</c:v>
          </c:tx>
          <c:spPr>
            <a:solidFill>
              <a:srgbClr val="E97132">
                <a:alpha val="69804"/>
              </a:srgbClr>
            </a:solidFill>
            <a:ln w="76200">
              <a:noFill/>
            </a:ln>
            <a:effectLst/>
          </c:spPr>
          <c:invertIfNegative val="0"/>
          <c:dPt>
            <c:idx val="1"/>
            <c:invertIfNegative val="0"/>
            <c:bubble3D val="0"/>
            <c:spPr>
              <a:solidFill>
                <a:srgbClr val="E97132">
                  <a:alpha val="50000"/>
                </a:srgbClr>
              </a:solidFill>
              <a:ln w="63500">
                <a:solidFill>
                  <a:srgbClr val="E97132"/>
                </a:solidFill>
                <a:prstDash val="sysDot"/>
              </a:ln>
              <a:effectLst/>
            </c:spPr>
            <c:extLst>
              <c:ext xmlns:c16="http://schemas.microsoft.com/office/drawing/2014/chart" uri="{C3380CC4-5D6E-409C-BE32-E72D297353CC}">
                <c16:uniqueId val="{00000002-29E5-4FCA-AB1F-32FC347875DB}"/>
              </c:ext>
            </c:extLst>
          </c:dPt>
          <c:cat>
            <c:strRef>
              <c:f>グラフ2!$A$1:$B$1</c:f>
              <c:strCache>
                <c:ptCount val="2"/>
                <c:pt idx="0">
                  <c:v>整備前</c:v>
                </c:pt>
                <c:pt idx="1">
                  <c:v>整備後</c:v>
                </c:pt>
              </c:strCache>
            </c:strRef>
          </c:cat>
          <c:val>
            <c:numRef>
              <c:f>グラフ2!$A$3:$B$3</c:f>
              <c:numCache>
                <c:formatCode>General</c:formatCode>
                <c:ptCount val="2"/>
                <c:pt idx="0">
                  <c:v>0</c:v>
                </c:pt>
                <c:pt idx="1">
                  <c:v>0.56999999999999995</c:v>
                </c:pt>
              </c:numCache>
            </c:numRef>
          </c:val>
          <c:extLst>
            <c:ext xmlns:c16="http://schemas.microsoft.com/office/drawing/2014/chart" uri="{C3380CC4-5D6E-409C-BE32-E72D297353CC}">
              <c16:uniqueId val="{00000003-29E5-4FCA-AB1F-32FC347875DB}"/>
            </c:ext>
          </c:extLst>
        </c:ser>
        <c:dLbls>
          <c:showLegendKey val="0"/>
          <c:showVal val="0"/>
          <c:showCatName val="0"/>
          <c:showSerName val="0"/>
          <c:showPercent val="0"/>
          <c:showBubbleSize val="0"/>
        </c:dLbls>
        <c:gapWidth val="150"/>
        <c:overlap val="100"/>
        <c:axId val="1702012623"/>
        <c:axId val="1702013103"/>
      </c:barChart>
      <c:catAx>
        <c:axId val="1702012623"/>
        <c:scaling>
          <c:orientation val="minMax"/>
        </c:scaling>
        <c:delete val="1"/>
        <c:axPos val="b"/>
        <c:numFmt formatCode="General" sourceLinked="1"/>
        <c:majorTickMark val="none"/>
        <c:minorTickMark val="none"/>
        <c:tickLblPos val="nextTo"/>
        <c:crossAx val="1702013103"/>
        <c:crosses val="autoZero"/>
        <c:auto val="1"/>
        <c:lblAlgn val="ctr"/>
        <c:lblOffset val="100"/>
        <c:noMultiLvlLbl val="0"/>
      </c:catAx>
      <c:valAx>
        <c:axId val="1702013103"/>
        <c:scaling>
          <c:orientation val="minMax"/>
          <c:max val="3.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2000" b="0" i="0" u="none" strike="noStrike" kern="1200" baseline="0">
                    <a:solidFill>
                      <a:schemeClr val="tx1">
                        <a:lumMod val="65000"/>
                        <a:lumOff val="35000"/>
                      </a:schemeClr>
                    </a:solidFill>
                    <a:latin typeface="+mn-lt"/>
                    <a:ea typeface="+mn-ea"/>
                    <a:cs typeface="+mn-cs"/>
                  </a:defRPr>
                </a:pPr>
                <a:r>
                  <a:rPr lang="ja-JP" altLang="en-US" sz="2000" b="0"/>
                  <a:t>流量（</a:t>
                </a:r>
                <a:r>
                  <a:rPr lang="en-US" altLang="ja-JP" sz="2000" b="0"/>
                  <a:t>×10</a:t>
                </a:r>
                <a:r>
                  <a:rPr lang="ja-JP" altLang="en-US" sz="2000" b="0"/>
                  <a:t>⁷㎥）</a:t>
                </a:r>
              </a:p>
            </c:rich>
          </c:tx>
          <c:overlay val="0"/>
          <c:spPr>
            <a:noFill/>
            <a:ln>
              <a:noFill/>
            </a:ln>
            <a:effectLst/>
          </c:spPr>
          <c:txPr>
            <a:bodyPr rot="-5400000" spcFirstLastPara="1" vertOverflow="ellipsis" vert="horz" wrap="square" anchor="ctr" anchorCtr="1"/>
            <a:lstStyle/>
            <a:p>
              <a:pPr>
                <a:defRPr lang="ja-JP" sz="20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1200" b="0" i="0" u="none" strike="noStrike" kern="1200" baseline="0">
                <a:solidFill>
                  <a:schemeClr val="tx1">
                    <a:lumMod val="65000"/>
                    <a:lumOff val="35000"/>
                  </a:schemeClr>
                </a:solidFill>
                <a:latin typeface="+mn-lt"/>
                <a:ea typeface="+mn-ea"/>
                <a:cs typeface="+mn-cs"/>
              </a:defRPr>
            </a:pPr>
            <a:endParaRPr lang="ja-JP"/>
          </a:p>
        </c:txPr>
        <c:crossAx val="1702012623"/>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274371566922565E-2"/>
          <c:y val="0"/>
          <c:w val="0.90387020824080144"/>
          <c:h val="0.89547220089161295"/>
        </c:manualLayout>
      </c:layout>
      <c:barChart>
        <c:barDir val="bar"/>
        <c:grouping val="stacked"/>
        <c:varyColors val="0"/>
        <c:ser>
          <c:idx val="0"/>
          <c:order val="0"/>
          <c:spPr>
            <a:solidFill>
              <a:schemeClr val="accent1"/>
            </a:solidFill>
            <a:ln>
              <a:noFill/>
            </a:ln>
            <a:effectLst/>
          </c:spPr>
          <c:invertIfNegative val="0"/>
          <c:dPt>
            <c:idx val="0"/>
            <c:invertIfNegative val="0"/>
            <c:bubble3D val="0"/>
            <c:spPr>
              <a:solidFill>
                <a:srgbClr val="E97132"/>
              </a:solidFill>
              <a:ln>
                <a:noFill/>
              </a:ln>
              <a:effectLst/>
            </c:spPr>
            <c:extLst>
              <c:ext xmlns:c16="http://schemas.microsoft.com/office/drawing/2014/chart" uri="{C3380CC4-5D6E-409C-BE32-E72D297353CC}">
                <c16:uniqueId val="{00000002-0C7A-4B46-872B-602426BA6EE3}"/>
              </c:ext>
            </c:extLst>
          </c:dPt>
          <c:dPt>
            <c:idx val="1"/>
            <c:invertIfNegative val="0"/>
            <c:bubble3D val="0"/>
            <c:spPr>
              <a:solidFill>
                <a:srgbClr val="5D8AA8"/>
              </a:solidFill>
              <a:ln>
                <a:noFill/>
              </a:ln>
              <a:effectLst/>
            </c:spPr>
            <c:extLst>
              <c:ext xmlns:c16="http://schemas.microsoft.com/office/drawing/2014/chart" uri="{C3380CC4-5D6E-409C-BE32-E72D297353CC}">
                <c16:uniqueId val="{00000001-C58F-9A4F-9A9A-5AD3917A1728}"/>
              </c:ext>
            </c:extLst>
          </c:dPt>
          <c:cat>
            <c:strRef>
              <c:f>[農業関係データ.xlsx]定量評価!$B$21:$B$22</c:f>
              <c:strCache>
                <c:ptCount val="2"/>
                <c:pt idx="0">
                  <c:v> 賃金+利益 </c:v>
                </c:pt>
                <c:pt idx="1">
                  <c:v> 農業所得*5 </c:v>
                </c:pt>
              </c:strCache>
            </c:strRef>
          </c:cat>
          <c:val>
            <c:numRef>
              <c:f>[農業関係データ.xlsx]定量評価!$C$21:$C$22</c:f>
              <c:numCache>
                <c:formatCode>_("¥"* #,##0_);_("¥"* \(#,##0\);_("¥"* "-"_);_(@_)</c:formatCode>
                <c:ptCount val="2"/>
                <c:pt idx="0">
                  <c:v>30116985</c:v>
                </c:pt>
                <c:pt idx="1">
                  <c:v>27855000</c:v>
                </c:pt>
              </c:numCache>
            </c:numRef>
          </c:val>
          <c:extLst>
            <c:ext xmlns:c16="http://schemas.microsoft.com/office/drawing/2014/chart" uri="{C3380CC4-5D6E-409C-BE32-E72D297353CC}">
              <c16:uniqueId val="{00000000-C58F-9A4F-9A9A-5AD3917A1728}"/>
            </c:ext>
          </c:extLst>
        </c:ser>
        <c:dLbls>
          <c:showLegendKey val="0"/>
          <c:showVal val="0"/>
          <c:showCatName val="0"/>
          <c:showSerName val="0"/>
          <c:showPercent val="0"/>
          <c:showBubbleSize val="0"/>
        </c:dLbls>
        <c:gapWidth val="150"/>
        <c:overlap val="100"/>
        <c:axId val="1347729136"/>
        <c:axId val="161521375"/>
      </c:barChart>
      <c:catAx>
        <c:axId val="1347729136"/>
        <c:scaling>
          <c:orientation val="minMax"/>
        </c:scaling>
        <c:delete val="1"/>
        <c:axPos val="l"/>
        <c:numFmt formatCode="General" sourceLinked="1"/>
        <c:majorTickMark val="none"/>
        <c:minorTickMark val="none"/>
        <c:tickLblPos val="nextTo"/>
        <c:crossAx val="161521375"/>
        <c:crosses val="autoZero"/>
        <c:auto val="1"/>
        <c:lblAlgn val="ctr"/>
        <c:lblOffset val="100"/>
        <c:noMultiLvlLbl val="0"/>
      </c:catAx>
      <c:valAx>
        <c:axId val="161521375"/>
        <c:scaling>
          <c:orientation val="minMax"/>
          <c:max val="30000000"/>
          <c:min val="0"/>
        </c:scaling>
        <c:delete val="0"/>
        <c:axPos val="b"/>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lang="ja-JP" sz="1200" b="0" i="0" u="none" strike="noStrike" kern="1200" baseline="0">
                <a:solidFill>
                  <a:schemeClr val="tx1">
                    <a:lumMod val="65000"/>
                    <a:lumOff val="35000"/>
                  </a:schemeClr>
                </a:solidFill>
                <a:latin typeface="+mn-lt"/>
                <a:ea typeface="+mn-ea"/>
                <a:cs typeface="+mn-cs"/>
              </a:defRPr>
            </a:pPr>
            <a:endParaRPr lang="ja-JP"/>
          </a:p>
        </c:txPr>
        <c:crossAx val="1347729136"/>
        <c:crosses val="autoZero"/>
        <c:crossBetween val="between"/>
        <c:majorUnit val="10000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ja-JP" sz="2400" b="1" i="0" u="none" strike="noStrike" kern="1200" spc="0" baseline="0">
                <a:solidFill>
                  <a:schemeClr val="tx1">
                    <a:lumMod val="65000"/>
                    <a:lumOff val="35000"/>
                  </a:schemeClr>
                </a:solidFill>
                <a:latin typeface="+mn-lt"/>
                <a:ea typeface="+mn-ea"/>
                <a:cs typeface="+mn-cs"/>
              </a:defRPr>
            </a:pPr>
            <a:r>
              <a:rPr lang="ja-JP" altLang="en-US" sz="2400" b="1"/>
              <a:t>遊水田（約</a:t>
            </a:r>
            <a:r>
              <a:rPr lang="en-US" altLang="ja-JP" sz="2400" b="1"/>
              <a:t>126.75ha</a:t>
            </a:r>
            <a:r>
              <a:rPr lang="ja-JP" altLang="en-US" sz="2400" b="1"/>
              <a:t>）</a:t>
            </a:r>
            <a:endParaRPr lang="en-US" altLang="ja-JP" sz="2400" b="1"/>
          </a:p>
        </c:rich>
      </c:tx>
      <c:overlay val="0"/>
      <c:spPr>
        <a:noFill/>
        <a:ln>
          <a:noFill/>
        </a:ln>
        <a:effectLst/>
      </c:spPr>
      <c:txPr>
        <a:bodyPr rot="0" spcFirstLastPara="1" vertOverflow="ellipsis" vert="horz" wrap="square" anchor="ctr" anchorCtr="1"/>
        <a:lstStyle/>
        <a:p>
          <a:pPr>
            <a:defRPr lang="ja-JP" sz="2400" b="1" i="0" u="none" strike="noStrike" kern="1200" spc="0" baseline="0">
              <a:solidFill>
                <a:schemeClr val="tx1">
                  <a:lumMod val="65000"/>
                  <a:lumOff val="35000"/>
                </a:schemeClr>
              </a:solidFill>
              <a:latin typeface="+mn-lt"/>
              <a:ea typeface="+mn-ea"/>
              <a:cs typeface="+mn-cs"/>
            </a:defRPr>
          </a:pPr>
          <a:endParaRPr lang="en-US" altLang="ja-JP"/>
        </a:p>
      </c:txPr>
    </c:title>
    <c:autoTitleDeleted val="0"/>
    <c:plotArea>
      <c:layout/>
      <c:scatterChart>
        <c:scatterStyle val="lineMarker"/>
        <c:varyColors val="0"/>
        <c:ser>
          <c:idx val="0"/>
          <c:order val="0"/>
          <c:tx>
            <c:strRef>
              <c:f>容量の推定!$H$1</c:f>
              <c:strCache>
                <c:ptCount val="1"/>
                <c:pt idx="0">
                  <c:v>容量（千㎥）</c:v>
                </c:pt>
              </c:strCache>
            </c:strRef>
          </c:tx>
          <c:spPr>
            <a:ln w="38100" cap="rnd">
              <a:noFill/>
              <a:round/>
            </a:ln>
            <a:effectLst/>
          </c:spPr>
          <c:marker>
            <c:symbol val="circle"/>
            <c:size val="5"/>
            <c:spPr>
              <a:solidFill>
                <a:schemeClr val="accent1"/>
              </a:solidFill>
              <a:ln w="9525">
                <a:solidFill>
                  <a:schemeClr val="accent1"/>
                </a:solidFill>
              </a:ln>
              <a:effectLst/>
            </c:spPr>
          </c:marker>
          <c:trendline>
            <c:spPr>
              <a:ln w="38100" cap="rnd">
                <a:solidFill>
                  <a:sysClr val="windowText" lastClr="000000"/>
                </a:solidFill>
                <a:prstDash val="sysDot"/>
              </a:ln>
              <a:effectLst/>
            </c:spPr>
            <c:trendlineType val="linear"/>
            <c:dispRSqr val="1"/>
            <c:dispEq val="1"/>
            <c:trendlineLbl>
              <c:layout>
                <c:manualLayout>
                  <c:x val="0.104155655070749"/>
                  <c:y val="0.19549034607971569"/>
                </c:manualLayout>
              </c:layout>
              <c:numFmt formatCode="General" sourceLinked="0"/>
              <c:spPr>
                <a:noFill/>
                <a:ln>
                  <a:noFill/>
                </a:ln>
                <a:effectLst/>
              </c:spPr>
              <c:txPr>
                <a:bodyPr rot="0" spcFirstLastPara="1" vertOverflow="ellipsis" vert="horz" wrap="square" anchor="ctr" anchorCtr="1"/>
                <a:lstStyle/>
                <a:p>
                  <a:pPr>
                    <a:defRPr lang="ja-JP" sz="1600" b="1" i="0" u="none" strike="noStrike" kern="1200" baseline="0">
                      <a:solidFill>
                        <a:schemeClr val="tx1">
                          <a:lumMod val="65000"/>
                          <a:lumOff val="35000"/>
                        </a:schemeClr>
                      </a:solidFill>
                      <a:latin typeface="+mn-lt"/>
                      <a:ea typeface="+mn-ea"/>
                      <a:cs typeface="+mn-cs"/>
                    </a:defRPr>
                  </a:pPr>
                  <a:endParaRPr lang="ja-JP"/>
                </a:p>
              </c:txPr>
            </c:trendlineLbl>
          </c:trendline>
          <c:xVal>
            <c:numRef>
              <c:f>容量の推定!$E$2:$E$29</c:f>
              <c:numCache>
                <c:formatCode>General</c:formatCode>
                <c:ptCount val="28"/>
                <c:pt idx="0">
                  <c:v>0.5</c:v>
                </c:pt>
                <c:pt idx="1">
                  <c:v>0.8</c:v>
                </c:pt>
                <c:pt idx="2">
                  <c:v>0.8</c:v>
                </c:pt>
                <c:pt idx="3">
                  <c:v>0.9</c:v>
                </c:pt>
                <c:pt idx="4">
                  <c:v>1</c:v>
                </c:pt>
                <c:pt idx="5">
                  <c:v>1.1000000000000001</c:v>
                </c:pt>
                <c:pt idx="6">
                  <c:v>3.17</c:v>
                </c:pt>
                <c:pt idx="7">
                  <c:v>3.7</c:v>
                </c:pt>
                <c:pt idx="8">
                  <c:v>4.4000000000000004</c:v>
                </c:pt>
                <c:pt idx="9">
                  <c:v>7.5</c:v>
                </c:pt>
                <c:pt idx="10">
                  <c:v>10.7</c:v>
                </c:pt>
                <c:pt idx="11">
                  <c:v>13.3</c:v>
                </c:pt>
                <c:pt idx="12">
                  <c:v>14.1</c:v>
                </c:pt>
                <c:pt idx="13">
                  <c:v>14.1</c:v>
                </c:pt>
                <c:pt idx="14">
                  <c:v>14.2</c:v>
                </c:pt>
                <c:pt idx="15">
                  <c:v>14.7</c:v>
                </c:pt>
                <c:pt idx="16">
                  <c:v>22</c:v>
                </c:pt>
                <c:pt idx="17">
                  <c:v>26.3</c:v>
                </c:pt>
                <c:pt idx="18">
                  <c:v>28.5</c:v>
                </c:pt>
                <c:pt idx="19">
                  <c:v>30</c:v>
                </c:pt>
                <c:pt idx="20">
                  <c:v>42</c:v>
                </c:pt>
                <c:pt idx="21">
                  <c:v>50.3</c:v>
                </c:pt>
                <c:pt idx="22">
                  <c:v>56.6</c:v>
                </c:pt>
                <c:pt idx="23">
                  <c:v>62</c:v>
                </c:pt>
                <c:pt idx="24">
                  <c:v>84</c:v>
                </c:pt>
                <c:pt idx="25">
                  <c:v>100</c:v>
                </c:pt>
                <c:pt idx="26">
                  <c:v>180</c:v>
                </c:pt>
                <c:pt idx="27">
                  <c:v>200</c:v>
                </c:pt>
              </c:numCache>
            </c:numRef>
          </c:xVal>
          <c:yVal>
            <c:numRef>
              <c:f>容量の推定!$H$2:$H$29</c:f>
              <c:numCache>
                <c:formatCode>#,##0_ </c:formatCode>
                <c:ptCount val="28"/>
                <c:pt idx="0">
                  <c:v>9</c:v>
                </c:pt>
                <c:pt idx="1">
                  <c:v>13</c:v>
                </c:pt>
                <c:pt idx="2">
                  <c:v>16</c:v>
                </c:pt>
                <c:pt idx="3">
                  <c:v>31</c:v>
                </c:pt>
                <c:pt idx="4">
                  <c:v>200</c:v>
                </c:pt>
                <c:pt idx="5">
                  <c:v>30</c:v>
                </c:pt>
                <c:pt idx="6">
                  <c:v>49</c:v>
                </c:pt>
                <c:pt idx="7">
                  <c:v>81</c:v>
                </c:pt>
                <c:pt idx="8">
                  <c:v>126</c:v>
                </c:pt>
                <c:pt idx="9">
                  <c:v>232</c:v>
                </c:pt>
                <c:pt idx="10">
                  <c:v>278</c:v>
                </c:pt>
                <c:pt idx="11">
                  <c:v>270</c:v>
                </c:pt>
                <c:pt idx="12">
                  <c:v>320</c:v>
                </c:pt>
                <c:pt idx="13">
                  <c:v>520</c:v>
                </c:pt>
                <c:pt idx="14">
                  <c:v>565</c:v>
                </c:pt>
                <c:pt idx="15">
                  <c:v>202</c:v>
                </c:pt>
                <c:pt idx="16">
                  <c:v>380</c:v>
                </c:pt>
                <c:pt idx="17">
                  <c:v>590</c:v>
                </c:pt>
                <c:pt idx="18">
                  <c:v>905</c:v>
                </c:pt>
                <c:pt idx="19">
                  <c:v>1040</c:v>
                </c:pt>
                <c:pt idx="20">
                  <c:v>1400</c:v>
                </c:pt>
                <c:pt idx="21">
                  <c:v>1460</c:v>
                </c:pt>
                <c:pt idx="22">
                  <c:v>1080</c:v>
                </c:pt>
                <c:pt idx="23">
                  <c:v>2300</c:v>
                </c:pt>
                <c:pt idx="24">
                  <c:v>3900</c:v>
                </c:pt>
                <c:pt idx="25">
                  <c:v>2300</c:v>
                </c:pt>
                <c:pt idx="26">
                  <c:v>10500</c:v>
                </c:pt>
                <c:pt idx="27">
                  <c:v>8200</c:v>
                </c:pt>
              </c:numCache>
            </c:numRef>
          </c:yVal>
          <c:smooth val="0"/>
          <c:extLst>
            <c:ext xmlns:c16="http://schemas.microsoft.com/office/drawing/2014/chart" uri="{C3380CC4-5D6E-409C-BE32-E72D297353CC}">
              <c16:uniqueId val="{00000001-3235-4CA5-85F5-EF4B23C6905B}"/>
            </c:ext>
          </c:extLst>
        </c:ser>
        <c:dLbls>
          <c:showLegendKey val="0"/>
          <c:showVal val="0"/>
          <c:showCatName val="0"/>
          <c:showSerName val="0"/>
          <c:showPercent val="0"/>
          <c:showBubbleSize val="0"/>
        </c:dLbls>
        <c:axId val="520601663"/>
        <c:axId val="520598303"/>
      </c:scatterChart>
      <c:valAx>
        <c:axId val="52060166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ja-JP" sz="2000" b="1" i="0" u="none" strike="noStrike" kern="1200" baseline="0">
                    <a:solidFill>
                      <a:schemeClr val="tx1">
                        <a:lumMod val="65000"/>
                        <a:lumOff val="35000"/>
                      </a:schemeClr>
                    </a:solidFill>
                    <a:latin typeface="+mn-lt"/>
                    <a:ea typeface="+mn-ea"/>
                    <a:cs typeface="+mn-cs"/>
                  </a:defRPr>
                </a:pPr>
                <a:r>
                  <a:rPr lang="ja-JP" altLang="en-US" sz="2000" b="1"/>
                  <a:t>面積</a:t>
                </a:r>
                <a:r>
                  <a:rPr lang="en-US" altLang="ja-JP" sz="2000" b="1"/>
                  <a:t>(ha)</a:t>
                </a:r>
                <a:endParaRPr lang="ja-JP" altLang="en-US" sz="2000" b="1"/>
              </a:p>
            </c:rich>
          </c:tx>
          <c:overlay val="0"/>
          <c:spPr>
            <a:noFill/>
            <a:ln>
              <a:noFill/>
            </a:ln>
            <a:effectLst/>
          </c:spPr>
          <c:txPr>
            <a:bodyPr rot="0" spcFirstLastPara="1" vertOverflow="ellipsis" vert="horz" wrap="square" anchor="ctr" anchorCtr="1"/>
            <a:lstStyle/>
            <a:p>
              <a:pPr>
                <a:defRPr lang="ja-JP" sz="2000" b="1" i="0" u="none" strike="noStrike" kern="1200" baseline="0">
                  <a:solidFill>
                    <a:schemeClr val="tx1">
                      <a:lumMod val="65000"/>
                      <a:lumOff val="35000"/>
                    </a:schemeClr>
                  </a:solidFill>
                  <a:latin typeface="+mn-lt"/>
                  <a:ea typeface="+mn-ea"/>
                  <a:cs typeface="+mn-cs"/>
                </a:defRPr>
              </a:pPr>
              <a:endParaRPr lang="ja-JP" alt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520598303"/>
        <c:crosses val="autoZero"/>
        <c:crossBetween val="midCat"/>
        <c:majorUnit val="25"/>
      </c:valAx>
      <c:valAx>
        <c:axId val="5205983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2000" b="1" i="0" u="none" strike="noStrike" kern="1200" baseline="0">
                    <a:solidFill>
                      <a:schemeClr val="tx1">
                        <a:lumMod val="65000"/>
                        <a:lumOff val="35000"/>
                      </a:schemeClr>
                    </a:solidFill>
                    <a:latin typeface="+mn-lt"/>
                    <a:ea typeface="+mn-ea"/>
                    <a:cs typeface="+mn-cs"/>
                  </a:defRPr>
                </a:pPr>
                <a:r>
                  <a:rPr lang="ja-JP" altLang="en-US" sz="2000" b="1"/>
                  <a:t>容量</a:t>
                </a:r>
                <a:r>
                  <a:rPr lang="en-US" altLang="ja-JP" sz="2000" b="1"/>
                  <a:t>(</a:t>
                </a:r>
                <a:r>
                  <a:rPr lang="ja-JP" altLang="en-US" sz="2000" b="1"/>
                  <a:t>千㎥</a:t>
                </a:r>
                <a:r>
                  <a:rPr lang="en-US" altLang="ja-JP" sz="2000" b="1"/>
                  <a:t>)</a:t>
                </a:r>
                <a:endParaRPr lang="ja-JP" altLang="en-US" sz="2000" b="1"/>
              </a:p>
            </c:rich>
          </c:tx>
          <c:overlay val="0"/>
          <c:spPr>
            <a:noFill/>
            <a:ln>
              <a:noFill/>
            </a:ln>
            <a:effectLst/>
          </c:spPr>
          <c:txPr>
            <a:bodyPr rot="-5400000" spcFirstLastPara="1" vertOverflow="ellipsis" vert="horz" wrap="square" anchor="ctr" anchorCtr="1"/>
            <a:lstStyle/>
            <a:p>
              <a:pPr>
                <a:defRPr lang="ja-JP" sz="2000" b="1" i="0" u="none" strike="noStrike" kern="1200" baseline="0">
                  <a:solidFill>
                    <a:schemeClr val="tx1">
                      <a:lumMod val="65000"/>
                      <a:lumOff val="35000"/>
                    </a:schemeClr>
                  </a:solidFill>
                  <a:latin typeface="+mn-lt"/>
                  <a:ea typeface="+mn-ea"/>
                  <a:cs typeface="+mn-cs"/>
                </a:defRPr>
              </a:pPr>
              <a:endParaRPr lang="ja-JP" altLang="en-US"/>
            </a:p>
          </c:txPr>
        </c:title>
        <c:numFmt formatCode="#,##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520601663"/>
        <c:crosses val="autoZero"/>
        <c:crossBetween val="midCat"/>
        <c:majorUnit val="25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ja-JP" sz="2400" b="1" i="0" u="none" strike="noStrike" kern="1200" spc="0" baseline="0">
                <a:solidFill>
                  <a:schemeClr val="tx1">
                    <a:lumMod val="65000"/>
                    <a:lumOff val="35000"/>
                  </a:schemeClr>
                </a:solidFill>
                <a:latin typeface="+mn-lt"/>
                <a:ea typeface="+mn-ea"/>
                <a:cs typeface="+mn-cs"/>
              </a:defRPr>
            </a:pPr>
            <a:r>
              <a:rPr lang="ja-JP" altLang="en-US" sz="2400" b="1"/>
              <a:t>遊水公園（約</a:t>
            </a:r>
            <a:r>
              <a:rPr lang="en-US" altLang="ja-JP" sz="2400" b="1"/>
              <a:t>7.25ha</a:t>
            </a:r>
            <a:r>
              <a:rPr lang="ja-JP" altLang="en-US" sz="2400" b="1"/>
              <a:t>）</a:t>
            </a:r>
          </a:p>
        </c:rich>
      </c:tx>
      <c:overlay val="0"/>
      <c:spPr>
        <a:noFill/>
        <a:ln>
          <a:noFill/>
        </a:ln>
        <a:effectLst/>
      </c:spPr>
      <c:txPr>
        <a:bodyPr rot="0" spcFirstLastPara="1" vertOverflow="ellipsis" vert="horz" wrap="square" anchor="ctr" anchorCtr="1"/>
        <a:lstStyle/>
        <a:p>
          <a:pPr>
            <a:defRPr lang="ja-JP" sz="24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scatterChart>
        <c:scatterStyle val="lineMarker"/>
        <c:varyColors val="0"/>
        <c:ser>
          <c:idx val="0"/>
          <c:order val="0"/>
          <c:tx>
            <c:strRef>
              <c:f>容量の推定!$H$1</c:f>
              <c:strCache>
                <c:ptCount val="1"/>
                <c:pt idx="0">
                  <c:v>容量（千㎥）</c:v>
                </c:pt>
              </c:strCache>
            </c:strRef>
          </c:tx>
          <c:spPr>
            <a:ln w="38100" cap="rnd">
              <a:noFill/>
              <a:round/>
            </a:ln>
            <a:effectLst/>
          </c:spPr>
          <c:marker>
            <c:symbol val="circle"/>
            <c:size val="5"/>
            <c:spPr>
              <a:solidFill>
                <a:schemeClr val="accent1"/>
              </a:solidFill>
              <a:ln w="9525">
                <a:solidFill>
                  <a:schemeClr val="accent1"/>
                </a:solidFill>
              </a:ln>
              <a:effectLst/>
            </c:spPr>
          </c:marker>
          <c:trendline>
            <c:spPr>
              <a:ln w="38100" cap="rnd">
                <a:solidFill>
                  <a:sysClr val="windowText" lastClr="000000">
                    <a:alpha val="99000"/>
                  </a:sysClr>
                </a:solidFill>
                <a:prstDash val="sysDot"/>
              </a:ln>
              <a:effectLst/>
            </c:spPr>
            <c:trendlineType val="linear"/>
            <c:dispRSqr val="1"/>
            <c:dispEq val="1"/>
            <c:trendlineLbl>
              <c:layout>
                <c:manualLayout>
                  <c:x val="0.1731754304225081"/>
                  <c:y val="0.23061852119877163"/>
                </c:manualLayout>
              </c:layout>
              <c:numFmt formatCode="General" sourceLinked="0"/>
              <c:spPr>
                <a:noFill/>
                <a:ln>
                  <a:noFill/>
                </a:ln>
                <a:effectLst/>
              </c:spPr>
              <c:txPr>
                <a:bodyPr rot="0" spcFirstLastPara="1" vertOverflow="ellipsis" vert="horz" wrap="square" anchor="ctr" anchorCtr="1"/>
                <a:lstStyle/>
                <a:p>
                  <a:pPr>
                    <a:defRPr lang="ja-JP" sz="1600" b="1" i="0" u="none" strike="noStrike" kern="1200" baseline="0">
                      <a:solidFill>
                        <a:schemeClr val="tx1">
                          <a:lumMod val="65000"/>
                          <a:lumOff val="35000"/>
                        </a:schemeClr>
                      </a:solidFill>
                      <a:latin typeface="+mn-lt"/>
                      <a:ea typeface="+mn-ea"/>
                      <a:cs typeface="+mn-cs"/>
                    </a:defRPr>
                  </a:pPr>
                  <a:endParaRPr lang="ja-JP"/>
                </a:p>
              </c:txPr>
            </c:trendlineLbl>
          </c:trendline>
          <c:xVal>
            <c:numRef>
              <c:f>容量の推定!$E$2:$E$21</c:f>
              <c:numCache>
                <c:formatCode>General</c:formatCode>
                <c:ptCount val="20"/>
                <c:pt idx="0">
                  <c:v>0.5</c:v>
                </c:pt>
                <c:pt idx="1">
                  <c:v>0.8</c:v>
                </c:pt>
                <c:pt idx="2">
                  <c:v>0.8</c:v>
                </c:pt>
                <c:pt idx="3">
                  <c:v>0.9</c:v>
                </c:pt>
                <c:pt idx="4">
                  <c:v>1</c:v>
                </c:pt>
                <c:pt idx="5">
                  <c:v>1.1000000000000001</c:v>
                </c:pt>
                <c:pt idx="6">
                  <c:v>3.17</c:v>
                </c:pt>
                <c:pt idx="7">
                  <c:v>3.7</c:v>
                </c:pt>
                <c:pt idx="8">
                  <c:v>4.4000000000000004</c:v>
                </c:pt>
                <c:pt idx="9">
                  <c:v>7.5</c:v>
                </c:pt>
                <c:pt idx="10">
                  <c:v>10.7</c:v>
                </c:pt>
                <c:pt idx="11">
                  <c:v>13.3</c:v>
                </c:pt>
                <c:pt idx="12">
                  <c:v>14.1</c:v>
                </c:pt>
                <c:pt idx="13">
                  <c:v>14.1</c:v>
                </c:pt>
                <c:pt idx="14">
                  <c:v>14.2</c:v>
                </c:pt>
                <c:pt idx="15">
                  <c:v>14.7</c:v>
                </c:pt>
                <c:pt idx="16">
                  <c:v>22</c:v>
                </c:pt>
                <c:pt idx="17">
                  <c:v>26.3</c:v>
                </c:pt>
                <c:pt idx="18">
                  <c:v>28.5</c:v>
                </c:pt>
                <c:pt idx="19">
                  <c:v>30</c:v>
                </c:pt>
              </c:numCache>
            </c:numRef>
          </c:xVal>
          <c:yVal>
            <c:numRef>
              <c:f>容量の推定!$H$2:$H$21</c:f>
              <c:numCache>
                <c:formatCode>#,##0_ </c:formatCode>
                <c:ptCount val="20"/>
                <c:pt idx="0">
                  <c:v>9</c:v>
                </c:pt>
                <c:pt idx="1">
                  <c:v>13</c:v>
                </c:pt>
                <c:pt idx="2">
                  <c:v>16</c:v>
                </c:pt>
                <c:pt idx="3">
                  <c:v>31</c:v>
                </c:pt>
                <c:pt idx="4">
                  <c:v>200</c:v>
                </c:pt>
                <c:pt idx="5">
                  <c:v>30</c:v>
                </c:pt>
                <c:pt idx="6">
                  <c:v>49</c:v>
                </c:pt>
                <c:pt idx="7">
                  <c:v>81</c:v>
                </c:pt>
                <c:pt idx="8">
                  <c:v>126</c:v>
                </c:pt>
                <c:pt idx="9">
                  <c:v>232</c:v>
                </c:pt>
                <c:pt idx="10">
                  <c:v>278</c:v>
                </c:pt>
                <c:pt idx="11">
                  <c:v>270</c:v>
                </c:pt>
                <c:pt idx="12">
                  <c:v>320</c:v>
                </c:pt>
                <c:pt idx="13">
                  <c:v>520</c:v>
                </c:pt>
                <c:pt idx="14">
                  <c:v>565</c:v>
                </c:pt>
                <c:pt idx="15">
                  <c:v>202</c:v>
                </c:pt>
                <c:pt idx="16">
                  <c:v>380</c:v>
                </c:pt>
                <c:pt idx="17">
                  <c:v>590</c:v>
                </c:pt>
                <c:pt idx="18">
                  <c:v>905</c:v>
                </c:pt>
                <c:pt idx="19">
                  <c:v>1040</c:v>
                </c:pt>
              </c:numCache>
            </c:numRef>
          </c:yVal>
          <c:smooth val="0"/>
          <c:extLst>
            <c:ext xmlns:c16="http://schemas.microsoft.com/office/drawing/2014/chart" uri="{C3380CC4-5D6E-409C-BE32-E72D297353CC}">
              <c16:uniqueId val="{00000001-6BE1-4FE7-AF6C-1E297E9CF09A}"/>
            </c:ext>
          </c:extLst>
        </c:ser>
        <c:dLbls>
          <c:showLegendKey val="0"/>
          <c:showVal val="0"/>
          <c:showCatName val="0"/>
          <c:showSerName val="0"/>
          <c:showPercent val="0"/>
          <c:showBubbleSize val="0"/>
        </c:dLbls>
        <c:axId val="343569695"/>
        <c:axId val="343567295"/>
      </c:scatterChart>
      <c:valAx>
        <c:axId val="343569695"/>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ja-JP" sz="2000" b="1" i="0" u="none" strike="noStrike" kern="1200" baseline="0">
                    <a:solidFill>
                      <a:schemeClr val="tx1">
                        <a:lumMod val="65000"/>
                        <a:lumOff val="35000"/>
                      </a:schemeClr>
                    </a:solidFill>
                    <a:latin typeface="+mn-lt"/>
                    <a:ea typeface="+mn-ea"/>
                    <a:cs typeface="+mn-cs"/>
                  </a:defRPr>
                </a:pPr>
                <a:r>
                  <a:rPr lang="ja-JP" altLang="en-US" sz="2000" b="1"/>
                  <a:t>面積</a:t>
                </a:r>
                <a:r>
                  <a:rPr lang="en-US" altLang="ja-JP" sz="2000" b="1"/>
                  <a:t>(ha)</a:t>
                </a:r>
                <a:endParaRPr lang="ja-JP" altLang="en-US" sz="2000" b="1"/>
              </a:p>
            </c:rich>
          </c:tx>
          <c:overlay val="0"/>
          <c:spPr>
            <a:noFill/>
            <a:ln>
              <a:noFill/>
            </a:ln>
            <a:effectLst/>
          </c:spPr>
          <c:txPr>
            <a:bodyPr rot="0" spcFirstLastPara="1" vertOverflow="ellipsis" vert="horz" wrap="square" anchor="ctr" anchorCtr="1"/>
            <a:lstStyle/>
            <a:p>
              <a:pPr>
                <a:defRPr lang="ja-JP" sz="2000" b="1" i="0" u="none" strike="noStrike" kern="1200" baseline="0">
                  <a:solidFill>
                    <a:schemeClr val="tx1">
                      <a:lumMod val="65000"/>
                      <a:lumOff val="35000"/>
                    </a:schemeClr>
                  </a:solidFill>
                  <a:latin typeface="+mn-lt"/>
                  <a:ea typeface="+mn-ea"/>
                  <a:cs typeface="+mn-cs"/>
                </a:defRPr>
              </a:pPr>
              <a:endParaRPr lang="ja-JP" alt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343567295"/>
        <c:crosses val="autoZero"/>
        <c:crossBetween val="midCat"/>
        <c:majorUnit val="7.25"/>
      </c:valAx>
      <c:valAx>
        <c:axId val="343567295"/>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ja-JP"/>
          </a:p>
        </c:txPr>
        <c:crossAx val="343569695"/>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0.62724</cdr:x>
      <cdr:y>0.14614</cdr:y>
    </cdr:from>
    <cdr:to>
      <cdr:x>0.62724</cdr:x>
      <cdr:y>0.75783</cdr:y>
    </cdr:to>
    <cdr:cxnSp macro="">
      <cdr:nvCxnSpPr>
        <cdr:cNvPr id="3" name="直線コネクタ 2">
          <a:extLst xmlns:a="http://schemas.openxmlformats.org/drawingml/2006/main">
            <a:ext uri="{FF2B5EF4-FFF2-40B4-BE49-F238E27FC236}">
              <a16:creationId xmlns:a16="http://schemas.microsoft.com/office/drawing/2014/main" id="{670E1482-59C2-B0F3-0A72-74502ACEFE0F}"/>
            </a:ext>
          </a:extLst>
        </cdr:cNvPr>
        <cdr:cNvCxnSpPr/>
      </cdr:nvCxnSpPr>
      <cdr:spPr>
        <a:xfrm xmlns:a="http://schemas.openxmlformats.org/drawingml/2006/main" flipV="1">
          <a:off x="4139211" y="771180"/>
          <a:ext cx="0" cy="3227942"/>
        </a:xfrm>
        <a:prstGeom xmlns:a="http://schemas.openxmlformats.org/drawingml/2006/main" prst="line">
          <a:avLst/>
        </a:prstGeom>
        <a:ln xmlns:a="http://schemas.openxmlformats.org/drawingml/2006/main" w="57150">
          <a:solidFill>
            <a:srgbClr val="C04F15"/>
          </a:solidFill>
          <a:prstDash val="sys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0.3463</cdr:x>
      <cdr:y>0.2065</cdr:y>
    </cdr:from>
    <cdr:to>
      <cdr:x>0.56103</cdr:x>
      <cdr:y>0.40574</cdr:y>
    </cdr:to>
    <cdr:sp macro="" textlink="">
      <cdr:nvSpPr>
        <cdr:cNvPr id="4" name="吹き出し: 円形 3">
          <a:extLst xmlns:a="http://schemas.openxmlformats.org/drawingml/2006/main">
            <a:ext uri="{FF2B5EF4-FFF2-40B4-BE49-F238E27FC236}">
              <a16:creationId xmlns:a16="http://schemas.microsoft.com/office/drawing/2014/main" id="{60952B08-6201-231E-1152-769421F13B08}"/>
            </a:ext>
          </a:extLst>
        </cdr:cNvPr>
        <cdr:cNvSpPr/>
      </cdr:nvSpPr>
      <cdr:spPr>
        <a:xfrm xmlns:a="http://schemas.openxmlformats.org/drawingml/2006/main" flipH="1">
          <a:off x="2285262" y="1089713"/>
          <a:ext cx="1417013" cy="1051415"/>
        </a:xfrm>
        <a:prstGeom xmlns:a="http://schemas.openxmlformats.org/drawingml/2006/main" prst="wedgeEllipseCallout">
          <a:avLst>
            <a:gd name="adj1" fmla="val -63826"/>
            <a:gd name="adj2" fmla="val 73993"/>
          </a:avLst>
        </a:prstGeom>
        <a:noFill xmlns:a="http://schemas.openxmlformats.org/drawingml/2006/main"/>
        <a:ln xmlns:a="http://schemas.openxmlformats.org/drawingml/2006/main" w="38100">
          <a:solidFill>
            <a:schemeClr val="accent2">
              <a:lumMod val="50000"/>
            </a:schemeClr>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2400" b="1" dirty="0">
              <a:solidFill>
                <a:schemeClr val="accent2">
                  <a:lumMod val="50000"/>
                </a:schemeClr>
              </a:solidFill>
            </a:rPr>
            <a:t>550</a:t>
          </a:r>
          <a:r>
            <a:rPr kumimoji="1" lang="ja-JP" altLang="en-US" sz="1800" b="1" dirty="0">
              <a:solidFill>
                <a:schemeClr val="accent2">
                  <a:lumMod val="50000"/>
                </a:schemeClr>
              </a:solidFill>
            </a:rPr>
            <a:t>万</a:t>
          </a:r>
          <a:r>
            <a:rPr kumimoji="1" lang="ja-JP" altLang="en-US" sz="2000" b="1" dirty="0">
              <a:solidFill>
                <a:schemeClr val="accent2">
                  <a:lumMod val="50000"/>
                </a:schemeClr>
              </a:solidFill>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0.26623</cdr:x>
      <cdr:y>0.16144</cdr:y>
    </cdr:from>
    <cdr:to>
      <cdr:x>0.26623</cdr:x>
      <cdr:y>0.82194</cdr:y>
    </cdr:to>
    <cdr:cxnSp macro="">
      <cdr:nvCxnSpPr>
        <cdr:cNvPr id="2" name="直線コネクタ 1">
          <a:extLst xmlns:a="http://schemas.openxmlformats.org/drawingml/2006/main">
            <a:ext uri="{FF2B5EF4-FFF2-40B4-BE49-F238E27FC236}">
              <a16:creationId xmlns:a16="http://schemas.microsoft.com/office/drawing/2014/main" id="{00000000-0008-0000-0000-00000C000000}"/>
            </a:ext>
          </a:extLst>
        </cdr:cNvPr>
        <cdr:cNvCxnSpPr/>
      </cdr:nvCxnSpPr>
      <cdr:spPr>
        <a:xfrm xmlns:a="http://schemas.openxmlformats.org/drawingml/2006/main" flipV="1">
          <a:off x="1377676" y="795078"/>
          <a:ext cx="0" cy="3252892"/>
        </a:xfrm>
        <a:prstGeom xmlns:a="http://schemas.openxmlformats.org/drawingml/2006/main" prst="line">
          <a:avLst/>
        </a:prstGeom>
        <a:ln xmlns:a="http://schemas.openxmlformats.org/drawingml/2006/main" w="57150">
          <a:solidFill>
            <a:schemeClr val="accent3"/>
          </a:solidFill>
          <a:prstDash val="sys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0.30729</cdr:x>
      <cdr:y>0.23011</cdr:y>
    </cdr:from>
    <cdr:to>
      <cdr:x>0.54882</cdr:x>
      <cdr:y>0.44187</cdr:y>
    </cdr:to>
    <cdr:sp macro="" textlink="">
      <cdr:nvSpPr>
        <cdr:cNvPr id="3" name="吹き出し: 円形 2">
          <a:extLst xmlns:a="http://schemas.openxmlformats.org/drawingml/2006/main">
            <a:ext uri="{FF2B5EF4-FFF2-40B4-BE49-F238E27FC236}">
              <a16:creationId xmlns:a16="http://schemas.microsoft.com/office/drawing/2014/main" id="{60952B08-6201-231E-1152-769421F13B08}"/>
            </a:ext>
          </a:extLst>
        </cdr:cNvPr>
        <cdr:cNvSpPr/>
      </cdr:nvSpPr>
      <cdr:spPr>
        <a:xfrm xmlns:a="http://schemas.openxmlformats.org/drawingml/2006/main" flipH="1">
          <a:off x="1590137" y="1133268"/>
          <a:ext cx="1249860" cy="1042902"/>
        </a:xfrm>
        <a:prstGeom xmlns:a="http://schemas.openxmlformats.org/drawingml/2006/main" prst="wedgeEllipseCallout">
          <a:avLst>
            <a:gd name="adj1" fmla="val 47069"/>
            <a:gd name="adj2" fmla="val 121064"/>
          </a:avLst>
        </a:prstGeom>
        <a:noFill xmlns:a="http://schemas.openxmlformats.org/drawingml/2006/main"/>
        <a:ln xmlns:a="http://schemas.openxmlformats.org/drawingml/2006/main" w="38100">
          <a:solidFill>
            <a:schemeClr val="accent3"/>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kumimoji="1" lang="en-US" altLang="ja-JP" sz="2400" b="1">
              <a:solidFill>
                <a:schemeClr val="accent3"/>
              </a:solidFill>
            </a:rPr>
            <a:t>20</a:t>
          </a:r>
          <a:r>
            <a:rPr kumimoji="1" lang="ja-JP" altLang="en-US" sz="2000" b="1">
              <a:solidFill>
                <a:schemeClr val="accent3"/>
              </a:solidFill>
            </a:rPr>
            <a:t>万㎥</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4T05:42:24.016"/>
    </inkml:context>
    <inkml:brush xml:id="br0">
      <inkml:brushProperty name="width" value="0.05" units="cm"/>
      <inkml:brushProperty name="height" value="0.05" units="cm"/>
      <inkml:brushProperty name="color" value="#E97132"/>
    </inkml:brush>
  </inkml:definitions>
  <inkml:trace contextRef="#ctx0" brushRef="#br0">174 269 24575,'0'0'0,"0"0"0,0 0 0,0 0 0,1 0 0,-1 0 0,0 0 0,0 0 0,0 0 0,1 0 0,-1 0 0,0 0 0,0 0 0,0 0 0,0 0 0,1 1 0,-1-1 0,0 0 0,0 0 0,0 0 0,0 0 0,1 0 0,-1 0 0,0 0 0,0 1 0,0-1 0,0 0 0,0 0 0,1 0 0,-1 0 0,0 1 0,0-1 0,0 0 0,0 0 0,0 0 0,0 0 0,0 1 0,0-1 0,0 0 0,0 0 0,0 0 0,0 1 0,0-1 0,0 0 0,0 0 0,0 0 0,0 1 0,0-1 0,0 0 0,0 0 0,0 0 0,0 0 0,0 1 0,0-1 0,0 0 0,-1 0 0,1 0 0,0 0 0,0 1 0,0-1 0,0 0 0,0 0 0,0 0 0,-1 0 0,1 0 0,0 1 0,-11 9 0,7-9 0,0 1 0,0-1 0,0 0 0,0 0 0,0 0 0,0 0 0,0-1 0,0 0 0,-1 1 0,1-2 0,0 1 0,0 0 0,0-1 0,0 0 0,0 0 0,-1 0 0,1 0 0,1-1 0,-1 0 0,0 0 0,-4-2 0,5 2 0,1 1 0,-1-1 0,1 0 0,-1 0 0,1 0 0,0 0 0,0 0 0,0-1 0,0 1 0,0-1 0,0 1 0,1-1 0,-1 0 0,1 1 0,0-1 0,0 0 0,0 0 0,0 0 0,0 0 0,0 0 0,1 0 0,0 0 0,-1 0 0,1 0 0,0 0 0,1 0 0,-1 0 0,1-1 0,0-2 0,0 4 0,-1 0 0,1 1 0,0-1 0,0 1 0,-1-1 0,1 1 0,0-1 0,0 1 0,1 0 0,-1 0 0,0-1 0,0 1 0,1 0 0,-1 0 0,0 0 0,1 0 0,-1 0 0,1 1 0,-1-1 0,1 0 0,0 1 0,-1-1 0,1 1 0,-1 0 0,1-1 0,0 1 0,0 0 0,-1 0 0,1 0 0,0 0 0,-1 0 0,1 1 0,0-1 0,2 1 0,1 0 0,-1 0 0,0 1 0,0-1 0,0 1 0,0-1 0,0 1 0,-1 1 0,1-1 0,0 0 0,-1 1 0,0 0 0,0 0 0,4 3 0,13 17 0,-15-19 0,-1 0 0,0 1 0,0 0 0,0 0 0,0 0 0,-1 0 0,0 0 0,0 1 0,3 8 0,-6-13 0,1 0 0,-1 0 0,0 0 0,0 0 0,1 0 0,-1 0 0,0 1 0,0-1 0,0 0 0,-1 0 0,1 0 0,0 0 0,0 0 0,0 0 0,-1 0 0,1 0 0,-1 0 0,1 0 0,-1 0 0,1 0 0,-1 0 0,0 0 0,1 0 0,-1 0 0,0 0 0,0 0 0,1-1 0,-1 1 0,0 0 0,0-1 0,0 1 0,0-1 0,0 1 0,0-1 0,0 1 0,0-1 0,0 0 0,0 1 0,0-1 0,0 0 0,-1 0 0,1 0 0,-1 0 0,-4 1 0,1-1 0,-1-1 0,1 1 0,-1-1 0,0 0 0,1 0 0,-9-3 0,13 3 0,-1 0 0,0 0 0,1-1 0,-1 1 0,1 0 0,-1 0 0,1-1 0,0 1 0,0-1 0,-1 0 0,1 1 0,0-1 0,0 0 0,1 1 0,-1-1 0,0 0 0,1 0 0,-2-3 0,1 1 0,1 1 0,-1-1 0,0 0 0,1 0 0,0 1 0,0-1 0,0 0 0,1-7 0,2 14 0,-2-2 0,0 0 0,0 0 0,1 0 0,-1 1 0,0-1 0,1 0 0,-1-1 0,1 1 0,-1 0 0,1 0 0,2 0 0,-1-1 0,-1-1 0,1 0 0,-1 1 0,1-1 0,-1 0 0,0 0 0,1 0 0,-1-1 0,0 1 0,3-3 0,21-19 0,-14 12 0,-11 10 0,-1 1 0,1-1 0,-1 0 0,0 1 0,1-1 0,-1 0 0,0 0 0,1 1 0,-1-1 0,0 0 0,0 0 0,0 0 0,0 0 0,1 1 0,-1-1 0,-1 0 0,1 0 0,0 0 0,0 1 0,0-2 0,-6-21 0,3 10 0,1 6 0,2 0 0,-1 0 0,1-1 0,0 1 0,0 0 0,1 0 0,3-12 0,0 52 0,-5-28 0,1-6 0,-1-12 0,-2-8 0,-5 41 0,6 8 0,2-23 0,0 0 0,0 0 0,-1 0 0,1 1 0,-1-1 0,-2 5 0,3-10 0,0 1 0,0-1 0,0 1 0,-1-1 0,1 0 0,0 1 0,0-1 0,0 1 0,0-1 0,0 0 0,-1 1 0,1-1 0,0 0 0,0 1 0,-1-1 0,1 0 0,0 1 0,-1-1 0,1 0 0,0 0 0,-1 1 0,1-1 0,0 0 0,-1 0 0,1 0 0,0 1 0,-1-1 0,1 0 0,-1 0 0,1 0 0,0 0 0,-1 0 0,1 0 0,-1 0 0,1 0 0,0 0 0,-1 0 0,1 0 0,-1 0 0,1 0 0,-1-1 0,0 1 0,0-1 0,1 1 0,-1-1 0,1 1 0,-1-1 0,1 0 0,-1 0 0,1 1 0,-1-1 0,1 0 0,0 0 0,-1 1 0,1-1 0,0 0 0,0 0 0,-1 0 0,1 0 0,0-1 0,-2-10 0,0 17 0,0 19 0,2-2 0,1-14 0,-1 0 0,0 1 0,-1 9 0,1-17 0,0-1 0,0 1 0,0-1 0,0 1 0,0-1 0,0 1 0,0-1 0,0 1 0,-1-1 0,1 1 0,0-1 0,0 1 0,0-1 0,0 1 0,-1-1 0,1 0 0,0 1 0,0-1 0,-1 1 0,1-1 0,0 0 0,-1 1 0,1-1 0,0 0 0,-1 1 0,1-1 0,-1 0 0,1 0 0,-1 1 0,1-1 0,0 0 0,-1 0 0,1 0 0,-1 0 0,1 0 0,-1 1 0,1-1 0,-1 0 0,1 0 0,-1 0 0,1 0 0,-1 0 0,1-1 0,-1 1 0,1 0 0,-1 0 0,1 0 0,-1 0 0,-2-2 0,-1 0 0,1 0 0,0-1 0,0 1 0,-3-4 0,-4-2 0,10 8 0,-1 0 0,1 0 0,0 0 0,-1 0 0,1 0 0,0 0 0,-1 0 0,1 0 0,0 0 0,-1 0 0,1 0 0,0 0 0,-1 1 0,1-1 0,0 0 0,0 0 0,-1 0 0,1 1 0,0-1 0,0 0 0,-1 0 0,1 1 0,0-1 0,0 0 0,0 0 0,-1 1 0,1-1 0,0 0 0,0 1 0,0-1 0,0 0 0,0 1 0,0-1 0,-1 0 0,1 1 0,0-1 0,0 0 0,0 1 0,0-1 0,0 1 0,0-1 0,0 1 0,0-1 0,0 0 0,0 1 0,0-1 0,0 1 0,0-1 0,0 1 0,0-1 0,0 0 0,0 1 0,0-1 0,1 0 0,-1 1 0,0-1 0,0 1 0,0-1 0,1 0 0,-1 1 0,0-1 0,0 0 0,1 1 0,-1-1 0,0 0 0,1 0 0,-1 1 0,0-1 0,1 0 0,-1 0 0,0 0 0,1 1 0,-1-1 0,0 0 0,1 0 0,-1 0 0,1 0 0,0 0 0,9 3 0,-20 0 0,8-3 0,0 1 0,0-1 0,0 0 0,-1 0 0,1 0 0,0 0 0,0 0 0,0-1 0,-1 1 0,1 0 0,-3-2 0,4 1 0,0 0 0,0 1 0,-1-1 0,1 0 0,0 1 0,-1-1 0,1 1 0,-1 0 0,1-1 0,0 1 0,-1 0 0,1 0 0,-1 0 0,1 0 0,-1 0 0,1 0 0,-1 0 0,1 1 0,0-1 0,-1 1 0,1-1 0,0 1 0,-1-1 0,1 1 0,0-1 0,-1 1 0,1 0 0,0 0 0,0 0 0,0 0 0,0 0 0,0 0 0,0 0 0,0 0 0,0 0 0,-1 2 0,2-2 0,0-1 0,-1 1 0,1-1 0,0 0 0,0 1 0,0-1 0,0 1 0,-1-1 0,1 1 0,0-1 0,0 1 0,0-1 0,0 1 0,0-1 0,0 0 0,0 1 0,0-1 0,0 1 0,1-1 0,-1 1 0,0-1 0,0 1 0,0-1 0,0 0 0,1 1 0,-1-1 0,0 1 0,1 0 0,10-2 0,2-1 0,-13 2 0,0 0 0,1 0 0,-1 1 0,0-1 0,1 0 0,-1 0 0,0 1 0,1-1 0,-1 0 0,0 1 0,0-1 0,1 0 0,-1 1 0,0-1 0,0 0 0,0 1 0,1-1 0,-1 0 0,0 1 0,0-1 0,0 0 0,0 1 0,0-1 0,0 1 0,0-1 0,0 1 0,0-1 0,0 0 0,0 1 0,0-1 0,0 1 0,-4 20 0,4-20 0,-1 0 0,1 1 0,-1-1 0,1 0 0,0 1 0,-1-1 0,1 1 0,0-1 0,0 0 0,0 1 0,0-1 0,0 1 0,1-1 0,-1 0 0,0 1 0,1-1 0,-1 0 0,0 1 0,1-1 0,0 0 0,-1 1 0,1-1 0,0 0 0,0 0 0,-1 0 0,1 0 0,0 0 0,1 1 0,23 27 0,-22-24 0,0 0 0,1-1 0,0 1 0,0-1 0,0 0 0,1 0 0,-1 0 0,1-1 0,0 1 0,6 2 0,-10-6 0,0 0 0,-1 1 0,1-1 0,0 0 0,0 0 0,0 0 0,0 0 0,0 0 0,0 0 0,-1 0 0,1 0 0,0-1 0,0 1 0,0 0 0,0-1 0,0 1 0,-1 0 0,1-1 0,0 1 0,0-1 0,-1 1 0,1-1 0,0 1 0,-1-1 0,1 0 0,0 1 0,-1-1 0,1 0 0,-1 1 0,1-3 0,-2 6 0,-2 1 0,-5-7 0,5 0 0,1 0 0,-1 0 0,1-1 0,0 1 0,0 0 0,0-1 0,0 1 0,0-1 0,1 0 0,-2-4 0,-10-22 0,-19-9 0,19 24 0,10 12 0,5 6 0,8 9 0,0 1 0,-1 1 0,0-1 0,-1 1 0,-1 1 0,6 16 0,-9-26 0,-1 1 0,1-1 0,1 0 0,-1 0 0,1 0 0,-1-1 0,10 7 0,-8-6 0,-1-1 0,0-1 0,1 0 0,-1 0 0,1 0 0,-1 0 0,1-1 0,0 0 0,0-1 0,0 1 0,0-1 0,0 0 0,0 0 0,9-1 0,-17-2 0,1-1 0,-1 1 0,0 0 0,0 0 0,0 0 0,0 0 0,-3-3 0,-1 0 0,0 0 0,0 0 0,1-1 0,0 1 0,0-1 0,1 0 0,0-1 0,0 1 0,0-1 0,1 0 0,-1 0 0,-2-11 0,-10-49 0,33 145 0,-15-64 0,-1-13 0,-1 1 0,1 0 0,0 0 0,0 0 0,0 0 0,0 0 0,0-1 0,1 1 0,-1 0 0,1-1 0,-1 1 0,1-1 0,-1 0 0,1 1 0,-1-1 0,1 0 0,3 2 0,-3-3 0,-1 1 0,1 0 0,-1 0 0,1-1 0,0 1 0,-1-1 0,1 1 0,0-1 0,-1 0 0,1 1 0,0-1 0,0 0 0,-1 0 0,1 0 0,0-1 0,-1 1 0,1 0 0,0-1 0,-1 1 0,1-1 0,2-1 0,-3 2 0,0-1 0,0 0 0,0 0 0,0 0 0,-1-1 0,1 1 0,-1 0 0,1 0 0,0 0 0,-1 0 0,0-1 0,1 1 0,-1 0 0,0 0 0,0-1 0,1 1 0,-1 0 0,-1-2 0,0-27 0,0 23 0,0-6 0,1 8 0,0-1 0,0 1 0,-1-1 0,0 1 0,0 0 0,0-1 0,-1 1 0,0 0 0,-2-5 0,7 40 0,0-13 0,-1 0 0,-1 1 0,-2 34 0,1-51 0,0-1 0,0 0 0,0 1 0,0-1 0,0 0 0,0 1 0,0-1 0,0 1 0,0-1 0,0 0 0,0 1 0,0-1 0,0 0 0,0 1 0,-1-1 0,1 0 0,0 1 0,0-1 0,0 0 0,-1 1 0,1-1 0,0 0 0,0 1 0,-1-1 0,1 0 0,0 0 0,0 1 0,-1-1 0,1 0 0,-1 0 0,0 0 0,1 0 0,-1 0 0,1-1 0,-1 1 0,0 0 0,1-1 0,-1 1 0,1-1 0,-1 1 0,1 0 0,-1-1 0,1 1 0,0-1 0,-1 0 0,0 0 0,-12-24 0,12 22 0,-1-1 0,1 0 0,1 1 0,-1-1 0,0 0 0,1 0 0,0 0 0,0 0 0,0 1 0,1-6 0,-1 8 0,0 0 0,0 0 0,1 0 0,-1 0 0,0 0 0,1 0 0,-1 0 0,1 1 0,-1-1 0,1 0 0,-1 0 0,1 0 0,0 1 0,-1-1 0,1 0 0,0 1 0,1-2 0,-1 1 0,1 1 0,-1 0 0,0-1 0,1 1 0,-1 0 0,0-1 0,1 1 0,-1 0 0,0 0 0,1 0 0,-1 1 0,0-1 0,1 0 0,-1 0 0,0 1 0,1-1 0,0 1 0,0 0 0,-1 0 0,1 0 0,-1 0 0,1 0 0,-1 1 0,0-1 0,0 0 0,0 1 0,0-1 0,0 1 0,0-1 0,0 1 0,0 0 0,0-1 0,-1 1 0,2 3 0,-1-2 0,0-1 0,0 1 0,0-1 0,1 1 0,-1-1 0,1 1 0,2 2 0,-1-2 0,1 0 0,-1 0 0,1 0 0,0 0 0,5 2 0,-9-5 0,0 0 0,0 0 0,1 1 0,-1-1 0,0 0 0,0 0 0,0 0 0,0 0 0,0 0 0,0 0 0,0 0 0,0 0 0,0 0 0,1 0 0,-1 0 0,0 0 0,0 0 0,0 0 0,0-1 0,0 1 0,0 0 0,0 0 0,0 0 0,0 0 0,0 0 0,1 0 0,-1 0 0,0 0 0,0 0 0,0 0 0,0 0 0,0 0 0,0 0 0,0 0 0,0 0 0,0-1 0,0 1 0,0 0 0,0 0 0,0 0 0,0 0 0,0 0 0,0 0 0,0 0 0,0 0 0,0 0 0,0-1 0,0 1 0,0 0 0,0 0 0,0-8 0,-5-8 0,4 13 0,1 4 0,2 10 0,1 0 0,-1 1 0,1 11 0,-3-23 0,0 0 0,0 1 0,0-1 0,0 0 0,0 0 0,0 0 0,0 0 0,0 0 0,1 1 0,-1-1 0,0 0 0,0 0 0,0 0 0,0 0 0,0 0 0,0 1 0,0-1 0,0 0 0,0 0 0,0 0 0,-1 0 0,1 0 0,0 0 0,0 1 0,0-1 0,0 0 0,0 0 0,0 0 0,0 0 0,0 0 0,0 0 0,0 1 0,0-1 0,0 0 0,-1 0 0,1 0 0,0 0 0,0 0 0,0 0 0,0 0 0,0 0 0,0 0 0,-1 0 0,1 0 0,0 0 0,0 0 0,0 1 0,0-1 0,0 0 0,-1 0 0,1 0 0,0 0 0,0 0 0,0 0 0,0-1 0,0 1 0,-1 0 0,1 0 0,0 0 0,0 0 0,0 0 0,-9-11 0,-8-19 0,14 20 0,0 0 0,0 0 0,1 1 0,0-1 0,-1-15 0,2-50 0,3 68 0,0 7 0,6 11 0,5 20 0,2 20 0,-14-54 0,-1 1 0,1-1 0,0 1 0,0-1 0,0 1 0,2-5 0,5-10 0,-8 15 0,1 1 0,-1-1 0,1 0 0,0 1 0,0-1 0,-1 1 0,1-1 0,0 1 0,0-1 0,1 1 0,-1 0 0,0 0 0,0-1 0,1 1 0,1-1 0,-2 1 0,0 1 0,0 0 0,0-1 0,-1 1 0,1 0 0,0 0 0,0 0 0,0-1 0,0 1 0,0 0 0,-1 0 0,1 0 0,0 1 0,0-1 0,0 0 0,0 0 0,0 0 0,0 1 0,-1-1 0,1 0 0,0 1 0,0-1 0,0 0 0,-1 1 0,1-1 0,0 1 0,-1 0 0,1-1 0,0 1 0,-1-1 0,2 2 0,-2-2 0,0 1 0,0-1 0,0 0 0,0 0 0,0 0 0,0 0 0,1 0 0,-1 1 0,0-1 0,0 0 0,0 0 0,0 0 0,1 0 0,-1 0 0,0 0 0,0 0 0,0 0 0,1 0 0,-1 0 0,0 0 0,0 0 0,0 0 0,1 0 0,-1 0 0,0 0 0,0 0 0,0 0 0,1 0 0,-1 0 0,0 0 0,0 0 0,0 0 0,1 0 0,-1 0 0,0 0 0,0 0 0,0-1 0,0 1 0,1 0 0,-1 0 0,0 0 0,0 0 0,0 0 0,0-1 0,0 1 0,0 0 0,1 0 0,-1 0 0,0 0 0,0-1 0,0 1 0,0 0 0,0 0 0,0 0 0,0-1 0,0 1 0,0 0 0,0 0 0,0 0 0,0-1 0,0 1 0,4-19 0,-3 11 0,6-5 0,-6 10 0,-2 4 0,0 0 0,1 0 0,-1-1 0,0 1 0,0 0 0,0-1 0,0 1 0,0-1 0,0 0 0,0 1 0,-1-1 0,1 0 0,0 1 0,0-1 0,0 0 0,0 0 0,0 0 0,0 0 0,-1 0 0,1 0 0,-2-1 0,2 1 0,0 0 0,0 0 0,0-1 0,0 1 0,0 0 0,0 0 0,0 0 0,0 0 0,0 1 0,1-1 0,-1 0 0,0 0 0,0 0 0,0 1 0,0-1 0,0 1 0,0-1 0,0 1 0,1-1 0,-1 1 0,0-1 0,-1 2 0,2-2 0,0 1 0,0-1 0,0 0 0,0 1 0,0-1 0,1 1 0,-1-1 0,0 1 0,0-1 0,0 1 0,0-1 0,0 1 0,1-1 0,-1 0 0,0 1 0,0-1 0,1 1 0,-1-1 0,0 0 0,1 1 0,-1-1 0,0 0 0,1 1 0,-1-1 0,1 0 0,0 1 0,14 9 0,-12-8 0,2 1 0,15 10 0,-20-15 0,1 0 0,0 0 0,-1 0 0,0 0 0,1-1 0,-1 1 0,0 0 0,0 0 0,0 0 0,-1-3 0,1 2 0,0-5 0,-1 8 0,0 16 0,-1 2 0,1-14 0,-1 5 0,1-1 0,-2 0 0,-3 11 0,6-18 0,-1-1 0,1 0 0,0 1 0,0-1 0,0 0 0,0 0 0,-1 1 0,1-1 0,0 0 0,0 0 0,-1 0 0,1 1 0,0-1 0,0 0 0,-1 0 0,1 0 0,0 0 0,-1 1 0,1-1 0,0 0 0,-1 0 0,1 0 0,0 0 0,0 0 0,-1 0 0,1 0 0,0 0 0,-1 0 0,0 0 0,-10-6 0,8 5 0,0-1 0,1-1 0,-1 1 0,1 0 0,-4-5 0,3 1 0,0 0 0,0-1 0,1 1 0,0-1 0,0 0 0,0 0 0,0-8 0,-3-50 0,7 36 0,-2 22 0,1-1 0,-1 1 0,0-1 0,0 1 0,-1-1 0,0 1 0,-3-12 0,-13 8 0,-3-11 0,15 16 0,0 0 0,0 1 0,-1-1 0,0 1 0,0 0 0,-8-4 0,4 4 0,9 5 0,0 0 0,0-1 0,1 1 0,-1 0 0,0-1 0,0 1 0,0-1 0,0 1 0,1-1 0,-1 1 0,0-1 0,1 0 0,-1 1 0,0-1 0,1 0 0,-1 0 0,1 0 0,-1 1 0,1-1 0,-1-1 0,1 2 0,0 0 0,0 0 0,0 0 0,0 0 0,0 0 0,-1 0 0,1 0 0,0 0 0,0 0 0,0 0 0,0 0 0,0 0 0,0 0 0,0 0 0,0 0 0,0 0 0,0 0 0,0 0 0,0 0 0,0 0 0,-1 0 0,1 0 0,0 0 0,0 0 0,0 0 0,0 0 0,0 0 0,0 0 0,0 0 0,0 0 0,0 0 0,0 0 0,0 0 0,0 0 0,0 0 0,-1 0 0,1 0 0,0 0 0,0 0 0,0 0 0,0 0 0,0 0 0,0 0 0,0 0 0,0-1 0,0 1 0,0 0 0,1 14 0,4 28 0,-3-32 0,-1-4 0,-1-3 0,1 1 0,-1-1 0,1 1 0,-1 0 0,0-1 0,0 1 0,-1 0 0,0 5 0,1-9 0,0 0 0,-1 1 0,1-1 0,0 0 0,0 0 0,-1 1 0,1-1 0,0 0 0,0 1 0,-1-1 0,1 0 0,0 0 0,-1 0 0,1 1 0,0-1 0,-1 0 0,1 0 0,0 0 0,-1 0 0,1 0 0,0 0 0,-1 1 0,1-1 0,-1 0 0,1 0 0,0 0 0,-1 0 0,1 0 0,0-1 0,-1 1 0,1 0 0,-1 0 0,1 0 0,0 0 0,-1 0 0,1 0 0,0-1 0,-1 1 0,1 0 0,0 0 0,0 0 0,-1-1 0,1 1 0,0 0 0,-1-1 0,1 1 0,0 0 0,0 0 0,-1-1 0,-11-16 0,3-19 0,7 26 0,2 10 0,0 0 0,0 0 0,0 0 0,0 0 0,0 1 0,0-1 0,0 0 0,0 0 0,0 0 0,0 0 0,0 0 0,0 0 0,0 0 0,0 0 0,0 0 0,0 0 0,0 0 0,0 0 0,0 0 0,0 0 0,0 0 0,-1 0 0,1 0 0,0 0 0,0 0 0,0 0 0,0 0 0,0 0 0,0 0 0,0 0 0,0 0 0,0 0 0,0 0 0,0 0 0,0 0 0,0 0 0,0 0 0,0 0 0,0 0 0,0 0 0,0 0 0,0 0 0,0 0 0,0 0 0,0 0 0,0 0 0,0 0 0,0 0 0,0 0 0,0 0 0,0 0 0,-1 0 0,1 0 0,-2 7 0,-1 9 0,3-7 0,0 0 0,1 0 0,0 0 0,0 0 0,4 11 0,-5-20 0,0 1 0,1-1 0,-1 0 0,0 1 0,0-1 0,1 0 0,-1 1 0,0-1 0,1 0 0,-1 1 0,1-1 0,-1 0 0,0 1 0,1-1 0,-1 0 0,1 0 0,-1 0 0,1 1 0,-1-1 0,1 0 0,-1 0 0,1 0 0,-1 0 0,1 0 0,-1 0 0,0 0 0,1 0 0,-1 0 0,1 0 0,-1 0 0,1 0 0,-1-1 0,1 1 0,-1 0 0,1 0 0,-1 0 0,1-1 0,-1 1 0,0 0 0,1-1 0,1 0 0,0 0 0,0 0 0,-1 0 0,1 0 0,-1-1 0,1 1 0,-1-1 0,3-1 0,-2-1 0,1 0 0,-1-1 0,1 1 0,-1-1 0,1 0 0,-1 0 0,-1 0 0,2-6 0,-3 11 0,0 0 0,0 1 0,0-1 0,0 0 0,0 0 0,0 1 0,0-1 0,0 0 0,0 0 0,0 0 0,0 1 0,0-1 0,0 0 0,0 0 0,0 1 0,0-1 0,0 0 0,-1 0 0,1 0 0,0 0 0,0 1 0,0-1 0,0 0 0,-1 0 0,1 0 0,0 0 0,0 0 0,0 1 0,-1-1 0,1 0 0,0 0 0,-1 0 0,-5-4 0,-5-14 0,7-18 0,3 28 0,1 1 0,-1 0 0,-2-10 0,3 17 0,0 0 0,0 0 0,0 0 0,0 0 0,0 0 0,0 0 0,0 0 0,0 0 0,0 0 0,0 0 0,-1 0 0,1 0 0,0 0 0,0 0 0,0 0 0,0 0 0,0 0 0,0 0 0,0 0 0,0 0 0,0 0 0,0 0 0,0 0 0,0 0 0,0 0 0,0 0 0,0 0 0,0 0 0,0-1 0,0 2 0,-1-1 0,1 0 0,0 0 0,0 0 0,0 0 0,0 0 0,0 0 0,0 0 0,0 0 0,0 0 0,0 0 0,0 0 0,0 0 0,0 0 0,0 0 0,0 0 0,0 0 0,0 0 0,0 0 0,0 0 0,0 0 0,0 0 0,0 0 0,-1 0 0,1 0 0,0 0 0,0 0 0,0 0 0,0 0 0,0 0 0,0 1 0,0-1 0,0 0 0,0 0 0,0 0 0,0 0 0,0 0 0,-3 7 0,-3 9 0,-2 11 0,4-12 0,-1 1 0,-8 16 0,10-26 0,-1-1 0,0 0 0,0 0 0,0 0 0,-7 6 0,0 0 0,11-11 0,0 0 0,0 0 0,0 0 0,0 0 0,-1 0 0,1 0 0,0 0 0,0 0 0,0 0 0,0 0 0,0 0 0,0 0 0,0 0 0,0 0 0,0 0 0,0 0 0,0 0 0,0 0 0,-1 0 0,1 1 0,0-1 0,0 0 0,0 0 0,0 0 0,0 0 0,0 0 0,0 0 0,0 0 0,0 0 0,0 0 0,0 0 0,0 1 0,0-1 0,0 0 0,0 0 0,0 0 0,0 0 0,0 0 0,0 0 0,0 0 0,0 0 0,0 0 0,0 0 0,0 1 0,0-1 0,0 0 0,0 0 0,0 0 0,1 0 0,-1 0 0,0 0 0,0 0 0,0 0 0,0 0 0,0 0 0,0 0 0,0 0 0,0 0 0,0 0 0,0 0 0,0 1 0,9-3 0,11-6 0,-19 7 0,0 0 0,0 1 0,1-1 0,-1 0 0,0 1 0,0-1 0,1 0 0,-1 1 0,0 0 0,1-1 0,-1 1 0,0 0 0,1 0 0,-1-1 0,0 1 0,1 0 0,-1 0 0,2 1 0,-2-1 0,0 1 0,-1-1 0,1 1 0,0 0 0,0-1 0,-1 1 0,1 0 0,-1-1 0,1 1 0,0 0 0,-1 0 0,0 0 0,1 0 0,-1-1 0,1 1 0,-1 0 0,0 0 0,0 0 0,1 0 0,-1 0 0,0 0 0,0 0 0,0 0 0,0 0 0,0 0 0,0 0 0,-1 1 0,1 16 0,-4 54 0,3-64 0,-1-1 0,1 1 0,-1-1 0,0 0 0,-1 0 0,0 0 0,-5 9 0,7-13 0,-1-1 0,-1 0 0,1 1 0,0-1 0,-1 0 0,1 0 0,-1-1 0,1 1 0,-1 0 0,0-1 0,0 0 0,0 1 0,0-1 0,0 0 0,0-1 0,0 1 0,-6 0 0,3 0 0,0-1 0,0 1 0,-1-2 0,1 1 0,0 0 0,0-1 0,0-1 0,-8-1 0,11 1 0,0 1 0,1-1 0,-1 0 0,0 0 0,1 0 0,0 0 0,-1 0 0,1 0 0,0-1 0,0 1 0,0-1 0,1 1 0,-1-1 0,0 0 0,1 0 0,0 0 0,0 0 0,0 0 0,0 0 0,0 0 0,1 0 0,-1 0 0,1 0 0,0 0 0,0 0 0,0-1 0,0 1 0,0 0 0,1-3 0,0 5 0,6-15 0,-3 14 0,-1 9 0,3 14 0,1 0 0,0-1 0,14 25 0,-21-44 0,1 1 0,1 1 0,-1-1 0,0 0 0,1 1 0,-1-1 0,1 0 0,0 0 0,0 0 0,0-1 0,0 1 0,0 0 0,0-1 0,0 1 0,4 1 0,-5-3 0,1 1 0,-1-1 0,0 0 0,0 1 0,1-1 0,-1 0 0,0 0 0,0 0 0,1 0 0,-1 0 0,0 0 0,1-1 0,-1 1 0,0 0 0,0 0 0,0-1 0,1 1 0,-1-1 0,0 1 0,0-1 0,0 0 0,0 1 0,0-1 0,0 0 0,0 0 0,0 0 0,0 0 0,0 0 0,0 0 0,-1 0 0,2-1 0,5-10 0,0 1 0,-1-1 0,6-17 0,-6 13 0,13-22 0,12-19 0,-18 32 0,1 1 0,19-26 0,-33 50 0,0 0 0,0 0 0,0 0 0,0 0 0,0 0 0,0 0 0,0 0 0,0 0 0,0 1 0,0-1 0,0 0 0,0 0 0,0 0 0,0 0 0,0 0 0,0 0 0,0 0 0,0 0 0,0 0 0,1 0 0,-1 0 0,0 0 0,0 0 0,0 0 0,0 0 0,0 0 0,0 0 0,0 0 0,0 0 0,0 0 0,0 0 0,0 0 0,0 0 0,0 0 0,0 0 0,0 0 0,1 0 0,-1 0 0,0 0 0,0 0 0,0 0 0,0 0 0,0 0 0,0 0 0,0 0 0,0 0 0,0-1 0,0 1 0,0 0 0,0 0 0,0 0 0,0 0 0,0 0 0,0 0 0,0 0 0,0 0 0,0 0 0,0 0 0,0 0 0,0 0 0,0 0 0,0 0 0,0 0 0,0 0 0,0-1 0,-1 9 0,-7 11 0,6-17 0,0 0 0,0 1 0,0-1 0,0 0 0,-1-1 0,1 1 0,-1 0 0,1-1 0,-1 1 0,0-1 0,0 0 0,-2 1 0,-2-1 0,1 0 0,-1 0 0,-12 0 0,-12 0 0,20 1 0,-1 1 0,1-1 0,-12 6 0,18-7 0,0 1 0,1 0 0,-1 1 0,1-1 0,-1 1 0,1 0 0,0 0 0,0 0 0,-5 5 0,9-7 0,-1-1 0,1 0 0,0 0 0,0 1 0,-1-1 0,1 0 0,0 1 0,0-1 0,0 0 0,0 1 0,0-1 0,-1 1 0,1-1 0,0 0 0,0 1 0,0-1 0,0 0 0,0 1 0,0-1 0,0 1 0,0-1 0,0 0 0,0 1 0,1-1 0,-1 0 0,0 1 0,0-1 0,0 0 0,0 1 0,0-1 0,1 1 0,12 8 0,21 2 0,-30-10 0,1 0 0,0 0 0,0 0 0,0 0 0,0 0 0,0-1 0,0 0 0,0 0 0,0 0 0,0-1 0,9-2 0,-10 2 0,-1-1 0,0 1 0,1-1 0,-1 0 0,0 0 0,0 0 0,0 0 0,0-1 0,0 1 0,-1-1 0,1 0 0,-1 0 0,1 1 0,-1-2 0,2-2 0,-4 5 0,0 1 0,0 0 0,0-1 0,1 1 0,-1 0 0,0-1 0,0 1 0,1 0 0,-1-1 0,0 1 0,0 0 0,1 0 0,-1-1 0,0 1 0,1 0 0,-1 0 0,0-1 0,1 1 0,-1 0 0,1 0 0,-1 0 0,0 0 0,1 0 0,-1 0 0,0 0 0,1 0 0,-1 0 0,1 0 0,-1 0 0,0 0 0,1 0 0,0 0 0,0 0 0,0 1 0,0 0 0,0-1 0,0 1 0,0 0 0,0 0 0,-1-1 0,1 1 0,0 0 0,0 0 0,0 2 0,17 31 0,-16-29 0,2 6 0,-4-9 0,1 1 0,0-1 0,0 1 0,0-1 0,0 0 0,2 4 0,-3-6 0,0 0 0,0 0 0,0 0 0,0 1 0,0-1 0,1 0 0,-1 0 0,0 0 0,0 0 0,0 0 0,0 0 0,0 0 0,0 0 0,0 0 0,1 0 0,-1 0 0,0 0 0,0 0 0,0 0 0,0 0 0,0 0 0,0 0 0,0 0 0,1 0 0,-1 0 0,0 0 0,0 0 0,0 0 0,0 0 0,0 0 0,0 0 0,0 0 0,1 0 0,-1 0 0,0 0 0,0 0 0,0 0 0,0 0 0,0-1 0,0 1 0,0 0 0,0 0 0,3-7 0,-2-6 0,-1 4 0,0 7 0,1 1 0,-1-1 0,0 0 0,0 0 0,0 1 0,0-1 0,0 0 0,0 0 0,-1 0 0,1 1 0,-1-1 0,1 0 0,-1 1 0,0-1 0,1 0 0,-1 1 0,0-1 0,0 1 0,0-1 0,0 1 0,0 0 0,-1-1 0,-1-1 0,2 2 0,-1 0 0,1-1 0,-1 1 0,1-1 0,0 0 0,0 1 0,-1-1 0,1 0 0,0 0 0,1 1 0,-1-1 0,0 0 0,0 0 0,1 0 0,-1 0 0,1 0 0,0 0 0,0 0 0,0-1 0,0 1 0,0 0 0,0 0 0,1-3 0,15 35 0,-10-17 0,-4-9 0,-1-1 0,1 1 0,-1 0 0,0 0 0,0 0 0,0 0 0,0 0 0,0 0 0,-1 5 0,-1 3 0,0 0 0,-5 20 0,3-20 0,1-1 0,0 0 0,0 14 0,2-24 0,0 0 0,0 0 0,0 0 0,0 0 0,0-1 0,0 1 0,0 0 0,0 0 0,0 0 0,1 0 0,-1 0 0,0 0 0,0-1 0,1 1 0,-1 0 0,1 0 0,-1 0 0,1-1 0,-1 1 0,1 0 0,-1-1 0,1 1 0,0 0 0,-1-1 0,1 1 0,0-1 0,0 1 0,-1-1 0,1 1 0,0-1 0,0 0 0,0 1 0,-1-1 0,1 0 0,2 1 0,4 1 0,-6-1 0,0 0 0,0-1 0,0 1 0,-1 0 0,1-1 0,0 1 0,0 0 0,0 0 0,-1 0 0,1 0 0,0 0 0,-1 0 0,1 0 0,-1 0 0,1 0 0,-1 0 0,0 0 0,1 0 0,-1 0 0,0 0 0,0 1 0,0-1 0,0 0 0,0 2 0,-3 32 0,1-22 0,0-1 0,1-8 0,1 1 0,-1-1 0,1 0 0,0 1 0,0-1 0,0 0 0,0 0 0,2 7 0,-2-10 3,1-1 0,-1 1 0,0-1 1,0 0-1,0 1 0,1-1 0,-1 0 0,0 1 0,0-1 0,1 0 0,-1 1 0,0-1 0,1 0 0,-1 1 0,0-1 0,1 0 0,-1 0 1,1 0-1,-1 1 0,0-1 0,1 0 0,-1 0 0,1 0 0,-1 0 0,0 0 0,1 0 0,-1 0 0,1 0 0,-1 0 0,1 0 0,-1 0 1,0 0-1,1 0 0,-1 0 0,1 0 0,-1 0 0,1 0 0,0-1 0,-1 1-77,1-1-1,0 1 1,0 0 0,-1-1 0,1 1-1,-1-1 1,1 1 0,0-1 0,-1 0-1,1 1 1,-1-1 0,1 0 0,-1 1-1,1-1 1,-1 0 0,0 1 0,1-1-1,-1 0 1,1-1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4T14:26:25.434"/>
    </inkml:context>
    <inkml:brush xml:id="br0">
      <inkml:brushProperty name="width" value="0.05" units="cm"/>
      <inkml:brushProperty name="height" value="0.05" units="cm"/>
      <inkml:brushProperty name="color" value="#E97132"/>
    </inkml:brush>
  </inkml:definitions>
  <inkml:trace contextRef="#ctx0" brushRef="#br0">296 212 24575,'-4'0'0,"1"-1"0,-1 0 0,1-1 0,-1 1 0,1-1 0,0 1 0,0-1 0,0 0 0,-5-4 0,-3-1 0,9 6 0,0 0 0,0-1 0,0 1 0,0 0 0,0-1 0,0 1 0,1-1 0,-1 0 0,-2-2 0,4 3 0,0 1 0,0-1 0,0 1 0,-1-1 0,1 1 0,0 0 0,0-1 0,0 1 0,0-1 0,0 1 0,0-1 0,0 1 0,0-1 0,0 1 0,0-1 0,0 1 0,0-1 0,1 1 0,-1 0 0,0-1 0,1 0 0,0-1 0,-1 1 0,1 0 0,0 0 0,0 0 0,0 1 0,0-1 0,0 0 0,0 0 0,2 0 0,13-8 0,-13 8 0,0-1 0,1 1 0,-1-1 0,0 0 0,0 0 0,3-3 0,-5 4 0,0 0 0,-1 0 0,1 0 0,0 0 0,-1 0 0,1 0 0,-1 0 0,1-1 0,-1 1 0,1 0 0,-1 0 0,0 0 0,0-1 0,1 1 0,-1 0 0,0 0 0,0-1 0,0 1 0,0 0 0,-1-1 0,1 1 0,-1-2 0,1 2 0,0 0 0,-1 0 0,1 1 0,-1-1 0,1 0 0,-1 0 0,1 0 0,-1 1 0,0-1 0,1 0 0,-1 1 0,0-1 0,0 0 0,1 1 0,-1-1 0,0 1 0,0-1 0,0 1 0,-1-1 0,1 1 0,0 0 0,0-1 0,0 1 0,1-1 0,-1 1 0,0-1 0,0 1 0,1-1 0,-1 1 0,0-1 0,0 0 0,1 1 0,-1-1 0,1 0 0,-1 0 0,1 1 0,-1-1 0,1 0 0,-1 0 0,1 0 0,0 0 0,-1 1 0,1-1 0,0-2 0,-1-5 0,2 8 0,-1-1 0,0 0 0,0 0 0,0 0 0,0 0 0,0 0 0,0 0 0,0 0 0,-1 0 0,1 0 0,0 0 0,0 0 0,-1 0 0,1 1 0,0-1 0,-1 0 0,1 0 0,-1 0 0,1 1 0,-1-1 0,0 0 0,1 0 0,-1 1 0,0-1 0,1 1 0,-1-1 0,0 0 0,-1 0 0,0 0 0,0 0 0,1 0 0,-1 0 0,0-1 0,1 1 0,-1 0 0,1-1 0,-2-2 0,2 4 0,1 0 0,0-1 0,-1 1 0,1-1 0,0 1 0,-1 0 0,1-1 0,0 1 0,0-1 0,0 1 0,-1-1 0,1 1 0,0-1 0,0 1 0,0-1 0,0 1 0,0-1 0,0 1 0,0-1 0,0 1 0,0-1 0,0 1 0,0-1 0,0 1 0,0-1 0,0 1 0,0-1 0,1 1 0,-1-1 0,0 1 0,0 0 0,1-1 0,-1 1 0,0-1 0,0 1 0,1 0 0,0-1 0,-1 1 0,0 0 0,1 0 0,-1 0 0,0 1 0,1-1 0,-1 0 0,0 0 0,0 1 0,1-1 0,-1 0 0,0 1 0,0-1 0,0 0 0,1 1 0,-1-1 0,0 0 0,0 1 0,0-1 0,0 0 0,0 1 0,0-1 0,0 0 0,0 1 0,0-1 0,0 1 0,0-1 0,0 0 0,0 1 0,0-1 0,0 1 0,1 14 0,0 1 0,-2 55 0,-1-69 0,0-8 0,-1-10 0,4 5 0,-1 8 0,0 1 0,1-1 0,-1 1 0,0-1 0,0 1 0,0-1 0,-1 1 0,1-1 0,-1 1 0,-1-5 0,-3 27 0,0 1 0,4-18 0,0 0 0,0 0 0,0 0 0,1 0 0,-1 0 0,1 0 0,0 0 0,0 6 0,-1 13 0,1-21 0,0 0 0,-1 0 0,1 0 0,0 0 0,0-1 0,-1 1 0,1 0 0,0 0 0,-1 0 0,1 0 0,-1-1 0,1 1 0,-1 0 0,1 0 0,-1-1 0,0 1 0,1-1 0,-1 1 0,0 0 0,1-1 0,-1 1 0,-1 0 0,2-1 0,0-1 0,-1 1 0,1 0 0,0 0 0,0-1 0,-1 1 0,1 0 0,0 0 0,0-1 0,0 1 0,0 0 0,-1 0 0,1-1 0,0 1 0,0 0 0,0-1 0,0 1 0,0 0 0,0 0 0,0-1 0,0 1 0,0 0 0,0-1 0,0 1 0,0 0 0,0-1 0,0 1 0,0 0 0,0-1 0,0 1 0,0 0 0,1-1 0,1-11 0,21-62 0,-27 88 0,-1-1 0,0 1 0,-12 20 0,12-26 0,0 1 0,-1-1 0,1 0 0,-1-1 0,-1 0 0,-9 10 0,12-14 0,0 1 0,1 0 0,-1 0 0,1 1 0,-3 4 0,5-6 0,-1 0 0,1-1 0,-1 1 0,0 0 0,1-1 0,-1 0 0,-1 1 0,1-1 0,0 0 0,0 0 0,-1 0 0,0 0 0,1-1 0,-1 1 0,0-1 0,1 0 0,-5 2 0,4-2 0,1 0 0,-1 0 0,1 0 0,0 0 0,-1 1 0,1-1 0,-3 3 0,4-3 0,-1 1 0,1-1 0,-1 0 0,0 0 0,0 0 0,1 0 0,-1 0 0,0-1 0,-2 2 0,3-2 0,0 0 0,1-1 0,-1 1 0,0 0 0,0 0 0,1 0 0,-1-1 0,0 1 0,1 0 0,-1-1 0,0 1 0,1 0 0,-1-1 0,1 1 0,-1-1 0,1 1 0,-1-1 0,1 1 0,-1-1 0,1 0 0,-1 1 0,1-1 0,-1 0 0,1 1 0,0-1 0,0 0 0,-1 1 0,1-1 0,0 0 0,0 0 0,-4-9 0,5 16 0,-1-5 0,1 1 0,-1-1 0,0 1 0,1-1 0,-1 0 0,0 1 0,0-1 0,0 1 0,0-1 0,0 1 0,0-1 0,0 0 0,-1 1 0,0 1 0,1-3 0,-1 0 0,1 0 0,-1 1 0,1-1 0,-1 0 0,1 0 0,-1 0 0,0 0 0,1 0 0,-1 0 0,1 0 0,-1-1 0,1 1 0,-1 0 0,1 0 0,-1 0 0,1-1 0,-2 1 0,3 0 0,-1 0 0,0-1 0,1 1 0,-1 0 0,0 0 0,0 0 0,1 0 0,-1 0 0,0 0 0,1-1 0,-1 1 0,0 0 0,1 0 0,-1 0 0,0 0 0,1 0 0,-1 0 0,0 0 0,0 0 0,1 1 0,-1-1 0,0 0 0,1 0 0,-1 0 0,0 0 0,1 0 0,-1 0 0,0 1 0,0-1 0,1 0 0,-1 1 0,2-1 0,-1 1 0,1-1 0,-1 1 0,0-1 0,1 0 0,-1 1 0,1-1 0,0 0 0,-1 0 0,1 0 0,-1 0 0,1 0 0,-1 0 0,3-1 0,-3 0 0,0 0 0,0 0 0,0 0 0,0 0 0,0 0 0,0 0 0,-1 0 0,1-1 0,0 1 0,-1 0 0,1 0 0,-1 0 0,1-1 0,-1 1 0,0 0 0,0-1 0,1-1 0,-1 3 0,0-1 0,0 1 0,0-1 0,0 1 0,0 0 0,0-1 0,0 1 0,1-1 0,-1 1 0,0 0 0,0-1 0,0 1 0,1 0 0,-1-1 0,0 1 0,1 0 0,-1-1 0,0 1 0,0 0 0,1-1 0,-1 1 0,1 0 0,-1 0 0,0 0 0,1-1 0,-1 1 0,1 0 0,0 0 0,0 0 0,0 0 0,-1 0 0,1 0 0,0 0 0,0 1 0,0-1 0,0 0 0,-1 1 0,1-1 0,0 0 0,0 1 0,0 0 0,26 22 0,-20-16 0,-5-5 0,-1-1 0,0 0 0,1 0 0,-1 0 0,1 0 0,-1 0 0,1 0 0,-1 0 0,1 0 0,0-1 0,-1 1 0,1 0 0,0-1 0,0 0 0,2 1 0,-3-1 0,1-1 0,-1 1 0,1-1 0,-1 1 0,0-1 0,1 0 0,-1 1 0,0-1 0,0 0 0,0 0 0,1 0 0,-1 0 0,0 0 0,0 0 0,0 0 0,-1 0 0,1 0 0,0-1 0,1 0 0,17-31 0,-15 26 0,0-1 0,0 1 0,1 0 0,0 0 0,0 0 0,1 1 0,0 0 0,0 0 0,0 0 0,8-4 0,-5 5 0,-1-1 0,15-12 0,-20 16 0,0-1 0,-1-1 0,1 1 0,-1 0 0,0-1 0,1 1 0,-2-1 0,1 0 0,2-7 0,1-3 0,0 0 0,9-18 0,-14 63 0,1-24 0,0-9 0,-1 1 0,0 0 0,0 0 0,0 0 0,-1 0 0,1 0 0,0 0 0,0 0 0,0 1 0,-1-1 0,1 0 0,-1 0 0,1 0 0,0 1 0,-1-1 0,1 0 0,-1 0 0,0 0 0,-5-5 0,5 5 0,0 0 0,0 0 0,0 0 0,0 0 0,0 0 0,0 0 0,0 0 0,0 0 0,0 0 0,0 1 0,-1-1 0,1 0 0,0 1 0,-1-1 0,-1 0 0,14 19 0,-1-6 0,-8-11 0,0 1 0,0 0 0,-1-1 0,1 1 0,-1 0 0,0 0 0,1 0 0,-1 0 0,0 1 0,0-1 0,0 0 0,0 0 0,-1 1 0,1-1 0,0 3 0,-1-4 0,0-1 0,0 0 0,0 0 0,-1 0 0,1 1 0,0-1 0,0 0 0,0 0 0,0 1 0,0-1 0,0 0 0,0 0 0,0 1 0,0-1 0,1 0 0,-1 0 0,0 0 0,0 1 0,0-1 0,0 0 0,0 0 0,0 0 0,0 1 0,1-1 0,-1 0 0,0 0 0,0 0 0,0 1 0,0-1 0,1 0 0,-1 0 0,0 0 0,0 0 0,0 0 0,1 1 0,5-8 0,-6 6 0,1 0 0,-1 1 0,1-1 0,-1 0 0,1 0 0,0 1 0,-1-1 0,1 0 0,0 1 0,-1-1 0,1 0 0,0 1 0,0-1 0,0 1 0,0 0 0,-1-1 0,1 1 0,0 0 0,1-1 0,-12 25 0,8-18 0,1 1 0,0-1 0,0 1 0,1-1 0,0 1 0,0 7 0,0 2 0,1-11 0,-1 0 0,1 0 0,0 0 0,1 0 0,-1 0 0,1 0 0,0 0 0,0-1 0,3 6 0,-4-9 0,0 0 0,0-1 0,0 1 0,0 0 0,0 0 0,0-1 0,0 1 0,0-1 0,0 1 0,0-1 0,0 1 0,2-1 0,-2 1 0,0-1 0,1 1 0,-1-1 0,1 1 0,-1 0 0,0-1 0,1 1 0,-1 0 0,2 2 0,-1-2 0,-1 1 0,0-1 0,1 1 0,-1-1 0,1 0 0,0 1 0,-1-1 0,3 1 0,-3-2 0,-1 0 0,1 0 0,-1 1 0,1-1 0,0 0 0,-1 0 0,1-1 0,-1 1 0,1 0 0,0 0 0,-1 0 0,1 0 0,-1 0 0,1-1 0,-1 1 0,1 0 0,0 0 0,-1-1 0,1 1 0,-1 0 0,0-1 0,1 1 0,-1-1 0,1 1 0,-1 0 0,1-1 0,-1 1 0,0-1 0,1 1 0,-1-2 0,1 1 0,-1 1 0,0 0 0,0-1 0,1 1 0,-1-1 0,0 1 0,0 0 0,1-1 0,-1 1 0,0 0 0,1-1 0,-1 1 0,1 0 0,-1-1 0,1 1 0,-1 0 0,0 0 0,1 0 0,-1-1 0,1 1 0,-1 0 0,1 0 0,-1 0 0,1 0 0,-1 0 0,1 0 0,-1 0 0,1 0 0,-1 0 0,1 0 0,-1 0 0,1 0 0,-1 0 0,1 0 0,-1 1 0,1-1 0,-1 0 0,0 0 0,1 1 0,-1-1 0,1 0 0,-1 0 0,0 1 0,1-1 0,-1 0 0,0 1 0,1-1 0,-1 1 0,0-1 0,1 0 0,-1 1 0,0-1 0,0 1 0,0-1 0,1 1 0,0 2 0,0-1 0,1 1 0,-1-1 0,0 1 0,-1 0 0,1-1 0,0 1 0,0 5 0,-2-2 0,0 0 0,0 0 0,0-1 0,-2 7 0,1-7 0,1 1 0,-1 0 0,1-1 0,0 11 0,1-15 0,0 1 0,0 0 0,-1 0 0,1 0 0,-1 0 0,1 0 0,-1 0 0,0 0 0,1 0 0,-1-1 0,0 1 0,0 0 0,0-1 0,-1 1 0,1 0 0,0-1 0,-1 0 0,1 1 0,-2 0 0,-3 3 0,0-1 0,0-1 0,-12 6 0,17-8 0,-3-1-1365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4T14:26:37.695"/>
    </inkml:context>
    <inkml:brush xml:id="br0">
      <inkml:brushProperty name="width" value="0.05" units="cm"/>
      <inkml:brushProperty name="height" value="0.05" units="cm"/>
      <inkml:brushProperty name="color" value="#E97132"/>
    </inkml:brush>
  </inkml:definitions>
  <inkml:trace contextRef="#ctx0" brushRef="#br0">365 130 24575,'-1'2'0,"0"0"0,0 0 0,0 0 0,-1 0 0,1 0 0,-1 0 0,1 0 0,-1-1 0,0 1 0,0-1 0,0 1 0,0-1 0,-3 2 0,-1 1 0,3-2 0,0 0 0,0 0 0,-1 0 0,1 0 0,-1-1 0,1 1 0,-1-1 0,0 0 0,-7 1 0,3 0 0,-3 1 0,16-3 0,19-4 0,-5-8 0,-17 9 0,-12 7 0,3-1 0,1-1 0,0 0 0,-11 2 0,12-3 0,0 0 0,0 0 0,-1 1 0,1 0 0,0 0 0,1 0 0,-8 4 0,-13 13 0,15-11 0,-1 0 0,0-1 0,-1 0 0,-16 8 0,28-15 0,-1 0 0,1 0 0,0 0 0,-1 0 0,1 0 0,-1 0 0,1 1 0,0-1 0,-1 0 0,1 0 0,0 0 0,-1 0 0,1 0 0,-1 0 0,1-1 0,0 1 0,-1 0 0,1 0 0,0 0 0,-1 0 0,1 0 0,0 0 0,-1-1 0,1 1 0,0 0 0,-1 0 0,1-1 0,-5-10 0,7-24 0,-1 22 0,-1 11 0,0 1 0,0-1 0,0 1 0,0-1 0,0 0 0,-1 1 0,1-1 0,-1 1 0,1-1 0,-1 0 0,1 1 0,-1-1 0,0 1 0,0 0 0,1-1 0,-1 1 0,-2-3 0,0 3 0,1-1 0,-1 0 0,0 1 0,0-1 0,1 1 0,-1 0 0,0 0 0,-5-1 0,3 0 0,0 1 0,0-1 0,0 0 0,1-1 0,-1 1 0,1-1 0,-1 1 0,1-2 0,0 1 0,0 0 0,0-1 0,1 1 0,-1-1 0,-2-5 0,15 20 0,-7-10 0,-1 1 0,1-1 0,-1 1 0,1-1 0,-1 1 0,0-1 0,0 1 0,0 0 0,0 0 0,0 0 0,0-1 0,0 1 0,0 0 0,-1 0 0,1 0 0,-1 0 0,1 0 0,-1 1 0,0 1 0,3 9 0,-3-13 0,0 0 0,0 1 0,0-1 0,1 0 0,-1 0 0,0 1 0,0-1 0,0 0 0,0 0 0,0 0 0,0 1 0,0-1 0,0 0 0,1 0 0,-1 0 0,0 1 0,0-1 0,0 0 0,0 0 0,1 0 0,-1 0 0,0 0 0,0 1 0,0-1 0,1 0 0,-1 0 0,0 0 0,0 0 0,0 0 0,1 0 0,-1 0 0,0 0 0,0 0 0,1 0 0,-1 0 0,0 0 0,0 0 0,1 0 0,-1 0 0,0 0 0,0 0 0,0 0 0,1 0 0,-1 0 0,0 0 0,0-1 0,0 1 0,1 0 0,-1 0 0,0 0 0,0 0 0,0 0 0,1-1 0,-1-1 0,1 0 0,-1 0 0,0 0 0,0 0 0,0 0 0,0 0 0,0 0 0,0 0 0,0 0 0,0 1 0,-1-1 0,1 0 0,-1 0 0,0 0 0,-1-2 0,0-3 0,-18-73 0,18 72 0,-4-11 0,0 38 0,9 42 0,-5-61 0,-2-5 0,-2-6 0,3 4 0,0 0 0,9 16 0,-3-3 0,0 0 0,-1 0 0,1 1 0,2 12 0,-1-4 0,-4-14 0,1-1 0,-1 1 0,1 0 0,-1-1 0,1 1 0,-1 0 0,1-1 0,0 1 0,-1-1 0,1 1 0,0-1 0,0 1 0,-1-1 0,1 1 0,0-1 0,0 0 0,0 1 0,-1-1 0,1 0 0,0 0 0,0 0 0,0 0 0,0 1 0,1-2 0,28 1 0,-20-1 0,-9 1 0,0 1 0,1-1 0,-1 0 0,0-1 0,0 1 0,1 0 0,-1 0 0,0 0 0,0-1 0,0 1 0,1-1 0,-1 1 0,0-1 0,0 1 0,0-1 0,0 0 0,0 1 0,0-1 0,0 0 0,0 0 0,0 0 0,1-1 0,-1 0 0,-1 1 0,1-1 0,-1 1 0,0-1 0,1 1 0,-1-1 0,0 0 0,0 1 0,0-1 0,0 1 0,0-1 0,0 1 0,0-1 0,-1 0 0,0-1 0,-2-6 0,0 0 0,-1 0 0,0 0 0,-8-11 0,3 4 0,-11-16 0,20 32 0,0 0 0,0 0 0,0 0 0,0 0 0,0 0 0,0 0 0,0 0 0,0 0 0,0 0 0,0 0 0,0 0 0,0 0 0,0 0 0,0 1 0,0-1 0,0 0 0,0 0 0,0 0 0,0 0 0,0 0 0,0 0 0,0 0 0,0 0 0,0 0 0,-1 0 0,1 0 0,0 0 0,0 0 0,0 0 0,0 0 0,0 0 0,0 0 0,0 0 0,0 0 0,0 0 0,0 0 0,0 0 0,0 0 0,0 0 0,0 0 0,0 0 0,0 0 0,0 0 0,0 0 0,0 0 0,0 0 0,0 0 0,0 0 0,2 8 0,4 10 0,-1-8 0,1 0 0,1 0 0,0 0 0,14 16 0,-6-5 0,-14-18 0,0-1 0,0 0 0,1 0 0,-1 0 0,0 0 0,1 0 0,0 0 0,0 0 0,-1 0 0,1-1 0,0 1 0,0-1 0,4 3 0,4 2 0,-9-6 0,0 1 0,-1-1 0,1 1 0,0-1 0,0 0 0,-1 1 0,1-1 0,0 1 0,0-1 0,0 0 0,0 0 0,-1 0 0,3 1 0,-3-2 0,1 1 0,-1-1 0,1 1 0,-1-1 0,1 1 0,-1-1 0,0 1 0,1-1 0,-1 0 0,0 1 0,1-1 0,-1 1 0,0-1 0,0 0 0,0 1 0,0-1 0,1 0 0,-1 1 0,0-1 0,0 0 0,0 1 0,0-1 0,0 0 0,-1 0 0,2-7 0,-1 1 0,-1-15 0,0 20 0,1-1 0,-1 1 0,0-1 0,0 1 0,1-1 0,-2 1 0,1 0 0,0 0 0,0-1 0,-1 1 0,1 0 0,-3-2 0,3 2 0,-1 0 0,1 1 0,0-1 0,0 0 0,0 0 0,0 0 0,0 0 0,0-3 0,-2-1 0,-1 31 0,6 20 0,0-25 0,-2 27 0,0-42 0,-1 0 0,1 0 0,-1 0 0,0 0 0,-1 0 0,1 0 0,-1 0 0,0 0 0,-1-1 0,-2 6 0,-14 15 0,19-25 0,-1 1 0,1-1 0,0 0 0,-1 1 0,1-1 0,-1 0 0,1 0 0,-1 0 0,1 1 0,-1-1 0,1 0 0,0 0 0,-1 0 0,1 0 0,-1 0 0,1 0 0,-1 0 0,1 0 0,-1 0 0,1 0 0,-1 0 0,1 0 0,-1 0 0,1 0 0,-1 0 0,1 0 0,-1-1 0,1 1 0,-1 0 0,1 0 0,-1 0 0,1-1 0,0 1 0,-1 0 0,1-1 0,0 1 0,-1 0 0,1-1 0,-17-17 0,14 16 0,-2-4 0,0 0 0,0 0 0,0 0 0,0-1 0,1 0 0,0 1 0,1-2 0,0 1 0,-3-8 0,6 15 0,0-1 0,0 1 0,0-1 0,0 1 0,1 0 0,-1-1 0,0 1 0,0-1 0,0 1 0,1 0 0,-1-1 0,0 1 0,1 0 0,-1 0 0,0-1 0,1 1 0,-1 0 0,0 0 0,1-1 0,-1 1 0,0 0 0,1 0 0,-1 0 0,0-1 0,1 1 0,-1 0 0,1 0 0,0 0 0,14-4 0,-13 4 0,50-9 0,-45 9 0,-1-1 0,1 1 0,-1 0 0,1 1 0,12 1 0,-6 6 0,-3-2 0,-10-6 0,1-1 0,-1 1 0,1 0 0,-1-1 0,0 1 0,1 0 0,-1-1 0,1 1 0,-1-1 0,0 1 0,0-1 0,1 1 0,-1 0 0,0-1 0,0 1 0,0-1 0,1 1 0,-1-1 0,0 1 0,0-1 0,0 1 0,0-1 0,0 1 0,0-1 0,0 0 0,0 0 0,3-22 0,-1-35 0,-2 48 0,-1-1 0,0 1 0,0 0 0,-1 0 0,-6-19 0,5 57 0,-3 79 0,6-104 0,0-1 0,0 1 0,1-1 0,0 1 0,-1 0 0,1-1 0,0 1 0,2 3 0,-3-5 0,0-1 0,0 1 0,1 0 0,-1-1 0,0 1 0,0-1 0,1 0 0,-1 1 0,0-1 0,1 1 0,-1-1 0,0 1 0,1-1 0,-1 0 0,0 1 0,1-1 0,-1 0 0,1 1 0,-1-1 0,1 0 0,-1 0 0,1 1 0,-1-1 0,1 0 0,-1 0 0,1 0 0,-1 0 0,1 0 0,-1 1 0,1-1 0,-1 0 0,1 0 0,0-1 0,-1 1 0,1 0 0,-1 0 0,1 0 0,-1 0 0,1 0 0,-1 0 0,1-1 0,-1 1 0,1 0 0,-1 0 0,1-1 0,-1 1 0,0 0 0,1-1 0,0 0 0,0 0 0,0 0 0,0-1 0,0 1 0,-1-1 0,1 0 0,0 1 0,-1-1 0,1 1 0,-1-1 0,1 0 0,-1 1 0,0-1 0,0-3 0,0-26 0,-1 18 0,1 5 0,0-1 0,-1 0 0,0 1 0,-3-11 0,2 5 0,1 9 0,0 16 0,-3 11 0,3-19 0,0 0 0,0 1 0,1-1 0,0 1 0,-1-1 0,1 1 0,1 3 0,0-5 0,0 0 0,1 0 0,0 0 0,-1 0 0,1 0 0,0 0 0,0-1 0,0 1 0,4 2 0,3 3 0,-8-6 0,0 0 0,1 0 0,-1 0 0,0 1 0,1-1 0,-1 0 0,0 1 0,0-1 0,0 1 0,0 0 0,-1-1 0,1 1 0,0 0 0,-1-1 0,1 1 0,-1 0 0,1 0 0,-1 0 0,0-1 0,0 1 0,0 0 0,0 0 0,0 0 0,0-1 0,0 1 0,-1 0 0,1 0 0,-1 0 0,1-1 0,-2 3 0,-4 18 0,3-12 0,0 0 0,0 1 0,-1-1 0,0-1 0,-1 1 0,0 0 0,-7 8 0,12-18 0,0 1 0,-1-1 0,1 0 0,0 1 0,0-1 0,0 0 0,-1 1 0,1-1 0,0 0 0,-1 0 0,1 1 0,0-1 0,0 0 0,-1 0 0,1 0 0,0 0 0,-1 1 0,1-1 0,0 0 0,-1 0 0,1 0 0,-1 0 0,1 0 0,0 0 0,-1 0 0,1 0 0,0 0 0,-1 0 0,1 0 0,-1 0 0,1 0 0,0 0 0,-1 0 0,1 0 0,0-1 0,-1 1 0,1 0 0,0 0 0,-1 0 0,1 0 0,0-1 0,-1 1 0,1-1 0,-1 1 0,1-1 0,0 1 0,-1-1 0,1 0 0,0 1 0,-1-1 0,1 0 0,0 1 0,0-1 0,0 0 0,0 1 0,0-1 0,0 0 0,0 1 0,0-1 0,0 0 0,0 1 0,0-1 0,0 0 0,0 1 0,1-2 0,1-4 0,0 1 0,1 0 0,0 0 0,0 0 0,0 0 0,0 1 0,5-6 0,-7 9 0,1 1 0,-1-1 0,0 0 0,1 1 0,-1-1 0,0 1 0,1 0 0,-1-1 0,1 1 0,-1 0 0,0 0 0,1 0 0,-1 0 0,1 0 0,-1 0 0,1 0 0,-1 0 0,1 1 0,-1-1 0,0 1 0,1-1 0,-1 1 0,0-1 0,1 1 0,-1 0 0,0-1 0,2 3 0,7 2 0,-9-5 0,0 0 0,-1 1 0,1-1 0,0 1 0,0-1 0,0 1 0,0-1 0,-1 1 0,1-1 0,0 1 0,0 0 0,-1-1 0,1 1 0,0 1 0,0-2 0,-1 1 0,0-1 0,0 0 0,0 1 0,1-1 0,-1 0 0,0 1 0,0-1 0,1 0 0,-1 0 0,0 1 0,1-1 0,-1 0 0,0 0 0,0 0 0,1 1 0,-1-1 0,1 0 0,-1 0 0,0 0 0,1 0 0,-1 0 0,0 0 0,1 0 0,-1 0 0,0 0 0,1 0 0,-1 0 0,1 0 0,-1 0 0,0 0 0,1 0 0,-1 0 0,1 0 0,10-10 0,-4 4 0,-6 6 0,28-14 0,-28 13 0,0 1 0,1-1 0,-1 1 0,1-1 0,-1 1 0,0 0 0,1-1 0,-1 1 0,1 0 0,-1 0 0,1 0 0,-1 0 0,1 0 0,-1 1 0,1-1 0,-1 0 0,1 1 0,1 0 0,1 3-1365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4T14:26:47.767"/>
    </inkml:context>
    <inkml:brush xml:id="br0">
      <inkml:brushProperty name="width" value="0.05" units="cm"/>
      <inkml:brushProperty name="height" value="0.05" units="cm"/>
      <inkml:brushProperty name="color" value="#E97132"/>
    </inkml:brush>
  </inkml:definitions>
  <inkml:trace contextRef="#ctx0" brushRef="#br0">88 121 24575,'0'7'0,"0"4"0,0-1 0,2 13 0,-1-19 0,0 0 0,0 0 0,0 0 0,0-1 0,1 1 0,0 0 0,0-1 0,0 0 0,3 5 0,-4-7 0,0 0 0,0 0 0,0 0 0,0 0 0,0 0 0,0 0 0,0-1 0,0 1 0,0 0 0,1-1 0,-1 1 0,0-1 0,1 1 0,-1-1 0,0 1 0,3-1 0,-4 0 0,0 0 0,0 0 0,1 0 0,-1 0 0,0 0 0,1 0 0,-1 0 0,0 0 0,1 0 0,-1 0 0,0 0 0,1 0 0,-1-1 0,0 1 0,0 0 0,1 0 0,-1 0 0,0-1 0,0 1 0,1 0 0,-1 0 0,0 0 0,0-1 0,0 1 0,1 0 0,-1-1 0,0 0 0,0 1 0,0-1 0,0 0 0,1 0 0,-1 0 0,0 0 0,-1 1 0,1-1 0,0 0 0,0 0 0,0 0 0,0 0 0,-1 1 0,1-1 0,-1-1 0,-8-19 0,5 12 0,1 0 0,-1 0 0,1 0 0,-2-17 0,2-12 0,3 27 0,-1 0 0,0-1 0,-5-18 0,6 30 0,0-1 0,0 0 0,0 1 0,0-1 0,-1 0 0,1 1 0,0-1 0,0 0 0,0 1 0,-1-1 0,1 1 0,-1-1 0,1 0 0,0 1 0,-1-1 0,1 1 0,-1-1 0,1 1 0,-1-1 0,1 1 0,-1 0 0,1-1 0,-1 1 0,-1-1 0,2 1 0,-1 1 0,1-1 0,-1 0 0,1 1 0,-1-1 0,0 0 0,1 1 0,-1-1 0,1 1 0,0-1 0,-1 1 0,1-1 0,-1 1 0,1-1 0,0 1 0,-1-1 0,1 1 0,0-1 0,-1 2 0,-1 4 0,0 0 0,0 0 0,0 0 0,-1 7 0,2-2 0,0 0 0,0 0 0,1 0 0,1 0 0,0 0 0,0 0 0,4 14 0,-16-52 0,5 14 0,1-1 0,-5-18 0,7 13 0,3 16 0,0 0 0,-1 0 0,1 0 0,0 1 0,-1-1 0,0 0 0,0 0 0,0 0 0,0 1 0,0-1 0,0 0 0,-1 1 0,1-1 0,-1 1 0,0 0 0,0-1 0,-3-2 0,4 6 0,3 6 0,3 6 0,0-1 0,-1-3 0,0-1 0,1 0 0,-1 0 0,8 9 0,-10-15 0,0 0 0,0 0 0,0 0 0,0 0 0,0-1 0,1 1 0,-1-1 0,0 1 0,1-1 0,-1 0 0,1 0 0,-1 0 0,1 0 0,0 0 0,-1-1 0,1 1 0,0-1 0,-1 0 0,4 0 0,0 0 0,-3 0 0,0 0 0,0 0 0,0 0 0,0 0 0,0 0 0,0 1 0,0-1 0,0 1 0,0 0 0,0-1 0,0 2 0,-1-1 0,1 0 0,0 0 0,-1 1 0,4 2 0,23 24 0,-22-20 0,0-1 0,11 9 0,-18-16 0,0 0 0,1 0 0,-1 0 0,0 1 0,0-1 0,0 0 0,0 0 0,0 0 0,0 0 0,0 0 0,0 0 0,1 0 0,-1 0 0,0 1 0,0-1 0,0 0 0,0 0 0,0 0 0,1 0 0,-1 0 0,0 0 0,0 0 0,0 0 0,0 0 0,0 0 0,1 0 0,-1 0 0,0 0 0,0 0 0,0 0 0,0 0 0,1 0 0,-1 0 0,0 0 0,0 0 0,0 0 0,0 0 0,0 0 0,1-1 0,-1 1 0,0 0 0,0 0 0,0 0 0,0 0 0,0 0 0,0 0 0,0 0 0,1-1 0,-1 1 0,0 0 0,-1-11 0,-6-11 0,2 11 0,4 8 0,0 0 0,0 0 0,0 0 0,0 0 0,-1 0 0,0 0 0,1 1 0,-1-1 0,0 0 0,0 1 0,-1-1 0,1 1 0,0 0 0,-1 0 0,1 0 0,-6-3 0,-13-8 0,17 10 0,1 0 0,-1 1 0,0-1 0,-9-2 0,13 5 0,-1 0 0,1 0 0,-1 0 0,1 0 0,-1 0 0,1 1 0,-1-1 0,1 0 0,-1 0 0,1 1 0,0-1 0,-1 0 0,1 1 0,-1-1 0,1 0 0,0 1 0,-1-1 0,1 0 0,0 1 0,-1-1 0,1 1 0,0-1 0,0 1 0,0-1 0,-1 1 0,1-1 0,0 0 0,0 1 0,0-1 0,0 1 0,0-1 0,0 1 0,0 0 0,0-1 0,0 1 0,-1 21 0,1-17 0,1-1 0,1 1 0,-1 0 0,1-1 0,-1 1 0,1-1 0,1 0 0,2 6 0,-2-6 0,-1-1 0,0 1 0,0-1 0,0 1 0,-1 0 0,0 0 0,1 0 0,-1 0 0,-1 0 0,1 0 0,0 5 0,-2-8 0,1 1 0,-1 0 0,1-1 0,-1 1 0,0-1 0,0 1 0,0-1 0,0 1 0,0-1 0,0 0 0,0 1 0,0-1 0,0 0 0,-1 0 0,1 0 0,0 0 0,-1 0 0,1 0 0,-1 0 0,1-1 0,-1 1 0,-2 1 0,-4 1 0,-1-1 0,1 1 0,-9 0 0,-10 4 0,21-6 0,0 1 0,0 0 0,0-1 0,0 0 0,-1-1 0,1 0 0,-7 0 0,13 0 2,0 0-1,0 0 0,0 0 1,-1 0-1,1 0 0,0 0 0,0 0 1,0 0-1,0 0 0,-1 0 1,1 0-1,0 0 0,0 0 1,0 0-1,0 0 0,0-1 1,0 1-1,-1 0 0,1 0 1,0 0-1,0 0 0,0 0 0,0 0 1,0-1-1,0 1 0,0 0 1,0 0-1,-1 0 0,1 0 1,0 0-1,0-1 0,0 1 1,0 0-1,0 0 0,0 0 1,0 0-1,0-1 0,0 1 1,0 0-1,0 0 0,0 0 0,0 0 1,0 0-1,0-1 0,0 1 1,1 0-1,-1 0 0,4-9-502,-2 7-426</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4T14:27:56.231"/>
    </inkml:context>
    <inkml:brush xml:id="br0">
      <inkml:brushProperty name="width" value="0.05" units="cm"/>
      <inkml:brushProperty name="height" value="0.05" units="cm"/>
      <inkml:brushProperty name="color" value="#E97132"/>
    </inkml:brush>
  </inkml:definitions>
  <inkml:trace contextRef="#ctx0" brushRef="#br0">210 1 24575,'3'69'0,"-1"-56"0,1 9 0,-3-21 0,0-1 0,0 1 0,0 0 0,0-1 0,0 1 0,0 0 0,0-1 0,-1 1 0,1 0 0,0-1 0,0 1 0,0-1 0,-1 1 0,1 0 0,0-1 0,-1 1 0,1-1 0,-1 1 0,1-1 0,0 1 0,-1-1 0,1 1 0,-1-1 0,0 1 0,-3 0 0,3-1 0,0 0 0,1 1 0,-1-1 0,1 0 0,-1 0 0,1 0 0,-1 0 0,1 1 0,-1-1 0,1 0 0,-1 0 0,1 1 0,-1-1 0,1 1 0,0-1 0,-1 1 0,-10 10 0,1 1 0,-11 17 0,6-12 0,12-15 0,1 0 0,0 1 0,-1-1 0,1 1 0,0 0 0,-2 2 0,-5 22 0,8-24 0,1-1 0,-1 0 0,1 0 0,-1-1 0,1 1 0,-1 0 0,0 0 0,0-1 0,0 1 0,0-1 0,0 1 0,0-1 0,0 1 0,-1-1 0,1 0 0,0 1 0,-1-1 0,1 0 0,-1 0 0,0 0 0,-1 1 0,-2-1 0,0 1 0,1-1 0,-1 0 0,0-1 0,-9 1 0,-10 2 0,23-3 0,0 0 0,0 1 0,0-1 0,0 1 0,0 0 0,0-1 0,1 1 0,-1 0 0,0-1 0,0 1 0,0 0 0,1 0 0,-1 0 0,0-1 0,1 1 0,-1 0 0,0 2 0,0-1 0,1-1 0,-1 0 0,0 1 0,0-1 0,0 0 0,0 0 0,0 0 0,0 0 0,-2 2 0,6-1 0,0-1 0,0 1 0,0 0 0,0-1 0,1 0 0,5 2 0,-4-2 0,1 0 0,0 0 0,0-1 0,0 0 0,-1 0 0,1 0 0,10-3 0,-6 2 0,-9 1 0,0 0 0,-1 0 0,1 0 0,0 0 0,-1 0 0,1 0 0,0 0 0,-1 0 0,1 0 0,0 1 0,-1-1 0,1 0 0,0 0 0,-1 1 0,1-1 0,-1 0 0,1 1 0,-1-1 0,1 1 0,-1-1 0,1 1 0,-1-1 0,1 1 0,-1-1 0,0 1 0,1-1 0,-1 1 0,1 0 0,2 4 0,-5 4 0,1-4 0,-1 0 0,-1 0 0,1 0 0,-1-1 0,1 1 0,-8 8 0,9-12 0,1-1 0,-1 1 0,0 0 0,0 0 0,0-1 0,0 1 0,0-1 0,0 1 0,0-1 0,0 1 0,0-1 0,0 1 0,0-1 0,0 0 0,0 0 0,-2 1 0,2-1 0,-1-1 0,1 1 0,0 0 0,0-1 0,0 1 0,-1-1 0,1 1 0,0-1 0,0 0 0,0 1 0,0-1 0,0 0 0,0 0 0,0 0 0,0 1 0,0-1 0,0 0 0,0-2 0,-6-3 0,5 5 0,1-1 0,0 1 0,-1 0 0,1 0 0,0-1 0,0 1 0,0-1 0,-2-2 0,23 15 0,-19-10 0,0-1 0,0 1 0,0 0 0,0-1 0,0 1 0,0 0 0,0-1 0,0 0 0,0 1 0,0-1 0,0 1 0,0-1 0,0 0 0,1 0 0,-1 0 0,0 0 0,0 1 0,0-1 0,0-1 0,0 1 0,1 0 0,-1 0 0,0 0 0,0-1 0,0 1 0,0 0 0,0-1 0,0 1 0,0-1 0,0 0 0,0 1 0,0-1 0,0 0 0,1 0 0,1-3 0,0 0 0,0 0 0,0-1 0,-1 1 0,1 0 0,1-7 0,-2 8 0,1-4 0,1 1 0,0-1 0,0 1 0,0-1 0,1 1 0,0 0 0,0 1 0,1-1 0,-1 1 0,1 0 0,0 1 0,8-5 0,3-3 0,-1-1 0,0 0 0,0-2 0,-2 1 0,19-25 0,-19 23 0,-14 16 0,0 0 0,0 0 0,0 0 0,0 0 0,0 0 0,0 0 0,-1 1 0,1-1 0,0 0 0,0 0 0,0 0 0,0 0 0,0 0 0,0 0 0,0 1 0,0-1 0,0 0 0,0 0 0,0 0 0,1 0 0,-1 0 0,0 0 0,0 1 0,0-1 0,0 0 0,0 0 0,0 0 0,0 0 0,0 0 0,0 0 0,0 0 0,0 1 0,0-1 0,1 0 0,-1 0 0,0 0 0,0 0 0,0 0 0,0 0 0,0 0 0,0 0 0,0 0 0,1 0 0,-1 0 0,0 0 0,0 0 0,0 0 0,0 0 0,0 0 0,0 0 0,1 0 0,-1 0 0,0 0 0,0 0 0,0 0 0,0 0 0,0 0 0,0 0 0,1 0 0,-1 0 0,0 0 0,0 0 0,0 0 0,0 0 0,0 0 0,0 0 0,0-1 0,1 1 0,-3 17 0,2-17 0,0 1 0,0 0 0,-1-1 0,1 1 0,0-1 0,0 1 0,0-1 0,-1 1 0,1-1 0,0 1 0,-1-1 0,1 1 0,0-1 0,-1 1 0,1-1 0,0 0 0,-1 1 0,1-1 0,-1 0 0,1 1 0,-2-1 0,2 0 0,-1 0 0,0 0 0,0-1 0,1 1 0,-1-1 0,0 1 0,1 0 0,-1-1 0,1 1 0,-1-1 0,1 0 0,-1 1 0,1-1 0,-1 1 0,1-1 0,-1 0 0,1 1 0,0-1 0,-1 0 0,1 0 0,0 1 0,-1-1 0,1-1 0,-1-1 0,0-1 0,1 1 0,-1 0 0,1-1 0,-1 1 0,1 0 0,0-1 0,1 1 0,0-5 0,-1 5 0,0 0 0,1 0 0,-1 0 0,0 0 0,0 0 0,0 0 0,-1 1 0,1-1 0,-1 0 0,0 0 0,1 0 0,-3-4 0,3 7 0,-1-1 0,1 1 0,-1-1 0,1 1 0,0 0 0,-1-1 0,1 1 0,-1 0 0,1-1 0,-1 1 0,1 0 0,-1 0 0,1-1 0,-1 1 0,1 0 0,-1 0 0,1 0 0,-1 0 0,1 0 0,-1 0 0,1 0 0,-1 0 0,0 0 0,1 0 0,-1 0 0,1 0 0,-1 0 0,1 0 0,-1 0 0,1 0 0,-1 1 0,1-1 0,-1 0 0,1 0 0,-1 1 0,1-1 0,-1 0 0,1 1 0,-1 0 0,0-1 0,0 1 0,1 0 0,-1-1 0,0 1 0,1 0 0,-1-1 0,0 1 0,1 0 0,-1 0 0,1-1 0,-1 1 0,1 0 0,-1 0 0,1 0 0,0 0 0,0 0 0,-1 0 0,1 0 0,0 0 0,0 0 0,0-1 0,0 1 0,0 2 0,1 1 0,1-1 0,-1 0 0,1 0 0,0 0 0,0 0 0,0 0 0,0 0 0,4 3 0,-5-4 0,0-1 0,0 0 0,0 0 0,0 0 0,1 0 0,-1-1 0,0 1 0,0 0 0,1 0 0,-1-1 0,0 1 0,1-1 0,-1 1 0,0-1 0,1 1 0,-1-1 0,1 0 0,-1 0 0,1 0 0,-1 0 0,1 0 0,-1 0 0,2 0 0,-2-1 0,0 1 0,-1-1 0,1 0 0,0 1 0,-1-1 0,1 1 0,-1-1 0,1 0 0,-1 0 0,1 1 0,-1-1 0,0 0 0,1 0 0,-1 0 0,0 1 0,0-1 0,1 0 0,-1 0 0,0 0 0,0 0 0,0 1 0,0-1 0,0 0 0,0 0 0,0 0 0,0 0 0,-1 0 0,1 1 0,-1-3 0,1 2 0,0 0 0,0 0 0,0 0 0,-1 0 0,1 0 0,0 0 0,0 0 0,1 0 0,-1 0 0,0 0 0,0 0 0,0 0 0,1 0 0,-1 0 0,0 0 0,1-1 0,1 4 0,-1-1 0,1 1 0,-1-1 0,1 1 0,-1 0 0,0 0 0,0 0 0,0 0 0,1 3 0,0-2 0,-1 0 0,1 0 0,-1-1 0,0 1 0,0 0 0,0-1 0,0 1 0,-1 0 0,1 0 0,-1 0 0,1 0 0,-1 0 0,0 0 0,0 0 0,0-1 0,-1 1 0,-1 5 0,-1 8 0,1-11 0,1-1 0,0 1 0,0-1 0,0 1 0,1-1 0,0 10 0,1-12 0,0-1 0,0 1 0,0-1 0,0 1 0,0-1 0,1 0 0,-1 1 0,1-1 0,-1 0 0,1 0 0,2 2 0,7 4 0,-8-3-195,0-1 0,1-1 0,0 1 0,0 0 0,-1-1 0,7 3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4T14:28:13.500"/>
    </inkml:context>
    <inkml:brush xml:id="br0">
      <inkml:brushProperty name="width" value="0.05" units="cm"/>
      <inkml:brushProperty name="height" value="0.05" units="cm"/>
      <inkml:brushProperty name="color" value="#E97132"/>
    </inkml:brush>
  </inkml:definitions>
  <inkml:trace contextRef="#ctx0" brushRef="#br0">423 193 24575,'2'1'0,"0"0"0,0 0 0,-1 1 0,1-1 0,0 1 0,-1-1 0,1 1 0,-1 0 0,3 3 0,0 0 0,-2-2 0,0-1 0,-1 0 0,0 1 0,1-1 0,-1 1 0,1 3 0,-1 6 0,-1-12 0,0 0 0,0 0 0,0 1 0,-1-1 0,1 0 0,0 1 0,0-1 0,0 0 0,0 0 0,-1 1 0,1-1 0,0 0 0,0 0 0,0 0 0,-1 1 0,1-1 0,0 0 0,0 0 0,-1 0 0,1 0 0,0 0 0,-1 1 0,1-1 0,0 0 0,0 0 0,-1 0 0,1 0 0,0 0 0,-1 0 0,1 0 0,-1 0 0,0-1 0,0 1 0,0 0 0,1-1 0,-1 1 0,0 0 0,1-1 0,-1 1 0,0-1 0,1 1 0,-1-1 0,0 1 0,1-1 0,-1 0 0,1 1 0,-1-1 0,1 0 0,0 0 0,-2-1 0,-8-19 0,7 14 0,-10-15 0,11 20 0,0-1 0,0 1 0,0-1 0,1 1 0,-1-1 0,1 1 0,0-1 0,0 0 0,0 0 0,0 0 0,1 0 0,-1 0 0,1 1 0,-1-7 0,1 9 0,0-1 0,0 1 0,0-1 0,0 1 0,0-1 0,0 0 0,0 1 0,0-1 0,0 1 0,0-1 0,0 1 0,1-1 0,-1 1 0,0-1 0,0 1 0,0-1 0,1 1 0,-1-1 0,0 1 0,1 0 0,-1-1 0,0 1 0,1-1 0,-1 1 0,1 0 0,-1-1 0,0 1 0,1 0 0,-1-1 0,1 1 0,-1 0 0,1 0 0,0-1 0,0 1 0,1 1 0,-1-1 0,0 0 0,0 0 0,0 1 0,1-1 0,-1 1 0,0-1 0,0 1 0,0-1 0,0 1 0,0 0 0,0-1 0,1 2 0,0 0 0,0-1 0,0 1 0,-1-1 0,1 1 0,-1 0 0,1 0 0,-1-1 0,1 1 0,-1 0 0,0 0 0,0 1 0,0-1 0,0 0 0,0 0 0,-1 0 0,1 1 0,0 2 0,-3 0 0,0 1 0,-1-1 0,1 0 0,-1-1 0,0 1 0,0 0 0,-1-1 0,1 1 0,-1-1 0,-6 5 0,-15 20 0,9-10 0,15-18 0,0 0 0,0 0 0,0 0 0,-1 0 0,1 0 0,0 0 0,0 0 0,-1-1 0,1 1 0,0 0 0,-1-1 0,1 1 0,-3 0 0,3-2 0,1 0 0,-1 1 0,1-1 0,-1 0 0,1 1 0,-1-1 0,1 0 0,0 0 0,-1 1 0,1-1 0,0 0 0,0 0 0,0 0 0,0 1 0,0-1 0,0 0 0,0 0 0,0-1 0,-2-9 0,1 10 0,0 0 0,0 1 0,0-1 0,0 0 0,0 1 0,0-1 0,-1 1 0,1-1 0,0 1 0,0 0 0,0 0 0,0-1 0,-1 1 0,1 0 0,0 0 0,0 0 0,0 0 0,0 0 0,-1 1 0,1-1 0,0 0 0,0 0 0,0 1 0,0-1 0,0 1 0,-2 0 0,-1 0 0,0 1 0,-1 0 0,1 0 0,1 0 0,-8 6 0,10-7 0,0 0 0,0-1 0,0 1 0,0 0 0,1 0 0,-1 0 0,0 1 0,1-1 0,-1 0 0,0 0 0,1 2 0,2-1 0,6-5 0,-6 2 0,0 0 0,0 0 0,0 0 0,0 0 0,0 0 0,1 0 0,-1 1 0,0-1 0,0 1 0,1-1 0,2 1 0,-3 0 0,-1 0 0,1 1 0,-1-1 0,0 0 0,1 1 0,-1-1 0,0 1 0,0 0 0,1-1 0,-1 1 0,0 0 0,0 0 0,0 0 0,0 0 0,0 0 0,0 0 0,0 0 0,0 0 0,1 1 0,4 5 0,6 6 0,-12-13 0,0 0 0,1 1 0,-1-1 0,0 1 0,0-1 0,0 0 0,1 1 0,-1-1 0,0 1 0,0-1 0,0 0 0,0 1 0,0-1 0,0 1 0,0-1 0,0 0 0,0 1 0,0-1 0,0 1 0,0-1 0,0 1 0,0-1 0,0 0 0,0 1 0,-1-1 0,1 1 0,0-1 0,0 0 0,0 1 0,-1-1 0,1 1 0,0-1 0,-1 0 0,1 0 0,0 0 0,0 0 0,0 1 0,0-1 0,0 0 0,0 0 0,-1 0 0,1 0 0,0 0 0,0 0 0,0 0 0,0 0 0,0 0 0,-1 0 0,1 0 0,0 0 0,0 0 0,0 0 0,0 0 0,0 0 0,-1 0 0,1 0 0,0 0 0,0 0 0,0 0 0,0 0 0,0 0 0,-1-1 0,1 1 0,0 0 0,0 0 0,0 0 0,0 0 0,0 0 0,0 0 0,-1 0 0,-4-8 0,-2-11 0,6 18 0,-5-22 0,1 1 0,0-1 0,2 0 0,0 0 0,2-27 0,1 48 0,0 0 0,0-1 0,-1 1 0,1 0 0,0 0 0,-1 0 0,1 0 0,-1 0 0,0 0 0,0 0 0,0 0 0,0 0 0,0 0 0,0 1 0,0-1 0,-1 0 0,1 1 0,-1-1 0,1 0 0,-1 1 0,1 0 0,-1-1 0,0 1 0,0 0 0,0 0 0,0 0 0,1 0 0,-1 1 0,0-1 0,-1 0 0,1 1 0,0-1 0,-3 1 0,4 0 0,0-1 0,0 1 0,0 0 0,0-1 0,0 1 0,0-1 0,0 1 0,0-1 0,1 0 0,-1 1 0,0-1 0,0 0 0,0 1 0,1-1 0,-1 0 0,0 0 0,1 0 0,-1 0 0,0 0 0,1 0 0,-1 0 0,1 0 0,0 0 0,-1 0 0,1 0 0,0-1 0,-9-34 0,8 30 0,0-5 0,-1-3 0,-2 13 0,-3 8 0,-8 15 0,-8 11 0,22-31 0,-1-1 0,1 1 0,-1-1 0,0 1 0,1-1 0,-1 0 0,0 1 0,0-1 0,0 0 0,0 0 0,0-1 0,0 1 0,0 0 0,0-1 0,-3 1 0,4-1 0,0 1 0,0-1 0,-1 0 0,1 1 0,0-1 0,0 1 0,0-1 0,0 1 0,0 0 0,-1-1 0,1 1 0,0 0 0,1 0 0,-1 0 0,0 0 0,0 0 0,0 0 0,0 0 0,1 0 0,-1 0 0,1 0 0,-1 0 0,0 0 0,1 0 0,0 1 0,-1-1 0,1 0 0,0 2 0,-2 5 0,1 0 0,1 0 0,0 13 0,0-5 0,-1-7 0,-1-1 0,0 1 0,-1-1 0,1 0 0,-2 0 0,1 0 0,-1 0 0,-9 14 0,5-10 0,-10 26 0,17-37 0,1 1 0,-1-1 0,1 0 0,-1 0 0,0 1 0,0-1 0,1 0 0,-1 0 0,0 0 0,0 0 0,0 0 0,-2 1 0,3-1 0,-1-1 0,1 0 0,-1 0 0,1 1 0,-1-1 0,0 0 0,1 0 0,-1 0 0,1 0 0,-1 0 0,1 0 0,-1 0 0,1 0 0,-1 0 0,0 0 0,1 0 0,-1 0 0,1 0 0,-1 0 0,1 0 0,-2-1 0,1 0 0,-1 0 0,0-1 0,1 1 0,-1 0 0,1-1 0,-1 1 0,1-1 0,0 0 0,-1 1 0,1-1 0,0 0 0,0 0 0,1 0 0,-1 0 0,-1-2 0,-1-5 0,1 1 0,0-1 0,0 0 0,-1-15 0,6 23 0,3 6 0,4 5 0,4 5 0,1 0 0,1-2 0,27 19 0,-2-2 0,-40-29 0,1 0 0,-1 0 0,0 0 0,0 1 0,1-1 0,-1 0 0,0 1 0,1 1 0,-2-2 0,0-1 0,0 0 0,0 0 0,0 0 0,0 0 0,0 0 0,0 0 0,0 0 0,0 0 0,0 0 0,0 0 0,0 0 0,0 1 0,0-1 0,0 0 0,0 0 0,0 0 0,0 0 0,0 0 0,0 0 0,0 0 0,0 0 0,0 0 0,0 0 0,0 0 0,0 0 0,0 0 0,0 1 0,0-1 0,0 0 0,0 0 0,0 0 0,-1 0 0,1 0 0,0 0 0,0 0 0,0 0 0,0 0 0,0 0 0,0 0 0,0 0 0,0 0 0,0 0 0,0 0 0,0 0 0,0 0 0,-1 0 0,1 0 0,0 0 0,0 0 0,0 0 0,-10-3 0,-15-11 0,19 10 0,-2 0 0,1 1 0,-11-5 0,17 8 0,0 0 0,0-1 0,0 1 0,0 0 0,0 0 0,0 0 0,0 0 0,0 0 0,0 1 0,0-1 0,0 0 0,0 0 0,0 1 0,0-1 0,0 0 0,0 1 0,0-1 0,1 1 0,-1-1 0,0 1 0,0 0 0,0-1 0,0 2 0,0-1 0,0 0 0,0-1 0,0 1 0,-1 0 0,1 0 0,0-1 0,0 1 0,-1-1 0,1 1 0,-2 0 0,3-1 0,0 0 0,0 0 0,-1 0 0,1 0 0,0 0 0,0 0 0,0 0 0,0 0 0,0 0 0,0 0 0,-1 0 0,1 0 0,0 0 0,0 0 0,0 0 0,0 0 0,0 0 0,0 0 0,-1 0 0,1 0 0,0 0 0,0 0 0,0 0 0,0 0 0,0-1 0,0 1 0,-1 0 0,1 0 0,0 0 0,0 0 0,0 0 0,0 0 0,0 0 0,0 0 0,0-1 0,0 1 0,0 0 0,0 0 0,0 0 0,0 0 0,0 0 0,0 0 0,-1-1 0,1 1 0,1 0 0,-1 0 0,0 0 0,0-1 0,0 1 0,0 0 0,0 0 0,1 0 0,-1 0 0,0-1 0,0 1 0,0 0 0,0 0 0,1 0 0,-1 0 0,0 0 0,0 0 0,0 0 0,1 0 0,-1-1 0,0 1 0,0 0 0,1 0 0,-1 0 0,0 0 0,0 0 0,0 0 0,1 0 0,-1 0 0,0 0 0,1 1 0,30 7 0,-25-6 0,0 0 0,1 0 0,-1-1 0,7 1 0,19-1 0,-21-2 0,0 1 0,19 3 0,-24-1 0,-1-1 0,1 1 0,-1 1 0,0-1 0,8 5 0,-14-7 0,1 0 0,0 0 0,0 0 0,0 0 0,0 0 0,0-1 0,0 1 0,0 0 0,0 0 0,0 0 0,0 0 0,0 0 0,0 0 0,0 0 0,0 0 0,0 0 0,0 0 0,0 0 0,0 0 0,0 0 0,0 0 0,0 0 0,0 0 0,0 0 0,0 0 0,0 0 0,1 0 0,-1 0 0,0-1 0,0 1 0,0 0 0,0 0 0,0 0 0,0 0 0,0 0 0,0 0 0,0 0 0,0 0 0,0 0 0,0 0 0,0 0 0,0 0 0,0 0 0,0 0 0,0 0 0,0 0 0,0 0 0,0 0 0,0 0 0,0 0 0,0 0 0,0 0 0,1 0 0,-1 0 0,0 0 0,0 0 0,0 0 0,0 0 0,0 0 0,0 0 0,0 0 0,0 0 0,0 0 0,0 0 0,0 0 0,0 0 0,-2-6 0,-6-7 0,3 8 0,0 1 0,0 0 0,-1-1 0,1 1 0,-13-6 0,12 7 0,-1-1 0,1 0 0,0 0 0,0 0 0,-6-7 0,9 8 0,0-1 0,0 1 0,1-1 0,-4-6 0,6 10 0,-1-1 0,1 1 0,0 0 0,0-1 0,0 1 0,0-1 0,-1 1 0,1-1 0,0 1 0,0 0 0,0-1 0,0 1 0,0-1 0,0 1 0,0-1 0,0 1 0,0-1 0,0 1 0,1 0 0,-1-1 0,0 1 0,0-1 0,1 0 0,0 1 0,-1-1 0,1 1 0,-1 0 0,1 0 0,0-1 0,-1 1 0,1 0 0,0 0 0,-1 0 0,1-1 0,0 1 0,0 0 0,-1 0 0,1 0 0,0 0 0,-1 0 0,1 1 0,1-1 0,6 2 0,0-1 0,0 2 0,0-1 0,-1 1 0,1 1 0,-1-1 0,0 1 0,0 0 0,0 1 0,0-1 0,-1 2 0,6 5 0,-12-11 0,0 0 0,0 0 0,0 0 0,0-1 0,0 1 0,0 0 0,0 0 0,0 0 0,0 0 0,0 0 0,0 0 0,0 0 0,0 0 0,0 0 0,1 0 0,-1 0 0,0 0 0,0 0 0,0-1 0,0 1 0,0 0 0,0 0 0,0 0 0,0 0 0,0 0 0,0 0 0,0 0 0,0 0 0,0 0 0,0 0 0,0 0 0,0 0 0,0 0 0,0 0 0,0 0 0,1 0 0,-1 0 0,0 0 0,0 0 0,0 0 0,0 0 0,0 0 0,0 0 0,0 0 0,0 0 0,0 0 0,0 0 0,0 0 0,0 0 0,0 0 0,1 0 0,-1 0 0,0 0 0,0 0 0,0 0 0,0 0 0,0 0 0,0 0 0,0 0 0,0 0 0,0 0 0,0 0 0,0 0 0,0 0 0,0-11 0,-6-14 0,1 15 0,-1 0 0,0 0 0,0 0 0,-1 1 0,0 0 0,-15-15 0,6 7 0,16 17 0,0 0 0,0 0 0,0-1 0,0 1 0,0 0 0,-1 0 0,1 0 0,0 0 0,0 0 0,0 0 0,0 0 0,0 0 0,0-1 0,0 1 0,0 0 0,0 0 0,0 0 0,0 0 0,0 0 0,0 0 0,0 0 0,0 0 0,-1 0 0,1 0 0,0 0 0,0-1 0,0 1 0,0 0 0,0 0 0,0 0 0,0 0 0,0 0 0,0 0 0,-1 0 0,1 0 0,0 0 0,0 0 0,0 0 0,0 0 0,0 0 0,0 0 0,0 0 0,-1 0 0,1 0 0,0 0 0,0 0 0,0 0 0,0 0 0,0 1 0,0-1 0,0 0 0,0 0 0,0 0 0,-1 0 0,1 0 0,2 8 0,4 12 0,-1-9 0,0 1 0,0 0 0,0 0 0,-1 1 0,-1 0 0,0 0 0,-1 0 0,1 26 0,-5-18 0,2-21 0,0 0 0,0 0 0,0 0 0,0 0 0,0 0 0,0 0 0,0 0 0,0 0 0,0 0 0,0 0 0,0 0 0,0-1 0,0 1 0,0 0 0,0 0 0,0 0 0,0 0 0,0 0 0,0 0 0,0 0 0,0 0 0,0 0 0,0 0 0,0 0 0,0 0 0,-1 0 0,1 0 0,0 0 0,0 0 0,0 0 0,0 0 0,0 0 0,0 0 0,0 0 0,0 0 0,0 0 0,0 0 0,0 0 0,0 0 0,0 0 0,0 0 0,0 0 0,-1-13 0,2-19 0,0-1 0,2 1 0,13-56 0,-3 58 0,-16 57 0,3-21 0,-1 70 0,1-76 0,0 0 0,0 0 0,0 1 0,0-1 0,0 0 0,0 0 0,0 0 0,0 1 0,0-1 0,0 0 0,0 0 0,0 0 0,0 0 0,0 1 0,0-1 0,0 0 0,0 0 0,-1 0 0,1 0 0,0 1 0,0-1 0,0 0 0,0 0 0,0 0 0,0 0 0,-1 0 0,1 1 0,0-1 0,0 0 0,0 0 0,0 0 0,-1 0 0,1 0 0,0 0 0,0 0 0,0 0 0,-1 0 0,1 0 0,0 0 0,-9-4 0,-5-11 0,9 10 0,1 0 0,0-1 0,0 1 0,1-1 0,-1 0 0,1 0 0,1 0 0,-1-1 0,1 1 0,-2-7 0,-2-1 0,5 12 0,0 1 0,0 0 0,0 0 0,1-1 0,-1 1 0,1 0 0,-1-1 0,1 1 0,-1-1 0,1 1 0,0-1 0,-1 1 0,1-1 0,0 1 0,0-1 0,0-1 0,1 3 0,0-1 0,-1 1 0,1-1 0,0 1 0,0-1 0,0 1 0,-1-1 0,1 1 0,0 0 0,0 0 0,0-1 0,0 1 0,0 0 0,-1 0 0,1 0 0,0 0 0,0 0 0,0 0 0,0 0 0,0 0 0,1 1 0,20 4 0,-18-3 0,0 0 0,0 0 0,-1 0 0,1 0 0,0 1 0,-1-1 0,0 1 0,1 0 0,-1 0 0,-1 0 0,4 4 0,10 10 0,-15-16 0,0 0 0,0 0 0,0 1 0,0-1 0,0 0 0,0 1 0,0-1 0,0 1 0,0-1 0,-1 1 0,1 0 0,-1-1 0,1 1 0,-1-1 0,0 1 0,0 0 0,1-1 0,-1 1 0,0 2 0,7 104 0,-5-100 0,0-1 0,0 1 0,0-1 0,5 9 0,2 7 0,-7-20 0,-1 0 0,0 0 0,1 0 0,0 0 0,-1-1 0,5 5 0,-6-7 0,0 0 0,0 1 0,1-1 0,-1 0 0,0 0 0,1 1 0,-1-1 0,0 0 0,1 0 0,-1 1 0,0-1 0,1 0 0,-1 0 0,0 0 0,1 0 0,-1 0 0,0 0 0,1 1 0,-1-1 0,1 0 0,-1 0 0,0 0 0,1 0 0,0-1 0,-1 1 0,1-1 0,-1 1 0,0-1 0,1 1 0,-1-1 0,0 1 0,1-1 0,-1 1 0,0-1 0,1 1 0,-1-1 0,0 1 0,0-1 0,0 0 0,0 1 0,0-1 0,0 1 0,0-1 0,0 0 0,0 0 0,0-3-1365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04T14:28:16.533"/>
    </inkml:context>
    <inkml:brush xml:id="br0">
      <inkml:brushProperty name="width" value="0.05" units="cm"/>
      <inkml:brushProperty name="height" value="0.05" units="cm"/>
      <inkml:brushProperty name="color" value="#E97132"/>
    </inkml:brush>
  </inkml:definitions>
  <inkml:trace contextRef="#ctx0" brushRef="#br0">0 0 24575,'0'6'0,"0"-1"0,1 1 0,-1 0 0,1-1 0,0 1 0,1-1 0,-1 1 0,1-1 0,0 0 0,0 0 0,1 1 0,-1-1 0,1-1 0,0 1 0,1 0 0,-1-1 0,1 0 0,5 5 0,-9-8 0,1-1 0,-1 0 0,0 0 0,0 1 0,0-1 0,1 0 0,-1 0 0,0 0 0,0 1 0,1-1 0,-1 0 0,0 0 0,1 0 0,-1 0 0,0 0 0,1 0 0,-1 1 0,0-1 0,0 0 0,1 0 0,-1 0 0,0 0 0,1 0 0,-1 0 0,0 0 0,1-1 0,-1 1 0,0 0 0,1 0 0,-1 0 0,0 0 0,1 0 0,-1 0 0,0 0 0,0-1 0,1 1 0,0-1 0,-1 0 0,1 0 0,-1 0 0,1 0 0,-1 0 0,1 0 0,-1 0 0,0 0 0,0 0 0,1-3 0,-1-28 0,0 30 15,-1 0 0,1-1 0,-1 1 0,0 0 0,0 0 0,0 0 0,-1-2 0,2 4-38,0-1 1,0 1-1,0 0 1,-1 0-1,1-1 1,0 1-1,0 0 1,0 0-1,0 0 1,0-1-1,-1 1 1,1 0-1,0 0 1,0 0-1,0-1 1,-1 1-1,1 0 1,0 0-1,0 0 1,-1 0-1,1-1 1,0 1-1,0 0 1,-1 0 0,1 0-1,0 0 1,0 0-1,-1 0 1,1 0-1,0 0 1,-1 0-1,1 0 1,0 0-1,0 0 1,-1 0-1,1 0 1,0 0-1,0 0 1,-1 0-1,1 1 1,0-1-1,0 0 1,-1 0-1,1 0 1,0 0-1,0 0 1,-1 1-1,1-1 1,0 0-1,0 0 1,0 0-1,0 1 1,-1-1-1,1 0 1,0 0-1,0 1 1,0-1-1,0 0 1,0 0-1,0 1 1,0-1-1,-1 0 1,1 0-1,0 1 1,0-1-1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7A9867-EA3C-4FC9-8366-44A3E0112F65}" type="datetimeFigureOut">
              <a:rPr kumimoji="1" lang="ja-JP" altLang="en-US" smtClean="0"/>
              <a:t>2026/2/17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4E8F5-DE90-4723-8A03-534C4BDA6E4E}" type="slidenum">
              <a:rPr kumimoji="1" lang="ja-JP" altLang="en-US" smtClean="0"/>
              <a:t>‹#›</a:t>
            </a:fld>
            <a:endParaRPr kumimoji="1" lang="ja-JP" altLang="en-US"/>
          </a:p>
        </p:txBody>
      </p:sp>
    </p:spTree>
    <p:extLst>
      <p:ext uri="{BB962C8B-B14F-4D97-AF65-F5344CB8AC3E}">
        <p14:creationId xmlns:p14="http://schemas.microsoft.com/office/powerpoint/2010/main" val="32891091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1</a:t>
            </a:fld>
            <a:endParaRPr kumimoji="1" lang="ja-JP" altLang="en-US"/>
          </a:p>
        </p:txBody>
      </p:sp>
    </p:spTree>
    <p:extLst>
      <p:ext uri="{BB962C8B-B14F-4D97-AF65-F5344CB8AC3E}">
        <p14:creationId xmlns:p14="http://schemas.microsoft.com/office/powerpoint/2010/main" val="3377832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79DBB-58E0-2EA1-E8BD-285CD7A3859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E088B65-EF19-28C9-C86F-FA8EA4D0383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6C2B4F5-4DF0-3A1F-31F1-DEA4395A01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p:txBody>
      </p:sp>
      <p:sp>
        <p:nvSpPr>
          <p:cNvPr id="4" name="スライド番号プレースホルダー 3">
            <a:extLst>
              <a:ext uri="{FF2B5EF4-FFF2-40B4-BE49-F238E27FC236}">
                <a16:creationId xmlns:a16="http://schemas.microsoft.com/office/drawing/2014/main" id="{F098F3F3-B039-0319-ED31-6085A2E92BA6}"/>
              </a:ext>
            </a:extLst>
          </p:cNvPr>
          <p:cNvSpPr>
            <a:spLocks noGrp="1"/>
          </p:cNvSpPr>
          <p:nvPr>
            <p:ph type="sldNum" sz="quarter" idx="5"/>
          </p:nvPr>
        </p:nvSpPr>
        <p:spPr/>
        <p:txBody>
          <a:bodyPr/>
          <a:lstStyle/>
          <a:p>
            <a:fld id="{02A4E8F5-DE90-4723-8A03-534C4BDA6E4E}" type="slidenum">
              <a:rPr kumimoji="1" lang="ja-JP" altLang="en-US" smtClean="0"/>
              <a:t>2</a:t>
            </a:fld>
            <a:endParaRPr kumimoji="1" lang="ja-JP" altLang="en-US"/>
          </a:p>
        </p:txBody>
      </p:sp>
    </p:spTree>
    <p:extLst>
      <p:ext uri="{BB962C8B-B14F-4D97-AF65-F5344CB8AC3E}">
        <p14:creationId xmlns:p14="http://schemas.microsoft.com/office/powerpoint/2010/main" val="4140303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3</a:t>
            </a:fld>
            <a:endParaRPr kumimoji="1" lang="ja-JP" altLang="en-US"/>
          </a:p>
        </p:txBody>
      </p:sp>
    </p:spTree>
    <p:extLst>
      <p:ext uri="{BB962C8B-B14F-4D97-AF65-F5344CB8AC3E}">
        <p14:creationId xmlns:p14="http://schemas.microsoft.com/office/powerpoint/2010/main" val="4216556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4</a:t>
            </a:fld>
            <a:endParaRPr kumimoji="1" lang="ja-JP" altLang="en-US"/>
          </a:p>
        </p:txBody>
      </p:sp>
    </p:spTree>
    <p:extLst>
      <p:ext uri="{BB962C8B-B14F-4D97-AF65-F5344CB8AC3E}">
        <p14:creationId xmlns:p14="http://schemas.microsoft.com/office/powerpoint/2010/main" val="700754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2E160-5A7E-4202-E6B7-C2966664638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8696FA9-53C4-B6D6-9033-AB73ADCC920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17135B7-80FA-620C-9FC8-F991E2783E41}"/>
              </a:ext>
            </a:extLst>
          </p:cNvPr>
          <p:cNvSpPr>
            <a:spLocks noGrp="1"/>
          </p:cNvSpPr>
          <p:nvPr>
            <p:ph type="body" idx="1"/>
          </p:nvPr>
        </p:nvSpPr>
        <p:spPr/>
        <p:txBody>
          <a:bodyPr/>
          <a:lstStyle/>
          <a:p>
            <a:r>
              <a:rPr kumimoji="1" lang="ja-JP" altLang="en-US"/>
              <a:t>財政面では、今後</a:t>
            </a:r>
            <a:r>
              <a:rPr kumimoji="1" lang="en-US" altLang="ja-JP"/>
              <a:t>10</a:t>
            </a:r>
            <a:r>
              <a:rPr kumimoji="1" lang="ja-JP" altLang="en-US"/>
              <a:t>年間の年平均で約</a:t>
            </a:r>
            <a:r>
              <a:rPr kumimoji="1" lang="en-US" altLang="ja-JP"/>
              <a:t>25</a:t>
            </a:r>
            <a:r>
              <a:rPr kumimoji="1" lang="ja-JP" altLang="en-US"/>
              <a:t>億円の財政赤字が見込まれており、</a:t>
            </a:r>
            <a:r>
              <a:rPr kumimoji="1" lang="en-US" altLang="ja-JP"/>
              <a:t>2030</a:t>
            </a:r>
            <a:r>
              <a:rPr kumimoji="1" lang="ja-JP" altLang="en-US"/>
              <a:t>年度には基金が枯渇することが予測されています。しかし、私たちの将来都市像を実現することで、住民税の維持、固定市民税の約</a:t>
            </a:r>
            <a:r>
              <a:rPr kumimoji="1" lang="en-US" altLang="ja-JP"/>
              <a:t>1</a:t>
            </a:r>
            <a:r>
              <a:rPr kumimoji="1" lang="ja-JP" altLang="en-US"/>
              <a:t>億円の増収、公共施設の支出の約</a:t>
            </a:r>
            <a:r>
              <a:rPr kumimoji="1" lang="en-US" altLang="ja-JP"/>
              <a:t>5.7</a:t>
            </a:r>
            <a:r>
              <a:rPr kumimoji="1" lang="ja-JP" altLang="en-US"/>
              <a:t>億円削減を行い、合計で年間の財政赤字を約</a:t>
            </a:r>
            <a:r>
              <a:rPr kumimoji="1" lang="en-US" altLang="ja-JP"/>
              <a:t>6.7</a:t>
            </a:r>
            <a:r>
              <a:rPr kumimoji="1" lang="ja-JP" altLang="en-US"/>
              <a:t>億円削減します。</a:t>
            </a:r>
          </a:p>
        </p:txBody>
      </p:sp>
      <p:sp>
        <p:nvSpPr>
          <p:cNvPr id="4" name="スライド番号プレースホルダー 3">
            <a:extLst>
              <a:ext uri="{FF2B5EF4-FFF2-40B4-BE49-F238E27FC236}">
                <a16:creationId xmlns:a16="http://schemas.microsoft.com/office/drawing/2014/main" id="{B7BDAF3F-E2E1-B9AC-C912-3A64621AB780}"/>
              </a:ext>
            </a:extLst>
          </p:cNvPr>
          <p:cNvSpPr>
            <a:spLocks noGrp="1"/>
          </p:cNvSpPr>
          <p:nvPr>
            <p:ph type="sldNum" sz="quarter" idx="5"/>
          </p:nvPr>
        </p:nvSpPr>
        <p:spPr/>
        <p:txBody>
          <a:bodyPr/>
          <a:lstStyle/>
          <a:p>
            <a:fld id="{02A4E8F5-DE90-4723-8A03-534C4BDA6E4E}" type="slidenum">
              <a:rPr kumimoji="1" lang="ja-JP" altLang="en-US" smtClean="0"/>
              <a:t>5</a:t>
            </a:fld>
            <a:endParaRPr kumimoji="1" lang="ja-JP" altLang="en-US"/>
          </a:p>
        </p:txBody>
      </p:sp>
    </p:spTree>
    <p:extLst>
      <p:ext uri="{BB962C8B-B14F-4D97-AF65-F5344CB8AC3E}">
        <p14:creationId xmlns:p14="http://schemas.microsoft.com/office/powerpoint/2010/main" val="845483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66154-9239-6296-1083-0593008FD01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5A479CD-2C22-4296-1372-258F234E80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272AD8F-5E87-AFFB-B2E0-05BF5262FFAA}"/>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FE58FE1F-64AC-76D8-FA08-F3CDCBE1785F}"/>
              </a:ext>
            </a:extLst>
          </p:cNvPr>
          <p:cNvSpPr>
            <a:spLocks noGrp="1"/>
          </p:cNvSpPr>
          <p:nvPr>
            <p:ph type="sldNum" sz="quarter" idx="5"/>
          </p:nvPr>
        </p:nvSpPr>
        <p:spPr/>
        <p:txBody>
          <a:bodyPr/>
          <a:lstStyle/>
          <a:p>
            <a:fld id="{02A4E8F5-DE90-4723-8A03-534C4BDA6E4E}" type="slidenum">
              <a:rPr kumimoji="1" lang="ja-JP" altLang="en-US" smtClean="0"/>
              <a:t>6</a:t>
            </a:fld>
            <a:endParaRPr kumimoji="1" lang="ja-JP" altLang="en-US"/>
          </a:p>
        </p:txBody>
      </p:sp>
    </p:spTree>
    <p:extLst>
      <p:ext uri="{BB962C8B-B14F-4D97-AF65-F5344CB8AC3E}">
        <p14:creationId xmlns:p14="http://schemas.microsoft.com/office/powerpoint/2010/main" val="2233241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AD370-58F6-4A3D-EFAC-37E5B220554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24E1FE-F5AC-2D01-4C0B-D16296AAABD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B91553B-5C3E-C26B-B6C0-77EDC94C45A7}"/>
              </a:ext>
            </a:extLst>
          </p:cNvPr>
          <p:cNvSpPr>
            <a:spLocks noGrp="1"/>
          </p:cNvSpPr>
          <p:nvPr>
            <p:ph type="body" idx="1"/>
          </p:nvPr>
        </p:nvSpPr>
        <p:spPr/>
        <p:txBody>
          <a:bodyPr/>
          <a:lstStyle/>
          <a:p>
            <a:endParaRPr kumimoji="1" lang="ja-JP" altLang="en-US"/>
          </a:p>
          <a:p>
            <a:endParaRPr kumimoji="1" lang="ja-JP" altLang="en-US"/>
          </a:p>
        </p:txBody>
      </p:sp>
      <p:sp>
        <p:nvSpPr>
          <p:cNvPr id="4" name="スライド番号プレースホルダー 3">
            <a:extLst>
              <a:ext uri="{FF2B5EF4-FFF2-40B4-BE49-F238E27FC236}">
                <a16:creationId xmlns:a16="http://schemas.microsoft.com/office/drawing/2014/main" id="{19C22037-3A2C-77AD-5406-F060660FA700}"/>
              </a:ext>
            </a:extLst>
          </p:cNvPr>
          <p:cNvSpPr>
            <a:spLocks noGrp="1"/>
          </p:cNvSpPr>
          <p:nvPr>
            <p:ph type="sldNum" sz="quarter" idx="5"/>
          </p:nvPr>
        </p:nvSpPr>
        <p:spPr/>
        <p:txBody>
          <a:bodyPr/>
          <a:lstStyle/>
          <a:p>
            <a:fld id="{B72CE703-4643-4DA5-9A50-D6D402ECF2EF}" type="slidenum">
              <a:rPr kumimoji="1" lang="ja-JP" altLang="en-US" smtClean="0"/>
              <a:t>7</a:t>
            </a:fld>
            <a:endParaRPr kumimoji="1" lang="ja-JP" altLang="en-US"/>
          </a:p>
        </p:txBody>
      </p:sp>
    </p:spTree>
    <p:extLst>
      <p:ext uri="{BB962C8B-B14F-4D97-AF65-F5344CB8AC3E}">
        <p14:creationId xmlns:p14="http://schemas.microsoft.com/office/powerpoint/2010/main" val="1785904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574D-4C5E-41D9-4C47-11F4D88872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64D7D7F-6DF2-34FD-49D4-E0C40F9B30D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811C813-EE56-EC22-2F62-9B3FD037D7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ja-JP" sz="120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05A08B52-2BF1-436A-1B60-6067F4504392}"/>
              </a:ext>
            </a:extLst>
          </p:cNvPr>
          <p:cNvSpPr>
            <a:spLocks noGrp="1"/>
          </p:cNvSpPr>
          <p:nvPr>
            <p:ph type="sldNum" sz="quarter" idx="5"/>
          </p:nvPr>
        </p:nvSpPr>
        <p:spPr/>
        <p:txBody>
          <a:bodyPr/>
          <a:lstStyle/>
          <a:p>
            <a:fld id="{B72CE703-4643-4DA5-9A50-D6D402ECF2EF}" type="slidenum">
              <a:rPr kumimoji="1" lang="ja-JP" altLang="en-US" smtClean="0"/>
              <a:t>8</a:t>
            </a:fld>
            <a:endParaRPr kumimoji="1" lang="ja-JP" altLang="en-US"/>
          </a:p>
        </p:txBody>
      </p:sp>
    </p:spTree>
    <p:extLst>
      <p:ext uri="{BB962C8B-B14F-4D97-AF65-F5344CB8AC3E}">
        <p14:creationId xmlns:p14="http://schemas.microsoft.com/office/powerpoint/2010/main" val="73732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2A8A7-EC4C-0BFD-3C19-66CF3866682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81D9744-056C-7235-B1CF-D9766AA0E66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F567F67-8EDE-015B-33C2-18D2A1B7C88B}"/>
              </a:ext>
            </a:extLst>
          </p:cNvPr>
          <p:cNvSpPr>
            <a:spLocks noGrp="1"/>
          </p:cNvSpPr>
          <p:nvPr>
            <p:ph type="body" idx="1"/>
          </p:nvPr>
        </p:nvSpPr>
        <p:spPr/>
        <p:txBody>
          <a:bodyPr/>
          <a:lstStyle/>
          <a:p>
            <a:endParaRPr kumimoji="1" lang="en-US" altLang="ja-JP" b="1"/>
          </a:p>
        </p:txBody>
      </p:sp>
      <p:sp>
        <p:nvSpPr>
          <p:cNvPr id="4" name="スライド番号プレースホルダー 3">
            <a:extLst>
              <a:ext uri="{FF2B5EF4-FFF2-40B4-BE49-F238E27FC236}">
                <a16:creationId xmlns:a16="http://schemas.microsoft.com/office/drawing/2014/main" id="{19CBFD10-3D50-AA04-08FC-C4AF591425B2}"/>
              </a:ext>
            </a:extLst>
          </p:cNvPr>
          <p:cNvSpPr>
            <a:spLocks noGrp="1"/>
          </p:cNvSpPr>
          <p:nvPr>
            <p:ph type="sldNum" sz="quarter" idx="5"/>
          </p:nvPr>
        </p:nvSpPr>
        <p:spPr/>
        <p:txBody>
          <a:bodyPr/>
          <a:lstStyle/>
          <a:p>
            <a:fld id="{02A4E8F5-DE90-4723-8A03-534C4BDA6E4E}" type="slidenum">
              <a:rPr kumimoji="1" lang="ja-JP" altLang="en-US" smtClean="0"/>
              <a:t>9</a:t>
            </a:fld>
            <a:endParaRPr kumimoji="1" lang="ja-JP" altLang="en-US"/>
          </a:p>
        </p:txBody>
      </p:sp>
    </p:spTree>
    <p:extLst>
      <p:ext uri="{BB962C8B-B14F-4D97-AF65-F5344CB8AC3E}">
        <p14:creationId xmlns:p14="http://schemas.microsoft.com/office/powerpoint/2010/main" val="3762387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A0B5-9988-1FCD-BA93-34FF1F8DD7E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3D83E5-055B-7F7C-988E-0D1561F52B7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69B25E9-B487-AB26-36D9-4147AB48D14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E805CD4-651C-EFF8-7241-5F4DDC332040}"/>
              </a:ext>
            </a:extLst>
          </p:cNvPr>
          <p:cNvSpPr>
            <a:spLocks noGrp="1"/>
          </p:cNvSpPr>
          <p:nvPr>
            <p:ph type="sldNum" sz="quarter" idx="5"/>
          </p:nvPr>
        </p:nvSpPr>
        <p:spPr/>
        <p:txBody>
          <a:bodyPr/>
          <a:lstStyle/>
          <a:p>
            <a:fld id="{02A4E8F5-DE90-4723-8A03-534C4BDA6E4E}" type="slidenum">
              <a:rPr kumimoji="1" lang="ja-JP" altLang="en-US" smtClean="0"/>
              <a:t>10</a:t>
            </a:fld>
            <a:endParaRPr kumimoji="1" lang="ja-JP" altLang="en-US"/>
          </a:p>
        </p:txBody>
      </p:sp>
    </p:spTree>
    <p:extLst>
      <p:ext uri="{BB962C8B-B14F-4D97-AF65-F5344CB8AC3E}">
        <p14:creationId xmlns:p14="http://schemas.microsoft.com/office/powerpoint/2010/main" val="2162517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D1DBF-28DF-6B1C-0718-A05458CED4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46554A8-0B84-BE23-92A6-A96B1A2BDB5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C887C55-1259-D83F-D0A9-A769E922B06B}"/>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AB706519-CF7B-2E86-6C4D-298A746DD0B6}"/>
              </a:ext>
            </a:extLst>
          </p:cNvPr>
          <p:cNvSpPr>
            <a:spLocks noGrp="1"/>
          </p:cNvSpPr>
          <p:nvPr>
            <p:ph type="sldNum" sz="quarter" idx="5"/>
          </p:nvPr>
        </p:nvSpPr>
        <p:spPr/>
        <p:txBody>
          <a:bodyPr/>
          <a:lstStyle/>
          <a:p>
            <a:fld id="{02A4E8F5-DE90-4723-8A03-534C4BDA6E4E}" type="slidenum">
              <a:rPr kumimoji="1" lang="ja-JP" altLang="en-US" smtClean="0"/>
              <a:t>11</a:t>
            </a:fld>
            <a:endParaRPr kumimoji="1" lang="ja-JP" altLang="en-US"/>
          </a:p>
        </p:txBody>
      </p:sp>
    </p:spTree>
    <p:extLst>
      <p:ext uri="{BB962C8B-B14F-4D97-AF65-F5344CB8AC3E}">
        <p14:creationId xmlns:p14="http://schemas.microsoft.com/office/powerpoint/2010/main" val="2117830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D0D4A-23CB-699A-04FF-956C1DC62DC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4538AB5-D320-30A2-F51E-7FF6AE5B44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07DBFAB-4B22-47A2-508A-58A3E276685B}"/>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96BC13E3-A1D0-7B81-997C-06405E1FC208}"/>
              </a:ext>
            </a:extLst>
          </p:cNvPr>
          <p:cNvSpPr>
            <a:spLocks noGrp="1"/>
          </p:cNvSpPr>
          <p:nvPr>
            <p:ph type="sldNum" sz="quarter" idx="5"/>
          </p:nvPr>
        </p:nvSpPr>
        <p:spPr/>
        <p:txBody>
          <a:bodyPr/>
          <a:lstStyle/>
          <a:p>
            <a:fld id="{02A4E8F5-DE90-4723-8A03-534C4BDA6E4E}" type="slidenum">
              <a:rPr kumimoji="1" lang="ja-JP" altLang="en-US" smtClean="0"/>
              <a:t>12</a:t>
            </a:fld>
            <a:endParaRPr kumimoji="1" lang="ja-JP" altLang="en-US"/>
          </a:p>
        </p:txBody>
      </p:sp>
    </p:spTree>
    <p:extLst>
      <p:ext uri="{BB962C8B-B14F-4D97-AF65-F5344CB8AC3E}">
        <p14:creationId xmlns:p14="http://schemas.microsoft.com/office/powerpoint/2010/main" val="2222825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0BE97-8D4E-3F89-8B63-979E9DBCAB4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268778-B896-AB8B-037F-E4911B763B3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FA69F0-F454-E3A3-D04A-ACFD226993C7}"/>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7F189579-F8AD-6914-8378-579A83FC56F1}"/>
              </a:ext>
            </a:extLst>
          </p:cNvPr>
          <p:cNvSpPr>
            <a:spLocks noGrp="1"/>
          </p:cNvSpPr>
          <p:nvPr>
            <p:ph type="sldNum" sz="quarter" idx="5"/>
          </p:nvPr>
        </p:nvSpPr>
        <p:spPr/>
        <p:txBody>
          <a:bodyPr/>
          <a:lstStyle/>
          <a:p>
            <a:fld id="{02A4E8F5-DE90-4723-8A03-534C4BDA6E4E}" type="slidenum">
              <a:rPr kumimoji="1" lang="ja-JP" altLang="en-US" smtClean="0"/>
              <a:t>13</a:t>
            </a:fld>
            <a:endParaRPr kumimoji="1" lang="ja-JP" altLang="en-US"/>
          </a:p>
        </p:txBody>
      </p:sp>
    </p:spTree>
    <p:extLst>
      <p:ext uri="{BB962C8B-B14F-4D97-AF65-F5344CB8AC3E}">
        <p14:creationId xmlns:p14="http://schemas.microsoft.com/office/powerpoint/2010/main" val="3723237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14</a:t>
            </a:fld>
            <a:endParaRPr kumimoji="1" lang="ja-JP" altLang="en-US"/>
          </a:p>
        </p:txBody>
      </p:sp>
    </p:spTree>
    <p:extLst>
      <p:ext uri="{BB962C8B-B14F-4D97-AF65-F5344CB8AC3E}">
        <p14:creationId xmlns:p14="http://schemas.microsoft.com/office/powerpoint/2010/main" val="688105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ECA4A-E5A7-D8BC-D886-BB8590B4016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2F6D887-E174-400C-DED5-8DAA0D6E00A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85ACF1-9673-5671-5207-20D180C553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p:txBody>
      </p:sp>
      <p:sp>
        <p:nvSpPr>
          <p:cNvPr id="4" name="スライド番号プレースホルダー 3">
            <a:extLst>
              <a:ext uri="{FF2B5EF4-FFF2-40B4-BE49-F238E27FC236}">
                <a16:creationId xmlns:a16="http://schemas.microsoft.com/office/drawing/2014/main" id="{AFD09812-F58E-793B-DCD7-8790A3F9E72E}"/>
              </a:ext>
            </a:extLst>
          </p:cNvPr>
          <p:cNvSpPr>
            <a:spLocks noGrp="1"/>
          </p:cNvSpPr>
          <p:nvPr>
            <p:ph type="sldNum" sz="quarter" idx="5"/>
          </p:nvPr>
        </p:nvSpPr>
        <p:spPr/>
        <p:txBody>
          <a:bodyPr/>
          <a:lstStyle/>
          <a:p>
            <a:fld id="{02A4E8F5-DE90-4723-8A03-534C4BDA6E4E}" type="slidenum">
              <a:rPr kumimoji="1" lang="ja-JP" altLang="en-US" smtClean="0"/>
              <a:t>15</a:t>
            </a:fld>
            <a:endParaRPr kumimoji="1" lang="ja-JP" altLang="en-US"/>
          </a:p>
        </p:txBody>
      </p:sp>
    </p:spTree>
    <p:extLst>
      <p:ext uri="{BB962C8B-B14F-4D97-AF65-F5344CB8AC3E}">
        <p14:creationId xmlns:p14="http://schemas.microsoft.com/office/powerpoint/2010/main" val="1594475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16</a:t>
            </a:fld>
            <a:endParaRPr kumimoji="1" lang="ja-JP" altLang="en-US"/>
          </a:p>
        </p:txBody>
      </p:sp>
    </p:spTree>
    <p:extLst>
      <p:ext uri="{BB962C8B-B14F-4D97-AF65-F5344CB8AC3E}">
        <p14:creationId xmlns:p14="http://schemas.microsoft.com/office/powerpoint/2010/main" val="1492860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17</a:t>
            </a:fld>
            <a:endParaRPr kumimoji="1" lang="ja-JP" altLang="en-US"/>
          </a:p>
        </p:txBody>
      </p:sp>
    </p:spTree>
    <p:extLst>
      <p:ext uri="{BB962C8B-B14F-4D97-AF65-F5344CB8AC3E}">
        <p14:creationId xmlns:p14="http://schemas.microsoft.com/office/powerpoint/2010/main" val="349109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076A9-2A8C-6B89-82F4-F3E7B8E0A70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A2F33CE-75FF-354E-09B4-A311124112E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5DCDBE9-2B21-50F0-D877-DC3870C9274A}"/>
              </a:ext>
            </a:extLst>
          </p:cNvPr>
          <p:cNvSpPr>
            <a:spLocks noGrp="1"/>
          </p:cNvSpPr>
          <p:nvPr>
            <p:ph type="body" idx="1"/>
          </p:nvPr>
        </p:nvSpPr>
        <p:spPr/>
        <p:txBody>
          <a:bodyPr/>
          <a:lstStyle/>
          <a:p>
            <a:endParaRPr kumimoji="1" lang="ja-JP" altLang="ja-JP" sz="120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A6326A0B-5234-41D0-8218-B50D2D013EC1}"/>
              </a:ext>
            </a:extLst>
          </p:cNvPr>
          <p:cNvSpPr>
            <a:spLocks noGrp="1"/>
          </p:cNvSpPr>
          <p:nvPr>
            <p:ph type="sldNum" sz="quarter" idx="5"/>
          </p:nvPr>
        </p:nvSpPr>
        <p:spPr/>
        <p:txBody>
          <a:bodyPr/>
          <a:lstStyle/>
          <a:p>
            <a:fld id="{B72CE703-4643-4DA5-9A50-D6D402ECF2EF}" type="slidenum">
              <a:rPr kumimoji="1" lang="ja-JP" altLang="en-US" smtClean="0"/>
              <a:t>18</a:t>
            </a:fld>
            <a:endParaRPr kumimoji="1" lang="ja-JP" altLang="en-US"/>
          </a:p>
        </p:txBody>
      </p:sp>
    </p:spTree>
    <p:extLst>
      <p:ext uri="{BB962C8B-B14F-4D97-AF65-F5344CB8AC3E}">
        <p14:creationId xmlns:p14="http://schemas.microsoft.com/office/powerpoint/2010/main" val="3091662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45F1E-5F3A-A427-F483-424080B08A7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DE4D5CD-D9F8-C004-1686-69D2C4085EF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A9216B-5F63-9F39-2E56-DFBC8FCB036A}"/>
              </a:ext>
            </a:extLst>
          </p:cNvPr>
          <p:cNvSpPr>
            <a:spLocks noGrp="1"/>
          </p:cNvSpPr>
          <p:nvPr>
            <p:ph type="body" idx="1"/>
          </p:nvPr>
        </p:nvSpPr>
        <p:spPr/>
        <p:txBody>
          <a:bodyPr/>
          <a:lstStyle/>
          <a:p>
            <a:endParaRPr kumimoji="1" lang="ja-JP" altLang="ja-JP" sz="120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6E53CA93-EE4D-DB0F-FD4A-0EBD2A855A4C}"/>
              </a:ext>
            </a:extLst>
          </p:cNvPr>
          <p:cNvSpPr>
            <a:spLocks noGrp="1"/>
          </p:cNvSpPr>
          <p:nvPr>
            <p:ph type="sldNum" sz="quarter" idx="5"/>
          </p:nvPr>
        </p:nvSpPr>
        <p:spPr/>
        <p:txBody>
          <a:bodyPr/>
          <a:lstStyle/>
          <a:p>
            <a:fld id="{B72CE703-4643-4DA5-9A50-D6D402ECF2EF}" type="slidenum">
              <a:rPr kumimoji="1" lang="ja-JP" altLang="en-US" smtClean="0"/>
              <a:t>19</a:t>
            </a:fld>
            <a:endParaRPr kumimoji="1" lang="ja-JP" altLang="en-US"/>
          </a:p>
        </p:txBody>
      </p:sp>
    </p:spTree>
    <p:extLst>
      <p:ext uri="{BB962C8B-B14F-4D97-AF65-F5344CB8AC3E}">
        <p14:creationId xmlns:p14="http://schemas.microsoft.com/office/powerpoint/2010/main" val="4255072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a:effectLst/>
              <a:latin typeface="Helvetica Neue" panose="02000503000000020004" pitchFamily="2" charset="0"/>
            </a:endParaRP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20</a:t>
            </a:fld>
            <a:endParaRPr kumimoji="1" lang="ja-JP" altLang="en-US"/>
          </a:p>
        </p:txBody>
      </p:sp>
    </p:spTree>
    <p:extLst>
      <p:ext uri="{BB962C8B-B14F-4D97-AF65-F5344CB8AC3E}">
        <p14:creationId xmlns:p14="http://schemas.microsoft.com/office/powerpoint/2010/main" val="4273352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sz="6000">
              <a:effectLst/>
              <a:latin typeface="Hiragino Sans" panose="020B0400000000000000" pitchFamily="34" charset="-128"/>
              <a:ea typeface="Hiragino Sans" panose="020B0400000000000000" pitchFamily="34" charset="-128"/>
            </a:endParaRP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21</a:t>
            </a:fld>
            <a:endParaRPr kumimoji="1" lang="ja-JP" altLang="en-US"/>
          </a:p>
        </p:txBody>
      </p:sp>
    </p:spTree>
    <p:extLst>
      <p:ext uri="{BB962C8B-B14F-4D97-AF65-F5344CB8AC3E}">
        <p14:creationId xmlns:p14="http://schemas.microsoft.com/office/powerpoint/2010/main" val="3934845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0815B-D0C2-6D26-7256-5A9EAB9845D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B9E0A2D-1B64-E617-1FE3-7E2359B6D42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0C8BDA-33AD-3DD1-BAB4-8CE38B06E0BB}"/>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CA70E6FE-D071-3FDC-339A-27309AE5E6DC}"/>
              </a:ext>
            </a:extLst>
          </p:cNvPr>
          <p:cNvSpPr>
            <a:spLocks noGrp="1"/>
          </p:cNvSpPr>
          <p:nvPr>
            <p:ph type="sldNum" sz="quarter" idx="5"/>
          </p:nvPr>
        </p:nvSpPr>
        <p:spPr/>
        <p:txBody>
          <a:bodyPr/>
          <a:lstStyle/>
          <a:p>
            <a:fld id="{02A4E8F5-DE90-4723-8A03-534C4BDA6E4E}" type="slidenum">
              <a:rPr kumimoji="1" lang="ja-JP" altLang="en-US" smtClean="0"/>
              <a:t>22</a:t>
            </a:fld>
            <a:endParaRPr kumimoji="1" lang="ja-JP" altLang="en-US"/>
          </a:p>
        </p:txBody>
      </p:sp>
    </p:spTree>
    <p:extLst>
      <p:ext uri="{BB962C8B-B14F-4D97-AF65-F5344CB8AC3E}">
        <p14:creationId xmlns:p14="http://schemas.microsoft.com/office/powerpoint/2010/main" val="1094500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b="0"/>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23</a:t>
            </a:fld>
            <a:endParaRPr kumimoji="1" lang="ja-JP" altLang="en-US"/>
          </a:p>
        </p:txBody>
      </p:sp>
    </p:spTree>
    <p:extLst>
      <p:ext uri="{BB962C8B-B14F-4D97-AF65-F5344CB8AC3E}">
        <p14:creationId xmlns:p14="http://schemas.microsoft.com/office/powerpoint/2010/main" val="1251701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8E1F6-70BD-05A1-9173-B2AA165A37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59EC4D-4A94-70D0-3701-EE545AEFD91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D60BE3F-36DC-DF96-2CDB-9130CC34298A}"/>
              </a:ext>
            </a:extLst>
          </p:cNvPr>
          <p:cNvSpPr>
            <a:spLocks noGrp="1"/>
          </p:cNvSpPr>
          <p:nvPr>
            <p:ph type="body" idx="1"/>
          </p:nvPr>
        </p:nvSpPr>
        <p:spPr/>
        <p:txBody>
          <a:bodyPr/>
          <a:lstStyle/>
          <a:p>
            <a:endParaRPr kumimoji="1" lang="en-US" altLang="ja-JP"/>
          </a:p>
        </p:txBody>
      </p:sp>
      <p:sp>
        <p:nvSpPr>
          <p:cNvPr id="4" name="スライド番号プレースホルダー 3">
            <a:extLst>
              <a:ext uri="{FF2B5EF4-FFF2-40B4-BE49-F238E27FC236}">
                <a16:creationId xmlns:a16="http://schemas.microsoft.com/office/drawing/2014/main" id="{B98ECE2B-8E1F-6266-5BB1-47F37F0F0626}"/>
              </a:ext>
            </a:extLst>
          </p:cNvPr>
          <p:cNvSpPr>
            <a:spLocks noGrp="1"/>
          </p:cNvSpPr>
          <p:nvPr>
            <p:ph type="sldNum" sz="quarter" idx="5"/>
          </p:nvPr>
        </p:nvSpPr>
        <p:spPr/>
        <p:txBody>
          <a:bodyPr/>
          <a:lstStyle/>
          <a:p>
            <a:fld id="{02A4E8F5-DE90-4723-8A03-534C4BDA6E4E}" type="slidenum">
              <a:rPr kumimoji="1" lang="ja-JP" altLang="en-US" smtClean="0"/>
              <a:t>24</a:t>
            </a:fld>
            <a:endParaRPr kumimoji="1" lang="ja-JP" altLang="en-US"/>
          </a:p>
        </p:txBody>
      </p:sp>
    </p:spTree>
    <p:extLst>
      <p:ext uri="{BB962C8B-B14F-4D97-AF65-F5344CB8AC3E}">
        <p14:creationId xmlns:p14="http://schemas.microsoft.com/office/powerpoint/2010/main" val="2756805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8B801-EEA5-4EA2-BA99-98B19FA278E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F981C2-2F89-B29F-57CE-AD8B58D6B83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EB6888-F219-F449-E650-6B1C9A78F81D}"/>
              </a:ext>
            </a:extLst>
          </p:cNvPr>
          <p:cNvSpPr>
            <a:spLocks noGrp="1"/>
          </p:cNvSpPr>
          <p:nvPr>
            <p:ph type="body" idx="1"/>
          </p:nvPr>
        </p:nvSpPr>
        <p:spPr/>
        <p:txBody>
          <a:bodyPr/>
          <a:lstStyle/>
          <a:p>
            <a:endParaRPr lang="en-US" altLang="ja-JP" b="1"/>
          </a:p>
        </p:txBody>
      </p:sp>
      <p:sp>
        <p:nvSpPr>
          <p:cNvPr id="4" name="スライド番号プレースホルダー 3">
            <a:extLst>
              <a:ext uri="{FF2B5EF4-FFF2-40B4-BE49-F238E27FC236}">
                <a16:creationId xmlns:a16="http://schemas.microsoft.com/office/drawing/2014/main" id="{5CCDB268-0F7C-C7FA-7DA8-6F71A0B1DAF6}"/>
              </a:ext>
            </a:extLst>
          </p:cNvPr>
          <p:cNvSpPr>
            <a:spLocks noGrp="1"/>
          </p:cNvSpPr>
          <p:nvPr>
            <p:ph type="sldNum" sz="quarter" idx="5"/>
          </p:nvPr>
        </p:nvSpPr>
        <p:spPr/>
        <p:txBody>
          <a:bodyPr/>
          <a:lstStyle/>
          <a:p>
            <a:fld id="{02A4E8F5-DE90-4723-8A03-534C4BDA6E4E}" type="slidenum">
              <a:rPr kumimoji="1" lang="ja-JP" altLang="en-US" smtClean="0"/>
              <a:t>25</a:t>
            </a:fld>
            <a:endParaRPr kumimoji="1" lang="ja-JP" altLang="en-US"/>
          </a:p>
        </p:txBody>
      </p:sp>
    </p:spTree>
    <p:extLst>
      <p:ext uri="{BB962C8B-B14F-4D97-AF65-F5344CB8AC3E}">
        <p14:creationId xmlns:p14="http://schemas.microsoft.com/office/powerpoint/2010/main" val="2314382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F5FD0-351A-E926-B932-0D6F7F7FC6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C4027C-E9CE-22D9-D230-53B2347A407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73A2DE9-943D-3D7D-7464-658634C0F6C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7ED40D5-CF51-CEE4-9800-0D9B83B67116}"/>
              </a:ext>
            </a:extLst>
          </p:cNvPr>
          <p:cNvSpPr>
            <a:spLocks noGrp="1"/>
          </p:cNvSpPr>
          <p:nvPr>
            <p:ph type="sldNum" sz="quarter" idx="5"/>
          </p:nvPr>
        </p:nvSpPr>
        <p:spPr/>
        <p:txBody>
          <a:bodyPr/>
          <a:lstStyle/>
          <a:p>
            <a:fld id="{02A4E8F5-DE90-4723-8A03-534C4BDA6E4E}" type="slidenum">
              <a:rPr kumimoji="1" lang="ja-JP" altLang="en-US" smtClean="0"/>
              <a:t>26</a:t>
            </a:fld>
            <a:endParaRPr kumimoji="1" lang="ja-JP" altLang="en-US"/>
          </a:p>
        </p:txBody>
      </p:sp>
    </p:spTree>
    <p:extLst>
      <p:ext uri="{BB962C8B-B14F-4D97-AF65-F5344CB8AC3E}">
        <p14:creationId xmlns:p14="http://schemas.microsoft.com/office/powerpoint/2010/main" val="1826362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1"/>
          </a:p>
        </p:txBody>
      </p:sp>
      <p:sp>
        <p:nvSpPr>
          <p:cNvPr id="4" name="スライド番号プレースホルダー 3"/>
          <p:cNvSpPr>
            <a:spLocks noGrp="1"/>
          </p:cNvSpPr>
          <p:nvPr>
            <p:ph type="sldNum" sz="quarter" idx="5"/>
          </p:nvPr>
        </p:nvSpPr>
        <p:spPr/>
        <p:txBody>
          <a:bodyPr/>
          <a:lstStyle/>
          <a:p>
            <a:fld id="{584EC1BD-C47E-4301-ACE9-1AF5A1622272}" type="slidenum">
              <a:rPr kumimoji="1" lang="ja-JP" altLang="en-US" smtClean="0"/>
              <a:t>27</a:t>
            </a:fld>
            <a:endParaRPr kumimoji="1" lang="ja-JP" altLang="en-US"/>
          </a:p>
        </p:txBody>
      </p:sp>
    </p:spTree>
    <p:extLst>
      <p:ext uri="{BB962C8B-B14F-4D97-AF65-F5344CB8AC3E}">
        <p14:creationId xmlns:p14="http://schemas.microsoft.com/office/powerpoint/2010/main" val="1422559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7C339-4B9A-A9A2-E24F-606168A0DF8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C28836-99A9-5743-1962-377503075AF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45330E5-A783-0647-4D62-A3B72C240A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p>
        </p:txBody>
      </p:sp>
      <p:sp>
        <p:nvSpPr>
          <p:cNvPr id="4" name="スライド番号プレースホルダー 3">
            <a:extLst>
              <a:ext uri="{FF2B5EF4-FFF2-40B4-BE49-F238E27FC236}">
                <a16:creationId xmlns:a16="http://schemas.microsoft.com/office/drawing/2014/main" id="{1E7FF4F4-927C-051D-A3D2-D2A7DFC1BF88}"/>
              </a:ext>
            </a:extLst>
          </p:cNvPr>
          <p:cNvSpPr>
            <a:spLocks noGrp="1"/>
          </p:cNvSpPr>
          <p:nvPr>
            <p:ph type="sldNum" sz="quarter" idx="5"/>
          </p:nvPr>
        </p:nvSpPr>
        <p:spPr/>
        <p:txBody>
          <a:bodyPr/>
          <a:lstStyle/>
          <a:p>
            <a:fld id="{02A4E8F5-DE90-4723-8A03-534C4BDA6E4E}" type="slidenum">
              <a:rPr kumimoji="1" lang="ja-JP" altLang="en-US" smtClean="0"/>
              <a:t>28</a:t>
            </a:fld>
            <a:endParaRPr kumimoji="1" lang="ja-JP" altLang="en-US"/>
          </a:p>
        </p:txBody>
      </p:sp>
    </p:spTree>
    <p:extLst>
      <p:ext uri="{BB962C8B-B14F-4D97-AF65-F5344CB8AC3E}">
        <p14:creationId xmlns:p14="http://schemas.microsoft.com/office/powerpoint/2010/main" val="1146351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90593-5547-3A16-B63D-DC193A49B06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AB1DC91-4E56-A826-4DF7-1F5716C5D9D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DFE06FB-E7E2-DECF-ADE5-97C11A4F54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a:p>
        </p:txBody>
      </p:sp>
      <p:sp>
        <p:nvSpPr>
          <p:cNvPr id="4" name="スライド番号プレースホルダー 3">
            <a:extLst>
              <a:ext uri="{FF2B5EF4-FFF2-40B4-BE49-F238E27FC236}">
                <a16:creationId xmlns:a16="http://schemas.microsoft.com/office/drawing/2014/main" id="{55486840-5E28-36EE-1993-D57CADD13A7C}"/>
              </a:ext>
            </a:extLst>
          </p:cNvPr>
          <p:cNvSpPr>
            <a:spLocks noGrp="1"/>
          </p:cNvSpPr>
          <p:nvPr>
            <p:ph type="sldNum" sz="quarter" idx="5"/>
          </p:nvPr>
        </p:nvSpPr>
        <p:spPr/>
        <p:txBody>
          <a:bodyPr/>
          <a:lstStyle/>
          <a:p>
            <a:fld id="{584EC1BD-C47E-4301-ACE9-1AF5A1622272}" type="slidenum">
              <a:rPr kumimoji="1" lang="ja-JP" altLang="en-US" smtClean="0"/>
              <a:t>29</a:t>
            </a:fld>
            <a:endParaRPr kumimoji="1" lang="ja-JP" altLang="en-US"/>
          </a:p>
        </p:txBody>
      </p:sp>
    </p:spTree>
    <p:extLst>
      <p:ext uri="{BB962C8B-B14F-4D97-AF65-F5344CB8AC3E}">
        <p14:creationId xmlns:p14="http://schemas.microsoft.com/office/powerpoint/2010/main" val="167703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79356-A6B9-0DFB-8AB2-C0880A9BA3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0E76A9-B2DE-5CA3-A307-34BCCF465D8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BB6D037-9EAB-B58A-CE21-DC5DD1AA142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8307BA1-9CA7-C3C1-F530-BD2E4E0543C3}"/>
              </a:ext>
            </a:extLst>
          </p:cNvPr>
          <p:cNvSpPr>
            <a:spLocks noGrp="1"/>
          </p:cNvSpPr>
          <p:nvPr>
            <p:ph type="sldNum" sz="quarter" idx="5"/>
          </p:nvPr>
        </p:nvSpPr>
        <p:spPr/>
        <p:txBody>
          <a:bodyPr/>
          <a:lstStyle/>
          <a:p>
            <a:fld id="{02A4E8F5-DE90-4723-8A03-534C4BDA6E4E}" type="slidenum">
              <a:rPr kumimoji="1" lang="ja-JP" altLang="en-US" smtClean="0"/>
              <a:t>30</a:t>
            </a:fld>
            <a:endParaRPr kumimoji="1" lang="ja-JP" altLang="en-US"/>
          </a:p>
        </p:txBody>
      </p:sp>
    </p:spTree>
    <p:extLst>
      <p:ext uri="{BB962C8B-B14F-4D97-AF65-F5344CB8AC3E}">
        <p14:creationId xmlns:p14="http://schemas.microsoft.com/office/powerpoint/2010/main" val="3559422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CE8FA-C153-34B8-0342-DD59A86607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658CAC-24F6-5FD8-679E-14FD0FAE620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6C4C399-0C47-5121-FF1F-A33B291C0A1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EF1D188-0601-D459-2732-D72CF11DA850}"/>
              </a:ext>
            </a:extLst>
          </p:cNvPr>
          <p:cNvSpPr>
            <a:spLocks noGrp="1"/>
          </p:cNvSpPr>
          <p:nvPr>
            <p:ph type="sldNum" sz="quarter" idx="5"/>
          </p:nvPr>
        </p:nvSpPr>
        <p:spPr/>
        <p:txBody>
          <a:bodyPr/>
          <a:lstStyle/>
          <a:p>
            <a:fld id="{02A4E8F5-DE90-4723-8A03-534C4BDA6E4E}" type="slidenum">
              <a:rPr kumimoji="1" lang="ja-JP" altLang="en-US" smtClean="0"/>
              <a:t>31</a:t>
            </a:fld>
            <a:endParaRPr kumimoji="1" lang="ja-JP" altLang="en-US"/>
          </a:p>
        </p:txBody>
      </p:sp>
    </p:spTree>
    <p:extLst>
      <p:ext uri="{BB962C8B-B14F-4D97-AF65-F5344CB8AC3E}">
        <p14:creationId xmlns:p14="http://schemas.microsoft.com/office/powerpoint/2010/main" val="2183268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5294E-52E7-33D8-3851-7701E0C4D3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D6D4169-9079-FC20-A934-2D7624BBB21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02AB006-3A32-4BF9-AAB1-B12E4686E977}"/>
              </a:ext>
            </a:extLst>
          </p:cNvPr>
          <p:cNvSpPr>
            <a:spLocks noGrp="1"/>
          </p:cNvSpPr>
          <p:nvPr>
            <p:ph type="body" idx="1"/>
          </p:nvPr>
        </p:nvSpPr>
        <p:spPr/>
        <p:txBody>
          <a:bodyPr/>
          <a:lstStyle/>
          <a:p>
            <a:r>
              <a:rPr kumimoji="1" lang="ja-JP" altLang="en-US"/>
              <a:t>こちらは現在の四中に、公民館の機能を統合した際の設計案です。地域住民に開かれた公民館的利用がなされる棟と、生徒の利用する授業棟が分かれており、セキュリティと地域交流の両立が図られています。</a:t>
            </a:r>
            <a:endParaRPr kumimoji="1" lang="en-US" altLang="ja-JP"/>
          </a:p>
        </p:txBody>
      </p:sp>
      <p:sp>
        <p:nvSpPr>
          <p:cNvPr id="4" name="スライド番号プレースホルダー 3">
            <a:extLst>
              <a:ext uri="{FF2B5EF4-FFF2-40B4-BE49-F238E27FC236}">
                <a16:creationId xmlns:a16="http://schemas.microsoft.com/office/drawing/2014/main" id="{099718FB-3EB5-AA2B-CA1D-31209EB1A7CF}"/>
              </a:ext>
            </a:extLst>
          </p:cNvPr>
          <p:cNvSpPr>
            <a:spLocks noGrp="1"/>
          </p:cNvSpPr>
          <p:nvPr>
            <p:ph type="sldNum" sz="quarter" idx="5"/>
          </p:nvPr>
        </p:nvSpPr>
        <p:spPr/>
        <p:txBody>
          <a:bodyPr/>
          <a:lstStyle/>
          <a:p>
            <a:fld id="{02A4E8F5-DE90-4723-8A03-534C4BDA6E4E}" type="slidenum">
              <a:rPr kumimoji="1" lang="ja-JP" altLang="en-US" smtClean="0"/>
              <a:t>32</a:t>
            </a:fld>
            <a:endParaRPr kumimoji="1" lang="ja-JP" altLang="en-US"/>
          </a:p>
        </p:txBody>
      </p:sp>
    </p:spTree>
    <p:extLst>
      <p:ext uri="{BB962C8B-B14F-4D97-AF65-F5344CB8AC3E}">
        <p14:creationId xmlns:p14="http://schemas.microsoft.com/office/powerpoint/2010/main" val="42933044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DB775-4019-7106-E385-BDD9892C6E7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606C06-97FE-756B-EAD1-5AE9F671474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C5D1126-98EA-47FF-5BC5-589815C0271A}"/>
              </a:ext>
            </a:extLst>
          </p:cNvPr>
          <p:cNvSpPr>
            <a:spLocks noGrp="1"/>
          </p:cNvSpPr>
          <p:nvPr>
            <p:ph type="body" idx="1"/>
          </p:nvPr>
        </p:nvSpPr>
        <p:spPr/>
        <p:txBody>
          <a:bodyPr/>
          <a:lstStyle/>
          <a:p>
            <a:r>
              <a:rPr kumimoji="1" lang="ja-JP" altLang="en-US"/>
              <a:t>こちらは現在の四中に、公民館の機能を統合した際の設計案です。地域住民に開かれた公民館的利用がなされる棟と、生徒の利用する授業棟が分かれており、セキュリティと地域交流の両立が図られています。</a:t>
            </a:r>
            <a:endParaRPr kumimoji="1" lang="en-US" altLang="ja-JP"/>
          </a:p>
        </p:txBody>
      </p:sp>
      <p:sp>
        <p:nvSpPr>
          <p:cNvPr id="4" name="スライド番号プレースホルダー 3">
            <a:extLst>
              <a:ext uri="{FF2B5EF4-FFF2-40B4-BE49-F238E27FC236}">
                <a16:creationId xmlns:a16="http://schemas.microsoft.com/office/drawing/2014/main" id="{E1CC176E-C029-5E8D-67BE-C64C62F6902B}"/>
              </a:ext>
            </a:extLst>
          </p:cNvPr>
          <p:cNvSpPr>
            <a:spLocks noGrp="1"/>
          </p:cNvSpPr>
          <p:nvPr>
            <p:ph type="sldNum" sz="quarter" idx="5"/>
          </p:nvPr>
        </p:nvSpPr>
        <p:spPr/>
        <p:txBody>
          <a:bodyPr/>
          <a:lstStyle/>
          <a:p>
            <a:fld id="{02A4E8F5-DE90-4723-8A03-534C4BDA6E4E}" type="slidenum">
              <a:rPr kumimoji="1" lang="ja-JP" altLang="en-US" smtClean="0"/>
              <a:t>33</a:t>
            </a:fld>
            <a:endParaRPr kumimoji="1" lang="ja-JP" altLang="en-US"/>
          </a:p>
        </p:txBody>
      </p:sp>
    </p:spTree>
    <p:extLst>
      <p:ext uri="{BB962C8B-B14F-4D97-AF65-F5344CB8AC3E}">
        <p14:creationId xmlns:p14="http://schemas.microsoft.com/office/powerpoint/2010/main" val="4521200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8707B-C188-3B45-06D9-6B4BC077DEE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D37C66D-98B0-22F1-2751-A62F29B66A9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DFE12B2-B97E-F745-85E2-F40CC7F87C38}"/>
              </a:ext>
            </a:extLst>
          </p:cNvPr>
          <p:cNvSpPr>
            <a:spLocks noGrp="1"/>
          </p:cNvSpPr>
          <p:nvPr>
            <p:ph type="body" idx="1"/>
          </p:nvPr>
        </p:nvSpPr>
        <p:spPr/>
        <p:txBody>
          <a:bodyPr/>
          <a:lstStyle/>
          <a:p>
            <a:r>
              <a:rPr kumimoji="1" lang="ja-JP" altLang="en-US"/>
              <a:t>統合した学校では多世代間の交流を深める様々な取り組みを行うことができます。</a:t>
            </a:r>
            <a:endParaRPr kumimoji="1" lang="en-US" altLang="ja-JP"/>
          </a:p>
          <a:p>
            <a:r>
              <a:rPr kumimoji="1" lang="ja-JP" altLang="en-US"/>
              <a:t>例として、地元で採れた野菜を使った料理教室（</a:t>
            </a:r>
            <a:r>
              <a:rPr kumimoji="1" lang="en-US" altLang="ja-JP" b="0"/>
              <a:t>P</a:t>
            </a:r>
            <a:r>
              <a:rPr kumimoji="1" lang="ja-JP" altLang="en-US"/>
              <a:t>）、本の読み聞かせ（</a:t>
            </a:r>
            <a:r>
              <a:rPr kumimoji="1" lang="en-US" altLang="ja-JP"/>
              <a:t>P</a:t>
            </a:r>
            <a:r>
              <a:rPr kumimoji="1" lang="ja-JP" altLang="en-US"/>
              <a:t>）、伝統文化やモノづくりを教える体験型交流イベント（</a:t>
            </a:r>
            <a:r>
              <a:rPr kumimoji="1" lang="en-US" altLang="ja-JP"/>
              <a:t>P</a:t>
            </a:r>
            <a:r>
              <a:rPr kumimoji="1" lang="ja-JP" altLang="en-US"/>
              <a:t>）、親世代に向けた子育て支援などがあります。</a:t>
            </a:r>
          </a:p>
          <a:p>
            <a:endParaRPr kumimoji="1" lang="ja-JP" altLang="en-US"/>
          </a:p>
          <a:p>
            <a:endParaRPr kumimoji="1" lang="ja-JP" altLang="en-US"/>
          </a:p>
        </p:txBody>
      </p:sp>
      <p:sp>
        <p:nvSpPr>
          <p:cNvPr id="4" name="スライド番号プレースホルダー 3">
            <a:extLst>
              <a:ext uri="{FF2B5EF4-FFF2-40B4-BE49-F238E27FC236}">
                <a16:creationId xmlns:a16="http://schemas.microsoft.com/office/drawing/2014/main" id="{ADEB446F-6912-4BD2-562E-0197F1AEC97E}"/>
              </a:ext>
            </a:extLst>
          </p:cNvPr>
          <p:cNvSpPr>
            <a:spLocks noGrp="1"/>
          </p:cNvSpPr>
          <p:nvPr>
            <p:ph type="sldNum" sz="quarter" idx="5"/>
          </p:nvPr>
        </p:nvSpPr>
        <p:spPr/>
        <p:txBody>
          <a:bodyPr/>
          <a:lstStyle/>
          <a:p>
            <a:fld id="{02A4E8F5-DE90-4723-8A03-534C4BDA6E4E}" type="slidenum">
              <a:rPr kumimoji="1" lang="ja-JP" altLang="en-US" smtClean="0"/>
              <a:t>34</a:t>
            </a:fld>
            <a:endParaRPr kumimoji="1" lang="ja-JP" altLang="en-US"/>
          </a:p>
        </p:txBody>
      </p:sp>
    </p:spTree>
    <p:extLst>
      <p:ext uri="{BB962C8B-B14F-4D97-AF65-F5344CB8AC3E}">
        <p14:creationId xmlns:p14="http://schemas.microsoft.com/office/powerpoint/2010/main" val="42117240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27FDC-7506-4E86-F734-7A33AE1E6E0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B9B9E1-AE49-F630-4444-C0280F3F16F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0209828-8A24-4F7A-42F4-2C03553B344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ED516B9-E876-28A1-0638-A3D2ECE801AD}"/>
              </a:ext>
            </a:extLst>
          </p:cNvPr>
          <p:cNvSpPr>
            <a:spLocks noGrp="1"/>
          </p:cNvSpPr>
          <p:nvPr>
            <p:ph type="sldNum" sz="quarter" idx="5"/>
          </p:nvPr>
        </p:nvSpPr>
        <p:spPr/>
        <p:txBody>
          <a:bodyPr/>
          <a:lstStyle/>
          <a:p>
            <a:fld id="{02A4E8F5-DE90-4723-8A03-534C4BDA6E4E}" type="slidenum">
              <a:rPr kumimoji="1" lang="ja-JP" altLang="en-US" smtClean="0"/>
              <a:t>35</a:t>
            </a:fld>
            <a:endParaRPr kumimoji="1" lang="ja-JP" altLang="en-US"/>
          </a:p>
        </p:txBody>
      </p:sp>
    </p:spTree>
    <p:extLst>
      <p:ext uri="{BB962C8B-B14F-4D97-AF65-F5344CB8AC3E}">
        <p14:creationId xmlns:p14="http://schemas.microsoft.com/office/powerpoint/2010/main" val="27885015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b="0" i="0" u="none" strike="noStrike">
                <a:solidFill>
                  <a:srgbClr val="000000"/>
                </a:solidFill>
                <a:effectLst/>
                <a:latin typeface="-webkit-standard"/>
              </a:rPr>
              <a:t>駅の利用者や広場を目的とする人々が新たに商業施設を利用することで、年間で約</a:t>
            </a:r>
            <a:r>
              <a:rPr lang="en-US" altLang="ja-JP" b="0" i="0" u="none" strike="noStrike">
                <a:solidFill>
                  <a:srgbClr val="000000"/>
                </a:solidFill>
                <a:effectLst/>
                <a:latin typeface="-webkit-standard"/>
              </a:rPr>
              <a:t>31</a:t>
            </a:r>
            <a:r>
              <a:rPr lang="ja-JP" altLang="en-US" b="0" i="0" u="none" strike="noStrike">
                <a:solidFill>
                  <a:srgbClr val="000000"/>
                </a:solidFill>
                <a:effectLst/>
                <a:latin typeface="-webkit-standard"/>
              </a:rPr>
              <a:t>億円の需要発生が見込めます。商業施設での需要が市内の関連産業に連鎖的に波及すると市内で約</a:t>
            </a:r>
            <a:r>
              <a:rPr lang="en-US" altLang="ja-JP" sz="1800">
                <a:effectLst/>
                <a:latin typeface="游明朝" panose="02020400000000000000" pitchFamily="18" charset="-128"/>
                <a:cs typeface="Times New Roman" panose="02020603050405020304" pitchFamily="18" charset="0"/>
              </a:rPr>
              <a:t>25.89</a:t>
            </a:r>
            <a:r>
              <a:rPr lang="ja-JP" altLang="ja-JP" sz="1800">
                <a:effectLst/>
                <a:ea typeface="游明朝" panose="02020400000000000000" pitchFamily="18" charset="-128"/>
                <a:cs typeface="Times New Roman" panose="02020603050405020304" pitchFamily="18" charset="0"/>
              </a:rPr>
              <a:t>億円の</a:t>
            </a:r>
            <a:r>
              <a:rPr lang="ja-JP" altLang="en-US">
                <a:effectLst/>
              </a:rPr>
              <a:t>消費が見込めます。</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各関連産業での経費を差しひいた後に残る事業の利益や市税の総額は</a:t>
            </a:r>
            <a:r>
              <a:rPr lang="en-US" altLang="ja-JP" sz="1800" kern="100">
                <a:effectLst/>
                <a:latin typeface="游明朝" panose="02020400000000000000" pitchFamily="18" charset="-128"/>
                <a:ea typeface="游明朝" panose="02020400000000000000" pitchFamily="18" charset="-128"/>
                <a:cs typeface="Times New Roman" panose="02020603050405020304" pitchFamily="18" charset="0"/>
              </a:rPr>
              <a:t>17.5</a:t>
            </a:r>
            <a:r>
              <a:rPr lang="ja-JP" altLang="ja-JP" sz="1800" kern="100">
                <a:effectLst/>
                <a:latin typeface="游明朝" panose="02020400000000000000" pitchFamily="18" charset="-128"/>
                <a:ea typeface="游明朝" panose="02020400000000000000" pitchFamily="18" charset="-128"/>
                <a:cs typeface="Times New Roman" panose="02020603050405020304" pitchFamily="18" charset="0"/>
              </a:rPr>
              <a:t>億円になります。</a:t>
            </a: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36</a:t>
            </a:fld>
            <a:endParaRPr kumimoji="1" lang="ja-JP" altLang="en-US"/>
          </a:p>
        </p:txBody>
      </p:sp>
    </p:spTree>
    <p:extLst>
      <p:ext uri="{BB962C8B-B14F-4D97-AF65-F5344CB8AC3E}">
        <p14:creationId xmlns:p14="http://schemas.microsoft.com/office/powerpoint/2010/main" val="27410298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92187-DCE7-0BF1-C0D6-68EAF9F55A6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E77F87A-463C-6980-39CE-B323B3AE8F0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1EB31AF-85BC-D540-CDB1-2780128BC8D5}"/>
              </a:ext>
            </a:extLst>
          </p:cNvPr>
          <p:cNvSpPr>
            <a:spLocks noGrp="1"/>
          </p:cNvSpPr>
          <p:nvPr>
            <p:ph type="body" idx="1"/>
          </p:nvPr>
        </p:nvSpPr>
        <p:spPr/>
        <p:txBody>
          <a:bodyPr/>
          <a:lstStyle/>
          <a:p>
            <a:r>
              <a:rPr kumimoji="1" lang="ja-JP" altLang="en-US" sz="1200" kern="1200">
                <a:solidFill>
                  <a:schemeClr val="tx1"/>
                </a:solidFill>
                <a:effectLst/>
                <a:latin typeface="+mn-lt"/>
                <a:ea typeface="+mn-ea"/>
                <a:cs typeface="+mn-cs"/>
              </a:rPr>
              <a:t>左図は生活エリアに限った</a:t>
            </a:r>
            <a:r>
              <a:rPr kumimoji="1" lang="en-US" altLang="ja-JP" sz="1200" kern="1200">
                <a:solidFill>
                  <a:schemeClr val="tx1"/>
                </a:solidFill>
                <a:effectLst/>
                <a:latin typeface="+mn-lt"/>
                <a:ea typeface="+mn-ea"/>
                <a:cs typeface="+mn-cs"/>
              </a:rPr>
              <a:t>1</a:t>
            </a:r>
            <a:r>
              <a:rPr kumimoji="1" lang="ja-JP" altLang="en-US" sz="1200" kern="1200">
                <a:solidFill>
                  <a:schemeClr val="tx1"/>
                </a:solidFill>
                <a:effectLst/>
                <a:latin typeface="+mn-lt"/>
                <a:ea typeface="+mn-ea"/>
                <a:cs typeface="+mn-cs"/>
              </a:rPr>
              <a:t>時間当たり</a:t>
            </a:r>
            <a:r>
              <a:rPr kumimoji="1" lang="en-US" altLang="ja-JP" sz="1200" kern="1200">
                <a:solidFill>
                  <a:schemeClr val="tx1"/>
                </a:solidFill>
                <a:effectLst/>
                <a:latin typeface="+mn-lt"/>
                <a:ea typeface="+mn-ea"/>
                <a:cs typeface="+mn-cs"/>
              </a:rPr>
              <a:t>3</a:t>
            </a:r>
            <a:r>
              <a:rPr kumimoji="1" lang="ja-JP" altLang="en-US" sz="1200" kern="1200">
                <a:solidFill>
                  <a:schemeClr val="tx1"/>
                </a:solidFill>
                <a:effectLst/>
                <a:latin typeface="+mn-lt"/>
                <a:ea typeface="+mn-ea"/>
                <a:cs typeface="+mn-cs"/>
              </a:rPr>
              <a:t>本以上バスが利用できる地域です。</a:t>
            </a:r>
            <a:endParaRPr kumimoji="1" lang="en-US" altLang="ja-JP" sz="1200" kern="1200">
              <a:solidFill>
                <a:schemeClr val="tx1"/>
              </a:solidFill>
              <a:effectLst/>
              <a:latin typeface="+mn-lt"/>
              <a:ea typeface="+mn-ea"/>
              <a:cs typeface="+mn-cs"/>
            </a:endParaRPr>
          </a:p>
          <a:p>
            <a:r>
              <a:rPr kumimoji="1" lang="en-US" altLang="ja-JP" sz="1200" kern="1200">
                <a:solidFill>
                  <a:schemeClr val="tx1"/>
                </a:solidFill>
                <a:effectLst/>
                <a:latin typeface="+mn-lt"/>
                <a:ea typeface="+mn-ea"/>
                <a:cs typeface="+mn-cs"/>
              </a:rPr>
              <a:t>(P)</a:t>
            </a:r>
            <a:r>
              <a:rPr kumimoji="1" lang="ja-JP" altLang="en-US" sz="1200" kern="1200">
                <a:solidFill>
                  <a:schemeClr val="tx1"/>
                </a:solidFill>
                <a:effectLst/>
                <a:latin typeface="+mn-lt"/>
                <a:ea typeface="+mn-ea"/>
                <a:cs typeface="+mn-cs"/>
              </a:rPr>
              <a:t>左図にある新規路線開設、増便</a:t>
            </a:r>
            <a:r>
              <a:rPr kumimoji="1" lang="ja-JP" altLang="ja-JP" sz="1200" kern="1200">
                <a:solidFill>
                  <a:schemeClr val="tx1"/>
                </a:solidFill>
                <a:effectLst/>
                <a:latin typeface="+mn-lt"/>
                <a:ea typeface="+mn-ea"/>
                <a:cs typeface="+mn-cs"/>
              </a:rPr>
              <a:t>により、 生活エリアの</a:t>
            </a:r>
            <a:r>
              <a:rPr kumimoji="1" lang="en-US" altLang="ja-JP" sz="1200" kern="1200">
                <a:solidFill>
                  <a:schemeClr val="tx1"/>
                </a:solidFill>
                <a:effectLst/>
                <a:latin typeface="+mn-lt"/>
                <a:ea typeface="+mn-ea"/>
                <a:cs typeface="+mn-cs"/>
              </a:rPr>
              <a:t>81.8</a:t>
            </a:r>
            <a:r>
              <a:rPr kumimoji="1" lang="ja-JP" altLang="ja-JP" sz="1200" kern="1200">
                <a:solidFill>
                  <a:schemeClr val="tx1"/>
                </a:solidFill>
                <a:effectLst/>
                <a:latin typeface="+mn-lt"/>
                <a:ea typeface="+mn-ea"/>
                <a:cs typeface="+mn-cs"/>
              </a:rPr>
              <a:t>％で</a:t>
            </a:r>
            <a:r>
              <a:rPr kumimoji="1" lang="en-US" altLang="ja-JP" sz="1200" kern="1200">
                <a:solidFill>
                  <a:schemeClr val="tx1"/>
                </a:solidFill>
                <a:effectLst/>
                <a:latin typeface="+mn-lt"/>
                <a:ea typeface="+mn-ea"/>
                <a:cs typeface="+mn-cs"/>
              </a:rPr>
              <a:t>1</a:t>
            </a:r>
            <a:r>
              <a:rPr kumimoji="1" lang="ja-JP" altLang="ja-JP" sz="1200" kern="1200">
                <a:solidFill>
                  <a:schemeClr val="tx1"/>
                </a:solidFill>
                <a:effectLst/>
                <a:latin typeface="+mn-lt"/>
                <a:ea typeface="+mn-ea"/>
                <a:cs typeface="+mn-cs"/>
              </a:rPr>
              <a:t>時間あたり</a:t>
            </a:r>
            <a:r>
              <a:rPr kumimoji="1" lang="en-US" altLang="ja-JP" sz="1200" kern="1200">
                <a:solidFill>
                  <a:schemeClr val="tx1"/>
                </a:solidFill>
                <a:effectLst/>
                <a:latin typeface="+mn-lt"/>
                <a:ea typeface="+mn-ea"/>
                <a:cs typeface="+mn-cs"/>
              </a:rPr>
              <a:t>3</a:t>
            </a:r>
            <a:r>
              <a:rPr kumimoji="1" lang="ja-JP" altLang="ja-JP" sz="1200" kern="1200">
                <a:solidFill>
                  <a:schemeClr val="tx1"/>
                </a:solidFill>
                <a:effectLst/>
                <a:latin typeface="+mn-lt"/>
                <a:ea typeface="+mn-ea"/>
                <a:cs typeface="+mn-cs"/>
              </a:rPr>
              <a:t>本のバスが利用可能になります。</a:t>
            </a:r>
          </a:p>
          <a:p>
            <a:r>
              <a:rPr kumimoji="1" lang="en-US" altLang="ja-JP" sz="1200" kern="1200">
                <a:solidFill>
                  <a:schemeClr val="tx1"/>
                </a:solidFill>
                <a:effectLst/>
                <a:latin typeface="+mn-lt"/>
                <a:ea typeface="+mn-ea"/>
                <a:cs typeface="+mn-cs"/>
              </a:rPr>
              <a:t>(P)</a:t>
            </a:r>
            <a:r>
              <a:rPr kumimoji="1" lang="ja-JP" altLang="ja-JP" sz="1200" kern="1200">
                <a:solidFill>
                  <a:schemeClr val="tx1"/>
                </a:solidFill>
                <a:effectLst/>
                <a:latin typeface="+mn-lt"/>
                <a:ea typeface="+mn-ea"/>
                <a:cs typeface="+mn-cs"/>
              </a:rPr>
              <a:t>追加費用は約</a:t>
            </a:r>
            <a:r>
              <a:rPr kumimoji="1" lang="en-US" altLang="ja-JP" sz="1200" kern="1200">
                <a:solidFill>
                  <a:schemeClr val="tx1"/>
                </a:solidFill>
                <a:effectLst/>
                <a:latin typeface="+mn-lt"/>
                <a:ea typeface="+mn-ea"/>
                <a:cs typeface="+mn-cs"/>
              </a:rPr>
              <a:t>1.25</a:t>
            </a:r>
            <a:r>
              <a:rPr kumimoji="1" lang="ja-JP" altLang="ja-JP" sz="1200" kern="1200">
                <a:solidFill>
                  <a:schemeClr val="tx1"/>
                </a:solidFill>
                <a:effectLst/>
                <a:latin typeface="+mn-lt"/>
                <a:ea typeface="+mn-ea"/>
                <a:cs typeface="+mn-cs"/>
              </a:rPr>
              <a:t>億円かかり、</a:t>
            </a:r>
            <a:r>
              <a:rPr kumimoji="1" lang="ja-JP" altLang="en-US" sz="1200" kern="1200">
                <a:solidFill>
                  <a:schemeClr val="tx1"/>
                </a:solidFill>
                <a:effectLst/>
                <a:latin typeface="+mn-lt"/>
                <a:ea typeface="+mn-ea"/>
                <a:cs typeface="+mn-cs"/>
              </a:rPr>
              <a:t>加えて運転士不足の問題もありますが、</a:t>
            </a:r>
            <a:r>
              <a:rPr kumimoji="1" lang="ja-JP" altLang="ja-JP" sz="1200" kern="1200">
                <a:solidFill>
                  <a:schemeClr val="tx1"/>
                </a:solidFill>
                <a:effectLst/>
                <a:latin typeface="+mn-lt"/>
                <a:ea typeface="+mn-ea"/>
                <a:cs typeface="+mn-cs"/>
              </a:rPr>
              <a:t>自動運転などの技術導入により</a:t>
            </a:r>
            <a:r>
              <a:rPr kumimoji="1" lang="ja-JP" altLang="en-US" sz="1200" kern="1200">
                <a:solidFill>
                  <a:schemeClr val="tx1"/>
                </a:solidFill>
                <a:effectLst/>
                <a:latin typeface="+mn-lt"/>
                <a:ea typeface="+mn-ea"/>
                <a:cs typeface="+mn-cs"/>
              </a:rPr>
              <a:t>費用の低減、</a:t>
            </a:r>
            <a:r>
              <a:rPr kumimoji="1" lang="ja-JP" altLang="ja-JP" sz="1200" kern="1200">
                <a:solidFill>
                  <a:schemeClr val="tx1"/>
                </a:solidFill>
                <a:effectLst/>
                <a:latin typeface="+mn-lt"/>
                <a:ea typeface="+mn-ea"/>
                <a:cs typeface="+mn-cs"/>
              </a:rPr>
              <a:t>人的リソースの課題解決を図り</a:t>
            </a:r>
            <a:r>
              <a:rPr kumimoji="1" lang="ja-JP" altLang="en-US" sz="1200" kern="1200">
                <a:solidFill>
                  <a:schemeClr val="tx1"/>
                </a:solidFill>
                <a:effectLst/>
                <a:latin typeface="+mn-lt"/>
                <a:ea typeface="+mn-ea"/>
                <a:cs typeface="+mn-cs"/>
              </a:rPr>
              <a:t>（ｐ）</a:t>
            </a:r>
            <a:r>
              <a:rPr kumimoji="1" lang="ja-JP" altLang="ja-JP" sz="1200" kern="1200">
                <a:solidFill>
                  <a:schemeClr val="tx1"/>
                </a:solidFill>
                <a:effectLst/>
                <a:latin typeface="+mn-lt"/>
                <a:ea typeface="+mn-ea"/>
                <a:cs typeface="+mn-cs"/>
              </a:rPr>
              <a:t>、使いやすい交通網によって人と都市のつながりを支えていきます。</a:t>
            </a:r>
          </a:p>
        </p:txBody>
      </p:sp>
      <p:sp>
        <p:nvSpPr>
          <p:cNvPr id="4" name="スライド番号プレースホルダー 3">
            <a:extLst>
              <a:ext uri="{FF2B5EF4-FFF2-40B4-BE49-F238E27FC236}">
                <a16:creationId xmlns:a16="http://schemas.microsoft.com/office/drawing/2014/main" id="{33630BCF-9A78-D832-DF49-5A6E39DA546B}"/>
              </a:ext>
            </a:extLst>
          </p:cNvPr>
          <p:cNvSpPr>
            <a:spLocks noGrp="1"/>
          </p:cNvSpPr>
          <p:nvPr>
            <p:ph type="sldNum" sz="quarter" idx="5"/>
          </p:nvPr>
        </p:nvSpPr>
        <p:spPr/>
        <p:txBody>
          <a:bodyPr/>
          <a:lstStyle/>
          <a:p>
            <a:fld id="{B72CE703-4643-4DA5-9A50-D6D402ECF2EF}" type="slidenum">
              <a:rPr kumimoji="1" lang="ja-JP" altLang="en-US" smtClean="0"/>
              <a:t>42</a:t>
            </a:fld>
            <a:endParaRPr kumimoji="1" lang="ja-JP" altLang="en-US"/>
          </a:p>
        </p:txBody>
      </p:sp>
    </p:spTree>
    <p:extLst>
      <p:ext uri="{BB962C8B-B14F-4D97-AF65-F5344CB8AC3E}">
        <p14:creationId xmlns:p14="http://schemas.microsoft.com/office/powerpoint/2010/main" val="3401586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BA2C9-2060-166E-B5BA-EAE8FE9B8C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ED9693E-9546-9350-6726-00B720A2729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45B637F-1BF3-D741-22AE-8EED5104BEEC}"/>
              </a:ext>
            </a:extLst>
          </p:cNvPr>
          <p:cNvSpPr>
            <a:spLocks noGrp="1"/>
          </p:cNvSpPr>
          <p:nvPr>
            <p:ph type="body" idx="1"/>
          </p:nvPr>
        </p:nvSpPr>
        <p:spPr/>
        <p:txBody>
          <a:bodyPr/>
          <a:lstStyle/>
          <a:p>
            <a:r>
              <a:rPr lang="ja-JP" altLang="en-US" sz="6000">
                <a:effectLst/>
                <a:latin typeface="Hiragino Sans" panose="020B0400000000000000" pitchFamily="34" charset="-128"/>
                <a:ea typeface="Hiragino Sans" panose="020B0400000000000000" pitchFamily="34" charset="-128"/>
              </a:rPr>
              <a:t>農林水産省が公表している一般的な水田作農家をモデルとして</a:t>
            </a:r>
            <a:r>
              <a:rPr lang="en-US" altLang="ja-JP" sz="6000">
                <a:effectLst/>
                <a:latin typeface="Helvetica Neue" panose="02000503000000020004" pitchFamily="2" charset="0"/>
                <a:ea typeface="Hiragino Sans" panose="020B0400000000000000" pitchFamily="34" charset="-128"/>
              </a:rPr>
              <a:t>5</a:t>
            </a:r>
            <a:r>
              <a:rPr lang="ja-JP" altLang="en-US" sz="6000">
                <a:effectLst/>
                <a:latin typeface="Helvetica Neue" panose="02000503000000020004" pitchFamily="2" charset="0"/>
                <a:ea typeface="Hiragino Sans" panose="020B0400000000000000" pitchFamily="34" charset="-128"/>
              </a:rPr>
              <a:t>軒が</a:t>
            </a:r>
            <a:r>
              <a:rPr lang="ja-JP" altLang="en-US" sz="6000">
                <a:effectLst/>
                <a:latin typeface="Hiragino Sans" panose="020B0400000000000000" pitchFamily="34" charset="-128"/>
                <a:ea typeface="Hiragino Sans" panose="020B0400000000000000" pitchFamily="34" charset="-128"/>
              </a:rPr>
              <a:t>集約し、法人化した場合、社会保険料や法人税等の経費を考慮しても</a:t>
            </a:r>
            <a:r>
              <a:rPr lang="en-US" altLang="ja-JP" sz="6000">
                <a:effectLst/>
                <a:latin typeface="Hiragino Sans" panose="020B0400000000000000" pitchFamily="34" charset="-128"/>
                <a:ea typeface="Hiragino Sans" panose="020B0400000000000000" pitchFamily="34" charset="-128"/>
              </a:rPr>
              <a:t>(P)</a:t>
            </a:r>
          </a:p>
          <a:p>
            <a:r>
              <a:rPr lang="ja-JP" altLang="en-US" sz="6000">
                <a:effectLst/>
                <a:latin typeface="Hiragino Sans" panose="020B0400000000000000" pitchFamily="34" charset="-128"/>
                <a:ea typeface="Hiragino Sans" panose="020B0400000000000000" pitchFamily="34" charset="-128"/>
              </a:rPr>
              <a:t>経営費削減と売上増加により年間約</a:t>
            </a:r>
            <a:r>
              <a:rPr lang="en-US" altLang="ja-JP" sz="6000">
                <a:effectLst/>
                <a:latin typeface="Helvetica Neue" panose="02000503000000020004" pitchFamily="2" charset="0"/>
                <a:ea typeface="Hiragino Sans" panose="020B0400000000000000" pitchFamily="34" charset="-128"/>
              </a:rPr>
              <a:t>230</a:t>
            </a:r>
            <a:r>
              <a:rPr lang="ja-JP" altLang="en-US" sz="6000">
                <a:effectLst/>
                <a:latin typeface="Hiragino Sans" panose="020B0400000000000000" pitchFamily="34" charset="-128"/>
                <a:ea typeface="Hiragino Sans" panose="020B0400000000000000" pitchFamily="34" charset="-128"/>
              </a:rPr>
              <a:t>万円の経済的メリットが生まれます。</a:t>
            </a:r>
            <a:endParaRPr lang="en-US" altLang="ja-JP" sz="6000">
              <a:effectLst/>
              <a:latin typeface="Hiragino Sans" panose="020B0400000000000000" pitchFamily="34" charset="-128"/>
              <a:ea typeface="Hiragino Sans" panose="020B0400000000000000" pitchFamily="34" charset="-128"/>
            </a:endParaRPr>
          </a:p>
          <a:p>
            <a:r>
              <a:rPr lang="ja-JP" altLang="en-US" sz="6000">
                <a:effectLst/>
                <a:latin typeface="Hiragino Sans" panose="020B0400000000000000" pitchFamily="34" charset="-128"/>
                <a:ea typeface="Hiragino Sans" panose="020B0400000000000000" pitchFamily="34" charset="-128"/>
              </a:rPr>
              <a:t>この仕組みを広げることで経営基盤を強化し、持続可能な産業へ転換することを目指します。</a:t>
            </a:r>
          </a:p>
        </p:txBody>
      </p:sp>
      <p:sp>
        <p:nvSpPr>
          <p:cNvPr id="4" name="スライド番号プレースホルダー 3">
            <a:extLst>
              <a:ext uri="{FF2B5EF4-FFF2-40B4-BE49-F238E27FC236}">
                <a16:creationId xmlns:a16="http://schemas.microsoft.com/office/drawing/2014/main" id="{1D1380A9-5FD9-11C0-6F2D-FD4CC80E2CCE}"/>
              </a:ext>
            </a:extLst>
          </p:cNvPr>
          <p:cNvSpPr>
            <a:spLocks noGrp="1"/>
          </p:cNvSpPr>
          <p:nvPr>
            <p:ph type="sldNum" sz="quarter" idx="5"/>
          </p:nvPr>
        </p:nvSpPr>
        <p:spPr/>
        <p:txBody>
          <a:bodyPr/>
          <a:lstStyle/>
          <a:p>
            <a:fld id="{02A4E8F5-DE90-4723-8A03-534C4BDA6E4E}" type="slidenum">
              <a:rPr kumimoji="1" lang="ja-JP" altLang="en-US" smtClean="0"/>
              <a:t>47</a:t>
            </a:fld>
            <a:endParaRPr kumimoji="1" lang="ja-JP" altLang="en-US"/>
          </a:p>
        </p:txBody>
      </p:sp>
    </p:spTree>
    <p:extLst>
      <p:ext uri="{BB962C8B-B14F-4D97-AF65-F5344CB8AC3E}">
        <p14:creationId xmlns:p14="http://schemas.microsoft.com/office/powerpoint/2010/main" val="3267184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48</a:t>
            </a:fld>
            <a:endParaRPr kumimoji="1" lang="ja-JP" altLang="en-US"/>
          </a:p>
        </p:txBody>
      </p:sp>
    </p:spTree>
    <p:extLst>
      <p:ext uri="{BB962C8B-B14F-4D97-AF65-F5344CB8AC3E}">
        <p14:creationId xmlns:p14="http://schemas.microsoft.com/office/powerpoint/2010/main" val="30487183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49</a:t>
            </a:fld>
            <a:endParaRPr kumimoji="1" lang="ja-JP" altLang="en-US"/>
          </a:p>
        </p:txBody>
      </p:sp>
    </p:spTree>
    <p:extLst>
      <p:ext uri="{BB962C8B-B14F-4D97-AF65-F5344CB8AC3E}">
        <p14:creationId xmlns:p14="http://schemas.microsoft.com/office/powerpoint/2010/main" val="2278429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3D6EE-CB6E-BADF-85D2-B86AABB83ED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90BF05-027B-237D-9918-7F1FFBAE221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4C2CDF-4B97-C9B5-6036-D9AD4C2B6D6E}"/>
              </a:ext>
            </a:extLst>
          </p:cNvPr>
          <p:cNvSpPr>
            <a:spLocks noGrp="1"/>
          </p:cNvSpPr>
          <p:nvPr>
            <p:ph type="body" idx="1"/>
          </p:nvPr>
        </p:nvSpPr>
        <p:spPr/>
        <p:txBody>
          <a:bodyPr/>
          <a:lstStyle/>
          <a:p>
            <a:r>
              <a:rPr kumimoji="1" lang="ja-JP" altLang="en-US"/>
              <a:t>土浦市民やデジタル住民は土浦市のバーチャル空間に入ることができ、市内の景観を提案したり、アバターを通して市長など、行政との対話も可能になります。</a:t>
            </a:r>
          </a:p>
        </p:txBody>
      </p:sp>
      <p:sp>
        <p:nvSpPr>
          <p:cNvPr id="4" name="スライド番号プレースホルダー 3">
            <a:extLst>
              <a:ext uri="{FF2B5EF4-FFF2-40B4-BE49-F238E27FC236}">
                <a16:creationId xmlns:a16="http://schemas.microsoft.com/office/drawing/2014/main" id="{EF608923-4FCB-CBB6-E1AE-E2F25E36D99B}"/>
              </a:ext>
            </a:extLst>
          </p:cNvPr>
          <p:cNvSpPr>
            <a:spLocks noGrp="1"/>
          </p:cNvSpPr>
          <p:nvPr>
            <p:ph type="sldNum" sz="quarter" idx="5"/>
          </p:nvPr>
        </p:nvSpPr>
        <p:spPr/>
        <p:txBody>
          <a:bodyPr/>
          <a:lstStyle/>
          <a:p>
            <a:fld id="{02A4E8F5-DE90-4723-8A03-534C4BDA6E4E}" type="slidenum">
              <a:rPr kumimoji="1" lang="ja-JP" altLang="en-US" smtClean="0"/>
              <a:t>50</a:t>
            </a:fld>
            <a:endParaRPr kumimoji="1" lang="ja-JP" altLang="en-US"/>
          </a:p>
        </p:txBody>
      </p:sp>
    </p:spTree>
    <p:extLst>
      <p:ext uri="{BB962C8B-B14F-4D97-AF65-F5344CB8AC3E}">
        <p14:creationId xmlns:p14="http://schemas.microsoft.com/office/powerpoint/2010/main" val="10961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遊水地ってなんですか。</a:t>
            </a: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51</a:t>
            </a:fld>
            <a:endParaRPr kumimoji="1" lang="ja-JP" altLang="en-US"/>
          </a:p>
        </p:txBody>
      </p:sp>
    </p:spTree>
    <p:extLst>
      <p:ext uri="{BB962C8B-B14F-4D97-AF65-F5344CB8AC3E}">
        <p14:creationId xmlns:p14="http://schemas.microsoft.com/office/powerpoint/2010/main" val="3713782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E7FC3-94E4-1A9C-57AB-5CCD1547109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8A7ADAE-293B-A754-26E1-8240F9A2454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6D8948A-D4FD-D162-DF18-9B036E013B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a:t>なんで対象地をここにしたんですか。</a:t>
            </a:r>
          </a:p>
        </p:txBody>
      </p:sp>
      <p:sp>
        <p:nvSpPr>
          <p:cNvPr id="4" name="スライド番号プレースホルダー 3">
            <a:extLst>
              <a:ext uri="{FF2B5EF4-FFF2-40B4-BE49-F238E27FC236}">
                <a16:creationId xmlns:a16="http://schemas.microsoft.com/office/drawing/2014/main" id="{4D81D8A6-D542-ECB0-CB5C-F5B828E9B2A6}"/>
              </a:ext>
            </a:extLst>
          </p:cNvPr>
          <p:cNvSpPr>
            <a:spLocks noGrp="1"/>
          </p:cNvSpPr>
          <p:nvPr>
            <p:ph type="sldNum" sz="quarter" idx="5"/>
          </p:nvPr>
        </p:nvSpPr>
        <p:spPr/>
        <p:txBody>
          <a:bodyPr/>
          <a:lstStyle/>
          <a:p>
            <a:fld id="{02A4E8F5-DE90-4723-8A03-534C4BDA6E4E}" type="slidenum">
              <a:rPr kumimoji="1" lang="ja-JP" altLang="en-US" smtClean="0"/>
              <a:t>52</a:t>
            </a:fld>
            <a:endParaRPr kumimoji="1" lang="ja-JP" altLang="en-US"/>
          </a:p>
        </p:txBody>
      </p:sp>
    </p:spTree>
    <p:extLst>
      <p:ext uri="{BB962C8B-B14F-4D97-AF65-F5344CB8AC3E}">
        <p14:creationId xmlns:p14="http://schemas.microsoft.com/office/powerpoint/2010/main" val="32277721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結局「市」はどう関与するの。</a:t>
            </a:r>
          </a:p>
          <a:p>
            <a:endParaRPr kumimoji="1" lang="ja-JP" altLang="en-US"/>
          </a:p>
        </p:txBody>
      </p:sp>
      <p:sp>
        <p:nvSpPr>
          <p:cNvPr id="4" name="スライド番号プレースホルダー 3"/>
          <p:cNvSpPr>
            <a:spLocks noGrp="1"/>
          </p:cNvSpPr>
          <p:nvPr>
            <p:ph type="sldNum" sz="quarter" idx="5"/>
          </p:nvPr>
        </p:nvSpPr>
        <p:spPr/>
        <p:txBody>
          <a:bodyPr/>
          <a:lstStyle/>
          <a:p>
            <a:fld id="{584EC1BD-C47E-4301-ACE9-1AF5A1622272}" type="slidenum">
              <a:rPr kumimoji="1" lang="ja-JP" altLang="en-US" smtClean="0"/>
              <a:t>53</a:t>
            </a:fld>
            <a:endParaRPr kumimoji="1" lang="ja-JP" altLang="en-US"/>
          </a:p>
        </p:txBody>
      </p:sp>
    </p:spTree>
    <p:extLst>
      <p:ext uri="{BB962C8B-B14F-4D97-AF65-F5344CB8AC3E}">
        <p14:creationId xmlns:p14="http://schemas.microsoft.com/office/powerpoint/2010/main" val="35593873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整備に向けて、実現性はあるの。</a:t>
            </a: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54</a:t>
            </a:fld>
            <a:endParaRPr kumimoji="1" lang="ja-JP" altLang="en-US"/>
          </a:p>
        </p:txBody>
      </p:sp>
    </p:spTree>
    <p:extLst>
      <p:ext uri="{BB962C8B-B14F-4D97-AF65-F5344CB8AC3E}">
        <p14:creationId xmlns:p14="http://schemas.microsoft.com/office/powerpoint/2010/main" val="9352489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なんで面積から容量が分かるの。</a:t>
            </a: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55</a:t>
            </a:fld>
            <a:endParaRPr kumimoji="1" lang="ja-JP" altLang="en-US"/>
          </a:p>
        </p:txBody>
      </p:sp>
    </p:spTree>
    <p:extLst>
      <p:ext uri="{BB962C8B-B14F-4D97-AF65-F5344CB8AC3E}">
        <p14:creationId xmlns:p14="http://schemas.microsoft.com/office/powerpoint/2010/main" val="13126921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a:t>何をもとに分析してるの。</a:t>
            </a:r>
            <a:endParaRPr lang="en-US" altLang="ja-JP"/>
          </a:p>
          <a:p>
            <a:endParaRPr lang="en-US" altLang="ja-JP"/>
          </a:p>
          <a:p>
            <a:r>
              <a:rPr lang="ja-JP" altLang="en-US"/>
              <a:t>敷・幅が大きくなる→水位は流量に対して鈍感に→</a:t>
            </a:r>
            <a:r>
              <a:rPr kumimoji="1" lang="ja-JP" altLang="en-US"/>
              <a:t>低下量を過大評価しないように</a:t>
            </a:r>
            <a:endParaRPr kumimoji="1" lang="en-US" altLang="ja-JP"/>
          </a:p>
          <a:p>
            <a:r>
              <a:rPr lang="ja-JP" altLang="en-US"/>
              <a:t>この係数は詳細設計用ではなく、流量削減が水位に与える影響を定量的に説明するための近似です</a:t>
            </a:r>
            <a:endParaRPr kumimoji="1" lang="ja-JP" altLang="en-US"/>
          </a:p>
        </p:txBody>
      </p:sp>
      <p:sp>
        <p:nvSpPr>
          <p:cNvPr id="4" name="スライド番号プレースホルダー 3"/>
          <p:cNvSpPr>
            <a:spLocks noGrp="1"/>
          </p:cNvSpPr>
          <p:nvPr>
            <p:ph type="sldNum" sz="quarter" idx="5"/>
          </p:nvPr>
        </p:nvSpPr>
        <p:spPr/>
        <p:txBody>
          <a:bodyPr/>
          <a:lstStyle/>
          <a:p>
            <a:fld id="{584EC1BD-C47E-4301-ACE9-1AF5A1622272}" type="slidenum">
              <a:rPr kumimoji="1" lang="ja-JP" altLang="en-US" smtClean="0"/>
              <a:t>56</a:t>
            </a:fld>
            <a:endParaRPr kumimoji="1" lang="ja-JP" altLang="en-US"/>
          </a:p>
        </p:txBody>
      </p:sp>
    </p:spTree>
    <p:extLst>
      <p:ext uri="{BB962C8B-B14F-4D97-AF65-F5344CB8AC3E}">
        <p14:creationId xmlns:p14="http://schemas.microsoft.com/office/powerpoint/2010/main" val="21853204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どうやって計算したん。</a:t>
            </a: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57</a:t>
            </a:fld>
            <a:endParaRPr kumimoji="1" lang="ja-JP" altLang="en-US"/>
          </a:p>
        </p:txBody>
      </p:sp>
    </p:spTree>
    <p:extLst>
      <p:ext uri="{BB962C8B-B14F-4D97-AF65-F5344CB8AC3E}">
        <p14:creationId xmlns:p14="http://schemas.microsoft.com/office/powerpoint/2010/main" val="31511581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a:t>ピーク</a:t>
            </a:r>
            <a:r>
              <a:rPr kumimoji="1" lang="en-US" altLang="ja-JP"/>
              <a:t>2</a:t>
            </a:r>
            <a:r>
              <a:rPr kumimoji="1" lang="ja-JP" altLang="en-US"/>
              <a:t>時間ってどうなの。</a:t>
            </a:r>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58</a:t>
            </a:fld>
            <a:endParaRPr kumimoji="1" lang="ja-JP" altLang="en-US"/>
          </a:p>
        </p:txBody>
      </p:sp>
    </p:spTree>
    <p:extLst>
      <p:ext uri="{BB962C8B-B14F-4D97-AF65-F5344CB8AC3E}">
        <p14:creationId xmlns:p14="http://schemas.microsoft.com/office/powerpoint/2010/main" val="36488467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FBF0F-F985-F6A4-B285-9CEAC29357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A9D3F99-462A-7FAC-336F-904BFBF81BB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5582181-4E98-91C3-5B6E-99E3BE4F1A7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5D1B592-C244-38EA-0C8E-774BE2AB5EE4}"/>
              </a:ext>
            </a:extLst>
          </p:cNvPr>
          <p:cNvSpPr>
            <a:spLocks noGrp="1"/>
          </p:cNvSpPr>
          <p:nvPr>
            <p:ph type="sldNum" sz="quarter" idx="5"/>
          </p:nvPr>
        </p:nvSpPr>
        <p:spPr/>
        <p:txBody>
          <a:bodyPr/>
          <a:lstStyle/>
          <a:p>
            <a:fld id="{02A4E8F5-DE90-4723-8A03-534C4BDA6E4E}" type="slidenum">
              <a:rPr kumimoji="1" lang="ja-JP" altLang="en-US" smtClean="0"/>
              <a:t>59</a:t>
            </a:fld>
            <a:endParaRPr kumimoji="1" lang="ja-JP" altLang="en-US"/>
          </a:p>
        </p:txBody>
      </p:sp>
    </p:spTree>
    <p:extLst>
      <p:ext uri="{BB962C8B-B14F-4D97-AF65-F5344CB8AC3E}">
        <p14:creationId xmlns:p14="http://schemas.microsoft.com/office/powerpoint/2010/main" val="3061256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610B1-C1FA-9BF2-AC1C-B1ABE1693A7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E077E3-84C9-A290-5282-E2F1125E9CE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5CFB14F-A2E0-FAE1-E0CE-1C53A4BF6DB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07DE65E-5279-D97A-CB76-5F713C07A748}"/>
              </a:ext>
            </a:extLst>
          </p:cNvPr>
          <p:cNvSpPr>
            <a:spLocks noGrp="1"/>
          </p:cNvSpPr>
          <p:nvPr>
            <p:ph type="sldNum" sz="quarter" idx="5"/>
          </p:nvPr>
        </p:nvSpPr>
        <p:spPr/>
        <p:txBody>
          <a:bodyPr/>
          <a:lstStyle/>
          <a:p>
            <a:fld id="{02A4E8F5-DE90-4723-8A03-534C4BDA6E4E}" type="slidenum">
              <a:rPr kumimoji="1" lang="ja-JP" altLang="en-US" smtClean="0"/>
              <a:t>60</a:t>
            </a:fld>
            <a:endParaRPr kumimoji="1" lang="ja-JP" altLang="en-US"/>
          </a:p>
        </p:txBody>
      </p:sp>
    </p:spTree>
    <p:extLst>
      <p:ext uri="{BB962C8B-B14F-4D97-AF65-F5344CB8AC3E}">
        <p14:creationId xmlns:p14="http://schemas.microsoft.com/office/powerpoint/2010/main" val="648295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61</a:t>
            </a:fld>
            <a:endParaRPr kumimoji="1" lang="ja-JP" altLang="en-US"/>
          </a:p>
        </p:txBody>
      </p:sp>
    </p:spTree>
    <p:extLst>
      <p:ext uri="{BB962C8B-B14F-4D97-AF65-F5344CB8AC3E}">
        <p14:creationId xmlns:p14="http://schemas.microsoft.com/office/powerpoint/2010/main" val="6349678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E1F3B-32CD-375C-5276-3D577F5A359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518CB58-FBF3-2C78-DC32-92100EBF6D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1075669-450B-413F-2933-A8954958B4C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16D0815-A994-5B16-235A-38121D08A610}"/>
              </a:ext>
            </a:extLst>
          </p:cNvPr>
          <p:cNvSpPr>
            <a:spLocks noGrp="1"/>
          </p:cNvSpPr>
          <p:nvPr>
            <p:ph type="sldNum" sz="quarter" idx="5"/>
          </p:nvPr>
        </p:nvSpPr>
        <p:spPr/>
        <p:txBody>
          <a:bodyPr/>
          <a:lstStyle/>
          <a:p>
            <a:fld id="{02A4E8F5-DE90-4723-8A03-534C4BDA6E4E}" type="slidenum">
              <a:rPr kumimoji="1" lang="ja-JP" altLang="en-US" smtClean="0"/>
              <a:t>62</a:t>
            </a:fld>
            <a:endParaRPr kumimoji="1" lang="ja-JP" altLang="en-US"/>
          </a:p>
        </p:txBody>
      </p:sp>
    </p:spTree>
    <p:extLst>
      <p:ext uri="{BB962C8B-B14F-4D97-AF65-F5344CB8AC3E}">
        <p14:creationId xmlns:p14="http://schemas.microsoft.com/office/powerpoint/2010/main" val="4022687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1A3C9-5DAF-35E5-0FC1-BDC88056B1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4531D8A-01AC-CB59-91D7-D39B4EA0E4C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172F3FB-8415-9295-B3F6-2D18D4B1781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E7102E6-96FA-F49C-5203-73AC8F4EA128}"/>
              </a:ext>
            </a:extLst>
          </p:cNvPr>
          <p:cNvSpPr>
            <a:spLocks noGrp="1"/>
          </p:cNvSpPr>
          <p:nvPr>
            <p:ph type="sldNum" sz="quarter" idx="5"/>
          </p:nvPr>
        </p:nvSpPr>
        <p:spPr/>
        <p:txBody>
          <a:bodyPr/>
          <a:lstStyle/>
          <a:p>
            <a:fld id="{02A4E8F5-DE90-4723-8A03-534C4BDA6E4E}" type="slidenum">
              <a:rPr kumimoji="1" lang="ja-JP" altLang="en-US" smtClean="0"/>
              <a:t>63</a:t>
            </a:fld>
            <a:endParaRPr kumimoji="1" lang="ja-JP" altLang="en-US"/>
          </a:p>
        </p:txBody>
      </p:sp>
    </p:spTree>
    <p:extLst>
      <p:ext uri="{BB962C8B-B14F-4D97-AF65-F5344CB8AC3E}">
        <p14:creationId xmlns:p14="http://schemas.microsoft.com/office/powerpoint/2010/main" val="3462337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2A4E8F5-DE90-4723-8A03-534C4BDA6E4E}" type="slidenum">
              <a:rPr kumimoji="1" lang="ja-JP" altLang="en-US" smtClean="0"/>
              <a:t>64</a:t>
            </a:fld>
            <a:endParaRPr kumimoji="1" lang="ja-JP" altLang="en-US"/>
          </a:p>
        </p:txBody>
      </p:sp>
    </p:spTree>
    <p:extLst>
      <p:ext uri="{BB962C8B-B14F-4D97-AF65-F5344CB8AC3E}">
        <p14:creationId xmlns:p14="http://schemas.microsoft.com/office/powerpoint/2010/main" val="31861793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A12CF-4EC7-79F8-34D1-BFFC37DEBE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7CB809F-2E57-8549-9802-FCE5D1B8F7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3D66894-95E4-A4AD-1972-4A56D480232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F053B80-9755-6152-0610-E8C95F78AEB1}"/>
              </a:ext>
            </a:extLst>
          </p:cNvPr>
          <p:cNvSpPr>
            <a:spLocks noGrp="1"/>
          </p:cNvSpPr>
          <p:nvPr>
            <p:ph type="sldNum" sz="quarter" idx="5"/>
          </p:nvPr>
        </p:nvSpPr>
        <p:spPr/>
        <p:txBody>
          <a:bodyPr/>
          <a:lstStyle/>
          <a:p>
            <a:fld id="{02A4E8F5-DE90-4723-8A03-534C4BDA6E4E}" type="slidenum">
              <a:rPr kumimoji="1" lang="ja-JP" altLang="en-US" smtClean="0"/>
              <a:t>65</a:t>
            </a:fld>
            <a:endParaRPr kumimoji="1" lang="ja-JP" altLang="en-US"/>
          </a:p>
        </p:txBody>
      </p:sp>
    </p:spTree>
    <p:extLst>
      <p:ext uri="{BB962C8B-B14F-4D97-AF65-F5344CB8AC3E}">
        <p14:creationId xmlns:p14="http://schemas.microsoft.com/office/powerpoint/2010/main" val="34900479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0F89E-5F96-9817-72CE-C5B949377E7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3CFDC8E-089D-D98A-85BB-6E2DD1FCFE0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282D826-3C4F-48DA-8F17-CD0DF0180DD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3AD4C0B-62C7-9E57-C6D6-81BD5F3989D3}"/>
              </a:ext>
            </a:extLst>
          </p:cNvPr>
          <p:cNvSpPr>
            <a:spLocks noGrp="1"/>
          </p:cNvSpPr>
          <p:nvPr>
            <p:ph type="sldNum" sz="quarter" idx="5"/>
          </p:nvPr>
        </p:nvSpPr>
        <p:spPr/>
        <p:txBody>
          <a:bodyPr/>
          <a:lstStyle/>
          <a:p>
            <a:fld id="{02A4E8F5-DE90-4723-8A03-534C4BDA6E4E}" type="slidenum">
              <a:rPr kumimoji="1" lang="ja-JP" altLang="en-US" smtClean="0"/>
              <a:t>66</a:t>
            </a:fld>
            <a:endParaRPr kumimoji="1" lang="ja-JP" altLang="en-US"/>
          </a:p>
        </p:txBody>
      </p:sp>
    </p:spTree>
    <p:extLst>
      <p:ext uri="{BB962C8B-B14F-4D97-AF65-F5344CB8AC3E}">
        <p14:creationId xmlns:p14="http://schemas.microsoft.com/office/powerpoint/2010/main" val="21112105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0BD01-6FE8-8C9A-2F3E-B5C3A37DA23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3B77830-DE03-A5E4-C19F-1D34FA87EF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3810654-2F01-65F4-8F97-61F16CE913E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AA37B71-E1F9-ECD0-87F5-E2CF4F93D0A7}"/>
              </a:ext>
            </a:extLst>
          </p:cNvPr>
          <p:cNvSpPr>
            <a:spLocks noGrp="1"/>
          </p:cNvSpPr>
          <p:nvPr>
            <p:ph type="sldNum" sz="quarter" idx="5"/>
          </p:nvPr>
        </p:nvSpPr>
        <p:spPr/>
        <p:txBody>
          <a:bodyPr/>
          <a:lstStyle/>
          <a:p>
            <a:fld id="{02A4E8F5-DE90-4723-8A03-534C4BDA6E4E}" type="slidenum">
              <a:rPr kumimoji="1" lang="ja-JP" altLang="en-US" smtClean="0"/>
              <a:t>67</a:t>
            </a:fld>
            <a:endParaRPr kumimoji="1" lang="ja-JP" altLang="en-US"/>
          </a:p>
        </p:txBody>
      </p:sp>
    </p:spTree>
    <p:extLst>
      <p:ext uri="{BB962C8B-B14F-4D97-AF65-F5344CB8AC3E}">
        <p14:creationId xmlns:p14="http://schemas.microsoft.com/office/powerpoint/2010/main" val="2483708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AEBC3B-4E5A-C3C5-570E-169998B4D57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29F2152-916E-EB62-BEAF-5A7C9FD600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404B52E-BDA5-884F-18B3-CA67C394BFA0}"/>
              </a:ext>
            </a:extLst>
          </p:cNvPr>
          <p:cNvSpPr>
            <a:spLocks noGrp="1"/>
          </p:cNvSpPr>
          <p:nvPr>
            <p:ph type="dt" sz="half" idx="10"/>
          </p:nvPr>
        </p:nvSpPr>
        <p:spPr/>
        <p:txBody>
          <a:bodyPr/>
          <a:lstStyle/>
          <a:p>
            <a:fld id="{E167D38D-D605-4A12-8B53-6D233AC60C6C}"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20E25857-3344-5E1E-BAF4-BAEED301AE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5A7044A-BE56-ECDC-A59C-B4E29B7E2111}"/>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3042141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BFE613-9B98-3D7D-B762-0E73C262BDB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3942B9F-3352-1D97-CFC5-780EFE2652E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080DF0B-F9AF-0136-CE6B-0F1A12074D35}"/>
              </a:ext>
            </a:extLst>
          </p:cNvPr>
          <p:cNvSpPr>
            <a:spLocks noGrp="1"/>
          </p:cNvSpPr>
          <p:nvPr>
            <p:ph type="dt" sz="half" idx="10"/>
          </p:nvPr>
        </p:nvSpPr>
        <p:spPr/>
        <p:txBody>
          <a:bodyPr/>
          <a:lstStyle/>
          <a:p>
            <a:fld id="{735CBAB0-42CC-4BA9-B333-9448008784FC}"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DE1A6D85-EF84-12D6-C09F-B014907D55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F654CA4-715C-F968-040A-F6547AD86080}"/>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1611747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1BB224-4253-23CB-3AA5-C280C0D593B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64AF3C7-1B36-0960-96B9-59CF0C8F91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E9A0A4E-04B7-F5D9-FBF8-A0E02C74364E}"/>
              </a:ext>
            </a:extLst>
          </p:cNvPr>
          <p:cNvSpPr>
            <a:spLocks noGrp="1"/>
          </p:cNvSpPr>
          <p:nvPr>
            <p:ph type="dt" sz="half" idx="10"/>
          </p:nvPr>
        </p:nvSpPr>
        <p:spPr/>
        <p:txBody>
          <a:bodyPr/>
          <a:lstStyle/>
          <a:p>
            <a:fld id="{47227154-AAA1-433E-94AE-C1675A22B157}"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D947A756-2A9C-9C97-0264-E170DD5EB88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E6970C5-4D80-DE57-3BD5-D8412B365D9C}"/>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1923209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80EEE4-457D-BEB2-A9F9-1B6DA871437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4FAA48D-513D-4252-8F01-7D0740323275}"/>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A26B4BA-8ADE-37E7-1E39-B50A8BF2C04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5926E3A-DF3B-1329-4FCB-53918C400B6E}"/>
              </a:ext>
            </a:extLst>
          </p:cNvPr>
          <p:cNvSpPr>
            <a:spLocks noGrp="1"/>
          </p:cNvSpPr>
          <p:nvPr>
            <p:ph type="dt" sz="half" idx="10"/>
          </p:nvPr>
        </p:nvSpPr>
        <p:spPr/>
        <p:txBody>
          <a:bodyPr/>
          <a:lstStyle/>
          <a:p>
            <a:fld id="{F8DD3E55-DFD2-4228-B539-AEB75F224567}"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002D4EB1-EF8B-B885-CED6-44B5C50F127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76E593B-C83D-E4CC-8771-0C1B85E265DD}"/>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3003148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A8857D-3F08-85EE-FA49-1F5DD2D3CCD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2A807B4-7EDB-6BFB-4EE9-76727FB2E8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6E9DDF3-B207-E1CF-7E3C-15E6A25A8C1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C68F632-B85D-D900-FD92-DBBB80C192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961977B-51A8-4002-9918-DA0C994B7CC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24FA559-7505-8A41-3BE7-E32E2A3B1C6F}"/>
              </a:ext>
            </a:extLst>
          </p:cNvPr>
          <p:cNvSpPr>
            <a:spLocks noGrp="1"/>
          </p:cNvSpPr>
          <p:nvPr>
            <p:ph type="dt" sz="half" idx="10"/>
          </p:nvPr>
        </p:nvSpPr>
        <p:spPr/>
        <p:txBody>
          <a:bodyPr/>
          <a:lstStyle/>
          <a:p>
            <a:fld id="{BFBE2CB1-D4D9-4F5E-847C-492ADFA51FAA}" type="datetime1">
              <a:rPr kumimoji="1" lang="ja-JP" altLang="en-US" smtClean="0"/>
              <a:t>2026/2/17</a:t>
            </a:fld>
            <a:endParaRPr kumimoji="1" lang="ja-JP" altLang="en-US"/>
          </a:p>
        </p:txBody>
      </p:sp>
      <p:sp>
        <p:nvSpPr>
          <p:cNvPr id="8" name="フッター プレースホルダー 7">
            <a:extLst>
              <a:ext uri="{FF2B5EF4-FFF2-40B4-BE49-F238E27FC236}">
                <a16:creationId xmlns:a16="http://schemas.microsoft.com/office/drawing/2014/main" id="{5AB36D7B-C3C4-4650-E919-642F9D66CFE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60F6B35-FC90-C1D4-BFC7-94DBDF325D1A}"/>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3840110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55630F-3581-631F-6937-B3664E73D65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501CF46-EB1A-1A4E-8D51-B9F65D16F076}"/>
              </a:ext>
            </a:extLst>
          </p:cNvPr>
          <p:cNvSpPr>
            <a:spLocks noGrp="1"/>
          </p:cNvSpPr>
          <p:nvPr>
            <p:ph type="dt" sz="half" idx="10"/>
          </p:nvPr>
        </p:nvSpPr>
        <p:spPr/>
        <p:txBody>
          <a:bodyPr/>
          <a:lstStyle/>
          <a:p>
            <a:fld id="{B6EA0ACB-0202-4F6E-834A-2B81ECA2E90E}" type="datetime1">
              <a:rPr kumimoji="1" lang="ja-JP" altLang="en-US" smtClean="0"/>
              <a:t>2026/2/17</a:t>
            </a:fld>
            <a:endParaRPr kumimoji="1" lang="ja-JP" altLang="en-US"/>
          </a:p>
        </p:txBody>
      </p:sp>
      <p:sp>
        <p:nvSpPr>
          <p:cNvPr id="4" name="フッター プレースホルダー 3">
            <a:extLst>
              <a:ext uri="{FF2B5EF4-FFF2-40B4-BE49-F238E27FC236}">
                <a16:creationId xmlns:a16="http://schemas.microsoft.com/office/drawing/2014/main" id="{65674D52-0811-E54E-487B-04348393C24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22B6930-39DA-9281-F6D5-94A56B7D6922}"/>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2175484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bg>
      <p:bgPr>
        <a:solidFill>
          <a:srgbClr val="F5F5F5"/>
        </a:solidFill>
        <a:effectLst/>
      </p:bgPr>
    </p:bg>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1E705CE-2F19-E431-43B5-2D9BD69DD988}"/>
              </a:ext>
            </a:extLst>
          </p:cNvPr>
          <p:cNvSpPr>
            <a:spLocks noGrp="1"/>
          </p:cNvSpPr>
          <p:nvPr>
            <p:ph type="dt" sz="half" idx="10"/>
          </p:nvPr>
        </p:nvSpPr>
        <p:spPr/>
        <p:txBody>
          <a:bodyPr/>
          <a:lstStyle/>
          <a:p>
            <a:fld id="{18599D94-B099-4134-AE0A-7FFA328F9838}" type="datetime1">
              <a:rPr kumimoji="1" lang="ja-JP" altLang="en-US" smtClean="0"/>
              <a:t>2026/2/17</a:t>
            </a:fld>
            <a:endParaRPr kumimoji="1" lang="ja-JP" altLang="en-US"/>
          </a:p>
        </p:txBody>
      </p:sp>
      <p:sp>
        <p:nvSpPr>
          <p:cNvPr id="3" name="フッター プレースホルダー 2">
            <a:extLst>
              <a:ext uri="{FF2B5EF4-FFF2-40B4-BE49-F238E27FC236}">
                <a16:creationId xmlns:a16="http://schemas.microsoft.com/office/drawing/2014/main" id="{309B2BBE-34DE-5A56-85BB-03C38AC8F3C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6743FBE-7D37-889E-34A9-86956C38BA23}"/>
              </a:ext>
            </a:extLst>
          </p:cNvPr>
          <p:cNvSpPr>
            <a:spLocks noGrp="1"/>
          </p:cNvSpPr>
          <p:nvPr>
            <p:ph type="sldNum" sz="quarter" idx="12"/>
          </p:nvPr>
        </p:nvSpPr>
        <p:spPr>
          <a:xfrm>
            <a:off x="8610600" y="6492875"/>
            <a:ext cx="2743200" cy="365125"/>
          </a:xfrm>
        </p:spPr>
        <p:txBody>
          <a:bodyPr/>
          <a:lstStyle>
            <a:lvl1pPr>
              <a:defRPr sz="1400"/>
            </a:lvl1pPr>
          </a:lstStyle>
          <a:p>
            <a:fld id="{808DD2B0-C8C2-4F2E-939A-03152E45562F}" type="slidenum">
              <a:rPr lang="ja-JP" altLang="en-US" smtClean="0"/>
              <a:pPr/>
              <a:t>‹#›</a:t>
            </a:fld>
            <a:endParaRPr lang="ja-JP" altLang="en-US"/>
          </a:p>
        </p:txBody>
      </p:sp>
    </p:spTree>
    <p:extLst>
      <p:ext uri="{BB962C8B-B14F-4D97-AF65-F5344CB8AC3E}">
        <p14:creationId xmlns:p14="http://schemas.microsoft.com/office/powerpoint/2010/main" val="243658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164BDF-3607-784A-7388-88E7EE77729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595D48C-8B26-4722-23A7-9C5A97C303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A04F4EF1-1168-5F12-02BD-A932CC62EF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6435959-F62B-A5E8-2605-9A89F6937E11}"/>
              </a:ext>
            </a:extLst>
          </p:cNvPr>
          <p:cNvSpPr>
            <a:spLocks noGrp="1"/>
          </p:cNvSpPr>
          <p:nvPr>
            <p:ph type="dt" sz="half" idx="10"/>
          </p:nvPr>
        </p:nvSpPr>
        <p:spPr/>
        <p:txBody>
          <a:bodyPr/>
          <a:lstStyle/>
          <a:p>
            <a:fld id="{DF72FEC9-B7DE-4C20-94B9-A2956ECCC0CE}"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9653BA42-5A3D-2329-C279-0AE3B7802A1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5A683C1-B8E0-E881-B2EC-C4A88DE54E85}"/>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1477792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397FB4-7BED-5EE9-CB99-ECA8D56AC3E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23D8B91-0B95-9E73-12CB-C7C03DA110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FDFFC02-51C8-D46E-C448-8D309DE63E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09E39EC-D6FC-7729-3C07-8466A844FCFD}"/>
              </a:ext>
            </a:extLst>
          </p:cNvPr>
          <p:cNvSpPr>
            <a:spLocks noGrp="1"/>
          </p:cNvSpPr>
          <p:nvPr>
            <p:ph type="dt" sz="half" idx="10"/>
          </p:nvPr>
        </p:nvSpPr>
        <p:spPr/>
        <p:txBody>
          <a:bodyPr/>
          <a:lstStyle/>
          <a:p>
            <a:fld id="{20942DC0-82F5-487A-89DF-186259376B9C}" type="datetime1">
              <a:rPr kumimoji="1" lang="ja-JP" altLang="en-US" smtClean="0"/>
              <a:t>2026/2/17</a:t>
            </a:fld>
            <a:endParaRPr kumimoji="1" lang="ja-JP" altLang="en-US"/>
          </a:p>
        </p:txBody>
      </p:sp>
      <p:sp>
        <p:nvSpPr>
          <p:cNvPr id="6" name="フッター プレースホルダー 5">
            <a:extLst>
              <a:ext uri="{FF2B5EF4-FFF2-40B4-BE49-F238E27FC236}">
                <a16:creationId xmlns:a16="http://schemas.microsoft.com/office/drawing/2014/main" id="{0FCA57D0-211D-6D07-DB2C-F60BDAE6B3D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0900C67-AA48-7DF2-BB77-EE06D03C8902}"/>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4286158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07D3DD-06A8-4ABE-DE3C-41E9F423D3B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B0E799E-AD79-8BF4-C1D4-FA42C883539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92AC8A9-88A0-0BA9-8B49-88864D94BDED}"/>
              </a:ext>
            </a:extLst>
          </p:cNvPr>
          <p:cNvSpPr>
            <a:spLocks noGrp="1"/>
          </p:cNvSpPr>
          <p:nvPr>
            <p:ph type="dt" sz="half" idx="10"/>
          </p:nvPr>
        </p:nvSpPr>
        <p:spPr/>
        <p:txBody>
          <a:bodyPr/>
          <a:lstStyle/>
          <a:p>
            <a:fld id="{189E9DB1-16A1-42E7-8BE1-A56ABE817892}"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A75D7A15-6108-794A-3773-F8BA8FBA176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5E12BA2-4A2E-E25D-9065-5F57222D9243}"/>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4129948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6434E8E-C527-00A6-7A18-848AF17F2CE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8C194E0-D21C-7A0D-B71C-05DBE655B1C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6A8BDE2-06F3-5071-8414-6587142E75B2}"/>
              </a:ext>
            </a:extLst>
          </p:cNvPr>
          <p:cNvSpPr>
            <a:spLocks noGrp="1"/>
          </p:cNvSpPr>
          <p:nvPr>
            <p:ph type="dt" sz="half" idx="10"/>
          </p:nvPr>
        </p:nvSpPr>
        <p:spPr/>
        <p:txBody>
          <a:bodyPr/>
          <a:lstStyle/>
          <a:p>
            <a:fld id="{F3FA879B-4108-4300-B7FD-63FC3E182724}"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AE602D2E-DC71-4B84-789F-ED731D3F559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D6C0734-E82B-9BC1-7F75-7C7FFB59E99D}"/>
              </a:ext>
            </a:extLst>
          </p:cNvPr>
          <p:cNvSpPr>
            <a:spLocks noGrp="1"/>
          </p:cNvSpPr>
          <p:nvPr>
            <p:ph type="sldNum" sz="quarter" idx="12"/>
          </p:nvPr>
        </p:nvSpPr>
        <p:spPr/>
        <p:txBody>
          <a:body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192868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87FF3BA4-F3D9-266D-C56E-FEC33448C8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03D3110-8230-90D3-6D79-E929CB2AE5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AB6898-78E7-5C98-DD0E-7EB84C5FA2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47D433-158B-4403-82BA-7F350062B6C0}" type="datetime1">
              <a:rPr kumimoji="1" lang="ja-JP" altLang="en-US" smtClean="0"/>
              <a:t>2026/2/17</a:t>
            </a:fld>
            <a:endParaRPr kumimoji="1" lang="ja-JP" altLang="en-US"/>
          </a:p>
        </p:txBody>
      </p:sp>
      <p:sp>
        <p:nvSpPr>
          <p:cNvPr id="5" name="フッター プレースホルダー 4">
            <a:extLst>
              <a:ext uri="{FF2B5EF4-FFF2-40B4-BE49-F238E27FC236}">
                <a16:creationId xmlns:a16="http://schemas.microsoft.com/office/drawing/2014/main" id="{A9F2E0E3-B24A-D247-FB7F-B1D8245F20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5DBBDC8-8A2E-C98E-9516-2DD8BA9897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8DD2B0-C8C2-4F2E-939A-03152E45562F}" type="slidenum">
              <a:rPr kumimoji="1" lang="ja-JP" altLang="en-US" smtClean="0"/>
              <a:t>‹#›</a:t>
            </a:fld>
            <a:endParaRPr kumimoji="1" lang="ja-JP" altLang="en-US"/>
          </a:p>
        </p:txBody>
      </p:sp>
    </p:spTree>
    <p:extLst>
      <p:ext uri="{BB962C8B-B14F-4D97-AF65-F5344CB8AC3E}">
        <p14:creationId xmlns:p14="http://schemas.microsoft.com/office/powerpoint/2010/main" val="247471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emf"/><Relationship Id="rId4" Type="http://schemas.openxmlformats.org/officeDocument/2006/relationships/image" Target="../media/image33.emf"/></Relationships>
</file>

<file path=ppt/slides/_rels/slide16.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customXml" Target="../ink/ink2.xml"/><Relationship Id="rId12"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customXml" Target="../ink/ink4.xml"/><Relationship Id="rId5" Type="http://schemas.openxmlformats.org/officeDocument/2006/relationships/image" Target="../media/image47.png"/><Relationship Id="rId10" Type="http://schemas.openxmlformats.org/officeDocument/2006/relationships/image" Target="../media/image50.png"/><Relationship Id="rId4" Type="http://schemas.openxmlformats.org/officeDocument/2006/relationships/customXml" Target="../ink/ink1.xml"/><Relationship Id="rId9" Type="http://schemas.openxmlformats.org/officeDocument/2006/relationships/customXml" Target="../ink/ink3.xml"/></Relationships>
</file>

<file path=ppt/slides/_rels/slide19.xml.rels><?xml version="1.0" encoding="UTF-8" standalone="yes"?>
<Relationships xmlns="http://schemas.openxmlformats.org/package/2006/relationships"><Relationship Id="rId8" Type="http://schemas.openxmlformats.org/officeDocument/2006/relationships/customXml" Target="../ink/ink7.xml"/><Relationship Id="rId3" Type="http://schemas.openxmlformats.org/officeDocument/2006/relationships/image" Target="../media/image46.png"/><Relationship Id="rId7"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customXml" Target="../ink/ink6.xml"/><Relationship Id="rId5" Type="http://schemas.openxmlformats.org/officeDocument/2006/relationships/image" Target="../media/image52.png"/><Relationship Id="rId4" Type="http://schemas.openxmlformats.org/officeDocument/2006/relationships/customXml" Target="../ink/ink5.xml"/><Relationship Id="rId9"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chart" Target="../charts/chart4.xml"/><Relationship Id="rId7"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sv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sv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3.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37.sv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74.png"/><Relationship Id="rId7"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89.svg"/><Relationship Id="rId5" Type="http://schemas.openxmlformats.org/officeDocument/2006/relationships/image" Target="../media/image88.png"/><Relationship Id="rId10" Type="http://schemas.openxmlformats.org/officeDocument/2006/relationships/image" Target="../media/image93.svg"/><Relationship Id="rId4" Type="http://schemas.openxmlformats.org/officeDocument/2006/relationships/image" Target="../media/image87.svg"/><Relationship Id="rId9" Type="http://schemas.openxmlformats.org/officeDocument/2006/relationships/image" Target="../media/image9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9.svg"/><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5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image" Target="../media/image107.svg"/><Relationship Id="rId4" Type="http://schemas.openxmlformats.org/officeDocument/2006/relationships/image" Target="../media/image106.png"/></Relationships>
</file>

<file path=ppt/slides/_rels/slide5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5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hyperlink" Target="https://www.city.tsuchiura.lg.jp/data/doc/1727747338_doc_38_0.pdf" TargetMode="External"/><Relationship Id="rId3" Type="http://schemas.openxmlformats.org/officeDocument/2006/relationships/hyperlink" Target="https://www.city.tsuchiura.lg.jp/data/doc/1743382552_doc_3_0.pdf" TargetMode="External"/><Relationship Id="rId7" Type="http://schemas.openxmlformats.org/officeDocument/2006/relationships/hyperlink" Target="https://www.city.tsuchiura.lg.jp/data/doc/1695970851_doc_38_0.pdf"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hyperlink" Target="https://www.city.tsuchiura.lg.jp/data/doc/1666834578_doc_38_0.pdf" TargetMode="External"/><Relationship Id="rId5" Type="http://schemas.openxmlformats.org/officeDocument/2006/relationships/hyperlink" Target="https://www.city.tsuchiura.lg.jp/data/doc/1632875948_doc_159_0.pdf" TargetMode="External"/><Relationship Id="rId10" Type="http://schemas.openxmlformats.org/officeDocument/2006/relationships/hyperlink" Target="https://www.city.tsuchiura.lg.jp/data/doc/1736851191_doc_8_0.pdf" TargetMode="External"/><Relationship Id="rId4" Type="http://schemas.openxmlformats.org/officeDocument/2006/relationships/hyperlink" Target="https://www.city.tsuchiura.lg.jp/data/doc/1739174287_doc_5_0.pdf" TargetMode="External"/><Relationship Id="rId9" Type="http://schemas.openxmlformats.org/officeDocument/2006/relationships/hyperlink" Target="https://www.city.tsuchiura.lg.jp/data/doc/1760424029_doc_38_0.pdf"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jstage.jst.go.jp/article/jscejipm/68/5/68_I_883/_pdf" TargetMode="External"/><Relationship Id="rId3" Type="http://schemas.openxmlformats.org/officeDocument/2006/relationships/hyperlink" Target="https://www.jstage.jst.go.jp/article/journalcpij/60/3/60_2010/_pdf/-char/ja" TargetMode="External"/><Relationship Id="rId7" Type="http://schemas.openxmlformats.org/officeDocument/2006/relationships/hyperlink" Target="https://www.jstage.jst.go.jp/article/jscejipm/68/5/68_I_883/_pd"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https://www.mlit.go.jp/common/001104012.pdf" TargetMode="External"/><Relationship Id="rId5" Type="http://schemas.openxmlformats.org/officeDocument/2006/relationships/hyperlink" Target="https://www.mext.go.jp/b_menu/shingi/chukyo/chukyo3/038/siryo/1267274.htm" TargetMode="External"/><Relationship Id="rId4" Type="http://schemas.openxmlformats.org/officeDocument/2006/relationships/hyperlink" Target="https://urbanintelligence.co.nz/x-minute-city/"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city.tsuchiura.lg.jp/data/doc/1645678880_doc_3_0.pdf" TargetMode="External"/><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hyperlink" Target="https://www.mext.go.jp/component/b_menu/shingi/toushin/__icsFiles/afieldfile/2015/12/16/1364500_3.pdf" TargetMode="External"/><Relationship Id="rId4" Type="http://schemas.openxmlformats.org/officeDocument/2006/relationships/hyperlink" Target="https://www.city.tsuchiura.lg.jp/data/doc/1766466536_doc_4_0.pdf"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www.city.tsuchiura.lg.jp/shisei/shinosyokai/shinojinko/page001168.html" TargetMode="External"/><Relationship Id="rId3" Type="http://schemas.openxmlformats.org/officeDocument/2006/relationships/hyperlink" Target="https://mall505.co.jp/" TargetMode="External"/><Relationship Id="rId7" Type="http://schemas.openxmlformats.org/officeDocument/2006/relationships/hyperlink" Target="https://www.trans.civil.nagoya-u.ac.jp/~yamamoto/papers/ICTTS2004.pdf?utm_source=chatgpt.com"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hyperlink" Target="https://ebisu-hatsu.com/articles/?p=3500&amp;utm" TargetMode="External"/><Relationship Id="rId5" Type="http://schemas.openxmlformats.org/officeDocument/2006/relationships/hyperlink" Target="https://www.jeki.co.jp/info/files/upload/20180718/180718hp.pdf" TargetMode="External"/><Relationship Id="rId4" Type="http://schemas.openxmlformats.org/officeDocument/2006/relationships/hyperlink" Target="https://www.pref.ibaraki.jp/kikaku/tokei/fukyu/tokei/betsu/sangyo/documents/bunseki-suikei.pdf"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kotsutorisetsu.com/20200915-1/" TargetMode="External"/><Relationship Id="rId7" Type="http://schemas.openxmlformats.org/officeDocument/2006/relationships/hyperlink" Target="https://www.city.tsuchiura.lg.jp/shisei/shinokeikaku/kankyo-kotsu-machizukuri/page009677.html" TargetMode="External"/><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hyperlink" Target="https://www.ptd-hs.jp/" TargetMode="External"/><Relationship Id="rId5" Type="http://schemas.openxmlformats.org/officeDocument/2006/relationships/hyperlink" Target="https://wwwtb.mlit.go.jp/kanto/content/000315910.pdf" TargetMode="External"/><Relationship Id="rId4" Type="http://schemas.openxmlformats.org/officeDocument/2006/relationships/hyperlink" Target="https://www.mlit.go.jp/report/press/jidosha03_hh_000314.html"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s://www.pref.ibaraki.jp/somu/zeimu/kikaku/qa/hojin_zeiritu/hoji-r20401.html" TargetMode="External"/><Relationship Id="rId3" Type="http://schemas.openxmlformats.org/officeDocument/2006/relationships/hyperlink" Target="https://www.maff.go.jp/j/tokei/kouhyou/noukei/einou/" TargetMode="External"/><Relationship Id="rId7" Type="http://schemas.openxmlformats.org/officeDocument/2006/relationships/hyperlink" Target="https://www.kyoukaikenpo.or.jp/g7/cat330/sb3130/r07/250214/"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hyperlink" Target="https://www.mhlw.go.jp/content/rousaihokenritu_r05.pdf" TargetMode="External"/><Relationship Id="rId11" Type="http://schemas.openxmlformats.org/officeDocument/2006/relationships/hyperlink" Target="https://www.jstage.jst.go.jp/article/jrse/34/1/34_79/_pdf/-char/ja" TargetMode="External"/><Relationship Id="rId5" Type="http://schemas.openxmlformats.org/officeDocument/2006/relationships/hyperlink" Target="https://www.mhlw.go.jp/content/001401966.pdf" TargetMode="External"/><Relationship Id="rId10" Type="http://schemas.openxmlformats.org/officeDocument/2006/relationships/hyperlink" Target="https://da.lib.kobe-u.ac.jp/da/kernel/E0041344/E0041344.pdf?utm_source=chatgpt.com" TargetMode="External"/><Relationship Id="rId4" Type="http://schemas.openxmlformats.org/officeDocument/2006/relationships/hyperlink" Target="https://www.maff.go.jp/j/keiei/koukai/sannyu/attach/pdf/kigyou_sannyu-71.pdf" TargetMode="External"/><Relationship Id="rId9" Type="http://schemas.openxmlformats.org/officeDocument/2006/relationships/hyperlink" Target="https://www.city.tsuchiura.lg.jp/kurashi-tetsuzuki/zeikin/page001020.html"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www.town.nishikawa.yamagata.jp/soshiki/kasegu/1424.html"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hyperlink" Target="https://www.river.go.jp/index" TargetMode="External"/><Relationship Id="rId13" Type="http://schemas.openxmlformats.org/officeDocument/2006/relationships/hyperlink" Target="https://www.bousai.go.jp/index.html" TargetMode="External"/><Relationship Id="rId3" Type="http://schemas.openxmlformats.org/officeDocument/2006/relationships/hyperlink" Target="https://www.mlit.go.jp/river/pamphlet_jirei/pdf/yusuichi-rikatsuyo_jirei.pdf" TargetMode="External"/><Relationship Id="rId7" Type="http://schemas.openxmlformats.org/officeDocument/2006/relationships/hyperlink" Target="https://www.ktr.mlit.go.jp/shimodate/shimodate00419.html" TargetMode="External"/><Relationship Id="rId12" Type="http://schemas.openxmlformats.org/officeDocument/2006/relationships/hyperlink" Target="https://www.cbr.mlit.go.jp/kawatomizu/kouzou/pdf/10_02teibou.pdf"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hyperlink" Target="https://www.mlit.go.jp/river/kasen/tokuteitoshikasen/pdf/12.pdf" TargetMode="External"/><Relationship Id="rId11" Type="http://schemas.openxmlformats.org/officeDocument/2006/relationships/hyperlink" Target="https://www.mlit.go.jp/river/shinngikai_blog/shaseishin/kasenbunkakai/shouiinkai/kihonhoushin/060810/pdf/s3.pdf" TargetMode="External"/><Relationship Id="rId5" Type="http://schemas.openxmlformats.org/officeDocument/2006/relationships/hyperlink" Target="https://www.mlit.go.jp/river/basic_info/jigyo_keikaku/saigai/tisiki/hazardmap/pdf/suigai_hazardmap_tebiki_2023_3.pdf" TargetMode="External"/><Relationship Id="rId15" Type="http://schemas.openxmlformats.org/officeDocument/2006/relationships/hyperlink" Target="https://www.suikon.or.jp/activity/committee-results/tech-training/20190116/images/archive_004.pdf" TargetMode="External"/><Relationship Id="rId10" Type="http://schemas.openxmlformats.org/officeDocument/2006/relationships/hyperlink" Target="https://www.mlit.go.jp/river/shinngikai_blog/shaseishin/kasenbunkakai/shouiinkai/kihonhoushin/060906/pdf/s2.pdf" TargetMode="External"/><Relationship Id="rId4" Type="http://schemas.openxmlformats.org/officeDocument/2006/relationships/hyperlink" Target="https://www.mlit.go.jp/river/basic_info/jigyo_keikaku/saigai/tisiki/hazardmap/index.html" TargetMode="External"/><Relationship Id="rId9" Type="http://schemas.openxmlformats.org/officeDocument/2006/relationships/hyperlink" Target="https://www.ktr.mlit.go.jp/ktr_content/content/000092543.pdf" TargetMode="External"/><Relationship Id="rId14" Type="http://schemas.openxmlformats.org/officeDocument/2006/relationships/hyperlink" Target="https://www.bousai.go.jp/taisaku/hisaisyagyousei/pdf/kakusyuseido_tsuujou.pdf"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www.pref.ibaraki.jp/doboku/kasen/keikaku/documents/sakuragawa1.pdf" TargetMode="External"/><Relationship Id="rId13" Type="http://schemas.openxmlformats.org/officeDocument/2006/relationships/hyperlink" Target="https://www.maff.go.jp/j/nousin/noukan/tyotei/kizyun/pdf/07_haisui_gijutsusho9.pdf" TargetMode="External"/><Relationship Id="rId3" Type="http://schemas.openxmlformats.org/officeDocument/2006/relationships/hyperlink" Target="https://www.city.tsuchiura.lg.jp/anshin-anzen/bosai/bosaikeikaku/page018234.html" TargetMode="External"/><Relationship Id="rId7" Type="http://schemas.openxmlformats.org/officeDocument/2006/relationships/hyperlink" Target="https://www.city.tsuchiura.lg.jp/anshin-anzen/bosai/saigaijohonadonohassin/page015996.html" TargetMode="External"/><Relationship Id="rId12" Type="http://schemas.openxmlformats.org/officeDocument/2006/relationships/hyperlink" Target="https://www.pref.ibaraki.jp/doboku/chikudo/kasen/jigyosyokai/sakuragawakaisyuu.html"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hyperlink" Target="https://www.city.tsuchiura.lg.jp/data/doc/1711700578_doc_34_0.pdf" TargetMode="External"/><Relationship Id="rId11" Type="http://schemas.openxmlformats.org/officeDocument/2006/relationships/hyperlink" Target="https://www.pref.ibaraki.jp/doboku/doken/manual/documents/dorokeikaku_sekkei_manual8.pdf" TargetMode="External"/><Relationship Id="rId5" Type="http://schemas.openxmlformats.org/officeDocument/2006/relationships/hyperlink" Target="https://www.city.tsuchiura.lg.jp/anshin-anzen/bosai/hazardmap/page000994.html" TargetMode="External"/><Relationship Id="rId10" Type="http://schemas.openxmlformats.org/officeDocument/2006/relationships/hyperlink" Target="https://www.city.tsuchiura.lg.jp/data/doc/1698897330_doc_211_0.pdf" TargetMode="External"/><Relationship Id="rId4" Type="http://schemas.openxmlformats.org/officeDocument/2006/relationships/hyperlink" Target="https://www.city.tsuchiura.lg.jp/data/doc/1667811996_doc_211_0.pdf" TargetMode="External"/><Relationship Id="rId9" Type="http://schemas.openxmlformats.org/officeDocument/2006/relationships/hyperlink" Target="https://www.pref.ibaraki.jp/doboku/kasen/keikaku/documents/sakuragawa2_1.pdf" TargetMode="External"/><Relationship Id="rId14" Type="http://schemas.openxmlformats.org/officeDocument/2006/relationships/hyperlink" Target="https://www.maff.go.jp/j/keiei/nogyohoke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28973" y="587262"/>
            <a:ext cx="10600502" cy="5725305"/>
            <a:chOff x="0" y="0"/>
            <a:chExt cx="4430782" cy="2447629"/>
          </a:xfrm>
          <a:solidFill>
            <a:schemeClr val="bg1"/>
          </a:solidFill>
        </p:grpSpPr>
        <p:sp>
          <p:nvSpPr>
            <p:cNvPr id="3" name="Freeform 3"/>
            <p:cNvSpPr/>
            <p:nvPr/>
          </p:nvSpPr>
          <p:spPr>
            <a:xfrm>
              <a:off x="0" y="0"/>
              <a:ext cx="4430782" cy="2447629"/>
            </a:xfrm>
            <a:custGeom>
              <a:avLst/>
              <a:gdLst/>
              <a:ahLst/>
              <a:cxnLst/>
              <a:rect l="l" t="t" r="r" b="b"/>
              <a:pathLst>
                <a:path w="4430782" h="2447629">
                  <a:moveTo>
                    <a:pt x="16107" y="0"/>
                  </a:moveTo>
                  <a:lnTo>
                    <a:pt x="4414675" y="0"/>
                  </a:lnTo>
                  <a:cubicBezTo>
                    <a:pt x="4418947" y="0"/>
                    <a:pt x="4423044" y="1697"/>
                    <a:pt x="4426065" y="4718"/>
                  </a:cubicBezTo>
                  <a:cubicBezTo>
                    <a:pt x="4429085" y="7738"/>
                    <a:pt x="4430782" y="11835"/>
                    <a:pt x="4430782" y="16107"/>
                  </a:cubicBezTo>
                  <a:lnTo>
                    <a:pt x="4430782" y="2431522"/>
                  </a:lnTo>
                  <a:cubicBezTo>
                    <a:pt x="4430782" y="2435794"/>
                    <a:pt x="4429085" y="2439891"/>
                    <a:pt x="4426065" y="2442911"/>
                  </a:cubicBezTo>
                  <a:cubicBezTo>
                    <a:pt x="4423044" y="2445932"/>
                    <a:pt x="4418947" y="2447629"/>
                    <a:pt x="4414675" y="2447629"/>
                  </a:cubicBezTo>
                  <a:lnTo>
                    <a:pt x="16107" y="2447629"/>
                  </a:lnTo>
                  <a:cubicBezTo>
                    <a:pt x="11835" y="2447629"/>
                    <a:pt x="7738" y="2445932"/>
                    <a:pt x="4718" y="2442911"/>
                  </a:cubicBezTo>
                  <a:cubicBezTo>
                    <a:pt x="1697" y="2439891"/>
                    <a:pt x="0" y="2435794"/>
                    <a:pt x="0" y="2431522"/>
                  </a:cubicBezTo>
                  <a:lnTo>
                    <a:pt x="0" y="16107"/>
                  </a:lnTo>
                  <a:cubicBezTo>
                    <a:pt x="0" y="11835"/>
                    <a:pt x="1697" y="7738"/>
                    <a:pt x="4718" y="4718"/>
                  </a:cubicBezTo>
                  <a:cubicBezTo>
                    <a:pt x="7738" y="1697"/>
                    <a:pt x="11835" y="0"/>
                    <a:pt x="16107" y="0"/>
                  </a:cubicBezTo>
                  <a:close/>
                </a:path>
              </a:pathLst>
            </a:custGeom>
            <a:grpFill/>
          </p:spPr>
          <p:txBody>
            <a:bodyPr/>
            <a:lstStyle/>
            <a:p>
              <a:endParaRPr lang="ja-JP" altLang="en-US"/>
            </a:p>
          </p:txBody>
        </p:sp>
        <p:sp>
          <p:nvSpPr>
            <p:cNvPr id="4" name="TextBox 4"/>
            <p:cNvSpPr txBox="1"/>
            <p:nvPr/>
          </p:nvSpPr>
          <p:spPr>
            <a:xfrm>
              <a:off x="0" y="-47625"/>
              <a:ext cx="4430782" cy="2495254"/>
            </a:xfrm>
            <a:prstGeom prst="rect">
              <a:avLst/>
            </a:prstGeom>
            <a:grpFill/>
          </p:spPr>
          <p:txBody>
            <a:bodyPr lIns="33867" tIns="33867" rIns="33867" bIns="33867" rtlCol="0" anchor="ctr"/>
            <a:lstStyle/>
            <a:p>
              <a:pPr algn="ctr">
                <a:lnSpc>
                  <a:spcPts val="1773"/>
                </a:lnSpc>
              </a:pPr>
              <a:endParaRPr sz="1200"/>
            </a:p>
          </p:txBody>
        </p:sp>
      </p:grpSp>
      <p:sp>
        <p:nvSpPr>
          <p:cNvPr id="5" name="TextBox 5"/>
          <p:cNvSpPr txBox="1"/>
          <p:nvPr/>
        </p:nvSpPr>
        <p:spPr>
          <a:xfrm>
            <a:off x="3675001" y="1321817"/>
            <a:ext cx="4508446" cy="342914"/>
          </a:xfrm>
          <a:prstGeom prst="rect">
            <a:avLst/>
          </a:prstGeom>
        </p:spPr>
        <p:txBody>
          <a:bodyPr lIns="0" tIns="0" rIns="0" bIns="0" rtlCol="0" anchor="t">
            <a:spAutoFit/>
          </a:bodyPr>
          <a:lstStyle/>
          <a:p>
            <a:pPr algn="ctr">
              <a:lnSpc>
                <a:spcPts val="2859"/>
              </a:lnSpc>
              <a:spcBef>
                <a:spcPct val="0"/>
              </a:spcBef>
            </a:pPr>
            <a:r>
              <a:rPr lang="en-US" sz="2041" spc="187">
                <a:solidFill>
                  <a:srgbClr val="494949"/>
                </a:solidFill>
                <a:latin typeface="+mj-lt"/>
                <a:ea typeface="筑紫A丸ゴシック"/>
                <a:cs typeface="筑紫A丸ゴシック"/>
                <a:sym typeface="筑紫A丸ゴシック"/>
              </a:rPr>
              <a:t>都市計画マスタープラン演習3班</a:t>
            </a:r>
          </a:p>
        </p:txBody>
      </p:sp>
      <p:grpSp>
        <p:nvGrpSpPr>
          <p:cNvPr id="6" name="Group 6"/>
          <p:cNvGrpSpPr/>
          <p:nvPr/>
        </p:nvGrpSpPr>
        <p:grpSpPr>
          <a:xfrm>
            <a:off x="331076" y="421172"/>
            <a:ext cx="297897" cy="5836706"/>
            <a:chOff x="0" y="0"/>
            <a:chExt cx="648605" cy="11563258"/>
          </a:xfrm>
        </p:grpSpPr>
        <p:sp>
          <p:nvSpPr>
            <p:cNvPr id="7" name="Freeform 7"/>
            <p:cNvSpPr/>
            <p:nvPr/>
          </p:nvSpPr>
          <p:spPr>
            <a:xfrm>
              <a:off x="0" y="5861239"/>
              <a:ext cx="648605" cy="5702019"/>
            </a:xfrm>
            <a:custGeom>
              <a:avLst/>
              <a:gdLst/>
              <a:ahLst/>
              <a:cxnLst/>
              <a:rect l="l" t="t" r="r" b="b"/>
              <a:pathLst>
                <a:path w="648605" h="5702020">
                  <a:moveTo>
                    <a:pt x="0" y="0"/>
                  </a:moveTo>
                  <a:lnTo>
                    <a:pt x="648605" y="0"/>
                  </a:lnTo>
                  <a:lnTo>
                    <a:pt x="648605" y="5702020"/>
                  </a:lnTo>
                  <a:lnTo>
                    <a:pt x="0" y="5702020"/>
                  </a:lnTo>
                  <a:lnTo>
                    <a:pt x="0" y="0"/>
                  </a:lnTo>
                  <a:close/>
                </a:path>
              </a:pathLst>
            </a:custGeom>
            <a:blipFill>
              <a:blip r:embed="rId3"/>
              <a:stretch>
                <a:fillRect/>
              </a:stretch>
            </a:blipFill>
          </p:spPr>
          <p:txBody>
            <a:bodyPr/>
            <a:lstStyle/>
            <a:p>
              <a:endParaRPr lang="ja-JP" altLang="en-US"/>
            </a:p>
          </p:txBody>
        </p:sp>
        <p:sp>
          <p:nvSpPr>
            <p:cNvPr id="8" name="Freeform 8"/>
            <p:cNvSpPr/>
            <p:nvPr/>
          </p:nvSpPr>
          <p:spPr>
            <a:xfrm>
              <a:off x="0" y="0"/>
              <a:ext cx="648605" cy="5702020"/>
            </a:xfrm>
            <a:custGeom>
              <a:avLst/>
              <a:gdLst/>
              <a:ahLst/>
              <a:cxnLst/>
              <a:rect l="l" t="t" r="r" b="b"/>
              <a:pathLst>
                <a:path w="648605" h="5702020">
                  <a:moveTo>
                    <a:pt x="0" y="0"/>
                  </a:moveTo>
                  <a:lnTo>
                    <a:pt x="648605" y="0"/>
                  </a:lnTo>
                  <a:lnTo>
                    <a:pt x="648605" y="5702020"/>
                  </a:lnTo>
                  <a:lnTo>
                    <a:pt x="0" y="5702020"/>
                  </a:lnTo>
                  <a:lnTo>
                    <a:pt x="0" y="0"/>
                  </a:lnTo>
                  <a:close/>
                </a:path>
              </a:pathLst>
            </a:custGeom>
            <a:blipFill>
              <a:blip r:embed="rId3"/>
              <a:stretch>
                <a:fillRect/>
              </a:stretch>
            </a:blipFill>
          </p:spPr>
          <p:txBody>
            <a:bodyPr/>
            <a:lstStyle/>
            <a:p>
              <a:endParaRPr lang="ja-JP" altLang="en-US"/>
            </a:p>
          </p:txBody>
        </p:sp>
      </p:grpSp>
      <p:sp>
        <p:nvSpPr>
          <p:cNvPr id="9" name="Freeform 9"/>
          <p:cNvSpPr/>
          <p:nvPr/>
        </p:nvSpPr>
        <p:spPr>
          <a:xfrm>
            <a:off x="10394169" y="300522"/>
            <a:ext cx="255917" cy="909926"/>
          </a:xfrm>
          <a:custGeom>
            <a:avLst/>
            <a:gdLst/>
            <a:ahLst/>
            <a:cxnLst/>
            <a:rect l="l" t="t" r="r" b="b"/>
            <a:pathLst>
              <a:path w="383875" h="1364889">
                <a:moveTo>
                  <a:pt x="0" y="0"/>
                </a:moveTo>
                <a:lnTo>
                  <a:pt x="383876" y="0"/>
                </a:lnTo>
                <a:lnTo>
                  <a:pt x="383876" y="1364890"/>
                </a:lnTo>
                <a:lnTo>
                  <a:pt x="0" y="1364890"/>
                </a:lnTo>
                <a:lnTo>
                  <a:pt x="0" y="0"/>
                </a:lnTo>
                <a:close/>
              </a:path>
            </a:pathLst>
          </a:custGeom>
          <a:blipFill>
            <a:blip r:embed="rId4"/>
            <a:stretch>
              <a:fillRect/>
            </a:stretch>
          </a:blipFill>
        </p:spPr>
        <p:txBody>
          <a:bodyPr/>
          <a:lstStyle/>
          <a:p>
            <a:endParaRPr lang="ja-JP" altLang="en-US"/>
          </a:p>
        </p:txBody>
      </p:sp>
      <p:sp>
        <p:nvSpPr>
          <p:cNvPr id="10" name="TextBox 10"/>
          <p:cNvSpPr txBox="1"/>
          <p:nvPr/>
        </p:nvSpPr>
        <p:spPr>
          <a:xfrm>
            <a:off x="2153067" y="4774239"/>
            <a:ext cx="7928806" cy="741100"/>
          </a:xfrm>
          <a:prstGeom prst="rect">
            <a:avLst/>
          </a:prstGeom>
        </p:spPr>
        <p:txBody>
          <a:bodyPr lIns="0" tIns="0" rIns="0" bIns="0" rtlCol="0" anchor="t">
            <a:spAutoFit/>
          </a:bodyPr>
          <a:lstStyle/>
          <a:p>
            <a:pPr algn="ctr">
              <a:lnSpc>
                <a:spcPts val="3029"/>
              </a:lnSpc>
            </a:pPr>
            <a:r>
              <a:rPr lang="en-US" sz="2163" spc="199">
                <a:solidFill>
                  <a:srgbClr val="494949"/>
                </a:solidFill>
                <a:latin typeface="筑紫A丸ゴシック Bold"/>
                <a:ea typeface="筑紫A丸ゴシック Bold"/>
                <a:cs typeface="筑紫A丸ゴシック Bold"/>
                <a:sym typeface="筑紫A丸ゴシック Bold"/>
              </a:rPr>
              <a:t>◎</a:t>
            </a:r>
            <a:r>
              <a:rPr lang="en-US" sz="2163" spc="199" err="1">
                <a:solidFill>
                  <a:srgbClr val="494949"/>
                </a:solidFill>
                <a:latin typeface="筑紫A丸ゴシック Bold"/>
                <a:ea typeface="筑紫A丸ゴシック Bold"/>
                <a:cs typeface="筑紫A丸ゴシック Bold"/>
                <a:sym typeface="筑紫A丸ゴシック Bold"/>
              </a:rPr>
              <a:t>露無嘉康</a:t>
            </a:r>
            <a:r>
              <a:rPr lang="en-US" sz="2163" spc="199">
                <a:solidFill>
                  <a:srgbClr val="494949"/>
                </a:solidFill>
                <a:latin typeface="筑紫A丸ゴシック Bold"/>
                <a:ea typeface="筑紫A丸ゴシック Bold"/>
                <a:cs typeface="筑紫A丸ゴシック Bold"/>
                <a:sym typeface="筑紫A丸ゴシック Bold"/>
              </a:rPr>
              <a:t>　</a:t>
            </a:r>
            <a:r>
              <a:rPr lang="en-US" sz="2163" spc="199" err="1">
                <a:solidFill>
                  <a:srgbClr val="494949"/>
                </a:solidFill>
                <a:latin typeface="筑紫A丸ゴシック Bold"/>
                <a:ea typeface="筑紫A丸ゴシック Bold"/>
                <a:cs typeface="筑紫A丸ゴシック Bold"/>
                <a:sym typeface="筑紫A丸ゴシック Bold"/>
              </a:rPr>
              <a:t>〇永井煌</a:t>
            </a:r>
            <a:r>
              <a:rPr lang="en-US" sz="2163" spc="199">
                <a:solidFill>
                  <a:srgbClr val="494949"/>
                </a:solidFill>
                <a:latin typeface="筑紫A丸ゴシック Bold"/>
                <a:ea typeface="筑紫A丸ゴシック Bold"/>
                <a:cs typeface="筑紫A丸ゴシック Bold"/>
                <a:sym typeface="筑紫A丸ゴシック Bold"/>
              </a:rPr>
              <a:t>　浅川小鼓音　</a:t>
            </a:r>
          </a:p>
          <a:p>
            <a:pPr algn="ctr">
              <a:lnSpc>
                <a:spcPts val="3029"/>
              </a:lnSpc>
              <a:spcBef>
                <a:spcPct val="0"/>
              </a:spcBef>
            </a:pPr>
            <a:r>
              <a:rPr lang="en-US" sz="2163" spc="199" err="1">
                <a:solidFill>
                  <a:srgbClr val="494949"/>
                </a:solidFill>
                <a:latin typeface="筑紫A丸ゴシック Bold"/>
                <a:ea typeface="筑紫A丸ゴシック Bold"/>
                <a:cs typeface="筑紫A丸ゴシック Bold"/>
                <a:sym typeface="筑紫A丸ゴシック Bold"/>
              </a:rPr>
              <a:t>内田光海</a:t>
            </a:r>
            <a:r>
              <a:rPr lang="en-US" sz="2163" spc="199">
                <a:solidFill>
                  <a:srgbClr val="494949"/>
                </a:solidFill>
                <a:latin typeface="筑紫A丸ゴシック Bold"/>
                <a:ea typeface="筑紫A丸ゴシック Bold"/>
                <a:cs typeface="筑紫A丸ゴシック Bold"/>
                <a:sym typeface="筑紫A丸ゴシック Bold"/>
              </a:rPr>
              <a:t>　</a:t>
            </a:r>
            <a:r>
              <a:rPr lang="en-US" sz="2163" spc="199" err="1">
                <a:solidFill>
                  <a:srgbClr val="494949"/>
                </a:solidFill>
                <a:latin typeface="筑紫A丸ゴシック Bold"/>
                <a:ea typeface="筑紫A丸ゴシック Bold"/>
                <a:cs typeface="筑紫A丸ゴシック Bold"/>
                <a:sym typeface="筑紫A丸ゴシック Bold"/>
              </a:rPr>
              <a:t>熊倉彩</a:t>
            </a:r>
            <a:r>
              <a:rPr lang="en-US" sz="2163" spc="199">
                <a:solidFill>
                  <a:srgbClr val="494949"/>
                </a:solidFill>
                <a:latin typeface="筑紫A丸ゴシック Bold"/>
                <a:ea typeface="筑紫A丸ゴシック Bold"/>
                <a:cs typeface="筑紫A丸ゴシック Bold"/>
                <a:sym typeface="筑紫A丸ゴシック Bold"/>
              </a:rPr>
              <a:t>　</a:t>
            </a:r>
            <a:r>
              <a:rPr lang="en-US" sz="2163" spc="199" err="1">
                <a:solidFill>
                  <a:srgbClr val="494949"/>
                </a:solidFill>
                <a:latin typeface="筑紫A丸ゴシック Bold"/>
                <a:ea typeface="筑紫A丸ゴシック Bold"/>
                <a:cs typeface="筑紫A丸ゴシック Bold"/>
                <a:sym typeface="筑紫A丸ゴシック Bold"/>
              </a:rPr>
              <a:t>花石健太</a:t>
            </a:r>
            <a:r>
              <a:rPr lang="en-US" sz="2163" spc="199">
                <a:solidFill>
                  <a:srgbClr val="494949"/>
                </a:solidFill>
                <a:latin typeface="筑紫A丸ゴシック Bold"/>
                <a:ea typeface="筑紫A丸ゴシック Bold"/>
                <a:cs typeface="筑紫A丸ゴシック Bold"/>
                <a:sym typeface="筑紫A丸ゴシック Bold"/>
              </a:rPr>
              <a:t>　</a:t>
            </a:r>
            <a:r>
              <a:rPr lang="en-US" sz="2163" spc="199" err="1">
                <a:solidFill>
                  <a:srgbClr val="494949"/>
                </a:solidFill>
                <a:latin typeface="筑紫A丸ゴシック Bold"/>
                <a:ea typeface="筑紫A丸ゴシック Bold"/>
                <a:cs typeface="筑紫A丸ゴシック Bold"/>
                <a:sym typeface="筑紫A丸ゴシック Bold"/>
              </a:rPr>
              <a:t>村林航宙</a:t>
            </a:r>
            <a:endParaRPr lang="en-US" sz="2163" spc="199">
              <a:solidFill>
                <a:srgbClr val="494949"/>
              </a:solidFill>
              <a:latin typeface="筑紫A丸ゴシック Bold"/>
              <a:ea typeface="筑紫A丸ゴシック Bold"/>
              <a:cs typeface="筑紫A丸ゴシック Bold"/>
              <a:sym typeface="筑紫A丸ゴシック Bold"/>
            </a:endParaRPr>
          </a:p>
        </p:txBody>
      </p:sp>
      <p:sp>
        <p:nvSpPr>
          <p:cNvPr id="11" name="TextBox 11"/>
          <p:cNvSpPr txBox="1"/>
          <p:nvPr/>
        </p:nvSpPr>
        <p:spPr>
          <a:xfrm>
            <a:off x="1838760" y="2475668"/>
            <a:ext cx="8514480" cy="996619"/>
          </a:xfrm>
          <a:prstGeom prst="rect">
            <a:avLst/>
          </a:prstGeom>
        </p:spPr>
        <p:txBody>
          <a:bodyPr lIns="0" tIns="0" rIns="0" bIns="0" rtlCol="0" anchor="t">
            <a:spAutoFit/>
          </a:bodyPr>
          <a:lstStyle/>
          <a:p>
            <a:pPr algn="ctr">
              <a:lnSpc>
                <a:spcPts val="8424"/>
              </a:lnSpc>
              <a:spcBef>
                <a:spcPct val="0"/>
              </a:spcBef>
            </a:pPr>
            <a:r>
              <a:rPr lang="en-US" sz="6017" b="1" spc="553" err="1">
                <a:solidFill>
                  <a:srgbClr val="494949"/>
                </a:solidFill>
                <a:latin typeface="筑紫A丸ゴシック Ultra-Bold"/>
                <a:ea typeface="筑紫A丸ゴシック Ultra-Bold"/>
                <a:cs typeface="筑紫A丸ゴシック Ultra-Bold"/>
                <a:sym typeface="筑紫A丸ゴシック Ultra-Bold"/>
              </a:rPr>
              <a:t>いつも土浦、ふと土浦</a:t>
            </a:r>
            <a:endParaRPr lang="en-US" sz="6017" b="1" spc="553">
              <a:solidFill>
                <a:srgbClr val="494949"/>
              </a:solidFill>
              <a:latin typeface="筑紫A丸ゴシック Ultra-Bold"/>
              <a:ea typeface="筑紫A丸ゴシック Ultra-Bold"/>
              <a:cs typeface="筑紫A丸ゴシック Ultra-Bold"/>
              <a:sym typeface="筑紫A丸ゴシック Ultra-Bold"/>
            </a:endParaRPr>
          </a:p>
        </p:txBody>
      </p:sp>
      <p:sp>
        <p:nvSpPr>
          <p:cNvPr id="12" name="四角形: 1 つの角を切り取る 11">
            <a:extLst>
              <a:ext uri="{FF2B5EF4-FFF2-40B4-BE49-F238E27FC236}">
                <a16:creationId xmlns:a16="http://schemas.microsoft.com/office/drawing/2014/main" id="{07BD2F38-C739-BF1E-C5B2-09D997F71114}"/>
              </a:ext>
            </a:extLst>
          </p:cNvPr>
          <p:cNvSpPr/>
          <p:nvPr/>
        </p:nvSpPr>
        <p:spPr>
          <a:xfrm>
            <a:off x="11229475" y="545433"/>
            <a:ext cx="435475" cy="1359567"/>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776BF2F0-C7E7-AA21-9B93-BE8155AC81BE}"/>
              </a:ext>
            </a:extLst>
          </p:cNvPr>
          <p:cNvSpPr/>
          <p:nvPr/>
        </p:nvSpPr>
        <p:spPr>
          <a:xfrm>
            <a:off x="11229475" y="2109029"/>
            <a:ext cx="435475" cy="1359567"/>
          </a:xfrm>
          <a:prstGeom prst="snip1Rect">
            <a:avLst>
              <a:gd name="adj" fmla="val 34260"/>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1 つの角を切り取る 13">
            <a:extLst>
              <a:ext uri="{FF2B5EF4-FFF2-40B4-BE49-F238E27FC236}">
                <a16:creationId xmlns:a16="http://schemas.microsoft.com/office/drawing/2014/main" id="{D1E5BD75-7AF1-623C-319B-72EAC5D0ACCF}"/>
              </a:ext>
            </a:extLst>
          </p:cNvPr>
          <p:cNvSpPr/>
          <p:nvPr/>
        </p:nvSpPr>
        <p:spPr>
          <a:xfrm>
            <a:off x="11229475" y="3643935"/>
            <a:ext cx="435475" cy="1359567"/>
          </a:xfrm>
          <a:prstGeom prst="snip1Rect">
            <a:avLst>
              <a:gd name="adj" fmla="val 34260"/>
            </a:avLst>
          </a:prstGeom>
          <a:solidFill>
            <a:srgbClr val="D9C5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3FF9E-9EFB-10E1-318C-805196683A59}"/>
            </a:ext>
          </a:extLst>
        </p:cNvPr>
        <p:cNvGrpSpPr/>
        <p:nvPr/>
      </p:nvGrpSpPr>
      <p:grpSpPr>
        <a:xfrm>
          <a:off x="0" y="0"/>
          <a:ext cx="0" cy="0"/>
          <a:chOff x="0" y="0"/>
          <a:chExt cx="0" cy="0"/>
        </a:xfrm>
      </p:grpSpPr>
      <p:sp>
        <p:nvSpPr>
          <p:cNvPr id="152" name="楕円 151">
            <a:extLst>
              <a:ext uri="{FF2B5EF4-FFF2-40B4-BE49-F238E27FC236}">
                <a16:creationId xmlns:a16="http://schemas.microsoft.com/office/drawing/2014/main" id="{8BBF0C3F-89B1-8D05-320E-BC94142542E5}"/>
              </a:ext>
            </a:extLst>
          </p:cNvPr>
          <p:cNvSpPr/>
          <p:nvPr/>
        </p:nvSpPr>
        <p:spPr>
          <a:xfrm>
            <a:off x="10001425" y="2717469"/>
            <a:ext cx="1080000" cy="1080000"/>
          </a:xfrm>
          <a:prstGeom prst="ellipse">
            <a:avLst/>
          </a:prstGeom>
          <a:solidFill>
            <a:schemeClr val="tx2">
              <a:lumMod val="10000"/>
              <a:lumOff val="90000"/>
            </a:schemeClr>
          </a:solidFill>
          <a:ln>
            <a:solidFill>
              <a:srgbClr val="5D8A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楕円 150">
            <a:extLst>
              <a:ext uri="{FF2B5EF4-FFF2-40B4-BE49-F238E27FC236}">
                <a16:creationId xmlns:a16="http://schemas.microsoft.com/office/drawing/2014/main" id="{97661DC9-D1D2-B9FC-2F91-CCF34DABA3FE}"/>
              </a:ext>
            </a:extLst>
          </p:cNvPr>
          <p:cNvSpPr/>
          <p:nvPr/>
        </p:nvSpPr>
        <p:spPr>
          <a:xfrm>
            <a:off x="7367413" y="5009271"/>
            <a:ext cx="1080000" cy="1080000"/>
          </a:xfrm>
          <a:prstGeom prst="ellipse">
            <a:avLst/>
          </a:prstGeom>
          <a:solidFill>
            <a:schemeClr val="tx2">
              <a:lumMod val="10000"/>
              <a:lumOff val="90000"/>
            </a:schemeClr>
          </a:solidFill>
          <a:ln>
            <a:solidFill>
              <a:srgbClr val="5D8A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楕円 149">
            <a:extLst>
              <a:ext uri="{FF2B5EF4-FFF2-40B4-BE49-F238E27FC236}">
                <a16:creationId xmlns:a16="http://schemas.microsoft.com/office/drawing/2014/main" id="{F690A63F-757C-46AC-EB16-1E0D83F01440}"/>
              </a:ext>
            </a:extLst>
          </p:cNvPr>
          <p:cNvSpPr/>
          <p:nvPr/>
        </p:nvSpPr>
        <p:spPr>
          <a:xfrm>
            <a:off x="4418767" y="1287956"/>
            <a:ext cx="1080000" cy="1080000"/>
          </a:xfrm>
          <a:prstGeom prst="ellipse">
            <a:avLst/>
          </a:prstGeom>
          <a:solidFill>
            <a:schemeClr val="tx2">
              <a:lumMod val="10000"/>
              <a:lumOff val="90000"/>
            </a:schemeClr>
          </a:solidFill>
          <a:ln>
            <a:solidFill>
              <a:srgbClr val="5D8A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楕円 147">
            <a:extLst>
              <a:ext uri="{FF2B5EF4-FFF2-40B4-BE49-F238E27FC236}">
                <a16:creationId xmlns:a16="http://schemas.microsoft.com/office/drawing/2014/main" id="{7B05F7A3-3910-5DAE-14CD-AAE825918CF2}"/>
              </a:ext>
            </a:extLst>
          </p:cNvPr>
          <p:cNvSpPr/>
          <p:nvPr/>
        </p:nvSpPr>
        <p:spPr>
          <a:xfrm>
            <a:off x="790008" y="3096904"/>
            <a:ext cx="1080000" cy="1080000"/>
          </a:xfrm>
          <a:prstGeom prst="ellipse">
            <a:avLst/>
          </a:prstGeom>
          <a:solidFill>
            <a:schemeClr val="tx2">
              <a:lumMod val="10000"/>
              <a:lumOff val="90000"/>
            </a:schemeClr>
          </a:solidFill>
          <a:ln>
            <a:solidFill>
              <a:srgbClr val="5D8A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矢印: 右 87">
            <a:extLst>
              <a:ext uri="{FF2B5EF4-FFF2-40B4-BE49-F238E27FC236}">
                <a16:creationId xmlns:a16="http://schemas.microsoft.com/office/drawing/2014/main" id="{AADD5EC7-2D8A-86B8-74F8-468523945ABD}"/>
              </a:ext>
            </a:extLst>
          </p:cNvPr>
          <p:cNvSpPr/>
          <p:nvPr/>
        </p:nvSpPr>
        <p:spPr>
          <a:xfrm rot="17854595">
            <a:off x="2537582" y="3017483"/>
            <a:ext cx="2988612" cy="1813587"/>
          </a:xfrm>
          <a:custGeom>
            <a:avLst/>
            <a:gdLst>
              <a:gd name="csX0" fmla="*/ 0 w 3643129"/>
              <a:gd name="csY0" fmla="*/ 471011 h 1884044"/>
              <a:gd name="csX1" fmla="*/ 2701107 w 3643129"/>
              <a:gd name="csY1" fmla="*/ 471011 h 1884044"/>
              <a:gd name="csX2" fmla="*/ 2701107 w 3643129"/>
              <a:gd name="csY2" fmla="*/ 0 h 1884044"/>
              <a:gd name="csX3" fmla="*/ 3643129 w 3643129"/>
              <a:gd name="csY3" fmla="*/ 942022 h 1884044"/>
              <a:gd name="csX4" fmla="*/ 2701107 w 3643129"/>
              <a:gd name="csY4" fmla="*/ 1884044 h 1884044"/>
              <a:gd name="csX5" fmla="*/ 2701107 w 3643129"/>
              <a:gd name="csY5" fmla="*/ 1413033 h 1884044"/>
              <a:gd name="csX6" fmla="*/ 0 w 3643129"/>
              <a:gd name="csY6" fmla="*/ 1413033 h 1884044"/>
              <a:gd name="csX7" fmla="*/ 0 w 3643129"/>
              <a:gd name="csY7" fmla="*/ 471011 h 1884044"/>
              <a:gd name="csX0" fmla="*/ 0 w 3643129"/>
              <a:gd name="csY0" fmla="*/ 1734437 h 3147470"/>
              <a:gd name="csX1" fmla="*/ 2701107 w 3643129"/>
              <a:gd name="csY1" fmla="*/ 1734437 h 3147470"/>
              <a:gd name="csX2" fmla="*/ 1869329 w 3643129"/>
              <a:gd name="csY2" fmla="*/ 0 h 3147470"/>
              <a:gd name="csX3" fmla="*/ 3643129 w 3643129"/>
              <a:gd name="csY3" fmla="*/ 2205448 h 3147470"/>
              <a:gd name="csX4" fmla="*/ 2701107 w 3643129"/>
              <a:gd name="csY4" fmla="*/ 3147470 h 3147470"/>
              <a:gd name="csX5" fmla="*/ 2701107 w 3643129"/>
              <a:gd name="csY5" fmla="*/ 2676459 h 3147470"/>
              <a:gd name="csX6" fmla="*/ 0 w 3643129"/>
              <a:gd name="csY6" fmla="*/ 2676459 h 3147470"/>
              <a:gd name="csX7" fmla="*/ 0 w 3643129"/>
              <a:gd name="csY7" fmla="*/ 1734437 h 3147470"/>
              <a:gd name="csX0" fmla="*/ 0 w 3062928"/>
              <a:gd name="csY0" fmla="*/ 1734437 h 3147470"/>
              <a:gd name="csX1" fmla="*/ 2701107 w 3062928"/>
              <a:gd name="csY1" fmla="*/ 1734437 h 3147470"/>
              <a:gd name="csX2" fmla="*/ 1869329 w 3062928"/>
              <a:gd name="csY2" fmla="*/ 0 h 3147470"/>
              <a:gd name="csX3" fmla="*/ 3062928 w 3062928"/>
              <a:gd name="csY3" fmla="*/ 230358 h 3147470"/>
              <a:gd name="csX4" fmla="*/ 2701107 w 3062928"/>
              <a:gd name="csY4" fmla="*/ 3147470 h 3147470"/>
              <a:gd name="csX5" fmla="*/ 2701107 w 3062928"/>
              <a:gd name="csY5" fmla="*/ 2676459 h 3147470"/>
              <a:gd name="csX6" fmla="*/ 0 w 3062928"/>
              <a:gd name="csY6" fmla="*/ 2676459 h 3147470"/>
              <a:gd name="csX7" fmla="*/ 0 w 3062928"/>
              <a:gd name="csY7" fmla="*/ 1734437 h 3147470"/>
              <a:gd name="csX0" fmla="*/ 0 w 3062928"/>
              <a:gd name="csY0" fmla="*/ 1734437 h 3147470"/>
              <a:gd name="csX1" fmla="*/ 2299198 w 3062928"/>
              <a:gd name="csY1" fmla="*/ 1170644 h 3147470"/>
              <a:gd name="csX2" fmla="*/ 1869329 w 3062928"/>
              <a:gd name="csY2" fmla="*/ 0 h 3147470"/>
              <a:gd name="csX3" fmla="*/ 3062928 w 3062928"/>
              <a:gd name="csY3" fmla="*/ 230358 h 3147470"/>
              <a:gd name="csX4" fmla="*/ 2701107 w 3062928"/>
              <a:gd name="csY4" fmla="*/ 3147470 h 3147470"/>
              <a:gd name="csX5" fmla="*/ 2701107 w 3062928"/>
              <a:gd name="csY5" fmla="*/ 2676459 h 3147470"/>
              <a:gd name="csX6" fmla="*/ 0 w 3062928"/>
              <a:gd name="csY6" fmla="*/ 2676459 h 3147470"/>
              <a:gd name="csX7" fmla="*/ 0 w 3062928"/>
              <a:gd name="csY7" fmla="*/ 1734437 h 3147470"/>
              <a:gd name="csX0" fmla="*/ 0 w 3062928"/>
              <a:gd name="csY0" fmla="*/ 1734437 h 3147470"/>
              <a:gd name="csX1" fmla="*/ 2299198 w 3062928"/>
              <a:gd name="csY1" fmla="*/ 1170644 h 3147470"/>
              <a:gd name="csX2" fmla="*/ 1869329 w 3062928"/>
              <a:gd name="csY2" fmla="*/ 0 h 3147470"/>
              <a:gd name="csX3" fmla="*/ 3062928 w 3062928"/>
              <a:gd name="csY3" fmla="*/ 230358 h 3147470"/>
              <a:gd name="csX4" fmla="*/ 2701107 w 3062928"/>
              <a:gd name="csY4" fmla="*/ 3147470 h 3147470"/>
              <a:gd name="csX5" fmla="*/ 2603894 w 3062928"/>
              <a:gd name="csY5" fmla="*/ 1996516 h 3147470"/>
              <a:gd name="csX6" fmla="*/ 0 w 3062928"/>
              <a:gd name="csY6" fmla="*/ 2676459 h 3147470"/>
              <a:gd name="csX7" fmla="*/ 0 w 3062928"/>
              <a:gd name="csY7" fmla="*/ 1734437 h 3147470"/>
              <a:gd name="csX0" fmla="*/ 0 w 3322873"/>
              <a:gd name="csY0" fmla="*/ 1734437 h 2676459"/>
              <a:gd name="csX1" fmla="*/ 2299198 w 3322873"/>
              <a:gd name="csY1" fmla="*/ 1170644 h 2676459"/>
              <a:gd name="csX2" fmla="*/ 1869329 w 3322873"/>
              <a:gd name="csY2" fmla="*/ 0 h 2676459"/>
              <a:gd name="csX3" fmla="*/ 3062928 w 3322873"/>
              <a:gd name="csY3" fmla="*/ 230358 h 2676459"/>
              <a:gd name="csX4" fmla="*/ 3322873 w 3322873"/>
              <a:gd name="csY4" fmla="*/ 2650809 h 2676459"/>
              <a:gd name="csX5" fmla="*/ 2603894 w 3322873"/>
              <a:gd name="csY5" fmla="*/ 1996516 h 2676459"/>
              <a:gd name="csX6" fmla="*/ 0 w 3322873"/>
              <a:gd name="csY6" fmla="*/ 2676459 h 2676459"/>
              <a:gd name="csX7" fmla="*/ 0 w 3322873"/>
              <a:gd name="csY7" fmla="*/ 1734437 h 2676459"/>
              <a:gd name="csX0" fmla="*/ 0 w 3322873"/>
              <a:gd name="csY0" fmla="*/ 1734437 h 2676459"/>
              <a:gd name="csX1" fmla="*/ 2299198 w 3322873"/>
              <a:gd name="csY1" fmla="*/ 1170644 h 2676459"/>
              <a:gd name="csX2" fmla="*/ 1869329 w 3322873"/>
              <a:gd name="csY2" fmla="*/ 0 h 2676459"/>
              <a:gd name="csX3" fmla="*/ 3062928 w 3322873"/>
              <a:gd name="csY3" fmla="*/ 230358 h 2676459"/>
              <a:gd name="csX4" fmla="*/ 3322873 w 3322873"/>
              <a:gd name="csY4" fmla="*/ 2650809 h 2676459"/>
              <a:gd name="csX5" fmla="*/ 2603894 w 3322873"/>
              <a:gd name="csY5" fmla="*/ 1996516 h 2676459"/>
              <a:gd name="csX6" fmla="*/ 1875853 w 3322873"/>
              <a:gd name="csY6" fmla="*/ 2459125 h 2676459"/>
              <a:gd name="csX7" fmla="*/ 0 w 3322873"/>
              <a:gd name="csY7" fmla="*/ 2676459 h 2676459"/>
              <a:gd name="csX8" fmla="*/ 0 w 3322873"/>
              <a:gd name="csY8" fmla="*/ 1734437 h 2676459"/>
              <a:gd name="csX0" fmla="*/ 0 w 3322873"/>
              <a:gd name="csY0" fmla="*/ 1734437 h 2676459"/>
              <a:gd name="csX1" fmla="*/ 1616345 w 3322873"/>
              <a:gd name="csY1" fmla="*/ 1756485 h 2676459"/>
              <a:gd name="csX2" fmla="*/ 2299198 w 3322873"/>
              <a:gd name="csY2" fmla="*/ 1170644 h 2676459"/>
              <a:gd name="csX3" fmla="*/ 1869329 w 3322873"/>
              <a:gd name="csY3" fmla="*/ 0 h 2676459"/>
              <a:gd name="csX4" fmla="*/ 3062928 w 3322873"/>
              <a:gd name="csY4" fmla="*/ 230358 h 2676459"/>
              <a:gd name="csX5" fmla="*/ 3322873 w 3322873"/>
              <a:gd name="csY5" fmla="*/ 2650809 h 2676459"/>
              <a:gd name="csX6" fmla="*/ 2603894 w 3322873"/>
              <a:gd name="csY6" fmla="*/ 1996516 h 2676459"/>
              <a:gd name="csX7" fmla="*/ 1875853 w 3322873"/>
              <a:gd name="csY7" fmla="*/ 2459125 h 2676459"/>
              <a:gd name="csX8" fmla="*/ 0 w 3322873"/>
              <a:gd name="csY8" fmla="*/ 2676459 h 2676459"/>
              <a:gd name="csX9" fmla="*/ 0 w 3322873"/>
              <a:gd name="csY9" fmla="*/ 1734437 h 2676459"/>
              <a:gd name="csX0" fmla="*/ 0 w 3322873"/>
              <a:gd name="csY0" fmla="*/ 1504079 h 2446101"/>
              <a:gd name="csX1" fmla="*/ 1616345 w 3322873"/>
              <a:gd name="csY1" fmla="*/ 1526127 h 2446101"/>
              <a:gd name="csX2" fmla="*/ 2299198 w 3322873"/>
              <a:gd name="csY2" fmla="*/ 940286 h 2446101"/>
              <a:gd name="csX3" fmla="*/ 1778542 w 3322873"/>
              <a:gd name="csY3" fmla="*/ 418822 h 2446101"/>
              <a:gd name="csX4" fmla="*/ 3062928 w 3322873"/>
              <a:gd name="csY4" fmla="*/ 0 h 2446101"/>
              <a:gd name="csX5" fmla="*/ 3322873 w 3322873"/>
              <a:gd name="csY5" fmla="*/ 2420451 h 2446101"/>
              <a:gd name="csX6" fmla="*/ 2603894 w 3322873"/>
              <a:gd name="csY6" fmla="*/ 1766158 h 2446101"/>
              <a:gd name="csX7" fmla="*/ 1875853 w 3322873"/>
              <a:gd name="csY7" fmla="*/ 2228767 h 2446101"/>
              <a:gd name="csX8" fmla="*/ 0 w 3322873"/>
              <a:gd name="csY8" fmla="*/ 2446101 h 2446101"/>
              <a:gd name="csX9" fmla="*/ 0 w 3322873"/>
              <a:gd name="csY9" fmla="*/ 1504079 h 2446101"/>
              <a:gd name="csX0" fmla="*/ 0 w 3322873"/>
              <a:gd name="csY0" fmla="*/ 1504079 h 2446101"/>
              <a:gd name="csX1" fmla="*/ 1616345 w 3322873"/>
              <a:gd name="csY1" fmla="*/ 1526127 h 2446101"/>
              <a:gd name="csX2" fmla="*/ 2299198 w 3322873"/>
              <a:gd name="csY2" fmla="*/ 940286 h 2446101"/>
              <a:gd name="csX3" fmla="*/ 1778542 w 3322873"/>
              <a:gd name="csY3" fmla="*/ 418822 h 2446101"/>
              <a:gd name="csX4" fmla="*/ 3062928 w 3322873"/>
              <a:gd name="csY4" fmla="*/ 0 h 2446101"/>
              <a:gd name="csX5" fmla="*/ 3322873 w 3322873"/>
              <a:gd name="csY5" fmla="*/ 2420451 h 2446101"/>
              <a:gd name="csX6" fmla="*/ 2658858 w 3322873"/>
              <a:gd name="csY6" fmla="*/ 1501045 h 2446101"/>
              <a:gd name="csX7" fmla="*/ 1875853 w 3322873"/>
              <a:gd name="csY7" fmla="*/ 2228767 h 2446101"/>
              <a:gd name="csX8" fmla="*/ 0 w 3322873"/>
              <a:gd name="csY8" fmla="*/ 2446101 h 2446101"/>
              <a:gd name="csX9" fmla="*/ 0 w 3322873"/>
              <a:gd name="csY9" fmla="*/ 1504079 h 2446101"/>
              <a:gd name="csX0" fmla="*/ 0 w 3296211"/>
              <a:gd name="csY0" fmla="*/ 1504079 h 2446101"/>
              <a:gd name="csX1" fmla="*/ 1616345 w 3296211"/>
              <a:gd name="csY1" fmla="*/ 1526127 h 2446101"/>
              <a:gd name="csX2" fmla="*/ 2299198 w 3296211"/>
              <a:gd name="csY2" fmla="*/ 940286 h 2446101"/>
              <a:gd name="csX3" fmla="*/ 1778542 w 3296211"/>
              <a:gd name="csY3" fmla="*/ 418822 h 2446101"/>
              <a:gd name="csX4" fmla="*/ 3062928 w 3296211"/>
              <a:gd name="csY4" fmla="*/ 0 h 2446101"/>
              <a:gd name="csX5" fmla="*/ 3296211 w 3296211"/>
              <a:gd name="csY5" fmla="*/ 1875594 h 2446101"/>
              <a:gd name="csX6" fmla="*/ 2658858 w 3296211"/>
              <a:gd name="csY6" fmla="*/ 1501045 h 2446101"/>
              <a:gd name="csX7" fmla="*/ 1875853 w 3296211"/>
              <a:gd name="csY7" fmla="*/ 2228767 h 2446101"/>
              <a:gd name="csX8" fmla="*/ 0 w 3296211"/>
              <a:gd name="csY8" fmla="*/ 2446101 h 2446101"/>
              <a:gd name="csX9" fmla="*/ 0 w 3296211"/>
              <a:gd name="csY9" fmla="*/ 1504079 h 2446101"/>
              <a:gd name="csX0" fmla="*/ 0 w 3296211"/>
              <a:gd name="csY0" fmla="*/ 1504079 h 2446101"/>
              <a:gd name="csX1" fmla="*/ 1616345 w 3296211"/>
              <a:gd name="csY1" fmla="*/ 1526127 h 2446101"/>
              <a:gd name="csX2" fmla="*/ 2299198 w 3296211"/>
              <a:gd name="csY2" fmla="*/ 940286 h 2446101"/>
              <a:gd name="csX3" fmla="*/ 1778542 w 3296211"/>
              <a:gd name="csY3" fmla="*/ 418822 h 2446101"/>
              <a:gd name="csX4" fmla="*/ 3062928 w 3296211"/>
              <a:gd name="csY4" fmla="*/ 0 h 2446101"/>
              <a:gd name="csX5" fmla="*/ 3296211 w 3296211"/>
              <a:gd name="csY5" fmla="*/ 1875594 h 2446101"/>
              <a:gd name="csX6" fmla="*/ 2776306 w 3296211"/>
              <a:gd name="csY6" fmla="*/ 1396722 h 2446101"/>
              <a:gd name="csX7" fmla="*/ 1875853 w 3296211"/>
              <a:gd name="csY7" fmla="*/ 2228767 h 2446101"/>
              <a:gd name="csX8" fmla="*/ 0 w 3296211"/>
              <a:gd name="csY8" fmla="*/ 2446101 h 2446101"/>
              <a:gd name="csX9" fmla="*/ 0 w 3296211"/>
              <a:gd name="csY9" fmla="*/ 1504079 h 2446101"/>
              <a:gd name="csX0" fmla="*/ 0 w 3296211"/>
              <a:gd name="csY0" fmla="*/ 1085257 h 2027279"/>
              <a:gd name="csX1" fmla="*/ 1616345 w 3296211"/>
              <a:gd name="csY1" fmla="*/ 1107305 h 2027279"/>
              <a:gd name="csX2" fmla="*/ 2299198 w 3296211"/>
              <a:gd name="csY2" fmla="*/ 521464 h 2027279"/>
              <a:gd name="csX3" fmla="*/ 1778542 w 3296211"/>
              <a:gd name="csY3" fmla="*/ 0 h 2027279"/>
              <a:gd name="csX4" fmla="*/ 3113791 w 3296211"/>
              <a:gd name="csY4" fmla="*/ 48921 h 2027279"/>
              <a:gd name="csX5" fmla="*/ 3296211 w 3296211"/>
              <a:gd name="csY5" fmla="*/ 1456772 h 2027279"/>
              <a:gd name="csX6" fmla="*/ 2776306 w 3296211"/>
              <a:gd name="csY6" fmla="*/ 977900 h 2027279"/>
              <a:gd name="csX7" fmla="*/ 1875853 w 3296211"/>
              <a:gd name="csY7" fmla="*/ 1809945 h 2027279"/>
              <a:gd name="csX8" fmla="*/ 0 w 3296211"/>
              <a:gd name="csY8" fmla="*/ 2027279 h 2027279"/>
              <a:gd name="csX9" fmla="*/ 0 w 3296211"/>
              <a:gd name="csY9" fmla="*/ 1085257 h 2027279"/>
              <a:gd name="csX0" fmla="*/ 0 w 3157365"/>
              <a:gd name="csY0" fmla="*/ 1085257 h 2027279"/>
              <a:gd name="csX1" fmla="*/ 1616345 w 3157365"/>
              <a:gd name="csY1" fmla="*/ 1107305 h 2027279"/>
              <a:gd name="csX2" fmla="*/ 2299198 w 3157365"/>
              <a:gd name="csY2" fmla="*/ 521464 h 2027279"/>
              <a:gd name="csX3" fmla="*/ 1778542 w 3157365"/>
              <a:gd name="csY3" fmla="*/ 0 h 2027279"/>
              <a:gd name="csX4" fmla="*/ 3113791 w 3157365"/>
              <a:gd name="csY4" fmla="*/ 48921 h 2027279"/>
              <a:gd name="csX5" fmla="*/ 3157365 w 3157365"/>
              <a:gd name="csY5" fmla="*/ 1314371 h 2027279"/>
              <a:gd name="csX6" fmla="*/ 2776306 w 3157365"/>
              <a:gd name="csY6" fmla="*/ 977900 h 2027279"/>
              <a:gd name="csX7" fmla="*/ 1875853 w 3157365"/>
              <a:gd name="csY7" fmla="*/ 1809945 h 2027279"/>
              <a:gd name="csX8" fmla="*/ 0 w 3157365"/>
              <a:gd name="csY8" fmla="*/ 2027279 h 2027279"/>
              <a:gd name="csX9" fmla="*/ 0 w 3157365"/>
              <a:gd name="csY9" fmla="*/ 1085257 h 2027279"/>
              <a:gd name="csX0" fmla="*/ 0 w 3157365"/>
              <a:gd name="csY0" fmla="*/ 1036336 h 1978358"/>
              <a:gd name="csX1" fmla="*/ 1616345 w 3157365"/>
              <a:gd name="csY1" fmla="*/ 1058384 h 1978358"/>
              <a:gd name="csX2" fmla="*/ 2299198 w 3157365"/>
              <a:gd name="csY2" fmla="*/ 472543 h 1978358"/>
              <a:gd name="csX3" fmla="*/ 1951912 w 3157365"/>
              <a:gd name="csY3" fmla="*/ 118432 h 1978358"/>
              <a:gd name="csX4" fmla="*/ 3113791 w 3157365"/>
              <a:gd name="csY4" fmla="*/ 0 h 1978358"/>
              <a:gd name="csX5" fmla="*/ 3157365 w 3157365"/>
              <a:gd name="csY5" fmla="*/ 1265450 h 1978358"/>
              <a:gd name="csX6" fmla="*/ 2776306 w 3157365"/>
              <a:gd name="csY6" fmla="*/ 928979 h 1978358"/>
              <a:gd name="csX7" fmla="*/ 1875853 w 3157365"/>
              <a:gd name="csY7" fmla="*/ 1761024 h 1978358"/>
              <a:gd name="csX8" fmla="*/ 0 w 3157365"/>
              <a:gd name="csY8" fmla="*/ 1978358 h 1978358"/>
              <a:gd name="csX9" fmla="*/ 0 w 3157365"/>
              <a:gd name="csY9" fmla="*/ 1036336 h 1978358"/>
              <a:gd name="csX0" fmla="*/ 0 w 3157365"/>
              <a:gd name="csY0" fmla="*/ 917904 h 1859926"/>
              <a:gd name="csX1" fmla="*/ 1616345 w 3157365"/>
              <a:gd name="csY1" fmla="*/ 939952 h 1859926"/>
              <a:gd name="csX2" fmla="*/ 2299198 w 3157365"/>
              <a:gd name="csY2" fmla="*/ 354111 h 1859926"/>
              <a:gd name="csX3" fmla="*/ 1951912 w 3157365"/>
              <a:gd name="csY3" fmla="*/ 0 h 1859926"/>
              <a:gd name="csX4" fmla="*/ 2895440 w 3157365"/>
              <a:gd name="csY4" fmla="*/ 46339 h 1859926"/>
              <a:gd name="csX5" fmla="*/ 3157365 w 3157365"/>
              <a:gd name="csY5" fmla="*/ 1147018 h 1859926"/>
              <a:gd name="csX6" fmla="*/ 2776306 w 3157365"/>
              <a:gd name="csY6" fmla="*/ 810547 h 1859926"/>
              <a:gd name="csX7" fmla="*/ 1875853 w 3157365"/>
              <a:gd name="csY7" fmla="*/ 1642592 h 1859926"/>
              <a:gd name="csX8" fmla="*/ 0 w 3157365"/>
              <a:gd name="csY8" fmla="*/ 1859926 h 1859926"/>
              <a:gd name="csX9" fmla="*/ 0 w 3157365"/>
              <a:gd name="csY9" fmla="*/ 917904 h 1859926"/>
              <a:gd name="csX0" fmla="*/ 0 w 2988612"/>
              <a:gd name="csY0" fmla="*/ 917904 h 1859926"/>
              <a:gd name="csX1" fmla="*/ 1616345 w 2988612"/>
              <a:gd name="csY1" fmla="*/ 939952 h 1859926"/>
              <a:gd name="csX2" fmla="*/ 2299198 w 2988612"/>
              <a:gd name="csY2" fmla="*/ 354111 h 1859926"/>
              <a:gd name="csX3" fmla="*/ 1951912 w 2988612"/>
              <a:gd name="csY3" fmla="*/ 0 h 1859926"/>
              <a:gd name="csX4" fmla="*/ 2895440 w 2988612"/>
              <a:gd name="csY4" fmla="*/ 46339 h 1859926"/>
              <a:gd name="csX5" fmla="*/ 2988612 w 2988612"/>
              <a:gd name="csY5" fmla="*/ 1082950 h 1859926"/>
              <a:gd name="csX6" fmla="*/ 2776306 w 2988612"/>
              <a:gd name="csY6" fmla="*/ 810547 h 1859926"/>
              <a:gd name="csX7" fmla="*/ 1875853 w 2988612"/>
              <a:gd name="csY7" fmla="*/ 1642592 h 1859926"/>
              <a:gd name="csX8" fmla="*/ 0 w 2988612"/>
              <a:gd name="csY8" fmla="*/ 1859926 h 1859926"/>
              <a:gd name="csX9" fmla="*/ 0 w 2988612"/>
              <a:gd name="csY9" fmla="*/ 917904 h 1859926"/>
              <a:gd name="csX0" fmla="*/ 0 w 2988612"/>
              <a:gd name="csY0" fmla="*/ 917904 h 1859926"/>
              <a:gd name="csX1" fmla="*/ 1616345 w 2988612"/>
              <a:gd name="csY1" fmla="*/ 939952 h 1859926"/>
              <a:gd name="csX2" fmla="*/ 2299198 w 2988612"/>
              <a:gd name="csY2" fmla="*/ 354111 h 1859926"/>
              <a:gd name="csX3" fmla="*/ 1951912 w 2988612"/>
              <a:gd name="csY3" fmla="*/ 0 h 1859926"/>
              <a:gd name="csX4" fmla="*/ 2895440 w 2988612"/>
              <a:gd name="csY4" fmla="*/ 46339 h 1859926"/>
              <a:gd name="csX5" fmla="*/ 2988612 w 2988612"/>
              <a:gd name="csY5" fmla="*/ 1082950 h 1859926"/>
              <a:gd name="csX6" fmla="*/ 2694216 w 2988612"/>
              <a:gd name="csY6" fmla="*/ 718128 h 1859926"/>
              <a:gd name="csX7" fmla="*/ 1875853 w 2988612"/>
              <a:gd name="csY7" fmla="*/ 1642592 h 1859926"/>
              <a:gd name="csX8" fmla="*/ 0 w 2988612"/>
              <a:gd name="csY8" fmla="*/ 1859926 h 1859926"/>
              <a:gd name="csX9" fmla="*/ 0 w 2988612"/>
              <a:gd name="csY9" fmla="*/ 917904 h 1859926"/>
              <a:gd name="csX0" fmla="*/ 0 w 2988612"/>
              <a:gd name="csY0" fmla="*/ 917904 h 1859926"/>
              <a:gd name="csX1" fmla="*/ 1616345 w 2988612"/>
              <a:gd name="csY1" fmla="*/ 939952 h 1859926"/>
              <a:gd name="csX2" fmla="*/ 2368593 w 2988612"/>
              <a:gd name="csY2" fmla="*/ 486983 h 1859926"/>
              <a:gd name="csX3" fmla="*/ 1951912 w 2988612"/>
              <a:gd name="csY3" fmla="*/ 0 h 1859926"/>
              <a:gd name="csX4" fmla="*/ 2895440 w 2988612"/>
              <a:gd name="csY4" fmla="*/ 46339 h 1859926"/>
              <a:gd name="csX5" fmla="*/ 2988612 w 2988612"/>
              <a:gd name="csY5" fmla="*/ 1082950 h 1859926"/>
              <a:gd name="csX6" fmla="*/ 2694216 w 2988612"/>
              <a:gd name="csY6" fmla="*/ 718128 h 1859926"/>
              <a:gd name="csX7" fmla="*/ 1875853 w 2988612"/>
              <a:gd name="csY7" fmla="*/ 1642592 h 1859926"/>
              <a:gd name="csX8" fmla="*/ 0 w 2988612"/>
              <a:gd name="csY8" fmla="*/ 1859926 h 1859926"/>
              <a:gd name="csX9" fmla="*/ 0 w 2988612"/>
              <a:gd name="csY9" fmla="*/ 917904 h 1859926"/>
              <a:gd name="csX0" fmla="*/ 0 w 2988612"/>
              <a:gd name="csY0" fmla="*/ 917904 h 1859926"/>
              <a:gd name="csX1" fmla="*/ 1616345 w 2988612"/>
              <a:gd name="csY1" fmla="*/ 939952 h 1859926"/>
              <a:gd name="csX2" fmla="*/ 2321201 w 2988612"/>
              <a:gd name="csY2" fmla="*/ 460999 h 1859926"/>
              <a:gd name="csX3" fmla="*/ 1951912 w 2988612"/>
              <a:gd name="csY3" fmla="*/ 0 h 1859926"/>
              <a:gd name="csX4" fmla="*/ 2895440 w 2988612"/>
              <a:gd name="csY4" fmla="*/ 46339 h 1859926"/>
              <a:gd name="csX5" fmla="*/ 2988612 w 2988612"/>
              <a:gd name="csY5" fmla="*/ 1082950 h 1859926"/>
              <a:gd name="csX6" fmla="*/ 2694216 w 2988612"/>
              <a:gd name="csY6" fmla="*/ 718128 h 1859926"/>
              <a:gd name="csX7" fmla="*/ 1875853 w 2988612"/>
              <a:gd name="csY7" fmla="*/ 1642592 h 1859926"/>
              <a:gd name="csX8" fmla="*/ 0 w 2988612"/>
              <a:gd name="csY8" fmla="*/ 1859926 h 1859926"/>
              <a:gd name="csX9" fmla="*/ 0 w 2988612"/>
              <a:gd name="csY9" fmla="*/ 917904 h 1859926"/>
              <a:gd name="csX0" fmla="*/ 0 w 2988612"/>
              <a:gd name="csY0" fmla="*/ 917904 h 1859926"/>
              <a:gd name="csX1" fmla="*/ 1616345 w 2988612"/>
              <a:gd name="csY1" fmla="*/ 939952 h 1859926"/>
              <a:gd name="csX2" fmla="*/ 2321201 w 2988612"/>
              <a:gd name="csY2" fmla="*/ 460999 h 1859926"/>
              <a:gd name="csX3" fmla="*/ 1951912 w 2988612"/>
              <a:gd name="csY3" fmla="*/ 0 h 1859926"/>
              <a:gd name="csX4" fmla="*/ 2895440 w 2988612"/>
              <a:gd name="csY4" fmla="*/ 46339 h 1859926"/>
              <a:gd name="csX5" fmla="*/ 2988612 w 2988612"/>
              <a:gd name="csY5" fmla="*/ 1082950 h 1859926"/>
              <a:gd name="csX6" fmla="*/ 2648597 w 2988612"/>
              <a:gd name="csY6" fmla="*/ 792686 h 1859926"/>
              <a:gd name="csX7" fmla="*/ 1875853 w 2988612"/>
              <a:gd name="csY7" fmla="*/ 1642592 h 1859926"/>
              <a:gd name="csX8" fmla="*/ 0 w 2988612"/>
              <a:gd name="csY8" fmla="*/ 1859926 h 1859926"/>
              <a:gd name="csX9" fmla="*/ 0 w 2988612"/>
              <a:gd name="csY9" fmla="*/ 917904 h 1859926"/>
              <a:gd name="csX0" fmla="*/ 0 w 2988612"/>
              <a:gd name="csY0" fmla="*/ 871565 h 1813587"/>
              <a:gd name="csX1" fmla="*/ 1616345 w 2988612"/>
              <a:gd name="csY1" fmla="*/ 893613 h 1813587"/>
              <a:gd name="csX2" fmla="*/ 2321201 w 2988612"/>
              <a:gd name="csY2" fmla="*/ 414660 h 1813587"/>
              <a:gd name="csX3" fmla="*/ 2035185 w 2988612"/>
              <a:gd name="csY3" fmla="*/ 113106 h 1813587"/>
              <a:gd name="csX4" fmla="*/ 2895440 w 2988612"/>
              <a:gd name="csY4" fmla="*/ 0 h 1813587"/>
              <a:gd name="csX5" fmla="*/ 2988612 w 2988612"/>
              <a:gd name="csY5" fmla="*/ 1036611 h 1813587"/>
              <a:gd name="csX6" fmla="*/ 2648597 w 2988612"/>
              <a:gd name="csY6" fmla="*/ 746347 h 1813587"/>
              <a:gd name="csX7" fmla="*/ 1875853 w 2988612"/>
              <a:gd name="csY7" fmla="*/ 1596253 h 1813587"/>
              <a:gd name="csX8" fmla="*/ 0 w 2988612"/>
              <a:gd name="csY8" fmla="*/ 1813587 h 1813587"/>
              <a:gd name="csX9" fmla="*/ 0 w 2988612"/>
              <a:gd name="csY9" fmla="*/ 871565 h 1813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988612" h="1813587">
                <a:moveTo>
                  <a:pt x="0" y="871565"/>
                </a:moveTo>
                <a:cubicBezTo>
                  <a:pt x="488307" y="754835"/>
                  <a:pt x="1128038" y="1010343"/>
                  <a:pt x="1616345" y="893613"/>
                </a:cubicBezTo>
                <a:lnTo>
                  <a:pt x="2321201" y="414660"/>
                </a:lnTo>
                <a:lnTo>
                  <a:pt x="2035185" y="113106"/>
                </a:lnTo>
                <a:lnTo>
                  <a:pt x="2895440" y="0"/>
                </a:lnTo>
                <a:lnTo>
                  <a:pt x="2988612" y="1036611"/>
                </a:lnTo>
                <a:lnTo>
                  <a:pt x="2648597" y="746347"/>
                </a:lnTo>
                <a:cubicBezTo>
                  <a:pt x="2344936" y="824940"/>
                  <a:pt x="2179514" y="1517660"/>
                  <a:pt x="1875853" y="1596253"/>
                </a:cubicBezTo>
                <a:lnTo>
                  <a:pt x="0" y="1813587"/>
                </a:lnTo>
                <a:lnTo>
                  <a:pt x="0" y="871565"/>
                </a:lnTo>
                <a:close/>
              </a:path>
            </a:pathLst>
          </a:custGeom>
          <a:gradFill>
            <a:gsLst>
              <a:gs pos="0">
                <a:srgbClr val="D2D2D2"/>
              </a:gs>
              <a:gs pos="50000">
                <a:schemeClr val="bg1">
                  <a:lumMod val="85000"/>
                </a:schemeClr>
              </a:gs>
              <a:gs pos="100000">
                <a:schemeClr val="bg2"/>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a:extLst>
              <a:ext uri="{FF2B5EF4-FFF2-40B4-BE49-F238E27FC236}">
                <a16:creationId xmlns:a16="http://schemas.microsoft.com/office/drawing/2014/main" id="{BEDA049C-0B6C-162D-DA77-6A4CD9004606}"/>
              </a:ext>
            </a:extLst>
          </p:cNvPr>
          <p:cNvSpPr/>
          <p:nvPr/>
        </p:nvSpPr>
        <p:spPr>
          <a:xfrm>
            <a:off x="-6350" y="1987588"/>
            <a:ext cx="11287446" cy="4895812"/>
          </a:xfrm>
          <a:custGeom>
            <a:avLst/>
            <a:gdLst>
              <a:gd name="csX0" fmla="*/ 0 w 1889446"/>
              <a:gd name="csY0" fmla="*/ 0 h 3917912"/>
              <a:gd name="csX1" fmla="*/ 1889446 w 1889446"/>
              <a:gd name="csY1" fmla="*/ 0 h 3917912"/>
              <a:gd name="csX2" fmla="*/ 1889446 w 1889446"/>
              <a:gd name="csY2" fmla="*/ 3917912 h 3917912"/>
              <a:gd name="csX3" fmla="*/ 0 w 1889446"/>
              <a:gd name="csY3" fmla="*/ 3917912 h 3917912"/>
              <a:gd name="csX4" fmla="*/ 0 w 1889446"/>
              <a:gd name="csY4" fmla="*/ 0 h 3917912"/>
              <a:gd name="csX0" fmla="*/ 0 w 11281096"/>
              <a:gd name="csY0" fmla="*/ 3962400 h 3962400"/>
              <a:gd name="csX1" fmla="*/ 11281096 w 11281096"/>
              <a:gd name="csY1" fmla="*/ 0 h 3962400"/>
              <a:gd name="csX2" fmla="*/ 11281096 w 11281096"/>
              <a:gd name="csY2" fmla="*/ 3917912 h 3962400"/>
              <a:gd name="csX3" fmla="*/ 9391650 w 11281096"/>
              <a:gd name="csY3" fmla="*/ 3917912 h 3962400"/>
              <a:gd name="csX4" fmla="*/ 0 w 11281096"/>
              <a:gd name="csY4" fmla="*/ 3962400 h 3962400"/>
              <a:gd name="csX0" fmla="*/ 0 w 11281096"/>
              <a:gd name="csY0" fmla="*/ 3962400 h 4679912"/>
              <a:gd name="csX1" fmla="*/ 11281096 w 11281096"/>
              <a:gd name="csY1" fmla="*/ 0 h 4679912"/>
              <a:gd name="csX2" fmla="*/ 10671496 w 11281096"/>
              <a:gd name="csY2" fmla="*/ 4679912 h 4679912"/>
              <a:gd name="csX3" fmla="*/ 9391650 w 11281096"/>
              <a:gd name="csY3" fmla="*/ 3917912 h 4679912"/>
              <a:gd name="csX4" fmla="*/ 0 w 11281096"/>
              <a:gd name="csY4" fmla="*/ 3962400 h 4679912"/>
              <a:gd name="csX0" fmla="*/ 0 w 11281096"/>
              <a:gd name="csY0" fmla="*/ 3962400 h 4870412"/>
              <a:gd name="csX1" fmla="*/ 11281096 w 11281096"/>
              <a:gd name="csY1" fmla="*/ 0 h 4870412"/>
              <a:gd name="csX2" fmla="*/ 10671496 w 11281096"/>
              <a:gd name="csY2" fmla="*/ 4679912 h 4870412"/>
              <a:gd name="csX3" fmla="*/ 19050 w 11281096"/>
              <a:gd name="csY3" fmla="*/ 4870412 h 4870412"/>
              <a:gd name="csX4" fmla="*/ 0 w 11281096"/>
              <a:gd name="csY4" fmla="*/ 3962400 h 4870412"/>
              <a:gd name="csX0" fmla="*/ 0 w 11281096"/>
              <a:gd name="csY0" fmla="*/ 3962400 h 4870412"/>
              <a:gd name="csX1" fmla="*/ 11281096 w 11281096"/>
              <a:gd name="csY1" fmla="*/ 0 h 4870412"/>
              <a:gd name="csX2" fmla="*/ 2594296 w 11281096"/>
              <a:gd name="csY2" fmla="*/ 4832312 h 4870412"/>
              <a:gd name="csX3" fmla="*/ 19050 w 11281096"/>
              <a:gd name="csY3" fmla="*/ 4870412 h 4870412"/>
              <a:gd name="csX4" fmla="*/ 0 w 11281096"/>
              <a:gd name="csY4" fmla="*/ 3962400 h 4870412"/>
              <a:gd name="csX0" fmla="*/ 0 w 11281096"/>
              <a:gd name="csY0" fmla="*/ 3962400 h 4870412"/>
              <a:gd name="csX1" fmla="*/ 11281096 w 11281096"/>
              <a:gd name="csY1" fmla="*/ 0 h 4870412"/>
              <a:gd name="csX2" fmla="*/ 2232346 w 11281096"/>
              <a:gd name="csY2" fmla="*/ 4832312 h 4870412"/>
              <a:gd name="csX3" fmla="*/ 19050 w 11281096"/>
              <a:gd name="csY3" fmla="*/ 4870412 h 4870412"/>
              <a:gd name="csX4" fmla="*/ 0 w 11281096"/>
              <a:gd name="csY4" fmla="*/ 3962400 h 4870412"/>
              <a:gd name="csX0" fmla="*/ 0 w 11281096"/>
              <a:gd name="csY0" fmla="*/ 3962400 h 4870412"/>
              <a:gd name="csX1" fmla="*/ 11281096 w 11281096"/>
              <a:gd name="csY1" fmla="*/ 0 h 4870412"/>
              <a:gd name="csX2" fmla="*/ 2422846 w 11281096"/>
              <a:gd name="csY2" fmla="*/ 4832312 h 4870412"/>
              <a:gd name="csX3" fmla="*/ 19050 w 11281096"/>
              <a:gd name="csY3" fmla="*/ 4870412 h 4870412"/>
              <a:gd name="csX4" fmla="*/ 0 w 11281096"/>
              <a:gd name="csY4" fmla="*/ 3962400 h 4870412"/>
              <a:gd name="csX0" fmla="*/ 0 w 11281096"/>
              <a:gd name="csY0" fmla="*/ 3962400 h 4870412"/>
              <a:gd name="csX1" fmla="*/ 11281096 w 11281096"/>
              <a:gd name="csY1" fmla="*/ 0 h 4870412"/>
              <a:gd name="csX2" fmla="*/ 2422846 w 11281096"/>
              <a:gd name="csY2" fmla="*/ 4870412 h 4870412"/>
              <a:gd name="csX3" fmla="*/ 19050 w 11281096"/>
              <a:gd name="csY3" fmla="*/ 4870412 h 4870412"/>
              <a:gd name="csX4" fmla="*/ 0 w 11281096"/>
              <a:gd name="csY4" fmla="*/ 3962400 h 4870412"/>
              <a:gd name="csX0" fmla="*/ 44450 w 11325546"/>
              <a:gd name="csY0" fmla="*/ 3962400 h 4883112"/>
              <a:gd name="csX1" fmla="*/ 11325546 w 11325546"/>
              <a:gd name="csY1" fmla="*/ 0 h 4883112"/>
              <a:gd name="csX2" fmla="*/ 2467296 w 11325546"/>
              <a:gd name="csY2" fmla="*/ 4870412 h 4883112"/>
              <a:gd name="csX3" fmla="*/ 0 w 11325546"/>
              <a:gd name="csY3" fmla="*/ 4883112 h 4883112"/>
              <a:gd name="csX4" fmla="*/ 44450 w 11325546"/>
              <a:gd name="csY4" fmla="*/ 3962400 h 4883112"/>
              <a:gd name="csX0" fmla="*/ 31750 w 11312846"/>
              <a:gd name="csY0" fmla="*/ 3962400 h 4908512"/>
              <a:gd name="csX1" fmla="*/ 11312846 w 11312846"/>
              <a:gd name="csY1" fmla="*/ 0 h 4908512"/>
              <a:gd name="csX2" fmla="*/ 2454596 w 11312846"/>
              <a:gd name="csY2" fmla="*/ 4870412 h 4908512"/>
              <a:gd name="csX3" fmla="*/ 0 w 11312846"/>
              <a:gd name="csY3" fmla="*/ 4908512 h 4908512"/>
              <a:gd name="csX4" fmla="*/ 31750 w 11312846"/>
              <a:gd name="csY4" fmla="*/ 3962400 h 4908512"/>
              <a:gd name="csX0" fmla="*/ 0 w 11281096"/>
              <a:gd name="csY0" fmla="*/ 3962400 h 4908512"/>
              <a:gd name="csX1" fmla="*/ 11281096 w 11281096"/>
              <a:gd name="csY1" fmla="*/ 0 h 4908512"/>
              <a:gd name="csX2" fmla="*/ 2422846 w 11281096"/>
              <a:gd name="csY2" fmla="*/ 4870412 h 4908512"/>
              <a:gd name="csX3" fmla="*/ 19050 w 11281096"/>
              <a:gd name="csY3" fmla="*/ 4908512 h 4908512"/>
              <a:gd name="csX4" fmla="*/ 0 w 11281096"/>
              <a:gd name="csY4" fmla="*/ 3962400 h 4908512"/>
              <a:gd name="csX0" fmla="*/ 6350 w 11287446"/>
              <a:gd name="csY0" fmla="*/ 3962400 h 4895812"/>
              <a:gd name="csX1" fmla="*/ 11287446 w 11287446"/>
              <a:gd name="csY1" fmla="*/ 0 h 4895812"/>
              <a:gd name="csX2" fmla="*/ 2429196 w 11287446"/>
              <a:gd name="csY2" fmla="*/ 4870412 h 4895812"/>
              <a:gd name="csX3" fmla="*/ 0 w 11287446"/>
              <a:gd name="csY3" fmla="*/ 4895812 h 4895812"/>
              <a:gd name="csX4" fmla="*/ 6350 w 11287446"/>
              <a:gd name="csY4" fmla="*/ 3962400 h 4895812"/>
            </a:gdLst>
            <a:ahLst/>
            <a:cxnLst>
              <a:cxn ang="0">
                <a:pos x="csX0" y="csY0"/>
              </a:cxn>
              <a:cxn ang="0">
                <a:pos x="csX1" y="csY1"/>
              </a:cxn>
              <a:cxn ang="0">
                <a:pos x="csX2" y="csY2"/>
              </a:cxn>
              <a:cxn ang="0">
                <a:pos x="csX3" y="csY3"/>
              </a:cxn>
              <a:cxn ang="0">
                <a:pos x="csX4" y="csY4"/>
              </a:cxn>
            </a:cxnLst>
            <a:rect l="l" t="t" r="r" b="b"/>
            <a:pathLst>
              <a:path w="11287446" h="4895812">
                <a:moveTo>
                  <a:pt x="6350" y="3962400"/>
                </a:moveTo>
                <a:lnTo>
                  <a:pt x="11287446" y="0"/>
                </a:lnTo>
                <a:lnTo>
                  <a:pt x="2429196" y="4870412"/>
                </a:lnTo>
                <a:lnTo>
                  <a:pt x="0" y="4895812"/>
                </a:lnTo>
                <a:cubicBezTo>
                  <a:pt x="2117" y="4584675"/>
                  <a:pt x="4233" y="4273537"/>
                  <a:pt x="6350" y="3962400"/>
                </a:cubicBezTo>
                <a:close/>
              </a:path>
            </a:pathLst>
          </a:custGeom>
          <a:gradFill flip="none" rotWithShape="1">
            <a:gsLst>
              <a:gs pos="0">
                <a:schemeClr val="bg1">
                  <a:lumMod val="65000"/>
                </a:schemeClr>
              </a:gs>
              <a:gs pos="50000">
                <a:schemeClr val="bg1">
                  <a:lumMod val="85000"/>
                </a:schemeClr>
              </a:gs>
              <a:gs pos="100000">
                <a:schemeClr val="bg2"/>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楕円 107">
            <a:extLst>
              <a:ext uri="{FF2B5EF4-FFF2-40B4-BE49-F238E27FC236}">
                <a16:creationId xmlns:a16="http://schemas.microsoft.com/office/drawing/2014/main" id="{3F8F510F-E301-7E05-1908-B4710EA6426D}"/>
              </a:ext>
            </a:extLst>
          </p:cNvPr>
          <p:cNvSpPr/>
          <p:nvPr/>
        </p:nvSpPr>
        <p:spPr>
          <a:xfrm>
            <a:off x="5642849" y="4327096"/>
            <a:ext cx="236978" cy="236978"/>
          </a:xfrm>
          <a:prstGeom prst="ellipse">
            <a:avLst/>
          </a:prstGeom>
          <a:solidFill>
            <a:srgbClr val="5D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9" name="直線コネクタ 108">
            <a:extLst>
              <a:ext uri="{FF2B5EF4-FFF2-40B4-BE49-F238E27FC236}">
                <a16:creationId xmlns:a16="http://schemas.microsoft.com/office/drawing/2014/main" id="{3B020094-9D0E-DD76-5E11-E3CD90E3C701}"/>
              </a:ext>
            </a:extLst>
          </p:cNvPr>
          <p:cNvCxnSpPr>
            <a:cxnSpLocks/>
            <a:stCxn id="108" idx="5"/>
          </p:cNvCxnSpPr>
          <p:nvPr/>
        </p:nvCxnSpPr>
        <p:spPr>
          <a:xfrm>
            <a:off x="5845122" y="4529369"/>
            <a:ext cx="1003485" cy="1112103"/>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cxnSp>
        <p:nvCxnSpPr>
          <p:cNvPr id="110" name="直線コネクタ 109">
            <a:extLst>
              <a:ext uri="{FF2B5EF4-FFF2-40B4-BE49-F238E27FC236}">
                <a16:creationId xmlns:a16="http://schemas.microsoft.com/office/drawing/2014/main" id="{7D5CB14E-1598-3182-33BB-1C14EE81156C}"/>
              </a:ext>
            </a:extLst>
          </p:cNvPr>
          <p:cNvCxnSpPr>
            <a:cxnSpLocks/>
          </p:cNvCxnSpPr>
          <p:nvPr/>
        </p:nvCxnSpPr>
        <p:spPr>
          <a:xfrm flipV="1">
            <a:off x="6805578" y="5626596"/>
            <a:ext cx="576499" cy="0"/>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sp>
        <p:nvSpPr>
          <p:cNvPr id="111" name="テキスト ボックス 110">
            <a:extLst>
              <a:ext uri="{FF2B5EF4-FFF2-40B4-BE49-F238E27FC236}">
                <a16:creationId xmlns:a16="http://schemas.microsoft.com/office/drawing/2014/main" id="{06557C66-22A8-1B2A-2667-48C83524C68C}"/>
              </a:ext>
            </a:extLst>
          </p:cNvPr>
          <p:cNvSpPr txBox="1"/>
          <p:nvPr/>
        </p:nvSpPr>
        <p:spPr>
          <a:xfrm>
            <a:off x="7444317" y="5303743"/>
            <a:ext cx="940856" cy="523220"/>
          </a:xfrm>
          <a:prstGeom prst="rect">
            <a:avLst/>
          </a:prstGeom>
          <a:noFill/>
        </p:spPr>
        <p:txBody>
          <a:bodyPr wrap="square" rtlCol="0">
            <a:spAutoFit/>
          </a:bodyPr>
          <a:lstStyle/>
          <a:p>
            <a:r>
              <a:rPr lang="ja-JP" altLang="en-US" sz="2800" b="1"/>
              <a:t>就職</a:t>
            </a:r>
            <a:endParaRPr kumimoji="1" lang="ja-JP" altLang="en-US" sz="2800" b="1"/>
          </a:p>
        </p:txBody>
      </p:sp>
      <p:sp>
        <p:nvSpPr>
          <p:cNvPr id="2" name="四角形: 1 つの角を切り取る 1">
            <a:extLst>
              <a:ext uri="{FF2B5EF4-FFF2-40B4-BE49-F238E27FC236}">
                <a16:creationId xmlns:a16="http://schemas.microsoft.com/office/drawing/2014/main" id="{4F320D07-5DA4-EBCD-B6EC-FC3AB145C963}"/>
              </a:ext>
            </a:extLst>
          </p:cNvPr>
          <p:cNvSpPr/>
          <p:nvPr/>
        </p:nvSpPr>
        <p:spPr>
          <a:xfrm>
            <a:off x="11292000" y="0"/>
            <a:ext cx="900000" cy="2286000"/>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71E8F038-BE78-57FA-F4DB-7B8BE6B3D47D}"/>
              </a:ext>
            </a:extLst>
          </p:cNvPr>
          <p:cNvSpPr/>
          <p:nvPr/>
        </p:nvSpPr>
        <p:spPr>
          <a:xfrm>
            <a:off x="11292000" y="2286001"/>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EA55185F-C67C-7D25-86C3-74976FAB7F95}"/>
              </a:ext>
            </a:extLst>
          </p:cNvPr>
          <p:cNvSpPr/>
          <p:nvPr/>
        </p:nvSpPr>
        <p:spPr>
          <a:xfrm>
            <a:off x="11292000" y="457200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F3F20629-0C4E-4604-8F74-E0D9FEFBAC5F}"/>
              </a:ext>
            </a:extLst>
          </p:cNvPr>
          <p:cNvSpPr txBox="1"/>
          <p:nvPr/>
        </p:nvSpPr>
        <p:spPr>
          <a:xfrm>
            <a:off x="11403446" y="271462"/>
            <a:ext cx="677108" cy="1743075"/>
          </a:xfrm>
          <a:prstGeom prst="rect">
            <a:avLst/>
          </a:prstGeom>
          <a:noFill/>
        </p:spPr>
        <p:txBody>
          <a:bodyPr vert="eaVert" wrap="square" rtlCol="0">
            <a:spAutoFit/>
          </a:bodyPr>
          <a:lstStyle/>
          <a:p>
            <a:pPr algn="ctr"/>
            <a:r>
              <a:rPr lang="ja-JP" altLang="en-US" sz="3200" b="1">
                <a:solidFill>
                  <a:schemeClr val="bg1"/>
                </a:solidFill>
              </a:rPr>
              <a:t>基本構想</a:t>
            </a:r>
            <a:endParaRPr kumimoji="1" lang="ja-JP" altLang="en-US" sz="3200" b="1">
              <a:solidFill>
                <a:schemeClr val="bg1"/>
              </a:solidFill>
            </a:endParaRPr>
          </a:p>
        </p:txBody>
      </p:sp>
      <p:sp>
        <p:nvSpPr>
          <p:cNvPr id="6" name="テキスト ボックス 5">
            <a:extLst>
              <a:ext uri="{FF2B5EF4-FFF2-40B4-BE49-F238E27FC236}">
                <a16:creationId xmlns:a16="http://schemas.microsoft.com/office/drawing/2014/main" id="{C7CC7DFA-397D-B670-4E0B-49B0A24BA3E3}"/>
              </a:ext>
            </a:extLst>
          </p:cNvPr>
          <p:cNvSpPr txBox="1"/>
          <p:nvPr/>
        </p:nvSpPr>
        <p:spPr>
          <a:xfrm>
            <a:off x="11403446" y="2116931"/>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部門別構想</a:t>
            </a:r>
            <a:endParaRPr kumimoji="1" lang="ja-JP" altLang="en-US" sz="3200" b="1">
              <a:solidFill>
                <a:schemeClr val="bg1">
                  <a:lumMod val="75000"/>
                </a:schemeClr>
              </a:solidFill>
            </a:endParaRPr>
          </a:p>
        </p:txBody>
      </p:sp>
      <p:sp>
        <p:nvSpPr>
          <p:cNvPr id="7" name="テキスト ボックス 6">
            <a:extLst>
              <a:ext uri="{FF2B5EF4-FFF2-40B4-BE49-F238E27FC236}">
                <a16:creationId xmlns:a16="http://schemas.microsoft.com/office/drawing/2014/main" id="{F4165DC4-DBD3-4F2A-5ECE-A4984A57C31E}"/>
              </a:ext>
            </a:extLst>
          </p:cNvPr>
          <p:cNvSpPr txBox="1"/>
          <p:nvPr/>
        </p:nvSpPr>
        <p:spPr>
          <a:xfrm>
            <a:off x="11403446" y="4402932"/>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地区別構想</a:t>
            </a:r>
            <a:endParaRPr kumimoji="1" lang="ja-JP" altLang="en-US" sz="3200" b="1">
              <a:solidFill>
                <a:schemeClr val="bg1">
                  <a:lumMod val="75000"/>
                </a:schemeClr>
              </a:solidFill>
            </a:endParaRPr>
          </a:p>
        </p:txBody>
      </p:sp>
      <p:sp>
        <p:nvSpPr>
          <p:cNvPr id="56" name="スライド番号プレースホルダー 55">
            <a:extLst>
              <a:ext uri="{FF2B5EF4-FFF2-40B4-BE49-F238E27FC236}">
                <a16:creationId xmlns:a16="http://schemas.microsoft.com/office/drawing/2014/main" id="{D50FB023-4A83-6BA4-3A2F-F781468C70D9}"/>
              </a:ext>
            </a:extLst>
          </p:cNvPr>
          <p:cNvSpPr>
            <a:spLocks noGrp="1"/>
          </p:cNvSpPr>
          <p:nvPr>
            <p:ph type="sldNum" sz="quarter" idx="12"/>
          </p:nvPr>
        </p:nvSpPr>
        <p:spPr/>
        <p:txBody>
          <a:bodyPr/>
          <a:lstStyle/>
          <a:p>
            <a:fld id="{808DD2B0-C8C2-4F2E-939A-03152E45562F}" type="slidenum">
              <a:rPr kumimoji="1" lang="ja-JP" altLang="en-US" smtClean="0"/>
              <a:t>2</a:t>
            </a:fld>
            <a:endParaRPr kumimoji="1" lang="ja-JP" altLang="en-US"/>
          </a:p>
        </p:txBody>
      </p:sp>
      <p:pic>
        <p:nvPicPr>
          <p:cNvPr id="72" name="グラフィックス 71" descr="ハイハイ 単色塗りつぶし">
            <a:extLst>
              <a:ext uri="{FF2B5EF4-FFF2-40B4-BE49-F238E27FC236}">
                <a16:creationId xmlns:a16="http://schemas.microsoft.com/office/drawing/2014/main" id="{A519ABE4-24D9-24E7-00E9-6BC0D373C8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289334">
            <a:off x="280885" y="5248471"/>
            <a:ext cx="1602065" cy="1602065"/>
          </a:xfrm>
          <a:prstGeom prst="rect">
            <a:avLst/>
          </a:prstGeom>
        </p:spPr>
      </p:pic>
      <p:pic>
        <p:nvPicPr>
          <p:cNvPr id="74" name="図 73" descr="アイコン&#10;&#10;AI 生成コンテンツは誤りを含む可能性があります。">
            <a:extLst>
              <a:ext uri="{FF2B5EF4-FFF2-40B4-BE49-F238E27FC236}">
                <a16:creationId xmlns:a16="http://schemas.microsoft.com/office/drawing/2014/main" id="{14652053-0989-9341-112A-816C94A60B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17453" flipH="1">
            <a:off x="2233074" y="4444228"/>
            <a:ext cx="1387672" cy="1387672"/>
          </a:xfrm>
          <a:prstGeom prst="rect">
            <a:avLst/>
          </a:prstGeom>
        </p:spPr>
      </p:pic>
      <p:pic>
        <p:nvPicPr>
          <p:cNvPr id="76" name="図 75" descr="アイコン&#10;&#10;AI 生成コンテンツは誤りを含む可能性があります。">
            <a:extLst>
              <a:ext uri="{FF2B5EF4-FFF2-40B4-BE49-F238E27FC236}">
                <a16:creationId xmlns:a16="http://schemas.microsoft.com/office/drawing/2014/main" id="{C077C892-4A6C-9ED2-35A8-28DCC0F273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0368" y="3726621"/>
            <a:ext cx="956390" cy="956390"/>
          </a:xfrm>
          <a:prstGeom prst="rect">
            <a:avLst/>
          </a:prstGeom>
        </p:spPr>
      </p:pic>
      <p:pic>
        <p:nvPicPr>
          <p:cNvPr id="78" name="図 77" descr="アイコン&#10;&#10;AI 生成コンテンツは誤りを含む可能性があります。">
            <a:extLst>
              <a:ext uri="{FF2B5EF4-FFF2-40B4-BE49-F238E27FC236}">
                <a16:creationId xmlns:a16="http://schemas.microsoft.com/office/drawing/2014/main" id="{CFC708F0-9A18-7BEA-17DD-09F6C6C05F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58981" y="4338303"/>
            <a:ext cx="988633" cy="988633"/>
          </a:xfrm>
          <a:prstGeom prst="rect">
            <a:avLst/>
          </a:prstGeom>
        </p:spPr>
      </p:pic>
      <p:pic>
        <p:nvPicPr>
          <p:cNvPr id="80" name="図 79" descr="アイコン&#10;&#10;AI 生成コンテンツは誤りを含む可能性があります。">
            <a:extLst>
              <a:ext uri="{FF2B5EF4-FFF2-40B4-BE49-F238E27FC236}">
                <a16:creationId xmlns:a16="http://schemas.microsoft.com/office/drawing/2014/main" id="{D0A026BF-86D2-8995-53A1-66964AB226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15622" y="2323734"/>
            <a:ext cx="1064401" cy="1064401"/>
          </a:xfrm>
          <a:prstGeom prst="rect">
            <a:avLst/>
          </a:prstGeom>
        </p:spPr>
      </p:pic>
      <p:pic>
        <p:nvPicPr>
          <p:cNvPr id="82" name="図 81" descr="アイコン&#10;&#10;AI 生成コンテンツは誤りを含む可能性があります。">
            <a:extLst>
              <a:ext uri="{FF2B5EF4-FFF2-40B4-BE49-F238E27FC236}">
                <a16:creationId xmlns:a16="http://schemas.microsoft.com/office/drawing/2014/main" id="{D9F787DA-8FE8-7B68-3D14-629B8F2A646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2211" y="3037629"/>
            <a:ext cx="1167187" cy="1167187"/>
          </a:xfrm>
          <a:prstGeom prst="rect">
            <a:avLst/>
          </a:prstGeom>
        </p:spPr>
      </p:pic>
      <p:pic>
        <p:nvPicPr>
          <p:cNvPr id="84" name="図 83" descr="アイコン&#10;&#10;AI 生成コンテンツは誤りを含む可能性があります。">
            <a:extLst>
              <a:ext uri="{FF2B5EF4-FFF2-40B4-BE49-F238E27FC236}">
                <a16:creationId xmlns:a16="http://schemas.microsoft.com/office/drawing/2014/main" id="{FC6B97FC-641D-BDBA-AC65-E5FA11371D4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1108848" flipH="1">
            <a:off x="9687733" y="1342315"/>
            <a:ext cx="1059308" cy="1059308"/>
          </a:xfrm>
          <a:prstGeom prst="rect">
            <a:avLst/>
          </a:prstGeom>
        </p:spPr>
      </p:pic>
      <p:sp>
        <p:nvSpPr>
          <p:cNvPr id="89" name="楕円 88">
            <a:extLst>
              <a:ext uri="{FF2B5EF4-FFF2-40B4-BE49-F238E27FC236}">
                <a16:creationId xmlns:a16="http://schemas.microsoft.com/office/drawing/2014/main" id="{FA1674F8-7900-986E-9000-AF8AA7D45FA5}"/>
              </a:ext>
            </a:extLst>
          </p:cNvPr>
          <p:cNvSpPr/>
          <p:nvPr/>
        </p:nvSpPr>
        <p:spPr>
          <a:xfrm>
            <a:off x="3937936" y="5050888"/>
            <a:ext cx="236978" cy="236978"/>
          </a:xfrm>
          <a:prstGeom prst="ellipse">
            <a:avLst/>
          </a:prstGeom>
          <a:solidFill>
            <a:srgbClr val="5D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1" name="直線コネクタ 90">
            <a:extLst>
              <a:ext uri="{FF2B5EF4-FFF2-40B4-BE49-F238E27FC236}">
                <a16:creationId xmlns:a16="http://schemas.microsoft.com/office/drawing/2014/main" id="{7F58EE8F-F6E9-C5F3-ACEE-B6F3F1BEAE35}"/>
              </a:ext>
            </a:extLst>
          </p:cNvPr>
          <p:cNvCxnSpPr>
            <a:cxnSpLocks/>
            <a:stCxn id="89" idx="1"/>
          </p:cNvCxnSpPr>
          <p:nvPr/>
        </p:nvCxnSpPr>
        <p:spPr>
          <a:xfrm flipH="1" flipV="1">
            <a:off x="2995312" y="3628663"/>
            <a:ext cx="977329" cy="1456930"/>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cxnSp>
        <p:nvCxnSpPr>
          <p:cNvPr id="93" name="直線コネクタ 92">
            <a:extLst>
              <a:ext uri="{FF2B5EF4-FFF2-40B4-BE49-F238E27FC236}">
                <a16:creationId xmlns:a16="http://schemas.microsoft.com/office/drawing/2014/main" id="{C0B0BFE6-BBF0-1A59-5801-AB36E603BE2C}"/>
              </a:ext>
            </a:extLst>
          </p:cNvPr>
          <p:cNvCxnSpPr>
            <a:cxnSpLocks/>
            <a:stCxn id="148" idx="6"/>
          </p:cNvCxnSpPr>
          <p:nvPr/>
        </p:nvCxnSpPr>
        <p:spPr>
          <a:xfrm flipV="1">
            <a:off x="1870008" y="3628663"/>
            <a:ext cx="1154708" cy="0"/>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sp>
        <p:nvSpPr>
          <p:cNvPr id="96" name="テキスト ボックス 95">
            <a:extLst>
              <a:ext uri="{FF2B5EF4-FFF2-40B4-BE49-F238E27FC236}">
                <a16:creationId xmlns:a16="http://schemas.microsoft.com/office/drawing/2014/main" id="{02A45E38-4144-CD94-A456-DE39022542B2}"/>
              </a:ext>
            </a:extLst>
          </p:cNvPr>
          <p:cNvSpPr txBox="1"/>
          <p:nvPr/>
        </p:nvSpPr>
        <p:spPr>
          <a:xfrm>
            <a:off x="890623" y="3422817"/>
            <a:ext cx="940856" cy="523220"/>
          </a:xfrm>
          <a:prstGeom prst="rect">
            <a:avLst/>
          </a:prstGeom>
          <a:noFill/>
        </p:spPr>
        <p:txBody>
          <a:bodyPr wrap="square" rtlCol="0">
            <a:spAutoFit/>
          </a:bodyPr>
          <a:lstStyle/>
          <a:p>
            <a:r>
              <a:rPr kumimoji="1" lang="ja-JP" altLang="en-US" sz="2800" b="1"/>
              <a:t>進学</a:t>
            </a:r>
          </a:p>
        </p:txBody>
      </p:sp>
      <p:sp>
        <p:nvSpPr>
          <p:cNvPr id="114" name="楕円 113">
            <a:extLst>
              <a:ext uri="{FF2B5EF4-FFF2-40B4-BE49-F238E27FC236}">
                <a16:creationId xmlns:a16="http://schemas.microsoft.com/office/drawing/2014/main" id="{71ADE327-78EC-347B-E11C-893F76481AD3}"/>
              </a:ext>
            </a:extLst>
          </p:cNvPr>
          <p:cNvSpPr/>
          <p:nvPr/>
        </p:nvSpPr>
        <p:spPr>
          <a:xfrm>
            <a:off x="7356178" y="3628663"/>
            <a:ext cx="236978" cy="236978"/>
          </a:xfrm>
          <a:prstGeom prst="ellipse">
            <a:avLst/>
          </a:prstGeom>
          <a:solidFill>
            <a:srgbClr val="5D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5" name="直線コネクタ 114">
            <a:extLst>
              <a:ext uri="{FF2B5EF4-FFF2-40B4-BE49-F238E27FC236}">
                <a16:creationId xmlns:a16="http://schemas.microsoft.com/office/drawing/2014/main" id="{15DBA9B9-AA03-0EA2-B967-3F5371F2393A}"/>
              </a:ext>
            </a:extLst>
          </p:cNvPr>
          <p:cNvCxnSpPr>
            <a:cxnSpLocks/>
            <a:stCxn id="114" idx="1"/>
          </p:cNvCxnSpPr>
          <p:nvPr/>
        </p:nvCxnSpPr>
        <p:spPr>
          <a:xfrm flipH="1" flipV="1">
            <a:off x="6306331" y="1788068"/>
            <a:ext cx="1084552" cy="1875300"/>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cxnSp>
        <p:nvCxnSpPr>
          <p:cNvPr id="116" name="直線コネクタ 115">
            <a:extLst>
              <a:ext uri="{FF2B5EF4-FFF2-40B4-BE49-F238E27FC236}">
                <a16:creationId xmlns:a16="http://schemas.microsoft.com/office/drawing/2014/main" id="{331B4C3E-D4F0-C33E-E4D9-B7AB78C91F5D}"/>
              </a:ext>
            </a:extLst>
          </p:cNvPr>
          <p:cNvCxnSpPr>
            <a:cxnSpLocks/>
          </p:cNvCxnSpPr>
          <p:nvPr/>
        </p:nvCxnSpPr>
        <p:spPr>
          <a:xfrm>
            <a:off x="5491890" y="1788068"/>
            <a:ext cx="814441" cy="0"/>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sp>
        <p:nvSpPr>
          <p:cNvPr id="117" name="テキスト ボックス 116">
            <a:extLst>
              <a:ext uri="{FF2B5EF4-FFF2-40B4-BE49-F238E27FC236}">
                <a16:creationId xmlns:a16="http://schemas.microsoft.com/office/drawing/2014/main" id="{E07FB199-BD2E-0AEF-37C7-D2E2876884A1}"/>
              </a:ext>
            </a:extLst>
          </p:cNvPr>
          <p:cNvSpPr txBox="1"/>
          <p:nvPr/>
        </p:nvSpPr>
        <p:spPr>
          <a:xfrm>
            <a:off x="4344353" y="1566346"/>
            <a:ext cx="1355099" cy="523220"/>
          </a:xfrm>
          <a:prstGeom prst="rect">
            <a:avLst/>
          </a:prstGeom>
          <a:noFill/>
        </p:spPr>
        <p:txBody>
          <a:bodyPr wrap="square" rtlCol="0">
            <a:spAutoFit/>
          </a:bodyPr>
          <a:lstStyle/>
          <a:p>
            <a:r>
              <a:rPr lang="ja-JP" altLang="en-US" sz="2800" b="1"/>
              <a:t>子育て</a:t>
            </a:r>
            <a:endParaRPr kumimoji="1" lang="ja-JP" altLang="en-US" sz="2800" b="1"/>
          </a:p>
        </p:txBody>
      </p:sp>
      <p:cxnSp>
        <p:nvCxnSpPr>
          <p:cNvPr id="132" name="直線コネクタ 131">
            <a:extLst>
              <a:ext uri="{FF2B5EF4-FFF2-40B4-BE49-F238E27FC236}">
                <a16:creationId xmlns:a16="http://schemas.microsoft.com/office/drawing/2014/main" id="{BA95FDCA-E1BC-75ED-822B-25D6F15DE72E}"/>
              </a:ext>
            </a:extLst>
          </p:cNvPr>
          <p:cNvCxnSpPr>
            <a:cxnSpLocks/>
            <a:stCxn id="143" idx="4"/>
          </p:cNvCxnSpPr>
          <p:nvPr/>
        </p:nvCxnSpPr>
        <p:spPr>
          <a:xfrm>
            <a:off x="9503323" y="2803236"/>
            <a:ext cx="133596" cy="454233"/>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cxnSp>
        <p:nvCxnSpPr>
          <p:cNvPr id="133" name="直線コネクタ 132">
            <a:extLst>
              <a:ext uri="{FF2B5EF4-FFF2-40B4-BE49-F238E27FC236}">
                <a16:creationId xmlns:a16="http://schemas.microsoft.com/office/drawing/2014/main" id="{27BE9617-C103-2951-507F-D1A8221CF35E}"/>
              </a:ext>
            </a:extLst>
          </p:cNvPr>
          <p:cNvCxnSpPr>
            <a:cxnSpLocks/>
          </p:cNvCxnSpPr>
          <p:nvPr/>
        </p:nvCxnSpPr>
        <p:spPr>
          <a:xfrm>
            <a:off x="9617715" y="3257469"/>
            <a:ext cx="387756" cy="0"/>
          </a:xfrm>
          <a:prstGeom prst="line">
            <a:avLst/>
          </a:prstGeom>
          <a:ln w="38100">
            <a:solidFill>
              <a:srgbClr val="5D8AA8"/>
            </a:solidFill>
          </a:ln>
        </p:spPr>
        <p:style>
          <a:lnRef idx="2">
            <a:schemeClr val="accent1"/>
          </a:lnRef>
          <a:fillRef idx="0">
            <a:schemeClr val="accent1"/>
          </a:fillRef>
          <a:effectRef idx="1">
            <a:schemeClr val="accent1"/>
          </a:effectRef>
          <a:fontRef idx="minor">
            <a:schemeClr val="tx1"/>
          </a:fontRef>
        </p:style>
      </p:cxnSp>
      <p:sp>
        <p:nvSpPr>
          <p:cNvPr id="134" name="テキスト ボックス 133">
            <a:extLst>
              <a:ext uri="{FF2B5EF4-FFF2-40B4-BE49-F238E27FC236}">
                <a16:creationId xmlns:a16="http://schemas.microsoft.com/office/drawing/2014/main" id="{C0A6EDCF-2AE9-30B3-DDED-888789FCD592}"/>
              </a:ext>
            </a:extLst>
          </p:cNvPr>
          <p:cNvSpPr txBox="1"/>
          <p:nvPr/>
        </p:nvSpPr>
        <p:spPr>
          <a:xfrm>
            <a:off x="10076636" y="3010187"/>
            <a:ext cx="940856" cy="523220"/>
          </a:xfrm>
          <a:prstGeom prst="rect">
            <a:avLst/>
          </a:prstGeom>
          <a:noFill/>
        </p:spPr>
        <p:txBody>
          <a:bodyPr wrap="square" rtlCol="0">
            <a:spAutoFit/>
          </a:bodyPr>
          <a:lstStyle/>
          <a:p>
            <a:r>
              <a:rPr kumimoji="1" lang="ja-JP" altLang="en-US" sz="2800" b="1"/>
              <a:t>老後</a:t>
            </a:r>
          </a:p>
        </p:txBody>
      </p:sp>
      <p:sp>
        <p:nvSpPr>
          <p:cNvPr id="143" name="楕円 142">
            <a:extLst>
              <a:ext uri="{FF2B5EF4-FFF2-40B4-BE49-F238E27FC236}">
                <a16:creationId xmlns:a16="http://schemas.microsoft.com/office/drawing/2014/main" id="{0A174554-A1D0-AB84-90C1-245601FC0D60}"/>
              </a:ext>
            </a:extLst>
          </p:cNvPr>
          <p:cNvSpPr/>
          <p:nvPr/>
        </p:nvSpPr>
        <p:spPr>
          <a:xfrm>
            <a:off x="9384834" y="2566258"/>
            <a:ext cx="236978" cy="236978"/>
          </a:xfrm>
          <a:prstGeom prst="ellipse">
            <a:avLst/>
          </a:prstGeom>
          <a:solidFill>
            <a:srgbClr val="5D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a:extLst>
              <a:ext uri="{FF2B5EF4-FFF2-40B4-BE49-F238E27FC236}">
                <a16:creationId xmlns:a16="http://schemas.microsoft.com/office/drawing/2014/main" id="{7EA86CFC-6AC6-1CA5-1A60-E6A3B146AB4C}"/>
              </a:ext>
            </a:extLst>
          </p:cNvPr>
          <p:cNvGrpSpPr/>
          <p:nvPr/>
        </p:nvGrpSpPr>
        <p:grpSpPr>
          <a:xfrm>
            <a:off x="204911" y="77392"/>
            <a:ext cx="10694788" cy="1157195"/>
            <a:chOff x="204911" y="77392"/>
            <a:chExt cx="10694788" cy="1157195"/>
          </a:xfrm>
        </p:grpSpPr>
        <p:sp>
          <p:nvSpPr>
            <p:cNvPr id="165" name="正方形/長方形 164">
              <a:extLst>
                <a:ext uri="{FF2B5EF4-FFF2-40B4-BE49-F238E27FC236}">
                  <a16:creationId xmlns:a16="http://schemas.microsoft.com/office/drawing/2014/main" id="{CE8C1029-3787-815C-E5D8-FA856322F17C}"/>
                </a:ext>
              </a:extLst>
            </p:cNvPr>
            <p:cNvSpPr/>
            <p:nvPr/>
          </p:nvSpPr>
          <p:spPr>
            <a:xfrm>
              <a:off x="1690392" y="224610"/>
              <a:ext cx="9097861" cy="822710"/>
            </a:xfrm>
            <a:prstGeom prst="rect">
              <a:avLst/>
            </a:prstGeom>
            <a:noFill/>
            <a:ln w="76200">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楕円 165">
              <a:extLst>
                <a:ext uri="{FF2B5EF4-FFF2-40B4-BE49-F238E27FC236}">
                  <a16:creationId xmlns:a16="http://schemas.microsoft.com/office/drawing/2014/main" id="{F25A1051-47B6-52AA-E2FD-843D42F91338}"/>
                </a:ext>
              </a:extLst>
            </p:cNvPr>
            <p:cNvSpPr/>
            <p:nvPr/>
          </p:nvSpPr>
          <p:spPr>
            <a:xfrm>
              <a:off x="204911" y="77392"/>
              <a:ext cx="1874893" cy="1157195"/>
            </a:xfrm>
            <a:prstGeom prst="ellipse">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テキスト ボックス 166">
              <a:extLst>
                <a:ext uri="{FF2B5EF4-FFF2-40B4-BE49-F238E27FC236}">
                  <a16:creationId xmlns:a16="http://schemas.microsoft.com/office/drawing/2014/main" id="{52BF1FDE-07A5-1201-EA37-9421E78340FC}"/>
                </a:ext>
              </a:extLst>
            </p:cNvPr>
            <p:cNvSpPr txBox="1"/>
            <p:nvPr/>
          </p:nvSpPr>
          <p:spPr>
            <a:xfrm>
              <a:off x="1942758" y="360754"/>
              <a:ext cx="8956941" cy="646331"/>
            </a:xfrm>
            <a:prstGeom prst="rect">
              <a:avLst/>
            </a:prstGeom>
            <a:noFill/>
          </p:spPr>
          <p:txBody>
            <a:bodyPr wrap="square" rtlCol="0">
              <a:spAutoFit/>
            </a:bodyPr>
            <a:lstStyle/>
            <a:p>
              <a:r>
                <a:rPr lang="ja-JP" altLang="en-US" sz="3600" b="1"/>
                <a:t>人生を通して、人と都市が関わり合うまち</a:t>
              </a:r>
              <a:endParaRPr kumimoji="1" lang="ja-JP" altLang="en-US" sz="3600" b="1"/>
            </a:p>
          </p:txBody>
        </p:sp>
        <p:sp>
          <p:nvSpPr>
            <p:cNvPr id="168" name="テキスト ボックス 167">
              <a:extLst>
                <a:ext uri="{FF2B5EF4-FFF2-40B4-BE49-F238E27FC236}">
                  <a16:creationId xmlns:a16="http://schemas.microsoft.com/office/drawing/2014/main" id="{7144BC0B-A3C9-B43F-4E19-31CDFEEF17BA}"/>
                </a:ext>
              </a:extLst>
            </p:cNvPr>
            <p:cNvSpPr txBox="1"/>
            <p:nvPr/>
          </p:nvSpPr>
          <p:spPr>
            <a:xfrm>
              <a:off x="409072" y="178935"/>
              <a:ext cx="1460936" cy="954107"/>
            </a:xfrm>
            <a:prstGeom prst="rect">
              <a:avLst/>
            </a:prstGeom>
            <a:noFill/>
          </p:spPr>
          <p:txBody>
            <a:bodyPr wrap="square" rtlCol="0">
              <a:spAutoFit/>
            </a:bodyPr>
            <a:lstStyle/>
            <a:p>
              <a:pPr algn="ctr"/>
              <a:r>
                <a:rPr kumimoji="1" lang="ja-JP" altLang="en-US" sz="2800" b="1"/>
                <a:t>将来</a:t>
              </a:r>
              <a:endParaRPr kumimoji="1" lang="en-US" altLang="ja-JP" sz="2800" b="1"/>
            </a:p>
            <a:p>
              <a:pPr algn="ctr"/>
              <a:r>
                <a:rPr kumimoji="1" lang="ja-JP" altLang="en-US" sz="2800" b="1"/>
                <a:t>都市像</a:t>
              </a:r>
            </a:p>
          </p:txBody>
        </p:sp>
      </p:grpSp>
      <p:grpSp>
        <p:nvGrpSpPr>
          <p:cNvPr id="179" name="グループ化 178">
            <a:extLst>
              <a:ext uri="{FF2B5EF4-FFF2-40B4-BE49-F238E27FC236}">
                <a16:creationId xmlns:a16="http://schemas.microsoft.com/office/drawing/2014/main" id="{6ECCF677-4043-D829-7AF1-60DDF24A5B35}"/>
              </a:ext>
            </a:extLst>
          </p:cNvPr>
          <p:cNvGrpSpPr/>
          <p:nvPr/>
        </p:nvGrpSpPr>
        <p:grpSpPr>
          <a:xfrm>
            <a:off x="8591158" y="4054555"/>
            <a:ext cx="2003693" cy="3473275"/>
            <a:chOff x="8591158" y="4054555"/>
            <a:chExt cx="2003693" cy="3473275"/>
          </a:xfrm>
        </p:grpSpPr>
        <p:sp>
          <p:nvSpPr>
            <p:cNvPr id="175" name="矢印: 右 174">
              <a:extLst>
                <a:ext uri="{FF2B5EF4-FFF2-40B4-BE49-F238E27FC236}">
                  <a16:creationId xmlns:a16="http://schemas.microsoft.com/office/drawing/2014/main" id="{578B37DF-099D-5F57-206F-89A901072F1D}"/>
                </a:ext>
              </a:extLst>
            </p:cNvPr>
            <p:cNvSpPr/>
            <p:nvPr/>
          </p:nvSpPr>
          <p:spPr>
            <a:xfrm rot="13603402">
              <a:off x="8046205" y="4979183"/>
              <a:ext cx="3164278" cy="1933015"/>
            </a:xfrm>
            <a:custGeom>
              <a:avLst/>
              <a:gdLst>
                <a:gd name="csX0" fmla="*/ 0 w 3098989"/>
                <a:gd name="csY0" fmla="*/ 377061 h 1508243"/>
                <a:gd name="csX1" fmla="*/ 2344868 w 3098989"/>
                <a:gd name="csY1" fmla="*/ 377061 h 1508243"/>
                <a:gd name="csX2" fmla="*/ 2344868 w 3098989"/>
                <a:gd name="csY2" fmla="*/ 0 h 1508243"/>
                <a:gd name="csX3" fmla="*/ 3098989 w 3098989"/>
                <a:gd name="csY3" fmla="*/ 754122 h 1508243"/>
                <a:gd name="csX4" fmla="*/ 2344868 w 3098989"/>
                <a:gd name="csY4" fmla="*/ 1508243 h 1508243"/>
                <a:gd name="csX5" fmla="*/ 2344868 w 3098989"/>
                <a:gd name="csY5" fmla="*/ 1131182 h 1508243"/>
                <a:gd name="csX6" fmla="*/ 0 w 3098989"/>
                <a:gd name="csY6" fmla="*/ 1131182 h 1508243"/>
                <a:gd name="csX7" fmla="*/ 0 w 3098989"/>
                <a:gd name="csY7" fmla="*/ 377061 h 1508243"/>
                <a:gd name="csX0" fmla="*/ 542246 w 3098989"/>
                <a:gd name="csY0" fmla="*/ 0 h 1676754"/>
                <a:gd name="csX1" fmla="*/ 2344868 w 3098989"/>
                <a:gd name="csY1" fmla="*/ 545572 h 1676754"/>
                <a:gd name="csX2" fmla="*/ 2344868 w 3098989"/>
                <a:gd name="csY2" fmla="*/ 168511 h 1676754"/>
                <a:gd name="csX3" fmla="*/ 3098989 w 3098989"/>
                <a:gd name="csY3" fmla="*/ 922633 h 1676754"/>
                <a:gd name="csX4" fmla="*/ 2344868 w 3098989"/>
                <a:gd name="csY4" fmla="*/ 1676754 h 1676754"/>
                <a:gd name="csX5" fmla="*/ 2344868 w 3098989"/>
                <a:gd name="csY5" fmla="*/ 1299693 h 1676754"/>
                <a:gd name="csX6" fmla="*/ 0 w 3098989"/>
                <a:gd name="csY6" fmla="*/ 1299693 h 1676754"/>
                <a:gd name="csX7" fmla="*/ 542246 w 3098989"/>
                <a:gd name="csY7" fmla="*/ 0 h 1676754"/>
                <a:gd name="csX0" fmla="*/ 930329 w 3487072"/>
                <a:gd name="csY0" fmla="*/ 0 h 1676754"/>
                <a:gd name="csX1" fmla="*/ 2732951 w 3487072"/>
                <a:gd name="csY1" fmla="*/ 545572 h 1676754"/>
                <a:gd name="csX2" fmla="*/ 2732951 w 3487072"/>
                <a:gd name="csY2" fmla="*/ 168511 h 1676754"/>
                <a:gd name="csX3" fmla="*/ 3487072 w 3487072"/>
                <a:gd name="csY3" fmla="*/ 922633 h 1676754"/>
                <a:gd name="csX4" fmla="*/ 2732951 w 3487072"/>
                <a:gd name="csY4" fmla="*/ 1676754 h 1676754"/>
                <a:gd name="csX5" fmla="*/ 2732951 w 3487072"/>
                <a:gd name="csY5" fmla="*/ 1299693 h 1676754"/>
                <a:gd name="csX6" fmla="*/ 0 w 3487072"/>
                <a:gd name="csY6" fmla="*/ 1105547 h 1676754"/>
                <a:gd name="csX7" fmla="*/ 930329 w 3487072"/>
                <a:gd name="csY7" fmla="*/ 0 h 1676754"/>
                <a:gd name="csX0" fmla="*/ 930329 w 3487072"/>
                <a:gd name="csY0" fmla="*/ 0 h 2215151"/>
                <a:gd name="csX1" fmla="*/ 2732951 w 3487072"/>
                <a:gd name="csY1" fmla="*/ 545572 h 2215151"/>
                <a:gd name="csX2" fmla="*/ 2732951 w 3487072"/>
                <a:gd name="csY2" fmla="*/ 168511 h 2215151"/>
                <a:gd name="csX3" fmla="*/ 3487072 w 3487072"/>
                <a:gd name="csY3" fmla="*/ 922633 h 2215151"/>
                <a:gd name="csX4" fmla="*/ 1940561 w 3487072"/>
                <a:gd name="csY4" fmla="*/ 2215151 h 2215151"/>
                <a:gd name="csX5" fmla="*/ 2732951 w 3487072"/>
                <a:gd name="csY5" fmla="*/ 1299693 h 2215151"/>
                <a:gd name="csX6" fmla="*/ 0 w 3487072"/>
                <a:gd name="csY6" fmla="*/ 1105547 h 2215151"/>
                <a:gd name="csX7" fmla="*/ 930329 w 3487072"/>
                <a:gd name="csY7" fmla="*/ 0 h 2215151"/>
                <a:gd name="csX0" fmla="*/ 930329 w 3487072"/>
                <a:gd name="csY0" fmla="*/ 0 h 2215151"/>
                <a:gd name="csX1" fmla="*/ 2732951 w 3487072"/>
                <a:gd name="csY1" fmla="*/ 545572 h 2215151"/>
                <a:gd name="csX2" fmla="*/ 2732951 w 3487072"/>
                <a:gd name="csY2" fmla="*/ 168511 h 2215151"/>
                <a:gd name="csX3" fmla="*/ 3487072 w 3487072"/>
                <a:gd name="csY3" fmla="*/ 922633 h 2215151"/>
                <a:gd name="csX4" fmla="*/ 1940561 w 3487072"/>
                <a:gd name="csY4" fmla="*/ 2215151 h 2215151"/>
                <a:gd name="csX5" fmla="*/ 2179215 w 3487072"/>
                <a:gd name="csY5" fmla="*/ 1463370 h 2215151"/>
                <a:gd name="csX6" fmla="*/ 0 w 3487072"/>
                <a:gd name="csY6" fmla="*/ 1105547 h 2215151"/>
                <a:gd name="csX7" fmla="*/ 930329 w 3487072"/>
                <a:gd name="csY7" fmla="*/ 0 h 2215151"/>
                <a:gd name="csX0" fmla="*/ 930329 w 3487072"/>
                <a:gd name="csY0" fmla="*/ 0 h 2215151"/>
                <a:gd name="csX1" fmla="*/ 2435545 w 3487072"/>
                <a:gd name="csY1" fmla="*/ 922061 h 2215151"/>
                <a:gd name="csX2" fmla="*/ 2732951 w 3487072"/>
                <a:gd name="csY2" fmla="*/ 168511 h 2215151"/>
                <a:gd name="csX3" fmla="*/ 3487072 w 3487072"/>
                <a:gd name="csY3" fmla="*/ 922633 h 2215151"/>
                <a:gd name="csX4" fmla="*/ 1940561 w 3487072"/>
                <a:gd name="csY4" fmla="*/ 2215151 h 2215151"/>
                <a:gd name="csX5" fmla="*/ 2179215 w 3487072"/>
                <a:gd name="csY5" fmla="*/ 1463370 h 2215151"/>
                <a:gd name="csX6" fmla="*/ 0 w 3487072"/>
                <a:gd name="csY6" fmla="*/ 1105547 h 2215151"/>
                <a:gd name="csX7" fmla="*/ 930329 w 3487072"/>
                <a:gd name="csY7" fmla="*/ 0 h 2215151"/>
                <a:gd name="csX0" fmla="*/ 930329 w 3363169"/>
                <a:gd name="csY0" fmla="*/ 0 h 2215151"/>
                <a:gd name="csX1" fmla="*/ 2435545 w 3363169"/>
                <a:gd name="csY1" fmla="*/ 922061 h 2215151"/>
                <a:gd name="csX2" fmla="*/ 2732951 w 3363169"/>
                <a:gd name="csY2" fmla="*/ 168511 h 2215151"/>
                <a:gd name="csX3" fmla="*/ 3363169 w 3363169"/>
                <a:gd name="csY3" fmla="*/ 1690844 h 2215151"/>
                <a:gd name="csX4" fmla="*/ 1940561 w 3363169"/>
                <a:gd name="csY4" fmla="*/ 2215151 h 2215151"/>
                <a:gd name="csX5" fmla="*/ 2179215 w 3363169"/>
                <a:gd name="csY5" fmla="*/ 1463370 h 2215151"/>
                <a:gd name="csX6" fmla="*/ 0 w 3363169"/>
                <a:gd name="csY6" fmla="*/ 1105547 h 2215151"/>
                <a:gd name="csX7" fmla="*/ 930329 w 3363169"/>
                <a:gd name="csY7" fmla="*/ 0 h 2215151"/>
                <a:gd name="csX0" fmla="*/ 930329 w 3196736"/>
                <a:gd name="csY0" fmla="*/ 0 h 2215151"/>
                <a:gd name="csX1" fmla="*/ 2435545 w 3196736"/>
                <a:gd name="csY1" fmla="*/ 922061 h 2215151"/>
                <a:gd name="csX2" fmla="*/ 2732951 w 3196736"/>
                <a:gd name="csY2" fmla="*/ 168511 h 2215151"/>
                <a:gd name="csX3" fmla="*/ 3196736 w 3196736"/>
                <a:gd name="csY3" fmla="*/ 1534133 h 2215151"/>
                <a:gd name="csX4" fmla="*/ 1940561 w 3196736"/>
                <a:gd name="csY4" fmla="*/ 2215151 h 2215151"/>
                <a:gd name="csX5" fmla="*/ 2179215 w 3196736"/>
                <a:gd name="csY5" fmla="*/ 1463370 h 2215151"/>
                <a:gd name="csX6" fmla="*/ 0 w 3196736"/>
                <a:gd name="csY6" fmla="*/ 1105547 h 2215151"/>
                <a:gd name="csX7" fmla="*/ 930329 w 3196736"/>
                <a:gd name="csY7" fmla="*/ 0 h 2215151"/>
                <a:gd name="csX0" fmla="*/ 930329 w 3196736"/>
                <a:gd name="csY0" fmla="*/ 0 h 2215151"/>
                <a:gd name="csX1" fmla="*/ 2435545 w 3196736"/>
                <a:gd name="csY1" fmla="*/ 922061 h 2215151"/>
                <a:gd name="csX2" fmla="*/ 2682152 w 3196736"/>
                <a:gd name="csY2" fmla="*/ 434668 h 2215151"/>
                <a:gd name="csX3" fmla="*/ 3196736 w 3196736"/>
                <a:gd name="csY3" fmla="*/ 1534133 h 2215151"/>
                <a:gd name="csX4" fmla="*/ 1940561 w 3196736"/>
                <a:gd name="csY4" fmla="*/ 2215151 h 2215151"/>
                <a:gd name="csX5" fmla="*/ 2179215 w 3196736"/>
                <a:gd name="csY5" fmla="*/ 1463370 h 2215151"/>
                <a:gd name="csX6" fmla="*/ 0 w 3196736"/>
                <a:gd name="csY6" fmla="*/ 1105547 h 2215151"/>
                <a:gd name="csX7" fmla="*/ 930329 w 3196736"/>
                <a:gd name="csY7" fmla="*/ 0 h 2215151"/>
                <a:gd name="csX0" fmla="*/ 930329 w 3196736"/>
                <a:gd name="csY0" fmla="*/ 0 h 1993501"/>
                <a:gd name="csX1" fmla="*/ 2435545 w 3196736"/>
                <a:gd name="csY1" fmla="*/ 922061 h 1993501"/>
                <a:gd name="csX2" fmla="*/ 2682152 w 3196736"/>
                <a:gd name="csY2" fmla="*/ 434668 h 1993501"/>
                <a:gd name="csX3" fmla="*/ 3196736 w 3196736"/>
                <a:gd name="csY3" fmla="*/ 1534133 h 1993501"/>
                <a:gd name="csX4" fmla="*/ 1977997 w 3196736"/>
                <a:gd name="csY4" fmla="*/ 1993501 h 1993501"/>
                <a:gd name="csX5" fmla="*/ 2179215 w 3196736"/>
                <a:gd name="csY5" fmla="*/ 1463370 h 1993501"/>
                <a:gd name="csX6" fmla="*/ 0 w 3196736"/>
                <a:gd name="csY6" fmla="*/ 1105547 h 1993501"/>
                <a:gd name="csX7" fmla="*/ 930329 w 3196736"/>
                <a:gd name="csY7" fmla="*/ 0 h 1993501"/>
                <a:gd name="csX0" fmla="*/ 930329 w 3196736"/>
                <a:gd name="csY0" fmla="*/ 0 h 1993501"/>
                <a:gd name="csX1" fmla="*/ 2677629 w 3196736"/>
                <a:gd name="csY1" fmla="*/ 1150003 h 1993501"/>
                <a:gd name="csX2" fmla="*/ 2682152 w 3196736"/>
                <a:gd name="csY2" fmla="*/ 434668 h 1993501"/>
                <a:gd name="csX3" fmla="*/ 3196736 w 3196736"/>
                <a:gd name="csY3" fmla="*/ 1534133 h 1993501"/>
                <a:gd name="csX4" fmla="*/ 1977997 w 3196736"/>
                <a:gd name="csY4" fmla="*/ 1993501 h 1993501"/>
                <a:gd name="csX5" fmla="*/ 2179215 w 3196736"/>
                <a:gd name="csY5" fmla="*/ 1463370 h 1993501"/>
                <a:gd name="csX6" fmla="*/ 0 w 3196736"/>
                <a:gd name="csY6" fmla="*/ 1105547 h 1993501"/>
                <a:gd name="csX7" fmla="*/ 930329 w 3196736"/>
                <a:gd name="csY7" fmla="*/ 0 h 1993501"/>
                <a:gd name="csX0" fmla="*/ 930329 w 3196736"/>
                <a:gd name="csY0" fmla="*/ 0 h 1993501"/>
                <a:gd name="csX1" fmla="*/ 2677629 w 3196736"/>
                <a:gd name="csY1" fmla="*/ 1150003 h 1993501"/>
                <a:gd name="csX2" fmla="*/ 2682152 w 3196736"/>
                <a:gd name="csY2" fmla="*/ 434668 h 1993501"/>
                <a:gd name="csX3" fmla="*/ 3196736 w 3196736"/>
                <a:gd name="csY3" fmla="*/ 1534133 h 1993501"/>
                <a:gd name="csX4" fmla="*/ 1977997 w 3196736"/>
                <a:gd name="csY4" fmla="*/ 1993501 h 1993501"/>
                <a:gd name="csX5" fmla="*/ 2522792 w 3196736"/>
                <a:gd name="csY5" fmla="*/ 1644153 h 1993501"/>
                <a:gd name="csX6" fmla="*/ 0 w 3196736"/>
                <a:gd name="csY6" fmla="*/ 1105547 h 1993501"/>
                <a:gd name="csX7" fmla="*/ 930329 w 3196736"/>
                <a:gd name="csY7" fmla="*/ 0 h 1993501"/>
                <a:gd name="csX0" fmla="*/ 930329 w 3632862"/>
                <a:gd name="csY0" fmla="*/ 0 h 1993501"/>
                <a:gd name="csX1" fmla="*/ 2677629 w 3632862"/>
                <a:gd name="csY1" fmla="*/ 1150003 h 1993501"/>
                <a:gd name="csX2" fmla="*/ 2682152 w 3632862"/>
                <a:gd name="csY2" fmla="*/ 434668 h 1993501"/>
                <a:gd name="csX3" fmla="*/ 3632862 w 3632862"/>
                <a:gd name="csY3" fmla="*/ 1859149 h 1993501"/>
                <a:gd name="csX4" fmla="*/ 1977997 w 3632862"/>
                <a:gd name="csY4" fmla="*/ 1993501 h 1993501"/>
                <a:gd name="csX5" fmla="*/ 2522792 w 3632862"/>
                <a:gd name="csY5" fmla="*/ 1644153 h 1993501"/>
                <a:gd name="csX6" fmla="*/ 0 w 3632862"/>
                <a:gd name="csY6" fmla="*/ 1105547 h 1993501"/>
                <a:gd name="csX7" fmla="*/ 930329 w 3632862"/>
                <a:gd name="csY7" fmla="*/ 0 h 1993501"/>
                <a:gd name="csX0" fmla="*/ 930329 w 3632862"/>
                <a:gd name="csY0" fmla="*/ 0 h 1993501"/>
                <a:gd name="csX1" fmla="*/ 2677629 w 3632862"/>
                <a:gd name="csY1" fmla="*/ 1150003 h 1993501"/>
                <a:gd name="csX2" fmla="*/ 2904687 w 3632862"/>
                <a:gd name="csY2" fmla="*/ 501480 h 1993501"/>
                <a:gd name="csX3" fmla="*/ 3632862 w 3632862"/>
                <a:gd name="csY3" fmla="*/ 1859149 h 1993501"/>
                <a:gd name="csX4" fmla="*/ 1977997 w 3632862"/>
                <a:gd name="csY4" fmla="*/ 1993501 h 1993501"/>
                <a:gd name="csX5" fmla="*/ 2522792 w 3632862"/>
                <a:gd name="csY5" fmla="*/ 1644153 h 1993501"/>
                <a:gd name="csX6" fmla="*/ 0 w 3632862"/>
                <a:gd name="csY6" fmla="*/ 1105547 h 1993501"/>
                <a:gd name="csX7" fmla="*/ 930329 w 3632862"/>
                <a:gd name="csY7" fmla="*/ 0 h 1993501"/>
                <a:gd name="csX0" fmla="*/ 930329 w 3632862"/>
                <a:gd name="csY0" fmla="*/ 0 h 2445746"/>
                <a:gd name="csX1" fmla="*/ 2677629 w 3632862"/>
                <a:gd name="csY1" fmla="*/ 1150003 h 2445746"/>
                <a:gd name="csX2" fmla="*/ 2904687 w 3632862"/>
                <a:gd name="csY2" fmla="*/ 501480 h 2445746"/>
                <a:gd name="csX3" fmla="*/ 3632862 w 3632862"/>
                <a:gd name="csY3" fmla="*/ 1859149 h 2445746"/>
                <a:gd name="csX4" fmla="*/ 2094517 w 3632862"/>
                <a:gd name="csY4" fmla="*/ 2445746 h 2445746"/>
                <a:gd name="csX5" fmla="*/ 2522792 w 3632862"/>
                <a:gd name="csY5" fmla="*/ 1644153 h 2445746"/>
                <a:gd name="csX6" fmla="*/ 0 w 3632862"/>
                <a:gd name="csY6" fmla="*/ 1105547 h 2445746"/>
                <a:gd name="csX7" fmla="*/ 930329 w 3632862"/>
                <a:gd name="csY7" fmla="*/ 0 h 2445746"/>
                <a:gd name="csX0" fmla="*/ 930329 w 3632862"/>
                <a:gd name="csY0" fmla="*/ 0 h 2445746"/>
                <a:gd name="csX1" fmla="*/ 2677629 w 3632862"/>
                <a:gd name="csY1" fmla="*/ 1150003 h 2445746"/>
                <a:gd name="csX2" fmla="*/ 2904687 w 3632862"/>
                <a:gd name="csY2" fmla="*/ 501480 h 2445746"/>
                <a:gd name="csX3" fmla="*/ 3632862 w 3632862"/>
                <a:gd name="csY3" fmla="*/ 1859149 h 2445746"/>
                <a:gd name="csX4" fmla="*/ 2094517 w 3632862"/>
                <a:gd name="csY4" fmla="*/ 2445746 h 2445746"/>
                <a:gd name="csX5" fmla="*/ 2477401 w 3632862"/>
                <a:gd name="csY5" fmla="*/ 1601413 h 2445746"/>
                <a:gd name="csX6" fmla="*/ 0 w 3632862"/>
                <a:gd name="csY6" fmla="*/ 1105547 h 2445746"/>
                <a:gd name="csX7" fmla="*/ 930329 w 3632862"/>
                <a:gd name="csY7" fmla="*/ 0 h 2445746"/>
                <a:gd name="csX0" fmla="*/ 930329 w 3395197"/>
                <a:gd name="csY0" fmla="*/ 0 h 2445746"/>
                <a:gd name="csX1" fmla="*/ 2677629 w 3395197"/>
                <a:gd name="csY1" fmla="*/ 1150003 h 2445746"/>
                <a:gd name="csX2" fmla="*/ 2904687 w 3395197"/>
                <a:gd name="csY2" fmla="*/ 501480 h 2445746"/>
                <a:gd name="csX3" fmla="*/ 3395197 w 3395197"/>
                <a:gd name="csY3" fmla="*/ 1778090 h 2445746"/>
                <a:gd name="csX4" fmla="*/ 2094517 w 3395197"/>
                <a:gd name="csY4" fmla="*/ 2445746 h 2445746"/>
                <a:gd name="csX5" fmla="*/ 2477401 w 3395197"/>
                <a:gd name="csY5" fmla="*/ 1601413 h 2445746"/>
                <a:gd name="csX6" fmla="*/ 0 w 3395197"/>
                <a:gd name="csY6" fmla="*/ 1105547 h 2445746"/>
                <a:gd name="csX7" fmla="*/ 930329 w 3395197"/>
                <a:gd name="csY7" fmla="*/ 0 h 2445746"/>
                <a:gd name="csX0" fmla="*/ 930329 w 3395197"/>
                <a:gd name="csY0" fmla="*/ 0 h 2445746"/>
                <a:gd name="csX1" fmla="*/ 2677629 w 3395197"/>
                <a:gd name="csY1" fmla="*/ 1150003 h 2445746"/>
                <a:gd name="csX2" fmla="*/ 2780888 w 3395197"/>
                <a:gd name="csY2" fmla="*/ 784536 h 2445746"/>
                <a:gd name="csX3" fmla="*/ 3395197 w 3395197"/>
                <a:gd name="csY3" fmla="*/ 1778090 h 2445746"/>
                <a:gd name="csX4" fmla="*/ 2094517 w 3395197"/>
                <a:gd name="csY4" fmla="*/ 2445746 h 2445746"/>
                <a:gd name="csX5" fmla="*/ 2477401 w 3395197"/>
                <a:gd name="csY5" fmla="*/ 1601413 h 2445746"/>
                <a:gd name="csX6" fmla="*/ 0 w 3395197"/>
                <a:gd name="csY6" fmla="*/ 1105547 h 2445746"/>
                <a:gd name="csX7" fmla="*/ 930329 w 3395197"/>
                <a:gd name="csY7" fmla="*/ 0 h 2445746"/>
                <a:gd name="csX0" fmla="*/ 930329 w 3395197"/>
                <a:gd name="csY0" fmla="*/ 0 h 2015807"/>
                <a:gd name="csX1" fmla="*/ 2677629 w 3395197"/>
                <a:gd name="csY1" fmla="*/ 1150003 h 2015807"/>
                <a:gd name="csX2" fmla="*/ 2780888 w 3395197"/>
                <a:gd name="csY2" fmla="*/ 784536 h 2015807"/>
                <a:gd name="csX3" fmla="*/ 3395197 w 3395197"/>
                <a:gd name="csY3" fmla="*/ 1778090 h 2015807"/>
                <a:gd name="csX4" fmla="*/ 2213896 w 3395197"/>
                <a:gd name="csY4" fmla="*/ 2015807 h 2015807"/>
                <a:gd name="csX5" fmla="*/ 2477401 w 3395197"/>
                <a:gd name="csY5" fmla="*/ 1601413 h 2015807"/>
                <a:gd name="csX6" fmla="*/ 0 w 3395197"/>
                <a:gd name="csY6" fmla="*/ 1105547 h 2015807"/>
                <a:gd name="csX7" fmla="*/ 930329 w 3395197"/>
                <a:gd name="csY7" fmla="*/ 0 h 2015807"/>
                <a:gd name="csX0" fmla="*/ 1247284 w 3395197"/>
                <a:gd name="csY0" fmla="*/ 0 h 2231167"/>
                <a:gd name="csX1" fmla="*/ 2677629 w 3395197"/>
                <a:gd name="csY1" fmla="*/ 1365363 h 2231167"/>
                <a:gd name="csX2" fmla="*/ 2780888 w 3395197"/>
                <a:gd name="csY2" fmla="*/ 999896 h 2231167"/>
                <a:gd name="csX3" fmla="*/ 3395197 w 3395197"/>
                <a:gd name="csY3" fmla="*/ 1993450 h 2231167"/>
                <a:gd name="csX4" fmla="*/ 2213896 w 3395197"/>
                <a:gd name="csY4" fmla="*/ 2231167 h 2231167"/>
                <a:gd name="csX5" fmla="*/ 2477401 w 3395197"/>
                <a:gd name="csY5" fmla="*/ 1816773 h 2231167"/>
                <a:gd name="csX6" fmla="*/ 0 w 3395197"/>
                <a:gd name="csY6" fmla="*/ 1320907 h 2231167"/>
                <a:gd name="csX7" fmla="*/ 1247284 w 3395197"/>
                <a:gd name="csY7" fmla="*/ 0 h 2231167"/>
                <a:gd name="csX0" fmla="*/ 1247284 w 3395197"/>
                <a:gd name="csY0" fmla="*/ 0 h 2231167"/>
                <a:gd name="csX1" fmla="*/ 2677629 w 3395197"/>
                <a:gd name="csY1" fmla="*/ 1365363 h 2231167"/>
                <a:gd name="csX2" fmla="*/ 2851093 w 3395197"/>
                <a:gd name="csY2" fmla="*/ 869758 h 2231167"/>
                <a:gd name="csX3" fmla="*/ 3395197 w 3395197"/>
                <a:gd name="csY3" fmla="*/ 1993450 h 2231167"/>
                <a:gd name="csX4" fmla="*/ 2213896 w 3395197"/>
                <a:gd name="csY4" fmla="*/ 2231167 h 2231167"/>
                <a:gd name="csX5" fmla="*/ 2477401 w 3395197"/>
                <a:gd name="csY5" fmla="*/ 1816773 h 2231167"/>
                <a:gd name="csX6" fmla="*/ 0 w 3395197"/>
                <a:gd name="csY6" fmla="*/ 1320907 h 2231167"/>
                <a:gd name="csX7" fmla="*/ 1247284 w 3395197"/>
                <a:gd name="csY7" fmla="*/ 0 h 2231167"/>
                <a:gd name="csX0" fmla="*/ 1247284 w 3395197"/>
                <a:gd name="csY0" fmla="*/ 0 h 2231167"/>
                <a:gd name="csX1" fmla="*/ 2677629 w 3395197"/>
                <a:gd name="csY1" fmla="*/ 1365363 h 2231167"/>
                <a:gd name="csX2" fmla="*/ 2851093 w 3395197"/>
                <a:gd name="csY2" fmla="*/ 869758 h 2231167"/>
                <a:gd name="csX3" fmla="*/ 3395197 w 3395197"/>
                <a:gd name="csY3" fmla="*/ 1993450 h 2231167"/>
                <a:gd name="csX4" fmla="*/ 2213896 w 3395197"/>
                <a:gd name="csY4" fmla="*/ 2231167 h 2231167"/>
                <a:gd name="csX5" fmla="*/ 2477401 w 3395197"/>
                <a:gd name="csY5" fmla="*/ 1816773 h 2231167"/>
                <a:gd name="csX6" fmla="*/ 0 w 3395197"/>
                <a:gd name="csY6" fmla="*/ 1320907 h 2231167"/>
                <a:gd name="csX7" fmla="*/ 1247284 w 3395197"/>
                <a:gd name="csY7" fmla="*/ 0 h 2231167"/>
                <a:gd name="csX0" fmla="*/ 1247284 w 3164278"/>
                <a:gd name="csY0" fmla="*/ 0 h 2231167"/>
                <a:gd name="csX1" fmla="*/ 2677629 w 3164278"/>
                <a:gd name="csY1" fmla="*/ 1365363 h 2231167"/>
                <a:gd name="csX2" fmla="*/ 2851093 w 3164278"/>
                <a:gd name="csY2" fmla="*/ 869758 h 2231167"/>
                <a:gd name="csX3" fmla="*/ 3164278 w 3164278"/>
                <a:gd name="csY3" fmla="*/ 1933015 h 2231167"/>
                <a:gd name="csX4" fmla="*/ 2213896 w 3164278"/>
                <a:gd name="csY4" fmla="*/ 2231167 h 2231167"/>
                <a:gd name="csX5" fmla="*/ 2477401 w 3164278"/>
                <a:gd name="csY5" fmla="*/ 1816773 h 2231167"/>
                <a:gd name="csX6" fmla="*/ 0 w 3164278"/>
                <a:gd name="csY6" fmla="*/ 1320907 h 2231167"/>
                <a:gd name="csX7" fmla="*/ 1247284 w 3164278"/>
                <a:gd name="csY7" fmla="*/ 0 h 2231167"/>
                <a:gd name="csX0" fmla="*/ 1247284 w 3164278"/>
                <a:gd name="csY0" fmla="*/ 0 h 2231167"/>
                <a:gd name="csX1" fmla="*/ 2677629 w 3164278"/>
                <a:gd name="csY1" fmla="*/ 1365363 h 2231167"/>
                <a:gd name="csX2" fmla="*/ 2634758 w 3164278"/>
                <a:gd name="csY2" fmla="*/ 1294038 h 2231167"/>
                <a:gd name="csX3" fmla="*/ 3164278 w 3164278"/>
                <a:gd name="csY3" fmla="*/ 1933015 h 2231167"/>
                <a:gd name="csX4" fmla="*/ 2213896 w 3164278"/>
                <a:gd name="csY4" fmla="*/ 2231167 h 2231167"/>
                <a:gd name="csX5" fmla="*/ 2477401 w 3164278"/>
                <a:gd name="csY5" fmla="*/ 1816773 h 2231167"/>
                <a:gd name="csX6" fmla="*/ 0 w 3164278"/>
                <a:gd name="csY6" fmla="*/ 1320907 h 2231167"/>
                <a:gd name="csX7" fmla="*/ 1247284 w 3164278"/>
                <a:gd name="csY7" fmla="*/ 0 h 2231167"/>
                <a:gd name="csX0" fmla="*/ 1247284 w 3164278"/>
                <a:gd name="csY0" fmla="*/ 0 h 1933015"/>
                <a:gd name="csX1" fmla="*/ 2677629 w 3164278"/>
                <a:gd name="csY1" fmla="*/ 1365363 h 1933015"/>
                <a:gd name="csX2" fmla="*/ 2634758 w 3164278"/>
                <a:gd name="csY2" fmla="*/ 1294038 h 1933015"/>
                <a:gd name="csX3" fmla="*/ 3164278 w 3164278"/>
                <a:gd name="csY3" fmla="*/ 1933015 h 1933015"/>
                <a:gd name="csX4" fmla="*/ 2475127 w 3164278"/>
                <a:gd name="csY4" fmla="*/ 1731416 h 1933015"/>
                <a:gd name="csX5" fmla="*/ 2477401 w 3164278"/>
                <a:gd name="csY5" fmla="*/ 1816773 h 1933015"/>
                <a:gd name="csX6" fmla="*/ 0 w 3164278"/>
                <a:gd name="csY6" fmla="*/ 1320907 h 1933015"/>
                <a:gd name="csX7" fmla="*/ 1247284 w 3164278"/>
                <a:gd name="csY7" fmla="*/ 0 h 1933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64278" h="1933015">
                  <a:moveTo>
                    <a:pt x="1247284" y="0"/>
                  </a:moveTo>
                  <a:lnTo>
                    <a:pt x="2677629" y="1365363"/>
                  </a:lnTo>
                  <a:cubicBezTo>
                    <a:pt x="2679137" y="1126918"/>
                    <a:pt x="2548026" y="1541840"/>
                    <a:pt x="2634758" y="1294038"/>
                  </a:cubicBezTo>
                  <a:lnTo>
                    <a:pt x="3164278" y="1933015"/>
                  </a:lnTo>
                  <a:lnTo>
                    <a:pt x="2475127" y="1731416"/>
                  </a:lnTo>
                  <a:lnTo>
                    <a:pt x="2477401" y="1816773"/>
                  </a:lnTo>
                  <a:lnTo>
                    <a:pt x="0" y="1320907"/>
                  </a:lnTo>
                  <a:lnTo>
                    <a:pt x="1247284" y="0"/>
                  </a:lnTo>
                  <a:close/>
                </a:path>
              </a:pathLst>
            </a:custGeom>
            <a:gradFill>
              <a:gsLst>
                <a:gs pos="0">
                  <a:schemeClr val="bg1">
                    <a:lumMod val="50000"/>
                  </a:schemeClr>
                </a:gs>
                <a:gs pos="50000">
                  <a:schemeClr val="bg1">
                    <a:lumMod val="85000"/>
                  </a:schemeClr>
                </a:gs>
                <a:gs pos="100000">
                  <a:schemeClr val="bg2"/>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二等辺三角形 175">
              <a:extLst>
                <a:ext uri="{FF2B5EF4-FFF2-40B4-BE49-F238E27FC236}">
                  <a16:creationId xmlns:a16="http://schemas.microsoft.com/office/drawing/2014/main" id="{E2A4FD3E-30C3-C731-4C0A-E663D9B7250C}"/>
                </a:ext>
              </a:extLst>
            </p:cNvPr>
            <p:cNvSpPr/>
            <p:nvPr/>
          </p:nvSpPr>
          <p:spPr>
            <a:xfrm rot="20456806">
              <a:off x="8591158" y="4054555"/>
              <a:ext cx="1391963" cy="852623"/>
            </a:xfrm>
            <a:prstGeom prst="triangle">
              <a:avLst/>
            </a:prstGeom>
            <a:gradFill flip="none" rotWithShape="1">
              <a:gsLst>
                <a:gs pos="0">
                  <a:srgbClr val="D2D2D2"/>
                </a:gs>
                <a:gs pos="50000">
                  <a:schemeClr val="bg1">
                    <a:lumMod val="85000"/>
                  </a:schemeClr>
                </a:gs>
                <a:gs pos="100000">
                  <a:schemeClr val="bg2"/>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8" name="テキスト ボックス 177">
            <a:extLst>
              <a:ext uri="{FF2B5EF4-FFF2-40B4-BE49-F238E27FC236}">
                <a16:creationId xmlns:a16="http://schemas.microsoft.com/office/drawing/2014/main" id="{404D64B3-FA77-A2E0-BEF4-D8CF2D13B19C}"/>
              </a:ext>
            </a:extLst>
          </p:cNvPr>
          <p:cNvSpPr txBox="1"/>
          <p:nvPr/>
        </p:nvSpPr>
        <p:spPr>
          <a:xfrm rot="20704171">
            <a:off x="9051511" y="5115173"/>
            <a:ext cx="2672216" cy="1384995"/>
          </a:xfrm>
          <a:prstGeom prst="rect">
            <a:avLst/>
          </a:prstGeom>
          <a:noFill/>
        </p:spPr>
        <p:txBody>
          <a:bodyPr wrap="square" rtlCol="0">
            <a:spAutoFit/>
          </a:bodyPr>
          <a:lstStyle/>
          <a:p>
            <a:r>
              <a:rPr kumimoji="1" lang="en-US" altLang="ja-JP" sz="2800" b="1"/>
              <a:t>I</a:t>
            </a:r>
            <a:r>
              <a:rPr kumimoji="1" lang="ja-JP" altLang="en-US" sz="2800" b="1"/>
              <a:t>ターン</a:t>
            </a:r>
            <a:endParaRPr kumimoji="1" lang="en-US" altLang="ja-JP" sz="2800" b="1"/>
          </a:p>
          <a:p>
            <a:r>
              <a:rPr kumimoji="1" lang="en-US" altLang="ja-JP" sz="2800" b="1"/>
              <a:t>U</a:t>
            </a:r>
            <a:r>
              <a:rPr kumimoji="1" lang="ja-JP" altLang="en-US" sz="2800" b="1"/>
              <a:t>ターン</a:t>
            </a:r>
            <a:endParaRPr kumimoji="1" lang="en-US" altLang="ja-JP" sz="2800" b="1"/>
          </a:p>
          <a:p>
            <a:r>
              <a:rPr lang="en-US" altLang="ja-JP" sz="2800" b="1"/>
              <a:t>J</a:t>
            </a:r>
            <a:r>
              <a:rPr lang="ja-JP" altLang="en-US" sz="2800" b="1"/>
              <a:t>ターン</a:t>
            </a:r>
            <a:endParaRPr kumimoji="1" lang="ja-JP" altLang="en-US" sz="2800" b="1"/>
          </a:p>
        </p:txBody>
      </p:sp>
    </p:spTree>
    <p:extLst>
      <p:ext uri="{BB962C8B-B14F-4D97-AF65-F5344CB8AC3E}">
        <p14:creationId xmlns:p14="http://schemas.microsoft.com/office/powerpoint/2010/main" val="143974231"/>
      </p:ext>
    </p:extLst>
  </p:cSld>
  <p:clrMapOvr>
    <a:masterClrMapping/>
  </p:clrMapOvr>
  <mc:AlternateContent xmlns:mc="http://schemas.openxmlformats.org/markup-compatibility/2006" xmlns:p15="http://schemas.microsoft.com/office/powerpoint/2012/main">
    <mc:Choice Requires="p15">
      <p:transition>
        <p15:prstTrans prst="pageCurlSingl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down)">
                                      <p:cBhvr>
                                        <p:cTn id="7" dur="500"/>
                                        <p:tgtEl>
                                          <p:spTgt spid="6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wipe(down)">
                                      <p:cBhvr>
                                        <p:cTn id="10" dur="500"/>
                                        <p:tgtEl>
                                          <p:spTgt spid="8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250"/>
                                        <p:tgtEl>
                                          <p:spTgt spid="72"/>
                                        </p:tgtEl>
                                      </p:cBhvr>
                                    </p:animEffect>
                                  </p:childTnLst>
                                </p:cTn>
                              </p:par>
                              <p:par>
                                <p:cTn id="15" presetID="10"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fade">
                                      <p:cBhvr>
                                        <p:cTn id="17" dur="250"/>
                                        <p:tgtEl>
                                          <p:spTgt spid="74"/>
                                        </p:tgtEl>
                                      </p:cBhvr>
                                    </p:animEffect>
                                  </p:childTnLst>
                                </p:cTn>
                              </p:par>
                              <p:par>
                                <p:cTn id="18" presetID="10" presetClass="entr" presetSubtype="0" fill="hold" nodeType="withEffect">
                                  <p:stCondLst>
                                    <p:cond delay="0"/>
                                  </p:stCondLst>
                                  <p:childTnLst>
                                    <p:set>
                                      <p:cBhvr>
                                        <p:cTn id="19" dur="1" fill="hold">
                                          <p:stCondLst>
                                            <p:cond delay="0"/>
                                          </p:stCondLst>
                                        </p:cTn>
                                        <p:tgtEl>
                                          <p:spTgt spid="78"/>
                                        </p:tgtEl>
                                        <p:attrNameLst>
                                          <p:attrName>style.visibility</p:attrName>
                                        </p:attrNameLst>
                                      </p:cBhvr>
                                      <p:to>
                                        <p:strVal val="visible"/>
                                      </p:to>
                                    </p:set>
                                    <p:animEffect transition="in" filter="fade">
                                      <p:cBhvr>
                                        <p:cTn id="20" dur="250"/>
                                        <p:tgtEl>
                                          <p:spTgt spid="78"/>
                                        </p:tgtEl>
                                      </p:cBhvr>
                                    </p:animEffect>
                                  </p:childTnLst>
                                </p:cTn>
                              </p:par>
                              <p:par>
                                <p:cTn id="21" presetID="10" presetClass="entr" presetSubtype="0"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250"/>
                                        <p:tgtEl>
                                          <p:spTgt spid="76"/>
                                        </p:tgtEl>
                                      </p:cBhvr>
                                    </p:animEffect>
                                  </p:childTnLst>
                                </p:cTn>
                              </p:par>
                              <p:par>
                                <p:cTn id="24" presetID="10" presetClass="entr" presetSubtype="0" fill="hold" nodeType="withEffect">
                                  <p:stCondLst>
                                    <p:cond delay="0"/>
                                  </p:stCondLst>
                                  <p:childTnLst>
                                    <p:set>
                                      <p:cBhvr>
                                        <p:cTn id="25" dur="1" fill="hold">
                                          <p:stCondLst>
                                            <p:cond delay="0"/>
                                          </p:stCondLst>
                                        </p:cTn>
                                        <p:tgtEl>
                                          <p:spTgt spid="82"/>
                                        </p:tgtEl>
                                        <p:attrNameLst>
                                          <p:attrName>style.visibility</p:attrName>
                                        </p:attrNameLst>
                                      </p:cBhvr>
                                      <p:to>
                                        <p:strVal val="visible"/>
                                      </p:to>
                                    </p:set>
                                    <p:animEffect transition="in" filter="fade">
                                      <p:cBhvr>
                                        <p:cTn id="26" dur="250"/>
                                        <p:tgtEl>
                                          <p:spTgt spid="82"/>
                                        </p:tgtEl>
                                      </p:cBhvr>
                                    </p:animEffect>
                                  </p:childTnLst>
                                </p:cTn>
                              </p:par>
                              <p:par>
                                <p:cTn id="27" presetID="10" presetClass="entr" presetSubtype="0"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250"/>
                                        <p:tgtEl>
                                          <p:spTgt spid="80"/>
                                        </p:tgtEl>
                                      </p:cBhvr>
                                    </p:animEffect>
                                  </p:childTnLst>
                                </p:cTn>
                              </p:par>
                              <p:par>
                                <p:cTn id="30" presetID="10" presetClass="entr" presetSubtype="0" fill="hold" nodeType="with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250"/>
                                        <p:tgtEl>
                                          <p:spTgt spid="8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250"/>
                                        <p:tgtEl>
                                          <p:spTgt spid="8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250"/>
                                        <p:tgtEl>
                                          <p:spTgt spid="1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8"/>
                                        </p:tgtEl>
                                        <p:attrNameLst>
                                          <p:attrName>style.visibility</p:attrName>
                                        </p:attrNameLst>
                                      </p:cBhvr>
                                      <p:to>
                                        <p:strVal val="visible"/>
                                      </p:to>
                                    </p:set>
                                    <p:animEffect transition="in" filter="fade">
                                      <p:cBhvr>
                                        <p:cTn id="43" dur="250"/>
                                        <p:tgtEl>
                                          <p:spTgt spid="10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3"/>
                                        </p:tgtEl>
                                        <p:attrNameLst>
                                          <p:attrName>style.visibility</p:attrName>
                                        </p:attrNameLst>
                                      </p:cBhvr>
                                      <p:to>
                                        <p:strVal val="visible"/>
                                      </p:to>
                                    </p:set>
                                    <p:animEffect transition="in" filter="fade">
                                      <p:cBhvr>
                                        <p:cTn id="46" dur="250"/>
                                        <p:tgtEl>
                                          <p:spTgt spid="143"/>
                                        </p:tgtEl>
                                      </p:cBhvr>
                                    </p:animEffect>
                                  </p:childTnLst>
                                </p:cTn>
                              </p:par>
                              <p:par>
                                <p:cTn id="47" presetID="22" presetClass="entr" presetSubtype="4" fill="hold" nodeType="withEffect">
                                  <p:stCondLst>
                                    <p:cond delay="0"/>
                                  </p:stCondLst>
                                  <p:childTnLst>
                                    <p:set>
                                      <p:cBhvr>
                                        <p:cTn id="48" dur="1" fill="hold">
                                          <p:stCondLst>
                                            <p:cond delay="0"/>
                                          </p:stCondLst>
                                        </p:cTn>
                                        <p:tgtEl>
                                          <p:spTgt spid="91"/>
                                        </p:tgtEl>
                                        <p:attrNameLst>
                                          <p:attrName>style.visibility</p:attrName>
                                        </p:attrNameLst>
                                      </p:cBhvr>
                                      <p:to>
                                        <p:strVal val="visible"/>
                                      </p:to>
                                    </p:set>
                                    <p:animEffect transition="in" filter="wipe(down)">
                                      <p:cBhvr>
                                        <p:cTn id="49" dur="250"/>
                                        <p:tgtEl>
                                          <p:spTgt spid="91"/>
                                        </p:tgtEl>
                                      </p:cBhvr>
                                    </p:animEffect>
                                  </p:childTnLst>
                                </p:cTn>
                              </p:par>
                              <p:par>
                                <p:cTn id="50" presetID="22" presetClass="entr" presetSubtype="1" fill="hold" nodeType="withEffect">
                                  <p:stCondLst>
                                    <p:cond delay="0"/>
                                  </p:stCondLst>
                                  <p:childTnLst>
                                    <p:set>
                                      <p:cBhvr>
                                        <p:cTn id="51" dur="1" fill="hold">
                                          <p:stCondLst>
                                            <p:cond delay="0"/>
                                          </p:stCondLst>
                                        </p:cTn>
                                        <p:tgtEl>
                                          <p:spTgt spid="109"/>
                                        </p:tgtEl>
                                        <p:attrNameLst>
                                          <p:attrName>style.visibility</p:attrName>
                                        </p:attrNameLst>
                                      </p:cBhvr>
                                      <p:to>
                                        <p:strVal val="visible"/>
                                      </p:to>
                                    </p:set>
                                    <p:animEffect transition="in" filter="wipe(up)">
                                      <p:cBhvr>
                                        <p:cTn id="52" dur="250"/>
                                        <p:tgtEl>
                                          <p:spTgt spid="109"/>
                                        </p:tgtEl>
                                      </p:cBhvr>
                                    </p:animEffect>
                                  </p:childTnLst>
                                </p:cTn>
                              </p:par>
                              <p:par>
                                <p:cTn id="53" presetID="22" presetClass="entr" presetSubtype="4" fill="hold" nodeType="withEffect">
                                  <p:stCondLst>
                                    <p:cond delay="0"/>
                                  </p:stCondLst>
                                  <p:childTnLst>
                                    <p:set>
                                      <p:cBhvr>
                                        <p:cTn id="54" dur="1" fill="hold">
                                          <p:stCondLst>
                                            <p:cond delay="0"/>
                                          </p:stCondLst>
                                        </p:cTn>
                                        <p:tgtEl>
                                          <p:spTgt spid="115"/>
                                        </p:tgtEl>
                                        <p:attrNameLst>
                                          <p:attrName>style.visibility</p:attrName>
                                        </p:attrNameLst>
                                      </p:cBhvr>
                                      <p:to>
                                        <p:strVal val="visible"/>
                                      </p:to>
                                    </p:set>
                                    <p:animEffect transition="in" filter="wipe(down)">
                                      <p:cBhvr>
                                        <p:cTn id="55" dur="250"/>
                                        <p:tgtEl>
                                          <p:spTgt spid="115"/>
                                        </p:tgtEl>
                                      </p:cBhvr>
                                    </p:animEffect>
                                  </p:childTnLst>
                                </p:cTn>
                              </p:par>
                              <p:par>
                                <p:cTn id="56" presetID="22" presetClass="entr" presetSubtype="1" fill="hold" nodeType="with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up)">
                                      <p:cBhvr>
                                        <p:cTn id="58" dur="250"/>
                                        <p:tgtEl>
                                          <p:spTgt spid="132"/>
                                        </p:tgtEl>
                                      </p:cBhvr>
                                    </p:animEffect>
                                  </p:childTnLst>
                                </p:cTn>
                              </p:par>
                            </p:childTnLst>
                          </p:cTn>
                        </p:par>
                        <p:par>
                          <p:cTn id="59" fill="hold">
                            <p:stCondLst>
                              <p:cond delay="250"/>
                            </p:stCondLst>
                            <p:childTnLst>
                              <p:par>
                                <p:cTn id="60" presetID="22" presetClass="entr" presetSubtype="8" fill="hold" nodeType="afterEffect">
                                  <p:stCondLst>
                                    <p:cond delay="0"/>
                                  </p:stCondLst>
                                  <p:childTnLst>
                                    <p:set>
                                      <p:cBhvr>
                                        <p:cTn id="61" dur="1" fill="hold">
                                          <p:stCondLst>
                                            <p:cond delay="0"/>
                                          </p:stCondLst>
                                        </p:cTn>
                                        <p:tgtEl>
                                          <p:spTgt spid="110"/>
                                        </p:tgtEl>
                                        <p:attrNameLst>
                                          <p:attrName>style.visibility</p:attrName>
                                        </p:attrNameLst>
                                      </p:cBhvr>
                                      <p:to>
                                        <p:strVal val="visible"/>
                                      </p:to>
                                    </p:set>
                                    <p:animEffect transition="in" filter="wipe(left)">
                                      <p:cBhvr>
                                        <p:cTn id="62" dur="250"/>
                                        <p:tgtEl>
                                          <p:spTgt spid="110"/>
                                        </p:tgtEl>
                                      </p:cBhvr>
                                    </p:animEffect>
                                  </p:childTnLst>
                                </p:cTn>
                              </p:par>
                              <p:par>
                                <p:cTn id="63" presetID="22" presetClass="entr" presetSubtype="2" fill="hold" nodeType="with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wipe(right)">
                                      <p:cBhvr>
                                        <p:cTn id="65" dur="250"/>
                                        <p:tgtEl>
                                          <p:spTgt spid="93"/>
                                        </p:tgtEl>
                                      </p:cBhvr>
                                    </p:animEffect>
                                  </p:childTnLst>
                                </p:cTn>
                              </p:par>
                              <p:par>
                                <p:cTn id="66" presetID="22" presetClass="entr" presetSubtype="2" fill="hold" nodeType="withEffect">
                                  <p:stCondLst>
                                    <p:cond delay="0"/>
                                  </p:stCondLst>
                                  <p:childTnLst>
                                    <p:set>
                                      <p:cBhvr>
                                        <p:cTn id="67" dur="1" fill="hold">
                                          <p:stCondLst>
                                            <p:cond delay="0"/>
                                          </p:stCondLst>
                                        </p:cTn>
                                        <p:tgtEl>
                                          <p:spTgt spid="116"/>
                                        </p:tgtEl>
                                        <p:attrNameLst>
                                          <p:attrName>style.visibility</p:attrName>
                                        </p:attrNameLst>
                                      </p:cBhvr>
                                      <p:to>
                                        <p:strVal val="visible"/>
                                      </p:to>
                                    </p:set>
                                    <p:animEffect transition="in" filter="wipe(right)">
                                      <p:cBhvr>
                                        <p:cTn id="68" dur="250"/>
                                        <p:tgtEl>
                                          <p:spTgt spid="116"/>
                                        </p:tgtEl>
                                      </p:cBhvr>
                                    </p:animEffect>
                                  </p:childTnLst>
                                </p:cTn>
                              </p:par>
                              <p:par>
                                <p:cTn id="69" presetID="22" presetClass="entr" presetSubtype="8" fill="hold" nodeType="with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wipe(left)">
                                      <p:cBhvr>
                                        <p:cTn id="71" dur="250"/>
                                        <p:tgtEl>
                                          <p:spTgt spid="133"/>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148"/>
                                        </p:tgtEl>
                                        <p:attrNameLst>
                                          <p:attrName>style.visibility</p:attrName>
                                        </p:attrNameLst>
                                      </p:cBhvr>
                                      <p:to>
                                        <p:strVal val="visible"/>
                                      </p:to>
                                    </p:set>
                                    <p:animEffect transition="in" filter="fade">
                                      <p:cBhvr>
                                        <p:cTn id="75" dur="250"/>
                                        <p:tgtEl>
                                          <p:spTgt spid="1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fade">
                                      <p:cBhvr>
                                        <p:cTn id="78" dur="250"/>
                                        <p:tgtEl>
                                          <p:spTgt spid="9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11"/>
                                        </p:tgtEl>
                                        <p:attrNameLst>
                                          <p:attrName>style.visibility</p:attrName>
                                        </p:attrNameLst>
                                      </p:cBhvr>
                                      <p:to>
                                        <p:strVal val="visible"/>
                                      </p:to>
                                    </p:set>
                                    <p:animEffect transition="in" filter="fade">
                                      <p:cBhvr>
                                        <p:cTn id="81" dur="250"/>
                                        <p:tgtEl>
                                          <p:spTgt spid="11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50"/>
                                        </p:tgtEl>
                                        <p:attrNameLst>
                                          <p:attrName>style.visibility</p:attrName>
                                        </p:attrNameLst>
                                      </p:cBhvr>
                                      <p:to>
                                        <p:strVal val="visible"/>
                                      </p:to>
                                    </p:set>
                                    <p:animEffect transition="in" filter="fade">
                                      <p:cBhvr>
                                        <p:cTn id="84" dur="250"/>
                                        <p:tgtEl>
                                          <p:spTgt spid="15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52"/>
                                        </p:tgtEl>
                                        <p:attrNameLst>
                                          <p:attrName>style.visibility</p:attrName>
                                        </p:attrNameLst>
                                      </p:cBhvr>
                                      <p:to>
                                        <p:strVal val="visible"/>
                                      </p:to>
                                    </p:set>
                                    <p:animEffect transition="in" filter="fade">
                                      <p:cBhvr>
                                        <p:cTn id="87" dur="250"/>
                                        <p:tgtEl>
                                          <p:spTgt spid="15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51"/>
                                        </p:tgtEl>
                                        <p:attrNameLst>
                                          <p:attrName>style.visibility</p:attrName>
                                        </p:attrNameLst>
                                      </p:cBhvr>
                                      <p:to>
                                        <p:strVal val="visible"/>
                                      </p:to>
                                    </p:set>
                                    <p:animEffect transition="in" filter="fade">
                                      <p:cBhvr>
                                        <p:cTn id="90" dur="250"/>
                                        <p:tgtEl>
                                          <p:spTgt spid="15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fade">
                                      <p:cBhvr>
                                        <p:cTn id="93" dur="250"/>
                                        <p:tgtEl>
                                          <p:spTgt spid="11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4"/>
                                        </p:tgtEl>
                                        <p:attrNameLst>
                                          <p:attrName>style.visibility</p:attrName>
                                        </p:attrNameLst>
                                      </p:cBhvr>
                                      <p:to>
                                        <p:strVal val="visible"/>
                                      </p:to>
                                    </p:set>
                                    <p:animEffect transition="in" filter="fade">
                                      <p:cBhvr>
                                        <p:cTn id="96" dur="250"/>
                                        <p:tgtEl>
                                          <p:spTgt spid="134"/>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nodeType="clickEffect">
                                  <p:stCondLst>
                                    <p:cond delay="0"/>
                                  </p:stCondLst>
                                  <p:childTnLst>
                                    <p:set>
                                      <p:cBhvr>
                                        <p:cTn id="100" dur="1" fill="hold">
                                          <p:stCondLst>
                                            <p:cond delay="0"/>
                                          </p:stCondLst>
                                        </p:cTn>
                                        <p:tgtEl>
                                          <p:spTgt spid="179"/>
                                        </p:tgtEl>
                                        <p:attrNameLst>
                                          <p:attrName>style.visibility</p:attrName>
                                        </p:attrNameLst>
                                      </p:cBhvr>
                                      <p:to>
                                        <p:strVal val="visible"/>
                                      </p:to>
                                    </p:set>
                                    <p:animEffect transition="in" filter="wipe(down)">
                                      <p:cBhvr>
                                        <p:cTn id="101" dur="250"/>
                                        <p:tgtEl>
                                          <p:spTgt spid="179"/>
                                        </p:tgtEl>
                                      </p:cBhvr>
                                    </p:animEffect>
                                  </p:childTnLst>
                                </p:cTn>
                              </p:par>
                            </p:childTnLst>
                          </p:cTn>
                        </p:par>
                        <p:par>
                          <p:cTn id="102" fill="hold">
                            <p:stCondLst>
                              <p:cond delay="250"/>
                            </p:stCondLst>
                            <p:childTnLst>
                              <p:par>
                                <p:cTn id="103" presetID="10" presetClass="entr" presetSubtype="0" fill="hold" grpId="0" nodeType="afterEffect">
                                  <p:stCondLst>
                                    <p:cond delay="0"/>
                                  </p:stCondLst>
                                  <p:childTnLst>
                                    <p:set>
                                      <p:cBhvr>
                                        <p:cTn id="104" dur="1" fill="hold">
                                          <p:stCondLst>
                                            <p:cond delay="0"/>
                                          </p:stCondLst>
                                        </p:cTn>
                                        <p:tgtEl>
                                          <p:spTgt spid="178"/>
                                        </p:tgtEl>
                                        <p:attrNameLst>
                                          <p:attrName>style.visibility</p:attrName>
                                        </p:attrNameLst>
                                      </p:cBhvr>
                                      <p:to>
                                        <p:strVal val="visible"/>
                                      </p:to>
                                    </p:set>
                                    <p:animEffect transition="in" filter="fade">
                                      <p:cBhvr>
                                        <p:cTn id="105" dur="25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51" grpId="0" animBg="1"/>
      <p:bldP spid="150" grpId="0" animBg="1"/>
      <p:bldP spid="148" grpId="0" animBg="1"/>
      <p:bldP spid="88" grpId="0" animBg="1"/>
      <p:bldP spid="69" grpId="0" animBg="1"/>
      <p:bldP spid="108" grpId="0" animBg="1"/>
      <p:bldP spid="111" grpId="0"/>
      <p:bldP spid="89" grpId="0" animBg="1"/>
      <p:bldP spid="96" grpId="0"/>
      <p:bldP spid="114" grpId="0" animBg="1"/>
      <p:bldP spid="117" grpId="0"/>
      <p:bldP spid="134" grpId="0"/>
      <p:bldP spid="143" grpId="0" animBg="1"/>
      <p:bldP spid="17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D5FD1-38B2-EB11-B9B4-C539EE4BBAE6}"/>
            </a:ext>
          </a:extLst>
        </p:cNvPr>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00DD0865-07B1-9981-44F6-87A3480E096E}"/>
              </a:ext>
            </a:extLst>
          </p:cNvPr>
          <p:cNvSpPr/>
          <p:nvPr/>
        </p:nvSpPr>
        <p:spPr>
          <a:xfrm>
            <a:off x="355900" y="5018809"/>
            <a:ext cx="1741815" cy="1146255"/>
          </a:xfrm>
          <a:prstGeom prst="roundRect">
            <a:avLst>
              <a:gd name="adj" fmla="val 9642"/>
            </a:avLst>
          </a:prstGeom>
          <a:solidFill>
            <a:schemeClr val="bg1">
              <a:lumMod val="95000"/>
            </a:schemeClr>
          </a:solidFill>
          <a:ln>
            <a:solidFill>
              <a:srgbClr val="C6C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solidFill>
                  <a:schemeClr val="tx1"/>
                </a:solidFill>
              </a:rPr>
              <a:t>全国的な人口減少</a:t>
            </a:r>
          </a:p>
        </p:txBody>
      </p:sp>
      <p:sp>
        <p:nvSpPr>
          <p:cNvPr id="11" name="四角形: 角を丸くする 10">
            <a:extLst>
              <a:ext uri="{FF2B5EF4-FFF2-40B4-BE49-F238E27FC236}">
                <a16:creationId xmlns:a16="http://schemas.microsoft.com/office/drawing/2014/main" id="{AE068492-BE09-82C1-E22E-33ED0C5C4A4C}"/>
              </a:ext>
            </a:extLst>
          </p:cNvPr>
          <p:cNvSpPr/>
          <p:nvPr/>
        </p:nvSpPr>
        <p:spPr>
          <a:xfrm>
            <a:off x="6410514" y="4663117"/>
            <a:ext cx="4670070" cy="1748426"/>
          </a:xfrm>
          <a:prstGeom prst="roundRect">
            <a:avLst>
              <a:gd name="adj" fmla="val 8925"/>
            </a:avLst>
          </a:prstGeom>
          <a:solidFill>
            <a:schemeClr val="bg2"/>
          </a:solidFill>
          <a:ln w="762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solidFill>
                  <a:schemeClr val="tx1"/>
                </a:solidFill>
                <a:latin typeface="+mn-ea"/>
              </a:rPr>
              <a:t>定住～弱い結びつき</a:t>
            </a:r>
            <a:endParaRPr kumimoji="1" lang="en-US" altLang="ja-JP" sz="3600">
              <a:solidFill>
                <a:schemeClr val="tx1"/>
              </a:solidFill>
              <a:latin typeface="+mn-ea"/>
            </a:endParaRPr>
          </a:p>
          <a:p>
            <a:pPr algn="ctr"/>
            <a:r>
              <a:rPr lang="ja-JP" altLang="en-US" sz="3600">
                <a:solidFill>
                  <a:schemeClr val="tx1"/>
                </a:solidFill>
                <a:latin typeface="+mn-ea"/>
              </a:rPr>
              <a:t>全体に着目</a:t>
            </a:r>
            <a:endParaRPr kumimoji="1" lang="ja-JP" altLang="en-US" sz="3600">
              <a:solidFill>
                <a:schemeClr val="tx1"/>
              </a:solidFill>
              <a:latin typeface="+mn-ea"/>
            </a:endParaRPr>
          </a:p>
        </p:txBody>
      </p:sp>
      <p:sp>
        <p:nvSpPr>
          <p:cNvPr id="12" name="矢印: 右 11">
            <a:extLst>
              <a:ext uri="{FF2B5EF4-FFF2-40B4-BE49-F238E27FC236}">
                <a16:creationId xmlns:a16="http://schemas.microsoft.com/office/drawing/2014/main" id="{82CA810F-0A73-F86E-5202-6E28F5178164}"/>
              </a:ext>
            </a:extLst>
          </p:cNvPr>
          <p:cNvSpPr/>
          <p:nvPr/>
        </p:nvSpPr>
        <p:spPr>
          <a:xfrm>
            <a:off x="5421001" y="5313457"/>
            <a:ext cx="878067" cy="447746"/>
          </a:xfrm>
          <a:prstGeom prst="right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スライド番号プレースホルダー 15">
            <a:extLst>
              <a:ext uri="{FF2B5EF4-FFF2-40B4-BE49-F238E27FC236}">
                <a16:creationId xmlns:a16="http://schemas.microsoft.com/office/drawing/2014/main" id="{429809AC-7E39-39E1-F27C-2FEBD3789C36}"/>
              </a:ext>
            </a:extLst>
          </p:cNvPr>
          <p:cNvSpPr>
            <a:spLocks noGrp="1"/>
          </p:cNvSpPr>
          <p:nvPr>
            <p:ph type="sldNum" sz="quarter" idx="12"/>
          </p:nvPr>
        </p:nvSpPr>
        <p:spPr/>
        <p:txBody>
          <a:bodyPr/>
          <a:lstStyle/>
          <a:p>
            <a:fld id="{808DD2B0-C8C2-4F2E-939A-03152E45562F}" type="slidenum">
              <a:rPr kumimoji="1" lang="ja-JP" altLang="en-US" smtClean="0"/>
              <a:t>3</a:t>
            </a:fld>
            <a:endParaRPr kumimoji="1" lang="ja-JP" altLang="en-US"/>
          </a:p>
        </p:txBody>
      </p:sp>
      <p:sp>
        <p:nvSpPr>
          <p:cNvPr id="13" name="四角形: 角を丸くする 12">
            <a:extLst>
              <a:ext uri="{FF2B5EF4-FFF2-40B4-BE49-F238E27FC236}">
                <a16:creationId xmlns:a16="http://schemas.microsoft.com/office/drawing/2014/main" id="{97FC48CD-6D83-467B-1EAE-EF42B057C000}"/>
              </a:ext>
            </a:extLst>
          </p:cNvPr>
          <p:cNvSpPr/>
          <p:nvPr/>
        </p:nvSpPr>
        <p:spPr>
          <a:xfrm>
            <a:off x="3142647" y="4994001"/>
            <a:ext cx="2162875" cy="1171063"/>
          </a:xfrm>
          <a:prstGeom prst="roundRect">
            <a:avLst>
              <a:gd name="adj" fmla="val 9642"/>
            </a:avLst>
          </a:prstGeom>
          <a:solidFill>
            <a:schemeClr val="bg1">
              <a:lumMod val="95000"/>
            </a:schemeClr>
          </a:solidFill>
          <a:ln>
            <a:solidFill>
              <a:srgbClr val="C6C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a:solidFill>
                  <a:schemeClr val="tx1"/>
                </a:solidFill>
              </a:rPr>
              <a:t>定住人口の奪い合い</a:t>
            </a:r>
            <a:endParaRPr kumimoji="1" lang="ja-JP" altLang="en-US" sz="2800">
              <a:solidFill>
                <a:schemeClr val="tx1"/>
              </a:solidFill>
            </a:endParaRPr>
          </a:p>
        </p:txBody>
      </p:sp>
      <p:sp>
        <p:nvSpPr>
          <p:cNvPr id="18" name="矢印: 右 17">
            <a:extLst>
              <a:ext uri="{FF2B5EF4-FFF2-40B4-BE49-F238E27FC236}">
                <a16:creationId xmlns:a16="http://schemas.microsoft.com/office/drawing/2014/main" id="{080042FD-54C1-972E-F1E3-32694ADAF08B}"/>
              </a:ext>
            </a:extLst>
          </p:cNvPr>
          <p:cNvSpPr/>
          <p:nvPr/>
        </p:nvSpPr>
        <p:spPr>
          <a:xfrm>
            <a:off x="2235940" y="5285951"/>
            <a:ext cx="878067" cy="447746"/>
          </a:xfrm>
          <a:prstGeom prst="right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422EE16D-3B1C-DF68-E650-BF115C0D74E3}"/>
              </a:ext>
            </a:extLst>
          </p:cNvPr>
          <p:cNvGrpSpPr/>
          <p:nvPr/>
        </p:nvGrpSpPr>
        <p:grpSpPr>
          <a:xfrm>
            <a:off x="204911" y="77392"/>
            <a:ext cx="10694788" cy="1157195"/>
            <a:chOff x="204911" y="77392"/>
            <a:chExt cx="10694788" cy="1157195"/>
          </a:xfrm>
        </p:grpSpPr>
        <p:sp>
          <p:nvSpPr>
            <p:cNvPr id="10" name="正方形/長方形 9">
              <a:extLst>
                <a:ext uri="{FF2B5EF4-FFF2-40B4-BE49-F238E27FC236}">
                  <a16:creationId xmlns:a16="http://schemas.microsoft.com/office/drawing/2014/main" id="{79801A46-1D8E-5722-B061-047463DA57E5}"/>
                </a:ext>
              </a:extLst>
            </p:cNvPr>
            <p:cNvSpPr/>
            <p:nvPr/>
          </p:nvSpPr>
          <p:spPr>
            <a:xfrm>
              <a:off x="1690392" y="224610"/>
              <a:ext cx="9097861" cy="822710"/>
            </a:xfrm>
            <a:prstGeom prst="rect">
              <a:avLst/>
            </a:prstGeom>
            <a:noFill/>
            <a:ln w="76200">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81C3367D-35E0-04A9-C51A-BCA3435CDA4E}"/>
                </a:ext>
              </a:extLst>
            </p:cNvPr>
            <p:cNvSpPr/>
            <p:nvPr/>
          </p:nvSpPr>
          <p:spPr>
            <a:xfrm>
              <a:off x="204911" y="77392"/>
              <a:ext cx="1874893" cy="1157195"/>
            </a:xfrm>
            <a:prstGeom prst="ellipse">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D472DBAF-EA99-785A-278C-C8EE9FEBAAEA}"/>
                </a:ext>
              </a:extLst>
            </p:cNvPr>
            <p:cNvSpPr txBox="1"/>
            <p:nvPr/>
          </p:nvSpPr>
          <p:spPr>
            <a:xfrm>
              <a:off x="1942758" y="360754"/>
              <a:ext cx="8956941" cy="646331"/>
            </a:xfrm>
            <a:prstGeom prst="rect">
              <a:avLst/>
            </a:prstGeom>
            <a:noFill/>
          </p:spPr>
          <p:txBody>
            <a:bodyPr wrap="square" rtlCol="0">
              <a:spAutoFit/>
            </a:bodyPr>
            <a:lstStyle/>
            <a:p>
              <a:r>
                <a:rPr lang="ja-JP" altLang="en-US" sz="3600" b="1"/>
                <a:t>人生を通して、人と都市が関わり合うまち</a:t>
              </a:r>
              <a:endParaRPr kumimoji="1" lang="ja-JP" altLang="en-US" sz="3600" b="1"/>
            </a:p>
          </p:txBody>
        </p:sp>
        <p:sp>
          <p:nvSpPr>
            <p:cNvPr id="36" name="テキスト ボックス 35">
              <a:extLst>
                <a:ext uri="{FF2B5EF4-FFF2-40B4-BE49-F238E27FC236}">
                  <a16:creationId xmlns:a16="http://schemas.microsoft.com/office/drawing/2014/main" id="{AD29049C-CF06-CF53-2588-5C3CAC1AA591}"/>
                </a:ext>
              </a:extLst>
            </p:cNvPr>
            <p:cNvSpPr txBox="1"/>
            <p:nvPr/>
          </p:nvSpPr>
          <p:spPr>
            <a:xfrm>
              <a:off x="409072" y="178935"/>
              <a:ext cx="1460936" cy="954107"/>
            </a:xfrm>
            <a:prstGeom prst="rect">
              <a:avLst/>
            </a:prstGeom>
            <a:noFill/>
          </p:spPr>
          <p:txBody>
            <a:bodyPr wrap="square" rtlCol="0">
              <a:spAutoFit/>
            </a:bodyPr>
            <a:lstStyle/>
            <a:p>
              <a:pPr algn="ctr"/>
              <a:r>
                <a:rPr kumimoji="1" lang="ja-JP" altLang="en-US" sz="2800" b="1"/>
                <a:t>将来</a:t>
              </a:r>
              <a:endParaRPr kumimoji="1" lang="en-US" altLang="ja-JP" sz="2800" b="1"/>
            </a:p>
            <a:p>
              <a:pPr algn="ctr"/>
              <a:r>
                <a:rPr kumimoji="1" lang="ja-JP" altLang="en-US" sz="2800" b="1"/>
                <a:t>都市像</a:t>
              </a:r>
            </a:p>
          </p:txBody>
        </p:sp>
      </p:grpSp>
      <p:sp>
        <p:nvSpPr>
          <p:cNvPr id="38" name="四角形: 1 つの角を切り取る 37">
            <a:extLst>
              <a:ext uri="{FF2B5EF4-FFF2-40B4-BE49-F238E27FC236}">
                <a16:creationId xmlns:a16="http://schemas.microsoft.com/office/drawing/2014/main" id="{A249A3B6-603C-CEDE-7B75-5546F3A56AC4}"/>
              </a:ext>
            </a:extLst>
          </p:cNvPr>
          <p:cNvSpPr/>
          <p:nvPr/>
        </p:nvSpPr>
        <p:spPr>
          <a:xfrm>
            <a:off x="11292000" y="0"/>
            <a:ext cx="900000" cy="2286000"/>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1 つの角を切り取る 38">
            <a:extLst>
              <a:ext uri="{FF2B5EF4-FFF2-40B4-BE49-F238E27FC236}">
                <a16:creationId xmlns:a16="http://schemas.microsoft.com/office/drawing/2014/main" id="{59F9C3FB-AE42-B4A9-F221-B87BBB06FC3F}"/>
              </a:ext>
            </a:extLst>
          </p:cNvPr>
          <p:cNvSpPr/>
          <p:nvPr/>
        </p:nvSpPr>
        <p:spPr>
          <a:xfrm>
            <a:off x="11292000" y="2286001"/>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1 つの角を切り取る 39">
            <a:extLst>
              <a:ext uri="{FF2B5EF4-FFF2-40B4-BE49-F238E27FC236}">
                <a16:creationId xmlns:a16="http://schemas.microsoft.com/office/drawing/2014/main" id="{5E5BDE92-4C72-6019-F77E-7EEF52AA2297}"/>
              </a:ext>
            </a:extLst>
          </p:cNvPr>
          <p:cNvSpPr/>
          <p:nvPr/>
        </p:nvSpPr>
        <p:spPr>
          <a:xfrm>
            <a:off x="11292000" y="457200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18BA825B-B019-4D05-4E2E-9212EF24B08A}"/>
              </a:ext>
            </a:extLst>
          </p:cNvPr>
          <p:cNvSpPr txBox="1"/>
          <p:nvPr/>
        </p:nvSpPr>
        <p:spPr>
          <a:xfrm>
            <a:off x="11403446" y="271462"/>
            <a:ext cx="677108" cy="1743075"/>
          </a:xfrm>
          <a:prstGeom prst="rect">
            <a:avLst/>
          </a:prstGeom>
          <a:noFill/>
        </p:spPr>
        <p:txBody>
          <a:bodyPr vert="eaVert" wrap="square" rtlCol="0">
            <a:spAutoFit/>
          </a:bodyPr>
          <a:lstStyle/>
          <a:p>
            <a:pPr algn="ctr"/>
            <a:r>
              <a:rPr lang="ja-JP" altLang="en-US" sz="3200" b="1">
                <a:solidFill>
                  <a:schemeClr val="bg1"/>
                </a:solidFill>
              </a:rPr>
              <a:t>基本構想</a:t>
            </a:r>
            <a:endParaRPr kumimoji="1" lang="ja-JP" altLang="en-US" sz="3200" b="1">
              <a:solidFill>
                <a:schemeClr val="bg1"/>
              </a:solidFill>
            </a:endParaRPr>
          </a:p>
        </p:txBody>
      </p:sp>
      <p:sp>
        <p:nvSpPr>
          <p:cNvPr id="42" name="テキスト ボックス 41">
            <a:extLst>
              <a:ext uri="{FF2B5EF4-FFF2-40B4-BE49-F238E27FC236}">
                <a16:creationId xmlns:a16="http://schemas.microsoft.com/office/drawing/2014/main" id="{FD8760C8-EC35-897C-FDBD-D1AE8A55C7A1}"/>
              </a:ext>
            </a:extLst>
          </p:cNvPr>
          <p:cNvSpPr txBox="1"/>
          <p:nvPr/>
        </p:nvSpPr>
        <p:spPr>
          <a:xfrm>
            <a:off x="11403446" y="2116931"/>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部門別構想</a:t>
            </a:r>
            <a:endParaRPr kumimoji="1" lang="ja-JP" altLang="en-US" sz="3200" b="1">
              <a:solidFill>
                <a:schemeClr val="bg1">
                  <a:lumMod val="75000"/>
                </a:schemeClr>
              </a:solidFill>
            </a:endParaRPr>
          </a:p>
        </p:txBody>
      </p:sp>
      <p:sp>
        <p:nvSpPr>
          <p:cNvPr id="43" name="テキスト ボックス 42">
            <a:extLst>
              <a:ext uri="{FF2B5EF4-FFF2-40B4-BE49-F238E27FC236}">
                <a16:creationId xmlns:a16="http://schemas.microsoft.com/office/drawing/2014/main" id="{998AE792-35BD-A2DB-4CA9-B3E60464E3DA}"/>
              </a:ext>
            </a:extLst>
          </p:cNvPr>
          <p:cNvSpPr txBox="1"/>
          <p:nvPr/>
        </p:nvSpPr>
        <p:spPr>
          <a:xfrm>
            <a:off x="11403446" y="4402932"/>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地区別構想</a:t>
            </a:r>
            <a:endParaRPr kumimoji="1" lang="ja-JP" altLang="en-US" sz="3200" b="1">
              <a:solidFill>
                <a:schemeClr val="bg1">
                  <a:lumMod val="75000"/>
                </a:schemeClr>
              </a:solidFill>
            </a:endParaRPr>
          </a:p>
        </p:txBody>
      </p:sp>
      <p:grpSp>
        <p:nvGrpSpPr>
          <p:cNvPr id="54" name="グループ化 53">
            <a:extLst>
              <a:ext uri="{FF2B5EF4-FFF2-40B4-BE49-F238E27FC236}">
                <a16:creationId xmlns:a16="http://schemas.microsoft.com/office/drawing/2014/main" id="{54F0D84C-CBAB-B73A-F723-1EC009B53F0D}"/>
              </a:ext>
            </a:extLst>
          </p:cNvPr>
          <p:cNvGrpSpPr/>
          <p:nvPr/>
        </p:nvGrpSpPr>
        <p:grpSpPr>
          <a:xfrm>
            <a:off x="362761" y="1622471"/>
            <a:ext cx="10717822" cy="2831946"/>
            <a:chOff x="643918" y="1491108"/>
            <a:chExt cx="9868563" cy="2831946"/>
          </a:xfrm>
        </p:grpSpPr>
        <p:sp>
          <p:nvSpPr>
            <p:cNvPr id="19" name="正方形/長方形 18">
              <a:extLst>
                <a:ext uri="{FF2B5EF4-FFF2-40B4-BE49-F238E27FC236}">
                  <a16:creationId xmlns:a16="http://schemas.microsoft.com/office/drawing/2014/main" id="{E3972477-3EC4-91F0-C68E-93579893767E}"/>
                </a:ext>
              </a:extLst>
            </p:cNvPr>
            <p:cNvSpPr/>
            <p:nvPr/>
          </p:nvSpPr>
          <p:spPr>
            <a:xfrm rot="10800000">
              <a:off x="1870399" y="1491108"/>
              <a:ext cx="5079025" cy="1795793"/>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テキスト ボックス 58">
              <a:extLst>
                <a:ext uri="{FF2B5EF4-FFF2-40B4-BE49-F238E27FC236}">
                  <a16:creationId xmlns:a16="http://schemas.microsoft.com/office/drawing/2014/main" id="{F48A6CA9-4F28-A24A-5730-342BAD60504A}"/>
                </a:ext>
              </a:extLst>
            </p:cNvPr>
            <p:cNvSpPr txBox="1"/>
            <p:nvPr/>
          </p:nvSpPr>
          <p:spPr>
            <a:xfrm>
              <a:off x="643918" y="1919055"/>
              <a:ext cx="1144993" cy="461665"/>
            </a:xfrm>
            <a:prstGeom prst="rect">
              <a:avLst/>
            </a:prstGeom>
            <a:noFill/>
          </p:spPr>
          <p:txBody>
            <a:bodyPr wrap="square" rtlCol="0">
              <a:spAutoFit/>
            </a:bodyPr>
            <a:lstStyle/>
            <a:p>
              <a:r>
                <a:rPr lang="ja-JP" altLang="en-US" sz="2400"/>
                <a:t>関わり</a:t>
              </a:r>
              <a:endParaRPr kumimoji="1" lang="en-US" altLang="ja-JP" sz="2400"/>
            </a:p>
          </p:txBody>
        </p:sp>
        <p:sp>
          <p:nvSpPr>
            <p:cNvPr id="60" name="テキスト ボックス 59">
              <a:extLst>
                <a:ext uri="{FF2B5EF4-FFF2-40B4-BE49-F238E27FC236}">
                  <a16:creationId xmlns:a16="http://schemas.microsoft.com/office/drawing/2014/main" id="{5CF4DA03-DEF4-95F2-A7A7-07EB3FCC2151}"/>
                </a:ext>
              </a:extLst>
            </p:cNvPr>
            <p:cNvSpPr txBox="1"/>
            <p:nvPr/>
          </p:nvSpPr>
          <p:spPr>
            <a:xfrm>
              <a:off x="8661201" y="1834249"/>
              <a:ext cx="1144993" cy="461665"/>
            </a:xfrm>
            <a:prstGeom prst="rect">
              <a:avLst/>
            </a:prstGeom>
            <a:noFill/>
          </p:spPr>
          <p:txBody>
            <a:bodyPr wrap="square" rtlCol="0">
              <a:spAutoFit/>
            </a:bodyPr>
            <a:lstStyle/>
            <a:p>
              <a:r>
                <a:rPr lang="ja-JP" altLang="en-US" sz="2400"/>
                <a:t>関わり</a:t>
              </a:r>
              <a:endParaRPr kumimoji="1" lang="en-US" altLang="ja-JP" sz="2400"/>
            </a:p>
          </p:txBody>
        </p:sp>
        <p:sp>
          <p:nvSpPr>
            <p:cNvPr id="34" name="テキスト ボックス 33">
              <a:extLst>
                <a:ext uri="{FF2B5EF4-FFF2-40B4-BE49-F238E27FC236}">
                  <a16:creationId xmlns:a16="http://schemas.microsoft.com/office/drawing/2014/main" id="{2328E927-0A65-0AE1-FF39-AA275B8C3594}"/>
                </a:ext>
              </a:extLst>
            </p:cNvPr>
            <p:cNvSpPr txBox="1"/>
            <p:nvPr/>
          </p:nvSpPr>
          <p:spPr>
            <a:xfrm>
              <a:off x="3083510" y="1590606"/>
              <a:ext cx="2652798" cy="584775"/>
            </a:xfrm>
            <a:prstGeom prst="rect">
              <a:avLst/>
            </a:prstGeom>
            <a:noFill/>
          </p:spPr>
          <p:txBody>
            <a:bodyPr wrap="square" rtlCol="0">
              <a:spAutoFit/>
            </a:bodyPr>
            <a:lstStyle/>
            <a:p>
              <a:r>
                <a:rPr kumimoji="1" lang="ja-JP" altLang="en-US" sz="3200" b="1"/>
                <a:t>関わりがある</a:t>
              </a:r>
            </a:p>
          </p:txBody>
        </p:sp>
        <p:grpSp>
          <p:nvGrpSpPr>
            <p:cNvPr id="2" name="グループ化 1">
              <a:extLst>
                <a:ext uri="{FF2B5EF4-FFF2-40B4-BE49-F238E27FC236}">
                  <a16:creationId xmlns:a16="http://schemas.microsoft.com/office/drawing/2014/main" id="{B61D5554-EE14-FA97-874B-76259FB1EE0C}"/>
                </a:ext>
              </a:extLst>
            </p:cNvPr>
            <p:cNvGrpSpPr/>
            <p:nvPr/>
          </p:nvGrpSpPr>
          <p:grpSpPr>
            <a:xfrm>
              <a:off x="1456124" y="1863999"/>
              <a:ext cx="9056357" cy="2459055"/>
              <a:chOff x="2669511" y="4456338"/>
              <a:chExt cx="9056357" cy="2459055"/>
            </a:xfrm>
          </p:grpSpPr>
          <p:sp>
            <p:nvSpPr>
              <p:cNvPr id="3" name="テキスト ボックス 2">
                <a:extLst>
                  <a:ext uri="{FF2B5EF4-FFF2-40B4-BE49-F238E27FC236}">
                    <a16:creationId xmlns:a16="http://schemas.microsoft.com/office/drawing/2014/main" id="{BEBCFE9A-0AB7-A5F6-2328-E5549A7E940C}"/>
                  </a:ext>
                </a:extLst>
              </p:cNvPr>
              <p:cNvSpPr txBox="1"/>
              <p:nvPr/>
            </p:nvSpPr>
            <p:spPr>
              <a:xfrm>
                <a:off x="10723667" y="4456338"/>
                <a:ext cx="368222" cy="461665"/>
              </a:xfrm>
              <a:prstGeom prst="rect">
                <a:avLst/>
              </a:prstGeom>
              <a:noFill/>
            </p:spPr>
            <p:txBody>
              <a:bodyPr wrap="square" rtlCol="0">
                <a:spAutoFit/>
              </a:bodyPr>
              <a:lstStyle/>
              <a:p>
                <a:pPr algn="ctr"/>
                <a:r>
                  <a:rPr kumimoji="1" lang="ja-JP" altLang="en-US" sz="2400"/>
                  <a:t>弱</a:t>
                </a:r>
              </a:p>
            </p:txBody>
          </p:sp>
          <p:sp>
            <p:nvSpPr>
              <p:cNvPr id="4" name="テキスト ボックス 3">
                <a:extLst>
                  <a:ext uri="{FF2B5EF4-FFF2-40B4-BE49-F238E27FC236}">
                    <a16:creationId xmlns:a16="http://schemas.microsoft.com/office/drawing/2014/main" id="{7DBD9C24-3498-BBCE-B647-9B9845C6E745}"/>
                  </a:ext>
                </a:extLst>
              </p:cNvPr>
              <p:cNvSpPr txBox="1"/>
              <p:nvPr/>
            </p:nvSpPr>
            <p:spPr>
              <a:xfrm>
                <a:off x="2744361" y="4501339"/>
                <a:ext cx="343178" cy="461665"/>
              </a:xfrm>
              <a:prstGeom prst="rect">
                <a:avLst/>
              </a:prstGeom>
              <a:noFill/>
            </p:spPr>
            <p:txBody>
              <a:bodyPr wrap="square" rtlCol="0">
                <a:spAutoFit/>
              </a:bodyPr>
              <a:lstStyle/>
              <a:p>
                <a:pPr algn="ctr"/>
                <a:r>
                  <a:rPr lang="ja-JP" altLang="en-US" sz="2400"/>
                  <a:t>強</a:t>
                </a:r>
                <a:endParaRPr kumimoji="1" lang="ja-JP" altLang="en-US" sz="2400"/>
              </a:p>
            </p:txBody>
          </p:sp>
          <p:cxnSp>
            <p:nvCxnSpPr>
              <p:cNvPr id="5" name="直線コネクタ 4">
                <a:extLst>
                  <a:ext uri="{FF2B5EF4-FFF2-40B4-BE49-F238E27FC236}">
                    <a16:creationId xmlns:a16="http://schemas.microsoft.com/office/drawing/2014/main" id="{C8DB9987-3A54-5209-13C1-EE3006BCFA67}"/>
                  </a:ext>
                </a:extLst>
              </p:cNvPr>
              <p:cNvCxnSpPr>
                <a:cxnSpLocks/>
              </p:cNvCxnSpPr>
              <p:nvPr/>
            </p:nvCxnSpPr>
            <p:spPr>
              <a:xfrm flipH="1">
                <a:off x="3078500" y="5885130"/>
                <a:ext cx="7829278" cy="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6" name="直線コネクタ 5">
                <a:extLst>
                  <a:ext uri="{FF2B5EF4-FFF2-40B4-BE49-F238E27FC236}">
                    <a16:creationId xmlns:a16="http://schemas.microsoft.com/office/drawing/2014/main" id="{5599E559-E390-6694-5173-0415A1C7B981}"/>
                  </a:ext>
                </a:extLst>
              </p:cNvPr>
              <p:cNvCxnSpPr>
                <a:cxnSpLocks/>
              </p:cNvCxnSpPr>
              <p:nvPr/>
            </p:nvCxnSpPr>
            <p:spPr>
              <a:xfrm>
                <a:off x="3070421" y="4891632"/>
                <a:ext cx="0" cy="118612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7" name="直線コネクタ 6">
                <a:extLst>
                  <a:ext uri="{FF2B5EF4-FFF2-40B4-BE49-F238E27FC236}">
                    <a16:creationId xmlns:a16="http://schemas.microsoft.com/office/drawing/2014/main" id="{780EC582-D574-E143-6818-B13F242FEEA0}"/>
                  </a:ext>
                </a:extLst>
              </p:cNvPr>
              <p:cNvCxnSpPr>
                <a:cxnSpLocks/>
              </p:cNvCxnSpPr>
              <p:nvPr/>
            </p:nvCxnSpPr>
            <p:spPr>
              <a:xfrm>
                <a:off x="4326792" y="4898276"/>
                <a:ext cx="0" cy="118612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92A301C3-324A-B7DB-859D-8F1D65D69424}"/>
                  </a:ext>
                </a:extLst>
              </p:cNvPr>
              <p:cNvCxnSpPr>
                <a:cxnSpLocks/>
              </p:cNvCxnSpPr>
              <p:nvPr/>
            </p:nvCxnSpPr>
            <p:spPr>
              <a:xfrm>
                <a:off x="5638919" y="4908172"/>
                <a:ext cx="0" cy="118612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22CC723E-043B-207F-A4F5-F81C55452980}"/>
                  </a:ext>
                </a:extLst>
              </p:cNvPr>
              <p:cNvCxnSpPr>
                <a:cxnSpLocks/>
              </p:cNvCxnSpPr>
              <p:nvPr/>
            </p:nvCxnSpPr>
            <p:spPr>
              <a:xfrm>
                <a:off x="9515825" y="4898276"/>
                <a:ext cx="0" cy="118612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37" name="直線コネクタ 36">
                <a:extLst>
                  <a:ext uri="{FF2B5EF4-FFF2-40B4-BE49-F238E27FC236}">
                    <a16:creationId xmlns:a16="http://schemas.microsoft.com/office/drawing/2014/main" id="{50206625-DF97-F3B2-46F3-B5EE3432BA8F}"/>
                  </a:ext>
                </a:extLst>
              </p:cNvPr>
              <p:cNvCxnSpPr>
                <a:cxnSpLocks/>
              </p:cNvCxnSpPr>
              <p:nvPr/>
            </p:nvCxnSpPr>
            <p:spPr>
              <a:xfrm>
                <a:off x="8162811" y="4908172"/>
                <a:ext cx="0" cy="118612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44" name="直線コネクタ 43">
                <a:extLst>
                  <a:ext uri="{FF2B5EF4-FFF2-40B4-BE49-F238E27FC236}">
                    <a16:creationId xmlns:a16="http://schemas.microsoft.com/office/drawing/2014/main" id="{5A251E36-22BB-4D11-16BA-F3D2A1B89FB2}"/>
                  </a:ext>
                </a:extLst>
              </p:cNvPr>
              <p:cNvCxnSpPr>
                <a:cxnSpLocks/>
              </p:cNvCxnSpPr>
              <p:nvPr/>
            </p:nvCxnSpPr>
            <p:spPr>
              <a:xfrm>
                <a:off x="6878173" y="4908172"/>
                <a:ext cx="0" cy="118612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45" name="直線コネクタ 44">
                <a:extLst>
                  <a:ext uri="{FF2B5EF4-FFF2-40B4-BE49-F238E27FC236}">
                    <a16:creationId xmlns:a16="http://schemas.microsoft.com/office/drawing/2014/main" id="{F8C1F97A-CAFC-DD97-B97E-55B1C7A35A2B}"/>
                  </a:ext>
                </a:extLst>
              </p:cNvPr>
              <p:cNvCxnSpPr>
                <a:cxnSpLocks/>
              </p:cNvCxnSpPr>
              <p:nvPr/>
            </p:nvCxnSpPr>
            <p:spPr>
              <a:xfrm>
                <a:off x="10899699" y="4898276"/>
                <a:ext cx="0" cy="1186120"/>
              </a:xfrm>
              <a:prstGeom prst="line">
                <a:avLst/>
              </a:prstGeom>
              <a:ln w="76200">
                <a:solidFill>
                  <a:srgbClr val="44546A"/>
                </a:solidFill>
              </a:ln>
            </p:spPr>
            <p:style>
              <a:lnRef idx="2">
                <a:schemeClr val="accent1"/>
              </a:lnRef>
              <a:fillRef idx="0">
                <a:schemeClr val="accent1"/>
              </a:fillRef>
              <a:effectRef idx="1">
                <a:schemeClr val="accent1"/>
              </a:effectRef>
              <a:fontRef idx="minor">
                <a:schemeClr val="tx1"/>
              </a:fontRef>
            </p:style>
          </p:cxnSp>
          <p:sp>
            <p:nvSpPr>
              <p:cNvPr id="47" name="テキスト ボックス 46">
                <a:extLst>
                  <a:ext uri="{FF2B5EF4-FFF2-40B4-BE49-F238E27FC236}">
                    <a16:creationId xmlns:a16="http://schemas.microsoft.com/office/drawing/2014/main" id="{E3CE368D-8D94-AD7D-F0EF-27335C4A008C}"/>
                  </a:ext>
                </a:extLst>
              </p:cNvPr>
              <p:cNvSpPr txBox="1"/>
              <p:nvPr/>
            </p:nvSpPr>
            <p:spPr>
              <a:xfrm>
                <a:off x="2669511" y="6070440"/>
                <a:ext cx="817977" cy="461665"/>
              </a:xfrm>
              <a:prstGeom prst="rect">
                <a:avLst/>
              </a:prstGeom>
              <a:noFill/>
            </p:spPr>
            <p:txBody>
              <a:bodyPr wrap="square" rtlCol="0">
                <a:spAutoFit/>
              </a:bodyPr>
              <a:lstStyle/>
              <a:p>
                <a:pPr algn="ctr"/>
                <a:r>
                  <a:rPr kumimoji="1" lang="ja-JP" altLang="en-US" sz="2400"/>
                  <a:t>住む</a:t>
                </a:r>
              </a:p>
            </p:txBody>
          </p:sp>
          <p:sp>
            <p:nvSpPr>
              <p:cNvPr id="48" name="テキスト ボックス 47">
                <a:extLst>
                  <a:ext uri="{FF2B5EF4-FFF2-40B4-BE49-F238E27FC236}">
                    <a16:creationId xmlns:a16="http://schemas.microsoft.com/office/drawing/2014/main" id="{F6687C2A-73A5-BDF6-066C-E30200C68270}"/>
                  </a:ext>
                </a:extLst>
              </p:cNvPr>
              <p:cNvSpPr txBox="1"/>
              <p:nvPr/>
            </p:nvSpPr>
            <p:spPr>
              <a:xfrm>
                <a:off x="3449354" y="6070440"/>
                <a:ext cx="1695085" cy="830997"/>
              </a:xfrm>
              <a:prstGeom prst="rect">
                <a:avLst/>
              </a:prstGeom>
              <a:noFill/>
            </p:spPr>
            <p:txBody>
              <a:bodyPr wrap="square" rtlCol="0">
                <a:spAutoFit/>
              </a:bodyPr>
              <a:lstStyle/>
              <a:p>
                <a:pPr algn="ctr"/>
                <a:r>
                  <a:rPr kumimoji="1" lang="ja-JP" altLang="en-US" sz="2400"/>
                  <a:t>通勤</a:t>
                </a:r>
                <a:endParaRPr kumimoji="1" lang="en-US" altLang="ja-JP" sz="2400"/>
              </a:p>
              <a:p>
                <a:pPr algn="ctr"/>
                <a:r>
                  <a:rPr kumimoji="1" lang="ja-JP" altLang="en-US" sz="2400"/>
                  <a:t>してくる</a:t>
                </a:r>
              </a:p>
            </p:txBody>
          </p:sp>
          <p:sp>
            <p:nvSpPr>
              <p:cNvPr id="49" name="テキスト ボックス 48">
                <a:extLst>
                  <a:ext uri="{FF2B5EF4-FFF2-40B4-BE49-F238E27FC236}">
                    <a16:creationId xmlns:a16="http://schemas.microsoft.com/office/drawing/2014/main" id="{39901FBC-147B-8186-7E50-F23F4E3CCEB6}"/>
                  </a:ext>
                </a:extLst>
              </p:cNvPr>
              <p:cNvSpPr txBox="1"/>
              <p:nvPr/>
            </p:nvSpPr>
            <p:spPr>
              <a:xfrm>
                <a:off x="4881916" y="6083223"/>
                <a:ext cx="1609480" cy="830997"/>
              </a:xfrm>
              <a:prstGeom prst="rect">
                <a:avLst/>
              </a:prstGeom>
              <a:noFill/>
            </p:spPr>
            <p:txBody>
              <a:bodyPr wrap="square" rtlCol="0">
                <a:spAutoFit/>
              </a:bodyPr>
              <a:lstStyle/>
              <a:p>
                <a:pPr algn="ctr"/>
                <a:r>
                  <a:rPr lang="ja-JP" altLang="en-US" sz="2400"/>
                  <a:t>定期的に</a:t>
                </a:r>
                <a:endParaRPr lang="en-US" altLang="ja-JP" sz="2400"/>
              </a:p>
              <a:p>
                <a:pPr algn="ctr"/>
                <a:r>
                  <a:rPr lang="ja-JP" altLang="en-US" sz="2400"/>
                  <a:t>遊びに来る</a:t>
                </a:r>
                <a:endParaRPr kumimoji="1" lang="ja-JP" altLang="en-US" sz="2400"/>
              </a:p>
            </p:txBody>
          </p:sp>
          <p:sp>
            <p:nvSpPr>
              <p:cNvPr id="50" name="テキスト ボックス 49">
                <a:extLst>
                  <a:ext uri="{FF2B5EF4-FFF2-40B4-BE49-F238E27FC236}">
                    <a16:creationId xmlns:a16="http://schemas.microsoft.com/office/drawing/2014/main" id="{0494E30C-6A01-52AE-18FA-FD63FF6A7E00}"/>
                  </a:ext>
                </a:extLst>
              </p:cNvPr>
              <p:cNvSpPr txBox="1"/>
              <p:nvPr/>
            </p:nvSpPr>
            <p:spPr>
              <a:xfrm>
                <a:off x="6300549" y="6084396"/>
                <a:ext cx="1155247" cy="830997"/>
              </a:xfrm>
              <a:prstGeom prst="rect">
                <a:avLst/>
              </a:prstGeom>
              <a:noFill/>
            </p:spPr>
            <p:txBody>
              <a:bodyPr wrap="square" rtlCol="0">
                <a:spAutoFit/>
              </a:bodyPr>
              <a:lstStyle/>
              <a:p>
                <a:pPr algn="ctr"/>
                <a:r>
                  <a:rPr kumimoji="1" lang="ja-JP" altLang="en-US" sz="2400"/>
                  <a:t>年</a:t>
                </a:r>
                <a:r>
                  <a:rPr kumimoji="1" lang="en-US" altLang="ja-JP" sz="2400"/>
                  <a:t>1</a:t>
                </a:r>
                <a:r>
                  <a:rPr kumimoji="1" lang="ja-JP" altLang="en-US" sz="2400"/>
                  <a:t>の</a:t>
                </a:r>
                <a:endParaRPr kumimoji="1" lang="en-US" altLang="ja-JP" sz="2400"/>
              </a:p>
              <a:p>
                <a:pPr algn="ctr"/>
                <a:r>
                  <a:rPr kumimoji="1" lang="ja-JP" altLang="en-US" sz="2400"/>
                  <a:t>訪問</a:t>
                </a:r>
              </a:p>
            </p:txBody>
          </p:sp>
          <p:sp>
            <p:nvSpPr>
              <p:cNvPr id="51" name="テキスト ボックス 50">
                <a:extLst>
                  <a:ext uri="{FF2B5EF4-FFF2-40B4-BE49-F238E27FC236}">
                    <a16:creationId xmlns:a16="http://schemas.microsoft.com/office/drawing/2014/main" id="{2E2DF1BA-A48F-E12B-B3CB-CAC5BA688C7F}"/>
                  </a:ext>
                </a:extLst>
              </p:cNvPr>
              <p:cNvSpPr txBox="1"/>
              <p:nvPr/>
            </p:nvSpPr>
            <p:spPr>
              <a:xfrm>
                <a:off x="7489371" y="6083270"/>
                <a:ext cx="1609480" cy="830997"/>
              </a:xfrm>
              <a:prstGeom prst="rect">
                <a:avLst/>
              </a:prstGeom>
              <a:noFill/>
            </p:spPr>
            <p:txBody>
              <a:bodyPr wrap="square" rtlCol="0">
                <a:spAutoFit/>
              </a:bodyPr>
              <a:lstStyle/>
              <a:p>
                <a:pPr algn="ctr"/>
                <a:r>
                  <a:rPr lang="ja-JP" altLang="en-US" sz="2400"/>
                  <a:t>つながりを</a:t>
                </a:r>
                <a:endParaRPr lang="en-US" altLang="ja-JP" sz="2400"/>
              </a:p>
              <a:p>
                <a:pPr algn="ctr"/>
                <a:r>
                  <a:rPr lang="ja-JP" altLang="en-US" sz="2400"/>
                  <a:t>持つ</a:t>
                </a:r>
                <a:endParaRPr kumimoji="1" lang="en-US" altLang="ja-JP" sz="2400"/>
              </a:p>
            </p:txBody>
          </p:sp>
          <p:sp>
            <p:nvSpPr>
              <p:cNvPr id="52" name="テキスト ボックス 51">
                <a:extLst>
                  <a:ext uri="{FF2B5EF4-FFF2-40B4-BE49-F238E27FC236}">
                    <a16:creationId xmlns:a16="http://schemas.microsoft.com/office/drawing/2014/main" id="{D3E77FC8-30DA-7E76-7AF3-5B44754380C0}"/>
                  </a:ext>
                </a:extLst>
              </p:cNvPr>
              <p:cNvSpPr txBox="1"/>
              <p:nvPr/>
            </p:nvSpPr>
            <p:spPr>
              <a:xfrm>
                <a:off x="8945054" y="6094292"/>
                <a:ext cx="1139104" cy="461665"/>
              </a:xfrm>
              <a:prstGeom prst="rect">
                <a:avLst/>
              </a:prstGeom>
              <a:noFill/>
            </p:spPr>
            <p:txBody>
              <a:bodyPr wrap="square" rtlCol="0">
                <a:spAutoFit/>
              </a:bodyPr>
              <a:lstStyle/>
              <a:p>
                <a:pPr algn="ctr"/>
                <a:r>
                  <a:rPr lang="ja-JP" altLang="en-US" sz="2400"/>
                  <a:t>認知</a:t>
                </a:r>
                <a:endParaRPr kumimoji="1" lang="ja-JP" altLang="en-US" sz="2400"/>
              </a:p>
            </p:txBody>
          </p:sp>
          <p:sp>
            <p:nvSpPr>
              <p:cNvPr id="53" name="テキスト ボックス 52">
                <a:extLst>
                  <a:ext uri="{FF2B5EF4-FFF2-40B4-BE49-F238E27FC236}">
                    <a16:creationId xmlns:a16="http://schemas.microsoft.com/office/drawing/2014/main" id="{86133BCF-093F-E428-A8BA-028288115246}"/>
                  </a:ext>
                </a:extLst>
              </p:cNvPr>
              <p:cNvSpPr txBox="1"/>
              <p:nvPr/>
            </p:nvSpPr>
            <p:spPr>
              <a:xfrm>
                <a:off x="10338225" y="6076855"/>
                <a:ext cx="1387643" cy="461665"/>
              </a:xfrm>
              <a:prstGeom prst="rect">
                <a:avLst/>
              </a:prstGeom>
              <a:noFill/>
            </p:spPr>
            <p:txBody>
              <a:bodyPr wrap="square" rtlCol="0">
                <a:spAutoFit/>
              </a:bodyPr>
              <a:lstStyle/>
              <a:p>
                <a:pPr algn="ctr"/>
                <a:r>
                  <a:rPr kumimoji="1" lang="ja-JP" altLang="en-US" sz="2400"/>
                  <a:t>知らない</a:t>
                </a:r>
              </a:p>
            </p:txBody>
          </p:sp>
        </p:grpSp>
      </p:grpSp>
    </p:spTree>
    <p:extLst>
      <p:ext uri="{BB962C8B-B14F-4D97-AF65-F5344CB8AC3E}">
        <p14:creationId xmlns:p14="http://schemas.microsoft.com/office/powerpoint/2010/main" val="3979459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25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5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25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AA10A9E-42B1-3ED7-0B46-0C407F70930A}"/>
              </a:ext>
            </a:extLst>
          </p:cNvPr>
          <p:cNvSpPr>
            <a:spLocks noGrp="1"/>
          </p:cNvSpPr>
          <p:nvPr>
            <p:ph type="sldNum" sz="quarter" idx="12"/>
          </p:nvPr>
        </p:nvSpPr>
        <p:spPr/>
        <p:txBody>
          <a:bodyPr/>
          <a:lstStyle/>
          <a:p>
            <a:fld id="{808DD2B0-C8C2-4F2E-939A-03152E45562F}" type="slidenum">
              <a:rPr lang="ja-JP" altLang="en-US" smtClean="0"/>
              <a:pPr/>
              <a:t>4</a:t>
            </a:fld>
            <a:endParaRPr lang="ja-JP" altLang="en-US"/>
          </a:p>
        </p:txBody>
      </p:sp>
      <p:grpSp>
        <p:nvGrpSpPr>
          <p:cNvPr id="17" name="グループ化 16">
            <a:extLst>
              <a:ext uri="{FF2B5EF4-FFF2-40B4-BE49-F238E27FC236}">
                <a16:creationId xmlns:a16="http://schemas.microsoft.com/office/drawing/2014/main" id="{9F8CF832-ABAB-AC8A-4849-903C865C4056}"/>
              </a:ext>
            </a:extLst>
          </p:cNvPr>
          <p:cNvGrpSpPr/>
          <p:nvPr/>
        </p:nvGrpSpPr>
        <p:grpSpPr>
          <a:xfrm>
            <a:off x="320096" y="328181"/>
            <a:ext cx="1635429" cy="727293"/>
            <a:chOff x="163288" y="125466"/>
            <a:chExt cx="1635429" cy="727293"/>
          </a:xfrm>
        </p:grpSpPr>
        <p:sp>
          <p:nvSpPr>
            <p:cNvPr id="4" name="四角形: 角を丸くする 3">
              <a:extLst>
                <a:ext uri="{FF2B5EF4-FFF2-40B4-BE49-F238E27FC236}">
                  <a16:creationId xmlns:a16="http://schemas.microsoft.com/office/drawing/2014/main" id="{0A55C3D9-0D55-C030-94B2-EA3D3C9F9242}"/>
                </a:ext>
              </a:extLst>
            </p:cNvPr>
            <p:cNvSpPr/>
            <p:nvPr/>
          </p:nvSpPr>
          <p:spPr>
            <a:xfrm>
              <a:off x="163288" y="125466"/>
              <a:ext cx="1635429" cy="727293"/>
            </a:xfrm>
            <a:prstGeom prst="roundRect">
              <a:avLst>
                <a:gd name="adj" fmla="val 9642"/>
              </a:avLst>
            </a:prstGeom>
            <a:solidFill>
              <a:srgbClr val="D054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0A302A0E-F23E-2923-3176-2CCFA97BAB88}"/>
                </a:ext>
              </a:extLst>
            </p:cNvPr>
            <p:cNvSpPr txBox="1"/>
            <p:nvPr/>
          </p:nvSpPr>
          <p:spPr>
            <a:xfrm>
              <a:off x="387819" y="165946"/>
              <a:ext cx="1186366" cy="646331"/>
            </a:xfrm>
            <a:prstGeom prst="rect">
              <a:avLst/>
            </a:prstGeom>
            <a:noFill/>
          </p:spPr>
          <p:txBody>
            <a:bodyPr wrap="square" rtlCol="0">
              <a:spAutoFit/>
            </a:bodyPr>
            <a:lstStyle/>
            <a:p>
              <a:pPr algn="ctr"/>
              <a:r>
                <a:rPr kumimoji="1" lang="ja-JP" altLang="en-US" sz="3600" b="1">
                  <a:solidFill>
                    <a:schemeClr val="bg1"/>
                  </a:solidFill>
                  <a:latin typeface="HG創英角ｺﾞｼｯｸUB" panose="020B0909000000000000" pitchFamily="49" charset="-128"/>
                  <a:ea typeface="HG創英角ｺﾞｼｯｸUB" panose="020B0909000000000000" pitchFamily="49" charset="-128"/>
                </a:rPr>
                <a:t>人口</a:t>
              </a:r>
            </a:p>
          </p:txBody>
        </p:sp>
      </p:grpSp>
      <p:sp>
        <p:nvSpPr>
          <p:cNvPr id="22" name="四角形: 1 つの角を切り取る 21">
            <a:extLst>
              <a:ext uri="{FF2B5EF4-FFF2-40B4-BE49-F238E27FC236}">
                <a16:creationId xmlns:a16="http://schemas.microsoft.com/office/drawing/2014/main" id="{DD91D8AC-1558-28C2-3809-BB7D10B6DA71}"/>
              </a:ext>
            </a:extLst>
          </p:cNvPr>
          <p:cNvSpPr/>
          <p:nvPr/>
        </p:nvSpPr>
        <p:spPr>
          <a:xfrm>
            <a:off x="11292000" y="0"/>
            <a:ext cx="900000" cy="2286000"/>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711974E9-1CCA-A723-BF5A-59AE9F96E65F}"/>
              </a:ext>
            </a:extLst>
          </p:cNvPr>
          <p:cNvSpPr/>
          <p:nvPr/>
        </p:nvSpPr>
        <p:spPr>
          <a:xfrm>
            <a:off x="11292000" y="2286001"/>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1 つの角を切り取る 23">
            <a:extLst>
              <a:ext uri="{FF2B5EF4-FFF2-40B4-BE49-F238E27FC236}">
                <a16:creationId xmlns:a16="http://schemas.microsoft.com/office/drawing/2014/main" id="{C03569EA-77FE-FE43-E953-014E461A6709}"/>
              </a:ext>
            </a:extLst>
          </p:cNvPr>
          <p:cNvSpPr/>
          <p:nvPr/>
        </p:nvSpPr>
        <p:spPr>
          <a:xfrm>
            <a:off x="11292000" y="457200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24A7658B-8286-CC4E-2CF5-55E708149D43}"/>
              </a:ext>
            </a:extLst>
          </p:cNvPr>
          <p:cNvSpPr txBox="1"/>
          <p:nvPr/>
        </p:nvSpPr>
        <p:spPr>
          <a:xfrm>
            <a:off x="11403446" y="271462"/>
            <a:ext cx="677108" cy="1743075"/>
          </a:xfrm>
          <a:prstGeom prst="rect">
            <a:avLst/>
          </a:prstGeom>
          <a:noFill/>
        </p:spPr>
        <p:txBody>
          <a:bodyPr vert="eaVert" wrap="square" rtlCol="0">
            <a:spAutoFit/>
          </a:bodyPr>
          <a:lstStyle/>
          <a:p>
            <a:pPr algn="ctr"/>
            <a:r>
              <a:rPr lang="ja-JP" altLang="en-US" sz="3200" b="1">
                <a:solidFill>
                  <a:schemeClr val="bg1"/>
                </a:solidFill>
              </a:rPr>
              <a:t>基本構想</a:t>
            </a:r>
            <a:endParaRPr kumimoji="1" lang="ja-JP" altLang="en-US" sz="3200" b="1">
              <a:solidFill>
                <a:schemeClr val="bg1"/>
              </a:solidFill>
            </a:endParaRPr>
          </a:p>
        </p:txBody>
      </p:sp>
      <p:sp>
        <p:nvSpPr>
          <p:cNvPr id="26" name="テキスト ボックス 25">
            <a:extLst>
              <a:ext uri="{FF2B5EF4-FFF2-40B4-BE49-F238E27FC236}">
                <a16:creationId xmlns:a16="http://schemas.microsoft.com/office/drawing/2014/main" id="{C816B080-9DCF-5A52-4291-159E98261F68}"/>
              </a:ext>
            </a:extLst>
          </p:cNvPr>
          <p:cNvSpPr txBox="1"/>
          <p:nvPr/>
        </p:nvSpPr>
        <p:spPr>
          <a:xfrm>
            <a:off x="11403446" y="2116931"/>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部門別構想</a:t>
            </a:r>
            <a:endParaRPr kumimoji="1" lang="ja-JP" altLang="en-US" sz="3200" b="1">
              <a:solidFill>
                <a:schemeClr val="bg1">
                  <a:lumMod val="75000"/>
                </a:schemeClr>
              </a:solidFill>
            </a:endParaRPr>
          </a:p>
        </p:txBody>
      </p:sp>
      <p:sp>
        <p:nvSpPr>
          <p:cNvPr id="27" name="テキスト ボックス 26">
            <a:extLst>
              <a:ext uri="{FF2B5EF4-FFF2-40B4-BE49-F238E27FC236}">
                <a16:creationId xmlns:a16="http://schemas.microsoft.com/office/drawing/2014/main" id="{B6DA3C83-2368-D68E-90A8-F95825B48563}"/>
              </a:ext>
            </a:extLst>
          </p:cNvPr>
          <p:cNvSpPr txBox="1"/>
          <p:nvPr/>
        </p:nvSpPr>
        <p:spPr>
          <a:xfrm>
            <a:off x="11403446" y="4402932"/>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地区別構想</a:t>
            </a:r>
            <a:endParaRPr kumimoji="1" lang="ja-JP" altLang="en-US" sz="3200" b="1">
              <a:solidFill>
                <a:schemeClr val="bg1">
                  <a:lumMod val="75000"/>
                </a:schemeClr>
              </a:solidFill>
            </a:endParaRPr>
          </a:p>
        </p:txBody>
      </p:sp>
      <p:sp>
        <p:nvSpPr>
          <p:cNvPr id="19" name="テキスト ボックス 18">
            <a:extLst>
              <a:ext uri="{FF2B5EF4-FFF2-40B4-BE49-F238E27FC236}">
                <a16:creationId xmlns:a16="http://schemas.microsoft.com/office/drawing/2014/main" id="{7285D0AE-B356-2D65-BCD1-2C25152E6BB0}"/>
              </a:ext>
            </a:extLst>
          </p:cNvPr>
          <p:cNvSpPr txBox="1"/>
          <p:nvPr/>
        </p:nvSpPr>
        <p:spPr>
          <a:xfrm>
            <a:off x="3189604" y="5452014"/>
            <a:ext cx="3240505" cy="461665"/>
          </a:xfrm>
          <a:prstGeom prst="rect">
            <a:avLst/>
          </a:prstGeom>
          <a:noFill/>
        </p:spPr>
        <p:txBody>
          <a:bodyPr wrap="square" rtlCol="0">
            <a:spAutoFit/>
          </a:bodyPr>
          <a:lstStyle/>
          <a:p>
            <a:r>
              <a:rPr lang="ja-JP" altLang="en-US" sz="2400">
                <a:solidFill>
                  <a:srgbClr val="262626"/>
                </a:solidFill>
              </a:rPr>
              <a:t>■</a:t>
            </a:r>
            <a:r>
              <a:rPr lang="en-US" altLang="ja-JP" sz="2400"/>
              <a:t>2023</a:t>
            </a:r>
            <a:r>
              <a:rPr lang="ja-JP" altLang="en-US" sz="2400"/>
              <a:t>年社人研予測</a:t>
            </a:r>
            <a:endParaRPr kumimoji="1" lang="ja-JP" altLang="en-US" sz="2400"/>
          </a:p>
        </p:txBody>
      </p:sp>
      <p:sp>
        <p:nvSpPr>
          <p:cNvPr id="20" name="テキスト ボックス 19">
            <a:extLst>
              <a:ext uri="{FF2B5EF4-FFF2-40B4-BE49-F238E27FC236}">
                <a16:creationId xmlns:a16="http://schemas.microsoft.com/office/drawing/2014/main" id="{9C454E6F-4FD1-104B-CAEB-C71A66BAF983}"/>
              </a:ext>
            </a:extLst>
          </p:cNvPr>
          <p:cNvSpPr txBox="1"/>
          <p:nvPr/>
        </p:nvSpPr>
        <p:spPr>
          <a:xfrm>
            <a:off x="1284790" y="5452014"/>
            <a:ext cx="1793368" cy="461665"/>
          </a:xfrm>
          <a:prstGeom prst="rect">
            <a:avLst/>
          </a:prstGeom>
          <a:noFill/>
        </p:spPr>
        <p:txBody>
          <a:bodyPr wrap="square" rtlCol="0">
            <a:spAutoFit/>
          </a:bodyPr>
          <a:lstStyle/>
          <a:p>
            <a:r>
              <a:rPr lang="ja-JP" altLang="en-US" sz="2400">
                <a:solidFill>
                  <a:srgbClr val="D05416"/>
                </a:solidFill>
              </a:rPr>
              <a:t>■</a:t>
            </a:r>
            <a:r>
              <a:rPr lang="ja-JP" altLang="en-US" sz="2400"/>
              <a:t>将来目標</a:t>
            </a:r>
            <a:endParaRPr kumimoji="1" lang="ja-JP" altLang="en-US" sz="2400"/>
          </a:p>
        </p:txBody>
      </p:sp>
      <p:sp>
        <p:nvSpPr>
          <p:cNvPr id="61" name="テキスト ボックス 60">
            <a:extLst>
              <a:ext uri="{FF2B5EF4-FFF2-40B4-BE49-F238E27FC236}">
                <a16:creationId xmlns:a16="http://schemas.microsoft.com/office/drawing/2014/main" id="{8A2AF0AA-0996-4494-433B-99D9F0358159}"/>
              </a:ext>
            </a:extLst>
          </p:cNvPr>
          <p:cNvSpPr txBox="1"/>
          <p:nvPr/>
        </p:nvSpPr>
        <p:spPr>
          <a:xfrm>
            <a:off x="2058572" y="6165417"/>
            <a:ext cx="4261587" cy="577081"/>
          </a:xfrm>
          <a:prstGeom prst="rect">
            <a:avLst/>
          </a:prstGeom>
          <a:noFill/>
        </p:spPr>
        <p:txBody>
          <a:bodyPr wrap="square" rtlCol="0">
            <a:spAutoFit/>
          </a:bodyPr>
          <a:lstStyle/>
          <a:p>
            <a:r>
              <a:rPr kumimoji="1" lang="ja-JP" altLang="en-US" sz="1050"/>
              <a:t>出典：第</a:t>
            </a:r>
            <a:r>
              <a:rPr kumimoji="1" lang="en-US" altLang="ja-JP" sz="1050"/>
              <a:t>3</a:t>
            </a:r>
            <a:r>
              <a:rPr kumimoji="1" lang="ja-JP" altLang="en-US" sz="1050"/>
              <a:t>期土浦市まち・ひと・しごと創生人口ビジョン・総合戦略</a:t>
            </a:r>
            <a:endParaRPr kumimoji="1" lang="en-US" altLang="ja-JP" sz="1050"/>
          </a:p>
          <a:p>
            <a:r>
              <a:rPr lang="ja-JP" altLang="en-US" sz="1050"/>
              <a:t>　　　令和</a:t>
            </a:r>
            <a:r>
              <a:rPr lang="en-US" altLang="ja-JP" sz="1050"/>
              <a:t>7</a:t>
            </a:r>
            <a:r>
              <a:rPr lang="ja-JP" altLang="en-US" sz="1050"/>
              <a:t>年常住人口・世帯数</a:t>
            </a:r>
            <a:endParaRPr lang="en-US" altLang="ja-JP" sz="1050"/>
          </a:p>
          <a:p>
            <a:r>
              <a:rPr kumimoji="1" lang="ja-JP" altLang="en-US" sz="1050"/>
              <a:t>コーホート要因法により分析</a:t>
            </a:r>
          </a:p>
        </p:txBody>
      </p:sp>
      <p:grpSp>
        <p:nvGrpSpPr>
          <p:cNvPr id="35" name="グループ化 34">
            <a:extLst>
              <a:ext uri="{FF2B5EF4-FFF2-40B4-BE49-F238E27FC236}">
                <a16:creationId xmlns:a16="http://schemas.microsoft.com/office/drawing/2014/main" id="{E3304CCC-4D20-A680-E4DD-A6CF037960EE}"/>
              </a:ext>
            </a:extLst>
          </p:cNvPr>
          <p:cNvGrpSpPr/>
          <p:nvPr/>
        </p:nvGrpSpPr>
        <p:grpSpPr>
          <a:xfrm>
            <a:off x="187290" y="1458614"/>
            <a:ext cx="6009632" cy="3687766"/>
            <a:chOff x="439367" y="989077"/>
            <a:chExt cx="7937027" cy="4870487"/>
          </a:xfrm>
        </p:grpSpPr>
        <p:sp>
          <p:nvSpPr>
            <p:cNvPr id="5" name="テキスト ボックス 4">
              <a:extLst>
                <a:ext uri="{FF2B5EF4-FFF2-40B4-BE49-F238E27FC236}">
                  <a16:creationId xmlns:a16="http://schemas.microsoft.com/office/drawing/2014/main" id="{DD1259F5-1310-06F0-EA6E-5C1F9D046754}"/>
                </a:ext>
              </a:extLst>
            </p:cNvPr>
            <p:cNvSpPr txBox="1"/>
            <p:nvPr/>
          </p:nvSpPr>
          <p:spPr>
            <a:xfrm>
              <a:off x="2594755" y="989077"/>
              <a:ext cx="3772140" cy="691026"/>
            </a:xfrm>
            <a:prstGeom prst="rect">
              <a:avLst/>
            </a:prstGeom>
            <a:noFill/>
          </p:spPr>
          <p:txBody>
            <a:bodyPr wrap="square" rtlCol="0">
              <a:spAutoFit/>
            </a:bodyPr>
            <a:lstStyle/>
            <a:p>
              <a:pPr algn="ctr"/>
              <a:r>
                <a:rPr kumimoji="1" lang="ja-JP" altLang="en-US" sz="2800"/>
                <a:t>土浦市の総人口</a:t>
              </a:r>
            </a:p>
          </p:txBody>
        </p:sp>
        <p:sp>
          <p:nvSpPr>
            <p:cNvPr id="10" name="テキスト ボックス 9">
              <a:extLst>
                <a:ext uri="{FF2B5EF4-FFF2-40B4-BE49-F238E27FC236}">
                  <a16:creationId xmlns:a16="http://schemas.microsoft.com/office/drawing/2014/main" id="{49E0D7BE-7AD8-6351-2181-7DD229A91367}"/>
                </a:ext>
              </a:extLst>
            </p:cNvPr>
            <p:cNvSpPr txBox="1"/>
            <p:nvPr/>
          </p:nvSpPr>
          <p:spPr>
            <a:xfrm>
              <a:off x="439370" y="1447035"/>
              <a:ext cx="1449486" cy="487782"/>
            </a:xfrm>
            <a:prstGeom prst="rect">
              <a:avLst/>
            </a:prstGeom>
            <a:noFill/>
          </p:spPr>
          <p:txBody>
            <a:bodyPr wrap="square" rtlCol="0">
              <a:spAutoFit/>
            </a:bodyPr>
            <a:lstStyle/>
            <a:p>
              <a:pPr algn="ctr"/>
              <a:r>
                <a:rPr kumimoji="1" lang="en-US" altLang="ja-JP"/>
                <a:t>150,000</a:t>
              </a:r>
              <a:endParaRPr kumimoji="1" lang="ja-JP" altLang="en-US"/>
            </a:p>
          </p:txBody>
        </p:sp>
        <p:sp>
          <p:nvSpPr>
            <p:cNvPr id="13" name="テキスト ボックス 12">
              <a:extLst>
                <a:ext uri="{FF2B5EF4-FFF2-40B4-BE49-F238E27FC236}">
                  <a16:creationId xmlns:a16="http://schemas.microsoft.com/office/drawing/2014/main" id="{43C34E0F-A253-432D-A454-8C4900ECCC89}"/>
                </a:ext>
              </a:extLst>
            </p:cNvPr>
            <p:cNvSpPr txBox="1"/>
            <p:nvPr/>
          </p:nvSpPr>
          <p:spPr>
            <a:xfrm>
              <a:off x="439367" y="2888233"/>
              <a:ext cx="1449488" cy="487782"/>
            </a:xfrm>
            <a:prstGeom prst="rect">
              <a:avLst/>
            </a:prstGeom>
            <a:noFill/>
          </p:spPr>
          <p:txBody>
            <a:bodyPr wrap="square" rtlCol="0">
              <a:spAutoFit/>
            </a:bodyPr>
            <a:lstStyle/>
            <a:p>
              <a:pPr algn="ctr"/>
              <a:r>
                <a:rPr lang="en-US" altLang="ja-JP"/>
                <a:t>13</a:t>
              </a:r>
              <a:r>
                <a:rPr kumimoji="1" lang="en-US" altLang="ja-JP"/>
                <a:t>0,000</a:t>
              </a:r>
              <a:endParaRPr kumimoji="1" lang="ja-JP" altLang="en-US"/>
            </a:p>
          </p:txBody>
        </p:sp>
        <p:sp>
          <p:nvSpPr>
            <p:cNvPr id="14" name="テキスト ボックス 13">
              <a:extLst>
                <a:ext uri="{FF2B5EF4-FFF2-40B4-BE49-F238E27FC236}">
                  <a16:creationId xmlns:a16="http://schemas.microsoft.com/office/drawing/2014/main" id="{A8D4CCC7-1ED4-096D-B9D3-7E663908B64E}"/>
                </a:ext>
              </a:extLst>
            </p:cNvPr>
            <p:cNvSpPr txBox="1"/>
            <p:nvPr/>
          </p:nvSpPr>
          <p:spPr>
            <a:xfrm>
              <a:off x="463855" y="4325200"/>
              <a:ext cx="1449486" cy="487782"/>
            </a:xfrm>
            <a:prstGeom prst="rect">
              <a:avLst/>
            </a:prstGeom>
            <a:noFill/>
          </p:spPr>
          <p:txBody>
            <a:bodyPr wrap="square" rtlCol="0">
              <a:spAutoFit/>
            </a:bodyPr>
            <a:lstStyle/>
            <a:p>
              <a:pPr algn="ctr"/>
              <a:r>
                <a:rPr kumimoji="1" lang="en-US" altLang="ja-JP"/>
                <a:t>110,000</a:t>
              </a:r>
              <a:endParaRPr kumimoji="1" lang="ja-JP" altLang="en-US"/>
            </a:p>
          </p:txBody>
        </p:sp>
        <p:sp>
          <p:nvSpPr>
            <p:cNvPr id="15" name="テキスト ボックス 14">
              <a:extLst>
                <a:ext uri="{FF2B5EF4-FFF2-40B4-BE49-F238E27FC236}">
                  <a16:creationId xmlns:a16="http://schemas.microsoft.com/office/drawing/2014/main" id="{E45E5196-3DDF-04AB-A81D-E962939F1D8B}"/>
                </a:ext>
              </a:extLst>
            </p:cNvPr>
            <p:cNvSpPr txBox="1"/>
            <p:nvPr/>
          </p:nvSpPr>
          <p:spPr>
            <a:xfrm>
              <a:off x="1472381" y="5345415"/>
              <a:ext cx="997298" cy="487784"/>
            </a:xfrm>
            <a:prstGeom prst="rect">
              <a:avLst/>
            </a:prstGeom>
            <a:noFill/>
          </p:spPr>
          <p:txBody>
            <a:bodyPr wrap="square" rtlCol="0">
              <a:spAutoFit/>
            </a:bodyPr>
            <a:lstStyle/>
            <a:p>
              <a:pPr algn="ctr"/>
              <a:r>
                <a:rPr kumimoji="1" lang="en-US" altLang="ja-JP"/>
                <a:t>1975   </a:t>
              </a:r>
              <a:endParaRPr kumimoji="1" lang="ja-JP" altLang="en-US"/>
            </a:p>
          </p:txBody>
        </p:sp>
        <p:graphicFrame>
          <p:nvGraphicFramePr>
            <p:cNvPr id="9" name="グラフ 8">
              <a:extLst>
                <a:ext uri="{FF2B5EF4-FFF2-40B4-BE49-F238E27FC236}">
                  <a16:creationId xmlns:a16="http://schemas.microsoft.com/office/drawing/2014/main" id="{EDED8006-1FDE-980A-3621-0F4991975577}"/>
                </a:ext>
              </a:extLst>
            </p:cNvPr>
            <p:cNvGraphicFramePr/>
            <p:nvPr>
              <p:extLst>
                <p:ext uri="{D42A27DB-BD31-4B8C-83A1-F6EECF244321}">
                  <p14:modId xmlns:p14="http://schemas.microsoft.com/office/powerpoint/2010/main" val="2127773138"/>
                </p:ext>
              </p:extLst>
            </p:nvPr>
          </p:nvGraphicFramePr>
          <p:xfrm>
            <a:off x="1590815" y="1501819"/>
            <a:ext cx="6630073" cy="3978044"/>
          </p:xfrm>
          <a:graphic>
            <a:graphicData uri="http://schemas.openxmlformats.org/drawingml/2006/chart">
              <c:chart xmlns:c="http://schemas.openxmlformats.org/drawingml/2006/chart" xmlns:r="http://schemas.openxmlformats.org/officeDocument/2006/relationships" r:id="rId3"/>
            </a:graphicData>
          </a:graphic>
        </p:graphicFrame>
        <p:sp>
          <p:nvSpPr>
            <p:cNvPr id="12" name="テキスト ボックス 11">
              <a:extLst>
                <a:ext uri="{FF2B5EF4-FFF2-40B4-BE49-F238E27FC236}">
                  <a16:creationId xmlns:a16="http://schemas.microsoft.com/office/drawing/2014/main" id="{2EAAB7FE-BDD5-CAB9-93BE-6AB52600592E}"/>
                </a:ext>
              </a:extLst>
            </p:cNvPr>
            <p:cNvSpPr txBox="1"/>
            <p:nvPr/>
          </p:nvSpPr>
          <p:spPr>
            <a:xfrm>
              <a:off x="465989" y="3620235"/>
              <a:ext cx="1449486" cy="487782"/>
            </a:xfrm>
            <a:prstGeom prst="rect">
              <a:avLst/>
            </a:prstGeom>
            <a:noFill/>
          </p:spPr>
          <p:txBody>
            <a:bodyPr wrap="square" rtlCol="0">
              <a:spAutoFit/>
            </a:bodyPr>
            <a:lstStyle/>
            <a:p>
              <a:pPr algn="ctr"/>
              <a:r>
                <a:rPr kumimoji="1" lang="en-US" altLang="ja-JP"/>
                <a:t>1</a:t>
              </a:r>
              <a:r>
                <a:rPr lang="en-US" altLang="ja-JP"/>
                <a:t>2</a:t>
              </a:r>
              <a:r>
                <a:rPr kumimoji="1" lang="en-US" altLang="ja-JP"/>
                <a:t>0,000</a:t>
              </a:r>
              <a:endParaRPr kumimoji="1" lang="ja-JP" altLang="en-US"/>
            </a:p>
          </p:txBody>
        </p:sp>
        <p:sp>
          <p:nvSpPr>
            <p:cNvPr id="28" name="テキスト ボックス 27">
              <a:extLst>
                <a:ext uri="{FF2B5EF4-FFF2-40B4-BE49-F238E27FC236}">
                  <a16:creationId xmlns:a16="http://schemas.microsoft.com/office/drawing/2014/main" id="{D9D9869A-9D0C-ACEE-C83D-BC5EB23CE871}"/>
                </a:ext>
              </a:extLst>
            </p:cNvPr>
            <p:cNvSpPr txBox="1"/>
            <p:nvPr/>
          </p:nvSpPr>
          <p:spPr>
            <a:xfrm>
              <a:off x="439368" y="2183268"/>
              <a:ext cx="1449486" cy="487782"/>
            </a:xfrm>
            <a:prstGeom prst="rect">
              <a:avLst/>
            </a:prstGeom>
            <a:noFill/>
          </p:spPr>
          <p:txBody>
            <a:bodyPr wrap="square" rtlCol="0">
              <a:spAutoFit/>
            </a:bodyPr>
            <a:lstStyle/>
            <a:p>
              <a:pPr algn="ctr"/>
              <a:r>
                <a:rPr kumimoji="1" lang="en-US" altLang="ja-JP"/>
                <a:t>1</a:t>
              </a:r>
              <a:r>
                <a:rPr lang="en-US" altLang="ja-JP"/>
                <a:t>4</a:t>
              </a:r>
              <a:r>
                <a:rPr kumimoji="1" lang="en-US" altLang="ja-JP"/>
                <a:t>0,000</a:t>
              </a:r>
              <a:endParaRPr kumimoji="1" lang="ja-JP" altLang="en-US"/>
            </a:p>
          </p:txBody>
        </p:sp>
        <p:sp>
          <p:nvSpPr>
            <p:cNvPr id="30" name="テキスト ボックス 29">
              <a:extLst>
                <a:ext uri="{FF2B5EF4-FFF2-40B4-BE49-F238E27FC236}">
                  <a16:creationId xmlns:a16="http://schemas.microsoft.com/office/drawing/2014/main" id="{A8693E07-4125-936E-5411-895E554A9D83}"/>
                </a:ext>
              </a:extLst>
            </p:cNvPr>
            <p:cNvSpPr txBox="1"/>
            <p:nvPr/>
          </p:nvSpPr>
          <p:spPr>
            <a:xfrm>
              <a:off x="3831341" y="5371780"/>
              <a:ext cx="952311" cy="487784"/>
            </a:xfrm>
            <a:prstGeom prst="rect">
              <a:avLst/>
            </a:prstGeom>
            <a:noFill/>
          </p:spPr>
          <p:txBody>
            <a:bodyPr wrap="square" rtlCol="0">
              <a:spAutoFit/>
            </a:bodyPr>
            <a:lstStyle/>
            <a:p>
              <a:pPr algn="ctr"/>
              <a:r>
                <a:rPr lang="en-US" altLang="ja-JP"/>
                <a:t>200</a:t>
              </a:r>
              <a:r>
                <a:rPr kumimoji="1" lang="en-US" altLang="ja-JP"/>
                <a:t>5   </a:t>
              </a:r>
              <a:endParaRPr kumimoji="1" lang="ja-JP" altLang="en-US"/>
            </a:p>
          </p:txBody>
        </p:sp>
        <p:sp>
          <p:nvSpPr>
            <p:cNvPr id="31" name="テキスト ボックス 30">
              <a:extLst>
                <a:ext uri="{FF2B5EF4-FFF2-40B4-BE49-F238E27FC236}">
                  <a16:creationId xmlns:a16="http://schemas.microsoft.com/office/drawing/2014/main" id="{1132306A-C273-D553-B08E-807913C7CE14}"/>
                </a:ext>
              </a:extLst>
            </p:cNvPr>
            <p:cNvSpPr txBox="1"/>
            <p:nvPr/>
          </p:nvSpPr>
          <p:spPr>
            <a:xfrm>
              <a:off x="5017640" y="5365979"/>
              <a:ext cx="952311" cy="487784"/>
            </a:xfrm>
            <a:prstGeom prst="rect">
              <a:avLst/>
            </a:prstGeom>
            <a:noFill/>
          </p:spPr>
          <p:txBody>
            <a:bodyPr wrap="square" rtlCol="0">
              <a:spAutoFit/>
            </a:bodyPr>
            <a:lstStyle/>
            <a:p>
              <a:pPr algn="ctr"/>
              <a:r>
                <a:rPr lang="en-US" altLang="ja-JP"/>
                <a:t>2020</a:t>
              </a:r>
              <a:r>
                <a:rPr kumimoji="1" lang="en-US" altLang="ja-JP"/>
                <a:t>   </a:t>
              </a:r>
              <a:endParaRPr kumimoji="1" lang="ja-JP" altLang="en-US"/>
            </a:p>
          </p:txBody>
        </p:sp>
        <p:sp>
          <p:nvSpPr>
            <p:cNvPr id="32" name="テキスト ボックス 31">
              <a:extLst>
                <a:ext uri="{FF2B5EF4-FFF2-40B4-BE49-F238E27FC236}">
                  <a16:creationId xmlns:a16="http://schemas.microsoft.com/office/drawing/2014/main" id="{77CAD327-16F3-C782-E0F6-EE677BD62D5B}"/>
                </a:ext>
              </a:extLst>
            </p:cNvPr>
            <p:cNvSpPr txBox="1"/>
            <p:nvPr/>
          </p:nvSpPr>
          <p:spPr>
            <a:xfrm>
              <a:off x="6090022" y="5365213"/>
              <a:ext cx="1023950" cy="487784"/>
            </a:xfrm>
            <a:prstGeom prst="rect">
              <a:avLst/>
            </a:prstGeom>
            <a:noFill/>
          </p:spPr>
          <p:txBody>
            <a:bodyPr wrap="square" rtlCol="0">
              <a:spAutoFit/>
            </a:bodyPr>
            <a:lstStyle/>
            <a:p>
              <a:pPr algn="ctr"/>
              <a:r>
                <a:rPr lang="en-US" altLang="ja-JP"/>
                <a:t>2035</a:t>
              </a:r>
              <a:r>
                <a:rPr kumimoji="1" lang="en-US" altLang="ja-JP"/>
                <a:t>  </a:t>
              </a:r>
              <a:endParaRPr kumimoji="1" lang="ja-JP" altLang="en-US"/>
            </a:p>
          </p:txBody>
        </p:sp>
        <p:sp>
          <p:nvSpPr>
            <p:cNvPr id="33" name="テキスト ボックス 32">
              <a:extLst>
                <a:ext uri="{FF2B5EF4-FFF2-40B4-BE49-F238E27FC236}">
                  <a16:creationId xmlns:a16="http://schemas.microsoft.com/office/drawing/2014/main" id="{2EC5D3E4-E321-DE3B-A963-ECF691D6D532}"/>
                </a:ext>
              </a:extLst>
            </p:cNvPr>
            <p:cNvSpPr txBox="1"/>
            <p:nvPr/>
          </p:nvSpPr>
          <p:spPr>
            <a:xfrm>
              <a:off x="7350878" y="5365213"/>
              <a:ext cx="1025516" cy="487783"/>
            </a:xfrm>
            <a:prstGeom prst="rect">
              <a:avLst/>
            </a:prstGeom>
            <a:noFill/>
          </p:spPr>
          <p:txBody>
            <a:bodyPr wrap="square" rtlCol="0">
              <a:spAutoFit/>
            </a:bodyPr>
            <a:lstStyle/>
            <a:p>
              <a:pPr algn="ctr"/>
              <a:r>
                <a:rPr lang="en-US" altLang="ja-JP"/>
                <a:t>2050</a:t>
              </a:r>
              <a:r>
                <a:rPr kumimoji="1" lang="en-US" altLang="ja-JP"/>
                <a:t>   </a:t>
              </a:r>
              <a:endParaRPr kumimoji="1" lang="ja-JP" altLang="en-US"/>
            </a:p>
          </p:txBody>
        </p:sp>
        <p:sp>
          <p:nvSpPr>
            <p:cNvPr id="34" name="テキスト ボックス 33">
              <a:extLst>
                <a:ext uri="{FF2B5EF4-FFF2-40B4-BE49-F238E27FC236}">
                  <a16:creationId xmlns:a16="http://schemas.microsoft.com/office/drawing/2014/main" id="{571799C0-255D-1741-DF85-1DC14ED9109B}"/>
                </a:ext>
              </a:extLst>
            </p:cNvPr>
            <p:cNvSpPr txBox="1"/>
            <p:nvPr/>
          </p:nvSpPr>
          <p:spPr>
            <a:xfrm>
              <a:off x="2567560" y="5345417"/>
              <a:ext cx="1257734" cy="487782"/>
            </a:xfrm>
            <a:prstGeom prst="rect">
              <a:avLst/>
            </a:prstGeom>
            <a:noFill/>
          </p:spPr>
          <p:txBody>
            <a:bodyPr wrap="square" rtlCol="0">
              <a:spAutoFit/>
            </a:bodyPr>
            <a:lstStyle/>
            <a:p>
              <a:pPr algn="ctr"/>
              <a:r>
                <a:rPr kumimoji="1" lang="en-US" altLang="ja-JP"/>
                <a:t>1990  </a:t>
              </a:r>
              <a:endParaRPr kumimoji="1" lang="ja-JP" altLang="en-US"/>
            </a:p>
          </p:txBody>
        </p:sp>
      </p:grpSp>
      <p:sp>
        <p:nvSpPr>
          <p:cNvPr id="11" name="フリーフォーム: 図形 10">
            <a:extLst>
              <a:ext uri="{FF2B5EF4-FFF2-40B4-BE49-F238E27FC236}">
                <a16:creationId xmlns:a16="http://schemas.microsoft.com/office/drawing/2014/main" id="{EDE61085-0441-28C3-881C-A93A800905D3}"/>
              </a:ext>
            </a:extLst>
          </p:cNvPr>
          <p:cNvSpPr/>
          <p:nvPr/>
        </p:nvSpPr>
        <p:spPr>
          <a:xfrm>
            <a:off x="1216816" y="4291844"/>
            <a:ext cx="4704669" cy="355488"/>
          </a:xfrm>
          <a:custGeom>
            <a:avLst/>
            <a:gdLst>
              <a:gd name="csX0" fmla="*/ 0 w 3619500"/>
              <a:gd name="csY0" fmla="*/ 361973 h 419145"/>
              <a:gd name="csX1" fmla="*/ 361950 w 3619500"/>
              <a:gd name="csY1" fmla="*/ 19073 h 419145"/>
              <a:gd name="csX2" fmla="*/ 742950 w 3619500"/>
              <a:gd name="csY2" fmla="*/ 381023 h 419145"/>
              <a:gd name="csX3" fmla="*/ 1085850 w 3619500"/>
              <a:gd name="csY3" fmla="*/ 76223 h 419145"/>
              <a:gd name="csX4" fmla="*/ 1428750 w 3619500"/>
              <a:gd name="csY4" fmla="*/ 419123 h 419145"/>
              <a:gd name="csX5" fmla="*/ 1809750 w 3619500"/>
              <a:gd name="csY5" fmla="*/ 57173 h 419145"/>
              <a:gd name="csX6" fmla="*/ 2152650 w 3619500"/>
              <a:gd name="csY6" fmla="*/ 381023 h 419145"/>
              <a:gd name="csX7" fmla="*/ 2533650 w 3619500"/>
              <a:gd name="csY7" fmla="*/ 95273 h 419145"/>
              <a:gd name="csX8" fmla="*/ 2895600 w 3619500"/>
              <a:gd name="csY8" fmla="*/ 342923 h 419145"/>
              <a:gd name="csX9" fmla="*/ 3276600 w 3619500"/>
              <a:gd name="csY9" fmla="*/ 23 h 419145"/>
              <a:gd name="csX10" fmla="*/ 3619500 w 3619500"/>
              <a:gd name="csY10" fmla="*/ 323873 h 4191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619500" h="419145">
                <a:moveTo>
                  <a:pt x="0" y="361973"/>
                </a:moveTo>
                <a:cubicBezTo>
                  <a:pt x="119062" y="188935"/>
                  <a:pt x="238125" y="15898"/>
                  <a:pt x="361950" y="19073"/>
                </a:cubicBezTo>
                <a:cubicBezTo>
                  <a:pt x="485775" y="22248"/>
                  <a:pt x="622300" y="371498"/>
                  <a:pt x="742950" y="381023"/>
                </a:cubicBezTo>
                <a:cubicBezTo>
                  <a:pt x="863600" y="390548"/>
                  <a:pt x="971550" y="69873"/>
                  <a:pt x="1085850" y="76223"/>
                </a:cubicBezTo>
                <a:cubicBezTo>
                  <a:pt x="1200150" y="82573"/>
                  <a:pt x="1308100" y="422298"/>
                  <a:pt x="1428750" y="419123"/>
                </a:cubicBezTo>
                <a:cubicBezTo>
                  <a:pt x="1549400" y="415948"/>
                  <a:pt x="1689100" y="63523"/>
                  <a:pt x="1809750" y="57173"/>
                </a:cubicBezTo>
                <a:cubicBezTo>
                  <a:pt x="1930400" y="50823"/>
                  <a:pt x="2032000" y="374673"/>
                  <a:pt x="2152650" y="381023"/>
                </a:cubicBezTo>
                <a:cubicBezTo>
                  <a:pt x="2273300" y="387373"/>
                  <a:pt x="2409825" y="101623"/>
                  <a:pt x="2533650" y="95273"/>
                </a:cubicBezTo>
                <a:cubicBezTo>
                  <a:pt x="2657475" y="88923"/>
                  <a:pt x="2771775" y="358798"/>
                  <a:pt x="2895600" y="342923"/>
                </a:cubicBezTo>
                <a:cubicBezTo>
                  <a:pt x="3019425" y="327048"/>
                  <a:pt x="3155950" y="3198"/>
                  <a:pt x="3276600" y="23"/>
                </a:cubicBezTo>
                <a:cubicBezTo>
                  <a:pt x="3397250" y="-3152"/>
                  <a:pt x="3527425" y="314348"/>
                  <a:pt x="3619500" y="323873"/>
                </a:cubicBezTo>
              </a:path>
            </a:pathLst>
          </a:custGeom>
          <a:noFill/>
          <a:ln w="5715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8" name="グループ化 37">
            <a:extLst>
              <a:ext uri="{FF2B5EF4-FFF2-40B4-BE49-F238E27FC236}">
                <a16:creationId xmlns:a16="http://schemas.microsoft.com/office/drawing/2014/main" id="{0950199E-E1D7-7672-C739-617E88D9B068}"/>
              </a:ext>
            </a:extLst>
          </p:cNvPr>
          <p:cNvGrpSpPr/>
          <p:nvPr/>
        </p:nvGrpSpPr>
        <p:grpSpPr>
          <a:xfrm>
            <a:off x="6196922" y="231002"/>
            <a:ext cx="4991727" cy="2665588"/>
            <a:chOff x="6197508" y="102995"/>
            <a:chExt cx="4991727" cy="2665588"/>
          </a:xfrm>
        </p:grpSpPr>
        <p:sp>
          <p:nvSpPr>
            <p:cNvPr id="18" name="四角形: 角を丸くする 17">
              <a:extLst>
                <a:ext uri="{FF2B5EF4-FFF2-40B4-BE49-F238E27FC236}">
                  <a16:creationId xmlns:a16="http://schemas.microsoft.com/office/drawing/2014/main" id="{1DCF99C8-64D1-318B-EBAC-C190715D969D}"/>
                </a:ext>
              </a:extLst>
            </p:cNvPr>
            <p:cNvSpPr/>
            <p:nvPr/>
          </p:nvSpPr>
          <p:spPr>
            <a:xfrm>
              <a:off x="6294291" y="426803"/>
              <a:ext cx="4791592" cy="2341780"/>
            </a:xfrm>
            <a:prstGeom prst="roundRect">
              <a:avLst>
                <a:gd name="adj" fmla="val 11568"/>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四角形: 角を丸くする 20">
              <a:extLst>
                <a:ext uri="{FF2B5EF4-FFF2-40B4-BE49-F238E27FC236}">
                  <a16:creationId xmlns:a16="http://schemas.microsoft.com/office/drawing/2014/main" id="{822F3C87-6185-2C04-7FF0-D1CEDF0731DF}"/>
                </a:ext>
              </a:extLst>
            </p:cNvPr>
            <p:cNvSpPr/>
            <p:nvPr/>
          </p:nvSpPr>
          <p:spPr>
            <a:xfrm>
              <a:off x="6197508" y="102995"/>
              <a:ext cx="2819487" cy="586337"/>
            </a:xfrm>
            <a:prstGeom prst="roundRect">
              <a:avLst>
                <a:gd name="adj" fmla="val 44276"/>
              </a:avLst>
            </a:prstGeom>
            <a:solidFill>
              <a:srgbClr val="D054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b="1"/>
                <a:t>現状・予測</a:t>
              </a:r>
            </a:p>
          </p:txBody>
        </p:sp>
        <p:sp>
          <p:nvSpPr>
            <p:cNvPr id="3" name="テキスト ボックス 2">
              <a:extLst>
                <a:ext uri="{FF2B5EF4-FFF2-40B4-BE49-F238E27FC236}">
                  <a16:creationId xmlns:a16="http://schemas.microsoft.com/office/drawing/2014/main" id="{12BB4577-CD40-D84B-C8C9-CBB064D3698A}"/>
                </a:ext>
              </a:extLst>
            </p:cNvPr>
            <p:cNvSpPr txBox="1"/>
            <p:nvPr/>
          </p:nvSpPr>
          <p:spPr>
            <a:xfrm>
              <a:off x="6262647" y="938292"/>
              <a:ext cx="4926588" cy="1569660"/>
            </a:xfrm>
            <a:prstGeom prst="rect">
              <a:avLst/>
            </a:prstGeom>
            <a:noFill/>
          </p:spPr>
          <p:txBody>
            <a:bodyPr wrap="square" rtlCol="0">
              <a:spAutoFit/>
            </a:bodyPr>
            <a:lstStyle/>
            <a:p>
              <a:pPr algn="ctr"/>
              <a:r>
                <a:rPr lang="ja-JP" altLang="en-US" sz="2800"/>
                <a:t>総人口は</a:t>
              </a:r>
              <a:r>
                <a:rPr lang="en-US" altLang="ja-JP" sz="3200" b="1"/>
                <a:t>141,665</a:t>
              </a:r>
              <a:r>
                <a:rPr lang="ja-JP" altLang="en-US" sz="3200" b="1"/>
                <a:t>人</a:t>
              </a:r>
              <a:r>
                <a:rPr lang="en-US" altLang="ja-JP" sz="2400"/>
                <a:t>(2025</a:t>
              </a:r>
              <a:r>
                <a:rPr lang="ja-JP" altLang="en-US" sz="2400"/>
                <a:t>年</a:t>
              </a:r>
              <a:r>
                <a:rPr lang="en-US" altLang="ja-JP" sz="2400"/>
                <a:t>)</a:t>
              </a:r>
            </a:p>
            <a:p>
              <a:pPr algn="ctr"/>
              <a:r>
                <a:rPr lang="ja-JP" altLang="en-US" sz="3200"/>
                <a:t>少子高齢化の進行</a:t>
              </a:r>
              <a:endParaRPr lang="en-US" altLang="ja-JP" sz="3200"/>
            </a:p>
            <a:p>
              <a:pPr algn="ctr"/>
              <a:r>
                <a:rPr kumimoji="1" lang="ja-JP" altLang="en-US" sz="3200"/>
                <a:t>今後は急速な人口減少</a:t>
              </a:r>
            </a:p>
          </p:txBody>
        </p:sp>
      </p:grpSp>
      <p:sp>
        <p:nvSpPr>
          <p:cNvPr id="29" name="四角形: 角を丸くする 28">
            <a:extLst>
              <a:ext uri="{FF2B5EF4-FFF2-40B4-BE49-F238E27FC236}">
                <a16:creationId xmlns:a16="http://schemas.microsoft.com/office/drawing/2014/main" id="{0E8DA136-EE5B-D4EA-ABCA-2977079AF99C}"/>
              </a:ext>
            </a:extLst>
          </p:cNvPr>
          <p:cNvSpPr/>
          <p:nvPr/>
        </p:nvSpPr>
        <p:spPr>
          <a:xfrm>
            <a:off x="6293705" y="4230798"/>
            <a:ext cx="4791592" cy="2396199"/>
          </a:xfrm>
          <a:prstGeom prst="roundRect">
            <a:avLst>
              <a:gd name="adj" fmla="val 14278"/>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A006A6F7-FD66-F695-6D5E-D46051CA440D}"/>
              </a:ext>
            </a:extLst>
          </p:cNvPr>
          <p:cNvSpPr/>
          <p:nvPr/>
        </p:nvSpPr>
        <p:spPr>
          <a:xfrm>
            <a:off x="6262061" y="4015713"/>
            <a:ext cx="2303937" cy="586337"/>
          </a:xfrm>
          <a:prstGeom prst="roundRect">
            <a:avLst>
              <a:gd name="adj" fmla="val 44276"/>
            </a:avLst>
          </a:prstGeom>
          <a:solidFill>
            <a:srgbClr val="D054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600" b="1"/>
              <a:t>将来目標</a:t>
            </a:r>
            <a:endParaRPr kumimoji="1" lang="ja-JP" altLang="en-US" sz="3600" b="1"/>
          </a:p>
        </p:txBody>
      </p:sp>
      <p:sp>
        <p:nvSpPr>
          <p:cNvPr id="8" name="テキスト ボックス 7">
            <a:extLst>
              <a:ext uri="{FF2B5EF4-FFF2-40B4-BE49-F238E27FC236}">
                <a16:creationId xmlns:a16="http://schemas.microsoft.com/office/drawing/2014/main" id="{83BCD53C-79FC-17A1-C5C0-947458A38788}"/>
              </a:ext>
            </a:extLst>
          </p:cNvPr>
          <p:cNvSpPr txBox="1"/>
          <p:nvPr/>
        </p:nvSpPr>
        <p:spPr>
          <a:xfrm>
            <a:off x="5739734" y="4845784"/>
            <a:ext cx="6041687" cy="1569660"/>
          </a:xfrm>
          <a:prstGeom prst="rect">
            <a:avLst/>
          </a:prstGeom>
          <a:noFill/>
        </p:spPr>
        <p:txBody>
          <a:bodyPr wrap="square" rtlCol="0">
            <a:spAutoFit/>
          </a:bodyPr>
          <a:lstStyle/>
          <a:p>
            <a:pPr algn="ctr"/>
            <a:r>
              <a:rPr lang="ja-JP" altLang="en-US" sz="3200"/>
              <a:t>自然動態・社会動態</a:t>
            </a:r>
            <a:endParaRPr lang="en-US" altLang="ja-JP" sz="3200"/>
          </a:p>
          <a:p>
            <a:pPr algn="ctr"/>
            <a:r>
              <a:rPr lang="ja-JP" altLang="en-US" sz="3200"/>
              <a:t>ともに改善</a:t>
            </a:r>
            <a:endParaRPr lang="en-US" altLang="ja-JP" sz="3200"/>
          </a:p>
          <a:p>
            <a:pPr algn="ctr"/>
            <a:r>
              <a:rPr lang="en-US" altLang="ja-JP" sz="3200"/>
              <a:t>2050</a:t>
            </a:r>
            <a:r>
              <a:rPr lang="ja-JP" altLang="en-US" sz="3200"/>
              <a:t>年時点で</a:t>
            </a:r>
            <a:r>
              <a:rPr lang="en-US" altLang="ja-JP" sz="3200" b="1"/>
              <a:t>123,737</a:t>
            </a:r>
            <a:r>
              <a:rPr lang="ja-JP" altLang="en-US" sz="3200" b="1"/>
              <a:t>人</a:t>
            </a:r>
          </a:p>
        </p:txBody>
      </p:sp>
      <p:sp>
        <p:nvSpPr>
          <p:cNvPr id="41" name="矢印: 下 40">
            <a:extLst>
              <a:ext uri="{FF2B5EF4-FFF2-40B4-BE49-F238E27FC236}">
                <a16:creationId xmlns:a16="http://schemas.microsoft.com/office/drawing/2014/main" id="{13D665B8-8AB7-DD49-EBF1-DCC651E712C7}"/>
              </a:ext>
            </a:extLst>
          </p:cNvPr>
          <p:cNvSpPr/>
          <p:nvPr/>
        </p:nvSpPr>
        <p:spPr>
          <a:xfrm>
            <a:off x="8060285" y="3053927"/>
            <a:ext cx="1295400" cy="870995"/>
          </a:xfrm>
          <a:prstGeom prst="downArrow">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46161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64177-170F-C140-EC30-94D9C7635B12}"/>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C7A59E1-ECA5-02A1-88D9-F9C1190CA0D3}"/>
              </a:ext>
            </a:extLst>
          </p:cNvPr>
          <p:cNvSpPr>
            <a:spLocks noGrp="1"/>
          </p:cNvSpPr>
          <p:nvPr>
            <p:ph type="sldNum" sz="quarter" idx="12"/>
          </p:nvPr>
        </p:nvSpPr>
        <p:spPr/>
        <p:txBody>
          <a:bodyPr/>
          <a:lstStyle/>
          <a:p>
            <a:fld id="{808DD2B0-C8C2-4F2E-939A-03152E45562F}" type="slidenum">
              <a:rPr lang="ja-JP" altLang="en-US" smtClean="0"/>
              <a:pPr/>
              <a:t>5</a:t>
            </a:fld>
            <a:endParaRPr lang="ja-JP" altLang="en-US"/>
          </a:p>
        </p:txBody>
      </p:sp>
      <p:grpSp>
        <p:nvGrpSpPr>
          <p:cNvPr id="17" name="グループ化 16">
            <a:extLst>
              <a:ext uri="{FF2B5EF4-FFF2-40B4-BE49-F238E27FC236}">
                <a16:creationId xmlns:a16="http://schemas.microsoft.com/office/drawing/2014/main" id="{FE34A571-11DE-1460-15D5-5F6484F6869A}"/>
              </a:ext>
            </a:extLst>
          </p:cNvPr>
          <p:cNvGrpSpPr/>
          <p:nvPr/>
        </p:nvGrpSpPr>
        <p:grpSpPr>
          <a:xfrm>
            <a:off x="320096" y="328181"/>
            <a:ext cx="1635429" cy="727293"/>
            <a:chOff x="163288" y="125466"/>
            <a:chExt cx="1635429" cy="727293"/>
          </a:xfrm>
        </p:grpSpPr>
        <p:sp>
          <p:nvSpPr>
            <p:cNvPr id="4" name="四角形: 角を丸くする 3">
              <a:extLst>
                <a:ext uri="{FF2B5EF4-FFF2-40B4-BE49-F238E27FC236}">
                  <a16:creationId xmlns:a16="http://schemas.microsoft.com/office/drawing/2014/main" id="{F5F57A0A-143F-F8FF-9E2E-D62CBFB9FAF5}"/>
                </a:ext>
              </a:extLst>
            </p:cNvPr>
            <p:cNvSpPr/>
            <p:nvPr/>
          </p:nvSpPr>
          <p:spPr>
            <a:xfrm>
              <a:off x="163288" y="125466"/>
              <a:ext cx="1635429" cy="727293"/>
            </a:xfrm>
            <a:prstGeom prst="roundRect">
              <a:avLst>
                <a:gd name="adj" fmla="val 9642"/>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9202EBBF-ABDA-1107-D799-A56C4200BDAD}"/>
                </a:ext>
              </a:extLst>
            </p:cNvPr>
            <p:cNvSpPr txBox="1"/>
            <p:nvPr/>
          </p:nvSpPr>
          <p:spPr>
            <a:xfrm>
              <a:off x="387819" y="165946"/>
              <a:ext cx="1186366" cy="646331"/>
            </a:xfrm>
            <a:prstGeom prst="rect">
              <a:avLst/>
            </a:prstGeom>
            <a:noFill/>
          </p:spPr>
          <p:txBody>
            <a:bodyPr wrap="square" rtlCol="0">
              <a:spAutoFit/>
            </a:bodyPr>
            <a:lstStyle/>
            <a:p>
              <a:pPr algn="ctr"/>
              <a:r>
                <a:rPr lang="ja-JP" altLang="en-US" sz="3600">
                  <a:solidFill>
                    <a:schemeClr val="bg1"/>
                  </a:solidFill>
                  <a:latin typeface="HG創英角ｺﾞｼｯｸUB" panose="020B0909000000000000" pitchFamily="49" charset="-128"/>
                  <a:ea typeface="HG創英角ｺﾞｼｯｸUB" panose="020B0909000000000000" pitchFamily="49" charset="-128"/>
                </a:rPr>
                <a:t>財政</a:t>
              </a:r>
              <a:endParaRPr kumimoji="1" lang="ja-JP" altLang="en-US" sz="3600">
                <a:solidFill>
                  <a:schemeClr val="bg1"/>
                </a:solidFill>
                <a:latin typeface="HG創英角ｺﾞｼｯｸUB" panose="020B0909000000000000" pitchFamily="49" charset="-128"/>
                <a:ea typeface="HG創英角ｺﾞｼｯｸUB" panose="020B0909000000000000" pitchFamily="49" charset="-128"/>
              </a:endParaRPr>
            </a:p>
          </p:txBody>
        </p:sp>
      </p:grpSp>
      <p:sp>
        <p:nvSpPr>
          <p:cNvPr id="22" name="四角形: 1 つの角を切り取る 21">
            <a:extLst>
              <a:ext uri="{FF2B5EF4-FFF2-40B4-BE49-F238E27FC236}">
                <a16:creationId xmlns:a16="http://schemas.microsoft.com/office/drawing/2014/main" id="{BB0FF9E1-ADE8-0AD7-DBB5-059A4927E9AF}"/>
              </a:ext>
            </a:extLst>
          </p:cNvPr>
          <p:cNvSpPr/>
          <p:nvPr/>
        </p:nvSpPr>
        <p:spPr>
          <a:xfrm>
            <a:off x="11292000" y="0"/>
            <a:ext cx="900000" cy="2286000"/>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2DB8F192-F6E0-3C56-83D2-3E74D7FD2B10}"/>
              </a:ext>
            </a:extLst>
          </p:cNvPr>
          <p:cNvSpPr/>
          <p:nvPr/>
        </p:nvSpPr>
        <p:spPr>
          <a:xfrm>
            <a:off x="11292000" y="2286001"/>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1 つの角を切り取る 23">
            <a:extLst>
              <a:ext uri="{FF2B5EF4-FFF2-40B4-BE49-F238E27FC236}">
                <a16:creationId xmlns:a16="http://schemas.microsoft.com/office/drawing/2014/main" id="{8E1A88D8-3AAE-B48D-ABD9-192CFEDEF8DF}"/>
              </a:ext>
            </a:extLst>
          </p:cNvPr>
          <p:cNvSpPr/>
          <p:nvPr/>
        </p:nvSpPr>
        <p:spPr>
          <a:xfrm>
            <a:off x="11292000" y="457200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A28A4003-5EE4-15A4-D79D-F80BAD964B74}"/>
              </a:ext>
            </a:extLst>
          </p:cNvPr>
          <p:cNvSpPr txBox="1"/>
          <p:nvPr/>
        </p:nvSpPr>
        <p:spPr>
          <a:xfrm>
            <a:off x="11403446" y="271462"/>
            <a:ext cx="677108" cy="1743075"/>
          </a:xfrm>
          <a:prstGeom prst="rect">
            <a:avLst/>
          </a:prstGeom>
          <a:noFill/>
        </p:spPr>
        <p:txBody>
          <a:bodyPr vert="eaVert" wrap="square" rtlCol="0">
            <a:spAutoFit/>
          </a:bodyPr>
          <a:lstStyle/>
          <a:p>
            <a:pPr algn="ctr"/>
            <a:r>
              <a:rPr lang="ja-JP" altLang="en-US" sz="3200" b="1">
                <a:solidFill>
                  <a:schemeClr val="bg1"/>
                </a:solidFill>
              </a:rPr>
              <a:t>基本構想</a:t>
            </a:r>
            <a:endParaRPr kumimoji="1" lang="ja-JP" altLang="en-US" sz="3200" b="1">
              <a:solidFill>
                <a:schemeClr val="bg1"/>
              </a:solidFill>
            </a:endParaRPr>
          </a:p>
        </p:txBody>
      </p:sp>
      <p:sp>
        <p:nvSpPr>
          <p:cNvPr id="26" name="テキスト ボックス 25">
            <a:extLst>
              <a:ext uri="{FF2B5EF4-FFF2-40B4-BE49-F238E27FC236}">
                <a16:creationId xmlns:a16="http://schemas.microsoft.com/office/drawing/2014/main" id="{A26357CB-105F-F369-BC05-A5C0B3EA6140}"/>
              </a:ext>
            </a:extLst>
          </p:cNvPr>
          <p:cNvSpPr txBox="1"/>
          <p:nvPr/>
        </p:nvSpPr>
        <p:spPr>
          <a:xfrm>
            <a:off x="11403446" y="2116931"/>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部門別構想</a:t>
            </a:r>
            <a:endParaRPr kumimoji="1" lang="ja-JP" altLang="en-US" sz="3200" b="1">
              <a:solidFill>
                <a:schemeClr val="bg1">
                  <a:lumMod val="75000"/>
                </a:schemeClr>
              </a:solidFill>
            </a:endParaRPr>
          </a:p>
        </p:txBody>
      </p:sp>
      <p:sp>
        <p:nvSpPr>
          <p:cNvPr id="27" name="テキスト ボックス 26">
            <a:extLst>
              <a:ext uri="{FF2B5EF4-FFF2-40B4-BE49-F238E27FC236}">
                <a16:creationId xmlns:a16="http://schemas.microsoft.com/office/drawing/2014/main" id="{C42C82F3-06B3-6444-D4AE-276D6EA515B3}"/>
              </a:ext>
            </a:extLst>
          </p:cNvPr>
          <p:cNvSpPr txBox="1"/>
          <p:nvPr/>
        </p:nvSpPr>
        <p:spPr>
          <a:xfrm>
            <a:off x="11403446" y="4402932"/>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地区別構想</a:t>
            </a:r>
            <a:endParaRPr kumimoji="1" lang="ja-JP" altLang="en-US" sz="3200" b="1">
              <a:solidFill>
                <a:schemeClr val="bg1">
                  <a:lumMod val="75000"/>
                </a:schemeClr>
              </a:solidFill>
            </a:endParaRPr>
          </a:p>
        </p:txBody>
      </p:sp>
      <p:grpSp>
        <p:nvGrpSpPr>
          <p:cNvPr id="38" name="グループ化 37">
            <a:extLst>
              <a:ext uri="{FF2B5EF4-FFF2-40B4-BE49-F238E27FC236}">
                <a16:creationId xmlns:a16="http://schemas.microsoft.com/office/drawing/2014/main" id="{9E216A1A-8AF1-A070-5263-82D11C1760EA}"/>
              </a:ext>
            </a:extLst>
          </p:cNvPr>
          <p:cNvGrpSpPr/>
          <p:nvPr/>
        </p:nvGrpSpPr>
        <p:grpSpPr>
          <a:xfrm>
            <a:off x="6196922" y="231002"/>
            <a:ext cx="4991727" cy="2665588"/>
            <a:chOff x="6197508" y="102995"/>
            <a:chExt cx="4991727" cy="2665588"/>
          </a:xfrm>
        </p:grpSpPr>
        <p:sp>
          <p:nvSpPr>
            <p:cNvPr id="18" name="四角形: 角を丸くする 17">
              <a:extLst>
                <a:ext uri="{FF2B5EF4-FFF2-40B4-BE49-F238E27FC236}">
                  <a16:creationId xmlns:a16="http://schemas.microsoft.com/office/drawing/2014/main" id="{0446F001-74D7-9019-427F-65C9E957B2DA}"/>
                </a:ext>
              </a:extLst>
            </p:cNvPr>
            <p:cNvSpPr/>
            <p:nvPr/>
          </p:nvSpPr>
          <p:spPr>
            <a:xfrm>
              <a:off x="6294291" y="426803"/>
              <a:ext cx="4791592" cy="2341780"/>
            </a:xfrm>
            <a:prstGeom prst="roundRect">
              <a:avLst>
                <a:gd name="adj" fmla="val 11568"/>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四角形: 角を丸くする 20">
              <a:extLst>
                <a:ext uri="{FF2B5EF4-FFF2-40B4-BE49-F238E27FC236}">
                  <a16:creationId xmlns:a16="http://schemas.microsoft.com/office/drawing/2014/main" id="{3BE48173-82A6-D430-1273-A814DB7FE901}"/>
                </a:ext>
              </a:extLst>
            </p:cNvPr>
            <p:cNvSpPr/>
            <p:nvPr/>
          </p:nvSpPr>
          <p:spPr>
            <a:xfrm>
              <a:off x="6197508" y="102995"/>
              <a:ext cx="2819487" cy="586337"/>
            </a:xfrm>
            <a:prstGeom prst="roundRect">
              <a:avLst>
                <a:gd name="adj" fmla="val 44276"/>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b="1"/>
                <a:t>現状・予測</a:t>
              </a:r>
            </a:p>
          </p:txBody>
        </p:sp>
        <p:sp>
          <p:nvSpPr>
            <p:cNvPr id="3" name="テキスト ボックス 2">
              <a:extLst>
                <a:ext uri="{FF2B5EF4-FFF2-40B4-BE49-F238E27FC236}">
                  <a16:creationId xmlns:a16="http://schemas.microsoft.com/office/drawing/2014/main" id="{BD675320-DC0C-0066-B70D-F9CFDB55F18C}"/>
                </a:ext>
              </a:extLst>
            </p:cNvPr>
            <p:cNvSpPr txBox="1"/>
            <p:nvPr/>
          </p:nvSpPr>
          <p:spPr>
            <a:xfrm>
              <a:off x="6262647" y="938292"/>
              <a:ext cx="4926588" cy="584775"/>
            </a:xfrm>
            <a:prstGeom prst="rect">
              <a:avLst/>
            </a:prstGeom>
            <a:noFill/>
          </p:spPr>
          <p:txBody>
            <a:bodyPr wrap="square" rtlCol="0">
              <a:spAutoFit/>
            </a:bodyPr>
            <a:lstStyle/>
            <a:p>
              <a:pPr algn="ctr"/>
              <a:endParaRPr kumimoji="1" lang="ja-JP" altLang="en-US" sz="3200"/>
            </a:p>
          </p:txBody>
        </p:sp>
      </p:grpSp>
      <p:sp>
        <p:nvSpPr>
          <p:cNvPr id="29" name="四角形: 角を丸くする 28">
            <a:extLst>
              <a:ext uri="{FF2B5EF4-FFF2-40B4-BE49-F238E27FC236}">
                <a16:creationId xmlns:a16="http://schemas.microsoft.com/office/drawing/2014/main" id="{A0EAA181-ECF4-7A96-899A-9190EB7165D1}"/>
              </a:ext>
            </a:extLst>
          </p:cNvPr>
          <p:cNvSpPr/>
          <p:nvPr/>
        </p:nvSpPr>
        <p:spPr>
          <a:xfrm>
            <a:off x="6293705" y="4230798"/>
            <a:ext cx="4791592" cy="2396199"/>
          </a:xfrm>
          <a:prstGeom prst="roundRect">
            <a:avLst>
              <a:gd name="adj" fmla="val 14278"/>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角を丸くする 35">
            <a:extLst>
              <a:ext uri="{FF2B5EF4-FFF2-40B4-BE49-F238E27FC236}">
                <a16:creationId xmlns:a16="http://schemas.microsoft.com/office/drawing/2014/main" id="{56D1D53E-37E7-01B1-5502-5F49E59A6C2C}"/>
              </a:ext>
            </a:extLst>
          </p:cNvPr>
          <p:cNvSpPr/>
          <p:nvPr/>
        </p:nvSpPr>
        <p:spPr>
          <a:xfrm>
            <a:off x="6262061" y="4015713"/>
            <a:ext cx="2303937" cy="586337"/>
          </a:xfrm>
          <a:prstGeom prst="roundRect">
            <a:avLst>
              <a:gd name="adj" fmla="val 44276"/>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600" b="1"/>
              <a:t>将来目標</a:t>
            </a:r>
            <a:endParaRPr kumimoji="1" lang="ja-JP" altLang="en-US" sz="3600" b="1"/>
          </a:p>
        </p:txBody>
      </p:sp>
      <p:sp>
        <p:nvSpPr>
          <p:cNvPr id="41" name="矢印: 下 40">
            <a:extLst>
              <a:ext uri="{FF2B5EF4-FFF2-40B4-BE49-F238E27FC236}">
                <a16:creationId xmlns:a16="http://schemas.microsoft.com/office/drawing/2014/main" id="{46FD7C85-8C74-A6EF-9CE6-023E4086A406}"/>
              </a:ext>
            </a:extLst>
          </p:cNvPr>
          <p:cNvSpPr/>
          <p:nvPr/>
        </p:nvSpPr>
        <p:spPr>
          <a:xfrm>
            <a:off x="8060285" y="3053927"/>
            <a:ext cx="1295400" cy="870995"/>
          </a:xfrm>
          <a:prstGeom prst="downArrow">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 name="グループ化 6">
            <a:extLst>
              <a:ext uri="{FF2B5EF4-FFF2-40B4-BE49-F238E27FC236}">
                <a16:creationId xmlns:a16="http://schemas.microsoft.com/office/drawing/2014/main" id="{54D75491-4CE3-E8BF-8694-D02147307DD1}"/>
              </a:ext>
            </a:extLst>
          </p:cNvPr>
          <p:cNvGrpSpPr/>
          <p:nvPr/>
        </p:nvGrpSpPr>
        <p:grpSpPr>
          <a:xfrm>
            <a:off x="191467" y="1466412"/>
            <a:ext cx="6743150" cy="5115956"/>
            <a:chOff x="-143767" y="1538216"/>
            <a:chExt cx="6743150" cy="5115956"/>
          </a:xfrm>
        </p:grpSpPr>
        <p:graphicFrame>
          <p:nvGraphicFramePr>
            <p:cNvPr id="16" name="グラフ 15">
              <a:extLst>
                <a:ext uri="{FF2B5EF4-FFF2-40B4-BE49-F238E27FC236}">
                  <a16:creationId xmlns:a16="http://schemas.microsoft.com/office/drawing/2014/main" id="{2D3538C9-B058-BC53-8649-26AA7735E418}"/>
                </a:ext>
              </a:extLst>
            </p:cNvPr>
            <p:cNvGraphicFramePr>
              <a:graphicFrameLocks/>
            </p:cNvGraphicFramePr>
            <p:nvPr>
              <p:extLst>
                <p:ext uri="{D42A27DB-BD31-4B8C-83A1-F6EECF244321}">
                  <p14:modId xmlns:p14="http://schemas.microsoft.com/office/powerpoint/2010/main" val="171834906"/>
                </p:ext>
              </p:extLst>
            </p:nvPr>
          </p:nvGraphicFramePr>
          <p:xfrm>
            <a:off x="654302" y="2012053"/>
            <a:ext cx="5207414" cy="3124449"/>
          </p:xfrm>
          <a:graphic>
            <a:graphicData uri="http://schemas.openxmlformats.org/drawingml/2006/chart">
              <c:chart xmlns:c="http://schemas.openxmlformats.org/drawingml/2006/chart" xmlns:r="http://schemas.openxmlformats.org/officeDocument/2006/relationships" r:id="rId3"/>
            </a:graphicData>
          </a:graphic>
        </p:graphicFrame>
        <p:sp>
          <p:nvSpPr>
            <p:cNvPr id="37" name="テキスト ボックス 36">
              <a:extLst>
                <a:ext uri="{FF2B5EF4-FFF2-40B4-BE49-F238E27FC236}">
                  <a16:creationId xmlns:a16="http://schemas.microsoft.com/office/drawing/2014/main" id="{58A624F6-E944-A140-2FA8-A2A2CA00CDDD}"/>
                </a:ext>
              </a:extLst>
            </p:cNvPr>
            <p:cNvSpPr txBox="1"/>
            <p:nvPr/>
          </p:nvSpPr>
          <p:spPr>
            <a:xfrm>
              <a:off x="1227807" y="1538216"/>
              <a:ext cx="3739081" cy="523220"/>
            </a:xfrm>
            <a:prstGeom prst="rect">
              <a:avLst/>
            </a:prstGeom>
            <a:noFill/>
          </p:spPr>
          <p:txBody>
            <a:bodyPr wrap="square" rtlCol="0">
              <a:spAutoFit/>
            </a:bodyPr>
            <a:lstStyle/>
            <a:p>
              <a:r>
                <a:rPr lang="ja-JP" altLang="en-US" sz="2800"/>
                <a:t>基金の推移（百万円）</a:t>
              </a:r>
              <a:endParaRPr kumimoji="1" lang="ja-JP" altLang="en-US" sz="2800"/>
            </a:p>
          </p:txBody>
        </p:sp>
        <p:sp>
          <p:nvSpPr>
            <p:cNvPr id="39" name="テキスト ボックス 38">
              <a:extLst>
                <a:ext uri="{FF2B5EF4-FFF2-40B4-BE49-F238E27FC236}">
                  <a16:creationId xmlns:a16="http://schemas.microsoft.com/office/drawing/2014/main" id="{D40360E2-ACB6-10B8-5AAD-51F3108E3E4B}"/>
                </a:ext>
              </a:extLst>
            </p:cNvPr>
            <p:cNvSpPr txBox="1"/>
            <p:nvPr/>
          </p:nvSpPr>
          <p:spPr>
            <a:xfrm>
              <a:off x="596243" y="5029855"/>
              <a:ext cx="898806" cy="381519"/>
            </a:xfrm>
            <a:prstGeom prst="rect">
              <a:avLst/>
            </a:prstGeom>
            <a:noFill/>
          </p:spPr>
          <p:txBody>
            <a:bodyPr wrap="square" rtlCol="0">
              <a:spAutoFit/>
            </a:bodyPr>
            <a:lstStyle/>
            <a:p>
              <a:r>
                <a:rPr kumimoji="1" lang="en-US" altLang="ja-JP"/>
                <a:t>2019</a:t>
              </a:r>
              <a:endParaRPr kumimoji="1" lang="ja-JP" altLang="en-US"/>
            </a:p>
          </p:txBody>
        </p:sp>
        <p:sp>
          <p:nvSpPr>
            <p:cNvPr id="40" name="テキスト ボックス 39">
              <a:extLst>
                <a:ext uri="{FF2B5EF4-FFF2-40B4-BE49-F238E27FC236}">
                  <a16:creationId xmlns:a16="http://schemas.microsoft.com/office/drawing/2014/main" id="{7A32F0C4-9B7B-8E0F-6777-286FEAC12F9F}"/>
                </a:ext>
              </a:extLst>
            </p:cNvPr>
            <p:cNvSpPr txBox="1"/>
            <p:nvPr/>
          </p:nvSpPr>
          <p:spPr>
            <a:xfrm>
              <a:off x="1495049" y="5048136"/>
              <a:ext cx="898806" cy="381519"/>
            </a:xfrm>
            <a:prstGeom prst="rect">
              <a:avLst/>
            </a:prstGeom>
            <a:noFill/>
          </p:spPr>
          <p:txBody>
            <a:bodyPr wrap="square" rtlCol="0">
              <a:spAutoFit/>
            </a:bodyPr>
            <a:lstStyle/>
            <a:p>
              <a:r>
                <a:rPr kumimoji="1" lang="en-US" altLang="ja-JP"/>
                <a:t>2021</a:t>
              </a:r>
              <a:endParaRPr kumimoji="1" lang="ja-JP" altLang="en-US"/>
            </a:p>
          </p:txBody>
        </p:sp>
        <p:sp>
          <p:nvSpPr>
            <p:cNvPr id="42" name="テキスト ボックス 41">
              <a:extLst>
                <a:ext uri="{FF2B5EF4-FFF2-40B4-BE49-F238E27FC236}">
                  <a16:creationId xmlns:a16="http://schemas.microsoft.com/office/drawing/2014/main" id="{D8C43E63-6E87-6643-AE44-88B75C3DC721}"/>
                </a:ext>
              </a:extLst>
            </p:cNvPr>
            <p:cNvSpPr txBox="1"/>
            <p:nvPr/>
          </p:nvSpPr>
          <p:spPr>
            <a:xfrm>
              <a:off x="2335294" y="5058174"/>
              <a:ext cx="898806" cy="381519"/>
            </a:xfrm>
            <a:prstGeom prst="rect">
              <a:avLst/>
            </a:prstGeom>
            <a:noFill/>
          </p:spPr>
          <p:txBody>
            <a:bodyPr wrap="square" rtlCol="0">
              <a:spAutoFit/>
            </a:bodyPr>
            <a:lstStyle/>
            <a:p>
              <a:r>
                <a:rPr kumimoji="1" lang="en-US" altLang="ja-JP"/>
                <a:t>2023</a:t>
              </a:r>
              <a:endParaRPr kumimoji="1" lang="ja-JP" altLang="en-US"/>
            </a:p>
          </p:txBody>
        </p:sp>
        <p:sp>
          <p:nvSpPr>
            <p:cNvPr id="43" name="テキスト ボックス 42">
              <a:extLst>
                <a:ext uri="{FF2B5EF4-FFF2-40B4-BE49-F238E27FC236}">
                  <a16:creationId xmlns:a16="http://schemas.microsoft.com/office/drawing/2014/main" id="{C6236776-0CA8-2321-F871-0F207B1A9B34}"/>
                </a:ext>
              </a:extLst>
            </p:cNvPr>
            <p:cNvSpPr txBox="1"/>
            <p:nvPr/>
          </p:nvSpPr>
          <p:spPr>
            <a:xfrm>
              <a:off x="3097348" y="5048136"/>
              <a:ext cx="898806" cy="381519"/>
            </a:xfrm>
            <a:prstGeom prst="rect">
              <a:avLst/>
            </a:prstGeom>
            <a:noFill/>
          </p:spPr>
          <p:txBody>
            <a:bodyPr wrap="square" rtlCol="0">
              <a:spAutoFit/>
            </a:bodyPr>
            <a:lstStyle/>
            <a:p>
              <a:r>
                <a:rPr kumimoji="1" lang="en-US" altLang="ja-JP"/>
                <a:t>2025</a:t>
              </a:r>
              <a:endParaRPr kumimoji="1" lang="ja-JP" altLang="en-US"/>
            </a:p>
          </p:txBody>
        </p:sp>
        <p:sp>
          <p:nvSpPr>
            <p:cNvPr id="44" name="テキスト ボックス 43">
              <a:extLst>
                <a:ext uri="{FF2B5EF4-FFF2-40B4-BE49-F238E27FC236}">
                  <a16:creationId xmlns:a16="http://schemas.microsoft.com/office/drawing/2014/main" id="{29270924-FCEE-4DF8-ACED-AD6A9E9D8068}"/>
                </a:ext>
              </a:extLst>
            </p:cNvPr>
            <p:cNvSpPr txBox="1"/>
            <p:nvPr/>
          </p:nvSpPr>
          <p:spPr>
            <a:xfrm>
              <a:off x="3950292" y="5048136"/>
              <a:ext cx="898806" cy="381519"/>
            </a:xfrm>
            <a:prstGeom prst="rect">
              <a:avLst/>
            </a:prstGeom>
            <a:noFill/>
          </p:spPr>
          <p:txBody>
            <a:bodyPr wrap="square" rtlCol="0">
              <a:spAutoFit/>
            </a:bodyPr>
            <a:lstStyle/>
            <a:p>
              <a:r>
                <a:rPr kumimoji="1" lang="en-US" altLang="ja-JP"/>
                <a:t>2027</a:t>
              </a:r>
              <a:endParaRPr kumimoji="1" lang="ja-JP" altLang="en-US"/>
            </a:p>
          </p:txBody>
        </p:sp>
        <p:sp>
          <p:nvSpPr>
            <p:cNvPr id="45" name="テキスト ボックス 44">
              <a:extLst>
                <a:ext uri="{FF2B5EF4-FFF2-40B4-BE49-F238E27FC236}">
                  <a16:creationId xmlns:a16="http://schemas.microsoft.com/office/drawing/2014/main" id="{CEFDE6C4-2CDB-3453-D1B8-FEC0AECA2FDC}"/>
                </a:ext>
              </a:extLst>
            </p:cNvPr>
            <p:cNvSpPr txBox="1"/>
            <p:nvPr/>
          </p:nvSpPr>
          <p:spPr>
            <a:xfrm>
              <a:off x="4803236" y="5048136"/>
              <a:ext cx="898806" cy="381519"/>
            </a:xfrm>
            <a:prstGeom prst="rect">
              <a:avLst/>
            </a:prstGeom>
            <a:noFill/>
          </p:spPr>
          <p:txBody>
            <a:bodyPr wrap="square" rtlCol="0">
              <a:spAutoFit/>
            </a:bodyPr>
            <a:lstStyle/>
            <a:p>
              <a:r>
                <a:rPr kumimoji="1" lang="en-US" altLang="ja-JP"/>
                <a:t>2029</a:t>
              </a:r>
              <a:endParaRPr kumimoji="1" lang="ja-JP" altLang="en-US"/>
            </a:p>
          </p:txBody>
        </p:sp>
        <p:sp>
          <p:nvSpPr>
            <p:cNvPr id="46" name="テキスト ボックス 45">
              <a:extLst>
                <a:ext uri="{FF2B5EF4-FFF2-40B4-BE49-F238E27FC236}">
                  <a16:creationId xmlns:a16="http://schemas.microsoft.com/office/drawing/2014/main" id="{444C8FAC-E5D3-38E1-B29F-7928767153EB}"/>
                </a:ext>
              </a:extLst>
            </p:cNvPr>
            <p:cNvSpPr txBox="1"/>
            <p:nvPr/>
          </p:nvSpPr>
          <p:spPr>
            <a:xfrm>
              <a:off x="541229" y="4767170"/>
              <a:ext cx="420983" cy="369332"/>
            </a:xfrm>
            <a:prstGeom prst="rect">
              <a:avLst/>
            </a:prstGeom>
            <a:noFill/>
          </p:spPr>
          <p:txBody>
            <a:bodyPr wrap="square" rtlCol="0">
              <a:spAutoFit/>
            </a:bodyPr>
            <a:lstStyle/>
            <a:p>
              <a:r>
                <a:rPr kumimoji="1" lang="en-US" altLang="ja-JP"/>
                <a:t>0</a:t>
              </a:r>
              <a:endParaRPr kumimoji="1" lang="ja-JP" altLang="en-US"/>
            </a:p>
          </p:txBody>
        </p:sp>
        <p:sp>
          <p:nvSpPr>
            <p:cNvPr id="47" name="テキスト ボックス 46">
              <a:extLst>
                <a:ext uri="{FF2B5EF4-FFF2-40B4-BE49-F238E27FC236}">
                  <a16:creationId xmlns:a16="http://schemas.microsoft.com/office/drawing/2014/main" id="{8E0FFF89-72CC-3E52-9E74-A4C70AD32FE2}"/>
                </a:ext>
              </a:extLst>
            </p:cNvPr>
            <p:cNvSpPr txBox="1"/>
            <p:nvPr/>
          </p:nvSpPr>
          <p:spPr>
            <a:xfrm>
              <a:off x="-1471" y="4167241"/>
              <a:ext cx="898806" cy="400110"/>
            </a:xfrm>
            <a:prstGeom prst="rect">
              <a:avLst/>
            </a:prstGeom>
            <a:noFill/>
          </p:spPr>
          <p:txBody>
            <a:bodyPr wrap="square" rtlCol="0">
              <a:spAutoFit/>
            </a:bodyPr>
            <a:lstStyle/>
            <a:p>
              <a:r>
                <a:rPr lang="en-US" altLang="ja-JP" sz="2000"/>
                <a:t>4,000</a:t>
              </a:r>
              <a:endParaRPr kumimoji="1" lang="ja-JP" altLang="en-US" sz="2000"/>
            </a:p>
          </p:txBody>
        </p:sp>
        <p:sp>
          <p:nvSpPr>
            <p:cNvPr id="48" name="テキスト ボックス 47">
              <a:extLst>
                <a:ext uri="{FF2B5EF4-FFF2-40B4-BE49-F238E27FC236}">
                  <a16:creationId xmlns:a16="http://schemas.microsoft.com/office/drawing/2014/main" id="{8B2E7B98-0D24-3863-CEC0-BB8CD8BDC3F6}"/>
                </a:ext>
              </a:extLst>
            </p:cNvPr>
            <p:cNvSpPr txBox="1"/>
            <p:nvPr/>
          </p:nvSpPr>
          <p:spPr>
            <a:xfrm>
              <a:off x="-4745" y="3538166"/>
              <a:ext cx="831085" cy="400110"/>
            </a:xfrm>
            <a:prstGeom prst="rect">
              <a:avLst/>
            </a:prstGeom>
            <a:noFill/>
          </p:spPr>
          <p:txBody>
            <a:bodyPr wrap="square" rtlCol="0">
              <a:spAutoFit/>
            </a:bodyPr>
            <a:lstStyle/>
            <a:p>
              <a:r>
                <a:rPr lang="en-US" altLang="ja-JP" sz="2000"/>
                <a:t>8,000</a:t>
              </a:r>
              <a:endParaRPr kumimoji="1" lang="ja-JP" altLang="en-US" sz="2000"/>
            </a:p>
          </p:txBody>
        </p:sp>
        <p:sp>
          <p:nvSpPr>
            <p:cNvPr id="49" name="テキスト ボックス 48">
              <a:extLst>
                <a:ext uri="{FF2B5EF4-FFF2-40B4-BE49-F238E27FC236}">
                  <a16:creationId xmlns:a16="http://schemas.microsoft.com/office/drawing/2014/main" id="{950C57E8-A4F6-7712-1430-543357125DAB}"/>
                </a:ext>
              </a:extLst>
            </p:cNvPr>
            <p:cNvSpPr txBox="1"/>
            <p:nvPr/>
          </p:nvSpPr>
          <p:spPr>
            <a:xfrm>
              <a:off x="-143767" y="2901111"/>
              <a:ext cx="999160" cy="400110"/>
            </a:xfrm>
            <a:prstGeom prst="rect">
              <a:avLst/>
            </a:prstGeom>
            <a:noFill/>
          </p:spPr>
          <p:txBody>
            <a:bodyPr wrap="square" rtlCol="0">
              <a:spAutoFit/>
            </a:bodyPr>
            <a:lstStyle/>
            <a:p>
              <a:r>
                <a:rPr lang="en-US" altLang="ja-JP" sz="2000"/>
                <a:t>12,000</a:t>
              </a:r>
              <a:endParaRPr kumimoji="1" lang="ja-JP" altLang="en-US" sz="2000"/>
            </a:p>
          </p:txBody>
        </p:sp>
        <p:sp>
          <p:nvSpPr>
            <p:cNvPr id="50" name="テキスト ボックス 49">
              <a:extLst>
                <a:ext uri="{FF2B5EF4-FFF2-40B4-BE49-F238E27FC236}">
                  <a16:creationId xmlns:a16="http://schemas.microsoft.com/office/drawing/2014/main" id="{49CFB741-C2DD-40D6-5663-ADC0F5F6724A}"/>
                </a:ext>
              </a:extLst>
            </p:cNvPr>
            <p:cNvSpPr txBox="1"/>
            <p:nvPr/>
          </p:nvSpPr>
          <p:spPr>
            <a:xfrm>
              <a:off x="-131366" y="2227372"/>
              <a:ext cx="1018002" cy="400110"/>
            </a:xfrm>
            <a:prstGeom prst="rect">
              <a:avLst/>
            </a:prstGeom>
            <a:noFill/>
          </p:spPr>
          <p:txBody>
            <a:bodyPr wrap="square" rtlCol="0">
              <a:spAutoFit/>
            </a:bodyPr>
            <a:lstStyle/>
            <a:p>
              <a:r>
                <a:rPr lang="en-US" altLang="ja-JP" sz="2000"/>
                <a:t>16,000</a:t>
              </a:r>
              <a:endParaRPr kumimoji="1" lang="ja-JP" altLang="en-US" sz="2000"/>
            </a:p>
          </p:txBody>
        </p:sp>
        <p:sp>
          <p:nvSpPr>
            <p:cNvPr id="51" name="テキスト ボックス 50">
              <a:extLst>
                <a:ext uri="{FF2B5EF4-FFF2-40B4-BE49-F238E27FC236}">
                  <a16:creationId xmlns:a16="http://schemas.microsoft.com/office/drawing/2014/main" id="{2FD55FFC-5089-0234-086E-3833E8D561E3}"/>
                </a:ext>
              </a:extLst>
            </p:cNvPr>
            <p:cNvSpPr txBox="1"/>
            <p:nvPr/>
          </p:nvSpPr>
          <p:spPr>
            <a:xfrm>
              <a:off x="3587345" y="5278511"/>
              <a:ext cx="1676101" cy="369332"/>
            </a:xfrm>
            <a:prstGeom prst="rect">
              <a:avLst/>
            </a:prstGeom>
            <a:noFill/>
          </p:spPr>
          <p:txBody>
            <a:bodyPr wrap="square" rtlCol="0">
              <a:spAutoFit/>
            </a:bodyPr>
            <a:lstStyle/>
            <a:p>
              <a:r>
                <a:rPr lang="ja-JP" altLang="en-US"/>
                <a:t>（</a:t>
              </a:r>
              <a:r>
                <a:rPr kumimoji="1" lang="ja-JP" altLang="en-US"/>
                <a:t>見込み）→</a:t>
              </a:r>
            </a:p>
          </p:txBody>
        </p:sp>
        <p:sp>
          <p:nvSpPr>
            <p:cNvPr id="52" name="テキスト ボックス 51">
              <a:extLst>
                <a:ext uri="{FF2B5EF4-FFF2-40B4-BE49-F238E27FC236}">
                  <a16:creationId xmlns:a16="http://schemas.microsoft.com/office/drawing/2014/main" id="{F7C746A5-36FC-2EA9-57F0-9A0F3095C017}"/>
                </a:ext>
              </a:extLst>
            </p:cNvPr>
            <p:cNvSpPr txBox="1"/>
            <p:nvPr/>
          </p:nvSpPr>
          <p:spPr>
            <a:xfrm>
              <a:off x="2096262" y="6238674"/>
              <a:ext cx="3889439" cy="415498"/>
            </a:xfrm>
            <a:prstGeom prst="rect">
              <a:avLst/>
            </a:prstGeom>
            <a:noFill/>
          </p:spPr>
          <p:txBody>
            <a:bodyPr wrap="square" rtlCol="0">
              <a:spAutoFit/>
            </a:bodyPr>
            <a:lstStyle/>
            <a:p>
              <a:r>
                <a:rPr kumimoji="1" lang="ja-JP" altLang="en-US" sz="1050"/>
                <a:t>出典：令和</a:t>
              </a:r>
              <a:r>
                <a:rPr kumimoji="1" lang="en-US" altLang="ja-JP" sz="1050"/>
                <a:t>6</a:t>
              </a:r>
              <a:r>
                <a:rPr kumimoji="1" lang="ja-JP" altLang="en-US" sz="1050"/>
                <a:t>年度長期財政見通しと財政運営の基本的な考え方</a:t>
              </a:r>
              <a:endParaRPr kumimoji="1" lang="en-US" altLang="ja-JP" sz="1050"/>
            </a:p>
            <a:p>
              <a:r>
                <a:rPr lang="ja-JP" altLang="en-US" sz="1050"/>
                <a:t>　　　令和</a:t>
              </a:r>
              <a:r>
                <a:rPr lang="en-US" altLang="ja-JP" sz="1050"/>
                <a:t>2</a:t>
              </a:r>
              <a:r>
                <a:rPr lang="ja-JP" altLang="en-US" sz="1050"/>
                <a:t>～</a:t>
              </a:r>
              <a:r>
                <a:rPr lang="en-US" altLang="ja-JP" sz="1050"/>
                <a:t>6</a:t>
              </a:r>
              <a:r>
                <a:rPr lang="ja-JP" altLang="en-US" sz="1050"/>
                <a:t>年度決算書</a:t>
              </a:r>
              <a:endParaRPr kumimoji="1" lang="ja-JP" altLang="en-US" sz="1050"/>
            </a:p>
          </p:txBody>
        </p:sp>
        <p:sp>
          <p:nvSpPr>
            <p:cNvPr id="53" name="テキスト ボックス 52">
              <a:extLst>
                <a:ext uri="{FF2B5EF4-FFF2-40B4-BE49-F238E27FC236}">
                  <a16:creationId xmlns:a16="http://schemas.microsoft.com/office/drawing/2014/main" id="{CF3CAD97-1007-295E-1523-74B80FF33FE8}"/>
                </a:ext>
              </a:extLst>
            </p:cNvPr>
            <p:cNvSpPr txBox="1"/>
            <p:nvPr/>
          </p:nvSpPr>
          <p:spPr>
            <a:xfrm>
              <a:off x="-131184" y="5700750"/>
              <a:ext cx="6730567" cy="430887"/>
            </a:xfrm>
            <a:prstGeom prst="rect">
              <a:avLst/>
            </a:prstGeom>
            <a:noFill/>
          </p:spPr>
          <p:txBody>
            <a:bodyPr wrap="square" rtlCol="0">
              <a:spAutoFit/>
            </a:bodyPr>
            <a:lstStyle/>
            <a:p>
              <a:r>
                <a:rPr lang="ja-JP" altLang="en-US" sz="2200">
                  <a:solidFill>
                    <a:schemeClr val="tx2">
                      <a:lumMod val="90000"/>
                      <a:lumOff val="10000"/>
                    </a:schemeClr>
                  </a:solidFill>
                </a:rPr>
                <a:t>■</a:t>
              </a:r>
              <a:r>
                <a:rPr lang="ja-JP" altLang="en-US" sz="2200"/>
                <a:t>財政調整基金</a:t>
              </a:r>
              <a:r>
                <a:rPr kumimoji="1" lang="ja-JP" altLang="en-US" sz="2200">
                  <a:solidFill>
                    <a:schemeClr val="tx2">
                      <a:lumMod val="75000"/>
                      <a:lumOff val="25000"/>
                    </a:schemeClr>
                  </a:solidFill>
                </a:rPr>
                <a:t>■</a:t>
              </a:r>
              <a:r>
                <a:rPr kumimoji="1" lang="ja-JP" altLang="en-US" sz="2200"/>
                <a:t>市債管理基金</a:t>
              </a:r>
              <a:r>
                <a:rPr lang="ja-JP" altLang="en-US" sz="2200">
                  <a:solidFill>
                    <a:schemeClr val="tx2">
                      <a:lumMod val="25000"/>
                      <a:lumOff val="75000"/>
                    </a:schemeClr>
                  </a:solidFill>
                </a:rPr>
                <a:t>■</a:t>
              </a:r>
              <a:r>
                <a:rPr lang="ja-JP" altLang="en-US" sz="2200"/>
                <a:t>特定目的基金</a:t>
              </a:r>
              <a:endParaRPr kumimoji="1" lang="ja-JP" altLang="en-US" sz="2200"/>
            </a:p>
          </p:txBody>
        </p:sp>
      </p:grpSp>
      <p:sp>
        <p:nvSpPr>
          <p:cNvPr id="54" name="テキスト ボックス 53">
            <a:extLst>
              <a:ext uri="{FF2B5EF4-FFF2-40B4-BE49-F238E27FC236}">
                <a16:creationId xmlns:a16="http://schemas.microsoft.com/office/drawing/2014/main" id="{B511C056-3DB3-948A-7A61-13F66C6AFE3B}"/>
              </a:ext>
            </a:extLst>
          </p:cNvPr>
          <p:cNvSpPr txBox="1"/>
          <p:nvPr/>
        </p:nvSpPr>
        <p:spPr>
          <a:xfrm>
            <a:off x="6262061" y="678484"/>
            <a:ext cx="4815412" cy="1815882"/>
          </a:xfrm>
          <a:prstGeom prst="rect">
            <a:avLst/>
          </a:prstGeom>
          <a:noFill/>
        </p:spPr>
        <p:txBody>
          <a:bodyPr wrap="square" rtlCol="0">
            <a:spAutoFit/>
          </a:bodyPr>
          <a:lstStyle/>
          <a:p>
            <a:pPr algn="ctr">
              <a:lnSpc>
                <a:spcPct val="250000"/>
              </a:lnSpc>
            </a:pPr>
            <a:r>
              <a:rPr lang="ja-JP" altLang="en-US" sz="2800"/>
              <a:t>年平均</a:t>
            </a:r>
            <a:r>
              <a:rPr lang="ja-JP" altLang="en-US" sz="3200" b="1"/>
              <a:t>約</a:t>
            </a:r>
            <a:r>
              <a:rPr lang="en-US" altLang="ja-JP" sz="3200" b="1"/>
              <a:t>25</a:t>
            </a:r>
            <a:r>
              <a:rPr lang="ja-JP" altLang="en-US" sz="3200" b="1"/>
              <a:t>億円</a:t>
            </a:r>
            <a:r>
              <a:rPr lang="ja-JP" altLang="en-US" sz="2800"/>
              <a:t>の財政赤字</a:t>
            </a:r>
            <a:endParaRPr lang="en-US" altLang="ja-JP" sz="3200"/>
          </a:p>
          <a:p>
            <a:pPr algn="ctr"/>
            <a:r>
              <a:rPr lang="en-US" altLang="ja-JP" sz="3200"/>
              <a:t>2030</a:t>
            </a:r>
            <a:r>
              <a:rPr lang="ja-JP" altLang="en-US" sz="3200"/>
              <a:t>年度には</a:t>
            </a:r>
            <a:r>
              <a:rPr lang="ja-JP" altLang="en-US" sz="3200" b="1"/>
              <a:t>基金が枯渇</a:t>
            </a:r>
            <a:endParaRPr lang="en-US" altLang="ja-JP" sz="2400" b="1"/>
          </a:p>
        </p:txBody>
      </p:sp>
      <p:sp>
        <p:nvSpPr>
          <p:cNvPr id="55" name="テキスト ボックス 54">
            <a:extLst>
              <a:ext uri="{FF2B5EF4-FFF2-40B4-BE49-F238E27FC236}">
                <a16:creationId xmlns:a16="http://schemas.microsoft.com/office/drawing/2014/main" id="{C12B2E25-479D-7251-15A8-2251A80CA828}"/>
              </a:ext>
            </a:extLst>
          </p:cNvPr>
          <p:cNvSpPr txBox="1"/>
          <p:nvPr/>
        </p:nvSpPr>
        <p:spPr>
          <a:xfrm>
            <a:off x="6432381" y="4645027"/>
            <a:ext cx="4492352" cy="1200329"/>
          </a:xfrm>
          <a:prstGeom prst="rect">
            <a:avLst/>
          </a:prstGeom>
          <a:noFill/>
        </p:spPr>
        <p:txBody>
          <a:bodyPr wrap="square" rtlCol="0">
            <a:spAutoFit/>
          </a:bodyPr>
          <a:lstStyle/>
          <a:p>
            <a:r>
              <a:rPr lang="en-US" altLang="ja-JP" sz="2400"/>
              <a:t>1.</a:t>
            </a:r>
            <a:r>
              <a:rPr lang="ja-JP" altLang="en-US" sz="2400"/>
              <a:t>住民税の維持</a:t>
            </a:r>
            <a:endParaRPr lang="en-US" altLang="ja-JP" sz="2400"/>
          </a:p>
          <a:p>
            <a:r>
              <a:rPr lang="en-US" altLang="ja-JP" sz="2400"/>
              <a:t>2.</a:t>
            </a:r>
            <a:r>
              <a:rPr lang="ja-JP" altLang="en-US" sz="2400"/>
              <a:t>固定資産税約</a:t>
            </a:r>
            <a:r>
              <a:rPr lang="en-US" altLang="ja-JP" sz="2400"/>
              <a:t>1</a:t>
            </a:r>
            <a:r>
              <a:rPr lang="ja-JP" altLang="en-US" sz="2400"/>
              <a:t>億増収</a:t>
            </a:r>
            <a:endParaRPr lang="en-US" altLang="ja-JP" sz="2400"/>
          </a:p>
          <a:p>
            <a:r>
              <a:rPr lang="en-US" altLang="ja-JP" sz="2400"/>
              <a:t>3.</a:t>
            </a:r>
            <a:r>
              <a:rPr lang="ja-JP" altLang="en-US" sz="2400"/>
              <a:t>公共施設の支出約</a:t>
            </a:r>
            <a:r>
              <a:rPr lang="en-US" altLang="ja-JP" sz="2400"/>
              <a:t>5.7</a:t>
            </a:r>
            <a:r>
              <a:rPr lang="ja-JP" altLang="en-US" sz="2400"/>
              <a:t>億削減</a:t>
            </a:r>
            <a:endParaRPr lang="en-US" altLang="ja-JP" sz="2400"/>
          </a:p>
        </p:txBody>
      </p:sp>
      <p:sp>
        <p:nvSpPr>
          <p:cNvPr id="57" name="テキスト ボックス 56">
            <a:extLst>
              <a:ext uri="{FF2B5EF4-FFF2-40B4-BE49-F238E27FC236}">
                <a16:creationId xmlns:a16="http://schemas.microsoft.com/office/drawing/2014/main" id="{F87D89F5-E4EE-849E-398D-3454880C683F}"/>
              </a:ext>
            </a:extLst>
          </p:cNvPr>
          <p:cNvSpPr txBox="1"/>
          <p:nvPr/>
        </p:nvSpPr>
        <p:spPr>
          <a:xfrm>
            <a:off x="6368646" y="5908100"/>
            <a:ext cx="4668940" cy="584775"/>
          </a:xfrm>
          <a:prstGeom prst="rect">
            <a:avLst/>
          </a:prstGeom>
          <a:noFill/>
        </p:spPr>
        <p:txBody>
          <a:bodyPr wrap="square" rtlCol="0">
            <a:spAutoFit/>
          </a:bodyPr>
          <a:lstStyle/>
          <a:p>
            <a:r>
              <a:rPr lang="ja-JP" altLang="en-US" sz="2800"/>
              <a:t>財政赤字を</a:t>
            </a:r>
            <a:r>
              <a:rPr lang="ja-JP" altLang="en-US" sz="3200" b="1"/>
              <a:t>約</a:t>
            </a:r>
            <a:r>
              <a:rPr lang="en-US" altLang="ja-JP" sz="3200" b="1"/>
              <a:t>6.7</a:t>
            </a:r>
            <a:r>
              <a:rPr lang="ja-JP" altLang="en-US" sz="3200" b="1"/>
              <a:t>億円削減</a:t>
            </a:r>
            <a:endParaRPr lang="en-US" altLang="ja-JP" sz="2800" b="1"/>
          </a:p>
        </p:txBody>
      </p:sp>
    </p:spTree>
    <p:extLst>
      <p:ext uri="{BB962C8B-B14F-4D97-AF65-F5344CB8AC3E}">
        <p14:creationId xmlns:p14="http://schemas.microsoft.com/office/powerpoint/2010/main" val="9814290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15355-2058-63FB-7725-EAC7A02D6B9D}"/>
            </a:ext>
          </a:extLst>
        </p:cNvPr>
        <p:cNvGrpSpPr/>
        <p:nvPr/>
      </p:nvGrpSpPr>
      <p:grpSpPr>
        <a:xfrm>
          <a:off x="0" y="0"/>
          <a:ext cx="0" cy="0"/>
          <a:chOff x="0" y="0"/>
          <a:chExt cx="0" cy="0"/>
        </a:xfrm>
      </p:grpSpPr>
      <p:sp>
        <p:nvSpPr>
          <p:cNvPr id="80" name="四角形: 角を丸くする 79">
            <a:extLst>
              <a:ext uri="{FF2B5EF4-FFF2-40B4-BE49-F238E27FC236}">
                <a16:creationId xmlns:a16="http://schemas.microsoft.com/office/drawing/2014/main" id="{A41A437C-98B4-E801-589E-79E661C46903}"/>
              </a:ext>
            </a:extLst>
          </p:cNvPr>
          <p:cNvSpPr/>
          <p:nvPr/>
        </p:nvSpPr>
        <p:spPr>
          <a:xfrm>
            <a:off x="7534413" y="5206756"/>
            <a:ext cx="3483175" cy="1418999"/>
          </a:xfrm>
          <a:prstGeom prst="round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四角形: 角を丸くする 80">
            <a:extLst>
              <a:ext uri="{FF2B5EF4-FFF2-40B4-BE49-F238E27FC236}">
                <a16:creationId xmlns:a16="http://schemas.microsoft.com/office/drawing/2014/main" id="{8879BABE-79FE-00AB-EE5A-113A8B219814}"/>
              </a:ext>
            </a:extLst>
          </p:cNvPr>
          <p:cNvSpPr/>
          <p:nvPr/>
        </p:nvSpPr>
        <p:spPr>
          <a:xfrm>
            <a:off x="8835647" y="4952975"/>
            <a:ext cx="1007585" cy="516330"/>
          </a:xfrm>
          <a:prstGeom prst="roundRect">
            <a:avLst/>
          </a:prstGeom>
          <a:solidFill>
            <a:srgbClr val="44546A"/>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四角形: 角を丸くする 77">
            <a:extLst>
              <a:ext uri="{FF2B5EF4-FFF2-40B4-BE49-F238E27FC236}">
                <a16:creationId xmlns:a16="http://schemas.microsoft.com/office/drawing/2014/main" id="{55F5295C-2E49-F362-5596-6F411477E1A8}"/>
              </a:ext>
            </a:extLst>
          </p:cNvPr>
          <p:cNvSpPr/>
          <p:nvPr/>
        </p:nvSpPr>
        <p:spPr>
          <a:xfrm>
            <a:off x="4022099" y="3294062"/>
            <a:ext cx="3338828" cy="1418999"/>
          </a:xfrm>
          <a:prstGeom prst="round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四角形: 角を丸くする 78">
            <a:extLst>
              <a:ext uri="{FF2B5EF4-FFF2-40B4-BE49-F238E27FC236}">
                <a16:creationId xmlns:a16="http://schemas.microsoft.com/office/drawing/2014/main" id="{285012DA-8766-F277-A943-8E8BD53E30E3}"/>
              </a:ext>
            </a:extLst>
          </p:cNvPr>
          <p:cNvSpPr/>
          <p:nvPr/>
        </p:nvSpPr>
        <p:spPr>
          <a:xfrm>
            <a:off x="5133111" y="3035897"/>
            <a:ext cx="1007585" cy="516330"/>
          </a:xfrm>
          <a:prstGeom prst="roundRect">
            <a:avLst/>
          </a:prstGeom>
          <a:solidFill>
            <a:srgbClr val="44546A"/>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四角形: 角を丸くする 75">
            <a:extLst>
              <a:ext uri="{FF2B5EF4-FFF2-40B4-BE49-F238E27FC236}">
                <a16:creationId xmlns:a16="http://schemas.microsoft.com/office/drawing/2014/main" id="{C098937A-1A61-E3DA-D52C-C3CD64B4FA2A}"/>
              </a:ext>
            </a:extLst>
          </p:cNvPr>
          <p:cNvSpPr/>
          <p:nvPr/>
        </p:nvSpPr>
        <p:spPr>
          <a:xfrm>
            <a:off x="330513" y="3283468"/>
            <a:ext cx="3483175" cy="1418999"/>
          </a:xfrm>
          <a:prstGeom prst="round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四角形: 角を丸くする 76">
            <a:extLst>
              <a:ext uri="{FF2B5EF4-FFF2-40B4-BE49-F238E27FC236}">
                <a16:creationId xmlns:a16="http://schemas.microsoft.com/office/drawing/2014/main" id="{9BDD42B5-7111-5218-E85F-F538F6BE74D8}"/>
              </a:ext>
            </a:extLst>
          </p:cNvPr>
          <p:cNvSpPr/>
          <p:nvPr/>
        </p:nvSpPr>
        <p:spPr>
          <a:xfrm>
            <a:off x="1251653" y="3005893"/>
            <a:ext cx="1813447" cy="516330"/>
          </a:xfrm>
          <a:prstGeom prst="roundRect">
            <a:avLst/>
          </a:prstGeom>
          <a:solidFill>
            <a:srgbClr val="44546A"/>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四角形: 角を丸くする 73">
            <a:extLst>
              <a:ext uri="{FF2B5EF4-FFF2-40B4-BE49-F238E27FC236}">
                <a16:creationId xmlns:a16="http://schemas.microsoft.com/office/drawing/2014/main" id="{6564D4CE-0FE9-8092-9CF6-2662BE59FD61}"/>
              </a:ext>
            </a:extLst>
          </p:cNvPr>
          <p:cNvSpPr/>
          <p:nvPr/>
        </p:nvSpPr>
        <p:spPr>
          <a:xfrm>
            <a:off x="7534413" y="3258767"/>
            <a:ext cx="3483175" cy="1418999"/>
          </a:xfrm>
          <a:prstGeom prst="round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四角形: 角を丸くする 74">
            <a:extLst>
              <a:ext uri="{FF2B5EF4-FFF2-40B4-BE49-F238E27FC236}">
                <a16:creationId xmlns:a16="http://schemas.microsoft.com/office/drawing/2014/main" id="{BD166333-746F-43E4-5FA3-0D4C2BE98E91}"/>
              </a:ext>
            </a:extLst>
          </p:cNvPr>
          <p:cNvSpPr/>
          <p:nvPr/>
        </p:nvSpPr>
        <p:spPr>
          <a:xfrm>
            <a:off x="8789772" y="3000602"/>
            <a:ext cx="1007585" cy="516330"/>
          </a:xfrm>
          <a:prstGeom prst="roundRect">
            <a:avLst/>
          </a:prstGeom>
          <a:solidFill>
            <a:srgbClr val="44546A"/>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四角形: 角を丸くする 71">
            <a:extLst>
              <a:ext uri="{FF2B5EF4-FFF2-40B4-BE49-F238E27FC236}">
                <a16:creationId xmlns:a16="http://schemas.microsoft.com/office/drawing/2014/main" id="{7D9D1DE9-83E6-1EA8-4B16-9292ED2F0F35}"/>
              </a:ext>
            </a:extLst>
          </p:cNvPr>
          <p:cNvSpPr/>
          <p:nvPr/>
        </p:nvSpPr>
        <p:spPr>
          <a:xfrm>
            <a:off x="4022099" y="5205886"/>
            <a:ext cx="3338828" cy="1418999"/>
          </a:xfrm>
          <a:prstGeom prst="round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四角形: 角を丸くする 72">
            <a:extLst>
              <a:ext uri="{FF2B5EF4-FFF2-40B4-BE49-F238E27FC236}">
                <a16:creationId xmlns:a16="http://schemas.microsoft.com/office/drawing/2014/main" id="{2DA6CA1F-7E8E-50B0-9CE7-E83F11121459}"/>
              </a:ext>
            </a:extLst>
          </p:cNvPr>
          <p:cNvSpPr/>
          <p:nvPr/>
        </p:nvSpPr>
        <p:spPr>
          <a:xfrm>
            <a:off x="5239064" y="4905579"/>
            <a:ext cx="1007585" cy="516330"/>
          </a:xfrm>
          <a:prstGeom prst="roundRect">
            <a:avLst/>
          </a:prstGeom>
          <a:solidFill>
            <a:srgbClr val="44546A"/>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四角形: 角を丸くする 70">
            <a:extLst>
              <a:ext uri="{FF2B5EF4-FFF2-40B4-BE49-F238E27FC236}">
                <a16:creationId xmlns:a16="http://schemas.microsoft.com/office/drawing/2014/main" id="{D7D6CD39-906F-9D4B-2F75-5E4A21CA56AB}"/>
              </a:ext>
            </a:extLst>
          </p:cNvPr>
          <p:cNvSpPr/>
          <p:nvPr/>
        </p:nvSpPr>
        <p:spPr>
          <a:xfrm>
            <a:off x="302880" y="5237900"/>
            <a:ext cx="3489121" cy="1418999"/>
          </a:xfrm>
          <a:prstGeom prst="round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四角形: 角を丸くする 60">
            <a:extLst>
              <a:ext uri="{FF2B5EF4-FFF2-40B4-BE49-F238E27FC236}">
                <a16:creationId xmlns:a16="http://schemas.microsoft.com/office/drawing/2014/main" id="{B0D13E90-1A35-251B-6CBB-2069676AC8B4}"/>
              </a:ext>
            </a:extLst>
          </p:cNvPr>
          <p:cNvSpPr/>
          <p:nvPr/>
        </p:nvSpPr>
        <p:spPr>
          <a:xfrm>
            <a:off x="1543647" y="4978605"/>
            <a:ext cx="1007585" cy="516330"/>
          </a:xfrm>
          <a:prstGeom prst="roundRect">
            <a:avLst/>
          </a:prstGeom>
          <a:solidFill>
            <a:srgbClr val="44546A"/>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EC12AD7B-B4FC-617F-D35D-C66EAA6CFAA7}"/>
              </a:ext>
            </a:extLst>
          </p:cNvPr>
          <p:cNvSpPr/>
          <p:nvPr/>
        </p:nvSpPr>
        <p:spPr>
          <a:xfrm>
            <a:off x="11292000" y="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B5824395-783B-57F1-AEAD-B6616C61A27E}"/>
              </a:ext>
            </a:extLst>
          </p:cNvPr>
          <p:cNvSpPr/>
          <p:nvPr/>
        </p:nvSpPr>
        <p:spPr>
          <a:xfrm>
            <a:off x="11292000" y="2286001"/>
            <a:ext cx="900000" cy="2286000"/>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05FEDA2B-E0A4-597A-3983-7C6F110C6C73}"/>
              </a:ext>
            </a:extLst>
          </p:cNvPr>
          <p:cNvSpPr/>
          <p:nvPr/>
        </p:nvSpPr>
        <p:spPr>
          <a:xfrm>
            <a:off x="11292000" y="457200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2FA11CC5-1460-A62A-DF06-D68B0F598948}"/>
              </a:ext>
            </a:extLst>
          </p:cNvPr>
          <p:cNvSpPr txBox="1"/>
          <p:nvPr/>
        </p:nvSpPr>
        <p:spPr>
          <a:xfrm>
            <a:off x="11403446" y="271462"/>
            <a:ext cx="677108" cy="1743075"/>
          </a:xfrm>
          <a:prstGeom prst="rect">
            <a:avLst/>
          </a:prstGeom>
          <a:noFill/>
        </p:spPr>
        <p:txBody>
          <a:bodyPr vert="eaVert" wrap="square" rtlCol="0">
            <a:spAutoFit/>
          </a:bodyPr>
          <a:lstStyle/>
          <a:p>
            <a:pPr algn="ctr"/>
            <a:r>
              <a:rPr lang="ja-JP" altLang="en-US" sz="3200" b="1">
                <a:solidFill>
                  <a:schemeClr val="bg1">
                    <a:lumMod val="75000"/>
                  </a:schemeClr>
                </a:solidFill>
              </a:rPr>
              <a:t>基本構想</a:t>
            </a:r>
            <a:endParaRPr kumimoji="1" lang="ja-JP" altLang="en-US" sz="3200" b="1">
              <a:solidFill>
                <a:schemeClr val="bg1">
                  <a:lumMod val="75000"/>
                </a:schemeClr>
              </a:solidFill>
            </a:endParaRPr>
          </a:p>
        </p:txBody>
      </p:sp>
      <p:sp>
        <p:nvSpPr>
          <p:cNvPr id="6" name="テキスト ボックス 5">
            <a:extLst>
              <a:ext uri="{FF2B5EF4-FFF2-40B4-BE49-F238E27FC236}">
                <a16:creationId xmlns:a16="http://schemas.microsoft.com/office/drawing/2014/main" id="{8220709F-57DC-FF92-7001-19CE5729D290}"/>
              </a:ext>
            </a:extLst>
          </p:cNvPr>
          <p:cNvSpPr txBox="1"/>
          <p:nvPr/>
        </p:nvSpPr>
        <p:spPr>
          <a:xfrm>
            <a:off x="11403446" y="2116931"/>
            <a:ext cx="677108" cy="2624138"/>
          </a:xfrm>
          <a:prstGeom prst="rect">
            <a:avLst/>
          </a:prstGeom>
          <a:noFill/>
        </p:spPr>
        <p:txBody>
          <a:bodyPr vert="eaVert" wrap="square" rtlCol="0">
            <a:spAutoFit/>
          </a:bodyPr>
          <a:lstStyle/>
          <a:p>
            <a:pPr algn="ctr"/>
            <a:r>
              <a:rPr lang="ja-JP" altLang="en-US" sz="3200" b="1">
                <a:solidFill>
                  <a:schemeClr val="bg1"/>
                </a:solidFill>
              </a:rPr>
              <a:t>部門別構想</a:t>
            </a:r>
            <a:endParaRPr kumimoji="1" lang="ja-JP" altLang="en-US" sz="3200" b="1">
              <a:solidFill>
                <a:schemeClr val="bg1"/>
              </a:solidFill>
            </a:endParaRPr>
          </a:p>
        </p:txBody>
      </p:sp>
      <p:sp>
        <p:nvSpPr>
          <p:cNvPr id="7" name="テキスト ボックス 6">
            <a:extLst>
              <a:ext uri="{FF2B5EF4-FFF2-40B4-BE49-F238E27FC236}">
                <a16:creationId xmlns:a16="http://schemas.microsoft.com/office/drawing/2014/main" id="{857ED346-84F0-0F7B-00AC-7CE0B4362371}"/>
              </a:ext>
            </a:extLst>
          </p:cNvPr>
          <p:cNvSpPr txBox="1"/>
          <p:nvPr/>
        </p:nvSpPr>
        <p:spPr>
          <a:xfrm>
            <a:off x="11403446" y="4402932"/>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地区別構想</a:t>
            </a:r>
            <a:endParaRPr kumimoji="1" lang="ja-JP" altLang="en-US" sz="3200" b="1">
              <a:solidFill>
                <a:schemeClr val="bg1">
                  <a:lumMod val="75000"/>
                </a:schemeClr>
              </a:solidFill>
            </a:endParaRPr>
          </a:p>
        </p:txBody>
      </p:sp>
      <p:sp>
        <p:nvSpPr>
          <p:cNvPr id="16" name="スライド番号プレースホルダー 15">
            <a:extLst>
              <a:ext uri="{FF2B5EF4-FFF2-40B4-BE49-F238E27FC236}">
                <a16:creationId xmlns:a16="http://schemas.microsoft.com/office/drawing/2014/main" id="{4273F5DB-A04D-7E9E-4AA0-F52E54F53524}"/>
              </a:ext>
            </a:extLst>
          </p:cNvPr>
          <p:cNvSpPr>
            <a:spLocks noGrp="1"/>
          </p:cNvSpPr>
          <p:nvPr>
            <p:ph type="sldNum" sz="quarter" idx="12"/>
          </p:nvPr>
        </p:nvSpPr>
        <p:spPr/>
        <p:txBody>
          <a:bodyPr/>
          <a:lstStyle/>
          <a:p>
            <a:fld id="{808DD2B0-C8C2-4F2E-939A-03152E45562F}" type="slidenum">
              <a:rPr kumimoji="1" lang="ja-JP" altLang="en-US" smtClean="0"/>
              <a:t>6</a:t>
            </a:fld>
            <a:endParaRPr kumimoji="1" lang="ja-JP" altLang="en-US"/>
          </a:p>
        </p:txBody>
      </p:sp>
      <p:sp>
        <p:nvSpPr>
          <p:cNvPr id="36" name="正方形/長方形 35">
            <a:extLst>
              <a:ext uri="{FF2B5EF4-FFF2-40B4-BE49-F238E27FC236}">
                <a16:creationId xmlns:a16="http://schemas.microsoft.com/office/drawing/2014/main" id="{4813E048-7C6F-D409-E951-F55F92DE4645}"/>
              </a:ext>
            </a:extLst>
          </p:cNvPr>
          <p:cNvSpPr/>
          <p:nvPr/>
        </p:nvSpPr>
        <p:spPr>
          <a:xfrm>
            <a:off x="1690392" y="224610"/>
            <a:ext cx="9097861" cy="822710"/>
          </a:xfrm>
          <a:prstGeom prst="rect">
            <a:avLst/>
          </a:prstGeom>
          <a:noFill/>
          <a:ln w="762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楕円 37">
            <a:extLst>
              <a:ext uri="{FF2B5EF4-FFF2-40B4-BE49-F238E27FC236}">
                <a16:creationId xmlns:a16="http://schemas.microsoft.com/office/drawing/2014/main" id="{ABD94329-E37E-7801-4977-DA1A0DC95AFF}"/>
              </a:ext>
            </a:extLst>
          </p:cNvPr>
          <p:cNvSpPr/>
          <p:nvPr/>
        </p:nvSpPr>
        <p:spPr>
          <a:xfrm>
            <a:off x="204911" y="77392"/>
            <a:ext cx="1874893" cy="1157195"/>
          </a:xfrm>
          <a:prstGeom prst="ellipse">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B8AA38A2-9205-F97E-8C2F-BF26FAA4C923}"/>
              </a:ext>
            </a:extLst>
          </p:cNvPr>
          <p:cNvSpPr txBox="1"/>
          <p:nvPr/>
        </p:nvSpPr>
        <p:spPr>
          <a:xfrm>
            <a:off x="1942758" y="360754"/>
            <a:ext cx="8956941" cy="646331"/>
          </a:xfrm>
          <a:prstGeom prst="rect">
            <a:avLst/>
          </a:prstGeom>
          <a:noFill/>
        </p:spPr>
        <p:txBody>
          <a:bodyPr wrap="square" rtlCol="0">
            <a:spAutoFit/>
          </a:bodyPr>
          <a:lstStyle/>
          <a:p>
            <a:r>
              <a:rPr lang="ja-JP" altLang="en-US" sz="3600" b="1"/>
              <a:t>人生を通して、人と都市が関わり合うまち</a:t>
            </a:r>
            <a:endParaRPr kumimoji="1" lang="ja-JP" altLang="en-US" sz="3600" b="1"/>
          </a:p>
        </p:txBody>
      </p:sp>
      <p:sp>
        <p:nvSpPr>
          <p:cNvPr id="40" name="テキスト ボックス 39">
            <a:extLst>
              <a:ext uri="{FF2B5EF4-FFF2-40B4-BE49-F238E27FC236}">
                <a16:creationId xmlns:a16="http://schemas.microsoft.com/office/drawing/2014/main" id="{5872E1A4-F914-F97B-FF03-446A16357301}"/>
              </a:ext>
            </a:extLst>
          </p:cNvPr>
          <p:cNvSpPr txBox="1"/>
          <p:nvPr/>
        </p:nvSpPr>
        <p:spPr>
          <a:xfrm>
            <a:off x="456177" y="122241"/>
            <a:ext cx="1460936" cy="954107"/>
          </a:xfrm>
          <a:prstGeom prst="rect">
            <a:avLst/>
          </a:prstGeom>
          <a:noFill/>
        </p:spPr>
        <p:txBody>
          <a:bodyPr wrap="square" rtlCol="0">
            <a:spAutoFit/>
          </a:bodyPr>
          <a:lstStyle/>
          <a:p>
            <a:pPr algn="ctr"/>
            <a:r>
              <a:rPr kumimoji="1" lang="ja-JP" altLang="en-US" sz="2800" b="1">
                <a:solidFill>
                  <a:schemeClr val="bg1"/>
                </a:solidFill>
              </a:rPr>
              <a:t>将来</a:t>
            </a:r>
            <a:endParaRPr kumimoji="1" lang="en-US" altLang="ja-JP" sz="2800" b="1">
              <a:solidFill>
                <a:schemeClr val="bg1"/>
              </a:solidFill>
            </a:endParaRPr>
          </a:p>
          <a:p>
            <a:pPr algn="ctr"/>
            <a:r>
              <a:rPr kumimoji="1" lang="ja-JP" altLang="en-US" sz="2800" b="1">
                <a:solidFill>
                  <a:schemeClr val="bg1"/>
                </a:solidFill>
              </a:rPr>
              <a:t>都市像</a:t>
            </a:r>
          </a:p>
        </p:txBody>
      </p:sp>
      <p:sp>
        <p:nvSpPr>
          <p:cNvPr id="44" name="テキスト ボックス 43">
            <a:extLst>
              <a:ext uri="{FF2B5EF4-FFF2-40B4-BE49-F238E27FC236}">
                <a16:creationId xmlns:a16="http://schemas.microsoft.com/office/drawing/2014/main" id="{B0E0D017-D961-0FE7-2D82-ECFA652E3344}"/>
              </a:ext>
            </a:extLst>
          </p:cNvPr>
          <p:cNvSpPr txBox="1"/>
          <p:nvPr/>
        </p:nvSpPr>
        <p:spPr>
          <a:xfrm>
            <a:off x="7569414" y="3621750"/>
            <a:ext cx="3483174" cy="954107"/>
          </a:xfrm>
          <a:prstGeom prst="rect">
            <a:avLst/>
          </a:prstGeom>
          <a:noFill/>
          <a:ln w="76200">
            <a:noFill/>
          </a:ln>
        </p:spPr>
        <p:txBody>
          <a:bodyPr wrap="square" rtlCol="0">
            <a:spAutoFit/>
          </a:bodyPr>
          <a:lstStyle/>
          <a:p>
            <a:pPr algn="ctr"/>
            <a:r>
              <a:rPr lang="ja-JP" altLang="en-US" sz="2800"/>
              <a:t>実空間に依存しない</a:t>
            </a:r>
            <a:endParaRPr lang="en-US" altLang="ja-JP" sz="2800"/>
          </a:p>
          <a:p>
            <a:pPr algn="ctr"/>
            <a:r>
              <a:rPr lang="ja-JP" altLang="en-US" sz="2800"/>
              <a:t>つながりの実現</a:t>
            </a:r>
            <a:endParaRPr kumimoji="1" lang="ja-JP" altLang="en-US" sz="2800"/>
          </a:p>
        </p:txBody>
      </p:sp>
      <p:sp>
        <p:nvSpPr>
          <p:cNvPr id="45" name="テキスト ボックス 44">
            <a:extLst>
              <a:ext uri="{FF2B5EF4-FFF2-40B4-BE49-F238E27FC236}">
                <a16:creationId xmlns:a16="http://schemas.microsoft.com/office/drawing/2014/main" id="{F9D47B3C-B92C-C0F1-204D-F0FDAE61E6B0}"/>
              </a:ext>
            </a:extLst>
          </p:cNvPr>
          <p:cNvSpPr txBox="1"/>
          <p:nvPr/>
        </p:nvSpPr>
        <p:spPr>
          <a:xfrm>
            <a:off x="8789772" y="2997222"/>
            <a:ext cx="1007585" cy="584775"/>
          </a:xfrm>
          <a:prstGeom prst="rect">
            <a:avLst/>
          </a:prstGeom>
          <a:noFill/>
        </p:spPr>
        <p:txBody>
          <a:bodyPr wrap="square" rtlCol="0">
            <a:spAutoFit/>
          </a:bodyPr>
          <a:lstStyle/>
          <a:p>
            <a:r>
              <a:rPr lang="ja-JP" altLang="en-US" sz="3200" b="1">
                <a:solidFill>
                  <a:schemeClr val="bg1"/>
                </a:solidFill>
              </a:rPr>
              <a:t>参画</a:t>
            </a:r>
            <a:endParaRPr kumimoji="1" lang="ja-JP" altLang="en-US" sz="3200" b="1">
              <a:solidFill>
                <a:schemeClr val="bg1"/>
              </a:solidFill>
            </a:endParaRPr>
          </a:p>
        </p:txBody>
      </p:sp>
      <p:sp>
        <p:nvSpPr>
          <p:cNvPr id="50" name="テキスト ボックス 49">
            <a:extLst>
              <a:ext uri="{FF2B5EF4-FFF2-40B4-BE49-F238E27FC236}">
                <a16:creationId xmlns:a16="http://schemas.microsoft.com/office/drawing/2014/main" id="{EBE204EB-BA90-58C1-D95C-1B9A1E40EDC2}"/>
              </a:ext>
            </a:extLst>
          </p:cNvPr>
          <p:cNvSpPr txBox="1"/>
          <p:nvPr/>
        </p:nvSpPr>
        <p:spPr>
          <a:xfrm>
            <a:off x="504818" y="3693641"/>
            <a:ext cx="3023034" cy="954107"/>
          </a:xfrm>
          <a:prstGeom prst="rect">
            <a:avLst/>
          </a:prstGeom>
          <a:noFill/>
          <a:ln w="76200">
            <a:noFill/>
          </a:ln>
        </p:spPr>
        <p:txBody>
          <a:bodyPr wrap="square" rtlCol="0">
            <a:spAutoFit/>
          </a:bodyPr>
          <a:lstStyle/>
          <a:p>
            <a:pPr algn="ctr"/>
            <a:r>
              <a:rPr lang="ja-JP" altLang="en-US" sz="2800"/>
              <a:t>生活の核となる</a:t>
            </a:r>
            <a:endParaRPr lang="en-US" altLang="ja-JP" sz="2800"/>
          </a:p>
          <a:p>
            <a:pPr algn="ctr"/>
            <a:r>
              <a:rPr lang="ja-JP" altLang="en-US" sz="2800"/>
              <a:t>拠点の形成</a:t>
            </a:r>
            <a:endParaRPr lang="en-US" altLang="ja-JP" sz="2800"/>
          </a:p>
        </p:txBody>
      </p:sp>
      <p:sp>
        <p:nvSpPr>
          <p:cNvPr id="51" name="テキスト ボックス 50">
            <a:extLst>
              <a:ext uri="{FF2B5EF4-FFF2-40B4-BE49-F238E27FC236}">
                <a16:creationId xmlns:a16="http://schemas.microsoft.com/office/drawing/2014/main" id="{8400E8A2-B5F3-4F09-E5EA-13B8F1756B08}"/>
              </a:ext>
            </a:extLst>
          </p:cNvPr>
          <p:cNvSpPr txBox="1"/>
          <p:nvPr/>
        </p:nvSpPr>
        <p:spPr>
          <a:xfrm>
            <a:off x="1265737" y="3005893"/>
            <a:ext cx="1813447" cy="584775"/>
          </a:xfrm>
          <a:prstGeom prst="rect">
            <a:avLst/>
          </a:prstGeom>
          <a:noFill/>
        </p:spPr>
        <p:txBody>
          <a:bodyPr wrap="square" rtlCol="0">
            <a:spAutoFit/>
          </a:bodyPr>
          <a:lstStyle/>
          <a:p>
            <a:r>
              <a:rPr kumimoji="1" lang="ja-JP" altLang="en-US" sz="3200" b="1">
                <a:solidFill>
                  <a:schemeClr val="bg1"/>
                </a:solidFill>
              </a:rPr>
              <a:t>公共施設</a:t>
            </a:r>
          </a:p>
        </p:txBody>
      </p:sp>
      <p:sp>
        <p:nvSpPr>
          <p:cNvPr id="53" name="テキスト ボックス 52">
            <a:extLst>
              <a:ext uri="{FF2B5EF4-FFF2-40B4-BE49-F238E27FC236}">
                <a16:creationId xmlns:a16="http://schemas.microsoft.com/office/drawing/2014/main" id="{B866CE6A-FB0B-7BDD-B214-0A514CDECCA2}"/>
              </a:ext>
            </a:extLst>
          </p:cNvPr>
          <p:cNvSpPr txBox="1"/>
          <p:nvPr/>
        </p:nvSpPr>
        <p:spPr>
          <a:xfrm>
            <a:off x="439931" y="5648780"/>
            <a:ext cx="3215016" cy="954107"/>
          </a:xfrm>
          <a:prstGeom prst="rect">
            <a:avLst/>
          </a:prstGeom>
          <a:noFill/>
          <a:ln w="76200">
            <a:noFill/>
          </a:ln>
        </p:spPr>
        <p:txBody>
          <a:bodyPr wrap="square" rtlCol="0">
            <a:spAutoFit/>
          </a:bodyPr>
          <a:lstStyle/>
          <a:p>
            <a:pPr algn="ctr"/>
            <a:r>
              <a:rPr lang="ja-JP" altLang="en-US" sz="2800"/>
              <a:t>何度でも</a:t>
            </a:r>
            <a:endParaRPr lang="en-US" altLang="ja-JP" sz="2800"/>
          </a:p>
          <a:p>
            <a:pPr algn="ctr"/>
            <a:r>
              <a:rPr lang="ja-JP" altLang="en-US" sz="2800"/>
              <a:t>訪れたくなる空間</a:t>
            </a:r>
            <a:endParaRPr lang="en-US" altLang="ja-JP" sz="2800"/>
          </a:p>
        </p:txBody>
      </p:sp>
      <p:sp>
        <p:nvSpPr>
          <p:cNvPr id="54" name="テキスト ボックス 53">
            <a:extLst>
              <a:ext uri="{FF2B5EF4-FFF2-40B4-BE49-F238E27FC236}">
                <a16:creationId xmlns:a16="http://schemas.microsoft.com/office/drawing/2014/main" id="{8C4639B4-BF8F-39E3-14DF-B24A5BCAEB4E}"/>
              </a:ext>
            </a:extLst>
          </p:cNvPr>
          <p:cNvSpPr txBox="1"/>
          <p:nvPr/>
        </p:nvSpPr>
        <p:spPr>
          <a:xfrm>
            <a:off x="1568963" y="4978605"/>
            <a:ext cx="1007585" cy="584775"/>
          </a:xfrm>
          <a:prstGeom prst="rect">
            <a:avLst/>
          </a:prstGeom>
          <a:noFill/>
        </p:spPr>
        <p:txBody>
          <a:bodyPr wrap="square" rtlCol="0">
            <a:spAutoFit/>
          </a:bodyPr>
          <a:lstStyle/>
          <a:p>
            <a:r>
              <a:rPr kumimoji="1" lang="ja-JP" altLang="en-US" sz="3200" b="1">
                <a:solidFill>
                  <a:schemeClr val="bg1"/>
                </a:solidFill>
              </a:rPr>
              <a:t>商業</a:t>
            </a:r>
          </a:p>
        </p:txBody>
      </p:sp>
      <p:sp>
        <p:nvSpPr>
          <p:cNvPr id="56" name="テキスト ボックス 55">
            <a:extLst>
              <a:ext uri="{FF2B5EF4-FFF2-40B4-BE49-F238E27FC236}">
                <a16:creationId xmlns:a16="http://schemas.microsoft.com/office/drawing/2014/main" id="{8130E419-4E48-4E49-6953-10909794F8E5}"/>
              </a:ext>
            </a:extLst>
          </p:cNvPr>
          <p:cNvSpPr txBox="1"/>
          <p:nvPr/>
        </p:nvSpPr>
        <p:spPr>
          <a:xfrm>
            <a:off x="4239581" y="3630577"/>
            <a:ext cx="3023034" cy="954107"/>
          </a:xfrm>
          <a:prstGeom prst="rect">
            <a:avLst/>
          </a:prstGeom>
          <a:noFill/>
          <a:ln w="76200">
            <a:noFill/>
          </a:ln>
        </p:spPr>
        <p:txBody>
          <a:bodyPr wrap="square" rtlCol="0">
            <a:spAutoFit/>
          </a:bodyPr>
          <a:lstStyle/>
          <a:p>
            <a:pPr algn="ctr"/>
            <a:r>
              <a:rPr kumimoji="1" lang="ja-JP" altLang="en-US" sz="2800"/>
              <a:t>日常の移動を</a:t>
            </a:r>
            <a:endParaRPr kumimoji="1" lang="en-US" altLang="ja-JP" sz="2800"/>
          </a:p>
          <a:p>
            <a:pPr algn="ctr"/>
            <a:r>
              <a:rPr lang="ja-JP" altLang="en-US" sz="2800"/>
              <a:t>支える交通形態</a:t>
            </a:r>
            <a:endParaRPr kumimoji="1" lang="ja-JP" altLang="en-US" sz="2800"/>
          </a:p>
        </p:txBody>
      </p:sp>
      <p:sp>
        <p:nvSpPr>
          <p:cNvPr id="57" name="テキスト ボックス 56">
            <a:extLst>
              <a:ext uri="{FF2B5EF4-FFF2-40B4-BE49-F238E27FC236}">
                <a16:creationId xmlns:a16="http://schemas.microsoft.com/office/drawing/2014/main" id="{F4F35AAA-4CD1-56DE-5466-3BCB435FB618}"/>
              </a:ext>
            </a:extLst>
          </p:cNvPr>
          <p:cNvSpPr txBox="1"/>
          <p:nvPr/>
        </p:nvSpPr>
        <p:spPr>
          <a:xfrm>
            <a:off x="5161533" y="3001674"/>
            <a:ext cx="1007585" cy="584775"/>
          </a:xfrm>
          <a:prstGeom prst="rect">
            <a:avLst/>
          </a:prstGeom>
          <a:noFill/>
        </p:spPr>
        <p:txBody>
          <a:bodyPr wrap="square" rtlCol="0">
            <a:spAutoFit/>
          </a:bodyPr>
          <a:lstStyle/>
          <a:p>
            <a:r>
              <a:rPr kumimoji="1" lang="ja-JP" altLang="en-US" sz="3200" b="1">
                <a:solidFill>
                  <a:schemeClr val="bg1"/>
                </a:solidFill>
              </a:rPr>
              <a:t>交通</a:t>
            </a:r>
          </a:p>
        </p:txBody>
      </p:sp>
      <p:sp>
        <p:nvSpPr>
          <p:cNvPr id="66" name="テキスト ボックス 65">
            <a:extLst>
              <a:ext uri="{FF2B5EF4-FFF2-40B4-BE49-F238E27FC236}">
                <a16:creationId xmlns:a16="http://schemas.microsoft.com/office/drawing/2014/main" id="{456A7CDE-53A0-7D5D-7B6F-BF61BB923484}"/>
              </a:ext>
            </a:extLst>
          </p:cNvPr>
          <p:cNvSpPr txBox="1"/>
          <p:nvPr/>
        </p:nvSpPr>
        <p:spPr>
          <a:xfrm>
            <a:off x="3962424" y="5544598"/>
            <a:ext cx="3542849" cy="954107"/>
          </a:xfrm>
          <a:prstGeom prst="rect">
            <a:avLst/>
          </a:prstGeom>
          <a:noFill/>
          <a:ln w="76200">
            <a:noFill/>
          </a:ln>
        </p:spPr>
        <p:txBody>
          <a:bodyPr wrap="square" rtlCol="0">
            <a:spAutoFit/>
          </a:bodyPr>
          <a:lstStyle/>
          <a:p>
            <a:pPr algn="ctr"/>
            <a:r>
              <a:rPr lang="ja-JP" altLang="en-US" sz="2800"/>
              <a:t>経営基盤を強化して「食」を支える</a:t>
            </a:r>
            <a:endParaRPr lang="en-US" altLang="ja-JP" sz="2800"/>
          </a:p>
        </p:txBody>
      </p:sp>
      <p:sp>
        <p:nvSpPr>
          <p:cNvPr id="67" name="テキスト ボックス 66">
            <a:extLst>
              <a:ext uri="{FF2B5EF4-FFF2-40B4-BE49-F238E27FC236}">
                <a16:creationId xmlns:a16="http://schemas.microsoft.com/office/drawing/2014/main" id="{39F1537D-AB3C-FF14-CCCE-ED4374738E92}"/>
              </a:ext>
            </a:extLst>
          </p:cNvPr>
          <p:cNvSpPr txBox="1"/>
          <p:nvPr/>
        </p:nvSpPr>
        <p:spPr>
          <a:xfrm>
            <a:off x="5258578" y="4901566"/>
            <a:ext cx="1007585" cy="584775"/>
          </a:xfrm>
          <a:prstGeom prst="rect">
            <a:avLst/>
          </a:prstGeom>
          <a:noFill/>
        </p:spPr>
        <p:txBody>
          <a:bodyPr wrap="square" rtlCol="0">
            <a:spAutoFit/>
          </a:bodyPr>
          <a:lstStyle/>
          <a:p>
            <a:r>
              <a:rPr kumimoji="1" lang="ja-JP" altLang="en-US" sz="3200" b="1">
                <a:solidFill>
                  <a:schemeClr val="bg1"/>
                </a:solidFill>
              </a:rPr>
              <a:t>農業</a:t>
            </a:r>
          </a:p>
        </p:txBody>
      </p:sp>
      <p:sp>
        <p:nvSpPr>
          <p:cNvPr id="58" name="テキスト ボックス 57">
            <a:extLst>
              <a:ext uri="{FF2B5EF4-FFF2-40B4-BE49-F238E27FC236}">
                <a16:creationId xmlns:a16="http://schemas.microsoft.com/office/drawing/2014/main" id="{BA620EBF-F9D2-8A64-8D85-724936D31700}"/>
              </a:ext>
            </a:extLst>
          </p:cNvPr>
          <p:cNvSpPr txBox="1"/>
          <p:nvPr/>
        </p:nvSpPr>
        <p:spPr>
          <a:xfrm>
            <a:off x="7604415" y="5561520"/>
            <a:ext cx="3338827" cy="954107"/>
          </a:xfrm>
          <a:prstGeom prst="rect">
            <a:avLst/>
          </a:prstGeom>
          <a:noFill/>
          <a:ln w="76200">
            <a:noFill/>
          </a:ln>
        </p:spPr>
        <p:txBody>
          <a:bodyPr wrap="square" rtlCol="0">
            <a:spAutoFit/>
          </a:bodyPr>
          <a:lstStyle/>
          <a:p>
            <a:pPr algn="ctr"/>
            <a:r>
              <a:rPr lang="ja-JP" altLang="en-US" sz="2800"/>
              <a:t>市民を巻き込んだ</a:t>
            </a:r>
            <a:endParaRPr lang="en-US" altLang="ja-JP" sz="2800"/>
          </a:p>
          <a:p>
            <a:pPr algn="ctr"/>
            <a:r>
              <a:rPr lang="ja-JP" altLang="en-US" sz="2800"/>
              <a:t>強靭化</a:t>
            </a:r>
            <a:endParaRPr lang="en-US" altLang="ja-JP" sz="2800"/>
          </a:p>
        </p:txBody>
      </p:sp>
      <p:sp>
        <p:nvSpPr>
          <p:cNvPr id="59" name="テキスト ボックス 58">
            <a:extLst>
              <a:ext uri="{FF2B5EF4-FFF2-40B4-BE49-F238E27FC236}">
                <a16:creationId xmlns:a16="http://schemas.microsoft.com/office/drawing/2014/main" id="{7FF70F57-20E2-BE13-7DE2-593E5653C080}"/>
              </a:ext>
            </a:extLst>
          </p:cNvPr>
          <p:cNvSpPr txBox="1"/>
          <p:nvPr/>
        </p:nvSpPr>
        <p:spPr>
          <a:xfrm>
            <a:off x="8863816" y="4934221"/>
            <a:ext cx="1007585" cy="584775"/>
          </a:xfrm>
          <a:prstGeom prst="rect">
            <a:avLst/>
          </a:prstGeom>
          <a:noFill/>
        </p:spPr>
        <p:txBody>
          <a:bodyPr wrap="square" rtlCol="0">
            <a:spAutoFit/>
          </a:bodyPr>
          <a:lstStyle/>
          <a:p>
            <a:r>
              <a:rPr kumimoji="1" lang="ja-JP" altLang="en-US" sz="3200" b="1">
                <a:solidFill>
                  <a:schemeClr val="bg1"/>
                </a:solidFill>
              </a:rPr>
              <a:t>防災</a:t>
            </a:r>
          </a:p>
        </p:txBody>
      </p:sp>
      <p:sp>
        <p:nvSpPr>
          <p:cNvPr id="8" name="矢印: 上 7">
            <a:extLst>
              <a:ext uri="{FF2B5EF4-FFF2-40B4-BE49-F238E27FC236}">
                <a16:creationId xmlns:a16="http://schemas.microsoft.com/office/drawing/2014/main" id="{81F104BB-B58E-9E32-54D5-664FFEF2B6A1}"/>
              </a:ext>
            </a:extLst>
          </p:cNvPr>
          <p:cNvSpPr/>
          <p:nvPr/>
        </p:nvSpPr>
        <p:spPr>
          <a:xfrm>
            <a:off x="5218192" y="2543071"/>
            <a:ext cx="837422" cy="441233"/>
          </a:xfrm>
          <a:prstGeom prst="up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上 8">
            <a:extLst>
              <a:ext uri="{FF2B5EF4-FFF2-40B4-BE49-F238E27FC236}">
                <a16:creationId xmlns:a16="http://schemas.microsoft.com/office/drawing/2014/main" id="{1D2F43B7-2A9C-477B-C75F-9E33632D3621}"/>
              </a:ext>
            </a:extLst>
          </p:cNvPr>
          <p:cNvSpPr/>
          <p:nvPr/>
        </p:nvSpPr>
        <p:spPr>
          <a:xfrm>
            <a:off x="5218192" y="1170009"/>
            <a:ext cx="837422" cy="441233"/>
          </a:xfrm>
          <a:prstGeom prst="upArrow">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5C899673-B702-B1FF-2E86-37D263F5A426}"/>
              </a:ext>
            </a:extLst>
          </p:cNvPr>
          <p:cNvSpPr/>
          <p:nvPr/>
        </p:nvSpPr>
        <p:spPr>
          <a:xfrm>
            <a:off x="2152491" y="1744249"/>
            <a:ext cx="7487430" cy="650318"/>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t>定住～弱い結びつき　多様な関わり方を実現</a:t>
            </a:r>
          </a:p>
        </p:txBody>
      </p:sp>
    </p:spTree>
    <p:extLst>
      <p:ext uri="{BB962C8B-B14F-4D97-AF65-F5344CB8AC3E}">
        <p14:creationId xmlns:p14="http://schemas.microsoft.com/office/powerpoint/2010/main" val="25289164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5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47E8F-A728-BDE4-916E-FE45913BF8EB}"/>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FE502D18-8ECB-3BD4-E7F6-EB2F6A15D474}"/>
              </a:ext>
            </a:extLst>
          </p:cNvPr>
          <p:cNvSpPr>
            <a:spLocks noGrp="1"/>
          </p:cNvSpPr>
          <p:nvPr>
            <p:ph type="sldNum" sz="quarter" idx="12"/>
          </p:nvPr>
        </p:nvSpPr>
        <p:spPr/>
        <p:txBody>
          <a:bodyPr/>
          <a:lstStyle/>
          <a:p>
            <a:fld id="{AAFBFB99-2AAE-4C69-9A02-A796AAE272E8}" type="slidenum">
              <a:rPr kumimoji="1" lang="ja-JP" altLang="en-US" smtClean="0"/>
              <a:t>7</a:t>
            </a:fld>
            <a:endParaRPr kumimoji="1" lang="ja-JP" altLang="en-US"/>
          </a:p>
        </p:txBody>
      </p:sp>
      <p:sp>
        <p:nvSpPr>
          <p:cNvPr id="8" name="正方形/長方形 7">
            <a:extLst>
              <a:ext uri="{FF2B5EF4-FFF2-40B4-BE49-F238E27FC236}">
                <a16:creationId xmlns:a16="http://schemas.microsoft.com/office/drawing/2014/main" id="{23C09F3B-AAE3-71B1-6519-7369F50E7F07}"/>
              </a:ext>
            </a:extLst>
          </p:cNvPr>
          <p:cNvSpPr/>
          <p:nvPr/>
        </p:nvSpPr>
        <p:spPr>
          <a:xfrm>
            <a:off x="4364299" y="5482379"/>
            <a:ext cx="6752912" cy="10461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95C3441-92A5-25BA-5836-82374B91A540}"/>
              </a:ext>
            </a:extLst>
          </p:cNvPr>
          <p:cNvSpPr txBox="1"/>
          <p:nvPr/>
        </p:nvSpPr>
        <p:spPr>
          <a:xfrm>
            <a:off x="4411034" y="5719943"/>
            <a:ext cx="2717804" cy="523220"/>
          </a:xfrm>
          <a:prstGeom prst="rect">
            <a:avLst/>
          </a:prstGeom>
          <a:noFill/>
          <a:ln w="57150">
            <a:noFill/>
          </a:ln>
        </p:spPr>
        <p:txBody>
          <a:bodyPr wrap="square" rtlCol="0">
            <a:spAutoFit/>
          </a:bodyPr>
          <a:lstStyle/>
          <a:p>
            <a:r>
              <a:rPr lang="ja-JP" altLang="en-US" sz="2800" b="1"/>
              <a:t>自然環境エリア</a:t>
            </a:r>
            <a:endParaRPr lang="en-US" altLang="ja-JP" sz="2800" b="1"/>
          </a:p>
        </p:txBody>
      </p:sp>
      <p:sp>
        <p:nvSpPr>
          <p:cNvPr id="14" name="テキスト ボックス 13">
            <a:extLst>
              <a:ext uri="{FF2B5EF4-FFF2-40B4-BE49-F238E27FC236}">
                <a16:creationId xmlns:a16="http://schemas.microsoft.com/office/drawing/2014/main" id="{9E2F6822-1E5F-5A12-96A3-8BE967C3DCCA}"/>
              </a:ext>
            </a:extLst>
          </p:cNvPr>
          <p:cNvSpPr txBox="1"/>
          <p:nvPr/>
        </p:nvSpPr>
        <p:spPr>
          <a:xfrm>
            <a:off x="7128838" y="5607797"/>
            <a:ext cx="3902061" cy="830997"/>
          </a:xfrm>
          <a:prstGeom prst="rect">
            <a:avLst/>
          </a:prstGeom>
          <a:noFill/>
        </p:spPr>
        <p:txBody>
          <a:bodyPr wrap="square" rtlCol="0">
            <a:spAutoFit/>
          </a:bodyPr>
          <a:lstStyle/>
          <a:p>
            <a:pPr algn="ctr"/>
            <a:r>
              <a:rPr lang="ja-JP" altLang="en-US" sz="2400"/>
              <a:t>環境の保全を図り、豊かな自然環境を後世に残す地域</a:t>
            </a:r>
          </a:p>
        </p:txBody>
      </p:sp>
      <p:cxnSp>
        <p:nvCxnSpPr>
          <p:cNvPr id="21" name="直線コネクタ 20">
            <a:extLst>
              <a:ext uri="{FF2B5EF4-FFF2-40B4-BE49-F238E27FC236}">
                <a16:creationId xmlns:a16="http://schemas.microsoft.com/office/drawing/2014/main" id="{881A070D-4165-634F-E65A-3D8B28788E78}"/>
              </a:ext>
            </a:extLst>
          </p:cNvPr>
          <p:cNvCxnSpPr>
            <a:cxnSpLocks/>
          </p:cNvCxnSpPr>
          <p:nvPr/>
        </p:nvCxnSpPr>
        <p:spPr>
          <a:xfrm>
            <a:off x="4364298" y="5473404"/>
            <a:ext cx="2895035" cy="0"/>
          </a:xfrm>
          <a:prstGeom prst="line">
            <a:avLst/>
          </a:prstGeom>
          <a:ln w="76200">
            <a:solidFill>
              <a:srgbClr val="32AA46"/>
            </a:solidFill>
          </a:ln>
        </p:spPr>
        <p:style>
          <a:lnRef idx="2">
            <a:schemeClr val="accent1"/>
          </a:lnRef>
          <a:fillRef idx="0">
            <a:schemeClr val="accent1"/>
          </a:fillRef>
          <a:effectRef idx="1">
            <a:schemeClr val="accent1"/>
          </a:effectRef>
          <a:fontRef idx="minor">
            <a:schemeClr val="tx1"/>
          </a:fontRef>
        </p:style>
      </p:cxnSp>
      <p:cxnSp>
        <p:nvCxnSpPr>
          <p:cNvPr id="2" name="直線コネクタ 1">
            <a:extLst>
              <a:ext uri="{FF2B5EF4-FFF2-40B4-BE49-F238E27FC236}">
                <a16:creationId xmlns:a16="http://schemas.microsoft.com/office/drawing/2014/main" id="{249C2BFE-8F66-A4EB-1C4D-4A6DA8E7F631}"/>
              </a:ext>
            </a:extLst>
          </p:cNvPr>
          <p:cNvCxnSpPr>
            <a:cxnSpLocks/>
          </p:cNvCxnSpPr>
          <p:nvPr/>
        </p:nvCxnSpPr>
        <p:spPr>
          <a:xfrm>
            <a:off x="4364299" y="5434549"/>
            <a:ext cx="0" cy="1094009"/>
          </a:xfrm>
          <a:prstGeom prst="line">
            <a:avLst/>
          </a:prstGeom>
          <a:ln w="76200">
            <a:solidFill>
              <a:srgbClr val="32AA46"/>
            </a:solidFill>
          </a:ln>
        </p:spPr>
        <p:style>
          <a:lnRef idx="2">
            <a:schemeClr val="accent1"/>
          </a:lnRef>
          <a:fillRef idx="0">
            <a:schemeClr val="accent1"/>
          </a:fillRef>
          <a:effectRef idx="1">
            <a:schemeClr val="accent1"/>
          </a:effectRef>
          <a:fontRef idx="minor">
            <a:schemeClr val="tx1"/>
          </a:fontRef>
        </p:style>
      </p:cxnSp>
      <p:sp>
        <p:nvSpPr>
          <p:cNvPr id="18" name="正方形/長方形 17">
            <a:extLst>
              <a:ext uri="{FF2B5EF4-FFF2-40B4-BE49-F238E27FC236}">
                <a16:creationId xmlns:a16="http://schemas.microsoft.com/office/drawing/2014/main" id="{44B46CBC-32D7-D116-5A2F-B1DCAC0DFBFD}"/>
              </a:ext>
            </a:extLst>
          </p:cNvPr>
          <p:cNvSpPr/>
          <p:nvPr/>
        </p:nvSpPr>
        <p:spPr>
          <a:xfrm>
            <a:off x="4333428" y="2835645"/>
            <a:ext cx="6782275" cy="10461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6" name="テキスト ボックス 5">
            <a:extLst>
              <a:ext uri="{FF2B5EF4-FFF2-40B4-BE49-F238E27FC236}">
                <a16:creationId xmlns:a16="http://schemas.microsoft.com/office/drawing/2014/main" id="{9E75E11B-FA1A-3445-51C7-F4636C94EEA6}"/>
              </a:ext>
            </a:extLst>
          </p:cNvPr>
          <p:cNvSpPr txBox="1"/>
          <p:nvPr/>
        </p:nvSpPr>
        <p:spPr>
          <a:xfrm>
            <a:off x="4731944" y="3127980"/>
            <a:ext cx="1982397" cy="523220"/>
          </a:xfrm>
          <a:prstGeom prst="rect">
            <a:avLst/>
          </a:prstGeom>
          <a:noFill/>
          <a:ln w="76200">
            <a:noFill/>
          </a:ln>
        </p:spPr>
        <p:txBody>
          <a:bodyPr wrap="square" rtlCol="0">
            <a:spAutoFit/>
          </a:bodyPr>
          <a:lstStyle/>
          <a:p>
            <a:r>
              <a:rPr lang="ja-JP" altLang="en-US" sz="2800" b="1"/>
              <a:t>生活エリア</a:t>
            </a:r>
            <a:endParaRPr lang="en-US" altLang="ja-JP" sz="2800" b="1"/>
          </a:p>
        </p:txBody>
      </p:sp>
      <p:sp>
        <p:nvSpPr>
          <p:cNvPr id="13" name="テキスト ボックス 12">
            <a:extLst>
              <a:ext uri="{FF2B5EF4-FFF2-40B4-BE49-F238E27FC236}">
                <a16:creationId xmlns:a16="http://schemas.microsoft.com/office/drawing/2014/main" id="{59C43B86-A3C5-4ED1-0904-26A2D955E2B5}"/>
              </a:ext>
            </a:extLst>
          </p:cNvPr>
          <p:cNvSpPr txBox="1"/>
          <p:nvPr/>
        </p:nvSpPr>
        <p:spPr>
          <a:xfrm>
            <a:off x="6825787" y="2943235"/>
            <a:ext cx="4219250" cy="830997"/>
          </a:xfrm>
          <a:prstGeom prst="rect">
            <a:avLst/>
          </a:prstGeom>
          <a:noFill/>
        </p:spPr>
        <p:txBody>
          <a:bodyPr wrap="square" rtlCol="0">
            <a:spAutoFit/>
          </a:bodyPr>
          <a:lstStyle/>
          <a:p>
            <a:pPr algn="ctr"/>
            <a:r>
              <a:rPr kumimoji="1" lang="ja-JP" altLang="en-US" sz="2400"/>
              <a:t>住居・日常商業・公共機能により生活の基盤となる地域</a:t>
            </a:r>
          </a:p>
        </p:txBody>
      </p:sp>
      <p:cxnSp>
        <p:nvCxnSpPr>
          <p:cNvPr id="22" name="直線コネクタ 21">
            <a:extLst>
              <a:ext uri="{FF2B5EF4-FFF2-40B4-BE49-F238E27FC236}">
                <a16:creationId xmlns:a16="http://schemas.microsoft.com/office/drawing/2014/main" id="{C5AC2AEF-247A-D76C-CD7A-98DACDF947E3}"/>
              </a:ext>
            </a:extLst>
          </p:cNvPr>
          <p:cNvCxnSpPr>
            <a:cxnSpLocks/>
          </p:cNvCxnSpPr>
          <p:nvPr/>
        </p:nvCxnSpPr>
        <p:spPr>
          <a:xfrm>
            <a:off x="4333426" y="2844301"/>
            <a:ext cx="2907624" cy="0"/>
          </a:xfrm>
          <a:prstGeom prst="line">
            <a:avLst/>
          </a:prstGeom>
          <a:ln w="76200">
            <a:solidFill>
              <a:srgbClr val="0288D1"/>
            </a:solidFill>
          </a:ln>
        </p:spPr>
        <p:style>
          <a:lnRef idx="2">
            <a:schemeClr val="accent1"/>
          </a:lnRef>
          <a:fillRef idx="0">
            <a:schemeClr val="accent1"/>
          </a:fillRef>
          <a:effectRef idx="1">
            <a:schemeClr val="accent1"/>
          </a:effectRef>
          <a:fontRef idx="minor">
            <a:schemeClr val="tx1"/>
          </a:fontRef>
        </p:style>
      </p:cxnSp>
      <p:cxnSp>
        <p:nvCxnSpPr>
          <p:cNvPr id="12" name="直線コネクタ 11">
            <a:extLst>
              <a:ext uri="{FF2B5EF4-FFF2-40B4-BE49-F238E27FC236}">
                <a16:creationId xmlns:a16="http://schemas.microsoft.com/office/drawing/2014/main" id="{B7472941-E7A0-9EC1-7595-C03314E1C44F}"/>
              </a:ext>
            </a:extLst>
          </p:cNvPr>
          <p:cNvCxnSpPr>
            <a:cxnSpLocks/>
          </p:cNvCxnSpPr>
          <p:nvPr/>
        </p:nvCxnSpPr>
        <p:spPr>
          <a:xfrm>
            <a:off x="4333426" y="2811488"/>
            <a:ext cx="0" cy="1070336"/>
          </a:xfrm>
          <a:prstGeom prst="line">
            <a:avLst/>
          </a:prstGeom>
          <a:ln w="76200">
            <a:solidFill>
              <a:srgbClr val="0288D1"/>
            </a:solidFill>
          </a:ln>
        </p:spPr>
        <p:style>
          <a:lnRef idx="2">
            <a:schemeClr val="accent1"/>
          </a:lnRef>
          <a:fillRef idx="0">
            <a:schemeClr val="accent1"/>
          </a:fillRef>
          <a:effectRef idx="1">
            <a:schemeClr val="accent1"/>
          </a:effectRef>
          <a:fontRef idx="minor">
            <a:schemeClr val="tx1"/>
          </a:fontRef>
        </p:style>
      </p:cxnSp>
      <p:grpSp>
        <p:nvGrpSpPr>
          <p:cNvPr id="11" name="グループ化 10">
            <a:extLst>
              <a:ext uri="{FF2B5EF4-FFF2-40B4-BE49-F238E27FC236}">
                <a16:creationId xmlns:a16="http://schemas.microsoft.com/office/drawing/2014/main" id="{83B1959F-0323-2AD7-16A1-EEA1E449FC2D}"/>
              </a:ext>
            </a:extLst>
          </p:cNvPr>
          <p:cNvGrpSpPr/>
          <p:nvPr/>
        </p:nvGrpSpPr>
        <p:grpSpPr>
          <a:xfrm>
            <a:off x="4341768" y="1476007"/>
            <a:ext cx="6838785" cy="1077059"/>
            <a:chOff x="4220227" y="5217319"/>
            <a:chExt cx="7648769" cy="1077059"/>
          </a:xfrm>
        </p:grpSpPr>
        <p:sp>
          <p:nvSpPr>
            <p:cNvPr id="19" name="正方形/長方形 18">
              <a:extLst>
                <a:ext uri="{FF2B5EF4-FFF2-40B4-BE49-F238E27FC236}">
                  <a16:creationId xmlns:a16="http://schemas.microsoft.com/office/drawing/2014/main" id="{03EDE3DA-B29A-8039-4B64-AE70E5832D4A}"/>
                </a:ext>
              </a:extLst>
            </p:cNvPr>
            <p:cNvSpPr/>
            <p:nvPr/>
          </p:nvSpPr>
          <p:spPr>
            <a:xfrm>
              <a:off x="4234379" y="5248199"/>
              <a:ext cx="7557570" cy="10461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2616C07-B77F-EBAF-F6D3-5A5A5260675A}"/>
                </a:ext>
              </a:extLst>
            </p:cNvPr>
            <p:cNvSpPr txBox="1"/>
            <p:nvPr/>
          </p:nvSpPr>
          <p:spPr>
            <a:xfrm>
              <a:off x="4220227" y="5534803"/>
              <a:ext cx="4144731" cy="523220"/>
            </a:xfrm>
            <a:prstGeom prst="rect">
              <a:avLst/>
            </a:prstGeom>
            <a:noFill/>
            <a:ln w="76200">
              <a:noFill/>
            </a:ln>
          </p:spPr>
          <p:txBody>
            <a:bodyPr wrap="square" rtlCol="0">
              <a:spAutoFit/>
            </a:bodyPr>
            <a:lstStyle/>
            <a:p>
              <a:r>
                <a:rPr lang="ja-JP" altLang="en-US" sz="2800" b="1"/>
                <a:t>広域結節交流エリア</a:t>
              </a:r>
              <a:endParaRPr lang="en-US" altLang="ja-JP" sz="2800" b="1"/>
            </a:p>
          </p:txBody>
        </p:sp>
        <p:sp>
          <p:nvSpPr>
            <p:cNvPr id="15" name="テキスト ボックス 14">
              <a:extLst>
                <a:ext uri="{FF2B5EF4-FFF2-40B4-BE49-F238E27FC236}">
                  <a16:creationId xmlns:a16="http://schemas.microsoft.com/office/drawing/2014/main" id="{3826B17F-6AD3-354E-5CDC-E305576C12AF}"/>
                </a:ext>
              </a:extLst>
            </p:cNvPr>
            <p:cNvSpPr txBox="1"/>
            <p:nvPr/>
          </p:nvSpPr>
          <p:spPr>
            <a:xfrm>
              <a:off x="7839681" y="5355789"/>
              <a:ext cx="4029315" cy="830997"/>
            </a:xfrm>
            <a:prstGeom prst="rect">
              <a:avLst/>
            </a:prstGeom>
            <a:noFill/>
          </p:spPr>
          <p:txBody>
            <a:bodyPr wrap="square" rtlCol="0">
              <a:spAutoFit/>
            </a:bodyPr>
            <a:lstStyle/>
            <a:p>
              <a:pPr algn="ctr"/>
              <a:r>
                <a:rPr lang="ja-JP" altLang="en-US" sz="2400"/>
                <a:t>市内外をつなぐハブ機能土浦の拠点となる地域</a:t>
              </a:r>
              <a:endParaRPr lang="en-US" altLang="ja-JP" sz="2400"/>
            </a:p>
          </p:txBody>
        </p:sp>
        <p:cxnSp>
          <p:nvCxnSpPr>
            <p:cNvPr id="24" name="直線コネクタ 23">
              <a:extLst>
                <a:ext uri="{FF2B5EF4-FFF2-40B4-BE49-F238E27FC236}">
                  <a16:creationId xmlns:a16="http://schemas.microsoft.com/office/drawing/2014/main" id="{EF5F4F82-0299-2C7C-9DFA-DE63FB8B62C4}"/>
                </a:ext>
              </a:extLst>
            </p:cNvPr>
            <p:cNvCxnSpPr>
              <a:cxnSpLocks/>
            </p:cNvCxnSpPr>
            <p:nvPr/>
          </p:nvCxnSpPr>
          <p:spPr>
            <a:xfrm>
              <a:off x="4234377" y="5254636"/>
              <a:ext cx="3240000" cy="0"/>
            </a:xfrm>
            <a:prstGeom prst="line">
              <a:avLst/>
            </a:prstGeom>
            <a:ln w="76200">
              <a:solidFill>
                <a:srgbClr val="F43837"/>
              </a:solidFill>
            </a:ln>
          </p:spPr>
          <p:style>
            <a:lnRef idx="2">
              <a:schemeClr val="accent1"/>
            </a:lnRef>
            <a:fillRef idx="0">
              <a:schemeClr val="accent1"/>
            </a:fillRef>
            <a:effectRef idx="1">
              <a:schemeClr val="accent1"/>
            </a:effectRef>
            <a:fontRef idx="minor">
              <a:schemeClr val="tx1"/>
            </a:fontRef>
          </p:style>
        </p:cxnSp>
        <p:cxnSp>
          <p:nvCxnSpPr>
            <p:cNvPr id="27" name="直線コネクタ 26">
              <a:extLst>
                <a:ext uri="{FF2B5EF4-FFF2-40B4-BE49-F238E27FC236}">
                  <a16:creationId xmlns:a16="http://schemas.microsoft.com/office/drawing/2014/main" id="{4BDA5D06-02BE-7E2E-0208-3CBF6A6B984D}"/>
                </a:ext>
              </a:extLst>
            </p:cNvPr>
            <p:cNvCxnSpPr>
              <a:cxnSpLocks/>
            </p:cNvCxnSpPr>
            <p:nvPr/>
          </p:nvCxnSpPr>
          <p:spPr>
            <a:xfrm>
              <a:off x="4234377" y="5217319"/>
              <a:ext cx="0" cy="1077059"/>
            </a:xfrm>
            <a:prstGeom prst="line">
              <a:avLst/>
            </a:prstGeom>
            <a:ln w="76200">
              <a:solidFill>
                <a:srgbClr val="F43837"/>
              </a:solidFill>
            </a:ln>
          </p:spPr>
          <p:style>
            <a:lnRef idx="2">
              <a:schemeClr val="accent1"/>
            </a:lnRef>
            <a:fillRef idx="0">
              <a:schemeClr val="accent1"/>
            </a:fillRef>
            <a:effectRef idx="1">
              <a:schemeClr val="accent1"/>
            </a:effectRef>
            <a:fontRef idx="minor">
              <a:schemeClr val="tx1"/>
            </a:fontRef>
          </p:style>
        </p:cxnSp>
      </p:grpSp>
      <p:sp>
        <p:nvSpPr>
          <p:cNvPr id="25" name="正方形/長方形 24">
            <a:extLst>
              <a:ext uri="{FF2B5EF4-FFF2-40B4-BE49-F238E27FC236}">
                <a16:creationId xmlns:a16="http://schemas.microsoft.com/office/drawing/2014/main" id="{F4A68E58-94E4-DDD4-991A-BDCB1C0FF3CC}"/>
              </a:ext>
            </a:extLst>
          </p:cNvPr>
          <p:cNvSpPr/>
          <p:nvPr/>
        </p:nvSpPr>
        <p:spPr>
          <a:xfrm>
            <a:off x="4340434" y="4121001"/>
            <a:ext cx="6785224" cy="104617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28D18A24-D1BF-E272-DD41-71CA0ED534AD}"/>
              </a:ext>
            </a:extLst>
          </p:cNvPr>
          <p:cNvSpPr txBox="1"/>
          <p:nvPr/>
        </p:nvSpPr>
        <p:spPr>
          <a:xfrm>
            <a:off x="4676021" y="4375819"/>
            <a:ext cx="3451993" cy="523220"/>
          </a:xfrm>
          <a:prstGeom prst="rect">
            <a:avLst/>
          </a:prstGeom>
          <a:noFill/>
          <a:ln w="76200">
            <a:noFill/>
          </a:ln>
        </p:spPr>
        <p:txBody>
          <a:bodyPr wrap="square" rtlCol="0">
            <a:spAutoFit/>
          </a:bodyPr>
          <a:lstStyle/>
          <a:p>
            <a:r>
              <a:rPr lang="ja-JP" altLang="en-US" sz="2800" b="1"/>
              <a:t>生産エリア</a:t>
            </a:r>
            <a:endParaRPr lang="en-US" altLang="ja-JP" sz="2800" b="1"/>
          </a:p>
        </p:txBody>
      </p:sp>
      <p:sp>
        <p:nvSpPr>
          <p:cNvPr id="28" name="テキスト ボックス 27">
            <a:extLst>
              <a:ext uri="{FF2B5EF4-FFF2-40B4-BE49-F238E27FC236}">
                <a16:creationId xmlns:a16="http://schemas.microsoft.com/office/drawing/2014/main" id="{9C47BFBD-0F74-EFF4-4DDE-37701B99647C}"/>
              </a:ext>
            </a:extLst>
          </p:cNvPr>
          <p:cNvSpPr txBox="1"/>
          <p:nvPr/>
        </p:nvSpPr>
        <p:spPr>
          <a:xfrm>
            <a:off x="7120646" y="4221930"/>
            <a:ext cx="3983854" cy="830997"/>
          </a:xfrm>
          <a:prstGeom prst="rect">
            <a:avLst/>
          </a:prstGeom>
          <a:noFill/>
        </p:spPr>
        <p:txBody>
          <a:bodyPr wrap="square" rtlCol="0">
            <a:spAutoFit/>
          </a:bodyPr>
          <a:lstStyle/>
          <a:p>
            <a:pPr algn="ctr"/>
            <a:r>
              <a:rPr lang="ja-JP" altLang="en-US" sz="2400"/>
              <a:t>農業・工業によって</a:t>
            </a:r>
            <a:endParaRPr lang="en-US" altLang="ja-JP" sz="2400"/>
          </a:p>
          <a:p>
            <a:pPr algn="ctr"/>
            <a:r>
              <a:rPr lang="ja-JP" altLang="en-US" sz="2400"/>
              <a:t>都市生活を下支えする地域</a:t>
            </a:r>
            <a:endParaRPr lang="en-US" altLang="ja-JP" sz="2400"/>
          </a:p>
        </p:txBody>
      </p:sp>
      <p:cxnSp>
        <p:nvCxnSpPr>
          <p:cNvPr id="29" name="直線コネクタ 28">
            <a:extLst>
              <a:ext uri="{FF2B5EF4-FFF2-40B4-BE49-F238E27FC236}">
                <a16:creationId xmlns:a16="http://schemas.microsoft.com/office/drawing/2014/main" id="{A4CD3B08-B87D-A124-335F-9EF4D9B414BB}"/>
              </a:ext>
            </a:extLst>
          </p:cNvPr>
          <p:cNvCxnSpPr>
            <a:cxnSpLocks/>
          </p:cNvCxnSpPr>
          <p:nvPr/>
        </p:nvCxnSpPr>
        <p:spPr>
          <a:xfrm>
            <a:off x="4340432" y="4127438"/>
            <a:ext cx="2908888" cy="0"/>
          </a:xfrm>
          <a:prstGeom prst="line">
            <a:avLst/>
          </a:prstGeom>
          <a:ln w="76200">
            <a:solidFill>
              <a:srgbClr val="FDD835"/>
            </a:solidFill>
          </a:ln>
        </p:spPr>
        <p:style>
          <a:lnRef idx="2">
            <a:schemeClr val="accent1"/>
          </a:lnRef>
          <a:fillRef idx="0">
            <a:schemeClr val="accent1"/>
          </a:fillRef>
          <a:effectRef idx="1">
            <a:schemeClr val="accent1"/>
          </a:effectRef>
          <a:fontRef idx="minor">
            <a:schemeClr val="tx1"/>
          </a:fontRef>
        </p:style>
      </p:cxnSp>
      <p:cxnSp>
        <p:nvCxnSpPr>
          <p:cNvPr id="30" name="直線コネクタ 29">
            <a:extLst>
              <a:ext uri="{FF2B5EF4-FFF2-40B4-BE49-F238E27FC236}">
                <a16:creationId xmlns:a16="http://schemas.microsoft.com/office/drawing/2014/main" id="{64E6E714-AF8C-17BF-64D7-C40D6BCD5C3A}"/>
              </a:ext>
            </a:extLst>
          </p:cNvPr>
          <p:cNvCxnSpPr>
            <a:cxnSpLocks/>
          </p:cNvCxnSpPr>
          <p:nvPr/>
        </p:nvCxnSpPr>
        <p:spPr>
          <a:xfrm>
            <a:off x="4340432" y="4090121"/>
            <a:ext cx="0" cy="1077059"/>
          </a:xfrm>
          <a:prstGeom prst="line">
            <a:avLst/>
          </a:prstGeom>
          <a:ln w="76200">
            <a:solidFill>
              <a:srgbClr val="FDD835"/>
            </a:solidFill>
          </a:ln>
        </p:spPr>
        <p:style>
          <a:lnRef idx="2">
            <a:schemeClr val="accent1"/>
          </a:lnRef>
          <a:fillRef idx="0">
            <a:schemeClr val="accent1"/>
          </a:fillRef>
          <a:effectRef idx="1">
            <a:schemeClr val="accent1"/>
          </a:effectRef>
          <a:fontRef idx="minor">
            <a:schemeClr val="tx1"/>
          </a:fontRef>
        </p:style>
      </p:cxnSp>
      <p:sp>
        <p:nvSpPr>
          <p:cNvPr id="38" name="四角形: 1 つの角を切り取る 37">
            <a:extLst>
              <a:ext uri="{FF2B5EF4-FFF2-40B4-BE49-F238E27FC236}">
                <a16:creationId xmlns:a16="http://schemas.microsoft.com/office/drawing/2014/main" id="{74B37572-3609-2DD5-CF12-6838B1ECF879}"/>
              </a:ext>
            </a:extLst>
          </p:cNvPr>
          <p:cNvSpPr/>
          <p:nvPr/>
        </p:nvSpPr>
        <p:spPr>
          <a:xfrm>
            <a:off x="11292000" y="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四角形: 1 つの角を切り取る 38">
            <a:extLst>
              <a:ext uri="{FF2B5EF4-FFF2-40B4-BE49-F238E27FC236}">
                <a16:creationId xmlns:a16="http://schemas.microsoft.com/office/drawing/2014/main" id="{96D9476C-74FA-29A3-CDDA-5EF84C3B775E}"/>
              </a:ext>
            </a:extLst>
          </p:cNvPr>
          <p:cNvSpPr/>
          <p:nvPr/>
        </p:nvSpPr>
        <p:spPr>
          <a:xfrm>
            <a:off x="11292000" y="2286001"/>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四角形: 1 つの角を切り取る 39">
            <a:extLst>
              <a:ext uri="{FF2B5EF4-FFF2-40B4-BE49-F238E27FC236}">
                <a16:creationId xmlns:a16="http://schemas.microsoft.com/office/drawing/2014/main" id="{FC340D29-F8AF-20CC-29FE-29207A2D8109}"/>
              </a:ext>
            </a:extLst>
          </p:cNvPr>
          <p:cNvSpPr/>
          <p:nvPr/>
        </p:nvSpPr>
        <p:spPr>
          <a:xfrm>
            <a:off x="11292000" y="4572000"/>
            <a:ext cx="900000" cy="2286000"/>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8F4E642E-1842-D5BA-36EB-7A063D3E47B0}"/>
              </a:ext>
            </a:extLst>
          </p:cNvPr>
          <p:cNvSpPr txBox="1"/>
          <p:nvPr/>
        </p:nvSpPr>
        <p:spPr>
          <a:xfrm>
            <a:off x="11403446" y="271462"/>
            <a:ext cx="677108" cy="1743075"/>
          </a:xfrm>
          <a:prstGeom prst="rect">
            <a:avLst/>
          </a:prstGeom>
          <a:noFill/>
        </p:spPr>
        <p:txBody>
          <a:bodyPr vert="eaVert" wrap="square" rtlCol="0">
            <a:spAutoFit/>
          </a:bodyPr>
          <a:lstStyle/>
          <a:p>
            <a:pPr algn="ctr"/>
            <a:r>
              <a:rPr lang="ja-JP" altLang="en-US" sz="3200" b="1">
                <a:solidFill>
                  <a:schemeClr val="bg1">
                    <a:lumMod val="75000"/>
                  </a:schemeClr>
                </a:solidFill>
              </a:rPr>
              <a:t>基本構想</a:t>
            </a:r>
            <a:endParaRPr kumimoji="1" lang="ja-JP" altLang="en-US" sz="3200" b="1">
              <a:solidFill>
                <a:schemeClr val="bg1">
                  <a:lumMod val="75000"/>
                </a:schemeClr>
              </a:solidFill>
            </a:endParaRPr>
          </a:p>
        </p:txBody>
      </p:sp>
      <p:sp>
        <p:nvSpPr>
          <p:cNvPr id="42" name="テキスト ボックス 41">
            <a:extLst>
              <a:ext uri="{FF2B5EF4-FFF2-40B4-BE49-F238E27FC236}">
                <a16:creationId xmlns:a16="http://schemas.microsoft.com/office/drawing/2014/main" id="{865A51A4-7E25-0FB6-89F7-39A00DFBD463}"/>
              </a:ext>
            </a:extLst>
          </p:cNvPr>
          <p:cNvSpPr txBox="1"/>
          <p:nvPr/>
        </p:nvSpPr>
        <p:spPr>
          <a:xfrm>
            <a:off x="11403446" y="2116931"/>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部門別構想</a:t>
            </a:r>
            <a:endParaRPr kumimoji="1" lang="ja-JP" altLang="en-US" sz="3200" b="1">
              <a:solidFill>
                <a:schemeClr val="bg1">
                  <a:lumMod val="75000"/>
                </a:schemeClr>
              </a:solidFill>
            </a:endParaRPr>
          </a:p>
        </p:txBody>
      </p:sp>
      <p:sp>
        <p:nvSpPr>
          <p:cNvPr id="43" name="テキスト ボックス 42">
            <a:extLst>
              <a:ext uri="{FF2B5EF4-FFF2-40B4-BE49-F238E27FC236}">
                <a16:creationId xmlns:a16="http://schemas.microsoft.com/office/drawing/2014/main" id="{139A178D-0E13-1F59-D510-E98BD3EA5D16}"/>
              </a:ext>
            </a:extLst>
          </p:cNvPr>
          <p:cNvSpPr txBox="1"/>
          <p:nvPr/>
        </p:nvSpPr>
        <p:spPr>
          <a:xfrm>
            <a:off x="11403446" y="4402932"/>
            <a:ext cx="677108" cy="2624138"/>
          </a:xfrm>
          <a:prstGeom prst="rect">
            <a:avLst/>
          </a:prstGeom>
          <a:noFill/>
        </p:spPr>
        <p:txBody>
          <a:bodyPr vert="eaVert" wrap="square" rtlCol="0">
            <a:spAutoFit/>
          </a:bodyPr>
          <a:lstStyle/>
          <a:p>
            <a:pPr algn="ctr"/>
            <a:r>
              <a:rPr lang="ja-JP" altLang="en-US" sz="3200" b="1">
                <a:solidFill>
                  <a:schemeClr val="bg1"/>
                </a:solidFill>
              </a:rPr>
              <a:t>地区別構想</a:t>
            </a:r>
            <a:endParaRPr kumimoji="1" lang="ja-JP" altLang="en-US" sz="3200" b="1">
              <a:solidFill>
                <a:schemeClr val="bg1"/>
              </a:solidFill>
            </a:endParaRPr>
          </a:p>
        </p:txBody>
      </p:sp>
      <p:pic>
        <p:nvPicPr>
          <p:cNvPr id="10" name="図 9" descr="マップ&#10;&#10;AI 生成コンテンツは誤りを含む可能性があります。">
            <a:extLst>
              <a:ext uri="{FF2B5EF4-FFF2-40B4-BE49-F238E27FC236}">
                <a16:creationId xmlns:a16="http://schemas.microsoft.com/office/drawing/2014/main" id="{37363DBA-CC17-1C83-8077-67EB60733B40}"/>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7011" b="10241"/>
          <a:stretch>
            <a:fillRect/>
          </a:stretch>
        </p:blipFill>
        <p:spPr>
          <a:xfrm>
            <a:off x="-278008" y="1194538"/>
            <a:ext cx="4927069" cy="5736406"/>
          </a:xfrm>
          <a:prstGeom prst="rect">
            <a:avLst/>
          </a:prstGeom>
        </p:spPr>
      </p:pic>
      <p:sp>
        <p:nvSpPr>
          <p:cNvPr id="3" name="正方形/長方形 2">
            <a:extLst>
              <a:ext uri="{FF2B5EF4-FFF2-40B4-BE49-F238E27FC236}">
                <a16:creationId xmlns:a16="http://schemas.microsoft.com/office/drawing/2014/main" id="{48556660-4A2E-6719-1BA4-C35A859EF2F2}"/>
              </a:ext>
            </a:extLst>
          </p:cNvPr>
          <p:cNvSpPr/>
          <p:nvPr/>
        </p:nvSpPr>
        <p:spPr>
          <a:xfrm>
            <a:off x="1690392" y="224610"/>
            <a:ext cx="9097861" cy="822710"/>
          </a:xfrm>
          <a:prstGeom prst="rect">
            <a:avLst/>
          </a:prstGeom>
          <a:noFill/>
          <a:ln w="762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1365EFF5-102B-8C26-1AF6-637648A0F803}"/>
              </a:ext>
            </a:extLst>
          </p:cNvPr>
          <p:cNvSpPr/>
          <p:nvPr/>
        </p:nvSpPr>
        <p:spPr>
          <a:xfrm>
            <a:off x="204911" y="77392"/>
            <a:ext cx="1874893" cy="1157195"/>
          </a:xfrm>
          <a:prstGeom prst="ellipse">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21B062C-8128-1FE7-D7F1-ECC027067EF7}"/>
              </a:ext>
            </a:extLst>
          </p:cNvPr>
          <p:cNvSpPr txBox="1"/>
          <p:nvPr/>
        </p:nvSpPr>
        <p:spPr>
          <a:xfrm>
            <a:off x="1942758" y="360754"/>
            <a:ext cx="8956941" cy="646331"/>
          </a:xfrm>
          <a:prstGeom prst="rect">
            <a:avLst/>
          </a:prstGeom>
          <a:noFill/>
        </p:spPr>
        <p:txBody>
          <a:bodyPr wrap="square" rtlCol="0">
            <a:spAutoFit/>
          </a:bodyPr>
          <a:lstStyle/>
          <a:p>
            <a:r>
              <a:rPr lang="ja-JP" altLang="en-US" sz="3600" b="1"/>
              <a:t>人生を通して、人と都市が関わり合うまち</a:t>
            </a:r>
            <a:endParaRPr kumimoji="1" lang="ja-JP" altLang="en-US" sz="3600" b="1"/>
          </a:p>
        </p:txBody>
      </p:sp>
      <p:sp>
        <p:nvSpPr>
          <p:cNvPr id="17" name="テキスト ボックス 16">
            <a:extLst>
              <a:ext uri="{FF2B5EF4-FFF2-40B4-BE49-F238E27FC236}">
                <a16:creationId xmlns:a16="http://schemas.microsoft.com/office/drawing/2014/main" id="{795872C6-828E-AB92-D61F-FE9F072ECA22}"/>
              </a:ext>
            </a:extLst>
          </p:cNvPr>
          <p:cNvSpPr txBox="1"/>
          <p:nvPr/>
        </p:nvSpPr>
        <p:spPr>
          <a:xfrm>
            <a:off x="456177" y="122241"/>
            <a:ext cx="1460936" cy="954107"/>
          </a:xfrm>
          <a:prstGeom prst="rect">
            <a:avLst/>
          </a:prstGeom>
          <a:noFill/>
        </p:spPr>
        <p:txBody>
          <a:bodyPr wrap="square" rtlCol="0">
            <a:spAutoFit/>
          </a:bodyPr>
          <a:lstStyle/>
          <a:p>
            <a:pPr algn="ctr"/>
            <a:r>
              <a:rPr kumimoji="1" lang="ja-JP" altLang="en-US" sz="2800" b="1">
                <a:solidFill>
                  <a:schemeClr val="bg1"/>
                </a:solidFill>
              </a:rPr>
              <a:t>将来</a:t>
            </a:r>
            <a:endParaRPr kumimoji="1" lang="en-US" altLang="ja-JP" sz="2800" b="1">
              <a:solidFill>
                <a:schemeClr val="bg1"/>
              </a:solidFill>
            </a:endParaRPr>
          </a:p>
          <a:p>
            <a:pPr algn="ctr"/>
            <a:r>
              <a:rPr kumimoji="1" lang="ja-JP" altLang="en-US" sz="2800" b="1">
                <a:solidFill>
                  <a:schemeClr val="bg1"/>
                </a:solidFill>
              </a:rPr>
              <a:t>都市像</a:t>
            </a:r>
          </a:p>
        </p:txBody>
      </p:sp>
    </p:spTree>
    <p:extLst>
      <p:ext uri="{BB962C8B-B14F-4D97-AF65-F5344CB8AC3E}">
        <p14:creationId xmlns:p14="http://schemas.microsoft.com/office/powerpoint/2010/main" val="10696060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23640-5910-F991-7AEF-7FC02DB9BFBB}"/>
            </a:ext>
          </a:extLst>
        </p:cNvPr>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34DB9FE4-F271-2DB8-615C-BB57C6B25680}"/>
              </a:ext>
            </a:extLst>
          </p:cNvPr>
          <p:cNvSpPr txBox="1"/>
          <p:nvPr/>
        </p:nvSpPr>
        <p:spPr>
          <a:xfrm>
            <a:off x="9590721" y="6359199"/>
            <a:ext cx="1920746" cy="307777"/>
          </a:xfrm>
          <a:prstGeom prst="rect">
            <a:avLst/>
          </a:prstGeom>
          <a:noFill/>
        </p:spPr>
        <p:txBody>
          <a:bodyPr wrap="square" rtlCol="0">
            <a:spAutoFit/>
          </a:bodyPr>
          <a:lstStyle/>
          <a:p>
            <a:r>
              <a:rPr lang="en-US" altLang="ja-JP" sz="1400"/>
              <a:t>ArcGIS</a:t>
            </a:r>
            <a:r>
              <a:rPr lang="ja-JP" altLang="en-US" sz="1400"/>
              <a:t>より作成</a:t>
            </a:r>
            <a:endParaRPr kumimoji="1" lang="ja-JP" altLang="en-US" sz="1400"/>
          </a:p>
        </p:txBody>
      </p:sp>
      <p:sp>
        <p:nvSpPr>
          <p:cNvPr id="10" name="正方形/長方形 9">
            <a:extLst>
              <a:ext uri="{FF2B5EF4-FFF2-40B4-BE49-F238E27FC236}">
                <a16:creationId xmlns:a16="http://schemas.microsoft.com/office/drawing/2014/main" id="{C304D69B-809E-646E-4C07-1964D1BF5305}"/>
              </a:ext>
            </a:extLst>
          </p:cNvPr>
          <p:cNvSpPr/>
          <p:nvPr/>
        </p:nvSpPr>
        <p:spPr>
          <a:xfrm>
            <a:off x="568729" y="1409013"/>
            <a:ext cx="3522833" cy="56132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小売店 道路距離</a:t>
            </a:r>
            <a:r>
              <a:rPr kumimoji="1" lang="en-US" altLang="ja-JP" sz="2400" b="1">
                <a:solidFill>
                  <a:schemeClr val="tx1"/>
                </a:solidFill>
              </a:rPr>
              <a:t>800m</a:t>
            </a:r>
            <a:endParaRPr kumimoji="1" lang="ja-JP" altLang="en-US" sz="2400" b="1">
              <a:solidFill>
                <a:schemeClr val="tx1"/>
              </a:solidFill>
            </a:endParaRPr>
          </a:p>
        </p:txBody>
      </p:sp>
      <p:sp>
        <p:nvSpPr>
          <p:cNvPr id="13" name="正方形/長方形 12">
            <a:extLst>
              <a:ext uri="{FF2B5EF4-FFF2-40B4-BE49-F238E27FC236}">
                <a16:creationId xmlns:a16="http://schemas.microsoft.com/office/drawing/2014/main" id="{8E52FE4D-4808-38AE-540B-63B7DE47E9E3}"/>
              </a:ext>
            </a:extLst>
          </p:cNvPr>
          <p:cNvSpPr/>
          <p:nvPr/>
        </p:nvSpPr>
        <p:spPr>
          <a:xfrm>
            <a:off x="7461286" y="1453082"/>
            <a:ext cx="3522833" cy="56132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中学校</a:t>
            </a:r>
            <a:r>
              <a:rPr kumimoji="1" lang="ja-JP" altLang="en-US" sz="2400" b="1">
                <a:solidFill>
                  <a:schemeClr val="tx1"/>
                </a:solidFill>
              </a:rPr>
              <a:t> 道路距離</a:t>
            </a:r>
            <a:r>
              <a:rPr lang="en-US" altLang="ja-JP" sz="2400" b="1">
                <a:solidFill>
                  <a:schemeClr val="tx1"/>
                </a:solidFill>
              </a:rPr>
              <a:t>2km</a:t>
            </a:r>
            <a:endParaRPr kumimoji="1" lang="ja-JP" altLang="en-US" sz="2400" b="1">
              <a:solidFill>
                <a:schemeClr val="tx1"/>
              </a:solidFill>
            </a:endParaRPr>
          </a:p>
        </p:txBody>
      </p:sp>
      <p:sp>
        <p:nvSpPr>
          <p:cNvPr id="14" name="正方形/長方形 13">
            <a:extLst>
              <a:ext uri="{FF2B5EF4-FFF2-40B4-BE49-F238E27FC236}">
                <a16:creationId xmlns:a16="http://schemas.microsoft.com/office/drawing/2014/main" id="{B0C881A0-EF90-81DF-A2C2-B6FC9E8DBE27}"/>
              </a:ext>
            </a:extLst>
          </p:cNvPr>
          <p:cNvSpPr/>
          <p:nvPr/>
        </p:nvSpPr>
        <p:spPr>
          <a:xfrm>
            <a:off x="4795948" y="1479846"/>
            <a:ext cx="2096871" cy="463451"/>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tx1"/>
                </a:solidFill>
              </a:rPr>
              <a:t>生活エリア</a:t>
            </a:r>
          </a:p>
        </p:txBody>
      </p:sp>
      <p:sp>
        <p:nvSpPr>
          <p:cNvPr id="23" name="四角形: 1 つの角を切り取る 22">
            <a:extLst>
              <a:ext uri="{FF2B5EF4-FFF2-40B4-BE49-F238E27FC236}">
                <a16:creationId xmlns:a16="http://schemas.microsoft.com/office/drawing/2014/main" id="{6DEA5EFD-D5EA-85FE-37C6-90A7838FE393}"/>
              </a:ext>
            </a:extLst>
          </p:cNvPr>
          <p:cNvSpPr/>
          <p:nvPr/>
        </p:nvSpPr>
        <p:spPr>
          <a:xfrm>
            <a:off x="11292000" y="0"/>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1 つの角を切り取る 23">
            <a:extLst>
              <a:ext uri="{FF2B5EF4-FFF2-40B4-BE49-F238E27FC236}">
                <a16:creationId xmlns:a16="http://schemas.microsoft.com/office/drawing/2014/main" id="{B56027AC-68CC-4A41-EA54-4F16379B9403}"/>
              </a:ext>
            </a:extLst>
          </p:cNvPr>
          <p:cNvSpPr/>
          <p:nvPr/>
        </p:nvSpPr>
        <p:spPr>
          <a:xfrm>
            <a:off x="11292000" y="2286001"/>
            <a:ext cx="900000" cy="2286000"/>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 1 つの角を切り取る 24">
            <a:extLst>
              <a:ext uri="{FF2B5EF4-FFF2-40B4-BE49-F238E27FC236}">
                <a16:creationId xmlns:a16="http://schemas.microsoft.com/office/drawing/2014/main" id="{49BAB92E-5BA0-0508-6076-5B02DB20AB34}"/>
              </a:ext>
            </a:extLst>
          </p:cNvPr>
          <p:cNvSpPr/>
          <p:nvPr/>
        </p:nvSpPr>
        <p:spPr>
          <a:xfrm>
            <a:off x="11292000" y="4572000"/>
            <a:ext cx="900000" cy="2286000"/>
          </a:xfrm>
          <a:prstGeom prst="snip1Rect">
            <a:avLst>
              <a:gd name="adj" fmla="val 34260"/>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BA319C0C-CEFC-463A-A275-F721453C430D}"/>
              </a:ext>
            </a:extLst>
          </p:cNvPr>
          <p:cNvSpPr txBox="1"/>
          <p:nvPr/>
        </p:nvSpPr>
        <p:spPr>
          <a:xfrm>
            <a:off x="11403446" y="271462"/>
            <a:ext cx="677108" cy="1743075"/>
          </a:xfrm>
          <a:prstGeom prst="rect">
            <a:avLst/>
          </a:prstGeom>
          <a:noFill/>
        </p:spPr>
        <p:txBody>
          <a:bodyPr vert="eaVert" wrap="square" rtlCol="0">
            <a:spAutoFit/>
          </a:bodyPr>
          <a:lstStyle/>
          <a:p>
            <a:pPr algn="ctr"/>
            <a:r>
              <a:rPr lang="ja-JP" altLang="en-US" sz="3200" b="1">
                <a:solidFill>
                  <a:schemeClr val="bg1">
                    <a:lumMod val="75000"/>
                  </a:schemeClr>
                </a:solidFill>
              </a:rPr>
              <a:t>基本構想</a:t>
            </a:r>
            <a:endParaRPr kumimoji="1" lang="ja-JP" altLang="en-US" sz="3200" b="1">
              <a:solidFill>
                <a:schemeClr val="bg1">
                  <a:lumMod val="75000"/>
                </a:schemeClr>
              </a:solidFill>
            </a:endParaRPr>
          </a:p>
        </p:txBody>
      </p:sp>
      <p:sp>
        <p:nvSpPr>
          <p:cNvPr id="27" name="テキスト ボックス 26">
            <a:extLst>
              <a:ext uri="{FF2B5EF4-FFF2-40B4-BE49-F238E27FC236}">
                <a16:creationId xmlns:a16="http://schemas.microsoft.com/office/drawing/2014/main" id="{D935B570-6840-4CDA-93E0-5B8CAE56F452}"/>
              </a:ext>
            </a:extLst>
          </p:cNvPr>
          <p:cNvSpPr txBox="1"/>
          <p:nvPr/>
        </p:nvSpPr>
        <p:spPr>
          <a:xfrm>
            <a:off x="11403446" y="2116931"/>
            <a:ext cx="677108" cy="2624138"/>
          </a:xfrm>
          <a:prstGeom prst="rect">
            <a:avLst/>
          </a:prstGeom>
          <a:noFill/>
        </p:spPr>
        <p:txBody>
          <a:bodyPr vert="eaVert" wrap="square" rtlCol="0">
            <a:spAutoFit/>
          </a:bodyPr>
          <a:lstStyle/>
          <a:p>
            <a:pPr algn="ctr"/>
            <a:r>
              <a:rPr lang="ja-JP" altLang="en-US" sz="3200" b="1">
                <a:solidFill>
                  <a:schemeClr val="bg1">
                    <a:lumMod val="75000"/>
                  </a:schemeClr>
                </a:solidFill>
              </a:rPr>
              <a:t>部門別構想</a:t>
            </a:r>
            <a:endParaRPr kumimoji="1" lang="ja-JP" altLang="en-US" sz="3200" b="1">
              <a:solidFill>
                <a:schemeClr val="bg1">
                  <a:lumMod val="75000"/>
                </a:schemeClr>
              </a:solidFill>
            </a:endParaRPr>
          </a:p>
        </p:txBody>
      </p:sp>
      <p:sp>
        <p:nvSpPr>
          <p:cNvPr id="28" name="テキスト ボックス 27">
            <a:extLst>
              <a:ext uri="{FF2B5EF4-FFF2-40B4-BE49-F238E27FC236}">
                <a16:creationId xmlns:a16="http://schemas.microsoft.com/office/drawing/2014/main" id="{82F8FB6D-C95E-EB3D-1CCB-DA575A95D19E}"/>
              </a:ext>
            </a:extLst>
          </p:cNvPr>
          <p:cNvSpPr txBox="1"/>
          <p:nvPr/>
        </p:nvSpPr>
        <p:spPr>
          <a:xfrm>
            <a:off x="11403446" y="4402932"/>
            <a:ext cx="677108" cy="2624138"/>
          </a:xfrm>
          <a:prstGeom prst="rect">
            <a:avLst/>
          </a:prstGeom>
          <a:noFill/>
        </p:spPr>
        <p:txBody>
          <a:bodyPr vert="eaVert" wrap="square" rtlCol="0">
            <a:spAutoFit/>
          </a:bodyPr>
          <a:lstStyle/>
          <a:p>
            <a:pPr algn="ctr"/>
            <a:r>
              <a:rPr lang="ja-JP" altLang="en-US" sz="3200" b="1">
                <a:solidFill>
                  <a:schemeClr val="bg1"/>
                </a:solidFill>
              </a:rPr>
              <a:t>地区別構想</a:t>
            </a:r>
            <a:endParaRPr kumimoji="1" lang="ja-JP" altLang="en-US" sz="3200" b="1">
              <a:solidFill>
                <a:schemeClr val="bg1"/>
              </a:solidFill>
            </a:endParaRPr>
          </a:p>
        </p:txBody>
      </p:sp>
      <p:pic>
        <p:nvPicPr>
          <p:cNvPr id="6" name="Picture 5">
            <a:extLst>
              <a:ext uri="{FF2B5EF4-FFF2-40B4-BE49-F238E27FC236}">
                <a16:creationId xmlns:a16="http://schemas.microsoft.com/office/drawing/2014/main" id="{4C129061-9C03-B45A-011F-49D6CDB3126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523" b="95854" l="6364" r="95455">
                        <a14:foregroundMark x1="23788" y1="8417" x2="23788" y2="8417"/>
                        <a14:foregroundMark x1="8485" y1="31156" x2="8485" y2="31156"/>
                        <a14:foregroundMark x1="13485" y1="4899" x2="13485" y2="4899"/>
                        <a14:foregroundMark x1="24545" y1="4648" x2="24545" y2="4648"/>
                        <a14:foregroundMark x1="12879" y1="4523" x2="12879" y2="4523"/>
                        <a14:foregroundMark x1="23939" y1="95477" x2="23939" y2="95477"/>
                        <a14:foregroundMark x1="91515" y1="47362" x2="91515" y2="47362"/>
                        <a14:foregroundMark x1="95606" y1="45101" x2="95606" y2="45101"/>
                        <a14:foregroundMark x1="6818" y1="28518" x2="6818" y2="28518"/>
                        <a14:foregroundMark x1="6364" y1="32915" x2="6364" y2="32915"/>
                        <a14:foregroundMark x1="7273" y1="33668" x2="7273" y2="33668"/>
                        <a14:foregroundMark x1="29545" y1="95854" x2="29545" y2="95854"/>
                        <a14:backgroundMark x1="5909" y1="33417" x2="5909" y2="33417"/>
                        <a14:backgroundMark x1="5909" y1="33920" x2="5909" y2="33920"/>
                        <a14:backgroundMark x1="5909" y1="33543" x2="5909" y2="33543"/>
                        <a14:backgroundMark x1="5758" y1="33543" x2="5758" y2="33543"/>
                        <a14:backgroundMark x1="6364" y1="33543" x2="6364" y2="33543"/>
                        <a14:backgroundMark x1="6364" y1="33543" x2="6364" y2="33543"/>
                        <a14:backgroundMark x1="6364" y1="33543" x2="6364" y2="33543"/>
                        <a14:backgroundMark x1="7879" y1="34171" x2="7879" y2="34171"/>
                      </a14:backgroundRemoval>
                    </a14:imgEffect>
                  </a14:imgLayer>
                </a14:imgProps>
              </a:ext>
            </a:extLst>
          </a:blip>
          <a:stretch>
            <a:fillRect/>
          </a:stretch>
        </p:blipFill>
        <p:spPr>
          <a:xfrm>
            <a:off x="462315" y="2078584"/>
            <a:ext cx="3987848" cy="4810699"/>
          </a:xfrm>
          <a:prstGeom prst="rect">
            <a:avLst/>
          </a:prstGeom>
        </p:spPr>
      </p:pic>
      <p:pic>
        <p:nvPicPr>
          <p:cNvPr id="9" name="Picture 6">
            <a:extLst>
              <a:ext uri="{FF2B5EF4-FFF2-40B4-BE49-F238E27FC236}">
                <a16:creationId xmlns:a16="http://schemas.microsoft.com/office/drawing/2014/main" id="{B8EB2950-63A9-81A8-222C-3D26B193FEC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277" b="97233" l="9091" r="95748">
                        <a14:foregroundMark x1="21261" y1="7799" x2="21261" y2="7799"/>
                        <a14:foregroundMark x1="9824" y1="28679" x2="9824" y2="28679"/>
                        <a14:foregroundMark x1="9091" y1="32327" x2="9091" y2="32327"/>
                        <a14:foregroundMark x1="92522" y1="44906" x2="92522" y2="44906"/>
                        <a14:foregroundMark x1="95748" y1="44403" x2="95748" y2="44403"/>
                        <a14:foregroundMark x1="28152" y1="94214" x2="28152" y2="94214"/>
                        <a14:foregroundMark x1="27713" y1="97484" x2="27713" y2="97484"/>
                        <a14:foregroundMark x1="15543" y1="4403" x2="15543" y2="4403"/>
                        <a14:foregroundMark x1="26393" y1="4277" x2="26393" y2="4277"/>
                        <a14:backgroundMark x1="20528" y1="6541" x2="20528" y2="6541"/>
                      </a14:backgroundRemoval>
                    </a14:imgEffect>
                  </a14:imgLayer>
                </a14:imgProps>
              </a:ext>
            </a:extLst>
          </a:blip>
          <a:stretch>
            <a:fillRect/>
          </a:stretch>
        </p:blipFill>
        <p:spPr>
          <a:xfrm>
            <a:off x="6967579" y="1921399"/>
            <a:ext cx="4174901" cy="4864223"/>
          </a:xfrm>
          <a:prstGeom prst="rect">
            <a:avLst/>
          </a:prstGeom>
        </p:spPr>
      </p:pic>
      <p:sp>
        <p:nvSpPr>
          <p:cNvPr id="5" name="スライド番号プレースホルダー 4">
            <a:extLst>
              <a:ext uri="{FF2B5EF4-FFF2-40B4-BE49-F238E27FC236}">
                <a16:creationId xmlns:a16="http://schemas.microsoft.com/office/drawing/2014/main" id="{DFB5FBC9-D579-2EF1-6661-8EB8D8FB34B5}"/>
              </a:ext>
            </a:extLst>
          </p:cNvPr>
          <p:cNvSpPr>
            <a:spLocks noGrp="1"/>
          </p:cNvSpPr>
          <p:nvPr>
            <p:ph type="sldNum" sz="quarter" idx="12"/>
          </p:nvPr>
        </p:nvSpPr>
        <p:spPr/>
        <p:txBody>
          <a:bodyPr/>
          <a:lstStyle/>
          <a:p>
            <a:fld id="{808DD2B0-C8C2-4F2E-939A-03152E45562F}" type="slidenum">
              <a:rPr kumimoji="1" lang="ja-JP" altLang="en-US" smtClean="0"/>
              <a:t>8</a:t>
            </a:fld>
            <a:endParaRPr kumimoji="1" lang="ja-JP" altLang="en-US"/>
          </a:p>
        </p:txBody>
      </p:sp>
      <p:pic>
        <p:nvPicPr>
          <p:cNvPr id="12" name="図 11" descr="マップ&#10;&#10;AI 生成コンテンツは誤りを含む可能性があります。">
            <a:extLst>
              <a:ext uri="{FF2B5EF4-FFF2-40B4-BE49-F238E27FC236}">
                <a16:creationId xmlns:a16="http://schemas.microsoft.com/office/drawing/2014/main" id="{C7A694E4-10D6-E5A0-5F11-23D5E8A94D69}"/>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4444" t="19721" r="6923" b="13780"/>
          <a:stretch>
            <a:fillRect/>
          </a:stretch>
        </p:blipFill>
        <p:spPr>
          <a:xfrm>
            <a:off x="3939892" y="2078584"/>
            <a:ext cx="3849198" cy="4621931"/>
          </a:xfrm>
          <a:prstGeom prst="rect">
            <a:avLst/>
          </a:prstGeom>
        </p:spPr>
      </p:pic>
      <p:sp>
        <p:nvSpPr>
          <p:cNvPr id="4" name="テキスト ボックス 3">
            <a:extLst>
              <a:ext uri="{FF2B5EF4-FFF2-40B4-BE49-F238E27FC236}">
                <a16:creationId xmlns:a16="http://schemas.microsoft.com/office/drawing/2014/main" id="{687B990D-A698-BF60-E512-F84AB924E4A6}"/>
              </a:ext>
            </a:extLst>
          </p:cNvPr>
          <p:cNvSpPr txBox="1"/>
          <p:nvPr/>
        </p:nvSpPr>
        <p:spPr>
          <a:xfrm>
            <a:off x="229694" y="139457"/>
            <a:ext cx="3522833" cy="584775"/>
          </a:xfrm>
          <a:prstGeom prst="rect">
            <a:avLst/>
          </a:prstGeom>
          <a:solidFill>
            <a:srgbClr val="F5F5F5"/>
          </a:solidFill>
          <a:effectLst>
            <a:outerShdw dist="63500" dir="5400000" rotWithShape="0">
              <a:srgbClr val="44546A"/>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生活エリアの設定</a:t>
            </a:r>
            <a:endParaRPr lang="ja-JP" altLang="ja-JP" sz="32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71202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9167E-6 -3.7037E-6 L 0.27058 -0.01157 " pathEditMode="relative" rAng="0" ptsTypes="AA">
                                      <p:cBhvr>
                                        <p:cTn id="6" dur="1000" fill="hold"/>
                                        <p:tgtEl>
                                          <p:spTgt spid="6"/>
                                        </p:tgtEl>
                                        <p:attrNameLst>
                                          <p:attrName>ppt_x</p:attrName>
                                          <p:attrName>ppt_y</p:attrName>
                                        </p:attrNameLst>
                                      </p:cBhvr>
                                      <p:rCtr x="13529" y="-579"/>
                                    </p:animMotion>
                                  </p:childTnLst>
                                </p:cTn>
                              </p:par>
                              <p:par>
                                <p:cTn id="7" presetID="42" presetClass="path" presetSubtype="0" accel="50000" decel="50000" fill="hold" nodeType="withEffect">
                                  <p:stCondLst>
                                    <p:cond delay="0"/>
                                  </p:stCondLst>
                                  <p:childTnLst>
                                    <p:animMotion origin="layout" path="M 1.66667E-6 -2.22222E-6 L -0.2707 0.00718 " pathEditMode="relative" rAng="0" ptsTypes="AA">
                                      <p:cBhvr>
                                        <p:cTn id="8" dur="1000" fill="hold"/>
                                        <p:tgtEl>
                                          <p:spTgt spid="9"/>
                                        </p:tgtEl>
                                        <p:attrNameLst>
                                          <p:attrName>ppt_x</p:attrName>
                                          <p:attrName>ppt_y</p:attrName>
                                        </p:attrNameLst>
                                      </p:cBhvr>
                                      <p:rCtr x="-13542" y="347"/>
                                    </p:animMotion>
                                  </p:childTnLst>
                                </p:cTn>
                              </p:par>
                              <p:par>
                                <p:cTn id="9" presetID="9" presetClass="emph" presetSubtype="0" nodeType="withEffect">
                                  <p:stCondLst>
                                    <p:cond delay="0"/>
                                  </p:stCondLst>
                                  <p:childTnLst>
                                    <p:set>
                                      <p:cBhvr>
                                        <p:cTn id="10" dur="1000"/>
                                        <p:tgtEl>
                                          <p:spTgt spid="9"/>
                                        </p:tgtEl>
                                        <p:attrNameLst>
                                          <p:attrName>style.opacity</p:attrName>
                                        </p:attrNameLst>
                                      </p:cBhvr>
                                      <p:to>
                                        <p:strVal val="0.5"/>
                                      </p:to>
                                    </p:set>
                                    <p:animEffect filter="image" prLst="opacity: 0.5">
                                      <p:cBhvr rctx="IE">
                                        <p:cTn id="11" dur="1000"/>
                                        <p:tgtEl>
                                          <p:spTgt spid="9"/>
                                        </p:tgtEl>
                                      </p:cBhvr>
                                    </p:animEffect>
                                  </p:childTnLst>
                                </p:cTn>
                              </p:par>
                              <p:par>
                                <p:cTn id="12" presetID="9" presetClass="emph" presetSubtype="0" nodeType="withEffect">
                                  <p:stCondLst>
                                    <p:cond delay="0"/>
                                  </p:stCondLst>
                                  <p:childTnLst>
                                    <p:set>
                                      <p:cBhvr>
                                        <p:cTn id="13" dur="1000"/>
                                        <p:tgtEl>
                                          <p:spTgt spid="6"/>
                                        </p:tgtEl>
                                        <p:attrNameLst>
                                          <p:attrName>style.opacity</p:attrName>
                                        </p:attrNameLst>
                                      </p:cBhvr>
                                      <p:to>
                                        <p:strVal val="0.5"/>
                                      </p:to>
                                    </p:set>
                                    <p:animEffect filter="image" prLst="opacity: 0.5">
                                      <p:cBhvr rctx="IE">
                                        <p:cTn id="14" dur="1000"/>
                                        <p:tgtEl>
                                          <p:spTgt spid="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xit" presetSubtype="0" fill="hold" grpId="0" nodeType="with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par>
                                <p:cTn id="22" presetID="10" presetClass="exit" presetSubtype="0" repeatCount="0" fill="hold" grpId="0" nodeType="withEffect">
                                  <p:stCondLst>
                                    <p:cond delay="0"/>
                                  </p:stCondLst>
                                  <p:childTnLst>
                                    <p:animEffect transition="out" filter="fade">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xit" presetSubtype="0" fill="hold"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0E6AA-A5E6-1E03-6F0B-3C67BBACB40C}"/>
            </a:ext>
          </a:extLst>
        </p:cNvPr>
        <p:cNvGrpSpPr/>
        <p:nvPr/>
      </p:nvGrpSpPr>
      <p:grpSpPr>
        <a:xfrm>
          <a:off x="0" y="0"/>
          <a:ext cx="0" cy="0"/>
          <a:chOff x="0" y="0"/>
          <a:chExt cx="0" cy="0"/>
        </a:xfrm>
      </p:grpSpPr>
      <p:sp>
        <p:nvSpPr>
          <p:cNvPr id="2" name="四角形: 1 つの角を切り取る 1">
            <a:extLst>
              <a:ext uri="{FF2B5EF4-FFF2-40B4-BE49-F238E27FC236}">
                <a16:creationId xmlns:a16="http://schemas.microsoft.com/office/drawing/2014/main" id="{DC2E7E06-C7EA-30D1-0225-06D773B91CDD}"/>
              </a:ext>
            </a:extLst>
          </p:cNvPr>
          <p:cNvSpPr/>
          <p:nvPr/>
        </p:nvSpPr>
        <p:spPr>
          <a:xfrm>
            <a:off x="11417796" y="0"/>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FB869E03-E134-8667-80AA-02C86352199D}"/>
              </a:ext>
            </a:extLst>
          </p:cNvPr>
          <p:cNvSpPr/>
          <p:nvPr/>
        </p:nvSpPr>
        <p:spPr>
          <a:xfrm>
            <a:off x="11417796" y="1172252"/>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004706E4-9CB8-D6A9-B855-4914213E3D32}"/>
              </a:ext>
            </a:extLst>
          </p:cNvPr>
          <p:cNvSpPr/>
          <p:nvPr/>
        </p:nvSpPr>
        <p:spPr>
          <a:xfrm>
            <a:off x="11417796" y="2327401"/>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A26C1DF9-1D22-299C-F1E8-A4538E10AF6B}"/>
              </a:ext>
            </a:extLst>
          </p:cNvPr>
          <p:cNvSpPr/>
          <p:nvPr/>
        </p:nvSpPr>
        <p:spPr>
          <a:xfrm>
            <a:off x="11417796" y="3462300"/>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A3FCC10B-A505-24E7-317B-2D435C0805D5}"/>
              </a:ext>
            </a:extLst>
          </p:cNvPr>
          <p:cNvSpPr/>
          <p:nvPr/>
        </p:nvSpPr>
        <p:spPr>
          <a:xfrm>
            <a:off x="11417796" y="4610700"/>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EB05F393-354A-6980-4A04-2BF9F058BDB5}"/>
              </a:ext>
            </a:extLst>
          </p:cNvPr>
          <p:cNvSpPr/>
          <p:nvPr/>
        </p:nvSpPr>
        <p:spPr>
          <a:xfrm>
            <a:off x="11417796" y="5759100"/>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74C68C55-4383-E75F-C736-264A662E7589}"/>
              </a:ext>
            </a:extLst>
          </p:cNvPr>
          <p:cNvSpPr txBox="1"/>
          <p:nvPr/>
        </p:nvSpPr>
        <p:spPr>
          <a:xfrm>
            <a:off x="11417796" y="2301303"/>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15" name="テキスト ボックス 14">
            <a:extLst>
              <a:ext uri="{FF2B5EF4-FFF2-40B4-BE49-F238E27FC236}">
                <a16:creationId xmlns:a16="http://schemas.microsoft.com/office/drawing/2014/main" id="{7028A1AC-9557-E127-B534-E808DEE4AC47}"/>
              </a:ext>
            </a:extLst>
          </p:cNvPr>
          <p:cNvSpPr txBox="1"/>
          <p:nvPr/>
        </p:nvSpPr>
        <p:spPr>
          <a:xfrm>
            <a:off x="11417796" y="1126425"/>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16" name="テキスト ボックス 15">
            <a:extLst>
              <a:ext uri="{FF2B5EF4-FFF2-40B4-BE49-F238E27FC236}">
                <a16:creationId xmlns:a16="http://schemas.microsoft.com/office/drawing/2014/main" id="{61305A84-18E8-7FA3-BCF8-C727B8D5DCD0}"/>
              </a:ext>
            </a:extLst>
          </p:cNvPr>
          <p:cNvSpPr txBox="1"/>
          <p:nvPr/>
        </p:nvSpPr>
        <p:spPr>
          <a:xfrm>
            <a:off x="11417796" y="5834695"/>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7DFC0D8C-2942-F2FD-5545-2A48D44179B1}"/>
              </a:ext>
            </a:extLst>
          </p:cNvPr>
          <p:cNvSpPr txBox="1"/>
          <p:nvPr/>
        </p:nvSpPr>
        <p:spPr>
          <a:xfrm>
            <a:off x="11414464" y="3518324"/>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8" name="テキスト ボックス 17">
            <a:extLst>
              <a:ext uri="{FF2B5EF4-FFF2-40B4-BE49-F238E27FC236}">
                <a16:creationId xmlns:a16="http://schemas.microsoft.com/office/drawing/2014/main" id="{A9CD6812-E3D9-FFB2-9BBA-32809C37A0C5}"/>
              </a:ext>
            </a:extLst>
          </p:cNvPr>
          <p:cNvSpPr txBox="1"/>
          <p:nvPr/>
        </p:nvSpPr>
        <p:spPr>
          <a:xfrm>
            <a:off x="11341873" y="38988"/>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21" name="テキスト ボックス 20">
            <a:extLst>
              <a:ext uri="{FF2B5EF4-FFF2-40B4-BE49-F238E27FC236}">
                <a16:creationId xmlns:a16="http://schemas.microsoft.com/office/drawing/2014/main" id="{0910F24E-7B86-351A-8D62-26573171AF5D}"/>
              </a:ext>
            </a:extLst>
          </p:cNvPr>
          <p:cNvSpPr txBox="1"/>
          <p:nvPr/>
        </p:nvSpPr>
        <p:spPr>
          <a:xfrm>
            <a:off x="11414464" y="4535105"/>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nvGrpSpPr>
          <p:cNvPr id="90" name="グループ化 89">
            <a:extLst>
              <a:ext uri="{FF2B5EF4-FFF2-40B4-BE49-F238E27FC236}">
                <a16:creationId xmlns:a16="http://schemas.microsoft.com/office/drawing/2014/main" id="{456C41B7-421A-D119-578C-27B51E59304F}"/>
              </a:ext>
            </a:extLst>
          </p:cNvPr>
          <p:cNvGrpSpPr/>
          <p:nvPr/>
        </p:nvGrpSpPr>
        <p:grpSpPr>
          <a:xfrm>
            <a:off x="11292000" y="0"/>
            <a:ext cx="900000" cy="7027070"/>
            <a:chOff x="8998496" y="0"/>
            <a:chExt cx="900000" cy="7027070"/>
          </a:xfrm>
          <a:solidFill>
            <a:srgbClr val="44546A"/>
          </a:solidFill>
        </p:grpSpPr>
        <p:sp>
          <p:nvSpPr>
            <p:cNvPr id="84" name="四角形: 1 つの角を切り取る 83">
              <a:extLst>
                <a:ext uri="{FF2B5EF4-FFF2-40B4-BE49-F238E27FC236}">
                  <a16:creationId xmlns:a16="http://schemas.microsoft.com/office/drawing/2014/main" id="{4F93D20D-0C37-503B-87B8-EE5A612FB67F}"/>
                </a:ext>
              </a:extLst>
            </p:cNvPr>
            <p:cNvSpPr/>
            <p:nvPr/>
          </p:nvSpPr>
          <p:spPr>
            <a:xfrm>
              <a:off x="8998496" y="0"/>
              <a:ext cx="900000" cy="2286000"/>
            </a:xfrm>
            <a:prstGeom prst="snip1Rect">
              <a:avLst>
                <a:gd name="adj" fmla="val 3426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四角形: 1 つの角を切り取る 84">
              <a:extLst>
                <a:ext uri="{FF2B5EF4-FFF2-40B4-BE49-F238E27FC236}">
                  <a16:creationId xmlns:a16="http://schemas.microsoft.com/office/drawing/2014/main" id="{2A3EBAB7-89AD-674B-D676-50858ADCEDE7}"/>
                </a:ext>
              </a:extLst>
            </p:cNvPr>
            <p:cNvSpPr/>
            <p:nvPr/>
          </p:nvSpPr>
          <p:spPr>
            <a:xfrm>
              <a:off x="8998496" y="2286001"/>
              <a:ext cx="900000" cy="2286000"/>
            </a:xfrm>
            <a:prstGeom prst="snip1Rect">
              <a:avLst>
                <a:gd name="adj" fmla="val 3426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四角形: 1 つの角を切り取る 85">
              <a:extLst>
                <a:ext uri="{FF2B5EF4-FFF2-40B4-BE49-F238E27FC236}">
                  <a16:creationId xmlns:a16="http://schemas.microsoft.com/office/drawing/2014/main" id="{DA41EC17-991F-4BBC-C721-C791768558A2}"/>
                </a:ext>
              </a:extLst>
            </p:cNvPr>
            <p:cNvSpPr/>
            <p:nvPr/>
          </p:nvSpPr>
          <p:spPr>
            <a:xfrm>
              <a:off x="8998496" y="4572000"/>
              <a:ext cx="900000" cy="2286000"/>
            </a:xfrm>
            <a:prstGeom prst="snip1Rect">
              <a:avLst>
                <a:gd name="adj" fmla="val 3426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テキスト ボックス 86">
              <a:extLst>
                <a:ext uri="{FF2B5EF4-FFF2-40B4-BE49-F238E27FC236}">
                  <a16:creationId xmlns:a16="http://schemas.microsoft.com/office/drawing/2014/main" id="{4179C5BA-1F4C-19AD-7BD2-9B6944352AC3}"/>
                </a:ext>
              </a:extLst>
            </p:cNvPr>
            <p:cNvSpPr txBox="1"/>
            <p:nvPr/>
          </p:nvSpPr>
          <p:spPr>
            <a:xfrm>
              <a:off x="9109942" y="271462"/>
              <a:ext cx="677108" cy="1743075"/>
            </a:xfrm>
            <a:prstGeom prst="rect">
              <a:avLst/>
            </a:prstGeom>
            <a:noFill/>
          </p:spPr>
          <p:txBody>
            <a:bodyPr vert="eaVert" wrap="square" rtlCol="0">
              <a:spAutoFit/>
            </a:bodyPr>
            <a:lstStyle/>
            <a:p>
              <a:pPr algn="ctr"/>
              <a:r>
                <a:rPr lang="ja-JP" altLang="en-US" sz="3200" b="1">
                  <a:solidFill>
                    <a:schemeClr val="bg1"/>
                  </a:solidFill>
                </a:rPr>
                <a:t>基本構想</a:t>
              </a:r>
              <a:endParaRPr kumimoji="1" lang="ja-JP" altLang="en-US" sz="3200" b="1">
                <a:solidFill>
                  <a:schemeClr val="bg1"/>
                </a:solidFill>
              </a:endParaRPr>
            </a:p>
          </p:txBody>
        </p:sp>
        <p:sp>
          <p:nvSpPr>
            <p:cNvPr id="88" name="テキスト ボックス 87">
              <a:extLst>
                <a:ext uri="{FF2B5EF4-FFF2-40B4-BE49-F238E27FC236}">
                  <a16:creationId xmlns:a16="http://schemas.microsoft.com/office/drawing/2014/main" id="{A4FB751A-009E-663D-C44D-3A0546E2969E}"/>
                </a:ext>
              </a:extLst>
            </p:cNvPr>
            <p:cNvSpPr txBox="1"/>
            <p:nvPr/>
          </p:nvSpPr>
          <p:spPr>
            <a:xfrm>
              <a:off x="9109942" y="2116931"/>
              <a:ext cx="677108" cy="2624138"/>
            </a:xfrm>
            <a:prstGeom prst="rect">
              <a:avLst/>
            </a:prstGeom>
            <a:noFill/>
          </p:spPr>
          <p:txBody>
            <a:bodyPr vert="eaVert" wrap="square" rtlCol="0">
              <a:spAutoFit/>
            </a:bodyPr>
            <a:lstStyle/>
            <a:p>
              <a:pPr algn="ctr"/>
              <a:r>
                <a:rPr lang="ja-JP" altLang="en-US" sz="3200" b="1">
                  <a:solidFill>
                    <a:schemeClr val="bg1"/>
                  </a:solidFill>
                </a:rPr>
                <a:t>部門別構想</a:t>
              </a:r>
              <a:endParaRPr kumimoji="1" lang="ja-JP" altLang="en-US" sz="3200" b="1">
                <a:solidFill>
                  <a:schemeClr val="bg1"/>
                </a:solidFill>
              </a:endParaRPr>
            </a:p>
          </p:txBody>
        </p:sp>
        <p:sp>
          <p:nvSpPr>
            <p:cNvPr id="89" name="テキスト ボックス 88">
              <a:extLst>
                <a:ext uri="{FF2B5EF4-FFF2-40B4-BE49-F238E27FC236}">
                  <a16:creationId xmlns:a16="http://schemas.microsoft.com/office/drawing/2014/main" id="{E7932CED-FC36-0814-3807-B60FF6678202}"/>
                </a:ext>
              </a:extLst>
            </p:cNvPr>
            <p:cNvSpPr txBox="1"/>
            <p:nvPr/>
          </p:nvSpPr>
          <p:spPr>
            <a:xfrm>
              <a:off x="9109942" y="4402932"/>
              <a:ext cx="677108" cy="2624138"/>
            </a:xfrm>
            <a:prstGeom prst="rect">
              <a:avLst/>
            </a:prstGeom>
            <a:noFill/>
          </p:spPr>
          <p:txBody>
            <a:bodyPr vert="eaVert" wrap="square" rtlCol="0">
              <a:spAutoFit/>
            </a:bodyPr>
            <a:lstStyle/>
            <a:p>
              <a:pPr algn="ctr"/>
              <a:r>
                <a:rPr lang="ja-JP" altLang="en-US" sz="3200" b="1">
                  <a:solidFill>
                    <a:schemeClr val="bg1"/>
                  </a:solidFill>
                </a:rPr>
                <a:t>地区別構想</a:t>
              </a:r>
              <a:endParaRPr kumimoji="1" lang="ja-JP" altLang="en-US" sz="3200" b="1">
                <a:solidFill>
                  <a:schemeClr val="bg1"/>
                </a:solidFill>
              </a:endParaRPr>
            </a:p>
          </p:txBody>
        </p:sp>
      </p:grpSp>
      <p:grpSp>
        <p:nvGrpSpPr>
          <p:cNvPr id="74" name="グループ化 73">
            <a:extLst>
              <a:ext uri="{FF2B5EF4-FFF2-40B4-BE49-F238E27FC236}">
                <a16:creationId xmlns:a16="http://schemas.microsoft.com/office/drawing/2014/main" id="{D8B3DC0D-7F54-AD74-3179-6F4DC2F11D64}"/>
              </a:ext>
            </a:extLst>
          </p:cNvPr>
          <p:cNvGrpSpPr/>
          <p:nvPr/>
        </p:nvGrpSpPr>
        <p:grpSpPr>
          <a:xfrm>
            <a:off x="-923330" y="0"/>
            <a:ext cx="923330" cy="6868064"/>
            <a:chOff x="9076177" y="-1"/>
            <a:chExt cx="923330" cy="6868064"/>
          </a:xfrm>
        </p:grpSpPr>
        <p:sp>
          <p:nvSpPr>
            <p:cNvPr id="62" name="四角形: 1 つの角を切り取る 61">
              <a:extLst>
                <a:ext uri="{FF2B5EF4-FFF2-40B4-BE49-F238E27FC236}">
                  <a16:creationId xmlns:a16="http://schemas.microsoft.com/office/drawing/2014/main" id="{297D2FB8-A2CC-CBBB-3469-8BB0BC77DB34}"/>
                </a:ext>
              </a:extLst>
            </p:cNvPr>
            <p:cNvSpPr/>
            <p:nvPr/>
          </p:nvSpPr>
          <p:spPr>
            <a:xfrm>
              <a:off x="91521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四角形: 1 つの角を切り取る 62">
              <a:extLst>
                <a:ext uri="{FF2B5EF4-FFF2-40B4-BE49-F238E27FC236}">
                  <a16:creationId xmlns:a16="http://schemas.microsoft.com/office/drawing/2014/main" id="{26899E09-78EA-EC09-3F51-44B60A24F267}"/>
                </a:ext>
              </a:extLst>
            </p:cNvPr>
            <p:cNvSpPr/>
            <p:nvPr/>
          </p:nvSpPr>
          <p:spPr>
            <a:xfrm>
              <a:off x="9152100" y="1172251"/>
              <a:ext cx="792000" cy="116476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四角形: 1 つの角を切り取る 63">
              <a:extLst>
                <a:ext uri="{FF2B5EF4-FFF2-40B4-BE49-F238E27FC236}">
                  <a16:creationId xmlns:a16="http://schemas.microsoft.com/office/drawing/2014/main" id="{03C10799-012B-AAC3-A377-5CC611E271A9}"/>
                </a:ext>
              </a:extLst>
            </p:cNvPr>
            <p:cNvSpPr/>
            <p:nvPr/>
          </p:nvSpPr>
          <p:spPr>
            <a:xfrm>
              <a:off x="91521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四角形: 1 つの角を切り取る 64">
              <a:extLst>
                <a:ext uri="{FF2B5EF4-FFF2-40B4-BE49-F238E27FC236}">
                  <a16:creationId xmlns:a16="http://schemas.microsoft.com/office/drawing/2014/main" id="{C23E3886-8CD4-B531-60D6-AF2723599B7F}"/>
                </a:ext>
              </a:extLst>
            </p:cNvPr>
            <p:cNvSpPr/>
            <p:nvPr/>
          </p:nvSpPr>
          <p:spPr>
            <a:xfrm>
              <a:off x="91521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四角形: 1 つの角を切り取る 65">
              <a:extLst>
                <a:ext uri="{FF2B5EF4-FFF2-40B4-BE49-F238E27FC236}">
                  <a16:creationId xmlns:a16="http://schemas.microsoft.com/office/drawing/2014/main" id="{6E58CD7E-2E2A-EB25-3DE6-6EE285848BB7}"/>
                </a:ext>
              </a:extLst>
            </p:cNvPr>
            <p:cNvSpPr/>
            <p:nvPr/>
          </p:nvSpPr>
          <p:spPr>
            <a:xfrm>
              <a:off x="9152100" y="46106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四角形: 1 つの角を切り取る 66">
              <a:extLst>
                <a:ext uri="{FF2B5EF4-FFF2-40B4-BE49-F238E27FC236}">
                  <a16:creationId xmlns:a16="http://schemas.microsoft.com/office/drawing/2014/main" id="{68738625-6B19-AE07-D9FF-B5A7338020C5}"/>
                </a:ext>
              </a:extLst>
            </p:cNvPr>
            <p:cNvSpPr/>
            <p:nvPr/>
          </p:nvSpPr>
          <p:spPr>
            <a:xfrm>
              <a:off x="91521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テキスト ボックス 67">
              <a:extLst>
                <a:ext uri="{FF2B5EF4-FFF2-40B4-BE49-F238E27FC236}">
                  <a16:creationId xmlns:a16="http://schemas.microsoft.com/office/drawing/2014/main" id="{AA46A1DD-87DF-BC7B-7DE3-839B383C74B2}"/>
                </a:ext>
              </a:extLst>
            </p:cNvPr>
            <p:cNvSpPr txBox="1"/>
            <p:nvPr/>
          </p:nvSpPr>
          <p:spPr>
            <a:xfrm>
              <a:off x="91521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69" name="テキスト ボックス 68">
              <a:extLst>
                <a:ext uri="{FF2B5EF4-FFF2-40B4-BE49-F238E27FC236}">
                  <a16:creationId xmlns:a16="http://schemas.microsoft.com/office/drawing/2014/main" id="{61FBC51F-93EC-BEB3-957A-002DD64269DE}"/>
                </a:ext>
              </a:extLst>
            </p:cNvPr>
            <p:cNvSpPr txBox="1"/>
            <p:nvPr/>
          </p:nvSpPr>
          <p:spPr>
            <a:xfrm>
              <a:off x="91521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70" name="テキスト ボックス 69">
              <a:extLst>
                <a:ext uri="{FF2B5EF4-FFF2-40B4-BE49-F238E27FC236}">
                  <a16:creationId xmlns:a16="http://schemas.microsoft.com/office/drawing/2014/main" id="{026E0984-C52D-1AD1-6A80-8D7F4C7A9B68}"/>
                </a:ext>
              </a:extLst>
            </p:cNvPr>
            <p:cNvSpPr txBox="1"/>
            <p:nvPr/>
          </p:nvSpPr>
          <p:spPr>
            <a:xfrm>
              <a:off x="91521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71" name="テキスト ボックス 70">
              <a:extLst>
                <a:ext uri="{FF2B5EF4-FFF2-40B4-BE49-F238E27FC236}">
                  <a16:creationId xmlns:a16="http://schemas.microsoft.com/office/drawing/2014/main" id="{18DCFE38-F894-DCC1-508E-94F38CDF71BA}"/>
                </a:ext>
              </a:extLst>
            </p:cNvPr>
            <p:cNvSpPr txBox="1"/>
            <p:nvPr/>
          </p:nvSpPr>
          <p:spPr>
            <a:xfrm>
              <a:off x="91487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72" name="テキスト ボックス 71">
              <a:extLst>
                <a:ext uri="{FF2B5EF4-FFF2-40B4-BE49-F238E27FC236}">
                  <a16:creationId xmlns:a16="http://schemas.microsoft.com/office/drawing/2014/main" id="{72F23603-6DC7-049B-AB7F-955FD5DD562A}"/>
                </a:ext>
              </a:extLst>
            </p:cNvPr>
            <p:cNvSpPr txBox="1"/>
            <p:nvPr/>
          </p:nvSpPr>
          <p:spPr>
            <a:xfrm>
              <a:off x="90761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73" name="テキスト ボックス 72">
              <a:extLst>
                <a:ext uri="{FF2B5EF4-FFF2-40B4-BE49-F238E27FC236}">
                  <a16:creationId xmlns:a16="http://schemas.microsoft.com/office/drawing/2014/main" id="{DC5F9D41-28F1-A9B9-3F4C-A9235E8FFE6B}"/>
                </a:ext>
              </a:extLst>
            </p:cNvPr>
            <p:cNvSpPr txBox="1"/>
            <p:nvPr/>
          </p:nvSpPr>
          <p:spPr>
            <a:xfrm>
              <a:off x="9148768" y="4535104"/>
              <a:ext cx="738664" cy="1210496"/>
            </a:xfrm>
            <a:prstGeom prst="rect">
              <a:avLst/>
            </a:prstGeom>
            <a:noFill/>
          </p:spPr>
          <p:txBody>
            <a:bodyPr vert="eaVert" wrap="square" rtlCol="0">
              <a:spAutoFit/>
            </a:bodyPr>
            <a:lstStyle/>
            <a:p>
              <a:pPr algn="ctr"/>
              <a:r>
                <a:rPr lang="ja-JP" altLang="en-US" sz="3600" b="1">
                  <a:solidFill>
                    <a:schemeClr val="bg1"/>
                  </a:solidFill>
                </a:rPr>
                <a:t>参画</a:t>
              </a:r>
              <a:endParaRPr kumimoji="1" lang="ja-JP" altLang="en-US" sz="3600" b="1">
                <a:solidFill>
                  <a:schemeClr val="bg1"/>
                </a:solidFill>
              </a:endParaRPr>
            </a:p>
          </p:txBody>
        </p:sp>
      </p:grpSp>
      <p:sp>
        <p:nvSpPr>
          <p:cNvPr id="75" name="スライド番号プレースホルダー 74">
            <a:extLst>
              <a:ext uri="{FF2B5EF4-FFF2-40B4-BE49-F238E27FC236}">
                <a16:creationId xmlns:a16="http://schemas.microsoft.com/office/drawing/2014/main" id="{75248F0B-9C5D-3C46-D5E8-7972353814A5}"/>
              </a:ext>
            </a:extLst>
          </p:cNvPr>
          <p:cNvSpPr>
            <a:spLocks noGrp="1"/>
          </p:cNvSpPr>
          <p:nvPr>
            <p:ph type="sldNum" sz="quarter" idx="12"/>
          </p:nvPr>
        </p:nvSpPr>
        <p:spPr/>
        <p:txBody>
          <a:bodyPr/>
          <a:lstStyle/>
          <a:p>
            <a:fld id="{808DD2B0-C8C2-4F2E-939A-03152E45562F}" type="slidenum">
              <a:rPr kumimoji="1" lang="ja-JP" altLang="en-US" smtClean="0"/>
              <a:t>9</a:t>
            </a:fld>
            <a:endParaRPr kumimoji="1" lang="ja-JP" altLang="en-US"/>
          </a:p>
        </p:txBody>
      </p:sp>
      <p:sp>
        <p:nvSpPr>
          <p:cNvPr id="44" name="テキスト ボックス 43">
            <a:extLst>
              <a:ext uri="{FF2B5EF4-FFF2-40B4-BE49-F238E27FC236}">
                <a16:creationId xmlns:a16="http://schemas.microsoft.com/office/drawing/2014/main" id="{E5260D6B-80CD-7F51-884D-11DD2CA22F9B}"/>
              </a:ext>
            </a:extLst>
          </p:cNvPr>
          <p:cNvSpPr txBox="1"/>
          <p:nvPr/>
        </p:nvSpPr>
        <p:spPr>
          <a:xfrm>
            <a:off x="9999408" y="5897406"/>
            <a:ext cx="1274796" cy="461665"/>
          </a:xfrm>
          <a:prstGeom prst="rect">
            <a:avLst/>
          </a:prstGeom>
          <a:noFill/>
        </p:spPr>
        <p:txBody>
          <a:bodyPr wrap="square" rtlCol="0">
            <a:spAutoFit/>
          </a:bodyPr>
          <a:lstStyle/>
          <a:p>
            <a:r>
              <a:rPr kumimoji="1" lang="ja-JP" altLang="en-US" sz="2400" b="1">
                <a:solidFill>
                  <a:schemeClr val="bg1"/>
                </a:solidFill>
              </a:rPr>
              <a:t>削減</a:t>
            </a:r>
          </a:p>
        </p:txBody>
      </p:sp>
      <p:sp>
        <p:nvSpPr>
          <p:cNvPr id="9" name="四角形: 角を丸くする 8">
            <a:extLst>
              <a:ext uri="{FF2B5EF4-FFF2-40B4-BE49-F238E27FC236}">
                <a16:creationId xmlns:a16="http://schemas.microsoft.com/office/drawing/2014/main" id="{579CA515-1A45-DBD6-AEAA-6F80EC3FB253}"/>
              </a:ext>
            </a:extLst>
          </p:cNvPr>
          <p:cNvSpPr/>
          <p:nvPr/>
        </p:nvSpPr>
        <p:spPr>
          <a:xfrm>
            <a:off x="812745" y="3143063"/>
            <a:ext cx="10147194" cy="347714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図形 10">
            <a:extLst>
              <a:ext uri="{FF2B5EF4-FFF2-40B4-BE49-F238E27FC236}">
                <a16:creationId xmlns:a16="http://schemas.microsoft.com/office/drawing/2014/main" id="{9CF55DE6-85C6-6346-04D1-176135A55710}"/>
              </a:ext>
            </a:extLst>
          </p:cNvPr>
          <p:cNvSpPr/>
          <p:nvPr/>
        </p:nvSpPr>
        <p:spPr>
          <a:xfrm rot="309622">
            <a:off x="88403" y="3063499"/>
            <a:ext cx="1494291" cy="1494291"/>
          </a:xfrm>
          <a:custGeom>
            <a:avLst/>
            <a:gdLst>
              <a:gd name="csX0" fmla="*/ 1091926 w 2183852"/>
              <a:gd name="csY0" fmla="*/ 0 h 2183852"/>
              <a:gd name="csX1" fmla="*/ 1136926 w 2183852"/>
              <a:gd name="csY1" fmla="*/ 2272 h 2183852"/>
              <a:gd name="csX2" fmla="*/ 1163704 w 2183852"/>
              <a:gd name="csY2" fmla="*/ 191106 h 2183852"/>
              <a:gd name="csX3" fmla="*/ 1184400 w 2183852"/>
              <a:gd name="csY3" fmla="*/ 192151 h 2183852"/>
              <a:gd name="csX4" fmla="*/ 1255823 w 2183852"/>
              <a:gd name="csY4" fmla="*/ 203051 h 2183852"/>
              <a:gd name="csX5" fmla="*/ 1330800 w 2183852"/>
              <a:gd name="csY5" fmla="*/ 27021 h 2183852"/>
              <a:gd name="csX6" fmla="*/ 1416632 w 2183852"/>
              <a:gd name="csY6" fmla="*/ 49091 h 2183852"/>
              <a:gd name="csX7" fmla="*/ 1417608 w 2183852"/>
              <a:gd name="csY7" fmla="*/ 49448 h 2183852"/>
              <a:gd name="csX8" fmla="*/ 1394400 w 2183852"/>
              <a:gd name="csY8" fmla="*/ 240411 h 2183852"/>
              <a:gd name="csX9" fmla="*/ 1443977 w 2183852"/>
              <a:gd name="csY9" fmla="*/ 258557 h 2183852"/>
              <a:gd name="csX10" fmla="*/ 1480125 w 2183852"/>
              <a:gd name="csY10" fmla="*/ 275970 h 2183852"/>
              <a:gd name="csX11" fmla="*/ 1598359 w 2183852"/>
              <a:gd name="csY11" fmla="*/ 125025 h 2183852"/>
              <a:gd name="csX12" fmla="*/ 1612403 w 2183852"/>
              <a:gd name="csY12" fmla="*/ 131790 h 2183852"/>
              <a:gd name="csX13" fmla="*/ 1675885 w 2183852"/>
              <a:gd name="csY13" fmla="*/ 170356 h 2183852"/>
              <a:gd name="csX14" fmla="*/ 1604512 w 2183852"/>
              <a:gd name="csY14" fmla="*/ 347641 h 2183852"/>
              <a:gd name="csX15" fmla="*/ 1675486 w 2183852"/>
              <a:gd name="csY15" fmla="*/ 406200 h 2183852"/>
              <a:gd name="csX16" fmla="*/ 1830711 w 2183852"/>
              <a:gd name="csY16" fmla="*/ 289531 h 2183852"/>
              <a:gd name="csX17" fmla="*/ 1864034 w 2183852"/>
              <a:gd name="csY17" fmla="*/ 319818 h 2183852"/>
              <a:gd name="csX18" fmla="*/ 1894322 w 2183852"/>
              <a:gd name="csY18" fmla="*/ 353143 h 2183852"/>
              <a:gd name="csX19" fmla="*/ 1777653 w 2183852"/>
              <a:gd name="csY19" fmla="*/ 508367 h 2183852"/>
              <a:gd name="csX20" fmla="*/ 1836212 w 2183852"/>
              <a:gd name="csY20" fmla="*/ 579341 h 2183852"/>
              <a:gd name="csX21" fmla="*/ 2013497 w 2183852"/>
              <a:gd name="csY21" fmla="*/ 507969 h 2183852"/>
              <a:gd name="csX22" fmla="*/ 2052063 w 2183852"/>
              <a:gd name="csY22" fmla="*/ 571449 h 2183852"/>
              <a:gd name="csX23" fmla="*/ 2058829 w 2183852"/>
              <a:gd name="csY23" fmla="*/ 585495 h 2183852"/>
              <a:gd name="csX24" fmla="*/ 1907883 w 2183852"/>
              <a:gd name="csY24" fmla="*/ 703729 h 2183852"/>
              <a:gd name="csX25" fmla="*/ 1925295 w 2183852"/>
              <a:gd name="csY25" fmla="*/ 739875 h 2183852"/>
              <a:gd name="csX26" fmla="*/ 1943441 w 2183852"/>
              <a:gd name="csY26" fmla="*/ 789453 h 2183852"/>
              <a:gd name="csX27" fmla="*/ 2134405 w 2183852"/>
              <a:gd name="csY27" fmla="*/ 766246 h 2183852"/>
              <a:gd name="csX28" fmla="*/ 2134761 w 2183852"/>
              <a:gd name="csY28" fmla="*/ 767221 h 2183852"/>
              <a:gd name="csX29" fmla="*/ 2156831 w 2183852"/>
              <a:gd name="csY29" fmla="*/ 853054 h 2183852"/>
              <a:gd name="csX30" fmla="*/ 1980801 w 2183852"/>
              <a:gd name="csY30" fmla="*/ 928031 h 2183852"/>
              <a:gd name="csX31" fmla="*/ 1991702 w 2183852"/>
              <a:gd name="csY31" fmla="*/ 999452 h 2183852"/>
              <a:gd name="csX32" fmla="*/ 1992747 w 2183852"/>
              <a:gd name="csY32" fmla="*/ 1020149 h 2183852"/>
              <a:gd name="csX33" fmla="*/ 2181580 w 2183852"/>
              <a:gd name="csY33" fmla="*/ 1046928 h 2183852"/>
              <a:gd name="csX34" fmla="*/ 2183852 w 2183852"/>
              <a:gd name="csY34" fmla="*/ 1091926 h 2183852"/>
              <a:gd name="csX35" fmla="*/ 2181580 w 2183852"/>
              <a:gd name="csY35" fmla="*/ 1136926 h 2183852"/>
              <a:gd name="csX36" fmla="*/ 1992747 w 2183852"/>
              <a:gd name="csY36" fmla="*/ 1163704 h 2183852"/>
              <a:gd name="csX37" fmla="*/ 1991702 w 2183852"/>
              <a:gd name="csY37" fmla="*/ 1184400 h 2183852"/>
              <a:gd name="csX38" fmla="*/ 1980801 w 2183852"/>
              <a:gd name="csY38" fmla="*/ 1255822 h 2183852"/>
              <a:gd name="csX39" fmla="*/ 2156831 w 2183852"/>
              <a:gd name="csY39" fmla="*/ 1330799 h 2183852"/>
              <a:gd name="csX40" fmla="*/ 2134761 w 2183852"/>
              <a:gd name="csY40" fmla="*/ 1416632 h 2183852"/>
              <a:gd name="csX41" fmla="*/ 2134404 w 2183852"/>
              <a:gd name="csY41" fmla="*/ 1417608 h 2183852"/>
              <a:gd name="csX42" fmla="*/ 1943441 w 2183852"/>
              <a:gd name="csY42" fmla="*/ 1394400 h 2183852"/>
              <a:gd name="csX43" fmla="*/ 1925295 w 2183852"/>
              <a:gd name="csY43" fmla="*/ 1443977 h 2183852"/>
              <a:gd name="csX44" fmla="*/ 1907882 w 2183852"/>
              <a:gd name="csY44" fmla="*/ 1480124 h 2183852"/>
              <a:gd name="csX45" fmla="*/ 2058828 w 2183852"/>
              <a:gd name="csY45" fmla="*/ 1598359 h 2183852"/>
              <a:gd name="csX46" fmla="*/ 2052063 w 2183852"/>
              <a:gd name="csY46" fmla="*/ 1612403 h 2183852"/>
              <a:gd name="csX47" fmla="*/ 2013497 w 2183852"/>
              <a:gd name="csY47" fmla="*/ 1675885 h 2183852"/>
              <a:gd name="csX48" fmla="*/ 1836211 w 2183852"/>
              <a:gd name="csY48" fmla="*/ 1604512 h 2183852"/>
              <a:gd name="csX49" fmla="*/ 1777653 w 2183852"/>
              <a:gd name="csY49" fmla="*/ 1675486 h 2183852"/>
              <a:gd name="csX50" fmla="*/ 1894322 w 2183852"/>
              <a:gd name="csY50" fmla="*/ 1830710 h 2183852"/>
              <a:gd name="csX51" fmla="*/ 1864034 w 2183852"/>
              <a:gd name="csY51" fmla="*/ 1864034 h 2183852"/>
              <a:gd name="csX52" fmla="*/ 1830710 w 2183852"/>
              <a:gd name="csY52" fmla="*/ 1894322 h 2183852"/>
              <a:gd name="csX53" fmla="*/ 1675486 w 2183852"/>
              <a:gd name="csY53" fmla="*/ 1777653 h 2183852"/>
              <a:gd name="csX54" fmla="*/ 1604512 w 2183852"/>
              <a:gd name="csY54" fmla="*/ 1836211 h 2183852"/>
              <a:gd name="csX55" fmla="*/ 1675884 w 2183852"/>
              <a:gd name="csY55" fmla="*/ 2013497 h 2183852"/>
              <a:gd name="csX56" fmla="*/ 1612403 w 2183852"/>
              <a:gd name="csY56" fmla="*/ 2052063 h 2183852"/>
              <a:gd name="csX57" fmla="*/ 1598359 w 2183852"/>
              <a:gd name="csY57" fmla="*/ 2058828 h 2183852"/>
              <a:gd name="csX58" fmla="*/ 1480124 w 2183852"/>
              <a:gd name="csY58" fmla="*/ 1907882 h 2183852"/>
              <a:gd name="csX59" fmla="*/ 1443977 w 2183852"/>
              <a:gd name="csY59" fmla="*/ 1925295 h 2183852"/>
              <a:gd name="csX60" fmla="*/ 1394400 w 2183852"/>
              <a:gd name="csY60" fmla="*/ 1943441 h 2183852"/>
              <a:gd name="csX61" fmla="*/ 1417608 w 2183852"/>
              <a:gd name="csY61" fmla="*/ 2134404 h 2183852"/>
              <a:gd name="csX62" fmla="*/ 1416632 w 2183852"/>
              <a:gd name="csY62" fmla="*/ 2134761 h 2183852"/>
              <a:gd name="csX63" fmla="*/ 1330799 w 2183852"/>
              <a:gd name="csY63" fmla="*/ 2156831 h 2183852"/>
              <a:gd name="csX64" fmla="*/ 1255822 w 2183852"/>
              <a:gd name="csY64" fmla="*/ 1980801 h 2183852"/>
              <a:gd name="csX65" fmla="*/ 1184400 w 2183852"/>
              <a:gd name="csY65" fmla="*/ 1991702 h 2183852"/>
              <a:gd name="csX66" fmla="*/ 1163704 w 2183852"/>
              <a:gd name="csY66" fmla="*/ 1992747 h 2183852"/>
              <a:gd name="csX67" fmla="*/ 1136926 w 2183852"/>
              <a:gd name="csY67" fmla="*/ 2181580 h 2183852"/>
              <a:gd name="csX68" fmla="*/ 1091926 w 2183852"/>
              <a:gd name="csY68" fmla="*/ 2183852 h 2183852"/>
              <a:gd name="csX69" fmla="*/ 1046928 w 2183852"/>
              <a:gd name="csY69" fmla="*/ 2181580 h 2183852"/>
              <a:gd name="csX70" fmla="*/ 1020149 w 2183852"/>
              <a:gd name="csY70" fmla="*/ 1992747 h 2183852"/>
              <a:gd name="csX71" fmla="*/ 999452 w 2183852"/>
              <a:gd name="csY71" fmla="*/ 1991702 h 2183852"/>
              <a:gd name="csX72" fmla="*/ 928031 w 2183852"/>
              <a:gd name="csY72" fmla="*/ 1980801 h 2183852"/>
              <a:gd name="csX73" fmla="*/ 853054 w 2183852"/>
              <a:gd name="csY73" fmla="*/ 2156831 h 2183852"/>
              <a:gd name="csX74" fmla="*/ 767221 w 2183852"/>
              <a:gd name="csY74" fmla="*/ 2134761 h 2183852"/>
              <a:gd name="csX75" fmla="*/ 766246 w 2183852"/>
              <a:gd name="csY75" fmla="*/ 2134404 h 2183852"/>
              <a:gd name="csX76" fmla="*/ 789453 w 2183852"/>
              <a:gd name="csY76" fmla="*/ 1943441 h 2183852"/>
              <a:gd name="csX77" fmla="*/ 739875 w 2183852"/>
              <a:gd name="csY77" fmla="*/ 1925295 h 2183852"/>
              <a:gd name="csX78" fmla="*/ 703729 w 2183852"/>
              <a:gd name="csY78" fmla="*/ 1907883 h 2183852"/>
              <a:gd name="csX79" fmla="*/ 585495 w 2183852"/>
              <a:gd name="csY79" fmla="*/ 2058829 h 2183852"/>
              <a:gd name="csX80" fmla="*/ 571449 w 2183852"/>
              <a:gd name="csY80" fmla="*/ 2052063 h 2183852"/>
              <a:gd name="csX81" fmla="*/ 507969 w 2183852"/>
              <a:gd name="csY81" fmla="*/ 2013497 h 2183852"/>
              <a:gd name="csX82" fmla="*/ 579341 w 2183852"/>
              <a:gd name="csY82" fmla="*/ 1836212 h 2183852"/>
              <a:gd name="csX83" fmla="*/ 508367 w 2183852"/>
              <a:gd name="csY83" fmla="*/ 1777653 h 2183852"/>
              <a:gd name="csX84" fmla="*/ 353143 w 2183852"/>
              <a:gd name="csY84" fmla="*/ 1894322 h 2183852"/>
              <a:gd name="csX85" fmla="*/ 319818 w 2183852"/>
              <a:gd name="csY85" fmla="*/ 1864034 h 2183852"/>
              <a:gd name="csX86" fmla="*/ 289531 w 2183852"/>
              <a:gd name="csY86" fmla="*/ 1830711 h 2183852"/>
              <a:gd name="csX87" fmla="*/ 406200 w 2183852"/>
              <a:gd name="csY87" fmla="*/ 1675486 h 2183852"/>
              <a:gd name="csX88" fmla="*/ 347641 w 2183852"/>
              <a:gd name="csY88" fmla="*/ 1604512 h 2183852"/>
              <a:gd name="csX89" fmla="*/ 170356 w 2183852"/>
              <a:gd name="csY89" fmla="*/ 1675885 h 2183852"/>
              <a:gd name="csX90" fmla="*/ 131790 w 2183852"/>
              <a:gd name="csY90" fmla="*/ 1612403 h 2183852"/>
              <a:gd name="csX91" fmla="*/ 125025 w 2183852"/>
              <a:gd name="csY91" fmla="*/ 1598359 h 2183852"/>
              <a:gd name="csX92" fmla="*/ 275970 w 2183852"/>
              <a:gd name="csY92" fmla="*/ 1480125 h 2183852"/>
              <a:gd name="csX93" fmla="*/ 258557 w 2183852"/>
              <a:gd name="csY93" fmla="*/ 1443977 h 2183852"/>
              <a:gd name="csX94" fmla="*/ 240412 w 2183852"/>
              <a:gd name="csY94" fmla="*/ 1394400 h 2183852"/>
              <a:gd name="csX95" fmla="*/ 49448 w 2183852"/>
              <a:gd name="csY95" fmla="*/ 1417608 h 2183852"/>
              <a:gd name="csX96" fmla="*/ 49091 w 2183852"/>
              <a:gd name="csY96" fmla="*/ 1416632 h 2183852"/>
              <a:gd name="csX97" fmla="*/ 27021 w 2183852"/>
              <a:gd name="csY97" fmla="*/ 1330800 h 2183852"/>
              <a:gd name="csX98" fmla="*/ 203051 w 2183852"/>
              <a:gd name="csY98" fmla="*/ 1255823 h 2183852"/>
              <a:gd name="csX99" fmla="*/ 192151 w 2183852"/>
              <a:gd name="csY99" fmla="*/ 1184400 h 2183852"/>
              <a:gd name="csX100" fmla="*/ 191106 w 2183852"/>
              <a:gd name="csY100" fmla="*/ 1163704 h 2183852"/>
              <a:gd name="csX101" fmla="*/ 2272 w 2183852"/>
              <a:gd name="csY101" fmla="*/ 1136926 h 2183852"/>
              <a:gd name="csX102" fmla="*/ 0 w 2183852"/>
              <a:gd name="csY102" fmla="*/ 1091926 h 2183852"/>
              <a:gd name="csX103" fmla="*/ 2272 w 2183852"/>
              <a:gd name="csY103" fmla="*/ 1046928 h 2183852"/>
              <a:gd name="csX104" fmla="*/ 191106 w 2183852"/>
              <a:gd name="csY104" fmla="*/ 1020149 h 2183852"/>
              <a:gd name="csX105" fmla="*/ 192151 w 2183852"/>
              <a:gd name="csY105" fmla="*/ 999452 h 2183852"/>
              <a:gd name="csX106" fmla="*/ 203051 w 2183852"/>
              <a:gd name="csY106" fmla="*/ 928030 h 2183852"/>
              <a:gd name="csX107" fmla="*/ 27021 w 2183852"/>
              <a:gd name="csY107" fmla="*/ 853054 h 2183852"/>
              <a:gd name="csX108" fmla="*/ 49091 w 2183852"/>
              <a:gd name="csY108" fmla="*/ 767221 h 2183852"/>
              <a:gd name="csX109" fmla="*/ 49448 w 2183852"/>
              <a:gd name="csY109" fmla="*/ 766246 h 2183852"/>
              <a:gd name="csX110" fmla="*/ 240411 w 2183852"/>
              <a:gd name="csY110" fmla="*/ 789453 h 2183852"/>
              <a:gd name="csX111" fmla="*/ 258557 w 2183852"/>
              <a:gd name="csY111" fmla="*/ 739875 h 2183852"/>
              <a:gd name="csX112" fmla="*/ 275970 w 2183852"/>
              <a:gd name="csY112" fmla="*/ 703728 h 2183852"/>
              <a:gd name="csX113" fmla="*/ 125024 w 2183852"/>
              <a:gd name="csY113" fmla="*/ 585494 h 2183852"/>
              <a:gd name="csX114" fmla="*/ 131790 w 2183852"/>
              <a:gd name="csY114" fmla="*/ 571449 h 2183852"/>
              <a:gd name="csX115" fmla="*/ 170355 w 2183852"/>
              <a:gd name="csY115" fmla="*/ 507968 h 2183852"/>
              <a:gd name="csX116" fmla="*/ 347641 w 2183852"/>
              <a:gd name="csY116" fmla="*/ 579341 h 2183852"/>
              <a:gd name="csX117" fmla="*/ 406200 w 2183852"/>
              <a:gd name="csY117" fmla="*/ 508366 h 2183852"/>
              <a:gd name="csX118" fmla="*/ 289531 w 2183852"/>
              <a:gd name="csY118" fmla="*/ 353142 h 2183852"/>
              <a:gd name="csX119" fmla="*/ 319818 w 2183852"/>
              <a:gd name="csY119" fmla="*/ 319818 h 2183852"/>
              <a:gd name="csX120" fmla="*/ 353142 w 2183852"/>
              <a:gd name="csY120" fmla="*/ 289531 h 2183852"/>
              <a:gd name="csX121" fmla="*/ 508367 w 2183852"/>
              <a:gd name="csY121" fmla="*/ 406200 h 2183852"/>
              <a:gd name="csX122" fmla="*/ 579341 w 2183852"/>
              <a:gd name="csY122" fmla="*/ 347641 h 2183852"/>
              <a:gd name="csX123" fmla="*/ 507968 w 2183852"/>
              <a:gd name="csY123" fmla="*/ 170355 h 2183852"/>
              <a:gd name="csX124" fmla="*/ 571449 w 2183852"/>
              <a:gd name="csY124" fmla="*/ 131790 h 2183852"/>
              <a:gd name="csX125" fmla="*/ 585494 w 2183852"/>
              <a:gd name="csY125" fmla="*/ 125024 h 2183852"/>
              <a:gd name="csX126" fmla="*/ 703728 w 2183852"/>
              <a:gd name="csY126" fmla="*/ 275970 h 2183852"/>
              <a:gd name="csX127" fmla="*/ 739875 w 2183852"/>
              <a:gd name="csY127" fmla="*/ 258557 h 2183852"/>
              <a:gd name="csX128" fmla="*/ 789453 w 2183852"/>
              <a:gd name="csY128" fmla="*/ 240411 h 2183852"/>
              <a:gd name="csX129" fmla="*/ 766246 w 2183852"/>
              <a:gd name="csY129" fmla="*/ 49448 h 2183852"/>
              <a:gd name="csX130" fmla="*/ 767221 w 2183852"/>
              <a:gd name="csY130" fmla="*/ 49091 h 2183852"/>
              <a:gd name="csX131" fmla="*/ 853053 w 2183852"/>
              <a:gd name="csY131" fmla="*/ 27021 h 2183852"/>
              <a:gd name="csX132" fmla="*/ 928030 w 2183852"/>
              <a:gd name="csY132" fmla="*/ 203051 h 2183852"/>
              <a:gd name="csX133" fmla="*/ 999452 w 2183852"/>
              <a:gd name="csY133" fmla="*/ 192151 h 2183852"/>
              <a:gd name="csX134" fmla="*/ 1020149 w 2183852"/>
              <a:gd name="csY134" fmla="*/ 191106 h 2183852"/>
              <a:gd name="csX135" fmla="*/ 1046928 w 2183852"/>
              <a:gd name="csY135" fmla="*/ 2272 h 2183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Lst>
            <a:rect l="l" t="t" r="r" b="b"/>
            <a:pathLst>
              <a:path w="2183852" h="2183852">
                <a:moveTo>
                  <a:pt x="1091926" y="0"/>
                </a:moveTo>
                <a:lnTo>
                  <a:pt x="1136926" y="2272"/>
                </a:lnTo>
                <a:lnTo>
                  <a:pt x="1163704" y="191106"/>
                </a:lnTo>
                <a:lnTo>
                  <a:pt x="1184400" y="192151"/>
                </a:lnTo>
                <a:lnTo>
                  <a:pt x="1255823" y="203051"/>
                </a:lnTo>
                <a:lnTo>
                  <a:pt x="1330800" y="27021"/>
                </a:lnTo>
                <a:lnTo>
                  <a:pt x="1416632" y="49091"/>
                </a:lnTo>
                <a:lnTo>
                  <a:pt x="1417608" y="49448"/>
                </a:lnTo>
                <a:lnTo>
                  <a:pt x="1394400" y="240411"/>
                </a:lnTo>
                <a:lnTo>
                  <a:pt x="1443977" y="258557"/>
                </a:lnTo>
                <a:lnTo>
                  <a:pt x="1480125" y="275970"/>
                </a:lnTo>
                <a:lnTo>
                  <a:pt x="1598359" y="125025"/>
                </a:lnTo>
                <a:lnTo>
                  <a:pt x="1612403" y="131790"/>
                </a:lnTo>
                <a:lnTo>
                  <a:pt x="1675885" y="170356"/>
                </a:lnTo>
                <a:lnTo>
                  <a:pt x="1604512" y="347641"/>
                </a:lnTo>
                <a:lnTo>
                  <a:pt x="1675486" y="406200"/>
                </a:lnTo>
                <a:lnTo>
                  <a:pt x="1830711" y="289531"/>
                </a:lnTo>
                <a:lnTo>
                  <a:pt x="1864034" y="319818"/>
                </a:lnTo>
                <a:lnTo>
                  <a:pt x="1894322" y="353143"/>
                </a:lnTo>
                <a:lnTo>
                  <a:pt x="1777653" y="508367"/>
                </a:lnTo>
                <a:lnTo>
                  <a:pt x="1836212" y="579341"/>
                </a:lnTo>
                <a:lnTo>
                  <a:pt x="2013497" y="507969"/>
                </a:lnTo>
                <a:lnTo>
                  <a:pt x="2052063" y="571449"/>
                </a:lnTo>
                <a:lnTo>
                  <a:pt x="2058829" y="585495"/>
                </a:lnTo>
                <a:lnTo>
                  <a:pt x="1907883" y="703729"/>
                </a:lnTo>
                <a:lnTo>
                  <a:pt x="1925295" y="739875"/>
                </a:lnTo>
                <a:lnTo>
                  <a:pt x="1943441" y="789453"/>
                </a:lnTo>
                <a:lnTo>
                  <a:pt x="2134405" y="766246"/>
                </a:lnTo>
                <a:lnTo>
                  <a:pt x="2134761" y="767221"/>
                </a:lnTo>
                <a:lnTo>
                  <a:pt x="2156831" y="853054"/>
                </a:lnTo>
                <a:lnTo>
                  <a:pt x="1980801" y="928031"/>
                </a:lnTo>
                <a:lnTo>
                  <a:pt x="1991702" y="999452"/>
                </a:lnTo>
                <a:lnTo>
                  <a:pt x="1992747" y="1020149"/>
                </a:lnTo>
                <a:lnTo>
                  <a:pt x="2181580" y="1046928"/>
                </a:lnTo>
                <a:lnTo>
                  <a:pt x="2183852" y="1091926"/>
                </a:lnTo>
                <a:lnTo>
                  <a:pt x="2181580" y="1136926"/>
                </a:lnTo>
                <a:lnTo>
                  <a:pt x="1992747" y="1163704"/>
                </a:lnTo>
                <a:lnTo>
                  <a:pt x="1991702" y="1184400"/>
                </a:lnTo>
                <a:lnTo>
                  <a:pt x="1980801" y="1255822"/>
                </a:lnTo>
                <a:lnTo>
                  <a:pt x="2156831" y="1330799"/>
                </a:lnTo>
                <a:lnTo>
                  <a:pt x="2134761" y="1416632"/>
                </a:lnTo>
                <a:lnTo>
                  <a:pt x="2134404" y="1417608"/>
                </a:lnTo>
                <a:lnTo>
                  <a:pt x="1943441" y="1394400"/>
                </a:lnTo>
                <a:lnTo>
                  <a:pt x="1925295" y="1443977"/>
                </a:lnTo>
                <a:lnTo>
                  <a:pt x="1907882" y="1480124"/>
                </a:lnTo>
                <a:lnTo>
                  <a:pt x="2058828" y="1598359"/>
                </a:lnTo>
                <a:lnTo>
                  <a:pt x="2052063" y="1612403"/>
                </a:lnTo>
                <a:lnTo>
                  <a:pt x="2013497" y="1675885"/>
                </a:lnTo>
                <a:lnTo>
                  <a:pt x="1836211" y="1604512"/>
                </a:lnTo>
                <a:lnTo>
                  <a:pt x="1777653" y="1675486"/>
                </a:lnTo>
                <a:lnTo>
                  <a:pt x="1894322" y="1830710"/>
                </a:lnTo>
                <a:lnTo>
                  <a:pt x="1864034" y="1864034"/>
                </a:lnTo>
                <a:lnTo>
                  <a:pt x="1830710" y="1894322"/>
                </a:lnTo>
                <a:lnTo>
                  <a:pt x="1675486" y="1777653"/>
                </a:lnTo>
                <a:lnTo>
                  <a:pt x="1604512" y="1836211"/>
                </a:lnTo>
                <a:lnTo>
                  <a:pt x="1675884" y="2013497"/>
                </a:lnTo>
                <a:lnTo>
                  <a:pt x="1612403" y="2052063"/>
                </a:lnTo>
                <a:lnTo>
                  <a:pt x="1598359" y="2058828"/>
                </a:lnTo>
                <a:lnTo>
                  <a:pt x="1480124" y="1907882"/>
                </a:lnTo>
                <a:lnTo>
                  <a:pt x="1443977" y="1925295"/>
                </a:lnTo>
                <a:lnTo>
                  <a:pt x="1394400" y="1943441"/>
                </a:lnTo>
                <a:lnTo>
                  <a:pt x="1417608" y="2134404"/>
                </a:lnTo>
                <a:lnTo>
                  <a:pt x="1416632" y="2134761"/>
                </a:lnTo>
                <a:lnTo>
                  <a:pt x="1330799" y="2156831"/>
                </a:lnTo>
                <a:lnTo>
                  <a:pt x="1255822" y="1980801"/>
                </a:lnTo>
                <a:lnTo>
                  <a:pt x="1184400" y="1991702"/>
                </a:lnTo>
                <a:lnTo>
                  <a:pt x="1163704" y="1992747"/>
                </a:lnTo>
                <a:lnTo>
                  <a:pt x="1136926" y="2181580"/>
                </a:lnTo>
                <a:lnTo>
                  <a:pt x="1091926" y="2183852"/>
                </a:lnTo>
                <a:lnTo>
                  <a:pt x="1046928" y="2181580"/>
                </a:lnTo>
                <a:lnTo>
                  <a:pt x="1020149" y="1992747"/>
                </a:lnTo>
                <a:lnTo>
                  <a:pt x="999452" y="1991702"/>
                </a:lnTo>
                <a:lnTo>
                  <a:pt x="928031" y="1980801"/>
                </a:lnTo>
                <a:lnTo>
                  <a:pt x="853054" y="2156831"/>
                </a:lnTo>
                <a:lnTo>
                  <a:pt x="767221" y="2134761"/>
                </a:lnTo>
                <a:lnTo>
                  <a:pt x="766246" y="2134404"/>
                </a:lnTo>
                <a:lnTo>
                  <a:pt x="789453" y="1943441"/>
                </a:lnTo>
                <a:lnTo>
                  <a:pt x="739875" y="1925295"/>
                </a:lnTo>
                <a:lnTo>
                  <a:pt x="703729" y="1907883"/>
                </a:lnTo>
                <a:lnTo>
                  <a:pt x="585495" y="2058829"/>
                </a:lnTo>
                <a:lnTo>
                  <a:pt x="571449" y="2052063"/>
                </a:lnTo>
                <a:lnTo>
                  <a:pt x="507969" y="2013497"/>
                </a:lnTo>
                <a:lnTo>
                  <a:pt x="579341" y="1836212"/>
                </a:lnTo>
                <a:lnTo>
                  <a:pt x="508367" y="1777653"/>
                </a:lnTo>
                <a:lnTo>
                  <a:pt x="353143" y="1894322"/>
                </a:lnTo>
                <a:lnTo>
                  <a:pt x="319818" y="1864034"/>
                </a:lnTo>
                <a:lnTo>
                  <a:pt x="289531" y="1830711"/>
                </a:lnTo>
                <a:lnTo>
                  <a:pt x="406200" y="1675486"/>
                </a:lnTo>
                <a:lnTo>
                  <a:pt x="347641" y="1604512"/>
                </a:lnTo>
                <a:lnTo>
                  <a:pt x="170356" y="1675885"/>
                </a:lnTo>
                <a:lnTo>
                  <a:pt x="131790" y="1612403"/>
                </a:lnTo>
                <a:lnTo>
                  <a:pt x="125025" y="1598359"/>
                </a:lnTo>
                <a:lnTo>
                  <a:pt x="275970" y="1480125"/>
                </a:lnTo>
                <a:lnTo>
                  <a:pt x="258557" y="1443977"/>
                </a:lnTo>
                <a:lnTo>
                  <a:pt x="240412" y="1394400"/>
                </a:lnTo>
                <a:lnTo>
                  <a:pt x="49448" y="1417608"/>
                </a:lnTo>
                <a:lnTo>
                  <a:pt x="49091" y="1416632"/>
                </a:lnTo>
                <a:lnTo>
                  <a:pt x="27021" y="1330800"/>
                </a:lnTo>
                <a:lnTo>
                  <a:pt x="203051" y="1255823"/>
                </a:lnTo>
                <a:lnTo>
                  <a:pt x="192151" y="1184400"/>
                </a:lnTo>
                <a:lnTo>
                  <a:pt x="191106" y="1163704"/>
                </a:lnTo>
                <a:lnTo>
                  <a:pt x="2272" y="1136926"/>
                </a:lnTo>
                <a:lnTo>
                  <a:pt x="0" y="1091926"/>
                </a:lnTo>
                <a:lnTo>
                  <a:pt x="2272" y="1046928"/>
                </a:lnTo>
                <a:lnTo>
                  <a:pt x="191106" y="1020149"/>
                </a:lnTo>
                <a:lnTo>
                  <a:pt x="192151" y="999452"/>
                </a:lnTo>
                <a:lnTo>
                  <a:pt x="203051" y="928030"/>
                </a:lnTo>
                <a:lnTo>
                  <a:pt x="27021" y="853054"/>
                </a:lnTo>
                <a:lnTo>
                  <a:pt x="49091" y="767221"/>
                </a:lnTo>
                <a:lnTo>
                  <a:pt x="49448" y="766246"/>
                </a:lnTo>
                <a:lnTo>
                  <a:pt x="240411" y="789453"/>
                </a:lnTo>
                <a:lnTo>
                  <a:pt x="258557" y="739875"/>
                </a:lnTo>
                <a:lnTo>
                  <a:pt x="275970" y="703728"/>
                </a:lnTo>
                <a:lnTo>
                  <a:pt x="125024" y="585494"/>
                </a:lnTo>
                <a:lnTo>
                  <a:pt x="131790" y="571449"/>
                </a:lnTo>
                <a:lnTo>
                  <a:pt x="170355" y="507968"/>
                </a:lnTo>
                <a:lnTo>
                  <a:pt x="347641" y="579341"/>
                </a:lnTo>
                <a:lnTo>
                  <a:pt x="406200" y="508366"/>
                </a:lnTo>
                <a:lnTo>
                  <a:pt x="289531" y="353142"/>
                </a:lnTo>
                <a:lnTo>
                  <a:pt x="319818" y="319818"/>
                </a:lnTo>
                <a:lnTo>
                  <a:pt x="353142" y="289531"/>
                </a:lnTo>
                <a:lnTo>
                  <a:pt x="508367" y="406200"/>
                </a:lnTo>
                <a:lnTo>
                  <a:pt x="579341" y="347641"/>
                </a:lnTo>
                <a:lnTo>
                  <a:pt x="507968" y="170355"/>
                </a:lnTo>
                <a:lnTo>
                  <a:pt x="571449" y="131790"/>
                </a:lnTo>
                <a:lnTo>
                  <a:pt x="585494" y="125024"/>
                </a:lnTo>
                <a:lnTo>
                  <a:pt x="703728" y="275970"/>
                </a:lnTo>
                <a:lnTo>
                  <a:pt x="739875" y="258557"/>
                </a:lnTo>
                <a:lnTo>
                  <a:pt x="789453" y="240411"/>
                </a:lnTo>
                <a:lnTo>
                  <a:pt x="766246" y="49448"/>
                </a:lnTo>
                <a:lnTo>
                  <a:pt x="767221" y="49091"/>
                </a:lnTo>
                <a:lnTo>
                  <a:pt x="853053" y="27021"/>
                </a:lnTo>
                <a:lnTo>
                  <a:pt x="928030" y="203051"/>
                </a:lnTo>
                <a:lnTo>
                  <a:pt x="999452" y="192151"/>
                </a:lnTo>
                <a:lnTo>
                  <a:pt x="1020149" y="191106"/>
                </a:lnTo>
                <a:lnTo>
                  <a:pt x="1046928" y="2272"/>
                </a:lnTo>
                <a:close/>
              </a:path>
            </a:pathLst>
          </a:cu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3" name="楕円 12">
            <a:extLst>
              <a:ext uri="{FF2B5EF4-FFF2-40B4-BE49-F238E27FC236}">
                <a16:creationId xmlns:a16="http://schemas.microsoft.com/office/drawing/2014/main" id="{C43B7A30-C5DF-4020-B38A-DC3553FA917C}"/>
              </a:ext>
            </a:extLst>
          </p:cNvPr>
          <p:cNvSpPr/>
          <p:nvPr/>
        </p:nvSpPr>
        <p:spPr>
          <a:xfrm>
            <a:off x="309057" y="3281863"/>
            <a:ext cx="1057562" cy="10575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C60825F-7E47-CFAC-0C26-45AB13BFFA3E}"/>
              </a:ext>
            </a:extLst>
          </p:cNvPr>
          <p:cNvSpPr txBox="1"/>
          <p:nvPr/>
        </p:nvSpPr>
        <p:spPr>
          <a:xfrm>
            <a:off x="458036" y="3395145"/>
            <a:ext cx="853335" cy="830997"/>
          </a:xfrm>
          <a:prstGeom prst="rect">
            <a:avLst/>
          </a:prstGeom>
          <a:noFill/>
        </p:spPr>
        <p:txBody>
          <a:bodyPr wrap="square" rtlCol="0">
            <a:spAutoFit/>
          </a:bodyPr>
          <a:lstStyle/>
          <a:p>
            <a:r>
              <a:rPr kumimoji="1" lang="ja-JP" altLang="en-US" sz="2400" b="1"/>
              <a:t>利用</a:t>
            </a:r>
            <a:endParaRPr kumimoji="1" lang="en-US" altLang="ja-JP" sz="2400" b="1"/>
          </a:p>
          <a:p>
            <a:r>
              <a:rPr lang="ja-JP" altLang="en-US" sz="2400" b="1"/>
              <a:t>頻度</a:t>
            </a:r>
            <a:endParaRPr kumimoji="1" lang="en-US" altLang="ja-JP" sz="2400" b="1"/>
          </a:p>
        </p:txBody>
      </p:sp>
      <p:sp>
        <p:nvSpPr>
          <p:cNvPr id="22" name="テキスト ボックス 21">
            <a:extLst>
              <a:ext uri="{FF2B5EF4-FFF2-40B4-BE49-F238E27FC236}">
                <a16:creationId xmlns:a16="http://schemas.microsoft.com/office/drawing/2014/main" id="{4AF446C4-E015-0941-BC53-05124EC9A9E2}"/>
              </a:ext>
            </a:extLst>
          </p:cNvPr>
          <p:cNvSpPr txBox="1"/>
          <p:nvPr/>
        </p:nvSpPr>
        <p:spPr>
          <a:xfrm>
            <a:off x="272493" y="209375"/>
            <a:ext cx="4717664"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公共施設を中学校に統合</a:t>
            </a:r>
            <a:endParaRPr lang="ja-JP" altLang="ja-JP" sz="3200" b="1">
              <a:ln w="0"/>
              <a:effectLst>
                <a:outerShdw blurRad="38100" dist="19050" dir="2700000" algn="tl" rotWithShape="0">
                  <a:schemeClr val="dk1">
                    <a:alpha val="40000"/>
                  </a:schemeClr>
                </a:outerShdw>
              </a:effectLst>
            </a:endParaRPr>
          </a:p>
        </p:txBody>
      </p:sp>
      <p:pic>
        <p:nvPicPr>
          <p:cNvPr id="26" name="図 25" descr="アイコン&#10;&#10;AI 生成コンテンツは誤りを含む可能性があります。">
            <a:extLst>
              <a:ext uri="{FF2B5EF4-FFF2-40B4-BE49-F238E27FC236}">
                <a16:creationId xmlns:a16="http://schemas.microsoft.com/office/drawing/2014/main" id="{A7EBC666-01D2-30F2-B60F-4E29F9D8DF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110" y="1175002"/>
            <a:ext cx="1080000" cy="1080000"/>
          </a:xfrm>
          <a:prstGeom prst="rect">
            <a:avLst/>
          </a:prstGeom>
        </p:spPr>
      </p:pic>
      <p:pic>
        <p:nvPicPr>
          <p:cNvPr id="27" name="図 26" descr="アイコン&#10;&#10;AI 生成コンテンツは誤りを含む可能性があります。">
            <a:extLst>
              <a:ext uri="{FF2B5EF4-FFF2-40B4-BE49-F238E27FC236}">
                <a16:creationId xmlns:a16="http://schemas.microsoft.com/office/drawing/2014/main" id="{44FA40E8-7890-BAFC-1B61-228A038F86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9314" y="1241714"/>
            <a:ext cx="1080000" cy="1080000"/>
          </a:xfrm>
          <a:prstGeom prst="rect">
            <a:avLst/>
          </a:prstGeom>
        </p:spPr>
      </p:pic>
      <p:pic>
        <p:nvPicPr>
          <p:cNvPr id="30" name="図 29" descr="QR コード&#10;&#10;AI 生成コンテンツは誤りを含む可能性があります。">
            <a:extLst>
              <a:ext uri="{FF2B5EF4-FFF2-40B4-BE49-F238E27FC236}">
                <a16:creationId xmlns:a16="http://schemas.microsoft.com/office/drawing/2014/main" id="{3AA8450B-1C17-F375-0979-F49E8577CF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1758" y="1247401"/>
            <a:ext cx="1080000" cy="1080000"/>
          </a:xfrm>
          <a:prstGeom prst="rect">
            <a:avLst/>
          </a:prstGeom>
        </p:spPr>
      </p:pic>
      <p:sp>
        <p:nvSpPr>
          <p:cNvPr id="43" name="テキスト ボックス 42">
            <a:extLst>
              <a:ext uri="{FF2B5EF4-FFF2-40B4-BE49-F238E27FC236}">
                <a16:creationId xmlns:a16="http://schemas.microsoft.com/office/drawing/2014/main" id="{F473BC77-8255-F7CD-CEFA-6D9F18541505}"/>
              </a:ext>
            </a:extLst>
          </p:cNvPr>
          <p:cNvSpPr txBox="1"/>
          <p:nvPr/>
        </p:nvSpPr>
        <p:spPr>
          <a:xfrm>
            <a:off x="208557" y="2405021"/>
            <a:ext cx="1220154" cy="461665"/>
          </a:xfrm>
          <a:prstGeom prst="rect">
            <a:avLst/>
          </a:prstGeom>
          <a:noFill/>
        </p:spPr>
        <p:txBody>
          <a:bodyPr wrap="square" rtlCol="0">
            <a:spAutoFit/>
          </a:bodyPr>
          <a:lstStyle/>
          <a:p>
            <a:pPr algn="ctr"/>
            <a:r>
              <a:rPr kumimoji="1" lang="ja-JP" altLang="en-US" sz="2400" b="1"/>
              <a:t>公民館</a:t>
            </a:r>
          </a:p>
        </p:txBody>
      </p:sp>
      <p:sp>
        <p:nvSpPr>
          <p:cNvPr id="46" name="テキスト ボックス 45">
            <a:extLst>
              <a:ext uri="{FF2B5EF4-FFF2-40B4-BE49-F238E27FC236}">
                <a16:creationId xmlns:a16="http://schemas.microsoft.com/office/drawing/2014/main" id="{2081378B-4C76-DFF0-E07E-3D904F1E5005}"/>
              </a:ext>
            </a:extLst>
          </p:cNvPr>
          <p:cNvSpPr txBox="1"/>
          <p:nvPr/>
        </p:nvSpPr>
        <p:spPr>
          <a:xfrm>
            <a:off x="2049779" y="2390169"/>
            <a:ext cx="1220154" cy="461665"/>
          </a:xfrm>
          <a:prstGeom prst="rect">
            <a:avLst/>
          </a:prstGeom>
          <a:noFill/>
        </p:spPr>
        <p:txBody>
          <a:bodyPr wrap="square" rtlCol="0">
            <a:spAutoFit/>
          </a:bodyPr>
          <a:lstStyle/>
          <a:p>
            <a:pPr algn="ctr"/>
            <a:r>
              <a:rPr lang="ja-JP" altLang="en-US" sz="2400" b="1"/>
              <a:t>学校</a:t>
            </a:r>
            <a:endParaRPr kumimoji="1" lang="ja-JP" altLang="en-US" sz="2400" b="1"/>
          </a:p>
        </p:txBody>
      </p:sp>
      <p:sp>
        <p:nvSpPr>
          <p:cNvPr id="47" name="テキスト ボックス 46">
            <a:extLst>
              <a:ext uri="{FF2B5EF4-FFF2-40B4-BE49-F238E27FC236}">
                <a16:creationId xmlns:a16="http://schemas.microsoft.com/office/drawing/2014/main" id="{64053288-C801-CFFF-72CC-B0A0609F7880}"/>
              </a:ext>
            </a:extLst>
          </p:cNvPr>
          <p:cNvSpPr txBox="1"/>
          <p:nvPr/>
        </p:nvSpPr>
        <p:spPr>
          <a:xfrm>
            <a:off x="4149314" y="2390168"/>
            <a:ext cx="1220154" cy="461665"/>
          </a:xfrm>
          <a:prstGeom prst="rect">
            <a:avLst/>
          </a:prstGeom>
          <a:noFill/>
        </p:spPr>
        <p:txBody>
          <a:bodyPr wrap="square" rtlCol="0">
            <a:spAutoFit/>
          </a:bodyPr>
          <a:lstStyle/>
          <a:p>
            <a:pPr algn="ctr"/>
            <a:r>
              <a:rPr lang="ja-JP" altLang="en-US" sz="2400" b="1"/>
              <a:t>公園</a:t>
            </a:r>
            <a:endParaRPr kumimoji="1" lang="ja-JP" altLang="en-US" sz="2400" b="1"/>
          </a:p>
        </p:txBody>
      </p:sp>
      <p:pic>
        <p:nvPicPr>
          <p:cNvPr id="48" name="図 47" descr="アイコン&#10;&#10;AI 生成コンテンツは誤りを含む可能性があります。">
            <a:extLst>
              <a:ext uri="{FF2B5EF4-FFF2-40B4-BE49-F238E27FC236}">
                <a16:creationId xmlns:a16="http://schemas.microsoft.com/office/drawing/2014/main" id="{C7ED867D-57F6-C295-66C5-C6C4385DDF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1858" y="1241714"/>
            <a:ext cx="1080000" cy="1080000"/>
          </a:xfrm>
          <a:prstGeom prst="rect">
            <a:avLst/>
          </a:prstGeom>
        </p:spPr>
      </p:pic>
      <p:sp>
        <p:nvSpPr>
          <p:cNvPr id="49" name="テキスト ボックス 48">
            <a:extLst>
              <a:ext uri="{FF2B5EF4-FFF2-40B4-BE49-F238E27FC236}">
                <a16:creationId xmlns:a16="http://schemas.microsoft.com/office/drawing/2014/main" id="{D8C6DEA9-448B-901F-11C2-F87F92803F2F}"/>
              </a:ext>
            </a:extLst>
          </p:cNvPr>
          <p:cNvSpPr txBox="1"/>
          <p:nvPr/>
        </p:nvSpPr>
        <p:spPr>
          <a:xfrm>
            <a:off x="5953943" y="2390168"/>
            <a:ext cx="1220154" cy="461665"/>
          </a:xfrm>
          <a:prstGeom prst="rect">
            <a:avLst/>
          </a:prstGeom>
          <a:noFill/>
        </p:spPr>
        <p:txBody>
          <a:bodyPr wrap="square" rtlCol="0">
            <a:spAutoFit/>
          </a:bodyPr>
          <a:lstStyle/>
          <a:p>
            <a:pPr algn="ctr"/>
            <a:r>
              <a:rPr lang="ja-JP" altLang="en-US" sz="2400" b="1"/>
              <a:t>図書</a:t>
            </a:r>
            <a:r>
              <a:rPr kumimoji="1" lang="ja-JP" altLang="en-US" sz="2400" b="1"/>
              <a:t>館</a:t>
            </a:r>
          </a:p>
        </p:txBody>
      </p:sp>
      <p:graphicFrame>
        <p:nvGraphicFramePr>
          <p:cNvPr id="53" name="グラフ 52">
            <a:extLst>
              <a:ext uri="{FF2B5EF4-FFF2-40B4-BE49-F238E27FC236}">
                <a16:creationId xmlns:a16="http://schemas.microsoft.com/office/drawing/2014/main" id="{A2472178-5892-3EEA-4DA0-FFCEB7D876D5}"/>
              </a:ext>
            </a:extLst>
          </p:cNvPr>
          <p:cNvGraphicFramePr>
            <a:graphicFrameLocks/>
          </p:cNvGraphicFramePr>
          <p:nvPr/>
        </p:nvGraphicFramePr>
        <p:xfrm>
          <a:off x="3268590" y="3429000"/>
          <a:ext cx="5076822" cy="3046093"/>
        </p:xfrm>
        <a:graphic>
          <a:graphicData uri="http://schemas.openxmlformats.org/drawingml/2006/chart">
            <c:chart xmlns:c="http://schemas.openxmlformats.org/drawingml/2006/chart" xmlns:r="http://schemas.openxmlformats.org/officeDocument/2006/relationships" r:id="rId7"/>
          </a:graphicData>
        </a:graphic>
      </p:graphicFrame>
      <p:sp>
        <p:nvSpPr>
          <p:cNvPr id="54" name="テキスト ボックス 53">
            <a:extLst>
              <a:ext uri="{FF2B5EF4-FFF2-40B4-BE49-F238E27FC236}">
                <a16:creationId xmlns:a16="http://schemas.microsoft.com/office/drawing/2014/main" id="{A9EE93D4-0C25-3BC9-0172-99A0000CE0D0}"/>
              </a:ext>
            </a:extLst>
          </p:cNvPr>
          <p:cNvSpPr txBox="1"/>
          <p:nvPr/>
        </p:nvSpPr>
        <p:spPr>
          <a:xfrm>
            <a:off x="8298148" y="5140352"/>
            <a:ext cx="2725688" cy="1292662"/>
          </a:xfrm>
          <a:prstGeom prst="rect">
            <a:avLst/>
          </a:prstGeom>
          <a:noFill/>
        </p:spPr>
        <p:txBody>
          <a:bodyPr wrap="square" rtlCol="0">
            <a:spAutoFit/>
          </a:bodyPr>
          <a:lstStyle/>
          <a:p>
            <a:r>
              <a:rPr lang="ja-JP" altLang="en-US">
                <a:solidFill>
                  <a:schemeClr val="bg2">
                    <a:lumMod val="25000"/>
                  </a:schemeClr>
                </a:solidFill>
              </a:rPr>
              <a:t>■</a:t>
            </a:r>
            <a:r>
              <a:rPr lang="ja-JP" altLang="en-US"/>
              <a:t>週１回以上</a:t>
            </a:r>
            <a:endParaRPr lang="en-US" altLang="ja-JP"/>
          </a:p>
          <a:p>
            <a:r>
              <a:rPr kumimoji="1" lang="ja-JP" altLang="en-US">
                <a:solidFill>
                  <a:schemeClr val="bg2">
                    <a:lumMod val="50000"/>
                  </a:schemeClr>
                </a:solidFill>
              </a:rPr>
              <a:t>■</a:t>
            </a:r>
            <a:r>
              <a:rPr kumimoji="1" lang="ja-JP" altLang="en-US"/>
              <a:t>月１回以上</a:t>
            </a:r>
            <a:endParaRPr kumimoji="1" lang="en-US" altLang="ja-JP"/>
          </a:p>
          <a:p>
            <a:r>
              <a:rPr lang="ja-JP" altLang="en-US">
                <a:solidFill>
                  <a:schemeClr val="bg2">
                    <a:lumMod val="75000"/>
                  </a:schemeClr>
                </a:solidFill>
              </a:rPr>
              <a:t>■</a:t>
            </a:r>
            <a:r>
              <a:rPr lang="ja-JP" altLang="en-US"/>
              <a:t>年１回以上</a:t>
            </a:r>
            <a:endParaRPr lang="en-US" altLang="ja-JP"/>
          </a:p>
          <a:p>
            <a:r>
              <a:rPr kumimoji="1" lang="ja-JP" altLang="en-US" sz="2400" b="1">
                <a:solidFill>
                  <a:srgbClr val="E97132"/>
                </a:solidFill>
              </a:rPr>
              <a:t>■</a:t>
            </a:r>
            <a:r>
              <a:rPr kumimoji="1" lang="ja-JP" altLang="en-US" sz="2000" b="1"/>
              <a:t>利用していない</a:t>
            </a:r>
            <a:endParaRPr kumimoji="1" lang="ja-JP" altLang="en-US" sz="2400" b="1"/>
          </a:p>
        </p:txBody>
      </p:sp>
      <p:sp>
        <p:nvSpPr>
          <p:cNvPr id="55" name="テキスト ボックス 54">
            <a:extLst>
              <a:ext uri="{FF2B5EF4-FFF2-40B4-BE49-F238E27FC236}">
                <a16:creationId xmlns:a16="http://schemas.microsoft.com/office/drawing/2014/main" id="{6D23D81A-3FE2-5A2E-A617-37DF3BB6F55E}"/>
              </a:ext>
            </a:extLst>
          </p:cNvPr>
          <p:cNvSpPr txBox="1"/>
          <p:nvPr/>
        </p:nvSpPr>
        <p:spPr>
          <a:xfrm>
            <a:off x="1739979" y="3834591"/>
            <a:ext cx="1935599" cy="400110"/>
          </a:xfrm>
          <a:prstGeom prst="rect">
            <a:avLst/>
          </a:prstGeom>
          <a:noFill/>
        </p:spPr>
        <p:txBody>
          <a:bodyPr wrap="square" rtlCol="0">
            <a:spAutoFit/>
          </a:bodyPr>
          <a:lstStyle/>
          <a:p>
            <a:r>
              <a:rPr kumimoji="1" lang="ja-JP" altLang="en-US" sz="2000"/>
              <a:t>生涯学習施設</a:t>
            </a:r>
          </a:p>
        </p:txBody>
      </p:sp>
      <p:sp>
        <p:nvSpPr>
          <p:cNvPr id="56" name="テキスト ボックス 55">
            <a:extLst>
              <a:ext uri="{FF2B5EF4-FFF2-40B4-BE49-F238E27FC236}">
                <a16:creationId xmlns:a16="http://schemas.microsoft.com/office/drawing/2014/main" id="{060483ED-2E0B-B6CF-6ECB-016D55573819}"/>
              </a:ext>
            </a:extLst>
          </p:cNvPr>
          <p:cNvSpPr txBox="1"/>
          <p:nvPr/>
        </p:nvSpPr>
        <p:spPr>
          <a:xfrm>
            <a:off x="2071758" y="4639220"/>
            <a:ext cx="1324455" cy="400110"/>
          </a:xfrm>
          <a:prstGeom prst="rect">
            <a:avLst/>
          </a:prstGeom>
          <a:noFill/>
        </p:spPr>
        <p:txBody>
          <a:bodyPr wrap="square" rtlCol="0">
            <a:spAutoFit/>
          </a:bodyPr>
          <a:lstStyle/>
          <a:p>
            <a:r>
              <a:rPr kumimoji="1" lang="ja-JP" altLang="en-US" sz="2000"/>
              <a:t>図書館</a:t>
            </a:r>
          </a:p>
        </p:txBody>
      </p:sp>
      <p:sp>
        <p:nvSpPr>
          <p:cNvPr id="57" name="テキスト ボックス 56">
            <a:extLst>
              <a:ext uri="{FF2B5EF4-FFF2-40B4-BE49-F238E27FC236}">
                <a16:creationId xmlns:a16="http://schemas.microsoft.com/office/drawing/2014/main" id="{05030186-DCE4-8124-FCF9-1F61483F8EB0}"/>
              </a:ext>
            </a:extLst>
          </p:cNvPr>
          <p:cNvSpPr txBox="1"/>
          <p:nvPr/>
        </p:nvSpPr>
        <p:spPr>
          <a:xfrm>
            <a:off x="1906483" y="5545545"/>
            <a:ext cx="1577345" cy="400110"/>
          </a:xfrm>
          <a:prstGeom prst="rect">
            <a:avLst/>
          </a:prstGeom>
          <a:noFill/>
        </p:spPr>
        <p:txBody>
          <a:bodyPr wrap="square" rtlCol="0">
            <a:spAutoFit/>
          </a:bodyPr>
          <a:lstStyle/>
          <a:p>
            <a:r>
              <a:rPr kumimoji="1" lang="ja-JP" altLang="en-US" sz="2000"/>
              <a:t>文化施設</a:t>
            </a:r>
          </a:p>
        </p:txBody>
      </p:sp>
      <p:sp>
        <p:nvSpPr>
          <p:cNvPr id="58" name="テキスト ボックス 57">
            <a:extLst>
              <a:ext uri="{FF2B5EF4-FFF2-40B4-BE49-F238E27FC236}">
                <a16:creationId xmlns:a16="http://schemas.microsoft.com/office/drawing/2014/main" id="{EA43E586-3EBB-4A15-7F55-6270D918A19D}"/>
              </a:ext>
            </a:extLst>
          </p:cNvPr>
          <p:cNvSpPr txBox="1"/>
          <p:nvPr/>
        </p:nvSpPr>
        <p:spPr>
          <a:xfrm>
            <a:off x="1741389" y="3173795"/>
            <a:ext cx="2452924" cy="461665"/>
          </a:xfrm>
          <a:prstGeom prst="rect">
            <a:avLst/>
          </a:prstGeom>
          <a:noFill/>
        </p:spPr>
        <p:txBody>
          <a:bodyPr wrap="square" rtlCol="0">
            <a:spAutoFit/>
          </a:bodyPr>
          <a:lstStyle/>
          <a:p>
            <a:r>
              <a:rPr kumimoji="1" lang="ja-JP" altLang="en-US" sz="2400" b="1"/>
              <a:t>施設の利用頻度</a:t>
            </a:r>
          </a:p>
        </p:txBody>
      </p:sp>
      <p:sp>
        <p:nvSpPr>
          <p:cNvPr id="59" name="テキスト ボックス 58">
            <a:extLst>
              <a:ext uri="{FF2B5EF4-FFF2-40B4-BE49-F238E27FC236}">
                <a16:creationId xmlns:a16="http://schemas.microsoft.com/office/drawing/2014/main" id="{A65B4E7D-FF96-90F7-0F74-41F9A5437E14}"/>
              </a:ext>
            </a:extLst>
          </p:cNvPr>
          <p:cNvSpPr txBox="1"/>
          <p:nvPr/>
        </p:nvSpPr>
        <p:spPr>
          <a:xfrm>
            <a:off x="8261949" y="3904014"/>
            <a:ext cx="2476316" cy="830997"/>
          </a:xfrm>
          <a:prstGeom prst="rect">
            <a:avLst/>
          </a:prstGeom>
          <a:noFill/>
        </p:spPr>
        <p:txBody>
          <a:bodyPr wrap="square" rtlCol="0">
            <a:spAutoFit/>
          </a:bodyPr>
          <a:lstStyle/>
          <a:p>
            <a:pPr algn="ctr"/>
            <a:r>
              <a:rPr kumimoji="1" lang="en-US" altLang="ja-JP" sz="2800" b="1">
                <a:solidFill>
                  <a:srgbClr val="C00000"/>
                </a:solidFill>
              </a:rPr>
              <a:t>60%</a:t>
            </a:r>
            <a:r>
              <a:rPr kumimoji="1" lang="ja-JP" altLang="en-US" sz="2800" b="1">
                <a:solidFill>
                  <a:srgbClr val="C00000"/>
                </a:solidFill>
              </a:rPr>
              <a:t>以上</a:t>
            </a:r>
            <a:r>
              <a:rPr kumimoji="1" lang="ja-JP" altLang="en-US" sz="2000"/>
              <a:t>の人が</a:t>
            </a:r>
            <a:endParaRPr kumimoji="1" lang="en-US" altLang="ja-JP" sz="2000"/>
          </a:p>
          <a:p>
            <a:pPr algn="ctr"/>
            <a:r>
              <a:rPr lang="ja-JP" altLang="en-US" sz="2000"/>
              <a:t>利用していない</a:t>
            </a:r>
            <a:endParaRPr kumimoji="1" lang="ja-JP" altLang="en-US" sz="2000"/>
          </a:p>
        </p:txBody>
      </p:sp>
      <p:sp>
        <p:nvSpPr>
          <p:cNvPr id="60" name="テキスト ボックス 59">
            <a:extLst>
              <a:ext uri="{FF2B5EF4-FFF2-40B4-BE49-F238E27FC236}">
                <a16:creationId xmlns:a16="http://schemas.microsoft.com/office/drawing/2014/main" id="{F159F2A4-6AB4-ECA2-80A6-B36CE64AFD6B}"/>
              </a:ext>
            </a:extLst>
          </p:cNvPr>
          <p:cNvSpPr txBox="1"/>
          <p:nvPr/>
        </p:nvSpPr>
        <p:spPr>
          <a:xfrm>
            <a:off x="5192185" y="3796543"/>
            <a:ext cx="1036458" cy="400110"/>
          </a:xfrm>
          <a:prstGeom prst="rect">
            <a:avLst/>
          </a:prstGeom>
          <a:noFill/>
        </p:spPr>
        <p:txBody>
          <a:bodyPr wrap="square" rtlCol="0">
            <a:spAutoFit/>
          </a:bodyPr>
          <a:lstStyle/>
          <a:p>
            <a:r>
              <a:rPr kumimoji="1" lang="en-US" altLang="ja-JP" sz="2000" b="1"/>
              <a:t>82.2%</a:t>
            </a:r>
            <a:endParaRPr kumimoji="1" lang="ja-JP" altLang="en-US" sz="2000" b="1"/>
          </a:p>
        </p:txBody>
      </p:sp>
      <p:sp>
        <p:nvSpPr>
          <p:cNvPr id="61" name="テキスト ボックス 60">
            <a:extLst>
              <a:ext uri="{FF2B5EF4-FFF2-40B4-BE49-F238E27FC236}">
                <a16:creationId xmlns:a16="http://schemas.microsoft.com/office/drawing/2014/main" id="{C83E7FF4-CE1C-B03D-CB4E-BA53B3EF8606}"/>
              </a:ext>
            </a:extLst>
          </p:cNvPr>
          <p:cNvSpPr txBox="1"/>
          <p:nvPr/>
        </p:nvSpPr>
        <p:spPr>
          <a:xfrm>
            <a:off x="5577771" y="4688009"/>
            <a:ext cx="1036458" cy="400110"/>
          </a:xfrm>
          <a:prstGeom prst="rect">
            <a:avLst/>
          </a:prstGeom>
          <a:noFill/>
        </p:spPr>
        <p:txBody>
          <a:bodyPr wrap="square" rtlCol="0">
            <a:spAutoFit/>
          </a:bodyPr>
          <a:lstStyle/>
          <a:p>
            <a:r>
              <a:rPr lang="en-US" altLang="ja-JP" sz="2000" b="1"/>
              <a:t>63.5</a:t>
            </a:r>
            <a:r>
              <a:rPr kumimoji="1" lang="en-US" altLang="ja-JP" sz="2000" b="1"/>
              <a:t>%</a:t>
            </a:r>
            <a:endParaRPr kumimoji="1" lang="ja-JP" altLang="en-US" sz="2000" b="1"/>
          </a:p>
        </p:txBody>
      </p:sp>
      <p:sp>
        <p:nvSpPr>
          <p:cNvPr id="76" name="テキスト ボックス 75">
            <a:extLst>
              <a:ext uri="{FF2B5EF4-FFF2-40B4-BE49-F238E27FC236}">
                <a16:creationId xmlns:a16="http://schemas.microsoft.com/office/drawing/2014/main" id="{EDF05B71-4843-36C2-6465-31CA109BB6DD}"/>
              </a:ext>
            </a:extLst>
          </p:cNvPr>
          <p:cNvSpPr txBox="1"/>
          <p:nvPr/>
        </p:nvSpPr>
        <p:spPr>
          <a:xfrm>
            <a:off x="5105400" y="5514063"/>
            <a:ext cx="1036458" cy="400110"/>
          </a:xfrm>
          <a:prstGeom prst="rect">
            <a:avLst/>
          </a:prstGeom>
          <a:noFill/>
        </p:spPr>
        <p:txBody>
          <a:bodyPr wrap="square" rtlCol="0">
            <a:spAutoFit/>
          </a:bodyPr>
          <a:lstStyle/>
          <a:p>
            <a:r>
              <a:rPr kumimoji="1" lang="en-US" altLang="ja-JP" sz="2000" b="1"/>
              <a:t>82.0%</a:t>
            </a:r>
            <a:endParaRPr kumimoji="1" lang="ja-JP" altLang="en-US" sz="2000" b="1"/>
          </a:p>
        </p:txBody>
      </p:sp>
    </p:spTree>
    <p:extLst>
      <p:ext uri="{BB962C8B-B14F-4D97-AF65-F5344CB8AC3E}">
        <p14:creationId xmlns:p14="http://schemas.microsoft.com/office/powerpoint/2010/main" val="13890702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250"/>
                                        <p:tgtEl>
                                          <p:spTgt spid="90"/>
                                        </p:tgtEl>
                                      </p:cBhvr>
                                    </p:animEffect>
                                  </p:childTnLst>
                                </p:cTn>
                              </p:par>
                            </p:childTnLst>
                          </p:cTn>
                        </p:par>
                        <p:par>
                          <p:cTn id="8" fill="hold">
                            <p:stCondLst>
                              <p:cond delay="250"/>
                            </p:stCondLst>
                            <p:childTnLst>
                              <p:par>
                                <p:cTn id="9" presetID="42" presetClass="path" presetSubtype="0" accel="50000" decel="50000" fill="hold" nodeType="afterEffect">
                                  <p:stCondLst>
                                    <p:cond delay="0"/>
                                  </p:stCondLst>
                                  <p:childTnLst>
                                    <p:animMotion origin="layout" path="M -8.33333E-7 1.48148E-6 L -0.92708 -0.00116 " pathEditMode="relative" rAng="0" ptsTypes="AA">
                                      <p:cBhvr>
                                        <p:cTn id="10" dur="900" fill="hold"/>
                                        <p:tgtEl>
                                          <p:spTgt spid="90"/>
                                        </p:tgtEl>
                                        <p:attrNameLst>
                                          <p:attrName>ppt_x</p:attrName>
                                          <p:attrName>ppt_y</p:attrName>
                                        </p:attrNameLst>
                                      </p:cBhvr>
                                      <p:rCtr x="-46354" y="-69"/>
                                    </p:animMotion>
                                  </p:childTnLst>
                                </p:cTn>
                              </p:par>
                              <p:par>
                                <p:cTn id="11" presetID="42" presetClass="path" presetSubtype="0" accel="50000" decel="50000" fill="hold" nodeType="withEffect">
                                  <p:stCondLst>
                                    <p:cond delay="0"/>
                                  </p:stCondLst>
                                  <p:childTnLst>
                                    <p:animMotion origin="layout" path="M 6.25E-7 -4.44444E-6 L 1.00664 -0.00069 " pathEditMode="relative" rAng="0" ptsTypes="AA">
                                      <p:cBhvr>
                                        <p:cTn id="12" dur="900" fill="hold"/>
                                        <p:tgtEl>
                                          <p:spTgt spid="74"/>
                                        </p:tgtEl>
                                        <p:attrNameLst>
                                          <p:attrName>ppt_x</p:attrName>
                                          <p:attrName>ppt_y</p:attrName>
                                        </p:attrNameLst>
                                      </p:cBhvr>
                                      <p:rCtr x="50326" y="-46"/>
                                    </p:animMotion>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4"/>
                                        </p:tgtEl>
                                      </p:cBhvr>
                                    </p:animEffect>
                                    <p:set>
                                      <p:cBhvr>
                                        <p:cTn id="17" dur="1" fill="hold">
                                          <p:stCondLst>
                                            <p:cond delay="499"/>
                                          </p:stCondLst>
                                        </p:cTn>
                                        <p:tgtEl>
                                          <p:spTgt spid="74"/>
                                        </p:tgtEl>
                                        <p:attrNameLst>
                                          <p:attrName>style.visibility</p:attrName>
                                        </p:attrNameLst>
                                      </p:cBhvr>
                                      <p:to>
                                        <p:strVal val="hidden"/>
                                      </p:to>
                                    </p:se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xit" presetSubtype="0" fill="hold" nodeType="withEffect">
                                  <p:stCondLst>
                                    <p:cond delay="0"/>
                                  </p:stCondLst>
                                  <p:childTnLst>
                                    <p:animEffect transition="out" filter="fade">
                                      <p:cBhvr>
                                        <p:cTn id="55" dur="500"/>
                                        <p:tgtEl>
                                          <p:spTgt spid="90"/>
                                        </p:tgtEl>
                                      </p:cBhvr>
                                    </p:animEffect>
                                    <p:set>
                                      <p:cBhvr>
                                        <p:cTn id="56" dur="1" fill="hold">
                                          <p:stCondLst>
                                            <p:cond delay="499"/>
                                          </p:stCondLst>
                                        </p:cTn>
                                        <p:tgtEl>
                                          <p:spTgt spid="90"/>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childTnLst>
                                </p:cTn>
                              </p:par>
                              <p:par>
                                <p:cTn id="75" presetID="10" presetClass="entr" presetSubtype="0" fill="hold"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0"/>
                                        <p:tgtEl>
                                          <p:spTgt spid="26"/>
                                        </p:tgtEl>
                                      </p:cBhvr>
                                    </p:animEffect>
                                  </p:childTnLst>
                                </p:cTn>
                              </p:par>
                              <p:par>
                                <p:cTn id="78" presetID="10" presetClass="entr" presetSubtype="0" fill="hold"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par>
                                <p:cTn id="81" presetID="10" presetClass="entr" presetSubtype="0" fill="hold"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500"/>
                                        <p:tgtEl>
                                          <p:spTgt spid="4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500"/>
                                        <p:tgtEl>
                                          <p:spTgt spid="47"/>
                                        </p:tgtEl>
                                      </p:cBhvr>
                                    </p:animEffect>
                                  </p:childTnLst>
                                </p:cTn>
                              </p:par>
                              <p:par>
                                <p:cTn id="93" presetID="10"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fade">
                                      <p:cBhvr>
                                        <p:cTn id="98" dur="500"/>
                                        <p:tgtEl>
                                          <p:spTgt spid="49"/>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fade">
                                      <p:cBhvr>
                                        <p:cTn id="101" dur="500"/>
                                        <p:tgtEl>
                                          <p:spTgt spid="53"/>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fade">
                                      <p:cBhvr>
                                        <p:cTn id="104" dur="500"/>
                                        <p:tgtEl>
                                          <p:spTgt spid="5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500"/>
                                        <p:tgtEl>
                                          <p:spTgt spid="55"/>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fade">
                                      <p:cBhvr>
                                        <p:cTn id="116" dur="500"/>
                                        <p:tgtEl>
                                          <p:spTgt spid="5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59"/>
                                        </p:tgtEl>
                                        <p:attrNameLst>
                                          <p:attrName>style.visibility</p:attrName>
                                        </p:attrNameLst>
                                      </p:cBhvr>
                                      <p:to>
                                        <p:strVal val="visible"/>
                                      </p:to>
                                    </p:set>
                                    <p:animEffect transition="in" filter="fade">
                                      <p:cBhvr>
                                        <p:cTn id="119" dur="500"/>
                                        <p:tgtEl>
                                          <p:spTgt spid="5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60"/>
                                        </p:tgtEl>
                                        <p:attrNameLst>
                                          <p:attrName>style.visibility</p:attrName>
                                        </p:attrNameLst>
                                      </p:cBhvr>
                                      <p:to>
                                        <p:strVal val="visible"/>
                                      </p:to>
                                    </p:set>
                                    <p:animEffect transition="in" filter="fade">
                                      <p:cBhvr>
                                        <p:cTn id="122" dur="500"/>
                                        <p:tgtEl>
                                          <p:spTgt spid="6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1"/>
                                        </p:tgtEl>
                                        <p:attrNameLst>
                                          <p:attrName>style.visibility</p:attrName>
                                        </p:attrNameLst>
                                      </p:cBhvr>
                                      <p:to>
                                        <p:strVal val="visible"/>
                                      </p:to>
                                    </p:set>
                                    <p:animEffect transition="in" filter="fade">
                                      <p:cBhvr>
                                        <p:cTn id="125" dur="500"/>
                                        <p:tgtEl>
                                          <p:spTgt spid="6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76"/>
                                        </p:tgtEl>
                                        <p:attrNameLst>
                                          <p:attrName>style.visibility</p:attrName>
                                        </p:attrNameLst>
                                      </p:cBhvr>
                                      <p:to>
                                        <p:strVal val="visible"/>
                                      </p:to>
                                    </p:set>
                                    <p:animEffect transition="in" filter="fade">
                                      <p:cBhvr>
                                        <p:cTn id="12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4" grpId="0"/>
      <p:bldP spid="15" grpId="0"/>
      <p:bldP spid="16" grpId="0"/>
      <p:bldP spid="17" grpId="0"/>
      <p:bldP spid="18" grpId="0"/>
      <p:bldP spid="21" grpId="0"/>
      <p:bldP spid="44" grpId="0"/>
      <p:bldP spid="9" grpId="0" animBg="1"/>
      <p:bldP spid="11" grpId="0" animBg="1"/>
      <p:bldP spid="13" grpId="0" animBg="1"/>
      <p:bldP spid="20" grpId="0"/>
      <p:bldP spid="22" grpId="0" animBg="1"/>
      <p:bldP spid="43" grpId="0"/>
      <p:bldP spid="46" grpId="0"/>
      <p:bldP spid="47" grpId="0"/>
      <p:bldP spid="49" grpId="0"/>
      <p:bldGraphic spid="53" grpId="0">
        <p:bldAsOne/>
      </p:bldGraphic>
      <p:bldP spid="54" grpId="0"/>
      <p:bldP spid="55" grpId="0"/>
      <p:bldP spid="56" grpId="0"/>
      <p:bldP spid="57" grpId="0"/>
      <p:bldP spid="58" grpId="0"/>
      <p:bldP spid="59" grpId="0"/>
      <p:bldP spid="60" grpId="0"/>
      <p:bldP spid="61" grpId="0"/>
      <p:bldP spid="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42123-8AC8-7741-B099-F4E49BA155F4}"/>
            </a:ext>
          </a:extLst>
        </p:cNvPr>
        <p:cNvGrpSpPr/>
        <p:nvPr/>
      </p:nvGrpSpPr>
      <p:grpSpPr>
        <a:xfrm>
          <a:off x="0" y="0"/>
          <a:ext cx="0" cy="0"/>
          <a:chOff x="0" y="0"/>
          <a:chExt cx="0" cy="0"/>
        </a:xfrm>
      </p:grpSpPr>
      <p:sp>
        <p:nvSpPr>
          <p:cNvPr id="34" name="四角形: 角を丸くする 33">
            <a:extLst>
              <a:ext uri="{FF2B5EF4-FFF2-40B4-BE49-F238E27FC236}">
                <a16:creationId xmlns:a16="http://schemas.microsoft.com/office/drawing/2014/main" id="{29FC8F96-4440-27D7-C527-33326E6B6088}"/>
              </a:ext>
            </a:extLst>
          </p:cNvPr>
          <p:cNvSpPr/>
          <p:nvPr/>
        </p:nvSpPr>
        <p:spPr>
          <a:xfrm>
            <a:off x="812745" y="3174444"/>
            <a:ext cx="10147194" cy="97293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図形 14">
            <a:extLst>
              <a:ext uri="{FF2B5EF4-FFF2-40B4-BE49-F238E27FC236}">
                <a16:creationId xmlns:a16="http://schemas.microsoft.com/office/drawing/2014/main" id="{E797E1CF-BCCA-27BB-BB9D-78B8EF831AA1}"/>
              </a:ext>
            </a:extLst>
          </p:cNvPr>
          <p:cNvSpPr/>
          <p:nvPr/>
        </p:nvSpPr>
        <p:spPr>
          <a:xfrm rot="309622">
            <a:off x="88403" y="3063499"/>
            <a:ext cx="1494291" cy="1494291"/>
          </a:xfrm>
          <a:custGeom>
            <a:avLst/>
            <a:gdLst>
              <a:gd name="csX0" fmla="*/ 1091926 w 2183852"/>
              <a:gd name="csY0" fmla="*/ 0 h 2183852"/>
              <a:gd name="csX1" fmla="*/ 1136926 w 2183852"/>
              <a:gd name="csY1" fmla="*/ 2272 h 2183852"/>
              <a:gd name="csX2" fmla="*/ 1163704 w 2183852"/>
              <a:gd name="csY2" fmla="*/ 191106 h 2183852"/>
              <a:gd name="csX3" fmla="*/ 1184400 w 2183852"/>
              <a:gd name="csY3" fmla="*/ 192151 h 2183852"/>
              <a:gd name="csX4" fmla="*/ 1255823 w 2183852"/>
              <a:gd name="csY4" fmla="*/ 203051 h 2183852"/>
              <a:gd name="csX5" fmla="*/ 1330800 w 2183852"/>
              <a:gd name="csY5" fmla="*/ 27021 h 2183852"/>
              <a:gd name="csX6" fmla="*/ 1416632 w 2183852"/>
              <a:gd name="csY6" fmla="*/ 49091 h 2183852"/>
              <a:gd name="csX7" fmla="*/ 1417608 w 2183852"/>
              <a:gd name="csY7" fmla="*/ 49448 h 2183852"/>
              <a:gd name="csX8" fmla="*/ 1394400 w 2183852"/>
              <a:gd name="csY8" fmla="*/ 240411 h 2183852"/>
              <a:gd name="csX9" fmla="*/ 1443977 w 2183852"/>
              <a:gd name="csY9" fmla="*/ 258557 h 2183852"/>
              <a:gd name="csX10" fmla="*/ 1480125 w 2183852"/>
              <a:gd name="csY10" fmla="*/ 275970 h 2183852"/>
              <a:gd name="csX11" fmla="*/ 1598359 w 2183852"/>
              <a:gd name="csY11" fmla="*/ 125025 h 2183852"/>
              <a:gd name="csX12" fmla="*/ 1612403 w 2183852"/>
              <a:gd name="csY12" fmla="*/ 131790 h 2183852"/>
              <a:gd name="csX13" fmla="*/ 1675885 w 2183852"/>
              <a:gd name="csY13" fmla="*/ 170356 h 2183852"/>
              <a:gd name="csX14" fmla="*/ 1604512 w 2183852"/>
              <a:gd name="csY14" fmla="*/ 347641 h 2183852"/>
              <a:gd name="csX15" fmla="*/ 1675486 w 2183852"/>
              <a:gd name="csY15" fmla="*/ 406200 h 2183852"/>
              <a:gd name="csX16" fmla="*/ 1830711 w 2183852"/>
              <a:gd name="csY16" fmla="*/ 289531 h 2183852"/>
              <a:gd name="csX17" fmla="*/ 1864034 w 2183852"/>
              <a:gd name="csY17" fmla="*/ 319818 h 2183852"/>
              <a:gd name="csX18" fmla="*/ 1894322 w 2183852"/>
              <a:gd name="csY18" fmla="*/ 353143 h 2183852"/>
              <a:gd name="csX19" fmla="*/ 1777653 w 2183852"/>
              <a:gd name="csY19" fmla="*/ 508367 h 2183852"/>
              <a:gd name="csX20" fmla="*/ 1836212 w 2183852"/>
              <a:gd name="csY20" fmla="*/ 579341 h 2183852"/>
              <a:gd name="csX21" fmla="*/ 2013497 w 2183852"/>
              <a:gd name="csY21" fmla="*/ 507969 h 2183852"/>
              <a:gd name="csX22" fmla="*/ 2052063 w 2183852"/>
              <a:gd name="csY22" fmla="*/ 571449 h 2183852"/>
              <a:gd name="csX23" fmla="*/ 2058829 w 2183852"/>
              <a:gd name="csY23" fmla="*/ 585495 h 2183852"/>
              <a:gd name="csX24" fmla="*/ 1907883 w 2183852"/>
              <a:gd name="csY24" fmla="*/ 703729 h 2183852"/>
              <a:gd name="csX25" fmla="*/ 1925295 w 2183852"/>
              <a:gd name="csY25" fmla="*/ 739875 h 2183852"/>
              <a:gd name="csX26" fmla="*/ 1943441 w 2183852"/>
              <a:gd name="csY26" fmla="*/ 789453 h 2183852"/>
              <a:gd name="csX27" fmla="*/ 2134405 w 2183852"/>
              <a:gd name="csY27" fmla="*/ 766246 h 2183852"/>
              <a:gd name="csX28" fmla="*/ 2134761 w 2183852"/>
              <a:gd name="csY28" fmla="*/ 767221 h 2183852"/>
              <a:gd name="csX29" fmla="*/ 2156831 w 2183852"/>
              <a:gd name="csY29" fmla="*/ 853054 h 2183852"/>
              <a:gd name="csX30" fmla="*/ 1980801 w 2183852"/>
              <a:gd name="csY30" fmla="*/ 928031 h 2183852"/>
              <a:gd name="csX31" fmla="*/ 1991702 w 2183852"/>
              <a:gd name="csY31" fmla="*/ 999452 h 2183852"/>
              <a:gd name="csX32" fmla="*/ 1992747 w 2183852"/>
              <a:gd name="csY32" fmla="*/ 1020149 h 2183852"/>
              <a:gd name="csX33" fmla="*/ 2181580 w 2183852"/>
              <a:gd name="csY33" fmla="*/ 1046928 h 2183852"/>
              <a:gd name="csX34" fmla="*/ 2183852 w 2183852"/>
              <a:gd name="csY34" fmla="*/ 1091926 h 2183852"/>
              <a:gd name="csX35" fmla="*/ 2181580 w 2183852"/>
              <a:gd name="csY35" fmla="*/ 1136926 h 2183852"/>
              <a:gd name="csX36" fmla="*/ 1992747 w 2183852"/>
              <a:gd name="csY36" fmla="*/ 1163704 h 2183852"/>
              <a:gd name="csX37" fmla="*/ 1991702 w 2183852"/>
              <a:gd name="csY37" fmla="*/ 1184400 h 2183852"/>
              <a:gd name="csX38" fmla="*/ 1980801 w 2183852"/>
              <a:gd name="csY38" fmla="*/ 1255822 h 2183852"/>
              <a:gd name="csX39" fmla="*/ 2156831 w 2183852"/>
              <a:gd name="csY39" fmla="*/ 1330799 h 2183852"/>
              <a:gd name="csX40" fmla="*/ 2134761 w 2183852"/>
              <a:gd name="csY40" fmla="*/ 1416632 h 2183852"/>
              <a:gd name="csX41" fmla="*/ 2134404 w 2183852"/>
              <a:gd name="csY41" fmla="*/ 1417608 h 2183852"/>
              <a:gd name="csX42" fmla="*/ 1943441 w 2183852"/>
              <a:gd name="csY42" fmla="*/ 1394400 h 2183852"/>
              <a:gd name="csX43" fmla="*/ 1925295 w 2183852"/>
              <a:gd name="csY43" fmla="*/ 1443977 h 2183852"/>
              <a:gd name="csX44" fmla="*/ 1907882 w 2183852"/>
              <a:gd name="csY44" fmla="*/ 1480124 h 2183852"/>
              <a:gd name="csX45" fmla="*/ 2058828 w 2183852"/>
              <a:gd name="csY45" fmla="*/ 1598359 h 2183852"/>
              <a:gd name="csX46" fmla="*/ 2052063 w 2183852"/>
              <a:gd name="csY46" fmla="*/ 1612403 h 2183852"/>
              <a:gd name="csX47" fmla="*/ 2013497 w 2183852"/>
              <a:gd name="csY47" fmla="*/ 1675885 h 2183852"/>
              <a:gd name="csX48" fmla="*/ 1836211 w 2183852"/>
              <a:gd name="csY48" fmla="*/ 1604512 h 2183852"/>
              <a:gd name="csX49" fmla="*/ 1777653 w 2183852"/>
              <a:gd name="csY49" fmla="*/ 1675486 h 2183852"/>
              <a:gd name="csX50" fmla="*/ 1894322 w 2183852"/>
              <a:gd name="csY50" fmla="*/ 1830710 h 2183852"/>
              <a:gd name="csX51" fmla="*/ 1864034 w 2183852"/>
              <a:gd name="csY51" fmla="*/ 1864034 h 2183852"/>
              <a:gd name="csX52" fmla="*/ 1830710 w 2183852"/>
              <a:gd name="csY52" fmla="*/ 1894322 h 2183852"/>
              <a:gd name="csX53" fmla="*/ 1675486 w 2183852"/>
              <a:gd name="csY53" fmla="*/ 1777653 h 2183852"/>
              <a:gd name="csX54" fmla="*/ 1604512 w 2183852"/>
              <a:gd name="csY54" fmla="*/ 1836211 h 2183852"/>
              <a:gd name="csX55" fmla="*/ 1675884 w 2183852"/>
              <a:gd name="csY55" fmla="*/ 2013497 h 2183852"/>
              <a:gd name="csX56" fmla="*/ 1612403 w 2183852"/>
              <a:gd name="csY56" fmla="*/ 2052063 h 2183852"/>
              <a:gd name="csX57" fmla="*/ 1598359 w 2183852"/>
              <a:gd name="csY57" fmla="*/ 2058828 h 2183852"/>
              <a:gd name="csX58" fmla="*/ 1480124 w 2183852"/>
              <a:gd name="csY58" fmla="*/ 1907882 h 2183852"/>
              <a:gd name="csX59" fmla="*/ 1443977 w 2183852"/>
              <a:gd name="csY59" fmla="*/ 1925295 h 2183852"/>
              <a:gd name="csX60" fmla="*/ 1394400 w 2183852"/>
              <a:gd name="csY60" fmla="*/ 1943441 h 2183852"/>
              <a:gd name="csX61" fmla="*/ 1417608 w 2183852"/>
              <a:gd name="csY61" fmla="*/ 2134404 h 2183852"/>
              <a:gd name="csX62" fmla="*/ 1416632 w 2183852"/>
              <a:gd name="csY62" fmla="*/ 2134761 h 2183852"/>
              <a:gd name="csX63" fmla="*/ 1330799 w 2183852"/>
              <a:gd name="csY63" fmla="*/ 2156831 h 2183852"/>
              <a:gd name="csX64" fmla="*/ 1255822 w 2183852"/>
              <a:gd name="csY64" fmla="*/ 1980801 h 2183852"/>
              <a:gd name="csX65" fmla="*/ 1184400 w 2183852"/>
              <a:gd name="csY65" fmla="*/ 1991702 h 2183852"/>
              <a:gd name="csX66" fmla="*/ 1163704 w 2183852"/>
              <a:gd name="csY66" fmla="*/ 1992747 h 2183852"/>
              <a:gd name="csX67" fmla="*/ 1136926 w 2183852"/>
              <a:gd name="csY67" fmla="*/ 2181580 h 2183852"/>
              <a:gd name="csX68" fmla="*/ 1091926 w 2183852"/>
              <a:gd name="csY68" fmla="*/ 2183852 h 2183852"/>
              <a:gd name="csX69" fmla="*/ 1046928 w 2183852"/>
              <a:gd name="csY69" fmla="*/ 2181580 h 2183852"/>
              <a:gd name="csX70" fmla="*/ 1020149 w 2183852"/>
              <a:gd name="csY70" fmla="*/ 1992747 h 2183852"/>
              <a:gd name="csX71" fmla="*/ 999452 w 2183852"/>
              <a:gd name="csY71" fmla="*/ 1991702 h 2183852"/>
              <a:gd name="csX72" fmla="*/ 928031 w 2183852"/>
              <a:gd name="csY72" fmla="*/ 1980801 h 2183852"/>
              <a:gd name="csX73" fmla="*/ 853054 w 2183852"/>
              <a:gd name="csY73" fmla="*/ 2156831 h 2183852"/>
              <a:gd name="csX74" fmla="*/ 767221 w 2183852"/>
              <a:gd name="csY74" fmla="*/ 2134761 h 2183852"/>
              <a:gd name="csX75" fmla="*/ 766246 w 2183852"/>
              <a:gd name="csY75" fmla="*/ 2134404 h 2183852"/>
              <a:gd name="csX76" fmla="*/ 789453 w 2183852"/>
              <a:gd name="csY76" fmla="*/ 1943441 h 2183852"/>
              <a:gd name="csX77" fmla="*/ 739875 w 2183852"/>
              <a:gd name="csY77" fmla="*/ 1925295 h 2183852"/>
              <a:gd name="csX78" fmla="*/ 703729 w 2183852"/>
              <a:gd name="csY78" fmla="*/ 1907883 h 2183852"/>
              <a:gd name="csX79" fmla="*/ 585495 w 2183852"/>
              <a:gd name="csY79" fmla="*/ 2058829 h 2183852"/>
              <a:gd name="csX80" fmla="*/ 571449 w 2183852"/>
              <a:gd name="csY80" fmla="*/ 2052063 h 2183852"/>
              <a:gd name="csX81" fmla="*/ 507969 w 2183852"/>
              <a:gd name="csY81" fmla="*/ 2013497 h 2183852"/>
              <a:gd name="csX82" fmla="*/ 579341 w 2183852"/>
              <a:gd name="csY82" fmla="*/ 1836212 h 2183852"/>
              <a:gd name="csX83" fmla="*/ 508367 w 2183852"/>
              <a:gd name="csY83" fmla="*/ 1777653 h 2183852"/>
              <a:gd name="csX84" fmla="*/ 353143 w 2183852"/>
              <a:gd name="csY84" fmla="*/ 1894322 h 2183852"/>
              <a:gd name="csX85" fmla="*/ 319818 w 2183852"/>
              <a:gd name="csY85" fmla="*/ 1864034 h 2183852"/>
              <a:gd name="csX86" fmla="*/ 289531 w 2183852"/>
              <a:gd name="csY86" fmla="*/ 1830711 h 2183852"/>
              <a:gd name="csX87" fmla="*/ 406200 w 2183852"/>
              <a:gd name="csY87" fmla="*/ 1675486 h 2183852"/>
              <a:gd name="csX88" fmla="*/ 347641 w 2183852"/>
              <a:gd name="csY88" fmla="*/ 1604512 h 2183852"/>
              <a:gd name="csX89" fmla="*/ 170356 w 2183852"/>
              <a:gd name="csY89" fmla="*/ 1675885 h 2183852"/>
              <a:gd name="csX90" fmla="*/ 131790 w 2183852"/>
              <a:gd name="csY90" fmla="*/ 1612403 h 2183852"/>
              <a:gd name="csX91" fmla="*/ 125025 w 2183852"/>
              <a:gd name="csY91" fmla="*/ 1598359 h 2183852"/>
              <a:gd name="csX92" fmla="*/ 275970 w 2183852"/>
              <a:gd name="csY92" fmla="*/ 1480125 h 2183852"/>
              <a:gd name="csX93" fmla="*/ 258557 w 2183852"/>
              <a:gd name="csY93" fmla="*/ 1443977 h 2183852"/>
              <a:gd name="csX94" fmla="*/ 240412 w 2183852"/>
              <a:gd name="csY94" fmla="*/ 1394400 h 2183852"/>
              <a:gd name="csX95" fmla="*/ 49448 w 2183852"/>
              <a:gd name="csY95" fmla="*/ 1417608 h 2183852"/>
              <a:gd name="csX96" fmla="*/ 49091 w 2183852"/>
              <a:gd name="csY96" fmla="*/ 1416632 h 2183852"/>
              <a:gd name="csX97" fmla="*/ 27021 w 2183852"/>
              <a:gd name="csY97" fmla="*/ 1330800 h 2183852"/>
              <a:gd name="csX98" fmla="*/ 203051 w 2183852"/>
              <a:gd name="csY98" fmla="*/ 1255823 h 2183852"/>
              <a:gd name="csX99" fmla="*/ 192151 w 2183852"/>
              <a:gd name="csY99" fmla="*/ 1184400 h 2183852"/>
              <a:gd name="csX100" fmla="*/ 191106 w 2183852"/>
              <a:gd name="csY100" fmla="*/ 1163704 h 2183852"/>
              <a:gd name="csX101" fmla="*/ 2272 w 2183852"/>
              <a:gd name="csY101" fmla="*/ 1136926 h 2183852"/>
              <a:gd name="csX102" fmla="*/ 0 w 2183852"/>
              <a:gd name="csY102" fmla="*/ 1091926 h 2183852"/>
              <a:gd name="csX103" fmla="*/ 2272 w 2183852"/>
              <a:gd name="csY103" fmla="*/ 1046928 h 2183852"/>
              <a:gd name="csX104" fmla="*/ 191106 w 2183852"/>
              <a:gd name="csY104" fmla="*/ 1020149 h 2183852"/>
              <a:gd name="csX105" fmla="*/ 192151 w 2183852"/>
              <a:gd name="csY105" fmla="*/ 999452 h 2183852"/>
              <a:gd name="csX106" fmla="*/ 203051 w 2183852"/>
              <a:gd name="csY106" fmla="*/ 928030 h 2183852"/>
              <a:gd name="csX107" fmla="*/ 27021 w 2183852"/>
              <a:gd name="csY107" fmla="*/ 853054 h 2183852"/>
              <a:gd name="csX108" fmla="*/ 49091 w 2183852"/>
              <a:gd name="csY108" fmla="*/ 767221 h 2183852"/>
              <a:gd name="csX109" fmla="*/ 49448 w 2183852"/>
              <a:gd name="csY109" fmla="*/ 766246 h 2183852"/>
              <a:gd name="csX110" fmla="*/ 240411 w 2183852"/>
              <a:gd name="csY110" fmla="*/ 789453 h 2183852"/>
              <a:gd name="csX111" fmla="*/ 258557 w 2183852"/>
              <a:gd name="csY111" fmla="*/ 739875 h 2183852"/>
              <a:gd name="csX112" fmla="*/ 275970 w 2183852"/>
              <a:gd name="csY112" fmla="*/ 703728 h 2183852"/>
              <a:gd name="csX113" fmla="*/ 125024 w 2183852"/>
              <a:gd name="csY113" fmla="*/ 585494 h 2183852"/>
              <a:gd name="csX114" fmla="*/ 131790 w 2183852"/>
              <a:gd name="csY114" fmla="*/ 571449 h 2183852"/>
              <a:gd name="csX115" fmla="*/ 170355 w 2183852"/>
              <a:gd name="csY115" fmla="*/ 507968 h 2183852"/>
              <a:gd name="csX116" fmla="*/ 347641 w 2183852"/>
              <a:gd name="csY116" fmla="*/ 579341 h 2183852"/>
              <a:gd name="csX117" fmla="*/ 406200 w 2183852"/>
              <a:gd name="csY117" fmla="*/ 508366 h 2183852"/>
              <a:gd name="csX118" fmla="*/ 289531 w 2183852"/>
              <a:gd name="csY118" fmla="*/ 353142 h 2183852"/>
              <a:gd name="csX119" fmla="*/ 319818 w 2183852"/>
              <a:gd name="csY119" fmla="*/ 319818 h 2183852"/>
              <a:gd name="csX120" fmla="*/ 353142 w 2183852"/>
              <a:gd name="csY120" fmla="*/ 289531 h 2183852"/>
              <a:gd name="csX121" fmla="*/ 508367 w 2183852"/>
              <a:gd name="csY121" fmla="*/ 406200 h 2183852"/>
              <a:gd name="csX122" fmla="*/ 579341 w 2183852"/>
              <a:gd name="csY122" fmla="*/ 347641 h 2183852"/>
              <a:gd name="csX123" fmla="*/ 507968 w 2183852"/>
              <a:gd name="csY123" fmla="*/ 170355 h 2183852"/>
              <a:gd name="csX124" fmla="*/ 571449 w 2183852"/>
              <a:gd name="csY124" fmla="*/ 131790 h 2183852"/>
              <a:gd name="csX125" fmla="*/ 585494 w 2183852"/>
              <a:gd name="csY125" fmla="*/ 125024 h 2183852"/>
              <a:gd name="csX126" fmla="*/ 703728 w 2183852"/>
              <a:gd name="csY126" fmla="*/ 275970 h 2183852"/>
              <a:gd name="csX127" fmla="*/ 739875 w 2183852"/>
              <a:gd name="csY127" fmla="*/ 258557 h 2183852"/>
              <a:gd name="csX128" fmla="*/ 789453 w 2183852"/>
              <a:gd name="csY128" fmla="*/ 240411 h 2183852"/>
              <a:gd name="csX129" fmla="*/ 766246 w 2183852"/>
              <a:gd name="csY129" fmla="*/ 49448 h 2183852"/>
              <a:gd name="csX130" fmla="*/ 767221 w 2183852"/>
              <a:gd name="csY130" fmla="*/ 49091 h 2183852"/>
              <a:gd name="csX131" fmla="*/ 853053 w 2183852"/>
              <a:gd name="csY131" fmla="*/ 27021 h 2183852"/>
              <a:gd name="csX132" fmla="*/ 928030 w 2183852"/>
              <a:gd name="csY132" fmla="*/ 203051 h 2183852"/>
              <a:gd name="csX133" fmla="*/ 999452 w 2183852"/>
              <a:gd name="csY133" fmla="*/ 192151 h 2183852"/>
              <a:gd name="csX134" fmla="*/ 1020149 w 2183852"/>
              <a:gd name="csY134" fmla="*/ 191106 h 2183852"/>
              <a:gd name="csX135" fmla="*/ 1046928 w 2183852"/>
              <a:gd name="csY135" fmla="*/ 2272 h 2183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Lst>
            <a:rect l="l" t="t" r="r" b="b"/>
            <a:pathLst>
              <a:path w="2183852" h="2183852">
                <a:moveTo>
                  <a:pt x="1091926" y="0"/>
                </a:moveTo>
                <a:lnTo>
                  <a:pt x="1136926" y="2272"/>
                </a:lnTo>
                <a:lnTo>
                  <a:pt x="1163704" y="191106"/>
                </a:lnTo>
                <a:lnTo>
                  <a:pt x="1184400" y="192151"/>
                </a:lnTo>
                <a:lnTo>
                  <a:pt x="1255823" y="203051"/>
                </a:lnTo>
                <a:lnTo>
                  <a:pt x="1330800" y="27021"/>
                </a:lnTo>
                <a:lnTo>
                  <a:pt x="1416632" y="49091"/>
                </a:lnTo>
                <a:lnTo>
                  <a:pt x="1417608" y="49448"/>
                </a:lnTo>
                <a:lnTo>
                  <a:pt x="1394400" y="240411"/>
                </a:lnTo>
                <a:lnTo>
                  <a:pt x="1443977" y="258557"/>
                </a:lnTo>
                <a:lnTo>
                  <a:pt x="1480125" y="275970"/>
                </a:lnTo>
                <a:lnTo>
                  <a:pt x="1598359" y="125025"/>
                </a:lnTo>
                <a:lnTo>
                  <a:pt x="1612403" y="131790"/>
                </a:lnTo>
                <a:lnTo>
                  <a:pt x="1675885" y="170356"/>
                </a:lnTo>
                <a:lnTo>
                  <a:pt x="1604512" y="347641"/>
                </a:lnTo>
                <a:lnTo>
                  <a:pt x="1675486" y="406200"/>
                </a:lnTo>
                <a:lnTo>
                  <a:pt x="1830711" y="289531"/>
                </a:lnTo>
                <a:lnTo>
                  <a:pt x="1864034" y="319818"/>
                </a:lnTo>
                <a:lnTo>
                  <a:pt x="1894322" y="353143"/>
                </a:lnTo>
                <a:lnTo>
                  <a:pt x="1777653" y="508367"/>
                </a:lnTo>
                <a:lnTo>
                  <a:pt x="1836212" y="579341"/>
                </a:lnTo>
                <a:lnTo>
                  <a:pt x="2013497" y="507969"/>
                </a:lnTo>
                <a:lnTo>
                  <a:pt x="2052063" y="571449"/>
                </a:lnTo>
                <a:lnTo>
                  <a:pt x="2058829" y="585495"/>
                </a:lnTo>
                <a:lnTo>
                  <a:pt x="1907883" y="703729"/>
                </a:lnTo>
                <a:lnTo>
                  <a:pt x="1925295" y="739875"/>
                </a:lnTo>
                <a:lnTo>
                  <a:pt x="1943441" y="789453"/>
                </a:lnTo>
                <a:lnTo>
                  <a:pt x="2134405" y="766246"/>
                </a:lnTo>
                <a:lnTo>
                  <a:pt x="2134761" y="767221"/>
                </a:lnTo>
                <a:lnTo>
                  <a:pt x="2156831" y="853054"/>
                </a:lnTo>
                <a:lnTo>
                  <a:pt x="1980801" y="928031"/>
                </a:lnTo>
                <a:lnTo>
                  <a:pt x="1991702" y="999452"/>
                </a:lnTo>
                <a:lnTo>
                  <a:pt x="1992747" y="1020149"/>
                </a:lnTo>
                <a:lnTo>
                  <a:pt x="2181580" y="1046928"/>
                </a:lnTo>
                <a:lnTo>
                  <a:pt x="2183852" y="1091926"/>
                </a:lnTo>
                <a:lnTo>
                  <a:pt x="2181580" y="1136926"/>
                </a:lnTo>
                <a:lnTo>
                  <a:pt x="1992747" y="1163704"/>
                </a:lnTo>
                <a:lnTo>
                  <a:pt x="1991702" y="1184400"/>
                </a:lnTo>
                <a:lnTo>
                  <a:pt x="1980801" y="1255822"/>
                </a:lnTo>
                <a:lnTo>
                  <a:pt x="2156831" y="1330799"/>
                </a:lnTo>
                <a:lnTo>
                  <a:pt x="2134761" y="1416632"/>
                </a:lnTo>
                <a:lnTo>
                  <a:pt x="2134404" y="1417608"/>
                </a:lnTo>
                <a:lnTo>
                  <a:pt x="1943441" y="1394400"/>
                </a:lnTo>
                <a:lnTo>
                  <a:pt x="1925295" y="1443977"/>
                </a:lnTo>
                <a:lnTo>
                  <a:pt x="1907882" y="1480124"/>
                </a:lnTo>
                <a:lnTo>
                  <a:pt x="2058828" y="1598359"/>
                </a:lnTo>
                <a:lnTo>
                  <a:pt x="2052063" y="1612403"/>
                </a:lnTo>
                <a:lnTo>
                  <a:pt x="2013497" y="1675885"/>
                </a:lnTo>
                <a:lnTo>
                  <a:pt x="1836211" y="1604512"/>
                </a:lnTo>
                <a:lnTo>
                  <a:pt x="1777653" y="1675486"/>
                </a:lnTo>
                <a:lnTo>
                  <a:pt x="1894322" y="1830710"/>
                </a:lnTo>
                <a:lnTo>
                  <a:pt x="1864034" y="1864034"/>
                </a:lnTo>
                <a:lnTo>
                  <a:pt x="1830710" y="1894322"/>
                </a:lnTo>
                <a:lnTo>
                  <a:pt x="1675486" y="1777653"/>
                </a:lnTo>
                <a:lnTo>
                  <a:pt x="1604512" y="1836211"/>
                </a:lnTo>
                <a:lnTo>
                  <a:pt x="1675884" y="2013497"/>
                </a:lnTo>
                <a:lnTo>
                  <a:pt x="1612403" y="2052063"/>
                </a:lnTo>
                <a:lnTo>
                  <a:pt x="1598359" y="2058828"/>
                </a:lnTo>
                <a:lnTo>
                  <a:pt x="1480124" y="1907882"/>
                </a:lnTo>
                <a:lnTo>
                  <a:pt x="1443977" y="1925295"/>
                </a:lnTo>
                <a:lnTo>
                  <a:pt x="1394400" y="1943441"/>
                </a:lnTo>
                <a:lnTo>
                  <a:pt x="1417608" y="2134404"/>
                </a:lnTo>
                <a:lnTo>
                  <a:pt x="1416632" y="2134761"/>
                </a:lnTo>
                <a:lnTo>
                  <a:pt x="1330799" y="2156831"/>
                </a:lnTo>
                <a:lnTo>
                  <a:pt x="1255822" y="1980801"/>
                </a:lnTo>
                <a:lnTo>
                  <a:pt x="1184400" y="1991702"/>
                </a:lnTo>
                <a:lnTo>
                  <a:pt x="1163704" y="1992747"/>
                </a:lnTo>
                <a:lnTo>
                  <a:pt x="1136926" y="2181580"/>
                </a:lnTo>
                <a:lnTo>
                  <a:pt x="1091926" y="2183852"/>
                </a:lnTo>
                <a:lnTo>
                  <a:pt x="1046928" y="2181580"/>
                </a:lnTo>
                <a:lnTo>
                  <a:pt x="1020149" y="1992747"/>
                </a:lnTo>
                <a:lnTo>
                  <a:pt x="999452" y="1991702"/>
                </a:lnTo>
                <a:lnTo>
                  <a:pt x="928031" y="1980801"/>
                </a:lnTo>
                <a:lnTo>
                  <a:pt x="853054" y="2156831"/>
                </a:lnTo>
                <a:lnTo>
                  <a:pt x="767221" y="2134761"/>
                </a:lnTo>
                <a:lnTo>
                  <a:pt x="766246" y="2134404"/>
                </a:lnTo>
                <a:lnTo>
                  <a:pt x="789453" y="1943441"/>
                </a:lnTo>
                <a:lnTo>
                  <a:pt x="739875" y="1925295"/>
                </a:lnTo>
                <a:lnTo>
                  <a:pt x="703729" y="1907883"/>
                </a:lnTo>
                <a:lnTo>
                  <a:pt x="585495" y="2058829"/>
                </a:lnTo>
                <a:lnTo>
                  <a:pt x="571449" y="2052063"/>
                </a:lnTo>
                <a:lnTo>
                  <a:pt x="507969" y="2013497"/>
                </a:lnTo>
                <a:lnTo>
                  <a:pt x="579341" y="1836212"/>
                </a:lnTo>
                <a:lnTo>
                  <a:pt x="508367" y="1777653"/>
                </a:lnTo>
                <a:lnTo>
                  <a:pt x="353143" y="1894322"/>
                </a:lnTo>
                <a:lnTo>
                  <a:pt x="319818" y="1864034"/>
                </a:lnTo>
                <a:lnTo>
                  <a:pt x="289531" y="1830711"/>
                </a:lnTo>
                <a:lnTo>
                  <a:pt x="406200" y="1675486"/>
                </a:lnTo>
                <a:lnTo>
                  <a:pt x="347641" y="1604512"/>
                </a:lnTo>
                <a:lnTo>
                  <a:pt x="170356" y="1675885"/>
                </a:lnTo>
                <a:lnTo>
                  <a:pt x="131790" y="1612403"/>
                </a:lnTo>
                <a:lnTo>
                  <a:pt x="125025" y="1598359"/>
                </a:lnTo>
                <a:lnTo>
                  <a:pt x="275970" y="1480125"/>
                </a:lnTo>
                <a:lnTo>
                  <a:pt x="258557" y="1443977"/>
                </a:lnTo>
                <a:lnTo>
                  <a:pt x="240412" y="1394400"/>
                </a:lnTo>
                <a:lnTo>
                  <a:pt x="49448" y="1417608"/>
                </a:lnTo>
                <a:lnTo>
                  <a:pt x="49091" y="1416632"/>
                </a:lnTo>
                <a:lnTo>
                  <a:pt x="27021" y="1330800"/>
                </a:lnTo>
                <a:lnTo>
                  <a:pt x="203051" y="1255823"/>
                </a:lnTo>
                <a:lnTo>
                  <a:pt x="192151" y="1184400"/>
                </a:lnTo>
                <a:lnTo>
                  <a:pt x="191106" y="1163704"/>
                </a:lnTo>
                <a:lnTo>
                  <a:pt x="2272" y="1136926"/>
                </a:lnTo>
                <a:lnTo>
                  <a:pt x="0" y="1091926"/>
                </a:lnTo>
                <a:lnTo>
                  <a:pt x="2272" y="1046928"/>
                </a:lnTo>
                <a:lnTo>
                  <a:pt x="191106" y="1020149"/>
                </a:lnTo>
                <a:lnTo>
                  <a:pt x="192151" y="999452"/>
                </a:lnTo>
                <a:lnTo>
                  <a:pt x="203051" y="928030"/>
                </a:lnTo>
                <a:lnTo>
                  <a:pt x="27021" y="853054"/>
                </a:lnTo>
                <a:lnTo>
                  <a:pt x="49091" y="767221"/>
                </a:lnTo>
                <a:lnTo>
                  <a:pt x="49448" y="766246"/>
                </a:lnTo>
                <a:lnTo>
                  <a:pt x="240411" y="789453"/>
                </a:lnTo>
                <a:lnTo>
                  <a:pt x="258557" y="739875"/>
                </a:lnTo>
                <a:lnTo>
                  <a:pt x="275970" y="703728"/>
                </a:lnTo>
                <a:lnTo>
                  <a:pt x="125024" y="585494"/>
                </a:lnTo>
                <a:lnTo>
                  <a:pt x="131790" y="571449"/>
                </a:lnTo>
                <a:lnTo>
                  <a:pt x="170355" y="507968"/>
                </a:lnTo>
                <a:lnTo>
                  <a:pt x="347641" y="579341"/>
                </a:lnTo>
                <a:lnTo>
                  <a:pt x="406200" y="508366"/>
                </a:lnTo>
                <a:lnTo>
                  <a:pt x="289531" y="353142"/>
                </a:lnTo>
                <a:lnTo>
                  <a:pt x="319818" y="319818"/>
                </a:lnTo>
                <a:lnTo>
                  <a:pt x="353142" y="289531"/>
                </a:lnTo>
                <a:lnTo>
                  <a:pt x="508367" y="406200"/>
                </a:lnTo>
                <a:lnTo>
                  <a:pt x="579341" y="347641"/>
                </a:lnTo>
                <a:lnTo>
                  <a:pt x="507968" y="170355"/>
                </a:lnTo>
                <a:lnTo>
                  <a:pt x="571449" y="131790"/>
                </a:lnTo>
                <a:lnTo>
                  <a:pt x="585494" y="125024"/>
                </a:lnTo>
                <a:lnTo>
                  <a:pt x="703728" y="275970"/>
                </a:lnTo>
                <a:lnTo>
                  <a:pt x="739875" y="258557"/>
                </a:lnTo>
                <a:lnTo>
                  <a:pt x="789453" y="240411"/>
                </a:lnTo>
                <a:lnTo>
                  <a:pt x="766246" y="49448"/>
                </a:lnTo>
                <a:lnTo>
                  <a:pt x="767221" y="49091"/>
                </a:lnTo>
                <a:lnTo>
                  <a:pt x="853053" y="27021"/>
                </a:lnTo>
                <a:lnTo>
                  <a:pt x="928030" y="203051"/>
                </a:lnTo>
                <a:lnTo>
                  <a:pt x="999452" y="192151"/>
                </a:lnTo>
                <a:lnTo>
                  <a:pt x="1020149" y="191106"/>
                </a:lnTo>
                <a:lnTo>
                  <a:pt x="1046928" y="2272"/>
                </a:lnTo>
                <a:close/>
              </a:path>
            </a:pathLst>
          </a:cu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36" name="四角形: 角を丸くする 35">
            <a:extLst>
              <a:ext uri="{FF2B5EF4-FFF2-40B4-BE49-F238E27FC236}">
                <a16:creationId xmlns:a16="http://schemas.microsoft.com/office/drawing/2014/main" id="{DA319181-934D-DD70-1E2D-FBE0D0A32F02}"/>
              </a:ext>
            </a:extLst>
          </p:cNvPr>
          <p:cNvSpPr/>
          <p:nvPr/>
        </p:nvSpPr>
        <p:spPr>
          <a:xfrm>
            <a:off x="1517934" y="4436828"/>
            <a:ext cx="9442006" cy="97256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5983A366-C359-AC2D-80E1-32E92724F8D5}"/>
              </a:ext>
            </a:extLst>
          </p:cNvPr>
          <p:cNvSpPr/>
          <p:nvPr/>
        </p:nvSpPr>
        <p:spPr>
          <a:xfrm>
            <a:off x="935805" y="5620395"/>
            <a:ext cx="10024134" cy="97256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スライド番号プレースホルダー 74">
            <a:extLst>
              <a:ext uri="{FF2B5EF4-FFF2-40B4-BE49-F238E27FC236}">
                <a16:creationId xmlns:a16="http://schemas.microsoft.com/office/drawing/2014/main" id="{2A19F658-6CCC-C064-E263-6EFEAD82D677}"/>
              </a:ext>
            </a:extLst>
          </p:cNvPr>
          <p:cNvSpPr>
            <a:spLocks noGrp="1"/>
          </p:cNvSpPr>
          <p:nvPr>
            <p:ph type="sldNum" sz="quarter" idx="12"/>
          </p:nvPr>
        </p:nvSpPr>
        <p:spPr/>
        <p:txBody>
          <a:bodyPr/>
          <a:lstStyle/>
          <a:p>
            <a:fld id="{808DD2B0-C8C2-4F2E-939A-03152E45562F}" type="slidenum">
              <a:rPr kumimoji="1" lang="ja-JP" altLang="en-US" smtClean="0"/>
              <a:t>10</a:t>
            </a:fld>
            <a:endParaRPr kumimoji="1" lang="ja-JP" altLang="en-US"/>
          </a:p>
        </p:txBody>
      </p:sp>
      <p:sp>
        <p:nvSpPr>
          <p:cNvPr id="116" name="楕円 115">
            <a:extLst>
              <a:ext uri="{FF2B5EF4-FFF2-40B4-BE49-F238E27FC236}">
                <a16:creationId xmlns:a16="http://schemas.microsoft.com/office/drawing/2014/main" id="{8CF18852-69D0-741E-3C28-A66A53142F69}"/>
              </a:ext>
            </a:extLst>
          </p:cNvPr>
          <p:cNvSpPr/>
          <p:nvPr/>
        </p:nvSpPr>
        <p:spPr>
          <a:xfrm>
            <a:off x="309057" y="3281863"/>
            <a:ext cx="1057562" cy="10575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フリーフォーム: 図形 116">
            <a:extLst>
              <a:ext uri="{FF2B5EF4-FFF2-40B4-BE49-F238E27FC236}">
                <a16:creationId xmlns:a16="http://schemas.microsoft.com/office/drawing/2014/main" id="{F640A4DE-EDD5-C15C-D0CB-6E1393728BFA}"/>
              </a:ext>
            </a:extLst>
          </p:cNvPr>
          <p:cNvSpPr/>
          <p:nvPr/>
        </p:nvSpPr>
        <p:spPr>
          <a:xfrm rot="10511428">
            <a:off x="28072" y="5266233"/>
            <a:ext cx="1494291" cy="1494291"/>
          </a:xfrm>
          <a:custGeom>
            <a:avLst/>
            <a:gdLst>
              <a:gd name="csX0" fmla="*/ 1091926 w 2183852"/>
              <a:gd name="csY0" fmla="*/ 0 h 2183852"/>
              <a:gd name="csX1" fmla="*/ 1136926 w 2183852"/>
              <a:gd name="csY1" fmla="*/ 2272 h 2183852"/>
              <a:gd name="csX2" fmla="*/ 1163704 w 2183852"/>
              <a:gd name="csY2" fmla="*/ 191106 h 2183852"/>
              <a:gd name="csX3" fmla="*/ 1184400 w 2183852"/>
              <a:gd name="csY3" fmla="*/ 192151 h 2183852"/>
              <a:gd name="csX4" fmla="*/ 1255823 w 2183852"/>
              <a:gd name="csY4" fmla="*/ 203051 h 2183852"/>
              <a:gd name="csX5" fmla="*/ 1330800 w 2183852"/>
              <a:gd name="csY5" fmla="*/ 27021 h 2183852"/>
              <a:gd name="csX6" fmla="*/ 1416632 w 2183852"/>
              <a:gd name="csY6" fmla="*/ 49091 h 2183852"/>
              <a:gd name="csX7" fmla="*/ 1417608 w 2183852"/>
              <a:gd name="csY7" fmla="*/ 49448 h 2183852"/>
              <a:gd name="csX8" fmla="*/ 1394400 w 2183852"/>
              <a:gd name="csY8" fmla="*/ 240411 h 2183852"/>
              <a:gd name="csX9" fmla="*/ 1443977 w 2183852"/>
              <a:gd name="csY9" fmla="*/ 258557 h 2183852"/>
              <a:gd name="csX10" fmla="*/ 1480125 w 2183852"/>
              <a:gd name="csY10" fmla="*/ 275970 h 2183852"/>
              <a:gd name="csX11" fmla="*/ 1598359 w 2183852"/>
              <a:gd name="csY11" fmla="*/ 125025 h 2183852"/>
              <a:gd name="csX12" fmla="*/ 1612403 w 2183852"/>
              <a:gd name="csY12" fmla="*/ 131790 h 2183852"/>
              <a:gd name="csX13" fmla="*/ 1675885 w 2183852"/>
              <a:gd name="csY13" fmla="*/ 170356 h 2183852"/>
              <a:gd name="csX14" fmla="*/ 1604512 w 2183852"/>
              <a:gd name="csY14" fmla="*/ 347641 h 2183852"/>
              <a:gd name="csX15" fmla="*/ 1675486 w 2183852"/>
              <a:gd name="csY15" fmla="*/ 406200 h 2183852"/>
              <a:gd name="csX16" fmla="*/ 1830711 w 2183852"/>
              <a:gd name="csY16" fmla="*/ 289531 h 2183852"/>
              <a:gd name="csX17" fmla="*/ 1864034 w 2183852"/>
              <a:gd name="csY17" fmla="*/ 319818 h 2183852"/>
              <a:gd name="csX18" fmla="*/ 1894322 w 2183852"/>
              <a:gd name="csY18" fmla="*/ 353143 h 2183852"/>
              <a:gd name="csX19" fmla="*/ 1777653 w 2183852"/>
              <a:gd name="csY19" fmla="*/ 508367 h 2183852"/>
              <a:gd name="csX20" fmla="*/ 1836212 w 2183852"/>
              <a:gd name="csY20" fmla="*/ 579341 h 2183852"/>
              <a:gd name="csX21" fmla="*/ 2013497 w 2183852"/>
              <a:gd name="csY21" fmla="*/ 507969 h 2183852"/>
              <a:gd name="csX22" fmla="*/ 2052063 w 2183852"/>
              <a:gd name="csY22" fmla="*/ 571449 h 2183852"/>
              <a:gd name="csX23" fmla="*/ 2058829 w 2183852"/>
              <a:gd name="csY23" fmla="*/ 585495 h 2183852"/>
              <a:gd name="csX24" fmla="*/ 1907883 w 2183852"/>
              <a:gd name="csY24" fmla="*/ 703729 h 2183852"/>
              <a:gd name="csX25" fmla="*/ 1925295 w 2183852"/>
              <a:gd name="csY25" fmla="*/ 739875 h 2183852"/>
              <a:gd name="csX26" fmla="*/ 1943441 w 2183852"/>
              <a:gd name="csY26" fmla="*/ 789453 h 2183852"/>
              <a:gd name="csX27" fmla="*/ 2134405 w 2183852"/>
              <a:gd name="csY27" fmla="*/ 766246 h 2183852"/>
              <a:gd name="csX28" fmla="*/ 2134761 w 2183852"/>
              <a:gd name="csY28" fmla="*/ 767221 h 2183852"/>
              <a:gd name="csX29" fmla="*/ 2156831 w 2183852"/>
              <a:gd name="csY29" fmla="*/ 853054 h 2183852"/>
              <a:gd name="csX30" fmla="*/ 1980801 w 2183852"/>
              <a:gd name="csY30" fmla="*/ 928031 h 2183852"/>
              <a:gd name="csX31" fmla="*/ 1991702 w 2183852"/>
              <a:gd name="csY31" fmla="*/ 999452 h 2183852"/>
              <a:gd name="csX32" fmla="*/ 1992747 w 2183852"/>
              <a:gd name="csY32" fmla="*/ 1020149 h 2183852"/>
              <a:gd name="csX33" fmla="*/ 2181580 w 2183852"/>
              <a:gd name="csY33" fmla="*/ 1046928 h 2183852"/>
              <a:gd name="csX34" fmla="*/ 2183852 w 2183852"/>
              <a:gd name="csY34" fmla="*/ 1091926 h 2183852"/>
              <a:gd name="csX35" fmla="*/ 2181580 w 2183852"/>
              <a:gd name="csY35" fmla="*/ 1136926 h 2183852"/>
              <a:gd name="csX36" fmla="*/ 1992747 w 2183852"/>
              <a:gd name="csY36" fmla="*/ 1163704 h 2183852"/>
              <a:gd name="csX37" fmla="*/ 1991702 w 2183852"/>
              <a:gd name="csY37" fmla="*/ 1184400 h 2183852"/>
              <a:gd name="csX38" fmla="*/ 1980801 w 2183852"/>
              <a:gd name="csY38" fmla="*/ 1255822 h 2183852"/>
              <a:gd name="csX39" fmla="*/ 2156831 w 2183852"/>
              <a:gd name="csY39" fmla="*/ 1330799 h 2183852"/>
              <a:gd name="csX40" fmla="*/ 2134761 w 2183852"/>
              <a:gd name="csY40" fmla="*/ 1416632 h 2183852"/>
              <a:gd name="csX41" fmla="*/ 2134404 w 2183852"/>
              <a:gd name="csY41" fmla="*/ 1417608 h 2183852"/>
              <a:gd name="csX42" fmla="*/ 1943441 w 2183852"/>
              <a:gd name="csY42" fmla="*/ 1394400 h 2183852"/>
              <a:gd name="csX43" fmla="*/ 1925295 w 2183852"/>
              <a:gd name="csY43" fmla="*/ 1443977 h 2183852"/>
              <a:gd name="csX44" fmla="*/ 1907882 w 2183852"/>
              <a:gd name="csY44" fmla="*/ 1480124 h 2183852"/>
              <a:gd name="csX45" fmla="*/ 2058828 w 2183852"/>
              <a:gd name="csY45" fmla="*/ 1598359 h 2183852"/>
              <a:gd name="csX46" fmla="*/ 2052063 w 2183852"/>
              <a:gd name="csY46" fmla="*/ 1612403 h 2183852"/>
              <a:gd name="csX47" fmla="*/ 2013497 w 2183852"/>
              <a:gd name="csY47" fmla="*/ 1675885 h 2183852"/>
              <a:gd name="csX48" fmla="*/ 1836211 w 2183852"/>
              <a:gd name="csY48" fmla="*/ 1604512 h 2183852"/>
              <a:gd name="csX49" fmla="*/ 1777653 w 2183852"/>
              <a:gd name="csY49" fmla="*/ 1675486 h 2183852"/>
              <a:gd name="csX50" fmla="*/ 1894322 w 2183852"/>
              <a:gd name="csY50" fmla="*/ 1830710 h 2183852"/>
              <a:gd name="csX51" fmla="*/ 1864034 w 2183852"/>
              <a:gd name="csY51" fmla="*/ 1864034 h 2183852"/>
              <a:gd name="csX52" fmla="*/ 1830710 w 2183852"/>
              <a:gd name="csY52" fmla="*/ 1894322 h 2183852"/>
              <a:gd name="csX53" fmla="*/ 1675486 w 2183852"/>
              <a:gd name="csY53" fmla="*/ 1777653 h 2183852"/>
              <a:gd name="csX54" fmla="*/ 1604512 w 2183852"/>
              <a:gd name="csY54" fmla="*/ 1836211 h 2183852"/>
              <a:gd name="csX55" fmla="*/ 1675884 w 2183852"/>
              <a:gd name="csY55" fmla="*/ 2013497 h 2183852"/>
              <a:gd name="csX56" fmla="*/ 1612403 w 2183852"/>
              <a:gd name="csY56" fmla="*/ 2052063 h 2183852"/>
              <a:gd name="csX57" fmla="*/ 1598359 w 2183852"/>
              <a:gd name="csY57" fmla="*/ 2058828 h 2183852"/>
              <a:gd name="csX58" fmla="*/ 1480124 w 2183852"/>
              <a:gd name="csY58" fmla="*/ 1907882 h 2183852"/>
              <a:gd name="csX59" fmla="*/ 1443977 w 2183852"/>
              <a:gd name="csY59" fmla="*/ 1925295 h 2183852"/>
              <a:gd name="csX60" fmla="*/ 1394400 w 2183852"/>
              <a:gd name="csY60" fmla="*/ 1943441 h 2183852"/>
              <a:gd name="csX61" fmla="*/ 1417608 w 2183852"/>
              <a:gd name="csY61" fmla="*/ 2134404 h 2183852"/>
              <a:gd name="csX62" fmla="*/ 1416632 w 2183852"/>
              <a:gd name="csY62" fmla="*/ 2134761 h 2183852"/>
              <a:gd name="csX63" fmla="*/ 1330799 w 2183852"/>
              <a:gd name="csY63" fmla="*/ 2156831 h 2183852"/>
              <a:gd name="csX64" fmla="*/ 1255822 w 2183852"/>
              <a:gd name="csY64" fmla="*/ 1980801 h 2183852"/>
              <a:gd name="csX65" fmla="*/ 1184400 w 2183852"/>
              <a:gd name="csY65" fmla="*/ 1991702 h 2183852"/>
              <a:gd name="csX66" fmla="*/ 1163704 w 2183852"/>
              <a:gd name="csY66" fmla="*/ 1992747 h 2183852"/>
              <a:gd name="csX67" fmla="*/ 1136926 w 2183852"/>
              <a:gd name="csY67" fmla="*/ 2181580 h 2183852"/>
              <a:gd name="csX68" fmla="*/ 1091926 w 2183852"/>
              <a:gd name="csY68" fmla="*/ 2183852 h 2183852"/>
              <a:gd name="csX69" fmla="*/ 1046928 w 2183852"/>
              <a:gd name="csY69" fmla="*/ 2181580 h 2183852"/>
              <a:gd name="csX70" fmla="*/ 1020149 w 2183852"/>
              <a:gd name="csY70" fmla="*/ 1992747 h 2183852"/>
              <a:gd name="csX71" fmla="*/ 999452 w 2183852"/>
              <a:gd name="csY71" fmla="*/ 1991702 h 2183852"/>
              <a:gd name="csX72" fmla="*/ 928031 w 2183852"/>
              <a:gd name="csY72" fmla="*/ 1980801 h 2183852"/>
              <a:gd name="csX73" fmla="*/ 853054 w 2183852"/>
              <a:gd name="csY73" fmla="*/ 2156831 h 2183852"/>
              <a:gd name="csX74" fmla="*/ 767221 w 2183852"/>
              <a:gd name="csY74" fmla="*/ 2134761 h 2183852"/>
              <a:gd name="csX75" fmla="*/ 766246 w 2183852"/>
              <a:gd name="csY75" fmla="*/ 2134404 h 2183852"/>
              <a:gd name="csX76" fmla="*/ 789453 w 2183852"/>
              <a:gd name="csY76" fmla="*/ 1943441 h 2183852"/>
              <a:gd name="csX77" fmla="*/ 739875 w 2183852"/>
              <a:gd name="csY77" fmla="*/ 1925295 h 2183852"/>
              <a:gd name="csX78" fmla="*/ 703729 w 2183852"/>
              <a:gd name="csY78" fmla="*/ 1907883 h 2183852"/>
              <a:gd name="csX79" fmla="*/ 585495 w 2183852"/>
              <a:gd name="csY79" fmla="*/ 2058829 h 2183852"/>
              <a:gd name="csX80" fmla="*/ 571449 w 2183852"/>
              <a:gd name="csY80" fmla="*/ 2052063 h 2183852"/>
              <a:gd name="csX81" fmla="*/ 507969 w 2183852"/>
              <a:gd name="csY81" fmla="*/ 2013497 h 2183852"/>
              <a:gd name="csX82" fmla="*/ 579341 w 2183852"/>
              <a:gd name="csY82" fmla="*/ 1836212 h 2183852"/>
              <a:gd name="csX83" fmla="*/ 508367 w 2183852"/>
              <a:gd name="csY83" fmla="*/ 1777653 h 2183852"/>
              <a:gd name="csX84" fmla="*/ 353143 w 2183852"/>
              <a:gd name="csY84" fmla="*/ 1894322 h 2183852"/>
              <a:gd name="csX85" fmla="*/ 319818 w 2183852"/>
              <a:gd name="csY85" fmla="*/ 1864034 h 2183852"/>
              <a:gd name="csX86" fmla="*/ 289531 w 2183852"/>
              <a:gd name="csY86" fmla="*/ 1830711 h 2183852"/>
              <a:gd name="csX87" fmla="*/ 406200 w 2183852"/>
              <a:gd name="csY87" fmla="*/ 1675486 h 2183852"/>
              <a:gd name="csX88" fmla="*/ 347641 w 2183852"/>
              <a:gd name="csY88" fmla="*/ 1604512 h 2183852"/>
              <a:gd name="csX89" fmla="*/ 170356 w 2183852"/>
              <a:gd name="csY89" fmla="*/ 1675885 h 2183852"/>
              <a:gd name="csX90" fmla="*/ 131790 w 2183852"/>
              <a:gd name="csY90" fmla="*/ 1612403 h 2183852"/>
              <a:gd name="csX91" fmla="*/ 125025 w 2183852"/>
              <a:gd name="csY91" fmla="*/ 1598359 h 2183852"/>
              <a:gd name="csX92" fmla="*/ 275970 w 2183852"/>
              <a:gd name="csY92" fmla="*/ 1480125 h 2183852"/>
              <a:gd name="csX93" fmla="*/ 258557 w 2183852"/>
              <a:gd name="csY93" fmla="*/ 1443977 h 2183852"/>
              <a:gd name="csX94" fmla="*/ 240412 w 2183852"/>
              <a:gd name="csY94" fmla="*/ 1394400 h 2183852"/>
              <a:gd name="csX95" fmla="*/ 49448 w 2183852"/>
              <a:gd name="csY95" fmla="*/ 1417608 h 2183852"/>
              <a:gd name="csX96" fmla="*/ 49091 w 2183852"/>
              <a:gd name="csY96" fmla="*/ 1416632 h 2183852"/>
              <a:gd name="csX97" fmla="*/ 27021 w 2183852"/>
              <a:gd name="csY97" fmla="*/ 1330800 h 2183852"/>
              <a:gd name="csX98" fmla="*/ 203051 w 2183852"/>
              <a:gd name="csY98" fmla="*/ 1255823 h 2183852"/>
              <a:gd name="csX99" fmla="*/ 192151 w 2183852"/>
              <a:gd name="csY99" fmla="*/ 1184400 h 2183852"/>
              <a:gd name="csX100" fmla="*/ 191106 w 2183852"/>
              <a:gd name="csY100" fmla="*/ 1163704 h 2183852"/>
              <a:gd name="csX101" fmla="*/ 2272 w 2183852"/>
              <a:gd name="csY101" fmla="*/ 1136926 h 2183852"/>
              <a:gd name="csX102" fmla="*/ 0 w 2183852"/>
              <a:gd name="csY102" fmla="*/ 1091926 h 2183852"/>
              <a:gd name="csX103" fmla="*/ 2272 w 2183852"/>
              <a:gd name="csY103" fmla="*/ 1046928 h 2183852"/>
              <a:gd name="csX104" fmla="*/ 191106 w 2183852"/>
              <a:gd name="csY104" fmla="*/ 1020149 h 2183852"/>
              <a:gd name="csX105" fmla="*/ 192151 w 2183852"/>
              <a:gd name="csY105" fmla="*/ 999452 h 2183852"/>
              <a:gd name="csX106" fmla="*/ 203051 w 2183852"/>
              <a:gd name="csY106" fmla="*/ 928030 h 2183852"/>
              <a:gd name="csX107" fmla="*/ 27021 w 2183852"/>
              <a:gd name="csY107" fmla="*/ 853054 h 2183852"/>
              <a:gd name="csX108" fmla="*/ 49091 w 2183852"/>
              <a:gd name="csY108" fmla="*/ 767221 h 2183852"/>
              <a:gd name="csX109" fmla="*/ 49448 w 2183852"/>
              <a:gd name="csY109" fmla="*/ 766246 h 2183852"/>
              <a:gd name="csX110" fmla="*/ 240411 w 2183852"/>
              <a:gd name="csY110" fmla="*/ 789453 h 2183852"/>
              <a:gd name="csX111" fmla="*/ 258557 w 2183852"/>
              <a:gd name="csY111" fmla="*/ 739875 h 2183852"/>
              <a:gd name="csX112" fmla="*/ 275970 w 2183852"/>
              <a:gd name="csY112" fmla="*/ 703728 h 2183852"/>
              <a:gd name="csX113" fmla="*/ 125024 w 2183852"/>
              <a:gd name="csY113" fmla="*/ 585494 h 2183852"/>
              <a:gd name="csX114" fmla="*/ 131790 w 2183852"/>
              <a:gd name="csY114" fmla="*/ 571449 h 2183852"/>
              <a:gd name="csX115" fmla="*/ 170355 w 2183852"/>
              <a:gd name="csY115" fmla="*/ 507968 h 2183852"/>
              <a:gd name="csX116" fmla="*/ 347641 w 2183852"/>
              <a:gd name="csY116" fmla="*/ 579341 h 2183852"/>
              <a:gd name="csX117" fmla="*/ 406200 w 2183852"/>
              <a:gd name="csY117" fmla="*/ 508366 h 2183852"/>
              <a:gd name="csX118" fmla="*/ 289531 w 2183852"/>
              <a:gd name="csY118" fmla="*/ 353142 h 2183852"/>
              <a:gd name="csX119" fmla="*/ 319818 w 2183852"/>
              <a:gd name="csY119" fmla="*/ 319818 h 2183852"/>
              <a:gd name="csX120" fmla="*/ 353142 w 2183852"/>
              <a:gd name="csY120" fmla="*/ 289531 h 2183852"/>
              <a:gd name="csX121" fmla="*/ 508367 w 2183852"/>
              <a:gd name="csY121" fmla="*/ 406200 h 2183852"/>
              <a:gd name="csX122" fmla="*/ 579341 w 2183852"/>
              <a:gd name="csY122" fmla="*/ 347641 h 2183852"/>
              <a:gd name="csX123" fmla="*/ 507968 w 2183852"/>
              <a:gd name="csY123" fmla="*/ 170355 h 2183852"/>
              <a:gd name="csX124" fmla="*/ 571449 w 2183852"/>
              <a:gd name="csY124" fmla="*/ 131790 h 2183852"/>
              <a:gd name="csX125" fmla="*/ 585494 w 2183852"/>
              <a:gd name="csY125" fmla="*/ 125024 h 2183852"/>
              <a:gd name="csX126" fmla="*/ 703728 w 2183852"/>
              <a:gd name="csY126" fmla="*/ 275970 h 2183852"/>
              <a:gd name="csX127" fmla="*/ 739875 w 2183852"/>
              <a:gd name="csY127" fmla="*/ 258557 h 2183852"/>
              <a:gd name="csX128" fmla="*/ 789453 w 2183852"/>
              <a:gd name="csY128" fmla="*/ 240411 h 2183852"/>
              <a:gd name="csX129" fmla="*/ 766246 w 2183852"/>
              <a:gd name="csY129" fmla="*/ 49448 h 2183852"/>
              <a:gd name="csX130" fmla="*/ 767221 w 2183852"/>
              <a:gd name="csY130" fmla="*/ 49091 h 2183852"/>
              <a:gd name="csX131" fmla="*/ 853053 w 2183852"/>
              <a:gd name="csY131" fmla="*/ 27021 h 2183852"/>
              <a:gd name="csX132" fmla="*/ 928030 w 2183852"/>
              <a:gd name="csY132" fmla="*/ 203051 h 2183852"/>
              <a:gd name="csX133" fmla="*/ 999452 w 2183852"/>
              <a:gd name="csY133" fmla="*/ 192151 h 2183852"/>
              <a:gd name="csX134" fmla="*/ 1020149 w 2183852"/>
              <a:gd name="csY134" fmla="*/ 191106 h 2183852"/>
              <a:gd name="csX135" fmla="*/ 1046928 w 2183852"/>
              <a:gd name="csY135" fmla="*/ 2272 h 2183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Lst>
            <a:rect l="l" t="t" r="r" b="b"/>
            <a:pathLst>
              <a:path w="2183852" h="2183852">
                <a:moveTo>
                  <a:pt x="1091926" y="0"/>
                </a:moveTo>
                <a:lnTo>
                  <a:pt x="1136926" y="2272"/>
                </a:lnTo>
                <a:lnTo>
                  <a:pt x="1163704" y="191106"/>
                </a:lnTo>
                <a:lnTo>
                  <a:pt x="1184400" y="192151"/>
                </a:lnTo>
                <a:lnTo>
                  <a:pt x="1255823" y="203051"/>
                </a:lnTo>
                <a:lnTo>
                  <a:pt x="1330800" y="27021"/>
                </a:lnTo>
                <a:lnTo>
                  <a:pt x="1416632" y="49091"/>
                </a:lnTo>
                <a:lnTo>
                  <a:pt x="1417608" y="49448"/>
                </a:lnTo>
                <a:lnTo>
                  <a:pt x="1394400" y="240411"/>
                </a:lnTo>
                <a:lnTo>
                  <a:pt x="1443977" y="258557"/>
                </a:lnTo>
                <a:lnTo>
                  <a:pt x="1480125" y="275970"/>
                </a:lnTo>
                <a:lnTo>
                  <a:pt x="1598359" y="125025"/>
                </a:lnTo>
                <a:lnTo>
                  <a:pt x="1612403" y="131790"/>
                </a:lnTo>
                <a:lnTo>
                  <a:pt x="1675885" y="170356"/>
                </a:lnTo>
                <a:lnTo>
                  <a:pt x="1604512" y="347641"/>
                </a:lnTo>
                <a:lnTo>
                  <a:pt x="1675486" y="406200"/>
                </a:lnTo>
                <a:lnTo>
                  <a:pt x="1830711" y="289531"/>
                </a:lnTo>
                <a:lnTo>
                  <a:pt x="1864034" y="319818"/>
                </a:lnTo>
                <a:lnTo>
                  <a:pt x="1894322" y="353143"/>
                </a:lnTo>
                <a:lnTo>
                  <a:pt x="1777653" y="508367"/>
                </a:lnTo>
                <a:lnTo>
                  <a:pt x="1836212" y="579341"/>
                </a:lnTo>
                <a:lnTo>
                  <a:pt x="2013497" y="507969"/>
                </a:lnTo>
                <a:lnTo>
                  <a:pt x="2052063" y="571449"/>
                </a:lnTo>
                <a:lnTo>
                  <a:pt x="2058829" y="585495"/>
                </a:lnTo>
                <a:lnTo>
                  <a:pt x="1907883" y="703729"/>
                </a:lnTo>
                <a:lnTo>
                  <a:pt x="1925295" y="739875"/>
                </a:lnTo>
                <a:lnTo>
                  <a:pt x="1943441" y="789453"/>
                </a:lnTo>
                <a:lnTo>
                  <a:pt x="2134405" y="766246"/>
                </a:lnTo>
                <a:lnTo>
                  <a:pt x="2134761" y="767221"/>
                </a:lnTo>
                <a:lnTo>
                  <a:pt x="2156831" y="853054"/>
                </a:lnTo>
                <a:lnTo>
                  <a:pt x="1980801" y="928031"/>
                </a:lnTo>
                <a:lnTo>
                  <a:pt x="1991702" y="999452"/>
                </a:lnTo>
                <a:lnTo>
                  <a:pt x="1992747" y="1020149"/>
                </a:lnTo>
                <a:lnTo>
                  <a:pt x="2181580" y="1046928"/>
                </a:lnTo>
                <a:lnTo>
                  <a:pt x="2183852" y="1091926"/>
                </a:lnTo>
                <a:lnTo>
                  <a:pt x="2181580" y="1136926"/>
                </a:lnTo>
                <a:lnTo>
                  <a:pt x="1992747" y="1163704"/>
                </a:lnTo>
                <a:lnTo>
                  <a:pt x="1991702" y="1184400"/>
                </a:lnTo>
                <a:lnTo>
                  <a:pt x="1980801" y="1255822"/>
                </a:lnTo>
                <a:lnTo>
                  <a:pt x="2156831" y="1330799"/>
                </a:lnTo>
                <a:lnTo>
                  <a:pt x="2134761" y="1416632"/>
                </a:lnTo>
                <a:lnTo>
                  <a:pt x="2134404" y="1417608"/>
                </a:lnTo>
                <a:lnTo>
                  <a:pt x="1943441" y="1394400"/>
                </a:lnTo>
                <a:lnTo>
                  <a:pt x="1925295" y="1443977"/>
                </a:lnTo>
                <a:lnTo>
                  <a:pt x="1907882" y="1480124"/>
                </a:lnTo>
                <a:lnTo>
                  <a:pt x="2058828" y="1598359"/>
                </a:lnTo>
                <a:lnTo>
                  <a:pt x="2052063" y="1612403"/>
                </a:lnTo>
                <a:lnTo>
                  <a:pt x="2013497" y="1675885"/>
                </a:lnTo>
                <a:lnTo>
                  <a:pt x="1836211" y="1604512"/>
                </a:lnTo>
                <a:lnTo>
                  <a:pt x="1777653" y="1675486"/>
                </a:lnTo>
                <a:lnTo>
                  <a:pt x="1894322" y="1830710"/>
                </a:lnTo>
                <a:lnTo>
                  <a:pt x="1864034" y="1864034"/>
                </a:lnTo>
                <a:lnTo>
                  <a:pt x="1830710" y="1894322"/>
                </a:lnTo>
                <a:lnTo>
                  <a:pt x="1675486" y="1777653"/>
                </a:lnTo>
                <a:lnTo>
                  <a:pt x="1604512" y="1836211"/>
                </a:lnTo>
                <a:lnTo>
                  <a:pt x="1675884" y="2013497"/>
                </a:lnTo>
                <a:lnTo>
                  <a:pt x="1612403" y="2052063"/>
                </a:lnTo>
                <a:lnTo>
                  <a:pt x="1598359" y="2058828"/>
                </a:lnTo>
                <a:lnTo>
                  <a:pt x="1480124" y="1907882"/>
                </a:lnTo>
                <a:lnTo>
                  <a:pt x="1443977" y="1925295"/>
                </a:lnTo>
                <a:lnTo>
                  <a:pt x="1394400" y="1943441"/>
                </a:lnTo>
                <a:lnTo>
                  <a:pt x="1417608" y="2134404"/>
                </a:lnTo>
                <a:lnTo>
                  <a:pt x="1416632" y="2134761"/>
                </a:lnTo>
                <a:lnTo>
                  <a:pt x="1330799" y="2156831"/>
                </a:lnTo>
                <a:lnTo>
                  <a:pt x="1255822" y="1980801"/>
                </a:lnTo>
                <a:lnTo>
                  <a:pt x="1184400" y="1991702"/>
                </a:lnTo>
                <a:lnTo>
                  <a:pt x="1163704" y="1992747"/>
                </a:lnTo>
                <a:lnTo>
                  <a:pt x="1136926" y="2181580"/>
                </a:lnTo>
                <a:lnTo>
                  <a:pt x="1091926" y="2183852"/>
                </a:lnTo>
                <a:lnTo>
                  <a:pt x="1046928" y="2181580"/>
                </a:lnTo>
                <a:lnTo>
                  <a:pt x="1020149" y="1992747"/>
                </a:lnTo>
                <a:lnTo>
                  <a:pt x="999452" y="1991702"/>
                </a:lnTo>
                <a:lnTo>
                  <a:pt x="928031" y="1980801"/>
                </a:lnTo>
                <a:lnTo>
                  <a:pt x="853054" y="2156831"/>
                </a:lnTo>
                <a:lnTo>
                  <a:pt x="767221" y="2134761"/>
                </a:lnTo>
                <a:lnTo>
                  <a:pt x="766246" y="2134404"/>
                </a:lnTo>
                <a:lnTo>
                  <a:pt x="789453" y="1943441"/>
                </a:lnTo>
                <a:lnTo>
                  <a:pt x="739875" y="1925295"/>
                </a:lnTo>
                <a:lnTo>
                  <a:pt x="703729" y="1907883"/>
                </a:lnTo>
                <a:lnTo>
                  <a:pt x="585495" y="2058829"/>
                </a:lnTo>
                <a:lnTo>
                  <a:pt x="571449" y="2052063"/>
                </a:lnTo>
                <a:lnTo>
                  <a:pt x="507969" y="2013497"/>
                </a:lnTo>
                <a:lnTo>
                  <a:pt x="579341" y="1836212"/>
                </a:lnTo>
                <a:lnTo>
                  <a:pt x="508367" y="1777653"/>
                </a:lnTo>
                <a:lnTo>
                  <a:pt x="353143" y="1894322"/>
                </a:lnTo>
                <a:lnTo>
                  <a:pt x="319818" y="1864034"/>
                </a:lnTo>
                <a:lnTo>
                  <a:pt x="289531" y="1830711"/>
                </a:lnTo>
                <a:lnTo>
                  <a:pt x="406200" y="1675486"/>
                </a:lnTo>
                <a:lnTo>
                  <a:pt x="347641" y="1604512"/>
                </a:lnTo>
                <a:lnTo>
                  <a:pt x="170356" y="1675885"/>
                </a:lnTo>
                <a:lnTo>
                  <a:pt x="131790" y="1612403"/>
                </a:lnTo>
                <a:lnTo>
                  <a:pt x="125025" y="1598359"/>
                </a:lnTo>
                <a:lnTo>
                  <a:pt x="275970" y="1480125"/>
                </a:lnTo>
                <a:lnTo>
                  <a:pt x="258557" y="1443977"/>
                </a:lnTo>
                <a:lnTo>
                  <a:pt x="240412" y="1394400"/>
                </a:lnTo>
                <a:lnTo>
                  <a:pt x="49448" y="1417608"/>
                </a:lnTo>
                <a:lnTo>
                  <a:pt x="49091" y="1416632"/>
                </a:lnTo>
                <a:lnTo>
                  <a:pt x="27021" y="1330800"/>
                </a:lnTo>
                <a:lnTo>
                  <a:pt x="203051" y="1255823"/>
                </a:lnTo>
                <a:lnTo>
                  <a:pt x="192151" y="1184400"/>
                </a:lnTo>
                <a:lnTo>
                  <a:pt x="191106" y="1163704"/>
                </a:lnTo>
                <a:lnTo>
                  <a:pt x="2272" y="1136926"/>
                </a:lnTo>
                <a:lnTo>
                  <a:pt x="0" y="1091926"/>
                </a:lnTo>
                <a:lnTo>
                  <a:pt x="2272" y="1046928"/>
                </a:lnTo>
                <a:lnTo>
                  <a:pt x="191106" y="1020149"/>
                </a:lnTo>
                <a:lnTo>
                  <a:pt x="192151" y="999452"/>
                </a:lnTo>
                <a:lnTo>
                  <a:pt x="203051" y="928030"/>
                </a:lnTo>
                <a:lnTo>
                  <a:pt x="27021" y="853054"/>
                </a:lnTo>
                <a:lnTo>
                  <a:pt x="49091" y="767221"/>
                </a:lnTo>
                <a:lnTo>
                  <a:pt x="49448" y="766246"/>
                </a:lnTo>
                <a:lnTo>
                  <a:pt x="240411" y="789453"/>
                </a:lnTo>
                <a:lnTo>
                  <a:pt x="258557" y="739875"/>
                </a:lnTo>
                <a:lnTo>
                  <a:pt x="275970" y="703728"/>
                </a:lnTo>
                <a:lnTo>
                  <a:pt x="125024" y="585494"/>
                </a:lnTo>
                <a:lnTo>
                  <a:pt x="131790" y="571449"/>
                </a:lnTo>
                <a:lnTo>
                  <a:pt x="170355" y="507968"/>
                </a:lnTo>
                <a:lnTo>
                  <a:pt x="347641" y="579341"/>
                </a:lnTo>
                <a:lnTo>
                  <a:pt x="406200" y="508366"/>
                </a:lnTo>
                <a:lnTo>
                  <a:pt x="289531" y="353142"/>
                </a:lnTo>
                <a:lnTo>
                  <a:pt x="319818" y="319818"/>
                </a:lnTo>
                <a:lnTo>
                  <a:pt x="353142" y="289531"/>
                </a:lnTo>
                <a:lnTo>
                  <a:pt x="508367" y="406200"/>
                </a:lnTo>
                <a:lnTo>
                  <a:pt x="579341" y="347641"/>
                </a:lnTo>
                <a:lnTo>
                  <a:pt x="507968" y="170355"/>
                </a:lnTo>
                <a:lnTo>
                  <a:pt x="571449" y="131790"/>
                </a:lnTo>
                <a:lnTo>
                  <a:pt x="585494" y="125024"/>
                </a:lnTo>
                <a:lnTo>
                  <a:pt x="703728" y="275970"/>
                </a:lnTo>
                <a:lnTo>
                  <a:pt x="739875" y="258557"/>
                </a:lnTo>
                <a:lnTo>
                  <a:pt x="789453" y="240411"/>
                </a:lnTo>
                <a:lnTo>
                  <a:pt x="766246" y="49448"/>
                </a:lnTo>
                <a:lnTo>
                  <a:pt x="767221" y="49091"/>
                </a:lnTo>
                <a:lnTo>
                  <a:pt x="853053" y="27021"/>
                </a:lnTo>
                <a:lnTo>
                  <a:pt x="928030" y="203051"/>
                </a:lnTo>
                <a:lnTo>
                  <a:pt x="999452" y="192151"/>
                </a:lnTo>
                <a:lnTo>
                  <a:pt x="1020149" y="191106"/>
                </a:lnTo>
                <a:lnTo>
                  <a:pt x="1046928" y="2272"/>
                </a:lnTo>
                <a:close/>
              </a:path>
            </a:pathLst>
          </a:cu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8" name="フリーフォーム: 図形 117">
            <a:extLst>
              <a:ext uri="{FF2B5EF4-FFF2-40B4-BE49-F238E27FC236}">
                <a16:creationId xmlns:a16="http://schemas.microsoft.com/office/drawing/2014/main" id="{787A109E-C4E4-8BBA-F9F5-EF320EE95F06}"/>
              </a:ext>
            </a:extLst>
          </p:cNvPr>
          <p:cNvSpPr/>
          <p:nvPr/>
        </p:nvSpPr>
        <p:spPr>
          <a:xfrm rot="10800000">
            <a:off x="903144" y="4166509"/>
            <a:ext cx="1494291" cy="1494291"/>
          </a:xfrm>
          <a:custGeom>
            <a:avLst/>
            <a:gdLst>
              <a:gd name="csX0" fmla="*/ 1091926 w 2183852"/>
              <a:gd name="csY0" fmla="*/ 0 h 2183852"/>
              <a:gd name="csX1" fmla="*/ 1136926 w 2183852"/>
              <a:gd name="csY1" fmla="*/ 2272 h 2183852"/>
              <a:gd name="csX2" fmla="*/ 1163704 w 2183852"/>
              <a:gd name="csY2" fmla="*/ 191106 h 2183852"/>
              <a:gd name="csX3" fmla="*/ 1184400 w 2183852"/>
              <a:gd name="csY3" fmla="*/ 192151 h 2183852"/>
              <a:gd name="csX4" fmla="*/ 1255823 w 2183852"/>
              <a:gd name="csY4" fmla="*/ 203051 h 2183852"/>
              <a:gd name="csX5" fmla="*/ 1330800 w 2183852"/>
              <a:gd name="csY5" fmla="*/ 27021 h 2183852"/>
              <a:gd name="csX6" fmla="*/ 1416632 w 2183852"/>
              <a:gd name="csY6" fmla="*/ 49091 h 2183852"/>
              <a:gd name="csX7" fmla="*/ 1417608 w 2183852"/>
              <a:gd name="csY7" fmla="*/ 49448 h 2183852"/>
              <a:gd name="csX8" fmla="*/ 1394400 w 2183852"/>
              <a:gd name="csY8" fmla="*/ 240411 h 2183852"/>
              <a:gd name="csX9" fmla="*/ 1443977 w 2183852"/>
              <a:gd name="csY9" fmla="*/ 258557 h 2183852"/>
              <a:gd name="csX10" fmla="*/ 1480125 w 2183852"/>
              <a:gd name="csY10" fmla="*/ 275970 h 2183852"/>
              <a:gd name="csX11" fmla="*/ 1598359 w 2183852"/>
              <a:gd name="csY11" fmla="*/ 125025 h 2183852"/>
              <a:gd name="csX12" fmla="*/ 1612403 w 2183852"/>
              <a:gd name="csY12" fmla="*/ 131790 h 2183852"/>
              <a:gd name="csX13" fmla="*/ 1675885 w 2183852"/>
              <a:gd name="csY13" fmla="*/ 170356 h 2183852"/>
              <a:gd name="csX14" fmla="*/ 1604512 w 2183852"/>
              <a:gd name="csY14" fmla="*/ 347641 h 2183852"/>
              <a:gd name="csX15" fmla="*/ 1675486 w 2183852"/>
              <a:gd name="csY15" fmla="*/ 406200 h 2183852"/>
              <a:gd name="csX16" fmla="*/ 1830711 w 2183852"/>
              <a:gd name="csY16" fmla="*/ 289531 h 2183852"/>
              <a:gd name="csX17" fmla="*/ 1864034 w 2183852"/>
              <a:gd name="csY17" fmla="*/ 319818 h 2183852"/>
              <a:gd name="csX18" fmla="*/ 1894322 w 2183852"/>
              <a:gd name="csY18" fmla="*/ 353143 h 2183852"/>
              <a:gd name="csX19" fmla="*/ 1777653 w 2183852"/>
              <a:gd name="csY19" fmla="*/ 508367 h 2183852"/>
              <a:gd name="csX20" fmla="*/ 1836212 w 2183852"/>
              <a:gd name="csY20" fmla="*/ 579341 h 2183852"/>
              <a:gd name="csX21" fmla="*/ 2013497 w 2183852"/>
              <a:gd name="csY21" fmla="*/ 507969 h 2183852"/>
              <a:gd name="csX22" fmla="*/ 2052063 w 2183852"/>
              <a:gd name="csY22" fmla="*/ 571449 h 2183852"/>
              <a:gd name="csX23" fmla="*/ 2058829 w 2183852"/>
              <a:gd name="csY23" fmla="*/ 585495 h 2183852"/>
              <a:gd name="csX24" fmla="*/ 1907883 w 2183852"/>
              <a:gd name="csY24" fmla="*/ 703729 h 2183852"/>
              <a:gd name="csX25" fmla="*/ 1925295 w 2183852"/>
              <a:gd name="csY25" fmla="*/ 739875 h 2183852"/>
              <a:gd name="csX26" fmla="*/ 1943441 w 2183852"/>
              <a:gd name="csY26" fmla="*/ 789453 h 2183852"/>
              <a:gd name="csX27" fmla="*/ 2134405 w 2183852"/>
              <a:gd name="csY27" fmla="*/ 766246 h 2183852"/>
              <a:gd name="csX28" fmla="*/ 2134761 w 2183852"/>
              <a:gd name="csY28" fmla="*/ 767221 h 2183852"/>
              <a:gd name="csX29" fmla="*/ 2156831 w 2183852"/>
              <a:gd name="csY29" fmla="*/ 853054 h 2183852"/>
              <a:gd name="csX30" fmla="*/ 1980801 w 2183852"/>
              <a:gd name="csY30" fmla="*/ 928031 h 2183852"/>
              <a:gd name="csX31" fmla="*/ 1991702 w 2183852"/>
              <a:gd name="csY31" fmla="*/ 999452 h 2183852"/>
              <a:gd name="csX32" fmla="*/ 1992747 w 2183852"/>
              <a:gd name="csY32" fmla="*/ 1020149 h 2183852"/>
              <a:gd name="csX33" fmla="*/ 2181580 w 2183852"/>
              <a:gd name="csY33" fmla="*/ 1046928 h 2183852"/>
              <a:gd name="csX34" fmla="*/ 2183852 w 2183852"/>
              <a:gd name="csY34" fmla="*/ 1091926 h 2183852"/>
              <a:gd name="csX35" fmla="*/ 2181580 w 2183852"/>
              <a:gd name="csY35" fmla="*/ 1136926 h 2183852"/>
              <a:gd name="csX36" fmla="*/ 1992747 w 2183852"/>
              <a:gd name="csY36" fmla="*/ 1163704 h 2183852"/>
              <a:gd name="csX37" fmla="*/ 1991702 w 2183852"/>
              <a:gd name="csY37" fmla="*/ 1184400 h 2183852"/>
              <a:gd name="csX38" fmla="*/ 1980801 w 2183852"/>
              <a:gd name="csY38" fmla="*/ 1255822 h 2183852"/>
              <a:gd name="csX39" fmla="*/ 2156831 w 2183852"/>
              <a:gd name="csY39" fmla="*/ 1330799 h 2183852"/>
              <a:gd name="csX40" fmla="*/ 2134761 w 2183852"/>
              <a:gd name="csY40" fmla="*/ 1416632 h 2183852"/>
              <a:gd name="csX41" fmla="*/ 2134404 w 2183852"/>
              <a:gd name="csY41" fmla="*/ 1417608 h 2183852"/>
              <a:gd name="csX42" fmla="*/ 1943441 w 2183852"/>
              <a:gd name="csY42" fmla="*/ 1394400 h 2183852"/>
              <a:gd name="csX43" fmla="*/ 1925295 w 2183852"/>
              <a:gd name="csY43" fmla="*/ 1443977 h 2183852"/>
              <a:gd name="csX44" fmla="*/ 1907882 w 2183852"/>
              <a:gd name="csY44" fmla="*/ 1480124 h 2183852"/>
              <a:gd name="csX45" fmla="*/ 2058828 w 2183852"/>
              <a:gd name="csY45" fmla="*/ 1598359 h 2183852"/>
              <a:gd name="csX46" fmla="*/ 2052063 w 2183852"/>
              <a:gd name="csY46" fmla="*/ 1612403 h 2183852"/>
              <a:gd name="csX47" fmla="*/ 2013497 w 2183852"/>
              <a:gd name="csY47" fmla="*/ 1675885 h 2183852"/>
              <a:gd name="csX48" fmla="*/ 1836211 w 2183852"/>
              <a:gd name="csY48" fmla="*/ 1604512 h 2183852"/>
              <a:gd name="csX49" fmla="*/ 1777653 w 2183852"/>
              <a:gd name="csY49" fmla="*/ 1675486 h 2183852"/>
              <a:gd name="csX50" fmla="*/ 1894322 w 2183852"/>
              <a:gd name="csY50" fmla="*/ 1830710 h 2183852"/>
              <a:gd name="csX51" fmla="*/ 1864034 w 2183852"/>
              <a:gd name="csY51" fmla="*/ 1864034 h 2183852"/>
              <a:gd name="csX52" fmla="*/ 1830710 w 2183852"/>
              <a:gd name="csY52" fmla="*/ 1894322 h 2183852"/>
              <a:gd name="csX53" fmla="*/ 1675486 w 2183852"/>
              <a:gd name="csY53" fmla="*/ 1777653 h 2183852"/>
              <a:gd name="csX54" fmla="*/ 1604512 w 2183852"/>
              <a:gd name="csY54" fmla="*/ 1836211 h 2183852"/>
              <a:gd name="csX55" fmla="*/ 1675884 w 2183852"/>
              <a:gd name="csY55" fmla="*/ 2013497 h 2183852"/>
              <a:gd name="csX56" fmla="*/ 1612403 w 2183852"/>
              <a:gd name="csY56" fmla="*/ 2052063 h 2183852"/>
              <a:gd name="csX57" fmla="*/ 1598359 w 2183852"/>
              <a:gd name="csY57" fmla="*/ 2058828 h 2183852"/>
              <a:gd name="csX58" fmla="*/ 1480124 w 2183852"/>
              <a:gd name="csY58" fmla="*/ 1907882 h 2183852"/>
              <a:gd name="csX59" fmla="*/ 1443977 w 2183852"/>
              <a:gd name="csY59" fmla="*/ 1925295 h 2183852"/>
              <a:gd name="csX60" fmla="*/ 1394400 w 2183852"/>
              <a:gd name="csY60" fmla="*/ 1943441 h 2183852"/>
              <a:gd name="csX61" fmla="*/ 1417608 w 2183852"/>
              <a:gd name="csY61" fmla="*/ 2134404 h 2183852"/>
              <a:gd name="csX62" fmla="*/ 1416632 w 2183852"/>
              <a:gd name="csY62" fmla="*/ 2134761 h 2183852"/>
              <a:gd name="csX63" fmla="*/ 1330799 w 2183852"/>
              <a:gd name="csY63" fmla="*/ 2156831 h 2183852"/>
              <a:gd name="csX64" fmla="*/ 1255822 w 2183852"/>
              <a:gd name="csY64" fmla="*/ 1980801 h 2183852"/>
              <a:gd name="csX65" fmla="*/ 1184400 w 2183852"/>
              <a:gd name="csY65" fmla="*/ 1991702 h 2183852"/>
              <a:gd name="csX66" fmla="*/ 1163704 w 2183852"/>
              <a:gd name="csY66" fmla="*/ 1992747 h 2183852"/>
              <a:gd name="csX67" fmla="*/ 1136926 w 2183852"/>
              <a:gd name="csY67" fmla="*/ 2181580 h 2183852"/>
              <a:gd name="csX68" fmla="*/ 1091926 w 2183852"/>
              <a:gd name="csY68" fmla="*/ 2183852 h 2183852"/>
              <a:gd name="csX69" fmla="*/ 1046928 w 2183852"/>
              <a:gd name="csY69" fmla="*/ 2181580 h 2183852"/>
              <a:gd name="csX70" fmla="*/ 1020149 w 2183852"/>
              <a:gd name="csY70" fmla="*/ 1992747 h 2183852"/>
              <a:gd name="csX71" fmla="*/ 999452 w 2183852"/>
              <a:gd name="csY71" fmla="*/ 1991702 h 2183852"/>
              <a:gd name="csX72" fmla="*/ 928031 w 2183852"/>
              <a:gd name="csY72" fmla="*/ 1980801 h 2183852"/>
              <a:gd name="csX73" fmla="*/ 853054 w 2183852"/>
              <a:gd name="csY73" fmla="*/ 2156831 h 2183852"/>
              <a:gd name="csX74" fmla="*/ 767221 w 2183852"/>
              <a:gd name="csY74" fmla="*/ 2134761 h 2183852"/>
              <a:gd name="csX75" fmla="*/ 766246 w 2183852"/>
              <a:gd name="csY75" fmla="*/ 2134404 h 2183852"/>
              <a:gd name="csX76" fmla="*/ 789453 w 2183852"/>
              <a:gd name="csY76" fmla="*/ 1943441 h 2183852"/>
              <a:gd name="csX77" fmla="*/ 739875 w 2183852"/>
              <a:gd name="csY77" fmla="*/ 1925295 h 2183852"/>
              <a:gd name="csX78" fmla="*/ 703729 w 2183852"/>
              <a:gd name="csY78" fmla="*/ 1907883 h 2183852"/>
              <a:gd name="csX79" fmla="*/ 585495 w 2183852"/>
              <a:gd name="csY79" fmla="*/ 2058829 h 2183852"/>
              <a:gd name="csX80" fmla="*/ 571449 w 2183852"/>
              <a:gd name="csY80" fmla="*/ 2052063 h 2183852"/>
              <a:gd name="csX81" fmla="*/ 507969 w 2183852"/>
              <a:gd name="csY81" fmla="*/ 2013497 h 2183852"/>
              <a:gd name="csX82" fmla="*/ 579341 w 2183852"/>
              <a:gd name="csY82" fmla="*/ 1836212 h 2183852"/>
              <a:gd name="csX83" fmla="*/ 508367 w 2183852"/>
              <a:gd name="csY83" fmla="*/ 1777653 h 2183852"/>
              <a:gd name="csX84" fmla="*/ 353143 w 2183852"/>
              <a:gd name="csY84" fmla="*/ 1894322 h 2183852"/>
              <a:gd name="csX85" fmla="*/ 319818 w 2183852"/>
              <a:gd name="csY85" fmla="*/ 1864034 h 2183852"/>
              <a:gd name="csX86" fmla="*/ 289531 w 2183852"/>
              <a:gd name="csY86" fmla="*/ 1830711 h 2183852"/>
              <a:gd name="csX87" fmla="*/ 406200 w 2183852"/>
              <a:gd name="csY87" fmla="*/ 1675486 h 2183852"/>
              <a:gd name="csX88" fmla="*/ 347641 w 2183852"/>
              <a:gd name="csY88" fmla="*/ 1604512 h 2183852"/>
              <a:gd name="csX89" fmla="*/ 170356 w 2183852"/>
              <a:gd name="csY89" fmla="*/ 1675885 h 2183852"/>
              <a:gd name="csX90" fmla="*/ 131790 w 2183852"/>
              <a:gd name="csY90" fmla="*/ 1612403 h 2183852"/>
              <a:gd name="csX91" fmla="*/ 125025 w 2183852"/>
              <a:gd name="csY91" fmla="*/ 1598359 h 2183852"/>
              <a:gd name="csX92" fmla="*/ 275970 w 2183852"/>
              <a:gd name="csY92" fmla="*/ 1480125 h 2183852"/>
              <a:gd name="csX93" fmla="*/ 258557 w 2183852"/>
              <a:gd name="csY93" fmla="*/ 1443977 h 2183852"/>
              <a:gd name="csX94" fmla="*/ 240412 w 2183852"/>
              <a:gd name="csY94" fmla="*/ 1394400 h 2183852"/>
              <a:gd name="csX95" fmla="*/ 49448 w 2183852"/>
              <a:gd name="csY95" fmla="*/ 1417608 h 2183852"/>
              <a:gd name="csX96" fmla="*/ 49091 w 2183852"/>
              <a:gd name="csY96" fmla="*/ 1416632 h 2183852"/>
              <a:gd name="csX97" fmla="*/ 27021 w 2183852"/>
              <a:gd name="csY97" fmla="*/ 1330800 h 2183852"/>
              <a:gd name="csX98" fmla="*/ 203051 w 2183852"/>
              <a:gd name="csY98" fmla="*/ 1255823 h 2183852"/>
              <a:gd name="csX99" fmla="*/ 192151 w 2183852"/>
              <a:gd name="csY99" fmla="*/ 1184400 h 2183852"/>
              <a:gd name="csX100" fmla="*/ 191106 w 2183852"/>
              <a:gd name="csY100" fmla="*/ 1163704 h 2183852"/>
              <a:gd name="csX101" fmla="*/ 2272 w 2183852"/>
              <a:gd name="csY101" fmla="*/ 1136926 h 2183852"/>
              <a:gd name="csX102" fmla="*/ 0 w 2183852"/>
              <a:gd name="csY102" fmla="*/ 1091926 h 2183852"/>
              <a:gd name="csX103" fmla="*/ 2272 w 2183852"/>
              <a:gd name="csY103" fmla="*/ 1046928 h 2183852"/>
              <a:gd name="csX104" fmla="*/ 191106 w 2183852"/>
              <a:gd name="csY104" fmla="*/ 1020149 h 2183852"/>
              <a:gd name="csX105" fmla="*/ 192151 w 2183852"/>
              <a:gd name="csY105" fmla="*/ 999452 h 2183852"/>
              <a:gd name="csX106" fmla="*/ 203051 w 2183852"/>
              <a:gd name="csY106" fmla="*/ 928030 h 2183852"/>
              <a:gd name="csX107" fmla="*/ 27021 w 2183852"/>
              <a:gd name="csY107" fmla="*/ 853054 h 2183852"/>
              <a:gd name="csX108" fmla="*/ 49091 w 2183852"/>
              <a:gd name="csY108" fmla="*/ 767221 h 2183852"/>
              <a:gd name="csX109" fmla="*/ 49448 w 2183852"/>
              <a:gd name="csY109" fmla="*/ 766246 h 2183852"/>
              <a:gd name="csX110" fmla="*/ 240411 w 2183852"/>
              <a:gd name="csY110" fmla="*/ 789453 h 2183852"/>
              <a:gd name="csX111" fmla="*/ 258557 w 2183852"/>
              <a:gd name="csY111" fmla="*/ 739875 h 2183852"/>
              <a:gd name="csX112" fmla="*/ 275970 w 2183852"/>
              <a:gd name="csY112" fmla="*/ 703728 h 2183852"/>
              <a:gd name="csX113" fmla="*/ 125024 w 2183852"/>
              <a:gd name="csY113" fmla="*/ 585494 h 2183852"/>
              <a:gd name="csX114" fmla="*/ 131790 w 2183852"/>
              <a:gd name="csY114" fmla="*/ 571449 h 2183852"/>
              <a:gd name="csX115" fmla="*/ 170355 w 2183852"/>
              <a:gd name="csY115" fmla="*/ 507968 h 2183852"/>
              <a:gd name="csX116" fmla="*/ 347641 w 2183852"/>
              <a:gd name="csY116" fmla="*/ 579341 h 2183852"/>
              <a:gd name="csX117" fmla="*/ 406200 w 2183852"/>
              <a:gd name="csY117" fmla="*/ 508366 h 2183852"/>
              <a:gd name="csX118" fmla="*/ 289531 w 2183852"/>
              <a:gd name="csY118" fmla="*/ 353142 h 2183852"/>
              <a:gd name="csX119" fmla="*/ 319818 w 2183852"/>
              <a:gd name="csY119" fmla="*/ 319818 h 2183852"/>
              <a:gd name="csX120" fmla="*/ 353142 w 2183852"/>
              <a:gd name="csY120" fmla="*/ 289531 h 2183852"/>
              <a:gd name="csX121" fmla="*/ 508367 w 2183852"/>
              <a:gd name="csY121" fmla="*/ 406200 h 2183852"/>
              <a:gd name="csX122" fmla="*/ 579341 w 2183852"/>
              <a:gd name="csY122" fmla="*/ 347641 h 2183852"/>
              <a:gd name="csX123" fmla="*/ 507968 w 2183852"/>
              <a:gd name="csY123" fmla="*/ 170355 h 2183852"/>
              <a:gd name="csX124" fmla="*/ 571449 w 2183852"/>
              <a:gd name="csY124" fmla="*/ 131790 h 2183852"/>
              <a:gd name="csX125" fmla="*/ 585494 w 2183852"/>
              <a:gd name="csY125" fmla="*/ 125024 h 2183852"/>
              <a:gd name="csX126" fmla="*/ 703728 w 2183852"/>
              <a:gd name="csY126" fmla="*/ 275970 h 2183852"/>
              <a:gd name="csX127" fmla="*/ 739875 w 2183852"/>
              <a:gd name="csY127" fmla="*/ 258557 h 2183852"/>
              <a:gd name="csX128" fmla="*/ 789453 w 2183852"/>
              <a:gd name="csY128" fmla="*/ 240411 h 2183852"/>
              <a:gd name="csX129" fmla="*/ 766246 w 2183852"/>
              <a:gd name="csY129" fmla="*/ 49448 h 2183852"/>
              <a:gd name="csX130" fmla="*/ 767221 w 2183852"/>
              <a:gd name="csY130" fmla="*/ 49091 h 2183852"/>
              <a:gd name="csX131" fmla="*/ 853053 w 2183852"/>
              <a:gd name="csY131" fmla="*/ 27021 h 2183852"/>
              <a:gd name="csX132" fmla="*/ 928030 w 2183852"/>
              <a:gd name="csY132" fmla="*/ 203051 h 2183852"/>
              <a:gd name="csX133" fmla="*/ 999452 w 2183852"/>
              <a:gd name="csY133" fmla="*/ 192151 h 2183852"/>
              <a:gd name="csX134" fmla="*/ 1020149 w 2183852"/>
              <a:gd name="csY134" fmla="*/ 191106 h 2183852"/>
              <a:gd name="csX135" fmla="*/ 1046928 w 2183852"/>
              <a:gd name="csY135" fmla="*/ 2272 h 21838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Lst>
            <a:rect l="l" t="t" r="r" b="b"/>
            <a:pathLst>
              <a:path w="2183852" h="2183852">
                <a:moveTo>
                  <a:pt x="1091926" y="0"/>
                </a:moveTo>
                <a:lnTo>
                  <a:pt x="1136926" y="2272"/>
                </a:lnTo>
                <a:lnTo>
                  <a:pt x="1163704" y="191106"/>
                </a:lnTo>
                <a:lnTo>
                  <a:pt x="1184400" y="192151"/>
                </a:lnTo>
                <a:lnTo>
                  <a:pt x="1255823" y="203051"/>
                </a:lnTo>
                <a:lnTo>
                  <a:pt x="1330800" y="27021"/>
                </a:lnTo>
                <a:lnTo>
                  <a:pt x="1416632" y="49091"/>
                </a:lnTo>
                <a:lnTo>
                  <a:pt x="1417608" y="49448"/>
                </a:lnTo>
                <a:lnTo>
                  <a:pt x="1394400" y="240411"/>
                </a:lnTo>
                <a:lnTo>
                  <a:pt x="1443977" y="258557"/>
                </a:lnTo>
                <a:lnTo>
                  <a:pt x="1480125" y="275970"/>
                </a:lnTo>
                <a:lnTo>
                  <a:pt x="1598359" y="125025"/>
                </a:lnTo>
                <a:lnTo>
                  <a:pt x="1612403" y="131790"/>
                </a:lnTo>
                <a:lnTo>
                  <a:pt x="1675885" y="170356"/>
                </a:lnTo>
                <a:lnTo>
                  <a:pt x="1604512" y="347641"/>
                </a:lnTo>
                <a:lnTo>
                  <a:pt x="1675486" y="406200"/>
                </a:lnTo>
                <a:lnTo>
                  <a:pt x="1830711" y="289531"/>
                </a:lnTo>
                <a:lnTo>
                  <a:pt x="1864034" y="319818"/>
                </a:lnTo>
                <a:lnTo>
                  <a:pt x="1894322" y="353143"/>
                </a:lnTo>
                <a:lnTo>
                  <a:pt x="1777653" y="508367"/>
                </a:lnTo>
                <a:lnTo>
                  <a:pt x="1836212" y="579341"/>
                </a:lnTo>
                <a:lnTo>
                  <a:pt x="2013497" y="507969"/>
                </a:lnTo>
                <a:lnTo>
                  <a:pt x="2052063" y="571449"/>
                </a:lnTo>
                <a:lnTo>
                  <a:pt x="2058829" y="585495"/>
                </a:lnTo>
                <a:lnTo>
                  <a:pt x="1907883" y="703729"/>
                </a:lnTo>
                <a:lnTo>
                  <a:pt x="1925295" y="739875"/>
                </a:lnTo>
                <a:lnTo>
                  <a:pt x="1943441" y="789453"/>
                </a:lnTo>
                <a:lnTo>
                  <a:pt x="2134405" y="766246"/>
                </a:lnTo>
                <a:lnTo>
                  <a:pt x="2134761" y="767221"/>
                </a:lnTo>
                <a:lnTo>
                  <a:pt x="2156831" y="853054"/>
                </a:lnTo>
                <a:lnTo>
                  <a:pt x="1980801" y="928031"/>
                </a:lnTo>
                <a:lnTo>
                  <a:pt x="1991702" y="999452"/>
                </a:lnTo>
                <a:lnTo>
                  <a:pt x="1992747" y="1020149"/>
                </a:lnTo>
                <a:lnTo>
                  <a:pt x="2181580" y="1046928"/>
                </a:lnTo>
                <a:lnTo>
                  <a:pt x="2183852" y="1091926"/>
                </a:lnTo>
                <a:lnTo>
                  <a:pt x="2181580" y="1136926"/>
                </a:lnTo>
                <a:lnTo>
                  <a:pt x="1992747" y="1163704"/>
                </a:lnTo>
                <a:lnTo>
                  <a:pt x="1991702" y="1184400"/>
                </a:lnTo>
                <a:lnTo>
                  <a:pt x="1980801" y="1255822"/>
                </a:lnTo>
                <a:lnTo>
                  <a:pt x="2156831" y="1330799"/>
                </a:lnTo>
                <a:lnTo>
                  <a:pt x="2134761" y="1416632"/>
                </a:lnTo>
                <a:lnTo>
                  <a:pt x="2134404" y="1417608"/>
                </a:lnTo>
                <a:lnTo>
                  <a:pt x="1943441" y="1394400"/>
                </a:lnTo>
                <a:lnTo>
                  <a:pt x="1925295" y="1443977"/>
                </a:lnTo>
                <a:lnTo>
                  <a:pt x="1907882" y="1480124"/>
                </a:lnTo>
                <a:lnTo>
                  <a:pt x="2058828" y="1598359"/>
                </a:lnTo>
                <a:lnTo>
                  <a:pt x="2052063" y="1612403"/>
                </a:lnTo>
                <a:lnTo>
                  <a:pt x="2013497" y="1675885"/>
                </a:lnTo>
                <a:lnTo>
                  <a:pt x="1836211" y="1604512"/>
                </a:lnTo>
                <a:lnTo>
                  <a:pt x="1777653" y="1675486"/>
                </a:lnTo>
                <a:lnTo>
                  <a:pt x="1894322" y="1830710"/>
                </a:lnTo>
                <a:lnTo>
                  <a:pt x="1864034" y="1864034"/>
                </a:lnTo>
                <a:lnTo>
                  <a:pt x="1830710" y="1894322"/>
                </a:lnTo>
                <a:lnTo>
                  <a:pt x="1675486" y="1777653"/>
                </a:lnTo>
                <a:lnTo>
                  <a:pt x="1604512" y="1836211"/>
                </a:lnTo>
                <a:lnTo>
                  <a:pt x="1675884" y="2013497"/>
                </a:lnTo>
                <a:lnTo>
                  <a:pt x="1612403" y="2052063"/>
                </a:lnTo>
                <a:lnTo>
                  <a:pt x="1598359" y="2058828"/>
                </a:lnTo>
                <a:lnTo>
                  <a:pt x="1480124" y="1907882"/>
                </a:lnTo>
                <a:lnTo>
                  <a:pt x="1443977" y="1925295"/>
                </a:lnTo>
                <a:lnTo>
                  <a:pt x="1394400" y="1943441"/>
                </a:lnTo>
                <a:lnTo>
                  <a:pt x="1417608" y="2134404"/>
                </a:lnTo>
                <a:lnTo>
                  <a:pt x="1416632" y="2134761"/>
                </a:lnTo>
                <a:lnTo>
                  <a:pt x="1330799" y="2156831"/>
                </a:lnTo>
                <a:lnTo>
                  <a:pt x="1255822" y="1980801"/>
                </a:lnTo>
                <a:lnTo>
                  <a:pt x="1184400" y="1991702"/>
                </a:lnTo>
                <a:lnTo>
                  <a:pt x="1163704" y="1992747"/>
                </a:lnTo>
                <a:lnTo>
                  <a:pt x="1136926" y="2181580"/>
                </a:lnTo>
                <a:lnTo>
                  <a:pt x="1091926" y="2183852"/>
                </a:lnTo>
                <a:lnTo>
                  <a:pt x="1046928" y="2181580"/>
                </a:lnTo>
                <a:lnTo>
                  <a:pt x="1020149" y="1992747"/>
                </a:lnTo>
                <a:lnTo>
                  <a:pt x="999452" y="1991702"/>
                </a:lnTo>
                <a:lnTo>
                  <a:pt x="928031" y="1980801"/>
                </a:lnTo>
                <a:lnTo>
                  <a:pt x="853054" y="2156831"/>
                </a:lnTo>
                <a:lnTo>
                  <a:pt x="767221" y="2134761"/>
                </a:lnTo>
                <a:lnTo>
                  <a:pt x="766246" y="2134404"/>
                </a:lnTo>
                <a:lnTo>
                  <a:pt x="789453" y="1943441"/>
                </a:lnTo>
                <a:lnTo>
                  <a:pt x="739875" y="1925295"/>
                </a:lnTo>
                <a:lnTo>
                  <a:pt x="703729" y="1907883"/>
                </a:lnTo>
                <a:lnTo>
                  <a:pt x="585495" y="2058829"/>
                </a:lnTo>
                <a:lnTo>
                  <a:pt x="571449" y="2052063"/>
                </a:lnTo>
                <a:lnTo>
                  <a:pt x="507969" y="2013497"/>
                </a:lnTo>
                <a:lnTo>
                  <a:pt x="579341" y="1836212"/>
                </a:lnTo>
                <a:lnTo>
                  <a:pt x="508367" y="1777653"/>
                </a:lnTo>
                <a:lnTo>
                  <a:pt x="353143" y="1894322"/>
                </a:lnTo>
                <a:lnTo>
                  <a:pt x="319818" y="1864034"/>
                </a:lnTo>
                <a:lnTo>
                  <a:pt x="289531" y="1830711"/>
                </a:lnTo>
                <a:lnTo>
                  <a:pt x="406200" y="1675486"/>
                </a:lnTo>
                <a:lnTo>
                  <a:pt x="347641" y="1604512"/>
                </a:lnTo>
                <a:lnTo>
                  <a:pt x="170356" y="1675885"/>
                </a:lnTo>
                <a:lnTo>
                  <a:pt x="131790" y="1612403"/>
                </a:lnTo>
                <a:lnTo>
                  <a:pt x="125025" y="1598359"/>
                </a:lnTo>
                <a:lnTo>
                  <a:pt x="275970" y="1480125"/>
                </a:lnTo>
                <a:lnTo>
                  <a:pt x="258557" y="1443977"/>
                </a:lnTo>
                <a:lnTo>
                  <a:pt x="240412" y="1394400"/>
                </a:lnTo>
                <a:lnTo>
                  <a:pt x="49448" y="1417608"/>
                </a:lnTo>
                <a:lnTo>
                  <a:pt x="49091" y="1416632"/>
                </a:lnTo>
                <a:lnTo>
                  <a:pt x="27021" y="1330800"/>
                </a:lnTo>
                <a:lnTo>
                  <a:pt x="203051" y="1255823"/>
                </a:lnTo>
                <a:lnTo>
                  <a:pt x="192151" y="1184400"/>
                </a:lnTo>
                <a:lnTo>
                  <a:pt x="191106" y="1163704"/>
                </a:lnTo>
                <a:lnTo>
                  <a:pt x="2272" y="1136926"/>
                </a:lnTo>
                <a:lnTo>
                  <a:pt x="0" y="1091926"/>
                </a:lnTo>
                <a:lnTo>
                  <a:pt x="2272" y="1046928"/>
                </a:lnTo>
                <a:lnTo>
                  <a:pt x="191106" y="1020149"/>
                </a:lnTo>
                <a:lnTo>
                  <a:pt x="192151" y="999452"/>
                </a:lnTo>
                <a:lnTo>
                  <a:pt x="203051" y="928030"/>
                </a:lnTo>
                <a:lnTo>
                  <a:pt x="27021" y="853054"/>
                </a:lnTo>
                <a:lnTo>
                  <a:pt x="49091" y="767221"/>
                </a:lnTo>
                <a:lnTo>
                  <a:pt x="49448" y="766246"/>
                </a:lnTo>
                <a:lnTo>
                  <a:pt x="240411" y="789453"/>
                </a:lnTo>
                <a:lnTo>
                  <a:pt x="258557" y="739875"/>
                </a:lnTo>
                <a:lnTo>
                  <a:pt x="275970" y="703728"/>
                </a:lnTo>
                <a:lnTo>
                  <a:pt x="125024" y="585494"/>
                </a:lnTo>
                <a:lnTo>
                  <a:pt x="131790" y="571449"/>
                </a:lnTo>
                <a:lnTo>
                  <a:pt x="170355" y="507968"/>
                </a:lnTo>
                <a:lnTo>
                  <a:pt x="347641" y="579341"/>
                </a:lnTo>
                <a:lnTo>
                  <a:pt x="406200" y="508366"/>
                </a:lnTo>
                <a:lnTo>
                  <a:pt x="289531" y="353142"/>
                </a:lnTo>
                <a:lnTo>
                  <a:pt x="319818" y="319818"/>
                </a:lnTo>
                <a:lnTo>
                  <a:pt x="353142" y="289531"/>
                </a:lnTo>
                <a:lnTo>
                  <a:pt x="508367" y="406200"/>
                </a:lnTo>
                <a:lnTo>
                  <a:pt x="579341" y="347641"/>
                </a:lnTo>
                <a:lnTo>
                  <a:pt x="507968" y="170355"/>
                </a:lnTo>
                <a:lnTo>
                  <a:pt x="571449" y="131790"/>
                </a:lnTo>
                <a:lnTo>
                  <a:pt x="585494" y="125024"/>
                </a:lnTo>
                <a:lnTo>
                  <a:pt x="703728" y="275970"/>
                </a:lnTo>
                <a:lnTo>
                  <a:pt x="739875" y="258557"/>
                </a:lnTo>
                <a:lnTo>
                  <a:pt x="789453" y="240411"/>
                </a:lnTo>
                <a:lnTo>
                  <a:pt x="766246" y="49448"/>
                </a:lnTo>
                <a:lnTo>
                  <a:pt x="767221" y="49091"/>
                </a:lnTo>
                <a:lnTo>
                  <a:pt x="853053" y="27021"/>
                </a:lnTo>
                <a:lnTo>
                  <a:pt x="928030" y="203051"/>
                </a:lnTo>
                <a:lnTo>
                  <a:pt x="999452" y="192151"/>
                </a:lnTo>
                <a:lnTo>
                  <a:pt x="1020149" y="191106"/>
                </a:lnTo>
                <a:lnTo>
                  <a:pt x="1046928" y="2272"/>
                </a:lnTo>
                <a:close/>
              </a:path>
            </a:pathLst>
          </a:cu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119" name="楕円 118">
            <a:extLst>
              <a:ext uri="{FF2B5EF4-FFF2-40B4-BE49-F238E27FC236}">
                <a16:creationId xmlns:a16="http://schemas.microsoft.com/office/drawing/2014/main" id="{5A2738F0-B895-5FB8-6AA2-5F6232F120DD}"/>
              </a:ext>
            </a:extLst>
          </p:cNvPr>
          <p:cNvSpPr/>
          <p:nvPr/>
        </p:nvSpPr>
        <p:spPr>
          <a:xfrm>
            <a:off x="241306" y="5463937"/>
            <a:ext cx="1057562" cy="10575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楕円 119">
            <a:extLst>
              <a:ext uri="{FF2B5EF4-FFF2-40B4-BE49-F238E27FC236}">
                <a16:creationId xmlns:a16="http://schemas.microsoft.com/office/drawing/2014/main" id="{7985D552-DB1B-E353-0158-EF487DA45029}"/>
              </a:ext>
            </a:extLst>
          </p:cNvPr>
          <p:cNvSpPr/>
          <p:nvPr/>
        </p:nvSpPr>
        <p:spPr>
          <a:xfrm>
            <a:off x="1117235" y="4362935"/>
            <a:ext cx="1057562" cy="10575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テキスト ボックス 121">
            <a:extLst>
              <a:ext uri="{FF2B5EF4-FFF2-40B4-BE49-F238E27FC236}">
                <a16:creationId xmlns:a16="http://schemas.microsoft.com/office/drawing/2014/main" id="{B7E40576-6482-8A6B-55A3-CBA156DDB0A0}"/>
              </a:ext>
            </a:extLst>
          </p:cNvPr>
          <p:cNvSpPr txBox="1"/>
          <p:nvPr/>
        </p:nvSpPr>
        <p:spPr>
          <a:xfrm>
            <a:off x="458036" y="3395145"/>
            <a:ext cx="853335" cy="830997"/>
          </a:xfrm>
          <a:prstGeom prst="rect">
            <a:avLst/>
          </a:prstGeom>
          <a:noFill/>
        </p:spPr>
        <p:txBody>
          <a:bodyPr wrap="square" rtlCol="0">
            <a:spAutoFit/>
          </a:bodyPr>
          <a:lstStyle/>
          <a:p>
            <a:r>
              <a:rPr lang="ja-JP" altLang="en-US" sz="2400" b="1"/>
              <a:t>面積</a:t>
            </a:r>
            <a:endParaRPr lang="en-US" altLang="ja-JP" sz="2400" b="1"/>
          </a:p>
          <a:p>
            <a:r>
              <a:rPr lang="ja-JP" altLang="en-US" sz="2400" b="1"/>
              <a:t>削減</a:t>
            </a:r>
            <a:endParaRPr kumimoji="1" lang="en-US" altLang="ja-JP" sz="2400" b="1"/>
          </a:p>
        </p:txBody>
      </p:sp>
      <p:sp>
        <p:nvSpPr>
          <p:cNvPr id="123" name="テキスト ボックス 122">
            <a:extLst>
              <a:ext uri="{FF2B5EF4-FFF2-40B4-BE49-F238E27FC236}">
                <a16:creationId xmlns:a16="http://schemas.microsoft.com/office/drawing/2014/main" id="{02D19CCF-F00A-1909-3DE2-23E1E3A93A15}"/>
              </a:ext>
            </a:extLst>
          </p:cNvPr>
          <p:cNvSpPr txBox="1"/>
          <p:nvPr/>
        </p:nvSpPr>
        <p:spPr>
          <a:xfrm>
            <a:off x="196720" y="5775607"/>
            <a:ext cx="1302622" cy="461665"/>
          </a:xfrm>
          <a:prstGeom prst="rect">
            <a:avLst/>
          </a:prstGeom>
          <a:noFill/>
        </p:spPr>
        <p:txBody>
          <a:bodyPr wrap="square" rtlCol="0">
            <a:spAutoFit/>
          </a:bodyPr>
          <a:lstStyle/>
          <a:p>
            <a:r>
              <a:rPr lang="ja-JP" altLang="en-US" sz="2400" b="1"/>
              <a:t>将来像</a:t>
            </a:r>
            <a:endParaRPr kumimoji="1" lang="ja-JP" altLang="en-US" sz="2400" b="1"/>
          </a:p>
        </p:txBody>
      </p:sp>
      <p:sp>
        <p:nvSpPr>
          <p:cNvPr id="125" name="テキスト ボックス 124">
            <a:extLst>
              <a:ext uri="{FF2B5EF4-FFF2-40B4-BE49-F238E27FC236}">
                <a16:creationId xmlns:a16="http://schemas.microsoft.com/office/drawing/2014/main" id="{DDA80AD0-D2A5-5B78-4E90-4A2B2C0CACF3}"/>
              </a:ext>
            </a:extLst>
          </p:cNvPr>
          <p:cNvSpPr txBox="1"/>
          <p:nvPr/>
        </p:nvSpPr>
        <p:spPr>
          <a:xfrm>
            <a:off x="1000474" y="4498155"/>
            <a:ext cx="1302622" cy="830997"/>
          </a:xfrm>
          <a:prstGeom prst="rect">
            <a:avLst/>
          </a:prstGeom>
          <a:noFill/>
        </p:spPr>
        <p:txBody>
          <a:bodyPr wrap="square" rtlCol="0">
            <a:spAutoFit/>
          </a:bodyPr>
          <a:lstStyle/>
          <a:p>
            <a:pPr algn="ctr"/>
            <a:r>
              <a:rPr kumimoji="1" lang="ja-JP" altLang="en-US" sz="2400" b="1"/>
              <a:t>多世代</a:t>
            </a:r>
            <a:endParaRPr kumimoji="1" lang="en-US" altLang="ja-JP" sz="2400" b="1"/>
          </a:p>
          <a:p>
            <a:pPr algn="ctr"/>
            <a:r>
              <a:rPr lang="ja-JP" altLang="en-US" sz="2400" b="1"/>
              <a:t>交流</a:t>
            </a:r>
            <a:endParaRPr kumimoji="1" lang="ja-JP" altLang="en-US" sz="2400" b="1"/>
          </a:p>
        </p:txBody>
      </p:sp>
      <p:sp>
        <p:nvSpPr>
          <p:cNvPr id="8" name="テキスト ボックス 7">
            <a:extLst>
              <a:ext uri="{FF2B5EF4-FFF2-40B4-BE49-F238E27FC236}">
                <a16:creationId xmlns:a16="http://schemas.microsoft.com/office/drawing/2014/main" id="{ADB6FF29-4504-1A2C-7458-D3155F8C73C6}"/>
              </a:ext>
            </a:extLst>
          </p:cNvPr>
          <p:cNvSpPr txBox="1"/>
          <p:nvPr/>
        </p:nvSpPr>
        <p:spPr>
          <a:xfrm>
            <a:off x="272493" y="209375"/>
            <a:ext cx="4717664"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公共施設を中学校に統合</a:t>
            </a:r>
            <a:endParaRPr lang="ja-JP" altLang="ja-JP" sz="3200" b="1">
              <a:ln w="0"/>
              <a:effectLst>
                <a:outerShdw blurRad="38100" dist="19050" dir="2700000" algn="tl" rotWithShape="0">
                  <a:schemeClr val="dk1">
                    <a:alpha val="40000"/>
                  </a:schemeClr>
                </a:outerShdw>
              </a:effectLst>
            </a:endParaRPr>
          </a:p>
        </p:txBody>
      </p:sp>
      <p:pic>
        <p:nvPicPr>
          <p:cNvPr id="10" name="図 9" descr="アイコン&#10;&#10;AI 生成コンテンツは誤りを含む可能性があります。">
            <a:extLst>
              <a:ext uri="{FF2B5EF4-FFF2-40B4-BE49-F238E27FC236}">
                <a16:creationId xmlns:a16="http://schemas.microsoft.com/office/drawing/2014/main" id="{C243FFA4-CEC8-4E07-A19E-CC620A12F0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110" y="1175002"/>
            <a:ext cx="1080000" cy="1080000"/>
          </a:xfrm>
          <a:prstGeom prst="rect">
            <a:avLst/>
          </a:prstGeom>
        </p:spPr>
      </p:pic>
      <p:pic>
        <p:nvPicPr>
          <p:cNvPr id="12" name="図 11" descr="アイコン&#10;&#10;AI 生成コンテンツは誤りを含む可能性があります。">
            <a:extLst>
              <a:ext uri="{FF2B5EF4-FFF2-40B4-BE49-F238E27FC236}">
                <a16:creationId xmlns:a16="http://schemas.microsoft.com/office/drawing/2014/main" id="{79703B34-76B0-F7A5-4A13-D2F86A6100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49314" y="1241714"/>
            <a:ext cx="1080000" cy="1080000"/>
          </a:xfrm>
          <a:prstGeom prst="rect">
            <a:avLst/>
          </a:prstGeom>
        </p:spPr>
      </p:pic>
      <p:pic>
        <p:nvPicPr>
          <p:cNvPr id="19" name="図 18" descr="QR コード&#10;&#10;AI 生成コンテンツは誤りを含む可能性があります。">
            <a:extLst>
              <a:ext uri="{FF2B5EF4-FFF2-40B4-BE49-F238E27FC236}">
                <a16:creationId xmlns:a16="http://schemas.microsoft.com/office/drawing/2014/main" id="{CA2A07A4-50EE-60DF-C8FB-C0B7F45446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1758" y="1247401"/>
            <a:ext cx="1080000" cy="1080000"/>
          </a:xfrm>
          <a:prstGeom prst="rect">
            <a:avLst/>
          </a:prstGeom>
        </p:spPr>
      </p:pic>
      <p:sp>
        <p:nvSpPr>
          <p:cNvPr id="23" name="テキスト ボックス 22">
            <a:extLst>
              <a:ext uri="{FF2B5EF4-FFF2-40B4-BE49-F238E27FC236}">
                <a16:creationId xmlns:a16="http://schemas.microsoft.com/office/drawing/2014/main" id="{FB8D04C0-6443-50BE-D819-793B00AFB3A1}"/>
              </a:ext>
            </a:extLst>
          </p:cNvPr>
          <p:cNvSpPr txBox="1"/>
          <p:nvPr/>
        </p:nvSpPr>
        <p:spPr>
          <a:xfrm>
            <a:off x="208557" y="2405021"/>
            <a:ext cx="1220154" cy="461665"/>
          </a:xfrm>
          <a:prstGeom prst="rect">
            <a:avLst/>
          </a:prstGeom>
          <a:noFill/>
        </p:spPr>
        <p:txBody>
          <a:bodyPr wrap="square" rtlCol="0">
            <a:spAutoFit/>
          </a:bodyPr>
          <a:lstStyle/>
          <a:p>
            <a:pPr algn="ctr"/>
            <a:r>
              <a:rPr kumimoji="1" lang="ja-JP" altLang="en-US" sz="2400" b="1"/>
              <a:t>公民館</a:t>
            </a:r>
          </a:p>
        </p:txBody>
      </p:sp>
      <p:sp>
        <p:nvSpPr>
          <p:cNvPr id="24" name="テキスト ボックス 23">
            <a:extLst>
              <a:ext uri="{FF2B5EF4-FFF2-40B4-BE49-F238E27FC236}">
                <a16:creationId xmlns:a16="http://schemas.microsoft.com/office/drawing/2014/main" id="{DB459056-4F9B-4868-25AA-B0EB1B9AC08C}"/>
              </a:ext>
            </a:extLst>
          </p:cNvPr>
          <p:cNvSpPr txBox="1"/>
          <p:nvPr/>
        </p:nvSpPr>
        <p:spPr>
          <a:xfrm>
            <a:off x="2049779" y="2390169"/>
            <a:ext cx="1220154" cy="461665"/>
          </a:xfrm>
          <a:prstGeom prst="rect">
            <a:avLst/>
          </a:prstGeom>
          <a:noFill/>
        </p:spPr>
        <p:txBody>
          <a:bodyPr wrap="square" rtlCol="0">
            <a:spAutoFit/>
          </a:bodyPr>
          <a:lstStyle/>
          <a:p>
            <a:pPr algn="ctr"/>
            <a:r>
              <a:rPr lang="ja-JP" altLang="en-US" sz="2400" b="1"/>
              <a:t>学校</a:t>
            </a:r>
            <a:endParaRPr kumimoji="1" lang="ja-JP" altLang="en-US" sz="2400" b="1"/>
          </a:p>
        </p:txBody>
      </p:sp>
      <p:sp>
        <p:nvSpPr>
          <p:cNvPr id="25" name="テキスト ボックス 24">
            <a:extLst>
              <a:ext uri="{FF2B5EF4-FFF2-40B4-BE49-F238E27FC236}">
                <a16:creationId xmlns:a16="http://schemas.microsoft.com/office/drawing/2014/main" id="{6776F8FF-011B-BC07-D6FE-0614220CD0AE}"/>
              </a:ext>
            </a:extLst>
          </p:cNvPr>
          <p:cNvSpPr txBox="1"/>
          <p:nvPr/>
        </p:nvSpPr>
        <p:spPr>
          <a:xfrm>
            <a:off x="4149314" y="2390168"/>
            <a:ext cx="1220154" cy="461665"/>
          </a:xfrm>
          <a:prstGeom prst="rect">
            <a:avLst/>
          </a:prstGeom>
          <a:noFill/>
        </p:spPr>
        <p:txBody>
          <a:bodyPr wrap="square" rtlCol="0">
            <a:spAutoFit/>
          </a:bodyPr>
          <a:lstStyle/>
          <a:p>
            <a:pPr algn="ctr"/>
            <a:r>
              <a:rPr lang="ja-JP" altLang="en-US" sz="2400" b="1"/>
              <a:t>公園</a:t>
            </a:r>
            <a:endParaRPr kumimoji="1" lang="ja-JP" altLang="en-US" sz="2400" b="1"/>
          </a:p>
        </p:txBody>
      </p:sp>
      <p:pic>
        <p:nvPicPr>
          <p:cNvPr id="28" name="図 27" descr="アイコン&#10;&#10;AI 生成コンテンツは誤りを含む可能性があります。">
            <a:extLst>
              <a:ext uri="{FF2B5EF4-FFF2-40B4-BE49-F238E27FC236}">
                <a16:creationId xmlns:a16="http://schemas.microsoft.com/office/drawing/2014/main" id="{2DDF50F4-650C-C60F-1428-CBAE0E9932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1858" y="1241714"/>
            <a:ext cx="1080000" cy="1080000"/>
          </a:xfrm>
          <a:prstGeom prst="rect">
            <a:avLst/>
          </a:prstGeom>
        </p:spPr>
      </p:pic>
      <p:sp>
        <p:nvSpPr>
          <p:cNvPr id="29" name="テキスト ボックス 28">
            <a:extLst>
              <a:ext uri="{FF2B5EF4-FFF2-40B4-BE49-F238E27FC236}">
                <a16:creationId xmlns:a16="http://schemas.microsoft.com/office/drawing/2014/main" id="{0CC3150D-BF15-1CD3-5B5F-CFC5EA35F00B}"/>
              </a:ext>
            </a:extLst>
          </p:cNvPr>
          <p:cNvSpPr txBox="1"/>
          <p:nvPr/>
        </p:nvSpPr>
        <p:spPr>
          <a:xfrm>
            <a:off x="5953943" y="2390168"/>
            <a:ext cx="1220154" cy="461665"/>
          </a:xfrm>
          <a:prstGeom prst="rect">
            <a:avLst/>
          </a:prstGeom>
          <a:noFill/>
        </p:spPr>
        <p:txBody>
          <a:bodyPr wrap="square" rtlCol="0">
            <a:spAutoFit/>
          </a:bodyPr>
          <a:lstStyle/>
          <a:p>
            <a:pPr algn="ctr"/>
            <a:r>
              <a:rPr lang="ja-JP" altLang="en-US" sz="2400" b="1"/>
              <a:t>図書</a:t>
            </a:r>
            <a:r>
              <a:rPr kumimoji="1" lang="ja-JP" altLang="en-US" sz="2400" b="1"/>
              <a:t>館</a:t>
            </a:r>
          </a:p>
        </p:txBody>
      </p:sp>
      <p:pic>
        <p:nvPicPr>
          <p:cNvPr id="31" name="図 30" descr="アイコン&#10;&#10;AI 生成コンテンツは誤りを含む可能性があります。">
            <a:extLst>
              <a:ext uri="{FF2B5EF4-FFF2-40B4-BE49-F238E27FC236}">
                <a16:creationId xmlns:a16="http://schemas.microsoft.com/office/drawing/2014/main" id="{12A643A7-7742-1BC5-1339-CBA1C62EEA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14812" y="795337"/>
            <a:ext cx="2160000" cy="2160000"/>
          </a:xfrm>
          <a:prstGeom prst="rect">
            <a:avLst/>
          </a:prstGeom>
        </p:spPr>
      </p:pic>
      <p:sp>
        <p:nvSpPr>
          <p:cNvPr id="32" name="矢印: 右 31">
            <a:extLst>
              <a:ext uri="{FF2B5EF4-FFF2-40B4-BE49-F238E27FC236}">
                <a16:creationId xmlns:a16="http://schemas.microsoft.com/office/drawing/2014/main" id="{74F02719-1F80-8A3C-00CA-35E4C1B19557}"/>
              </a:ext>
            </a:extLst>
          </p:cNvPr>
          <p:cNvSpPr/>
          <p:nvPr/>
        </p:nvSpPr>
        <p:spPr>
          <a:xfrm>
            <a:off x="7566660" y="1715002"/>
            <a:ext cx="567742" cy="401929"/>
          </a:xfrm>
          <a:prstGeom prst="rightArrow">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C7341989-4F61-D5E6-A8CF-1E1E00AEFFAB}"/>
              </a:ext>
            </a:extLst>
          </p:cNvPr>
          <p:cNvSpPr txBox="1"/>
          <p:nvPr/>
        </p:nvSpPr>
        <p:spPr>
          <a:xfrm>
            <a:off x="8668412" y="2621000"/>
            <a:ext cx="1852800" cy="461665"/>
          </a:xfrm>
          <a:prstGeom prst="rect">
            <a:avLst/>
          </a:prstGeom>
          <a:noFill/>
        </p:spPr>
        <p:txBody>
          <a:bodyPr wrap="square" rtlCol="0">
            <a:spAutoFit/>
          </a:bodyPr>
          <a:lstStyle/>
          <a:p>
            <a:pPr algn="ctr"/>
            <a:r>
              <a:rPr kumimoji="1" lang="ja-JP" altLang="en-US" sz="2400" b="1"/>
              <a:t>一か所に！</a:t>
            </a:r>
          </a:p>
        </p:txBody>
      </p:sp>
      <p:sp>
        <p:nvSpPr>
          <p:cNvPr id="37" name="テキスト ボックス 36">
            <a:extLst>
              <a:ext uri="{FF2B5EF4-FFF2-40B4-BE49-F238E27FC236}">
                <a16:creationId xmlns:a16="http://schemas.microsoft.com/office/drawing/2014/main" id="{E4F9CEB0-BF92-B092-56C4-E5139D88A513}"/>
              </a:ext>
            </a:extLst>
          </p:cNvPr>
          <p:cNvSpPr txBox="1"/>
          <p:nvPr/>
        </p:nvSpPr>
        <p:spPr>
          <a:xfrm>
            <a:off x="1399339" y="5857226"/>
            <a:ext cx="10024133" cy="584775"/>
          </a:xfrm>
          <a:prstGeom prst="rect">
            <a:avLst/>
          </a:prstGeom>
          <a:noFill/>
        </p:spPr>
        <p:txBody>
          <a:bodyPr wrap="square" rtlCol="0">
            <a:spAutoFit/>
          </a:bodyPr>
          <a:lstStyle/>
          <a:p>
            <a:r>
              <a:rPr lang="ja-JP" altLang="en-US" sz="3200" b="1"/>
              <a:t>何歳になっても</a:t>
            </a:r>
            <a:r>
              <a:rPr lang="en-US" altLang="ja-JP" sz="2400" b="1"/>
              <a:t>(</a:t>
            </a:r>
            <a:r>
              <a:rPr lang="ja-JP" altLang="en-US" sz="2400" b="1"/>
              <a:t>人生を通して</a:t>
            </a:r>
            <a:r>
              <a:rPr lang="en-US" altLang="ja-JP" sz="2400" b="1"/>
              <a:t>)</a:t>
            </a:r>
            <a:r>
              <a:rPr lang="ja-JP" altLang="en-US" sz="3200" b="1"/>
              <a:t>使える、愛着のある場所</a:t>
            </a:r>
            <a:endParaRPr kumimoji="1" lang="ja-JP" altLang="en-US" sz="3200" b="1"/>
          </a:p>
        </p:txBody>
      </p:sp>
      <p:sp>
        <p:nvSpPr>
          <p:cNvPr id="38" name="テキスト ボックス 37">
            <a:extLst>
              <a:ext uri="{FF2B5EF4-FFF2-40B4-BE49-F238E27FC236}">
                <a16:creationId xmlns:a16="http://schemas.microsoft.com/office/drawing/2014/main" id="{C519B1E7-B1D5-D2C0-69F8-9058844DC18E}"/>
              </a:ext>
            </a:extLst>
          </p:cNvPr>
          <p:cNvSpPr txBox="1"/>
          <p:nvPr/>
        </p:nvSpPr>
        <p:spPr>
          <a:xfrm>
            <a:off x="2873875" y="4653926"/>
            <a:ext cx="7187999" cy="584775"/>
          </a:xfrm>
          <a:prstGeom prst="rect">
            <a:avLst/>
          </a:prstGeom>
          <a:noFill/>
        </p:spPr>
        <p:txBody>
          <a:bodyPr wrap="square" rtlCol="0">
            <a:spAutoFit/>
          </a:bodyPr>
          <a:lstStyle/>
          <a:p>
            <a:r>
              <a:rPr kumimoji="1" lang="ja-JP" altLang="en-US" sz="3200" b="1"/>
              <a:t>地域の人とすれ違う、つながりの場所</a:t>
            </a:r>
          </a:p>
        </p:txBody>
      </p:sp>
      <p:sp>
        <p:nvSpPr>
          <p:cNvPr id="39" name="テキスト ボックス 38">
            <a:extLst>
              <a:ext uri="{FF2B5EF4-FFF2-40B4-BE49-F238E27FC236}">
                <a16:creationId xmlns:a16="http://schemas.microsoft.com/office/drawing/2014/main" id="{183A1CC3-FDC9-267F-49E7-0348326D1A70}"/>
              </a:ext>
            </a:extLst>
          </p:cNvPr>
          <p:cNvSpPr txBox="1"/>
          <p:nvPr/>
        </p:nvSpPr>
        <p:spPr>
          <a:xfrm>
            <a:off x="2917000" y="3446162"/>
            <a:ext cx="2743200" cy="584775"/>
          </a:xfrm>
          <a:prstGeom prst="rect">
            <a:avLst/>
          </a:prstGeom>
          <a:noFill/>
        </p:spPr>
        <p:txBody>
          <a:bodyPr wrap="square" rtlCol="0">
            <a:spAutoFit/>
          </a:bodyPr>
          <a:lstStyle/>
          <a:p>
            <a:r>
              <a:rPr kumimoji="1" lang="en-US" altLang="ja-JP" sz="3200" b="1">
                <a:solidFill>
                  <a:srgbClr val="C00000"/>
                </a:solidFill>
              </a:rPr>
              <a:t>21,228.64</a:t>
            </a:r>
            <a:r>
              <a:rPr kumimoji="1" lang="ja-JP" altLang="en-US" sz="3200" b="1"/>
              <a:t>㎡</a:t>
            </a:r>
            <a:endParaRPr kumimoji="1" lang="ja-JP" altLang="en-US" sz="3200"/>
          </a:p>
        </p:txBody>
      </p:sp>
      <p:sp>
        <p:nvSpPr>
          <p:cNvPr id="40" name="テキスト ボックス 39">
            <a:extLst>
              <a:ext uri="{FF2B5EF4-FFF2-40B4-BE49-F238E27FC236}">
                <a16:creationId xmlns:a16="http://schemas.microsoft.com/office/drawing/2014/main" id="{2FA688E3-4AE5-E09B-69E1-C6D4278D8D8C}"/>
              </a:ext>
            </a:extLst>
          </p:cNvPr>
          <p:cNvSpPr txBox="1"/>
          <p:nvPr/>
        </p:nvSpPr>
        <p:spPr>
          <a:xfrm>
            <a:off x="6692615" y="3476757"/>
            <a:ext cx="2743200" cy="584775"/>
          </a:xfrm>
          <a:prstGeom prst="rect">
            <a:avLst/>
          </a:prstGeom>
          <a:noFill/>
        </p:spPr>
        <p:txBody>
          <a:bodyPr wrap="square" rtlCol="0">
            <a:spAutoFit/>
          </a:bodyPr>
          <a:lstStyle/>
          <a:p>
            <a:r>
              <a:rPr kumimoji="1" lang="en-US" altLang="ja-JP" sz="3200" b="1">
                <a:solidFill>
                  <a:srgbClr val="C00000"/>
                </a:solidFill>
              </a:rPr>
              <a:t>5</a:t>
            </a:r>
            <a:r>
              <a:rPr kumimoji="1" lang="ja-JP" altLang="en-US" sz="3200" b="1">
                <a:solidFill>
                  <a:srgbClr val="C00000"/>
                </a:solidFill>
              </a:rPr>
              <a:t>億</a:t>
            </a:r>
            <a:r>
              <a:rPr kumimoji="1" lang="en-US" altLang="ja-JP" sz="3200" b="1">
                <a:solidFill>
                  <a:srgbClr val="C00000"/>
                </a:solidFill>
              </a:rPr>
              <a:t>7000</a:t>
            </a:r>
            <a:r>
              <a:rPr kumimoji="1" lang="ja-JP" altLang="en-US" sz="3200" b="1">
                <a:solidFill>
                  <a:srgbClr val="C00000"/>
                </a:solidFill>
              </a:rPr>
              <a:t>万</a:t>
            </a:r>
            <a:r>
              <a:rPr kumimoji="1" lang="ja-JP" altLang="en-US" sz="2800"/>
              <a:t>円</a:t>
            </a:r>
          </a:p>
        </p:txBody>
      </p:sp>
      <p:sp>
        <p:nvSpPr>
          <p:cNvPr id="41" name="四角形: 角を丸くする 40">
            <a:extLst>
              <a:ext uri="{FF2B5EF4-FFF2-40B4-BE49-F238E27FC236}">
                <a16:creationId xmlns:a16="http://schemas.microsoft.com/office/drawing/2014/main" id="{E3B25009-F5AC-8E43-A3B9-05B90C1FA8F3}"/>
              </a:ext>
            </a:extLst>
          </p:cNvPr>
          <p:cNvSpPr/>
          <p:nvPr/>
        </p:nvSpPr>
        <p:spPr>
          <a:xfrm>
            <a:off x="1777024" y="3534694"/>
            <a:ext cx="1086341" cy="481091"/>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solidFill>
                  <a:schemeClr val="tx1"/>
                </a:solidFill>
              </a:rPr>
              <a:t>面積</a:t>
            </a:r>
          </a:p>
        </p:txBody>
      </p:sp>
      <p:sp>
        <p:nvSpPr>
          <p:cNvPr id="42" name="四角形: 角を丸くする 41">
            <a:extLst>
              <a:ext uri="{FF2B5EF4-FFF2-40B4-BE49-F238E27FC236}">
                <a16:creationId xmlns:a16="http://schemas.microsoft.com/office/drawing/2014/main" id="{A208E37E-62F7-F127-97A1-E3D1254B5BB3}"/>
              </a:ext>
            </a:extLst>
          </p:cNvPr>
          <p:cNvSpPr/>
          <p:nvPr/>
        </p:nvSpPr>
        <p:spPr>
          <a:xfrm>
            <a:off x="5660200" y="3532395"/>
            <a:ext cx="852841" cy="41230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solidFill>
              </a:rPr>
              <a:t>支出</a:t>
            </a:r>
            <a:endParaRPr kumimoji="1" lang="ja-JP" altLang="en-US" sz="2400">
              <a:solidFill>
                <a:schemeClr val="tx1"/>
              </a:solidFill>
            </a:endParaRPr>
          </a:p>
        </p:txBody>
      </p:sp>
      <p:sp>
        <p:nvSpPr>
          <p:cNvPr id="43" name="爆発: 14 pt 42">
            <a:extLst>
              <a:ext uri="{FF2B5EF4-FFF2-40B4-BE49-F238E27FC236}">
                <a16:creationId xmlns:a16="http://schemas.microsoft.com/office/drawing/2014/main" id="{34CC81AE-7F31-38D6-DB33-F35A21DE57EE}"/>
              </a:ext>
            </a:extLst>
          </p:cNvPr>
          <p:cNvSpPr/>
          <p:nvPr/>
        </p:nvSpPr>
        <p:spPr>
          <a:xfrm rot="939401">
            <a:off x="9313001" y="3374686"/>
            <a:ext cx="1274796" cy="820125"/>
          </a:xfrm>
          <a:prstGeom prst="irregularSeal2">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3792D58E-CECB-2088-DC7B-09CEB9914D36}"/>
              </a:ext>
            </a:extLst>
          </p:cNvPr>
          <p:cNvSpPr txBox="1"/>
          <p:nvPr/>
        </p:nvSpPr>
        <p:spPr>
          <a:xfrm>
            <a:off x="9474166" y="3559031"/>
            <a:ext cx="1274796" cy="461665"/>
          </a:xfrm>
          <a:prstGeom prst="rect">
            <a:avLst/>
          </a:prstGeom>
          <a:noFill/>
        </p:spPr>
        <p:txBody>
          <a:bodyPr wrap="square" rtlCol="0">
            <a:spAutoFit/>
          </a:bodyPr>
          <a:lstStyle/>
          <a:p>
            <a:r>
              <a:rPr kumimoji="1" lang="ja-JP" altLang="en-US" sz="2400" b="1">
                <a:solidFill>
                  <a:schemeClr val="bg1"/>
                </a:solidFill>
              </a:rPr>
              <a:t>削減</a:t>
            </a:r>
          </a:p>
        </p:txBody>
      </p:sp>
      <p:sp>
        <p:nvSpPr>
          <p:cNvPr id="49" name="四角形: 1 つの角を切り取る 48">
            <a:extLst>
              <a:ext uri="{FF2B5EF4-FFF2-40B4-BE49-F238E27FC236}">
                <a16:creationId xmlns:a16="http://schemas.microsoft.com/office/drawing/2014/main" id="{2D95E97A-112A-C988-1536-48E628FD0E33}"/>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1 つの角を切り取る 49">
            <a:extLst>
              <a:ext uri="{FF2B5EF4-FFF2-40B4-BE49-F238E27FC236}">
                <a16:creationId xmlns:a16="http://schemas.microsoft.com/office/drawing/2014/main" id="{E765A903-FEBE-854F-DD2B-13DF9B4F91F4}"/>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1 つの角を切り取る 50">
            <a:extLst>
              <a:ext uri="{FF2B5EF4-FFF2-40B4-BE49-F238E27FC236}">
                <a16:creationId xmlns:a16="http://schemas.microsoft.com/office/drawing/2014/main" id="{EC2A2D8D-52C3-F30C-617A-35346409F414}"/>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四角形: 1 つの角を切り取る 51">
            <a:extLst>
              <a:ext uri="{FF2B5EF4-FFF2-40B4-BE49-F238E27FC236}">
                <a16:creationId xmlns:a16="http://schemas.microsoft.com/office/drawing/2014/main" id="{1AB202CC-90C6-3D96-148F-646744566813}"/>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1 つの角を切り取る 52">
            <a:extLst>
              <a:ext uri="{FF2B5EF4-FFF2-40B4-BE49-F238E27FC236}">
                <a16:creationId xmlns:a16="http://schemas.microsoft.com/office/drawing/2014/main" id="{E5F8C5DD-F8DC-AD3A-5444-02D87D64BC79}"/>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1 つの角を切り取る 53">
            <a:extLst>
              <a:ext uri="{FF2B5EF4-FFF2-40B4-BE49-F238E27FC236}">
                <a16:creationId xmlns:a16="http://schemas.microsoft.com/office/drawing/2014/main" id="{ED9E186B-CE71-51EB-E232-0956EBA05BA2}"/>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a:extLst>
              <a:ext uri="{FF2B5EF4-FFF2-40B4-BE49-F238E27FC236}">
                <a16:creationId xmlns:a16="http://schemas.microsoft.com/office/drawing/2014/main" id="{81AD2C76-7959-FEA6-F031-3A7076584DC5}"/>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56" name="テキスト ボックス 55">
            <a:extLst>
              <a:ext uri="{FF2B5EF4-FFF2-40B4-BE49-F238E27FC236}">
                <a16:creationId xmlns:a16="http://schemas.microsoft.com/office/drawing/2014/main" id="{ECE1A75F-AFC9-DCF9-4788-2A68B84CE481}"/>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57" name="テキスト ボックス 56">
            <a:extLst>
              <a:ext uri="{FF2B5EF4-FFF2-40B4-BE49-F238E27FC236}">
                <a16:creationId xmlns:a16="http://schemas.microsoft.com/office/drawing/2014/main" id="{5BCFB41A-470D-A72D-D3DA-C6C75E617A15}"/>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58" name="テキスト ボックス 57">
            <a:extLst>
              <a:ext uri="{FF2B5EF4-FFF2-40B4-BE49-F238E27FC236}">
                <a16:creationId xmlns:a16="http://schemas.microsoft.com/office/drawing/2014/main" id="{2DFA6122-13C4-E3AE-B9E7-8468E6720236}"/>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59" name="テキスト ボックス 58">
            <a:extLst>
              <a:ext uri="{FF2B5EF4-FFF2-40B4-BE49-F238E27FC236}">
                <a16:creationId xmlns:a16="http://schemas.microsoft.com/office/drawing/2014/main" id="{2C55C676-56F6-5597-6342-CB172F462D9D}"/>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60" name="テキスト ボックス 59">
            <a:extLst>
              <a:ext uri="{FF2B5EF4-FFF2-40B4-BE49-F238E27FC236}">
                <a16:creationId xmlns:a16="http://schemas.microsoft.com/office/drawing/2014/main" id="{2E6EB69D-A8CA-D8D7-2CC2-6566EC3B7DEF}"/>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Tree>
    <p:extLst>
      <p:ext uri="{BB962C8B-B14F-4D97-AF65-F5344CB8AC3E}">
        <p14:creationId xmlns:p14="http://schemas.microsoft.com/office/powerpoint/2010/main" val="3973857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10800000">
                                      <p:cBhvr>
                                        <p:cTn id="6" dur="500" fill="hold"/>
                                        <p:tgtEl>
                                          <p:spTgt spid="118"/>
                                        </p:tgtEl>
                                        <p:attrNameLst>
                                          <p:attrName>r</p:attrName>
                                        </p:attrNameLst>
                                      </p:cBhvr>
                                    </p:animRot>
                                  </p:childTnLst>
                                </p:cTn>
                              </p:par>
                              <p:par>
                                <p:cTn id="7" presetID="8" presetClass="emph" presetSubtype="0" fill="hold" grpId="0" nodeType="withEffect">
                                  <p:stCondLst>
                                    <p:cond delay="0"/>
                                  </p:stCondLst>
                                  <p:childTnLst>
                                    <p:animRot by="10800000">
                                      <p:cBhvr>
                                        <p:cTn id="8" dur="500" fill="hold"/>
                                        <p:tgtEl>
                                          <p:spTgt spid="117"/>
                                        </p:tgtEl>
                                        <p:attrNameLst>
                                          <p:attrName>r</p:attrName>
                                        </p:attrNameLst>
                                      </p:cBhvr>
                                    </p:animRot>
                                  </p:childTnLst>
                                </p:cTn>
                              </p:par>
                              <p:par>
                                <p:cTn id="9" presetID="8" presetClass="emph" presetSubtype="0" fill="hold" grpId="0" nodeType="withEffect">
                                  <p:stCondLst>
                                    <p:cond delay="0"/>
                                  </p:stCondLst>
                                  <p:childTnLst>
                                    <p:animRot by="10800000">
                                      <p:cBhvr>
                                        <p:cTn id="10" dur="5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7" grpId="0" animBg="1"/>
      <p:bldP spid="1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4C6E6-EFE0-705D-5AD9-97C22CAD43F6}"/>
            </a:ext>
          </a:extLst>
        </p:cNvPr>
        <p:cNvGrpSpPr/>
        <p:nvPr/>
      </p:nvGrpSpPr>
      <p:grpSpPr>
        <a:xfrm>
          <a:off x="0" y="0"/>
          <a:ext cx="0" cy="0"/>
          <a:chOff x="0" y="0"/>
          <a:chExt cx="0" cy="0"/>
        </a:xfrm>
      </p:grpSpPr>
      <p:pic>
        <p:nvPicPr>
          <p:cNvPr id="11" name="図 10" descr="ダイアグラム が含まれている画像&#10;&#10;AI 生成コンテンツは誤りを含む可能性があります。">
            <a:extLst>
              <a:ext uri="{FF2B5EF4-FFF2-40B4-BE49-F238E27FC236}">
                <a16:creationId xmlns:a16="http://schemas.microsoft.com/office/drawing/2014/main" id="{08F38BE7-AAFC-8AE4-4AF2-2BA2C726E4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5" y="856776"/>
            <a:ext cx="5458968" cy="3070098"/>
          </a:xfrm>
          <a:prstGeom prst="rect">
            <a:avLst/>
          </a:prstGeom>
        </p:spPr>
      </p:pic>
      <p:sp>
        <p:nvSpPr>
          <p:cNvPr id="2" name="四角形: 1 つの角を切り取る 1">
            <a:extLst>
              <a:ext uri="{FF2B5EF4-FFF2-40B4-BE49-F238E27FC236}">
                <a16:creationId xmlns:a16="http://schemas.microsoft.com/office/drawing/2014/main" id="{27A3F4A4-CDD3-9E49-F9F4-9366CACEAEC3}"/>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8546AC13-0808-CC90-A1B2-B5A3C2F7ABAE}"/>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18BBC83C-B2F4-F665-2A29-47A9CE4FD957}"/>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933386AC-9FF1-E61E-A103-5AE8C3D09FE4}"/>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EB0416EF-A5CA-647A-4354-28139A8B3F76}"/>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62F0F657-6D00-0522-7694-3A625AC33F2B}"/>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41FE7B37-271E-A93C-EDCE-B6B5EE52F458}"/>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15" name="テキスト ボックス 14">
            <a:extLst>
              <a:ext uri="{FF2B5EF4-FFF2-40B4-BE49-F238E27FC236}">
                <a16:creationId xmlns:a16="http://schemas.microsoft.com/office/drawing/2014/main" id="{47E8BFAD-D8BE-F218-DA9A-44121D5C5D39}"/>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16" name="テキスト ボックス 15">
            <a:extLst>
              <a:ext uri="{FF2B5EF4-FFF2-40B4-BE49-F238E27FC236}">
                <a16:creationId xmlns:a16="http://schemas.microsoft.com/office/drawing/2014/main" id="{C81D679C-9F94-0206-2293-23A4289343E8}"/>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44548FDD-BAE2-26F2-73D3-CB0169C49F66}"/>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8" name="テキスト ボックス 17">
            <a:extLst>
              <a:ext uri="{FF2B5EF4-FFF2-40B4-BE49-F238E27FC236}">
                <a16:creationId xmlns:a16="http://schemas.microsoft.com/office/drawing/2014/main" id="{FA59E573-7465-AAE7-4864-D8B378BB02E3}"/>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21" name="テキスト ボックス 20">
            <a:extLst>
              <a:ext uri="{FF2B5EF4-FFF2-40B4-BE49-F238E27FC236}">
                <a16:creationId xmlns:a16="http://schemas.microsoft.com/office/drawing/2014/main" id="{D9F093BF-4506-05BB-CDD3-3B4E841DF4D9}"/>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スライド番号プレースホルダー 8">
            <a:extLst>
              <a:ext uri="{FF2B5EF4-FFF2-40B4-BE49-F238E27FC236}">
                <a16:creationId xmlns:a16="http://schemas.microsoft.com/office/drawing/2014/main" id="{ED4C47CB-653F-917D-3D56-4CEC9B2F1149}"/>
              </a:ext>
            </a:extLst>
          </p:cNvPr>
          <p:cNvSpPr>
            <a:spLocks noGrp="1"/>
          </p:cNvSpPr>
          <p:nvPr>
            <p:ph type="sldNum" sz="quarter" idx="12"/>
          </p:nvPr>
        </p:nvSpPr>
        <p:spPr/>
        <p:txBody>
          <a:bodyPr/>
          <a:lstStyle/>
          <a:p>
            <a:fld id="{808DD2B0-C8C2-4F2E-939A-03152E45562F}" type="slidenum">
              <a:rPr kumimoji="1" lang="ja-JP" altLang="en-US" smtClean="0"/>
              <a:t>11</a:t>
            </a:fld>
            <a:endParaRPr kumimoji="1" lang="ja-JP" altLang="en-US"/>
          </a:p>
        </p:txBody>
      </p:sp>
      <p:grpSp>
        <p:nvGrpSpPr>
          <p:cNvPr id="8" name="グループ化 7">
            <a:extLst>
              <a:ext uri="{FF2B5EF4-FFF2-40B4-BE49-F238E27FC236}">
                <a16:creationId xmlns:a16="http://schemas.microsoft.com/office/drawing/2014/main" id="{3771F560-D9F6-C430-3B2F-C468277AA06E}"/>
              </a:ext>
            </a:extLst>
          </p:cNvPr>
          <p:cNvGrpSpPr/>
          <p:nvPr/>
        </p:nvGrpSpPr>
        <p:grpSpPr>
          <a:xfrm>
            <a:off x="0" y="3400071"/>
            <a:ext cx="11396668" cy="2778219"/>
            <a:chOff x="0" y="3400071"/>
            <a:chExt cx="11396668" cy="2778219"/>
          </a:xfrm>
        </p:grpSpPr>
        <p:sp>
          <p:nvSpPr>
            <p:cNvPr id="28" name="正方形/長方形 27">
              <a:extLst>
                <a:ext uri="{FF2B5EF4-FFF2-40B4-BE49-F238E27FC236}">
                  <a16:creationId xmlns:a16="http://schemas.microsoft.com/office/drawing/2014/main" id="{8811670E-383B-F7EC-0E6D-0FFEE42B72D9}"/>
                </a:ext>
              </a:extLst>
            </p:cNvPr>
            <p:cNvSpPr/>
            <p:nvPr/>
          </p:nvSpPr>
          <p:spPr>
            <a:xfrm>
              <a:off x="451270" y="5546660"/>
              <a:ext cx="2854792"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被服室・調理室</a:t>
              </a:r>
            </a:p>
          </p:txBody>
        </p:sp>
        <p:cxnSp>
          <p:nvCxnSpPr>
            <p:cNvPr id="31" name="直線コネクタ 30">
              <a:extLst>
                <a:ext uri="{FF2B5EF4-FFF2-40B4-BE49-F238E27FC236}">
                  <a16:creationId xmlns:a16="http://schemas.microsoft.com/office/drawing/2014/main" id="{10B8960A-E31C-5D0B-8CED-451846007908}"/>
                </a:ext>
              </a:extLst>
            </p:cNvPr>
            <p:cNvCxnSpPr>
              <a:cxnSpLocks/>
            </p:cNvCxnSpPr>
            <p:nvPr/>
          </p:nvCxnSpPr>
          <p:spPr>
            <a:xfrm flipV="1">
              <a:off x="5931955" y="6130683"/>
              <a:ext cx="5464713" cy="33112"/>
            </a:xfrm>
            <a:prstGeom prst="line">
              <a:avLst/>
            </a:prstGeom>
            <a:ln w="57150"/>
          </p:spPr>
          <p:style>
            <a:lnRef idx="2">
              <a:schemeClr val="dk1"/>
            </a:lnRef>
            <a:fillRef idx="0">
              <a:schemeClr val="dk1"/>
            </a:fillRef>
            <a:effectRef idx="1">
              <a:schemeClr val="dk1"/>
            </a:effectRef>
            <a:fontRef idx="minor">
              <a:schemeClr val="tx1"/>
            </a:fontRef>
          </p:style>
        </p:cxnSp>
        <p:sp>
          <p:nvSpPr>
            <p:cNvPr id="29" name="正方形/長方形 28">
              <a:extLst>
                <a:ext uri="{FF2B5EF4-FFF2-40B4-BE49-F238E27FC236}">
                  <a16:creationId xmlns:a16="http://schemas.microsoft.com/office/drawing/2014/main" id="{B81AEF7A-B128-DC90-8653-C2DCD06CE9F4}"/>
                </a:ext>
              </a:extLst>
            </p:cNvPr>
            <p:cNvSpPr/>
            <p:nvPr/>
          </p:nvSpPr>
          <p:spPr>
            <a:xfrm>
              <a:off x="451270" y="4954381"/>
              <a:ext cx="2854792"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美術室・多目的室</a:t>
              </a:r>
            </a:p>
          </p:txBody>
        </p:sp>
        <p:sp>
          <p:nvSpPr>
            <p:cNvPr id="30" name="正方形/長方形 29">
              <a:extLst>
                <a:ext uri="{FF2B5EF4-FFF2-40B4-BE49-F238E27FC236}">
                  <a16:creationId xmlns:a16="http://schemas.microsoft.com/office/drawing/2014/main" id="{B5F9BF31-CD96-3452-3913-D24A532CD5FC}"/>
                </a:ext>
              </a:extLst>
            </p:cNvPr>
            <p:cNvSpPr/>
            <p:nvPr/>
          </p:nvSpPr>
          <p:spPr>
            <a:xfrm>
              <a:off x="451270" y="4348500"/>
              <a:ext cx="2854792"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32" name="正方形/長方形 31">
              <a:extLst>
                <a:ext uri="{FF2B5EF4-FFF2-40B4-BE49-F238E27FC236}">
                  <a16:creationId xmlns:a16="http://schemas.microsoft.com/office/drawing/2014/main" id="{AB012C09-1F60-BA07-F416-704C84E48119}"/>
                </a:ext>
              </a:extLst>
            </p:cNvPr>
            <p:cNvSpPr/>
            <p:nvPr/>
          </p:nvSpPr>
          <p:spPr>
            <a:xfrm>
              <a:off x="451270" y="3778087"/>
              <a:ext cx="2854792"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a:solidFill>
                    <a:schemeClr val="tx1"/>
                  </a:solidFill>
                </a:rPr>
                <a:t>職員室</a:t>
              </a:r>
              <a:endParaRPr kumimoji="1" lang="ja-JP" altLang="en-US" sz="2000">
                <a:solidFill>
                  <a:schemeClr val="tx1"/>
                </a:solidFill>
              </a:endParaRPr>
            </a:p>
          </p:txBody>
        </p:sp>
        <p:sp>
          <p:nvSpPr>
            <p:cNvPr id="33" name="正方形/長方形 32">
              <a:extLst>
                <a:ext uri="{FF2B5EF4-FFF2-40B4-BE49-F238E27FC236}">
                  <a16:creationId xmlns:a16="http://schemas.microsoft.com/office/drawing/2014/main" id="{DCDFEF47-BDF0-1008-2410-224B61EA6337}"/>
                </a:ext>
              </a:extLst>
            </p:cNvPr>
            <p:cNvSpPr/>
            <p:nvPr/>
          </p:nvSpPr>
          <p:spPr>
            <a:xfrm>
              <a:off x="6619442" y="5548504"/>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警備室</a:t>
              </a:r>
              <a:endParaRPr kumimoji="1" lang="en-US" altLang="ja-JP" sz="2000">
                <a:solidFill>
                  <a:schemeClr val="tx1"/>
                </a:solidFill>
              </a:endParaRPr>
            </a:p>
            <a:p>
              <a:pPr algn="ctr"/>
              <a:r>
                <a:rPr lang="ja-JP" altLang="en-US" sz="2000">
                  <a:solidFill>
                    <a:schemeClr val="tx1"/>
                  </a:solidFill>
                </a:rPr>
                <a:t>保健室</a:t>
              </a:r>
              <a:endParaRPr kumimoji="1" lang="ja-JP" altLang="en-US" sz="2000">
                <a:solidFill>
                  <a:schemeClr val="tx1"/>
                </a:solidFill>
              </a:endParaRPr>
            </a:p>
          </p:txBody>
        </p:sp>
        <p:sp>
          <p:nvSpPr>
            <p:cNvPr id="37" name="正方形/長方形 36">
              <a:extLst>
                <a:ext uri="{FF2B5EF4-FFF2-40B4-BE49-F238E27FC236}">
                  <a16:creationId xmlns:a16="http://schemas.microsoft.com/office/drawing/2014/main" id="{B8FA30A6-E9E6-1150-6760-922712B7F32E}"/>
                </a:ext>
              </a:extLst>
            </p:cNvPr>
            <p:cNvSpPr/>
            <p:nvPr/>
          </p:nvSpPr>
          <p:spPr>
            <a:xfrm>
              <a:off x="7991042" y="5551498"/>
              <a:ext cx="1371600" cy="602094"/>
            </a:xfrm>
            <a:prstGeom prst="rect">
              <a:avLst/>
            </a:prstGeom>
            <a:solidFill>
              <a:srgbClr val="A8C4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特別教室</a:t>
              </a:r>
            </a:p>
          </p:txBody>
        </p:sp>
        <p:sp>
          <p:nvSpPr>
            <p:cNvPr id="38" name="正方形/長方形 37">
              <a:extLst>
                <a:ext uri="{FF2B5EF4-FFF2-40B4-BE49-F238E27FC236}">
                  <a16:creationId xmlns:a16="http://schemas.microsoft.com/office/drawing/2014/main" id="{1B1D2446-EF32-CA85-EF62-3CAC6FF9E9A2}"/>
                </a:ext>
              </a:extLst>
            </p:cNvPr>
            <p:cNvSpPr/>
            <p:nvPr/>
          </p:nvSpPr>
          <p:spPr>
            <a:xfrm>
              <a:off x="7991042" y="4944913"/>
              <a:ext cx="1371600" cy="602094"/>
            </a:xfrm>
            <a:prstGeom prst="rect">
              <a:avLst/>
            </a:prstGeom>
            <a:solidFill>
              <a:srgbClr val="A8C4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特別教室</a:t>
              </a:r>
            </a:p>
          </p:txBody>
        </p:sp>
        <p:sp>
          <p:nvSpPr>
            <p:cNvPr id="39" name="正方形/長方形 38">
              <a:extLst>
                <a:ext uri="{FF2B5EF4-FFF2-40B4-BE49-F238E27FC236}">
                  <a16:creationId xmlns:a16="http://schemas.microsoft.com/office/drawing/2014/main" id="{5A7CD6B4-5AD0-6C44-E84F-7C10ADF9544C}"/>
                </a:ext>
              </a:extLst>
            </p:cNvPr>
            <p:cNvSpPr/>
            <p:nvPr/>
          </p:nvSpPr>
          <p:spPr>
            <a:xfrm>
              <a:off x="9365974" y="5541295"/>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相談室</a:t>
              </a:r>
              <a:endParaRPr kumimoji="1" lang="en-US" altLang="ja-JP" sz="2000">
                <a:solidFill>
                  <a:schemeClr val="tx1"/>
                </a:solidFill>
              </a:endParaRPr>
            </a:p>
            <a:p>
              <a:pPr algn="ctr"/>
              <a:r>
                <a:rPr lang="ja-JP" altLang="en-US" sz="2000">
                  <a:solidFill>
                    <a:schemeClr val="tx1"/>
                  </a:solidFill>
                </a:rPr>
                <a:t>給食室</a:t>
              </a:r>
              <a:endParaRPr kumimoji="1" lang="ja-JP" altLang="en-US" sz="2000">
                <a:solidFill>
                  <a:schemeClr val="tx1"/>
                </a:solidFill>
              </a:endParaRPr>
            </a:p>
          </p:txBody>
        </p:sp>
        <p:sp>
          <p:nvSpPr>
            <p:cNvPr id="40" name="正方形/長方形 39">
              <a:extLst>
                <a:ext uri="{FF2B5EF4-FFF2-40B4-BE49-F238E27FC236}">
                  <a16:creationId xmlns:a16="http://schemas.microsoft.com/office/drawing/2014/main" id="{966F3F0F-8215-E0C2-B110-4CD83F6E7AFF}"/>
                </a:ext>
              </a:extLst>
            </p:cNvPr>
            <p:cNvSpPr/>
            <p:nvPr/>
          </p:nvSpPr>
          <p:spPr>
            <a:xfrm>
              <a:off x="9365974" y="4936911"/>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1" name="正方形/長方形 40">
              <a:extLst>
                <a:ext uri="{FF2B5EF4-FFF2-40B4-BE49-F238E27FC236}">
                  <a16:creationId xmlns:a16="http://schemas.microsoft.com/office/drawing/2014/main" id="{28B6898F-5CBF-413A-7235-085B58339D90}"/>
                </a:ext>
              </a:extLst>
            </p:cNvPr>
            <p:cNvSpPr/>
            <p:nvPr/>
          </p:nvSpPr>
          <p:spPr>
            <a:xfrm>
              <a:off x="9362642" y="4340529"/>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2" name="正方形/長方形 41">
              <a:extLst>
                <a:ext uri="{FF2B5EF4-FFF2-40B4-BE49-F238E27FC236}">
                  <a16:creationId xmlns:a16="http://schemas.microsoft.com/office/drawing/2014/main" id="{46400406-F5A7-1FE9-DEA8-597F37FF362A}"/>
                </a:ext>
              </a:extLst>
            </p:cNvPr>
            <p:cNvSpPr/>
            <p:nvPr/>
          </p:nvSpPr>
          <p:spPr>
            <a:xfrm>
              <a:off x="9362642" y="3768222"/>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3" name="正方形/長方形 42">
              <a:extLst>
                <a:ext uri="{FF2B5EF4-FFF2-40B4-BE49-F238E27FC236}">
                  <a16:creationId xmlns:a16="http://schemas.microsoft.com/office/drawing/2014/main" id="{6D09834B-A25F-F16E-7447-94201187AA27}"/>
                </a:ext>
              </a:extLst>
            </p:cNvPr>
            <p:cNvSpPr/>
            <p:nvPr/>
          </p:nvSpPr>
          <p:spPr>
            <a:xfrm>
              <a:off x="6619442" y="4948304"/>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図書室</a:t>
              </a:r>
            </a:p>
          </p:txBody>
        </p:sp>
        <p:sp>
          <p:nvSpPr>
            <p:cNvPr id="44" name="正方形/長方形 43">
              <a:extLst>
                <a:ext uri="{FF2B5EF4-FFF2-40B4-BE49-F238E27FC236}">
                  <a16:creationId xmlns:a16="http://schemas.microsoft.com/office/drawing/2014/main" id="{3B68EB53-16AB-7457-EB1A-B64C8079D7C0}"/>
                </a:ext>
              </a:extLst>
            </p:cNvPr>
            <p:cNvSpPr/>
            <p:nvPr/>
          </p:nvSpPr>
          <p:spPr>
            <a:xfrm>
              <a:off x="6619442" y="4339429"/>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45" name="正方形/長方形 44">
              <a:extLst>
                <a:ext uri="{FF2B5EF4-FFF2-40B4-BE49-F238E27FC236}">
                  <a16:creationId xmlns:a16="http://schemas.microsoft.com/office/drawing/2014/main" id="{C32C9DCA-5B19-CE2D-BF1C-287E07F70FAA}"/>
                </a:ext>
              </a:extLst>
            </p:cNvPr>
            <p:cNvSpPr/>
            <p:nvPr/>
          </p:nvSpPr>
          <p:spPr>
            <a:xfrm>
              <a:off x="6619442" y="3762996"/>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会議室</a:t>
              </a:r>
            </a:p>
          </p:txBody>
        </p:sp>
        <p:sp>
          <p:nvSpPr>
            <p:cNvPr id="51" name="正方形/長方形 50">
              <a:extLst>
                <a:ext uri="{FF2B5EF4-FFF2-40B4-BE49-F238E27FC236}">
                  <a16:creationId xmlns:a16="http://schemas.microsoft.com/office/drawing/2014/main" id="{C0C33E68-BD38-6AE5-7D9E-B1D218C99986}"/>
                </a:ext>
              </a:extLst>
            </p:cNvPr>
            <p:cNvSpPr/>
            <p:nvPr/>
          </p:nvSpPr>
          <p:spPr>
            <a:xfrm>
              <a:off x="3306062" y="5561701"/>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警備室</a:t>
              </a:r>
              <a:endParaRPr kumimoji="1" lang="en-US" altLang="ja-JP" sz="2000">
                <a:solidFill>
                  <a:schemeClr val="tx1"/>
                </a:solidFill>
              </a:endParaRPr>
            </a:p>
            <a:p>
              <a:pPr algn="ctr"/>
              <a:r>
                <a:rPr lang="ja-JP" altLang="en-US" sz="2000">
                  <a:solidFill>
                    <a:schemeClr val="tx1"/>
                  </a:solidFill>
                </a:rPr>
                <a:t>保健室</a:t>
              </a:r>
              <a:endParaRPr kumimoji="1" lang="ja-JP" altLang="en-US" sz="2000">
                <a:solidFill>
                  <a:schemeClr val="tx1"/>
                </a:solidFill>
              </a:endParaRPr>
            </a:p>
          </p:txBody>
        </p:sp>
        <p:sp>
          <p:nvSpPr>
            <p:cNvPr id="52" name="正方形/長方形 51">
              <a:extLst>
                <a:ext uri="{FF2B5EF4-FFF2-40B4-BE49-F238E27FC236}">
                  <a16:creationId xmlns:a16="http://schemas.microsoft.com/office/drawing/2014/main" id="{86B994BD-C1DE-8887-A8C0-54EFDC4D2453}"/>
                </a:ext>
              </a:extLst>
            </p:cNvPr>
            <p:cNvSpPr/>
            <p:nvPr/>
          </p:nvSpPr>
          <p:spPr>
            <a:xfrm>
              <a:off x="3306062" y="4961501"/>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図書室</a:t>
              </a:r>
            </a:p>
          </p:txBody>
        </p:sp>
        <p:sp>
          <p:nvSpPr>
            <p:cNvPr id="53" name="正方形/長方形 52">
              <a:extLst>
                <a:ext uri="{FF2B5EF4-FFF2-40B4-BE49-F238E27FC236}">
                  <a16:creationId xmlns:a16="http://schemas.microsoft.com/office/drawing/2014/main" id="{E59FDA6B-A1E8-E364-BED2-2A4AF83AE599}"/>
                </a:ext>
              </a:extLst>
            </p:cNvPr>
            <p:cNvSpPr/>
            <p:nvPr/>
          </p:nvSpPr>
          <p:spPr>
            <a:xfrm>
              <a:off x="3306062" y="4352626"/>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54" name="正方形/長方形 53">
              <a:extLst>
                <a:ext uri="{FF2B5EF4-FFF2-40B4-BE49-F238E27FC236}">
                  <a16:creationId xmlns:a16="http://schemas.microsoft.com/office/drawing/2014/main" id="{2B3C4412-D91F-2C1C-406B-B7FDAF7C5DB1}"/>
                </a:ext>
              </a:extLst>
            </p:cNvPr>
            <p:cNvSpPr/>
            <p:nvPr/>
          </p:nvSpPr>
          <p:spPr>
            <a:xfrm>
              <a:off x="3306062" y="3776193"/>
              <a:ext cx="1371600" cy="602094"/>
            </a:xfrm>
            <a:prstGeom prst="rect">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会議室</a:t>
              </a:r>
            </a:p>
          </p:txBody>
        </p:sp>
        <p:cxnSp>
          <p:nvCxnSpPr>
            <p:cNvPr id="56" name="直線コネクタ 55">
              <a:extLst>
                <a:ext uri="{FF2B5EF4-FFF2-40B4-BE49-F238E27FC236}">
                  <a16:creationId xmlns:a16="http://schemas.microsoft.com/office/drawing/2014/main" id="{A82CEC44-98D6-B19A-7B2B-29E2441FFEFC}"/>
                </a:ext>
              </a:extLst>
            </p:cNvPr>
            <p:cNvCxnSpPr>
              <a:cxnSpLocks/>
            </p:cNvCxnSpPr>
            <p:nvPr/>
          </p:nvCxnSpPr>
          <p:spPr>
            <a:xfrm flipV="1">
              <a:off x="4671341" y="3764890"/>
              <a:ext cx="1918757" cy="753"/>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9" name="直線コネクタ 58">
              <a:extLst>
                <a:ext uri="{FF2B5EF4-FFF2-40B4-BE49-F238E27FC236}">
                  <a16:creationId xmlns:a16="http://schemas.microsoft.com/office/drawing/2014/main" id="{ED19900E-244D-3A80-94EF-0D0982A6EED5}"/>
                </a:ext>
              </a:extLst>
            </p:cNvPr>
            <p:cNvCxnSpPr>
              <a:cxnSpLocks/>
            </p:cNvCxnSpPr>
            <p:nvPr/>
          </p:nvCxnSpPr>
          <p:spPr>
            <a:xfrm flipV="1">
              <a:off x="4677662" y="4365090"/>
              <a:ext cx="1941780" cy="13197"/>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直線コネクタ 59">
              <a:extLst>
                <a:ext uri="{FF2B5EF4-FFF2-40B4-BE49-F238E27FC236}">
                  <a16:creationId xmlns:a16="http://schemas.microsoft.com/office/drawing/2014/main" id="{7197EC4A-EB57-84C7-A294-35DDF8AE20B8}"/>
                </a:ext>
              </a:extLst>
            </p:cNvPr>
            <p:cNvCxnSpPr>
              <a:cxnSpLocks/>
            </p:cNvCxnSpPr>
            <p:nvPr/>
          </p:nvCxnSpPr>
          <p:spPr>
            <a:xfrm>
              <a:off x="4677662" y="4930770"/>
              <a:ext cx="1941780" cy="17534"/>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直線コネクタ 60">
              <a:extLst>
                <a:ext uri="{FF2B5EF4-FFF2-40B4-BE49-F238E27FC236}">
                  <a16:creationId xmlns:a16="http://schemas.microsoft.com/office/drawing/2014/main" id="{931CD1E9-CDE2-9EA7-F39C-B4DAB4083F1E}"/>
                </a:ext>
              </a:extLst>
            </p:cNvPr>
            <p:cNvCxnSpPr>
              <a:cxnSpLocks/>
            </p:cNvCxnSpPr>
            <p:nvPr/>
          </p:nvCxnSpPr>
          <p:spPr>
            <a:xfrm>
              <a:off x="4683505" y="5547007"/>
              <a:ext cx="1935937" cy="12751"/>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2" name="テキスト ボックス 61">
              <a:extLst>
                <a:ext uri="{FF2B5EF4-FFF2-40B4-BE49-F238E27FC236}">
                  <a16:creationId xmlns:a16="http://schemas.microsoft.com/office/drawing/2014/main" id="{B9B25525-3D8F-B46B-BE7A-D8321841E196}"/>
                </a:ext>
              </a:extLst>
            </p:cNvPr>
            <p:cNvSpPr txBox="1"/>
            <p:nvPr/>
          </p:nvSpPr>
          <p:spPr>
            <a:xfrm>
              <a:off x="4603434" y="5839736"/>
              <a:ext cx="1240651" cy="338554"/>
            </a:xfrm>
            <a:prstGeom prst="rect">
              <a:avLst/>
            </a:prstGeom>
            <a:noFill/>
          </p:spPr>
          <p:txBody>
            <a:bodyPr wrap="square" rtlCol="0">
              <a:spAutoFit/>
            </a:bodyPr>
            <a:lstStyle/>
            <a:p>
              <a:r>
                <a:rPr kumimoji="1" lang="ja-JP" altLang="en-US" sz="1600"/>
                <a:t>体育館側</a:t>
              </a:r>
            </a:p>
          </p:txBody>
        </p:sp>
        <p:sp>
          <p:nvSpPr>
            <p:cNvPr id="79" name="テキスト ボックス 78">
              <a:extLst>
                <a:ext uri="{FF2B5EF4-FFF2-40B4-BE49-F238E27FC236}">
                  <a16:creationId xmlns:a16="http://schemas.microsoft.com/office/drawing/2014/main" id="{49156C3F-1B1D-F71D-DA77-C0C0E09A42B1}"/>
                </a:ext>
              </a:extLst>
            </p:cNvPr>
            <p:cNvSpPr txBox="1"/>
            <p:nvPr/>
          </p:nvSpPr>
          <p:spPr>
            <a:xfrm>
              <a:off x="5839985" y="5826539"/>
              <a:ext cx="1240651" cy="338554"/>
            </a:xfrm>
            <a:prstGeom prst="rect">
              <a:avLst/>
            </a:prstGeom>
            <a:noFill/>
          </p:spPr>
          <p:txBody>
            <a:bodyPr wrap="square" rtlCol="0">
              <a:spAutoFit/>
            </a:bodyPr>
            <a:lstStyle/>
            <a:p>
              <a:r>
                <a:rPr kumimoji="1" lang="ja-JP" altLang="en-US" sz="1600"/>
                <a:t>校庭側</a:t>
              </a:r>
            </a:p>
          </p:txBody>
        </p:sp>
        <p:sp>
          <p:nvSpPr>
            <p:cNvPr id="81" name="テキスト ボックス 80">
              <a:extLst>
                <a:ext uri="{FF2B5EF4-FFF2-40B4-BE49-F238E27FC236}">
                  <a16:creationId xmlns:a16="http://schemas.microsoft.com/office/drawing/2014/main" id="{C6A6BA1E-9CDF-3EC5-2644-B6C55392E9FB}"/>
                </a:ext>
              </a:extLst>
            </p:cNvPr>
            <p:cNvSpPr txBox="1"/>
            <p:nvPr/>
          </p:nvSpPr>
          <p:spPr>
            <a:xfrm>
              <a:off x="10792930" y="3400071"/>
              <a:ext cx="511492" cy="2744277"/>
            </a:xfrm>
            <a:prstGeom prst="rect">
              <a:avLst/>
            </a:prstGeom>
            <a:noFill/>
          </p:spPr>
          <p:txBody>
            <a:bodyPr wrap="square" rtlCol="0">
              <a:spAutoFit/>
            </a:bodyPr>
            <a:lstStyle/>
            <a:p>
              <a:pPr>
                <a:lnSpc>
                  <a:spcPct val="250000"/>
                </a:lnSpc>
              </a:pPr>
              <a:r>
                <a:rPr lang="en-US" altLang="ja-JP"/>
                <a:t>4F</a:t>
              </a:r>
            </a:p>
            <a:p>
              <a:pPr>
                <a:lnSpc>
                  <a:spcPct val="250000"/>
                </a:lnSpc>
              </a:pPr>
              <a:r>
                <a:rPr kumimoji="1" lang="en-US" altLang="ja-JP"/>
                <a:t>3F</a:t>
              </a:r>
            </a:p>
            <a:p>
              <a:pPr>
                <a:lnSpc>
                  <a:spcPct val="250000"/>
                </a:lnSpc>
              </a:pPr>
              <a:r>
                <a:rPr kumimoji="1" lang="en-US" altLang="ja-JP"/>
                <a:t>2F</a:t>
              </a:r>
            </a:p>
            <a:p>
              <a:pPr>
                <a:lnSpc>
                  <a:spcPct val="250000"/>
                </a:lnSpc>
              </a:pPr>
              <a:r>
                <a:rPr lang="en-US" altLang="ja-JP"/>
                <a:t>1F</a:t>
              </a:r>
              <a:endParaRPr kumimoji="1" lang="en-US" altLang="ja-JP"/>
            </a:p>
          </p:txBody>
        </p:sp>
        <p:sp>
          <p:nvSpPr>
            <p:cNvPr id="82" name="テキスト ボックス 81">
              <a:extLst>
                <a:ext uri="{FF2B5EF4-FFF2-40B4-BE49-F238E27FC236}">
                  <a16:creationId xmlns:a16="http://schemas.microsoft.com/office/drawing/2014/main" id="{42AA1546-9B44-8B77-5353-1E47ED5C4F08}"/>
                </a:ext>
              </a:extLst>
            </p:cNvPr>
            <p:cNvSpPr txBox="1"/>
            <p:nvPr/>
          </p:nvSpPr>
          <p:spPr>
            <a:xfrm>
              <a:off x="0" y="3406321"/>
              <a:ext cx="511492" cy="2744277"/>
            </a:xfrm>
            <a:prstGeom prst="rect">
              <a:avLst/>
            </a:prstGeom>
            <a:noFill/>
          </p:spPr>
          <p:txBody>
            <a:bodyPr wrap="square" rtlCol="0">
              <a:spAutoFit/>
            </a:bodyPr>
            <a:lstStyle/>
            <a:p>
              <a:pPr>
                <a:lnSpc>
                  <a:spcPct val="250000"/>
                </a:lnSpc>
              </a:pPr>
              <a:r>
                <a:rPr lang="en-US" altLang="ja-JP"/>
                <a:t>4F</a:t>
              </a:r>
            </a:p>
            <a:p>
              <a:pPr>
                <a:lnSpc>
                  <a:spcPct val="250000"/>
                </a:lnSpc>
              </a:pPr>
              <a:r>
                <a:rPr kumimoji="1" lang="en-US" altLang="ja-JP"/>
                <a:t>3F</a:t>
              </a:r>
            </a:p>
            <a:p>
              <a:pPr>
                <a:lnSpc>
                  <a:spcPct val="250000"/>
                </a:lnSpc>
              </a:pPr>
              <a:r>
                <a:rPr kumimoji="1" lang="en-US" altLang="ja-JP"/>
                <a:t>2F</a:t>
              </a:r>
            </a:p>
            <a:p>
              <a:pPr>
                <a:lnSpc>
                  <a:spcPct val="250000"/>
                </a:lnSpc>
              </a:pPr>
              <a:r>
                <a:rPr lang="en-US" altLang="ja-JP"/>
                <a:t>1F</a:t>
              </a:r>
              <a:endParaRPr kumimoji="1" lang="en-US" altLang="ja-JP"/>
            </a:p>
          </p:txBody>
        </p:sp>
        <p:cxnSp>
          <p:nvCxnSpPr>
            <p:cNvPr id="50" name="直線コネクタ 49">
              <a:extLst>
                <a:ext uri="{FF2B5EF4-FFF2-40B4-BE49-F238E27FC236}">
                  <a16:creationId xmlns:a16="http://schemas.microsoft.com/office/drawing/2014/main" id="{910E478F-3782-B57D-B58E-9CC6399E58DF}"/>
                </a:ext>
              </a:extLst>
            </p:cNvPr>
            <p:cNvCxnSpPr>
              <a:cxnSpLocks/>
            </p:cNvCxnSpPr>
            <p:nvPr/>
          </p:nvCxnSpPr>
          <p:spPr>
            <a:xfrm>
              <a:off x="307010" y="6163795"/>
              <a:ext cx="5098078" cy="0"/>
            </a:xfrm>
            <a:prstGeom prst="line">
              <a:avLst/>
            </a:prstGeom>
            <a:ln w="57150"/>
          </p:spPr>
          <p:style>
            <a:lnRef idx="2">
              <a:schemeClr val="dk1"/>
            </a:lnRef>
            <a:fillRef idx="0">
              <a:schemeClr val="dk1"/>
            </a:fillRef>
            <a:effectRef idx="1">
              <a:schemeClr val="dk1"/>
            </a:effectRef>
            <a:fontRef idx="minor">
              <a:schemeClr val="tx1"/>
            </a:fontRef>
          </p:style>
        </p:cxnSp>
      </p:grpSp>
      <p:sp>
        <p:nvSpPr>
          <p:cNvPr id="72" name="テキスト ボックス 71">
            <a:extLst>
              <a:ext uri="{FF2B5EF4-FFF2-40B4-BE49-F238E27FC236}">
                <a16:creationId xmlns:a16="http://schemas.microsoft.com/office/drawing/2014/main" id="{3C0ED095-D97D-832E-CE2C-2EEFA211FFE5}"/>
              </a:ext>
            </a:extLst>
          </p:cNvPr>
          <p:cNvSpPr txBox="1"/>
          <p:nvPr/>
        </p:nvSpPr>
        <p:spPr>
          <a:xfrm>
            <a:off x="862361" y="6353585"/>
            <a:ext cx="3938191" cy="382533"/>
          </a:xfrm>
          <a:prstGeom prst="rect">
            <a:avLst/>
          </a:prstGeom>
          <a:noFill/>
        </p:spPr>
        <p:txBody>
          <a:bodyPr wrap="square" rtlCol="0">
            <a:spAutoFit/>
          </a:bodyPr>
          <a:lstStyle/>
          <a:p>
            <a:r>
              <a:rPr kumimoji="1" lang="ja-JP" altLang="en-US"/>
              <a:t>校庭側から見た立面イメージ</a:t>
            </a:r>
          </a:p>
        </p:txBody>
      </p:sp>
      <p:sp>
        <p:nvSpPr>
          <p:cNvPr id="73" name="テキスト ボックス 72">
            <a:extLst>
              <a:ext uri="{FF2B5EF4-FFF2-40B4-BE49-F238E27FC236}">
                <a16:creationId xmlns:a16="http://schemas.microsoft.com/office/drawing/2014/main" id="{0C793587-F039-DD0D-AA6D-B6B971F60A31}"/>
              </a:ext>
            </a:extLst>
          </p:cNvPr>
          <p:cNvSpPr txBox="1"/>
          <p:nvPr/>
        </p:nvSpPr>
        <p:spPr>
          <a:xfrm>
            <a:off x="7187796" y="6324662"/>
            <a:ext cx="3938191" cy="369332"/>
          </a:xfrm>
          <a:prstGeom prst="rect">
            <a:avLst/>
          </a:prstGeom>
          <a:noFill/>
        </p:spPr>
        <p:txBody>
          <a:bodyPr wrap="square" rtlCol="0">
            <a:spAutoFit/>
          </a:bodyPr>
          <a:lstStyle/>
          <a:p>
            <a:r>
              <a:rPr lang="ja-JP" altLang="en-US"/>
              <a:t>体育館</a:t>
            </a:r>
            <a:r>
              <a:rPr kumimoji="1" lang="ja-JP" altLang="en-US"/>
              <a:t>側から見た立面イメージ</a:t>
            </a:r>
          </a:p>
        </p:txBody>
      </p:sp>
      <p:sp>
        <p:nvSpPr>
          <p:cNvPr id="74" name="テキスト ボックス 73">
            <a:extLst>
              <a:ext uri="{FF2B5EF4-FFF2-40B4-BE49-F238E27FC236}">
                <a16:creationId xmlns:a16="http://schemas.microsoft.com/office/drawing/2014/main" id="{98363511-13CD-C45E-3F28-65D47BC3AE60}"/>
              </a:ext>
            </a:extLst>
          </p:cNvPr>
          <p:cNvSpPr txBox="1"/>
          <p:nvPr/>
        </p:nvSpPr>
        <p:spPr>
          <a:xfrm>
            <a:off x="9156891" y="3133609"/>
            <a:ext cx="3938191" cy="461665"/>
          </a:xfrm>
          <a:prstGeom prst="rect">
            <a:avLst/>
          </a:prstGeom>
          <a:noFill/>
        </p:spPr>
        <p:txBody>
          <a:bodyPr wrap="square" rtlCol="0">
            <a:spAutoFit/>
          </a:bodyPr>
          <a:lstStyle/>
          <a:p>
            <a:r>
              <a:rPr lang="ja-JP" altLang="en-US" sz="2400" b="1">
                <a:solidFill>
                  <a:schemeClr val="tx2">
                    <a:lumMod val="75000"/>
                    <a:lumOff val="25000"/>
                  </a:schemeClr>
                </a:solidFill>
              </a:rPr>
              <a:t>授業棟</a:t>
            </a:r>
            <a:r>
              <a:rPr lang="en-US" altLang="ja-JP" sz="2400" b="1">
                <a:solidFill>
                  <a:schemeClr val="tx2">
                    <a:lumMod val="75000"/>
                    <a:lumOff val="25000"/>
                  </a:schemeClr>
                </a:solidFill>
              </a:rPr>
              <a:t>(</a:t>
            </a:r>
            <a:r>
              <a:rPr lang="ja-JP" altLang="en-US" sz="2400" b="1">
                <a:solidFill>
                  <a:schemeClr val="tx2">
                    <a:lumMod val="75000"/>
                    <a:lumOff val="25000"/>
                  </a:schemeClr>
                </a:solidFill>
              </a:rPr>
              <a:t>生徒</a:t>
            </a:r>
            <a:r>
              <a:rPr lang="en-US" altLang="ja-JP" sz="2400" b="1">
                <a:solidFill>
                  <a:schemeClr val="tx2">
                    <a:lumMod val="75000"/>
                    <a:lumOff val="25000"/>
                  </a:schemeClr>
                </a:solidFill>
              </a:rPr>
              <a:t>)</a:t>
            </a:r>
            <a:endParaRPr kumimoji="1" lang="ja-JP" altLang="en-US" sz="2400" b="1">
              <a:solidFill>
                <a:schemeClr val="tx2">
                  <a:lumMod val="75000"/>
                  <a:lumOff val="25000"/>
                </a:schemeClr>
              </a:solidFill>
            </a:endParaRPr>
          </a:p>
        </p:txBody>
      </p:sp>
      <p:sp>
        <p:nvSpPr>
          <p:cNvPr id="99" name="テキスト ボックス 98">
            <a:extLst>
              <a:ext uri="{FF2B5EF4-FFF2-40B4-BE49-F238E27FC236}">
                <a16:creationId xmlns:a16="http://schemas.microsoft.com/office/drawing/2014/main" id="{2DBFB80E-9C13-6904-4DEF-582EB79248EE}"/>
              </a:ext>
            </a:extLst>
          </p:cNvPr>
          <p:cNvSpPr txBox="1"/>
          <p:nvPr/>
        </p:nvSpPr>
        <p:spPr>
          <a:xfrm>
            <a:off x="4955776" y="405713"/>
            <a:ext cx="3938191" cy="461665"/>
          </a:xfrm>
          <a:prstGeom prst="rect">
            <a:avLst/>
          </a:prstGeom>
          <a:noFill/>
        </p:spPr>
        <p:txBody>
          <a:bodyPr wrap="square" rtlCol="0">
            <a:spAutoFit/>
          </a:bodyPr>
          <a:lstStyle/>
          <a:p>
            <a:r>
              <a:rPr lang="ja-JP" altLang="en-US" sz="2400" b="1">
                <a:solidFill>
                  <a:schemeClr val="tx2">
                    <a:lumMod val="75000"/>
                    <a:lumOff val="25000"/>
                  </a:schemeClr>
                </a:solidFill>
              </a:rPr>
              <a:t>授業棟</a:t>
            </a:r>
            <a:r>
              <a:rPr lang="en-US" altLang="ja-JP" sz="2400" b="1">
                <a:solidFill>
                  <a:schemeClr val="tx2">
                    <a:lumMod val="75000"/>
                    <a:lumOff val="25000"/>
                  </a:schemeClr>
                </a:solidFill>
              </a:rPr>
              <a:t>(</a:t>
            </a:r>
            <a:r>
              <a:rPr lang="ja-JP" altLang="en-US" sz="2400" b="1">
                <a:solidFill>
                  <a:schemeClr val="tx2">
                    <a:lumMod val="75000"/>
                    <a:lumOff val="25000"/>
                  </a:schemeClr>
                </a:solidFill>
              </a:rPr>
              <a:t>生徒</a:t>
            </a:r>
            <a:r>
              <a:rPr lang="en-US" altLang="ja-JP" sz="2400" b="1">
                <a:solidFill>
                  <a:schemeClr val="tx2">
                    <a:lumMod val="75000"/>
                    <a:lumOff val="25000"/>
                  </a:schemeClr>
                </a:solidFill>
              </a:rPr>
              <a:t>)</a:t>
            </a:r>
            <a:endParaRPr kumimoji="1" lang="ja-JP" altLang="en-US" sz="2400" b="1">
              <a:solidFill>
                <a:schemeClr val="tx2">
                  <a:lumMod val="75000"/>
                  <a:lumOff val="25000"/>
                </a:schemeClr>
              </a:solidFill>
            </a:endParaRPr>
          </a:p>
        </p:txBody>
      </p:sp>
      <p:cxnSp>
        <p:nvCxnSpPr>
          <p:cNvPr id="101" name="直線コネクタ 100">
            <a:extLst>
              <a:ext uri="{FF2B5EF4-FFF2-40B4-BE49-F238E27FC236}">
                <a16:creationId xmlns:a16="http://schemas.microsoft.com/office/drawing/2014/main" id="{65F8C9CB-CADA-2F84-D5A9-6CF94449FD2C}"/>
              </a:ext>
            </a:extLst>
          </p:cNvPr>
          <p:cNvCxnSpPr>
            <a:cxnSpLocks/>
          </p:cNvCxnSpPr>
          <p:nvPr/>
        </p:nvCxnSpPr>
        <p:spPr>
          <a:xfrm flipH="1">
            <a:off x="4700685" y="862777"/>
            <a:ext cx="704403" cy="828621"/>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15" name="直線コネクタ 114">
            <a:extLst>
              <a:ext uri="{FF2B5EF4-FFF2-40B4-BE49-F238E27FC236}">
                <a16:creationId xmlns:a16="http://schemas.microsoft.com/office/drawing/2014/main" id="{F6937A3A-8013-C593-D524-1A23EFC8468E}"/>
              </a:ext>
            </a:extLst>
          </p:cNvPr>
          <p:cNvCxnSpPr>
            <a:cxnSpLocks/>
          </p:cNvCxnSpPr>
          <p:nvPr/>
        </p:nvCxnSpPr>
        <p:spPr>
          <a:xfrm flipH="1">
            <a:off x="4603434" y="862777"/>
            <a:ext cx="801654" cy="948438"/>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116" name="図 115" descr="マップ&#10;&#10;AI 生成コンテンツは誤りを含む可能性があります。">
            <a:extLst>
              <a:ext uri="{FF2B5EF4-FFF2-40B4-BE49-F238E27FC236}">
                <a16:creationId xmlns:a16="http://schemas.microsoft.com/office/drawing/2014/main" id="{08AA4D86-F0E2-47D6-D3AA-802295068DA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851" t="15476" r="7107" b="10788"/>
          <a:stretch>
            <a:fillRect/>
          </a:stretch>
        </p:blipFill>
        <p:spPr>
          <a:xfrm>
            <a:off x="8347003" y="1256234"/>
            <a:ext cx="1657527" cy="2032883"/>
          </a:xfrm>
          <a:prstGeom prst="rect">
            <a:avLst/>
          </a:prstGeom>
        </p:spPr>
      </p:pic>
      <p:sp>
        <p:nvSpPr>
          <p:cNvPr id="117" name="四角形: 角を丸くする 116">
            <a:extLst>
              <a:ext uri="{FF2B5EF4-FFF2-40B4-BE49-F238E27FC236}">
                <a16:creationId xmlns:a16="http://schemas.microsoft.com/office/drawing/2014/main" id="{BF4163D5-D562-A146-E059-CEDA5DB90A5B}"/>
              </a:ext>
            </a:extLst>
          </p:cNvPr>
          <p:cNvSpPr/>
          <p:nvPr/>
        </p:nvSpPr>
        <p:spPr>
          <a:xfrm>
            <a:off x="8961326" y="134532"/>
            <a:ext cx="2387294" cy="1307876"/>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四角形: 上の 2 つの角を丸める 117">
            <a:extLst>
              <a:ext uri="{FF2B5EF4-FFF2-40B4-BE49-F238E27FC236}">
                <a16:creationId xmlns:a16="http://schemas.microsoft.com/office/drawing/2014/main" id="{7CCD1715-A741-E61F-DC52-D66177B7D9DF}"/>
              </a:ext>
            </a:extLst>
          </p:cNvPr>
          <p:cNvSpPr/>
          <p:nvPr/>
        </p:nvSpPr>
        <p:spPr>
          <a:xfrm rot="10800000">
            <a:off x="9075122" y="548222"/>
            <a:ext cx="2181595" cy="830996"/>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テキスト ボックス 118">
            <a:extLst>
              <a:ext uri="{FF2B5EF4-FFF2-40B4-BE49-F238E27FC236}">
                <a16:creationId xmlns:a16="http://schemas.microsoft.com/office/drawing/2014/main" id="{5D7BEA54-3E73-BE12-81C7-E2F09C0F8C35}"/>
              </a:ext>
            </a:extLst>
          </p:cNvPr>
          <p:cNvSpPr txBox="1"/>
          <p:nvPr/>
        </p:nvSpPr>
        <p:spPr>
          <a:xfrm>
            <a:off x="9075123" y="593915"/>
            <a:ext cx="2220510" cy="830997"/>
          </a:xfrm>
          <a:prstGeom prst="rect">
            <a:avLst/>
          </a:prstGeom>
          <a:noFill/>
        </p:spPr>
        <p:txBody>
          <a:bodyPr wrap="square" rtlCol="0">
            <a:spAutoFit/>
          </a:bodyPr>
          <a:lstStyle/>
          <a:p>
            <a:r>
              <a:rPr kumimoji="1" lang="ja-JP" altLang="en-US" sz="2400"/>
              <a:t>生徒数：</a:t>
            </a:r>
            <a:r>
              <a:rPr kumimoji="1" lang="en-US" altLang="ja-JP" sz="2400"/>
              <a:t>457</a:t>
            </a:r>
            <a:r>
              <a:rPr kumimoji="1" lang="ja-JP" altLang="en-US" sz="2400"/>
              <a:t>人</a:t>
            </a:r>
            <a:endParaRPr kumimoji="1" lang="en-US" altLang="ja-JP" sz="2400"/>
          </a:p>
          <a:p>
            <a:r>
              <a:rPr kumimoji="1" lang="ja-JP" altLang="en-US" sz="2400"/>
              <a:t>築年数：</a:t>
            </a:r>
            <a:r>
              <a:rPr lang="en-US" altLang="ja-JP" sz="2400"/>
              <a:t>49</a:t>
            </a:r>
            <a:r>
              <a:rPr kumimoji="1" lang="ja-JP" altLang="en-US" sz="2400"/>
              <a:t>年</a:t>
            </a:r>
            <a:endParaRPr kumimoji="1" lang="en-US" altLang="ja-JP" sz="2400"/>
          </a:p>
        </p:txBody>
      </p:sp>
      <p:cxnSp>
        <p:nvCxnSpPr>
          <p:cNvPr id="120" name="直線コネクタ 119">
            <a:extLst>
              <a:ext uri="{FF2B5EF4-FFF2-40B4-BE49-F238E27FC236}">
                <a16:creationId xmlns:a16="http://schemas.microsoft.com/office/drawing/2014/main" id="{7D64C1FA-B0E9-EC66-794D-F3E0C3EC9FC1}"/>
              </a:ext>
            </a:extLst>
          </p:cNvPr>
          <p:cNvCxnSpPr>
            <a:cxnSpLocks/>
          </p:cNvCxnSpPr>
          <p:nvPr/>
        </p:nvCxnSpPr>
        <p:spPr>
          <a:xfrm flipV="1">
            <a:off x="9271416" y="1421019"/>
            <a:ext cx="947209" cy="7547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1" name="テキスト ボックス 120">
            <a:extLst>
              <a:ext uri="{FF2B5EF4-FFF2-40B4-BE49-F238E27FC236}">
                <a16:creationId xmlns:a16="http://schemas.microsoft.com/office/drawing/2014/main" id="{15460319-6410-954E-D74B-295C2ED9E277}"/>
              </a:ext>
            </a:extLst>
          </p:cNvPr>
          <p:cNvSpPr txBox="1"/>
          <p:nvPr/>
        </p:nvSpPr>
        <p:spPr>
          <a:xfrm>
            <a:off x="8977942" y="162759"/>
            <a:ext cx="2481366" cy="461665"/>
          </a:xfrm>
          <a:prstGeom prst="rect">
            <a:avLst/>
          </a:prstGeom>
          <a:noFill/>
        </p:spPr>
        <p:txBody>
          <a:bodyPr wrap="square" rtlCol="0">
            <a:spAutoFit/>
          </a:bodyPr>
          <a:lstStyle/>
          <a:p>
            <a:r>
              <a:rPr kumimoji="1" lang="ja-JP" altLang="en-US" sz="2400"/>
              <a:t>土浦第四中学校</a:t>
            </a:r>
          </a:p>
        </p:txBody>
      </p:sp>
      <p:sp>
        <p:nvSpPr>
          <p:cNvPr id="122" name="テキスト ボックス 121">
            <a:extLst>
              <a:ext uri="{FF2B5EF4-FFF2-40B4-BE49-F238E27FC236}">
                <a16:creationId xmlns:a16="http://schemas.microsoft.com/office/drawing/2014/main" id="{7BD4F12A-4F41-F9F1-352F-E40FD3ED8144}"/>
              </a:ext>
            </a:extLst>
          </p:cNvPr>
          <p:cNvSpPr txBox="1"/>
          <p:nvPr/>
        </p:nvSpPr>
        <p:spPr>
          <a:xfrm>
            <a:off x="7685" y="1103138"/>
            <a:ext cx="3938191" cy="382533"/>
          </a:xfrm>
          <a:prstGeom prst="rect">
            <a:avLst/>
          </a:prstGeom>
          <a:noFill/>
        </p:spPr>
        <p:txBody>
          <a:bodyPr wrap="square" rtlCol="0">
            <a:spAutoFit/>
          </a:bodyPr>
          <a:lstStyle/>
          <a:p>
            <a:r>
              <a:rPr lang="ja-JP" altLang="en-US"/>
              <a:t>外観</a:t>
            </a:r>
            <a:r>
              <a:rPr kumimoji="1" lang="ja-JP" altLang="en-US"/>
              <a:t>イメージ</a:t>
            </a:r>
          </a:p>
        </p:txBody>
      </p:sp>
      <p:sp>
        <p:nvSpPr>
          <p:cNvPr id="123" name="テキスト ボックス 122">
            <a:extLst>
              <a:ext uri="{FF2B5EF4-FFF2-40B4-BE49-F238E27FC236}">
                <a16:creationId xmlns:a16="http://schemas.microsoft.com/office/drawing/2014/main" id="{E5122E71-35C3-768E-138E-9EA2C7C29969}"/>
              </a:ext>
            </a:extLst>
          </p:cNvPr>
          <p:cNvSpPr txBox="1"/>
          <p:nvPr/>
        </p:nvSpPr>
        <p:spPr>
          <a:xfrm>
            <a:off x="272493" y="209375"/>
            <a:ext cx="4078790"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統合後の教室配置案</a:t>
            </a:r>
            <a:endParaRPr lang="ja-JP" altLang="ja-JP" sz="32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467139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6C9DB-B175-0A15-B363-1B4A5A112DB0}"/>
            </a:ext>
          </a:extLst>
        </p:cNvPr>
        <p:cNvGrpSpPr/>
        <p:nvPr/>
      </p:nvGrpSpPr>
      <p:grpSpPr>
        <a:xfrm>
          <a:off x="0" y="0"/>
          <a:ext cx="0" cy="0"/>
          <a:chOff x="0" y="0"/>
          <a:chExt cx="0" cy="0"/>
        </a:xfrm>
      </p:grpSpPr>
      <p:pic>
        <p:nvPicPr>
          <p:cNvPr id="12" name="図 11" descr="ダイアグラム&#10;&#10;AI 生成コンテンツは誤りを含む可能性があります。">
            <a:extLst>
              <a:ext uri="{FF2B5EF4-FFF2-40B4-BE49-F238E27FC236}">
                <a16:creationId xmlns:a16="http://schemas.microsoft.com/office/drawing/2014/main" id="{682E02FE-20B9-E146-87B3-CDCD4F75B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2" y="862788"/>
            <a:ext cx="5458968" cy="3070098"/>
          </a:xfrm>
          <a:prstGeom prst="rect">
            <a:avLst/>
          </a:prstGeom>
        </p:spPr>
      </p:pic>
      <p:sp>
        <p:nvSpPr>
          <p:cNvPr id="2" name="四角形: 1 つの角を切り取る 1">
            <a:extLst>
              <a:ext uri="{FF2B5EF4-FFF2-40B4-BE49-F238E27FC236}">
                <a16:creationId xmlns:a16="http://schemas.microsoft.com/office/drawing/2014/main" id="{BDCF938C-6284-4D1B-AFFA-9118036F0DB5}"/>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ACE6C905-BA96-1588-758C-CDA5ED264BC2}"/>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E86A4993-1114-F36A-8F69-2AC4AC3F7EFF}"/>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2990A7CB-7CB9-2C13-2FE0-D36D690906F3}"/>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815A62DB-6AC7-6AD1-2193-9340410997F8}"/>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DDE85BA7-B759-B8DE-7111-0CE5E756FC4F}"/>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0EC27CDE-D960-41DC-DA03-B68BBD0EAB99}"/>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15" name="テキスト ボックス 14">
            <a:extLst>
              <a:ext uri="{FF2B5EF4-FFF2-40B4-BE49-F238E27FC236}">
                <a16:creationId xmlns:a16="http://schemas.microsoft.com/office/drawing/2014/main" id="{9BEC3C62-E5EF-27E1-6C5D-508B03EEBA7B}"/>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16" name="テキスト ボックス 15">
            <a:extLst>
              <a:ext uri="{FF2B5EF4-FFF2-40B4-BE49-F238E27FC236}">
                <a16:creationId xmlns:a16="http://schemas.microsoft.com/office/drawing/2014/main" id="{123A4A19-9B4E-7B57-61F6-9A6BD38FC295}"/>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CBFF0D0E-3D72-818F-BAAC-CE1D29E85569}"/>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8" name="テキスト ボックス 17">
            <a:extLst>
              <a:ext uri="{FF2B5EF4-FFF2-40B4-BE49-F238E27FC236}">
                <a16:creationId xmlns:a16="http://schemas.microsoft.com/office/drawing/2014/main" id="{218C3AF0-5C21-1B52-281F-21F1A65FE4B4}"/>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21" name="テキスト ボックス 20">
            <a:extLst>
              <a:ext uri="{FF2B5EF4-FFF2-40B4-BE49-F238E27FC236}">
                <a16:creationId xmlns:a16="http://schemas.microsoft.com/office/drawing/2014/main" id="{BFD618BA-5FFA-22C7-1E8B-979DA4C93A7C}"/>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スライド番号プレースホルダー 8">
            <a:extLst>
              <a:ext uri="{FF2B5EF4-FFF2-40B4-BE49-F238E27FC236}">
                <a16:creationId xmlns:a16="http://schemas.microsoft.com/office/drawing/2014/main" id="{402657F3-66C6-B689-2310-86C2DCDA77B9}"/>
              </a:ext>
            </a:extLst>
          </p:cNvPr>
          <p:cNvSpPr>
            <a:spLocks noGrp="1"/>
          </p:cNvSpPr>
          <p:nvPr>
            <p:ph type="sldNum" sz="quarter" idx="12"/>
          </p:nvPr>
        </p:nvSpPr>
        <p:spPr/>
        <p:txBody>
          <a:bodyPr/>
          <a:lstStyle/>
          <a:p>
            <a:fld id="{808DD2B0-C8C2-4F2E-939A-03152E45562F}" type="slidenum">
              <a:rPr kumimoji="1" lang="ja-JP" altLang="en-US" smtClean="0"/>
              <a:t>12</a:t>
            </a:fld>
            <a:endParaRPr kumimoji="1" lang="ja-JP" altLang="en-US"/>
          </a:p>
        </p:txBody>
      </p:sp>
      <p:grpSp>
        <p:nvGrpSpPr>
          <p:cNvPr id="8" name="グループ化 7">
            <a:extLst>
              <a:ext uri="{FF2B5EF4-FFF2-40B4-BE49-F238E27FC236}">
                <a16:creationId xmlns:a16="http://schemas.microsoft.com/office/drawing/2014/main" id="{A1811E34-325F-EE1B-6749-7A8D81BE4498}"/>
              </a:ext>
            </a:extLst>
          </p:cNvPr>
          <p:cNvGrpSpPr/>
          <p:nvPr/>
        </p:nvGrpSpPr>
        <p:grpSpPr>
          <a:xfrm>
            <a:off x="0" y="3400071"/>
            <a:ext cx="11396668" cy="2778219"/>
            <a:chOff x="0" y="3400071"/>
            <a:chExt cx="11396668" cy="2778219"/>
          </a:xfrm>
        </p:grpSpPr>
        <p:sp>
          <p:nvSpPr>
            <p:cNvPr id="28" name="正方形/長方形 27">
              <a:extLst>
                <a:ext uri="{FF2B5EF4-FFF2-40B4-BE49-F238E27FC236}">
                  <a16:creationId xmlns:a16="http://schemas.microsoft.com/office/drawing/2014/main" id="{44988B98-848B-6C55-7D1A-1B49B183FA98}"/>
                </a:ext>
              </a:extLst>
            </p:cNvPr>
            <p:cNvSpPr/>
            <p:nvPr/>
          </p:nvSpPr>
          <p:spPr>
            <a:xfrm>
              <a:off x="451270" y="5546660"/>
              <a:ext cx="2854792"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被服室・調理室</a:t>
              </a:r>
            </a:p>
          </p:txBody>
        </p:sp>
        <p:cxnSp>
          <p:nvCxnSpPr>
            <p:cNvPr id="31" name="直線コネクタ 30">
              <a:extLst>
                <a:ext uri="{FF2B5EF4-FFF2-40B4-BE49-F238E27FC236}">
                  <a16:creationId xmlns:a16="http://schemas.microsoft.com/office/drawing/2014/main" id="{FC18DCA3-3744-C590-DCA7-F7E0AA40147A}"/>
                </a:ext>
              </a:extLst>
            </p:cNvPr>
            <p:cNvCxnSpPr>
              <a:cxnSpLocks/>
            </p:cNvCxnSpPr>
            <p:nvPr/>
          </p:nvCxnSpPr>
          <p:spPr>
            <a:xfrm flipV="1">
              <a:off x="5931955" y="6130683"/>
              <a:ext cx="5464713" cy="33112"/>
            </a:xfrm>
            <a:prstGeom prst="line">
              <a:avLst/>
            </a:prstGeom>
            <a:ln w="57150"/>
          </p:spPr>
          <p:style>
            <a:lnRef idx="2">
              <a:schemeClr val="dk1"/>
            </a:lnRef>
            <a:fillRef idx="0">
              <a:schemeClr val="dk1"/>
            </a:fillRef>
            <a:effectRef idx="1">
              <a:schemeClr val="dk1"/>
            </a:effectRef>
            <a:fontRef idx="minor">
              <a:schemeClr val="tx1"/>
            </a:fontRef>
          </p:style>
        </p:cxnSp>
        <p:sp>
          <p:nvSpPr>
            <p:cNvPr id="29" name="正方形/長方形 28">
              <a:extLst>
                <a:ext uri="{FF2B5EF4-FFF2-40B4-BE49-F238E27FC236}">
                  <a16:creationId xmlns:a16="http://schemas.microsoft.com/office/drawing/2014/main" id="{9E18B643-35DC-8BC8-CFA3-378DD408BD30}"/>
                </a:ext>
              </a:extLst>
            </p:cNvPr>
            <p:cNvSpPr/>
            <p:nvPr/>
          </p:nvSpPr>
          <p:spPr>
            <a:xfrm>
              <a:off x="451270" y="4954381"/>
              <a:ext cx="2854792"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美術室・多目的室</a:t>
              </a:r>
            </a:p>
          </p:txBody>
        </p:sp>
        <p:sp>
          <p:nvSpPr>
            <p:cNvPr id="30" name="正方形/長方形 29">
              <a:extLst>
                <a:ext uri="{FF2B5EF4-FFF2-40B4-BE49-F238E27FC236}">
                  <a16:creationId xmlns:a16="http://schemas.microsoft.com/office/drawing/2014/main" id="{35604DF8-7662-1DAF-367F-E98A41F1BBA4}"/>
                </a:ext>
              </a:extLst>
            </p:cNvPr>
            <p:cNvSpPr/>
            <p:nvPr/>
          </p:nvSpPr>
          <p:spPr>
            <a:xfrm>
              <a:off x="451270" y="4348500"/>
              <a:ext cx="2854792"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32" name="正方形/長方形 31">
              <a:extLst>
                <a:ext uri="{FF2B5EF4-FFF2-40B4-BE49-F238E27FC236}">
                  <a16:creationId xmlns:a16="http://schemas.microsoft.com/office/drawing/2014/main" id="{5B5E55AF-FD29-8717-CDCF-FC86B1DCABE5}"/>
                </a:ext>
              </a:extLst>
            </p:cNvPr>
            <p:cNvSpPr/>
            <p:nvPr/>
          </p:nvSpPr>
          <p:spPr>
            <a:xfrm>
              <a:off x="451270" y="3776193"/>
              <a:ext cx="2854792" cy="602094"/>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a:solidFill>
                    <a:schemeClr val="tx1"/>
                  </a:solidFill>
                </a:rPr>
                <a:t>職員室</a:t>
              </a:r>
              <a:endParaRPr kumimoji="1" lang="ja-JP" altLang="en-US" sz="2000">
                <a:solidFill>
                  <a:schemeClr val="tx1"/>
                </a:solidFill>
              </a:endParaRPr>
            </a:p>
          </p:txBody>
        </p:sp>
        <p:sp>
          <p:nvSpPr>
            <p:cNvPr id="33" name="正方形/長方形 32">
              <a:extLst>
                <a:ext uri="{FF2B5EF4-FFF2-40B4-BE49-F238E27FC236}">
                  <a16:creationId xmlns:a16="http://schemas.microsoft.com/office/drawing/2014/main" id="{57D66F55-A079-04BA-6016-670338BCEF61}"/>
                </a:ext>
              </a:extLst>
            </p:cNvPr>
            <p:cNvSpPr/>
            <p:nvPr/>
          </p:nvSpPr>
          <p:spPr>
            <a:xfrm>
              <a:off x="6619442" y="5548504"/>
              <a:ext cx="1371600" cy="602094"/>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警備室</a:t>
              </a:r>
              <a:endParaRPr kumimoji="1" lang="en-US" altLang="ja-JP" sz="2000">
                <a:solidFill>
                  <a:schemeClr val="tx1"/>
                </a:solidFill>
              </a:endParaRPr>
            </a:p>
            <a:p>
              <a:pPr algn="ctr"/>
              <a:r>
                <a:rPr lang="ja-JP" altLang="en-US" sz="2000">
                  <a:solidFill>
                    <a:schemeClr val="tx1"/>
                  </a:solidFill>
                </a:rPr>
                <a:t>保健室</a:t>
              </a:r>
              <a:endParaRPr kumimoji="1" lang="ja-JP" altLang="en-US" sz="2000">
                <a:solidFill>
                  <a:schemeClr val="tx1"/>
                </a:solidFill>
              </a:endParaRPr>
            </a:p>
          </p:txBody>
        </p:sp>
        <p:sp>
          <p:nvSpPr>
            <p:cNvPr id="37" name="正方形/長方形 36">
              <a:extLst>
                <a:ext uri="{FF2B5EF4-FFF2-40B4-BE49-F238E27FC236}">
                  <a16:creationId xmlns:a16="http://schemas.microsoft.com/office/drawing/2014/main" id="{10281DDC-40A7-4BD8-C760-E2F526EF9DDA}"/>
                </a:ext>
              </a:extLst>
            </p:cNvPr>
            <p:cNvSpPr/>
            <p:nvPr/>
          </p:nvSpPr>
          <p:spPr>
            <a:xfrm>
              <a:off x="7991042" y="5551498"/>
              <a:ext cx="1371600" cy="602094"/>
            </a:xfrm>
            <a:prstGeom prst="rect">
              <a:avLst/>
            </a:prstGeom>
            <a:solidFill>
              <a:srgbClr val="A8C4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特別教室</a:t>
              </a:r>
            </a:p>
          </p:txBody>
        </p:sp>
        <p:sp>
          <p:nvSpPr>
            <p:cNvPr id="38" name="正方形/長方形 37">
              <a:extLst>
                <a:ext uri="{FF2B5EF4-FFF2-40B4-BE49-F238E27FC236}">
                  <a16:creationId xmlns:a16="http://schemas.microsoft.com/office/drawing/2014/main" id="{66498711-1773-7DEA-F2A0-93916925A2DF}"/>
                </a:ext>
              </a:extLst>
            </p:cNvPr>
            <p:cNvSpPr/>
            <p:nvPr/>
          </p:nvSpPr>
          <p:spPr>
            <a:xfrm>
              <a:off x="7991042" y="4944913"/>
              <a:ext cx="1371600" cy="602094"/>
            </a:xfrm>
            <a:prstGeom prst="rect">
              <a:avLst/>
            </a:prstGeom>
            <a:solidFill>
              <a:srgbClr val="A8C4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特別教室</a:t>
              </a:r>
            </a:p>
          </p:txBody>
        </p:sp>
        <p:sp>
          <p:nvSpPr>
            <p:cNvPr id="39" name="正方形/長方形 38">
              <a:extLst>
                <a:ext uri="{FF2B5EF4-FFF2-40B4-BE49-F238E27FC236}">
                  <a16:creationId xmlns:a16="http://schemas.microsoft.com/office/drawing/2014/main" id="{5100F8A0-7AB6-20FC-F0AA-9D1FC39D9C06}"/>
                </a:ext>
              </a:extLst>
            </p:cNvPr>
            <p:cNvSpPr/>
            <p:nvPr/>
          </p:nvSpPr>
          <p:spPr>
            <a:xfrm>
              <a:off x="9365974" y="5541295"/>
              <a:ext cx="1371600" cy="602094"/>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相談室</a:t>
              </a:r>
              <a:endParaRPr kumimoji="1" lang="en-US" altLang="ja-JP" sz="2000">
                <a:solidFill>
                  <a:schemeClr val="tx1"/>
                </a:solidFill>
              </a:endParaRPr>
            </a:p>
            <a:p>
              <a:pPr algn="ctr"/>
              <a:r>
                <a:rPr lang="ja-JP" altLang="en-US" sz="2000">
                  <a:solidFill>
                    <a:schemeClr val="tx1"/>
                  </a:solidFill>
                </a:rPr>
                <a:t>給食室</a:t>
              </a:r>
              <a:endParaRPr kumimoji="1" lang="ja-JP" altLang="en-US" sz="2000">
                <a:solidFill>
                  <a:schemeClr val="tx1"/>
                </a:solidFill>
              </a:endParaRPr>
            </a:p>
          </p:txBody>
        </p:sp>
        <p:sp>
          <p:nvSpPr>
            <p:cNvPr id="40" name="正方形/長方形 39">
              <a:extLst>
                <a:ext uri="{FF2B5EF4-FFF2-40B4-BE49-F238E27FC236}">
                  <a16:creationId xmlns:a16="http://schemas.microsoft.com/office/drawing/2014/main" id="{D1A11035-70E9-E827-45E7-92E5C8892638}"/>
                </a:ext>
              </a:extLst>
            </p:cNvPr>
            <p:cNvSpPr/>
            <p:nvPr/>
          </p:nvSpPr>
          <p:spPr>
            <a:xfrm>
              <a:off x="9365974" y="4936911"/>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1" name="正方形/長方形 40">
              <a:extLst>
                <a:ext uri="{FF2B5EF4-FFF2-40B4-BE49-F238E27FC236}">
                  <a16:creationId xmlns:a16="http://schemas.microsoft.com/office/drawing/2014/main" id="{23AB8FF8-F33D-0C00-1785-131D60744053}"/>
                </a:ext>
              </a:extLst>
            </p:cNvPr>
            <p:cNvSpPr/>
            <p:nvPr/>
          </p:nvSpPr>
          <p:spPr>
            <a:xfrm>
              <a:off x="9362642" y="4340529"/>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2" name="正方形/長方形 41">
              <a:extLst>
                <a:ext uri="{FF2B5EF4-FFF2-40B4-BE49-F238E27FC236}">
                  <a16:creationId xmlns:a16="http://schemas.microsoft.com/office/drawing/2014/main" id="{FF8364B6-03EA-82B3-9644-BE1AC0A158F5}"/>
                </a:ext>
              </a:extLst>
            </p:cNvPr>
            <p:cNvSpPr/>
            <p:nvPr/>
          </p:nvSpPr>
          <p:spPr>
            <a:xfrm>
              <a:off x="9362642" y="3768222"/>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3" name="正方形/長方形 42">
              <a:extLst>
                <a:ext uri="{FF2B5EF4-FFF2-40B4-BE49-F238E27FC236}">
                  <a16:creationId xmlns:a16="http://schemas.microsoft.com/office/drawing/2014/main" id="{597DACD3-DE4C-9837-9717-50AF2E538565}"/>
                </a:ext>
              </a:extLst>
            </p:cNvPr>
            <p:cNvSpPr/>
            <p:nvPr/>
          </p:nvSpPr>
          <p:spPr>
            <a:xfrm>
              <a:off x="6619442" y="4948304"/>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図書室</a:t>
              </a:r>
            </a:p>
          </p:txBody>
        </p:sp>
        <p:sp>
          <p:nvSpPr>
            <p:cNvPr id="44" name="正方形/長方形 43">
              <a:extLst>
                <a:ext uri="{FF2B5EF4-FFF2-40B4-BE49-F238E27FC236}">
                  <a16:creationId xmlns:a16="http://schemas.microsoft.com/office/drawing/2014/main" id="{01BCA4E7-F82D-1F22-845D-3ED1DAEAAE3C}"/>
                </a:ext>
              </a:extLst>
            </p:cNvPr>
            <p:cNvSpPr/>
            <p:nvPr/>
          </p:nvSpPr>
          <p:spPr>
            <a:xfrm>
              <a:off x="6619442" y="4339429"/>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45" name="正方形/長方形 44">
              <a:extLst>
                <a:ext uri="{FF2B5EF4-FFF2-40B4-BE49-F238E27FC236}">
                  <a16:creationId xmlns:a16="http://schemas.microsoft.com/office/drawing/2014/main" id="{85A8CD2A-0816-1CDA-86F0-C0F0CB2C83CC}"/>
                </a:ext>
              </a:extLst>
            </p:cNvPr>
            <p:cNvSpPr/>
            <p:nvPr/>
          </p:nvSpPr>
          <p:spPr>
            <a:xfrm>
              <a:off x="6619442" y="3762996"/>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会議室</a:t>
              </a:r>
            </a:p>
          </p:txBody>
        </p:sp>
        <p:cxnSp>
          <p:nvCxnSpPr>
            <p:cNvPr id="50" name="直線コネクタ 49">
              <a:extLst>
                <a:ext uri="{FF2B5EF4-FFF2-40B4-BE49-F238E27FC236}">
                  <a16:creationId xmlns:a16="http://schemas.microsoft.com/office/drawing/2014/main" id="{DED9EEC2-D89B-5885-4625-CA6DA0271DA2}"/>
                </a:ext>
              </a:extLst>
            </p:cNvPr>
            <p:cNvCxnSpPr>
              <a:cxnSpLocks/>
            </p:cNvCxnSpPr>
            <p:nvPr/>
          </p:nvCxnSpPr>
          <p:spPr>
            <a:xfrm>
              <a:off x="307010" y="6163795"/>
              <a:ext cx="5098078" cy="0"/>
            </a:xfrm>
            <a:prstGeom prst="line">
              <a:avLst/>
            </a:prstGeom>
            <a:ln w="57150"/>
          </p:spPr>
          <p:style>
            <a:lnRef idx="2">
              <a:schemeClr val="dk1"/>
            </a:lnRef>
            <a:fillRef idx="0">
              <a:schemeClr val="dk1"/>
            </a:fillRef>
            <a:effectRef idx="1">
              <a:schemeClr val="dk1"/>
            </a:effectRef>
            <a:fontRef idx="minor">
              <a:schemeClr val="tx1"/>
            </a:fontRef>
          </p:style>
        </p:cxnSp>
        <p:sp>
          <p:nvSpPr>
            <p:cNvPr id="51" name="正方形/長方形 50">
              <a:extLst>
                <a:ext uri="{FF2B5EF4-FFF2-40B4-BE49-F238E27FC236}">
                  <a16:creationId xmlns:a16="http://schemas.microsoft.com/office/drawing/2014/main" id="{25725593-1EB8-E95F-2A5F-AA893FD934BC}"/>
                </a:ext>
              </a:extLst>
            </p:cNvPr>
            <p:cNvSpPr/>
            <p:nvPr/>
          </p:nvSpPr>
          <p:spPr>
            <a:xfrm>
              <a:off x="3306062" y="5561701"/>
              <a:ext cx="1371600" cy="602094"/>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警備室</a:t>
              </a:r>
              <a:endParaRPr kumimoji="1" lang="en-US" altLang="ja-JP" sz="2000">
                <a:solidFill>
                  <a:schemeClr val="tx1"/>
                </a:solidFill>
              </a:endParaRPr>
            </a:p>
            <a:p>
              <a:pPr algn="ctr"/>
              <a:r>
                <a:rPr lang="ja-JP" altLang="en-US" sz="2000">
                  <a:solidFill>
                    <a:schemeClr val="tx1"/>
                  </a:solidFill>
                </a:rPr>
                <a:t>保健室</a:t>
              </a:r>
              <a:endParaRPr kumimoji="1" lang="ja-JP" altLang="en-US" sz="2000">
                <a:solidFill>
                  <a:schemeClr val="tx1"/>
                </a:solidFill>
              </a:endParaRPr>
            </a:p>
          </p:txBody>
        </p:sp>
        <p:sp>
          <p:nvSpPr>
            <p:cNvPr id="52" name="正方形/長方形 51">
              <a:extLst>
                <a:ext uri="{FF2B5EF4-FFF2-40B4-BE49-F238E27FC236}">
                  <a16:creationId xmlns:a16="http://schemas.microsoft.com/office/drawing/2014/main" id="{B7BF2EE5-E29F-C21E-4E99-4E979DDEBA02}"/>
                </a:ext>
              </a:extLst>
            </p:cNvPr>
            <p:cNvSpPr/>
            <p:nvPr/>
          </p:nvSpPr>
          <p:spPr>
            <a:xfrm>
              <a:off x="3306062" y="4961501"/>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図書室</a:t>
              </a:r>
            </a:p>
          </p:txBody>
        </p:sp>
        <p:sp>
          <p:nvSpPr>
            <p:cNvPr id="53" name="正方形/長方形 52">
              <a:extLst>
                <a:ext uri="{FF2B5EF4-FFF2-40B4-BE49-F238E27FC236}">
                  <a16:creationId xmlns:a16="http://schemas.microsoft.com/office/drawing/2014/main" id="{38200537-200B-1FC9-17EB-933F5E5EDCD7}"/>
                </a:ext>
              </a:extLst>
            </p:cNvPr>
            <p:cNvSpPr/>
            <p:nvPr/>
          </p:nvSpPr>
          <p:spPr>
            <a:xfrm>
              <a:off x="3306062" y="4352626"/>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54" name="正方形/長方形 53">
              <a:extLst>
                <a:ext uri="{FF2B5EF4-FFF2-40B4-BE49-F238E27FC236}">
                  <a16:creationId xmlns:a16="http://schemas.microsoft.com/office/drawing/2014/main" id="{2A084D23-1BE8-4CBB-A38D-91C5CD7D7ED2}"/>
                </a:ext>
              </a:extLst>
            </p:cNvPr>
            <p:cNvSpPr/>
            <p:nvPr/>
          </p:nvSpPr>
          <p:spPr>
            <a:xfrm>
              <a:off x="3306062" y="3776193"/>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会議室</a:t>
              </a:r>
            </a:p>
          </p:txBody>
        </p:sp>
        <p:cxnSp>
          <p:nvCxnSpPr>
            <p:cNvPr id="56" name="直線コネクタ 55">
              <a:extLst>
                <a:ext uri="{FF2B5EF4-FFF2-40B4-BE49-F238E27FC236}">
                  <a16:creationId xmlns:a16="http://schemas.microsoft.com/office/drawing/2014/main" id="{420FC2DA-2D37-D63A-3537-B7255245078F}"/>
                </a:ext>
              </a:extLst>
            </p:cNvPr>
            <p:cNvCxnSpPr>
              <a:cxnSpLocks/>
            </p:cNvCxnSpPr>
            <p:nvPr/>
          </p:nvCxnSpPr>
          <p:spPr>
            <a:xfrm flipV="1">
              <a:off x="4700685" y="3774250"/>
              <a:ext cx="1918757" cy="753"/>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9" name="直線コネクタ 58">
              <a:extLst>
                <a:ext uri="{FF2B5EF4-FFF2-40B4-BE49-F238E27FC236}">
                  <a16:creationId xmlns:a16="http://schemas.microsoft.com/office/drawing/2014/main" id="{5D28F6CB-56EB-362E-B317-4472CB97DFFD}"/>
                </a:ext>
              </a:extLst>
            </p:cNvPr>
            <p:cNvCxnSpPr>
              <a:cxnSpLocks/>
            </p:cNvCxnSpPr>
            <p:nvPr/>
          </p:nvCxnSpPr>
          <p:spPr>
            <a:xfrm flipV="1">
              <a:off x="4677662" y="4365090"/>
              <a:ext cx="1941780" cy="13197"/>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直線コネクタ 59">
              <a:extLst>
                <a:ext uri="{FF2B5EF4-FFF2-40B4-BE49-F238E27FC236}">
                  <a16:creationId xmlns:a16="http://schemas.microsoft.com/office/drawing/2014/main" id="{19F7880A-0BC7-9249-C039-00A756E10BD6}"/>
                </a:ext>
              </a:extLst>
            </p:cNvPr>
            <p:cNvCxnSpPr>
              <a:cxnSpLocks/>
            </p:cNvCxnSpPr>
            <p:nvPr/>
          </p:nvCxnSpPr>
          <p:spPr>
            <a:xfrm>
              <a:off x="4677662" y="4930770"/>
              <a:ext cx="1941780" cy="17534"/>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直線コネクタ 60">
              <a:extLst>
                <a:ext uri="{FF2B5EF4-FFF2-40B4-BE49-F238E27FC236}">
                  <a16:creationId xmlns:a16="http://schemas.microsoft.com/office/drawing/2014/main" id="{D77287EB-7595-AC45-DBAB-1A580BE18AA6}"/>
                </a:ext>
              </a:extLst>
            </p:cNvPr>
            <p:cNvCxnSpPr>
              <a:cxnSpLocks/>
            </p:cNvCxnSpPr>
            <p:nvPr/>
          </p:nvCxnSpPr>
          <p:spPr>
            <a:xfrm>
              <a:off x="4683505" y="5547007"/>
              <a:ext cx="1935937" cy="12751"/>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2" name="テキスト ボックス 61">
              <a:extLst>
                <a:ext uri="{FF2B5EF4-FFF2-40B4-BE49-F238E27FC236}">
                  <a16:creationId xmlns:a16="http://schemas.microsoft.com/office/drawing/2014/main" id="{4D019E7A-100B-005E-AE97-BC9D0106A554}"/>
                </a:ext>
              </a:extLst>
            </p:cNvPr>
            <p:cNvSpPr txBox="1"/>
            <p:nvPr/>
          </p:nvSpPr>
          <p:spPr>
            <a:xfrm>
              <a:off x="4603434" y="5839736"/>
              <a:ext cx="1240651" cy="338554"/>
            </a:xfrm>
            <a:prstGeom prst="rect">
              <a:avLst/>
            </a:prstGeom>
            <a:noFill/>
          </p:spPr>
          <p:txBody>
            <a:bodyPr wrap="square" rtlCol="0">
              <a:spAutoFit/>
            </a:bodyPr>
            <a:lstStyle/>
            <a:p>
              <a:r>
                <a:rPr kumimoji="1" lang="ja-JP" altLang="en-US" sz="1600"/>
                <a:t>体育館側</a:t>
              </a:r>
            </a:p>
          </p:txBody>
        </p:sp>
        <p:sp>
          <p:nvSpPr>
            <p:cNvPr id="79" name="テキスト ボックス 78">
              <a:extLst>
                <a:ext uri="{FF2B5EF4-FFF2-40B4-BE49-F238E27FC236}">
                  <a16:creationId xmlns:a16="http://schemas.microsoft.com/office/drawing/2014/main" id="{7DFCCEA7-8C8D-DA03-824F-C074AD64A449}"/>
                </a:ext>
              </a:extLst>
            </p:cNvPr>
            <p:cNvSpPr txBox="1"/>
            <p:nvPr/>
          </p:nvSpPr>
          <p:spPr>
            <a:xfrm>
              <a:off x="5839985" y="5826539"/>
              <a:ext cx="1240651" cy="338554"/>
            </a:xfrm>
            <a:prstGeom prst="rect">
              <a:avLst/>
            </a:prstGeom>
            <a:noFill/>
          </p:spPr>
          <p:txBody>
            <a:bodyPr wrap="square" rtlCol="0">
              <a:spAutoFit/>
            </a:bodyPr>
            <a:lstStyle/>
            <a:p>
              <a:r>
                <a:rPr kumimoji="1" lang="ja-JP" altLang="en-US" sz="1600"/>
                <a:t>校庭側</a:t>
              </a:r>
            </a:p>
          </p:txBody>
        </p:sp>
        <p:sp>
          <p:nvSpPr>
            <p:cNvPr id="81" name="テキスト ボックス 80">
              <a:extLst>
                <a:ext uri="{FF2B5EF4-FFF2-40B4-BE49-F238E27FC236}">
                  <a16:creationId xmlns:a16="http://schemas.microsoft.com/office/drawing/2014/main" id="{AEE5D6DB-203B-52EA-2F4B-D9ADF5D9BB05}"/>
                </a:ext>
              </a:extLst>
            </p:cNvPr>
            <p:cNvSpPr txBox="1"/>
            <p:nvPr/>
          </p:nvSpPr>
          <p:spPr>
            <a:xfrm>
              <a:off x="10792930" y="3400071"/>
              <a:ext cx="511492" cy="2744277"/>
            </a:xfrm>
            <a:prstGeom prst="rect">
              <a:avLst/>
            </a:prstGeom>
            <a:noFill/>
          </p:spPr>
          <p:txBody>
            <a:bodyPr wrap="square" rtlCol="0">
              <a:spAutoFit/>
            </a:bodyPr>
            <a:lstStyle/>
            <a:p>
              <a:pPr>
                <a:lnSpc>
                  <a:spcPct val="250000"/>
                </a:lnSpc>
              </a:pPr>
              <a:r>
                <a:rPr lang="en-US" altLang="ja-JP"/>
                <a:t>4F</a:t>
              </a:r>
            </a:p>
            <a:p>
              <a:pPr>
                <a:lnSpc>
                  <a:spcPct val="250000"/>
                </a:lnSpc>
              </a:pPr>
              <a:r>
                <a:rPr kumimoji="1" lang="en-US" altLang="ja-JP"/>
                <a:t>3F</a:t>
              </a:r>
            </a:p>
            <a:p>
              <a:pPr>
                <a:lnSpc>
                  <a:spcPct val="250000"/>
                </a:lnSpc>
              </a:pPr>
              <a:r>
                <a:rPr kumimoji="1" lang="en-US" altLang="ja-JP"/>
                <a:t>2F</a:t>
              </a:r>
            </a:p>
            <a:p>
              <a:pPr>
                <a:lnSpc>
                  <a:spcPct val="250000"/>
                </a:lnSpc>
              </a:pPr>
              <a:r>
                <a:rPr lang="en-US" altLang="ja-JP"/>
                <a:t>1F</a:t>
              </a:r>
              <a:endParaRPr kumimoji="1" lang="en-US" altLang="ja-JP"/>
            </a:p>
          </p:txBody>
        </p:sp>
        <p:sp>
          <p:nvSpPr>
            <p:cNvPr id="82" name="テキスト ボックス 81">
              <a:extLst>
                <a:ext uri="{FF2B5EF4-FFF2-40B4-BE49-F238E27FC236}">
                  <a16:creationId xmlns:a16="http://schemas.microsoft.com/office/drawing/2014/main" id="{7573D4E6-34E3-92C7-242A-7FA57C27859D}"/>
                </a:ext>
              </a:extLst>
            </p:cNvPr>
            <p:cNvSpPr txBox="1"/>
            <p:nvPr/>
          </p:nvSpPr>
          <p:spPr>
            <a:xfrm>
              <a:off x="0" y="3406321"/>
              <a:ext cx="511492" cy="2744277"/>
            </a:xfrm>
            <a:prstGeom prst="rect">
              <a:avLst/>
            </a:prstGeom>
            <a:noFill/>
          </p:spPr>
          <p:txBody>
            <a:bodyPr wrap="square" rtlCol="0">
              <a:spAutoFit/>
            </a:bodyPr>
            <a:lstStyle/>
            <a:p>
              <a:pPr>
                <a:lnSpc>
                  <a:spcPct val="250000"/>
                </a:lnSpc>
              </a:pPr>
              <a:r>
                <a:rPr lang="en-US" altLang="ja-JP"/>
                <a:t>4F</a:t>
              </a:r>
            </a:p>
            <a:p>
              <a:pPr>
                <a:lnSpc>
                  <a:spcPct val="250000"/>
                </a:lnSpc>
              </a:pPr>
              <a:r>
                <a:rPr kumimoji="1" lang="en-US" altLang="ja-JP"/>
                <a:t>3F</a:t>
              </a:r>
            </a:p>
            <a:p>
              <a:pPr>
                <a:lnSpc>
                  <a:spcPct val="250000"/>
                </a:lnSpc>
              </a:pPr>
              <a:r>
                <a:rPr kumimoji="1" lang="en-US" altLang="ja-JP"/>
                <a:t>2F</a:t>
              </a:r>
            </a:p>
            <a:p>
              <a:pPr>
                <a:lnSpc>
                  <a:spcPct val="250000"/>
                </a:lnSpc>
              </a:pPr>
              <a:r>
                <a:rPr lang="en-US" altLang="ja-JP"/>
                <a:t>1F</a:t>
              </a:r>
              <a:endParaRPr kumimoji="1" lang="en-US" altLang="ja-JP"/>
            </a:p>
          </p:txBody>
        </p:sp>
      </p:grpSp>
      <p:sp>
        <p:nvSpPr>
          <p:cNvPr id="72" name="テキスト ボックス 71">
            <a:extLst>
              <a:ext uri="{FF2B5EF4-FFF2-40B4-BE49-F238E27FC236}">
                <a16:creationId xmlns:a16="http://schemas.microsoft.com/office/drawing/2014/main" id="{35DFD51F-413B-1C6C-B4F4-514118FE4554}"/>
              </a:ext>
            </a:extLst>
          </p:cNvPr>
          <p:cNvSpPr txBox="1"/>
          <p:nvPr/>
        </p:nvSpPr>
        <p:spPr>
          <a:xfrm>
            <a:off x="862361" y="6353585"/>
            <a:ext cx="3938191" cy="382533"/>
          </a:xfrm>
          <a:prstGeom prst="rect">
            <a:avLst/>
          </a:prstGeom>
          <a:noFill/>
        </p:spPr>
        <p:txBody>
          <a:bodyPr wrap="square" rtlCol="0">
            <a:spAutoFit/>
          </a:bodyPr>
          <a:lstStyle/>
          <a:p>
            <a:r>
              <a:rPr kumimoji="1" lang="ja-JP" altLang="en-US"/>
              <a:t>校庭側から見た立面イメージ</a:t>
            </a:r>
          </a:p>
        </p:txBody>
      </p:sp>
      <p:sp>
        <p:nvSpPr>
          <p:cNvPr id="73" name="テキスト ボックス 72">
            <a:extLst>
              <a:ext uri="{FF2B5EF4-FFF2-40B4-BE49-F238E27FC236}">
                <a16:creationId xmlns:a16="http://schemas.microsoft.com/office/drawing/2014/main" id="{F4999D31-C7D6-B60E-7B47-9579E21E77F8}"/>
              </a:ext>
            </a:extLst>
          </p:cNvPr>
          <p:cNvSpPr txBox="1"/>
          <p:nvPr/>
        </p:nvSpPr>
        <p:spPr>
          <a:xfrm>
            <a:off x="7187796" y="6324662"/>
            <a:ext cx="3938191" cy="369332"/>
          </a:xfrm>
          <a:prstGeom prst="rect">
            <a:avLst/>
          </a:prstGeom>
          <a:noFill/>
        </p:spPr>
        <p:txBody>
          <a:bodyPr wrap="square" rtlCol="0">
            <a:spAutoFit/>
          </a:bodyPr>
          <a:lstStyle/>
          <a:p>
            <a:r>
              <a:rPr lang="ja-JP" altLang="en-US"/>
              <a:t>体育館</a:t>
            </a:r>
            <a:r>
              <a:rPr kumimoji="1" lang="ja-JP" altLang="en-US"/>
              <a:t>側から見た立面イメージ</a:t>
            </a:r>
          </a:p>
        </p:txBody>
      </p:sp>
      <p:sp>
        <p:nvSpPr>
          <p:cNvPr id="74" name="テキスト ボックス 73">
            <a:extLst>
              <a:ext uri="{FF2B5EF4-FFF2-40B4-BE49-F238E27FC236}">
                <a16:creationId xmlns:a16="http://schemas.microsoft.com/office/drawing/2014/main" id="{3616B641-EF48-3E00-E42D-E9A935735E57}"/>
              </a:ext>
            </a:extLst>
          </p:cNvPr>
          <p:cNvSpPr txBox="1"/>
          <p:nvPr/>
        </p:nvSpPr>
        <p:spPr>
          <a:xfrm>
            <a:off x="9156891" y="3133609"/>
            <a:ext cx="3938191" cy="461665"/>
          </a:xfrm>
          <a:prstGeom prst="rect">
            <a:avLst/>
          </a:prstGeom>
          <a:noFill/>
        </p:spPr>
        <p:txBody>
          <a:bodyPr wrap="square" rtlCol="0">
            <a:spAutoFit/>
          </a:bodyPr>
          <a:lstStyle/>
          <a:p>
            <a:r>
              <a:rPr lang="ja-JP" altLang="en-US" sz="2400" b="1">
                <a:solidFill>
                  <a:schemeClr val="tx2">
                    <a:lumMod val="75000"/>
                    <a:lumOff val="25000"/>
                  </a:schemeClr>
                </a:solidFill>
              </a:rPr>
              <a:t>授業棟</a:t>
            </a:r>
            <a:r>
              <a:rPr lang="en-US" altLang="ja-JP" sz="2400" b="1">
                <a:solidFill>
                  <a:schemeClr val="tx2">
                    <a:lumMod val="75000"/>
                    <a:lumOff val="25000"/>
                  </a:schemeClr>
                </a:solidFill>
              </a:rPr>
              <a:t>(</a:t>
            </a:r>
            <a:r>
              <a:rPr lang="ja-JP" altLang="en-US" sz="2400" b="1">
                <a:solidFill>
                  <a:schemeClr val="tx2">
                    <a:lumMod val="75000"/>
                    <a:lumOff val="25000"/>
                  </a:schemeClr>
                </a:solidFill>
              </a:rPr>
              <a:t>生徒</a:t>
            </a:r>
            <a:r>
              <a:rPr lang="en-US" altLang="ja-JP" sz="2400" b="1">
                <a:solidFill>
                  <a:schemeClr val="tx2">
                    <a:lumMod val="75000"/>
                    <a:lumOff val="25000"/>
                  </a:schemeClr>
                </a:solidFill>
              </a:rPr>
              <a:t>)</a:t>
            </a:r>
            <a:endParaRPr kumimoji="1" lang="ja-JP" altLang="en-US" sz="2400" b="1">
              <a:solidFill>
                <a:schemeClr val="tx2">
                  <a:lumMod val="75000"/>
                  <a:lumOff val="25000"/>
                </a:schemeClr>
              </a:solidFill>
            </a:endParaRPr>
          </a:p>
        </p:txBody>
      </p:sp>
      <p:sp>
        <p:nvSpPr>
          <p:cNvPr id="75" name="テキスト ボックス 74">
            <a:extLst>
              <a:ext uri="{FF2B5EF4-FFF2-40B4-BE49-F238E27FC236}">
                <a16:creationId xmlns:a16="http://schemas.microsoft.com/office/drawing/2014/main" id="{D3F2E9E6-D499-C2AB-BF42-54CBD50DC62C}"/>
              </a:ext>
            </a:extLst>
          </p:cNvPr>
          <p:cNvSpPr txBox="1"/>
          <p:nvPr/>
        </p:nvSpPr>
        <p:spPr>
          <a:xfrm>
            <a:off x="5983332" y="2835206"/>
            <a:ext cx="2655747" cy="830997"/>
          </a:xfrm>
          <a:prstGeom prst="rect">
            <a:avLst/>
          </a:prstGeom>
          <a:noFill/>
        </p:spPr>
        <p:txBody>
          <a:bodyPr wrap="square" rtlCol="0">
            <a:spAutoFit/>
          </a:bodyPr>
          <a:lstStyle/>
          <a:p>
            <a:pPr algn="ctr"/>
            <a:r>
              <a:rPr lang="ja-JP" altLang="en-US" sz="2400" b="1">
                <a:solidFill>
                  <a:srgbClr val="C79B1F"/>
                </a:solidFill>
              </a:rPr>
              <a:t>共用棟</a:t>
            </a:r>
            <a:endParaRPr lang="en-US" altLang="ja-JP" sz="2400" b="1">
              <a:solidFill>
                <a:srgbClr val="C79B1F"/>
              </a:solidFill>
            </a:endParaRPr>
          </a:p>
          <a:p>
            <a:pPr algn="ctr"/>
            <a:r>
              <a:rPr lang="en-US" altLang="ja-JP" sz="2400" b="1">
                <a:solidFill>
                  <a:srgbClr val="C79B1F"/>
                </a:solidFill>
              </a:rPr>
              <a:t>(</a:t>
            </a:r>
            <a:r>
              <a:rPr lang="ja-JP" altLang="en-US" sz="2400" b="1">
                <a:solidFill>
                  <a:srgbClr val="C79B1F"/>
                </a:solidFill>
              </a:rPr>
              <a:t>地域住民・生徒</a:t>
            </a:r>
            <a:r>
              <a:rPr lang="en-US" altLang="ja-JP" sz="2400" b="1">
                <a:solidFill>
                  <a:srgbClr val="C79B1F"/>
                </a:solidFill>
              </a:rPr>
              <a:t>)</a:t>
            </a:r>
            <a:endParaRPr kumimoji="1" lang="ja-JP" altLang="en-US" sz="2400" b="1">
              <a:solidFill>
                <a:srgbClr val="C79B1F"/>
              </a:solidFill>
            </a:endParaRPr>
          </a:p>
        </p:txBody>
      </p:sp>
      <p:cxnSp>
        <p:nvCxnSpPr>
          <p:cNvPr id="88" name="直線コネクタ 87">
            <a:extLst>
              <a:ext uri="{FF2B5EF4-FFF2-40B4-BE49-F238E27FC236}">
                <a16:creationId xmlns:a16="http://schemas.microsoft.com/office/drawing/2014/main" id="{B944D4BB-4288-E8E3-10C1-F19DE55A279A}"/>
              </a:ext>
            </a:extLst>
          </p:cNvPr>
          <p:cNvCxnSpPr>
            <a:cxnSpLocks/>
          </p:cNvCxnSpPr>
          <p:nvPr/>
        </p:nvCxnSpPr>
        <p:spPr>
          <a:xfrm>
            <a:off x="4304963" y="2959695"/>
            <a:ext cx="2314479" cy="99033"/>
          </a:xfrm>
          <a:prstGeom prst="line">
            <a:avLst/>
          </a:prstGeom>
          <a:ln w="38100">
            <a:solidFill>
              <a:srgbClr val="C79B1F"/>
            </a:solidFill>
          </a:ln>
        </p:spPr>
        <p:style>
          <a:lnRef idx="2">
            <a:schemeClr val="accent1"/>
          </a:lnRef>
          <a:fillRef idx="0">
            <a:schemeClr val="accent1"/>
          </a:fillRef>
          <a:effectRef idx="1">
            <a:schemeClr val="accent1"/>
          </a:effectRef>
          <a:fontRef idx="minor">
            <a:schemeClr val="tx1"/>
          </a:fontRef>
        </p:style>
      </p:cxnSp>
      <p:sp>
        <p:nvSpPr>
          <p:cNvPr id="99" name="テキスト ボックス 98">
            <a:extLst>
              <a:ext uri="{FF2B5EF4-FFF2-40B4-BE49-F238E27FC236}">
                <a16:creationId xmlns:a16="http://schemas.microsoft.com/office/drawing/2014/main" id="{9637D445-1E63-74CE-CE8A-7ADDA1A73AE5}"/>
              </a:ext>
            </a:extLst>
          </p:cNvPr>
          <p:cNvSpPr txBox="1"/>
          <p:nvPr/>
        </p:nvSpPr>
        <p:spPr>
          <a:xfrm>
            <a:off x="4955776" y="405713"/>
            <a:ext cx="3938191" cy="461665"/>
          </a:xfrm>
          <a:prstGeom prst="rect">
            <a:avLst/>
          </a:prstGeom>
          <a:noFill/>
        </p:spPr>
        <p:txBody>
          <a:bodyPr wrap="square" rtlCol="0">
            <a:spAutoFit/>
          </a:bodyPr>
          <a:lstStyle/>
          <a:p>
            <a:r>
              <a:rPr lang="ja-JP" altLang="en-US" sz="2400" b="1">
                <a:solidFill>
                  <a:schemeClr val="tx2">
                    <a:lumMod val="75000"/>
                    <a:lumOff val="25000"/>
                  </a:schemeClr>
                </a:solidFill>
              </a:rPr>
              <a:t>授業棟</a:t>
            </a:r>
            <a:r>
              <a:rPr lang="en-US" altLang="ja-JP" sz="2400" b="1">
                <a:solidFill>
                  <a:schemeClr val="tx2">
                    <a:lumMod val="75000"/>
                    <a:lumOff val="25000"/>
                  </a:schemeClr>
                </a:solidFill>
              </a:rPr>
              <a:t>(</a:t>
            </a:r>
            <a:r>
              <a:rPr lang="ja-JP" altLang="en-US" sz="2400" b="1">
                <a:solidFill>
                  <a:schemeClr val="tx2">
                    <a:lumMod val="75000"/>
                    <a:lumOff val="25000"/>
                  </a:schemeClr>
                </a:solidFill>
              </a:rPr>
              <a:t>生徒</a:t>
            </a:r>
            <a:r>
              <a:rPr lang="en-US" altLang="ja-JP" sz="2400" b="1">
                <a:solidFill>
                  <a:schemeClr val="tx2">
                    <a:lumMod val="75000"/>
                    <a:lumOff val="25000"/>
                  </a:schemeClr>
                </a:solidFill>
              </a:rPr>
              <a:t>)</a:t>
            </a:r>
            <a:endParaRPr kumimoji="1" lang="ja-JP" altLang="en-US" sz="2400" b="1">
              <a:solidFill>
                <a:schemeClr val="tx2">
                  <a:lumMod val="75000"/>
                  <a:lumOff val="25000"/>
                </a:schemeClr>
              </a:solidFill>
            </a:endParaRPr>
          </a:p>
        </p:txBody>
      </p:sp>
      <p:cxnSp>
        <p:nvCxnSpPr>
          <p:cNvPr id="101" name="直線コネクタ 100">
            <a:extLst>
              <a:ext uri="{FF2B5EF4-FFF2-40B4-BE49-F238E27FC236}">
                <a16:creationId xmlns:a16="http://schemas.microsoft.com/office/drawing/2014/main" id="{85F84541-C5D3-4134-F4F3-A27E10315CE0}"/>
              </a:ext>
            </a:extLst>
          </p:cNvPr>
          <p:cNvCxnSpPr>
            <a:cxnSpLocks/>
          </p:cNvCxnSpPr>
          <p:nvPr/>
        </p:nvCxnSpPr>
        <p:spPr>
          <a:xfrm flipH="1">
            <a:off x="4603434" y="862777"/>
            <a:ext cx="801654" cy="948438"/>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19" name="図 18" descr="マップ&#10;&#10;AI 生成コンテンツは誤りを含む可能性があります。">
            <a:extLst>
              <a:ext uri="{FF2B5EF4-FFF2-40B4-BE49-F238E27FC236}">
                <a16:creationId xmlns:a16="http://schemas.microsoft.com/office/drawing/2014/main" id="{2A9EA24B-52E9-AA3F-13F4-49E24DD8715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851" t="15476" r="7107" b="10788"/>
          <a:stretch>
            <a:fillRect/>
          </a:stretch>
        </p:blipFill>
        <p:spPr>
          <a:xfrm>
            <a:off x="8347003" y="1256234"/>
            <a:ext cx="1657527" cy="2032883"/>
          </a:xfrm>
          <a:prstGeom prst="rect">
            <a:avLst/>
          </a:prstGeom>
        </p:spPr>
      </p:pic>
      <p:sp>
        <p:nvSpPr>
          <p:cNvPr id="20" name="四角形: 角を丸くする 19">
            <a:extLst>
              <a:ext uri="{FF2B5EF4-FFF2-40B4-BE49-F238E27FC236}">
                <a16:creationId xmlns:a16="http://schemas.microsoft.com/office/drawing/2014/main" id="{107ECF4E-740E-D286-2CFA-CA1F356A0220}"/>
              </a:ext>
            </a:extLst>
          </p:cNvPr>
          <p:cNvSpPr/>
          <p:nvPr/>
        </p:nvSpPr>
        <p:spPr>
          <a:xfrm>
            <a:off x="8961326" y="134532"/>
            <a:ext cx="2387294" cy="1307876"/>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上の 2 つの角を丸める 21">
            <a:extLst>
              <a:ext uri="{FF2B5EF4-FFF2-40B4-BE49-F238E27FC236}">
                <a16:creationId xmlns:a16="http://schemas.microsoft.com/office/drawing/2014/main" id="{9683954C-D459-70F5-C1ED-BFC6F07E911C}"/>
              </a:ext>
            </a:extLst>
          </p:cNvPr>
          <p:cNvSpPr/>
          <p:nvPr/>
        </p:nvSpPr>
        <p:spPr>
          <a:xfrm rot="10800000">
            <a:off x="9075122" y="548222"/>
            <a:ext cx="2181595" cy="830996"/>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2744BDD8-2B16-0352-59D3-BCECE3CE487C}"/>
              </a:ext>
            </a:extLst>
          </p:cNvPr>
          <p:cNvSpPr txBox="1"/>
          <p:nvPr/>
        </p:nvSpPr>
        <p:spPr>
          <a:xfrm>
            <a:off x="9075123" y="593915"/>
            <a:ext cx="2220510" cy="830997"/>
          </a:xfrm>
          <a:prstGeom prst="rect">
            <a:avLst/>
          </a:prstGeom>
          <a:noFill/>
        </p:spPr>
        <p:txBody>
          <a:bodyPr wrap="square" rtlCol="0">
            <a:spAutoFit/>
          </a:bodyPr>
          <a:lstStyle/>
          <a:p>
            <a:r>
              <a:rPr kumimoji="1" lang="ja-JP" altLang="en-US" sz="2400"/>
              <a:t>生徒数：</a:t>
            </a:r>
            <a:r>
              <a:rPr kumimoji="1" lang="en-US" altLang="ja-JP" sz="2400"/>
              <a:t>457</a:t>
            </a:r>
            <a:r>
              <a:rPr kumimoji="1" lang="ja-JP" altLang="en-US" sz="2400"/>
              <a:t>人</a:t>
            </a:r>
            <a:endParaRPr kumimoji="1" lang="en-US" altLang="ja-JP" sz="2400"/>
          </a:p>
          <a:p>
            <a:r>
              <a:rPr kumimoji="1" lang="ja-JP" altLang="en-US" sz="2400"/>
              <a:t>築年数：</a:t>
            </a:r>
            <a:r>
              <a:rPr lang="en-US" altLang="ja-JP" sz="2400"/>
              <a:t>49</a:t>
            </a:r>
            <a:r>
              <a:rPr kumimoji="1" lang="ja-JP" altLang="en-US" sz="2400"/>
              <a:t>年</a:t>
            </a:r>
            <a:endParaRPr kumimoji="1" lang="en-US" altLang="ja-JP" sz="2400"/>
          </a:p>
        </p:txBody>
      </p:sp>
      <p:cxnSp>
        <p:nvCxnSpPr>
          <p:cNvPr id="24" name="直線コネクタ 23">
            <a:extLst>
              <a:ext uri="{FF2B5EF4-FFF2-40B4-BE49-F238E27FC236}">
                <a16:creationId xmlns:a16="http://schemas.microsoft.com/office/drawing/2014/main" id="{826D5ADC-2D4C-92ED-08ED-8851FDB15CEB}"/>
              </a:ext>
            </a:extLst>
          </p:cNvPr>
          <p:cNvCxnSpPr>
            <a:cxnSpLocks/>
          </p:cNvCxnSpPr>
          <p:nvPr/>
        </p:nvCxnSpPr>
        <p:spPr>
          <a:xfrm flipV="1">
            <a:off x="9271416" y="1421019"/>
            <a:ext cx="947209" cy="7547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テキスト ボックス 24">
            <a:extLst>
              <a:ext uri="{FF2B5EF4-FFF2-40B4-BE49-F238E27FC236}">
                <a16:creationId xmlns:a16="http://schemas.microsoft.com/office/drawing/2014/main" id="{256E01C9-7E06-1E49-30F2-339B1BB1A38A}"/>
              </a:ext>
            </a:extLst>
          </p:cNvPr>
          <p:cNvSpPr txBox="1"/>
          <p:nvPr/>
        </p:nvSpPr>
        <p:spPr>
          <a:xfrm>
            <a:off x="8977942" y="162759"/>
            <a:ext cx="2481366" cy="461665"/>
          </a:xfrm>
          <a:prstGeom prst="rect">
            <a:avLst/>
          </a:prstGeom>
          <a:noFill/>
        </p:spPr>
        <p:txBody>
          <a:bodyPr wrap="square" rtlCol="0">
            <a:spAutoFit/>
          </a:bodyPr>
          <a:lstStyle/>
          <a:p>
            <a:r>
              <a:rPr kumimoji="1" lang="ja-JP" altLang="en-US" sz="2400"/>
              <a:t>土浦第四中学校</a:t>
            </a:r>
          </a:p>
        </p:txBody>
      </p:sp>
      <p:sp>
        <p:nvSpPr>
          <p:cNvPr id="26" name="テキスト ボックス 25">
            <a:extLst>
              <a:ext uri="{FF2B5EF4-FFF2-40B4-BE49-F238E27FC236}">
                <a16:creationId xmlns:a16="http://schemas.microsoft.com/office/drawing/2014/main" id="{23272890-77DA-2A0A-1A44-9311BE8D3907}"/>
              </a:ext>
            </a:extLst>
          </p:cNvPr>
          <p:cNvSpPr txBox="1"/>
          <p:nvPr/>
        </p:nvSpPr>
        <p:spPr>
          <a:xfrm>
            <a:off x="7685" y="1103138"/>
            <a:ext cx="3938191" cy="382533"/>
          </a:xfrm>
          <a:prstGeom prst="rect">
            <a:avLst/>
          </a:prstGeom>
          <a:noFill/>
        </p:spPr>
        <p:txBody>
          <a:bodyPr wrap="square" rtlCol="0">
            <a:spAutoFit/>
          </a:bodyPr>
          <a:lstStyle/>
          <a:p>
            <a:r>
              <a:rPr lang="ja-JP" altLang="en-US"/>
              <a:t>外観</a:t>
            </a:r>
            <a:r>
              <a:rPr kumimoji="1" lang="ja-JP" altLang="en-US"/>
              <a:t>イメージ</a:t>
            </a:r>
          </a:p>
        </p:txBody>
      </p:sp>
      <p:sp>
        <p:nvSpPr>
          <p:cNvPr id="27" name="テキスト ボックス 26">
            <a:extLst>
              <a:ext uri="{FF2B5EF4-FFF2-40B4-BE49-F238E27FC236}">
                <a16:creationId xmlns:a16="http://schemas.microsoft.com/office/drawing/2014/main" id="{6F2F8D3F-39A1-3B26-3272-03F97F48610D}"/>
              </a:ext>
            </a:extLst>
          </p:cNvPr>
          <p:cNvSpPr txBox="1"/>
          <p:nvPr/>
        </p:nvSpPr>
        <p:spPr>
          <a:xfrm>
            <a:off x="272493" y="209375"/>
            <a:ext cx="4078790"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統合後の教室配置案</a:t>
            </a:r>
            <a:endParaRPr lang="ja-JP" altLang="ja-JP" sz="32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260559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6B164-9444-6132-A304-2EA0281FCC4A}"/>
            </a:ext>
          </a:extLst>
        </p:cNvPr>
        <p:cNvGrpSpPr/>
        <p:nvPr/>
      </p:nvGrpSpPr>
      <p:grpSpPr>
        <a:xfrm>
          <a:off x="0" y="0"/>
          <a:ext cx="0" cy="0"/>
          <a:chOff x="0" y="0"/>
          <a:chExt cx="0" cy="0"/>
        </a:xfrm>
      </p:grpSpPr>
      <p:pic>
        <p:nvPicPr>
          <p:cNvPr id="19" name="図 18" descr="ダイアグラム&#10;&#10;AI 生成コンテンツは誤りを含む可能性があります。">
            <a:extLst>
              <a:ext uri="{FF2B5EF4-FFF2-40B4-BE49-F238E27FC236}">
                <a16:creationId xmlns:a16="http://schemas.microsoft.com/office/drawing/2014/main" id="{67868033-F53F-E8EC-9C18-A090EDE44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2" y="862788"/>
            <a:ext cx="5458968" cy="3070098"/>
          </a:xfrm>
          <a:prstGeom prst="rect">
            <a:avLst/>
          </a:prstGeom>
        </p:spPr>
      </p:pic>
      <p:pic>
        <p:nvPicPr>
          <p:cNvPr id="12" name="図 11" descr="ダイアグラム, テーブル&#10;&#10;AI 生成コンテンツは誤りを含む可能性があります。">
            <a:extLst>
              <a:ext uri="{FF2B5EF4-FFF2-40B4-BE49-F238E27FC236}">
                <a16:creationId xmlns:a16="http://schemas.microsoft.com/office/drawing/2014/main" id="{2FB44CCA-5C64-BDF3-8FD4-BCD31AD601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82" y="860119"/>
            <a:ext cx="5458968" cy="3070098"/>
          </a:xfrm>
          <a:prstGeom prst="rect">
            <a:avLst/>
          </a:prstGeom>
        </p:spPr>
      </p:pic>
      <p:sp>
        <p:nvSpPr>
          <p:cNvPr id="2" name="四角形: 1 つの角を切り取る 1">
            <a:extLst>
              <a:ext uri="{FF2B5EF4-FFF2-40B4-BE49-F238E27FC236}">
                <a16:creationId xmlns:a16="http://schemas.microsoft.com/office/drawing/2014/main" id="{FF90B037-AAC3-2215-4FC2-9DBB855917B7}"/>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9948F5C8-9CA3-828F-4799-10EF675C9187}"/>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4B10C6E6-927B-22A3-D92C-159658676871}"/>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1379743F-17CD-C35E-BE70-D23FCE008AE1}"/>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3D4A94FB-1E8D-39BD-9B61-DF29BD8791D1}"/>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117EB3AF-7623-3F40-2E34-AC5FEB1B1267}"/>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019C2F98-B6DA-B2B8-55F4-D21FA5A6CEB6}"/>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15" name="テキスト ボックス 14">
            <a:extLst>
              <a:ext uri="{FF2B5EF4-FFF2-40B4-BE49-F238E27FC236}">
                <a16:creationId xmlns:a16="http://schemas.microsoft.com/office/drawing/2014/main" id="{1F3C06C7-5D06-A6F4-1D18-F903E44F7D0A}"/>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16" name="テキスト ボックス 15">
            <a:extLst>
              <a:ext uri="{FF2B5EF4-FFF2-40B4-BE49-F238E27FC236}">
                <a16:creationId xmlns:a16="http://schemas.microsoft.com/office/drawing/2014/main" id="{2018513B-0DF2-1837-4B93-A832B78688A2}"/>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9A2A4E6F-71BE-D5E4-EEA9-841D67167D7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8" name="テキスト ボックス 17">
            <a:extLst>
              <a:ext uri="{FF2B5EF4-FFF2-40B4-BE49-F238E27FC236}">
                <a16:creationId xmlns:a16="http://schemas.microsoft.com/office/drawing/2014/main" id="{E756A6D4-5990-43AF-1D4E-F865171293D7}"/>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21" name="テキスト ボックス 20">
            <a:extLst>
              <a:ext uri="{FF2B5EF4-FFF2-40B4-BE49-F238E27FC236}">
                <a16:creationId xmlns:a16="http://schemas.microsoft.com/office/drawing/2014/main" id="{52D9F200-7230-0D3E-0ED1-43C16765AE9D}"/>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スライド番号プレースホルダー 8">
            <a:extLst>
              <a:ext uri="{FF2B5EF4-FFF2-40B4-BE49-F238E27FC236}">
                <a16:creationId xmlns:a16="http://schemas.microsoft.com/office/drawing/2014/main" id="{486AFF98-B298-30AE-328E-0298BD3ACE51}"/>
              </a:ext>
            </a:extLst>
          </p:cNvPr>
          <p:cNvSpPr>
            <a:spLocks noGrp="1"/>
          </p:cNvSpPr>
          <p:nvPr>
            <p:ph type="sldNum" sz="quarter" idx="12"/>
          </p:nvPr>
        </p:nvSpPr>
        <p:spPr/>
        <p:txBody>
          <a:bodyPr/>
          <a:lstStyle/>
          <a:p>
            <a:fld id="{808DD2B0-C8C2-4F2E-939A-03152E45562F}" type="slidenum">
              <a:rPr kumimoji="1" lang="ja-JP" altLang="en-US" smtClean="0"/>
              <a:t>13</a:t>
            </a:fld>
            <a:endParaRPr kumimoji="1" lang="ja-JP" altLang="en-US"/>
          </a:p>
        </p:txBody>
      </p:sp>
      <p:grpSp>
        <p:nvGrpSpPr>
          <p:cNvPr id="8" name="グループ化 7">
            <a:extLst>
              <a:ext uri="{FF2B5EF4-FFF2-40B4-BE49-F238E27FC236}">
                <a16:creationId xmlns:a16="http://schemas.microsoft.com/office/drawing/2014/main" id="{D3E28D6D-563D-8B19-99F8-EF738859A1D6}"/>
              </a:ext>
            </a:extLst>
          </p:cNvPr>
          <p:cNvGrpSpPr/>
          <p:nvPr/>
        </p:nvGrpSpPr>
        <p:grpSpPr>
          <a:xfrm>
            <a:off x="0" y="3400071"/>
            <a:ext cx="11396668" cy="2778219"/>
            <a:chOff x="0" y="3400071"/>
            <a:chExt cx="11396668" cy="2778219"/>
          </a:xfrm>
        </p:grpSpPr>
        <p:sp>
          <p:nvSpPr>
            <p:cNvPr id="28" name="正方形/長方形 27">
              <a:extLst>
                <a:ext uri="{FF2B5EF4-FFF2-40B4-BE49-F238E27FC236}">
                  <a16:creationId xmlns:a16="http://schemas.microsoft.com/office/drawing/2014/main" id="{C88C940B-F4BF-D354-490E-C30E0CCB9BBC}"/>
                </a:ext>
              </a:extLst>
            </p:cNvPr>
            <p:cNvSpPr/>
            <p:nvPr/>
          </p:nvSpPr>
          <p:spPr>
            <a:xfrm>
              <a:off x="451270" y="5546660"/>
              <a:ext cx="2854792"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被服室・調理室</a:t>
              </a:r>
            </a:p>
          </p:txBody>
        </p:sp>
        <p:cxnSp>
          <p:nvCxnSpPr>
            <p:cNvPr id="31" name="直線コネクタ 30">
              <a:extLst>
                <a:ext uri="{FF2B5EF4-FFF2-40B4-BE49-F238E27FC236}">
                  <a16:creationId xmlns:a16="http://schemas.microsoft.com/office/drawing/2014/main" id="{9963B381-354C-A075-DF71-964284A20D1C}"/>
                </a:ext>
              </a:extLst>
            </p:cNvPr>
            <p:cNvCxnSpPr>
              <a:cxnSpLocks/>
            </p:cNvCxnSpPr>
            <p:nvPr/>
          </p:nvCxnSpPr>
          <p:spPr>
            <a:xfrm flipV="1">
              <a:off x="5931955" y="6130683"/>
              <a:ext cx="5464713" cy="33112"/>
            </a:xfrm>
            <a:prstGeom prst="line">
              <a:avLst/>
            </a:prstGeom>
            <a:ln w="57150"/>
          </p:spPr>
          <p:style>
            <a:lnRef idx="2">
              <a:schemeClr val="dk1"/>
            </a:lnRef>
            <a:fillRef idx="0">
              <a:schemeClr val="dk1"/>
            </a:fillRef>
            <a:effectRef idx="1">
              <a:schemeClr val="dk1"/>
            </a:effectRef>
            <a:fontRef idx="minor">
              <a:schemeClr val="tx1"/>
            </a:fontRef>
          </p:style>
        </p:cxnSp>
        <p:sp>
          <p:nvSpPr>
            <p:cNvPr id="29" name="正方形/長方形 28">
              <a:extLst>
                <a:ext uri="{FF2B5EF4-FFF2-40B4-BE49-F238E27FC236}">
                  <a16:creationId xmlns:a16="http://schemas.microsoft.com/office/drawing/2014/main" id="{BE8FD9BA-9F0F-1166-EDEC-820B7D8B6D26}"/>
                </a:ext>
              </a:extLst>
            </p:cNvPr>
            <p:cNvSpPr/>
            <p:nvPr/>
          </p:nvSpPr>
          <p:spPr>
            <a:xfrm>
              <a:off x="451270" y="4954381"/>
              <a:ext cx="2854792"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美術室・多目的室</a:t>
              </a:r>
            </a:p>
          </p:txBody>
        </p:sp>
        <p:sp>
          <p:nvSpPr>
            <p:cNvPr id="30" name="正方形/長方形 29">
              <a:extLst>
                <a:ext uri="{FF2B5EF4-FFF2-40B4-BE49-F238E27FC236}">
                  <a16:creationId xmlns:a16="http://schemas.microsoft.com/office/drawing/2014/main" id="{A3AC0D32-C77C-C5D1-EED1-69E62CC7E3A8}"/>
                </a:ext>
              </a:extLst>
            </p:cNvPr>
            <p:cNvSpPr/>
            <p:nvPr/>
          </p:nvSpPr>
          <p:spPr>
            <a:xfrm>
              <a:off x="451270" y="4348500"/>
              <a:ext cx="2854792"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32" name="正方形/長方形 31">
              <a:extLst>
                <a:ext uri="{FF2B5EF4-FFF2-40B4-BE49-F238E27FC236}">
                  <a16:creationId xmlns:a16="http://schemas.microsoft.com/office/drawing/2014/main" id="{8B212405-8725-67F5-480B-5733AA430BF4}"/>
                </a:ext>
              </a:extLst>
            </p:cNvPr>
            <p:cNvSpPr/>
            <p:nvPr/>
          </p:nvSpPr>
          <p:spPr>
            <a:xfrm>
              <a:off x="451270" y="3776193"/>
              <a:ext cx="2854792" cy="602094"/>
            </a:xfrm>
            <a:prstGeom prst="rect">
              <a:avLst/>
            </a:prstGeom>
            <a:solidFill>
              <a:srgbClr val="3BDD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a:solidFill>
                    <a:schemeClr val="tx1"/>
                  </a:solidFill>
                </a:rPr>
                <a:t>職員室</a:t>
              </a:r>
              <a:endParaRPr kumimoji="1" lang="ja-JP" altLang="en-US" sz="2000">
                <a:solidFill>
                  <a:schemeClr val="tx1"/>
                </a:solidFill>
              </a:endParaRPr>
            </a:p>
          </p:txBody>
        </p:sp>
        <p:sp>
          <p:nvSpPr>
            <p:cNvPr id="33" name="正方形/長方形 32">
              <a:extLst>
                <a:ext uri="{FF2B5EF4-FFF2-40B4-BE49-F238E27FC236}">
                  <a16:creationId xmlns:a16="http://schemas.microsoft.com/office/drawing/2014/main" id="{DA9DCC72-377D-F826-6F20-3F6EDDAEDA5E}"/>
                </a:ext>
              </a:extLst>
            </p:cNvPr>
            <p:cNvSpPr/>
            <p:nvPr/>
          </p:nvSpPr>
          <p:spPr>
            <a:xfrm>
              <a:off x="6619442" y="5548504"/>
              <a:ext cx="1371600" cy="602094"/>
            </a:xfrm>
            <a:prstGeom prst="rect">
              <a:avLst/>
            </a:prstGeom>
            <a:solidFill>
              <a:srgbClr val="3BDD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警備室</a:t>
              </a:r>
              <a:endParaRPr kumimoji="1" lang="en-US" altLang="ja-JP" sz="2000">
                <a:solidFill>
                  <a:schemeClr val="tx1"/>
                </a:solidFill>
              </a:endParaRPr>
            </a:p>
            <a:p>
              <a:pPr algn="ctr"/>
              <a:r>
                <a:rPr lang="ja-JP" altLang="en-US" sz="2000">
                  <a:solidFill>
                    <a:schemeClr val="tx1"/>
                  </a:solidFill>
                </a:rPr>
                <a:t>保健室</a:t>
              </a:r>
              <a:endParaRPr kumimoji="1" lang="ja-JP" altLang="en-US" sz="2000">
                <a:solidFill>
                  <a:schemeClr val="tx1"/>
                </a:solidFill>
              </a:endParaRPr>
            </a:p>
          </p:txBody>
        </p:sp>
        <p:sp>
          <p:nvSpPr>
            <p:cNvPr id="37" name="正方形/長方形 36">
              <a:extLst>
                <a:ext uri="{FF2B5EF4-FFF2-40B4-BE49-F238E27FC236}">
                  <a16:creationId xmlns:a16="http://schemas.microsoft.com/office/drawing/2014/main" id="{CC273C96-B617-9B16-F9D0-D7A814DD5D49}"/>
                </a:ext>
              </a:extLst>
            </p:cNvPr>
            <p:cNvSpPr/>
            <p:nvPr/>
          </p:nvSpPr>
          <p:spPr>
            <a:xfrm>
              <a:off x="7991042" y="5551498"/>
              <a:ext cx="1371600" cy="602094"/>
            </a:xfrm>
            <a:prstGeom prst="rect">
              <a:avLst/>
            </a:prstGeom>
            <a:solidFill>
              <a:srgbClr val="A8C4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特別教室</a:t>
              </a:r>
            </a:p>
          </p:txBody>
        </p:sp>
        <p:sp>
          <p:nvSpPr>
            <p:cNvPr id="38" name="正方形/長方形 37">
              <a:extLst>
                <a:ext uri="{FF2B5EF4-FFF2-40B4-BE49-F238E27FC236}">
                  <a16:creationId xmlns:a16="http://schemas.microsoft.com/office/drawing/2014/main" id="{632A6D47-6ED1-83C0-230E-2226CC042708}"/>
                </a:ext>
              </a:extLst>
            </p:cNvPr>
            <p:cNvSpPr/>
            <p:nvPr/>
          </p:nvSpPr>
          <p:spPr>
            <a:xfrm>
              <a:off x="7991042" y="4944913"/>
              <a:ext cx="1371600" cy="602094"/>
            </a:xfrm>
            <a:prstGeom prst="rect">
              <a:avLst/>
            </a:prstGeom>
            <a:solidFill>
              <a:srgbClr val="A8C4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特別教室</a:t>
              </a:r>
            </a:p>
          </p:txBody>
        </p:sp>
        <p:sp>
          <p:nvSpPr>
            <p:cNvPr id="39" name="正方形/長方形 38">
              <a:extLst>
                <a:ext uri="{FF2B5EF4-FFF2-40B4-BE49-F238E27FC236}">
                  <a16:creationId xmlns:a16="http://schemas.microsoft.com/office/drawing/2014/main" id="{F7CB7839-2A9B-3BE3-75AB-72AC3B41D195}"/>
                </a:ext>
              </a:extLst>
            </p:cNvPr>
            <p:cNvSpPr/>
            <p:nvPr/>
          </p:nvSpPr>
          <p:spPr>
            <a:xfrm>
              <a:off x="9365974" y="5541295"/>
              <a:ext cx="1371600" cy="602094"/>
            </a:xfrm>
            <a:prstGeom prst="rect">
              <a:avLst/>
            </a:prstGeom>
            <a:solidFill>
              <a:srgbClr val="3BDD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相談室</a:t>
              </a:r>
              <a:endParaRPr kumimoji="1" lang="en-US" altLang="ja-JP" sz="2000">
                <a:solidFill>
                  <a:schemeClr val="tx1"/>
                </a:solidFill>
              </a:endParaRPr>
            </a:p>
            <a:p>
              <a:pPr algn="ctr"/>
              <a:r>
                <a:rPr lang="ja-JP" altLang="en-US" sz="2000">
                  <a:solidFill>
                    <a:schemeClr val="tx1"/>
                  </a:solidFill>
                </a:rPr>
                <a:t>給食室</a:t>
              </a:r>
              <a:endParaRPr kumimoji="1" lang="ja-JP" altLang="en-US" sz="2000">
                <a:solidFill>
                  <a:schemeClr val="tx1"/>
                </a:solidFill>
              </a:endParaRPr>
            </a:p>
          </p:txBody>
        </p:sp>
        <p:sp>
          <p:nvSpPr>
            <p:cNvPr id="40" name="正方形/長方形 39">
              <a:extLst>
                <a:ext uri="{FF2B5EF4-FFF2-40B4-BE49-F238E27FC236}">
                  <a16:creationId xmlns:a16="http://schemas.microsoft.com/office/drawing/2014/main" id="{9F9F4EB1-05AC-59C5-B32A-5367459B711F}"/>
                </a:ext>
              </a:extLst>
            </p:cNvPr>
            <p:cNvSpPr/>
            <p:nvPr/>
          </p:nvSpPr>
          <p:spPr>
            <a:xfrm>
              <a:off x="9365974" y="4936911"/>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1" name="正方形/長方形 40">
              <a:extLst>
                <a:ext uri="{FF2B5EF4-FFF2-40B4-BE49-F238E27FC236}">
                  <a16:creationId xmlns:a16="http://schemas.microsoft.com/office/drawing/2014/main" id="{BFB49252-6193-A593-3445-1D6A5C2C0728}"/>
                </a:ext>
              </a:extLst>
            </p:cNvPr>
            <p:cNvSpPr/>
            <p:nvPr/>
          </p:nvSpPr>
          <p:spPr>
            <a:xfrm>
              <a:off x="9362642" y="4340529"/>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2" name="正方形/長方形 41">
              <a:extLst>
                <a:ext uri="{FF2B5EF4-FFF2-40B4-BE49-F238E27FC236}">
                  <a16:creationId xmlns:a16="http://schemas.microsoft.com/office/drawing/2014/main" id="{49C9F171-3A0E-128F-B2BB-613DBD6A9680}"/>
                </a:ext>
              </a:extLst>
            </p:cNvPr>
            <p:cNvSpPr/>
            <p:nvPr/>
          </p:nvSpPr>
          <p:spPr>
            <a:xfrm>
              <a:off x="9362642" y="3768222"/>
              <a:ext cx="1371600" cy="602094"/>
            </a:xfrm>
            <a:prstGeom prst="rect">
              <a:avLst/>
            </a:prstGeom>
            <a:solidFill>
              <a:srgbClr val="75AAE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教室</a:t>
              </a:r>
            </a:p>
          </p:txBody>
        </p:sp>
        <p:sp>
          <p:nvSpPr>
            <p:cNvPr id="43" name="正方形/長方形 42">
              <a:extLst>
                <a:ext uri="{FF2B5EF4-FFF2-40B4-BE49-F238E27FC236}">
                  <a16:creationId xmlns:a16="http://schemas.microsoft.com/office/drawing/2014/main" id="{B962BC96-6277-C453-C04E-2D8F81887F51}"/>
                </a:ext>
              </a:extLst>
            </p:cNvPr>
            <p:cNvSpPr/>
            <p:nvPr/>
          </p:nvSpPr>
          <p:spPr>
            <a:xfrm>
              <a:off x="6619442" y="4948304"/>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図書室</a:t>
              </a:r>
            </a:p>
          </p:txBody>
        </p:sp>
        <p:sp>
          <p:nvSpPr>
            <p:cNvPr id="44" name="正方形/長方形 43">
              <a:extLst>
                <a:ext uri="{FF2B5EF4-FFF2-40B4-BE49-F238E27FC236}">
                  <a16:creationId xmlns:a16="http://schemas.microsoft.com/office/drawing/2014/main" id="{CF18FBCB-7252-1478-1041-2F30C340EB15}"/>
                </a:ext>
              </a:extLst>
            </p:cNvPr>
            <p:cNvSpPr/>
            <p:nvPr/>
          </p:nvSpPr>
          <p:spPr>
            <a:xfrm>
              <a:off x="6619442" y="4339429"/>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45" name="正方形/長方形 44">
              <a:extLst>
                <a:ext uri="{FF2B5EF4-FFF2-40B4-BE49-F238E27FC236}">
                  <a16:creationId xmlns:a16="http://schemas.microsoft.com/office/drawing/2014/main" id="{95EA0896-7E80-4A1A-3215-B278BFFB6EC6}"/>
                </a:ext>
              </a:extLst>
            </p:cNvPr>
            <p:cNvSpPr/>
            <p:nvPr/>
          </p:nvSpPr>
          <p:spPr>
            <a:xfrm>
              <a:off x="6619442" y="3762996"/>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会議室</a:t>
              </a:r>
            </a:p>
          </p:txBody>
        </p:sp>
        <p:cxnSp>
          <p:nvCxnSpPr>
            <p:cNvPr id="50" name="直線コネクタ 49">
              <a:extLst>
                <a:ext uri="{FF2B5EF4-FFF2-40B4-BE49-F238E27FC236}">
                  <a16:creationId xmlns:a16="http://schemas.microsoft.com/office/drawing/2014/main" id="{53C5A4A7-4100-450B-A1D6-F668454FC7A4}"/>
                </a:ext>
              </a:extLst>
            </p:cNvPr>
            <p:cNvCxnSpPr>
              <a:cxnSpLocks/>
            </p:cNvCxnSpPr>
            <p:nvPr/>
          </p:nvCxnSpPr>
          <p:spPr>
            <a:xfrm>
              <a:off x="307010" y="6163795"/>
              <a:ext cx="5098078" cy="0"/>
            </a:xfrm>
            <a:prstGeom prst="line">
              <a:avLst/>
            </a:prstGeom>
            <a:ln w="57150"/>
          </p:spPr>
          <p:style>
            <a:lnRef idx="2">
              <a:schemeClr val="dk1"/>
            </a:lnRef>
            <a:fillRef idx="0">
              <a:schemeClr val="dk1"/>
            </a:fillRef>
            <a:effectRef idx="1">
              <a:schemeClr val="dk1"/>
            </a:effectRef>
            <a:fontRef idx="minor">
              <a:schemeClr val="tx1"/>
            </a:fontRef>
          </p:style>
        </p:cxnSp>
        <p:sp>
          <p:nvSpPr>
            <p:cNvPr id="51" name="正方形/長方形 50">
              <a:extLst>
                <a:ext uri="{FF2B5EF4-FFF2-40B4-BE49-F238E27FC236}">
                  <a16:creationId xmlns:a16="http://schemas.microsoft.com/office/drawing/2014/main" id="{27111A5E-0BAD-8483-CC6E-394A45F1F1CB}"/>
                </a:ext>
              </a:extLst>
            </p:cNvPr>
            <p:cNvSpPr/>
            <p:nvPr/>
          </p:nvSpPr>
          <p:spPr>
            <a:xfrm>
              <a:off x="3306062" y="5561701"/>
              <a:ext cx="1371600" cy="602094"/>
            </a:xfrm>
            <a:prstGeom prst="rect">
              <a:avLst/>
            </a:prstGeom>
            <a:solidFill>
              <a:srgbClr val="3BDD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警備室</a:t>
              </a:r>
              <a:endParaRPr kumimoji="1" lang="en-US" altLang="ja-JP" sz="2000">
                <a:solidFill>
                  <a:schemeClr val="tx1"/>
                </a:solidFill>
              </a:endParaRPr>
            </a:p>
            <a:p>
              <a:pPr algn="ctr"/>
              <a:r>
                <a:rPr lang="ja-JP" altLang="en-US" sz="2000">
                  <a:solidFill>
                    <a:schemeClr val="tx1"/>
                  </a:solidFill>
                </a:rPr>
                <a:t>保健室</a:t>
              </a:r>
              <a:endParaRPr kumimoji="1" lang="ja-JP" altLang="en-US" sz="2000">
                <a:solidFill>
                  <a:schemeClr val="tx1"/>
                </a:solidFill>
              </a:endParaRPr>
            </a:p>
          </p:txBody>
        </p:sp>
        <p:sp>
          <p:nvSpPr>
            <p:cNvPr id="52" name="正方形/長方形 51">
              <a:extLst>
                <a:ext uri="{FF2B5EF4-FFF2-40B4-BE49-F238E27FC236}">
                  <a16:creationId xmlns:a16="http://schemas.microsoft.com/office/drawing/2014/main" id="{25387308-1BF3-460E-C3F0-40BD62DB3908}"/>
                </a:ext>
              </a:extLst>
            </p:cNvPr>
            <p:cNvSpPr/>
            <p:nvPr/>
          </p:nvSpPr>
          <p:spPr>
            <a:xfrm>
              <a:off x="3306062" y="4961501"/>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図書室</a:t>
              </a:r>
            </a:p>
          </p:txBody>
        </p:sp>
        <p:sp>
          <p:nvSpPr>
            <p:cNvPr id="53" name="正方形/長方形 52">
              <a:extLst>
                <a:ext uri="{FF2B5EF4-FFF2-40B4-BE49-F238E27FC236}">
                  <a16:creationId xmlns:a16="http://schemas.microsoft.com/office/drawing/2014/main" id="{7935E1F6-3F48-E5F6-E0C5-A544D0E2FE57}"/>
                </a:ext>
              </a:extLst>
            </p:cNvPr>
            <p:cNvSpPr/>
            <p:nvPr/>
          </p:nvSpPr>
          <p:spPr>
            <a:xfrm>
              <a:off x="3306062" y="4352626"/>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学習室</a:t>
              </a:r>
            </a:p>
          </p:txBody>
        </p:sp>
        <p:sp>
          <p:nvSpPr>
            <p:cNvPr id="54" name="正方形/長方形 53">
              <a:extLst>
                <a:ext uri="{FF2B5EF4-FFF2-40B4-BE49-F238E27FC236}">
                  <a16:creationId xmlns:a16="http://schemas.microsoft.com/office/drawing/2014/main" id="{AF3C0AAC-39D1-02B9-7E7D-DEB0EACD7954}"/>
                </a:ext>
              </a:extLst>
            </p:cNvPr>
            <p:cNvSpPr/>
            <p:nvPr/>
          </p:nvSpPr>
          <p:spPr>
            <a:xfrm>
              <a:off x="3306062" y="3776193"/>
              <a:ext cx="1371600" cy="602094"/>
            </a:xfrm>
            <a:prstGeom prst="rect">
              <a:avLst/>
            </a:prstGeom>
            <a:solidFill>
              <a:srgbClr val="FFDF3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会議室</a:t>
              </a:r>
            </a:p>
          </p:txBody>
        </p:sp>
        <p:cxnSp>
          <p:nvCxnSpPr>
            <p:cNvPr id="56" name="直線コネクタ 55">
              <a:extLst>
                <a:ext uri="{FF2B5EF4-FFF2-40B4-BE49-F238E27FC236}">
                  <a16:creationId xmlns:a16="http://schemas.microsoft.com/office/drawing/2014/main" id="{E7AF8FC9-BC01-4C1F-9F7D-241DDBAC9901}"/>
                </a:ext>
              </a:extLst>
            </p:cNvPr>
            <p:cNvCxnSpPr>
              <a:cxnSpLocks/>
            </p:cNvCxnSpPr>
            <p:nvPr/>
          </p:nvCxnSpPr>
          <p:spPr>
            <a:xfrm flipV="1">
              <a:off x="4700685" y="3774250"/>
              <a:ext cx="1918757" cy="753"/>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9" name="直線コネクタ 58">
              <a:extLst>
                <a:ext uri="{FF2B5EF4-FFF2-40B4-BE49-F238E27FC236}">
                  <a16:creationId xmlns:a16="http://schemas.microsoft.com/office/drawing/2014/main" id="{07B46C7E-2E53-261F-B739-737CF4CB69D2}"/>
                </a:ext>
              </a:extLst>
            </p:cNvPr>
            <p:cNvCxnSpPr>
              <a:cxnSpLocks/>
            </p:cNvCxnSpPr>
            <p:nvPr/>
          </p:nvCxnSpPr>
          <p:spPr>
            <a:xfrm flipV="1">
              <a:off x="4677662" y="4365090"/>
              <a:ext cx="1941780" cy="13197"/>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直線コネクタ 59">
              <a:extLst>
                <a:ext uri="{FF2B5EF4-FFF2-40B4-BE49-F238E27FC236}">
                  <a16:creationId xmlns:a16="http://schemas.microsoft.com/office/drawing/2014/main" id="{792868FE-BAAD-1B65-61AD-E82FD3193B78}"/>
                </a:ext>
              </a:extLst>
            </p:cNvPr>
            <p:cNvCxnSpPr>
              <a:cxnSpLocks/>
            </p:cNvCxnSpPr>
            <p:nvPr/>
          </p:nvCxnSpPr>
          <p:spPr>
            <a:xfrm>
              <a:off x="4677662" y="4930770"/>
              <a:ext cx="1941780" cy="17534"/>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1" name="直線コネクタ 60">
              <a:extLst>
                <a:ext uri="{FF2B5EF4-FFF2-40B4-BE49-F238E27FC236}">
                  <a16:creationId xmlns:a16="http://schemas.microsoft.com/office/drawing/2014/main" id="{DB93BFD2-E9BE-F267-163B-7D3F85B517D2}"/>
                </a:ext>
              </a:extLst>
            </p:cNvPr>
            <p:cNvCxnSpPr>
              <a:cxnSpLocks/>
            </p:cNvCxnSpPr>
            <p:nvPr/>
          </p:nvCxnSpPr>
          <p:spPr>
            <a:xfrm>
              <a:off x="4683505" y="5547007"/>
              <a:ext cx="1935937" cy="12751"/>
            </a:xfrm>
            <a:prstGeom prst="line">
              <a:avLst/>
            </a:prstGeom>
            <a:ln w="38100"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2" name="テキスト ボックス 61">
              <a:extLst>
                <a:ext uri="{FF2B5EF4-FFF2-40B4-BE49-F238E27FC236}">
                  <a16:creationId xmlns:a16="http://schemas.microsoft.com/office/drawing/2014/main" id="{A6486BBE-D104-8FF5-F272-6594FD69C1DF}"/>
                </a:ext>
              </a:extLst>
            </p:cNvPr>
            <p:cNvSpPr txBox="1"/>
            <p:nvPr/>
          </p:nvSpPr>
          <p:spPr>
            <a:xfrm>
              <a:off x="4603434" y="5839736"/>
              <a:ext cx="1240651" cy="338554"/>
            </a:xfrm>
            <a:prstGeom prst="rect">
              <a:avLst/>
            </a:prstGeom>
            <a:noFill/>
          </p:spPr>
          <p:txBody>
            <a:bodyPr wrap="square" rtlCol="0">
              <a:spAutoFit/>
            </a:bodyPr>
            <a:lstStyle/>
            <a:p>
              <a:r>
                <a:rPr kumimoji="1" lang="ja-JP" altLang="en-US" sz="1600"/>
                <a:t>体育館側</a:t>
              </a:r>
            </a:p>
          </p:txBody>
        </p:sp>
        <p:sp>
          <p:nvSpPr>
            <p:cNvPr id="79" name="テキスト ボックス 78">
              <a:extLst>
                <a:ext uri="{FF2B5EF4-FFF2-40B4-BE49-F238E27FC236}">
                  <a16:creationId xmlns:a16="http://schemas.microsoft.com/office/drawing/2014/main" id="{DFCFE53D-02A3-DE8D-55D2-0E1F110D5F58}"/>
                </a:ext>
              </a:extLst>
            </p:cNvPr>
            <p:cNvSpPr txBox="1"/>
            <p:nvPr/>
          </p:nvSpPr>
          <p:spPr>
            <a:xfrm>
              <a:off x="5839985" y="5826539"/>
              <a:ext cx="1240651" cy="338554"/>
            </a:xfrm>
            <a:prstGeom prst="rect">
              <a:avLst/>
            </a:prstGeom>
            <a:noFill/>
          </p:spPr>
          <p:txBody>
            <a:bodyPr wrap="square" rtlCol="0">
              <a:spAutoFit/>
            </a:bodyPr>
            <a:lstStyle/>
            <a:p>
              <a:r>
                <a:rPr kumimoji="1" lang="ja-JP" altLang="en-US" sz="1600"/>
                <a:t>校庭側</a:t>
              </a:r>
            </a:p>
          </p:txBody>
        </p:sp>
        <p:sp>
          <p:nvSpPr>
            <p:cNvPr id="81" name="テキスト ボックス 80">
              <a:extLst>
                <a:ext uri="{FF2B5EF4-FFF2-40B4-BE49-F238E27FC236}">
                  <a16:creationId xmlns:a16="http://schemas.microsoft.com/office/drawing/2014/main" id="{B1CA5B66-7099-870E-A5E2-EE0C8AAFF449}"/>
                </a:ext>
              </a:extLst>
            </p:cNvPr>
            <p:cNvSpPr txBox="1"/>
            <p:nvPr/>
          </p:nvSpPr>
          <p:spPr>
            <a:xfrm>
              <a:off x="10792930" y="3400071"/>
              <a:ext cx="511492" cy="2744277"/>
            </a:xfrm>
            <a:prstGeom prst="rect">
              <a:avLst/>
            </a:prstGeom>
            <a:noFill/>
          </p:spPr>
          <p:txBody>
            <a:bodyPr wrap="square" rtlCol="0">
              <a:spAutoFit/>
            </a:bodyPr>
            <a:lstStyle/>
            <a:p>
              <a:pPr>
                <a:lnSpc>
                  <a:spcPct val="250000"/>
                </a:lnSpc>
              </a:pPr>
              <a:r>
                <a:rPr lang="en-US" altLang="ja-JP"/>
                <a:t>4F</a:t>
              </a:r>
            </a:p>
            <a:p>
              <a:pPr>
                <a:lnSpc>
                  <a:spcPct val="250000"/>
                </a:lnSpc>
              </a:pPr>
              <a:r>
                <a:rPr kumimoji="1" lang="en-US" altLang="ja-JP"/>
                <a:t>3F</a:t>
              </a:r>
            </a:p>
            <a:p>
              <a:pPr>
                <a:lnSpc>
                  <a:spcPct val="250000"/>
                </a:lnSpc>
              </a:pPr>
              <a:r>
                <a:rPr kumimoji="1" lang="en-US" altLang="ja-JP"/>
                <a:t>2F</a:t>
              </a:r>
            </a:p>
            <a:p>
              <a:pPr>
                <a:lnSpc>
                  <a:spcPct val="250000"/>
                </a:lnSpc>
              </a:pPr>
              <a:r>
                <a:rPr lang="en-US" altLang="ja-JP"/>
                <a:t>1F</a:t>
              </a:r>
              <a:endParaRPr kumimoji="1" lang="en-US" altLang="ja-JP"/>
            </a:p>
          </p:txBody>
        </p:sp>
        <p:sp>
          <p:nvSpPr>
            <p:cNvPr id="82" name="テキスト ボックス 81">
              <a:extLst>
                <a:ext uri="{FF2B5EF4-FFF2-40B4-BE49-F238E27FC236}">
                  <a16:creationId xmlns:a16="http://schemas.microsoft.com/office/drawing/2014/main" id="{6E448549-F6D7-11BF-7EE1-76DF3C80B4B7}"/>
                </a:ext>
              </a:extLst>
            </p:cNvPr>
            <p:cNvSpPr txBox="1"/>
            <p:nvPr/>
          </p:nvSpPr>
          <p:spPr>
            <a:xfrm>
              <a:off x="0" y="3406321"/>
              <a:ext cx="511492" cy="2744277"/>
            </a:xfrm>
            <a:prstGeom prst="rect">
              <a:avLst/>
            </a:prstGeom>
            <a:noFill/>
          </p:spPr>
          <p:txBody>
            <a:bodyPr wrap="square" rtlCol="0">
              <a:spAutoFit/>
            </a:bodyPr>
            <a:lstStyle/>
            <a:p>
              <a:pPr>
                <a:lnSpc>
                  <a:spcPct val="250000"/>
                </a:lnSpc>
              </a:pPr>
              <a:r>
                <a:rPr lang="en-US" altLang="ja-JP"/>
                <a:t>4F</a:t>
              </a:r>
            </a:p>
            <a:p>
              <a:pPr>
                <a:lnSpc>
                  <a:spcPct val="250000"/>
                </a:lnSpc>
              </a:pPr>
              <a:r>
                <a:rPr kumimoji="1" lang="en-US" altLang="ja-JP"/>
                <a:t>3F</a:t>
              </a:r>
            </a:p>
            <a:p>
              <a:pPr>
                <a:lnSpc>
                  <a:spcPct val="250000"/>
                </a:lnSpc>
              </a:pPr>
              <a:r>
                <a:rPr kumimoji="1" lang="en-US" altLang="ja-JP"/>
                <a:t>2F</a:t>
              </a:r>
            </a:p>
            <a:p>
              <a:pPr>
                <a:lnSpc>
                  <a:spcPct val="250000"/>
                </a:lnSpc>
              </a:pPr>
              <a:r>
                <a:rPr lang="en-US" altLang="ja-JP"/>
                <a:t>1F</a:t>
              </a:r>
              <a:endParaRPr kumimoji="1" lang="en-US" altLang="ja-JP"/>
            </a:p>
          </p:txBody>
        </p:sp>
      </p:grpSp>
      <p:sp>
        <p:nvSpPr>
          <p:cNvPr id="74" name="テキスト ボックス 73">
            <a:extLst>
              <a:ext uri="{FF2B5EF4-FFF2-40B4-BE49-F238E27FC236}">
                <a16:creationId xmlns:a16="http://schemas.microsoft.com/office/drawing/2014/main" id="{E29DA609-184C-E29B-8164-736E555E33A3}"/>
              </a:ext>
            </a:extLst>
          </p:cNvPr>
          <p:cNvSpPr txBox="1"/>
          <p:nvPr/>
        </p:nvSpPr>
        <p:spPr>
          <a:xfrm>
            <a:off x="9156891" y="3133609"/>
            <a:ext cx="3938191" cy="461665"/>
          </a:xfrm>
          <a:prstGeom prst="rect">
            <a:avLst/>
          </a:prstGeom>
          <a:noFill/>
        </p:spPr>
        <p:txBody>
          <a:bodyPr wrap="square" rtlCol="0">
            <a:spAutoFit/>
          </a:bodyPr>
          <a:lstStyle/>
          <a:p>
            <a:r>
              <a:rPr lang="ja-JP" altLang="en-US" sz="2400" b="1">
                <a:solidFill>
                  <a:schemeClr val="tx2">
                    <a:lumMod val="75000"/>
                    <a:lumOff val="25000"/>
                  </a:schemeClr>
                </a:solidFill>
              </a:rPr>
              <a:t>授業棟</a:t>
            </a:r>
            <a:r>
              <a:rPr lang="en-US" altLang="ja-JP" sz="2400" b="1">
                <a:solidFill>
                  <a:schemeClr val="tx2">
                    <a:lumMod val="75000"/>
                    <a:lumOff val="25000"/>
                  </a:schemeClr>
                </a:solidFill>
              </a:rPr>
              <a:t>(</a:t>
            </a:r>
            <a:r>
              <a:rPr lang="ja-JP" altLang="en-US" sz="2400" b="1">
                <a:solidFill>
                  <a:schemeClr val="tx2">
                    <a:lumMod val="75000"/>
                    <a:lumOff val="25000"/>
                  </a:schemeClr>
                </a:solidFill>
              </a:rPr>
              <a:t>生徒</a:t>
            </a:r>
            <a:r>
              <a:rPr lang="en-US" altLang="ja-JP" sz="2400" b="1">
                <a:solidFill>
                  <a:schemeClr val="tx2">
                    <a:lumMod val="75000"/>
                    <a:lumOff val="25000"/>
                  </a:schemeClr>
                </a:solidFill>
              </a:rPr>
              <a:t>)</a:t>
            </a:r>
            <a:endParaRPr kumimoji="1" lang="ja-JP" altLang="en-US" sz="2400" b="1">
              <a:solidFill>
                <a:schemeClr val="tx2">
                  <a:lumMod val="75000"/>
                  <a:lumOff val="25000"/>
                </a:schemeClr>
              </a:solidFill>
            </a:endParaRPr>
          </a:p>
        </p:txBody>
      </p:sp>
      <p:sp>
        <p:nvSpPr>
          <p:cNvPr id="75" name="テキスト ボックス 74">
            <a:extLst>
              <a:ext uri="{FF2B5EF4-FFF2-40B4-BE49-F238E27FC236}">
                <a16:creationId xmlns:a16="http://schemas.microsoft.com/office/drawing/2014/main" id="{6AD45D3D-986D-BE70-6E43-3B9CA275E75A}"/>
              </a:ext>
            </a:extLst>
          </p:cNvPr>
          <p:cNvSpPr txBox="1"/>
          <p:nvPr/>
        </p:nvSpPr>
        <p:spPr>
          <a:xfrm>
            <a:off x="5983332" y="2835206"/>
            <a:ext cx="2655747" cy="830997"/>
          </a:xfrm>
          <a:prstGeom prst="rect">
            <a:avLst/>
          </a:prstGeom>
          <a:noFill/>
        </p:spPr>
        <p:txBody>
          <a:bodyPr wrap="square" rtlCol="0">
            <a:spAutoFit/>
          </a:bodyPr>
          <a:lstStyle/>
          <a:p>
            <a:pPr algn="ctr"/>
            <a:r>
              <a:rPr lang="ja-JP" altLang="en-US" sz="2400" b="1">
                <a:solidFill>
                  <a:srgbClr val="C79B1F"/>
                </a:solidFill>
              </a:rPr>
              <a:t>共用棟</a:t>
            </a:r>
            <a:endParaRPr lang="en-US" altLang="ja-JP" sz="2400" b="1">
              <a:solidFill>
                <a:srgbClr val="C79B1F"/>
              </a:solidFill>
            </a:endParaRPr>
          </a:p>
          <a:p>
            <a:pPr algn="ctr"/>
            <a:r>
              <a:rPr lang="en-US" altLang="ja-JP" sz="2400" b="1">
                <a:solidFill>
                  <a:srgbClr val="C79B1F"/>
                </a:solidFill>
              </a:rPr>
              <a:t>(</a:t>
            </a:r>
            <a:r>
              <a:rPr lang="ja-JP" altLang="en-US" sz="2400" b="1">
                <a:solidFill>
                  <a:srgbClr val="C79B1F"/>
                </a:solidFill>
              </a:rPr>
              <a:t>地域住民・生徒</a:t>
            </a:r>
            <a:r>
              <a:rPr lang="en-US" altLang="ja-JP" sz="2400" b="1">
                <a:solidFill>
                  <a:srgbClr val="C79B1F"/>
                </a:solidFill>
              </a:rPr>
              <a:t>)</a:t>
            </a:r>
            <a:endParaRPr kumimoji="1" lang="ja-JP" altLang="en-US" sz="2400" b="1">
              <a:solidFill>
                <a:srgbClr val="C79B1F"/>
              </a:solidFill>
            </a:endParaRPr>
          </a:p>
        </p:txBody>
      </p:sp>
      <p:sp>
        <p:nvSpPr>
          <p:cNvPr id="76" name="テキスト ボックス 75">
            <a:extLst>
              <a:ext uri="{FF2B5EF4-FFF2-40B4-BE49-F238E27FC236}">
                <a16:creationId xmlns:a16="http://schemas.microsoft.com/office/drawing/2014/main" id="{EC59B0F0-1DB2-E78E-CA4B-A8BE4182F04D}"/>
              </a:ext>
            </a:extLst>
          </p:cNvPr>
          <p:cNvSpPr txBox="1"/>
          <p:nvPr/>
        </p:nvSpPr>
        <p:spPr>
          <a:xfrm>
            <a:off x="6027967" y="1275900"/>
            <a:ext cx="2065028" cy="830997"/>
          </a:xfrm>
          <a:prstGeom prst="rect">
            <a:avLst/>
          </a:prstGeom>
          <a:noFill/>
        </p:spPr>
        <p:txBody>
          <a:bodyPr wrap="square" rtlCol="0">
            <a:spAutoFit/>
          </a:bodyPr>
          <a:lstStyle/>
          <a:p>
            <a:r>
              <a:rPr lang="ja-JP" altLang="en-US" sz="2400" b="1">
                <a:solidFill>
                  <a:srgbClr val="01893F"/>
                </a:solidFill>
              </a:rPr>
              <a:t>管理・機能部</a:t>
            </a:r>
            <a:endParaRPr lang="en-US" altLang="ja-JP" sz="2400" b="1">
              <a:solidFill>
                <a:srgbClr val="01893F"/>
              </a:solidFill>
            </a:endParaRPr>
          </a:p>
          <a:p>
            <a:pPr algn="ctr"/>
            <a:r>
              <a:rPr lang="en-US" altLang="ja-JP" sz="2400" b="1">
                <a:solidFill>
                  <a:srgbClr val="01893F"/>
                </a:solidFill>
              </a:rPr>
              <a:t>(</a:t>
            </a:r>
            <a:r>
              <a:rPr lang="ja-JP" altLang="en-US" sz="2400" b="1">
                <a:solidFill>
                  <a:srgbClr val="01893F"/>
                </a:solidFill>
              </a:rPr>
              <a:t>職員</a:t>
            </a:r>
            <a:r>
              <a:rPr lang="en-US" altLang="ja-JP" sz="2400" b="1">
                <a:solidFill>
                  <a:srgbClr val="01893F"/>
                </a:solidFill>
              </a:rPr>
              <a:t>)</a:t>
            </a:r>
            <a:endParaRPr kumimoji="1" lang="ja-JP" altLang="en-US" sz="2400" b="1">
              <a:solidFill>
                <a:srgbClr val="01893F"/>
              </a:solidFill>
            </a:endParaRPr>
          </a:p>
        </p:txBody>
      </p:sp>
      <p:cxnSp>
        <p:nvCxnSpPr>
          <p:cNvPr id="80" name="直線コネクタ 79">
            <a:extLst>
              <a:ext uri="{FF2B5EF4-FFF2-40B4-BE49-F238E27FC236}">
                <a16:creationId xmlns:a16="http://schemas.microsoft.com/office/drawing/2014/main" id="{0566EA56-18E4-DCA9-6F1D-B65D62D862FD}"/>
              </a:ext>
            </a:extLst>
          </p:cNvPr>
          <p:cNvCxnSpPr>
            <a:cxnSpLocks/>
          </p:cNvCxnSpPr>
          <p:nvPr/>
        </p:nvCxnSpPr>
        <p:spPr>
          <a:xfrm flipV="1">
            <a:off x="5052886" y="1932495"/>
            <a:ext cx="1432755" cy="650335"/>
          </a:xfrm>
          <a:prstGeom prst="line">
            <a:avLst/>
          </a:prstGeom>
          <a:ln w="38100">
            <a:solidFill>
              <a:srgbClr val="01893F"/>
            </a:solidFill>
          </a:ln>
        </p:spPr>
        <p:style>
          <a:lnRef idx="2">
            <a:schemeClr val="accent1"/>
          </a:lnRef>
          <a:fillRef idx="0">
            <a:schemeClr val="accent1"/>
          </a:fillRef>
          <a:effectRef idx="1">
            <a:schemeClr val="accent1"/>
          </a:effectRef>
          <a:fontRef idx="minor">
            <a:schemeClr val="tx1"/>
          </a:fontRef>
        </p:style>
      </p:cxnSp>
      <p:cxnSp>
        <p:nvCxnSpPr>
          <p:cNvPr id="88" name="直線コネクタ 87">
            <a:extLst>
              <a:ext uri="{FF2B5EF4-FFF2-40B4-BE49-F238E27FC236}">
                <a16:creationId xmlns:a16="http://schemas.microsoft.com/office/drawing/2014/main" id="{99504B79-7F8F-6DF8-0DB6-1996C1040C4E}"/>
              </a:ext>
            </a:extLst>
          </p:cNvPr>
          <p:cNvCxnSpPr>
            <a:cxnSpLocks/>
          </p:cNvCxnSpPr>
          <p:nvPr/>
        </p:nvCxnSpPr>
        <p:spPr>
          <a:xfrm>
            <a:off x="4304963" y="2959695"/>
            <a:ext cx="2314479" cy="99033"/>
          </a:xfrm>
          <a:prstGeom prst="line">
            <a:avLst/>
          </a:prstGeom>
          <a:ln w="38100">
            <a:solidFill>
              <a:srgbClr val="C79B1F"/>
            </a:solidFill>
          </a:ln>
        </p:spPr>
        <p:style>
          <a:lnRef idx="2">
            <a:schemeClr val="accent1"/>
          </a:lnRef>
          <a:fillRef idx="0">
            <a:schemeClr val="accent1"/>
          </a:fillRef>
          <a:effectRef idx="1">
            <a:schemeClr val="accent1"/>
          </a:effectRef>
          <a:fontRef idx="minor">
            <a:schemeClr val="tx1"/>
          </a:fontRef>
        </p:style>
      </p:cxnSp>
      <p:sp>
        <p:nvSpPr>
          <p:cNvPr id="99" name="テキスト ボックス 98">
            <a:extLst>
              <a:ext uri="{FF2B5EF4-FFF2-40B4-BE49-F238E27FC236}">
                <a16:creationId xmlns:a16="http://schemas.microsoft.com/office/drawing/2014/main" id="{FC09AB6A-AE36-9D2F-A3F7-BF9FC2CADE81}"/>
              </a:ext>
            </a:extLst>
          </p:cNvPr>
          <p:cNvSpPr txBox="1"/>
          <p:nvPr/>
        </p:nvSpPr>
        <p:spPr>
          <a:xfrm>
            <a:off x="4955777" y="405713"/>
            <a:ext cx="1982352" cy="461665"/>
          </a:xfrm>
          <a:prstGeom prst="rect">
            <a:avLst/>
          </a:prstGeom>
          <a:noFill/>
        </p:spPr>
        <p:txBody>
          <a:bodyPr wrap="square" rtlCol="0">
            <a:spAutoFit/>
          </a:bodyPr>
          <a:lstStyle/>
          <a:p>
            <a:r>
              <a:rPr lang="ja-JP" altLang="en-US" sz="2400" b="1">
                <a:solidFill>
                  <a:schemeClr val="tx2">
                    <a:lumMod val="75000"/>
                    <a:lumOff val="25000"/>
                  </a:schemeClr>
                </a:solidFill>
              </a:rPr>
              <a:t>授業棟</a:t>
            </a:r>
            <a:r>
              <a:rPr lang="en-US" altLang="ja-JP" sz="2400" b="1">
                <a:solidFill>
                  <a:schemeClr val="tx2">
                    <a:lumMod val="75000"/>
                    <a:lumOff val="25000"/>
                  </a:schemeClr>
                </a:solidFill>
              </a:rPr>
              <a:t>(</a:t>
            </a:r>
            <a:r>
              <a:rPr lang="ja-JP" altLang="en-US" sz="2400" b="1">
                <a:solidFill>
                  <a:schemeClr val="tx2">
                    <a:lumMod val="75000"/>
                    <a:lumOff val="25000"/>
                  </a:schemeClr>
                </a:solidFill>
              </a:rPr>
              <a:t>生徒</a:t>
            </a:r>
            <a:r>
              <a:rPr lang="en-US" altLang="ja-JP" sz="2400" b="1">
                <a:solidFill>
                  <a:schemeClr val="tx2">
                    <a:lumMod val="75000"/>
                    <a:lumOff val="25000"/>
                  </a:schemeClr>
                </a:solidFill>
              </a:rPr>
              <a:t>)</a:t>
            </a:r>
            <a:endParaRPr kumimoji="1" lang="ja-JP" altLang="en-US" sz="2400" b="1">
              <a:solidFill>
                <a:schemeClr val="tx2">
                  <a:lumMod val="75000"/>
                  <a:lumOff val="25000"/>
                </a:schemeClr>
              </a:solidFill>
            </a:endParaRPr>
          </a:p>
        </p:txBody>
      </p:sp>
      <p:cxnSp>
        <p:nvCxnSpPr>
          <p:cNvPr id="101" name="直線コネクタ 100">
            <a:extLst>
              <a:ext uri="{FF2B5EF4-FFF2-40B4-BE49-F238E27FC236}">
                <a16:creationId xmlns:a16="http://schemas.microsoft.com/office/drawing/2014/main" id="{1D83C468-3881-9390-ACFB-3240DD58358D}"/>
              </a:ext>
            </a:extLst>
          </p:cNvPr>
          <p:cNvCxnSpPr>
            <a:cxnSpLocks/>
          </p:cNvCxnSpPr>
          <p:nvPr/>
        </p:nvCxnSpPr>
        <p:spPr>
          <a:xfrm flipH="1">
            <a:off x="4700685" y="862777"/>
            <a:ext cx="704403" cy="828621"/>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C70AC388-7AFE-0747-4204-0C285CC6706A}"/>
              </a:ext>
            </a:extLst>
          </p:cNvPr>
          <p:cNvCxnSpPr>
            <a:cxnSpLocks/>
          </p:cNvCxnSpPr>
          <p:nvPr/>
        </p:nvCxnSpPr>
        <p:spPr>
          <a:xfrm flipH="1">
            <a:off x="4603434" y="862777"/>
            <a:ext cx="801654" cy="948438"/>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22" name="図 21" descr="マップ&#10;&#10;AI 生成コンテンツは誤りを含む可能性があります。">
            <a:extLst>
              <a:ext uri="{FF2B5EF4-FFF2-40B4-BE49-F238E27FC236}">
                <a16:creationId xmlns:a16="http://schemas.microsoft.com/office/drawing/2014/main" id="{4D961C14-05BD-6CAB-95C2-AEA7F6F6339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851" t="15476" r="7107" b="10788"/>
          <a:stretch>
            <a:fillRect/>
          </a:stretch>
        </p:blipFill>
        <p:spPr>
          <a:xfrm>
            <a:off x="8347003" y="1256234"/>
            <a:ext cx="1657527" cy="2032883"/>
          </a:xfrm>
          <a:prstGeom prst="rect">
            <a:avLst/>
          </a:prstGeom>
        </p:spPr>
      </p:pic>
      <p:sp>
        <p:nvSpPr>
          <p:cNvPr id="23" name="四角形: 角を丸くする 22">
            <a:extLst>
              <a:ext uri="{FF2B5EF4-FFF2-40B4-BE49-F238E27FC236}">
                <a16:creationId xmlns:a16="http://schemas.microsoft.com/office/drawing/2014/main" id="{89A95D52-8D7D-2861-7787-96FD4B30D05A}"/>
              </a:ext>
            </a:extLst>
          </p:cNvPr>
          <p:cNvSpPr/>
          <p:nvPr/>
        </p:nvSpPr>
        <p:spPr>
          <a:xfrm>
            <a:off x="8961326" y="134532"/>
            <a:ext cx="2387294" cy="1307876"/>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上の 2 つの角を丸める 23">
            <a:extLst>
              <a:ext uri="{FF2B5EF4-FFF2-40B4-BE49-F238E27FC236}">
                <a16:creationId xmlns:a16="http://schemas.microsoft.com/office/drawing/2014/main" id="{DC29310B-3979-D7DD-4766-B893EF8CD754}"/>
              </a:ext>
            </a:extLst>
          </p:cNvPr>
          <p:cNvSpPr/>
          <p:nvPr/>
        </p:nvSpPr>
        <p:spPr>
          <a:xfrm rot="10800000">
            <a:off x="9075122" y="548222"/>
            <a:ext cx="2181595" cy="830996"/>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55482ED2-AD7F-1125-4D15-DDA22F22C83D}"/>
              </a:ext>
            </a:extLst>
          </p:cNvPr>
          <p:cNvSpPr txBox="1"/>
          <p:nvPr/>
        </p:nvSpPr>
        <p:spPr>
          <a:xfrm>
            <a:off x="9075123" y="593915"/>
            <a:ext cx="2220510" cy="830997"/>
          </a:xfrm>
          <a:prstGeom prst="rect">
            <a:avLst/>
          </a:prstGeom>
          <a:noFill/>
        </p:spPr>
        <p:txBody>
          <a:bodyPr wrap="square" rtlCol="0">
            <a:spAutoFit/>
          </a:bodyPr>
          <a:lstStyle/>
          <a:p>
            <a:r>
              <a:rPr kumimoji="1" lang="ja-JP" altLang="en-US" sz="2400"/>
              <a:t>生徒数：</a:t>
            </a:r>
            <a:r>
              <a:rPr kumimoji="1" lang="en-US" altLang="ja-JP" sz="2400"/>
              <a:t>457</a:t>
            </a:r>
            <a:r>
              <a:rPr kumimoji="1" lang="ja-JP" altLang="en-US" sz="2400"/>
              <a:t>人</a:t>
            </a:r>
            <a:endParaRPr kumimoji="1" lang="en-US" altLang="ja-JP" sz="2400"/>
          </a:p>
          <a:p>
            <a:r>
              <a:rPr kumimoji="1" lang="ja-JP" altLang="en-US" sz="2400"/>
              <a:t>築年数：</a:t>
            </a:r>
            <a:r>
              <a:rPr lang="en-US" altLang="ja-JP" sz="2400"/>
              <a:t>49</a:t>
            </a:r>
            <a:r>
              <a:rPr kumimoji="1" lang="ja-JP" altLang="en-US" sz="2400"/>
              <a:t>年</a:t>
            </a:r>
            <a:endParaRPr kumimoji="1" lang="en-US" altLang="ja-JP" sz="2400"/>
          </a:p>
        </p:txBody>
      </p:sp>
      <p:sp>
        <p:nvSpPr>
          <p:cNvPr id="26" name="テキスト ボックス 25">
            <a:extLst>
              <a:ext uri="{FF2B5EF4-FFF2-40B4-BE49-F238E27FC236}">
                <a16:creationId xmlns:a16="http://schemas.microsoft.com/office/drawing/2014/main" id="{EB6FA2F5-8249-62AA-F82B-65213C10C421}"/>
              </a:ext>
            </a:extLst>
          </p:cNvPr>
          <p:cNvSpPr txBox="1"/>
          <p:nvPr/>
        </p:nvSpPr>
        <p:spPr>
          <a:xfrm>
            <a:off x="8977942" y="162759"/>
            <a:ext cx="2481366" cy="461665"/>
          </a:xfrm>
          <a:prstGeom prst="rect">
            <a:avLst/>
          </a:prstGeom>
          <a:noFill/>
        </p:spPr>
        <p:txBody>
          <a:bodyPr wrap="square" rtlCol="0">
            <a:spAutoFit/>
          </a:bodyPr>
          <a:lstStyle/>
          <a:p>
            <a:r>
              <a:rPr kumimoji="1" lang="ja-JP" altLang="en-US" sz="2400"/>
              <a:t>土浦第四中学校</a:t>
            </a:r>
          </a:p>
        </p:txBody>
      </p:sp>
      <p:cxnSp>
        <p:nvCxnSpPr>
          <p:cNvPr id="27" name="直線コネクタ 26">
            <a:extLst>
              <a:ext uri="{FF2B5EF4-FFF2-40B4-BE49-F238E27FC236}">
                <a16:creationId xmlns:a16="http://schemas.microsoft.com/office/drawing/2014/main" id="{358EC080-18F3-098B-1F30-6532B287CCDD}"/>
              </a:ext>
            </a:extLst>
          </p:cNvPr>
          <p:cNvCxnSpPr>
            <a:cxnSpLocks/>
          </p:cNvCxnSpPr>
          <p:nvPr/>
        </p:nvCxnSpPr>
        <p:spPr>
          <a:xfrm flipV="1">
            <a:off x="9271416" y="1421019"/>
            <a:ext cx="947209" cy="7547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テキスト ボックス 34">
            <a:extLst>
              <a:ext uri="{FF2B5EF4-FFF2-40B4-BE49-F238E27FC236}">
                <a16:creationId xmlns:a16="http://schemas.microsoft.com/office/drawing/2014/main" id="{DC944941-1AF5-D63E-709A-F8BDAA1A6B9E}"/>
              </a:ext>
            </a:extLst>
          </p:cNvPr>
          <p:cNvSpPr txBox="1"/>
          <p:nvPr/>
        </p:nvSpPr>
        <p:spPr>
          <a:xfrm>
            <a:off x="7685" y="1103138"/>
            <a:ext cx="3938191" cy="382533"/>
          </a:xfrm>
          <a:prstGeom prst="rect">
            <a:avLst/>
          </a:prstGeom>
          <a:noFill/>
        </p:spPr>
        <p:txBody>
          <a:bodyPr wrap="square" rtlCol="0">
            <a:spAutoFit/>
          </a:bodyPr>
          <a:lstStyle/>
          <a:p>
            <a:r>
              <a:rPr lang="ja-JP" altLang="en-US"/>
              <a:t>外観</a:t>
            </a:r>
            <a:r>
              <a:rPr kumimoji="1" lang="ja-JP" altLang="en-US"/>
              <a:t>イメージ</a:t>
            </a:r>
          </a:p>
        </p:txBody>
      </p:sp>
      <p:sp>
        <p:nvSpPr>
          <p:cNvPr id="36" name="テキスト ボックス 35">
            <a:extLst>
              <a:ext uri="{FF2B5EF4-FFF2-40B4-BE49-F238E27FC236}">
                <a16:creationId xmlns:a16="http://schemas.microsoft.com/office/drawing/2014/main" id="{71231FF1-43AB-48A4-4F6E-95DF7C3ED7AF}"/>
              </a:ext>
            </a:extLst>
          </p:cNvPr>
          <p:cNvSpPr txBox="1"/>
          <p:nvPr/>
        </p:nvSpPr>
        <p:spPr>
          <a:xfrm>
            <a:off x="272493" y="209375"/>
            <a:ext cx="4078790"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統合後の教室配置案</a:t>
            </a:r>
            <a:endParaRPr lang="ja-JP" altLang="ja-JP" sz="3200" b="1">
              <a:ln w="0"/>
              <a:effectLst>
                <a:outerShdw blurRad="38100" dist="19050" dir="2700000" algn="tl" rotWithShape="0">
                  <a:schemeClr val="dk1">
                    <a:alpha val="40000"/>
                  </a:schemeClr>
                </a:outerShdw>
              </a:effectLst>
            </a:endParaRPr>
          </a:p>
        </p:txBody>
      </p:sp>
      <p:sp>
        <p:nvSpPr>
          <p:cNvPr id="10" name="テキスト ボックス 9">
            <a:extLst>
              <a:ext uri="{FF2B5EF4-FFF2-40B4-BE49-F238E27FC236}">
                <a16:creationId xmlns:a16="http://schemas.microsoft.com/office/drawing/2014/main" id="{821C4AC7-D368-0057-C85B-18B89BFDC6FB}"/>
              </a:ext>
            </a:extLst>
          </p:cNvPr>
          <p:cNvSpPr txBox="1"/>
          <p:nvPr/>
        </p:nvSpPr>
        <p:spPr>
          <a:xfrm>
            <a:off x="862361" y="6353585"/>
            <a:ext cx="3938191" cy="382533"/>
          </a:xfrm>
          <a:prstGeom prst="rect">
            <a:avLst/>
          </a:prstGeom>
          <a:noFill/>
        </p:spPr>
        <p:txBody>
          <a:bodyPr wrap="square" rtlCol="0">
            <a:spAutoFit/>
          </a:bodyPr>
          <a:lstStyle/>
          <a:p>
            <a:r>
              <a:rPr kumimoji="1" lang="ja-JP" altLang="en-US"/>
              <a:t>校庭側から見た立面イメージ</a:t>
            </a:r>
          </a:p>
        </p:txBody>
      </p:sp>
      <p:sp>
        <p:nvSpPr>
          <p:cNvPr id="11" name="テキスト ボックス 10">
            <a:extLst>
              <a:ext uri="{FF2B5EF4-FFF2-40B4-BE49-F238E27FC236}">
                <a16:creationId xmlns:a16="http://schemas.microsoft.com/office/drawing/2014/main" id="{DCB11DFE-0F90-89A8-0B0E-DD745161F84C}"/>
              </a:ext>
            </a:extLst>
          </p:cNvPr>
          <p:cNvSpPr txBox="1"/>
          <p:nvPr/>
        </p:nvSpPr>
        <p:spPr>
          <a:xfrm>
            <a:off x="7187796" y="6324662"/>
            <a:ext cx="3938191" cy="369332"/>
          </a:xfrm>
          <a:prstGeom prst="rect">
            <a:avLst/>
          </a:prstGeom>
          <a:noFill/>
        </p:spPr>
        <p:txBody>
          <a:bodyPr wrap="square" rtlCol="0">
            <a:spAutoFit/>
          </a:bodyPr>
          <a:lstStyle/>
          <a:p>
            <a:r>
              <a:rPr lang="ja-JP" altLang="en-US"/>
              <a:t>体育館</a:t>
            </a:r>
            <a:r>
              <a:rPr kumimoji="1" lang="ja-JP" altLang="en-US"/>
              <a:t>側から見た立面イメージ</a:t>
            </a:r>
          </a:p>
        </p:txBody>
      </p:sp>
    </p:spTree>
    <p:extLst>
      <p:ext uri="{BB962C8B-B14F-4D97-AF65-F5344CB8AC3E}">
        <p14:creationId xmlns:p14="http://schemas.microsoft.com/office/powerpoint/2010/main" val="32340557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B8993-20FB-25C6-9667-E50315590A9D}"/>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76C3D57-2D9E-AECF-3B7E-3F80A2977AED}"/>
              </a:ext>
            </a:extLst>
          </p:cNvPr>
          <p:cNvSpPr>
            <a:spLocks noGrp="1"/>
          </p:cNvSpPr>
          <p:nvPr>
            <p:ph type="sldNum" sz="quarter" idx="12"/>
          </p:nvPr>
        </p:nvSpPr>
        <p:spPr/>
        <p:txBody>
          <a:bodyPr/>
          <a:lstStyle/>
          <a:p>
            <a:fld id="{808DD2B0-C8C2-4F2E-939A-03152E45562F}" type="slidenum">
              <a:rPr lang="ja-JP" altLang="en-US" smtClean="0"/>
              <a:pPr/>
              <a:t>14</a:t>
            </a:fld>
            <a:endParaRPr lang="ja-JP" altLang="en-US"/>
          </a:p>
        </p:txBody>
      </p:sp>
      <p:sp>
        <p:nvSpPr>
          <p:cNvPr id="3" name="四角形: 角を丸くする 2">
            <a:extLst>
              <a:ext uri="{FF2B5EF4-FFF2-40B4-BE49-F238E27FC236}">
                <a16:creationId xmlns:a16="http://schemas.microsoft.com/office/drawing/2014/main" id="{4DFE32F2-35C5-D449-22A0-1A36B043FB63}"/>
              </a:ext>
            </a:extLst>
          </p:cNvPr>
          <p:cNvSpPr/>
          <p:nvPr/>
        </p:nvSpPr>
        <p:spPr>
          <a:xfrm>
            <a:off x="395967" y="1565249"/>
            <a:ext cx="2160000" cy="4849281"/>
          </a:xfrm>
          <a:prstGeom prst="roundRect">
            <a:avLst>
              <a:gd name="adj" fmla="val 11080"/>
            </a:avLst>
          </a:prstGeom>
          <a:noFill/>
          <a:ln w="57150">
            <a:solidFill>
              <a:srgbClr val="44546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0D00065B-F006-E34C-42D1-BA42DE9371ED}"/>
              </a:ext>
            </a:extLst>
          </p:cNvPr>
          <p:cNvSpPr/>
          <p:nvPr/>
        </p:nvSpPr>
        <p:spPr>
          <a:xfrm>
            <a:off x="3133310" y="1544422"/>
            <a:ext cx="2160000" cy="4849281"/>
          </a:xfrm>
          <a:prstGeom prst="roundRect">
            <a:avLst>
              <a:gd name="adj" fmla="val 11080"/>
            </a:avLst>
          </a:prstGeom>
          <a:noFill/>
          <a:ln w="57150">
            <a:solidFill>
              <a:srgbClr val="44546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22EC114C-C190-877A-CB42-A0F840E7DBDA}"/>
              </a:ext>
            </a:extLst>
          </p:cNvPr>
          <p:cNvSpPr/>
          <p:nvPr/>
        </p:nvSpPr>
        <p:spPr>
          <a:xfrm>
            <a:off x="5931252" y="1565249"/>
            <a:ext cx="2160000" cy="4849281"/>
          </a:xfrm>
          <a:prstGeom prst="roundRect">
            <a:avLst>
              <a:gd name="adj" fmla="val 11080"/>
            </a:avLst>
          </a:prstGeom>
          <a:noFill/>
          <a:ln w="57150">
            <a:solidFill>
              <a:srgbClr val="44546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E48B94D0-CB4D-51B0-8B75-90E75B94414E}"/>
              </a:ext>
            </a:extLst>
          </p:cNvPr>
          <p:cNvSpPr/>
          <p:nvPr/>
        </p:nvSpPr>
        <p:spPr>
          <a:xfrm>
            <a:off x="8740200" y="1536487"/>
            <a:ext cx="2160000" cy="4849281"/>
          </a:xfrm>
          <a:prstGeom prst="roundRect">
            <a:avLst>
              <a:gd name="adj" fmla="val 11080"/>
            </a:avLst>
          </a:prstGeom>
          <a:noFill/>
          <a:ln w="57150">
            <a:solidFill>
              <a:srgbClr val="44546A"/>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0DD89ED-09D4-3267-EF4C-C9641B7AE7C3}"/>
              </a:ext>
            </a:extLst>
          </p:cNvPr>
          <p:cNvSpPr txBox="1"/>
          <p:nvPr/>
        </p:nvSpPr>
        <p:spPr>
          <a:xfrm>
            <a:off x="256598" y="197952"/>
            <a:ext cx="6388368"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統合後ソフト面の取り組み（例）</a:t>
            </a:r>
            <a:endParaRPr lang="ja-JP" altLang="ja-JP" sz="3200" b="1">
              <a:ln w="0"/>
              <a:effectLst>
                <a:outerShdw blurRad="38100" dist="19050" dir="2700000" algn="tl" rotWithShape="0">
                  <a:schemeClr val="dk1">
                    <a:alpha val="40000"/>
                  </a:schemeClr>
                </a:outerShdw>
              </a:effectLst>
            </a:endParaRPr>
          </a:p>
        </p:txBody>
      </p:sp>
      <p:pic>
        <p:nvPicPr>
          <p:cNvPr id="8" name="グラフィックス 7" descr="鶏もも肉 単色塗りつぶし">
            <a:extLst>
              <a:ext uri="{FF2B5EF4-FFF2-40B4-BE49-F238E27FC236}">
                <a16:creationId xmlns:a16="http://schemas.microsoft.com/office/drawing/2014/main" id="{34872146-5D9E-22CC-B9A8-02E0EEC9EF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53000" y="1863855"/>
            <a:ext cx="1320620" cy="1320620"/>
          </a:xfrm>
          <a:prstGeom prst="rect">
            <a:avLst/>
          </a:prstGeom>
        </p:spPr>
      </p:pic>
      <p:pic>
        <p:nvPicPr>
          <p:cNvPr id="9" name="グラフィックス 8" descr="本 単色塗りつぶし">
            <a:extLst>
              <a:ext uri="{FF2B5EF4-FFF2-40B4-BE49-F238E27FC236}">
                <a16:creationId xmlns:a16="http://schemas.microsoft.com/office/drawing/2014/main" id="{09AAD058-8D0B-4B1E-A23F-B3F243E9BF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50942" y="1884682"/>
            <a:ext cx="1320620" cy="1320620"/>
          </a:xfrm>
          <a:prstGeom prst="rect">
            <a:avLst/>
          </a:prstGeom>
        </p:spPr>
      </p:pic>
      <p:pic>
        <p:nvPicPr>
          <p:cNvPr id="10" name="グラフィックス 9" descr="祭りの灯籠 単色塗りつぶし">
            <a:extLst>
              <a:ext uri="{FF2B5EF4-FFF2-40B4-BE49-F238E27FC236}">
                <a16:creationId xmlns:a16="http://schemas.microsoft.com/office/drawing/2014/main" id="{88783DFA-1CB3-1DC2-B2A7-670C3A0823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4882" y="1865632"/>
            <a:ext cx="1320620" cy="1320620"/>
          </a:xfrm>
          <a:prstGeom prst="rect">
            <a:avLst/>
          </a:prstGeom>
        </p:spPr>
      </p:pic>
      <p:pic>
        <p:nvPicPr>
          <p:cNvPr id="11" name="グラフィックス 10" descr="ハイハイ 単色塗りつぶし">
            <a:extLst>
              <a:ext uri="{FF2B5EF4-FFF2-40B4-BE49-F238E27FC236}">
                <a16:creationId xmlns:a16="http://schemas.microsoft.com/office/drawing/2014/main" id="{5FD2B223-E178-168F-98B4-911D92D2B5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159890" y="1836870"/>
            <a:ext cx="1320620" cy="1320620"/>
          </a:xfrm>
          <a:prstGeom prst="rect">
            <a:avLst/>
          </a:prstGeom>
        </p:spPr>
      </p:pic>
      <p:cxnSp>
        <p:nvCxnSpPr>
          <p:cNvPr id="13" name="直線コネクタ 12">
            <a:extLst>
              <a:ext uri="{FF2B5EF4-FFF2-40B4-BE49-F238E27FC236}">
                <a16:creationId xmlns:a16="http://schemas.microsoft.com/office/drawing/2014/main" id="{C32C7FDC-D98C-8298-177C-5B8F7572F10F}"/>
              </a:ext>
            </a:extLst>
          </p:cNvPr>
          <p:cNvCxnSpPr/>
          <p:nvPr/>
        </p:nvCxnSpPr>
        <p:spPr>
          <a:xfrm>
            <a:off x="727732" y="3225800"/>
            <a:ext cx="1534002" cy="0"/>
          </a:xfrm>
          <a:prstGeom prst="line">
            <a:avLst/>
          </a:prstGeom>
          <a:ln w="57150">
            <a:solidFill>
              <a:srgbClr val="D05416"/>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F7BBEB8-3D5F-3C83-9AF2-13F45F0DBB4E}"/>
              </a:ext>
            </a:extLst>
          </p:cNvPr>
          <p:cNvCxnSpPr/>
          <p:nvPr/>
        </p:nvCxnSpPr>
        <p:spPr>
          <a:xfrm>
            <a:off x="3450782" y="3262123"/>
            <a:ext cx="1534002" cy="0"/>
          </a:xfrm>
          <a:prstGeom prst="line">
            <a:avLst/>
          </a:prstGeom>
          <a:ln w="57150">
            <a:solidFill>
              <a:srgbClr val="D05416"/>
            </a:solidFill>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B666C4A6-C092-B41C-A69F-DAEA42982350}"/>
              </a:ext>
            </a:extLst>
          </p:cNvPr>
          <p:cNvCxnSpPr/>
          <p:nvPr/>
        </p:nvCxnSpPr>
        <p:spPr>
          <a:xfrm>
            <a:off x="6217974" y="3263900"/>
            <a:ext cx="1534002" cy="0"/>
          </a:xfrm>
          <a:prstGeom prst="line">
            <a:avLst/>
          </a:prstGeom>
          <a:ln w="57150">
            <a:solidFill>
              <a:srgbClr val="D05416"/>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41BD7827-8FE6-31CF-7514-98A324367EC1}"/>
              </a:ext>
            </a:extLst>
          </p:cNvPr>
          <p:cNvCxnSpPr/>
          <p:nvPr/>
        </p:nvCxnSpPr>
        <p:spPr>
          <a:xfrm>
            <a:off x="9030372" y="3273238"/>
            <a:ext cx="1534002" cy="0"/>
          </a:xfrm>
          <a:prstGeom prst="line">
            <a:avLst/>
          </a:prstGeom>
          <a:ln w="57150">
            <a:solidFill>
              <a:srgbClr val="D05416"/>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0598820-D3AD-DA0A-7028-E334B8EF6B11}"/>
              </a:ext>
            </a:extLst>
          </p:cNvPr>
          <p:cNvSpPr txBox="1"/>
          <p:nvPr/>
        </p:nvSpPr>
        <p:spPr>
          <a:xfrm>
            <a:off x="3432566" y="3443993"/>
            <a:ext cx="1682119" cy="523220"/>
          </a:xfrm>
          <a:prstGeom prst="rect">
            <a:avLst/>
          </a:prstGeom>
          <a:noFill/>
        </p:spPr>
        <p:txBody>
          <a:bodyPr wrap="square" rtlCol="0">
            <a:spAutoFit/>
          </a:bodyPr>
          <a:lstStyle/>
          <a:p>
            <a:r>
              <a:rPr kumimoji="1" lang="ja-JP" altLang="en-US" sz="2800" b="1"/>
              <a:t>料理教室</a:t>
            </a:r>
          </a:p>
        </p:txBody>
      </p:sp>
      <p:sp>
        <p:nvSpPr>
          <p:cNvPr id="18" name="テキスト ボックス 17">
            <a:extLst>
              <a:ext uri="{FF2B5EF4-FFF2-40B4-BE49-F238E27FC236}">
                <a16:creationId xmlns:a16="http://schemas.microsoft.com/office/drawing/2014/main" id="{B51EA65D-9F79-96DF-444A-447D081A33A3}"/>
              </a:ext>
            </a:extLst>
          </p:cNvPr>
          <p:cNvSpPr txBox="1"/>
          <p:nvPr/>
        </p:nvSpPr>
        <p:spPr>
          <a:xfrm>
            <a:off x="3336725" y="4395628"/>
            <a:ext cx="2160000" cy="1569660"/>
          </a:xfrm>
          <a:prstGeom prst="rect">
            <a:avLst/>
          </a:prstGeom>
          <a:noFill/>
        </p:spPr>
        <p:txBody>
          <a:bodyPr wrap="square" rtlCol="0">
            <a:spAutoFit/>
          </a:bodyPr>
          <a:lstStyle/>
          <a:p>
            <a:r>
              <a:rPr kumimoji="1" lang="ja-JP" altLang="en-US" sz="2400"/>
              <a:t>地元野菜を</a:t>
            </a:r>
            <a:endParaRPr kumimoji="1" lang="en-US" altLang="ja-JP" sz="2400"/>
          </a:p>
          <a:p>
            <a:r>
              <a:rPr kumimoji="1" lang="ja-JP" altLang="en-US" sz="2400"/>
              <a:t>使った料理。</a:t>
            </a:r>
            <a:endParaRPr lang="en-US" altLang="ja-JP" sz="2400"/>
          </a:p>
          <a:p>
            <a:r>
              <a:rPr lang="ja-JP" altLang="en-US" sz="2400"/>
              <a:t>世代問わず</a:t>
            </a:r>
            <a:endParaRPr lang="en-US" altLang="ja-JP" sz="2400"/>
          </a:p>
          <a:p>
            <a:r>
              <a:rPr lang="ja-JP" altLang="en-US" sz="2400"/>
              <a:t>一緒に作る。</a:t>
            </a:r>
            <a:endParaRPr kumimoji="1" lang="ja-JP" altLang="en-US" sz="2400"/>
          </a:p>
        </p:txBody>
      </p:sp>
      <p:sp>
        <p:nvSpPr>
          <p:cNvPr id="19" name="テキスト ボックス 18">
            <a:extLst>
              <a:ext uri="{FF2B5EF4-FFF2-40B4-BE49-F238E27FC236}">
                <a16:creationId xmlns:a16="http://schemas.microsoft.com/office/drawing/2014/main" id="{EB5BF2AF-BB4F-B5E8-C6F5-5CF07DF96199}"/>
              </a:ext>
            </a:extLst>
          </p:cNvPr>
          <p:cNvSpPr txBox="1"/>
          <p:nvPr/>
        </p:nvSpPr>
        <p:spPr>
          <a:xfrm>
            <a:off x="629800" y="3445843"/>
            <a:ext cx="2140289" cy="523220"/>
          </a:xfrm>
          <a:prstGeom prst="rect">
            <a:avLst/>
          </a:prstGeom>
          <a:noFill/>
        </p:spPr>
        <p:txBody>
          <a:bodyPr wrap="square" rtlCol="0">
            <a:spAutoFit/>
          </a:bodyPr>
          <a:lstStyle/>
          <a:p>
            <a:r>
              <a:rPr lang="ja-JP" altLang="en-US" sz="2800" b="1"/>
              <a:t>イベント</a:t>
            </a:r>
            <a:endParaRPr kumimoji="1" lang="ja-JP" altLang="en-US" sz="2800" b="1"/>
          </a:p>
        </p:txBody>
      </p:sp>
      <p:sp>
        <p:nvSpPr>
          <p:cNvPr id="20" name="テキスト ボックス 19">
            <a:extLst>
              <a:ext uri="{FF2B5EF4-FFF2-40B4-BE49-F238E27FC236}">
                <a16:creationId xmlns:a16="http://schemas.microsoft.com/office/drawing/2014/main" id="{DF5A0904-F46B-D8AE-4871-E3C052D9F806}"/>
              </a:ext>
            </a:extLst>
          </p:cNvPr>
          <p:cNvSpPr txBox="1"/>
          <p:nvPr/>
        </p:nvSpPr>
        <p:spPr>
          <a:xfrm>
            <a:off x="550437" y="5189638"/>
            <a:ext cx="2219652" cy="1200329"/>
          </a:xfrm>
          <a:prstGeom prst="rect">
            <a:avLst/>
          </a:prstGeom>
          <a:noFill/>
        </p:spPr>
        <p:txBody>
          <a:bodyPr wrap="square" rtlCol="0">
            <a:spAutoFit/>
          </a:bodyPr>
          <a:lstStyle/>
          <a:p>
            <a:r>
              <a:rPr lang="ja-JP" altLang="en-US" sz="2400"/>
              <a:t>伝統文化や</a:t>
            </a:r>
            <a:endParaRPr lang="en-US" altLang="ja-JP" sz="2400"/>
          </a:p>
          <a:p>
            <a:r>
              <a:rPr lang="ja-JP" altLang="en-US" sz="2400"/>
              <a:t>特技を教える体験型交流</a:t>
            </a:r>
            <a:endParaRPr kumimoji="1" lang="ja-JP" altLang="en-US" sz="2400"/>
          </a:p>
        </p:txBody>
      </p:sp>
      <p:sp>
        <p:nvSpPr>
          <p:cNvPr id="21" name="テキスト ボックス 20">
            <a:extLst>
              <a:ext uri="{FF2B5EF4-FFF2-40B4-BE49-F238E27FC236}">
                <a16:creationId xmlns:a16="http://schemas.microsoft.com/office/drawing/2014/main" id="{1F5ACE80-BAAA-362A-A3D4-B7E2E5D5E0A1}"/>
              </a:ext>
            </a:extLst>
          </p:cNvPr>
          <p:cNvSpPr txBox="1"/>
          <p:nvPr/>
        </p:nvSpPr>
        <p:spPr>
          <a:xfrm>
            <a:off x="8831420" y="3478584"/>
            <a:ext cx="2140289" cy="523220"/>
          </a:xfrm>
          <a:prstGeom prst="rect">
            <a:avLst/>
          </a:prstGeom>
          <a:noFill/>
        </p:spPr>
        <p:txBody>
          <a:bodyPr wrap="square" rtlCol="0">
            <a:spAutoFit/>
          </a:bodyPr>
          <a:lstStyle/>
          <a:p>
            <a:r>
              <a:rPr lang="ja-JP" altLang="en-US" sz="2800" b="1"/>
              <a:t>子育て支援</a:t>
            </a:r>
            <a:endParaRPr kumimoji="1" lang="ja-JP" altLang="en-US" sz="2800" b="1"/>
          </a:p>
        </p:txBody>
      </p:sp>
      <p:sp>
        <p:nvSpPr>
          <p:cNvPr id="22" name="テキスト ボックス 21">
            <a:extLst>
              <a:ext uri="{FF2B5EF4-FFF2-40B4-BE49-F238E27FC236}">
                <a16:creationId xmlns:a16="http://schemas.microsoft.com/office/drawing/2014/main" id="{ACB514F6-D172-8621-50A0-CF889F8D9AA6}"/>
              </a:ext>
            </a:extLst>
          </p:cNvPr>
          <p:cNvSpPr txBox="1"/>
          <p:nvPr/>
        </p:nvSpPr>
        <p:spPr>
          <a:xfrm>
            <a:off x="8793450" y="4297942"/>
            <a:ext cx="2081378" cy="1423147"/>
          </a:xfrm>
          <a:prstGeom prst="rect">
            <a:avLst/>
          </a:prstGeom>
          <a:noFill/>
        </p:spPr>
        <p:txBody>
          <a:bodyPr wrap="square" rtlCol="0">
            <a:spAutoFit/>
          </a:bodyPr>
          <a:lstStyle/>
          <a:p>
            <a:pPr algn="ctr">
              <a:lnSpc>
                <a:spcPct val="150000"/>
              </a:lnSpc>
            </a:pPr>
            <a:r>
              <a:rPr kumimoji="1" lang="ja-JP" altLang="en-US" sz="2000"/>
              <a:t>子育て相談</a:t>
            </a:r>
            <a:endParaRPr kumimoji="1" lang="en-US" altLang="ja-JP" sz="2000"/>
          </a:p>
          <a:p>
            <a:pPr algn="ctr">
              <a:lnSpc>
                <a:spcPct val="150000"/>
              </a:lnSpc>
            </a:pPr>
            <a:r>
              <a:rPr lang="ja-JP" altLang="en-US" sz="2000"/>
              <a:t>一時預かり</a:t>
            </a:r>
            <a:endParaRPr lang="en-US" altLang="ja-JP" sz="2000"/>
          </a:p>
          <a:p>
            <a:pPr algn="ctr">
              <a:lnSpc>
                <a:spcPct val="150000"/>
              </a:lnSpc>
            </a:pPr>
            <a:r>
              <a:rPr kumimoji="1" lang="ja-JP" altLang="en-US" sz="2000"/>
              <a:t>ママ・パパ交流</a:t>
            </a:r>
          </a:p>
        </p:txBody>
      </p:sp>
      <p:sp>
        <p:nvSpPr>
          <p:cNvPr id="23" name="テキスト ボックス 22">
            <a:extLst>
              <a:ext uri="{FF2B5EF4-FFF2-40B4-BE49-F238E27FC236}">
                <a16:creationId xmlns:a16="http://schemas.microsoft.com/office/drawing/2014/main" id="{2AC0D6CE-5DEB-A531-0583-2D78EC3FFAA5}"/>
              </a:ext>
            </a:extLst>
          </p:cNvPr>
          <p:cNvSpPr txBox="1"/>
          <p:nvPr/>
        </p:nvSpPr>
        <p:spPr>
          <a:xfrm>
            <a:off x="6042183" y="3464820"/>
            <a:ext cx="2140289" cy="523220"/>
          </a:xfrm>
          <a:prstGeom prst="rect">
            <a:avLst/>
          </a:prstGeom>
          <a:noFill/>
        </p:spPr>
        <p:txBody>
          <a:bodyPr wrap="square" rtlCol="0">
            <a:spAutoFit/>
          </a:bodyPr>
          <a:lstStyle/>
          <a:p>
            <a:r>
              <a:rPr lang="ja-JP" altLang="en-US" sz="2800" b="1"/>
              <a:t>読み聞かせ</a:t>
            </a:r>
            <a:endParaRPr kumimoji="1" lang="ja-JP" altLang="en-US" sz="2800" b="1"/>
          </a:p>
        </p:txBody>
      </p:sp>
      <p:sp>
        <p:nvSpPr>
          <p:cNvPr id="24" name="テキスト ボックス 23">
            <a:extLst>
              <a:ext uri="{FF2B5EF4-FFF2-40B4-BE49-F238E27FC236}">
                <a16:creationId xmlns:a16="http://schemas.microsoft.com/office/drawing/2014/main" id="{DEA970D6-D3D3-F3A4-6AF3-98A345C30B25}"/>
              </a:ext>
            </a:extLst>
          </p:cNvPr>
          <p:cNvSpPr txBox="1"/>
          <p:nvPr/>
        </p:nvSpPr>
        <p:spPr>
          <a:xfrm>
            <a:off x="5985792" y="4071519"/>
            <a:ext cx="2110051" cy="1938992"/>
          </a:xfrm>
          <a:prstGeom prst="rect">
            <a:avLst/>
          </a:prstGeom>
          <a:noFill/>
        </p:spPr>
        <p:txBody>
          <a:bodyPr wrap="square" rtlCol="0">
            <a:spAutoFit/>
          </a:bodyPr>
          <a:lstStyle/>
          <a:p>
            <a:r>
              <a:rPr kumimoji="1" lang="ja-JP" altLang="en-US" sz="2400"/>
              <a:t>大人　</a:t>
            </a:r>
            <a:endParaRPr kumimoji="1" lang="en-US" altLang="ja-JP" sz="2400"/>
          </a:p>
          <a:p>
            <a:r>
              <a:rPr lang="ja-JP" altLang="en-US" sz="2400"/>
              <a:t>中高　</a:t>
            </a:r>
            <a:endParaRPr lang="en-US" altLang="ja-JP" sz="2400"/>
          </a:p>
          <a:p>
            <a:endParaRPr lang="en-US" altLang="ja-JP" sz="2400"/>
          </a:p>
          <a:p>
            <a:pPr algn="ctr"/>
            <a:r>
              <a:rPr kumimoji="1" lang="ja-JP" altLang="en-US" sz="2400"/>
              <a:t>本を紹介</a:t>
            </a:r>
            <a:endParaRPr kumimoji="1" lang="en-US" altLang="ja-JP" sz="2400"/>
          </a:p>
          <a:p>
            <a:pPr algn="ctr"/>
            <a:r>
              <a:rPr kumimoji="1" lang="ja-JP" altLang="en-US" sz="2400"/>
              <a:t>読み聞かせ</a:t>
            </a:r>
          </a:p>
        </p:txBody>
      </p:sp>
      <p:sp>
        <p:nvSpPr>
          <p:cNvPr id="25" name="テキスト ボックス 24">
            <a:extLst>
              <a:ext uri="{FF2B5EF4-FFF2-40B4-BE49-F238E27FC236}">
                <a16:creationId xmlns:a16="http://schemas.microsoft.com/office/drawing/2014/main" id="{F4E54E5A-4C98-6A7D-A3DD-31F27F1F6E04}"/>
              </a:ext>
            </a:extLst>
          </p:cNvPr>
          <p:cNvSpPr txBox="1"/>
          <p:nvPr/>
        </p:nvSpPr>
        <p:spPr>
          <a:xfrm>
            <a:off x="497187" y="4579350"/>
            <a:ext cx="2005530" cy="461665"/>
          </a:xfrm>
          <a:prstGeom prst="rect">
            <a:avLst/>
          </a:prstGeom>
          <a:noFill/>
        </p:spPr>
        <p:txBody>
          <a:bodyPr wrap="square" rtlCol="0">
            <a:spAutoFit/>
          </a:bodyPr>
          <a:lstStyle/>
          <a:p>
            <a:pPr algn="ctr"/>
            <a:r>
              <a:rPr lang="ja-JP" altLang="en-US" sz="2400"/>
              <a:t>子どもたち</a:t>
            </a:r>
            <a:endParaRPr lang="en-US" altLang="ja-JP" sz="2400"/>
          </a:p>
        </p:txBody>
      </p:sp>
      <p:sp>
        <p:nvSpPr>
          <p:cNvPr id="26" name="テキスト ボックス 25">
            <a:extLst>
              <a:ext uri="{FF2B5EF4-FFF2-40B4-BE49-F238E27FC236}">
                <a16:creationId xmlns:a16="http://schemas.microsoft.com/office/drawing/2014/main" id="{ECA391D7-7408-4681-0F21-DE772C90D8CB}"/>
              </a:ext>
            </a:extLst>
          </p:cNvPr>
          <p:cNvSpPr txBox="1"/>
          <p:nvPr/>
        </p:nvSpPr>
        <p:spPr>
          <a:xfrm>
            <a:off x="451175" y="3886853"/>
            <a:ext cx="2005530" cy="461665"/>
          </a:xfrm>
          <a:prstGeom prst="rect">
            <a:avLst/>
          </a:prstGeom>
          <a:noFill/>
        </p:spPr>
        <p:txBody>
          <a:bodyPr wrap="square" rtlCol="0">
            <a:spAutoFit/>
          </a:bodyPr>
          <a:lstStyle/>
          <a:p>
            <a:pPr algn="ctr"/>
            <a:r>
              <a:rPr lang="ja-JP" altLang="en-US" sz="2400"/>
              <a:t>地域住民</a:t>
            </a:r>
            <a:endParaRPr lang="en-US" altLang="ja-JP" sz="2400"/>
          </a:p>
        </p:txBody>
      </p:sp>
      <p:sp>
        <p:nvSpPr>
          <p:cNvPr id="27" name="矢印: 下 26">
            <a:extLst>
              <a:ext uri="{FF2B5EF4-FFF2-40B4-BE49-F238E27FC236}">
                <a16:creationId xmlns:a16="http://schemas.microsoft.com/office/drawing/2014/main" id="{C50FF829-D8F7-9470-D5BF-5139DD6C3EFE}"/>
              </a:ext>
            </a:extLst>
          </p:cNvPr>
          <p:cNvSpPr/>
          <p:nvPr/>
        </p:nvSpPr>
        <p:spPr>
          <a:xfrm>
            <a:off x="1285183" y="4326704"/>
            <a:ext cx="266700" cy="340873"/>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矢印: 右 27">
            <a:extLst>
              <a:ext uri="{FF2B5EF4-FFF2-40B4-BE49-F238E27FC236}">
                <a16:creationId xmlns:a16="http://schemas.microsoft.com/office/drawing/2014/main" id="{DC8157F2-051D-5169-6D68-B2170A91E9E2}"/>
              </a:ext>
            </a:extLst>
          </p:cNvPr>
          <p:cNvSpPr/>
          <p:nvPr/>
        </p:nvSpPr>
        <p:spPr>
          <a:xfrm>
            <a:off x="6784335" y="4261662"/>
            <a:ext cx="279400" cy="173712"/>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矢印: 右 28">
            <a:extLst>
              <a:ext uri="{FF2B5EF4-FFF2-40B4-BE49-F238E27FC236}">
                <a16:creationId xmlns:a16="http://schemas.microsoft.com/office/drawing/2014/main" id="{2F142411-A11D-C589-DE05-504C127A7143}"/>
              </a:ext>
            </a:extLst>
          </p:cNvPr>
          <p:cNvSpPr/>
          <p:nvPr/>
        </p:nvSpPr>
        <p:spPr>
          <a:xfrm>
            <a:off x="6784335" y="4649358"/>
            <a:ext cx="279400" cy="173712"/>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E00A0171-C956-B3D1-52F7-924B0160A791}"/>
              </a:ext>
            </a:extLst>
          </p:cNvPr>
          <p:cNvSpPr txBox="1"/>
          <p:nvPr/>
        </p:nvSpPr>
        <p:spPr>
          <a:xfrm>
            <a:off x="7080238" y="4148610"/>
            <a:ext cx="1070145" cy="369332"/>
          </a:xfrm>
          <a:prstGeom prst="rect">
            <a:avLst/>
          </a:prstGeom>
          <a:noFill/>
        </p:spPr>
        <p:txBody>
          <a:bodyPr wrap="square" rtlCol="0">
            <a:spAutoFit/>
          </a:bodyPr>
          <a:lstStyle/>
          <a:p>
            <a:r>
              <a:rPr kumimoji="1" lang="ja-JP" altLang="en-US"/>
              <a:t>子ども</a:t>
            </a:r>
          </a:p>
        </p:txBody>
      </p:sp>
      <p:sp>
        <p:nvSpPr>
          <p:cNvPr id="31" name="テキスト ボックス 30">
            <a:extLst>
              <a:ext uri="{FF2B5EF4-FFF2-40B4-BE49-F238E27FC236}">
                <a16:creationId xmlns:a16="http://schemas.microsoft.com/office/drawing/2014/main" id="{8997D280-471A-A5FA-2057-ADE5172976E4}"/>
              </a:ext>
            </a:extLst>
          </p:cNvPr>
          <p:cNvSpPr txBox="1"/>
          <p:nvPr/>
        </p:nvSpPr>
        <p:spPr>
          <a:xfrm>
            <a:off x="7066717" y="4551548"/>
            <a:ext cx="1070145" cy="369332"/>
          </a:xfrm>
          <a:prstGeom prst="rect">
            <a:avLst/>
          </a:prstGeom>
          <a:noFill/>
        </p:spPr>
        <p:txBody>
          <a:bodyPr wrap="square" rtlCol="0">
            <a:spAutoFit/>
          </a:bodyPr>
          <a:lstStyle/>
          <a:p>
            <a:r>
              <a:rPr lang="ja-JP" altLang="en-US"/>
              <a:t>下の子</a:t>
            </a:r>
            <a:endParaRPr kumimoji="1" lang="ja-JP" altLang="en-US"/>
          </a:p>
        </p:txBody>
      </p:sp>
      <p:sp>
        <p:nvSpPr>
          <p:cNvPr id="32" name="四角形: 1 つの角を切り取る 31">
            <a:extLst>
              <a:ext uri="{FF2B5EF4-FFF2-40B4-BE49-F238E27FC236}">
                <a16:creationId xmlns:a16="http://schemas.microsoft.com/office/drawing/2014/main" id="{8C005DB8-867A-C870-DC80-00669A8C74DF}"/>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1 つの角を切り取る 32">
            <a:extLst>
              <a:ext uri="{FF2B5EF4-FFF2-40B4-BE49-F238E27FC236}">
                <a16:creationId xmlns:a16="http://schemas.microsoft.com/office/drawing/2014/main" id="{9814B6F4-50D9-D11F-E464-023AEB385555}"/>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1 つの角を切り取る 33">
            <a:extLst>
              <a:ext uri="{FF2B5EF4-FFF2-40B4-BE49-F238E27FC236}">
                <a16:creationId xmlns:a16="http://schemas.microsoft.com/office/drawing/2014/main" id="{5794974F-3C83-0C4F-ECAF-0413070FBD0A}"/>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1 つの角を切り取る 34">
            <a:extLst>
              <a:ext uri="{FF2B5EF4-FFF2-40B4-BE49-F238E27FC236}">
                <a16:creationId xmlns:a16="http://schemas.microsoft.com/office/drawing/2014/main" id="{EAFC1DF9-23AE-0ADA-2805-DC17306DF0DC}"/>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1 つの角を切り取る 35">
            <a:extLst>
              <a:ext uri="{FF2B5EF4-FFF2-40B4-BE49-F238E27FC236}">
                <a16:creationId xmlns:a16="http://schemas.microsoft.com/office/drawing/2014/main" id="{C08EBB26-A9E8-C39C-D83D-D8C85422083E}"/>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1 つの角を切り取る 36">
            <a:extLst>
              <a:ext uri="{FF2B5EF4-FFF2-40B4-BE49-F238E27FC236}">
                <a16:creationId xmlns:a16="http://schemas.microsoft.com/office/drawing/2014/main" id="{C8B8AAE7-42ED-EBA4-E0E6-E96CCB9F87AC}"/>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A7F16D8A-8790-DE4E-0D0C-BC5B41100FDC}"/>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39" name="テキスト ボックス 38">
            <a:extLst>
              <a:ext uri="{FF2B5EF4-FFF2-40B4-BE49-F238E27FC236}">
                <a16:creationId xmlns:a16="http://schemas.microsoft.com/office/drawing/2014/main" id="{945F0E41-CD20-C65A-E193-0F8819C69288}"/>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40" name="テキスト ボックス 39">
            <a:extLst>
              <a:ext uri="{FF2B5EF4-FFF2-40B4-BE49-F238E27FC236}">
                <a16:creationId xmlns:a16="http://schemas.microsoft.com/office/drawing/2014/main" id="{42B7C168-46A8-2DEE-FFAD-73CDD0C882E5}"/>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41" name="テキスト ボックス 40">
            <a:extLst>
              <a:ext uri="{FF2B5EF4-FFF2-40B4-BE49-F238E27FC236}">
                <a16:creationId xmlns:a16="http://schemas.microsoft.com/office/drawing/2014/main" id="{729B7303-1FC2-2C3D-1A62-3AA67F758A1C}"/>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42" name="テキスト ボックス 41">
            <a:extLst>
              <a:ext uri="{FF2B5EF4-FFF2-40B4-BE49-F238E27FC236}">
                <a16:creationId xmlns:a16="http://schemas.microsoft.com/office/drawing/2014/main" id="{431CCDB0-B910-BCF5-EF86-9F2FB70684D3}"/>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43" name="テキスト ボックス 42">
            <a:extLst>
              <a:ext uri="{FF2B5EF4-FFF2-40B4-BE49-F238E27FC236}">
                <a16:creationId xmlns:a16="http://schemas.microsoft.com/office/drawing/2014/main" id="{D0F223BD-6B5B-E9FD-BAE5-40BDFAAA9AD4}"/>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Tree>
    <p:extLst>
      <p:ext uri="{BB962C8B-B14F-4D97-AF65-F5344CB8AC3E}">
        <p14:creationId xmlns:p14="http://schemas.microsoft.com/office/powerpoint/2010/main" val="2563505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625DE-BFA7-6044-D018-01651B86B6C0}"/>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A30A23B3-E018-03DC-5D94-ECC995870E22}"/>
              </a:ext>
            </a:extLst>
          </p:cNvPr>
          <p:cNvSpPr/>
          <p:nvPr/>
        </p:nvSpPr>
        <p:spPr>
          <a:xfrm>
            <a:off x="53336" y="2150909"/>
            <a:ext cx="3627124" cy="2174547"/>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6" name="図 85" descr="マップ&#10;&#10;AI 生成コンテンツは誤りを含む可能性があります。">
            <a:extLst>
              <a:ext uri="{FF2B5EF4-FFF2-40B4-BE49-F238E27FC236}">
                <a16:creationId xmlns:a16="http://schemas.microsoft.com/office/drawing/2014/main" id="{2EF6C5F7-EBED-7E82-B1EB-B85908967097}"/>
              </a:ext>
            </a:extLst>
          </p:cNvPr>
          <p:cNvPicPr>
            <a:picLocks noChangeAspect="1"/>
          </p:cNvPicPr>
          <p:nvPr/>
        </p:nvPicPr>
        <p:blipFill>
          <a:blip r:embed="rId3"/>
          <a:srcRect l="28947" t="16391" b="11145"/>
          <a:stretch>
            <a:fillRect/>
          </a:stretch>
        </p:blipFill>
        <p:spPr>
          <a:xfrm>
            <a:off x="129890" y="2255527"/>
            <a:ext cx="3464144" cy="19863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3" name="四角形: 角を丸くする 72">
            <a:extLst>
              <a:ext uri="{FF2B5EF4-FFF2-40B4-BE49-F238E27FC236}">
                <a16:creationId xmlns:a16="http://schemas.microsoft.com/office/drawing/2014/main" id="{D7E770BF-FC9D-BC77-8AFB-28CF0392BDCB}"/>
              </a:ext>
            </a:extLst>
          </p:cNvPr>
          <p:cNvSpPr/>
          <p:nvPr/>
        </p:nvSpPr>
        <p:spPr>
          <a:xfrm>
            <a:off x="9179491" y="3374186"/>
            <a:ext cx="1790281" cy="3315532"/>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四角形: 角を丸くする 65">
            <a:extLst>
              <a:ext uri="{FF2B5EF4-FFF2-40B4-BE49-F238E27FC236}">
                <a16:creationId xmlns:a16="http://schemas.microsoft.com/office/drawing/2014/main" id="{FA4BA15E-9CCC-2764-1562-7607A154FB0B}"/>
              </a:ext>
            </a:extLst>
          </p:cNvPr>
          <p:cNvSpPr/>
          <p:nvPr/>
        </p:nvSpPr>
        <p:spPr>
          <a:xfrm>
            <a:off x="5963264" y="2466564"/>
            <a:ext cx="5026874" cy="237711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コネクタ 26">
            <a:extLst>
              <a:ext uri="{FF2B5EF4-FFF2-40B4-BE49-F238E27FC236}">
                <a16:creationId xmlns:a16="http://schemas.microsoft.com/office/drawing/2014/main" id="{192B4DA8-2858-2E3C-FB0F-20125E4F53F9}"/>
              </a:ext>
            </a:extLst>
          </p:cNvPr>
          <p:cNvCxnSpPr>
            <a:cxnSpLocks/>
            <a:stCxn id="24" idx="2"/>
          </p:cNvCxnSpPr>
          <p:nvPr/>
        </p:nvCxnSpPr>
        <p:spPr>
          <a:xfrm flipH="1">
            <a:off x="923824" y="2973165"/>
            <a:ext cx="539684" cy="1561939"/>
          </a:xfrm>
          <a:prstGeom prst="line">
            <a:avLst/>
          </a:prstGeom>
          <a:ln w="57150">
            <a:solidFill>
              <a:srgbClr val="44546A"/>
            </a:solidFill>
          </a:ln>
        </p:spPr>
        <p:style>
          <a:lnRef idx="2">
            <a:schemeClr val="accent1"/>
          </a:lnRef>
          <a:fillRef idx="0">
            <a:schemeClr val="accent1"/>
          </a:fillRef>
          <a:effectRef idx="1">
            <a:schemeClr val="accent1"/>
          </a:effectRef>
          <a:fontRef idx="minor">
            <a:schemeClr val="tx1"/>
          </a:fontRef>
        </p:style>
      </p:cxnSp>
      <p:cxnSp>
        <p:nvCxnSpPr>
          <p:cNvPr id="29" name="直線コネクタ 28">
            <a:extLst>
              <a:ext uri="{FF2B5EF4-FFF2-40B4-BE49-F238E27FC236}">
                <a16:creationId xmlns:a16="http://schemas.microsoft.com/office/drawing/2014/main" id="{A2E671C2-5242-C662-D25B-31D5907117D4}"/>
              </a:ext>
            </a:extLst>
          </p:cNvPr>
          <p:cNvCxnSpPr>
            <a:cxnSpLocks/>
            <a:stCxn id="24" idx="6"/>
          </p:cNvCxnSpPr>
          <p:nvPr/>
        </p:nvCxnSpPr>
        <p:spPr>
          <a:xfrm>
            <a:off x="2375179" y="2973165"/>
            <a:ext cx="2081924" cy="1582929"/>
          </a:xfrm>
          <a:prstGeom prst="line">
            <a:avLst/>
          </a:prstGeom>
          <a:ln w="57150">
            <a:solidFill>
              <a:srgbClr val="44546A"/>
            </a:solidFill>
          </a:ln>
        </p:spPr>
        <p:style>
          <a:lnRef idx="2">
            <a:schemeClr val="accent1"/>
          </a:lnRef>
          <a:fillRef idx="0">
            <a:schemeClr val="accent1"/>
          </a:fillRef>
          <a:effectRef idx="1">
            <a:schemeClr val="accent1"/>
          </a:effectRef>
          <a:fontRef idx="minor">
            <a:schemeClr val="tx1"/>
          </a:fontRef>
        </p:style>
      </p:cxnSp>
      <p:sp>
        <p:nvSpPr>
          <p:cNvPr id="17" name="四角形: 角を丸くする 16">
            <a:extLst>
              <a:ext uri="{FF2B5EF4-FFF2-40B4-BE49-F238E27FC236}">
                <a16:creationId xmlns:a16="http://schemas.microsoft.com/office/drawing/2014/main" id="{2741F7F7-FC30-F834-80BF-6EE3B02B46F2}"/>
              </a:ext>
            </a:extLst>
          </p:cNvPr>
          <p:cNvSpPr/>
          <p:nvPr/>
        </p:nvSpPr>
        <p:spPr>
          <a:xfrm>
            <a:off x="771041" y="4363017"/>
            <a:ext cx="3800765" cy="2419205"/>
          </a:xfrm>
          <a:prstGeom prst="round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1 つの角を切り取る 7">
            <a:extLst>
              <a:ext uri="{FF2B5EF4-FFF2-40B4-BE49-F238E27FC236}">
                <a16:creationId xmlns:a16="http://schemas.microsoft.com/office/drawing/2014/main" id="{7C0DB15D-5E7E-450A-F71D-666BDA66D6BF}"/>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51D0F93E-AD02-79B2-861B-0C19463F9990}"/>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四角形: 1 つの角を切り取る 52">
            <a:extLst>
              <a:ext uri="{FF2B5EF4-FFF2-40B4-BE49-F238E27FC236}">
                <a16:creationId xmlns:a16="http://schemas.microsoft.com/office/drawing/2014/main" id="{A285FA65-EA9E-90FF-16AE-77E083964355}"/>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四角形: 1 つの角を切り取る 53">
            <a:extLst>
              <a:ext uri="{FF2B5EF4-FFF2-40B4-BE49-F238E27FC236}">
                <a16:creationId xmlns:a16="http://schemas.microsoft.com/office/drawing/2014/main" id="{305B3865-5C7B-F080-DAF9-F528D08B252E}"/>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四角形: 1 つの角を切り取る 54">
            <a:extLst>
              <a:ext uri="{FF2B5EF4-FFF2-40B4-BE49-F238E27FC236}">
                <a16:creationId xmlns:a16="http://schemas.microsoft.com/office/drawing/2014/main" id="{92847D58-0D92-1C38-2104-6C4F6802EEE9}"/>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四角形: 1 つの角を切り取る 55">
            <a:extLst>
              <a:ext uri="{FF2B5EF4-FFF2-40B4-BE49-F238E27FC236}">
                <a16:creationId xmlns:a16="http://schemas.microsoft.com/office/drawing/2014/main" id="{C50E03FC-C32D-914D-699A-5EDEB4F02A1F}"/>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CA4C1F63-FABA-675D-A8FB-CE1126E0FEDD}"/>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58" name="テキスト ボックス 57">
            <a:extLst>
              <a:ext uri="{FF2B5EF4-FFF2-40B4-BE49-F238E27FC236}">
                <a16:creationId xmlns:a16="http://schemas.microsoft.com/office/drawing/2014/main" id="{29975DBC-AF51-197D-9706-98351890BCDC}"/>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59" name="テキスト ボックス 58">
            <a:extLst>
              <a:ext uri="{FF2B5EF4-FFF2-40B4-BE49-F238E27FC236}">
                <a16:creationId xmlns:a16="http://schemas.microsoft.com/office/drawing/2014/main" id="{E2BADE1B-95B1-8AFC-06C6-B9CB854FDEB9}"/>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60" name="テキスト ボックス 59">
            <a:extLst>
              <a:ext uri="{FF2B5EF4-FFF2-40B4-BE49-F238E27FC236}">
                <a16:creationId xmlns:a16="http://schemas.microsoft.com/office/drawing/2014/main" id="{7D90BC66-1394-23B0-C633-85DD4333854E}"/>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61" name="テキスト ボックス 60">
            <a:extLst>
              <a:ext uri="{FF2B5EF4-FFF2-40B4-BE49-F238E27FC236}">
                <a16:creationId xmlns:a16="http://schemas.microsoft.com/office/drawing/2014/main" id="{A01B3F35-CD36-4924-41F5-7F4E33F0908A}"/>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62" name="テキスト ボックス 61">
            <a:extLst>
              <a:ext uri="{FF2B5EF4-FFF2-40B4-BE49-F238E27FC236}">
                <a16:creationId xmlns:a16="http://schemas.microsoft.com/office/drawing/2014/main" id="{D395B219-840F-F62D-64E5-AFC12455F1A4}"/>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67" name="スライド番号プレースホルダー 66">
            <a:extLst>
              <a:ext uri="{FF2B5EF4-FFF2-40B4-BE49-F238E27FC236}">
                <a16:creationId xmlns:a16="http://schemas.microsoft.com/office/drawing/2014/main" id="{FF93DEB8-350D-6D5C-09F8-ACC06DA25660}"/>
              </a:ext>
            </a:extLst>
          </p:cNvPr>
          <p:cNvSpPr>
            <a:spLocks noGrp="1"/>
          </p:cNvSpPr>
          <p:nvPr>
            <p:ph type="sldNum" sz="quarter" idx="12"/>
          </p:nvPr>
        </p:nvSpPr>
        <p:spPr/>
        <p:txBody>
          <a:bodyPr/>
          <a:lstStyle/>
          <a:p>
            <a:fld id="{808DD2B0-C8C2-4F2E-939A-03152E45562F}" type="slidenum">
              <a:rPr kumimoji="1" lang="ja-JP" altLang="en-US" smtClean="0"/>
              <a:t>15</a:t>
            </a:fld>
            <a:endParaRPr kumimoji="1" lang="ja-JP" altLang="en-US"/>
          </a:p>
        </p:txBody>
      </p:sp>
      <p:sp>
        <p:nvSpPr>
          <p:cNvPr id="9" name="テキスト ボックス 8">
            <a:extLst>
              <a:ext uri="{FF2B5EF4-FFF2-40B4-BE49-F238E27FC236}">
                <a16:creationId xmlns:a16="http://schemas.microsoft.com/office/drawing/2014/main" id="{A0BD00F0-3EEF-239A-9C03-D9A8EC2265FE}"/>
              </a:ext>
            </a:extLst>
          </p:cNvPr>
          <p:cNvSpPr txBox="1"/>
          <p:nvPr/>
        </p:nvSpPr>
        <p:spPr>
          <a:xfrm>
            <a:off x="195877" y="210077"/>
            <a:ext cx="4496570"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駅前商業地域の再開発</a:t>
            </a:r>
            <a:endParaRPr lang="ja-JP" altLang="ja-JP" sz="3200" b="1">
              <a:ln w="0"/>
              <a:effectLst>
                <a:outerShdw blurRad="38100" dist="19050" dir="2700000" algn="tl" rotWithShape="0">
                  <a:schemeClr val="dk1">
                    <a:alpha val="40000"/>
                  </a:schemeClr>
                </a:outerShdw>
              </a:effectLst>
            </a:endParaRPr>
          </a:p>
        </p:txBody>
      </p:sp>
      <p:sp>
        <p:nvSpPr>
          <p:cNvPr id="16" name="四角形: 角を丸くする 15">
            <a:extLst>
              <a:ext uri="{FF2B5EF4-FFF2-40B4-BE49-F238E27FC236}">
                <a16:creationId xmlns:a16="http://schemas.microsoft.com/office/drawing/2014/main" id="{B8F8CB27-5260-D5C9-4731-FADF16283D6B}"/>
              </a:ext>
            </a:extLst>
          </p:cNvPr>
          <p:cNvSpPr/>
          <p:nvPr/>
        </p:nvSpPr>
        <p:spPr>
          <a:xfrm>
            <a:off x="195876" y="1126424"/>
            <a:ext cx="4455637" cy="766701"/>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t>駅利用のための通過地点</a:t>
            </a:r>
            <a:endParaRPr kumimoji="1" lang="en-US" altLang="ja-JP" sz="2400" b="1"/>
          </a:p>
          <a:p>
            <a:pPr algn="ctr"/>
            <a:r>
              <a:rPr kumimoji="1" lang="ja-JP" altLang="en-US" sz="2400" b="1"/>
              <a:t>必要な買い物</a:t>
            </a:r>
          </a:p>
        </p:txBody>
      </p:sp>
      <p:sp>
        <p:nvSpPr>
          <p:cNvPr id="25" name="四角形: 角を丸くする 24">
            <a:extLst>
              <a:ext uri="{FF2B5EF4-FFF2-40B4-BE49-F238E27FC236}">
                <a16:creationId xmlns:a16="http://schemas.microsoft.com/office/drawing/2014/main" id="{177FE864-C03E-8BD2-D9CA-5376B4128999}"/>
              </a:ext>
            </a:extLst>
          </p:cNvPr>
          <p:cNvSpPr/>
          <p:nvPr/>
        </p:nvSpPr>
        <p:spPr>
          <a:xfrm>
            <a:off x="5567078" y="1001931"/>
            <a:ext cx="5718408" cy="980672"/>
          </a:xfrm>
          <a:prstGeom prst="roundRect">
            <a:avLst/>
          </a:prstGeom>
          <a:solidFill>
            <a:srgbClr val="BC4C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t>滞在を重視した余白のある空間</a:t>
            </a:r>
            <a:endParaRPr kumimoji="1" lang="en-US" altLang="ja-JP" sz="2800" b="1"/>
          </a:p>
          <a:p>
            <a:pPr algn="ctr"/>
            <a:r>
              <a:rPr lang="ja-JP" altLang="en-US" sz="2800" b="1"/>
              <a:t>用事がなくても来たくなる場所</a:t>
            </a:r>
            <a:endParaRPr kumimoji="1" lang="en-US" altLang="ja-JP" sz="2800" b="1"/>
          </a:p>
        </p:txBody>
      </p:sp>
      <p:sp>
        <p:nvSpPr>
          <p:cNvPr id="31" name="矢印: 右 30">
            <a:extLst>
              <a:ext uri="{FF2B5EF4-FFF2-40B4-BE49-F238E27FC236}">
                <a16:creationId xmlns:a16="http://schemas.microsoft.com/office/drawing/2014/main" id="{E8517E5C-98F6-7A3A-A15F-55C401792CE4}"/>
              </a:ext>
            </a:extLst>
          </p:cNvPr>
          <p:cNvSpPr/>
          <p:nvPr/>
        </p:nvSpPr>
        <p:spPr>
          <a:xfrm>
            <a:off x="4772896" y="1294026"/>
            <a:ext cx="655982" cy="397565"/>
          </a:xfrm>
          <a:prstGeom prst="right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CDBD0D4A-BA38-037E-1987-5EB38447B03D}"/>
              </a:ext>
            </a:extLst>
          </p:cNvPr>
          <p:cNvPicPr>
            <a:picLocks noChangeAspect="1"/>
          </p:cNvPicPr>
          <p:nvPr/>
        </p:nvPicPr>
        <p:blipFill>
          <a:blip r:embed="rId4"/>
          <a:srcRect l="30013" t="62138" b="22441"/>
          <a:stretch>
            <a:fillRect/>
          </a:stretch>
        </p:blipFill>
        <p:spPr>
          <a:xfrm rot="10800000">
            <a:off x="6187188" y="2479010"/>
            <a:ext cx="4597663" cy="733201"/>
          </a:xfrm>
          <a:prstGeom prst="rect">
            <a:avLst/>
          </a:prstGeom>
        </p:spPr>
      </p:pic>
      <p:pic>
        <p:nvPicPr>
          <p:cNvPr id="37" name="図 36">
            <a:extLst>
              <a:ext uri="{FF2B5EF4-FFF2-40B4-BE49-F238E27FC236}">
                <a16:creationId xmlns:a16="http://schemas.microsoft.com/office/drawing/2014/main" id="{92D88D61-C99F-FCD9-D6D5-90BFD8814310}"/>
              </a:ext>
            </a:extLst>
          </p:cNvPr>
          <p:cNvPicPr>
            <a:picLocks noChangeAspect="1"/>
          </p:cNvPicPr>
          <p:nvPr/>
        </p:nvPicPr>
        <p:blipFill>
          <a:blip r:embed="rId5"/>
          <a:srcRect l="39620" t="45201" r="48109" b="25758"/>
          <a:stretch>
            <a:fillRect/>
          </a:stretch>
        </p:blipFill>
        <p:spPr>
          <a:xfrm>
            <a:off x="9467480" y="4610025"/>
            <a:ext cx="1085432" cy="1814554"/>
          </a:xfrm>
          <a:prstGeom prst="rect">
            <a:avLst/>
          </a:prstGeom>
        </p:spPr>
      </p:pic>
      <p:pic>
        <p:nvPicPr>
          <p:cNvPr id="38" name="図 37">
            <a:extLst>
              <a:ext uri="{FF2B5EF4-FFF2-40B4-BE49-F238E27FC236}">
                <a16:creationId xmlns:a16="http://schemas.microsoft.com/office/drawing/2014/main" id="{94444F1E-0431-9B54-A6D3-11DDE26C1B71}"/>
              </a:ext>
            </a:extLst>
          </p:cNvPr>
          <p:cNvPicPr>
            <a:picLocks noChangeAspect="1"/>
          </p:cNvPicPr>
          <p:nvPr/>
        </p:nvPicPr>
        <p:blipFill>
          <a:blip r:embed="rId4"/>
          <a:srcRect l="30013" t="21984" b="59890"/>
          <a:stretch>
            <a:fillRect/>
          </a:stretch>
        </p:blipFill>
        <p:spPr>
          <a:xfrm rot="10800000">
            <a:off x="6215315" y="3666069"/>
            <a:ext cx="4597663" cy="861847"/>
          </a:xfrm>
          <a:prstGeom prst="rect">
            <a:avLst/>
          </a:prstGeom>
        </p:spPr>
      </p:pic>
      <p:pic>
        <p:nvPicPr>
          <p:cNvPr id="46" name="図 45">
            <a:extLst>
              <a:ext uri="{FF2B5EF4-FFF2-40B4-BE49-F238E27FC236}">
                <a16:creationId xmlns:a16="http://schemas.microsoft.com/office/drawing/2014/main" id="{99EF4DE3-3FF3-23DF-F6EA-5D90F4229E94}"/>
              </a:ext>
            </a:extLst>
          </p:cNvPr>
          <p:cNvPicPr>
            <a:picLocks noChangeAspect="1"/>
          </p:cNvPicPr>
          <p:nvPr/>
        </p:nvPicPr>
        <p:blipFill>
          <a:blip r:embed="rId4"/>
          <a:srcRect l="30013" t="39456" b="39984"/>
          <a:stretch>
            <a:fillRect/>
          </a:stretch>
        </p:blipFill>
        <p:spPr>
          <a:xfrm rot="10800000">
            <a:off x="6239792" y="3025684"/>
            <a:ext cx="4597663" cy="977554"/>
          </a:xfrm>
          <a:prstGeom prst="rect">
            <a:avLst/>
          </a:prstGeom>
        </p:spPr>
      </p:pic>
      <p:pic>
        <p:nvPicPr>
          <p:cNvPr id="15" name="図 14" descr="グラフィカル ユーザー インターフェイス, ダイアグラム&#10;&#10;AI 生成コンテンツは誤りを含む可能性があります。">
            <a:extLst>
              <a:ext uri="{FF2B5EF4-FFF2-40B4-BE49-F238E27FC236}">
                <a16:creationId xmlns:a16="http://schemas.microsoft.com/office/drawing/2014/main" id="{0F0DE80A-AA24-2712-ED9E-B900C09E611F}"/>
              </a:ext>
            </a:extLst>
          </p:cNvPr>
          <p:cNvPicPr>
            <a:picLocks noChangeAspect="1"/>
          </p:cNvPicPr>
          <p:nvPr/>
        </p:nvPicPr>
        <p:blipFill>
          <a:blip r:embed="rId6"/>
          <a:srcRect l="28908" t="16007" r="6215" b="14904"/>
          <a:stretch>
            <a:fillRect/>
          </a:stretch>
        </p:blipFill>
        <p:spPr>
          <a:xfrm>
            <a:off x="923824" y="4495878"/>
            <a:ext cx="3533279" cy="21154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グラフィックス 18" descr="マーカー 単色塗りつぶし">
            <a:extLst>
              <a:ext uri="{FF2B5EF4-FFF2-40B4-BE49-F238E27FC236}">
                <a16:creationId xmlns:a16="http://schemas.microsoft.com/office/drawing/2014/main" id="{C6113E71-EC24-29DB-5576-5C5D9C732E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03457" y="2876111"/>
            <a:ext cx="313805" cy="313805"/>
          </a:xfrm>
          <a:prstGeom prst="rect">
            <a:avLst/>
          </a:prstGeom>
        </p:spPr>
      </p:pic>
      <p:pic>
        <p:nvPicPr>
          <p:cNvPr id="21" name="グラフィックス 20" descr="マーカー 単色塗りつぶし">
            <a:extLst>
              <a:ext uri="{FF2B5EF4-FFF2-40B4-BE49-F238E27FC236}">
                <a16:creationId xmlns:a16="http://schemas.microsoft.com/office/drawing/2014/main" id="{54D4AD3B-7CFA-0541-224A-014A85ED0F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95957" y="3026263"/>
            <a:ext cx="338592" cy="338592"/>
          </a:xfrm>
          <a:prstGeom prst="rect">
            <a:avLst/>
          </a:prstGeom>
        </p:spPr>
      </p:pic>
      <p:sp>
        <p:nvSpPr>
          <p:cNvPr id="24" name="楕円 23">
            <a:extLst>
              <a:ext uri="{FF2B5EF4-FFF2-40B4-BE49-F238E27FC236}">
                <a16:creationId xmlns:a16="http://schemas.microsoft.com/office/drawing/2014/main" id="{C23303C8-5F64-EAF7-A58C-AE66CE6BDBDF}"/>
              </a:ext>
            </a:extLst>
          </p:cNvPr>
          <p:cNvSpPr/>
          <p:nvPr/>
        </p:nvSpPr>
        <p:spPr>
          <a:xfrm>
            <a:off x="1463508" y="2517329"/>
            <a:ext cx="911671" cy="911671"/>
          </a:xfrm>
          <a:prstGeom prst="ellipse">
            <a:avLst/>
          </a:prstGeom>
          <a:noFill/>
          <a:ln w="38100">
            <a:solidFill>
              <a:srgbClr val="44546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角を丸くする 22">
            <a:extLst>
              <a:ext uri="{FF2B5EF4-FFF2-40B4-BE49-F238E27FC236}">
                <a16:creationId xmlns:a16="http://schemas.microsoft.com/office/drawing/2014/main" id="{00763786-8A9E-926E-3853-2FCF2112582A}"/>
              </a:ext>
            </a:extLst>
          </p:cNvPr>
          <p:cNvSpPr/>
          <p:nvPr/>
        </p:nvSpPr>
        <p:spPr>
          <a:xfrm>
            <a:off x="2417262" y="2826967"/>
            <a:ext cx="388145" cy="305734"/>
          </a:xfrm>
          <a:prstGeom prst="roundRect">
            <a:avLst/>
          </a:prstGeom>
          <a:solidFill>
            <a:schemeClr val="bg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a:solidFill>
                  <a:schemeClr val="tx1"/>
                </a:solidFill>
              </a:rPr>
              <a:t>駅</a:t>
            </a:r>
            <a:endParaRPr kumimoji="1" lang="ja-JP" altLang="en-US" sz="2000">
              <a:solidFill>
                <a:schemeClr val="tx1"/>
              </a:solidFill>
            </a:endParaRPr>
          </a:p>
        </p:txBody>
      </p:sp>
      <p:sp>
        <p:nvSpPr>
          <p:cNvPr id="22" name="四角形: 角を丸くする 21">
            <a:extLst>
              <a:ext uri="{FF2B5EF4-FFF2-40B4-BE49-F238E27FC236}">
                <a16:creationId xmlns:a16="http://schemas.microsoft.com/office/drawing/2014/main" id="{D26859F7-32E2-9F09-885C-DA9D44AEC92E}"/>
              </a:ext>
            </a:extLst>
          </p:cNvPr>
          <p:cNvSpPr/>
          <p:nvPr/>
        </p:nvSpPr>
        <p:spPr>
          <a:xfrm>
            <a:off x="654558" y="3125113"/>
            <a:ext cx="978370" cy="293172"/>
          </a:xfrm>
          <a:prstGeom prst="roundRect">
            <a:avLst/>
          </a:prstGeom>
          <a:solidFill>
            <a:schemeClr val="bg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a:solidFill>
                  <a:schemeClr val="tx1"/>
                </a:solidFill>
              </a:rPr>
              <a:t>市役所</a:t>
            </a:r>
          </a:p>
        </p:txBody>
      </p:sp>
      <p:sp>
        <p:nvSpPr>
          <p:cNvPr id="49" name="四角形: 角を丸くする 48">
            <a:extLst>
              <a:ext uri="{FF2B5EF4-FFF2-40B4-BE49-F238E27FC236}">
                <a16:creationId xmlns:a16="http://schemas.microsoft.com/office/drawing/2014/main" id="{4F2DCF37-3AAA-F8B2-7BF9-59021B2253C5}"/>
              </a:ext>
            </a:extLst>
          </p:cNvPr>
          <p:cNvSpPr/>
          <p:nvPr/>
        </p:nvSpPr>
        <p:spPr>
          <a:xfrm>
            <a:off x="3492182" y="6128747"/>
            <a:ext cx="763855" cy="355889"/>
          </a:xfrm>
          <a:prstGeom prst="roundRect">
            <a:avLst/>
          </a:prstGeom>
          <a:solidFill>
            <a:schemeClr val="bg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tx1"/>
                </a:solidFill>
              </a:rPr>
              <a:t>駅</a:t>
            </a:r>
            <a:endParaRPr kumimoji="1" lang="ja-JP" altLang="en-US" sz="2400" b="1">
              <a:solidFill>
                <a:schemeClr val="tx1"/>
              </a:solidFill>
            </a:endParaRPr>
          </a:p>
        </p:txBody>
      </p:sp>
      <p:sp>
        <p:nvSpPr>
          <p:cNvPr id="51" name="テキスト ボックス 50">
            <a:extLst>
              <a:ext uri="{FF2B5EF4-FFF2-40B4-BE49-F238E27FC236}">
                <a16:creationId xmlns:a16="http://schemas.microsoft.com/office/drawing/2014/main" id="{14B8B239-258E-14E9-D3D8-DF9D64612065}"/>
              </a:ext>
            </a:extLst>
          </p:cNvPr>
          <p:cNvSpPr txBox="1"/>
          <p:nvPr/>
        </p:nvSpPr>
        <p:spPr>
          <a:xfrm>
            <a:off x="6100178" y="2793276"/>
            <a:ext cx="735553" cy="461665"/>
          </a:xfrm>
          <a:prstGeom prst="rect">
            <a:avLst/>
          </a:prstGeom>
          <a:noFill/>
        </p:spPr>
        <p:txBody>
          <a:bodyPr wrap="square" rtlCol="0">
            <a:spAutoFit/>
          </a:bodyPr>
          <a:lstStyle/>
          <a:p>
            <a:r>
              <a:rPr kumimoji="1" lang="en-US" altLang="ja-JP" sz="2400"/>
              <a:t>1</a:t>
            </a:r>
            <a:r>
              <a:rPr lang="en-US" altLang="ja-JP" sz="2400"/>
              <a:t>F</a:t>
            </a:r>
            <a:endParaRPr kumimoji="1" lang="ja-JP" altLang="en-US" sz="2400"/>
          </a:p>
        </p:txBody>
      </p:sp>
      <p:sp>
        <p:nvSpPr>
          <p:cNvPr id="52" name="テキスト ボックス 51">
            <a:extLst>
              <a:ext uri="{FF2B5EF4-FFF2-40B4-BE49-F238E27FC236}">
                <a16:creationId xmlns:a16="http://schemas.microsoft.com/office/drawing/2014/main" id="{E82B64FC-5104-0F50-FDE3-6A192D9A6DAF}"/>
              </a:ext>
            </a:extLst>
          </p:cNvPr>
          <p:cNvSpPr txBox="1"/>
          <p:nvPr/>
        </p:nvSpPr>
        <p:spPr>
          <a:xfrm>
            <a:off x="6113734" y="3471548"/>
            <a:ext cx="526106" cy="461665"/>
          </a:xfrm>
          <a:prstGeom prst="rect">
            <a:avLst/>
          </a:prstGeom>
          <a:noFill/>
        </p:spPr>
        <p:txBody>
          <a:bodyPr wrap="none" rtlCol="0">
            <a:spAutoFit/>
          </a:bodyPr>
          <a:lstStyle/>
          <a:p>
            <a:r>
              <a:rPr kumimoji="1" lang="en-US" altLang="ja-JP" sz="2400"/>
              <a:t>2</a:t>
            </a:r>
            <a:r>
              <a:rPr lang="en-US" altLang="ja-JP" sz="2400"/>
              <a:t>F</a:t>
            </a:r>
            <a:endParaRPr kumimoji="1" lang="ja-JP" altLang="en-US" sz="2400"/>
          </a:p>
        </p:txBody>
      </p:sp>
      <p:sp>
        <p:nvSpPr>
          <p:cNvPr id="63" name="テキスト ボックス 62">
            <a:extLst>
              <a:ext uri="{FF2B5EF4-FFF2-40B4-BE49-F238E27FC236}">
                <a16:creationId xmlns:a16="http://schemas.microsoft.com/office/drawing/2014/main" id="{00EC79B3-2409-6D9A-42C0-50B122D6C4C6}"/>
              </a:ext>
            </a:extLst>
          </p:cNvPr>
          <p:cNvSpPr txBox="1"/>
          <p:nvPr/>
        </p:nvSpPr>
        <p:spPr>
          <a:xfrm>
            <a:off x="6091517" y="4127394"/>
            <a:ext cx="666365" cy="461665"/>
          </a:xfrm>
          <a:prstGeom prst="rect">
            <a:avLst/>
          </a:prstGeom>
          <a:noFill/>
        </p:spPr>
        <p:txBody>
          <a:bodyPr wrap="square" rtlCol="0">
            <a:spAutoFit/>
          </a:bodyPr>
          <a:lstStyle/>
          <a:p>
            <a:r>
              <a:rPr kumimoji="1" lang="en-US" altLang="ja-JP" sz="2400"/>
              <a:t>3F</a:t>
            </a:r>
            <a:endParaRPr kumimoji="1" lang="ja-JP" altLang="en-US" sz="2400"/>
          </a:p>
        </p:txBody>
      </p:sp>
      <p:sp>
        <p:nvSpPr>
          <p:cNvPr id="70" name="正方形/長方形 69">
            <a:extLst>
              <a:ext uri="{FF2B5EF4-FFF2-40B4-BE49-F238E27FC236}">
                <a16:creationId xmlns:a16="http://schemas.microsoft.com/office/drawing/2014/main" id="{0E9F5EDC-250D-A910-F596-6759CA0E8BA5}"/>
              </a:ext>
            </a:extLst>
          </p:cNvPr>
          <p:cNvSpPr/>
          <p:nvPr/>
        </p:nvSpPr>
        <p:spPr>
          <a:xfrm>
            <a:off x="9184303" y="2564469"/>
            <a:ext cx="1504789" cy="1890795"/>
          </a:xfrm>
          <a:prstGeom prst="rect">
            <a:avLst/>
          </a:prstGeom>
          <a:noFill/>
          <a:ln w="76200">
            <a:solidFill>
              <a:srgbClr val="44546A"/>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テキスト ボックス 71">
            <a:extLst>
              <a:ext uri="{FF2B5EF4-FFF2-40B4-BE49-F238E27FC236}">
                <a16:creationId xmlns:a16="http://schemas.microsoft.com/office/drawing/2014/main" id="{D9911E3F-FA20-F8CB-8686-461870978281}"/>
              </a:ext>
            </a:extLst>
          </p:cNvPr>
          <p:cNvSpPr txBox="1"/>
          <p:nvPr/>
        </p:nvSpPr>
        <p:spPr>
          <a:xfrm>
            <a:off x="9636059" y="4429754"/>
            <a:ext cx="536449" cy="646331"/>
          </a:xfrm>
          <a:prstGeom prst="rect">
            <a:avLst/>
          </a:prstGeom>
          <a:noFill/>
        </p:spPr>
        <p:txBody>
          <a:bodyPr wrap="square" rtlCol="0">
            <a:spAutoFit/>
          </a:bodyPr>
          <a:lstStyle/>
          <a:p>
            <a:r>
              <a:rPr kumimoji="1" lang="ja-JP" altLang="en-US" sz="3600" b="1">
                <a:solidFill>
                  <a:srgbClr val="44546A"/>
                </a:solidFill>
              </a:rPr>
              <a:t>＋</a:t>
            </a:r>
          </a:p>
        </p:txBody>
      </p:sp>
      <p:sp>
        <p:nvSpPr>
          <p:cNvPr id="78" name="テキスト ボックス 77">
            <a:extLst>
              <a:ext uri="{FF2B5EF4-FFF2-40B4-BE49-F238E27FC236}">
                <a16:creationId xmlns:a16="http://schemas.microsoft.com/office/drawing/2014/main" id="{60FE470C-6358-2E18-AF10-77FCAB1D32A0}"/>
              </a:ext>
            </a:extLst>
          </p:cNvPr>
          <p:cNvSpPr txBox="1"/>
          <p:nvPr/>
        </p:nvSpPr>
        <p:spPr>
          <a:xfrm>
            <a:off x="9293793" y="6254238"/>
            <a:ext cx="1543662" cy="461665"/>
          </a:xfrm>
          <a:prstGeom prst="rect">
            <a:avLst/>
          </a:prstGeom>
          <a:noFill/>
        </p:spPr>
        <p:txBody>
          <a:bodyPr wrap="square" rtlCol="0">
            <a:spAutoFit/>
          </a:bodyPr>
          <a:lstStyle/>
          <a:p>
            <a:r>
              <a:rPr lang="en-US" altLang="ja-JP" sz="2400" b="1"/>
              <a:t>Patio 1F</a:t>
            </a:r>
            <a:endParaRPr kumimoji="1" lang="ja-JP" altLang="en-US" sz="2400" b="1"/>
          </a:p>
        </p:txBody>
      </p:sp>
      <p:sp>
        <p:nvSpPr>
          <p:cNvPr id="84" name="テキスト ボックス 83">
            <a:extLst>
              <a:ext uri="{FF2B5EF4-FFF2-40B4-BE49-F238E27FC236}">
                <a16:creationId xmlns:a16="http://schemas.microsoft.com/office/drawing/2014/main" id="{68B7760F-4273-371E-BE48-CE43BA60AFFE}"/>
              </a:ext>
            </a:extLst>
          </p:cNvPr>
          <p:cNvSpPr txBox="1"/>
          <p:nvPr/>
        </p:nvSpPr>
        <p:spPr>
          <a:xfrm>
            <a:off x="4576743" y="5020761"/>
            <a:ext cx="5026874" cy="954107"/>
          </a:xfrm>
          <a:prstGeom prst="rect">
            <a:avLst/>
          </a:prstGeom>
          <a:noFill/>
        </p:spPr>
        <p:txBody>
          <a:bodyPr wrap="square" rtlCol="0">
            <a:spAutoFit/>
          </a:bodyPr>
          <a:lstStyle/>
          <a:p>
            <a:pPr algn="ctr"/>
            <a:r>
              <a:rPr lang="ja-JP" altLang="en-US" sz="2800"/>
              <a:t>モール</a:t>
            </a:r>
            <a:r>
              <a:rPr lang="en-US" altLang="ja-JP" sz="2800"/>
              <a:t>505</a:t>
            </a:r>
            <a:r>
              <a:rPr lang="ja-JP" altLang="en-US" sz="2800"/>
              <a:t>を</a:t>
            </a:r>
            <a:r>
              <a:rPr lang="ja-JP" altLang="en-US" sz="2800" b="1"/>
              <a:t>集約</a:t>
            </a:r>
            <a:endParaRPr lang="en-US" altLang="ja-JP" sz="2800" b="1"/>
          </a:p>
          <a:p>
            <a:pPr algn="ctr"/>
            <a:r>
              <a:rPr kumimoji="1" lang="ja-JP" altLang="en-US" sz="2800"/>
              <a:t>駅と一体的に</a:t>
            </a:r>
            <a:r>
              <a:rPr kumimoji="1" lang="ja-JP" altLang="en-US" sz="2800" b="1"/>
              <a:t>滞在空間</a:t>
            </a:r>
            <a:r>
              <a:rPr kumimoji="1" lang="ja-JP" altLang="en-US" sz="2800"/>
              <a:t>の創出</a:t>
            </a:r>
          </a:p>
        </p:txBody>
      </p:sp>
      <p:sp>
        <p:nvSpPr>
          <p:cNvPr id="88" name="四角形: 角を丸くする 87">
            <a:extLst>
              <a:ext uri="{FF2B5EF4-FFF2-40B4-BE49-F238E27FC236}">
                <a16:creationId xmlns:a16="http://schemas.microsoft.com/office/drawing/2014/main" id="{305EA9B2-C257-35AC-8CEF-C4AB9991EE9F}"/>
              </a:ext>
            </a:extLst>
          </p:cNvPr>
          <p:cNvSpPr/>
          <p:nvPr/>
        </p:nvSpPr>
        <p:spPr>
          <a:xfrm>
            <a:off x="2628887" y="5216808"/>
            <a:ext cx="1477021" cy="366905"/>
          </a:xfrm>
          <a:prstGeom prst="roundRect">
            <a:avLst/>
          </a:prstGeom>
          <a:solidFill>
            <a:schemeClr val="bg1">
              <a:alpha val="8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tx1"/>
                </a:solidFill>
              </a:rPr>
              <a:t>モール</a:t>
            </a:r>
            <a:r>
              <a:rPr kumimoji="1" lang="en-US" altLang="ja-JP" sz="2000" b="1">
                <a:solidFill>
                  <a:schemeClr val="tx1"/>
                </a:solidFill>
              </a:rPr>
              <a:t>505</a:t>
            </a:r>
            <a:endParaRPr kumimoji="1" lang="ja-JP" altLang="en-US" sz="2000" b="1">
              <a:solidFill>
                <a:schemeClr val="tx1"/>
              </a:solidFill>
            </a:endParaRPr>
          </a:p>
        </p:txBody>
      </p:sp>
      <p:sp>
        <p:nvSpPr>
          <p:cNvPr id="89" name="四角形: 角を丸くする 88">
            <a:extLst>
              <a:ext uri="{FF2B5EF4-FFF2-40B4-BE49-F238E27FC236}">
                <a16:creationId xmlns:a16="http://schemas.microsoft.com/office/drawing/2014/main" id="{E2808C3E-BB54-E774-513C-9CA818CFBA89}"/>
              </a:ext>
            </a:extLst>
          </p:cNvPr>
          <p:cNvSpPr/>
          <p:nvPr/>
        </p:nvSpPr>
        <p:spPr>
          <a:xfrm>
            <a:off x="4621558" y="2058656"/>
            <a:ext cx="3030937" cy="483361"/>
          </a:xfrm>
          <a:prstGeom prst="round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t>モール</a:t>
            </a:r>
            <a:r>
              <a:rPr kumimoji="1" lang="en-US" altLang="ja-JP" sz="2400"/>
              <a:t>505</a:t>
            </a:r>
            <a:r>
              <a:rPr kumimoji="1" lang="ja-JP" altLang="en-US" sz="2400"/>
              <a:t>利用状況</a:t>
            </a:r>
          </a:p>
        </p:txBody>
      </p:sp>
      <p:grpSp>
        <p:nvGrpSpPr>
          <p:cNvPr id="90" name="グループ化 89">
            <a:extLst>
              <a:ext uri="{FF2B5EF4-FFF2-40B4-BE49-F238E27FC236}">
                <a16:creationId xmlns:a16="http://schemas.microsoft.com/office/drawing/2014/main" id="{468842FC-B561-27CD-0705-A8AD582AE358}"/>
              </a:ext>
            </a:extLst>
          </p:cNvPr>
          <p:cNvGrpSpPr/>
          <p:nvPr/>
        </p:nvGrpSpPr>
        <p:grpSpPr>
          <a:xfrm>
            <a:off x="4271961" y="2968124"/>
            <a:ext cx="1737525" cy="1232084"/>
            <a:chOff x="6080549" y="-1201631"/>
            <a:chExt cx="1737525" cy="1232084"/>
          </a:xfrm>
        </p:grpSpPr>
        <p:sp>
          <p:nvSpPr>
            <p:cNvPr id="91" name="正方形/長方形 90">
              <a:extLst>
                <a:ext uri="{FF2B5EF4-FFF2-40B4-BE49-F238E27FC236}">
                  <a16:creationId xmlns:a16="http://schemas.microsoft.com/office/drawing/2014/main" id="{FCB6002D-5CAC-11A4-223B-1353C1304B46}"/>
                </a:ext>
              </a:extLst>
            </p:cNvPr>
            <p:cNvSpPr/>
            <p:nvPr/>
          </p:nvSpPr>
          <p:spPr>
            <a:xfrm>
              <a:off x="6103661" y="-1127020"/>
              <a:ext cx="470209" cy="216057"/>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92" name="正方形/長方形 91">
              <a:extLst>
                <a:ext uri="{FF2B5EF4-FFF2-40B4-BE49-F238E27FC236}">
                  <a16:creationId xmlns:a16="http://schemas.microsoft.com/office/drawing/2014/main" id="{B9498B8F-0CF2-0321-7681-6CDDAA1BCE7F}"/>
                </a:ext>
              </a:extLst>
            </p:cNvPr>
            <p:cNvSpPr/>
            <p:nvPr/>
          </p:nvSpPr>
          <p:spPr>
            <a:xfrm>
              <a:off x="6080549" y="-436663"/>
              <a:ext cx="470209" cy="21605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bg1"/>
                </a:solidFill>
              </a:endParaRPr>
            </a:p>
          </p:txBody>
        </p:sp>
        <p:sp>
          <p:nvSpPr>
            <p:cNvPr id="93" name="テキスト ボックス 92">
              <a:extLst>
                <a:ext uri="{FF2B5EF4-FFF2-40B4-BE49-F238E27FC236}">
                  <a16:creationId xmlns:a16="http://schemas.microsoft.com/office/drawing/2014/main" id="{79C9A69A-92D3-67F3-5C73-BDF4C113D533}"/>
                </a:ext>
              </a:extLst>
            </p:cNvPr>
            <p:cNvSpPr txBox="1"/>
            <p:nvPr/>
          </p:nvSpPr>
          <p:spPr>
            <a:xfrm>
              <a:off x="6607486" y="-1201631"/>
              <a:ext cx="1210588" cy="400110"/>
            </a:xfrm>
            <a:prstGeom prst="rect">
              <a:avLst/>
            </a:prstGeom>
            <a:noFill/>
          </p:spPr>
          <p:txBody>
            <a:bodyPr wrap="none" rtlCol="0">
              <a:spAutoFit/>
            </a:bodyPr>
            <a:lstStyle/>
            <a:p>
              <a:r>
                <a:rPr kumimoji="1" lang="ja-JP" altLang="en-US" sz="2000"/>
                <a:t>商用店舗</a:t>
              </a:r>
            </a:p>
          </p:txBody>
        </p:sp>
        <p:sp>
          <p:nvSpPr>
            <p:cNvPr id="94" name="テキスト ボックス 93">
              <a:extLst>
                <a:ext uri="{FF2B5EF4-FFF2-40B4-BE49-F238E27FC236}">
                  <a16:creationId xmlns:a16="http://schemas.microsoft.com/office/drawing/2014/main" id="{D070B888-E70F-4781-7652-4BC813A5B2CE}"/>
                </a:ext>
              </a:extLst>
            </p:cNvPr>
            <p:cNvSpPr txBox="1"/>
            <p:nvPr/>
          </p:nvSpPr>
          <p:spPr>
            <a:xfrm>
              <a:off x="6561264" y="-677433"/>
              <a:ext cx="1210588" cy="707886"/>
            </a:xfrm>
            <a:prstGeom prst="rect">
              <a:avLst/>
            </a:prstGeom>
            <a:noFill/>
          </p:spPr>
          <p:txBody>
            <a:bodyPr wrap="none" rtlCol="0">
              <a:spAutoFit/>
            </a:bodyPr>
            <a:lstStyle/>
            <a:p>
              <a:r>
                <a:rPr kumimoji="1" lang="ja-JP" altLang="en-US" sz="2000"/>
                <a:t>空き店舗</a:t>
              </a:r>
              <a:endParaRPr kumimoji="1" lang="en-US" altLang="ja-JP" sz="2000"/>
            </a:p>
            <a:p>
              <a:r>
                <a:rPr lang="ja-JP" altLang="en-US" sz="2000"/>
                <a:t>倉庫など</a:t>
              </a:r>
              <a:endParaRPr kumimoji="1" lang="ja-JP" altLang="en-US" sz="2000"/>
            </a:p>
          </p:txBody>
        </p:sp>
      </p:grpSp>
    </p:spTree>
    <p:extLst>
      <p:ext uri="{BB962C8B-B14F-4D97-AF65-F5344CB8AC3E}">
        <p14:creationId xmlns:p14="http://schemas.microsoft.com/office/powerpoint/2010/main" val="17169022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250"/>
                                        <p:tgtEl>
                                          <p:spTgt spid="8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250"/>
                                        <p:tgtEl>
                                          <p:spTgt spid="6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250"/>
                                        <p:tgtEl>
                                          <p:spTgt spid="5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250"/>
                                        <p:tgtEl>
                                          <p:spTgt spid="51"/>
                                        </p:tgtEl>
                                      </p:cBhvr>
                                    </p:animEffect>
                                  </p:childTnLst>
                                </p:cTn>
                              </p:par>
                              <p:par>
                                <p:cTn id="17" presetID="10"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fade">
                                      <p:cBhvr>
                                        <p:cTn id="19" dur="250"/>
                                        <p:tgtEl>
                                          <p:spTgt spid="90"/>
                                        </p:tgtEl>
                                      </p:cBhvr>
                                    </p:animEffect>
                                  </p:childTnLst>
                                </p:cTn>
                              </p:par>
                              <p:par>
                                <p:cTn id="20" presetID="10"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250"/>
                                        <p:tgtEl>
                                          <p:spTgt spid="38"/>
                                        </p:tgtEl>
                                      </p:cBhvr>
                                    </p:animEffect>
                                  </p:childTnLst>
                                </p:cTn>
                              </p:par>
                              <p:par>
                                <p:cTn id="23" presetID="10"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250"/>
                                        <p:tgtEl>
                                          <p:spTgt spid="46"/>
                                        </p:tgtEl>
                                      </p:cBhvr>
                                    </p:animEffect>
                                  </p:childTnLst>
                                </p:cTn>
                              </p:par>
                              <p:par>
                                <p:cTn id="26" presetID="10"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25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250"/>
                                        <p:tgtEl>
                                          <p:spTgt spid="6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250"/>
                                        <p:tgtEl>
                                          <p:spTgt spid="7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fade">
                                      <p:cBhvr>
                                        <p:cTn id="39" dur="250"/>
                                        <p:tgtEl>
                                          <p:spTgt spid="7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250"/>
                                        <p:tgtEl>
                                          <p:spTgt spid="72"/>
                                        </p:tgtEl>
                                      </p:cBhvr>
                                    </p:animEffect>
                                  </p:childTnLst>
                                </p:cTn>
                              </p:par>
                              <p:par>
                                <p:cTn id="43" presetID="10"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250"/>
                                        <p:tgtEl>
                                          <p:spTgt spid="3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fade">
                                      <p:cBhvr>
                                        <p:cTn id="48" dur="250"/>
                                        <p:tgtEl>
                                          <p:spTgt spid="7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fade">
                                      <p:cBhvr>
                                        <p:cTn id="51" dur="25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66" grpId="0" animBg="1"/>
      <p:bldP spid="51" grpId="0"/>
      <p:bldP spid="52" grpId="0"/>
      <p:bldP spid="63" grpId="0"/>
      <p:bldP spid="70" grpId="0" animBg="1"/>
      <p:bldP spid="72" grpId="0"/>
      <p:bldP spid="78" grpId="0"/>
      <p:bldP spid="84" grpId="0"/>
      <p:bldP spid="8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2E356-7EF4-F105-3C01-5271477FD310}"/>
            </a:ext>
          </a:extLst>
        </p:cNvPr>
        <p:cNvGrpSpPr/>
        <p:nvPr/>
      </p:nvGrpSpPr>
      <p:grpSpPr>
        <a:xfrm>
          <a:off x="0" y="0"/>
          <a:ext cx="0" cy="0"/>
          <a:chOff x="0" y="0"/>
          <a:chExt cx="0" cy="0"/>
        </a:xfrm>
      </p:grpSpPr>
      <p:pic>
        <p:nvPicPr>
          <p:cNvPr id="13" name="図 12" descr="ダイアグラム&#10;&#10;自動的に生成された説明">
            <a:extLst>
              <a:ext uri="{FF2B5EF4-FFF2-40B4-BE49-F238E27FC236}">
                <a16:creationId xmlns:a16="http://schemas.microsoft.com/office/drawing/2014/main" id="{5CE9EE97-3D41-45C0-83D2-D6BD9E8745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9338" y="1193762"/>
            <a:ext cx="3695620" cy="2717690"/>
          </a:xfrm>
          <a:prstGeom prst="rect">
            <a:avLst/>
          </a:prstGeom>
        </p:spPr>
      </p:pic>
      <p:sp>
        <p:nvSpPr>
          <p:cNvPr id="27" name="角丸四角形吹き出し 26">
            <a:extLst>
              <a:ext uri="{FF2B5EF4-FFF2-40B4-BE49-F238E27FC236}">
                <a16:creationId xmlns:a16="http://schemas.microsoft.com/office/drawing/2014/main" id="{DDBDCB17-7D4A-BF8C-1704-1EADEABD1B82}"/>
              </a:ext>
            </a:extLst>
          </p:cNvPr>
          <p:cNvSpPr/>
          <p:nvPr/>
        </p:nvSpPr>
        <p:spPr>
          <a:xfrm>
            <a:off x="17514" y="889747"/>
            <a:ext cx="4097286" cy="2572552"/>
          </a:xfrm>
          <a:prstGeom prst="wedgeRoundRectCallout">
            <a:avLst>
              <a:gd name="adj1" fmla="val 69665"/>
              <a:gd name="adj2" fmla="val 3"/>
              <a:gd name="adj3" fmla="val 16667"/>
            </a:avLst>
          </a:prstGeom>
          <a:solidFill>
            <a:srgbClr val="8FBC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solidFill>
                <a:schemeClr val="accent3">
                  <a:lumMod val="40000"/>
                  <a:lumOff val="60000"/>
                </a:schemeClr>
              </a:solidFill>
            </a:endParaRPr>
          </a:p>
        </p:txBody>
      </p:sp>
      <p:sp>
        <p:nvSpPr>
          <p:cNvPr id="32" name="角丸四角形吹き出し 31">
            <a:extLst>
              <a:ext uri="{FF2B5EF4-FFF2-40B4-BE49-F238E27FC236}">
                <a16:creationId xmlns:a16="http://schemas.microsoft.com/office/drawing/2014/main" id="{74929EC9-D7B7-5DF8-51C4-ABD80E82D61B}"/>
              </a:ext>
            </a:extLst>
          </p:cNvPr>
          <p:cNvSpPr/>
          <p:nvPr/>
        </p:nvSpPr>
        <p:spPr>
          <a:xfrm>
            <a:off x="2590438" y="3911453"/>
            <a:ext cx="4809557" cy="2961750"/>
          </a:xfrm>
          <a:prstGeom prst="wedgeRoundRectCallout">
            <a:avLst>
              <a:gd name="adj1" fmla="val 18045"/>
              <a:gd name="adj2" fmla="val -59165"/>
              <a:gd name="adj3" fmla="val 16667"/>
            </a:avLst>
          </a:prstGeom>
          <a:solidFill>
            <a:srgbClr val="A8C4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36" name="角丸四角形吹き出し 35">
            <a:extLst>
              <a:ext uri="{FF2B5EF4-FFF2-40B4-BE49-F238E27FC236}">
                <a16:creationId xmlns:a16="http://schemas.microsoft.com/office/drawing/2014/main" id="{E52C1D43-388A-0DDA-3DE1-2D7BDE8A224C}"/>
              </a:ext>
            </a:extLst>
          </p:cNvPr>
          <p:cNvSpPr/>
          <p:nvPr/>
        </p:nvSpPr>
        <p:spPr>
          <a:xfrm>
            <a:off x="7442795" y="2156424"/>
            <a:ext cx="3911004" cy="2845283"/>
          </a:xfrm>
          <a:prstGeom prst="wedgeRoundRectCallout">
            <a:avLst>
              <a:gd name="adj1" fmla="val -64934"/>
              <a:gd name="adj2" fmla="val -40497"/>
              <a:gd name="adj3" fmla="val 16667"/>
            </a:avLst>
          </a:prstGeom>
          <a:solidFill>
            <a:srgbClr val="E6C3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8" name="テキスト ボックス 7">
            <a:extLst>
              <a:ext uri="{FF2B5EF4-FFF2-40B4-BE49-F238E27FC236}">
                <a16:creationId xmlns:a16="http://schemas.microsoft.com/office/drawing/2014/main" id="{13246FCF-D6B2-429B-EBC7-64EC26930016}"/>
              </a:ext>
            </a:extLst>
          </p:cNvPr>
          <p:cNvSpPr txBox="1"/>
          <p:nvPr/>
        </p:nvSpPr>
        <p:spPr>
          <a:xfrm>
            <a:off x="5787053" y="3462299"/>
            <a:ext cx="1612942" cy="261610"/>
          </a:xfrm>
          <a:prstGeom prst="rect">
            <a:avLst/>
          </a:prstGeom>
          <a:noFill/>
        </p:spPr>
        <p:txBody>
          <a:bodyPr wrap="none" rtlCol="0">
            <a:spAutoFit/>
          </a:bodyPr>
          <a:lstStyle/>
          <a:p>
            <a:r>
              <a:rPr kumimoji="1" lang="en-US" altLang="ja-JP" sz="1100"/>
              <a:t>Google maps</a:t>
            </a:r>
            <a:r>
              <a:rPr kumimoji="1" lang="ja-JP" altLang="en-US" sz="1100"/>
              <a:t>より作成</a:t>
            </a:r>
          </a:p>
        </p:txBody>
      </p:sp>
      <p:sp>
        <p:nvSpPr>
          <p:cNvPr id="9" name="四角形: 1 つの角を切り取る 8">
            <a:extLst>
              <a:ext uri="{FF2B5EF4-FFF2-40B4-BE49-F238E27FC236}">
                <a16:creationId xmlns:a16="http://schemas.microsoft.com/office/drawing/2014/main" id="{93D85ECD-D679-3217-E152-C61DFDFC2424}"/>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00D03DCA-655D-41F3-B74D-48CC306BD1FA}"/>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FC0DA7EE-66C8-267E-829E-1DFF36C720E2}"/>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023D0582-4D77-3C66-D4EE-CAEAD379EBC5}"/>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1 つの角を切り取る 29">
            <a:extLst>
              <a:ext uri="{FF2B5EF4-FFF2-40B4-BE49-F238E27FC236}">
                <a16:creationId xmlns:a16="http://schemas.microsoft.com/office/drawing/2014/main" id="{4179AA8B-71BB-F629-CB91-2238D7196EE1}"/>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1 つの角を切り取る 34">
            <a:extLst>
              <a:ext uri="{FF2B5EF4-FFF2-40B4-BE49-F238E27FC236}">
                <a16:creationId xmlns:a16="http://schemas.microsoft.com/office/drawing/2014/main" id="{6DEE569A-937C-439E-C64B-153088A82031}"/>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09DEC9B8-3334-E2B8-1634-2E86DA81042E}"/>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44" name="テキスト ボックス 43">
            <a:extLst>
              <a:ext uri="{FF2B5EF4-FFF2-40B4-BE49-F238E27FC236}">
                <a16:creationId xmlns:a16="http://schemas.microsoft.com/office/drawing/2014/main" id="{546FB1FF-F03C-63DD-290E-7D4C6418CAE2}"/>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45" name="テキスト ボックス 44">
            <a:extLst>
              <a:ext uri="{FF2B5EF4-FFF2-40B4-BE49-F238E27FC236}">
                <a16:creationId xmlns:a16="http://schemas.microsoft.com/office/drawing/2014/main" id="{F389FDCE-7900-2119-4BB8-222F9AA7E789}"/>
              </a:ext>
            </a:extLst>
          </p:cNvPr>
          <p:cNvSpPr txBox="1"/>
          <p:nvPr/>
        </p:nvSpPr>
        <p:spPr>
          <a:xfrm>
            <a:off x="11316895" y="5772598"/>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46" name="テキスト ボックス 45">
            <a:extLst>
              <a:ext uri="{FF2B5EF4-FFF2-40B4-BE49-F238E27FC236}">
                <a16:creationId xmlns:a16="http://schemas.microsoft.com/office/drawing/2014/main" id="{93F07FC3-594C-613A-C6FE-0647AFD6B78F}"/>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48" name="テキスト ボックス 47">
            <a:extLst>
              <a:ext uri="{FF2B5EF4-FFF2-40B4-BE49-F238E27FC236}">
                <a16:creationId xmlns:a16="http://schemas.microsoft.com/office/drawing/2014/main" id="{AE1F61D8-677A-2216-0E9E-1B61B0D4B859}"/>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49" name="テキスト ボックス 48">
            <a:extLst>
              <a:ext uri="{FF2B5EF4-FFF2-40B4-BE49-F238E27FC236}">
                <a16:creationId xmlns:a16="http://schemas.microsoft.com/office/drawing/2014/main" id="{7068F03A-53F4-A3B2-E41D-257962324EE0}"/>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50" name="スライド番号プレースホルダー 49">
            <a:extLst>
              <a:ext uri="{FF2B5EF4-FFF2-40B4-BE49-F238E27FC236}">
                <a16:creationId xmlns:a16="http://schemas.microsoft.com/office/drawing/2014/main" id="{EB6AD3CA-7775-82BE-8FCE-CF0FCBC6D3F4}"/>
              </a:ext>
            </a:extLst>
          </p:cNvPr>
          <p:cNvSpPr>
            <a:spLocks noGrp="1"/>
          </p:cNvSpPr>
          <p:nvPr>
            <p:ph type="sldNum" sz="quarter" idx="12"/>
          </p:nvPr>
        </p:nvSpPr>
        <p:spPr>
          <a:xfrm>
            <a:off x="10207571" y="6413141"/>
            <a:ext cx="1095375" cy="365125"/>
          </a:xfrm>
        </p:spPr>
        <p:txBody>
          <a:bodyPr/>
          <a:lstStyle/>
          <a:p>
            <a:fld id="{808DD2B0-C8C2-4F2E-939A-03152E45562F}" type="slidenum">
              <a:rPr kumimoji="1" lang="ja-JP" altLang="en-US" smtClean="0"/>
              <a:t>16</a:t>
            </a:fld>
            <a:endParaRPr kumimoji="1" lang="ja-JP" altLang="en-US"/>
          </a:p>
        </p:txBody>
      </p:sp>
      <p:sp>
        <p:nvSpPr>
          <p:cNvPr id="6" name="角丸四角形 18">
            <a:extLst>
              <a:ext uri="{FF2B5EF4-FFF2-40B4-BE49-F238E27FC236}">
                <a16:creationId xmlns:a16="http://schemas.microsoft.com/office/drawing/2014/main" id="{955E0920-5882-1064-A091-F5E8C526DF28}"/>
              </a:ext>
            </a:extLst>
          </p:cNvPr>
          <p:cNvSpPr/>
          <p:nvPr/>
        </p:nvSpPr>
        <p:spPr>
          <a:xfrm>
            <a:off x="8038833" y="744990"/>
            <a:ext cx="3050364" cy="1438269"/>
          </a:xfrm>
          <a:prstGeom prst="roundRect">
            <a:avLst/>
          </a:prstGeom>
          <a:noFill/>
          <a:ln w="57150">
            <a:solidFill>
              <a:srgbClr val="E6C35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立体遊歩道</a:t>
            </a:r>
            <a:r>
              <a:rPr lang="ja-JP" altLang="en-US" sz="2400">
                <a:solidFill>
                  <a:schemeClr val="tx1"/>
                </a:solidFill>
              </a:rPr>
              <a:t>：</a:t>
            </a:r>
            <a:endParaRPr kumimoji="1" lang="en-US" altLang="ja-JP" sz="2400">
              <a:solidFill>
                <a:schemeClr val="tx1"/>
              </a:solidFill>
            </a:endParaRPr>
          </a:p>
          <a:p>
            <a:pPr algn="ctr"/>
            <a:r>
              <a:rPr kumimoji="1" lang="ja-JP" altLang="en-US" sz="2400">
                <a:solidFill>
                  <a:schemeClr val="tx1"/>
                </a:solidFill>
              </a:rPr>
              <a:t>駅</a:t>
            </a:r>
            <a:r>
              <a:rPr kumimoji="1" lang="en-US" altLang="ja-JP" sz="2400">
                <a:solidFill>
                  <a:schemeClr val="tx1"/>
                </a:solidFill>
              </a:rPr>
              <a:t>→</a:t>
            </a:r>
            <a:r>
              <a:rPr kumimoji="1" lang="ja-JP" altLang="en-US" sz="2400">
                <a:solidFill>
                  <a:schemeClr val="tx1"/>
                </a:solidFill>
              </a:rPr>
              <a:t>モール</a:t>
            </a:r>
            <a:r>
              <a:rPr kumimoji="1" lang="en-US" altLang="ja-JP" sz="2400">
                <a:solidFill>
                  <a:schemeClr val="tx1"/>
                </a:solidFill>
              </a:rPr>
              <a:t>505</a:t>
            </a:r>
            <a:r>
              <a:rPr kumimoji="1" lang="ja-JP" altLang="en-US" sz="2400">
                <a:solidFill>
                  <a:schemeClr val="tx1"/>
                </a:solidFill>
              </a:rPr>
              <a:t>への</a:t>
            </a:r>
            <a:endParaRPr kumimoji="1" lang="en-US" altLang="ja-JP" sz="2400">
              <a:solidFill>
                <a:schemeClr val="tx1"/>
              </a:solidFill>
            </a:endParaRPr>
          </a:p>
          <a:p>
            <a:pPr algn="ctr"/>
            <a:r>
              <a:rPr lang="ja-JP" altLang="en-US" sz="2400">
                <a:solidFill>
                  <a:schemeClr val="tx1"/>
                </a:solidFill>
              </a:rPr>
              <a:t>歩行者動線確保</a:t>
            </a:r>
            <a:endParaRPr lang="en-US" altLang="ja-JP" sz="2400">
              <a:solidFill>
                <a:schemeClr val="tx1"/>
              </a:solidFill>
            </a:endParaRPr>
          </a:p>
        </p:txBody>
      </p:sp>
      <p:sp>
        <p:nvSpPr>
          <p:cNvPr id="7" name="角丸四角形 18">
            <a:extLst>
              <a:ext uri="{FF2B5EF4-FFF2-40B4-BE49-F238E27FC236}">
                <a16:creationId xmlns:a16="http://schemas.microsoft.com/office/drawing/2014/main" id="{CBB5F0F6-F0DC-5058-EE6E-CD24140FAEB1}"/>
              </a:ext>
            </a:extLst>
          </p:cNvPr>
          <p:cNvSpPr/>
          <p:nvPr/>
        </p:nvSpPr>
        <p:spPr>
          <a:xfrm>
            <a:off x="7322508" y="5089153"/>
            <a:ext cx="2310464" cy="1622881"/>
          </a:xfrm>
          <a:prstGeom prst="roundRect">
            <a:avLst/>
          </a:prstGeom>
          <a:noFill/>
          <a:ln w="57150">
            <a:solidFill>
              <a:srgbClr val="A8C4E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駅</a:t>
            </a:r>
            <a:r>
              <a:rPr lang="en-US" altLang="ja-JP" sz="2400">
                <a:solidFill>
                  <a:schemeClr val="tx1"/>
                </a:solidFill>
              </a:rPr>
              <a:t>→</a:t>
            </a:r>
            <a:r>
              <a:rPr lang="ja-JP" altLang="en-US" sz="2400">
                <a:solidFill>
                  <a:schemeClr val="tx1"/>
                </a:solidFill>
              </a:rPr>
              <a:t>広場への</a:t>
            </a:r>
            <a:endParaRPr lang="en-US" altLang="ja-JP" sz="2400">
              <a:solidFill>
                <a:schemeClr val="tx1"/>
              </a:solidFill>
            </a:endParaRPr>
          </a:p>
          <a:p>
            <a:pPr algn="ctr"/>
            <a:r>
              <a:rPr lang="ja-JP" altLang="en-US" sz="2400">
                <a:solidFill>
                  <a:schemeClr val="tx1"/>
                </a:solidFill>
              </a:rPr>
              <a:t>歩行者動線</a:t>
            </a:r>
            <a:endParaRPr lang="en-US" altLang="ja-JP" sz="2400">
              <a:solidFill>
                <a:schemeClr val="tx1"/>
              </a:solidFill>
            </a:endParaRPr>
          </a:p>
          <a:p>
            <a:pPr algn="ctr"/>
            <a:r>
              <a:rPr kumimoji="1" lang="ja-JP" altLang="en-US" sz="2400">
                <a:solidFill>
                  <a:schemeClr val="tx1"/>
                </a:solidFill>
              </a:rPr>
              <a:t>＋</a:t>
            </a:r>
            <a:endParaRPr kumimoji="1" lang="en-US" altLang="ja-JP" sz="2400">
              <a:solidFill>
                <a:schemeClr val="tx1"/>
              </a:solidFill>
            </a:endParaRPr>
          </a:p>
          <a:p>
            <a:pPr algn="ctr"/>
            <a:r>
              <a:rPr lang="ja-JP" altLang="en-US" sz="2400">
                <a:solidFill>
                  <a:schemeClr val="tx1"/>
                </a:solidFill>
              </a:rPr>
              <a:t>公園利用</a:t>
            </a:r>
            <a:endParaRPr kumimoji="1" lang="ja-JP" altLang="en-US" sz="2400">
              <a:solidFill>
                <a:schemeClr val="tx1"/>
              </a:solidFill>
            </a:endParaRPr>
          </a:p>
        </p:txBody>
      </p:sp>
      <p:sp>
        <p:nvSpPr>
          <p:cNvPr id="14" name="角丸四角形 18">
            <a:extLst>
              <a:ext uri="{FF2B5EF4-FFF2-40B4-BE49-F238E27FC236}">
                <a16:creationId xmlns:a16="http://schemas.microsoft.com/office/drawing/2014/main" id="{31A6334E-9608-B4AE-5011-AE67EBE263F2}"/>
              </a:ext>
            </a:extLst>
          </p:cNvPr>
          <p:cNvSpPr/>
          <p:nvPr/>
        </p:nvSpPr>
        <p:spPr>
          <a:xfrm>
            <a:off x="260762" y="3389194"/>
            <a:ext cx="2328010" cy="1962295"/>
          </a:xfrm>
          <a:prstGeom prst="roundRect">
            <a:avLst/>
          </a:prstGeom>
          <a:noFill/>
          <a:ln w="57150">
            <a:solidFill>
              <a:srgbClr val="8FBC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a:solidFill>
                  <a:schemeClr val="tx1"/>
                </a:solidFill>
              </a:rPr>
              <a:t>土浦の魅力を活かした</a:t>
            </a:r>
            <a:endParaRPr kumimoji="1" lang="en-US" altLang="ja-JP" sz="2400">
              <a:solidFill>
                <a:schemeClr val="tx1"/>
              </a:solidFill>
            </a:endParaRPr>
          </a:p>
          <a:p>
            <a:pPr algn="ctr"/>
            <a:r>
              <a:rPr lang="ja-JP" altLang="en-US" sz="2400">
                <a:solidFill>
                  <a:schemeClr val="tx1"/>
                </a:solidFill>
              </a:rPr>
              <a:t>イベント広場</a:t>
            </a:r>
            <a:endParaRPr lang="en-US" altLang="ja-JP" sz="2400">
              <a:solidFill>
                <a:schemeClr val="tx1"/>
              </a:solidFill>
            </a:endParaRPr>
          </a:p>
          <a:p>
            <a:pPr algn="ctr"/>
            <a:r>
              <a:rPr kumimoji="1" lang="ja-JP" altLang="en-US" sz="2400">
                <a:solidFill>
                  <a:schemeClr val="tx1"/>
                </a:solidFill>
              </a:rPr>
              <a:t>＋</a:t>
            </a:r>
            <a:endParaRPr kumimoji="1" lang="en-US" altLang="ja-JP" sz="2400">
              <a:solidFill>
                <a:schemeClr val="tx1"/>
              </a:solidFill>
            </a:endParaRPr>
          </a:p>
          <a:p>
            <a:pPr algn="ctr"/>
            <a:r>
              <a:rPr lang="ja-JP" altLang="en-US" sz="2400">
                <a:solidFill>
                  <a:schemeClr val="tx1"/>
                </a:solidFill>
              </a:rPr>
              <a:t>防災教育</a:t>
            </a:r>
            <a:endParaRPr kumimoji="1" lang="ja-JP" altLang="en-US" sz="2400">
              <a:solidFill>
                <a:schemeClr val="tx1"/>
              </a:solidFill>
            </a:endParaRPr>
          </a:p>
        </p:txBody>
      </p:sp>
      <p:pic>
        <p:nvPicPr>
          <p:cNvPr id="3" name="Content Placeholder 3" descr="建物, ストリート, 眺め, 大きい が含まれている画像&#10;&#10;AI 生成コンテンツは誤りを含む可能性があります。">
            <a:extLst>
              <a:ext uri="{FF2B5EF4-FFF2-40B4-BE49-F238E27FC236}">
                <a16:creationId xmlns:a16="http://schemas.microsoft.com/office/drawing/2014/main" id="{455FA139-53DD-781C-E8F3-31D4E306A4EE}"/>
              </a:ext>
            </a:extLst>
          </p:cNvPr>
          <p:cNvPicPr>
            <a:picLocks noChangeAspect="1"/>
          </p:cNvPicPr>
          <p:nvPr/>
        </p:nvPicPr>
        <p:blipFill>
          <a:blip r:embed="rId4" cstate="print">
            <a:extLst>
              <a:ext uri="{28A0092B-C50C-407E-A947-70E740481C1C}">
                <a14:useLocalDpi xmlns:a14="http://schemas.microsoft.com/office/drawing/2010/main" val="0"/>
              </a:ext>
            </a:extLst>
          </a:blip>
          <a:srcRect l="4651" t="19" r="4642"/>
          <a:stretch>
            <a:fillRect/>
          </a:stretch>
        </p:blipFill>
        <p:spPr>
          <a:xfrm>
            <a:off x="198784" y="978010"/>
            <a:ext cx="3747346" cy="23229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Content Placeholder 4" descr="公園でスケボーをしている人&#10;&#10;AI 生成コンテンツは誤りを含む可能性があります。">
            <a:extLst>
              <a:ext uri="{FF2B5EF4-FFF2-40B4-BE49-F238E27FC236}">
                <a16:creationId xmlns:a16="http://schemas.microsoft.com/office/drawing/2014/main" id="{6703145E-DF86-DDDC-CA00-64CE0262C787}"/>
              </a:ext>
            </a:extLst>
          </p:cNvPr>
          <p:cNvPicPr>
            <a:picLocks noChangeAspect="1"/>
          </p:cNvPicPr>
          <p:nvPr/>
        </p:nvPicPr>
        <p:blipFill>
          <a:blip r:embed="rId5" cstate="print">
            <a:extLst>
              <a:ext uri="{28A0092B-C50C-407E-A947-70E740481C1C}">
                <a14:useLocalDpi xmlns:a14="http://schemas.microsoft.com/office/drawing/2010/main" val="0"/>
              </a:ext>
            </a:extLst>
          </a:blip>
          <a:srcRect t="19"/>
          <a:stretch>
            <a:fillRect/>
          </a:stretch>
        </p:blipFill>
        <p:spPr>
          <a:xfrm>
            <a:off x="12685510" y="4227815"/>
            <a:ext cx="4479925" cy="2519680"/>
          </a:xfrm>
          <a:prstGeom prst="rect">
            <a:avLst/>
          </a:prstGeom>
        </p:spPr>
      </p:pic>
      <p:pic>
        <p:nvPicPr>
          <p:cNvPr id="5" name="Content Placeholder 6" descr="ベッド が含まれている画像&#10;&#10;AI 生成コンテンツは誤りを含む可能性があります。">
            <a:extLst>
              <a:ext uri="{FF2B5EF4-FFF2-40B4-BE49-F238E27FC236}">
                <a16:creationId xmlns:a16="http://schemas.microsoft.com/office/drawing/2014/main" id="{A3353EB0-7958-1215-0853-25561A529683}"/>
              </a:ext>
            </a:extLst>
          </p:cNvPr>
          <p:cNvPicPr>
            <a:picLocks noChangeAspect="1"/>
          </p:cNvPicPr>
          <p:nvPr/>
        </p:nvPicPr>
        <p:blipFill>
          <a:blip r:embed="rId6" cstate="print">
            <a:extLst>
              <a:ext uri="{28A0092B-C50C-407E-A947-70E740481C1C}">
                <a14:useLocalDpi xmlns:a14="http://schemas.microsoft.com/office/drawing/2010/main" val="0"/>
              </a:ext>
            </a:extLst>
          </a:blip>
          <a:srcRect l="10495" t="-1" r="7962" b="20"/>
          <a:stretch>
            <a:fillRect/>
          </a:stretch>
        </p:blipFill>
        <p:spPr>
          <a:xfrm>
            <a:off x="8578769" y="-2505042"/>
            <a:ext cx="3613231" cy="2491542"/>
          </a:xfrm>
          <a:prstGeom prst="rect">
            <a:avLst/>
          </a:prstGeom>
        </p:spPr>
      </p:pic>
      <p:sp>
        <p:nvSpPr>
          <p:cNvPr id="16" name="テキスト ボックス 15">
            <a:extLst>
              <a:ext uri="{FF2B5EF4-FFF2-40B4-BE49-F238E27FC236}">
                <a16:creationId xmlns:a16="http://schemas.microsoft.com/office/drawing/2014/main" id="{9836B08A-0BD8-B830-2C31-B59E8DA35BDA}"/>
              </a:ext>
            </a:extLst>
          </p:cNvPr>
          <p:cNvSpPr txBox="1"/>
          <p:nvPr/>
        </p:nvSpPr>
        <p:spPr>
          <a:xfrm>
            <a:off x="271303" y="170427"/>
            <a:ext cx="4154299"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滞留空間のイメージ</a:t>
            </a:r>
            <a:endParaRPr lang="ja-JP" altLang="ja-JP" sz="3200" b="1">
              <a:ln w="0"/>
              <a:effectLst>
                <a:outerShdw blurRad="38100" dist="19050" dir="2700000" algn="tl" rotWithShape="0">
                  <a:schemeClr val="dk1">
                    <a:alpha val="40000"/>
                  </a:schemeClr>
                </a:outerShdw>
              </a:effectLst>
            </a:endParaRPr>
          </a:p>
        </p:txBody>
      </p:sp>
      <p:sp>
        <p:nvSpPr>
          <p:cNvPr id="18" name="テキスト ボックス 17">
            <a:extLst>
              <a:ext uri="{FF2B5EF4-FFF2-40B4-BE49-F238E27FC236}">
                <a16:creationId xmlns:a16="http://schemas.microsoft.com/office/drawing/2014/main" id="{66C745F9-C08D-03BC-3237-81FC69B2ACBF}"/>
              </a:ext>
            </a:extLst>
          </p:cNvPr>
          <p:cNvSpPr txBox="1"/>
          <p:nvPr/>
        </p:nvSpPr>
        <p:spPr>
          <a:xfrm>
            <a:off x="9726794" y="5759099"/>
            <a:ext cx="1576152" cy="646331"/>
          </a:xfrm>
          <a:prstGeom prst="rect">
            <a:avLst/>
          </a:prstGeom>
          <a:noFill/>
        </p:spPr>
        <p:txBody>
          <a:bodyPr wrap="square" rtlCol="0">
            <a:spAutoFit/>
          </a:bodyPr>
          <a:lstStyle/>
          <a:p>
            <a:r>
              <a:rPr kumimoji="1" lang="en-US" altLang="ja-JP"/>
              <a:t>Lumion </a:t>
            </a:r>
            <a:r>
              <a:rPr kumimoji="1" lang="ja-JP" altLang="en-US"/>
              <a:t>より作成</a:t>
            </a:r>
          </a:p>
        </p:txBody>
      </p:sp>
      <p:pic>
        <p:nvPicPr>
          <p:cNvPr id="15" name="図 14" descr="草, フィールド, 屋外, 建物 が含まれている画像&#10;&#10;AI 生成コンテンツは誤りを含む可能性があります。">
            <a:extLst>
              <a:ext uri="{FF2B5EF4-FFF2-40B4-BE49-F238E27FC236}">
                <a16:creationId xmlns:a16="http://schemas.microsoft.com/office/drawing/2014/main" id="{C46B1C28-771B-CDD4-203A-39B79F3FE8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30315" y="6898044"/>
            <a:ext cx="4590313" cy="2582051"/>
          </a:xfrm>
          <a:prstGeom prst="rect">
            <a:avLst/>
          </a:prstGeom>
        </p:spPr>
      </p:pic>
      <p:pic>
        <p:nvPicPr>
          <p:cNvPr id="19" name="図 18" descr="屋外, 建物, スキー, 民衆 が含まれている画像&#10;&#10;AI 生成コンテンツは誤りを含む可能性があります。">
            <a:extLst>
              <a:ext uri="{FF2B5EF4-FFF2-40B4-BE49-F238E27FC236}">
                <a16:creationId xmlns:a16="http://schemas.microsoft.com/office/drawing/2014/main" id="{89D0132A-23B4-156D-1736-DED97F9FF5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758981" y="-1298042"/>
            <a:ext cx="5770424" cy="4616339"/>
          </a:xfrm>
          <a:prstGeom prst="rect">
            <a:avLst/>
          </a:prstGeom>
        </p:spPr>
      </p:pic>
      <p:pic>
        <p:nvPicPr>
          <p:cNvPr id="21" name="図 20">
            <a:extLst>
              <a:ext uri="{FF2B5EF4-FFF2-40B4-BE49-F238E27FC236}">
                <a16:creationId xmlns:a16="http://schemas.microsoft.com/office/drawing/2014/main" id="{25EBB31C-3719-9EF8-398C-1A158614B5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56215" y="4065373"/>
            <a:ext cx="4546726" cy="26466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図 23" descr="建物の前の広場にいる人たち&#10;&#10;AI 生成コンテンツは誤りを含む可能性があります。">
            <a:extLst>
              <a:ext uri="{FF2B5EF4-FFF2-40B4-BE49-F238E27FC236}">
                <a16:creationId xmlns:a16="http://schemas.microsoft.com/office/drawing/2014/main" id="{15A5F8C3-FF26-7F87-66E6-861E73FF4211}"/>
              </a:ext>
            </a:extLst>
          </p:cNvPr>
          <p:cNvPicPr>
            <a:picLocks noChangeAspect="1"/>
          </p:cNvPicPr>
          <p:nvPr/>
        </p:nvPicPr>
        <p:blipFill>
          <a:blip r:embed="rId10">
            <a:extLst>
              <a:ext uri="{28A0092B-C50C-407E-A947-70E740481C1C}">
                <a14:useLocalDpi xmlns:a14="http://schemas.microsoft.com/office/drawing/2010/main" val="0"/>
              </a:ext>
            </a:extLst>
          </a:blip>
          <a:srcRect t="4352"/>
          <a:stretch>
            <a:fillRect/>
          </a:stretch>
        </p:blipFill>
        <p:spPr>
          <a:xfrm>
            <a:off x="7613744" y="2259274"/>
            <a:ext cx="3487635" cy="26687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60719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78CD0-2C9D-9B81-9EEF-4F1C44F7EFC7}"/>
            </a:ext>
          </a:extLst>
        </p:cNvPr>
        <p:cNvGrpSpPr/>
        <p:nvPr/>
      </p:nvGrpSpPr>
      <p:grpSpPr>
        <a:xfrm>
          <a:off x="0" y="0"/>
          <a:ext cx="0" cy="0"/>
          <a:chOff x="0" y="0"/>
          <a:chExt cx="0" cy="0"/>
        </a:xfrm>
      </p:grpSpPr>
      <p:pic>
        <p:nvPicPr>
          <p:cNvPr id="3" name="図 2" descr="ダイアグラム&#10;&#10;自動的に生成された説明">
            <a:extLst>
              <a:ext uri="{FF2B5EF4-FFF2-40B4-BE49-F238E27FC236}">
                <a16:creationId xmlns:a16="http://schemas.microsoft.com/office/drawing/2014/main" id="{E4B42730-CEEB-041F-A320-64D42DEF118B}"/>
              </a:ext>
            </a:extLst>
          </p:cNvPr>
          <p:cNvPicPr>
            <a:picLocks noChangeAspect="1"/>
          </p:cNvPicPr>
          <p:nvPr/>
        </p:nvPicPr>
        <p:blipFill>
          <a:blip r:embed="rId3">
            <a:extLst>
              <a:ext uri="{28A0092B-C50C-407E-A947-70E740481C1C}">
                <a14:useLocalDpi xmlns:a14="http://schemas.microsoft.com/office/drawing/2010/main" val="0"/>
              </a:ext>
            </a:extLst>
          </a:blip>
          <a:srcRect t="4001"/>
          <a:stretch>
            <a:fillRect/>
          </a:stretch>
        </p:blipFill>
        <p:spPr>
          <a:xfrm>
            <a:off x="1563440" y="1249483"/>
            <a:ext cx="7707890" cy="5441446"/>
          </a:xfrm>
          <a:prstGeom prst="rect">
            <a:avLst/>
          </a:prstGeom>
        </p:spPr>
      </p:pic>
      <p:sp>
        <p:nvSpPr>
          <p:cNvPr id="10" name="角丸四角形吹き出し 9">
            <a:extLst>
              <a:ext uri="{FF2B5EF4-FFF2-40B4-BE49-F238E27FC236}">
                <a16:creationId xmlns:a16="http://schemas.microsoft.com/office/drawing/2014/main" id="{A0204B9B-55AD-3024-A28D-32931BF29DB9}"/>
              </a:ext>
            </a:extLst>
          </p:cNvPr>
          <p:cNvSpPr/>
          <p:nvPr/>
        </p:nvSpPr>
        <p:spPr>
          <a:xfrm>
            <a:off x="8482035" y="2165947"/>
            <a:ext cx="2842042" cy="1318991"/>
          </a:xfrm>
          <a:prstGeom prst="wedgeRoundRectCallout">
            <a:avLst>
              <a:gd name="adj1" fmla="val -66786"/>
              <a:gd name="adj2" fmla="val -65240"/>
              <a:gd name="adj3" fmla="val 16667"/>
            </a:avLst>
          </a:prstGeom>
          <a:solidFill>
            <a:srgbClr val="D270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13" name="テキスト ボックス 12">
            <a:extLst>
              <a:ext uri="{FF2B5EF4-FFF2-40B4-BE49-F238E27FC236}">
                <a16:creationId xmlns:a16="http://schemas.microsoft.com/office/drawing/2014/main" id="{FAC638D4-03D0-CD02-9DDF-B2A8BA26051F}"/>
              </a:ext>
            </a:extLst>
          </p:cNvPr>
          <p:cNvSpPr txBox="1"/>
          <p:nvPr/>
        </p:nvSpPr>
        <p:spPr>
          <a:xfrm>
            <a:off x="8457552" y="2190703"/>
            <a:ext cx="2848857" cy="830997"/>
          </a:xfrm>
          <a:prstGeom prst="rect">
            <a:avLst/>
          </a:prstGeom>
          <a:noFill/>
        </p:spPr>
        <p:txBody>
          <a:bodyPr wrap="none" rtlCol="0">
            <a:spAutoFit/>
          </a:bodyPr>
          <a:lstStyle/>
          <a:p>
            <a:pPr algn="ctr"/>
            <a:r>
              <a:rPr kumimoji="1" lang="ja-JP" altLang="en-US" sz="2400" b="1"/>
              <a:t>モール</a:t>
            </a:r>
            <a:r>
              <a:rPr kumimoji="1" lang="en-US" altLang="ja-JP" sz="2400" b="1"/>
              <a:t>505</a:t>
            </a:r>
            <a:r>
              <a:rPr kumimoji="1" lang="en-US" altLang="ja-JP" sz="2400"/>
              <a:t>  D</a:t>
            </a:r>
            <a:r>
              <a:rPr lang="ja-JP" altLang="en-US" sz="2400"/>
              <a:t>・</a:t>
            </a:r>
            <a:r>
              <a:rPr lang="en-US" altLang="ja-JP" sz="2400"/>
              <a:t>E</a:t>
            </a:r>
            <a:r>
              <a:rPr lang="ja-JP" altLang="en-US" sz="2400"/>
              <a:t>棟</a:t>
            </a:r>
            <a:endParaRPr lang="en-US" altLang="ja-JP" sz="2400"/>
          </a:p>
          <a:p>
            <a:pPr algn="ctr"/>
            <a:r>
              <a:rPr kumimoji="1" lang="ja-JP" altLang="en-US" sz="2400"/>
              <a:t>リノベーション費</a:t>
            </a:r>
          </a:p>
        </p:txBody>
      </p:sp>
      <p:sp>
        <p:nvSpPr>
          <p:cNvPr id="19" name="角丸四角形 18">
            <a:extLst>
              <a:ext uri="{FF2B5EF4-FFF2-40B4-BE49-F238E27FC236}">
                <a16:creationId xmlns:a16="http://schemas.microsoft.com/office/drawing/2014/main" id="{88F65C76-65A2-6314-4E20-F46AEAD63366}"/>
              </a:ext>
            </a:extLst>
          </p:cNvPr>
          <p:cNvSpPr/>
          <p:nvPr/>
        </p:nvSpPr>
        <p:spPr>
          <a:xfrm>
            <a:off x="9063417" y="2939732"/>
            <a:ext cx="1637125" cy="48671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tx1"/>
                </a:solidFill>
              </a:rPr>
              <a:t>0.88</a:t>
            </a:r>
            <a:r>
              <a:rPr lang="ja-JP" altLang="en-US" sz="2400">
                <a:solidFill>
                  <a:schemeClr val="tx1"/>
                </a:solidFill>
              </a:rPr>
              <a:t>億</a:t>
            </a:r>
            <a:r>
              <a:rPr kumimoji="1" lang="ja-JP" altLang="en-US" sz="2400">
                <a:solidFill>
                  <a:schemeClr val="tx1"/>
                </a:solidFill>
              </a:rPr>
              <a:t>円</a:t>
            </a:r>
          </a:p>
        </p:txBody>
      </p:sp>
      <p:sp>
        <p:nvSpPr>
          <p:cNvPr id="27" name="角丸四角形吹き出し 26">
            <a:extLst>
              <a:ext uri="{FF2B5EF4-FFF2-40B4-BE49-F238E27FC236}">
                <a16:creationId xmlns:a16="http://schemas.microsoft.com/office/drawing/2014/main" id="{1BF1BDDD-9763-8C74-7E55-F4744FF5804F}"/>
              </a:ext>
            </a:extLst>
          </p:cNvPr>
          <p:cNvSpPr/>
          <p:nvPr/>
        </p:nvSpPr>
        <p:spPr>
          <a:xfrm>
            <a:off x="271304" y="3384193"/>
            <a:ext cx="2838776" cy="1786933"/>
          </a:xfrm>
          <a:prstGeom prst="wedgeRoundRectCallout">
            <a:avLst>
              <a:gd name="adj1" fmla="val 72187"/>
              <a:gd name="adj2" fmla="val -71615"/>
              <a:gd name="adj3" fmla="val 16667"/>
            </a:avLst>
          </a:prstGeom>
          <a:solidFill>
            <a:srgbClr val="8FBC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solidFill>
                <a:schemeClr val="accent3">
                  <a:lumMod val="40000"/>
                  <a:lumOff val="60000"/>
                </a:schemeClr>
              </a:solidFill>
            </a:endParaRPr>
          </a:p>
        </p:txBody>
      </p:sp>
      <p:sp>
        <p:nvSpPr>
          <p:cNvPr id="28" name="テキスト ボックス 27">
            <a:extLst>
              <a:ext uri="{FF2B5EF4-FFF2-40B4-BE49-F238E27FC236}">
                <a16:creationId xmlns:a16="http://schemas.microsoft.com/office/drawing/2014/main" id="{C14E3EFE-2526-DBE5-EB1D-D12F587CD731}"/>
              </a:ext>
            </a:extLst>
          </p:cNvPr>
          <p:cNvSpPr txBox="1"/>
          <p:nvPr/>
        </p:nvSpPr>
        <p:spPr>
          <a:xfrm>
            <a:off x="-81460" y="3408281"/>
            <a:ext cx="3510460" cy="1200329"/>
          </a:xfrm>
          <a:prstGeom prst="rect">
            <a:avLst/>
          </a:prstGeom>
          <a:noFill/>
        </p:spPr>
        <p:txBody>
          <a:bodyPr wrap="square" rtlCol="0">
            <a:spAutoFit/>
          </a:bodyPr>
          <a:lstStyle/>
          <a:p>
            <a:pPr algn="ctr"/>
            <a:r>
              <a:rPr kumimoji="1" lang="ja-JP" altLang="en-US" sz="2400"/>
              <a:t>モール</a:t>
            </a:r>
            <a:r>
              <a:rPr kumimoji="1" lang="en-US" altLang="ja-JP" sz="2400"/>
              <a:t>505  A〜C</a:t>
            </a:r>
            <a:r>
              <a:rPr kumimoji="1" lang="ja-JP" altLang="en-US" sz="2400"/>
              <a:t>棟</a:t>
            </a:r>
            <a:endParaRPr kumimoji="1" lang="en-US" altLang="ja-JP" sz="2400"/>
          </a:p>
          <a:p>
            <a:pPr algn="ctr"/>
            <a:r>
              <a:rPr kumimoji="1" lang="ja-JP" altLang="en-US" sz="2400"/>
              <a:t>解体・店舗移転費</a:t>
            </a:r>
            <a:endParaRPr kumimoji="1" lang="en-US" altLang="ja-JP" sz="2400"/>
          </a:p>
          <a:p>
            <a:pPr algn="ctr"/>
            <a:r>
              <a:rPr lang="ja-JP" altLang="en-US" sz="2400"/>
              <a:t>広場整備費</a:t>
            </a:r>
            <a:endParaRPr kumimoji="1" lang="en-US" altLang="ja-JP" sz="2400"/>
          </a:p>
        </p:txBody>
      </p:sp>
      <p:sp>
        <p:nvSpPr>
          <p:cNvPr id="29" name="角丸四角形 28">
            <a:extLst>
              <a:ext uri="{FF2B5EF4-FFF2-40B4-BE49-F238E27FC236}">
                <a16:creationId xmlns:a16="http://schemas.microsoft.com/office/drawing/2014/main" id="{D9212E62-D7DA-968F-1FF6-85BF0479E5AF}"/>
              </a:ext>
            </a:extLst>
          </p:cNvPr>
          <p:cNvSpPr/>
          <p:nvPr/>
        </p:nvSpPr>
        <p:spPr>
          <a:xfrm>
            <a:off x="919055" y="4608610"/>
            <a:ext cx="1509430" cy="48671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tx1"/>
                </a:solidFill>
              </a:rPr>
              <a:t>6</a:t>
            </a:r>
            <a:r>
              <a:rPr kumimoji="1" lang="en-US" altLang="ja-JP" sz="2400">
                <a:solidFill>
                  <a:schemeClr val="tx1"/>
                </a:solidFill>
              </a:rPr>
              <a:t>.66</a:t>
            </a:r>
            <a:r>
              <a:rPr kumimoji="1" lang="ja-JP" altLang="en-US" sz="2400">
                <a:solidFill>
                  <a:schemeClr val="tx1"/>
                </a:solidFill>
              </a:rPr>
              <a:t>億円</a:t>
            </a:r>
          </a:p>
        </p:txBody>
      </p:sp>
      <p:sp>
        <p:nvSpPr>
          <p:cNvPr id="32" name="角丸四角形吹き出し 31">
            <a:extLst>
              <a:ext uri="{FF2B5EF4-FFF2-40B4-BE49-F238E27FC236}">
                <a16:creationId xmlns:a16="http://schemas.microsoft.com/office/drawing/2014/main" id="{54C9E857-13D8-40F7-1BDA-D862D009A04A}"/>
              </a:ext>
            </a:extLst>
          </p:cNvPr>
          <p:cNvSpPr/>
          <p:nvPr/>
        </p:nvSpPr>
        <p:spPr>
          <a:xfrm>
            <a:off x="3110080" y="5638741"/>
            <a:ext cx="2128670" cy="1070568"/>
          </a:xfrm>
          <a:prstGeom prst="wedgeRoundRectCallout">
            <a:avLst>
              <a:gd name="adj1" fmla="val 48994"/>
              <a:gd name="adj2" fmla="val -72996"/>
              <a:gd name="adj3" fmla="val 16667"/>
            </a:avLst>
          </a:prstGeom>
          <a:solidFill>
            <a:srgbClr val="A8C4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33" name="テキスト ボックス 32">
            <a:extLst>
              <a:ext uri="{FF2B5EF4-FFF2-40B4-BE49-F238E27FC236}">
                <a16:creationId xmlns:a16="http://schemas.microsoft.com/office/drawing/2014/main" id="{ED589A19-DFD3-E4BC-4A5A-E8C2B53C0B36}"/>
              </a:ext>
            </a:extLst>
          </p:cNvPr>
          <p:cNvSpPr txBox="1"/>
          <p:nvPr/>
        </p:nvSpPr>
        <p:spPr>
          <a:xfrm>
            <a:off x="3368033" y="5676553"/>
            <a:ext cx="1723549" cy="461665"/>
          </a:xfrm>
          <a:prstGeom prst="rect">
            <a:avLst/>
          </a:prstGeom>
          <a:noFill/>
        </p:spPr>
        <p:txBody>
          <a:bodyPr wrap="none" rtlCol="0">
            <a:spAutoFit/>
          </a:bodyPr>
          <a:lstStyle/>
          <a:p>
            <a:r>
              <a:rPr kumimoji="1" lang="ja-JP" altLang="en-US" sz="2400"/>
              <a:t>広場整備費</a:t>
            </a:r>
          </a:p>
        </p:txBody>
      </p:sp>
      <p:sp>
        <p:nvSpPr>
          <p:cNvPr id="34" name="角丸四角形 33">
            <a:extLst>
              <a:ext uri="{FF2B5EF4-FFF2-40B4-BE49-F238E27FC236}">
                <a16:creationId xmlns:a16="http://schemas.microsoft.com/office/drawing/2014/main" id="{5C522A2C-79DE-4A05-4749-824D756EA776}"/>
              </a:ext>
            </a:extLst>
          </p:cNvPr>
          <p:cNvSpPr/>
          <p:nvPr/>
        </p:nvSpPr>
        <p:spPr>
          <a:xfrm>
            <a:off x="3425836" y="6176029"/>
            <a:ext cx="1497155" cy="48671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a:solidFill>
                  <a:schemeClr val="tx1"/>
                </a:solidFill>
              </a:rPr>
              <a:t>5.74</a:t>
            </a:r>
            <a:r>
              <a:rPr kumimoji="1" lang="ja-JP" altLang="en-US" sz="2400">
                <a:solidFill>
                  <a:schemeClr val="tx1"/>
                </a:solidFill>
              </a:rPr>
              <a:t>億円</a:t>
            </a:r>
          </a:p>
        </p:txBody>
      </p:sp>
      <p:sp>
        <p:nvSpPr>
          <p:cNvPr id="36" name="角丸四角形吹き出し 35">
            <a:extLst>
              <a:ext uri="{FF2B5EF4-FFF2-40B4-BE49-F238E27FC236}">
                <a16:creationId xmlns:a16="http://schemas.microsoft.com/office/drawing/2014/main" id="{4198D389-B23A-E057-0CBA-2EB51B8607F9}"/>
              </a:ext>
            </a:extLst>
          </p:cNvPr>
          <p:cNvSpPr/>
          <p:nvPr/>
        </p:nvSpPr>
        <p:spPr>
          <a:xfrm>
            <a:off x="7966327" y="4234735"/>
            <a:ext cx="3373673" cy="1646707"/>
          </a:xfrm>
          <a:prstGeom prst="wedgeRoundRectCallout">
            <a:avLst>
              <a:gd name="adj1" fmla="val -58367"/>
              <a:gd name="adj2" fmla="val -79843"/>
              <a:gd name="adj3" fmla="val 16667"/>
            </a:avLst>
          </a:prstGeom>
          <a:solidFill>
            <a:srgbClr val="E6C3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a:p>
        </p:txBody>
      </p:sp>
      <p:sp>
        <p:nvSpPr>
          <p:cNvPr id="37" name="テキスト ボックス 36">
            <a:extLst>
              <a:ext uri="{FF2B5EF4-FFF2-40B4-BE49-F238E27FC236}">
                <a16:creationId xmlns:a16="http://schemas.microsoft.com/office/drawing/2014/main" id="{65B584B8-E466-5EA9-8C25-AE59D5ECB51C}"/>
              </a:ext>
            </a:extLst>
          </p:cNvPr>
          <p:cNvSpPr txBox="1"/>
          <p:nvPr/>
        </p:nvSpPr>
        <p:spPr>
          <a:xfrm>
            <a:off x="8043977" y="4174534"/>
            <a:ext cx="3262432" cy="1200329"/>
          </a:xfrm>
          <a:prstGeom prst="rect">
            <a:avLst/>
          </a:prstGeom>
          <a:noFill/>
        </p:spPr>
        <p:txBody>
          <a:bodyPr wrap="none" rtlCol="0">
            <a:spAutoFit/>
          </a:bodyPr>
          <a:lstStyle/>
          <a:p>
            <a:r>
              <a:rPr kumimoji="1" lang="en-US" altLang="ja-JP" sz="2400" b="1"/>
              <a:t>Patio</a:t>
            </a:r>
          </a:p>
          <a:p>
            <a:pPr algn="ctr"/>
            <a:r>
              <a:rPr lang="ja-JP" altLang="en-US" sz="2400"/>
              <a:t>解体・リノベーション</a:t>
            </a:r>
            <a:endParaRPr lang="en-US" altLang="ja-JP" sz="2400"/>
          </a:p>
          <a:p>
            <a:pPr algn="ctr"/>
            <a:r>
              <a:rPr lang="ja-JP" altLang="en-US" sz="2400"/>
              <a:t>橋梁設置費</a:t>
            </a:r>
            <a:endParaRPr kumimoji="1" lang="ja-JP" altLang="en-US" sz="2400"/>
          </a:p>
        </p:txBody>
      </p:sp>
      <p:sp>
        <p:nvSpPr>
          <p:cNvPr id="38" name="角丸四角形 37">
            <a:extLst>
              <a:ext uri="{FF2B5EF4-FFF2-40B4-BE49-F238E27FC236}">
                <a16:creationId xmlns:a16="http://schemas.microsoft.com/office/drawing/2014/main" id="{FB8D2F6B-3A02-69ED-F4C3-2C2DE606597E}"/>
              </a:ext>
            </a:extLst>
          </p:cNvPr>
          <p:cNvSpPr/>
          <p:nvPr/>
        </p:nvSpPr>
        <p:spPr>
          <a:xfrm>
            <a:off x="8874696" y="5333393"/>
            <a:ext cx="1552940" cy="48671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tx1"/>
                </a:solidFill>
              </a:rPr>
              <a:t>5.46</a:t>
            </a:r>
            <a:r>
              <a:rPr lang="ja-JP" altLang="en-US" sz="2400">
                <a:solidFill>
                  <a:schemeClr val="tx1"/>
                </a:solidFill>
              </a:rPr>
              <a:t>億円</a:t>
            </a:r>
            <a:endParaRPr kumimoji="1" lang="ja-JP" altLang="en-US" sz="2400">
              <a:solidFill>
                <a:schemeClr val="tx1"/>
              </a:solidFill>
            </a:endParaRPr>
          </a:p>
        </p:txBody>
      </p:sp>
      <p:sp>
        <p:nvSpPr>
          <p:cNvPr id="39" name="フローチャート: 代替処理 38">
            <a:extLst>
              <a:ext uri="{FF2B5EF4-FFF2-40B4-BE49-F238E27FC236}">
                <a16:creationId xmlns:a16="http://schemas.microsoft.com/office/drawing/2014/main" id="{88579E1F-5E84-BD1B-2293-62A811A692AF}"/>
              </a:ext>
            </a:extLst>
          </p:cNvPr>
          <p:cNvSpPr/>
          <p:nvPr/>
        </p:nvSpPr>
        <p:spPr>
          <a:xfrm>
            <a:off x="3641044" y="365125"/>
            <a:ext cx="4275540" cy="711200"/>
          </a:xfrm>
          <a:prstGeom prst="flowChartAlternateProcess">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角丸四角形 41">
            <a:extLst>
              <a:ext uri="{FF2B5EF4-FFF2-40B4-BE49-F238E27FC236}">
                <a16:creationId xmlns:a16="http://schemas.microsoft.com/office/drawing/2014/main" id="{FC7720CF-DC06-7DCA-6533-77077BB75FA1}"/>
              </a:ext>
            </a:extLst>
          </p:cNvPr>
          <p:cNvSpPr/>
          <p:nvPr/>
        </p:nvSpPr>
        <p:spPr>
          <a:xfrm>
            <a:off x="6045578" y="468568"/>
            <a:ext cx="1803116" cy="48671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tx1"/>
                </a:solidFill>
              </a:rPr>
              <a:t>18</a:t>
            </a:r>
            <a:r>
              <a:rPr kumimoji="1" lang="en-US" altLang="ja-JP" sz="2400">
                <a:solidFill>
                  <a:schemeClr val="tx1"/>
                </a:solidFill>
              </a:rPr>
              <a:t>.74</a:t>
            </a:r>
            <a:r>
              <a:rPr kumimoji="1" lang="ja-JP" altLang="en-US" sz="2400">
                <a:solidFill>
                  <a:schemeClr val="tx1"/>
                </a:solidFill>
              </a:rPr>
              <a:t>億円</a:t>
            </a:r>
          </a:p>
        </p:txBody>
      </p:sp>
      <p:sp>
        <p:nvSpPr>
          <p:cNvPr id="43" name="テキスト ボックス 42">
            <a:extLst>
              <a:ext uri="{FF2B5EF4-FFF2-40B4-BE49-F238E27FC236}">
                <a16:creationId xmlns:a16="http://schemas.microsoft.com/office/drawing/2014/main" id="{243075BF-3C3E-D3D6-B588-9B85205688CA}"/>
              </a:ext>
            </a:extLst>
          </p:cNvPr>
          <p:cNvSpPr txBox="1"/>
          <p:nvPr/>
        </p:nvSpPr>
        <p:spPr>
          <a:xfrm>
            <a:off x="3684305" y="419535"/>
            <a:ext cx="2236510" cy="584775"/>
          </a:xfrm>
          <a:prstGeom prst="rect">
            <a:avLst/>
          </a:prstGeom>
          <a:noFill/>
        </p:spPr>
        <p:txBody>
          <a:bodyPr wrap="none" rtlCol="0">
            <a:spAutoFit/>
          </a:bodyPr>
          <a:lstStyle/>
          <a:p>
            <a:r>
              <a:rPr kumimoji="1" lang="ja-JP" altLang="en-US" sz="3200"/>
              <a:t>事業費合計</a:t>
            </a:r>
          </a:p>
        </p:txBody>
      </p:sp>
      <p:sp>
        <p:nvSpPr>
          <p:cNvPr id="8" name="テキスト ボックス 7">
            <a:extLst>
              <a:ext uri="{FF2B5EF4-FFF2-40B4-BE49-F238E27FC236}">
                <a16:creationId xmlns:a16="http://schemas.microsoft.com/office/drawing/2014/main" id="{BFFC01B0-4E50-126E-B4A3-FF3087DA8065}"/>
              </a:ext>
            </a:extLst>
          </p:cNvPr>
          <p:cNvSpPr txBox="1"/>
          <p:nvPr/>
        </p:nvSpPr>
        <p:spPr>
          <a:xfrm>
            <a:off x="9380332" y="6568657"/>
            <a:ext cx="1612942" cy="261610"/>
          </a:xfrm>
          <a:prstGeom prst="rect">
            <a:avLst/>
          </a:prstGeom>
          <a:noFill/>
        </p:spPr>
        <p:txBody>
          <a:bodyPr wrap="none" rtlCol="0">
            <a:spAutoFit/>
          </a:bodyPr>
          <a:lstStyle/>
          <a:p>
            <a:r>
              <a:rPr kumimoji="1" lang="en-US" altLang="ja-JP" sz="1100"/>
              <a:t>Google maps</a:t>
            </a:r>
            <a:r>
              <a:rPr kumimoji="1" lang="ja-JP" altLang="en-US" sz="1100"/>
              <a:t>より作成</a:t>
            </a:r>
          </a:p>
        </p:txBody>
      </p:sp>
      <p:sp>
        <p:nvSpPr>
          <p:cNvPr id="9" name="四角形: 1 つの角を切り取る 8">
            <a:extLst>
              <a:ext uri="{FF2B5EF4-FFF2-40B4-BE49-F238E27FC236}">
                <a16:creationId xmlns:a16="http://schemas.microsoft.com/office/drawing/2014/main" id="{6BEDF88D-B5E8-E2BF-9E03-6B815083A829}"/>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E4A23FF1-1368-E74C-66C3-941CE5C2BCD5}"/>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6B9BBFD9-8DEB-DF86-2CD6-6262A69B4424}"/>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3C687DEC-7545-2182-3E79-FA754B91AB67}"/>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1 つの角を切り取る 29">
            <a:extLst>
              <a:ext uri="{FF2B5EF4-FFF2-40B4-BE49-F238E27FC236}">
                <a16:creationId xmlns:a16="http://schemas.microsoft.com/office/drawing/2014/main" id="{8BF04785-1688-B154-0DF6-770230A1B51C}"/>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1 つの角を切り取る 34">
            <a:extLst>
              <a:ext uri="{FF2B5EF4-FFF2-40B4-BE49-F238E27FC236}">
                <a16:creationId xmlns:a16="http://schemas.microsoft.com/office/drawing/2014/main" id="{24254359-B630-A7E9-A835-4A80F02B596F}"/>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24617A04-A869-84F6-CD2D-F58CB3973030}"/>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44" name="テキスト ボックス 43">
            <a:extLst>
              <a:ext uri="{FF2B5EF4-FFF2-40B4-BE49-F238E27FC236}">
                <a16:creationId xmlns:a16="http://schemas.microsoft.com/office/drawing/2014/main" id="{E6C0C78F-099B-7DD4-BB6F-FD328DC4FA8D}"/>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45" name="テキスト ボックス 44">
            <a:extLst>
              <a:ext uri="{FF2B5EF4-FFF2-40B4-BE49-F238E27FC236}">
                <a16:creationId xmlns:a16="http://schemas.microsoft.com/office/drawing/2014/main" id="{7995D2DC-C319-E2EB-C3B3-6D1779292098}"/>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46" name="テキスト ボックス 45">
            <a:extLst>
              <a:ext uri="{FF2B5EF4-FFF2-40B4-BE49-F238E27FC236}">
                <a16:creationId xmlns:a16="http://schemas.microsoft.com/office/drawing/2014/main" id="{446B3BDF-B785-B0AF-438D-F601C4F75F03}"/>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48" name="テキスト ボックス 47">
            <a:extLst>
              <a:ext uri="{FF2B5EF4-FFF2-40B4-BE49-F238E27FC236}">
                <a16:creationId xmlns:a16="http://schemas.microsoft.com/office/drawing/2014/main" id="{17261103-5A31-BA75-7E9E-106CBFE1C351}"/>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49" name="テキスト ボックス 48">
            <a:extLst>
              <a:ext uri="{FF2B5EF4-FFF2-40B4-BE49-F238E27FC236}">
                <a16:creationId xmlns:a16="http://schemas.microsoft.com/office/drawing/2014/main" id="{8912C804-7905-0383-C7EF-BEF30BA83997}"/>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50" name="スライド番号プレースホルダー 49">
            <a:extLst>
              <a:ext uri="{FF2B5EF4-FFF2-40B4-BE49-F238E27FC236}">
                <a16:creationId xmlns:a16="http://schemas.microsoft.com/office/drawing/2014/main" id="{855A3189-4615-A9EB-F4C0-E9B136A7C45F}"/>
              </a:ext>
            </a:extLst>
          </p:cNvPr>
          <p:cNvSpPr>
            <a:spLocks noGrp="1"/>
          </p:cNvSpPr>
          <p:nvPr>
            <p:ph type="sldNum" sz="quarter" idx="12"/>
          </p:nvPr>
        </p:nvSpPr>
        <p:spPr/>
        <p:txBody>
          <a:bodyPr/>
          <a:lstStyle/>
          <a:p>
            <a:fld id="{808DD2B0-C8C2-4F2E-939A-03152E45562F}" type="slidenum">
              <a:rPr kumimoji="1" lang="ja-JP" altLang="en-US" smtClean="0"/>
              <a:t>17</a:t>
            </a:fld>
            <a:endParaRPr kumimoji="1" lang="ja-JP" altLang="en-US"/>
          </a:p>
        </p:txBody>
      </p:sp>
      <p:sp>
        <p:nvSpPr>
          <p:cNvPr id="2" name="テキスト ボックス 1">
            <a:extLst>
              <a:ext uri="{FF2B5EF4-FFF2-40B4-BE49-F238E27FC236}">
                <a16:creationId xmlns:a16="http://schemas.microsoft.com/office/drawing/2014/main" id="{C8601B3E-7A94-3A7D-7AF8-95957E3C4AE9}"/>
              </a:ext>
            </a:extLst>
          </p:cNvPr>
          <p:cNvSpPr txBox="1"/>
          <p:nvPr/>
        </p:nvSpPr>
        <p:spPr>
          <a:xfrm>
            <a:off x="271304" y="170427"/>
            <a:ext cx="2946154"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事業費の計上</a:t>
            </a:r>
            <a:endParaRPr lang="ja-JP" altLang="ja-JP" sz="32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31191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a:extLst>
            <a:ext uri="{FF2B5EF4-FFF2-40B4-BE49-F238E27FC236}">
              <a16:creationId xmlns:a16="http://schemas.microsoft.com/office/drawing/2014/main" id="{F6F280D9-5654-FD93-E4D6-18C7762E2119}"/>
            </a:ext>
          </a:extLst>
        </p:cNvPr>
        <p:cNvGrpSpPr/>
        <p:nvPr/>
      </p:nvGrpSpPr>
      <p:grpSpPr>
        <a:xfrm>
          <a:off x="0" y="0"/>
          <a:ext cx="0" cy="0"/>
          <a:chOff x="0" y="0"/>
          <a:chExt cx="0" cy="0"/>
        </a:xfrm>
      </p:grpSpPr>
      <p:grpSp>
        <p:nvGrpSpPr>
          <p:cNvPr id="18" name="グループ化 17">
            <a:extLst>
              <a:ext uri="{FF2B5EF4-FFF2-40B4-BE49-F238E27FC236}">
                <a16:creationId xmlns:a16="http://schemas.microsoft.com/office/drawing/2014/main" id="{4D3E5AEF-453D-C012-21DD-C506F62677FB}"/>
              </a:ext>
            </a:extLst>
          </p:cNvPr>
          <p:cNvGrpSpPr/>
          <p:nvPr/>
        </p:nvGrpSpPr>
        <p:grpSpPr>
          <a:xfrm>
            <a:off x="6241704" y="1016256"/>
            <a:ext cx="4665344" cy="5473945"/>
            <a:chOff x="6241704" y="1016256"/>
            <a:chExt cx="4665344" cy="5473945"/>
          </a:xfrm>
        </p:grpSpPr>
        <p:pic>
          <p:nvPicPr>
            <p:cNvPr id="23" name="図 22">
              <a:extLst>
                <a:ext uri="{FF2B5EF4-FFF2-40B4-BE49-F238E27FC236}">
                  <a16:creationId xmlns:a16="http://schemas.microsoft.com/office/drawing/2014/main" id="{8C134453-8388-E810-CB52-B4FF69177AB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241704" y="1016256"/>
              <a:ext cx="4665344" cy="5473945"/>
            </a:xfrm>
            <a:prstGeom prst="rect">
              <a:avLst/>
            </a:prstGeom>
          </p:spPr>
        </p:pic>
        <mc:AlternateContent xmlns:mc="http://schemas.openxmlformats.org/markup-compatibility/2006" xmlns:p14="http://schemas.microsoft.com/office/powerpoint/2010/main">
          <mc:Choice Requires="p14">
            <p:contentPart p14:bwMode="auto" r:id="rId4">
              <p14:nvContentPartPr>
                <p14:cNvPr id="16" name="インク 15">
                  <a:extLst>
                    <a:ext uri="{FF2B5EF4-FFF2-40B4-BE49-F238E27FC236}">
                      <a16:creationId xmlns:a16="http://schemas.microsoft.com/office/drawing/2014/main" id="{ECE096B9-44CC-1BFA-FF4A-43EAE68B71A8}"/>
                    </a:ext>
                  </a:extLst>
                </p14:cNvPr>
                <p14:cNvContentPartPr/>
                <p14:nvPr/>
              </p14:nvContentPartPr>
              <p14:xfrm>
                <a:off x="8004966" y="5344132"/>
                <a:ext cx="145080" cy="191520"/>
              </p14:xfrm>
            </p:contentPart>
          </mc:Choice>
          <mc:Fallback xmlns="">
            <p:pic>
              <p:nvPicPr>
                <p:cNvPr id="16" name="インク 15">
                  <a:extLst>
                    <a:ext uri="{FF2B5EF4-FFF2-40B4-BE49-F238E27FC236}">
                      <a16:creationId xmlns:a16="http://schemas.microsoft.com/office/drawing/2014/main" id="{ECE096B9-44CC-1BFA-FF4A-43EAE68B71A8}"/>
                    </a:ext>
                  </a:extLst>
                </p:cNvPr>
                <p:cNvPicPr/>
                <p:nvPr/>
              </p:nvPicPr>
              <p:blipFill>
                <a:blip r:embed="rId5"/>
                <a:stretch>
                  <a:fillRect/>
                </a:stretch>
              </p:blipFill>
              <p:spPr>
                <a:xfrm>
                  <a:off x="7995966" y="5335132"/>
                  <a:ext cx="162720" cy="209160"/>
                </a:xfrm>
                <a:prstGeom prst="rect">
                  <a:avLst/>
                </a:prstGeom>
              </p:spPr>
            </p:pic>
          </mc:Fallback>
        </mc:AlternateContent>
      </p:grpSp>
      <p:pic>
        <p:nvPicPr>
          <p:cNvPr id="17" name="図 16">
            <a:extLst>
              <a:ext uri="{FF2B5EF4-FFF2-40B4-BE49-F238E27FC236}">
                <a16:creationId xmlns:a16="http://schemas.microsoft.com/office/drawing/2014/main" id="{C2AF3C21-9E6A-28AA-8F61-983C46B67A3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00408" y="1939726"/>
            <a:ext cx="4156726" cy="4807452"/>
          </a:xfrm>
          <a:prstGeom prst="rect">
            <a:avLst/>
          </a:prstGeom>
        </p:spPr>
      </p:pic>
      <p:grpSp>
        <p:nvGrpSpPr>
          <p:cNvPr id="25" name="グループ化 24">
            <a:extLst>
              <a:ext uri="{FF2B5EF4-FFF2-40B4-BE49-F238E27FC236}">
                <a16:creationId xmlns:a16="http://schemas.microsoft.com/office/drawing/2014/main" id="{93A74682-5712-F737-3AF7-5CC24D655D15}"/>
              </a:ext>
            </a:extLst>
          </p:cNvPr>
          <p:cNvGrpSpPr/>
          <p:nvPr/>
        </p:nvGrpSpPr>
        <p:grpSpPr>
          <a:xfrm>
            <a:off x="11324077" y="-1"/>
            <a:ext cx="923330" cy="6868064"/>
            <a:chOff x="11324077" y="-1"/>
            <a:chExt cx="923330" cy="6868064"/>
          </a:xfrm>
        </p:grpSpPr>
        <p:sp>
          <p:nvSpPr>
            <p:cNvPr id="26" name="四角形: 1 つの角を切り取る 25">
              <a:extLst>
                <a:ext uri="{FF2B5EF4-FFF2-40B4-BE49-F238E27FC236}">
                  <a16:creationId xmlns:a16="http://schemas.microsoft.com/office/drawing/2014/main" id="{E6E0C9D0-792E-58DE-D0FE-60B436362B37}"/>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1 つの角を切り取る 26">
              <a:extLst>
                <a:ext uri="{FF2B5EF4-FFF2-40B4-BE49-F238E27FC236}">
                  <a16:creationId xmlns:a16="http://schemas.microsoft.com/office/drawing/2014/main" id="{1A1DA094-1556-EB05-8491-6F1A0EC398C2}"/>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1 つの角を切り取る 27">
              <a:extLst>
                <a:ext uri="{FF2B5EF4-FFF2-40B4-BE49-F238E27FC236}">
                  <a16:creationId xmlns:a16="http://schemas.microsoft.com/office/drawing/2014/main" id="{490D6340-A99B-C7D7-09B5-2E28AABEE23A}"/>
                </a:ext>
              </a:extLst>
            </p:cNvPr>
            <p:cNvSpPr/>
            <p:nvPr/>
          </p:nvSpPr>
          <p:spPr>
            <a:xfrm>
              <a:off x="114000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1 つの角を切り取る 28">
              <a:extLst>
                <a:ext uri="{FF2B5EF4-FFF2-40B4-BE49-F238E27FC236}">
                  <a16:creationId xmlns:a16="http://schemas.microsoft.com/office/drawing/2014/main" id="{F705AC5B-CEDD-6CC8-D5C3-ED28A3A55E69}"/>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1 つの角を切り取る 29">
              <a:extLst>
                <a:ext uri="{FF2B5EF4-FFF2-40B4-BE49-F238E27FC236}">
                  <a16:creationId xmlns:a16="http://schemas.microsoft.com/office/drawing/2014/main" id="{046475F4-51B0-C80E-C8EC-9454CC36267A}"/>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1 つの角を切り取る 30">
              <a:extLst>
                <a:ext uri="{FF2B5EF4-FFF2-40B4-BE49-F238E27FC236}">
                  <a16:creationId xmlns:a16="http://schemas.microsoft.com/office/drawing/2014/main" id="{5B9E0A8E-E8AC-1A0C-8CB3-FE75DE3DC0DC}"/>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71611677-C8F9-EFED-BD15-8DDF67C4A004}"/>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33" name="テキスト ボックス 32">
              <a:extLst>
                <a:ext uri="{FF2B5EF4-FFF2-40B4-BE49-F238E27FC236}">
                  <a16:creationId xmlns:a16="http://schemas.microsoft.com/office/drawing/2014/main" id="{9B0ACF39-561F-6C21-874C-ABD2F1F9B7F8}"/>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34" name="テキスト ボックス 33">
              <a:extLst>
                <a:ext uri="{FF2B5EF4-FFF2-40B4-BE49-F238E27FC236}">
                  <a16:creationId xmlns:a16="http://schemas.microsoft.com/office/drawing/2014/main" id="{7415A0EA-17B1-51D3-3910-F1BC22CBA04F}"/>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35" name="テキスト ボックス 34">
              <a:extLst>
                <a:ext uri="{FF2B5EF4-FFF2-40B4-BE49-F238E27FC236}">
                  <a16:creationId xmlns:a16="http://schemas.microsoft.com/office/drawing/2014/main" id="{431EE614-CF21-F5C5-1A65-3BB7A93B453D}"/>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36" name="テキスト ボックス 35">
              <a:extLst>
                <a:ext uri="{FF2B5EF4-FFF2-40B4-BE49-F238E27FC236}">
                  <a16:creationId xmlns:a16="http://schemas.microsoft.com/office/drawing/2014/main" id="{482771B0-77C6-1B29-5D35-0E193DEAAC12}"/>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37" name="テキスト ボックス 36">
              <a:extLst>
                <a:ext uri="{FF2B5EF4-FFF2-40B4-BE49-F238E27FC236}">
                  <a16:creationId xmlns:a16="http://schemas.microsoft.com/office/drawing/2014/main" id="{4CB6D1B5-DE66-8458-EB82-5E0CC942847E}"/>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sp>
        <p:nvSpPr>
          <p:cNvPr id="4" name="スライド番号プレースホルダー 3">
            <a:extLst>
              <a:ext uri="{FF2B5EF4-FFF2-40B4-BE49-F238E27FC236}">
                <a16:creationId xmlns:a16="http://schemas.microsoft.com/office/drawing/2014/main" id="{1B3FFA02-8B6A-AB33-3CAA-D9B35B7DC4E6}"/>
              </a:ext>
            </a:extLst>
          </p:cNvPr>
          <p:cNvSpPr>
            <a:spLocks noGrp="1"/>
          </p:cNvSpPr>
          <p:nvPr>
            <p:ph type="sldNum" sz="quarter" idx="12"/>
          </p:nvPr>
        </p:nvSpPr>
        <p:spPr>
          <a:xfrm>
            <a:off x="8653468" y="6479691"/>
            <a:ext cx="2743200" cy="365125"/>
          </a:xfrm>
        </p:spPr>
        <p:txBody>
          <a:bodyPr/>
          <a:lstStyle/>
          <a:p>
            <a:fld id="{AAFBFB99-2AAE-4C69-9A02-A796AAE272E8}" type="slidenum">
              <a:rPr kumimoji="1" lang="ja-JP" altLang="en-US" smtClean="0"/>
              <a:t>18</a:t>
            </a:fld>
            <a:endParaRPr kumimoji="1" lang="ja-JP" altLang="en-US"/>
          </a:p>
        </p:txBody>
      </p:sp>
      <p:sp>
        <p:nvSpPr>
          <p:cNvPr id="3" name="四角形: 角を丸くする 2">
            <a:extLst>
              <a:ext uri="{FF2B5EF4-FFF2-40B4-BE49-F238E27FC236}">
                <a16:creationId xmlns:a16="http://schemas.microsoft.com/office/drawing/2014/main" id="{9DD7FFCA-154E-D0AD-438C-0A2A0CE9B3F8}"/>
              </a:ext>
            </a:extLst>
          </p:cNvPr>
          <p:cNvSpPr/>
          <p:nvPr/>
        </p:nvSpPr>
        <p:spPr>
          <a:xfrm>
            <a:off x="6135636" y="243200"/>
            <a:ext cx="5118373" cy="972488"/>
          </a:xfrm>
          <a:prstGeom prst="roundRect">
            <a:avLst/>
          </a:prstGeom>
          <a:solidFill>
            <a:srgbClr val="BC4C14"/>
          </a:solidFill>
          <a:ln w="762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ja-JP" altLang="ja-JP" sz="2800" b="1">
                <a:solidFill>
                  <a:schemeClr val="bg1"/>
                </a:solidFill>
              </a:rPr>
              <a:t>使いやすい交通網によって</a:t>
            </a:r>
            <a:endParaRPr lang="en-US" altLang="ja-JP" sz="2800" b="1">
              <a:solidFill>
                <a:schemeClr val="bg1"/>
              </a:solidFill>
            </a:endParaRPr>
          </a:p>
          <a:p>
            <a:pPr algn="ctr"/>
            <a:r>
              <a:rPr lang="ja-JP" altLang="ja-JP" sz="2800" b="1">
                <a:solidFill>
                  <a:schemeClr val="bg1"/>
                </a:solidFill>
              </a:rPr>
              <a:t>人と都市のつながりを支え</a:t>
            </a:r>
            <a:r>
              <a:rPr lang="ja-JP" altLang="en-US" sz="2800" b="1">
                <a:solidFill>
                  <a:schemeClr val="bg1"/>
                </a:solidFill>
              </a:rPr>
              <a:t>る</a:t>
            </a:r>
            <a:endParaRPr kumimoji="1" lang="ja-JP" altLang="en-US" sz="2800" b="1">
              <a:solidFill>
                <a:schemeClr val="bg1"/>
              </a:solidFill>
            </a:endParaRPr>
          </a:p>
        </p:txBody>
      </p:sp>
      <p:sp>
        <p:nvSpPr>
          <p:cNvPr id="19" name="矢印: 下 18">
            <a:extLst>
              <a:ext uri="{FF2B5EF4-FFF2-40B4-BE49-F238E27FC236}">
                <a16:creationId xmlns:a16="http://schemas.microsoft.com/office/drawing/2014/main" id="{E54B43FE-B01F-D8BE-A732-BF821A91D340}"/>
              </a:ext>
            </a:extLst>
          </p:cNvPr>
          <p:cNvSpPr/>
          <p:nvPr/>
        </p:nvSpPr>
        <p:spPr>
          <a:xfrm rot="16200000">
            <a:off x="4664943" y="355971"/>
            <a:ext cx="972488" cy="3604126"/>
          </a:xfrm>
          <a:prstGeom prst="down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C12A455-F958-7302-474E-C66B0E5A4DF7}"/>
              </a:ext>
            </a:extLst>
          </p:cNvPr>
          <p:cNvSpPr txBox="1"/>
          <p:nvPr/>
        </p:nvSpPr>
        <p:spPr>
          <a:xfrm>
            <a:off x="182953" y="163883"/>
            <a:ext cx="3850384" cy="646331"/>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600" b="1">
                <a:ln w="0"/>
                <a:effectLst>
                  <a:outerShdw blurRad="38100" dist="19050" dir="2700000" algn="tl" rotWithShape="0">
                    <a:schemeClr val="dk1">
                      <a:alpha val="40000"/>
                    </a:schemeClr>
                  </a:outerShdw>
                </a:effectLst>
                <a:latin typeface="Noto Sans JP" panose="020B0200000000000000" pitchFamily="50" charset="-128"/>
              </a:rPr>
              <a:t>バス路線網の現況</a:t>
            </a:r>
            <a:endParaRPr lang="ja-JP" altLang="ja-JP" sz="3600" b="1">
              <a:ln w="0"/>
              <a:effectLst>
                <a:outerShdw blurRad="38100" dist="19050" dir="2700000" algn="tl" rotWithShape="0">
                  <a:schemeClr val="dk1">
                    <a:alpha val="40000"/>
                  </a:schemeClr>
                </a:outerShdw>
              </a:effectLst>
            </a:endParaRPr>
          </a:p>
        </p:txBody>
      </p:sp>
      <p:sp>
        <p:nvSpPr>
          <p:cNvPr id="60" name="四角形: 角を丸くする 59">
            <a:extLst>
              <a:ext uri="{FF2B5EF4-FFF2-40B4-BE49-F238E27FC236}">
                <a16:creationId xmlns:a16="http://schemas.microsoft.com/office/drawing/2014/main" id="{73D09AA7-5F44-8641-448D-A72B0670E832}"/>
              </a:ext>
            </a:extLst>
          </p:cNvPr>
          <p:cNvSpPr/>
          <p:nvPr/>
        </p:nvSpPr>
        <p:spPr>
          <a:xfrm>
            <a:off x="444429" y="1015145"/>
            <a:ext cx="2828772" cy="965638"/>
          </a:xfrm>
          <a:prstGeom prst="roundRect">
            <a:avLst/>
          </a:prstGeom>
          <a:solidFill>
            <a:srgbClr val="44546A"/>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1"/>
                </a:solidFill>
              </a:rPr>
              <a:t>交通空白地域</a:t>
            </a:r>
            <a:endParaRPr kumimoji="1" lang="en-US" altLang="ja-JP" sz="2400" b="1">
              <a:solidFill>
                <a:schemeClr val="bg1"/>
              </a:solidFill>
            </a:endParaRPr>
          </a:p>
          <a:p>
            <a:pPr algn="ctr"/>
            <a:r>
              <a:rPr lang="ja-JP" altLang="en-US" sz="2400" b="1">
                <a:solidFill>
                  <a:schemeClr val="bg1"/>
                </a:solidFill>
              </a:rPr>
              <a:t>本数が少なく不便</a:t>
            </a:r>
            <a:endParaRPr kumimoji="1" lang="ja-JP" altLang="en-US" sz="2400" b="1">
              <a:solidFill>
                <a:schemeClr val="bg1"/>
              </a:solidFill>
            </a:endParaRPr>
          </a:p>
        </p:txBody>
      </p:sp>
      <p:sp>
        <p:nvSpPr>
          <p:cNvPr id="64" name="テキスト ボックス 63">
            <a:extLst>
              <a:ext uri="{FF2B5EF4-FFF2-40B4-BE49-F238E27FC236}">
                <a16:creationId xmlns:a16="http://schemas.microsoft.com/office/drawing/2014/main" id="{B16946E2-5903-38C7-3E72-6D84656B30D0}"/>
              </a:ext>
            </a:extLst>
          </p:cNvPr>
          <p:cNvSpPr txBox="1"/>
          <p:nvPr/>
        </p:nvSpPr>
        <p:spPr>
          <a:xfrm>
            <a:off x="4181806" y="1904149"/>
            <a:ext cx="1891213" cy="523220"/>
          </a:xfrm>
          <a:prstGeom prst="rect">
            <a:avLst/>
          </a:prstGeom>
          <a:noFill/>
        </p:spPr>
        <p:txBody>
          <a:bodyPr wrap="square" rtlCol="0">
            <a:spAutoFit/>
          </a:bodyPr>
          <a:lstStyle/>
          <a:p>
            <a:r>
              <a:rPr lang="ja-JP" altLang="en-US" sz="2800" b="1">
                <a:solidFill>
                  <a:schemeClr val="bg1"/>
                </a:solidFill>
              </a:rPr>
              <a:t>バス再編</a:t>
            </a:r>
            <a:endParaRPr kumimoji="1" lang="ja-JP" altLang="en-US" sz="2800" b="1">
              <a:solidFill>
                <a:schemeClr val="bg1"/>
              </a:solidFill>
            </a:endParaRPr>
          </a:p>
        </p:txBody>
      </p:sp>
      <p:grpSp>
        <p:nvGrpSpPr>
          <p:cNvPr id="10" name="グループ化 9">
            <a:extLst>
              <a:ext uri="{FF2B5EF4-FFF2-40B4-BE49-F238E27FC236}">
                <a16:creationId xmlns:a16="http://schemas.microsoft.com/office/drawing/2014/main" id="{50E4A60D-C7BD-3A6B-A6EC-8B5AC0D349F4}"/>
              </a:ext>
            </a:extLst>
          </p:cNvPr>
          <p:cNvGrpSpPr/>
          <p:nvPr/>
        </p:nvGrpSpPr>
        <p:grpSpPr>
          <a:xfrm>
            <a:off x="9315608" y="4582516"/>
            <a:ext cx="2575137" cy="1941560"/>
            <a:chOff x="9104616" y="4666724"/>
            <a:chExt cx="2575137" cy="1941560"/>
          </a:xfrm>
        </p:grpSpPr>
        <p:grpSp>
          <p:nvGrpSpPr>
            <p:cNvPr id="58" name="グループ化 57">
              <a:extLst>
                <a:ext uri="{FF2B5EF4-FFF2-40B4-BE49-F238E27FC236}">
                  <a16:creationId xmlns:a16="http://schemas.microsoft.com/office/drawing/2014/main" id="{F2934FDE-7322-0C1D-4DC9-3A03AAFECD4C}"/>
                </a:ext>
              </a:extLst>
            </p:cNvPr>
            <p:cNvGrpSpPr/>
            <p:nvPr/>
          </p:nvGrpSpPr>
          <p:grpSpPr>
            <a:xfrm>
              <a:off x="9104616" y="4666724"/>
              <a:ext cx="2575137" cy="1941560"/>
              <a:chOff x="8893094" y="839965"/>
              <a:chExt cx="2575137" cy="1201961"/>
            </a:xfrm>
          </p:grpSpPr>
          <p:sp>
            <p:nvSpPr>
              <p:cNvPr id="24" name="TextBox 7">
                <a:extLst>
                  <a:ext uri="{FF2B5EF4-FFF2-40B4-BE49-F238E27FC236}">
                    <a16:creationId xmlns:a16="http://schemas.microsoft.com/office/drawing/2014/main" id="{4AB9B913-57CA-7B22-B59B-F69024C3E585}"/>
                  </a:ext>
                </a:extLst>
              </p:cNvPr>
              <p:cNvSpPr txBox="1"/>
              <p:nvPr/>
            </p:nvSpPr>
            <p:spPr>
              <a:xfrm>
                <a:off x="9014066" y="1179000"/>
                <a:ext cx="2454165" cy="8629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t>　　　</a:t>
                </a:r>
                <a:r>
                  <a:rPr lang="en-US" altLang="ja-JP"/>
                  <a:t>3</a:t>
                </a:r>
                <a:r>
                  <a:rPr lang="ja-JP" altLang="en-US"/>
                  <a:t>本以上</a:t>
                </a:r>
                <a:endParaRPr lang="en-US" altLang="ja-JP"/>
              </a:p>
              <a:p>
                <a:pPr algn="l"/>
                <a:r>
                  <a:rPr lang="ja-JP" altLang="en-US"/>
                  <a:t>　　　</a:t>
                </a:r>
                <a:endParaRPr lang="en-US" altLang="ja-JP"/>
              </a:p>
              <a:p>
                <a:pPr algn="l"/>
                <a:r>
                  <a:rPr lang="ja-JP" altLang="en-US"/>
                  <a:t>　　　</a:t>
                </a:r>
                <a:r>
                  <a:rPr lang="en-US" altLang="ja-JP"/>
                  <a:t>3</a:t>
                </a:r>
                <a:r>
                  <a:rPr lang="ja-JP" altLang="en-US"/>
                  <a:t>本未満</a:t>
                </a:r>
                <a:endParaRPr lang="en-US" altLang="ja-JP"/>
              </a:p>
              <a:p>
                <a:pPr algn="l">
                  <a:lnSpc>
                    <a:spcPct val="200000"/>
                  </a:lnSpc>
                </a:pPr>
                <a:r>
                  <a:rPr lang="ja-JP" altLang="en-US"/>
                  <a:t>　　　生活エリア</a:t>
                </a:r>
                <a:endParaRPr lang="en-US" altLang="ja-JP"/>
              </a:p>
            </p:txBody>
          </p:sp>
          <p:sp>
            <p:nvSpPr>
              <p:cNvPr id="38" name="正方形/長方形 37">
                <a:extLst>
                  <a:ext uri="{FF2B5EF4-FFF2-40B4-BE49-F238E27FC236}">
                    <a16:creationId xmlns:a16="http://schemas.microsoft.com/office/drawing/2014/main" id="{921E0393-B7F9-4D45-F654-840094DDA8D0}"/>
                  </a:ext>
                </a:extLst>
              </p:cNvPr>
              <p:cNvSpPr/>
              <p:nvPr/>
            </p:nvSpPr>
            <p:spPr>
              <a:xfrm>
                <a:off x="8986150" y="1192718"/>
                <a:ext cx="599615" cy="202138"/>
              </a:xfrm>
              <a:prstGeom prst="rect">
                <a:avLst/>
              </a:prstGeom>
              <a:solidFill>
                <a:srgbClr val="E9733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a:extLst>
                  <a:ext uri="{FF2B5EF4-FFF2-40B4-BE49-F238E27FC236}">
                    <a16:creationId xmlns:a16="http://schemas.microsoft.com/office/drawing/2014/main" id="{BA7B7041-0054-F065-2CAA-DFE02B084338}"/>
                  </a:ext>
                </a:extLst>
              </p:cNvPr>
              <p:cNvSpPr/>
              <p:nvPr/>
            </p:nvSpPr>
            <p:spPr>
              <a:xfrm>
                <a:off x="8992753" y="1815324"/>
                <a:ext cx="593012" cy="162563"/>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テキスト ボックス 64">
                <a:extLst>
                  <a:ext uri="{FF2B5EF4-FFF2-40B4-BE49-F238E27FC236}">
                    <a16:creationId xmlns:a16="http://schemas.microsoft.com/office/drawing/2014/main" id="{F3BCE557-B671-658E-7B79-DC408BD70D51}"/>
                  </a:ext>
                </a:extLst>
              </p:cNvPr>
              <p:cNvSpPr txBox="1"/>
              <p:nvPr/>
            </p:nvSpPr>
            <p:spPr>
              <a:xfrm>
                <a:off x="8893094" y="839965"/>
                <a:ext cx="2343556" cy="369332"/>
              </a:xfrm>
              <a:prstGeom prst="rect">
                <a:avLst/>
              </a:prstGeom>
              <a:noFill/>
            </p:spPr>
            <p:txBody>
              <a:bodyPr wrap="square" rtlCol="0">
                <a:spAutoFit/>
              </a:bodyPr>
              <a:lstStyle/>
              <a:p>
                <a:r>
                  <a:rPr kumimoji="1" lang="en-US" altLang="ja-JP"/>
                  <a:t>1</a:t>
                </a:r>
                <a:r>
                  <a:rPr kumimoji="1" lang="ja-JP" altLang="en-US"/>
                  <a:t>時間当たりの本数</a:t>
                </a:r>
              </a:p>
            </p:txBody>
          </p:sp>
        </p:grpSp>
        <p:sp>
          <p:nvSpPr>
            <p:cNvPr id="9" name="正方形/長方形 8">
              <a:extLst>
                <a:ext uri="{FF2B5EF4-FFF2-40B4-BE49-F238E27FC236}">
                  <a16:creationId xmlns:a16="http://schemas.microsoft.com/office/drawing/2014/main" id="{56CD6B4A-3412-37FB-6007-10EAF29B2EB7}"/>
                </a:ext>
              </a:extLst>
            </p:cNvPr>
            <p:cNvSpPr/>
            <p:nvPr/>
          </p:nvSpPr>
          <p:spPr>
            <a:xfrm>
              <a:off x="9204275" y="5759098"/>
              <a:ext cx="593012" cy="318309"/>
            </a:xfrm>
            <a:prstGeom prst="rect">
              <a:avLst/>
            </a:prstGeom>
            <a:solidFill>
              <a:srgbClr val="5D73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テキスト ボックス 1">
            <a:extLst>
              <a:ext uri="{FF2B5EF4-FFF2-40B4-BE49-F238E27FC236}">
                <a16:creationId xmlns:a16="http://schemas.microsoft.com/office/drawing/2014/main" id="{077CB5D2-C94D-EFE2-7951-48B7C732680A}"/>
              </a:ext>
            </a:extLst>
          </p:cNvPr>
          <p:cNvSpPr txBox="1"/>
          <p:nvPr/>
        </p:nvSpPr>
        <p:spPr>
          <a:xfrm>
            <a:off x="3900331" y="2716283"/>
            <a:ext cx="2454165" cy="523220"/>
          </a:xfrm>
          <a:prstGeom prst="rect">
            <a:avLst/>
          </a:prstGeom>
          <a:solidFill>
            <a:schemeClr val="bg1"/>
          </a:solidFill>
          <a:effectLst>
            <a:outerShdw dist="203200" dir="10800000" algn="r" rotWithShape="0">
              <a:srgbClr val="BC4C14"/>
            </a:outerShdw>
          </a:effectLst>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平日</a:t>
            </a:r>
            <a:r>
              <a:rPr kumimoji="1" lang="en-US" altLang="ja-JP" sz="2800" b="1">
                <a:latin typeface="Noto Sans JP" panose="020B0200000000000000" pitchFamily="50" charset="-128"/>
                <a:ea typeface="Noto Sans JP" panose="020B0200000000000000" pitchFamily="50" charset="-128"/>
              </a:rPr>
              <a:t>20</a:t>
            </a:r>
            <a:r>
              <a:rPr kumimoji="1" lang="ja-JP" altLang="en-US" sz="2800" b="1">
                <a:latin typeface="Noto Sans JP" panose="020B0200000000000000" pitchFamily="50" charset="-128"/>
                <a:ea typeface="Noto Sans JP" panose="020B0200000000000000" pitchFamily="50" charset="-128"/>
              </a:rPr>
              <a:t>分</a:t>
            </a:r>
            <a:r>
              <a:rPr kumimoji="1" lang="ja-JP" altLang="en-US" sz="2800">
                <a:latin typeface="Noto Sans JP" panose="020B0200000000000000" pitchFamily="50" charset="-128"/>
                <a:ea typeface="Noto Sans JP" panose="020B0200000000000000" pitchFamily="50" charset="-128"/>
              </a:rPr>
              <a:t>間隔</a:t>
            </a:r>
          </a:p>
        </p:txBody>
      </p:sp>
      <p:sp>
        <p:nvSpPr>
          <p:cNvPr id="5" name="テキスト ボックス 4">
            <a:extLst>
              <a:ext uri="{FF2B5EF4-FFF2-40B4-BE49-F238E27FC236}">
                <a16:creationId xmlns:a16="http://schemas.microsoft.com/office/drawing/2014/main" id="{8EEE3D81-CF1E-AC5C-02FE-8C248A93BE96}"/>
              </a:ext>
            </a:extLst>
          </p:cNvPr>
          <p:cNvSpPr txBox="1"/>
          <p:nvPr/>
        </p:nvSpPr>
        <p:spPr>
          <a:xfrm>
            <a:off x="3910445" y="3498819"/>
            <a:ext cx="3042805" cy="954107"/>
          </a:xfrm>
          <a:prstGeom prst="rect">
            <a:avLst/>
          </a:prstGeom>
          <a:solidFill>
            <a:schemeClr val="bg1"/>
          </a:solidFill>
          <a:ln>
            <a:noFill/>
          </a:ln>
          <a:effectLst>
            <a:outerShdw dist="203200" dir="10800000" algn="r" rotWithShape="0">
              <a:srgbClr val="BC4C14"/>
            </a:outerShdw>
          </a:effectLst>
        </p:spPr>
        <p:txBody>
          <a:bodyPr wrap="square" rtlCol="0">
            <a:spAutoFit/>
          </a:bodyPr>
          <a:lstStyle/>
          <a:p>
            <a:r>
              <a:rPr kumimoji="1" lang="en-US" altLang="ja-JP" sz="2800" b="1">
                <a:latin typeface="Noto Sans JP" panose="020B0200000000000000" pitchFamily="50" charset="-128"/>
                <a:ea typeface="Noto Sans JP" panose="020B0200000000000000" pitchFamily="50" charset="-128"/>
              </a:rPr>
              <a:t>300m</a:t>
            </a:r>
            <a:r>
              <a:rPr kumimoji="1" lang="ja-JP" altLang="en-US" sz="2800" b="1">
                <a:latin typeface="Noto Sans JP" panose="020B0200000000000000" pitchFamily="50" charset="-128"/>
                <a:ea typeface="Noto Sans JP" panose="020B0200000000000000" pitchFamily="50" charset="-128"/>
              </a:rPr>
              <a:t>圏内</a:t>
            </a:r>
            <a:r>
              <a:rPr kumimoji="1" lang="ja-JP" altLang="en-US" sz="2800">
                <a:latin typeface="Noto Sans JP" panose="020B0200000000000000" pitchFamily="50" charset="-128"/>
                <a:ea typeface="Noto Sans JP" panose="020B0200000000000000" pitchFamily="50" charset="-128"/>
              </a:rPr>
              <a:t>で</a:t>
            </a:r>
            <a:endParaRPr kumimoji="1" lang="en-US" altLang="ja-JP" sz="2800">
              <a:latin typeface="Noto Sans JP" panose="020B0200000000000000" pitchFamily="50" charset="-128"/>
              <a:ea typeface="Noto Sans JP" panose="020B0200000000000000" pitchFamily="50" charset="-128"/>
            </a:endParaRPr>
          </a:p>
          <a:p>
            <a:r>
              <a:rPr kumimoji="1" lang="ja-JP" altLang="en-US" sz="2800">
                <a:latin typeface="Noto Sans JP" panose="020B0200000000000000" pitchFamily="50" charset="-128"/>
                <a:ea typeface="Noto Sans JP" panose="020B0200000000000000" pitchFamily="50" charset="-128"/>
              </a:rPr>
              <a:t>バス停へアクセス</a:t>
            </a:r>
          </a:p>
        </p:txBody>
      </p:sp>
      <p:sp>
        <p:nvSpPr>
          <p:cNvPr id="13" name="テキスト ボックス 12">
            <a:extLst>
              <a:ext uri="{FF2B5EF4-FFF2-40B4-BE49-F238E27FC236}">
                <a16:creationId xmlns:a16="http://schemas.microsoft.com/office/drawing/2014/main" id="{B3F0045D-6B6E-B199-4CA5-F0D98825F7AA}"/>
              </a:ext>
            </a:extLst>
          </p:cNvPr>
          <p:cNvSpPr txBox="1"/>
          <p:nvPr/>
        </p:nvSpPr>
        <p:spPr>
          <a:xfrm>
            <a:off x="3900331" y="4730811"/>
            <a:ext cx="3080285" cy="954107"/>
          </a:xfrm>
          <a:prstGeom prst="rect">
            <a:avLst/>
          </a:prstGeom>
          <a:solidFill>
            <a:schemeClr val="bg1"/>
          </a:solidFill>
          <a:ln>
            <a:noFill/>
          </a:ln>
          <a:effectLst>
            <a:outerShdw dist="203200" dir="10800000" algn="r" rotWithShape="0">
              <a:srgbClr val="BC4C14"/>
            </a:outerShdw>
          </a:effectLst>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エリア外</a:t>
            </a:r>
            <a:endParaRPr kumimoji="1" lang="en-US" altLang="ja-JP" sz="2800">
              <a:latin typeface="Noto Sans JP" panose="020B0200000000000000" pitchFamily="50" charset="-128"/>
              <a:ea typeface="Noto Sans JP" panose="020B0200000000000000" pitchFamily="50" charset="-128"/>
            </a:endParaRPr>
          </a:p>
          <a:p>
            <a:r>
              <a:rPr kumimoji="1" lang="ja-JP" altLang="en-US" sz="2800">
                <a:latin typeface="Noto Sans JP" panose="020B0200000000000000" pitchFamily="50" charset="-128"/>
                <a:ea typeface="Noto Sans JP" panose="020B0200000000000000" pitchFamily="50" charset="-128"/>
              </a:rPr>
              <a:t>オンデマンド交通</a:t>
            </a:r>
          </a:p>
        </p:txBody>
      </p:sp>
      <mc:AlternateContent xmlns:mc="http://schemas.openxmlformats.org/markup-compatibility/2006" xmlns:p14="http://schemas.microsoft.com/office/powerpoint/2010/main">
        <mc:Choice Requires="p14">
          <p:contentPart p14:bwMode="auto" r:id="rId7">
            <p14:nvContentPartPr>
              <p14:cNvPr id="7" name="インク 6">
                <a:extLst>
                  <a:ext uri="{FF2B5EF4-FFF2-40B4-BE49-F238E27FC236}">
                    <a16:creationId xmlns:a16="http://schemas.microsoft.com/office/drawing/2014/main" id="{334F45FB-BA4D-BEEE-06FD-F5E2677B1260}"/>
                  </a:ext>
                </a:extLst>
              </p14:cNvPr>
              <p14:cNvContentPartPr/>
              <p14:nvPr/>
            </p14:nvContentPartPr>
            <p14:xfrm>
              <a:off x="8006483" y="5317148"/>
              <a:ext cx="163800" cy="160200"/>
            </p14:xfrm>
          </p:contentPart>
        </mc:Choice>
        <mc:Fallback xmlns="">
          <p:pic>
            <p:nvPicPr>
              <p:cNvPr id="7" name="インク 6">
                <a:extLst>
                  <a:ext uri="{FF2B5EF4-FFF2-40B4-BE49-F238E27FC236}">
                    <a16:creationId xmlns:a16="http://schemas.microsoft.com/office/drawing/2014/main" id="{334F45FB-BA4D-BEEE-06FD-F5E2677B1260}"/>
                  </a:ext>
                </a:extLst>
              </p:cNvPr>
              <p:cNvPicPr/>
              <p:nvPr/>
            </p:nvPicPr>
            <p:blipFill>
              <a:blip r:embed="rId8"/>
              <a:stretch>
                <a:fillRect/>
              </a:stretch>
            </p:blipFill>
            <p:spPr>
              <a:xfrm>
                <a:off x="7997503" y="5308148"/>
                <a:ext cx="181401"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インク 7">
                <a:extLst>
                  <a:ext uri="{FF2B5EF4-FFF2-40B4-BE49-F238E27FC236}">
                    <a16:creationId xmlns:a16="http://schemas.microsoft.com/office/drawing/2014/main" id="{210CF376-32D7-3446-4A79-C29584292532}"/>
                  </a:ext>
                </a:extLst>
              </p14:cNvPr>
              <p14:cNvContentPartPr/>
              <p14:nvPr/>
            </p14:nvContentPartPr>
            <p14:xfrm>
              <a:off x="8011163" y="5427668"/>
              <a:ext cx="131760" cy="103320"/>
            </p14:xfrm>
          </p:contentPart>
        </mc:Choice>
        <mc:Fallback xmlns="">
          <p:pic>
            <p:nvPicPr>
              <p:cNvPr id="8" name="インク 7">
                <a:extLst>
                  <a:ext uri="{FF2B5EF4-FFF2-40B4-BE49-F238E27FC236}">
                    <a16:creationId xmlns:a16="http://schemas.microsoft.com/office/drawing/2014/main" id="{210CF376-32D7-3446-4A79-C29584292532}"/>
                  </a:ext>
                </a:extLst>
              </p:cNvPr>
              <p:cNvPicPr/>
              <p:nvPr/>
            </p:nvPicPr>
            <p:blipFill>
              <a:blip r:embed="rId10"/>
              <a:stretch>
                <a:fillRect/>
              </a:stretch>
            </p:blipFill>
            <p:spPr>
              <a:xfrm>
                <a:off x="8002163" y="5418668"/>
                <a:ext cx="1494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インク 13">
                <a:extLst>
                  <a:ext uri="{FF2B5EF4-FFF2-40B4-BE49-F238E27FC236}">
                    <a16:creationId xmlns:a16="http://schemas.microsoft.com/office/drawing/2014/main" id="{CEBC79AE-0690-7972-4BF6-48D9170598C8}"/>
                  </a:ext>
                </a:extLst>
              </p14:cNvPr>
              <p14:cNvContentPartPr/>
              <p14:nvPr/>
            </p14:nvContentPartPr>
            <p14:xfrm>
              <a:off x="8077763" y="5397788"/>
              <a:ext cx="83520" cy="88560"/>
            </p14:xfrm>
          </p:contentPart>
        </mc:Choice>
        <mc:Fallback xmlns="">
          <p:pic>
            <p:nvPicPr>
              <p:cNvPr id="14" name="インク 13">
                <a:extLst>
                  <a:ext uri="{FF2B5EF4-FFF2-40B4-BE49-F238E27FC236}">
                    <a16:creationId xmlns:a16="http://schemas.microsoft.com/office/drawing/2014/main" id="{CEBC79AE-0690-7972-4BF6-48D9170598C8}"/>
                  </a:ext>
                </a:extLst>
              </p:cNvPr>
              <p:cNvPicPr/>
              <p:nvPr/>
            </p:nvPicPr>
            <p:blipFill>
              <a:blip r:embed="rId12"/>
              <a:stretch>
                <a:fillRect/>
              </a:stretch>
            </p:blipFill>
            <p:spPr>
              <a:xfrm>
                <a:off x="8068763" y="5388788"/>
                <a:ext cx="101160" cy="106200"/>
              </a:xfrm>
              <a:prstGeom prst="rect">
                <a:avLst/>
              </a:prstGeom>
            </p:spPr>
          </p:pic>
        </mc:Fallback>
      </mc:AlternateContent>
      <p:sp>
        <p:nvSpPr>
          <p:cNvPr id="12" name="テキスト ボックス 11">
            <a:extLst>
              <a:ext uri="{FF2B5EF4-FFF2-40B4-BE49-F238E27FC236}">
                <a16:creationId xmlns:a16="http://schemas.microsoft.com/office/drawing/2014/main" id="{453E2D59-1A4E-9758-3BB9-7CE1424A70C9}"/>
              </a:ext>
            </a:extLst>
          </p:cNvPr>
          <p:cNvSpPr txBox="1"/>
          <p:nvPr/>
        </p:nvSpPr>
        <p:spPr>
          <a:xfrm>
            <a:off x="99536" y="6420632"/>
            <a:ext cx="3875314" cy="400110"/>
          </a:xfrm>
          <a:prstGeom prst="rect">
            <a:avLst/>
          </a:prstGeom>
          <a:noFill/>
        </p:spPr>
        <p:txBody>
          <a:bodyPr wrap="square" rtlCol="0">
            <a:spAutoFit/>
          </a:bodyPr>
          <a:lstStyle/>
          <a:p>
            <a:r>
              <a:rPr kumimoji="1" lang="ja-JP" altLang="en-US" sz="2000"/>
              <a:t>現状のバスアクセス圏</a:t>
            </a:r>
            <a:r>
              <a:rPr kumimoji="1" lang="en-US" altLang="ja-JP" sz="2000"/>
              <a:t>(R3</a:t>
            </a:r>
            <a:r>
              <a:rPr kumimoji="1" lang="ja-JP" altLang="en-US" sz="2000"/>
              <a:t>年度</a:t>
            </a:r>
            <a:r>
              <a:rPr kumimoji="1" lang="en-US" altLang="ja-JP" sz="2000"/>
              <a:t>)</a:t>
            </a:r>
            <a:endParaRPr kumimoji="1" lang="ja-JP" altLang="en-US" sz="2000"/>
          </a:p>
        </p:txBody>
      </p:sp>
      <p:sp>
        <p:nvSpPr>
          <p:cNvPr id="15" name="テキスト ボックス 14">
            <a:extLst>
              <a:ext uri="{FF2B5EF4-FFF2-40B4-BE49-F238E27FC236}">
                <a16:creationId xmlns:a16="http://schemas.microsoft.com/office/drawing/2014/main" id="{D88068FF-A156-3F27-A802-FBB8D98253ED}"/>
              </a:ext>
            </a:extLst>
          </p:cNvPr>
          <p:cNvSpPr txBox="1"/>
          <p:nvPr/>
        </p:nvSpPr>
        <p:spPr>
          <a:xfrm>
            <a:off x="6937449" y="6436894"/>
            <a:ext cx="4379008" cy="369332"/>
          </a:xfrm>
          <a:prstGeom prst="rect">
            <a:avLst/>
          </a:prstGeom>
          <a:noFill/>
        </p:spPr>
        <p:txBody>
          <a:bodyPr wrap="square" rtlCol="0">
            <a:spAutoFit/>
          </a:bodyPr>
          <a:lstStyle/>
          <a:p>
            <a:r>
              <a:rPr kumimoji="1" lang="ja-JP" altLang="en-US"/>
              <a:t>施策</a:t>
            </a:r>
            <a:r>
              <a:rPr lang="ja-JP" altLang="en-US"/>
              <a:t>シミュレーション</a:t>
            </a:r>
            <a:r>
              <a:rPr kumimoji="1" lang="en-US" altLang="ja-JP"/>
              <a:t>(R18</a:t>
            </a:r>
            <a:r>
              <a:rPr kumimoji="1" lang="ja-JP" altLang="en-US"/>
              <a:t>年度見込み</a:t>
            </a:r>
            <a:r>
              <a:rPr kumimoji="1" lang="en-US" altLang="ja-JP"/>
              <a:t>)</a:t>
            </a:r>
            <a:endParaRPr kumimoji="1" lang="ja-JP" altLang="en-US"/>
          </a:p>
        </p:txBody>
      </p:sp>
      <p:grpSp>
        <p:nvGrpSpPr>
          <p:cNvPr id="92" name="グループ化 91">
            <a:extLst>
              <a:ext uri="{FF2B5EF4-FFF2-40B4-BE49-F238E27FC236}">
                <a16:creationId xmlns:a16="http://schemas.microsoft.com/office/drawing/2014/main" id="{C647EFFB-5D94-75B7-07A1-F8034004663C}"/>
              </a:ext>
            </a:extLst>
          </p:cNvPr>
          <p:cNvGrpSpPr/>
          <p:nvPr/>
        </p:nvGrpSpPr>
        <p:grpSpPr>
          <a:xfrm>
            <a:off x="7392390" y="2062208"/>
            <a:ext cx="3500128" cy="4044458"/>
            <a:chOff x="7392390" y="2062208"/>
            <a:chExt cx="3500128" cy="4044458"/>
          </a:xfrm>
        </p:grpSpPr>
        <p:sp>
          <p:nvSpPr>
            <p:cNvPr id="42" name="楕円 41">
              <a:extLst>
                <a:ext uri="{FF2B5EF4-FFF2-40B4-BE49-F238E27FC236}">
                  <a16:creationId xmlns:a16="http://schemas.microsoft.com/office/drawing/2014/main" id="{8ECD4704-1F77-2962-719C-A7B787070C08}"/>
                </a:ext>
              </a:extLst>
            </p:cNvPr>
            <p:cNvSpPr/>
            <p:nvPr/>
          </p:nvSpPr>
          <p:spPr>
            <a:xfrm>
              <a:off x="8177713" y="2593250"/>
              <a:ext cx="891588" cy="1149828"/>
            </a:xfrm>
            <a:prstGeom prst="ellipse">
              <a:avLst/>
            </a:prstGeom>
            <a:noFill/>
            <a:ln w="5715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D7884915-B6F5-6D3D-D178-857CA6B6F9CC}"/>
                </a:ext>
              </a:extLst>
            </p:cNvPr>
            <p:cNvSpPr/>
            <p:nvPr/>
          </p:nvSpPr>
          <p:spPr>
            <a:xfrm>
              <a:off x="7392390" y="5186892"/>
              <a:ext cx="1142513" cy="919774"/>
            </a:xfrm>
            <a:prstGeom prst="ellipse">
              <a:avLst/>
            </a:prstGeom>
            <a:noFill/>
            <a:ln w="5715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四角形: 角を丸くする 81">
              <a:extLst>
                <a:ext uri="{FF2B5EF4-FFF2-40B4-BE49-F238E27FC236}">
                  <a16:creationId xmlns:a16="http://schemas.microsoft.com/office/drawing/2014/main" id="{01942F27-E613-A1C9-B7F3-1B08EE966342}"/>
                </a:ext>
              </a:extLst>
            </p:cNvPr>
            <p:cNvSpPr/>
            <p:nvPr/>
          </p:nvSpPr>
          <p:spPr>
            <a:xfrm>
              <a:off x="9348931" y="2062208"/>
              <a:ext cx="1543587" cy="624588"/>
            </a:xfrm>
            <a:prstGeom prst="roundRect">
              <a:avLst/>
            </a:prstGeom>
            <a:solidFill>
              <a:srgbClr val="44546A"/>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b="1">
                  <a:solidFill>
                    <a:schemeClr val="bg1"/>
                  </a:solidFill>
                </a:rPr>
                <a:t>再編地域</a:t>
              </a:r>
              <a:endParaRPr kumimoji="1" lang="en-US" altLang="ja-JP" sz="2400" b="1">
                <a:solidFill>
                  <a:schemeClr val="bg1"/>
                </a:solidFill>
              </a:endParaRPr>
            </a:p>
          </p:txBody>
        </p:sp>
        <p:cxnSp>
          <p:nvCxnSpPr>
            <p:cNvPr id="84" name="直線コネクタ 83">
              <a:extLst>
                <a:ext uri="{FF2B5EF4-FFF2-40B4-BE49-F238E27FC236}">
                  <a16:creationId xmlns:a16="http://schemas.microsoft.com/office/drawing/2014/main" id="{C0811DFE-6D6A-27CC-C6C3-51F04523365E}"/>
                </a:ext>
              </a:extLst>
            </p:cNvPr>
            <p:cNvCxnSpPr>
              <a:cxnSpLocks/>
              <a:endCxn id="42" idx="7"/>
            </p:cNvCxnSpPr>
            <p:nvPr/>
          </p:nvCxnSpPr>
          <p:spPr>
            <a:xfrm flipH="1">
              <a:off x="8938731" y="2644278"/>
              <a:ext cx="469933" cy="117360"/>
            </a:xfrm>
            <a:prstGeom prst="line">
              <a:avLst/>
            </a:prstGeom>
            <a:ln w="38100">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87" name="直線コネクタ 86">
              <a:extLst>
                <a:ext uri="{FF2B5EF4-FFF2-40B4-BE49-F238E27FC236}">
                  <a16:creationId xmlns:a16="http://schemas.microsoft.com/office/drawing/2014/main" id="{3C26CAAE-DC14-EF2F-D04C-0AC0A51B7761}"/>
                </a:ext>
              </a:extLst>
            </p:cNvPr>
            <p:cNvCxnSpPr>
              <a:cxnSpLocks/>
              <a:endCxn id="44" idx="6"/>
            </p:cNvCxnSpPr>
            <p:nvPr/>
          </p:nvCxnSpPr>
          <p:spPr>
            <a:xfrm flipH="1">
              <a:off x="8534903" y="2605688"/>
              <a:ext cx="845009" cy="3041091"/>
            </a:xfrm>
            <a:prstGeom prst="line">
              <a:avLst/>
            </a:prstGeom>
            <a:ln w="38100">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grpSp>
      <p:sp>
        <p:nvSpPr>
          <p:cNvPr id="11" name="テキスト ボックス 10">
            <a:extLst>
              <a:ext uri="{FF2B5EF4-FFF2-40B4-BE49-F238E27FC236}">
                <a16:creationId xmlns:a16="http://schemas.microsoft.com/office/drawing/2014/main" id="{80F175AD-4F0C-DD59-985D-1253FB8A7ADA}"/>
              </a:ext>
            </a:extLst>
          </p:cNvPr>
          <p:cNvSpPr txBox="1"/>
          <p:nvPr/>
        </p:nvSpPr>
        <p:spPr>
          <a:xfrm>
            <a:off x="3900331" y="5924096"/>
            <a:ext cx="3773081" cy="523220"/>
          </a:xfrm>
          <a:prstGeom prst="rect">
            <a:avLst/>
          </a:prstGeom>
          <a:solidFill>
            <a:schemeClr val="bg1"/>
          </a:solidFill>
          <a:ln>
            <a:noFill/>
          </a:ln>
          <a:effectLst>
            <a:outerShdw dist="203200" dir="10800000" algn="r" rotWithShape="0">
              <a:srgbClr val="BC4C14"/>
            </a:outerShdw>
          </a:effectLst>
        </p:spPr>
        <p:txBody>
          <a:bodyPr wrap="square" rtlCol="0">
            <a:spAutoFit/>
          </a:bodyPr>
          <a:lstStyle/>
          <a:p>
            <a:r>
              <a:rPr kumimoji="1" lang="ja-JP" altLang="en-US" sz="2800">
                <a:latin typeface="Noto Sans JP" panose="020B0200000000000000" pitchFamily="50" charset="-128"/>
                <a:ea typeface="Noto Sans JP" panose="020B0200000000000000" pitchFamily="50" charset="-128"/>
              </a:rPr>
              <a:t>生活エリア→公共交通</a:t>
            </a:r>
            <a:endParaRPr kumimoji="1" lang="en-US" altLang="ja-JP" sz="2800">
              <a:latin typeface="Noto Sans JP" panose="020B0200000000000000" pitchFamily="50" charset="-128"/>
              <a:ea typeface="Noto Sans JP" panose="020B0200000000000000" pitchFamily="50" charset="-128"/>
            </a:endParaRPr>
          </a:p>
        </p:txBody>
      </p:sp>
    </p:spTree>
    <p:extLst>
      <p:ext uri="{BB962C8B-B14F-4D97-AF65-F5344CB8AC3E}">
        <p14:creationId xmlns:p14="http://schemas.microsoft.com/office/powerpoint/2010/main" val="34518073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64" grpId="0"/>
      <p:bldP spid="2" grpId="0" animBg="1"/>
      <p:bldP spid="5" grpId="0" animBg="1"/>
      <p:bldP spid="13"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2380F-F3AE-ECAE-6A79-EC78B1E7D7A9}"/>
            </a:ext>
          </a:extLst>
        </p:cNvPr>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2BF3AD23-8C16-8A2E-9AD5-FD114A4A429A}"/>
              </a:ext>
            </a:extLst>
          </p:cNvPr>
          <p:cNvGrpSpPr/>
          <p:nvPr/>
        </p:nvGrpSpPr>
        <p:grpSpPr>
          <a:xfrm>
            <a:off x="3107143" y="1481796"/>
            <a:ext cx="4672192" cy="5465211"/>
            <a:chOff x="3483727" y="1767618"/>
            <a:chExt cx="4121694" cy="4821276"/>
          </a:xfrm>
        </p:grpSpPr>
        <p:pic>
          <p:nvPicPr>
            <p:cNvPr id="16" name="図 15">
              <a:extLst>
                <a:ext uri="{FF2B5EF4-FFF2-40B4-BE49-F238E27FC236}">
                  <a16:creationId xmlns:a16="http://schemas.microsoft.com/office/drawing/2014/main" id="{89A972BB-8205-37C1-0C27-A2F09F12C15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483727" y="1767618"/>
              <a:ext cx="4121694" cy="4821276"/>
            </a:xfrm>
            <a:prstGeom prst="rect">
              <a:avLst/>
            </a:prstGeom>
          </p:spPr>
        </p:pic>
        <p:sp>
          <p:nvSpPr>
            <p:cNvPr id="42" name="楕円 41">
              <a:extLst>
                <a:ext uri="{FF2B5EF4-FFF2-40B4-BE49-F238E27FC236}">
                  <a16:creationId xmlns:a16="http://schemas.microsoft.com/office/drawing/2014/main" id="{3C7BFE96-7D0D-9375-57D7-182B5169DADF}"/>
                </a:ext>
              </a:extLst>
            </p:cNvPr>
            <p:cNvSpPr/>
            <p:nvPr/>
          </p:nvSpPr>
          <p:spPr>
            <a:xfrm>
              <a:off x="5118212" y="3141553"/>
              <a:ext cx="787692" cy="1012732"/>
            </a:xfrm>
            <a:prstGeom prst="ellipse">
              <a:avLst/>
            </a:prstGeom>
            <a:noFill/>
            <a:ln w="5715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B3DC36E3-88A1-4D57-45CC-3C068F5FDEBE}"/>
                </a:ext>
              </a:extLst>
            </p:cNvPr>
            <p:cNvSpPr/>
            <p:nvPr/>
          </p:nvSpPr>
          <p:spPr>
            <a:xfrm>
              <a:off x="4493372" y="5378897"/>
              <a:ext cx="1009377" cy="810108"/>
            </a:xfrm>
            <a:prstGeom prst="ellipse">
              <a:avLst/>
            </a:prstGeom>
            <a:noFill/>
            <a:ln w="57150">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9" name="直線コネクタ 58">
              <a:extLst>
                <a:ext uri="{FF2B5EF4-FFF2-40B4-BE49-F238E27FC236}">
                  <a16:creationId xmlns:a16="http://schemas.microsoft.com/office/drawing/2014/main" id="{0CEF0D33-5A66-D6B6-E62A-C86BD9BCF141}"/>
                </a:ext>
              </a:extLst>
            </p:cNvPr>
            <p:cNvCxnSpPr>
              <a:cxnSpLocks/>
              <a:stCxn id="42" idx="0"/>
              <a:endCxn id="53" idx="2"/>
            </p:cNvCxnSpPr>
            <p:nvPr/>
          </p:nvCxnSpPr>
          <p:spPr>
            <a:xfrm flipH="1" flipV="1">
              <a:off x="4599002" y="2197835"/>
              <a:ext cx="913057" cy="943718"/>
            </a:xfrm>
            <a:prstGeom prst="line">
              <a:avLst/>
            </a:prstGeom>
            <a:ln w="38100">
              <a:solidFill>
                <a:srgbClr val="44546A"/>
              </a:solidFill>
            </a:ln>
          </p:spPr>
          <p:style>
            <a:lnRef idx="2">
              <a:schemeClr val="accent1"/>
            </a:lnRef>
            <a:fillRef idx="0">
              <a:schemeClr val="accent1"/>
            </a:fillRef>
            <a:effectRef idx="1">
              <a:schemeClr val="accent1"/>
            </a:effectRef>
            <a:fontRef idx="minor">
              <a:schemeClr val="tx1"/>
            </a:fontRef>
          </p:style>
        </p:cxnSp>
      </p:grpSp>
      <p:sp>
        <p:nvSpPr>
          <p:cNvPr id="55" name="正方形/長方形 54">
            <a:extLst>
              <a:ext uri="{FF2B5EF4-FFF2-40B4-BE49-F238E27FC236}">
                <a16:creationId xmlns:a16="http://schemas.microsoft.com/office/drawing/2014/main" id="{7698CC8C-2287-1434-896D-0C7E65244217}"/>
              </a:ext>
            </a:extLst>
          </p:cNvPr>
          <p:cNvSpPr/>
          <p:nvPr/>
        </p:nvSpPr>
        <p:spPr>
          <a:xfrm>
            <a:off x="742557" y="2610508"/>
            <a:ext cx="3102406" cy="646331"/>
          </a:xfrm>
          <a:prstGeom prst="rect">
            <a:avLst/>
          </a:prstGeom>
          <a:solidFill>
            <a:srgbClr val="44546A">
              <a:alpha val="20000"/>
            </a:srgbClr>
          </a:solidFill>
          <a:ln w="5715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ADC073FA-54B6-CBB2-46E9-D11716F7E8A4}"/>
              </a:ext>
            </a:extLst>
          </p:cNvPr>
          <p:cNvSpPr/>
          <p:nvPr/>
        </p:nvSpPr>
        <p:spPr>
          <a:xfrm>
            <a:off x="198753" y="3927613"/>
            <a:ext cx="4272255" cy="646331"/>
          </a:xfrm>
          <a:prstGeom prst="rect">
            <a:avLst/>
          </a:prstGeom>
          <a:solidFill>
            <a:srgbClr val="44546A">
              <a:alpha val="20000"/>
            </a:srgbClr>
          </a:solidFill>
          <a:ln w="5715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a:extLst>
              <a:ext uri="{FF2B5EF4-FFF2-40B4-BE49-F238E27FC236}">
                <a16:creationId xmlns:a16="http://schemas.microsoft.com/office/drawing/2014/main" id="{177A3130-EBFC-1AC4-FA2E-8A689B8456C6}"/>
              </a:ext>
            </a:extLst>
          </p:cNvPr>
          <p:cNvSpPr/>
          <p:nvPr/>
        </p:nvSpPr>
        <p:spPr>
          <a:xfrm>
            <a:off x="1277122" y="1444332"/>
            <a:ext cx="6188506" cy="525141"/>
          </a:xfrm>
          <a:prstGeom prst="rect">
            <a:avLst/>
          </a:prstGeom>
          <a:solidFill>
            <a:srgbClr val="44546A">
              <a:alpha val="20000"/>
            </a:srgbClr>
          </a:solidFill>
          <a:ln w="5715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四角形: 角を丸くする 55">
            <a:extLst>
              <a:ext uri="{FF2B5EF4-FFF2-40B4-BE49-F238E27FC236}">
                <a16:creationId xmlns:a16="http://schemas.microsoft.com/office/drawing/2014/main" id="{49A8E8E1-61AE-07A1-1BC9-473F1ECDA00D}"/>
              </a:ext>
            </a:extLst>
          </p:cNvPr>
          <p:cNvSpPr/>
          <p:nvPr/>
        </p:nvSpPr>
        <p:spPr>
          <a:xfrm>
            <a:off x="151177" y="3469168"/>
            <a:ext cx="1734488" cy="523220"/>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t>三中地区</a:t>
            </a:r>
            <a:endParaRPr kumimoji="1" lang="ja-JP" altLang="en-US" sz="2800" b="1"/>
          </a:p>
        </p:txBody>
      </p:sp>
      <p:sp>
        <p:nvSpPr>
          <p:cNvPr id="54" name="四角形: 角を丸くする 53">
            <a:extLst>
              <a:ext uri="{FF2B5EF4-FFF2-40B4-BE49-F238E27FC236}">
                <a16:creationId xmlns:a16="http://schemas.microsoft.com/office/drawing/2014/main" id="{47504584-F43E-EE64-EEEE-4548DF871F86}"/>
              </a:ext>
            </a:extLst>
          </p:cNvPr>
          <p:cNvSpPr/>
          <p:nvPr/>
        </p:nvSpPr>
        <p:spPr>
          <a:xfrm>
            <a:off x="299264" y="2190071"/>
            <a:ext cx="2465326" cy="523220"/>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t>生活</a:t>
            </a:r>
            <a:r>
              <a:rPr kumimoji="1" lang="ja-JP" altLang="en-US" sz="2800" b="1"/>
              <a:t>エリア外</a:t>
            </a:r>
          </a:p>
        </p:txBody>
      </p:sp>
      <p:grpSp>
        <p:nvGrpSpPr>
          <p:cNvPr id="25" name="グループ化 24">
            <a:extLst>
              <a:ext uri="{FF2B5EF4-FFF2-40B4-BE49-F238E27FC236}">
                <a16:creationId xmlns:a16="http://schemas.microsoft.com/office/drawing/2014/main" id="{03FF70F7-AFE9-3CCA-82EB-F0960ED1261C}"/>
              </a:ext>
            </a:extLst>
          </p:cNvPr>
          <p:cNvGrpSpPr/>
          <p:nvPr/>
        </p:nvGrpSpPr>
        <p:grpSpPr>
          <a:xfrm>
            <a:off x="11324077" y="-1"/>
            <a:ext cx="923330" cy="6868064"/>
            <a:chOff x="11324077" y="-1"/>
            <a:chExt cx="923330" cy="6868064"/>
          </a:xfrm>
        </p:grpSpPr>
        <p:sp>
          <p:nvSpPr>
            <p:cNvPr id="26" name="四角形: 1 つの角を切り取る 25">
              <a:extLst>
                <a:ext uri="{FF2B5EF4-FFF2-40B4-BE49-F238E27FC236}">
                  <a16:creationId xmlns:a16="http://schemas.microsoft.com/office/drawing/2014/main" id="{D330FB74-559B-98D5-5281-FD1D11D8B28B}"/>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1 つの角を切り取る 26">
              <a:extLst>
                <a:ext uri="{FF2B5EF4-FFF2-40B4-BE49-F238E27FC236}">
                  <a16:creationId xmlns:a16="http://schemas.microsoft.com/office/drawing/2014/main" id="{5F50F72B-5547-3D98-9BFE-5874F49A850F}"/>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1 つの角を切り取る 27">
              <a:extLst>
                <a:ext uri="{FF2B5EF4-FFF2-40B4-BE49-F238E27FC236}">
                  <a16:creationId xmlns:a16="http://schemas.microsoft.com/office/drawing/2014/main" id="{BE13AACE-92F6-692F-2E1F-27AE9644532B}"/>
                </a:ext>
              </a:extLst>
            </p:cNvPr>
            <p:cNvSpPr/>
            <p:nvPr/>
          </p:nvSpPr>
          <p:spPr>
            <a:xfrm>
              <a:off x="114000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1 つの角を切り取る 28">
              <a:extLst>
                <a:ext uri="{FF2B5EF4-FFF2-40B4-BE49-F238E27FC236}">
                  <a16:creationId xmlns:a16="http://schemas.microsoft.com/office/drawing/2014/main" id="{D10571FB-B2B5-86EF-053C-AAF7AE172BEB}"/>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1 つの角を切り取る 29">
              <a:extLst>
                <a:ext uri="{FF2B5EF4-FFF2-40B4-BE49-F238E27FC236}">
                  <a16:creationId xmlns:a16="http://schemas.microsoft.com/office/drawing/2014/main" id="{70BF4643-CD09-DD06-88E9-59FDF9AB8EC7}"/>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1 つの角を切り取る 30">
              <a:extLst>
                <a:ext uri="{FF2B5EF4-FFF2-40B4-BE49-F238E27FC236}">
                  <a16:creationId xmlns:a16="http://schemas.microsoft.com/office/drawing/2014/main" id="{B57471B7-5874-7FE3-D7C9-34D3B1E37105}"/>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6E6C2C59-E50F-63DE-DBFB-0914647D8455}"/>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33" name="テキスト ボックス 32">
              <a:extLst>
                <a:ext uri="{FF2B5EF4-FFF2-40B4-BE49-F238E27FC236}">
                  <a16:creationId xmlns:a16="http://schemas.microsoft.com/office/drawing/2014/main" id="{89C7CF7A-AC83-71B5-E3FE-E7BF74FF8573}"/>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34" name="テキスト ボックス 33">
              <a:extLst>
                <a:ext uri="{FF2B5EF4-FFF2-40B4-BE49-F238E27FC236}">
                  <a16:creationId xmlns:a16="http://schemas.microsoft.com/office/drawing/2014/main" id="{99CFEF96-B9BB-2077-78A2-74AED262ACB7}"/>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35" name="テキスト ボックス 34">
              <a:extLst>
                <a:ext uri="{FF2B5EF4-FFF2-40B4-BE49-F238E27FC236}">
                  <a16:creationId xmlns:a16="http://schemas.microsoft.com/office/drawing/2014/main" id="{FB45BBA2-B606-5841-CE14-DE5331B8829C}"/>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36" name="テキスト ボックス 35">
              <a:extLst>
                <a:ext uri="{FF2B5EF4-FFF2-40B4-BE49-F238E27FC236}">
                  <a16:creationId xmlns:a16="http://schemas.microsoft.com/office/drawing/2014/main" id="{26BBB43D-2944-C7DF-72F3-67ECA40606B8}"/>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37" name="テキスト ボックス 36">
              <a:extLst>
                <a:ext uri="{FF2B5EF4-FFF2-40B4-BE49-F238E27FC236}">
                  <a16:creationId xmlns:a16="http://schemas.microsoft.com/office/drawing/2014/main" id="{A6E2F7A1-357F-6E25-6E8D-E8CAB63477A2}"/>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sp>
        <p:nvSpPr>
          <p:cNvPr id="4" name="スライド番号プレースホルダー 3">
            <a:extLst>
              <a:ext uri="{FF2B5EF4-FFF2-40B4-BE49-F238E27FC236}">
                <a16:creationId xmlns:a16="http://schemas.microsoft.com/office/drawing/2014/main" id="{4F15588E-D690-DE12-FEC9-48889158E32D}"/>
              </a:ext>
            </a:extLst>
          </p:cNvPr>
          <p:cNvSpPr>
            <a:spLocks noGrp="1"/>
          </p:cNvSpPr>
          <p:nvPr>
            <p:ph type="sldNum" sz="quarter" idx="12"/>
          </p:nvPr>
        </p:nvSpPr>
        <p:spPr>
          <a:xfrm>
            <a:off x="8653468" y="6479691"/>
            <a:ext cx="2743200" cy="365125"/>
          </a:xfrm>
        </p:spPr>
        <p:txBody>
          <a:bodyPr/>
          <a:lstStyle/>
          <a:p>
            <a:fld id="{AAFBFB99-2AAE-4C69-9A02-A796AAE272E8}" type="slidenum">
              <a:rPr kumimoji="1" lang="ja-JP" altLang="en-US" smtClean="0"/>
              <a:t>19</a:t>
            </a:fld>
            <a:endParaRPr kumimoji="1" lang="ja-JP" altLang="en-US"/>
          </a:p>
        </p:txBody>
      </p:sp>
      <p:sp>
        <p:nvSpPr>
          <p:cNvPr id="17" name="テキスト ボックス 16">
            <a:extLst>
              <a:ext uri="{FF2B5EF4-FFF2-40B4-BE49-F238E27FC236}">
                <a16:creationId xmlns:a16="http://schemas.microsoft.com/office/drawing/2014/main" id="{61AF433E-FEA0-B3D3-2762-C8C0C02A8F0D}"/>
              </a:ext>
            </a:extLst>
          </p:cNvPr>
          <p:cNvSpPr txBox="1"/>
          <p:nvPr/>
        </p:nvSpPr>
        <p:spPr>
          <a:xfrm>
            <a:off x="113675" y="6436894"/>
            <a:ext cx="4672192" cy="369332"/>
          </a:xfrm>
          <a:prstGeom prst="rect">
            <a:avLst/>
          </a:prstGeom>
          <a:noFill/>
        </p:spPr>
        <p:txBody>
          <a:bodyPr wrap="square" rtlCol="0">
            <a:spAutoFit/>
          </a:bodyPr>
          <a:lstStyle/>
          <a:p>
            <a:r>
              <a:rPr kumimoji="1" lang="ja-JP" altLang="en-US"/>
              <a:t>施策</a:t>
            </a:r>
            <a:r>
              <a:rPr lang="ja-JP" altLang="en-US"/>
              <a:t>シミュレーション</a:t>
            </a:r>
            <a:r>
              <a:rPr kumimoji="1" lang="en-US" altLang="ja-JP"/>
              <a:t>(R18</a:t>
            </a:r>
            <a:r>
              <a:rPr kumimoji="1" lang="ja-JP" altLang="en-US"/>
              <a:t>年度見込み</a:t>
            </a:r>
            <a:r>
              <a:rPr kumimoji="1" lang="en-US" altLang="ja-JP"/>
              <a:t>)</a:t>
            </a:r>
            <a:endParaRPr kumimoji="1" lang="ja-JP" altLang="en-US"/>
          </a:p>
        </p:txBody>
      </p:sp>
      <p:sp>
        <p:nvSpPr>
          <p:cNvPr id="46" name="テキスト ボックス 45">
            <a:extLst>
              <a:ext uri="{FF2B5EF4-FFF2-40B4-BE49-F238E27FC236}">
                <a16:creationId xmlns:a16="http://schemas.microsoft.com/office/drawing/2014/main" id="{EF6C09CC-4FC4-C4B0-362E-3D77AD879A93}"/>
              </a:ext>
            </a:extLst>
          </p:cNvPr>
          <p:cNvSpPr txBox="1"/>
          <p:nvPr/>
        </p:nvSpPr>
        <p:spPr>
          <a:xfrm>
            <a:off x="1390640" y="1451235"/>
            <a:ext cx="6188506" cy="461665"/>
          </a:xfrm>
          <a:prstGeom prst="rect">
            <a:avLst/>
          </a:prstGeom>
          <a:noFill/>
        </p:spPr>
        <p:txBody>
          <a:bodyPr wrap="square" rtlCol="0">
            <a:spAutoFit/>
          </a:bodyPr>
          <a:lstStyle/>
          <a:p>
            <a:r>
              <a:rPr lang="ja-JP" altLang="en-US" sz="2400"/>
              <a:t>関鉄バス：</a:t>
            </a:r>
            <a:r>
              <a:rPr lang="en-US" altLang="ja-JP" sz="2400"/>
              <a:t>22</a:t>
            </a:r>
            <a:r>
              <a:rPr lang="ja-JP" altLang="en-US" sz="2400"/>
              <a:t>往復</a:t>
            </a:r>
            <a:r>
              <a:rPr lang="ja-JP" altLang="ja-JP" sz="2400"/>
              <a:t>延長＋</a:t>
            </a:r>
            <a:r>
              <a:rPr lang="en-US" altLang="ja-JP" sz="2400"/>
              <a:t>23</a:t>
            </a:r>
            <a:r>
              <a:rPr lang="ja-JP" altLang="en-US" sz="2400"/>
              <a:t>往復</a:t>
            </a:r>
            <a:r>
              <a:rPr lang="ja-JP" altLang="ja-JP" sz="2400"/>
              <a:t>の</a:t>
            </a:r>
            <a:r>
              <a:rPr lang="ja-JP" altLang="en-US" sz="2400"/>
              <a:t>新規増便</a:t>
            </a:r>
            <a:endParaRPr lang="ja-JP" altLang="ja-JP" sz="2400"/>
          </a:p>
        </p:txBody>
      </p:sp>
      <p:sp>
        <p:nvSpPr>
          <p:cNvPr id="49" name="テキスト ボックス 48">
            <a:extLst>
              <a:ext uri="{FF2B5EF4-FFF2-40B4-BE49-F238E27FC236}">
                <a16:creationId xmlns:a16="http://schemas.microsoft.com/office/drawing/2014/main" id="{195850BB-96C3-2217-1BEC-338C3D96B850}"/>
              </a:ext>
            </a:extLst>
          </p:cNvPr>
          <p:cNvSpPr txBox="1"/>
          <p:nvPr/>
        </p:nvSpPr>
        <p:spPr>
          <a:xfrm>
            <a:off x="125334" y="4011497"/>
            <a:ext cx="4529807" cy="461665"/>
          </a:xfrm>
          <a:prstGeom prst="rect">
            <a:avLst/>
          </a:prstGeom>
          <a:noFill/>
        </p:spPr>
        <p:txBody>
          <a:bodyPr wrap="square" rtlCol="0">
            <a:spAutoFit/>
          </a:bodyPr>
          <a:lstStyle/>
          <a:p>
            <a:r>
              <a:rPr lang="ja-JP" altLang="en-US" sz="2400"/>
              <a:t>コミュニティ</a:t>
            </a:r>
            <a:r>
              <a:rPr lang="ja-JP" altLang="ja-JP" sz="2400"/>
              <a:t>バス</a:t>
            </a:r>
            <a:r>
              <a:rPr lang="en-US" altLang="ja-JP" sz="2400"/>
              <a:t> 1</a:t>
            </a:r>
            <a:r>
              <a:rPr lang="ja-JP" altLang="ja-JP" sz="2400"/>
              <a:t>日</a:t>
            </a:r>
            <a:r>
              <a:rPr lang="en-US" altLang="ja-JP" sz="2400"/>
              <a:t>20</a:t>
            </a:r>
            <a:r>
              <a:rPr lang="ja-JP" altLang="en-US" sz="2400"/>
              <a:t>便増便</a:t>
            </a:r>
            <a:endParaRPr kumimoji="1" lang="ja-JP" altLang="en-US" sz="2400"/>
          </a:p>
        </p:txBody>
      </p:sp>
      <p:sp>
        <p:nvSpPr>
          <p:cNvPr id="51" name="テキスト ボックス 50">
            <a:extLst>
              <a:ext uri="{FF2B5EF4-FFF2-40B4-BE49-F238E27FC236}">
                <a16:creationId xmlns:a16="http://schemas.microsoft.com/office/drawing/2014/main" id="{2218E4AC-D0F3-DC88-8494-AB4B2DBE4FD0}"/>
              </a:ext>
            </a:extLst>
          </p:cNvPr>
          <p:cNvSpPr txBox="1"/>
          <p:nvPr/>
        </p:nvSpPr>
        <p:spPr>
          <a:xfrm>
            <a:off x="930503" y="2768092"/>
            <a:ext cx="2753780" cy="461665"/>
          </a:xfrm>
          <a:prstGeom prst="rect">
            <a:avLst/>
          </a:prstGeom>
          <a:noFill/>
        </p:spPr>
        <p:txBody>
          <a:bodyPr wrap="square" rtlCol="0">
            <a:spAutoFit/>
          </a:bodyPr>
          <a:lstStyle/>
          <a:p>
            <a:r>
              <a:rPr kumimoji="1" lang="ja-JP" altLang="en-US" sz="2400"/>
              <a:t>既存の路線は維持</a:t>
            </a:r>
          </a:p>
        </p:txBody>
      </p:sp>
      <p:cxnSp>
        <p:nvCxnSpPr>
          <p:cNvPr id="62" name="直線コネクタ 61">
            <a:extLst>
              <a:ext uri="{FF2B5EF4-FFF2-40B4-BE49-F238E27FC236}">
                <a16:creationId xmlns:a16="http://schemas.microsoft.com/office/drawing/2014/main" id="{69B88540-4E69-EC8E-6898-037A89AB5DB3}"/>
              </a:ext>
            </a:extLst>
          </p:cNvPr>
          <p:cNvCxnSpPr>
            <a:cxnSpLocks/>
            <a:endCxn id="57" idx="2"/>
          </p:cNvCxnSpPr>
          <p:nvPr/>
        </p:nvCxnSpPr>
        <p:spPr>
          <a:xfrm flipH="1" flipV="1">
            <a:off x="2334881" y="4573944"/>
            <a:ext cx="2084319" cy="1135939"/>
          </a:xfrm>
          <a:prstGeom prst="line">
            <a:avLst/>
          </a:prstGeom>
          <a:ln w="38100">
            <a:solidFill>
              <a:srgbClr val="44546A"/>
            </a:solidFill>
          </a:ln>
        </p:spPr>
        <p:style>
          <a:lnRef idx="2">
            <a:schemeClr val="accent1"/>
          </a:lnRef>
          <a:fillRef idx="0">
            <a:schemeClr val="accent1"/>
          </a:fillRef>
          <a:effectRef idx="1">
            <a:schemeClr val="accent1"/>
          </a:effectRef>
          <a:fontRef idx="minor">
            <a:schemeClr val="tx1"/>
          </a:fontRef>
        </p:style>
      </p:cxnSp>
      <p:sp>
        <p:nvSpPr>
          <p:cNvPr id="52" name="四角形: 角を丸くする 51">
            <a:extLst>
              <a:ext uri="{FF2B5EF4-FFF2-40B4-BE49-F238E27FC236}">
                <a16:creationId xmlns:a16="http://schemas.microsoft.com/office/drawing/2014/main" id="{4D9E9D81-0E7E-177F-7B52-46A7D6D7885D}"/>
              </a:ext>
            </a:extLst>
          </p:cNvPr>
          <p:cNvSpPr/>
          <p:nvPr/>
        </p:nvSpPr>
        <p:spPr>
          <a:xfrm>
            <a:off x="636237" y="904340"/>
            <a:ext cx="2104828" cy="536450"/>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t>都和中地区</a:t>
            </a:r>
          </a:p>
        </p:txBody>
      </p:sp>
      <p:sp>
        <p:nvSpPr>
          <p:cNvPr id="6" name="四角形: 角を丸くする 5">
            <a:extLst>
              <a:ext uri="{FF2B5EF4-FFF2-40B4-BE49-F238E27FC236}">
                <a16:creationId xmlns:a16="http://schemas.microsoft.com/office/drawing/2014/main" id="{49BCAC38-7AD3-3FEC-3703-2D59FF16F0B7}"/>
              </a:ext>
            </a:extLst>
          </p:cNvPr>
          <p:cNvSpPr/>
          <p:nvPr/>
        </p:nvSpPr>
        <p:spPr>
          <a:xfrm>
            <a:off x="3996298" y="126482"/>
            <a:ext cx="6876500" cy="767412"/>
          </a:xfrm>
          <a:prstGeom prst="roundRect">
            <a:avLst>
              <a:gd name="adj" fmla="val 10187"/>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E6FF2BB-977B-5E01-ADD7-048D40EBC66A}"/>
              </a:ext>
            </a:extLst>
          </p:cNvPr>
          <p:cNvSpPr txBox="1"/>
          <p:nvPr/>
        </p:nvSpPr>
        <p:spPr>
          <a:xfrm>
            <a:off x="3844963" y="297191"/>
            <a:ext cx="7027835" cy="523220"/>
          </a:xfrm>
          <a:prstGeom prst="rect">
            <a:avLst/>
          </a:prstGeom>
          <a:noFill/>
        </p:spPr>
        <p:txBody>
          <a:bodyPr wrap="square" rtlCol="0">
            <a:spAutoFit/>
          </a:bodyPr>
          <a:lstStyle/>
          <a:p>
            <a:pPr algn="ctr"/>
            <a:r>
              <a:rPr lang="ja-JP" altLang="en-US" sz="2800" b="1"/>
              <a:t>「生活エリア」に合わせたバス路線の再編</a:t>
            </a:r>
            <a:endParaRPr lang="en-US" altLang="ja-JP" sz="2800" b="1"/>
          </a:p>
        </p:txBody>
      </p:sp>
      <p:sp>
        <p:nvSpPr>
          <p:cNvPr id="48" name="テキスト ボックス 47">
            <a:extLst>
              <a:ext uri="{FF2B5EF4-FFF2-40B4-BE49-F238E27FC236}">
                <a16:creationId xmlns:a16="http://schemas.microsoft.com/office/drawing/2014/main" id="{04A1AA6C-69D9-676A-0945-BAC89380038F}"/>
              </a:ext>
            </a:extLst>
          </p:cNvPr>
          <p:cNvSpPr txBox="1"/>
          <p:nvPr/>
        </p:nvSpPr>
        <p:spPr>
          <a:xfrm>
            <a:off x="182953" y="163883"/>
            <a:ext cx="3850384" cy="646331"/>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600" b="1">
                <a:ln w="0"/>
                <a:effectLst>
                  <a:outerShdw blurRad="38100" dist="19050" dir="2700000" algn="tl" rotWithShape="0">
                    <a:schemeClr val="dk1">
                      <a:alpha val="40000"/>
                    </a:schemeClr>
                  </a:outerShdw>
                </a:effectLst>
              </a:rPr>
              <a:t>公共交通再編</a:t>
            </a:r>
            <a:endParaRPr lang="ja-JP" altLang="ja-JP" sz="3600" b="1">
              <a:ln w="0"/>
              <a:effectLst>
                <a:outerShdw blurRad="38100" dist="19050" dir="2700000" algn="tl" rotWithShape="0">
                  <a:schemeClr val="dk1">
                    <a:alpha val="40000"/>
                  </a:schemeClr>
                </a:outerShdw>
              </a:effectLst>
            </a:endParaRPr>
          </a:p>
        </p:txBody>
      </p:sp>
      <p:sp>
        <p:nvSpPr>
          <p:cNvPr id="40" name="四角形: 角を丸くする 39">
            <a:extLst>
              <a:ext uri="{FF2B5EF4-FFF2-40B4-BE49-F238E27FC236}">
                <a16:creationId xmlns:a16="http://schemas.microsoft.com/office/drawing/2014/main" id="{6D362FCF-7F9D-E2DD-F968-8D14315B73D3}"/>
              </a:ext>
            </a:extLst>
          </p:cNvPr>
          <p:cNvSpPr/>
          <p:nvPr/>
        </p:nvSpPr>
        <p:spPr>
          <a:xfrm>
            <a:off x="6358491" y="2151971"/>
            <a:ext cx="4914471" cy="1490869"/>
          </a:xfrm>
          <a:prstGeom prst="roundRect">
            <a:avLst/>
          </a:prstGeom>
          <a:solidFill>
            <a:srgbClr val="E9713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a:solidFill>
                  <a:schemeClr val="tx1"/>
                </a:solidFill>
              </a:rPr>
              <a:t>毎時</a:t>
            </a:r>
            <a:r>
              <a:rPr kumimoji="1" lang="en-US" altLang="ja-JP" sz="4000">
                <a:solidFill>
                  <a:schemeClr val="tx1"/>
                </a:solidFill>
              </a:rPr>
              <a:t>3</a:t>
            </a:r>
            <a:r>
              <a:rPr kumimoji="1" lang="ja-JP" altLang="en-US" sz="4000">
                <a:solidFill>
                  <a:schemeClr val="tx1"/>
                </a:solidFill>
              </a:rPr>
              <a:t>本以上エリア</a:t>
            </a:r>
            <a:endParaRPr kumimoji="1" lang="en-US" altLang="ja-JP" sz="4000">
              <a:solidFill>
                <a:schemeClr val="tx1"/>
              </a:solidFill>
            </a:endParaRPr>
          </a:p>
          <a:p>
            <a:pPr algn="ctr"/>
            <a:r>
              <a:rPr kumimoji="1" lang="en-US" altLang="ja-JP" sz="4000" b="1">
                <a:solidFill>
                  <a:srgbClr val="C00000"/>
                </a:solidFill>
              </a:rPr>
              <a:t>84.8</a:t>
            </a:r>
            <a:r>
              <a:rPr kumimoji="1" lang="ja-JP" altLang="en-US" sz="4000" b="1">
                <a:solidFill>
                  <a:srgbClr val="C00000"/>
                </a:solidFill>
              </a:rPr>
              <a:t>％</a:t>
            </a:r>
            <a:r>
              <a:rPr kumimoji="1" lang="en-US" altLang="ja-JP" sz="4000" b="1">
                <a:solidFill>
                  <a:schemeClr val="tx1"/>
                </a:solidFill>
              </a:rPr>
              <a:t> </a:t>
            </a:r>
            <a:r>
              <a:rPr kumimoji="1" lang="en-US" altLang="ja-JP" sz="4000">
                <a:solidFill>
                  <a:schemeClr val="tx1"/>
                </a:solidFill>
              </a:rPr>
              <a:t>(R18)</a:t>
            </a:r>
            <a:endParaRPr kumimoji="1" lang="ja-JP" altLang="en-US" sz="4000">
              <a:solidFill>
                <a:schemeClr val="tx1"/>
              </a:solidFill>
            </a:endParaRPr>
          </a:p>
        </p:txBody>
      </p:sp>
      <p:sp>
        <p:nvSpPr>
          <p:cNvPr id="43" name="テキスト ボックス 42">
            <a:extLst>
              <a:ext uri="{FF2B5EF4-FFF2-40B4-BE49-F238E27FC236}">
                <a16:creationId xmlns:a16="http://schemas.microsoft.com/office/drawing/2014/main" id="{0BA4AD65-CBD4-1E9A-5C68-4CB4011AC415}"/>
              </a:ext>
            </a:extLst>
          </p:cNvPr>
          <p:cNvSpPr txBox="1"/>
          <p:nvPr/>
        </p:nvSpPr>
        <p:spPr>
          <a:xfrm>
            <a:off x="7597995" y="4848684"/>
            <a:ext cx="3191995" cy="954107"/>
          </a:xfrm>
          <a:prstGeom prst="rect">
            <a:avLst/>
          </a:prstGeom>
          <a:noFill/>
        </p:spPr>
        <p:txBody>
          <a:bodyPr wrap="square" rtlCol="0">
            <a:spAutoFit/>
          </a:bodyPr>
          <a:lstStyle/>
          <a:p>
            <a:r>
              <a:rPr lang="ja-JP" altLang="en-US" sz="2800" b="1"/>
              <a:t>・経費約</a:t>
            </a:r>
            <a:r>
              <a:rPr lang="en-US" altLang="ja-JP" sz="2800" b="1"/>
              <a:t>1.25</a:t>
            </a:r>
            <a:r>
              <a:rPr lang="ja-JP" altLang="en-US" sz="2800" b="1"/>
              <a:t>億円</a:t>
            </a:r>
            <a:endParaRPr lang="en-US" altLang="ja-JP" sz="2800" b="1"/>
          </a:p>
          <a:p>
            <a:r>
              <a:rPr lang="ja-JP" altLang="en-US" sz="2800" b="1"/>
              <a:t>・運転士不足</a:t>
            </a:r>
            <a:r>
              <a:rPr lang="en-US" altLang="ja-JP" sz="2800" b="1"/>
              <a:t> </a:t>
            </a:r>
            <a:endParaRPr lang="ja-JP" altLang="en-US" sz="2800" b="1"/>
          </a:p>
        </p:txBody>
      </p:sp>
      <p:sp>
        <p:nvSpPr>
          <p:cNvPr id="45" name="テキスト ボックス 44">
            <a:extLst>
              <a:ext uri="{FF2B5EF4-FFF2-40B4-BE49-F238E27FC236}">
                <a16:creationId xmlns:a16="http://schemas.microsoft.com/office/drawing/2014/main" id="{72AAE2C7-1BD6-30A5-CD1C-0B76965F6097}"/>
              </a:ext>
            </a:extLst>
          </p:cNvPr>
          <p:cNvSpPr txBox="1"/>
          <p:nvPr/>
        </p:nvSpPr>
        <p:spPr>
          <a:xfrm>
            <a:off x="7436319" y="5971605"/>
            <a:ext cx="3665586" cy="461665"/>
          </a:xfrm>
          <a:prstGeom prst="rect">
            <a:avLst/>
          </a:prstGeom>
          <a:noFill/>
        </p:spPr>
        <p:txBody>
          <a:bodyPr wrap="square" rtlCol="0">
            <a:spAutoFit/>
          </a:bodyPr>
          <a:lstStyle/>
          <a:p>
            <a:r>
              <a:rPr kumimoji="1" lang="ja-JP" altLang="en-US" sz="2400"/>
              <a:t>自動運転導入等でカバー</a:t>
            </a:r>
          </a:p>
        </p:txBody>
      </p:sp>
      <p:sp>
        <p:nvSpPr>
          <p:cNvPr id="47" name="正方形/長方形 46">
            <a:extLst>
              <a:ext uri="{FF2B5EF4-FFF2-40B4-BE49-F238E27FC236}">
                <a16:creationId xmlns:a16="http://schemas.microsoft.com/office/drawing/2014/main" id="{CE3A619D-F356-C6BD-F83E-07ED96138FA9}"/>
              </a:ext>
            </a:extLst>
          </p:cNvPr>
          <p:cNvSpPr/>
          <p:nvPr/>
        </p:nvSpPr>
        <p:spPr>
          <a:xfrm>
            <a:off x="7406135" y="4698363"/>
            <a:ext cx="3575717" cy="1804550"/>
          </a:xfrm>
          <a:prstGeom prst="rect">
            <a:avLst/>
          </a:prstGeom>
          <a:noFill/>
          <a:ln w="57150">
            <a:solidFill>
              <a:srgbClr val="44546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p14="http://schemas.microsoft.com/office/powerpoint/2010/main">
        <mc:Choice Requires="p14">
          <p:contentPart p14:bwMode="auto" r:id="rId4">
            <p14:nvContentPartPr>
              <p14:cNvPr id="8" name="インク 7">
                <a:extLst>
                  <a:ext uri="{FF2B5EF4-FFF2-40B4-BE49-F238E27FC236}">
                    <a16:creationId xmlns:a16="http://schemas.microsoft.com/office/drawing/2014/main" id="{B59DA158-00CF-BCB8-ACA8-06DA0E2CA841}"/>
                  </a:ext>
                </a:extLst>
              </p14:cNvPr>
              <p14:cNvContentPartPr/>
              <p14:nvPr/>
            </p14:nvContentPartPr>
            <p14:xfrm>
              <a:off x="4878518" y="5785058"/>
              <a:ext cx="140760" cy="143640"/>
            </p14:xfrm>
          </p:contentPart>
        </mc:Choice>
        <mc:Fallback xmlns="">
          <p:pic>
            <p:nvPicPr>
              <p:cNvPr id="8" name="インク 7">
                <a:extLst>
                  <a:ext uri="{FF2B5EF4-FFF2-40B4-BE49-F238E27FC236}">
                    <a16:creationId xmlns:a16="http://schemas.microsoft.com/office/drawing/2014/main" id="{B59DA158-00CF-BCB8-ACA8-06DA0E2CA841}"/>
                  </a:ext>
                </a:extLst>
              </p:cNvPr>
              <p:cNvPicPr/>
              <p:nvPr/>
            </p:nvPicPr>
            <p:blipFill>
              <a:blip r:embed="rId5"/>
              <a:stretch>
                <a:fillRect/>
              </a:stretch>
            </p:blipFill>
            <p:spPr>
              <a:xfrm>
                <a:off x="4869518" y="5776058"/>
                <a:ext cx="15840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インク 9">
                <a:extLst>
                  <a:ext uri="{FF2B5EF4-FFF2-40B4-BE49-F238E27FC236}">
                    <a16:creationId xmlns:a16="http://schemas.microsoft.com/office/drawing/2014/main" id="{258CFC00-BC0D-A29D-AB64-73A949A76D89}"/>
                  </a:ext>
                </a:extLst>
              </p14:cNvPr>
              <p14:cNvContentPartPr/>
              <p14:nvPr/>
            </p14:nvContentPartPr>
            <p14:xfrm>
              <a:off x="4891118" y="5840858"/>
              <a:ext cx="165240" cy="146160"/>
            </p14:xfrm>
          </p:contentPart>
        </mc:Choice>
        <mc:Fallback xmlns="">
          <p:pic>
            <p:nvPicPr>
              <p:cNvPr id="10" name="インク 9">
                <a:extLst>
                  <a:ext uri="{FF2B5EF4-FFF2-40B4-BE49-F238E27FC236}">
                    <a16:creationId xmlns:a16="http://schemas.microsoft.com/office/drawing/2014/main" id="{258CFC00-BC0D-A29D-AB64-73A949A76D89}"/>
                  </a:ext>
                </a:extLst>
              </p:cNvPr>
              <p:cNvPicPr/>
              <p:nvPr/>
            </p:nvPicPr>
            <p:blipFill>
              <a:blip r:embed="rId7"/>
              <a:stretch>
                <a:fillRect/>
              </a:stretch>
            </p:blipFill>
            <p:spPr>
              <a:xfrm>
                <a:off x="4882118" y="5831858"/>
                <a:ext cx="18288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 name="インク 10">
                <a:extLst>
                  <a:ext uri="{FF2B5EF4-FFF2-40B4-BE49-F238E27FC236}">
                    <a16:creationId xmlns:a16="http://schemas.microsoft.com/office/drawing/2014/main" id="{73D64C0C-7F24-6AC5-49E2-717A5854A73E}"/>
                  </a:ext>
                </a:extLst>
              </p14:cNvPr>
              <p14:cNvContentPartPr/>
              <p14:nvPr/>
            </p14:nvContentPartPr>
            <p14:xfrm>
              <a:off x="5008838" y="5899538"/>
              <a:ext cx="21600" cy="38520"/>
            </p14:xfrm>
          </p:contentPart>
        </mc:Choice>
        <mc:Fallback xmlns="">
          <p:pic>
            <p:nvPicPr>
              <p:cNvPr id="11" name="インク 10">
                <a:extLst>
                  <a:ext uri="{FF2B5EF4-FFF2-40B4-BE49-F238E27FC236}">
                    <a16:creationId xmlns:a16="http://schemas.microsoft.com/office/drawing/2014/main" id="{73D64C0C-7F24-6AC5-49E2-717A5854A73E}"/>
                  </a:ext>
                </a:extLst>
              </p:cNvPr>
              <p:cNvPicPr/>
              <p:nvPr/>
            </p:nvPicPr>
            <p:blipFill>
              <a:blip r:embed="rId9"/>
              <a:stretch>
                <a:fillRect/>
              </a:stretch>
            </p:blipFill>
            <p:spPr>
              <a:xfrm>
                <a:off x="4999838" y="5890538"/>
                <a:ext cx="39240" cy="56160"/>
              </a:xfrm>
              <a:prstGeom prst="rect">
                <a:avLst/>
              </a:prstGeom>
            </p:spPr>
          </p:pic>
        </mc:Fallback>
      </mc:AlternateContent>
      <p:grpSp>
        <p:nvGrpSpPr>
          <p:cNvPr id="3" name="グループ化 2">
            <a:extLst>
              <a:ext uri="{FF2B5EF4-FFF2-40B4-BE49-F238E27FC236}">
                <a16:creationId xmlns:a16="http://schemas.microsoft.com/office/drawing/2014/main" id="{C8694800-607C-22BB-7404-0897064A3F5C}"/>
              </a:ext>
            </a:extLst>
          </p:cNvPr>
          <p:cNvGrpSpPr/>
          <p:nvPr/>
        </p:nvGrpSpPr>
        <p:grpSpPr>
          <a:xfrm>
            <a:off x="266913" y="4615799"/>
            <a:ext cx="2631156" cy="1790419"/>
            <a:chOff x="9048597" y="4817866"/>
            <a:chExt cx="2631156" cy="1790419"/>
          </a:xfrm>
        </p:grpSpPr>
        <p:grpSp>
          <p:nvGrpSpPr>
            <p:cNvPr id="9" name="グループ化 8">
              <a:extLst>
                <a:ext uri="{FF2B5EF4-FFF2-40B4-BE49-F238E27FC236}">
                  <a16:creationId xmlns:a16="http://schemas.microsoft.com/office/drawing/2014/main" id="{55E49A7D-BCB5-D39E-D801-F9F775BA3360}"/>
                </a:ext>
              </a:extLst>
            </p:cNvPr>
            <p:cNvGrpSpPr/>
            <p:nvPr/>
          </p:nvGrpSpPr>
          <p:grpSpPr>
            <a:xfrm>
              <a:off x="9048597" y="4817866"/>
              <a:ext cx="2631156" cy="1790419"/>
              <a:chOff x="8837075" y="933532"/>
              <a:chExt cx="2631156" cy="1108394"/>
            </a:xfrm>
          </p:grpSpPr>
          <p:sp>
            <p:nvSpPr>
              <p:cNvPr id="13" name="TextBox 7">
                <a:extLst>
                  <a:ext uri="{FF2B5EF4-FFF2-40B4-BE49-F238E27FC236}">
                    <a16:creationId xmlns:a16="http://schemas.microsoft.com/office/drawing/2014/main" id="{21132790-FD11-8509-A072-3357BAA0DE4C}"/>
                  </a:ext>
                </a:extLst>
              </p:cNvPr>
              <p:cNvSpPr txBox="1"/>
              <p:nvPr/>
            </p:nvSpPr>
            <p:spPr>
              <a:xfrm>
                <a:off x="9014066" y="1179000"/>
                <a:ext cx="2454165" cy="8629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t>　　　</a:t>
                </a:r>
                <a:r>
                  <a:rPr lang="en-US" altLang="ja-JP"/>
                  <a:t>3</a:t>
                </a:r>
                <a:r>
                  <a:rPr lang="ja-JP" altLang="en-US"/>
                  <a:t>本以上</a:t>
                </a:r>
                <a:endParaRPr lang="en-US" altLang="ja-JP"/>
              </a:p>
              <a:p>
                <a:pPr algn="l"/>
                <a:r>
                  <a:rPr lang="ja-JP" altLang="en-US"/>
                  <a:t>　　　</a:t>
                </a:r>
                <a:endParaRPr lang="en-US" altLang="ja-JP"/>
              </a:p>
              <a:p>
                <a:pPr algn="l"/>
                <a:r>
                  <a:rPr lang="ja-JP" altLang="en-US"/>
                  <a:t>　　　</a:t>
                </a:r>
                <a:r>
                  <a:rPr lang="en-US" altLang="ja-JP"/>
                  <a:t>3</a:t>
                </a:r>
                <a:r>
                  <a:rPr lang="ja-JP" altLang="en-US"/>
                  <a:t>本未満</a:t>
                </a:r>
                <a:endParaRPr lang="en-US" altLang="ja-JP"/>
              </a:p>
              <a:p>
                <a:pPr algn="l">
                  <a:lnSpc>
                    <a:spcPct val="200000"/>
                  </a:lnSpc>
                </a:pPr>
                <a:r>
                  <a:rPr lang="ja-JP" altLang="en-US"/>
                  <a:t>　　　生活エリア</a:t>
                </a:r>
                <a:endParaRPr lang="en-US" altLang="ja-JP"/>
              </a:p>
            </p:txBody>
          </p:sp>
          <p:sp>
            <p:nvSpPr>
              <p:cNvPr id="14" name="正方形/長方形 13">
                <a:extLst>
                  <a:ext uri="{FF2B5EF4-FFF2-40B4-BE49-F238E27FC236}">
                    <a16:creationId xmlns:a16="http://schemas.microsoft.com/office/drawing/2014/main" id="{4F2E78C7-06CC-ADAC-C648-9846F4C45872}"/>
                  </a:ext>
                </a:extLst>
              </p:cNvPr>
              <p:cNvSpPr/>
              <p:nvPr/>
            </p:nvSpPr>
            <p:spPr>
              <a:xfrm>
                <a:off x="8986150" y="1192718"/>
                <a:ext cx="599615" cy="202138"/>
              </a:xfrm>
              <a:prstGeom prst="rect">
                <a:avLst/>
              </a:prstGeom>
              <a:solidFill>
                <a:srgbClr val="E9733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7C0B6659-994A-2C96-75A5-A4BBB4F0C556}"/>
                  </a:ext>
                </a:extLst>
              </p:cNvPr>
              <p:cNvSpPr/>
              <p:nvPr/>
            </p:nvSpPr>
            <p:spPr>
              <a:xfrm>
                <a:off x="8992753" y="1815324"/>
                <a:ext cx="593012" cy="162563"/>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3E71C972-D1E4-EC61-3630-05DCD058F4BF}"/>
                  </a:ext>
                </a:extLst>
              </p:cNvPr>
              <p:cNvSpPr txBox="1"/>
              <p:nvPr/>
            </p:nvSpPr>
            <p:spPr>
              <a:xfrm>
                <a:off x="8837075" y="933532"/>
                <a:ext cx="2343556" cy="369332"/>
              </a:xfrm>
              <a:prstGeom prst="rect">
                <a:avLst/>
              </a:prstGeom>
              <a:noFill/>
            </p:spPr>
            <p:txBody>
              <a:bodyPr wrap="square" rtlCol="0">
                <a:spAutoFit/>
              </a:bodyPr>
              <a:lstStyle/>
              <a:p>
                <a:r>
                  <a:rPr kumimoji="1" lang="en-US" altLang="ja-JP"/>
                  <a:t>1</a:t>
                </a:r>
                <a:r>
                  <a:rPr kumimoji="1" lang="ja-JP" altLang="en-US"/>
                  <a:t>時間当たりの本数</a:t>
                </a:r>
              </a:p>
            </p:txBody>
          </p:sp>
        </p:grpSp>
        <p:sp>
          <p:nvSpPr>
            <p:cNvPr id="12" name="正方形/長方形 11">
              <a:extLst>
                <a:ext uri="{FF2B5EF4-FFF2-40B4-BE49-F238E27FC236}">
                  <a16:creationId xmlns:a16="http://schemas.microsoft.com/office/drawing/2014/main" id="{4DEC7123-4911-268D-B842-C0F0B6AE9C40}"/>
                </a:ext>
              </a:extLst>
            </p:cNvPr>
            <p:cNvSpPr/>
            <p:nvPr/>
          </p:nvSpPr>
          <p:spPr>
            <a:xfrm>
              <a:off x="9204275" y="5759098"/>
              <a:ext cx="593012" cy="318309"/>
            </a:xfrm>
            <a:prstGeom prst="rect">
              <a:avLst/>
            </a:prstGeom>
            <a:solidFill>
              <a:srgbClr val="5D73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624570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3" grpId="0"/>
      <p:bldP spid="45" grpId="0"/>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0645D-9770-14FA-FD62-05A0AB2EB972}"/>
            </a:ext>
          </a:extLst>
        </p:cNvPr>
        <p:cNvGrpSpPr/>
        <p:nvPr/>
      </p:nvGrpSpPr>
      <p:grpSpPr>
        <a:xfrm>
          <a:off x="0" y="0"/>
          <a:ext cx="0" cy="0"/>
          <a:chOff x="0" y="0"/>
          <a:chExt cx="0" cy="0"/>
        </a:xfrm>
      </p:grpSpPr>
      <p:sp>
        <p:nvSpPr>
          <p:cNvPr id="23" name="四角形: 角を丸くする 22">
            <a:extLst>
              <a:ext uri="{FF2B5EF4-FFF2-40B4-BE49-F238E27FC236}">
                <a16:creationId xmlns:a16="http://schemas.microsoft.com/office/drawing/2014/main" id="{B619DA0D-F695-1794-B923-664538FA5E4B}"/>
              </a:ext>
            </a:extLst>
          </p:cNvPr>
          <p:cNvSpPr/>
          <p:nvPr/>
        </p:nvSpPr>
        <p:spPr>
          <a:xfrm>
            <a:off x="6704976" y="3596628"/>
            <a:ext cx="4354520" cy="121049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618DB506-9FE2-604D-2CE2-6231A3583E26}"/>
              </a:ext>
            </a:extLst>
          </p:cNvPr>
          <p:cNvSpPr/>
          <p:nvPr/>
        </p:nvSpPr>
        <p:spPr>
          <a:xfrm>
            <a:off x="6704976" y="5619073"/>
            <a:ext cx="4354520" cy="915083"/>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49DA5A8C-36AC-C366-A9FC-BC27AEF4CE90}"/>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AFCCC51A-A109-2D9C-BBFE-4EC38CB9CE4B}"/>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10472BD6-775B-32F8-8199-18B458E767E5}"/>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3D113444-90FE-327B-B9FE-EA6C5E5E9A8B}"/>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97013753-43A4-9F56-EAB3-4EE4BD1B808B}"/>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591E211B-1C1D-7421-E8C5-C1E1DEC2CCCE}"/>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B116D97A-563B-98EF-B561-86EB7DB1087C}"/>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60233CB7-E5D9-A0F5-C2DF-A5761C2BCB49}"/>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C8E8A717-D09A-6712-94AD-BF18A12AF0D7}"/>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64172F21-6D23-3DAD-6EB1-3FD6813C4A9E}"/>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7D4E8D84-8CF7-9229-C53A-2E4CB667797A}"/>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82355C0D-3EA6-7F42-5A7C-2DE402677D19}"/>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スライド番号プレースホルダー 8">
            <a:extLst>
              <a:ext uri="{FF2B5EF4-FFF2-40B4-BE49-F238E27FC236}">
                <a16:creationId xmlns:a16="http://schemas.microsoft.com/office/drawing/2014/main" id="{80E3920E-1EE0-0621-7FF2-22DF8986C9D4}"/>
              </a:ext>
            </a:extLst>
          </p:cNvPr>
          <p:cNvSpPr>
            <a:spLocks noGrp="1"/>
          </p:cNvSpPr>
          <p:nvPr>
            <p:ph type="sldNum" sz="quarter" idx="12"/>
          </p:nvPr>
        </p:nvSpPr>
        <p:spPr/>
        <p:txBody>
          <a:bodyPr/>
          <a:lstStyle/>
          <a:p>
            <a:fld id="{808DD2B0-C8C2-4F2E-939A-03152E45562F}" type="slidenum">
              <a:rPr kumimoji="1" lang="ja-JP" altLang="en-US" smtClean="0"/>
              <a:t>20</a:t>
            </a:fld>
            <a:endParaRPr kumimoji="1" lang="ja-JP" altLang="en-US"/>
          </a:p>
        </p:txBody>
      </p:sp>
      <p:sp>
        <p:nvSpPr>
          <p:cNvPr id="81" name="四角形: 角を丸くする 80">
            <a:extLst>
              <a:ext uri="{FF2B5EF4-FFF2-40B4-BE49-F238E27FC236}">
                <a16:creationId xmlns:a16="http://schemas.microsoft.com/office/drawing/2014/main" id="{ED45069A-8CCF-D8CC-2FB5-7C0C4D7F4072}"/>
              </a:ext>
            </a:extLst>
          </p:cNvPr>
          <p:cNvSpPr/>
          <p:nvPr/>
        </p:nvSpPr>
        <p:spPr>
          <a:xfrm>
            <a:off x="5532135" y="303453"/>
            <a:ext cx="5457795" cy="953883"/>
          </a:xfrm>
          <a:prstGeom prst="roundRect">
            <a:avLst>
              <a:gd name="adj" fmla="val 13087"/>
            </a:avLst>
          </a:prstGeom>
          <a:solidFill>
            <a:srgbClr val="BC4C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800" b="1"/>
              <a:t>安定した都市との</a:t>
            </a:r>
            <a:endParaRPr lang="en-US" altLang="ja-JP" sz="2800" b="1"/>
          </a:p>
          <a:p>
            <a:pPr algn="ctr"/>
            <a:r>
              <a:rPr lang="ja-JP" altLang="en-US" sz="2800" b="1"/>
              <a:t>関わりの選択肢となる</a:t>
            </a:r>
            <a:endParaRPr lang="en-US" altLang="ja-JP" sz="2800" b="1"/>
          </a:p>
        </p:txBody>
      </p:sp>
      <p:sp>
        <p:nvSpPr>
          <p:cNvPr id="88" name="四角形: 角を丸くする 87">
            <a:extLst>
              <a:ext uri="{FF2B5EF4-FFF2-40B4-BE49-F238E27FC236}">
                <a16:creationId xmlns:a16="http://schemas.microsoft.com/office/drawing/2014/main" id="{40FDD0EE-34D4-9E9E-8C64-80161928C535}"/>
              </a:ext>
            </a:extLst>
          </p:cNvPr>
          <p:cNvSpPr/>
          <p:nvPr/>
        </p:nvSpPr>
        <p:spPr>
          <a:xfrm>
            <a:off x="182953" y="1032286"/>
            <a:ext cx="1928239" cy="523220"/>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t>後継者不足</a:t>
            </a:r>
          </a:p>
        </p:txBody>
      </p:sp>
      <p:sp>
        <p:nvSpPr>
          <p:cNvPr id="89" name="四角形: 角を丸くする 88">
            <a:extLst>
              <a:ext uri="{FF2B5EF4-FFF2-40B4-BE49-F238E27FC236}">
                <a16:creationId xmlns:a16="http://schemas.microsoft.com/office/drawing/2014/main" id="{72CE4E7C-74DE-2FA6-7E32-9DEEE621E84B}"/>
              </a:ext>
            </a:extLst>
          </p:cNvPr>
          <p:cNvSpPr/>
          <p:nvPr/>
        </p:nvSpPr>
        <p:spPr>
          <a:xfrm>
            <a:off x="182953" y="3030686"/>
            <a:ext cx="1928239" cy="523220"/>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t>生産額減少</a:t>
            </a:r>
          </a:p>
        </p:txBody>
      </p:sp>
      <p:sp>
        <p:nvSpPr>
          <p:cNvPr id="90" name="四角形: 角を丸くする 89">
            <a:extLst>
              <a:ext uri="{FF2B5EF4-FFF2-40B4-BE49-F238E27FC236}">
                <a16:creationId xmlns:a16="http://schemas.microsoft.com/office/drawing/2014/main" id="{0D39E338-8739-05C0-3255-6EA5AD2A6FA3}"/>
              </a:ext>
            </a:extLst>
          </p:cNvPr>
          <p:cNvSpPr/>
          <p:nvPr/>
        </p:nvSpPr>
        <p:spPr>
          <a:xfrm>
            <a:off x="227158" y="5015870"/>
            <a:ext cx="1928239" cy="523220"/>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t>耕作放棄地</a:t>
            </a:r>
          </a:p>
        </p:txBody>
      </p:sp>
      <p:pic>
        <p:nvPicPr>
          <p:cNvPr id="92" name="図 91" descr="ロゴ&#10;&#10;AI 生成コンテンツは誤りを含む可能性があります。">
            <a:extLst>
              <a:ext uri="{FF2B5EF4-FFF2-40B4-BE49-F238E27FC236}">
                <a16:creationId xmlns:a16="http://schemas.microsoft.com/office/drawing/2014/main" id="{CACAA94B-1FB4-B303-E88F-33CC0DE48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8685" y="3038315"/>
            <a:ext cx="540000" cy="540000"/>
          </a:xfrm>
          <a:prstGeom prst="rect">
            <a:avLst/>
          </a:prstGeom>
        </p:spPr>
      </p:pic>
      <p:pic>
        <p:nvPicPr>
          <p:cNvPr id="94" name="図 93" descr="アイコン&#10;&#10;AI 生成コンテンツは誤りを含む可能性があります。">
            <a:extLst>
              <a:ext uri="{FF2B5EF4-FFF2-40B4-BE49-F238E27FC236}">
                <a16:creationId xmlns:a16="http://schemas.microsoft.com/office/drawing/2014/main" id="{5F71678C-1AD1-D35D-55DF-178BC71B44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8685" y="5015870"/>
            <a:ext cx="540000" cy="540000"/>
          </a:xfrm>
          <a:prstGeom prst="rect">
            <a:avLst/>
          </a:prstGeom>
        </p:spPr>
      </p:pic>
      <p:pic>
        <p:nvPicPr>
          <p:cNvPr id="96" name="図 95" descr="会社名&#10;&#10;AI 生成コンテンツは誤りを含む可能性があります。">
            <a:extLst>
              <a:ext uri="{FF2B5EF4-FFF2-40B4-BE49-F238E27FC236}">
                <a16:creationId xmlns:a16="http://schemas.microsoft.com/office/drawing/2014/main" id="{24C76499-757D-4B08-07B0-415F91B536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8685" y="1044228"/>
            <a:ext cx="540000" cy="549529"/>
          </a:xfrm>
          <a:prstGeom prst="rect">
            <a:avLst/>
          </a:prstGeom>
        </p:spPr>
      </p:pic>
      <p:sp>
        <p:nvSpPr>
          <p:cNvPr id="97" name="テキスト ボックス 96">
            <a:extLst>
              <a:ext uri="{FF2B5EF4-FFF2-40B4-BE49-F238E27FC236}">
                <a16:creationId xmlns:a16="http://schemas.microsoft.com/office/drawing/2014/main" id="{011931B9-67BA-D90D-BC0C-395CF26B0E93}"/>
              </a:ext>
            </a:extLst>
          </p:cNvPr>
          <p:cNvSpPr txBox="1"/>
          <p:nvPr/>
        </p:nvSpPr>
        <p:spPr>
          <a:xfrm>
            <a:off x="182953" y="163883"/>
            <a:ext cx="3850384" cy="646331"/>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600" b="1">
                <a:ln w="0"/>
                <a:effectLst>
                  <a:outerShdw blurRad="38100" dist="19050" dir="2700000" algn="tl" rotWithShape="0">
                    <a:schemeClr val="dk1">
                      <a:alpha val="40000"/>
                    </a:schemeClr>
                  </a:outerShdw>
                </a:effectLst>
              </a:rPr>
              <a:t>農業法人設立支援</a:t>
            </a:r>
            <a:endParaRPr lang="ja-JP" altLang="ja-JP" sz="3600" b="1">
              <a:ln w="0"/>
              <a:effectLst>
                <a:outerShdw blurRad="38100" dist="19050" dir="2700000" algn="tl" rotWithShape="0">
                  <a:schemeClr val="dk1">
                    <a:alpha val="40000"/>
                  </a:schemeClr>
                </a:outerShdw>
              </a:effectLst>
            </a:endParaRPr>
          </a:p>
        </p:txBody>
      </p:sp>
      <p:sp>
        <p:nvSpPr>
          <p:cNvPr id="98" name="正方形/長方形 97">
            <a:extLst>
              <a:ext uri="{FF2B5EF4-FFF2-40B4-BE49-F238E27FC236}">
                <a16:creationId xmlns:a16="http://schemas.microsoft.com/office/drawing/2014/main" id="{B2031AA4-481F-8F56-9D6C-5014881AA502}"/>
              </a:ext>
            </a:extLst>
          </p:cNvPr>
          <p:cNvSpPr/>
          <p:nvPr/>
        </p:nvSpPr>
        <p:spPr>
          <a:xfrm>
            <a:off x="227158" y="1823843"/>
            <a:ext cx="2875030" cy="9025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800">
                <a:solidFill>
                  <a:schemeClr val="tx1"/>
                </a:solidFill>
              </a:rPr>
              <a:t>2010</a:t>
            </a:r>
            <a:r>
              <a:rPr kumimoji="1" lang="ja-JP" altLang="en-US" sz="2800">
                <a:solidFill>
                  <a:schemeClr val="tx1"/>
                </a:solidFill>
              </a:rPr>
              <a:t>年→</a:t>
            </a:r>
            <a:r>
              <a:rPr kumimoji="1" lang="en-US" altLang="ja-JP" sz="2800">
                <a:solidFill>
                  <a:schemeClr val="tx1"/>
                </a:solidFill>
              </a:rPr>
              <a:t>2020</a:t>
            </a:r>
            <a:r>
              <a:rPr kumimoji="1" lang="ja-JP" altLang="en-US" sz="2800">
                <a:solidFill>
                  <a:schemeClr val="tx1"/>
                </a:solidFill>
              </a:rPr>
              <a:t>年</a:t>
            </a:r>
            <a:endParaRPr kumimoji="1" lang="en-US" altLang="ja-JP" sz="2800">
              <a:solidFill>
                <a:schemeClr val="tx1"/>
              </a:solidFill>
            </a:endParaRPr>
          </a:p>
          <a:p>
            <a:pPr algn="ctr"/>
            <a:r>
              <a:rPr lang="ja-JP" altLang="en-US" sz="2800" b="1">
                <a:solidFill>
                  <a:schemeClr val="tx1"/>
                </a:solidFill>
              </a:rPr>
              <a:t>半減</a:t>
            </a:r>
            <a:endParaRPr kumimoji="1" lang="ja-JP" altLang="en-US" sz="2800" b="1">
              <a:solidFill>
                <a:schemeClr val="tx1"/>
              </a:solidFill>
            </a:endParaRPr>
          </a:p>
        </p:txBody>
      </p:sp>
      <p:sp>
        <p:nvSpPr>
          <p:cNvPr id="99" name="正方形/長方形 98">
            <a:extLst>
              <a:ext uri="{FF2B5EF4-FFF2-40B4-BE49-F238E27FC236}">
                <a16:creationId xmlns:a16="http://schemas.microsoft.com/office/drawing/2014/main" id="{CC06E9B0-41BA-683D-5F1D-9BC44DEB487E}"/>
              </a:ext>
            </a:extLst>
          </p:cNvPr>
          <p:cNvSpPr/>
          <p:nvPr/>
        </p:nvSpPr>
        <p:spPr>
          <a:xfrm>
            <a:off x="182953" y="3835463"/>
            <a:ext cx="2854720" cy="9025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800">
                <a:solidFill>
                  <a:schemeClr val="tx1"/>
                </a:solidFill>
              </a:rPr>
              <a:t>2016</a:t>
            </a:r>
            <a:r>
              <a:rPr lang="ja-JP" altLang="en-US" sz="2800">
                <a:solidFill>
                  <a:schemeClr val="tx1"/>
                </a:solidFill>
              </a:rPr>
              <a:t>年→</a:t>
            </a:r>
            <a:r>
              <a:rPr lang="en-US" altLang="ja-JP" sz="2800">
                <a:solidFill>
                  <a:schemeClr val="tx1"/>
                </a:solidFill>
              </a:rPr>
              <a:t>2023</a:t>
            </a:r>
            <a:r>
              <a:rPr lang="ja-JP" altLang="en-US" sz="2800">
                <a:solidFill>
                  <a:schemeClr val="tx1"/>
                </a:solidFill>
              </a:rPr>
              <a:t>年</a:t>
            </a:r>
            <a:endParaRPr lang="en-US" altLang="ja-JP" sz="2800">
              <a:solidFill>
                <a:schemeClr val="tx1"/>
              </a:solidFill>
            </a:endParaRPr>
          </a:p>
          <a:p>
            <a:pPr algn="ctr"/>
            <a:r>
              <a:rPr lang="en-US" altLang="ja-JP" sz="2800" b="1">
                <a:solidFill>
                  <a:schemeClr val="tx1"/>
                </a:solidFill>
              </a:rPr>
              <a:t>30</a:t>
            </a:r>
            <a:r>
              <a:rPr lang="ja-JP" altLang="en-US" sz="2800" b="1">
                <a:solidFill>
                  <a:schemeClr val="tx1"/>
                </a:solidFill>
              </a:rPr>
              <a:t>％減少</a:t>
            </a:r>
            <a:endParaRPr kumimoji="1" lang="ja-JP" altLang="en-US" sz="2800" b="1">
              <a:solidFill>
                <a:schemeClr val="tx1"/>
              </a:solidFill>
            </a:endParaRPr>
          </a:p>
        </p:txBody>
      </p:sp>
      <p:sp>
        <p:nvSpPr>
          <p:cNvPr id="100" name="正方形/長方形 99">
            <a:extLst>
              <a:ext uri="{FF2B5EF4-FFF2-40B4-BE49-F238E27FC236}">
                <a16:creationId xmlns:a16="http://schemas.microsoft.com/office/drawing/2014/main" id="{A8E2B3D5-BAFD-C549-709F-9841D91032BD}"/>
              </a:ext>
            </a:extLst>
          </p:cNvPr>
          <p:cNvSpPr/>
          <p:nvPr/>
        </p:nvSpPr>
        <p:spPr>
          <a:xfrm>
            <a:off x="227158" y="5759099"/>
            <a:ext cx="2875030" cy="9025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800">
                <a:solidFill>
                  <a:schemeClr val="tx1"/>
                </a:solidFill>
              </a:rPr>
              <a:t>2005</a:t>
            </a:r>
            <a:r>
              <a:rPr kumimoji="1" lang="ja-JP" altLang="en-US" sz="2800">
                <a:solidFill>
                  <a:schemeClr val="tx1"/>
                </a:solidFill>
              </a:rPr>
              <a:t>年→</a:t>
            </a:r>
            <a:r>
              <a:rPr kumimoji="1" lang="en-US" altLang="ja-JP" sz="2800">
                <a:solidFill>
                  <a:schemeClr val="tx1"/>
                </a:solidFill>
              </a:rPr>
              <a:t>2015</a:t>
            </a:r>
            <a:r>
              <a:rPr kumimoji="1" lang="ja-JP" altLang="en-US" sz="2800">
                <a:solidFill>
                  <a:schemeClr val="tx1"/>
                </a:solidFill>
              </a:rPr>
              <a:t>年</a:t>
            </a:r>
            <a:endParaRPr kumimoji="1" lang="en-US" altLang="ja-JP" sz="2800">
              <a:solidFill>
                <a:schemeClr val="tx1"/>
              </a:solidFill>
            </a:endParaRPr>
          </a:p>
          <a:p>
            <a:pPr algn="ctr"/>
            <a:r>
              <a:rPr kumimoji="1" lang="en-US" altLang="ja-JP" sz="2800" b="1">
                <a:solidFill>
                  <a:schemeClr val="tx1"/>
                </a:solidFill>
              </a:rPr>
              <a:t>1.5</a:t>
            </a:r>
            <a:r>
              <a:rPr kumimoji="1" lang="ja-JP" altLang="en-US" sz="2800" b="1">
                <a:solidFill>
                  <a:schemeClr val="tx1"/>
                </a:solidFill>
              </a:rPr>
              <a:t>倍</a:t>
            </a:r>
          </a:p>
        </p:txBody>
      </p:sp>
      <p:sp>
        <p:nvSpPr>
          <p:cNvPr id="103" name="テキスト ボックス 102">
            <a:extLst>
              <a:ext uri="{FF2B5EF4-FFF2-40B4-BE49-F238E27FC236}">
                <a16:creationId xmlns:a16="http://schemas.microsoft.com/office/drawing/2014/main" id="{CF6E2570-C698-C3D9-3300-4FF3A91852F1}"/>
              </a:ext>
            </a:extLst>
          </p:cNvPr>
          <p:cNvSpPr txBox="1"/>
          <p:nvPr/>
        </p:nvSpPr>
        <p:spPr>
          <a:xfrm>
            <a:off x="7550219" y="3680475"/>
            <a:ext cx="2734404" cy="1077218"/>
          </a:xfrm>
          <a:prstGeom prst="rect">
            <a:avLst/>
          </a:prstGeom>
          <a:noFill/>
        </p:spPr>
        <p:txBody>
          <a:bodyPr wrap="square" rtlCol="0">
            <a:spAutoFit/>
          </a:bodyPr>
          <a:lstStyle/>
          <a:p>
            <a:pPr algn="ctr"/>
            <a:r>
              <a:rPr kumimoji="1" lang="en-US" altLang="ja-JP" sz="3200"/>
              <a:t>6</a:t>
            </a:r>
            <a:r>
              <a:rPr kumimoji="1" lang="ja-JP" altLang="en-US" sz="3200"/>
              <a:t>次産業化</a:t>
            </a:r>
            <a:endParaRPr kumimoji="1" lang="en-US" altLang="ja-JP" sz="3200"/>
          </a:p>
          <a:p>
            <a:pPr algn="ctr"/>
            <a:r>
              <a:rPr lang="ja-JP" altLang="en-US" sz="3200"/>
              <a:t>ふるさと納税</a:t>
            </a:r>
            <a:endParaRPr kumimoji="1" lang="ja-JP" altLang="en-US" sz="3200"/>
          </a:p>
        </p:txBody>
      </p:sp>
      <p:sp>
        <p:nvSpPr>
          <p:cNvPr id="104" name="テキスト ボックス 103">
            <a:extLst>
              <a:ext uri="{FF2B5EF4-FFF2-40B4-BE49-F238E27FC236}">
                <a16:creationId xmlns:a16="http://schemas.microsoft.com/office/drawing/2014/main" id="{85BCDB24-39C1-44FB-7DF9-4B61013128FA}"/>
              </a:ext>
            </a:extLst>
          </p:cNvPr>
          <p:cNvSpPr txBox="1"/>
          <p:nvPr/>
        </p:nvSpPr>
        <p:spPr>
          <a:xfrm>
            <a:off x="7038546" y="5766603"/>
            <a:ext cx="3687379" cy="584775"/>
          </a:xfrm>
          <a:prstGeom prst="rect">
            <a:avLst/>
          </a:prstGeom>
          <a:noFill/>
        </p:spPr>
        <p:txBody>
          <a:bodyPr wrap="square" rtlCol="0">
            <a:spAutoFit/>
          </a:bodyPr>
          <a:lstStyle/>
          <a:p>
            <a:pPr algn="ctr"/>
            <a:r>
              <a:rPr kumimoji="1" lang="ja-JP" altLang="en-US" sz="3200"/>
              <a:t>耕作放棄地の活用</a:t>
            </a:r>
          </a:p>
        </p:txBody>
      </p:sp>
      <p:sp>
        <p:nvSpPr>
          <p:cNvPr id="11" name="四角形: 角を丸くする 22">
            <a:extLst>
              <a:ext uri="{FF2B5EF4-FFF2-40B4-BE49-F238E27FC236}">
                <a16:creationId xmlns:a16="http://schemas.microsoft.com/office/drawing/2014/main" id="{EF7717DA-FB2C-124B-5ED1-7164B806D220}"/>
              </a:ext>
            </a:extLst>
          </p:cNvPr>
          <p:cNvSpPr/>
          <p:nvPr/>
        </p:nvSpPr>
        <p:spPr>
          <a:xfrm>
            <a:off x="6638600" y="1700245"/>
            <a:ext cx="4354520" cy="133807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テキスト ボックス 101">
            <a:extLst>
              <a:ext uri="{FF2B5EF4-FFF2-40B4-BE49-F238E27FC236}">
                <a16:creationId xmlns:a16="http://schemas.microsoft.com/office/drawing/2014/main" id="{FD302466-D48A-B3B8-973F-C314FB1FF7E4}"/>
              </a:ext>
            </a:extLst>
          </p:cNvPr>
          <p:cNvSpPr txBox="1"/>
          <p:nvPr/>
        </p:nvSpPr>
        <p:spPr>
          <a:xfrm>
            <a:off x="7097096" y="1919842"/>
            <a:ext cx="3545411" cy="954107"/>
          </a:xfrm>
          <a:prstGeom prst="rect">
            <a:avLst/>
          </a:prstGeom>
          <a:noFill/>
        </p:spPr>
        <p:txBody>
          <a:bodyPr wrap="square" rtlCol="0">
            <a:spAutoFit/>
          </a:bodyPr>
          <a:lstStyle/>
          <a:p>
            <a:pPr algn="ctr"/>
            <a:r>
              <a:rPr kumimoji="1" lang="ja-JP" altLang="en-US" sz="2800"/>
              <a:t>社会的信用度の向上</a:t>
            </a:r>
            <a:endParaRPr kumimoji="1" lang="en-US" altLang="ja-JP" sz="2800"/>
          </a:p>
          <a:p>
            <a:pPr algn="ctr"/>
            <a:r>
              <a:rPr lang="ja-JP" altLang="en-US" sz="2800"/>
              <a:t>福利厚生の拡充</a:t>
            </a:r>
            <a:endParaRPr kumimoji="1" lang="ja-JP" altLang="en-US" sz="2800"/>
          </a:p>
        </p:txBody>
      </p:sp>
      <p:sp>
        <p:nvSpPr>
          <p:cNvPr id="12" name="矢印: 右 82">
            <a:extLst>
              <a:ext uri="{FF2B5EF4-FFF2-40B4-BE49-F238E27FC236}">
                <a16:creationId xmlns:a16="http://schemas.microsoft.com/office/drawing/2014/main" id="{FFA06FD9-D68C-D683-A5B8-00A15C3A16D7}"/>
              </a:ext>
            </a:extLst>
          </p:cNvPr>
          <p:cNvSpPr/>
          <p:nvPr/>
        </p:nvSpPr>
        <p:spPr>
          <a:xfrm>
            <a:off x="3791659" y="3237971"/>
            <a:ext cx="2583524" cy="1194984"/>
          </a:xfrm>
          <a:prstGeom prst="rightArrow">
            <a:avLst>
              <a:gd name="adj1" fmla="val 50000"/>
              <a:gd name="adj2" fmla="val 42485"/>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7D721FD-E8C7-42C8-A8DA-D513D4126DDB}"/>
              </a:ext>
            </a:extLst>
          </p:cNvPr>
          <p:cNvSpPr txBox="1"/>
          <p:nvPr/>
        </p:nvSpPr>
        <p:spPr>
          <a:xfrm>
            <a:off x="3619515" y="2804375"/>
            <a:ext cx="2734404" cy="584775"/>
          </a:xfrm>
          <a:prstGeom prst="rect">
            <a:avLst/>
          </a:prstGeom>
          <a:noFill/>
        </p:spPr>
        <p:txBody>
          <a:bodyPr wrap="square" rtlCol="0">
            <a:spAutoFit/>
          </a:bodyPr>
          <a:lstStyle/>
          <a:p>
            <a:pPr algn="ctr"/>
            <a:r>
              <a:rPr kumimoji="1" lang="ja-JP" altLang="en-US" sz="3200" b="1"/>
              <a:t>法人化</a:t>
            </a:r>
          </a:p>
        </p:txBody>
      </p:sp>
      <p:sp>
        <p:nvSpPr>
          <p:cNvPr id="10" name="テキスト ボックス 9">
            <a:extLst>
              <a:ext uri="{FF2B5EF4-FFF2-40B4-BE49-F238E27FC236}">
                <a16:creationId xmlns:a16="http://schemas.microsoft.com/office/drawing/2014/main" id="{4F7F5528-E453-DC28-DE51-2F4A77FA173C}"/>
              </a:ext>
            </a:extLst>
          </p:cNvPr>
          <p:cNvSpPr txBox="1"/>
          <p:nvPr/>
        </p:nvSpPr>
        <p:spPr>
          <a:xfrm>
            <a:off x="3684984" y="4617132"/>
            <a:ext cx="2734404" cy="523220"/>
          </a:xfrm>
          <a:prstGeom prst="rect">
            <a:avLst/>
          </a:prstGeom>
          <a:noFill/>
        </p:spPr>
        <p:txBody>
          <a:bodyPr wrap="square" rtlCol="0">
            <a:spAutoFit/>
          </a:bodyPr>
          <a:lstStyle/>
          <a:p>
            <a:pPr algn="ctr"/>
            <a:r>
              <a:rPr lang="ja-JP" altLang="en-US" sz="2800"/>
              <a:t>経営基盤の強化</a:t>
            </a:r>
            <a:endParaRPr kumimoji="1" lang="ja-JP" altLang="en-US" sz="2800"/>
          </a:p>
        </p:txBody>
      </p:sp>
    </p:spTree>
    <p:extLst>
      <p:ext uri="{BB962C8B-B14F-4D97-AF65-F5344CB8AC3E}">
        <p14:creationId xmlns:p14="http://schemas.microsoft.com/office/powerpoint/2010/main" val="178548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5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500"/>
                                        <p:tgtEl>
                                          <p:spTgt spid="10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4"/>
                                        </p:tgtEl>
                                        <p:attrNameLst>
                                          <p:attrName>style.visibility</p:attrName>
                                        </p:attrNameLst>
                                      </p:cBhvr>
                                      <p:to>
                                        <p:strVal val="visible"/>
                                      </p:to>
                                    </p:set>
                                    <p:animEffect transition="in" filter="fade">
                                      <p:cBhvr>
                                        <p:cTn id="25" dur="500"/>
                                        <p:tgtEl>
                                          <p:spTgt spid="10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03" grpId="0"/>
      <p:bldP spid="104" grpId="0"/>
      <p:bldP spid="11" grpId="0" animBg="1"/>
      <p:bldP spid="102" grpId="0"/>
      <p:bldP spid="12" grpId="0" animBg="1"/>
      <p:bldP spid="8"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3A124-0B2C-CB33-1C63-36E8A174A568}"/>
            </a:ext>
          </a:extLst>
        </p:cNvPr>
        <p:cNvGrpSpPr/>
        <p:nvPr/>
      </p:nvGrpSpPr>
      <p:grpSpPr>
        <a:xfrm>
          <a:off x="0" y="0"/>
          <a:ext cx="0" cy="0"/>
          <a:chOff x="0" y="0"/>
          <a:chExt cx="0" cy="0"/>
        </a:xfrm>
      </p:grpSpPr>
      <p:grpSp>
        <p:nvGrpSpPr>
          <p:cNvPr id="61" name="グループ化 60">
            <a:extLst>
              <a:ext uri="{FF2B5EF4-FFF2-40B4-BE49-F238E27FC236}">
                <a16:creationId xmlns:a16="http://schemas.microsoft.com/office/drawing/2014/main" id="{E9E2626A-F8E3-D300-7A90-31536B6127BD}"/>
              </a:ext>
            </a:extLst>
          </p:cNvPr>
          <p:cNvGrpSpPr/>
          <p:nvPr/>
        </p:nvGrpSpPr>
        <p:grpSpPr>
          <a:xfrm>
            <a:off x="7962317" y="589016"/>
            <a:ext cx="3021332" cy="2911513"/>
            <a:chOff x="7663923" y="196487"/>
            <a:chExt cx="3255768" cy="3137428"/>
          </a:xfrm>
        </p:grpSpPr>
        <p:sp>
          <p:nvSpPr>
            <p:cNvPr id="62" name="アーチ 61">
              <a:extLst>
                <a:ext uri="{FF2B5EF4-FFF2-40B4-BE49-F238E27FC236}">
                  <a16:creationId xmlns:a16="http://schemas.microsoft.com/office/drawing/2014/main" id="{28BE66B2-031A-5680-87D7-735442CE1DB2}"/>
                </a:ext>
              </a:extLst>
            </p:cNvPr>
            <p:cNvSpPr/>
            <p:nvPr/>
          </p:nvSpPr>
          <p:spPr>
            <a:xfrm>
              <a:off x="7990478" y="585258"/>
              <a:ext cx="2602657" cy="2602657"/>
            </a:xfrm>
            <a:prstGeom prst="blockArc">
              <a:avLst>
                <a:gd name="adj1" fmla="val 11880000"/>
                <a:gd name="adj2" fmla="val 16200000"/>
                <a:gd name="adj3" fmla="val 4636"/>
              </a:avLst>
            </a:prstGeom>
            <a:solidFill>
              <a:schemeClr val="bg2">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sp>
          <p:nvSpPr>
            <p:cNvPr id="63" name="アーチ 62">
              <a:extLst>
                <a:ext uri="{FF2B5EF4-FFF2-40B4-BE49-F238E27FC236}">
                  <a16:creationId xmlns:a16="http://schemas.microsoft.com/office/drawing/2014/main" id="{61D20F60-8850-98A3-18A8-3E426AC61201}"/>
                </a:ext>
              </a:extLst>
            </p:cNvPr>
            <p:cNvSpPr/>
            <p:nvPr/>
          </p:nvSpPr>
          <p:spPr>
            <a:xfrm>
              <a:off x="7990478" y="585258"/>
              <a:ext cx="2602657" cy="2602657"/>
            </a:xfrm>
            <a:prstGeom prst="blockArc">
              <a:avLst>
                <a:gd name="adj1" fmla="val 7560000"/>
                <a:gd name="adj2" fmla="val 11880000"/>
                <a:gd name="adj3" fmla="val 4636"/>
              </a:avLst>
            </a:prstGeom>
            <a:solidFill>
              <a:schemeClr val="bg2">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sp>
          <p:nvSpPr>
            <p:cNvPr id="64" name="アーチ 63">
              <a:extLst>
                <a:ext uri="{FF2B5EF4-FFF2-40B4-BE49-F238E27FC236}">
                  <a16:creationId xmlns:a16="http://schemas.microsoft.com/office/drawing/2014/main" id="{74776538-1CD5-331B-7F3F-A7D4B17503D0}"/>
                </a:ext>
              </a:extLst>
            </p:cNvPr>
            <p:cNvSpPr/>
            <p:nvPr/>
          </p:nvSpPr>
          <p:spPr>
            <a:xfrm>
              <a:off x="7990478" y="585258"/>
              <a:ext cx="2602657" cy="2602657"/>
            </a:xfrm>
            <a:prstGeom prst="blockArc">
              <a:avLst>
                <a:gd name="adj1" fmla="val 3240000"/>
                <a:gd name="adj2" fmla="val 7560000"/>
                <a:gd name="adj3" fmla="val 4636"/>
              </a:avLst>
            </a:prstGeom>
            <a:solidFill>
              <a:schemeClr val="bg2">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sp>
          <p:nvSpPr>
            <p:cNvPr id="65" name="アーチ 64">
              <a:extLst>
                <a:ext uri="{FF2B5EF4-FFF2-40B4-BE49-F238E27FC236}">
                  <a16:creationId xmlns:a16="http://schemas.microsoft.com/office/drawing/2014/main" id="{36F61AB6-52DC-35C7-06D9-3BD33B211F9B}"/>
                </a:ext>
              </a:extLst>
            </p:cNvPr>
            <p:cNvSpPr/>
            <p:nvPr/>
          </p:nvSpPr>
          <p:spPr>
            <a:xfrm>
              <a:off x="7990478" y="585258"/>
              <a:ext cx="2602657" cy="2602657"/>
            </a:xfrm>
            <a:prstGeom prst="blockArc">
              <a:avLst>
                <a:gd name="adj1" fmla="val 20520000"/>
                <a:gd name="adj2" fmla="val 3240000"/>
                <a:gd name="adj3" fmla="val 4636"/>
              </a:avLst>
            </a:prstGeom>
            <a:solidFill>
              <a:schemeClr val="bg2">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sp>
          <p:nvSpPr>
            <p:cNvPr id="66" name="アーチ 65">
              <a:extLst>
                <a:ext uri="{FF2B5EF4-FFF2-40B4-BE49-F238E27FC236}">
                  <a16:creationId xmlns:a16="http://schemas.microsoft.com/office/drawing/2014/main" id="{1DAF3BBD-D1AF-FD53-AAAE-EE9274E61184}"/>
                </a:ext>
              </a:extLst>
            </p:cNvPr>
            <p:cNvSpPr/>
            <p:nvPr/>
          </p:nvSpPr>
          <p:spPr>
            <a:xfrm>
              <a:off x="7990478" y="585258"/>
              <a:ext cx="2602657" cy="2602657"/>
            </a:xfrm>
            <a:prstGeom prst="blockArc">
              <a:avLst>
                <a:gd name="adj1" fmla="val 16200000"/>
                <a:gd name="adj2" fmla="val 20520000"/>
                <a:gd name="adj3" fmla="val 4636"/>
              </a:avLst>
            </a:prstGeom>
            <a:solidFill>
              <a:schemeClr val="bg2">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ja-JP" altLang="en-US"/>
            </a:p>
          </p:txBody>
        </p:sp>
        <p:sp>
          <p:nvSpPr>
            <p:cNvPr id="68" name="フリーフォーム: 図形 67">
              <a:extLst>
                <a:ext uri="{FF2B5EF4-FFF2-40B4-BE49-F238E27FC236}">
                  <a16:creationId xmlns:a16="http://schemas.microsoft.com/office/drawing/2014/main" id="{FA00829B-25CC-5D0E-CCC9-48E4BE84C190}"/>
                </a:ext>
              </a:extLst>
            </p:cNvPr>
            <p:cNvSpPr/>
            <p:nvPr/>
          </p:nvSpPr>
          <p:spPr>
            <a:xfrm>
              <a:off x="8872873" y="196487"/>
              <a:ext cx="837867" cy="837867"/>
            </a:xfrm>
            <a:custGeom>
              <a:avLst/>
              <a:gdLst>
                <a:gd name="csX0" fmla="*/ 0 w 837867"/>
                <a:gd name="csY0" fmla="*/ 418934 h 837867"/>
                <a:gd name="csX1" fmla="*/ 418934 w 837867"/>
                <a:gd name="csY1" fmla="*/ 0 h 837867"/>
                <a:gd name="csX2" fmla="*/ 837868 w 837867"/>
                <a:gd name="csY2" fmla="*/ 418934 h 837867"/>
                <a:gd name="csX3" fmla="*/ 418934 w 837867"/>
                <a:gd name="csY3" fmla="*/ 837868 h 837867"/>
                <a:gd name="csX4" fmla="*/ 0 w 837867"/>
                <a:gd name="csY4" fmla="*/ 418934 h 837867"/>
              </a:gdLst>
              <a:ahLst/>
              <a:cxnLst>
                <a:cxn ang="0">
                  <a:pos x="csX0" y="csY0"/>
                </a:cxn>
                <a:cxn ang="0">
                  <a:pos x="csX1" y="csY1"/>
                </a:cxn>
                <a:cxn ang="0">
                  <a:pos x="csX2" y="csY2"/>
                </a:cxn>
                <a:cxn ang="0">
                  <a:pos x="csX3" y="csY3"/>
                </a:cxn>
                <a:cxn ang="0">
                  <a:pos x="csX4" y="csY4"/>
                </a:cxn>
              </a:cxnLst>
              <a:rect l="l" t="t" r="r" b="b"/>
              <a:pathLst>
                <a:path w="837867" h="837867">
                  <a:moveTo>
                    <a:pt x="0" y="418934"/>
                  </a:moveTo>
                  <a:cubicBezTo>
                    <a:pt x="0" y="187563"/>
                    <a:pt x="187563" y="0"/>
                    <a:pt x="418934" y="0"/>
                  </a:cubicBezTo>
                  <a:cubicBezTo>
                    <a:pt x="650305" y="0"/>
                    <a:pt x="837868" y="187563"/>
                    <a:pt x="837868" y="418934"/>
                  </a:cubicBezTo>
                  <a:cubicBezTo>
                    <a:pt x="837868" y="650305"/>
                    <a:pt x="650305" y="837868"/>
                    <a:pt x="418934" y="837868"/>
                  </a:cubicBezTo>
                  <a:cubicBezTo>
                    <a:pt x="187563" y="837868"/>
                    <a:pt x="0" y="650305"/>
                    <a:pt x="0" y="418934"/>
                  </a:cubicBez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4133" tIns="134133" rIns="134133" bIns="134133"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a:p>
          </p:txBody>
        </p:sp>
        <p:sp>
          <p:nvSpPr>
            <p:cNvPr id="69" name="フリーフォーム: 図形 68">
              <a:extLst>
                <a:ext uri="{FF2B5EF4-FFF2-40B4-BE49-F238E27FC236}">
                  <a16:creationId xmlns:a16="http://schemas.microsoft.com/office/drawing/2014/main" id="{69A4AC10-7677-36C2-7663-5D0E782AD7D5}"/>
                </a:ext>
              </a:extLst>
            </p:cNvPr>
            <p:cNvSpPr/>
            <p:nvPr/>
          </p:nvSpPr>
          <p:spPr>
            <a:xfrm>
              <a:off x="10081824" y="1074841"/>
              <a:ext cx="837867" cy="837867"/>
            </a:xfrm>
            <a:custGeom>
              <a:avLst/>
              <a:gdLst>
                <a:gd name="csX0" fmla="*/ 0 w 837867"/>
                <a:gd name="csY0" fmla="*/ 418934 h 837867"/>
                <a:gd name="csX1" fmla="*/ 418934 w 837867"/>
                <a:gd name="csY1" fmla="*/ 0 h 837867"/>
                <a:gd name="csX2" fmla="*/ 837868 w 837867"/>
                <a:gd name="csY2" fmla="*/ 418934 h 837867"/>
                <a:gd name="csX3" fmla="*/ 418934 w 837867"/>
                <a:gd name="csY3" fmla="*/ 837868 h 837867"/>
                <a:gd name="csX4" fmla="*/ 0 w 837867"/>
                <a:gd name="csY4" fmla="*/ 418934 h 837867"/>
              </a:gdLst>
              <a:ahLst/>
              <a:cxnLst>
                <a:cxn ang="0">
                  <a:pos x="csX0" y="csY0"/>
                </a:cxn>
                <a:cxn ang="0">
                  <a:pos x="csX1" y="csY1"/>
                </a:cxn>
                <a:cxn ang="0">
                  <a:pos x="csX2" y="csY2"/>
                </a:cxn>
                <a:cxn ang="0">
                  <a:pos x="csX3" y="csY3"/>
                </a:cxn>
                <a:cxn ang="0">
                  <a:pos x="csX4" y="csY4"/>
                </a:cxn>
              </a:cxnLst>
              <a:rect l="l" t="t" r="r" b="b"/>
              <a:pathLst>
                <a:path w="837867" h="837867">
                  <a:moveTo>
                    <a:pt x="0" y="418934"/>
                  </a:moveTo>
                  <a:cubicBezTo>
                    <a:pt x="0" y="187563"/>
                    <a:pt x="187563" y="0"/>
                    <a:pt x="418934" y="0"/>
                  </a:cubicBezTo>
                  <a:cubicBezTo>
                    <a:pt x="650305" y="0"/>
                    <a:pt x="837868" y="187563"/>
                    <a:pt x="837868" y="418934"/>
                  </a:cubicBezTo>
                  <a:cubicBezTo>
                    <a:pt x="837868" y="650305"/>
                    <a:pt x="650305" y="837868"/>
                    <a:pt x="418934" y="837868"/>
                  </a:cubicBezTo>
                  <a:cubicBezTo>
                    <a:pt x="187563" y="837868"/>
                    <a:pt x="0" y="650305"/>
                    <a:pt x="0" y="418934"/>
                  </a:cubicBez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4133" tIns="134133" rIns="134133" bIns="134133"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a:p>
          </p:txBody>
        </p:sp>
        <p:sp>
          <p:nvSpPr>
            <p:cNvPr id="70" name="フリーフォーム: 図形 69">
              <a:extLst>
                <a:ext uri="{FF2B5EF4-FFF2-40B4-BE49-F238E27FC236}">
                  <a16:creationId xmlns:a16="http://schemas.microsoft.com/office/drawing/2014/main" id="{13D5E838-7FED-D4F7-C39B-7F0E195C386A}"/>
                </a:ext>
              </a:extLst>
            </p:cNvPr>
            <p:cNvSpPr/>
            <p:nvPr/>
          </p:nvSpPr>
          <p:spPr>
            <a:xfrm>
              <a:off x="9620046" y="2496048"/>
              <a:ext cx="837867" cy="837867"/>
            </a:xfrm>
            <a:custGeom>
              <a:avLst/>
              <a:gdLst>
                <a:gd name="csX0" fmla="*/ 0 w 837867"/>
                <a:gd name="csY0" fmla="*/ 418934 h 837867"/>
                <a:gd name="csX1" fmla="*/ 418934 w 837867"/>
                <a:gd name="csY1" fmla="*/ 0 h 837867"/>
                <a:gd name="csX2" fmla="*/ 837868 w 837867"/>
                <a:gd name="csY2" fmla="*/ 418934 h 837867"/>
                <a:gd name="csX3" fmla="*/ 418934 w 837867"/>
                <a:gd name="csY3" fmla="*/ 837868 h 837867"/>
                <a:gd name="csX4" fmla="*/ 0 w 837867"/>
                <a:gd name="csY4" fmla="*/ 418934 h 837867"/>
              </a:gdLst>
              <a:ahLst/>
              <a:cxnLst>
                <a:cxn ang="0">
                  <a:pos x="csX0" y="csY0"/>
                </a:cxn>
                <a:cxn ang="0">
                  <a:pos x="csX1" y="csY1"/>
                </a:cxn>
                <a:cxn ang="0">
                  <a:pos x="csX2" y="csY2"/>
                </a:cxn>
                <a:cxn ang="0">
                  <a:pos x="csX3" y="csY3"/>
                </a:cxn>
                <a:cxn ang="0">
                  <a:pos x="csX4" y="csY4"/>
                </a:cxn>
              </a:cxnLst>
              <a:rect l="l" t="t" r="r" b="b"/>
              <a:pathLst>
                <a:path w="837867" h="837867">
                  <a:moveTo>
                    <a:pt x="0" y="418934"/>
                  </a:moveTo>
                  <a:cubicBezTo>
                    <a:pt x="0" y="187563"/>
                    <a:pt x="187563" y="0"/>
                    <a:pt x="418934" y="0"/>
                  </a:cubicBezTo>
                  <a:cubicBezTo>
                    <a:pt x="650305" y="0"/>
                    <a:pt x="837868" y="187563"/>
                    <a:pt x="837868" y="418934"/>
                  </a:cubicBezTo>
                  <a:cubicBezTo>
                    <a:pt x="837868" y="650305"/>
                    <a:pt x="650305" y="837868"/>
                    <a:pt x="418934" y="837868"/>
                  </a:cubicBezTo>
                  <a:cubicBezTo>
                    <a:pt x="187563" y="837868"/>
                    <a:pt x="0" y="650305"/>
                    <a:pt x="0" y="418934"/>
                  </a:cubicBez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4133" tIns="134133" rIns="134133" bIns="134133"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a:p>
          </p:txBody>
        </p:sp>
        <p:sp>
          <p:nvSpPr>
            <p:cNvPr id="71" name="フリーフォーム: 図形 70">
              <a:extLst>
                <a:ext uri="{FF2B5EF4-FFF2-40B4-BE49-F238E27FC236}">
                  <a16:creationId xmlns:a16="http://schemas.microsoft.com/office/drawing/2014/main" id="{D254BA7F-0E4E-9ABA-8F70-5B2EED189E96}"/>
                </a:ext>
              </a:extLst>
            </p:cNvPr>
            <p:cNvSpPr/>
            <p:nvPr/>
          </p:nvSpPr>
          <p:spPr>
            <a:xfrm>
              <a:off x="8125701" y="2496048"/>
              <a:ext cx="837867" cy="837867"/>
            </a:xfrm>
            <a:custGeom>
              <a:avLst/>
              <a:gdLst>
                <a:gd name="csX0" fmla="*/ 0 w 837867"/>
                <a:gd name="csY0" fmla="*/ 418934 h 837867"/>
                <a:gd name="csX1" fmla="*/ 418934 w 837867"/>
                <a:gd name="csY1" fmla="*/ 0 h 837867"/>
                <a:gd name="csX2" fmla="*/ 837868 w 837867"/>
                <a:gd name="csY2" fmla="*/ 418934 h 837867"/>
                <a:gd name="csX3" fmla="*/ 418934 w 837867"/>
                <a:gd name="csY3" fmla="*/ 837868 h 837867"/>
                <a:gd name="csX4" fmla="*/ 0 w 837867"/>
                <a:gd name="csY4" fmla="*/ 418934 h 837867"/>
              </a:gdLst>
              <a:ahLst/>
              <a:cxnLst>
                <a:cxn ang="0">
                  <a:pos x="csX0" y="csY0"/>
                </a:cxn>
                <a:cxn ang="0">
                  <a:pos x="csX1" y="csY1"/>
                </a:cxn>
                <a:cxn ang="0">
                  <a:pos x="csX2" y="csY2"/>
                </a:cxn>
                <a:cxn ang="0">
                  <a:pos x="csX3" y="csY3"/>
                </a:cxn>
                <a:cxn ang="0">
                  <a:pos x="csX4" y="csY4"/>
                </a:cxn>
              </a:cxnLst>
              <a:rect l="l" t="t" r="r" b="b"/>
              <a:pathLst>
                <a:path w="837867" h="837867">
                  <a:moveTo>
                    <a:pt x="0" y="418934"/>
                  </a:moveTo>
                  <a:cubicBezTo>
                    <a:pt x="0" y="187563"/>
                    <a:pt x="187563" y="0"/>
                    <a:pt x="418934" y="0"/>
                  </a:cubicBezTo>
                  <a:cubicBezTo>
                    <a:pt x="650305" y="0"/>
                    <a:pt x="837868" y="187563"/>
                    <a:pt x="837868" y="418934"/>
                  </a:cubicBezTo>
                  <a:cubicBezTo>
                    <a:pt x="837868" y="650305"/>
                    <a:pt x="650305" y="837868"/>
                    <a:pt x="418934" y="837868"/>
                  </a:cubicBezTo>
                  <a:cubicBezTo>
                    <a:pt x="187563" y="837868"/>
                    <a:pt x="0" y="650305"/>
                    <a:pt x="0" y="418934"/>
                  </a:cubicBez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4133" tIns="134133" rIns="134133" bIns="134133" numCol="1" spcCol="1270" anchor="ctr" anchorCtr="0">
              <a:noAutofit/>
            </a:bodyPr>
            <a:lstStyle/>
            <a:p>
              <a:pPr marL="0" lvl="0" indent="0" algn="ctr" defTabSz="400050">
                <a:lnSpc>
                  <a:spcPct val="90000"/>
                </a:lnSpc>
                <a:spcBef>
                  <a:spcPct val="0"/>
                </a:spcBef>
                <a:spcAft>
                  <a:spcPct val="35000"/>
                </a:spcAft>
                <a:buNone/>
              </a:pPr>
              <a:endParaRPr kumimoji="1" lang="ja-JP" altLang="en-US" sz="900" kern="1200"/>
            </a:p>
          </p:txBody>
        </p:sp>
        <p:sp>
          <p:nvSpPr>
            <p:cNvPr id="72" name="フリーフォーム: 図形 71">
              <a:extLst>
                <a:ext uri="{FF2B5EF4-FFF2-40B4-BE49-F238E27FC236}">
                  <a16:creationId xmlns:a16="http://schemas.microsoft.com/office/drawing/2014/main" id="{23568145-F024-5050-CC4F-5E2DC14F6EC4}"/>
                </a:ext>
              </a:extLst>
            </p:cNvPr>
            <p:cNvSpPr/>
            <p:nvPr/>
          </p:nvSpPr>
          <p:spPr>
            <a:xfrm>
              <a:off x="7663923" y="1074841"/>
              <a:ext cx="837867" cy="837867"/>
            </a:xfrm>
            <a:custGeom>
              <a:avLst/>
              <a:gdLst>
                <a:gd name="csX0" fmla="*/ 0 w 837867"/>
                <a:gd name="csY0" fmla="*/ 418934 h 837867"/>
                <a:gd name="csX1" fmla="*/ 418934 w 837867"/>
                <a:gd name="csY1" fmla="*/ 0 h 837867"/>
                <a:gd name="csX2" fmla="*/ 837868 w 837867"/>
                <a:gd name="csY2" fmla="*/ 418934 h 837867"/>
                <a:gd name="csX3" fmla="*/ 418934 w 837867"/>
                <a:gd name="csY3" fmla="*/ 837868 h 837867"/>
                <a:gd name="csX4" fmla="*/ 0 w 837867"/>
                <a:gd name="csY4" fmla="*/ 418934 h 837867"/>
              </a:gdLst>
              <a:ahLst/>
              <a:cxnLst>
                <a:cxn ang="0">
                  <a:pos x="csX0" y="csY0"/>
                </a:cxn>
                <a:cxn ang="0">
                  <a:pos x="csX1" y="csY1"/>
                </a:cxn>
                <a:cxn ang="0">
                  <a:pos x="csX2" y="csY2"/>
                </a:cxn>
                <a:cxn ang="0">
                  <a:pos x="csX3" y="csY3"/>
                </a:cxn>
                <a:cxn ang="0">
                  <a:pos x="csX4" y="csY4"/>
                </a:cxn>
              </a:cxnLst>
              <a:rect l="l" t="t" r="r" b="b"/>
              <a:pathLst>
                <a:path w="837867" h="837867">
                  <a:moveTo>
                    <a:pt x="0" y="418934"/>
                  </a:moveTo>
                  <a:cubicBezTo>
                    <a:pt x="0" y="187563"/>
                    <a:pt x="187563" y="0"/>
                    <a:pt x="418934" y="0"/>
                  </a:cubicBezTo>
                  <a:cubicBezTo>
                    <a:pt x="650305" y="0"/>
                    <a:pt x="837868" y="187563"/>
                    <a:pt x="837868" y="418934"/>
                  </a:cubicBezTo>
                  <a:cubicBezTo>
                    <a:pt x="837868" y="650305"/>
                    <a:pt x="650305" y="837868"/>
                    <a:pt x="418934" y="837868"/>
                  </a:cubicBezTo>
                  <a:cubicBezTo>
                    <a:pt x="187563" y="837868"/>
                    <a:pt x="0" y="650305"/>
                    <a:pt x="0" y="418934"/>
                  </a:cubicBezTo>
                  <a:close/>
                </a:path>
              </a:pathLst>
            </a:cu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3183" tIns="153183" rIns="153183" bIns="153183" numCol="1" spcCol="1270" anchor="ctr" anchorCtr="0">
              <a:noAutofit/>
            </a:bodyPr>
            <a:lstStyle/>
            <a:p>
              <a:pPr marL="0" lvl="0" indent="0" algn="ctr" defTabSz="1066800">
                <a:lnSpc>
                  <a:spcPct val="90000"/>
                </a:lnSpc>
                <a:spcBef>
                  <a:spcPct val="0"/>
                </a:spcBef>
                <a:spcAft>
                  <a:spcPct val="35000"/>
                </a:spcAft>
                <a:buNone/>
              </a:pPr>
              <a:endParaRPr kumimoji="1" lang="ja-JP" altLang="en-US" sz="2400" kern="1200"/>
            </a:p>
          </p:txBody>
        </p:sp>
      </p:grpSp>
      <p:graphicFrame>
        <p:nvGraphicFramePr>
          <p:cNvPr id="11" name="グラフ 10">
            <a:extLst>
              <a:ext uri="{FF2B5EF4-FFF2-40B4-BE49-F238E27FC236}">
                <a16:creationId xmlns:a16="http://schemas.microsoft.com/office/drawing/2014/main" id="{9E3530D5-773D-BB5E-5A6E-ABEC31E3FCB7}"/>
              </a:ext>
            </a:extLst>
          </p:cNvPr>
          <p:cNvGraphicFramePr>
            <a:graphicFrameLocks/>
          </p:cNvGraphicFramePr>
          <p:nvPr>
            <p:extLst>
              <p:ext uri="{D42A27DB-BD31-4B8C-83A1-F6EECF244321}">
                <p14:modId xmlns:p14="http://schemas.microsoft.com/office/powerpoint/2010/main" val="1233133275"/>
              </p:ext>
            </p:extLst>
          </p:nvPr>
        </p:nvGraphicFramePr>
        <p:xfrm>
          <a:off x="1430682" y="3626294"/>
          <a:ext cx="7345581" cy="3113216"/>
        </p:xfrm>
        <a:graphic>
          <a:graphicData uri="http://schemas.openxmlformats.org/drawingml/2006/chart">
            <c:chart xmlns:c="http://schemas.openxmlformats.org/drawingml/2006/chart" xmlns:r="http://schemas.openxmlformats.org/officeDocument/2006/relationships" r:id="rId3"/>
          </a:graphicData>
        </a:graphic>
      </p:graphicFrame>
      <p:sp>
        <p:nvSpPr>
          <p:cNvPr id="2" name="四角形: 1 つの角を切り取る 1">
            <a:extLst>
              <a:ext uri="{FF2B5EF4-FFF2-40B4-BE49-F238E27FC236}">
                <a16:creationId xmlns:a16="http://schemas.microsoft.com/office/drawing/2014/main" id="{16E23C68-16CE-55FD-DA30-9B952129FCE0}"/>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55E21A99-0351-DB84-A383-3304EBE3823C}"/>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3C865501-EE7E-4EBD-3A01-3B1C219C70A3}"/>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F2C89E2C-8AEE-26B0-B995-F67FDA4410D1}"/>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CBD3C515-820D-CF0C-267D-CDFDAAF260A7}"/>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5905D7FA-E39B-99DC-44F8-01347DCD242D}"/>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4CBC97D7-D92F-0850-6877-9A6DB55F832D}"/>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773CA0E4-5CF4-8F92-BD30-31336F11DA93}"/>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F35C0AFA-DF01-8354-97FC-64A1B313B93B}"/>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D6D54BD9-27DD-CD68-7C7A-6939592574D6}"/>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72DF4B43-78E9-FD53-BED7-B9FB4345439F}"/>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483D7939-4A3C-EC0E-1B37-43BB3374493B}"/>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10" name="テキスト ボックス 9">
            <a:extLst>
              <a:ext uri="{FF2B5EF4-FFF2-40B4-BE49-F238E27FC236}">
                <a16:creationId xmlns:a16="http://schemas.microsoft.com/office/drawing/2014/main" id="{89CAA3C5-5D3C-3028-7C81-43BF3C9A00BC}"/>
              </a:ext>
            </a:extLst>
          </p:cNvPr>
          <p:cNvSpPr txBox="1"/>
          <p:nvPr/>
        </p:nvSpPr>
        <p:spPr>
          <a:xfrm>
            <a:off x="4519754" y="1011493"/>
            <a:ext cx="3239958" cy="1938992"/>
          </a:xfrm>
          <a:prstGeom prst="rect">
            <a:avLst/>
          </a:prstGeom>
          <a:noFill/>
        </p:spPr>
        <p:txBody>
          <a:bodyPr wrap="square" rtlCol="0">
            <a:spAutoFit/>
          </a:bodyPr>
          <a:lstStyle/>
          <a:p>
            <a:r>
              <a:rPr lang="ja-JP" altLang="en-US" sz="2400"/>
              <a:t>モデル農家</a:t>
            </a:r>
            <a:r>
              <a:rPr lang="en-US" altLang="ja-JP" sz="1400" baseline="-25000"/>
              <a:t>※</a:t>
            </a:r>
            <a:r>
              <a:rPr lang="ja-JP" altLang="en-US" sz="2400"/>
              <a:t>が</a:t>
            </a:r>
            <a:endParaRPr lang="en-US" altLang="ja-JP" sz="2400"/>
          </a:p>
          <a:p>
            <a:r>
              <a:rPr lang="en-US" altLang="ja-JP" sz="2400"/>
              <a:t>5</a:t>
            </a:r>
            <a:r>
              <a:rPr lang="ja-JP" altLang="en-US" sz="2400"/>
              <a:t>軒集まって</a:t>
            </a:r>
            <a:r>
              <a:rPr lang="ja-JP" altLang="en-US" sz="2400" b="1"/>
              <a:t>法人化</a:t>
            </a:r>
            <a:endParaRPr lang="en-US" altLang="ja-JP" sz="2400" b="1"/>
          </a:p>
          <a:p>
            <a:r>
              <a:rPr lang="ja-JP" altLang="en-US" sz="2400"/>
              <a:t>経営費</a:t>
            </a:r>
            <a:r>
              <a:rPr lang="en-US" altLang="ja-JP" sz="2400"/>
              <a:t>10%</a:t>
            </a:r>
            <a:r>
              <a:rPr lang="ja-JP" altLang="en-US" sz="2400" b="1"/>
              <a:t>削減</a:t>
            </a:r>
            <a:endParaRPr lang="en-US" altLang="ja-JP" sz="2400" b="1"/>
          </a:p>
          <a:p>
            <a:r>
              <a:rPr kumimoji="1" lang="ja-JP" altLang="en-US" sz="2400"/>
              <a:t>売上</a:t>
            </a:r>
            <a:r>
              <a:rPr kumimoji="1" lang="en-US" altLang="ja-JP" sz="2400"/>
              <a:t>5%</a:t>
            </a:r>
            <a:r>
              <a:rPr kumimoji="1" lang="ja-JP" altLang="en-US" sz="2400" b="1"/>
              <a:t>増加</a:t>
            </a:r>
            <a:endParaRPr kumimoji="1" lang="en-US" altLang="ja-JP" sz="2400" b="1"/>
          </a:p>
          <a:p>
            <a:r>
              <a:rPr lang="en-US" altLang="ja-JP" sz="1200">
                <a:latin typeface="+mn-ea"/>
              </a:rPr>
              <a:t>※2024</a:t>
            </a:r>
            <a:r>
              <a:rPr lang="ja-JP" altLang="en-US" sz="1200">
                <a:latin typeface="+mn-ea"/>
              </a:rPr>
              <a:t>年度農林水産省</a:t>
            </a:r>
            <a:r>
              <a:rPr lang="ja-JP" altLang="ja-JP" sz="1200">
                <a:effectLst/>
                <a:latin typeface="+mn-ea"/>
                <a:cs typeface="Times New Roman" panose="02020603050405020304" pitchFamily="18" charset="0"/>
              </a:rPr>
              <a:t>営農類型別経営統計</a:t>
            </a:r>
            <a:endParaRPr lang="en-US" altLang="ja-JP" sz="1200">
              <a:effectLst/>
              <a:latin typeface="+mn-ea"/>
              <a:cs typeface="Times New Roman" panose="02020603050405020304" pitchFamily="18" charset="0"/>
            </a:endParaRPr>
          </a:p>
          <a:p>
            <a:r>
              <a:rPr lang="ja-JP" altLang="en-US" sz="1200">
                <a:latin typeface="+mn-ea"/>
                <a:cs typeface="Times New Roman" panose="02020603050405020304" pitchFamily="18" charset="0"/>
              </a:rPr>
              <a:t>　</a:t>
            </a:r>
            <a:r>
              <a:rPr lang="ja-JP" altLang="ja-JP" sz="1200">
                <a:effectLst/>
                <a:latin typeface="+mn-ea"/>
                <a:cs typeface="Times New Roman" panose="02020603050405020304" pitchFamily="18" charset="0"/>
              </a:rPr>
              <a:t>個別経営体</a:t>
            </a:r>
            <a:r>
              <a:rPr lang="ja-JP" altLang="en-US" sz="1200">
                <a:effectLst/>
                <a:latin typeface="+mn-ea"/>
                <a:cs typeface="Times New Roman" panose="02020603050405020304" pitchFamily="18" charset="0"/>
              </a:rPr>
              <a:t>・</a:t>
            </a:r>
            <a:r>
              <a:rPr lang="ja-JP" altLang="ja-JP" sz="1200">
                <a:effectLst/>
                <a:latin typeface="+mn-ea"/>
                <a:cs typeface="Times New Roman" panose="02020603050405020304" pitchFamily="18" charset="0"/>
              </a:rPr>
              <a:t>主業経営体</a:t>
            </a:r>
            <a:r>
              <a:rPr lang="ja-JP" altLang="ja-JP" sz="1200">
                <a:effectLst/>
                <a:latin typeface="+mn-ea"/>
              </a:rPr>
              <a:t> </a:t>
            </a:r>
            <a:endParaRPr kumimoji="1" lang="en-US" altLang="ja-JP" sz="1200">
              <a:latin typeface="+mn-ea"/>
            </a:endParaRPr>
          </a:p>
        </p:txBody>
      </p:sp>
      <p:pic>
        <p:nvPicPr>
          <p:cNvPr id="23" name="グラフィックス 22" descr="チェックマークを付けたチェック ボックス 単色塗りつぶし">
            <a:extLst>
              <a:ext uri="{FF2B5EF4-FFF2-40B4-BE49-F238E27FC236}">
                <a16:creationId xmlns:a16="http://schemas.microsoft.com/office/drawing/2014/main" id="{B00A1DBA-4FFC-7F05-55BA-E71A8CC27D3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60547" y="955458"/>
            <a:ext cx="540000" cy="540000"/>
          </a:xfrm>
          <a:prstGeom prst="rect">
            <a:avLst/>
          </a:prstGeom>
        </p:spPr>
      </p:pic>
      <p:pic>
        <p:nvPicPr>
          <p:cNvPr id="25" name="グラフィックス 24" descr="チェックマークを付けたチェック ボックス 単色塗りつぶし">
            <a:extLst>
              <a:ext uri="{FF2B5EF4-FFF2-40B4-BE49-F238E27FC236}">
                <a16:creationId xmlns:a16="http://schemas.microsoft.com/office/drawing/2014/main" id="{BEB05FA4-8DE8-99FE-A31B-223114B134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71176" y="2074391"/>
            <a:ext cx="540000" cy="540000"/>
          </a:xfrm>
          <a:prstGeom prst="rect">
            <a:avLst/>
          </a:prstGeom>
        </p:spPr>
      </p:pic>
      <p:pic>
        <p:nvPicPr>
          <p:cNvPr id="26" name="グラフィックス 25" descr="チェックマークを付けたチェック ボックス 単色塗りつぶし">
            <a:extLst>
              <a:ext uri="{FF2B5EF4-FFF2-40B4-BE49-F238E27FC236}">
                <a16:creationId xmlns:a16="http://schemas.microsoft.com/office/drawing/2014/main" id="{E9CE29C5-FE70-E7E0-313D-382B946B849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66979" y="1682993"/>
            <a:ext cx="540000" cy="540000"/>
          </a:xfrm>
          <a:prstGeom prst="rect">
            <a:avLst/>
          </a:prstGeom>
        </p:spPr>
      </p:pic>
      <p:sp>
        <p:nvSpPr>
          <p:cNvPr id="8" name="スライド番号プレースホルダー 7">
            <a:extLst>
              <a:ext uri="{FF2B5EF4-FFF2-40B4-BE49-F238E27FC236}">
                <a16:creationId xmlns:a16="http://schemas.microsoft.com/office/drawing/2014/main" id="{C71CBAE2-F0CD-9B0E-97AB-17D422E57681}"/>
              </a:ext>
            </a:extLst>
          </p:cNvPr>
          <p:cNvSpPr>
            <a:spLocks noGrp="1"/>
          </p:cNvSpPr>
          <p:nvPr>
            <p:ph type="sldNum" sz="quarter" idx="12"/>
          </p:nvPr>
        </p:nvSpPr>
        <p:spPr/>
        <p:txBody>
          <a:bodyPr/>
          <a:lstStyle/>
          <a:p>
            <a:fld id="{808DD2B0-C8C2-4F2E-939A-03152E45562F}" type="slidenum">
              <a:rPr kumimoji="1" lang="ja-JP" altLang="en-US" smtClean="0"/>
              <a:t>21</a:t>
            </a:fld>
            <a:endParaRPr kumimoji="1" lang="ja-JP" altLang="en-US"/>
          </a:p>
        </p:txBody>
      </p:sp>
      <p:sp>
        <p:nvSpPr>
          <p:cNvPr id="31" name="テキスト ボックス 30">
            <a:extLst>
              <a:ext uri="{FF2B5EF4-FFF2-40B4-BE49-F238E27FC236}">
                <a16:creationId xmlns:a16="http://schemas.microsoft.com/office/drawing/2014/main" id="{BFE4A29F-65CB-5CD5-7ABA-C4164366F066}"/>
              </a:ext>
            </a:extLst>
          </p:cNvPr>
          <p:cNvSpPr txBox="1"/>
          <p:nvPr/>
        </p:nvSpPr>
        <p:spPr>
          <a:xfrm>
            <a:off x="20820" y="4014957"/>
            <a:ext cx="1784400" cy="461665"/>
          </a:xfrm>
          <a:prstGeom prst="rect">
            <a:avLst/>
          </a:prstGeom>
          <a:noFill/>
        </p:spPr>
        <p:txBody>
          <a:bodyPr wrap="square" rtlCol="0">
            <a:spAutoFit/>
          </a:bodyPr>
          <a:lstStyle/>
          <a:p>
            <a:pPr algn="ctr"/>
            <a:r>
              <a:rPr lang="ja-JP" altLang="en-US" sz="2400"/>
              <a:t>単純合計</a:t>
            </a:r>
            <a:endParaRPr kumimoji="1" lang="ja-JP" altLang="en-US" sz="2400"/>
          </a:p>
        </p:txBody>
      </p:sp>
      <p:sp>
        <p:nvSpPr>
          <p:cNvPr id="32" name="テキスト ボックス 31">
            <a:extLst>
              <a:ext uri="{FF2B5EF4-FFF2-40B4-BE49-F238E27FC236}">
                <a16:creationId xmlns:a16="http://schemas.microsoft.com/office/drawing/2014/main" id="{5E566D93-2C3A-B56D-CC3F-DBC9AD825D83}"/>
              </a:ext>
            </a:extLst>
          </p:cNvPr>
          <p:cNvSpPr txBox="1"/>
          <p:nvPr/>
        </p:nvSpPr>
        <p:spPr>
          <a:xfrm>
            <a:off x="-2597" y="5485698"/>
            <a:ext cx="2008560" cy="461665"/>
          </a:xfrm>
          <a:prstGeom prst="rect">
            <a:avLst/>
          </a:prstGeom>
          <a:noFill/>
        </p:spPr>
        <p:txBody>
          <a:bodyPr wrap="square" rtlCol="0">
            <a:spAutoFit/>
          </a:bodyPr>
          <a:lstStyle/>
          <a:p>
            <a:pPr algn="ctr"/>
            <a:r>
              <a:rPr lang="ja-JP" altLang="en-US" sz="2400"/>
              <a:t>法人</a:t>
            </a:r>
            <a:endParaRPr kumimoji="1" lang="ja-JP" altLang="en-US" sz="2400"/>
          </a:p>
        </p:txBody>
      </p:sp>
      <p:sp>
        <p:nvSpPr>
          <p:cNvPr id="13" name="テキスト ボックス 12">
            <a:extLst>
              <a:ext uri="{FF2B5EF4-FFF2-40B4-BE49-F238E27FC236}">
                <a16:creationId xmlns:a16="http://schemas.microsoft.com/office/drawing/2014/main" id="{F14B6E0B-ED30-B7EF-B695-BD7E78948E0D}"/>
              </a:ext>
            </a:extLst>
          </p:cNvPr>
          <p:cNvSpPr txBox="1"/>
          <p:nvPr/>
        </p:nvSpPr>
        <p:spPr>
          <a:xfrm>
            <a:off x="7949504" y="4197628"/>
            <a:ext cx="3590650" cy="1384995"/>
          </a:xfrm>
          <a:prstGeom prst="rect">
            <a:avLst/>
          </a:prstGeom>
          <a:noFill/>
        </p:spPr>
        <p:txBody>
          <a:bodyPr wrap="square" rtlCol="0">
            <a:spAutoFit/>
          </a:bodyPr>
          <a:lstStyle/>
          <a:p>
            <a:pPr algn="ctr"/>
            <a:r>
              <a:rPr lang="ja-JP" altLang="en-US" sz="2800" b="1"/>
              <a:t>差額</a:t>
            </a:r>
            <a:endParaRPr lang="en-US" altLang="ja-JP" sz="2800" b="1"/>
          </a:p>
          <a:p>
            <a:pPr algn="ctr"/>
            <a:r>
              <a:rPr lang="en-US" altLang="ja-JP" sz="2800"/>
              <a:t>(</a:t>
            </a:r>
            <a:r>
              <a:rPr lang="ja-JP" altLang="en-US" sz="2400"/>
              <a:t>法人化によるメリット</a:t>
            </a:r>
            <a:r>
              <a:rPr lang="en-US" altLang="ja-JP" sz="2800"/>
              <a:t>)</a:t>
            </a:r>
            <a:r>
              <a:rPr lang="en-US" altLang="ja-JP" sz="2800" b="1"/>
              <a:t> </a:t>
            </a:r>
          </a:p>
          <a:p>
            <a:pPr algn="ctr"/>
            <a:r>
              <a:rPr lang="ja-JP" altLang="en-US" sz="2800" b="1"/>
              <a:t>約</a:t>
            </a:r>
            <a:r>
              <a:rPr lang="en-US" altLang="ja-JP" sz="2800" b="1">
                <a:solidFill>
                  <a:srgbClr val="C00000"/>
                </a:solidFill>
              </a:rPr>
              <a:t>230</a:t>
            </a:r>
            <a:r>
              <a:rPr lang="ja-JP" altLang="en-US" sz="2800" b="1">
                <a:solidFill>
                  <a:srgbClr val="C00000"/>
                </a:solidFill>
              </a:rPr>
              <a:t>万</a:t>
            </a:r>
            <a:r>
              <a:rPr lang="ja-JP" altLang="en-US" sz="2400" b="1"/>
              <a:t>円</a:t>
            </a:r>
            <a:r>
              <a:rPr lang="en-US" altLang="ja-JP" sz="2400" b="1"/>
              <a:t>/</a:t>
            </a:r>
            <a:r>
              <a:rPr lang="ja-JP" altLang="en-US" sz="2400" b="1"/>
              <a:t>年</a:t>
            </a:r>
            <a:endParaRPr kumimoji="1" lang="ja-JP" altLang="en-US" sz="2800" b="1"/>
          </a:p>
        </p:txBody>
      </p:sp>
      <p:cxnSp>
        <p:nvCxnSpPr>
          <p:cNvPr id="24" name="直線コネクタ 23">
            <a:extLst>
              <a:ext uri="{FF2B5EF4-FFF2-40B4-BE49-F238E27FC236}">
                <a16:creationId xmlns:a16="http://schemas.microsoft.com/office/drawing/2014/main" id="{BB07D75D-BFB7-51B4-B3B3-CDA3679F13B0}"/>
              </a:ext>
            </a:extLst>
          </p:cNvPr>
          <p:cNvCxnSpPr>
            <a:cxnSpLocks/>
          </p:cNvCxnSpPr>
          <p:nvPr/>
        </p:nvCxnSpPr>
        <p:spPr>
          <a:xfrm>
            <a:off x="7472579" y="4535104"/>
            <a:ext cx="0" cy="1336664"/>
          </a:xfrm>
          <a:prstGeom prst="line">
            <a:avLst/>
          </a:prstGeom>
          <a:ln w="38100">
            <a:solidFill>
              <a:srgbClr val="44546A"/>
            </a:solidFill>
            <a:prstDash val="sysDot"/>
          </a:ln>
        </p:spPr>
        <p:style>
          <a:lnRef idx="2">
            <a:schemeClr val="accent1"/>
          </a:lnRef>
          <a:fillRef idx="0">
            <a:schemeClr val="accent1"/>
          </a:fillRef>
          <a:effectRef idx="1">
            <a:schemeClr val="accent1"/>
          </a:effectRef>
          <a:fontRef idx="minor">
            <a:schemeClr val="tx1"/>
          </a:fontRef>
        </p:style>
      </p:cxnSp>
      <p:sp>
        <p:nvSpPr>
          <p:cNvPr id="30" name="正方形/長方形 29">
            <a:extLst>
              <a:ext uri="{FF2B5EF4-FFF2-40B4-BE49-F238E27FC236}">
                <a16:creationId xmlns:a16="http://schemas.microsoft.com/office/drawing/2014/main" id="{07572E73-E739-3A37-ECE4-AF33C0B160E7}"/>
              </a:ext>
            </a:extLst>
          </p:cNvPr>
          <p:cNvSpPr/>
          <p:nvPr/>
        </p:nvSpPr>
        <p:spPr>
          <a:xfrm>
            <a:off x="7472579" y="5385112"/>
            <a:ext cx="499142" cy="513513"/>
          </a:xfrm>
          <a:prstGeom prst="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Picture 2" descr="農夫_R – ICOMPO －商用フリーのアイコン素材サイト－">
            <a:extLst>
              <a:ext uri="{FF2B5EF4-FFF2-40B4-BE49-F238E27FC236}">
                <a16:creationId xmlns:a16="http://schemas.microsoft.com/office/drawing/2014/main" id="{972F1550-C7FB-A8C4-8343-7695A118453E}"/>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6165" y="2755079"/>
            <a:ext cx="648000" cy="648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農夫_R – ICOMPO －商用フリーのアイコン素材サイト－">
            <a:extLst>
              <a:ext uri="{FF2B5EF4-FFF2-40B4-BE49-F238E27FC236}">
                <a16:creationId xmlns:a16="http://schemas.microsoft.com/office/drawing/2014/main" id="{33D3B3F5-75CB-7814-B0E9-DF6452322CD9}"/>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39345" y="2761245"/>
            <a:ext cx="648000" cy="648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農夫_R – ICOMPO －商用フリーのアイコン素材サイト－">
            <a:extLst>
              <a:ext uri="{FF2B5EF4-FFF2-40B4-BE49-F238E27FC236}">
                <a16:creationId xmlns:a16="http://schemas.microsoft.com/office/drawing/2014/main" id="{5FE40084-C57D-448E-63B8-8B237768EC6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01305" y="1898993"/>
            <a:ext cx="648000" cy="648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農夫_R – ICOMPO －商用フリーのアイコン素材サイト－">
            <a:extLst>
              <a:ext uri="{FF2B5EF4-FFF2-40B4-BE49-F238E27FC236}">
                <a16:creationId xmlns:a16="http://schemas.microsoft.com/office/drawing/2014/main" id="{438351E9-ECF2-7417-C50A-D5309FCA1DCA}"/>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89676" y="1896196"/>
            <a:ext cx="648000" cy="648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農夫_R – ICOMPO －商用フリーのアイコン素材サイト－">
            <a:extLst>
              <a:ext uri="{FF2B5EF4-FFF2-40B4-BE49-F238E27FC236}">
                <a16:creationId xmlns:a16="http://schemas.microsoft.com/office/drawing/2014/main" id="{7D60895A-D9A2-15A4-975D-35CE12BB296A}"/>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856" y="1914682"/>
            <a:ext cx="648000" cy="648000"/>
          </a:xfrm>
          <a:prstGeom prst="rect">
            <a:avLst/>
          </a:prstGeom>
          <a:noFill/>
          <a:extLst>
            <a:ext uri="{909E8E84-426E-40DD-AFC4-6F175D3DCCD1}">
              <a14:hiddenFill xmlns:a14="http://schemas.microsoft.com/office/drawing/2010/main">
                <a:solidFill>
                  <a:srgbClr val="FFFFFF"/>
                </a:solidFill>
              </a14:hiddenFill>
            </a:ext>
          </a:extLst>
        </p:spPr>
      </p:pic>
      <p:pic>
        <p:nvPicPr>
          <p:cNvPr id="38" name="グラフィックス 37" descr="建物 単色塗りつぶし">
            <a:extLst>
              <a:ext uri="{FF2B5EF4-FFF2-40B4-BE49-F238E27FC236}">
                <a16:creationId xmlns:a16="http://schemas.microsoft.com/office/drawing/2014/main" id="{F0D1A044-0C5C-24BD-DEB6-F01C80FC37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918426" y="1526943"/>
            <a:ext cx="1131049" cy="1131049"/>
          </a:xfrm>
          <a:prstGeom prst="rect">
            <a:avLst/>
          </a:prstGeom>
        </p:spPr>
      </p:pic>
      <p:pic>
        <p:nvPicPr>
          <p:cNvPr id="41" name="Picture 2" descr="農夫_R – ICOMPO －商用フリーのアイコン素材サイト－">
            <a:extLst>
              <a:ext uri="{FF2B5EF4-FFF2-40B4-BE49-F238E27FC236}">
                <a16:creationId xmlns:a16="http://schemas.microsoft.com/office/drawing/2014/main" id="{B46415A8-2FB3-8620-EB9C-68F7C76C32C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038670" y="1467641"/>
            <a:ext cx="624827" cy="624827"/>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農夫_R – ICOMPO －商用フリーのアイコン素材サイト－">
            <a:extLst>
              <a:ext uri="{FF2B5EF4-FFF2-40B4-BE49-F238E27FC236}">
                <a16:creationId xmlns:a16="http://schemas.microsoft.com/office/drawing/2014/main" id="{B381C4B5-30D9-9A1B-8F3F-8FE142EC4CB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82467" y="1458432"/>
            <a:ext cx="624827" cy="624827"/>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農夫_R – ICOMPO －商用フリーのアイコン素材サイト－">
            <a:extLst>
              <a:ext uri="{FF2B5EF4-FFF2-40B4-BE49-F238E27FC236}">
                <a16:creationId xmlns:a16="http://schemas.microsoft.com/office/drawing/2014/main" id="{05349779-5558-A46C-4B40-017E192ED75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60568" y="631449"/>
            <a:ext cx="624827" cy="624827"/>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農夫_R – ICOMPO －商用フリーのアイコン素材サイト－">
            <a:extLst>
              <a:ext uri="{FF2B5EF4-FFF2-40B4-BE49-F238E27FC236}">
                <a16:creationId xmlns:a16="http://schemas.microsoft.com/office/drawing/2014/main" id="{46680F67-B90A-2FBA-3666-0CF11D3CAC7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67197" y="2768495"/>
            <a:ext cx="624827" cy="624827"/>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農夫_R – ICOMPO －商用フリーのアイコン素材サイト－">
            <a:extLst>
              <a:ext uri="{FF2B5EF4-FFF2-40B4-BE49-F238E27FC236}">
                <a16:creationId xmlns:a16="http://schemas.microsoft.com/office/drawing/2014/main" id="{D28DFAF6-17E4-D311-453A-EE9A42789940}"/>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53940" y="2784418"/>
            <a:ext cx="624827" cy="624827"/>
          </a:xfrm>
          <a:prstGeom prst="rect">
            <a:avLst/>
          </a:prstGeom>
          <a:noFill/>
          <a:extLst>
            <a:ext uri="{909E8E84-426E-40DD-AFC4-6F175D3DCCD1}">
              <a14:hiddenFill xmlns:a14="http://schemas.microsoft.com/office/drawing/2010/main">
                <a:solidFill>
                  <a:srgbClr val="FFFFFF"/>
                </a:solidFill>
              </a14:hiddenFill>
            </a:ext>
          </a:extLst>
        </p:spPr>
      </p:pic>
      <p:sp>
        <p:nvSpPr>
          <p:cNvPr id="81" name="正方形/長方形 80">
            <a:extLst>
              <a:ext uri="{FF2B5EF4-FFF2-40B4-BE49-F238E27FC236}">
                <a16:creationId xmlns:a16="http://schemas.microsoft.com/office/drawing/2014/main" id="{C37291D3-7505-AF9F-8366-CF1777FFEF3D}"/>
              </a:ext>
            </a:extLst>
          </p:cNvPr>
          <p:cNvSpPr/>
          <p:nvPr/>
        </p:nvSpPr>
        <p:spPr>
          <a:xfrm>
            <a:off x="415650" y="1254800"/>
            <a:ext cx="1174026" cy="584776"/>
          </a:xfrm>
          <a:prstGeom prst="rect">
            <a:avLst/>
          </a:pr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b="1">
                <a:solidFill>
                  <a:schemeClr val="tx1"/>
                </a:solidFill>
              </a:rPr>
              <a:t>個人</a:t>
            </a:r>
          </a:p>
        </p:txBody>
      </p:sp>
      <p:sp>
        <p:nvSpPr>
          <p:cNvPr id="83" name="矢印: 右 82">
            <a:extLst>
              <a:ext uri="{FF2B5EF4-FFF2-40B4-BE49-F238E27FC236}">
                <a16:creationId xmlns:a16="http://schemas.microsoft.com/office/drawing/2014/main" id="{E7ADB8D0-8F97-6FD5-75CB-1E9FEABC9444}"/>
              </a:ext>
            </a:extLst>
          </p:cNvPr>
          <p:cNvSpPr/>
          <p:nvPr/>
        </p:nvSpPr>
        <p:spPr>
          <a:xfrm>
            <a:off x="3534036" y="2798111"/>
            <a:ext cx="4387038" cy="484593"/>
          </a:xfrm>
          <a:prstGeom prst="rightArrow">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CE88993D-BE9C-BEF6-752A-D4F5D5C4A9E3}"/>
              </a:ext>
            </a:extLst>
          </p:cNvPr>
          <p:cNvSpPr/>
          <p:nvPr/>
        </p:nvSpPr>
        <p:spPr>
          <a:xfrm>
            <a:off x="7407853" y="549053"/>
            <a:ext cx="1174026" cy="584776"/>
          </a:xfrm>
          <a:prstGeom prst="rect">
            <a:avLst/>
          </a:pr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solidFill>
              </a:rPr>
              <a:t>法人</a:t>
            </a:r>
            <a:endParaRPr kumimoji="1" lang="ja-JP" altLang="en-US" sz="3200" b="1">
              <a:solidFill>
                <a:schemeClr val="tx1"/>
              </a:solidFill>
            </a:endParaRPr>
          </a:p>
        </p:txBody>
      </p:sp>
      <p:sp>
        <p:nvSpPr>
          <p:cNvPr id="86" name="テキスト ボックス 85">
            <a:extLst>
              <a:ext uri="{FF2B5EF4-FFF2-40B4-BE49-F238E27FC236}">
                <a16:creationId xmlns:a16="http://schemas.microsoft.com/office/drawing/2014/main" id="{5787FED8-962A-FB8B-1402-86B30AA4975D}"/>
              </a:ext>
            </a:extLst>
          </p:cNvPr>
          <p:cNvSpPr txBox="1"/>
          <p:nvPr/>
        </p:nvSpPr>
        <p:spPr>
          <a:xfrm>
            <a:off x="182953" y="163883"/>
            <a:ext cx="3850384" cy="646331"/>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600" b="1">
                <a:ln w="0"/>
                <a:effectLst>
                  <a:outerShdw blurRad="38100" dist="19050" dir="2700000" algn="tl" rotWithShape="0">
                    <a:schemeClr val="dk1">
                      <a:alpha val="40000"/>
                    </a:schemeClr>
                  </a:outerShdw>
                </a:effectLst>
              </a:rPr>
              <a:t>農業所得の比較</a:t>
            </a:r>
            <a:endParaRPr lang="ja-JP" altLang="ja-JP" sz="36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7455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left)">
                                      <p:cBhvr>
                                        <p:cTn id="7" dur="250"/>
                                        <p:tgtEl>
                                          <p:spTgt spid="83"/>
                                        </p:tgtEl>
                                      </p:cBhvr>
                                    </p:animEffect>
                                  </p:childTnLst>
                                </p:cTn>
                              </p:par>
                              <p:par>
                                <p:cTn id="8" presetID="10"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fade">
                                      <p:cBhvr>
                                        <p:cTn id="10" dur="250"/>
                                        <p:tgtEl>
                                          <p:spTgt spid="61"/>
                                        </p:tgtEl>
                                      </p:cBhvr>
                                    </p:animEffect>
                                  </p:childTnLst>
                                </p:cTn>
                              </p:par>
                              <p:par>
                                <p:cTn id="11" presetID="10"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250"/>
                                        <p:tgtEl>
                                          <p:spTgt spid="38"/>
                                        </p:tgtEl>
                                      </p:cBhvr>
                                    </p:animEffect>
                                  </p:childTnLst>
                                </p:cTn>
                              </p:par>
                              <p:par>
                                <p:cTn id="14" presetID="10" presetClass="entr" presetSubtype="0"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250"/>
                                        <p:tgtEl>
                                          <p:spTgt spid="41"/>
                                        </p:tgtEl>
                                      </p:cBhvr>
                                    </p:animEffect>
                                  </p:childTnLst>
                                </p:cTn>
                              </p:par>
                              <p:par>
                                <p:cTn id="17" presetID="10" presetClass="entr" presetSubtype="0" fill="hold" nodeType="with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250"/>
                                        <p:tgtEl>
                                          <p:spTgt spid="73"/>
                                        </p:tgtEl>
                                      </p:cBhvr>
                                    </p:animEffect>
                                  </p:childTnLst>
                                </p:cTn>
                              </p:par>
                              <p:par>
                                <p:cTn id="20" presetID="10" presetClass="entr" presetSubtype="0" fill="hold"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250"/>
                                        <p:tgtEl>
                                          <p:spTgt spid="74"/>
                                        </p:tgtEl>
                                      </p:cBhvr>
                                    </p:animEffect>
                                  </p:childTnLst>
                                </p:cTn>
                              </p:par>
                              <p:par>
                                <p:cTn id="23" presetID="10" presetClass="entr" presetSubtype="0" fill="hold"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250"/>
                                        <p:tgtEl>
                                          <p:spTgt spid="75"/>
                                        </p:tgtEl>
                                      </p:cBhvr>
                                    </p:animEffect>
                                  </p:childTnLst>
                                </p:cTn>
                              </p:par>
                              <p:par>
                                <p:cTn id="26" presetID="10" presetClass="entr" presetSubtype="0" fill="hold"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fade">
                                      <p:cBhvr>
                                        <p:cTn id="28" dur="250"/>
                                        <p:tgtEl>
                                          <p:spTgt spid="7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fade">
                                      <p:cBhvr>
                                        <p:cTn id="31" dur="250"/>
                                        <p:tgtEl>
                                          <p:spTgt spid="8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22" presetClass="entr" presetSubtype="1"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up)">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0" grpId="0" animBg="1"/>
      <p:bldP spid="83" grpId="0" animBg="1"/>
      <p:bldP spid="8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3245B-4442-0B2A-F49B-5D745654B447}"/>
            </a:ext>
          </a:extLst>
        </p:cNvPr>
        <p:cNvGrpSpPr/>
        <p:nvPr/>
      </p:nvGrpSpPr>
      <p:grpSpPr>
        <a:xfrm>
          <a:off x="0" y="0"/>
          <a:ext cx="0" cy="0"/>
          <a:chOff x="0" y="0"/>
          <a:chExt cx="0" cy="0"/>
        </a:xfrm>
      </p:grpSpPr>
      <p:sp>
        <p:nvSpPr>
          <p:cNvPr id="2" name="四角形: 1 つの角を切り取る 1">
            <a:extLst>
              <a:ext uri="{FF2B5EF4-FFF2-40B4-BE49-F238E27FC236}">
                <a16:creationId xmlns:a16="http://schemas.microsoft.com/office/drawing/2014/main" id="{754367B0-3765-4334-6E84-E73CE602DB3A}"/>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8F39B332-E536-64F8-2DFD-55214A0F30FB}"/>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AE37A3DC-9C6D-1C8A-89B0-32EAAF53FACC}"/>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7A47262C-46D8-F12B-DCF4-BC6D655D7D60}"/>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E96BBFA5-E75B-9050-8F55-E084DE524606}"/>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F4708C8F-EE7D-BB2C-7ED4-32F8F9C86FDE}"/>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947898AF-899F-98CC-316C-F121DCCE078B}"/>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485774B1-20DF-982B-2894-3EF9F7BA867E}"/>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4039B774-4234-2A3C-1F64-76256D133439}"/>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00EFF798-C514-C39C-3525-A9E8AC1AF42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E8085A2D-FABA-6F1E-2CCA-3DF27AA2F2EA}"/>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1FE3EF08-DC63-CCDE-B58A-E0056BF7B5C6}"/>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8" name="スライド番号プレースホルダー 7">
            <a:extLst>
              <a:ext uri="{FF2B5EF4-FFF2-40B4-BE49-F238E27FC236}">
                <a16:creationId xmlns:a16="http://schemas.microsoft.com/office/drawing/2014/main" id="{E40CB850-21C5-63EB-8046-E463A92E0472}"/>
              </a:ext>
            </a:extLst>
          </p:cNvPr>
          <p:cNvSpPr>
            <a:spLocks noGrp="1"/>
          </p:cNvSpPr>
          <p:nvPr>
            <p:ph type="sldNum" sz="quarter" idx="12"/>
          </p:nvPr>
        </p:nvSpPr>
        <p:spPr/>
        <p:txBody>
          <a:bodyPr/>
          <a:lstStyle/>
          <a:p>
            <a:fld id="{808DD2B0-C8C2-4F2E-939A-03152E45562F}" type="slidenum">
              <a:rPr kumimoji="1" lang="ja-JP" altLang="en-US" smtClean="0"/>
              <a:t>22</a:t>
            </a:fld>
            <a:endParaRPr kumimoji="1" lang="ja-JP" altLang="en-US"/>
          </a:p>
        </p:txBody>
      </p:sp>
      <p:sp>
        <p:nvSpPr>
          <p:cNvPr id="11" name="正方形/長方形 10">
            <a:extLst>
              <a:ext uri="{FF2B5EF4-FFF2-40B4-BE49-F238E27FC236}">
                <a16:creationId xmlns:a16="http://schemas.microsoft.com/office/drawing/2014/main" id="{072B76BE-64DC-512B-AAB5-0C8EFED62FCD}"/>
              </a:ext>
            </a:extLst>
          </p:cNvPr>
          <p:cNvSpPr/>
          <p:nvPr/>
        </p:nvSpPr>
        <p:spPr>
          <a:xfrm>
            <a:off x="271849" y="1332528"/>
            <a:ext cx="10812162" cy="1447381"/>
          </a:xfrm>
          <a:prstGeom prst="rect">
            <a:avLst/>
          </a:prstGeom>
          <a:solidFill>
            <a:srgbClr val="E97132">
              <a:alpha val="40000"/>
            </a:srgbClr>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083FE7CA-9B89-CF22-67F7-0A494C14348E}"/>
              </a:ext>
            </a:extLst>
          </p:cNvPr>
          <p:cNvSpPr txBox="1"/>
          <p:nvPr/>
        </p:nvSpPr>
        <p:spPr>
          <a:xfrm>
            <a:off x="266010" y="1486831"/>
            <a:ext cx="10812162" cy="1138773"/>
          </a:xfrm>
          <a:prstGeom prst="rect">
            <a:avLst/>
          </a:prstGeom>
          <a:noFill/>
        </p:spPr>
        <p:txBody>
          <a:bodyPr wrap="square" rtlCol="0">
            <a:spAutoFit/>
          </a:bodyPr>
          <a:lstStyle/>
          <a:p>
            <a:pPr algn="ctr"/>
            <a:r>
              <a:rPr kumimoji="1" lang="en-US" altLang="ja-JP" sz="4000" b="1"/>
              <a:t>1.</a:t>
            </a:r>
            <a:r>
              <a:rPr kumimoji="1" lang="ja-JP" altLang="en-US" sz="4000" b="1"/>
              <a:t>合意形成を支援</a:t>
            </a:r>
            <a:endParaRPr kumimoji="1" lang="en-US" altLang="ja-JP" sz="4000" b="1"/>
          </a:p>
          <a:p>
            <a:pPr algn="ctr"/>
            <a:r>
              <a:rPr kumimoji="1" lang="ja-JP" altLang="en-US" sz="2800"/>
              <a:t>法人化のメリットを示し対象農家を決定</a:t>
            </a:r>
            <a:endParaRPr kumimoji="1" lang="en-US" altLang="ja-JP" sz="2800"/>
          </a:p>
        </p:txBody>
      </p:sp>
      <p:sp>
        <p:nvSpPr>
          <p:cNvPr id="27" name="テキスト ボックス 26">
            <a:extLst>
              <a:ext uri="{FF2B5EF4-FFF2-40B4-BE49-F238E27FC236}">
                <a16:creationId xmlns:a16="http://schemas.microsoft.com/office/drawing/2014/main" id="{463E5BBC-B76D-C12C-0687-8BF03D6503D3}"/>
              </a:ext>
            </a:extLst>
          </p:cNvPr>
          <p:cNvSpPr txBox="1"/>
          <p:nvPr/>
        </p:nvSpPr>
        <p:spPr>
          <a:xfrm>
            <a:off x="298517" y="3252303"/>
            <a:ext cx="10812162" cy="1138773"/>
          </a:xfrm>
          <a:prstGeom prst="rect">
            <a:avLst/>
          </a:prstGeom>
          <a:noFill/>
        </p:spPr>
        <p:txBody>
          <a:bodyPr wrap="square" rtlCol="0">
            <a:spAutoFit/>
          </a:bodyPr>
          <a:lstStyle/>
          <a:p>
            <a:pPr algn="ctr"/>
            <a:r>
              <a:rPr lang="en-US" altLang="ja-JP" sz="4000" b="1">
                <a:solidFill>
                  <a:schemeClr val="bg1">
                    <a:lumMod val="65000"/>
                  </a:schemeClr>
                </a:solidFill>
              </a:rPr>
              <a:t>2</a:t>
            </a:r>
            <a:r>
              <a:rPr kumimoji="1" lang="en-US" altLang="ja-JP" sz="4000" b="1">
                <a:solidFill>
                  <a:schemeClr val="bg1">
                    <a:lumMod val="65000"/>
                  </a:schemeClr>
                </a:solidFill>
              </a:rPr>
              <a:t>.</a:t>
            </a:r>
            <a:r>
              <a:rPr kumimoji="1" lang="ja-JP" altLang="en-US" sz="4000" b="1">
                <a:solidFill>
                  <a:schemeClr val="bg1">
                    <a:lumMod val="65000"/>
                  </a:schemeClr>
                </a:solidFill>
              </a:rPr>
              <a:t>農地整理</a:t>
            </a:r>
            <a:endParaRPr kumimoji="1" lang="en-US" altLang="ja-JP" sz="4000" b="1">
              <a:solidFill>
                <a:schemeClr val="bg1">
                  <a:lumMod val="65000"/>
                </a:schemeClr>
              </a:solidFill>
            </a:endParaRPr>
          </a:p>
          <a:p>
            <a:pPr algn="ctr"/>
            <a:r>
              <a:rPr kumimoji="1" lang="ja-JP" altLang="en-US" sz="2800">
                <a:solidFill>
                  <a:schemeClr val="bg1">
                    <a:lumMod val="65000"/>
                  </a:schemeClr>
                </a:solidFill>
              </a:rPr>
              <a:t>農業委員会が法人化後の作業効率向上のための農地集約を支援</a:t>
            </a:r>
            <a:endParaRPr kumimoji="1" lang="en-US" altLang="ja-JP" sz="2800">
              <a:solidFill>
                <a:schemeClr val="bg1">
                  <a:lumMod val="65000"/>
                </a:schemeClr>
              </a:solidFill>
            </a:endParaRPr>
          </a:p>
        </p:txBody>
      </p:sp>
      <p:sp>
        <p:nvSpPr>
          <p:cNvPr id="28" name="テキスト ボックス 27">
            <a:extLst>
              <a:ext uri="{FF2B5EF4-FFF2-40B4-BE49-F238E27FC236}">
                <a16:creationId xmlns:a16="http://schemas.microsoft.com/office/drawing/2014/main" id="{50AD5E15-C0A2-1DD1-18FE-ACB7A7E663F3}"/>
              </a:ext>
            </a:extLst>
          </p:cNvPr>
          <p:cNvSpPr txBox="1"/>
          <p:nvPr/>
        </p:nvSpPr>
        <p:spPr>
          <a:xfrm>
            <a:off x="266010" y="5017776"/>
            <a:ext cx="10812162" cy="1138773"/>
          </a:xfrm>
          <a:prstGeom prst="rect">
            <a:avLst/>
          </a:prstGeom>
          <a:noFill/>
        </p:spPr>
        <p:txBody>
          <a:bodyPr wrap="square" rtlCol="0">
            <a:spAutoFit/>
          </a:bodyPr>
          <a:lstStyle/>
          <a:p>
            <a:pPr algn="ctr"/>
            <a:r>
              <a:rPr lang="en-US" altLang="ja-JP" sz="4000" b="1">
                <a:solidFill>
                  <a:schemeClr val="bg1">
                    <a:lumMod val="65000"/>
                  </a:schemeClr>
                </a:solidFill>
              </a:rPr>
              <a:t>3</a:t>
            </a:r>
            <a:r>
              <a:rPr kumimoji="1" lang="en-US" altLang="ja-JP" sz="4000" b="1">
                <a:solidFill>
                  <a:schemeClr val="bg1">
                    <a:lumMod val="65000"/>
                  </a:schemeClr>
                </a:solidFill>
              </a:rPr>
              <a:t>.</a:t>
            </a:r>
            <a:r>
              <a:rPr kumimoji="1" lang="ja-JP" altLang="en-US" sz="4000" b="1">
                <a:solidFill>
                  <a:schemeClr val="bg1">
                    <a:lumMod val="65000"/>
                  </a:schemeClr>
                </a:solidFill>
              </a:rPr>
              <a:t>茨城県への橋渡し役</a:t>
            </a:r>
            <a:endParaRPr kumimoji="1" lang="en-US" altLang="ja-JP" sz="4000" b="1">
              <a:solidFill>
                <a:schemeClr val="bg1">
                  <a:lumMod val="65000"/>
                </a:schemeClr>
              </a:solidFill>
            </a:endParaRPr>
          </a:p>
          <a:p>
            <a:pPr algn="ctr"/>
            <a:r>
              <a:rPr lang="ja-JP" altLang="en-US" sz="2800">
                <a:solidFill>
                  <a:schemeClr val="bg1">
                    <a:lumMod val="65000"/>
                  </a:schemeClr>
                </a:solidFill>
              </a:rPr>
              <a:t>専門家の無償派遣を行う茨城県農業参入等支援センターの窓口</a:t>
            </a:r>
            <a:endParaRPr kumimoji="1" lang="en-US" altLang="ja-JP" sz="2800">
              <a:solidFill>
                <a:schemeClr val="bg1">
                  <a:lumMod val="65000"/>
                </a:schemeClr>
              </a:solidFill>
            </a:endParaRPr>
          </a:p>
        </p:txBody>
      </p:sp>
      <p:sp>
        <p:nvSpPr>
          <p:cNvPr id="9" name="テキスト ボックス 8">
            <a:extLst>
              <a:ext uri="{FF2B5EF4-FFF2-40B4-BE49-F238E27FC236}">
                <a16:creationId xmlns:a16="http://schemas.microsoft.com/office/drawing/2014/main" id="{09F00286-4600-F908-B3A1-6894DDCD6C47}"/>
              </a:ext>
            </a:extLst>
          </p:cNvPr>
          <p:cNvSpPr txBox="1"/>
          <p:nvPr/>
        </p:nvSpPr>
        <p:spPr>
          <a:xfrm>
            <a:off x="2056124" y="347508"/>
            <a:ext cx="7296948" cy="707886"/>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4000" b="1">
                <a:ln w="0"/>
                <a:effectLst>
                  <a:outerShdw blurRad="38100" dist="19050" dir="2700000" algn="tl" rotWithShape="0">
                    <a:schemeClr val="dk1">
                      <a:alpha val="40000"/>
                    </a:schemeClr>
                  </a:outerShdw>
                </a:effectLst>
              </a:rPr>
              <a:t>法人化に向けた土浦市の役割</a:t>
            </a:r>
            <a:endParaRPr lang="ja-JP" altLang="ja-JP" sz="40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4753734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0645D-9770-14FA-FD62-05A0AB2EB972}"/>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464BF7FC-E45E-187E-6390-025A1F768BB0}"/>
              </a:ext>
            </a:extLst>
          </p:cNvPr>
          <p:cNvSpPr/>
          <p:nvPr/>
        </p:nvSpPr>
        <p:spPr>
          <a:xfrm>
            <a:off x="271849" y="3144193"/>
            <a:ext cx="10812162" cy="1447381"/>
          </a:xfrm>
          <a:prstGeom prst="rect">
            <a:avLst/>
          </a:prstGeom>
          <a:solidFill>
            <a:srgbClr val="E97132">
              <a:alpha val="40000"/>
            </a:srgbClr>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49DA5A8C-36AC-C366-A9FC-BC27AEF4CE90}"/>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AFCCC51A-A109-2D9C-BBFE-4EC38CB9CE4B}"/>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10472BD6-775B-32F8-8199-18B458E767E5}"/>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3D113444-90FE-327B-B9FE-EA6C5E5E9A8B}"/>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97013753-43A4-9F56-EAB3-4EE4BD1B808B}"/>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591E211B-1C1D-7421-E8C5-C1E1DEC2CCCE}"/>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B116D97A-563B-98EF-B561-86EB7DB1087C}"/>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60233CB7-E5D9-A0F5-C2DF-A5761C2BCB49}"/>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C8E8A717-D09A-6712-94AD-BF18A12AF0D7}"/>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64172F21-6D23-3DAD-6EB1-3FD6813C4A9E}"/>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7D4E8D84-8CF7-9229-C53A-2E4CB667797A}"/>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82355C0D-3EA6-7F42-5A7C-2DE402677D19}"/>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8" name="スライド番号プレースホルダー 7">
            <a:extLst>
              <a:ext uri="{FF2B5EF4-FFF2-40B4-BE49-F238E27FC236}">
                <a16:creationId xmlns:a16="http://schemas.microsoft.com/office/drawing/2014/main" id="{FEB5EBA3-C307-3FC8-E1A8-7DCA94CA363A}"/>
              </a:ext>
            </a:extLst>
          </p:cNvPr>
          <p:cNvSpPr>
            <a:spLocks noGrp="1"/>
          </p:cNvSpPr>
          <p:nvPr>
            <p:ph type="sldNum" sz="quarter" idx="12"/>
          </p:nvPr>
        </p:nvSpPr>
        <p:spPr/>
        <p:txBody>
          <a:bodyPr/>
          <a:lstStyle/>
          <a:p>
            <a:fld id="{808DD2B0-C8C2-4F2E-939A-03152E45562F}" type="slidenum">
              <a:rPr kumimoji="1" lang="ja-JP" altLang="en-US" smtClean="0"/>
              <a:t>23</a:t>
            </a:fld>
            <a:endParaRPr kumimoji="1" lang="ja-JP" altLang="en-US"/>
          </a:p>
        </p:txBody>
      </p:sp>
      <p:sp>
        <p:nvSpPr>
          <p:cNvPr id="22" name="テキスト ボックス 21">
            <a:extLst>
              <a:ext uri="{FF2B5EF4-FFF2-40B4-BE49-F238E27FC236}">
                <a16:creationId xmlns:a16="http://schemas.microsoft.com/office/drawing/2014/main" id="{2B0CB2B1-0BB2-F30A-DCFD-75B17028080D}"/>
              </a:ext>
            </a:extLst>
          </p:cNvPr>
          <p:cNvSpPr txBox="1"/>
          <p:nvPr/>
        </p:nvSpPr>
        <p:spPr>
          <a:xfrm>
            <a:off x="266010" y="1486831"/>
            <a:ext cx="10812162" cy="1138773"/>
          </a:xfrm>
          <a:prstGeom prst="rect">
            <a:avLst/>
          </a:prstGeom>
          <a:noFill/>
        </p:spPr>
        <p:txBody>
          <a:bodyPr wrap="square" rtlCol="0">
            <a:spAutoFit/>
          </a:bodyPr>
          <a:lstStyle/>
          <a:p>
            <a:pPr algn="ctr"/>
            <a:r>
              <a:rPr kumimoji="1" lang="en-US" altLang="ja-JP" sz="4000" b="1">
                <a:solidFill>
                  <a:schemeClr val="bg1">
                    <a:lumMod val="65000"/>
                  </a:schemeClr>
                </a:solidFill>
              </a:rPr>
              <a:t>1.</a:t>
            </a:r>
            <a:r>
              <a:rPr kumimoji="1" lang="ja-JP" altLang="en-US" sz="4000" b="1">
                <a:solidFill>
                  <a:schemeClr val="bg1">
                    <a:lumMod val="65000"/>
                  </a:schemeClr>
                </a:solidFill>
              </a:rPr>
              <a:t>合意形成を支援</a:t>
            </a:r>
            <a:endParaRPr kumimoji="1" lang="en-US" altLang="ja-JP" sz="4000" b="1">
              <a:solidFill>
                <a:schemeClr val="bg1">
                  <a:lumMod val="65000"/>
                </a:schemeClr>
              </a:solidFill>
            </a:endParaRPr>
          </a:p>
          <a:p>
            <a:pPr algn="ctr"/>
            <a:r>
              <a:rPr kumimoji="1" lang="ja-JP" altLang="en-US" sz="2800">
                <a:solidFill>
                  <a:schemeClr val="bg1">
                    <a:lumMod val="65000"/>
                  </a:schemeClr>
                </a:solidFill>
              </a:rPr>
              <a:t>法人化のメリットを示し対象農家を決定</a:t>
            </a:r>
            <a:endParaRPr kumimoji="1" lang="en-US" altLang="ja-JP" sz="2800">
              <a:solidFill>
                <a:schemeClr val="bg1">
                  <a:lumMod val="65000"/>
                </a:schemeClr>
              </a:solidFill>
            </a:endParaRPr>
          </a:p>
        </p:txBody>
      </p:sp>
      <p:sp>
        <p:nvSpPr>
          <p:cNvPr id="27" name="テキスト ボックス 26">
            <a:extLst>
              <a:ext uri="{FF2B5EF4-FFF2-40B4-BE49-F238E27FC236}">
                <a16:creationId xmlns:a16="http://schemas.microsoft.com/office/drawing/2014/main" id="{CB49C6F6-ADAD-36C4-4603-834649A07EE7}"/>
              </a:ext>
            </a:extLst>
          </p:cNvPr>
          <p:cNvSpPr txBox="1"/>
          <p:nvPr/>
        </p:nvSpPr>
        <p:spPr>
          <a:xfrm>
            <a:off x="298517" y="3252303"/>
            <a:ext cx="10812162" cy="1138773"/>
          </a:xfrm>
          <a:prstGeom prst="rect">
            <a:avLst/>
          </a:prstGeom>
          <a:noFill/>
        </p:spPr>
        <p:txBody>
          <a:bodyPr wrap="square" rtlCol="0">
            <a:spAutoFit/>
          </a:bodyPr>
          <a:lstStyle/>
          <a:p>
            <a:pPr algn="ctr"/>
            <a:r>
              <a:rPr lang="en-US" altLang="ja-JP" sz="4000" b="1"/>
              <a:t>2</a:t>
            </a:r>
            <a:r>
              <a:rPr kumimoji="1" lang="en-US" altLang="ja-JP" sz="4000" b="1"/>
              <a:t>.</a:t>
            </a:r>
            <a:r>
              <a:rPr kumimoji="1" lang="ja-JP" altLang="en-US" sz="4000" b="1"/>
              <a:t>農地整理</a:t>
            </a:r>
            <a:endParaRPr kumimoji="1" lang="en-US" altLang="ja-JP" sz="4000" b="1"/>
          </a:p>
          <a:p>
            <a:pPr algn="ctr"/>
            <a:r>
              <a:rPr kumimoji="1" lang="ja-JP" altLang="en-US" sz="2800"/>
              <a:t>農業委員会が法人化後の作業効率向上のための農地集約を支援</a:t>
            </a:r>
            <a:endParaRPr kumimoji="1" lang="en-US" altLang="ja-JP" sz="2800"/>
          </a:p>
        </p:txBody>
      </p:sp>
      <p:sp>
        <p:nvSpPr>
          <p:cNvPr id="28" name="テキスト ボックス 27">
            <a:extLst>
              <a:ext uri="{FF2B5EF4-FFF2-40B4-BE49-F238E27FC236}">
                <a16:creationId xmlns:a16="http://schemas.microsoft.com/office/drawing/2014/main" id="{AFFBC96F-F727-5B07-7F81-D935C87A1643}"/>
              </a:ext>
            </a:extLst>
          </p:cNvPr>
          <p:cNvSpPr txBox="1"/>
          <p:nvPr/>
        </p:nvSpPr>
        <p:spPr>
          <a:xfrm>
            <a:off x="266010" y="5017776"/>
            <a:ext cx="10812162" cy="1138773"/>
          </a:xfrm>
          <a:prstGeom prst="rect">
            <a:avLst/>
          </a:prstGeom>
          <a:noFill/>
        </p:spPr>
        <p:txBody>
          <a:bodyPr wrap="square" rtlCol="0">
            <a:spAutoFit/>
          </a:bodyPr>
          <a:lstStyle/>
          <a:p>
            <a:pPr algn="ctr"/>
            <a:r>
              <a:rPr lang="en-US" altLang="ja-JP" sz="4000" b="1">
                <a:solidFill>
                  <a:schemeClr val="bg1">
                    <a:lumMod val="65000"/>
                  </a:schemeClr>
                </a:solidFill>
              </a:rPr>
              <a:t>3</a:t>
            </a:r>
            <a:r>
              <a:rPr kumimoji="1" lang="en-US" altLang="ja-JP" sz="4000" b="1">
                <a:solidFill>
                  <a:schemeClr val="bg1">
                    <a:lumMod val="65000"/>
                  </a:schemeClr>
                </a:solidFill>
              </a:rPr>
              <a:t>.</a:t>
            </a:r>
            <a:r>
              <a:rPr kumimoji="1" lang="ja-JP" altLang="en-US" sz="4000" b="1">
                <a:solidFill>
                  <a:schemeClr val="bg1">
                    <a:lumMod val="65000"/>
                  </a:schemeClr>
                </a:solidFill>
              </a:rPr>
              <a:t>茨城県への橋渡し役</a:t>
            </a:r>
            <a:endParaRPr kumimoji="1" lang="en-US" altLang="ja-JP" sz="4000" b="1">
              <a:solidFill>
                <a:schemeClr val="bg1">
                  <a:lumMod val="65000"/>
                </a:schemeClr>
              </a:solidFill>
            </a:endParaRPr>
          </a:p>
          <a:p>
            <a:pPr algn="ctr"/>
            <a:r>
              <a:rPr lang="ja-JP" altLang="en-US" sz="2800">
                <a:solidFill>
                  <a:schemeClr val="bg1">
                    <a:lumMod val="65000"/>
                  </a:schemeClr>
                </a:solidFill>
              </a:rPr>
              <a:t>専門家の無償派遣を行う茨城県農業参入等支援センターの窓口</a:t>
            </a:r>
            <a:endParaRPr kumimoji="1" lang="en-US" altLang="ja-JP" sz="2800">
              <a:solidFill>
                <a:schemeClr val="bg1">
                  <a:lumMod val="65000"/>
                </a:schemeClr>
              </a:solidFill>
            </a:endParaRPr>
          </a:p>
        </p:txBody>
      </p:sp>
      <p:sp>
        <p:nvSpPr>
          <p:cNvPr id="10" name="テキスト ボックス 9">
            <a:extLst>
              <a:ext uri="{FF2B5EF4-FFF2-40B4-BE49-F238E27FC236}">
                <a16:creationId xmlns:a16="http://schemas.microsoft.com/office/drawing/2014/main" id="{7B13CE72-FEAE-1DD4-0181-00081E24F8A3}"/>
              </a:ext>
            </a:extLst>
          </p:cNvPr>
          <p:cNvSpPr txBox="1"/>
          <p:nvPr/>
        </p:nvSpPr>
        <p:spPr>
          <a:xfrm>
            <a:off x="2056124" y="347508"/>
            <a:ext cx="7296948" cy="707886"/>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4000" b="1">
                <a:ln w="0"/>
                <a:effectLst>
                  <a:outerShdw blurRad="38100" dist="19050" dir="2700000" algn="tl" rotWithShape="0">
                    <a:schemeClr val="dk1">
                      <a:alpha val="40000"/>
                    </a:schemeClr>
                  </a:outerShdw>
                </a:effectLst>
              </a:rPr>
              <a:t>法人化に向けた土浦市の役割</a:t>
            </a:r>
            <a:endParaRPr lang="ja-JP" altLang="ja-JP" sz="40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88894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FD0E8-6E37-0682-A059-5D7AFC16CF28}"/>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F7A0E18C-8E44-6DF2-E4DA-41D0B28EE857}"/>
              </a:ext>
            </a:extLst>
          </p:cNvPr>
          <p:cNvSpPr/>
          <p:nvPr/>
        </p:nvSpPr>
        <p:spPr>
          <a:xfrm>
            <a:off x="271849" y="4877331"/>
            <a:ext cx="10812162" cy="1447381"/>
          </a:xfrm>
          <a:prstGeom prst="rect">
            <a:avLst/>
          </a:prstGeom>
          <a:solidFill>
            <a:srgbClr val="E97132">
              <a:alpha val="40000"/>
            </a:srgbClr>
          </a:solid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38841907-1654-B2FB-8D62-96E79E7E9538}"/>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CDBFA299-1AEC-9294-643C-E56DB4F8C2FF}"/>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F034DA34-ED88-398F-917A-7995F14A6896}"/>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DE0C0FBB-683F-93F5-7525-D45884319E3E}"/>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EF14A4E4-F033-E3CC-FAD6-8DDF9A039FEE}"/>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14B94CED-EBD8-66C0-13A9-0315BEEBD750}"/>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D86A681F-7438-FD13-5F35-A5C2C9A377A8}"/>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89CABE65-CFAF-6ED7-1212-11B760D2C91A}"/>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F92AAA95-92B7-D2B5-BDA1-37779258851C}"/>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07CF6E96-411B-EAEB-10AC-296F1A2949F5}"/>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4C2CEB88-D2A1-5523-0D4E-9B5D8572BBE8}"/>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DD97E638-B17E-1C76-7F3A-F435BF093B55}"/>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8" name="スライド番号プレースホルダー 7">
            <a:extLst>
              <a:ext uri="{FF2B5EF4-FFF2-40B4-BE49-F238E27FC236}">
                <a16:creationId xmlns:a16="http://schemas.microsoft.com/office/drawing/2014/main" id="{BF3F52F8-0C16-1393-FC10-7ED0C0173626}"/>
              </a:ext>
            </a:extLst>
          </p:cNvPr>
          <p:cNvSpPr>
            <a:spLocks noGrp="1"/>
          </p:cNvSpPr>
          <p:nvPr>
            <p:ph type="sldNum" sz="quarter" idx="12"/>
          </p:nvPr>
        </p:nvSpPr>
        <p:spPr/>
        <p:txBody>
          <a:bodyPr/>
          <a:lstStyle/>
          <a:p>
            <a:fld id="{808DD2B0-C8C2-4F2E-939A-03152E45562F}" type="slidenum">
              <a:rPr kumimoji="1" lang="ja-JP" altLang="en-US" smtClean="0"/>
              <a:t>24</a:t>
            </a:fld>
            <a:endParaRPr kumimoji="1" lang="ja-JP" altLang="en-US"/>
          </a:p>
        </p:txBody>
      </p:sp>
      <p:sp>
        <p:nvSpPr>
          <p:cNvPr id="22" name="テキスト ボックス 21">
            <a:extLst>
              <a:ext uri="{FF2B5EF4-FFF2-40B4-BE49-F238E27FC236}">
                <a16:creationId xmlns:a16="http://schemas.microsoft.com/office/drawing/2014/main" id="{D263EBE3-F179-ADD9-C1D9-D5C0095BB0C0}"/>
              </a:ext>
            </a:extLst>
          </p:cNvPr>
          <p:cNvSpPr txBox="1"/>
          <p:nvPr/>
        </p:nvSpPr>
        <p:spPr>
          <a:xfrm>
            <a:off x="266010" y="1486831"/>
            <a:ext cx="10812162" cy="1138773"/>
          </a:xfrm>
          <a:prstGeom prst="rect">
            <a:avLst/>
          </a:prstGeom>
          <a:noFill/>
        </p:spPr>
        <p:txBody>
          <a:bodyPr wrap="square" rtlCol="0">
            <a:spAutoFit/>
          </a:bodyPr>
          <a:lstStyle/>
          <a:p>
            <a:pPr algn="ctr"/>
            <a:r>
              <a:rPr kumimoji="1" lang="en-US" altLang="ja-JP" sz="4000" b="1">
                <a:solidFill>
                  <a:schemeClr val="bg1">
                    <a:lumMod val="65000"/>
                  </a:schemeClr>
                </a:solidFill>
              </a:rPr>
              <a:t>1.</a:t>
            </a:r>
            <a:r>
              <a:rPr kumimoji="1" lang="ja-JP" altLang="en-US" sz="4000" b="1">
                <a:solidFill>
                  <a:schemeClr val="bg1">
                    <a:lumMod val="65000"/>
                  </a:schemeClr>
                </a:solidFill>
              </a:rPr>
              <a:t>合意形成を支援</a:t>
            </a:r>
            <a:endParaRPr kumimoji="1" lang="en-US" altLang="ja-JP" sz="4000" b="1">
              <a:solidFill>
                <a:schemeClr val="bg1">
                  <a:lumMod val="65000"/>
                </a:schemeClr>
              </a:solidFill>
            </a:endParaRPr>
          </a:p>
          <a:p>
            <a:pPr algn="ctr"/>
            <a:r>
              <a:rPr kumimoji="1" lang="ja-JP" altLang="en-US" sz="2800">
                <a:solidFill>
                  <a:schemeClr val="bg1">
                    <a:lumMod val="65000"/>
                  </a:schemeClr>
                </a:solidFill>
              </a:rPr>
              <a:t>法人化のメリットを示し対象農家を決定</a:t>
            </a:r>
            <a:endParaRPr kumimoji="1" lang="en-US" altLang="ja-JP" sz="2800">
              <a:solidFill>
                <a:schemeClr val="bg1">
                  <a:lumMod val="65000"/>
                </a:schemeClr>
              </a:solidFill>
            </a:endParaRPr>
          </a:p>
        </p:txBody>
      </p:sp>
      <p:sp>
        <p:nvSpPr>
          <p:cNvPr id="27" name="テキスト ボックス 26">
            <a:extLst>
              <a:ext uri="{FF2B5EF4-FFF2-40B4-BE49-F238E27FC236}">
                <a16:creationId xmlns:a16="http://schemas.microsoft.com/office/drawing/2014/main" id="{A6735E0B-51CA-23AE-DFD7-4AEA65F3703B}"/>
              </a:ext>
            </a:extLst>
          </p:cNvPr>
          <p:cNvSpPr txBox="1"/>
          <p:nvPr/>
        </p:nvSpPr>
        <p:spPr>
          <a:xfrm>
            <a:off x="298517" y="3252303"/>
            <a:ext cx="10812162" cy="1138773"/>
          </a:xfrm>
          <a:prstGeom prst="rect">
            <a:avLst/>
          </a:prstGeom>
          <a:noFill/>
        </p:spPr>
        <p:txBody>
          <a:bodyPr wrap="square" rtlCol="0">
            <a:spAutoFit/>
          </a:bodyPr>
          <a:lstStyle/>
          <a:p>
            <a:pPr algn="ctr"/>
            <a:r>
              <a:rPr lang="en-US" altLang="ja-JP" sz="4000" b="1">
                <a:solidFill>
                  <a:schemeClr val="bg1">
                    <a:lumMod val="65000"/>
                  </a:schemeClr>
                </a:solidFill>
              </a:rPr>
              <a:t>2</a:t>
            </a:r>
            <a:r>
              <a:rPr kumimoji="1" lang="en-US" altLang="ja-JP" sz="4000" b="1">
                <a:solidFill>
                  <a:schemeClr val="bg1">
                    <a:lumMod val="65000"/>
                  </a:schemeClr>
                </a:solidFill>
              </a:rPr>
              <a:t>.</a:t>
            </a:r>
            <a:r>
              <a:rPr kumimoji="1" lang="ja-JP" altLang="en-US" sz="4000" b="1">
                <a:solidFill>
                  <a:schemeClr val="bg1">
                    <a:lumMod val="65000"/>
                  </a:schemeClr>
                </a:solidFill>
              </a:rPr>
              <a:t>農地整理</a:t>
            </a:r>
            <a:endParaRPr kumimoji="1" lang="en-US" altLang="ja-JP" sz="4000" b="1">
              <a:solidFill>
                <a:schemeClr val="bg1">
                  <a:lumMod val="65000"/>
                </a:schemeClr>
              </a:solidFill>
            </a:endParaRPr>
          </a:p>
          <a:p>
            <a:pPr algn="ctr"/>
            <a:r>
              <a:rPr kumimoji="1" lang="ja-JP" altLang="en-US" sz="2800">
                <a:solidFill>
                  <a:schemeClr val="bg1">
                    <a:lumMod val="65000"/>
                  </a:schemeClr>
                </a:solidFill>
              </a:rPr>
              <a:t>農業委員会が法人化後の作業効率向上のための農地集約を支援</a:t>
            </a:r>
            <a:endParaRPr kumimoji="1" lang="en-US" altLang="ja-JP" sz="2800">
              <a:solidFill>
                <a:schemeClr val="bg1">
                  <a:lumMod val="65000"/>
                </a:schemeClr>
              </a:solidFill>
            </a:endParaRPr>
          </a:p>
        </p:txBody>
      </p:sp>
      <p:sp>
        <p:nvSpPr>
          <p:cNvPr id="28" name="テキスト ボックス 27">
            <a:extLst>
              <a:ext uri="{FF2B5EF4-FFF2-40B4-BE49-F238E27FC236}">
                <a16:creationId xmlns:a16="http://schemas.microsoft.com/office/drawing/2014/main" id="{E3F5F6E0-33CC-6D6D-9556-32C57D7D7817}"/>
              </a:ext>
            </a:extLst>
          </p:cNvPr>
          <p:cNvSpPr txBox="1"/>
          <p:nvPr/>
        </p:nvSpPr>
        <p:spPr>
          <a:xfrm>
            <a:off x="266010" y="5017776"/>
            <a:ext cx="10812162" cy="1138773"/>
          </a:xfrm>
          <a:prstGeom prst="rect">
            <a:avLst/>
          </a:prstGeom>
          <a:noFill/>
        </p:spPr>
        <p:txBody>
          <a:bodyPr wrap="square" rtlCol="0">
            <a:spAutoFit/>
          </a:bodyPr>
          <a:lstStyle/>
          <a:p>
            <a:pPr algn="ctr"/>
            <a:r>
              <a:rPr lang="en-US" altLang="ja-JP" sz="4000" b="1"/>
              <a:t>3</a:t>
            </a:r>
            <a:r>
              <a:rPr kumimoji="1" lang="en-US" altLang="ja-JP" sz="4000" b="1"/>
              <a:t>.</a:t>
            </a:r>
            <a:r>
              <a:rPr kumimoji="1" lang="ja-JP" altLang="en-US" sz="4000" b="1"/>
              <a:t>茨城県への橋渡し役</a:t>
            </a:r>
            <a:endParaRPr kumimoji="1" lang="en-US" altLang="ja-JP" sz="4000" b="1"/>
          </a:p>
          <a:p>
            <a:pPr algn="ctr"/>
            <a:r>
              <a:rPr lang="ja-JP" altLang="en-US" sz="2800"/>
              <a:t>専門家の無償派遣を行う茨城県農業参入等支援センターの窓口</a:t>
            </a:r>
            <a:endParaRPr kumimoji="1" lang="en-US" altLang="ja-JP" sz="2800"/>
          </a:p>
        </p:txBody>
      </p:sp>
      <p:sp>
        <p:nvSpPr>
          <p:cNvPr id="10" name="テキスト ボックス 9">
            <a:extLst>
              <a:ext uri="{FF2B5EF4-FFF2-40B4-BE49-F238E27FC236}">
                <a16:creationId xmlns:a16="http://schemas.microsoft.com/office/drawing/2014/main" id="{40596A18-86B6-BC2D-6261-125ED934A354}"/>
              </a:ext>
            </a:extLst>
          </p:cNvPr>
          <p:cNvSpPr txBox="1"/>
          <p:nvPr/>
        </p:nvSpPr>
        <p:spPr>
          <a:xfrm>
            <a:off x="2056124" y="347508"/>
            <a:ext cx="7296948" cy="707886"/>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4000" b="1">
                <a:ln w="0"/>
                <a:effectLst>
                  <a:outerShdw blurRad="38100" dist="19050" dir="2700000" algn="tl" rotWithShape="0">
                    <a:schemeClr val="dk1">
                      <a:alpha val="40000"/>
                    </a:schemeClr>
                  </a:outerShdw>
                </a:effectLst>
              </a:rPr>
              <a:t>法人化に向けた土浦市の役割</a:t>
            </a:r>
            <a:endParaRPr lang="ja-JP" altLang="ja-JP" sz="40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85754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42474-0973-F784-87F4-69A875095F5B}"/>
            </a:ext>
          </a:extLst>
        </p:cNvPr>
        <p:cNvGrpSpPr/>
        <p:nvPr/>
      </p:nvGrpSpPr>
      <p:grpSpPr>
        <a:xfrm>
          <a:off x="0" y="0"/>
          <a:ext cx="0" cy="0"/>
          <a:chOff x="0" y="0"/>
          <a:chExt cx="0" cy="0"/>
        </a:xfrm>
      </p:grpSpPr>
      <p:sp>
        <p:nvSpPr>
          <p:cNvPr id="2057" name="四角形: 角を丸くする 2056">
            <a:extLst>
              <a:ext uri="{FF2B5EF4-FFF2-40B4-BE49-F238E27FC236}">
                <a16:creationId xmlns:a16="http://schemas.microsoft.com/office/drawing/2014/main" id="{D8F612F4-C7E6-4CC3-10C7-DD6E1F78290A}"/>
              </a:ext>
            </a:extLst>
          </p:cNvPr>
          <p:cNvSpPr/>
          <p:nvPr/>
        </p:nvSpPr>
        <p:spPr>
          <a:xfrm>
            <a:off x="5115750" y="-4403308"/>
            <a:ext cx="4292544" cy="299085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6" name="四角形: 角を丸くする 2055">
            <a:extLst>
              <a:ext uri="{FF2B5EF4-FFF2-40B4-BE49-F238E27FC236}">
                <a16:creationId xmlns:a16="http://schemas.microsoft.com/office/drawing/2014/main" id="{53836340-D21D-0832-519D-20DB7224358A}"/>
              </a:ext>
            </a:extLst>
          </p:cNvPr>
          <p:cNvSpPr/>
          <p:nvPr/>
        </p:nvSpPr>
        <p:spPr>
          <a:xfrm>
            <a:off x="585013" y="1126424"/>
            <a:ext cx="10257143" cy="615367"/>
          </a:xfrm>
          <a:prstGeom prst="roundRect">
            <a:avLst/>
          </a:prstGeom>
          <a:solidFill>
            <a:srgbClr val="BC4C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a:solidFill>
                  <a:srgbClr val="F5F5F5"/>
                </a:solidFill>
              </a:rPr>
              <a:t>市外に出た人</a:t>
            </a:r>
            <a:r>
              <a:rPr kumimoji="1" lang="ja-JP" altLang="en-US" sz="2400">
                <a:solidFill>
                  <a:srgbClr val="F5F5F5"/>
                </a:solidFill>
              </a:rPr>
              <a:t>も、</a:t>
            </a:r>
            <a:r>
              <a:rPr kumimoji="1" lang="ja-JP" altLang="en-US" sz="2800" b="1">
                <a:solidFill>
                  <a:srgbClr val="F5F5F5"/>
                </a:solidFill>
              </a:rPr>
              <a:t>来たことがない人</a:t>
            </a:r>
            <a:r>
              <a:rPr kumimoji="1" lang="ja-JP" altLang="en-US" sz="2400">
                <a:solidFill>
                  <a:srgbClr val="F5F5F5"/>
                </a:solidFill>
              </a:rPr>
              <a:t>も</a:t>
            </a:r>
            <a:r>
              <a:rPr kumimoji="1" lang="ja-JP" altLang="en-US" sz="2800">
                <a:solidFill>
                  <a:srgbClr val="F5F5F5"/>
                </a:solidFill>
              </a:rPr>
              <a:t>土浦に関わり続けられる</a:t>
            </a:r>
          </a:p>
        </p:txBody>
      </p:sp>
      <p:sp>
        <p:nvSpPr>
          <p:cNvPr id="27" name="矢印: 左カーブ 26">
            <a:extLst>
              <a:ext uri="{FF2B5EF4-FFF2-40B4-BE49-F238E27FC236}">
                <a16:creationId xmlns:a16="http://schemas.microsoft.com/office/drawing/2014/main" id="{3688CD37-6415-9765-BCC3-518DC8E6FE37}"/>
              </a:ext>
            </a:extLst>
          </p:cNvPr>
          <p:cNvSpPr/>
          <p:nvPr/>
        </p:nvSpPr>
        <p:spPr>
          <a:xfrm rot="17415641" flipH="1">
            <a:off x="2824209" y="3386772"/>
            <a:ext cx="1082121" cy="2673254"/>
          </a:xfrm>
          <a:prstGeom prst="curvedLeftArrow">
            <a:avLst/>
          </a:prstGeom>
          <a:solidFill>
            <a:srgbClr val="364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四角形: 角を丸くする 29">
            <a:extLst>
              <a:ext uri="{FF2B5EF4-FFF2-40B4-BE49-F238E27FC236}">
                <a16:creationId xmlns:a16="http://schemas.microsoft.com/office/drawing/2014/main" id="{0FDE631E-DF4C-401A-507D-3A6E962C326C}"/>
              </a:ext>
            </a:extLst>
          </p:cNvPr>
          <p:cNvSpPr/>
          <p:nvPr/>
        </p:nvSpPr>
        <p:spPr>
          <a:xfrm>
            <a:off x="340647" y="4825245"/>
            <a:ext cx="3339143" cy="1321091"/>
          </a:xfrm>
          <a:prstGeom prst="roundRect">
            <a:avLst/>
          </a:prstGeom>
          <a:solidFill>
            <a:srgbClr val="364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B50430A1-8AF0-B53E-383D-9D381467C589}"/>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DCC59190-F06B-3589-8EAB-21B123F84A8C}"/>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E18388AF-4FA1-627F-2E1B-6EA0437D7291}"/>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C23D64EF-B552-3D1C-7468-E022E2577B18}"/>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DA587396-7D60-960C-B06F-2010B88979D1}"/>
              </a:ext>
            </a:extLst>
          </p:cNvPr>
          <p:cNvSpPr/>
          <p:nvPr/>
        </p:nvSpPr>
        <p:spPr>
          <a:xfrm>
            <a:off x="11400000" y="46106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8B9CC810-51C0-6B30-3F4A-28249269DB79}"/>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00FAD6A3-EF9C-A477-0122-C64045D70D62}"/>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46340771-E624-EB26-182B-1D6BB48E6C85}"/>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43011BD9-F96E-3EEF-6784-AE5F681D894E}"/>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1FF4C432-0A45-CCD7-1042-23C71A239B8F}"/>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7E315F23-664F-047A-8B65-1708D7808011}"/>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E4CFEE81-9970-4048-0936-C8DCA023F5F7}"/>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solidFill>
              </a:rPr>
              <a:t>参画</a:t>
            </a:r>
            <a:endParaRPr kumimoji="1" lang="ja-JP" altLang="en-US" sz="3600" b="1">
              <a:solidFill>
                <a:schemeClr val="bg1"/>
              </a:solidFill>
            </a:endParaRPr>
          </a:p>
        </p:txBody>
      </p:sp>
      <p:pic>
        <p:nvPicPr>
          <p:cNvPr id="19" name="グラフィックス 18" descr="ユニバーサル アクセス 単色塗りつぶし">
            <a:extLst>
              <a:ext uri="{FF2B5EF4-FFF2-40B4-BE49-F238E27FC236}">
                <a16:creationId xmlns:a16="http://schemas.microsoft.com/office/drawing/2014/main" id="{4CBBBE5B-B258-A0C9-9C18-3D746403DB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2842" y="2464332"/>
            <a:ext cx="1425864" cy="1425864"/>
          </a:xfrm>
          <a:prstGeom prst="rect">
            <a:avLst/>
          </a:prstGeom>
        </p:spPr>
      </p:pic>
      <p:sp>
        <p:nvSpPr>
          <p:cNvPr id="20" name="テキスト ボックス 19">
            <a:extLst>
              <a:ext uri="{FF2B5EF4-FFF2-40B4-BE49-F238E27FC236}">
                <a16:creationId xmlns:a16="http://schemas.microsoft.com/office/drawing/2014/main" id="{014968D7-2D49-E721-B37E-D3F3652D56A7}"/>
              </a:ext>
            </a:extLst>
          </p:cNvPr>
          <p:cNvSpPr txBox="1"/>
          <p:nvPr/>
        </p:nvSpPr>
        <p:spPr>
          <a:xfrm>
            <a:off x="429998" y="2019254"/>
            <a:ext cx="2241981" cy="461665"/>
          </a:xfrm>
          <a:prstGeom prst="rect">
            <a:avLst/>
          </a:prstGeom>
          <a:noFill/>
        </p:spPr>
        <p:txBody>
          <a:bodyPr wrap="square" rtlCol="0">
            <a:spAutoFit/>
          </a:bodyPr>
          <a:lstStyle/>
          <a:p>
            <a:r>
              <a:rPr lang="ja-JP" altLang="en-US" sz="2400"/>
              <a:t>市外に住む人</a:t>
            </a:r>
            <a:endParaRPr kumimoji="1" lang="ja-JP" altLang="en-US" sz="2400"/>
          </a:p>
        </p:txBody>
      </p:sp>
      <p:pic>
        <p:nvPicPr>
          <p:cNvPr id="2052" name="Picture 4" descr="茨城県土浦市の地図 | Map-It マップ・イット">
            <a:extLst>
              <a:ext uri="{FF2B5EF4-FFF2-40B4-BE49-F238E27FC236}">
                <a16:creationId xmlns:a16="http://schemas.microsoft.com/office/drawing/2014/main" id="{BE549A54-3686-23F5-DFE6-BCD0D1BEC62C}"/>
              </a:ext>
            </a:extLst>
          </p:cNvPr>
          <p:cNvPicPr>
            <a:picLocks noChangeAspect="1" noChangeArrowheads="1"/>
          </p:cNvPicPr>
          <p:nvPr/>
        </p:nvPicPr>
        <p:blipFill>
          <a:blip r:embed="rId5">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4390854" y="4218908"/>
            <a:ext cx="2344020" cy="2344020"/>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a:extLst>
              <a:ext uri="{FF2B5EF4-FFF2-40B4-BE49-F238E27FC236}">
                <a16:creationId xmlns:a16="http://schemas.microsoft.com/office/drawing/2014/main" id="{2C2F8D39-7230-EC9B-65AD-EB1D28DB2C34}"/>
              </a:ext>
            </a:extLst>
          </p:cNvPr>
          <p:cNvSpPr txBox="1"/>
          <p:nvPr/>
        </p:nvSpPr>
        <p:spPr>
          <a:xfrm>
            <a:off x="5864588" y="5988238"/>
            <a:ext cx="1137080" cy="461665"/>
          </a:xfrm>
          <a:prstGeom prst="rect">
            <a:avLst/>
          </a:prstGeom>
          <a:noFill/>
        </p:spPr>
        <p:txBody>
          <a:bodyPr wrap="square" rtlCol="0">
            <a:spAutoFit/>
          </a:bodyPr>
          <a:lstStyle/>
          <a:p>
            <a:r>
              <a:rPr lang="ja-JP" altLang="en-US" sz="2400"/>
              <a:t>土浦市</a:t>
            </a:r>
            <a:endParaRPr kumimoji="1" lang="ja-JP" altLang="en-US" sz="2400"/>
          </a:p>
        </p:txBody>
      </p:sp>
      <p:sp>
        <p:nvSpPr>
          <p:cNvPr id="26" name="テキスト ボックス 25">
            <a:extLst>
              <a:ext uri="{FF2B5EF4-FFF2-40B4-BE49-F238E27FC236}">
                <a16:creationId xmlns:a16="http://schemas.microsoft.com/office/drawing/2014/main" id="{E3D323B7-7506-EFCE-BDEB-99B53EF7D007}"/>
              </a:ext>
            </a:extLst>
          </p:cNvPr>
          <p:cNvSpPr txBox="1"/>
          <p:nvPr/>
        </p:nvSpPr>
        <p:spPr>
          <a:xfrm>
            <a:off x="7678473" y="5765144"/>
            <a:ext cx="3364110" cy="400110"/>
          </a:xfrm>
          <a:prstGeom prst="rect">
            <a:avLst/>
          </a:prstGeom>
          <a:noFill/>
        </p:spPr>
        <p:txBody>
          <a:bodyPr wrap="square" rtlCol="0">
            <a:spAutoFit/>
          </a:bodyPr>
          <a:lstStyle/>
          <a:p>
            <a:r>
              <a:rPr kumimoji="1" lang="ja-JP" altLang="en-US" sz="2000"/>
              <a:t>デジタル住民票　イメージ</a:t>
            </a:r>
          </a:p>
        </p:txBody>
      </p:sp>
      <p:sp>
        <p:nvSpPr>
          <p:cNvPr id="28" name="矢印: 左カーブ 27">
            <a:extLst>
              <a:ext uri="{FF2B5EF4-FFF2-40B4-BE49-F238E27FC236}">
                <a16:creationId xmlns:a16="http://schemas.microsoft.com/office/drawing/2014/main" id="{94EE61C9-39F7-D3CF-37C3-C46BCAAA87D0}"/>
              </a:ext>
            </a:extLst>
          </p:cNvPr>
          <p:cNvSpPr/>
          <p:nvPr/>
        </p:nvSpPr>
        <p:spPr>
          <a:xfrm rot="17326424" flipV="1">
            <a:off x="3198828" y="2001957"/>
            <a:ext cx="1095962" cy="2689391"/>
          </a:xfrm>
          <a:prstGeom prst="curvedLeftArrow">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テキスト ボックス 28">
            <a:extLst>
              <a:ext uri="{FF2B5EF4-FFF2-40B4-BE49-F238E27FC236}">
                <a16:creationId xmlns:a16="http://schemas.microsoft.com/office/drawing/2014/main" id="{AE78B241-E102-024F-395D-1284349643BA}"/>
              </a:ext>
            </a:extLst>
          </p:cNvPr>
          <p:cNvSpPr txBox="1"/>
          <p:nvPr/>
        </p:nvSpPr>
        <p:spPr>
          <a:xfrm>
            <a:off x="487651" y="5047747"/>
            <a:ext cx="3042192" cy="830997"/>
          </a:xfrm>
          <a:prstGeom prst="rect">
            <a:avLst/>
          </a:prstGeom>
          <a:noFill/>
        </p:spPr>
        <p:txBody>
          <a:bodyPr wrap="square" rtlCol="0">
            <a:spAutoFit/>
          </a:bodyPr>
          <a:lstStyle/>
          <a:p>
            <a:r>
              <a:rPr kumimoji="1" lang="ja-JP" altLang="en-US" sz="2400" b="1">
                <a:solidFill>
                  <a:schemeClr val="bg1"/>
                </a:solidFill>
              </a:rPr>
              <a:t>デジタル住民票取得</a:t>
            </a:r>
            <a:endParaRPr kumimoji="1" lang="en-US" altLang="ja-JP" sz="2400" b="1">
              <a:solidFill>
                <a:schemeClr val="bg1"/>
              </a:solidFill>
            </a:endParaRPr>
          </a:p>
          <a:p>
            <a:r>
              <a:rPr lang="ja-JP" altLang="en-US" sz="2400" b="1">
                <a:solidFill>
                  <a:schemeClr val="bg1"/>
                </a:solidFill>
              </a:rPr>
              <a:t>市の意思決定に参加</a:t>
            </a:r>
            <a:endParaRPr kumimoji="1" lang="ja-JP" altLang="en-US" sz="2400" b="1">
              <a:solidFill>
                <a:schemeClr val="bg1"/>
              </a:solidFill>
            </a:endParaRPr>
          </a:p>
        </p:txBody>
      </p:sp>
      <p:sp>
        <p:nvSpPr>
          <p:cNvPr id="31" name="四角形: 角を丸くする 30">
            <a:extLst>
              <a:ext uri="{FF2B5EF4-FFF2-40B4-BE49-F238E27FC236}">
                <a16:creationId xmlns:a16="http://schemas.microsoft.com/office/drawing/2014/main" id="{24600B65-324F-4DDD-F8DD-DE05171DEB03}"/>
              </a:ext>
            </a:extLst>
          </p:cNvPr>
          <p:cNvSpPr/>
          <p:nvPr/>
        </p:nvSpPr>
        <p:spPr>
          <a:xfrm>
            <a:off x="3756391" y="2694827"/>
            <a:ext cx="3338999" cy="823495"/>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8" name="テキスト ボックス 2047">
            <a:extLst>
              <a:ext uri="{FF2B5EF4-FFF2-40B4-BE49-F238E27FC236}">
                <a16:creationId xmlns:a16="http://schemas.microsoft.com/office/drawing/2014/main" id="{8BB20DD2-7B5F-E7D7-A9F0-28C8EAC4CC13}"/>
              </a:ext>
            </a:extLst>
          </p:cNvPr>
          <p:cNvSpPr txBox="1"/>
          <p:nvPr/>
        </p:nvSpPr>
        <p:spPr>
          <a:xfrm>
            <a:off x="3793098" y="2897406"/>
            <a:ext cx="3449613" cy="461665"/>
          </a:xfrm>
          <a:prstGeom prst="rect">
            <a:avLst/>
          </a:prstGeom>
          <a:noFill/>
        </p:spPr>
        <p:txBody>
          <a:bodyPr wrap="square" rtlCol="0">
            <a:spAutoFit/>
          </a:bodyPr>
          <a:lstStyle/>
          <a:p>
            <a:r>
              <a:rPr kumimoji="1" lang="ja-JP" altLang="en-US" sz="2400" b="1">
                <a:solidFill>
                  <a:schemeClr val="bg1"/>
                </a:solidFill>
              </a:rPr>
              <a:t>特典・サービスの提供</a:t>
            </a:r>
            <a:endParaRPr kumimoji="1" lang="en-US" altLang="ja-JP" sz="2400" b="1">
              <a:solidFill>
                <a:schemeClr val="bg1"/>
              </a:solidFill>
            </a:endParaRPr>
          </a:p>
        </p:txBody>
      </p:sp>
      <p:pic>
        <p:nvPicPr>
          <p:cNvPr id="2060" name="Picture 6" descr="ボタン有りスマホ（画面透明）イラストのフリー素材｜イラストイメージ">
            <a:extLst>
              <a:ext uri="{FF2B5EF4-FFF2-40B4-BE49-F238E27FC236}">
                <a16:creationId xmlns:a16="http://schemas.microsoft.com/office/drawing/2014/main" id="{1AB8776E-71F2-4F73-847B-4E299A43EED1}"/>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0699" t="4451" r="24444" b="49449"/>
          <a:stretch>
            <a:fillRect/>
          </a:stretch>
        </p:blipFill>
        <p:spPr bwMode="auto">
          <a:xfrm>
            <a:off x="6972381" y="1970917"/>
            <a:ext cx="4123539" cy="3465325"/>
          </a:xfrm>
          <a:prstGeom prst="rect">
            <a:avLst/>
          </a:prstGeom>
          <a:noFill/>
          <a:extLst>
            <a:ext uri="{909E8E84-426E-40DD-AFC4-6F175D3DCCD1}">
              <a14:hiddenFill xmlns:a14="http://schemas.microsoft.com/office/drawing/2010/main">
                <a:solidFill>
                  <a:srgbClr val="FFFFFF"/>
                </a:solidFill>
              </a14:hiddenFill>
            </a:ext>
          </a:extLst>
        </p:spPr>
      </p:pic>
      <p:pic>
        <p:nvPicPr>
          <p:cNvPr id="2061" name="図 2060">
            <a:extLst>
              <a:ext uri="{FF2B5EF4-FFF2-40B4-BE49-F238E27FC236}">
                <a16:creationId xmlns:a16="http://schemas.microsoft.com/office/drawing/2014/main" id="{5C507A6D-86F4-D840-0733-7010B93477D6}"/>
              </a:ext>
            </a:extLst>
          </p:cNvPr>
          <p:cNvPicPr>
            <a:picLocks noChangeAspect="1"/>
          </p:cNvPicPr>
          <p:nvPr/>
        </p:nvPicPr>
        <p:blipFill>
          <a:blip r:embed="rId7"/>
          <a:srcRect l="11493" t="12675" r="10811" b="13014"/>
          <a:stretch>
            <a:fillRect/>
          </a:stretch>
        </p:blipFill>
        <p:spPr>
          <a:xfrm>
            <a:off x="7665818" y="3148766"/>
            <a:ext cx="3013615" cy="1922512"/>
          </a:xfrm>
          <a:prstGeom prst="rect">
            <a:avLst/>
          </a:prstGeom>
          <a:ln>
            <a:noFill/>
          </a:ln>
          <a:effectLst>
            <a:softEdge rad="112500"/>
          </a:effectLst>
        </p:spPr>
      </p:pic>
      <p:pic>
        <p:nvPicPr>
          <p:cNvPr id="2062" name="Picture 2" descr="地区紹介 | 土浦市新治商工会">
            <a:extLst>
              <a:ext uri="{FF2B5EF4-FFF2-40B4-BE49-F238E27FC236}">
                <a16:creationId xmlns:a16="http://schemas.microsoft.com/office/drawing/2014/main" id="{C20D52C8-7C57-7F6B-0F22-415221B1F631}"/>
              </a:ext>
            </a:extLst>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40488" t="14083" r="40173" b="41403"/>
          <a:stretch>
            <a:fillRect/>
          </a:stretch>
        </p:blipFill>
        <p:spPr bwMode="auto">
          <a:xfrm>
            <a:off x="7802571" y="4517411"/>
            <a:ext cx="495880" cy="572115"/>
          </a:xfrm>
          <a:prstGeom prst="rect">
            <a:avLst/>
          </a:prstGeom>
          <a:noFill/>
          <a:extLst>
            <a:ext uri="{909E8E84-426E-40DD-AFC4-6F175D3DCCD1}">
              <a14:hiddenFill xmlns:a14="http://schemas.microsoft.com/office/drawing/2010/main">
                <a:solidFill>
                  <a:srgbClr val="FFFFFF"/>
                </a:solidFill>
              </a14:hiddenFill>
            </a:ext>
          </a:extLst>
        </p:spPr>
      </p:pic>
      <p:sp>
        <p:nvSpPr>
          <p:cNvPr id="2063" name="テキスト ボックス 2062">
            <a:extLst>
              <a:ext uri="{FF2B5EF4-FFF2-40B4-BE49-F238E27FC236}">
                <a16:creationId xmlns:a16="http://schemas.microsoft.com/office/drawing/2014/main" id="{5EB1ED8E-5F00-9A67-8686-A7AEB70A0455}"/>
              </a:ext>
            </a:extLst>
          </p:cNvPr>
          <p:cNvSpPr txBox="1"/>
          <p:nvPr/>
        </p:nvSpPr>
        <p:spPr>
          <a:xfrm>
            <a:off x="8153513" y="4603414"/>
            <a:ext cx="1730036" cy="400110"/>
          </a:xfrm>
          <a:prstGeom prst="rect">
            <a:avLst/>
          </a:prstGeom>
          <a:noFill/>
        </p:spPr>
        <p:txBody>
          <a:bodyPr wrap="square" rtlCol="0">
            <a:spAutoFit/>
          </a:bodyPr>
          <a:lstStyle/>
          <a:p>
            <a:r>
              <a:rPr kumimoji="1" lang="ja-JP" altLang="en-US" sz="2000">
                <a:latin typeface="BIZ UDP明朝 Medium" panose="02020500000000000000" pitchFamily="18" charset="-128"/>
                <a:ea typeface="BIZ UDP明朝 Medium" panose="02020500000000000000" pitchFamily="18" charset="-128"/>
              </a:rPr>
              <a:t>土浦市</a:t>
            </a:r>
          </a:p>
        </p:txBody>
      </p:sp>
      <p:sp>
        <p:nvSpPr>
          <p:cNvPr id="13" name="テキスト ボックス 12">
            <a:extLst>
              <a:ext uri="{FF2B5EF4-FFF2-40B4-BE49-F238E27FC236}">
                <a16:creationId xmlns:a16="http://schemas.microsoft.com/office/drawing/2014/main" id="{4C963AD7-1795-68E7-CDCC-0C7B360CCCFE}"/>
              </a:ext>
            </a:extLst>
          </p:cNvPr>
          <p:cNvSpPr txBox="1"/>
          <p:nvPr/>
        </p:nvSpPr>
        <p:spPr>
          <a:xfrm>
            <a:off x="258883" y="227223"/>
            <a:ext cx="3850384"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デジタル住民票</a:t>
            </a:r>
            <a:endParaRPr lang="ja-JP" altLang="ja-JP" sz="32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34133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60"/>
                                        </p:tgtEl>
                                        <p:attrNameLst>
                                          <p:attrName>style.visibility</p:attrName>
                                        </p:attrNameLst>
                                      </p:cBhvr>
                                      <p:to>
                                        <p:strVal val="visible"/>
                                      </p:to>
                                    </p:set>
                                    <p:animEffect transition="in" filter="fade">
                                      <p:cBhvr>
                                        <p:cTn id="7" dur="500"/>
                                        <p:tgtEl>
                                          <p:spTgt spid="2060"/>
                                        </p:tgtEl>
                                      </p:cBhvr>
                                    </p:animEffect>
                                  </p:childTnLst>
                                </p:cTn>
                              </p:par>
                              <p:par>
                                <p:cTn id="8" presetID="10" presetClass="entr" presetSubtype="0" fill="hold" nodeType="withEffect">
                                  <p:stCondLst>
                                    <p:cond delay="0"/>
                                  </p:stCondLst>
                                  <p:childTnLst>
                                    <p:set>
                                      <p:cBhvr>
                                        <p:cTn id="9" dur="1" fill="hold">
                                          <p:stCondLst>
                                            <p:cond delay="0"/>
                                          </p:stCondLst>
                                        </p:cTn>
                                        <p:tgtEl>
                                          <p:spTgt spid="2061"/>
                                        </p:tgtEl>
                                        <p:attrNameLst>
                                          <p:attrName>style.visibility</p:attrName>
                                        </p:attrNameLst>
                                      </p:cBhvr>
                                      <p:to>
                                        <p:strVal val="visible"/>
                                      </p:to>
                                    </p:set>
                                    <p:animEffect transition="in" filter="fade">
                                      <p:cBhvr>
                                        <p:cTn id="10" dur="500"/>
                                        <p:tgtEl>
                                          <p:spTgt spid="206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63"/>
                                        </p:tgtEl>
                                        <p:attrNameLst>
                                          <p:attrName>style.visibility</p:attrName>
                                        </p:attrNameLst>
                                      </p:cBhvr>
                                      <p:to>
                                        <p:strVal val="visible"/>
                                      </p:to>
                                    </p:set>
                                    <p:animEffect transition="in" filter="fade">
                                      <p:cBhvr>
                                        <p:cTn id="13" dur="500"/>
                                        <p:tgtEl>
                                          <p:spTgt spid="2063"/>
                                        </p:tgtEl>
                                      </p:cBhvr>
                                    </p:animEffect>
                                  </p:childTnLst>
                                </p:cTn>
                              </p:par>
                              <p:par>
                                <p:cTn id="14" presetID="10" presetClass="entr" presetSubtype="0" fill="hold" nodeType="withEffect">
                                  <p:stCondLst>
                                    <p:cond delay="0"/>
                                  </p:stCondLst>
                                  <p:childTnLst>
                                    <p:set>
                                      <p:cBhvr>
                                        <p:cTn id="15" dur="1" fill="hold">
                                          <p:stCondLst>
                                            <p:cond delay="0"/>
                                          </p:stCondLst>
                                        </p:cTn>
                                        <p:tgtEl>
                                          <p:spTgt spid="2062"/>
                                        </p:tgtEl>
                                        <p:attrNameLst>
                                          <p:attrName>style.visibility</p:attrName>
                                        </p:attrNameLst>
                                      </p:cBhvr>
                                      <p:to>
                                        <p:strVal val="visible"/>
                                      </p:to>
                                    </p:set>
                                    <p:animEffect transition="in" filter="fade">
                                      <p:cBhvr>
                                        <p:cTn id="16" dur="500"/>
                                        <p:tgtEl>
                                          <p:spTgt spid="20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06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046B-8556-09C5-0DAB-52A0FB9D59A5}"/>
            </a:ext>
          </a:extLst>
        </p:cNvPr>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4FCC7037-8C79-8B85-A723-87089B40DAE1}"/>
              </a:ext>
            </a:extLst>
          </p:cNvPr>
          <p:cNvSpPr/>
          <p:nvPr/>
        </p:nvSpPr>
        <p:spPr>
          <a:xfrm>
            <a:off x="3944812" y="1354313"/>
            <a:ext cx="3600000" cy="2069885"/>
          </a:xfrm>
          <a:prstGeom prst="roundRect">
            <a:avLst/>
          </a:prstGeom>
          <a:no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角を丸くする 18">
            <a:extLst>
              <a:ext uri="{FF2B5EF4-FFF2-40B4-BE49-F238E27FC236}">
                <a16:creationId xmlns:a16="http://schemas.microsoft.com/office/drawing/2014/main" id="{9998D7E6-459A-5BE6-E914-A6BED5C40544}"/>
              </a:ext>
            </a:extLst>
          </p:cNvPr>
          <p:cNvSpPr/>
          <p:nvPr/>
        </p:nvSpPr>
        <p:spPr>
          <a:xfrm>
            <a:off x="7742785" y="1354313"/>
            <a:ext cx="3600000" cy="2069886"/>
          </a:xfrm>
          <a:prstGeom prst="roundRect">
            <a:avLst/>
          </a:prstGeom>
          <a:no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016AABE7-0EDE-48FD-8062-91BDDB0D957F}"/>
              </a:ext>
            </a:extLst>
          </p:cNvPr>
          <p:cNvSpPr/>
          <p:nvPr/>
        </p:nvSpPr>
        <p:spPr>
          <a:xfrm>
            <a:off x="197102" y="1354314"/>
            <a:ext cx="3600000" cy="2093736"/>
          </a:xfrm>
          <a:prstGeom prst="roundRect">
            <a:avLst/>
          </a:prstGeom>
          <a:no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DCBAA522-5261-7C73-4B78-8E0A246EA803}"/>
              </a:ext>
            </a:extLst>
          </p:cNvPr>
          <p:cNvSpPr/>
          <p:nvPr/>
        </p:nvSpPr>
        <p:spPr>
          <a:xfrm>
            <a:off x="670096" y="1058137"/>
            <a:ext cx="2723607" cy="678096"/>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9CC26920-843A-1F79-DCB1-FD1CAFE9EE02}"/>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359E24EB-58DB-943D-7E06-B561D90B0CB2}"/>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E7FFB997-C083-D29B-3A45-6322FE6ADEF2}"/>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390C1E06-8A29-CB5C-7D02-A7F917685C69}"/>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132600A2-9DA9-5E75-17C5-8DBF27BE3E40}"/>
              </a:ext>
            </a:extLst>
          </p:cNvPr>
          <p:cNvSpPr/>
          <p:nvPr/>
        </p:nvSpPr>
        <p:spPr>
          <a:xfrm>
            <a:off x="11400000" y="46106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77994372-F5B5-ADBF-57B8-981D9DFD6145}"/>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200C8081-D255-99C0-C733-AED533D46EAC}"/>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472A4747-64AA-A708-E348-8267132946BF}"/>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32951D51-F76B-3975-F364-B23FF7C13255}"/>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8678C0B1-9393-DDC4-7081-FCF9AC156859}"/>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D497B7E7-D865-3855-8142-6DC3F2D010F3}"/>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67629C30-BE2F-27BB-E67C-1A3E070E936C}"/>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solidFill>
              </a:rPr>
              <a:t>参画</a:t>
            </a:r>
            <a:endParaRPr kumimoji="1" lang="ja-JP" altLang="en-US" sz="3600" b="1">
              <a:solidFill>
                <a:schemeClr val="bg1"/>
              </a:solidFill>
            </a:endParaRPr>
          </a:p>
        </p:txBody>
      </p:sp>
      <p:pic>
        <p:nvPicPr>
          <p:cNvPr id="11" name="図 10">
            <a:extLst>
              <a:ext uri="{FF2B5EF4-FFF2-40B4-BE49-F238E27FC236}">
                <a16:creationId xmlns:a16="http://schemas.microsoft.com/office/drawing/2014/main" id="{0A105BA2-4B3B-529A-9B23-56C1AF7F8A23}"/>
              </a:ext>
            </a:extLst>
          </p:cNvPr>
          <p:cNvPicPr>
            <a:picLocks noChangeAspect="1"/>
          </p:cNvPicPr>
          <p:nvPr/>
        </p:nvPicPr>
        <p:blipFill>
          <a:blip r:embed="rId3"/>
          <a:stretch>
            <a:fillRect/>
          </a:stretch>
        </p:blipFill>
        <p:spPr>
          <a:xfrm>
            <a:off x="409200" y="3828052"/>
            <a:ext cx="3717528" cy="27119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図 19" descr="建物, 水, 民衆, グループ が含まれている画像&#10;&#10;AI 生成コンテンツは誤りを含む可能性があります。">
            <a:extLst>
              <a:ext uri="{FF2B5EF4-FFF2-40B4-BE49-F238E27FC236}">
                <a16:creationId xmlns:a16="http://schemas.microsoft.com/office/drawing/2014/main" id="{D7BFDA12-F2E9-5018-FB8B-D0601996D7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0088" y="3907207"/>
            <a:ext cx="4327887" cy="27049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テキスト ボックス 21">
            <a:extLst>
              <a:ext uri="{FF2B5EF4-FFF2-40B4-BE49-F238E27FC236}">
                <a16:creationId xmlns:a16="http://schemas.microsoft.com/office/drawing/2014/main" id="{EC37F06B-332E-F31C-DF00-F45CA4AB5B2C}"/>
              </a:ext>
            </a:extLst>
          </p:cNvPr>
          <p:cNvSpPr txBox="1"/>
          <p:nvPr/>
        </p:nvSpPr>
        <p:spPr>
          <a:xfrm>
            <a:off x="672333" y="1088914"/>
            <a:ext cx="2810250" cy="523220"/>
          </a:xfrm>
          <a:prstGeom prst="rect">
            <a:avLst/>
          </a:prstGeom>
          <a:noFill/>
        </p:spPr>
        <p:txBody>
          <a:bodyPr wrap="square" rtlCol="0">
            <a:spAutoFit/>
          </a:bodyPr>
          <a:lstStyle/>
          <a:p>
            <a:r>
              <a:rPr lang="ja-JP" altLang="en-US" sz="2800" b="1">
                <a:solidFill>
                  <a:schemeClr val="bg1"/>
                </a:solidFill>
              </a:rPr>
              <a:t>元市民・学生層</a:t>
            </a:r>
            <a:endParaRPr kumimoji="1" lang="ja-JP" altLang="en-US" sz="2800" b="1">
              <a:solidFill>
                <a:schemeClr val="bg1"/>
              </a:solidFill>
            </a:endParaRPr>
          </a:p>
        </p:txBody>
      </p:sp>
      <p:sp>
        <p:nvSpPr>
          <p:cNvPr id="37" name="四角形: 角を丸くする 36">
            <a:extLst>
              <a:ext uri="{FF2B5EF4-FFF2-40B4-BE49-F238E27FC236}">
                <a16:creationId xmlns:a16="http://schemas.microsoft.com/office/drawing/2014/main" id="{7B3EC077-8E7A-E05E-7DF9-75371A483A34}"/>
              </a:ext>
            </a:extLst>
          </p:cNvPr>
          <p:cNvSpPr/>
          <p:nvPr/>
        </p:nvSpPr>
        <p:spPr>
          <a:xfrm>
            <a:off x="4598837" y="1020084"/>
            <a:ext cx="2360243" cy="678096"/>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1235FFE9-620B-9DFA-7E70-503EFB00200D}"/>
              </a:ext>
            </a:extLst>
          </p:cNvPr>
          <p:cNvSpPr txBox="1"/>
          <p:nvPr/>
        </p:nvSpPr>
        <p:spPr>
          <a:xfrm>
            <a:off x="4580268" y="1072889"/>
            <a:ext cx="2397380" cy="523220"/>
          </a:xfrm>
          <a:prstGeom prst="rect">
            <a:avLst/>
          </a:prstGeom>
          <a:noFill/>
        </p:spPr>
        <p:txBody>
          <a:bodyPr wrap="square" rtlCol="0">
            <a:spAutoFit/>
          </a:bodyPr>
          <a:lstStyle/>
          <a:p>
            <a:r>
              <a:rPr kumimoji="1" lang="ja-JP" altLang="en-US" sz="2800" b="1">
                <a:solidFill>
                  <a:schemeClr val="bg1"/>
                </a:solidFill>
              </a:rPr>
              <a:t>市外・趣味層</a:t>
            </a:r>
          </a:p>
        </p:txBody>
      </p:sp>
      <p:sp>
        <p:nvSpPr>
          <p:cNvPr id="40" name="四角形: 角を丸くする 39">
            <a:extLst>
              <a:ext uri="{FF2B5EF4-FFF2-40B4-BE49-F238E27FC236}">
                <a16:creationId xmlns:a16="http://schemas.microsoft.com/office/drawing/2014/main" id="{E8F330F6-DC72-1337-F721-6139772E65B3}"/>
              </a:ext>
            </a:extLst>
          </p:cNvPr>
          <p:cNvSpPr/>
          <p:nvPr/>
        </p:nvSpPr>
        <p:spPr>
          <a:xfrm>
            <a:off x="8845002" y="1020084"/>
            <a:ext cx="1538514" cy="716149"/>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162B032F-CA47-6E8C-66A4-027025EC614C}"/>
              </a:ext>
            </a:extLst>
          </p:cNvPr>
          <p:cNvSpPr txBox="1"/>
          <p:nvPr/>
        </p:nvSpPr>
        <p:spPr>
          <a:xfrm>
            <a:off x="9087207" y="1058137"/>
            <a:ext cx="1229850" cy="584775"/>
          </a:xfrm>
          <a:prstGeom prst="rect">
            <a:avLst/>
          </a:prstGeom>
          <a:noFill/>
        </p:spPr>
        <p:txBody>
          <a:bodyPr wrap="square" rtlCol="0">
            <a:spAutoFit/>
          </a:bodyPr>
          <a:lstStyle/>
          <a:p>
            <a:r>
              <a:rPr kumimoji="1" lang="ja-JP" altLang="en-US" sz="3200" b="1">
                <a:solidFill>
                  <a:schemeClr val="bg1"/>
                </a:solidFill>
              </a:rPr>
              <a:t>企業</a:t>
            </a:r>
          </a:p>
        </p:txBody>
      </p:sp>
      <p:sp>
        <p:nvSpPr>
          <p:cNvPr id="12" name="テキスト ボックス 11">
            <a:extLst>
              <a:ext uri="{FF2B5EF4-FFF2-40B4-BE49-F238E27FC236}">
                <a16:creationId xmlns:a16="http://schemas.microsoft.com/office/drawing/2014/main" id="{83247089-FB91-7DB0-49FB-B80C7DFFA704}"/>
              </a:ext>
            </a:extLst>
          </p:cNvPr>
          <p:cNvSpPr txBox="1"/>
          <p:nvPr/>
        </p:nvSpPr>
        <p:spPr>
          <a:xfrm>
            <a:off x="9001335" y="5385219"/>
            <a:ext cx="2458582" cy="923330"/>
          </a:xfrm>
          <a:prstGeom prst="rect">
            <a:avLst/>
          </a:prstGeom>
          <a:noFill/>
        </p:spPr>
        <p:txBody>
          <a:bodyPr wrap="square" rtlCol="0">
            <a:spAutoFit/>
          </a:bodyPr>
          <a:lstStyle/>
          <a:p>
            <a:r>
              <a:rPr kumimoji="1" lang="ja-JP" altLang="en-US"/>
              <a:t>バーチャル土浦</a:t>
            </a:r>
            <a:endParaRPr kumimoji="1" lang="en-US" altLang="ja-JP"/>
          </a:p>
          <a:p>
            <a:r>
              <a:rPr lang="ja-JP" altLang="en-US"/>
              <a:t>イメージ</a:t>
            </a:r>
            <a:endParaRPr lang="en-US" altLang="ja-JP"/>
          </a:p>
          <a:p>
            <a:r>
              <a:rPr kumimoji="1" lang="en-US" altLang="ja-JP" err="1"/>
              <a:t>GoogleGemini</a:t>
            </a:r>
            <a:r>
              <a:rPr kumimoji="1" lang="ja-JP" altLang="en-US"/>
              <a:t>作成</a:t>
            </a:r>
          </a:p>
        </p:txBody>
      </p:sp>
      <p:sp>
        <p:nvSpPr>
          <p:cNvPr id="23" name="テキスト ボックス 22">
            <a:extLst>
              <a:ext uri="{FF2B5EF4-FFF2-40B4-BE49-F238E27FC236}">
                <a16:creationId xmlns:a16="http://schemas.microsoft.com/office/drawing/2014/main" id="{E67845CD-CC6F-45AE-9850-1C0A4554E891}"/>
              </a:ext>
            </a:extLst>
          </p:cNvPr>
          <p:cNvSpPr txBox="1"/>
          <p:nvPr/>
        </p:nvSpPr>
        <p:spPr>
          <a:xfrm>
            <a:off x="7598695" y="1878477"/>
            <a:ext cx="3797973" cy="1292662"/>
          </a:xfrm>
          <a:prstGeom prst="rect">
            <a:avLst/>
          </a:prstGeom>
          <a:noFill/>
        </p:spPr>
        <p:txBody>
          <a:bodyPr wrap="square" rtlCol="0">
            <a:spAutoFit/>
          </a:bodyPr>
          <a:lstStyle/>
          <a:p>
            <a:pPr algn="ctr"/>
            <a:r>
              <a:rPr kumimoji="1" lang="ja-JP" altLang="en-US" sz="2600" b="1"/>
              <a:t>土浦のスポンサー</a:t>
            </a:r>
            <a:r>
              <a:rPr kumimoji="1" lang="ja-JP" altLang="en-US" sz="2600"/>
              <a:t>に</a:t>
            </a:r>
            <a:endParaRPr kumimoji="1" lang="en-US" altLang="ja-JP" sz="2600"/>
          </a:p>
          <a:p>
            <a:pPr algn="ctr"/>
            <a:endParaRPr lang="en-US" altLang="ja-JP" sz="2600"/>
          </a:p>
          <a:p>
            <a:pPr algn="ctr"/>
            <a:r>
              <a:rPr kumimoji="1" lang="ja-JP" altLang="en-US" sz="2600"/>
              <a:t>サービス内で代理広告</a:t>
            </a:r>
          </a:p>
        </p:txBody>
      </p:sp>
      <p:sp>
        <p:nvSpPr>
          <p:cNvPr id="25" name="テキスト ボックス 24">
            <a:extLst>
              <a:ext uri="{FF2B5EF4-FFF2-40B4-BE49-F238E27FC236}">
                <a16:creationId xmlns:a16="http://schemas.microsoft.com/office/drawing/2014/main" id="{039A9EF4-E874-4561-1AFC-D3F75E1B413B}"/>
              </a:ext>
            </a:extLst>
          </p:cNvPr>
          <p:cNvSpPr txBox="1"/>
          <p:nvPr/>
        </p:nvSpPr>
        <p:spPr>
          <a:xfrm>
            <a:off x="185585" y="2001631"/>
            <a:ext cx="3611517" cy="1200329"/>
          </a:xfrm>
          <a:prstGeom prst="rect">
            <a:avLst/>
          </a:prstGeom>
          <a:noFill/>
        </p:spPr>
        <p:txBody>
          <a:bodyPr wrap="square" rtlCol="0">
            <a:spAutoFit/>
          </a:bodyPr>
          <a:lstStyle/>
          <a:p>
            <a:pPr algn="ctr"/>
            <a:r>
              <a:rPr lang="ja-JP" altLang="en-US" sz="2400"/>
              <a:t>地域愛着からの需要</a:t>
            </a:r>
            <a:endParaRPr lang="en-US" altLang="ja-JP" sz="2400"/>
          </a:p>
          <a:p>
            <a:pPr algn="ctr"/>
            <a:endParaRPr lang="en-US" altLang="ja-JP" sz="2400"/>
          </a:p>
          <a:p>
            <a:pPr algn="ctr"/>
            <a:r>
              <a:rPr kumimoji="1" lang="ja-JP" altLang="en-US" sz="2400"/>
              <a:t>公共施設や母校への寄付</a:t>
            </a:r>
          </a:p>
        </p:txBody>
      </p:sp>
      <p:sp>
        <p:nvSpPr>
          <p:cNvPr id="26" name="テキスト ボックス 25">
            <a:extLst>
              <a:ext uri="{FF2B5EF4-FFF2-40B4-BE49-F238E27FC236}">
                <a16:creationId xmlns:a16="http://schemas.microsoft.com/office/drawing/2014/main" id="{E6E82ACC-4DA5-C802-F752-D1337CA9D2AF}"/>
              </a:ext>
            </a:extLst>
          </p:cNvPr>
          <p:cNvSpPr txBox="1"/>
          <p:nvPr/>
        </p:nvSpPr>
        <p:spPr>
          <a:xfrm>
            <a:off x="3845825" y="1776359"/>
            <a:ext cx="3797973" cy="1569660"/>
          </a:xfrm>
          <a:prstGeom prst="rect">
            <a:avLst/>
          </a:prstGeom>
          <a:noFill/>
        </p:spPr>
        <p:txBody>
          <a:bodyPr wrap="square" rtlCol="0">
            <a:spAutoFit/>
          </a:bodyPr>
          <a:lstStyle/>
          <a:p>
            <a:pPr algn="ctr"/>
            <a:r>
              <a:rPr kumimoji="1" lang="ja-JP" altLang="en-US" sz="2400"/>
              <a:t>サイクリング等の</a:t>
            </a:r>
            <a:r>
              <a:rPr kumimoji="1" lang="ja-JP" altLang="en-US" sz="2400" b="1"/>
              <a:t>趣味層</a:t>
            </a:r>
            <a:endParaRPr kumimoji="1" lang="en-US" altLang="ja-JP" sz="2400"/>
          </a:p>
          <a:p>
            <a:pPr algn="ctr"/>
            <a:r>
              <a:rPr kumimoji="1" lang="ja-JP" altLang="en-US" sz="2400"/>
              <a:t>バーチャルコミュニティ</a:t>
            </a:r>
            <a:endParaRPr kumimoji="1" lang="en-US" altLang="ja-JP" sz="2400"/>
          </a:p>
          <a:p>
            <a:pPr algn="ctr"/>
            <a:r>
              <a:rPr lang="ja-JP" altLang="en-US" sz="2400"/>
              <a:t>↓</a:t>
            </a:r>
            <a:endParaRPr lang="en-US" altLang="ja-JP" sz="2400"/>
          </a:p>
          <a:p>
            <a:pPr algn="ctr"/>
            <a:r>
              <a:rPr kumimoji="1" lang="en-US" altLang="ja-JP" sz="2400"/>
              <a:t> </a:t>
            </a:r>
            <a:r>
              <a:rPr kumimoji="1" lang="ja-JP" altLang="en-US" sz="2400"/>
              <a:t>実際の来訪につながる</a:t>
            </a:r>
          </a:p>
        </p:txBody>
      </p:sp>
      <p:sp>
        <p:nvSpPr>
          <p:cNvPr id="27" name="テキスト ボックス 26">
            <a:extLst>
              <a:ext uri="{FF2B5EF4-FFF2-40B4-BE49-F238E27FC236}">
                <a16:creationId xmlns:a16="http://schemas.microsoft.com/office/drawing/2014/main" id="{78D0129D-5564-D6BC-DA94-4DBAB76385EC}"/>
              </a:ext>
            </a:extLst>
          </p:cNvPr>
          <p:cNvSpPr txBox="1"/>
          <p:nvPr/>
        </p:nvSpPr>
        <p:spPr>
          <a:xfrm>
            <a:off x="258883" y="227223"/>
            <a:ext cx="4339954"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サービスの対象と内容</a:t>
            </a:r>
            <a:endParaRPr lang="ja-JP" altLang="ja-JP" sz="32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21493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1ABE4-A58A-E18D-6727-8E59C283B59C}"/>
            </a:ext>
          </a:extLst>
        </p:cNvPr>
        <p:cNvGrpSpPr/>
        <p:nvPr/>
      </p:nvGrpSpPr>
      <p:grpSpPr>
        <a:xfrm>
          <a:off x="0" y="0"/>
          <a:ext cx="0" cy="0"/>
          <a:chOff x="0" y="0"/>
          <a:chExt cx="0" cy="0"/>
        </a:xfrm>
      </p:grpSpPr>
      <p:sp>
        <p:nvSpPr>
          <p:cNvPr id="86" name="四角形: 角を丸くする 85">
            <a:extLst>
              <a:ext uri="{FF2B5EF4-FFF2-40B4-BE49-F238E27FC236}">
                <a16:creationId xmlns:a16="http://schemas.microsoft.com/office/drawing/2014/main" id="{053A3A1A-AD96-12B3-CDA7-BC4DC34A2593}"/>
              </a:ext>
            </a:extLst>
          </p:cNvPr>
          <p:cNvSpPr/>
          <p:nvPr/>
        </p:nvSpPr>
        <p:spPr>
          <a:xfrm>
            <a:off x="7736114" y="1547720"/>
            <a:ext cx="3587963" cy="2066388"/>
          </a:xfrm>
          <a:prstGeom prst="roundRect">
            <a:avLst/>
          </a:prstGeom>
          <a:solidFill>
            <a:srgbClr val="44546A"/>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四角形: 角を丸くする 59">
            <a:extLst>
              <a:ext uri="{FF2B5EF4-FFF2-40B4-BE49-F238E27FC236}">
                <a16:creationId xmlns:a16="http://schemas.microsoft.com/office/drawing/2014/main" id="{57E7628D-C506-EA58-0FFE-B58F81DC60C1}"/>
              </a:ext>
            </a:extLst>
          </p:cNvPr>
          <p:cNvSpPr/>
          <p:nvPr/>
        </p:nvSpPr>
        <p:spPr>
          <a:xfrm>
            <a:off x="3379007" y="1547720"/>
            <a:ext cx="4220491" cy="2066388"/>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角を丸くする 36">
            <a:extLst>
              <a:ext uri="{FF2B5EF4-FFF2-40B4-BE49-F238E27FC236}">
                <a16:creationId xmlns:a16="http://schemas.microsoft.com/office/drawing/2014/main" id="{382AEDEF-62E5-0F2F-219C-D04449F2D5B9}"/>
              </a:ext>
            </a:extLst>
          </p:cNvPr>
          <p:cNvSpPr/>
          <p:nvPr/>
        </p:nvSpPr>
        <p:spPr>
          <a:xfrm>
            <a:off x="233680" y="1548709"/>
            <a:ext cx="6220704" cy="5086650"/>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1" name="図 50" descr="マップ&#10;&#10;AI 生成コンテンツは誤りを含む可能性があります。">
            <a:extLst>
              <a:ext uri="{FF2B5EF4-FFF2-40B4-BE49-F238E27FC236}">
                <a16:creationId xmlns:a16="http://schemas.microsoft.com/office/drawing/2014/main" id="{1930F8EB-9553-6D11-0FD6-D5542409BD24}"/>
              </a:ext>
            </a:extLst>
          </p:cNvPr>
          <p:cNvPicPr>
            <a:picLocks noChangeAspect="1"/>
          </p:cNvPicPr>
          <p:nvPr/>
        </p:nvPicPr>
        <p:blipFill>
          <a:blip r:embed="rId3"/>
          <a:srcRect l="31630" t="20912" r="21119" b="11555"/>
          <a:stretch>
            <a:fillRect/>
          </a:stretch>
        </p:blipFill>
        <p:spPr>
          <a:xfrm>
            <a:off x="508000" y="1723158"/>
            <a:ext cx="5760847" cy="46291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2" name="四角形: 角を丸くする 7">
            <a:extLst>
              <a:ext uri="{FF2B5EF4-FFF2-40B4-BE49-F238E27FC236}">
                <a16:creationId xmlns:a16="http://schemas.microsoft.com/office/drawing/2014/main" id="{A77868B4-11F4-DC2C-59AD-BE8AF38871B3}"/>
              </a:ext>
            </a:extLst>
          </p:cNvPr>
          <p:cNvSpPr/>
          <p:nvPr/>
        </p:nvSpPr>
        <p:spPr>
          <a:xfrm>
            <a:off x="3082407" y="356319"/>
            <a:ext cx="6027186" cy="745695"/>
          </a:xfrm>
          <a:prstGeom prst="roundRect">
            <a:avLst/>
          </a:prstGeom>
          <a:solidFill>
            <a:srgbClr val="BC4C14"/>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000" b="1"/>
              <a:t>土浦市を存続させる</a:t>
            </a:r>
            <a:endParaRPr kumimoji="1" lang="ja-JP" altLang="en-US" sz="4000" b="1"/>
          </a:p>
        </p:txBody>
      </p:sp>
      <p:sp>
        <p:nvSpPr>
          <p:cNvPr id="2" name="四角形: 1 つの角を切り取る 1">
            <a:extLst>
              <a:ext uri="{FF2B5EF4-FFF2-40B4-BE49-F238E27FC236}">
                <a16:creationId xmlns:a16="http://schemas.microsoft.com/office/drawing/2014/main" id="{8E6C4CC5-4080-4C2C-E190-C44E33CE21D7}"/>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5E488BB6-AFD9-E059-F1A3-DB2C32961903}"/>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CC21679A-BE63-E94C-4F78-662EB68BC7ED}"/>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FA2E747D-475A-15FF-9966-519CBFE134C8}"/>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103F8509-D866-64D3-41A3-FC279B4826CB}"/>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69113D23-6637-B016-B799-CAFBFF649259}"/>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1EB765F2-828C-E8BC-880D-FAD0B538E045}"/>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8AB844BB-7B5A-AF06-3D49-185D3EC3E875}"/>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62EDECF5-8F01-CF04-C44A-B3C56DB27434}"/>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7" name="テキスト ボックス 16">
            <a:extLst>
              <a:ext uri="{FF2B5EF4-FFF2-40B4-BE49-F238E27FC236}">
                <a16:creationId xmlns:a16="http://schemas.microsoft.com/office/drawing/2014/main" id="{086CD837-9B33-995F-0983-2BE5B8AD139D}"/>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C5832F54-4B77-519D-47B1-2D098FC31D68}"/>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1DFC0F24-6F58-0DBB-FE68-AE2B41635700}"/>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sp>
        <p:nvSpPr>
          <p:cNvPr id="24" name="テキスト ボックス 23">
            <a:extLst>
              <a:ext uri="{FF2B5EF4-FFF2-40B4-BE49-F238E27FC236}">
                <a16:creationId xmlns:a16="http://schemas.microsoft.com/office/drawing/2014/main" id="{4C6D6F9B-1C36-270B-475A-E3626528D01C}"/>
              </a:ext>
            </a:extLst>
          </p:cNvPr>
          <p:cNvSpPr txBox="1"/>
          <p:nvPr/>
        </p:nvSpPr>
        <p:spPr>
          <a:xfrm>
            <a:off x="555194" y="6608961"/>
            <a:ext cx="3165268" cy="253916"/>
          </a:xfrm>
          <a:prstGeom prst="rect">
            <a:avLst/>
          </a:prstGeom>
          <a:noFill/>
        </p:spPr>
        <p:txBody>
          <a:bodyPr wrap="square" rtlCol="0">
            <a:spAutoFit/>
          </a:bodyPr>
          <a:lstStyle/>
          <a:p>
            <a:r>
              <a:rPr kumimoji="1" lang="ja-JP" altLang="en-US" sz="1050"/>
              <a:t>出典：土浦市</a:t>
            </a:r>
            <a:r>
              <a:rPr kumimoji="1" lang="en-US" altLang="ja-JP" sz="1050"/>
              <a:t>.『</a:t>
            </a:r>
            <a:r>
              <a:rPr kumimoji="1" lang="ja-JP" altLang="en-US" sz="1050"/>
              <a:t>利根川水系桜川浸水想定区域図</a:t>
            </a:r>
            <a:r>
              <a:rPr kumimoji="1" lang="en-US" altLang="ja-JP" sz="1050"/>
              <a:t>』</a:t>
            </a:r>
            <a:endParaRPr kumimoji="1" lang="ja-JP" altLang="en-US" sz="1050"/>
          </a:p>
        </p:txBody>
      </p:sp>
      <p:sp>
        <p:nvSpPr>
          <p:cNvPr id="29" name="スライド番号プレースホルダー 28">
            <a:extLst>
              <a:ext uri="{FF2B5EF4-FFF2-40B4-BE49-F238E27FC236}">
                <a16:creationId xmlns:a16="http://schemas.microsoft.com/office/drawing/2014/main" id="{F812950E-A9FA-135D-1D2C-475209CCD7B1}"/>
              </a:ext>
            </a:extLst>
          </p:cNvPr>
          <p:cNvSpPr>
            <a:spLocks noGrp="1"/>
          </p:cNvSpPr>
          <p:nvPr>
            <p:ph type="sldNum" sz="quarter" idx="12"/>
          </p:nvPr>
        </p:nvSpPr>
        <p:spPr/>
        <p:txBody>
          <a:bodyPr/>
          <a:lstStyle/>
          <a:p>
            <a:fld id="{808DD2B0-C8C2-4F2E-939A-03152E45562F}" type="slidenum">
              <a:rPr kumimoji="1" lang="ja-JP" altLang="en-US" smtClean="0"/>
              <a:t>27</a:t>
            </a:fld>
            <a:endParaRPr kumimoji="1" lang="ja-JP" altLang="en-US"/>
          </a:p>
        </p:txBody>
      </p:sp>
      <p:sp>
        <p:nvSpPr>
          <p:cNvPr id="30" name="テキスト ボックス 29">
            <a:extLst>
              <a:ext uri="{FF2B5EF4-FFF2-40B4-BE49-F238E27FC236}">
                <a16:creationId xmlns:a16="http://schemas.microsoft.com/office/drawing/2014/main" id="{A4C2CF0F-595F-FDE8-703D-2B5D1FBA4555}"/>
              </a:ext>
            </a:extLst>
          </p:cNvPr>
          <p:cNvSpPr txBox="1"/>
          <p:nvPr/>
        </p:nvSpPr>
        <p:spPr>
          <a:xfrm>
            <a:off x="233680" y="266400"/>
            <a:ext cx="1603387"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現状</a:t>
            </a:r>
            <a:endParaRPr lang="ja-JP" altLang="ja-JP" sz="3200" b="1">
              <a:ln w="0"/>
              <a:effectLst>
                <a:outerShdw blurRad="38100" dist="19050" dir="2700000" algn="tl" rotWithShape="0">
                  <a:schemeClr val="dk1">
                    <a:alpha val="40000"/>
                  </a:schemeClr>
                </a:outerShdw>
              </a:effectLst>
            </a:endParaRPr>
          </a:p>
        </p:txBody>
      </p:sp>
      <p:pic>
        <p:nvPicPr>
          <p:cNvPr id="40" name="グラフィックス 39" descr="マーカー 単色塗りつぶし">
            <a:extLst>
              <a:ext uri="{FF2B5EF4-FFF2-40B4-BE49-F238E27FC236}">
                <a16:creationId xmlns:a16="http://schemas.microsoft.com/office/drawing/2014/main" id="{0D90DB81-E1E8-DCC7-717F-452A9D76E3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12873" y="3472759"/>
            <a:ext cx="561975" cy="561975"/>
          </a:xfrm>
          <a:prstGeom prst="rect">
            <a:avLst/>
          </a:prstGeom>
        </p:spPr>
      </p:pic>
      <p:pic>
        <p:nvPicPr>
          <p:cNvPr id="41" name="グラフィックス 40" descr="マーカー 単色塗りつぶし">
            <a:extLst>
              <a:ext uri="{FF2B5EF4-FFF2-40B4-BE49-F238E27FC236}">
                <a16:creationId xmlns:a16="http://schemas.microsoft.com/office/drawing/2014/main" id="{DC990EBD-4759-2D20-ACC8-81CB8505229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20462" y="4448189"/>
            <a:ext cx="561975" cy="561975"/>
          </a:xfrm>
          <a:prstGeom prst="rect">
            <a:avLst/>
          </a:prstGeom>
        </p:spPr>
      </p:pic>
      <p:sp>
        <p:nvSpPr>
          <p:cNvPr id="43" name="四角形: 角を丸くする 42">
            <a:extLst>
              <a:ext uri="{FF2B5EF4-FFF2-40B4-BE49-F238E27FC236}">
                <a16:creationId xmlns:a16="http://schemas.microsoft.com/office/drawing/2014/main" id="{9C888EF0-DC45-CA90-39CF-E0381940730C}"/>
              </a:ext>
            </a:extLst>
          </p:cNvPr>
          <p:cNvSpPr/>
          <p:nvPr/>
        </p:nvSpPr>
        <p:spPr>
          <a:xfrm>
            <a:off x="1375922" y="3879595"/>
            <a:ext cx="1016265" cy="310277"/>
          </a:xfrm>
          <a:prstGeom prst="round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tx1"/>
                </a:solidFill>
              </a:rPr>
              <a:t>イオン</a:t>
            </a:r>
          </a:p>
        </p:txBody>
      </p:sp>
      <p:sp>
        <p:nvSpPr>
          <p:cNvPr id="44" name="四角形: 角を丸くする 43">
            <a:extLst>
              <a:ext uri="{FF2B5EF4-FFF2-40B4-BE49-F238E27FC236}">
                <a16:creationId xmlns:a16="http://schemas.microsoft.com/office/drawing/2014/main" id="{B872E30A-48F0-1011-A0EF-E3D3866AE18C}"/>
              </a:ext>
            </a:extLst>
          </p:cNvPr>
          <p:cNvSpPr/>
          <p:nvPr/>
        </p:nvSpPr>
        <p:spPr>
          <a:xfrm>
            <a:off x="4314121" y="4092593"/>
            <a:ext cx="374767" cy="399078"/>
          </a:xfrm>
          <a:prstGeom prst="round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a:solidFill>
                  <a:schemeClr val="tx1"/>
                </a:solidFill>
              </a:rPr>
              <a:t>駅</a:t>
            </a:r>
            <a:endParaRPr kumimoji="1" lang="ja-JP" altLang="en-US" sz="2000" b="1">
              <a:solidFill>
                <a:schemeClr val="tx1"/>
              </a:solidFill>
            </a:endParaRPr>
          </a:p>
        </p:txBody>
      </p:sp>
      <p:pic>
        <p:nvPicPr>
          <p:cNvPr id="45" name="グラフィックス 44" descr="マーカー 単色塗りつぶし">
            <a:extLst>
              <a:ext uri="{FF2B5EF4-FFF2-40B4-BE49-F238E27FC236}">
                <a16:creationId xmlns:a16="http://schemas.microsoft.com/office/drawing/2014/main" id="{A56AD081-0837-96B0-9FC6-89134296F30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38766" y="4402945"/>
            <a:ext cx="561975" cy="561975"/>
          </a:xfrm>
          <a:prstGeom prst="rect">
            <a:avLst/>
          </a:prstGeom>
        </p:spPr>
      </p:pic>
      <p:sp>
        <p:nvSpPr>
          <p:cNvPr id="46" name="四角形: 角を丸くする 45">
            <a:extLst>
              <a:ext uri="{FF2B5EF4-FFF2-40B4-BE49-F238E27FC236}">
                <a16:creationId xmlns:a16="http://schemas.microsoft.com/office/drawing/2014/main" id="{3B07C148-269E-E21B-E3DA-D9C906911862}"/>
              </a:ext>
            </a:extLst>
          </p:cNvPr>
          <p:cNvSpPr/>
          <p:nvPr/>
        </p:nvSpPr>
        <p:spPr>
          <a:xfrm>
            <a:off x="2927858" y="4746426"/>
            <a:ext cx="986700" cy="263738"/>
          </a:xfrm>
          <a:prstGeom prst="roundRect">
            <a:avLst/>
          </a:prstGeom>
          <a:solidFill>
            <a:schemeClr val="bg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a:solidFill>
                  <a:schemeClr val="tx1"/>
                </a:solidFill>
              </a:rPr>
              <a:t>市役所</a:t>
            </a:r>
            <a:endParaRPr kumimoji="1" lang="ja-JP" altLang="en-US" sz="2000" b="1">
              <a:solidFill>
                <a:schemeClr val="tx1"/>
              </a:solidFill>
            </a:endParaRPr>
          </a:p>
        </p:txBody>
      </p:sp>
      <p:sp>
        <p:nvSpPr>
          <p:cNvPr id="47" name="四角形: 角を丸くする 46">
            <a:extLst>
              <a:ext uri="{FF2B5EF4-FFF2-40B4-BE49-F238E27FC236}">
                <a16:creationId xmlns:a16="http://schemas.microsoft.com/office/drawing/2014/main" id="{CE5CCA3B-C559-7E32-2374-D3D596A0DDF7}"/>
              </a:ext>
            </a:extLst>
          </p:cNvPr>
          <p:cNvSpPr/>
          <p:nvPr/>
        </p:nvSpPr>
        <p:spPr>
          <a:xfrm>
            <a:off x="4946909" y="5390281"/>
            <a:ext cx="1023873" cy="3990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000" b="1">
                <a:solidFill>
                  <a:schemeClr val="tx1"/>
                </a:solidFill>
              </a:rPr>
              <a:t>霞ケ浦</a:t>
            </a:r>
            <a:endParaRPr kumimoji="1" lang="ja-JP" altLang="en-US" sz="2000" b="1">
              <a:solidFill>
                <a:schemeClr val="tx1"/>
              </a:solidFill>
            </a:endParaRPr>
          </a:p>
        </p:txBody>
      </p:sp>
      <p:sp>
        <p:nvSpPr>
          <p:cNvPr id="53" name="四角形: 上の 2 つの角を丸める 52">
            <a:extLst>
              <a:ext uri="{FF2B5EF4-FFF2-40B4-BE49-F238E27FC236}">
                <a16:creationId xmlns:a16="http://schemas.microsoft.com/office/drawing/2014/main" id="{5EEA03A2-7092-80AD-FCE2-838099C86FC3}"/>
              </a:ext>
            </a:extLst>
          </p:cNvPr>
          <p:cNvSpPr/>
          <p:nvPr/>
        </p:nvSpPr>
        <p:spPr>
          <a:xfrm rot="5400000">
            <a:off x="4282131" y="353577"/>
            <a:ext cx="1707249" cy="4441624"/>
          </a:xfrm>
          <a:prstGeom prst="round2SameRect">
            <a:avLst>
              <a:gd name="adj1" fmla="val 1655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947AAA49-D039-A92D-5EEA-BF9E0F162B18}"/>
              </a:ext>
            </a:extLst>
          </p:cNvPr>
          <p:cNvSpPr txBox="1"/>
          <p:nvPr/>
        </p:nvSpPr>
        <p:spPr>
          <a:xfrm>
            <a:off x="2914944" y="2106769"/>
            <a:ext cx="2868043" cy="1323439"/>
          </a:xfrm>
          <a:prstGeom prst="rect">
            <a:avLst/>
          </a:prstGeom>
          <a:noFill/>
        </p:spPr>
        <p:txBody>
          <a:bodyPr wrap="square" rtlCol="0">
            <a:spAutoFit/>
          </a:bodyPr>
          <a:lstStyle/>
          <a:p>
            <a:r>
              <a:rPr kumimoji="1" lang="ja-JP" altLang="en-US" sz="2000">
                <a:solidFill>
                  <a:srgbClr val="E97171"/>
                </a:solidFill>
              </a:rPr>
              <a:t>■</a:t>
            </a:r>
            <a:r>
              <a:rPr kumimoji="1" lang="en-US" altLang="ja-JP" sz="2000"/>
              <a:t>5</a:t>
            </a:r>
            <a:r>
              <a:rPr kumimoji="1" lang="ja-JP" altLang="en-US" sz="2000"/>
              <a:t>～</a:t>
            </a:r>
            <a:r>
              <a:rPr kumimoji="1" lang="en-US" altLang="ja-JP" sz="2000"/>
              <a:t>10m</a:t>
            </a:r>
            <a:r>
              <a:rPr kumimoji="1" lang="ja-JP" altLang="en-US" sz="2000"/>
              <a:t>未満</a:t>
            </a:r>
            <a:endParaRPr kumimoji="1" lang="en-US" altLang="ja-JP" sz="2000"/>
          </a:p>
          <a:p>
            <a:r>
              <a:rPr lang="ja-JP" altLang="en-US" sz="2000">
                <a:solidFill>
                  <a:srgbClr val="EA7E81"/>
                </a:solidFill>
              </a:rPr>
              <a:t>■</a:t>
            </a:r>
            <a:r>
              <a:rPr lang="en-US" altLang="ja-JP" sz="2000"/>
              <a:t>3</a:t>
            </a:r>
            <a:r>
              <a:rPr lang="ja-JP" altLang="en-US" sz="2000"/>
              <a:t>～</a:t>
            </a:r>
            <a:r>
              <a:rPr lang="en-US" altLang="ja-JP" sz="2000"/>
              <a:t>5m</a:t>
            </a:r>
            <a:r>
              <a:rPr lang="ja-JP" altLang="en-US" sz="2000"/>
              <a:t>未満</a:t>
            </a:r>
            <a:endParaRPr lang="en-US" altLang="ja-JP" sz="2000"/>
          </a:p>
          <a:p>
            <a:r>
              <a:rPr kumimoji="1" lang="ja-JP" altLang="en-US" sz="2000">
                <a:solidFill>
                  <a:srgbClr val="F4BB94"/>
                </a:solidFill>
              </a:rPr>
              <a:t>■</a:t>
            </a:r>
            <a:r>
              <a:rPr kumimoji="1" lang="en-US" altLang="ja-JP" sz="2000"/>
              <a:t>0.5</a:t>
            </a:r>
            <a:r>
              <a:rPr kumimoji="1" lang="ja-JP" altLang="en-US" sz="2000"/>
              <a:t>～</a:t>
            </a:r>
            <a:r>
              <a:rPr kumimoji="1" lang="en-US" altLang="ja-JP" sz="2000"/>
              <a:t>3m</a:t>
            </a:r>
            <a:r>
              <a:rPr kumimoji="1" lang="ja-JP" altLang="en-US" sz="2000"/>
              <a:t>未満</a:t>
            </a:r>
            <a:endParaRPr kumimoji="1" lang="en-US" altLang="ja-JP" sz="2000"/>
          </a:p>
          <a:p>
            <a:r>
              <a:rPr lang="ja-JP" altLang="en-US" sz="2000">
                <a:solidFill>
                  <a:srgbClr val="FBE543"/>
                </a:solidFill>
              </a:rPr>
              <a:t>■</a:t>
            </a:r>
            <a:r>
              <a:rPr lang="en-US" altLang="ja-JP" sz="2000"/>
              <a:t>0.5m</a:t>
            </a:r>
            <a:r>
              <a:rPr lang="ja-JP" altLang="en-US" sz="2000"/>
              <a:t>未満</a:t>
            </a:r>
            <a:endParaRPr kumimoji="1" lang="ja-JP" altLang="en-US" sz="2000"/>
          </a:p>
        </p:txBody>
      </p:sp>
      <p:pic>
        <p:nvPicPr>
          <p:cNvPr id="57" name="図 56" descr="アイコン&#10;&#10;AI 生成コンテンツは誤りを含む可能性があります。">
            <a:extLst>
              <a:ext uri="{FF2B5EF4-FFF2-40B4-BE49-F238E27FC236}">
                <a16:creationId xmlns:a16="http://schemas.microsoft.com/office/drawing/2014/main" id="{00E50AA4-796C-A20F-7DA8-9E2CA06E3F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55133" y="2923644"/>
            <a:ext cx="391942" cy="391942"/>
          </a:xfrm>
          <a:prstGeom prst="rect">
            <a:avLst/>
          </a:prstGeom>
        </p:spPr>
      </p:pic>
      <p:pic>
        <p:nvPicPr>
          <p:cNvPr id="59" name="図 58" descr="白いバックグラウンドの前にある交通標識&#10;&#10;AI 生成コンテンツは誤りを含む可能性があります。">
            <a:extLst>
              <a:ext uri="{FF2B5EF4-FFF2-40B4-BE49-F238E27FC236}">
                <a16:creationId xmlns:a16="http://schemas.microsoft.com/office/drawing/2014/main" id="{27ACEF44-1B23-ED8E-D845-B160C310A2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89129" y="1712199"/>
            <a:ext cx="1603387" cy="1603387"/>
          </a:xfrm>
          <a:prstGeom prst="rect">
            <a:avLst/>
          </a:prstGeom>
        </p:spPr>
      </p:pic>
      <p:cxnSp>
        <p:nvCxnSpPr>
          <p:cNvPr id="62" name="直線コネクタ 61">
            <a:extLst>
              <a:ext uri="{FF2B5EF4-FFF2-40B4-BE49-F238E27FC236}">
                <a16:creationId xmlns:a16="http://schemas.microsoft.com/office/drawing/2014/main" id="{F99137BC-B69A-03FB-9039-490B8F2C3EA5}"/>
              </a:ext>
            </a:extLst>
          </p:cNvPr>
          <p:cNvCxnSpPr>
            <a:cxnSpLocks/>
          </p:cNvCxnSpPr>
          <p:nvPr/>
        </p:nvCxnSpPr>
        <p:spPr>
          <a:xfrm flipV="1">
            <a:off x="4950367" y="3134822"/>
            <a:ext cx="1824371" cy="0"/>
          </a:xfrm>
          <a:prstGeom prst="line">
            <a:avLst/>
          </a:prstGeom>
          <a:ln w="3810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4" name="直線コネクタ 63">
            <a:extLst>
              <a:ext uri="{FF2B5EF4-FFF2-40B4-BE49-F238E27FC236}">
                <a16:creationId xmlns:a16="http://schemas.microsoft.com/office/drawing/2014/main" id="{471A34E8-9EE3-133A-1F02-D954FF893CA0}"/>
              </a:ext>
            </a:extLst>
          </p:cNvPr>
          <p:cNvCxnSpPr>
            <a:cxnSpLocks/>
          </p:cNvCxnSpPr>
          <p:nvPr/>
        </p:nvCxnSpPr>
        <p:spPr>
          <a:xfrm flipV="1">
            <a:off x="4950366" y="2681755"/>
            <a:ext cx="1824371" cy="0"/>
          </a:xfrm>
          <a:prstGeom prst="line">
            <a:avLst/>
          </a:prstGeom>
          <a:ln w="3810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5" name="直線コネクタ 64">
            <a:extLst>
              <a:ext uri="{FF2B5EF4-FFF2-40B4-BE49-F238E27FC236}">
                <a16:creationId xmlns:a16="http://schemas.microsoft.com/office/drawing/2014/main" id="{7FADCFF8-4296-3495-7A23-16586D374CC1}"/>
              </a:ext>
            </a:extLst>
          </p:cNvPr>
          <p:cNvCxnSpPr>
            <a:cxnSpLocks/>
          </p:cNvCxnSpPr>
          <p:nvPr/>
        </p:nvCxnSpPr>
        <p:spPr>
          <a:xfrm flipV="1">
            <a:off x="4950366" y="2207722"/>
            <a:ext cx="1824371" cy="0"/>
          </a:xfrm>
          <a:prstGeom prst="line">
            <a:avLst/>
          </a:prstGeom>
          <a:ln w="3810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66" name="正方形/長方形 65">
            <a:extLst>
              <a:ext uri="{FF2B5EF4-FFF2-40B4-BE49-F238E27FC236}">
                <a16:creationId xmlns:a16="http://schemas.microsoft.com/office/drawing/2014/main" id="{76D4541C-119F-464A-DC3D-10E6AF5877D5}"/>
              </a:ext>
            </a:extLst>
          </p:cNvPr>
          <p:cNvSpPr/>
          <p:nvPr/>
        </p:nvSpPr>
        <p:spPr>
          <a:xfrm>
            <a:off x="6703454" y="2082971"/>
            <a:ext cx="655257" cy="244600"/>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a:t>5.0m</a:t>
            </a:r>
            <a:endParaRPr kumimoji="1" lang="ja-JP" altLang="en-US" sz="1600"/>
          </a:p>
        </p:txBody>
      </p:sp>
      <p:sp>
        <p:nvSpPr>
          <p:cNvPr id="67" name="正方形/長方形 66">
            <a:extLst>
              <a:ext uri="{FF2B5EF4-FFF2-40B4-BE49-F238E27FC236}">
                <a16:creationId xmlns:a16="http://schemas.microsoft.com/office/drawing/2014/main" id="{0BCB69C6-4D1A-535B-1701-8F84453CD952}"/>
              </a:ext>
            </a:extLst>
          </p:cNvPr>
          <p:cNvSpPr/>
          <p:nvPr/>
        </p:nvSpPr>
        <p:spPr>
          <a:xfrm>
            <a:off x="6701311" y="2536037"/>
            <a:ext cx="655257" cy="244600"/>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t>3</a:t>
            </a:r>
            <a:r>
              <a:rPr kumimoji="1" lang="en-US" altLang="ja-JP" sz="1600"/>
              <a:t>.0m</a:t>
            </a:r>
            <a:endParaRPr kumimoji="1" lang="ja-JP" altLang="en-US" sz="1600"/>
          </a:p>
        </p:txBody>
      </p:sp>
      <p:sp>
        <p:nvSpPr>
          <p:cNvPr id="68" name="正方形/長方形 67">
            <a:extLst>
              <a:ext uri="{FF2B5EF4-FFF2-40B4-BE49-F238E27FC236}">
                <a16:creationId xmlns:a16="http://schemas.microsoft.com/office/drawing/2014/main" id="{01F26BD1-B8FD-0298-95CB-EA82DA50EACC}"/>
              </a:ext>
            </a:extLst>
          </p:cNvPr>
          <p:cNvSpPr/>
          <p:nvPr/>
        </p:nvSpPr>
        <p:spPr>
          <a:xfrm>
            <a:off x="6701311" y="2997315"/>
            <a:ext cx="655257" cy="244600"/>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1600"/>
              <a:t>0.5</a:t>
            </a:r>
            <a:r>
              <a:rPr kumimoji="1" lang="en-US" altLang="ja-JP" sz="1600"/>
              <a:t>m</a:t>
            </a:r>
            <a:endParaRPr kumimoji="1" lang="ja-JP" altLang="en-US" sz="1600"/>
          </a:p>
        </p:txBody>
      </p:sp>
      <p:sp>
        <p:nvSpPr>
          <p:cNvPr id="69" name="テキスト ボックス 68">
            <a:extLst>
              <a:ext uri="{FF2B5EF4-FFF2-40B4-BE49-F238E27FC236}">
                <a16:creationId xmlns:a16="http://schemas.microsoft.com/office/drawing/2014/main" id="{5D13887E-25B8-251E-552D-D18D780F192B}"/>
              </a:ext>
            </a:extLst>
          </p:cNvPr>
          <p:cNvSpPr txBox="1"/>
          <p:nvPr/>
        </p:nvSpPr>
        <p:spPr>
          <a:xfrm>
            <a:off x="2850771" y="1720761"/>
            <a:ext cx="2155294" cy="461665"/>
          </a:xfrm>
          <a:prstGeom prst="rect">
            <a:avLst/>
          </a:prstGeom>
          <a:noFill/>
        </p:spPr>
        <p:txBody>
          <a:bodyPr wrap="square" rtlCol="0">
            <a:spAutoFit/>
          </a:bodyPr>
          <a:lstStyle/>
          <a:p>
            <a:pPr algn="ctr"/>
            <a:r>
              <a:rPr lang="ja-JP" altLang="en-US" sz="2400" b="1"/>
              <a:t>桜川の浸水深</a:t>
            </a:r>
            <a:endParaRPr kumimoji="1" lang="ja-JP" altLang="en-US" sz="2400" b="1"/>
          </a:p>
        </p:txBody>
      </p:sp>
      <p:sp>
        <p:nvSpPr>
          <p:cNvPr id="77" name="テキスト ボックス 76">
            <a:extLst>
              <a:ext uri="{FF2B5EF4-FFF2-40B4-BE49-F238E27FC236}">
                <a16:creationId xmlns:a16="http://schemas.microsoft.com/office/drawing/2014/main" id="{47E3574B-E757-5C95-3A3A-0EAB0239F8BA}"/>
              </a:ext>
            </a:extLst>
          </p:cNvPr>
          <p:cNvSpPr txBox="1"/>
          <p:nvPr/>
        </p:nvSpPr>
        <p:spPr>
          <a:xfrm>
            <a:off x="7348836" y="1895645"/>
            <a:ext cx="4396863" cy="1569660"/>
          </a:xfrm>
          <a:prstGeom prst="rect">
            <a:avLst/>
          </a:prstGeom>
          <a:noFill/>
        </p:spPr>
        <p:txBody>
          <a:bodyPr wrap="square" rtlCol="0">
            <a:spAutoFit/>
          </a:bodyPr>
          <a:lstStyle/>
          <a:p>
            <a:pPr algn="ctr"/>
            <a:r>
              <a:rPr lang="ja-JP" altLang="en-US" sz="3200" b="1">
                <a:ln w="6600">
                  <a:solidFill>
                    <a:schemeClr val="bg1"/>
                  </a:solidFill>
                  <a:prstDash val="solid"/>
                </a:ln>
                <a:solidFill>
                  <a:srgbClr val="C00000"/>
                </a:solidFill>
                <a:effectLst>
                  <a:outerShdw dist="38100" dir="2700000" algn="tl" rotWithShape="0">
                    <a:schemeClr val="accent2"/>
                  </a:outerShdw>
                </a:effectLst>
              </a:rPr>
              <a:t>流域スケール</a:t>
            </a:r>
            <a:r>
              <a:rPr lang="ja-JP" altLang="en-US" sz="3200">
                <a:solidFill>
                  <a:schemeClr val="bg1"/>
                </a:solidFill>
              </a:rPr>
              <a:t>で</a:t>
            </a:r>
            <a:endParaRPr lang="en-US" altLang="ja-JP" sz="3200">
              <a:solidFill>
                <a:schemeClr val="bg1"/>
              </a:solidFill>
            </a:endParaRPr>
          </a:p>
          <a:p>
            <a:pPr algn="ctr"/>
            <a:r>
              <a:rPr kumimoji="1" lang="ja-JP" altLang="en-US" sz="3200">
                <a:solidFill>
                  <a:schemeClr val="bg1"/>
                </a:solidFill>
              </a:rPr>
              <a:t>加害力そのものを</a:t>
            </a:r>
            <a:endParaRPr kumimoji="1" lang="en-US" altLang="ja-JP" sz="3200">
              <a:solidFill>
                <a:schemeClr val="bg1"/>
              </a:solidFill>
            </a:endParaRPr>
          </a:p>
          <a:p>
            <a:pPr algn="ctr"/>
            <a:r>
              <a:rPr kumimoji="1" lang="ja-JP" altLang="en-US" sz="3200" b="1">
                <a:solidFill>
                  <a:schemeClr val="bg1"/>
                </a:solidFill>
              </a:rPr>
              <a:t>低減</a:t>
            </a:r>
            <a:endParaRPr kumimoji="1" lang="en-US" altLang="ja-JP" sz="3200" b="1">
              <a:solidFill>
                <a:schemeClr val="bg1"/>
              </a:solidFill>
            </a:endParaRPr>
          </a:p>
        </p:txBody>
      </p:sp>
      <p:sp>
        <p:nvSpPr>
          <p:cNvPr id="78" name="テキスト ボックス 77">
            <a:extLst>
              <a:ext uri="{FF2B5EF4-FFF2-40B4-BE49-F238E27FC236}">
                <a16:creationId xmlns:a16="http://schemas.microsoft.com/office/drawing/2014/main" id="{14EF5425-51E7-BA82-EDD4-E7B267F5773D}"/>
              </a:ext>
            </a:extLst>
          </p:cNvPr>
          <p:cNvSpPr txBox="1"/>
          <p:nvPr/>
        </p:nvSpPr>
        <p:spPr>
          <a:xfrm>
            <a:off x="6901539" y="3966548"/>
            <a:ext cx="3874820" cy="584775"/>
          </a:xfrm>
          <a:prstGeom prst="rect">
            <a:avLst/>
          </a:prstGeom>
          <a:noFill/>
        </p:spPr>
        <p:txBody>
          <a:bodyPr wrap="square" rtlCol="0">
            <a:spAutoFit/>
          </a:bodyPr>
          <a:lstStyle/>
          <a:p>
            <a:pPr algn="ctr"/>
            <a:r>
              <a:rPr kumimoji="1" lang="ja-JP" altLang="en-US" sz="3200" b="1"/>
              <a:t>土浦市地域防災計画</a:t>
            </a:r>
          </a:p>
        </p:txBody>
      </p:sp>
      <p:sp>
        <p:nvSpPr>
          <p:cNvPr id="85" name="正方形/長方形 84">
            <a:extLst>
              <a:ext uri="{FF2B5EF4-FFF2-40B4-BE49-F238E27FC236}">
                <a16:creationId xmlns:a16="http://schemas.microsoft.com/office/drawing/2014/main" id="{ACCCA0BC-5817-8248-3D88-6CBA8E40AB4E}"/>
              </a:ext>
            </a:extLst>
          </p:cNvPr>
          <p:cNvSpPr/>
          <p:nvPr/>
        </p:nvSpPr>
        <p:spPr>
          <a:xfrm>
            <a:off x="6728704" y="3855235"/>
            <a:ext cx="4220491" cy="2637639"/>
          </a:xfrm>
          <a:prstGeom prst="rect">
            <a:avLst/>
          </a:prstGeom>
          <a:noFill/>
          <a:ln w="5715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endParaRPr lang="en-US" altLang="ja-JP" sz="2400" b="1">
              <a:solidFill>
                <a:schemeClr val="tx1"/>
              </a:solidFill>
            </a:endParaRPr>
          </a:p>
          <a:p>
            <a:pPr algn="ctr"/>
            <a:endParaRPr lang="en-US" altLang="ja-JP" sz="2400" b="1">
              <a:solidFill>
                <a:schemeClr val="tx1"/>
              </a:solidFill>
            </a:endParaRPr>
          </a:p>
          <a:p>
            <a:pPr algn="ctr"/>
            <a:r>
              <a:rPr lang="ja-JP" altLang="en-US" sz="2800">
                <a:solidFill>
                  <a:schemeClr val="tx1"/>
                </a:solidFill>
              </a:rPr>
              <a:t>液状化・耐震・延焼</a:t>
            </a:r>
            <a:endParaRPr lang="en-US" altLang="ja-JP" sz="2800">
              <a:solidFill>
                <a:schemeClr val="tx1"/>
              </a:solidFill>
            </a:endParaRPr>
          </a:p>
          <a:p>
            <a:pPr algn="ctr"/>
            <a:r>
              <a:rPr lang="ja-JP" altLang="en-US" sz="2800">
                <a:solidFill>
                  <a:schemeClr val="tx1"/>
                </a:solidFill>
              </a:rPr>
              <a:t>土砂災害・避難体制</a:t>
            </a:r>
            <a:endParaRPr lang="en-US" altLang="ja-JP" sz="2800">
              <a:solidFill>
                <a:schemeClr val="tx1"/>
              </a:solidFill>
            </a:endParaRPr>
          </a:p>
          <a:p>
            <a:pPr algn="ctr"/>
            <a:r>
              <a:rPr lang="ja-JP" altLang="en-US" sz="2800">
                <a:solidFill>
                  <a:schemeClr val="tx1"/>
                </a:solidFill>
                <a:uFill>
                  <a:solidFill>
                    <a:srgbClr val="F7798B"/>
                  </a:solidFill>
                </a:uFill>
              </a:rPr>
              <a:t>ハード対策（堤防）</a:t>
            </a:r>
            <a:endParaRPr lang="en-US" altLang="ja-JP" sz="2800">
              <a:solidFill>
                <a:schemeClr val="tx1"/>
              </a:solidFill>
              <a:uFill>
                <a:solidFill>
                  <a:srgbClr val="F7798B"/>
                </a:solidFill>
              </a:uFill>
            </a:endParaRPr>
          </a:p>
          <a:p>
            <a:pPr algn="ctr"/>
            <a:r>
              <a:rPr lang="ja-JP" altLang="en-US" sz="2800">
                <a:solidFill>
                  <a:schemeClr val="tx1"/>
                </a:solidFill>
                <a:uFill>
                  <a:solidFill>
                    <a:srgbClr val="F7798B"/>
                  </a:solidFill>
                </a:uFill>
              </a:rPr>
              <a:t>被害軽減・事後対応</a:t>
            </a:r>
            <a:endParaRPr lang="en-US" altLang="ja-JP" sz="2800">
              <a:solidFill>
                <a:schemeClr val="tx1"/>
              </a:solidFill>
              <a:uFill>
                <a:solidFill>
                  <a:srgbClr val="F7798B"/>
                </a:solidFill>
              </a:uFill>
            </a:endParaRPr>
          </a:p>
        </p:txBody>
      </p:sp>
      <p:sp>
        <p:nvSpPr>
          <p:cNvPr id="8" name="正方形/長方形 7">
            <a:extLst>
              <a:ext uri="{FF2B5EF4-FFF2-40B4-BE49-F238E27FC236}">
                <a16:creationId xmlns:a16="http://schemas.microsoft.com/office/drawing/2014/main" id="{5A369D65-FCAC-7892-F841-E5453DA36240}"/>
              </a:ext>
            </a:extLst>
          </p:cNvPr>
          <p:cNvSpPr/>
          <p:nvPr/>
        </p:nvSpPr>
        <p:spPr>
          <a:xfrm>
            <a:off x="4980745" y="2212995"/>
            <a:ext cx="1720566" cy="446861"/>
          </a:xfrm>
          <a:prstGeom prst="rect">
            <a:avLst/>
          </a:prstGeom>
          <a:solidFill>
            <a:srgbClr val="FA9191">
              <a:alpha val="8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23750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bg/>
                                          </p:spTgt>
                                        </p:tgtEl>
                                        <p:attrNameLst>
                                          <p:attrName>style.visibility</p:attrName>
                                        </p:attrNameLst>
                                      </p:cBhvr>
                                      <p:to>
                                        <p:strVal val="visible"/>
                                      </p:to>
                                    </p:set>
                                    <p:animEffect transition="in" filter="fade">
                                      <p:cBhvr>
                                        <p:cTn id="7" dur="250"/>
                                        <p:tgtEl>
                                          <p:spTgt spid="8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xEl>
                                              <p:pRg st="2" end="2"/>
                                            </p:txEl>
                                          </p:spTgt>
                                        </p:tgtEl>
                                        <p:attrNameLst>
                                          <p:attrName>style.visibility</p:attrName>
                                        </p:attrNameLst>
                                      </p:cBhvr>
                                      <p:to>
                                        <p:strVal val="visible"/>
                                      </p:to>
                                    </p:set>
                                    <p:animEffect transition="in" filter="fade">
                                      <p:cBhvr>
                                        <p:cTn id="10" dur="250"/>
                                        <p:tgtEl>
                                          <p:spTgt spid="85">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5">
                                            <p:txEl>
                                              <p:pRg st="3" end="3"/>
                                            </p:txEl>
                                          </p:spTgt>
                                        </p:tgtEl>
                                        <p:attrNameLst>
                                          <p:attrName>style.visibility</p:attrName>
                                        </p:attrNameLst>
                                      </p:cBhvr>
                                      <p:to>
                                        <p:strVal val="visible"/>
                                      </p:to>
                                    </p:set>
                                    <p:animEffect transition="in" filter="fade">
                                      <p:cBhvr>
                                        <p:cTn id="13" dur="250"/>
                                        <p:tgtEl>
                                          <p:spTgt spid="85">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250"/>
                                        <p:tgtEl>
                                          <p:spTgt spid="7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5">
                                            <p:txEl>
                                              <p:pRg st="4" end="4"/>
                                            </p:txEl>
                                          </p:spTgt>
                                        </p:tgtEl>
                                        <p:attrNameLst>
                                          <p:attrName>style.visibility</p:attrName>
                                        </p:attrNameLst>
                                      </p:cBhvr>
                                      <p:to>
                                        <p:strVal val="visible"/>
                                      </p:to>
                                    </p:set>
                                    <p:animEffect transition="in" filter="fade">
                                      <p:cBhvr>
                                        <p:cTn id="21" dur="250"/>
                                        <p:tgtEl>
                                          <p:spTgt spid="85">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5">
                                            <p:txEl>
                                              <p:pRg st="5" end="5"/>
                                            </p:txEl>
                                          </p:spTgt>
                                        </p:tgtEl>
                                        <p:attrNameLst>
                                          <p:attrName>style.visibility</p:attrName>
                                        </p:attrNameLst>
                                      </p:cBhvr>
                                      <p:to>
                                        <p:strVal val="visible"/>
                                      </p:to>
                                    </p:set>
                                    <p:animEffect transition="in" filter="fade">
                                      <p:cBhvr>
                                        <p:cTn id="24" dur="250"/>
                                        <p:tgtEl>
                                          <p:spTgt spid="85">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barn(inVertical)">
                                      <p:cBhvr>
                                        <p:cTn id="29" dur="250"/>
                                        <p:tgtEl>
                                          <p:spTgt spid="77"/>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barn(inVertical)">
                                      <p:cBhvr>
                                        <p:cTn id="32" dur="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77" grpId="0"/>
      <p:bldP spid="78" grpId="0"/>
      <p:bldP spid="85" grpId="0" uiExpand="1" build="allAtOnce"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C059D-21F6-BD5F-47AE-8B0444056DE7}"/>
            </a:ext>
          </a:extLst>
        </p:cNvPr>
        <p:cNvGrpSpPr/>
        <p:nvPr/>
      </p:nvGrpSpPr>
      <p:grpSpPr>
        <a:xfrm>
          <a:off x="0" y="0"/>
          <a:ext cx="0" cy="0"/>
          <a:chOff x="0" y="0"/>
          <a:chExt cx="0" cy="0"/>
        </a:xfrm>
      </p:grpSpPr>
      <p:sp>
        <p:nvSpPr>
          <p:cNvPr id="42" name="四角形: 角を丸くする 41">
            <a:extLst>
              <a:ext uri="{FF2B5EF4-FFF2-40B4-BE49-F238E27FC236}">
                <a16:creationId xmlns:a16="http://schemas.microsoft.com/office/drawing/2014/main" id="{B6C6B758-A6E4-040A-BCC1-3D8135D92827}"/>
              </a:ext>
            </a:extLst>
          </p:cNvPr>
          <p:cNvSpPr/>
          <p:nvPr/>
        </p:nvSpPr>
        <p:spPr>
          <a:xfrm>
            <a:off x="7459303" y="133350"/>
            <a:ext cx="3807418" cy="2905818"/>
          </a:xfrm>
          <a:prstGeom prst="roundRect">
            <a:avLst/>
          </a:prstGeom>
          <a:solidFill>
            <a:srgbClr val="D054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E6E7F6EB-93ED-DEC0-EA21-E0AC90C8F2DE}"/>
              </a:ext>
            </a:extLst>
          </p:cNvPr>
          <p:cNvSpPr/>
          <p:nvPr/>
        </p:nvSpPr>
        <p:spPr>
          <a:xfrm>
            <a:off x="7592582" y="3392956"/>
            <a:ext cx="3741887" cy="3331693"/>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四角形: 角を丸くする 42">
            <a:extLst>
              <a:ext uri="{FF2B5EF4-FFF2-40B4-BE49-F238E27FC236}">
                <a16:creationId xmlns:a16="http://schemas.microsoft.com/office/drawing/2014/main" id="{397C4CEF-F927-8319-AEB6-F82B3FBA9365}"/>
              </a:ext>
            </a:extLst>
          </p:cNvPr>
          <p:cNvSpPr/>
          <p:nvPr/>
        </p:nvSpPr>
        <p:spPr>
          <a:xfrm>
            <a:off x="4332453" y="2476139"/>
            <a:ext cx="3260129" cy="2509606"/>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8" name="図 37" descr="マップ&#10;&#10;AI 生成コンテンツは誤りを含む可能性があります。">
            <a:extLst>
              <a:ext uri="{FF2B5EF4-FFF2-40B4-BE49-F238E27FC236}">
                <a16:creationId xmlns:a16="http://schemas.microsoft.com/office/drawing/2014/main" id="{824CCD39-D95B-7D71-3CDF-CB3D9425392A}"/>
              </a:ext>
            </a:extLst>
          </p:cNvPr>
          <p:cNvPicPr>
            <a:picLocks noChangeAspect="1"/>
          </p:cNvPicPr>
          <p:nvPr/>
        </p:nvPicPr>
        <p:blipFill>
          <a:blip r:embed="rId3">
            <a:clrChange>
              <a:clrFrom>
                <a:srgbClr val="FFFFFF"/>
              </a:clrFrom>
              <a:clrTo>
                <a:srgbClr val="FFFFFF">
                  <a:alpha val="0"/>
                </a:srgbClr>
              </a:clrTo>
            </a:clrChange>
          </a:blip>
          <a:srcRect l="4845" t="16425" r="4724" b="13591"/>
          <a:stretch>
            <a:fillRect/>
          </a:stretch>
        </p:blipFill>
        <p:spPr>
          <a:xfrm>
            <a:off x="276647" y="1172251"/>
            <a:ext cx="3875166" cy="4799541"/>
          </a:xfrm>
          <a:prstGeom prst="rect">
            <a:avLst/>
          </a:prstGeom>
        </p:spPr>
      </p:pic>
      <p:cxnSp>
        <p:nvCxnSpPr>
          <p:cNvPr id="33" name="直線コネクタ 32">
            <a:extLst>
              <a:ext uri="{FF2B5EF4-FFF2-40B4-BE49-F238E27FC236}">
                <a16:creationId xmlns:a16="http://schemas.microsoft.com/office/drawing/2014/main" id="{D57693DA-4082-26AA-C717-91B0E2324949}"/>
              </a:ext>
            </a:extLst>
          </p:cNvPr>
          <p:cNvCxnSpPr>
            <a:cxnSpLocks/>
            <a:endCxn id="51" idx="1"/>
          </p:cNvCxnSpPr>
          <p:nvPr/>
        </p:nvCxnSpPr>
        <p:spPr>
          <a:xfrm flipV="1">
            <a:off x="1253067" y="1788442"/>
            <a:ext cx="1353455" cy="1673857"/>
          </a:xfrm>
          <a:prstGeom prst="line">
            <a:avLst/>
          </a:prstGeom>
          <a:ln w="57150">
            <a:solidFill>
              <a:srgbClr val="BC4C14"/>
            </a:solidFill>
          </a:ln>
        </p:spPr>
        <p:style>
          <a:lnRef idx="2">
            <a:schemeClr val="accent1"/>
          </a:lnRef>
          <a:fillRef idx="0">
            <a:schemeClr val="accent1"/>
          </a:fillRef>
          <a:effectRef idx="1">
            <a:schemeClr val="accent1"/>
          </a:effectRef>
          <a:fontRef idx="minor">
            <a:schemeClr val="tx1"/>
          </a:fontRef>
        </p:style>
      </p:cxnSp>
      <p:sp>
        <p:nvSpPr>
          <p:cNvPr id="29" name="四角形: 角を丸くする 28">
            <a:extLst>
              <a:ext uri="{FF2B5EF4-FFF2-40B4-BE49-F238E27FC236}">
                <a16:creationId xmlns:a16="http://schemas.microsoft.com/office/drawing/2014/main" id="{BA50D84E-6982-8B1E-1D84-B7536014921C}"/>
              </a:ext>
            </a:extLst>
          </p:cNvPr>
          <p:cNvSpPr/>
          <p:nvPr/>
        </p:nvSpPr>
        <p:spPr>
          <a:xfrm>
            <a:off x="2185064" y="4938749"/>
            <a:ext cx="2100028" cy="665688"/>
          </a:xfrm>
          <a:prstGeom prst="roundRect">
            <a:avLst/>
          </a:prstGeom>
          <a:solidFill>
            <a:srgbClr val="4454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0D9182FC-0FA8-2010-945A-C21A6C949253}"/>
              </a:ext>
            </a:extLst>
          </p:cNvPr>
          <p:cNvSpPr/>
          <p:nvPr/>
        </p:nvSpPr>
        <p:spPr>
          <a:xfrm>
            <a:off x="2481688" y="627984"/>
            <a:ext cx="1603388" cy="726968"/>
          </a:xfrm>
          <a:prstGeom prst="roundRect">
            <a:avLst/>
          </a:prstGeom>
          <a:solidFill>
            <a:srgbClr val="BC4C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B87848C8-115C-8279-2B8D-A52E6D04C973}"/>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33D03CBD-05B8-65AE-407A-9C4FF71C3E09}"/>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A9F8817A-23BF-587F-4E0B-DEDDE12EF5CE}"/>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C6DE52DE-BAC1-08D8-BB47-424255AD61C5}"/>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A2DC204E-A919-7D19-65F1-793088A5D207}"/>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C8ADDD9E-C01B-83E9-928D-90A9777B051D}"/>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1F89AD87-9A64-9F92-3455-DB209B717C99}"/>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9E3EABAB-063C-DDDE-0B9A-5CE5D9AAE71C}"/>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CE14C02F-7786-BCEB-8022-7B22293C5120}"/>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7" name="テキスト ボックス 16">
            <a:extLst>
              <a:ext uri="{FF2B5EF4-FFF2-40B4-BE49-F238E27FC236}">
                <a16:creationId xmlns:a16="http://schemas.microsoft.com/office/drawing/2014/main" id="{6F0A870E-961A-1B4A-DB87-C656FF2AD2B4}"/>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CB9B1CCE-7E5F-0675-439E-12265CC9E440}"/>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2E75E4FD-5509-4B9B-D05B-376565B650A6}"/>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sp>
        <p:nvSpPr>
          <p:cNvPr id="8" name="スライド番号プレースホルダー 7">
            <a:extLst>
              <a:ext uri="{FF2B5EF4-FFF2-40B4-BE49-F238E27FC236}">
                <a16:creationId xmlns:a16="http://schemas.microsoft.com/office/drawing/2014/main" id="{A8BFB517-4EC2-43DF-FC96-D5A40CFDB522}"/>
              </a:ext>
            </a:extLst>
          </p:cNvPr>
          <p:cNvSpPr>
            <a:spLocks noGrp="1"/>
          </p:cNvSpPr>
          <p:nvPr>
            <p:ph type="sldNum" sz="quarter" idx="12"/>
          </p:nvPr>
        </p:nvSpPr>
        <p:spPr>
          <a:xfrm>
            <a:off x="8621189" y="6502938"/>
            <a:ext cx="2743200" cy="365125"/>
          </a:xfrm>
        </p:spPr>
        <p:txBody>
          <a:bodyPr/>
          <a:lstStyle/>
          <a:p>
            <a:fld id="{808DD2B0-C8C2-4F2E-939A-03152E45562F}" type="slidenum">
              <a:rPr kumimoji="1" lang="ja-JP" altLang="en-US" smtClean="0"/>
              <a:t>28</a:t>
            </a:fld>
            <a:endParaRPr kumimoji="1" lang="ja-JP" altLang="en-US"/>
          </a:p>
        </p:txBody>
      </p:sp>
      <p:sp>
        <p:nvSpPr>
          <p:cNvPr id="50" name="四角形: 角を丸くする 49">
            <a:extLst>
              <a:ext uri="{FF2B5EF4-FFF2-40B4-BE49-F238E27FC236}">
                <a16:creationId xmlns:a16="http://schemas.microsoft.com/office/drawing/2014/main" id="{E1B93A99-E7CA-E3B3-2675-1283F795ACD9}"/>
              </a:ext>
            </a:extLst>
          </p:cNvPr>
          <p:cNvSpPr/>
          <p:nvPr/>
        </p:nvSpPr>
        <p:spPr>
          <a:xfrm>
            <a:off x="2314354" y="5483691"/>
            <a:ext cx="3992632" cy="1114080"/>
          </a:xfrm>
          <a:prstGeom prst="roundRect">
            <a:avLst/>
          </a:prstGeom>
          <a:noFill/>
          <a:ln w="38100">
            <a:solidFill>
              <a:srgbClr val="44546A"/>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5A106917-AC35-3798-A408-23E2A823D313}"/>
              </a:ext>
            </a:extLst>
          </p:cNvPr>
          <p:cNvSpPr/>
          <p:nvPr/>
        </p:nvSpPr>
        <p:spPr>
          <a:xfrm>
            <a:off x="2606522" y="1249483"/>
            <a:ext cx="4185048" cy="1077917"/>
          </a:xfrm>
          <a:prstGeom prst="roundRect">
            <a:avLst/>
          </a:prstGeom>
          <a:noFill/>
          <a:ln w="41275">
            <a:solidFill>
              <a:srgbClr val="BC4C14"/>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E187F905-0D25-F564-A79B-25031E50F2A4}"/>
              </a:ext>
            </a:extLst>
          </p:cNvPr>
          <p:cNvSpPr txBox="1"/>
          <p:nvPr/>
        </p:nvSpPr>
        <p:spPr>
          <a:xfrm>
            <a:off x="2724243" y="1354953"/>
            <a:ext cx="4143250" cy="954107"/>
          </a:xfrm>
          <a:prstGeom prst="rect">
            <a:avLst/>
          </a:prstGeom>
          <a:noFill/>
        </p:spPr>
        <p:txBody>
          <a:bodyPr wrap="square" rtlCol="0">
            <a:spAutoFit/>
          </a:bodyPr>
          <a:lstStyle/>
          <a:p>
            <a:r>
              <a:rPr kumimoji="1" lang="ja-JP" altLang="en-US" sz="2800"/>
              <a:t>流量の一部を“</a:t>
            </a:r>
            <a:r>
              <a:rPr kumimoji="1" lang="ja-JP" altLang="en-US" sz="2800" b="1"/>
              <a:t>受け流す</a:t>
            </a:r>
            <a:r>
              <a:rPr kumimoji="1" lang="ja-JP" altLang="en-US" sz="2800"/>
              <a:t>”</a:t>
            </a:r>
            <a:endParaRPr kumimoji="1" lang="en-US" altLang="ja-JP" sz="2800"/>
          </a:p>
          <a:p>
            <a:r>
              <a:rPr kumimoji="1" lang="ja-JP" altLang="en-US" sz="2800"/>
              <a:t>→破堤の確率を低減</a:t>
            </a:r>
            <a:endParaRPr kumimoji="1" lang="en-US" altLang="ja-JP" sz="2800"/>
          </a:p>
        </p:txBody>
      </p:sp>
      <p:sp>
        <p:nvSpPr>
          <p:cNvPr id="53" name="テキスト ボックス 52">
            <a:extLst>
              <a:ext uri="{FF2B5EF4-FFF2-40B4-BE49-F238E27FC236}">
                <a16:creationId xmlns:a16="http://schemas.microsoft.com/office/drawing/2014/main" id="{CFEDCC39-9493-0742-F9FD-E5EBA63E4CA6}"/>
              </a:ext>
            </a:extLst>
          </p:cNvPr>
          <p:cNvSpPr txBox="1"/>
          <p:nvPr/>
        </p:nvSpPr>
        <p:spPr>
          <a:xfrm>
            <a:off x="2438774" y="5581380"/>
            <a:ext cx="4082760" cy="954107"/>
          </a:xfrm>
          <a:prstGeom prst="rect">
            <a:avLst/>
          </a:prstGeom>
          <a:noFill/>
        </p:spPr>
        <p:txBody>
          <a:bodyPr wrap="square" rtlCol="0">
            <a:spAutoFit/>
          </a:bodyPr>
          <a:lstStyle/>
          <a:p>
            <a:r>
              <a:rPr kumimoji="1" lang="ja-JP" altLang="en-US" sz="2800"/>
              <a:t>洪水を一時的に“</a:t>
            </a:r>
            <a:r>
              <a:rPr kumimoji="1" lang="ja-JP" altLang="en-US" sz="2800" b="1"/>
              <a:t>貯留</a:t>
            </a:r>
            <a:r>
              <a:rPr kumimoji="1" lang="ja-JP" altLang="en-US" sz="2800"/>
              <a:t>”</a:t>
            </a:r>
            <a:endParaRPr kumimoji="1" lang="en-US" altLang="ja-JP" sz="2800"/>
          </a:p>
          <a:p>
            <a:r>
              <a:rPr kumimoji="1" lang="ja-JP" altLang="en-US" sz="2800"/>
              <a:t>→越水の流量を低減</a:t>
            </a:r>
            <a:endParaRPr kumimoji="1" lang="en-US" altLang="ja-JP" sz="2800"/>
          </a:p>
        </p:txBody>
      </p:sp>
      <p:sp>
        <p:nvSpPr>
          <p:cNvPr id="54" name="テキスト ボックス 53">
            <a:extLst>
              <a:ext uri="{FF2B5EF4-FFF2-40B4-BE49-F238E27FC236}">
                <a16:creationId xmlns:a16="http://schemas.microsoft.com/office/drawing/2014/main" id="{D91923C6-4AA3-4192-9C48-6EF32C6B0452}"/>
              </a:ext>
            </a:extLst>
          </p:cNvPr>
          <p:cNvSpPr txBox="1"/>
          <p:nvPr/>
        </p:nvSpPr>
        <p:spPr>
          <a:xfrm>
            <a:off x="2481688" y="658030"/>
            <a:ext cx="3665260" cy="646331"/>
          </a:xfrm>
          <a:prstGeom prst="rect">
            <a:avLst/>
          </a:prstGeom>
          <a:noFill/>
          <a:ln>
            <a:noFill/>
          </a:ln>
        </p:spPr>
        <p:txBody>
          <a:bodyPr wrap="square" rtlCol="0">
            <a:spAutoFit/>
          </a:bodyPr>
          <a:lstStyle/>
          <a:p>
            <a:r>
              <a:rPr lang="ja-JP" altLang="en-US" sz="3600" b="1">
                <a:solidFill>
                  <a:schemeClr val="bg1"/>
                </a:solidFill>
              </a:rPr>
              <a:t>遊水田</a:t>
            </a:r>
            <a:r>
              <a:rPr lang="ja-JP" altLang="en-US" sz="2800"/>
              <a:t>（約</a:t>
            </a:r>
            <a:r>
              <a:rPr lang="en-US" altLang="ja-JP" sz="2800"/>
              <a:t>126ha</a:t>
            </a:r>
            <a:r>
              <a:rPr lang="ja-JP" altLang="en-US" sz="2800"/>
              <a:t>）</a:t>
            </a:r>
            <a:endParaRPr lang="en-US" altLang="ja-JP" sz="2800"/>
          </a:p>
        </p:txBody>
      </p:sp>
      <p:sp>
        <p:nvSpPr>
          <p:cNvPr id="55" name="テキスト ボックス 54">
            <a:extLst>
              <a:ext uri="{FF2B5EF4-FFF2-40B4-BE49-F238E27FC236}">
                <a16:creationId xmlns:a16="http://schemas.microsoft.com/office/drawing/2014/main" id="{E7DE7164-A6BF-5242-1EBF-03A15F529968}"/>
              </a:ext>
            </a:extLst>
          </p:cNvPr>
          <p:cNvSpPr txBox="1"/>
          <p:nvPr/>
        </p:nvSpPr>
        <p:spPr>
          <a:xfrm>
            <a:off x="2236986" y="4924170"/>
            <a:ext cx="4284548" cy="646331"/>
          </a:xfrm>
          <a:prstGeom prst="rect">
            <a:avLst/>
          </a:prstGeom>
          <a:noFill/>
        </p:spPr>
        <p:txBody>
          <a:bodyPr wrap="square" rtlCol="0">
            <a:spAutoFit/>
          </a:bodyPr>
          <a:lstStyle/>
          <a:p>
            <a:r>
              <a:rPr lang="ja-JP" altLang="en-US" sz="3600" b="1">
                <a:solidFill>
                  <a:schemeClr val="bg1"/>
                </a:solidFill>
              </a:rPr>
              <a:t>遊水公園</a:t>
            </a:r>
            <a:r>
              <a:rPr lang="ja-JP" altLang="en-US" sz="2800"/>
              <a:t>（約</a:t>
            </a:r>
            <a:r>
              <a:rPr lang="en-US" altLang="ja-JP" sz="2800"/>
              <a:t>7.25ha</a:t>
            </a:r>
            <a:r>
              <a:rPr lang="ja-JP" altLang="en-US" sz="2800"/>
              <a:t>）</a:t>
            </a:r>
            <a:endParaRPr lang="en-US" altLang="ja-JP" sz="2800"/>
          </a:p>
        </p:txBody>
      </p:sp>
      <p:sp>
        <p:nvSpPr>
          <p:cNvPr id="11" name="テキスト ボックス 10">
            <a:extLst>
              <a:ext uri="{FF2B5EF4-FFF2-40B4-BE49-F238E27FC236}">
                <a16:creationId xmlns:a16="http://schemas.microsoft.com/office/drawing/2014/main" id="{700307A0-B99D-744C-ECA8-584E53ACD968}"/>
              </a:ext>
            </a:extLst>
          </p:cNvPr>
          <p:cNvSpPr txBox="1"/>
          <p:nvPr/>
        </p:nvSpPr>
        <p:spPr>
          <a:xfrm>
            <a:off x="233680" y="266400"/>
            <a:ext cx="1603387"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提案</a:t>
            </a:r>
            <a:endParaRPr lang="ja-JP" altLang="ja-JP" sz="3200" b="1">
              <a:ln w="0"/>
              <a:effectLst>
                <a:outerShdw blurRad="38100" dist="19050" dir="2700000" algn="tl" rotWithShape="0">
                  <a:schemeClr val="dk1">
                    <a:alpha val="40000"/>
                  </a:schemeClr>
                </a:outerShdw>
              </a:effectLst>
            </a:endParaRPr>
          </a:p>
        </p:txBody>
      </p:sp>
      <p:cxnSp>
        <p:nvCxnSpPr>
          <p:cNvPr id="32" name="直線コネクタ 31">
            <a:extLst>
              <a:ext uri="{FF2B5EF4-FFF2-40B4-BE49-F238E27FC236}">
                <a16:creationId xmlns:a16="http://schemas.microsoft.com/office/drawing/2014/main" id="{F9D5636D-60E2-7CE5-FAA7-7646C718E5DE}"/>
              </a:ext>
            </a:extLst>
          </p:cNvPr>
          <p:cNvCxnSpPr>
            <a:cxnSpLocks/>
            <a:stCxn id="31" idx="5"/>
            <a:endCxn id="55" idx="1"/>
          </p:cNvCxnSpPr>
          <p:nvPr/>
        </p:nvCxnSpPr>
        <p:spPr>
          <a:xfrm>
            <a:off x="1746287" y="4210675"/>
            <a:ext cx="490699" cy="1036661"/>
          </a:xfrm>
          <a:prstGeom prst="line">
            <a:avLst/>
          </a:prstGeom>
          <a:ln w="57150">
            <a:solidFill>
              <a:srgbClr val="44546A"/>
            </a:solidFill>
          </a:ln>
        </p:spPr>
        <p:style>
          <a:lnRef idx="2">
            <a:schemeClr val="accent1"/>
          </a:lnRef>
          <a:fillRef idx="0">
            <a:schemeClr val="accent1"/>
          </a:fillRef>
          <a:effectRef idx="1">
            <a:schemeClr val="accent1"/>
          </a:effectRef>
          <a:fontRef idx="minor">
            <a:schemeClr val="tx1"/>
          </a:fontRef>
        </p:style>
      </p:cxnSp>
      <p:grpSp>
        <p:nvGrpSpPr>
          <p:cNvPr id="45" name="グループ化 44">
            <a:extLst>
              <a:ext uri="{FF2B5EF4-FFF2-40B4-BE49-F238E27FC236}">
                <a16:creationId xmlns:a16="http://schemas.microsoft.com/office/drawing/2014/main" id="{2745205E-C1A0-ADAE-0B3E-8EF54300CA52}"/>
              </a:ext>
            </a:extLst>
          </p:cNvPr>
          <p:cNvGrpSpPr/>
          <p:nvPr/>
        </p:nvGrpSpPr>
        <p:grpSpPr>
          <a:xfrm>
            <a:off x="7639942" y="260558"/>
            <a:ext cx="3515797" cy="2636848"/>
            <a:chOff x="7684756" y="374933"/>
            <a:chExt cx="3515797" cy="2636848"/>
          </a:xfrm>
          <a:effectLst/>
        </p:grpSpPr>
        <p:pic>
          <p:nvPicPr>
            <p:cNvPr id="12" name="図 11" descr="屋外, 草, フィールド, 砂漠 が含まれている画像&#10;&#10;AI 生成コンテンツは誤りを含む可能性があります。">
              <a:extLst>
                <a:ext uri="{FF2B5EF4-FFF2-40B4-BE49-F238E27FC236}">
                  <a16:creationId xmlns:a16="http://schemas.microsoft.com/office/drawing/2014/main" id="{C2C74B89-1CAA-0983-B4D2-50D02E53CC03}"/>
                </a:ext>
              </a:extLst>
            </p:cNvPr>
            <p:cNvPicPr>
              <a:picLocks noChangeAspect="1"/>
            </p:cNvPicPr>
            <p:nvPr/>
          </p:nvPicPr>
          <p:blipFill>
            <a:blip r:embed="rId4"/>
            <a:stretch>
              <a:fillRect/>
            </a:stretch>
          </p:blipFill>
          <p:spPr>
            <a:xfrm>
              <a:off x="7684757" y="374933"/>
              <a:ext cx="3515796" cy="26368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テキスト ボックス 25">
              <a:extLst>
                <a:ext uri="{FF2B5EF4-FFF2-40B4-BE49-F238E27FC236}">
                  <a16:creationId xmlns:a16="http://schemas.microsoft.com/office/drawing/2014/main" id="{73BF75BF-CF69-4736-F85B-0CA0BDA99A0A}"/>
                </a:ext>
              </a:extLst>
            </p:cNvPr>
            <p:cNvSpPr txBox="1"/>
            <p:nvPr/>
          </p:nvSpPr>
          <p:spPr>
            <a:xfrm>
              <a:off x="7684756" y="413351"/>
              <a:ext cx="3515796" cy="707886"/>
            </a:xfrm>
            <a:prstGeom prst="rect">
              <a:avLst/>
            </a:prstGeom>
            <a:noFill/>
          </p:spPr>
          <p:txBody>
            <a:bodyPr wrap="square" rtlCol="0">
              <a:spAutoFit/>
            </a:bodyPr>
            <a:lstStyle/>
            <a:p>
              <a:pPr algn="ctr"/>
              <a:r>
                <a:rPr kumimoji="1" lang="ja-JP" altLang="en-US" sz="2400" b="1">
                  <a:solidFill>
                    <a:schemeClr val="bg1"/>
                  </a:solidFill>
                </a:rPr>
                <a:t>現在の様子</a:t>
              </a:r>
              <a:endParaRPr kumimoji="1" lang="en-US" altLang="ja-JP" sz="2400" b="1">
                <a:solidFill>
                  <a:schemeClr val="bg1"/>
                </a:solidFill>
              </a:endParaRPr>
            </a:p>
            <a:p>
              <a:pPr algn="ctr"/>
              <a:r>
                <a:rPr lang="en-US" altLang="ja-JP" sz="1600" b="1">
                  <a:solidFill>
                    <a:schemeClr val="bg1"/>
                  </a:solidFill>
                </a:rPr>
                <a:t>2026.01.06(</a:t>
              </a:r>
              <a:r>
                <a:rPr lang="ja-JP" altLang="en-US" sz="1600" b="1">
                  <a:solidFill>
                    <a:schemeClr val="bg1"/>
                  </a:solidFill>
                </a:rPr>
                <a:t>火</a:t>
              </a:r>
              <a:r>
                <a:rPr lang="en-US" altLang="ja-JP" sz="1600" b="1">
                  <a:solidFill>
                    <a:schemeClr val="bg1"/>
                  </a:solidFill>
                </a:rPr>
                <a:t>)12:56</a:t>
              </a:r>
              <a:endParaRPr kumimoji="1" lang="ja-JP" altLang="en-US" sz="1600" b="1">
                <a:solidFill>
                  <a:schemeClr val="bg1"/>
                </a:solidFill>
              </a:endParaRPr>
            </a:p>
          </p:txBody>
        </p:sp>
      </p:grpSp>
      <p:pic>
        <p:nvPicPr>
          <p:cNvPr id="34" name="図 33" descr="屋外, 水, 草, 道路 が含まれている画像&#10;&#10;AI 生成コンテンツは誤りを含む可能性があります。">
            <a:extLst>
              <a:ext uri="{FF2B5EF4-FFF2-40B4-BE49-F238E27FC236}">
                <a16:creationId xmlns:a16="http://schemas.microsoft.com/office/drawing/2014/main" id="{F6231A77-66CF-FFFA-D88F-2AE40B854AF3}"/>
              </a:ext>
            </a:extLst>
          </p:cNvPr>
          <p:cNvPicPr>
            <a:picLocks noChangeAspect="1"/>
          </p:cNvPicPr>
          <p:nvPr/>
        </p:nvPicPr>
        <p:blipFill>
          <a:blip r:embed="rId5"/>
          <a:stretch>
            <a:fillRect/>
          </a:stretch>
        </p:blipFill>
        <p:spPr>
          <a:xfrm>
            <a:off x="4434673" y="2599122"/>
            <a:ext cx="3024630" cy="22684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5" name="テキスト ボックス 34">
            <a:extLst>
              <a:ext uri="{FF2B5EF4-FFF2-40B4-BE49-F238E27FC236}">
                <a16:creationId xmlns:a16="http://schemas.microsoft.com/office/drawing/2014/main" id="{D2434B47-E0C5-E93D-EBC5-648A2A0A4E99}"/>
              </a:ext>
            </a:extLst>
          </p:cNvPr>
          <p:cNvSpPr txBox="1"/>
          <p:nvPr/>
        </p:nvSpPr>
        <p:spPr>
          <a:xfrm>
            <a:off x="4595597" y="2644483"/>
            <a:ext cx="1318415" cy="461665"/>
          </a:xfrm>
          <a:prstGeom prst="rect">
            <a:avLst/>
          </a:prstGeom>
          <a:noFill/>
        </p:spPr>
        <p:txBody>
          <a:bodyPr wrap="square" rtlCol="0">
            <a:spAutoFit/>
          </a:bodyPr>
          <a:lstStyle/>
          <a:p>
            <a:r>
              <a:rPr kumimoji="1" lang="en-US" altLang="ja-JP" sz="2400" b="1">
                <a:solidFill>
                  <a:schemeClr val="bg1"/>
                </a:solidFill>
              </a:rPr>
              <a:t>before</a:t>
            </a:r>
          </a:p>
        </p:txBody>
      </p:sp>
      <p:pic>
        <p:nvPicPr>
          <p:cNvPr id="39" name="図 38">
            <a:extLst>
              <a:ext uri="{FF2B5EF4-FFF2-40B4-BE49-F238E27FC236}">
                <a16:creationId xmlns:a16="http://schemas.microsoft.com/office/drawing/2014/main" id="{4AEE15F0-61BB-48ED-8700-DFD6184C28D9}"/>
              </a:ext>
            </a:extLst>
          </p:cNvPr>
          <p:cNvPicPr>
            <a:picLocks noChangeAspect="1"/>
          </p:cNvPicPr>
          <p:nvPr/>
        </p:nvPicPr>
        <p:blipFill>
          <a:blip r:embed="rId6"/>
          <a:stretch>
            <a:fillRect/>
          </a:stretch>
        </p:blipFill>
        <p:spPr>
          <a:xfrm>
            <a:off x="7728721" y="3520731"/>
            <a:ext cx="3454458" cy="252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楕円 35">
            <a:extLst>
              <a:ext uri="{FF2B5EF4-FFF2-40B4-BE49-F238E27FC236}">
                <a16:creationId xmlns:a16="http://schemas.microsoft.com/office/drawing/2014/main" id="{B5CB2E5C-1E2E-1A63-C5AE-FA1331107149}"/>
              </a:ext>
            </a:extLst>
          </p:cNvPr>
          <p:cNvSpPr/>
          <p:nvPr/>
        </p:nvSpPr>
        <p:spPr>
          <a:xfrm rot="19536899">
            <a:off x="1015179" y="3378608"/>
            <a:ext cx="494201" cy="396530"/>
          </a:xfrm>
          <a:prstGeom prst="ellipse">
            <a:avLst/>
          </a:prstGeom>
          <a:solidFill>
            <a:srgbClr val="E97132">
              <a:alpha val="25098"/>
            </a:srgbClr>
          </a:solidFill>
          <a:ln w="38100">
            <a:solidFill>
              <a:srgbClr val="BC4C1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グラフィックス 40" descr="マーカー 単色塗りつぶし">
            <a:extLst>
              <a:ext uri="{FF2B5EF4-FFF2-40B4-BE49-F238E27FC236}">
                <a16:creationId xmlns:a16="http://schemas.microsoft.com/office/drawing/2014/main" id="{1C333E94-A136-E83C-9CA0-CC8B33D8F10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2623" y="3039168"/>
            <a:ext cx="615549" cy="615549"/>
          </a:xfrm>
          <a:prstGeom prst="rect">
            <a:avLst/>
          </a:prstGeom>
        </p:spPr>
      </p:pic>
      <p:sp>
        <p:nvSpPr>
          <p:cNvPr id="31" name="楕円 30">
            <a:extLst>
              <a:ext uri="{FF2B5EF4-FFF2-40B4-BE49-F238E27FC236}">
                <a16:creationId xmlns:a16="http://schemas.microsoft.com/office/drawing/2014/main" id="{904AB067-B6D0-A722-E8F6-1F60EC821461}"/>
              </a:ext>
            </a:extLst>
          </p:cNvPr>
          <p:cNvSpPr/>
          <p:nvPr/>
        </p:nvSpPr>
        <p:spPr>
          <a:xfrm rot="1729530">
            <a:off x="1554480" y="3998898"/>
            <a:ext cx="279542" cy="202688"/>
          </a:xfrm>
          <a:prstGeom prst="ellipse">
            <a:avLst/>
          </a:prstGeom>
          <a:solidFill>
            <a:srgbClr val="5D8AA8">
              <a:alpha val="25098"/>
            </a:srgbClr>
          </a:solidFill>
          <a:ln w="38100">
            <a:solidFill>
              <a:srgbClr val="44546A"/>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グラフィックス 39" descr="マーカー 単色塗りつぶし">
            <a:extLst>
              <a:ext uri="{FF2B5EF4-FFF2-40B4-BE49-F238E27FC236}">
                <a16:creationId xmlns:a16="http://schemas.microsoft.com/office/drawing/2014/main" id="{6AF066B5-BC72-F2B1-1580-8C37EFABA4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01567" y="3560303"/>
            <a:ext cx="615549" cy="615549"/>
          </a:xfrm>
          <a:prstGeom prst="rect">
            <a:avLst/>
          </a:prstGeom>
        </p:spPr>
      </p:pic>
      <p:sp>
        <p:nvSpPr>
          <p:cNvPr id="27" name="テキスト ボックス 26">
            <a:extLst>
              <a:ext uri="{FF2B5EF4-FFF2-40B4-BE49-F238E27FC236}">
                <a16:creationId xmlns:a16="http://schemas.microsoft.com/office/drawing/2014/main" id="{DB7A9DD7-0445-1AF6-7D75-8577C0ACB993}"/>
              </a:ext>
            </a:extLst>
          </p:cNvPr>
          <p:cNvSpPr txBox="1"/>
          <p:nvPr/>
        </p:nvSpPr>
        <p:spPr>
          <a:xfrm>
            <a:off x="7280001" y="6071066"/>
            <a:ext cx="4485999" cy="623248"/>
          </a:xfrm>
          <a:prstGeom prst="rect">
            <a:avLst/>
          </a:prstGeom>
          <a:noFill/>
        </p:spPr>
        <p:txBody>
          <a:bodyPr wrap="square" rtlCol="0">
            <a:spAutoFit/>
          </a:bodyPr>
          <a:lstStyle/>
          <a:p>
            <a:pPr algn="ctr"/>
            <a:r>
              <a:rPr kumimoji="1" lang="ja-JP" altLang="en-US" sz="2400">
                <a:solidFill>
                  <a:schemeClr val="bg1"/>
                </a:solidFill>
              </a:rPr>
              <a:t>遊水公園のイメージ</a:t>
            </a:r>
            <a:endParaRPr kumimoji="1" lang="en-US" altLang="ja-JP" sz="2400">
              <a:solidFill>
                <a:schemeClr val="bg1"/>
              </a:solidFill>
            </a:endParaRPr>
          </a:p>
          <a:p>
            <a:pPr algn="ctr"/>
            <a:r>
              <a:rPr lang="ja-JP" altLang="en-US" sz="1050">
                <a:solidFill>
                  <a:schemeClr val="bg1"/>
                </a:solidFill>
              </a:rPr>
              <a:t>（</a:t>
            </a:r>
            <a:r>
              <a:rPr lang="en-US" altLang="ja-JP" sz="1050">
                <a:solidFill>
                  <a:schemeClr val="bg1"/>
                </a:solidFill>
              </a:rPr>
              <a:t>Google Gemini</a:t>
            </a:r>
            <a:r>
              <a:rPr lang="ja-JP" altLang="en-US" sz="1050">
                <a:solidFill>
                  <a:schemeClr val="bg1"/>
                </a:solidFill>
              </a:rPr>
              <a:t>より生成）</a:t>
            </a:r>
            <a:endParaRPr kumimoji="1" lang="ja-JP" altLang="en-US">
              <a:solidFill>
                <a:schemeClr val="bg1"/>
              </a:solidFill>
            </a:endParaRPr>
          </a:p>
        </p:txBody>
      </p:sp>
      <p:sp>
        <p:nvSpPr>
          <p:cNvPr id="37" name="テキスト ボックス 36">
            <a:extLst>
              <a:ext uri="{FF2B5EF4-FFF2-40B4-BE49-F238E27FC236}">
                <a16:creationId xmlns:a16="http://schemas.microsoft.com/office/drawing/2014/main" id="{ED15D181-F334-D72A-F730-407BCC6AFCD3}"/>
              </a:ext>
            </a:extLst>
          </p:cNvPr>
          <p:cNvSpPr txBox="1"/>
          <p:nvPr/>
        </p:nvSpPr>
        <p:spPr>
          <a:xfrm>
            <a:off x="7921347" y="3611845"/>
            <a:ext cx="2529840" cy="461665"/>
          </a:xfrm>
          <a:prstGeom prst="rect">
            <a:avLst/>
          </a:prstGeom>
          <a:noFill/>
        </p:spPr>
        <p:txBody>
          <a:bodyPr wrap="square" rtlCol="0">
            <a:spAutoFit/>
          </a:bodyPr>
          <a:lstStyle/>
          <a:p>
            <a:r>
              <a:rPr lang="en-US" altLang="ja-JP" sz="2400" b="1">
                <a:solidFill>
                  <a:schemeClr val="bg1"/>
                </a:solidFill>
              </a:rPr>
              <a:t>after</a:t>
            </a:r>
            <a:endParaRPr kumimoji="1" lang="ja-JP" altLang="en-US" sz="2400" b="1">
              <a:solidFill>
                <a:schemeClr val="bg1"/>
              </a:solidFill>
            </a:endParaRPr>
          </a:p>
        </p:txBody>
      </p:sp>
      <p:sp>
        <p:nvSpPr>
          <p:cNvPr id="46" name="矢印: 右 45">
            <a:extLst>
              <a:ext uri="{FF2B5EF4-FFF2-40B4-BE49-F238E27FC236}">
                <a16:creationId xmlns:a16="http://schemas.microsoft.com/office/drawing/2014/main" id="{5D47C9C1-C10A-1DFA-57C3-F0F60C8F48C6}"/>
              </a:ext>
            </a:extLst>
          </p:cNvPr>
          <p:cNvSpPr/>
          <p:nvPr/>
        </p:nvSpPr>
        <p:spPr>
          <a:xfrm rot="1662129">
            <a:off x="7263817" y="4100242"/>
            <a:ext cx="657530" cy="461665"/>
          </a:xfrm>
          <a:prstGeom prst="rightArrow">
            <a:avLst/>
          </a:prstGeom>
          <a:solidFill>
            <a:srgbClr val="44546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BECFF2B8-CF3F-8660-8140-EF856366D103}"/>
              </a:ext>
            </a:extLst>
          </p:cNvPr>
          <p:cNvSpPr txBox="1"/>
          <p:nvPr/>
        </p:nvSpPr>
        <p:spPr>
          <a:xfrm>
            <a:off x="4768799" y="4467566"/>
            <a:ext cx="2356377" cy="338554"/>
          </a:xfrm>
          <a:prstGeom prst="rect">
            <a:avLst/>
          </a:prstGeom>
          <a:noFill/>
        </p:spPr>
        <p:txBody>
          <a:bodyPr wrap="square" rtlCol="0">
            <a:spAutoFit/>
          </a:bodyPr>
          <a:lstStyle/>
          <a:p>
            <a:pPr algn="ctr"/>
            <a:r>
              <a:rPr lang="en-US" altLang="ja-JP" sz="1600" b="1">
                <a:solidFill>
                  <a:schemeClr val="bg1"/>
                </a:solidFill>
              </a:rPr>
              <a:t>2026.01.06(</a:t>
            </a:r>
            <a:r>
              <a:rPr lang="ja-JP" altLang="en-US" sz="1600" b="1">
                <a:solidFill>
                  <a:schemeClr val="bg1"/>
                </a:solidFill>
              </a:rPr>
              <a:t>火</a:t>
            </a:r>
            <a:r>
              <a:rPr lang="en-US" altLang="ja-JP" sz="1600" b="1">
                <a:solidFill>
                  <a:schemeClr val="bg1"/>
                </a:solidFill>
              </a:rPr>
              <a:t>)14:03</a:t>
            </a:r>
            <a:endParaRPr kumimoji="1" lang="ja-JP" altLang="en-US" sz="1600" b="1">
              <a:solidFill>
                <a:schemeClr val="bg1"/>
              </a:solidFill>
            </a:endParaRPr>
          </a:p>
        </p:txBody>
      </p:sp>
    </p:spTree>
    <p:extLst>
      <p:ext uri="{BB962C8B-B14F-4D97-AF65-F5344CB8AC3E}">
        <p14:creationId xmlns:p14="http://schemas.microsoft.com/office/powerpoint/2010/main" val="28716185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25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25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250"/>
                                        <p:tgtEl>
                                          <p:spTgt spid="4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250"/>
                                        <p:tgtEl>
                                          <p:spTgt spid="4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250"/>
                                        <p:tgtEl>
                                          <p:spTgt spid="3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50"/>
                                        <p:tgtEl>
                                          <p:spTgt spid="13"/>
                                        </p:tgtEl>
                                      </p:cBhvr>
                                    </p:animEffect>
                                  </p:childTnLst>
                                </p:cTn>
                              </p:par>
                              <p:par>
                                <p:cTn id="25" presetID="10"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250"/>
                                        <p:tgtEl>
                                          <p:spTgt spid="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250"/>
                                        <p:tgtEl>
                                          <p:spTgt spid="37"/>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250"/>
                                        <p:tgtEl>
                                          <p:spTgt spid="3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250"/>
                                        <p:tgtEl>
                                          <p:spTgt spid="4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3" grpId="0" animBg="1"/>
      <p:bldP spid="35" grpId="0"/>
      <p:bldP spid="27" grpId="0"/>
      <p:bldP spid="37" grpId="0"/>
      <p:bldP spid="46" grpId="0" animBg="1"/>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a:extLst>
            <a:ext uri="{FF2B5EF4-FFF2-40B4-BE49-F238E27FC236}">
              <a16:creationId xmlns:a16="http://schemas.microsoft.com/office/drawing/2014/main" id="{0EA759F8-0899-9899-4EDD-C83BBC905879}"/>
            </a:ext>
          </a:extLst>
        </p:cNvPr>
        <p:cNvGrpSpPr/>
        <p:nvPr/>
      </p:nvGrpSpPr>
      <p:grpSpPr>
        <a:xfrm>
          <a:off x="0" y="0"/>
          <a:ext cx="0" cy="0"/>
          <a:chOff x="0" y="0"/>
          <a:chExt cx="0" cy="0"/>
        </a:xfrm>
      </p:grpSpPr>
      <p:sp>
        <p:nvSpPr>
          <p:cNvPr id="25" name="四角形: 角を丸くする 24">
            <a:extLst>
              <a:ext uri="{FF2B5EF4-FFF2-40B4-BE49-F238E27FC236}">
                <a16:creationId xmlns:a16="http://schemas.microsoft.com/office/drawing/2014/main" id="{CBB6F764-DC01-9F7A-E749-159F8C3FC750}"/>
              </a:ext>
            </a:extLst>
          </p:cNvPr>
          <p:cNvSpPr/>
          <p:nvPr/>
        </p:nvSpPr>
        <p:spPr>
          <a:xfrm>
            <a:off x="5566456" y="3161029"/>
            <a:ext cx="5569954" cy="362146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角を丸くする 23">
            <a:extLst>
              <a:ext uri="{FF2B5EF4-FFF2-40B4-BE49-F238E27FC236}">
                <a16:creationId xmlns:a16="http://schemas.microsoft.com/office/drawing/2014/main" id="{C7B2F12F-D942-8CB3-6AE3-6C0715CCDFBD}"/>
              </a:ext>
            </a:extLst>
          </p:cNvPr>
          <p:cNvSpPr/>
          <p:nvPr/>
        </p:nvSpPr>
        <p:spPr>
          <a:xfrm>
            <a:off x="233680" y="3161029"/>
            <a:ext cx="4961689" cy="362146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F582FE28-286F-0326-3B14-A252D8C8C8B1}"/>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BE038C56-5C19-5326-4057-294AF7D73EFC}"/>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B2F84D9C-C8A2-FA34-A8D8-32A062078D38}"/>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08A4C458-3EA1-66E7-C293-60E07DC0AE8E}"/>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8FE8BF71-3927-2145-B31F-C7BBE9C9A1FA}"/>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1C1FC96B-323F-AFA9-E733-6203B4650537}"/>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ED5C6FE2-8BB2-D267-43E9-1F84252BAB92}"/>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E10066C3-0709-9AFB-C289-5C76EE08583E}"/>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F3D83544-27C3-4FBB-C628-0BB05EA779FE}"/>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7" name="テキスト ボックス 16">
            <a:extLst>
              <a:ext uri="{FF2B5EF4-FFF2-40B4-BE49-F238E27FC236}">
                <a16:creationId xmlns:a16="http://schemas.microsoft.com/office/drawing/2014/main" id="{9AD19D7E-4AF2-DFAA-4CE5-4B856E3B8DFE}"/>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9E61A79D-57EB-3FFB-088C-309B0AE2B326}"/>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1E2143F5-C84F-6C3C-9B79-A5A890F51FEA}"/>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sp>
        <p:nvSpPr>
          <p:cNvPr id="43" name="四角形: 角を丸くする 42">
            <a:extLst>
              <a:ext uri="{FF2B5EF4-FFF2-40B4-BE49-F238E27FC236}">
                <a16:creationId xmlns:a16="http://schemas.microsoft.com/office/drawing/2014/main" id="{CD50FACF-9084-1D88-60C4-6245A024DE1B}"/>
              </a:ext>
            </a:extLst>
          </p:cNvPr>
          <p:cNvSpPr/>
          <p:nvPr/>
        </p:nvSpPr>
        <p:spPr>
          <a:xfrm>
            <a:off x="2422144" y="386819"/>
            <a:ext cx="7978593" cy="1140013"/>
          </a:xfrm>
          <a:prstGeom prst="roundRect">
            <a:avLst/>
          </a:prstGeom>
          <a:noFill/>
          <a:ln w="41275">
            <a:solidFill>
              <a:srgbClr val="5D8AA8"/>
            </a:solidFill>
            <a:prstDash val="solid"/>
            <a:extLst>
              <a:ext uri="{C807C97D-BFC1-408E-A445-0C87EB9F89A2}">
                <ask:lineSketchStyleProps xmlns:ask="http://schemas.microsoft.com/office/drawing/2018/sketchyshapes" sd="1219033472">
                  <a:custGeom>
                    <a:avLst/>
                    <a:gdLst>
                      <a:gd name="csX0" fmla="*/ 0 w 7978593"/>
                      <a:gd name="csY0" fmla="*/ 190006 h 1140013"/>
                      <a:gd name="csX1" fmla="*/ 190006 w 7978593"/>
                      <a:gd name="csY1" fmla="*/ 0 h 1140013"/>
                      <a:gd name="csX2" fmla="*/ 1032758 w 7978593"/>
                      <a:gd name="csY2" fmla="*/ 0 h 1140013"/>
                      <a:gd name="csX3" fmla="*/ 1647552 w 7978593"/>
                      <a:gd name="csY3" fmla="*/ 0 h 1140013"/>
                      <a:gd name="csX4" fmla="*/ 2186360 w 7978593"/>
                      <a:gd name="csY4" fmla="*/ 0 h 1140013"/>
                      <a:gd name="csX5" fmla="*/ 2953126 w 7978593"/>
                      <a:gd name="csY5" fmla="*/ 0 h 1140013"/>
                      <a:gd name="csX6" fmla="*/ 3567921 w 7978593"/>
                      <a:gd name="csY6" fmla="*/ 0 h 1140013"/>
                      <a:gd name="csX7" fmla="*/ 4410672 w 7978593"/>
                      <a:gd name="csY7" fmla="*/ 0 h 1140013"/>
                      <a:gd name="csX8" fmla="*/ 4949481 w 7978593"/>
                      <a:gd name="csY8" fmla="*/ 0 h 1140013"/>
                      <a:gd name="csX9" fmla="*/ 5792233 w 7978593"/>
                      <a:gd name="csY9" fmla="*/ 0 h 1140013"/>
                      <a:gd name="csX10" fmla="*/ 6255055 w 7978593"/>
                      <a:gd name="csY10" fmla="*/ 0 h 1140013"/>
                      <a:gd name="csX11" fmla="*/ 6945835 w 7978593"/>
                      <a:gd name="csY11" fmla="*/ 0 h 1140013"/>
                      <a:gd name="csX12" fmla="*/ 7788587 w 7978593"/>
                      <a:gd name="csY12" fmla="*/ 0 h 1140013"/>
                      <a:gd name="csX13" fmla="*/ 7978593 w 7978593"/>
                      <a:gd name="csY13" fmla="*/ 190006 h 1140013"/>
                      <a:gd name="csX14" fmla="*/ 7978593 w 7978593"/>
                      <a:gd name="csY14" fmla="*/ 570007 h 1140013"/>
                      <a:gd name="csX15" fmla="*/ 7978593 w 7978593"/>
                      <a:gd name="csY15" fmla="*/ 950007 h 1140013"/>
                      <a:gd name="csX16" fmla="*/ 7788587 w 7978593"/>
                      <a:gd name="csY16" fmla="*/ 1140013 h 1140013"/>
                      <a:gd name="csX17" fmla="*/ 7021821 w 7978593"/>
                      <a:gd name="csY17" fmla="*/ 1140013 h 1140013"/>
                      <a:gd name="csX18" fmla="*/ 6558998 w 7978593"/>
                      <a:gd name="csY18" fmla="*/ 1140013 h 1140013"/>
                      <a:gd name="csX19" fmla="*/ 6020190 w 7978593"/>
                      <a:gd name="csY19" fmla="*/ 1140013 h 1140013"/>
                      <a:gd name="csX20" fmla="*/ 5177438 w 7978593"/>
                      <a:gd name="csY20" fmla="*/ 1140013 h 1140013"/>
                      <a:gd name="csX21" fmla="*/ 4486658 w 7978593"/>
                      <a:gd name="csY21" fmla="*/ 1140013 h 1140013"/>
                      <a:gd name="csX22" fmla="*/ 3947850 w 7978593"/>
                      <a:gd name="csY22" fmla="*/ 1140013 h 1140013"/>
                      <a:gd name="csX23" fmla="*/ 3257070 w 7978593"/>
                      <a:gd name="csY23" fmla="*/ 1140013 h 1140013"/>
                      <a:gd name="csX24" fmla="*/ 2794247 w 7978593"/>
                      <a:gd name="csY24" fmla="*/ 1140013 h 1140013"/>
                      <a:gd name="csX25" fmla="*/ 2331424 w 7978593"/>
                      <a:gd name="csY25" fmla="*/ 1140013 h 1140013"/>
                      <a:gd name="csX26" fmla="*/ 1640644 w 7978593"/>
                      <a:gd name="csY26" fmla="*/ 1140013 h 1140013"/>
                      <a:gd name="csX27" fmla="*/ 1101836 w 7978593"/>
                      <a:gd name="csY27" fmla="*/ 1140013 h 1140013"/>
                      <a:gd name="csX28" fmla="*/ 190006 w 7978593"/>
                      <a:gd name="csY28" fmla="*/ 1140013 h 1140013"/>
                      <a:gd name="csX29" fmla="*/ 0 w 7978593"/>
                      <a:gd name="csY29" fmla="*/ 950007 h 1140013"/>
                      <a:gd name="csX30" fmla="*/ 0 w 7978593"/>
                      <a:gd name="csY30" fmla="*/ 554806 h 1140013"/>
                      <a:gd name="csX31" fmla="*/ 0 w 7978593"/>
                      <a:gd name="csY31" fmla="*/ 190006 h 11400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978593" h="1140013" extrusionOk="0">
                        <a:moveTo>
                          <a:pt x="0" y="190006"/>
                        </a:moveTo>
                        <a:cubicBezTo>
                          <a:pt x="-19940" y="72769"/>
                          <a:pt x="70378" y="5514"/>
                          <a:pt x="190006" y="0"/>
                        </a:cubicBezTo>
                        <a:cubicBezTo>
                          <a:pt x="503373" y="-34966"/>
                          <a:pt x="687491" y="18963"/>
                          <a:pt x="1032758" y="0"/>
                        </a:cubicBezTo>
                        <a:cubicBezTo>
                          <a:pt x="1378025" y="-18963"/>
                          <a:pt x="1512661" y="8528"/>
                          <a:pt x="1647552" y="0"/>
                        </a:cubicBezTo>
                        <a:cubicBezTo>
                          <a:pt x="1782443" y="-8528"/>
                          <a:pt x="1938305" y="-6980"/>
                          <a:pt x="2186360" y="0"/>
                        </a:cubicBezTo>
                        <a:cubicBezTo>
                          <a:pt x="2434415" y="6980"/>
                          <a:pt x="2601889" y="30072"/>
                          <a:pt x="2953126" y="0"/>
                        </a:cubicBezTo>
                        <a:cubicBezTo>
                          <a:pt x="3304363" y="-30072"/>
                          <a:pt x="3391971" y="-539"/>
                          <a:pt x="3567921" y="0"/>
                        </a:cubicBezTo>
                        <a:cubicBezTo>
                          <a:pt x="3743872" y="539"/>
                          <a:pt x="4217208" y="22562"/>
                          <a:pt x="4410672" y="0"/>
                        </a:cubicBezTo>
                        <a:cubicBezTo>
                          <a:pt x="4604136" y="-22562"/>
                          <a:pt x="4780256" y="6181"/>
                          <a:pt x="4949481" y="0"/>
                        </a:cubicBezTo>
                        <a:cubicBezTo>
                          <a:pt x="5118706" y="-6181"/>
                          <a:pt x="5485660" y="8283"/>
                          <a:pt x="5792233" y="0"/>
                        </a:cubicBezTo>
                        <a:cubicBezTo>
                          <a:pt x="6098806" y="-8283"/>
                          <a:pt x="6041232" y="4539"/>
                          <a:pt x="6255055" y="0"/>
                        </a:cubicBezTo>
                        <a:cubicBezTo>
                          <a:pt x="6468878" y="-4539"/>
                          <a:pt x="6729309" y="-10987"/>
                          <a:pt x="6945835" y="0"/>
                        </a:cubicBezTo>
                        <a:cubicBezTo>
                          <a:pt x="7162361" y="10987"/>
                          <a:pt x="7497674" y="-36417"/>
                          <a:pt x="7788587" y="0"/>
                        </a:cubicBezTo>
                        <a:cubicBezTo>
                          <a:pt x="7895674" y="-2124"/>
                          <a:pt x="7998666" y="72126"/>
                          <a:pt x="7978593" y="190006"/>
                        </a:cubicBezTo>
                        <a:cubicBezTo>
                          <a:pt x="7959687" y="267876"/>
                          <a:pt x="7980998" y="445836"/>
                          <a:pt x="7978593" y="570007"/>
                        </a:cubicBezTo>
                        <a:cubicBezTo>
                          <a:pt x="7976188" y="694178"/>
                          <a:pt x="7972022" y="777673"/>
                          <a:pt x="7978593" y="950007"/>
                        </a:cubicBezTo>
                        <a:cubicBezTo>
                          <a:pt x="7962135" y="1039438"/>
                          <a:pt x="7879460" y="1118989"/>
                          <a:pt x="7788587" y="1140013"/>
                        </a:cubicBezTo>
                        <a:cubicBezTo>
                          <a:pt x="7599927" y="1118869"/>
                          <a:pt x="7299447" y="1107536"/>
                          <a:pt x="7021821" y="1140013"/>
                        </a:cubicBezTo>
                        <a:cubicBezTo>
                          <a:pt x="6744195" y="1172490"/>
                          <a:pt x="6672818" y="1146014"/>
                          <a:pt x="6558998" y="1140013"/>
                        </a:cubicBezTo>
                        <a:cubicBezTo>
                          <a:pt x="6445178" y="1134012"/>
                          <a:pt x="6265483" y="1124772"/>
                          <a:pt x="6020190" y="1140013"/>
                        </a:cubicBezTo>
                        <a:cubicBezTo>
                          <a:pt x="5774897" y="1155254"/>
                          <a:pt x="5576815" y="1153424"/>
                          <a:pt x="5177438" y="1140013"/>
                        </a:cubicBezTo>
                        <a:cubicBezTo>
                          <a:pt x="4778061" y="1126602"/>
                          <a:pt x="4672136" y="1133363"/>
                          <a:pt x="4486658" y="1140013"/>
                        </a:cubicBezTo>
                        <a:cubicBezTo>
                          <a:pt x="4301180" y="1146663"/>
                          <a:pt x="4104641" y="1154193"/>
                          <a:pt x="3947850" y="1140013"/>
                        </a:cubicBezTo>
                        <a:cubicBezTo>
                          <a:pt x="3791059" y="1125833"/>
                          <a:pt x="3412466" y="1164890"/>
                          <a:pt x="3257070" y="1140013"/>
                        </a:cubicBezTo>
                        <a:cubicBezTo>
                          <a:pt x="3101674" y="1115136"/>
                          <a:pt x="2923957" y="1153217"/>
                          <a:pt x="2794247" y="1140013"/>
                        </a:cubicBezTo>
                        <a:cubicBezTo>
                          <a:pt x="2664537" y="1126809"/>
                          <a:pt x="2444750" y="1147351"/>
                          <a:pt x="2331424" y="1140013"/>
                        </a:cubicBezTo>
                        <a:cubicBezTo>
                          <a:pt x="2218098" y="1132675"/>
                          <a:pt x="1877777" y="1174200"/>
                          <a:pt x="1640644" y="1140013"/>
                        </a:cubicBezTo>
                        <a:cubicBezTo>
                          <a:pt x="1403511" y="1105826"/>
                          <a:pt x="1315489" y="1153284"/>
                          <a:pt x="1101836" y="1140013"/>
                        </a:cubicBezTo>
                        <a:cubicBezTo>
                          <a:pt x="888183" y="1126742"/>
                          <a:pt x="598437" y="1128906"/>
                          <a:pt x="190006" y="1140013"/>
                        </a:cubicBezTo>
                        <a:cubicBezTo>
                          <a:pt x="110621" y="1134408"/>
                          <a:pt x="10806" y="1063846"/>
                          <a:pt x="0" y="950007"/>
                        </a:cubicBezTo>
                        <a:cubicBezTo>
                          <a:pt x="17526" y="765162"/>
                          <a:pt x="7698" y="641411"/>
                          <a:pt x="0" y="554806"/>
                        </a:cubicBezTo>
                        <a:cubicBezTo>
                          <a:pt x="-7698" y="468201"/>
                          <a:pt x="-371" y="336459"/>
                          <a:pt x="0" y="19000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360000" rIns="90000" rtlCol="0" anchor="ctr"/>
          <a:lstStyle/>
          <a:p>
            <a:r>
              <a:rPr lang="ja-JP" altLang="en-US" sz="2800">
                <a:solidFill>
                  <a:schemeClr val="tx1"/>
                </a:solidFill>
              </a:rPr>
              <a:t>  条件：桜川流域全体に</a:t>
            </a:r>
            <a:r>
              <a:rPr lang="en-US" altLang="ja-JP" sz="2800">
                <a:solidFill>
                  <a:schemeClr val="tx1"/>
                </a:solidFill>
              </a:rPr>
              <a:t>77mm/h</a:t>
            </a:r>
            <a:r>
              <a:rPr lang="ja-JP" altLang="en-US" sz="2800">
                <a:solidFill>
                  <a:schemeClr val="tx1"/>
                </a:solidFill>
              </a:rPr>
              <a:t>が２時間</a:t>
            </a:r>
            <a:endParaRPr lang="en-US" altLang="ja-JP" sz="2800">
              <a:solidFill>
                <a:schemeClr val="tx1"/>
              </a:solidFill>
            </a:endParaRPr>
          </a:p>
          <a:p>
            <a:r>
              <a:rPr lang="ja-JP" altLang="en-US" sz="2800">
                <a:solidFill>
                  <a:schemeClr val="tx1"/>
                </a:solidFill>
              </a:rPr>
              <a:t>  容量：</a:t>
            </a:r>
            <a:r>
              <a:rPr lang="en-US" altLang="ja-JP" sz="2800">
                <a:solidFill>
                  <a:schemeClr val="tx1"/>
                </a:solidFill>
              </a:rPr>
              <a:t>550</a:t>
            </a:r>
            <a:r>
              <a:rPr lang="ja-JP" altLang="en-US" sz="2800">
                <a:solidFill>
                  <a:schemeClr val="tx1"/>
                </a:solidFill>
              </a:rPr>
              <a:t>万㎥</a:t>
            </a:r>
            <a:r>
              <a:rPr lang="en-US" altLang="ja-JP" sz="2800">
                <a:solidFill>
                  <a:schemeClr val="tx1"/>
                </a:solidFill>
              </a:rPr>
              <a:t>(</a:t>
            </a:r>
            <a:r>
              <a:rPr lang="ja-JP" altLang="en-US" sz="2800">
                <a:solidFill>
                  <a:schemeClr val="tx1"/>
                </a:solidFill>
              </a:rPr>
              <a:t>遊水田</a:t>
            </a:r>
            <a:r>
              <a:rPr lang="en-US" altLang="ja-JP" sz="2800">
                <a:solidFill>
                  <a:schemeClr val="tx1"/>
                </a:solidFill>
              </a:rPr>
              <a:t>)</a:t>
            </a:r>
            <a:r>
              <a:rPr lang="ja-JP" altLang="en-US" sz="2800">
                <a:solidFill>
                  <a:schemeClr val="tx1"/>
                </a:solidFill>
              </a:rPr>
              <a:t> ＋ </a:t>
            </a:r>
            <a:r>
              <a:rPr lang="en-US" altLang="ja-JP" sz="2800">
                <a:solidFill>
                  <a:schemeClr val="tx1"/>
                </a:solidFill>
              </a:rPr>
              <a:t>20</a:t>
            </a:r>
            <a:r>
              <a:rPr lang="ja-JP" altLang="en-US" sz="2800">
                <a:solidFill>
                  <a:schemeClr val="tx1"/>
                </a:solidFill>
              </a:rPr>
              <a:t>万㎥</a:t>
            </a:r>
            <a:r>
              <a:rPr lang="en-US" altLang="ja-JP" sz="2800">
                <a:solidFill>
                  <a:schemeClr val="tx1"/>
                </a:solidFill>
              </a:rPr>
              <a:t>(</a:t>
            </a:r>
            <a:r>
              <a:rPr lang="ja-JP" altLang="en-US" sz="2800">
                <a:solidFill>
                  <a:schemeClr val="tx1"/>
                </a:solidFill>
              </a:rPr>
              <a:t>遊水公園</a:t>
            </a:r>
            <a:r>
              <a:rPr lang="en-US" altLang="ja-JP" sz="2800">
                <a:solidFill>
                  <a:schemeClr val="tx1"/>
                </a:solidFill>
              </a:rPr>
              <a:t>)</a:t>
            </a:r>
            <a:endParaRPr lang="ja-JP" altLang="en-US" sz="2800">
              <a:solidFill>
                <a:schemeClr val="tx1"/>
              </a:solidFill>
            </a:endParaRPr>
          </a:p>
        </p:txBody>
      </p:sp>
      <p:sp>
        <p:nvSpPr>
          <p:cNvPr id="8" name="スライド番号プレースホルダー 7">
            <a:extLst>
              <a:ext uri="{FF2B5EF4-FFF2-40B4-BE49-F238E27FC236}">
                <a16:creationId xmlns:a16="http://schemas.microsoft.com/office/drawing/2014/main" id="{A8C6A12A-9E80-EBE6-2F4D-107CC7354912}"/>
              </a:ext>
            </a:extLst>
          </p:cNvPr>
          <p:cNvSpPr>
            <a:spLocks noGrp="1"/>
          </p:cNvSpPr>
          <p:nvPr>
            <p:ph type="sldNum" sz="quarter" idx="12"/>
          </p:nvPr>
        </p:nvSpPr>
        <p:spPr/>
        <p:txBody>
          <a:bodyPr/>
          <a:lstStyle/>
          <a:p>
            <a:fld id="{808DD2B0-C8C2-4F2E-939A-03152E45562F}" type="slidenum">
              <a:rPr kumimoji="1" lang="ja-JP" altLang="en-US" smtClean="0"/>
              <a:t>29</a:t>
            </a:fld>
            <a:endParaRPr kumimoji="1" lang="ja-JP" altLang="en-US"/>
          </a:p>
        </p:txBody>
      </p:sp>
      <p:pic>
        <p:nvPicPr>
          <p:cNvPr id="10" name="図 9">
            <a:extLst>
              <a:ext uri="{FF2B5EF4-FFF2-40B4-BE49-F238E27FC236}">
                <a16:creationId xmlns:a16="http://schemas.microsoft.com/office/drawing/2014/main" id="{3BC99370-A5DB-EF85-A3D7-B1D5B9E178EB}"/>
              </a:ext>
            </a:extLst>
          </p:cNvPr>
          <p:cNvPicPr>
            <a:picLocks noChangeAspect="1"/>
          </p:cNvPicPr>
          <p:nvPr/>
        </p:nvPicPr>
        <p:blipFill>
          <a:blip r:embed="rId3"/>
          <a:stretch>
            <a:fillRect/>
          </a:stretch>
        </p:blipFill>
        <p:spPr>
          <a:xfrm>
            <a:off x="6084789" y="3161029"/>
            <a:ext cx="5051621" cy="3344260"/>
          </a:xfrm>
          <a:prstGeom prst="rect">
            <a:avLst/>
          </a:prstGeom>
        </p:spPr>
      </p:pic>
      <p:sp>
        <p:nvSpPr>
          <p:cNvPr id="11" name="テキスト ボックス 10">
            <a:extLst>
              <a:ext uri="{FF2B5EF4-FFF2-40B4-BE49-F238E27FC236}">
                <a16:creationId xmlns:a16="http://schemas.microsoft.com/office/drawing/2014/main" id="{2971417A-C5D8-77CF-4FD3-AACF75F13D08}"/>
              </a:ext>
            </a:extLst>
          </p:cNvPr>
          <p:cNvSpPr txBox="1"/>
          <p:nvPr/>
        </p:nvSpPr>
        <p:spPr>
          <a:xfrm>
            <a:off x="7926730" y="6361632"/>
            <a:ext cx="1367737" cy="461665"/>
          </a:xfrm>
          <a:prstGeom prst="rect">
            <a:avLst/>
          </a:prstGeom>
          <a:noFill/>
        </p:spPr>
        <p:txBody>
          <a:bodyPr wrap="square" rtlCol="0">
            <a:spAutoFit/>
          </a:bodyPr>
          <a:lstStyle/>
          <a:p>
            <a:pPr algn="ctr"/>
            <a:r>
              <a:rPr kumimoji="1" lang="ja-JP" altLang="en-US" sz="2400"/>
              <a:t>時間</a:t>
            </a:r>
            <a:r>
              <a:rPr kumimoji="1" lang="en-US" altLang="ja-JP" sz="2400"/>
              <a:t>(h)</a:t>
            </a:r>
            <a:endParaRPr kumimoji="1" lang="ja-JP" altLang="en-US" sz="2400"/>
          </a:p>
        </p:txBody>
      </p:sp>
      <p:sp>
        <p:nvSpPr>
          <p:cNvPr id="12" name="テキスト ボックス 11">
            <a:extLst>
              <a:ext uri="{FF2B5EF4-FFF2-40B4-BE49-F238E27FC236}">
                <a16:creationId xmlns:a16="http://schemas.microsoft.com/office/drawing/2014/main" id="{8CDA887E-3608-6A8C-24AA-3547952C63C7}"/>
              </a:ext>
            </a:extLst>
          </p:cNvPr>
          <p:cNvSpPr txBox="1"/>
          <p:nvPr/>
        </p:nvSpPr>
        <p:spPr>
          <a:xfrm rot="16200000">
            <a:off x="5105765" y="4504006"/>
            <a:ext cx="1383048" cy="461665"/>
          </a:xfrm>
          <a:prstGeom prst="rect">
            <a:avLst/>
          </a:prstGeom>
          <a:noFill/>
        </p:spPr>
        <p:txBody>
          <a:bodyPr wrap="square" rtlCol="0">
            <a:spAutoFit/>
          </a:bodyPr>
          <a:lstStyle/>
          <a:p>
            <a:pPr algn="ctr"/>
            <a:r>
              <a:rPr kumimoji="1" lang="ja-JP" altLang="en-US" sz="2400"/>
              <a:t>水位</a:t>
            </a:r>
            <a:r>
              <a:rPr kumimoji="1" lang="en-US" altLang="ja-JP" sz="2400"/>
              <a:t>(m)</a:t>
            </a:r>
            <a:endParaRPr kumimoji="1" lang="ja-JP" altLang="en-US" sz="2400"/>
          </a:p>
        </p:txBody>
      </p:sp>
      <p:sp>
        <p:nvSpPr>
          <p:cNvPr id="22" name="テキスト ボックス 21">
            <a:extLst>
              <a:ext uri="{FF2B5EF4-FFF2-40B4-BE49-F238E27FC236}">
                <a16:creationId xmlns:a16="http://schemas.microsoft.com/office/drawing/2014/main" id="{2F9F12F3-432C-5FA6-D2BB-9ADA2761EAEA}"/>
              </a:ext>
            </a:extLst>
          </p:cNvPr>
          <p:cNvSpPr txBox="1"/>
          <p:nvPr/>
        </p:nvSpPr>
        <p:spPr>
          <a:xfrm>
            <a:off x="9982200" y="3935953"/>
            <a:ext cx="1160373" cy="461665"/>
          </a:xfrm>
          <a:prstGeom prst="rect">
            <a:avLst/>
          </a:prstGeom>
          <a:noFill/>
        </p:spPr>
        <p:txBody>
          <a:bodyPr wrap="square" rtlCol="0">
            <a:spAutoFit/>
          </a:bodyPr>
          <a:lstStyle/>
          <a:p>
            <a:pPr algn="ctr"/>
            <a:r>
              <a:rPr kumimoji="1" lang="ja-JP" altLang="en-US" sz="2400">
                <a:solidFill>
                  <a:schemeClr val="tx2">
                    <a:lumMod val="90000"/>
                    <a:lumOff val="10000"/>
                  </a:schemeClr>
                </a:solidFill>
              </a:rPr>
              <a:t>降雨量</a:t>
            </a:r>
          </a:p>
        </p:txBody>
      </p:sp>
      <p:sp>
        <p:nvSpPr>
          <p:cNvPr id="33" name="テキスト ボックス 32">
            <a:extLst>
              <a:ext uri="{FF2B5EF4-FFF2-40B4-BE49-F238E27FC236}">
                <a16:creationId xmlns:a16="http://schemas.microsoft.com/office/drawing/2014/main" id="{8E3F8A0B-A0A2-5010-F566-AC223D40CBA6}"/>
              </a:ext>
            </a:extLst>
          </p:cNvPr>
          <p:cNvSpPr txBox="1"/>
          <p:nvPr/>
        </p:nvSpPr>
        <p:spPr>
          <a:xfrm>
            <a:off x="1148477" y="6274456"/>
            <a:ext cx="3357612" cy="461665"/>
          </a:xfrm>
          <a:prstGeom prst="rect">
            <a:avLst/>
          </a:prstGeom>
          <a:noFill/>
        </p:spPr>
        <p:txBody>
          <a:bodyPr wrap="square" rtlCol="0">
            <a:spAutoFit/>
          </a:bodyPr>
          <a:lstStyle/>
          <a:p>
            <a:pPr algn="ctr"/>
            <a:r>
              <a:rPr lang="ja-JP" altLang="en-US" sz="2400" b="1"/>
              <a:t>桜川への流出量の変化</a:t>
            </a:r>
          </a:p>
        </p:txBody>
      </p:sp>
      <p:sp>
        <p:nvSpPr>
          <p:cNvPr id="35" name="吹き出し: 角を丸めた四角形 34">
            <a:extLst>
              <a:ext uri="{FF2B5EF4-FFF2-40B4-BE49-F238E27FC236}">
                <a16:creationId xmlns:a16="http://schemas.microsoft.com/office/drawing/2014/main" id="{037C03D4-9793-7113-4C28-A7CDDB118C83}"/>
              </a:ext>
            </a:extLst>
          </p:cNvPr>
          <p:cNvSpPr/>
          <p:nvPr/>
        </p:nvSpPr>
        <p:spPr>
          <a:xfrm flipH="1">
            <a:off x="1474527" y="1922072"/>
            <a:ext cx="2039594" cy="1048499"/>
          </a:xfrm>
          <a:prstGeom prst="wedgeRoundRectCallout">
            <a:avLst>
              <a:gd name="adj1" fmla="val -41681"/>
              <a:gd name="adj2" fmla="val 111796"/>
              <a:gd name="adj3" fmla="val 16667"/>
            </a:avLst>
          </a:prstGeom>
          <a:solidFill>
            <a:srgbClr val="E97132">
              <a:alpha val="10196"/>
            </a:srgbClr>
          </a:solidFill>
          <a:ln w="635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b="1">
                <a:solidFill>
                  <a:schemeClr val="tx1"/>
                </a:solidFill>
                <a:uFill>
                  <a:solidFill>
                    <a:srgbClr val="E97132"/>
                  </a:solidFill>
                </a:uFill>
              </a:rPr>
              <a:t>約</a:t>
            </a:r>
            <a:r>
              <a:rPr lang="en-US" altLang="ja-JP" sz="3200" b="1">
                <a:solidFill>
                  <a:schemeClr val="tx1"/>
                </a:solidFill>
                <a:uFill>
                  <a:solidFill>
                    <a:srgbClr val="E97132"/>
                  </a:solidFill>
                </a:uFill>
              </a:rPr>
              <a:t>17%</a:t>
            </a:r>
          </a:p>
          <a:p>
            <a:pPr algn="ctr"/>
            <a:r>
              <a:rPr lang="ja-JP" altLang="en-US" sz="2400">
                <a:solidFill>
                  <a:schemeClr val="tx1"/>
                </a:solidFill>
                <a:uFill>
                  <a:solidFill>
                    <a:srgbClr val="E97132"/>
                  </a:solidFill>
                </a:uFill>
              </a:rPr>
              <a:t>貯留</a:t>
            </a:r>
            <a:endParaRPr lang="en-US" altLang="ja-JP" sz="2400">
              <a:solidFill>
                <a:schemeClr val="tx1"/>
              </a:solidFill>
              <a:uFill>
                <a:solidFill>
                  <a:srgbClr val="E97132"/>
                </a:solidFill>
              </a:uFill>
            </a:endParaRPr>
          </a:p>
        </p:txBody>
      </p:sp>
      <p:sp>
        <p:nvSpPr>
          <p:cNvPr id="36" name="吹き出し: 角を丸めた四角形 35">
            <a:extLst>
              <a:ext uri="{FF2B5EF4-FFF2-40B4-BE49-F238E27FC236}">
                <a16:creationId xmlns:a16="http://schemas.microsoft.com/office/drawing/2014/main" id="{80457DCC-A2C7-57D1-E9A1-12B9D0C26310}"/>
              </a:ext>
            </a:extLst>
          </p:cNvPr>
          <p:cNvSpPr/>
          <p:nvPr/>
        </p:nvSpPr>
        <p:spPr>
          <a:xfrm flipH="1">
            <a:off x="4637148" y="1922071"/>
            <a:ext cx="2320281" cy="1048500"/>
          </a:xfrm>
          <a:prstGeom prst="wedgeRoundRectCallout">
            <a:avLst>
              <a:gd name="adj1" fmla="val -49392"/>
              <a:gd name="adj2" fmla="val 200640"/>
              <a:gd name="adj3" fmla="val 16667"/>
            </a:avLst>
          </a:prstGeom>
          <a:solidFill>
            <a:srgbClr val="5D8AA8">
              <a:alpha val="10196"/>
            </a:srgbClr>
          </a:solidFill>
          <a:ln w="63500">
            <a:solidFill>
              <a:srgbClr val="5D8A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solidFill>
              </a:rPr>
              <a:t>ピーク水位</a:t>
            </a:r>
            <a:endParaRPr lang="en-US" altLang="ja-JP" sz="2400">
              <a:solidFill>
                <a:schemeClr val="tx1"/>
              </a:solidFill>
            </a:endParaRPr>
          </a:p>
          <a:p>
            <a:pPr algn="ctr"/>
            <a:r>
              <a:rPr lang="ja-JP" altLang="en-US" sz="3200" b="1">
                <a:solidFill>
                  <a:schemeClr val="tx1"/>
                </a:solidFill>
                <a:uFill>
                  <a:solidFill>
                    <a:srgbClr val="E97132"/>
                  </a:solidFill>
                </a:uFill>
              </a:rPr>
              <a:t>約</a:t>
            </a:r>
            <a:r>
              <a:rPr lang="en-US" altLang="ja-JP" sz="3200" b="1">
                <a:solidFill>
                  <a:schemeClr val="tx1"/>
                </a:solidFill>
                <a:uFill>
                  <a:solidFill>
                    <a:srgbClr val="E97132"/>
                  </a:solidFill>
                </a:uFill>
              </a:rPr>
              <a:t>-52cm</a:t>
            </a:r>
            <a:endParaRPr lang="ja-JP" altLang="en-US" sz="2800">
              <a:solidFill>
                <a:schemeClr val="tx1"/>
              </a:solidFill>
            </a:endParaRPr>
          </a:p>
        </p:txBody>
      </p:sp>
      <p:sp>
        <p:nvSpPr>
          <p:cNvPr id="37" name="吹き出し: 角を丸めた四角形 36">
            <a:extLst>
              <a:ext uri="{FF2B5EF4-FFF2-40B4-BE49-F238E27FC236}">
                <a16:creationId xmlns:a16="http://schemas.microsoft.com/office/drawing/2014/main" id="{EA12828B-91AB-940D-6D18-2F12D2945D98}"/>
              </a:ext>
            </a:extLst>
          </p:cNvPr>
          <p:cNvSpPr/>
          <p:nvPr/>
        </p:nvSpPr>
        <p:spPr>
          <a:xfrm flipH="1">
            <a:off x="8080456" y="1922071"/>
            <a:ext cx="2320281" cy="1048500"/>
          </a:xfrm>
          <a:prstGeom prst="wedgeRoundRectCallout">
            <a:avLst>
              <a:gd name="adj1" fmla="val 21533"/>
              <a:gd name="adj2" fmla="val 174716"/>
              <a:gd name="adj3" fmla="val 16667"/>
            </a:avLst>
          </a:prstGeom>
          <a:solidFill>
            <a:srgbClr val="E97132">
              <a:alpha val="10196"/>
            </a:srgbClr>
          </a:solidFill>
          <a:ln w="635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solidFill>
              </a:rPr>
              <a:t>ピークまで</a:t>
            </a:r>
            <a:endParaRPr lang="en-US" altLang="ja-JP" sz="2400">
              <a:solidFill>
                <a:schemeClr val="tx1"/>
              </a:solidFill>
            </a:endParaRPr>
          </a:p>
          <a:p>
            <a:pPr algn="ctr"/>
            <a:r>
              <a:rPr lang="ja-JP" altLang="en-US" sz="3200" b="1">
                <a:solidFill>
                  <a:schemeClr val="tx1"/>
                </a:solidFill>
                <a:uFill>
                  <a:solidFill>
                    <a:srgbClr val="E97132"/>
                  </a:solidFill>
                </a:uFill>
              </a:rPr>
              <a:t>約</a:t>
            </a:r>
            <a:r>
              <a:rPr lang="en-US" altLang="ja-JP" sz="3200" b="1">
                <a:solidFill>
                  <a:schemeClr val="tx1"/>
                </a:solidFill>
                <a:uFill>
                  <a:solidFill>
                    <a:srgbClr val="E97132"/>
                  </a:solidFill>
                </a:uFill>
              </a:rPr>
              <a:t>+5</a:t>
            </a:r>
            <a:r>
              <a:rPr lang="ja-JP" altLang="en-US" sz="3200" b="1">
                <a:solidFill>
                  <a:schemeClr val="tx1"/>
                </a:solidFill>
                <a:uFill>
                  <a:solidFill>
                    <a:srgbClr val="E97132"/>
                  </a:solidFill>
                </a:uFill>
              </a:rPr>
              <a:t>時間</a:t>
            </a:r>
            <a:endParaRPr lang="ja-JP" altLang="en-US" sz="2800">
              <a:solidFill>
                <a:schemeClr val="tx1"/>
              </a:solidFill>
            </a:endParaRPr>
          </a:p>
        </p:txBody>
      </p:sp>
      <p:cxnSp>
        <p:nvCxnSpPr>
          <p:cNvPr id="39" name="直線コネクタ 38">
            <a:extLst>
              <a:ext uri="{FF2B5EF4-FFF2-40B4-BE49-F238E27FC236}">
                <a16:creationId xmlns:a16="http://schemas.microsoft.com/office/drawing/2014/main" id="{855D6B74-CD74-3064-521B-F8EAC4993B02}"/>
              </a:ext>
            </a:extLst>
          </p:cNvPr>
          <p:cNvCxnSpPr>
            <a:cxnSpLocks/>
          </p:cNvCxnSpPr>
          <p:nvPr/>
        </p:nvCxnSpPr>
        <p:spPr>
          <a:xfrm flipH="1">
            <a:off x="7322973" y="4833159"/>
            <a:ext cx="1250560" cy="0"/>
          </a:xfrm>
          <a:prstGeom prst="line">
            <a:avLst/>
          </a:prstGeom>
          <a:ln w="57150">
            <a:solidFill>
              <a:srgbClr val="5D8AA8"/>
            </a:solidFill>
            <a:prstDash val="sysDot"/>
          </a:ln>
        </p:spPr>
        <p:style>
          <a:lnRef idx="2">
            <a:schemeClr val="accent1"/>
          </a:lnRef>
          <a:fillRef idx="0">
            <a:schemeClr val="accent1"/>
          </a:fillRef>
          <a:effectRef idx="1">
            <a:schemeClr val="accent1"/>
          </a:effectRef>
          <a:fontRef idx="minor">
            <a:schemeClr val="tx1"/>
          </a:fontRef>
        </p:style>
      </p:cxnSp>
      <p:cxnSp>
        <p:nvCxnSpPr>
          <p:cNvPr id="42" name="直線コネクタ 41">
            <a:extLst>
              <a:ext uri="{FF2B5EF4-FFF2-40B4-BE49-F238E27FC236}">
                <a16:creationId xmlns:a16="http://schemas.microsoft.com/office/drawing/2014/main" id="{98B73F9B-17AE-649C-F9AC-386EAF606297}"/>
              </a:ext>
            </a:extLst>
          </p:cNvPr>
          <p:cNvCxnSpPr>
            <a:cxnSpLocks/>
          </p:cNvCxnSpPr>
          <p:nvPr/>
        </p:nvCxnSpPr>
        <p:spPr>
          <a:xfrm flipH="1">
            <a:off x="7322973" y="5289411"/>
            <a:ext cx="1685833" cy="0"/>
          </a:xfrm>
          <a:prstGeom prst="line">
            <a:avLst/>
          </a:prstGeom>
          <a:ln w="57150">
            <a:solidFill>
              <a:srgbClr val="5D8AA8"/>
            </a:solidFill>
            <a:prstDash val="sysDot"/>
          </a:ln>
        </p:spPr>
        <p:style>
          <a:lnRef idx="2">
            <a:schemeClr val="accent1"/>
          </a:lnRef>
          <a:fillRef idx="0">
            <a:schemeClr val="accent1"/>
          </a:fillRef>
          <a:effectRef idx="1">
            <a:schemeClr val="accent1"/>
          </a:effectRef>
          <a:fontRef idx="minor">
            <a:schemeClr val="tx1"/>
          </a:fontRef>
        </p:style>
      </p:cxnSp>
      <p:cxnSp>
        <p:nvCxnSpPr>
          <p:cNvPr id="53" name="直線コネクタ 52">
            <a:extLst>
              <a:ext uri="{FF2B5EF4-FFF2-40B4-BE49-F238E27FC236}">
                <a16:creationId xmlns:a16="http://schemas.microsoft.com/office/drawing/2014/main" id="{AD25259A-DD17-A5D1-BFAC-2BDF5C1285E0}"/>
              </a:ext>
            </a:extLst>
          </p:cNvPr>
          <p:cNvCxnSpPr>
            <a:cxnSpLocks/>
          </p:cNvCxnSpPr>
          <p:nvPr/>
        </p:nvCxnSpPr>
        <p:spPr>
          <a:xfrm>
            <a:off x="8558589" y="4610699"/>
            <a:ext cx="21346" cy="1697850"/>
          </a:xfrm>
          <a:prstGeom prst="line">
            <a:avLst/>
          </a:prstGeom>
          <a:ln w="57150">
            <a:solidFill>
              <a:srgbClr val="E97132"/>
            </a:solidFill>
            <a:prstDash val="sysDot"/>
          </a:ln>
        </p:spPr>
        <p:style>
          <a:lnRef idx="2">
            <a:schemeClr val="accent1"/>
          </a:lnRef>
          <a:fillRef idx="0">
            <a:schemeClr val="accent1"/>
          </a:fillRef>
          <a:effectRef idx="1">
            <a:schemeClr val="accent1"/>
          </a:effectRef>
          <a:fontRef idx="minor">
            <a:schemeClr val="tx1"/>
          </a:fontRef>
        </p:style>
      </p:cxnSp>
      <p:cxnSp>
        <p:nvCxnSpPr>
          <p:cNvPr id="66" name="直線コネクタ 65">
            <a:extLst>
              <a:ext uri="{FF2B5EF4-FFF2-40B4-BE49-F238E27FC236}">
                <a16:creationId xmlns:a16="http://schemas.microsoft.com/office/drawing/2014/main" id="{67B737E2-DFEA-36EE-726F-928F771FB431}"/>
              </a:ext>
            </a:extLst>
          </p:cNvPr>
          <p:cNvCxnSpPr>
            <a:cxnSpLocks/>
          </p:cNvCxnSpPr>
          <p:nvPr/>
        </p:nvCxnSpPr>
        <p:spPr>
          <a:xfrm>
            <a:off x="8968572" y="4606349"/>
            <a:ext cx="29322" cy="1755283"/>
          </a:xfrm>
          <a:prstGeom prst="line">
            <a:avLst/>
          </a:prstGeom>
          <a:ln w="57150">
            <a:solidFill>
              <a:srgbClr val="E97132"/>
            </a:solidFill>
            <a:prstDash val="sysDot"/>
          </a:ln>
        </p:spPr>
        <p:style>
          <a:lnRef idx="2">
            <a:schemeClr val="accent1"/>
          </a:lnRef>
          <a:fillRef idx="0">
            <a:schemeClr val="accent1"/>
          </a:fillRef>
          <a:effectRef idx="1">
            <a:schemeClr val="accent1"/>
          </a:effectRef>
          <a:fontRef idx="minor">
            <a:schemeClr val="tx1"/>
          </a:fontRef>
        </p:style>
      </p:cxnSp>
      <p:cxnSp>
        <p:nvCxnSpPr>
          <p:cNvPr id="68" name="直線矢印コネクタ 67">
            <a:extLst>
              <a:ext uri="{FF2B5EF4-FFF2-40B4-BE49-F238E27FC236}">
                <a16:creationId xmlns:a16="http://schemas.microsoft.com/office/drawing/2014/main" id="{D59C057C-088A-0CBA-4E33-03DC8AC9C1C6}"/>
              </a:ext>
            </a:extLst>
          </p:cNvPr>
          <p:cNvCxnSpPr>
            <a:cxnSpLocks/>
          </p:cNvCxnSpPr>
          <p:nvPr/>
        </p:nvCxnSpPr>
        <p:spPr>
          <a:xfrm>
            <a:off x="7541341" y="4892151"/>
            <a:ext cx="0" cy="351740"/>
          </a:xfrm>
          <a:prstGeom prst="straightConnector1">
            <a:avLst/>
          </a:prstGeom>
          <a:ln w="76200">
            <a:solidFill>
              <a:srgbClr val="5D8AA8"/>
            </a:solidFill>
            <a:tailEnd type="triangle"/>
          </a:ln>
        </p:spPr>
        <p:style>
          <a:lnRef idx="2">
            <a:schemeClr val="accent1"/>
          </a:lnRef>
          <a:fillRef idx="0">
            <a:schemeClr val="accent1"/>
          </a:fillRef>
          <a:effectRef idx="1">
            <a:schemeClr val="accent1"/>
          </a:effectRef>
          <a:fontRef idx="minor">
            <a:schemeClr val="tx1"/>
          </a:fontRef>
        </p:style>
      </p:cxnSp>
      <p:cxnSp>
        <p:nvCxnSpPr>
          <p:cNvPr id="74" name="直線矢印コネクタ 73">
            <a:extLst>
              <a:ext uri="{FF2B5EF4-FFF2-40B4-BE49-F238E27FC236}">
                <a16:creationId xmlns:a16="http://schemas.microsoft.com/office/drawing/2014/main" id="{D4EB1E38-2552-1BB6-1866-1917B11E1BD6}"/>
              </a:ext>
            </a:extLst>
          </p:cNvPr>
          <p:cNvCxnSpPr>
            <a:cxnSpLocks/>
          </p:cNvCxnSpPr>
          <p:nvPr/>
        </p:nvCxnSpPr>
        <p:spPr>
          <a:xfrm>
            <a:off x="8610598" y="4755836"/>
            <a:ext cx="323374" cy="0"/>
          </a:xfrm>
          <a:prstGeom prst="straightConnector1">
            <a:avLst/>
          </a:prstGeom>
          <a:ln w="76200">
            <a:solidFill>
              <a:srgbClr val="E97132"/>
            </a:solidFill>
            <a:tailEnd type="triangle"/>
          </a:ln>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FA604CED-BE1E-7D5B-8CA7-8D74E1806EA4}"/>
              </a:ext>
            </a:extLst>
          </p:cNvPr>
          <p:cNvSpPr txBox="1"/>
          <p:nvPr/>
        </p:nvSpPr>
        <p:spPr>
          <a:xfrm>
            <a:off x="233680" y="266400"/>
            <a:ext cx="1603387"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効果</a:t>
            </a:r>
            <a:endParaRPr lang="ja-JP" altLang="ja-JP" sz="3200" b="1">
              <a:ln w="0"/>
              <a:effectLst>
                <a:outerShdw blurRad="38100" dist="19050" dir="2700000" algn="tl" rotWithShape="0">
                  <a:schemeClr val="dk1">
                    <a:alpha val="40000"/>
                  </a:schemeClr>
                </a:outerShdw>
              </a:effectLst>
            </a:endParaRPr>
          </a:p>
        </p:txBody>
      </p:sp>
      <p:sp>
        <p:nvSpPr>
          <p:cNvPr id="9" name="テキスト ボックス 8">
            <a:extLst>
              <a:ext uri="{FF2B5EF4-FFF2-40B4-BE49-F238E27FC236}">
                <a16:creationId xmlns:a16="http://schemas.microsoft.com/office/drawing/2014/main" id="{8028C59F-E891-6A8D-831D-E643AF65F4FD}"/>
              </a:ext>
            </a:extLst>
          </p:cNvPr>
          <p:cNvSpPr txBox="1"/>
          <p:nvPr/>
        </p:nvSpPr>
        <p:spPr>
          <a:xfrm>
            <a:off x="1703833" y="5832070"/>
            <a:ext cx="931671" cy="369461"/>
          </a:xfrm>
          <a:prstGeom prst="rect">
            <a:avLst/>
          </a:prstGeom>
          <a:noFill/>
        </p:spPr>
        <p:txBody>
          <a:bodyPr wrap="square" rtlCol="0">
            <a:spAutoFit/>
          </a:bodyPr>
          <a:lstStyle/>
          <a:p>
            <a:pPr algn="ctr"/>
            <a:r>
              <a:rPr kumimoji="1" lang="ja-JP" altLang="en-US"/>
              <a:t>整備前</a:t>
            </a:r>
          </a:p>
        </p:txBody>
      </p:sp>
      <p:sp>
        <p:nvSpPr>
          <p:cNvPr id="13" name="テキスト ボックス 12">
            <a:extLst>
              <a:ext uri="{FF2B5EF4-FFF2-40B4-BE49-F238E27FC236}">
                <a16:creationId xmlns:a16="http://schemas.microsoft.com/office/drawing/2014/main" id="{1930E51C-6A29-C704-37E1-28F90590FC6D}"/>
              </a:ext>
            </a:extLst>
          </p:cNvPr>
          <p:cNvSpPr txBox="1"/>
          <p:nvPr/>
        </p:nvSpPr>
        <p:spPr>
          <a:xfrm>
            <a:off x="3542298" y="5832199"/>
            <a:ext cx="978071" cy="369332"/>
          </a:xfrm>
          <a:prstGeom prst="rect">
            <a:avLst/>
          </a:prstGeom>
          <a:noFill/>
        </p:spPr>
        <p:txBody>
          <a:bodyPr wrap="square" rtlCol="0">
            <a:spAutoFit/>
          </a:bodyPr>
          <a:lstStyle/>
          <a:p>
            <a:pPr algn="ctr"/>
            <a:r>
              <a:rPr lang="ja-JP" altLang="en-US"/>
              <a:t>整備後</a:t>
            </a:r>
            <a:endParaRPr kumimoji="1" lang="ja-JP" altLang="en-US"/>
          </a:p>
        </p:txBody>
      </p:sp>
      <p:graphicFrame>
        <p:nvGraphicFramePr>
          <p:cNvPr id="19" name="グラフ 18">
            <a:extLst>
              <a:ext uri="{FF2B5EF4-FFF2-40B4-BE49-F238E27FC236}">
                <a16:creationId xmlns:a16="http://schemas.microsoft.com/office/drawing/2014/main" id="{9C02D1B3-8B97-71E5-0C73-26F725BCCB1D}"/>
              </a:ext>
            </a:extLst>
          </p:cNvPr>
          <p:cNvGraphicFramePr>
            <a:graphicFrameLocks/>
          </p:cNvGraphicFramePr>
          <p:nvPr>
            <p:extLst>
              <p:ext uri="{D42A27DB-BD31-4B8C-83A1-F6EECF244321}">
                <p14:modId xmlns:p14="http://schemas.microsoft.com/office/powerpoint/2010/main" val="2619717088"/>
              </p:ext>
            </p:extLst>
          </p:nvPr>
        </p:nvGraphicFramePr>
        <p:xfrm>
          <a:off x="177335" y="3326482"/>
          <a:ext cx="4933455" cy="2617952"/>
        </p:xfrm>
        <a:graphic>
          <a:graphicData uri="http://schemas.openxmlformats.org/drawingml/2006/chart">
            <c:chart xmlns:c="http://schemas.openxmlformats.org/drawingml/2006/chart" xmlns:r="http://schemas.openxmlformats.org/officeDocument/2006/relationships" r:id="rId4"/>
          </a:graphicData>
        </a:graphic>
      </p:graphicFrame>
      <p:cxnSp>
        <p:nvCxnSpPr>
          <p:cNvPr id="26" name="直線コネクタ 25">
            <a:extLst>
              <a:ext uri="{FF2B5EF4-FFF2-40B4-BE49-F238E27FC236}">
                <a16:creationId xmlns:a16="http://schemas.microsoft.com/office/drawing/2014/main" id="{30A6F164-E9A9-EB9F-2227-B9EB727953EB}"/>
              </a:ext>
            </a:extLst>
          </p:cNvPr>
          <p:cNvCxnSpPr>
            <a:cxnSpLocks/>
          </p:cNvCxnSpPr>
          <p:nvPr/>
        </p:nvCxnSpPr>
        <p:spPr>
          <a:xfrm>
            <a:off x="2507226" y="3687097"/>
            <a:ext cx="1199535" cy="356217"/>
          </a:xfrm>
          <a:prstGeom prst="line">
            <a:avLst/>
          </a:prstGeom>
          <a:ln w="76200">
            <a:solidFill>
              <a:schemeClr val="tx2">
                <a:lumMod val="50000"/>
                <a:lumOff val="50000"/>
              </a:schemeClr>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5186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3">
                                            <p:txEl>
                                              <p:pRg st="0" end="0"/>
                                            </p:txEl>
                                          </p:spTgt>
                                        </p:tgtEl>
                                      </p:cBhvr>
                                    </p:animEffect>
                                    <p:animScale>
                                      <p:cBhvr>
                                        <p:cTn id="7" dur="250" autoRev="1" fill="hold"/>
                                        <p:tgtEl>
                                          <p:spTgt spid="4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10" presetClass="entr" presetSubtype="0" fill="hold"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par>
                                <p:cTn id="21" presetID="10"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500"/>
                                        <p:tgtEl>
                                          <p:spTgt spid="68"/>
                                        </p:tgtEl>
                                      </p:cBhvr>
                                    </p:animEffect>
                                  </p:childTnLst>
                                </p:cTn>
                              </p:par>
                              <p:par>
                                <p:cTn id="24" presetID="10" presetClass="entr" presetSubtype="0"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childTnLst>
                                </p:cTn>
                              </p:par>
                              <p:par>
                                <p:cTn id="38" presetID="10" presetClass="entr" presetSubtype="0"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fade">
                                      <p:cBhvr>
                                        <p:cTn id="40"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A70B1-6C98-C68F-EACC-C200172F0FEC}"/>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958B6F3B-8B6A-1674-2120-5560E6199B9B}"/>
              </a:ext>
            </a:extLst>
          </p:cNvPr>
          <p:cNvSpPr>
            <a:spLocks noGrp="1"/>
          </p:cNvSpPr>
          <p:nvPr>
            <p:ph type="sldNum" sz="quarter" idx="12"/>
          </p:nvPr>
        </p:nvSpPr>
        <p:spPr/>
        <p:txBody>
          <a:bodyPr/>
          <a:lstStyle/>
          <a:p>
            <a:fld id="{808DD2B0-C8C2-4F2E-939A-03152E45562F}" type="slidenum">
              <a:rPr kumimoji="1" lang="ja-JP" altLang="en-US" smtClean="0"/>
              <a:t>30</a:t>
            </a:fld>
            <a:endParaRPr kumimoji="1" lang="ja-JP" altLang="en-US"/>
          </a:p>
        </p:txBody>
      </p:sp>
      <p:sp>
        <p:nvSpPr>
          <p:cNvPr id="2" name="四角形: 1 つの角を切り取る 1">
            <a:extLst>
              <a:ext uri="{FF2B5EF4-FFF2-40B4-BE49-F238E27FC236}">
                <a16:creationId xmlns:a16="http://schemas.microsoft.com/office/drawing/2014/main" id="{73DE3771-E993-CC91-5D66-AA2D7E7768B8}"/>
              </a:ext>
            </a:extLst>
          </p:cNvPr>
          <p:cNvSpPr/>
          <p:nvPr/>
        </p:nvSpPr>
        <p:spPr>
          <a:xfrm>
            <a:off x="11292000" y="0"/>
            <a:ext cx="900000" cy="6858000"/>
          </a:xfrm>
          <a:prstGeom prst="snip1Rect">
            <a:avLst>
              <a:gd name="adj" fmla="val 34260"/>
            </a:avLst>
          </a:prstGeom>
          <a:solidFill>
            <a:srgbClr val="D9C5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953315B7-CED1-5E23-B5B6-BA02F3ECC343}"/>
              </a:ext>
            </a:extLst>
          </p:cNvPr>
          <p:cNvSpPr txBox="1"/>
          <p:nvPr/>
        </p:nvSpPr>
        <p:spPr>
          <a:xfrm>
            <a:off x="11367055" y="2391070"/>
            <a:ext cx="800219" cy="2266948"/>
          </a:xfrm>
          <a:prstGeom prst="rect">
            <a:avLst/>
          </a:prstGeom>
          <a:noFill/>
        </p:spPr>
        <p:txBody>
          <a:bodyPr vert="eaVert" wrap="square" rtlCol="0">
            <a:spAutoFit/>
          </a:bodyPr>
          <a:lstStyle/>
          <a:p>
            <a:pPr algn="ctr"/>
            <a:r>
              <a:rPr lang="ja-JP" altLang="en-US" sz="4000" b="1"/>
              <a:t>まとめ</a:t>
            </a:r>
            <a:endParaRPr kumimoji="1" lang="ja-JP" altLang="en-US" sz="4000" b="1"/>
          </a:p>
        </p:txBody>
      </p:sp>
      <p:sp>
        <p:nvSpPr>
          <p:cNvPr id="4" name="直方体 3">
            <a:extLst>
              <a:ext uri="{FF2B5EF4-FFF2-40B4-BE49-F238E27FC236}">
                <a16:creationId xmlns:a16="http://schemas.microsoft.com/office/drawing/2014/main" id="{46DBEE17-D65F-993B-7FAB-64FD40919B7B}"/>
              </a:ext>
            </a:extLst>
          </p:cNvPr>
          <p:cNvSpPr/>
          <p:nvPr/>
        </p:nvSpPr>
        <p:spPr>
          <a:xfrm>
            <a:off x="2155681" y="4848946"/>
            <a:ext cx="6283270" cy="1485389"/>
          </a:xfrm>
          <a:prstGeom prst="cube">
            <a:avLst/>
          </a:prstGeom>
          <a:solidFill>
            <a:srgbClr val="83CBEB"/>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防災</a:t>
            </a:r>
          </a:p>
        </p:txBody>
      </p:sp>
      <p:sp>
        <p:nvSpPr>
          <p:cNvPr id="6" name="直方体 5">
            <a:extLst>
              <a:ext uri="{FF2B5EF4-FFF2-40B4-BE49-F238E27FC236}">
                <a16:creationId xmlns:a16="http://schemas.microsoft.com/office/drawing/2014/main" id="{9D18FAA4-2586-EA69-601C-058593A4FCB8}"/>
              </a:ext>
            </a:extLst>
          </p:cNvPr>
          <p:cNvSpPr/>
          <p:nvPr/>
        </p:nvSpPr>
        <p:spPr>
          <a:xfrm>
            <a:off x="2160442" y="3759552"/>
            <a:ext cx="3795278" cy="1200150"/>
          </a:xfrm>
          <a:prstGeom prst="cube">
            <a:avLst/>
          </a:prstGeom>
          <a:solidFill>
            <a:srgbClr val="F779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交通</a:t>
            </a:r>
          </a:p>
        </p:txBody>
      </p:sp>
      <p:sp>
        <p:nvSpPr>
          <p:cNvPr id="7" name="直方体 6">
            <a:extLst>
              <a:ext uri="{FF2B5EF4-FFF2-40B4-BE49-F238E27FC236}">
                <a16:creationId xmlns:a16="http://schemas.microsoft.com/office/drawing/2014/main" id="{D771A5DB-E754-818C-96A8-7BF1B2B90B65}"/>
              </a:ext>
            </a:extLst>
          </p:cNvPr>
          <p:cNvSpPr/>
          <p:nvPr/>
        </p:nvSpPr>
        <p:spPr>
          <a:xfrm>
            <a:off x="2160442" y="2605636"/>
            <a:ext cx="3795278" cy="1200150"/>
          </a:xfrm>
          <a:prstGeom prst="cube">
            <a:avLst/>
          </a:prstGeom>
          <a:solidFill>
            <a:srgbClr val="E59E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公共交通</a:t>
            </a:r>
          </a:p>
        </p:txBody>
      </p:sp>
      <p:sp>
        <p:nvSpPr>
          <p:cNvPr id="8" name="直方体 7">
            <a:extLst>
              <a:ext uri="{FF2B5EF4-FFF2-40B4-BE49-F238E27FC236}">
                <a16:creationId xmlns:a16="http://schemas.microsoft.com/office/drawing/2014/main" id="{AC64DF56-3F49-9391-83A3-57CA44060A59}"/>
              </a:ext>
            </a:extLst>
          </p:cNvPr>
          <p:cNvSpPr/>
          <p:nvPr/>
        </p:nvSpPr>
        <p:spPr>
          <a:xfrm>
            <a:off x="5810586" y="2882664"/>
            <a:ext cx="1332380" cy="2077038"/>
          </a:xfrm>
          <a:prstGeom prst="cube">
            <a:avLst/>
          </a:prstGeom>
          <a:solidFill>
            <a:srgbClr val="B4E5A2"/>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農業</a:t>
            </a:r>
          </a:p>
        </p:txBody>
      </p:sp>
      <p:sp>
        <p:nvSpPr>
          <p:cNvPr id="20" name="直方体 19">
            <a:extLst>
              <a:ext uri="{FF2B5EF4-FFF2-40B4-BE49-F238E27FC236}">
                <a16:creationId xmlns:a16="http://schemas.microsoft.com/office/drawing/2014/main" id="{D419EF27-B4AB-A337-5F9D-F38F0EBBC655}"/>
              </a:ext>
            </a:extLst>
          </p:cNvPr>
          <p:cNvSpPr/>
          <p:nvPr/>
        </p:nvSpPr>
        <p:spPr>
          <a:xfrm>
            <a:off x="7106571" y="2882664"/>
            <a:ext cx="1332380" cy="2067756"/>
          </a:xfrm>
          <a:prstGeom prst="cube">
            <a:avLst/>
          </a:prstGeom>
          <a:solidFill>
            <a:srgbClr val="F6C6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商業</a:t>
            </a:r>
          </a:p>
        </p:txBody>
      </p:sp>
      <p:sp>
        <p:nvSpPr>
          <p:cNvPr id="21" name="直方体 20">
            <a:extLst>
              <a:ext uri="{FF2B5EF4-FFF2-40B4-BE49-F238E27FC236}">
                <a16:creationId xmlns:a16="http://schemas.microsoft.com/office/drawing/2014/main" id="{141A83A8-E880-B00F-DD54-180F066958DF}"/>
              </a:ext>
            </a:extLst>
          </p:cNvPr>
          <p:cNvSpPr/>
          <p:nvPr/>
        </p:nvSpPr>
        <p:spPr>
          <a:xfrm>
            <a:off x="8446523" y="2882663"/>
            <a:ext cx="1332380" cy="3451671"/>
          </a:xfrm>
          <a:prstGeom prst="cube">
            <a:avLst/>
          </a:prstGeom>
          <a:solidFill>
            <a:srgbClr val="F8C90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参画</a:t>
            </a:r>
          </a:p>
        </p:txBody>
      </p:sp>
      <p:sp>
        <p:nvSpPr>
          <p:cNvPr id="22" name="正方形/長方形 21">
            <a:extLst>
              <a:ext uri="{FF2B5EF4-FFF2-40B4-BE49-F238E27FC236}">
                <a16:creationId xmlns:a16="http://schemas.microsoft.com/office/drawing/2014/main" id="{E995772C-C1FE-C4FD-CF46-107B8482441F}"/>
              </a:ext>
            </a:extLst>
          </p:cNvPr>
          <p:cNvSpPr/>
          <p:nvPr/>
        </p:nvSpPr>
        <p:spPr>
          <a:xfrm>
            <a:off x="1690392" y="224610"/>
            <a:ext cx="9097861" cy="822710"/>
          </a:xfrm>
          <a:prstGeom prst="rect">
            <a:avLst/>
          </a:prstGeom>
          <a:noFill/>
          <a:ln w="76200">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F8210D1F-54D0-E879-74D0-B2BDF520EA33}"/>
              </a:ext>
            </a:extLst>
          </p:cNvPr>
          <p:cNvSpPr/>
          <p:nvPr/>
        </p:nvSpPr>
        <p:spPr>
          <a:xfrm>
            <a:off x="204911" y="77392"/>
            <a:ext cx="1874893" cy="1157195"/>
          </a:xfrm>
          <a:prstGeom prst="ellipse">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BE9B0538-2F2C-0FE3-512A-79E6FC361065}"/>
              </a:ext>
            </a:extLst>
          </p:cNvPr>
          <p:cNvSpPr txBox="1"/>
          <p:nvPr/>
        </p:nvSpPr>
        <p:spPr>
          <a:xfrm>
            <a:off x="1942758" y="360754"/>
            <a:ext cx="8956941" cy="646331"/>
          </a:xfrm>
          <a:prstGeom prst="rect">
            <a:avLst/>
          </a:prstGeom>
          <a:noFill/>
        </p:spPr>
        <p:txBody>
          <a:bodyPr wrap="square" rtlCol="0">
            <a:spAutoFit/>
          </a:bodyPr>
          <a:lstStyle/>
          <a:p>
            <a:r>
              <a:rPr lang="ja-JP" altLang="en-US" sz="3600" b="1"/>
              <a:t>人生を通して、人と都市が関わり合うまち</a:t>
            </a:r>
            <a:endParaRPr kumimoji="1" lang="ja-JP" altLang="en-US" sz="3600" b="1"/>
          </a:p>
        </p:txBody>
      </p:sp>
      <p:sp>
        <p:nvSpPr>
          <p:cNvPr id="25" name="テキスト ボックス 24">
            <a:extLst>
              <a:ext uri="{FF2B5EF4-FFF2-40B4-BE49-F238E27FC236}">
                <a16:creationId xmlns:a16="http://schemas.microsoft.com/office/drawing/2014/main" id="{82D7AA71-E9BB-7DB7-8DCA-862897125516}"/>
              </a:ext>
            </a:extLst>
          </p:cNvPr>
          <p:cNvSpPr txBox="1"/>
          <p:nvPr/>
        </p:nvSpPr>
        <p:spPr>
          <a:xfrm>
            <a:off x="456177" y="122241"/>
            <a:ext cx="1460936" cy="954107"/>
          </a:xfrm>
          <a:prstGeom prst="rect">
            <a:avLst/>
          </a:prstGeom>
          <a:noFill/>
        </p:spPr>
        <p:txBody>
          <a:bodyPr wrap="square" rtlCol="0">
            <a:spAutoFit/>
          </a:bodyPr>
          <a:lstStyle/>
          <a:p>
            <a:pPr algn="ctr"/>
            <a:r>
              <a:rPr kumimoji="1" lang="ja-JP" altLang="en-US" sz="2800" b="1"/>
              <a:t>将来</a:t>
            </a:r>
            <a:endParaRPr kumimoji="1" lang="en-US" altLang="ja-JP" sz="2800" b="1"/>
          </a:p>
          <a:p>
            <a:pPr algn="ctr"/>
            <a:r>
              <a:rPr kumimoji="1" lang="ja-JP" altLang="en-US" sz="2800" b="1"/>
              <a:t>都市像</a:t>
            </a:r>
          </a:p>
        </p:txBody>
      </p:sp>
    </p:spTree>
    <p:extLst>
      <p:ext uri="{BB962C8B-B14F-4D97-AF65-F5344CB8AC3E}">
        <p14:creationId xmlns:p14="http://schemas.microsoft.com/office/powerpoint/2010/main" val="25143782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5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25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4DBF8-49D2-7D26-00A1-D3255F5FBE39}"/>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BD007710-D53C-7BE2-E8D5-795878A94631}"/>
              </a:ext>
            </a:extLst>
          </p:cNvPr>
          <p:cNvSpPr>
            <a:spLocks noGrp="1"/>
          </p:cNvSpPr>
          <p:nvPr>
            <p:ph type="sldNum" sz="quarter" idx="12"/>
          </p:nvPr>
        </p:nvSpPr>
        <p:spPr/>
        <p:txBody>
          <a:bodyPr/>
          <a:lstStyle/>
          <a:p>
            <a:fld id="{808DD2B0-C8C2-4F2E-939A-03152E45562F}" type="slidenum">
              <a:rPr kumimoji="1" lang="ja-JP" altLang="en-US" smtClean="0"/>
              <a:t>31</a:t>
            </a:fld>
            <a:endParaRPr kumimoji="1" lang="ja-JP" altLang="en-US"/>
          </a:p>
        </p:txBody>
      </p:sp>
      <p:sp>
        <p:nvSpPr>
          <p:cNvPr id="15" name="矢印: 下 14">
            <a:extLst>
              <a:ext uri="{FF2B5EF4-FFF2-40B4-BE49-F238E27FC236}">
                <a16:creationId xmlns:a16="http://schemas.microsoft.com/office/drawing/2014/main" id="{87732ED6-B4AF-E447-296E-FEFEEACFC5DB}"/>
              </a:ext>
            </a:extLst>
          </p:cNvPr>
          <p:cNvSpPr/>
          <p:nvPr/>
        </p:nvSpPr>
        <p:spPr>
          <a:xfrm rot="10800000">
            <a:off x="5365315" y="1264392"/>
            <a:ext cx="1055913" cy="1319632"/>
          </a:xfrm>
          <a:prstGeom prst="downArrow">
            <a:avLst>
              <a:gd name="adj1" fmla="val 40000"/>
              <a:gd name="adj2" fmla="val 50000"/>
            </a:avLst>
          </a:prstGeom>
          <a:solidFill>
            <a:schemeClr val="bg2">
              <a:lumMod val="25000"/>
            </a:schemeClr>
          </a:solidFill>
          <a:ln w="76200">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CDDCCD0D-19B4-9FC6-9EBE-F21A1E0184EF}"/>
              </a:ext>
            </a:extLst>
          </p:cNvPr>
          <p:cNvSpPr/>
          <p:nvPr/>
        </p:nvSpPr>
        <p:spPr>
          <a:xfrm>
            <a:off x="11292000" y="0"/>
            <a:ext cx="900000" cy="6858000"/>
          </a:xfrm>
          <a:prstGeom prst="snip1Rect">
            <a:avLst>
              <a:gd name="adj" fmla="val 34260"/>
            </a:avLst>
          </a:prstGeom>
          <a:solidFill>
            <a:srgbClr val="D9C5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82BF10E-AB2F-972F-BE45-AAB408272F2F}"/>
              </a:ext>
            </a:extLst>
          </p:cNvPr>
          <p:cNvSpPr txBox="1"/>
          <p:nvPr/>
        </p:nvSpPr>
        <p:spPr>
          <a:xfrm>
            <a:off x="11367055" y="2391070"/>
            <a:ext cx="800219" cy="2266948"/>
          </a:xfrm>
          <a:prstGeom prst="rect">
            <a:avLst/>
          </a:prstGeom>
          <a:noFill/>
        </p:spPr>
        <p:txBody>
          <a:bodyPr vert="eaVert" wrap="square" rtlCol="0">
            <a:spAutoFit/>
          </a:bodyPr>
          <a:lstStyle/>
          <a:p>
            <a:pPr algn="ctr"/>
            <a:r>
              <a:rPr lang="ja-JP" altLang="en-US" sz="4000" b="1"/>
              <a:t>まとめ</a:t>
            </a:r>
            <a:endParaRPr kumimoji="1" lang="ja-JP" altLang="en-US" sz="4000" b="1"/>
          </a:p>
        </p:txBody>
      </p:sp>
      <p:sp>
        <p:nvSpPr>
          <p:cNvPr id="4" name="直方体 3">
            <a:extLst>
              <a:ext uri="{FF2B5EF4-FFF2-40B4-BE49-F238E27FC236}">
                <a16:creationId xmlns:a16="http://schemas.microsoft.com/office/drawing/2014/main" id="{7D0036CD-E93A-D127-0F9B-5A18EC107835}"/>
              </a:ext>
            </a:extLst>
          </p:cNvPr>
          <p:cNvSpPr/>
          <p:nvPr/>
        </p:nvSpPr>
        <p:spPr>
          <a:xfrm>
            <a:off x="2588967" y="4658018"/>
            <a:ext cx="5787095" cy="1485389"/>
          </a:xfrm>
          <a:prstGeom prst="cube">
            <a:avLst/>
          </a:prstGeom>
          <a:solidFill>
            <a:srgbClr val="83CBEB"/>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防災</a:t>
            </a:r>
          </a:p>
        </p:txBody>
      </p:sp>
      <p:sp>
        <p:nvSpPr>
          <p:cNvPr id="6" name="直方体 5">
            <a:extLst>
              <a:ext uri="{FF2B5EF4-FFF2-40B4-BE49-F238E27FC236}">
                <a16:creationId xmlns:a16="http://schemas.microsoft.com/office/drawing/2014/main" id="{19A3EBA8-4AE6-8D9A-D9A7-2C2F5D91CB45}"/>
              </a:ext>
            </a:extLst>
          </p:cNvPr>
          <p:cNvSpPr/>
          <p:nvPr/>
        </p:nvSpPr>
        <p:spPr>
          <a:xfrm>
            <a:off x="2575995" y="3830441"/>
            <a:ext cx="3795278" cy="1200150"/>
          </a:xfrm>
          <a:prstGeom prst="cube">
            <a:avLst/>
          </a:prstGeom>
          <a:solidFill>
            <a:srgbClr val="F7798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交通</a:t>
            </a:r>
          </a:p>
        </p:txBody>
      </p:sp>
      <p:sp>
        <p:nvSpPr>
          <p:cNvPr id="7" name="直方体 6">
            <a:extLst>
              <a:ext uri="{FF2B5EF4-FFF2-40B4-BE49-F238E27FC236}">
                <a16:creationId xmlns:a16="http://schemas.microsoft.com/office/drawing/2014/main" id="{BC0B239A-42F9-3DDA-7FD9-05A8613EBE6E}"/>
              </a:ext>
            </a:extLst>
          </p:cNvPr>
          <p:cNvSpPr/>
          <p:nvPr/>
        </p:nvSpPr>
        <p:spPr>
          <a:xfrm>
            <a:off x="2575995" y="2953553"/>
            <a:ext cx="3795278" cy="1200150"/>
          </a:xfrm>
          <a:prstGeom prst="cube">
            <a:avLst/>
          </a:prstGeom>
          <a:solidFill>
            <a:srgbClr val="E59ED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公共交通</a:t>
            </a:r>
          </a:p>
        </p:txBody>
      </p:sp>
      <p:sp>
        <p:nvSpPr>
          <p:cNvPr id="8" name="直方体 7">
            <a:extLst>
              <a:ext uri="{FF2B5EF4-FFF2-40B4-BE49-F238E27FC236}">
                <a16:creationId xmlns:a16="http://schemas.microsoft.com/office/drawing/2014/main" id="{1CCE03D0-ECBC-5C32-5F0D-BB46C24612CA}"/>
              </a:ext>
            </a:extLst>
          </p:cNvPr>
          <p:cNvSpPr/>
          <p:nvPr/>
        </p:nvSpPr>
        <p:spPr>
          <a:xfrm>
            <a:off x="6046913" y="2953553"/>
            <a:ext cx="1332380" cy="2077038"/>
          </a:xfrm>
          <a:prstGeom prst="cube">
            <a:avLst/>
          </a:prstGeom>
          <a:solidFill>
            <a:srgbClr val="B4E5A2"/>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農業</a:t>
            </a:r>
          </a:p>
        </p:txBody>
      </p:sp>
      <p:sp>
        <p:nvSpPr>
          <p:cNvPr id="20" name="直方体 19">
            <a:extLst>
              <a:ext uri="{FF2B5EF4-FFF2-40B4-BE49-F238E27FC236}">
                <a16:creationId xmlns:a16="http://schemas.microsoft.com/office/drawing/2014/main" id="{0CB0CFC3-B7E6-1921-9550-E469A5AD8DC8}"/>
              </a:ext>
            </a:extLst>
          </p:cNvPr>
          <p:cNvSpPr/>
          <p:nvPr/>
        </p:nvSpPr>
        <p:spPr>
          <a:xfrm>
            <a:off x="7043682" y="2953553"/>
            <a:ext cx="1332380" cy="2077038"/>
          </a:xfrm>
          <a:prstGeom prst="cube">
            <a:avLst/>
          </a:prstGeom>
          <a:solidFill>
            <a:srgbClr val="F6C6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商業</a:t>
            </a:r>
          </a:p>
        </p:txBody>
      </p:sp>
      <p:sp>
        <p:nvSpPr>
          <p:cNvPr id="21" name="直方体 20">
            <a:extLst>
              <a:ext uri="{FF2B5EF4-FFF2-40B4-BE49-F238E27FC236}">
                <a16:creationId xmlns:a16="http://schemas.microsoft.com/office/drawing/2014/main" id="{915E1FC9-895D-E772-67EC-BA49F3B476BE}"/>
              </a:ext>
            </a:extLst>
          </p:cNvPr>
          <p:cNvSpPr/>
          <p:nvPr/>
        </p:nvSpPr>
        <p:spPr>
          <a:xfrm>
            <a:off x="7991813" y="2953553"/>
            <a:ext cx="1332380" cy="3189854"/>
          </a:xfrm>
          <a:prstGeom prst="cube">
            <a:avLst/>
          </a:prstGeom>
          <a:solidFill>
            <a:srgbClr val="F8C90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参画</a:t>
            </a:r>
          </a:p>
        </p:txBody>
      </p:sp>
      <p:sp>
        <p:nvSpPr>
          <p:cNvPr id="22" name="正方形/長方形 21">
            <a:extLst>
              <a:ext uri="{FF2B5EF4-FFF2-40B4-BE49-F238E27FC236}">
                <a16:creationId xmlns:a16="http://schemas.microsoft.com/office/drawing/2014/main" id="{CF5AB77D-4339-36AD-F10C-C5408285A304}"/>
              </a:ext>
            </a:extLst>
          </p:cNvPr>
          <p:cNvSpPr/>
          <p:nvPr/>
        </p:nvSpPr>
        <p:spPr>
          <a:xfrm>
            <a:off x="1690392" y="224610"/>
            <a:ext cx="9097861" cy="822710"/>
          </a:xfrm>
          <a:prstGeom prst="rect">
            <a:avLst/>
          </a:prstGeom>
          <a:noFill/>
          <a:ln w="76200">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a:extLst>
              <a:ext uri="{FF2B5EF4-FFF2-40B4-BE49-F238E27FC236}">
                <a16:creationId xmlns:a16="http://schemas.microsoft.com/office/drawing/2014/main" id="{B7592725-52B2-A7FD-50DC-E05205542F12}"/>
              </a:ext>
            </a:extLst>
          </p:cNvPr>
          <p:cNvSpPr/>
          <p:nvPr/>
        </p:nvSpPr>
        <p:spPr>
          <a:xfrm>
            <a:off x="204911" y="77392"/>
            <a:ext cx="1874893" cy="1157195"/>
          </a:xfrm>
          <a:prstGeom prst="ellipse">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3C9DF1A8-0BE5-671F-D013-70EDFB6F5A85}"/>
              </a:ext>
            </a:extLst>
          </p:cNvPr>
          <p:cNvSpPr txBox="1"/>
          <p:nvPr/>
        </p:nvSpPr>
        <p:spPr>
          <a:xfrm>
            <a:off x="1942758" y="360754"/>
            <a:ext cx="8956941" cy="646331"/>
          </a:xfrm>
          <a:prstGeom prst="rect">
            <a:avLst/>
          </a:prstGeom>
          <a:noFill/>
        </p:spPr>
        <p:txBody>
          <a:bodyPr wrap="square" rtlCol="0">
            <a:spAutoFit/>
          </a:bodyPr>
          <a:lstStyle/>
          <a:p>
            <a:r>
              <a:rPr lang="ja-JP" altLang="en-US" sz="3600" b="1"/>
              <a:t>人生を通して、人と都市が関わり合うまち</a:t>
            </a:r>
            <a:endParaRPr kumimoji="1" lang="ja-JP" altLang="en-US" sz="3600" b="1"/>
          </a:p>
        </p:txBody>
      </p:sp>
      <p:sp>
        <p:nvSpPr>
          <p:cNvPr id="25" name="テキスト ボックス 24">
            <a:extLst>
              <a:ext uri="{FF2B5EF4-FFF2-40B4-BE49-F238E27FC236}">
                <a16:creationId xmlns:a16="http://schemas.microsoft.com/office/drawing/2014/main" id="{DC94B836-3069-8A0E-A5F6-77F9190AA7A3}"/>
              </a:ext>
            </a:extLst>
          </p:cNvPr>
          <p:cNvSpPr txBox="1"/>
          <p:nvPr/>
        </p:nvSpPr>
        <p:spPr>
          <a:xfrm>
            <a:off x="456177" y="122241"/>
            <a:ext cx="1460936" cy="954107"/>
          </a:xfrm>
          <a:prstGeom prst="rect">
            <a:avLst/>
          </a:prstGeom>
          <a:noFill/>
        </p:spPr>
        <p:txBody>
          <a:bodyPr wrap="square" rtlCol="0">
            <a:spAutoFit/>
          </a:bodyPr>
          <a:lstStyle/>
          <a:p>
            <a:pPr algn="ctr"/>
            <a:r>
              <a:rPr kumimoji="1" lang="ja-JP" altLang="en-US" sz="2800" b="1"/>
              <a:t>将来</a:t>
            </a:r>
            <a:endParaRPr kumimoji="1" lang="en-US" altLang="ja-JP" sz="2800" b="1"/>
          </a:p>
          <a:p>
            <a:pPr algn="ctr"/>
            <a:r>
              <a:rPr kumimoji="1" lang="ja-JP" altLang="en-US" sz="2800" b="1"/>
              <a:t>都市像</a:t>
            </a:r>
          </a:p>
        </p:txBody>
      </p:sp>
    </p:spTree>
    <p:extLst>
      <p:ext uri="{BB962C8B-B14F-4D97-AF65-F5344CB8AC3E}">
        <p14:creationId xmlns:p14="http://schemas.microsoft.com/office/powerpoint/2010/main" val="522155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4A2762-957D-DEE9-4F9E-DA4E7F250B90}"/>
            </a:ext>
          </a:extLst>
        </p:cNvPr>
        <p:cNvGrpSpPr/>
        <p:nvPr/>
      </p:nvGrpSpPr>
      <p:grpSpPr>
        <a:xfrm>
          <a:off x="0" y="0"/>
          <a:ext cx="0" cy="0"/>
          <a:chOff x="0" y="0"/>
          <a:chExt cx="0" cy="0"/>
        </a:xfrm>
      </p:grpSpPr>
      <p:pic>
        <p:nvPicPr>
          <p:cNvPr id="23" name="図 22" descr="ダイアグラム&#10;&#10;AI 生成コンテンツは誤りを含む可能性があります。">
            <a:extLst>
              <a:ext uri="{FF2B5EF4-FFF2-40B4-BE49-F238E27FC236}">
                <a16:creationId xmlns:a16="http://schemas.microsoft.com/office/drawing/2014/main" id="{4AE64E56-71E2-C3FC-E11D-F600BE600C26}"/>
              </a:ext>
            </a:extLst>
          </p:cNvPr>
          <p:cNvPicPr>
            <a:picLocks noChangeAspect="1"/>
          </p:cNvPicPr>
          <p:nvPr/>
        </p:nvPicPr>
        <p:blipFill>
          <a:blip r:embed="rId3">
            <a:extLst>
              <a:ext uri="{28A0092B-C50C-407E-A947-70E740481C1C}">
                <a14:useLocalDpi xmlns:a14="http://schemas.microsoft.com/office/drawing/2010/main" val="0"/>
              </a:ext>
            </a:extLst>
          </a:blip>
          <a:srcRect l="15481" t="13482" r="6931" b="4178"/>
          <a:stretch>
            <a:fillRect/>
          </a:stretch>
        </p:blipFill>
        <p:spPr>
          <a:xfrm>
            <a:off x="38600" y="809212"/>
            <a:ext cx="8096665" cy="6001881"/>
          </a:xfrm>
          <a:prstGeom prst="rect">
            <a:avLst/>
          </a:prstGeom>
        </p:spPr>
      </p:pic>
      <p:sp>
        <p:nvSpPr>
          <p:cNvPr id="2" name="四角形: 1 つの角を切り取る 1">
            <a:extLst>
              <a:ext uri="{FF2B5EF4-FFF2-40B4-BE49-F238E27FC236}">
                <a16:creationId xmlns:a16="http://schemas.microsoft.com/office/drawing/2014/main" id="{C1689135-BD93-18C6-69D1-4B0AB4CFB286}"/>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8B79DE26-BBC7-F45F-3061-0DD2A0E3D00B}"/>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61166FDE-102D-546E-1FDC-AFA71DA7FFFC}"/>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FDB04092-3D63-BDE8-6AAC-ECFEB5450F2E}"/>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BF95100E-77F5-B2E1-764B-840077CB0605}"/>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C106F8B0-8849-5A48-EA09-0FE82736A2F1}"/>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57357FC5-1F76-87CD-CB21-D9B41973744A}"/>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15" name="テキスト ボックス 14">
            <a:extLst>
              <a:ext uri="{FF2B5EF4-FFF2-40B4-BE49-F238E27FC236}">
                <a16:creationId xmlns:a16="http://schemas.microsoft.com/office/drawing/2014/main" id="{A8BA2E12-0728-DB59-E10C-CFA452EF572D}"/>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16" name="テキスト ボックス 15">
            <a:extLst>
              <a:ext uri="{FF2B5EF4-FFF2-40B4-BE49-F238E27FC236}">
                <a16:creationId xmlns:a16="http://schemas.microsoft.com/office/drawing/2014/main" id="{78DAE802-D8C8-9DC9-D6DF-87CF5B08CF54}"/>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8C9AFA31-1E61-C507-2614-82AB3128447A}"/>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8" name="テキスト ボックス 17">
            <a:extLst>
              <a:ext uri="{FF2B5EF4-FFF2-40B4-BE49-F238E27FC236}">
                <a16:creationId xmlns:a16="http://schemas.microsoft.com/office/drawing/2014/main" id="{E1F5D84C-CE5F-6DF9-106F-109F8693E773}"/>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21" name="テキスト ボックス 20">
            <a:extLst>
              <a:ext uri="{FF2B5EF4-FFF2-40B4-BE49-F238E27FC236}">
                <a16:creationId xmlns:a16="http://schemas.microsoft.com/office/drawing/2014/main" id="{5C71FF88-4783-FA0C-0A1F-5AE6D8AD1F82}"/>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スライド番号プレースホルダー 8">
            <a:extLst>
              <a:ext uri="{FF2B5EF4-FFF2-40B4-BE49-F238E27FC236}">
                <a16:creationId xmlns:a16="http://schemas.microsoft.com/office/drawing/2014/main" id="{2DEA16BC-7642-7625-6618-6A8C9C81302A}"/>
              </a:ext>
            </a:extLst>
          </p:cNvPr>
          <p:cNvSpPr>
            <a:spLocks noGrp="1"/>
          </p:cNvSpPr>
          <p:nvPr>
            <p:ph type="sldNum" sz="quarter" idx="12"/>
          </p:nvPr>
        </p:nvSpPr>
        <p:spPr/>
        <p:txBody>
          <a:bodyPr/>
          <a:lstStyle/>
          <a:p>
            <a:fld id="{808DD2B0-C8C2-4F2E-939A-03152E45562F}" type="slidenum">
              <a:rPr kumimoji="1" lang="ja-JP" altLang="en-US" smtClean="0"/>
              <a:t>32</a:t>
            </a:fld>
            <a:endParaRPr kumimoji="1" lang="ja-JP" altLang="en-US"/>
          </a:p>
        </p:txBody>
      </p:sp>
      <p:pic>
        <p:nvPicPr>
          <p:cNvPr id="10" name="図 9" descr="マップ&#10;&#10;AI 生成コンテンツは誤りを含む可能性があります。">
            <a:extLst>
              <a:ext uri="{FF2B5EF4-FFF2-40B4-BE49-F238E27FC236}">
                <a16:creationId xmlns:a16="http://schemas.microsoft.com/office/drawing/2014/main" id="{253F5E91-1A03-8AA5-C025-29737B3617B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851" t="15476" r="7107" b="10788"/>
          <a:stretch>
            <a:fillRect/>
          </a:stretch>
        </p:blipFill>
        <p:spPr>
          <a:xfrm>
            <a:off x="9666550" y="1485440"/>
            <a:ext cx="1657527" cy="2032883"/>
          </a:xfrm>
          <a:prstGeom prst="rect">
            <a:avLst/>
          </a:prstGeom>
        </p:spPr>
      </p:pic>
      <p:sp>
        <p:nvSpPr>
          <p:cNvPr id="11" name="テキスト ボックス 10">
            <a:extLst>
              <a:ext uri="{FF2B5EF4-FFF2-40B4-BE49-F238E27FC236}">
                <a16:creationId xmlns:a16="http://schemas.microsoft.com/office/drawing/2014/main" id="{3D103C70-E2B3-ABB6-F7C9-2D5FAAC55EC5}"/>
              </a:ext>
            </a:extLst>
          </p:cNvPr>
          <p:cNvSpPr txBox="1"/>
          <p:nvPr/>
        </p:nvSpPr>
        <p:spPr>
          <a:xfrm>
            <a:off x="8507876" y="1648554"/>
            <a:ext cx="1573055" cy="1015663"/>
          </a:xfrm>
          <a:prstGeom prst="rect">
            <a:avLst/>
          </a:prstGeom>
          <a:noFill/>
        </p:spPr>
        <p:txBody>
          <a:bodyPr wrap="square" rtlCol="0">
            <a:spAutoFit/>
          </a:bodyPr>
          <a:lstStyle/>
          <a:p>
            <a:r>
              <a:rPr kumimoji="1" lang="ja-JP" altLang="en-US" sz="2000" b="1">
                <a:ln w="22225">
                  <a:solidFill>
                    <a:sysClr val="windowText" lastClr="000000"/>
                  </a:solidFill>
                  <a:prstDash val="solid"/>
                </a:ln>
                <a:solidFill>
                  <a:srgbClr val="FF0000"/>
                </a:solidFill>
              </a:rPr>
              <a:t>●</a:t>
            </a:r>
            <a:r>
              <a:rPr kumimoji="1" lang="ja-JP" altLang="en-US" sz="2000"/>
              <a:t>小学校</a:t>
            </a:r>
            <a:endParaRPr kumimoji="1" lang="en-US" altLang="ja-JP" sz="2000"/>
          </a:p>
          <a:p>
            <a:r>
              <a:rPr kumimoji="1" lang="ja-JP" altLang="en-US" sz="2000" b="1">
                <a:ln w="22225">
                  <a:solidFill>
                    <a:sysClr val="windowText" lastClr="000000"/>
                  </a:solidFill>
                  <a:prstDash val="solid"/>
                </a:ln>
                <a:solidFill>
                  <a:schemeClr val="tx2">
                    <a:lumMod val="75000"/>
                    <a:lumOff val="25000"/>
                  </a:schemeClr>
                </a:solidFill>
              </a:rPr>
              <a:t>●</a:t>
            </a:r>
            <a:r>
              <a:rPr kumimoji="1" lang="ja-JP" altLang="en-US" sz="2000"/>
              <a:t>中学校</a:t>
            </a:r>
            <a:endParaRPr kumimoji="1" lang="en-US" altLang="ja-JP" sz="2000"/>
          </a:p>
          <a:p>
            <a:r>
              <a:rPr kumimoji="1" lang="ja-JP" altLang="en-US" sz="2000">
                <a:ln>
                  <a:solidFill>
                    <a:sysClr val="windowText" lastClr="000000"/>
                  </a:solidFill>
                </a:ln>
                <a:solidFill>
                  <a:schemeClr val="accent6">
                    <a:lumMod val="75000"/>
                  </a:schemeClr>
                </a:solidFill>
              </a:rPr>
              <a:t>●</a:t>
            </a:r>
            <a:r>
              <a:rPr kumimoji="1" lang="ja-JP" altLang="en-US" sz="2000"/>
              <a:t>公共施設</a:t>
            </a:r>
          </a:p>
        </p:txBody>
      </p:sp>
      <p:sp>
        <p:nvSpPr>
          <p:cNvPr id="12" name="四角形: 角を丸くする 11">
            <a:extLst>
              <a:ext uri="{FF2B5EF4-FFF2-40B4-BE49-F238E27FC236}">
                <a16:creationId xmlns:a16="http://schemas.microsoft.com/office/drawing/2014/main" id="{56E41DD3-D080-1FF4-1F10-CAB2C6B988B2}"/>
              </a:ext>
            </a:extLst>
          </p:cNvPr>
          <p:cNvSpPr/>
          <p:nvPr/>
        </p:nvSpPr>
        <p:spPr>
          <a:xfrm>
            <a:off x="8870930" y="167911"/>
            <a:ext cx="2443655" cy="1307876"/>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上の 2 つの角を丸める 12">
            <a:extLst>
              <a:ext uri="{FF2B5EF4-FFF2-40B4-BE49-F238E27FC236}">
                <a16:creationId xmlns:a16="http://schemas.microsoft.com/office/drawing/2014/main" id="{80DE6B5F-AC39-60D8-2D7E-0BF0BCE48D1F}"/>
              </a:ext>
            </a:extLst>
          </p:cNvPr>
          <p:cNvSpPr/>
          <p:nvPr/>
        </p:nvSpPr>
        <p:spPr>
          <a:xfrm rot="10800000">
            <a:off x="8960608" y="581601"/>
            <a:ext cx="2262075" cy="830996"/>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748CABD0-2854-5B2D-7DE4-2FC7E5B56359}"/>
              </a:ext>
            </a:extLst>
          </p:cNvPr>
          <p:cNvSpPr txBox="1"/>
          <p:nvPr/>
        </p:nvSpPr>
        <p:spPr>
          <a:xfrm>
            <a:off x="9041088" y="627294"/>
            <a:ext cx="2220510" cy="830997"/>
          </a:xfrm>
          <a:prstGeom prst="rect">
            <a:avLst/>
          </a:prstGeom>
          <a:noFill/>
        </p:spPr>
        <p:txBody>
          <a:bodyPr wrap="square" rtlCol="0">
            <a:spAutoFit/>
          </a:bodyPr>
          <a:lstStyle/>
          <a:p>
            <a:r>
              <a:rPr kumimoji="1" lang="ja-JP" altLang="en-US" sz="2400"/>
              <a:t>生徒数：</a:t>
            </a:r>
            <a:r>
              <a:rPr kumimoji="1" lang="en-US" altLang="ja-JP" sz="2400"/>
              <a:t>457</a:t>
            </a:r>
            <a:r>
              <a:rPr kumimoji="1" lang="ja-JP" altLang="en-US" sz="2400"/>
              <a:t>人</a:t>
            </a:r>
            <a:endParaRPr kumimoji="1" lang="en-US" altLang="ja-JP" sz="2400"/>
          </a:p>
          <a:p>
            <a:r>
              <a:rPr kumimoji="1" lang="ja-JP" altLang="en-US" sz="2400"/>
              <a:t>築年数：</a:t>
            </a:r>
            <a:r>
              <a:rPr lang="en-US" altLang="ja-JP" sz="2400"/>
              <a:t>49</a:t>
            </a:r>
            <a:r>
              <a:rPr kumimoji="1" lang="ja-JP" altLang="en-US" sz="2400"/>
              <a:t>年</a:t>
            </a:r>
            <a:endParaRPr kumimoji="1" lang="en-US" altLang="ja-JP" sz="2400"/>
          </a:p>
        </p:txBody>
      </p:sp>
      <p:sp>
        <p:nvSpPr>
          <p:cNvPr id="20" name="テキスト ボックス 19">
            <a:extLst>
              <a:ext uri="{FF2B5EF4-FFF2-40B4-BE49-F238E27FC236}">
                <a16:creationId xmlns:a16="http://schemas.microsoft.com/office/drawing/2014/main" id="{7FDD73B1-4CA1-50F0-4CF6-952F73333B3D}"/>
              </a:ext>
            </a:extLst>
          </p:cNvPr>
          <p:cNvSpPr txBox="1"/>
          <p:nvPr/>
        </p:nvSpPr>
        <p:spPr>
          <a:xfrm>
            <a:off x="8893481" y="179552"/>
            <a:ext cx="2481366" cy="461665"/>
          </a:xfrm>
          <a:prstGeom prst="rect">
            <a:avLst/>
          </a:prstGeom>
          <a:noFill/>
        </p:spPr>
        <p:txBody>
          <a:bodyPr wrap="square" rtlCol="0">
            <a:spAutoFit/>
          </a:bodyPr>
          <a:lstStyle/>
          <a:p>
            <a:r>
              <a:rPr kumimoji="1" lang="ja-JP" altLang="en-US" sz="2400"/>
              <a:t>土浦第四中学校</a:t>
            </a:r>
          </a:p>
        </p:txBody>
      </p:sp>
      <p:cxnSp>
        <p:nvCxnSpPr>
          <p:cNvPr id="22" name="直線コネクタ 21">
            <a:extLst>
              <a:ext uri="{FF2B5EF4-FFF2-40B4-BE49-F238E27FC236}">
                <a16:creationId xmlns:a16="http://schemas.microsoft.com/office/drawing/2014/main" id="{8D41FF25-F77A-FD61-40AE-64771F6AB037}"/>
              </a:ext>
            </a:extLst>
          </p:cNvPr>
          <p:cNvCxnSpPr>
            <a:cxnSpLocks/>
          </p:cNvCxnSpPr>
          <p:nvPr/>
        </p:nvCxnSpPr>
        <p:spPr>
          <a:xfrm flipV="1">
            <a:off x="10495313" y="1503985"/>
            <a:ext cx="226353" cy="99789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テキスト ボックス 55">
            <a:extLst>
              <a:ext uri="{FF2B5EF4-FFF2-40B4-BE49-F238E27FC236}">
                <a16:creationId xmlns:a16="http://schemas.microsoft.com/office/drawing/2014/main" id="{4F60480C-9933-632F-D749-37351554DBC7}"/>
              </a:ext>
            </a:extLst>
          </p:cNvPr>
          <p:cNvSpPr txBox="1"/>
          <p:nvPr/>
        </p:nvSpPr>
        <p:spPr>
          <a:xfrm>
            <a:off x="8007064" y="3263256"/>
            <a:ext cx="3254534" cy="950581"/>
          </a:xfrm>
          <a:prstGeom prst="rect">
            <a:avLst/>
          </a:prstGeom>
          <a:noFill/>
        </p:spPr>
        <p:txBody>
          <a:bodyPr wrap="square" rtlCol="0">
            <a:spAutoFit/>
          </a:bodyPr>
          <a:lstStyle/>
          <a:p>
            <a:r>
              <a:rPr kumimoji="1" lang="ja-JP" altLang="en-US" sz="2400"/>
              <a:t>生徒の動線</a:t>
            </a:r>
            <a:endParaRPr kumimoji="1" lang="en-US" altLang="ja-JP" sz="2400"/>
          </a:p>
          <a:p>
            <a:pPr>
              <a:lnSpc>
                <a:spcPct val="150000"/>
              </a:lnSpc>
            </a:pPr>
            <a:r>
              <a:rPr lang="ja-JP" altLang="en-US" sz="2400"/>
              <a:t>地域住民・職員の動線</a:t>
            </a:r>
            <a:endParaRPr kumimoji="1" lang="ja-JP" altLang="en-US" sz="2400"/>
          </a:p>
        </p:txBody>
      </p:sp>
      <p:sp>
        <p:nvSpPr>
          <p:cNvPr id="32" name="矢印: 折線 31">
            <a:extLst>
              <a:ext uri="{FF2B5EF4-FFF2-40B4-BE49-F238E27FC236}">
                <a16:creationId xmlns:a16="http://schemas.microsoft.com/office/drawing/2014/main" id="{9B85A609-3968-353D-B962-49A6840BDF10}"/>
              </a:ext>
            </a:extLst>
          </p:cNvPr>
          <p:cNvSpPr/>
          <p:nvPr/>
        </p:nvSpPr>
        <p:spPr>
          <a:xfrm rot="16200000" flipH="1">
            <a:off x="7201108" y="3805638"/>
            <a:ext cx="783116" cy="885960"/>
          </a:xfrm>
          <a:prstGeom prst="bentArrow">
            <a:avLst>
              <a:gd name="adj1" fmla="val 29274"/>
              <a:gd name="adj2" fmla="val 25000"/>
              <a:gd name="adj3" fmla="val 38332"/>
              <a:gd name="adj4" fmla="val 43750"/>
            </a:avLst>
          </a:prstGeom>
          <a:solidFill>
            <a:srgbClr val="D054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矢印: 折線 7">
            <a:extLst>
              <a:ext uri="{FF2B5EF4-FFF2-40B4-BE49-F238E27FC236}">
                <a16:creationId xmlns:a16="http://schemas.microsoft.com/office/drawing/2014/main" id="{CEC9A09A-0238-4042-C822-BBF52640248E}"/>
              </a:ext>
            </a:extLst>
          </p:cNvPr>
          <p:cNvSpPr/>
          <p:nvPr/>
        </p:nvSpPr>
        <p:spPr>
          <a:xfrm rot="16200000">
            <a:off x="7201108" y="2785495"/>
            <a:ext cx="783117" cy="885960"/>
          </a:xfrm>
          <a:prstGeom prst="bentArrow">
            <a:avLst>
              <a:gd name="adj1" fmla="val 29274"/>
              <a:gd name="adj2" fmla="val 25000"/>
              <a:gd name="adj3" fmla="val 38332"/>
              <a:gd name="adj4" fmla="val 4375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a:extLst>
              <a:ext uri="{FF2B5EF4-FFF2-40B4-BE49-F238E27FC236}">
                <a16:creationId xmlns:a16="http://schemas.microsoft.com/office/drawing/2014/main" id="{583DE96A-D960-5257-D895-D6764D601EDC}"/>
              </a:ext>
            </a:extLst>
          </p:cNvPr>
          <p:cNvSpPr txBox="1"/>
          <p:nvPr/>
        </p:nvSpPr>
        <p:spPr>
          <a:xfrm>
            <a:off x="395967" y="310201"/>
            <a:ext cx="3989916"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統合後の教室配置案</a:t>
            </a:r>
            <a:endParaRPr lang="ja-JP" altLang="ja-JP" sz="3200" b="1">
              <a:ln w="0"/>
              <a:effectLst>
                <a:outerShdw blurRad="38100" dist="19050" dir="2700000" algn="tl" rotWithShape="0">
                  <a:schemeClr val="dk1">
                    <a:alpha val="40000"/>
                  </a:schemeClr>
                </a:outerShdw>
              </a:effectLst>
            </a:endParaRPr>
          </a:p>
        </p:txBody>
      </p:sp>
      <p:sp>
        <p:nvSpPr>
          <p:cNvPr id="28" name="正方形/長方形 27">
            <a:extLst>
              <a:ext uri="{FF2B5EF4-FFF2-40B4-BE49-F238E27FC236}">
                <a16:creationId xmlns:a16="http://schemas.microsoft.com/office/drawing/2014/main" id="{E3258EC9-F0F8-9AB0-E348-7841FFB6A747}"/>
              </a:ext>
            </a:extLst>
          </p:cNvPr>
          <p:cNvSpPr/>
          <p:nvPr/>
        </p:nvSpPr>
        <p:spPr>
          <a:xfrm>
            <a:off x="5751297" y="201026"/>
            <a:ext cx="2943820" cy="4401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spTree>
    <p:extLst>
      <p:ext uri="{BB962C8B-B14F-4D97-AF65-F5344CB8AC3E}">
        <p14:creationId xmlns:p14="http://schemas.microsoft.com/office/powerpoint/2010/main" val="18966368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DE815BD-9F90-4B51-45CA-AFB483A311C9}"/>
            </a:ext>
          </a:extLst>
        </p:cNvPr>
        <p:cNvGrpSpPr/>
        <p:nvPr/>
      </p:nvGrpSpPr>
      <p:grpSpPr>
        <a:xfrm>
          <a:off x="0" y="0"/>
          <a:ext cx="0" cy="0"/>
          <a:chOff x="0" y="0"/>
          <a:chExt cx="0" cy="0"/>
        </a:xfrm>
      </p:grpSpPr>
      <p:sp>
        <p:nvSpPr>
          <p:cNvPr id="2" name="四角形: 1 つの角を切り取る 1">
            <a:extLst>
              <a:ext uri="{FF2B5EF4-FFF2-40B4-BE49-F238E27FC236}">
                <a16:creationId xmlns:a16="http://schemas.microsoft.com/office/drawing/2014/main" id="{71082FDC-5201-B549-E3DF-DCD2B3EE6188}"/>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F509C32C-94D4-FBE0-0944-D9BD3FD8611E}"/>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FEF015B9-0AE0-5BDD-792B-3651231F708C}"/>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659EB8C7-CE1F-CE08-5863-28985E64F654}"/>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B8614A06-3482-7403-329B-D274EBCCBEC4}"/>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FF8B0945-7466-0374-8DB6-0A06B0726D71}"/>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594BEB94-6EE8-445C-AEEA-4B26A8072F10}"/>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15" name="テキスト ボックス 14">
            <a:extLst>
              <a:ext uri="{FF2B5EF4-FFF2-40B4-BE49-F238E27FC236}">
                <a16:creationId xmlns:a16="http://schemas.microsoft.com/office/drawing/2014/main" id="{97494649-4319-5DD1-4B21-C4363A0064AD}"/>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16" name="テキスト ボックス 15">
            <a:extLst>
              <a:ext uri="{FF2B5EF4-FFF2-40B4-BE49-F238E27FC236}">
                <a16:creationId xmlns:a16="http://schemas.microsoft.com/office/drawing/2014/main" id="{56F60664-A514-DD42-056E-7F3FD71CD9F0}"/>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F8AEF7C9-E202-8BEE-BA6A-AA66696F55F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8" name="テキスト ボックス 17">
            <a:extLst>
              <a:ext uri="{FF2B5EF4-FFF2-40B4-BE49-F238E27FC236}">
                <a16:creationId xmlns:a16="http://schemas.microsoft.com/office/drawing/2014/main" id="{02A738FF-3C75-0E93-D072-6149D7C0B3A6}"/>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21" name="テキスト ボックス 20">
            <a:extLst>
              <a:ext uri="{FF2B5EF4-FFF2-40B4-BE49-F238E27FC236}">
                <a16:creationId xmlns:a16="http://schemas.microsoft.com/office/drawing/2014/main" id="{9B46880D-DE26-A0A4-82F7-658F00106202}"/>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スライド番号プレースホルダー 8">
            <a:extLst>
              <a:ext uri="{FF2B5EF4-FFF2-40B4-BE49-F238E27FC236}">
                <a16:creationId xmlns:a16="http://schemas.microsoft.com/office/drawing/2014/main" id="{31E1A7DA-13BD-9CBE-5F17-3DF9FC26B792}"/>
              </a:ext>
            </a:extLst>
          </p:cNvPr>
          <p:cNvSpPr>
            <a:spLocks noGrp="1"/>
          </p:cNvSpPr>
          <p:nvPr>
            <p:ph type="sldNum" sz="quarter" idx="12"/>
          </p:nvPr>
        </p:nvSpPr>
        <p:spPr/>
        <p:txBody>
          <a:bodyPr/>
          <a:lstStyle/>
          <a:p>
            <a:fld id="{808DD2B0-C8C2-4F2E-939A-03152E45562F}" type="slidenum">
              <a:rPr kumimoji="1" lang="ja-JP" altLang="en-US" smtClean="0"/>
              <a:t>33</a:t>
            </a:fld>
            <a:endParaRPr kumimoji="1" lang="ja-JP" altLang="en-US"/>
          </a:p>
        </p:txBody>
      </p:sp>
      <p:pic>
        <p:nvPicPr>
          <p:cNvPr id="28" name="図 27" descr="グラフ, ヒストグラム&#10;&#10;AI 生成コンテンツは誤りを含む可能性があります。">
            <a:extLst>
              <a:ext uri="{FF2B5EF4-FFF2-40B4-BE49-F238E27FC236}">
                <a16:creationId xmlns:a16="http://schemas.microsoft.com/office/drawing/2014/main" id="{56E9FB7C-8C8E-9291-A1E3-CF020613989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5664" y="3429000"/>
            <a:ext cx="4580512" cy="3199452"/>
          </a:xfrm>
          <a:prstGeom prst="rect">
            <a:avLst/>
          </a:prstGeom>
        </p:spPr>
      </p:pic>
      <p:pic>
        <p:nvPicPr>
          <p:cNvPr id="30" name="図 29" descr="グラフ&#10;&#10;AI 生成コンテンツは誤りを含む可能性があります。">
            <a:extLst>
              <a:ext uri="{FF2B5EF4-FFF2-40B4-BE49-F238E27FC236}">
                <a16:creationId xmlns:a16="http://schemas.microsoft.com/office/drawing/2014/main" id="{B578C550-9C35-B97D-0FEA-B499C6F92B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5664" y="-1"/>
            <a:ext cx="4580513" cy="3199453"/>
          </a:xfrm>
          <a:prstGeom prst="rect">
            <a:avLst/>
          </a:prstGeom>
        </p:spPr>
      </p:pic>
      <p:pic>
        <p:nvPicPr>
          <p:cNvPr id="32" name="図 31" descr="ヒストグラム&#10;&#10;AI 生成コンテンツは誤りを含む可能性があります。">
            <a:extLst>
              <a:ext uri="{FF2B5EF4-FFF2-40B4-BE49-F238E27FC236}">
                <a16:creationId xmlns:a16="http://schemas.microsoft.com/office/drawing/2014/main" id="{241A917A-75ED-AF60-48A0-DFB1CCF323D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58655" y="3429000"/>
            <a:ext cx="4580511" cy="3199452"/>
          </a:xfrm>
          <a:prstGeom prst="rect">
            <a:avLst/>
          </a:prstGeom>
        </p:spPr>
      </p:pic>
      <p:pic>
        <p:nvPicPr>
          <p:cNvPr id="34" name="図 33" descr="テーブル が含まれている画像&#10;&#10;AI 生成コンテンツは誤りを含む可能性があります。">
            <a:extLst>
              <a:ext uri="{FF2B5EF4-FFF2-40B4-BE49-F238E27FC236}">
                <a16:creationId xmlns:a16="http://schemas.microsoft.com/office/drawing/2014/main" id="{78E96207-FD17-2CF2-20A9-7A3D942BF6E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82264" y="21121"/>
            <a:ext cx="4580512" cy="3199454"/>
          </a:xfrm>
          <a:prstGeom prst="rect">
            <a:avLst/>
          </a:prstGeom>
        </p:spPr>
      </p:pic>
      <p:sp>
        <p:nvSpPr>
          <p:cNvPr id="58" name="テキスト ボックス 57">
            <a:extLst>
              <a:ext uri="{FF2B5EF4-FFF2-40B4-BE49-F238E27FC236}">
                <a16:creationId xmlns:a16="http://schemas.microsoft.com/office/drawing/2014/main" id="{D9182CB4-3D5F-37E4-2726-07EB4A84180A}"/>
              </a:ext>
            </a:extLst>
          </p:cNvPr>
          <p:cNvSpPr txBox="1"/>
          <p:nvPr/>
        </p:nvSpPr>
        <p:spPr>
          <a:xfrm>
            <a:off x="3621752" y="3025943"/>
            <a:ext cx="1920746" cy="307777"/>
          </a:xfrm>
          <a:prstGeom prst="rect">
            <a:avLst/>
          </a:prstGeom>
          <a:noFill/>
        </p:spPr>
        <p:txBody>
          <a:bodyPr wrap="square" rtlCol="0">
            <a:spAutoFit/>
          </a:bodyPr>
          <a:lstStyle/>
          <a:p>
            <a:r>
              <a:rPr lang="en-US" altLang="ja-JP" sz="1400"/>
              <a:t>2</a:t>
            </a:r>
            <a:r>
              <a:rPr lang="ja-JP" altLang="en-US" sz="1400"/>
              <a:t>階平面図</a:t>
            </a:r>
            <a:endParaRPr kumimoji="1" lang="ja-JP" altLang="en-US" sz="1400"/>
          </a:p>
        </p:txBody>
      </p:sp>
      <p:sp>
        <p:nvSpPr>
          <p:cNvPr id="59" name="テキスト ボックス 58">
            <a:extLst>
              <a:ext uri="{FF2B5EF4-FFF2-40B4-BE49-F238E27FC236}">
                <a16:creationId xmlns:a16="http://schemas.microsoft.com/office/drawing/2014/main" id="{818B43D9-28AA-C9F4-C0C0-EFE01763D6A1}"/>
              </a:ext>
            </a:extLst>
          </p:cNvPr>
          <p:cNvSpPr txBox="1"/>
          <p:nvPr/>
        </p:nvSpPr>
        <p:spPr>
          <a:xfrm>
            <a:off x="8670709" y="6493368"/>
            <a:ext cx="1920746" cy="307777"/>
          </a:xfrm>
          <a:prstGeom prst="rect">
            <a:avLst/>
          </a:prstGeom>
          <a:noFill/>
        </p:spPr>
        <p:txBody>
          <a:bodyPr wrap="square" rtlCol="0">
            <a:spAutoFit/>
          </a:bodyPr>
          <a:lstStyle/>
          <a:p>
            <a:r>
              <a:rPr lang="en-US" altLang="ja-JP" sz="1400"/>
              <a:t>3</a:t>
            </a:r>
            <a:r>
              <a:rPr lang="ja-JP" altLang="en-US" sz="1400"/>
              <a:t>階平面図</a:t>
            </a:r>
            <a:endParaRPr kumimoji="1" lang="ja-JP" altLang="en-US" sz="1400"/>
          </a:p>
        </p:txBody>
      </p:sp>
      <p:sp>
        <p:nvSpPr>
          <p:cNvPr id="60" name="テキスト ボックス 59">
            <a:extLst>
              <a:ext uri="{FF2B5EF4-FFF2-40B4-BE49-F238E27FC236}">
                <a16:creationId xmlns:a16="http://schemas.microsoft.com/office/drawing/2014/main" id="{014F5E88-DB1E-F5EE-9676-F2D3BEF93DE0}"/>
              </a:ext>
            </a:extLst>
          </p:cNvPr>
          <p:cNvSpPr txBox="1"/>
          <p:nvPr/>
        </p:nvSpPr>
        <p:spPr>
          <a:xfrm>
            <a:off x="8748837" y="3102418"/>
            <a:ext cx="1920746" cy="307777"/>
          </a:xfrm>
          <a:prstGeom prst="rect">
            <a:avLst/>
          </a:prstGeom>
          <a:noFill/>
        </p:spPr>
        <p:txBody>
          <a:bodyPr wrap="square" rtlCol="0">
            <a:spAutoFit/>
          </a:bodyPr>
          <a:lstStyle/>
          <a:p>
            <a:r>
              <a:rPr lang="en-US" altLang="ja-JP" sz="1400"/>
              <a:t>4</a:t>
            </a:r>
            <a:r>
              <a:rPr lang="ja-JP" altLang="en-US" sz="1400"/>
              <a:t>階平面図</a:t>
            </a:r>
            <a:endParaRPr kumimoji="1" lang="ja-JP" altLang="en-US" sz="1400"/>
          </a:p>
        </p:txBody>
      </p:sp>
      <p:sp>
        <p:nvSpPr>
          <p:cNvPr id="24" name="テキスト ボックス 23">
            <a:extLst>
              <a:ext uri="{FF2B5EF4-FFF2-40B4-BE49-F238E27FC236}">
                <a16:creationId xmlns:a16="http://schemas.microsoft.com/office/drawing/2014/main" id="{611F64A3-6255-D07D-DFF8-F2B7151C89BB}"/>
              </a:ext>
            </a:extLst>
          </p:cNvPr>
          <p:cNvSpPr txBox="1"/>
          <p:nvPr/>
        </p:nvSpPr>
        <p:spPr>
          <a:xfrm>
            <a:off x="3673785" y="6474563"/>
            <a:ext cx="1920746" cy="307777"/>
          </a:xfrm>
          <a:prstGeom prst="rect">
            <a:avLst/>
          </a:prstGeom>
          <a:noFill/>
        </p:spPr>
        <p:txBody>
          <a:bodyPr wrap="square" rtlCol="0">
            <a:spAutoFit/>
          </a:bodyPr>
          <a:lstStyle/>
          <a:p>
            <a:r>
              <a:rPr lang="en-US" altLang="ja-JP" sz="1400"/>
              <a:t>1</a:t>
            </a:r>
            <a:r>
              <a:rPr lang="ja-JP" altLang="en-US" sz="1400"/>
              <a:t>階平面図</a:t>
            </a:r>
            <a:endParaRPr kumimoji="1" lang="ja-JP" altLang="en-US" sz="1400"/>
          </a:p>
        </p:txBody>
      </p:sp>
    </p:spTree>
    <p:extLst>
      <p:ext uri="{BB962C8B-B14F-4D97-AF65-F5344CB8AC3E}">
        <p14:creationId xmlns:p14="http://schemas.microsoft.com/office/powerpoint/2010/main" val="767352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0E39E5-988F-55DA-6EFC-046F5264A6C5}"/>
            </a:ext>
          </a:extLst>
        </p:cNvPr>
        <p:cNvGrpSpPr/>
        <p:nvPr/>
      </p:nvGrpSpPr>
      <p:grpSpPr>
        <a:xfrm>
          <a:off x="0" y="0"/>
          <a:ext cx="0" cy="0"/>
          <a:chOff x="0" y="0"/>
          <a:chExt cx="0" cy="0"/>
        </a:xfrm>
      </p:grpSpPr>
      <p:sp>
        <p:nvSpPr>
          <p:cNvPr id="2" name="四角形: 1 つの角を切り取る 1">
            <a:extLst>
              <a:ext uri="{FF2B5EF4-FFF2-40B4-BE49-F238E27FC236}">
                <a16:creationId xmlns:a16="http://schemas.microsoft.com/office/drawing/2014/main" id="{906D0553-365B-DC15-2578-2726A02775DD}"/>
              </a:ext>
            </a:extLst>
          </p:cNvPr>
          <p:cNvSpPr/>
          <p:nvPr/>
        </p:nvSpPr>
        <p:spPr>
          <a:xfrm>
            <a:off x="11400000" y="-1"/>
            <a:ext cx="792000" cy="11727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431999AC-FCA4-95D7-A70D-82869192E97E}"/>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B737401B-12B7-9E85-15D8-0844E19896F3}"/>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AE03DB10-379A-5FBA-9E54-EBF6D6D9EB8A}"/>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EE8EB380-8AE1-4CB4-0160-85BA4EF55F47}"/>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2D7A1C01-860B-1F3E-D91B-0642C8AF134B}"/>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198605FB-CBC4-1B79-D460-6FDCDD988388}"/>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15" name="テキスト ボックス 14">
            <a:extLst>
              <a:ext uri="{FF2B5EF4-FFF2-40B4-BE49-F238E27FC236}">
                <a16:creationId xmlns:a16="http://schemas.microsoft.com/office/drawing/2014/main" id="{6A1C8F73-BAD9-F255-67E6-4B2FAE83CC82}"/>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lumMod val="75000"/>
                  </a:schemeClr>
                </a:solidFill>
              </a:rPr>
              <a:t>商業</a:t>
            </a:r>
          </a:p>
        </p:txBody>
      </p:sp>
      <p:sp>
        <p:nvSpPr>
          <p:cNvPr id="16" name="テキスト ボックス 15">
            <a:extLst>
              <a:ext uri="{FF2B5EF4-FFF2-40B4-BE49-F238E27FC236}">
                <a16:creationId xmlns:a16="http://schemas.microsoft.com/office/drawing/2014/main" id="{D525A679-0661-E56C-80A2-12BA0E9E43AC}"/>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100906FF-A262-7D91-8E25-D082B1A9B37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8" name="テキスト ボックス 17">
            <a:extLst>
              <a:ext uri="{FF2B5EF4-FFF2-40B4-BE49-F238E27FC236}">
                <a16:creationId xmlns:a16="http://schemas.microsoft.com/office/drawing/2014/main" id="{6B978689-96AF-73FB-1295-7445C0BC86DE}"/>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1"/>
                </a:solidFill>
              </a:rPr>
              <a:t>公共</a:t>
            </a:r>
            <a:endParaRPr kumimoji="1" lang="en-US" altLang="ja-JP" sz="2400" b="1">
              <a:solidFill>
                <a:schemeClr val="bg1"/>
              </a:solidFill>
            </a:endParaRPr>
          </a:p>
          <a:p>
            <a:pPr algn="ctr"/>
            <a:r>
              <a:rPr lang="ja-JP" altLang="en-US" sz="2400" b="1">
                <a:solidFill>
                  <a:schemeClr val="bg1"/>
                </a:solidFill>
              </a:rPr>
              <a:t>施設</a:t>
            </a:r>
            <a:endParaRPr kumimoji="1" lang="ja-JP" altLang="en-US" sz="2400" b="1">
              <a:solidFill>
                <a:schemeClr val="bg1"/>
              </a:solidFill>
            </a:endParaRPr>
          </a:p>
        </p:txBody>
      </p:sp>
      <p:sp>
        <p:nvSpPr>
          <p:cNvPr id="21" name="テキスト ボックス 20">
            <a:extLst>
              <a:ext uri="{FF2B5EF4-FFF2-40B4-BE49-F238E27FC236}">
                <a16:creationId xmlns:a16="http://schemas.microsoft.com/office/drawing/2014/main" id="{DA7EC4EA-9CAD-8F22-0DA6-1988EE4FF958}"/>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27" name="スライド番号プレースホルダー 26">
            <a:extLst>
              <a:ext uri="{FF2B5EF4-FFF2-40B4-BE49-F238E27FC236}">
                <a16:creationId xmlns:a16="http://schemas.microsoft.com/office/drawing/2014/main" id="{82723C14-A65D-D01B-B032-DCD5D5624A0D}"/>
              </a:ext>
            </a:extLst>
          </p:cNvPr>
          <p:cNvSpPr>
            <a:spLocks noGrp="1"/>
          </p:cNvSpPr>
          <p:nvPr>
            <p:ph type="sldNum" sz="quarter" idx="12"/>
          </p:nvPr>
        </p:nvSpPr>
        <p:spPr/>
        <p:txBody>
          <a:bodyPr/>
          <a:lstStyle/>
          <a:p>
            <a:fld id="{808DD2B0-C8C2-4F2E-939A-03152E45562F}" type="slidenum">
              <a:rPr kumimoji="1" lang="ja-JP" altLang="en-US" smtClean="0"/>
              <a:t>34</a:t>
            </a:fld>
            <a:endParaRPr kumimoji="1" lang="ja-JP" altLang="en-US"/>
          </a:p>
        </p:txBody>
      </p:sp>
      <p:sp>
        <p:nvSpPr>
          <p:cNvPr id="9" name="正方形/長方形 8">
            <a:extLst>
              <a:ext uri="{FF2B5EF4-FFF2-40B4-BE49-F238E27FC236}">
                <a16:creationId xmlns:a16="http://schemas.microsoft.com/office/drawing/2014/main" id="{E413268B-5A66-7B41-9EEE-3AEFAD78D602}"/>
              </a:ext>
            </a:extLst>
          </p:cNvPr>
          <p:cNvSpPr/>
          <p:nvPr/>
        </p:nvSpPr>
        <p:spPr>
          <a:xfrm>
            <a:off x="307901" y="366253"/>
            <a:ext cx="2943820" cy="4401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pic>
        <p:nvPicPr>
          <p:cNvPr id="19" name="図 18" descr="グラフィカル ユーザー インターフェイス, アプリケーション, テーブル, Excel&#10;&#10;AI 生成コンテンツは誤りを含む可能性があります。">
            <a:extLst>
              <a:ext uri="{FF2B5EF4-FFF2-40B4-BE49-F238E27FC236}">
                <a16:creationId xmlns:a16="http://schemas.microsoft.com/office/drawing/2014/main" id="{A073E00C-B6A4-DE66-C24F-5D49C0EB2BE3}"/>
              </a:ext>
            </a:extLst>
          </p:cNvPr>
          <p:cNvPicPr>
            <a:picLocks noChangeAspect="1"/>
          </p:cNvPicPr>
          <p:nvPr/>
        </p:nvPicPr>
        <p:blipFill>
          <a:blip r:embed="rId3">
            <a:extLst>
              <a:ext uri="{28A0092B-C50C-407E-A947-70E740481C1C}">
                <a14:useLocalDpi xmlns:a14="http://schemas.microsoft.com/office/drawing/2010/main" val="0"/>
              </a:ext>
            </a:extLst>
          </a:blip>
          <a:srcRect l="22840" t="17600" r="25184" b="7661"/>
          <a:stretch>
            <a:fillRect/>
          </a:stretch>
        </p:blipFill>
        <p:spPr>
          <a:xfrm>
            <a:off x="53336" y="1126424"/>
            <a:ext cx="5882956" cy="4756043"/>
          </a:xfrm>
          <a:prstGeom prst="rect">
            <a:avLst/>
          </a:prstGeom>
        </p:spPr>
      </p:pic>
      <p:sp>
        <p:nvSpPr>
          <p:cNvPr id="20" name="正方形/長方形 19">
            <a:extLst>
              <a:ext uri="{FF2B5EF4-FFF2-40B4-BE49-F238E27FC236}">
                <a16:creationId xmlns:a16="http://schemas.microsoft.com/office/drawing/2014/main" id="{E31D1932-D8A5-E3D3-18F9-EE910BF80D2F}"/>
              </a:ext>
            </a:extLst>
          </p:cNvPr>
          <p:cNvSpPr/>
          <p:nvPr/>
        </p:nvSpPr>
        <p:spPr>
          <a:xfrm>
            <a:off x="1249675" y="1922541"/>
            <a:ext cx="4541520" cy="177679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67668705-AB1B-725E-700A-F3028A840A59}"/>
              </a:ext>
            </a:extLst>
          </p:cNvPr>
          <p:cNvSpPr/>
          <p:nvPr/>
        </p:nvSpPr>
        <p:spPr>
          <a:xfrm>
            <a:off x="1249675" y="3802817"/>
            <a:ext cx="4541520" cy="36515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descr="グラフ&#10;&#10;AI 生成コンテンツは誤りを含む可能性があります。">
            <a:extLst>
              <a:ext uri="{FF2B5EF4-FFF2-40B4-BE49-F238E27FC236}">
                <a16:creationId xmlns:a16="http://schemas.microsoft.com/office/drawing/2014/main" id="{CDA3621A-57A8-1213-47AE-3D3DEC9341F4}"/>
              </a:ext>
            </a:extLst>
          </p:cNvPr>
          <p:cNvPicPr>
            <a:picLocks noChangeAspect="1"/>
          </p:cNvPicPr>
          <p:nvPr/>
        </p:nvPicPr>
        <p:blipFill>
          <a:blip r:embed="rId4">
            <a:extLst>
              <a:ext uri="{28A0092B-C50C-407E-A947-70E740481C1C}">
                <a14:useLocalDpi xmlns:a14="http://schemas.microsoft.com/office/drawing/2010/main" val="0"/>
              </a:ext>
            </a:extLst>
          </a:blip>
          <a:srcRect l="15872" t="42330" r="16977" b="10096"/>
          <a:stretch>
            <a:fillRect/>
          </a:stretch>
        </p:blipFill>
        <p:spPr>
          <a:xfrm>
            <a:off x="4887708" y="4305518"/>
            <a:ext cx="6485860" cy="2583427"/>
          </a:xfrm>
          <a:prstGeom prst="rect">
            <a:avLst/>
          </a:prstGeom>
        </p:spPr>
      </p:pic>
      <p:sp>
        <p:nvSpPr>
          <p:cNvPr id="25" name="テキスト ボックス 24">
            <a:extLst>
              <a:ext uri="{FF2B5EF4-FFF2-40B4-BE49-F238E27FC236}">
                <a16:creationId xmlns:a16="http://schemas.microsoft.com/office/drawing/2014/main" id="{788AB82D-2FE2-96FA-68C6-8D27737000C8}"/>
              </a:ext>
            </a:extLst>
          </p:cNvPr>
          <p:cNvSpPr txBox="1"/>
          <p:nvPr/>
        </p:nvSpPr>
        <p:spPr>
          <a:xfrm>
            <a:off x="5964826" y="146012"/>
            <a:ext cx="4169228" cy="1754326"/>
          </a:xfrm>
          <a:prstGeom prst="rect">
            <a:avLst/>
          </a:prstGeom>
          <a:noFill/>
        </p:spPr>
        <p:txBody>
          <a:bodyPr wrap="square" rtlCol="0">
            <a:spAutoFit/>
          </a:bodyPr>
          <a:lstStyle/>
          <a:p>
            <a:r>
              <a:rPr kumimoji="1" lang="ja-JP" altLang="en-US" b="1"/>
              <a:t>コミュニティ・文化施設に関して</a:t>
            </a:r>
            <a:endParaRPr kumimoji="1" lang="en-US" altLang="ja-JP" b="1"/>
          </a:p>
          <a:p>
            <a:endParaRPr kumimoji="1" lang="en-US" altLang="ja-JP"/>
          </a:p>
          <a:p>
            <a:r>
              <a:rPr kumimoji="1" lang="en-US" altLang="ja-JP"/>
              <a:t>17</a:t>
            </a:r>
            <a:r>
              <a:rPr kumimoji="1" lang="ja-JP" altLang="en-US"/>
              <a:t>施設</a:t>
            </a:r>
            <a:r>
              <a:rPr kumimoji="1" lang="en-US" altLang="ja-JP"/>
              <a:t>/38</a:t>
            </a:r>
            <a:r>
              <a:rPr kumimoji="1" lang="ja-JP" altLang="en-US"/>
              <a:t>施設　　　</a:t>
            </a:r>
            <a:endParaRPr kumimoji="1" lang="en-US" altLang="ja-JP"/>
          </a:p>
          <a:p>
            <a:r>
              <a:rPr lang="en-US" altLang="ja-JP"/>
              <a:t>22,742.99</a:t>
            </a:r>
            <a:r>
              <a:rPr lang="ja-JP" altLang="en-US"/>
              <a:t>㎡</a:t>
            </a:r>
            <a:r>
              <a:rPr lang="en-US" altLang="ja-JP"/>
              <a:t>/</a:t>
            </a:r>
            <a:r>
              <a:rPr kumimoji="1" lang="en-US" altLang="ja-JP"/>
              <a:t>45,860.83</a:t>
            </a:r>
            <a:r>
              <a:rPr kumimoji="1" lang="ja-JP" altLang="en-US"/>
              <a:t>㎡   </a:t>
            </a:r>
            <a:endParaRPr kumimoji="1" lang="en-US" altLang="ja-JP" b="1">
              <a:solidFill>
                <a:srgbClr val="FF0000"/>
              </a:solidFill>
            </a:endParaRPr>
          </a:p>
          <a:p>
            <a:r>
              <a:rPr lang="ja-JP" altLang="en-US"/>
              <a:t>　　　　　　↓</a:t>
            </a:r>
            <a:endParaRPr lang="en-US" altLang="ja-JP"/>
          </a:p>
          <a:p>
            <a:r>
              <a:rPr kumimoji="1" lang="ja-JP" altLang="en-US"/>
              <a:t>延べ床面積で計算すると</a:t>
            </a:r>
            <a:r>
              <a:rPr kumimoji="1" lang="en-US" altLang="ja-JP" b="1">
                <a:solidFill>
                  <a:srgbClr val="FF0000"/>
                </a:solidFill>
              </a:rPr>
              <a:t>50%</a:t>
            </a:r>
            <a:r>
              <a:rPr kumimoji="1" lang="ja-JP" altLang="en-US"/>
              <a:t>の削減</a:t>
            </a:r>
          </a:p>
        </p:txBody>
      </p:sp>
      <p:sp>
        <p:nvSpPr>
          <p:cNvPr id="26" name="テキスト ボックス 25">
            <a:extLst>
              <a:ext uri="{FF2B5EF4-FFF2-40B4-BE49-F238E27FC236}">
                <a16:creationId xmlns:a16="http://schemas.microsoft.com/office/drawing/2014/main" id="{2ECD6546-668F-91F8-D7B3-0887130E7E34}"/>
              </a:ext>
            </a:extLst>
          </p:cNvPr>
          <p:cNvSpPr txBox="1"/>
          <p:nvPr/>
        </p:nvSpPr>
        <p:spPr>
          <a:xfrm>
            <a:off x="6257485" y="2133432"/>
            <a:ext cx="4506210" cy="1938992"/>
          </a:xfrm>
          <a:prstGeom prst="rect">
            <a:avLst/>
          </a:prstGeom>
          <a:noFill/>
        </p:spPr>
        <p:txBody>
          <a:bodyPr wrap="square" rtlCol="0">
            <a:spAutoFit/>
          </a:bodyPr>
          <a:lstStyle/>
          <a:p>
            <a:r>
              <a:rPr kumimoji="1" lang="ja-JP" altLang="en-US" sz="2000" b="1"/>
              <a:t>面積比例コスト</a:t>
            </a:r>
            <a:endParaRPr kumimoji="1" lang="en-US" altLang="ja-JP" sz="2000" b="1"/>
          </a:p>
          <a:p>
            <a:r>
              <a:rPr lang="ja-JP" altLang="en-US" sz="2000"/>
              <a:t>約</a:t>
            </a:r>
            <a:r>
              <a:rPr lang="en-US" altLang="ja-JP" sz="2000"/>
              <a:t>14.4</a:t>
            </a:r>
            <a:r>
              <a:rPr lang="ja-JP" altLang="en-US" sz="2000"/>
              <a:t>億円　</a:t>
            </a:r>
            <a:r>
              <a:rPr lang="en-US" altLang="ja-JP" sz="2000"/>
              <a:t>×</a:t>
            </a:r>
            <a:r>
              <a:rPr lang="ja-JP" altLang="en-US" sz="2000"/>
              <a:t>　</a:t>
            </a:r>
            <a:r>
              <a:rPr lang="en-US" altLang="ja-JP" sz="2000"/>
              <a:t>80%   = 11.5</a:t>
            </a:r>
            <a:r>
              <a:rPr lang="ja-JP" altLang="en-US" sz="2000"/>
              <a:t>億円</a:t>
            </a:r>
            <a:endParaRPr lang="en-US" altLang="ja-JP" sz="2000"/>
          </a:p>
          <a:p>
            <a:r>
              <a:rPr kumimoji="1" lang="en-US" altLang="ja-JP" sz="2000" b="1"/>
              <a:t>50%</a:t>
            </a:r>
            <a:r>
              <a:rPr kumimoji="1" lang="ja-JP" altLang="en-US" sz="2000" b="1"/>
              <a:t>削減後のコスト</a:t>
            </a:r>
            <a:endParaRPr kumimoji="1" lang="en-US" altLang="ja-JP" sz="2000" b="1"/>
          </a:p>
          <a:p>
            <a:r>
              <a:rPr lang="en-US" altLang="ja-JP" sz="2000"/>
              <a:t>11.5</a:t>
            </a:r>
            <a:r>
              <a:rPr lang="ja-JP" altLang="en-US" sz="2000"/>
              <a:t>億円　</a:t>
            </a:r>
            <a:r>
              <a:rPr lang="en-US" altLang="ja-JP" sz="2000"/>
              <a:t>×</a:t>
            </a:r>
            <a:r>
              <a:rPr lang="ja-JP" altLang="en-US" sz="2000"/>
              <a:t>　</a:t>
            </a:r>
            <a:r>
              <a:rPr lang="en-US" altLang="ja-JP" sz="2000"/>
              <a:t>50%</a:t>
            </a:r>
            <a:r>
              <a:rPr lang="ja-JP" altLang="en-US" sz="2000"/>
              <a:t>　</a:t>
            </a:r>
            <a:r>
              <a:rPr lang="en-US" altLang="ja-JP" sz="2000"/>
              <a:t>=5.75</a:t>
            </a:r>
            <a:r>
              <a:rPr lang="ja-JP" altLang="en-US" sz="2000"/>
              <a:t>億円</a:t>
            </a:r>
            <a:endParaRPr lang="en-US" altLang="ja-JP" sz="2000"/>
          </a:p>
          <a:p>
            <a:r>
              <a:rPr kumimoji="1" lang="ja-JP" altLang="en-US" sz="2000" b="1"/>
              <a:t>削減される額</a:t>
            </a:r>
            <a:endParaRPr kumimoji="1" lang="en-US" altLang="ja-JP" sz="2000" b="1"/>
          </a:p>
          <a:p>
            <a:r>
              <a:rPr lang="en-US" altLang="ja-JP" sz="2000"/>
              <a:t>11.5</a:t>
            </a:r>
            <a:r>
              <a:rPr lang="ja-JP" altLang="en-US" sz="2000"/>
              <a:t>億円</a:t>
            </a:r>
            <a:r>
              <a:rPr lang="en-US" altLang="ja-JP" sz="2000"/>
              <a:t> </a:t>
            </a:r>
            <a:r>
              <a:rPr lang="ja-JP" altLang="en-US" sz="2000"/>
              <a:t>－</a:t>
            </a:r>
            <a:r>
              <a:rPr lang="en-US" altLang="ja-JP" sz="2000"/>
              <a:t>5.75</a:t>
            </a:r>
            <a:r>
              <a:rPr lang="ja-JP" altLang="en-US" sz="2000"/>
              <a:t>億円　</a:t>
            </a:r>
            <a:r>
              <a:rPr lang="en-US" altLang="ja-JP" sz="2000"/>
              <a:t>=</a:t>
            </a:r>
            <a:r>
              <a:rPr lang="ja-JP" altLang="en-US" sz="2000"/>
              <a:t>約</a:t>
            </a:r>
            <a:r>
              <a:rPr lang="en-US" altLang="ja-JP" sz="2000"/>
              <a:t>5.8</a:t>
            </a:r>
            <a:r>
              <a:rPr lang="ja-JP" altLang="en-US" sz="2000"/>
              <a:t>億円</a:t>
            </a:r>
            <a:endParaRPr kumimoji="1" lang="ja-JP" altLang="en-US" sz="2000"/>
          </a:p>
        </p:txBody>
      </p:sp>
      <p:sp>
        <p:nvSpPr>
          <p:cNvPr id="28" name="正方形/長方形 27">
            <a:extLst>
              <a:ext uri="{FF2B5EF4-FFF2-40B4-BE49-F238E27FC236}">
                <a16:creationId xmlns:a16="http://schemas.microsoft.com/office/drawing/2014/main" id="{4624958D-621B-ADED-D7E4-F4139FCD542E}"/>
              </a:ext>
            </a:extLst>
          </p:cNvPr>
          <p:cNvSpPr/>
          <p:nvPr/>
        </p:nvSpPr>
        <p:spPr>
          <a:xfrm>
            <a:off x="5406388" y="5049292"/>
            <a:ext cx="851097" cy="1776796"/>
          </a:xfrm>
          <a:prstGeom prst="rect">
            <a:avLst/>
          </a:prstGeom>
          <a:noFill/>
          <a:ln w="38100">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9318198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5E06192-7218-12F8-07A4-60E186EAB78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E38CD19-0ECD-FFF1-8956-6A1A9EF7071F}"/>
              </a:ext>
            </a:extLst>
          </p:cNvPr>
          <p:cNvSpPr>
            <a:spLocks noGrp="1"/>
          </p:cNvSpPr>
          <p:nvPr>
            <p:ph type="sldNum" sz="quarter" idx="12"/>
          </p:nvPr>
        </p:nvSpPr>
        <p:spPr/>
        <p:txBody>
          <a:bodyPr/>
          <a:lstStyle/>
          <a:p>
            <a:fld id="{808DD2B0-C8C2-4F2E-939A-03152E45562F}" type="slidenum">
              <a:rPr lang="ja-JP" altLang="en-US" smtClean="0"/>
              <a:pPr/>
              <a:t>35</a:t>
            </a:fld>
            <a:endParaRPr lang="ja-JP" altLang="en-US"/>
          </a:p>
        </p:txBody>
      </p:sp>
      <p:graphicFrame>
        <p:nvGraphicFramePr>
          <p:cNvPr id="3" name="表 2">
            <a:extLst>
              <a:ext uri="{FF2B5EF4-FFF2-40B4-BE49-F238E27FC236}">
                <a16:creationId xmlns:a16="http://schemas.microsoft.com/office/drawing/2014/main" id="{2B985967-AAA7-5BD9-7513-B3D91BD69FB4}"/>
              </a:ext>
            </a:extLst>
          </p:cNvPr>
          <p:cNvGraphicFramePr>
            <a:graphicFrameLocks noGrp="1"/>
          </p:cNvGraphicFramePr>
          <p:nvPr/>
        </p:nvGraphicFramePr>
        <p:xfrm>
          <a:off x="0" y="3178442"/>
          <a:ext cx="12134850" cy="3533888"/>
        </p:xfrm>
        <a:graphic>
          <a:graphicData uri="http://schemas.openxmlformats.org/drawingml/2006/table">
            <a:tbl>
              <a:tblPr/>
              <a:tblGrid>
                <a:gridCol w="3767324">
                  <a:extLst>
                    <a:ext uri="{9D8B030D-6E8A-4147-A177-3AD203B41FA5}">
                      <a16:colId xmlns:a16="http://schemas.microsoft.com/office/drawing/2014/main" val="2361508799"/>
                    </a:ext>
                  </a:extLst>
                </a:gridCol>
                <a:gridCol w="3177078">
                  <a:extLst>
                    <a:ext uri="{9D8B030D-6E8A-4147-A177-3AD203B41FA5}">
                      <a16:colId xmlns:a16="http://schemas.microsoft.com/office/drawing/2014/main" val="2225334925"/>
                    </a:ext>
                  </a:extLst>
                </a:gridCol>
                <a:gridCol w="1990048">
                  <a:extLst>
                    <a:ext uri="{9D8B030D-6E8A-4147-A177-3AD203B41FA5}">
                      <a16:colId xmlns:a16="http://schemas.microsoft.com/office/drawing/2014/main" val="1973936947"/>
                    </a:ext>
                  </a:extLst>
                </a:gridCol>
                <a:gridCol w="3200400">
                  <a:extLst>
                    <a:ext uri="{9D8B030D-6E8A-4147-A177-3AD203B41FA5}">
                      <a16:colId xmlns:a16="http://schemas.microsoft.com/office/drawing/2014/main" val="1063130668"/>
                    </a:ext>
                  </a:extLst>
                </a:gridCol>
              </a:tblGrid>
              <a:tr h="329254">
                <a:tc>
                  <a:txBody>
                    <a:bodyPr/>
                    <a:lstStyle/>
                    <a:p>
                      <a:pPr rtl="0">
                        <a:buNone/>
                      </a:pPr>
                      <a:r>
                        <a:rPr lang="ja-JP" altLang="en-US" sz="1800" b="1">
                          <a:solidFill>
                            <a:srgbClr val="1F1F1F"/>
                          </a:solidFill>
                          <a:effectLst/>
                          <a:latin typeface="Google Sans Text"/>
                        </a:rPr>
                        <a:t>項目</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b="1">
                          <a:solidFill>
                            <a:srgbClr val="1F1F1F"/>
                          </a:solidFill>
                          <a:effectLst/>
                          <a:latin typeface="Google Sans Text"/>
                        </a:rPr>
                        <a:t>算出手順・単価</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b="1">
                          <a:solidFill>
                            <a:srgbClr val="1F1F1F"/>
                          </a:solidFill>
                          <a:effectLst/>
                          <a:latin typeface="Google Sans Text"/>
                        </a:rPr>
                        <a:t>概算金額</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b="1">
                          <a:solidFill>
                            <a:srgbClr val="1F1F1F"/>
                          </a:solidFill>
                          <a:effectLst/>
                          <a:latin typeface="Google Sans Text"/>
                        </a:rPr>
                        <a:t>備考</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13574472"/>
                  </a:ext>
                </a:extLst>
              </a:tr>
              <a:tr h="351671">
                <a:tc>
                  <a:txBody>
                    <a:bodyPr/>
                    <a:lstStyle/>
                    <a:p>
                      <a:pPr rtl="0">
                        <a:buNone/>
                      </a:pPr>
                      <a:r>
                        <a:rPr lang="en-US" altLang="ja-JP" sz="1800" b="1">
                          <a:solidFill>
                            <a:srgbClr val="1F1F1F"/>
                          </a:solidFill>
                          <a:effectLst/>
                          <a:latin typeface="Google Sans Text"/>
                        </a:rPr>
                        <a:t>1. </a:t>
                      </a:r>
                      <a:r>
                        <a:rPr lang="ja-JP" altLang="en-US" sz="1800" b="1">
                          <a:solidFill>
                            <a:srgbClr val="1F1F1F"/>
                          </a:solidFill>
                          <a:effectLst/>
                          <a:latin typeface="Google Sans Text"/>
                        </a:rPr>
                        <a:t>四中地区公民館の解体</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en-US" sz="1800">
                          <a:solidFill>
                            <a:srgbClr val="1F1F1F"/>
                          </a:solidFill>
                          <a:effectLst/>
                          <a:latin typeface="Google Sans Text"/>
                        </a:rPr>
                        <a:t>1,216</a:t>
                      </a:r>
                      <a:r>
                        <a:rPr lang="ja-JP" altLang="en-US" sz="1800">
                          <a:solidFill>
                            <a:srgbClr val="1F1F1F"/>
                          </a:solidFill>
                          <a:effectLst/>
                          <a:latin typeface="Google Sans Text"/>
                        </a:rPr>
                        <a:t>㎡</a:t>
                      </a:r>
                      <a:r>
                        <a:rPr lang="en-US" altLang="ja-JP" sz="1800">
                          <a:solidFill>
                            <a:srgbClr val="1F1F1F"/>
                          </a:solidFill>
                          <a:effectLst/>
                          <a:latin typeface="Google Sans Text"/>
                        </a:rPr>
                        <a:t>×</a:t>
                      </a:r>
                      <a:r>
                        <a:rPr lang="en-US" sz="1800">
                          <a:solidFill>
                            <a:srgbClr val="1F1F1F"/>
                          </a:solidFill>
                          <a:effectLst/>
                          <a:latin typeface="Google Sans Text"/>
                        </a:rPr>
                        <a:t>4万円/㎡</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b="1">
                          <a:solidFill>
                            <a:srgbClr val="1F1F1F"/>
                          </a:solidFill>
                          <a:effectLst/>
                          <a:latin typeface="Google Sans Text"/>
                        </a:rPr>
                        <a:t>約 </a:t>
                      </a:r>
                      <a:r>
                        <a:rPr lang="en-US" altLang="ja-JP" sz="1800" b="1">
                          <a:solidFill>
                            <a:srgbClr val="1F1F1F"/>
                          </a:solidFill>
                          <a:effectLst/>
                          <a:latin typeface="Google Sans Text"/>
                        </a:rPr>
                        <a:t>4,864</a:t>
                      </a:r>
                      <a:r>
                        <a:rPr lang="ja-JP" altLang="en-US" sz="1800" b="1">
                          <a:solidFill>
                            <a:srgbClr val="1F1F1F"/>
                          </a:solidFill>
                          <a:effectLst/>
                          <a:latin typeface="Google Sans Text"/>
                        </a:rPr>
                        <a:t>万円</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a:solidFill>
                            <a:srgbClr val="1F1F1F"/>
                          </a:solidFill>
                          <a:effectLst/>
                          <a:latin typeface="Google Sans Text"/>
                        </a:rPr>
                        <a:t>既存建物の解体・廃材処分</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48399976"/>
                  </a:ext>
                </a:extLst>
              </a:tr>
              <a:tr h="351671">
                <a:tc>
                  <a:txBody>
                    <a:bodyPr/>
                    <a:lstStyle/>
                    <a:p>
                      <a:pPr rtl="0">
                        <a:buNone/>
                      </a:pPr>
                      <a:r>
                        <a:rPr lang="en-US" altLang="ja-JP" sz="1800" b="1">
                          <a:solidFill>
                            <a:srgbClr val="1F1F1F"/>
                          </a:solidFill>
                          <a:effectLst/>
                          <a:latin typeface="Google Sans Text"/>
                        </a:rPr>
                        <a:t>2. </a:t>
                      </a:r>
                      <a:r>
                        <a:rPr lang="ja-JP" altLang="en-US" sz="1800" b="1">
                          <a:solidFill>
                            <a:srgbClr val="1F1F1F"/>
                          </a:solidFill>
                          <a:effectLst/>
                          <a:latin typeface="Google Sans Text"/>
                        </a:rPr>
                        <a:t>中学校校舎のリノベーション</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en-US" sz="1800">
                          <a:solidFill>
                            <a:srgbClr val="1F1F1F"/>
                          </a:solidFill>
                          <a:effectLst/>
                          <a:latin typeface="Google Sans Text"/>
                        </a:rPr>
                        <a:t>1,216㎡</a:t>
                      </a:r>
                      <a:r>
                        <a:rPr lang="en-US" altLang="ja-JP" sz="1800">
                          <a:solidFill>
                            <a:srgbClr val="1F1F1F"/>
                          </a:solidFill>
                          <a:effectLst/>
                          <a:latin typeface="Google Sans Text"/>
                        </a:rPr>
                        <a:t>×</a:t>
                      </a:r>
                      <a:r>
                        <a:rPr lang="en-US" sz="1800">
                          <a:solidFill>
                            <a:srgbClr val="1F1F1F"/>
                          </a:solidFill>
                          <a:effectLst/>
                          <a:latin typeface="Google Sans Text"/>
                        </a:rPr>
                        <a:t>30万円/㎡</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zh-TW" altLang="en-US" sz="1800" b="1">
                          <a:solidFill>
                            <a:srgbClr val="1F1F1F"/>
                          </a:solidFill>
                          <a:effectLst/>
                          <a:latin typeface="Google Sans Text"/>
                        </a:rPr>
                        <a:t>約 </a:t>
                      </a:r>
                      <a:r>
                        <a:rPr lang="en-US" altLang="zh-TW" sz="1800" b="1">
                          <a:solidFill>
                            <a:srgbClr val="1F1F1F"/>
                          </a:solidFill>
                          <a:effectLst/>
                          <a:latin typeface="Google Sans Text"/>
                        </a:rPr>
                        <a:t>3</a:t>
                      </a:r>
                      <a:r>
                        <a:rPr lang="zh-TW" altLang="en-US" sz="1800" b="1">
                          <a:solidFill>
                            <a:srgbClr val="1F1F1F"/>
                          </a:solidFill>
                          <a:effectLst/>
                          <a:latin typeface="Google Sans Text"/>
                        </a:rPr>
                        <a:t>億</a:t>
                      </a:r>
                      <a:r>
                        <a:rPr lang="en-US" altLang="zh-TW" sz="1800" b="1">
                          <a:solidFill>
                            <a:srgbClr val="1F1F1F"/>
                          </a:solidFill>
                          <a:effectLst/>
                          <a:latin typeface="Google Sans Text"/>
                        </a:rPr>
                        <a:t>6,480</a:t>
                      </a:r>
                      <a:r>
                        <a:rPr lang="zh-TW" altLang="en-US" sz="1800" b="1">
                          <a:solidFill>
                            <a:srgbClr val="1F1F1F"/>
                          </a:solidFill>
                          <a:effectLst/>
                          <a:latin typeface="Google Sans Text"/>
                        </a:rPr>
                        <a:t>万円</a:t>
                      </a:r>
                      <a:endParaRPr lang="zh-TW"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a:solidFill>
                            <a:srgbClr val="1F1F1F"/>
                          </a:solidFill>
                          <a:effectLst/>
                          <a:latin typeface="Google Sans Text"/>
                        </a:rPr>
                        <a:t>内装刷新・保健センター対応</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88905540"/>
                  </a:ext>
                </a:extLst>
              </a:tr>
              <a:tr h="541045">
                <a:tc>
                  <a:txBody>
                    <a:bodyPr/>
                    <a:lstStyle/>
                    <a:p>
                      <a:pPr rtl="0">
                        <a:buNone/>
                      </a:pPr>
                      <a:r>
                        <a:rPr lang="en-US" altLang="ja-JP" sz="1800" b="1">
                          <a:solidFill>
                            <a:srgbClr val="1F1F1F"/>
                          </a:solidFill>
                          <a:effectLst/>
                          <a:latin typeface="Google Sans Text"/>
                        </a:rPr>
                        <a:t>3. </a:t>
                      </a:r>
                      <a:r>
                        <a:rPr lang="ja-JP" altLang="en-US" sz="1800" b="1">
                          <a:solidFill>
                            <a:srgbClr val="1F1F1F"/>
                          </a:solidFill>
                          <a:effectLst/>
                          <a:latin typeface="Google Sans Text"/>
                        </a:rPr>
                        <a:t>劣化補償・長寿命化補強</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a:solidFill>
                            <a:srgbClr val="1F1F1F"/>
                          </a:solidFill>
                          <a:effectLst/>
                          <a:latin typeface="Google Sans Text"/>
                        </a:rPr>
                        <a:t>一式</a:t>
                      </a:r>
                      <a:endParaRPr lang="en-US" altLang="ja-JP" sz="1800">
                        <a:solidFill>
                          <a:srgbClr val="1F1F1F"/>
                        </a:solidFill>
                        <a:effectLst/>
                        <a:latin typeface="Google Sans Text"/>
                      </a:endParaRPr>
                    </a:p>
                    <a:p>
                      <a:pPr rtl="0">
                        <a:buNone/>
                      </a:pPr>
                      <a:r>
                        <a:rPr lang="en-US" altLang="ja-JP" sz="1800">
                          <a:solidFill>
                            <a:srgbClr val="1F1F1F"/>
                          </a:solidFill>
                          <a:effectLst/>
                          <a:latin typeface="Google Sans Text"/>
                        </a:rPr>
                        <a:t>(</a:t>
                      </a:r>
                      <a:r>
                        <a:rPr lang="ja-JP" altLang="en-US" sz="1800">
                          <a:solidFill>
                            <a:srgbClr val="1F1F1F"/>
                          </a:solidFill>
                          <a:effectLst/>
                          <a:latin typeface="Google Sans Text"/>
                        </a:rPr>
                        <a:t>劣化度に応じた補修</a:t>
                      </a:r>
                      <a:r>
                        <a:rPr lang="en-US" altLang="ja-JP" sz="1800">
                          <a:solidFill>
                            <a:srgbClr val="1F1F1F"/>
                          </a:solidFill>
                          <a:effectLst/>
                          <a:latin typeface="Google Sans Text"/>
                        </a:rPr>
                        <a:t>)</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b="1">
                          <a:solidFill>
                            <a:srgbClr val="1F1F1F"/>
                          </a:solidFill>
                          <a:effectLst/>
                          <a:latin typeface="Google Sans Text"/>
                        </a:rPr>
                        <a:t>約 </a:t>
                      </a:r>
                      <a:r>
                        <a:rPr lang="en-US" altLang="ja-JP" sz="1800" b="1">
                          <a:solidFill>
                            <a:srgbClr val="1F1F1F"/>
                          </a:solidFill>
                          <a:effectLst/>
                          <a:latin typeface="Google Sans Text"/>
                        </a:rPr>
                        <a:t>5,000</a:t>
                      </a:r>
                      <a:r>
                        <a:rPr lang="ja-JP" altLang="en-US" sz="1800" b="1">
                          <a:solidFill>
                            <a:srgbClr val="1F1F1F"/>
                          </a:solidFill>
                          <a:effectLst/>
                          <a:latin typeface="Google Sans Text"/>
                        </a:rPr>
                        <a:t>万円</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a:solidFill>
                            <a:srgbClr val="1F1F1F"/>
                          </a:solidFill>
                          <a:effectLst/>
                          <a:latin typeface="Google Sans Text"/>
                        </a:rPr>
                        <a:t>防水・外壁・構造補強の補助</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30190915"/>
                  </a:ext>
                </a:extLst>
              </a:tr>
              <a:tr h="541045">
                <a:tc>
                  <a:txBody>
                    <a:bodyPr/>
                    <a:lstStyle/>
                    <a:p>
                      <a:pPr rtl="0">
                        <a:buNone/>
                      </a:pPr>
                      <a:r>
                        <a:rPr lang="en-US" altLang="ja-JP" sz="1800" b="1">
                          <a:solidFill>
                            <a:srgbClr val="1F1F1F"/>
                          </a:solidFill>
                          <a:effectLst/>
                          <a:latin typeface="Google Sans Text"/>
                        </a:rPr>
                        <a:t>4. </a:t>
                      </a:r>
                      <a:r>
                        <a:rPr lang="ja-JP" altLang="en-US" sz="1800" b="1">
                          <a:solidFill>
                            <a:srgbClr val="1F1F1F"/>
                          </a:solidFill>
                          <a:effectLst/>
                          <a:latin typeface="Google Sans Text"/>
                        </a:rPr>
                        <a:t>跡地の外構復旧（緑地化）</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a:solidFill>
                            <a:srgbClr val="1F1F1F"/>
                          </a:solidFill>
                          <a:effectLst/>
                          <a:latin typeface="Google Sans Text"/>
                        </a:rPr>
                        <a:t>一式</a:t>
                      </a:r>
                      <a:endParaRPr lang="en-US" altLang="ja-JP" sz="1800">
                        <a:solidFill>
                          <a:srgbClr val="1F1F1F"/>
                        </a:solidFill>
                        <a:effectLst/>
                        <a:latin typeface="Google Sans Text"/>
                      </a:endParaRPr>
                    </a:p>
                    <a:p>
                      <a:pPr rtl="0">
                        <a:buNone/>
                      </a:pPr>
                      <a:r>
                        <a:rPr lang="ja-JP" altLang="en-US" sz="1800">
                          <a:solidFill>
                            <a:srgbClr val="1F1F1F"/>
                          </a:solidFill>
                          <a:effectLst/>
                          <a:latin typeface="Google Sans Text"/>
                        </a:rPr>
                        <a:t> </a:t>
                      </a:r>
                      <a:r>
                        <a:rPr lang="en-US" altLang="ja-JP" sz="1800">
                          <a:solidFill>
                            <a:srgbClr val="1F1F1F"/>
                          </a:solidFill>
                          <a:effectLst/>
                          <a:latin typeface="Google Sans Text"/>
                        </a:rPr>
                        <a:t>(</a:t>
                      </a:r>
                      <a:r>
                        <a:rPr lang="ja-JP" altLang="en-US" sz="1800">
                          <a:solidFill>
                            <a:srgbClr val="1F1F1F"/>
                          </a:solidFill>
                          <a:effectLst/>
                          <a:latin typeface="Google Sans Text"/>
                        </a:rPr>
                        <a:t>遊水地機能含む</a:t>
                      </a:r>
                      <a:r>
                        <a:rPr lang="en-US" altLang="ja-JP" sz="1800">
                          <a:solidFill>
                            <a:srgbClr val="1F1F1F"/>
                          </a:solidFill>
                          <a:effectLst/>
                          <a:latin typeface="Google Sans Text"/>
                        </a:rPr>
                        <a:t>)</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b="1">
                          <a:solidFill>
                            <a:srgbClr val="1F1F1F"/>
                          </a:solidFill>
                          <a:effectLst/>
                          <a:latin typeface="Google Sans Text"/>
                        </a:rPr>
                        <a:t>約 </a:t>
                      </a:r>
                      <a:r>
                        <a:rPr lang="en-US" altLang="ja-JP" sz="1800" b="1">
                          <a:solidFill>
                            <a:srgbClr val="1F1F1F"/>
                          </a:solidFill>
                          <a:effectLst/>
                          <a:latin typeface="Google Sans Text"/>
                        </a:rPr>
                        <a:t>2,000</a:t>
                      </a:r>
                      <a:r>
                        <a:rPr lang="ja-JP" altLang="en-US" sz="1800" b="1">
                          <a:solidFill>
                            <a:srgbClr val="1F1F1F"/>
                          </a:solidFill>
                          <a:effectLst/>
                          <a:latin typeface="Google Sans Text"/>
                        </a:rPr>
                        <a:t>万円</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a:solidFill>
                            <a:srgbClr val="1F1F1F"/>
                          </a:solidFill>
                          <a:effectLst/>
                          <a:latin typeface="Google Sans Text"/>
                        </a:rPr>
                        <a:t>防災機能の付加</a:t>
                      </a:r>
                      <a:endParaRPr lang="en-US" altLang="ja-JP" sz="1800">
                        <a:solidFill>
                          <a:srgbClr val="1F1F1F"/>
                        </a:solidFill>
                        <a:effectLst/>
                        <a:latin typeface="Google Sans Text"/>
                      </a:endParaRPr>
                    </a:p>
                    <a:p>
                      <a:pPr rtl="0">
                        <a:buNone/>
                      </a:pPr>
                      <a:r>
                        <a:rPr lang="ja-JP" altLang="en-US" sz="1800">
                          <a:solidFill>
                            <a:srgbClr val="1F1F1F"/>
                          </a:solidFill>
                          <a:effectLst/>
                          <a:latin typeface="Google Sans Text"/>
                        </a:rPr>
                        <a:t>（洪水のグラフ対応）</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16176875"/>
                  </a:ext>
                </a:extLst>
              </a:tr>
              <a:tr h="351671">
                <a:tc>
                  <a:txBody>
                    <a:bodyPr/>
                    <a:lstStyle/>
                    <a:p>
                      <a:pPr rtl="0">
                        <a:buNone/>
                      </a:pPr>
                      <a:r>
                        <a:rPr lang="en-US" altLang="ja-JP" sz="1800" b="1">
                          <a:solidFill>
                            <a:srgbClr val="1F1F1F"/>
                          </a:solidFill>
                          <a:effectLst/>
                          <a:latin typeface="Google Sans Text"/>
                        </a:rPr>
                        <a:t>5. </a:t>
                      </a:r>
                      <a:r>
                        <a:rPr lang="ja-JP" altLang="en-US" sz="1800" b="1">
                          <a:solidFill>
                            <a:srgbClr val="1F1F1F"/>
                          </a:solidFill>
                          <a:effectLst/>
                          <a:latin typeface="Google Sans Text"/>
                        </a:rPr>
                        <a:t>設計・監理・調査委託料</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en-US" sz="1800">
                          <a:solidFill>
                            <a:srgbClr val="1F1F1F"/>
                          </a:solidFill>
                          <a:effectLst/>
                          <a:latin typeface="Google Sans Text"/>
                        </a:rPr>
                        <a:t>(1+2+3+4) </a:t>
                      </a:r>
                      <a:r>
                        <a:rPr lang="en-US" altLang="ja-JP" sz="1800">
                          <a:solidFill>
                            <a:srgbClr val="1F1F1F"/>
                          </a:solidFill>
                          <a:effectLst/>
                          <a:latin typeface="Google Sans Text"/>
                        </a:rPr>
                        <a:t>×</a:t>
                      </a:r>
                      <a:r>
                        <a:rPr lang="en-US" sz="1800">
                          <a:solidFill>
                            <a:srgbClr val="1F1F1F"/>
                          </a:solidFill>
                          <a:effectLst/>
                          <a:latin typeface="Google Sans Text"/>
                        </a:rPr>
                        <a:t>10%</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b="1">
                          <a:solidFill>
                            <a:srgbClr val="1F1F1F"/>
                          </a:solidFill>
                          <a:effectLst/>
                          <a:latin typeface="Google Sans Text"/>
                        </a:rPr>
                        <a:t>約 </a:t>
                      </a:r>
                      <a:r>
                        <a:rPr lang="en-US" altLang="ja-JP" sz="1800" b="1">
                          <a:solidFill>
                            <a:srgbClr val="1F1F1F"/>
                          </a:solidFill>
                          <a:effectLst/>
                          <a:latin typeface="Google Sans Text"/>
                        </a:rPr>
                        <a:t>4,834</a:t>
                      </a:r>
                      <a:r>
                        <a:rPr lang="ja-JP" altLang="en-US" sz="1800" b="1">
                          <a:solidFill>
                            <a:srgbClr val="1F1F1F"/>
                          </a:solidFill>
                          <a:effectLst/>
                          <a:latin typeface="Google Sans Text"/>
                        </a:rPr>
                        <a:t>万円</a:t>
                      </a: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sz="1800">
                          <a:solidFill>
                            <a:srgbClr val="1F1F1F"/>
                          </a:solidFill>
                          <a:effectLst/>
                          <a:latin typeface="Google Sans Text"/>
                        </a:rPr>
                        <a:t>建築設計・アスベスト調査等</a:t>
                      </a: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448118190"/>
                  </a:ext>
                </a:extLst>
              </a:tr>
              <a:tr h="329254">
                <a:tc>
                  <a:txBody>
                    <a:bodyPr/>
                    <a:lstStyle/>
                    <a:p>
                      <a:pPr rtl="0">
                        <a:buNone/>
                      </a:pPr>
                      <a:r>
                        <a:rPr lang="zh-TW" altLang="en-US" sz="1800" b="1">
                          <a:solidFill>
                            <a:srgbClr val="1F1F1F"/>
                          </a:solidFill>
                          <a:effectLst/>
                          <a:latin typeface="Google Sans Text"/>
                        </a:rPr>
                        <a:t>総事業費（概算）</a:t>
                      </a:r>
                      <a:endParaRPr lang="zh-TW"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zh-TW" altLang="en-US" sz="1800" b="1">
                          <a:solidFill>
                            <a:srgbClr val="1F1F1F"/>
                          </a:solidFill>
                          <a:effectLst/>
                          <a:latin typeface="Google Sans Text"/>
                        </a:rPr>
                        <a:t>約 </a:t>
                      </a:r>
                      <a:r>
                        <a:rPr lang="en-US" altLang="zh-TW" sz="1800" b="1">
                          <a:solidFill>
                            <a:srgbClr val="1F1F1F"/>
                          </a:solidFill>
                          <a:effectLst/>
                          <a:latin typeface="Google Sans Text"/>
                        </a:rPr>
                        <a:t>5</a:t>
                      </a:r>
                      <a:r>
                        <a:rPr lang="zh-TW" altLang="en-US" sz="1800" b="1">
                          <a:solidFill>
                            <a:srgbClr val="1F1F1F"/>
                          </a:solidFill>
                          <a:effectLst/>
                          <a:latin typeface="Google Sans Text"/>
                        </a:rPr>
                        <a:t>億</a:t>
                      </a:r>
                      <a:r>
                        <a:rPr lang="en-US" altLang="zh-TW" sz="1800" b="1">
                          <a:solidFill>
                            <a:srgbClr val="1F1F1F"/>
                          </a:solidFill>
                          <a:effectLst/>
                          <a:latin typeface="Google Sans Text"/>
                        </a:rPr>
                        <a:t>3,178</a:t>
                      </a:r>
                      <a:r>
                        <a:rPr lang="zh-TW" altLang="en-US" sz="1800" b="1">
                          <a:solidFill>
                            <a:srgbClr val="1F1F1F"/>
                          </a:solidFill>
                          <a:effectLst/>
                          <a:latin typeface="Google Sans Text"/>
                        </a:rPr>
                        <a:t>万円</a:t>
                      </a:r>
                      <a:endParaRPr lang="zh-TW"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endParaRPr lang="ja-JP" altLang="en-US" sz="1800">
                        <a:solidFill>
                          <a:srgbClr val="1F1F1F"/>
                        </a:solidFill>
                        <a:effectLst/>
                        <a:latin typeface="Google Sans Text"/>
                      </a:endParaRPr>
                    </a:p>
                  </a:txBody>
                  <a:tcPr marL="114109" marR="114109" marT="76072" marB="76072"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508864381"/>
                  </a:ext>
                </a:extLst>
              </a:tr>
            </a:tbl>
          </a:graphicData>
        </a:graphic>
      </p:graphicFrame>
      <p:sp>
        <p:nvSpPr>
          <p:cNvPr id="4" name="テキスト ボックス 3">
            <a:extLst>
              <a:ext uri="{FF2B5EF4-FFF2-40B4-BE49-F238E27FC236}">
                <a16:creationId xmlns:a16="http://schemas.microsoft.com/office/drawing/2014/main" id="{13AB6CEC-F2D6-9F97-4BBD-D633F64CC7D2}"/>
              </a:ext>
            </a:extLst>
          </p:cNvPr>
          <p:cNvSpPr txBox="1"/>
          <p:nvPr/>
        </p:nvSpPr>
        <p:spPr>
          <a:xfrm>
            <a:off x="0" y="171450"/>
            <a:ext cx="7296150" cy="369332"/>
          </a:xfrm>
          <a:prstGeom prst="rect">
            <a:avLst/>
          </a:prstGeom>
          <a:noFill/>
        </p:spPr>
        <p:txBody>
          <a:bodyPr wrap="square" rtlCol="0">
            <a:spAutoFit/>
          </a:bodyPr>
          <a:lstStyle/>
          <a:p>
            <a:r>
              <a:rPr lang="ja-JP" altLang="en-US"/>
              <a:t>土浦第四中学校　</a:t>
            </a:r>
            <a:r>
              <a:rPr lang="en-US" altLang="ja-JP"/>
              <a:t>9,016.03</a:t>
            </a:r>
            <a:r>
              <a:rPr lang="ja-JP" altLang="en-US"/>
              <a:t>㎡　　　　四中地区公民館　</a:t>
            </a:r>
            <a:r>
              <a:rPr lang="en-US" altLang="ja-JP"/>
              <a:t>1,126.00</a:t>
            </a:r>
            <a:r>
              <a:rPr lang="ja-JP" altLang="en-US"/>
              <a:t>㎡</a:t>
            </a:r>
            <a:endParaRPr kumimoji="1" lang="ja-JP" altLang="en-US"/>
          </a:p>
        </p:txBody>
      </p:sp>
      <p:graphicFrame>
        <p:nvGraphicFramePr>
          <p:cNvPr id="5" name="表 4">
            <a:extLst>
              <a:ext uri="{FF2B5EF4-FFF2-40B4-BE49-F238E27FC236}">
                <a16:creationId xmlns:a16="http://schemas.microsoft.com/office/drawing/2014/main" id="{7126EFAD-FEB8-E5E8-C4E3-71E4243A424D}"/>
              </a:ext>
            </a:extLst>
          </p:cNvPr>
          <p:cNvGraphicFramePr>
            <a:graphicFrameLocks noGrp="1"/>
          </p:cNvGraphicFramePr>
          <p:nvPr/>
        </p:nvGraphicFramePr>
        <p:xfrm>
          <a:off x="0" y="566562"/>
          <a:ext cx="10799763" cy="2560320"/>
        </p:xfrm>
        <a:graphic>
          <a:graphicData uri="http://schemas.openxmlformats.org/drawingml/2006/table">
            <a:tbl>
              <a:tblPr/>
              <a:tblGrid>
                <a:gridCol w="2628900">
                  <a:extLst>
                    <a:ext uri="{9D8B030D-6E8A-4147-A177-3AD203B41FA5}">
                      <a16:colId xmlns:a16="http://schemas.microsoft.com/office/drawing/2014/main" val="854785472"/>
                    </a:ext>
                  </a:extLst>
                </a:gridCol>
                <a:gridCol w="2628900">
                  <a:extLst>
                    <a:ext uri="{9D8B030D-6E8A-4147-A177-3AD203B41FA5}">
                      <a16:colId xmlns:a16="http://schemas.microsoft.com/office/drawing/2014/main" val="1680479096"/>
                    </a:ext>
                  </a:extLst>
                </a:gridCol>
                <a:gridCol w="1427163">
                  <a:extLst>
                    <a:ext uri="{9D8B030D-6E8A-4147-A177-3AD203B41FA5}">
                      <a16:colId xmlns:a16="http://schemas.microsoft.com/office/drawing/2014/main" val="405515316"/>
                    </a:ext>
                  </a:extLst>
                </a:gridCol>
                <a:gridCol w="4114800">
                  <a:extLst>
                    <a:ext uri="{9D8B030D-6E8A-4147-A177-3AD203B41FA5}">
                      <a16:colId xmlns:a16="http://schemas.microsoft.com/office/drawing/2014/main" val="3123250799"/>
                    </a:ext>
                  </a:extLst>
                </a:gridCol>
              </a:tblGrid>
              <a:tr h="0">
                <a:tc>
                  <a:txBody>
                    <a:bodyPr/>
                    <a:lstStyle/>
                    <a:p>
                      <a:pPr rtl="0">
                        <a:buNone/>
                      </a:pPr>
                      <a:r>
                        <a:rPr lang="ja-JP" altLang="en-US" b="1">
                          <a:solidFill>
                            <a:srgbClr val="1F1F1F"/>
                          </a:solidFill>
                          <a:effectLst/>
                          <a:latin typeface="Google Sans Text"/>
                        </a:rPr>
                        <a:t>項目</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計算式</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概算金額</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内容の想定</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88121789"/>
                  </a:ext>
                </a:extLst>
              </a:tr>
              <a:tr h="0">
                <a:tc>
                  <a:txBody>
                    <a:bodyPr/>
                    <a:lstStyle/>
                    <a:p>
                      <a:pPr rtl="0">
                        <a:buNone/>
                      </a:pPr>
                      <a:r>
                        <a:rPr lang="en-US" altLang="ja-JP" b="1">
                          <a:solidFill>
                            <a:srgbClr val="1F1F1F"/>
                          </a:solidFill>
                          <a:effectLst/>
                          <a:latin typeface="Google Sans Text"/>
                        </a:rPr>
                        <a:t>1. </a:t>
                      </a:r>
                      <a:r>
                        <a:rPr lang="ja-JP" altLang="en-US" b="1">
                          <a:solidFill>
                            <a:srgbClr val="1F1F1F"/>
                          </a:solidFill>
                          <a:effectLst/>
                          <a:latin typeface="Google Sans Text"/>
                        </a:rPr>
                        <a:t>公民館の解体費用</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en-US">
                          <a:solidFill>
                            <a:srgbClr val="1F1F1F"/>
                          </a:solidFill>
                          <a:effectLst/>
                          <a:latin typeface="Google Sans Text"/>
                        </a:rPr>
                        <a:t>1,216㎡</a:t>
                      </a:r>
                      <a:r>
                        <a:rPr lang="en-US" altLang="ja-JP">
                          <a:solidFill>
                            <a:srgbClr val="1F1F1F"/>
                          </a:solidFill>
                          <a:effectLst/>
                          <a:latin typeface="Google Sans Text"/>
                        </a:rPr>
                        <a:t>×</a:t>
                      </a:r>
                      <a:r>
                        <a:rPr lang="en-US">
                          <a:solidFill>
                            <a:srgbClr val="1F1F1F"/>
                          </a:solidFill>
                          <a:effectLst/>
                          <a:latin typeface="Google Sans Text"/>
                        </a:rPr>
                        <a:t>4万円/</a:t>
                      </a:r>
                      <a:r>
                        <a:rPr lang="ja-JP" altLang="en-US">
                          <a:solidFill>
                            <a:srgbClr val="1F1F1F"/>
                          </a:solidFill>
                          <a:effectLst/>
                          <a:latin typeface="Google Sans Text"/>
                        </a:rPr>
                        <a:t>㎡</a:t>
                      </a:r>
                      <a:endParaRPr 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約 </a:t>
                      </a:r>
                      <a:r>
                        <a:rPr lang="en-US" altLang="ja-JP" b="1">
                          <a:solidFill>
                            <a:srgbClr val="1F1F1F"/>
                          </a:solidFill>
                          <a:effectLst/>
                          <a:latin typeface="Google Sans Text"/>
                        </a:rPr>
                        <a:t>0.5</a:t>
                      </a:r>
                      <a:r>
                        <a:rPr lang="ja-JP" altLang="en-US" b="1">
                          <a:solidFill>
                            <a:srgbClr val="1F1F1F"/>
                          </a:solidFill>
                          <a:effectLst/>
                          <a:latin typeface="Google Sans Text"/>
                        </a:rPr>
                        <a:t>億円</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a:solidFill>
                            <a:srgbClr val="1F1F1F"/>
                          </a:solidFill>
                          <a:effectLst/>
                          <a:latin typeface="Google Sans Text"/>
                        </a:rPr>
                        <a:t>既存公民館の撤去</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3780163"/>
                  </a:ext>
                </a:extLst>
              </a:tr>
              <a:tr h="0">
                <a:tc>
                  <a:txBody>
                    <a:bodyPr/>
                    <a:lstStyle/>
                    <a:p>
                      <a:pPr rtl="0">
                        <a:buNone/>
                      </a:pPr>
                      <a:r>
                        <a:rPr lang="en-US" altLang="ja-JP" b="1">
                          <a:solidFill>
                            <a:srgbClr val="1F1F1F"/>
                          </a:solidFill>
                          <a:effectLst/>
                          <a:latin typeface="Google Sans Text"/>
                        </a:rPr>
                        <a:t>2. </a:t>
                      </a:r>
                      <a:r>
                        <a:rPr lang="ja-JP" altLang="en-US" b="1">
                          <a:solidFill>
                            <a:srgbClr val="1F1F1F"/>
                          </a:solidFill>
                          <a:effectLst/>
                          <a:latin typeface="Google Sans Text"/>
                        </a:rPr>
                        <a:t>大規模リノベ費用</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en-US" b="0">
                          <a:solidFill>
                            <a:srgbClr val="1F1F1F"/>
                          </a:solidFill>
                          <a:effectLst/>
                          <a:latin typeface="Google Sans Text"/>
                        </a:rPr>
                        <a:t>4,508 ㎡</a:t>
                      </a:r>
                      <a:r>
                        <a:rPr lang="en-US" altLang="ja-JP" b="0">
                          <a:solidFill>
                            <a:srgbClr val="1F1F1F"/>
                          </a:solidFill>
                          <a:effectLst/>
                          <a:latin typeface="Google Sans Text"/>
                        </a:rPr>
                        <a:t>×</a:t>
                      </a:r>
                      <a:r>
                        <a:rPr lang="en-US" b="0">
                          <a:solidFill>
                            <a:srgbClr val="1F1F1F"/>
                          </a:solidFill>
                          <a:effectLst/>
                          <a:latin typeface="Google Sans Text"/>
                        </a:rPr>
                        <a:t>30万円/</a:t>
                      </a:r>
                      <a:r>
                        <a:rPr lang="ja-JP" altLang="en-US" b="0">
                          <a:solidFill>
                            <a:srgbClr val="1F1F1F"/>
                          </a:solidFill>
                          <a:effectLst/>
                          <a:latin typeface="Google Sans Text"/>
                        </a:rPr>
                        <a:t>㎡</a:t>
                      </a:r>
                      <a:endParaRPr lang="en-US" b="0">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約 </a:t>
                      </a:r>
                      <a:r>
                        <a:rPr lang="en-US" altLang="ja-JP" b="1">
                          <a:solidFill>
                            <a:srgbClr val="1F1F1F"/>
                          </a:solidFill>
                          <a:effectLst/>
                          <a:latin typeface="Google Sans Text"/>
                        </a:rPr>
                        <a:t>13.5</a:t>
                      </a:r>
                      <a:r>
                        <a:rPr lang="ja-JP" altLang="en-US" b="1">
                          <a:solidFill>
                            <a:srgbClr val="1F1F1F"/>
                          </a:solidFill>
                          <a:effectLst/>
                          <a:latin typeface="Google Sans Text"/>
                        </a:rPr>
                        <a:t>億円</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校舎の半分</a:t>
                      </a:r>
                      <a:r>
                        <a:rPr lang="ja-JP" altLang="en-US">
                          <a:solidFill>
                            <a:srgbClr val="1F1F1F"/>
                          </a:solidFill>
                          <a:effectLst/>
                          <a:latin typeface="Google Sans Text"/>
                        </a:rPr>
                        <a:t>をスケルトンから作り直し</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32984454"/>
                  </a:ext>
                </a:extLst>
              </a:tr>
              <a:tr h="0">
                <a:tc>
                  <a:txBody>
                    <a:bodyPr/>
                    <a:lstStyle/>
                    <a:p>
                      <a:pPr rtl="0">
                        <a:buNone/>
                      </a:pPr>
                      <a:r>
                        <a:rPr lang="en-US" altLang="ja-JP" b="1">
                          <a:solidFill>
                            <a:srgbClr val="1F1F1F"/>
                          </a:solidFill>
                          <a:effectLst/>
                          <a:latin typeface="Google Sans Text"/>
                        </a:rPr>
                        <a:t>3. </a:t>
                      </a:r>
                      <a:r>
                        <a:rPr lang="ja-JP" altLang="en-US" b="1">
                          <a:solidFill>
                            <a:srgbClr val="1F1F1F"/>
                          </a:solidFill>
                          <a:effectLst/>
                          <a:latin typeface="Google Sans Text"/>
                        </a:rPr>
                        <a:t>残り半分の長寿命化</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en-US">
                          <a:solidFill>
                            <a:srgbClr val="1F1F1F"/>
                          </a:solidFill>
                          <a:effectLst/>
                          <a:latin typeface="Google Sans Text"/>
                        </a:rPr>
                        <a:t>4,508㎡</a:t>
                      </a:r>
                      <a:r>
                        <a:rPr lang="en-US" altLang="ja-JP">
                          <a:solidFill>
                            <a:srgbClr val="1F1F1F"/>
                          </a:solidFill>
                          <a:effectLst/>
                          <a:latin typeface="Google Sans Text"/>
                        </a:rPr>
                        <a:t>×</a:t>
                      </a:r>
                      <a:r>
                        <a:rPr lang="en-US">
                          <a:solidFill>
                            <a:srgbClr val="1F1F1F"/>
                          </a:solidFill>
                          <a:effectLst/>
                          <a:latin typeface="Google Sans Text"/>
                        </a:rPr>
                        <a:t> 10万円/</a:t>
                      </a:r>
                      <a:r>
                        <a:rPr lang="ja-JP" altLang="en-US">
                          <a:solidFill>
                            <a:srgbClr val="1F1F1F"/>
                          </a:solidFill>
                          <a:effectLst/>
                          <a:latin typeface="Google Sans Text"/>
                        </a:rPr>
                        <a:t>㎡</a:t>
                      </a:r>
                      <a:endParaRPr 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約 </a:t>
                      </a:r>
                      <a:r>
                        <a:rPr lang="en-US" altLang="ja-JP" b="1">
                          <a:solidFill>
                            <a:srgbClr val="1F1F1F"/>
                          </a:solidFill>
                          <a:effectLst/>
                          <a:latin typeface="Google Sans Text"/>
                        </a:rPr>
                        <a:t>4.5</a:t>
                      </a:r>
                      <a:r>
                        <a:rPr lang="ja-JP" altLang="en-US" b="1">
                          <a:solidFill>
                            <a:srgbClr val="1F1F1F"/>
                          </a:solidFill>
                          <a:effectLst/>
                          <a:latin typeface="Google Sans Text"/>
                        </a:rPr>
                        <a:t>億円</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a:solidFill>
                            <a:srgbClr val="1F1F1F"/>
                          </a:solidFill>
                          <a:effectLst/>
                          <a:latin typeface="Google Sans Text"/>
                        </a:rPr>
                        <a:t>屋上防水・外壁・インフラ補修</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82372374"/>
                  </a:ext>
                </a:extLst>
              </a:tr>
              <a:tr h="0">
                <a:tc>
                  <a:txBody>
                    <a:bodyPr/>
                    <a:lstStyle/>
                    <a:p>
                      <a:pPr rtl="0">
                        <a:buNone/>
                      </a:pPr>
                      <a:r>
                        <a:rPr lang="en-US" altLang="ja-JP" b="1">
                          <a:solidFill>
                            <a:srgbClr val="1F1F1F"/>
                          </a:solidFill>
                          <a:effectLst/>
                          <a:latin typeface="Google Sans Text"/>
                        </a:rPr>
                        <a:t>4. </a:t>
                      </a:r>
                      <a:r>
                        <a:rPr lang="ja-JP" altLang="en-US" b="1">
                          <a:solidFill>
                            <a:srgbClr val="1F1F1F"/>
                          </a:solidFill>
                          <a:effectLst/>
                          <a:latin typeface="Google Sans Text"/>
                        </a:rPr>
                        <a:t>外構・諸経費</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a:solidFill>
                            <a:srgbClr val="1F1F1F"/>
                          </a:solidFill>
                          <a:effectLst/>
                          <a:latin typeface="Google Sans Text"/>
                        </a:rPr>
                        <a:t>一式 </a:t>
                      </a:r>
                      <a:r>
                        <a:rPr lang="en-US" altLang="ja-JP">
                          <a:solidFill>
                            <a:srgbClr val="1F1F1F"/>
                          </a:solidFill>
                          <a:effectLst/>
                          <a:latin typeface="Google Sans Text"/>
                        </a:rPr>
                        <a:t>(</a:t>
                      </a:r>
                      <a:r>
                        <a:rPr lang="ja-JP" altLang="en-US">
                          <a:solidFill>
                            <a:srgbClr val="1F1F1F"/>
                          </a:solidFill>
                          <a:effectLst/>
                          <a:latin typeface="Google Sans Text"/>
                        </a:rPr>
                        <a:t>約</a:t>
                      </a:r>
                      <a:r>
                        <a:rPr lang="en-US" altLang="ja-JP">
                          <a:solidFill>
                            <a:srgbClr val="1F1F1F"/>
                          </a:solidFill>
                          <a:effectLst/>
                          <a:latin typeface="Google Sans Text"/>
                        </a:rPr>
                        <a:t>10%)</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約 </a:t>
                      </a:r>
                      <a:r>
                        <a:rPr lang="en-US" altLang="ja-JP" b="1">
                          <a:solidFill>
                            <a:srgbClr val="1F1F1F"/>
                          </a:solidFill>
                          <a:effectLst/>
                          <a:latin typeface="Google Sans Text"/>
                        </a:rPr>
                        <a:t>1.8</a:t>
                      </a:r>
                      <a:r>
                        <a:rPr lang="ja-JP" altLang="en-US" b="1">
                          <a:solidFill>
                            <a:srgbClr val="1F1F1F"/>
                          </a:solidFill>
                          <a:effectLst/>
                          <a:latin typeface="Google Sans Text"/>
                        </a:rPr>
                        <a:t>億円</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a:solidFill>
                            <a:srgbClr val="1F1F1F"/>
                          </a:solidFill>
                          <a:effectLst/>
                          <a:latin typeface="Google Sans Text"/>
                        </a:rPr>
                        <a:t>跡地緑地化・設計監理・調査費</a:t>
                      </a: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82757050"/>
                  </a:ext>
                </a:extLst>
              </a:tr>
              <a:tr h="0">
                <a:tc>
                  <a:txBody>
                    <a:bodyPr/>
                    <a:lstStyle/>
                    <a:p>
                      <a:pPr rtl="0">
                        <a:buNone/>
                      </a:pPr>
                      <a:r>
                        <a:rPr lang="zh-TW" altLang="en-US" b="1">
                          <a:solidFill>
                            <a:srgbClr val="1F1F1F"/>
                          </a:solidFill>
                          <a:effectLst/>
                          <a:latin typeface="Google Sans Text"/>
                        </a:rPr>
                        <a:t>総事業費（概算）</a:t>
                      </a:r>
                      <a:endParaRPr lang="zh-TW"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r>
                        <a:rPr lang="ja-JP" altLang="en-US" b="1">
                          <a:solidFill>
                            <a:srgbClr val="1F1F1F"/>
                          </a:solidFill>
                          <a:effectLst/>
                          <a:latin typeface="Google Sans Text"/>
                        </a:rPr>
                        <a:t>約 </a:t>
                      </a:r>
                      <a:r>
                        <a:rPr lang="en-US" altLang="ja-JP" b="1">
                          <a:solidFill>
                            <a:srgbClr val="1F1F1F"/>
                          </a:solidFill>
                          <a:effectLst/>
                          <a:latin typeface="Google Sans Text"/>
                        </a:rPr>
                        <a:t>20.3</a:t>
                      </a:r>
                      <a:r>
                        <a:rPr lang="ja-JP" altLang="en-US" b="1">
                          <a:solidFill>
                            <a:srgbClr val="1F1F1F"/>
                          </a:solidFill>
                          <a:effectLst/>
                          <a:latin typeface="Google Sans Text"/>
                        </a:rPr>
                        <a:t>億円</a:t>
                      </a: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rtl="0">
                        <a:buNone/>
                      </a:pPr>
                      <a:endParaRPr lang="ja-JP" altLang="en-US">
                        <a:solidFill>
                          <a:srgbClr val="1F1F1F"/>
                        </a:solidFill>
                        <a:effectLst/>
                        <a:latin typeface="Google Sans Text"/>
                      </a:endParaRPr>
                    </a:p>
                  </a:txBody>
                  <a:tcPr marL="114300" marR="114300" marT="76200" marB="7620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23937121"/>
                  </a:ext>
                </a:extLst>
              </a:tr>
            </a:tbl>
          </a:graphicData>
        </a:graphic>
      </p:graphicFrame>
      <p:sp>
        <p:nvSpPr>
          <p:cNvPr id="6" name="正方形/長方形 5">
            <a:extLst>
              <a:ext uri="{FF2B5EF4-FFF2-40B4-BE49-F238E27FC236}">
                <a16:creationId xmlns:a16="http://schemas.microsoft.com/office/drawing/2014/main" id="{57152F77-D25F-70DD-6A1D-E8059E79531E}"/>
              </a:ext>
            </a:extLst>
          </p:cNvPr>
          <p:cNvSpPr/>
          <p:nvPr/>
        </p:nvSpPr>
        <p:spPr>
          <a:xfrm>
            <a:off x="0" y="3152662"/>
            <a:ext cx="12192000" cy="3533888"/>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E29A1E0D-D570-D5C3-0B06-8AF3DBAA5829}"/>
              </a:ext>
            </a:extLst>
          </p:cNvPr>
          <p:cNvSpPr/>
          <p:nvPr/>
        </p:nvSpPr>
        <p:spPr>
          <a:xfrm>
            <a:off x="8766101" y="100591"/>
            <a:ext cx="2943820" cy="4401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spTree>
    <p:extLst>
      <p:ext uri="{BB962C8B-B14F-4D97-AF65-F5344CB8AC3E}">
        <p14:creationId xmlns:p14="http://schemas.microsoft.com/office/powerpoint/2010/main" val="2339846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EDDC80D-1E9C-755D-C8AC-79B6AB24EA49}"/>
            </a:ext>
          </a:extLst>
        </p:cNvPr>
        <p:cNvGrpSpPr/>
        <p:nvPr/>
      </p:nvGrpSpPr>
      <p:grpSpPr>
        <a:xfrm>
          <a:off x="0" y="0"/>
          <a:ext cx="0" cy="0"/>
          <a:chOff x="0" y="0"/>
          <a:chExt cx="0" cy="0"/>
        </a:xfrm>
      </p:grpSpPr>
      <p:sp>
        <p:nvSpPr>
          <p:cNvPr id="11" name="角丸四角形 10">
            <a:extLst>
              <a:ext uri="{FF2B5EF4-FFF2-40B4-BE49-F238E27FC236}">
                <a16:creationId xmlns:a16="http://schemas.microsoft.com/office/drawing/2014/main" id="{BA7248FB-F909-78DF-DC34-BEBE48027F56}"/>
              </a:ext>
            </a:extLst>
          </p:cNvPr>
          <p:cNvSpPr/>
          <p:nvPr/>
        </p:nvSpPr>
        <p:spPr>
          <a:xfrm>
            <a:off x="1833731" y="1087214"/>
            <a:ext cx="3295917" cy="109362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角丸四角形 52">
            <a:extLst>
              <a:ext uri="{FF2B5EF4-FFF2-40B4-BE49-F238E27FC236}">
                <a16:creationId xmlns:a16="http://schemas.microsoft.com/office/drawing/2014/main" id="{7B5A2635-E762-EE3F-0407-3442B1B6681A}"/>
              </a:ext>
            </a:extLst>
          </p:cNvPr>
          <p:cNvSpPr/>
          <p:nvPr/>
        </p:nvSpPr>
        <p:spPr>
          <a:xfrm>
            <a:off x="6066326" y="1085387"/>
            <a:ext cx="3974548" cy="1093620"/>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5793544C-D6A8-FD8B-0043-A3BBAC01191D}"/>
              </a:ext>
            </a:extLst>
          </p:cNvPr>
          <p:cNvSpPr txBox="1"/>
          <p:nvPr/>
        </p:nvSpPr>
        <p:spPr>
          <a:xfrm>
            <a:off x="1898563" y="1161407"/>
            <a:ext cx="3057247" cy="523220"/>
          </a:xfrm>
          <a:prstGeom prst="rect">
            <a:avLst/>
          </a:prstGeom>
          <a:noFill/>
        </p:spPr>
        <p:txBody>
          <a:bodyPr wrap="none" rtlCol="0">
            <a:spAutoFit/>
          </a:bodyPr>
          <a:lstStyle/>
          <a:p>
            <a:r>
              <a:rPr kumimoji="1" lang="ja-JP" altLang="en-US" sz="2800"/>
              <a:t>駅からの利用者数</a:t>
            </a:r>
            <a:endParaRPr kumimoji="1" lang="en-US" altLang="ja-JP" sz="2800"/>
          </a:p>
        </p:txBody>
      </p:sp>
      <p:sp>
        <p:nvSpPr>
          <p:cNvPr id="58" name="テキスト ボックス 57">
            <a:extLst>
              <a:ext uri="{FF2B5EF4-FFF2-40B4-BE49-F238E27FC236}">
                <a16:creationId xmlns:a16="http://schemas.microsoft.com/office/drawing/2014/main" id="{917C4E86-4BD2-52D6-8051-5F4680449239}"/>
              </a:ext>
            </a:extLst>
          </p:cNvPr>
          <p:cNvSpPr txBox="1"/>
          <p:nvPr/>
        </p:nvSpPr>
        <p:spPr>
          <a:xfrm>
            <a:off x="6189557" y="1150230"/>
            <a:ext cx="3877985" cy="461665"/>
          </a:xfrm>
          <a:prstGeom prst="rect">
            <a:avLst/>
          </a:prstGeom>
          <a:noFill/>
        </p:spPr>
        <p:txBody>
          <a:bodyPr wrap="none" rtlCol="0">
            <a:spAutoFit/>
          </a:bodyPr>
          <a:lstStyle/>
          <a:p>
            <a:r>
              <a:rPr lang="ja-JP" altLang="en-US" sz="2400"/>
              <a:t>土浦市全体</a:t>
            </a:r>
            <a:r>
              <a:rPr kumimoji="1" lang="ja-JP" altLang="en-US" sz="2400"/>
              <a:t>からの利用者数</a:t>
            </a:r>
          </a:p>
        </p:txBody>
      </p:sp>
      <p:sp>
        <p:nvSpPr>
          <p:cNvPr id="60" name="角丸四角形 59">
            <a:extLst>
              <a:ext uri="{FF2B5EF4-FFF2-40B4-BE49-F238E27FC236}">
                <a16:creationId xmlns:a16="http://schemas.microsoft.com/office/drawing/2014/main" id="{63E5C637-4A47-B771-2F3D-B549BB280514}"/>
              </a:ext>
            </a:extLst>
          </p:cNvPr>
          <p:cNvSpPr/>
          <p:nvPr/>
        </p:nvSpPr>
        <p:spPr>
          <a:xfrm>
            <a:off x="2038197" y="1640663"/>
            <a:ext cx="2775973" cy="46242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a:extLst>
              <a:ext uri="{FF2B5EF4-FFF2-40B4-BE49-F238E27FC236}">
                <a16:creationId xmlns:a16="http://schemas.microsoft.com/office/drawing/2014/main" id="{79638A13-5255-3FF5-9CDB-9DBD4CD8AE7B}"/>
              </a:ext>
            </a:extLst>
          </p:cNvPr>
          <p:cNvSpPr txBox="1"/>
          <p:nvPr/>
        </p:nvSpPr>
        <p:spPr>
          <a:xfrm>
            <a:off x="2026849" y="1616640"/>
            <a:ext cx="3089307" cy="523220"/>
          </a:xfrm>
          <a:prstGeom prst="rect">
            <a:avLst/>
          </a:prstGeom>
          <a:noFill/>
        </p:spPr>
        <p:txBody>
          <a:bodyPr wrap="none" rtlCol="0">
            <a:spAutoFit/>
          </a:bodyPr>
          <a:lstStyle/>
          <a:p>
            <a:r>
              <a:rPr lang="en-US" altLang="ja-JP" sz="2800"/>
              <a:t>170</a:t>
            </a:r>
            <a:r>
              <a:rPr kumimoji="1" lang="en-US" altLang="ja-JP" sz="2800"/>
              <a:t>.445</a:t>
            </a:r>
            <a:r>
              <a:rPr lang="ja-JP" altLang="en-US" sz="2800"/>
              <a:t>人</a:t>
            </a:r>
            <a:r>
              <a:rPr lang="en-US" altLang="ja-JP" sz="2800"/>
              <a:t>/</a:t>
            </a:r>
            <a:r>
              <a:rPr lang="ja-JP" altLang="en-US" sz="2800"/>
              <a:t>（年）</a:t>
            </a:r>
            <a:endParaRPr kumimoji="1" lang="ja-JP" altLang="en-US" sz="2800"/>
          </a:p>
        </p:txBody>
      </p:sp>
      <p:sp>
        <p:nvSpPr>
          <p:cNvPr id="65" name="角丸四角形 64">
            <a:extLst>
              <a:ext uri="{FF2B5EF4-FFF2-40B4-BE49-F238E27FC236}">
                <a16:creationId xmlns:a16="http://schemas.microsoft.com/office/drawing/2014/main" id="{7F82DA7B-BD85-2E3C-39B9-40B81FFD80EE}"/>
              </a:ext>
            </a:extLst>
          </p:cNvPr>
          <p:cNvSpPr/>
          <p:nvPr/>
        </p:nvSpPr>
        <p:spPr>
          <a:xfrm>
            <a:off x="6488774" y="1635921"/>
            <a:ext cx="2991402" cy="46242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テキスト ボックス 65">
            <a:extLst>
              <a:ext uri="{FF2B5EF4-FFF2-40B4-BE49-F238E27FC236}">
                <a16:creationId xmlns:a16="http://schemas.microsoft.com/office/drawing/2014/main" id="{DE738A61-2F18-3AEA-D96F-4CE03977F101}"/>
              </a:ext>
            </a:extLst>
          </p:cNvPr>
          <p:cNvSpPr txBox="1"/>
          <p:nvPr/>
        </p:nvSpPr>
        <p:spPr>
          <a:xfrm>
            <a:off x="6599543" y="1655787"/>
            <a:ext cx="3089307" cy="523220"/>
          </a:xfrm>
          <a:prstGeom prst="rect">
            <a:avLst/>
          </a:prstGeom>
          <a:noFill/>
        </p:spPr>
        <p:txBody>
          <a:bodyPr wrap="none" rtlCol="0">
            <a:spAutoFit/>
          </a:bodyPr>
          <a:lstStyle/>
          <a:p>
            <a:r>
              <a:rPr lang="en-US" altLang="ja-JP" sz="2800"/>
              <a:t>446,395</a:t>
            </a:r>
            <a:r>
              <a:rPr kumimoji="1" lang="ja-JP" altLang="en-US" sz="2800"/>
              <a:t>人</a:t>
            </a:r>
            <a:r>
              <a:rPr kumimoji="1" lang="en-US" altLang="ja-JP" sz="2800"/>
              <a:t>/</a:t>
            </a:r>
            <a:r>
              <a:rPr kumimoji="1" lang="ja-JP" altLang="en-US" sz="2800"/>
              <a:t>（年</a:t>
            </a:r>
            <a:r>
              <a:rPr lang="ja-JP" altLang="en-US" sz="2800"/>
              <a:t>）</a:t>
            </a:r>
            <a:endParaRPr kumimoji="1" lang="ja-JP" altLang="en-US" sz="2800"/>
          </a:p>
        </p:txBody>
      </p:sp>
      <p:sp>
        <p:nvSpPr>
          <p:cNvPr id="72" name="角丸四角形 71">
            <a:extLst>
              <a:ext uri="{FF2B5EF4-FFF2-40B4-BE49-F238E27FC236}">
                <a16:creationId xmlns:a16="http://schemas.microsoft.com/office/drawing/2014/main" id="{074B1FD8-C39D-8349-788C-4440C045F44A}"/>
              </a:ext>
            </a:extLst>
          </p:cNvPr>
          <p:cNvSpPr/>
          <p:nvPr/>
        </p:nvSpPr>
        <p:spPr>
          <a:xfrm>
            <a:off x="2252070" y="5992125"/>
            <a:ext cx="6776869" cy="786449"/>
          </a:xfrm>
          <a:prstGeom prst="round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a:extLst>
              <a:ext uri="{FF2B5EF4-FFF2-40B4-BE49-F238E27FC236}">
                <a16:creationId xmlns:a16="http://schemas.microsoft.com/office/drawing/2014/main" id="{7DACA9A9-2018-FBD4-1767-605E95C25C59}"/>
              </a:ext>
            </a:extLst>
          </p:cNvPr>
          <p:cNvSpPr txBox="1"/>
          <p:nvPr/>
        </p:nvSpPr>
        <p:spPr>
          <a:xfrm>
            <a:off x="2252070" y="6135974"/>
            <a:ext cx="7644260" cy="584775"/>
          </a:xfrm>
          <a:prstGeom prst="rect">
            <a:avLst/>
          </a:prstGeom>
          <a:noFill/>
        </p:spPr>
        <p:txBody>
          <a:bodyPr wrap="square" rtlCol="0">
            <a:spAutoFit/>
          </a:bodyPr>
          <a:lstStyle/>
          <a:p>
            <a:r>
              <a:rPr kumimoji="1" lang="ja-JP" altLang="en-US" sz="3200"/>
              <a:t>滞留空間の創出が</a:t>
            </a:r>
            <a:r>
              <a:rPr kumimoji="1" lang="ja-JP" altLang="en-US" sz="3200" b="1"/>
              <a:t>財政の安定</a:t>
            </a:r>
            <a:r>
              <a:rPr kumimoji="1" lang="ja-JP" altLang="en-US" sz="3200"/>
              <a:t>に寄与</a:t>
            </a:r>
          </a:p>
        </p:txBody>
      </p:sp>
      <p:sp>
        <p:nvSpPr>
          <p:cNvPr id="32" name="四角形: 1 つの角を切り取る 31">
            <a:extLst>
              <a:ext uri="{FF2B5EF4-FFF2-40B4-BE49-F238E27FC236}">
                <a16:creationId xmlns:a16="http://schemas.microsoft.com/office/drawing/2014/main" id="{1C5F1F30-8E6B-8052-7145-5B7FDEAAB44C}"/>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四角形: 1 つの角を切り取る 32">
            <a:extLst>
              <a:ext uri="{FF2B5EF4-FFF2-40B4-BE49-F238E27FC236}">
                <a16:creationId xmlns:a16="http://schemas.microsoft.com/office/drawing/2014/main" id="{CDDDA171-787E-5196-8AC2-9CCF57414054}"/>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四角形: 1 つの角を切り取る 33">
            <a:extLst>
              <a:ext uri="{FF2B5EF4-FFF2-40B4-BE49-F238E27FC236}">
                <a16:creationId xmlns:a16="http://schemas.microsoft.com/office/drawing/2014/main" id="{0DF266A3-253C-9EEE-7CAC-D4930AA9AF45}"/>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1 つの角を切り取る 34">
            <a:extLst>
              <a:ext uri="{FF2B5EF4-FFF2-40B4-BE49-F238E27FC236}">
                <a16:creationId xmlns:a16="http://schemas.microsoft.com/office/drawing/2014/main" id="{D0955E58-93A0-13FC-87CD-758850728107}"/>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四角形: 1 つの角を切り取る 35">
            <a:extLst>
              <a:ext uri="{FF2B5EF4-FFF2-40B4-BE49-F238E27FC236}">
                <a16:creationId xmlns:a16="http://schemas.microsoft.com/office/drawing/2014/main" id="{649FC897-E15D-CED4-D432-A7B19CD4D541}"/>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四角形: 1 つの角を切り取る 36">
            <a:extLst>
              <a:ext uri="{FF2B5EF4-FFF2-40B4-BE49-F238E27FC236}">
                <a16:creationId xmlns:a16="http://schemas.microsoft.com/office/drawing/2014/main" id="{500EB466-7DE3-4280-FE1B-71D292570382}"/>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D42787F9-D94E-F5EC-0AC1-0750A9C258D5}"/>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39" name="テキスト ボックス 38">
            <a:extLst>
              <a:ext uri="{FF2B5EF4-FFF2-40B4-BE49-F238E27FC236}">
                <a16:creationId xmlns:a16="http://schemas.microsoft.com/office/drawing/2014/main" id="{EB80C2E8-5156-2DCB-6404-C3966AFEACAD}"/>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40" name="テキスト ボックス 39">
            <a:extLst>
              <a:ext uri="{FF2B5EF4-FFF2-40B4-BE49-F238E27FC236}">
                <a16:creationId xmlns:a16="http://schemas.microsoft.com/office/drawing/2014/main" id="{6987E575-A539-91B0-B04D-83A07263F57D}"/>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41" name="テキスト ボックス 40">
            <a:extLst>
              <a:ext uri="{FF2B5EF4-FFF2-40B4-BE49-F238E27FC236}">
                <a16:creationId xmlns:a16="http://schemas.microsoft.com/office/drawing/2014/main" id="{79BA6DF5-9697-C494-DE9B-BBB368EA2C0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42" name="テキスト ボックス 41">
            <a:extLst>
              <a:ext uri="{FF2B5EF4-FFF2-40B4-BE49-F238E27FC236}">
                <a16:creationId xmlns:a16="http://schemas.microsoft.com/office/drawing/2014/main" id="{4721A31E-BED1-EBA7-353E-5C85F4DCEB5A}"/>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43" name="テキスト ボックス 42">
            <a:extLst>
              <a:ext uri="{FF2B5EF4-FFF2-40B4-BE49-F238E27FC236}">
                <a16:creationId xmlns:a16="http://schemas.microsoft.com/office/drawing/2014/main" id="{6DDF929B-6625-B1CB-E80E-DC09EAC5CA3F}"/>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44" name="スライド番号プレースホルダー 43">
            <a:extLst>
              <a:ext uri="{FF2B5EF4-FFF2-40B4-BE49-F238E27FC236}">
                <a16:creationId xmlns:a16="http://schemas.microsoft.com/office/drawing/2014/main" id="{E61F9C74-B4A2-7340-37E9-8BD32111EAC4}"/>
              </a:ext>
            </a:extLst>
          </p:cNvPr>
          <p:cNvSpPr>
            <a:spLocks noGrp="1"/>
          </p:cNvSpPr>
          <p:nvPr>
            <p:ph type="sldNum" sz="quarter" idx="12"/>
          </p:nvPr>
        </p:nvSpPr>
        <p:spPr/>
        <p:txBody>
          <a:bodyPr/>
          <a:lstStyle/>
          <a:p>
            <a:fld id="{808DD2B0-C8C2-4F2E-939A-03152E45562F}" type="slidenum">
              <a:rPr kumimoji="1" lang="ja-JP" altLang="en-US" smtClean="0"/>
              <a:t>36</a:t>
            </a:fld>
            <a:endParaRPr kumimoji="1" lang="ja-JP" altLang="en-US"/>
          </a:p>
        </p:txBody>
      </p:sp>
      <p:pic>
        <p:nvPicPr>
          <p:cNvPr id="3" name="グラフィックス 2" descr="工場 単色塗りつぶし">
            <a:extLst>
              <a:ext uri="{FF2B5EF4-FFF2-40B4-BE49-F238E27FC236}">
                <a16:creationId xmlns:a16="http://schemas.microsoft.com/office/drawing/2014/main" id="{C45933CB-C78C-4C7B-272F-7E62741B6C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98061" y="3399334"/>
            <a:ext cx="1642827" cy="1642827"/>
          </a:xfrm>
          <a:prstGeom prst="rect">
            <a:avLst/>
          </a:prstGeom>
        </p:spPr>
      </p:pic>
      <p:pic>
        <p:nvPicPr>
          <p:cNvPr id="5" name="グラフィックス 4" descr="ショッピング カート 単色塗りつぶし">
            <a:extLst>
              <a:ext uri="{FF2B5EF4-FFF2-40B4-BE49-F238E27FC236}">
                <a16:creationId xmlns:a16="http://schemas.microsoft.com/office/drawing/2014/main" id="{1EAA7BBC-842E-81F0-B5FD-E46870829B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021913" y="3294798"/>
            <a:ext cx="1642827" cy="1642827"/>
          </a:xfrm>
          <a:prstGeom prst="rect">
            <a:avLst/>
          </a:prstGeom>
        </p:spPr>
      </p:pic>
      <p:pic>
        <p:nvPicPr>
          <p:cNvPr id="10" name="グラフィックス 9" descr="路面電車 単色塗りつぶし">
            <a:extLst>
              <a:ext uri="{FF2B5EF4-FFF2-40B4-BE49-F238E27FC236}">
                <a16:creationId xmlns:a16="http://schemas.microsoft.com/office/drawing/2014/main" id="{A1AF0413-9755-5E53-29A1-10E0D38201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6229" y="1124560"/>
            <a:ext cx="984902" cy="984902"/>
          </a:xfrm>
          <a:prstGeom prst="rect">
            <a:avLst/>
          </a:prstGeom>
        </p:spPr>
      </p:pic>
      <p:sp>
        <p:nvSpPr>
          <p:cNvPr id="12" name="テキスト ボックス 11">
            <a:extLst>
              <a:ext uri="{FF2B5EF4-FFF2-40B4-BE49-F238E27FC236}">
                <a16:creationId xmlns:a16="http://schemas.microsoft.com/office/drawing/2014/main" id="{ABDD9E73-C218-C902-30A7-D382566A0E04}"/>
              </a:ext>
            </a:extLst>
          </p:cNvPr>
          <p:cNvSpPr txBox="1"/>
          <p:nvPr/>
        </p:nvSpPr>
        <p:spPr>
          <a:xfrm>
            <a:off x="4415001" y="4907518"/>
            <a:ext cx="3008946" cy="461665"/>
          </a:xfrm>
          <a:prstGeom prst="rect">
            <a:avLst/>
          </a:prstGeom>
          <a:noFill/>
        </p:spPr>
        <p:txBody>
          <a:bodyPr wrap="square" rtlCol="0">
            <a:spAutoFit/>
          </a:bodyPr>
          <a:lstStyle/>
          <a:p>
            <a:r>
              <a:rPr kumimoji="1" lang="ja-JP" altLang="en-US" sz="2400" b="1"/>
              <a:t>市内</a:t>
            </a:r>
            <a:r>
              <a:rPr kumimoji="1" lang="ja-JP" altLang="en-US" sz="2400"/>
              <a:t>の複数の工場</a:t>
            </a:r>
          </a:p>
        </p:txBody>
      </p:sp>
      <p:sp>
        <p:nvSpPr>
          <p:cNvPr id="14" name="テキスト ボックス 13">
            <a:extLst>
              <a:ext uri="{FF2B5EF4-FFF2-40B4-BE49-F238E27FC236}">
                <a16:creationId xmlns:a16="http://schemas.microsoft.com/office/drawing/2014/main" id="{8A0E9252-7504-A96B-7F3D-6AB9E9E2E03C}"/>
              </a:ext>
            </a:extLst>
          </p:cNvPr>
          <p:cNvSpPr txBox="1"/>
          <p:nvPr/>
        </p:nvSpPr>
        <p:spPr>
          <a:xfrm>
            <a:off x="1277019" y="4890103"/>
            <a:ext cx="3177832" cy="830997"/>
          </a:xfrm>
          <a:prstGeom prst="rect">
            <a:avLst/>
          </a:prstGeom>
          <a:noFill/>
        </p:spPr>
        <p:txBody>
          <a:bodyPr wrap="square" rtlCol="0">
            <a:spAutoFit/>
          </a:bodyPr>
          <a:lstStyle/>
          <a:p>
            <a:pPr algn="ctr"/>
            <a:r>
              <a:rPr lang="ja-JP" altLang="en-US" sz="2400"/>
              <a:t>小売店</a:t>
            </a:r>
            <a:endParaRPr lang="en-US" altLang="ja-JP" sz="2400"/>
          </a:p>
          <a:p>
            <a:pPr algn="ctr"/>
            <a:r>
              <a:rPr kumimoji="1" lang="ja-JP" altLang="en-US" sz="2400"/>
              <a:t>（モール</a:t>
            </a:r>
            <a:r>
              <a:rPr kumimoji="1" lang="en-US" altLang="ja-JP" sz="2400"/>
              <a:t>505</a:t>
            </a:r>
            <a:r>
              <a:rPr kumimoji="1" lang="ja-JP" altLang="en-US" sz="2400"/>
              <a:t>など）</a:t>
            </a:r>
          </a:p>
        </p:txBody>
      </p:sp>
      <p:pic>
        <p:nvPicPr>
          <p:cNvPr id="17" name="グラフィックス 16" descr="リモートでの作業 単色塗りつぶし">
            <a:extLst>
              <a:ext uri="{FF2B5EF4-FFF2-40B4-BE49-F238E27FC236}">
                <a16:creationId xmlns:a16="http://schemas.microsoft.com/office/drawing/2014/main" id="{586D4461-3054-A8AF-75BD-DBB2E632559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74390" y="3300962"/>
            <a:ext cx="1563304" cy="1563304"/>
          </a:xfrm>
          <a:prstGeom prst="rect">
            <a:avLst/>
          </a:prstGeom>
        </p:spPr>
      </p:pic>
      <p:sp>
        <p:nvSpPr>
          <p:cNvPr id="18" name="テキスト ボックス 17">
            <a:extLst>
              <a:ext uri="{FF2B5EF4-FFF2-40B4-BE49-F238E27FC236}">
                <a16:creationId xmlns:a16="http://schemas.microsoft.com/office/drawing/2014/main" id="{6FD5F53D-E0EC-8F86-F684-E90051A383D5}"/>
              </a:ext>
            </a:extLst>
          </p:cNvPr>
          <p:cNvSpPr txBox="1"/>
          <p:nvPr/>
        </p:nvSpPr>
        <p:spPr>
          <a:xfrm>
            <a:off x="7875021" y="4749605"/>
            <a:ext cx="3557631" cy="1200329"/>
          </a:xfrm>
          <a:prstGeom prst="rect">
            <a:avLst/>
          </a:prstGeom>
          <a:noFill/>
        </p:spPr>
        <p:txBody>
          <a:bodyPr wrap="square" rtlCol="0">
            <a:spAutoFit/>
          </a:bodyPr>
          <a:lstStyle/>
          <a:p>
            <a:pPr algn="ctr"/>
            <a:r>
              <a:rPr kumimoji="1" lang="ja-JP" altLang="en-US" sz="2400"/>
              <a:t>工場の従業員への給料</a:t>
            </a:r>
            <a:endParaRPr lang="en-US" altLang="ja-JP" sz="2400"/>
          </a:p>
          <a:p>
            <a:pPr algn="ctr"/>
            <a:r>
              <a:rPr kumimoji="1" lang="ja-JP" altLang="en-US" sz="2400"/>
              <a:t>工場の利益</a:t>
            </a:r>
            <a:endParaRPr kumimoji="1" lang="en-US" altLang="ja-JP" sz="2400"/>
          </a:p>
          <a:p>
            <a:pPr algn="ctr"/>
            <a:r>
              <a:rPr lang="ja-JP" altLang="en-US" sz="2400"/>
              <a:t>固定資産税</a:t>
            </a:r>
            <a:r>
              <a:rPr lang="ja-JP" altLang="en-US" sz="2000"/>
              <a:t>等</a:t>
            </a:r>
            <a:endParaRPr kumimoji="1" lang="en-US" altLang="ja-JP" sz="2400"/>
          </a:p>
        </p:txBody>
      </p:sp>
      <p:sp>
        <p:nvSpPr>
          <p:cNvPr id="2" name="下矢印 1">
            <a:extLst>
              <a:ext uri="{FF2B5EF4-FFF2-40B4-BE49-F238E27FC236}">
                <a16:creationId xmlns:a16="http://schemas.microsoft.com/office/drawing/2014/main" id="{77DF5C99-EB16-CEA4-F195-B4C1D33BB756}"/>
              </a:ext>
            </a:extLst>
          </p:cNvPr>
          <p:cNvSpPr/>
          <p:nvPr/>
        </p:nvSpPr>
        <p:spPr>
          <a:xfrm>
            <a:off x="2568464" y="2978474"/>
            <a:ext cx="561913" cy="516998"/>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6" name="テキスト ボックス 5">
            <a:extLst>
              <a:ext uri="{FF2B5EF4-FFF2-40B4-BE49-F238E27FC236}">
                <a16:creationId xmlns:a16="http://schemas.microsoft.com/office/drawing/2014/main" id="{889142E0-E049-4CF0-E1FB-3A54646440C7}"/>
              </a:ext>
            </a:extLst>
          </p:cNvPr>
          <p:cNvSpPr txBox="1"/>
          <p:nvPr/>
        </p:nvSpPr>
        <p:spPr>
          <a:xfrm>
            <a:off x="1220515" y="2445941"/>
            <a:ext cx="3505120" cy="461665"/>
          </a:xfrm>
          <a:prstGeom prst="rect">
            <a:avLst/>
          </a:prstGeom>
          <a:noFill/>
        </p:spPr>
        <p:txBody>
          <a:bodyPr wrap="square" rtlCol="0">
            <a:spAutoFit/>
          </a:bodyPr>
          <a:lstStyle/>
          <a:p>
            <a:r>
              <a:rPr kumimoji="1" lang="ja-JP" altLang="en-US" sz="2400"/>
              <a:t>需要が発生</a:t>
            </a:r>
            <a:r>
              <a:rPr kumimoji="1" lang="en-US" altLang="ja-JP" sz="2400"/>
              <a:t>  </a:t>
            </a:r>
            <a:r>
              <a:rPr lang="en-US" altLang="ja-JP" sz="2400" b="1"/>
              <a:t>18</a:t>
            </a:r>
            <a:r>
              <a:rPr kumimoji="1" lang="en-US" altLang="ja-JP" sz="2400" b="1"/>
              <a:t>.74</a:t>
            </a:r>
            <a:r>
              <a:rPr kumimoji="1" lang="ja-JP" altLang="en-US" sz="2400" b="1"/>
              <a:t>億円</a:t>
            </a:r>
            <a:r>
              <a:rPr kumimoji="1" lang="en-US" altLang="ja-JP" sz="2400" b="1"/>
              <a:t>  </a:t>
            </a:r>
            <a:endParaRPr kumimoji="1" lang="ja-JP" altLang="en-US" sz="2400" b="1"/>
          </a:p>
        </p:txBody>
      </p:sp>
      <p:sp>
        <p:nvSpPr>
          <p:cNvPr id="19" name="右矢印 18">
            <a:extLst>
              <a:ext uri="{FF2B5EF4-FFF2-40B4-BE49-F238E27FC236}">
                <a16:creationId xmlns:a16="http://schemas.microsoft.com/office/drawing/2014/main" id="{6C89B569-B429-B47F-EAC7-4739EE5F258C}"/>
              </a:ext>
            </a:extLst>
          </p:cNvPr>
          <p:cNvSpPr/>
          <p:nvPr/>
        </p:nvSpPr>
        <p:spPr>
          <a:xfrm>
            <a:off x="3999484" y="3941268"/>
            <a:ext cx="952670" cy="592328"/>
          </a:xfrm>
          <a:prstGeom prst="rightArrow">
            <a:avLst>
              <a:gd name="adj1" fmla="val 50000"/>
              <a:gd name="adj2" fmla="val 58949"/>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72F0A720-2D42-5BA6-BFFF-9EA9AA1F31F7}"/>
              </a:ext>
            </a:extLst>
          </p:cNvPr>
          <p:cNvSpPr txBox="1"/>
          <p:nvPr/>
        </p:nvSpPr>
        <p:spPr>
          <a:xfrm>
            <a:off x="3529965" y="3089175"/>
            <a:ext cx="1723549" cy="830997"/>
          </a:xfrm>
          <a:prstGeom prst="rect">
            <a:avLst/>
          </a:prstGeom>
          <a:noFill/>
        </p:spPr>
        <p:txBody>
          <a:bodyPr wrap="none" rtlCol="0">
            <a:spAutoFit/>
          </a:bodyPr>
          <a:lstStyle/>
          <a:p>
            <a:r>
              <a:rPr kumimoji="1" lang="ja-JP" altLang="en-US" sz="2400"/>
              <a:t>需要が関連</a:t>
            </a:r>
            <a:endParaRPr kumimoji="1" lang="en-US" altLang="ja-JP" sz="2400"/>
          </a:p>
          <a:p>
            <a:r>
              <a:rPr kumimoji="1" lang="ja-JP" altLang="en-US" sz="2400"/>
              <a:t>産業に波及</a:t>
            </a:r>
          </a:p>
        </p:txBody>
      </p:sp>
      <p:sp>
        <p:nvSpPr>
          <p:cNvPr id="23" name="テキスト ボックス 22">
            <a:extLst>
              <a:ext uri="{FF2B5EF4-FFF2-40B4-BE49-F238E27FC236}">
                <a16:creationId xmlns:a16="http://schemas.microsoft.com/office/drawing/2014/main" id="{C54BA869-3905-B649-922A-DCD1180A022B}"/>
              </a:ext>
            </a:extLst>
          </p:cNvPr>
          <p:cNvSpPr txBox="1"/>
          <p:nvPr/>
        </p:nvSpPr>
        <p:spPr>
          <a:xfrm>
            <a:off x="5125223" y="2848704"/>
            <a:ext cx="1931339" cy="523220"/>
          </a:xfrm>
          <a:prstGeom prst="rect">
            <a:avLst/>
          </a:prstGeom>
          <a:noFill/>
        </p:spPr>
        <p:txBody>
          <a:bodyPr wrap="square">
            <a:spAutoFit/>
          </a:bodyPr>
          <a:lstStyle/>
          <a:p>
            <a:r>
              <a:rPr lang="en-US" altLang="ja-JP" sz="2800" b="1"/>
              <a:t>13.15</a:t>
            </a:r>
            <a:r>
              <a:rPr lang="ja-JP" altLang="en-US" sz="2800" b="1"/>
              <a:t>億円</a:t>
            </a:r>
            <a:endParaRPr lang="en-US" altLang="ja-JP" sz="2800" b="1"/>
          </a:p>
        </p:txBody>
      </p:sp>
      <p:sp>
        <p:nvSpPr>
          <p:cNvPr id="24" name="右矢印 23">
            <a:extLst>
              <a:ext uri="{FF2B5EF4-FFF2-40B4-BE49-F238E27FC236}">
                <a16:creationId xmlns:a16="http://schemas.microsoft.com/office/drawing/2014/main" id="{A3DA94E0-976C-D580-439A-E58910F86C26}"/>
              </a:ext>
            </a:extLst>
          </p:cNvPr>
          <p:cNvSpPr/>
          <p:nvPr/>
        </p:nvSpPr>
        <p:spPr>
          <a:xfrm>
            <a:off x="7281286" y="3997951"/>
            <a:ext cx="852705" cy="563869"/>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D920E719-8718-779E-A95C-74F4206C54A6}"/>
              </a:ext>
            </a:extLst>
          </p:cNvPr>
          <p:cNvSpPr txBox="1"/>
          <p:nvPr/>
        </p:nvSpPr>
        <p:spPr>
          <a:xfrm>
            <a:off x="6980861" y="3127764"/>
            <a:ext cx="1536184" cy="830997"/>
          </a:xfrm>
          <a:prstGeom prst="rect">
            <a:avLst/>
          </a:prstGeom>
          <a:noFill/>
        </p:spPr>
        <p:txBody>
          <a:bodyPr wrap="square" rtlCol="0">
            <a:spAutoFit/>
          </a:bodyPr>
          <a:lstStyle/>
          <a:p>
            <a:r>
              <a:rPr kumimoji="1" lang="ja-JP" altLang="en-US" sz="2400"/>
              <a:t>経費を</a:t>
            </a:r>
            <a:endParaRPr kumimoji="1" lang="en-US" altLang="ja-JP" sz="2400"/>
          </a:p>
          <a:p>
            <a:r>
              <a:rPr kumimoji="1" lang="ja-JP" altLang="en-US" sz="2400"/>
              <a:t>差し引く</a:t>
            </a:r>
          </a:p>
        </p:txBody>
      </p:sp>
      <p:sp>
        <p:nvSpPr>
          <p:cNvPr id="27" name="テキスト ボックス 26">
            <a:extLst>
              <a:ext uri="{FF2B5EF4-FFF2-40B4-BE49-F238E27FC236}">
                <a16:creationId xmlns:a16="http://schemas.microsoft.com/office/drawing/2014/main" id="{826068D4-6610-F05A-44A3-C064523CDAF2}"/>
              </a:ext>
            </a:extLst>
          </p:cNvPr>
          <p:cNvSpPr txBox="1"/>
          <p:nvPr/>
        </p:nvSpPr>
        <p:spPr>
          <a:xfrm>
            <a:off x="8674390" y="2879481"/>
            <a:ext cx="1895109" cy="461665"/>
          </a:xfrm>
          <a:prstGeom prst="rect">
            <a:avLst/>
          </a:prstGeom>
          <a:noFill/>
        </p:spPr>
        <p:txBody>
          <a:bodyPr wrap="square">
            <a:spAutoFit/>
          </a:bodyPr>
          <a:lstStyle/>
          <a:p>
            <a:r>
              <a:rPr lang="en-US" altLang="ja-JP" sz="2400" b="1"/>
              <a:t>10.97</a:t>
            </a:r>
            <a:r>
              <a:rPr lang="ja-JP" altLang="en-US" sz="2400" b="1"/>
              <a:t> 億円</a:t>
            </a:r>
            <a:endParaRPr lang="ja-JP" altLang="en-US" sz="2400"/>
          </a:p>
        </p:txBody>
      </p:sp>
      <p:sp>
        <p:nvSpPr>
          <p:cNvPr id="28" name="下矢印 27">
            <a:extLst>
              <a:ext uri="{FF2B5EF4-FFF2-40B4-BE49-F238E27FC236}">
                <a16:creationId xmlns:a16="http://schemas.microsoft.com/office/drawing/2014/main" id="{F73EA7D8-053E-1CAC-D9B4-E545B4957AB2}"/>
              </a:ext>
            </a:extLst>
          </p:cNvPr>
          <p:cNvSpPr/>
          <p:nvPr/>
        </p:nvSpPr>
        <p:spPr>
          <a:xfrm rot="2443511">
            <a:off x="1385073" y="4400530"/>
            <a:ext cx="462527" cy="1323579"/>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9918D7E0-6489-8EC5-2AAB-3FCED952AE6F}"/>
              </a:ext>
            </a:extLst>
          </p:cNvPr>
          <p:cNvSpPr txBox="1"/>
          <p:nvPr/>
        </p:nvSpPr>
        <p:spPr>
          <a:xfrm>
            <a:off x="541470" y="4316416"/>
            <a:ext cx="1107996" cy="461665"/>
          </a:xfrm>
          <a:prstGeom prst="rect">
            <a:avLst/>
          </a:prstGeom>
          <a:noFill/>
        </p:spPr>
        <p:txBody>
          <a:bodyPr wrap="square" rtlCol="0">
            <a:spAutoFit/>
          </a:bodyPr>
          <a:lstStyle/>
          <a:p>
            <a:r>
              <a:rPr kumimoji="1" lang="ja-JP" altLang="en-US" sz="2400"/>
              <a:t>市外へ</a:t>
            </a:r>
          </a:p>
        </p:txBody>
      </p:sp>
      <p:sp>
        <p:nvSpPr>
          <p:cNvPr id="4" name="テキスト ボックス 3">
            <a:extLst>
              <a:ext uri="{FF2B5EF4-FFF2-40B4-BE49-F238E27FC236}">
                <a16:creationId xmlns:a16="http://schemas.microsoft.com/office/drawing/2014/main" id="{A68AB980-7305-846C-D99C-F1919972871D}"/>
              </a:ext>
            </a:extLst>
          </p:cNvPr>
          <p:cNvSpPr txBox="1"/>
          <p:nvPr/>
        </p:nvSpPr>
        <p:spPr>
          <a:xfrm>
            <a:off x="-72791" y="5755770"/>
            <a:ext cx="1617751" cy="523220"/>
          </a:xfrm>
          <a:prstGeom prst="rect">
            <a:avLst/>
          </a:prstGeom>
          <a:noFill/>
        </p:spPr>
        <p:txBody>
          <a:bodyPr wrap="none" rtlCol="0">
            <a:spAutoFit/>
          </a:bodyPr>
          <a:lstStyle/>
          <a:p>
            <a:r>
              <a:rPr lang="en-US" altLang="ja-JP" sz="2800" b="1"/>
              <a:t>5</a:t>
            </a:r>
            <a:r>
              <a:rPr kumimoji="1" lang="en-US" altLang="ja-JP" sz="2800" b="1"/>
              <a:t>.59</a:t>
            </a:r>
            <a:r>
              <a:rPr kumimoji="1" lang="ja-JP" altLang="en-US" sz="2800" b="1"/>
              <a:t>億円</a:t>
            </a:r>
          </a:p>
        </p:txBody>
      </p:sp>
      <p:sp>
        <p:nvSpPr>
          <p:cNvPr id="7" name="テキスト ボックス 6">
            <a:extLst>
              <a:ext uri="{FF2B5EF4-FFF2-40B4-BE49-F238E27FC236}">
                <a16:creationId xmlns:a16="http://schemas.microsoft.com/office/drawing/2014/main" id="{96AA13BF-F5C7-7D42-3F76-AF31F1ABD3C8}"/>
              </a:ext>
            </a:extLst>
          </p:cNvPr>
          <p:cNvSpPr txBox="1"/>
          <p:nvPr/>
        </p:nvSpPr>
        <p:spPr>
          <a:xfrm>
            <a:off x="195524" y="212320"/>
            <a:ext cx="2471958" cy="584775"/>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200" b="1">
                <a:ln w="0"/>
                <a:effectLst>
                  <a:outerShdw blurRad="38100" dist="19050" dir="2700000" algn="tl" rotWithShape="0">
                    <a:schemeClr val="dk1">
                      <a:alpha val="40000"/>
                    </a:schemeClr>
                  </a:outerShdw>
                </a:effectLst>
              </a:rPr>
              <a:t>需要予測</a:t>
            </a:r>
            <a:endParaRPr lang="ja-JP" altLang="ja-JP" sz="32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1164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1413475-745C-1385-7CDB-766BB9333EA3}"/>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1153D6A7-5121-9535-5EF3-9FC01C3EAF34}"/>
              </a:ext>
            </a:extLst>
          </p:cNvPr>
          <p:cNvSpPr txBox="1">
            <a:spLocks/>
          </p:cNvSpPr>
          <p:nvPr/>
        </p:nvSpPr>
        <p:spPr>
          <a:xfrm>
            <a:off x="179615" y="241973"/>
            <a:ext cx="6157593" cy="608807"/>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t>商業　需要予測</a:t>
            </a:r>
          </a:p>
        </p:txBody>
      </p:sp>
      <p:sp>
        <p:nvSpPr>
          <p:cNvPr id="9" name="テキスト ボックス 8">
            <a:extLst>
              <a:ext uri="{FF2B5EF4-FFF2-40B4-BE49-F238E27FC236}">
                <a16:creationId xmlns:a16="http://schemas.microsoft.com/office/drawing/2014/main" id="{27DAF1FC-7B51-6A2E-7079-ECA1568EF558}"/>
              </a:ext>
            </a:extLst>
          </p:cNvPr>
          <p:cNvSpPr txBox="1"/>
          <p:nvPr/>
        </p:nvSpPr>
        <p:spPr>
          <a:xfrm>
            <a:off x="156920" y="1201208"/>
            <a:ext cx="10825316" cy="5355312"/>
          </a:xfrm>
          <a:prstGeom prst="rect">
            <a:avLst/>
          </a:prstGeom>
          <a:noFill/>
        </p:spPr>
        <p:txBody>
          <a:bodyPr wrap="square" lIns="91440" tIns="45720" rIns="91440" bIns="45720" rtlCol="0" anchor="t">
            <a:spAutoFit/>
          </a:bodyPr>
          <a:lstStyle/>
          <a:p>
            <a:r>
              <a:rPr kumimoji="1" lang="ja-JP" altLang="en-US"/>
              <a:t>経済波及効果　計算方法</a:t>
            </a:r>
            <a:r>
              <a:rPr lang="ja-JP" altLang="en-US"/>
              <a:t>　　例：商業で</a:t>
            </a:r>
            <a:r>
              <a:rPr lang="en-US" altLang="ja-JP"/>
              <a:t>100</a:t>
            </a:r>
            <a:r>
              <a:rPr lang="ja-JP" altLang="en-US"/>
              <a:t>円の需要が生まれた場合</a:t>
            </a:r>
            <a:endParaRPr lang="en-US" altLang="ja-JP"/>
          </a:p>
          <a:p>
            <a:r>
              <a:rPr kumimoji="1" lang="en-US" altLang="ja-JP"/>
              <a:t>①</a:t>
            </a:r>
            <a:r>
              <a:rPr kumimoji="1" lang="ja-JP" altLang="en-US"/>
              <a:t>直接効果：</a:t>
            </a:r>
            <a:r>
              <a:rPr lang="ja-JP" altLang="en-US" b="0" i="0" u="none" strike="noStrike">
                <a:solidFill>
                  <a:srgbClr val="000000"/>
                </a:solidFill>
                <a:effectLst/>
                <a:latin typeface="-webkit-standard"/>
              </a:rPr>
              <a:t>土浦市内の企業が最初に受け取る</a:t>
            </a:r>
            <a:r>
              <a:rPr lang="en-US" altLang="ja-JP" b="0" i="0" u="none" strike="noStrike">
                <a:solidFill>
                  <a:srgbClr val="000000"/>
                </a:solidFill>
                <a:effectLst/>
                <a:latin typeface="-webkit-standard"/>
              </a:rPr>
              <a:t>『</a:t>
            </a:r>
            <a:r>
              <a:rPr lang="ja-JP" altLang="en-US" b="0" i="0" u="none" strike="noStrike">
                <a:solidFill>
                  <a:srgbClr val="000000"/>
                </a:solidFill>
                <a:effectLst/>
                <a:latin typeface="-webkit-standard"/>
              </a:rPr>
              <a:t>純粋な売上</a:t>
            </a:r>
            <a:r>
              <a:rPr lang="en-US" altLang="ja-JP" b="0" i="0" u="none" strike="noStrike">
                <a:solidFill>
                  <a:srgbClr val="000000"/>
                </a:solidFill>
                <a:effectLst/>
                <a:latin typeface="-webkit-standard"/>
              </a:rPr>
              <a:t>』</a:t>
            </a:r>
          </a:p>
          <a:p>
            <a:r>
              <a:rPr lang="en-US" altLang="ja-JP">
                <a:solidFill>
                  <a:srgbClr val="000000"/>
                </a:solidFill>
                <a:latin typeface="-webkit-standard"/>
              </a:rPr>
              <a:t>100</a:t>
            </a:r>
            <a:r>
              <a:rPr lang="ja-JP" altLang="en-US">
                <a:solidFill>
                  <a:srgbClr val="000000"/>
                </a:solidFill>
                <a:latin typeface="-webkit-standard"/>
              </a:rPr>
              <a:t>円✖️</a:t>
            </a:r>
            <a:r>
              <a:rPr lang="en-US" altLang="ja-JP">
                <a:solidFill>
                  <a:srgbClr val="000000"/>
                </a:solidFill>
                <a:latin typeface="-webkit-standard"/>
              </a:rPr>
              <a:t>69.2</a:t>
            </a:r>
            <a:r>
              <a:rPr lang="ja-JP" altLang="en-US">
                <a:solidFill>
                  <a:srgbClr val="000000"/>
                </a:solidFill>
                <a:latin typeface="-webkit-standard"/>
              </a:rPr>
              <a:t>＝</a:t>
            </a:r>
            <a:r>
              <a:rPr lang="en-US" altLang="ja-JP">
                <a:solidFill>
                  <a:srgbClr val="000000"/>
                </a:solidFill>
                <a:latin typeface="-webkit-standard"/>
              </a:rPr>
              <a:t>69.2</a:t>
            </a:r>
            <a:r>
              <a:rPr lang="ja-JP" altLang="en-US">
                <a:solidFill>
                  <a:srgbClr val="000000"/>
                </a:solidFill>
                <a:latin typeface="-webkit-standard"/>
              </a:rPr>
              <a:t>円</a:t>
            </a:r>
            <a:endParaRPr lang="en-US" altLang="ja-JP">
              <a:solidFill>
                <a:srgbClr val="000000"/>
              </a:solidFill>
              <a:latin typeface="-webkit-standard"/>
            </a:endParaRPr>
          </a:p>
          <a:p>
            <a:r>
              <a:rPr lang="en-US" altLang="ja-JP" b="0" i="0" u="none" strike="noStrike">
                <a:solidFill>
                  <a:srgbClr val="000000"/>
                </a:solidFill>
                <a:effectLst/>
                <a:latin typeface="-webkit-standard"/>
              </a:rPr>
              <a:t>69.2</a:t>
            </a:r>
            <a:r>
              <a:rPr lang="ja-JP" altLang="en-US" b="0" i="0" u="none" strike="noStrike">
                <a:solidFill>
                  <a:srgbClr val="000000"/>
                </a:solidFill>
                <a:effectLst/>
                <a:latin typeface="-webkit-standard"/>
              </a:rPr>
              <a:t>＝分子：移輸入額（</a:t>
            </a:r>
            <a:r>
              <a:rPr lang="en-US" altLang="ja-JP" b="0" i="0" u="none" strike="noStrike">
                <a:solidFill>
                  <a:srgbClr val="000000"/>
                </a:solidFill>
                <a:effectLst/>
                <a:latin typeface="-webkit-standard"/>
              </a:rPr>
              <a:t>Q7,</a:t>
            </a:r>
            <a:r>
              <a:rPr lang="ja-JP" altLang="en-US" b="0" i="0" u="none" strike="noStrike">
                <a:solidFill>
                  <a:srgbClr val="000000"/>
                </a:solidFill>
                <a:effectLst/>
                <a:latin typeface="-webkit-standard"/>
              </a:rPr>
              <a:t>市外への支払い）</a:t>
            </a:r>
            <a:r>
              <a:rPr lang="en-US" altLang="ja-JP" b="0" i="0" u="none" strike="noStrike">
                <a:solidFill>
                  <a:srgbClr val="000000"/>
                </a:solidFill>
                <a:effectLst/>
                <a:latin typeface="-webkit-standard"/>
              </a:rPr>
              <a:t>/</a:t>
            </a:r>
            <a:r>
              <a:rPr lang="ja-JP" altLang="en-US" b="0" i="0" u="none" strike="noStrike">
                <a:solidFill>
                  <a:srgbClr val="000000"/>
                </a:solidFill>
                <a:effectLst/>
                <a:latin typeface="-webkit-standard"/>
              </a:rPr>
              <a:t>分母：域内最終需要（</a:t>
            </a:r>
            <a:r>
              <a:rPr lang="en-US" altLang="ja-JP" b="0" i="0" u="none" strike="noStrike">
                <a:solidFill>
                  <a:srgbClr val="000000"/>
                </a:solidFill>
                <a:effectLst/>
                <a:latin typeface="-webkit-standard"/>
              </a:rPr>
              <a:t>O</a:t>
            </a:r>
            <a:r>
              <a:rPr lang="en-US" altLang="ja-JP">
                <a:solidFill>
                  <a:srgbClr val="000000"/>
                </a:solidFill>
                <a:latin typeface="-webkit-standard"/>
              </a:rPr>
              <a:t>7</a:t>
            </a:r>
            <a:r>
              <a:rPr lang="ja-JP" altLang="en-US">
                <a:solidFill>
                  <a:srgbClr val="000000"/>
                </a:solidFill>
                <a:latin typeface="-webkit-standard"/>
              </a:rPr>
              <a:t>）＋中間需要合計（</a:t>
            </a:r>
            <a:r>
              <a:rPr lang="en-US" altLang="ja-JP">
                <a:solidFill>
                  <a:srgbClr val="000000"/>
                </a:solidFill>
                <a:latin typeface="-webkit-standard"/>
              </a:rPr>
              <a:t>7</a:t>
            </a:r>
            <a:r>
              <a:rPr lang="ja-JP" altLang="en-US">
                <a:solidFill>
                  <a:srgbClr val="000000"/>
                </a:solidFill>
                <a:latin typeface="-webkit-standard"/>
              </a:rPr>
              <a:t>行目の農林水産業から分類不明までの合計、市内の各産業へ原材料として販売した額）</a:t>
            </a:r>
            <a:r>
              <a:rPr lang="en-US" altLang="ja-JP">
                <a:solidFill>
                  <a:srgbClr val="000000"/>
                </a:solidFill>
                <a:latin typeface="-webkit-standard"/>
              </a:rPr>
              <a:t>→</a:t>
            </a:r>
            <a:r>
              <a:rPr lang="ja-JP" altLang="en-US">
                <a:solidFill>
                  <a:srgbClr val="000000"/>
                </a:solidFill>
                <a:latin typeface="-webkit-standard"/>
              </a:rPr>
              <a:t>移輸入係数は</a:t>
            </a:r>
            <a:r>
              <a:rPr lang="en-US" altLang="ja-JP">
                <a:solidFill>
                  <a:srgbClr val="000000"/>
                </a:solidFill>
                <a:latin typeface="-webkit-standard"/>
              </a:rPr>
              <a:t>30.8   </a:t>
            </a:r>
            <a:r>
              <a:rPr lang="ja-JP" altLang="en-US">
                <a:solidFill>
                  <a:srgbClr val="000000"/>
                </a:solidFill>
                <a:latin typeface="-webkit-standard"/>
              </a:rPr>
              <a:t>１から移輸入係数をひく</a:t>
            </a:r>
            <a:endParaRPr lang="en-US" altLang="ja-JP">
              <a:solidFill>
                <a:srgbClr val="000000"/>
              </a:solidFill>
              <a:latin typeface="-webkit-standard"/>
            </a:endParaRPr>
          </a:p>
          <a:p>
            <a:endParaRPr lang="en-US" altLang="ja-JP" b="0" i="0" u="none" strike="noStrike">
              <a:solidFill>
                <a:srgbClr val="000000"/>
              </a:solidFill>
              <a:effectLst/>
              <a:latin typeface="-webkit-standard"/>
            </a:endParaRPr>
          </a:p>
          <a:p>
            <a:r>
              <a:rPr lang="en-US" altLang="ja-JP">
                <a:solidFill>
                  <a:srgbClr val="000000"/>
                </a:solidFill>
                <a:latin typeface="-webkit-standard"/>
              </a:rPr>
              <a:t>②</a:t>
            </a:r>
            <a:r>
              <a:rPr lang="ja-JP" altLang="en-US">
                <a:solidFill>
                  <a:srgbClr val="000000"/>
                </a:solidFill>
                <a:latin typeface="-webkit-standard"/>
              </a:rPr>
              <a:t>生産誘発額：</a:t>
            </a:r>
            <a:r>
              <a:rPr lang="ja-JP" altLang="en-US" b="0" i="0" u="none" strike="noStrike">
                <a:solidFill>
                  <a:srgbClr val="000000"/>
                </a:solidFill>
                <a:effectLst/>
                <a:latin typeface="-webkit-standard"/>
              </a:rPr>
              <a:t>「直接効果をきっかけに、市全体の売上が合計でいくら増えたか」</a:t>
            </a:r>
            <a:endParaRPr lang="en-US" altLang="ja-JP" b="0" i="0" u="none" strike="noStrike">
              <a:solidFill>
                <a:srgbClr val="000000"/>
              </a:solidFill>
              <a:effectLst/>
              <a:latin typeface="-webkit-standard"/>
            </a:endParaRPr>
          </a:p>
          <a:p>
            <a:r>
              <a:rPr lang="ja-JP" altLang="en-US" b="0" i="0" u="none" strike="noStrike">
                <a:solidFill>
                  <a:srgbClr val="000000"/>
                </a:solidFill>
                <a:effectLst/>
                <a:latin typeface="-webkit-standard"/>
              </a:rPr>
              <a:t>直接効果（</a:t>
            </a:r>
            <a:r>
              <a:rPr lang="en-US" altLang="ja-JP" b="0" i="0" u="none" strike="noStrike">
                <a:solidFill>
                  <a:srgbClr val="000000"/>
                </a:solidFill>
                <a:effectLst/>
                <a:latin typeface="-webkit-standard"/>
              </a:rPr>
              <a:t>69.2</a:t>
            </a:r>
            <a:r>
              <a:rPr lang="ja-JP" altLang="en-US" b="0" i="0" u="none" strike="noStrike">
                <a:solidFill>
                  <a:srgbClr val="000000"/>
                </a:solidFill>
                <a:effectLst/>
                <a:latin typeface="-webkit-standard"/>
              </a:rPr>
              <a:t>円）を受け取った商店は、商売を続けるために電気代を払ったり、チラシを作ったり、運送業者に頼んだりします。それを受けた業者もまた別の業者へ</a:t>
            </a:r>
            <a:r>
              <a:rPr lang="en-US" altLang="ja-JP" b="0" i="0" u="none" strike="noStrike">
                <a:solidFill>
                  <a:srgbClr val="000000"/>
                </a:solidFill>
                <a:effectLst/>
                <a:latin typeface="-webkit-standard"/>
              </a:rPr>
              <a:t>…</a:t>
            </a:r>
            <a:r>
              <a:rPr lang="ja-JP" altLang="en-US" b="0" i="0" u="none" strike="noStrike">
                <a:solidFill>
                  <a:srgbClr val="000000"/>
                </a:solidFill>
                <a:effectLst/>
                <a:latin typeface="-webkit-standard"/>
              </a:rPr>
              <a:t>という連鎖が起きます。この「連鎖して生まれた全ての売上」を合計したものです。</a:t>
            </a:r>
            <a:endParaRPr lang="en-US" altLang="ja-JP" b="0" i="0" u="none" strike="noStrike">
              <a:solidFill>
                <a:srgbClr val="000000"/>
              </a:solidFill>
              <a:effectLst/>
              <a:latin typeface="-webkit-standard"/>
            </a:endParaRPr>
          </a:p>
          <a:p>
            <a:r>
              <a:rPr lang="en-US" altLang="ja-JP" b="0" i="0" u="none" strike="noStrike">
                <a:solidFill>
                  <a:srgbClr val="000000"/>
                </a:solidFill>
                <a:effectLst/>
                <a:latin typeface="-webkit-standard"/>
              </a:rPr>
              <a:t>68.2</a:t>
            </a:r>
            <a:r>
              <a:rPr lang="ja-JP" altLang="en-US" b="0" i="0" u="none" strike="noStrike">
                <a:solidFill>
                  <a:srgbClr val="000000"/>
                </a:solidFill>
                <a:effectLst/>
                <a:latin typeface="-webkit-standard"/>
              </a:rPr>
              <a:t>✖️生産誘発係数（</a:t>
            </a:r>
            <a:r>
              <a:rPr lang="en-US" altLang="ja-JP" b="0" i="0" u="none" strike="noStrike">
                <a:solidFill>
                  <a:srgbClr val="000000"/>
                </a:solidFill>
                <a:effectLst/>
                <a:latin typeface="-webkit-standard"/>
              </a:rPr>
              <a:t>1.199)</a:t>
            </a:r>
            <a:r>
              <a:rPr lang="ja-JP" altLang="en-US" b="0" i="0" u="none" strike="noStrike">
                <a:solidFill>
                  <a:srgbClr val="000000"/>
                </a:solidFill>
                <a:effectLst/>
                <a:latin typeface="-webkit-standard"/>
              </a:rPr>
              <a:t>＝</a:t>
            </a:r>
            <a:r>
              <a:rPr lang="en-US" altLang="ja-JP">
                <a:solidFill>
                  <a:srgbClr val="000000"/>
                </a:solidFill>
                <a:latin typeface="-webkit-standard"/>
              </a:rPr>
              <a:t>83.0</a:t>
            </a:r>
          </a:p>
          <a:p>
            <a:r>
              <a:rPr lang="ja-JP" altLang="en-US" b="0" i="0" u="none" strike="noStrike">
                <a:solidFill>
                  <a:srgbClr val="000000"/>
                </a:solidFill>
                <a:effectLst/>
                <a:latin typeface="-webkit-standard"/>
              </a:rPr>
              <a:t>生産誘発係数：サービスから最後までの値を足し合わせる</a:t>
            </a:r>
            <a:endParaRPr lang="en-US" altLang="ja-JP" b="0" i="0" u="none" strike="noStrike">
              <a:solidFill>
                <a:srgbClr val="000000"/>
              </a:solidFill>
              <a:effectLst/>
              <a:latin typeface="-webkit-standard"/>
            </a:endParaRPr>
          </a:p>
          <a:p>
            <a:r>
              <a:rPr lang="ja-JP" altLang="en-US">
                <a:solidFill>
                  <a:srgbClr val="000000"/>
                </a:solidFill>
                <a:latin typeface="-webkit-standard"/>
              </a:rPr>
              <a:t>サービスの係数</a:t>
            </a:r>
            <a:r>
              <a:rPr lang="en-US" altLang="ja-JP">
                <a:solidFill>
                  <a:srgbClr val="000000"/>
                </a:solidFill>
                <a:latin typeface="-webkit-standard"/>
              </a:rPr>
              <a:t>(0.064</a:t>
            </a:r>
            <a:r>
              <a:rPr lang="ja-JP" altLang="en-US">
                <a:solidFill>
                  <a:srgbClr val="000000"/>
                </a:solidFill>
                <a:latin typeface="-webkit-standard"/>
              </a:rPr>
              <a:t>の出し方：商業から買った額（</a:t>
            </a:r>
            <a:r>
              <a:rPr lang="en-US" altLang="ja-JP">
                <a:solidFill>
                  <a:srgbClr val="000000"/>
                </a:solidFill>
                <a:latin typeface="-webkit-standard"/>
              </a:rPr>
              <a:t>g13</a:t>
            </a:r>
            <a:r>
              <a:rPr lang="ja-JP" altLang="en-US">
                <a:solidFill>
                  <a:srgbClr val="000000"/>
                </a:solidFill>
                <a:latin typeface="-webkit-standard"/>
              </a:rPr>
              <a:t>）</a:t>
            </a:r>
            <a:r>
              <a:rPr lang="en-US" altLang="ja-JP">
                <a:solidFill>
                  <a:srgbClr val="000000"/>
                </a:solidFill>
                <a:latin typeface="-webkit-standard"/>
              </a:rPr>
              <a:t>/</a:t>
            </a:r>
            <a:r>
              <a:rPr lang="ja-JP" altLang="en-US">
                <a:solidFill>
                  <a:srgbClr val="000000"/>
                </a:solidFill>
                <a:latin typeface="-webkit-standard"/>
              </a:rPr>
              <a:t>商業の全生産額（</a:t>
            </a:r>
            <a:r>
              <a:rPr lang="en-US" altLang="ja-JP">
                <a:solidFill>
                  <a:srgbClr val="000000"/>
                </a:solidFill>
                <a:latin typeface="-webkit-standard"/>
              </a:rPr>
              <a:t>R7)</a:t>
            </a:r>
            <a:r>
              <a:rPr lang="ja-JP" altLang="en-US">
                <a:solidFill>
                  <a:srgbClr val="000000"/>
                </a:solidFill>
                <a:latin typeface="-webkit-standard"/>
              </a:rPr>
              <a:t>＝</a:t>
            </a:r>
            <a:r>
              <a:rPr lang="en-US" altLang="ja-JP">
                <a:solidFill>
                  <a:srgbClr val="000000"/>
                </a:solidFill>
                <a:latin typeface="-webkit-standard"/>
              </a:rPr>
              <a:t>0.074</a:t>
            </a:r>
          </a:p>
          <a:p>
            <a:r>
              <a:rPr lang="ja-JP" altLang="en-US">
                <a:solidFill>
                  <a:srgbClr val="000000"/>
                </a:solidFill>
                <a:latin typeface="-webkit-standard"/>
              </a:rPr>
              <a:t>自給率：</a:t>
            </a:r>
            <a:r>
              <a:rPr lang="en-US" altLang="ja-JP">
                <a:solidFill>
                  <a:srgbClr val="000000"/>
                </a:solidFill>
                <a:latin typeface="-webkit-standard"/>
              </a:rPr>
              <a:t>1-</a:t>
            </a:r>
            <a:r>
              <a:rPr lang="ja-JP" altLang="en-US">
                <a:solidFill>
                  <a:srgbClr val="000000"/>
                </a:solidFill>
                <a:latin typeface="-webkit-standard"/>
              </a:rPr>
              <a:t>サービスの移輸入額（</a:t>
            </a:r>
            <a:r>
              <a:rPr lang="en-US" altLang="ja-JP">
                <a:solidFill>
                  <a:srgbClr val="000000"/>
                </a:solidFill>
                <a:latin typeface="-webkit-standard"/>
              </a:rPr>
              <a:t>Q13</a:t>
            </a:r>
            <a:r>
              <a:rPr lang="ja-JP" altLang="en-US">
                <a:solidFill>
                  <a:srgbClr val="000000"/>
                </a:solidFill>
                <a:latin typeface="-webkit-standard"/>
              </a:rPr>
              <a:t>）</a:t>
            </a:r>
            <a:r>
              <a:rPr lang="en-US" altLang="ja-JP">
                <a:solidFill>
                  <a:srgbClr val="000000"/>
                </a:solidFill>
                <a:latin typeface="-webkit-standard"/>
              </a:rPr>
              <a:t>/</a:t>
            </a:r>
            <a:r>
              <a:rPr lang="ja-JP" altLang="en-US">
                <a:solidFill>
                  <a:srgbClr val="000000"/>
                </a:solidFill>
                <a:latin typeface="-webkit-standard"/>
              </a:rPr>
              <a:t>中間需要の合計</a:t>
            </a:r>
            <a:r>
              <a:rPr lang="en-US" altLang="ja-JP">
                <a:solidFill>
                  <a:srgbClr val="000000"/>
                </a:solidFill>
                <a:latin typeface="-webkit-standard"/>
              </a:rPr>
              <a:t>(B13</a:t>
            </a:r>
            <a:r>
              <a:rPr lang="ja-JP" altLang="en-US">
                <a:solidFill>
                  <a:srgbClr val="000000"/>
                </a:solidFill>
                <a:latin typeface="-webkit-standard"/>
              </a:rPr>
              <a:t>から</a:t>
            </a:r>
            <a:r>
              <a:rPr lang="en-US" altLang="ja-JP">
                <a:solidFill>
                  <a:srgbClr val="000000"/>
                </a:solidFill>
                <a:latin typeface="-webkit-standard"/>
              </a:rPr>
              <a:t>N13</a:t>
            </a:r>
            <a:r>
              <a:rPr lang="ja-JP" altLang="en-US">
                <a:solidFill>
                  <a:srgbClr val="000000"/>
                </a:solidFill>
                <a:latin typeface="-webkit-standard"/>
              </a:rPr>
              <a:t>の和）＋域内最終需要の合計（</a:t>
            </a:r>
            <a:r>
              <a:rPr lang="en-US" altLang="ja-JP">
                <a:solidFill>
                  <a:srgbClr val="000000"/>
                </a:solidFill>
                <a:latin typeface="-webkit-standard"/>
              </a:rPr>
              <a:t>O13</a:t>
            </a:r>
            <a:r>
              <a:rPr lang="ja-JP" altLang="en-US">
                <a:solidFill>
                  <a:srgbClr val="000000"/>
                </a:solidFill>
                <a:latin typeface="-webkit-standard"/>
              </a:rPr>
              <a:t>）</a:t>
            </a:r>
            <a:endParaRPr lang="en-US" altLang="ja-JP">
              <a:solidFill>
                <a:srgbClr val="000000"/>
              </a:solidFill>
              <a:latin typeface="-webkit-standard"/>
            </a:endParaRPr>
          </a:p>
          <a:p>
            <a:r>
              <a:rPr lang="en-US" altLang="ja-JP">
                <a:solidFill>
                  <a:srgbClr val="000000"/>
                </a:solidFill>
                <a:latin typeface="-webkit-standard"/>
              </a:rPr>
              <a:t>0.074</a:t>
            </a:r>
            <a:r>
              <a:rPr lang="ja-JP" altLang="en-US">
                <a:solidFill>
                  <a:srgbClr val="000000"/>
                </a:solidFill>
                <a:latin typeface="-webkit-standard"/>
              </a:rPr>
              <a:t>✖️</a:t>
            </a:r>
            <a:r>
              <a:rPr lang="en-US" altLang="ja-JP">
                <a:solidFill>
                  <a:srgbClr val="000000"/>
                </a:solidFill>
                <a:latin typeface="-webkit-standard"/>
              </a:rPr>
              <a:t>0.695=0.052 </a:t>
            </a:r>
            <a:r>
              <a:rPr lang="ja-JP" altLang="en-US">
                <a:solidFill>
                  <a:srgbClr val="000000"/>
                </a:solidFill>
                <a:latin typeface="-webkit-standard"/>
              </a:rPr>
              <a:t>これが周りに回って</a:t>
            </a:r>
            <a:r>
              <a:rPr lang="en-US" altLang="ja-JP">
                <a:solidFill>
                  <a:srgbClr val="000000"/>
                </a:solidFill>
                <a:latin typeface="-webkit-standard"/>
              </a:rPr>
              <a:t>0.064</a:t>
            </a:r>
            <a:r>
              <a:rPr lang="ja-JP" altLang="en-US">
                <a:solidFill>
                  <a:srgbClr val="000000"/>
                </a:solidFill>
                <a:latin typeface="-webkit-standard"/>
              </a:rPr>
              <a:t>（連鎖的な波及を踏まえた売上増）</a:t>
            </a:r>
            <a:endParaRPr lang="en-US" altLang="ja-JP">
              <a:solidFill>
                <a:srgbClr val="000000"/>
              </a:solidFill>
              <a:latin typeface="-webkit-standard"/>
            </a:endParaRPr>
          </a:p>
          <a:p>
            <a:r>
              <a:rPr lang="ja-JP" altLang="en-US">
                <a:solidFill>
                  <a:srgbClr val="000000"/>
                </a:solidFill>
                <a:latin typeface="-webkit-standard"/>
              </a:rPr>
              <a:t>これを各産業（商業含む）で足して</a:t>
            </a:r>
            <a:r>
              <a:rPr lang="en-US" altLang="ja-JP">
                <a:solidFill>
                  <a:srgbClr val="000000"/>
                </a:solidFill>
                <a:latin typeface="-webkit-standard"/>
              </a:rPr>
              <a:t>1.199</a:t>
            </a:r>
          </a:p>
          <a:p>
            <a:endParaRPr lang="en-US" altLang="ja-JP">
              <a:solidFill>
                <a:srgbClr val="000000"/>
              </a:solidFill>
              <a:latin typeface="-webkit-standard"/>
            </a:endParaRPr>
          </a:p>
        </p:txBody>
      </p:sp>
      <p:sp>
        <p:nvSpPr>
          <p:cNvPr id="10" name="正方形/長方形 9">
            <a:extLst>
              <a:ext uri="{FF2B5EF4-FFF2-40B4-BE49-F238E27FC236}">
                <a16:creationId xmlns:a16="http://schemas.microsoft.com/office/drawing/2014/main" id="{6B2F43AF-6F09-F271-3E10-D1CE377E7047}"/>
              </a:ext>
            </a:extLst>
          </p:cNvPr>
          <p:cNvSpPr/>
          <p:nvPr/>
        </p:nvSpPr>
        <p:spPr>
          <a:xfrm>
            <a:off x="6617234" y="438938"/>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12" name="四角形: 1 つの角を切り取る 11">
            <a:extLst>
              <a:ext uri="{FF2B5EF4-FFF2-40B4-BE49-F238E27FC236}">
                <a16:creationId xmlns:a16="http://schemas.microsoft.com/office/drawing/2014/main" id="{EEA718B7-9D90-12FD-50DF-B92A4D70A35D}"/>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C073796E-BD6D-C752-5945-B8A9DCE4CC24}"/>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1 つの角を切り取る 18">
            <a:extLst>
              <a:ext uri="{FF2B5EF4-FFF2-40B4-BE49-F238E27FC236}">
                <a16:creationId xmlns:a16="http://schemas.microsoft.com/office/drawing/2014/main" id="{94EEE558-2512-8254-22C9-4CD8B3B0752C}"/>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1 つの角を切り取る 19">
            <a:extLst>
              <a:ext uri="{FF2B5EF4-FFF2-40B4-BE49-F238E27FC236}">
                <a16:creationId xmlns:a16="http://schemas.microsoft.com/office/drawing/2014/main" id="{7A6B2865-2548-9974-4FA4-380B1474774D}"/>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4FBA6C9F-5130-B730-B8D3-BE1A9DCF304D}"/>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FEA4B821-B2D5-EF32-9169-8DDA6C873666}"/>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0D02D0EE-D8B6-BB7A-8BCE-A210E71D9B86}"/>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25" name="テキスト ボックス 24">
            <a:extLst>
              <a:ext uri="{FF2B5EF4-FFF2-40B4-BE49-F238E27FC236}">
                <a16:creationId xmlns:a16="http://schemas.microsoft.com/office/drawing/2014/main" id="{462CBD94-2E45-EFE6-DBCF-32A4D55DF7B4}"/>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26" name="テキスト ボックス 25">
            <a:extLst>
              <a:ext uri="{FF2B5EF4-FFF2-40B4-BE49-F238E27FC236}">
                <a16:creationId xmlns:a16="http://schemas.microsoft.com/office/drawing/2014/main" id="{5C66DD40-DC5C-0E64-55C0-7B3B591E81ED}"/>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27" name="テキスト ボックス 26">
            <a:extLst>
              <a:ext uri="{FF2B5EF4-FFF2-40B4-BE49-F238E27FC236}">
                <a16:creationId xmlns:a16="http://schemas.microsoft.com/office/drawing/2014/main" id="{9BF90702-E988-C4B2-59C4-D6319F463DC1}"/>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28" name="テキスト ボックス 27">
            <a:extLst>
              <a:ext uri="{FF2B5EF4-FFF2-40B4-BE49-F238E27FC236}">
                <a16:creationId xmlns:a16="http://schemas.microsoft.com/office/drawing/2014/main" id="{A819F112-8668-3AF9-C03A-54E04687310C}"/>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9" name="テキスト ボックス 28">
            <a:extLst>
              <a:ext uri="{FF2B5EF4-FFF2-40B4-BE49-F238E27FC236}">
                <a16:creationId xmlns:a16="http://schemas.microsoft.com/office/drawing/2014/main" id="{4B26D602-E928-BD09-AD0C-F2AAC224F049}"/>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30" name="スライド番号プレースホルダー 29">
            <a:extLst>
              <a:ext uri="{FF2B5EF4-FFF2-40B4-BE49-F238E27FC236}">
                <a16:creationId xmlns:a16="http://schemas.microsoft.com/office/drawing/2014/main" id="{19BA70C6-B19E-E028-6EC1-0A0D2DD9B020}"/>
              </a:ext>
            </a:extLst>
          </p:cNvPr>
          <p:cNvSpPr>
            <a:spLocks noGrp="1"/>
          </p:cNvSpPr>
          <p:nvPr>
            <p:ph type="sldNum" sz="quarter" idx="12"/>
          </p:nvPr>
        </p:nvSpPr>
        <p:spPr/>
        <p:txBody>
          <a:bodyPr/>
          <a:lstStyle/>
          <a:p>
            <a:fld id="{808DD2B0-C8C2-4F2E-939A-03152E45562F}" type="slidenum">
              <a:rPr kumimoji="1" lang="ja-JP" altLang="en-US" smtClean="0"/>
              <a:t>37</a:t>
            </a:fld>
            <a:endParaRPr kumimoji="1" lang="ja-JP" altLang="en-US"/>
          </a:p>
        </p:txBody>
      </p:sp>
    </p:spTree>
    <p:extLst>
      <p:ext uri="{BB962C8B-B14F-4D97-AF65-F5344CB8AC3E}">
        <p14:creationId xmlns:p14="http://schemas.microsoft.com/office/powerpoint/2010/main" val="39491588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473F3D0-5610-14FA-9498-1EF62CBEE2A0}"/>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8B714405-5E21-DFF9-34BD-4B0ED96442F7}"/>
              </a:ext>
            </a:extLst>
          </p:cNvPr>
          <p:cNvSpPr txBox="1">
            <a:spLocks/>
          </p:cNvSpPr>
          <p:nvPr/>
        </p:nvSpPr>
        <p:spPr>
          <a:xfrm>
            <a:off x="179615" y="241973"/>
            <a:ext cx="6157593" cy="608807"/>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t>商業　需要予測</a:t>
            </a:r>
          </a:p>
        </p:txBody>
      </p:sp>
      <p:sp>
        <p:nvSpPr>
          <p:cNvPr id="9" name="テキスト ボックス 8">
            <a:extLst>
              <a:ext uri="{FF2B5EF4-FFF2-40B4-BE49-F238E27FC236}">
                <a16:creationId xmlns:a16="http://schemas.microsoft.com/office/drawing/2014/main" id="{AE1D9D02-0661-E083-1A93-A1F7A7BC42A0}"/>
              </a:ext>
            </a:extLst>
          </p:cNvPr>
          <p:cNvSpPr txBox="1"/>
          <p:nvPr/>
        </p:nvSpPr>
        <p:spPr>
          <a:xfrm>
            <a:off x="179615" y="1336573"/>
            <a:ext cx="10825316" cy="3416320"/>
          </a:xfrm>
          <a:prstGeom prst="rect">
            <a:avLst/>
          </a:prstGeom>
          <a:noFill/>
        </p:spPr>
        <p:txBody>
          <a:bodyPr wrap="square" rtlCol="0">
            <a:spAutoFit/>
          </a:bodyPr>
          <a:lstStyle/>
          <a:p>
            <a:r>
              <a:rPr lang="en-US" altLang="ja-JP">
                <a:solidFill>
                  <a:srgbClr val="000000"/>
                </a:solidFill>
                <a:latin typeface="-webkit-standard"/>
              </a:rPr>
              <a:t>③</a:t>
            </a:r>
            <a:r>
              <a:rPr lang="ja-JP" altLang="en-US">
                <a:solidFill>
                  <a:srgbClr val="000000"/>
                </a:solidFill>
                <a:latin typeface="-webkit-standard"/>
              </a:rPr>
              <a:t>付加価値誘発額：</a:t>
            </a:r>
            <a:r>
              <a:rPr lang="ja-JP" altLang="en-US" b="0" i="0" u="none" strike="noStrike">
                <a:solidFill>
                  <a:srgbClr val="000000"/>
                </a:solidFill>
                <a:effectLst/>
                <a:latin typeface="-webkit-standard"/>
              </a:rPr>
              <a:t>今回の経済活動によって、最終的に土浦市内の誰かの</a:t>
            </a:r>
            <a:r>
              <a:rPr lang="en-US" altLang="ja-JP" b="0" i="0" u="none" strike="noStrike">
                <a:solidFill>
                  <a:srgbClr val="000000"/>
                </a:solidFill>
                <a:effectLst/>
                <a:latin typeface="-webkit-standard"/>
              </a:rPr>
              <a:t>『</a:t>
            </a:r>
            <a:r>
              <a:rPr lang="ja-JP" altLang="en-US" b="0" i="0" u="none" strike="noStrike">
                <a:solidFill>
                  <a:srgbClr val="000000"/>
                </a:solidFill>
                <a:effectLst/>
                <a:latin typeface="-webkit-standard"/>
              </a:rPr>
              <a:t>所得</a:t>
            </a:r>
            <a:r>
              <a:rPr lang="en-US" altLang="ja-JP" b="0" i="0" u="none" strike="noStrike">
                <a:solidFill>
                  <a:srgbClr val="000000"/>
                </a:solidFill>
                <a:effectLst/>
                <a:latin typeface="-webkit-standard"/>
              </a:rPr>
              <a:t>』</a:t>
            </a:r>
            <a:r>
              <a:rPr lang="ja-JP" altLang="en-US" b="0" i="0" u="none" strike="noStrike">
                <a:solidFill>
                  <a:srgbClr val="000000"/>
                </a:solidFill>
                <a:effectLst/>
                <a:latin typeface="-webkit-standard"/>
              </a:rPr>
              <a:t>になった金額の合計。市民の給料・市の税収が増える</a:t>
            </a:r>
            <a:endParaRPr lang="en-US" altLang="ja-JP" b="0" i="0" u="none" strike="noStrike">
              <a:solidFill>
                <a:srgbClr val="000000"/>
              </a:solidFill>
              <a:effectLst/>
              <a:latin typeface="-webkit-standard"/>
            </a:endParaRPr>
          </a:p>
          <a:p>
            <a:r>
              <a:rPr lang="ja-JP" altLang="en-US">
                <a:solidFill>
                  <a:srgbClr val="000000"/>
                </a:solidFill>
                <a:latin typeface="-webkit-standard"/>
              </a:rPr>
              <a:t>直接効果✖️付加価値誘発係数</a:t>
            </a:r>
            <a:endParaRPr lang="en-US" altLang="ja-JP">
              <a:solidFill>
                <a:srgbClr val="000000"/>
              </a:solidFill>
              <a:latin typeface="-webkit-standard"/>
            </a:endParaRPr>
          </a:p>
          <a:p>
            <a:r>
              <a:rPr lang="ja-JP" altLang="en-US">
                <a:solidFill>
                  <a:srgbClr val="000000"/>
                </a:solidFill>
                <a:latin typeface="-webkit-standard"/>
              </a:rPr>
              <a:t>付加価値誘発係数：</a:t>
            </a:r>
            <a:r>
              <a:rPr lang="en-US" altLang="ja-JP">
                <a:solidFill>
                  <a:srgbClr val="000000"/>
                </a:solidFill>
                <a:latin typeface="-webkit-standard"/>
              </a:rPr>
              <a:t>1.010</a:t>
            </a:r>
            <a:r>
              <a:rPr lang="ja-JP" altLang="en-US">
                <a:solidFill>
                  <a:srgbClr val="000000"/>
                </a:solidFill>
                <a:latin typeface="-webkit-standard"/>
              </a:rPr>
              <a:t>（商業の連鎖的な波及を踏まえた売上増）✖️</a:t>
            </a:r>
            <a:r>
              <a:rPr lang="en-US" altLang="ja-JP">
                <a:solidFill>
                  <a:srgbClr val="000000"/>
                </a:solidFill>
                <a:latin typeface="-webkit-standard"/>
              </a:rPr>
              <a:t>0.755</a:t>
            </a:r>
            <a:r>
              <a:rPr lang="ja-JP" altLang="en-US">
                <a:solidFill>
                  <a:srgbClr val="000000"/>
                </a:solidFill>
                <a:latin typeface="-webkit-standard"/>
              </a:rPr>
              <a:t>（付加価値率）</a:t>
            </a:r>
            <a:endParaRPr lang="en-US" altLang="ja-JP">
              <a:solidFill>
                <a:srgbClr val="000000"/>
              </a:solidFill>
              <a:latin typeface="-webkit-standard"/>
            </a:endParaRPr>
          </a:p>
          <a:p>
            <a:r>
              <a:rPr lang="en-US" altLang="ja-JP">
                <a:solidFill>
                  <a:srgbClr val="000000"/>
                </a:solidFill>
                <a:latin typeface="-webkit-standard"/>
              </a:rPr>
              <a:t>→</a:t>
            </a:r>
            <a:r>
              <a:rPr lang="ja-JP" altLang="en-US">
                <a:solidFill>
                  <a:srgbClr val="000000"/>
                </a:solidFill>
                <a:latin typeface="-webkit-standard"/>
              </a:rPr>
              <a:t>これを商業だけでなく各産業で足し合わせる</a:t>
            </a:r>
            <a:endParaRPr lang="en-US" altLang="ja-JP">
              <a:solidFill>
                <a:srgbClr val="000000"/>
              </a:solidFill>
              <a:latin typeface="-webkit-standard"/>
            </a:endParaRPr>
          </a:p>
          <a:p>
            <a:r>
              <a:rPr lang="ja-JP" altLang="en-US">
                <a:solidFill>
                  <a:srgbClr val="000000"/>
                </a:solidFill>
                <a:latin typeface="-webkit-standard"/>
              </a:rPr>
              <a:t>付加価値率＝</a:t>
            </a:r>
            <a:r>
              <a:rPr lang="ja-JP" altLang="en-US" b="0" i="0" u="none" strike="noStrike">
                <a:solidFill>
                  <a:srgbClr val="000000"/>
                </a:solidFill>
                <a:effectLst/>
                <a:latin typeface="-webkit-standard"/>
              </a:rPr>
              <a:t>粗付加価値額 （</a:t>
            </a:r>
            <a:r>
              <a:rPr lang="en-US" altLang="ja-JP">
                <a:solidFill>
                  <a:srgbClr val="000000"/>
                </a:solidFill>
                <a:latin typeface="-webkit-standard"/>
              </a:rPr>
              <a:t>G15)</a:t>
            </a:r>
            <a:r>
              <a:rPr lang="en-US" altLang="ja-JP" b="0" i="0" u="none" strike="noStrike">
                <a:solidFill>
                  <a:srgbClr val="000000"/>
                </a:solidFill>
                <a:effectLst/>
                <a:latin typeface="-webkit-standard"/>
              </a:rPr>
              <a:t>÷ </a:t>
            </a:r>
            <a:r>
              <a:rPr lang="ja-JP" altLang="en-US" b="0" i="0" u="none" strike="noStrike">
                <a:solidFill>
                  <a:srgbClr val="000000"/>
                </a:solidFill>
                <a:effectLst/>
                <a:latin typeface="-webkit-standard"/>
              </a:rPr>
              <a:t>域内生産額（</a:t>
            </a:r>
            <a:r>
              <a:rPr lang="en-US" altLang="ja-JP">
                <a:solidFill>
                  <a:srgbClr val="000000"/>
                </a:solidFill>
                <a:latin typeface="-webkit-standard"/>
              </a:rPr>
              <a:t>R7</a:t>
            </a:r>
            <a:r>
              <a:rPr lang="ja-JP" altLang="en-US">
                <a:solidFill>
                  <a:srgbClr val="000000"/>
                </a:solidFill>
                <a:latin typeface="-webkit-standard"/>
              </a:rPr>
              <a:t>）</a:t>
            </a:r>
            <a:endParaRPr lang="en-US" altLang="ja-JP" b="0" i="0" u="none" strike="noStrike">
              <a:solidFill>
                <a:srgbClr val="000000"/>
              </a:solidFill>
              <a:effectLst/>
              <a:latin typeface="-webkit-standard"/>
            </a:endParaRPr>
          </a:p>
          <a:p>
            <a:r>
              <a:rPr lang="ja-JP" altLang="en-US" b="0" i="0" u="none" strike="noStrike">
                <a:solidFill>
                  <a:srgbClr val="000000"/>
                </a:solidFill>
                <a:effectLst/>
                <a:latin typeface="-webkit-standard"/>
              </a:rPr>
              <a:t>粗付加価値額：それぞれの産業が、商売を通じて新しく生み出した価値（富）</a:t>
            </a:r>
            <a:endParaRPr lang="en-US" altLang="ja-JP" b="0" i="0" u="none" strike="noStrike">
              <a:solidFill>
                <a:srgbClr val="000000"/>
              </a:solidFill>
              <a:effectLst/>
              <a:latin typeface="-webkit-standard"/>
            </a:endParaRPr>
          </a:p>
          <a:p>
            <a:r>
              <a:rPr lang="ja-JP" altLang="en-US">
                <a:solidFill>
                  <a:srgbClr val="000000"/>
                </a:solidFill>
                <a:latin typeface="-webkit-standard"/>
              </a:rPr>
              <a:t>直接効果✖️付加価値誘発係数を全て足したものが付加価値誘発額となる</a:t>
            </a:r>
            <a:endParaRPr lang="en-US" altLang="ja-JP">
              <a:solidFill>
                <a:srgbClr val="000000"/>
              </a:solidFill>
              <a:latin typeface="-webkit-standard"/>
            </a:endParaRPr>
          </a:p>
          <a:p>
            <a:endParaRPr lang="en-US" altLang="ja-JP">
              <a:solidFill>
                <a:srgbClr val="000000"/>
              </a:solidFill>
              <a:latin typeface="-webkit-standard"/>
            </a:endParaRPr>
          </a:p>
          <a:p>
            <a:r>
              <a:rPr lang="ja-JP" altLang="en-US" sz="1800" b="1"/>
              <a:t>直接効果：</a:t>
            </a:r>
            <a:r>
              <a:rPr lang="ja-JP" altLang="en-US" sz="1800"/>
              <a:t> サービス（</a:t>
            </a:r>
            <a:r>
              <a:rPr lang="en-US" altLang="ja-JP" sz="1800"/>
              <a:t>69.5</a:t>
            </a:r>
            <a:r>
              <a:rPr lang="ja-JP" altLang="en-US" sz="1800"/>
              <a:t>円）の方が商業（</a:t>
            </a:r>
            <a:r>
              <a:rPr lang="en-US" altLang="ja-JP" sz="1800"/>
              <a:t>69.2</a:t>
            </a:r>
            <a:r>
              <a:rPr lang="ja-JP" altLang="en-US" sz="1800"/>
              <a:t>円）よりわずかに高い（地産地消されやすい）。</a:t>
            </a:r>
          </a:p>
          <a:p>
            <a:r>
              <a:rPr lang="ja-JP" altLang="en-US" sz="1800" b="1"/>
              <a:t>生産誘発：</a:t>
            </a:r>
            <a:r>
              <a:rPr lang="ja-JP" altLang="en-US" sz="1800"/>
              <a:t> サービス（</a:t>
            </a:r>
            <a:r>
              <a:rPr lang="en-US" altLang="ja-JP" sz="1800"/>
              <a:t>85.9</a:t>
            </a:r>
            <a:r>
              <a:rPr lang="ja-JP" altLang="en-US" sz="1800"/>
              <a:t>円）の方が商業（</a:t>
            </a:r>
            <a:r>
              <a:rPr lang="en-US" altLang="ja-JP" sz="1800"/>
              <a:t>83.0</a:t>
            </a:r>
            <a:r>
              <a:rPr lang="ja-JP" altLang="en-US" sz="1800"/>
              <a:t>円）より高い（他の産業を巻き込む力が強い）。</a:t>
            </a:r>
          </a:p>
          <a:p>
            <a:r>
              <a:rPr lang="ja-JP" altLang="en-US" sz="1800" b="1"/>
              <a:t>付加価値：</a:t>
            </a:r>
            <a:r>
              <a:rPr lang="ja-JP" altLang="en-US" sz="1800"/>
              <a:t> 商業（</a:t>
            </a:r>
            <a:r>
              <a:rPr lang="en-US" altLang="ja-JP" sz="1800"/>
              <a:t>60.5</a:t>
            </a:r>
            <a:r>
              <a:rPr lang="ja-JP" altLang="en-US" sz="1800"/>
              <a:t>円）の方がサービス（</a:t>
            </a:r>
            <a:r>
              <a:rPr lang="en-US" altLang="ja-JP" sz="1800"/>
              <a:t>54.9</a:t>
            </a:r>
            <a:r>
              <a:rPr lang="ja-JP" altLang="en-US" sz="1800"/>
              <a:t>円）より高い（一店舗あたりの利益率が高い）。</a:t>
            </a:r>
          </a:p>
        </p:txBody>
      </p:sp>
      <p:sp>
        <p:nvSpPr>
          <p:cNvPr id="10" name="正方形/長方形 9">
            <a:extLst>
              <a:ext uri="{FF2B5EF4-FFF2-40B4-BE49-F238E27FC236}">
                <a16:creationId xmlns:a16="http://schemas.microsoft.com/office/drawing/2014/main" id="{AD2591AA-11F4-5EC4-6672-338B27DBEFBC}"/>
              </a:ext>
            </a:extLst>
          </p:cNvPr>
          <p:cNvSpPr/>
          <p:nvPr/>
        </p:nvSpPr>
        <p:spPr>
          <a:xfrm>
            <a:off x="6617234" y="438938"/>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12" name="四角形: 1 つの角を切り取る 11">
            <a:extLst>
              <a:ext uri="{FF2B5EF4-FFF2-40B4-BE49-F238E27FC236}">
                <a16:creationId xmlns:a16="http://schemas.microsoft.com/office/drawing/2014/main" id="{A3716AC3-9193-7EDD-D633-AD0AF12780F3}"/>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DFC40786-A921-A4CC-4461-6A88F43E0864}"/>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1 つの角を切り取る 18">
            <a:extLst>
              <a:ext uri="{FF2B5EF4-FFF2-40B4-BE49-F238E27FC236}">
                <a16:creationId xmlns:a16="http://schemas.microsoft.com/office/drawing/2014/main" id="{D822E347-319A-BD30-EFC5-1070F1D5A5A2}"/>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1 つの角を切り取る 19">
            <a:extLst>
              <a:ext uri="{FF2B5EF4-FFF2-40B4-BE49-F238E27FC236}">
                <a16:creationId xmlns:a16="http://schemas.microsoft.com/office/drawing/2014/main" id="{9CA1E7AB-85DE-784A-2307-CB7B75247B86}"/>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8DED559B-B4E9-31B2-5CFA-7B17858A6A8A}"/>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F02C4084-D362-3973-6377-67B3A62F27E3}"/>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CBB7F3C0-3E2D-2C35-0782-96A4654A102D}"/>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25" name="テキスト ボックス 24">
            <a:extLst>
              <a:ext uri="{FF2B5EF4-FFF2-40B4-BE49-F238E27FC236}">
                <a16:creationId xmlns:a16="http://schemas.microsoft.com/office/drawing/2014/main" id="{9682AF83-5F0D-30DE-47C8-7DBD811FD14F}"/>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26" name="テキスト ボックス 25">
            <a:extLst>
              <a:ext uri="{FF2B5EF4-FFF2-40B4-BE49-F238E27FC236}">
                <a16:creationId xmlns:a16="http://schemas.microsoft.com/office/drawing/2014/main" id="{E9411189-925E-DAC3-5F3E-031D059D1DBF}"/>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27" name="テキスト ボックス 26">
            <a:extLst>
              <a:ext uri="{FF2B5EF4-FFF2-40B4-BE49-F238E27FC236}">
                <a16:creationId xmlns:a16="http://schemas.microsoft.com/office/drawing/2014/main" id="{B71C8F77-E8CD-45BA-4F0A-84C69523D8EF}"/>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28" name="テキスト ボックス 27">
            <a:extLst>
              <a:ext uri="{FF2B5EF4-FFF2-40B4-BE49-F238E27FC236}">
                <a16:creationId xmlns:a16="http://schemas.microsoft.com/office/drawing/2014/main" id="{114C313B-EF15-96EA-4001-CA5A365A7472}"/>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9" name="テキスト ボックス 28">
            <a:extLst>
              <a:ext uri="{FF2B5EF4-FFF2-40B4-BE49-F238E27FC236}">
                <a16:creationId xmlns:a16="http://schemas.microsoft.com/office/drawing/2014/main" id="{B001486F-1298-D5A9-FA99-40D9A8D7FD74}"/>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30" name="スライド番号プレースホルダー 29">
            <a:extLst>
              <a:ext uri="{FF2B5EF4-FFF2-40B4-BE49-F238E27FC236}">
                <a16:creationId xmlns:a16="http://schemas.microsoft.com/office/drawing/2014/main" id="{23979CFF-3194-4F86-1EA5-5730D203BEF6}"/>
              </a:ext>
            </a:extLst>
          </p:cNvPr>
          <p:cNvSpPr>
            <a:spLocks noGrp="1"/>
          </p:cNvSpPr>
          <p:nvPr>
            <p:ph type="sldNum" sz="quarter" idx="12"/>
          </p:nvPr>
        </p:nvSpPr>
        <p:spPr/>
        <p:txBody>
          <a:bodyPr/>
          <a:lstStyle/>
          <a:p>
            <a:fld id="{808DD2B0-C8C2-4F2E-939A-03152E45562F}" type="slidenum">
              <a:rPr kumimoji="1" lang="ja-JP" altLang="en-US" smtClean="0"/>
              <a:t>38</a:t>
            </a:fld>
            <a:endParaRPr kumimoji="1" lang="ja-JP" altLang="en-US"/>
          </a:p>
        </p:txBody>
      </p:sp>
    </p:spTree>
    <p:extLst>
      <p:ext uri="{BB962C8B-B14F-4D97-AF65-F5344CB8AC3E}">
        <p14:creationId xmlns:p14="http://schemas.microsoft.com/office/powerpoint/2010/main" val="1869167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CAABC46-94DA-9FD9-EEB0-3A3EE46C1CA8}"/>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6A074DD2-D19B-9BB1-9ABB-15AC353C024D}"/>
              </a:ext>
            </a:extLst>
          </p:cNvPr>
          <p:cNvSpPr txBox="1">
            <a:spLocks/>
          </p:cNvSpPr>
          <p:nvPr/>
        </p:nvSpPr>
        <p:spPr>
          <a:xfrm>
            <a:off x="179615" y="241973"/>
            <a:ext cx="6157593" cy="608807"/>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t>商業　需要予測</a:t>
            </a:r>
          </a:p>
        </p:txBody>
      </p:sp>
      <p:sp>
        <p:nvSpPr>
          <p:cNvPr id="9" name="テキスト ボックス 8">
            <a:extLst>
              <a:ext uri="{FF2B5EF4-FFF2-40B4-BE49-F238E27FC236}">
                <a16:creationId xmlns:a16="http://schemas.microsoft.com/office/drawing/2014/main" id="{AF495E9A-E1A3-5583-110F-E966D1728F70}"/>
              </a:ext>
            </a:extLst>
          </p:cNvPr>
          <p:cNvSpPr txBox="1"/>
          <p:nvPr/>
        </p:nvSpPr>
        <p:spPr>
          <a:xfrm>
            <a:off x="396785" y="5184899"/>
            <a:ext cx="4746715" cy="707886"/>
          </a:xfrm>
          <a:prstGeom prst="rect">
            <a:avLst/>
          </a:prstGeom>
          <a:noFill/>
        </p:spPr>
        <p:txBody>
          <a:bodyPr wrap="square" rtlCol="0">
            <a:spAutoFit/>
          </a:bodyPr>
          <a:lstStyle/>
          <a:p>
            <a:pPr algn="ctr"/>
            <a:r>
              <a:rPr lang="ja-JP" altLang="en-US" sz="2000"/>
              <a:t>駅隣接の商業施設に滞在した者の</a:t>
            </a:r>
            <a:r>
              <a:rPr lang="en-US" altLang="ja-JP" sz="2000"/>
              <a:t>7</a:t>
            </a:r>
            <a:r>
              <a:rPr lang="ja-JP" altLang="en-US" sz="2000"/>
              <a:t>割が隣接商業施設で商品を購入</a:t>
            </a:r>
          </a:p>
        </p:txBody>
      </p:sp>
      <p:sp>
        <p:nvSpPr>
          <p:cNvPr id="10" name="正方形/長方形 9">
            <a:extLst>
              <a:ext uri="{FF2B5EF4-FFF2-40B4-BE49-F238E27FC236}">
                <a16:creationId xmlns:a16="http://schemas.microsoft.com/office/drawing/2014/main" id="{53ABC666-F52A-687D-6057-19872E8C59FB}"/>
              </a:ext>
            </a:extLst>
          </p:cNvPr>
          <p:cNvSpPr/>
          <p:nvPr/>
        </p:nvSpPr>
        <p:spPr>
          <a:xfrm>
            <a:off x="6617234" y="438938"/>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12" name="四角形: 1 つの角を切り取る 11">
            <a:extLst>
              <a:ext uri="{FF2B5EF4-FFF2-40B4-BE49-F238E27FC236}">
                <a16:creationId xmlns:a16="http://schemas.microsoft.com/office/drawing/2014/main" id="{C9F77C08-9565-F02D-799D-B2BE04FB2586}"/>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65BE43F1-FA9E-4A3C-E0CD-17AF3F5003C9}"/>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1 つの角を切り取る 18">
            <a:extLst>
              <a:ext uri="{FF2B5EF4-FFF2-40B4-BE49-F238E27FC236}">
                <a16:creationId xmlns:a16="http://schemas.microsoft.com/office/drawing/2014/main" id="{5031FACD-0C8B-F750-31B1-FFFF4212C6BE}"/>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1 つの角を切り取る 19">
            <a:extLst>
              <a:ext uri="{FF2B5EF4-FFF2-40B4-BE49-F238E27FC236}">
                <a16:creationId xmlns:a16="http://schemas.microsoft.com/office/drawing/2014/main" id="{CF4B2795-5814-B8C7-3954-0A8BD3AAD43A}"/>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B84E47BC-82C0-489D-0A13-B07337F98095}"/>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94FB254F-0760-4FF6-8406-60DFF61BCD01}"/>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662DEA1F-C7CD-C582-7A99-20B0DF500B1D}"/>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25" name="テキスト ボックス 24">
            <a:extLst>
              <a:ext uri="{FF2B5EF4-FFF2-40B4-BE49-F238E27FC236}">
                <a16:creationId xmlns:a16="http://schemas.microsoft.com/office/drawing/2014/main" id="{C4523E6F-4B56-6B2F-07C8-0A3A1EA9311A}"/>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26" name="テキスト ボックス 25">
            <a:extLst>
              <a:ext uri="{FF2B5EF4-FFF2-40B4-BE49-F238E27FC236}">
                <a16:creationId xmlns:a16="http://schemas.microsoft.com/office/drawing/2014/main" id="{6436C749-DD29-8F17-64F7-EBD49EC687AC}"/>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27" name="テキスト ボックス 26">
            <a:extLst>
              <a:ext uri="{FF2B5EF4-FFF2-40B4-BE49-F238E27FC236}">
                <a16:creationId xmlns:a16="http://schemas.microsoft.com/office/drawing/2014/main" id="{0AE8BD31-CD3C-F27C-F0B5-BBA2C1736B55}"/>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28" name="テキスト ボックス 27">
            <a:extLst>
              <a:ext uri="{FF2B5EF4-FFF2-40B4-BE49-F238E27FC236}">
                <a16:creationId xmlns:a16="http://schemas.microsoft.com/office/drawing/2014/main" id="{3E7865BA-FB6E-0858-DE6B-86CF7BF5CCCF}"/>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9" name="テキスト ボックス 28">
            <a:extLst>
              <a:ext uri="{FF2B5EF4-FFF2-40B4-BE49-F238E27FC236}">
                <a16:creationId xmlns:a16="http://schemas.microsoft.com/office/drawing/2014/main" id="{7177955A-88F7-E08D-6E4B-5544DCEF6536}"/>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30" name="スライド番号プレースホルダー 29">
            <a:extLst>
              <a:ext uri="{FF2B5EF4-FFF2-40B4-BE49-F238E27FC236}">
                <a16:creationId xmlns:a16="http://schemas.microsoft.com/office/drawing/2014/main" id="{BBFFA74E-6174-2554-5D05-89089DA815BF}"/>
              </a:ext>
            </a:extLst>
          </p:cNvPr>
          <p:cNvSpPr>
            <a:spLocks noGrp="1"/>
          </p:cNvSpPr>
          <p:nvPr>
            <p:ph type="sldNum" sz="quarter" idx="12"/>
          </p:nvPr>
        </p:nvSpPr>
        <p:spPr/>
        <p:txBody>
          <a:bodyPr/>
          <a:lstStyle/>
          <a:p>
            <a:fld id="{808DD2B0-C8C2-4F2E-939A-03152E45562F}" type="slidenum">
              <a:rPr kumimoji="1" lang="ja-JP" altLang="en-US" smtClean="0"/>
              <a:t>39</a:t>
            </a:fld>
            <a:endParaRPr kumimoji="1" lang="ja-JP" altLang="en-US"/>
          </a:p>
        </p:txBody>
      </p:sp>
      <p:sp>
        <p:nvSpPr>
          <p:cNvPr id="2" name="テキスト ボックス 1">
            <a:extLst>
              <a:ext uri="{FF2B5EF4-FFF2-40B4-BE49-F238E27FC236}">
                <a16:creationId xmlns:a16="http://schemas.microsoft.com/office/drawing/2014/main" id="{703DAADC-E323-F802-5959-D205996B9580}"/>
              </a:ext>
            </a:extLst>
          </p:cNvPr>
          <p:cNvSpPr txBox="1"/>
          <p:nvPr/>
        </p:nvSpPr>
        <p:spPr>
          <a:xfrm>
            <a:off x="5406500" y="5184899"/>
            <a:ext cx="4746715" cy="461665"/>
          </a:xfrm>
          <a:prstGeom prst="rect">
            <a:avLst/>
          </a:prstGeom>
          <a:noFill/>
        </p:spPr>
        <p:txBody>
          <a:bodyPr wrap="square" rtlCol="0">
            <a:spAutoFit/>
          </a:bodyPr>
          <a:lstStyle/>
          <a:p>
            <a:pPr algn="ctr"/>
            <a:r>
              <a:rPr lang="ja-JP" altLang="en-US" sz="2400"/>
              <a:t>一人あたり</a:t>
            </a:r>
            <a:r>
              <a:rPr lang="en-US" altLang="ja-JP" sz="2400"/>
              <a:t>2850</a:t>
            </a:r>
            <a:r>
              <a:rPr lang="ja-JP" altLang="en-US" sz="2400"/>
              <a:t>円を利用</a:t>
            </a:r>
          </a:p>
        </p:txBody>
      </p:sp>
      <p:pic>
        <p:nvPicPr>
          <p:cNvPr id="4" name="図 3" descr="グラフ, 円グラフ&#10;&#10;自動的に生成された説明">
            <a:extLst>
              <a:ext uri="{FF2B5EF4-FFF2-40B4-BE49-F238E27FC236}">
                <a16:creationId xmlns:a16="http://schemas.microsoft.com/office/drawing/2014/main" id="{48E49E7D-3AC7-79F3-9A6A-F242A26131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140" y="1064819"/>
            <a:ext cx="4417060" cy="3871245"/>
          </a:xfrm>
          <a:prstGeom prst="rect">
            <a:avLst/>
          </a:prstGeom>
        </p:spPr>
      </p:pic>
      <p:pic>
        <p:nvPicPr>
          <p:cNvPr id="6" name="図 5" descr="テーブル&#10;&#10;自動的に生成された説明">
            <a:extLst>
              <a:ext uri="{FF2B5EF4-FFF2-40B4-BE49-F238E27FC236}">
                <a16:creationId xmlns:a16="http://schemas.microsoft.com/office/drawing/2014/main" id="{36DB5D92-5912-B7BE-FE55-B069D5BAD4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4093" y="1919985"/>
            <a:ext cx="4746715" cy="2766490"/>
          </a:xfrm>
          <a:prstGeom prst="rect">
            <a:avLst/>
          </a:prstGeom>
        </p:spPr>
      </p:pic>
    </p:spTree>
    <p:extLst>
      <p:ext uri="{BB962C8B-B14F-4D97-AF65-F5344CB8AC3E}">
        <p14:creationId xmlns:p14="http://schemas.microsoft.com/office/powerpoint/2010/main" val="1888272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F87A439-64C2-91B4-1020-26B712A9C2FC}"/>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925C0EE5-60FE-9155-4E34-AA334F502019}"/>
              </a:ext>
            </a:extLst>
          </p:cNvPr>
          <p:cNvSpPr txBox="1">
            <a:spLocks/>
          </p:cNvSpPr>
          <p:nvPr/>
        </p:nvSpPr>
        <p:spPr>
          <a:xfrm>
            <a:off x="179615" y="241973"/>
            <a:ext cx="6157593" cy="608807"/>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t>商業　需要予測</a:t>
            </a:r>
          </a:p>
        </p:txBody>
      </p:sp>
      <p:sp>
        <p:nvSpPr>
          <p:cNvPr id="9" name="テキスト ボックス 8">
            <a:extLst>
              <a:ext uri="{FF2B5EF4-FFF2-40B4-BE49-F238E27FC236}">
                <a16:creationId xmlns:a16="http://schemas.microsoft.com/office/drawing/2014/main" id="{796B0C36-BECB-9628-1BE5-6E9DC2D5E8CF}"/>
              </a:ext>
            </a:extLst>
          </p:cNvPr>
          <p:cNvSpPr txBox="1"/>
          <p:nvPr/>
        </p:nvSpPr>
        <p:spPr>
          <a:xfrm>
            <a:off x="603117" y="5184899"/>
            <a:ext cx="4746715" cy="830997"/>
          </a:xfrm>
          <a:prstGeom prst="rect">
            <a:avLst/>
          </a:prstGeom>
          <a:noFill/>
        </p:spPr>
        <p:txBody>
          <a:bodyPr wrap="square" rtlCol="0">
            <a:spAutoFit/>
          </a:bodyPr>
          <a:lstStyle/>
          <a:p>
            <a:pPr algn="ctr"/>
            <a:r>
              <a:rPr lang="ja-JP" altLang="en-US" sz="2400"/>
              <a:t>モール</a:t>
            </a:r>
            <a:r>
              <a:rPr lang="en-US" altLang="ja-JP" sz="2400"/>
              <a:t>505</a:t>
            </a:r>
            <a:r>
              <a:rPr lang="ja-JP" altLang="en-US" sz="2400"/>
              <a:t>近辺に居住する人が近隣の広場として滞留空間を利用</a:t>
            </a:r>
          </a:p>
        </p:txBody>
      </p:sp>
      <p:sp>
        <p:nvSpPr>
          <p:cNvPr id="10" name="正方形/長方形 9">
            <a:extLst>
              <a:ext uri="{FF2B5EF4-FFF2-40B4-BE49-F238E27FC236}">
                <a16:creationId xmlns:a16="http://schemas.microsoft.com/office/drawing/2014/main" id="{BE201EB5-930D-3287-AA4D-9326BA1DD136}"/>
              </a:ext>
            </a:extLst>
          </p:cNvPr>
          <p:cNvSpPr/>
          <p:nvPr/>
        </p:nvSpPr>
        <p:spPr>
          <a:xfrm>
            <a:off x="6617234" y="438938"/>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12" name="四角形: 1 つの角を切り取る 11">
            <a:extLst>
              <a:ext uri="{FF2B5EF4-FFF2-40B4-BE49-F238E27FC236}">
                <a16:creationId xmlns:a16="http://schemas.microsoft.com/office/drawing/2014/main" id="{2A8430B2-3AFC-3BC0-3FF1-24A946D79B13}"/>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83C5D393-B7A3-6B1F-E2D2-4662B2AA64D6}"/>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1 つの角を切り取る 18">
            <a:extLst>
              <a:ext uri="{FF2B5EF4-FFF2-40B4-BE49-F238E27FC236}">
                <a16:creationId xmlns:a16="http://schemas.microsoft.com/office/drawing/2014/main" id="{14968DCA-E6F6-C96B-0555-D1249DE77E36}"/>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1 つの角を切り取る 19">
            <a:extLst>
              <a:ext uri="{FF2B5EF4-FFF2-40B4-BE49-F238E27FC236}">
                <a16:creationId xmlns:a16="http://schemas.microsoft.com/office/drawing/2014/main" id="{C2DE05B6-BE4F-9160-3142-7960737C70E4}"/>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9D08A2A5-1F85-D3F9-5BE5-4CCC428D93E8}"/>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EF0DAFA9-6247-343A-1E8A-C3F44A162B75}"/>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F818D240-0C5B-F541-5738-08B237D2C350}"/>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25" name="テキスト ボックス 24">
            <a:extLst>
              <a:ext uri="{FF2B5EF4-FFF2-40B4-BE49-F238E27FC236}">
                <a16:creationId xmlns:a16="http://schemas.microsoft.com/office/drawing/2014/main" id="{D3F2DDB3-4288-005C-319E-2CD9F2B72657}"/>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26" name="テキスト ボックス 25">
            <a:extLst>
              <a:ext uri="{FF2B5EF4-FFF2-40B4-BE49-F238E27FC236}">
                <a16:creationId xmlns:a16="http://schemas.microsoft.com/office/drawing/2014/main" id="{DD590E0D-925A-B7FB-CDF5-B220DBFA21CF}"/>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27" name="テキスト ボックス 26">
            <a:extLst>
              <a:ext uri="{FF2B5EF4-FFF2-40B4-BE49-F238E27FC236}">
                <a16:creationId xmlns:a16="http://schemas.microsoft.com/office/drawing/2014/main" id="{3B58EA94-1BD6-3902-7609-A9F58E08583F}"/>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28" name="テキスト ボックス 27">
            <a:extLst>
              <a:ext uri="{FF2B5EF4-FFF2-40B4-BE49-F238E27FC236}">
                <a16:creationId xmlns:a16="http://schemas.microsoft.com/office/drawing/2014/main" id="{9432AED2-5B84-DB07-AC97-0DBB6FE25995}"/>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9" name="テキスト ボックス 28">
            <a:extLst>
              <a:ext uri="{FF2B5EF4-FFF2-40B4-BE49-F238E27FC236}">
                <a16:creationId xmlns:a16="http://schemas.microsoft.com/office/drawing/2014/main" id="{05E07510-FF0B-9611-2F2F-C4E8850F00C5}"/>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30" name="スライド番号プレースホルダー 29">
            <a:extLst>
              <a:ext uri="{FF2B5EF4-FFF2-40B4-BE49-F238E27FC236}">
                <a16:creationId xmlns:a16="http://schemas.microsoft.com/office/drawing/2014/main" id="{27289249-A49F-0966-7EA2-B5B64564E217}"/>
              </a:ext>
            </a:extLst>
          </p:cNvPr>
          <p:cNvSpPr>
            <a:spLocks noGrp="1"/>
          </p:cNvSpPr>
          <p:nvPr>
            <p:ph type="sldNum" sz="quarter" idx="12"/>
          </p:nvPr>
        </p:nvSpPr>
        <p:spPr/>
        <p:txBody>
          <a:bodyPr/>
          <a:lstStyle/>
          <a:p>
            <a:fld id="{808DD2B0-C8C2-4F2E-939A-03152E45562F}" type="slidenum">
              <a:rPr kumimoji="1" lang="ja-JP" altLang="en-US" smtClean="0"/>
              <a:t>40</a:t>
            </a:fld>
            <a:endParaRPr kumimoji="1" lang="ja-JP" altLang="en-US"/>
          </a:p>
        </p:txBody>
      </p:sp>
      <p:sp>
        <p:nvSpPr>
          <p:cNvPr id="2" name="テキスト ボックス 1">
            <a:extLst>
              <a:ext uri="{FF2B5EF4-FFF2-40B4-BE49-F238E27FC236}">
                <a16:creationId xmlns:a16="http://schemas.microsoft.com/office/drawing/2014/main" id="{6B765057-F49F-3B9C-9EF2-64103477402E}"/>
              </a:ext>
            </a:extLst>
          </p:cNvPr>
          <p:cNvSpPr txBox="1"/>
          <p:nvPr/>
        </p:nvSpPr>
        <p:spPr>
          <a:xfrm>
            <a:off x="6211117" y="5140352"/>
            <a:ext cx="4089695" cy="1200329"/>
          </a:xfrm>
          <a:prstGeom prst="rect">
            <a:avLst/>
          </a:prstGeom>
          <a:noFill/>
        </p:spPr>
        <p:txBody>
          <a:bodyPr wrap="square" rtlCol="0">
            <a:spAutoFit/>
          </a:bodyPr>
          <a:lstStyle/>
          <a:p>
            <a:pPr algn="ctr"/>
            <a:r>
              <a:rPr lang="ja-JP" altLang="en-US" sz="2400"/>
              <a:t>平均約</a:t>
            </a:r>
            <a:r>
              <a:rPr lang="en-US" altLang="ja-JP" sz="2400"/>
              <a:t>20</a:t>
            </a:r>
            <a:r>
              <a:rPr lang="ja-JP" altLang="en-US" sz="2400"/>
              <a:t>日に１回の頻度で公園を利用</a:t>
            </a:r>
            <a:endParaRPr lang="en-US" altLang="ja-JP" sz="2400"/>
          </a:p>
          <a:p>
            <a:pPr algn="ctr"/>
            <a:r>
              <a:rPr lang="ja-JP" altLang="en-US" sz="2400"/>
              <a:t>公園の広域利用は</a:t>
            </a:r>
            <a:r>
              <a:rPr lang="en-US" altLang="ja-JP" sz="2400"/>
              <a:t>85</a:t>
            </a:r>
            <a:r>
              <a:rPr lang="ja-JP" altLang="en-US" sz="2400"/>
              <a:t>人</a:t>
            </a:r>
            <a:r>
              <a:rPr lang="en-US" altLang="ja-JP" sz="2400"/>
              <a:t>/</a:t>
            </a:r>
            <a:r>
              <a:rPr lang="ja-JP" altLang="en-US" sz="2400"/>
              <a:t>日</a:t>
            </a:r>
          </a:p>
        </p:txBody>
      </p:sp>
      <p:pic>
        <p:nvPicPr>
          <p:cNvPr id="4" name="図 3" descr="グラフ, 円グラフ&#10;&#10;自動的に生成された説明">
            <a:extLst>
              <a:ext uri="{FF2B5EF4-FFF2-40B4-BE49-F238E27FC236}">
                <a16:creationId xmlns:a16="http://schemas.microsoft.com/office/drawing/2014/main" id="{77B2ABA1-AA81-4712-D8A3-10A9A8D0A7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9203" y="1172251"/>
            <a:ext cx="4457700" cy="3987800"/>
          </a:xfrm>
          <a:prstGeom prst="rect">
            <a:avLst/>
          </a:prstGeom>
        </p:spPr>
      </p:pic>
      <p:pic>
        <p:nvPicPr>
          <p:cNvPr id="6" name="図 5" descr="グラフ, マップ, レーダー チャート&#10;&#10;自動的に生成された説明">
            <a:extLst>
              <a:ext uri="{FF2B5EF4-FFF2-40B4-BE49-F238E27FC236}">
                <a16:creationId xmlns:a16="http://schemas.microsoft.com/office/drawing/2014/main" id="{7EABC141-D82F-D050-8509-10BD4A03F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681" y="923908"/>
            <a:ext cx="3813585" cy="4187862"/>
          </a:xfrm>
          <a:prstGeom prst="rect">
            <a:avLst/>
          </a:prstGeom>
        </p:spPr>
      </p:pic>
      <p:sp>
        <p:nvSpPr>
          <p:cNvPr id="7" name="テキスト ボックス 6">
            <a:extLst>
              <a:ext uri="{FF2B5EF4-FFF2-40B4-BE49-F238E27FC236}">
                <a16:creationId xmlns:a16="http://schemas.microsoft.com/office/drawing/2014/main" id="{793F15C2-6713-0B40-F787-3F97450211D2}"/>
              </a:ext>
            </a:extLst>
          </p:cNvPr>
          <p:cNvSpPr txBox="1"/>
          <p:nvPr/>
        </p:nvSpPr>
        <p:spPr>
          <a:xfrm>
            <a:off x="4883266" y="4878771"/>
            <a:ext cx="1133644" cy="253916"/>
          </a:xfrm>
          <a:prstGeom prst="rect">
            <a:avLst/>
          </a:prstGeom>
          <a:noFill/>
        </p:spPr>
        <p:txBody>
          <a:bodyPr wrap="none" rtlCol="0">
            <a:spAutoFit/>
          </a:bodyPr>
          <a:lstStyle/>
          <a:p>
            <a:r>
              <a:rPr lang="en-US" altLang="ja-JP" sz="1050"/>
              <a:t>arc </a:t>
            </a:r>
            <a:r>
              <a:rPr lang="en-US" altLang="ja-JP" sz="1050" err="1"/>
              <a:t>gis</a:t>
            </a:r>
            <a:r>
              <a:rPr lang="ja-JP" altLang="en-US" sz="1050"/>
              <a:t>より作成</a:t>
            </a:r>
            <a:endParaRPr kumimoji="1" lang="ja-JP" altLang="en-US" sz="1050"/>
          </a:p>
        </p:txBody>
      </p:sp>
      <p:sp>
        <p:nvSpPr>
          <p:cNvPr id="3" name="テキスト ボックス 2">
            <a:extLst>
              <a:ext uri="{FF2B5EF4-FFF2-40B4-BE49-F238E27FC236}">
                <a16:creationId xmlns:a16="http://schemas.microsoft.com/office/drawing/2014/main" id="{A578B1FE-B7EE-96A1-EB28-1ED3461E8FC7}"/>
              </a:ext>
            </a:extLst>
          </p:cNvPr>
          <p:cNvSpPr txBox="1"/>
          <p:nvPr/>
        </p:nvSpPr>
        <p:spPr>
          <a:xfrm>
            <a:off x="1381134" y="5971349"/>
            <a:ext cx="4206601" cy="830997"/>
          </a:xfrm>
          <a:prstGeom prst="rect">
            <a:avLst/>
          </a:prstGeom>
          <a:noFill/>
        </p:spPr>
        <p:txBody>
          <a:bodyPr wrap="none" rtlCol="0">
            <a:spAutoFit/>
          </a:bodyPr>
          <a:lstStyle/>
          <a:p>
            <a:r>
              <a:rPr kumimoji="1" lang="ja-JP" altLang="en-US" sz="2400"/>
              <a:t>近隣からの利用　</a:t>
            </a:r>
            <a:r>
              <a:rPr lang="en-US" altLang="ja-JP" sz="2400"/>
              <a:t>34</a:t>
            </a:r>
            <a:r>
              <a:rPr lang="ja-JP" altLang="en-US" sz="2400"/>
              <a:t>人</a:t>
            </a:r>
            <a:r>
              <a:rPr lang="en-US" altLang="ja-JP" sz="2400"/>
              <a:t>/</a:t>
            </a:r>
            <a:r>
              <a:rPr lang="ja-JP" altLang="en-US" sz="2400"/>
              <a:t>日</a:t>
            </a:r>
            <a:endParaRPr lang="en-US" altLang="ja-JP" sz="2400"/>
          </a:p>
          <a:p>
            <a:r>
              <a:rPr kumimoji="1" lang="ja-JP" altLang="en-US" sz="2400"/>
              <a:t>遠方からの利用　</a:t>
            </a:r>
            <a:r>
              <a:rPr kumimoji="1" lang="en-US" altLang="ja-JP" sz="2400"/>
              <a:t>1189</a:t>
            </a:r>
            <a:r>
              <a:rPr kumimoji="1" lang="ja-JP" altLang="en-US" sz="2400"/>
              <a:t>人</a:t>
            </a:r>
            <a:r>
              <a:rPr kumimoji="1" lang="en-US" altLang="ja-JP" sz="2400"/>
              <a:t>/</a:t>
            </a:r>
            <a:r>
              <a:rPr kumimoji="1" lang="ja-JP" altLang="en-US" sz="2400"/>
              <a:t>日</a:t>
            </a:r>
          </a:p>
        </p:txBody>
      </p:sp>
    </p:spTree>
    <p:extLst>
      <p:ext uri="{BB962C8B-B14F-4D97-AF65-F5344CB8AC3E}">
        <p14:creationId xmlns:p14="http://schemas.microsoft.com/office/powerpoint/2010/main" val="3623829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730939F-A612-6AD3-F0EF-08F4A1B60435}"/>
            </a:ext>
          </a:extLst>
        </p:cNvPr>
        <p:cNvGrpSpPr/>
        <p:nvPr/>
      </p:nvGrpSpPr>
      <p:grpSpPr>
        <a:xfrm>
          <a:off x="0" y="0"/>
          <a:ext cx="0" cy="0"/>
          <a:chOff x="0" y="0"/>
          <a:chExt cx="0" cy="0"/>
        </a:xfrm>
      </p:grpSpPr>
      <p:sp>
        <p:nvSpPr>
          <p:cNvPr id="8" name="タイトル 1">
            <a:extLst>
              <a:ext uri="{FF2B5EF4-FFF2-40B4-BE49-F238E27FC236}">
                <a16:creationId xmlns:a16="http://schemas.microsoft.com/office/drawing/2014/main" id="{693875AD-74F2-2686-AFAF-F72758BA94A8}"/>
              </a:ext>
            </a:extLst>
          </p:cNvPr>
          <p:cNvSpPr txBox="1">
            <a:spLocks/>
          </p:cNvSpPr>
          <p:nvPr/>
        </p:nvSpPr>
        <p:spPr>
          <a:xfrm>
            <a:off x="179615" y="241973"/>
            <a:ext cx="6157593" cy="608807"/>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t>商業　需要予測</a:t>
            </a:r>
          </a:p>
        </p:txBody>
      </p:sp>
      <p:sp>
        <p:nvSpPr>
          <p:cNvPr id="10" name="正方形/長方形 9">
            <a:extLst>
              <a:ext uri="{FF2B5EF4-FFF2-40B4-BE49-F238E27FC236}">
                <a16:creationId xmlns:a16="http://schemas.microsoft.com/office/drawing/2014/main" id="{CA1BDC2D-8AFD-7449-CA3E-416ECD953973}"/>
              </a:ext>
            </a:extLst>
          </p:cNvPr>
          <p:cNvSpPr/>
          <p:nvPr/>
        </p:nvSpPr>
        <p:spPr>
          <a:xfrm>
            <a:off x="6617234" y="438938"/>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12" name="四角形: 1 つの角を切り取る 11">
            <a:extLst>
              <a:ext uri="{FF2B5EF4-FFF2-40B4-BE49-F238E27FC236}">
                <a16:creationId xmlns:a16="http://schemas.microsoft.com/office/drawing/2014/main" id="{A4394519-D073-BCF3-1F82-35A7CC900CD3}"/>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D9128B91-37E5-DA4E-B02F-8BCA74CAE90B}"/>
              </a:ext>
            </a:extLst>
          </p:cNvPr>
          <p:cNvSpPr/>
          <p:nvPr/>
        </p:nvSpPr>
        <p:spPr>
          <a:xfrm>
            <a:off x="11400000" y="1172251"/>
            <a:ext cx="792000" cy="1164763"/>
          </a:xfrm>
          <a:prstGeom prst="snip1Rect">
            <a:avLst>
              <a:gd name="adj" fmla="val 34260"/>
            </a:avLst>
          </a:prstGeom>
          <a:solidFill>
            <a:srgbClr val="C04F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 1 つの角を切り取る 18">
            <a:extLst>
              <a:ext uri="{FF2B5EF4-FFF2-40B4-BE49-F238E27FC236}">
                <a16:creationId xmlns:a16="http://schemas.microsoft.com/office/drawing/2014/main" id="{BE5AE795-045F-2390-D2F8-43A7BAF4B276}"/>
              </a:ext>
            </a:extLst>
          </p:cNvPr>
          <p:cNvSpPr/>
          <p:nvPr/>
        </p:nvSpPr>
        <p:spPr>
          <a:xfrm>
            <a:off x="11400000" y="2327400"/>
            <a:ext cx="792000" cy="1140013"/>
          </a:xfrm>
          <a:prstGeom prst="snip1Rect">
            <a:avLst>
              <a:gd name="adj" fmla="val 3426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四角形: 1 つの角を切り取る 19">
            <a:extLst>
              <a:ext uri="{FF2B5EF4-FFF2-40B4-BE49-F238E27FC236}">
                <a16:creationId xmlns:a16="http://schemas.microsoft.com/office/drawing/2014/main" id="{9CFBF65F-0F97-17B9-7EED-D0114BF59360}"/>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A2B0E574-B0B4-9634-897A-3F2FD92D8E5F}"/>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7C5F9AA8-98B8-0867-5C1F-61F0B025C8F8}"/>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43202986-AB1E-A4BE-5363-F2CDDD129275}"/>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交通</a:t>
            </a:r>
            <a:endParaRPr kumimoji="1" lang="ja-JP" altLang="en-US" sz="3600" b="1">
              <a:solidFill>
                <a:schemeClr val="bg1">
                  <a:lumMod val="75000"/>
                </a:schemeClr>
              </a:solidFill>
            </a:endParaRPr>
          </a:p>
        </p:txBody>
      </p:sp>
      <p:sp>
        <p:nvSpPr>
          <p:cNvPr id="25" name="テキスト ボックス 24">
            <a:extLst>
              <a:ext uri="{FF2B5EF4-FFF2-40B4-BE49-F238E27FC236}">
                <a16:creationId xmlns:a16="http://schemas.microsoft.com/office/drawing/2014/main" id="{9F7F8220-98A6-CF2F-51DF-5549CBD6143A}"/>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1"/>
                </a:solidFill>
              </a:rPr>
              <a:t>商業</a:t>
            </a:r>
          </a:p>
        </p:txBody>
      </p:sp>
      <p:sp>
        <p:nvSpPr>
          <p:cNvPr id="26" name="テキスト ボックス 25">
            <a:extLst>
              <a:ext uri="{FF2B5EF4-FFF2-40B4-BE49-F238E27FC236}">
                <a16:creationId xmlns:a16="http://schemas.microsoft.com/office/drawing/2014/main" id="{99B73948-9E92-D9AB-A148-3E9722629EA7}"/>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27" name="テキスト ボックス 26">
            <a:extLst>
              <a:ext uri="{FF2B5EF4-FFF2-40B4-BE49-F238E27FC236}">
                <a16:creationId xmlns:a16="http://schemas.microsoft.com/office/drawing/2014/main" id="{0695EB62-4492-A164-0D20-13ACBC38169D}"/>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28" name="テキスト ボックス 27">
            <a:extLst>
              <a:ext uri="{FF2B5EF4-FFF2-40B4-BE49-F238E27FC236}">
                <a16:creationId xmlns:a16="http://schemas.microsoft.com/office/drawing/2014/main" id="{D9CFFA5B-0D47-D00E-C144-26AB8E571A0C}"/>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9" name="テキスト ボックス 28">
            <a:extLst>
              <a:ext uri="{FF2B5EF4-FFF2-40B4-BE49-F238E27FC236}">
                <a16:creationId xmlns:a16="http://schemas.microsoft.com/office/drawing/2014/main" id="{627CC5BA-F81F-B65F-8F9B-AD223F834D23}"/>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30" name="スライド番号プレースホルダー 29">
            <a:extLst>
              <a:ext uri="{FF2B5EF4-FFF2-40B4-BE49-F238E27FC236}">
                <a16:creationId xmlns:a16="http://schemas.microsoft.com/office/drawing/2014/main" id="{23613E3E-6C70-7468-29F6-81E8F7779AB2}"/>
              </a:ext>
            </a:extLst>
          </p:cNvPr>
          <p:cNvSpPr>
            <a:spLocks noGrp="1"/>
          </p:cNvSpPr>
          <p:nvPr>
            <p:ph type="sldNum" sz="quarter" idx="12"/>
          </p:nvPr>
        </p:nvSpPr>
        <p:spPr/>
        <p:txBody>
          <a:bodyPr/>
          <a:lstStyle/>
          <a:p>
            <a:fld id="{808DD2B0-C8C2-4F2E-939A-03152E45562F}" type="slidenum">
              <a:rPr kumimoji="1" lang="ja-JP" altLang="en-US" smtClean="0"/>
              <a:t>41</a:t>
            </a:fld>
            <a:endParaRPr kumimoji="1" lang="ja-JP" altLang="en-US"/>
          </a:p>
        </p:txBody>
      </p:sp>
      <p:grpSp>
        <p:nvGrpSpPr>
          <p:cNvPr id="17" name="グループ化 16">
            <a:extLst>
              <a:ext uri="{FF2B5EF4-FFF2-40B4-BE49-F238E27FC236}">
                <a16:creationId xmlns:a16="http://schemas.microsoft.com/office/drawing/2014/main" id="{C2469644-C89C-D011-4E00-87BEEAA4616E}"/>
              </a:ext>
            </a:extLst>
          </p:cNvPr>
          <p:cNvGrpSpPr/>
          <p:nvPr/>
        </p:nvGrpSpPr>
        <p:grpSpPr>
          <a:xfrm>
            <a:off x="1153119" y="1155562"/>
            <a:ext cx="8551686" cy="5524152"/>
            <a:chOff x="1153119" y="1155562"/>
            <a:chExt cx="8551686" cy="5524152"/>
          </a:xfrm>
        </p:grpSpPr>
        <p:grpSp>
          <p:nvGrpSpPr>
            <p:cNvPr id="21" name="グループ化 20">
              <a:extLst>
                <a:ext uri="{FF2B5EF4-FFF2-40B4-BE49-F238E27FC236}">
                  <a16:creationId xmlns:a16="http://schemas.microsoft.com/office/drawing/2014/main" id="{FC692880-23E4-8C4E-F9F8-EC01A8C406A5}"/>
                </a:ext>
              </a:extLst>
            </p:cNvPr>
            <p:cNvGrpSpPr/>
            <p:nvPr/>
          </p:nvGrpSpPr>
          <p:grpSpPr>
            <a:xfrm>
              <a:off x="1153119" y="1155562"/>
              <a:ext cx="4854632" cy="5152987"/>
              <a:chOff x="0" y="0"/>
              <a:chExt cx="6024398" cy="6858000"/>
            </a:xfrm>
          </p:grpSpPr>
          <p:grpSp>
            <p:nvGrpSpPr>
              <p:cNvPr id="31" name="グループ化 30">
                <a:extLst>
                  <a:ext uri="{FF2B5EF4-FFF2-40B4-BE49-F238E27FC236}">
                    <a16:creationId xmlns:a16="http://schemas.microsoft.com/office/drawing/2014/main" id="{72728DC7-8279-26FD-2EB9-561E84C7B044}"/>
                  </a:ext>
                </a:extLst>
              </p:cNvPr>
              <p:cNvGrpSpPr/>
              <p:nvPr/>
            </p:nvGrpSpPr>
            <p:grpSpPr>
              <a:xfrm>
                <a:off x="0" y="0"/>
                <a:ext cx="6024398" cy="6858000"/>
                <a:chOff x="0" y="0"/>
                <a:chExt cx="6024398" cy="6858000"/>
              </a:xfrm>
            </p:grpSpPr>
            <p:pic>
              <p:nvPicPr>
                <p:cNvPr id="33" name="図 32" descr="ダイアグラム, 設計図&#10;&#10;自動的に生成された説明">
                  <a:extLst>
                    <a:ext uri="{FF2B5EF4-FFF2-40B4-BE49-F238E27FC236}">
                      <a16:creationId xmlns:a16="http://schemas.microsoft.com/office/drawing/2014/main" id="{02E9BFFA-BDE0-CFD1-CE60-F2AFFF917E69}"/>
                    </a:ext>
                  </a:extLst>
                </p:cNvPr>
                <p:cNvPicPr>
                  <a:picLocks noChangeAspect="1"/>
                </p:cNvPicPr>
                <p:nvPr/>
              </p:nvPicPr>
              <p:blipFill>
                <a:blip r:embed="rId2"/>
                <a:stretch>
                  <a:fillRect/>
                </a:stretch>
              </p:blipFill>
              <p:spPr>
                <a:xfrm>
                  <a:off x="0" y="0"/>
                  <a:ext cx="6024398" cy="6858000"/>
                </a:xfrm>
                <a:prstGeom prst="rect">
                  <a:avLst/>
                </a:prstGeom>
              </p:spPr>
            </p:pic>
            <p:sp>
              <p:nvSpPr>
                <p:cNvPr id="34" name="右矢印 33">
                  <a:extLst>
                    <a:ext uri="{FF2B5EF4-FFF2-40B4-BE49-F238E27FC236}">
                      <a16:creationId xmlns:a16="http://schemas.microsoft.com/office/drawing/2014/main" id="{37E3DB93-0D83-1626-0A6C-F1EBCD1E4351}"/>
                    </a:ext>
                  </a:extLst>
                </p:cNvPr>
                <p:cNvSpPr/>
                <p:nvPr/>
              </p:nvSpPr>
              <p:spPr>
                <a:xfrm rot="14606346">
                  <a:off x="1394185" y="3454098"/>
                  <a:ext cx="3790517" cy="480767"/>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35" name="右矢印 34">
                  <a:extLst>
                    <a:ext uri="{FF2B5EF4-FFF2-40B4-BE49-F238E27FC236}">
                      <a16:creationId xmlns:a16="http://schemas.microsoft.com/office/drawing/2014/main" id="{D7E16FF9-6406-3C3B-4EE8-49019EB16817}"/>
                    </a:ext>
                  </a:extLst>
                </p:cNvPr>
                <p:cNvSpPr/>
                <p:nvPr/>
              </p:nvSpPr>
              <p:spPr>
                <a:xfrm rot="15843693">
                  <a:off x="3621394" y="3928127"/>
                  <a:ext cx="1969922" cy="480767"/>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grpSp>
          <p:sp>
            <p:nvSpPr>
              <p:cNvPr id="32" name="左右矢印 31">
                <a:extLst>
                  <a:ext uri="{FF2B5EF4-FFF2-40B4-BE49-F238E27FC236}">
                    <a16:creationId xmlns:a16="http://schemas.microsoft.com/office/drawing/2014/main" id="{3F76743B-1B05-E9D6-4666-A74872553EE3}"/>
                  </a:ext>
                </a:extLst>
              </p:cNvPr>
              <p:cNvSpPr/>
              <p:nvPr/>
            </p:nvSpPr>
            <p:spPr>
              <a:xfrm rot="20194095">
                <a:off x="2836280" y="1051908"/>
                <a:ext cx="1540565" cy="407505"/>
              </a:xfrm>
              <a:prstGeom prst="leftRightArrow">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grpSp>
        <p:grpSp>
          <p:nvGrpSpPr>
            <p:cNvPr id="36" name="グループ化 35">
              <a:extLst>
                <a:ext uri="{FF2B5EF4-FFF2-40B4-BE49-F238E27FC236}">
                  <a16:creationId xmlns:a16="http://schemas.microsoft.com/office/drawing/2014/main" id="{B277DEF5-23D0-8AB1-DC92-4C815B634FDD}"/>
                </a:ext>
              </a:extLst>
            </p:cNvPr>
            <p:cNvGrpSpPr/>
            <p:nvPr/>
          </p:nvGrpSpPr>
          <p:grpSpPr>
            <a:xfrm>
              <a:off x="6096000" y="1895708"/>
              <a:ext cx="3608805" cy="4784006"/>
              <a:chOff x="74764" y="701910"/>
              <a:chExt cx="2860630" cy="1821208"/>
            </a:xfrm>
          </p:grpSpPr>
          <p:sp>
            <p:nvSpPr>
              <p:cNvPr id="37" name="角丸四角形 36">
                <a:extLst>
                  <a:ext uri="{FF2B5EF4-FFF2-40B4-BE49-F238E27FC236}">
                    <a16:creationId xmlns:a16="http://schemas.microsoft.com/office/drawing/2014/main" id="{515358EC-BC85-4E12-1B35-905398302296}"/>
                  </a:ext>
                </a:extLst>
              </p:cNvPr>
              <p:cNvSpPr/>
              <p:nvPr/>
            </p:nvSpPr>
            <p:spPr>
              <a:xfrm>
                <a:off x="74764" y="701910"/>
                <a:ext cx="2860630" cy="169692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grpSp>
            <p:nvGrpSpPr>
              <p:cNvPr id="38" name="グループ化 37">
                <a:extLst>
                  <a:ext uri="{FF2B5EF4-FFF2-40B4-BE49-F238E27FC236}">
                    <a16:creationId xmlns:a16="http://schemas.microsoft.com/office/drawing/2014/main" id="{ED31EC03-B0BD-3709-19F3-76EC4533A27F}"/>
                  </a:ext>
                </a:extLst>
              </p:cNvPr>
              <p:cNvGrpSpPr/>
              <p:nvPr/>
            </p:nvGrpSpPr>
            <p:grpSpPr>
              <a:xfrm>
                <a:off x="131150" y="969648"/>
                <a:ext cx="2755193" cy="1553470"/>
                <a:chOff x="131150" y="969648"/>
                <a:chExt cx="2755193" cy="1553470"/>
              </a:xfrm>
            </p:grpSpPr>
            <p:sp>
              <p:nvSpPr>
                <p:cNvPr id="40" name="右矢印 39">
                  <a:extLst>
                    <a:ext uri="{FF2B5EF4-FFF2-40B4-BE49-F238E27FC236}">
                      <a16:creationId xmlns:a16="http://schemas.microsoft.com/office/drawing/2014/main" id="{BB89A704-B9F1-30D0-AC40-B4055210A857}"/>
                    </a:ext>
                  </a:extLst>
                </p:cNvPr>
                <p:cNvSpPr/>
                <p:nvPr/>
              </p:nvSpPr>
              <p:spPr>
                <a:xfrm rot="16200000">
                  <a:off x="293335" y="812442"/>
                  <a:ext cx="156398" cy="480767"/>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41" name="右矢印 40">
                  <a:extLst>
                    <a:ext uri="{FF2B5EF4-FFF2-40B4-BE49-F238E27FC236}">
                      <a16:creationId xmlns:a16="http://schemas.microsoft.com/office/drawing/2014/main" id="{73784F78-621F-26F6-9708-E6E2C425F38D}"/>
                    </a:ext>
                  </a:extLst>
                </p:cNvPr>
                <p:cNvSpPr/>
                <p:nvPr/>
              </p:nvSpPr>
              <p:spPr>
                <a:xfrm rot="16200000">
                  <a:off x="288902" y="1026884"/>
                  <a:ext cx="165263" cy="480767"/>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grpSp>
              <p:nvGrpSpPr>
                <p:cNvPr id="42" name="グループ化 41">
                  <a:extLst>
                    <a:ext uri="{FF2B5EF4-FFF2-40B4-BE49-F238E27FC236}">
                      <a16:creationId xmlns:a16="http://schemas.microsoft.com/office/drawing/2014/main" id="{1953F073-9F2D-9F63-F5A0-BA34674D4865}"/>
                    </a:ext>
                  </a:extLst>
                </p:cNvPr>
                <p:cNvGrpSpPr/>
                <p:nvPr/>
              </p:nvGrpSpPr>
              <p:grpSpPr>
                <a:xfrm>
                  <a:off x="200005" y="1691724"/>
                  <a:ext cx="1520148" cy="831394"/>
                  <a:chOff x="200005" y="1691724"/>
                  <a:chExt cx="1520148" cy="831394"/>
                </a:xfrm>
              </p:grpSpPr>
              <p:sp>
                <p:nvSpPr>
                  <p:cNvPr id="47" name="正方形/長方形 46">
                    <a:extLst>
                      <a:ext uri="{FF2B5EF4-FFF2-40B4-BE49-F238E27FC236}">
                        <a16:creationId xmlns:a16="http://schemas.microsoft.com/office/drawing/2014/main" id="{7C03B0FB-C46C-8EC8-6458-BF44909C8D87}"/>
                      </a:ext>
                    </a:extLst>
                  </p:cNvPr>
                  <p:cNvSpPr/>
                  <p:nvPr/>
                </p:nvSpPr>
                <p:spPr>
                  <a:xfrm>
                    <a:off x="200005" y="1703395"/>
                    <a:ext cx="383499" cy="13342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48" name="正方形/長方形 47">
                    <a:extLst>
                      <a:ext uri="{FF2B5EF4-FFF2-40B4-BE49-F238E27FC236}">
                        <a16:creationId xmlns:a16="http://schemas.microsoft.com/office/drawing/2014/main" id="{76A945E7-9080-140C-E8C0-20A5E1A5A081}"/>
                      </a:ext>
                    </a:extLst>
                  </p:cNvPr>
                  <p:cNvSpPr/>
                  <p:nvPr/>
                </p:nvSpPr>
                <p:spPr>
                  <a:xfrm>
                    <a:off x="200042" y="1909811"/>
                    <a:ext cx="383499" cy="153444"/>
                  </a:xfrm>
                  <a:prstGeom prst="rect">
                    <a:avLst/>
                  </a:prstGeom>
                  <a:solidFill>
                    <a:srgbClr val="FDA0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49" name="正方形/長方形 48">
                    <a:extLst>
                      <a:ext uri="{FF2B5EF4-FFF2-40B4-BE49-F238E27FC236}">
                        <a16:creationId xmlns:a16="http://schemas.microsoft.com/office/drawing/2014/main" id="{6EF06110-248D-C428-5BB9-09AF12C0ACD6}"/>
                      </a:ext>
                    </a:extLst>
                  </p:cNvPr>
                  <p:cNvSpPr/>
                  <p:nvPr/>
                </p:nvSpPr>
                <p:spPr>
                  <a:xfrm>
                    <a:off x="200042" y="2145483"/>
                    <a:ext cx="383499" cy="160678"/>
                  </a:xfrm>
                  <a:prstGeom prst="rect">
                    <a:avLst/>
                  </a:prstGeom>
                  <a:solidFill>
                    <a:srgbClr val="87D4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50" name="テキスト ボックス 16">
                    <a:extLst>
                      <a:ext uri="{FF2B5EF4-FFF2-40B4-BE49-F238E27FC236}">
                        <a16:creationId xmlns:a16="http://schemas.microsoft.com/office/drawing/2014/main" id="{5C69EE0B-AE14-ED6E-9D6A-3FD6B2DEBBA6}"/>
                      </a:ext>
                    </a:extLst>
                  </p:cNvPr>
                  <p:cNvSpPr txBox="1"/>
                  <p:nvPr/>
                </p:nvSpPr>
                <p:spPr>
                  <a:xfrm>
                    <a:off x="651844" y="2145483"/>
                    <a:ext cx="877352" cy="377635"/>
                  </a:xfrm>
                  <a:prstGeom prst="rect">
                    <a:avLst/>
                  </a:prstGeom>
                  <a:noFill/>
                </p:spPr>
                <p:txBody>
                  <a:bodyPr wrap="none" rtlCol="0">
                    <a:spAutoFit/>
                  </a:bodyPr>
                  <a:lstStyle/>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土浦駅</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51" name="テキスト ボックス 17">
                    <a:extLst>
                      <a:ext uri="{FF2B5EF4-FFF2-40B4-BE49-F238E27FC236}">
                        <a16:creationId xmlns:a16="http://schemas.microsoft.com/office/drawing/2014/main" id="{F69FC486-0F57-4539-C8AE-2CEB0263F489}"/>
                      </a:ext>
                    </a:extLst>
                  </p:cNvPr>
                  <p:cNvSpPr txBox="1"/>
                  <p:nvPr/>
                </p:nvSpPr>
                <p:spPr>
                  <a:xfrm>
                    <a:off x="577709" y="1909811"/>
                    <a:ext cx="1108235" cy="377635"/>
                  </a:xfrm>
                  <a:prstGeom prst="rect">
                    <a:avLst/>
                  </a:prstGeom>
                  <a:noFill/>
                </p:spPr>
                <p:txBody>
                  <a:bodyPr wrap="none" rtlCol="0">
                    <a:spAutoFit/>
                  </a:bodyPr>
                  <a:lstStyle/>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商業空間</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52" name="テキスト ボックス 18">
                    <a:extLst>
                      <a:ext uri="{FF2B5EF4-FFF2-40B4-BE49-F238E27FC236}">
                        <a16:creationId xmlns:a16="http://schemas.microsoft.com/office/drawing/2014/main" id="{3BDAA702-0315-8DFB-6034-3644DC324924}"/>
                      </a:ext>
                    </a:extLst>
                  </p:cNvPr>
                  <p:cNvSpPr txBox="1"/>
                  <p:nvPr/>
                </p:nvSpPr>
                <p:spPr>
                  <a:xfrm>
                    <a:off x="611918" y="1691724"/>
                    <a:ext cx="1108235" cy="377635"/>
                  </a:xfrm>
                  <a:prstGeom prst="rect">
                    <a:avLst/>
                  </a:prstGeom>
                  <a:noFill/>
                </p:spPr>
                <p:txBody>
                  <a:bodyPr wrap="none" rtlCol="0">
                    <a:spAutoFit/>
                  </a:bodyPr>
                  <a:lstStyle/>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滞留空間</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43" name="テキスト ボックス 19">
                  <a:extLst>
                    <a:ext uri="{FF2B5EF4-FFF2-40B4-BE49-F238E27FC236}">
                      <a16:creationId xmlns:a16="http://schemas.microsoft.com/office/drawing/2014/main" id="{099652F1-04EF-8629-BB26-6EE65B107F40}"/>
                    </a:ext>
                  </a:extLst>
                </p:cNvPr>
                <p:cNvSpPr txBox="1"/>
                <p:nvPr/>
              </p:nvSpPr>
              <p:spPr>
                <a:xfrm>
                  <a:off x="623697" y="1176587"/>
                  <a:ext cx="2262646" cy="377635"/>
                </a:xfrm>
                <a:prstGeom prst="rect">
                  <a:avLst/>
                </a:prstGeom>
                <a:noFill/>
              </p:spPr>
              <p:txBody>
                <a:bodyPr wrap="none" rtlCol="0">
                  <a:spAutoFit/>
                </a:bodyPr>
                <a:lstStyle/>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駅→滞留空間の動線</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4" name="テキスト ボックス 20">
                  <a:extLst>
                    <a:ext uri="{FF2B5EF4-FFF2-40B4-BE49-F238E27FC236}">
                      <a16:creationId xmlns:a16="http://schemas.microsoft.com/office/drawing/2014/main" id="{D62FC1BD-F3D0-8645-869C-1607C3ED10BB}"/>
                    </a:ext>
                  </a:extLst>
                </p:cNvPr>
                <p:cNvSpPr txBox="1"/>
                <p:nvPr/>
              </p:nvSpPr>
              <p:spPr>
                <a:xfrm>
                  <a:off x="590387" y="969648"/>
                  <a:ext cx="2262646" cy="377635"/>
                </a:xfrm>
                <a:prstGeom prst="rect">
                  <a:avLst/>
                </a:prstGeom>
                <a:noFill/>
              </p:spPr>
              <p:txBody>
                <a:bodyPr wrap="none" rtlCol="0">
                  <a:spAutoFit/>
                </a:bodyPr>
                <a:lstStyle/>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駅→商業空間の動線</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5" name="右矢印 44">
                  <a:extLst>
                    <a:ext uri="{FF2B5EF4-FFF2-40B4-BE49-F238E27FC236}">
                      <a16:creationId xmlns:a16="http://schemas.microsoft.com/office/drawing/2014/main" id="{3EEA1947-ABAE-9DFE-E932-979FA18A40A2}"/>
                    </a:ext>
                  </a:extLst>
                </p:cNvPr>
                <p:cNvSpPr/>
                <p:nvPr/>
              </p:nvSpPr>
              <p:spPr>
                <a:xfrm rot="16200000">
                  <a:off x="326261" y="1307943"/>
                  <a:ext cx="148608" cy="480767"/>
                </a:xfrm>
                <a:prstGeom prst="rightArrow">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ja-JP" altLang="en-US"/>
                </a:p>
              </p:txBody>
            </p:sp>
            <p:sp>
              <p:nvSpPr>
                <p:cNvPr id="46" name="テキスト ボックス 23">
                  <a:extLst>
                    <a:ext uri="{FF2B5EF4-FFF2-40B4-BE49-F238E27FC236}">
                      <a16:creationId xmlns:a16="http://schemas.microsoft.com/office/drawing/2014/main" id="{48D9A0B2-C5D6-12FA-082C-21220AF93775}"/>
                    </a:ext>
                  </a:extLst>
                </p:cNvPr>
                <p:cNvSpPr txBox="1"/>
                <p:nvPr/>
              </p:nvSpPr>
              <p:spPr>
                <a:xfrm>
                  <a:off x="583504" y="1360955"/>
                  <a:ext cx="2031763" cy="372963"/>
                </a:xfrm>
                <a:prstGeom prst="rect">
                  <a:avLst/>
                </a:prstGeom>
                <a:noFill/>
              </p:spPr>
              <p:txBody>
                <a:bodyPr wrap="none" rtlCol="0">
                  <a:spAutoFit/>
                </a:bodyPr>
                <a:lstStyle/>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商業、滞在空間を</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相互に行き来</a:t>
                  </a:r>
                  <a:endParaRPr lang="en-US" alt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39" name="テキスト ボックス 26">
                <a:extLst>
                  <a:ext uri="{FF2B5EF4-FFF2-40B4-BE49-F238E27FC236}">
                    <a16:creationId xmlns:a16="http://schemas.microsoft.com/office/drawing/2014/main" id="{6EA12AC0-465A-D7BF-00F3-5840B61DD0D4}"/>
                  </a:ext>
                </a:extLst>
              </p:cNvPr>
              <p:cNvSpPr txBox="1"/>
              <p:nvPr/>
            </p:nvSpPr>
            <p:spPr>
              <a:xfrm>
                <a:off x="131150" y="739716"/>
                <a:ext cx="646470" cy="377636"/>
              </a:xfrm>
              <a:prstGeom prst="rect">
                <a:avLst/>
              </a:prstGeom>
              <a:noFill/>
            </p:spPr>
            <p:txBody>
              <a:bodyPr wrap="none" rtlCol="0">
                <a:spAutoFit/>
              </a:bodyPr>
              <a:lstStyle/>
              <a:p>
                <a:pPr>
                  <a:lnSpc>
                    <a:spcPct val="107000"/>
                  </a:lnSpc>
                  <a:spcAft>
                    <a:spcPts val="800"/>
                  </a:spcAft>
                </a:pPr>
                <a:r>
                  <a:rPr lang="ja-JP" kern="12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凡例</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p:txBody>
          </p:sp>
        </p:grpSp>
      </p:grpSp>
      <p:sp>
        <p:nvSpPr>
          <p:cNvPr id="53" name="テキスト ボックス 52">
            <a:extLst>
              <a:ext uri="{FF2B5EF4-FFF2-40B4-BE49-F238E27FC236}">
                <a16:creationId xmlns:a16="http://schemas.microsoft.com/office/drawing/2014/main" id="{53E8903F-0153-A96F-D4BC-52FD1F6C1133}"/>
              </a:ext>
            </a:extLst>
          </p:cNvPr>
          <p:cNvSpPr txBox="1"/>
          <p:nvPr/>
        </p:nvSpPr>
        <p:spPr>
          <a:xfrm>
            <a:off x="2050742" y="6393350"/>
            <a:ext cx="4679744" cy="461665"/>
          </a:xfrm>
          <a:prstGeom prst="rect">
            <a:avLst/>
          </a:prstGeom>
          <a:noFill/>
        </p:spPr>
        <p:txBody>
          <a:bodyPr wrap="square" rtlCol="0">
            <a:spAutoFit/>
          </a:bodyPr>
          <a:lstStyle/>
          <a:p>
            <a:r>
              <a:rPr kumimoji="1" lang="ja-JP" altLang="en-US" sz="2400"/>
              <a:t>モール</a:t>
            </a:r>
            <a:r>
              <a:rPr kumimoji="1" lang="en-US" altLang="ja-JP" sz="2400"/>
              <a:t>505</a:t>
            </a:r>
            <a:r>
              <a:rPr kumimoji="1" lang="ja-JP" altLang="en-US" sz="2400"/>
              <a:t> 周辺の動線イメージ</a:t>
            </a:r>
          </a:p>
        </p:txBody>
      </p:sp>
    </p:spTree>
    <p:extLst>
      <p:ext uri="{BB962C8B-B14F-4D97-AF65-F5344CB8AC3E}">
        <p14:creationId xmlns:p14="http://schemas.microsoft.com/office/powerpoint/2010/main" val="98759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F64E378-7BE9-D552-0D57-7BAEF4346920}"/>
            </a:ext>
          </a:extLst>
        </p:cNvPr>
        <p:cNvGrpSpPr/>
        <p:nvPr/>
      </p:nvGrpSpPr>
      <p:grpSpPr>
        <a:xfrm>
          <a:off x="0" y="0"/>
          <a:ext cx="0" cy="0"/>
          <a:chOff x="0" y="0"/>
          <a:chExt cx="0" cy="0"/>
        </a:xfrm>
      </p:grpSpPr>
      <p:grpSp>
        <p:nvGrpSpPr>
          <p:cNvPr id="25" name="グループ化 24">
            <a:extLst>
              <a:ext uri="{FF2B5EF4-FFF2-40B4-BE49-F238E27FC236}">
                <a16:creationId xmlns:a16="http://schemas.microsoft.com/office/drawing/2014/main" id="{CACBCA36-C168-B3D9-8869-C4675C4A319D}"/>
              </a:ext>
            </a:extLst>
          </p:cNvPr>
          <p:cNvGrpSpPr/>
          <p:nvPr/>
        </p:nvGrpSpPr>
        <p:grpSpPr>
          <a:xfrm>
            <a:off x="11324077" y="-1"/>
            <a:ext cx="923330" cy="6868064"/>
            <a:chOff x="11324077" y="-1"/>
            <a:chExt cx="923330" cy="6868064"/>
          </a:xfrm>
        </p:grpSpPr>
        <p:sp>
          <p:nvSpPr>
            <p:cNvPr id="26" name="四角形: 1 つの角を切り取る 25">
              <a:extLst>
                <a:ext uri="{FF2B5EF4-FFF2-40B4-BE49-F238E27FC236}">
                  <a16:creationId xmlns:a16="http://schemas.microsoft.com/office/drawing/2014/main" id="{936B7976-9C82-0194-8273-357C647CBAF2}"/>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1 つの角を切り取る 26">
              <a:extLst>
                <a:ext uri="{FF2B5EF4-FFF2-40B4-BE49-F238E27FC236}">
                  <a16:creationId xmlns:a16="http://schemas.microsoft.com/office/drawing/2014/main" id="{C1796B7F-CFCE-36BA-5B41-4C17CFF4B43B}"/>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1 つの角を切り取る 27">
              <a:extLst>
                <a:ext uri="{FF2B5EF4-FFF2-40B4-BE49-F238E27FC236}">
                  <a16:creationId xmlns:a16="http://schemas.microsoft.com/office/drawing/2014/main" id="{1D427CF3-85DF-4840-D137-527BAC7668B8}"/>
                </a:ext>
              </a:extLst>
            </p:cNvPr>
            <p:cNvSpPr/>
            <p:nvPr/>
          </p:nvSpPr>
          <p:spPr>
            <a:xfrm>
              <a:off x="114000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四角形: 1 つの角を切り取る 28">
              <a:extLst>
                <a:ext uri="{FF2B5EF4-FFF2-40B4-BE49-F238E27FC236}">
                  <a16:creationId xmlns:a16="http://schemas.microsoft.com/office/drawing/2014/main" id="{75D1813E-A48A-43C6-BC2F-75B4876BA0B1}"/>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四角形: 1 つの角を切り取る 29">
              <a:extLst>
                <a:ext uri="{FF2B5EF4-FFF2-40B4-BE49-F238E27FC236}">
                  <a16:creationId xmlns:a16="http://schemas.microsoft.com/office/drawing/2014/main" id="{3CC08213-BD6D-110F-E004-BC07F1E93BF7}"/>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1 つの角を切り取る 30">
              <a:extLst>
                <a:ext uri="{FF2B5EF4-FFF2-40B4-BE49-F238E27FC236}">
                  <a16:creationId xmlns:a16="http://schemas.microsoft.com/office/drawing/2014/main" id="{405EA78A-6156-B3DB-E510-0B3FBFF0BE06}"/>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a:extLst>
                <a:ext uri="{FF2B5EF4-FFF2-40B4-BE49-F238E27FC236}">
                  <a16:creationId xmlns:a16="http://schemas.microsoft.com/office/drawing/2014/main" id="{047292C6-7A54-E2B2-237B-4D5E12F38E86}"/>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33" name="テキスト ボックス 32">
              <a:extLst>
                <a:ext uri="{FF2B5EF4-FFF2-40B4-BE49-F238E27FC236}">
                  <a16:creationId xmlns:a16="http://schemas.microsoft.com/office/drawing/2014/main" id="{337668DF-3888-08BD-B1C7-7380FB9D3081}"/>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34" name="テキスト ボックス 33">
              <a:extLst>
                <a:ext uri="{FF2B5EF4-FFF2-40B4-BE49-F238E27FC236}">
                  <a16:creationId xmlns:a16="http://schemas.microsoft.com/office/drawing/2014/main" id="{FBCDDF37-1761-8069-5D02-063196341FF8}"/>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35" name="テキスト ボックス 34">
              <a:extLst>
                <a:ext uri="{FF2B5EF4-FFF2-40B4-BE49-F238E27FC236}">
                  <a16:creationId xmlns:a16="http://schemas.microsoft.com/office/drawing/2014/main" id="{6824F5A1-8849-FAC3-9646-05BD5D4C4DF8}"/>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36" name="テキスト ボックス 35">
              <a:extLst>
                <a:ext uri="{FF2B5EF4-FFF2-40B4-BE49-F238E27FC236}">
                  <a16:creationId xmlns:a16="http://schemas.microsoft.com/office/drawing/2014/main" id="{6C8B6CBF-6F45-B9FF-8A6F-94D6878E4951}"/>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37" name="テキスト ボックス 36">
              <a:extLst>
                <a:ext uri="{FF2B5EF4-FFF2-40B4-BE49-F238E27FC236}">
                  <a16:creationId xmlns:a16="http://schemas.microsoft.com/office/drawing/2014/main" id="{DD392B61-C3E2-9A92-058A-7A7C6D681994}"/>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sp>
        <p:nvSpPr>
          <p:cNvPr id="4" name="スライド番号プレースホルダー 3">
            <a:extLst>
              <a:ext uri="{FF2B5EF4-FFF2-40B4-BE49-F238E27FC236}">
                <a16:creationId xmlns:a16="http://schemas.microsoft.com/office/drawing/2014/main" id="{5DD94557-B1E9-7F19-1D27-2262646DA5A4}"/>
              </a:ext>
            </a:extLst>
          </p:cNvPr>
          <p:cNvSpPr>
            <a:spLocks noGrp="1"/>
          </p:cNvSpPr>
          <p:nvPr>
            <p:ph type="sldNum" sz="quarter" idx="12"/>
          </p:nvPr>
        </p:nvSpPr>
        <p:spPr>
          <a:xfrm>
            <a:off x="8653468" y="6479691"/>
            <a:ext cx="2743200" cy="365125"/>
          </a:xfrm>
        </p:spPr>
        <p:txBody>
          <a:bodyPr/>
          <a:lstStyle/>
          <a:p>
            <a:fld id="{AAFBFB99-2AAE-4C69-9A02-A796AAE272E8}" type="slidenum">
              <a:rPr kumimoji="1" lang="ja-JP" altLang="en-US" smtClean="0"/>
              <a:t>42</a:t>
            </a:fld>
            <a:endParaRPr kumimoji="1" lang="ja-JP" altLang="en-US"/>
          </a:p>
        </p:txBody>
      </p:sp>
      <p:sp>
        <p:nvSpPr>
          <p:cNvPr id="10" name="正方形/長方形 9">
            <a:extLst>
              <a:ext uri="{FF2B5EF4-FFF2-40B4-BE49-F238E27FC236}">
                <a16:creationId xmlns:a16="http://schemas.microsoft.com/office/drawing/2014/main" id="{0D446EEC-CAB6-2619-50E3-57E4FA8C7FE0}"/>
              </a:ext>
            </a:extLst>
          </p:cNvPr>
          <p:cNvSpPr/>
          <p:nvPr/>
        </p:nvSpPr>
        <p:spPr>
          <a:xfrm>
            <a:off x="7253261" y="117661"/>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13" name="テキスト ボックス 12">
            <a:extLst>
              <a:ext uri="{FF2B5EF4-FFF2-40B4-BE49-F238E27FC236}">
                <a16:creationId xmlns:a16="http://schemas.microsoft.com/office/drawing/2014/main" id="{D037F33B-93E3-FFCE-ACB7-CFC622FAD555}"/>
              </a:ext>
            </a:extLst>
          </p:cNvPr>
          <p:cNvSpPr txBox="1"/>
          <p:nvPr/>
        </p:nvSpPr>
        <p:spPr>
          <a:xfrm>
            <a:off x="489976" y="810214"/>
            <a:ext cx="10418529" cy="2031325"/>
          </a:xfrm>
          <a:prstGeom prst="rect">
            <a:avLst/>
          </a:prstGeom>
          <a:noFill/>
        </p:spPr>
        <p:txBody>
          <a:bodyPr wrap="square" rtlCol="0">
            <a:spAutoFit/>
          </a:bodyPr>
          <a:lstStyle/>
          <a:p>
            <a:r>
              <a:rPr kumimoji="1" lang="ja-JP" altLang="en-US"/>
              <a:t>なぜ中学校と小売店なの</a:t>
            </a:r>
            <a:r>
              <a:rPr lang="ja-JP" altLang="en-US"/>
              <a:t>か</a:t>
            </a:r>
            <a:endParaRPr kumimoji="1" lang="en-US" altLang="ja-JP"/>
          </a:p>
          <a:p>
            <a:r>
              <a:rPr lang="ja-JP" altLang="en-US"/>
              <a:t>→利用頻度や立地特性を考えた。</a:t>
            </a:r>
            <a:r>
              <a:rPr kumimoji="1" lang="ja-JP" altLang="en-US"/>
              <a:t>中学校は学校＋公共施設で述べたように公民館のような施設であるため。</a:t>
            </a:r>
            <a:r>
              <a:rPr lang="ja-JP" altLang="en-US"/>
              <a:t>医院（かかりつけ）等は上記の理由ではずした</a:t>
            </a:r>
            <a:endParaRPr lang="en-US" altLang="ja-JP"/>
          </a:p>
          <a:p>
            <a:endParaRPr kumimoji="1" lang="en-US" altLang="ja-JP"/>
          </a:p>
          <a:p>
            <a:r>
              <a:rPr lang="ja-JP" altLang="en-US"/>
              <a:t>エリア外は切り捨てるのか</a:t>
            </a:r>
            <a:endParaRPr lang="en-US" altLang="ja-JP"/>
          </a:p>
          <a:p>
            <a:r>
              <a:rPr lang="ja-JP" altLang="en-US"/>
              <a:t>→何か機能を廃止するわけではなく、将来的にそのエリアには居住を誘導しないという意図。</a:t>
            </a:r>
            <a:br>
              <a:rPr lang="ja-JP" altLang="en-US"/>
            </a:br>
            <a:r>
              <a:rPr lang="ja-JP" altLang="en-US"/>
              <a:t>限られた財源の中で、全域を同一水準で支えるのではなく、役割分担を明確にしています。</a:t>
            </a:r>
            <a:endParaRPr lang="en-US" altLang="ja-JP"/>
          </a:p>
        </p:txBody>
      </p:sp>
      <p:sp>
        <p:nvSpPr>
          <p:cNvPr id="3" name="テキスト ボックス 2">
            <a:extLst>
              <a:ext uri="{FF2B5EF4-FFF2-40B4-BE49-F238E27FC236}">
                <a16:creationId xmlns:a16="http://schemas.microsoft.com/office/drawing/2014/main" id="{1668F87C-DCA9-7ECA-F2CE-264599E39B8D}"/>
              </a:ext>
            </a:extLst>
          </p:cNvPr>
          <p:cNvSpPr txBox="1"/>
          <p:nvPr/>
        </p:nvSpPr>
        <p:spPr>
          <a:xfrm>
            <a:off x="182953" y="163883"/>
            <a:ext cx="1586854" cy="646331"/>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600" b="1">
                <a:ln w="0"/>
                <a:effectLst>
                  <a:outerShdw blurRad="38100" dist="19050" dir="2700000" algn="tl" rotWithShape="0">
                    <a:schemeClr val="dk1">
                      <a:alpha val="40000"/>
                    </a:schemeClr>
                  </a:outerShdw>
                </a:effectLst>
                <a:latin typeface="Noto Sans JP" panose="020B0200000000000000" pitchFamily="50" charset="-128"/>
              </a:rPr>
              <a:t>地区別</a:t>
            </a:r>
            <a:endParaRPr lang="ja-JP" altLang="ja-JP" sz="36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213095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47148F2-12E6-BF36-6026-4AE0BF3BF42D}"/>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5742BA8-7E61-332B-EC7A-2219F4EC6EE9}"/>
              </a:ext>
            </a:extLst>
          </p:cNvPr>
          <p:cNvSpPr>
            <a:spLocks noGrp="1"/>
          </p:cNvSpPr>
          <p:nvPr>
            <p:ph type="sldNum" sz="quarter" idx="12"/>
          </p:nvPr>
        </p:nvSpPr>
        <p:spPr/>
        <p:txBody>
          <a:bodyPr/>
          <a:lstStyle/>
          <a:p>
            <a:fld id="{808DD2B0-C8C2-4F2E-939A-03152E45562F}" type="slidenum">
              <a:rPr lang="ja-JP" altLang="en-US" smtClean="0"/>
              <a:pPr/>
              <a:t>43</a:t>
            </a:fld>
            <a:endParaRPr lang="ja-JP" altLang="en-US"/>
          </a:p>
        </p:txBody>
      </p:sp>
      <p:sp>
        <p:nvSpPr>
          <p:cNvPr id="7" name="テキスト ボックス 6">
            <a:extLst>
              <a:ext uri="{FF2B5EF4-FFF2-40B4-BE49-F238E27FC236}">
                <a16:creationId xmlns:a16="http://schemas.microsoft.com/office/drawing/2014/main" id="{CDB8867B-E33B-89CA-0698-E4B43F4887DE}"/>
              </a:ext>
            </a:extLst>
          </p:cNvPr>
          <p:cNvSpPr txBox="1"/>
          <p:nvPr/>
        </p:nvSpPr>
        <p:spPr>
          <a:xfrm>
            <a:off x="182953" y="163883"/>
            <a:ext cx="1262390" cy="646331"/>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600" b="1">
                <a:ln w="0"/>
                <a:effectLst>
                  <a:outerShdw blurRad="38100" dist="19050" dir="2700000" algn="tl" rotWithShape="0">
                    <a:schemeClr val="dk1">
                      <a:alpha val="40000"/>
                    </a:schemeClr>
                  </a:outerShdw>
                </a:effectLst>
                <a:latin typeface="Noto Sans JP" panose="020B0200000000000000" pitchFamily="50" charset="-128"/>
              </a:rPr>
              <a:t>交通</a:t>
            </a:r>
            <a:endParaRPr lang="ja-JP" altLang="ja-JP" sz="3600" b="1">
              <a:ln w="0"/>
              <a:effectLst>
                <a:outerShdw blurRad="38100" dist="19050" dir="2700000" algn="tl" rotWithShape="0">
                  <a:schemeClr val="dk1">
                    <a:alpha val="40000"/>
                  </a:schemeClr>
                </a:outerShdw>
              </a:effectLst>
            </a:endParaRPr>
          </a:p>
        </p:txBody>
      </p:sp>
      <p:grpSp>
        <p:nvGrpSpPr>
          <p:cNvPr id="8" name="グループ化 7">
            <a:extLst>
              <a:ext uri="{FF2B5EF4-FFF2-40B4-BE49-F238E27FC236}">
                <a16:creationId xmlns:a16="http://schemas.microsoft.com/office/drawing/2014/main" id="{82AE3AF9-85BB-41DD-337E-A44286BB113E}"/>
              </a:ext>
            </a:extLst>
          </p:cNvPr>
          <p:cNvGrpSpPr/>
          <p:nvPr/>
        </p:nvGrpSpPr>
        <p:grpSpPr>
          <a:xfrm>
            <a:off x="11324077" y="-1"/>
            <a:ext cx="923330" cy="6868064"/>
            <a:chOff x="11324077" y="-1"/>
            <a:chExt cx="923330" cy="6868064"/>
          </a:xfrm>
        </p:grpSpPr>
        <p:sp>
          <p:nvSpPr>
            <p:cNvPr id="9" name="四角形: 1 つの角を切り取る 8">
              <a:extLst>
                <a:ext uri="{FF2B5EF4-FFF2-40B4-BE49-F238E27FC236}">
                  <a16:creationId xmlns:a16="http://schemas.microsoft.com/office/drawing/2014/main" id="{9484D973-E56F-CEC2-1534-A6F0D33CF6A1}"/>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1 つの角を切り取る 9">
              <a:extLst>
                <a:ext uri="{FF2B5EF4-FFF2-40B4-BE49-F238E27FC236}">
                  <a16:creationId xmlns:a16="http://schemas.microsoft.com/office/drawing/2014/main" id="{92632AC2-84FC-B5D4-6D68-AAAC27E0FBB9}"/>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B15D5AB6-C200-2BE9-05F5-D6C4B67963B1}"/>
                </a:ext>
              </a:extLst>
            </p:cNvPr>
            <p:cNvSpPr/>
            <p:nvPr/>
          </p:nvSpPr>
          <p:spPr>
            <a:xfrm>
              <a:off x="114000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ADFF9690-B609-192F-A6B9-DD511C98E929}"/>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486F1DFA-F723-3537-B45A-1B95AC44891B}"/>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1 つの角を切り取る 13">
              <a:extLst>
                <a:ext uri="{FF2B5EF4-FFF2-40B4-BE49-F238E27FC236}">
                  <a16:creationId xmlns:a16="http://schemas.microsoft.com/office/drawing/2014/main" id="{E85E9129-811C-0696-9808-D3CD6F6D2A03}"/>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7690D8F-C819-AB75-A812-F959F2FB0F57}"/>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16" name="テキスト ボックス 15">
              <a:extLst>
                <a:ext uri="{FF2B5EF4-FFF2-40B4-BE49-F238E27FC236}">
                  <a16:creationId xmlns:a16="http://schemas.microsoft.com/office/drawing/2014/main" id="{70A18ACC-EE80-056F-05EF-05E5CFF2104E}"/>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7" name="テキスト ボックス 16">
              <a:extLst>
                <a:ext uri="{FF2B5EF4-FFF2-40B4-BE49-F238E27FC236}">
                  <a16:creationId xmlns:a16="http://schemas.microsoft.com/office/drawing/2014/main" id="{9D5EE16D-3311-3C36-630F-0FE661126B94}"/>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8" name="テキスト ボックス 17">
              <a:extLst>
                <a:ext uri="{FF2B5EF4-FFF2-40B4-BE49-F238E27FC236}">
                  <a16:creationId xmlns:a16="http://schemas.microsoft.com/office/drawing/2014/main" id="{8D01D45A-F12C-F808-410F-AF1D1B4BE92F}"/>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9" name="テキスト ボックス 18">
              <a:extLst>
                <a:ext uri="{FF2B5EF4-FFF2-40B4-BE49-F238E27FC236}">
                  <a16:creationId xmlns:a16="http://schemas.microsoft.com/office/drawing/2014/main" id="{E4143D5C-F37E-063D-BF83-88130FC71124}"/>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0" name="テキスト ボックス 19">
              <a:extLst>
                <a:ext uri="{FF2B5EF4-FFF2-40B4-BE49-F238E27FC236}">
                  <a16:creationId xmlns:a16="http://schemas.microsoft.com/office/drawing/2014/main" id="{8E4D3CAF-E7C8-46C5-1D40-E349837DE4D2}"/>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sp>
        <p:nvSpPr>
          <p:cNvPr id="29" name="正方形/長方形 28">
            <a:extLst>
              <a:ext uri="{FF2B5EF4-FFF2-40B4-BE49-F238E27FC236}">
                <a16:creationId xmlns:a16="http://schemas.microsoft.com/office/drawing/2014/main" id="{3AC09EF4-47BD-6A54-761E-58BB29B9F6D9}"/>
              </a:ext>
            </a:extLst>
          </p:cNvPr>
          <p:cNvSpPr/>
          <p:nvPr/>
        </p:nvSpPr>
        <p:spPr>
          <a:xfrm>
            <a:off x="7253261" y="117661"/>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3" name="テキスト ボックス 2">
            <a:extLst>
              <a:ext uri="{FF2B5EF4-FFF2-40B4-BE49-F238E27FC236}">
                <a16:creationId xmlns:a16="http://schemas.microsoft.com/office/drawing/2014/main" id="{AA0C293C-1978-15C0-0D80-BC533467CF7C}"/>
              </a:ext>
            </a:extLst>
          </p:cNvPr>
          <p:cNvSpPr txBox="1"/>
          <p:nvPr/>
        </p:nvSpPr>
        <p:spPr>
          <a:xfrm>
            <a:off x="478631" y="1393031"/>
            <a:ext cx="10845446" cy="5078313"/>
          </a:xfrm>
          <a:prstGeom prst="rect">
            <a:avLst/>
          </a:prstGeom>
          <a:noFill/>
        </p:spPr>
        <p:txBody>
          <a:bodyPr wrap="square" rtlCol="0">
            <a:spAutoFit/>
          </a:bodyPr>
          <a:lstStyle/>
          <a:p>
            <a:r>
              <a:rPr lang="ja-JP" altLang="en-US"/>
              <a:t>バスは減便するのか</a:t>
            </a:r>
            <a:endParaRPr lang="en-US" altLang="ja-JP"/>
          </a:p>
          <a:p>
            <a:r>
              <a:rPr lang="ja-JP" altLang="en-US"/>
              <a:t>→生活エリア外では既存バス路線の廃止や減便は行わず、自動車やオンデマンド交通を組み合わせて生活を維持する想定しているが、エリア外に指定された、居住が促進されないため、将来的には減便・廃止が想定される。</a:t>
            </a:r>
          </a:p>
          <a:p>
            <a:endParaRPr lang="en-US" altLang="ja-JP"/>
          </a:p>
          <a:p>
            <a:r>
              <a:rPr lang="ja-JP" altLang="en-US"/>
              <a:t>具体的にどの路線を増便するのか</a:t>
            </a:r>
            <a:endParaRPr lang="en-US" altLang="ja-JP"/>
          </a:p>
          <a:p>
            <a:pPr marL="285750" indent="-285750">
              <a:buFont typeface="Arial" panose="020B0604020202020204" pitchFamily="34" charset="0"/>
              <a:buChar char="•"/>
            </a:pPr>
            <a:r>
              <a:rPr lang="ja-JP" altLang="en-US"/>
              <a:t>土浦駅</a:t>
            </a:r>
            <a:r>
              <a:rPr lang="en-US" altLang="ja-JP"/>
              <a:t>-</a:t>
            </a:r>
            <a:r>
              <a:rPr lang="ja-JP" altLang="en-US"/>
              <a:t>つくば国際大学線を都和中地区への延伸・増便</a:t>
            </a:r>
            <a:endParaRPr lang="en-US" altLang="ja-JP"/>
          </a:p>
          <a:p>
            <a:pPr marL="285750" indent="-285750">
              <a:buFont typeface="Arial" panose="020B0604020202020204" pitchFamily="34" charset="0"/>
              <a:buChar char="•"/>
            </a:pPr>
            <a:r>
              <a:rPr lang="ja-JP" altLang="en-US"/>
              <a:t>つちまるバス</a:t>
            </a:r>
            <a:r>
              <a:rPr lang="zh-CN" altLang="en-US"/>
              <a:t>右籾地区経由</a:t>
            </a:r>
            <a:r>
              <a:rPr lang="ja-JP" altLang="en-US"/>
              <a:t>増便</a:t>
            </a:r>
          </a:p>
          <a:p>
            <a:pPr marL="285750" indent="-285750">
              <a:buFont typeface="Arial" panose="020B0604020202020204" pitchFamily="34" charset="0"/>
              <a:buChar char="•"/>
            </a:pPr>
            <a:endParaRPr lang="en-US" altLang="ja-JP"/>
          </a:p>
          <a:p>
            <a:r>
              <a:rPr lang="en-US" altLang="ja-JP"/>
              <a:t>1.25</a:t>
            </a:r>
            <a:r>
              <a:rPr lang="ja-JP" altLang="en-US"/>
              <a:t>億円を毎年やる利益は？</a:t>
            </a:r>
            <a:endParaRPr lang="en-US" altLang="ja-JP"/>
          </a:p>
          <a:p>
            <a:r>
              <a:rPr lang="ja-JP" altLang="en-US"/>
              <a:t>→シミュレーション未達</a:t>
            </a:r>
            <a:endParaRPr lang="en-US" altLang="ja-JP"/>
          </a:p>
          <a:p>
            <a:endParaRPr lang="en-US" altLang="ja-JP"/>
          </a:p>
          <a:p>
            <a:r>
              <a:rPr lang="ja-JP" altLang="en-US"/>
              <a:t>自動運転バス含め実現性は</a:t>
            </a:r>
            <a:endParaRPr lang="en-US" altLang="ja-JP"/>
          </a:p>
          <a:p>
            <a:pPr marL="285750" indent="-285750">
              <a:buFont typeface="Arial" panose="020B0604020202020204" pitchFamily="34" charset="0"/>
              <a:buChar char="•"/>
            </a:pPr>
            <a:r>
              <a:rPr lang="ja-JP" altLang="en-US"/>
              <a:t>関鉄バスさんへのヒアリングまで至らなかった</a:t>
            </a:r>
            <a:endParaRPr lang="en-US" altLang="ja-JP"/>
          </a:p>
          <a:p>
            <a:pPr marL="285750" indent="-285750">
              <a:buFont typeface="Arial" panose="020B0604020202020204" pitchFamily="34" charset="0"/>
              <a:buChar char="•"/>
            </a:pPr>
            <a:r>
              <a:rPr lang="ja-JP" altLang="en-US"/>
              <a:t>自動運転はつくば市でもいまだレベル</a:t>
            </a:r>
            <a:r>
              <a:rPr lang="en-US" altLang="ja-JP"/>
              <a:t>4</a:t>
            </a:r>
            <a:r>
              <a:rPr lang="ja-JP" altLang="en-US"/>
              <a:t>であり、不透明さがある。</a:t>
            </a:r>
            <a:endParaRPr lang="en-US" altLang="ja-JP"/>
          </a:p>
          <a:p>
            <a:endParaRPr lang="en-US" altLang="ja-JP"/>
          </a:p>
          <a:p>
            <a:r>
              <a:rPr lang="en-US" altLang="ja-JP"/>
              <a:t>1.2.</a:t>
            </a:r>
            <a:r>
              <a:rPr lang="ja-JP" altLang="en-US"/>
              <a:t>億円かける意味はあるのかおう</a:t>
            </a:r>
            <a:endParaRPr lang="en-US" altLang="ja-JP"/>
          </a:p>
          <a:p>
            <a:r>
              <a:rPr lang="ja-JP" altLang="en-US"/>
              <a:t>→公共性の観点から必要と考える。</a:t>
            </a:r>
          </a:p>
        </p:txBody>
      </p:sp>
    </p:spTree>
    <p:extLst>
      <p:ext uri="{BB962C8B-B14F-4D97-AF65-F5344CB8AC3E}">
        <p14:creationId xmlns:p14="http://schemas.microsoft.com/office/powerpoint/2010/main" val="3518988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9B5255D-5DEF-9EF0-1F4A-E6A7BA0AD284}"/>
              </a:ext>
            </a:extLst>
          </p:cNvPr>
          <p:cNvSpPr>
            <a:spLocks noGrp="1"/>
          </p:cNvSpPr>
          <p:nvPr>
            <p:ph type="sldNum" sz="quarter" idx="12"/>
          </p:nvPr>
        </p:nvSpPr>
        <p:spPr/>
        <p:txBody>
          <a:bodyPr/>
          <a:lstStyle/>
          <a:p>
            <a:fld id="{808DD2B0-C8C2-4F2E-939A-03152E45562F}" type="slidenum">
              <a:rPr lang="ja-JP" altLang="en-US" smtClean="0"/>
              <a:pPr/>
              <a:t>44</a:t>
            </a:fld>
            <a:endParaRPr lang="ja-JP" altLang="en-US"/>
          </a:p>
        </p:txBody>
      </p:sp>
      <p:sp>
        <p:nvSpPr>
          <p:cNvPr id="7" name="テキスト ボックス 6">
            <a:extLst>
              <a:ext uri="{FF2B5EF4-FFF2-40B4-BE49-F238E27FC236}">
                <a16:creationId xmlns:a16="http://schemas.microsoft.com/office/drawing/2014/main" id="{A87FEBC8-B512-D31A-817F-086D0D6BD8BF}"/>
              </a:ext>
            </a:extLst>
          </p:cNvPr>
          <p:cNvSpPr txBox="1"/>
          <p:nvPr/>
        </p:nvSpPr>
        <p:spPr>
          <a:xfrm>
            <a:off x="182953" y="163883"/>
            <a:ext cx="1203396" cy="646331"/>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600" b="1">
                <a:ln w="0"/>
                <a:effectLst>
                  <a:outerShdw blurRad="38100" dist="19050" dir="2700000" algn="tl" rotWithShape="0">
                    <a:schemeClr val="dk1">
                      <a:alpha val="40000"/>
                    </a:schemeClr>
                  </a:outerShdw>
                </a:effectLst>
                <a:latin typeface="Noto Sans JP" panose="020B0200000000000000" pitchFamily="50" charset="-128"/>
              </a:rPr>
              <a:t>交通</a:t>
            </a:r>
            <a:endParaRPr lang="ja-JP" altLang="ja-JP" sz="3600" b="1">
              <a:ln w="0"/>
              <a:effectLst>
                <a:outerShdw blurRad="38100" dist="19050" dir="2700000" algn="tl" rotWithShape="0">
                  <a:schemeClr val="dk1">
                    <a:alpha val="40000"/>
                  </a:schemeClr>
                </a:outerShdw>
              </a:effectLst>
            </a:endParaRPr>
          </a:p>
        </p:txBody>
      </p:sp>
      <p:grpSp>
        <p:nvGrpSpPr>
          <p:cNvPr id="8" name="グループ化 7">
            <a:extLst>
              <a:ext uri="{FF2B5EF4-FFF2-40B4-BE49-F238E27FC236}">
                <a16:creationId xmlns:a16="http://schemas.microsoft.com/office/drawing/2014/main" id="{3AD13141-8B64-BACC-822F-880DC3E41925}"/>
              </a:ext>
            </a:extLst>
          </p:cNvPr>
          <p:cNvGrpSpPr/>
          <p:nvPr/>
        </p:nvGrpSpPr>
        <p:grpSpPr>
          <a:xfrm>
            <a:off x="11324077" y="-1"/>
            <a:ext cx="923330" cy="6868064"/>
            <a:chOff x="11324077" y="-1"/>
            <a:chExt cx="923330" cy="6868064"/>
          </a:xfrm>
        </p:grpSpPr>
        <p:sp>
          <p:nvSpPr>
            <p:cNvPr id="9" name="四角形: 1 つの角を切り取る 8">
              <a:extLst>
                <a:ext uri="{FF2B5EF4-FFF2-40B4-BE49-F238E27FC236}">
                  <a16:creationId xmlns:a16="http://schemas.microsoft.com/office/drawing/2014/main" id="{9091F56F-1F1C-A759-1A31-C3D7A72E27D0}"/>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1 つの角を切り取る 9">
              <a:extLst>
                <a:ext uri="{FF2B5EF4-FFF2-40B4-BE49-F238E27FC236}">
                  <a16:creationId xmlns:a16="http://schemas.microsoft.com/office/drawing/2014/main" id="{2C1AC817-3222-23B7-15DA-B9136309A1A0}"/>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37A7647C-308B-29B3-9C2D-6724B668AF0D}"/>
                </a:ext>
              </a:extLst>
            </p:cNvPr>
            <p:cNvSpPr/>
            <p:nvPr/>
          </p:nvSpPr>
          <p:spPr>
            <a:xfrm>
              <a:off x="114000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B5F9C6E6-195A-058F-B7BB-93D8B6CB825C}"/>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28A56632-8509-0827-7D4C-9CAD41BD0281}"/>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1 つの角を切り取る 13">
              <a:extLst>
                <a:ext uri="{FF2B5EF4-FFF2-40B4-BE49-F238E27FC236}">
                  <a16:creationId xmlns:a16="http://schemas.microsoft.com/office/drawing/2014/main" id="{060BBCD2-03A9-9FA9-4A75-A8C49B8FE440}"/>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7A0F40B6-1589-1B8B-4CB1-3237E06398E0}"/>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16" name="テキスト ボックス 15">
              <a:extLst>
                <a:ext uri="{FF2B5EF4-FFF2-40B4-BE49-F238E27FC236}">
                  <a16:creationId xmlns:a16="http://schemas.microsoft.com/office/drawing/2014/main" id="{C2A12367-E251-0779-32E7-5AEF51746086}"/>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7" name="テキスト ボックス 16">
              <a:extLst>
                <a:ext uri="{FF2B5EF4-FFF2-40B4-BE49-F238E27FC236}">
                  <a16:creationId xmlns:a16="http://schemas.microsoft.com/office/drawing/2014/main" id="{907B07C8-06C7-8463-F168-F87F5617083C}"/>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8" name="テキスト ボックス 17">
              <a:extLst>
                <a:ext uri="{FF2B5EF4-FFF2-40B4-BE49-F238E27FC236}">
                  <a16:creationId xmlns:a16="http://schemas.microsoft.com/office/drawing/2014/main" id="{13F84252-3C77-B210-BB50-5FF798A486E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9" name="テキスト ボックス 18">
              <a:extLst>
                <a:ext uri="{FF2B5EF4-FFF2-40B4-BE49-F238E27FC236}">
                  <a16:creationId xmlns:a16="http://schemas.microsoft.com/office/drawing/2014/main" id="{F6379799-7D30-5B33-CA97-C5970D61B34E}"/>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0" name="テキスト ボックス 19">
              <a:extLst>
                <a:ext uri="{FF2B5EF4-FFF2-40B4-BE49-F238E27FC236}">
                  <a16:creationId xmlns:a16="http://schemas.microsoft.com/office/drawing/2014/main" id="{B9414820-D196-2CEE-32EB-89A3AC591E58}"/>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pic>
        <p:nvPicPr>
          <p:cNvPr id="22" name="図 21" descr="グラフ, 棒グラフ&#10;&#10;AI 生成コンテンツは誤りを含む可能性があります。">
            <a:extLst>
              <a:ext uri="{FF2B5EF4-FFF2-40B4-BE49-F238E27FC236}">
                <a16:creationId xmlns:a16="http://schemas.microsoft.com/office/drawing/2014/main" id="{2E53F608-5DA7-096B-AEB9-75E837394E47}"/>
              </a:ext>
            </a:extLst>
          </p:cNvPr>
          <p:cNvPicPr>
            <a:picLocks noChangeAspect="1"/>
          </p:cNvPicPr>
          <p:nvPr/>
        </p:nvPicPr>
        <p:blipFill>
          <a:blip r:embed="rId2"/>
          <a:srcRect l="6810" r="6044" b="5285"/>
          <a:stretch>
            <a:fillRect/>
          </a:stretch>
        </p:blipFill>
        <p:spPr>
          <a:xfrm>
            <a:off x="91310" y="1342809"/>
            <a:ext cx="5650779" cy="4172381"/>
          </a:xfrm>
          <a:prstGeom prst="rect">
            <a:avLst/>
          </a:prstGeom>
        </p:spPr>
      </p:pic>
      <p:sp>
        <p:nvSpPr>
          <p:cNvPr id="23" name="テキスト ボックス 22">
            <a:extLst>
              <a:ext uri="{FF2B5EF4-FFF2-40B4-BE49-F238E27FC236}">
                <a16:creationId xmlns:a16="http://schemas.microsoft.com/office/drawing/2014/main" id="{86369631-0EFC-06CD-B9F9-38264B746EEF}"/>
              </a:ext>
            </a:extLst>
          </p:cNvPr>
          <p:cNvSpPr txBox="1"/>
          <p:nvPr/>
        </p:nvSpPr>
        <p:spPr>
          <a:xfrm>
            <a:off x="1202976" y="5678453"/>
            <a:ext cx="3427445" cy="369332"/>
          </a:xfrm>
          <a:prstGeom prst="rect">
            <a:avLst/>
          </a:prstGeom>
          <a:noFill/>
        </p:spPr>
        <p:txBody>
          <a:bodyPr wrap="square" rtlCol="0">
            <a:spAutoFit/>
          </a:bodyPr>
          <a:lstStyle/>
          <a:p>
            <a:pPr algn="ctr"/>
            <a:r>
              <a:rPr kumimoji="1" lang="ja-JP" altLang="en-US"/>
              <a:t>土浦市地域公共交通計画より</a:t>
            </a:r>
          </a:p>
        </p:txBody>
      </p:sp>
      <p:pic>
        <p:nvPicPr>
          <p:cNvPr id="25" name="図 24" descr="テーブル&#10;&#10;AI 生成コンテンツは誤りを含む可能性があります。">
            <a:extLst>
              <a:ext uri="{FF2B5EF4-FFF2-40B4-BE49-F238E27FC236}">
                <a16:creationId xmlns:a16="http://schemas.microsoft.com/office/drawing/2014/main" id="{E16846B1-DB80-C9BF-5AAC-6A9AA03FA77D}"/>
              </a:ext>
            </a:extLst>
          </p:cNvPr>
          <p:cNvPicPr>
            <a:picLocks noChangeAspect="1"/>
          </p:cNvPicPr>
          <p:nvPr/>
        </p:nvPicPr>
        <p:blipFill>
          <a:blip r:embed="rId3"/>
          <a:srcRect l="5422" t="2732" r="5269" b="6822"/>
          <a:stretch>
            <a:fillRect/>
          </a:stretch>
        </p:blipFill>
        <p:spPr>
          <a:xfrm>
            <a:off x="5818012" y="1986625"/>
            <a:ext cx="5506065" cy="2884750"/>
          </a:xfrm>
          <a:prstGeom prst="rect">
            <a:avLst/>
          </a:prstGeom>
        </p:spPr>
      </p:pic>
      <p:sp>
        <p:nvSpPr>
          <p:cNvPr id="26" name="テキスト ボックス 25">
            <a:extLst>
              <a:ext uri="{FF2B5EF4-FFF2-40B4-BE49-F238E27FC236}">
                <a16:creationId xmlns:a16="http://schemas.microsoft.com/office/drawing/2014/main" id="{404E2366-7E0B-29BF-B251-6712A9162460}"/>
              </a:ext>
            </a:extLst>
          </p:cNvPr>
          <p:cNvSpPr txBox="1"/>
          <p:nvPr/>
        </p:nvSpPr>
        <p:spPr>
          <a:xfrm>
            <a:off x="6101101" y="5691465"/>
            <a:ext cx="5185002" cy="369332"/>
          </a:xfrm>
          <a:prstGeom prst="rect">
            <a:avLst/>
          </a:prstGeom>
          <a:noFill/>
        </p:spPr>
        <p:txBody>
          <a:bodyPr wrap="square" rtlCol="0">
            <a:spAutoFit/>
          </a:bodyPr>
          <a:lstStyle/>
          <a:p>
            <a:pPr algn="ctr"/>
            <a:r>
              <a:rPr kumimoji="1" lang="ja-JP" altLang="en-US"/>
              <a:t>土浦</a:t>
            </a:r>
            <a:r>
              <a:rPr kumimoji="1" lang="en-US" altLang="ja-JP"/>
              <a:t>-</a:t>
            </a:r>
            <a:r>
              <a:rPr kumimoji="1" lang="ja-JP" altLang="en-US"/>
              <a:t>高岡等いくつかの路線で再評価の余地あり</a:t>
            </a:r>
          </a:p>
        </p:txBody>
      </p:sp>
      <p:sp>
        <p:nvSpPr>
          <p:cNvPr id="29" name="正方形/長方形 28">
            <a:extLst>
              <a:ext uri="{FF2B5EF4-FFF2-40B4-BE49-F238E27FC236}">
                <a16:creationId xmlns:a16="http://schemas.microsoft.com/office/drawing/2014/main" id="{A44BDDF9-24EE-52DC-AB65-FDEDF4BCE07B}"/>
              </a:ext>
            </a:extLst>
          </p:cNvPr>
          <p:cNvSpPr/>
          <p:nvPr/>
        </p:nvSpPr>
        <p:spPr>
          <a:xfrm>
            <a:off x="7253261" y="117661"/>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Tree>
    <p:extLst>
      <p:ext uri="{BB962C8B-B14F-4D97-AF65-F5344CB8AC3E}">
        <p14:creationId xmlns:p14="http://schemas.microsoft.com/office/powerpoint/2010/main" val="453212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46AEAD-1A1F-B154-4719-4C83E2EDA212}"/>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F04B730-039B-E2F3-2C50-3593B71C30D8}"/>
              </a:ext>
            </a:extLst>
          </p:cNvPr>
          <p:cNvSpPr>
            <a:spLocks noGrp="1"/>
          </p:cNvSpPr>
          <p:nvPr>
            <p:ph type="sldNum" sz="quarter" idx="12"/>
          </p:nvPr>
        </p:nvSpPr>
        <p:spPr/>
        <p:txBody>
          <a:bodyPr/>
          <a:lstStyle/>
          <a:p>
            <a:fld id="{808DD2B0-C8C2-4F2E-939A-03152E45562F}" type="slidenum">
              <a:rPr lang="ja-JP" altLang="en-US" smtClean="0"/>
              <a:pPr/>
              <a:t>45</a:t>
            </a:fld>
            <a:endParaRPr lang="ja-JP" altLang="en-US"/>
          </a:p>
        </p:txBody>
      </p:sp>
      <p:grpSp>
        <p:nvGrpSpPr>
          <p:cNvPr id="8" name="グループ化 7">
            <a:extLst>
              <a:ext uri="{FF2B5EF4-FFF2-40B4-BE49-F238E27FC236}">
                <a16:creationId xmlns:a16="http://schemas.microsoft.com/office/drawing/2014/main" id="{609795F4-7F1E-B8E1-0230-2F7C66682330}"/>
              </a:ext>
            </a:extLst>
          </p:cNvPr>
          <p:cNvGrpSpPr/>
          <p:nvPr/>
        </p:nvGrpSpPr>
        <p:grpSpPr>
          <a:xfrm>
            <a:off x="11324077" y="-1"/>
            <a:ext cx="923330" cy="6868064"/>
            <a:chOff x="11324077" y="-1"/>
            <a:chExt cx="923330" cy="6868064"/>
          </a:xfrm>
        </p:grpSpPr>
        <p:sp>
          <p:nvSpPr>
            <p:cNvPr id="9" name="四角形: 1 つの角を切り取る 8">
              <a:extLst>
                <a:ext uri="{FF2B5EF4-FFF2-40B4-BE49-F238E27FC236}">
                  <a16:creationId xmlns:a16="http://schemas.microsoft.com/office/drawing/2014/main" id="{02CE1021-A90C-E78D-F7E0-1857BE7F9F4F}"/>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1 つの角を切り取る 9">
              <a:extLst>
                <a:ext uri="{FF2B5EF4-FFF2-40B4-BE49-F238E27FC236}">
                  <a16:creationId xmlns:a16="http://schemas.microsoft.com/office/drawing/2014/main" id="{F9C2410A-5E1C-C6C0-C2EE-0ECE842AC7BE}"/>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B16AC962-3FA9-1181-8892-117E4F2E1E18}"/>
                </a:ext>
              </a:extLst>
            </p:cNvPr>
            <p:cNvSpPr/>
            <p:nvPr/>
          </p:nvSpPr>
          <p:spPr>
            <a:xfrm>
              <a:off x="114000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270883E4-B9CB-C063-6B4B-2FEDFCA874B0}"/>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2A6C9CB9-8B20-6747-866A-79F385D56494}"/>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1 つの角を切り取る 13">
              <a:extLst>
                <a:ext uri="{FF2B5EF4-FFF2-40B4-BE49-F238E27FC236}">
                  <a16:creationId xmlns:a16="http://schemas.microsoft.com/office/drawing/2014/main" id="{CBEBE5F5-96DC-BA33-AE79-236EEAC002B8}"/>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BE41E7CD-4061-71B6-1183-E29C6AD4131C}"/>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16" name="テキスト ボックス 15">
              <a:extLst>
                <a:ext uri="{FF2B5EF4-FFF2-40B4-BE49-F238E27FC236}">
                  <a16:creationId xmlns:a16="http://schemas.microsoft.com/office/drawing/2014/main" id="{EBFCD6A1-AB9C-1450-F958-A01311FE3B25}"/>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7" name="テキスト ボックス 16">
              <a:extLst>
                <a:ext uri="{FF2B5EF4-FFF2-40B4-BE49-F238E27FC236}">
                  <a16:creationId xmlns:a16="http://schemas.microsoft.com/office/drawing/2014/main" id="{2F457EBF-780A-40B4-6034-E55BAEB8C30E}"/>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8" name="テキスト ボックス 17">
              <a:extLst>
                <a:ext uri="{FF2B5EF4-FFF2-40B4-BE49-F238E27FC236}">
                  <a16:creationId xmlns:a16="http://schemas.microsoft.com/office/drawing/2014/main" id="{C5CFC04F-5099-C8E2-8044-29596A92796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9" name="テキスト ボックス 18">
              <a:extLst>
                <a:ext uri="{FF2B5EF4-FFF2-40B4-BE49-F238E27FC236}">
                  <a16:creationId xmlns:a16="http://schemas.microsoft.com/office/drawing/2014/main" id="{4BC7C352-83BD-26BF-019C-3CBA1ABC9987}"/>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0" name="テキスト ボックス 19">
              <a:extLst>
                <a:ext uri="{FF2B5EF4-FFF2-40B4-BE49-F238E27FC236}">
                  <a16:creationId xmlns:a16="http://schemas.microsoft.com/office/drawing/2014/main" id="{EFC6590E-A039-A8B0-0412-976EB29D2131}"/>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sp>
        <p:nvSpPr>
          <p:cNvPr id="29" name="正方形/長方形 28">
            <a:extLst>
              <a:ext uri="{FF2B5EF4-FFF2-40B4-BE49-F238E27FC236}">
                <a16:creationId xmlns:a16="http://schemas.microsoft.com/office/drawing/2014/main" id="{35222BD5-9764-DA27-EB6A-5B20846EFEE5}"/>
              </a:ext>
            </a:extLst>
          </p:cNvPr>
          <p:cNvSpPr/>
          <p:nvPr/>
        </p:nvSpPr>
        <p:spPr>
          <a:xfrm>
            <a:off x="7253261" y="117661"/>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5" name="テキスト ボックス 4">
            <a:extLst>
              <a:ext uri="{FF2B5EF4-FFF2-40B4-BE49-F238E27FC236}">
                <a16:creationId xmlns:a16="http://schemas.microsoft.com/office/drawing/2014/main" id="{E35D4FC7-E019-A466-58DC-466CFBA284EF}"/>
              </a:ext>
            </a:extLst>
          </p:cNvPr>
          <p:cNvSpPr txBox="1"/>
          <p:nvPr/>
        </p:nvSpPr>
        <p:spPr>
          <a:xfrm>
            <a:off x="6567466" y="6428117"/>
            <a:ext cx="3427445" cy="369332"/>
          </a:xfrm>
          <a:prstGeom prst="rect">
            <a:avLst/>
          </a:prstGeom>
          <a:noFill/>
        </p:spPr>
        <p:txBody>
          <a:bodyPr wrap="square" rtlCol="0">
            <a:spAutoFit/>
          </a:bodyPr>
          <a:lstStyle/>
          <a:p>
            <a:r>
              <a:rPr kumimoji="1" lang="ja-JP" altLang="en-US"/>
              <a:t>土浦市地域公共交通計画より</a:t>
            </a:r>
          </a:p>
        </p:txBody>
      </p:sp>
      <p:pic>
        <p:nvPicPr>
          <p:cNvPr id="21" name="図 20" descr="グラフ&#10;&#10;AI 生成コンテンツは誤りを含む可能性があります。">
            <a:extLst>
              <a:ext uri="{FF2B5EF4-FFF2-40B4-BE49-F238E27FC236}">
                <a16:creationId xmlns:a16="http://schemas.microsoft.com/office/drawing/2014/main" id="{5222B345-A814-022B-6DFA-434142EA15EC}"/>
              </a:ext>
            </a:extLst>
          </p:cNvPr>
          <p:cNvPicPr>
            <a:picLocks noChangeAspect="1"/>
          </p:cNvPicPr>
          <p:nvPr/>
        </p:nvPicPr>
        <p:blipFill>
          <a:blip r:embed="rId2"/>
          <a:srcRect l="11130"/>
          <a:stretch>
            <a:fillRect/>
          </a:stretch>
        </p:blipFill>
        <p:spPr>
          <a:xfrm>
            <a:off x="69167" y="1281865"/>
            <a:ext cx="5666983" cy="4146349"/>
          </a:xfrm>
          <a:prstGeom prst="rect">
            <a:avLst/>
          </a:prstGeom>
        </p:spPr>
      </p:pic>
      <p:sp>
        <p:nvSpPr>
          <p:cNvPr id="26" name="テキスト ボックス 25">
            <a:extLst>
              <a:ext uri="{FF2B5EF4-FFF2-40B4-BE49-F238E27FC236}">
                <a16:creationId xmlns:a16="http://schemas.microsoft.com/office/drawing/2014/main" id="{EFE82EA6-D6F5-33E9-66DC-23A2DE0C1A10}"/>
              </a:ext>
            </a:extLst>
          </p:cNvPr>
          <p:cNvSpPr txBox="1"/>
          <p:nvPr/>
        </p:nvSpPr>
        <p:spPr>
          <a:xfrm>
            <a:off x="1509737" y="5307031"/>
            <a:ext cx="4163427" cy="923330"/>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a:t>特に高齢者等への利用方法の認知</a:t>
            </a:r>
            <a:endParaRPr kumimoji="1" lang="en-US" altLang="ja-JP"/>
          </a:p>
          <a:p>
            <a:pPr marL="285750" indent="-285750">
              <a:buFont typeface="Arial" panose="020B0604020202020204" pitchFamily="34" charset="0"/>
              <a:buChar char="•"/>
            </a:pPr>
            <a:r>
              <a:rPr lang="ja-JP" altLang="en-US"/>
              <a:t>年齢制限の撤廃</a:t>
            </a:r>
            <a:endParaRPr lang="en-US" altLang="ja-JP"/>
          </a:p>
          <a:p>
            <a:pPr marL="285750" indent="-285750">
              <a:buFont typeface="Arial" panose="020B0604020202020204" pitchFamily="34" charset="0"/>
              <a:buChar char="•"/>
            </a:pPr>
            <a:r>
              <a:rPr lang="ja-JP" altLang="en-US"/>
              <a:t>地域連携公共ライドシェアとの連携</a:t>
            </a:r>
            <a:endParaRPr kumimoji="1" lang="ja-JP" altLang="en-US"/>
          </a:p>
        </p:txBody>
      </p:sp>
      <p:pic>
        <p:nvPicPr>
          <p:cNvPr id="23" name="図 22" descr="テーブル&#10;&#10;AI 生成コンテンツは誤りを含む可能性があります。">
            <a:extLst>
              <a:ext uri="{FF2B5EF4-FFF2-40B4-BE49-F238E27FC236}">
                <a16:creationId xmlns:a16="http://schemas.microsoft.com/office/drawing/2014/main" id="{6A9CDF75-983B-A105-29FC-8EE48AE87B12}"/>
              </a:ext>
            </a:extLst>
          </p:cNvPr>
          <p:cNvPicPr>
            <a:picLocks noChangeAspect="1"/>
          </p:cNvPicPr>
          <p:nvPr/>
        </p:nvPicPr>
        <p:blipFill>
          <a:blip r:embed="rId3"/>
          <a:stretch>
            <a:fillRect/>
          </a:stretch>
        </p:blipFill>
        <p:spPr>
          <a:xfrm>
            <a:off x="5784622" y="1267866"/>
            <a:ext cx="5507495" cy="4692905"/>
          </a:xfrm>
          <a:prstGeom prst="rect">
            <a:avLst/>
          </a:prstGeom>
        </p:spPr>
      </p:pic>
      <p:sp>
        <p:nvSpPr>
          <p:cNvPr id="3" name="テキスト ボックス 2">
            <a:extLst>
              <a:ext uri="{FF2B5EF4-FFF2-40B4-BE49-F238E27FC236}">
                <a16:creationId xmlns:a16="http://schemas.microsoft.com/office/drawing/2014/main" id="{605FEDF1-B115-B17B-E6F7-1037D6494CC9}"/>
              </a:ext>
            </a:extLst>
          </p:cNvPr>
          <p:cNvSpPr txBox="1"/>
          <p:nvPr/>
        </p:nvSpPr>
        <p:spPr>
          <a:xfrm>
            <a:off x="182953" y="163883"/>
            <a:ext cx="1203396" cy="646331"/>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600" b="1">
                <a:ln w="0"/>
                <a:effectLst>
                  <a:outerShdw blurRad="38100" dist="19050" dir="2700000" algn="tl" rotWithShape="0">
                    <a:schemeClr val="dk1">
                      <a:alpha val="40000"/>
                    </a:schemeClr>
                  </a:outerShdw>
                </a:effectLst>
                <a:latin typeface="Noto Sans JP" panose="020B0200000000000000" pitchFamily="50" charset="-128"/>
              </a:rPr>
              <a:t>交通</a:t>
            </a:r>
            <a:endParaRPr lang="ja-JP" altLang="ja-JP" sz="36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979089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38F2762-9060-24FF-A33F-5C7C2E2DA8A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8DD3939-65DA-D377-7F3C-3152DDA6290B}"/>
              </a:ext>
            </a:extLst>
          </p:cNvPr>
          <p:cNvSpPr>
            <a:spLocks noGrp="1"/>
          </p:cNvSpPr>
          <p:nvPr>
            <p:ph type="sldNum" sz="quarter" idx="12"/>
          </p:nvPr>
        </p:nvSpPr>
        <p:spPr/>
        <p:txBody>
          <a:bodyPr/>
          <a:lstStyle/>
          <a:p>
            <a:fld id="{808DD2B0-C8C2-4F2E-939A-03152E45562F}" type="slidenum">
              <a:rPr lang="ja-JP" altLang="en-US" smtClean="0"/>
              <a:pPr/>
              <a:t>46</a:t>
            </a:fld>
            <a:endParaRPr lang="ja-JP" altLang="en-US"/>
          </a:p>
        </p:txBody>
      </p:sp>
      <p:grpSp>
        <p:nvGrpSpPr>
          <p:cNvPr id="8" name="グループ化 7">
            <a:extLst>
              <a:ext uri="{FF2B5EF4-FFF2-40B4-BE49-F238E27FC236}">
                <a16:creationId xmlns:a16="http://schemas.microsoft.com/office/drawing/2014/main" id="{DB3DD9EE-0BD8-6CAD-0D90-D20E76EE0C40}"/>
              </a:ext>
            </a:extLst>
          </p:cNvPr>
          <p:cNvGrpSpPr/>
          <p:nvPr/>
        </p:nvGrpSpPr>
        <p:grpSpPr>
          <a:xfrm>
            <a:off x="11324077" y="-1"/>
            <a:ext cx="923330" cy="6868064"/>
            <a:chOff x="11324077" y="-1"/>
            <a:chExt cx="923330" cy="6868064"/>
          </a:xfrm>
        </p:grpSpPr>
        <p:sp>
          <p:nvSpPr>
            <p:cNvPr id="9" name="四角形: 1 つの角を切り取る 8">
              <a:extLst>
                <a:ext uri="{FF2B5EF4-FFF2-40B4-BE49-F238E27FC236}">
                  <a16:creationId xmlns:a16="http://schemas.microsoft.com/office/drawing/2014/main" id="{30CD204E-06AA-5C1F-D58D-241CF6F8D228}"/>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1 つの角を切り取る 9">
              <a:extLst>
                <a:ext uri="{FF2B5EF4-FFF2-40B4-BE49-F238E27FC236}">
                  <a16:creationId xmlns:a16="http://schemas.microsoft.com/office/drawing/2014/main" id="{5581F106-7DB6-9372-1B1B-AC709F41FC81}"/>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2E5B293D-BDBB-DDEA-B51D-A1B00503EE62}"/>
                </a:ext>
              </a:extLst>
            </p:cNvPr>
            <p:cNvSpPr/>
            <p:nvPr/>
          </p:nvSpPr>
          <p:spPr>
            <a:xfrm>
              <a:off x="11400000" y="2327400"/>
              <a:ext cx="792000" cy="1140013"/>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5C5D0984-22C8-1372-003E-A3A955EE62EE}"/>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5561838C-0BAC-7FA7-732C-FA785B00AD19}"/>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1 つの角を切り取る 13">
              <a:extLst>
                <a:ext uri="{FF2B5EF4-FFF2-40B4-BE49-F238E27FC236}">
                  <a16:creationId xmlns:a16="http://schemas.microsoft.com/office/drawing/2014/main" id="{60C25650-2C8E-3764-6517-A636125836F4}"/>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7DFC04D-177A-8E16-0DFF-D6C5C86B08FE}"/>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1"/>
                  </a:solidFill>
                </a:rPr>
                <a:t>交通</a:t>
              </a:r>
              <a:endParaRPr kumimoji="1" lang="ja-JP" altLang="en-US" sz="3600" b="1">
                <a:solidFill>
                  <a:schemeClr val="bg1"/>
                </a:solidFill>
              </a:endParaRPr>
            </a:p>
          </p:txBody>
        </p:sp>
        <p:sp>
          <p:nvSpPr>
            <p:cNvPr id="16" name="テキスト ボックス 15">
              <a:extLst>
                <a:ext uri="{FF2B5EF4-FFF2-40B4-BE49-F238E27FC236}">
                  <a16:creationId xmlns:a16="http://schemas.microsoft.com/office/drawing/2014/main" id="{3C0064DA-6440-021B-D057-DABDAED4B158}"/>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7" name="テキスト ボックス 16">
              <a:extLst>
                <a:ext uri="{FF2B5EF4-FFF2-40B4-BE49-F238E27FC236}">
                  <a16:creationId xmlns:a16="http://schemas.microsoft.com/office/drawing/2014/main" id="{B78C2BA5-0005-C65C-E3B3-886669E9434C}"/>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8" name="テキスト ボックス 17">
              <a:extLst>
                <a:ext uri="{FF2B5EF4-FFF2-40B4-BE49-F238E27FC236}">
                  <a16:creationId xmlns:a16="http://schemas.microsoft.com/office/drawing/2014/main" id="{6E9555BA-CA8E-DAB9-6DE2-12ED1C4C870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lumMod val="75000"/>
                    </a:schemeClr>
                  </a:solidFill>
                </a:rPr>
                <a:t>農業</a:t>
              </a:r>
            </a:p>
          </p:txBody>
        </p:sp>
        <p:sp>
          <p:nvSpPr>
            <p:cNvPr id="19" name="テキスト ボックス 18">
              <a:extLst>
                <a:ext uri="{FF2B5EF4-FFF2-40B4-BE49-F238E27FC236}">
                  <a16:creationId xmlns:a16="http://schemas.microsoft.com/office/drawing/2014/main" id="{E5EA12B8-04FE-4FB4-446E-A3C92D52A55E}"/>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0" name="テキスト ボックス 19">
              <a:extLst>
                <a:ext uri="{FF2B5EF4-FFF2-40B4-BE49-F238E27FC236}">
                  <a16:creationId xmlns:a16="http://schemas.microsoft.com/office/drawing/2014/main" id="{69263FF6-7F09-DC56-9B3B-ABFF5EC51293}"/>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grpSp>
      <p:sp>
        <p:nvSpPr>
          <p:cNvPr id="26" name="テキスト ボックス 25">
            <a:extLst>
              <a:ext uri="{FF2B5EF4-FFF2-40B4-BE49-F238E27FC236}">
                <a16:creationId xmlns:a16="http://schemas.microsoft.com/office/drawing/2014/main" id="{1D4D60FD-3292-F62F-2ADE-A045E23D1E5A}"/>
              </a:ext>
            </a:extLst>
          </p:cNvPr>
          <p:cNvSpPr txBox="1"/>
          <p:nvPr/>
        </p:nvSpPr>
        <p:spPr>
          <a:xfrm>
            <a:off x="630011" y="1654971"/>
            <a:ext cx="3178628" cy="369332"/>
          </a:xfrm>
          <a:prstGeom prst="rect">
            <a:avLst/>
          </a:prstGeom>
          <a:noFill/>
        </p:spPr>
        <p:txBody>
          <a:bodyPr wrap="square" rtlCol="0">
            <a:spAutoFit/>
          </a:bodyPr>
          <a:lstStyle/>
          <a:p>
            <a:r>
              <a:rPr lang="ja-JP" altLang="en-US"/>
              <a:t>あああ</a:t>
            </a:r>
            <a:endParaRPr kumimoji="1" lang="ja-JP" altLang="en-US"/>
          </a:p>
        </p:txBody>
      </p:sp>
      <p:sp>
        <p:nvSpPr>
          <p:cNvPr id="29" name="正方形/長方形 28">
            <a:extLst>
              <a:ext uri="{FF2B5EF4-FFF2-40B4-BE49-F238E27FC236}">
                <a16:creationId xmlns:a16="http://schemas.microsoft.com/office/drawing/2014/main" id="{BECD7C55-6907-9BC8-23D2-EC12257AD805}"/>
              </a:ext>
            </a:extLst>
          </p:cNvPr>
          <p:cNvSpPr/>
          <p:nvPr/>
        </p:nvSpPr>
        <p:spPr>
          <a:xfrm>
            <a:off x="7253261" y="117661"/>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3" name="テキスト ボックス 2">
            <a:extLst>
              <a:ext uri="{FF2B5EF4-FFF2-40B4-BE49-F238E27FC236}">
                <a16:creationId xmlns:a16="http://schemas.microsoft.com/office/drawing/2014/main" id="{C72EDA9D-1818-BF70-ACEB-CBAADF6EFF9A}"/>
              </a:ext>
            </a:extLst>
          </p:cNvPr>
          <p:cNvSpPr txBox="1"/>
          <p:nvPr/>
        </p:nvSpPr>
        <p:spPr>
          <a:xfrm>
            <a:off x="182953" y="163883"/>
            <a:ext cx="1203396" cy="646331"/>
          </a:xfrm>
          <a:prstGeom prst="rect">
            <a:avLst/>
          </a:prstGeom>
          <a:solidFill>
            <a:srgbClr val="F5F5F5"/>
          </a:solidFill>
          <a:effectLst>
            <a:outerShdw dist="63500" dir="5400000" rotWithShape="0">
              <a:srgbClr val="E97132"/>
            </a:outerShdw>
          </a:effectLst>
        </p:spPr>
        <p:txBody>
          <a:bodyPr wrap="square" rtlCol="0">
            <a:spAutoFit/>
          </a:bodyPr>
          <a:lstStyle/>
          <a:p>
            <a:pPr algn="ctr"/>
            <a:r>
              <a:rPr lang="ja-JP" altLang="en-US" sz="3600" b="1">
                <a:ln w="0"/>
                <a:effectLst>
                  <a:outerShdw blurRad="38100" dist="19050" dir="2700000" algn="tl" rotWithShape="0">
                    <a:schemeClr val="dk1">
                      <a:alpha val="40000"/>
                    </a:schemeClr>
                  </a:outerShdw>
                </a:effectLst>
                <a:latin typeface="Noto Sans JP" panose="020B0200000000000000" pitchFamily="50" charset="-128"/>
              </a:rPr>
              <a:t>交通</a:t>
            </a:r>
            <a:endParaRPr lang="ja-JP" altLang="ja-JP" sz="3600" b="1">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29073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6D39BC8-4271-4B05-9AA8-34384966502D}"/>
            </a:ext>
          </a:extLst>
        </p:cNvPr>
        <p:cNvGrpSpPr/>
        <p:nvPr/>
      </p:nvGrpSpPr>
      <p:grpSpPr>
        <a:xfrm>
          <a:off x="0" y="0"/>
          <a:ext cx="0" cy="0"/>
          <a:chOff x="0" y="0"/>
          <a:chExt cx="0" cy="0"/>
        </a:xfrm>
      </p:grpSpPr>
      <p:graphicFrame>
        <p:nvGraphicFramePr>
          <p:cNvPr id="11" name="グラフ 10">
            <a:extLst>
              <a:ext uri="{FF2B5EF4-FFF2-40B4-BE49-F238E27FC236}">
                <a16:creationId xmlns:a16="http://schemas.microsoft.com/office/drawing/2014/main" id="{85745610-5AE6-46F3-3EBA-D5066D7490CC}"/>
              </a:ext>
            </a:extLst>
          </p:cNvPr>
          <p:cNvGraphicFramePr>
            <a:graphicFrameLocks/>
          </p:cNvGraphicFramePr>
          <p:nvPr/>
        </p:nvGraphicFramePr>
        <p:xfrm>
          <a:off x="2505350" y="3070498"/>
          <a:ext cx="8167417" cy="3619435"/>
        </p:xfrm>
        <a:graphic>
          <a:graphicData uri="http://schemas.openxmlformats.org/drawingml/2006/chart">
            <c:chart xmlns:c="http://schemas.openxmlformats.org/drawingml/2006/chart" xmlns:r="http://schemas.openxmlformats.org/officeDocument/2006/relationships" r:id="rId3"/>
          </a:graphicData>
        </a:graphic>
      </p:graphicFrame>
      <p:sp>
        <p:nvSpPr>
          <p:cNvPr id="36" name="四角形: 角を丸くする 35">
            <a:extLst>
              <a:ext uri="{FF2B5EF4-FFF2-40B4-BE49-F238E27FC236}">
                <a16:creationId xmlns:a16="http://schemas.microsoft.com/office/drawing/2014/main" id="{BF0CA420-F5BF-36D5-7EC1-AA9C93656038}"/>
              </a:ext>
            </a:extLst>
          </p:cNvPr>
          <p:cNvSpPr/>
          <p:nvPr/>
        </p:nvSpPr>
        <p:spPr>
          <a:xfrm>
            <a:off x="5938640" y="4271593"/>
            <a:ext cx="3590651" cy="830996"/>
          </a:xfrm>
          <a:prstGeom prst="roundRect">
            <a:avLst/>
          </a:prstGeom>
          <a:solidFill>
            <a:schemeClr val="bg1">
              <a:lumMod val="95000"/>
            </a:schemeClr>
          </a:solidFill>
          <a:ln>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四角形: 角を丸くする 34">
            <a:extLst>
              <a:ext uri="{FF2B5EF4-FFF2-40B4-BE49-F238E27FC236}">
                <a16:creationId xmlns:a16="http://schemas.microsoft.com/office/drawing/2014/main" id="{D047FF1B-8CA4-377A-CDE1-CF5649CE59CB}"/>
              </a:ext>
            </a:extLst>
          </p:cNvPr>
          <p:cNvSpPr/>
          <p:nvPr/>
        </p:nvSpPr>
        <p:spPr>
          <a:xfrm>
            <a:off x="530128" y="2590800"/>
            <a:ext cx="3203672" cy="651306"/>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角丸四角形 18">
            <a:extLst>
              <a:ext uri="{FF2B5EF4-FFF2-40B4-BE49-F238E27FC236}">
                <a16:creationId xmlns:a16="http://schemas.microsoft.com/office/drawing/2014/main" id="{376ACB77-0A9C-4F27-437F-370ACA413F9F}"/>
              </a:ext>
            </a:extLst>
          </p:cNvPr>
          <p:cNvSpPr/>
          <p:nvPr/>
        </p:nvSpPr>
        <p:spPr>
          <a:xfrm>
            <a:off x="-5462129" y="-416072"/>
            <a:ext cx="4899923" cy="1908963"/>
          </a:xfrm>
          <a:prstGeom prst="roundRect">
            <a:avLst/>
          </a:prstGeom>
          <a:no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4000">
                <a:solidFill>
                  <a:schemeClr val="tx1"/>
                </a:solidFill>
              </a:rPr>
              <a:t>5</a:t>
            </a:r>
            <a:r>
              <a:rPr lang="ja-JP" altLang="en-US" sz="4000">
                <a:solidFill>
                  <a:schemeClr val="tx1"/>
                </a:solidFill>
              </a:rPr>
              <a:t>軒単純合計</a:t>
            </a:r>
            <a:br>
              <a:rPr lang="en-US" altLang="ja-JP" sz="4000">
                <a:solidFill>
                  <a:schemeClr val="tx1"/>
                </a:solidFill>
              </a:rPr>
            </a:br>
            <a:r>
              <a:rPr lang="en-US" altLang="ja-JP" sz="4000">
                <a:solidFill>
                  <a:schemeClr val="tx1"/>
                </a:solidFill>
              </a:rPr>
              <a:t>27,855,000</a:t>
            </a:r>
            <a:r>
              <a:rPr lang="ja-JP" altLang="en-US" sz="4000">
                <a:solidFill>
                  <a:schemeClr val="tx1"/>
                </a:solidFill>
              </a:rPr>
              <a:t>円</a:t>
            </a:r>
            <a:endParaRPr kumimoji="1" lang="ja-JP" altLang="en-US" sz="4000">
              <a:solidFill>
                <a:schemeClr val="tx1"/>
              </a:solidFill>
            </a:endParaRPr>
          </a:p>
        </p:txBody>
      </p:sp>
      <p:sp>
        <p:nvSpPr>
          <p:cNvPr id="2" name="四角形: 1 つの角を切り取る 1">
            <a:extLst>
              <a:ext uri="{FF2B5EF4-FFF2-40B4-BE49-F238E27FC236}">
                <a16:creationId xmlns:a16="http://schemas.microsoft.com/office/drawing/2014/main" id="{EB53E526-7F57-57E1-E83D-A59841B55CCB}"/>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9344F4FE-5054-F307-8DA8-982E4BD13FB1}"/>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B124C2E6-C6AE-2137-9D51-B252CB3F60AE}"/>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B95417B8-0536-F3DD-30F3-F54EAE74D341}"/>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852A82CD-B0F8-4322-C18C-9DF6B07AF1A0}"/>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CEB3B304-058D-EAE2-B4F8-732571F396DD}"/>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3D04ED66-997B-1CED-A187-EB5BC51C4944}"/>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07C3684A-F2DD-1477-15A5-B9537B11748F}"/>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B7B27EFC-E7F8-5A51-FAC2-671F0B54207A}"/>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43275D44-37B2-4713-9C2B-965233954AC6}"/>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F04C5846-4E88-2B09-89B1-9481069FDD31}"/>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4C38B7AE-A865-00F7-29C4-9E0DFD6138E3}"/>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テキスト ボックス 8">
            <a:extLst>
              <a:ext uri="{FF2B5EF4-FFF2-40B4-BE49-F238E27FC236}">
                <a16:creationId xmlns:a16="http://schemas.microsoft.com/office/drawing/2014/main" id="{26650D31-65C4-4BBF-9111-81A0D03CF616}"/>
              </a:ext>
            </a:extLst>
          </p:cNvPr>
          <p:cNvSpPr txBox="1"/>
          <p:nvPr/>
        </p:nvSpPr>
        <p:spPr>
          <a:xfrm>
            <a:off x="283655" y="168067"/>
            <a:ext cx="4658108" cy="2246769"/>
          </a:xfrm>
          <a:prstGeom prst="rect">
            <a:avLst/>
          </a:prstGeom>
          <a:noFill/>
          <a:ln w="19050">
            <a:noFill/>
          </a:ln>
        </p:spPr>
        <p:txBody>
          <a:bodyPr wrap="square" rtlCol="0">
            <a:spAutoFit/>
          </a:bodyPr>
          <a:lstStyle/>
          <a:p>
            <a:pPr algn="ctr"/>
            <a:r>
              <a:rPr lang="ja-JP" altLang="en-US" sz="2800" b="1"/>
              <a:t>モデル農家</a:t>
            </a:r>
            <a:r>
              <a:rPr lang="en-US" altLang="ja-JP" sz="2800" b="1"/>
              <a:t>(</a:t>
            </a:r>
            <a:r>
              <a:rPr lang="ja-JP" altLang="en-US" sz="2800" b="1"/>
              <a:t>年額</a:t>
            </a:r>
            <a:r>
              <a:rPr lang="en-US" altLang="ja-JP" sz="2800" b="1"/>
              <a:t>)</a:t>
            </a:r>
          </a:p>
          <a:p>
            <a:r>
              <a:rPr kumimoji="1" lang="ja-JP" altLang="en-US" sz="2800"/>
              <a:t>農業粗利益</a:t>
            </a:r>
            <a:r>
              <a:rPr kumimoji="1" lang="en-US" altLang="ja-JP" sz="2800"/>
              <a:t> </a:t>
            </a:r>
            <a:r>
              <a:rPr kumimoji="1" lang="ja-JP" altLang="en-US" sz="2800"/>
              <a:t>　</a:t>
            </a:r>
            <a:r>
              <a:rPr kumimoji="1" lang="en-US" altLang="ja-JP" sz="2800"/>
              <a:t>18,168,000</a:t>
            </a:r>
            <a:r>
              <a:rPr kumimoji="1" lang="ja-JP" altLang="en-US" sz="2800"/>
              <a:t>円</a:t>
            </a:r>
            <a:endParaRPr kumimoji="1" lang="en-US" altLang="ja-JP" sz="2800"/>
          </a:p>
          <a:p>
            <a:r>
              <a:rPr kumimoji="1" lang="ja-JP" altLang="en-US" sz="2800"/>
              <a:t>農業経営費</a:t>
            </a:r>
            <a:r>
              <a:rPr kumimoji="1" lang="en-US" altLang="ja-JP" sz="2800"/>
              <a:t> </a:t>
            </a:r>
            <a:r>
              <a:rPr kumimoji="1" lang="ja-JP" altLang="en-US" sz="2800"/>
              <a:t>　</a:t>
            </a:r>
            <a:r>
              <a:rPr kumimoji="1" lang="en-US" altLang="ja-JP" sz="2800"/>
              <a:t>12,597,000</a:t>
            </a:r>
            <a:r>
              <a:rPr kumimoji="1" lang="ja-JP" altLang="en-US" sz="2800"/>
              <a:t>円</a:t>
            </a:r>
            <a:endParaRPr kumimoji="1" lang="en-US" altLang="ja-JP" sz="2800"/>
          </a:p>
          <a:p>
            <a:r>
              <a:rPr lang="en-US" altLang="ja-JP" sz="2800"/>
              <a:t>(</a:t>
            </a:r>
            <a:r>
              <a:rPr lang="ja-JP" altLang="en-US" sz="2800"/>
              <a:t>うち雇人費</a:t>
            </a:r>
            <a:r>
              <a:rPr lang="en-US" altLang="ja-JP" sz="2800"/>
              <a:t> 510,000</a:t>
            </a:r>
            <a:r>
              <a:rPr lang="ja-JP" altLang="en-US" sz="2800"/>
              <a:t>円</a:t>
            </a:r>
            <a:r>
              <a:rPr lang="en-US" altLang="ja-JP" sz="2800"/>
              <a:t>)</a:t>
            </a:r>
            <a:endParaRPr kumimoji="1" lang="en-US" altLang="ja-JP" sz="2800"/>
          </a:p>
          <a:p>
            <a:r>
              <a:rPr lang="ja-JP" altLang="en-US" sz="2800"/>
              <a:t>　農業所得</a:t>
            </a:r>
            <a:r>
              <a:rPr lang="en-US" altLang="ja-JP" sz="2800"/>
              <a:t> </a:t>
            </a:r>
            <a:r>
              <a:rPr lang="ja-JP" altLang="en-US" sz="2800"/>
              <a:t>　</a:t>
            </a:r>
            <a:r>
              <a:rPr lang="en-US" altLang="ja-JP" sz="2800"/>
              <a:t> 5,571,000</a:t>
            </a:r>
            <a:r>
              <a:rPr lang="ja-JP" altLang="en-US" sz="2800"/>
              <a:t>円</a:t>
            </a:r>
            <a:endParaRPr kumimoji="1" lang="ja-JP" altLang="en-US" sz="2800"/>
          </a:p>
        </p:txBody>
      </p:sp>
      <p:sp>
        <p:nvSpPr>
          <p:cNvPr id="20" name="角丸四角形 19">
            <a:extLst>
              <a:ext uri="{FF2B5EF4-FFF2-40B4-BE49-F238E27FC236}">
                <a16:creationId xmlns:a16="http://schemas.microsoft.com/office/drawing/2014/main" id="{608A199A-B1DC-B3BF-C986-81191E37340B}"/>
              </a:ext>
            </a:extLst>
          </p:cNvPr>
          <p:cNvSpPr/>
          <p:nvPr/>
        </p:nvSpPr>
        <p:spPr>
          <a:xfrm>
            <a:off x="-5575511" y="2354450"/>
            <a:ext cx="4899923" cy="1908963"/>
          </a:xfrm>
          <a:prstGeom prst="roundRect">
            <a:avLst/>
          </a:prstGeom>
          <a:no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000">
                <a:solidFill>
                  <a:schemeClr val="tx1"/>
                </a:solidFill>
              </a:rPr>
              <a:t>法人</a:t>
            </a:r>
            <a:br>
              <a:rPr lang="en-US" altLang="ja-JP" sz="4000">
                <a:solidFill>
                  <a:schemeClr val="tx1"/>
                </a:solidFill>
              </a:rPr>
            </a:br>
            <a:r>
              <a:rPr lang="en-US" altLang="ja-JP" sz="4000">
                <a:solidFill>
                  <a:schemeClr val="tx1"/>
                </a:solidFill>
              </a:rPr>
              <a:t>30,116,985</a:t>
            </a:r>
            <a:r>
              <a:rPr lang="ja-JP" altLang="en-US" sz="4000">
                <a:solidFill>
                  <a:schemeClr val="tx1"/>
                </a:solidFill>
              </a:rPr>
              <a:t>円</a:t>
            </a:r>
            <a:endParaRPr kumimoji="1" lang="ja-JP" altLang="en-US" sz="4000">
              <a:solidFill>
                <a:schemeClr val="tx1"/>
              </a:solidFill>
            </a:endParaRPr>
          </a:p>
        </p:txBody>
      </p:sp>
      <p:grpSp>
        <p:nvGrpSpPr>
          <p:cNvPr id="27" name="グループ化 26">
            <a:extLst>
              <a:ext uri="{FF2B5EF4-FFF2-40B4-BE49-F238E27FC236}">
                <a16:creationId xmlns:a16="http://schemas.microsoft.com/office/drawing/2014/main" id="{7DA03CAD-455A-8F36-7CC9-C21A31A9EF44}"/>
              </a:ext>
            </a:extLst>
          </p:cNvPr>
          <p:cNvGrpSpPr/>
          <p:nvPr/>
        </p:nvGrpSpPr>
        <p:grpSpPr>
          <a:xfrm>
            <a:off x="5260674" y="351380"/>
            <a:ext cx="5982104" cy="1891848"/>
            <a:chOff x="5454754" y="531005"/>
            <a:chExt cx="5982104" cy="1891848"/>
          </a:xfrm>
        </p:grpSpPr>
        <p:sp>
          <p:nvSpPr>
            <p:cNvPr id="10" name="テキスト ボックス 9">
              <a:extLst>
                <a:ext uri="{FF2B5EF4-FFF2-40B4-BE49-F238E27FC236}">
                  <a16:creationId xmlns:a16="http://schemas.microsoft.com/office/drawing/2014/main" id="{C8163524-2576-72D2-2644-95F53F6450D2}"/>
                </a:ext>
              </a:extLst>
            </p:cNvPr>
            <p:cNvSpPr txBox="1"/>
            <p:nvPr/>
          </p:nvSpPr>
          <p:spPr>
            <a:xfrm>
              <a:off x="5979886" y="606971"/>
              <a:ext cx="5456972" cy="1815882"/>
            </a:xfrm>
            <a:prstGeom prst="rect">
              <a:avLst/>
            </a:prstGeom>
            <a:noFill/>
          </p:spPr>
          <p:txBody>
            <a:bodyPr wrap="square" rtlCol="0">
              <a:spAutoFit/>
            </a:bodyPr>
            <a:lstStyle/>
            <a:p>
              <a:r>
                <a:rPr lang="ja-JP" altLang="en-US" sz="2800"/>
                <a:t>モデル農家が</a:t>
              </a:r>
              <a:r>
                <a:rPr lang="en-US" altLang="ja-JP" sz="2800"/>
                <a:t>5</a:t>
              </a:r>
              <a:r>
                <a:rPr lang="ja-JP" altLang="en-US" sz="2800"/>
                <a:t>軒集まって法人化</a:t>
              </a:r>
              <a:endParaRPr lang="en-US" altLang="ja-JP" sz="2800"/>
            </a:p>
            <a:p>
              <a:r>
                <a:rPr lang="ja-JP" altLang="en-US" sz="2800"/>
                <a:t>経営費</a:t>
              </a:r>
              <a:r>
                <a:rPr lang="en-US" altLang="ja-JP" sz="2800"/>
                <a:t>10</a:t>
              </a:r>
              <a:r>
                <a:rPr lang="ja-JP" altLang="en-US" sz="2800"/>
                <a:t>パーセント削減</a:t>
              </a:r>
              <a:endParaRPr lang="en-US" altLang="ja-JP" sz="2800"/>
            </a:p>
            <a:p>
              <a:r>
                <a:rPr kumimoji="1" lang="ja-JP" altLang="en-US" sz="2800"/>
                <a:t>売上</a:t>
              </a:r>
              <a:r>
                <a:rPr kumimoji="1" lang="en-US" altLang="ja-JP" sz="2800"/>
                <a:t>5</a:t>
              </a:r>
              <a:r>
                <a:rPr kumimoji="1" lang="ja-JP" altLang="en-US" sz="2800"/>
                <a:t>パーセント増加</a:t>
              </a:r>
              <a:endParaRPr kumimoji="1" lang="en-US" altLang="ja-JP" sz="2800"/>
            </a:p>
            <a:p>
              <a:r>
                <a:rPr kumimoji="1" lang="en-US" altLang="ja-JP" sz="2800"/>
                <a:t>※</a:t>
              </a:r>
              <a:r>
                <a:rPr kumimoji="1" lang="ja-JP" altLang="en-US" sz="2800"/>
                <a:t>法人設立費用は</a:t>
              </a:r>
              <a:r>
                <a:rPr kumimoji="1" lang="en-US" altLang="ja-JP" sz="2800"/>
                <a:t>1</a:t>
              </a:r>
              <a:r>
                <a:rPr kumimoji="1" lang="ja-JP" altLang="en-US" sz="2800"/>
                <a:t>年目のみ</a:t>
              </a:r>
              <a:endParaRPr kumimoji="1" lang="en-US" altLang="ja-JP" sz="2800"/>
            </a:p>
          </p:txBody>
        </p:sp>
        <p:pic>
          <p:nvPicPr>
            <p:cNvPr id="23" name="グラフィックス 22" descr="チェックマークを付けたチェック ボックス 単色塗りつぶし">
              <a:extLst>
                <a:ext uri="{FF2B5EF4-FFF2-40B4-BE49-F238E27FC236}">
                  <a16:creationId xmlns:a16="http://schemas.microsoft.com/office/drawing/2014/main" id="{9D512162-F315-CCD8-E496-0E7BDC6DC7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54754" y="531005"/>
              <a:ext cx="641246" cy="641246"/>
            </a:xfrm>
            <a:prstGeom prst="rect">
              <a:avLst/>
            </a:prstGeom>
          </p:spPr>
        </p:pic>
        <p:pic>
          <p:nvPicPr>
            <p:cNvPr id="25" name="グラフィックス 24" descr="チェックマークを付けたチェック ボックス 単色塗りつぶし">
              <a:extLst>
                <a:ext uri="{FF2B5EF4-FFF2-40B4-BE49-F238E27FC236}">
                  <a16:creationId xmlns:a16="http://schemas.microsoft.com/office/drawing/2014/main" id="{E7333F7F-3523-8CBC-222B-7B342AB2655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54754" y="969898"/>
              <a:ext cx="641246" cy="641246"/>
            </a:xfrm>
            <a:prstGeom prst="rect">
              <a:avLst/>
            </a:prstGeom>
          </p:spPr>
        </p:pic>
        <p:pic>
          <p:nvPicPr>
            <p:cNvPr id="26" name="グラフィックス 25" descr="チェックマークを付けたチェック ボックス 単色塗りつぶし">
              <a:extLst>
                <a:ext uri="{FF2B5EF4-FFF2-40B4-BE49-F238E27FC236}">
                  <a16:creationId xmlns:a16="http://schemas.microsoft.com/office/drawing/2014/main" id="{C40D57B7-EA80-35ED-2067-F5806DA43C9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63349" y="1408791"/>
              <a:ext cx="641246" cy="641246"/>
            </a:xfrm>
            <a:prstGeom prst="rect">
              <a:avLst/>
            </a:prstGeom>
          </p:spPr>
        </p:pic>
      </p:grpSp>
      <p:cxnSp>
        <p:nvCxnSpPr>
          <p:cNvPr id="29" name="直線コネクタ 28">
            <a:extLst>
              <a:ext uri="{FF2B5EF4-FFF2-40B4-BE49-F238E27FC236}">
                <a16:creationId xmlns:a16="http://schemas.microsoft.com/office/drawing/2014/main" id="{B7663946-6CD8-D51C-FF6E-BDF0882B8A52}"/>
              </a:ext>
            </a:extLst>
          </p:cNvPr>
          <p:cNvCxnSpPr>
            <a:cxnSpLocks/>
          </p:cNvCxnSpPr>
          <p:nvPr/>
        </p:nvCxnSpPr>
        <p:spPr>
          <a:xfrm>
            <a:off x="5183578" y="168067"/>
            <a:ext cx="0" cy="2246769"/>
          </a:xfrm>
          <a:prstGeom prst="line">
            <a:avLst/>
          </a:prstGeom>
          <a:ln>
            <a:solidFill>
              <a:srgbClr val="E97132"/>
            </a:solidFill>
          </a:ln>
        </p:spPr>
        <p:style>
          <a:lnRef idx="3">
            <a:schemeClr val="dk1"/>
          </a:lnRef>
          <a:fillRef idx="0">
            <a:schemeClr val="dk1"/>
          </a:fillRef>
          <a:effectRef idx="2">
            <a:schemeClr val="dk1"/>
          </a:effectRef>
          <a:fontRef idx="minor">
            <a:schemeClr val="tx1"/>
          </a:fontRef>
        </p:style>
      </p:cxnSp>
      <p:sp>
        <p:nvSpPr>
          <p:cNvPr id="8" name="スライド番号プレースホルダー 7">
            <a:extLst>
              <a:ext uri="{FF2B5EF4-FFF2-40B4-BE49-F238E27FC236}">
                <a16:creationId xmlns:a16="http://schemas.microsoft.com/office/drawing/2014/main" id="{83948F03-934D-6079-54C5-0B12D1FB63BE}"/>
              </a:ext>
            </a:extLst>
          </p:cNvPr>
          <p:cNvSpPr>
            <a:spLocks noGrp="1"/>
          </p:cNvSpPr>
          <p:nvPr>
            <p:ph type="sldNum" sz="quarter" idx="12"/>
          </p:nvPr>
        </p:nvSpPr>
        <p:spPr/>
        <p:txBody>
          <a:bodyPr/>
          <a:lstStyle/>
          <a:p>
            <a:fld id="{808DD2B0-C8C2-4F2E-939A-03152E45562F}" type="slidenum">
              <a:rPr kumimoji="1" lang="ja-JP" altLang="en-US" smtClean="0"/>
              <a:t>47</a:t>
            </a:fld>
            <a:endParaRPr kumimoji="1" lang="ja-JP" altLang="en-US"/>
          </a:p>
        </p:txBody>
      </p:sp>
      <p:sp>
        <p:nvSpPr>
          <p:cNvPr id="31" name="テキスト ボックス 30">
            <a:extLst>
              <a:ext uri="{FF2B5EF4-FFF2-40B4-BE49-F238E27FC236}">
                <a16:creationId xmlns:a16="http://schemas.microsoft.com/office/drawing/2014/main" id="{DFCEDD03-F9BB-594B-948A-338DB835B603}"/>
              </a:ext>
            </a:extLst>
          </p:cNvPr>
          <p:cNvSpPr txBox="1"/>
          <p:nvPr/>
        </p:nvSpPr>
        <p:spPr>
          <a:xfrm>
            <a:off x="703713" y="3655273"/>
            <a:ext cx="1908996" cy="584775"/>
          </a:xfrm>
          <a:prstGeom prst="rect">
            <a:avLst/>
          </a:prstGeom>
          <a:noFill/>
        </p:spPr>
        <p:txBody>
          <a:bodyPr wrap="square" rtlCol="0">
            <a:spAutoFit/>
          </a:bodyPr>
          <a:lstStyle/>
          <a:p>
            <a:pPr algn="ctr"/>
            <a:r>
              <a:rPr lang="ja-JP" altLang="en-US" sz="3200"/>
              <a:t>単純合計</a:t>
            </a:r>
            <a:endParaRPr kumimoji="1" lang="ja-JP" altLang="en-US" sz="3200"/>
          </a:p>
        </p:txBody>
      </p:sp>
      <p:sp>
        <p:nvSpPr>
          <p:cNvPr id="32" name="テキスト ボックス 31">
            <a:extLst>
              <a:ext uri="{FF2B5EF4-FFF2-40B4-BE49-F238E27FC236}">
                <a16:creationId xmlns:a16="http://schemas.microsoft.com/office/drawing/2014/main" id="{CB9D7402-1F00-EC28-A932-CE85F5FC436A}"/>
              </a:ext>
            </a:extLst>
          </p:cNvPr>
          <p:cNvSpPr txBox="1"/>
          <p:nvPr/>
        </p:nvSpPr>
        <p:spPr>
          <a:xfrm>
            <a:off x="530128" y="5249919"/>
            <a:ext cx="2148808" cy="584775"/>
          </a:xfrm>
          <a:prstGeom prst="rect">
            <a:avLst/>
          </a:prstGeom>
          <a:noFill/>
        </p:spPr>
        <p:txBody>
          <a:bodyPr wrap="square" rtlCol="0">
            <a:spAutoFit/>
          </a:bodyPr>
          <a:lstStyle/>
          <a:p>
            <a:pPr algn="ctr"/>
            <a:r>
              <a:rPr lang="ja-JP" altLang="en-US" sz="3200"/>
              <a:t>法人</a:t>
            </a:r>
            <a:endParaRPr kumimoji="1" lang="ja-JP" altLang="en-US" sz="3200"/>
          </a:p>
        </p:txBody>
      </p:sp>
      <p:sp>
        <p:nvSpPr>
          <p:cNvPr id="12" name="テキスト ボックス 11">
            <a:extLst>
              <a:ext uri="{FF2B5EF4-FFF2-40B4-BE49-F238E27FC236}">
                <a16:creationId xmlns:a16="http://schemas.microsoft.com/office/drawing/2014/main" id="{2D4A3641-74C0-C360-47A5-1E52883B9977}"/>
              </a:ext>
            </a:extLst>
          </p:cNvPr>
          <p:cNvSpPr txBox="1"/>
          <p:nvPr/>
        </p:nvSpPr>
        <p:spPr>
          <a:xfrm>
            <a:off x="431847" y="2602146"/>
            <a:ext cx="3419774" cy="584775"/>
          </a:xfrm>
          <a:prstGeom prst="rect">
            <a:avLst/>
          </a:prstGeom>
          <a:noFill/>
        </p:spPr>
        <p:txBody>
          <a:bodyPr wrap="square" rtlCol="0">
            <a:spAutoFit/>
          </a:bodyPr>
          <a:lstStyle/>
          <a:p>
            <a:pPr algn="ctr"/>
            <a:r>
              <a:rPr kumimoji="1" lang="ja-JP" altLang="en-US" sz="3200" b="1"/>
              <a:t>農業所得の比較</a:t>
            </a:r>
          </a:p>
        </p:txBody>
      </p:sp>
      <p:sp>
        <p:nvSpPr>
          <p:cNvPr id="13" name="テキスト ボックス 12">
            <a:extLst>
              <a:ext uri="{FF2B5EF4-FFF2-40B4-BE49-F238E27FC236}">
                <a16:creationId xmlns:a16="http://schemas.microsoft.com/office/drawing/2014/main" id="{843F6760-6149-FBD3-338E-BE58D083BD9E}"/>
              </a:ext>
            </a:extLst>
          </p:cNvPr>
          <p:cNvSpPr txBox="1"/>
          <p:nvPr/>
        </p:nvSpPr>
        <p:spPr>
          <a:xfrm>
            <a:off x="5901920" y="4304395"/>
            <a:ext cx="3590650" cy="830997"/>
          </a:xfrm>
          <a:prstGeom prst="rect">
            <a:avLst/>
          </a:prstGeom>
          <a:noFill/>
        </p:spPr>
        <p:txBody>
          <a:bodyPr wrap="square" rtlCol="0">
            <a:spAutoFit/>
          </a:bodyPr>
          <a:lstStyle/>
          <a:p>
            <a:pPr algn="ctr"/>
            <a:r>
              <a:rPr lang="ja-JP" altLang="en-US" sz="2400" b="1"/>
              <a:t>差額</a:t>
            </a:r>
            <a:r>
              <a:rPr lang="en-US" altLang="ja-JP" sz="2400"/>
              <a:t>(</a:t>
            </a:r>
            <a:r>
              <a:rPr lang="ja-JP" altLang="en-US" sz="2000"/>
              <a:t>法人化によるメリット</a:t>
            </a:r>
            <a:r>
              <a:rPr lang="en-US" altLang="ja-JP" sz="2400"/>
              <a:t>)</a:t>
            </a:r>
            <a:r>
              <a:rPr lang="en-US" altLang="ja-JP" sz="2400" b="1"/>
              <a:t> </a:t>
            </a:r>
          </a:p>
          <a:p>
            <a:pPr algn="ctr"/>
            <a:r>
              <a:rPr lang="ja-JP" altLang="en-US" sz="2400" b="1"/>
              <a:t>約</a:t>
            </a:r>
            <a:r>
              <a:rPr lang="en-US" altLang="ja-JP" sz="2400" b="1">
                <a:solidFill>
                  <a:srgbClr val="E97132"/>
                </a:solidFill>
              </a:rPr>
              <a:t>230</a:t>
            </a:r>
            <a:r>
              <a:rPr lang="ja-JP" altLang="en-US" sz="2400" b="1">
                <a:solidFill>
                  <a:srgbClr val="E97132"/>
                </a:solidFill>
              </a:rPr>
              <a:t>万</a:t>
            </a:r>
            <a:r>
              <a:rPr lang="ja-JP" altLang="en-US" sz="2000" b="1"/>
              <a:t>円</a:t>
            </a:r>
            <a:r>
              <a:rPr lang="en-US" altLang="ja-JP" sz="2000" b="1"/>
              <a:t>/</a:t>
            </a:r>
            <a:r>
              <a:rPr lang="ja-JP" altLang="en-US" sz="2000" b="1"/>
              <a:t>年</a:t>
            </a:r>
            <a:endParaRPr kumimoji="1" lang="ja-JP" altLang="en-US" sz="2400" b="1"/>
          </a:p>
        </p:txBody>
      </p:sp>
      <p:cxnSp>
        <p:nvCxnSpPr>
          <p:cNvPr id="24" name="直線コネクタ 23">
            <a:extLst>
              <a:ext uri="{FF2B5EF4-FFF2-40B4-BE49-F238E27FC236}">
                <a16:creationId xmlns:a16="http://schemas.microsoft.com/office/drawing/2014/main" id="{1E02A653-8F0E-CC2E-F970-9E32424BBD27}"/>
              </a:ext>
            </a:extLst>
          </p:cNvPr>
          <p:cNvCxnSpPr>
            <a:cxnSpLocks/>
          </p:cNvCxnSpPr>
          <p:nvPr/>
        </p:nvCxnSpPr>
        <p:spPr>
          <a:xfrm>
            <a:off x="9585960" y="4177082"/>
            <a:ext cx="0" cy="1608105"/>
          </a:xfrm>
          <a:prstGeom prst="line">
            <a:avLst/>
          </a:prstGeom>
          <a:ln w="38100">
            <a:solidFill>
              <a:srgbClr val="44546A"/>
            </a:solidFill>
            <a:prstDash val="sysDot"/>
          </a:ln>
        </p:spPr>
        <p:style>
          <a:lnRef idx="2">
            <a:schemeClr val="accent1"/>
          </a:lnRef>
          <a:fillRef idx="0">
            <a:schemeClr val="accent1"/>
          </a:fillRef>
          <a:effectRef idx="1">
            <a:schemeClr val="accent1"/>
          </a:effectRef>
          <a:fontRef idx="minor">
            <a:schemeClr val="tx1"/>
          </a:fontRef>
        </p:style>
      </p:cxnSp>
      <p:sp>
        <p:nvSpPr>
          <p:cNvPr id="30" name="正方形/長方形 29">
            <a:extLst>
              <a:ext uri="{FF2B5EF4-FFF2-40B4-BE49-F238E27FC236}">
                <a16:creationId xmlns:a16="http://schemas.microsoft.com/office/drawing/2014/main" id="{8DA75186-A1F8-6811-CA09-70AB57F49F44}"/>
              </a:ext>
            </a:extLst>
          </p:cNvPr>
          <p:cNvSpPr/>
          <p:nvPr/>
        </p:nvSpPr>
        <p:spPr>
          <a:xfrm>
            <a:off x="9632161" y="5184899"/>
            <a:ext cx="492914" cy="629281"/>
          </a:xfrm>
          <a:prstGeom prst="rect">
            <a:avLst/>
          </a:prstGeom>
          <a:noFill/>
          <a:ln w="38100">
            <a:solidFill>
              <a:srgbClr val="4454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76342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3" grpId="0"/>
      <p:bldP spid="30"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623A124-0B2C-CB33-1C63-36E8A174A568}"/>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2CE44963-4E40-0BE2-44B1-2D711588B1B6}"/>
              </a:ext>
            </a:extLst>
          </p:cNvPr>
          <p:cNvSpPr/>
          <p:nvPr/>
        </p:nvSpPr>
        <p:spPr>
          <a:xfrm>
            <a:off x="684957" y="5516775"/>
            <a:ext cx="10048755" cy="1029451"/>
          </a:xfrm>
          <a:prstGeom prst="rect">
            <a:avLst/>
          </a:prstGeom>
          <a:no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000" b="1">
                <a:solidFill>
                  <a:schemeClr val="tx1"/>
                </a:solidFill>
              </a:rPr>
              <a:t>経営基盤を強化して「食」を支える</a:t>
            </a:r>
          </a:p>
        </p:txBody>
      </p:sp>
      <p:sp>
        <p:nvSpPr>
          <p:cNvPr id="2" name="四角形: 1 つの角を切り取る 1">
            <a:extLst>
              <a:ext uri="{FF2B5EF4-FFF2-40B4-BE49-F238E27FC236}">
                <a16:creationId xmlns:a16="http://schemas.microsoft.com/office/drawing/2014/main" id="{16E23C68-16CE-55FD-DA30-9B952129FCE0}"/>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55E21A99-0351-DB84-A383-3304EBE3823C}"/>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3C865501-EE7E-4EBD-3A01-3B1C219C70A3}"/>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F2C89E2C-8AEE-26B0-B995-F67FDA4410D1}"/>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CBD3C515-820D-CF0C-267D-CDFDAAF260A7}"/>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5905D7FA-E39B-99DC-44F8-01347DCD242D}"/>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4CBC97D7-D92F-0850-6877-9A6DB55F832D}"/>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773CA0E4-5CF4-8F92-BD30-31336F11DA93}"/>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F35C0AFA-DF01-8354-97FC-64A1B313B93B}"/>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D6D54BD9-27DD-CD68-7C7A-6939592574D6}"/>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72DF4B43-78E9-FD53-BED7-B9FB4345439F}"/>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483D7939-4A3C-EC0E-1B37-43BB3374493B}"/>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11" name="テキスト ボックス 10">
            <a:extLst>
              <a:ext uri="{FF2B5EF4-FFF2-40B4-BE49-F238E27FC236}">
                <a16:creationId xmlns:a16="http://schemas.microsoft.com/office/drawing/2014/main" id="{85908519-8887-C551-DFF6-EC4FE985FEBE}"/>
              </a:ext>
            </a:extLst>
          </p:cNvPr>
          <p:cNvSpPr txBox="1"/>
          <p:nvPr/>
        </p:nvSpPr>
        <p:spPr>
          <a:xfrm>
            <a:off x="76101" y="104673"/>
            <a:ext cx="11171876" cy="1077218"/>
          </a:xfrm>
          <a:prstGeom prst="rect">
            <a:avLst/>
          </a:prstGeom>
          <a:noFill/>
        </p:spPr>
        <p:txBody>
          <a:bodyPr wrap="square" rtlCol="0">
            <a:spAutoFit/>
          </a:bodyPr>
          <a:lstStyle/>
          <a:p>
            <a:r>
              <a:rPr kumimoji="1" lang="ja-JP" altLang="en-US" sz="3200"/>
              <a:t>　人生を通して人と都市の関係が切れないまちを</a:t>
            </a:r>
            <a:endParaRPr kumimoji="1" lang="en-US" altLang="ja-JP" sz="3200"/>
          </a:p>
          <a:p>
            <a:r>
              <a:rPr lang="ja-JP" altLang="en-US" sz="3200"/>
              <a:t>　　　　　　　　　　　　　　　　</a:t>
            </a:r>
            <a:r>
              <a:rPr kumimoji="1" lang="en-US" altLang="ja-JP" sz="3200"/>
              <a:t>”</a:t>
            </a:r>
            <a:r>
              <a:rPr kumimoji="1" lang="ja-JP" altLang="en-US" sz="3200"/>
              <a:t>農業</a:t>
            </a:r>
            <a:r>
              <a:rPr kumimoji="1" lang="en-US" altLang="ja-JP" sz="3200"/>
              <a:t>”</a:t>
            </a:r>
            <a:r>
              <a:rPr kumimoji="1" lang="ja-JP" altLang="en-US" sz="3200"/>
              <a:t>を通じて実現</a:t>
            </a:r>
          </a:p>
        </p:txBody>
      </p:sp>
      <p:sp>
        <p:nvSpPr>
          <p:cNvPr id="10" name="正方形/長方形 9">
            <a:extLst>
              <a:ext uri="{FF2B5EF4-FFF2-40B4-BE49-F238E27FC236}">
                <a16:creationId xmlns:a16="http://schemas.microsoft.com/office/drawing/2014/main" id="{1D9FEB89-717E-6C6D-C848-76FB6897586A}"/>
              </a:ext>
            </a:extLst>
          </p:cNvPr>
          <p:cNvSpPr/>
          <p:nvPr/>
        </p:nvSpPr>
        <p:spPr>
          <a:xfrm>
            <a:off x="455393" y="3799571"/>
            <a:ext cx="10278319" cy="6944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a:extLst>
              <a:ext uri="{FF2B5EF4-FFF2-40B4-BE49-F238E27FC236}">
                <a16:creationId xmlns:a16="http://schemas.microsoft.com/office/drawing/2014/main" id="{21812132-0E48-16A2-454C-45E68A2A9498}"/>
              </a:ext>
            </a:extLst>
          </p:cNvPr>
          <p:cNvSpPr/>
          <p:nvPr/>
        </p:nvSpPr>
        <p:spPr>
          <a:xfrm>
            <a:off x="2764090" y="4292310"/>
            <a:ext cx="6228189" cy="736975"/>
          </a:xfrm>
          <a:prstGeom prst="roundRect">
            <a:avLst>
              <a:gd name="adj" fmla="val 5856"/>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9A945BF1-D0A3-3F34-3568-A9DD89B6E536}"/>
              </a:ext>
            </a:extLst>
          </p:cNvPr>
          <p:cNvSpPr txBox="1"/>
          <p:nvPr/>
        </p:nvSpPr>
        <p:spPr>
          <a:xfrm>
            <a:off x="2792424" y="4431287"/>
            <a:ext cx="6228189" cy="523220"/>
          </a:xfrm>
          <a:prstGeom prst="rect">
            <a:avLst/>
          </a:prstGeom>
          <a:noFill/>
        </p:spPr>
        <p:txBody>
          <a:bodyPr wrap="square" rtlCol="0">
            <a:spAutoFit/>
          </a:bodyPr>
          <a:lstStyle/>
          <a:p>
            <a:pPr algn="ctr"/>
            <a:r>
              <a:rPr kumimoji="1" lang="ja-JP" altLang="en-US" sz="2800"/>
              <a:t>育てる</a:t>
            </a:r>
            <a:r>
              <a:rPr kumimoji="1" lang="en-US" altLang="ja-JP" sz="2800"/>
              <a:t>/</a:t>
            </a:r>
            <a:r>
              <a:rPr kumimoji="1" lang="ja-JP" altLang="en-US" sz="2800"/>
              <a:t>技術・経験を次世代へ伝える</a:t>
            </a:r>
          </a:p>
        </p:txBody>
      </p:sp>
      <p:sp>
        <p:nvSpPr>
          <p:cNvPr id="23" name="角丸四角形 22">
            <a:extLst>
              <a:ext uri="{FF2B5EF4-FFF2-40B4-BE49-F238E27FC236}">
                <a16:creationId xmlns:a16="http://schemas.microsoft.com/office/drawing/2014/main" id="{4DB7949A-C6D2-071F-91BD-4D14C53A6AAC}"/>
              </a:ext>
            </a:extLst>
          </p:cNvPr>
          <p:cNvSpPr/>
          <p:nvPr/>
        </p:nvSpPr>
        <p:spPr>
          <a:xfrm>
            <a:off x="2045925" y="1574623"/>
            <a:ext cx="4314234" cy="736975"/>
          </a:xfrm>
          <a:prstGeom prst="roundRect">
            <a:avLst>
              <a:gd name="adj" fmla="val 5856"/>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F13F82C9-CC26-2DFE-6475-5D3FFC140FA4}"/>
              </a:ext>
            </a:extLst>
          </p:cNvPr>
          <p:cNvSpPr txBox="1"/>
          <p:nvPr/>
        </p:nvSpPr>
        <p:spPr>
          <a:xfrm>
            <a:off x="2117824" y="1709808"/>
            <a:ext cx="4242335" cy="523220"/>
          </a:xfrm>
          <a:prstGeom prst="rect">
            <a:avLst/>
          </a:prstGeom>
          <a:noFill/>
        </p:spPr>
        <p:txBody>
          <a:bodyPr wrap="square" rtlCol="0">
            <a:spAutoFit/>
          </a:bodyPr>
          <a:lstStyle/>
          <a:p>
            <a:pPr algn="ctr"/>
            <a:r>
              <a:rPr kumimoji="1" lang="ja-JP" altLang="en-US" sz="2800"/>
              <a:t>育つ</a:t>
            </a:r>
            <a:r>
              <a:rPr kumimoji="1" lang="en-US" altLang="ja-JP" sz="2800"/>
              <a:t>/</a:t>
            </a:r>
            <a:r>
              <a:rPr kumimoji="1" lang="ja-JP" altLang="en-US" sz="2800"/>
              <a:t>就職時の選択肢に</a:t>
            </a:r>
          </a:p>
        </p:txBody>
      </p:sp>
      <p:sp>
        <p:nvSpPr>
          <p:cNvPr id="25" name="角丸四角形 24">
            <a:extLst>
              <a:ext uri="{FF2B5EF4-FFF2-40B4-BE49-F238E27FC236}">
                <a16:creationId xmlns:a16="http://schemas.microsoft.com/office/drawing/2014/main" id="{68B1783D-F9DA-497D-4480-4D8BF0F4A567}"/>
              </a:ext>
            </a:extLst>
          </p:cNvPr>
          <p:cNvSpPr/>
          <p:nvPr/>
        </p:nvSpPr>
        <p:spPr>
          <a:xfrm>
            <a:off x="5829342" y="2626516"/>
            <a:ext cx="5215020" cy="736975"/>
          </a:xfrm>
          <a:prstGeom prst="roundRect">
            <a:avLst>
              <a:gd name="adj" fmla="val 5856"/>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C480D14B-4F2B-A999-0494-9E59EDA15D6C}"/>
              </a:ext>
            </a:extLst>
          </p:cNvPr>
          <p:cNvSpPr txBox="1"/>
          <p:nvPr/>
        </p:nvSpPr>
        <p:spPr>
          <a:xfrm>
            <a:off x="5882678" y="2775961"/>
            <a:ext cx="5161684" cy="523220"/>
          </a:xfrm>
          <a:prstGeom prst="rect">
            <a:avLst/>
          </a:prstGeom>
          <a:noFill/>
        </p:spPr>
        <p:txBody>
          <a:bodyPr wrap="square" rtlCol="0">
            <a:spAutoFit/>
          </a:bodyPr>
          <a:lstStyle/>
          <a:p>
            <a:pPr algn="ctr"/>
            <a:r>
              <a:rPr kumimoji="1" lang="ja-JP" altLang="en-US" sz="2800"/>
              <a:t>稼ぐ</a:t>
            </a:r>
            <a:r>
              <a:rPr kumimoji="1" lang="en-US" altLang="ja-JP" sz="2800"/>
              <a:t>/</a:t>
            </a:r>
            <a:r>
              <a:rPr kumimoji="1" lang="ja-JP" altLang="en-US" sz="2800"/>
              <a:t>法人の中核・規模の拡大</a:t>
            </a:r>
          </a:p>
        </p:txBody>
      </p:sp>
      <p:sp>
        <p:nvSpPr>
          <p:cNvPr id="28" name="三角形 27">
            <a:extLst>
              <a:ext uri="{FF2B5EF4-FFF2-40B4-BE49-F238E27FC236}">
                <a16:creationId xmlns:a16="http://schemas.microsoft.com/office/drawing/2014/main" id="{DCD5E5ED-02AE-B4A2-FC80-1E9216F54FDD}"/>
              </a:ext>
            </a:extLst>
          </p:cNvPr>
          <p:cNvSpPr/>
          <p:nvPr/>
        </p:nvSpPr>
        <p:spPr>
          <a:xfrm rot="5400000">
            <a:off x="10545348" y="3676965"/>
            <a:ext cx="325739" cy="291003"/>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52B250F6-4C54-9515-CF36-89CB634F2FEE}"/>
              </a:ext>
            </a:extLst>
          </p:cNvPr>
          <p:cNvCxnSpPr/>
          <p:nvPr/>
        </p:nvCxnSpPr>
        <p:spPr>
          <a:xfrm flipV="1">
            <a:off x="0" y="1249483"/>
            <a:ext cx="11396668" cy="10223"/>
          </a:xfrm>
          <a:prstGeom prst="line">
            <a:avLst/>
          </a:prstGeom>
        </p:spPr>
        <p:style>
          <a:lnRef idx="2">
            <a:schemeClr val="dk1"/>
          </a:lnRef>
          <a:fillRef idx="0">
            <a:schemeClr val="dk1"/>
          </a:fillRef>
          <a:effectRef idx="1">
            <a:schemeClr val="dk1"/>
          </a:effectRef>
          <a:fontRef idx="minor">
            <a:schemeClr val="tx1"/>
          </a:fontRef>
        </p:style>
      </p:cxnSp>
      <p:cxnSp>
        <p:nvCxnSpPr>
          <p:cNvPr id="31" name="直線コネクタ 30">
            <a:extLst>
              <a:ext uri="{FF2B5EF4-FFF2-40B4-BE49-F238E27FC236}">
                <a16:creationId xmlns:a16="http://schemas.microsoft.com/office/drawing/2014/main" id="{F78E3F80-A6DD-5108-7D58-1B57A343406B}"/>
              </a:ext>
            </a:extLst>
          </p:cNvPr>
          <p:cNvCxnSpPr>
            <a:cxnSpLocks/>
          </p:cNvCxnSpPr>
          <p:nvPr/>
        </p:nvCxnSpPr>
        <p:spPr>
          <a:xfrm>
            <a:off x="1431041" y="1943110"/>
            <a:ext cx="0" cy="1856461"/>
          </a:xfrm>
          <a:prstGeom prst="line">
            <a:avLst/>
          </a:prstGeom>
          <a:ln w="28575"/>
        </p:spPr>
        <p:style>
          <a:lnRef idx="2">
            <a:schemeClr val="dk1"/>
          </a:lnRef>
          <a:fillRef idx="0">
            <a:schemeClr val="dk1"/>
          </a:fillRef>
          <a:effectRef idx="1">
            <a:schemeClr val="dk1"/>
          </a:effectRef>
          <a:fontRef idx="minor">
            <a:schemeClr val="tx1"/>
          </a:fontRef>
        </p:style>
      </p:cxnSp>
      <p:cxnSp>
        <p:nvCxnSpPr>
          <p:cNvPr id="44" name="直線コネクタ 43">
            <a:extLst>
              <a:ext uri="{FF2B5EF4-FFF2-40B4-BE49-F238E27FC236}">
                <a16:creationId xmlns:a16="http://schemas.microsoft.com/office/drawing/2014/main" id="{7ECF6EE6-E6A7-3A32-6CBD-BF89C0A9F39B}"/>
              </a:ext>
            </a:extLst>
          </p:cNvPr>
          <p:cNvCxnSpPr>
            <a:cxnSpLocks/>
            <a:stCxn id="23" idx="1"/>
          </p:cNvCxnSpPr>
          <p:nvPr/>
        </p:nvCxnSpPr>
        <p:spPr>
          <a:xfrm flipH="1">
            <a:off x="1431041" y="1943111"/>
            <a:ext cx="614884" cy="0"/>
          </a:xfrm>
          <a:prstGeom prst="line">
            <a:avLst/>
          </a:prstGeom>
          <a:ln w="28575"/>
        </p:spPr>
        <p:style>
          <a:lnRef idx="2">
            <a:schemeClr val="dk1"/>
          </a:lnRef>
          <a:fillRef idx="0">
            <a:schemeClr val="dk1"/>
          </a:fillRef>
          <a:effectRef idx="1">
            <a:schemeClr val="dk1"/>
          </a:effectRef>
          <a:fontRef idx="minor">
            <a:schemeClr val="tx1"/>
          </a:fontRef>
        </p:style>
      </p:cxnSp>
      <p:cxnSp>
        <p:nvCxnSpPr>
          <p:cNvPr id="51" name="直線コネクタ 50">
            <a:extLst>
              <a:ext uri="{FF2B5EF4-FFF2-40B4-BE49-F238E27FC236}">
                <a16:creationId xmlns:a16="http://schemas.microsoft.com/office/drawing/2014/main" id="{F7E5BFA3-815C-C3DB-EE75-79CFA3831C32}"/>
              </a:ext>
            </a:extLst>
          </p:cNvPr>
          <p:cNvCxnSpPr>
            <a:cxnSpLocks/>
          </p:cNvCxnSpPr>
          <p:nvPr/>
        </p:nvCxnSpPr>
        <p:spPr>
          <a:xfrm>
            <a:off x="5192915" y="2995003"/>
            <a:ext cx="0" cy="839292"/>
          </a:xfrm>
          <a:prstGeom prst="line">
            <a:avLst/>
          </a:prstGeom>
          <a:ln w="28575"/>
        </p:spPr>
        <p:style>
          <a:lnRef idx="2">
            <a:schemeClr val="dk1"/>
          </a:lnRef>
          <a:fillRef idx="0">
            <a:schemeClr val="dk1"/>
          </a:fillRef>
          <a:effectRef idx="1">
            <a:schemeClr val="dk1"/>
          </a:effectRef>
          <a:fontRef idx="minor">
            <a:schemeClr val="tx1"/>
          </a:fontRef>
        </p:style>
      </p:cxnSp>
      <p:cxnSp>
        <p:nvCxnSpPr>
          <p:cNvPr id="52" name="直線コネクタ 51">
            <a:extLst>
              <a:ext uri="{FF2B5EF4-FFF2-40B4-BE49-F238E27FC236}">
                <a16:creationId xmlns:a16="http://schemas.microsoft.com/office/drawing/2014/main" id="{10C4992E-9D09-F36E-819F-3A7A900723CA}"/>
              </a:ext>
            </a:extLst>
          </p:cNvPr>
          <p:cNvCxnSpPr>
            <a:cxnSpLocks/>
            <a:stCxn id="25" idx="1"/>
          </p:cNvCxnSpPr>
          <p:nvPr/>
        </p:nvCxnSpPr>
        <p:spPr>
          <a:xfrm flipH="1" flipV="1">
            <a:off x="5192915" y="2995003"/>
            <a:ext cx="636427" cy="1"/>
          </a:xfrm>
          <a:prstGeom prst="line">
            <a:avLst/>
          </a:prstGeom>
          <a:ln w="28575"/>
        </p:spPr>
        <p:style>
          <a:lnRef idx="2">
            <a:schemeClr val="dk1"/>
          </a:lnRef>
          <a:fillRef idx="0">
            <a:schemeClr val="dk1"/>
          </a:fillRef>
          <a:effectRef idx="1">
            <a:schemeClr val="dk1"/>
          </a:effectRef>
          <a:fontRef idx="minor">
            <a:schemeClr val="tx1"/>
          </a:fontRef>
        </p:style>
      </p:cxnSp>
      <p:cxnSp>
        <p:nvCxnSpPr>
          <p:cNvPr id="54" name="直線コネクタ 53">
            <a:extLst>
              <a:ext uri="{FF2B5EF4-FFF2-40B4-BE49-F238E27FC236}">
                <a16:creationId xmlns:a16="http://schemas.microsoft.com/office/drawing/2014/main" id="{DC36B634-CA61-CE64-1927-8406CF9D7945}"/>
              </a:ext>
            </a:extLst>
          </p:cNvPr>
          <p:cNvCxnSpPr>
            <a:cxnSpLocks/>
          </p:cNvCxnSpPr>
          <p:nvPr/>
        </p:nvCxnSpPr>
        <p:spPr>
          <a:xfrm>
            <a:off x="9368316" y="3834295"/>
            <a:ext cx="0" cy="869954"/>
          </a:xfrm>
          <a:prstGeom prst="line">
            <a:avLst/>
          </a:prstGeom>
          <a:ln w="28575"/>
        </p:spPr>
        <p:style>
          <a:lnRef idx="2">
            <a:schemeClr val="dk1"/>
          </a:lnRef>
          <a:fillRef idx="0">
            <a:schemeClr val="dk1"/>
          </a:fillRef>
          <a:effectRef idx="1">
            <a:schemeClr val="dk1"/>
          </a:effectRef>
          <a:fontRef idx="minor">
            <a:schemeClr val="tx1"/>
          </a:fontRef>
        </p:style>
      </p:cxnSp>
      <p:cxnSp>
        <p:nvCxnSpPr>
          <p:cNvPr id="57" name="直線コネクタ 56">
            <a:extLst>
              <a:ext uri="{FF2B5EF4-FFF2-40B4-BE49-F238E27FC236}">
                <a16:creationId xmlns:a16="http://schemas.microsoft.com/office/drawing/2014/main" id="{301808A4-0238-9AB3-1689-F755BCB9BB18}"/>
              </a:ext>
            </a:extLst>
          </p:cNvPr>
          <p:cNvCxnSpPr>
            <a:cxnSpLocks/>
          </p:cNvCxnSpPr>
          <p:nvPr/>
        </p:nvCxnSpPr>
        <p:spPr>
          <a:xfrm flipH="1">
            <a:off x="9003027" y="4696048"/>
            <a:ext cx="378963" cy="0"/>
          </a:xfrm>
          <a:prstGeom prst="line">
            <a:avLst/>
          </a:prstGeom>
          <a:ln w="28575"/>
        </p:spPr>
        <p:style>
          <a:lnRef idx="2">
            <a:schemeClr val="dk1"/>
          </a:lnRef>
          <a:fillRef idx="0">
            <a:schemeClr val="dk1"/>
          </a:fillRef>
          <a:effectRef idx="1">
            <a:schemeClr val="dk1"/>
          </a:effectRef>
          <a:fontRef idx="minor">
            <a:schemeClr val="tx1"/>
          </a:fontRef>
        </p:style>
      </p:cxnSp>
      <p:sp>
        <p:nvSpPr>
          <p:cNvPr id="69" name="円/楕円 68">
            <a:extLst>
              <a:ext uri="{FF2B5EF4-FFF2-40B4-BE49-F238E27FC236}">
                <a16:creationId xmlns:a16="http://schemas.microsoft.com/office/drawing/2014/main" id="{DC08B5A7-F6B1-B417-83BC-459645C128ED}"/>
              </a:ext>
            </a:extLst>
          </p:cNvPr>
          <p:cNvSpPr/>
          <p:nvPr/>
        </p:nvSpPr>
        <p:spPr>
          <a:xfrm>
            <a:off x="1228207" y="3628267"/>
            <a:ext cx="405668" cy="405668"/>
          </a:xfrm>
          <a:prstGeom prst="ellipse">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円/楕円 70">
            <a:extLst>
              <a:ext uri="{FF2B5EF4-FFF2-40B4-BE49-F238E27FC236}">
                <a16:creationId xmlns:a16="http://schemas.microsoft.com/office/drawing/2014/main" id="{9F0E5096-B29E-8F47-D584-C3FA2B661DAF}"/>
              </a:ext>
            </a:extLst>
          </p:cNvPr>
          <p:cNvSpPr/>
          <p:nvPr/>
        </p:nvSpPr>
        <p:spPr>
          <a:xfrm>
            <a:off x="9170786" y="3623505"/>
            <a:ext cx="405668" cy="405668"/>
          </a:xfrm>
          <a:prstGeom prst="ellipse">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円/楕円 71">
            <a:extLst>
              <a:ext uri="{FF2B5EF4-FFF2-40B4-BE49-F238E27FC236}">
                <a16:creationId xmlns:a16="http://schemas.microsoft.com/office/drawing/2014/main" id="{2AF41BDD-72D8-3665-9311-3DE76658B33B}"/>
              </a:ext>
            </a:extLst>
          </p:cNvPr>
          <p:cNvSpPr/>
          <p:nvPr/>
        </p:nvSpPr>
        <p:spPr>
          <a:xfrm>
            <a:off x="4990081" y="3628076"/>
            <a:ext cx="405668" cy="405668"/>
          </a:xfrm>
          <a:prstGeom prst="ellipse">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a:extLst>
              <a:ext uri="{FF2B5EF4-FFF2-40B4-BE49-F238E27FC236}">
                <a16:creationId xmlns:a16="http://schemas.microsoft.com/office/drawing/2014/main" id="{09FB7549-C8E4-D264-9868-A9236B5BDB7B}"/>
              </a:ext>
            </a:extLst>
          </p:cNvPr>
          <p:cNvSpPr>
            <a:spLocks noGrp="1"/>
          </p:cNvSpPr>
          <p:nvPr>
            <p:ph type="sldNum" sz="quarter" idx="12"/>
          </p:nvPr>
        </p:nvSpPr>
        <p:spPr/>
        <p:txBody>
          <a:bodyPr/>
          <a:lstStyle/>
          <a:p>
            <a:fld id="{808DD2B0-C8C2-4F2E-939A-03152E45562F}" type="slidenum">
              <a:rPr kumimoji="1" lang="ja-JP" altLang="en-US" smtClean="0"/>
              <a:t>48</a:t>
            </a:fld>
            <a:endParaRPr kumimoji="1" lang="ja-JP" altLang="en-US"/>
          </a:p>
        </p:txBody>
      </p:sp>
    </p:spTree>
    <p:extLst>
      <p:ext uri="{BB962C8B-B14F-4D97-AF65-F5344CB8AC3E}">
        <p14:creationId xmlns:p14="http://schemas.microsoft.com/office/powerpoint/2010/main" val="2330907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par>
                                <p:cTn id="14" presetID="14" presetClass="entr" presetSubtype="10" fill="hold"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randombar(horizontal)">
                                      <p:cBhvr>
                                        <p:cTn id="16" dur="500"/>
                                        <p:tgtEl>
                                          <p:spTgt spid="44"/>
                                        </p:tgtEl>
                                      </p:cBhvr>
                                    </p:animEffect>
                                  </p:childTnLst>
                                </p:cTn>
                              </p:par>
                              <p:par>
                                <p:cTn id="17" presetID="14" presetClass="entr" presetSubtype="1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randombar(horizontal)">
                                      <p:cBhvr>
                                        <p:cTn id="19" dur="500"/>
                                        <p:tgtEl>
                                          <p:spTgt spid="3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randombar(horizontal)">
                                      <p:cBhvr>
                                        <p:cTn id="25" dur="500"/>
                                        <p:tgtEl>
                                          <p:spTgt spid="25"/>
                                        </p:tgtEl>
                                      </p:cBhvr>
                                    </p:animEffect>
                                  </p:childTnLst>
                                </p:cTn>
                              </p:par>
                              <p:par>
                                <p:cTn id="26" presetID="14" presetClass="entr" presetSubtype="10"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randombar(horizontal)">
                                      <p:cBhvr>
                                        <p:cTn id="28" dur="500"/>
                                        <p:tgtEl>
                                          <p:spTgt spid="52"/>
                                        </p:tgtEl>
                                      </p:cBhvr>
                                    </p:animEffect>
                                  </p:childTnLst>
                                </p:cTn>
                              </p:par>
                              <p:par>
                                <p:cTn id="29" presetID="14" presetClass="entr" presetSubtype="10"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randombar(horizontal)">
                                      <p:cBhvr>
                                        <p:cTn id="31" dur="500"/>
                                        <p:tgtEl>
                                          <p:spTgt spid="51"/>
                                        </p:tgtEl>
                                      </p:cBhvr>
                                    </p:animEffect>
                                  </p:childTnLst>
                                </p:cTn>
                              </p:par>
                              <p:par>
                                <p:cTn id="32" presetID="14" presetClass="entr" presetSubtype="10"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par>
                                <p:cTn id="35" presetID="14" presetClass="entr" presetSubtype="10"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randombar(horizontal)">
                                      <p:cBhvr>
                                        <p:cTn id="37" dur="500"/>
                                        <p:tgtEl>
                                          <p:spTgt spid="5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randombar(horizontal)">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animBg="1"/>
      <p:bldP spid="24" grpId="0"/>
      <p:bldP spid="25" grpId="0" animBg="1"/>
      <p:bldP spid="26" grpId="0"/>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623A124-0B2C-CB33-1C63-36E8A174A568}"/>
            </a:ext>
          </a:extLst>
        </p:cNvPr>
        <p:cNvGrpSpPr/>
        <p:nvPr/>
      </p:nvGrpSpPr>
      <p:grpSpPr>
        <a:xfrm>
          <a:off x="0" y="0"/>
          <a:ext cx="0" cy="0"/>
          <a:chOff x="0" y="0"/>
          <a:chExt cx="0" cy="0"/>
        </a:xfrm>
      </p:grpSpPr>
      <p:sp>
        <p:nvSpPr>
          <p:cNvPr id="12" name="テキスト ボックス 11">
            <a:extLst>
              <a:ext uri="{FF2B5EF4-FFF2-40B4-BE49-F238E27FC236}">
                <a16:creationId xmlns:a16="http://schemas.microsoft.com/office/drawing/2014/main" id="{E1906F56-6E0A-3443-F4CC-13F1CD3AE169}"/>
              </a:ext>
            </a:extLst>
          </p:cNvPr>
          <p:cNvSpPr txBox="1"/>
          <p:nvPr/>
        </p:nvSpPr>
        <p:spPr>
          <a:xfrm>
            <a:off x="219785" y="1555062"/>
            <a:ext cx="11004475" cy="4154984"/>
          </a:xfrm>
          <a:prstGeom prst="rect">
            <a:avLst/>
          </a:prstGeom>
          <a:noFill/>
          <a:ln>
            <a:solidFill>
              <a:schemeClr val="tx1"/>
            </a:solidFill>
          </a:ln>
        </p:spPr>
        <p:txBody>
          <a:bodyPr wrap="square" rtlCol="0">
            <a:spAutoFit/>
          </a:bodyPr>
          <a:lstStyle/>
          <a:p>
            <a:r>
              <a:rPr kumimoji="1" lang="ja-JP" altLang="en-US" sz="1600" b="1"/>
              <a:t>総売上</a:t>
            </a:r>
            <a:endParaRPr lang="en-US" altLang="ja-JP" sz="1600" b="1"/>
          </a:p>
          <a:p>
            <a:r>
              <a:rPr kumimoji="1" lang="ja-JP" altLang="en-US" sz="1600"/>
              <a:t>→</a:t>
            </a:r>
            <a:r>
              <a:rPr kumimoji="1" lang="en-US" altLang="ja-JP" sz="1600"/>
              <a:t> 6</a:t>
            </a:r>
            <a:r>
              <a:rPr kumimoji="1" lang="ja-JP" altLang="en-US" sz="1600"/>
              <a:t>次産業、ふるさと納税等への参入等によって</a:t>
            </a:r>
            <a:r>
              <a:rPr kumimoji="1" lang="en-US" altLang="ja-JP" sz="1600"/>
              <a:t>5%</a:t>
            </a:r>
            <a:r>
              <a:rPr kumimoji="1" lang="ja-JP" altLang="en-US" sz="1600"/>
              <a:t>向上</a:t>
            </a:r>
            <a:endParaRPr kumimoji="1" lang="en-US" altLang="ja-JP" sz="1600"/>
          </a:p>
          <a:p>
            <a:r>
              <a:rPr kumimoji="1" lang="en-US" altLang="ja-JP" sz="1600"/>
              <a:t>18,168,000</a:t>
            </a:r>
            <a:r>
              <a:rPr kumimoji="1" lang="ja-JP" altLang="en-US" sz="1600"/>
              <a:t>円</a:t>
            </a:r>
            <a:r>
              <a:rPr lang="en-US" altLang="ja-JP" sz="1600"/>
              <a:t> </a:t>
            </a:r>
            <a:r>
              <a:rPr kumimoji="1" lang="en-US" altLang="ja-JP" sz="1600"/>
              <a:t>× </a:t>
            </a:r>
            <a:r>
              <a:rPr lang="en-US" altLang="ja-JP" sz="1600"/>
              <a:t>5</a:t>
            </a:r>
            <a:r>
              <a:rPr kumimoji="1" lang="en-US" altLang="ja-JP" sz="1600"/>
              <a:t> × 1.05 = 95,382,000</a:t>
            </a:r>
            <a:r>
              <a:rPr kumimoji="1" lang="ja-JP" altLang="en-US" sz="1600"/>
              <a:t>円</a:t>
            </a:r>
            <a:endParaRPr kumimoji="1" lang="en-US" altLang="ja-JP" sz="1600"/>
          </a:p>
          <a:p>
            <a:r>
              <a:rPr lang="ja-JP" altLang="en-US" sz="1600" b="1"/>
              <a:t>農業経営費</a:t>
            </a:r>
            <a:endParaRPr lang="en-US" altLang="ja-JP" sz="1600" b="1"/>
          </a:p>
          <a:p>
            <a:r>
              <a:rPr lang="ja-JP" altLang="en-US" sz="1600"/>
              <a:t>→</a:t>
            </a:r>
            <a:r>
              <a:rPr lang="en-US" altLang="ja-JP" sz="1600"/>
              <a:t> </a:t>
            </a:r>
            <a:r>
              <a:rPr lang="ja-JP" altLang="en-US" sz="1600"/>
              <a:t>農地集約、機械の共有等により経費を</a:t>
            </a:r>
            <a:r>
              <a:rPr lang="en-US" altLang="ja-JP" sz="1600"/>
              <a:t>10%</a:t>
            </a:r>
            <a:r>
              <a:rPr lang="ja-JP" altLang="en-US" sz="1600"/>
              <a:t>削減</a:t>
            </a:r>
            <a:endParaRPr lang="en-US" altLang="ja-JP" sz="1600"/>
          </a:p>
          <a:p>
            <a:r>
              <a:rPr lang="en-US" altLang="ja-JP" sz="1600"/>
              <a:t>(12,597,000</a:t>
            </a:r>
            <a:r>
              <a:rPr lang="ja-JP" altLang="en-US" sz="1600"/>
              <a:t>円</a:t>
            </a:r>
            <a:r>
              <a:rPr lang="en-US" altLang="ja-JP" sz="1600"/>
              <a:t> – 510,000</a:t>
            </a:r>
            <a:r>
              <a:rPr lang="ja-JP" altLang="en-US" sz="1600"/>
              <a:t>円</a:t>
            </a:r>
            <a:r>
              <a:rPr lang="en-US" altLang="ja-JP" sz="1600"/>
              <a:t>) </a:t>
            </a:r>
            <a:r>
              <a:rPr kumimoji="1" lang="en-US" altLang="ja-JP" sz="1600"/>
              <a:t>× </a:t>
            </a:r>
            <a:r>
              <a:rPr lang="en-US" altLang="ja-JP" sz="1600"/>
              <a:t>5 </a:t>
            </a:r>
            <a:r>
              <a:rPr kumimoji="1" lang="en-US" altLang="ja-JP" sz="1600"/>
              <a:t>×</a:t>
            </a:r>
            <a:r>
              <a:rPr lang="en-US" altLang="ja-JP" sz="1600"/>
              <a:t> 0.90= 54,391,500</a:t>
            </a:r>
            <a:r>
              <a:rPr lang="ja-JP" altLang="en-US" sz="1600"/>
              <a:t>円</a:t>
            </a:r>
            <a:endParaRPr lang="en-US" altLang="ja-JP" sz="1600"/>
          </a:p>
          <a:p>
            <a:r>
              <a:rPr lang="ja-JP" altLang="en-US" sz="1600" b="1"/>
              <a:t>賃金</a:t>
            </a:r>
            <a:endParaRPr lang="en-US" altLang="ja-JP" sz="1600" b="1"/>
          </a:p>
          <a:p>
            <a:r>
              <a:rPr lang="en-US" altLang="ja-JP" sz="1600"/>
              <a:t>4,000,000</a:t>
            </a:r>
            <a:r>
              <a:rPr lang="ja-JP" altLang="en-US" sz="1600"/>
              <a:t>円</a:t>
            </a:r>
            <a:r>
              <a:rPr lang="en-US" altLang="ja-JP" sz="1600"/>
              <a:t> </a:t>
            </a:r>
            <a:r>
              <a:rPr kumimoji="1" lang="en-US" altLang="ja-JP" sz="1600"/>
              <a:t>× 5 + 510,000</a:t>
            </a:r>
            <a:r>
              <a:rPr kumimoji="1" lang="ja-JP" altLang="en-US" sz="1600"/>
              <a:t>円</a:t>
            </a:r>
            <a:r>
              <a:rPr kumimoji="1" lang="en-US" altLang="ja-JP" sz="1600"/>
              <a:t> × 5 = 22,550,000</a:t>
            </a:r>
            <a:r>
              <a:rPr kumimoji="1" lang="ja-JP" altLang="en-US" sz="1600"/>
              <a:t>円</a:t>
            </a:r>
            <a:endParaRPr kumimoji="1" lang="en-US" altLang="ja-JP" sz="1600"/>
          </a:p>
          <a:p>
            <a:r>
              <a:rPr lang="ja-JP" altLang="en-US" sz="1600" b="1"/>
              <a:t>社会保険料</a:t>
            </a:r>
            <a:endParaRPr lang="en-US" altLang="ja-JP" sz="1600" b="1"/>
          </a:p>
          <a:p>
            <a:r>
              <a:rPr lang="en-US" altLang="ja-JP" sz="1600"/>
              <a:t>22,550,000 </a:t>
            </a:r>
            <a:r>
              <a:rPr kumimoji="1" lang="en-US" altLang="ja-JP" sz="1600"/>
              <a:t>× 21.12%(</a:t>
            </a:r>
            <a:r>
              <a:rPr kumimoji="1" lang="ja-JP" altLang="en-US" sz="1600"/>
              <a:t>労災保険</a:t>
            </a:r>
            <a:r>
              <a:rPr kumimoji="1" lang="en-US" altLang="ja-JP" sz="1600"/>
              <a:t>1.3</a:t>
            </a:r>
            <a:r>
              <a:rPr lang="en-US" altLang="ja-JP" sz="1600"/>
              <a:t>%</a:t>
            </a:r>
            <a:r>
              <a:rPr lang="ja-JP" altLang="en-US" sz="1600"/>
              <a:t>、雇用保険</a:t>
            </a:r>
            <a:r>
              <a:rPr lang="en-US" altLang="ja-JP" sz="1600"/>
              <a:t>1%</a:t>
            </a:r>
            <a:r>
              <a:rPr lang="ja-JP" altLang="en-US" sz="1600"/>
              <a:t>、健康保険</a:t>
            </a:r>
            <a:r>
              <a:rPr lang="en-US" altLang="ja-JP" sz="1600"/>
              <a:t>9.67%</a:t>
            </a:r>
            <a:r>
              <a:rPr lang="ja-JP" altLang="en-US" sz="1600"/>
              <a:t>、厚生年金保険</a:t>
            </a:r>
            <a:r>
              <a:rPr lang="en-US" altLang="ja-JP" sz="1600"/>
              <a:t>9.15%</a:t>
            </a:r>
            <a:r>
              <a:rPr kumimoji="1" lang="en-US" altLang="ja-JP" sz="1600"/>
              <a:t>)</a:t>
            </a:r>
          </a:p>
          <a:p>
            <a:r>
              <a:rPr lang="en-US" altLang="ja-JP" sz="1600"/>
              <a:t>= 4,762,560</a:t>
            </a:r>
            <a:r>
              <a:rPr lang="ja-JP" altLang="en-US" sz="1600"/>
              <a:t>円</a:t>
            </a:r>
            <a:endParaRPr lang="en-US" altLang="ja-JP" sz="1600"/>
          </a:p>
          <a:p>
            <a:r>
              <a:rPr lang="ja-JP" altLang="en-US" sz="1600" b="1"/>
              <a:t>事務費・法人設立費用</a:t>
            </a:r>
            <a:r>
              <a:rPr lang="en-US" altLang="ja-JP" sz="1600"/>
              <a:t>(</a:t>
            </a:r>
            <a:r>
              <a:rPr lang="ja-JP" altLang="en-US" sz="1600"/>
              <a:t>法人設立費用は</a:t>
            </a:r>
            <a:r>
              <a:rPr lang="en-US" altLang="ja-JP" sz="1600"/>
              <a:t>1</a:t>
            </a:r>
            <a:r>
              <a:rPr lang="ja-JP" altLang="en-US" sz="1600"/>
              <a:t>年目のみ</a:t>
            </a:r>
            <a:r>
              <a:rPr lang="en-US" altLang="ja-JP" sz="1600"/>
              <a:t>) </a:t>
            </a:r>
          </a:p>
          <a:p>
            <a:r>
              <a:rPr lang="en-US" altLang="ja-JP" sz="1600"/>
              <a:t>500,000</a:t>
            </a:r>
            <a:r>
              <a:rPr lang="ja-JP" altLang="en-US" sz="1600"/>
              <a:t>円</a:t>
            </a:r>
            <a:r>
              <a:rPr lang="en-US" altLang="ja-JP" sz="1600"/>
              <a:t> + 250,000</a:t>
            </a:r>
            <a:r>
              <a:rPr lang="ja-JP" altLang="en-US" sz="1600"/>
              <a:t>円</a:t>
            </a:r>
            <a:r>
              <a:rPr lang="en-US" altLang="ja-JP" sz="1600"/>
              <a:t> = 750,000</a:t>
            </a:r>
            <a:r>
              <a:rPr lang="ja-JP" altLang="en-US" sz="1600"/>
              <a:t>円</a:t>
            </a:r>
            <a:endParaRPr lang="en-US" altLang="ja-JP" sz="1600"/>
          </a:p>
          <a:p>
            <a:r>
              <a:rPr lang="ja-JP" altLang="en-US" sz="1600" b="1"/>
              <a:t>税金</a:t>
            </a:r>
            <a:endParaRPr lang="en-US" altLang="ja-JP" sz="1600" b="1"/>
          </a:p>
          <a:p>
            <a:r>
              <a:rPr lang="ja-JP" altLang="en-US" sz="1600"/>
              <a:t>法人税</a:t>
            </a:r>
            <a:r>
              <a:rPr lang="en-US" altLang="ja-JP" sz="1600"/>
              <a:t>(22,550,000</a:t>
            </a:r>
            <a:r>
              <a:rPr lang="ja-JP" altLang="en-US" sz="1600"/>
              <a:t>円</a:t>
            </a:r>
            <a:r>
              <a:rPr lang="en-US" altLang="ja-JP" sz="1600"/>
              <a:t> </a:t>
            </a:r>
            <a:r>
              <a:rPr kumimoji="1" lang="en-US" altLang="ja-JP" sz="1600"/>
              <a:t>× 0.15) + </a:t>
            </a:r>
            <a:r>
              <a:rPr kumimoji="1" lang="ja-JP" altLang="en-US" sz="1600"/>
              <a:t>法人市民税</a:t>
            </a:r>
            <a:r>
              <a:rPr kumimoji="1" lang="en-US" altLang="ja-JP" sz="1600"/>
              <a:t>(3,382,500</a:t>
            </a:r>
            <a:r>
              <a:rPr kumimoji="1" lang="ja-JP" altLang="en-US" sz="1600"/>
              <a:t>円</a:t>
            </a:r>
            <a:r>
              <a:rPr kumimoji="1" lang="en-US" altLang="ja-JP" sz="1600"/>
              <a:t> × 0.084 + 60,000</a:t>
            </a:r>
            <a:r>
              <a:rPr kumimoji="1" lang="ja-JP" altLang="en-US" sz="1600"/>
              <a:t>円</a:t>
            </a:r>
            <a:r>
              <a:rPr kumimoji="1" lang="en-US" altLang="ja-JP" sz="1600"/>
              <a:t>) + </a:t>
            </a:r>
            <a:r>
              <a:rPr kumimoji="1" lang="ja-JP" altLang="en-US" sz="1600"/>
              <a:t>法人県民税</a:t>
            </a:r>
            <a:r>
              <a:rPr kumimoji="1" lang="en-US" altLang="ja-JP" sz="1600"/>
              <a:t>(3,382,500</a:t>
            </a:r>
            <a:r>
              <a:rPr kumimoji="1" lang="ja-JP" altLang="en-US" sz="1600"/>
              <a:t>円</a:t>
            </a:r>
            <a:r>
              <a:rPr kumimoji="1" lang="en-US" altLang="ja-JP" sz="1600"/>
              <a:t> × 0.01 + 22,000</a:t>
            </a:r>
            <a:r>
              <a:rPr kumimoji="1" lang="ja-JP" altLang="en-US" sz="1600"/>
              <a:t>円</a:t>
            </a:r>
            <a:r>
              <a:rPr kumimoji="1" lang="en-US" altLang="ja-JP" sz="1600"/>
              <a:t>) + </a:t>
            </a:r>
            <a:r>
              <a:rPr kumimoji="1" lang="ja-JP" altLang="en-US" sz="1600"/>
              <a:t>法人事業税</a:t>
            </a:r>
            <a:r>
              <a:rPr kumimoji="1" lang="en-US" altLang="ja-JP" sz="1600"/>
              <a:t>(22,500,000</a:t>
            </a:r>
            <a:r>
              <a:rPr kumimoji="1" lang="ja-JP" altLang="en-US" sz="1600"/>
              <a:t>円</a:t>
            </a:r>
            <a:r>
              <a:rPr kumimoji="1" lang="en-US" altLang="ja-JP" sz="1600"/>
              <a:t> × 0.07) = 5,360,955</a:t>
            </a:r>
            <a:r>
              <a:rPr kumimoji="1" lang="ja-JP" altLang="en-US" sz="1600"/>
              <a:t>円</a:t>
            </a:r>
            <a:endParaRPr kumimoji="1" lang="en-US" altLang="ja-JP" sz="1600"/>
          </a:p>
        </p:txBody>
      </p:sp>
      <p:sp>
        <p:nvSpPr>
          <p:cNvPr id="2" name="四角形: 1 つの角を切り取る 1">
            <a:extLst>
              <a:ext uri="{FF2B5EF4-FFF2-40B4-BE49-F238E27FC236}">
                <a16:creationId xmlns:a16="http://schemas.microsoft.com/office/drawing/2014/main" id="{16E23C68-16CE-55FD-DA30-9B952129FCE0}"/>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55E21A99-0351-DB84-A383-3304EBE3823C}"/>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3C865501-EE7E-4EBD-3A01-3B1C219C70A3}"/>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F2C89E2C-8AEE-26B0-B995-F67FDA4410D1}"/>
              </a:ext>
            </a:extLst>
          </p:cNvPr>
          <p:cNvSpPr/>
          <p:nvPr/>
        </p:nvSpPr>
        <p:spPr>
          <a:xfrm>
            <a:off x="11400000" y="34622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CBD3C515-820D-CF0C-267D-CDFDAAF260A7}"/>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5905D7FA-E39B-99DC-44F8-01347DCD242D}"/>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4CBC97D7-D92F-0850-6877-9A6DB55F832D}"/>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773CA0E4-5CF4-8F92-BD30-31336F11DA93}"/>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F35C0AFA-DF01-8354-97FC-64A1B313B93B}"/>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D6D54BD9-27DD-CD68-7C7A-6939592574D6}"/>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1"/>
                </a:solidFill>
              </a:rPr>
              <a:t>農業</a:t>
            </a:r>
          </a:p>
        </p:txBody>
      </p:sp>
      <p:sp>
        <p:nvSpPr>
          <p:cNvPr id="18" name="テキスト ボックス 17">
            <a:extLst>
              <a:ext uri="{FF2B5EF4-FFF2-40B4-BE49-F238E27FC236}">
                <a16:creationId xmlns:a16="http://schemas.microsoft.com/office/drawing/2014/main" id="{72DF4B43-78E9-FD53-BED7-B9FB4345439F}"/>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483D7939-4A3C-EC0E-1B37-43BB3374493B}"/>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lumMod val="75000"/>
                  </a:schemeClr>
                </a:solidFill>
              </a:rPr>
              <a:t>参画</a:t>
            </a:r>
            <a:endParaRPr kumimoji="1" lang="ja-JP" altLang="en-US" sz="3600" b="1">
              <a:solidFill>
                <a:schemeClr val="bg1">
                  <a:lumMod val="75000"/>
                </a:schemeClr>
              </a:solidFill>
            </a:endParaRPr>
          </a:p>
        </p:txBody>
      </p:sp>
      <p:sp>
        <p:nvSpPr>
          <p:cNvPr id="9" name="テキスト ボックス 8">
            <a:extLst>
              <a:ext uri="{FF2B5EF4-FFF2-40B4-BE49-F238E27FC236}">
                <a16:creationId xmlns:a16="http://schemas.microsoft.com/office/drawing/2014/main" id="{8B7547FD-0BD1-E17D-1919-B821AFD933BF}"/>
              </a:ext>
            </a:extLst>
          </p:cNvPr>
          <p:cNvSpPr txBox="1"/>
          <p:nvPr/>
        </p:nvSpPr>
        <p:spPr>
          <a:xfrm>
            <a:off x="219785" y="77400"/>
            <a:ext cx="2752015" cy="1354217"/>
          </a:xfrm>
          <a:prstGeom prst="rect">
            <a:avLst/>
          </a:prstGeom>
          <a:noFill/>
          <a:ln>
            <a:solidFill>
              <a:schemeClr val="tx1"/>
            </a:solidFill>
          </a:ln>
        </p:spPr>
        <p:txBody>
          <a:bodyPr wrap="square" rtlCol="0">
            <a:spAutoFit/>
          </a:bodyPr>
          <a:lstStyle/>
          <a:p>
            <a:pPr algn="ctr"/>
            <a:r>
              <a:rPr lang="ja-JP" altLang="en-US" sz="1600" b="1"/>
              <a:t>一般的な農家</a:t>
            </a:r>
            <a:r>
              <a:rPr lang="en-US" altLang="ja-JP" sz="1600" b="1"/>
              <a:t>(1</a:t>
            </a:r>
            <a:r>
              <a:rPr lang="ja-JP" altLang="en-US" sz="1600" b="1"/>
              <a:t>経営体</a:t>
            </a:r>
            <a:r>
              <a:rPr lang="en-US" altLang="ja-JP" sz="1600"/>
              <a:t>)</a:t>
            </a:r>
          </a:p>
          <a:p>
            <a:r>
              <a:rPr kumimoji="1" lang="ja-JP" altLang="en-US" sz="1600" b="1"/>
              <a:t>農業粗利益</a:t>
            </a:r>
            <a:r>
              <a:rPr kumimoji="1" lang="en-US" altLang="ja-JP" sz="1600" b="1"/>
              <a:t> </a:t>
            </a:r>
            <a:r>
              <a:rPr kumimoji="1" lang="ja-JP" altLang="en-US" sz="1600" b="1"/>
              <a:t>　</a:t>
            </a:r>
            <a:r>
              <a:rPr kumimoji="1" lang="en-US" altLang="ja-JP" sz="1600"/>
              <a:t>18,168,000</a:t>
            </a:r>
            <a:r>
              <a:rPr kumimoji="1" lang="ja-JP" altLang="en-US" sz="1600"/>
              <a:t>円</a:t>
            </a:r>
            <a:endParaRPr kumimoji="1" lang="en-US" altLang="ja-JP" sz="1600"/>
          </a:p>
          <a:p>
            <a:r>
              <a:rPr kumimoji="1" lang="ja-JP" altLang="en-US" sz="1600" b="1"/>
              <a:t>農業経営費</a:t>
            </a:r>
            <a:r>
              <a:rPr kumimoji="1" lang="en-US" altLang="ja-JP" sz="1600" b="1"/>
              <a:t> </a:t>
            </a:r>
            <a:r>
              <a:rPr kumimoji="1" lang="ja-JP" altLang="en-US" sz="1600" b="1"/>
              <a:t>　</a:t>
            </a:r>
            <a:r>
              <a:rPr kumimoji="1" lang="en-US" altLang="ja-JP" sz="1600"/>
              <a:t>12,597,000</a:t>
            </a:r>
            <a:r>
              <a:rPr kumimoji="1" lang="ja-JP" altLang="en-US" sz="1600"/>
              <a:t>円</a:t>
            </a:r>
            <a:endParaRPr kumimoji="1" lang="en-US" altLang="ja-JP" sz="1600"/>
          </a:p>
          <a:p>
            <a:r>
              <a:rPr lang="en-US" altLang="ja-JP" sz="1600"/>
              <a:t>(</a:t>
            </a:r>
            <a:r>
              <a:rPr lang="ja-JP" altLang="en-US" sz="1600"/>
              <a:t>うち雇人費</a:t>
            </a:r>
            <a:r>
              <a:rPr lang="en-US" altLang="ja-JP" sz="1600"/>
              <a:t> 510,000</a:t>
            </a:r>
            <a:r>
              <a:rPr lang="ja-JP" altLang="en-US" sz="1600"/>
              <a:t>円</a:t>
            </a:r>
            <a:r>
              <a:rPr lang="en-US" altLang="ja-JP" sz="1600"/>
              <a:t>)</a:t>
            </a:r>
            <a:endParaRPr kumimoji="1" lang="en-US" altLang="ja-JP" sz="1600"/>
          </a:p>
          <a:p>
            <a:r>
              <a:rPr lang="ja-JP" altLang="en-US" sz="1600"/>
              <a:t>　</a:t>
            </a:r>
            <a:r>
              <a:rPr lang="ja-JP" altLang="en-US" sz="1600" b="1"/>
              <a:t>農業所得</a:t>
            </a:r>
            <a:r>
              <a:rPr lang="en-US" altLang="ja-JP" sz="1600" b="1"/>
              <a:t> </a:t>
            </a:r>
            <a:r>
              <a:rPr lang="ja-JP" altLang="en-US" sz="1600" b="1"/>
              <a:t>　</a:t>
            </a:r>
            <a:r>
              <a:rPr lang="en-US" altLang="ja-JP" sz="1600" b="1"/>
              <a:t> </a:t>
            </a:r>
            <a:r>
              <a:rPr lang="en-US" altLang="ja-JP" sz="1600"/>
              <a:t>5,571,000</a:t>
            </a:r>
            <a:r>
              <a:rPr lang="ja-JP" altLang="en-US" sz="1600"/>
              <a:t>円</a:t>
            </a:r>
            <a:endParaRPr kumimoji="1" lang="ja-JP" altLang="en-US"/>
          </a:p>
        </p:txBody>
      </p:sp>
      <p:sp>
        <p:nvSpPr>
          <p:cNvPr id="10" name="テキスト ボックス 9">
            <a:extLst>
              <a:ext uri="{FF2B5EF4-FFF2-40B4-BE49-F238E27FC236}">
                <a16:creationId xmlns:a16="http://schemas.microsoft.com/office/drawing/2014/main" id="{89CAA3C5-5D3C-3028-7C81-43BF3C9A00BC}"/>
              </a:ext>
            </a:extLst>
          </p:cNvPr>
          <p:cNvSpPr txBox="1"/>
          <p:nvPr/>
        </p:nvSpPr>
        <p:spPr>
          <a:xfrm>
            <a:off x="6264803" y="1978136"/>
            <a:ext cx="3480377" cy="646331"/>
          </a:xfrm>
          <a:prstGeom prst="rect">
            <a:avLst/>
          </a:prstGeom>
          <a:noFill/>
          <a:ln>
            <a:solidFill>
              <a:schemeClr val="tx1"/>
            </a:solidFill>
          </a:ln>
        </p:spPr>
        <p:txBody>
          <a:bodyPr wrap="square" rtlCol="0">
            <a:spAutoFit/>
          </a:bodyPr>
          <a:lstStyle/>
          <a:p>
            <a:r>
              <a:rPr kumimoji="1" lang="ja-JP" altLang="en-US"/>
              <a:t>法人設立費用は</a:t>
            </a:r>
            <a:r>
              <a:rPr kumimoji="1" lang="en-US" altLang="ja-JP"/>
              <a:t>1</a:t>
            </a:r>
            <a:r>
              <a:rPr kumimoji="1" lang="ja-JP" altLang="en-US"/>
              <a:t>年目のみ</a:t>
            </a:r>
            <a:endParaRPr kumimoji="1" lang="en-US" altLang="ja-JP"/>
          </a:p>
          <a:p>
            <a:r>
              <a:rPr kumimoji="1" lang="ja-JP" altLang="en-US"/>
              <a:t>担い手確保と売上拡大の好循環</a:t>
            </a:r>
          </a:p>
        </p:txBody>
      </p:sp>
      <p:sp>
        <p:nvSpPr>
          <p:cNvPr id="11" name="テキスト ボックス 10">
            <a:extLst>
              <a:ext uri="{FF2B5EF4-FFF2-40B4-BE49-F238E27FC236}">
                <a16:creationId xmlns:a16="http://schemas.microsoft.com/office/drawing/2014/main" id="{33C013D6-3CFF-F63F-22D5-BC0A4FE2087C}"/>
              </a:ext>
            </a:extLst>
          </p:cNvPr>
          <p:cNvSpPr txBox="1"/>
          <p:nvPr/>
        </p:nvSpPr>
        <p:spPr>
          <a:xfrm>
            <a:off x="3561100" y="695487"/>
            <a:ext cx="2364700" cy="369332"/>
          </a:xfrm>
          <a:prstGeom prst="rect">
            <a:avLst/>
          </a:prstGeom>
          <a:noFill/>
        </p:spPr>
        <p:txBody>
          <a:bodyPr wrap="square" rtlCol="0">
            <a:spAutoFit/>
          </a:bodyPr>
          <a:lstStyle/>
          <a:p>
            <a:r>
              <a:rPr lang="en-US" altLang="ja-JP" u="sng"/>
              <a:t>5</a:t>
            </a:r>
            <a:r>
              <a:rPr lang="ja-JP" altLang="en-US" u="sng"/>
              <a:t>経営体が</a:t>
            </a:r>
            <a:r>
              <a:rPr lang="en-US" altLang="ja-JP" u="sng"/>
              <a:t>1</a:t>
            </a:r>
            <a:r>
              <a:rPr lang="ja-JP" altLang="en-US" u="sng"/>
              <a:t>法人設立</a:t>
            </a:r>
            <a:endParaRPr kumimoji="1" lang="en-US" altLang="ja-JP" u="sng"/>
          </a:p>
        </p:txBody>
      </p:sp>
      <p:sp>
        <p:nvSpPr>
          <p:cNvPr id="13" name="テキスト ボックス 12">
            <a:extLst>
              <a:ext uri="{FF2B5EF4-FFF2-40B4-BE49-F238E27FC236}">
                <a16:creationId xmlns:a16="http://schemas.microsoft.com/office/drawing/2014/main" id="{F14B6E0B-ED30-B7EF-B695-BD7E78948E0D}"/>
              </a:ext>
            </a:extLst>
          </p:cNvPr>
          <p:cNvSpPr txBox="1"/>
          <p:nvPr/>
        </p:nvSpPr>
        <p:spPr>
          <a:xfrm>
            <a:off x="219785" y="5834694"/>
            <a:ext cx="8030836" cy="923330"/>
          </a:xfrm>
          <a:prstGeom prst="rect">
            <a:avLst/>
          </a:prstGeom>
          <a:noFill/>
          <a:ln>
            <a:solidFill>
              <a:schemeClr val="tx1"/>
            </a:solidFill>
          </a:ln>
        </p:spPr>
        <p:txBody>
          <a:bodyPr wrap="square" rtlCol="0">
            <a:spAutoFit/>
          </a:bodyPr>
          <a:lstStyle/>
          <a:p>
            <a:r>
              <a:rPr kumimoji="1" lang="ja-JP" altLang="en-US" b="1"/>
              <a:t>賃金</a:t>
            </a:r>
            <a:r>
              <a:rPr kumimoji="1" lang="en-US" altLang="ja-JP" b="1"/>
              <a:t> + </a:t>
            </a:r>
            <a:r>
              <a:rPr kumimoji="1" lang="ja-JP" altLang="en-US" b="1"/>
              <a:t>利益</a:t>
            </a:r>
            <a:r>
              <a:rPr kumimoji="1" lang="en-US" altLang="ja-JP" b="1"/>
              <a:t> </a:t>
            </a:r>
            <a:r>
              <a:rPr kumimoji="1" lang="en-US" altLang="ja-JP"/>
              <a:t>= 30,116,985</a:t>
            </a:r>
            <a:r>
              <a:rPr kumimoji="1" lang="ja-JP" altLang="en-US"/>
              <a:t>円</a:t>
            </a:r>
            <a:endParaRPr kumimoji="1" lang="en-US" altLang="ja-JP"/>
          </a:p>
          <a:p>
            <a:r>
              <a:rPr lang="ja-JP" altLang="en-US" b="1"/>
              <a:t>農業所得単純合計</a:t>
            </a:r>
            <a:r>
              <a:rPr lang="en-US" altLang="ja-JP" b="1"/>
              <a:t> </a:t>
            </a:r>
            <a:r>
              <a:rPr lang="en-US" altLang="ja-JP"/>
              <a:t>=27,855</a:t>
            </a:r>
            <a:r>
              <a:rPr kumimoji="1" lang="en-US" altLang="ja-JP"/>
              <a:t>,000</a:t>
            </a:r>
            <a:r>
              <a:rPr kumimoji="1" lang="ja-JP" altLang="en-US"/>
              <a:t>円</a:t>
            </a:r>
            <a:endParaRPr kumimoji="1" lang="en-US" altLang="ja-JP"/>
          </a:p>
          <a:p>
            <a:r>
              <a:rPr lang="ja-JP" altLang="en-US"/>
              <a:t>差額</a:t>
            </a:r>
            <a:r>
              <a:rPr lang="en-US" altLang="ja-JP"/>
              <a:t>(</a:t>
            </a:r>
            <a:r>
              <a:rPr lang="ja-JP" altLang="en-US"/>
              <a:t>法人化によるメリット</a:t>
            </a:r>
            <a:r>
              <a:rPr lang="en-US" altLang="ja-JP"/>
              <a:t>) = 30,116,985</a:t>
            </a:r>
            <a:r>
              <a:rPr lang="ja-JP" altLang="en-US"/>
              <a:t>円</a:t>
            </a:r>
            <a:r>
              <a:rPr lang="en-US" altLang="ja-JP"/>
              <a:t> – 27,855,000</a:t>
            </a:r>
            <a:r>
              <a:rPr lang="ja-JP" altLang="en-US"/>
              <a:t>円</a:t>
            </a:r>
            <a:r>
              <a:rPr lang="en-US" altLang="ja-JP"/>
              <a:t> = </a:t>
            </a:r>
            <a:r>
              <a:rPr lang="en-US" altLang="ja-JP">
                <a:solidFill>
                  <a:srgbClr val="C00000"/>
                </a:solidFill>
              </a:rPr>
              <a:t>2,261,985</a:t>
            </a:r>
            <a:r>
              <a:rPr lang="ja-JP" altLang="en-US">
                <a:solidFill>
                  <a:srgbClr val="C00000"/>
                </a:solidFill>
              </a:rPr>
              <a:t>円</a:t>
            </a:r>
            <a:endParaRPr kumimoji="1" lang="ja-JP" altLang="en-US">
              <a:solidFill>
                <a:srgbClr val="C00000"/>
              </a:solidFill>
            </a:endParaRPr>
          </a:p>
        </p:txBody>
      </p:sp>
      <p:sp>
        <p:nvSpPr>
          <p:cNvPr id="19" name="正方形/長方形 18">
            <a:extLst>
              <a:ext uri="{FF2B5EF4-FFF2-40B4-BE49-F238E27FC236}">
                <a16:creationId xmlns:a16="http://schemas.microsoft.com/office/drawing/2014/main" id="{62D0E4E0-78A2-FEA7-3D12-B7632775873D}"/>
              </a:ext>
            </a:extLst>
          </p:cNvPr>
          <p:cNvSpPr/>
          <p:nvPr/>
        </p:nvSpPr>
        <p:spPr>
          <a:xfrm>
            <a:off x="6617234" y="438938"/>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cxnSp>
        <p:nvCxnSpPr>
          <p:cNvPr id="22" name="直線コネクタ 21">
            <a:extLst>
              <a:ext uri="{FF2B5EF4-FFF2-40B4-BE49-F238E27FC236}">
                <a16:creationId xmlns:a16="http://schemas.microsoft.com/office/drawing/2014/main" id="{FE2FD6F7-5D17-9CC4-42AC-50791F8DC93C}"/>
              </a:ext>
            </a:extLst>
          </p:cNvPr>
          <p:cNvCxnSpPr/>
          <p:nvPr/>
        </p:nvCxnSpPr>
        <p:spPr>
          <a:xfrm>
            <a:off x="2971800" y="1249483"/>
            <a:ext cx="1783080" cy="0"/>
          </a:xfrm>
          <a:prstGeom prst="line">
            <a:avLst/>
          </a:prstGeom>
        </p:spPr>
        <p:style>
          <a:lnRef idx="2">
            <a:schemeClr val="dk1"/>
          </a:lnRef>
          <a:fillRef idx="0">
            <a:schemeClr val="dk1"/>
          </a:fillRef>
          <a:effectRef idx="1">
            <a:schemeClr val="dk1"/>
          </a:effectRef>
          <a:fontRef idx="minor">
            <a:schemeClr val="tx1"/>
          </a:fontRef>
        </p:style>
      </p:cxnSp>
      <p:cxnSp>
        <p:nvCxnSpPr>
          <p:cNvPr id="24" name="直線矢印コネクタ 23">
            <a:extLst>
              <a:ext uri="{FF2B5EF4-FFF2-40B4-BE49-F238E27FC236}">
                <a16:creationId xmlns:a16="http://schemas.microsoft.com/office/drawing/2014/main" id="{8EBEDA69-01B8-3C5D-2AC2-D47E04B68CCB}"/>
              </a:ext>
            </a:extLst>
          </p:cNvPr>
          <p:cNvCxnSpPr/>
          <p:nvPr/>
        </p:nvCxnSpPr>
        <p:spPr>
          <a:xfrm>
            <a:off x="4743450" y="1249483"/>
            <a:ext cx="0" cy="30557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 name="スライド番号プレースホルダー 7">
            <a:extLst>
              <a:ext uri="{FF2B5EF4-FFF2-40B4-BE49-F238E27FC236}">
                <a16:creationId xmlns:a16="http://schemas.microsoft.com/office/drawing/2014/main" id="{FE5DBB62-BE5E-9454-55A8-1C66DC555890}"/>
              </a:ext>
            </a:extLst>
          </p:cNvPr>
          <p:cNvSpPr>
            <a:spLocks noGrp="1"/>
          </p:cNvSpPr>
          <p:nvPr>
            <p:ph type="sldNum" sz="quarter" idx="12"/>
          </p:nvPr>
        </p:nvSpPr>
        <p:spPr/>
        <p:txBody>
          <a:bodyPr/>
          <a:lstStyle/>
          <a:p>
            <a:fld id="{808DD2B0-C8C2-4F2E-939A-03152E45562F}" type="slidenum">
              <a:rPr kumimoji="1" lang="ja-JP" altLang="en-US" smtClean="0"/>
              <a:t>49</a:t>
            </a:fld>
            <a:endParaRPr kumimoji="1" lang="ja-JP" altLang="en-US"/>
          </a:p>
        </p:txBody>
      </p:sp>
    </p:spTree>
    <p:extLst>
      <p:ext uri="{BB962C8B-B14F-4D97-AF65-F5344CB8AC3E}">
        <p14:creationId xmlns:p14="http://schemas.microsoft.com/office/powerpoint/2010/main" val="29596533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2ACE87-B027-A315-E84E-54CB604BDF20}"/>
            </a:ext>
          </a:extLst>
        </p:cNvPr>
        <p:cNvGrpSpPr/>
        <p:nvPr/>
      </p:nvGrpSpPr>
      <p:grpSpPr>
        <a:xfrm>
          <a:off x="0" y="0"/>
          <a:ext cx="0" cy="0"/>
          <a:chOff x="0" y="0"/>
          <a:chExt cx="0" cy="0"/>
        </a:xfrm>
      </p:grpSpPr>
      <p:sp>
        <p:nvSpPr>
          <p:cNvPr id="2" name="四角形: 1 つの角を切り取る 1">
            <a:extLst>
              <a:ext uri="{FF2B5EF4-FFF2-40B4-BE49-F238E27FC236}">
                <a16:creationId xmlns:a16="http://schemas.microsoft.com/office/drawing/2014/main" id="{A375A96E-FA1F-130A-2340-720BC3198C50}"/>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4E25EEC9-1BF5-E1DE-3E99-2D94CC79DBE4}"/>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873C8141-99BF-EC5B-F57E-00A60B669685}"/>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BC9AB6D2-58EE-BCB4-D254-63FAEC8C033E}"/>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C77B9C22-29F9-0149-076B-28E04BF98F17}"/>
              </a:ext>
            </a:extLst>
          </p:cNvPr>
          <p:cNvSpPr/>
          <p:nvPr/>
        </p:nvSpPr>
        <p:spPr>
          <a:xfrm>
            <a:off x="11400000" y="4610699"/>
            <a:ext cx="792000" cy="1148400"/>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1357B89D-D7AA-A4E5-F652-F82399B8064C}"/>
              </a:ext>
            </a:extLst>
          </p:cNvPr>
          <p:cNvSpPr/>
          <p:nvPr/>
        </p:nvSpPr>
        <p:spPr>
          <a:xfrm>
            <a:off x="11400000" y="5759099"/>
            <a:ext cx="792000" cy="10989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0EC2C26D-103F-74AE-9833-26BDDD0E3F10}"/>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1CE9CB7E-FE7F-E4BF-B64E-06A3C61CF252}"/>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5676236B-717D-DE96-63B8-91C2A31C66FC}"/>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lumMod val="75000"/>
                  </a:schemeClr>
                </a:solidFill>
              </a:rPr>
              <a:t>防災</a:t>
            </a:r>
          </a:p>
        </p:txBody>
      </p:sp>
      <p:sp>
        <p:nvSpPr>
          <p:cNvPr id="17" name="テキスト ボックス 16">
            <a:extLst>
              <a:ext uri="{FF2B5EF4-FFF2-40B4-BE49-F238E27FC236}">
                <a16:creationId xmlns:a16="http://schemas.microsoft.com/office/drawing/2014/main" id="{2DAB1BF4-F49E-A31E-542A-654A841B3C5C}"/>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FD935981-809A-7108-7449-4FC5AE6ABF09}"/>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08F25757-1D10-BCEA-EE61-6FA2BAF7025E}"/>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1"/>
                </a:solidFill>
              </a:rPr>
              <a:t>参画</a:t>
            </a:r>
            <a:endParaRPr kumimoji="1" lang="ja-JP" altLang="en-US" sz="3600" b="1">
              <a:solidFill>
                <a:schemeClr val="bg1"/>
              </a:solidFill>
            </a:endParaRPr>
          </a:p>
        </p:txBody>
      </p:sp>
      <p:sp>
        <p:nvSpPr>
          <p:cNvPr id="12" name="テキスト ボックス 11">
            <a:extLst>
              <a:ext uri="{FF2B5EF4-FFF2-40B4-BE49-F238E27FC236}">
                <a16:creationId xmlns:a16="http://schemas.microsoft.com/office/drawing/2014/main" id="{4A2C78B7-1C7E-A502-A4B8-376AD3E30C1B}"/>
              </a:ext>
            </a:extLst>
          </p:cNvPr>
          <p:cNvSpPr txBox="1"/>
          <p:nvPr/>
        </p:nvSpPr>
        <p:spPr>
          <a:xfrm>
            <a:off x="304925" y="974255"/>
            <a:ext cx="3499335" cy="4401205"/>
          </a:xfrm>
          <a:prstGeom prst="rect">
            <a:avLst/>
          </a:prstGeom>
          <a:noFill/>
        </p:spPr>
        <p:txBody>
          <a:bodyPr wrap="square" rtlCol="0">
            <a:spAutoFit/>
          </a:bodyPr>
          <a:lstStyle/>
          <a:p>
            <a:r>
              <a:rPr kumimoji="1" lang="ja-JP" altLang="en-US" sz="2800"/>
              <a:t>内訳</a:t>
            </a:r>
            <a:endParaRPr kumimoji="1" lang="en-US" altLang="ja-JP" sz="2800"/>
          </a:p>
          <a:p>
            <a:r>
              <a:rPr lang="en-US" altLang="ja-JP" sz="2400"/>
              <a:t>(</a:t>
            </a:r>
            <a:r>
              <a:rPr lang="ja-JP" altLang="en-US" sz="2400"/>
              <a:t>年齢</a:t>
            </a:r>
            <a:r>
              <a:rPr lang="en-US" altLang="ja-JP" sz="2400"/>
              <a:t>)</a:t>
            </a:r>
            <a:r>
              <a:rPr lang="ja-JP" altLang="en-US" sz="2400"/>
              <a:t>　</a:t>
            </a:r>
            <a:r>
              <a:rPr lang="en-US" altLang="ja-JP" sz="2400"/>
              <a:t>(</a:t>
            </a:r>
            <a:r>
              <a:rPr lang="ja-JP" altLang="en-US" sz="2400"/>
              <a:t>転出者数</a:t>
            </a:r>
            <a:r>
              <a:rPr lang="en-US" altLang="ja-JP" sz="2400"/>
              <a:t>)</a:t>
            </a:r>
            <a:endParaRPr kumimoji="1" lang="en-US" altLang="ja-JP" sz="2400"/>
          </a:p>
          <a:p>
            <a:r>
              <a:rPr kumimoji="1" lang="en-US" altLang="ja-JP" sz="2800"/>
              <a:t>0-9</a:t>
            </a:r>
            <a:r>
              <a:rPr kumimoji="1" lang="ja-JP" altLang="en-US" sz="2800"/>
              <a:t>　　　</a:t>
            </a:r>
            <a:r>
              <a:rPr kumimoji="1" lang="en-US" altLang="ja-JP" sz="2800"/>
              <a:t>448</a:t>
            </a:r>
          </a:p>
          <a:p>
            <a:r>
              <a:rPr lang="en-US" altLang="ja-JP" sz="2800"/>
              <a:t>10-19</a:t>
            </a:r>
            <a:r>
              <a:rPr lang="ja-JP" altLang="en-US" sz="2800"/>
              <a:t>　　</a:t>
            </a:r>
            <a:r>
              <a:rPr lang="en-US" altLang="ja-JP" sz="2800"/>
              <a:t>341</a:t>
            </a:r>
          </a:p>
          <a:p>
            <a:r>
              <a:rPr kumimoji="1" lang="en-US" altLang="ja-JP" sz="2800"/>
              <a:t>20-29</a:t>
            </a:r>
            <a:r>
              <a:rPr kumimoji="1" lang="ja-JP" altLang="en-US" sz="2800"/>
              <a:t>　　</a:t>
            </a:r>
            <a:r>
              <a:rPr kumimoji="1" lang="en-US" altLang="ja-JP" sz="2800"/>
              <a:t>2,723</a:t>
            </a:r>
          </a:p>
          <a:p>
            <a:r>
              <a:rPr lang="en-US" altLang="ja-JP" sz="2800"/>
              <a:t>30-39</a:t>
            </a:r>
            <a:r>
              <a:rPr lang="ja-JP" altLang="en-US" sz="2800"/>
              <a:t>　　</a:t>
            </a:r>
            <a:r>
              <a:rPr lang="en-US" altLang="ja-JP" sz="2800"/>
              <a:t>1,483</a:t>
            </a:r>
          </a:p>
          <a:p>
            <a:r>
              <a:rPr kumimoji="1" lang="en-US" altLang="ja-JP" sz="2800"/>
              <a:t>40-49</a:t>
            </a:r>
            <a:r>
              <a:rPr kumimoji="1" lang="ja-JP" altLang="en-US" sz="2800"/>
              <a:t>　　</a:t>
            </a:r>
            <a:r>
              <a:rPr kumimoji="1" lang="en-US" altLang="ja-JP" sz="2800"/>
              <a:t>672</a:t>
            </a:r>
          </a:p>
          <a:p>
            <a:r>
              <a:rPr lang="en-US" altLang="ja-JP" sz="2800"/>
              <a:t>50-59</a:t>
            </a:r>
            <a:r>
              <a:rPr lang="ja-JP" altLang="en-US" sz="2800"/>
              <a:t>　　</a:t>
            </a:r>
            <a:r>
              <a:rPr lang="en-US" altLang="ja-JP" sz="2800"/>
              <a:t>486</a:t>
            </a:r>
          </a:p>
          <a:p>
            <a:r>
              <a:rPr kumimoji="1" lang="en-US" altLang="ja-JP" sz="2800"/>
              <a:t>60-</a:t>
            </a:r>
            <a:r>
              <a:rPr kumimoji="1" lang="ja-JP" altLang="en-US" sz="2800"/>
              <a:t>　　　</a:t>
            </a:r>
            <a:r>
              <a:rPr kumimoji="1" lang="en-US" altLang="ja-JP" sz="2800"/>
              <a:t>461</a:t>
            </a:r>
          </a:p>
          <a:p>
            <a:endParaRPr kumimoji="1" lang="ja-JP" altLang="en-US" sz="2800"/>
          </a:p>
        </p:txBody>
      </p:sp>
      <p:sp>
        <p:nvSpPr>
          <p:cNvPr id="41" name="スライド番号プレースホルダー 40">
            <a:extLst>
              <a:ext uri="{FF2B5EF4-FFF2-40B4-BE49-F238E27FC236}">
                <a16:creationId xmlns:a16="http://schemas.microsoft.com/office/drawing/2014/main" id="{6DBFEB29-7851-28BC-5AAF-8E794FC25889}"/>
              </a:ext>
            </a:extLst>
          </p:cNvPr>
          <p:cNvSpPr>
            <a:spLocks noGrp="1"/>
          </p:cNvSpPr>
          <p:nvPr>
            <p:ph type="sldNum" sz="quarter" idx="12"/>
          </p:nvPr>
        </p:nvSpPr>
        <p:spPr/>
        <p:txBody>
          <a:bodyPr/>
          <a:lstStyle/>
          <a:p>
            <a:fld id="{808DD2B0-C8C2-4F2E-939A-03152E45562F}" type="slidenum">
              <a:rPr kumimoji="1" lang="ja-JP" altLang="en-US" smtClean="0"/>
              <a:t>50</a:t>
            </a:fld>
            <a:endParaRPr kumimoji="1" lang="ja-JP" altLang="en-US"/>
          </a:p>
        </p:txBody>
      </p:sp>
      <p:sp>
        <p:nvSpPr>
          <p:cNvPr id="8" name="正方形/長方形 7">
            <a:extLst>
              <a:ext uri="{FF2B5EF4-FFF2-40B4-BE49-F238E27FC236}">
                <a16:creationId xmlns:a16="http://schemas.microsoft.com/office/drawing/2014/main" id="{5CB2A53D-425E-C9BD-216D-A8E581DACD79}"/>
              </a:ext>
            </a:extLst>
          </p:cNvPr>
          <p:cNvSpPr/>
          <p:nvPr/>
        </p:nvSpPr>
        <p:spPr>
          <a:xfrm>
            <a:off x="304925" y="273408"/>
            <a:ext cx="4015409" cy="6258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a:t>予備スライド</a:t>
            </a:r>
          </a:p>
        </p:txBody>
      </p:sp>
      <p:sp>
        <p:nvSpPr>
          <p:cNvPr id="9" name="テキスト ボックス 8">
            <a:extLst>
              <a:ext uri="{FF2B5EF4-FFF2-40B4-BE49-F238E27FC236}">
                <a16:creationId xmlns:a16="http://schemas.microsoft.com/office/drawing/2014/main" id="{F781301A-95E1-AD77-CA35-F8FF4215A4A5}"/>
              </a:ext>
            </a:extLst>
          </p:cNvPr>
          <p:cNvSpPr txBox="1"/>
          <p:nvPr/>
        </p:nvSpPr>
        <p:spPr>
          <a:xfrm>
            <a:off x="4753060" y="551954"/>
            <a:ext cx="7356855" cy="3046988"/>
          </a:xfrm>
          <a:prstGeom prst="rect">
            <a:avLst/>
          </a:prstGeom>
          <a:noFill/>
        </p:spPr>
        <p:txBody>
          <a:bodyPr wrap="square" rtlCol="0">
            <a:spAutoFit/>
          </a:bodyPr>
          <a:lstStyle/>
          <a:p>
            <a:r>
              <a:rPr lang="ja-JP" altLang="en-US" sz="2400"/>
              <a:t>・</a:t>
            </a:r>
            <a:r>
              <a:rPr kumimoji="1" lang="ja-JP" altLang="en-US" sz="2400"/>
              <a:t>住民票発行</a:t>
            </a:r>
            <a:endParaRPr kumimoji="1" lang="en-US" altLang="ja-JP" sz="2400"/>
          </a:p>
          <a:p>
            <a:r>
              <a:rPr lang="ja-JP" altLang="en-US" sz="2400"/>
              <a:t>　</a:t>
            </a:r>
            <a:r>
              <a:rPr lang="en-US" altLang="ja-JP" sz="2400"/>
              <a:t>1000</a:t>
            </a:r>
            <a:r>
              <a:rPr lang="ja-JP" altLang="en-US" sz="2400"/>
              <a:t>円</a:t>
            </a:r>
            <a:r>
              <a:rPr lang="en-US" altLang="ja-JP" sz="2400"/>
              <a:t>×1000</a:t>
            </a:r>
            <a:r>
              <a:rPr lang="ja-JP" altLang="en-US" sz="2400"/>
              <a:t>人＝</a:t>
            </a:r>
            <a:r>
              <a:rPr lang="en-US" altLang="ja-JP" sz="2400"/>
              <a:t>100</a:t>
            </a:r>
            <a:r>
              <a:rPr lang="ja-JP" altLang="en-US" sz="2400"/>
              <a:t>万円</a:t>
            </a:r>
            <a:endParaRPr lang="en-US" altLang="ja-JP" sz="2400"/>
          </a:p>
          <a:p>
            <a:r>
              <a:rPr kumimoji="1" lang="ja-JP" altLang="en-US" sz="2400"/>
              <a:t>　販売金額の約</a:t>
            </a:r>
            <a:r>
              <a:rPr kumimoji="1" lang="en-US" altLang="ja-JP" sz="2400"/>
              <a:t>60%</a:t>
            </a:r>
            <a:r>
              <a:rPr kumimoji="1" lang="ja-JP" altLang="en-US" sz="2400"/>
              <a:t>が市の収益　→　</a:t>
            </a:r>
            <a:r>
              <a:rPr kumimoji="1" lang="en-US" altLang="ja-JP" sz="2400"/>
              <a:t>60</a:t>
            </a:r>
            <a:r>
              <a:rPr kumimoji="1" lang="ja-JP" altLang="en-US" sz="2400"/>
              <a:t>万円</a:t>
            </a:r>
            <a:endParaRPr kumimoji="1" lang="en-US" altLang="ja-JP" sz="2400"/>
          </a:p>
          <a:p>
            <a:r>
              <a:rPr lang="ja-JP" altLang="en-US" sz="2400"/>
              <a:t>・二次流通手数料</a:t>
            </a:r>
            <a:endParaRPr lang="en-US" altLang="ja-JP" sz="2400"/>
          </a:p>
          <a:p>
            <a:r>
              <a:rPr lang="ja-JP" altLang="en-US" sz="2400"/>
              <a:t>　ロイヤリティ収益　転売価格の</a:t>
            </a:r>
            <a:r>
              <a:rPr lang="en-US" altLang="ja-JP" sz="2400"/>
              <a:t>10%</a:t>
            </a:r>
          </a:p>
          <a:p>
            <a:r>
              <a:rPr lang="ja-JP" altLang="en-US" sz="2400"/>
              <a:t>・波及効果</a:t>
            </a:r>
            <a:endParaRPr lang="en-US" altLang="ja-JP" sz="2400"/>
          </a:p>
          <a:p>
            <a:r>
              <a:rPr lang="ja-JP" altLang="en-US" sz="2400"/>
              <a:t>　実施に市に訪れた際の消費</a:t>
            </a:r>
            <a:endParaRPr lang="en-US" altLang="ja-JP" sz="2400"/>
          </a:p>
          <a:p>
            <a:r>
              <a:rPr lang="ja-JP" altLang="en-US" sz="2400"/>
              <a:t>　公演チケット　　　　　　　等</a:t>
            </a:r>
            <a:endParaRPr lang="en-US" altLang="ja-JP" sz="2400"/>
          </a:p>
        </p:txBody>
      </p:sp>
      <p:sp>
        <p:nvSpPr>
          <p:cNvPr id="11" name="テキスト ボックス 10">
            <a:extLst>
              <a:ext uri="{FF2B5EF4-FFF2-40B4-BE49-F238E27FC236}">
                <a16:creationId xmlns:a16="http://schemas.microsoft.com/office/drawing/2014/main" id="{9D2FB3F6-D40D-F5F1-6866-28386FE73D03}"/>
              </a:ext>
            </a:extLst>
          </p:cNvPr>
          <p:cNvSpPr txBox="1"/>
          <p:nvPr/>
        </p:nvSpPr>
        <p:spPr>
          <a:xfrm>
            <a:off x="304925" y="6216037"/>
            <a:ext cx="11121108" cy="400110"/>
          </a:xfrm>
          <a:prstGeom prst="rect">
            <a:avLst/>
          </a:prstGeom>
          <a:noFill/>
        </p:spPr>
        <p:txBody>
          <a:bodyPr wrap="square" rtlCol="0">
            <a:spAutoFit/>
          </a:bodyPr>
          <a:lstStyle/>
          <a:p>
            <a:r>
              <a:rPr lang="en-US" altLang="ja-JP" sz="2000"/>
              <a:t>NFT</a:t>
            </a:r>
            <a:r>
              <a:rPr lang="ja-JP" altLang="en-US" sz="2000"/>
              <a:t>：デジタルデータに付けられた、世界に一つだけの</a:t>
            </a:r>
            <a:r>
              <a:rPr lang="en-US" altLang="ja-JP" sz="2000"/>
              <a:t>『</a:t>
            </a:r>
            <a:r>
              <a:rPr lang="ja-JP" altLang="en-US" sz="2000"/>
              <a:t>本物証明書</a:t>
            </a:r>
            <a:r>
              <a:rPr lang="en-US" altLang="ja-JP" sz="2000"/>
              <a:t>』</a:t>
            </a:r>
            <a:r>
              <a:rPr lang="ja-JP" altLang="en-US" sz="2000"/>
              <a:t>兼</a:t>
            </a:r>
            <a:r>
              <a:rPr lang="en-US" altLang="ja-JP" sz="2000"/>
              <a:t>『</a:t>
            </a:r>
            <a:r>
              <a:rPr lang="ja-JP" altLang="en-US" sz="2000"/>
              <a:t>所有証明書</a:t>
            </a:r>
            <a:r>
              <a:rPr lang="en-US" altLang="ja-JP" sz="2000"/>
              <a:t>』</a:t>
            </a:r>
            <a:endParaRPr kumimoji="1" lang="ja-JP" altLang="en-US" sz="2000"/>
          </a:p>
        </p:txBody>
      </p:sp>
      <p:sp>
        <p:nvSpPr>
          <p:cNvPr id="13" name="テキスト ボックス 12">
            <a:extLst>
              <a:ext uri="{FF2B5EF4-FFF2-40B4-BE49-F238E27FC236}">
                <a16:creationId xmlns:a16="http://schemas.microsoft.com/office/drawing/2014/main" id="{549DA59D-869D-D4BE-5FF8-C76E0B2956FC}"/>
              </a:ext>
            </a:extLst>
          </p:cNvPr>
          <p:cNvSpPr txBox="1"/>
          <p:nvPr/>
        </p:nvSpPr>
        <p:spPr>
          <a:xfrm>
            <a:off x="4753060" y="3999966"/>
            <a:ext cx="5590582" cy="1569660"/>
          </a:xfrm>
          <a:prstGeom prst="rect">
            <a:avLst/>
          </a:prstGeom>
          <a:noFill/>
        </p:spPr>
        <p:txBody>
          <a:bodyPr wrap="square" rtlCol="0">
            <a:spAutoFit/>
          </a:bodyPr>
          <a:lstStyle/>
          <a:p>
            <a:r>
              <a:rPr lang="ja-JP" altLang="en-US" sz="2400"/>
              <a:t>・販売システム　</a:t>
            </a:r>
            <a:r>
              <a:rPr lang="en-US" altLang="ja-JP" sz="2400"/>
              <a:t>HEXA</a:t>
            </a:r>
            <a:r>
              <a:rPr lang="ja-JP" altLang="en-US" sz="2400"/>
              <a:t>を使用</a:t>
            </a:r>
            <a:endParaRPr lang="en-US" altLang="ja-JP" sz="2400"/>
          </a:p>
          <a:p>
            <a:r>
              <a:rPr kumimoji="1" lang="ja-JP" altLang="en-US" sz="2400"/>
              <a:t>・販売手数料　　販売価格の</a:t>
            </a:r>
            <a:r>
              <a:rPr kumimoji="1" lang="en-US" altLang="ja-JP" sz="2400"/>
              <a:t>20-40%</a:t>
            </a:r>
          </a:p>
          <a:p>
            <a:r>
              <a:rPr lang="ja-JP" altLang="en-US" sz="2400"/>
              <a:t>・初年度（立ち上げ支援金）　</a:t>
            </a:r>
            <a:r>
              <a:rPr lang="en-US" altLang="ja-JP" sz="2400"/>
              <a:t>100</a:t>
            </a:r>
            <a:r>
              <a:rPr lang="ja-JP" altLang="en-US" sz="2400"/>
              <a:t>万円</a:t>
            </a:r>
            <a:endParaRPr lang="en-US" altLang="ja-JP" sz="2400"/>
          </a:p>
          <a:p>
            <a:r>
              <a:rPr kumimoji="1" lang="ja-JP" altLang="en-US" sz="2400"/>
              <a:t>・特典提供コスト</a:t>
            </a:r>
          </a:p>
        </p:txBody>
      </p:sp>
      <p:sp>
        <p:nvSpPr>
          <p:cNvPr id="22" name="テキスト ボックス 21">
            <a:extLst>
              <a:ext uri="{FF2B5EF4-FFF2-40B4-BE49-F238E27FC236}">
                <a16:creationId xmlns:a16="http://schemas.microsoft.com/office/drawing/2014/main" id="{3D7341AB-AB26-1D5D-9000-BACFE0FD8461}"/>
              </a:ext>
            </a:extLst>
          </p:cNvPr>
          <p:cNvSpPr txBox="1"/>
          <p:nvPr/>
        </p:nvSpPr>
        <p:spPr>
          <a:xfrm>
            <a:off x="3880183" y="1613783"/>
            <a:ext cx="1419925" cy="461665"/>
          </a:xfrm>
          <a:prstGeom prst="rect">
            <a:avLst/>
          </a:prstGeom>
          <a:noFill/>
        </p:spPr>
        <p:txBody>
          <a:bodyPr wrap="square" rtlCol="0">
            <a:spAutoFit/>
          </a:bodyPr>
          <a:lstStyle/>
          <a:p>
            <a:r>
              <a:rPr kumimoji="1" lang="ja-JP" altLang="en-US" sz="2400" b="1"/>
              <a:t>収入</a:t>
            </a:r>
          </a:p>
        </p:txBody>
      </p:sp>
      <p:sp>
        <p:nvSpPr>
          <p:cNvPr id="23" name="テキスト ボックス 22">
            <a:extLst>
              <a:ext uri="{FF2B5EF4-FFF2-40B4-BE49-F238E27FC236}">
                <a16:creationId xmlns:a16="http://schemas.microsoft.com/office/drawing/2014/main" id="{89C1CF95-7A19-0BD8-3D1E-F1D055103253}"/>
              </a:ext>
            </a:extLst>
          </p:cNvPr>
          <p:cNvSpPr txBox="1"/>
          <p:nvPr/>
        </p:nvSpPr>
        <p:spPr>
          <a:xfrm>
            <a:off x="3880182" y="4532259"/>
            <a:ext cx="1419925" cy="461665"/>
          </a:xfrm>
          <a:prstGeom prst="rect">
            <a:avLst/>
          </a:prstGeom>
          <a:noFill/>
        </p:spPr>
        <p:txBody>
          <a:bodyPr wrap="square" rtlCol="0">
            <a:spAutoFit/>
          </a:bodyPr>
          <a:lstStyle/>
          <a:p>
            <a:r>
              <a:rPr lang="ja-JP" altLang="en-US" sz="2400" b="1"/>
              <a:t>支出</a:t>
            </a:r>
            <a:endParaRPr kumimoji="1" lang="ja-JP" altLang="en-US" sz="2400" b="1"/>
          </a:p>
        </p:txBody>
      </p:sp>
      <p:cxnSp>
        <p:nvCxnSpPr>
          <p:cNvPr id="25" name="直線コネクタ 24">
            <a:extLst>
              <a:ext uri="{FF2B5EF4-FFF2-40B4-BE49-F238E27FC236}">
                <a16:creationId xmlns:a16="http://schemas.microsoft.com/office/drawing/2014/main" id="{EF242CFE-4CF1-BFDD-FC6F-0B0ED1315703}"/>
              </a:ext>
            </a:extLst>
          </p:cNvPr>
          <p:cNvCxnSpPr>
            <a:cxnSpLocks/>
          </p:cNvCxnSpPr>
          <p:nvPr/>
        </p:nvCxnSpPr>
        <p:spPr>
          <a:xfrm flipV="1">
            <a:off x="3804260" y="3689281"/>
            <a:ext cx="716854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42206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3" name="グループ化 22">
            <a:extLst>
              <a:ext uri="{FF2B5EF4-FFF2-40B4-BE49-F238E27FC236}">
                <a16:creationId xmlns:a16="http://schemas.microsoft.com/office/drawing/2014/main" id="{61951071-C883-2C27-9816-880B81A24B39}"/>
              </a:ext>
            </a:extLst>
          </p:cNvPr>
          <p:cNvGrpSpPr/>
          <p:nvPr/>
        </p:nvGrpSpPr>
        <p:grpSpPr>
          <a:xfrm>
            <a:off x="815246" y="370611"/>
            <a:ext cx="8298276" cy="4823889"/>
            <a:chOff x="3352800" y="444291"/>
            <a:chExt cx="7675154" cy="4508303"/>
          </a:xfrm>
        </p:grpSpPr>
        <p:pic>
          <p:nvPicPr>
            <p:cNvPr id="17" name="図 16" descr="ダイアグラム&#10;&#10;AI 生成コンテンツは誤りを含む可能性があります。">
              <a:extLst>
                <a:ext uri="{FF2B5EF4-FFF2-40B4-BE49-F238E27FC236}">
                  <a16:creationId xmlns:a16="http://schemas.microsoft.com/office/drawing/2014/main" id="{42853BBF-0BEA-F81E-B848-1A770A993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4602" y="444291"/>
              <a:ext cx="7653352" cy="4508303"/>
            </a:xfrm>
            <a:prstGeom prst="rect">
              <a:avLst/>
            </a:prstGeom>
          </p:spPr>
        </p:pic>
        <p:sp>
          <p:nvSpPr>
            <p:cNvPr id="22" name="正方形/長方形 21">
              <a:extLst>
                <a:ext uri="{FF2B5EF4-FFF2-40B4-BE49-F238E27FC236}">
                  <a16:creationId xmlns:a16="http://schemas.microsoft.com/office/drawing/2014/main" id="{223A664D-4BAC-8A1B-3972-63C3E36517C1}"/>
                </a:ext>
              </a:extLst>
            </p:cNvPr>
            <p:cNvSpPr/>
            <p:nvPr/>
          </p:nvSpPr>
          <p:spPr>
            <a:xfrm>
              <a:off x="3352800" y="457200"/>
              <a:ext cx="2275114" cy="715051"/>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スライド番号プレースホルダー 1">
            <a:extLst>
              <a:ext uri="{FF2B5EF4-FFF2-40B4-BE49-F238E27FC236}">
                <a16:creationId xmlns:a16="http://schemas.microsoft.com/office/drawing/2014/main" id="{BAEE0A2A-FE9E-268E-F91F-097115E04B3F}"/>
              </a:ext>
            </a:extLst>
          </p:cNvPr>
          <p:cNvSpPr>
            <a:spLocks noGrp="1"/>
          </p:cNvSpPr>
          <p:nvPr>
            <p:ph type="sldNum" sz="quarter" idx="12"/>
          </p:nvPr>
        </p:nvSpPr>
        <p:spPr/>
        <p:txBody>
          <a:bodyPr/>
          <a:lstStyle/>
          <a:p>
            <a:fld id="{808DD2B0-C8C2-4F2E-939A-03152E45562F}" type="slidenum">
              <a:rPr lang="ja-JP" altLang="en-US" smtClean="0"/>
              <a:pPr/>
              <a:t>51</a:t>
            </a:fld>
            <a:endParaRPr lang="ja-JP" altLang="en-US"/>
          </a:p>
        </p:txBody>
      </p:sp>
      <p:grpSp>
        <p:nvGrpSpPr>
          <p:cNvPr id="3" name="グループ化 2">
            <a:extLst>
              <a:ext uri="{FF2B5EF4-FFF2-40B4-BE49-F238E27FC236}">
                <a16:creationId xmlns:a16="http://schemas.microsoft.com/office/drawing/2014/main" id="{3B2A5F4C-F1D4-EBB5-D5BF-13CB5083442B}"/>
              </a:ext>
            </a:extLst>
          </p:cNvPr>
          <p:cNvGrpSpPr/>
          <p:nvPr/>
        </p:nvGrpSpPr>
        <p:grpSpPr>
          <a:xfrm>
            <a:off x="11324077" y="-1"/>
            <a:ext cx="923330" cy="6868064"/>
            <a:chOff x="11324077" y="-1"/>
            <a:chExt cx="923330" cy="6868064"/>
          </a:xfrm>
        </p:grpSpPr>
        <p:sp>
          <p:nvSpPr>
            <p:cNvPr id="4" name="四角形: 1 つの角を切り取る 3">
              <a:extLst>
                <a:ext uri="{FF2B5EF4-FFF2-40B4-BE49-F238E27FC236}">
                  <a16:creationId xmlns:a16="http://schemas.microsoft.com/office/drawing/2014/main" id="{7BF63631-74F4-307A-4113-57178F0F54AB}"/>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736021B2-6513-2F2D-B6C8-4906469DC675}"/>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D4E01EAE-E7A5-ECDF-E5A8-89D0E887D26F}"/>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8C502D18-363A-F3C1-990C-054935CF0F37}"/>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1 つの角を切り取る 7">
              <a:extLst>
                <a:ext uri="{FF2B5EF4-FFF2-40B4-BE49-F238E27FC236}">
                  <a16:creationId xmlns:a16="http://schemas.microsoft.com/office/drawing/2014/main" id="{432E52A4-59D8-394A-BAB8-E09A888AE133}"/>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1 つの角を切り取る 8">
              <a:extLst>
                <a:ext uri="{FF2B5EF4-FFF2-40B4-BE49-F238E27FC236}">
                  <a16:creationId xmlns:a16="http://schemas.microsoft.com/office/drawing/2014/main" id="{A63220CE-0F27-C264-52AD-C4B0F5479B3C}"/>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D3EBB69-5ACC-67FB-EC18-AC5B0BA11A82}"/>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1" name="テキスト ボックス 10">
              <a:extLst>
                <a:ext uri="{FF2B5EF4-FFF2-40B4-BE49-F238E27FC236}">
                  <a16:creationId xmlns:a16="http://schemas.microsoft.com/office/drawing/2014/main" id="{FB341B55-67C9-A2AC-AF4E-2D9B37609C18}"/>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2" name="テキスト ボックス 11">
              <a:extLst>
                <a:ext uri="{FF2B5EF4-FFF2-40B4-BE49-F238E27FC236}">
                  <a16:creationId xmlns:a16="http://schemas.microsoft.com/office/drawing/2014/main" id="{8CAF4759-0D99-B9FE-9A1A-B87F0A4EB912}"/>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3" name="テキスト ボックス 12">
              <a:extLst>
                <a:ext uri="{FF2B5EF4-FFF2-40B4-BE49-F238E27FC236}">
                  <a16:creationId xmlns:a16="http://schemas.microsoft.com/office/drawing/2014/main" id="{7350F691-BBA3-38D8-A1F7-6432996CBDFD}"/>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4" name="テキスト ボックス 13">
              <a:extLst>
                <a:ext uri="{FF2B5EF4-FFF2-40B4-BE49-F238E27FC236}">
                  <a16:creationId xmlns:a16="http://schemas.microsoft.com/office/drawing/2014/main" id="{5A7BED5D-CC3E-0A08-45D9-6F0AB30B31FD}"/>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15" name="テキスト ボックス 14">
              <a:extLst>
                <a:ext uri="{FF2B5EF4-FFF2-40B4-BE49-F238E27FC236}">
                  <a16:creationId xmlns:a16="http://schemas.microsoft.com/office/drawing/2014/main" id="{F7E2DED3-79ED-8EB2-7D6A-B3977CB8837F}"/>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grpSp>
      <p:sp>
        <p:nvSpPr>
          <p:cNvPr id="18" name="テキスト ボックス 17">
            <a:extLst>
              <a:ext uri="{FF2B5EF4-FFF2-40B4-BE49-F238E27FC236}">
                <a16:creationId xmlns:a16="http://schemas.microsoft.com/office/drawing/2014/main" id="{330B0798-E302-0292-118A-3E5B3B377CA5}"/>
              </a:ext>
            </a:extLst>
          </p:cNvPr>
          <p:cNvSpPr txBox="1"/>
          <p:nvPr/>
        </p:nvSpPr>
        <p:spPr>
          <a:xfrm>
            <a:off x="233680" y="266400"/>
            <a:ext cx="2844800"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提案：遊水地</a:t>
            </a:r>
            <a:endParaRPr lang="ja-JP" altLang="ja-JP" sz="3200" b="1">
              <a:ln w="0"/>
              <a:effectLst>
                <a:outerShdw blurRad="38100" dist="19050" dir="2700000" algn="tl" rotWithShape="0">
                  <a:schemeClr val="dk1">
                    <a:alpha val="40000"/>
                  </a:schemeClr>
                </a:outerShdw>
              </a:effectLst>
            </a:endParaRPr>
          </a:p>
        </p:txBody>
      </p:sp>
      <p:sp>
        <p:nvSpPr>
          <p:cNvPr id="19" name="テキスト ボックス 18">
            <a:extLst>
              <a:ext uri="{FF2B5EF4-FFF2-40B4-BE49-F238E27FC236}">
                <a16:creationId xmlns:a16="http://schemas.microsoft.com/office/drawing/2014/main" id="{94957C32-25B7-8080-6205-2B7472F6C7ED}"/>
              </a:ext>
            </a:extLst>
          </p:cNvPr>
          <p:cNvSpPr txBox="1"/>
          <p:nvPr/>
        </p:nvSpPr>
        <p:spPr>
          <a:xfrm>
            <a:off x="6995662" y="6487388"/>
            <a:ext cx="3576966" cy="276999"/>
          </a:xfrm>
          <a:prstGeom prst="rect">
            <a:avLst/>
          </a:prstGeom>
          <a:noFill/>
        </p:spPr>
        <p:txBody>
          <a:bodyPr wrap="square" rtlCol="0">
            <a:spAutoFit/>
          </a:bodyPr>
          <a:lstStyle/>
          <a:p>
            <a:pPr algn="r"/>
            <a:r>
              <a:rPr kumimoji="1" lang="ja-JP" altLang="en-US" sz="1200"/>
              <a:t>出典：</a:t>
            </a:r>
            <a:r>
              <a:rPr kumimoji="1" lang="en-US" altLang="ja-JP" sz="1200"/>
              <a:t>『</a:t>
            </a:r>
            <a:r>
              <a:rPr lang="ja-JP" altLang="en-US" sz="1200"/>
              <a:t>遊水地整備と利活用事例集</a:t>
            </a:r>
            <a:r>
              <a:rPr lang="en-US" altLang="ja-JP" sz="1200"/>
              <a:t>』(</a:t>
            </a:r>
            <a:r>
              <a:rPr lang="ja-JP" altLang="en-US" sz="1200"/>
              <a:t>国交省）</a:t>
            </a:r>
            <a:endParaRPr kumimoji="1" lang="ja-JP" altLang="en-US" sz="1200"/>
          </a:p>
        </p:txBody>
      </p:sp>
      <p:pic>
        <p:nvPicPr>
          <p:cNvPr id="21" name="図 20" descr="ダイアグラム&#10;&#10;AI 生成コンテンツは誤りを含む可能性があります。">
            <a:extLst>
              <a:ext uri="{FF2B5EF4-FFF2-40B4-BE49-F238E27FC236}">
                <a16:creationId xmlns:a16="http://schemas.microsoft.com/office/drawing/2014/main" id="{728FFE94-A860-4587-B187-9D345669056D}"/>
              </a:ext>
            </a:extLst>
          </p:cNvPr>
          <p:cNvPicPr>
            <a:picLocks noChangeAspect="1"/>
          </p:cNvPicPr>
          <p:nvPr/>
        </p:nvPicPr>
        <p:blipFill>
          <a:blip r:embed="rId4"/>
          <a:stretch>
            <a:fillRect/>
          </a:stretch>
        </p:blipFill>
        <p:spPr>
          <a:xfrm>
            <a:off x="4155618" y="4506285"/>
            <a:ext cx="6814105" cy="2002369"/>
          </a:xfrm>
          <a:prstGeom prst="rect">
            <a:avLst/>
          </a:prstGeom>
        </p:spPr>
      </p:pic>
      <p:sp>
        <p:nvSpPr>
          <p:cNvPr id="24" name="テキスト ボックス 23">
            <a:extLst>
              <a:ext uri="{FF2B5EF4-FFF2-40B4-BE49-F238E27FC236}">
                <a16:creationId xmlns:a16="http://schemas.microsoft.com/office/drawing/2014/main" id="{93255BF6-36CE-E53E-A9B6-CD94D276E10E}"/>
              </a:ext>
            </a:extLst>
          </p:cNvPr>
          <p:cNvSpPr txBox="1"/>
          <p:nvPr/>
        </p:nvSpPr>
        <p:spPr>
          <a:xfrm>
            <a:off x="2411252" y="5938684"/>
            <a:ext cx="1605966" cy="461665"/>
          </a:xfrm>
          <a:prstGeom prst="rect">
            <a:avLst/>
          </a:prstGeom>
          <a:noFill/>
        </p:spPr>
        <p:txBody>
          <a:bodyPr wrap="square" rtlCol="0">
            <a:spAutoFit/>
          </a:bodyPr>
          <a:lstStyle/>
          <a:p>
            <a:pPr algn="r"/>
            <a:r>
              <a:rPr lang="ja-JP" altLang="en-US" sz="2400"/>
              <a:t>断面</a:t>
            </a:r>
            <a:r>
              <a:rPr kumimoji="1" lang="ja-JP" altLang="en-US" sz="2400"/>
              <a:t>図→</a:t>
            </a:r>
          </a:p>
        </p:txBody>
      </p:sp>
      <p:sp>
        <p:nvSpPr>
          <p:cNvPr id="25" name="テキスト ボックス 24">
            <a:extLst>
              <a:ext uri="{FF2B5EF4-FFF2-40B4-BE49-F238E27FC236}">
                <a16:creationId xmlns:a16="http://schemas.microsoft.com/office/drawing/2014/main" id="{0DEBD58E-4D58-DE5E-F755-3F271E4168C7}"/>
              </a:ext>
            </a:extLst>
          </p:cNvPr>
          <p:cNvSpPr txBox="1"/>
          <p:nvPr/>
        </p:nvSpPr>
        <p:spPr>
          <a:xfrm>
            <a:off x="9113522" y="2070469"/>
            <a:ext cx="1771138" cy="830997"/>
          </a:xfrm>
          <a:prstGeom prst="rect">
            <a:avLst/>
          </a:prstGeom>
          <a:noFill/>
        </p:spPr>
        <p:txBody>
          <a:bodyPr wrap="square" rtlCol="0">
            <a:spAutoFit/>
          </a:bodyPr>
          <a:lstStyle/>
          <a:p>
            <a:r>
              <a:rPr kumimoji="1" lang="ja-JP" altLang="en-US" sz="2400"/>
              <a:t>←遊水地</a:t>
            </a:r>
            <a:endParaRPr kumimoji="1" lang="en-US" altLang="ja-JP" sz="2400"/>
          </a:p>
          <a:p>
            <a:r>
              <a:rPr kumimoji="1" lang="ja-JP" altLang="en-US" sz="2400"/>
              <a:t>イメージ図</a:t>
            </a:r>
          </a:p>
        </p:txBody>
      </p:sp>
    </p:spTree>
    <p:extLst>
      <p:ext uri="{BB962C8B-B14F-4D97-AF65-F5344CB8AC3E}">
        <p14:creationId xmlns:p14="http://schemas.microsoft.com/office/powerpoint/2010/main" val="15384598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FDDA387-1525-4385-6CDB-AA4BAAB0C3B3}"/>
            </a:ext>
          </a:extLst>
        </p:cNvPr>
        <p:cNvGrpSpPr/>
        <p:nvPr/>
      </p:nvGrpSpPr>
      <p:grpSpPr>
        <a:xfrm>
          <a:off x="0" y="0"/>
          <a:ext cx="0" cy="0"/>
          <a:chOff x="0" y="0"/>
          <a:chExt cx="0" cy="0"/>
        </a:xfrm>
      </p:grpSpPr>
      <p:sp>
        <p:nvSpPr>
          <p:cNvPr id="12" name="四角形: 角を丸くする 11">
            <a:extLst>
              <a:ext uri="{FF2B5EF4-FFF2-40B4-BE49-F238E27FC236}">
                <a16:creationId xmlns:a16="http://schemas.microsoft.com/office/drawing/2014/main" id="{3F47E6AA-1CD1-9B47-1E69-BA87E7DACB9C}"/>
              </a:ext>
            </a:extLst>
          </p:cNvPr>
          <p:cNvSpPr/>
          <p:nvPr/>
        </p:nvSpPr>
        <p:spPr>
          <a:xfrm>
            <a:off x="69035" y="38988"/>
            <a:ext cx="5796141" cy="6707856"/>
          </a:xfrm>
          <a:prstGeom prst="roundRect">
            <a:avLst>
              <a:gd name="adj" fmla="val 10548"/>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切り取る 1">
            <a:extLst>
              <a:ext uri="{FF2B5EF4-FFF2-40B4-BE49-F238E27FC236}">
                <a16:creationId xmlns:a16="http://schemas.microsoft.com/office/drawing/2014/main" id="{871369F6-01D4-6790-7E28-CC74BDD308FC}"/>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EA0BE69B-B0D8-DF18-44EB-6855CBE3CA7A}"/>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72503390-220A-9A6B-6A33-77DDA8136BA0}"/>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6B61DE40-695D-AE67-D297-8019D3EA5A5D}"/>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FDDE2BBF-A3FB-52C2-FA73-5284C0E30C38}"/>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5B5B1DC5-7AA7-672F-A21F-DCEB674DE185}"/>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664DB246-F94A-4FE8-B957-5F928A1CC1D7}"/>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2EBA5ED8-CFF2-C8BA-D738-412BAE0EA452}"/>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84D871A5-9235-6449-71EB-7FCDE2F6DBC7}"/>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7" name="テキスト ボックス 16">
            <a:extLst>
              <a:ext uri="{FF2B5EF4-FFF2-40B4-BE49-F238E27FC236}">
                <a16:creationId xmlns:a16="http://schemas.microsoft.com/office/drawing/2014/main" id="{EB46A8C5-4FA5-5E53-EC72-27CD1C3A34B0}"/>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057AEB00-50A3-0FA7-9C89-95EBFEB689A7}"/>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51AD6D11-8E2F-1E0D-E549-FAC6DD16CF4D}"/>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sp>
        <p:nvSpPr>
          <p:cNvPr id="37" name="テキスト ボックス 36">
            <a:extLst>
              <a:ext uri="{FF2B5EF4-FFF2-40B4-BE49-F238E27FC236}">
                <a16:creationId xmlns:a16="http://schemas.microsoft.com/office/drawing/2014/main" id="{2F2DF607-F8D4-D969-13EC-2A997870BEBF}"/>
              </a:ext>
            </a:extLst>
          </p:cNvPr>
          <p:cNvSpPr txBox="1"/>
          <p:nvPr/>
        </p:nvSpPr>
        <p:spPr>
          <a:xfrm>
            <a:off x="1992280" y="6526986"/>
            <a:ext cx="3237696" cy="253916"/>
          </a:xfrm>
          <a:prstGeom prst="rect">
            <a:avLst/>
          </a:prstGeom>
          <a:noFill/>
        </p:spPr>
        <p:txBody>
          <a:bodyPr wrap="square" rtlCol="0">
            <a:spAutoFit/>
          </a:bodyPr>
          <a:lstStyle/>
          <a:p>
            <a:pPr algn="r"/>
            <a:r>
              <a:rPr kumimoji="1" lang="ja-JP" altLang="en-US" sz="1050"/>
              <a:t>出典：国土地理院</a:t>
            </a:r>
          </a:p>
        </p:txBody>
      </p:sp>
      <p:grpSp>
        <p:nvGrpSpPr>
          <p:cNvPr id="13" name="グループ化 12">
            <a:extLst>
              <a:ext uri="{FF2B5EF4-FFF2-40B4-BE49-F238E27FC236}">
                <a16:creationId xmlns:a16="http://schemas.microsoft.com/office/drawing/2014/main" id="{1BB46365-6A76-7655-F4B4-185531321028}"/>
              </a:ext>
            </a:extLst>
          </p:cNvPr>
          <p:cNvGrpSpPr/>
          <p:nvPr/>
        </p:nvGrpSpPr>
        <p:grpSpPr>
          <a:xfrm>
            <a:off x="264084" y="2480868"/>
            <a:ext cx="5421449" cy="4042540"/>
            <a:chOff x="5802121" y="2461782"/>
            <a:chExt cx="5421449" cy="4042540"/>
          </a:xfrm>
        </p:grpSpPr>
        <p:pic>
          <p:nvPicPr>
            <p:cNvPr id="19" name="図 18" descr="マップ&#10;&#10;AI 生成コンテンツは誤りを含む可能性があります。">
              <a:extLst>
                <a:ext uri="{FF2B5EF4-FFF2-40B4-BE49-F238E27FC236}">
                  <a16:creationId xmlns:a16="http://schemas.microsoft.com/office/drawing/2014/main" id="{E56ED8A1-5C33-A366-02F3-A22D120FB0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2121" y="2461782"/>
              <a:ext cx="5371262" cy="4042540"/>
            </a:xfrm>
            <a:prstGeom prst="roundRect">
              <a:avLst>
                <a:gd name="adj" fmla="val 16667"/>
              </a:avLst>
            </a:prstGeom>
            <a:ln w="57150">
              <a:solidFill>
                <a:srgbClr val="4B6F87"/>
              </a:solidFill>
              <a:prstDash val="dashDot"/>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正方形/長方形 19">
              <a:extLst>
                <a:ext uri="{FF2B5EF4-FFF2-40B4-BE49-F238E27FC236}">
                  <a16:creationId xmlns:a16="http://schemas.microsoft.com/office/drawing/2014/main" id="{C171F5E8-D1A8-7D6F-CC08-9FC056F19F58}"/>
                </a:ext>
              </a:extLst>
            </p:cNvPr>
            <p:cNvSpPr/>
            <p:nvPr/>
          </p:nvSpPr>
          <p:spPr>
            <a:xfrm rot="1835226">
              <a:off x="7929306" y="5582457"/>
              <a:ext cx="517214" cy="230562"/>
            </a:xfrm>
            <a:prstGeom prst="rect">
              <a:avLst/>
            </a:prstGeom>
            <a:solidFill>
              <a:schemeClr val="bg2">
                <a:lumMod val="9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FFCE8453-56FB-7278-CD5E-2C681EACEFF2}"/>
                </a:ext>
              </a:extLst>
            </p:cNvPr>
            <p:cNvSpPr txBox="1"/>
            <p:nvPr/>
          </p:nvSpPr>
          <p:spPr>
            <a:xfrm>
              <a:off x="7242501" y="5765323"/>
              <a:ext cx="1145848" cy="461665"/>
            </a:xfrm>
            <a:prstGeom prst="rect">
              <a:avLst/>
            </a:prstGeom>
            <a:noFill/>
          </p:spPr>
          <p:txBody>
            <a:bodyPr wrap="square" rtlCol="0">
              <a:spAutoFit/>
            </a:bodyPr>
            <a:lstStyle/>
            <a:p>
              <a:pPr algn="ctr"/>
              <a:r>
                <a:rPr kumimoji="1" lang="ja-JP" altLang="en-US" sz="2400" b="1"/>
                <a:t>イオン</a:t>
              </a:r>
            </a:p>
          </p:txBody>
        </p:sp>
        <p:sp>
          <p:nvSpPr>
            <p:cNvPr id="23" name="楕円 22">
              <a:extLst>
                <a:ext uri="{FF2B5EF4-FFF2-40B4-BE49-F238E27FC236}">
                  <a16:creationId xmlns:a16="http://schemas.microsoft.com/office/drawing/2014/main" id="{0031D047-197E-D167-9D96-1EAF15775DA0}"/>
                </a:ext>
              </a:extLst>
            </p:cNvPr>
            <p:cNvSpPr/>
            <p:nvPr/>
          </p:nvSpPr>
          <p:spPr>
            <a:xfrm rot="1729530">
              <a:off x="8018230" y="5345811"/>
              <a:ext cx="638122" cy="343732"/>
            </a:xfrm>
            <a:prstGeom prst="ellipse">
              <a:avLst/>
            </a:prstGeom>
            <a:solidFill>
              <a:srgbClr val="5D8AA8">
                <a:alpha val="25098"/>
              </a:srgbClr>
            </a:solidFill>
            <a:ln w="38100">
              <a:solidFill>
                <a:srgbClr val="44546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EEB4BD4E-2E01-8C17-0304-711A74BA15A5}"/>
                </a:ext>
              </a:extLst>
            </p:cNvPr>
            <p:cNvSpPr/>
            <p:nvPr/>
          </p:nvSpPr>
          <p:spPr>
            <a:xfrm rot="19536899">
              <a:off x="5860708" y="2628483"/>
              <a:ext cx="1848464" cy="1201427"/>
            </a:xfrm>
            <a:prstGeom prst="ellipse">
              <a:avLst/>
            </a:prstGeom>
            <a:solidFill>
              <a:srgbClr val="E97132">
                <a:alpha val="25098"/>
              </a:srgbClr>
            </a:solidFill>
            <a:ln w="38100">
              <a:solidFill>
                <a:srgbClr val="BC4C1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グラフィックス 24" descr="方向 単色塗りつぶし">
              <a:extLst>
                <a:ext uri="{FF2B5EF4-FFF2-40B4-BE49-F238E27FC236}">
                  <a16:creationId xmlns:a16="http://schemas.microsoft.com/office/drawing/2014/main" id="{A0F6A13E-1D88-30E7-87D4-BB4CF8AF48F0}"/>
                </a:ext>
              </a:extLst>
            </p:cNvPr>
            <p:cNvPicPr preferRelativeResize="0">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00000" flipH="1">
              <a:off x="10729266" y="2931763"/>
              <a:ext cx="493608" cy="495000"/>
            </a:xfrm>
            <a:prstGeom prst="rect">
              <a:avLst/>
            </a:prstGeom>
          </p:spPr>
        </p:pic>
        <p:cxnSp>
          <p:nvCxnSpPr>
            <p:cNvPr id="30" name="直線矢印コネクタ 29">
              <a:extLst>
                <a:ext uri="{FF2B5EF4-FFF2-40B4-BE49-F238E27FC236}">
                  <a16:creationId xmlns:a16="http://schemas.microsoft.com/office/drawing/2014/main" id="{8B0AECDB-49C4-59DB-7CEB-0D910F0E76E6}"/>
                </a:ext>
              </a:extLst>
            </p:cNvPr>
            <p:cNvCxnSpPr>
              <a:cxnSpLocks/>
            </p:cNvCxnSpPr>
            <p:nvPr/>
          </p:nvCxnSpPr>
          <p:spPr>
            <a:xfrm>
              <a:off x="7123691" y="4624809"/>
              <a:ext cx="331809" cy="307777"/>
            </a:xfrm>
            <a:prstGeom prst="straightConnector1">
              <a:avLst/>
            </a:prstGeom>
            <a:ln w="57150">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8FA3A3F5-F8F3-D27E-83A3-1DD26317CFB9}"/>
                </a:ext>
              </a:extLst>
            </p:cNvPr>
            <p:cNvSpPr txBox="1"/>
            <p:nvPr/>
          </p:nvSpPr>
          <p:spPr>
            <a:xfrm>
              <a:off x="6483835" y="4206264"/>
              <a:ext cx="1282480" cy="400110"/>
            </a:xfrm>
            <a:prstGeom prst="rect">
              <a:avLst/>
            </a:prstGeom>
            <a:noFill/>
          </p:spPr>
          <p:txBody>
            <a:bodyPr wrap="square" rtlCol="0">
              <a:spAutoFit/>
            </a:bodyPr>
            <a:lstStyle/>
            <a:p>
              <a:pPr algn="ctr"/>
              <a:r>
                <a:rPr kumimoji="1" lang="ja-JP" altLang="en-US" sz="2000"/>
                <a:t>上備前川</a:t>
              </a:r>
            </a:p>
          </p:txBody>
        </p:sp>
      </p:grpSp>
      <p:sp>
        <p:nvSpPr>
          <p:cNvPr id="8" name="スライド番号プレースホルダー 7">
            <a:extLst>
              <a:ext uri="{FF2B5EF4-FFF2-40B4-BE49-F238E27FC236}">
                <a16:creationId xmlns:a16="http://schemas.microsoft.com/office/drawing/2014/main" id="{13991E5E-4CED-FF95-50E9-C083CA91033A}"/>
              </a:ext>
            </a:extLst>
          </p:cNvPr>
          <p:cNvSpPr>
            <a:spLocks noGrp="1"/>
          </p:cNvSpPr>
          <p:nvPr>
            <p:ph type="sldNum" sz="quarter" idx="12"/>
          </p:nvPr>
        </p:nvSpPr>
        <p:spPr>
          <a:xfrm>
            <a:off x="8621189" y="6502938"/>
            <a:ext cx="2743200" cy="365125"/>
          </a:xfrm>
        </p:spPr>
        <p:txBody>
          <a:bodyPr/>
          <a:lstStyle/>
          <a:p>
            <a:fld id="{808DD2B0-C8C2-4F2E-939A-03152E45562F}" type="slidenum">
              <a:rPr kumimoji="1" lang="ja-JP" altLang="en-US" smtClean="0"/>
              <a:t>52</a:t>
            </a:fld>
            <a:endParaRPr kumimoji="1" lang="ja-JP" altLang="en-US"/>
          </a:p>
        </p:txBody>
      </p:sp>
      <p:pic>
        <p:nvPicPr>
          <p:cNvPr id="27" name="図 26">
            <a:extLst>
              <a:ext uri="{FF2B5EF4-FFF2-40B4-BE49-F238E27FC236}">
                <a16:creationId xmlns:a16="http://schemas.microsoft.com/office/drawing/2014/main" id="{EBCBBAAE-986B-A0D1-FC01-B0C9AC1080A0}"/>
              </a:ext>
            </a:extLst>
          </p:cNvPr>
          <p:cNvPicPr>
            <a:picLocks noChangeAspect="1"/>
          </p:cNvPicPr>
          <p:nvPr/>
        </p:nvPicPr>
        <p:blipFill>
          <a:blip r:embed="rId6"/>
          <a:stretch>
            <a:fillRect/>
          </a:stretch>
        </p:blipFill>
        <p:spPr>
          <a:xfrm>
            <a:off x="3844025" y="-18099"/>
            <a:ext cx="2021151" cy="2535164"/>
          </a:xfrm>
          <a:prstGeom prst="rect">
            <a:avLst/>
          </a:prstGeom>
        </p:spPr>
      </p:pic>
      <p:sp>
        <p:nvSpPr>
          <p:cNvPr id="46" name="矢印: 左カーブ 45">
            <a:extLst>
              <a:ext uri="{FF2B5EF4-FFF2-40B4-BE49-F238E27FC236}">
                <a16:creationId xmlns:a16="http://schemas.microsoft.com/office/drawing/2014/main" id="{5B455A83-C976-050E-C2D9-7174C79B48A9}"/>
              </a:ext>
            </a:extLst>
          </p:cNvPr>
          <p:cNvSpPr/>
          <p:nvPr/>
        </p:nvSpPr>
        <p:spPr>
          <a:xfrm rot="3235524" flipH="1">
            <a:off x="2780345" y="608148"/>
            <a:ext cx="591795" cy="1881417"/>
          </a:xfrm>
          <a:prstGeom prst="curvedLeftArrow">
            <a:avLst>
              <a:gd name="adj1" fmla="val 22360"/>
              <a:gd name="adj2" fmla="val 83641"/>
              <a:gd name="adj3" fmla="val 73166"/>
            </a:avLst>
          </a:prstGeom>
          <a:solidFill>
            <a:schemeClr val="tx2">
              <a:lumMod val="50000"/>
              <a:lumOff val="5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楕円 46">
            <a:extLst>
              <a:ext uri="{FF2B5EF4-FFF2-40B4-BE49-F238E27FC236}">
                <a16:creationId xmlns:a16="http://schemas.microsoft.com/office/drawing/2014/main" id="{2DE30A5A-EBFC-5A9E-86E0-916DA3489410}"/>
              </a:ext>
            </a:extLst>
          </p:cNvPr>
          <p:cNvSpPr/>
          <p:nvPr/>
        </p:nvSpPr>
        <p:spPr>
          <a:xfrm rot="1266651">
            <a:off x="4135920" y="1058786"/>
            <a:ext cx="945426" cy="609031"/>
          </a:xfrm>
          <a:prstGeom prst="ellipse">
            <a:avLst/>
          </a:prstGeom>
          <a:noFill/>
          <a:ln w="57150">
            <a:solidFill>
              <a:schemeClr val="tx2">
                <a:lumMod val="75000"/>
                <a:lumOff val="2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四角形: 角を丸くする 49">
            <a:extLst>
              <a:ext uri="{FF2B5EF4-FFF2-40B4-BE49-F238E27FC236}">
                <a16:creationId xmlns:a16="http://schemas.microsoft.com/office/drawing/2014/main" id="{2EC06A70-37F9-5CA7-36DB-4219ED0C1C73}"/>
              </a:ext>
            </a:extLst>
          </p:cNvPr>
          <p:cNvSpPr/>
          <p:nvPr/>
        </p:nvSpPr>
        <p:spPr>
          <a:xfrm>
            <a:off x="6160203" y="4834896"/>
            <a:ext cx="4788936" cy="1509373"/>
          </a:xfrm>
          <a:prstGeom prst="roundRect">
            <a:avLst/>
          </a:prstGeom>
          <a:solidFill>
            <a:srgbClr val="5D8AA8">
              <a:alpha val="40000"/>
            </a:srgbClr>
          </a:solidFill>
          <a:ln w="38100">
            <a:solidFill>
              <a:srgbClr val="44546A"/>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四角形: 角を丸くする 50">
            <a:extLst>
              <a:ext uri="{FF2B5EF4-FFF2-40B4-BE49-F238E27FC236}">
                <a16:creationId xmlns:a16="http://schemas.microsoft.com/office/drawing/2014/main" id="{471F20E1-A160-A14E-B774-2D48FFE89E73}"/>
              </a:ext>
            </a:extLst>
          </p:cNvPr>
          <p:cNvSpPr/>
          <p:nvPr/>
        </p:nvSpPr>
        <p:spPr>
          <a:xfrm>
            <a:off x="6160203" y="1871835"/>
            <a:ext cx="4781591" cy="1595937"/>
          </a:xfrm>
          <a:prstGeom prst="roundRect">
            <a:avLst/>
          </a:prstGeom>
          <a:solidFill>
            <a:srgbClr val="E97132">
              <a:alpha val="36000"/>
            </a:srgbClr>
          </a:solidFill>
          <a:ln w="41275">
            <a:solidFill>
              <a:srgbClr val="BC4C1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767D9F49-9F0F-2793-E128-D15DAA6830BE}"/>
              </a:ext>
            </a:extLst>
          </p:cNvPr>
          <p:cNvSpPr txBox="1"/>
          <p:nvPr/>
        </p:nvSpPr>
        <p:spPr>
          <a:xfrm>
            <a:off x="6277925" y="1977305"/>
            <a:ext cx="4546146" cy="1384995"/>
          </a:xfrm>
          <a:prstGeom prst="rect">
            <a:avLst/>
          </a:prstGeom>
          <a:noFill/>
        </p:spPr>
        <p:txBody>
          <a:bodyPr wrap="square" rtlCol="0">
            <a:spAutoFit/>
          </a:bodyPr>
          <a:lstStyle/>
          <a:p>
            <a:r>
              <a:rPr kumimoji="1" lang="ja-JP" altLang="en-US" sz="2800"/>
              <a:t>・流量の一部を“受け流す”</a:t>
            </a:r>
            <a:endParaRPr kumimoji="1" lang="en-US" altLang="ja-JP" sz="2800"/>
          </a:p>
          <a:p>
            <a:r>
              <a:rPr kumimoji="1" lang="ja-JP" altLang="en-US" sz="2800"/>
              <a:t>→破堤の確率を低減</a:t>
            </a:r>
            <a:endParaRPr kumimoji="1" lang="en-US" altLang="ja-JP" sz="2800"/>
          </a:p>
          <a:p>
            <a:r>
              <a:rPr kumimoji="1" lang="ja-JP" altLang="en-US" sz="2800"/>
              <a:t>・地役権補償方式</a:t>
            </a:r>
          </a:p>
        </p:txBody>
      </p:sp>
      <p:sp>
        <p:nvSpPr>
          <p:cNvPr id="53" name="テキスト ボックス 52">
            <a:extLst>
              <a:ext uri="{FF2B5EF4-FFF2-40B4-BE49-F238E27FC236}">
                <a16:creationId xmlns:a16="http://schemas.microsoft.com/office/drawing/2014/main" id="{0192CC1C-DE34-D098-019A-FBE52323422F}"/>
              </a:ext>
            </a:extLst>
          </p:cNvPr>
          <p:cNvSpPr txBox="1"/>
          <p:nvPr/>
        </p:nvSpPr>
        <p:spPr>
          <a:xfrm>
            <a:off x="6284623" y="4932586"/>
            <a:ext cx="4539448" cy="1384995"/>
          </a:xfrm>
          <a:prstGeom prst="rect">
            <a:avLst/>
          </a:prstGeom>
          <a:noFill/>
        </p:spPr>
        <p:txBody>
          <a:bodyPr wrap="square" rtlCol="0">
            <a:spAutoFit/>
          </a:bodyPr>
          <a:lstStyle/>
          <a:p>
            <a:r>
              <a:rPr kumimoji="1" lang="ja-JP" altLang="en-US" sz="2800"/>
              <a:t>・洪水を一時的に“貯留”</a:t>
            </a:r>
            <a:endParaRPr kumimoji="1" lang="en-US" altLang="ja-JP" sz="2800"/>
          </a:p>
          <a:p>
            <a:r>
              <a:rPr kumimoji="1" lang="ja-JP" altLang="en-US" sz="2800"/>
              <a:t>→越水の流量を低減</a:t>
            </a:r>
            <a:endParaRPr kumimoji="1" lang="en-US" altLang="ja-JP" sz="2800"/>
          </a:p>
          <a:p>
            <a:r>
              <a:rPr kumimoji="1" lang="ja-JP" altLang="en-US" sz="2800"/>
              <a:t>・全面買収方式</a:t>
            </a:r>
          </a:p>
        </p:txBody>
      </p:sp>
      <p:sp>
        <p:nvSpPr>
          <p:cNvPr id="54" name="テキスト ボックス 53">
            <a:extLst>
              <a:ext uri="{FF2B5EF4-FFF2-40B4-BE49-F238E27FC236}">
                <a16:creationId xmlns:a16="http://schemas.microsoft.com/office/drawing/2014/main" id="{D316F168-C2FE-E037-9951-DA620F2C442A}"/>
              </a:ext>
            </a:extLst>
          </p:cNvPr>
          <p:cNvSpPr txBox="1"/>
          <p:nvPr/>
        </p:nvSpPr>
        <p:spPr>
          <a:xfrm>
            <a:off x="6284623" y="1239496"/>
            <a:ext cx="3665260" cy="646331"/>
          </a:xfrm>
          <a:prstGeom prst="rect">
            <a:avLst/>
          </a:prstGeom>
          <a:noFill/>
        </p:spPr>
        <p:txBody>
          <a:bodyPr wrap="square" rtlCol="0">
            <a:spAutoFit/>
          </a:bodyPr>
          <a:lstStyle/>
          <a:p>
            <a:r>
              <a:rPr lang="ja-JP" altLang="en-US" sz="3600" b="1">
                <a:solidFill>
                  <a:srgbClr val="BC4C14"/>
                </a:solidFill>
              </a:rPr>
              <a:t>遊水田</a:t>
            </a:r>
            <a:r>
              <a:rPr lang="ja-JP" altLang="en-US" sz="2800"/>
              <a:t>（約</a:t>
            </a:r>
            <a:r>
              <a:rPr lang="en-US" altLang="ja-JP" sz="2800"/>
              <a:t>126ha</a:t>
            </a:r>
            <a:r>
              <a:rPr lang="ja-JP" altLang="en-US" sz="2800"/>
              <a:t>）</a:t>
            </a:r>
            <a:endParaRPr lang="en-US" altLang="ja-JP" sz="2800"/>
          </a:p>
        </p:txBody>
      </p:sp>
      <p:sp>
        <p:nvSpPr>
          <p:cNvPr id="55" name="テキスト ボックス 54">
            <a:extLst>
              <a:ext uri="{FF2B5EF4-FFF2-40B4-BE49-F238E27FC236}">
                <a16:creationId xmlns:a16="http://schemas.microsoft.com/office/drawing/2014/main" id="{D662118B-3433-E644-F79C-988AC3E1F462}"/>
              </a:ext>
            </a:extLst>
          </p:cNvPr>
          <p:cNvSpPr txBox="1"/>
          <p:nvPr/>
        </p:nvSpPr>
        <p:spPr>
          <a:xfrm>
            <a:off x="6284623" y="4188565"/>
            <a:ext cx="4284548" cy="646331"/>
          </a:xfrm>
          <a:prstGeom prst="rect">
            <a:avLst/>
          </a:prstGeom>
          <a:noFill/>
        </p:spPr>
        <p:txBody>
          <a:bodyPr wrap="square" rtlCol="0">
            <a:spAutoFit/>
          </a:bodyPr>
          <a:lstStyle/>
          <a:p>
            <a:r>
              <a:rPr lang="ja-JP" altLang="en-US" sz="3600" b="1">
                <a:solidFill>
                  <a:srgbClr val="44546A"/>
                </a:solidFill>
              </a:rPr>
              <a:t>遊水公園</a:t>
            </a:r>
            <a:r>
              <a:rPr lang="ja-JP" altLang="en-US" sz="2800"/>
              <a:t>（約</a:t>
            </a:r>
            <a:r>
              <a:rPr lang="en-US" altLang="ja-JP" sz="2800"/>
              <a:t>7.25ha</a:t>
            </a:r>
            <a:r>
              <a:rPr lang="ja-JP" altLang="en-US" sz="2800"/>
              <a:t>）</a:t>
            </a:r>
            <a:endParaRPr lang="en-US" altLang="ja-JP" sz="2800"/>
          </a:p>
        </p:txBody>
      </p:sp>
      <p:sp>
        <p:nvSpPr>
          <p:cNvPr id="11" name="テキスト ボックス 10">
            <a:extLst>
              <a:ext uri="{FF2B5EF4-FFF2-40B4-BE49-F238E27FC236}">
                <a16:creationId xmlns:a16="http://schemas.microsoft.com/office/drawing/2014/main" id="{C3A2176F-C5F2-72DF-D427-73A4DA2D4D2B}"/>
              </a:ext>
            </a:extLst>
          </p:cNvPr>
          <p:cNvSpPr txBox="1"/>
          <p:nvPr/>
        </p:nvSpPr>
        <p:spPr>
          <a:xfrm>
            <a:off x="233680" y="266400"/>
            <a:ext cx="2844800"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提案：対象地</a:t>
            </a:r>
            <a:endParaRPr lang="ja-JP" altLang="ja-JP" sz="3200" b="1">
              <a:ln w="0"/>
              <a:effectLst>
                <a:outerShdw blurRad="38100" dist="19050" dir="2700000" algn="tl" rotWithShape="0">
                  <a:schemeClr val="dk1">
                    <a:alpha val="40000"/>
                  </a:schemeClr>
                </a:outerShdw>
              </a:effectLst>
            </a:endParaRPr>
          </a:p>
        </p:txBody>
      </p:sp>
      <p:sp>
        <p:nvSpPr>
          <p:cNvPr id="9" name="正方形/長方形 8">
            <a:extLst>
              <a:ext uri="{FF2B5EF4-FFF2-40B4-BE49-F238E27FC236}">
                <a16:creationId xmlns:a16="http://schemas.microsoft.com/office/drawing/2014/main" id="{9A2F2EF6-F7D4-C189-0553-25339E790511}"/>
              </a:ext>
            </a:extLst>
          </p:cNvPr>
          <p:cNvSpPr/>
          <p:nvPr/>
        </p:nvSpPr>
        <p:spPr>
          <a:xfrm>
            <a:off x="7743892" y="266399"/>
            <a:ext cx="3379423"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spTree>
    <p:extLst>
      <p:ext uri="{BB962C8B-B14F-4D97-AF65-F5344CB8AC3E}">
        <p14:creationId xmlns:p14="http://schemas.microsoft.com/office/powerpoint/2010/main" val="836922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p:bldP spid="53" grpId="0"/>
      <p:bldP spid="54" grpId="0"/>
      <p:bldP spid="55"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B6554F-A1AA-8C06-7C75-0FB1410B5949}"/>
            </a:ext>
          </a:extLst>
        </p:cNvPr>
        <p:cNvGrpSpPr/>
        <p:nvPr/>
      </p:nvGrpSpPr>
      <p:grpSpPr>
        <a:xfrm>
          <a:off x="0" y="0"/>
          <a:ext cx="0" cy="0"/>
          <a:chOff x="0" y="0"/>
          <a:chExt cx="0" cy="0"/>
        </a:xfrm>
      </p:grpSpPr>
      <p:sp>
        <p:nvSpPr>
          <p:cNvPr id="26" name="正方形/長方形 25">
            <a:extLst>
              <a:ext uri="{FF2B5EF4-FFF2-40B4-BE49-F238E27FC236}">
                <a16:creationId xmlns:a16="http://schemas.microsoft.com/office/drawing/2014/main" id="{11EDC886-9E7E-0EF6-AE6F-FF2A074A5FA7}"/>
              </a:ext>
            </a:extLst>
          </p:cNvPr>
          <p:cNvSpPr/>
          <p:nvPr/>
        </p:nvSpPr>
        <p:spPr>
          <a:xfrm>
            <a:off x="6097884" y="1828800"/>
            <a:ext cx="5025431" cy="4762800"/>
          </a:xfrm>
          <a:prstGeom prst="rect">
            <a:avLst/>
          </a:prstGeom>
          <a:solidFill>
            <a:schemeClr val="bg1">
              <a:lumMod val="95000"/>
            </a:schemeClr>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9F98192C-9AA4-2AE2-14AB-634B68CE1755}"/>
              </a:ext>
            </a:extLst>
          </p:cNvPr>
          <p:cNvSpPr/>
          <p:nvPr/>
        </p:nvSpPr>
        <p:spPr>
          <a:xfrm>
            <a:off x="233680" y="1828800"/>
            <a:ext cx="5025431" cy="4762800"/>
          </a:xfrm>
          <a:prstGeom prst="rect">
            <a:avLst/>
          </a:prstGeom>
          <a:solidFill>
            <a:schemeClr val="bg1">
              <a:lumMod val="95000"/>
            </a:schemeClr>
          </a:solidFill>
          <a:ln w="952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 name="グループ化 21">
            <a:extLst>
              <a:ext uri="{FF2B5EF4-FFF2-40B4-BE49-F238E27FC236}">
                <a16:creationId xmlns:a16="http://schemas.microsoft.com/office/drawing/2014/main" id="{3B90EF49-2FBC-2CC9-E3FE-985BC3CAF560}"/>
              </a:ext>
            </a:extLst>
          </p:cNvPr>
          <p:cNvGrpSpPr/>
          <p:nvPr/>
        </p:nvGrpSpPr>
        <p:grpSpPr>
          <a:xfrm>
            <a:off x="11324077" y="-1"/>
            <a:ext cx="923330" cy="6868064"/>
            <a:chOff x="11324077" y="-1"/>
            <a:chExt cx="923330" cy="6868064"/>
          </a:xfrm>
        </p:grpSpPr>
        <p:sp>
          <p:nvSpPr>
            <p:cNvPr id="2" name="四角形: 1 つの角を切り取る 1">
              <a:extLst>
                <a:ext uri="{FF2B5EF4-FFF2-40B4-BE49-F238E27FC236}">
                  <a16:creationId xmlns:a16="http://schemas.microsoft.com/office/drawing/2014/main" id="{119588BB-3AB2-696F-5C82-E10A16A1AA2C}"/>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1 つの角を切り取る 2">
              <a:extLst>
                <a:ext uri="{FF2B5EF4-FFF2-40B4-BE49-F238E27FC236}">
                  <a16:creationId xmlns:a16="http://schemas.microsoft.com/office/drawing/2014/main" id="{FD1655BB-6087-703D-5B18-570BD9F1D712}"/>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1 つの角を切り取る 3">
              <a:extLst>
                <a:ext uri="{FF2B5EF4-FFF2-40B4-BE49-F238E27FC236}">
                  <a16:creationId xmlns:a16="http://schemas.microsoft.com/office/drawing/2014/main" id="{9B844D24-31B8-1B50-755C-A9E5EBCC1343}"/>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1 つの角を切り取る 4">
              <a:extLst>
                <a:ext uri="{FF2B5EF4-FFF2-40B4-BE49-F238E27FC236}">
                  <a16:creationId xmlns:a16="http://schemas.microsoft.com/office/drawing/2014/main" id="{EEAD48E1-8594-6FA3-7396-345F68DA1EFE}"/>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1 つの角を切り取る 5">
              <a:extLst>
                <a:ext uri="{FF2B5EF4-FFF2-40B4-BE49-F238E27FC236}">
                  <a16:creationId xmlns:a16="http://schemas.microsoft.com/office/drawing/2014/main" id="{588CBBE7-92BD-4AE4-5C73-D2DE2A3026DE}"/>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2E0F2151-D141-CD31-8ABF-83DC45B06873}"/>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587237ED-8888-91A1-BB07-EE24F3FD361B}"/>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2ED68561-B828-CA54-0521-38FF97470F4C}"/>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6BC5DE3F-5099-CB27-F5D8-6110F5E14E23}"/>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7" name="テキスト ボックス 16">
              <a:extLst>
                <a:ext uri="{FF2B5EF4-FFF2-40B4-BE49-F238E27FC236}">
                  <a16:creationId xmlns:a16="http://schemas.microsoft.com/office/drawing/2014/main" id="{15C6FFFE-48EF-8F48-6F3B-ADBC4ABCEB72}"/>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4E4528C6-5895-0325-A048-5400AEDBF4DE}"/>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1" name="テキスト ボックス 20">
              <a:extLst>
                <a:ext uri="{FF2B5EF4-FFF2-40B4-BE49-F238E27FC236}">
                  <a16:creationId xmlns:a16="http://schemas.microsoft.com/office/drawing/2014/main" id="{FC499A39-3F48-4966-8AC7-44676E8B60F9}"/>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grpSp>
      <p:sp>
        <p:nvSpPr>
          <p:cNvPr id="13" name="テキスト ボックス 12">
            <a:extLst>
              <a:ext uri="{FF2B5EF4-FFF2-40B4-BE49-F238E27FC236}">
                <a16:creationId xmlns:a16="http://schemas.microsoft.com/office/drawing/2014/main" id="{9DBEE3B2-7DD8-7B11-597B-4AF44523DA3D}"/>
              </a:ext>
            </a:extLst>
          </p:cNvPr>
          <p:cNvSpPr txBox="1"/>
          <p:nvPr/>
        </p:nvSpPr>
        <p:spPr>
          <a:xfrm>
            <a:off x="233678" y="1930052"/>
            <a:ext cx="5025431" cy="1569660"/>
          </a:xfrm>
          <a:prstGeom prst="rect">
            <a:avLst/>
          </a:prstGeom>
          <a:noFill/>
        </p:spPr>
        <p:txBody>
          <a:bodyPr wrap="square" rtlCol="0">
            <a:spAutoFit/>
          </a:bodyPr>
          <a:lstStyle/>
          <a:p>
            <a:pPr algn="ctr"/>
            <a:r>
              <a:rPr kumimoji="1" lang="ja-JP" altLang="en-US" sz="3200" b="1" u="sng">
                <a:solidFill>
                  <a:schemeClr val="accent2">
                    <a:lumMod val="50000"/>
                  </a:schemeClr>
                </a:solidFill>
              </a:rPr>
              <a:t>地役権補償方式</a:t>
            </a:r>
            <a:endParaRPr kumimoji="1" lang="en-US" altLang="ja-JP" sz="3200" b="1" u="sng">
              <a:solidFill>
                <a:schemeClr val="accent2">
                  <a:lumMod val="50000"/>
                </a:schemeClr>
              </a:solidFill>
            </a:endParaRPr>
          </a:p>
          <a:p>
            <a:pPr algn="ctr"/>
            <a:endParaRPr kumimoji="1" lang="en-US" altLang="ja-JP" sz="800" u="sng"/>
          </a:p>
          <a:p>
            <a:pPr algn="ctr"/>
            <a:r>
              <a:rPr kumimoji="1" lang="ja-JP" altLang="en-US" sz="2800"/>
              <a:t>河川管理者が地役権を設定</a:t>
            </a:r>
            <a:br>
              <a:rPr kumimoji="1" lang="en-US" altLang="ja-JP" sz="2800"/>
            </a:br>
            <a:r>
              <a:rPr kumimoji="1" lang="ja-JP" altLang="en-US" sz="2800"/>
              <a:t>所有者は従来どおり利用</a:t>
            </a:r>
            <a:endParaRPr kumimoji="1" lang="en-US" altLang="ja-JP" sz="2800"/>
          </a:p>
        </p:txBody>
      </p:sp>
      <p:sp>
        <p:nvSpPr>
          <p:cNvPr id="19" name="テキスト ボックス 18">
            <a:extLst>
              <a:ext uri="{FF2B5EF4-FFF2-40B4-BE49-F238E27FC236}">
                <a16:creationId xmlns:a16="http://schemas.microsoft.com/office/drawing/2014/main" id="{58B23948-7523-6531-339D-909D867B97B7}"/>
              </a:ext>
            </a:extLst>
          </p:cNvPr>
          <p:cNvSpPr txBox="1"/>
          <p:nvPr/>
        </p:nvSpPr>
        <p:spPr>
          <a:xfrm>
            <a:off x="6094118" y="1930052"/>
            <a:ext cx="5029198" cy="1569660"/>
          </a:xfrm>
          <a:prstGeom prst="rect">
            <a:avLst/>
          </a:prstGeom>
          <a:noFill/>
        </p:spPr>
        <p:txBody>
          <a:bodyPr wrap="square" rtlCol="0">
            <a:spAutoFit/>
          </a:bodyPr>
          <a:lstStyle/>
          <a:p>
            <a:pPr algn="ctr"/>
            <a:r>
              <a:rPr kumimoji="1" lang="ja-JP" altLang="en-US" sz="3200" b="1" u="sng">
                <a:solidFill>
                  <a:schemeClr val="accent3"/>
                </a:solidFill>
              </a:rPr>
              <a:t>全面買収方式</a:t>
            </a:r>
            <a:endParaRPr kumimoji="1" lang="en-US" altLang="ja-JP" sz="3200" b="1" u="sng">
              <a:solidFill>
                <a:schemeClr val="accent3"/>
              </a:solidFill>
            </a:endParaRPr>
          </a:p>
          <a:p>
            <a:pPr algn="ctr"/>
            <a:endParaRPr kumimoji="1" lang="en-US" altLang="ja-JP" sz="800" u="sng"/>
          </a:p>
          <a:p>
            <a:pPr algn="ctr"/>
            <a:r>
              <a:rPr kumimoji="1" lang="ja-JP" altLang="en-US" sz="2800"/>
              <a:t>用地を全て買収</a:t>
            </a:r>
            <a:br>
              <a:rPr kumimoji="1" lang="en-US" altLang="ja-JP" sz="2800"/>
            </a:br>
            <a:r>
              <a:rPr kumimoji="1" lang="ja-JP" altLang="en-US" sz="2800"/>
              <a:t>掘り下げて容量を確保</a:t>
            </a:r>
            <a:endParaRPr kumimoji="1" lang="en-US" altLang="ja-JP" sz="2800"/>
          </a:p>
        </p:txBody>
      </p:sp>
      <p:sp>
        <p:nvSpPr>
          <p:cNvPr id="35" name="スライド番号プレースホルダー 34">
            <a:extLst>
              <a:ext uri="{FF2B5EF4-FFF2-40B4-BE49-F238E27FC236}">
                <a16:creationId xmlns:a16="http://schemas.microsoft.com/office/drawing/2014/main" id="{0C667049-A632-459F-D2C6-F1A8B31D2AD1}"/>
              </a:ext>
            </a:extLst>
          </p:cNvPr>
          <p:cNvSpPr>
            <a:spLocks noGrp="1"/>
          </p:cNvSpPr>
          <p:nvPr>
            <p:ph type="sldNum" sz="quarter" idx="12"/>
          </p:nvPr>
        </p:nvSpPr>
        <p:spPr/>
        <p:txBody>
          <a:bodyPr/>
          <a:lstStyle/>
          <a:p>
            <a:fld id="{808DD2B0-C8C2-4F2E-939A-03152E45562F}" type="slidenum">
              <a:rPr kumimoji="1" lang="ja-JP" altLang="en-US" smtClean="0"/>
              <a:t>53</a:t>
            </a:fld>
            <a:endParaRPr kumimoji="1" lang="ja-JP" altLang="en-US"/>
          </a:p>
        </p:txBody>
      </p:sp>
      <p:pic>
        <p:nvPicPr>
          <p:cNvPr id="43" name="図 42">
            <a:extLst>
              <a:ext uri="{FF2B5EF4-FFF2-40B4-BE49-F238E27FC236}">
                <a16:creationId xmlns:a16="http://schemas.microsoft.com/office/drawing/2014/main" id="{5B9CBFB7-1A06-CA7B-A290-A4E55A1A75F0}"/>
              </a:ext>
            </a:extLst>
          </p:cNvPr>
          <p:cNvPicPr>
            <a:picLocks noChangeAspect="1"/>
          </p:cNvPicPr>
          <p:nvPr/>
        </p:nvPicPr>
        <p:blipFill>
          <a:blip r:embed="rId3"/>
          <a:stretch>
            <a:fillRect/>
          </a:stretch>
        </p:blipFill>
        <p:spPr>
          <a:xfrm>
            <a:off x="1277968" y="3960080"/>
            <a:ext cx="2932430" cy="2578832"/>
          </a:xfrm>
          <a:prstGeom prst="rect">
            <a:avLst/>
          </a:prstGeom>
        </p:spPr>
      </p:pic>
      <p:pic>
        <p:nvPicPr>
          <p:cNvPr id="45" name="図 44">
            <a:extLst>
              <a:ext uri="{FF2B5EF4-FFF2-40B4-BE49-F238E27FC236}">
                <a16:creationId xmlns:a16="http://schemas.microsoft.com/office/drawing/2014/main" id="{6763C621-06E7-FF1E-BADD-D2618CDAC29E}"/>
              </a:ext>
            </a:extLst>
          </p:cNvPr>
          <p:cNvPicPr>
            <a:picLocks noChangeAspect="1"/>
          </p:cNvPicPr>
          <p:nvPr/>
        </p:nvPicPr>
        <p:blipFill>
          <a:blip r:embed="rId4"/>
          <a:stretch>
            <a:fillRect/>
          </a:stretch>
        </p:blipFill>
        <p:spPr>
          <a:xfrm>
            <a:off x="6475149" y="3567722"/>
            <a:ext cx="4267570" cy="3023878"/>
          </a:xfrm>
          <a:prstGeom prst="rect">
            <a:avLst/>
          </a:prstGeom>
        </p:spPr>
      </p:pic>
      <p:sp>
        <p:nvSpPr>
          <p:cNvPr id="9" name="テキスト ボックス 8">
            <a:extLst>
              <a:ext uri="{FF2B5EF4-FFF2-40B4-BE49-F238E27FC236}">
                <a16:creationId xmlns:a16="http://schemas.microsoft.com/office/drawing/2014/main" id="{575A2298-FCC8-659D-9E19-857057127CCD}"/>
              </a:ext>
            </a:extLst>
          </p:cNvPr>
          <p:cNvSpPr txBox="1"/>
          <p:nvPr/>
        </p:nvSpPr>
        <p:spPr>
          <a:xfrm>
            <a:off x="1879358" y="1305580"/>
            <a:ext cx="1729649" cy="523220"/>
          </a:xfrm>
          <a:prstGeom prst="rect">
            <a:avLst/>
          </a:prstGeom>
          <a:noFill/>
        </p:spPr>
        <p:txBody>
          <a:bodyPr wrap="square" rtlCol="0">
            <a:spAutoFit/>
          </a:bodyPr>
          <a:lstStyle/>
          <a:p>
            <a:pPr algn="ctr"/>
            <a:r>
              <a:rPr kumimoji="1" lang="ja-JP" altLang="en-US" sz="2800" b="1">
                <a:solidFill>
                  <a:schemeClr val="tx1">
                    <a:lumMod val="65000"/>
                    <a:lumOff val="35000"/>
                  </a:schemeClr>
                </a:solidFill>
              </a:rPr>
              <a:t>遊水田</a:t>
            </a:r>
          </a:p>
        </p:txBody>
      </p:sp>
      <p:sp>
        <p:nvSpPr>
          <p:cNvPr id="11" name="テキスト ボックス 10">
            <a:extLst>
              <a:ext uri="{FF2B5EF4-FFF2-40B4-BE49-F238E27FC236}">
                <a16:creationId xmlns:a16="http://schemas.microsoft.com/office/drawing/2014/main" id="{C1F59DE5-0FCE-3783-5A9F-47C2091E211E}"/>
              </a:ext>
            </a:extLst>
          </p:cNvPr>
          <p:cNvSpPr txBox="1"/>
          <p:nvPr/>
        </p:nvSpPr>
        <p:spPr>
          <a:xfrm>
            <a:off x="7743892" y="1305580"/>
            <a:ext cx="1729649" cy="523220"/>
          </a:xfrm>
          <a:prstGeom prst="rect">
            <a:avLst/>
          </a:prstGeom>
          <a:noFill/>
        </p:spPr>
        <p:txBody>
          <a:bodyPr wrap="square" rtlCol="0">
            <a:spAutoFit/>
          </a:bodyPr>
          <a:lstStyle/>
          <a:p>
            <a:pPr algn="ctr"/>
            <a:r>
              <a:rPr kumimoji="1" lang="ja-JP" altLang="en-US" sz="2800" b="1">
                <a:solidFill>
                  <a:schemeClr val="tx1">
                    <a:lumMod val="65000"/>
                    <a:lumOff val="35000"/>
                  </a:schemeClr>
                </a:solidFill>
              </a:rPr>
              <a:t>遊水公園</a:t>
            </a:r>
          </a:p>
        </p:txBody>
      </p:sp>
      <p:sp>
        <p:nvSpPr>
          <p:cNvPr id="8" name="テキスト ボックス 7">
            <a:extLst>
              <a:ext uri="{FF2B5EF4-FFF2-40B4-BE49-F238E27FC236}">
                <a16:creationId xmlns:a16="http://schemas.microsoft.com/office/drawing/2014/main" id="{E5BA2F3A-13AF-F883-DCC8-F06B22FA1602}"/>
              </a:ext>
            </a:extLst>
          </p:cNvPr>
          <p:cNvSpPr txBox="1"/>
          <p:nvPr/>
        </p:nvSpPr>
        <p:spPr>
          <a:xfrm>
            <a:off x="233680" y="266400"/>
            <a:ext cx="3088640"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提案：スキーム</a:t>
            </a:r>
            <a:endParaRPr lang="ja-JP" altLang="ja-JP" sz="3200" b="1">
              <a:ln w="0"/>
              <a:effectLst>
                <a:outerShdw blurRad="38100" dist="19050" dir="2700000" algn="tl" rotWithShape="0">
                  <a:schemeClr val="dk1">
                    <a:alpha val="40000"/>
                  </a:schemeClr>
                </a:outerShdw>
              </a:effectLst>
            </a:endParaRPr>
          </a:p>
        </p:txBody>
      </p:sp>
      <p:sp>
        <p:nvSpPr>
          <p:cNvPr id="20" name="正方形/長方形 19">
            <a:extLst>
              <a:ext uri="{FF2B5EF4-FFF2-40B4-BE49-F238E27FC236}">
                <a16:creationId xmlns:a16="http://schemas.microsoft.com/office/drawing/2014/main" id="{E44C6B07-2072-0EEA-6034-1C1DF93B3D55}"/>
              </a:ext>
            </a:extLst>
          </p:cNvPr>
          <p:cNvSpPr/>
          <p:nvPr/>
        </p:nvSpPr>
        <p:spPr>
          <a:xfrm>
            <a:off x="7743892" y="266399"/>
            <a:ext cx="3379423"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spTree>
    <p:extLst>
      <p:ext uri="{BB962C8B-B14F-4D97-AF65-F5344CB8AC3E}">
        <p14:creationId xmlns:p14="http://schemas.microsoft.com/office/powerpoint/2010/main" val="881641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CEDC3AE-2E3F-6A83-9787-1F4C5980DCEA}"/>
              </a:ext>
            </a:extLst>
          </p:cNvPr>
          <p:cNvSpPr>
            <a:spLocks noGrp="1"/>
          </p:cNvSpPr>
          <p:nvPr>
            <p:ph type="sldNum" sz="quarter" idx="12"/>
          </p:nvPr>
        </p:nvSpPr>
        <p:spPr/>
        <p:txBody>
          <a:bodyPr/>
          <a:lstStyle/>
          <a:p>
            <a:fld id="{808DD2B0-C8C2-4F2E-939A-03152E45562F}" type="slidenum">
              <a:rPr lang="ja-JP" altLang="en-US" smtClean="0"/>
              <a:pPr/>
              <a:t>54</a:t>
            </a:fld>
            <a:endParaRPr lang="ja-JP" altLang="en-US"/>
          </a:p>
        </p:txBody>
      </p:sp>
      <p:sp>
        <p:nvSpPr>
          <p:cNvPr id="3" name="テキスト ボックス 2">
            <a:extLst>
              <a:ext uri="{FF2B5EF4-FFF2-40B4-BE49-F238E27FC236}">
                <a16:creationId xmlns:a16="http://schemas.microsoft.com/office/drawing/2014/main" id="{A4C44BFA-93DD-38BA-9971-14684D07891E}"/>
              </a:ext>
            </a:extLst>
          </p:cNvPr>
          <p:cNvSpPr txBox="1"/>
          <p:nvPr/>
        </p:nvSpPr>
        <p:spPr>
          <a:xfrm>
            <a:off x="233680" y="266400"/>
            <a:ext cx="3109288"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提案：支援制度</a:t>
            </a:r>
            <a:endParaRPr lang="ja-JP" altLang="ja-JP" sz="3200" b="1">
              <a:ln w="0"/>
              <a:effectLst>
                <a:outerShdw blurRad="38100" dist="19050" dir="2700000" algn="tl" rotWithShape="0">
                  <a:schemeClr val="dk1">
                    <a:alpha val="40000"/>
                  </a:schemeClr>
                </a:outerShdw>
              </a:effectLst>
            </a:endParaRPr>
          </a:p>
        </p:txBody>
      </p:sp>
      <p:sp>
        <p:nvSpPr>
          <p:cNvPr id="4" name="正方形/長方形 3">
            <a:extLst>
              <a:ext uri="{FF2B5EF4-FFF2-40B4-BE49-F238E27FC236}">
                <a16:creationId xmlns:a16="http://schemas.microsoft.com/office/drawing/2014/main" id="{8CA570C4-6D2B-6C37-DDD5-206F13930ABD}"/>
              </a:ext>
            </a:extLst>
          </p:cNvPr>
          <p:cNvSpPr/>
          <p:nvPr/>
        </p:nvSpPr>
        <p:spPr>
          <a:xfrm>
            <a:off x="7743892" y="266399"/>
            <a:ext cx="3379423"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grpSp>
        <p:nvGrpSpPr>
          <p:cNvPr id="5" name="グループ化 4">
            <a:extLst>
              <a:ext uri="{FF2B5EF4-FFF2-40B4-BE49-F238E27FC236}">
                <a16:creationId xmlns:a16="http://schemas.microsoft.com/office/drawing/2014/main" id="{20F279BC-2A86-BAFC-7A82-03F803DEAE18}"/>
              </a:ext>
            </a:extLst>
          </p:cNvPr>
          <p:cNvGrpSpPr/>
          <p:nvPr/>
        </p:nvGrpSpPr>
        <p:grpSpPr>
          <a:xfrm>
            <a:off x="11324077" y="-1"/>
            <a:ext cx="923330" cy="6868064"/>
            <a:chOff x="11324077" y="-1"/>
            <a:chExt cx="923330" cy="6868064"/>
          </a:xfrm>
        </p:grpSpPr>
        <p:sp>
          <p:nvSpPr>
            <p:cNvPr id="6" name="四角形: 1 つの角を切り取る 5">
              <a:extLst>
                <a:ext uri="{FF2B5EF4-FFF2-40B4-BE49-F238E27FC236}">
                  <a16:creationId xmlns:a16="http://schemas.microsoft.com/office/drawing/2014/main" id="{F072BD2E-0D46-9817-9C41-C8552E518D27}"/>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1 つの角を切り取る 6">
              <a:extLst>
                <a:ext uri="{FF2B5EF4-FFF2-40B4-BE49-F238E27FC236}">
                  <a16:creationId xmlns:a16="http://schemas.microsoft.com/office/drawing/2014/main" id="{CD2EB38E-5A92-AACE-88E1-6D4A77D2FBBD}"/>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1 つの角を切り取る 7">
              <a:extLst>
                <a:ext uri="{FF2B5EF4-FFF2-40B4-BE49-F238E27FC236}">
                  <a16:creationId xmlns:a16="http://schemas.microsoft.com/office/drawing/2014/main" id="{837D5C7D-AB69-1AF2-812B-C4E0DD503CB6}"/>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1 つの角を切り取る 8">
              <a:extLst>
                <a:ext uri="{FF2B5EF4-FFF2-40B4-BE49-F238E27FC236}">
                  <a16:creationId xmlns:a16="http://schemas.microsoft.com/office/drawing/2014/main" id="{F9A41C8E-CE12-D160-8C16-D09B3BB52040}"/>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1 つの角を切り取る 9">
              <a:extLst>
                <a:ext uri="{FF2B5EF4-FFF2-40B4-BE49-F238E27FC236}">
                  <a16:creationId xmlns:a16="http://schemas.microsoft.com/office/drawing/2014/main" id="{9BB9A4CA-293A-D70A-A38C-382887D74764}"/>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9909571B-E92F-48CA-AB2B-187820D41428}"/>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3C76F58A-9851-FEF0-6F09-0487D28BBF9F}"/>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3" name="テキスト ボックス 12">
              <a:extLst>
                <a:ext uri="{FF2B5EF4-FFF2-40B4-BE49-F238E27FC236}">
                  <a16:creationId xmlns:a16="http://schemas.microsoft.com/office/drawing/2014/main" id="{DFF2CB06-F1AA-AC86-4A6D-1F51425D0C06}"/>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4" name="テキスト ボックス 13">
              <a:extLst>
                <a:ext uri="{FF2B5EF4-FFF2-40B4-BE49-F238E27FC236}">
                  <a16:creationId xmlns:a16="http://schemas.microsoft.com/office/drawing/2014/main" id="{953C3B14-5C95-0C4E-5508-5681234250E4}"/>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5" name="テキスト ボックス 14">
              <a:extLst>
                <a:ext uri="{FF2B5EF4-FFF2-40B4-BE49-F238E27FC236}">
                  <a16:creationId xmlns:a16="http://schemas.microsoft.com/office/drawing/2014/main" id="{5B718C67-1A35-8998-A77A-F18DB41C30B7}"/>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6" name="テキスト ボックス 15">
              <a:extLst>
                <a:ext uri="{FF2B5EF4-FFF2-40B4-BE49-F238E27FC236}">
                  <a16:creationId xmlns:a16="http://schemas.microsoft.com/office/drawing/2014/main" id="{1CFA4781-38F1-23B2-B850-3E1FE8C0E5DB}"/>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17" name="テキスト ボックス 16">
              <a:extLst>
                <a:ext uri="{FF2B5EF4-FFF2-40B4-BE49-F238E27FC236}">
                  <a16:creationId xmlns:a16="http://schemas.microsoft.com/office/drawing/2014/main" id="{07BE2732-B55C-D1AA-1938-1EF25C65ACCB}"/>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grpSp>
      <p:graphicFrame>
        <p:nvGraphicFramePr>
          <p:cNvPr id="19" name="表 18">
            <a:extLst>
              <a:ext uri="{FF2B5EF4-FFF2-40B4-BE49-F238E27FC236}">
                <a16:creationId xmlns:a16="http://schemas.microsoft.com/office/drawing/2014/main" id="{D7DD6124-9E07-8201-0121-95E8E8C06430}"/>
              </a:ext>
            </a:extLst>
          </p:cNvPr>
          <p:cNvGraphicFramePr>
            <a:graphicFrameLocks noGrp="1"/>
          </p:cNvGraphicFramePr>
          <p:nvPr>
            <p:extLst>
              <p:ext uri="{D42A27DB-BD31-4B8C-83A1-F6EECF244321}">
                <p14:modId xmlns:p14="http://schemas.microsoft.com/office/powerpoint/2010/main" val="280440144"/>
              </p:ext>
            </p:extLst>
          </p:nvPr>
        </p:nvGraphicFramePr>
        <p:xfrm>
          <a:off x="19664" y="1082675"/>
          <a:ext cx="11314480" cy="5410200"/>
        </p:xfrm>
        <a:graphic>
          <a:graphicData uri="http://schemas.openxmlformats.org/drawingml/2006/table">
            <a:tbl>
              <a:tblPr firstRow="1" bandRow="1">
                <a:tableStyleId>{5C22544A-7EE6-4342-B048-85BDC9FD1C3A}</a:tableStyleId>
              </a:tblPr>
              <a:tblGrid>
                <a:gridCol w="2286741">
                  <a:extLst>
                    <a:ext uri="{9D8B030D-6E8A-4147-A177-3AD203B41FA5}">
                      <a16:colId xmlns:a16="http://schemas.microsoft.com/office/drawing/2014/main" val="1924409715"/>
                    </a:ext>
                  </a:extLst>
                </a:gridCol>
                <a:gridCol w="2684207">
                  <a:extLst>
                    <a:ext uri="{9D8B030D-6E8A-4147-A177-3AD203B41FA5}">
                      <a16:colId xmlns:a16="http://schemas.microsoft.com/office/drawing/2014/main" val="682474271"/>
                    </a:ext>
                  </a:extLst>
                </a:gridCol>
                <a:gridCol w="3612613">
                  <a:extLst>
                    <a:ext uri="{9D8B030D-6E8A-4147-A177-3AD203B41FA5}">
                      <a16:colId xmlns:a16="http://schemas.microsoft.com/office/drawing/2014/main" val="3437109105"/>
                    </a:ext>
                  </a:extLst>
                </a:gridCol>
                <a:gridCol w="2730919">
                  <a:extLst>
                    <a:ext uri="{9D8B030D-6E8A-4147-A177-3AD203B41FA5}">
                      <a16:colId xmlns:a16="http://schemas.microsoft.com/office/drawing/2014/main" val="1065804971"/>
                    </a:ext>
                  </a:extLst>
                </a:gridCol>
              </a:tblGrid>
              <a:tr h="370840">
                <a:tc>
                  <a:txBody>
                    <a:bodyPr/>
                    <a:lstStyle/>
                    <a:p>
                      <a:pPr algn="ctr"/>
                      <a:r>
                        <a:rPr kumimoji="1" lang="ja-JP" altLang="en-US" sz="1600"/>
                        <a:t>区分</a:t>
                      </a:r>
                    </a:p>
                  </a:txBody>
                  <a:tcPr anchor="ctr"/>
                </a:tc>
                <a:tc>
                  <a:txBody>
                    <a:bodyPr/>
                    <a:lstStyle/>
                    <a:p>
                      <a:pPr algn="ctr"/>
                      <a:r>
                        <a:rPr kumimoji="1" lang="ja-JP" altLang="en-US" sz="1600"/>
                        <a:t>制度名</a:t>
                      </a:r>
                    </a:p>
                  </a:txBody>
                  <a:tcPr anchor="ctr"/>
                </a:tc>
                <a:tc>
                  <a:txBody>
                    <a:bodyPr/>
                    <a:lstStyle/>
                    <a:p>
                      <a:pPr algn="ctr"/>
                      <a:r>
                        <a:rPr kumimoji="1" lang="ja-JP" altLang="en-US" sz="1600"/>
                        <a:t>主な内容</a:t>
                      </a:r>
                    </a:p>
                  </a:txBody>
                  <a:tcPr anchor="ctr"/>
                </a:tc>
                <a:tc>
                  <a:txBody>
                    <a:bodyPr/>
                    <a:lstStyle/>
                    <a:p>
                      <a:pPr algn="ctr"/>
                      <a:r>
                        <a:rPr kumimoji="1" lang="ja-JP" altLang="en-US" sz="1600"/>
                        <a:t>備考</a:t>
                      </a:r>
                    </a:p>
                  </a:txBody>
                  <a:tcPr anchor="ctr"/>
                </a:tc>
                <a:extLst>
                  <a:ext uri="{0D108BD9-81ED-4DB2-BD59-A6C34878D82A}">
                    <a16:rowId xmlns:a16="http://schemas.microsoft.com/office/drawing/2014/main" val="1467046867"/>
                  </a:ext>
                </a:extLst>
              </a:tr>
              <a:tr h="370840">
                <a:tc rowSpan="3">
                  <a:txBody>
                    <a:bodyPr/>
                    <a:lstStyle/>
                    <a:p>
                      <a:pPr algn="ctr"/>
                      <a:r>
                        <a:rPr kumimoji="1" lang="ja-JP" altLang="en-US" sz="1800"/>
                        <a:t>遊水地の建設</a:t>
                      </a:r>
                    </a:p>
                  </a:txBody>
                  <a:tcPr anchor="ctr"/>
                </a:tc>
                <a:tc>
                  <a:txBody>
                    <a:bodyPr/>
                    <a:lstStyle/>
                    <a:p>
                      <a:pPr algn="l"/>
                      <a:r>
                        <a:rPr kumimoji="1" lang="ja-JP" altLang="en-US" sz="1800"/>
                        <a:t> 事業間連携河川事業</a:t>
                      </a:r>
                      <a:endParaRPr kumimoji="1" lang="en-US" altLang="ja-JP" sz="18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a:t> 大規模特定河川事業</a:t>
                      </a:r>
                    </a:p>
                  </a:txBody>
                  <a:tcPr anchor="ctr"/>
                </a:tc>
                <a:tc>
                  <a:txBody>
                    <a:bodyPr/>
                    <a:lstStyle/>
                    <a:p>
                      <a:pPr algn="l"/>
                      <a:r>
                        <a:rPr lang="ja-JP" altLang="en-US" sz="1400"/>
                        <a:t> 事業効果の早期発現や最大化に向けて</a:t>
                      </a:r>
                      <a:endParaRPr lang="en-US" altLang="ja-JP" sz="1400"/>
                    </a:p>
                    <a:p>
                      <a:pPr algn="l"/>
                      <a:r>
                        <a:rPr lang="ja-JP" altLang="en-US" sz="1400"/>
                        <a:t> 優先度の高い事業を計画的に推進</a:t>
                      </a:r>
                      <a:endParaRPr kumimoji="1" lang="ja-JP" altLang="en-US" sz="1400"/>
                    </a:p>
                  </a:txBody>
                  <a:tcPr anchor="ctr"/>
                </a:tc>
                <a:tc>
                  <a:txBody>
                    <a:bodyPr/>
                    <a:lstStyle/>
                    <a:p>
                      <a:pPr algn="l"/>
                      <a:r>
                        <a:rPr kumimoji="1" lang="ja-JP" altLang="en-US" sz="1400"/>
                        <a:t> 補助：</a:t>
                      </a:r>
                      <a:r>
                        <a:rPr kumimoji="1" lang="en-US" altLang="ja-JP" sz="1400"/>
                        <a:t>1/2</a:t>
                      </a:r>
                      <a:endParaRPr kumimoji="1" lang="ja-JP" altLang="en-US" sz="1400"/>
                    </a:p>
                  </a:txBody>
                  <a:tcPr anchor="ctr"/>
                </a:tc>
                <a:extLst>
                  <a:ext uri="{0D108BD9-81ED-4DB2-BD59-A6C34878D82A}">
                    <a16:rowId xmlns:a16="http://schemas.microsoft.com/office/drawing/2014/main" val="1365989583"/>
                  </a:ext>
                </a:extLst>
              </a:tr>
              <a:tr h="370840">
                <a:tc vMerge="1">
                  <a:txBody>
                    <a:bodyPr/>
                    <a:lstStyle/>
                    <a:p>
                      <a:endParaRPr kumimoji="1" lang="ja-JP" altLang="en-US"/>
                    </a:p>
                  </a:txBody>
                  <a:tcPr/>
                </a:tc>
                <a:tc>
                  <a:txBody>
                    <a:bodyPr/>
                    <a:lstStyle/>
                    <a:p>
                      <a:pPr algn="l"/>
                      <a:r>
                        <a:rPr kumimoji="1" lang="ja-JP" altLang="en-US" sz="1800"/>
                        <a:t> 広域河川改修事業</a:t>
                      </a:r>
                      <a:endParaRPr kumimoji="1" lang="en-US" altLang="ja-JP" sz="1800"/>
                    </a:p>
                  </a:txBody>
                  <a:tcPr anchor="ctr"/>
                </a:tc>
                <a:tc>
                  <a:txBody>
                    <a:bodyPr/>
                    <a:lstStyle/>
                    <a:p>
                      <a:pPr algn="l"/>
                      <a:r>
                        <a:rPr lang="ja-JP" altLang="en-US" sz="1400"/>
                        <a:t> 水系一貫として計画的な整備を図る</a:t>
                      </a:r>
                      <a:endParaRPr lang="en-US" altLang="ja-JP" sz="1400"/>
                    </a:p>
                    <a:p>
                      <a:pPr algn="l"/>
                      <a:r>
                        <a:rPr lang="ja-JP" altLang="en-US" sz="1400"/>
                        <a:t> 規模の大きい事業や重点整備箇所を整備</a:t>
                      </a:r>
                      <a:endParaRPr kumimoji="1" lang="ja-JP" altLang="en-US" sz="1400"/>
                    </a:p>
                  </a:txBody>
                  <a:tcPr anchor="ctr"/>
                </a:tc>
                <a:tc>
                  <a:txBody>
                    <a:bodyPr/>
                    <a:lstStyle/>
                    <a:p>
                      <a:pPr algn="l"/>
                      <a:r>
                        <a:rPr kumimoji="1" lang="ja-JP" altLang="en-US" sz="1400"/>
                        <a:t> 交付金：</a:t>
                      </a:r>
                      <a:r>
                        <a:rPr kumimoji="1" lang="en-US" altLang="ja-JP" sz="1400"/>
                        <a:t>1/2</a:t>
                      </a:r>
                      <a:endParaRPr kumimoji="1" lang="ja-JP" altLang="en-US" sz="1400"/>
                    </a:p>
                  </a:txBody>
                  <a:tcPr anchor="ctr"/>
                </a:tc>
                <a:extLst>
                  <a:ext uri="{0D108BD9-81ED-4DB2-BD59-A6C34878D82A}">
                    <a16:rowId xmlns:a16="http://schemas.microsoft.com/office/drawing/2014/main" val="2045047156"/>
                  </a:ext>
                </a:extLst>
              </a:tr>
              <a:tr h="370840">
                <a:tc vMerge="1">
                  <a:txBody>
                    <a:bodyPr/>
                    <a:lstStyle/>
                    <a:p>
                      <a:endParaRPr kumimoji="1" lang="ja-JP" altLang="en-US"/>
                    </a:p>
                  </a:txBody>
                  <a:tcPr/>
                </a:tc>
                <a:tc>
                  <a:txBody>
                    <a:bodyPr/>
                    <a:lstStyle/>
                    <a:p>
                      <a:pPr algn="l"/>
                      <a:r>
                        <a:rPr kumimoji="1" lang="ja-JP" altLang="en-US" sz="1800"/>
                        <a:t> 総合流域防災事業</a:t>
                      </a:r>
                    </a:p>
                  </a:txBody>
                  <a:tcPr anchor="ctr"/>
                </a:tc>
                <a:tc>
                  <a:txBody>
                    <a:bodyPr/>
                    <a:lstStyle/>
                    <a:p>
                      <a:pPr algn="l"/>
                      <a:r>
                        <a:rPr lang="ja-JP" altLang="en-US" sz="1400"/>
                        <a:t> 流域単位で施設整備、災害情報の提供等</a:t>
                      </a:r>
                      <a:endParaRPr kumimoji="1" lang="ja-JP" altLang="en-US" sz="1400"/>
                    </a:p>
                  </a:txBody>
                  <a:tcPr anchor="ctr"/>
                </a:tc>
                <a:tc>
                  <a:txBody>
                    <a:bodyPr/>
                    <a:lstStyle/>
                    <a:p>
                      <a:pPr algn="l"/>
                      <a:r>
                        <a:rPr kumimoji="1" lang="ja-JP" altLang="en-US" sz="1400"/>
                        <a:t> 交付金：</a:t>
                      </a:r>
                      <a:r>
                        <a:rPr kumimoji="1" lang="en-US" altLang="ja-JP" sz="1400"/>
                        <a:t>1/2</a:t>
                      </a:r>
                      <a:endParaRPr kumimoji="1" lang="ja-JP" altLang="en-US" sz="1400"/>
                    </a:p>
                  </a:txBody>
                  <a:tcPr anchor="ctr"/>
                </a:tc>
                <a:extLst>
                  <a:ext uri="{0D108BD9-81ED-4DB2-BD59-A6C34878D82A}">
                    <a16:rowId xmlns:a16="http://schemas.microsoft.com/office/drawing/2014/main" val="3117548759"/>
                  </a:ext>
                </a:extLst>
              </a:tr>
              <a:tr h="370840">
                <a:tc>
                  <a:txBody>
                    <a:bodyPr/>
                    <a:lstStyle/>
                    <a:p>
                      <a:pPr algn="ctr"/>
                      <a:r>
                        <a:rPr kumimoji="1" lang="ja-JP" altLang="en-US" sz="1800"/>
                        <a:t>都市公園の整備</a:t>
                      </a:r>
                    </a:p>
                  </a:txBody>
                  <a:tcPr anchor="ctr"/>
                </a:tc>
                <a:tc>
                  <a:txBody>
                    <a:bodyPr/>
                    <a:lstStyle/>
                    <a:p>
                      <a:pPr algn="l"/>
                      <a:r>
                        <a:rPr kumimoji="1" lang="ja-JP" altLang="en-US" sz="1800"/>
                        <a:t> 都市公園事業</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a:t> 安全で快適な、緑豊かな都市環境の形成</a:t>
                      </a:r>
                      <a:endParaRPr lang="en-US" altLang="ja-JP" sz="140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a:t> に向けて都市公園の整備を推進</a:t>
                      </a:r>
                      <a:endParaRPr kumimoji="1" lang="ja-JP" altLang="en-US" sz="1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 交付金：</a:t>
                      </a:r>
                      <a:r>
                        <a:rPr kumimoji="1" lang="en-US" altLang="ja-JP" sz="1400"/>
                        <a:t>1/3</a:t>
                      </a:r>
                      <a:endParaRPr kumimoji="1" lang="ja-JP" altLang="en-US" sz="14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 面積</a:t>
                      </a:r>
                      <a:r>
                        <a:rPr kumimoji="1" lang="en-US" altLang="ja-JP" sz="1400"/>
                        <a:t>2ha</a:t>
                      </a:r>
                      <a:r>
                        <a:rPr kumimoji="1" lang="ja-JP" altLang="en-US" sz="1400"/>
                        <a:t>以上、</a:t>
                      </a:r>
                      <a:endParaRPr kumimoji="1" lang="en-US" altLang="ja-JP" sz="14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t> </a:t>
                      </a:r>
                      <a:r>
                        <a:rPr kumimoji="1" lang="ja-JP" altLang="en-US" sz="1400"/>
                        <a:t>事業費</a:t>
                      </a:r>
                      <a:r>
                        <a:rPr kumimoji="1" lang="en-US" altLang="ja-JP" sz="1400"/>
                        <a:t>2.5</a:t>
                      </a:r>
                      <a:r>
                        <a:rPr kumimoji="1" lang="ja-JP" altLang="en-US" sz="1400"/>
                        <a:t>億円以上</a:t>
                      </a:r>
                      <a:endParaRPr kumimoji="1" lang="en-US" altLang="ja-JP" sz="1400"/>
                    </a:p>
                  </a:txBody>
                  <a:tcPr anchor="ctr"/>
                </a:tc>
                <a:extLst>
                  <a:ext uri="{0D108BD9-81ED-4DB2-BD59-A6C34878D82A}">
                    <a16:rowId xmlns:a16="http://schemas.microsoft.com/office/drawing/2014/main" val="2402619884"/>
                  </a:ext>
                </a:extLst>
              </a:tr>
              <a:tr h="370840">
                <a:tc>
                  <a:txBody>
                    <a:bodyPr/>
                    <a:lstStyle/>
                    <a:p>
                      <a:pPr algn="ctr"/>
                      <a:r>
                        <a:rPr kumimoji="1" lang="ja-JP" altLang="en-US" sz="1800"/>
                        <a:t>ビオトープ等の整備</a:t>
                      </a:r>
                    </a:p>
                  </a:txBody>
                  <a:tcPr anchor="ctr"/>
                </a:tc>
                <a:tc>
                  <a:txBody>
                    <a:bodyPr/>
                    <a:lstStyle/>
                    <a:p>
                      <a:pPr algn="l"/>
                      <a:r>
                        <a:rPr kumimoji="1" lang="ja-JP" altLang="en-US" sz="1800"/>
                        <a:t> 都市水環境整備事業</a:t>
                      </a:r>
                      <a:endParaRPr kumimoji="1" lang="en-US" altLang="ja-JP" sz="1800"/>
                    </a:p>
                    <a:p>
                      <a:pPr algn="l"/>
                      <a:r>
                        <a:rPr kumimoji="1" lang="en-US" altLang="ja-JP" sz="1800"/>
                        <a:t>(</a:t>
                      </a:r>
                      <a:r>
                        <a:rPr kumimoji="1" lang="ja-JP" altLang="en-US" sz="1800"/>
                        <a:t>統合河川環境整備事業</a:t>
                      </a:r>
                      <a:r>
                        <a:rPr kumimoji="1" lang="en-US" altLang="ja-JP" sz="1800"/>
                        <a:t>)</a:t>
                      </a:r>
                      <a:endParaRPr kumimoji="1" lang="ja-JP" altLang="en-US" sz="1800"/>
                    </a:p>
                  </a:txBody>
                  <a:tcPr anchor="ctr"/>
                </a:tc>
                <a:tc>
                  <a:txBody>
                    <a:bodyPr/>
                    <a:lstStyle/>
                    <a:p>
                      <a:pPr algn="l"/>
                      <a:r>
                        <a:rPr lang="ja-JP" altLang="en-US" sz="1400"/>
                        <a:t> 自然環境の再生、河川環境教育の場として</a:t>
                      </a:r>
                      <a:endParaRPr lang="en-US" altLang="ja-JP" sz="1400"/>
                    </a:p>
                    <a:p>
                      <a:pPr algn="l"/>
                      <a:r>
                        <a:rPr lang="ja-JP" altLang="en-US" sz="1400"/>
                        <a:t> 治水上及び河川利用上の安全・安心に係る</a:t>
                      </a:r>
                      <a:endParaRPr lang="en-US" altLang="ja-JP" sz="1400"/>
                    </a:p>
                    <a:p>
                      <a:pPr algn="l"/>
                      <a:r>
                        <a:rPr lang="ja-JP" altLang="en-US" sz="1400"/>
                        <a:t> 河川管理施設の整備を推進</a:t>
                      </a:r>
                      <a:endParaRPr kumimoji="1" lang="ja-JP" altLang="en-US" sz="1400"/>
                    </a:p>
                  </a:txBody>
                  <a:tcPr anchor="ctr"/>
                </a:tc>
                <a:tc>
                  <a:txBody>
                    <a:bodyPr/>
                    <a:lstStyle/>
                    <a:p>
                      <a:pPr algn="l"/>
                      <a:r>
                        <a:rPr lang="ja-JP" altLang="en-US" sz="1400"/>
                        <a:t> 交付金：</a:t>
                      </a:r>
                      <a:r>
                        <a:rPr lang="en-US" altLang="ja-JP" sz="1400"/>
                        <a:t>1/3 </a:t>
                      </a:r>
                      <a:r>
                        <a:rPr lang="ja-JP" altLang="en-US" sz="1400"/>
                        <a:t>等</a:t>
                      </a:r>
                      <a:endParaRPr lang="en-US" altLang="ja-JP" sz="1400"/>
                    </a:p>
                    <a:p>
                      <a:pPr algn="l"/>
                      <a:r>
                        <a:rPr lang="ja-JP" altLang="en-US" sz="1400"/>
                        <a:t> 自然環境が阻害されている区域</a:t>
                      </a:r>
                      <a:endParaRPr lang="en-US" altLang="ja-JP" sz="1400"/>
                    </a:p>
                    <a:p>
                      <a:pPr algn="l"/>
                      <a:r>
                        <a:rPr lang="ja-JP" altLang="en-US" sz="1400"/>
                        <a:t> において保全・復元を行う事業 </a:t>
                      </a:r>
                      <a:endParaRPr lang="en-US" altLang="ja-JP" sz="1400"/>
                    </a:p>
                    <a:p>
                      <a:pPr algn="l"/>
                      <a:r>
                        <a:rPr lang="ja-JP" altLang="en-US" sz="1400"/>
                        <a:t> 治水上及び河川利用上の安全・</a:t>
                      </a:r>
                      <a:endParaRPr lang="en-US" altLang="ja-JP" sz="1400"/>
                    </a:p>
                    <a:p>
                      <a:pPr algn="l"/>
                      <a:r>
                        <a:rPr lang="en-US" altLang="ja-JP" sz="1400"/>
                        <a:t> </a:t>
                      </a:r>
                      <a:r>
                        <a:rPr lang="ja-JP" altLang="en-US" sz="1400"/>
                        <a:t>安心に係る整備を行う事業</a:t>
                      </a:r>
                      <a:endParaRPr kumimoji="1" lang="ja-JP" altLang="en-US" sz="1400"/>
                    </a:p>
                  </a:txBody>
                  <a:tcPr anchor="ctr"/>
                </a:tc>
                <a:extLst>
                  <a:ext uri="{0D108BD9-81ED-4DB2-BD59-A6C34878D82A}">
                    <a16:rowId xmlns:a16="http://schemas.microsoft.com/office/drawing/2014/main" val="279170268"/>
                  </a:ext>
                </a:extLst>
              </a:tr>
              <a:tr h="370840">
                <a:tc>
                  <a:txBody>
                    <a:bodyPr/>
                    <a:lstStyle/>
                    <a:p>
                      <a:pPr algn="ctr"/>
                      <a:r>
                        <a:rPr kumimoji="1" lang="ja-JP" altLang="en-US" sz="1800"/>
                        <a:t>洪水貯留後</a:t>
                      </a:r>
                    </a:p>
                  </a:txBody>
                  <a:tcPr anchor="ctr"/>
                </a:tc>
                <a:tc>
                  <a:txBody>
                    <a:bodyPr/>
                    <a:lstStyle/>
                    <a:p>
                      <a:pPr algn="l"/>
                      <a:r>
                        <a:rPr kumimoji="1" lang="ja-JP" altLang="en-US" sz="1800"/>
                        <a:t> 災害復旧事業</a:t>
                      </a:r>
                    </a:p>
                  </a:txBody>
                  <a:tcPr anchor="ctr"/>
                </a:tc>
                <a:tc>
                  <a:txBody>
                    <a:bodyPr/>
                    <a:lstStyle/>
                    <a:p>
                      <a:pPr algn="l"/>
                      <a:r>
                        <a:rPr kumimoji="1" lang="ja-JP" altLang="en-US" sz="1400"/>
                        <a:t> 堆積土砂等の撤去</a:t>
                      </a:r>
                    </a:p>
                  </a:txBody>
                  <a:tcPr anchor="ctr"/>
                </a:tc>
                <a:tc>
                  <a:txBody>
                    <a:bodyPr/>
                    <a:lstStyle/>
                    <a:p>
                      <a:pPr algn="l"/>
                      <a:endParaRPr kumimoji="1" lang="ja-JP" altLang="en-US" sz="1400"/>
                    </a:p>
                  </a:txBody>
                  <a:tcPr anchor="ctr"/>
                </a:tc>
                <a:extLst>
                  <a:ext uri="{0D108BD9-81ED-4DB2-BD59-A6C34878D82A}">
                    <a16:rowId xmlns:a16="http://schemas.microsoft.com/office/drawing/2014/main" val="3901874887"/>
                  </a:ext>
                </a:extLst>
              </a:tr>
              <a:tr h="370840">
                <a:tc rowSpan="2">
                  <a:txBody>
                    <a:bodyPr/>
                    <a:lstStyle/>
                    <a:p>
                      <a:pPr algn="ctr"/>
                      <a:r>
                        <a:rPr kumimoji="1" lang="ja-JP" altLang="en-US" sz="1800"/>
                        <a:t>耕作者に対して</a:t>
                      </a:r>
                      <a:endParaRPr kumimoji="1" lang="en-US" altLang="ja-JP" sz="1800"/>
                    </a:p>
                    <a:p>
                      <a:pPr algn="ctr"/>
                      <a:r>
                        <a:rPr kumimoji="1" lang="ja-JP" altLang="en-US" sz="1800"/>
                        <a:t>（農林水産省）</a:t>
                      </a:r>
                    </a:p>
                  </a:txBody>
                  <a:tcPr anchor="ctr"/>
                </a:tc>
                <a:tc>
                  <a:txBody>
                    <a:bodyPr/>
                    <a:lstStyle/>
                    <a:p>
                      <a:pPr algn="l"/>
                      <a:r>
                        <a:rPr kumimoji="1" lang="ja-JP" altLang="en-US" sz="1800"/>
                        <a:t> 農業共済</a:t>
                      </a:r>
                    </a:p>
                  </a:txBody>
                  <a:tcPr anchor="ctr"/>
                </a:tc>
                <a:tc>
                  <a:txBody>
                    <a:bodyPr/>
                    <a:lstStyle/>
                    <a:p>
                      <a:pPr algn="l"/>
                      <a:r>
                        <a:rPr kumimoji="1" lang="ja-JP" altLang="en-US" sz="1400"/>
                        <a:t> 自然災害によって受ける損失を補償</a:t>
                      </a:r>
                      <a:endParaRPr kumimoji="1" lang="en-US" altLang="ja-JP" sz="1400"/>
                    </a:p>
                    <a:p>
                      <a:pPr algn="l"/>
                      <a:r>
                        <a:rPr kumimoji="1" lang="ja-JP" altLang="en-US" sz="1400"/>
                        <a:t> 原則、掛金の</a:t>
                      </a:r>
                      <a:r>
                        <a:rPr kumimoji="1" lang="en-US" altLang="ja-JP" sz="1400"/>
                        <a:t>50%</a:t>
                      </a:r>
                      <a:r>
                        <a:rPr kumimoji="1" lang="ja-JP" altLang="en-US" sz="1400"/>
                        <a:t>国が補助</a:t>
                      </a:r>
                    </a:p>
                  </a:txBody>
                  <a:tcPr anchor="ctr"/>
                </a:tc>
                <a:tc>
                  <a:txBody>
                    <a:bodyPr/>
                    <a:lstStyle/>
                    <a:p>
                      <a:pPr algn="l"/>
                      <a:r>
                        <a:rPr kumimoji="1" lang="ja-JP" altLang="en-US" sz="1400"/>
                        <a:t> 農業共済組合に入会する必要</a:t>
                      </a:r>
                    </a:p>
                  </a:txBody>
                  <a:tcPr anchor="ctr"/>
                </a:tc>
                <a:extLst>
                  <a:ext uri="{0D108BD9-81ED-4DB2-BD59-A6C34878D82A}">
                    <a16:rowId xmlns:a16="http://schemas.microsoft.com/office/drawing/2014/main" val="424597399"/>
                  </a:ext>
                </a:extLst>
              </a:tr>
              <a:tr h="370840">
                <a:tc vMerge="1">
                  <a:txBody>
                    <a:bodyPr/>
                    <a:lstStyle/>
                    <a:p>
                      <a:endParaRPr kumimoji="1" lang="ja-JP" altLang="en-US"/>
                    </a:p>
                  </a:txBody>
                  <a:tcPr/>
                </a:tc>
                <a:tc>
                  <a:txBody>
                    <a:bodyPr/>
                    <a:lstStyle/>
                    <a:p>
                      <a:pPr algn="l"/>
                      <a:r>
                        <a:rPr kumimoji="1" lang="ja-JP" altLang="en-US" sz="1800"/>
                        <a:t> 収入保険</a:t>
                      </a:r>
                    </a:p>
                  </a:txBody>
                  <a:tcPr anchor="ctr"/>
                </a:tc>
                <a:tc>
                  <a:txBody>
                    <a:bodyPr/>
                    <a:lstStyle/>
                    <a:p>
                      <a:pPr algn="l"/>
                      <a:r>
                        <a:rPr kumimoji="1" lang="ja-JP" altLang="en-US" sz="1400"/>
                        <a:t> 農業者の経営努力だけでは避けられない</a:t>
                      </a:r>
                      <a:endParaRPr kumimoji="1" lang="en-US" altLang="ja-JP" sz="1400"/>
                    </a:p>
                    <a:p>
                      <a:pPr algn="l"/>
                      <a:r>
                        <a:rPr kumimoji="1" lang="ja-JP" altLang="en-US" sz="1400"/>
                        <a:t> 収入減少を幅広く補償</a:t>
                      </a:r>
                      <a:endParaRPr kumimoji="1" lang="en-US" altLang="ja-JP" sz="1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 青色申告が必要</a:t>
                      </a:r>
                      <a:endParaRPr kumimoji="1" lang="en-US" altLang="ja-JP" sz="140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a:t> 保険料の</a:t>
                      </a:r>
                      <a:r>
                        <a:rPr kumimoji="1" lang="en-US" altLang="ja-JP" sz="1400"/>
                        <a:t>50%</a:t>
                      </a:r>
                      <a:r>
                        <a:rPr kumimoji="1" lang="ja-JP" altLang="en-US" sz="1400"/>
                        <a:t>、積立金の</a:t>
                      </a:r>
                      <a:r>
                        <a:rPr kumimoji="1" lang="en-US" altLang="ja-JP" sz="1400"/>
                        <a:t>75%</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a:t> </a:t>
                      </a:r>
                      <a:r>
                        <a:rPr kumimoji="1" lang="ja-JP" altLang="en-US" sz="1400"/>
                        <a:t>を国が補助</a:t>
                      </a:r>
                    </a:p>
                  </a:txBody>
                  <a:tcPr anchor="ctr"/>
                </a:tc>
                <a:extLst>
                  <a:ext uri="{0D108BD9-81ED-4DB2-BD59-A6C34878D82A}">
                    <a16:rowId xmlns:a16="http://schemas.microsoft.com/office/drawing/2014/main" val="1562985493"/>
                  </a:ext>
                </a:extLst>
              </a:tr>
            </a:tbl>
          </a:graphicData>
        </a:graphic>
      </p:graphicFrame>
    </p:spTree>
    <p:extLst>
      <p:ext uri="{BB962C8B-B14F-4D97-AF65-F5344CB8AC3E}">
        <p14:creationId xmlns:p14="http://schemas.microsoft.com/office/powerpoint/2010/main" val="6411731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グラフ 2">
            <a:extLst>
              <a:ext uri="{FF2B5EF4-FFF2-40B4-BE49-F238E27FC236}">
                <a16:creationId xmlns:a16="http://schemas.microsoft.com/office/drawing/2014/main" id="{00000000-0008-0000-0000-000006000000}"/>
              </a:ext>
            </a:extLst>
          </p:cNvPr>
          <p:cNvGraphicFramePr/>
          <p:nvPr>
            <p:extLst>
              <p:ext uri="{D42A27DB-BD31-4B8C-83A1-F6EECF244321}">
                <p14:modId xmlns:p14="http://schemas.microsoft.com/office/powerpoint/2010/main" val="2392194921"/>
              </p:ext>
            </p:extLst>
          </p:nvPr>
        </p:nvGraphicFramePr>
        <p:xfrm>
          <a:off x="0" y="1366092"/>
          <a:ext cx="6096000" cy="52770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グラフ 3">
            <a:extLst>
              <a:ext uri="{FF2B5EF4-FFF2-40B4-BE49-F238E27FC236}">
                <a16:creationId xmlns:a16="http://schemas.microsoft.com/office/drawing/2014/main" id="{00000000-0008-0000-0000-000008000000}"/>
              </a:ext>
            </a:extLst>
          </p:cNvPr>
          <p:cNvGraphicFramePr/>
          <p:nvPr>
            <p:extLst>
              <p:ext uri="{D42A27DB-BD31-4B8C-83A1-F6EECF244321}">
                <p14:modId xmlns:p14="http://schemas.microsoft.com/office/powerpoint/2010/main" val="3425718174"/>
              </p:ext>
            </p:extLst>
          </p:nvPr>
        </p:nvGraphicFramePr>
        <p:xfrm>
          <a:off x="6171923" y="1366092"/>
          <a:ext cx="5174741" cy="4924908"/>
        </p:xfrm>
        <a:graphic>
          <a:graphicData uri="http://schemas.openxmlformats.org/drawingml/2006/chart">
            <c:chart xmlns:c="http://schemas.openxmlformats.org/drawingml/2006/chart" xmlns:r="http://schemas.openxmlformats.org/officeDocument/2006/relationships" r:id="rId4"/>
          </a:graphicData>
        </a:graphic>
      </p:graphicFrame>
      <p:sp>
        <p:nvSpPr>
          <p:cNvPr id="5" name="テキスト ボックス 4">
            <a:extLst>
              <a:ext uri="{FF2B5EF4-FFF2-40B4-BE49-F238E27FC236}">
                <a16:creationId xmlns:a16="http://schemas.microsoft.com/office/drawing/2014/main" id="{6B62266A-D610-9EF4-14CB-D8A06289D17F}"/>
              </a:ext>
            </a:extLst>
          </p:cNvPr>
          <p:cNvSpPr txBox="1"/>
          <p:nvPr/>
        </p:nvSpPr>
        <p:spPr>
          <a:xfrm>
            <a:off x="5693965" y="6407609"/>
            <a:ext cx="5630112" cy="276999"/>
          </a:xfrm>
          <a:prstGeom prst="rect">
            <a:avLst/>
          </a:prstGeom>
          <a:noFill/>
        </p:spPr>
        <p:txBody>
          <a:bodyPr wrap="square" rtlCol="0">
            <a:spAutoFit/>
          </a:bodyPr>
          <a:lstStyle/>
          <a:p>
            <a:pPr algn="r"/>
            <a:r>
              <a:rPr kumimoji="1" lang="ja-JP" altLang="en-US" sz="1200"/>
              <a:t>出典：</a:t>
            </a:r>
            <a:r>
              <a:rPr kumimoji="1" lang="en-US" altLang="ja-JP" sz="1200"/>
              <a:t>『</a:t>
            </a:r>
            <a:r>
              <a:rPr lang="ja-JP" altLang="en-US" sz="1200"/>
              <a:t>遊水地整備と利活用事例集</a:t>
            </a:r>
            <a:r>
              <a:rPr lang="en-US" altLang="ja-JP" sz="1200"/>
              <a:t>』(</a:t>
            </a:r>
            <a:r>
              <a:rPr lang="ja-JP" altLang="en-US" sz="1200"/>
              <a:t>国交省）の面積と貯留容量をもとに作成</a:t>
            </a:r>
            <a:endParaRPr kumimoji="1" lang="ja-JP" altLang="en-US" sz="1200"/>
          </a:p>
        </p:txBody>
      </p:sp>
      <p:sp>
        <p:nvSpPr>
          <p:cNvPr id="6" name="テキスト ボックス 5">
            <a:extLst>
              <a:ext uri="{FF2B5EF4-FFF2-40B4-BE49-F238E27FC236}">
                <a16:creationId xmlns:a16="http://schemas.microsoft.com/office/drawing/2014/main" id="{2156C409-E618-CCA1-5D76-DB3B67939EAD}"/>
              </a:ext>
            </a:extLst>
          </p:cNvPr>
          <p:cNvSpPr txBox="1"/>
          <p:nvPr/>
        </p:nvSpPr>
        <p:spPr>
          <a:xfrm>
            <a:off x="233680" y="266400"/>
            <a:ext cx="4460240"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分析：貯留容量の推定</a:t>
            </a:r>
            <a:endParaRPr lang="ja-JP" altLang="ja-JP" sz="3200" b="1">
              <a:ln w="0"/>
              <a:effectLst>
                <a:outerShdw blurRad="38100" dist="19050" dir="2700000" algn="tl" rotWithShape="0">
                  <a:schemeClr val="dk1">
                    <a:alpha val="40000"/>
                  </a:schemeClr>
                </a:outerShdw>
              </a:effectLst>
            </a:endParaRPr>
          </a:p>
        </p:txBody>
      </p:sp>
      <p:sp>
        <p:nvSpPr>
          <p:cNvPr id="7" name="正方形/長方形 6">
            <a:extLst>
              <a:ext uri="{FF2B5EF4-FFF2-40B4-BE49-F238E27FC236}">
                <a16:creationId xmlns:a16="http://schemas.microsoft.com/office/drawing/2014/main" id="{26A8F20E-4475-0F98-A665-F9316376FB89}"/>
              </a:ext>
            </a:extLst>
          </p:cNvPr>
          <p:cNvSpPr/>
          <p:nvPr/>
        </p:nvSpPr>
        <p:spPr>
          <a:xfrm>
            <a:off x="7743892" y="266399"/>
            <a:ext cx="3379423"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grpSp>
        <p:nvGrpSpPr>
          <p:cNvPr id="20" name="グループ化 19">
            <a:extLst>
              <a:ext uri="{FF2B5EF4-FFF2-40B4-BE49-F238E27FC236}">
                <a16:creationId xmlns:a16="http://schemas.microsoft.com/office/drawing/2014/main" id="{8D93C04F-F670-09A1-FBF4-9E25E1F907CC}"/>
              </a:ext>
            </a:extLst>
          </p:cNvPr>
          <p:cNvGrpSpPr/>
          <p:nvPr/>
        </p:nvGrpSpPr>
        <p:grpSpPr>
          <a:xfrm>
            <a:off x="11324077" y="-1"/>
            <a:ext cx="923330" cy="6868064"/>
            <a:chOff x="11324077" y="-1"/>
            <a:chExt cx="923330" cy="6868064"/>
          </a:xfrm>
        </p:grpSpPr>
        <p:sp>
          <p:nvSpPr>
            <p:cNvPr id="21" name="四角形: 1 つの角を切り取る 20">
              <a:extLst>
                <a:ext uri="{FF2B5EF4-FFF2-40B4-BE49-F238E27FC236}">
                  <a16:creationId xmlns:a16="http://schemas.microsoft.com/office/drawing/2014/main" id="{EF5D5820-6CE9-180A-391D-CF24AB316D1A}"/>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四角形: 1 つの角を切り取る 21">
              <a:extLst>
                <a:ext uri="{FF2B5EF4-FFF2-40B4-BE49-F238E27FC236}">
                  <a16:creationId xmlns:a16="http://schemas.microsoft.com/office/drawing/2014/main" id="{E4CBC070-B16D-8072-CE46-1F92D475A6D0}"/>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四角形: 1 つの角を切り取る 22">
              <a:extLst>
                <a:ext uri="{FF2B5EF4-FFF2-40B4-BE49-F238E27FC236}">
                  <a16:creationId xmlns:a16="http://schemas.microsoft.com/office/drawing/2014/main" id="{957626BE-4B5A-F4D9-76F3-918DAACB8A16}"/>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四角形: 1 つの角を切り取る 23">
              <a:extLst>
                <a:ext uri="{FF2B5EF4-FFF2-40B4-BE49-F238E27FC236}">
                  <a16:creationId xmlns:a16="http://schemas.microsoft.com/office/drawing/2014/main" id="{DE92A194-FF58-78F6-A218-BB89D7648A8B}"/>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四角形: 1 つの角を切り取る 24">
              <a:extLst>
                <a:ext uri="{FF2B5EF4-FFF2-40B4-BE49-F238E27FC236}">
                  <a16:creationId xmlns:a16="http://schemas.microsoft.com/office/drawing/2014/main" id="{F68D4176-6AC4-580B-497F-A960B795525C}"/>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四角形: 1 つの角を切り取る 25">
              <a:extLst>
                <a:ext uri="{FF2B5EF4-FFF2-40B4-BE49-F238E27FC236}">
                  <a16:creationId xmlns:a16="http://schemas.microsoft.com/office/drawing/2014/main" id="{D5C18960-179D-152F-EF45-C3C7624A1754}"/>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1F0D92EC-0DAA-A5C3-7B04-7239A1A92B4E}"/>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28" name="テキスト ボックス 27">
              <a:extLst>
                <a:ext uri="{FF2B5EF4-FFF2-40B4-BE49-F238E27FC236}">
                  <a16:creationId xmlns:a16="http://schemas.microsoft.com/office/drawing/2014/main" id="{182C58E2-EAA3-A12B-9510-6453C72A2CF3}"/>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29" name="テキスト ボックス 28">
              <a:extLst>
                <a:ext uri="{FF2B5EF4-FFF2-40B4-BE49-F238E27FC236}">
                  <a16:creationId xmlns:a16="http://schemas.microsoft.com/office/drawing/2014/main" id="{5D172A47-76AB-7309-9192-6F85365BDE57}"/>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30" name="テキスト ボックス 29">
              <a:extLst>
                <a:ext uri="{FF2B5EF4-FFF2-40B4-BE49-F238E27FC236}">
                  <a16:creationId xmlns:a16="http://schemas.microsoft.com/office/drawing/2014/main" id="{E8A9FC47-4D44-2BAA-A2B3-C710B458BD83}"/>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31" name="テキスト ボックス 30">
              <a:extLst>
                <a:ext uri="{FF2B5EF4-FFF2-40B4-BE49-F238E27FC236}">
                  <a16:creationId xmlns:a16="http://schemas.microsoft.com/office/drawing/2014/main" id="{EEB79BEB-577E-CABE-C636-546490A54755}"/>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32" name="テキスト ボックス 31">
              <a:extLst>
                <a:ext uri="{FF2B5EF4-FFF2-40B4-BE49-F238E27FC236}">
                  <a16:creationId xmlns:a16="http://schemas.microsoft.com/office/drawing/2014/main" id="{73114934-31A3-10D7-B8C4-A9E443BEB389}"/>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grpSp>
    </p:spTree>
    <p:extLst>
      <p:ext uri="{BB962C8B-B14F-4D97-AF65-F5344CB8AC3E}">
        <p14:creationId xmlns:p14="http://schemas.microsoft.com/office/powerpoint/2010/main" val="17756780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図 3" descr="タイムライン が含まれている画像&#10;&#10;AI 生成コンテンツは誤りを含む可能性があります。">
            <a:extLst>
              <a:ext uri="{FF2B5EF4-FFF2-40B4-BE49-F238E27FC236}">
                <a16:creationId xmlns:a16="http://schemas.microsoft.com/office/drawing/2014/main" id="{4052781A-9C68-E5CC-9022-544787DFD358}"/>
              </a:ext>
            </a:extLst>
          </p:cNvPr>
          <p:cNvPicPr>
            <a:picLocks noChangeAspect="1"/>
          </p:cNvPicPr>
          <p:nvPr/>
        </p:nvPicPr>
        <p:blipFill>
          <a:blip r:embed="rId3"/>
          <a:stretch>
            <a:fillRect/>
          </a:stretch>
        </p:blipFill>
        <p:spPr>
          <a:xfrm>
            <a:off x="6147221" y="2020647"/>
            <a:ext cx="5199443" cy="3814047"/>
          </a:xfrm>
          <a:prstGeom prst="rect">
            <a:avLst/>
          </a:prstGeom>
        </p:spPr>
      </p:pic>
      <p:sp>
        <p:nvSpPr>
          <p:cNvPr id="5" name="テキスト ボックス 4">
            <a:extLst>
              <a:ext uri="{FF2B5EF4-FFF2-40B4-BE49-F238E27FC236}">
                <a16:creationId xmlns:a16="http://schemas.microsoft.com/office/drawing/2014/main" id="{7D6BD499-07AF-4D49-165E-CE35C4F4CA55}"/>
              </a:ext>
            </a:extLst>
          </p:cNvPr>
          <p:cNvSpPr txBox="1"/>
          <p:nvPr/>
        </p:nvSpPr>
        <p:spPr>
          <a:xfrm>
            <a:off x="5766556" y="5848193"/>
            <a:ext cx="5630112" cy="461665"/>
          </a:xfrm>
          <a:prstGeom prst="rect">
            <a:avLst/>
          </a:prstGeom>
          <a:noFill/>
        </p:spPr>
        <p:txBody>
          <a:bodyPr wrap="square" rtlCol="0">
            <a:spAutoFit/>
          </a:bodyPr>
          <a:lstStyle/>
          <a:p>
            <a:pPr algn="r"/>
            <a:r>
              <a:rPr kumimoji="1" lang="ja-JP" altLang="en-US" sz="1200"/>
              <a:t>出典：</a:t>
            </a:r>
            <a:r>
              <a:rPr lang="ja-JP" altLang="ja-JP" sz="1200"/>
              <a:t>国交省</a:t>
            </a:r>
            <a:r>
              <a:rPr lang="en-US" altLang="ja-JP" sz="1200"/>
              <a:t>. </a:t>
            </a:r>
            <a:r>
              <a:rPr lang="ja-JP" altLang="ja-JP" sz="1200"/>
              <a:t>流出雨水量の最大値を算定する際に用いる土地利用形態ごとの</a:t>
            </a:r>
            <a:endParaRPr lang="en-US" altLang="ja-JP" sz="1200"/>
          </a:p>
          <a:p>
            <a:pPr algn="r"/>
            <a:r>
              <a:rPr lang="ja-JP" altLang="ja-JP" sz="1200"/>
              <a:t>流出係数を定める告示</a:t>
            </a:r>
            <a:r>
              <a:rPr lang="en-US" altLang="ja-JP" sz="1200"/>
              <a:t>(</a:t>
            </a:r>
            <a:r>
              <a:rPr lang="ja-JP" altLang="ja-JP" sz="1200"/>
              <a:t>平成</a:t>
            </a:r>
            <a:r>
              <a:rPr lang="en-US" altLang="ja-JP" sz="1200"/>
              <a:t>16</a:t>
            </a:r>
            <a:r>
              <a:rPr lang="ja-JP" altLang="ja-JP" sz="1200"/>
              <a:t>年国土交通省告示第</a:t>
            </a:r>
            <a:r>
              <a:rPr lang="en-US" altLang="ja-JP" sz="1200"/>
              <a:t>521</a:t>
            </a:r>
            <a:r>
              <a:rPr lang="ja-JP" altLang="ja-JP" sz="1200"/>
              <a:t>号</a:t>
            </a:r>
            <a:r>
              <a:rPr lang="en-US" altLang="ja-JP" sz="1200"/>
              <a:t>). </a:t>
            </a:r>
            <a:endParaRPr kumimoji="1" lang="ja-JP" altLang="en-US" sz="1200"/>
          </a:p>
        </p:txBody>
      </p:sp>
      <p:sp>
        <p:nvSpPr>
          <p:cNvPr id="10" name="テキスト ボックス 9">
            <a:extLst>
              <a:ext uri="{FF2B5EF4-FFF2-40B4-BE49-F238E27FC236}">
                <a16:creationId xmlns:a16="http://schemas.microsoft.com/office/drawing/2014/main" id="{BA71106D-05FA-0399-5CEC-1CAED9ADA898}"/>
              </a:ext>
            </a:extLst>
          </p:cNvPr>
          <p:cNvSpPr txBox="1"/>
          <p:nvPr/>
        </p:nvSpPr>
        <p:spPr>
          <a:xfrm>
            <a:off x="6158513" y="1497427"/>
            <a:ext cx="5176857" cy="523220"/>
          </a:xfrm>
          <a:prstGeom prst="rect">
            <a:avLst/>
          </a:prstGeom>
          <a:noFill/>
        </p:spPr>
        <p:txBody>
          <a:bodyPr wrap="square" rtlCol="0">
            <a:spAutoFit/>
          </a:bodyPr>
          <a:lstStyle/>
          <a:p>
            <a:pPr algn="ctr"/>
            <a:r>
              <a:rPr lang="en-US" altLang="ja-JP" sz="2800"/>
              <a:t>[</a:t>
            </a:r>
            <a:r>
              <a:rPr lang="ja-JP" altLang="en-US" sz="2800"/>
              <a:t>土地利用形態ごとの流出係数</a:t>
            </a:r>
            <a:r>
              <a:rPr lang="en-US" altLang="ja-JP" sz="2800"/>
              <a:t>]</a:t>
            </a:r>
          </a:p>
        </p:txBody>
      </p:sp>
      <p:sp>
        <p:nvSpPr>
          <p:cNvPr id="12" name="テキスト ボックス 11">
            <a:extLst>
              <a:ext uri="{FF2B5EF4-FFF2-40B4-BE49-F238E27FC236}">
                <a16:creationId xmlns:a16="http://schemas.microsoft.com/office/drawing/2014/main" id="{A0D52EB7-CFE9-D73F-E14E-1730119C95C0}"/>
              </a:ext>
            </a:extLst>
          </p:cNvPr>
          <p:cNvSpPr txBox="1"/>
          <p:nvPr/>
        </p:nvSpPr>
        <p:spPr>
          <a:xfrm>
            <a:off x="-53701" y="5982538"/>
            <a:ext cx="6762971" cy="754053"/>
          </a:xfrm>
          <a:prstGeom prst="rect">
            <a:avLst/>
          </a:prstGeom>
          <a:noFill/>
        </p:spPr>
        <p:txBody>
          <a:bodyPr wrap="square" rtlCol="0">
            <a:spAutoFit/>
          </a:bodyPr>
          <a:lstStyle/>
          <a:p>
            <a:r>
              <a:rPr lang="en-US" altLang="ja-JP"/>
              <a:t>※</a:t>
            </a:r>
            <a:r>
              <a:rPr lang="ja-JP" altLang="en-US"/>
              <a:t>₁ 地図上での面積計測によるため、端数の誤差を含む。</a:t>
            </a:r>
            <a:endParaRPr lang="en-US" altLang="ja-JP"/>
          </a:p>
          <a:p>
            <a:endParaRPr lang="en-US" altLang="ja-JP" sz="700"/>
          </a:p>
          <a:p>
            <a:r>
              <a:rPr lang="en-US" altLang="ja-JP"/>
              <a:t>※</a:t>
            </a:r>
            <a:r>
              <a:rPr lang="ja-JP" altLang="en-US"/>
              <a:t>₂ 流域全体に一様な降雨と仮定する。</a:t>
            </a:r>
            <a:endParaRPr lang="en-US" altLang="ja-JP"/>
          </a:p>
        </p:txBody>
      </p:sp>
      <p:graphicFrame>
        <p:nvGraphicFramePr>
          <p:cNvPr id="6" name="表 5">
            <a:extLst>
              <a:ext uri="{FF2B5EF4-FFF2-40B4-BE49-F238E27FC236}">
                <a16:creationId xmlns:a16="http://schemas.microsoft.com/office/drawing/2014/main" id="{E584F421-35A1-3FCF-989E-060930DA1E9E}"/>
              </a:ext>
            </a:extLst>
          </p:cNvPr>
          <p:cNvGraphicFramePr>
            <a:graphicFrameLocks noGrp="1"/>
          </p:cNvGraphicFramePr>
          <p:nvPr>
            <p:extLst>
              <p:ext uri="{D42A27DB-BD31-4B8C-83A1-F6EECF244321}">
                <p14:modId xmlns:p14="http://schemas.microsoft.com/office/powerpoint/2010/main" val="1987996306"/>
              </p:ext>
            </p:extLst>
          </p:nvPr>
        </p:nvGraphicFramePr>
        <p:xfrm>
          <a:off x="31545" y="1347865"/>
          <a:ext cx="6064456" cy="4486829"/>
        </p:xfrm>
        <a:graphic>
          <a:graphicData uri="http://schemas.openxmlformats.org/drawingml/2006/table">
            <a:tbl>
              <a:tblPr firstRow="1" firstCol="1" bandRow="1"/>
              <a:tblGrid>
                <a:gridCol w="2818663">
                  <a:extLst>
                    <a:ext uri="{9D8B030D-6E8A-4147-A177-3AD203B41FA5}">
                      <a16:colId xmlns:a16="http://schemas.microsoft.com/office/drawing/2014/main" val="2014617652"/>
                    </a:ext>
                  </a:extLst>
                </a:gridCol>
                <a:gridCol w="1772354">
                  <a:extLst>
                    <a:ext uri="{9D8B030D-6E8A-4147-A177-3AD203B41FA5}">
                      <a16:colId xmlns:a16="http://schemas.microsoft.com/office/drawing/2014/main" val="2627793284"/>
                    </a:ext>
                  </a:extLst>
                </a:gridCol>
                <a:gridCol w="1473439">
                  <a:extLst>
                    <a:ext uri="{9D8B030D-6E8A-4147-A177-3AD203B41FA5}">
                      <a16:colId xmlns:a16="http://schemas.microsoft.com/office/drawing/2014/main" val="1192305632"/>
                    </a:ext>
                  </a:extLst>
                </a:gridCol>
              </a:tblGrid>
              <a:tr h="345923">
                <a:tc gridSpan="2">
                  <a:txBody>
                    <a:bodyPr/>
                    <a:lstStyle/>
                    <a:p>
                      <a:pPr algn="ctr">
                        <a:buNone/>
                      </a:pPr>
                      <a:r>
                        <a:rPr lang="ja-JP" sz="18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項目</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28575" cap="flat" cmpd="sng" algn="ctr">
                      <a:solidFill>
                        <a:schemeClr val="accent1"/>
                      </a:solidFill>
                      <a:prstDash val="solid"/>
                      <a:round/>
                      <a:headEnd type="none" w="med" len="med"/>
                      <a:tailEnd type="none" w="med" len="med"/>
                    </a:lnL>
                    <a:lnR>
                      <a:noFill/>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rgbClr val="156082"/>
                    </a:solidFill>
                  </a:tcPr>
                </a:tc>
                <a:tc hMerge="1">
                  <a:txBody>
                    <a:bodyPr/>
                    <a:lstStyle/>
                    <a:p>
                      <a:endParaRPr kumimoji="1" lang="ja-JP" altLang="en-US"/>
                    </a:p>
                  </a:txBody>
                  <a:tcPr/>
                </a:tc>
                <a:tc>
                  <a:txBody>
                    <a:bodyPr/>
                    <a:lstStyle/>
                    <a:p>
                      <a:pPr algn="just">
                        <a:buNone/>
                      </a:pPr>
                      <a:r>
                        <a:rPr lang="ja-JP" sz="18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数値</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rgbClr val="156082"/>
                    </a:solidFill>
                  </a:tcPr>
                </a:tc>
                <a:extLst>
                  <a:ext uri="{0D108BD9-81ED-4DB2-BD59-A6C34878D82A}">
                    <a16:rowId xmlns:a16="http://schemas.microsoft.com/office/drawing/2014/main" val="3148432868"/>
                  </a:ext>
                </a:extLst>
              </a:tr>
              <a:tr h="681676">
                <a:tc rowSpan="3">
                  <a:txBody>
                    <a:bodyPr/>
                    <a:lstStyle/>
                    <a:p>
                      <a:pPr algn="ctr">
                        <a:buNone/>
                      </a:pPr>
                      <a:r>
                        <a:rPr 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桜川の基本情報</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流域面積</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350,300,000</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721419580"/>
                  </a:ext>
                </a:extLst>
              </a:tr>
              <a:tr h="345923">
                <a:tc vMerge="1">
                  <a:txBody>
                    <a:bodyPr/>
                    <a:lstStyle/>
                    <a:p>
                      <a:endParaRPr kumimoji="1" lang="ja-JP" altLang="en-US"/>
                    </a:p>
                  </a:txBody>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計画高水位</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(m)</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6.66</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333232385"/>
                  </a:ext>
                </a:extLst>
              </a:tr>
              <a:tr h="345923">
                <a:tc vMerge="1">
                  <a:txBody>
                    <a:bodyPr/>
                    <a:lstStyle/>
                    <a:p>
                      <a:endParaRPr kumimoji="1" lang="ja-JP" altLang="en-US"/>
                    </a:p>
                  </a:txBody>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平常時水位</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(m)</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0.70</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851695687"/>
                  </a:ext>
                </a:extLst>
              </a:tr>
              <a:tr h="345923">
                <a:tc rowSpan="4">
                  <a:txBody>
                    <a:bodyPr/>
                    <a:lstStyle/>
                    <a:p>
                      <a:pPr algn="ctr">
                        <a:buNone/>
                      </a:pPr>
                      <a:r>
                        <a:rPr 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流域内の土地利用形態</a:t>
                      </a:r>
                      <a:r>
                        <a:rPr lang="en-US" alt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※₁</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rgbClr val="FFFFFF"/>
                    </a:solidFill>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山地</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39.3…</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456328148"/>
                  </a:ext>
                </a:extLst>
              </a:tr>
              <a:tr h="345923">
                <a:tc vMerge="1">
                  <a:txBody>
                    <a:bodyPr/>
                    <a:lstStyle/>
                    <a:p>
                      <a:endParaRPr kumimoji="1" lang="ja-JP" altLang="en-US"/>
                    </a:p>
                  </a:txBody>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氾濫平野</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15.0…</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2172884130"/>
                  </a:ext>
                </a:extLst>
              </a:tr>
              <a:tr h="345923">
                <a:tc vMerge="1">
                  <a:txBody>
                    <a:bodyPr/>
                    <a:lstStyle/>
                    <a:p>
                      <a:endParaRPr kumimoji="1" lang="ja-JP" altLang="en-US"/>
                    </a:p>
                  </a:txBody>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宅地など</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13.9…</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1384978068"/>
                  </a:ext>
                </a:extLst>
              </a:tr>
              <a:tr h="345923">
                <a:tc vMerge="1">
                  <a:txBody>
                    <a:bodyPr/>
                    <a:lstStyle/>
                    <a:p>
                      <a:endParaRPr kumimoji="1" lang="ja-JP" altLang="en-US"/>
                    </a:p>
                  </a:txBody>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水辺など</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rgbClr val="FFFFFF"/>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31.6…</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3772989447"/>
                  </a:ext>
                </a:extLst>
              </a:tr>
              <a:tr h="345923">
                <a:tc rowSpan="2">
                  <a:txBody>
                    <a:bodyPr/>
                    <a:lstStyle/>
                    <a:p>
                      <a:pPr algn="ctr">
                        <a:buNone/>
                      </a:pPr>
                      <a:r>
                        <a:rPr 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降雨条件</a:t>
                      </a:r>
                      <a:r>
                        <a:rPr lang="en-US" alt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※₂</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雨量</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(m/h)</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0.077</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569263754"/>
                  </a:ext>
                </a:extLst>
              </a:tr>
              <a:tr h="345923">
                <a:tc vMerge="1">
                  <a:txBody>
                    <a:bodyPr/>
                    <a:lstStyle/>
                    <a:p>
                      <a:endParaRPr kumimoji="1" lang="ja-JP" altLang="en-US"/>
                    </a:p>
                  </a:txBody>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継続時間</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(h)</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2.0</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495933230"/>
                  </a:ext>
                </a:extLst>
              </a:tr>
              <a:tr h="345923">
                <a:tc rowSpan="2">
                  <a:txBody>
                    <a:bodyPr/>
                    <a:lstStyle/>
                    <a:p>
                      <a:pPr algn="ctr">
                        <a:buNone/>
                      </a:pPr>
                      <a:r>
                        <a:rPr lang="ja-JP" sz="18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貯留容量</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FFFFFF"/>
                    </a:solidFill>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遊水田</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5,500,000</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3650035831"/>
                  </a:ext>
                </a:extLst>
              </a:tr>
              <a:tr h="345923">
                <a:tc vMerge="1">
                  <a:txBody>
                    <a:bodyPr/>
                    <a:lstStyle/>
                    <a:p>
                      <a:endParaRPr kumimoji="1" lang="ja-JP" altLang="en-US"/>
                    </a:p>
                  </a:txBody>
                  <a:tcPr/>
                </a:tc>
                <a:tc>
                  <a:txBody>
                    <a:bodyPr/>
                    <a:lstStyle/>
                    <a:p>
                      <a:pPr algn="just">
                        <a:buNone/>
                      </a:pP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遊水公園</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FFFFFF"/>
                    </a:solidFill>
                  </a:tcPr>
                </a:tc>
                <a:tc>
                  <a:txBody>
                    <a:bodyPr/>
                    <a:lstStyle/>
                    <a:p>
                      <a:pPr algn="r">
                        <a:buNone/>
                      </a:pPr>
                      <a:r>
                        <a:rPr lang="en-US" sz="18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200,000</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700221831"/>
                  </a:ext>
                </a:extLst>
              </a:tr>
            </a:tbl>
          </a:graphicData>
        </a:graphic>
      </p:graphicFrame>
      <p:sp>
        <p:nvSpPr>
          <p:cNvPr id="7" name="テキスト ボックス 6">
            <a:extLst>
              <a:ext uri="{FF2B5EF4-FFF2-40B4-BE49-F238E27FC236}">
                <a16:creationId xmlns:a16="http://schemas.microsoft.com/office/drawing/2014/main" id="{F6A7CAB3-0CCF-3318-9129-E4179D480897}"/>
              </a:ext>
            </a:extLst>
          </p:cNvPr>
          <p:cNvSpPr txBox="1"/>
          <p:nvPr/>
        </p:nvSpPr>
        <p:spPr>
          <a:xfrm>
            <a:off x="233680" y="266400"/>
            <a:ext cx="4378960"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分析：前提となる数値</a:t>
            </a:r>
            <a:endParaRPr lang="ja-JP" altLang="ja-JP" sz="3200" b="1">
              <a:ln w="0"/>
              <a:effectLst>
                <a:outerShdw blurRad="38100" dist="19050" dir="2700000" algn="tl" rotWithShape="0">
                  <a:schemeClr val="dk1">
                    <a:alpha val="40000"/>
                  </a:schemeClr>
                </a:outerShdw>
              </a:effectLst>
            </a:endParaRPr>
          </a:p>
        </p:txBody>
      </p:sp>
      <p:sp>
        <p:nvSpPr>
          <p:cNvPr id="8" name="正方形/長方形 7">
            <a:extLst>
              <a:ext uri="{FF2B5EF4-FFF2-40B4-BE49-F238E27FC236}">
                <a16:creationId xmlns:a16="http://schemas.microsoft.com/office/drawing/2014/main" id="{1D1FD3CA-B04E-44DD-6D68-8CC7BC7E2CA2}"/>
              </a:ext>
            </a:extLst>
          </p:cNvPr>
          <p:cNvSpPr/>
          <p:nvPr/>
        </p:nvSpPr>
        <p:spPr>
          <a:xfrm>
            <a:off x="7743892" y="266399"/>
            <a:ext cx="3379423"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grpSp>
        <p:nvGrpSpPr>
          <p:cNvPr id="9" name="グループ化 8">
            <a:extLst>
              <a:ext uri="{FF2B5EF4-FFF2-40B4-BE49-F238E27FC236}">
                <a16:creationId xmlns:a16="http://schemas.microsoft.com/office/drawing/2014/main" id="{B6A17308-A447-2177-E8AA-135D2F12F956}"/>
              </a:ext>
            </a:extLst>
          </p:cNvPr>
          <p:cNvGrpSpPr/>
          <p:nvPr/>
        </p:nvGrpSpPr>
        <p:grpSpPr>
          <a:xfrm>
            <a:off x="11324077" y="-1"/>
            <a:ext cx="923330" cy="6868064"/>
            <a:chOff x="11324077" y="-1"/>
            <a:chExt cx="923330" cy="6868064"/>
          </a:xfrm>
        </p:grpSpPr>
        <p:sp>
          <p:nvSpPr>
            <p:cNvPr id="11" name="四角形: 1 つの角を切り取る 10">
              <a:extLst>
                <a:ext uri="{FF2B5EF4-FFF2-40B4-BE49-F238E27FC236}">
                  <a16:creationId xmlns:a16="http://schemas.microsoft.com/office/drawing/2014/main" id="{E2C95327-DA8C-A1BE-1050-6834028AECD7}"/>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1 つの角を切り取る 13">
              <a:extLst>
                <a:ext uri="{FF2B5EF4-FFF2-40B4-BE49-F238E27FC236}">
                  <a16:creationId xmlns:a16="http://schemas.microsoft.com/office/drawing/2014/main" id="{D319160C-F28D-84C7-3A01-24CBFC7D0DDB}"/>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1 つの角を切り取る 14">
              <a:extLst>
                <a:ext uri="{FF2B5EF4-FFF2-40B4-BE49-F238E27FC236}">
                  <a16:creationId xmlns:a16="http://schemas.microsoft.com/office/drawing/2014/main" id="{B33AAC93-3BBF-3352-9073-75534D408EB4}"/>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四角形: 1 つの角を切り取る 15">
              <a:extLst>
                <a:ext uri="{FF2B5EF4-FFF2-40B4-BE49-F238E27FC236}">
                  <a16:creationId xmlns:a16="http://schemas.microsoft.com/office/drawing/2014/main" id="{57275A7A-117F-7830-81B5-8E3A1B5375C7}"/>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1 つの角を切り取る 16">
              <a:extLst>
                <a:ext uri="{FF2B5EF4-FFF2-40B4-BE49-F238E27FC236}">
                  <a16:creationId xmlns:a16="http://schemas.microsoft.com/office/drawing/2014/main" id="{66BF3B9C-B3CC-9C23-EEF4-3546F029683C}"/>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四角形: 1 つの角を切り取る 17">
              <a:extLst>
                <a:ext uri="{FF2B5EF4-FFF2-40B4-BE49-F238E27FC236}">
                  <a16:creationId xmlns:a16="http://schemas.microsoft.com/office/drawing/2014/main" id="{2C5B8E06-7CA3-FF21-F13E-DA5F37F3097F}"/>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22A9890F-86F7-DBA9-2B94-FEBF126E93FA}"/>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20" name="テキスト ボックス 19">
              <a:extLst>
                <a:ext uri="{FF2B5EF4-FFF2-40B4-BE49-F238E27FC236}">
                  <a16:creationId xmlns:a16="http://schemas.microsoft.com/office/drawing/2014/main" id="{DA2DF172-CDA8-99A2-ADB4-68AE5408AB7E}"/>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21" name="テキスト ボックス 20">
              <a:extLst>
                <a:ext uri="{FF2B5EF4-FFF2-40B4-BE49-F238E27FC236}">
                  <a16:creationId xmlns:a16="http://schemas.microsoft.com/office/drawing/2014/main" id="{F6C6BD51-400E-A4D4-773C-F0BB1368B87D}"/>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22" name="テキスト ボックス 21">
              <a:extLst>
                <a:ext uri="{FF2B5EF4-FFF2-40B4-BE49-F238E27FC236}">
                  <a16:creationId xmlns:a16="http://schemas.microsoft.com/office/drawing/2014/main" id="{95A0FB6D-7492-5307-91D0-A145CC4AC0C2}"/>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23" name="テキスト ボックス 22">
              <a:extLst>
                <a:ext uri="{FF2B5EF4-FFF2-40B4-BE49-F238E27FC236}">
                  <a16:creationId xmlns:a16="http://schemas.microsoft.com/office/drawing/2014/main" id="{D440C3B7-FFAC-AD84-8B36-005FF3219282}"/>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24" name="テキスト ボックス 23">
              <a:extLst>
                <a:ext uri="{FF2B5EF4-FFF2-40B4-BE49-F238E27FC236}">
                  <a16:creationId xmlns:a16="http://schemas.microsoft.com/office/drawing/2014/main" id="{206022B5-155D-6E17-DA52-08D736CF0429}"/>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grpSp>
    </p:spTree>
    <p:extLst>
      <p:ext uri="{BB962C8B-B14F-4D97-AF65-F5344CB8AC3E}">
        <p14:creationId xmlns:p14="http://schemas.microsoft.com/office/powerpoint/2010/main" val="34687610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表 3">
                <a:extLst>
                  <a:ext uri="{FF2B5EF4-FFF2-40B4-BE49-F238E27FC236}">
                    <a16:creationId xmlns:a16="http://schemas.microsoft.com/office/drawing/2014/main" id="{E950FD9D-CA97-4FF4-1948-962236D5C60F}"/>
                  </a:ext>
                </a:extLst>
              </p:cNvPr>
              <p:cNvGraphicFramePr>
                <a:graphicFrameLocks noGrp="1"/>
              </p:cNvGraphicFramePr>
              <p:nvPr>
                <p:extLst>
                  <p:ext uri="{D42A27DB-BD31-4B8C-83A1-F6EECF244321}">
                    <p14:modId xmlns:p14="http://schemas.microsoft.com/office/powerpoint/2010/main" val="1747788989"/>
                  </p:ext>
                </p:extLst>
              </p:nvPr>
            </p:nvGraphicFramePr>
            <p:xfrm>
              <a:off x="55085" y="1316387"/>
              <a:ext cx="8710543" cy="5486528"/>
            </p:xfrm>
            <a:graphic>
              <a:graphicData uri="http://schemas.openxmlformats.org/drawingml/2006/table">
                <a:tbl>
                  <a:tblPr firstRow="1" firstCol="1" bandRow="1"/>
                  <a:tblGrid>
                    <a:gridCol w="2434728">
                      <a:extLst>
                        <a:ext uri="{9D8B030D-6E8A-4147-A177-3AD203B41FA5}">
                          <a16:colId xmlns:a16="http://schemas.microsoft.com/office/drawing/2014/main" val="2503427696"/>
                        </a:ext>
                      </a:extLst>
                    </a:gridCol>
                    <a:gridCol w="1134737">
                      <a:extLst>
                        <a:ext uri="{9D8B030D-6E8A-4147-A177-3AD203B41FA5}">
                          <a16:colId xmlns:a16="http://schemas.microsoft.com/office/drawing/2014/main" val="1177993369"/>
                        </a:ext>
                      </a:extLst>
                    </a:gridCol>
                    <a:gridCol w="2744719">
                      <a:extLst>
                        <a:ext uri="{9D8B030D-6E8A-4147-A177-3AD203B41FA5}">
                          <a16:colId xmlns:a16="http://schemas.microsoft.com/office/drawing/2014/main" val="1370215569"/>
                        </a:ext>
                      </a:extLst>
                    </a:gridCol>
                    <a:gridCol w="2396359">
                      <a:extLst>
                        <a:ext uri="{9D8B030D-6E8A-4147-A177-3AD203B41FA5}">
                          <a16:colId xmlns:a16="http://schemas.microsoft.com/office/drawing/2014/main" val="3498620507"/>
                        </a:ext>
                      </a:extLst>
                    </a:gridCol>
                  </a:tblGrid>
                  <a:tr h="286508">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項目</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数値</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a:noFill/>
                        </a:lnL>
                        <a:lnR>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算出方法</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a:noFill/>
                        </a:lnL>
                        <a:lnR>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補足</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extLst>
                      <a:ext uri="{0D108BD9-81ED-4DB2-BD59-A6C34878D82A}">
                        <a16:rowId xmlns:a16="http://schemas.microsoft.com/office/drawing/2014/main" val="3213621334"/>
                      </a:ext>
                    </a:extLst>
                  </a:tr>
                  <a:tr h="577780">
                    <a:tc>
                      <a:txBody>
                        <a:bodyPr/>
                        <a:lstStyle/>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総降雨量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53,946,200</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流域面積</m:t>
                                </m:r>
                                <m:r>
                                  <a:rPr lang="en-US"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 × </m:t>
                                </m:r>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雨量</m:t>
                                </m:r>
                                <m:r>
                                  <a:rPr lang="en-US"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 × </m:t>
                                </m:r>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継続時間</m:t>
                                </m:r>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流域全体に降った</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雨の体積</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968085195"/>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流出係数</a:t>
                          </a:r>
                          <a:r>
                            <a:rPr lang="en-US" altLang="ja-JP" sz="1600" b="1"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effectLst/>
                              <a:latin typeface="游明朝" panose="02020400000000000000" pitchFamily="18" charset="-128"/>
                              <a:ea typeface="游明朝" panose="02020400000000000000" pitchFamily="18" charset="-128"/>
                              <a:cs typeface="Times New Roman" panose="02020603050405020304" pitchFamily="18" charset="0"/>
                            </a:rPr>
                            <a:t>※₁</a:t>
                          </a:r>
                          <a:endParaRPr lang="en-US" alt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i="1" kern="100">
                                    <a:effectLst/>
                                    <a:latin typeface="Cambria Math" panose="02040503050406030204" pitchFamily="18" charset="0"/>
                                    <a:ea typeface="游明朝" panose="02020400000000000000" pitchFamily="18" charset="-128"/>
                                    <a:cs typeface="Times New Roman" panose="02020603050405020304" pitchFamily="18" charset="0"/>
                                  </a:rPr>
                                  <m:t>0.604</m:t>
                                </m:r>
                                <m:r>
                                  <a:rPr lang="ja-JP" sz="1600" i="1" kern="100">
                                    <a:effectLst/>
                                    <a:latin typeface="Cambria Math" panose="02040503050406030204" pitchFamily="18" charset="0"/>
                                    <a:ea typeface="游明朝" panose="02020400000000000000" pitchFamily="18" charset="-128"/>
                                    <a:cs typeface="Times New Roman" panose="02020603050405020304" pitchFamily="18" charset="0"/>
                                  </a:rPr>
                                  <m:t>･･･</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土地利用形態ごとの流出係数を</a:t>
                          </a:r>
                          <a:endParaRPr lang="en-US" altLang="ja-JP" sz="14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面積比率で加重平均</a:t>
                          </a:r>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流域内に降った雨が</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川へ直接流出する割合</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286130444"/>
                      </a:ext>
                    </a:extLst>
                  </a:tr>
                  <a:tr h="577780">
                    <a:tc>
                      <a:txBody>
                        <a:bodyPr/>
                        <a:lstStyle/>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総流出量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32,631,604</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総降雨量</m:t>
                                </m:r>
                                <m:r>
                                  <a:rPr lang="en-US"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 × </m:t>
                                </m:r>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流出係数</m:t>
                                </m:r>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川へ流れ出る雨の体積</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4280277105"/>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調節量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i="1" kern="100">
                                    <a:effectLst/>
                                    <a:latin typeface="Cambria Math" panose="02040503050406030204" pitchFamily="18" charset="0"/>
                                    <a:ea typeface="游明朝" panose="02020400000000000000" pitchFamily="18" charset="-128"/>
                                    <a:cs typeface="Times New Roman" panose="02020603050405020304" pitchFamily="18" charset="0"/>
                                  </a:rPr>
                                  <m:t>5,700,000</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14:m>
                            <m:oMathPara xmlns:m="http://schemas.openxmlformats.org/officeDocument/2006/math">
                              <m:oMathParaPr>
                                <m:jc m:val="centerGroup"/>
                              </m:oMathParaPr>
                              <m:oMath xmlns:m="http://schemas.openxmlformats.org/officeDocument/2006/math">
                                <m:r>
                                  <a:rPr lang="ja-JP" sz="1400" i="1" kern="100">
                                    <a:effectLst/>
                                    <a:latin typeface="Cambria Math" panose="02040503050406030204" pitchFamily="18" charset="0"/>
                                    <a:ea typeface="游明朝" panose="02020400000000000000" pitchFamily="18" charset="-128"/>
                                    <a:cs typeface="Times New Roman" panose="02020603050405020304" pitchFamily="18" charset="0"/>
                                  </a:rPr>
                                  <m:t>遊水田</m:t>
                                </m:r>
                                <m:r>
                                  <a:rPr lang="en-US" sz="1400" i="1" kern="100">
                                    <a:effectLst/>
                                    <a:latin typeface="Cambria Math" panose="02040503050406030204" pitchFamily="18" charset="0"/>
                                    <a:ea typeface="游明朝" panose="02020400000000000000" pitchFamily="18" charset="-128"/>
                                    <a:cs typeface="Times New Roman" panose="02020603050405020304" pitchFamily="18" charset="0"/>
                                  </a:rPr>
                                  <m:t> + </m:t>
                                </m:r>
                                <m:r>
                                  <a:rPr lang="ja-JP" sz="1400" i="1" kern="100">
                                    <a:effectLst/>
                                    <a:latin typeface="Cambria Math" panose="02040503050406030204" pitchFamily="18" charset="0"/>
                                    <a:ea typeface="游明朝" panose="02020400000000000000" pitchFamily="18" charset="-128"/>
                                    <a:cs typeface="Times New Roman" panose="02020603050405020304" pitchFamily="18" charset="0"/>
                                  </a:rPr>
                                  <m:t>遊水公園</m:t>
                                </m:r>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想定される遊水地の</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貯留容量</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299103388"/>
                      </a:ext>
                    </a:extLst>
                  </a:tr>
                  <a:tr h="577780">
                    <a:tc>
                      <a:txBody>
                        <a:bodyPr/>
                        <a:lstStyle/>
                        <a:p>
                          <a:pPr algn="ctr">
                            <a:buNone/>
                          </a:pPr>
                          <a:r>
                            <a:rPr 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カバー率</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𝟏𝟕</m:t>
                                </m:r>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m:t>
                                </m:r>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𝟒𝟔𝟖</m:t>
                                </m:r>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f>
                                  <m:fPr>
                                    <m:ctrlPr>
                                      <a:rPr lang="ja-JP" sz="14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調節量</m:t>
                                    </m:r>
                                  </m:num>
                                  <m:den>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総流出量</m:t>
                                    </m:r>
                                  </m:den>
                                </m:f>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総流出量に対する</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調節量の割合</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547769601"/>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許容水位上昇</a:t>
                          </a:r>
                          <a:r>
                            <a:rPr lang="en-US" altLang="ja-JP" sz="1600" b="1"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effectLst/>
                              <a:latin typeface="游明朝" panose="02020400000000000000" pitchFamily="18" charset="-128"/>
                              <a:ea typeface="游明朝" panose="02020400000000000000" pitchFamily="18" charset="-128"/>
                              <a:cs typeface="Times New Roman" panose="02020603050405020304" pitchFamily="18" charset="0"/>
                            </a:rPr>
                            <a:t>※₂</a:t>
                          </a:r>
                        </a:p>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effectLst/>
                              <a:latin typeface="游明朝" panose="02020400000000000000" pitchFamily="18" charset="-128"/>
                              <a:ea typeface="游明朝" panose="02020400000000000000" pitchFamily="18" charset="-128"/>
                              <a:cs typeface="Times New Roman" panose="02020603050405020304" pitchFamily="18" charset="0"/>
                            </a:rPr>
                            <a:t>m</a:t>
                          </a: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i="1" kern="100">
                                    <a:effectLst/>
                                    <a:latin typeface="Cambria Math" panose="02040503050406030204" pitchFamily="18" charset="0"/>
                                    <a:ea typeface="游明朝" panose="02020400000000000000" pitchFamily="18" charset="-128"/>
                                    <a:cs typeface="Times New Roman" panose="02020603050405020304" pitchFamily="18" charset="0"/>
                                  </a:rPr>
                                  <m:t>5.96</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14:m>
                            <m:oMathPara xmlns:m="http://schemas.openxmlformats.org/officeDocument/2006/math">
                              <m:oMathParaPr>
                                <m:jc m:val="centerGroup"/>
                              </m:oMathParaPr>
                              <m:oMath xmlns:m="http://schemas.openxmlformats.org/officeDocument/2006/math">
                                <m:r>
                                  <a:rPr lang="ja-JP" sz="1400" i="1" kern="100">
                                    <a:effectLst/>
                                    <a:latin typeface="Cambria Math" panose="02040503050406030204" pitchFamily="18" charset="0"/>
                                    <a:ea typeface="游明朝" panose="02020400000000000000" pitchFamily="18" charset="-128"/>
                                    <a:cs typeface="Times New Roman" panose="02020603050405020304" pitchFamily="18" charset="0"/>
                                  </a:rPr>
                                  <m:t>計画高水位</m:t>
                                </m:r>
                                <m:r>
                                  <a:rPr lang="en-US" sz="1400" i="1" kern="100">
                                    <a:effectLst/>
                                    <a:latin typeface="Cambria Math" panose="02040503050406030204" pitchFamily="18" charset="0"/>
                                    <a:ea typeface="游明朝" panose="02020400000000000000" pitchFamily="18" charset="-128"/>
                                    <a:cs typeface="Times New Roman" panose="02020603050405020304" pitchFamily="18" charset="0"/>
                                  </a:rPr>
                                  <m:t> − </m:t>
                                </m:r>
                                <m:r>
                                  <a:rPr lang="ja-JP" sz="1400" i="1" kern="100">
                                    <a:effectLst/>
                                    <a:latin typeface="Cambria Math" panose="02040503050406030204" pitchFamily="18" charset="0"/>
                                    <a:ea typeface="游明朝" panose="02020400000000000000" pitchFamily="18" charset="-128"/>
                                    <a:cs typeface="Times New Roman" panose="02020603050405020304" pitchFamily="18" charset="0"/>
                                  </a:rPr>
                                  <m:t>平常時水位</m:t>
                                </m:r>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計画高水位を超えるまでに</a:t>
                          </a:r>
                          <a:endParaRPr lang="en-US" altLang="ja-JP" sz="14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必要な水位上昇量</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861668141"/>
                      </a:ext>
                    </a:extLst>
                  </a:tr>
                  <a:tr h="577780">
                    <a:tc>
                      <a:txBody>
                        <a:bodyPr/>
                        <a:lstStyle/>
                        <a:p>
                          <a:pPr algn="ctr">
                            <a:buNone/>
                          </a:pPr>
                          <a:r>
                            <a:rPr 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ピーク水位低減量</a:t>
                          </a:r>
                          <a:r>
                            <a:rPr lang="en-US" alt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※₃</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m</a:t>
                          </a: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𝟎</m:t>
                                </m:r>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m:t>
                                </m:r>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𝟓𝟐𝟎</m:t>
                                </m:r>
                                <m:r>
                                  <a:rPr lang="ja-JP"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f>
                                  <m:fPr>
                                    <m:ctrlPr>
                                      <a:rPr lang="ja-JP" sz="14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1</m:t>
                                    </m:r>
                                  </m:num>
                                  <m:den>
                                    <m:r>
                                      <a:rPr lang="en-US"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2</m:t>
                                    </m:r>
                                  </m:den>
                                </m:f>
                                <m:r>
                                  <a:rPr lang="en-US"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 ×</m:t>
                                </m:r>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許容水位上昇</m:t>
                                </m:r>
                                <m:r>
                                  <a:rPr lang="en-US"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 × </m:t>
                                </m:r>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カバー率</m:t>
                                </m:r>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遊水機能によって下がる</a:t>
                          </a:r>
                          <a:endParaRPr lang="en-US" alt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ピーク水位の低下量</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167933543"/>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水位上昇速度</a:t>
                          </a:r>
                          <a:r>
                            <a:rPr lang="en-US" altLang="ja-JP" sz="1600" b="1"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effectLst/>
                              <a:latin typeface="游明朝" panose="02020400000000000000" pitchFamily="18" charset="-128"/>
                              <a:ea typeface="游明朝" panose="02020400000000000000" pitchFamily="18" charset="-128"/>
                              <a:cs typeface="Times New Roman" panose="02020603050405020304" pitchFamily="18" charset="0"/>
                            </a:rPr>
                            <a:t>※₄</a:t>
                          </a:r>
                        </a:p>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effectLst/>
                              <a:latin typeface="游明朝" panose="02020400000000000000" pitchFamily="18" charset="-128"/>
                              <a:ea typeface="游明朝" panose="02020400000000000000" pitchFamily="18" charset="-128"/>
                              <a:cs typeface="Times New Roman" panose="02020603050405020304" pitchFamily="18" charset="0"/>
                            </a:rPr>
                            <a:t>m/h</a:t>
                          </a: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i="1" kern="100">
                                    <a:effectLst/>
                                    <a:latin typeface="Cambria Math" panose="02040503050406030204" pitchFamily="18" charset="0"/>
                                    <a:ea typeface="游明朝" panose="02020400000000000000" pitchFamily="18" charset="-128"/>
                                    <a:cs typeface="Times New Roman" panose="02020603050405020304" pitchFamily="18" charset="0"/>
                                  </a:rPr>
                                  <m:t>0.1</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14:m>
                            <m:oMathPara xmlns:m="http://schemas.openxmlformats.org/officeDocument/2006/math">
                              <m:oMathParaPr>
                                <m:jc m:val="centerGroup"/>
                              </m:oMathParaPr>
                              <m:oMath xmlns:m="http://schemas.openxmlformats.org/officeDocument/2006/math">
                                <m:f>
                                  <m:fPr>
                                    <m:ctrlPr>
                                      <a:rPr lang="ja-JP" sz="14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sz="1400" i="1" kern="100">
                                        <a:effectLst/>
                                        <a:latin typeface="Cambria Math" panose="02040503050406030204" pitchFamily="18" charset="0"/>
                                        <a:ea typeface="游明朝" panose="02020400000000000000" pitchFamily="18" charset="-128"/>
                                        <a:cs typeface="Times New Roman" panose="02020603050405020304" pitchFamily="18" charset="0"/>
                                      </a:rPr>
                                      <m:t>0.5</m:t>
                                    </m:r>
                                    <m:r>
                                      <a:rPr lang="en-US" sz="1400" i="1" kern="100">
                                        <a:effectLst/>
                                        <a:latin typeface="Cambria Math" panose="02040503050406030204" pitchFamily="18" charset="0"/>
                                        <a:ea typeface="游明朝" panose="02020400000000000000" pitchFamily="18" charset="-128"/>
                                        <a:cs typeface="Times New Roman" panose="02020603050405020304" pitchFamily="18" charset="0"/>
                                      </a:rPr>
                                      <m:t>𝑚</m:t>
                                    </m:r>
                                  </m:num>
                                  <m:den>
                                    <m:r>
                                      <a:rPr lang="ja-JP" sz="1400" i="1" kern="100">
                                        <a:effectLst/>
                                        <a:latin typeface="Cambria Math" panose="02040503050406030204" pitchFamily="18" charset="0"/>
                                        <a:ea typeface="游明朝" panose="02020400000000000000" pitchFamily="18" charset="-128"/>
                                        <a:cs typeface="Times New Roman" panose="02020603050405020304" pitchFamily="18" charset="0"/>
                                      </a:rPr>
                                      <m:t>５時間</m:t>
                                    </m:r>
                                  </m:den>
                                </m:f>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ピーク付近における</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平均的な水位上昇速度</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38966215"/>
                      </a:ext>
                    </a:extLst>
                  </a:tr>
                  <a:tr h="577780">
                    <a:tc>
                      <a:txBody>
                        <a:bodyPr/>
                        <a:lstStyle/>
                        <a:p>
                          <a:pPr algn="ctr">
                            <a:buNone/>
                          </a:pPr>
                          <a:r>
                            <a:rPr 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ピーク到達時刻の変化量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h</a:t>
                          </a: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𝟓</m:t>
                                </m:r>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m:t>
                                </m:r>
                                <m:r>
                                  <a:rPr lang="en-US"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𝟐</m:t>
                                </m:r>
                                <m:r>
                                  <a:rPr lang="ja-JP" sz="1600" b="1"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m:t>
                                </m:r>
                              </m:oMath>
                            </m:oMathPara>
                          </a14:m>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14:m>
                            <m:oMathPara xmlns:m="http://schemas.openxmlformats.org/officeDocument/2006/math">
                              <m:oMathParaPr>
                                <m:jc m:val="centerGroup"/>
                              </m:oMathParaPr>
                              <m:oMath xmlns:m="http://schemas.openxmlformats.org/officeDocument/2006/math">
                                <m:f>
                                  <m:fPr>
                                    <m:ctrlPr>
                                      <a:rPr lang="ja-JP" sz="1400" i="1" kern="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ピーク水位低減量</m:t>
                                    </m:r>
                                  </m:num>
                                  <m:den>
                                    <m:r>
                                      <a:rPr lang="ja-JP" sz="1400" i="1" kern="100">
                                        <a:solidFill>
                                          <a:srgbClr val="000000"/>
                                        </a:solidFill>
                                        <a:effectLst/>
                                        <a:latin typeface="Cambria Math" panose="02040503050406030204" pitchFamily="18" charset="0"/>
                                        <a:ea typeface="游明朝" panose="02020400000000000000" pitchFamily="18" charset="-128"/>
                                        <a:cs typeface="Times New Roman" panose="02020603050405020304" pitchFamily="18" charset="0"/>
                                      </a:rPr>
                                      <m:t>水位上昇速度</m:t>
                                    </m:r>
                                  </m:den>
                                </m:f>
                              </m:oMath>
                            </m:oMathPara>
                          </a14:m>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河川水位がピークに</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達するまでの時間変化</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958976808"/>
                      </a:ext>
                    </a:extLst>
                  </a:tr>
                </a:tbl>
              </a:graphicData>
            </a:graphic>
          </p:graphicFrame>
        </mc:Choice>
        <mc:Fallback xmlns="">
          <p:graphicFrame>
            <p:nvGraphicFramePr>
              <p:cNvPr id="4" name="表 3">
                <a:extLst>
                  <a:ext uri="{FF2B5EF4-FFF2-40B4-BE49-F238E27FC236}">
                    <a16:creationId xmlns:a16="http://schemas.microsoft.com/office/drawing/2014/main" id="{E950FD9D-CA97-4FF4-1948-962236D5C60F}"/>
                  </a:ext>
                </a:extLst>
              </p:cNvPr>
              <p:cNvGraphicFramePr>
                <a:graphicFrameLocks noGrp="1"/>
              </p:cNvGraphicFramePr>
              <p:nvPr>
                <p:extLst>
                  <p:ext uri="{D42A27DB-BD31-4B8C-83A1-F6EECF244321}">
                    <p14:modId xmlns:p14="http://schemas.microsoft.com/office/powerpoint/2010/main" val="1747788989"/>
                  </p:ext>
                </p:extLst>
              </p:nvPr>
            </p:nvGraphicFramePr>
            <p:xfrm>
              <a:off x="55085" y="1316387"/>
              <a:ext cx="8710543" cy="5640268"/>
            </p:xfrm>
            <a:graphic>
              <a:graphicData uri="http://schemas.openxmlformats.org/drawingml/2006/table">
                <a:tbl>
                  <a:tblPr firstRow="1" firstCol="1" bandRow="1"/>
                  <a:tblGrid>
                    <a:gridCol w="2434728">
                      <a:extLst>
                        <a:ext uri="{9D8B030D-6E8A-4147-A177-3AD203B41FA5}">
                          <a16:colId xmlns:a16="http://schemas.microsoft.com/office/drawing/2014/main" val="2503427696"/>
                        </a:ext>
                      </a:extLst>
                    </a:gridCol>
                    <a:gridCol w="1134737">
                      <a:extLst>
                        <a:ext uri="{9D8B030D-6E8A-4147-A177-3AD203B41FA5}">
                          <a16:colId xmlns:a16="http://schemas.microsoft.com/office/drawing/2014/main" val="1177993369"/>
                        </a:ext>
                      </a:extLst>
                    </a:gridCol>
                    <a:gridCol w="2744719">
                      <a:extLst>
                        <a:ext uri="{9D8B030D-6E8A-4147-A177-3AD203B41FA5}">
                          <a16:colId xmlns:a16="http://schemas.microsoft.com/office/drawing/2014/main" val="1370215569"/>
                        </a:ext>
                      </a:extLst>
                    </a:gridCol>
                    <a:gridCol w="2396359">
                      <a:extLst>
                        <a:ext uri="{9D8B030D-6E8A-4147-A177-3AD203B41FA5}">
                          <a16:colId xmlns:a16="http://schemas.microsoft.com/office/drawing/2014/main" val="3498620507"/>
                        </a:ext>
                      </a:extLst>
                    </a:gridCol>
                  </a:tblGrid>
                  <a:tr h="286508">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項目</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数値</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a:noFill/>
                        </a:lnL>
                        <a:lnR>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算出方法</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a:noFill/>
                        </a:lnL>
                        <a:lnR>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tc>
                      <a:txBody>
                        <a:bodyPr/>
                        <a:lstStyle/>
                        <a:p>
                          <a:pPr algn="ctr">
                            <a:buNone/>
                          </a:pPr>
                          <a:r>
                            <a:rPr lang="ja-JP" sz="1600" b="1" kern="10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補足</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rgbClr val="156082"/>
                        </a:solidFill>
                      </a:tcPr>
                    </a:tc>
                    <a:extLst>
                      <a:ext uri="{0D108BD9-81ED-4DB2-BD59-A6C34878D82A}">
                        <a16:rowId xmlns:a16="http://schemas.microsoft.com/office/drawing/2014/main" val="3213621334"/>
                      </a:ext>
                    </a:extLst>
                  </a:tr>
                  <a:tr h="577780">
                    <a:tc>
                      <a:txBody>
                        <a:bodyPr/>
                        <a:lstStyle/>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総降雨量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55789" r="-453476" b="-847368"/>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130889" t="-55789" r="-88444" b="-847368"/>
                          </a:stretch>
                        </a:blip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流域全体に降った</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雨の体積</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968085195"/>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流出係数</a:t>
                          </a:r>
                          <a:r>
                            <a:rPr lang="en-US" altLang="ja-JP" sz="1600" b="1"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effectLst/>
                              <a:latin typeface="游明朝" panose="02020400000000000000" pitchFamily="18" charset="-128"/>
                              <a:ea typeface="游明朝" panose="02020400000000000000" pitchFamily="18" charset="-128"/>
                              <a:cs typeface="Times New Roman" panose="02020603050405020304" pitchFamily="18" charset="0"/>
                            </a:rPr>
                            <a:t>※₁</a:t>
                          </a:r>
                          <a:endParaRPr lang="en-US" alt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155789" r="-453476" b="-747368"/>
                          </a:stretch>
                        </a:blip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土地利用形態ごとの流出係数を</a:t>
                          </a:r>
                          <a:endParaRPr lang="en-US" altLang="ja-JP" sz="14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面積比率で加重平均</a:t>
                          </a:r>
                          <a:endParaRPr lang="ja-JP" sz="20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流域内に降った雨が</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川へ直接流出する割合</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286130444"/>
                      </a:ext>
                    </a:extLst>
                  </a:tr>
                  <a:tr h="577780">
                    <a:tc>
                      <a:txBody>
                        <a:bodyPr/>
                        <a:lstStyle/>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総流出量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255789" r="-453476" b="-647368"/>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130889" t="-255789" r="-88444" b="-647368"/>
                          </a:stretch>
                        </a:blip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川へ流れ出る雨の体積</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4280277105"/>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調節量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355789" r="-453476" b="-547368"/>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130889" t="-355789" r="-88444" b="-547368"/>
                          </a:stretch>
                        </a:blip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想定される遊水地の</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貯留容量</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299103388"/>
                      </a:ext>
                    </a:extLst>
                  </a:tr>
                  <a:tr h="577780">
                    <a:tc>
                      <a:txBody>
                        <a:bodyPr/>
                        <a:lstStyle/>
                        <a:p>
                          <a:pPr algn="ctr">
                            <a:buNone/>
                          </a:pPr>
                          <a:r>
                            <a:rPr 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カバー率</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455789" r="-453476" b="-447368"/>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130889" t="-455789" r="-88444" b="-447368"/>
                          </a:stretch>
                        </a:blip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総流出量に対する</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調節量の割合</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547769601"/>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許容水位上昇</a:t>
                          </a:r>
                          <a:r>
                            <a:rPr lang="en-US" altLang="ja-JP" sz="1600" b="1"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effectLst/>
                              <a:latin typeface="游明朝" panose="02020400000000000000" pitchFamily="18" charset="-128"/>
                              <a:ea typeface="游明朝" panose="02020400000000000000" pitchFamily="18" charset="-128"/>
                              <a:cs typeface="Times New Roman" panose="02020603050405020304" pitchFamily="18" charset="0"/>
                            </a:rPr>
                            <a:t>※₂</a:t>
                          </a:r>
                        </a:p>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effectLst/>
                              <a:latin typeface="游明朝" panose="02020400000000000000" pitchFamily="18" charset="-128"/>
                              <a:ea typeface="游明朝" panose="02020400000000000000" pitchFamily="18" charset="-128"/>
                              <a:cs typeface="Times New Roman" panose="02020603050405020304" pitchFamily="18" charset="0"/>
                            </a:rPr>
                            <a:t>m</a:t>
                          </a: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555789" r="-453476" b="-347368"/>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130889" t="-555789" r="-88444" b="-347368"/>
                          </a:stretch>
                        </a:blip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計画高水位を超えるまでに</a:t>
                          </a:r>
                          <a:endParaRPr lang="en-US" altLang="ja-JP" sz="14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必要な水位上昇量</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861668141"/>
                      </a:ext>
                    </a:extLst>
                  </a:tr>
                  <a:tr h="577780">
                    <a:tc>
                      <a:txBody>
                        <a:bodyPr/>
                        <a:lstStyle/>
                        <a:p>
                          <a:pPr algn="ctr">
                            <a:buNone/>
                          </a:pPr>
                          <a:r>
                            <a:rPr 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ピーク水位低減量</a:t>
                          </a:r>
                          <a:r>
                            <a:rPr lang="en-US" alt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※₃</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m</a:t>
                          </a: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655789" r="-453476" b="-247368"/>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130889" t="-655789" r="-88444" b="-247368"/>
                          </a:stretch>
                        </a:blip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遊水機能によって下がる</a:t>
                          </a:r>
                          <a:endParaRPr lang="en-US" alt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ピーク水位の低下量</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167933543"/>
                      </a:ext>
                    </a:extLst>
                  </a:tr>
                  <a:tr h="577780">
                    <a:tc>
                      <a:txBody>
                        <a:bodyPr/>
                        <a:lstStyle/>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水位上昇速度</a:t>
                          </a:r>
                          <a:r>
                            <a:rPr lang="en-US" altLang="ja-JP" sz="1600" b="1" kern="100">
                              <a:effectLst/>
                              <a:latin typeface="游明朝" panose="02020400000000000000" pitchFamily="18" charset="-128"/>
                              <a:ea typeface="游明朝" panose="02020400000000000000" pitchFamily="18" charset="-128"/>
                              <a:cs typeface="Times New Roman" panose="02020603050405020304" pitchFamily="18" charset="0"/>
                            </a:rPr>
                            <a:t> </a:t>
                          </a:r>
                          <a:r>
                            <a:rPr lang="ja-JP" sz="1600" kern="100">
                              <a:effectLst/>
                              <a:latin typeface="游明朝" panose="02020400000000000000" pitchFamily="18" charset="-128"/>
                              <a:ea typeface="游明朝" panose="02020400000000000000" pitchFamily="18" charset="-128"/>
                              <a:cs typeface="Times New Roman" panose="02020603050405020304" pitchFamily="18" charset="0"/>
                            </a:rPr>
                            <a:t>※₄</a:t>
                          </a:r>
                        </a:p>
                        <a:p>
                          <a:pPr algn="ctr">
                            <a:buNone/>
                          </a:pP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effectLst/>
                              <a:latin typeface="游明朝" panose="02020400000000000000" pitchFamily="18" charset="-128"/>
                              <a:ea typeface="游明朝" panose="02020400000000000000" pitchFamily="18" charset="-128"/>
                              <a:cs typeface="Times New Roman" panose="02020603050405020304" pitchFamily="18" charset="0"/>
                            </a:rPr>
                            <a:t>m/h</a:t>
                          </a:r>
                          <a:r>
                            <a:rPr lang="ja-JP" sz="1600" b="1" kern="100">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214973" t="-755789" r="-453476" b="-147368"/>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blipFill>
                          <a:blip r:embed="rId3"/>
                          <a:stretch>
                            <a:fillRect l="-130889" t="-755789" r="-88444" b="-147368"/>
                          </a:stretch>
                        </a:blipFill>
                      </a:tcPr>
                    </a:tc>
                    <a:tc>
                      <a:txBody>
                        <a:bodyPr/>
                        <a:lstStyle/>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ピーク付近における</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effectLst/>
                              <a:latin typeface="游明朝" panose="02020400000000000000" pitchFamily="18" charset="-128"/>
                              <a:ea typeface="游明朝" panose="02020400000000000000" pitchFamily="18" charset="-128"/>
                              <a:cs typeface="Times New Roman" panose="02020603050405020304" pitchFamily="18" charset="0"/>
                            </a:rPr>
                            <a:t>平均的な水位上昇速度</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38966215"/>
                      </a:ext>
                    </a:extLst>
                  </a:tr>
                  <a:tr h="731520">
                    <a:tc>
                      <a:txBody>
                        <a:bodyPr/>
                        <a:lstStyle/>
                        <a:p>
                          <a:pPr algn="ctr">
                            <a:buNone/>
                          </a:pPr>
                          <a:r>
                            <a:rPr lang="ja-JP" sz="1600" b="1" u="sng" kern="100">
                              <a:solidFill>
                                <a:srgbClr val="EE0000"/>
                              </a:solidFill>
                              <a:effectLst/>
                              <a:latin typeface="游明朝" panose="02020400000000000000" pitchFamily="18" charset="-128"/>
                              <a:ea typeface="游明朝" panose="02020400000000000000" pitchFamily="18" charset="-128"/>
                              <a:cs typeface="Times New Roman" panose="02020603050405020304" pitchFamily="18" charset="0"/>
                            </a:rPr>
                            <a:t>ピーク到達時刻の変化量</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en-US"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h</a:t>
                          </a:r>
                          <a:r>
                            <a:rPr lang="ja-JP" sz="1600" b="1"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a:t>
                          </a:r>
                          <a:endParaRPr lang="ja-JP" sz="16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blipFill>
                          <a:blip r:embed="rId3"/>
                          <a:stretch>
                            <a:fillRect l="-214973" t="-677500" r="-453476" b="-16667"/>
                          </a:stretch>
                        </a:blipFill>
                      </a:tcPr>
                    </a:tc>
                    <a:tc>
                      <a:txBody>
                        <a:bodyPr/>
                        <a:lstStyle/>
                        <a:p>
                          <a:endParaRPr lang="en-US"/>
                        </a:p>
                      </a:txBody>
                      <a:tcPr marL="101782" marR="101782"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blipFill>
                          <a:blip r:embed="rId3"/>
                          <a:stretch>
                            <a:fillRect l="-130889" t="-677500" r="-88444" b="-16667"/>
                          </a:stretch>
                        </a:blipFill>
                      </a:tcPr>
                    </a:tc>
                    <a:tc>
                      <a:txBody>
                        <a:bodyPr/>
                        <a:lstStyle/>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河川水位がピークに</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1400" kern="100">
                              <a:solidFill>
                                <a:srgbClr val="000000"/>
                              </a:solidFill>
                              <a:effectLst/>
                              <a:latin typeface="游明朝" panose="02020400000000000000" pitchFamily="18" charset="-128"/>
                              <a:ea typeface="游明朝" panose="02020400000000000000" pitchFamily="18" charset="-128"/>
                              <a:cs typeface="Times New Roman" panose="02020603050405020304" pitchFamily="18" charset="0"/>
                            </a:rPr>
                            <a:t>達するまでの時間変化</a:t>
                          </a:r>
                          <a:endParaRPr lang="ja-JP" sz="180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101782" marR="101782" marT="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958976808"/>
                      </a:ext>
                    </a:extLst>
                  </a:tr>
                </a:tbl>
              </a:graphicData>
            </a:graphic>
          </p:graphicFrame>
        </mc:Fallback>
      </mc:AlternateContent>
      <p:sp>
        <p:nvSpPr>
          <p:cNvPr id="7" name="テキスト ボックス 6">
            <a:extLst>
              <a:ext uri="{FF2B5EF4-FFF2-40B4-BE49-F238E27FC236}">
                <a16:creationId xmlns:a16="http://schemas.microsoft.com/office/drawing/2014/main" id="{DB8FB99C-E742-8A9F-E01E-7C18D4DBDB12}"/>
              </a:ext>
            </a:extLst>
          </p:cNvPr>
          <p:cNvSpPr txBox="1"/>
          <p:nvPr/>
        </p:nvSpPr>
        <p:spPr>
          <a:xfrm>
            <a:off x="8767294" y="2771042"/>
            <a:ext cx="2631040" cy="4031873"/>
          </a:xfrm>
          <a:prstGeom prst="rect">
            <a:avLst/>
          </a:prstGeom>
          <a:noFill/>
        </p:spPr>
        <p:txBody>
          <a:bodyPr wrap="square" rtlCol="0">
            <a:spAutoFit/>
          </a:bodyPr>
          <a:lstStyle/>
          <a:p>
            <a:r>
              <a:rPr lang="ja-JP" altLang="ja-JP" sz="1600"/>
              <a:t>※₁</a:t>
            </a:r>
            <a:r>
              <a:rPr lang="en-US" altLang="ja-JP" sz="1600"/>
              <a:t> [</a:t>
            </a:r>
            <a:r>
              <a:rPr lang="ja-JP" altLang="ja-JP" sz="1600"/>
              <a:t>土地利用</a:t>
            </a:r>
            <a:r>
              <a:rPr lang="ja-JP" altLang="en-US" sz="1600"/>
              <a:t>形態</a:t>
            </a:r>
            <a:r>
              <a:rPr lang="ja-JP" altLang="ja-JP" sz="1600"/>
              <a:t>ごとの</a:t>
            </a:r>
            <a:endParaRPr lang="en-US" altLang="ja-JP" sz="1600"/>
          </a:p>
          <a:p>
            <a:r>
              <a:rPr lang="ja-JP" altLang="en-US" sz="1600"/>
              <a:t>　  </a:t>
            </a:r>
            <a:r>
              <a:rPr lang="ja-JP" altLang="ja-JP" sz="1600"/>
              <a:t>流出係数</a:t>
            </a:r>
            <a:r>
              <a:rPr lang="en-US" altLang="ja-JP" sz="1600"/>
              <a:t>]</a:t>
            </a:r>
            <a:r>
              <a:rPr lang="ja-JP" altLang="ja-JP" sz="1600"/>
              <a:t>をもとに算出</a:t>
            </a:r>
            <a:endParaRPr lang="en-US" altLang="ja-JP" sz="1600"/>
          </a:p>
          <a:p>
            <a:endParaRPr lang="ja-JP" altLang="ja-JP" sz="1600"/>
          </a:p>
          <a:p>
            <a:r>
              <a:rPr lang="ja-JP" altLang="ja-JP" sz="1600"/>
              <a:t>※₂</a:t>
            </a:r>
            <a:r>
              <a:rPr lang="ja-JP" altLang="en-US" sz="1600"/>
              <a:t>「計画高水位」</a:t>
            </a:r>
            <a:r>
              <a:rPr lang="ja-JP" altLang="ja-JP" sz="1600"/>
              <a:t>を越水</a:t>
            </a:r>
            <a:endParaRPr lang="en-US" altLang="ja-JP" sz="1600"/>
          </a:p>
          <a:p>
            <a:r>
              <a:rPr lang="ja-JP" altLang="en-US" sz="1600"/>
              <a:t>　  </a:t>
            </a:r>
            <a:r>
              <a:rPr lang="ja-JP" altLang="ja-JP" sz="1600"/>
              <a:t>リスク評価</a:t>
            </a:r>
            <a:r>
              <a:rPr lang="ja-JP" altLang="en-US" sz="1600"/>
              <a:t>の</a:t>
            </a:r>
            <a:r>
              <a:rPr lang="ja-JP" altLang="ja-JP" sz="1600"/>
              <a:t>基準水位</a:t>
            </a:r>
            <a:endParaRPr lang="en-US" altLang="ja-JP" sz="1600"/>
          </a:p>
          <a:p>
            <a:endParaRPr lang="ja-JP" altLang="ja-JP" sz="1600"/>
          </a:p>
          <a:p>
            <a:r>
              <a:rPr lang="en-US" altLang="ja-JP" sz="1600"/>
              <a:t>※</a:t>
            </a:r>
            <a:r>
              <a:rPr lang="ja-JP" altLang="ja-JP" sz="1600"/>
              <a:t>₃</a:t>
            </a:r>
            <a:r>
              <a:rPr lang="en-US" altLang="ja-JP" sz="1600"/>
              <a:t> </a:t>
            </a:r>
            <a:r>
              <a:rPr lang="ja-JP" altLang="ja-JP" sz="1600"/>
              <a:t>流量</a:t>
            </a:r>
            <a:r>
              <a:rPr lang="ja-JP" altLang="en-US" sz="1600"/>
              <a:t>と</a:t>
            </a:r>
            <a:r>
              <a:rPr lang="ja-JP" altLang="ja-JP" sz="1600"/>
              <a:t>水位の関係を</a:t>
            </a:r>
            <a:endParaRPr lang="en-US" altLang="ja-JP" sz="1600"/>
          </a:p>
          <a:p>
            <a:r>
              <a:rPr lang="ja-JP" altLang="en-US" sz="1600"/>
              <a:t>　   </a:t>
            </a:r>
            <a:r>
              <a:rPr lang="ja-JP" altLang="ja-JP" sz="1600"/>
              <a:t>簡略化</a:t>
            </a:r>
            <a:r>
              <a:rPr lang="ja-JP" altLang="en-US" sz="1600"/>
              <a:t>して概算</a:t>
            </a:r>
            <a:r>
              <a:rPr lang="ja-JP" altLang="ja-JP" sz="1600"/>
              <a:t>。 </a:t>
            </a:r>
            <a:endParaRPr lang="en-US" altLang="ja-JP" sz="1600"/>
          </a:p>
          <a:p>
            <a:r>
              <a:rPr lang="ja-JP" altLang="en-US" sz="1600"/>
              <a:t>　 （ハイドログラフ</a:t>
            </a:r>
            <a:r>
              <a:rPr lang="ja-JP" altLang="ja-JP" sz="1600"/>
              <a:t>を</a:t>
            </a:r>
            <a:endParaRPr lang="en-US" altLang="ja-JP" sz="1600"/>
          </a:p>
          <a:p>
            <a:r>
              <a:rPr lang="en-US" altLang="ja-JP" sz="1600"/>
              <a:t>  </a:t>
            </a:r>
            <a:r>
              <a:rPr lang="ja-JP" altLang="en-US" sz="1600"/>
              <a:t>　　</a:t>
            </a:r>
            <a:r>
              <a:rPr lang="ja-JP" altLang="ja-JP" sz="1600"/>
              <a:t>三角形</a:t>
            </a:r>
            <a:r>
              <a:rPr lang="ja-JP" altLang="en-US" sz="1600"/>
              <a:t>と</a:t>
            </a:r>
            <a:r>
              <a:rPr lang="ja-JP" altLang="ja-JP" sz="1600"/>
              <a:t>近似</a:t>
            </a:r>
            <a:r>
              <a:rPr lang="ja-JP" altLang="en-US" sz="1600"/>
              <a:t>）</a:t>
            </a:r>
            <a:endParaRPr lang="en-US" altLang="ja-JP" sz="1600"/>
          </a:p>
          <a:p>
            <a:endParaRPr lang="ja-JP" altLang="ja-JP" sz="1600"/>
          </a:p>
          <a:p>
            <a:r>
              <a:rPr lang="ja-JP" altLang="ja-JP" sz="1600"/>
              <a:t>※₄</a:t>
            </a:r>
            <a:r>
              <a:rPr lang="en-US" altLang="ja-JP" sz="1600"/>
              <a:t> </a:t>
            </a:r>
            <a:r>
              <a:rPr lang="ja-JP" altLang="ja-JP" sz="1600"/>
              <a:t>越水・破堤</a:t>
            </a:r>
            <a:r>
              <a:rPr lang="ja-JP" altLang="en-US" sz="1600"/>
              <a:t>の</a:t>
            </a:r>
            <a:r>
              <a:rPr lang="ja-JP" altLang="ja-JP" sz="1600"/>
              <a:t>リスク</a:t>
            </a:r>
            <a:endParaRPr lang="en-US" altLang="ja-JP" sz="1600"/>
          </a:p>
          <a:p>
            <a:r>
              <a:rPr lang="ja-JP" altLang="en-US" sz="1600"/>
              <a:t>　  </a:t>
            </a:r>
            <a:r>
              <a:rPr lang="ja-JP" altLang="ja-JP" sz="1600"/>
              <a:t>が高まるピーク付近</a:t>
            </a:r>
            <a:r>
              <a:rPr lang="ja-JP" altLang="en-US" sz="1600"/>
              <a:t>の</a:t>
            </a:r>
            <a:endParaRPr lang="en-US" altLang="ja-JP" sz="1600"/>
          </a:p>
          <a:p>
            <a:r>
              <a:rPr lang="ja-JP" altLang="en-US" sz="1600"/>
              <a:t>　  </a:t>
            </a:r>
            <a:r>
              <a:rPr lang="ja-JP" altLang="ja-JP" sz="1600"/>
              <a:t>水位帯を</a:t>
            </a:r>
            <a:r>
              <a:rPr lang="en-US" altLang="ja-JP" sz="1600"/>
              <a:t>0.5m</a:t>
            </a:r>
            <a:r>
              <a:rPr lang="ja-JP" altLang="ja-JP" sz="1600"/>
              <a:t>と設定</a:t>
            </a:r>
            <a:r>
              <a:rPr lang="en-US" altLang="ja-JP" sz="1600"/>
              <a:t>､</a:t>
            </a:r>
          </a:p>
          <a:p>
            <a:r>
              <a:rPr lang="en-US" altLang="ja-JP" sz="1600"/>
              <a:t>  </a:t>
            </a:r>
            <a:r>
              <a:rPr lang="ja-JP" altLang="en-US" sz="1600"/>
              <a:t>　</a:t>
            </a:r>
            <a:r>
              <a:rPr lang="ja-JP" altLang="ja-JP" sz="1600"/>
              <a:t>これを約５時間で通過</a:t>
            </a:r>
            <a:endParaRPr lang="en-US" altLang="ja-JP" sz="1600"/>
          </a:p>
          <a:p>
            <a:r>
              <a:rPr lang="en-US" altLang="ja-JP" sz="1600"/>
              <a:t>  </a:t>
            </a:r>
            <a:r>
              <a:rPr lang="ja-JP" altLang="en-US" sz="1600"/>
              <a:t>　</a:t>
            </a:r>
            <a:r>
              <a:rPr lang="ja-JP" altLang="ja-JP" sz="1600"/>
              <a:t>すると仮定</a:t>
            </a:r>
          </a:p>
        </p:txBody>
      </p:sp>
      <p:sp>
        <p:nvSpPr>
          <p:cNvPr id="2" name="テキスト ボックス 1">
            <a:extLst>
              <a:ext uri="{FF2B5EF4-FFF2-40B4-BE49-F238E27FC236}">
                <a16:creationId xmlns:a16="http://schemas.microsoft.com/office/drawing/2014/main" id="{3E877199-5C84-B105-9FE5-C1F2369B648D}"/>
              </a:ext>
            </a:extLst>
          </p:cNvPr>
          <p:cNvSpPr txBox="1"/>
          <p:nvPr/>
        </p:nvSpPr>
        <p:spPr>
          <a:xfrm>
            <a:off x="233680" y="266400"/>
            <a:ext cx="5191760"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分析：計算結果と算出方法</a:t>
            </a:r>
            <a:endParaRPr lang="ja-JP" altLang="ja-JP" sz="3200" b="1">
              <a:ln w="0"/>
              <a:effectLst>
                <a:outerShdw blurRad="38100" dist="19050" dir="2700000" algn="tl" rotWithShape="0">
                  <a:schemeClr val="dk1">
                    <a:alpha val="40000"/>
                  </a:schemeClr>
                </a:outerShdw>
              </a:effectLst>
            </a:endParaRPr>
          </a:p>
        </p:txBody>
      </p:sp>
      <p:sp>
        <p:nvSpPr>
          <p:cNvPr id="3" name="正方形/長方形 2">
            <a:extLst>
              <a:ext uri="{FF2B5EF4-FFF2-40B4-BE49-F238E27FC236}">
                <a16:creationId xmlns:a16="http://schemas.microsoft.com/office/drawing/2014/main" id="{1797520B-2C67-43F9-C136-C706127BBC6E}"/>
              </a:ext>
            </a:extLst>
          </p:cNvPr>
          <p:cNvSpPr/>
          <p:nvPr/>
        </p:nvSpPr>
        <p:spPr>
          <a:xfrm>
            <a:off x="7743892" y="266399"/>
            <a:ext cx="3379423"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grpSp>
        <p:nvGrpSpPr>
          <p:cNvPr id="6" name="グループ化 5">
            <a:extLst>
              <a:ext uri="{FF2B5EF4-FFF2-40B4-BE49-F238E27FC236}">
                <a16:creationId xmlns:a16="http://schemas.microsoft.com/office/drawing/2014/main" id="{1C017AD5-C20C-1E67-345B-60C5B46277EB}"/>
              </a:ext>
            </a:extLst>
          </p:cNvPr>
          <p:cNvGrpSpPr/>
          <p:nvPr/>
        </p:nvGrpSpPr>
        <p:grpSpPr>
          <a:xfrm>
            <a:off x="11324077" y="-1"/>
            <a:ext cx="923330" cy="6868064"/>
            <a:chOff x="11324077" y="-1"/>
            <a:chExt cx="923330" cy="6868064"/>
          </a:xfrm>
        </p:grpSpPr>
        <p:sp>
          <p:nvSpPr>
            <p:cNvPr id="8" name="四角形: 1 つの角を切り取る 7">
              <a:extLst>
                <a:ext uri="{FF2B5EF4-FFF2-40B4-BE49-F238E27FC236}">
                  <a16:creationId xmlns:a16="http://schemas.microsoft.com/office/drawing/2014/main" id="{93378630-17DB-0DFA-5BA1-62902F593902}"/>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1 つの角を切り取る 8">
              <a:extLst>
                <a:ext uri="{FF2B5EF4-FFF2-40B4-BE49-F238E27FC236}">
                  <a16:creationId xmlns:a16="http://schemas.microsoft.com/office/drawing/2014/main" id="{0D2C9B0B-0917-2922-AB61-2622CF5AC91E}"/>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1 つの角を切り取る 9">
              <a:extLst>
                <a:ext uri="{FF2B5EF4-FFF2-40B4-BE49-F238E27FC236}">
                  <a16:creationId xmlns:a16="http://schemas.microsoft.com/office/drawing/2014/main" id="{8863A432-F2AB-C7EE-96E7-5B6101BB8077}"/>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8809FA4C-E9B2-D5DC-4764-7C3BAC8F201E}"/>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8B44FDC3-1E1A-AC77-B715-F42FD169FEFE}"/>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四角形: 1 つの角を切り取る 12">
              <a:extLst>
                <a:ext uri="{FF2B5EF4-FFF2-40B4-BE49-F238E27FC236}">
                  <a16:creationId xmlns:a16="http://schemas.microsoft.com/office/drawing/2014/main" id="{3D4A776B-1F4A-E9FA-2DAD-59122B3D50E1}"/>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B30914D2-EE47-1204-43AF-E1B8BF35475A}"/>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5" name="テキスト ボックス 14">
              <a:extLst>
                <a:ext uri="{FF2B5EF4-FFF2-40B4-BE49-F238E27FC236}">
                  <a16:creationId xmlns:a16="http://schemas.microsoft.com/office/drawing/2014/main" id="{1D65232D-F3E6-22E5-C9C4-0B0818E00E45}"/>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6" name="テキスト ボックス 15">
              <a:extLst>
                <a:ext uri="{FF2B5EF4-FFF2-40B4-BE49-F238E27FC236}">
                  <a16:creationId xmlns:a16="http://schemas.microsoft.com/office/drawing/2014/main" id="{4CFBB3E5-2C9B-FB40-DCF1-E828979AF15F}"/>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7" name="テキスト ボックス 16">
              <a:extLst>
                <a:ext uri="{FF2B5EF4-FFF2-40B4-BE49-F238E27FC236}">
                  <a16:creationId xmlns:a16="http://schemas.microsoft.com/office/drawing/2014/main" id="{6D94AC07-0D48-D76C-F30B-96466CEA856B}"/>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8" name="テキスト ボックス 17">
              <a:extLst>
                <a:ext uri="{FF2B5EF4-FFF2-40B4-BE49-F238E27FC236}">
                  <a16:creationId xmlns:a16="http://schemas.microsoft.com/office/drawing/2014/main" id="{ABBFB218-6C29-3D82-A87F-7DD7AE936C3C}"/>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19" name="テキスト ボックス 18">
              <a:extLst>
                <a:ext uri="{FF2B5EF4-FFF2-40B4-BE49-F238E27FC236}">
                  <a16:creationId xmlns:a16="http://schemas.microsoft.com/office/drawing/2014/main" id="{FF460530-D428-9489-FC70-224D0A52B122}"/>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grpSp>
    </p:spTree>
    <p:extLst>
      <p:ext uri="{BB962C8B-B14F-4D97-AF65-F5344CB8AC3E}">
        <p14:creationId xmlns:p14="http://schemas.microsoft.com/office/powerpoint/2010/main" val="8139022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473A92A7-9AA0-C0C9-0BA2-0CD61405D73D}"/>
              </a:ext>
            </a:extLst>
          </p:cNvPr>
          <p:cNvGraphicFramePr>
            <a:graphicFrameLocks noGrp="1"/>
          </p:cNvGraphicFramePr>
          <p:nvPr>
            <p:extLst>
              <p:ext uri="{D42A27DB-BD31-4B8C-83A1-F6EECF244321}">
                <p14:modId xmlns:p14="http://schemas.microsoft.com/office/powerpoint/2010/main" val="2659630082"/>
              </p:ext>
            </p:extLst>
          </p:nvPr>
        </p:nvGraphicFramePr>
        <p:xfrm>
          <a:off x="233680" y="1487083"/>
          <a:ext cx="10889636" cy="4821466"/>
        </p:xfrm>
        <a:graphic>
          <a:graphicData uri="http://schemas.openxmlformats.org/drawingml/2006/table">
            <a:tbl>
              <a:tblPr>
                <a:tableStyleId>{5940675A-B579-460E-94D1-54222C63F5DA}</a:tableStyleId>
              </a:tblPr>
              <a:tblGrid>
                <a:gridCol w="3544933">
                  <a:extLst>
                    <a:ext uri="{9D8B030D-6E8A-4147-A177-3AD203B41FA5}">
                      <a16:colId xmlns:a16="http://schemas.microsoft.com/office/drawing/2014/main" val="1938635869"/>
                    </a:ext>
                  </a:extLst>
                </a:gridCol>
                <a:gridCol w="1521403">
                  <a:extLst>
                    <a:ext uri="{9D8B030D-6E8A-4147-A177-3AD203B41FA5}">
                      <a16:colId xmlns:a16="http://schemas.microsoft.com/office/drawing/2014/main" val="1407935356"/>
                    </a:ext>
                  </a:extLst>
                </a:gridCol>
                <a:gridCol w="1164660">
                  <a:extLst>
                    <a:ext uri="{9D8B030D-6E8A-4147-A177-3AD203B41FA5}">
                      <a16:colId xmlns:a16="http://schemas.microsoft.com/office/drawing/2014/main" val="4191804139"/>
                    </a:ext>
                  </a:extLst>
                </a:gridCol>
                <a:gridCol w="1164660">
                  <a:extLst>
                    <a:ext uri="{9D8B030D-6E8A-4147-A177-3AD203B41FA5}">
                      <a16:colId xmlns:a16="http://schemas.microsoft.com/office/drawing/2014/main" val="3942345279"/>
                    </a:ext>
                  </a:extLst>
                </a:gridCol>
                <a:gridCol w="1164660">
                  <a:extLst>
                    <a:ext uri="{9D8B030D-6E8A-4147-A177-3AD203B41FA5}">
                      <a16:colId xmlns:a16="http://schemas.microsoft.com/office/drawing/2014/main" val="4266650969"/>
                    </a:ext>
                  </a:extLst>
                </a:gridCol>
                <a:gridCol w="1164660">
                  <a:extLst>
                    <a:ext uri="{9D8B030D-6E8A-4147-A177-3AD203B41FA5}">
                      <a16:colId xmlns:a16="http://schemas.microsoft.com/office/drawing/2014/main" val="1800040630"/>
                    </a:ext>
                  </a:extLst>
                </a:gridCol>
                <a:gridCol w="1164660">
                  <a:extLst>
                    <a:ext uri="{9D8B030D-6E8A-4147-A177-3AD203B41FA5}">
                      <a16:colId xmlns:a16="http://schemas.microsoft.com/office/drawing/2014/main" val="262378188"/>
                    </a:ext>
                  </a:extLst>
                </a:gridCol>
              </a:tblGrid>
              <a:tr h="523276">
                <a:tc rowSpan="2" gridSpan="2">
                  <a:txBody>
                    <a:bodyPr/>
                    <a:lstStyle/>
                    <a:p>
                      <a:pPr algn="ctr" fontAlgn="ctr">
                        <a:buNone/>
                      </a:pPr>
                      <a:r>
                        <a:rPr lang="ja-JP" altLang="en-US" sz="2000" b="1" i="0" u="none" strike="noStrike">
                          <a:solidFill>
                            <a:schemeClr val="bg1"/>
                          </a:solidFill>
                          <a:effectLst/>
                          <a:latin typeface="游ゴシック" panose="020B0400000000000000" pitchFamily="50" charset="-128"/>
                          <a:ea typeface="游ゴシック" panose="020B0400000000000000" pitchFamily="50" charset="-128"/>
                        </a:rPr>
                        <a:t>評価項目</a:t>
                      </a:r>
                    </a:p>
                  </a:txBody>
                  <a:tcPr marL="6350" marR="6350" marT="6350" marB="0" anchor="ctr">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solidFill>
                  </a:tcPr>
                </a:tc>
                <a:tc rowSpan="2" hMerge="1">
                  <a:txBody>
                    <a:bodyPr/>
                    <a:lstStyle/>
                    <a:p>
                      <a:pPr algn="ctr" fontAlgn="ctr">
                        <a:buNone/>
                      </a:pP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gridSpan="5">
                  <a:txBody>
                    <a:bodyPr/>
                    <a:lstStyle/>
                    <a:p>
                      <a:pPr algn="ctr" fontAlgn="ctr">
                        <a:buNone/>
                      </a:pPr>
                      <a:r>
                        <a:rPr lang="ja-JP" altLang="en-US" sz="2000" b="0" u="none" strike="noStrike">
                          <a:solidFill>
                            <a:schemeClr val="bg1"/>
                          </a:solidFill>
                          <a:effectLst/>
                        </a:rPr>
                        <a:t>ピーク</a:t>
                      </a:r>
                      <a:r>
                        <a:rPr lang="en-US" altLang="ja-JP" sz="2000" b="0" u="none" strike="noStrike">
                          <a:solidFill>
                            <a:schemeClr val="bg1"/>
                          </a:solidFill>
                          <a:effectLst/>
                        </a:rPr>
                        <a:t>(77mm/h)</a:t>
                      </a:r>
                      <a:r>
                        <a:rPr lang="ja-JP" altLang="en-US" sz="2000" b="0" u="none" strike="noStrike">
                          <a:solidFill>
                            <a:schemeClr val="bg1"/>
                          </a:solidFill>
                          <a:effectLst/>
                        </a:rPr>
                        <a:t>の</a:t>
                      </a:r>
                      <a:r>
                        <a:rPr lang="ja-JP" altLang="en-US" sz="2000" b="1" u="none" strike="noStrike">
                          <a:solidFill>
                            <a:schemeClr val="bg1"/>
                          </a:solidFill>
                          <a:effectLst/>
                        </a:rPr>
                        <a:t>継続時間　</a:t>
                      </a:r>
                      <a:r>
                        <a:rPr lang="en-US" altLang="ja-JP" sz="2000" b="0" u="none" strike="noStrike">
                          <a:solidFill>
                            <a:schemeClr val="bg1"/>
                          </a:solidFill>
                          <a:effectLst/>
                        </a:rPr>
                        <a:t>h</a:t>
                      </a:r>
                      <a:endParaRPr lang="ja-JP" altLang="en-US" sz="2000" b="0" i="0" u="none" strike="noStrike">
                        <a:solidFill>
                          <a:schemeClr val="bg1"/>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1069251"/>
                  </a:ext>
                </a:extLst>
              </a:tr>
              <a:tr h="360200">
                <a:tc gridSpan="2" vMerge="1">
                  <a:txBody>
                    <a:bodyPr/>
                    <a:lstStyle/>
                    <a:p>
                      <a:pPr algn="ctr" fontAlgn="ctr">
                        <a:buNone/>
                      </a:pP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hMerge="1" vMerge="1">
                  <a:txBody>
                    <a:bodyPr/>
                    <a:lstStyle/>
                    <a:p>
                      <a:pPr algn="ctr" fontAlgn="ctr">
                        <a:buNone/>
                      </a:pP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ctr" fontAlgn="ctr">
                        <a:buNone/>
                      </a:pPr>
                      <a:r>
                        <a:rPr lang="en-US" altLang="ja-JP" sz="2000" b="0" u="none" strike="noStrike">
                          <a:solidFill>
                            <a:schemeClr val="bg1"/>
                          </a:solidFill>
                          <a:effectLst/>
                        </a:rPr>
                        <a:t>0.5</a:t>
                      </a:r>
                      <a:endParaRPr lang="en-US" altLang="ja-JP" sz="2000" b="0" i="0" u="none" strike="noStrike">
                        <a:solidFill>
                          <a:schemeClr val="bg1"/>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alpha val="75000"/>
                      </a:schemeClr>
                    </a:solidFill>
                  </a:tcPr>
                </a:tc>
                <a:tc>
                  <a:txBody>
                    <a:bodyPr/>
                    <a:lstStyle/>
                    <a:p>
                      <a:pPr algn="ctr" fontAlgn="ctr">
                        <a:buNone/>
                      </a:pPr>
                      <a:r>
                        <a:rPr lang="en-US" altLang="ja-JP" sz="2000" b="0" u="none" strike="noStrike">
                          <a:solidFill>
                            <a:schemeClr val="bg1"/>
                          </a:solidFill>
                          <a:effectLst/>
                        </a:rPr>
                        <a:t>1</a:t>
                      </a:r>
                      <a:endParaRPr lang="en-US" altLang="ja-JP" sz="2000" b="0" i="0" u="none" strike="noStrike">
                        <a:solidFill>
                          <a:schemeClr val="bg1"/>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alpha val="75000"/>
                      </a:schemeClr>
                    </a:solidFill>
                  </a:tcPr>
                </a:tc>
                <a:tc>
                  <a:txBody>
                    <a:bodyPr/>
                    <a:lstStyle/>
                    <a:p>
                      <a:pPr algn="ctr" fontAlgn="ctr">
                        <a:buNone/>
                      </a:pPr>
                      <a:r>
                        <a:rPr lang="en-US" altLang="ja-JP" sz="2000" b="0" u="none" strike="noStrike">
                          <a:solidFill>
                            <a:schemeClr val="bg1"/>
                          </a:solidFill>
                          <a:effectLst/>
                        </a:rPr>
                        <a:t>2</a:t>
                      </a:r>
                      <a:endParaRPr lang="en-US" altLang="ja-JP" sz="2000" b="0" i="0" u="none" strike="noStrike">
                        <a:solidFill>
                          <a:schemeClr val="bg1"/>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alpha val="75000"/>
                      </a:schemeClr>
                    </a:solidFill>
                  </a:tcPr>
                </a:tc>
                <a:tc>
                  <a:txBody>
                    <a:bodyPr/>
                    <a:lstStyle/>
                    <a:p>
                      <a:pPr algn="ctr" fontAlgn="ctr">
                        <a:buNone/>
                      </a:pPr>
                      <a:r>
                        <a:rPr lang="en-US" altLang="ja-JP" sz="2000" b="0" u="none" strike="noStrike">
                          <a:solidFill>
                            <a:schemeClr val="bg1"/>
                          </a:solidFill>
                          <a:effectLst/>
                        </a:rPr>
                        <a:t>3</a:t>
                      </a:r>
                      <a:endParaRPr lang="en-US" altLang="ja-JP" sz="2000" b="0" i="0" u="none" strike="noStrike">
                        <a:solidFill>
                          <a:schemeClr val="bg1"/>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alpha val="75000"/>
                      </a:schemeClr>
                    </a:solidFill>
                  </a:tcPr>
                </a:tc>
                <a:tc>
                  <a:txBody>
                    <a:bodyPr/>
                    <a:lstStyle/>
                    <a:p>
                      <a:pPr algn="ctr" fontAlgn="ctr">
                        <a:buNone/>
                      </a:pPr>
                      <a:r>
                        <a:rPr lang="en-US" altLang="ja-JP" sz="2000" b="0" u="none" strike="noStrike">
                          <a:solidFill>
                            <a:schemeClr val="bg1"/>
                          </a:solidFill>
                          <a:effectLst/>
                        </a:rPr>
                        <a:t>4</a:t>
                      </a:r>
                      <a:endParaRPr lang="en-US" altLang="ja-JP" sz="2000" b="0" i="0" u="none" strike="noStrike">
                        <a:solidFill>
                          <a:schemeClr val="bg1"/>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1">
                        <a:alpha val="75000"/>
                      </a:schemeClr>
                    </a:solidFill>
                  </a:tcPr>
                </a:tc>
                <a:extLst>
                  <a:ext uri="{0D108BD9-81ED-4DB2-BD59-A6C34878D82A}">
                    <a16:rowId xmlns:a16="http://schemas.microsoft.com/office/drawing/2014/main" val="4176069424"/>
                  </a:ext>
                </a:extLst>
              </a:tr>
              <a:tr h="562570">
                <a:tc gridSpan="2">
                  <a:txBody>
                    <a:bodyPr/>
                    <a:lstStyle/>
                    <a:p>
                      <a:pPr algn="ctr" fontAlgn="ctr">
                        <a:buNone/>
                      </a:pPr>
                      <a:r>
                        <a:rPr lang="ja-JP" altLang="en-US" sz="2000" b="1" u="sng" strike="noStrike">
                          <a:solidFill>
                            <a:schemeClr val="tx1"/>
                          </a:solidFill>
                          <a:effectLst/>
                        </a:rPr>
                        <a:t>カバー率</a:t>
                      </a:r>
                      <a:endParaRPr lang="ja-JP" altLang="en-US" sz="2000" b="1" i="0" u="sng"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28575"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hMerge="1">
                  <a:txBody>
                    <a:bodyPr/>
                    <a:lstStyle/>
                    <a:p>
                      <a:pPr algn="ctr" fontAlgn="ctr">
                        <a:buNone/>
                      </a:pP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ctr" fontAlgn="ctr">
                        <a:buNone/>
                      </a:pPr>
                      <a:r>
                        <a:rPr lang="en-US" altLang="ja-JP" sz="2000" b="0" u="none" strike="noStrike">
                          <a:solidFill>
                            <a:srgbClr val="000000"/>
                          </a:solidFill>
                          <a:effectLst/>
                        </a:rPr>
                        <a:t>69.871%</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34.935%</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1" u="none" strike="noStrike">
                          <a:solidFill>
                            <a:srgbClr val="FF0000"/>
                          </a:solidFill>
                          <a:effectLst/>
                        </a:rPr>
                        <a:t>17.468%</a:t>
                      </a:r>
                      <a:endParaRPr lang="en-US" altLang="ja-JP" sz="2000" b="1" i="0" u="none" strike="noStrike">
                        <a:solidFill>
                          <a:srgbClr val="FF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11.645%</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8.734%</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427097348"/>
                  </a:ext>
                </a:extLst>
              </a:tr>
              <a:tr h="562570">
                <a:tc gridSpan="2">
                  <a:txBody>
                    <a:bodyPr/>
                    <a:lstStyle/>
                    <a:p>
                      <a:pPr algn="ctr" fontAlgn="ctr">
                        <a:buNone/>
                      </a:pPr>
                      <a:r>
                        <a:rPr lang="ja-JP" altLang="en-US" sz="2000" b="1" u="sng" strike="noStrike">
                          <a:solidFill>
                            <a:schemeClr val="tx1"/>
                          </a:solidFill>
                          <a:effectLst/>
                        </a:rPr>
                        <a:t>ピーク水位低減量</a:t>
                      </a:r>
                      <a:r>
                        <a:rPr lang="ja-JP" altLang="en-US" sz="2000" b="1" u="none" strike="noStrike">
                          <a:solidFill>
                            <a:schemeClr val="tx1"/>
                          </a:solidFill>
                          <a:effectLst/>
                        </a:rPr>
                        <a:t>　</a:t>
                      </a:r>
                      <a:r>
                        <a:rPr lang="en-US" altLang="ja-JP" sz="2000" b="0" u="none" strike="noStrike">
                          <a:solidFill>
                            <a:schemeClr val="tx1"/>
                          </a:solidFill>
                          <a:effectLst/>
                        </a:rPr>
                        <a:t>(m)</a:t>
                      </a:r>
                      <a:endParaRPr lang="ja-JP" altLang="en-US" sz="2000" b="0" i="0" u="none"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28575"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hMerge="1">
                  <a:txBody>
                    <a:bodyPr/>
                    <a:lstStyle/>
                    <a:p>
                      <a:pPr algn="ctr" fontAlgn="ctr">
                        <a:buNone/>
                      </a:pPr>
                      <a:endParaRPr lang="ja-JP" altLang="en-US" sz="18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tc>
                <a:tc>
                  <a:txBody>
                    <a:bodyPr/>
                    <a:lstStyle/>
                    <a:p>
                      <a:pPr algn="ctr" fontAlgn="ctr">
                        <a:buNone/>
                      </a:pPr>
                      <a:r>
                        <a:rPr lang="en-US" altLang="ja-JP" sz="2000" b="0" u="none" strike="noStrike">
                          <a:solidFill>
                            <a:srgbClr val="000000"/>
                          </a:solidFill>
                          <a:effectLst/>
                        </a:rPr>
                        <a:t>2.082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1.041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1" u="none" strike="noStrike">
                          <a:solidFill>
                            <a:srgbClr val="FF0000"/>
                          </a:solidFill>
                          <a:effectLst/>
                        </a:rPr>
                        <a:t>0.521</a:t>
                      </a:r>
                      <a:r>
                        <a:rPr lang="en-US" altLang="ja-JP" sz="2000" b="0" u="none" strike="noStrike">
                          <a:solidFill>
                            <a:srgbClr val="FF0000"/>
                          </a:solidFill>
                          <a:effectLst/>
                        </a:rPr>
                        <a:t> </a:t>
                      </a:r>
                      <a:endParaRPr lang="en-US" altLang="ja-JP" sz="2000" b="0" i="0" u="none" strike="noStrike">
                        <a:solidFill>
                          <a:srgbClr val="FF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0.347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0.260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306477854"/>
                  </a:ext>
                </a:extLst>
              </a:tr>
              <a:tr h="562570">
                <a:tc rowSpan="5">
                  <a:txBody>
                    <a:bodyPr/>
                    <a:lstStyle/>
                    <a:p>
                      <a:pPr algn="ctr" fontAlgn="ctr">
                        <a:buNone/>
                      </a:pPr>
                      <a:r>
                        <a:rPr lang="ja-JP" altLang="en-US" sz="2000" b="0" u="none" strike="noStrike">
                          <a:solidFill>
                            <a:schemeClr val="tx1"/>
                          </a:solidFill>
                          <a:effectLst/>
                        </a:rPr>
                        <a:t>「水位上昇速度」別の</a:t>
                      </a:r>
                      <a:endParaRPr lang="en-US" altLang="ja-JP" sz="2000" b="0" u="none" strike="noStrike">
                        <a:solidFill>
                          <a:schemeClr val="tx1"/>
                        </a:solidFill>
                        <a:effectLst/>
                      </a:endParaRPr>
                    </a:p>
                    <a:p>
                      <a:pPr algn="ctr" fontAlgn="ctr">
                        <a:buNone/>
                      </a:pPr>
                      <a:endParaRPr lang="en-US" altLang="ja-JP" sz="800" b="0" u="none" strike="noStrike">
                        <a:solidFill>
                          <a:schemeClr val="tx1"/>
                        </a:solidFill>
                        <a:effectLst/>
                      </a:endParaRPr>
                    </a:p>
                    <a:p>
                      <a:pPr algn="ctr" fontAlgn="ctr">
                        <a:buNone/>
                      </a:pPr>
                      <a:r>
                        <a:rPr lang="ja-JP" altLang="en-US" sz="2000" b="1" u="sng" strike="noStrike">
                          <a:solidFill>
                            <a:schemeClr val="tx1"/>
                          </a:solidFill>
                          <a:effectLst/>
                        </a:rPr>
                        <a:t>ピーク到達時刻の変化量</a:t>
                      </a:r>
                      <a:endParaRPr lang="en-US" altLang="ja-JP" sz="2000" b="1" u="sng" strike="noStrike">
                        <a:solidFill>
                          <a:schemeClr val="tx1"/>
                        </a:solidFill>
                        <a:effectLst/>
                      </a:endParaRPr>
                    </a:p>
                    <a:p>
                      <a:pPr algn="ctr" fontAlgn="ctr">
                        <a:buNone/>
                      </a:pPr>
                      <a:endParaRPr lang="en-US" altLang="ja-JP" sz="800" b="1" u="sng" strike="noStrike">
                        <a:solidFill>
                          <a:schemeClr val="tx1"/>
                        </a:solidFill>
                        <a:effectLst/>
                      </a:endParaRPr>
                    </a:p>
                    <a:p>
                      <a:pPr algn="ctr" fontAlgn="ctr">
                        <a:buNone/>
                      </a:pPr>
                      <a:r>
                        <a:rPr lang="en-US" altLang="ja-JP" sz="2000" b="0" u="none" strike="noStrike">
                          <a:solidFill>
                            <a:schemeClr val="tx1"/>
                          </a:solidFill>
                          <a:effectLst/>
                        </a:rPr>
                        <a:t>(h)</a:t>
                      </a:r>
                      <a:endParaRPr lang="ja-JP" altLang="en-US" sz="2000" b="0" i="0" u="none"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28575"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i="0" u="none" strike="noStrike">
                          <a:solidFill>
                            <a:schemeClr val="tx1"/>
                          </a:solidFill>
                          <a:effectLst/>
                          <a:latin typeface="游ゴシック" panose="020B0400000000000000" pitchFamily="50" charset="-128"/>
                          <a:ea typeface="游ゴシック" panose="020B0400000000000000" pitchFamily="50" charset="-128"/>
                        </a:rPr>
                        <a:t>0.5m / 3 h</a:t>
                      </a:r>
                      <a:endParaRPr lang="ja-JP" altLang="en-US" sz="2000" b="0" i="0" u="none"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12.493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6.246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3.123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2.082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1.562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787025391"/>
                  </a:ext>
                </a:extLst>
              </a:tr>
              <a:tr h="562570">
                <a:tc vMerge="1">
                  <a:txBody>
                    <a:bodyPr/>
                    <a:lstStyle/>
                    <a:p>
                      <a:endParaRPr kumimoji="1" lang="ja-JP" altLang="en-US"/>
                    </a:p>
                  </a:txBody>
                  <a:tcPr/>
                </a:tc>
                <a:tc>
                  <a:txBody>
                    <a:bodyPr/>
                    <a:lstStyle/>
                    <a:p>
                      <a:pPr algn="ctr" fontAlgn="ctr">
                        <a:buNone/>
                      </a:pPr>
                      <a:r>
                        <a:rPr lang="en-US" altLang="ja-JP" sz="2000" b="0" i="0" u="none" strike="noStrike">
                          <a:solidFill>
                            <a:schemeClr val="tx1"/>
                          </a:solidFill>
                          <a:effectLst/>
                          <a:latin typeface="游ゴシック" panose="020B0400000000000000" pitchFamily="50" charset="-128"/>
                          <a:ea typeface="游ゴシック" panose="020B0400000000000000" pitchFamily="50" charset="-128"/>
                        </a:rPr>
                        <a:t>0.5m / 4 h</a:t>
                      </a:r>
                      <a:endParaRPr lang="ja-JP" altLang="en-US" sz="2000" b="0" i="0" u="none"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16.657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8.329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4.164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2.776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2.082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645280171"/>
                  </a:ext>
                </a:extLst>
              </a:tr>
              <a:tr h="562570">
                <a:tc vMerge="1">
                  <a:txBody>
                    <a:bodyPr/>
                    <a:lstStyle/>
                    <a:p>
                      <a:endParaRPr kumimoji="1" lang="ja-JP" altLang="en-US"/>
                    </a:p>
                  </a:txBody>
                  <a:tcPr/>
                </a:tc>
                <a:tc>
                  <a:txBody>
                    <a:bodyPr/>
                    <a:lstStyle/>
                    <a:p>
                      <a:pPr algn="ctr" fontAlgn="ctr">
                        <a:buNone/>
                      </a:pPr>
                      <a:r>
                        <a:rPr lang="en-US" altLang="ja-JP" sz="2000" b="0" i="0" u="none" strike="noStrike">
                          <a:solidFill>
                            <a:schemeClr val="tx1"/>
                          </a:solidFill>
                          <a:effectLst/>
                          <a:latin typeface="游ゴシック" panose="020B0400000000000000" pitchFamily="50" charset="-128"/>
                          <a:ea typeface="游ゴシック" panose="020B0400000000000000" pitchFamily="50" charset="-128"/>
                        </a:rPr>
                        <a:t>0.5m / 5 h</a:t>
                      </a:r>
                      <a:endParaRPr lang="ja-JP" altLang="en-US" sz="2000" b="0" i="0" u="none"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20.822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10.411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1" u="none" strike="noStrike">
                          <a:solidFill>
                            <a:srgbClr val="FF0000"/>
                          </a:solidFill>
                          <a:effectLst/>
                        </a:rPr>
                        <a:t>5.205</a:t>
                      </a:r>
                      <a:r>
                        <a:rPr lang="en-US" altLang="ja-JP" sz="2000" b="0" u="none" strike="noStrike">
                          <a:solidFill>
                            <a:srgbClr val="FF0000"/>
                          </a:solidFill>
                          <a:effectLst/>
                        </a:rPr>
                        <a:t> </a:t>
                      </a:r>
                      <a:endParaRPr lang="en-US" altLang="ja-JP" sz="2000" b="0" i="0" u="none" strike="noStrike">
                        <a:solidFill>
                          <a:srgbClr val="FF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3.470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2.603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77266517"/>
                  </a:ext>
                </a:extLst>
              </a:tr>
              <a:tr h="562570">
                <a:tc vMerge="1">
                  <a:txBody>
                    <a:bodyPr/>
                    <a:lstStyle/>
                    <a:p>
                      <a:endParaRPr kumimoji="1" lang="ja-JP" altLang="en-US"/>
                    </a:p>
                  </a:txBody>
                  <a:tcPr/>
                </a:tc>
                <a:tc>
                  <a:txBody>
                    <a:bodyPr/>
                    <a:lstStyle/>
                    <a:p>
                      <a:pPr algn="ctr" fontAlgn="ctr">
                        <a:buNone/>
                      </a:pPr>
                      <a:r>
                        <a:rPr lang="en-US" altLang="ja-JP" sz="2000" b="0" i="0" u="none" strike="noStrike">
                          <a:solidFill>
                            <a:schemeClr val="tx1"/>
                          </a:solidFill>
                          <a:effectLst/>
                          <a:latin typeface="游ゴシック" panose="020B0400000000000000" pitchFamily="50" charset="-128"/>
                          <a:ea typeface="游ゴシック" panose="020B0400000000000000" pitchFamily="50" charset="-128"/>
                        </a:rPr>
                        <a:t>0.5m / 6 h</a:t>
                      </a:r>
                      <a:endParaRPr lang="ja-JP" altLang="en-US" sz="2000" b="0" i="0" u="none"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24.986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12.493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6.246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4.164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fontAlgn="ctr">
                        <a:buNone/>
                      </a:pPr>
                      <a:r>
                        <a:rPr lang="en-US" altLang="ja-JP" sz="2000" b="0" u="none" strike="noStrike">
                          <a:solidFill>
                            <a:srgbClr val="000000"/>
                          </a:solidFill>
                          <a:effectLst/>
                        </a:rPr>
                        <a:t>3.123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825966894"/>
                  </a:ext>
                </a:extLst>
              </a:tr>
              <a:tr h="562570">
                <a:tc vMerge="1">
                  <a:txBody>
                    <a:bodyPr/>
                    <a:lstStyle/>
                    <a:p>
                      <a:endParaRPr kumimoji="1" lang="ja-JP" altLang="en-US"/>
                    </a:p>
                  </a:txBody>
                  <a:tcPr/>
                </a:tc>
                <a:tc>
                  <a:txBody>
                    <a:bodyPr/>
                    <a:lstStyle/>
                    <a:p>
                      <a:pPr algn="ctr" fontAlgn="ctr">
                        <a:buNone/>
                      </a:pPr>
                      <a:r>
                        <a:rPr lang="en-US" altLang="ja-JP" sz="2000" b="0" i="0" u="none" strike="noStrike">
                          <a:solidFill>
                            <a:schemeClr val="tx1"/>
                          </a:solidFill>
                          <a:effectLst/>
                          <a:latin typeface="游ゴシック" panose="020B0400000000000000" pitchFamily="50" charset="-128"/>
                          <a:ea typeface="游ゴシック" panose="020B0400000000000000" pitchFamily="50" charset="-128"/>
                        </a:rPr>
                        <a:t>0.5m / 7 h</a:t>
                      </a:r>
                      <a:endParaRPr lang="ja-JP" altLang="en-US" sz="2000" b="0" i="0" u="none" strike="noStrike">
                        <a:solidFill>
                          <a:schemeClr val="tx1"/>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29.150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905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14.575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7.288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4.858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en-US" altLang="ja-JP" sz="2000" b="0" u="none" strike="noStrike">
                          <a:solidFill>
                            <a:srgbClr val="000000"/>
                          </a:solidFill>
                          <a:effectLst/>
                        </a:rPr>
                        <a:t>3.644 </a:t>
                      </a:r>
                      <a:endParaRPr lang="en-US" alt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60238595"/>
                  </a:ext>
                </a:extLst>
              </a:tr>
            </a:tbl>
          </a:graphicData>
        </a:graphic>
      </p:graphicFrame>
      <p:sp>
        <p:nvSpPr>
          <p:cNvPr id="4" name="テキスト ボックス 3">
            <a:extLst>
              <a:ext uri="{FF2B5EF4-FFF2-40B4-BE49-F238E27FC236}">
                <a16:creationId xmlns:a16="http://schemas.microsoft.com/office/drawing/2014/main" id="{7BC15A56-AB72-E69B-6177-959C78283E8D}"/>
              </a:ext>
            </a:extLst>
          </p:cNvPr>
          <p:cNvSpPr txBox="1"/>
          <p:nvPr/>
        </p:nvSpPr>
        <p:spPr>
          <a:xfrm>
            <a:off x="233680" y="266400"/>
            <a:ext cx="5189658" cy="584775"/>
          </a:xfrm>
          <a:prstGeom prst="rect">
            <a:avLst/>
          </a:prstGeom>
          <a:solidFill>
            <a:srgbClr val="F5F5F5"/>
          </a:solidFill>
          <a:effectLst>
            <a:outerShdw dist="63500" dir="5400000" rotWithShape="0">
              <a:srgbClr val="E97132"/>
            </a:outerShdw>
          </a:effectLst>
        </p:spPr>
        <p:txBody>
          <a:bodyPr wrap="square" rtlCol="0">
            <a:spAutoFit/>
          </a:bodyPr>
          <a:lstStyle/>
          <a:p>
            <a:r>
              <a:rPr lang="ja-JP" altLang="en-US" sz="3200" b="1">
                <a:ln w="0"/>
                <a:effectLst>
                  <a:outerShdw blurRad="38100" dist="19050" dir="2700000" algn="tl" rotWithShape="0">
                    <a:schemeClr val="dk1">
                      <a:alpha val="40000"/>
                    </a:schemeClr>
                  </a:outerShdw>
                </a:effectLst>
              </a:rPr>
              <a:t>分析：異なる条件での結果</a:t>
            </a:r>
            <a:endParaRPr lang="ja-JP" altLang="ja-JP" sz="3200" b="1">
              <a:ln w="0"/>
              <a:effectLst>
                <a:outerShdw blurRad="38100" dist="19050" dir="2700000" algn="tl" rotWithShape="0">
                  <a:schemeClr val="dk1">
                    <a:alpha val="40000"/>
                  </a:schemeClr>
                </a:outerShdw>
              </a:effectLst>
            </a:endParaRPr>
          </a:p>
        </p:txBody>
      </p:sp>
      <p:sp>
        <p:nvSpPr>
          <p:cNvPr id="5" name="正方形/長方形 4">
            <a:extLst>
              <a:ext uri="{FF2B5EF4-FFF2-40B4-BE49-F238E27FC236}">
                <a16:creationId xmlns:a16="http://schemas.microsoft.com/office/drawing/2014/main" id="{00381651-8357-A965-DDF4-F8CEDE5B816A}"/>
              </a:ext>
            </a:extLst>
          </p:cNvPr>
          <p:cNvSpPr/>
          <p:nvPr/>
        </p:nvSpPr>
        <p:spPr>
          <a:xfrm>
            <a:off x="7743892" y="266399"/>
            <a:ext cx="3379423" cy="5847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a:t>予備スライド</a:t>
            </a:r>
          </a:p>
        </p:txBody>
      </p:sp>
      <p:grpSp>
        <p:nvGrpSpPr>
          <p:cNvPr id="6" name="グループ化 5">
            <a:extLst>
              <a:ext uri="{FF2B5EF4-FFF2-40B4-BE49-F238E27FC236}">
                <a16:creationId xmlns:a16="http://schemas.microsoft.com/office/drawing/2014/main" id="{B71FE9A0-D5BE-33D3-A1E9-58DCA289FCF2}"/>
              </a:ext>
            </a:extLst>
          </p:cNvPr>
          <p:cNvGrpSpPr/>
          <p:nvPr/>
        </p:nvGrpSpPr>
        <p:grpSpPr>
          <a:xfrm>
            <a:off x="11324077" y="-1"/>
            <a:ext cx="923330" cy="6868064"/>
            <a:chOff x="11324077" y="-1"/>
            <a:chExt cx="923330" cy="6868064"/>
          </a:xfrm>
        </p:grpSpPr>
        <p:sp>
          <p:nvSpPr>
            <p:cNvPr id="7" name="四角形: 1 つの角を切り取る 6">
              <a:extLst>
                <a:ext uri="{FF2B5EF4-FFF2-40B4-BE49-F238E27FC236}">
                  <a16:creationId xmlns:a16="http://schemas.microsoft.com/office/drawing/2014/main" id="{0160E6BF-DDF4-7C8A-2722-EDB0127AD2FE}"/>
                </a:ext>
              </a:extLst>
            </p:cNvPr>
            <p:cNvSpPr/>
            <p:nvPr/>
          </p:nvSpPr>
          <p:spPr>
            <a:xfrm>
              <a:off x="11400000" y="-1"/>
              <a:ext cx="792000" cy="1172701"/>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1 つの角を切り取る 7">
              <a:extLst>
                <a:ext uri="{FF2B5EF4-FFF2-40B4-BE49-F238E27FC236}">
                  <a16:creationId xmlns:a16="http://schemas.microsoft.com/office/drawing/2014/main" id="{0632FE3D-EB16-9369-BDFC-7765AB4E73DF}"/>
                </a:ext>
              </a:extLst>
            </p:cNvPr>
            <p:cNvSpPr/>
            <p:nvPr/>
          </p:nvSpPr>
          <p:spPr>
            <a:xfrm>
              <a:off x="11400000" y="1172251"/>
              <a:ext cx="792000" cy="116476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四角形: 1 つの角を切り取る 8">
              <a:extLst>
                <a:ext uri="{FF2B5EF4-FFF2-40B4-BE49-F238E27FC236}">
                  <a16:creationId xmlns:a16="http://schemas.microsoft.com/office/drawing/2014/main" id="{D7A99F4E-6EEC-3C85-A9A0-DD8DB2886AAA}"/>
                </a:ext>
              </a:extLst>
            </p:cNvPr>
            <p:cNvSpPr/>
            <p:nvPr/>
          </p:nvSpPr>
          <p:spPr>
            <a:xfrm>
              <a:off x="11400000" y="2327400"/>
              <a:ext cx="792000" cy="1140013"/>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1 つの角を切り取る 9">
              <a:extLst>
                <a:ext uri="{FF2B5EF4-FFF2-40B4-BE49-F238E27FC236}">
                  <a16:creationId xmlns:a16="http://schemas.microsoft.com/office/drawing/2014/main" id="{787ABB59-E197-E512-C6F1-24F5D848D4C0}"/>
                </a:ext>
              </a:extLst>
            </p:cNvPr>
            <p:cNvSpPr/>
            <p:nvPr/>
          </p:nvSpPr>
          <p:spPr>
            <a:xfrm>
              <a:off x="11400000" y="34622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四角形: 1 つの角を切り取る 10">
              <a:extLst>
                <a:ext uri="{FF2B5EF4-FFF2-40B4-BE49-F238E27FC236}">
                  <a16:creationId xmlns:a16="http://schemas.microsoft.com/office/drawing/2014/main" id="{AD96E153-0EE9-E556-B8EA-6EAA0428F0AD}"/>
                </a:ext>
              </a:extLst>
            </p:cNvPr>
            <p:cNvSpPr/>
            <p:nvPr/>
          </p:nvSpPr>
          <p:spPr>
            <a:xfrm>
              <a:off x="11400000" y="4610699"/>
              <a:ext cx="792000" cy="1148400"/>
            </a:xfrm>
            <a:prstGeom prst="snip1Rect">
              <a:avLst>
                <a:gd name="adj" fmla="val 34260"/>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 1 つの角を切り取る 11">
              <a:extLst>
                <a:ext uri="{FF2B5EF4-FFF2-40B4-BE49-F238E27FC236}">
                  <a16:creationId xmlns:a16="http://schemas.microsoft.com/office/drawing/2014/main" id="{B770FCE4-F758-65FF-EDD3-EA1CB8B4AAF7}"/>
                </a:ext>
              </a:extLst>
            </p:cNvPr>
            <p:cNvSpPr/>
            <p:nvPr/>
          </p:nvSpPr>
          <p:spPr>
            <a:xfrm>
              <a:off x="11400000" y="5759099"/>
              <a:ext cx="792000" cy="1098901"/>
            </a:xfrm>
            <a:prstGeom prst="snip1Rect">
              <a:avLst>
                <a:gd name="adj" fmla="val 34260"/>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6FAC526-EEC8-1B3D-8AE9-F4230EC16C7F}"/>
                </a:ext>
              </a:extLst>
            </p:cNvPr>
            <p:cNvSpPr txBox="1"/>
            <p:nvPr/>
          </p:nvSpPr>
          <p:spPr>
            <a:xfrm>
              <a:off x="11400000" y="2301302"/>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交通</a:t>
              </a:r>
              <a:endParaRPr kumimoji="1" lang="ja-JP" altLang="en-US" sz="3600" b="1">
                <a:solidFill>
                  <a:schemeClr val="bg2">
                    <a:lumMod val="75000"/>
                  </a:schemeClr>
                </a:solidFill>
              </a:endParaRPr>
            </a:p>
          </p:txBody>
        </p:sp>
        <p:sp>
          <p:nvSpPr>
            <p:cNvPr id="14" name="テキスト ボックス 13">
              <a:extLst>
                <a:ext uri="{FF2B5EF4-FFF2-40B4-BE49-F238E27FC236}">
                  <a16:creationId xmlns:a16="http://schemas.microsoft.com/office/drawing/2014/main" id="{DF41B889-DD52-AB3B-B04E-09A001ECF502}"/>
                </a:ext>
              </a:extLst>
            </p:cNvPr>
            <p:cNvSpPr txBox="1"/>
            <p:nvPr/>
          </p:nvSpPr>
          <p:spPr>
            <a:xfrm>
              <a:off x="11400000" y="1126424"/>
              <a:ext cx="738664" cy="1210496"/>
            </a:xfrm>
            <a:prstGeom prst="rect">
              <a:avLst/>
            </a:prstGeom>
            <a:noFill/>
          </p:spPr>
          <p:txBody>
            <a:bodyPr vert="eaVert" wrap="square" rtlCol="0">
              <a:spAutoFit/>
            </a:bodyPr>
            <a:lstStyle/>
            <a:p>
              <a:pPr algn="ctr"/>
              <a:r>
                <a:rPr kumimoji="1" lang="ja-JP" altLang="en-US" sz="3600" b="1">
                  <a:solidFill>
                    <a:schemeClr val="bg2">
                      <a:lumMod val="75000"/>
                    </a:schemeClr>
                  </a:solidFill>
                </a:rPr>
                <a:t>商業</a:t>
              </a:r>
            </a:p>
          </p:txBody>
        </p:sp>
        <p:sp>
          <p:nvSpPr>
            <p:cNvPr id="15" name="テキスト ボックス 14">
              <a:extLst>
                <a:ext uri="{FF2B5EF4-FFF2-40B4-BE49-F238E27FC236}">
                  <a16:creationId xmlns:a16="http://schemas.microsoft.com/office/drawing/2014/main" id="{62EFA7B4-6211-2B01-635B-AE8FCAF38B46}"/>
                </a:ext>
              </a:extLst>
            </p:cNvPr>
            <p:cNvSpPr txBox="1"/>
            <p:nvPr/>
          </p:nvSpPr>
          <p:spPr>
            <a:xfrm>
              <a:off x="11400000" y="5834694"/>
              <a:ext cx="738664" cy="1033369"/>
            </a:xfrm>
            <a:prstGeom prst="rect">
              <a:avLst/>
            </a:prstGeom>
            <a:noFill/>
          </p:spPr>
          <p:txBody>
            <a:bodyPr vert="eaVert" wrap="square" rtlCol="0">
              <a:spAutoFit/>
            </a:bodyPr>
            <a:lstStyle/>
            <a:p>
              <a:pPr algn="ctr"/>
              <a:r>
                <a:rPr kumimoji="1" lang="ja-JP" altLang="en-US" sz="3600" b="1">
                  <a:solidFill>
                    <a:schemeClr val="bg1"/>
                  </a:solidFill>
                </a:rPr>
                <a:t>防災</a:t>
              </a:r>
            </a:p>
          </p:txBody>
        </p:sp>
        <p:sp>
          <p:nvSpPr>
            <p:cNvPr id="16" name="テキスト ボックス 15">
              <a:extLst>
                <a:ext uri="{FF2B5EF4-FFF2-40B4-BE49-F238E27FC236}">
                  <a16:creationId xmlns:a16="http://schemas.microsoft.com/office/drawing/2014/main" id="{3C441209-193C-D206-1E2D-887EA1E1A8B6}"/>
                </a:ext>
              </a:extLst>
            </p:cNvPr>
            <p:cNvSpPr txBox="1"/>
            <p:nvPr/>
          </p:nvSpPr>
          <p:spPr>
            <a:xfrm>
              <a:off x="11396668" y="3518323"/>
              <a:ext cx="738664" cy="1121851"/>
            </a:xfrm>
            <a:prstGeom prst="rect">
              <a:avLst/>
            </a:prstGeom>
            <a:noFill/>
          </p:spPr>
          <p:txBody>
            <a:bodyPr vert="eaVert" wrap="square" rtlCol="0">
              <a:spAutoFit/>
            </a:bodyPr>
            <a:lstStyle/>
            <a:p>
              <a:pPr algn="ctr"/>
              <a:r>
                <a:rPr kumimoji="1" lang="ja-JP" altLang="en-US" sz="3600" b="1">
                  <a:solidFill>
                    <a:schemeClr val="bg2">
                      <a:lumMod val="75000"/>
                    </a:schemeClr>
                  </a:solidFill>
                </a:rPr>
                <a:t>農業</a:t>
              </a:r>
            </a:p>
          </p:txBody>
        </p:sp>
        <p:sp>
          <p:nvSpPr>
            <p:cNvPr id="17" name="テキスト ボックス 16">
              <a:extLst>
                <a:ext uri="{FF2B5EF4-FFF2-40B4-BE49-F238E27FC236}">
                  <a16:creationId xmlns:a16="http://schemas.microsoft.com/office/drawing/2014/main" id="{A0976CD1-C514-89A2-13B6-9D416AEAFF58}"/>
                </a:ext>
              </a:extLst>
            </p:cNvPr>
            <p:cNvSpPr txBox="1"/>
            <p:nvPr/>
          </p:nvSpPr>
          <p:spPr>
            <a:xfrm>
              <a:off x="11324077" y="38987"/>
              <a:ext cx="923330" cy="1210496"/>
            </a:xfrm>
            <a:prstGeom prst="rect">
              <a:avLst/>
            </a:prstGeom>
            <a:noFill/>
          </p:spPr>
          <p:txBody>
            <a:bodyPr vert="eaVert" wrap="square" rtlCol="0">
              <a:spAutoFit/>
            </a:bodyPr>
            <a:lstStyle/>
            <a:p>
              <a:pPr algn="ctr"/>
              <a:r>
                <a:rPr kumimoji="1" lang="ja-JP" altLang="en-US" sz="2400" b="1">
                  <a:solidFill>
                    <a:schemeClr val="bg2">
                      <a:lumMod val="75000"/>
                    </a:schemeClr>
                  </a:solidFill>
                </a:rPr>
                <a:t>公共</a:t>
              </a:r>
              <a:endParaRPr kumimoji="1" lang="en-US" altLang="ja-JP" sz="2400" b="1">
                <a:solidFill>
                  <a:schemeClr val="bg2">
                    <a:lumMod val="75000"/>
                  </a:schemeClr>
                </a:solidFill>
              </a:endParaRPr>
            </a:p>
            <a:p>
              <a:pPr algn="ctr"/>
              <a:r>
                <a:rPr lang="ja-JP" altLang="en-US" sz="2400" b="1">
                  <a:solidFill>
                    <a:schemeClr val="bg2">
                      <a:lumMod val="75000"/>
                    </a:schemeClr>
                  </a:solidFill>
                </a:rPr>
                <a:t>施設</a:t>
              </a:r>
              <a:endParaRPr kumimoji="1" lang="ja-JP" altLang="en-US" sz="2400" b="1">
                <a:solidFill>
                  <a:schemeClr val="bg2">
                    <a:lumMod val="75000"/>
                  </a:schemeClr>
                </a:solidFill>
              </a:endParaRPr>
            </a:p>
          </p:txBody>
        </p:sp>
        <p:sp>
          <p:nvSpPr>
            <p:cNvPr id="18" name="テキスト ボックス 17">
              <a:extLst>
                <a:ext uri="{FF2B5EF4-FFF2-40B4-BE49-F238E27FC236}">
                  <a16:creationId xmlns:a16="http://schemas.microsoft.com/office/drawing/2014/main" id="{7B525ED0-6E44-99BB-EF45-14D813B2C05B}"/>
                </a:ext>
              </a:extLst>
            </p:cNvPr>
            <p:cNvSpPr txBox="1"/>
            <p:nvPr/>
          </p:nvSpPr>
          <p:spPr>
            <a:xfrm>
              <a:off x="11396668" y="4535104"/>
              <a:ext cx="738664" cy="1210496"/>
            </a:xfrm>
            <a:prstGeom prst="rect">
              <a:avLst/>
            </a:prstGeom>
            <a:noFill/>
          </p:spPr>
          <p:txBody>
            <a:bodyPr vert="eaVert" wrap="square" rtlCol="0">
              <a:spAutoFit/>
            </a:bodyPr>
            <a:lstStyle/>
            <a:p>
              <a:pPr algn="ctr"/>
              <a:r>
                <a:rPr lang="ja-JP" altLang="en-US" sz="3600" b="1">
                  <a:solidFill>
                    <a:schemeClr val="bg2">
                      <a:lumMod val="75000"/>
                    </a:schemeClr>
                  </a:solidFill>
                </a:rPr>
                <a:t>参画</a:t>
              </a:r>
              <a:endParaRPr kumimoji="1" lang="ja-JP" altLang="en-US" sz="3600" b="1">
                <a:solidFill>
                  <a:schemeClr val="bg2">
                    <a:lumMod val="75000"/>
                  </a:schemeClr>
                </a:solidFill>
              </a:endParaRPr>
            </a:p>
          </p:txBody>
        </p:sp>
      </p:grpSp>
    </p:spTree>
    <p:extLst>
      <p:ext uri="{BB962C8B-B14F-4D97-AF65-F5344CB8AC3E}">
        <p14:creationId xmlns:p14="http://schemas.microsoft.com/office/powerpoint/2010/main" val="1965087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969316-6900-36EE-6B95-D7277F16DF54}"/>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07A6003-E109-0136-B844-CB431D2E16CA}"/>
              </a:ext>
            </a:extLst>
          </p:cNvPr>
          <p:cNvSpPr txBox="1"/>
          <p:nvPr/>
        </p:nvSpPr>
        <p:spPr>
          <a:xfrm>
            <a:off x="283779" y="173421"/>
            <a:ext cx="3905449" cy="584775"/>
          </a:xfrm>
          <a:prstGeom prst="rect">
            <a:avLst/>
          </a:prstGeom>
          <a:noFill/>
        </p:spPr>
        <p:txBody>
          <a:bodyPr wrap="square" rtlCol="0">
            <a:spAutoFit/>
          </a:bodyPr>
          <a:lstStyle/>
          <a:p>
            <a:r>
              <a:rPr lang="ja-JP" altLang="en-US" sz="3200" b="1"/>
              <a:t>参考文献：基本構想</a:t>
            </a:r>
            <a:endParaRPr kumimoji="1" lang="ja-JP" altLang="en-US" sz="3200" b="1"/>
          </a:p>
        </p:txBody>
      </p:sp>
      <p:sp>
        <p:nvSpPr>
          <p:cNvPr id="3" name="テキスト ボックス 2">
            <a:extLst>
              <a:ext uri="{FF2B5EF4-FFF2-40B4-BE49-F238E27FC236}">
                <a16:creationId xmlns:a16="http://schemas.microsoft.com/office/drawing/2014/main" id="{9EE39C1C-2B6D-8560-D3BB-7055536664E4}"/>
              </a:ext>
            </a:extLst>
          </p:cNvPr>
          <p:cNvSpPr txBox="1"/>
          <p:nvPr/>
        </p:nvSpPr>
        <p:spPr>
          <a:xfrm>
            <a:off x="283779" y="758196"/>
            <a:ext cx="11282145" cy="4801314"/>
          </a:xfrm>
          <a:prstGeom prst="rect">
            <a:avLst/>
          </a:prstGeom>
          <a:noFill/>
        </p:spPr>
        <p:txBody>
          <a:bodyPr wrap="square" rtlCol="0">
            <a:spAutoFit/>
          </a:bodyPr>
          <a:lstStyle/>
          <a:p>
            <a:r>
              <a:rPr lang="ja-JP" altLang="en-US">
                <a:latin typeface="+mn-ea"/>
              </a:rPr>
              <a:t>土浦市：第</a:t>
            </a:r>
            <a:r>
              <a:rPr lang="en-US" altLang="ja-JP">
                <a:latin typeface="+mn-ea"/>
              </a:rPr>
              <a:t>3</a:t>
            </a:r>
            <a:r>
              <a:rPr lang="ja-JP" altLang="en-US">
                <a:latin typeface="+mn-ea"/>
              </a:rPr>
              <a:t>期土浦市まち・ひと・しごと創生人口ビジョン・総合戦略</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3"/>
              </a:rPr>
              <a:t>https://www.city.tsuchiura.lg.jp/data/doc/1743382552_doc_3_0.pdf</a:t>
            </a:r>
            <a:endParaRPr lang="en-US" altLang="ja-JP">
              <a:latin typeface="+mn-ea"/>
            </a:endParaRPr>
          </a:p>
          <a:p>
            <a:r>
              <a:rPr lang="ja-JP" altLang="en-US">
                <a:latin typeface="+mn-ea"/>
              </a:rPr>
              <a:t>土浦市：令和</a:t>
            </a:r>
            <a:r>
              <a:rPr lang="en-US" altLang="ja-JP">
                <a:latin typeface="+mn-ea"/>
              </a:rPr>
              <a:t>6</a:t>
            </a:r>
            <a:r>
              <a:rPr lang="ja-JP" altLang="en-US">
                <a:latin typeface="+mn-ea"/>
              </a:rPr>
              <a:t>年度長期財政見通しと財政運営の基本的な考え方</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4"/>
              </a:rPr>
              <a:t>https://www.city.tsuchiura.lg.jp/data/doc/1739174287_doc_5_0.pdf</a:t>
            </a:r>
            <a:endParaRPr lang="en-US" altLang="ja-JP">
              <a:latin typeface="+mn-ea"/>
            </a:endParaRPr>
          </a:p>
          <a:p>
            <a:r>
              <a:rPr lang="ja-JP" altLang="en-US">
                <a:latin typeface="+mn-ea"/>
              </a:rPr>
              <a:t>土浦市：令和</a:t>
            </a:r>
            <a:r>
              <a:rPr lang="en-US" altLang="ja-JP">
                <a:latin typeface="+mn-ea"/>
              </a:rPr>
              <a:t>2</a:t>
            </a:r>
            <a:r>
              <a:rPr lang="ja-JP" altLang="en-US">
                <a:latin typeface="+mn-ea"/>
              </a:rPr>
              <a:t>年度土浦市歳入歳出決算書</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5"/>
              </a:rPr>
              <a:t>https://www.city.tsuchiura.lg.jp/data/doc/1632875948_doc_159_0.pdf</a:t>
            </a:r>
            <a:endParaRPr lang="en-US" altLang="ja-JP">
              <a:latin typeface="+mn-ea"/>
            </a:endParaRPr>
          </a:p>
          <a:p>
            <a:r>
              <a:rPr lang="ja-JP" altLang="en-US">
                <a:latin typeface="+mn-ea"/>
              </a:rPr>
              <a:t>土浦市：令和</a:t>
            </a:r>
            <a:r>
              <a:rPr lang="en-US" altLang="ja-JP">
                <a:latin typeface="+mn-ea"/>
              </a:rPr>
              <a:t>3</a:t>
            </a:r>
            <a:r>
              <a:rPr lang="ja-JP" altLang="en-US">
                <a:latin typeface="+mn-ea"/>
              </a:rPr>
              <a:t>年度土浦市歳入歳出決算書</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6"/>
              </a:rPr>
              <a:t>https://www.city.tsuchiura.lg.jp/data/doc/1666834578_doc_38_0.pdf</a:t>
            </a:r>
            <a:endParaRPr lang="en-US" altLang="ja-JP">
              <a:latin typeface="+mn-ea"/>
            </a:endParaRPr>
          </a:p>
          <a:p>
            <a:r>
              <a:rPr lang="ja-JP" altLang="en-US">
                <a:latin typeface="+mn-ea"/>
              </a:rPr>
              <a:t>土浦市：令和</a:t>
            </a:r>
            <a:r>
              <a:rPr lang="en-US" altLang="ja-JP">
                <a:latin typeface="+mn-ea"/>
              </a:rPr>
              <a:t>4</a:t>
            </a:r>
            <a:r>
              <a:rPr lang="ja-JP" altLang="en-US">
                <a:latin typeface="+mn-ea"/>
              </a:rPr>
              <a:t>年度土浦市歳入歳出決算書</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7"/>
              </a:rPr>
              <a:t>https://www.city.tsuchiura.lg.jp/data/doc/1695970851_doc_38_0.pdf</a:t>
            </a:r>
            <a:endParaRPr lang="en-US" altLang="ja-JP">
              <a:latin typeface="+mn-ea"/>
            </a:endParaRPr>
          </a:p>
          <a:p>
            <a:r>
              <a:rPr lang="ja-JP" altLang="en-US">
                <a:latin typeface="+mn-ea"/>
              </a:rPr>
              <a:t>土浦市：令和</a:t>
            </a:r>
            <a:r>
              <a:rPr lang="en-US" altLang="ja-JP">
                <a:latin typeface="+mn-ea"/>
              </a:rPr>
              <a:t>5</a:t>
            </a:r>
            <a:r>
              <a:rPr lang="ja-JP" altLang="en-US">
                <a:latin typeface="+mn-ea"/>
              </a:rPr>
              <a:t>年度土浦市歳入歳出決算書</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8"/>
              </a:rPr>
              <a:t>https://www.city.tsuchiura.lg.jp/data/doc/1727747338_doc_38_0.pdf</a:t>
            </a:r>
            <a:endParaRPr lang="en-US" altLang="ja-JP">
              <a:latin typeface="+mn-ea"/>
            </a:endParaRPr>
          </a:p>
          <a:p>
            <a:r>
              <a:rPr lang="ja-JP" altLang="en-US">
                <a:latin typeface="+mn-ea"/>
              </a:rPr>
              <a:t>土浦市：令和</a:t>
            </a:r>
            <a:r>
              <a:rPr lang="en-US" altLang="ja-JP">
                <a:latin typeface="+mn-ea"/>
              </a:rPr>
              <a:t>6</a:t>
            </a:r>
            <a:r>
              <a:rPr lang="ja-JP" altLang="en-US">
                <a:latin typeface="+mn-ea"/>
              </a:rPr>
              <a:t>年度土浦市歳入歳出決算書</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9"/>
              </a:rPr>
              <a:t>https://www.city.tsuchiura.lg.jp/data/doc/1760424029_doc_38_0.pdf</a:t>
            </a:r>
            <a:endParaRPr lang="en-US" altLang="ja-JP">
              <a:latin typeface="+mn-ea"/>
            </a:endParaRPr>
          </a:p>
          <a:p>
            <a:r>
              <a:rPr lang="ja-JP" altLang="en-US">
                <a:latin typeface="+mn-ea"/>
              </a:rPr>
              <a:t>土浦市：令和</a:t>
            </a:r>
            <a:r>
              <a:rPr lang="en-US" altLang="ja-JP">
                <a:latin typeface="+mn-ea"/>
              </a:rPr>
              <a:t>7</a:t>
            </a:r>
            <a:r>
              <a:rPr lang="ja-JP" altLang="en-US">
                <a:latin typeface="+mn-ea"/>
              </a:rPr>
              <a:t>年常住人口・世帯数</a:t>
            </a:r>
            <a:r>
              <a:rPr lang="en-US" altLang="ja-JP">
                <a:latin typeface="+mn-ea"/>
              </a:rPr>
              <a:t>.</a:t>
            </a:r>
            <a:r>
              <a:rPr lang="ja-JP" altLang="en-US">
                <a:latin typeface="+mn-ea"/>
              </a:rPr>
              <a:t>最終閲覧</a:t>
            </a:r>
            <a:r>
              <a:rPr lang="en-US" altLang="ja-JP">
                <a:latin typeface="+mn-ea"/>
              </a:rPr>
              <a:t>2026/01/22</a:t>
            </a:r>
          </a:p>
          <a:p>
            <a:r>
              <a:rPr lang="en-US" altLang="ja-JP">
                <a:latin typeface="+mn-ea"/>
                <a:hlinkClick r:id="rId10"/>
              </a:rPr>
              <a:t>https://www.city.tsuchiura.lg.jp/data/doc/1736851191_doc_8_0.pdf</a:t>
            </a:r>
            <a:endParaRPr lang="en-US" altLang="ja-JP">
              <a:latin typeface="+mn-ea"/>
            </a:endParaRPr>
          </a:p>
          <a:p>
            <a:endParaRPr lang="en-US" altLang="ja-JP">
              <a:latin typeface="+mn-ea"/>
            </a:endParaRPr>
          </a:p>
        </p:txBody>
      </p:sp>
      <p:sp>
        <p:nvSpPr>
          <p:cNvPr id="4" name="スライド番号プレースホルダー 3">
            <a:extLst>
              <a:ext uri="{FF2B5EF4-FFF2-40B4-BE49-F238E27FC236}">
                <a16:creationId xmlns:a16="http://schemas.microsoft.com/office/drawing/2014/main" id="{EEEFC181-778F-6E06-6A18-DAC76967B673}"/>
              </a:ext>
            </a:extLst>
          </p:cNvPr>
          <p:cNvSpPr>
            <a:spLocks noGrp="1"/>
          </p:cNvSpPr>
          <p:nvPr>
            <p:ph type="sldNum" sz="quarter" idx="12"/>
          </p:nvPr>
        </p:nvSpPr>
        <p:spPr/>
        <p:txBody>
          <a:bodyPr/>
          <a:lstStyle/>
          <a:p>
            <a:fld id="{808DD2B0-C8C2-4F2E-939A-03152E45562F}" type="slidenum">
              <a:rPr kumimoji="1" lang="ja-JP" altLang="en-US" smtClean="0"/>
              <a:t>59</a:t>
            </a:fld>
            <a:endParaRPr kumimoji="1" lang="ja-JP" altLang="en-US"/>
          </a:p>
        </p:txBody>
      </p:sp>
    </p:spTree>
    <p:extLst>
      <p:ext uri="{BB962C8B-B14F-4D97-AF65-F5344CB8AC3E}">
        <p14:creationId xmlns:p14="http://schemas.microsoft.com/office/powerpoint/2010/main" val="18846492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46FDAD2-ECEA-CD6E-C2A4-C2AB5514105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A5ED79F-0117-62BF-378E-796FE799D9D9}"/>
              </a:ext>
            </a:extLst>
          </p:cNvPr>
          <p:cNvSpPr txBox="1"/>
          <p:nvPr/>
        </p:nvSpPr>
        <p:spPr>
          <a:xfrm>
            <a:off x="283779" y="173421"/>
            <a:ext cx="4793188" cy="584775"/>
          </a:xfrm>
          <a:prstGeom prst="rect">
            <a:avLst/>
          </a:prstGeom>
          <a:noFill/>
        </p:spPr>
        <p:txBody>
          <a:bodyPr wrap="square" rtlCol="0">
            <a:spAutoFit/>
          </a:bodyPr>
          <a:lstStyle/>
          <a:p>
            <a:r>
              <a:rPr lang="ja-JP" altLang="en-US" sz="3200" b="1"/>
              <a:t>参考文献：地区別</a:t>
            </a:r>
            <a:endParaRPr kumimoji="1" lang="ja-JP" altLang="en-US" sz="3200" b="1"/>
          </a:p>
        </p:txBody>
      </p:sp>
      <p:sp>
        <p:nvSpPr>
          <p:cNvPr id="4" name="スライド番号プレースホルダー 3">
            <a:extLst>
              <a:ext uri="{FF2B5EF4-FFF2-40B4-BE49-F238E27FC236}">
                <a16:creationId xmlns:a16="http://schemas.microsoft.com/office/drawing/2014/main" id="{17DFA27F-F23B-9F5C-3A84-E75C80E7F22E}"/>
              </a:ext>
            </a:extLst>
          </p:cNvPr>
          <p:cNvSpPr>
            <a:spLocks noGrp="1"/>
          </p:cNvSpPr>
          <p:nvPr>
            <p:ph type="sldNum" sz="quarter" idx="12"/>
          </p:nvPr>
        </p:nvSpPr>
        <p:spPr/>
        <p:txBody>
          <a:bodyPr/>
          <a:lstStyle/>
          <a:p>
            <a:fld id="{808DD2B0-C8C2-4F2E-939A-03152E45562F}" type="slidenum">
              <a:rPr kumimoji="1" lang="ja-JP" altLang="en-US" smtClean="0"/>
              <a:t>60</a:t>
            </a:fld>
            <a:endParaRPr kumimoji="1" lang="ja-JP" altLang="en-US"/>
          </a:p>
        </p:txBody>
      </p:sp>
      <p:sp>
        <p:nvSpPr>
          <p:cNvPr id="6" name="テキスト ボックス 5">
            <a:extLst>
              <a:ext uri="{FF2B5EF4-FFF2-40B4-BE49-F238E27FC236}">
                <a16:creationId xmlns:a16="http://schemas.microsoft.com/office/drawing/2014/main" id="{298BE41A-1577-44B3-C09D-A1C238E71E13}"/>
              </a:ext>
            </a:extLst>
          </p:cNvPr>
          <p:cNvSpPr txBox="1"/>
          <p:nvPr/>
        </p:nvSpPr>
        <p:spPr>
          <a:xfrm>
            <a:off x="283779" y="758196"/>
            <a:ext cx="11353801" cy="3416320"/>
          </a:xfrm>
          <a:prstGeom prst="rect">
            <a:avLst/>
          </a:prstGeom>
          <a:noFill/>
        </p:spPr>
        <p:txBody>
          <a:bodyPr wrap="square" rtlCol="0">
            <a:spAutoFit/>
          </a:bodyPr>
          <a:lstStyle/>
          <a:p>
            <a:r>
              <a:rPr lang="ja-JP" altLang="en-US">
                <a:latin typeface="+mn-ea"/>
              </a:rPr>
              <a:t>日本都市計画学会</a:t>
            </a:r>
            <a:r>
              <a:rPr lang="en-US" altLang="ja-JP">
                <a:latin typeface="+mn-ea"/>
              </a:rPr>
              <a:t> </a:t>
            </a:r>
            <a:r>
              <a:rPr lang="ja-JP" altLang="en-US">
                <a:latin typeface="+mn-ea"/>
              </a:rPr>
              <a:t>：都市計画論文集</a:t>
            </a:r>
            <a:r>
              <a:rPr lang="en-US" altLang="ja-JP">
                <a:latin typeface="+mn-ea"/>
              </a:rPr>
              <a:t> vol60 No.3 : OD</a:t>
            </a:r>
            <a:r>
              <a:rPr lang="ja-JP" altLang="en-US">
                <a:latin typeface="+mn-ea"/>
              </a:rPr>
              <a:t>パターンから考える立地適正化計画の現状と課題</a:t>
            </a:r>
            <a:r>
              <a:rPr lang="en-US" altLang="ja-JP">
                <a:latin typeface="+mn-ea"/>
              </a:rPr>
              <a:t>.</a:t>
            </a:r>
            <a:r>
              <a:rPr lang="ja-JP" altLang="en-US">
                <a:latin typeface="+mn-ea"/>
              </a:rPr>
              <a:t>最終閲覧日</a:t>
            </a:r>
            <a:r>
              <a:rPr lang="en-US" altLang="ja-JP">
                <a:latin typeface="+mn-ea"/>
              </a:rPr>
              <a:t>(2025</a:t>
            </a:r>
            <a:r>
              <a:rPr lang="ja-JP" altLang="en-US">
                <a:latin typeface="+mn-ea"/>
              </a:rPr>
              <a:t>年</a:t>
            </a:r>
            <a:r>
              <a:rPr lang="en-US" altLang="ja-JP">
                <a:latin typeface="+mn-ea"/>
              </a:rPr>
              <a:t>12</a:t>
            </a:r>
            <a:r>
              <a:rPr lang="ja-JP" altLang="en-US">
                <a:latin typeface="+mn-ea"/>
              </a:rPr>
              <a:t>月</a:t>
            </a:r>
            <a:r>
              <a:rPr lang="en-US" altLang="ja-JP">
                <a:latin typeface="+mn-ea"/>
              </a:rPr>
              <a:t>28</a:t>
            </a:r>
            <a:r>
              <a:rPr lang="ja-JP" altLang="en-US">
                <a:latin typeface="+mn-ea"/>
              </a:rPr>
              <a:t>日</a:t>
            </a:r>
            <a:r>
              <a:rPr lang="en-US" altLang="ja-JP">
                <a:latin typeface="+mn-ea"/>
              </a:rPr>
              <a:t>)</a:t>
            </a:r>
          </a:p>
          <a:p>
            <a:r>
              <a:rPr lang="en-US" altLang="ja-JP">
                <a:latin typeface="+mn-ea"/>
                <a:hlinkClick r:id="rId3"/>
              </a:rPr>
              <a:t>https://www.jstage.jst.go.jp/article/journalcpij/60/3/60_2010/_pdf/-char/ja</a:t>
            </a:r>
            <a:endParaRPr lang="en-US" altLang="ja-JP">
              <a:latin typeface="+mn-ea"/>
            </a:endParaRPr>
          </a:p>
          <a:p>
            <a:r>
              <a:rPr lang="en-US" altLang="ja-JP">
                <a:latin typeface="+mn-ea"/>
              </a:rPr>
              <a:t>The 10 Minute City Urben Intelligence . X-minute city.</a:t>
            </a:r>
            <a:r>
              <a:rPr lang="ja-JP" altLang="en-US">
                <a:latin typeface="+mn-ea"/>
              </a:rPr>
              <a:t>最終閲覧日</a:t>
            </a:r>
            <a:r>
              <a:rPr lang="en-US" altLang="ja-JP">
                <a:latin typeface="+mn-ea"/>
              </a:rPr>
              <a:t>(2025</a:t>
            </a:r>
            <a:r>
              <a:rPr lang="ja-JP" altLang="en-US">
                <a:latin typeface="+mn-ea"/>
              </a:rPr>
              <a:t>年</a:t>
            </a:r>
            <a:r>
              <a:rPr lang="en-US" altLang="ja-JP">
                <a:latin typeface="+mn-ea"/>
              </a:rPr>
              <a:t>12</a:t>
            </a:r>
            <a:r>
              <a:rPr lang="ja-JP" altLang="en-US">
                <a:latin typeface="+mn-ea"/>
              </a:rPr>
              <a:t>月</a:t>
            </a:r>
            <a:r>
              <a:rPr lang="en-US" altLang="ja-JP">
                <a:latin typeface="+mn-ea"/>
              </a:rPr>
              <a:t>28</a:t>
            </a:r>
            <a:r>
              <a:rPr lang="ja-JP" altLang="en-US">
                <a:latin typeface="+mn-ea"/>
              </a:rPr>
              <a:t>日</a:t>
            </a:r>
            <a:r>
              <a:rPr lang="en-US" altLang="ja-JP">
                <a:latin typeface="+mn-ea"/>
              </a:rPr>
              <a:t>)</a:t>
            </a:r>
          </a:p>
          <a:p>
            <a:r>
              <a:rPr lang="en-US" altLang="ja-JP">
                <a:latin typeface="+mn-ea"/>
                <a:hlinkClick r:id="rId4"/>
              </a:rPr>
              <a:t>https://urbanintelligence.co.nz/x-minute-city/</a:t>
            </a:r>
            <a:endParaRPr lang="en-US" altLang="ja-JP">
              <a:latin typeface="+mn-ea"/>
            </a:endParaRPr>
          </a:p>
          <a:p>
            <a:r>
              <a:rPr lang="ja-JP" altLang="en-US">
                <a:latin typeface="+mn-ea"/>
              </a:rPr>
              <a:t>文部科学省：小・中学校の設置・運営の在り方等に関する作業部会（第</a:t>
            </a:r>
            <a:r>
              <a:rPr lang="en-US" altLang="ja-JP">
                <a:latin typeface="+mn-ea"/>
              </a:rPr>
              <a:t>12</a:t>
            </a:r>
            <a:r>
              <a:rPr lang="ja-JP" altLang="en-US">
                <a:latin typeface="+mn-ea"/>
              </a:rPr>
              <a:t>回</a:t>
            </a:r>
            <a:r>
              <a:rPr lang="en-US" altLang="ja-JP">
                <a:latin typeface="+mn-ea"/>
              </a:rPr>
              <a:t>) : </a:t>
            </a:r>
            <a:r>
              <a:rPr lang="ja-JP" altLang="en-US">
                <a:latin typeface="+mn-ea"/>
              </a:rPr>
              <a:t>小・中学校の適正配置に関するこれまでの主な意見等の整理</a:t>
            </a:r>
            <a:r>
              <a:rPr lang="en-US" altLang="ja-JP">
                <a:latin typeface="+mn-ea"/>
              </a:rPr>
              <a:t>.</a:t>
            </a:r>
            <a:r>
              <a:rPr lang="ja-JP" altLang="en-US">
                <a:latin typeface="+mn-ea"/>
              </a:rPr>
              <a:t>最終閲覧日</a:t>
            </a:r>
            <a:r>
              <a:rPr lang="en-US" altLang="ja-JP">
                <a:latin typeface="+mn-ea"/>
              </a:rPr>
              <a:t>(2025</a:t>
            </a:r>
            <a:r>
              <a:rPr lang="ja-JP" altLang="en-US">
                <a:latin typeface="+mn-ea"/>
              </a:rPr>
              <a:t>年</a:t>
            </a:r>
            <a:r>
              <a:rPr lang="en-US" altLang="ja-JP">
                <a:latin typeface="+mn-ea"/>
              </a:rPr>
              <a:t>12</a:t>
            </a:r>
            <a:r>
              <a:rPr lang="ja-JP" altLang="en-US">
                <a:latin typeface="+mn-ea"/>
              </a:rPr>
              <a:t>月</a:t>
            </a:r>
            <a:r>
              <a:rPr lang="en-US" altLang="ja-JP">
                <a:latin typeface="+mn-ea"/>
              </a:rPr>
              <a:t>28</a:t>
            </a:r>
            <a:r>
              <a:rPr lang="ja-JP" altLang="en-US">
                <a:latin typeface="+mn-ea"/>
              </a:rPr>
              <a:t>日</a:t>
            </a:r>
            <a:r>
              <a:rPr lang="en-US" altLang="ja-JP">
                <a:latin typeface="+mn-ea"/>
              </a:rPr>
              <a:t>)</a:t>
            </a:r>
          </a:p>
          <a:p>
            <a:r>
              <a:rPr lang="en-US" altLang="ja-JP">
                <a:latin typeface="+mn-ea"/>
                <a:hlinkClick r:id="rId5"/>
              </a:rPr>
              <a:t>https://www.mext.go.jp/b_menu/shingi/chukyo/chukyo3/038/siryo/1267274.htm</a:t>
            </a:r>
            <a:endParaRPr lang="en-US" altLang="ja-JP">
              <a:latin typeface="+mn-ea"/>
            </a:endParaRPr>
          </a:p>
          <a:p>
            <a:r>
              <a:rPr lang="ja-JP" altLang="en-US">
                <a:latin typeface="+mn-ea"/>
              </a:rPr>
              <a:t>国土交通省都市局都市計画課：都市構造の評価に関するハンドブック</a:t>
            </a:r>
            <a:endParaRPr lang="en-US" altLang="ja-JP">
              <a:latin typeface="+mn-ea"/>
            </a:endParaRPr>
          </a:p>
          <a:p>
            <a:r>
              <a:rPr lang="en-US" altLang="ja-JP">
                <a:latin typeface="+mn-ea"/>
                <a:hlinkClick r:id="rId6"/>
              </a:rPr>
              <a:t>https://www.mlit.go.jp/common/001104012.pdf</a:t>
            </a:r>
            <a:endParaRPr lang="en-US" altLang="ja-JP">
              <a:latin typeface="+mn-ea"/>
            </a:endParaRPr>
          </a:p>
          <a:p>
            <a:r>
              <a:rPr lang="ja-JP" altLang="en-US">
                <a:latin typeface="+mn-ea"/>
              </a:rPr>
              <a:t>土木学会論文集</a:t>
            </a:r>
            <a:r>
              <a:rPr lang="en-US" altLang="ja-JP">
                <a:latin typeface="+mn-ea"/>
              </a:rPr>
              <a:t>Vol68 No.5 : </a:t>
            </a:r>
            <a:r>
              <a:rPr lang="ja-JP" altLang="en-US">
                <a:latin typeface="+mn-ea"/>
              </a:rPr>
              <a:t>地方都市における自転車利用促進のための有効な距離帯に関する地域比較分析</a:t>
            </a:r>
            <a:endParaRPr lang="en-US" altLang="ja-JP">
              <a:latin typeface="+mn-ea"/>
              <a:hlinkClick r:id="rId7"/>
            </a:endParaRPr>
          </a:p>
          <a:p>
            <a:r>
              <a:rPr lang="en-US" altLang="ja-JP" u="sng">
                <a:latin typeface="+mn-ea"/>
                <a:hlinkClick r:id="rId8"/>
              </a:rPr>
              <a:t>https://www.jstage.jst.go.jp/article/jscejipm/68/5/68_I_883/_pdf</a:t>
            </a:r>
            <a:endParaRPr lang="en-US" altLang="ja-JP" u="sng">
              <a:latin typeface="+mn-ea"/>
            </a:endParaRPr>
          </a:p>
        </p:txBody>
      </p:sp>
    </p:spTree>
    <p:extLst>
      <p:ext uri="{BB962C8B-B14F-4D97-AF65-F5344CB8AC3E}">
        <p14:creationId xmlns:p14="http://schemas.microsoft.com/office/powerpoint/2010/main" val="31126715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AED8AC-412B-6781-0D85-C77E89FB862C}"/>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3A0E2C9-2202-2EAF-32A7-1F3F2C5FA9BD}"/>
              </a:ext>
            </a:extLst>
          </p:cNvPr>
          <p:cNvSpPr txBox="1"/>
          <p:nvPr/>
        </p:nvSpPr>
        <p:spPr>
          <a:xfrm>
            <a:off x="283779" y="173421"/>
            <a:ext cx="3905449" cy="584775"/>
          </a:xfrm>
          <a:prstGeom prst="rect">
            <a:avLst/>
          </a:prstGeom>
          <a:noFill/>
        </p:spPr>
        <p:txBody>
          <a:bodyPr wrap="square" rtlCol="0">
            <a:spAutoFit/>
          </a:bodyPr>
          <a:lstStyle/>
          <a:p>
            <a:r>
              <a:rPr lang="ja-JP" altLang="en-US" sz="3200" b="1"/>
              <a:t>参考文献：公共施設</a:t>
            </a:r>
            <a:endParaRPr kumimoji="1" lang="ja-JP" altLang="en-US" sz="3200" b="1"/>
          </a:p>
        </p:txBody>
      </p:sp>
      <p:sp>
        <p:nvSpPr>
          <p:cNvPr id="3" name="テキスト ボックス 2">
            <a:extLst>
              <a:ext uri="{FF2B5EF4-FFF2-40B4-BE49-F238E27FC236}">
                <a16:creationId xmlns:a16="http://schemas.microsoft.com/office/drawing/2014/main" id="{DC57A6D0-1A7A-6B60-E5C6-A140D3D3019C}"/>
              </a:ext>
            </a:extLst>
          </p:cNvPr>
          <p:cNvSpPr txBox="1"/>
          <p:nvPr/>
        </p:nvSpPr>
        <p:spPr>
          <a:xfrm>
            <a:off x="283779" y="1215396"/>
            <a:ext cx="11282145" cy="2308324"/>
          </a:xfrm>
          <a:prstGeom prst="rect">
            <a:avLst/>
          </a:prstGeom>
          <a:noFill/>
        </p:spPr>
        <p:txBody>
          <a:bodyPr wrap="square" rtlCol="0">
            <a:spAutoFit/>
          </a:bodyPr>
          <a:lstStyle/>
          <a:p>
            <a:r>
              <a:rPr lang="ja-JP" altLang="en-US">
                <a:latin typeface="+mn-ea"/>
              </a:rPr>
              <a:t>土浦市：土浦市公共施設等総合管理計画　改訂版　令和</a:t>
            </a:r>
            <a:r>
              <a:rPr lang="en-US" altLang="ja-JP">
                <a:latin typeface="+mn-ea"/>
              </a:rPr>
              <a:t>4</a:t>
            </a:r>
            <a:r>
              <a:rPr lang="ja-JP" altLang="en-US">
                <a:latin typeface="+mn-ea"/>
              </a:rPr>
              <a:t>年</a:t>
            </a:r>
            <a:r>
              <a:rPr lang="en-US" altLang="ja-JP">
                <a:latin typeface="+mn-ea"/>
              </a:rPr>
              <a:t>3</a:t>
            </a:r>
            <a:r>
              <a:rPr lang="ja-JP" altLang="en-US">
                <a:latin typeface="+mn-ea"/>
              </a:rPr>
              <a:t>月（</a:t>
            </a:r>
            <a:r>
              <a:rPr lang="en-US" altLang="ja-JP">
                <a:latin typeface="+mn-ea"/>
              </a:rPr>
              <a:t>2026</a:t>
            </a:r>
            <a:r>
              <a:rPr lang="ja-JP" altLang="en-US">
                <a:latin typeface="+mn-ea"/>
              </a:rPr>
              <a:t>年</a:t>
            </a:r>
            <a:r>
              <a:rPr lang="en-US" altLang="ja-JP">
                <a:latin typeface="+mn-ea"/>
              </a:rPr>
              <a:t>1</a:t>
            </a:r>
            <a:r>
              <a:rPr lang="ja-JP" altLang="en-US">
                <a:latin typeface="+mn-ea"/>
              </a:rPr>
              <a:t>月</a:t>
            </a:r>
            <a:r>
              <a:rPr lang="en-US" altLang="ja-JP">
                <a:latin typeface="+mn-ea"/>
              </a:rPr>
              <a:t>22</a:t>
            </a:r>
            <a:r>
              <a:rPr lang="ja-JP" altLang="en-US">
                <a:latin typeface="+mn-ea"/>
              </a:rPr>
              <a:t>日）</a:t>
            </a:r>
            <a:endParaRPr lang="en-US" altLang="ja-JP">
              <a:latin typeface="+mn-ea"/>
            </a:endParaRPr>
          </a:p>
          <a:p>
            <a:r>
              <a:rPr lang="en-US" altLang="ja-JP">
                <a:latin typeface="+mn-ea"/>
                <a:hlinkClick r:id="rId3"/>
              </a:rPr>
              <a:t>https://www.city.tsuchiura.lg.jp/data/doc/1645678880_doc_3_0.pdf</a:t>
            </a:r>
            <a:r>
              <a:rPr lang="ja-JP" altLang="en-US">
                <a:latin typeface="+mn-ea"/>
              </a:rPr>
              <a:t>　</a:t>
            </a:r>
          </a:p>
          <a:p>
            <a:r>
              <a:rPr lang="ja-JP" altLang="en-US">
                <a:latin typeface="+mn-ea"/>
              </a:rPr>
              <a:t>土浦市公共施設等再編・再配置計画（案）改訂版　令和</a:t>
            </a:r>
            <a:r>
              <a:rPr lang="en-US" altLang="ja-JP">
                <a:latin typeface="+mn-ea"/>
              </a:rPr>
              <a:t>7</a:t>
            </a:r>
            <a:r>
              <a:rPr lang="ja-JP" altLang="en-US">
                <a:latin typeface="+mn-ea"/>
              </a:rPr>
              <a:t>年</a:t>
            </a:r>
            <a:r>
              <a:rPr lang="en-US" altLang="ja-JP">
                <a:latin typeface="+mn-ea"/>
              </a:rPr>
              <a:t>11</a:t>
            </a:r>
            <a:r>
              <a:rPr lang="ja-JP" altLang="en-US">
                <a:latin typeface="+mn-ea"/>
              </a:rPr>
              <a:t>月</a:t>
            </a:r>
            <a:endParaRPr lang="en-US" altLang="ja-JP">
              <a:latin typeface="+mn-ea"/>
            </a:endParaRPr>
          </a:p>
          <a:p>
            <a:r>
              <a:rPr lang="en-US" altLang="ja-JP">
                <a:latin typeface="+mn-ea"/>
                <a:hlinkClick r:id="rId4"/>
              </a:rPr>
              <a:t>https://www.city.tsuchiura.lg.jp/data/doc/1766466536_doc_4_0.pdf</a:t>
            </a:r>
            <a:r>
              <a:rPr lang="ja-JP" altLang="en-US">
                <a:latin typeface="+mn-ea"/>
              </a:rPr>
              <a:t>　</a:t>
            </a:r>
            <a:endParaRPr lang="en-US" altLang="ja-JP">
              <a:latin typeface="+mn-ea"/>
            </a:endParaRPr>
          </a:p>
          <a:p>
            <a:r>
              <a:rPr lang="ja-JP" altLang="en-US">
                <a:latin typeface="+mn-ea"/>
              </a:rPr>
              <a:t>文部科学省：</a:t>
            </a:r>
            <a:r>
              <a:rPr lang="ja-JP" altLang="en-US"/>
              <a:t>第１章　学校施設の複合化に関する現状と課題ー</a:t>
            </a:r>
            <a:r>
              <a:rPr lang="en-US" altLang="ja-JP"/>
              <a:t>3.</a:t>
            </a:r>
            <a:r>
              <a:rPr lang="ja-JP" altLang="en-US"/>
              <a:t>学校施設の複合化の実施状況調査</a:t>
            </a:r>
            <a:r>
              <a:rPr lang="en-US" altLang="ja-JP"/>
              <a:t>,</a:t>
            </a:r>
            <a:r>
              <a:rPr lang="ja-JP" altLang="ja-JP"/>
              <a:t>最終閲覧</a:t>
            </a:r>
            <a:r>
              <a:rPr lang="en-US" altLang="ja-JP"/>
              <a:t>2026/01/22</a:t>
            </a:r>
            <a:endParaRPr lang="en-US" altLang="ja-JP">
              <a:latin typeface="+mn-ea"/>
              <a:hlinkClick r:id="rId5"/>
            </a:endParaRPr>
          </a:p>
          <a:p>
            <a:r>
              <a:rPr lang="en-US" altLang="ja-JP">
                <a:latin typeface="+mn-ea"/>
                <a:hlinkClick r:id="rId5"/>
              </a:rPr>
              <a:t>https://www.mext.go.jp/component/b_menu/shingi/toushin/__icsFiles/afieldfile/2015/12/16/1364500_3.pdf</a:t>
            </a:r>
            <a:r>
              <a:rPr lang="ja-JP" altLang="en-US">
                <a:latin typeface="+mn-ea"/>
              </a:rPr>
              <a:t>　</a:t>
            </a:r>
            <a:endParaRPr lang="en-US" altLang="ja-JP"/>
          </a:p>
        </p:txBody>
      </p:sp>
      <p:sp>
        <p:nvSpPr>
          <p:cNvPr id="4" name="スライド番号プレースホルダー 3">
            <a:extLst>
              <a:ext uri="{FF2B5EF4-FFF2-40B4-BE49-F238E27FC236}">
                <a16:creationId xmlns:a16="http://schemas.microsoft.com/office/drawing/2014/main" id="{DBD3BC1B-08C5-913B-DAD6-712F58458FB4}"/>
              </a:ext>
            </a:extLst>
          </p:cNvPr>
          <p:cNvSpPr>
            <a:spLocks noGrp="1"/>
          </p:cNvSpPr>
          <p:nvPr>
            <p:ph type="sldNum" sz="quarter" idx="12"/>
          </p:nvPr>
        </p:nvSpPr>
        <p:spPr/>
        <p:txBody>
          <a:bodyPr/>
          <a:lstStyle/>
          <a:p>
            <a:fld id="{808DD2B0-C8C2-4F2E-939A-03152E45562F}" type="slidenum">
              <a:rPr kumimoji="1" lang="ja-JP" altLang="en-US" smtClean="0"/>
              <a:t>61</a:t>
            </a:fld>
            <a:endParaRPr kumimoji="1" lang="ja-JP" altLang="en-US"/>
          </a:p>
        </p:txBody>
      </p:sp>
    </p:spTree>
    <p:extLst>
      <p:ext uri="{BB962C8B-B14F-4D97-AF65-F5344CB8AC3E}">
        <p14:creationId xmlns:p14="http://schemas.microsoft.com/office/powerpoint/2010/main" val="8715577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F77E8A-C13C-A667-0653-CB763A62045B}"/>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D7E578D-D4F5-66D5-315C-30E1BE816BFD}"/>
              </a:ext>
            </a:extLst>
          </p:cNvPr>
          <p:cNvSpPr txBox="1"/>
          <p:nvPr/>
        </p:nvSpPr>
        <p:spPr>
          <a:xfrm>
            <a:off x="283779" y="173421"/>
            <a:ext cx="3213801" cy="584775"/>
          </a:xfrm>
          <a:prstGeom prst="rect">
            <a:avLst/>
          </a:prstGeom>
          <a:noFill/>
        </p:spPr>
        <p:txBody>
          <a:bodyPr wrap="square" rtlCol="0">
            <a:spAutoFit/>
          </a:bodyPr>
          <a:lstStyle/>
          <a:p>
            <a:r>
              <a:rPr lang="ja-JP" altLang="en-US" sz="3200" b="1"/>
              <a:t>参考文献：商業</a:t>
            </a:r>
            <a:endParaRPr kumimoji="1" lang="ja-JP" altLang="en-US" sz="3200" b="1"/>
          </a:p>
        </p:txBody>
      </p:sp>
      <p:sp>
        <p:nvSpPr>
          <p:cNvPr id="3" name="テキスト ボックス 2">
            <a:extLst>
              <a:ext uri="{FF2B5EF4-FFF2-40B4-BE49-F238E27FC236}">
                <a16:creationId xmlns:a16="http://schemas.microsoft.com/office/drawing/2014/main" id="{9120B4CD-0283-6A3F-FF61-11C5813CA773}"/>
              </a:ext>
            </a:extLst>
          </p:cNvPr>
          <p:cNvSpPr txBox="1"/>
          <p:nvPr/>
        </p:nvSpPr>
        <p:spPr>
          <a:xfrm>
            <a:off x="283779" y="758196"/>
            <a:ext cx="11282145" cy="4629350"/>
          </a:xfrm>
          <a:prstGeom prst="rect">
            <a:avLst/>
          </a:prstGeom>
          <a:noFill/>
        </p:spPr>
        <p:txBody>
          <a:bodyPr wrap="square" rtlCol="0">
            <a:spAutoFit/>
          </a:bodyPr>
          <a:lstStyle/>
          <a:p>
            <a:r>
              <a:rPr lang="ja-JP" altLang="en-US">
                <a:latin typeface="+mn-ea"/>
              </a:rPr>
              <a:t>モール</a:t>
            </a:r>
            <a:r>
              <a:rPr lang="en-US" altLang="ja-JP">
                <a:latin typeface="+mn-ea"/>
              </a:rPr>
              <a:t>505</a:t>
            </a:r>
            <a:r>
              <a:rPr lang="ja-JP" altLang="en-US">
                <a:latin typeface="+mn-ea"/>
              </a:rPr>
              <a:t>管理事務所：モール</a:t>
            </a:r>
            <a:r>
              <a:rPr lang="en-US" altLang="ja-JP">
                <a:latin typeface="+mn-ea"/>
              </a:rPr>
              <a:t>505</a:t>
            </a:r>
            <a:r>
              <a:rPr lang="ja-JP" altLang="en-US">
                <a:latin typeface="+mn-ea"/>
              </a:rPr>
              <a:t>ホームページ</a:t>
            </a:r>
            <a:r>
              <a:rPr lang="en-US" altLang="ja-JP">
                <a:latin typeface="+mn-ea"/>
              </a:rPr>
              <a:t>. </a:t>
            </a:r>
            <a:r>
              <a:rPr lang="ja-JP" altLang="ja-JP" sz="1800"/>
              <a:t>最終閲覧</a:t>
            </a:r>
            <a:r>
              <a:rPr lang="en-US" altLang="ja-JP" sz="1800"/>
              <a:t>2026/01/22</a:t>
            </a:r>
            <a:endParaRPr lang="en-US" altLang="ja-JP">
              <a:latin typeface="+mn-ea"/>
            </a:endParaRPr>
          </a:p>
          <a:p>
            <a:r>
              <a:rPr kumimoji="1" lang="en" altLang="ja-JP">
                <a:latin typeface="+mn-ea"/>
                <a:hlinkClick r:id="rId3"/>
              </a:rPr>
              <a:t>https://mall505.co.jp</a:t>
            </a:r>
            <a:r>
              <a:rPr kumimoji="1" lang="ja-JP" altLang="en-US">
                <a:latin typeface="+mn-ea"/>
              </a:rPr>
              <a:t>　</a:t>
            </a:r>
            <a:endParaRPr kumimoji="1" lang="en-US" altLang="ja-JP">
              <a:latin typeface="+mn-ea"/>
            </a:endParaRPr>
          </a:p>
          <a:p>
            <a:r>
              <a:rPr lang="ja-JP" altLang="en-US">
                <a:latin typeface="+mn-ea"/>
              </a:rPr>
              <a:t>茨城県：土浦市　産業連関表</a:t>
            </a:r>
            <a:r>
              <a:rPr lang="en-US" altLang="ja-JP">
                <a:latin typeface="+mn-ea"/>
              </a:rPr>
              <a:t>. </a:t>
            </a:r>
            <a:r>
              <a:rPr lang="ja-JP" altLang="ja-JP" sz="1800"/>
              <a:t>最終閲覧</a:t>
            </a:r>
            <a:r>
              <a:rPr lang="en-US" altLang="ja-JP" sz="1800"/>
              <a:t>2026/01/22</a:t>
            </a:r>
            <a:endParaRPr lang="en-US" altLang="ja-JP">
              <a:latin typeface="+mn-ea"/>
            </a:endParaRPr>
          </a:p>
          <a:p>
            <a:r>
              <a:rPr lang="en" altLang="ja-JP" sz="1800" b="0" i="0" u="none" strike="noStrike">
                <a:solidFill>
                  <a:srgbClr val="1F1F1F"/>
                </a:solidFill>
                <a:effectLst/>
                <a:latin typeface="+mn-ea"/>
                <a:hlinkClick r:id="rId4"/>
              </a:rPr>
              <a:t>https://www.pref.ibaraki.jp/kikaku/tokei/fukyu/tokei/betsu/sangyo/documents/bunseki-suikei.pdf</a:t>
            </a:r>
            <a:r>
              <a:rPr lang="ja-JP" altLang="en-US" sz="1800" b="0" i="0" u="none" strike="noStrike">
                <a:solidFill>
                  <a:srgbClr val="000000"/>
                </a:solidFill>
                <a:effectLst/>
                <a:latin typeface="+mn-ea"/>
              </a:rPr>
              <a:t>　</a:t>
            </a:r>
            <a:endParaRPr lang="en-US" altLang="ja-JP" sz="1800" b="0" i="0" u="none" strike="noStrike">
              <a:solidFill>
                <a:srgbClr val="000000"/>
              </a:solidFill>
              <a:effectLst/>
              <a:latin typeface="+mn-ea"/>
            </a:endParaRPr>
          </a:p>
          <a:p>
            <a:r>
              <a:rPr lang="ja-JP" altLang="en-US" sz="1800">
                <a:solidFill>
                  <a:srgbClr val="000000"/>
                </a:solidFill>
                <a:latin typeface="+mn-ea"/>
              </a:rPr>
              <a:t>茨城県</a:t>
            </a:r>
            <a:r>
              <a:rPr lang="ja-JP" altLang="en-US">
                <a:solidFill>
                  <a:srgbClr val="000000"/>
                </a:solidFill>
                <a:latin typeface="+mn-ea"/>
              </a:rPr>
              <a:t>：</a:t>
            </a:r>
            <a:r>
              <a:rPr lang="ja-JP" altLang="en-US" sz="1800">
                <a:solidFill>
                  <a:srgbClr val="000000"/>
                </a:solidFill>
                <a:latin typeface="+mn-ea"/>
              </a:rPr>
              <a:t>産業連関表による経済波及効果モデルでの分析手法</a:t>
            </a:r>
            <a:r>
              <a:rPr lang="en-US" altLang="ja-JP">
                <a:latin typeface="+mn-ea"/>
              </a:rPr>
              <a:t>. </a:t>
            </a:r>
            <a:r>
              <a:rPr lang="ja-JP" altLang="ja-JP" sz="1800"/>
              <a:t>最終閲覧</a:t>
            </a:r>
            <a:r>
              <a:rPr lang="en-US" altLang="ja-JP" sz="1800"/>
              <a:t>2026/01/22</a:t>
            </a:r>
            <a:endParaRPr lang="en-US" altLang="ja-JP" sz="1800" i="0" u="none" strike="noStrike">
              <a:solidFill>
                <a:srgbClr val="000000"/>
              </a:solidFill>
              <a:effectLst/>
              <a:latin typeface="+mn-ea"/>
            </a:endParaRPr>
          </a:p>
          <a:p>
            <a:r>
              <a:rPr lang="en" altLang="ja-JP" sz="1800" b="0" i="0" u="none" strike="noStrike">
                <a:solidFill>
                  <a:srgbClr val="1F1F1F"/>
                </a:solidFill>
                <a:effectLst/>
                <a:latin typeface="+mn-ea"/>
                <a:hlinkClick r:id="rId4"/>
              </a:rPr>
              <a:t>https://www.pref.ibaraki.jp/kikaku/tokei/fukyu/tokei/betsu/sangyo/documents/bunseki-suikei.pdf</a:t>
            </a:r>
            <a:endParaRPr lang="en-US" altLang="ja-JP" sz="1800" b="0">
              <a:solidFill>
                <a:srgbClr val="000000"/>
              </a:solidFill>
              <a:latin typeface="+mn-ea"/>
            </a:endParaRPr>
          </a:p>
          <a:p>
            <a:r>
              <a:rPr lang="en-US" altLang="ja-JP">
                <a:latin typeface="+mn-ea"/>
              </a:rPr>
              <a:t>JR</a:t>
            </a:r>
            <a:r>
              <a:rPr lang="ja-JP" altLang="en-US">
                <a:latin typeface="+mn-ea"/>
              </a:rPr>
              <a:t>東日本：</a:t>
            </a:r>
            <a:r>
              <a:rPr lang="en-US" altLang="ja-JP" err="1">
                <a:latin typeface="+mn-ea"/>
              </a:rPr>
              <a:t>jeki</a:t>
            </a:r>
            <a:r>
              <a:rPr lang="en-US" altLang="ja-JP">
                <a:latin typeface="+mn-ea"/>
              </a:rPr>
              <a:t> NEWS. </a:t>
            </a:r>
            <a:r>
              <a:rPr lang="ja-JP" altLang="ja-JP" sz="1800"/>
              <a:t>最終閲覧</a:t>
            </a:r>
            <a:r>
              <a:rPr lang="en-US" altLang="ja-JP" sz="1800"/>
              <a:t>2026/01/22</a:t>
            </a:r>
            <a:endParaRPr lang="en-US" altLang="ja-JP">
              <a:latin typeface="+mn-ea"/>
            </a:endParaRPr>
          </a:p>
          <a:p>
            <a:r>
              <a:rPr lang="en-US" altLang="ja-JP" sz="1800" u="sng" kern="100">
                <a:solidFill>
                  <a:srgbClr val="467886"/>
                </a:solidFill>
                <a:effectLst/>
                <a:latin typeface="+mn-ea"/>
                <a:cs typeface="Arial" panose="020B0604020202020204" pitchFamily="34" charset="0"/>
                <a:hlinkClick r:id="rId5"/>
              </a:rPr>
              <a:t>https://www.jeki.co.jp/info/files/upload/20180718/180718hp.pdf</a:t>
            </a:r>
            <a:r>
              <a:rPr lang="ja-JP" altLang="ja-JP" sz="1800" kern="100">
                <a:effectLst/>
                <a:latin typeface="+mn-ea"/>
                <a:cs typeface="Arial" panose="020B0604020202020204" pitchFamily="34" charset="0"/>
              </a:rPr>
              <a:t>　</a:t>
            </a:r>
            <a:endParaRPr kumimoji="1" lang="en-US" altLang="ja-JP">
              <a:latin typeface="+mn-ea"/>
            </a:endParaRPr>
          </a:p>
          <a:p>
            <a:r>
              <a:rPr kumimoji="1" lang="en-US" altLang="ja-JP">
                <a:latin typeface="+mn-ea"/>
              </a:rPr>
              <a:t>JR</a:t>
            </a:r>
            <a:r>
              <a:rPr kumimoji="1" lang="ja-JP" altLang="en-US">
                <a:latin typeface="+mn-ea"/>
              </a:rPr>
              <a:t>東日本</a:t>
            </a:r>
            <a:r>
              <a:rPr lang="ja-JP" altLang="en-US">
                <a:latin typeface="+mn-ea"/>
              </a:rPr>
              <a:t>：</a:t>
            </a:r>
            <a:r>
              <a:rPr kumimoji="1" lang="en-US" altLang="ja-JP" err="1">
                <a:latin typeface="+mn-ea"/>
              </a:rPr>
              <a:t>jeki</a:t>
            </a:r>
            <a:r>
              <a:rPr kumimoji="1" lang="ja-JP" altLang="en-US">
                <a:latin typeface="+mn-ea"/>
              </a:rPr>
              <a:t>のラボ</a:t>
            </a:r>
            <a:r>
              <a:rPr kumimoji="1" lang="en-US" altLang="ja-JP">
                <a:latin typeface="+mn-ea"/>
              </a:rPr>
              <a:t>-</a:t>
            </a:r>
            <a:r>
              <a:rPr kumimoji="1" lang="ja-JP" altLang="en-US">
                <a:latin typeface="+mn-ea"/>
              </a:rPr>
              <a:t>駅商業施設は人口減少社会とどう向き合っていくか（前編）</a:t>
            </a:r>
            <a:r>
              <a:rPr lang="en-US" altLang="ja-JP">
                <a:latin typeface="+mn-ea"/>
              </a:rPr>
              <a:t>. </a:t>
            </a:r>
            <a:r>
              <a:rPr lang="ja-JP" altLang="ja-JP" sz="1800"/>
              <a:t>最終閲覧</a:t>
            </a:r>
            <a:r>
              <a:rPr lang="en-US" altLang="ja-JP" sz="1800"/>
              <a:t>2026/01/22</a:t>
            </a:r>
            <a:endParaRPr kumimoji="1" lang="en-US" altLang="ja-JP">
              <a:latin typeface="+mn-ea"/>
            </a:endParaRPr>
          </a:p>
          <a:p>
            <a:r>
              <a:rPr lang="en-US" altLang="ja-JP" sz="1800" u="sng" kern="100">
                <a:solidFill>
                  <a:srgbClr val="467886"/>
                </a:solidFill>
                <a:effectLst/>
                <a:latin typeface="+mn-ea"/>
                <a:cs typeface="Arial" panose="020B0604020202020204" pitchFamily="34" charset="0"/>
                <a:hlinkClick r:id="rId6"/>
              </a:rPr>
              <a:t>https://ebisu-hatsu.com/articles/?p=3500&amp;</a:t>
            </a:r>
            <a:endParaRPr lang="en-US" altLang="ja-JP" sz="1800" u="sng" kern="100">
              <a:solidFill>
                <a:srgbClr val="467886"/>
              </a:solidFill>
              <a:effectLst/>
              <a:latin typeface="+mn-ea"/>
              <a:cs typeface="Arial" panose="020B0604020202020204" pitchFamily="34" charset="0"/>
            </a:endParaRPr>
          </a:p>
          <a:p>
            <a:r>
              <a:rPr lang="en-US" altLang="ja-JP" kern="100">
                <a:latin typeface="+mn-ea"/>
                <a:cs typeface="Arial" panose="020B0604020202020204" pitchFamily="34" charset="0"/>
              </a:rPr>
              <a:t>Cheng Li</a:t>
            </a:r>
            <a:r>
              <a:rPr lang="ja-JP" altLang="en-US" kern="100">
                <a:latin typeface="+mn-ea"/>
                <a:cs typeface="Arial" panose="020B0604020202020204" pitchFamily="34" charset="0"/>
              </a:rPr>
              <a:t>：</a:t>
            </a:r>
            <a:r>
              <a:rPr lang="en-US" altLang="ja-JP" kern="100">
                <a:latin typeface="+mn-ea"/>
                <a:cs typeface="Arial" panose="020B0604020202020204" pitchFamily="34" charset="0"/>
              </a:rPr>
              <a:t>Toshiyuki </a:t>
            </a:r>
            <a:r>
              <a:rPr lang="en-US" altLang="ja-JP" kern="100" err="1">
                <a:latin typeface="+mn-ea"/>
                <a:cs typeface="Arial" panose="020B0604020202020204" pitchFamily="34" charset="0"/>
              </a:rPr>
              <a:t>Yamanmoto</a:t>
            </a:r>
            <a:r>
              <a:rPr lang="en-US" altLang="ja-JP" kern="100">
                <a:latin typeface="+mn-ea"/>
                <a:cs typeface="Arial" panose="020B0604020202020204" pitchFamily="34" charset="0"/>
              </a:rPr>
              <a:t>. </a:t>
            </a:r>
            <a:r>
              <a:rPr lang="en-US" altLang="ja-JP" kern="100" err="1">
                <a:latin typeface="+mn-ea"/>
                <a:cs typeface="Arial" panose="020B0604020202020204" pitchFamily="34" charset="0"/>
              </a:rPr>
              <a:t>Yakayuki</a:t>
            </a:r>
            <a:r>
              <a:rPr lang="en-US" altLang="ja-JP" kern="100">
                <a:latin typeface="+mn-ea"/>
                <a:cs typeface="Arial" panose="020B0604020202020204" pitchFamily="34" charset="0"/>
              </a:rPr>
              <a:t> Morikawa, The</a:t>
            </a:r>
            <a:r>
              <a:rPr lang="ja-JP" altLang="en-US" kern="100">
                <a:latin typeface="+mn-ea"/>
                <a:cs typeface="Arial" panose="020B0604020202020204" pitchFamily="34" charset="0"/>
              </a:rPr>
              <a:t> </a:t>
            </a:r>
            <a:r>
              <a:rPr lang="en-US" altLang="ja-JP" kern="100">
                <a:latin typeface="+mn-ea"/>
                <a:cs typeface="Arial" panose="020B0604020202020204" pitchFamily="34" charset="0"/>
              </a:rPr>
              <a:t>Railway Station as Shopping Destination</a:t>
            </a:r>
            <a:r>
              <a:rPr lang="en-US" altLang="ja-JP">
                <a:latin typeface="+mn-ea"/>
              </a:rPr>
              <a:t>. </a:t>
            </a:r>
            <a:r>
              <a:rPr lang="ja-JP" altLang="ja-JP" sz="1800"/>
              <a:t>最終閲覧</a:t>
            </a:r>
            <a:r>
              <a:rPr lang="en-US" altLang="ja-JP" sz="1800"/>
              <a:t>2026/01/22</a:t>
            </a:r>
            <a:endParaRPr lang="en-US" altLang="ja-JP" kern="100">
              <a:latin typeface="+mn-ea"/>
              <a:cs typeface="Arial" panose="020B0604020202020204" pitchFamily="34" charset="0"/>
            </a:endParaRPr>
          </a:p>
          <a:p>
            <a:r>
              <a:rPr lang="en-US" altLang="ja-JP" sz="1800" u="sng" kern="100">
                <a:solidFill>
                  <a:srgbClr val="467886"/>
                </a:solidFill>
                <a:effectLst/>
                <a:latin typeface="+mn-ea"/>
                <a:cs typeface="Arial" panose="020B0604020202020204" pitchFamily="34" charset="0"/>
                <a:hlinkClick r:id="rId7"/>
              </a:rPr>
              <a:t>https://www.trans.civil.nagoya-u.ac.jp/~yamamoto/papers/ICTTS2004.pdf</a:t>
            </a:r>
            <a:endParaRPr lang="en-US" altLang="ja-JP" kern="100">
              <a:latin typeface="+mn-ea"/>
              <a:cs typeface="Arial" panose="020B0604020202020204" pitchFamily="34" charset="0"/>
            </a:endParaRPr>
          </a:p>
          <a:p>
            <a:r>
              <a:rPr lang="ja-JP" altLang="en-US" sz="1800" kern="100">
                <a:effectLst/>
                <a:latin typeface="+mn-ea"/>
                <a:cs typeface="Arial" panose="020B0604020202020204" pitchFamily="34" charset="0"/>
              </a:rPr>
              <a:t>土浦市</a:t>
            </a:r>
            <a:r>
              <a:rPr lang="ja-JP" altLang="en-US" kern="100">
                <a:latin typeface="+mn-ea"/>
                <a:cs typeface="Arial" panose="020B0604020202020204" pitchFamily="34" charset="0"/>
              </a:rPr>
              <a:t>：</a:t>
            </a:r>
            <a:r>
              <a:rPr lang="ja-JP" altLang="en-US" sz="1800" kern="100">
                <a:effectLst/>
                <a:latin typeface="+mn-ea"/>
                <a:cs typeface="Arial" panose="020B0604020202020204" pitchFamily="34" charset="0"/>
              </a:rPr>
              <a:t>土浦市地区別人口及び世帯数一覧（常住人口）</a:t>
            </a:r>
            <a:r>
              <a:rPr lang="en-US" altLang="ja-JP">
                <a:latin typeface="+mn-ea"/>
              </a:rPr>
              <a:t>. </a:t>
            </a:r>
            <a:r>
              <a:rPr lang="ja-JP" altLang="ja-JP" sz="1800"/>
              <a:t>最終閲覧</a:t>
            </a:r>
            <a:r>
              <a:rPr lang="en-US" altLang="ja-JP" sz="1800"/>
              <a:t>2026/01/22</a:t>
            </a:r>
            <a:endParaRPr lang="ja-JP" altLang="en-US" sz="1800" kern="100">
              <a:effectLst/>
              <a:latin typeface="+mn-ea"/>
              <a:cs typeface="Arial" panose="020B0604020202020204" pitchFamily="34" charset="0"/>
            </a:endParaRPr>
          </a:p>
          <a:p>
            <a:r>
              <a:rPr lang="en-US" altLang="ja-JP" sz="1800" kern="100">
                <a:effectLst/>
                <a:latin typeface="+mn-ea"/>
                <a:cs typeface="Arial" panose="020B0604020202020204" pitchFamily="34" charset="0"/>
                <a:hlinkClick r:id="rId8"/>
              </a:rPr>
              <a:t>https://www.city.tsuchiura.lg.jp/shisei/shinosyokai/shinojinko/page001168.html</a:t>
            </a:r>
            <a:r>
              <a:rPr lang="ja-JP" altLang="en-US" sz="1800" kern="100">
                <a:effectLst/>
                <a:latin typeface="+mn-ea"/>
                <a:cs typeface="Arial" panose="020B0604020202020204" pitchFamily="34" charset="0"/>
              </a:rPr>
              <a:t>　</a:t>
            </a:r>
            <a:endParaRPr lang="en-US" altLang="ja-JP" sz="1800" kern="100">
              <a:effectLst/>
              <a:latin typeface="+mn-ea"/>
              <a:cs typeface="Arial" panose="020B0604020202020204" pitchFamily="34" charset="0"/>
            </a:endParaRPr>
          </a:p>
          <a:p>
            <a:r>
              <a:rPr lang="ja-JP" altLang="en-US" sz="1800" kern="100">
                <a:effectLst/>
                <a:latin typeface="+mn-ea"/>
                <a:cs typeface="Arial" panose="020B0604020202020204" pitchFamily="34" charset="0"/>
              </a:rPr>
              <a:t>社会工学データバンク</a:t>
            </a:r>
            <a:r>
              <a:rPr lang="ja-JP" altLang="en-US" kern="100">
                <a:latin typeface="+mn-ea"/>
                <a:cs typeface="Arial" panose="020B0604020202020204" pitchFamily="34" charset="0"/>
              </a:rPr>
              <a:t>：</a:t>
            </a:r>
            <a:r>
              <a:rPr lang="ja-JP" altLang="en-US" sz="1800" kern="100">
                <a:effectLst/>
                <a:latin typeface="+mn-ea"/>
                <a:cs typeface="Arial" panose="020B0604020202020204" pitchFamily="34" charset="0"/>
              </a:rPr>
              <a:t>茨城県調査地価データ</a:t>
            </a:r>
            <a:r>
              <a:rPr lang="en-US" altLang="ja-JP">
                <a:latin typeface="+mn-ea"/>
              </a:rPr>
              <a:t>. </a:t>
            </a:r>
            <a:r>
              <a:rPr lang="ja-JP" altLang="ja-JP" sz="1800"/>
              <a:t>最終閲覧</a:t>
            </a:r>
            <a:r>
              <a:rPr lang="en-US" altLang="ja-JP" sz="1800"/>
              <a:t>2026/01/22</a:t>
            </a:r>
            <a:endParaRPr lang="en-US" altLang="ja-JP">
              <a:latin typeface="+mn-ea"/>
            </a:endParaRPr>
          </a:p>
        </p:txBody>
      </p:sp>
      <p:sp>
        <p:nvSpPr>
          <p:cNvPr id="4" name="スライド番号プレースホルダー 3">
            <a:extLst>
              <a:ext uri="{FF2B5EF4-FFF2-40B4-BE49-F238E27FC236}">
                <a16:creationId xmlns:a16="http://schemas.microsoft.com/office/drawing/2014/main" id="{6BBFE138-95AF-0ACD-D3A5-30D6DAAC1FCA}"/>
              </a:ext>
            </a:extLst>
          </p:cNvPr>
          <p:cNvSpPr>
            <a:spLocks noGrp="1"/>
          </p:cNvSpPr>
          <p:nvPr>
            <p:ph type="sldNum" sz="quarter" idx="12"/>
          </p:nvPr>
        </p:nvSpPr>
        <p:spPr/>
        <p:txBody>
          <a:bodyPr/>
          <a:lstStyle/>
          <a:p>
            <a:fld id="{808DD2B0-C8C2-4F2E-939A-03152E45562F}" type="slidenum">
              <a:rPr kumimoji="1" lang="ja-JP" altLang="en-US" smtClean="0"/>
              <a:t>62</a:t>
            </a:fld>
            <a:endParaRPr kumimoji="1" lang="ja-JP" altLang="en-US"/>
          </a:p>
        </p:txBody>
      </p:sp>
    </p:spTree>
    <p:extLst>
      <p:ext uri="{BB962C8B-B14F-4D97-AF65-F5344CB8AC3E}">
        <p14:creationId xmlns:p14="http://schemas.microsoft.com/office/powerpoint/2010/main" val="34913446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8115637-0239-E9E3-7BDE-605EEC3D9B6B}"/>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97A6B0-4A76-A86A-B9E1-81E326BD3564}"/>
              </a:ext>
            </a:extLst>
          </p:cNvPr>
          <p:cNvSpPr txBox="1"/>
          <p:nvPr/>
        </p:nvSpPr>
        <p:spPr>
          <a:xfrm>
            <a:off x="283779" y="173421"/>
            <a:ext cx="4793188" cy="584775"/>
          </a:xfrm>
          <a:prstGeom prst="rect">
            <a:avLst/>
          </a:prstGeom>
          <a:noFill/>
        </p:spPr>
        <p:txBody>
          <a:bodyPr wrap="square" rtlCol="0">
            <a:spAutoFit/>
          </a:bodyPr>
          <a:lstStyle/>
          <a:p>
            <a:r>
              <a:rPr lang="ja-JP" altLang="en-US" sz="3200" b="1"/>
              <a:t>参考文献：交通</a:t>
            </a:r>
            <a:endParaRPr kumimoji="1" lang="ja-JP" altLang="en-US" sz="3200" b="1"/>
          </a:p>
        </p:txBody>
      </p:sp>
      <p:sp>
        <p:nvSpPr>
          <p:cNvPr id="4" name="スライド番号プレースホルダー 3">
            <a:extLst>
              <a:ext uri="{FF2B5EF4-FFF2-40B4-BE49-F238E27FC236}">
                <a16:creationId xmlns:a16="http://schemas.microsoft.com/office/drawing/2014/main" id="{C77985B6-337B-1AB2-1346-884D8617C8A3}"/>
              </a:ext>
            </a:extLst>
          </p:cNvPr>
          <p:cNvSpPr>
            <a:spLocks noGrp="1"/>
          </p:cNvSpPr>
          <p:nvPr>
            <p:ph type="sldNum" sz="quarter" idx="12"/>
          </p:nvPr>
        </p:nvSpPr>
        <p:spPr/>
        <p:txBody>
          <a:bodyPr/>
          <a:lstStyle/>
          <a:p>
            <a:fld id="{808DD2B0-C8C2-4F2E-939A-03152E45562F}" type="slidenum">
              <a:rPr kumimoji="1" lang="ja-JP" altLang="en-US" smtClean="0"/>
              <a:t>63</a:t>
            </a:fld>
            <a:endParaRPr kumimoji="1" lang="ja-JP" altLang="en-US"/>
          </a:p>
        </p:txBody>
      </p:sp>
      <p:sp>
        <p:nvSpPr>
          <p:cNvPr id="7" name="テキスト ボックス 6">
            <a:extLst>
              <a:ext uri="{FF2B5EF4-FFF2-40B4-BE49-F238E27FC236}">
                <a16:creationId xmlns:a16="http://schemas.microsoft.com/office/drawing/2014/main" id="{ADB8E918-5EF3-6F31-AF73-C7255D26F098}"/>
              </a:ext>
            </a:extLst>
          </p:cNvPr>
          <p:cNvSpPr txBox="1"/>
          <p:nvPr/>
        </p:nvSpPr>
        <p:spPr>
          <a:xfrm>
            <a:off x="279779" y="758196"/>
            <a:ext cx="11632442" cy="3416320"/>
          </a:xfrm>
          <a:prstGeom prst="rect">
            <a:avLst/>
          </a:prstGeom>
          <a:noFill/>
        </p:spPr>
        <p:txBody>
          <a:bodyPr wrap="square" rtlCol="0">
            <a:spAutoFit/>
          </a:bodyPr>
          <a:lstStyle/>
          <a:p>
            <a:r>
              <a:rPr lang="ja-JP" altLang="en-US"/>
              <a:t>公共交通トリセツ</a:t>
            </a:r>
            <a:r>
              <a:rPr lang="en-US" altLang="ja-JP"/>
              <a:t>.</a:t>
            </a:r>
            <a:r>
              <a:rPr lang="ja-JP" altLang="en-US">
                <a:latin typeface="+mn-ea"/>
              </a:rPr>
              <a:t>最終閲覧日</a:t>
            </a:r>
            <a:r>
              <a:rPr lang="en-US" altLang="ja-JP">
                <a:latin typeface="+mn-ea"/>
              </a:rPr>
              <a:t>(2026</a:t>
            </a:r>
            <a:r>
              <a:rPr lang="ja-JP" altLang="en-US">
                <a:latin typeface="+mn-ea"/>
              </a:rPr>
              <a:t>年</a:t>
            </a:r>
            <a:r>
              <a:rPr lang="en-US" altLang="ja-JP">
                <a:latin typeface="+mn-ea"/>
              </a:rPr>
              <a:t>1</a:t>
            </a:r>
            <a:r>
              <a:rPr lang="ja-JP" altLang="en-US">
                <a:latin typeface="+mn-ea"/>
              </a:rPr>
              <a:t>月</a:t>
            </a:r>
            <a:r>
              <a:rPr lang="en-US" altLang="ja-JP">
                <a:latin typeface="+mn-ea"/>
              </a:rPr>
              <a:t>21</a:t>
            </a:r>
            <a:r>
              <a:rPr lang="ja-JP" altLang="en-US">
                <a:latin typeface="+mn-ea"/>
              </a:rPr>
              <a:t>日</a:t>
            </a:r>
            <a:r>
              <a:rPr lang="en-US" altLang="ja-JP">
                <a:latin typeface="+mn-ea"/>
              </a:rPr>
              <a:t>)</a:t>
            </a:r>
            <a:endParaRPr lang="ja-JP" altLang="ja-JP"/>
          </a:p>
          <a:p>
            <a:r>
              <a:rPr lang="en-US" altLang="ja-JP">
                <a:hlinkClick r:id="rId3"/>
              </a:rPr>
              <a:t>https://kotsutorisetsu.com/20200915-1/</a:t>
            </a:r>
            <a:endParaRPr lang="en-US" altLang="ja-JP"/>
          </a:p>
          <a:p>
            <a:r>
              <a:rPr lang="ja-JP" altLang="en-US"/>
              <a:t>国土交通省</a:t>
            </a:r>
            <a:r>
              <a:rPr lang="ja-JP" altLang="ja-JP"/>
              <a:t>：</a:t>
            </a:r>
            <a:r>
              <a:rPr lang="ja-JP" altLang="en-US"/>
              <a:t>平成３０年度乗合バス事業の収支状況について</a:t>
            </a:r>
            <a:r>
              <a:rPr lang="en-US" altLang="ja-JP"/>
              <a:t>.</a:t>
            </a:r>
            <a:r>
              <a:rPr lang="ja-JP" altLang="en-US">
                <a:latin typeface="+mn-ea"/>
              </a:rPr>
              <a:t>最終閲覧日</a:t>
            </a:r>
            <a:r>
              <a:rPr lang="en-US" altLang="ja-JP">
                <a:latin typeface="+mn-ea"/>
              </a:rPr>
              <a:t>(2026</a:t>
            </a:r>
            <a:r>
              <a:rPr lang="ja-JP" altLang="en-US">
                <a:latin typeface="+mn-ea"/>
              </a:rPr>
              <a:t>年</a:t>
            </a:r>
            <a:r>
              <a:rPr lang="en-US" altLang="ja-JP">
                <a:latin typeface="+mn-ea"/>
              </a:rPr>
              <a:t>1</a:t>
            </a:r>
            <a:r>
              <a:rPr lang="ja-JP" altLang="en-US">
                <a:latin typeface="+mn-ea"/>
              </a:rPr>
              <a:t>月</a:t>
            </a:r>
            <a:r>
              <a:rPr lang="en-US" altLang="ja-JP">
                <a:latin typeface="+mn-ea"/>
              </a:rPr>
              <a:t>21</a:t>
            </a:r>
            <a:r>
              <a:rPr lang="ja-JP" altLang="en-US">
                <a:latin typeface="+mn-ea"/>
              </a:rPr>
              <a:t>日</a:t>
            </a:r>
            <a:r>
              <a:rPr lang="en-US" altLang="ja-JP">
                <a:latin typeface="+mn-ea"/>
              </a:rPr>
              <a:t>)</a:t>
            </a:r>
            <a:endParaRPr lang="en-US" altLang="ja-JP"/>
          </a:p>
          <a:p>
            <a:r>
              <a:rPr lang="en-US" altLang="ja-JP">
                <a:hlinkClick r:id="rId4"/>
              </a:rPr>
              <a:t>https://www.mlit.go.jp/report/press/jidosha03_hh_000314.html</a:t>
            </a:r>
            <a:endParaRPr lang="en-US" altLang="ja-JP"/>
          </a:p>
          <a:p>
            <a:r>
              <a:rPr lang="ja-JP" altLang="en-US"/>
              <a:t>国土交通省</a:t>
            </a:r>
            <a:r>
              <a:rPr lang="ja-JP" altLang="ja-JP"/>
              <a:t>：</a:t>
            </a:r>
            <a:r>
              <a:rPr lang="ja-JP" altLang="en-US"/>
              <a:t>令和８年度　地域公共交通確保維持改善事業費補助金（地域間幹線系統確保維持費国庫補助金）計画認定申請に係る地域キロ当たり標準経常費用</a:t>
            </a:r>
            <a:endParaRPr lang="en-US" altLang="ja-JP"/>
          </a:p>
          <a:p>
            <a:r>
              <a:rPr lang="en-US" altLang="ja-JP">
                <a:hlinkClick r:id="rId5"/>
              </a:rPr>
              <a:t>https://wwwtb.mlit.go.jp/kanto/content/000315910.pdf</a:t>
            </a:r>
            <a:endParaRPr lang="en-US" altLang="ja-JP"/>
          </a:p>
          <a:p>
            <a:r>
              <a:rPr lang="ja-JP" altLang="en-US"/>
              <a:t>公共交通</a:t>
            </a:r>
            <a:r>
              <a:rPr lang="en-US" altLang="ja-JP"/>
              <a:t>HUB</a:t>
            </a:r>
            <a:r>
              <a:rPr lang="ja-JP" altLang="en-US"/>
              <a:t>データシステム</a:t>
            </a:r>
            <a:r>
              <a:rPr lang="en-US" altLang="ja-JP"/>
              <a:t>.</a:t>
            </a:r>
            <a:r>
              <a:rPr lang="ja-JP" altLang="en-US">
                <a:latin typeface="+mn-ea"/>
              </a:rPr>
              <a:t>最終閲覧日</a:t>
            </a:r>
            <a:r>
              <a:rPr lang="en-US" altLang="ja-JP">
                <a:latin typeface="+mn-ea"/>
              </a:rPr>
              <a:t>(2026</a:t>
            </a:r>
            <a:r>
              <a:rPr lang="ja-JP" altLang="en-US">
                <a:latin typeface="+mn-ea"/>
              </a:rPr>
              <a:t>年</a:t>
            </a:r>
            <a:r>
              <a:rPr lang="en-US" altLang="ja-JP">
                <a:latin typeface="+mn-ea"/>
              </a:rPr>
              <a:t>1</a:t>
            </a:r>
            <a:r>
              <a:rPr lang="ja-JP" altLang="en-US">
                <a:latin typeface="+mn-ea"/>
              </a:rPr>
              <a:t>月</a:t>
            </a:r>
            <a:r>
              <a:rPr lang="en-US" altLang="ja-JP">
                <a:latin typeface="+mn-ea"/>
              </a:rPr>
              <a:t>20</a:t>
            </a:r>
            <a:r>
              <a:rPr lang="ja-JP" altLang="en-US">
                <a:latin typeface="+mn-ea"/>
              </a:rPr>
              <a:t>日</a:t>
            </a:r>
            <a:r>
              <a:rPr lang="en-US" altLang="ja-JP">
                <a:latin typeface="+mn-ea"/>
              </a:rPr>
              <a:t>)</a:t>
            </a:r>
            <a:endParaRPr lang="en-US" altLang="ja-JP"/>
          </a:p>
          <a:p>
            <a:r>
              <a:rPr lang="en-US" altLang="ja-JP">
                <a:hlinkClick r:id="rId6"/>
              </a:rPr>
              <a:t>https://www.ptd-hs.jp</a:t>
            </a:r>
            <a:endParaRPr lang="en-US" altLang="ja-JP"/>
          </a:p>
          <a:p>
            <a:r>
              <a:rPr lang="ja-JP" altLang="en-US"/>
              <a:t>土浦市</a:t>
            </a:r>
            <a:r>
              <a:rPr lang="ja-JP" altLang="ja-JP"/>
              <a:t>：</a:t>
            </a:r>
            <a:r>
              <a:rPr lang="ja-JP" altLang="en-US"/>
              <a:t>地域公共交通計画</a:t>
            </a:r>
            <a:endParaRPr lang="en-US" altLang="ja-JP"/>
          </a:p>
          <a:p>
            <a:r>
              <a:rPr lang="en-US" altLang="ja-JP">
                <a:hlinkClick r:id="rId7"/>
              </a:rPr>
              <a:t>https://www.city.tsuchiura.lg.jp/shisei/shinokeikaku/kankyo-kotsu-machizukuri/page009677.html</a:t>
            </a:r>
            <a:endParaRPr lang="en-US" altLang="ja-JP"/>
          </a:p>
          <a:p>
            <a:endParaRPr lang="en-US" altLang="ja-JP"/>
          </a:p>
        </p:txBody>
      </p:sp>
    </p:spTree>
    <p:extLst>
      <p:ext uri="{BB962C8B-B14F-4D97-AF65-F5344CB8AC3E}">
        <p14:creationId xmlns:p14="http://schemas.microsoft.com/office/powerpoint/2010/main" val="1395100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AED8AC-412B-6781-0D85-C77E89FB862C}"/>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3A0E2C9-2202-2EAF-32A7-1F3F2C5FA9BD}"/>
              </a:ext>
            </a:extLst>
          </p:cNvPr>
          <p:cNvSpPr txBox="1"/>
          <p:nvPr/>
        </p:nvSpPr>
        <p:spPr>
          <a:xfrm>
            <a:off x="283779" y="173421"/>
            <a:ext cx="3110931" cy="584775"/>
          </a:xfrm>
          <a:prstGeom prst="rect">
            <a:avLst/>
          </a:prstGeom>
          <a:noFill/>
        </p:spPr>
        <p:txBody>
          <a:bodyPr wrap="square" rtlCol="0">
            <a:spAutoFit/>
          </a:bodyPr>
          <a:lstStyle/>
          <a:p>
            <a:r>
              <a:rPr lang="ja-JP" altLang="en-US" sz="3200" b="1"/>
              <a:t>参考文献：農業</a:t>
            </a:r>
            <a:endParaRPr kumimoji="1" lang="ja-JP" altLang="en-US" sz="3200" b="1"/>
          </a:p>
        </p:txBody>
      </p:sp>
      <p:sp>
        <p:nvSpPr>
          <p:cNvPr id="3" name="テキスト ボックス 2">
            <a:extLst>
              <a:ext uri="{FF2B5EF4-FFF2-40B4-BE49-F238E27FC236}">
                <a16:creationId xmlns:a16="http://schemas.microsoft.com/office/drawing/2014/main" id="{DC57A6D0-1A7A-6B60-E5C6-A140D3D3019C}"/>
              </a:ext>
            </a:extLst>
          </p:cNvPr>
          <p:cNvSpPr txBox="1"/>
          <p:nvPr/>
        </p:nvSpPr>
        <p:spPr>
          <a:xfrm>
            <a:off x="283779" y="782121"/>
            <a:ext cx="11178060" cy="5293757"/>
          </a:xfrm>
          <a:prstGeom prst="rect">
            <a:avLst/>
          </a:prstGeom>
          <a:noFill/>
        </p:spPr>
        <p:txBody>
          <a:bodyPr wrap="none" rtlCol="0">
            <a:spAutoFit/>
          </a:bodyPr>
          <a:lstStyle/>
          <a:p>
            <a:r>
              <a:rPr lang="ja-JP" altLang="en-US" sz="1600">
                <a:latin typeface="+mn-ea"/>
              </a:rPr>
              <a:t>農林水産省：営農類型別経営統計</a:t>
            </a:r>
            <a:r>
              <a:rPr lang="en-US" altLang="ja-JP" sz="1600">
                <a:latin typeface="+mn-ea"/>
              </a:rPr>
              <a:t>. </a:t>
            </a:r>
            <a:r>
              <a:rPr lang="ja-JP" altLang="en-US" sz="1600">
                <a:latin typeface="+mn-ea"/>
              </a:rPr>
              <a:t>最終閲覧日</a:t>
            </a:r>
            <a:r>
              <a:rPr lang="en-US" altLang="ja-JP" sz="1600">
                <a:latin typeface="+mn-ea"/>
              </a:rPr>
              <a:t>(2026</a:t>
            </a:r>
            <a:r>
              <a:rPr lang="ja-JP" altLang="en-US" sz="1600">
                <a:latin typeface="+mn-ea"/>
              </a:rPr>
              <a:t>年</a:t>
            </a:r>
            <a:r>
              <a:rPr lang="en-US" altLang="ja-JP" sz="1600">
                <a:latin typeface="+mn-ea"/>
              </a:rPr>
              <a:t>1</a:t>
            </a:r>
            <a:r>
              <a:rPr lang="ja-JP" altLang="en-US" sz="1600">
                <a:latin typeface="+mn-ea"/>
              </a:rPr>
              <a:t>月</a:t>
            </a:r>
            <a:r>
              <a:rPr lang="en-US" altLang="ja-JP" sz="1600">
                <a:latin typeface="+mn-ea"/>
              </a:rPr>
              <a:t>20</a:t>
            </a:r>
            <a:r>
              <a:rPr lang="ja-JP" altLang="en-US" sz="1600">
                <a:latin typeface="+mn-ea"/>
              </a:rPr>
              <a:t>日</a:t>
            </a:r>
            <a:r>
              <a:rPr lang="en-US" altLang="ja-JP" sz="1600">
                <a:latin typeface="+mn-ea"/>
              </a:rPr>
              <a:t>)</a:t>
            </a:r>
          </a:p>
          <a:p>
            <a:r>
              <a:rPr lang="en-US" altLang="ja-JP" sz="1600">
                <a:latin typeface="+mn-ea"/>
                <a:hlinkClick r:id="rId3"/>
              </a:rPr>
              <a:t>https://www.maff.go.jp/j/tokei/kouhyou/noukei/einou/</a:t>
            </a:r>
            <a:endParaRPr lang="en-US" altLang="ja-JP" sz="1600">
              <a:latin typeface="+mn-ea"/>
            </a:endParaRPr>
          </a:p>
          <a:p>
            <a:r>
              <a:rPr lang="ja-JP" altLang="en-US" sz="1600">
                <a:latin typeface="+mn-ea"/>
              </a:rPr>
              <a:t>農林水産省：異業種からの農業参入</a:t>
            </a:r>
            <a:r>
              <a:rPr lang="en-US" altLang="ja-JP" sz="1600">
                <a:latin typeface="+mn-ea"/>
              </a:rPr>
              <a:t>〜</a:t>
            </a:r>
            <a:r>
              <a:rPr lang="ja-JP" altLang="en-US" sz="1600">
                <a:latin typeface="+mn-ea"/>
              </a:rPr>
              <a:t>地域社会との連携で創る「持続可能な農業」を目指して</a:t>
            </a:r>
            <a:r>
              <a:rPr lang="en-US" altLang="ja-JP" sz="1600">
                <a:latin typeface="+mn-ea"/>
              </a:rPr>
              <a:t>〜. </a:t>
            </a:r>
          </a:p>
          <a:p>
            <a:r>
              <a:rPr lang="ja-JP" altLang="en-US" sz="1600">
                <a:latin typeface="+mn-ea"/>
              </a:rPr>
              <a:t>最終閲覧日</a:t>
            </a:r>
            <a:r>
              <a:rPr lang="en-US" altLang="ja-JP" sz="1600">
                <a:latin typeface="+mn-ea"/>
              </a:rPr>
              <a:t>(2026</a:t>
            </a:r>
            <a:r>
              <a:rPr lang="ja-JP" altLang="en-US" sz="1600">
                <a:latin typeface="+mn-ea"/>
              </a:rPr>
              <a:t>年</a:t>
            </a:r>
            <a:r>
              <a:rPr lang="en-US" altLang="ja-JP" sz="1600">
                <a:latin typeface="+mn-ea"/>
              </a:rPr>
              <a:t>1</a:t>
            </a:r>
            <a:r>
              <a:rPr lang="ja-JP" altLang="en-US" sz="1600">
                <a:latin typeface="+mn-ea"/>
              </a:rPr>
              <a:t>月</a:t>
            </a:r>
            <a:r>
              <a:rPr lang="en-US" altLang="ja-JP" sz="1600">
                <a:latin typeface="+mn-ea"/>
              </a:rPr>
              <a:t>22</a:t>
            </a:r>
            <a:r>
              <a:rPr lang="ja-JP" altLang="en-US" sz="1600">
                <a:latin typeface="+mn-ea"/>
              </a:rPr>
              <a:t>日</a:t>
            </a:r>
            <a:r>
              <a:rPr lang="en-US" altLang="ja-JP" sz="1600">
                <a:latin typeface="+mn-ea"/>
              </a:rPr>
              <a:t>)</a:t>
            </a:r>
          </a:p>
          <a:p>
            <a:r>
              <a:rPr lang="en-US" altLang="ja-JP" sz="1600">
                <a:latin typeface="+mn-ea"/>
                <a:hlinkClick r:id="rId4"/>
              </a:rPr>
              <a:t>https://www.maff.go.jp/j/keiei/koukai/sannyu/attach/pdf/kigyou_sannyu-71.pdf</a:t>
            </a:r>
            <a:endParaRPr lang="en-US" altLang="ja-JP" sz="1600">
              <a:latin typeface="+mn-ea"/>
            </a:endParaRPr>
          </a:p>
          <a:p>
            <a:r>
              <a:rPr lang="ja-JP" altLang="en-US" sz="1600">
                <a:latin typeface="+mn-ea"/>
              </a:rPr>
              <a:t>厚生労働省：令和</a:t>
            </a:r>
            <a:r>
              <a:rPr lang="en-US" altLang="ja-JP" sz="1600">
                <a:latin typeface="+mn-ea"/>
              </a:rPr>
              <a:t>7(2025)</a:t>
            </a:r>
            <a:r>
              <a:rPr lang="ja-JP" altLang="en-US" sz="1600">
                <a:latin typeface="+mn-ea"/>
              </a:rPr>
              <a:t>年度</a:t>
            </a:r>
            <a:r>
              <a:rPr lang="en-US" altLang="ja-JP" sz="1600">
                <a:latin typeface="+mn-ea"/>
              </a:rPr>
              <a:t> </a:t>
            </a:r>
            <a:r>
              <a:rPr lang="ja-JP" altLang="en-US" sz="1600">
                <a:latin typeface="+mn-ea"/>
              </a:rPr>
              <a:t>雇用保険料率のご案内</a:t>
            </a:r>
            <a:endParaRPr lang="en-US" altLang="ja-JP" sz="1600">
              <a:latin typeface="+mn-ea"/>
            </a:endParaRPr>
          </a:p>
          <a:p>
            <a:r>
              <a:rPr lang="en" altLang="ja-JP" sz="1600">
                <a:latin typeface="+mn-ea"/>
                <a:hlinkClick r:id="rId5"/>
              </a:rPr>
              <a:t>https://www.mhlw.go.jp/content/001401966.pdf</a:t>
            </a:r>
            <a:endParaRPr lang="en" altLang="ja-JP" sz="1600">
              <a:latin typeface="+mn-ea"/>
            </a:endParaRPr>
          </a:p>
          <a:p>
            <a:r>
              <a:rPr lang="ja-JP" altLang="en-US" sz="1600">
                <a:latin typeface="+mn-ea"/>
              </a:rPr>
              <a:t>厚生労働省：労災保険料率表</a:t>
            </a:r>
            <a:endParaRPr lang="en" altLang="ja-JP" sz="1600">
              <a:latin typeface="+mn-ea"/>
            </a:endParaRPr>
          </a:p>
          <a:p>
            <a:r>
              <a:rPr lang="en-US" altLang="ja-JP" sz="1600">
                <a:latin typeface="+mn-ea"/>
                <a:hlinkClick r:id="rId6"/>
              </a:rPr>
              <a:t>https://www.mhlw.go.jp/content/rousaihokenritu_r05.pdf</a:t>
            </a:r>
            <a:endParaRPr lang="en-US" altLang="ja-JP" sz="1600">
              <a:latin typeface="+mn-ea"/>
            </a:endParaRPr>
          </a:p>
          <a:p>
            <a:r>
              <a:rPr lang="ja-JP" altLang="en-US" sz="1600">
                <a:latin typeface="+mn-ea"/>
              </a:rPr>
              <a:t>全国健康保険組合：令和</a:t>
            </a:r>
            <a:r>
              <a:rPr lang="en-US" altLang="ja-JP" sz="1600">
                <a:latin typeface="+mn-ea"/>
              </a:rPr>
              <a:t>7</a:t>
            </a:r>
            <a:r>
              <a:rPr lang="ja-JP" altLang="en-US" sz="1600">
                <a:latin typeface="+mn-ea"/>
              </a:rPr>
              <a:t>年度都道府県単位保険料率</a:t>
            </a:r>
            <a:endParaRPr lang="en-US" altLang="ja-JP" sz="1600">
              <a:latin typeface="+mn-ea"/>
            </a:endParaRPr>
          </a:p>
          <a:p>
            <a:r>
              <a:rPr lang="en-US" altLang="ja-JP" sz="1600">
                <a:latin typeface="+mn-ea"/>
                <a:hlinkClick r:id="rId7"/>
              </a:rPr>
              <a:t>https://www.kyoukaikenpo.or.jp/g7/cat330/sb3130/r07/250214/</a:t>
            </a:r>
            <a:endParaRPr lang="en-US" altLang="ja-JP" sz="1600">
              <a:latin typeface="+mn-ea"/>
            </a:endParaRPr>
          </a:p>
          <a:p>
            <a:r>
              <a:rPr lang="ja-JP" altLang="en-US" sz="1600">
                <a:latin typeface="+mn-ea"/>
              </a:rPr>
              <a:t>茨城県：法人事業税</a:t>
            </a:r>
            <a:endParaRPr lang="en-US" altLang="ja-JP" sz="1600">
              <a:latin typeface="+mn-ea"/>
            </a:endParaRPr>
          </a:p>
          <a:p>
            <a:r>
              <a:rPr lang="en-US" altLang="ja-JP" sz="1600">
                <a:latin typeface="+mn-ea"/>
                <a:hlinkClick r:id="rId8"/>
              </a:rPr>
              <a:t>https://www.pref.ibaraki.jp/somu/zeimu/kikaku/qa/hojin_zeiritu/hoji-r20401.html</a:t>
            </a:r>
            <a:endParaRPr lang="en-US" altLang="ja-JP" sz="1600">
              <a:latin typeface="+mn-ea"/>
            </a:endParaRPr>
          </a:p>
          <a:p>
            <a:r>
              <a:rPr lang="ja-JP" altLang="en-US" sz="1600">
                <a:latin typeface="+mn-ea"/>
              </a:rPr>
              <a:t>土浦市：市税の税率</a:t>
            </a:r>
            <a:r>
              <a:rPr lang="en-US" altLang="ja-JP" sz="1600">
                <a:latin typeface="+mn-ea"/>
              </a:rPr>
              <a:t> .</a:t>
            </a:r>
            <a:r>
              <a:rPr lang="ja-JP" altLang="en-US" sz="1600">
                <a:latin typeface="+mn-ea"/>
              </a:rPr>
              <a:t>最終閲覧日</a:t>
            </a:r>
            <a:r>
              <a:rPr lang="en-US" altLang="ja-JP" sz="1600">
                <a:latin typeface="+mn-ea"/>
              </a:rPr>
              <a:t>(2026</a:t>
            </a:r>
            <a:r>
              <a:rPr lang="ja-JP" altLang="en-US" sz="1600">
                <a:latin typeface="+mn-ea"/>
              </a:rPr>
              <a:t>年</a:t>
            </a:r>
            <a:r>
              <a:rPr lang="en-US" altLang="ja-JP" sz="1600">
                <a:latin typeface="+mn-ea"/>
              </a:rPr>
              <a:t>1</a:t>
            </a:r>
            <a:r>
              <a:rPr lang="ja-JP" altLang="en-US" sz="1600">
                <a:latin typeface="+mn-ea"/>
              </a:rPr>
              <a:t>月</a:t>
            </a:r>
            <a:r>
              <a:rPr lang="en-US" altLang="ja-JP" sz="1600">
                <a:latin typeface="+mn-ea"/>
              </a:rPr>
              <a:t>20</a:t>
            </a:r>
            <a:r>
              <a:rPr lang="ja-JP" altLang="en-US" sz="1600">
                <a:latin typeface="+mn-ea"/>
              </a:rPr>
              <a:t>日</a:t>
            </a:r>
            <a:r>
              <a:rPr lang="en-US" altLang="ja-JP" sz="1600">
                <a:latin typeface="+mn-ea"/>
              </a:rPr>
              <a:t>)</a:t>
            </a:r>
          </a:p>
          <a:p>
            <a:r>
              <a:rPr lang="en-US" altLang="ja-JP" sz="1600">
                <a:latin typeface="+mn-ea"/>
                <a:hlinkClick r:id="rId9"/>
              </a:rPr>
              <a:t>https://www.city.tsuchiura.lg.jp/kurashi-tetsuzuki/zeikin/page001020.html</a:t>
            </a:r>
            <a:endParaRPr lang="en-US" altLang="ja-JP" sz="1600">
              <a:latin typeface="+mn-ea"/>
            </a:endParaRPr>
          </a:p>
          <a:p>
            <a:r>
              <a:rPr lang="ja-JP" altLang="en-US" sz="1600">
                <a:latin typeface="+mn-ea"/>
              </a:rPr>
              <a:t>保田隆明</a:t>
            </a:r>
            <a:r>
              <a:rPr lang="en-US" altLang="ja-JP" sz="1600">
                <a:latin typeface="+mn-ea"/>
              </a:rPr>
              <a:t> : “</a:t>
            </a:r>
            <a:r>
              <a:rPr lang="ja-JP" altLang="en-US" sz="1600">
                <a:latin typeface="+mn-ea"/>
              </a:rPr>
              <a:t>ふるさと納税による地方の事業者育成支援効果</a:t>
            </a:r>
            <a:r>
              <a:rPr lang="en-US" altLang="ja-JP" sz="1600">
                <a:latin typeface="+mn-ea"/>
              </a:rPr>
              <a:t>”. </a:t>
            </a:r>
            <a:r>
              <a:rPr lang="ja-JP" altLang="en-US" sz="1600">
                <a:latin typeface="+mn-ea"/>
              </a:rPr>
              <a:t>国民経済雑誌</a:t>
            </a:r>
            <a:r>
              <a:rPr lang="en-US" altLang="ja-JP" sz="1600">
                <a:latin typeface="+mn-ea"/>
              </a:rPr>
              <a:t> .2017 .</a:t>
            </a:r>
            <a:r>
              <a:rPr lang="ja-JP" altLang="en-US" sz="1600">
                <a:latin typeface="+mn-ea"/>
              </a:rPr>
              <a:t>第</a:t>
            </a:r>
            <a:r>
              <a:rPr lang="en-US" altLang="ja-JP" sz="1600">
                <a:latin typeface="+mn-ea"/>
              </a:rPr>
              <a:t>216</a:t>
            </a:r>
            <a:r>
              <a:rPr lang="ja-JP" altLang="en-US" sz="1600">
                <a:latin typeface="+mn-ea"/>
              </a:rPr>
              <a:t>巻第</a:t>
            </a:r>
            <a:r>
              <a:rPr lang="en-US" altLang="ja-JP" sz="1600">
                <a:latin typeface="+mn-ea"/>
              </a:rPr>
              <a:t>6</a:t>
            </a:r>
            <a:r>
              <a:rPr lang="ja-JP" altLang="en-US" sz="1600">
                <a:latin typeface="+mn-ea"/>
              </a:rPr>
              <a:t>号</a:t>
            </a:r>
            <a:r>
              <a:rPr lang="en-US" altLang="ja-JP" sz="1600">
                <a:latin typeface="+mn-ea"/>
              </a:rPr>
              <a:t> .p.59-p.70 </a:t>
            </a:r>
          </a:p>
          <a:p>
            <a:r>
              <a:rPr lang="en-US" altLang="ja-JP" sz="1600">
                <a:latin typeface="+mn-ea"/>
                <a:hlinkClick r:id="rId10"/>
              </a:rPr>
              <a:t>https://da.lib.kobe-u.ac.jp/da/kernel/E0041344/E0041344.pdf?utm_source=chatgpt.com</a:t>
            </a:r>
            <a:endParaRPr lang="en-US" altLang="ja-JP" sz="1600">
              <a:latin typeface="+mn-ea"/>
            </a:endParaRPr>
          </a:p>
          <a:p>
            <a:r>
              <a:rPr lang="ja-JP" altLang="en-US" sz="1600">
                <a:latin typeface="+mn-ea"/>
              </a:rPr>
              <a:t>鈴木洋・角田毅</a:t>
            </a:r>
            <a:r>
              <a:rPr lang="en-US" altLang="ja-JP" sz="1600">
                <a:latin typeface="+mn-ea"/>
              </a:rPr>
              <a:t> : “</a:t>
            </a:r>
            <a:r>
              <a:rPr lang="ja-JP" altLang="en-US" sz="1600">
                <a:latin typeface="+mn-ea"/>
              </a:rPr>
              <a:t>集落営農法人における経営多角化の意義と課題</a:t>
            </a:r>
            <a:r>
              <a:rPr lang="en-US" altLang="ja-JP" sz="1600">
                <a:latin typeface="+mn-ea"/>
              </a:rPr>
              <a:t>-</a:t>
            </a:r>
            <a:r>
              <a:rPr lang="ja-JP" altLang="en-US" sz="1600">
                <a:latin typeface="+mn-ea"/>
              </a:rPr>
              <a:t>山形県複合農業地域における集落営農法人を事例に</a:t>
            </a:r>
            <a:r>
              <a:rPr lang="en-US" altLang="ja-JP" sz="1600">
                <a:latin typeface="+mn-ea"/>
              </a:rPr>
              <a:t>-”</a:t>
            </a:r>
          </a:p>
          <a:p>
            <a:r>
              <a:rPr lang="en-US" altLang="ja-JP" sz="1600">
                <a:latin typeface="+mn-ea"/>
              </a:rPr>
              <a:t>.</a:t>
            </a:r>
            <a:r>
              <a:rPr lang="ja-JP" altLang="en-US" sz="1600">
                <a:latin typeface="+mn-ea"/>
              </a:rPr>
              <a:t>農村経済研究</a:t>
            </a:r>
            <a:r>
              <a:rPr lang="en-US" altLang="ja-JP" sz="1600">
                <a:latin typeface="+mn-ea"/>
              </a:rPr>
              <a:t> .2016</a:t>
            </a:r>
            <a:r>
              <a:rPr lang="ja-JP" altLang="en-US" sz="1600">
                <a:latin typeface="+mn-ea"/>
              </a:rPr>
              <a:t>年</a:t>
            </a:r>
            <a:r>
              <a:rPr lang="en-US" altLang="ja-JP" sz="1600">
                <a:latin typeface="+mn-ea"/>
              </a:rPr>
              <a:t> .</a:t>
            </a:r>
            <a:r>
              <a:rPr lang="ja-JP" altLang="en-US" sz="1600">
                <a:latin typeface="+mn-ea"/>
              </a:rPr>
              <a:t>第</a:t>
            </a:r>
            <a:r>
              <a:rPr lang="en-US" altLang="ja-JP" sz="1600">
                <a:latin typeface="+mn-ea"/>
              </a:rPr>
              <a:t>34</a:t>
            </a:r>
            <a:r>
              <a:rPr lang="ja-JP" altLang="en-US" sz="1600">
                <a:latin typeface="+mn-ea"/>
              </a:rPr>
              <a:t>巻第</a:t>
            </a:r>
            <a:r>
              <a:rPr lang="en-US" altLang="ja-JP" sz="1600">
                <a:latin typeface="+mn-ea"/>
              </a:rPr>
              <a:t>1</a:t>
            </a:r>
            <a:r>
              <a:rPr lang="ja-JP" altLang="en-US" sz="1600">
                <a:latin typeface="+mn-ea"/>
              </a:rPr>
              <a:t>号</a:t>
            </a:r>
            <a:r>
              <a:rPr lang="en-US" altLang="ja-JP" sz="1600">
                <a:latin typeface="+mn-ea"/>
              </a:rPr>
              <a:t> .p.79-p.86</a:t>
            </a:r>
          </a:p>
          <a:p>
            <a:r>
              <a:rPr lang="en-US" altLang="ja-JP" sz="1600">
                <a:latin typeface="+mn-ea"/>
                <a:hlinkClick r:id="rId11"/>
              </a:rPr>
              <a:t>https://www.jstage.jst.go.jp/article/jrse/34/1/34_79/_pdf/-char/ja</a:t>
            </a:r>
          </a:p>
          <a:p>
            <a:endParaRPr lang="en-US" altLang="ja-JP" sz="1400">
              <a:latin typeface="+mn-ea"/>
            </a:endParaRPr>
          </a:p>
        </p:txBody>
      </p:sp>
      <p:sp>
        <p:nvSpPr>
          <p:cNvPr id="4" name="スライド番号プレースホルダー 3">
            <a:extLst>
              <a:ext uri="{FF2B5EF4-FFF2-40B4-BE49-F238E27FC236}">
                <a16:creationId xmlns:a16="http://schemas.microsoft.com/office/drawing/2014/main" id="{DBD3BC1B-08C5-913B-DAD6-712F58458FB4}"/>
              </a:ext>
            </a:extLst>
          </p:cNvPr>
          <p:cNvSpPr>
            <a:spLocks noGrp="1"/>
          </p:cNvSpPr>
          <p:nvPr>
            <p:ph type="sldNum" sz="quarter" idx="12"/>
          </p:nvPr>
        </p:nvSpPr>
        <p:spPr/>
        <p:txBody>
          <a:bodyPr/>
          <a:lstStyle/>
          <a:p>
            <a:fld id="{808DD2B0-C8C2-4F2E-939A-03152E45562F}" type="slidenum">
              <a:rPr kumimoji="1" lang="ja-JP" altLang="en-US" smtClean="0"/>
              <a:t>64</a:t>
            </a:fld>
            <a:endParaRPr kumimoji="1" lang="ja-JP" altLang="en-US"/>
          </a:p>
        </p:txBody>
      </p:sp>
    </p:spTree>
    <p:extLst>
      <p:ext uri="{BB962C8B-B14F-4D97-AF65-F5344CB8AC3E}">
        <p14:creationId xmlns:p14="http://schemas.microsoft.com/office/powerpoint/2010/main" val="2529568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DDA83DD-FF8B-C0DC-2989-D473BE90453D}"/>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4178D8D-1648-1733-80C2-075EAA2654B3}"/>
              </a:ext>
            </a:extLst>
          </p:cNvPr>
          <p:cNvSpPr txBox="1"/>
          <p:nvPr/>
        </p:nvSpPr>
        <p:spPr>
          <a:xfrm>
            <a:off x="283779" y="173421"/>
            <a:ext cx="3213801" cy="584775"/>
          </a:xfrm>
          <a:prstGeom prst="rect">
            <a:avLst/>
          </a:prstGeom>
          <a:noFill/>
        </p:spPr>
        <p:txBody>
          <a:bodyPr wrap="square" rtlCol="0">
            <a:spAutoFit/>
          </a:bodyPr>
          <a:lstStyle/>
          <a:p>
            <a:r>
              <a:rPr lang="ja-JP" altLang="en-US" sz="3200" b="1"/>
              <a:t>参考文献：参画</a:t>
            </a:r>
            <a:endParaRPr kumimoji="1" lang="ja-JP" altLang="en-US" sz="3200" b="1"/>
          </a:p>
        </p:txBody>
      </p:sp>
      <p:sp>
        <p:nvSpPr>
          <p:cNvPr id="3" name="テキスト ボックス 2">
            <a:extLst>
              <a:ext uri="{FF2B5EF4-FFF2-40B4-BE49-F238E27FC236}">
                <a16:creationId xmlns:a16="http://schemas.microsoft.com/office/drawing/2014/main" id="{23BBDF64-9E63-EA59-FE5C-4434EB2B3DA8}"/>
              </a:ext>
            </a:extLst>
          </p:cNvPr>
          <p:cNvSpPr txBox="1"/>
          <p:nvPr/>
        </p:nvSpPr>
        <p:spPr>
          <a:xfrm>
            <a:off x="454927" y="986796"/>
            <a:ext cx="11282145" cy="646331"/>
          </a:xfrm>
          <a:prstGeom prst="rect">
            <a:avLst/>
          </a:prstGeom>
          <a:noFill/>
        </p:spPr>
        <p:txBody>
          <a:bodyPr wrap="square" rtlCol="0">
            <a:spAutoFit/>
          </a:bodyPr>
          <a:lstStyle/>
          <a:p>
            <a:r>
              <a:rPr lang="ja-JP" altLang="en-US">
                <a:latin typeface="+mn-ea"/>
              </a:rPr>
              <a:t>山形県西川町：</a:t>
            </a:r>
            <a:r>
              <a:rPr lang="ja-JP" altLang="en-US"/>
              <a:t>自治体初！</a:t>
            </a:r>
            <a:r>
              <a:rPr lang="en-US" altLang="ja-JP"/>
              <a:t>『</a:t>
            </a:r>
            <a:r>
              <a:rPr lang="ja-JP" altLang="en-US"/>
              <a:t>西川町デジタル住民票</a:t>
            </a:r>
            <a:r>
              <a:rPr lang="en-US" altLang="ja-JP"/>
              <a:t>NFT』</a:t>
            </a:r>
            <a:r>
              <a:rPr lang="ja-JP" altLang="en-US"/>
              <a:t>（</a:t>
            </a:r>
            <a:r>
              <a:rPr lang="en-US" altLang="ja-JP"/>
              <a:t>2026</a:t>
            </a:r>
            <a:r>
              <a:rPr lang="ja-JP" altLang="en-US"/>
              <a:t>年</a:t>
            </a:r>
            <a:r>
              <a:rPr lang="en-US" altLang="ja-JP"/>
              <a:t>1</a:t>
            </a:r>
            <a:r>
              <a:rPr lang="ja-JP" altLang="en-US"/>
              <a:t>月</a:t>
            </a:r>
            <a:r>
              <a:rPr lang="en-US" altLang="ja-JP"/>
              <a:t>22</a:t>
            </a:r>
            <a:r>
              <a:rPr lang="ja-JP" altLang="en-US"/>
              <a:t>日）</a:t>
            </a:r>
            <a:endParaRPr lang="en-US" altLang="ja-JP">
              <a:latin typeface="+mn-ea"/>
            </a:endParaRPr>
          </a:p>
          <a:p>
            <a:r>
              <a:rPr lang="en-US" altLang="ja-JP">
                <a:hlinkClick r:id="rId3"/>
              </a:rPr>
              <a:t>https://www.town.nishikawa.yamagata.jp/soshiki/kasegu/1424.html</a:t>
            </a:r>
            <a:r>
              <a:rPr lang="ja-JP" altLang="en-US"/>
              <a:t>　</a:t>
            </a:r>
            <a:endParaRPr lang="en-US" altLang="ja-JP"/>
          </a:p>
        </p:txBody>
      </p:sp>
      <p:sp>
        <p:nvSpPr>
          <p:cNvPr id="4" name="スライド番号プレースホルダー 3">
            <a:extLst>
              <a:ext uri="{FF2B5EF4-FFF2-40B4-BE49-F238E27FC236}">
                <a16:creationId xmlns:a16="http://schemas.microsoft.com/office/drawing/2014/main" id="{19EBB825-8E60-9B18-A0C9-83D81BCD4CE4}"/>
              </a:ext>
            </a:extLst>
          </p:cNvPr>
          <p:cNvSpPr>
            <a:spLocks noGrp="1"/>
          </p:cNvSpPr>
          <p:nvPr>
            <p:ph type="sldNum" sz="quarter" idx="12"/>
          </p:nvPr>
        </p:nvSpPr>
        <p:spPr/>
        <p:txBody>
          <a:bodyPr/>
          <a:lstStyle/>
          <a:p>
            <a:fld id="{808DD2B0-C8C2-4F2E-939A-03152E45562F}" type="slidenum">
              <a:rPr kumimoji="1" lang="ja-JP" altLang="en-US" smtClean="0"/>
              <a:t>65</a:t>
            </a:fld>
            <a:endParaRPr kumimoji="1" lang="ja-JP" altLang="en-US"/>
          </a:p>
        </p:txBody>
      </p:sp>
    </p:spTree>
    <p:extLst>
      <p:ext uri="{BB962C8B-B14F-4D97-AF65-F5344CB8AC3E}">
        <p14:creationId xmlns:p14="http://schemas.microsoft.com/office/powerpoint/2010/main" val="15155385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0A12BB8-048B-58E0-C03E-B27A4102A3A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7DB4EC-8745-10D3-7628-F591BFA75C25}"/>
              </a:ext>
            </a:extLst>
          </p:cNvPr>
          <p:cNvSpPr txBox="1"/>
          <p:nvPr/>
        </p:nvSpPr>
        <p:spPr>
          <a:xfrm>
            <a:off x="283779" y="173421"/>
            <a:ext cx="3262061" cy="584775"/>
          </a:xfrm>
          <a:prstGeom prst="rect">
            <a:avLst/>
          </a:prstGeom>
          <a:noFill/>
        </p:spPr>
        <p:txBody>
          <a:bodyPr wrap="square" rtlCol="0">
            <a:spAutoFit/>
          </a:bodyPr>
          <a:lstStyle/>
          <a:p>
            <a:r>
              <a:rPr lang="ja-JP" altLang="en-US" sz="3200" b="1"/>
              <a:t>参考文献：防災</a:t>
            </a:r>
            <a:endParaRPr kumimoji="1" lang="ja-JP" altLang="en-US" sz="3200" b="1"/>
          </a:p>
        </p:txBody>
      </p:sp>
      <p:sp>
        <p:nvSpPr>
          <p:cNvPr id="3" name="テキスト ボックス 2">
            <a:extLst>
              <a:ext uri="{FF2B5EF4-FFF2-40B4-BE49-F238E27FC236}">
                <a16:creationId xmlns:a16="http://schemas.microsoft.com/office/drawing/2014/main" id="{CF99BC04-ED38-19DF-3173-EB93F4A8931D}"/>
              </a:ext>
            </a:extLst>
          </p:cNvPr>
          <p:cNvSpPr txBox="1"/>
          <p:nvPr/>
        </p:nvSpPr>
        <p:spPr>
          <a:xfrm>
            <a:off x="283779" y="758196"/>
            <a:ext cx="11461181" cy="5693866"/>
          </a:xfrm>
          <a:prstGeom prst="rect">
            <a:avLst/>
          </a:prstGeom>
          <a:noFill/>
        </p:spPr>
        <p:txBody>
          <a:bodyPr wrap="square" rtlCol="0">
            <a:spAutoFit/>
          </a:bodyPr>
          <a:lstStyle/>
          <a:p>
            <a:r>
              <a:rPr lang="ja-JP" altLang="ja-JP" sz="1400"/>
              <a:t>国交省：遊水地整備＆利活用 事例集</a:t>
            </a:r>
            <a:r>
              <a:rPr lang="en-US" altLang="ja-JP" sz="1400"/>
              <a:t>. </a:t>
            </a:r>
            <a:r>
              <a:rPr lang="ja-JP" altLang="ja-JP" sz="1400"/>
              <a:t>最終閲覧</a:t>
            </a:r>
            <a:r>
              <a:rPr lang="en-US" altLang="ja-JP" sz="1400"/>
              <a:t>2026/01/22</a:t>
            </a:r>
            <a:br>
              <a:rPr lang="en-US" altLang="ja-JP" sz="1400"/>
            </a:br>
            <a:r>
              <a:rPr lang="en-US" altLang="ja-JP" sz="1400" u="sng">
                <a:hlinkClick r:id="rId3"/>
              </a:rPr>
              <a:t>https://www.mlit.go.jp/river/pamphlet_jirei/pdf/yusuichi-rikatsuyo_jirei.pdf</a:t>
            </a:r>
            <a:endParaRPr lang="ja-JP" altLang="ja-JP" sz="1400"/>
          </a:p>
          <a:p>
            <a:r>
              <a:rPr lang="ja-JP" altLang="ja-JP" sz="1400"/>
              <a:t>国交省：水害ハザードマップ作成の手引き</a:t>
            </a:r>
            <a:r>
              <a:rPr lang="en-US" altLang="ja-JP" sz="1400"/>
              <a:t>. </a:t>
            </a:r>
            <a:r>
              <a:rPr lang="ja-JP" altLang="ja-JP" sz="1400"/>
              <a:t>最終閲覧</a:t>
            </a:r>
            <a:r>
              <a:rPr lang="en-US" altLang="ja-JP" sz="1400"/>
              <a:t>2026/01/22</a:t>
            </a:r>
            <a:br>
              <a:rPr lang="en-US" altLang="ja-JP" sz="1400"/>
            </a:br>
            <a:r>
              <a:rPr lang="en-US" altLang="ja-JP" sz="1400" u="sng">
                <a:hlinkClick r:id="rId4"/>
              </a:rPr>
              <a:t>https://www.mlit.go.jp/river/basic_info/jigyo_keikaku/saigai/tisiki/hazardmap/index.html</a:t>
            </a:r>
            <a:endParaRPr lang="ja-JP" altLang="ja-JP" sz="1400"/>
          </a:p>
          <a:p>
            <a:r>
              <a:rPr lang="ja-JP" altLang="ja-JP" sz="1400"/>
              <a:t>国交省：水害ハザードマップの作成方法</a:t>
            </a:r>
            <a:r>
              <a:rPr lang="en-US" altLang="ja-JP" sz="1400"/>
              <a:t>. </a:t>
            </a:r>
            <a:r>
              <a:rPr lang="ja-JP" altLang="ja-JP" sz="1400"/>
              <a:t>最終閲覧</a:t>
            </a:r>
            <a:r>
              <a:rPr lang="en-US" altLang="ja-JP" sz="1400"/>
              <a:t>2026/01/22</a:t>
            </a:r>
            <a:endParaRPr lang="ja-JP" altLang="ja-JP" sz="1400"/>
          </a:p>
          <a:p>
            <a:r>
              <a:rPr lang="en-US" altLang="ja-JP" sz="1400" u="sng">
                <a:hlinkClick r:id="rId5"/>
              </a:rPr>
              <a:t>https://www.mlit.go.jp/river/basic_info/jigyo_keikaku/saigai/tisiki/hazardmap/pdf/suigai_hazardmap_tebiki_2023_3.pdf</a:t>
            </a:r>
            <a:endParaRPr lang="ja-JP" altLang="ja-JP" sz="1400"/>
          </a:p>
          <a:p>
            <a:r>
              <a:rPr lang="ja-JP" altLang="ja-JP" sz="1400"/>
              <a:t>国交省：流出雨水量の最大値を算定する際に用いる土地利用形態ごとの流出係数を定める告示</a:t>
            </a:r>
            <a:r>
              <a:rPr lang="en-US" altLang="ja-JP" sz="1400"/>
              <a:t>(</a:t>
            </a:r>
            <a:r>
              <a:rPr lang="ja-JP" altLang="ja-JP" sz="1400"/>
              <a:t>平成</a:t>
            </a:r>
            <a:r>
              <a:rPr lang="en-US" altLang="ja-JP" sz="1400"/>
              <a:t>16</a:t>
            </a:r>
            <a:r>
              <a:rPr lang="ja-JP" altLang="ja-JP" sz="1400"/>
              <a:t>年国土交通省告示第</a:t>
            </a:r>
            <a:r>
              <a:rPr lang="en-US" altLang="ja-JP" sz="1400"/>
              <a:t>521</a:t>
            </a:r>
            <a:r>
              <a:rPr lang="ja-JP" altLang="ja-JP" sz="1400"/>
              <a:t>号</a:t>
            </a:r>
            <a:r>
              <a:rPr lang="en-US" altLang="ja-JP" sz="1400"/>
              <a:t>). </a:t>
            </a:r>
            <a:br>
              <a:rPr lang="en-US" altLang="ja-JP" sz="1400"/>
            </a:br>
            <a:r>
              <a:rPr lang="en-US" altLang="ja-JP" sz="1400" u="sng">
                <a:hlinkClick r:id="rId6"/>
              </a:rPr>
              <a:t>https://www.mlit.go.jp/river/kasen/tokuteitoshikasen/pdf/12.pdf</a:t>
            </a:r>
            <a:endParaRPr lang="ja-JP" altLang="ja-JP" sz="1400"/>
          </a:p>
          <a:p>
            <a:r>
              <a:rPr lang="ja-JP" altLang="ja-JP" sz="1400"/>
              <a:t>国交省：小貝川激特事業起工</a:t>
            </a:r>
            <a:r>
              <a:rPr lang="en-US" altLang="ja-JP" sz="1400"/>
              <a:t>30</a:t>
            </a:r>
            <a:r>
              <a:rPr lang="ja-JP" altLang="ja-JP" sz="1400"/>
              <a:t>年</a:t>
            </a:r>
            <a:r>
              <a:rPr lang="en-US" altLang="ja-JP" sz="1400"/>
              <a:t>. </a:t>
            </a:r>
            <a:r>
              <a:rPr lang="ja-JP" altLang="ja-JP" sz="1400"/>
              <a:t>最終閲覧</a:t>
            </a:r>
            <a:r>
              <a:rPr lang="en-US" altLang="ja-JP" sz="1400"/>
              <a:t>2026/01/22</a:t>
            </a:r>
            <a:br>
              <a:rPr lang="en-US" altLang="ja-JP" sz="1400"/>
            </a:br>
            <a:r>
              <a:rPr lang="en-US" altLang="ja-JP" sz="1400" u="sng">
                <a:hlinkClick r:id="rId7"/>
              </a:rPr>
              <a:t>https://www.ktr.mlit.go.jp/shimodate/shimodate00419.html</a:t>
            </a:r>
            <a:endParaRPr lang="ja-JP" altLang="ja-JP" sz="1400"/>
          </a:p>
          <a:p>
            <a:r>
              <a:rPr lang="ja-JP" altLang="ja-JP" sz="1400"/>
              <a:t>国交省：川の防災情報</a:t>
            </a:r>
            <a:r>
              <a:rPr lang="en-US" altLang="ja-JP" sz="1400"/>
              <a:t>. </a:t>
            </a:r>
            <a:r>
              <a:rPr lang="ja-JP" altLang="ja-JP" sz="1400"/>
              <a:t>最終閲覧</a:t>
            </a:r>
            <a:r>
              <a:rPr lang="en-US" altLang="ja-JP" sz="1400"/>
              <a:t>2026/01/22</a:t>
            </a:r>
            <a:br>
              <a:rPr lang="en-US" altLang="ja-JP" sz="1400"/>
            </a:br>
            <a:r>
              <a:rPr lang="en-US" altLang="ja-JP" sz="1400" u="sng">
                <a:hlinkClick r:id="rId8"/>
              </a:rPr>
              <a:t>https://www.river.go.jp/index</a:t>
            </a:r>
            <a:endParaRPr lang="ja-JP" altLang="ja-JP" sz="1400"/>
          </a:p>
          <a:p>
            <a:r>
              <a:rPr lang="ja-JP" altLang="ja-JP" sz="1400"/>
              <a:t>国交省：流域河川及び河川の概要について</a:t>
            </a:r>
            <a:r>
              <a:rPr lang="en-US" altLang="ja-JP" sz="1400"/>
              <a:t>. </a:t>
            </a:r>
            <a:r>
              <a:rPr lang="ja-JP" altLang="ja-JP" sz="1400"/>
              <a:t>最終閲覧</a:t>
            </a:r>
            <a:r>
              <a:rPr lang="en-US" altLang="ja-JP" sz="1400"/>
              <a:t>2026/01/22</a:t>
            </a:r>
            <a:br>
              <a:rPr lang="en-US" altLang="ja-JP" sz="1400"/>
            </a:br>
            <a:r>
              <a:rPr lang="en-US" altLang="ja-JP" sz="1400" u="sng">
                <a:hlinkClick r:id="rId9"/>
              </a:rPr>
              <a:t>https://www.ktr.mlit.go.jp/ktr_content/content/000092543.pdf</a:t>
            </a:r>
            <a:endParaRPr lang="ja-JP" altLang="ja-JP" sz="1400"/>
          </a:p>
          <a:p>
            <a:r>
              <a:rPr lang="ja-JP" altLang="ja-JP" sz="1400"/>
              <a:t>国交省：基本高水のピーク流量と計画降雨継続時間の考え方の整理</a:t>
            </a:r>
            <a:r>
              <a:rPr lang="en-US" altLang="ja-JP" sz="1400"/>
              <a:t>. </a:t>
            </a:r>
            <a:br>
              <a:rPr lang="en-US" altLang="ja-JP" sz="1400"/>
            </a:br>
            <a:r>
              <a:rPr lang="en-US" altLang="ja-JP" sz="1400" u="sng">
                <a:hlinkClick r:id="rId10"/>
              </a:rPr>
              <a:t>https://www.mlit.go.jp/river/shinngikai_blog/shaseishin/kasenbunkakai/shouiinkai/kihonhoushin/060906/pdf/s2.pdf</a:t>
            </a:r>
            <a:endParaRPr lang="ja-JP" altLang="ja-JP" sz="1400"/>
          </a:p>
          <a:p>
            <a:r>
              <a:rPr lang="ja-JP" altLang="ja-JP" sz="1400"/>
              <a:t>国交省：基本高水のピーク流量の算出までの流れ</a:t>
            </a:r>
            <a:r>
              <a:rPr lang="en-US" altLang="ja-JP" sz="1400"/>
              <a:t>. </a:t>
            </a:r>
            <a:br>
              <a:rPr lang="en-US" altLang="ja-JP" sz="1400"/>
            </a:br>
            <a:r>
              <a:rPr lang="en-US" altLang="ja-JP" sz="1400" u="sng">
                <a:hlinkClick r:id="rId11"/>
              </a:rPr>
              <a:t>https://www.mlit.go.jp/river/shinngikai_blog/shaseishin/kasenbunkakai/shouiinkai/kihonhoushin/060810/pdf/s3.pdf</a:t>
            </a:r>
            <a:endParaRPr lang="en-US" altLang="ja-JP" sz="1400" u="sng"/>
          </a:p>
          <a:p>
            <a:r>
              <a:rPr lang="ja-JP" altLang="ja-JP" sz="1400"/>
              <a:t>国交省：第二章堤防</a:t>
            </a:r>
            <a:r>
              <a:rPr lang="en-US" altLang="ja-JP" sz="1400"/>
              <a:t>. </a:t>
            </a:r>
            <a:r>
              <a:rPr lang="ja-JP" altLang="ja-JP" sz="1400"/>
              <a:t>最終閲覧</a:t>
            </a:r>
            <a:r>
              <a:rPr lang="en-US" altLang="ja-JP" sz="1400"/>
              <a:t>2026/01/29</a:t>
            </a:r>
            <a:endParaRPr lang="ja-JP" altLang="ja-JP" sz="1400"/>
          </a:p>
          <a:p>
            <a:r>
              <a:rPr lang="en-US" altLang="ja-JP" sz="1400" u="sng">
                <a:hlinkClick r:id="rId12"/>
              </a:rPr>
              <a:t>https://www.cbr.mlit.go.jp/kawatomizu/kouzou/pdf/10_02teibou.pdf</a:t>
            </a:r>
            <a:endParaRPr lang="ja-JP" altLang="ja-JP" sz="1400"/>
          </a:p>
          <a:p>
            <a:r>
              <a:rPr lang="ja-JP" altLang="ja-JP" sz="1400"/>
              <a:t>内閣府：防災情報のページ</a:t>
            </a:r>
            <a:r>
              <a:rPr lang="en-US" altLang="ja-JP" sz="1400"/>
              <a:t>. </a:t>
            </a:r>
            <a:r>
              <a:rPr lang="ja-JP" altLang="ja-JP" sz="1400"/>
              <a:t>最終閲覧</a:t>
            </a:r>
            <a:r>
              <a:rPr lang="en-US" altLang="ja-JP" sz="1400"/>
              <a:t>2026/01/22</a:t>
            </a:r>
            <a:br>
              <a:rPr lang="en-US" altLang="ja-JP" sz="1400"/>
            </a:br>
            <a:r>
              <a:rPr lang="en-US" altLang="ja-JP" sz="1400" u="sng">
                <a:hlinkClick r:id="rId13"/>
              </a:rPr>
              <a:t>https://www.bousai.go.jp/index.html</a:t>
            </a:r>
            <a:r>
              <a:rPr lang="en-US" altLang="ja-JP" sz="1400"/>
              <a:t> </a:t>
            </a:r>
            <a:endParaRPr lang="ja-JP" altLang="ja-JP" sz="1400"/>
          </a:p>
          <a:p>
            <a:r>
              <a:rPr lang="ja-JP" altLang="ja-JP" sz="1400"/>
              <a:t>内閣府：被害者支援に関する各種支援の概要</a:t>
            </a:r>
            <a:r>
              <a:rPr lang="en-US" altLang="ja-JP" sz="1400"/>
              <a:t>(</a:t>
            </a:r>
            <a:r>
              <a:rPr lang="ja-JP" altLang="ja-JP" sz="1400"/>
              <a:t>令和７年</a:t>
            </a:r>
            <a:r>
              <a:rPr lang="en-US" altLang="ja-JP" sz="1400"/>
              <a:t>6</a:t>
            </a:r>
            <a:r>
              <a:rPr lang="ja-JP" altLang="ja-JP" sz="1400"/>
              <a:t>月</a:t>
            </a:r>
            <a:r>
              <a:rPr lang="en-US" altLang="ja-JP" sz="1400"/>
              <a:t>1</a:t>
            </a:r>
            <a:r>
              <a:rPr lang="ja-JP" altLang="ja-JP" sz="1400"/>
              <a:t>日現在</a:t>
            </a:r>
            <a:r>
              <a:rPr lang="en-US" altLang="ja-JP" sz="1400"/>
              <a:t>). </a:t>
            </a:r>
            <a:r>
              <a:rPr lang="ja-JP" altLang="ja-JP" sz="1400"/>
              <a:t>最終閲覧</a:t>
            </a:r>
            <a:r>
              <a:rPr lang="en-US" altLang="ja-JP" sz="1400"/>
              <a:t>2026/01/22</a:t>
            </a:r>
            <a:br>
              <a:rPr lang="en-US" altLang="ja-JP" sz="1400"/>
            </a:br>
            <a:r>
              <a:rPr lang="en-US" altLang="ja-JP" sz="1400" u="sng">
                <a:hlinkClick r:id="rId14"/>
              </a:rPr>
              <a:t>https://www.bousai.go.jp/taisaku/hisaisyagyousei/pdf/kakusyuseido_tsuujou.pdf</a:t>
            </a:r>
            <a:endParaRPr lang="en-US" altLang="ja-JP" sz="1400" u="sng"/>
          </a:p>
          <a:p>
            <a:r>
              <a:rPr lang="ja-JP" altLang="ja-JP" sz="1400"/>
              <a:t>全国上下水道コンサルタント協会</a:t>
            </a:r>
            <a:r>
              <a:rPr lang="en-US" altLang="ja-JP" sz="1400"/>
              <a:t>(2019)</a:t>
            </a:r>
            <a:r>
              <a:rPr lang="ja-JP" altLang="ja-JP" sz="1400"/>
              <a:t>：雨水流出の基本</a:t>
            </a:r>
            <a:r>
              <a:rPr lang="en-US" altLang="ja-JP" sz="1400"/>
              <a:t>~</a:t>
            </a:r>
            <a:r>
              <a:rPr lang="ja-JP" altLang="ja-JP" sz="1400"/>
              <a:t>空間と時間、流達時間等を考える</a:t>
            </a:r>
            <a:r>
              <a:rPr lang="en-US" altLang="ja-JP" sz="1400"/>
              <a:t>~. </a:t>
            </a:r>
            <a:r>
              <a:rPr lang="ja-JP" altLang="ja-JP" sz="1400"/>
              <a:t>最終閲覧</a:t>
            </a:r>
            <a:r>
              <a:rPr lang="en-US" altLang="ja-JP" sz="1400"/>
              <a:t>2026/01/22</a:t>
            </a:r>
            <a:br>
              <a:rPr lang="en-US" altLang="ja-JP" sz="1400"/>
            </a:br>
            <a:r>
              <a:rPr lang="en-US" altLang="ja-JP" sz="1400" u="sng">
                <a:hlinkClick r:id="rId15"/>
              </a:rPr>
              <a:t>https://www.suikon.or.jp/activity/committee-results/tech-training/20190116/images/archive_004.pdf</a:t>
            </a:r>
            <a:endParaRPr lang="en-US" altLang="ja-JP" sz="1400" u="sng"/>
          </a:p>
        </p:txBody>
      </p:sp>
      <p:sp>
        <p:nvSpPr>
          <p:cNvPr id="4" name="スライド番号プレースホルダー 3">
            <a:extLst>
              <a:ext uri="{FF2B5EF4-FFF2-40B4-BE49-F238E27FC236}">
                <a16:creationId xmlns:a16="http://schemas.microsoft.com/office/drawing/2014/main" id="{E2DD0943-69A4-7130-D362-F3FB15417958}"/>
              </a:ext>
            </a:extLst>
          </p:cNvPr>
          <p:cNvSpPr>
            <a:spLocks noGrp="1"/>
          </p:cNvSpPr>
          <p:nvPr>
            <p:ph type="sldNum" sz="quarter" idx="12"/>
          </p:nvPr>
        </p:nvSpPr>
        <p:spPr/>
        <p:txBody>
          <a:bodyPr/>
          <a:lstStyle/>
          <a:p>
            <a:fld id="{808DD2B0-C8C2-4F2E-939A-03152E45562F}" type="slidenum">
              <a:rPr kumimoji="1" lang="ja-JP" altLang="en-US" smtClean="0"/>
              <a:t>66</a:t>
            </a:fld>
            <a:endParaRPr kumimoji="1" lang="ja-JP" altLang="en-US"/>
          </a:p>
        </p:txBody>
      </p:sp>
    </p:spTree>
    <p:extLst>
      <p:ext uri="{BB962C8B-B14F-4D97-AF65-F5344CB8AC3E}">
        <p14:creationId xmlns:p14="http://schemas.microsoft.com/office/powerpoint/2010/main" val="23339595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B74FB1-CCBD-081B-3CCA-F3D108314CFC}"/>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A294C2-C85C-3D22-32F9-403F315F8CFE}"/>
              </a:ext>
            </a:extLst>
          </p:cNvPr>
          <p:cNvSpPr txBox="1"/>
          <p:nvPr/>
        </p:nvSpPr>
        <p:spPr>
          <a:xfrm>
            <a:off x="283779" y="173421"/>
            <a:ext cx="3088686" cy="584775"/>
          </a:xfrm>
          <a:prstGeom prst="rect">
            <a:avLst/>
          </a:prstGeom>
          <a:noFill/>
        </p:spPr>
        <p:txBody>
          <a:bodyPr wrap="square" rtlCol="0">
            <a:spAutoFit/>
          </a:bodyPr>
          <a:lstStyle/>
          <a:p>
            <a:r>
              <a:rPr lang="ja-JP" altLang="en-US" sz="3200" b="1"/>
              <a:t>参考文献：防災</a:t>
            </a:r>
            <a:endParaRPr kumimoji="1" lang="ja-JP" altLang="en-US" sz="3200" b="1"/>
          </a:p>
        </p:txBody>
      </p:sp>
      <p:sp>
        <p:nvSpPr>
          <p:cNvPr id="3" name="テキスト ボックス 2">
            <a:extLst>
              <a:ext uri="{FF2B5EF4-FFF2-40B4-BE49-F238E27FC236}">
                <a16:creationId xmlns:a16="http://schemas.microsoft.com/office/drawing/2014/main" id="{31BF675E-0936-8872-7E23-2A26CB7F315C}"/>
              </a:ext>
            </a:extLst>
          </p:cNvPr>
          <p:cNvSpPr txBox="1"/>
          <p:nvPr/>
        </p:nvSpPr>
        <p:spPr>
          <a:xfrm>
            <a:off x="283779" y="758196"/>
            <a:ext cx="11318286" cy="6124754"/>
          </a:xfrm>
          <a:prstGeom prst="rect">
            <a:avLst/>
          </a:prstGeom>
          <a:noFill/>
        </p:spPr>
        <p:txBody>
          <a:bodyPr wrap="square" rtlCol="0">
            <a:spAutoFit/>
          </a:bodyPr>
          <a:lstStyle/>
          <a:p>
            <a:r>
              <a:rPr lang="ja-JP" altLang="ja-JP" sz="1400"/>
              <a:t>土浦市：土浦市水防計画</a:t>
            </a:r>
            <a:r>
              <a:rPr lang="en-US" altLang="ja-JP" sz="1400"/>
              <a:t>(</a:t>
            </a:r>
            <a:r>
              <a:rPr lang="ja-JP" altLang="ja-JP" sz="1400"/>
              <a:t>令和</a:t>
            </a:r>
            <a:r>
              <a:rPr lang="en-US" altLang="ja-JP" sz="1400"/>
              <a:t>5</a:t>
            </a:r>
            <a:r>
              <a:rPr lang="ja-JP" altLang="ja-JP" sz="1400"/>
              <a:t>年</a:t>
            </a:r>
            <a:r>
              <a:rPr lang="en-US" altLang="ja-JP" sz="1400"/>
              <a:t>10</a:t>
            </a:r>
            <a:r>
              <a:rPr lang="ja-JP" altLang="ja-JP" sz="1400"/>
              <a:t>月公表</a:t>
            </a:r>
            <a:r>
              <a:rPr lang="en-US" altLang="ja-JP" sz="1400"/>
              <a:t>). </a:t>
            </a:r>
            <a:r>
              <a:rPr lang="ja-JP" altLang="ja-JP" sz="1400"/>
              <a:t>最終閲覧</a:t>
            </a:r>
            <a:r>
              <a:rPr lang="en-US" altLang="ja-JP" sz="1400"/>
              <a:t>2026/01/22</a:t>
            </a:r>
            <a:br>
              <a:rPr lang="en-US" altLang="ja-JP" sz="1400"/>
            </a:br>
            <a:r>
              <a:rPr lang="en-US" altLang="ja-JP" sz="1400" u="sng">
                <a:hlinkClick r:id="rId3"/>
              </a:rPr>
              <a:t>https://www.city.tsuchiura.lg.jp/anshin-anzen/bosai/bosaikeikaku/page018234.html</a:t>
            </a:r>
            <a:endParaRPr lang="ja-JP" altLang="ja-JP" sz="1400"/>
          </a:p>
          <a:p>
            <a:r>
              <a:rPr lang="ja-JP" altLang="ja-JP" sz="1400"/>
              <a:t>土浦市：土浦市地域防災計画</a:t>
            </a:r>
            <a:r>
              <a:rPr lang="en-US" altLang="ja-JP" sz="1400"/>
              <a:t>(</a:t>
            </a:r>
            <a:r>
              <a:rPr lang="ja-JP" altLang="ja-JP" sz="1400"/>
              <a:t>令和</a:t>
            </a:r>
            <a:r>
              <a:rPr lang="en-US" altLang="ja-JP" sz="1400"/>
              <a:t>4</a:t>
            </a:r>
            <a:r>
              <a:rPr lang="ja-JP" altLang="ja-JP" sz="1400"/>
              <a:t>年</a:t>
            </a:r>
            <a:r>
              <a:rPr lang="en-US" altLang="ja-JP" sz="1400"/>
              <a:t>3</a:t>
            </a:r>
            <a:r>
              <a:rPr lang="ja-JP" altLang="ja-JP" sz="1400"/>
              <a:t>月公表</a:t>
            </a:r>
            <a:r>
              <a:rPr lang="en-US" altLang="ja-JP" sz="1400"/>
              <a:t>). </a:t>
            </a:r>
            <a:r>
              <a:rPr lang="ja-JP" altLang="ja-JP" sz="1400"/>
              <a:t>最終閲覧</a:t>
            </a:r>
            <a:r>
              <a:rPr lang="en-US" altLang="ja-JP" sz="1400"/>
              <a:t>2026/01/22</a:t>
            </a:r>
            <a:br>
              <a:rPr lang="en-US" altLang="ja-JP" sz="1400"/>
            </a:br>
            <a:r>
              <a:rPr lang="en-US" altLang="ja-JP" sz="1400" u="sng">
                <a:hlinkClick r:id="rId4"/>
              </a:rPr>
              <a:t>https://www.city.tsuchiura.lg.jp/data/doc/1667811996_doc_211_0.pdf</a:t>
            </a:r>
            <a:endParaRPr lang="ja-JP" altLang="ja-JP" sz="1400"/>
          </a:p>
          <a:p>
            <a:r>
              <a:rPr lang="ja-JP" altLang="ja-JP" sz="1400"/>
              <a:t>土浦市：土浦市洪水ハザードマップ</a:t>
            </a:r>
            <a:r>
              <a:rPr lang="en-US" altLang="ja-JP" sz="1400"/>
              <a:t>. </a:t>
            </a:r>
            <a:r>
              <a:rPr lang="ja-JP" altLang="ja-JP" sz="1400"/>
              <a:t>最終閲覧</a:t>
            </a:r>
            <a:r>
              <a:rPr lang="en-US" altLang="ja-JP" sz="1400"/>
              <a:t>2026/01/22</a:t>
            </a:r>
            <a:br>
              <a:rPr lang="en-US" altLang="ja-JP" sz="1400"/>
            </a:br>
            <a:r>
              <a:rPr lang="en-US" altLang="ja-JP" sz="1400" u="sng">
                <a:hlinkClick r:id="rId5"/>
              </a:rPr>
              <a:t>https://www.city.tsuchiura.lg.jp/anshin-anzen/bosai/hazardmap/page000994.html</a:t>
            </a:r>
            <a:endParaRPr lang="ja-JP" altLang="ja-JP" sz="1400"/>
          </a:p>
          <a:p>
            <a:r>
              <a:rPr lang="ja-JP" altLang="ja-JP" sz="1400"/>
              <a:t>土浦市：土浦市都市計画マスタープラン第４章</a:t>
            </a:r>
            <a:r>
              <a:rPr lang="en-US" altLang="ja-JP" sz="1400"/>
              <a:t>~</a:t>
            </a:r>
            <a:r>
              <a:rPr lang="ja-JP" altLang="ja-JP" sz="1400"/>
              <a:t>資料編</a:t>
            </a:r>
            <a:r>
              <a:rPr lang="en-US" altLang="ja-JP" sz="1400"/>
              <a:t>(</a:t>
            </a:r>
            <a:r>
              <a:rPr lang="ja-JP" altLang="ja-JP" sz="1400"/>
              <a:t>令和６年３月発行</a:t>
            </a:r>
            <a:r>
              <a:rPr lang="en-US" altLang="ja-JP" sz="1400"/>
              <a:t>). </a:t>
            </a:r>
            <a:r>
              <a:rPr lang="ja-JP" altLang="ja-JP" sz="1400"/>
              <a:t>最終閲覧</a:t>
            </a:r>
            <a:r>
              <a:rPr lang="en-US" altLang="ja-JP" sz="1400"/>
              <a:t>2026/01/22</a:t>
            </a:r>
            <a:br>
              <a:rPr lang="en-US" altLang="ja-JP" sz="1400"/>
            </a:br>
            <a:r>
              <a:rPr lang="en-US" altLang="ja-JP" sz="1400" u="sng">
                <a:hlinkClick r:id="rId6"/>
              </a:rPr>
              <a:t>https://www.city.tsuchiura.lg.jp/data/doc/1711700578_doc_34_0.pdf</a:t>
            </a:r>
            <a:endParaRPr lang="ja-JP" altLang="ja-JP" sz="1400"/>
          </a:p>
          <a:p>
            <a:r>
              <a:rPr lang="ja-JP" altLang="ja-JP" sz="1400"/>
              <a:t>土浦市</a:t>
            </a:r>
            <a:r>
              <a:rPr lang="en-US" altLang="ja-JP" sz="1400"/>
              <a:t>(2026)</a:t>
            </a:r>
            <a:r>
              <a:rPr lang="ja-JP" altLang="ja-JP" sz="1400"/>
              <a:t>：川の水位情報</a:t>
            </a:r>
            <a:r>
              <a:rPr lang="en-US" altLang="ja-JP" sz="1400"/>
              <a:t>. </a:t>
            </a:r>
            <a:r>
              <a:rPr lang="ja-JP" altLang="ja-JP" sz="1400"/>
              <a:t>最終閲覧</a:t>
            </a:r>
            <a:r>
              <a:rPr lang="en-US" altLang="ja-JP" sz="1400"/>
              <a:t>2026/01/22</a:t>
            </a:r>
            <a:br>
              <a:rPr lang="en-US" altLang="ja-JP" sz="1400"/>
            </a:br>
            <a:r>
              <a:rPr lang="en-US" altLang="ja-JP" sz="1400" u="sng">
                <a:hlinkClick r:id="rId7"/>
              </a:rPr>
              <a:t>https://www.city.tsuchiura.lg.jp/anshin-anzen/bosai/saigaijohonadonohassin/page015996.html</a:t>
            </a:r>
            <a:endParaRPr lang="ja-JP" altLang="ja-JP" sz="1400"/>
          </a:p>
          <a:p>
            <a:r>
              <a:rPr lang="ja-JP" altLang="ja-JP" sz="1400"/>
              <a:t>茨城県：利根川水系桜川洪水浸水想定区域図</a:t>
            </a:r>
            <a:r>
              <a:rPr lang="en-US" altLang="ja-JP" sz="1400"/>
              <a:t>(</a:t>
            </a:r>
            <a:r>
              <a:rPr lang="ja-JP" altLang="ja-JP" sz="1400"/>
              <a:t>想定最大規模</a:t>
            </a:r>
            <a:r>
              <a:rPr lang="en-US" altLang="ja-JP" sz="1400"/>
              <a:t>). </a:t>
            </a:r>
            <a:r>
              <a:rPr lang="ja-JP" altLang="ja-JP" sz="1400"/>
              <a:t>最終閲覧</a:t>
            </a:r>
            <a:r>
              <a:rPr lang="en-US" altLang="ja-JP" sz="1400"/>
              <a:t>2026/01/22</a:t>
            </a:r>
            <a:br>
              <a:rPr lang="en-US" altLang="ja-JP" sz="1400"/>
            </a:br>
            <a:r>
              <a:rPr lang="en-US" altLang="ja-JP" sz="1400" u="sng">
                <a:hlinkClick r:id="rId8"/>
              </a:rPr>
              <a:t>https://www.pref.ibaraki.jp/doboku/kasen/keikaku/documents/sakuragawa1.pdf</a:t>
            </a:r>
            <a:endParaRPr lang="ja-JP" altLang="ja-JP" sz="1400"/>
          </a:p>
          <a:p>
            <a:r>
              <a:rPr lang="ja-JP" altLang="ja-JP" sz="1400"/>
              <a:t>茨城県：利根川水系桜川洪水浸水想定区域図</a:t>
            </a:r>
            <a:r>
              <a:rPr lang="en-US" altLang="ja-JP" sz="1400"/>
              <a:t>(</a:t>
            </a:r>
            <a:r>
              <a:rPr lang="ja-JP" altLang="ja-JP" sz="1400"/>
              <a:t>浸水継続時間</a:t>
            </a:r>
            <a:r>
              <a:rPr lang="en-US" altLang="ja-JP" sz="1400"/>
              <a:t>). </a:t>
            </a:r>
            <a:r>
              <a:rPr lang="ja-JP" altLang="ja-JP" sz="1400"/>
              <a:t>最終閲覧</a:t>
            </a:r>
            <a:r>
              <a:rPr lang="en-US" altLang="ja-JP" sz="1400"/>
              <a:t>2026/01/22</a:t>
            </a:r>
            <a:br>
              <a:rPr lang="en-US" altLang="ja-JP" sz="1400"/>
            </a:br>
            <a:r>
              <a:rPr lang="en-US" altLang="ja-JP" sz="1400" u="sng">
                <a:hlinkClick r:id="rId9"/>
              </a:rPr>
              <a:t>https://www.pref.ibaraki.jp/doboku/kasen/keikaku/documents/sakuragawa2_1.pdf</a:t>
            </a:r>
            <a:endParaRPr lang="ja-JP" altLang="ja-JP" sz="1400"/>
          </a:p>
          <a:p>
            <a:r>
              <a:rPr lang="ja-JP" altLang="ja-JP" sz="1400"/>
              <a:t>茨城県：利根川水系上備前川洪水浸水想定区域図</a:t>
            </a:r>
            <a:r>
              <a:rPr lang="en-US" altLang="ja-JP" sz="1400"/>
              <a:t>(</a:t>
            </a:r>
            <a:r>
              <a:rPr lang="ja-JP" altLang="ja-JP" sz="1400"/>
              <a:t>想定最大規模</a:t>
            </a:r>
            <a:r>
              <a:rPr lang="en-US" altLang="ja-JP" sz="1400"/>
              <a:t>). </a:t>
            </a:r>
            <a:r>
              <a:rPr lang="ja-JP" altLang="ja-JP" sz="1400"/>
              <a:t>最終閲覧</a:t>
            </a:r>
            <a:r>
              <a:rPr lang="en-US" altLang="ja-JP" sz="1400"/>
              <a:t>2026/01/22</a:t>
            </a:r>
            <a:br>
              <a:rPr lang="en-US" altLang="ja-JP" sz="1400"/>
            </a:br>
            <a:r>
              <a:rPr lang="en-US" altLang="ja-JP" sz="1400" u="sng">
                <a:hlinkClick r:id="rId10"/>
              </a:rPr>
              <a:t>https://www.city.tsuchiura.lg.jp/data/doc/1698897330_doc_211_0.pdf</a:t>
            </a:r>
            <a:endParaRPr lang="ja-JP" altLang="ja-JP" sz="1400"/>
          </a:p>
          <a:p>
            <a:r>
              <a:rPr lang="ja-JP" altLang="ja-JP" sz="1400"/>
              <a:t>茨城県：第８章 排水工</a:t>
            </a:r>
            <a:r>
              <a:rPr lang="en-US" altLang="ja-JP" sz="1400"/>
              <a:t>(R4.4). </a:t>
            </a:r>
            <a:r>
              <a:rPr lang="ja-JP" altLang="ja-JP" sz="1400"/>
              <a:t>最終閲覧</a:t>
            </a:r>
            <a:r>
              <a:rPr lang="en-US" altLang="ja-JP" sz="1400"/>
              <a:t>2026/01/22</a:t>
            </a:r>
            <a:br>
              <a:rPr lang="en-US" altLang="ja-JP" sz="1400"/>
            </a:br>
            <a:r>
              <a:rPr lang="en-US" altLang="ja-JP" sz="1400" u="sng">
                <a:hlinkClick r:id="rId11"/>
              </a:rPr>
              <a:t>https://www.pref.ibaraki.jp/doboku/doken/manual/documents/dorokeikaku_sekkei_manual8.pdf</a:t>
            </a:r>
            <a:endParaRPr lang="en-US" altLang="ja-JP" sz="1400" u="sng"/>
          </a:p>
          <a:p>
            <a:r>
              <a:rPr lang="ja-JP" altLang="ja-JP" sz="1400"/>
              <a:t>茨城県：一級河川桜川</a:t>
            </a:r>
            <a:r>
              <a:rPr lang="en-US" altLang="ja-JP" sz="1400"/>
              <a:t>. </a:t>
            </a:r>
            <a:r>
              <a:rPr lang="ja-JP" altLang="ja-JP" sz="1400"/>
              <a:t>最終閲覧</a:t>
            </a:r>
            <a:r>
              <a:rPr lang="en-US" altLang="ja-JP" sz="1400"/>
              <a:t>2026/01/28</a:t>
            </a:r>
            <a:endParaRPr lang="ja-JP" altLang="ja-JP" sz="1400"/>
          </a:p>
          <a:p>
            <a:r>
              <a:rPr lang="en-US" altLang="ja-JP" sz="1400" u="sng">
                <a:hlinkClick r:id="rId12"/>
              </a:rPr>
              <a:t>https://www.pref.ibaraki.jp/doboku/chikudo/kasen/jigyosyokai/sakuragawakaisyuu.html</a:t>
            </a:r>
            <a:endParaRPr lang="en-US" altLang="ja-JP" sz="1400" u="sng"/>
          </a:p>
          <a:p>
            <a:r>
              <a:rPr lang="ja-JP" altLang="en-US" sz="1400"/>
              <a:t>農林水産省：洪水ハイドログラフの計算</a:t>
            </a:r>
            <a:r>
              <a:rPr lang="en-US" altLang="ja-JP" sz="1400"/>
              <a:t>. </a:t>
            </a:r>
            <a:r>
              <a:rPr lang="ja-JP" altLang="en-US" sz="1400"/>
              <a:t>最終閲覧</a:t>
            </a:r>
            <a:r>
              <a:rPr lang="en-US" altLang="ja-JP" sz="1400"/>
              <a:t>2026/01/26</a:t>
            </a:r>
          </a:p>
          <a:p>
            <a:r>
              <a:rPr lang="en-US" altLang="ja-JP" sz="1400">
                <a:hlinkClick r:id="rId13"/>
              </a:rPr>
              <a:t>https://www.maff.go.jp/j/nousin/noukan/tyotei/kizyun/pdf/07_haisui_gijutsusho9.pdf</a:t>
            </a:r>
            <a:endParaRPr lang="en-US" altLang="ja-JP" sz="1400"/>
          </a:p>
          <a:p>
            <a:r>
              <a:rPr lang="ja-JP" altLang="en-US" sz="1400"/>
              <a:t>農林水産省：農業保険（収入保険・農業共済）</a:t>
            </a:r>
            <a:endParaRPr lang="en-US" altLang="ja-JP" sz="1400"/>
          </a:p>
          <a:p>
            <a:r>
              <a:rPr lang="en-US" altLang="ja-JP" sz="1400">
                <a:hlinkClick r:id="rId14"/>
              </a:rPr>
              <a:t>https://www.maff.go.jp/j/keiei/nogyohoken/index.html</a:t>
            </a:r>
            <a:endParaRPr lang="en-US" altLang="ja-JP" sz="1400"/>
          </a:p>
          <a:p>
            <a:endParaRPr lang="en-US" altLang="ja-JP" sz="1400" u="sng"/>
          </a:p>
          <a:p>
            <a:r>
              <a:rPr lang="ja-JP" altLang="ja-JP" sz="1400"/>
              <a:t>土浦市立博物館</a:t>
            </a:r>
            <a:r>
              <a:rPr lang="en-US" altLang="ja-JP" sz="1400"/>
              <a:t>(</a:t>
            </a:r>
            <a:r>
              <a:rPr lang="ja-JP" altLang="ja-JP" sz="1400"/>
              <a:t>平成</a:t>
            </a:r>
            <a:r>
              <a:rPr lang="en-US" altLang="ja-JP" sz="1400"/>
              <a:t>21</a:t>
            </a:r>
            <a:r>
              <a:rPr lang="ja-JP" altLang="ja-JP" sz="1400"/>
              <a:t>年</a:t>
            </a:r>
            <a:r>
              <a:rPr lang="en-US" altLang="ja-JP" sz="1400"/>
              <a:t>3</a:t>
            </a:r>
            <a:r>
              <a:rPr lang="ja-JP" altLang="ja-JP" sz="1400"/>
              <a:t>月</a:t>
            </a:r>
            <a:r>
              <a:rPr lang="en-US" altLang="ja-JP" sz="1400"/>
              <a:t>24</a:t>
            </a:r>
            <a:r>
              <a:rPr lang="ja-JP" altLang="ja-JP" sz="1400"/>
              <a:t>日発行</a:t>
            </a:r>
            <a:r>
              <a:rPr lang="en-US" altLang="ja-JP" sz="1400"/>
              <a:t>). </a:t>
            </a:r>
            <a:r>
              <a:rPr lang="ja-JP" altLang="ja-JP" sz="1400"/>
              <a:t>土浦市史資料集『土浦の洪水記録</a:t>
            </a:r>
            <a:r>
              <a:rPr lang="en-US" altLang="ja-JP" sz="1400"/>
              <a:t>-</a:t>
            </a:r>
            <a:r>
              <a:rPr lang="ja-JP" altLang="ja-JP" sz="1400"/>
              <a:t>先人が語る水とのたたかい</a:t>
            </a:r>
            <a:r>
              <a:rPr lang="en-US" altLang="ja-JP" sz="1400"/>
              <a:t>-</a:t>
            </a:r>
            <a:r>
              <a:rPr lang="ja-JP" altLang="ja-JP" sz="1400"/>
              <a:t>』</a:t>
            </a:r>
            <a:endParaRPr lang="en-US" altLang="ja-JP" sz="1400"/>
          </a:p>
          <a:p>
            <a:r>
              <a:rPr lang="ja-JP" altLang="en-US" sz="1400"/>
              <a:t>土屋十圀 著</a:t>
            </a:r>
            <a:r>
              <a:rPr lang="en-US" altLang="ja-JP" sz="1400"/>
              <a:t>. 『</a:t>
            </a:r>
            <a:r>
              <a:rPr lang="ja-JP" altLang="en-US" sz="1400"/>
              <a:t>激化する水災害から学ぶ</a:t>
            </a:r>
            <a:r>
              <a:rPr lang="en-US" altLang="ja-JP" sz="1400"/>
              <a:t>』.</a:t>
            </a:r>
            <a:r>
              <a:rPr lang="ja-JP" altLang="en-US" sz="1400"/>
              <a:t>鹿島出版会</a:t>
            </a:r>
            <a:r>
              <a:rPr lang="en-US" altLang="ja-JP" sz="1400"/>
              <a:t>(2014</a:t>
            </a:r>
            <a:r>
              <a:rPr lang="ja-JP" altLang="en-US" sz="1400"/>
              <a:t>発行</a:t>
            </a:r>
            <a:r>
              <a:rPr lang="en-US" altLang="ja-JP" sz="1400"/>
              <a:t>)</a:t>
            </a:r>
          </a:p>
          <a:p>
            <a:r>
              <a:rPr lang="ja-JP" altLang="en-US" sz="1400"/>
              <a:t>国土技術政策総合研究所河川研究部 水害研究室：水位データが不足する中小河川における 水位上昇速度の考え方について</a:t>
            </a:r>
            <a:r>
              <a:rPr lang="en-US" altLang="ja-JP" sz="1400"/>
              <a:t>(</a:t>
            </a:r>
            <a:r>
              <a:rPr lang="ja-JP" altLang="en-US" sz="1400"/>
              <a:t>案</a:t>
            </a:r>
            <a:r>
              <a:rPr lang="en-US" altLang="ja-JP" sz="1400"/>
              <a:t>)H30</a:t>
            </a:r>
            <a:endParaRPr lang="ja-JP" altLang="ja-JP" sz="1400"/>
          </a:p>
        </p:txBody>
      </p:sp>
      <p:sp>
        <p:nvSpPr>
          <p:cNvPr id="4" name="スライド番号プレースホルダー 3">
            <a:extLst>
              <a:ext uri="{FF2B5EF4-FFF2-40B4-BE49-F238E27FC236}">
                <a16:creationId xmlns:a16="http://schemas.microsoft.com/office/drawing/2014/main" id="{6DE3AD17-818D-4183-E9AC-A0F959C57488}"/>
              </a:ext>
            </a:extLst>
          </p:cNvPr>
          <p:cNvSpPr>
            <a:spLocks noGrp="1"/>
          </p:cNvSpPr>
          <p:nvPr>
            <p:ph type="sldNum" sz="quarter" idx="12"/>
          </p:nvPr>
        </p:nvSpPr>
        <p:spPr/>
        <p:txBody>
          <a:bodyPr/>
          <a:lstStyle/>
          <a:p>
            <a:fld id="{808DD2B0-C8C2-4F2E-939A-03152E45562F}" type="slidenum">
              <a:rPr kumimoji="1" lang="ja-JP" altLang="en-US" smtClean="0"/>
              <a:t>67</a:t>
            </a:fld>
            <a:endParaRPr kumimoji="1" lang="ja-JP" altLang="en-US"/>
          </a:p>
        </p:txBody>
      </p:sp>
    </p:spTree>
    <p:extLst>
      <p:ext uri="{BB962C8B-B14F-4D97-AF65-F5344CB8AC3E}">
        <p14:creationId xmlns:p14="http://schemas.microsoft.com/office/powerpoint/2010/main" val="17679277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ユーザー定義 1">
      <a:majorFont>
        <a:latin typeface="Noto Sans JP"/>
        <a:ea typeface="Noto Sans JP"/>
        <a:cs typeface=""/>
      </a:majorFont>
      <a:minorFont>
        <a:latin typeface="Noto Sans JP"/>
        <a:ea typeface="Noto Sans JP"/>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明朝"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明朝"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A8FAC05DD711245A6CDE0EE068D642A" ma:contentTypeVersion="11" ma:contentTypeDescription="新しいドキュメントを作成します。" ma:contentTypeScope="" ma:versionID="f20d487cd8ad1f04a1a5fe567f06e37a">
  <xsd:schema xmlns:xsd="http://www.w3.org/2001/XMLSchema" xmlns:xs="http://www.w3.org/2001/XMLSchema" xmlns:p="http://schemas.microsoft.com/office/2006/metadata/properties" xmlns:ns2="3425a4dd-03d9-4226-ba6c-40c09009919b" xmlns:ns3="1db7c87b-d93d-4ba4-a6fd-b9568fa53b26" targetNamespace="http://schemas.microsoft.com/office/2006/metadata/properties" ma:root="true" ma:fieldsID="e02e66e8aca7edaa9bab1ae4fdf72511" ns2:_="" ns3:_="">
    <xsd:import namespace="3425a4dd-03d9-4226-ba6c-40c09009919b"/>
    <xsd:import namespace="1db7c87b-d93d-4ba4-a6fd-b9568fa53b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25a4dd-03d9-4226-ba6c-40c0900991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画像タグ" ma:readOnly="false" ma:fieldId="{5cf76f15-5ced-4ddc-b409-7134ff3c332f}" ma:taxonomyMulti="true" ma:sspId="2f566ec5-32a6-4ec1-8c14-5dab5ced459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db7c87b-d93d-4ba4-a6fd-b9568fa53b2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b28ff28-b896-4479-bf7d-3c0094fe4640}" ma:internalName="TaxCatchAll" ma:showField="CatchAllData" ma:web="1db7c87b-d93d-4ba4-a6fd-b9568fa53b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425a4dd-03d9-4226-ba6c-40c09009919b">
      <Terms xmlns="http://schemas.microsoft.com/office/infopath/2007/PartnerControls"/>
    </lcf76f155ced4ddcb4097134ff3c332f>
    <TaxCatchAll xmlns="1db7c87b-d93d-4ba4-a6fd-b9568fa53b2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66BBA1-AEC8-447B-AB72-92B0D84EBD45}"/>
</file>

<file path=customXml/itemProps2.xml><?xml version="1.0" encoding="utf-8"?>
<ds:datastoreItem xmlns:ds="http://schemas.openxmlformats.org/officeDocument/2006/customXml" ds:itemID="{191B484B-4277-4F53-946E-D81DE4E22B6B}">
  <ds:schemaRefs>
    <ds:schemaRef ds:uri="58e15061-a743-4ad8-ad5d-45149398331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944B593-A79F-4313-AD1C-130F744042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67</Slides>
  <Notes>58</Notes>
  <HiddenSlides>36</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テーマ</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浅川　小鼓音</dc:creator>
  <cp:revision>2</cp:revision>
  <dcterms:created xsi:type="dcterms:W3CDTF">2025-12-26T06:42:57Z</dcterms:created>
  <dcterms:modified xsi:type="dcterms:W3CDTF">2026-02-17T16:15:02Z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0x0101006A8FAC05DD711245A6CDE0EE068D642A</vt:lpwstr>
  </property>
  <property fmtid="{D5CDD505-2E9C-101B-9397-08002B2CF9AE}" pid="3" name="MediaServiceImageTags">
    <vt:lpwstr/>
  </property>
</Properties>
</file>