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10.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2.xml" ContentType="application/vnd.openxmlformats-officedocument.drawingml.char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9"/>
  </p:notesMasterIdLst>
  <p:sldIdLst>
    <p:sldId id="334" r:id="rId5"/>
    <p:sldId id="313" r:id="rId6"/>
    <p:sldId id="260" r:id="rId7"/>
    <p:sldId id="264" r:id="rId8"/>
    <p:sldId id="265" r:id="rId9"/>
    <p:sldId id="293" r:id="rId10"/>
    <p:sldId id="267" r:id="rId11"/>
    <p:sldId id="285" r:id="rId12"/>
    <p:sldId id="296" r:id="rId13"/>
    <p:sldId id="320" r:id="rId14"/>
    <p:sldId id="321" r:id="rId15"/>
    <p:sldId id="270" r:id="rId16"/>
    <p:sldId id="322" r:id="rId17"/>
    <p:sldId id="323" r:id="rId18"/>
    <p:sldId id="276" r:id="rId19"/>
    <p:sldId id="278" r:id="rId20"/>
    <p:sldId id="332" r:id="rId21"/>
    <p:sldId id="307" r:id="rId22"/>
    <p:sldId id="280" r:id="rId23"/>
    <p:sldId id="333" r:id="rId24"/>
    <p:sldId id="294" r:id="rId25"/>
    <p:sldId id="286" r:id="rId26"/>
    <p:sldId id="281" r:id="rId27"/>
    <p:sldId id="331" r:id="rId28"/>
    <p:sldId id="312" r:id="rId29"/>
    <p:sldId id="319" r:id="rId30"/>
    <p:sldId id="314" r:id="rId31"/>
    <p:sldId id="318" r:id="rId32"/>
    <p:sldId id="283" r:id="rId33"/>
    <p:sldId id="327" r:id="rId34"/>
    <p:sldId id="330" r:id="rId35"/>
    <p:sldId id="328" r:id="rId36"/>
    <p:sldId id="324" r:id="rId37"/>
    <p:sldId id="305" r:id="rId3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1C84911-4EDD-8A10-165E-1CDB3CA9C45F}" name="浅川　小鼓音" initials="小浅" userId="S::s2311980@u.tsukuba.ac.jp::2fb242d1-aa5d-4869-91a1-bc0fda5fd7c9" providerId="AD"/>
  <p188:author id="{D57D0E1E-14AB-0C64-AADD-3C04D88297FC}" name="中澤　瑠河" initials="中澤　瑠河" userId="S::s2520472@u.tsukuba.ac.jp::392c0352-1951-4bbc-8658-2735e0835a17" providerId="AD"/>
  <p188:author id="{4593AE59-356F-FCAD-C746-7183C5F1EDF3}" name="村林　航宙" initials="" userId="S::s2311119@u.tsukuba.ac.jp::209db1e7-1799-47b7-913f-ec696d8fd482" providerId="AD"/>
  <p188:author id="{A38F2E69-B368-A043-4CD9-5B91C6C04E62}" name="露無　嘉康" initials="露" userId="S::s2310366@u.tsukuba.ac.jp::dc177159-1327-4261-a991-7e548a8d24a8" providerId="AD"/>
  <p188:author id="{5040A57C-656A-AA8E-C7F8-DBED41D803AD}" name="内田　光海" initials="内" userId="S::s2311222@u.tsukuba.ac.jp::cd86fe91-75ff-4a0e-bbe2-324827741211" providerId="AD"/>
  <p188:author id="{DB3C097E-DEDE-AE2C-69ED-0A56654B0E5A}" name="熊倉　彩" initials="熊" userId="S::s2312072@u.tsukuba.ac.jp::0c4b3378-fd2c-4d3b-867d-a5dd7c457c45" providerId="AD"/>
  <p188:author id="{7C571D98-766D-4F7D-30FE-02E93287145E}" name="花石　健太" initials="花" userId="S::s2312721@u.tsukuba.ac.jp::9756da11-3041-41f4-8b28-81d10c9f07b7" providerId="AD"/>
  <p188:author id="{C559A9C3-297E-1C9A-DC42-A472648DB46C}" name="永井　煌" initials="" userId="S::s2311845@u.tsukuba.ac.jp::70f28f42-fc89-4ad1-8b6c-d2ded7d58a4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A7BA7"/>
    <a:srgbClr val="C26A4A"/>
    <a:srgbClr val="BFBFBF"/>
    <a:srgbClr val="F5F1E4"/>
    <a:srgbClr val="E4BCAE"/>
    <a:srgbClr val="F7F7F5"/>
    <a:srgbClr val="FCC7C6"/>
    <a:srgbClr val="EC7066"/>
    <a:srgbClr val="DC0A0A"/>
    <a:srgbClr val="BEE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6D590E-6327-4BF9-48D0-DDC4DE734467}" v="25" dt="2026-02-17T16:04:44.44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https://o365tsukuba-my.sharepoint.com/personal/s2311845_u_tsukuba_ac_jp/Documents/&#35501;&#12415;&#12383;&#12356;&#26412;&#12522;&#12473;&#1248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Users\murabayashiwataru\Downloads\&#36786;&#26989;&#38306;&#20418;&#12486;&#12441;&#12540;&#1247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463216961564709"/>
          <c:y val="0.23871062486232469"/>
          <c:w val="0.74467718847141484"/>
          <c:h val="0.5196144327245773"/>
        </c:manualLayout>
      </c:layout>
      <c:barChart>
        <c:barDir val="col"/>
        <c:grouping val="clustered"/>
        <c:varyColors val="0"/>
        <c:ser>
          <c:idx val="0"/>
          <c:order val="0"/>
          <c:tx>
            <c:strRef>
              <c:f>Sheet3!$B$3</c:f>
              <c:strCache>
                <c:ptCount val="1"/>
                <c:pt idx="0">
                  <c:v>賃料増加率</c:v>
                </c:pt>
              </c:strCache>
            </c:strRef>
          </c:tx>
          <c:spPr>
            <a:solidFill>
              <a:srgbClr val="4A7BA7"/>
            </a:solidFill>
            <a:ln>
              <a:noFill/>
            </a:ln>
            <a:effectLst/>
          </c:spPr>
          <c:invertIfNegative val="0"/>
          <c:cat>
            <c:numRef>
              <c:f>Sheet3!$A$4:$A$8</c:f>
              <c:numCache>
                <c:formatCode>0%</c:formatCode>
                <c:ptCount val="5"/>
                <c:pt idx="0">
                  <c:v>0.1</c:v>
                </c:pt>
                <c:pt idx="1">
                  <c:v>0.2</c:v>
                </c:pt>
                <c:pt idx="2">
                  <c:v>0.3</c:v>
                </c:pt>
                <c:pt idx="3">
                  <c:v>0.4</c:v>
                </c:pt>
                <c:pt idx="4">
                  <c:v>0.5</c:v>
                </c:pt>
              </c:numCache>
            </c:numRef>
          </c:cat>
          <c:val>
            <c:numRef>
              <c:f>Sheet3!$B$4:$B$8</c:f>
              <c:numCache>
                <c:formatCode>General</c:formatCode>
                <c:ptCount val="5"/>
                <c:pt idx="0">
                  <c:v>102</c:v>
                </c:pt>
                <c:pt idx="1">
                  <c:v>103.7</c:v>
                </c:pt>
                <c:pt idx="2">
                  <c:v>105.7</c:v>
                </c:pt>
                <c:pt idx="3">
                  <c:v>107.3</c:v>
                </c:pt>
                <c:pt idx="4">
                  <c:v>108.9</c:v>
                </c:pt>
              </c:numCache>
            </c:numRef>
          </c:val>
          <c:extLst>
            <c:ext xmlns:c16="http://schemas.microsoft.com/office/drawing/2014/chart" uri="{C3380CC4-5D6E-409C-BE32-E72D297353CC}">
              <c16:uniqueId val="{00000000-F0E8-054D-A34E-A5A40D53E25E}"/>
            </c:ext>
          </c:extLst>
        </c:ser>
        <c:dLbls>
          <c:showLegendKey val="0"/>
          <c:showVal val="0"/>
          <c:showCatName val="0"/>
          <c:showSerName val="0"/>
          <c:showPercent val="0"/>
          <c:showBubbleSize val="0"/>
        </c:dLbls>
        <c:gapWidth val="147"/>
        <c:overlap val="-15"/>
        <c:axId val="829713840"/>
        <c:axId val="829715552"/>
      </c:barChart>
      <c:catAx>
        <c:axId val="829713840"/>
        <c:scaling>
          <c:orientation val="minMax"/>
        </c:scaling>
        <c:delete val="0"/>
        <c:axPos val="b"/>
        <c:title>
          <c:tx>
            <c:rich>
              <a:bodyPr rot="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r>
                  <a:rPr lang="ja-JP" altLang="en-US" sz="1600"/>
                  <a:t>歩行者通行量増加率（％）</a:t>
                </a:r>
              </a:p>
            </c:rich>
          </c:tx>
          <c:overlay val="0"/>
          <c:spPr>
            <a:noFill/>
            <a:ln>
              <a:noFill/>
            </a:ln>
            <a:effectLst/>
          </c:spPr>
          <c:txPr>
            <a:bodyPr rot="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endParaRPr lang="ja-JP"/>
            </a:p>
          </c:txPr>
        </c:title>
        <c:numFmt formatCode="0%" sourceLinked="1"/>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lang="ja-JP" sz="1400" b="0" i="0" u="none" strike="noStrike" kern="1200" baseline="0">
                <a:solidFill>
                  <a:schemeClr val="tx1">
                    <a:lumMod val="65000"/>
                    <a:lumOff val="35000"/>
                  </a:schemeClr>
                </a:solidFill>
                <a:latin typeface="+mn-lt"/>
                <a:ea typeface="+mn-ea"/>
                <a:cs typeface="+mn-cs"/>
              </a:defRPr>
            </a:pPr>
            <a:endParaRPr lang="ja-JP"/>
          </a:p>
        </c:txPr>
        <c:crossAx val="829715552"/>
        <c:crosses val="autoZero"/>
        <c:auto val="1"/>
        <c:lblAlgn val="ctr"/>
        <c:lblOffset val="100"/>
        <c:noMultiLvlLbl val="0"/>
      </c:catAx>
      <c:valAx>
        <c:axId val="829715552"/>
        <c:scaling>
          <c:orientation val="minMax"/>
          <c:min val="100"/>
        </c:scaling>
        <c:delete val="0"/>
        <c:axPos val="l"/>
        <c:majorGridlines>
          <c:spPr>
            <a:ln w="9525" cap="flat" cmpd="sng" algn="ctr">
              <a:solidFill>
                <a:schemeClr val="bg2">
                  <a:lumMod val="75000"/>
                </a:schemeClr>
              </a:solidFill>
              <a:prstDash val="solid"/>
              <a:round/>
            </a:ln>
            <a:effectLst/>
          </c:spPr>
        </c:majorGridlines>
        <c:title>
          <c:tx>
            <c:rich>
              <a:bodyPr rot="-540000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r>
                  <a:rPr lang="ja-JP" altLang="en-US" sz="1600"/>
                  <a:t>賃料増加率（％）</a:t>
                </a:r>
              </a:p>
            </c:rich>
          </c:tx>
          <c:overlay val="0"/>
          <c:spPr>
            <a:noFill/>
            <a:ln>
              <a:noFill/>
            </a:ln>
            <a:effectLst/>
          </c:spPr>
          <c:txPr>
            <a:bodyPr rot="-5400000" spcFirstLastPara="1" vertOverflow="ellipsis" vert="horz" wrap="square" anchor="ctr" anchorCtr="1"/>
            <a:lstStyle/>
            <a:p>
              <a:pPr>
                <a:defRPr lang="ja-JP" sz="16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1200" b="0" i="0" u="none" strike="noStrike" kern="1200" baseline="0">
                <a:solidFill>
                  <a:schemeClr val="tx1">
                    <a:lumMod val="65000"/>
                    <a:lumOff val="35000"/>
                  </a:schemeClr>
                </a:solidFill>
                <a:latin typeface="+mn-lt"/>
                <a:ea typeface="+mn-ea"/>
                <a:cs typeface="+mn-cs"/>
              </a:defRPr>
            </a:pPr>
            <a:endParaRPr lang="ja-JP"/>
          </a:p>
        </c:txPr>
        <c:crossAx val="8297138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400" b="0" i="0" u="none" strike="noStrike" kern="1200" spc="0" baseline="0">
                <a:solidFill>
                  <a:schemeClr val="tx1">
                    <a:lumMod val="65000"/>
                    <a:lumOff val="35000"/>
                  </a:schemeClr>
                </a:solidFill>
                <a:latin typeface="+mn-lt"/>
                <a:ea typeface="+mn-ea"/>
                <a:cs typeface="+mn-cs"/>
              </a:defRPr>
            </a:pPr>
            <a:r>
              <a:rPr lang="ja-JP" altLang="en-US" sz="1400" b="0" i="0" u="none" strike="noStrike" kern="1200" spc="0" baseline="0">
                <a:solidFill>
                  <a:sysClr val="windowText" lastClr="000000">
                    <a:lumMod val="65000"/>
                    <a:lumOff val="35000"/>
                  </a:sysClr>
                </a:solidFill>
              </a:rPr>
              <a:t>茨城県南地域農業産出額</a:t>
            </a:r>
            <a:r>
              <a:rPr lang="en-US" altLang="ja-JP" sz="1400" b="0" i="0" u="none" strike="noStrike" kern="1200" spc="0" baseline="0">
                <a:solidFill>
                  <a:sysClr val="windowText" lastClr="000000">
                    <a:lumMod val="65000"/>
                    <a:lumOff val="35000"/>
                  </a:sysClr>
                </a:solidFill>
              </a:rPr>
              <a:t>(</a:t>
            </a:r>
            <a:r>
              <a:rPr lang="ja-JP" altLang="en-US" sz="1400" b="0" i="0" u="none" strike="noStrike" kern="1200" spc="0" baseline="0">
                <a:solidFill>
                  <a:sysClr val="windowText" lastClr="000000">
                    <a:lumMod val="65000"/>
                    <a:lumOff val="35000"/>
                  </a:sysClr>
                </a:solidFill>
              </a:rPr>
              <a:t>耕種</a:t>
            </a:r>
            <a:r>
              <a:rPr lang="en-US" altLang="ja-JP" sz="1400" b="0" i="0" u="none" strike="noStrike" kern="1200" spc="0" baseline="0">
                <a:solidFill>
                  <a:sysClr val="windowText" lastClr="000000">
                    <a:lumMod val="65000"/>
                    <a:lumOff val="35000"/>
                  </a:sysClr>
                </a:solidFill>
              </a:rPr>
              <a:t>)</a:t>
            </a:r>
            <a:r>
              <a:rPr lang="ja-JP" altLang="en-US" sz="1400" b="0" i="0" u="none" strike="noStrike" kern="1200" spc="0" baseline="0">
                <a:solidFill>
                  <a:sysClr val="windowText" lastClr="000000">
                    <a:lumMod val="65000"/>
                    <a:lumOff val="35000"/>
                  </a:sysClr>
                </a:solidFill>
              </a:rPr>
              <a:t>推移</a:t>
            </a:r>
          </a:p>
        </c:rich>
      </c:tx>
      <c:overlay val="0"/>
      <c:spPr>
        <a:noFill/>
        <a:ln>
          <a:noFill/>
        </a:ln>
        <a:effectLst/>
      </c:spPr>
    </c:title>
    <c:autoTitleDeleted val="0"/>
    <c:plotArea>
      <c:layout/>
      <c:lineChart>
        <c:grouping val="standard"/>
        <c:varyColors val="0"/>
        <c:ser>
          <c:idx val="1"/>
          <c:order val="0"/>
          <c:tx>
            <c:strRef>
              <c:f>かすみがうら市!$C$17</c:f>
              <c:strCache>
                <c:ptCount val="1"/>
                <c:pt idx="0">
                  <c:v>かすみがうら市</c:v>
                </c:pt>
              </c:strCache>
            </c:strRef>
          </c:tx>
          <c:spPr>
            <a:ln>
              <a:solidFill>
                <a:schemeClr val="bg1">
                  <a:lumMod val="75000"/>
                </a:schemeClr>
              </a:solidFill>
            </a:ln>
          </c:spPr>
          <c:marker>
            <c:symbol val="none"/>
          </c:marker>
          <c:cat>
            <c:numRef>
              <c:f>かすみがうら市!$B$18:$B$27</c:f>
              <c:numCache>
                <c:formatCode>General</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かすみがうら市!$C$18:$C$27</c:f>
              <c:numCache>
                <c:formatCode>General</c:formatCode>
                <c:ptCount val="10"/>
                <c:pt idx="0">
                  <c:v>840</c:v>
                </c:pt>
                <c:pt idx="1">
                  <c:v>852</c:v>
                </c:pt>
                <c:pt idx="2">
                  <c:v>930</c:v>
                </c:pt>
                <c:pt idx="3">
                  <c:v>905</c:v>
                </c:pt>
                <c:pt idx="4">
                  <c:v>850</c:v>
                </c:pt>
                <c:pt idx="5">
                  <c:v>747</c:v>
                </c:pt>
                <c:pt idx="6">
                  <c:v>759</c:v>
                </c:pt>
                <c:pt idx="7">
                  <c:v>754</c:v>
                </c:pt>
                <c:pt idx="8">
                  <c:v>745</c:v>
                </c:pt>
                <c:pt idx="9">
                  <c:v>785</c:v>
                </c:pt>
              </c:numCache>
            </c:numRef>
          </c:val>
          <c:smooth val="0"/>
          <c:extLst>
            <c:ext xmlns:c16="http://schemas.microsoft.com/office/drawing/2014/chart" uri="{C3380CC4-5D6E-409C-BE32-E72D297353CC}">
              <c16:uniqueId val="{00000000-5F6C-224F-BE8A-DAD68FCFBEDA}"/>
            </c:ext>
          </c:extLst>
        </c:ser>
        <c:ser>
          <c:idx val="2"/>
          <c:order val="1"/>
          <c:tx>
            <c:strRef>
              <c:f>石岡市!$C$17</c:f>
              <c:strCache>
                <c:ptCount val="1"/>
                <c:pt idx="0">
                  <c:v>石岡市</c:v>
                </c:pt>
              </c:strCache>
            </c:strRef>
          </c:tx>
          <c:spPr>
            <a:ln w="28575" cap="rnd">
              <a:solidFill>
                <a:schemeClr val="bg1">
                  <a:lumMod val="50000"/>
                </a:schemeClr>
              </a:solidFill>
              <a:round/>
            </a:ln>
            <a:effectLst/>
          </c:spPr>
          <c:marker>
            <c:symbol val="none"/>
          </c:marker>
          <c:cat>
            <c:numRef>
              <c:f>石岡市!$B$18:$B$27</c:f>
              <c:numCache>
                <c:formatCode>General</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石岡市!$C$18:$C$27</c:f>
              <c:numCache>
                <c:formatCode>General</c:formatCode>
                <c:ptCount val="10"/>
                <c:pt idx="0">
                  <c:v>849</c:v>
                </c:pt>
                <c:pt idx="1">
                  <c:v>862</c:v>
                </c:pt>
                <c:pt idx="2">
                  <c:v>926</c:v>
                </c:pt>
                <c:pt idx="3">
                  <c:v>918</c:v>
                </c:pt>
                <c:pt idx="4">
                  <c:v>855</c:v>
                </c:pt>
                <c:pt idx="5">
                  <c:v>737</c:v>
                </c:pt>
                <c:pt idx="6">
                  <c:v>749</c:v>
                </c:pt>
                <c:pt idx="7">
                  <c:v>712</c:v>
                </c:pt>
                <c:pt idx="8">
                  <c:v>712</c:v>
                </c:pt>
                <c:pt idx="9">
                  <c:v>767</c:v>
                </c:pt>
              </c:numCache>
            </c:numRef>
          </c:val>
          <c:smooth val="0"/>
          <c:extLst>
            <c:ext xmlns:c16="http://schemas.microsoft.com/office/drawing/2014/chart" uri="{C3380CC4-5D6E-409C-BE32-E72D297353CC}">
              <c16:uniqueId val="{00000001-5F6C-224F-BE8A-DAD68FCFBEDA}"/>
            </c:ext>
          </c:extLst>
        </c:ser>
        <c:ser>
          <c:idx val="3"/>
          <c:order val="2"/>
          <c:tx>
            <c:strRef>
              <c:f>つくば市!$C$17</c:f>
              <c:strCache>
                <c:ptCount val="1"/>
                <c:pt idx="0">
                  <c:v>つくば市</c:v>
                </c:pt>
              </c:strCache>
            </c:strRef>
          </c:tx>
          <c:spPr>
            <a:ln w="28575" cap="rnd">
              <a:solidFill>
                <a:schemeClr val="tx1"/>
              </a:solidFill>
              <a:round/>
            </a:ln>
            <a:effectLst/>
          </c:spPr>
          <c:marker>
            <c:symbol val="none"/>
          </c:marker>
          <c:cat>
            <c:numRef>
              <c:f>つくば市!$B$18:$B$27</c:f>
              <c:numCache>
                <c:formatCode>General</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つくば市!$C$18:$C$27</c:f>
              <c:numCache>
                <c:formatCode>General</c:formatCode>
                <c:ptCount val="10"/>
                <c:pt idx="0">
                  <c:v>779</c:v>
                </c:pt>
                <c:pt idx="1">
                  <c:v>797</c:v>
                </c:pt>
                <c:pt idx="2">
                  <c:v>873</c:v>
                </c:pt>
                <c:pt idx="3">
                  <c:v>884</c:v>
                </c:pt>
                <c:pt idx="4">
                  <c:v>838</c:v>
                </c:pt>
                <c:pt idx="5">
                  <c:v>735</c:v>
                </c:pt>
                <c:pt idx="6">
                  <c:v>745</c:v>
                </c:pt>
                <c:pt idx="7">
                  <c:v>634</c:v>
                </c:pt>
                <c:pt idx="8">
                  <c:v>652</c:v>
                </c:pt>
                <c:pt idx="9">
                  <c:v>708</c:v>
                </c:pt>
              </c:numCache>
            </c:numRef>
          </c:val>
          <c:smooth val="0"/>
          <c:extLst>
            <c:ext xmlns:c16="http://schemas.microsoft.com/office/drawing/2014/chart" uri="{C3380CC4-5D6E-409C-BE32-E72D297353CC}">
              <c16:uniqueId val="{00000002-5F6C-224F-BE8A-DAD68FCFBEDA}"/>
            </c:ext>
          </c:extLst>
        </c:ser>
        <c:ser>
          <c:idx val="0"/>
          <c:order val="3"/>
          <c:tx>
            <c:strRef>
              <c:f>土浦市!$C$17</c:f>
              <c:strCache>
                <c:ptCount val="1"/>
                <c:pt idx="0">
                  <c:v>土浦市</c:v>
                </c:pt>
              </c:strCache>
            </c:strRef>
          </c:tx>
          <c:spPr>
            <a:ln w="28575" cap="rnd">
              <a:solidFill>
                <a:srgbClr val="FFC000"/>
              </a:solidFill>
              <a:round/>
            </a:ln>
            <a:effectLst/>
          </c:spPr>
          <c:marker>
            <c:symbol val="none"/>
          </c:marker>
          <c:cat>
            <c:numRef>
              <c:f>土浦市!$B$18:$B$27</c:f>
              <c:numCache>
                <c:formatCode>General</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土浦市!$C$18:$C$27</c:f>
              <c:numCache>
                <c:formatCode>General</c:formatCode>
                <c:ptCount val="10"/>
                <c:pt idx="0">
                  <c:v>788</c:v>
                </c:pt>
                <c:pt idx="1">
                  <c:v>815</c:v>
                </c:pt>
                <c:pt idx="2">
                  <c:v>909</c:v>
                </c:pt>
                <c:pt idx="3">
                  <c:v>863</c:v>
                </c:pt>
                <c:pt idx="4">
                  <c:v>825</c:v>
                </c:pt>
                <c:pt idx="5">
                  <c:v>650</c:v>
                </c:pt>
                <c:pt idx="6">
                  <c:v>658</c:v>
                </c:pt>
                <c:pt idx="7">
                  <c:v>620</c:v>
                </c:pt>
                <c:pt idx="8">
                  <c:v>600</c:v>
                </c:pt>
                <c:pt idx="9">
                  <c:v>633</c:v>
                </c:pt>
              </c:numCache>
            </c:numRef>
          </c:val>
          <c:smooth val="0"/>
          <c:extLst>
            <c:ext xmlns:c16="http://schemas.microsoft.com/office/drawing/2014/chart" uri="{C3380CC4-5D6E-409C-BE32-E72D297353CC}">
              <c16:uniqueId val="{00000003-5F6C-224F-BE8A-DAD68FCFBEDA}"/>
            </c:ext>
          </c:extLst>
        </c:ser>
        <c:dLbls>
          <c:showLegendKey val="0"/>
          <c:showVal val="0"/>
          <c:showCatName val="0"/>
          <c:showSerName val="0"/>
          <c:showPercent val="0"/>
          <c:showBubbleSize val="0"/>
        </c:dLbls>
        <c:smooth val="0"/>
        <c:axId val="689067680"/>
        <c:axId val="689210448"/>
      </c:lineChart>
      <c:catAx>
        <c:axId val="689067680"/>
        <c:scaling>
          <c:orientation val="minMax"/>
        </c:scaling>
        <c:delete val="0"/>
        <c:axPos val="b"/>
        <c:title>
          <c:tx>
            <c:rich>
              <a:bodyPr/>
              <a:lstStyle/>
              <a:p>
                <a:pPr>
                  <a:defRPr lang="ja-JP"/>
                </a:pPr>
                <a:r>
                  <a:rPr lang="en-US" altLang="ja-JP"/>
                  <a:t>(</a:t>
                </a:r>
                <a:r>
                  <a:rPr lang="ja-JP" altLang="en-US"/>
                  <a:t>年</a:t>
                </a:r>
                <a:r>
                  <a:rPr lang="en-US" altLang="ja-JP"/>
                  <a:t>)</a:t>
                </a:r>
                <a:endParaRPr lang="ja-JP" altLang="en-US"/>
              </a:p>
            </c:rich>
          </c:tx>
          <c:layout>
            <c:manualLayout>
              <c:xMode val="edge"/>
              <c:yMode val="edge"/>
              <c:x val="0.83802017069811641"/>
              <c:y val="0.90929330708661416"/>
            </c:manualLayout>
          </c:layout>
          <c:overlay val="0"/>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ja-JP"/>
          </a:p>
        </c:txPr>
        <c:crossAx val="689210448"/>
        <c:crosses val="autoZero"/>
        <c:auto val="1"/>
        <c:lblAlgn val="ctr"/>
        <c:lblOffset val="100"/>
        <c:noMultiLvlLbl val="0"/>
      </c:catAx>
      <c:valAx>
        <c:axId val="689210448"/>
        <c:scaling>
          <c:orientation val="minMax"/>
          <c:min val="300"/>
        </c:scaling>
        <c:delete val="0"/>
        <c:axPos val="l"/>
        <c:majorGridlines>
          <c:spPr>
            <a:ln w="9525" cap="flat" cmpd="sng" algn="ctr">
              <a:solidFill>
                <a:schemeClr val="tx1">
                  <a:lumMod val="15000"/>
                  <a:lumOff val="85000"/>
                </a:schemeClr>
              </a:solidFill>
              <a:round/>
            </a:ln>
            <a:effectLst/>
          </c:spPr>
        </c:majorGridlines>
        <c:title>
          <c:tx>
            <c:rich>
              <a:bodyPr rot="0" vert="eaVert"/>
              <a:lstStyle/>
              <a:p>
                <a:pPr>
                  <a:defRPr lang="ja-JP"/>
                </a:pPr>
                <a:r>
                  <a:rPr lang="ja-JP" altLang="en-US"/>
                  <a:t>産出額</a:t>
                </a:r>
                <a:r>
                  <a:rPr lang="en-US" altLang="ja-JP"/>
                  <a:t>(</a:t>
                </a:r>
                <a:r>
                  <a:rPr lang="ja-JP" altLang="en-US"/>
                  <a:t>千万円</a:t>
                </a:r>
                <a:r>
                  <a:rPr lang="en-US" altLang="ja-JP"/>
                  <a:t>)</a:t>
                </a:r>
              </a:p>
              <a:p>
                <a:pPr>
                  <a:defRPr lang="ja-JP"/>
                </a:pPr>
                <a:endParaRPr lang="ja-JP" altLang="en-US"/>
              </a:p>
            </c:rich>
          </c:tx>
          <c:overlay val="0"/>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ja-JP"/>
          </a:p>
        </c:txPr>
        <c:crossAx val="689067680"/>
        <c:crosses val="autoZero"/>
        <c:crossBetween val="between"/>
      </c:valAx>
    </c:plotArea>
    <c:legend>
      <c:legendPos val="r"/>
      <c:overlay val="0"/>
      <c:txPr>
        <a:bodyPr/>
        <a:lstStyle/>
        <a:p>
          <a:pPr>
            <a:defRPr lang="ja-JP"/>
          </a:pPr>
          <a:endParaRPr lang="ja-JP"/>
        </a:p>
      </c:txPr>
    </c:legend>
    <c:plotVisOnly val="1"/>
    <c:dispBlanksAs val="gap"/>
    <c:showDLblsOverMax val="0"/>
    <c:extLst/>
  </c:chart>
  <c:txPr>
    <a:bodyPr/>
    <a:lstStyle/>
    <a:p>
      <a:pPr>
        <a:defRPr/>
      </a:pPr>
      <a:endParaRPr lang="ja-JP"/>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B31176-AC5C-44D6-B856-10DBCEA1CDBB}"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kumimoji="1" lang="ja-JP" altLang="en-US"/>
        </a:p>
      </dgm:t>
    </dgm:pt>
    <dgm:pt modelId="{D32DAF85-BB8B-47AD-9330-468EB795E314}">
      <dgm:prSet phldrT="[テキスト]" custT="1"/>
      <dgm:spPr>
        <a:solidFill>
          <a:schemeClr val="bg1"/>
        </a:solidFill>
        <a:ln w="76200">
          <a:solidFill>
            <a:srgbClr val="C26A4A"/>
          </a:solidFill>
        </a:ln>
      </dgm:spPr>
      <dgm:t>
        <a:bodyPr/>
        <a:lstStyle/>
        <a:p>
          <a:r>
            <a:rPr kumimoji="1" lang="ja-JP" altLang="en-US" sz="3200" b="1">
              <a:solidFill>
                <a:schemeClr val="tx1">
                  <a:lumMod val="95000"/>
                  <a:lumOff val="5000"/>
                </a:schemeClr>
              </a:solidFill>
            </a:rPr>
            <a:t>防災</a:t>
          </a:r>
        </a:p>
      </dgm:t>
    </dgm:pt>
    <dgm:pt modelId="{8D4E7DE8-CB12-4D8A-A043-17B93797FFB6}" type="parTrans" cxnId="{F92BE364-ED1C-4096-B676-A55487183242}">
      <dgm:prSet/>
      <dgm:spPr/>
      <dgm:t>
        <a:bodyPr/>
        <a:lstStyle/>
        <a:p>
          <a:endParaRPr kumimoji="1" lang="ja-JP" altLang="en-US"/>
        </a:p>
      </dgm:t>
    </dgm:pt>
    <dgm:pt modelId="{572BBA10-5A5E-499F-98B2-CEBDE391FB90}" type="sibTrans" cxnId="{F92BE364-ED1C-4096-B676-A55487183242}">
      <dgm:prSet/>
      <dgm:spPr>
        <a:ln w="76200">
          <a:solidFill>
            <a:schemeClr val="bg2">
              <a:lumMod val="90000"/>
            </a:schemeClr>
          </a:solidFill>
        </a:ln>
      </dgm:spPr>
      <dgm:t>
        <a:bodyPr/>
        <a:lstStyle/>
        <a:p>
          <a:endParaRPr kumimoji="1" lang="ja-JP" altLang="en-US"/>
        </a:p>
      </dgm:t>
    </dgm:pt>
    <dgm:pt modelId="{0894B5A0-AA96-4E96-AB77-90CA6C4CCD01}">
      <dgm:prSet phldrT="[テキスト]" custT="1"/>
      <dgm:spPr>
        <a:solidFill>
          <a:schemeClr val="bg1"/>
        </a:solidFill>
        <a:ln w="76200">
          <a:solidFill>
            <a:srgbClr val="C26A4A"/>
          </a:solidFill>
        </a:ln>
      </dgm:spPr>
      <dgm:t>
        <a:bodyPr/>
        <a:lstStyle/>
        <a:p>
          <a:r>
            <a:rPr kumimoji="1" lang="ja-JP" altLang="en-US" sz="3200" b="1">
              <a:solidFill>
                <a:schemeClr val="tx1">
                  <a:lumMod val="95000"/>
                  <a:lumOff val="5000"/>
                </a:schemeClr>
              </a:solidFill>
            </a:rPr>
            <a:t>商業</a:t>
          </a:r>
        </a:p>
      </dgm:t>
    </dgm:pt>
    <dgm:pt modelId="{15252082-844C-4708-9638-A65B92B9C24A}" type="parTrans" cxnId="{523644C1-E732-4702-B04D-8A4BAD4EA19D}">
      <dgm:prSet/>
      <dgm:spPr/>
      <dgm:t>
        <a:bodyPr/>
        <a:lstStyle/>
        <a:p>
          <a:endParaRPr kumimoji="1" lang="ja-JP" altLang="en-US"/>
        </a:p>
      </dgm:t>
    </dgm:pt>
    <dgm:pt modelId="{A52820DE-02F1-4A7D-B604-5D5237A8EF6B}" type="sibTrans" cxnId="{523644C1-E732-4702-B04D-8A4BAD4EA19D}">
      <dgm:prSet/>
      <dgm:spPr>
        <a:ln w="76200">
          <a:solidFill>
            <a:schemeClr val="bg2">
              <a:lumMod val="90000"/>
            </a:schemeClr>
          </a:solidFill>
        </a:ln>
      </dgm:spPr>
      <dgm:t>
        <a:bodyPr/>
        <a:lstStyle/>
        <a:p>
          <a:endParaRPr kumimoji="1" lang="ja-JP" altLang="en-US"/>
        </a:p>
      </dgm:t>
    </dgm:pt>
    <dgm:pt modelId="{CA43CA5C-294D-4532-936A-FCBE19225DBA}">
      <dgm:prSet phldrT="[テキスト]" custT="1"/>
      <dgm:spPr>
        <a:solidFill>
          <a:schemeClr val="bg1"/>
        </a:solidFill>
        <a:ln w="76200">
          <a:solidFill>
            <a:srgbClr val="C26A4A"/>
          </a:solidFill>
        </a:ln>
      </dgm:spPr>
      <dgm:t>
        <a:bodyPr/>
        <a:lstStyle/>
        <a:p>
          <a:r>
            <a:rPr kumimoji="1" lang="ja-JP" altLang="en-US" sz="3200" b="1">
              <a:solidFill>
                <a:schemeClr val="tx1">
                  <a:lumMod val="95000"/>
                  <a:lumOff val="5000"/>
                </a:schemeClr>
              </a:solidFill>
            </a:rPr>
            <a:t>農業</a:t>
          </a:r>
        </a:p>
      </dgm:t>
    </dgm:pt>
    <dgm:pt modelId="{A0A2EE42-86CB-4CB1-941F-583C27A3A2CB}" type="parTrans" cxnId="{35B4A520-685C-444C-BA51-F7AA0BB3FFBD}">
      <dgm:prSet/>
      <dgm:spPr/>
      <dgm:t>
        <a:bodyPr/>
        <a:lstStyle/>
        <a:p>
          <a:endParaRPr kumimoji="1" lang="ja-JP" altLang="en-US"/>
        </a:p>
      </dgm:t>
    </dgm:pt>
    <dgm:pt modelId="{CA5BCA8F-584E-46EE-A10E-C5372C24BBBD}" type="sibTrans" cxnId="{35B4A520-685C-444C-BA51-F7AA0BB3FFBD}">
      <dgm:prSet/>
      <dgm:spPr>
        <a:ln w="76200">
          <a:solidFill>
            <a:schemeClr val="bg2">
              <a:lumMod val="90000"/>
            </a:schemeClr>
          </a:solidFill>
        </a:ln>
      </dgm:spPr>
      <dgm:t>
        <a:bodyPr/>
        <a:lstStyle/>
        <a:p>
          <a:endParaRPr kumimoji="1" lang="ja-JP" altLang="en-US"/>
        </a:p>
      </dgm:t>
    </dgm:pt>
    <dgm:pt modelId="{0292C26A-0C5A-4658-B2FD-D9DD3B60C2E1}">
      <dgm:prSet phldrT="[テキスト]"/>
      <dgm:spPr>
        <a:solidFill>
          <a:schemeClr val="bg1"/>
        </a:solidFill>
        <a:ln w="76200">
          <a:solidFill>
            <a:srgbClr val="C26A4A"/>
          </a:solidFill>
        </a:ln>
      </dgm:spPr>
      <dgm:t>
        <a:bodyPr/>
        <a:lstStyle/>
        <a:p>
          <a:endParaRPr kumimoji="1" lang="ja-JP" altLang="en-US"/>
        </a:p>
      </dgm:t>
    </dgm:pt>
    <dgm:pt modelId="{2EB2C19B-BB1B-463C-BB4B-A30D6044EF21}" type="parTrans" cxnId="{B404FD9E-956D-416A-B7FD-FB089F25D1F3}">
      <dgm:prSet/>
      <dgm:spPr/>
      <dgm:t>
        <a:bodyPr/>
        <a:lstStyle/>
        <a:p>
          <a:endParaRPr kumimoji="1" lang="ja-JP" altLang="en-US"/>
        </a:p>
      </dgm:t>
    </dgm:pt>
    <dgm:pt modelId="{7D857120-3C45-4B27-BA10-3C7E6197B863}" type="sibTrans" cxnId="{B404FD9E-956D-416A-B7FD-FB089F25D1F3}">
      <dgm:prSet/>
      <dgm:spPr>
        <a:solidFill>
          <a:schemeClr val="bg2">
            <a:lumMod val="50000"/>
          </a:schemeClr>
        </a:solidFill>
        <a:ln w="76200">
          <a:solidFill>
            <a:schemeClr val="bg2">
              <a:lumMod val="90000"/>
            </a:schemeClr>
          </a:solidFill>
        </a:ln>
      </dgm:spPr>
      <dgm:t>
        <a:bodyPr/>
        <a:lstStyle/>
        <a:p>
          <a:endParaRPr kumimoji="1" lang="ja-JP" altLang="en-US"/>
        </a:p>
      </dgm:t>
    </dgm:pt>
    <dgm:pt modelId="{1FDE3FE2-5F4C-48D0-9617-62E8239FE3D1}">
      <dgm:prSet phldrT="[テキスト]" custT="1"/>
      <dgm:spPr>
        <a:solidFill>
          <a:schemeClr val="bg1"/>
        </a:solidFill>
        <a:ln w="76200">
          <a:solidFill>
            <a:srgbClr val="C26A4A"/>
          </a:solidFill>
        </a:ln>
      </dgm:spPr>
      <dgm:t>
        <a:bodyPr/>
        <a:lstStyle/>
        <a:p>
          <a:endParaRPr kumimoji="1" lang="en-US" altLang="ja-JP" sz="2400" b="1">
            <a:solidFill>
              <a:schemeClr val="tx1">
                <a:lumMod val="95000"/>
                <a:lumOff val="5000"/>
              </a:schemeClr>
            </a:solidFill>
          </a:endParaRPr>
        </a:p>
      </dgm:t>
    </dgm:pt>
    <dgm:pt modelId="{682C926E-1663-4CD5-B9BF-E912BA79CAFB}" type="parTrans" cxnId="{4BB34870-D754-43EB-BEE3-4AAFE6D0BF25}">
      <dgm:prSet/>
      <dgm:spPr/>
      <dgm:t>
        <a:bodyPr/>
        <a:lstStyle/>
        <a:p>
          <a:endParaRPr kumimoji="1" lang="ja-JP" altLang="en-US"/>
        </a:p>
      </dgm:t>
    </dgm:pt>
    <dgm:pt modelId="{22D7C8A7-B854-4ECF-87AC-2BAE7E0E02F5}" type="sibTrans" cxnId="{4BB34870-D754-43EB-BEE3-4AAFE6D0BF25}">
      <dgm:prSet/>
      <dgm:spPr>
        <a:ln w="76200">
          <a:solidFill>
            <a:schemeClr val="bg2">
              <a:lumMod val="90000"/>
            </a:schemeClr>
          </a:solidFill>
        </a:ln>
      </dgm:spPr>
      <dgm:t>
        <a:bodyPr/>
        <a:lstStyle/>
        <a:p>
          <a:endParaRPr kumimoji="1" lang="ja-JP" altLang="en-US"/>
        </a:p>
      </dgm:t>
    </dgm:pt>
    <dgm:pt modelId="{2B4488FF-7DD8-4E30-BBB4-3B1385845E8D}" type="pres">
      <dgm:prSet presAssocID="{DDB31176-AC5C-44D6-B856-10DBCEA1CDBB}" presName="cycle" presStyleCnt="0">
        <dgm:presLayoutVars>
          <dgm:dir/>
          <dgm:resizeHandles val="exact"/>
        </dgm:presLayoutVars>
      </dgm:prSet>
      <dgm:spPr/>
    </dgm:pt>
    <dgm:pt modelId="{9D396383-F2B5-43B4-84E3-FED9F906FBEC}" type="pres">
      <dgm:prSet presAssocID="{D32DAF85-BB8B-47AD-9330-468EB795E314}" presName="node" presStyleLbl="node1" presStyleIdx="0" presStyleCnt="5">
        <dgm:presLayoutVars>
          <dgm:bulletEnabled val="1"/>
        </dgm:presLayoutVars>
      </dgm:prSet>
      <dgm:spPr>
        <a:prstGeom prst="flowChartConnector">
          <a:avLst/>
        </a:prstGeom>
      </dgm:spPr>
    </dgm:pt>
    <dgm:pt modelId="{2BCD534D-9205-44EB-82B3-9322865EA61C}" type="pres">
      <dgm:prSet presAssocID="{D32DAF85-BB8B-47AD-9330-468EB795E314}" presName="spNode" presStyleCnt="0"/>
      <dgm:spPr/>
    </dgm:pt>
    <dgm:pt modelId="{80628D37-7F32-4670-B78E-9AE71AA21CDC}" type="pres">
      <dgm:prSet presAssocID="{572BBA10-5A5E-499F-98B2-CEBDE391FB90}" presName="sibTrans" presStyleLbl="sibTrans1D1" presStyleIdx="0" presStyleCnt="5"/>
      <dgm:spPr/>
    </dgm:pt>
    <dgm:pt modelId="{6585E314-7E46-4971-931F-D694C7A3F7D4}" type="pres">
      <dgm:prSet presAssocID="{0894B5A0-AA96-4E96-AB77-90CA6C4CCD01}" presName="node" presStyleLbl="node1" presStyleIdx="1" presStyleCnt="5">
        <dgm:presLayoutVars>
          <dgm:bulletEnabled val="1"/>
        </dgm:presLayoutVars>
      </dgm:prSet>
      <dgm:spPr>
        <a:prstGeom prst="flowChartConnector">
          <a:avLst/>
        </a:prstGeom>
      </dgm:spPr>
    </dgm:pt>
    <dgm:pt modelId="{D8B3ED49-2361-44AA-90F5-CFA182A97BD0}" type="pres">
      <dgm:prSet presAssocID="{0894B5A0-AA96-4E96-AB77-90CA6C4CCD01}" presName="spNode" presStyleCnt="0"/>
      <dgm:spPr/>
    </dgm:pt>
    <dgm:pt modelId="{290D3B91-A4A2-45B0-9BAD-689527F92049}" type="pres">
      <dgm:prSet presAssocID="{A52820DE-02F1-4A7D-B604-5D5237A8EF6B}" presName="sibTrans" presStyleLbl="sibTrans1D1" presStyleIdx="1" presStyleCnt="5"/>
      <dgm:spPr/>
    </dgm:pt>
    <dgm:pt modelId="{70FCF5E3-3536-45D1-BF24-6D58312F69F7}" type="pres">
      <dgm:prSet presAssocID="{CA43CA5C-294D-4532-936A-FCBE19225DBA}" presName="node" presStyleLbl="node1" presStyleIdx="2" presStyleCnt="5">
        <dgm:presLayoutVars>
          <dgm:bulletEnabled val="1"/>
        </dgm:presLayoutVars>
      </dgm:prSet>
      <dgm:spPr>
        <a:prstGeom prst="flowChartConnector">
          <a:avLst/>
        </a:prstGeom>
      </dgm:spPr>
    </dgm:pt>
    <dgm:pt modelId="{2D98C9B6-8C81-4474-BA43-BA869C75D384}" type="pres">
      <dgm:prSet presAssocID="{CA43CA5C-294D-4532-936A-FCBE19225DBA}" presName="spNode" presStyleCnt="0"/>
      <dgm:spPr/>
    </dgm:pt>
    <dgm:pt modelId="{EA50F87B-3642-48F1-8E76-B30B0469D560}" type="pres">
      <dgm:prSet presAssocID="{CA5BCA8F-584E-46EE-A10E-C5372C24BBBD}" presName="sibTrans" presStyleLbl="sibTrans1D1" presStyleIdx="2" presStyleCnt="5"/>
      <dgm:spPr/>
    </dgm:pt>
    <dgm:pt modelId="{0F3B7415-C28A-41FD-BB8E-F5D0502B615D}" type="pres">
      <dgm:prSet presAssocID="{0292C26A-0C5A-4658-B2FD-D9DD3B60C2E1}" presName="node" presStyleLbl="node1" presStyleIdx="3" presStyleCnt="5">
        <dgm:presLayoutVars>
          <dgm:bulletEnabled val="1"/>
        </dgm:presLayoutVars>
      </dgm:prSet>
      <dgm:spPr>
        <a:prstGeom prst="flowChartConnector">
          <a:avLst/>
        </a:prstGeom>
      </dgm:spPr>
    </dgm:pt>
    <dgm:pt modelId="{FA83A0EE-5AD1-411B-8E48-F06D04EF7C4D}" type="pres">
      <dgm:prSet presAssocID="{0292C26A-0C5A-4658-B2FD-D9DD3B60C2E1}" presName="spNode" presStyleCnt="0"/>
      <dgm:spPr/>
    </dgm:pt>
    <dgm:pt modelId="{64780BAF-8E6B-4CB8-A806-88574DB736DE}" type="pres">
      <dgm:prSet presAssocID="{7D857120-3C45-4B27-BA10-3C7E6197B863}" presName="sibTrans" presStyleLbl="sibTrans1D1" presStyleIdx="3" presStyleCnt="5"/>
      <dgm:spPr/>
    </dgm:pt>
    <dgm:pt modelId="{D15CEE73-AAEC-4EA2-8C0D-CDDFB9F21AD3}" type="pres">
      <dgm:prSet presAssocID="{1FDE3FE2-5F4C-48D0-9617-62E8239FE3D1}" presName="node" presStyleLbl="node1" presStyleIdx="4" presStyleCnt="5">
        <dgm:presLayoutVars>
          <dgm:bulletEnabled val="1"/>
        </dgm:presLayoutVars>
      </dgm:prSet>
      <dgm:spPr>
        <a:prstGeom prst="flowChartConnector">
          <a:avLst/>
        </a:prstGeom>
      </dgm:spPr>
    </dgm:pt>
    <dgm:pt modelId="{8A637B7C-4E71-4C7F-8A56-013C9CEC6F05}" type="pres">
      <dgm:prSet presAssocID="{1FDE3FE2-5F4C-48D0-9617-62E8239FE3D1}" presName="spNode" presStyleCnt="0"/>
      <dgm:spPr/>
    </dgm:pt>
    <dgm:pt modelId="{B89F188B-FDF5-44E9-B793-C9ADAAC7299C}" type="pres">
      <dgm:prSet presAssocID="{22D7C8A7-B854-4ECF-87AC-2BAE7E0E02F5}" presName="sibTrans" presStyleLbl="sibTrans1D1" presStyleIdx="4" presStyleCnt="5"/>
      <dgm:spPr/>
    </dgm:pt>
  </dgm:ptLst>
  <dgm:cxnLst>
    <dgm:cxn modelId="{CE386B0B-5AD1-4D9C-B7DE-488B5F0B46B3}" type="presOf" srcId="{A52820DE-02F1-4A7D-B604-5D5237A8EF6B}" destId="{290D3B91-A4A2-45B0-9BAD-689527F92049}" srcOrd="0" destOrd="0" presId="urn:microsoft.com/office/officeart/2005/8/layout/cycle6"/>
    <dgm:cxn modelId="{927A4917-8CCD-4D8D-B53E-29F5FB85B79F}" type="presOf" srcId="{1FDE3FE2-5F4C-48D0-9617-62E8239FE3D1}" destId="{D15CEE73-AAEC-4EA2-8C0D-CDDFB9F21AD3}" srcOrd="0" destOrd="0" presId="urn:microsoft.com/office/officeart/2005/8/layout/cycle6"/>
    <dgm:cxn modelId="{35B4A520-685C-444C-BA51-F7AA0BB3FFBD}" srcId="{DDB31176-AC5C-44D6-B856-10DBCEA1CDBB}" destId="{CA43CA5C-294D-4532-936A-FCBE19225DBA}" srcOrd="2" destOrd="0" parTransId="{A0A2EE42-86CB-4CB1-941F-583C27A3A2CB}" sibTransId="{CA5BCA8F-584E-46EE-A10E-C5372C24BBBD}"/>
    <dgm:cxn modelId="{677C6E30-1C05-4318-94F1-C89992F6E16A}" type="presOf" srcId="{0292C26A-0C5A-4658-B2FD-D9DD3B60C2E1}" destId="{0F3B7415-C28A-41FD-BB8E-F5D0502B615D}" srcOrd="0" destOrd="0" presId="urn:microsoft.com/office/officeart/2005/8/layout/cycle6"/>
    <dgm:cxn modelId="{B89E3144-3047-4BF8-B9C7-1993895E39F7}" type="presOf" srcId="{0894B5A0-AA96-4E96-AB77-90CA6C4CCD01}" destId="{6585E314-7E46-4971-931F-D694C7A3F7D4}" srcOrd="0" destOrd="0" presId="urn:microsoft.com/office/officeart/2005/8/layout/cycle6"/>
    <dgm:cxn modelId="{F92BE364-ED1C-4096-B676-A55487183242}" srcId="{DDB31176-AC5C-44D6-B856-10DBCEA1CDBB}" destId="{D32DAF85-BB8B-47AD-9330-468EB795E314}" srcOrd="0" destOrd="0" parTransId="{8D4E7DE8-CB12-4D8A-A043-17B93797FFB6}" sibTransId="{572BBA10-5A5E-499F-98B2-CEBDE391FB90}"/>
    <dgm:cxn modelId="{9E07D047-BA77-46BA-B7C5-221ED505D49D}" type="presOf" srcId="{DDB31176-AC5C-44D6-B856-10DBCEA1CDBB}" destId="{2B4488FF-7DD8-4E30-BBB4-3B1385845E8D}" srcOrd="0" destOrd="0" presId="urn:microsoft.com/office/officeart/2005/8/layout/cycle6"/>
    <dgm:cxn modelId="{2D444048-E6DC-4FD4-8959-D0493C6E05DE}" type="presOf" srcId="{CA5BCA8F-584E-46EE-A10E-C5372C24BBBD}" destId="{EA50F87B-3642-48F1-8E76-B30B0469D560}" srcOrd="0" destOrd="0" presId="urn:microsoft.com/office/officeart/2005/8/layout/cycle6"/>
    <dgm:cxn modelId="{493E394B-08B7-4FE7-9FF2-F6F99601CA54}" type="presOf" srcId="{CA43CA5C-294D-4532-936A-FCBE19225DBA}" destId="{70FCF5E3-3536-45D1-BF24-6D58312F69F7}" srcOrd="0" destOrd="0" presId="urn:microsoft.com/office/officeart/2005/8/layout/cycle6"/>
    <dgm:cxn modelId="{4BB34870-D754-43EB-BEE3-4AAFE6D0BF25}" srcId="{DDB31176-AC5C-44D6-B856-10DBCEA1CDBB}" destId="{1FDE3FE2-5F4C-48D0-9617-62E8239FE3D1}" srcOrd="4" destOrd="0" parTransId="{682C926E-1663-4CD5-B9BF-E912BA79CAFB}" sibTransId="{22D7C8A7-B854-4ECF-87AC-2BAE7E0E02F5}"/>
    <dgm:cxn modelId="{117B5359-22F9-4909-86B4-D7BB133912BD}" type="presOf" srcId="{7D857120-3C45-4B27-BA10-3C7E6197B863}" destId="{64780BAF-8E6B-4CB8-A806-88574DB736DE}" srcOrd="0" destOrd="0" presId="urn:microsoft.com/office/officeart/2005/8/layout/cycle6"/>
    <dgm:cxn modelId="{F21FDC5A-1E85-4BD3-8D4A-CCE8BDCDDCC4}" type="presOf" srcId="{22D7C8A7-B854-4ECF-87AC-2BAE7E0E02F5}" destId="{B89F188B-FDF5-44E9-B793-C9ADAAC7299C}" srcOrd="0" destOrd="0" presId="urn:microsoft.com/office/officeart/2005/8/layout/cycle6"/>
    <dgm:cxn modelId="{B404FD9E-956D-416A-B7FD-FB089F25D1F3}" srcId="{DDB31176-AC5C-44D6-B856-10DBCEA1CDBB}" destId="{0292C26A-0C5A-4658-B2FD-D9DD3B60C2E1}" srcOrd="3" destOrd="0" parTransId="{2EB2C19B-BB1B-463C-BB4B-A30D6044EF21}" sibTransId="{7D857120-3C45-4B27-BA10-3C7E6197B863}"/>
    <dgm:cxn modelId="{523644C1-E732-4702-B04D-8A4BAD4EA19D}" srcId="{DDB31176-AC5C-44D6-B856-10DBCEA1CDBB}" destId="{0894B5A0-AA96-4E96-AB77-90CA6C4CCD01}" srcOrd="1" destOrd="0" parTransId="{15252082-844C-4708-9638-A65B92B9C24A}" sibTransId="{A52820DE-02F1-4A7D-B604-5D5237A8EF6B}"/>
    <dgm:cxn modelId="{EF9C89E8-B0AF-4BA1-B5ED-1432646A1C2A}" type="presOf" srcId="{572BBA10-5A5E-499F-98B2-CEBDE391FB90}" destId="{80628D37-7F32-4670-B78E-9AE71AA21CDC}" srcOrd="0" destOrd="0" presId="urn:microsoft.com/office/officeart/2005/8/layout/cycle6"/>
    <dgm:cxn modelId="{16C2C5EA-F14B-4D44-8A61-7066B1F6FC1A}" type="presOf" srcId="{D32DAF85-BB8B-47AD-9330-468EB795E314}" destId="{9D396383-F2B5-43B4-84E3-FED9F906FBEC}" srcOrd="0" destOrd="0" presId="urn:microsoft.com/office/officeart/2005/8/layout/cycle6"/>
    <dgm:cxn modelId="{020E4196-B6EF-46E7-A47F-686A16770616}" type="presParOf" srcId="{2B4488FF-7DD8-4E30-BBB4-3B1385845E8D}" destId="{9D396383-F2B5-43B4-84E3-FED9F906FBEC}" srcOrd="0" destOrd="0" presId="urn:microsoft.com/office/officeart/2005/8/layout/cycle6"/>
    <dgm:cxn modelId="{7A2D9884-9CFB-4F13-8E42-28C9538AE6FA}" type="presParOf" srcId="{2B4488FF-7DD8-4E30-BBB4-3B1385845E8D}" destId="{2BCD534D-9205-44EB-82B3-9322865EA61C}" srcOrd="1" destOrd="0" presId="urn:microsoft.com/office/officeart/2005/8/layout/cycle6"/>
    <dgm:cxn modelId="{D8769840-B76B-48CE-8EB2-7D2E4FC215E6}" type="presParOf" srcId="{2B4488FF-7DD8-4E30-BBB4-3B1385845E8D}" destId="{80628D37-7F32-4670-B78E-9AE71AA21CDC}" srcOrd="2" destOrd="0" presId="urn:microsoft.com/office/officeart/2005/8/layout/cycle6"/>
    <dgm:cxn modelId="{C556F7AC-4D8E-42AC-BCDC-4D3890A191D7}" type="presParOf" srcId="{2B4488FF-7DD8-4E30-BBB4-3B1385845E8D}" destId="{6585E314-7E46-4971-931F-D694C7A3F7D4}" srcOrd="3" destOrd="0" presId="urn:microsoft.com/office/officeart/2005/8/layout/cycle6"/>
    <dgm:cxn modelId="{4F74F6FC-2790-450E-AA74-4F47374D605D}" type="presParOf" srcId="{2B4488FF-7DD8-4E30-BBB4-3B1385845E8D}" destId="{D8B3ED49-2361-44AA-90F5-CFA182A97BD0}" srcOrd="4" destOrd="0" presId="urn:microsoft.com/office/officeart/2005/8/layout/cycle6"/>
    <dgm:cxn modelId="{47400F92-316C-4765-B2DE-ECA8720E6E7E}" type="presParOf" srcId="{2B4488FF-7DD8-4E30-BBB4-3B1385845E8D}" destId="{290D3B91-A4A2-45B0-9BAD-689527F92049}" srcOrd="5" destOrd="0" presId="urn:microsoft.com/office/officeart/2005/8/layout/cycle6"/>
    <dgm:cxn modelId="{4DA1E6B1-C3DF-42FE-8129-DA9E4829AB13}" type="presParOf" srcId="{2B4488FF-7DD8-4E30-BBB4-3B1385845E8D}" destId="{70FCF5E3-3536-45D1-BF24-6D58312F69F7}" srcOrd="6" destOrd="0" presId="urn:microsoft.com/office/officeart/2005/8/layout/cycle6"/>
    <dgm:cxn modelId="{4B1517DA-DCC3-4A89-8618-8988B3710B2C}" type="presParOf" srcId="{2B4488FF-7DD8-4E30-BBB4-3B1385845E8D}" destId="{2D98C9B6-8C81-4474-BA43-BA869C75D384}" srcOrd="7" destOrd="0" presId="urn:microsoft.com/office/officeart/2005/8/layout/cycle6"/>
    <dgm:cxn modelId="{49AA60B8-F397-4ED5-B056-078E3C50A1A3}" type="presParOf" srcId="{2B4488FF-7DD8-4E30-BBB4-3B1385845E8D}" destId="{EA50F87B-3642-48F1-8E76-B30B0469D560}" srcOrd="8" destOrd="0" presId="urn:microsoft.com/office/officeart/2005/8/layout/cycle6"/>
    <dgm:cxn modelId="{CBA3D377-2C6F-4E9D-A4B5-6CA7AD1A84F8}" type="presParOf" srcId="{2B4488FF-7DD8-4E30-BBB4-3B1385845E8D}" destId="{0F3B7415-C28A-41FD-BB8E-F5D0502B615D}" srcOrd="9" destOrd="0" presId="urn:microsoft.com/office/officeart/2005/8/layout/cycle6"/>
    <dgm:cxn modelId="{1079CADD-0C26-4370-8A9B-D9552C403A1F}" type="presParOf" srcId="{2B4488FF-7DD8-4E30-BBB4-3B1385845E8D}" destId="{FA83A0EE-5AD1-411B-8E48-F06D04EF7C4D}" srcOrd="10" destOrd="0" presId="urn:microsoft.com/office/officeart/2005/8/layout/cycle6"/>
    <dgm:cxn modelId="{051D697E-7987-47EF-9622-3B8F78FB4F50}" type="presParOf" srcId="{2B4488FF-7DD8-4E30-BBB4-3B1385845E8D}" destId="{64780BAF-8E6B-4CB8-A806-88574DB736DE}" srcOrd="11" destOrd="0" presId="urn:microsoft.com/office/officeart/2005/8/layout/cycle6"/>
    <dgm:cxn modelId="{F2B16014-5418-491C-A985-458B45C80998}" type="presParOf" srcId="{2B4488FF-7DD8-4E30-BBB4-3B1385845E8D}" destId="{D15CEE73-AAEC-4EA2-8C0D-CDDFB9F21AD3}" srcOrd="12" destOrd="0" presId="urn:microsoft.com/office/officeart/2005/8/layout/cycle6"/>
    <dgm:cxn modelId="{DB5E51A7-E135-4174-B7E5-4403471DF388}" type="presParOf" srcId="{2B4488FF-7DD8-4E30-BBB4-3B1385845E8D}" destId="{8A637B7C-4E71-4C7F-8A56-013C9CEC6F05}" srcOrd="13" destOrd="0" presId="urn:microsoft.com/office/officeart/2005/8/layout/cycle6"/>
    <dgm:cxn modelId="{364F6A0E-E8D7-4A8F-88AB-9DBC70030EF2}" type="presParOf" srcId="{2B4488FF-7DD8-4E30-BBB4-3B1385845E8D}" destId="{B89F188B-FDF5-44E9-B793-C9ADAAC7299C}"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396383-F2B5-43B4-84E3-FED9F906FBEC}">
      <dsp:nvSpPr>
        <dsp:cNvPr id="0" name=""/>
        <dsp:cNvSpPr/>
      </dsp:nvSpPr>
      <dsp:spPr>
        <a:xfrm>
          <a:off x="3174007" y="3160"/>
          <a:ext cx="1779984" cy="1156989"/>
        </a:xfrm>
        <a:prstGeom prst="flowChartConnector">
          <a:avLst/>
        </a:prstGeom>
        <a:solidFill>
          <a:schemeClr val="bg1"/>
        </a:solidFill>
        <a:ln w="76200" cap="flat" cmpd="sng" algn="ctr">
          <a:solidFill>
            <a:srgbClr val="C26A4A"/>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kumimoji="1" lang="ja-JP" altLang="en-US" sz="3200" b="1" kern="1200">
              <a:solidFill>
                <a:schemeClr val="tx1">
                  <a:lumMod val="95000"/>
                  <a:lumOff val="5000"/>
                </a:schemeClr>
              </a:solidFill>
            </a:rPr>
            <a:t>防災</a:t>
          </a:r>
        </a:p>
      </dsp:txBody>
      <dsp:txXfrm>
        <a:off x="3434680" y="172597"/>
        <a:ext cx="1258638" cy="818115"/>
      </dsp:txXfrm>
    </dsp:sp>
    <dsp:sp modelId="{80628D37-7F32-4670-B78E-9AE71AA21CDC}">
      <dsp:nvSpPr>
        <dsp:cNvPr id="0" name=""/>
        <dsp:cNvSpPr/>
      </dsp:nvSpPr>
      <dsp:spPr>
        <a:xfrm>
          <a:off x="1753873" y="581655"/>
          <a:ext cx="4620252" cy="4620252"/>
        </a:xfrm>
        <a:custGeom>
          <a:avLst/>
          <a:gdLst/>
          <a:ahLst/>
          <a:cxnLst/>
          <a:rect l="0" t="0" r="0" b="0"/>
          <a:pathLst>
            <a:path>
              <a:moveTo>
                <a:pt x="3212328" y="183458"/>
              </a:moveTo>
              <a:arcTo wR="2310126" hR="2310126" stAng="17579295" swAng="1959991"/>
            </a:path>
          </a:pathLst>
        </a:custGeom>
        <a:noFill/>
        <a:ln w="76200" cap="flat" cmpd="sng" algn="ctr">
          <a:solidFill>
            <a:schemeClr val="bg2">
              <a:lumMod val="90000"/>
            </a:schemeClr>
          </a:solidFill>
          <a:prstDash val="solid"/>
          <a:miter lim="800000"/>
        </a:ln>
        <a:effectLst/>
      </dsp:spPr>
      <dsp:style>
        <a:lnRef idx="1">
          <a:scrgbClr r="0" g="0" b="0"/>
        </a:lnRef>
        <a:fillRef idx="0">
          <a:scrgbClr r="0" g="0" b="0"/>
        </a:fillRef>
        <a:effectRef idx="0">
          <a:scrgbClr r="0" g="0" b="0"/>
        </a:effectRef>
        <a:fontRef idx="minor"/>
      </dsp:style>
    </dsp:sp>
    <dsp:sp modelId="{6585E314-7E46-4971-931F-D694C7A3F7D4}">
      <dsp:nvSpPr>
        <dsp:cNvPr id="0" name=""/>
        <dsp:cNvSpPr/>
      </dsp:nvSpPr>
      <dsp:spPr>
        <a:xfrm>
          <a:off x="5371068" y="1599418"/>
          <a:ext cx="1779984" cy="1156989"/>
        </a:xfrm>
        <a:prstGeom prst="flowChartConnector">
          <a:avLst/>
        </a:prstGeom>
        <a:solidFill>
          <a:schemeClr val="bg1"/>
        </a:solidFill>
        <a:ln w="76200" cap="flat" cmpd="sng" algn="ctr">
          <a:solidFill>
            <a:srgbClr val="C26A4A"/>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kumimoji="1" lang="ja-JP" altLang="en-US" sz="3200" b="1" kern="1200">
              <a:solidFill>
                <a:schemeClr val="tx1">
                  <a:lumMod val="95000"/>
                  <a:lumOff val="5000"/>
                </a:schemeClr>
              </a:solidFill>
            </a:rPr>
            <a:t>商業</a:t>
          </a:r>
        </a:p>
      </dsp:txBody>
      <dsp:txXfrm>
        <a:off x="5631741" y="1768855"/>
        <a:ext cx="1258638" cy="818115"/>
      </dsp:txXfrm>
    </dsp:sp>
    <dsp:sp modelId="{290D3B91-A4A2-45B0-9BAD-689527F92049}">
      <dsp:nvSpPr>
        <dsp:cNvPr id="0" name=""/>
        <dsp:cNvSpPr/>
      </dsp:nvSpPr>
      <dsp:spPr>
        <a:xfrm>
          <a:off x="1753873" y="581655"/>
          <a:ext cx="4620252" cy="4620252"/>
        </a:xfrm>
        <a:custGeom>
          <a:avLst/>
          <a:gdLst/>
          <a:ahLst/>
          <a:cxnLst/>
          <a:rect l="0" t="0" r="0" b="0"/>
          <a:pathLst>
            <a:path>
              <a:moveTo>
                <a:pt x="4617101" y="2189512"/>
              </a:moveTo>
              <a:arcTo wR="2310126" hR="2310126" stAng="21420430" swAng="2195114"/>
            </a:path>
          </a:pathLst>
        </a:custGeom>
        <a:noFill/>
        <a:ln w="76200" cap="flat" cmpd="sng" algn="ctr">
          <a:solidFill>
            <a:schemeClr val="bg2">
              <a:lumMod val="90000"/>
            </a:schemeClr>
          </a:solidFill>
          <a:prstDash val="solid"/>
          <a:miter lim="800000"/>
        </a:ln>
        <a:effectLst/>
      </dsp:spPr>
      <dsp:style>
        <a:lnRef idx="1">
          <a:scrgbClr r="0" g="0" b="0"/>
        </a:lnRef>
        <a:fillRef idx="0">
          <a:scrgbClr r="0" g="0" b="0"/>
        </a:fillRef>
        <a:effectRef idx="0">
          <a:scrgbClr r="0" g="0" b="0"/>
        </a:effectRef>
        <a:fontRef idx="minor"/>
      </dsp:style>
    </dsp:sp>
    <dsp:sp modelId="{70FCF5E3-3536-45D1-BF24-6D58312F69F7}">
      <dsp:nvSpPr>
        <dsp:cNvPr id="0" name=""/>
        <dsp:cNvSpPr/>
      </dsp:nvSpPr>
      <dsp:spPr>
        <a:xfrm>
          <a:off x="4531865" y="4182218"/>
          <a:ext cx="1779984" cy="1156989"/>
        </a:xfrm>
        <a:prstGeom prst="flowChartConnector">
          <a:avLst/>
        </a:prstGeom>
        <a:solidFill>
          <a:schemeClr val="bg1"/>
        </a:solidFill>
        <a:ln w="76200" cap="flat" cmpd="sng" algn="ctr">
          <a:solidFill>
            <a:srgbClr val="C26A4A"/>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kumimoji="1" lang="ja-JP" altLang="en-US" sz="3200" b="1" kern="1200">
              <a:solidFill>
                <a:schemeClr val="tx1">
                  <a:lumMod val="95000"/>
                  <a:lumOff val="5000"/>
                </a:schemeClr>
              </a:solidFill>
            </a:rPr>
            <a:t>農業</a:t>
          </a:r>
        </a:p>
      </dsp:txBody>
      <dsp:txXfrm>
        <a:off x="4792538" y="4351655"/>
        <a:ext cx="1258638" cy="818115"/>
      </dsp:txXfrm>
    </dsp:sp>
    <dsp:sp modelId="{EA50F87B-3642-48F1-8E76-B30B0469D560}">
      <dsp:nvSpPr>
        <dsp:cNvPr id="0" name=""/>
        <dsp:cNvSpPr/>
      </dsp:nvSpPr>
      <dsp:spPr>
        <a:xfrm>
          <a:off x="1753873" y="581655"/>
          <a:ext cx="4620252" cy="4620252"/>
        </a:xfrm>
        <a:custGeom>
          <a:avLst/>
          <a:gdLst/>
          <a:ahLst/>
          <a:cxnLst/>
          <a:rect l="0" t="0" r="0" b="0"/>
          <a:pathLst>
            <a:path>
              <a:moveTo>
                <a:pt x="2768824" y="4574254"/>
              </a:moveTo>
              <a:arcTo wR="2310126" hR="2310126" stAng="4712834" swAng="1374332"/>
            </a:path>
          </a:pathLst>
        </a:custGeom>
        <a:noFill/>
        <a:ln w="76200" cap="flat" cmpd="sng" algn="ctr">
          <a:solidFill>
            <a:schemeClr val="bg2">
              <a:lumMod val="90000"/>
            </a:schemeClr>
          </a:solidFill>
          <a:prstDash val="solid"/>
          <a:miter lim="800000"/>
        </a:ln>
        <a:effectLst/>
      </dsp:spPr>
      <dsp:style>
        <a:lnRef idx="1">
          <a:scrgbClr r="0" g="0" b="0"/>
        </a:lnRef>
        <a:fillRef idx="0">
          <a:scrgbClr r="0" g="0" b="0"/>
        </a:fillRef>
        <a:effectRef idx="0">
          <a:scrgbClr r="0" g="0" b="0"/>
        </a:effectRef>
        <a:fontRef idx="minor"/>
      </dsp:style>
    </dsp:sp>
    <dsp:sp modelId="{0F3B7415-C28A-41FD-BB8E-F5D0502B615D}">
      <dsp:nvSpPr>
        <dsp:cNvPr id="0" name=""/>
        <dsp:cNvSpPr/>
      </dsp:nvSpPr>
      <dsp:spPr>
        <a:xfrm>
          <a:off x="1816149" y="4182218"/>
          <a:ext cx="1779984" cy="1156989"/>
        </a:xfrm>
        <a:prstGeom prst="flowChartConnector">
          <a:avLst/>
        </a:prstGeom>
        <a:solidFill>
          <a:schemeClr val="bg1"/>
        </a:solidFill>
        <a:ln w="76200" cap="flat" cmpd="sng" algn="ctr">
          <a:solidFill>
            <a:srgbClr val="C26A4A"/>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endParaRPr kumimoji="1" lang="ja-JP" altLang="en-US" sz="3700" kern="1200"/>
        </a:p>
      </dsp:txBody>
      <dsp:txXfrm>
        <a:off x="2076822" y="4351655"/>
        <a:ext cx="1258638" cy="818115"/>
      </dsp:txXfrm>
    </dsp:sp>
    <dsp:sp modelId="{64780BAF-8E6B-4CB8-A806-88574DB736DE}">
      <dsp:nvSpPr>
        <dsp:cNvPr id="0" name=""/>
        <dsp:cNvSpPr/>
      </dsp:nvSpPr>
      <dsp:spPr>
        <a:xfrm>
          <a:off x="1753873" y="581655"/>
          <a:ext cx="4620252" cy="4620252"/>
        </a:xfrm>
        <a:custGeom>
          <a:avLst/>
          <a:gdLst/>
          <a:ahLst/>
          <a:cxnLst/>
          <a:rect l="0" t="0" r="0" b="0"/>
          <a:pathLst>
            <a:path>
              <a:moveTo>
                <a:pt x="385803" y="3588275"/>
              </a:moveTo>
              <a:arcTo wR="2310126" hR="2310126" stAng="8784456" swAng="2195114"/>
            </a:path>
          </a:pathLst>
        </a:custGeom>
        <a:noFill/>
        <a:ln w="76200" cap="flat" cmpd="sng" algn="ctr">
          <a:solidFill>
            <a:schemeClr val="bg2">
              <a:lumMod val="90000"/>
            </a:schemeClr>
          </a:solidFill>
          <a:prstDash val="solid"/>
          <a:miter lim="800000"/>
        </a:ln>
        <a:effectLst/>
      </dsp:spPr>
      <dsp:style>
        <a:lnRef idx="1">
          <a:scrgbClr r="0" g="0" b="0"/>
        </a:lnRef>
        <a:fillRef idx="0">
          <a:scrgbClr r="0" g="0" b="0"/>
        </a:fillRef>
        <a:effectRef idx="0">
          <a:scrgbClr r="0" g="0" b="0"/>
        </a:effectRef>
        <a:fontRef idx="minor"/>
      </dsp:style>
    </dsp:sp>
    <dsp:sp modelId="{D15CEE73-AAEC-4EA2-8C0D-CDDFB9F21AD3}">
      <dsp:nvSpPr>
        <dsp:cNvPr id="0" name=""/>
        <dsp:cNvSpPr/>
      </dsp:nvSpPr>
      <dsp:spPr>
        <a:xfrm>
          <a:off x="976947" y="1599418"/>
          <a:ext cx="1779984" cy="1156989"/>
        </a:xfrm>
        <a:prstGeom prst="flowChartConnector">
          <a:avLst/>
        </a:prstGeom>
        <a:solidFill>
          <a:schemeClr val="bg1"/>
        </a:solidFill>
        <a:ln w="76200" cap="flat" cmpd="sng" algn="ctr">
          <a:solidFill>
            <a:srgbClr val="C26A4A"/>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kumimoji="1" lang="en-US" altLang="ja-JP" sz="2400" b="1" kern="1200">
            <a:solidFill>
              <a:schemeClr val="tx1">
                <a:lumMod val="95000"/>
                <a:lumOff val="5000"/>
              </a:schemeClr>
            </a:solidFill>
          </a:endParaRPr>
        </a:p>
      </dsp:txBody>
      <dsp:txXfrm>
        <a:off x="1237620" y="1768855"/>
        <a:ext cx="1258638" cy="818115"/>
      </dsp:txXfrm>
    </dsp:sp>
    <dsp:sp modelId="{B89F188B-FDF5-44E9-B793-C9ADAAC7299C}">
      <dsp:nvSpPr>
        <dsp:cNvPr id="0" name=""/>
        <dsp:cNvSpPr/>
      </dsp:nvSpPr>
      <dsp:spPr>
        <a:xfrm>
          <a:off x="1753873" y="581655"/>
          <a:ext cx="4620252" cy="4620252"/>
        </a:xfrm>
        <a:custGeom>
          <a:avLst/>
          <a:gdLst/>
          <a:ahLst/>
          <a:cxnLst/>
          <a:rect l="0" t="0" r="0" b="0"/>
          <a:pathLst>
            <a:path>
              <a:moveTo>
                <a:pt x="402763" y="1006803"/>
              </a:moveTo>
              <a:arcTo wR="2310126" hR="2310126" stAng="12860714" swAng="1959991"/>
            </a:path>
          </a:pathLst>
        </a:custGeom>
        <a:noFill/>
        <a:ln w="76200" cap="flat" cmpd="sng" algn="ctr">
          <a:solidFill>
            <a:schemeClr val="bg2">
              <a:lumMod val="9000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5T04:57:52.388"/>
    </inkml:context>
    <inkml:brush xml:id="br0">
      <inkml:brushProperty name="width" value="0.2" units="cm"/>
      <inkml:brushProperty name="height" value="0.2" units="cm"/>
      <inkml:brushProperty name="color" value="#004F8B"/>
    </inkml:brush>
  </inkml:definitions>
  <inkml:trace contextRef="#ctx0" brushRef="#br0">0 0 24515,'1294'1294'0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5T04:57:52.389"/>
    </inkml:context>
    <inkml:brush xml:id="br0">
      <inkml:brushProperty name="width" value="0.2" units="cm"/>
      <inkml:brushProperty name="height" value="0.2" units="cm"/>
      <inkml:brushProperty name="color" value="#004F8B"/>
    </inkml:brush>
  </inkml:definitions>
  <inkml:trace contextRef="#ctx0" brushRef="#br0">1495 963 24501,'-1494'-963'0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5T04:57:52.390"/>
    </inkml:context>
    <inkml:brush xml:id="br0">
      <inkml:brushProperty name="width" value="0.2" units="cm"/>
      <inkml:brushProperty name="height" value="0.2" units="cm"/>
      <inkml:brushProperty name="color" value="#004F8B"/>
    </inkml:brush>
  </inkml:definitions>
  <inkml:trace contextRef="#ctx0" brushRef="#br0">0 1 24575,'1'7'0,"0"1"0,1-1 0,0 0 0,0 0 0,0 0 0,1 0 0,0 0 0,7 11 0,-5-10 0,-1 2 0,0-1 0,0 0 0,4 16 0,16 56 0,-16-59 0,9 46 0,7 23 0,-18-73 0,0 1 0,-1-1 0,-2 1 0,1-1 0,-1 24 0,-1-24 0,0 0 0,1 0 0,1 0 0,1 0 0,11 27 0,4 20 0,-13-45 0,1-1 0,0 1 0,2-1 0,21 33 0,-5-9 0,-7-13 0,19 41 0,-19-30 0,2-1 0,2-1 0,1-2 0,40 48 0,-28-37 0,50 83 0,12 18 0,-51-69 0,-22-35 0,2-1 0,1-1 0,3-2 0,37 41 0,-19-42-1365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5T04:57:52.388"/>
    </inkml:context>
    <inkml:brush xml:id="br0">
      <inkml:brushProperty name="width" value="0.2" units="cm"/>
      <inkml:brushProperty name="height" value="0.2" units="cm"/>
      <inkml:brushProperty name="color" value="#F2F2F2"/>
    </inkml:brush>
  </inkml:definitions>
  <inkml:trace contextRef="#ctx0" brushRef="#br0">0 0 24515,'1294'1294'0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5T04:57:52.389"/>
    </inkml:context>
    <inkml:brush xml:id="br0">
      <inkml:brushProperty name="width" value="0.2" units="cm"/>
      <inkml:brushProperty name="height" value="0.2" units="cm"/>
      <inkml:brushProperty name="color" value="#F2F2F2"/>
    </inkml:brush>
  </inkml:definitions>
  <inkml:trace contextRef="#ctx0" brushRef="#br0">1495 963 24501,'-1494'-963'0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5T04:57:52.390"/>
    </inkml:context>
    <inkml:brush xml:id="br0">
      <inkml:brushProperty name="width" value="0.2" units="cm"/>
      <inkml:brushProperty name="height" value="0.2" units="cm"/>
      <inkml:brushProperty name="color" value="#F2F2F2"/>
    </inkml:brush>
  </inkml:definitions>
  <inkml:trace contextRef="#ctx0" brushRef="#br0">0 1 24575,'1'7'0,"0"1"0,1-1 0,0 0 0,0 0 0,0 0 0,1 0 0,0 0 0,7 11 0,-5-10 0,-1 2 0,0-1 0,0 0 0,4 16 0,16 56 0,-16-59 0,9 46 0,7 23 0,-18-73 0,0 1 0,-1-1 0,-2 1 0,1-1 0,-1 24 0,-1-24 0,0 0 0,1 0 0,1 0 0,1 0 0,11 27 0,4 20 0,-13-45 0,1-1 0,0 1 0,2-1 0,21 33 0,-5-9 0,-7-13 0,19 41 0,-19-30 0,2-1 0,2-1 0,1-2 0,40 48 0,-28-37 0,50 83 0,12 18 0,-51-69 0,-22-35 0,2-1 0,1-1 0,3-2 0,37 41 0,-19-42-1365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174E43-410B-47EB-A09A-57EAA086AFC0}" type="datetimeFigureOut">
              <a:rPr kumimoji="1" lang="ja-JP" altLang="en-US" smtClean="0"/>
              <a:t>2026/2/17</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2CE703-4643-4DA5-9A50-D6D402ECF2EF}" type="slidenum">
              <a:rPr kumimoji="1" lang="ja-JP" altLang="en-US" smtClean="0"/>
              <a:t>‹#›</a:t>
            </a:fld>
            <a:endParaRPr kumimoji="1" lang="ja-JP" altLang="en-US"/>
          </a:p>
        </p:txBody>
      </p:sp>
    </p:spTree>
    <p:extLst>
      <p:ext uri="{BB962C8B-B14F-4D97-AF65-F5344CB8AC3E}">
        <p14:creationId xmlns:p14="http://schemas.microsoft.com/office/powerpoint/2010/main" val="208481842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humanscape.main.jp/wp-content/uploads/2024/06/2405_Shared_Space.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ACA4A-66D4-E441-0C46-538141A5D7A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C265E18-1115-6ED9-19FD-3616289707E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3173F0E-48FD-2138-6EB1-FEC081D56AE0}"/>
              </a:ext>
            </a:extLst>
          </p:cNvPr>
          <p:cNvSpPr>
            <a:spLocks noGrp="1"/>
          </p:cNvSpPr>
          <p:nvPr>
            <p:ph type="body" idx="1"/>
          </p:nvPr>
        </p:nvSpPr>
        <p:spPr/>
        <p:txBody>
          <a:bodyPr/>
          <a:lstStyle/>
          <a:p>
            <a:r>
              <a:rPr kumimoji="1" lang="ja-JP" altLang="en-US"/>
              <a:t>「都市との関係が切れない」とは、空間的か非空間的か、恒久的か断続的かに関わらず、土浦市内の主体と関わり続けるという意味である。基本理念に従い、土浦市の内部環境に適した社会情勢変化への対応策を立て、役割・規模・配置の</a:t>
            </a:r>
            <a:r>
              <a:rPr kumimoji="1" lang="en-US" altLang="ja-JP"/>
              <a:t>3</a:t>
            </a:r>
            <a:r>
              <a:rPr kumimoji="1" lang="ja-JP" altLang="en-US"/>
              <a:t>つを重視した施策を行う。結果として、全ての分野で「土浦としての正解」を実現した魅力的な都市を作る。</a:t>
            </a:r>
            <a:r>
              <a:rPr kumimoji="1" lang="en-US" altLang="ja-JP"/>
              <a:t>1</a:t>
            </a:r>
            <a:r>
              <a:rPr kumimoji="1" lang="ja-JP" altLang="en-US"/>
              <a:t>つの分野ではなく、全ての分野で魅力的となることで、それぞれの分野が土浦に関わる多様なオプションとなり、全ての人が人生のどの段階でも土浦と関わり続けられるようにニーズに応える都市となる。</a:t>
            </a:r>
          </a:p>
        </p:txBody>
      </p:sp>
      <p:sp>
        <p:nvSpPr>
          <p:cNvPr id="4" name="スライド番号プレースホルダー 3">
            <a:extLst>
              <a:ext uri="{FF2B5EF4-FFF2-40B4-BE49-F238E27FC236}">
                <a16:creationId xmlns:a16="http://schemas.microsoft.com/office/drawing/2014/main" id="{4917B2D3-5B89-91FB-3846-4D9947B1D097}"/>
              </a:ext>
            </a:extLst>
          </p:cNvPr>
          <p:cNvSpPr>
            <a:spLocks noGrp="1"/>
          </p:cNvSpPr>
          <p:nvPr>
            <p:ph type="sldNum" sz="quarter" idx="5"/>
          </p:nvPr>
        </p:nvSpPr>
        <p:spPr/>
        <p:txBody>
          <a:bodyPr/>
          <a:lstStyle/>
          <a:p>
            <a:fld id="{B72CE703-4643-4DA5-9A50-D6D402ECF2EF}" type="slidenum">
              <a:rPr kumimoji="1" lang="ja-JP" altLang="en-US" smtClean="0"/>
              <a:t>2</a:t>
            </a:fld>
            <a:endParaRPr kumimoji="1" lang="ja-JP" altLang="en-US"/>
          </a:p>
        </p:txBody>
      </p:sp>
    </p:spTree>
    <p:extLst>
      <p:ext uri="{BB962C8B-B14F-4D97-AF65-F5344CB8AC3E}">
        <p14:creationId xmlns:p14="http://schemas.microsoft.com/office/powerpoint/2010/main" val="3746213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都市との関係が切れない」とは、空間的か非空間的か、恒久的か断続的かに関わらず、土浦市内の主体と関わり続けるという意味である。基本理念に従い、土浦市の内部環境に適した社会情勢変化への対応策を立て、役割・規模・配置の</a:t>
            </a:r>
            <a:r>
              <a:rPr kumimoji="1" lang="en-US" altLang="ja-JP"/>
              <a:t>3</a:t>
            </a:r>
            <a:r>
              <a:rPr kumimoji="1" lang="ja-JP" altLang="en-US"/>
              <a:t>つを重視した施策を行う。結果として、全ての分野で「土浦としての正解」を実現した魅力的な都市を作る。</a:t>
            </a:r>
            <a:r>
              <a:rPr kumimoji="1" lang="en-US" altLang="ja-JP"/>
              <a:t>1</a:t>
            </a:r>
            <a:r>
              <a:rPr kumimoji="1" lang="ja-JP" altLang="en-US"/>
              <a:t>つの分野ではなく、全ての分野で魅力的となることで、それぞれの分野が土浦に関わる多様なオプションとなり、全ての人が人生のどの段階でも土浦と関わり続けられるようにニーズに応える都市となる。</a:t>
            </a:r>
          </a:p>
        </p:txBody>
      </p:sp>
      <p:sp>
        <p:nvSpPr>
          <p:cNvPr id="4" name="スライド番号プレースホルダー 3"/>
          <p:cNvSpPr>
            <a:spLocks noGrp="1"/>
          </p:cNvSpPr>
          <p:nvPr>
            <p:ph type="sldNum" sz="quarter" idx="5"/>
          </p:nvPr>
        </p:nvSpPr>
        <p:spPr/>
        <p:txBody>
          <a:bodyPr/>
          <a:lstStyle/>
          <a:p>
            <a:fld id="{B72CE703-4643-4DA5-9A50-D6D402ECF2EF}" type="slidenum">
              <a:rPr kumimoji="1" lang="ja-JP" altLang="en-US" smtClean="0"/>
              <a:t>3</a:t>
            </a:fld>
            <a:endParaRPr kumimoji="1" lang="ja-JP" altLang="en-US"/>
          </a:p>
        </p:txBody>
      </p:sp>
    </p:spTree>
    <p:extLst>
      <p:ext uri="{BB962C8B-B14F-4D97-AF65-F5344CB8AC3E}">
        <p14:creationId xmlns:p14="http://schemas.microsoft.com/office/powerpoint/2010/main" val="3390316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基本理念にある指針を立てる際の、重視する観点はこちらの</a:t>
            </a:r>
            <a:r>
              <a:rPr kumimoji="1" lang="en-US" altLang="ja-JP"/>
              <a:t>3</a:t>
            </a:r>
            <a:r>
              <a:rPr kumimoji="1" lang="ja-JP" altLang="en-US"/>
              <a:t>つです。役割では、事業の目的を見失わないために意識します。規模では、土浦市の環境に適した事業規模や開発規模を設定します。配置では、事業の効果を最大化できる立地を見極めます。</a:t>
            </a:r>
          </a:p>
        </p:txBody>
      </p:sp>
      <p:sp>
        <p:nvSpPr>
          <p:cNvPr id="4" name="スライド番号プレースホルダー 3"/>
          <p:cNvSpPr>
            <a:spLocks noGrp="1"/>
          </p:cNvSpPr>
          <p:nvPr>
            <p:ph type="sldNum" sz="quarter" idx="5"/>
          </p:nvPr>
        </p:nvSpPr>
        <p:spPr/>
        <p:txBody>
          <a:bodyPr/>
          <a:lstStyle/>
          <a:p>
            <a:fld id="{B72CE703-4643-4DA5-9A50-D6D402ECF2EF}" type="slidenum">
              <a:rPr kumimoji="1" lang="ja-JP" altLang="en-US" smtClean="0"/>
              <a:t>4</a:t>
            </a:fld>
            <a:endParaRPr kumimoji="1" lang="ja-JP" altLang="en-US"/>
          </a:p>
        </p:txBody>
      </p:sp>
    </p:spTree>
    <p:extLst>
      <p:ext uri="{BB962C8B-B14F-4D97-AF65-F5344CB8AC3E}">
        <p14:creationId xmlns:p14="http://schemas.microsoft.com/office/powerpoint/2010/main" val="3762762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従来の北部・中部・南部・新治は、中学校区の境という人工的な境界に従った区分であり、それぞれの地区内に様々な環境が混ざっていた。そのため、地区ごとに一体的な構想を作ることができない。そこで、土地が持つ役割という観点で、広域結節・交流エリア、生活エリア、生産・環境エリアの</a:t>
            </a:r>
            <a:r>
              <a:rPr kumimoji="1" lang="en-US" altLang="ja-JP"/>
              <a:t>3</a:t>
            </a:r>
            <a:r>
              <a:rPr kumimoji="1" lang="ja-JP" altLang="en-US"/>
              <a:t>つに区分し、地区の構想を立てた。</a:t>
            </a:r>
          </a:p>
        </p:txBody>
      </p:sp>
      <p:sp>
        <p:nvSpPr>
          <p:cNvPr id="4" name="スライド番号プレースホルダー 3"/>
          <p:cNvSpPr>
            <a:spLocks noGrp="1"/>
          </p:cNvSpPr>
          <p:nvPr>
            <p:ph type="sldNum" sz="quarter" idx="5"/>
          </p:nvPr>
        </p:nvSpPr>
        <p:spPr/>
        <p:txBody>
          <a:bodyPr/>
          <a:lstStyle/>
          <a:p>
            <a:fld id="{B72CE703-4643-4DA5-9A50-D6D402ECF2EF}" type="slidenum">
              <a:rPr kumimoji="1" lang="ja-JP" altLang="en-US" smtClean="0"/>
              <a:t>5</a:t>
            </a:fld>
            <a:endParaRPr kumimoji="1" lang="ja-JP" altLang="en-US"/>
          </a:p>
        </p:txBody>
      </p:sp>
    </p:spTree>
    <p:extLst>
      <p:ext uri="{BB962C8B-B14F-4D97-AF65-F5344CB8AC3E}">
        <p14:creationId xmlns:p14="http://schemas.microsoft.com/office/powerpoint/2010/main" val="1383602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基本理念に基づいて、土浦としての正解を</a:t>
            </a:r>
            <a:r>
              <a:rPr kumimoji="1" lang="en-US" altLang="ja-JP"/>
              <a:t>5</a:t>
            </a:r>
            <a:r>
              <a:rPr kumimoji="1" lang="ja-JP" altLang="en-US"/>
              <a:t>つの分野で目指し、全体で人生を通して都市との関係が切れないまちを実現します。各分野にはそれぞれ</a:t>
            </a:r>
            <a:r>
              <a:rPr kumimoji="1" lang="en-US" altLang="ja-JP"/>
              <a:t>1</a:t>
            </a:r>
            <a:r>
              <a:rPr kumimoji="1" lang="ja-JP" altLang="en-US"/>
              <a:t>つずつの提案がありますが、分野内の効果だけでなく、他分野に及ぼす効果も考えます。</a:t>
            </a:r>
          </a:p>
        </p:txBody>
      </p:sp>
      <p:sp>
        <p:nvSpPr>
          <p:cNvPr id="4" name="スライド番号プレースホルダー 3"/>
          <p:cNvSpPr>
            <a:spLocks noGrp="1"/>
          </p:cNvSpPr>
          <p:nvPr>
            <p:ph type="sldNum" sz="quarter" idx="5"/>
          </p:nvPr>
        </p:nvSpPr>
        <p:spPr/>
        <p:txBody>
          <a:bodyPr/>
          <a:lstStyle/>
          <a:p>
            <a:fld id="{B72CE703-4643-4DA5-9A50-D6D402ECF2EF}" type="slidenum">
              <a:rPr kumimoji="1" lang="ja-JP" altLang="en-US" smtClean="0"/>
              <a:t>7</a:t>
            </a:fld>
            <a:endParaRPr kumimoji="1" lang="ja-JP" altLang="en-US"/>
          </a:p>
        </p:txBody>
      </p:sp>
    </p:spTree>
    <p:extLst>
      <p:ext uri="{BB962C8B-B14F-4D97-AF65-F5344CB8AC3E}">
        <p14:creationId xmlns:p14="http://schemas.microsoft.com/office/powerpoint/2010/main" val="3022652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mn-ea"/>
                <a:cs typeface="+mn-cs"/>
              </a:rPr>
              <a:t>生活交通分野</a:t>
            </a:r>
            <a:r>
              <a:rPr kumimoji="1" lang="ja-JP" altLang="en-US" sz="1200" kern="1200">
                <a:solidFill>
                  <a:schemeClr val="tx1"/>
                </a:solidFill>
                <a:effectLst/>
                <a:latin typeface="+mn-lt"/>
                <a:ea typeface="+mn-ea"/>
                <a:cs typeface="+mn-cs"/>
              </a:rPr>
              <a:t>です</a:t>
            </a:r>
            <a:r>
              <a:rPr kumimoji="1" lang="ja-JP" altLang="ja-JP" sz="1200" kern="1200">
                <a:solidFill>
                  <a:schemeClr val="tx1"/>
                </a:solidFill>
                <a:effectLst/>
                <a:latin typeface="+mn-lt"/>
                <a:ea typeface="+mn-ea"/>
                <a:cs typeface="+mn-cs"/>
              </a:rPr>
              <a:t>。この分野は現状、生活不便地域の存在や公共交通の利便性低下といった課題が見られます。そのため生活基盤と居住の一致を図るとともに、バス路線の再編および利便性の充実を行います。</a:t>
            </a:r>
          </a:p>
          <a:p>
            <a:r>
              <a:rPr kumimoji="1" lang="ja-JP" altLang="ja-JP" sz="1200" kern="1200">
                <a:solidFill>
                  <a:schemeClr val="tx1"/>
                </a:solidFill>
                <a:effectLst/>
                <a:latin typeface="+mn-lt"/>
                <a:ea typeface="+mn-ea"/>
                <a:cs typeface="+mn-cs"/>
              </a:rPr>
              <a:t>具体的には、日常生活は徒歩や自転車で完結できる環境を整えつつ、土浦市内、さらには土浦市外への移動手段も確保し</a:t>
            </a:r>
            <a:r>
              <a:rPr kumimoji="1" lang="ja-JP" altLang="en-US" sz="1200" kern="1200">
                <a:solidFill>
                  <a:schemeClr val="tx1"/>
                </a:solidFill>
                <a:effectLst/>
                <a:latin typeface="+mn-lt"/>
                <a:ea typeface="+mn-ea"/>
                <a:cs typeface="+mn-cs"/>
              </a:rPr>
              <a:t>、</a:t>
            </a:r>
            <a:r>
              <a:rPr kumimoji="1" lang="ja-JP" altLang="ja-JP" sz="1200" kern="1200">
                <a:solidFill>
                  <a:schemeClr val="tx1"/>
                </a:solidFill>
                <a:effectLst/>
                <a:latin typeface="+mn-lt"/>
                <a:ea typeface="+mn-ea"/>
                <a:cs typeface="+mn-cs"/>
              </a:rPr>
              <a:t>便利で住み続けられる生活環境へとつなげていきたいと考え</a:t>
            </a:r>
            <a:r>
              <a:rPr kumimoji="1" lang="ja-JP" altLang="en-US" sz="1200" kern="1200">
                <a:solidFill>
                  <a:schemeClr val="tx1"/>
                </a:solidFill>
                <a:effectLst/>
                <a:latin typeface="+mn-lt"/>
                <a:ea typeface="+mn-ea"/>
                <a:cs typeface="+mn-cs"/>
              </a:rPr>
              <a:t>ます</a:t>
            </a:r>
            <a:r>
              <a:rPr kumimoji="1" lang="ja-JP" altLang="ja-JP" sz="1200" kern="1200">
                <a:solidFill>
                  <a:schemeClr val="tx1"/>
                </a:solidFill>
                <a:effectLst/>
                <a:latin typeface="+mn-lt"/>
                <a:ea typeface="+mn-ea"/>
                <a:cs typeface="+mn-cs"/>
              </a:rPr>
              <a:t>。</a:t>
            </a:r>
          </a:p>
        </p:txBody>
      </p:sp>
      <p:sp>
        <p:nvSpPr>
          <p:cNvPr id="4" name="スライド番号プレースホルダー 3"/>
          <p:cNvSpPr>
            <a:spLocks noGrp="1"/>
          </p:cNvSpPr>
          <p:nvPr>
            <p:ph type="sldNum" sz="quarter" idx="5"/>
          </p:nvPr>
        </p:nvSpPr>
        <p:spPr/>
        <p:txBody>
          <a:bodyPr/>
          <a:lstStyle/>
          <a:p>
            <a:fld id="{B72CE703-4643-4DA5-9A50-D6D402ECF2EF}" type="slidenum">
              <a:rPr kumimoji="1" lang="ja-JP" altLang="en-US" smtClean="0"/>
              <a:t>8</a:t>
            </a:fld>
            <a:endParaRPr kumimoji="1" lang="ja-JP" altLang="en-US"/>
          </a:p>
        </p:txBody>
      </p:sp>
    </p:spTree>
    <p:extLst>
      <p:ext uri="{BB962C8B-B14F-4D97-AF65-F5344CB8AC3E}">
        <p14:creationId xmlns:p14="http://schemas.microsoft.com/office/powerpoint/2010/main" val="3500586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mn-ea"/>
                <a:cs typeface="+mn-cs"/>
              </a:rPr>
              <a:t>現行の立地適正化計画では、</a:t>
            </a:r>
            <a:r>
              <a:rPr kumimoji="1" lang="ja-JP" altLang="en-US" sz="1200" kern="1200">
                <a:solidFill>
                  <a:schemeClr val="tx1"/>
                </a:solidFill>
                <a:effectLst/>
                <a:latin typeface="+mn-lt"/>
                <a:ea typeface="+mn-ea"/>
                <a:cs typeface="+mn-cs"/>
              </a:rPr>
              <a:t>生活</a:t>
            </a:r>
            <a:r>
              <a:rPr kumimoji="1" lang="ja-JP" altLang="ja-JP" sz="1200" kern="1200">
                <a:solidFill>
                  <a:schemeClr val="tx1"/>
                </a:solidFill>
                <a:effectLst/>
                <a:latin typeface="+mn-lt"/>
                <a:ea typeface="+mn-ea"/>
                <a:cs typeface="+mn-cs"/>
              </a:rPr>
              <a:t>利便性の低い</a:t>
            </a:r>
            <a:r>
              <a:rPr kumimoji="1" lang="ja-JP" altLang="en-US" sz="1200" kern="1200">
                <a:solidFill>
                  <a:schemeClr val="tx1"/>
                </a:solidFill>
                <a:effectLst/>
                <a:latin typeface="+mn-lt"/>
                <a:ea typeface="+mn-ea"/>
                <a:cs typeface="+mn-cs"/>
              </a:rPr>
              <a:t>地域が</a:t>
            </a:r>
            <a:r>
              <a:rPr kumimoji="1" lang="ja-JP" altLang="ja-JP" sz="1200" kern="1200">
                <a:solidFill>
                  <a:schemeClr val="tx1"/>
                </a:solidFill>
                <a:effectLst/>
                <a:latin typeface="+mn-lt"/>
                <a:ea typeface="+mn-ea"/>
                <a:cs typeface="+mn-cs"/>
              </a:rPr>
              <a:t>居住誘導区域</a:t>
            </a:r>
            <a:r>
              <a:rPr kumimoji="1" lang="ja-JP" altLang="en-US" sz="1200" kern="1200">
                <a:solidFill>
                  <a:schemeClr val="tx1"/>
                </a:solidFill>
                <a:effectLst/>
                <a:latin typeface="+mn-lt"/>
                <a:ea typeface="+mn-ea"/>
                <a:cs typeface="+mn-cs"/>
              </a:rPr>
              <a:t>に</a:t>
            </a:r>
            <a:r>
              <a:rPr kumimoji="1" lang="ja-JP" altLang="ja-JP" sz="1200" kern="1200">
                <a:solidFill>
                  <a:schemeClr val="tx1"/>
                </a:solidFill>
                <a:effectLst/>
                <a:latin typeface="+mn-lt"/>
                <a:ea typeface="+mn-ea"/>
                <a:cs typeface="+mn-cs"/>
              </a:rPr>
              <a:t>含まれているという課題があります。</a:t>
            </a:r>
            <a:endParaRPr kumimoji="1" lang="en-US" altLang="ja-JP" sz="1200" kern="1200">
              <a:solidFill>
                <a:schemeClr val="tx1"/>
              </a:solidFill>
              <a:effectLst/>
              <a:latin typeface="+mn-lt"/>
              <a:ea typeface="+mn-ea"/>
              <a:cs typeface="+mn-cs"/>
            </a:endParaRPr>
          </a:p>
          <a:p>
            <a:r>
              <a:rPr kumimoji="1" lang="ja-JP" altLang="ja-JP" sz="1200" kern="1200">
                <a:solidFill>
                  <a:schemeClr val="tx1"/>
                </a:solidFill>
                <a:effectLst/>
                <a:latin typeface="+mn-lt"/>
                <a:ea typeface="+mn-ea"/>
                <a:cs typeface="+mn-cs"/>
              </a:rPr>
              <a:t>一方で、スーパーや</a:t>
            </a:r>
            <a:r>
              <a:rPr kumimoji="1" lang="ja-JP" altLang="en-US" sz="1200" kern="1200">
                <a:solidFill>
                  <a:schemeClr val="tx1"/>
                </a:solidFill>
                <a:effectLst/>
                <a:latin typeface="+mn-lt"/>
                <a:ea typeface="+mn-ea"/>
                <a:cs typeface="+mn-cs"/>
              </a:rPr>
              <a:t>ドラッグストア</a:t>
            </a:r>
            <a:r>
              <a:rPr kumimoji="1" lang="ja-JP" altLang="ja-JP" sz="1200" kern="1200">
                <a:solidFill>
                  <a:schemeClr val="tx1"/>
                </a:solidFill>
                <a:effectLst/>
                <a:latin typeface="+mn-lt"/>
                <a:ea typeface="+mn-ea"/>
                <a:cs typeface="+mn-cs"/>
              </a:rPr>
              <a:t>などの生活利便施設は、自治体側で立地を直接制御することが困難です。そこで</a:t>
            </a:r>
            <a:r>
              <a:rPr kumimoji="1" lang="ja-JP" altLang="en-US" sz="1200" kern="1200">
                <a:solidFill>
                  <a:schemeClr val="tx1"/>
                </a:solidFill>
                <a:effectLst/>
                <a:latin typeface="+mn-lt"/>
                <a:ea typeface="+mn-ea"/>
                <a:cs typeface="+mn-cs"/>
              </a:rPr>
              <a:t>、</a:t>
            </a:r>
            <a:r>
              <a:rPr kumimoji="1" lang="ja-JP" altLang="ja-JP" sz="1200" kern="1200">
                <a:solidFill>
                  <a:schemeClr val="tx1"/>
                </a:solidFill>
                <a:effectLst/>
                <a:latin typeface="+mn-lt"/>
                <a:ea typeface="+mn-ea"/>
                <a:cs typeface="+mn-cs"/>
              </a:rPr>
              <a:t>徒歩または自転車で生活施設にアクセスできる「利便増進区域」を新たに設定し</a:t>
            </a:r>
            <a:r>
              <a:rPr kumimoji="1" lang="ja-JP" altLang="en-US" sz="1200" kern="1200">
                <a:solidFill>
                  <a:schemeClr val="tx1"/>
                </a:solidFill>
                <a:effectLst/>
                <a:latin typeface="+mn-lt"/>
                <a:ea typeface="+mn-ea"/>
                <a:cs typeface="+mn-cs"/>
              </a:rPr>
              <a:t>ます。</a:t>
            </a:r>
            <a:r>
              <a:rPr kumimoji="1" lang="ja-JP" altLang="ja-JP" sz="1200" kern="1200">
                <a:solidFill>
                  <a:schemeClr val="tx1"/>
                </a:solidFill>
                <a:effectLst/>
                <a:latin typeface="+mn-lt"/>
                <a:ea typeface="+mn-ea"/>
                <a:cs typeface="+mn-cs"/>
              </a:rPr>
              <a:t>現況の生活</a:t>
            </a:r>
            <a:r>
              <a:rPr kumimoji="1" lang="ja-JP" altLang="en-US" sz="1200" kern="1200">
                <a:solidFill>
                  <a:schemeClr val="tx1"/>
                </a:solidFill>
                <a:effectLst/>
                <a:latin typeface="+mn-lt"/>
                <a:ea typeface="+mn-ea"/>
                <a:cs typeface="+mn-cs"/>
              </a:rPr>
              <a:t>利便</a:t>
            </a:r>
            <a:r>
              <a:rPr kumimoji="1" lang="ja-JP" altLang="ja-JP" sz="1200" kern="1200">
                <a:solidFill>
                  <a:schemeClr val="tx1"/>
                </a:solidFill>
                <a:effectLst/>
                <a:latin typeface="+mn-lt"/>
                <a:ea typeface="+mn-ea"/>
                <a:cs typeface="+mn-cs"/>
              </a:rPr>
              <a:t>施設の立地に</a:t>
            </a:r>
            <a:r>
              <a:rPr kumimoji="1" lang="ja-JP" altLang="en-US" sz="1200" kern="1200">
                <a:solidFill>
                  <a:schemeClr val="tx1"/>
                </a:solidFill>
                <a:effectLst/>
                <a:latin typeface="+mn-lt"/>
                <a:ea typeface="+mn-ea"/>
                <a:cs typeface="+mn-cs"/>
              </a:rPr>
              <a:t>区域を</a:t>
            </a:r>
            <a:r>
              <a:rPr kumimoji="1" lang="ja-JP" altLang="ja-JP" sz="1200" kern="1200">
                <a:solidFill>
                  <a:schemeClr val="tx1"/>
                </a:solidFill>
                <a:effectLst/>
                <a:latin typeface="+mn-lt"/>
                <a:ea typeface="+mn-ea"/>
                <a:cs typeface="+mn-cs"/>
              </a:rPr>
              <a:t>合わせ</a:t>
            </a:r>
            <a:r>
              <a:rPr kumimoji="1" lang="ja-JP" altLang="en-US" sz="1200" kern="1200">
                <a:solidFill>
                  <a:schemeClr val="tx1"/>
                </a:solidFill>
                <a:effectLst/>
                <a:latin typeface="+mn-lt"/>
                <a:ea typeface="+mn-ea"/>
                <a:cs typeface="+mn-cs"/>
              </a:rPr>
              <a:t>ることで</a:t>
            </a:r>
            <a:r>
              <a:rPr kumimoji="1" lang="ja-JP" altLang="ja-JP" sz="1200" kern="1200">
                <a:solidFill>
                  <a:schemeClr val="tx1"/>
                </a:solidFill>
                <a:effectLst/>
                <a:latin typeface="+mn-lt"/>
                <a:ea typeface="+mn-ea"/>
                <a:cs typeface="+mn-cs"/>
              </a:rPr>
              <a:t>、生活基盤と居住が一致した区域設定になると考え</a:t>
            </a:r>
            <a:r>
              <a:rPr kumimoji="1" lang="ja-JP" altLang="en-US" sz="1200" kern="1200">
                <a:solidFill>
                  <a:schemeClr val="tx1"/>
                </a:solidFill>
                <a:effectLst/>
                <a:latin typeface="+mn-lt"/>
                <a:ea typeface="+mn-ea"/>
                <a:cs typeface="+mn-cs"/>
              </a:rPr>
              <a:t>られ</a:t>
            </a:r>
            <a:r>
              <a:rPr kumimoji="1" lang="ja-JP" altLang="ja-JP" sz="1200" kern="1200">
                <a:solidFill>
                  <a:schemeClr val="tx1"/>
                </a:solidFill>
                <a:effectLst/>
                <a:latin typeface="+mn-lt"/>
                <a:ea typeface="+mn-ea"/>
                <a:cs typeface="+mn-cs"/>
              </a:rPr>
              <a:t>ます。</a:t>
            </a:r>
          </a:p>
          <a:p>
            <a:r>
              <a:rPr kumimoji="1" lang="ja-JP" altLang="ja-JP" sz="1200" kern="1200">
                <a:solidFill>
                  <a:schemeClr val="tx1"/>
                </a:solidFill>
                <a:effectLst/>
                <a:latin typeface="+mn-lt"/>
                <a:ea typeface="+mn-ea"/>
                <a:cs typeface="+mn-cs"/>
              </a:rPr>
              <a:t>また同時に、公共交通の整備を進め、中心部や市外へのアクセスルートを確保します</a:t>
            </a:r>
            <a:r>
              <a:rPr kumimoji="1" lang="ja-JP" altLang="en-US" sz="1200" kern="1200">
                <a:solidFill>
                  <a:schemeClr val="tx1"/>
                </a:solidFill>
                <a:effectLst/>
                <a:latin typeface="+mn-lt"/>
                <a:ea typeface="+mn-ea"/>
                <a:cs typeface="+mn-cs"/>
              </a:rPr>
              <a:t>。</a:t>
            </a:r>
            <a:endParaRPr kumimoji="1" lang="en-US" altLang="ja-JP"/>
          </a:p>
        </p:txBody>
      </p:sp>
      <p:sp>
        <p:nvSpPr>
          <p:cNvPr id="4" name="スライド番号プレースホルダー 3"/>
          <p:cNvSpPr>
            <a:spLocks noGrp="1"/>
          </p:cNvSpPr>
          <p:nvPr>
            <p:ph type="sldNum" sz="quarter" idx="5"/>
          </p:nvPr>
        </p:nvSpPr>
        <p:spPr/>
        <p:txBody>
          <a:bodyPr/>
          <a:lstStyle/>
          <a:p>
            <a:fld id="{B72CE703-4643-4DA5-9A50-D6D402ECF2EF}" type="slidenum">
              <a:rPr kumimoji="1" lang="ja-JP" altLang="en-US" smtClean="0"/>
              <a:t>9</a:t>
            </a:fld>
            <a:endParaRPr kumimoji="1" lang="ja-JP" altLang="en-US"/>
          </a:p>
        </p:txBody>
      </p:sp>
    </p:spTree>
    <p:extLst>
      <p:ext uri="{BB962C8B-B14F-4D97-AF65-F5344CB8AC3E}">
        <p14:creationId xmlns:p14="http://schemas.microsoft.com/office/powerpoint/2010/main" val="2168093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B1DBD-93CC-8BD7-8B99-0BB322D4381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0B51FB8-B401-DD96-B1B7-9B91DDCFCE6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70CBB42-4A6F-7826-CE69-EE85B75E0C46}"/>
              </a:ext>
            </a:extLst>
          </p:cNvPr>
          <p:cNvSpPr>
            <a:spLocks noGrp="1"/>
          </p:cNvSpPr>
          <p:nvPr>
            <p:ph type="body" idx="1"/>
          </p:nvPr>
        </p:nvSpPr>
        <p:spPr/>
        <p:txBody>
          <a:bodyPr/>
          <a:lstStyle/>
          <a:p>
            <a:r>
              <a:rPr kumimoji="1" lang="ja-JP" altLang="en-US" sz="1200" kern="1200">
                <a:solidFill>
                  <a:schemeClr val="tx1"/>
                </a:solidFill>
                <a:effectLst/>
                <a:latin typeface="+mn-lt"/>
                <a:ea typeface="+mn-ea"/>
                <a:cs typeface="+mn-cs"/>
              </a:rPr>
              <a:t>「利</a:t>
            </a:r>
            <a:r>
              <a:rPr kumimoji="1" lang="ja-JP" altLang="ja-JP" sz="1200" kern="1200">
                <a:solidFill>
                  <a:schemeClr val="tx1"/>
                </a:solidFill>
                <a:effectLst/>
                <a:latin typeface="+mn-lt"/>
                <a:ea typeface="+mn-ea"/>
                <a:cs typeface="+mn-cs"/>
              </a:rPr>
              <a:t>便増進区域</a:t>
            </a:r>
            <a:r>
              <a:rPr kumimoji="1" lang="ja-JP" altLang="en-US" sz="1200" kern="1200">
                <a:solidFill>
                  <a:schemeClr val="tx1"/>
                </a:solidFill>
                <a:effectLst/>
                <a:latin typeface="+mn-lt"/>
                <a:ea typeface="+mn-ea"/>
                <a:cs typeface="+mn-cs"/>
              </a:rPr>
              <a:t>」</a:t>
            </a:r>
            <a:r>
              <a:rPr kumimoji="1" lang="ja-JP" altLang="ja-JP" sz="1200" kern="1200">
                <a:solidFill>
                  <a:schemeClr val="tx1"/>
                </a:solidFill>
                <a:effectLst/>
                <a:latin typeface="+mn-lt"/>
                <a:ea typeface="+mn-ea"/>
                <a:cs typeface="+mn-cs"/>
              </a:rPr>
              <a:t>の設定基準</a:t>
            </a:r>
            <a:r>
              <a:rPr kumimoji="1" lang="ja-JP" altLang="en-US" sz="1200" kern="1200">
                <a:solidFill>
                  <a:schemeClr val="tx1"/>
                </a:solidFill>
                <a:effectLst/>
                <a:latin typeface="+mn-lt"/>
                <a:ea typeface="+mn-ea"/>
                <a:cs typeface="+mn-cs"/>
              </a:rPr>
              <a:t>について、それぞれ凡例にある基準で政府資料を参考に設定しました。</a:t>
            </a:r>
            <a:r>
              <a:rPr kumimoji="1" lang="ja-JP" altLang="ja-JP" sz="1200" kern="1200">
                <a:solidFill>
                  <a:schemeClr val="tx1"/>
                </a:solidFill>
                <a:effectLst/>
                <a:latin typeface="+mn-lt"/>
                <a:ea typeface="+mn-ea"/>
                <a:cs typeface="+mn-cs"/>
              </a:rPr>
              <a:t>左図は、これらの条件を</a:t>
            </a:r>
            <a:r>
              <a:rPr kumimoji="1" lang="en-US" altLang="ja-JP" sz="1200" kern="1200">
                <a:solidFill>
                  <a:schemeClr val="tx1"/>
                </a:solidFill>
                <a:effectLst/>
                <a:latin typeface="+mn-lt"/>
                <a:ea typeface="+mn-ea"/>
                <a:cs typeface="+mn-cs"/>
              </a:rPr>
              <a:t>GIS</a:t>
            </a:r>
            <a:r>
              <a:rPr kumimoji="1" lang="ja-JP" altLang="ja-JP" sz="1200" kern="1200">
                <a:solidFill>
                  <a:schemeClr val="tx1"/>
                </a:solidFill>
                <a:effectLst/>
                <a:latin typeface="+mn-lt"/>
                <a:ea typeface="+mn-ea"/>
                <a:cs typeface="+mn-cs"/>
              </a:rPr>
              <a:t>で可視化したものです。</a:t>
            </a:r>
            <a:br>
              <a:rPr kumimoji="1" lang="en-US" altLang="ja-JP" sz="1200" kern="1200">
                <a:solidFill>
                  <a:schemeClr val="tx1"/>
                </a:solidFill>
                <a:effectLst/>
                <a:latin typeface="+mn-lt"/>
                <a:ea typeface="+mn-ea"/>
                <a:cs typeface="+mn-cs"/>
              </a:rPr>
            </a:br>
            <a:r>
              <a:rPr kumimoji="1" lang="ja-JP" altLang="ja-JP" sz="1200" kern="1200">
                <a:solidFill>
                  <a:schemeClr val="tx1"/>
                </a:solidFill>
                <a:effectLst/>
                <a:latin typeface="+mn-lt"/>
                <a:ea typeface="+mn-ea"/>
                <a:cs typeface="+mn-cs"/>
              </a:rPr>
              <a:t>そして、これらの条件が重なり合うエリアを抽出した結果が、右</a:t>
            </a:r>
            <a:r>
              <a:rPr kumimoji="1" lang="ja-JP" altLang="en-US" sz="1200" kern="1200">
                <a:solidFill>
                  <a:schemeClr val="tx1"/>
                </a:solidFill>
                <a:effectLst/>
                <a:latin typeface="+mn-lt"/>
                <a:ea typeface="+mn-ea"/>
                <a:cs typeface="+mn-cs"/>
              </a:rPr>
              <a:t>の</a:t>
            </a:r>
            <a:r>
              <a:rPr kumimoji="1" lang="ja-JP" altLang="ja-JP" sz="1200" kern="1200">
                <a:solidFill>
                  <a:schemeClr val="tx1"/>
                </a:solidFill>
                <a:effectLst/>
                <a:latin typeface="+mn-lt"/>
                <a:ea typeface="+mn-ea"/>
                <a:cs typeface="+mn-cs"/>
              </a:rPr>
              <a:t>図の水色の</a:t>
            </a:r>
            <a:r>
              <a:rPr kumimoji="1" lang="ja-JP" altLang="en-US" sz="1200" kern="1200">
                <a:solidFill>
                  <a:schemeClr val="tx1"/>
                </a:solidFill>
                <a:effectLst/>
                <a:latin typeface="+mn-lt"/>
                <a:ea typeface="+mn-ea"/>
                <a:cs typeface="+mn-cs"/>
              </a:rPr>
              <a:t>「利便増進区域」</a:t>
            </a:r>
            <a:r>
              <a:rPr kumimoji="1" lang="ja-JP" altLang="ja-JP" sz="1200" kern="1200">
                <a:solidFill>
                  <a:schemeClr val="tx1"/>
                </a:solidFill>
                <a:effectLst/>
                <a:latin typeface="+mn-lt"/>
                <a:ea typeface="+mn-ea"/>
                <a:cs typeface="+mn-cs"/>
              </a:rPr>
              <a:t>となります。</a:t>
            </a:r>
          </a:p>
          <a:p>
            <a:r>
              <a:rPr kumimoji="1" lang="ja-JP" altLang="en-US" sz="1200" kern="1200">
                <a:solidFill>
                  <a:schemeClr val="tx1"/>
                </a:solidFill>
                <a:effectLst/>
                <a:latin typeface="+mn-lt"/>
                <a:ea typeface="+mn-ea"/>
                <a:cs typeface="+mn-cs"/>
              </a:rPr>
              <a:t>一方で、利便増進区域からはずれた地域は、私たちが想定する立地基準をみたさない、自動車利用を前提とした地区であり別の対応が必要となると考えられます。</a:t>
            </a:r>
            <a:endParaRPr kumimoji="1" lang="ja-JP" altLang="ja-JP" sz="1200" kern="1200">
              <a:solidFill>
                <a:schemeClr val="tx1"/>
              </a:solidFill>
              <a:effectLst/>
              <a:latin typeface="+mn-lt"/>
              <a:ea typeface="+mn-ea"/>
              <a:cs typeface="+mn-cs"/>
            </a:endParaRPr>
          </a:p>
        </p:txBody>
      </p:sp>
      <p:sp>
        <p:nvSpPr>
          <p:cNvPr id="4" name="スライド番号プレースホルダー 3">
            <a:extLst>
              <a:ext uri="{FF2B5EF4-FFF2-40B4-BE49-F238E27FC236}">
                <a16:creationId xmlns:a16="http://schemas.microsoft.com/office/drawing/2014/main" id="{822FCC67-62DD-3F6F-09B6-E484B20C008B}"/>
              </a:ext>
            </a:extLst>
          </p:cNvPr>
          <p:cNvSpPr>
            <a:spLocks noGrp="1"/>
          </p:cNvSpPr>
          <p:nvPr>
            <p:ph type="sldNum" sz="quarter" idx="5"/>
          </p:nvPr>
        </p:nvSpPr>
        <p:spPr/>
        <p:txBody>
          <a:bodyPr/>
          <a:lstStyle/>
          <a:p>
            <a:fld id="{B72CE703-4643-4DA5-9A50-D6D402ECF2EF}" type="slidenum">
              <a:rPr kumimoji="1" lang="ja-JP" altLang="en-US" smtClean="0"/>
              <a:t>10</a:t>
            </a:fld>
            <a:endParaRPr kumimoji="1" lang="ja-JP" altLang="en-US"/>
          </a:p>
        </p:txBody>
      </p:sp>
    </p:spTree>
    <p:extLst>
      <p:ext uri="{BB962C8B-B14F-4D97-AF65-F5344CB8AC3E}">
        <p14:creationId xmlns:p14="http://schemas.microsoft.com/office/powerpoint/2010/main" val="1815768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a:solidFill>
                  <a:schemeClr val="tx1"/>
                </a:solidFill>
                <a:effectLst/>
                <a:latin typeface="+mn-lt"/>
                <a:ea typeface="+mn-ea"/>
                <a:cs typeface="+mn-cs"/>
              </a:rPr>
              <a:t>利便増進区域に居住する人の移動について、区域内の徒歩・自転車移動では、職住近接型の雇用しか考慮できません。また、広域結節・交流エリアへのアクセスも重要な課題です。そこで、</a:t>
            </a:r>
            <a:r>
              <a:rPr kumimoji="1" lang="ja-JP" altLang="ja-JP" sz="1200" kern="1200">
                <a:solidFill>
                  <a:schemeClr val="tx1"/>
                </a:solidFill>
                <a:effectLst/>
                <a:latin typeface="+mn-lt"/>
                <a:ea typeface="+mn-ea"/>
                <a:cs typeface="+mn-cs"/>
              </a:rPr>
              <a:t>バス路線の再編や本数の充実</a:t>
            </a:r>
            <a:r>
              <a:rPr kumimoji="1" lang="ja-JP" altLang="en-US" sz="1200" kern="1200">
                <a:solidFill>
                  <a:schemeClr val="tx1"/>
                </a:solidFill>
                <a:effectLst/>
                <a:latin typeface="+mn-lt"/>
                <a:ea typeface="+mn-ea"/>
                <a:cs typeface="+mn-cs"/>
              </a:rPr>
              <a:t>によって</a:t>
            </a:r>
            <a:r>
              <a:rPr kumimoji="1" lang="ja-JP" altLang="ja-JP" sz="1200" kern="1200">
                <a:solidFill>
                  <a:schemeClr val="tx1"/>
                </a:solidFill>
                <a:effectLst/>
                <a:latin typeface="+mn-lt"/>
                <a:ea typeface="+mn-ea"/>
                <a:cs typeface="+mn-cs"/>
              </a:rPr>
              <a:t>、広域結節・交流エリアや常磐線へのアクセス向上を図り、東京などの雇用地へのアクセスを確保し、</a:t>
            </a:r>
            <a:r>
              <a:rPr kumimoji="1" lang="ja-JP" altLang="en-US" sz="1200" kern="1200">
                <a:solidFill>
                  <a:schemeClr val="tx1"/>
                </a:solidFill>
                <a:effectLst/>
                <a:latin typeface="+mn-lt"/>
                <a:ea typeface="+mn-ea"/>
                <a:cs typeface="+mn-cs"/>
              </a:rPr>
              <a:t>住居近隣の雇用</a:t>
            </a:r>
            <a:r>
              <a:rPr kumimoji="1" lang="ja-JP" altLang="ja-JP" sz="1200" kern="1200">
                <a:solidFill>
                  <a:schemeClr val="tx1"/>
                </a:solidFill>
                <a:effectLst/>
                <a:latin typeface="+mn-lt"/>
                <a:ea typeface="+mn-ea"/>
                <a:cs typeface="+mn-cs"/>
              </a:rPr>
              <a:t>を補完する役割を担います。具体的な施策内容について、中間発表以降に詳細な分析を進めていく予定で</a:t>
            </a:r>
            <a:r>
              <a:rPr kumimoji="1" lang="ja-JP" altLang="en-US" sz="1200" kern="1200">
                <a:solidFill>
                  <a:schemeClr val="tx1"/>
                </a:solidFill>
                <a:effectLst/>
                <a:latin typeface="+mn-lt"/>
                <a:ea typeface="+mn-ea"/>
                <a:cs typeface="+mn-cs"/>
              </a:rPr>
              <a:t>、</a:t>
            </a:r>
            <a:r>
              <a:rPr kumimoji="1" lang="ja-JP" altLang="ja-JP" sz="1200" kern="1200">
                <a:solidFill>
                  <a:schemeClr val="tx1"/>
                </a:solidFill>
                <a:effectLst/>
                <a:latin typeface="+mn-lt"/>
                <a:ea typeface="+mn-ea"/>
                <a:cs typeface="+mn-cs"/>
              </a:rPr>
              <a:t>将来的にこれらの地域へ</a:t>
            </a:r>
            <a:r>
              <a:rPr kumimoji="1" lang="ja-JP" altLang="en-US" sz="1200" kern="1200">
                <a:solidFill>
                  <a:schemeClr val="tx1"/>
                </a:solidFill>
                <a:effectLst/>
                <a:latin typeface="+mn-lt"/>
                <a:ea typeface="+mn-ea"/>
                <a:cs typeface="+mn-cs"/>
              </a:rPr>
              <a:t>、</a:t>
            </a:r>
            <a:r>
              <a:rPr kumimoji="1" lang="ja-JP" altLang="ja-JP" sz="1200" kern="1200">
                <a:solidFill>
                  <a:schemeClr val="tx1"/>
                </a:solidFill>
                <a:effectLst/>
                <a:latin typeface="+mn-lt"/>
                <a:ea typeface="+mn-ea"/>
                <a:cs typeface="+mn-cs"/>
              </a:rPr>
              <a:t>どの程度の居住を誘導するのかについても、今後検討を深めていきます。</a:t>
            </a:r>
          </a:p>
        </p:txBody>
      </p:sp>
      <p:sp>
        <p:nvSpPr>
          <p:cNvPr id="4" name="スライド番号プレースホルダー 3"/>
          <p:cNvSpPr>
            <a:spLocks noGrp="1"/>
          </p:cNvSpPr>
          <p:nvPr>
            <p:ph type="sldNum" sz="quarter" idx="5"/>
          </p:nvPr>
        </p:nvSpPr>
        <p:spPr/>
        <p:txBody>
          <a:bodyPr/>
          <a:lstStyle/>
          <a:p>
            <a:fld id="{B72CE703-4643-4DA5-9A50-D6D402ECF2EF}" type="slidenum">
              <a:rPr kumimoji="1" lang="ja-JP" altLang="en-US" smtClean="0"/>
              <a:t>11</a:t>
            </a:fld>
            <a:endParaRPr kumimoji="1" lang="ja-JP" altLang="en-US"/>
          </a:p>
        </p:txBody>
      </p:sp>
    </p:spTree>
    <p:extLst>
      <p:ext uri="{BB962C8B-B14F-4D97-AF65-F5344CB8AC3E}">
        <p14:creationId xmlns:p14="http://schemas.microsoft.com/office/powerpoint/2010/main" val="3948500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72CE703-4643-4DA5-9A50-D6D402ECF2EF}" type="slidenum">
              <a:rPr kumimoji="1" lang="ja-JP" altLang="en-US" smtClean="0"/>
              <a:t>14</a:t>
            </a:fld>
            <a:endParaRPr kumimoji="1" lang="ja-JP" altLang="en-US"/>
          </a:p>
        </p:txBody>
      </p:sp>
    </p:spTree>
    <p:extLst>
      <p:ext uri="{BB962C8B-B14F-4D97-AF65-F5344CB8AC3E}">
        <p14:creationId xmlns:p14="http://schemas.microsoft.com/office/powerpoint/2010/main" val="1974407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09E9E-A66E-E9B9-755A-6116B88A589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C043FF4-B33B-9BD1-8F28-7ECF86F3241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20D0EEB-5134-91FB-3317-2A74C09BF513}"/>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EFBD01F-2BC4-DD8A-B088-E76EB52ACD9D}"/>
              </a:ext>
            </a:extLst>
          </p:cNvPr>
          <p:cNvSpPr>
            <a:spLocks noGrp="1"/>
          </p:cNvSpPr>
          <p:nvPr>
            <p:ph type="sldNum" sz="quarter" idx="5"/>
          </p:nvPr>
        </p:nvSpPr>
        <p:spPr/>
        <p:txBody>
          <a:bodyPr/>
          <a:lstStyle/>
          <a:p>
            <a:fld id="{B72CE703-4643-4DA5-9A50-D6D402ECF2EF}" type="slidenum">
              <a:rPr kumimoji="1" lang="ja-JP" altLang="en-US" smtClean="0"/>
              <a:t>15</a:t>
            </a:fld>
            <a:endParaRPr kumimoji="1" lang="ja-JP" altLang="en-US"/>
          </a:p>
        </p:txBody>
      </p:sp>
    </p:spTree>
    <p:extLst>
      <p:ext uri="{BB962C8B-B14F-4D97-AF65-F5344CB8AC3E}">
        <p14:creationId xmlns:p14="http://schemas.microsoft.com/office/powerpoint/2010/main" val="3220291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防災面では、中心部の水害リスク軽減のため遊水機能を整備します。さらに市民一人あたりの都市公園面積も考慮に入れることで、下流部への被害を軽減させつつ、市の防災に市民も参加してもらい、全体的な市の強靱化を目指します。</a:t>
            </a:r>
          </a:p>
        </p:txBody>
      </p:sp>
      <p:sp>
        <p:nvSpPr>
          <p:cNvPr id="4" name="スライド番号プレースホルダー 3"/>
          <p:cNvSpPr>
            <a:spLocks noGrp="1"/>
          </p:cNvSpPr>
          <p:nvPr>
            <p:ph type="sldNum" sz="quarter" idx="5"/>
          </p:nvPr>
        </p:nvSpPr>
        <p:spPr/>
        <p:txBody>
          <a:bodyPr/>
          <a:lstStyle/>
          <a:p>
            <a:fld id="{B72CE703-4643-4DA5-9A50-D6D402ECF2EF}" type="slidenum">
              <a:rPr kumimoji="1" lang="ja-JP" altLang="en-US" smtClean="0"/>
              <a:t>16</a:t>
            </a:fld>
            <a:endParaRPr kumimoji="1" lang="ja-JP" altLang="en-US"/>
          </a:p>
        </p:txBody>
      </p:sp>
    </p:spTree>
    <p:extLst>
      <p:ext uri="{BB962C8B-B14F-4D97-AF65-F5344CB8AC3E}">
        <p14:creationId xmlns:p14="http://schemas.microsoft.com/office/powerpoint/2010/main" val="1004224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46EE0-14EA-E355-ADDA-E72ABD4AC2A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4DB59AD-E12C-A007-C585-DCCFB016FF9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F9DEE82-2AE6-E243-364A-7BBC27C152CD}"/>
              </a:ext>
            </a:extLst>
          </p:cNvPr>
          <p:cNvSpPr>
            <a:spLocks noGrp="1"/>
          </p:cNvSpPr>
          <p:nvPr>
            <p:ph type="body" idx="1"/>
          </p:nvPr>
        </p:nvSpPr>
        <p:spPr/>
        <p:txBody>
          <a:bodyPr/>
          <a:lstStyle/>
          <a:p>
            <a:r>
              <a:rPr kumimoji="1" lang="ja-JP" altLang="en-US"/>
              <a:t>背景と現状です。左の図は市内の桜川沿いハザードマップを示しています。土浦駅前を含めた桜川沿いが浸水域になっていることが分かります。</a:t>
            </a:r>
            <a:endParaRPr kumimoji="1" lang="en-US" altLang="ja-JP"/>
          </a:p>
          <a:p>
            <a:r>
              <a:rPr kumimoji="1" lang="ja-JP" altLang="en-US"/>
              <a:t>右の図は、モール</a:t>
            </a:r>
            <a:r>
              <a:rPr kumimoji="1" lang="en-US" altLang="ja-JP"/>
              <a:t>505</a:t>
            </a:r>
            <a:r>
              <a:rPr kumimoji="1" lang="ja-JP" altLang="en-US"/>
              <a:t>付近の地点における浸水深を「浸水ナビ」でシミュレーションした結果になります。バツの点が破堤してから、およそ</a:t>
            </a:r>
            <a:r>
              <a:rPr kumimoji="1" lang="en-US" altLang="ja-JP"/>
              <a:t>12</a:t>
            </a:r>
            <a:r>
              <a:rPr kumimoji="1" lang="ja-JP" altLang="en-US"/>
              <a:t>時間後には、浸水深が</a:t>
            </a:r>
            <a:r>
              <a:rPr kumimoji="1" lang="en-US" altLang="ja-JP"/>
              <a:t>3.5m</a:t>
            </a:r>
            <a:r>
              <a:rPr kumimoji="1" lang="ja-JP" altLang="en-US"/>
              <a:t>近くにまで及んでいることが分かります。そこで、浸水深</a:t>
            </a:r>
            <a:r>
              <a:rPr kumimoji="1" lang="en-US" altLang="ja-JP"/>
              <a:t>5~10m</a:t>
            </a:r>
            <a:r>
              <a:rPr kumimoji="1" lang="ja-JP" altLang="en-US"/>
              <a:t>に遊水機能を整備することにより、下流部への流量を減らし、広域結節・交流エリアの水害リスクを軽減さることを目指します。</a:t>
            </a:r>
            <a:endParaRPr kumimoji="1" lang="en-US" altLang="ja-JP"/>
          </a:p>
        </p:txBody>
      </p:sp>
      <p:sp>
        <p:nvSpPr>
          <p:cNvPr id="4" name="スライド番号プレースホルダー 3">
            <a:extLst>
              <a:ext uri="{FF2B5EF4-FFF2-40B4-BE49-F238E27FC236}">
                <a16:creationId xmlns:a16="http://schemas.microsoft.com/office/drawing/2014/main" id="{9D5A548E-CB64-EC2C-0B64-9124A0C63836}"/>
              </a:ext>
            </a:extLst>
          </p:cNvPr>
          <p:cNvSpPr>
            <a:spLocks noGrp="1"/>
          </p:cNvSpPr>
          <p:nvPr>
            <p:ph type="sldNum" sz="quarter" idx="5"/>
          </p:nvPr>
        </p:nvSpPr>
        <p:spPr/>
        <p:txBody>
          <a:bodyPr/>
          <a:lstStyle/>
          <a:p>
            <a:fld id="{B72CE703-4643-4DA5-9A50-D6D402ECF2EF}" type="slidenum">
              <a:rPr kumimoji="1" lang="ja-JP" altLang="en-US" smtClean="0"/>
              <a:t>17</a:t>
            </a:fld>
            <a:endParaRPr kumimoji="1" lang="ja-JP" altLang="en-US"/>
          </a:p>
        </p:txBody>
      </p:sp>
    </p:spTree>
    <p:extLst>
      <p:ext uri="{BB962C8B-B14F-4D97-AF65-F5344CB8AC3E}">
        <p14:creationId xmlns:p14="http://schemas.microsoft.com/office/powerpoint/2010/main" val="889508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提案です。市内の桜川上流部では、広大な田が広がっているため、そこで河川の流量を逃がすために「受け流し」を提案します。これを考えるにあたって、田の所有者に対する被害の補償も考慮に入れて、最終的な政策を提案していく予定です。遊水地のエリアでは、水路と桜川の合流点となっていることから、逆流するリスクがあるため、そこを重点的に対策します。また、遊水地に公園を整備することで、土浦イオンの利用者との相乗効果も図ります。</a:t>
            </a:r>
            <a:endParaRPr kumimoji="1" lang="en-US" altLang="ja-JP"/>
          </a:p>
          <a:p>
            <a:endParaRPr kumimoji="1" lang="en-US" altLang="ja-JP"/>
          </a:p>
          <a:p>
            <a:endParaRPr kumimoji="1" lang="ja-JP" altLang="en-US"/>
          </a:p>
        </p:txBody>
      </p:sp>
      <p:sp>
        <p:nvSpPr>
          <p:cNvPr id="4" name="スライド番号プレースホルダー 3"/>
          <p:cNvSpPr>
            <a:spLocks noGrp="1"/>
          </p:cNvSpPr>
          <p:nvPr>
            <p:ph type="sldNum" sz="quarter" idx="5"/>
          </p:nvPr>
        </p:nvSpPr>
        <p:spPr/>
        <p:txBody>
          <a:bodyPr/>
          <a:lstStyle/>
          <a:p>
            <a:fld id="{B72CE703-4643-4DA5-9A50-D6D402ECF2EF}" type="slidenum">
              <a:rPr kumimoji="1" lang="ja-JP" altLang="en-US" smtClean="0"/>
              <a:t>18</a:t>
            </a:fld>
            <a:endParaRPr kumimoji="1" lang="ja-JP" altLang="en-US"/>
          </a:p>
        </p:txBody>
      </p:sp>
    </p:spTree>
    <p:extLst>
      <p:ext uri="{BB962C8B-B14F-4D97-AF65-F5344CB8AC3E}">
        <p14:creationId xmlns:p14="http://schemas.microsoft.com/office/powerpoint/2010/main" val="1003229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商業面では中心市街地を何度でも訪れたくなる場所にするために敷地の使用用途を変更し、滞在空間を重視します。滞在空間の重視はイオンなどの大型商業施設と差別化を図り、人と人との交流が生まれる、人通りが増加するといった効果が期待できます。人通りが多くなった結果、中心市街地の売り上げ増加にも寄与すると考えます。</a:t>
            </a:r>
          </a:p>
        </p:txBody>
      </p:sp>
      <p:sp>
        <p:nvSpPr>
          <p:cNvPr id="4" name="スライド番号プレースホルダー 3"/>
          <p:cNvSpPr>
            <a:spLocks noGrp="1"/>
          </p:cNvSpPr>
          <p:nvPr>
            <p:ph type="sldNum" sz="quarter" idx="5"/>
          </p:nvPr>
        </p:nvSpPr>
        <p:spPr/>
        <p:txBody>
          <a:bodyPr/>
          <a:lstStyle/>
          <a:p>
            <a:fld id="{B72CE703-4643-4DA5-9A50-D6D402ECF2EF}" type="slidenum">
              <a:rPr kumimoji="1" lang="ja-JP" altLang="en-US" smtClean="0"/>
              <a:t>19</a:t>
            </a:fld>
            <a:endParaRPr kumimoji="1" lang="ja-JP" altLang="en-US"/>
          </a:p>
        </p:txBody>
      </p:sp>
    </p:spTree>
    <p:extLst>
      <p:ext uri="{BB962C8B-B14F-4D97-AF65-F5344CB8AC3E}">
        <p14:creationId xmlns:p14="http://schemas.microsoft.com/office/powerpoint/2010/main" val="39855127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67F74-7521-DD43-4928-3734E061FA6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06DCC37-AC4C-2C21-81B0-6B9D0F7E742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2A442F6-EA2D-E76C-E5CE-359B57BAC514}"/>
              </a:ext>
            </a:extLst>
          </p:cNvPr>
          <p:cNvSpPr>
            <a:spLocks noGrp="1"/>
          </p:cNvSpPr>
          <p:nvPr>
            <p:ph type="body" idx="1"/>
          </p:nvPr>
        </p:nvSpPr>
        <p:spPr/>
        <p:txBody>
          <a:bodyPr/>
          <a:lstStyle/>
          <a:p>
            <a:endParaRPr kumimoji="1" lang="en" altLang="ja-JP"/>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a:hlinkClick r:id="rId3"/>
              </a:rPr>
              <a:t>2405_Shared_Space.pdf</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原稿</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路肩が狭い道路に対して植栽の配置やマルシェを開催した滞在空間の設定で通行量が増加した事例として事例が挙げられます。マルシェや植栽・</a:t>
            </a:r>
            <a:r>
              <a:rPr kumimoji="1" lang="ja-JP" altLang="en-US" sz="1200" b="1" kern="1200">
                <a:solidFill>
                  <a:schemeClr val="dk1"/>
                </a:solidFill>
                <a:effectLst/>
                <a:latin typeface="+mn-lt"/>
                <a:ea typeface="+mn-ea"/>
                <a:cs typeface="+mn-cs"/>
              </a:rPr>
              <a:t>什器（じゅうき）の設置で</a:t>
            </a:r>
            <a:endParaRPr kumimoji="1" lang="en" altLang="ja-JP"/>
          </a:p>
        </p:txBody>
      </p:sp>
      <p:sp>
        <p:nvSpPr>
          <p:cNvPr id="4" name="スライド番号プレースホルダー 3">
            <a:extLst>
              <a:ext uri="{FF2B5EF4-FFF2-40B4-BE49-F238E27FC236}">
                <a16:creationId xmlns:a16="http://schemas.microsoft.com/office/drawing/2014/main" id="{93D059ED-B852-6610-D867-7C3F1A68396D}"/>
              </a:ext>
            </a:extLst>
          </p:cNvPr>
          <p:cNvSpPr>
            <a:spLocks noGrp="1"/>
          </p:cNvSpPr>
          <p:nvPr>
            <p:ph type="sldNum" sz="quarter" idx="5"/>
          </p:nvPr>
        </p:nvSpPr>
        <p:spPr/>
        <p:txBody>
          <a:bodyPr/>
          <a:lstStyle/>
          <a:p>
            <a:fld id="{B72CE703-4643-4DA5-9A50-D6D402ECF2EF}" type="slidenum">
              <a:rPr kumimoji="1" lang="ja-JP" altLang="en-US" smtClean="0"/>
              <a:t>20</a:t>
            </a:fld>
            <a:endParaRPr kumimoji="1" lang="ja-JP" altLang="en-US"/>
          </a:p>
        </p:txBody>
      </p:sp>
    </p:spTree>
    <p:extLst>
      <p:ext uri="{BB962C8B-B14F-4D97-AF65-F5344CB8AC3E}">
        <p14:creationId xmlns:p14="http://schemas.microsoft.com/office/powerpoint/2010/main" val="41486097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原稿</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路肩が狭い道路に対して植栽の配置やマルシェを開催した滞在空間の設定で通行量が大幅に増加した事例があります。左の図は土浦駅北側の区画の現地調査を行った際に確認した建物の用途を図に示したものです。図より滞在空間が非常に少ないことがわかります。左の図で示した地域を含む、駅周辺の赤枠で囲んだ広域結節・交流エリアにて滞在空間を重視していきます。</a:t>
            </a:r>
            <a:endParaRPr kumimoji="1" lang="en" altLang="ja-JP"/>
          </a:p>
        </p:txBody>
      </p:sp>
      <p:sp>
        <p:nvSpPr>
          <p:cNvPr id="4" name="スライド番号プレースホルダー 3"/>
          <p:cNvSpPr>
            <a:spLocks noGrp="1"/>
          </p:cNvSpPr>
          <p:nvPr>
            <p:ph type="sldNum" sz="quarter" idx="5"/>
          </p:nvPr>
        </p:nvSpPr>
        <p:spPr/>
        <p:txBody>
          <a:bodyPr/>
          <a:lstStyle/>
          <a:p>
            <a:fld id="{B72CE703-4643-4DA5-9A50-D6D402ECF2EF}" type="slidenum">
              <a:rPr kumimoji="1" lang="ja-JP" altLang="en-US" smtClean="0"/>
              <a:t>21</a:t>
            </a:fld>
            <a:endParaRPr kumimoji="1" lang="ja-JP" altLang="en-US"/>
          </a:p>
        </p:txBody>
      </p:sp>
    </p:spTree>
    <p:extLst>
      <p:ext uri="{BB962C8B-B14F-4D97-AF65-F5344CB8AC3E}">
        <p14:creationId xmlns:p14="http://schemas.microsoft.com/office/powerpoint/2010/main" val="6651368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滞在空間の例として、広場と人とを一度に捉えることができる広場間口の狭い店舗の形成を行っていきたいと考えています。</a:t>
            </a:r>
            <a:endParaRPr kumimoji="1" lang="en-US" altLang="ja-JP"/>
          </a:p>
          <a:p>
            <a:r>
              <a:rPr kumimoji="1" lang="ja-JP" altLang="en-US"/>
              <a:t>滞在空間の創出により歩行者通行量が増加すると考えられます。歩行者通行量の増加は賃料の増加と関連しています。滞在空間形成による歩行者通行量増加は都市の価値を高めていると言えます。</a:t>
            </a:r>
          </a:p>
        </p:txBody>
      </p:sp>
      <p:sp>
        <p:nvSpPr>
          <p:cNvPr id="4" name="スライド番号プレースホルダー 3"/>
          <p:cNvSpPr>
            <a:spLocks noGrp="1"/>
          </p:cNvSpPr>
          <p:nvPr>
            <p:ph type="sldNum" sz="quarter" idx="5"/>
          </p:nvPr>
        </p:nvSpPr>
        <p:spPr/>
        <p:txBody>
          <a:bodyPr/>
          <a:lstStyle/>
          <a:p>
            <a:fld id="{B72CE703-4643-4DA5-9A50-D6D402ECF2EF}" type="slidenum">
              <a:rPr kumimoji="1" lang="ja-JP" altLang="en-US" smtClean="0"/>
              <a:t>22</a:t>
            </a:fld>
            <a:endParaRPr kumimoji="1" lang="ja-JP" altLang="en-US"/>
          </a:p>
        </p:txBody>
      </p:sp>
    </p:spTree>
    <p:extLst>
      <p:ext uri="{BB962C8B-B14F-4D97-AF65-F5344CB8AC3E}">
        <p14:creationId xmlns:p14="http://schemas.microsoft.com/office/powerpoint/2010/main" val="3780184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effectLst/>
                <a:latin typeface="Hiragino Sans" panose="020B0400000000000000" pitchFamily="34" charset="-128"/>
                <a:ea typeface="Hiragino Sans" panose="020B0400000000000000" pitchFamily="34" charset="-128"/>
              </a:rPr>
              <a:t>続いて農業分野の提案です。現在、土浦市の農業は産出額の減少、後継者・担い手不足といった課題を抱えています。これらの課題には主に就農人口の増加と生産性の向上という二つの解決策がありますが前者は効果が限定的です。生産性向上のために最新技術を外部から積極的に取り入れるという意味において～内向きにとらわれず「食」を支え続ける～農業を提案します。</a:t>
            </a:r>
          </a:p>
        </p:txBody>
      </p:sp>
      <p:sp>
        <p:nvSpPr>
          <p:cNvPr id="4" name="スライド番号プレースホルダー 3"/>
          <p:cNvSpPr>
            <a:spLocks noGrp="1"/>
          </p:cNvSpPr>
          <p:nvPr>
            <p:ph type="sldNum" sz="quarter" idx="5"/>
          </p:nvPr>
        </p:nvSpPr>
        <p:spPr/>
        <p:txBody>
          <a:bodyPr/>
          <a:lstStyle/>
          <a:p>
            <a:fld id="{B72CE703-4643-4DA5-9A50-D6D402ECF2EF}" type="slidenum">
              <a:rPr kumimoji="1" lang="ja-JP" altLang="en-US" smtClean="0"/>
              <a:t>23</a:t>
            </a:fld>
            <a:endParaRPr kumimoji="1" lang="ja-JP" altLang="en-US"/>
          </a:p>
        </p:txBody>
      </p:sp>
    </p:spTree>
    <p:extLst>
      <p:ext uri="{BB962C8B-B14F-4D97-AF65-F5344CB8AC3E}">
        <p14:creationId xmlns:p14="http://schemas.microsoft.com/office/powerpoint/2010/main" val="12829175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effectLst/>
                <a:latin typeface="Hiragino Sans" panose="020B0400000000000000" pitchFamily="34" charset="-128"/>
                <a:ea typeface="Hiragino Sans" panose="020B0400000000000000" pitchFamily="34" charset="-128"/>
              </a:rPr>
              <a:t>日本にはすでに大学と農業の連携の事例がいくつかあります。岩手県盛岡市では東北学院大学がマッチングを用いた農地集約の実証実験を行なっています。兵庫県丹波篠山市では神戸大学と連携し、現場の視点を取り入れながら課題解決に取り組んでいます。茨城県常総市は農業を活性化するまちづくりとしてアグリサイエンスバレーの整備をしており</a:t>
            </a:r>
            <a:r>
              <a:rPr lang="en-US" altLang="ja-JP">
                <a:effectLst/>
                <a:latin typeface="Helvetica Neue" panose="02000503000000020004" pitchFamily="2" charset="0"/>
                <a:ea typeface="Hiragino Sans" panose="020B0400000000000000" pitchFamily="34" charset="-128"/>
              </a:rPr>
              <a:t>6</a:t>
            </a:r>
            <a:r>
              <a:rPr lang="ja-JP" altLang="en-US">
                <a:effectLst/>
                <a:latin typeface="Hiragino Sans" panose="020B0400000000000000" pitchFamily="34" charset="-128"/>
                <a:ea typeface="Hiragino Sans" panose="020B0400000000000000" pitchFamily="34" charset="-128"/>
              </a:rPr>
              <a:t>次産業化への取り組みを東京農業大学と連携して進めています。</a:t>
            </a:r>
            <a:endParaRPr lang="en-US" altLang="ja-JP">
              <a:effectLst/>
              <a:latin typeface="Hiragino Sans" panose="020B0400000000000000" pitchFamily="34" charset="-128"/>
              <a:ea typeface="Hiragino Sans"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effectLst/>
                <a:latin typeface="Hiragino Sans" panose="020B0400000000000000" pitchFamily="34" charset="-128"/>
                <a:ea typeface="Hiragino Sans" panose="020B0400000000000000" pitchFamily="34" charset="-128"/>
              </a:rPr>
              <a:t>土浦市では手法を限定することなく、品種改良・農薬・ロボット・データ管理などソフト面からハード面まで幅広く最新技術、知見を取り入れ農業の生産性の向上を目指します。</a:t>
            </a:r>
          </a:p>
        </p:txBody>
      </p:sp>
      <p:sp>
        <p:nvSpPr>
          <p:cNvPr id="4" name="スライド番号プレースホルダー 3"/>
          <p:cNvSpPr>
            <a:spLocks noGrp="1"/>
          </p:cNvSpPr>
          <p:nvPr>
            <p:ph type="sldNum" sz="quarter" idx="5"/>
          </p:nvPr>
        </p:nvSpPr>
        <p:spPr/>
        <p:txBody>
          <a:bodyPr/>
          <a:lstStyle/>
          <a:p>
            <a:fld id="{B72CE703-4643-4DA5-9A50-D6D402ECF2EF}" type="slidenum">
              <a:rPr kumimoji="1" lang="ja-JP" altLang="en-US" smtClean="0"/>
              <a:t>24</a:t>
            </a:fld>
            <a:endParaRPr kumimoji="1" lang="ja-JP" altLang="en-US"/>
          </a:p>
        </p:txBody>
      </p:sp>
    </p:spTree>
    <p:extLst>
      <p:ext uri="{BB962C8B-B14F-4D97-AF65-F5344CB8AC3E}">
        <p14:creationId xmlns:p14="http://schemas.microsoft.com/office/powerpoint/2010/main" val="1769752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a:effectLst/>
                <a:latin typeface="Hiragino Sans" panose="020B0400000000000000" pitchFamily="34" charset="-128"/>
                <a:ea typeface="Hiragino Sans" panose="020B0400000000000000" pitchFamily="34" charset="-128"/>
              </a:rPr>
              <a:t>第一段階として農地集約により大学や研究機関が実証的な実験が可能となる研究フィールドを土浦市各地に整備します。第二段階として農家から研究機関への農地の提供、農業データの提供、現場感覚の共有と大学や研究機関から農家への農業手法の提案や研究成果の伝達を進めることでお互いがメリットを感じられる環境が生まれます。最後に第三段階としてこのサイクルが繰り返されることで土浦市の農業における労働生産性、土地生産性、資本生産性を向上させることを目指します。以上で発表を終わります。ご清聴ありがとうございました。</a:t>
            </a:r>
          </a:p>
        </p:txBody>
      </p:sp>
      <p:sp>
        <p:nvSpPr>
          <p:cNvPr id="4" name="スライド番号プレースホルダー 3"/>
          <p:cNvSpPr>
            <a:spLocks noGrp="1"/>
          </p:cNvSpPr>
          <p:nvPr>
            <p:ph type="sldNum" sz="quarter" idx="5"/>
          </p:nvPr>
        </p:nvSpPr>
        <p:spPr/>
        <p:txBody>
          <a:bodyPr/>
          <a:lstStyle/>
          <a:p>
            <a:fld id="{B72CE703-4643-4DA5-9A50-D6D402ECF2EF}" type="slidenum">
              <a:rPr kumimoji="1" lang="ja-JP" altLang="en-US" smtClean="0"/>
              <a:t>25</a:t>
            </a:fld>
            <a:endParaRPr kumimoji="1" lang="ja-JP" altLang="en-US"/>
          </a:p>
        </p:txBody>
      </p:sp>
    </p:spTree>
    <p:extLst>
      <p:ext uri="{BB962C8B-B14F-4D97-AF65-F5344CB8AC3E}">
        <p14:creationId xmlns:p14="http://schemas.microsoft.com/office/powerpoint/2010/main" val="39053653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232DC-EE47-3566-08F7-8869C3EE372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DACEEA3-7C87-5F35-39A2-83BA36C1AD3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6F4E66B-D1F2-9E53-2A57-55740E960D8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B210302-3782-999E-8085-6A4CB71A8161}"/>
              </a:ext>
            </a:extLst>
          </p:cNvPr>
          <p:cNvSpPr>
            <a:spLocks noGrp="1"/>
          </p:cNvSpPr>
          <p:nvPr>
            <p:ph type="sldNum" sz="quarter" idx="5"/>
          </p:nvPr>
        </p:nvSpPr>
        <p:spPr/>
        <p:txBody>
          <a:bodyPr/>
          <a:lstStyle/>
          <a:p>
            <a:fld id="{B72CE703-4643-4DA5-9A50-D6D402ECF2EF}" type="slidenum">
              <a:rPr kumimoji="1" lang="ja-JP" altLang="en-US" smtClean="0"/>
              <a:t>30</a:t>
            </a:fld>
            <a:endParaRPr kumimoji="1" lang="ja-JP" altLang="en-US"/>
          </a:p>
        </p:txBody>
      </p:sp>
    </p:spTree>
    <p:extLst>
      <p:ext uri="{BB962C8B-B14F-4D97-AF65-F5344CB8AC3E}">
        <p14:creationId xmlns:p14="http://schemas.microsoft.com/office/powerpoint/2010/main" val="2521168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C0D00-8033-C67A-64D2-09848407B08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92982D3-B1FF-A4EE-8959-C76725C4963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99D5D64-20EA-10AE-D256-E7A99135666D}"/>
              </a:ext>
            </a:extLst>
          </p:cNvPr>
          <p:cNvSpPr>
            <a:spLocks noGrp="1"/>
          </p:cNvSpPr>
          <p:nvPr>
            <p:ph type="body" idx="1"/>
          </p:nvPr>
        </p:nvSpPr>
        <p:spPr/>
        <p:txBody>
          <a:bodyPr/>
          <a:lstStyle/>
          <a:p>
            <a:r>
              <a:rPr kumimoji="1" lang="ja-JP" altLang="en-US"/>
              <a:t>課題班で言われてた</a:t>
            </a:r>
            <a:endParaRPr kumimoji="1" lang="en-US" altLang="ja-JP"/>
          </a:p>
          <a:p>
            <a:r>
              <a:rPr kumimoji="1" lang="ja-JP" altLang="en-US"/>
              <a:t>小田井遊水地は、洪水時に計画的に水を貯めて庄内川の流量を軽減する治水施設です。面積約４２</a:t>
            </a:r>
            <a:r>
              <a:rPr kumimoji="1" lang="en-US" altLang="ja-JP"/>
              <a:t>ha</a:t>
            </a:r>
            <a:r>
              <a:rPr kumimoji="1" lang="ja-JP" altLang="en-US"/>
              <a:t>、洪水時には 約１４０万㎥（ナゴヤドーム約０．８杯分）もの水を貯えることができます。普段は、庄内緑地という公園であり、人々の憩いの空間となっています。</a:t>
            </a:r>
          </a:p>
        </p:txBody>
      </p:sp>
      <p:sp>
        <p:nvSpPr>
          <p:cNvPr id="4" name="スライド番号プレースホルダー 3">
            <a:extLst>
              <a:ext uri="{FF2B5EF4-FFF2-40B4-BE49-F238E27FC236}">
                <a16:creationId xmlns:a16="http://schemas.microsoft.com/office/drawing/2014/main" id="{A81AE302-E65C-960B-E5AE-43DE932D9D86}"/>
              </a:ext>
            </a:extLst>
          </p:cNvPr>
          <p:cNvSpPr>
            <a:spLocks noGrp="1"/>
          </p:cNvSpPr>
          <p:nvPr>
            <p:ph type="sldNum" sz="quarter" idx="5"/>
          </p:nvPr>
        </p:nvSpPr>
        <p:spPr/>
        <p:txBody>
          <a:bodyPr/>
          <a:lstStyle/>
          <a:p>
            <a:fld id="{B72CE703-4643-4DA5-9A50-D6D402ECF2EF}" type="slidenum">
              <a:rPr kumimoji="1" lang="ja-JP" altLang="en-US" smtClean="0"/>
              <a:t>31</a:t>
            </a:fld>
            <a:endParaRPr kumimoji="1" lang="ja-JP" altLang="en-US"/>
          </a:p>
        </p:txBody>
      </p:sp>
    </p:spTree>
    <p:extLst>
      <p:ext uri="{BB962C8B-B14F-4D97-AF65-F5344CB8AC3E}">
        <p14:creationId xmlns:p14="http://schemas.microsoft.com/office/powerpoint/2010/main" val="14712228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AB39B-D31B-FEC2-D5BC-FF7AB4D972E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863D3CC-02D4-0016-DA4A-EA0C14E9A5A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00B5EE1-1038-0679-7AE4-42DAA66CA4FE}"/>
              </a:ext>
            </a:extLst>
          </p:cNvPr>
          <p:cNvSpPr>
            <a:spLocks noGrp="1"/>
          </p:cNvSpPr>
          <p:nvPr>
            <p:ph type="body" idx="1"/>
          </p:nvPr>
        </p:nvSpPr>
        <p:spPr/>
        <p:txBody>
          <a:bodyPr/>
          <a:lstStyle/>
          <a:p>
            <a:r>
              <a:rPr kumimoji="1" lang="ja-JP" altLang="en-US"/>
              <a:t>課題班で言われてた</a:t>
            </a:r>
            <a:endParaRPr kumimoji="1" lang="en-US" altLang="ja-JP"/>
          </a:p>
          <a:p>
            <a:r>
              <a:rPr kumimoji="1" lang="ja-JP" altLang="en-US"/>
              <a:t>小田井遊水地は、洪水時に計画的に水を貯めて庄内川の流量を軽減する治水施設です。面積約４２</a:t>
            </a:r>
            <a:r>
              <a:rPr kumimoji="1" lang="en-US" altLang="ja-JP"/>
              <a:t>ha</a:t>
            </a:r>
            <a:r>
              <a:rPr kumimoji="1" lang="ja-JP" altLang="en-US"/>
              <a:t>、洪水時には 約１４０万㎥（ナゴヤドーム約０．８杯分）もの水を貯えることができます。普段は、庄内緑地という公園であり、人々の憩いの空間となっています。</a:t>
            </a:r>
          </a:p>
        </p:txBody>
      </p:sp>
      <p:sp>
        <p:nvSpPr>
          <p:cNvPr id="4" name="スライド番号プレースホルダー 3">
            <a:extLst>
              <a:ext uri="{FF2B5EF4-FFF2-40B4-BE49-F238E27FC236}">
                <a16:creationId xmlns:a16="http://schemas.microsoft.com/office/drawing/2014/main" id="{A42A7519-7F5D-426F-3919-54A29FFEFDC7}"/>
              </a:ext>
            </a:extLst>
          </p:cNvPr>
          <p:cNvSpPr>
            <a:spLocks noGrp="1"/>
          </p:cNvSpPr>
          <p:nvPr>
            <p:ph type="sldNum" sz="quarter" idx="5"/>
          </p:nvPr>
        </p:nvSpPr>
        <p:spPr/>
        <p:txBody>
          <a:bodyPr/>
          <a:lstStyle/>
          <a:p>
            <a:fld id="{B72CE703-4643-4DA5-9A50-D6D402ECF2EF}" type="slidenum">
              <a:rPr kumimoji="1" lang="ja-JP" altLang="en-US" smtClean="0"/>
              <a:t>32</a:t>
            </a:fld>
            <a:endParaRPr kumimoji="1" lang="ja-JP" altLang="en-US"/>
          </a:p>
        </p:txBody>
      </p:sp>
    </p:spTree>
    <p:extLst>
      <p:ext uri="{BB962C8B-B14F-4D97-AF65-F5344CB8AC3E}">
        <p14:creationId xmlns:p14="http://schemas.microsoft.com/office/powerpoint/2010/main" val="11710215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2D990-DE48-D65C-8ACA-17BB5BB42E8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AE90A03-967D-7BE6-6B43-6BD85A2CF0D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C70E4BB-1F31-BD34-C39B-FF8151B4BBB8}"/>
              </a:ext>
            </a:extLst>
          </p:cNvPr>
          <p:cNvSpPr>
            <a:spLocks noGrp="1"/>
          </p:cNvSpPr>
          <p:nvPr>
            <p:ph type="body" idx="1"/>
          </p:nvPr>
        </p:nvSpPr>
        <p:spPr/>
        <p:txBody>
          <a:bodyPr/>
          <a:lstStyle/>
          <a:p>
            <a:r>
              <a:rPr kumimoji="1" lang="ja-JP" altLang="en-US"/>
              <a:t>課題班で言われてた。地域防災計画に触れられていたから、今回は右の課題に触れない。</a:t>
            </a:r>
            <a:endParaRPr kumimoji="1" lang="en-US" altLang="ja-JP"/>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a:t>国交省の浸水ナビのシミュレーションで、破堤リスクが高かった＋事例としては高梁川・小田川（岡山県）、小田井遊水地（愛知県）</a:t>
            </a:r>
          </a:p>
        </p:txBody>
      </p:sp>
      <p:sp>
        <p:nvSpPr>
          <p:cNvPr id="4" name="スライド番号プレースホルダー 3">
            <a:extLst>
              <a:ext uri="{FF2B5EF4-FFF2-40B4-BE49-F238E27FC236}">
                <a16:creationId xmlns:a16="http://schemas.microsoft.com/office/drawing/2014/main" id="{5D530069-959B-C133-81DB-76DBCF1E7BAC}"/>
              </a:ext>
            </a:extLst>
          </p:cNvPr>
          <p:cNvSpPr>
            <a:spLocks noGrp="1"/>
          </p:cNvSpPr>
          <p:nvPr>
            <p:ph type="sldNum" sz="quarter" idx="5"/>
          </p:nvPr>
        </p:nvSpPr>
        <p:spPr/>
        <p:txBody>
          <a:bodyPr/>
          <a:lstStyle/>
          <a:p>
            <a:fld id="{B72CE703-4643-4DA5-9A50-D6D402ECF2EF}" type="slidenum">
              <a:rPr kumimoji="1" lang="ja-JP" altLang="en-US" smtClean="0"/>
              <a:t>33</a:t>
            </a:fld>
            <a:endParaRPr kumimoji="1" lang="ja-JP" altLang="en-US"/>
          </a:p>
        </p:txBody>
      </p:sp>
    </p:spTree>
    <p:extLst>
      <p:ext uri="{BB962C8B-B14F-4D97-AF65-F5344CB8AC3E}">
        <p14:creationId xmlns:p14="http://schemas.microsoft.com/office/powerpoint/2010/main" val="3210881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rgbClr val="F7F7F5"/>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5B575D-CF46-3ED3-E2BD-80A5C9B34070}"/>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39A8B46-92B0-F510-70ED-E69609B42C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353490D3-79A3-4343-3770-306C26162F62}"/>
              </a:ext>
            </a:extLst>
          </p:cNvPr>
          <p:cNvSpPr>
            <a:spLocks noGrp="1"/>
          </p:cNvSpPr>
          <p:nvPr>
            <p:ph type="dt" sz="half" idx="10"/>
          </p:nvPr>
        </p:nvSpPr>
        <p:spPr/>
        <p:txBody>
          <a:bodyPr/>
          <a:lstStyle/>
          <a:p>
            <a:fld id="{E697F0F0-FD34-4089-A407-0322527EA2B2}"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11EDB400-4EA5-D0BF-7D50-41466902BEA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C224814-FF5D-2E7D-3B63-6DC53CC74717}"/>
              </a:ext>
            </a:extLst>
          </p:cNvPr>
          <p:cNvSpPr>
            <a:spLocks noGrp="1"/>
          </p:cNvSpPr>
          <p:nvPr>
            <p:ph type="sldNum" sz="quarter" idx="12"/>
          </p:nvPr>
        </p:nvSpPr>
        <p:spPr/>
        <p:txBody>
          <a:bodyPr/>
          <a:lstStyle/>
          <a:p>
            <a:fld id="{AAFBFB99-2AAE-4C69-9A02-A796AAE272E8}" type="slidenum">
              <a:rPr kumimoji="1" lang="ja-JP" altLang="en-US" smtClean="0"/>
              <a:t>‹#›</a:t>
            </a:fld>
            <a:endParaRPr kumimoji="1" lang="ja-JP" altLang="en-US"/>
          </a:p>
        </p:txBody>
      </p:sp>
    </p:spTree>
    <p:extLst>
      <p:ext uri="{BB962C8B-B14F-4D97-AF65-F5344CB8AC3E}">
        <p14:creationId xmlns:p14="http://schemas.microsoft.com/office/powerpoint/2010/main" val="903881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38C4F6-5F7D-1715-2786-8307E9DCEE8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94AE2FB-6530-6665-F501-B157CFDD76D1}"/>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5AFB4FD-8646-B938-8A12-24A82BA5282A}"/>
              </a:ext>
            </a:extLst>
          </p:cNvPr>
          <p:cNvSpPr>
            <a:spLocks noGrp="1"/>
          </p:cNvSpPr>
          <p:nvPr>
            <p:ph type="dt" sz="half" idx="10"/>
          </p:nvPr>
        </p:nvSpPr>
        <p:spPr/>
        <p:txBody>
          <a:bodyPr/>
          <a:lstStyle/>
          <a:p>
            <a:fld id="{44274BF9-50A3-4C94-BB8F-CFA0B69DF79F}"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E385BEE5-C74C-D01C-B381-E58D72F580D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D941C97-ACED-CA5C-7E13-1C46A4280737}"/>
              </a:ext>
            </a:extLst>
          </p:cNvPr>
          <p:cNvSpPr>
            <a:spLocks noGrp="1"/>
          </p:cNvSpPr>
          <p:nvPr>
            <p:ph type="sldNum" sz="quarter" idx="12"/>
          </p:nvPr>
        </p:nvSpPr>
        <p:spPr/>
        <p:txBody>
          <a:bodyPr/>
          <a:lstStyle/>
          <a:p>
            <a:fld id="{AAFBFB99-2AAE-4C69-9A02-A796AAE272E8}" type="slidenum">
              <a:rPr kumimoji="1" lang="ja-JP" altLang="en-US" smtClean="0"/>
              <a:t>‹#›</a:t>
            </a:fld>
            <a:endParaRPr kumimoji="1" lang="ja-JP" altLang="en-US"/>
          </a:p>
        </p:txBody>
      </p:sp>
    </p:spTree>
    <p:extLst>
      <p:ext uri="{BB962C8B-B14F-4D97-AF65-F5344CB8AC3E}">
        <p14:creationId xmlns:p14="http://schemas.microsoft.com/office/powerpoint/2010/main" val="2565349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1AA60A-E793-AE66-1E4E-85FAF3DD7183}"/>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E7901FD-7826-2727-B721-1678C05992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8187909-79AB-D86F-F812-2D7BEC888BA9}"/>
              </a:ext>
            </a:extLst>
          </p:cNvPr>
          <p:cNvSpPr>
            <a:spLocks noGrp="1"/>
          </p:cNvSpPr>
          <p:nvPr>
            <p:ph type="dt" sz="half" idx="10"/>
          </p:nvPr>
        </p:nvSpPr>
        <p:spPr/>
        <p:txBody>
          <a:bodyPr/>
          <a:lstStyle/>
          <a:p>
            <a:fld id="{AE0A7622-79B8-4E88-91BE-21C1BA32FF2B}"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1106AC91-9BD3-3D7F-2E27-B8B622DB866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8399205-D77C-F46F-100D-E01A50C9A3AD}"/>
              </a:ext>
            </a:extLst>
          </p:cNvPr>
          <p:cNvSpPr>
            <a:spLocks noGrp="1"/>
          </p:cNvSpPr>
          <p:nvPr>
            <p:ph type="sldNum" sz="quarter" idx="12"/>
          </p:nvPr>
        </p:nvSpPr>
        <p:spPr/>
        <p:txBody>
          <a:bodyPr/>
          <a:lstStyle/>
          <a:p>
            <a:fld id="{AAFBFB99-2AAE-4C69-9A02-A796AAE272E8}" type="slidenum">
              <a:rPr kumimoji="1" lang="ja-JP" altLang="en-US" smtClean="0"/>
              <a:t>‹#›</a:t>
            </a:fld>
            <a:endParaRPr kumimoji="1" lang="ja-JP" altLang="en-US"/>
          </a:p>
        </p:txBody>
      </p:sp>
    </p:spTree>
    <p:extLst>
      <p:ext uri="{BB962C8B-B14F-4D97-AF65-F5344CB8AC3E}">
        <p14:creationId xmlns:p14="http://schemas.microsoft.com/office/powerpoint/2010/main" val="134500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92BA0B-B9B6-6F3A-28B7-043A582153D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4F34027-DC0B-76A5-FD4D-F9A62998AE6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5BB64AAF-6298-BA5A-3FDC-AFEDE62FBC43}"/>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2B5B106-385E-EF9D-4281-951E91367A99}"/>
              </a:ext>
            </a:extLst>
          </p:cNvPr>
          <p:cNvSpPr>
            <a:spLocks noGrp="1"/>
          </p:cNvSpPr>
          <p:nvPr>
            <p:ph type="dt" sz="half" idx="10"/>
          </p:nvPr>
        </p:nvSpPr>
        <p:spPr/>
        <p:txBody>
          <a:bodyPr/>
          <a:lstStyle/>
          <a:p>
            <a:fld id="{3D5C17B9-4086-4809-A16F-4475A7019680}" type="datetime1">
              <a:rPr kumimoji="1" lang="ja-JP" altLang="en-US" smtClean="0"/>
              <a:t>2026/2/17</a:t>
            </a:fld>
            <a:endParaRPr kumimoji="1" lang="ja-JP" altLang="en-US"/>
          </a:p>
        </p:txBody>
      </p:sp>
      <p:sp>
        <p:nvSpPr>
          <p:cNvPr id="6" name="フッター プレースホルダー 5">
            <a:extLst>
              <a:ext uri="{FF2B5EF4-FFF2-40B4-BE49-F238E27FC236}">
                <a16:creationId xmlns:a16="http://schemas.microsoft.com/office/drawing/2014/main" id="{0EA04677-1C48-DC53-7F84-E491F266DE5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A114EB6-ABBE-C72E-EFE3-8AB49778E89A}"/>
              </a:ext>
            </a:extLst>
          </p:cNvPr>
          <p:cNvSpPr>
            <a:spLocks noGrp="1"/>
          </p:cNvSpPr>
          <p:nvPr>
            <p:ph type="sldNum" sz="quarter" idx="12"/>
          </p:nvPr>
        </p:nvSpPr>
        <p:spPr/>
        <p:txBody>
          <a:bodyPr/>
          <a:lstStyle/>
          <a:p>
            <a:fld id="{AAFBFB99-2AAE-4C69-9A02-A796AAE272E8}" type="slidenum">
              <a:rPr kumimoji="1" lang="ja-JP" altLang="en-US" smtClean="0"/>
              <a:t>‹#›</a:t>
            </a:fld>
            <a:endParaRPr kumimoji="1" lang="ja-JP" altLang="en-US"/>
          </a:p>
        </p:txBody>
      </p:sp>
    </p:spTree>
    <p:extLst>
      <p:ext uri="{BB962C8B-B14F-4D97-AF65-F5344CB8AC3E}">
        <p14:creationId xmlns:p14="http://schemas.microsoft.com/office/powerpoint/2010/main" val="3340382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29A086-9D51-C8F5-2488-8006DF68FAAA}"/>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4904226-7B15-BC58-5781-2766F8D80C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A699EBCA-0E6A-B5EB-4337-3A1DAE23C963}"/>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610E328F-BDCC-7621-CBDF-4F6310C9EC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896C4B47-0F74-68D2-1FE4-7FCA0416FBD2}"/>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AE1B5B2F-7A38-E274-85B4-683EBEA38F54}"/>
              </a:ext>
            </a:extLst>
          </p:cNvPr>
          <p:cNvSpPr>
            <a:spLocks noGrp="1"/>
          </p:cNvSpPr>
          <p:nvPr>
            <p:ph type="dt" sz="half" idx="10"/>
          </p:nvPr>
        </p:nvSpPr>
        <p:spPr/>
        <p:txBody>
          <a:bodyPr/>
          <a:lstStyle/>
          <a:p>
            <a:fld id="{E72D4CF1-CA1F-49A9-A23A-4F743F25B1B3}" type="datetime1">
              <a:rPr kumimoji="1" lang="ja-JP" altLang="en-US" smtClean="0"/>
              <a:t>2026/2/17</a:t>
            </a:fld>
            <a:endParaRPr kumimoji="1" lang="ja-JP" altLang="en-US"/>
          </a:p>
        </p:txBody>
      </p:sp>
      <p:sp>
        <p:nvSpPr>
          <p:cNvPr id="8" name="フッター プレースホルダー 7">
            <a:extLst>
              <a:ext uri="{FF2B5EF4-FFF2-40B4-BE49-F238E27FC236}">
                <a16:creationId xmlns:a16="http://schemas.microsoft.com/office/drawing/2014/main" id="{271697C0-0284-14A4-622A-B911EBD1F48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125E07DA-5ADA-AE3E-9DC3-49AEC2AD530F}"/>
              </a:ext>
            </a:extLst>
          </p:cNvPr>
          <p:cNvSpPr>
            <a:spLocks noGrp="1"/>
          </p:cNvSpPr>
          <p:nvPr>
            <p:ph type="sldNum" sz="quarter" idx="12"/>
          </p:nvPr>
        </p:nvSpPr>
        <p:spPr/>
        <p:txBody>
          <a:bodyPr/>
          <a:lstStyle/>
          <a:p>
            <a:fld id="{AAFBFB99-2AAE-4C69-9A02-A796AAE272E8}" type="slidenum">
              <a:rPr kumimoji="1" lang="ja-JP" altLang="en-US" smtClean="0"/>
              <a:t>‹#›</a:t>
            </a:fld>
            <a:endParaRPr kumimoji="1" lang="ja-JP" altLang="en-US"/>
          </a:p>
        </p:txBody>
      </p:sp>
    </p:spTree>
    <p:extLst>
      <p:ext uri="{BB962C8B-B14F-4D97-AF65-F5344CB8AC3E}">
        <p14:creationId xmlns:p14="http://schemas.microsoft.com/office/powerpoint/2010/main" val="1696368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25F259-3E64-4006-7636-C7E433A13F4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5433F5ED-C47B-B2CC-499B-5F1D3D3968F2}"/>
              </a:ext>
            </a:extLst>
          </p:cNvPr>
          <p:cNvSpPr>
            <a:spLocks noGrp="1"/>
          </p:cNvSpPr>
          <p:nvPr>
            <p:ph type="dt" sz="half" idx="10"/>
          </p:nvPr>
        </p:nvSpPr>
        <p:spPr/>
        <p:txBody>
          <a:bodyPr/>
          <a:lstStyle/>
          <a:p>
            <a:fld id="{EDDD0900-0CA6-48C7-A2A5-83682DECE767}" type="datetime1">
              <a:rPr kumimoji="1" lang="ja-JP" altLang="en-US" smtClean="0"/>
              <a:t>2026/2/17</a:t>
            </a:fld>
            <a:endParaRPr kumimoji="1" lang="ja-JP" altLang="en-US"/>
          </a:p>
        </p:txBody>
      </p:sp>
      <p:sp>
        <p:nvSpPr>
          <p:cNvPr id="4" name="フッター プレースホルダー 3">
            <a:extLst>
              <a:ext uri="{FF2B5EF4-FFF2-40B4-BE49-F238E27FC236}">
                <a16:creationId xmlns:a16="http://schemas.microsoft.com/office/drawing/2014/main" id="{4D841A0F-874D-BD47-6161-CA809F633BFF}"/>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23B51315-B8D3-CF10-CF72-369D16BD7DBA}"/>
              </a:ext>
            </a:extLst>
          </p:cNvPr>
          <p:cNvSpPr>
            <a:spLocks noGrp="1"/>
          </p:cNvSpPr>
          <p:nvPr>
            <p:ph type="sldNum" sz="quarter" idx="12"/>
          </p:nvPr>
        </p:nvSpPr>
        <p:spPr/>
        <p:txBody>
          <a:bodyPr/>
          <a:lstStyle/>
          <a:p>
            <a:fld id="{AAFBFB99-2AAE-4C69-9A02-A796AAE272E8}" type="slidenum">
              <a:rPr kumimoji="1" lang="ja-JP" altLang="en-US" smtClean="0"/>
              <a:t>‹#›</a:t>
            </a:fld>
            <a:endParaRPr kumimoji="1" lang="ja-JP" altLang="en-US"/>
          </a:p>
        </p:txBody>
      </p:sp>
    </p:spTree>
    <p:extLst>
      <p:ext uri="{BB962C8B-B14F-4D97-AF65-F5344CB8AC3E}">
        <p14:creationId xmlns:p14="http://schemas.microsoft.com/office/powerpoint/2010/main" val="2037611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bg>
      <p:bgPr>
        <a:solidFill>
          <a:srgbClr val="F7F7F5"/>
        </a:solidFill>
        <a:effectLst/>
      </p:bgPr>
    </p:bg>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5C5F0AF-A3BD-1D6F-4D52-67889C56D016}"/>
              </a:ext>
            </a:extLst>
          </p:cNvPr>
          <p:cNvSpPr>
            <a:spLocks noGrp="1"/>
          </p:cNvSpPr>
          <p:nvPr>
            <p:ph type="dt" sz="half" idx="10"/>
          </p:nvPr>
        </p:nvSpPr>
        <p:spPr/>
        <p:txBody>
          <a:bodyPr/>
          <a:lstStyle/>
          <a:p>
            <a:fld id="{A5365404-F915-4FF4-98C3-43D0C90165B0}" type="datetime1">
              <a:rPr kumimoji="1" lang="ja-JP" altLang="en-US" smtClean="0"/>
              <a:t>2026/2/17</a:t>
            </a:fld>
            <a:endParaRPr kumimoji="1" lang="ja-JP" altLang="en-US"/>
          </a:p>
        </p:txBody>
      </p:sp>
      <p:sp>
        <p:nvSpPr>
          <p:cNvPr id="3" name="フッター プレースホルダー 2">
            <a:extLst>
              <a:ext uri="{FF2B5EF4-FFF2-40B4-BE49-F238E27FC236}">
                <a16:creationId xmlns:a16="http://schemas.microsoft.com/office/drawing/2014/main" id="{1614CE58-BC6E-F692-0C16-5C7843D7E03F}"/>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620BC56-3588-5CCF-48B9-0C4D2E01978B}"/>
              </a:ext>
            </a:extLst>
          </p:cNvPr>
          <p:cNvSpPr>
            <a:spLocks noGrp="1"/>
          </p:cNvSpPr>
          <p:nvPr>
            <p:ph type="sldNum" sz="quarter" idx="12"/>
          </p:nvPr>
        </p:nvSpPr>
        <p:spPr/>
        <p:txBody>
          <a:bodyPr/>
          <a:lstStyle/>
          <a:p>
            <a:fld id="{AAFBFB99-2AAE-4C69-9A02-A796AAE272E8}" type="slidenum">
              <a:rPr kumimoji="1" lang="ja-JP" altLang="en-US" smtClean="0"/>
              <a:t>‹#›</a:t>
            </a:fld>
            <a:endParaRPr kumimoji="1" lang="ja-JP" altLang="en-US"/>
          </a:p>
        </p:txBody>
      </p:sp>
    </p:spTree>
    <p:extLst>
      <p:ext uri="{BB962C8B-B14F-4D97-AF65-F5344CB8AC3E}">
        <p14:creationId xmlns:p14="http://schemas.microsoft.com/office/powerpoint/2010/main" val="1598435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EA0D71-CC31-F3C6-7AFA-A15B8271546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B55E2BA-6D69-80DF-FC87-2690BB0CB8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00A9FADC-F49D-65BE-533B-B3001B067F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836515F-8C0A-9A76-3136-377ED57CD012}"/>
              </a:ext>
            </a:extLst>
          </p:cNvPr>
          <p:cNvSpPr>
            <a:spLocks noGrp="1"/>
          </p:cNvSpPr>
          <p:nvPr>
            <p:ph type="dt" sz="half" idx="10"/>
          </p:nvPr>
        </p:nvSpPr>
        <p:spPr/>
        <p:txBody>
          <a:bodyPr/>
          <a:lstStyle/>
          <a:p>
            <a:fld id="{B993EF0C-2100-4BFE-84E3-5B87E6D6EFE5}" type="datetime1">
              <a:rPr kumimoji="1" lang="ja-JP" altLang="en-US" smtClean="0"/>
              <a:t>2026/2/17</a:t>
            </a:fld>
            <a:endParaRPr kumimoji="1" lang="ja-JP" altLang="en-US"/>
          </a:p>
        </p:txBody>
      </p:sp>
      <p:sp>
        <p:nvSpPr>
          <p:cNvPr id="6" name="フッター プレースホルダー 5">
            <a:extLst>
              <a:ext uri="{FF2B5EF4-FFF2-40B4-BE49-F238E27FC236}">
                <a16:creationId xmlns:a16="http://schemas.microsoft.com/office/drawing/2014/main" id="{531B91E7-B74A-C439-36BC-7FAA6D22041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D15E8BC-5A39-DFC0-7AF8-9B66A6223F4F}"/>
              </a:ext>
            </a:extLst>
          </p:cNvPr>
          <p:cNvSpPr>
            <a:spLocks noGrp="1"/>
          </p:cNvSpPr>
          <p:nvPr>
            <p:ph type="sldNum" sz="quarter" idx="12"/>
          </p:nvPr>
        </p:nvSpPr>
        <p:spPr/>
        <p:txBody>
          <a:bodyPr/>
          <a:lstStyle/>
          <a:p>
            <a:fld id="{AAFBFB99-2AAE-4C69-9A02-A796AAE272E8}" type="slidenum">
              <a:rPr kumimoji="1" lang="ja-JP" altLang="en-US" smtClean="0"/>
              <a:t>‹#›</a:t>
            </a:fld>
            <a:endParaRPr kumimoji="1" lang="ja-JP" altLang="en-US"/>
          </a:p>
        </p:txBody>
      </p:sp>
    </p:spTree>
    <p:extLst>
      <p:ext uri="{BB962C8B-B14F-4D97-AF65-F5344CB8AC3E}">
        <p14:creationId xmlns:p14="http://schemas.microsoft.com/office/powerpoint/2010/main" val="3634310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2497ED-B772-5D39-BFD6-E2F4374AFCBF}"/>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2508BA7-0637-9860-F776-4B52411D74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51C707B8-EB0F-90E9-8F6B-BA72009275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A956A77-DC40-AEA0-1473-777D24C01F3D}"/>
              </a:ext>
            </a:extLst>
          </p:cNvPr>
          <p:cNvSpPr>
            <a:spLocks noGrp="1"/>
          </p:cNvSpPr>
          <p:nvPr>
            <p:ph type="dt" sz="half" idx="10"/>
          </p:nvPr>
        </p:nvSpPr>
        <p:spPr/>
        <p:txBody>
          <a:bodyPr/>
          <a:lstStyle/>
          <a:p>
            <a:fld id="{932ED8D0-932C-4192-A2D0-2DEC1F241A12}" type="datetime1">
              <a:rPr kumimoji="1" lang="ja-JP" altLang="en-US" smtClean="0"/>
              <a:t>2026/2/17</a:t>
            </a:fld>
            <a:endParaRPr kumimoji="1" lang="ja-JP" altLang="en-US"/>
          </a:p>
        </p:txBody>
      </p:sp>
      <p:sp>
        <p:nvSpPr>
          <p:cNvPr id="6" name="フッター プレースホルダー 5">
            <a:extLst>
              <a:ext uri="{FF2B5EF4-FFF2-40B4-BE49-F238E27FC236}">
                <a16:creationId xmlns:a16="http://schemas.microsoft.com/office/drawing/2014/main" id="{DFFB1A55-5D22-D49D-B633-38E3C98880F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52EB035-735B-B9C0-8F5E-654460D29787}"/>
              </a:ext>
            </a:extLst>
          </p:cNvPr>
          <p:cNvSpPr>
            <a:spLocks noGrp="1"/>
          </p:cNvSpPr>
          <p:nvPr>
            <p:ph type="sldNum" sz="quarter" idx="12"/>
          </p:nvPr>
        </p:nvSpPr>
        <p:spPr/>
        <p:txBody>
          <a:bodyPr/>
          <a:lstStyle/>
          <a:p>
            <a:fld id="{AAFBFB99-2AAE-4C69-9A02-A796AAE272E8}" type="slidenum">
              <a:rPr kumimoji="1" lang="ja-JP" altLang="en-US" smtClean="0"/>
              <a:t>‹#›</a:t>
            </a:fld>
            <a:endParaRPr kumimoji="1" lang="ja-JP" altLang="en-US"/>
          </a:p>
        </p:txBody>
      </p:sp>
    </p:spTree>
    <p:extLst>
      <p:ext uri="{BB962C8B-B14F-4D97-AF65-F5344CB8AC3E}">
        <p14:creationId xmlns:p14="http://schemas.microsoft.com/office/powerpoint/2010/main" val="2766023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FDFD07-4BDE-9AD4-4495-B572C9150000}"/>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56B1DD2-7926-4A7F-E9FE-0CF2750DFF6B}"/>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0BEB741-8449-BFB0-FE3C-5B2730F1D875}"/>
              </a:ext>
            </a:extLst>
          </p:cNvPr>
          <p:cNvSpPr>
            <a:spLocks noGrp="1"/>
          </p:cNvSpPr>
          <p:nvPr>
            <p:ph type="dt" sz="half" idx="10"/>
          </p:nvPr>
        </p:nvSpPr>
        <p:spPr/>
        <p:txBody>
          <a:bodyPr/>
          <a:lstStyle/>
          <a:p>
            <a:fld id="{D80AAAD3-BB9D-4362-8749-98B5793AFA6A}"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D6E0A76C-0B8B-6843-6834-3A5FD3D2C0C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7FC7625-5E30-1879-373E-62EA208151D6}"/>
              </a:ext>
            </a:extLst>
          </p:cNvPr>
          <p:cNvSpPr>
            <a:spLocks noGrp="1"/>
          </p:cNvSpPr>
          <p:nvPr>
            <p:ph type="sldNum" sz="quarter" idx="12"/>
          </p:nvPr>
        </p:nvSpPr>
        <p:spPr/>
        <p:txBody>
          <a:bodyPr/>
          <a:lstStyle/>
          <a:p>
            <a:fld id="{AAFBFB99-2AAE-4C69-9A02-A796AAE272E8}" type="slidenum">
              <a:rPr kumimoji="1" lang="ja-JP" altLang="en-US" smtClean="0"/>
              <a:t>‹#›</a:t>
            </a:fld>
            <a:endParaRPr kumimoji="1" lang="ja-JP" altLang="en-US"/>
          </a:p>
        </p:txBody>
      </p:sp>
    </p:spTree>
    <p:extLst>
      <p:ext uri="{BB962C8B-B14F-4D97-AF65-F5344CB8AC3E}">
        <p14:creationId xmlns:p14="http://schemas.microsoft.com/office/powerpoint/2010/main" val="3739306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971C2A7-C659-20DF-405F-D98593CB0AB7}"/>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59754EE-CB28-6B17-1A4D-114A005AED9F}"/>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5303748-3F2A-CDB2-912F-3643252B8995}"/>
              </a:ext>
            </a:extLst>
          </p:cNvPr>
          <p:cNvSpPr>
            <a:spLocks noGrp="1"/>
          </p:cNvSpPr>
          <p:nvPr>
            <p:ph type="dt" sz="half" idx="10"/>
          </p:nvPr>
        </p:nvSpPr>
        <p:spPr/>
        <p:txBody>
          <a:bodyPr/>
          <a:lstStyle/>
          <a:p>
            <a:fld id="{1949C121-C48E-4594-8EC2-D50AA81325DD}"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4F8ADE45-5B78-91B2-1C87-705532B453E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777E4AD-430E-82C4-DEC7-5D5B7484FB34}"/>
              </a:ext>
            </a:extLst>
          </p:cNvPr>
          <p:cNvSpPr>
            <a:spLocks noGrp="1"/>
          </p:cNvSpPr>
          <p:nvPr>
            <p:ph type="sldNum" sz="quarter" idx="12"/>
          </p:nvPr>
        </p:nvSpPr>
        <p:spPr/>
        <p:txBody>
          <a:bodyPr/>
          <a:lstStyle/>
          <a:p>
            <a:fld id="{AAFBFB99-2AAE-4C69-9A02-A796AAE272E8}" type="slidenum">
              <a:rPr kumimoji="1" lang="ja-JP" altLang="en-US" smtClean="0"/>
              <a:t>‹#›</a:t>
            </a:fld>
            <a:endParaRPr kumimoji="1" lang="ja-JP" altLang="en-US"/>
          </a:p>
        </p:txBody>
      </p:sp>
    </p:spTree>
    <p:extLst>
      <p:ext uri="{BB962C8B-B14F-4D97-AF65-F5344CB8AC3E}">
        <p14:creationId xmlns:p14="http://schemas.microsoft.com/office/powerpoint/2010/main" val="3040691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A47004CD-D8DD-C2AE-A39F-790B6E9CEE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2229DF9-0036-A915-3B6C-47DE31C31C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CF57057-F8D0-41AF-82C4-096FF5857D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96D6D9-04D7-413F-8A84-DD8D1E55010A}"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96B93F53-2803-3830-F237-8CC111755F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248B4EF6-4198-41DE-33F0-8469CBB2C4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AFBFB99-2AAE-4C69-9A02-A796AAE272E8}" type="slidenum">
              <a:rPr kumimoji="1" lang="ja-JP" altLang="en-US" smtClean="0"/>
              <a:t>‹#›</a:t>
            </a:fld>
            <a:endParaRPr kumimoji="1" lang="ja-JP" altLang="en-US"/>
          </a:p>
        </p:txBody>
      </p:sp>
    </p:spTree>
    <p:extLst>
      <p:ext uri="{BB962C8B-B14F-4D97-AF65-F5344CB8AC3E}">
        <p14:creationId xmlns:p14="http://schemas.microsoft.com/office/powerpoint/2010/main" val="10115184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jpe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svg"/><Relationship Id="rId3" Type="http://schemas.openxmlformats.org/officeDocument/2006/relationships/image" Target="../media/image5.jpeg"/><Relationship Id="rId7" Type="http://schemas.openxmlformats.org/officeDocument/2006/relationships/image" Target="../media/image9.svg"/><Relationship Id="rId12"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svg"/><Relationship Id="rId5" Type="http://schemas.openxmlformats.org/officeDocument/2006/relationships/image" Target="../media/image7.sv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customXml" Target="../ink/ink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image" Target="../media/image19.png"/><Relationship Id="rId12" Type="http://schemas.openxmlformats.org/officeDocument/2006/relationships/image" Target="../media/image18.png"/><Relationship Id="rId17" Type="http://schemas.openxmlformats.org/officeDocument/2006/relationships/image" Target="../media/image24.svg"/><Relationship Id="rId2" Type="http://schemas.openxmlformats.org/officeDocument/2006/relationships/image" Target="../media/image16.png"/><Relationship Id="rId16"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customXml" Target="../ink/ink1.xml"/><Relationship Id="rId11" Type="http://schemas.openxmlformats.org/officeDocument/2006/relationships/image" Target="../media/image21.png"/><Relationship Id="rId5" Type="http://schemas.microsoft.com/office/2007/relationships/hdphoto" Target="../media/hdphoto3.wdp"/><Relationship Id="rId15" Type="http://schemas.microsoft.com/office/2007/relationships/hdphoto" Target="../media/hdphoto5.wdp"/><Relationship Id="rId10" Type="http://schemas.openxmlformats.org/officeDocument/2006/relationships/customXml" Target="../ink/ink3.xml"/><Relationship Id="rId4" Type="http://schemas.openxmlformats.org/officeDocument/2006/relationships/image" Target="../media/image17.png"/><Relationship Id="rId9" Type="http://schemas.openxmlformats.org/officeDocument/2006/relationships/image" Target="../media/image20.png"/><Relationship Id="rId14"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27.png"/><Relationship Id="rId18" Type="http://schemas.microsoft.com/office/2007/relationships/hdphoto" Target="../media/hdphoto5.wdp"/><Relationship Id="rId3" Type="http://schemas.openxmlformats.org/officeDocument/2006/relationships/image" Target="../media/image25.png"/><Relationship Id="rId7" Type="http://schemas.openxmlformats.org/officeDocument/2006/relationships/customXml" Target="../ink/ink4.xml"/><Relationship Id="rId12" Type="http://schemas.openxmlformats.org/officeDocument/2006/relationships/image" Target="../media/image30.png"/><Relationship Id="rId17" Type="http://schemas.openxmlformats.org/officeDocument/2006/relationships/image" Target="../media/image22.png"/><Relationship Id="rId2" Type="http://schemas.openxmlformats.org/officeDocument/2006/relationships/notesSlide" Target="../notesSlides/notesSlide10.xml"/><Relationship Id="rId16" Type="http://schemas.microsoft.com/office/2007/relationships/hdphoto" Target="../media/hdphoto4.wdp"/><Relationship Id="rId1" Type="http://schemas.openxmlformats.org/officeDocument/2006/relationships/slideLayout" Target="../slideLayouts/slideLayout7.xml"/><Relationship Id="rId6" Type="http://schemas.microsoft.com/office/2007/relationships/hdphoto" Target="../media/hdphoto3.wdp"/><Relationship Id="rId11" Type="http://schemas.openxmlformats.org/officeDocument/2006/relationships/customXml" Target="../ink/ink6.xml"/><Relationship Id="rId5" Type="http://schemas.openxmlformats.org/officeDocument/2006/relationships/image" Target="../media/image26.png"/><Relationship Id="rId15" Type="http://schemas.openxmlformats.org/officeDocument/2006/relationships/image" Target="../media/image31.png"/><Relationship Id="rId10" Type="http://schemas.openxmlformats.org/officeDocument/2006/relationships/image" Target="../media/image29.png"/><Relationship Id="rId4" Type="http://schemas.microsoft.com/office/2007/relationships/hdphoto" Target="../media/hdphoto2.wdp"/><Relationship Id="rId9" Type="http://schemas.openxmlformats.org/officeDocument/2006/relationships/customXml" Target="../ink/ink5.xml"/><Relationship Id="rId14" Type="http://schemas.microsoft.com/office/2007/relationships/hdphoto" Target="../media/hdphoto6.wdp"/></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hyperlink" Target="http://humanscape.main.jp/wp-content/uploads/2024/06/2405_Shared_Space.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hyperlink" Target="http://humanscape.main.jp/wp-content/uploads/2024/06/2405_Shared_Space.pdf" TargetMode="Externa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slides/_rels/slide26.xml.rels><?xml version="1.0" encoding="UTF-8" standalone="yes"?>
<Relationships xmlns="http://schemas.openxmlformats.org/package/2006/relationships"><Relationship Id="rId8" Type="http://schemas.openxmlformats.org/officeDocument/2006/relationships/hyperlink" Target="https://www.mext.go.jp/content/20240321-mxt_shiki-000034782_1.pdf" TargetMode="External"/><Relationship Id="rId3" Type="http://schemas.openxmlformats.org/officeDocument/2006/relationships/hyperlink" Target="https://urbanintelligence.co.nz/x-minute-city/" TargetMode="External"/><Relationship Id="rId7" Type="http://schemas.openxmlformats.org/officeDocument/2006/relationships/hyperlink" Target="https://www.jstage.jst.go.jp/article/jscejipm/68/5/68_I_883/_pdf" TargetMode="External"/><Relationship Id="rId2" Type="http://schemas.openxmlformats.org/officeDocument/2006/relationships/hyperlink" Target="https://www.jstage.jst.go.jp/article/journalcpij/60/3/60_2010/_pdf/-char/ja" TargetMode="External"/><Relationship Id="rId1" Type="http://schemas.openxmlformats.org/officeDocument/2006/relationships/slideLayout" Target="../slideLayouts/slideLayout7.xml"/><Relationship Id="rId6" Type="http://schemas.openxmlformats.org/officeDocument/2006/relationships/hyperlink" Target="https://www.jstage.jst.go.jp/article/jscejipm/68/5/68_I_883/_pd" TargetMode="External"/><Relationship Id="rId5" Type="http://schemas.openxmlformats.org/officeDocument/2006/relationships/hyperlink" Target="https://www.mlit.go.jp/common/001104012.pdf" TargetMode="External"/><Relationship Id="rId4" Type="http://schemas.openxmlformats.org/officeDocument/2006/relationships/hyperlink" Target="https://www.mext.go.jp/b_menu/shingi/chukyo/chukyo3/038/siryo/1267274.htm" TargetMode="External"/><Relationship Id="rId9" Type="http://schemas.openxmlformats.org/officeDocument/2006/relationships/hyperlink" Target="https://www.mext.go.jp/co-sha/ideas/case09_junka_00002.html"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www.mlit.go.jp/river/pamphlet_jirei/pdf/yusuichi-rikatsuyo_jirei.pdf" TargetMode="External"/><Relationship Id="rId3" Type="http://schemas.openxmlformats.org/officeDocument/2006/relationships/hyperlink" Target="https://www.river.go.jp/index" TargetMode="External"/><Relationship Id="rId7" Type="http://schemas.openxmlformats.org/officeDocument/2006/relationships/hyperlink" Target="https://www.city.tsuchiura.lg.jp/anshin-anzen/bosai/bosaikeikaku/page018234.html" TargetMode="External"/><Relationship Id="rId2" Type="http://schemas.openxmlformats.org/officeDocument/2006/relationships/hyperlink" Target="https://www.cgr.mlit.go.jp/emergency/2018/pdf/03odagawa.pdf" TargetMode="External"/><Relationship Id="rId1" Type="http://schemas.openxmlformats.org/officeDocument/2006/relationships/slideLayout" Target="../slideLayouts/slideLayout7.xml"/><Relationship Id="rId6" Type="http://schemas.openxmlformats.org/officeDocument/2006/relationships/hyperlink" Target="https://chikuma-kinkyu.com/C8aZPtbs/wp-content/uploads/2023/04/ea2c6d2c0e7f3036dc9abc3eb0204af7.pdf" TargetMode="External"/><Relationship Id="rId5" Type="http://schemas.openxmlformats.org/officeDocument/2006/relationships/hyperlink" Target="https://www.city.tsuchiura.lg.jp/data/doc/1667811996_doc_211_0.pdf" TargetMode="External"/><Relationship Id="rId10" Type="http://schemas.openxmlformats.org/officeDocument/2006/relationships/hyperlink" Target="http://humanscape.main.jp/wp-content/uploads/2024/06/2405_Shared_Space.pdf" TargetMode="External"/><Relationship Id="rId4" Type="http://schemas.openxmlformats.org/officeDocument/2006/relationships/hyperlink" Target="https://www.city.tsuchiura.lg.jp/data/doc/1710468432_doc_211_0.pdf" TargetMode="External"/><Relationship Id="rId9" Type="http://schemas.openxmlformats.org/officeDocument/2006/relationships/hyperlink" Target="https://www.mlit.go.jp/common/001282666.pdf"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eprints.lib.hokudai.ac.jp/repo/huscap/all/91708/REBN_13_048.pdf" TargetMode="External"/><Relationship Id="rId7" Type="http://schemas.openxmlformats.org/officeDocument/2006/relationships/hyperlink" Target="https://agrijournal.jp/farmer/43774/" TargetMode="External"/><Relationship Id="rId2" Type="http://schemas.openxmlformats.org/officeDocument/2006/relationships/hyperlink" Target="https://tg-startup.com/case_studies/research-seeds-report-3/" TargetMode="External"/><Relationship Id="rId1" Type="http://schemas.openxmlformats.org/officeDocument/2006/relationships/slideLayout" Target="../slideLayouts/slideLayout7.xml"/><Relationship Id="rId6" Type="http://schemas.openxmlformats.org/officeDocument/2006/relationships/hyperlink" Target="https://www.e-stat.go.jp/stat-search/files?page=1&amp;toukei=00500249&amp;bunya_l=04&amp;tstat=000001108355&amp;metadata=1&amp;data=1" TargetMode="External"/><Relationship Id="rId5" Type="http://schemas.openxmlformats.org/officeDocument/2006/relationships/hyperlink" Target="https://project.nikkeibp.co.jp/atclppp/PPP/433746/063000062/" TargetMode="External"/><Relationship Id="rId4" Type="http://schemas.openxmlformats.org/officeDocument/2006/relationships/hyperlink" Target="https://www.kobe-u.ac.jp/ja/news/article/20240711-65801/"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hyperlink" Target="https://www.city.tsuchiura.lg.jp/data/doc/1727398649_doc_211_0.pdf"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hyperlink" Target="https://suiboumap.gsi.go.jp/"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33.png"/><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D66CCC7-5270-1008-C079-63F7E553EFD2}"/>
              </a:ext>
            </a:extLst>
          </p:cNvPr>
          <p:cNvSpPr>
            <a:spLocks noGrp="1"/>
          </p:cNvSpPr>
          <p:nvPr>
            <p:ph type="sldNum" sz="quarter" idx="12"/>
          </p:nvPr>
        </p:nvSpPr>
        <p:spPr/>
        <p:txBody>
          <a:bodyPr/>
          <a:lstStyle/>
          <a:p>
            <a:fld id="{AAFBFB99-2AAE-4C69-9A02-A796AAE272E8}" type="slidenum">
              <a:rPr kumimoji="1" lang="ja-JP" altLang="en-US" smtClean="0"/>
              <a:t>1</a:t>
            </a:fld>
            <a:endParaRPr kumimoji="1" lang="ja-JP" altLang="en-US"/>
          </a:p>
        </p:txBody>
      </p:sp>
      <p:sp>
        <p:nvSpPr>
          <p:cNvPr id="4" name="正方形/長方形 3">
            <a:extLst>
              <a:ext uri="{FF2B5EF4-FFF2-40B4-BE49-F238E27FC236}">
                <a16:creationId xmlns:a16="http://schemas.microsoft.com/office/drawing/2014/main" id="{B6FB168B-6789-E2F5-D834-D2C65110BBE2}"/>
              </a:ext>
            </a:extLst>
          </p:cNvPr>
          <p:cNvSpPr/>
          <p:nvPr/>
        </p:nvSpPr>
        <p:spPr>
          <a:xfrm>
            <a:off x="0" y="0"/>
            <a:ext cx="6096000"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3C639056-7806-78DE-329D-061151ADB4F4}"/>
              </a:ext>
            </a:extLst>
          </p:cNvPr>
          <p:cNvSpPr/>
          <p:nvPr/>
        </p:nvSpPr>
        <p:spPr>
          <a:xfrm>
            <a:off x="6096000" y="-1"/>
            <a:ext cx="2990850" cy="6857999"/>
          </a:xfrm>
          <a:prstGeom prst="rect">
            <a:avLst/>
          </a:prstGeom>
          <a:solidFill>
            <a:srgbClr val="F5F1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724971D8-3D06-FC4B-0D11-3B8F1733499E}"/>
              </a:ext>
            </a:extLst>
          </p:cNvPr>
          <p:cNvSpPr/>
          <p:nvPr/>
        </p:nvSpPr>
        <p:spPr>
          <a:xfrm>
            <a:off x="9086850" y="0"/>
            <a:ext cx="3105150" cy="6858000"/>
          </a:xfrm>
          <a:prstGeom prst="rect">
            <a:avLst/>
          </a:prstGeom>
          <a:solidFill>
            <a:srgbClr val="C26A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3F3823A-A8BA-32F8-D68B-D33AFE46FBC4}"/>
              </a:ext>
            </a:extLst>
          </p:cNvPr>
          <p:cNvSpPr txBox="1"/>
          <p:nvPr/>
        </p:nvSpPr>
        <p:spPr>
          <a:xfrm>
            <a:off x="120162" y="1957804"/>
            <a:ext cx="6109188" cy="2123658"/>
          </a:xfrm>
          <a:prstGeom prst="rect">
            <a:avLst/>
          </a:prstGeom>
          <a:noFill/>
        </p:spPr>
        <p:txBody>
          <a:bodyPr wrap="square" rtlCol="0">
            <a:spAutoFit/>
          </a:bodyPr>
          <a:lstStyle/>
          <a:p>
            <a:r>
              <a:rPr kumimoji="1" lang="ja-JP" altLang="en-US" sz="6600" b="1"/>
              <a:t>変わる社会</a:t>
            </a:r>
            <a:endParaRPr kumimoji="1" lang="en-US" altLang="ja-JP" sz="6600" b="1"/>
          </a:p>
          <a:p>
            <a:r>
              <a:rPr lang="ja-JP" altLang="en-US" sz="6600" b="1"/>
              <a:t>変わらない指針</a:t>
            </a:r>
            <a:endParaRPr kumimoji="1" lang="ja-JP" altLang="en-US" sz="6600" b="1"/>
          </a:p>
        </p:txBody>
      </p:sp>
      <p:sp>
        <p:nvSpPr>
          <p:cNvPr id="8" name="字幕 2">
            <a:extLst>
              <a:ext uri="{FF2B5EF4-FFF2-40B4-BE49-F238E27FC236}">
                <a16:creationId xmlns:a16="http://schemas.microsoft.com/office/drawing/2014/main" id="{B71A5C28-8085-B9D5-F860-26F2C097BECE}"/>
              </a:ext>
            </a:extLst>
          </p:cNvPr>
          <p:cNvSpPr txBox="1">
            <a:spLocks/>
          </p:cNvSpPr>
          <p:nvPr/>
        </p:nvSpPr>
        <p:spPr>
          <a:xfrm>
            <a:off x="0" y="5675865"/>
            <a:ext cx="6343809" cy="1182135"/>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a:t>◎露無嘉康　〇永井煌　浅川小鼓音　</a:t>
            </a:r>
            <a:endParaRPr lang="en-US" altLang="ja-JP"/>
          </a:p>
          <a:p>
            <a:r>
              <a:rPr lang="ja-JP" altLang="en-US"/>
              <a:t>内田光海　熊倉彩　花石健太　村林航宙</a:t>
            </a:r>
          </a:p>
        </p:txBody>
      </p:sp>
      <p:cxnSp>
        <p:nvCxnSpPr>
          <p:cNvPr id="10" name="直線コネクタ 9">
            <a:extLst>
              <a:ext uri="{FF2B5EF4-FFF2-40B4-BE49-F238E27FC236}">
                <a16:creationId xmlns:a16="http://schemas.microsoft.com/office/drawing/2014/main" id="{64892DA7-1B38-107E-8237-74C27B51718C}"/>
              </a:ext>
            </a:extLst>
          </p:cNvPr>
          <p:cNvCxnSpPr>
            <a:cxnSpLocks/>
          </p:cNvCxnSpPr>
          <p:nvPr/>
        </p:nvCxnSpPr>
        <p:spPr>
          <a:xfrm>
            <a:off x="6877050" y="0"/>
            <a:ext cx="0" cy="685800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2" name="直線コネクタ 11">
            <a:extLst>
              <a:ext uri="{FF2B5EF4-FFF2-40B4-BE49-F238E27FC236}">
                <a16:creationId xmlns:a16="http://schemas.microsoft.com/office/drawing/2014/main" id="{B81EB041-EA2F-3133-B7A2-769DD263DA99}"/>
              </a:ext>
            </a:extLst>
          </p:cNvPr>
          <p:cNvCxnSpPr>
            <a:cxnSpLocks/>
          </p:cNvCxnSpPr>
          <p:nvPr/>
        </p:nvCxnSpPr>
        <p:spPr>
          <a:xfrm>
            <a:off x="7620000" y="0"/>
            <a:ext cx="0" cy="685800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3" name="直線コネクタ 12">
            <a:extLst>
              <a:ext uri="{FF2B5EF4-FFF2-40B4-BE49-F238E27FC236}">
                <a16:creationId xmlns:a16="http://schemas.microsoft.com/office/drawing/2014/main" id="{42022E98-048C-626C-65D4-1A840E0A2874}"/>
              </a:ext>
            </a:extLst>
          </p:cNvPr>
          <p:cNvCxnSpPr>
            <a:cxnSpLocks/>
          </p:cNvCxnSpPr>
          <p:nvPr/>
        </p:nvCxnSpPr>
        <p:spPr>
          <a:xfrm>
            <a:off x="8401050" y="-2"/>
            <a:ext cx="0" cy="685800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A4A9F492-7E8A-00C8-36A1-D02F338FB798}"/>
              </a:ext>
            </a:extLst>
          </p:cNvPr>
          <p:cNvCxnSpPr>
            <a:cxnSpLocks/>
          </p:cNvCxnSpPr>
          <p:nvPr/>
        </p:nvCxnSpPr>
        <p:spPr>
          <a:xfrm>
            <a:off x="6096000" y="1062733"/>
            <a:ext cx="2990850"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直線コネクタ 17">
            <a:extLst>
              <a:ext uri="{FF2B5EF4-FFF2-40B4-BE49-F238E27FC236}">
                <a16:creationId xmlns:a16="http://schemas.microsoft.com/office/drawing/2014/main" id="{680DC8D0-2822-02C9-0592-0B5D6856E89A}"/>
              </a:ext>
            </a:extLst>
          </p:cNvPr>
          <p:cNvCxnSpPr>
            <a:cxnSpLocks/>
          </p:cNvCxnSpPr>
          <p:nvPr/>
        </p:nvCxnSpPr>
        <p:spPr>
          <a:xfrm>
            <a:off x="6096000" y="2286577"/>
            <a:ext cx="2990850"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9" name="直線コネクタ 18">
            <a:extLst>
              <a:ext uri="{FF2B5EF4-FFF2-40B4-BE49-F238E27FC236}">
                <a16:creationId xmlns:a16="http://schemas.microsoft.com/office/drawing/2014/main" id="{0D388F6F-C4B8-99E2-66E5-98C71B154BB5}"/>
              </a:ext>
            </a:extLst>
          </p:cNvPr>
          <p:cNvCxnSpPr>
            <a:cxnSpLocks/>
          </p:cNvCxnSpPr>
          <p:nvPr/>
        </p:nvCxnSpPr>
        <p:spPr>
          <a:xfrm>
            <a:off x="6096000" y="3508839"/>
            <a:ext cx="2990850"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0" name="直線コネクタ 19">
            <a:extLst>
              <a:ext uri="{FF2B5EF4-FFF2-40B4-BE49-F238E27FC236}">
                <a16:creationId xmlns:a16="http://schemas.microsoft.com/office/drawing/2014/main" id="{040CCFBF-A28D-56C8-829D-C64547053280}"/>
              </a:ext>
            </a:extLst>
          </p:cNvPr>
          <p:cNvCxnSpPr>
            <a:cxnSpLocks/>
          </p:cNvCxnSpPr>
          <p:nvPr/>
        </p:nvCxnSpPr>
        <p:spPr>
          <a:xfrm>
            <a:off x="6096000" y="4646541"/>
            <a:ext cx="2990850"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1" name="直線コネクタ 20">
            <a:extLst>
              <a:ext uri="{FF2B5EF4-FFF2-40B4-BE49-F238E27FC236}">
                <a16:creationId xmlns:a16="http://schemas.microsoft.com/office/drawing/2014/main" id="{6223D6CA-800F-FBC3-42BD-DB3A685A05A3}"/>
              </a:ext>
            </a:extLst>
          </p:cNvPr>
          <p:cNvCxnSpPr>
            <a:cxnSpLocks/>
          </p:cNvCxnSpPr>
          <p:nvPr/>
        </p:nvCxnSpPr>
        <p:spPr>
          <a:xfrm>
            <a:off x="6096000" y="5809429"/>
            <a:ext cx="2990850"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1667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DF0FE-6A3F-3A2A-79F7-FE8B3A114736}"/>
            </a:ext>
          </a:extLst>
        </p:cNvPr>
        <p:cNvGrpSpPr/>
        <p:nvPr/>
      </p:nvGrpSpPr>
      <p:grpSpPr>
        <a:xfrm>
          <a:off x="0" y="0"/>
          <a:ext cx="0" cy="0"/>
          <a:chOff x="0" y="0"/>
          <a:chExt cx="0" cy="0"/>
        </a:xfrm>
      </p:grpSpPr>
      <p:cxnSp>
        <p:nvCxnSpPr>
          <p:cNvPr id="29" name="直線コネクタ 28">
            <a:extLst>
              <a:ext uri="{FF2B5EF4-FFF2-40B4-BE49-F238E27FC236}">
                <a16:creationId xmlns:a16="http://schemas.microsoft.com/office/drawing/2014/main" id="{3E75A6A5-FD02-94B3-1B62-9DBB9EC3D267}"/>
              </a:ext>
            </a:extLst>
          </p:cNvPr>
          <p:cNvCxnSpPr>
            <a:cxnSpLocks/>
            <a:stCxn id="16" idx="0"/>
            <a:endCxn id="8" idx="2"/>
          </p:cNvCxnSpPr>
          <p:nvPr/>
        </p:nvCxnSpPr>
        <p:spPr>
          <a:xfrm flipH="1" flipV="1">
            <a:off x="6064470" y="1934343"/>
            <a:ext cx="2028496" cy="1018984"/>
          </a:xfrm>
          <a:prstGeom prst="line">
            <a:avLst/>
          </a:prstGeom>
          <a:ln w="47625">
            <a:solidFill>
              <a:schemeClr val="bg2"/>
            </a:solidFill>
            <a:prstDash val="solid"/>
          </a:ln>
        </p:spPr>
        <p:style>
          <a:lnRef idx="2">
            <a:schemeClr val="dk1"/>
          </a:lnRef>
          <a:fillRef idx="0">
            <a:schemeClr val="dk1"/>
          </a:fillRef>
          <a:effectRef idx="1">
            <a:schemeClr val="dk1"/>
          </a:effectRef>
          <a:fontRef idx="minor">
            <a:schemeClr val="tx1"/>
          </a:fontRef>
        </p:style>
      </p:cxnSp>
      <p:cxnSp>
        <p:nvCxnSpPr>
          <p:cNvPr id="43" name="直線コネクタ 42">
            <a:extLst>
              <a:ext uri="{FF2B5EF4-FFF2-40B4-BE49-F238E27FC236}">
                <a16:creationId xmlns:a16="http://schemas.microsoft.com/office/drawing/2014/main" id="{9FD51D4E-CD20-F116-B5C2-6BB50C033150}"/>
              </a:ext>
            </a:extLst>
          </p:cNvPr>
          <p:cNvCxnSpPr>
            <a:cxnSpLocks/>
            <a:stCxn id="14" idx="2"/>
            <a:endCxn id="10" idx="0"/>
          </p:cNvCxnSpPr>
          <p:nvPr/>
        </p:nvCxnSpPr>
        <p:spPr>
          <a:xfrm>
            <a:off x="7985230" y="4115507"/>
            <a:ext cx="11825" cy="1411723"/>
          </a:xfrm>
          <a:prstGeom prst="line">
            <a:avLst/>
          </a:prstGeom>
          <a:ln w="47625">
            <a:solidFill>
              <a:schemeClr val="bg2"/>
            </a:solidFill>
            <a:prstDash val="solid"/>
          </a:ln>
        </p:spPr>
        <p:style>
          <a:lnRef idx="2">
            <a:schemeClr val="dk1"/>
          </a:lnRef>
          <a:fillRef idx="0">
            <a:schemeClr val="dk1"/>
          </a:fillRef>
          <a:effectRef idx="1">
            <a:schemeClr val="dk1"/>
          </a:effectRef>
          <a:fontRef idx="minor">
            <a:schemeClr val="tx1"/>
          </a:fontRef>
        </p:style>
      </p:cxnSp>
      <p:sp>
        <p:nvSpPr>
          <p:cNvPr id="10" name="四角形: 角を丸くする 9">
            <a:extLst>
              <a:ext uri="{FF2B5EF4-FFF2-40B4-BE49-F238E27FC236}">
                <a16:creationId xmlns:a16="http://schemas.microsoft.com/office/drawing/2014/main" id="{C9661C6A-B30A-8EC8-AC20-E6864525BCE7}"/>
              </a:ext>
            </a:extLst>
          </p:cNvPr>
          <p:cNvSpPr/>
          <p:nvPr/>
        </p:nvSpPr>
        <p:spPr>
          <a:xfrm>
            <a:off x="4106909" y="5527230"/>
            <a:ext cx="7780291" cy="863296"/>
          </a:xfrm>
          <a:prstGeom prst="round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3" name="四角形: 角を丸くする 2">
            <a:extLst>
              <a:ext uri="{FF2B5EF4-FFF2-40B4-BE49-F238E27FC236}">
                <a16:creationId xmlns:a16="http://schemas.microsoft.com/office/drawing/2014/main" id="{A96AA977-2085-EF36-57A5-D165DF8EE124}"/>
              </a:ext>
            </a:extLst>
          </p:cNvPr>
          <p:cNvSpPr/>
          <p:nvPr/>
        </p:nvSpPr>
        <p:spPr>
          <a:xfrm>
            <a:off x="7066888" y="5169485"/>
            <a:ext cx="1860330" cy="472841"/>
          </a:xfrm>
          <a:prstGeom prst="roundRect">
            <a:avLst>
              <a:gd name="adj" fmla="val 8905"/>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A15C4813-EB52-2BA2-B2E0-6348159C93AB}"/>
              </a:ext>
            </a:extLst>
          </p:cNvPr>
          <p:cNvSpPr/>
          <p:nvPr/>
        </p:nvSpPr>
        <p:spPr>
          <a:xfrm>
            <a:off x="4106909" y="3346066"/>
            <a:ext cx="7756641" cy="769441"/>
          </a:xfrm>
          <a:prstGeom prst="round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2" name="四角形: 角を丸くする 1">
            <a:extLst>
              <a:ext uri="{FF2B5EF4-FFF2-40B4-BE49-F238E27FC236}">
                <a16:creationId xmlns:a16="http://schemas.microsoft.com/office/drawing/2014/main" id="{390DE809-1F7A-FF71-430F-3003A729F0C3}"/>
              </a:ext>
            </a:extLst>
          </p:cNvPr>
          <p:cNvSpPr/>
          <p:nvPr/>
        </p:nvSpPr>
        <p:spPr>
          <a:xfrm>
            <a:off x="7120763" y="2956159"/>
            <a:ext cx="1860330" cy="472841"/>
          </a:xfrm>
          <a:prstGeom prst="roundRect">
            <a:avLst>
              <a:gd name="adj" fmla="val 8905"/>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7F189D0E-1711-0636-A9CA-7AD53104F574}"/>
              </a:ext>
            </a:extLst>
          </p:cNvPr>
          <p:cNvSpPr/>
          <p:nvPr/>
        </p:nvSpPr>
        <p:spPr>
          <a:xfrm>
            <a:off x="5486402" y="1164902"/>
            <a:ext cx="1156136" cy="769441"/>
          </a:xfrm>
          <a:prstGeom prst="rect">
            <a:avLst/>
          </a:prstGeom>
          <a:no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200" b="1">
                <a:solidFill>
                  <a:schemeClr val="tx1">
                    <a:lumMod val="95000"/>
                    <a:lumOff val="5000"/>
                  </a:schemeClr>
                </a:solidFill>
                <a:latin typeface="Noto Sans JP" panose="020B0200000000000000" pitchFamily="50" charset="-128"/>
                <a:ea typeface="Noto Sans JP" panose="020B0200000000000000" pitchFamily="50" charset="-128"/>
              </a:rPr>
              <a:t>対応</a:t>
            </a:r>
          </a:p>
        </p:txBody>
      </p:sp>
      <p:sp>
        <p:nvSpPr>
          <p:cNvPr id="9" name="テキスト ボックス 8">
            <a:extLst>
              <a:ext uri="{FF2B5EF4-FFF2-40B4-BE49-F238E27FC236}">
                <a16:creationId xmlns:a16="http://schemas.microsoft.com/office/drawing/2014/main" id="{A53A0970-0743-93B7-C749-A84048E97518}"/>
              </a:ext>
            </a:extLst>
          </p:cNvPr>
          <p:cNvSpPr txBox="1"/>
          <p:nvPr/>
        </p:nvSpPr>
        <p:spPr>
          <a:xfrm>
            <a:off x="465078" y="244662"/>
            <a:ext cx="3413239"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01</a:t>
            </a:r>
            <a:r>
              <a:rPr kumimoji="1" lang="ja-JP" altLang="en-US"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基本構想</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6" name="四角形: 角を丸くする 5">
            <a:extLst>
              <a:ext uri="{FF2B5EF4-FFF2-40B4-BE49-F238E27FC236}">
                <a16:creationId xmlns:a16="http://schemas.microsoft.com/office/drawing/2014/main" id="{7F77CF2A-6EA0-C7B6-EF35-CB81CD9201CD}"/>
              </a:ext>
            </a:extLst>
          </p:cNvPr>
          <p:cNvSpPr/>
          <p:nvPr/>
        </p:nvSpPr>
        <p:spPr>
          <a:xfrm>
            <a:off x="1655379" y="1284017"/>
            <a:ext cx="2222938" cy="531212"/>
          </a:xfrm>
          <a:prstGeom prst="roundRect">
            <a:avLst>
              <a:gd name="adj" fmla="val 8156"/>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rgbClr val="011936"/>
                </a:solidFill>
                <a:latin typeface="Noto Sans JP" panose="020B0200000000000000" pitchFamily="50" charset="-128"/>
                <a:ea typeface="Noto Sans JP" panose="020B0200000000000000" pitchFamily="50" charset="-128"/>
              </a:rPr>
              <a:t>社会の変化</a:t>
            </a:r>
          </a:p>
        </p:txBody>
      </p:sp>
      <p:sp>
        <p:nvSpPr>
          <p:cNvPr id="11" name="四角形: 角を丸くする 10">
            <a:extLst>
              <a:ext uri="{FF2B5EF4-FFF2-40B4-BE49-F238E27FC236}">
                <a16:creationId xmlns:a16="http://schemas.microsoft.com/office/drawing/2014/main" id="{2812C593-C336-CB7A-4FE8-2FBB6ECE8A4F}"/>
              </a:ext>
            </a:extLst>
          </p:cNvPr>
          <p:cNvSpPr/>
          <p:nvPr/>
        </p:nvSpPr>
        <p:spPr>
          <a:xfrm>
            <a:off x="7824950" y="1284017"/>
            <a:ext cx="3452649" cy="540842"/>
          </a:xfrm>
          <a:prstGeom prst="roundRect">
            <a:avLst>
              <a:gd name="adj" fmla="val 8156"/>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a:solidFill>
                  <a:srgbClr val="011936"/>
                </a:solidFill>
                <a:latin typeface="Noto Sans JP" panose="020B0200000000000000" pitchFamily="50" charset="-128"/>
                <a:ea typeface="Noto Sans JP" panose="020B0200000000000000" pitchFamily="50" charset="-128"/>
              </a:rPr>
              <a:t>ライフスタイル</a:t>
            </a:r>
            <a:r>
              <a:rPr kumimoji="1" lang="ja-JP" altLang="en-US" sz="2400">
                <a:solidFill>
                  <a:srgbClr val="011936"/>
                </a:solidFill>
                <a:latin typeface="Noto Sans JP" panose="020B0200000000000000" pitchFamily="50" charset="-128"/>
                <a:ea typeface="Noto Sans JP" panose="020B0200000000000000" pitchFamily="50" charset="-128"/>
              </a:rPr>
              <a:t>の変化</a:t>
            </a:r>
          </a:p>
        </p:txBody>
      </p:sp>
      <p:sp>
        <p:nvSpPr>
          <p:cNvPr id="12" name="正方形/長方形 11">
            <a:extLst>
              <a:ext uri="{FF2B5EF4-FFF2-40B4-BE49-F238E27FC236}">
                <a16:creationId xmlns:a16="http://schemas.microsoft.com/office/drawing/2014/main" id="{E8BE3E4C-EF4C-959A-5EF2-AAC0B883E6BE}"/>
              </a:ext>
            </a:extLst>
          </p:cNvPr>
          <p:cNvSpPr/>
          <p:nvPr/>
        </p:nvSpPr>
        <p:spPr>
          <a:xfrm>
            <a:off x="1573924" y="3025617"/>
            <a:ext cx="2385847" cy="531213"/>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a:solidFill>
                  <a:schemeClr val="bg1">
                    <a:lumMod val="95000"/>
                  </a:schemeClr>
                </a:solidFill>
                <a:latin typeface="Noto Sans JP" panose="020B0200000000000000" pitchFamily="50" charset="-128"/>
                <a:ea typeface="Noto Sans JP" panose="020B0200000000000000" pitchFamily="50" charset="-128"/>
              </a:rPr>
              <a:t>指針を持たない</a:t>
            </a:r>
            <a:endParaRPr kumimoji="1" lang="ja-JP" altLang="en-US" sz="2400">
              <a:solidFill>
                <a:schemeClr val="bg1">
                  <a:lumMod val="95000"/>
                </a:schemeClr>
              </a:solidFill>
              <a:latin typeface="Noto Sans JP" panose="020B0200000000000000" pitchFamily="50" charset="-128"/>
              <a:ea typeface="Noto Sans JP" panose="020B0200000000000000" pitchFamily="50" charset="-128"/>
            </a:endParaRPr>
          </a:p>
        </p:txBody>
      </p:sp>
      <p:sp>
        <p:nvSpPr>
          <p:cNvPr id="13" name="正方形/長方形 12">
            <a:extLst>
              <a:ext uri="{FF2B5EF4-FFF2-40B4-BE49-F238E27FC236}">
                <a16:creationId xmlns:a16="http://schemas.microsoft.com/office/drawing/2014/main" id="{18F470D1-E230-D123-213D-9EABE4E06D5D}"/>
              </a:ext>
            </a:extLst>
          </p:cNvPr>
          <p:cNvSpPr/>
          <p:nvPr/>
        </p:nvSpPr>
        <p:spPr>
          <a:xfrm>
            <a:off x="528138" y="4241289"/>
            <a:ext cx="2385847" cy="531213"/>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bg1">
                    <a:lumMod val="95000"/>
                  </a:schemeClr>
                </a:solidFill>
                <a:latin typeface="Noto Sans JP" panose="020B0200000000000000" pitchFamily="50" charset="-128"/>
                <a:ea typeface="Noto Sans JP" panose="020B0200000000000000" pitchFamily="50" charset="-128"/>
              </a:rPr>
              <a:t>変化に飲まれる</a:t>
            </a:r>
          </a:p>
        </p:txBody>
      </p:sp>
      <p:sp>
        <p:nvSpPr>
          <p:cNvPr id="15" name="テキスト ボックス 14">
            <a:extLst>
              <a:ext uri="{FF2B5EF4-FFF2-40B4-BE49-F238E27FC236}">
                <a16:creationId xmlns:a16="http://schemas.microsoft.com/office/drawing/2014/main" id="{FBF9AB7F-983F-DA0F-30A6-6F382FA6EBC3}"/>
              </a:ext>
            </a:extLst>
          </p:cNvPr>
          <p:cNvSpPr txBox="1"/>
          <p:nvPr/>
        </p:nvSpPr>
        <p:spPr>
          <a:xfrm>
            <a:off x="4623127" y="3528386"/>
            <a:ext cx="7055089" cy="523220"/>
          </a:xfrm>
          <a:prstGeom prst="rect">
            <a:avLst/>
          </a:prstGeom>
          <a:solidFill>
            <a:schemeClr val="bg2"/>
          </a:solidFill>
          <a:ln>
            <a:solidFill>
              <a:schemeClr val="bg2"/>
            </a:solidFill>
          </a:ln>
        </p:spPr>
        <p:txBody>
          <a:bodyPr wrap="square" rtlCol="0">
            <a:spAutoFit/>
          </a:bodyPr>
          <a:lstStyle/>
          <a:p>
            <a:r>
              <a:rPr kumimoji="1" lang="ja-JP" altLang="en-US" sz="2800" b="1">
                <a:solidFill>
                  <a:schemeClr val="bg1">
                    <a:lumMod val="75000"/>
                  </a:schemeClr>
                </a:solidFill>
              </a:rPr>
              <a:t>指針に基づいて、周囲に流されず判断する</a:t>
            </a:r>
          </a:p>
        </p:txBody>
      </p:sp>
      <p:sp>
        <p:nvSpPr>
          <p:cNvPr id="16" name="テキスト ボックス 15">
            <a:extLst>
              <a:ext uri="{FF2B5EF4-FFF2-40B4-BE49-F238E27FC236}">
                <a16:creationId xmlns:a16="http://schemas.microsoft.com/office/drawing/2014/main" id="{5A35A399-22A8-A465-A539-3AC27D86DFBC}"/>
              </a:ext>
            </a:extLst>
          </p:cNvPr>
          <p:cNvSpPr txBox="1"/>
          <p:nvPr/>
        </p:nvSpPr>
        <p:spPr>
          <a:xfrm>
            <a:off x="7257393" y="2953327"/>
            <a:ext cx="1671145" cy="523220"/>
          </a:xfrm>
          <a:prstGeom prst="rect">
            <a:avLst/>
          </a:prstGeom>
          <a:solidFill>
            <a:schemeClr val="bg2"/>
          </a:solidFill>
          <a:ln>
            <a:solidFill>
              <a:schemeClr val="bg2"/>
            </a:solidFill>
          </a:ln>
        </p:spPr>
        <p:txBody>
          <a:bodyPr wrap="square" rtlCol="0">
            <a:spAutoFit/>
          </a:bodyPr>
          <a:lstStyle/>
          <a:p>
            <a:r>
              <a:rPr kumimoji="1" lang="ja-JP" altLang="en-US" sz="2800">
                <a:solidFill>
                  <a:schemeClr val="bg1">
                    <a:lumMod val="75000"/>
                  </a:schemeClr>
                </a:solidFill>
                <a:latin typeface="Noto Sans JP" panose="020B0200000000000000" pitchFamily="50" charset="-128"/>
                <a:ea typeface="Noto Sans JP" panose="020B0200000000000000" pitchFamily="50" charset="-128"/>
              </a:rPr>
              <a:t>基本理念</a:t>
            </a:r>
          </a:p>
        </p:txBody>
      </p:sp>
      <p:sp>
        <p:nvSpPr>
          <p:cNvPr id="18" name="テキスト ボックス 17">
            <a:extLst>
              <a:ext uri="{FF2B5EF4-FFF2-40B4-BE49-F238E27FC236}">
                <a16:creationId xmlns:a16="http://schemas.microsoft.com/office/drawing/2014/main" id="{2E8AA14D-CA0E-9BA6-AAE5-446CFDB14AD0}"/>
              </a:ext>
            </a:extLst>
          </p:cNvPr>
          <p:cNvSpPr txBox="1"/>
          <p:nvPr/>
        </p:nvSpPr>
        <p:spPr>
          <a:xfrm>
            <a:off x="4106909" y="5837608"/>
            <a:ext cx="7756641" cy="523220"/>
          </a:xfrm>
          <a:prstGeom prst="rect">
            <a:avLst/>
          </a:prstGeom>
          <a:solidFill>
            <a:schemeClr val="bg2"/>
          </a:solidFill>
          <a:ln>
            <a:solidFill>
              <a:schemeClr val="bg2"/>
            </a:solidFill>
          </a:ln>
        </p:spPr>
        <p:txBody>
          <a:bodyPr wrap="square" rtlCol="0">
            <a:spAutoFit/>
          </a:bodyPr>
          <a:lstStyle/>
          <a:p>
            <a:pPr algn="ctr"/>
            <a:r>
              <a:rPr lang="ja-JP" altLang="en-US" sz="2800" b="1">
                <a:solidFill>
                  <a:schemeClr val="bg1">
                    <a:lumMod val="75000"/>
                  </a:schemeClr>
                </a:solidFill>
              </a:rPr>
              <a:t>人生を通して、都市との関係が切れないまち</a:t>
            </a:r>
            <a:endParaRPr lang="en-US" altLang="ja-JP" sz="2800" b="1" u="sng">
              <a:solidFill>
                <a:schemeClr val="bg1">
                  <a:lumMod val="75000"/>
                </a:schemeClr>
              </a:solidFill>
            </a:endParaRPr>
          </a:p>
        </p:txBody>
      </p:sp>
      <p:sp>
        <p:nvSpPr>
          <p:cNvPr id="19" name="テキスト ボックス 18">
            <a:extLst>
              <a:ext uri="{FF2B5EF4-FFF2-40B4-BE49-F238E27FC236}">
                <a16:creationId xmlns:a16="http://schemas.microsoft.com/office/drawing/2014/main" id="{7A91C347-E6E0-A16F-A3BF-1D70454DDA1A}"/>
              </a:ext>
            </a:extLst>
          </p:cNvPr>
          <p:cNvSpPr txBox="1"/>
          <p:nvPr/>
        </p:nvSpPr>
        <p:spPr>
          <a:xfrm>
            <a:off x="7346726" y="5169485"/>
            <a:ext cx="1277006" cy="523220"/>
          </a:xfrm>
          <a:prstGeom prst="rect">
            <a:avLst/>
          </a:prstGeom>
          <a:solidFill>
            <a:schemeClr val="bg2"/>
          </a:solidFill>
          <a:ln>
            <a:solidFill>
              <a:schemeClr val="bg2"/>
            </a:solidFill>
          </a:ln>
        </p:spPr>
        <p:txBody>
          <a:bodyPr wrap="square" rtlCol="0">
            <a:spAutoFit/>
          </a:bodyPr>
          <a:lstStyle/>
          <a:p>
            <a:r>
              <a:rPr kumimoji="1" lang="ja-JP" altLang="en-US" sz="2800">
                <a:solidFill>
                  <a:schemeClr val="bg1">
                    <a:lumMod val="75000"/>
                  </a:schemeClr>
                </a:solidFill>
                <a:latin typeface="Noto Sans JP" panose="020B0200000000000000" pitchFamily="50" charset="-128"/>
                <a:ea typeface="Noto Sans JP" panose="020B0200000000000000" pitchFamily="50" charset="-128"/>
              </a:rPr>
              <a:t>将来像</a:t>
            </a:r>
          </a:p>
        </p:txBody>
      </p:sp>
      <p:sp>
        <p:nvSpPr>
          <p:cNvPr id="21" name="テキスト ボックス 20">
            <a:extLst>
              <a:ext uri="{FF2B5EF4-FFF2-40B4-BE49-F238E27FC236}">
                <a16:creationId xmlns:a16="http://schemas.microsoft.com/office/drawing/2014/main" id="{2A204734-D4EB-08E3-E754-017D30B3EC96}"/>
              </a:ext>
            </a:extLst>
          </p:cNvPr>
          <p:cNvSpPr txBox="1"/>
          <p:nvPr/>
        </p:nvSpPr>
        <p:spPr>
          <a:xfrm>
            <a:off x="-119871" y="4822330"/>
            <a:ext cx="3707735" cy="1938992"/>
          </a:xfrm>
          <a:prstGeom prst="rect">
            <a:avLst/>
          </a:prstGeom>
          <a:noFill/>
        </p:spPr>
        <p:txBody>
          <a:bodyPr wrap="square" rtlCol="0">
            <a:spAutoFit/>
          </a:bodyPr>
          <a:lstStyle/>
          <a:p>
            <a:pPr algn="ctr"/>
            <a:r>
              <a:rPr kumimoji="1" lang="ja-JP" altLang="en-US" sz="2400">
                <a:solidFill>
                  <a:schemeClr val="bg2">
                    <a:lumMod val="25000"/>
                  </a:schemeClr>
                </a:solidFill>
              </a:rPr>
              <a:t>産業の空洞化</a:t>
            </a:r>
            <a:endParaRPr kumimoji="1" lang="en-US" altLang="ja-JP" sz="2400">
              <a:solidFill>
                <a:schemeClr val="bg2">
                  <a:lumMod val="25000"/>
                </a:schemeClr>
              </a:solidFill>
            </a:endParaRPr>
          </a:p>
          <a:p>
            <a:pPr algn="ctr"/>
            <a:r>
              <a:rPr lang="ja-JP" altLang="en-US" sz="2400">
                <a:solidFill>
                  <a:schemeClr val="bg2">
                    <a:lumMod val="25000"/>
                  </a:schemeClr>
                </a:solidFill>
              </a:rPr>
              <a:t>人口の流出</a:t>
            </a:r>
            <a:endParaRPr lang="en-US" altLang="ja-JP" sz="2400">
              <a:solidFill>
                <a:schemeClr val="bg2">
                  <a:lumMod val="25000"/>
                </a:schemeClr>
              </a:solidFill>
            </a:endParaRPr>
          </a:p>
          <a:p>
            <a:pPr algn="ctr"/>
            <a:r>
              <a:rPr kumimoji="1" lang="ja-JP" altLang="en-US" sz="2400">
                <a:solidFill>
                  <a:schemeClr val="bg2">
                    <a:lumMod val="25000"/>
                  </a:schemeClr>
                </a:solidFill>
              </a:rPr>
              <a:t>荒廃した建物</a:t>
            </a:r>
            <a:endParaRPr kumimoji="1" lang="en-US" altLang="ja-JP" sz="2400">
              <a:solidFill>
                <a:schemeClr val="bg2">
                  <a:lumMod val="25000"/>
                </a:schemeClr>
              </a:solidFill>
            </a:endParaRPr>
          </a:p>
          <a:p>
            <a:pPr algn="ctr"/>
            <a:r>
              <a:rPr lang="ja-JP" altLang="en-US" sz="2400">
                <a:solidFill>
                  <a:schemeClr val="bg2">
                    <a:lumMod val="25000"/>
                  </a:schemeClr>
                </a:solidFill>
              </a:rPr>
              <a:t>低密な土地利用</a:t>
            </a:r>
            <a:endParaRPr lang="en-US" altLang="ja-JP" sz="2400">
              <a:solidFill>
                <a:schemeClr val="bg2">
                  <a:lumMod val="25000"/>
                </a:schemeClr>
              </a:solidFill>
            </a:endParaRPr>
          </a:p>
          <a:p>
            <a:pPr algn="ctr"/>
            <a:r>
              <a:rPr kumimoji="1" lang="ja-JP" altLang="en-US" sz="2400">
                <a:solidFill>
                  <a:schemeClr val="bg2">
                    <a:lumMod val="25000"/>
                  </a:schemeClr>
                </a:solidFill>
              </a:rPr>
              <a:t>タダ便利なだけの街</a:t>
            </a:r>
          </a:p>
        </p:txBody>
      </p:sp>
      <p:cxnSp>
        <p:nvCxnSpPr>
          <p:cNvPr id="23" name="直線コネクタ 22">
            <a:extLst>
              <a:ext uri="{FF2B5EF4-FFF2-40B4-BE49-F238E27FC236}">
                <a16:creationId xmlns:a16="http://schemas.microsoft.com/office/drawing/2014/main" id="{E50A71E9-32E8-871E-1EA1-AD169818247E}"/>
              </a:ext>
            </a:extLst>
          </p:cNvPr>
          <p:cNvCxnSpPr>
            <a:cxnSpLocks/>
            <a:stCxn id="8" idx="2"/>
            <a:endCxn id="12" idx="0"/>
          </p:cNvCxnSpPr>
          <p:nvPr/>
        </p:nvCxnSpPr>
        <p:spPr>
          <a:xfrm flipH="1">
            <a:off x="2766848" y="1934343"/>
            <a:ext cx="3297622" cy="1091274"/>
          </a:xfrm>
          <a:prstGeom prst="line">
            <a:avLst/>
          </a:prstGeom>
          <a:ln w="28575">
            <a:solidFill>
              <a:schemeClr val="bg2">
                <a:lumMod val="25000"/>
              </a:schemeClr>
            </a:solidFill>
            <a:prstDash val="sysDash"/>
          </a:ln>
        </p:spPr>
        <p:style>
          <a:lnRef idx="2">
            <a:schemeClr val="dk1"/>
          </a:lnRef>
          <a:fillRef idx="0">
            <a:schemeClr val="dk1"/>
          </a:fillRef>
          <a:effectRef idx="1">
            <a:schemeClr val="dk1"/>
          </a:effectRef>
          <a:fontRef idx="minor">
            <a:schemeClr val="tx1"/>
          </a:fontRef>
        </p:style>
      </p:cxnSp>
      <p:cxnSp>
        <p:nvCxnSpPr>
          <p:cNvPr id="25" name="直線コネクタ 24">
            <a:extLst>
              <a:ext uri="{FF2B5EF4-FFF2-40B4-BE49-F238E27FC236}">
                <a16:creationId xmlns:a16="http://schemas.microsoft.com/office/drawing/2014/main" id="{FA8FA917-BF50-A9CB-4597-8FFE6D5F1F88}"/>
              </a:ext>
            </a:extLst>
          </p:cNvPr>
          <p:cNvCxnSpPr>
            <a:cxnSpLocks/>
            <a:stCxn id="12" idx="2"/>
            <a:endCxn id="13" idx="0"/>
          </p:cNvCxnSpPr>
          <p:nvPr/>
        </p:nvCxnSpPr>
        <p:spPr>
          <a:xfrm flipH="1">
            <a:off x="1721062" y="3556830"/>
            <a:ext cx="1045786" cy="684459"/>
          </a:xfrm>
          <a:prstGeom prst="line">
            <a:avLst/>
          </a:prstGeom>
          <a:ln w="28575">
            <a:solidFill>
              <a:schemeClr val="bg2">
                <a:lumMod val="25000"/>
              </a:schemeClr>
            </a:solidFill>
            <a:prstDash val="sysDash"/>
          </a:ln>
        </p:spPr>
        <p:style>
          <a:lnRef idx="2">
            <a:schemeClr val="dk1"/>
          </a:lnRef>
          <a:fillRef idx="0">
            <a:schemeClr val="dk1"/>
          </a:fillRef>
          <a:effectRef idx="1">
            <a:schemeClr val="dk1"/>
          </a:effectRef>
          <a:fontRef idx="minor">
            <a:schemeClr val="tx1"/>
          </a:fontRef>
        </p:style>
      </p:cxnSp>
      <p:sp>
        <p:nvSpPr>
          <p:cNvPr id="36" name="四角形: 角を丸くする 35">
            <a:extLst>
              <a:ext uri="{FF2B5EF4-FFF2-40B4-BE49-F238E27FC236}">
                <a16:creationId xmlns:a16="http://schemas.microsoft.com/office/drawing/2014/main" id="{71D4F412-030A-C6AC-69AC-3EA4E05D6046}"/>
              </a:ext>
            </a:extLst>
          </p:cNvPr>
          <p:cNvSpPr/>
          <p:nvPr/>
        </p:nvSpPr>
        <p:spPr>
          <a:xfrm>
            <a:off x="5904181" y="4342296"/>
            <a:ext cx="4185745" cy="540842"/>
          </a:xfrm>
          <a:prstGeom prst="roundRect">
            <a:avLst>
              <a:gd name="adj" fmla="val 8156"/>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bg1">
                    <a:lumMod val="75000"/>
                  </a:schemeClr>
                </a:solidFill>
                <a:latin typeface="Noto Sans JP" panose="020B0200000000000000" pitchFamily="50" charset="-128"/>
                <a:ea typeface="Noto Sans JP" panose="020B0200000000000000" pitchFamily="50" charset="-128"/>
              </a:rPr>
              <a:t>土浦としての正解を実現する</a:t>
            </a:r>
          </a:p>
        </p:txBody>
      </p:sp>
      <p:cxnSp>
        <p:nvCxnSpPr>
          <p:cNvPr id="38" name="直線矢印コネクタ 37">
            <a:extLst>
              <a:ext uri="{FF2B5EF4-FFF2-40B4-BE49-F238E27FC236}">
                <a16:creationId xmlns:a16="http://schemas.microsoft.com/office/drawing/2014/main" id="{A9BB1347-600C-FEB0-102D-8CF2E9EA6A82}"/>
              </a:ext>
            </a:extLst>
          </p:cNvPr>
          <p:cNvCxnSpPr>
            <a:cxnSpLocks/>
            <a:stCxn id="6" idx="3"/>
            <a:endCxn id="8" idx="1"/>
          </p:cNvCxnSpPr>
          <p:nvPr/>
        </p:nvCxnSpPr>
        <p:spPr>
          <a:xfrm>
            <a:off x="3878317" y="1549623"/>
            <a:ext cx="1608085" cy="0"/>
          </a:xfrm>
          <a:prstGeom prst="straightConnector1">
            <a:avLst/>
          </a:prstGeom>
          <a:ln w="38100">
            <a:solidFill>
              <a:srgbClr val="6B7280"/>
            </a:solidFill>
            <a:tailEnd type="triangle"/>
          </a:ln>
        </p:spPr>
        <p:style>
          <a:lnRef idx="2">
            <a:schemeClr val="accent1"/>
          </a:lnRef>
          <a:fillRef idx="0">
            <a:schemeClr val="accent1"/>
          </a:fillRef>
          <a:effectRef idx="1">
            <a:schemeClr val="accent1"/>
          </a:effectRef>
          <a:fontRef idx="minor">
            <a:schemeClr val="tx1"/>
          </a:fontRef>
        </p:style>
      </p:cxnSp>
      <p:cxnSp>
        <p:nvCxnSpPr>
          <p:cNvPr id="40" name="直線矢印コネクタ 39">
            <a:extLst>
              <a:ext uri="{FF2B5EF4-FFF2-40B4-BE49-F238E27FC236}">
                <a16:creationId xmlns:a16="http://schemas.microsoft.com/office/drawing/2014/main" id="{E1774EC5-3857-61EF-E396-F3C3BD54A33D}"/>
              </a:ext>
            </a:extLst>
          </p:cNvPr>
          <p:cNvCxnSpPr>
            <a:cxnSpLocks/>
            <a:stCxn id="11" idx="1"/>
            <a:endCxn id="8" idx="3"/>
          </p:cNvCxnSpPr>
          <p:nvPr/>
        </p:nvCxnSpPr>
        <p:spPr>
          <a:xfrm flipH="1" flipV="1">
            <a:off x="6642538" y="1549623"/>
            <a:ext cx="1182412" cy="4815"/>
          </a:xfrm>
          <a:prstGeom prst="straightConnector1">
            <a:avLst/>
          </a:prstGeom>
          <a:ln w="38100">
            <a:solidFill>
              <a:srgbClr val="6B7280"/>
            </a:solidFill>
            <a:tailEnd type="triangle"/>
          </a:ln>
        </p:spPr>
        <p:style>
          <a:lnRef idx="2">
            <a:schemeClr val="accent1"/>
          </a:lnRef>
          <a:fillRef idx="0">
            <a:schemeClr val="accent1"/>
          </a:fillRef>
          <a:effectRef idx="1">
            <a:schemeClr val="accent1"/>
          </a:effectRef>
          <a:fontRef idx="minor">
            <a:schemeClr val="tx1"/>
          </a:fontRef>
        </p:style>
      </p:cxnSp>
      <p:sp>
        <p:nvSpPr>
          <p:cNvPr id="31" name="スライド番号プレースホルダー 30">
            <a:extLst>
              <a:ext uri="{FF2B5EF4-FFF2-40B4-BE49-F238E27FC236}">
                <a16:creationId xmlns:a16="http://schemas.microsoft.com/office/drawing/2014/main" id="{63226D40-BA52-1D7D-0595-523634CE8124}"/>
              </a:ext>
            </a:extLst>
          </p:cNvPr>
          <p:cNvSpPr>
            <a:spLocks noGrp="1"/>
          </p:cNvSpPr>
          <p:nvPr>
            <p:ph type="sldNum" sz="quarter" idx="12"/>
          </p:nvPr>
        </p:nvSpPr>
        <p:spPr>
          <a:noFill/>
          <a:ln>
            <a:noFill/>
          </a:ln>
        </p:spPr>
        <p:txBody>
          <a:bodyPr/>
          <a:lstStyle/>
          <a:p>
            <a:fld id="{AAFBFB99-2AAE-4C69-9A02-A796AAE272E8}" type="slidenum">
              <a:rPr kumimoji="1" lang="ja-JP" altLang="en-US" smtClean="0"/>
              <a:t>2</a:t>
            </a:fld>
            <a:endParaRPr kumimoji="1" lang="ja-JP" altLang="en-US"/>
          </a:p>
        </p:txBody>
      </p:sp>
    </p:spTree>
    <p:extLst>
      <p:ext uri="{BB962C8B-B14F-4D97-AF65-F5344CB8AC3E}">
        <p14:creationId xmlns:p14="http://schemas.microsoft.com/office/powerpoint/2010/main" val="1018908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28677-D95B-2438-F183-5E33A014B9F4}"/>
            </a:ext>
          </a:extLst>
        </p:cNvPr>
        <p:cNvGrpSpPr/>
        <p:nvPr/>
      </p:nvGrpSpPr>
      <p:grpSpPr>
        <a:xfrm>
          <a:off x="0" y="0"/>
          <a:ext cx="0" cy="0"/>
          <a:chOff x="0" y="0"/>
          <a:chExt cx="0" cy="0"/>
        </a:xfrm>
      </p:grpSpPr>
      <p:cxnSp>
        <p:nvCxnSpPr>
          <p:cNvPr id="29" name="直線コネクタ 28">
            <a:extLst>
              <a:ext uri="{FF2B5EF4-FFF2-40B4-BE49-F238E27FC236}">
                <a16:creationId xmlns:a16="http://schemas.microsoft.com/office/drawing/2014/main" id="{0B9A5EAF-556F-DE29-B769-0FBA48E70310}"/>
              </a:ext>
            </a:extLst>
          </p:cNvPr>
          <p:cNvCxnSpPr>
            <a:cxnSpLocks/>
            <a:stCxn id="16" idx="0"/>
            <a:endCxn id="8" idx="2"/>
          </p:cNvCxnSpPr>
          <p:nvPr/>
        </p:nvCxnSpPr>
        <p:spPr>
          <a:xfrm flipH="1" flipV="1">
            <a:off x="6064470" y="1934343"/>
            <a:ext cx="2028496" cy="1018984"/>
          </a:xfrm>
          <a:prstGeom prst="line">
            <a:avLst/>
          </a:prstGeom>
          <a:ln w="47625">
            <a:solidFill>
              <a:srgbClr val="6B7280"/>
            </a:solidFill>
            <a:prstDash val="solid"/>
          </a:ln>
        </p:spPr>
        <p:style>
          <a:lnRef idx="2">
            <a:schemeClr val="dk1"/>
          </a:lnRef>
          <a:fillRef idx="0">
            <a:schemeClr val="dk1"/>
          </a:fillRef>
          <a:effectRef idx="1">
            <a:schemeClr val="dk1"/>
          </a:effectRef>
          <a:fontRef idx="minor">
            <a:schemeClr val="tx1"/>
          </a:fontRef>
        </p:style>
      </p:cxnSp>
      <p:cxnSp>
        <p:nvCxnSpPr>
          <p:cNvPr id="43" name="直線コネクタ 42">
            <a:extLst>
              <a:ext uri="{FF2B5EF4-FFF2-40B4-BE49-F238E27FC236}">
                <a16:creationId xmlns:a16="http://schemas.microsoft.com/office/drawing/2014/main" id="{4DEF504B-4D86-FDAC-BC12-31B706EC104D}"/>
              </a:ext>
            </a:extLst>
          </p:cNvPr>
          <p:cNvCxnSpPr>
            <a:cxnSpLocks/>
            <a:stCxn id="14" idx="2"/>
            <a:endCxn id="10" idx="0"/>
          </p:cNvCxnSpPr>
          <p:nvPr/>
        </p:nvCxnSpPr>
        <p:spPr>
          <a:xfrm>
            <a:off x="7985230" y="4115507"/>
            <a:ext cx="11825" cy="1411723"/>
          </a:xfrm>
          <a:prstGeom prst="line">
            <a:avLst/>
          </a:prstGeom>
          <a:ln w="47625">
            <a:solidFill>
              <a:srgbClr val="6B7280"/>
            </a:solidFill>
            <a:prstDash val="solid"/>
          </a:ln>
        </p:spPr>
        <p:style>
          <a:lnRef idx="2">
            <a:schemeClr val="dk1"/>
          </a:lnRef>
          <a:fillRef idx="0">
            <a:schemeClr val="dk1"/>
          </a:fillRef>
          <a:effectRef idx="1">
            <a:schemeClr val="dk1"/>
          </a:effectRef>
          <a:fontRef idx="minor">
            <a:schemeClr val="tx1"/>
          </a:fontRef>
        </p:style>
      </p:cxnSp>
      <p:sp>
        <p:nvSpPr>
          <p:cNvPr id="10" name="四角形: 角を丸くする 9">
            <a:extLst>
              <a:ext uri="{FF2B5EF4-FFF2-40B4-BE49-F238E27FC236}">
                <a16:creationId xmlns:a16="http://schemas.microsoft.com/office/drawing/2014/main" id="{2AEA22CC-0307-275C-1680-53EDD9CC2062}"/>
              </a:ext>
            </a:extLst>
          </p:cNvPr>
          <p:cNvSpPr/>
          <p:nvPr/>
        </p:nvSpPr>
        <p:spPr>
          <a:xfrm>
            <a:off x="4106909" y="5527230"/>
            <a:ext cx="7780291" cy="863296"/>
          </a:xfrm>
          <a:prstGeom prst="roundRect">
            <a:avLst/>
          </a:prstGeom>
          <a:solidFill>
            <a:srgbClr val="C26A4A">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3" name="四角形: 角を丸くする 2">
            <a:extLst>
              <a:ext uri="{FF2B5EF4-FFF2-40B4-BE49-F238E27FC236}">
                <a16:creationId xmlns:a16="http://schemas.microsoft.com/office/drawing/2014/main" id="{3343F62E-C4EC-0439-F806-64BFA0B272AC}"/>
              </a:ext>
            </a:extLst>
          </p:cNvPr>
          <p:cNvSpPr/>
          <p:nvPr/>
        </p:nvSpPr>
        <p:spPr>
          <a:xfrm>
            <a:off x="7066888" y="5169485"/>
            <a:ext cx="1860330" cy="472841"/>
          </a:xfrm>
          <a:prstGeom prst="roundRect">
            <a:avLst>
              <a:gd name="adj" fmla="val 8905"/>
            </a:avLst>
          </a:prstGeom>
          <a:solidFill>
            <a:srgbClr val="F7F7F5"/>
          </a:solidFill>
          <a:ln>
            <a:solidFill>
              <a:srgbClr val="C26A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037E0C92-3A72-67BD-C20F-BB4325F8EA78}"/>
              </a:ext>
            </a:extLst>
          </p:cNvPr>
          <p:cNvSpPr/>
          <p:nvPr/>
        </p:nvSpPr>
        <p:spPr>
          <a:xfrm>
            <a:off x="4106909" y="3346066"/>
            <a:ext cx="7756641" cy="769441"/>
          </a:xfrm>
          <a:prstGeom prst="roundRect">
            <a:avLst/>
          </a:prstGeom>
          <a:solidFill>
            <a:srgbClr val="C26A4A">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2" name="四角形: 角を丸くする 1">
            <a:extLst>
              <a:ext uri="{FF2B5EF4-FFF2-40B4-BE49-F238E27FC236}">
                <a16:creationId xmlns:a16="http://schemas.microsoft.com/office/drawing/2014/main" id="{5E325566-F77F-C4EA-3137-C31BF61DF83E}"/>
              </a:ext>
            </a:extLst>
          </p:cNvPr>
          <p:cNvSpPr/>
          <p:nvPr/>
        </p:nvSpPr>
        <p:spPr>
          <a:xfrm>
            <a:off x="7120763" y="2956159"/>
            <a:ext cx="1860330" cy="472841"/>
          </a:xfrm>
          <a:prstGeom prst="roundRect">
            <a:avLst>
              <a:gd name="adj" fmla="val 8905"/>
            </a:avLst>
          </a:prstGeom>
          <a:solidFill>
            <a:srgbClr val="F7F7F5"/>
          </a:solidFill>
          <a:ln>
            <a:solidFill>
              <a:srgbClr val="C26A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059313FA-E6F3-FD81-528D-2DB8800F017B}"/>
              </a:ext>
            </a:extLst>
          </p:cNvPr>
          <p:cNvSpPr/>
          <p:nvPr/>
        </p:nvSpPr>
        <p:spPr>
          <a:xfrm>
            <a:off x="5486402" y="1164902"/>
            <a:ext cx="1156136" cy="769441"/>
          </a:xfrm>
          <a:prstGeom prst="rect">
            <a:avLst/>
          </a:prstGeom>
          <a:no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200" b="1">
                <a:solidFill>
                  <a:schemeClr val="tx1">
                    <a:lumMod val="95000"/>
                    <a:lumOff val="5000"/>
                  </a:schemeClr>
                </a:solidFill>
                <a:latin typeface="Noto Sans JP" panose="020B0200000000000000" pitchFamily="50" charset="-128"/>
                <a:ea typeface="Noto Sans JP" panose="020B0200000000000000" pitchFamily="50" charset="-128"/>
              </a:rPr>
              <a:t>対応</a:t>
            </a:r>
          </a:p>
        </p:txBody>
      </p:sp>
      <p:sp>
        <p:nvSpPr>
          <p:cNvPr id="9" name="テキスト ボックス 8">
            <a:extLst>
              <a:ext uri="{FF2B5EF4-FFF2-40B4-BE49-F238E27FC236}">
                <a16:creationId xmlns:a16="http://schemas.microsoft.com/office/drawing/2014/main" id="{E5EC68DC-FB48-C0A8-860F-148B72C38154}"/>
              </a:ext>
            </a:extLst>
          </p:cNvPr>
          <p:cNvSpPr txBox="1"/>
          <p:nvPr/>
        </p:nvSpPr>
        <p:spPr>
          <a:xfrm>
            <a:off x="465078" y="244662"/>
            <a:ext cx="3413239"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01</a:t>
            </a:r>
            <a:r>
              <a:rPr kumimoji="1" lang="ja-JP" altLang="en-US"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基本構想</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6" name="四角形: 角を丸くする 5">
            <a:extLst>
              <a:ext uri="{FF2B5EF4-FFF2-40B4-BE49-F238E27FC236}">
                <a16:creationId xmlns:a16="http://schemas.microsoft.com/office/drawing/2014/main" id="{02C04C91-DCED-D65A-6DD7-6E1D2647F13A}"/>
              </a:ext>
            </a:extLst>
          </p:cNvPr>
          <p:cNvSpPr/>
          <p:nvPr/>
        </p:nvSpPr>
        <p:spPr>
          <a:xfrm>
            <a:off x="1655379" y="1284017"/>
            <a:ext cx="2222938" cy="531212"/>
          </a:xfrm>
          <a:prstGeom prst="roundRect">
            <a:avLst>
              <a:gd name="adj" fmla="val 8156"/>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rgbClr val="011936"/>
                </a:solidFill>
                <a:latin typeface="Noto Sans JP" panose="020B0200000000000000" pitchFamily="50" charset="-128"/>
                <a:ea typeface="Noto Sans JP" panose="020B0200000000000000" pitchFamily="50" charset="-128"/>
              </a:rPr>
              <a:t>社会の変化</a:t>
            </a:r>
          </a:p>
        </p:txBody>
      </p:sp>
      <p:sp>
        <p:nvSpPr>
          <p:cNvPr id="11" name="四角形: 角を丸くする 10">
            <a:extLst>
              <a:ext uri="{FF2B5EF4-FFF2-40B4-BE49-F238E27FC236}">
                <a16:creationId xmlns:a16="http://schemas.microsoft.com/office/drawing/2014/main" id="{03DEB7F2-BB89-4940-159C-51A0FEC359BC}"/>
              </a:ext>
            </a:extLst>
          </p:cNvPr>
          <p:cNvSpPr/>
          <p:nvPr/>
        </p:nvSpPr>
        <p:spPr>
          <a:xfrm>
            <a:off x="7824950" y="1284017"/>
            <a:ext cx="3452649" cy="540842"/>
          </a:xfrm>
          <a:prstGeom prst="roundRect">
            <a:avLst>
              <a:gd name="adj" fmla="val 8156"/>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a:solidFill>
                  <a:srgbClr val="011936"/>
                </a:solidFill>
                <a:latin typeface="Noto Sans JP" panose="020B0200000000000000" pitchFamily="50" charset="-128"/>
                <a:ea typeface="Noto Sans JP" panose="020B0200000000000000" pitchFamily="50" charset="-128"/>
              </a:rPr>
              <a:t>ライフスタイル</a:t>
            </a:r>
            <a:r>
              <a:rPr kumimoji="1" lang="ja-JP" altLang="en-US" sz="2400">
                <a:solidFill>
                  <a:srgbClr val="011936"/>
                </a:solidFill>
                <a:latin typeface="Noto Sans JP" panose="020B0200000000000000" pitchFamily="50" charset="-128"/>
                <a:ea typeface="Noto Sans JP" panose="020B0200000000000000" pitchFamily="50" charset="-128"/>
              </a:rPr>
              <a:t>の変化</a:t>
            </a:r>
          </a:p>
        </p:txBody>
      </p:sp>
      <p:sp>
        <p:nvSpPr>
          <p:cNvPr id="12" name="正方形/長方形 11">
            <a:extLst>
              <a:ext uri="{FF2B5EF4-FFF2-40B4-BE49-F238E27FC236}">
                <a16:creationId xmlns:a16="http://schemas.microsoft.com/office/drawing/2014/main" id="{DA11ADDC-4D9A-E6D6-01E9-74B9E65B8D46}"/>
              </a:ext>
            </a:extLst>
          </p:cNvPr>
          <p:cNvSpPr/>
          <p:nvPr/>
        </p:nvSpPr>
        <p:spPr>
          <a:xfrm>
            <a:off x="1573924" y="3025617"/>
            <a:ext cx="2385847" cy="531213"/>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a:solidFill>
                  <a:schemeClr val="bg2">
                    <a:lumMod val="50000"/>
                  </a:schemeClr>
                </a:solidFill>
                <a:latin typeface="Noto Sans JP" panose="020B0200000000000000" pitchFamily="50" charset="-128"/>
                <a:ea typeface="Noto Sans JP" panose="020B0200000000000000" pitchFamily="50" charset="-128"/>
              </a:rPr>
              <a:t>方針を持たない</a:t>
            </a:r>
            <a:endParaRPr kumimoji="1" lang="ja-JP" altLang="en-US" sz="2400">
              <a:solidFill>
                <a:schemeClr val="bg2">
                  <a:lumMod val="50000"/>
                </a:schemeClr>
              </a:solidFill>
              <a:latin typeface="Noto Sans JP" panose="020B0200000000000000" pitchFamily="50" charset="-128"/>
              <a:ea typeface="Noto Sans JP" panose="020B0200000000000000" pitchFamily="50" charset="-128"/>
            </a:endParaRPr>
          </a:p>
        </p:txBody>
      </p:sp>
      <p:sp>
        <p:nvSpPr>
          <p:cNvPr id="13" name="正方形/長方形 12">
            <a:extLst>
              <a:ext uri="{FF2B5EF4-FFF2-40B4-BE49-F238E27FC236}">
                <a16:creationId xmlns:a16="http://schemas.microsoft.com/office/drawing/2014/main" id="{58E26600-65B4-E65A-3B02-0AC6B10F56DA}"/>
              </a:ext>
            </a:extLst>
          </p:cNvPr>
          <p:cNvSpPr/>
          <p:nvPr/>
        </p:nvSpPr>
        <p:spPr>
          <a:xfrm>
            <a:off x="528138" y="4241289"/>
            <a:ext cx="2385847" cy="531213"/>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bg2">
                    <a:lumMod val="50000"/>
                  </a:schemeClr>
                </a:solidFill>
                <a:latin typeface="Noto Sans JP" panose="020B0200000000000000" pitchFamily="50" charset="-128"/>
                <a:ea typeface="Noto Sans JP" panose="020B0200000000000000" pitchFamily="50" charset="-128"/>
              </a:rPr>
              <a:t>変化に飲まれる</a:t>
            </a:r>
          </a:p>
        </p:txBody>
      </p:sp>
      <p:sp>
        <p:nvSpPr>
          <p:cNvPr id="15" name="テキスト ボックス 14">
            <a:extLst>
              <a:ext uri="{FF2B5EF4-FFF2-40B4-BE49-F238E27FC236}">
                <a16:creationId xmlns:a16="http://schemas.microsoft.com/office/drawing/2014/main" id="{3E85C330-3C16-9717-0A9F-E84B3C256AA3}"/>
              </a:ext>
            </a:extLst>
          </p:cNvPr>
          <p:cNvSpPr txBox="1"/>
          <p:nvPr/>
        </p:nvSpPr>
        <p:spPr>
          <a:xfrm>
            <a:off x="4623127" y="3528386"/>
            <a:ext cx="7055089" cy="523220"/>
          </a:xfrm>
          <a:prstGeom prst="rect">
            <a:avLst/>
          </a:prstGeom>
          <a:noFill/>
        </p:spPr>
        <p:txBody>
          <a:bodyPr wrap="square" rtlCol="0">
            <a:spAutoFit/>
          </a:bodyPr>
          <a:lstStyle/>
          <a:p>
            <a:r>
              <a:rPr kumimoji="1" lang="ja-JP" altLang="en-US" sz="2800" b="1"/>
              <a:t>指針に基づいて、周囲に流されず判断する</a:t>
            </a:r>
          </a:p>
        </p:txBody>
      </p:sp>
      <p:sp>
        <p:nvSpPr>
          <p:cNvPr id="16" name="テキスト ボックス 15">
            <a:extLst>
              <a:ext uri="{FF2B5EF4-FFF2-40B4-BE49-F238E27FC236}">
                <a16:creationId xmlns:a16="http://schemas.microsoft.com/office/drawing/2014/main" id="{71E481B4-6255-E31A-34A6-5B2684C012CF}"/>
              </a:ext>
            </a:extLst>
          </p:cNvPr>
          <p:cNvSpPr txBox="1"/>
          <p:nvPr/>
        </p:nvSpPr>
        <p:spPr>
          <a:xfrm>
            <a:off x="7257393" y="2953327"/>
            <a:ext cx="1671145" cy="523220"/>
          </a:xfrm>
          <a:prstGeom prst="rect">
            <a:avLst/>
          </a:prstGeom>
          <a:noFill/>
        </p:spPr>
        <p:txBody>
          <a:bodyPr wrap="square" rtlCol="0">
            <a:spAutoFit/>
          </a:bodyPr>
          <a:lstStyle/>
          <a:p>
            <a:r>
              <a:rPr kumimoji="1" lang="ja-JP" altLang="en-US" sz="2800">
                <a:latin typeface="Noto Sans JP" panose="020B0200000000000000" pitchFamily="50" charset="-128"/>
                <a:ea typeface="Noto Sans JP" panose="020B0200000000000000" pitchFamily="50" charset="-128"/>
              </a:rPr>
              <a:t>基本理念</a:t>
            </a:r>
          </a:p>
        </p:txBody>
      </p:sp>
      <p:sp>
        <p:nvSpPr>
          <p:cNvPr id="18" name="テキスト ボックス 17">
            <a:extLst>
              <a:ext uri="{FF2B5EF4-FFF2-40B4-BE49-F238E27FC236}">
                <a16:creationId xmlns:a16="http://schemas.microsoft.com/office/drawing/2014/main" id="{07D751C7-7A88-9D88-0B35-4872B2A490E0}"/>
              </a:ext>
            </a:extLst>
          </p:cNvPr>
          <p:cNvSpPr txBox="1"/>
          <p:nvPr/>
        </p:nvSpPr>
        <p:spPr>
          <a:xfrm>
            <a:off x="4106909" y="5837608"/>
            <a:ext cx="7756641" cy="523220"/>
          </a:xfrm>
          <a:prstGeom prst="rect">
            <a:avLst/>
          </a:prstGeom>
          <a:noFill/>
        </p:spPr>
        <p:txBody>
          <a:bodyPr wrap="square" rtlCol="0">
            <a:spAutoFit/>
          </a:bodyPr>
          <a:lstStyle/>
          <a:p>
            <a:pPr algn="ctr"/>
            <a:r>
              <a:rPr lang="ja-JP" altLang="en-US" sz="2800" b="1"/>
              <a:t>人生を通して、都市との関係が切れないまち</a:t>
            </a:r>
            <a:endParaRPr lang="en-US" altLang="ja-JP" sz="2800" b="1" u="sng"/>
          </a:p>
        </p:txBody>
      </p:sp>
      <p:sp>
        <p:nvSpPr>
          <p:cNvPr id="19" name="テキスト ボックス 18">
            <a:extLst>
              <a:ext uri="{FF2B5EF4-FFF2-40B4-BE49-F238E27FC236}">
                <a16:creationId xmlns:a16="http://schemas.microsoft.com/office/drawing/2014/main" id="{57D62D2A-9BD7-85D1-0FF4-4D125DD87822}"/>
              </a:ext>
            </a:extLst>
          </p:cNvPr>
          <p:cNvSpPr txBox="1"/>
          <p:nvPr/>
        </p:nvSpPr>
        <p:spPr>
          <a:xfrm>
            <a:off x="7346726" y="5169485"/>
            <a:ext cx="1277006" cy="523220"/>
          </a:xfrm>
          <a:prstGeom prst="rect">
            <a:avLst/>
          </a:prstGeom>
          <a:noFill/>
        </p:spPr>
        <p:txBody>
          <a:bodyPr wrap="square" rtlCol="0">
            <a:spAutoFit/>
          </a:bodyPr>
          <a:lstStyle/>
          <a:p>
            <a:r>
              <a:rPr kumimoji="1" lang="ja-JP" altLang="en-US" sz="2800">
                <a:latin typeface="Noto Sans JP" panose="020B0200000000000000" pitchFamily="50" charset="-128"/>
                <a:ea typeface="Noto Sans JP" panose="020B0200000000000000" pitchFamily="50" charset="-128"/>
              </a:rPr>
              <a:t>将来像</a:t>
            </a:r>
          </a:p>
        </p:txBody>
      </p:sp>
      <p:sp>
        <p:nvSpPr>
          <p:cNvPr id="21" name="テキスト ボックス 20">
            <a:extLst>
              <a:ext uri="{FF2B5EF4-FFF2-40B4-BE49-F238E27FC236}">
                <a16:creationId xmlns:a16="http://schemas.microsoft.com/office/drawing/2014/main" id="{79F206BC-38F1-F798-B265-20F8FFF9ADDE}"/>
              </a:ext>
            </a:extLst>
          </p:cNvPr>
          <p:cNvSpPr txBox="1"/>
          <p:nvPr/>
        </p:nvSpPr>
        <p:spPr>
          <a:xfrm>
            <a:off x="-119871" y="4822330"/>
            <a:ext cx="3707735" cy="1938992"/>
          </a:xfrm>
          <a:prstGeom prst="rect">
            <a:avLst/>
          </a:prstGeom>
          <a:noFill/>
        </p:spPr>
        <p:txBody>
          <a:bodyPr wrap="square" rtlCol="0">
            <a:spAutoFit/>
          </a:bodyPr>
          <a:lstStyle/>
          <a:p>
            <a:pPr algn="ctr"/>
            <a:r>
              <a:rPr kumimoji="1" lang="ja-JP" altLang="en-US" sz="2400">
                <a:solidFill>
                  <a:schemeClr val="bg2">
                    <a:lumMod val="75000"/>
                  </a:schemeClr>
                </a:solidFill>
              </a:rPr>
              <a:t>産業の空洞化</a:t>
            </a:r>
            <a:endParaRPr kumimoji="1" lang="en-US" altLang="ja-JP" sz="2400">
              <a:solidFill>
                <a:schemeClr val="bg2">
                  <a:lumMod val="75000"/>
                </a:schemeClr>
              </a:solidFill>
            </a:endParaRPr>
          </a:p>
          <a:p>
            <a:pPr algn="ctr"/>
            <a:r>
              <a:rPr lang="ja-JP" altLang="en-US" sz="2400">
                <a:solidFill>
                  <a:schemeClr val="bg2">
                    <a:lumMod val="75000"/>
                  </a:schemeClr>
                </a:solidFill>
              </a:rPr>
              <a:t>人口の流出</a:t>
            </a:r>
            <a:endParaRPr lang="en-US" altLang="ja-JP" sz="2400">
              <a:solidFill>
                <a:schemeClr val="bg2">
                  <a:lumMod val="75000"/>
                </a:schemeClr>
              </a:solidFill>
            </a:endParaRPr>
          </a:p>
          <a:p>
            <a:pPr algn="ctr"/>
            <a:r>
              <a:rPr kumimoji="1" lang="ja-JP" altLang="en-US" sz="2400">
                <a:solidFill>
                  <a:schemeClr val="bg2">
                    <a:lumMod val="75000"/>
                  </a:schemeClr>
                </a:solidFill>
              </a:rPr>
              <a:t>荒廃した建物</a:t>
            </a:r>
            <a:endParaRPr kumimoji="1" lang="en-US" altLang="ja-JP" sz="2400">
              <a:solidFill>
                <a:schemeClr val="bg2">
                  <a:lumMod val="75000"/>
                </a:schemeClr>
              </a:solidFill>
            </a:endParaRPr>
          </a:p>
          <a:p>
            <a:pPr algn="ctr"/>
            <a:r>
              <a:rPr lang="ja-JP" altLang="en-US" sz="2400">
                <a:solidFill>
                  <a:schemeClr val="bg2">
                    <a:lumMod val="75000"/>
                  </a:schemeClr>
                </a:solidFill>
              </a:rPr>
              <a:t>低密な土地利用</a:t>
            </a:r>
            <a:endParaRPr lang="en-US" altLang="ja-JP" sz="2400">
              <a:solidFill>
                <a:schemeClr val="bg2">
                  <a:lumMod val="75000"/>
                </a:schemeClr>
              </a:solidFill>
            </a:endParaRPr>
          </a:p>
          <a:p>
            <a:pPr algn="ctr"/>
            <a:r>
              <a:rPr kumimoji="1" lang="ja-JP" altLang="en-US" sz="2400">
                <a:solidFill>
                  <a:schemeClr val="bg2">
                    <a:lumMod val="75000"/>
                  </a:schemeClr>
                </a:solidFill>
              </a:rPr>
              <a:t>タダ便利なだけの街</a:t>
            </a:r>
          </a:p>
        </p:txBody>
      </p:sp>
      <p:cxnSp>
        <p:nvCxnSpPr>
          <p:cNvPr id="23" name="直線コネクタ 22">
            <a:extLst>
              <a:ext uri="{FF2B5EF4-FFF2-40B4-BE49-F238E27FC236}">
                <a16:creationId xmlns:a16="http://schemas.microsoft.com/office/drawing/2014/main" id="{669FB05D-2C59-90B2-F5E6-D9086C1D1690}"/>
              </a:ext>
            </a:extLst>
          </p:cNvPr>
          <p:cNvCxnSpPr>
            <a:cxnSpLocks/>
            <a:stCxn id="8" idx="2"/>
            <a:endCxn id="12" idx="0"/>
          </p:cNvCxnSpPr>
          <p:nvPr/>
        </p:nvCxnSpPr>
        <p:spPr>
          <a:xfrm flipH="1">
            <a:off x="2766848" y="1934343"/>
            <a:ext cx="3297622" cy="1091274"/>
          </a:xfrm>
          <a:prstGeom prst="line">
            <a:avLst/>
          </a:prstGeom>
          <a:ln w="28575">
            <a:solidFill>
              <a:srgbClr val="6B7280"/>
            </a:solidFill>
            <a:prstDash val="sysDash"/>
          </a:ln>
        </p:spPr>
        <p:style>
          <a:lnRef idx="2">
            <a:schemeClr val="dk1"/>
          </a:lnRef>
          <a:fillRef idx="0">
            <a:schemeClr val="dk1"/>
          </a:fillRef>
          <a:effectRef idx="1">
            <a:schemeClr val="dk1"/>
          </a:effectRef>
          <a:fontRef idx="minor">
            <a:schemeClr val="tx1"/>
          </a:fontRef>
        </p:style>
      </p:cxnSp>
      <p:cxnSp>
        <p:nvCxnSpPr>
          <p:cNvPr id="25" name="直線コネクタ 24">
            <a:extLst>
              <a:ext uri="{FF2B5EF4-FFF2-40B4-BE49-F238E27FC236}">
                <a16:creationId xmlns:a16="http://schemas.microsoft.com/office/drawing/2014/main" id="{FF711654-637B-6325-7E0D-29BD68325DD2}"/>
              </a:ext>
            </a:extLst>
          </p:cNvPr>
          <p:cNvCxnSpPr>
            <a:cxnSpLocks/>
            <a:stCxn id="12" idx="2"/>
            <a:endCxn id="13" idx="0"/>
          </p:cNvCxnSpPr>
          <p:nvPr/>
        </p:nvCxnSpPr>
        <p:spPr>
          <a:xfrm flipH="1">
            <a:off x="1721062" y="3556830"/>
            <a:ext cx="1045786" cy="684459"/>
          </a:xfrm>
          <a:prstGeom prst="line">
            <a:avLst/>
          </a:prstGeom>
          <a:ln w="28575">
            <a:solidFill>
              <a:srgbClr val="6B7280"/>
            </a:solidFill>
            <a:prstDash val="sysDash"/>
          </a:ln>
        </p:spPr>
        <p:style>
          <a:lnRef idx="2">
            <a:schemeClr val="dk1"/>
          </a:lnRef>
          <a:fillRef idx="0">
            <a:schemeClr val="dk1"/>
          </a:fillRef>
          <a:effectRef idx="1">
            <a:schemeClr val="dk1"/>
          </a:effectRef>
          <a:fontRef idx="minor">
            <a:schemeClr val="tx1"/>
          </a:fontRef>
        </p:style>
      </p:cxnSp>
      <p:sp>
        <p:nvSpPr>
          <p:cNvPr id="36" name="四角形: 角を丸くする 35">
            <a:extLst>
              <a:ext uri="{FF2B5EF4-FFF2-40B4-BE49-F238E27FC236}">
                <a16:creationId xmlns:a16="http://schemas.microsoft.com/office/drawing/2014/main" id="{CC58F3AA-E617-A1B4-127B-4F81353690F0}"/>
              </a:ext>
            </a:extLst>
          </p:cNvPr>
          <p:cNvSpPr/>
          <p:nvPr/>
        </p:nvSpPr>
        <p:spPr>
          <a:xfrm>
            <a:off x="5904181" y="4342296"/>
            <a:ext cx="4185745" cy="540842"/>
          </a:xfrm>
          <a:prstGeom prst="roundRect">
            <a:avLst>
              <a:gd name="adj" fmla="val 8156"/>
            </a:avLst>
          </a:prstGeom>
          <a:solidFill>
            <a:schemeClr val="bg1"/>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rgbClr val="011936"/>
                </a:solidFill>
                <a:latin typeface="Noto Sans JP" panose="020B0200000000000000" pitchFamily="50" charset="-128"/>
                <a:ea typeface="Noto Sans JP" panose="020B0200000000000000" pitchFamily="50" charset="-128"/>
              </a:rPr>
              <a:t>土浦としての正解を実現する</a:t>
            </a:r>
          </a:p>
        </p:txBody>
      </p:sp>
      <p:cxnSp>
        <p:nvCxnSpPr>
          <p:cNvPr id="38" name="直線矢印コネクタ 37">
            <a:extLst>
              <a:ext uri="{FF2B5EF4-FFF2-40B4-BE49-F238E27FC236}">
                <a16:creationId xmlns:a16="http://schemas.microsoft.com/office/drawing/2014/main" id="{3031B361-65E9-EBBF-6D05-D6895BB8B748}"/>
              </a:ext>
            </a:extLst>
          </p:cNvPr>
          <p:cNvCxnSpPr>
            <a:cxnSpLocks/>
            <a:stCxn id="6" idx="3"/>
            <a:endCxn id="8" idx="1"/>
          </p:cNvCxnSpPr>
          <p:nvPr/>
        </p:nvCxnSpPr>
        <p:spPr>
          <a:xfrm>
            <a:off x="3878317" y="1549623"/>
            <a:ext cx="1608085" cy="0"/>
          </a:xfrm>
          <a:prstGeom prst="straightConnector1">
            <a:avLst/>
          </a:prstGeom>
          <a:ln w="38100">
            <a:solidFill>
              <a:srgbClr val="6B7280"/>
            </a:solidFill>
            <a:tailEnd type="triangle"/>
          </a:ln>
        </p:spPr>
        <p:style>
          <a:lnRef idx="2">
            <a:schemeClr val="accent1"/>
          </a:lnRef>
          <a:fillRef idx="0">
            <a:schemeClr val="accent1"/>
          </a:fillRef>
          <a:effectRef idx="1">
            <a:schemeClr val="accent1"/>
          </a:effectRef>
          <a:fontRef idx="minor">
            <a:schemeClr val="tx1"/>
          </a:fontRef>
        </p:style>
      </p:cxnSp>
      <p:cxnSp>
        <p:nvCxnSpPr>
          <p:cNvPr id="40" name="直線矢印コネクタ 39">
            <a:extLst>
              <a:ext uri="{FF2B5EF4-FFF2-40B4-BE49-F238E27FC236}">
                <a16:creationId xmlns:a16="http://schemas.microsoft.com/office/drawing/2014/main" id="{5390F115-619D-1186-2C12-F8AD06D41220}"/>
              </a:ext>
            </a:extLst>
          </p:cNvPr>
          <p:cNvCxnSpPr>
            <a:cxnSpLocks/>
            <a:stCxn id="11" idx="1"/>
            <a:endCxn id="8" idx="3"/>
          </p:cNvCxnSpPr>
          <p:nvPr/>
        </p:nvCxnSpPr>
        <p:spPr>
          <a:xfrm flipH="1" flipV="1">
            <a:off x="6642538" y="1549623"/>
            <a:ext cx="1182412" cy="4815"/>
          </a:xfrm>
          <a:prstGeom prst="straightConnector1">
            <a:avLst/>
          </a:prstGeom>
          <a:ln w="38100">
            <a:solidFill>
              <a:srgbClr val="6B7280"/>
            </a:solidFill>
            <a:tailEnd type="triangle"/>
          </a:ln>
        </p:spPr>
        <p:style>
          <a:lnRef idx="2">
            <a:schemeClr val="accent1"/>
          </a:lnRef>
          <a:fillRef idx="0">
            <a:schemeClr val="accent1"/>
          </a:fillRef>
          <a:effectRef idx="1">
            <a:schemeClr val="accent1"/>
          </a:effectRef>
          <a:fontRef idx="minor">
            <a:schemeClr val="tx1"/>
          </a:fontRef>
        </p:style>
      </p:cxnSp>
      <p:sp>
        <p:nvSpPr>
          <p:cNvPr id="31" name="スライド番号プレースホルダー 30">
            <a:extLst>
              <a:ext uri="{FF2B5EF4-FFF2-40B4-BE49-F238E27FC236}">
                <a16:creationId xmlns:a16="http://schemas.microsoft.com/office/drawing/2014/main" id="{5EC4F5BC-3875-4337-98DC-3A1141E284A4}"/>
              </a:ext>
            </a:extLst>
          </p:cNvPr>
          <p:cNvSpPr>
            <a:spLocks noGrp="1"/>
          </p:cNvSpPr>
          <p:nvPr>
            <p:ph type="sldNum" sz="quarter" idx="12"/>
          </p:nvPr>
        </p:nvSpPr>
        <p:spPr/>
        <p:txBody>
          <a:bodyPr/>
          <a:lstStyle/>
          <a:p>
            <a:fld id="{AAFBFB99-2AAE-4C69-9A02-A796AAE272E8}" type="slidenum">
              <a:rPr kumimoji="1" lang="ja-JP" altLang="en-US" smtClean="0"/>
              <a:t>3</a:t>
            </a:fld>
            <a:endParaRPr kumimoji="1" lang="ja-JP" altLang="en-US"/>
          </a:p>
        </p:txBody>
      </p:sp>
    </p:spTree>
    <p:extLst>
      <p:ext uri="{BB962C8B-B14F-4D97-AF65-F5344CB8AC3E}">
        <p14:creationId xmlns:p14="http://schemas.microsoft.com/office/powerpoint/2010/main" val="110153192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B8183-9A71-4590-868D-C93FC8437076}"/>
            </a:ext>
          </a:extLst>
        </p:cNvPr>
        <p:cNvGrpSpPr/>
        <p:nvPr/>
      </p:nvGrpSpPr>
      <p:grpSpPr>
        <a:xfrm>
          <a:off x="0" y="0"/>
          <a:ext cx="0" cy="0"/>
          <a:chOff x="0" y="0"/>
          <a:chExt cx="0" cy="0"/>
        </a:xfrm>
      </p:grpSpPr>
      <p:sp>
        <p:nvSpPr>
          <p:cNvPr id="2" name="楕円 1">
            <a:extLst>
              <a:ext uri="{FF2B5EF4-FFF2-40B4-BE49-F238E27FC236}">
                <a16:creationId xmlns:a16="http://schemas.microsoft.com/office/drawing/2014/main" id="{62BD882F-B0C5-3970-7891-5F61B5D72C7F}"/>
              </a:ext>
            </a:extLst>
          </p:cNvPr>
          <p:cNvSpPr/>
          <p:nvPr/>
        </p:nvSpPr>
        <p:spPr>
          <a:xfrm>
            <a:off x="-810150" y="3748209"/>
            <a:ext cx="13873655" cy="6677987"/>
          </a:xfrm>
          <a:prstGeom prst="ellipse">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ローチャート: 結合子 7">
            <a:extLst>
              <a:ext uri="{FF2B5EF4-FFF2-40B4-BE49-F238E27FC236}">
                <a16:creationId xmlns:a16="http://schemas.microsoft.com/office/drawing/2014/main" id="{3AC3791E-A7B3-F24B-0CBB-019770ABD6FF}"/>
              </a:ext>
            </a:extLst>
          </p:cNvPr>
          <p:cNvSpPr/>
          <p:nvPr/>
        </p:nvSpPr>
        <p:spPr>
          <a:xfrm>
            <a:off x="8549163" y="1806271"/>
            <a:ext cx="2880000" cy="288000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フローチャート: 結合子 5">
            <a:extLst>
              <a:ext uri="{FF2B5EF4-FFF2-40B4-BE49-F238E27FC236}">
                <a16:creationId xmlns:a16="http://schemas.microsoft.com/office/drawing/2014/main" id="{97366488-6F24-2478-1B37-92370BAC6301}"/>
              </a:ext>
            </a:extLst>
          </p:cNvPr>
          <p:cNvSpPr/>
          <p:nvPr/>
        </p:nvSpPr>
        <p:spPr>
          <a:xfrm>
            <a:off x="4656000" y="1351810"/>
            <a:ext cx="2880000" cy="288000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フローチャート: 結合子 2">
            <a:extLst>
              <a:ext uri="{FF2B5EF4-FFF2-40B4-BE49-F238E27FC236}">
                <a16:creationId xmlns:a16="http://schemas.microsoft.com/office/drawing/2014/main" id="{E6AAD33B-CAC6-25F1-2B44-F5FCC241138F}"/>
              </a:ext>
            </a:extLst>
          </p:cNvPr>
          <p:cNvSpPr/>
          <p:nvPr/>
        </p:nvSpPr>
        <p:spPr>
          <a:xfrm>
            <a:off x="733916" y="1806271"/>
            <a:ext cx="2880000" cy="288000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33430863-1D30-015F-27C7-9B53A01391FC}"/>
              </a:ext>
            </a:extLst>
          </p:cNvPr>
          <p:cNvSpPr txBox="1"/>
          <p:nvPr/>
        </p:nvSpPr>
        <p:spPr>
          <a:xfrm>
            <a:off x="465079" y="244662"/>
            <a:ext cx="3764021"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01</a:t>
            </a:r>
            <a:r>
              <a:rPr kumimoji="1" lang="ja-JP" altLang="en-US" sz="4400" b="1">
                <a:solidFill>
                  <a:srgbClr val="011936"/>
                </a:solidFill>
                <a:latin typeface="Noto Sans JP" panose="020B0200000000000000" pitchFamily="50" charset="-128"/>
                <a:ea typeface="Noto Sans JP" panose="020B0200000000000000" pitchFamily="50" charset="-128"/>
              </a:rPr>
              <a:t> 基本構想</a:t>
            </a:r>
          </a:p>
        </p:txBody>
      </p:sp>
      <p:sp>
        <p:nvSpPr>
          <p:cNvPr id="17" name="テキスト ボックス 16">
            <a:extLst>
              <a:ext uri="{FF2B5EF4-FFF2-40B4-BE49-F238E27FC236}">
                <a16:creationId xmlns:a16="http://schemas.microsoft.com/office/drawing/2014/main" id="{BE7652D6-DEF1-8D14-386B-EAFB3C59EB2D}"/>
              </a:ext>
            </a:extLst>
          </p:cNvPr>
          <p:cNvSpPr txBox="1"/>
          <p:nvPr/>
        </p:nvSpPr>
        <p:spPr>
          <a:xfrm>
            <a:off x="1715157" y="4914319"/>
            <a:ext cx="1071004" cy="584775"/>
          </a:xfrm>
          <a:prstGeom prst="rect">
            <a:avLst/>
          </a:prstGeom>
          <a:noFill/>
        </p:spPr>
        <p:txBody>
          <a:bodyPr wrap="square" rtlCol="0">
            <a:spAutoFit/>
          </a:bodyPr>
          <a:lstStyle/>
          <a:p>
            <a:r>
              <a:rPr lang="ja-JP" altLang="en-US" sz="3200" b="1">
                <a:solidFill>
                  <a:srgbClr val="011936"/>
                </a:solidFill>
              </a:rPr>
              <a:t>役割</a:t>
            </a:r>
            <a:endParaRPr kumimoji="1" lang="ja-JP" altLang="en-US" sz="3200" b="1">
              <a:solidFill>
                <a:srgbClr val="011936"/>
              </a:solidFill>
            </a:endParaRPr>
          </a:p>
        </p:txBody>
      </p:sp>
      <p:sp>
        <p:nvSpPr>
          <p:cNvPr id="20" name="テキスト ボックス 19">
            <a:extLst>
              <a:ext uri="{FF2B5EF4-FFF2-40B4-BE49-F238E27FC236}">
                <a16:creationId xmlns:a16="http://schemas.microsoft.com/office/drawing/2014/main" id="{62DF0838-5B7F-F739-FE24-6F1AD5BD7CB4}"/>
              </a:ext>
            </a:extLst>
          </p:cNvPr>
          <p:cNvSpPr txBox="1"/>
          <p:nvPr/>
        </p:nvSpPr>
        <p:spPr>
          <a:xfrm>
            <a:off x="5591175" y="4393883"/>
            <a:ext cx="1071004" cy="584775"/>
          </a:xfrm>
          <a:prstGeom prst="rect">
            <a:avLst/>
          </a:prstGeom>
          <a:noFill/>
        </p:spPr>
        <p:txBody>
          <a:bodyPr wrap="square" rtlCol="0">
            <a:spAutoFit/>
          </a:bodyPr>
          <a:lstStyle/>
          <a:p>
            <a:r>
              <a:rPr kumimoji="1" lang="ja-JP" altLang="en-US" sz="3200" b="1">
                <a:solidFill>
                  <a:srgbClr val="011936"/>
                </a:solidFill>
              </a:rPr>
              <a:t>規模</a:t>
            </a:r>
          </a:p>
        </p:txBody>
      </p:sp>
      <p:sp>
        <p:nvSpPr>
          <p:cNvPr id="22" name="テキスト ボックス 21">
            <a:extLst>
              <a:ext uri="{FF2B5EF4-FFF2-40B4-BE49-F238E27FC236}">
                <a16:creationId xmlns:a16="http://schemas.microsoft.com/office/drawing/2014/main" id="{FDF086B8-CF10-D50D-77A8-AEE88AB7DF27}"/>
              </a:ext>
            </a:extLst>
          </p:cNvPr>
          <p:cNvSpPr txBox="1"/>
          <p:nvPr/>
        </p:nvSpPr>
        <p:spPr>
          <a:xfrm>
            <a:off x="9541772" y="4914318"/>
            <a:ext cx="1166648" cy="584775"/>
          </a:xfrm>
          <a:prstGeom prst="rect">
            <a:avLst/>
          </a:prstGeom>
          <a:noFill/>
        </p:spPr>
        <p:txBody>
          <a:bodyPr wrap="square" rtlCol="0">
            <a:spAutoFit/>
          </a:bodyPr>
          <a:lstStyle/>
          <a:p>
            <a:r>
              <a:rPr kumimoji="1" lang="ja-JP" altLang="en-US" sz="3200" b="1">
                <a:solidFill>
                  <a:srgbClr val="011936"/>
                </a:solidFill>
              </a:rPr>
              <a:t>配置</a:t>
            </a:r>
          </a:p>
        </p:txBody>
      </p:sp>
      <p:sp>
        <p:nvSpPr>
          <p:cNvPr id="11" name="テキスト ボックス 10">
            <a:extLst>
              <a:ext uri="{FF2B5EF4-FFF2-40B4-BE49-F238E27FC236}">
                <a16:creationId xmlns:a16="http://schemas.microsoft.com/office/drawing/2014/main" id="{853922E4-3A12-9CA0-9930-E3203C133F9B}"/>
              </a:ext>
            </a:extLst>
          </p:cNvPr>
          <p:cNvSpPr txBox="1"/>
          <p:nvPr/>
        </p:nvSpPr>
        <p:spPr>
          <a:xfrm>
            <a:off x="826532" y="5499093"/>
            <a:ext cx="2690655" cy="1200329"/>
          </a:xfrm>
          <a:prstGeom prst="rect">
            <a:avLst/>
          </a:prstGeom>
          <a:noFill/>
        </p:spPr>
        <p:txBody>
          <a:bodyPr wrap="square" rtlCol="0">
            <a:spAutoFit/>
          </a:bodyPr>
          <a:lstStyle/>
          <a:p>
            <a:pPr algn="ctr"/>
            <a:r>
              <a:rPr lang="ja-JP" altLang="en-US" sz="2400">
                <a:solidFill>
                  <a:srgbClr val="011936"/>
                </a:solidFill>
              </a:rPr>
              <a:t>役割を</a:t>
            </a:r>
            <a:endParaRPr lang="en-US" altLang="ja-JP" sz="2400">
              <a:solidFill>
                <a:srgbClr val="011936"/>
              </a:solidFill>
            </a:endParaRPr>
          </a:p>
          <a:p>
            <a:pPr algn="ctr"/>
            <a:r>
              <a:rPr lang="ja-JP" altLang="en-US" sz="2400">
                <a:solidFill>
                  <a:srgbClr val="011936"/>
                </a:solidFill>
              </a:rPr>
              <a:t>見失わないための</a:t>
            </a:r>
            <a:endParaRPr lang="en-US" altLang="ja-JP" sz="2400">
              <a:solidFill>
                <a:srgbClr val="011936"/>
              </a:solidFill>
            </a:endParaRPr>
          </a:p>
          <a:p>
            <a:pPr algn="ctr"/>
            <a:r>
              <a:rPr lang="ja-JP" altLang="en-US" sz="2400">
                <a:solidFill>
                  <a:srgbClr val="011936"/>
                </a:solidFill>
              </a:rPr>
              <a:t>方針を定める</a:t>
            </a:r>
            <a:endParaRPr lang="en-US" altLang="ja-JP" sz="2400">
              <a:solidFill>
                <a:srgbClr val="011936"/>
              </a:solidFill>
            </a:endParaRPr>
          </a:p>
        </p:txBody>
      </p:sp>
      <p:sp>
        <p:nvSpPr>
          <p:cNvPr id="12" name="テキスト ボックス 11">
            <a:extLst>
              <a:ext uri="{FF2B5EF4-FFF2-40B4-BE49-F238E27FC236}">
                <a16:creationId xmlns:a16="http://schemas.microsoft.com/office/drawing/2014/main" id="{05B60265-4F1A-7835-B665-C69A5C23FFF7}"/>
              </a:ext>
            </a:extLst>
          </p:cNvPr>
          <p:cNvSpPr txBox="1"/>
          <p:nvPr/>
        </p:nvSpPr>
        <p:spPr>
          <a:xfrm>
            <a:off x="4871918" y="4978658"/>
            <a:ext cx="2448164" cy="1569660"/>
          </a:xfrm>
          <a:prstGeom prst="rect">
            <a:avLst/>
          </a:prstGeom>
          <a:noFill/>
        </p:spPr>
        <p:txBody>
          <a:bodyPr wrap="square" rtlCol="0">
            <a:spAutoFit/>
          </a:bodyPr>
          <a:lstStyle/>
          <a:p>
            <a:pPr algn="ctr"/>
            <a:r>
              <a:rPr lang="ja-JP" altLang="en-US" sz="2400">
                <a:solidFill>
                  <a:srgbClr val="011936"/>
                </a:solidFill>
              </a:rPr>
              <a:t>土浦市に適した</a:t>
            </a:r>
            <a:endParaRPr lang="en-US" altLang="ja-JP" sz="2400">
              <a:solidFill>
                <a:srgbClr val="011936"/>
              </a:solidFill>
            </a:endParaRPr>
          </a:p>
          <a:p>
            <a:pPr algn="ctr"/>
            <a:r>
              <a:rPr lang="ja-JP" altLang="en-US" sz="2400">
                <a:solidFill>
                  <a:srgbClr val="011936"/>
                </a:solidFill>
              </a:rPr>
              <a:t>規模を設定し</a:t>
            </a:r>
            <a:endParaRPr lang="en-US" altLang="ja-JP" sz="2400">
              <a:solidFill>
                <a:srgbClr val="011936"/>
              </a:solidFill>
            </a:endParaRPr>
          </a:p>
          <a:p>
            <a:pPr algn="ctr"/>
            <a:r>
              <a:rPr lang="ja-JP" altLang="en-US" sz="2400">
                <a:solidFill>
                  <a:srgbClr val="011936"/>
                </a:solidFill>
              </a:rPr>
              <a:t>無秩序な開発や</a:t>
            </a:r>
            <a:endParaRPr lang="en-US" altLang="ja-JP" sz="2400">
              <a:solidFill>
                <a:srgbClr val="011936"/>
              </a:solidFill>
            </a:endParaRPr>
          </a:p>
          <a:p>
            <a:pPr algn="ctr"/>
            <a:r>
              <a:rPr lang="ja-JP" altLang="en-US" sz="2400">
                <a:solidFill>
                  <a:srgbClr val="011936"/>
                </a:solidFill>
              </a:rPr>
              <a:t>縮小を防ぐ　</a:t>
            </a:r>
            <a:endParaRPr lang="en-US" altLang="ja-JP" sz="2400">
              <a:solidFill>
                <a:srgbClr val="011936"/>
              </a:solidFill>
            </a:endParaRPr>
          </a:p>
        </p:txBody>
      </p:sp>
      <p:sp>
        <p:nvSpPr>
          <p:cNvPr id="13" name="テキスト ボックス 12">
            <a:extLst>
              <a:ext uri="{FF2B5EF4-FFF2-40B4-BE49-F238E27FC236}">
                <a16:creationId xmlns:a16="http://schemas.microsoft.com/office/drawing/2014/main" id="{3485B3A4-0E3B-88CF-BD52-BF4FE84AAFE0}"/>
              </a:ext>
            </a:extLst>
          </p:cNvPr>
          <p:cNvSpPr txBox="1"/>
          <p:nvPr/>
        </p:nvSpPr>
        <p:spPr>
          <a:xfrm>
            <a:off x="8901014" y="5447532"/>
            <a:ext cx="2448163" cy="1200329"/>
          </a:xfrm>
          <a:prstGeom prst="rect">
            <a:avLst/>
          </a:prstGeom>
          <a:noFill/>
        </p:spPr>
        <p:txBody>
          <a:bodyPr wrap="square" rtlCol="0">
            <a:spAutoFit/>
          </a:bodyPr>
          <a:lstStyle/>
          <a:p>
            <a:pPr algn="ctr"/>
            <a:r>
              <a:rPr lang="ja-JP" altLang="en-US" sz="2400">
                <a:solidFill>
                  <a:srgbClr val="011936"/>
                </a:solidFill>
                <a:latin typeface="+mn-ea"/>
              </a:rPr>
              <a:t>最大限の効果を</a:t>
            </a:r>
            <a:endParaRPr lang="en-US" altLang="ja-JP" sz="2400">
              <a:solidFill>
                <a:srgbClr val="011936"/>
              </a:solidFill>
              <a:latin typeface="+mn-ea"/>
            </a:endParaRPr>
          </a:p>
          <a:p>
            <a:pPr algn="ctr"/>
            <a:r>
              <a:rPr lang="ja-JP" altLang="en-US" sz="2400">
                <a:solidFill>
                  <a:srgbClr val="011936"/>
                </a:solidFill>
                <a:latin typeface="+mn-ea"/>
              </a:rPr>
              <a:t>発揮できる</a:t>
            </a:r>
            <a:endParaRPr lang="en-US" altLang="ja-JP" sz="2400">
              <a:solidFill>
                <a:srgbClr val="011936"/>
              </a:solidFill>
              <a:latin typeface="+mn-ea"/>
            </a:endParaRPr>
          </a:p>
          <a:p>
            <a:pPr algn="ctr"/>
            <a:r>
              <a:rPr lang="ja-JP" altLang="en-US" sz="2400">
                <a:solidFill>
                  <a:srgbClr val="011936"/>
                </a:solidFill>
                <a:latin typeface="+mn-ea"/>
              </a:rPr>
              <a:t>場所を見極める</a:t>
            </a:r>
            <a:endParaRPr lang="en-US" altLang="ja-JP" sz="2400">
              <a:solidFill>
                <a:srgbClr val="011936"/>
              </a:solidFill>
              <a:latin typeface="+mn-ea"/>
            </a:endParaRPr>
          </a:p>
        </p:txBody>
      </p:sp>
      <p:pic>
        <p:nvPicPr>
          <p:cNvPr id="4" name="図 3" descr="タイムライン&#10;&#10;AI 生成コンテンツは誤りを含む可能性があります。">
            <a:extLst>
              <a:ext uri="{FF2B5EF4-FFF2-40B4-BE49-F238E27FC236}">
                <a16:creationId xmlns:a16="http://schemas.microsoft.com/office/drawing/2014/main" id="{62CA042F-114A-2649-1A1F-A235A03190DB}"/>
              </a:ext>
            </a:extLst>
          </p:cNvPr>
          <p:cNvPicPr>
            <a:picLocks noChangeAspect="1"/>
          </p:cNvPicPr>
          <p:nvPr/>
        </p:nvPicPr>
        <p:blipFill>
          <a:blip r:embed="rId3">
            <a:extLst>
              <a:ext uri="{28A0092B-C50C-407E-A947-70E740481C1C}">
                <a14:useLocalDpi xmlns:a14="http://schemas.microsoft.com/office/drawing/2010/main" val="0"/>
              </a:ext>
            </a:extLst>
          </a:blip>
          <a:srcRect l="8927" t="31262" r="75433" b="37241"/>
          <a:stretch>
            <a:fillRect/>
          </a:stretch>
        </p:blipFill>
        <p:spPr>
          <a:xfrm>
            <a:off x="1166646" y="2140876"/>
            <a:ext cx="1877135" cy="2160017"/>
          </a:xfrm>
          <a:prstGeom prst="rect">
            <a:avLst/>
          </a:prstGeom>
        </p:spPr>
      </p:pic>
      <p:pic>
        <p:nvPicPr>
          <p:cNvPr id="7" name="図 6" descr="タイムライン&#10;&#10;AI 生成コンテンツは誤りを含む可能性があります。">
            <a:extLst>
              <a:ext uri="{FF2B5EF4-FFF2-40B4-BE49-F238E27FC236}">
                <a16:creationId xmlns:a16="http://schemas.microsoft.com/office/drawing/2014/main" id="{EB479982-8594-5157-36CE-0909BE91FA67}"/>
              </a:ext>
            </a:extLst>
          </p:cNvPr>
          <p:cNvPicPr>
            <a:picLocks noChangeAspect="1"/>
          </p:cNvPicPr>
          <p:nvPr/>
        </p:nvPicPr>
        <p:blipFill>
          <a:blip r:embed="rId3">
            <a:extLst>
              <a:ext uri="{28A0092B-C50C-407E-A947-70E740481C1C}">
                <a14:useLocalDpi xmlns:a14="http://schemas.microsoft.com/office/drawing/2010/main" val="0"/>
              </a:ext>
            </a:extLst>
          </a:blip>
          <a:srcRect l="39064" t="20529" r="39043" b="40216"/>
          <a:stretch>
            <a:fillRect/>
          </a:stretch>
        </p:blipFill>
        <p:spPr>
          <a:xfrm>
            <a:off x="4782283" y="1445769"/>
            <a:ext cx="2627434" cy="2692082"/>
          </a:xfrm>
          <a:prstGeom prst="flowChartConnector">
            <a:avLst/>
          </a:prstGeom>
        </p:spPr>
      </p:pic>
      <p:pic>
        <p:nvPicPr>
          <p:cNvPr id="15" name="図 14" descr="タイムライン&#10;&#10;AI 生成コンテンツは誤りを含む可能性があります。">
            <a:extLst>
              <a:ext uri="{FF2B5EF4-FFF2-40B4-BE49-F238E27FC236}">
                <a16:creationId xmlns:a16="http://schemas.microsoft.com/office/drawing/2014/main" id="{6F146776-B188-2D7E-BDF9-8A52840E3099}"/>
              </a:ext>
            </a:extLst>
          </p:cNvPr>
          <p:cNvPicPr>
            <a:picLocks noChangeAspect="1"/>
          </p:cNvPicPr>
          <p:nvPr/>
        </p:nvPicPr>
        <p:blipFill>
          <a:blip r:embed="rId3">
            <a:extLst>
              <a:ext uri="{28A0092B-C50C-407E-A947-70E740481C1C}">
                <a14:useLocalDpi xmlns:a14="http://schemas.microsoft.com/office/drawing/2010/main" val="0"/>
              </a:ext>
            </a:extLst>
          </a:blip>
          <a:srcRect l="71088" t="27053" r="5953" b="33530"/>
          <a:stretch>
            <a:fillRect/>
          </a:stretch>
        </p:blipFill>
        <p:spPr>
          <a:xfrm>
            <a:off x="8611445" y="1869284"/>
            <a:ext cx="2755435" cy="2703199"/>
          </a:xfrm>
          <a:prstGeom prst="flowChartConnector">
            <a:avLst/>
          </a:prstGeom>
        </p:spPr>
      </p:pic>
      <p:sp>
        <p:nvSpPr>
          <p:cNvPr id="16" name="スライド番号プレースホルダー 15">
            <a:extLst>
              <a:ext uri="{FF2B5EF4-FFF2-40B4-BE49-F238E27FC236}">
                <a16:creationId xmlns:a16="http://schemas.microsoft.com/office/drawing/2014/main" id="{0503637D-493E-C641-D6B7-7AA53EF0A09E}"/>
              </a:ext>
            </a:extLst>
          </p:cNvPr>
          <p:cNvSpPr>
            <a:spLocks noGrp="1"/>
          </p:cNvSpPr>
          <p:nvPr>
            <p:ph type="sldNum" sz="quarter" idx="12"/>
          </p:nvPr>
        </p:nvSpPr>
        <p:spPr/>
        <p:txBody>
          <a:bodyPr/>
          <a:lstStyle/>
          <a:p>
            <a:fld id="{AAFBFB99-2AAE-4C69-9A02-A796AAE272E8}" type="slidenum">
              <a:rPr kumimoji="1" lang="ja-JP" altLang="en-US" smtClean="0"/>
              <a:t>4</a:t>
            </a:fld>
            <a:endParaRPr kumimoji="1" lang="ja-JP" altLang="en-US"/>
          </a:p>
        </p:txBody>
      </p:sp>
    </p:spTree>
    <p:extLst>
      <p:ext uri="{BB962C8B-B14F-4D97-AF65-F5344CB8AC3E}">
        <p14:creationId xmlns:p14="http://schemas.microsoft.com/office/powerpoint/2010/main" val="3089131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80FB4-2178-C75B-A97D-2F748B1E573C}"/>
            </a:ext>
          </a:extLst>
        </p:cNvPr>
        <p:cNvGrpSpPr/>
        <p:nvPr/>
      </p:nvGrpSpPr>
      <p:grpSpPr>
        <a:xfrm>
          <a:off x="0" y="0"/>
          <a:ext cx="0" cy="0"/>
          <a:chOff x="0" y="0"/>
          <a:chExt cx="0" cy="0"/>
        </a:xfrm>
      </p:grpSpPr>
      <p:sp>
        <p:nvSpPr>
          <p:cNvPr id="19" name="正方形/長方形 18">
            <a:extLst>
              <a:ext uri="{FF2B5EF4-FFF2-40B4-BE49-F238E27FC236}">
                <a16:creationId xmlns:a16="http://schemas.microsoft.com/office/drawing/2014/main" id="{9FC82399-AB6B-7E36-E4B3-7572DA3AECFF}"/>
              </a:ext>
            </a:extLst>
          </p:cNvPr>
          <p:cNvSpPr/>
          <p:nvPr/>
        </p:nvSpPr>
        <p:spPr>
          <a:xfrm>
            <a:off x="4234379" y="5248199"/>
            <a:ext cx="7557570" cy="104617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E64EC077-89BC-8ED9-3FA5-E440217AC6D9}"/>
              </a:ext>
            </a:extLst>
          </p:cNvPr>
          <p:cNvSpPr/>
          <p:nvPr/>
        </p:nvSpPr>
        <p:spPr>
          <a:xfrm>
            <a:off x="4234380" y="3517451"/>
            <a:ext cx="7557570" cy="104617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85D24EEA-5679-96FA-B678-A58A89FA4CE0}"/>
              </a:ext>
            </a:extLst>
          </p:cNvPr>
          <p:cNvSpPr/>
          <p:nvPr/>
        </p:nvSpPr>
        <p:spPr>
          <a:xfrm>
            <a:off x="4234378" y="1768680"/>
            <a:ext cx="7557571" cy="104617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0118DBB2-6B36-1BC7-C7C0-DA8D109B1993}"/>
              </a:ext>
            </a:extLst>
          </p:cNvPr>
          <p:cNvSpPr txBox="1"/>
          <p:nvPr/>
        </p:nvSpPr>
        <p:spPr>
          <a:xfrm>
            <a:off x="465079" y="244662"/>
            <a:ext cx="3854674"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02 </a:t>
            </a:r>
            <a:r>
              <a:rPr kumimoji="1" lang="ja-JP" altLang="en-US" sz="4400" b="1">
                <a:solidFill>
                  <a:srgbClr val="011936"/>
                </a:solidFill>
                <a:latin typeface="Noto Sans JP" panose="020B0200000000000000" pitchFamily="50" charset="-128"/>
                <a:ea typeface="Noto Sans JP" panose="020B0200000000000000" pitchFamily="50" charset="-128"/>
              </a:rPr>
              <a:t>地区別構想</a:t>
            </a:r>
          </a:p>
        </p:txBody>
      </p:sp>
      <p:sp>
        <p:nvSpPr>
          <p:cNvPr id="4" name="テキスト ボックス 3">
            <a:extLst>
              <a:ext uri="{FF2B5EF4-FFF2-40B4-BE49-F238E27FC236}">
                <a16:creationId xmlns:a16="http://schemas.microsoft.com/office/drawing/2014/main" id="{39859F5E-0484-6E36-BB7C-36DE745338F3}"/>
              </a:ext>
            </a:extLst>
          </p:cNvPr>
          <p:cNvSpPr txBox="1"/>
          <p:nvPr/>
        </p:nvSpPr>
        <p:spPr>
          <a:xfrm>
            <a:off x="4575175" y="2061015"/>
            <a:ext cx="3041650" cy="523220"/>
          </a:xfrm>
          <a:prstGeom prst="rect">
            <a:avLst/>
          </a:prstGeom>
          <a:noFill/>
          <a:ln w="57150">
            <a:noFill/>
          </a:ln>
        </p:spPr>
        <p:txBody>
          <a:bodyPr wrap="square" rtlCol="0">
            <a:spAutoFit/>
          </a:bodyPr>
          <a:lstStyle/>
          <a:p>
            <a:r>
              <a:rPr lang="ja-JP" altLang="en-US" sz="2800" b="1"/>
              <a:t>生産・環境エリア</a:t>
            </a:r>
            <a:endParaRPr lang="en-US" altLang="ja-JP" sz="2800" b="1"/>
          </a:p>
        </p:txBody>
      </p:sp>
      <p:sp>
        <p:nvSpPr>
          <p:cNvPr id="5" name="スライド番号プレースホルダー 4">
            <a:extLst>
              <a:ext uri="{FF2B5EF4-FFF2-40B4-BE49-F238E27FC236}">
                <a16:creationId xmlns:a16="http://schemas.microsoft.com/office/drawing/2014/main" id="{B3E6795B-A751-5A58-DBE9-CDA81A13A609}"/>
              </a:ext>
            </a:extLst>
          </p:cNvPr>
          <p:cNvSpPr>
            <a:spLocks noGrp="1"/>
          </p:cNvSpPr>
          <p:nvPr>
            <p:ph type="sldNum" sz="quarter" idx="12"/>
          </p:nvPr>
        </p:nvSpPr>
        <p:spPr/>
        <p:txBody>
          <a:bodyPr/>
          <a:lstStyle/>
          <a:p>
            <a:fld id="{AAFBFB99-2AAE-4C69-9A02-A796AAE272E8}" type="slidenum">
              <a:rPr kumimoji="1" lang="ja-JP" altLang="en-US" smtClean="0"/>
              <a:t>5</a:t>
            </a:fld>
            <a:endParaRPr kumimoji="1" lang="ja-JP" altLang="en-US"/>
          </a:p>
        </p:txBody>
      </p:sp>
      <p:sp>
        <p:nvSpPr>
          <p:cNvPr id="6" name="テキスト ボックス 5">
            <a:extLst>
              <a:ext uri="{FF2B5EF4-FFF2-40B4-BE49-F238E27FC236}">
                <a16:creationId xmlns:a16="http://schemas.microsoft.com/office/drawing/2014/main" id="{FFFAE594-DC24-A6F6-F8B5-8E5672078D77}"/>
              </a:ext>
            </a:extLst>
          </p:cNvPr>
          <p:cNvSpPr txBox="1"/>
          <p:nvPr/>
        </p:nvSpPr>
        <p:spPr>
          <a:xfrm>
            <a:off x="4678451" y="3809786"/>
            <a:ext cx="1988961" cy="523220"/>
          </a:xfrm>
          <a:prstGeom prst="rect">
            <a:avLst/>
          </a:prstGeom>
          <a:noFill/>
          <a:ln w="76200">
            <a:noFill/>
          </a:ln>
        </p:spPr>
        <p:txBody>
          <a:bodyPr wrap="square" rtlCol="0">
            <a:spAutoFit/>
          </a:bodyPr>
          <a:lstStyle/>
          <a:p>
            <a:r>
              <a:rPr lang="ja-JP" altLang="en-US" sz="2800" b="1"/>
              <a:t>生活エリア</a:t>
            </a:r>
            <a:endParaRPr lang="en-US" altLang="ja-JP" sz="2800" b="1"/>
          </a:p>
        </p:txBody>
      </p:sp>
      <p:sp>
        <p:nvSpPr>
          <p:cNvPr id="7" name="テキスト ボックス 6">
            <a:extLst>
              <a:ext uri="{FF2B5EF4-FFF2-40B4-BE49-F238E27FC236}">
                <a16:creationId xmlns:a16="http://schemas.microsoft.com/office/drawing/2014/main" id="{ECD0F96D-BA3F-892E-BC61-EF5035D88305}"/>
              </a:ext>
            </a:extLst>
          </p:cNvPr>
          <p:cNvSpPr txBox="1"/>
          <p:nvPr/>
        </p:nvSpPr>
        <p:spPr>
          <a:xfrm>
            <a:off x="4398731" y="5503017"/>
            <a:ext cx="3844925" cy="523220"/>
          </a:xfrm>
          <a:prstGeom prst="rect">
            <a:avLst/>
          </a:prstGeom>
          <a:noFill/>
          <a:ln w="76200">
            <a:noFill/>
          </a:ln>
        </p:spPr>
        <p:txBody>
          <a:bodyPr wrap="square" rtlCol="0">
            <a:spAutoFit/>
          </a:bodyPr>
          <a:lstStyle/>
          <a:p>
            <a:r>
              <a:rPr lang="ja-JP" altLang="en-US" sz="2800" b="1"/>
              <a:t>広域結節・交流エリア</a:t>
            </a:r>
            <a:endParaRPr lang="en-US" altLang="ja-JP" sz="2800" b="1"/>
          </a:p>
        </p:txBody>
      </p:sp>
      <p:sp>
        <p:nvSpPr>
          <p:cNvPr id="13" name="テキスト ボックス 12">
            <a:extLst>
              <a:ext uri="{FF2B5EF4-FFF2-40B4-BE49-F238E27FC236}">
                <a16:creationId xmlns:a16="http://schemas.microsoft.com/office/drawing/2014/main" id="{9F7BA5CA-5B90-5BE9-834E-7608A21F1878}"/>
              </a:ext>
            </a:extLst>
          </p:cNvPr>
          <p:cNvSpPr txBox="1"/>
          <p:nvPr/>
        </p:nvSpPr>
        <p:spPr>
          <a:xfrm>
            <a:off x="7011647" y="3625041"/>
            <a:ext cx="4780302" cy="830997"/>
          </a:xfrm>
          <a:prstGeom prst="rect">
            <a:avLst/>
          </a:prstGeom>
          <a:noFill/>
        </p:spPr>
        <p:txBody>
          <a:bodyPr wrap="square" rtlCol="0">
            <a:spAutoFit/>
          </a:bodyPr>
          <a:lstStyle/>
          <a:p>
            <a:pPr algn="ctr"/>
            <a:r>
              <a:rPr kumimoji="1" lang="ja-JP" altLang="en-US" sz="2400"/>
              <a:t>住居・日常商業・公共機能により生活の基盤となる地域</a:t>
            </a:r>
          </a:p>
        </p:txBody>
      </p:sp>
      <p:sp>
        <p:nvSpPr>
          <p:cNvPr id="14" name="テキスト ボックス 13">
            <a:extLst>
              <a:ext uri="{FF2B5EF4-FFF2-40B4-BE49-F238E27FC236}">
                <a16:creationId xmlns:a16="http://schemas.microsoft.com/office/drawing/2014/main" id="{BB020C3E-7A6A-0654-13B4-51ACE5147135}"/>
              </a:ext>
            </a:extLst>
          </p:cNvPr>
          <p:cNvSpPr txBox="1"/>
          <p:nvPr/>
        </p:nvSpPr>
        <p:spPr>
          <a:xfrm>
            <a:off x="7656989" y="1885283"/>
            <a:ext cx="4285190" cy="830997"/>
          </a:xfrm>
          <a:prstGeom prst="rect">
            <a:avLst/>
          </a:prstGeom>
          <a:noFill/>
        </p:spPr>
        <p:txBody>
          <a:bodyPr wrap="square" rtlCol="0">
            <a:spAutoFit/>
          </a:bodyPr>
          <a:lstStyle/>
          <a:p>
            <a:pPr algn="ctr"/>
            <a:r>
              <a:rPr lang="ja-JP" altLang="en-US" sz="2400"/>
              <a:t>生産・環境を担う</a:t>
            </a:r>
            <a:endParaRPr lang="en-US" altLang="ja-JP" sz="2400"/>
          </a:p>
          <a:p>
            <a:pPr algn="ctr"/>
            <a:r>
              <a:rPr lang="ja-JP" altLang="en-US" sz="2400"/>
              <a:t>都市生活を下支えする地域</a:t>
            </a:r>
          </a:p>
        </p:txBody>
      </p:sp>
      <p:sp>
        <p:nvSpPr>
          <p:cNvPr id="15" name="テキスト ボックス 14">
            <a:extLst>
              <a:ext uri="{FF2B5EF4-FFF2-40B4-BE49-F238E27FC236}">
                <a16:creationId xmlns:a16="http://schemas.microsoft.com/office/drawing/2014/main" id="{359E42F1-FF6E-695D-17F0-0B189D05BBB7}"/>
              </a:ext>
            </a:extLst>
          </p:cNvPr>
          <p:cNvSpPr txBox="1"/>
          <p:nvPr/>
        </p:nvSpPr>
        <p:spPr>
          <a:xfrm>
            <a:off x="8196017" y="5349128"/>
            <a:ext cx="3572365" cy="830997"/>
          </a:xfrm>
          <a:prstGeom prst="rect">
            <a:avLst/>
          </a:prstGeom>
          <a:noFill/>
        </p:spPr>
        <p:txBody>
          <a:bodyPr wrap="square" rtlCol="0">
            <a:spAutoFit/>
          </a:bodyPr>
          <a:lstStyle/>
          <a:p>
            <a:pPr algn="ctr"/>
            <a:r>
              <a:rPr lang="ja-JP" altLang="en-US" sz="2400"/>
              <a:t>市内外をつなぐハブ機能</a:t>
            </a:r>
            <a:endParaRPr lang="en-US" altLang="ja-JP" sz="2400"/>
          </a:p>
          <a:p>
            <a:pPr algn="ctr"/>
            <a:r>
              <a:rPr lang="ja-JP" altLang="en-US" sz="2400"/>
              <a:t>土浦の顔となる地域</a:t>
            </a:r>
            <a:endParaRPr lang="en-US" altLang="ja-JP" sz="2400"/>
          </a:p>
        </p:txBody>
      </p:sp>
      <p:cxnSp>
        <p:nvCxnSpPr>
          <p:cNvPr id="21" name="直線コネクタ 20">
            <a:extLst>
              <a:ext uri="{FF2B5EF4-FFF2-40B4-BE49-F238E27FC236}">
                <a16:creationId xmlns:a16="http://schemas.microsoft.com/office/drawing/2014/main" id="{2D2E7155-C1CC-69CC-F237-5967BEAF2335}"/>
              </a:ext>
            </a:extLst>
          </p:cNvPr>
          <p:cNvCxnSpPr>
            <a:cxnSpLocks/>
          </p:cNvCxnSpPr>
          <p:nvPr/>
        </p:nvCxnSpPr>
        <p:spPr>
          <a:xfrm>
            <a:off x="4234377" y="1759705"/>
            <a:ext cx="3240000" cy="0"/>
          </a:xfrm>
          <a:prstGeom prst="line">
            <a:avLst/>
          </a:prstGeom>
          <a:ln w="76200">
            <a:solidFill>
              <a:srgbClr val="F9DC5C"/>
            </a:solidFill>
          </a:ln>
        </p:spPr>
        <p:style>
          <a:lnRef idx="2">
            <a:schemeClr val="accent1"/>
          </a:lnRef>
          <a:fillRef idx="0">
            <a:schemeClr val="accent1"/>
          </a:fillRef>
          <a:effectRef idx="1">
            <a:schemeClr val="accent1"/>
          </a:effectRef>
          <a:fontRef idx="minor">
            <a:schemeClr val="tx1"/>
          </a:fontRef>
        </p:style>
      </p:cxnSp>
      <p:cxnSp>
        <p:nvCxnSpPr>
          <p:cNvPr id="22" name="直線コネクタ 21">
            <a:extLst>
              <a:ext uri="{FF2B5EF4-FFF2-40B4-BE49-F238E27FC236}">
                <a16:creationId xmlns:a16="http://schemas.microsoft.com/office/drawing/2014/main" id="{8FC30E98-712B-A7C7-E043-1E1D4F58F3E1}"/>
              </a:ext>
            </a:extLst>
          </p:cNvPr>
          <p:cNvCxnSpPr>
            <a:cxnSpLocks/>
          </p:cNvCxnSpPr>
          <p:nvPr/>
        </p:nvCxnSpPr>
        <p:spPr>
          <a:xfrm>
            <a:off x="4234378" y="3526107"/>
            <a:ext cx="3240000" cy="0"/>
          </a:xfrm>
          <a:prstGeom prst="line">
            <a:avLst/>
          </a:prstGeom>
          <a:ln w="76200">
            <a:solidFill>
              <a:srgbClr val="BEE8FF"/>
            </a:solidFill>
          </a:ln>
        </p:spPr>
        <p:style>
          <a:lnRef idx="2">
            <a:schemeClr val="accent1"/>
          </a:lnRef>
          <a:fillRef idx="0">
            <a:schemeClr val="accent1"/>
          </a:fillRef>
          <a:effectRef idx="1">
            <a:schemeClr val="accent1"/>
          </a:effectRef>
          <a:fontRef idx="minor">
            <a:schemeClr val="tx1"/>
          </a:fontRef>
        </p:style>
      </p:cxnSp>
      <p:cxnSp>
        <p:nvCxnSpPr>
          <p:cNvPr id="24" name="直線コネクタ 23">
            <a:extLst>
              <a:ext uri="{FF2B5EF4-FFF2-40B4-BE49-F238E27FC236}">
                <a16:creationId xmlns:a16="http://schemas.microsoft.com/office/drawing/2014/main" id="{B863A8C8-BF83-C184-32F2-B4A3BAED7A4D}"/>
              </a:ext>
            </a:extLst>
          </p:cNvPr>
          <p:cNvCxnSpPr>
            <a:cxnSpLocks/>
          </p:cNvCxnSpPr>
          <p:nvPr/>
        </p:nvCxnSpPr>
        <p:spPr>
          <a:xfrm>
            <a:off x="4234377" y="5254636"/>
            <a:ext cx="3240000" cy="0"/>
          </a:xfrm>
          <a:prstGeom prst="line">
            <a:avLst/>
          </a:prstGeom>
          <a:ln w="76200">
            <a:solidFill>
              <a:srgbClr val="F43837"/>
            </a:solidFill>
          </a:ln>
        </p:spPr>
        <p:style>
          <a:lnRef idx="2">
            <a:schemeClr val="accent1"/>
          </a:lnRef>
          <a:fillRef idx="0">
            <a:schemeClr val="accent1"/>
          </a:fillRef>
          <a:effectRef idx="1">
            <a:schemeClr val="accent1"/>
          </a:effectRef>
          <a:fontRef idx="minor">
            <a:schemeClr val="tx1"/>
          </a:fontRef>
        </p:style>
      </p:cxnSp>
      <p:cxnSp>
        <p:nvCxnSpPr>
          <p:cNvPr id="2" name="直線コネクタ 1">
            <a:extLst>
              <a:ext uri="{FF2B5EF4-FFF2-40B4-BE49-F238E27FC236}">
                <a16:creationId xmlns:a16="http://schemas.microsoft.com/office/drawing/2014/main" id="{A99D6FD1-0C8B-3229-00AC-F36229387B63}"/>
              </a:ext>
            </a:extLst>
          </p:cNvPr>
          <p:cNvCxnSpPr>
            <a:cxnSpLocks/>
          </p:cNvCxnSpPr>
          <p:nvPr/>
        </p:nvCxnSpPr>
        <p:spPr>
          <a:xfrm>
            <a:off x="4234378" y="1720850"/>
            <a:ext cx="0" cy="1094009"/>
          </a:xfrm>
          <a:prstGeom prst="line">
            <a:avLst/>
          </a:prstGeom>
          <a:ln w="76200">
            <a:solidFill>
              <a:srgbClr val="F9DC5C"/>
            </a:solidFill>
          </a:ln>
        </p:spPr>
        <p:style>
          <a:lnRef idx="2">
            <a:schemeClr val="accent1"/>
          </a:lnRef>
          <a:fillRef idx="0">
            <a:schemeClr val="accent1"/>
          </a:fillRef>
          <a:effectRef idx="1">
            <a:schemeClr val="accent1"/>
          </a:effectRef>
          <a:fontRef idx="minor">
            <a:schemeClr val="tx1"/>
          </a:fontRef>
        </p:style>
      </p:cxnSp>
      <p:cxnSp>
        <p:nvCxnSpPr>
          <p:cNvPr id="12" name="直線コネクタ 11">
            <a:extLst>
              <a:ext uri="{FF2B5EF4-FFF2-40B4-BE49-F238E27FC236}">
                <a16:creationId xmlns:a16="http://schemas.microsoft.com/office/drawing/2014/main" id="{40E3A28F-5F5A-149C-CC85-6BC04AD5426B}"/>
              </a:ext>
            </a:extLst>
          </p:cNvPr>
          <p:cNvCxnSpPr>
            <a:cxnSpLocks/>
          </p:cNvCxnSpPr>
          <p:nvPr/>
        </p:nvCxnSpPr>
        <p:spPr>
          <a:xfrm>
            <a:off x="4234378" y="3493294"/>
            <a:ext cx="0" cy="1070336"/>
          </a:xfrm>
          <a:prstGeom prst="line">
            <a:avLst/>
          </a:prstGeom>
          <a:ln w="76200">
            <a:solidFill>
              <a:srgbClr val="BEE8FF"/>
            </a:solidFill>
          </a:ln>
        </p:spPr>
        <p:style>
          <a:lnRef idx="2">
            <a:schemeClr val="accent1"/>
          </a:lnRef>
          <a:fillRef idx="0">
            <a:schemeClr val="accent1"/>
          </a:fillRef>
          <a:effectRef idx="1">
            <a:schemeClr val="accent1"/>
          </a:effectRef>
          <a:fontRef idx="minor">
            <a:schemeClr val="tx1"/>
          </a:fontRef>
        </p:style>
      </p:cxnSp>
      <p:cxnSp>
        <p:nvCxnSpPr>
          <p:cNvPr id="27" name="直線コネクタ 26">
            <a:extLst>
              <a:ext uri="{FF2B5EF4-FFF2-40B4-BE49-F238E27FC236}">
                <a16:creationId xmlns:a16="http://schemas.microsoft.com/office/drawing/2014/main" id="{2C54B7BB-9793-26DC-3870-8DCAECEE1D75}"/>
              </a:ext>
            </a:extLst>
          </p:cNvPr>
          <p:cNvCxnSpPr>
            <a:cxnSpLocks/>
          </p:cNvCxnSpPr>
          <p:nvPr/>
        </p:nvCxnSpPr>
        <p:spPr>
          <a:xfrm>
            <a:off x="4234377" y="5217319"/>
            <a:ext cx="0" cy="1077059"/>
          </a:xfrm>
          <a:prstGeom prst="line">
            <a:avLst/>
          </a:prstGeom>
          <a:ln w="76200">
            <a:solidFill>
              <a:srgbClr val="F43837"/>
            </a:solidFill>
          </a:ln>
        </p:spPr>
        <p:style>
          <a:lnRef idx="2">
            <a:schemeClr val="accent1"/>
          </a:lnRef>
          <a:fillRef idx="0">
            <a:schemeClr val="accent1"/>
          </a:fillRef>
          <a:effectRef idx="1">
            <a:schemeClr val="accent1"/>
          </a:effectRef>
          <a:fontRef idx="minor">
            <a:schemeClr val="tx1"/>
          </a:fontRef>
        </p:style>
      </p:cxnSp>
      <p:pic>
        <p:nvPicPr>
          <p:cNvPr id="32" name="図 31" descr="マップ&#10;&#10;AI 生成コンテンツは誤りを含む可能性があります。">
            <a:extLst>
              <a:ext uri="{FF2B5EF4-FFF2-40B4-BE49-F238E27FC236}">
                <a16:creationId xmlns:a16="http://schemas.microsoft.com/office/drawing/2014/main" id="{62D66645-53E5-3F96-79E6-7A4E0802636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8205" b="9885"/>
          <a:stretch>
            <a:fillRect/>
          </a:stretch>
        </p:blipFill>
        <p:spPr>
          <a:xfrm>
            <a:off x="139755" y="1512656"/>
            <a:ext cx="4285190" cy="4931617"/>
          </a:xfrm>
          <a:prstGeom prst="rect">
            <a:avLst/>
          </a:prstGeom>
        </p:spPr>
      </p:pic>
    </p:spTree>
    <p:extLst>
      <p:ext uri="{BB962C8B-B14F-4D97-AF65-F5344CB8AC3E}">
        <p14:creationId xmlns:p14="http://schemas.microsoft.com/office/powerpoint/2010/main" val="1731956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65A99-E532-E9B8-6663-57552DFB0BFD}"/>
            </a:ext>
          </a:extLst>
        </p:cNvPr>
        <p:cNvGrpSpPr/>
        <p:nvPr/>
      </p:nvGrpSpPr>
      <p:grpSpPr>
        <a:xfrm>
          <a:off x="0" y="0"/>
          <a:ext cx="0" cy="0"/>
          <a:chOff x="0" y="0"/>
          <a:chExt cx="0" cy="0"/>
        </a:xfrm>
      </p:grpSpPr>
      <p:sp>
        <p:nvSpPr>
          <p:cNvPr id="113" name="正方形/長方形 112">
            <a:extLst>
              <a:ext uri="{FF2B5EF4-FFF2-40B4-BE49-F238E27FC236}">
                <a16:creationId xmlns:a16="http://schemas.microsoft.com/office/drawing/2014/main" id="{CAD4EF2A-843E-C28F-F0BC-FC2E790CAD70}"/>
              </a:ext>
            </a:extLst>
          </p:cNvPr>
          <p:cNvSpPr/>
          <p:nvPr/>
        </p:nvSpPr>
        <p:spPr>
          <a:xfrm>
            <a:off x="1172386" y="5306735"/>
            <a:ext cx="3099810" cy="935067"/>
          </a:xfrm>
          <a:prstGeom prst="rect">
            <a:avLst/>
          </a:prstGeom>
          <a:solidFill>
            <a:schemeClr val="bg2">
              <a:lumMod val="90000"/>
            </a:schemeClr>
          </a:solidFill>
          <a:ln w="7620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E9298D78-8F55-4C47-1219-45186F6F2C54}"/>
              </a:ext>
            </a:extLst>
          </p:cNvPr>
          <p:cNvSpPr/>
          <p:nvPr/>
        </p:nvSpPr>
        <p:spPr>
          <a:xfrm>
            <a:off x="7939411" y="5306735"/>
            <a:ext cx="3650131" cy="935067"/>
          </a:xfrm>
          <a:prstGeom prst="rect">
            <a:avLst/>
          </a:prstGeom>
          <a:solidFill>
            <a:schemeClr val="bg2">
              <a:lumMod val="90000"/>
            </a:schemeClr>
          </a:solidFill>
          <a:ln w="7620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正方形/長方形 113">
            <a:extLst>
              <a:ext uri="{FF2B5EF4-FFF2-40B4-BE49-F238E27FC236}">
                <a16:creationId xmlns:a16="http://schemas.microsoft.com/office/drawing/2014/main" id="{164723F3-BD9E-9ABE-04EE-723535D721A0}"/>
              </a:ext>
            </a:extLst>
          </p:cNvPr>
          <p:cNvSpPr/>
          <p:nvPr/>
        </p:nvSpPr>
        <p:spPr>
          <a:xfrm>
            <a:off x="6096000" y="1162505"/>
            <a:ext cx="5886450" cy="589885"/>
          </a:xfrm>
          <a:prstGeom prst="rect">
            <a:avLst/>
          </a:prstGeom>
          <a:solidFill>
            <a:schemeClr val="bg2">
              <a:lumMod val="90000"/>
            </a:schemeClr>
          </a:solidFill>
          <a:ln w="7620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58612D46-D72A-58EF-27C8-4F37FFAE9D38}"/>
              </a:ext>
            </a:extLst>
          </p:cNvPr>
          <p:cNvSpPr/>
          <p:nvPr/>
        </p:nvSpPr>
        <p:spPr>
          <a:xfrm>
            <a:off x="8721433" y="2741657"/>
            <a:ext cx="3261017" cy="935067"/>
          </a:xfrm>
          <a:prstGeom prst="rect">
            <a:avLst/>
          </a:prstGeom>
          <a:solidFill>
            <a:schemeClr val="bg2">
              <a:lumMod val="90000"/>
            </a:schemeClr>
          </a:solidFill>
          <a:ln w="7620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0" name="正方形/長方形 109">
            <a:extLst>
              <a:ext uri="{FF2B5EF4-FFF2-40B4-BE49-F238E27FC236}">
                <a16:creationId xmlns:a16="http://schemas.microsoft.com/office/drawing/2014/main" id="{1D1F380F-64A8-9237-6A26-20B158765128}"/>
              </a:ext>
            </a:extLst>
          </p:cNvPr>
          <p:cNvSpPr/>
          <p:nvPr/>
        </p:nvSpPr>
        <p:spPr>
          <a:xfrm>
            <a:off x="602458" y="2740990"/>
            <a:ext cx="2851206" cy="935067"/>
          </a:xfrm>
          <a:prstGeom prst="rect">
            <a:avLst/>
          </a:prstGeom>
          <a:solidFill>
            <a:schemeClr val="bg2">
              <a:lumMod val="90000"/>
            </a:schemeClr>
          </a:solidFill>
          <a:ln w="7620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743A663D-5525-30CA-706E-F87AD5CD4D2E}"/>
              </a:ext>
            </a:extLst>
          </p:cNvPr>
          <p:cNvSpPr txBox="1"/>
          <p:nvPr/>
        </p:nvSpPr>
        <p:spPr>
          <a:xfrm>
            <a:off x="465079" y="244662"/>
            <a:ext cx="3770037"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03</a:t>
            </a:r>
            <a:r>
              <a:rPr lang="ja-JP" altLang="en-US" sz="4400" b="1">
                <a:solidFill>
                  <a:srgbClr val="011936"/>
                </a:solidFill>
                <a:latin typeface="Noto Sans JP" panose="020B0200000000000000" pitchFamily="50" charset="-128"/>
                <a:ea typeface="Noto Sans JP" panose="020B0200000000000000" pitchFamily="50" charset="-128"/>
              </a:rPr>
              <a:t> 分野別構想</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graphicFrame>
        <p:nvGraphicFramePr>
          <p:cNvPr id="98" name="図表 97">
            <a:extLst>
              <a:ext uri="{FF2B5EF4-FFF2-40B4-BE49-F238E27FC236}">
                <a16:creationId xmlns:a16="http://schemas.microsoft.com/office/drawing/2014/main" id="{6BCC3D8C-F8B2-FE90-796E-5C7E98C1F86D}"/>
              </a:ext>
            </a:extLst>
          </p:cNvPr>
          <p:cNvGraphicFramePr/>
          <p:nvPr>
            <p:extLst>
              <p:ext uri="{D42A27DB-BD31-4B8C-83A1-F6EECF244321}">
                <p14:modId xmlns:p14="http://schemas.microsoft.com/office/powerpoint/2010/main" val="389147247"/>
              </p:ext>
            </p:extLst>
          </p:nvPr>
        </p:nvGraphicFramePr>
        <p:xfrm>
          <a:off x="2032000" y="1014103"/>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9" name="テキスト ボックス 98">
            <a:extLst>
              <a:ext uri="{FF2B5EF4-FFF2-40B4-BE49-F238E27FC236}">
                <a16:creationId xmlns:a16="http://schemas.microsoft.com/office/drawing/2014/main" id="{35A2239B-30FD-B0DA-3581-B9AA935DF1FE}"/>
              </a:ext>
            </a:extLst>
          </p:cNvPr>
          <p:cNvSpPr txBox="1"/>
          <p:nvPr/>
        </p:nvSpPr>
        <p:spPr>
          <a:xfrm>
            <a:off x="4272196" y="5333520"/>
            <a:ext cx="903502" cy="954107"/>
          </a:xfrm>
          <a:prstGeom prst="rect">
            <a:avLst/>
          </a:prstGeom>
          <a:noFill/>
        </p:spPr>
        <p:txBody>
          <a:bodyPr wrap="square" rtlCol="0">
            <a:spAutoFit/>
          </a:bodyPr>
          <a:lstStyle/>
          <a:p>
            <a:r>
              <a:rPr lang="ja-JP" altLang="en-US" sz="2800" b="1"/>
              <a:t>公共</a:t>
            </a:r>
            <a:endParaRPr lang="en-US" altLang="ja-JP" sz="2800" b="1"/>
          </a:p>
          <a:p>
            <a:r>
              <a:rPr kumimoji="1" lang="ja-JP" altLang="en-US" sz="2800" b="1"/>
              <a:t>施設</a:t>
            </a:r>
          </a:p>
        </p:txBody>
      </p:sp>
      <p:sp>
        <p:nvSpPr>
          <p:cNvPr id="100" name="テキスト ボックス 99">
            <a:extLst>
              <a:ext uri="{FF2B5EF4-FFF2-40B4-BE49-F238E27FC236}">
                <a16:creationId xmlns:a16="http://schemas.microsoft.com/office/drawing/2014/main" id="{7DA5192A-7B46-460C-2A8B-0F84EEC56EDD}"/>
              </a:ext>
            </a:extLst>
          </p:cNvPr>
          <p:cNvSpPr txBox="1"/>
          <p:nvPr/>
        </p:nvSpPr>
        <p:spPr>
          <a:xfrm>
            <a:off x="3383915" y="2758963"/>
            <a:ext cx="903502" cy="954107"/>
          </a:xfrm>
          <a:prstGeom prst="rect">
            <a:avLst/>
          </a:prstGeom>
          <a:noFill/>
        </p:spPr>
        <p:txBody>
          <a:bodyPr wrap="square" rtlCol="0">
            <a:spAutoFit/>
          </a:bodyPr>
          <a:lstStyle/>
          <a:p>
            <a:r>
              <a:rPr lang="ja-JP" altLang="en-US" sz="2800" b="1"/>
              <a:t>生活</a:t>
            </a:r>
            <a:endParaRPr lang="en-US" altLang="ja-JP" sz="2800" b="1"/>
          </a:p>
          <a:p>
            <a:r>
              <a:rPr lang="ja-JP" altLang="en-US" sz="2800" b="1"/>
              <a:t>交通</a:t>
            </a:r>
            <a:endParaRPr lang="en-US" altLang="ja-JP" sz="2800" b="1"/>
          </a:p>
        </p:txBody>
      </p:sp>
      <p:sp>
        <p:nvSpPr>
          <p:cNvPr id="101" name="フローチャート: 結合子 100">
            <a:extLst>
              <a:ext uri="{FF2B5EF4-FFF2-40B4-BE49-F238E27FC236}">
                <a16:creationId xmlns:a16="http://schemas.microsoft.com/office/drawing/2014/main" id="{EC761CB7-0871-488C-E397-9C8A565D81DC}"/>
              </a:ext>
            </a:extLst>
          </p:cNvPr>
          <p:cNvSpPr/>
          <p:nvPr/>
        </p:nvSpPr>
        <p:spPr>
          <a:xfrm>
            <a:off x="4883206" y="2519093"/>
            <a:ext cx="2408685" cy="2408685"/>
          </a:xfrm>
          <a:prstGeom prst="flowChartConnec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a:solidFill>
                <a:schemeClr val="tx1">
                  <a:lumMod val="95000"/>
                  <a:lumOff val="5000"/>
                </a:schemeClr>
              </a:solidFill>
            </a:endParaRPr>
          </a:p>
        </p:txBody>
      </p:sp>
      <p:sp>
        <p:nvSpPr>
          <p:cNvPr id="102" name="テキスト ボックス 101">
            <a:extLst>
              <a:ext uri="{FF2B5EF4-FFF2-40B4-BE49-F238E27FC236}">
                <a16:creationId xmlns:a16="http://schemas.microsoft.com/office/drawing/2014/main" id="{08795529-EAC7-51F7-20B0-0F45AE690508}"/>
              </a:ext>
            </a:extLst>
          </p:cNvPr>
          <p:cNvSpPr txBox="1"/>
          <p:nvPr/>
        </p:nvSpPr>
        <p:spPr>
          <a:xfrm>
            <a:off x="4673905" y="3502967"/>
            <a:ext cx="2909462" cy="954107"/>
          </a:xfrm>
          <a:prstGeom prst="rect">
            <a:avLst/>
          </a:prstGeom>
          <a:noFill/>
        </p:spPr>
        <p:txBody>
          <a:bodyPr wrap="square" rtlCol="0">
            <a:spAutoFit/>
          </a:bodyPr>
          <a:lstStyle/>
          <a:p>
            <a:pPr algn="ctr"/>
            <a:r>
              <a:rPr lang="ja-JP" altLang="en-US" sz="2800" b="1"/>
              <a:t>都市との関係が</a:t>
            </a:r>
            <a:endParaRPr lang="en-US" altLang="ja-JP" sz="2800" b="1"/>
          </a:p>
          <a:p>
            <a:pPr algn="ctr"/>
            <a:r>
              <a:rPr lang="ja-JP" altLang="en-US" sz="2800" b="1"/>
              <a:t>切れない</a:t>
            </a:r>
            <a:endParaRPr lang="en-US" altLang="ja-JP" sz="2800" b="1"/>
          </a:p>
        </p:txBody>
      </p:sp>
      <p:sp>
        <p:nvSpPr>
          <p:cNvPr id="103" name="スライド番号プレースホルダー 24">
            <a:extLst>
              <a:ext uri="{FF2B5EF4-FFF2-40B4-BE49-F238E27FC236}">
                <a16:creationId xmlns:a16="http://schemas.microsoft.com/office/drawing/2014/main" id="{E3C40C0B-6B4C-E369-8500-FF2DADDEE62E}"/>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82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AAFBFB99-2AAE-4C69-9A02-A796AAE272E8}" type="slidenum">
              <a:rPr lang="ja-JP" altLang="en-US" smtClean="0"/>
              <a:pPr/>
              <a:t>6</a:t>
            </a:fld>
            <a:endParaRPr lang="ja-JP" altLang="en-US"/>
          </a:p>
        </p:txBody>
      </p:sp>
      <p:sp>
        <p:nvSpPr>
          <p:cNvPr id="104" name="四角形: 角を丸くする 103">
            <a:extLst>
              <a:ext uri="{FF2B5EF4-FFF2-40B4-BE49-F238E27FC236}">
                <a16:creationId xmlns:a16="http://schemas.microsoft.com/office/drawing/2014/main" id="{9B500F8D-7165-F64B-1678-91C1488376C0}"/>
              </a:ext>
            </a:extLst>
          </p:cNvPr>
          <p:cNvSpPr/>
          <p:nvPr/>
        </p:nvSpPr>
        <p:spPr>
          <a:xfrm>
            <a:off x="8119283" y="5230267"/>
            <a:ext cx="3470259" cy="1090374"/>
          </a:xfrm>
          <a:prstGeom prst="roundRect">
            <a:avLst>
              <a:gd name="adj" fmla="val 7992"/>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lumMod val="95000"/>
                    <a:lumOff val="5000"/>
                  </a:schemeClr>
                </a:solidFill>
              </a:rPr>
              <a:t>内向きにとらわれず</a:t>
            </a:r>
            <a:endParaRPr kumimoji="1" lang="en-US" altLang="ja-JP" sz="2400">
              <a:solidFill>
                <a:schemeClr val="tx1">
                  <a:lumMod val="95000"/>
                  <a:lumOff val="5000"/>
                </a:schemeClr>
              </a:solidFill>
            </a:endParaRPr>
          </a:p>
          <a:p>
            <a:pPr algn="ctr"/>
            <a:r>
              <a:rPr lang="ja-JP" altLang="en-US" sz="2400">
                <a:solidFill>
                  <a:schemeClr val="tx1">
                    <a:lumMod val="95000"/>
                    <a:lumOff val="5000"/>
                  </a:schemeClr>
                </a:solidFill>
              </a:rPr>
              <a:t>「食」を支え続ける</a:t>
            </a:r>
            <a:endParaRPr kumimoji="1" lang="ja-JP" altLang="en-US" sz="2400">
              <a:solidFill>
                <a:schemeClr val="tx1">
                  <a:lumMod val="95000"/>
                  <a:lumOff val="5000"/>
                </a:schemeClr>
              </a:solidFill>
            </a:endParaRPr>
          </a:p>
        </p:txBody>
      </p:sp>
      <p:sp>
        <p:nvSpPr>
          <p:cNvPr id="105" name="四角形: 角を丸くする 104">
            <a:extLst>
              <a:ext uri="{FF2B5EF4-FFF2-40B4-BE49-F238E27FC236}">
                <a16:creationId xmlns:a16="http://schemas.microsoft.com/office/drawing/2014/main" id="{82E16863-DD29-5B4E-259C-CBABF30A4303}"/>
              </a:ext>
            </a:extLst>
          </p:cNvPr>
          <p:cNvSpPr/>
          <p:nvPr/>
        </p:nvSpPr>
        <p:spPr>
          <a:xfrm>
            <a:off x="1165383" y="5420824"/>
            <a:ext cx="2970042" cy="738287"/>
          </a:xfrm>
          <a:prstGeom prst="roundRect">
            <a:avLst>
              <a:gd name="adj" fmla="val 7992"/>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lumMod val="95000"/>
                    <a:lumOff val="5000"/>
                  </a:schemeClr>
                </a:solidFill>
              </a:rPr>
              <a:t>生活の核となる</a:t>
            </a:r>
            <a:endParaRPr kumimoji="1" lang="en-US" altLang="ja-JP" sz="2400">
              <a:solidFill>
                <a:schemeClr val="tx1">
                  <a:lumMod val="95000"/>
                  <a:lumOff val="5000"/>
                </a:schemeClr>
              </a:solidFill>
            </a:endParaRPr>
          </a:p>
          <a:p>
            <a:pPr algn="ctr"/>
            <a:r>
              <a:rPr kumimoji="1" lang="ja-JP" altLang="en-US" sz="2400">
                <a:solidFill>
                  <a:schemeClr val="tx1">
                    <a:lumMod val="95000"/>
                    <a:lumOff val="5000"/>
                  </a:schemeClr>
                </a:solidFill>
              </a:rPr>
              <a:t>拠点の形成</a:t>
            </a:r>
          </a:p>
        </p:txBody>
      </p:sp>
      <p:sp>
        <p:nvSpPr>
          <p:cNvPr id="106" name="四角形: 角を丸くする 105">
            <a:extLst>
              <a:ext uri="{FF2B5EF4-FFF2-40B4-BE49-F238E27FC236}">
                <a16:creationId xmlns:a16="http://schemas.microsoft.com/office/drawing/2014/main" id="{30EEE13B-646C-33B2-B87E-DFC15DD0454F}"/>
              </a:ext>
            </a:extLst>
          </p:cNvPr>
          <p:cNvSpPr/>
          <p:nvPr/>
        </p:nvSpPr>
        <p:spPr>
          <a:xfrm>
            <a:off x="6838786" y="1088303"/>
            <a:ext cx="5143664" cy="738287"/>
          </a:xfrm>
          <a:prstGeom prst="roundRect">
            <a:avLst>
              <a:gd name="adj" fmla="val 7992"/>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lumMod val="95000"/>
                    <a:lumOff val="5000"/>
                  </a:schemeClr>
                </a:solidFill>
              </a:rPr>
              <a:t>市民を巻き込んだ強靭化</a:t>
            </a:r>
          </a:p>
        </p:txBody>
      </p:sp>
      <p:sp>
        <p:nvSpPr>
          <p:cNvPr id="107" name="四角形: 角を丸くする 106">
            <a:extLst>
              <a:ext uri="{FF2B5EF4-FFF2-40B4-BE49-F238E27FC236}">
                <a16:creationId xmlns:a16="http://schemas.microsoft.com/office/drawing/2014/main" id="{4A18C5D9-648C-6FB3-CD16-037439F44E48}"/>
              </a:ext>
            </a:extLst>
          </p:cNvPr>
          <p:cNvSpPr/>
          <p:nvPr/>
        </p:nvSpPr>
        <p:spPr>
          <a:xfrm>
            <a:off x="427485" y="2864011"/>
            <a:ext cx="2851206" cy="725481"/>
          </a:xfrm>
          <a:prstGeom prst="roundRect">
            <a:avLst>
              <a:gd name="adj" fmla="val 7992"/>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lumMod val="95000"/>
                    <a:lumOff val="5000"/>
                  </a:schemeClr>
                </a:solidFill>
              </a:rPr>
              <a:t>便利で住み続け</a:t>
            </a:r>
            <a:endParaRPr kumimoji="1" lang="en-US" altLang="ja-JP" sz="2400">
              <a:solidFill>
                <a:schemeClr val="tx1">
                  <a:lumMod val="95000"/>
                  <a:lumOff val="5000"/>
                </a:schemeClr>
              </a:solidFill>
            </a:endParaRPr>
          </a:p>
          <a:p>
            <a:pPr algn="ctr"/>
            <a:r>
              <a:rPr kumimoji="1" lang="ja-JP" altLang="en-US" sz="2400">
                <a:solidFill>
                  <a:schemeClr val="tx1">
                    <a:lumMod val="95000"/>
                    <a:lumOff val="5000"/>
                  </a:schemeClr>
                </a:solidFill>
              </a:rPr>
              <a:t>られる生活環境</a:t>
            </a:r>
          </a:p>
        </p:txBody>
      </p:sp>
      <p:sp>
        <p:nvSpPr>
          <p:cNvPr id="108" name="四角形: 角を丸くする 107">
            <a:extLst>
              <a:ext uri="{FF2B5EF4-FFF2-40B4-BE49-F238E27FC236}">
                <a16:creationId xmlns:a16="http://schemas.microsoft.com/office/drawing/2014/main" id="{12B6C473-DCB3-05DE-0380-147CEA9F0357}"/>
              </a:ext>
            </a:extLst>
          </p:cNvPr>
          <p:cNvSpPr/>
          <p:nvPr/>
        </p:nvSpPr>
        <p:spPr>
          <a:xfrm>
            <a:off x="9091757" y="2823525"/>
            <a:ext cx="2909462" cy="848158"/>
          </a:xfrm>
          <a:prstGeom prst="roundRect">
            <a:avLst>
              <a:gd name="adj" fmla="val 7992"/>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lumMod val="95000"/>
                    <a:lumOff val="5000"/>
                  </a:schemeClr>
                </a:solidFill>
              </a:rPr>
              <a:t>何度でも</a:t>
            </a:r>
            <a:endParaRPr kumimoji="1" lang="en-US" altLang="ja-JP" sz="2400">
              <a:solidFill>
                <a:schemeClr val="tx1">
                  <a:lumMod val="95000"/>
                  <a:lumOff val="5000"/>
                </a:schemeClr>
              </a:solidFill>
            </a:endParaRPr>
          </a:p>
          <a:p>
            <a:pPr algn="ctr"/>
            <a:r>
              <a:rPr kumimoji="1" lang="ja-JP" altLang="en-US" sz="2400">
                <a:solidFill>
                  <a:schemeClr val="tx1">
                    <a:lumMod val="95000"/>
                    <a:lumOff val="5000"/>
                  </a:schemeClr>
                </a:solidFill>
              </a:rPr>
              <a:t>訪れたくなる空間</a:t>
            </a:r>
          </a:p>
        </p:txBody>
      </p:sp>
      <p:sp>
        <p:nvSpPr>
          <p:cNvPr id="117" name="スライド番号プレースホルダー 116">
            <a:extLst>
              <a:ext uri="{FF2B5EF4-FFF2-40B4-BE49-F238E27FC236}">
                <a16:creationId xmlns:a16="http://schemas.microsoft.com/office/drawing/2014/main" id="{5160016D-96AE-13F9-7190-B43FD9109E44}"/>
              </a:ext>
            </a:extLst>
          </p:cNvPr>
          <p:cNvSpPr>
            <a:spLocks noGrp="1"/>
          </p:cNvSpPr>
          <p:nvPr>
            <p:ph type="sldNum" sz="quarter" idx="12"/>
          </p:nvPr>
        </p:nvSpPr>
        <p:spPr/>
        <p:txBody>
          <a:bodyPr/>
          <a:lstStyle/>
          <a:p>
            <a:fld id="{AAFBFB99-2AAE-4C69-9A02-A796AAE272E8}" type="slidenum">
              <a:rPr kumimoji="1" lang="ja-JP" altLang="en-US" smtClean="0"/>
              <a:t>6</a:t>
            </a:fld>
            <a:endParaRPr kumimoji="1" lang="ja-JP" altLang="en-US"/>
          </a:p>
        </p:txBody>
      </p:sp>
    </p:spTree>
    <p:extLst>
      <p:ext uri="{BB962C8B-B14F-4D97-AF65-F5344CB8AC3E}">
        <p14:creationId xmlns:p14="http://schemas.microsoft.com/office/powerpoint/2010/main" val="1435278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wipe(left)">
                                      <p:cBhvr>
                                        <p:cTn id="7" dur="500"/>
                                        <p:tgtEl>
                                          <p:spTgt spid="1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6"/>
                                        </p:tgtEl>
                                        <p:attrNameLst>
                                          <p:attrName>style.visibility</p:attrName>
                                        </p:attrNameLst>
                                      </p:cBhvr>
                                      <p:to>
                                        <p:strVal val="visible"/>
                                      </p:to>
                                    </p:set>
                                    <p:animEffect transition="in" filter="wipe(left)">
                                      <p:cBhvr>
                                        <p:cTn id="10" dur="500"/>
                                        <p:tgtEl>
                                          <p:spTgt spid="10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8"/>
                                        </p:tgtEl>
                                        <p:attrNameLst>
                                          <p:attrName>style.visibility</p:attrName>
                                        </p:attrNameLst>
                                      </p:cBhvr>
                                      <p:to>
                                        <p:strVal val="visible"/>
                                      </p:to>
                                    </p:set>
                                    <p:animEffect transition="in" filter="wipe(left)">
                                      <p:cBhvr>
                                        <p:cTn id="15" dur="500"/>
                                        <p:tgtEl>
                                          <p:spTgt spid="10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15"/>
                                        </p:tgtEl>
                                        <p:attrNameLst>
                                          <p:attrName>style.visibility</p:attrName>
                                        </p:attrNameLst>
                                      </p:cBhvr>
                                      <p:to>
                                        <p:strVal val="visible"/>
                                      </p:to>
                                    </p:set>
                                    <p:animEffect transition="in" filter="wipe(left)">
                                      <p:cBhvr>
                                        <p:cTn id="18" dur="500"/>
                                        <p:tgtEl>
                                          <p:spTgt spid="11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wipe(left)">
                                      <p:cBhvr>
                                        <p:cTn id="23" dur="500"/>
                                        <p:tgtEl>
                                          <p:spTgt spid="10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16"/>
                                        </p:tgtEl>
                                        <p:attrNameLst>
                                          <p:attrName>style.visibility</p:attrName>
                                        </p:attrNameLst>
                                      </p:cBhvr>
                                      <p:to>
                                        <p:strVal val="visible"/>
                                      </p:to>
                                    </p:set>
                                    <p:animEffect transition="in" filter="wipe(left)">
                                      <p:cBhvr>
                                        <p:cTn id="26" dur="500"/>
                                        <p:tgtEl>
                                          <p:spTgt spid="11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105"/>
                                        </p:tgtEl>
                                        <p:attrNameLst>
                                          <p:attrName>style.visibility</p:attrName>
                                        </p:attrNameLst>
                                      </p:cBhvr>
                                      <p:to>
                                        <p:strVal val="visible"/>
                                      </p:to>
                                    </p:set>
                                    <p:animEffect transition="in" filter="wipe(right)">
                                      <p:cBhvr>
                                        <p:cTn id="31" dur="500"/>
                                        <p:tgtEl>
                                          <p:spTgt spid="105"/>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13"/>
                                        </p:tgtEl>
                                        <p:attrNameLst>
                                          <p:attrName>style.visibility</p:attrName>
                                        </p:attrNameLst>
                                      </p:cBhvr>
                                      <p:to>
                                        <p:strVal val="visible"/>
                                      </p:to>
                                    </p:set>
                                    <p:animEffect transition="in" filter="wipe(right)">
                                      <p:cBhvr>
                                        <p:cTn id="34" dur="500"/>
                                        <p:tgtEl>
                                          <p:spTgt spid="11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110"/>
                                        </p:tgtEl>
                                        <p:attrNameLst>
                                          <p:attrName>style.visibility</p:attrName>
                                        </p:attrNameLst>
                                      </p:cBhvr>
                                      <p:to>
                                        <p:strVal val="visible"/>
                                      </p:to>
                                    </p:set>
                                    <p:animEffect transition="in" filter="wipe(right)">
                                      <p:cBhvr>
                                        <p:cTn id="39" dur="500"/>
                                        <p:tgtEl>
                                          <p:spTgt spid="110"/>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107"/>
                                        </p:tgtEl>
                                        <p:attrNameLst>
                                          <p:attrName>style.visibility</p:attrName>
                                        </p:attrNameLst>
                                      </p:cBhvr>
                                      <p:to>
                                        <p:strVal val="visible"/>
                                      </p:to>
                                    </p:set>
                                    <p:animEffect transition="in" filter="wipe(right)">
                                      <p:cBhvr>
                                        <p:cTn id="42"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16" grpId="0" animBg="1"/>
      <p:bldP spid="114" grpId="0" animBg="1"/>
      <p:bldP spid="115" grpId="0" animBg="1"/>
      <p:bldP spid="110" grpId="0" animBg="1"/>
      <p:bldP spid="104" grpId="0"/>
      <p:bldP spid="105" grpId="0"/>
      <p:bldP spid="106" grpId="0"/>
      <p:bldP spid="107" grpId="0"/>
      <p:bldP spid="10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AF896-E997-62AC-0C6C-C754BDDCF993}"/>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CC85C8A-CEC5-7709-4FEF-3E121D753550}"/>
              </a:ext>
            </a:extLst>
          </p:cNvPr>
          <p:cNvSpPr txBox="1"/>
          <p:nvPr/>
        </p:nvSpPr>
        <p:spPr>
          <a:xfrm>
            <a:off x="465079" y="244662"/>
            <a:ext cx="4901006"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04 </a:t>
            </a:r>
            <a:r>
              <a:rPr kumimoji="1" lang="ja-JP" altLang="en-US" sz="4400" b="1">
                <a:solidFill>
                  <a:srgbClr val="011936"/>
                </a:solidFill>
                <a:latin typeface="Noto Sans JP" panose="020B0200000000000000" pitchFamily="50" charset="-128"/>
                <a:ea typeface="Noto Sans JP" panose="020B0200000000000000" pitchFamily="50" charset="-128"/>
              </a:rPr>
              <a:t>構想のつながり</a:t>
            </a:r>
          </a:p>
        </p:txBody>
      </p:sp>
      <p:sp>
        <p:nvSpPr>
          <p:cNvPr id="2" name="正方形/長方形 1">
            <a:extLst>
              <a:ext uri="{FF2B5EF4-FFF2-40B4-BE49-F238E27FC236}">
                <a16:creationId xmlns:a16="http://schemas.microsoft.com/office/drawing/2014/main" id="{C0864982-79B0-76E9-6A91-B7760FEB369A}"/>
              </a:ext>
            </a:extLst>
          </p:cNvPr>
          <p:cNvSpPr/>
          <p:nvPr/>
        </p:nvSpPr>
        <p:spPr>
          <a:xfrm>
            <a:off x="8525073" y="6116594"/>
            <a:ext cx="838201" cy="457200"/>
          </a:xfrm>
          <a:prstGeom prst="rect">
            <a:avLst/>
          </a:prstGeom>
          <a:solidFill>
            <a:schemeClr val="bg1"/>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商業</a:t>
            </a:r>
          </a:p>
        </p:txBody>
      </p:sp>
      <p:sp>
        <p:nvSpPr>
          <p:cNvPr id="3" name="正方形/長方形 2">
            <a:extLst>
              <a:ext uri="{FF2B5EF4-FFF2-40B4-BE49-F238E27FC236}">
                <a16:creationId xmlns:a16="http://schemas.microsoft.com/office/drawing/2014/main" id="{06A6BA39-722B-4802-54E9-42991C011729}"/>
              </a:ext>
            </a:extLst>
          </p:cNvPr>
          <p:cNvSpPr/>
          <p:nvPr/>
        </p:nvSpPr>
        <p:spPr>
          <a:xfrm>
            <a:off x="1786502" y="6116594"/>
            <a:ext cx="1461326" cy="457200"/>
          </a:xfrm>
          <a:prstGeom prst="rect">
            <a:avLst/>
          </a:prstGeom>
          <a:solidFill>
            <a:schemeClr val="bg1"/>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solidFill>
              </a:rPr>
              <a:t>生活交通</a:t>
            </a:r>
            <a:endParaRPr kumimoji="1" lang="ja-JP" altLang="en-US" sz="2400" b="1">
              <a:solidFill>
                <a:schemeClr val="tx1"/>
              </a:solidFill>
            </a:endParaRPr>
          </a:p>
        </p:txBody>
      </p:sp>
      <p:sp>
        <p:nvSpPr>
          <p:cNvPr id="4" name="正方形/長方形 3">
            <a:extLst>
              <a:ext uri="{FF2B5EF4-FFF2-40B4-BE49-F238E27FC236}">
                <a16:creationId xmlns:a16="http://schemas.microsoft.com/office/drawing/2014/main" id="{C58E1CFB-2E81-8864-C448-AD0D284502D0}"/>
              </a:ext>
            </a:extLst>
          </p:cNvPr>
          <p:cNvSpPr/>
          <p:nvPr/>
        </p:nvSpPr>
        <p:spPr>
          <a:xfrm>
            <a:off x="10503189" y="6116594"/>
            <a:ext cx="838201" cy="457200"/>
          </a:xfrm>
          <a:prstGeom prst="rect">
            <a:avLst/>
          </a:prstGeom>
          <a:solidFill>
            <a:schemeClr val="bg1"/>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農業</a:t>
            </a:r>
          </a:p>
        </p:txBody>
      </p:sp>
      <p:sp>
        <p:nvSpPr>
          <p:cNvPr id="5" name="正方形/長方形 4">
            <a:extLst>
              <a:ext uri="{FF2B5EF4-FFF2-40B4-BE49-F238E27FC236}">
                <a16:creationId xmlns:a16="http://schemas.microsoft.com/office/drawing/2014/main" id="{C0ACCF79-076A-0FFE-AF76-C39C5270CCB2}"/>
              </a:ext>
            </a:extLst>
          </p:cNvPr>
          <p:cNvSpPr/>
          <p:nvPr/>
        </p:nvSpPr>
        <p:spPr>
          <a:xfrm>
            <a:off x="6841542" y="6116594"/>
            <a:ext cx="838201" cy="457200"/>
          </a:xfrm>
          <a:prstGeom prst="rect">
            <a:avLst/>
          </a:prstGeom>
          <a:solidFill>
            <a:schemeClr val="bg1"/>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防災</a:t>
            </a:r>
          </a:p>
        </p:txBody>
      </p:sp>
      <p:sp>
        <p:nvSpPr>
          <p:cNvPr id="6" name="正方形/長方形 5">
            <a:extLst>
              <a:ext uri="{FF2B5EF4-FFF2-40B4-BE49-F238E27FC236}">
                <a16:creationId xmlns:a16="http://schemas.microsoft.com/office/drawing/2014/main" id="{558E9D65-2678-E559-D145-1AADBE7FB17B}"/>
              </a:ext>
            </a:extLst>
          </p:cNvPr>
          <p:cNvSpPr/>
          <p:nvPr/>
        </p:nvSpPr>
        <p:spPr>
          <a:xfrm>
            <a:off x="4232886" y="6116594"/>
            <a:ext cx="1461326" cy="457200"/>
          </a:xfrm>
          <a:prstGeom prst="rect">
            <a:avLst/>
          </a:prstGeom>
          <a:solidFill>
            <a:schemeClr val="bg1"/>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公共施設</a:t>
            </a:r>
          </a:p>
        </p:txBody>
      </p:sp>
      <p:sp>
        <p:nvSpPr>
          <p:cNvPr id="7" name="四角形: 角を丸くする 6">
            <a:extLst>
              <a:ext uri="{FF2B5EF4-FFF2-40B4-BE49-F238E27FC236}">
                <a16:creationId xmlns:a16="http://schemas.microsoft.com/office/drawing/2014/main" id="{727C50AF-2B81-44BD-C6E4-ECE358309399}"/>
              </a:ext>
            </a:extLst>
          </p:cNvPr>
          <p:cNvSpPr/>
          <p:nvPr/>
        </p:nvSpPr>
        <p:spPr>
          <a:xfrm>
            <a:off x="1430437" y="1273854"/>
            <a:ext cx="5101597" cy="884326"/>
          </a:xfrm>
          <a:prstGeom prst="roundRect">
            <a:avLst/>
          </a:prstGeom>
          <a:solidFill>
            <a:srgbClr val="C26A4A">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95000"/>
                    <a:lumOff val="5000"/>
                  </a:schemeClr>
                </a:solidFill>
              </a:rPr>
              <a:t>指針に基づいて</a:t>
            </a:r>
            <a:endParaRPr kumimoji="1" lang="en-US" altLang="ja-JP" sz="2400" b="1">
              <a:solidFill>
                <a:schemeClr val="tx1">
                  <a:lumMod val="95000"/>
                  <a:lumOff val="5000"/>
                </a:schemeClr>
              </a:solidFill>
            </a:endParaRPr>
          </a:p>
          <a:p>
            <a:pPr algn="ctr"/>
            <a:r>
              <a:rPr kumimoji="1" lang="ja-JP" altLang="en-US" sz="2400" b="1">
                <a:solidFill>
                  <a:schemeClr val="tx1">
                    <a:lumMod val="95000"/>
                    <a:lumOff val="5000"/>
                  </a:schemeClr>
                </a:solidFill>
              </a:rPr>
              <a:t>周囲に流されず判断する</a:t>
            </a:r>
          </a:p>
        </p:txBody>
      </p:sp>
      <p:sp>
        <p:nvSpPr>
          <p:cNvPr id="8" name="四角形: 角を丸くする 7">
            <a:extLst>
              <a:ext uri="{FF2B5EF4-FFF2-40B4-BE49-F238E27FC236}">
                <a16:creationId xmlns:a16="http://schemas.microsoft.com/office/drawing/2014/main" id="{85F52B0E-B778-8A05-ABB2-8D3FE625E167}"/>
              </a:ext>
            </a:extLst>
          </p:cNvPr>
          <p:cNvSpPr/>
          <p:nvPr/>
        </p:nvSpPr>
        <p:spPr>
          <a:xfrm>
            <a:off x="7260642" y="1274215"/>
            <a:ext cx="4752783" cy="884326"/>
          </a:xfrm>
          <a:prstGeom prst="roundRect">
            <a:avLst/>
          </a:prstGeom>
          <a:solidFill>
            <a:srgbClr val="4A7BA7">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95000"/>
                    <a:lumOff val="5000"/>
                  </a:schemeClr>
                </a:solidFill>
              </a:rPr>
              <a:t>人生を通して</a:t>
            </a:r>
            <a:endParaRPr kumimoji="1" lang="en-US" altLang="ja-JP" sz="2400" b="1">
              <a:solidFill>
                <a:schemeClr val="tx1">
                  <a:lumMod val="95000"/>
                  <a:lumOff val="5000"/>
                </a:schemeClr>
              </a:solidFill>
            </a:endParaRPr>
          </a:p>
          <a:p>
            <a:pPr algn="ctr"/>
            <a:r>
              <a:rPr lang="ja-JP" altLang="en-US" sz="2400" b="1">
                <a:solidFill>
                  <a:schemeClr val="tx1">
                    <a:lumMod val="95000"/>
                    <a:lumOff val="5000"/>
                  </a:schemeClr>
                </a:solidFill>
              </a:rPr>
              <a:t>都市との関係が切れないまち</a:t>
            </a:r>
            <a:endParaRPr kumimoji="1" lang="ja-JP" altLang="en-US" sz="2400" b="1">
              <a:solidFill>
                <a:schemeClr val="tx1">
                  <a:lumMod val="95000"/>
                  <a:lumOff val="5000"/>
                </a:schemeClr>
              </a:solidFill>
            </a:endParaRPr>
          </a:p>
        </p:txBody>
      </p:sp>
      <p:sp>
        <p:nvSpPr>
          <p:cNvPr id="10" name="テキスト ボックス 9">
            <a:extLst>
              <a:ext uri="{FF2B5EF4-FFF2-40B4-BE49-F238E27FC236}">
                <a16:creationId xmlns:a16="http://schemas.microsoft.com/office/drawing/2014/main" id="{12006CB2-51EB-DF9A-48C2-3459DFB05BF7}"/>
              </a:ext>
            </a:extLst>
          </p:cNvPr>
          <p:cNvSpPr txBox="1"/>
          <p:nvPr/>
        </p:nvSpPr>
        <p:spPr>
          <a:xfrm>
            <a:off x="614153" y="1087647"/>
            <a:ext cx="553998" cy="1398903"/>
          </a:xfrm>
          <a:prstGeom prst="rect">
            <a:avLst/>
          </a:prstGeom>
          <a:noFill/>
        </p:spPr>
        <p:txBody>
          <a:bodyPr vert="eaVert" wrap="square" rtlCol="0">
            <a:spAutoFit/>
          </a:bodyPr>
          <a:lstStyle/>
          <a:p>
            <a:r>
              <a:rPr kumimoji="1" lang="ja-JP" altLang="en-US" sz="2400"/>
              <a:t>基本構想</a:t>
            </a:r>
          </a:p>
        </p:txBody>
      </p:sp>
      <p:sp>
        <p:nvSpPr>
          <p:cNvPr id="11" name="テキスト ボックス 10">
            <a:extLst>
              <a:ext uri="{FF2B5EF4-FFF2-40B4-BE49-F238E27FC236}">
                <a16:creationId xmlns:a16="http://schemas.microsoft.com/office/drawing/2014/main" id="{80B7E7FD-6871-D505-A812-816CB5491CF7}"/>
              </a:ext>
            </a:extLst>
          </p:cNvPr>
          <p:cNvSpPr txBox="1"/>
          <p:nvPr/>
        </p:nvSpPr>
        <p:spPr>
          <a:xfrm>
            <a:off x="429487" y="3166553"/>
            <a:ext cx="923330" cy="1657532"/>
          </a:xfrm>
          <a:prstGeom prst="rect">
            <a:avLst/>
          </a:prstGeom>
          <a:noFill/>
        </p:spPr>
        <p:txBody>
          <a:bodyPr vert="eaVert" wrap="square" rtlCol="0">
            <a:spAutoFit/>
          </a:bodyPr>
          <a:lstStyle/>
          <a:p>
            <a:r>
              <a:rPr lang="ja-JP" altLang="en-US" sz="2400"/>
              <a:t>分野別構想</a:t>
            </a:r>
            <a:endParaRPr lang="en-US" altLang="ja-JP" sz="2400"/>
          </a:p>
          <a:p>
            <a:r>
              <a:rPr kumimoji="1" lang="ja-JP" altLang="en-US" sz="2400"/>
              <a:t>地区別構想</a:t>
            </a:r>
            <a:endParaRPr kumimoji="1" lang="en-US" altLang="ja-JP" sz="2400"/>
          </a:p>
        </p:txBody>
      </p:sp>
      <p:sp>
        <p:nvSpPr>
          <p:cNvPr id="12" name="テキスト ボックス 11">
            <a:extLst>
              <a:ext uri="{FF2B5EF4-FFF2-40B4-BE49-F238E27FC236}">
                <a16:creationId xmlns:a16="http://schemas.microsoft.com/office/drawing/2014/main" id="{74286C1D-91F6-FE0A-B699-F0F3BEA30155}"/>
              </a:ext>
            </a:extLst>
          </p:cNvPr>
          <p:cNvSpPr txBox="1"/>
          <p:nvPr/>
        </p:nvSpPr>
        <p:spPr>
          <a:xfrm>
            <a:off x="614153" y="5914284"/>
            <a:ext cx="553998" cy="769442"/>
          </a:xfrm>
          <a:prstGeom prst="rect">
            <a:avLst/>
          </a:prstGeom>
          <a:noFill/>
        </p:spPr>
        <p:txBody>
          <a:bodyPr vert="eaVert" wrap="square" rtlCol="0">
            <a:spAutoFit/>
          </a:bodyPr>
          <a:lstStyle/>
          <a:p>
            <a:r>
              <a:rPr lang="ja-JP" altLang="en-US" sz="2400"/>
              <a:t>提案</a:t>
            </a:r>
            <a:endParaRPr lang="en-US" altLang="ja-JP" sz="2400"/>
          </a:p>
        </p:txBody>
      </p:sp>
      <p:sp>
        <p:nvSpPr>
          <p:cNvPr id="15" name="フローチャート: 結合子 14">
            <a:extLst>
              <a:ext uri="{FF2B5EF4-FFF2-40B4-BE49-F238E27FC236}">
                <a16:creationId xmlns:a16="http://schemas.microsoft.com/office/drawing/2014/main" id="{193E3C87-B267-4F9F-0120-EF0AA5577B9C}"/>
              </a:ext>
            </a:extLst>
          </p:cNvPr>
          <p:cNvSpPr/>
          <p:nvPr/>
        </p:nvSpPr>
        <p:spPr>
          <a:xfrm>
            <a:off x="4757052" y="3634442"/>
            <a:ext cx="1980000" cy="1980000"/>
          </a:xfrm>
          <a:prstGeom prst="flowChartConnector">
            <a:avLst/>
          </a:prstGeom>
          <a:solidFill>
            <a:schemeClr val="bg2">
              <a:lumMod val="50000"/>
              <a:alpha val="60000"/>
            </a:schemeClr>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95000"/>
                    <a:lumOff val="5000"/>
                  </a:schemeClr>
                </a:solidFill>
              </a:rPr>
              <a:t>結節</a:t>
            </a:r>
            <a:endParaRPr kumimoji="1" lang="en-US" altLang="ja-JP" sz="2400" b="1">
              <a:solidFill>
                <a:schemeClr val="tx1">
                  <a:lumMod val="95000"/>
                  <a:lumOff val="5000"/>
                </a:schemeClr>
              </a:solidFill>
            </a:endParaRPr>
          </a:p>
          <a:p>
            <a:pPr algn="ctr"/>
            <a:r>
              <a:rPr lang="ja-JP" altLang="en-US" sz="2400" b="1">
                <a:solidFill>
                  <a:schemeClr val="tx1">
                    <a:lumMod val="95000"/>
                    <a:lumOff val="5000"/>
                  </a:schemeClr>
                </a:solidFill>
              </a:rPr>
              <a:t>交流</a:t>
            </a:r>
            <a:endParaRPr kumimoji="1" lang="ja-JP" altLang="en-US" sz="2400" b="1">
              <a:solidFill>
                <a:schemeClr val="tx1">
                  <a:lumMod val="95000"/>
                  <a:lumOff val="5000"/>
                </a:schemeClr>
              </a:solidFill>
            </a:endParaRPr>
          </a:p>
        </p:txBody>
      </p:sp>
      <p:sp>
        <p:nvSpPr>
          <p:cNvPr id="16" name="フローチャート: 結合子 15">
            <a:extLst>
              <a:ext uri="{FF2B5EF4-FFF2-40B4-BE49-F238E27FC236}">
                <a16:creationId xmlns:a16="http://schemas.microsoft.com/office/drawing/2014/main" id="{B7BD47BF-9F8E-4B08-2A6B-1A3852BAA3D4}"/>
              </a:ext>
            </a:extLst>
          </p:cNvPr>
          <p:cNvSpPr/>
          <p:nvPr/>
        </p:nvSpPr>
        <p:spPr>
          <a:xfrm>
            <a:off x="5519743" y="2300879"/>
            <a:ext cx="1980000" cy="1980000"/>
          </a:xfrm>
          <a:prstGeom prst="flowChartConnector">
            <a:avLst/>
          </a:prstGeom>
          <a:solidFill>
            <a:schemeClr val="bg2">
              <a:lumMod val="50000"/>
              <a:alpha val="60000"/>
            </a:schemeClr>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95000"/>
                    <a:lumOff val="5000"/>
                  </a:schemeClr>
                </a:solidFill>
              </a:rPr>
              <a:t>生活</a:t>
            </a:r>
            <a:endParaRPr kumimoji="1" lang="en-US" altLang="ja-JP" sz="2400" b="1">
              <a:solidFill>
                <a:schemeClr val="tx1">
                  <a:lumMod val="95000"/>
                  <a:lumOff val="5000"/>
                </a:schemeClr>
              </a:solidFill>
            </a:endParaRPr>
          </a:p>
          <a:p>
            <a:pPr algn="ctr"/>
            <a:r>
              <a:rPr kumimoji="1" lang="ja-JP" altLang="en-US" sz="2400" b="1">
                <a:solidFill>
                  <a:schemeClr val="tx1">
                    <a:lumMod val="95000"/>
                    <a:lumOff val="5000"/>
                  </a:schemeClr>
                </a:solidFill>
              </a:rPr>
              <a:t>基盤</a:t>
            </a:r>
          </a:p>
        </p:txBody>
      </p:sp>
      <p:sp>
        <p:nvSpPr>
          <p:cNvPr id="17" name="フローチャート: 結合子 16">
            <a:extLst>
              <a:ext uri="{FF2B5EF4-FFF2-40B4-BE49-F238E27FC236}">
                <a16:creationId xmlns:a16="http://schemas.microsoft.com/office/drawing/2014/main" id="{91304A05-130A-AA35-B585-95182617ADB4}"/>
              </a:ext>
            </a:extLst>
          </p:cNvPr>
          <p:cNvSpPr/>
          <p:nvPr/>
        </p:nvSpPr>
        <p:spPr>
          <a:xfrm>
            <a:off x="6331284" y="3694863"/>
            <a:ext cx="1980000" cy="1980000"/>
          </a:xfrm>
          <a:prstGeom prst="flowChartConnector">
            <a:avLst/>
          </a:prstGeom>
          <a:solidFill>
            <a:schemeClr val="bg2">
              <a:lumMod val="50000"/>
              <a:alpha val="60000"/>
            </a:schemeClr>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95000"/>
                    <a:lumOff val="5000"/>
                  </a:schemeClr>
                </a:solidFill>
              </a:rPr>
              <a:t>生産</a:t>
            </a:r>
            <a:endParaRPr kumimoji="1" lang="en-US" altLang="ja-JP" sz="2400" b="1">
              <a:solidFill>
                <a:schemeClr val="tx1">
                  <a:lumMod val="95000"/>
                  <a:lumOff val="5000"/>
                </a:schemeClr>
              </a:solidFill>
            </a:endParaRPr>
          </a:p>
          <a:p>
            <a:pPr algn="ctr"/>
            <a:r>
              <a:rPr lang="ja-JP" altLang="en-US" sz="2400" b="1">
                <a:solidFill>
                  <a:schemeClr val="tx1">
                    <a:lumMod val="95000"/>
                    <a:lumOff val="5000"/>
                  </a:schemeClr>
                </a:solidFill>
              </a:rPr>
              <a:t>環境</a:t>
            </a:r>
            <a:endParaRPr kumimoji="1" lang="ja-JP" altLang="en-US" sz="2400" b="1">
              <a:solidFill>
                <a:schemeClr val="tx1">
                  <a:lumMod val="95000"/>
                  <a:lumOff val="5000"/>
                </a:schemeClr>
              </a:solidFill>
            </a:endParaRPr>
          </a:p>
        </p:txBody>
      </p:sp>
      <p:cxnSp>
        <p:nvCxnSpPr>
          <p:cNvPr id="19" name="直線コネクタ 18">
            <a:extLst>
              <a:ext uri="{FF2B5EF4-FFF2-40B4-BE49-F238E27FC236}">
                <a16:creationId xmlns:a16="http://schemas.microsoft.com/office/drawing/2014/main" id="{3118E430-DE1F-DA0C-EF27-1B53E0EEEB17}"/>
              </a:ext>
            </a:extLst>
          </p:cNvPr>
          <p:cNvCxnSpPr>
            <a:cxnSpLocks/>
            <a:stCxn id="27" idx="1"/>
            <a:endCxn id="26" idx="3"/>
          </p:cNvCxnSpPr>
          <p:nvPr/>
        </p:nvCxnSpPr>
        <p:spPr>
          <a:xfrm flipH="1" flipV="1">
            <a:off x="4535193" y="2885766"/>
            <a:ext cx="2012657" cy="1297920"/>
          </a:xfrm>
          <a:prstGeom prst="line">
            <a:avLst/>
          </a:prstGeom>
          <a:ln w="19050">
            <a:solidFill>
              <a:schemeClr val="bg2">
                <a:lumMod val="25000"/>
              </a:schemeClr>
            </a:solidFill>
          </a:ln>
        </p:spPr>
        <p:style>
          <a:lnRef idx="2">
            <a:schemeClr val="accent1"/>
          </a:lnRef>
          <a:fillRef idx="0">
            <a:schemeClr val="accent1"/>
          </a:fillRef>
          <a:effectRef idx="1">
            <a:schemeClr val="accent1"/>
          </a:effectRef>
          <a:fontRef idx="minor">
            <a:schemeClr val="tx1"/>
          </a:fontRef>
        </p:style>
      </p:cxnSp>
      <p:sp>
        <p:nvSpPr>
          <p:cNvPr id="22" name="テキスト ボックス 21">
            <a:extLst>
              <a:ext uri="{FF2B5EF4-FFF2-40B4-BE49-F238E27FC236}">
                <a16:creationId xmlns:a16="http://schemas.microsoft.com/office/drawing/2014/main" id="{CDEB1148-B7E3-C124-F600-8CACA2886FDA}"/>
              </a:ext>
            </a:extLst>
          </p:cNvPr>
          <p:cNvSpPr txBox="1"/>
          <p:nvPr/>
        </p:nvSpPr>
        <p:spPr>
          <a:xfrm>
            <a:off x="8378428" y="2713877"/>
            <a:ext cx="1642498" cy="461665"/>
          </a:xfrm>
          <a:prstGeom prst="rect">
            <a:avLst/>
          </a:prstGeom>
          <a:noFill/>
        </p:spPr>
        <p:txBody>
          <a:bodyPr wrap="square" rtlCol="0">
            <a:spAutoFit/>
          </a:bodyPr>
          <a:lstStyle/>
          <a:p>
            <a:r>
              <a:rPr kumimoji="1" lang="ja-JP" altLang="en-US" sz="2400"/>
              <a:t>公共施設</a:t>
            </a:r>
          </a:p>
        </p:txBody>
      </p:sp>
      <p:sp>
        <p:nvSpPr>
          <p:cNvPr id="23" name="テキスト ボックス 22">
            <a:extLst>
              <a:ext uri="{FF2B5EF4-FFF2-40B4-BE49-F238E27FC236}">
                <a16:creationId xmlns:a16="http://schemas.microsoft.com/office/drawing/2014/main" id="{9BB3F767-4C8E-B1C3-1C80-A9A784DC711B}"/>
              </a:ext>
            </a:extLst>
          </p:cNvPr>
          <p:cNvSpPr txBox="1"/>
          <p:nvPr/>
        </p:nvSpPr>
        <p:spPr>
          <a:xfrm>
            <a:off x="2749872" y="5084082"/>
            <a:ext cx="800900" cy="461665"/>
          </a:xfrm>
          <a:prstGeom prst="rect">
            <a:avLst/>
          </a:prstGeom>
          <a:noFill/>
        </p:spPr>
        <p:txBody>
          <a:bodyPr wrap="square" rtlCol="0">
            <a:spAutoFit/>
          </a:bodyPr>
          <a:lstStyle/>
          <a:p>
            <a:r>
              <a:rPr kumimoji="1" lang="ja-JP" altLang="en-US" sz="2400"/>
              <a:t>商業</a:t>
            </a:r>
          </a:p>
        </p:txBody>
      </p:sp>
      <p:sp>
        <p:nvSpPr>
          <p:cNvPr id="24" name="テキスト ボックス 23">
            <a:extLst>
              <a:ext uri="{FF2B5EF4-FFF2-40B4-BE49-F238E27FC236}">
                <a16:creationId xmlns:a16="http://schemas.microsoft.com/office/drawing/2014/main" id="{4BBA242F-3537-EF2D-E660-C07B2D9EFE4F}"/>
              </a:ext>
            </a:extLst>
          </p:cNvPr>
          <p:cNvSpPr txBox="1"/>
          <p:nvPr/>
        </p:nvSpPr>
        <p:spPr>
          <a:xfrm>
            <a:off x="9589564" y="4632766"/>
            <a:ext cx="904065" cy="461665"/>
          </a:xfrm>
          <a:prstGeom prst="rect">
            <a:avLst/>
          </a:prstGeom>
          <a:noFill/>
        </p:spPr>
        <p:txBody>
          <a:bodyPr wrap="square" rtlCol="0">
            <a:spAutoFit/>
          </a:bodyPr>
          <a:lstStyle/>
          <a:p>
            <a:r>
              <a:rPr kumimoji="1" lang="ja-JP" altLang="en-US" sz="2400"/>
              <a:t>農業</a:t>
            </a:r>
          </a:p>
        </p:txBody>
      </p:sp>
      <p:sp>
        <p:nvSpPr>
          <p:cNvPr id="25" name="テキスト ボックス 24">
            <a:extLst>
              <a:ext uri="{FF2B5EF4-FFF2-40B4-BE49-F238E27FC236}">
                <a16:creationId xmlns:a16="http://schemas.microsoft.com/office/drawing/2014/main" id="{B848006B-6852-80E3-FA20-CBFFD6C5711F}"/>
              </a:ext>
            </a:extLst>
          </p:cNvPr>
          <p:cNvSpPr txBox="1"/>
          <p:nvPr/>
        </p:nvSpPr>
        <p:spPr>
          <a:xfrm>
            <a:off x="2426407" y="3605983"/>
            <a:ext cx="1452386" cy="461665"/>
          </a:xfrm>
          <a:prstGeom prst="rect">
            <a:avLst/>
          </a:prstGeom>
          <a:noFill/>
        </p:spPr>
        <p:txBody>
          <a:bodyPr wrap="square" rtlCol="0">
            <a:spAutoFit/>
          </a:bodyPr>
          <a:lstStyle/>
          <a:p>
            <a:r>
              <a:rPr kumimoji="1" lang="ja-JP" altLang="en-US" sz="2400"/>
              <a:t>生活交通</a:t>
            </a:r>
          </a:p>
        </p:txBody>
      </p:sp>
      <p:sp>
        <p:nvSpPr>
          <p:cNvPr id="26" name="テキスト ボックス 25">
            <a:extLst>
              <a:ext uri="{FF2B5EF4-FFF2-40B4-BE49-F238E27FC236}">
                <a16:creationId xmlns:a16="http://schemas.microsoft.com/office/drawing/2014/main" id="{3F352937-03AA-B6D1-B577-618EE274C7F9}"/>
              </a:ext>
            </a:extLst>
          </p:cNvPr>
          <p:cNvSpPr txBox="1"/>
          <p:nvPr/>
        </p:nvSpPr>
        <p:spPr>
          <a:xfrm>
            <a:off x="3734293" y="2654933"/>
            <a:ext cx="800900" cy="461665"/>
          </a:xfrm>
          <a:prstGeom prst="rect">
            <a:avLst/>
          </a:prstGeom>
          <a:noFill/>
        </p:spPr>
        <p:txBody>
          <a:bodyPr wrap="square" rtlCol="0">
            <a:spAutoFit/>
          </a:bodyPr>
          <a:lstStyle/>
          <a:p>
            <a:r>
              <a:rPr lang="ja-JP" altLang="en-US" sz="2400"/>
              <a:t>防災</a:t>
            </a:r>
            <a:endParaRPr kumimoji="1" lang="ja-JP" altLang="en-US" sz="2400"/>
          </a:p>
        </p:txBody>
      </p:sp>
      <p:sp>
        <p:nvSpPr>
          <p:cNvPr id="27" name="フローチャート: 結合子 26">
            <a:extLst>
              <a:ext uri="{FF2B5EF4-FFF2-40B4-BE49-F238E27FC236}">
                <a16:creationId xmlns:a16="http://schemas.microsoft.com/office/drawing/2014/main" id="{E2493C01-92E0-9B15-06CE-2E46B3EA1C24}"/>
              </a:ext>
            </a:extLst>
          </p:cNvPr>
          <p:cNvSpPr/>
          <p:nvPr/>
        </p:nvSpPr>
        <p:spPr>
          <a:xfrm>
            <a:off x="6532034" y="4167870"/>
            <a:ext cx="108000" cy="108000"/>
          </a:xfrm>
          <a:prstGeom prst="flowChartConnector">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フローチャート: 結合子 28">
            <a:extLst>
              <a:ext uri="{FF2B5EF4-FFF2-40B4-BE49-F238E27FC236}">
                <a16:creationId xmlns:a16="http://schemas.microsoft.com/office/drawing/2014/main" id="{4A8F3A45-A81C-51AF-9A52-A97066D34327}"/>
              </a:ext>
            </a:extLst>
          </p:cNvPr>
          <p:cNvSpPr/>
          <p:nvPr/>
        </p:nvSpPr>
        <p:spPr>
          <a:xfrm>
            <a:off x="7907332" y="4828136"/>
            <a:ext cx="108000" cy="108000"/>
          </a:xfrm>
          <a:prstGeom prst="flowChartConnector">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フローチャート: 結合子 29">
            <a:extLst>
              <a:ext uri="{FF2B5EF4-FFF2-40B4-BE49-F238E27FC236}">
                <a16:creationId xmlns:a16="http://schemas.microsoft.com/office/drawing/2014/main" id="{EBC7569E-8A47-5E44-DEA8-CE10CB5529F3}"/>
              </a:ext>
            </a:extLst>
          </p:cNvPr>
          <p:cNvSpPr/>
          <p:nvPr/>
        </p:nvSpPr>
        <p:spPr>
          <a:xfrm>
            <a:off x="6976970" y="3922124"/>
            <a:ext cx="108000" cy="108000"/>
          </a:xfrm>
          <a:prstGeom prst="flowChartConnector">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コネクタ 30">
            <a:extLst>
              <a:ext uri="{FF2B5EF4-FFF2-40B4-BE49-F238E27FC236}">
                <a16:creationId xmlns:a16="http://schemas.microsoft.com/office/drawing/2014/main" id="{6522006F-365E-DB1C-C107-800D17160928}"/>
              </a:ext>
            </a:extLst>
          </p:cNvPr>
          <p:cNvCxnSpPr>
            <a:cxnSpLocks/>
            <a:stCxn id="30" idx="7"/>
            <a:endCxn id="22" idx="1"/>
          </p:cNvCxnSpPr>
          <p:nvPr/>
        </p:nvCxnSpPr>
        <p:spPr>
          <a:xfrm flipV="1">
            <a:off x="7069154" y="2944710"/>
            <a:ext cx="1309274" cy="993230"/>
          </a:xfrm>
          <a:prstGeom prst="line">
            <a:avLst/>
          </a:prstGeom>
          <a:ln w="19050">
            <a:solidFill>
              <a:schemeClr val="bg2">
                <a:lumMod val="25000"/>
              </a:schemeClr>
            </a:solidFill>
          </a:ln>
        </p:spPr>
        <p:style>
          <a:lnRef idx="2">
            <a:schemeClr val="accent1"/>
          </a:lnRef>
          <a:fillRef idx="0">
            <a:schemeClr val="accent1"/>
          </a:fillRef>
          <a:effectRef idx="1">
            <a:schemeClr val="accent1"/>
          </a:effectRef>
          <a:fontRef idx="minor">
            <a:schemeClr val="tx1"/>
          </a:fontRef>
        </p:style>
      </p:cxnSp>
      <p:cxnSp>
        <p:nvCxnSpPr>
          <p:cNvPr id="36" name="直線コネクタ 35">
            <a:extLst>
              <a:ext uri="{FF2B5EF4-FFF2-40B4-BE49-F238E27FC236}">
                <a16:creationId xmlns:a16="http://schemas.microsoft.com/office/drawing/2014/main" id="{A663FDC5-D78E-B576-8CDB-9EAD14E3516D}"/>
              </a:ext>
            </a:extLst>
          </p:cNvPr>
          <p:cNvCxnSpPr>
            <a:cxnSpLocks/>
            <a:stCxn id="27" idx="1"/>
            <a:endCxn id="25" idx="3"/>
          </p:cNvCxnSpPr>
          <p:nvPr/>
        </p:nvCxnSpPr>
        <p:spPr>
          <a:xfrm flipH="1" flipV="1">
            <a:off x="3878793" y="3836816"/>
            <a:ext cx="2669057" cy="346870"/>
          </a:xfrm>
          <a:prstGeom prst="line">
            <a:avLst/>
          </a:prstGeom>
          <a:ln w="19050">
            <a:solidFill>
              <a:schemeClr val="bg2">
                <a:lumMod val="25000"/>
              </a:schemeClr>
            </a:solidFill>
          </a:ln>
        </p:spPr>
        <p:style>
          <a:lnRef idx="2">
            <a:schemeClr val="accent1"/>
          </a:lnRef>
          <a:fillRef idx="0">
            <a:schemeClr val="accent1"/>
          </a:fillRef>
          <a:effectRef idx="1">
            <a:schemeClr val="accent1"/>
          </a:effectRef>
          <a:fontRef idx="minor">
            <a:schemeClr val="tx1"/>
          </a:fontRef>
        </p:style>
      </p:cxnSp>
      <p:cxnSp>
        <p:nvCxnSpPr>
          <p:cNvPr id="39" name="直線コネクタ 38">
            <a:extLst>
              <a:ext uri="{FF2B5EF4-FFF2-40B4-BE49-F238E27FC236}">
                <a16:creationId xmlns:a16="http://schemas.microsoft.com/office/drawing/2014/main" id="{A1F55EFA-573E-0597-F54A-A023AD2965DF}"/>
              </a:ext>
            </a:extLst>
          </p:cNvPr>
          <p:cNvCxnSpPr>
            <a:cxnSpLocks/>
            <a:stCxn id="29" idx="6"/>
            <a:endCxn id="24" idx="1"/>
          </p:cNvCxnSpPr>
          <p:nvPr/>
        </p:nvCxnSpPr>
        <p:spPr>
          <a:xfrm flipV="1">
            <a:off x="8015332" y="4863599"/>
            <a:ext cx="1574232" cy="18537"/>
          </a:xfrm>
          <a:prstGeom prst="line">
            <a:avLst/>
          </a:prstGeom>
          <a:ln w="19050">
            <a:solidFill>
              <a:schemeClr val="bg2">
                <a:lumMod val="25000"/>
              </a:schemeClr>
            </a:solidFill>
          </a:ln>
        </p:spPr>
        <p:style>
          <a:lnRef idx="2">
            <a:schemeClr val="accent1"/>
          </a:lnRef>
          <a:fillRef idx="0">
            <a:schemeClr val="accent1"/>
          </a:fillRef>
          <a:effectRef idx="1">
            <a:schemeClr val="accent1"/>
          </a:effectRef>
          <a:fontRef idx="minor">
            <a:schemeClr val="tx1"/>
          </a:fontRef>
        </p:style>
      </p:cxnSp>
      <p:sp>
        <p:nvSpPr>
          <p:cNvPr id="44" name="フローチャート: 結合子 43">
            <a:extLst>
              <a:ext uri="{FF2B5EF4-FFF2-40B4-BE49-F238E27FC236}">
                <a16:creationId xmlns:a16="http://schemas.microsoft.com/office/drawing/2014/main" id="{004904DC-3443-A41C-623E-5864A214A896}"/>
              </a:ext>
            </a:extLst>
          </p:cNvPr>
          <p:cNvSpPr/>
          <p:nvPr/>
        </p:nvSpPr>
        <p:spPr>
          <a:xfrm>
            <a:off x="5125004" y="4932362"/>
            <a:ext cx="108000" cy="108000"/>
          </a:xfrm>
          <a:prstGeom prst="flowChartConnector">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5" name="直線コネクタ 44">
            <a:extLst>
              <a:ext uri="{FF2B5EF4-FFF2-40B4-BE49-F238E27FC236}">
                <a16:creationId xmlns:a16="http://schemas.microsoft.com/office/drawing/2014/main" id="{8B03B6A7-290A-617F-CD12-464FB5351D76}"/>
              </a:ext>
            </a:extLst>
          </p:cNvPr>
          <p:cNvCxnSpPr>
            <a:cxnSpLocks/>
            <a:stCxn id="44" idx="2"/>
          </p:cNvCxnSpPr>
          <p:nvPr/>
        </p:nvCxnSpPr>
        <p:spPr>
          <a:xfrm flipH="1">
            <a:off x="3590925" y="4986362"/>
            <a:ext cx="1534079" cy="262794"/>
          </a:xfrm>
          <a:prstGeom prst="line">
            <a:avLst/>
          </a:prstGeom>
          <a:ln w="19050">
            <a:solidFill>
              <a:schemeClr val="bg2">
                <a:lumMod val="25000"/>
              </a:schemeClr>
            </a:solidFill>
          </a:ln>
        </p:spPr>
        <p:style>
          <a:lnRef idx="2">
            <a:schemeClr val="accent1"/>
          </a:lnRef>
          <a:fillRef idx="0">
            <a:schemeClr val="accent1"/>
          </a:fillRef>
          <a:effectRef idx="1">
            <a:schemeClr val="accent1"/>
          </a:effectRef>
          <a:fontRef idx="minor">
            <a:schemeClr val="tx1"/>
          </a:fontRef>
        </p:style>
      </p:cxnSp>
      <p:sp>
        <p:nvSpPr>
          <p:cNvPr id="54" name="テキスト ボックス 53">
            <a:extLst>
              <a:ext uri="{FF2B5EF4-FFF2-40B4-BE49-F238E27FC236}">
                <a16:creationId xmlns:a16="http://schemas.microsoft.com/office/drawing/2014/main" id="{7E9BD7AD-7DA4-7A78-5E03-E6F4CDB75EF5}"/>
              </a:ext>
            </a:extLst>
          </p:cNvPr>
          <p:cNvSpPr txBox="1"/>
          <p:nvPr/>
        </p:nvSpPr>
        <p:spPr>
          <a:xfrm>
            <a:off x="1448979" y="957649"/>
            <a:ext cx="1129174" cy="369332"/>
          </a:xfrm>
          <a:prstGeom prst="rect">
            <a:avLst/>
          </a:prstGeom>
          <a:solidFill>
            <a:schemeClr val="bg1"/>
          </a:solidFill>
          <a:ln w="38100">
            <a:solidFill>
              <a:srgbClr val="C26A4A"/>
            </a:solidFill>
          </a:ln>
        </p:spPr>
        <p:txBody>
          <a:bodyPr wrap="square" rtlCol="0">
            <a:spAutoFit/>
          </a:bodyPr>
          <a:lstStyle/>
          <a:p>
            <a:r>
              <a:rPr lang="ja-JP" altLang="en-US"/>
              <a:t>基本理念</a:t>
            </a:r>
            <a:endParaRPr kumimoji="1" lang="en-US" altLang="ja-JP"/>
          </a:p>
        </p:txBody>
      </p:sp>
      <p:sp>
        <p:nvSpPr>
          <p:cNvPr id="55" name="テキスト ボックス 54">
            <a:extLst>
              <a:ext uri="{FF2B5EF4-FFF2-40B4-BE49-F238E27FC236}">
                <a16:creationId xmlns:a16="http://schemas.microsoft.com/office/drawing/2014/main" id="{9EE6FCF5-D24E-7D42-0B5D-B0F211A06044}"/>
              </a:ext>
            </a:extLst>
          </p:cNvPr>
          <p:cNvSpPr txBox="1"/>
          <p:nvPr/>
        </p:nvSpPr>
        <p:spPr>
          <a:xfrm>
            <a:off x="7314104" y="957649"/>
            <a:ext cx="876885" cy="369332"/>
          </a:xfrm>
          <a:prstGeom prst="rect">
            <a:avLst/>
          </a:prstGeom>
          <a:solidFill>
            <a:schemeClr val="bg1"/>
          </a:solidFill>
          <a:ln w="38100">
            <a:solidFill>
              <a:srgbClr val="4A7BA7"/>
            </a:solidFill>
          </a:ln>
        </p:spPr>
        <p:txBody>
          <a:bodyPr wrap="square" rtlCol="0">
            <a:spAutoFit/>
          </a:bodyPr>
          <a:lstStyle/>
          <a:p>
            <a:r>
              <a:rPr kumimoji="1" lang="ja-JP" altLang="en-US"/>
              <a:t>将来像</a:t>
            </a:r>
            <a:endParaRPr kumimoji="1" lang="en-US" altLang="ja-JP"/>
          </a:p>
        </p:txBody>
      </p:sp>
      <p:sp>
        <p:nvSpPr>
          <p:cNvPr id="56" name="スライド番号プレースホルダー 55">
            <a:extLst>
              <a:ext uri="{FF2B5EF4-FFF2-40B4-BE49-F238E27FC236}">
                <a16:creationId xmlns:a16="http://schemas.microsoft.com/office/drawing/2014/main" id="{5F91DD8A-E547-A9C6-0017-BAA8C8594859}"/>
              </a:ext>
            </a:extLst>
          </p:cNvPr>
          <p:cNvSpPr>
            <a:spLocks noGrp="1"/>
          </p:cNvSpPr>
          <p:nvPr>
            <p:ph type="sldNum" sz="quarter" idx="12"/>
          </p:nvPr>
        </p:nvSpPr>
        <p:spPr/>
        <p:txBody>
          <a:bodyPr/>
          <a:lstStyle/>
          <a:p>
            <a:fld id="{AAFBFB99-2AAE-4C69-9A02-A796AAE272E8}" type="slidenum">
              <a:rPr kumimoji="1" lang="ja-JP" altLang="en-US" smtClean="0"/>
              <a:t>7</a:t>
            </a:fld>
            <a:endParaRPr kumimoji="1" lang="ja-JP" altLang="en-US"/>
          </a:p>
        </p:txBody>
      </p:sp>
    </p:spTree>
    <p:extLst>
      <p:ext uri="{BB962C8B-B14F-4D97-AF65-F5344CB8AC3E}">
        <p14:creationId xmlns:p14="http://schemas.microsoft.com/office/powerpoint/2010/main" val="1995593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DCAD2-7D83-9D45-3BDF-E6BB5C154AB1}"/>
            </a:ext>
          </a:extLst>
        </p:cNvPr>
        <p:cNvGrpSpPr/>
        <p:nvPr/>
      </p:nvGrpSpPr>
      <p:grpSpPr>
        <a:xfrm>
          <a:off x="0" y="0"/>
          <a:ext cx="0" cy="0"/>
          <a:chOff x="0" y="0"/>
          <a:chExt cx="0" cy="0"/>
        </a:xfrm>
      </p:grpSpPr>
      <p:cxnSp>
        <p:nvCxnSpPr>
          <p:cNvPr id="18" name="直線コネクタ 17">
            <a:extLst>
              <a:ext uri="{FF2B5EF4-FFF2-40B4-BE49-F238E27FC236}">
                <a16:creationId xmlns:a16="http://schemas.microsoft.com/office/drawing/2014/main" id="{19ADB8D4-E552-3B2E-5214-76E576716B3E}"/>
              </a:ext>
            </a:extLst>
          </p:cNvPr>
          <p:cNvCxnSpPr>
            <a:cxnSpLocks/>
          </p:cNvCxnSpPr>
          <p:nvPr/>
        </p:nvCxnSpPr>
        <p:spPr>
          <a:xfrm>
            <a:off x="6096002" y="668565"/>
            <a:ext cx="0" cy="2214359"/>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6" name="四角形: 角を丸くする 15">
            <a:extLst>
              <a:ext uri="{FF2B5EF4-FFF2-40B4-BE49-F238E27FC236}">
                <a16:creationId xmlns:a16="http://schemas.microsoft.com/office/drawing/2014/main" id="{A78BA51E-C9FC-39D9-EEB3-79100B3E661C}"/>
              </a:ext>
            </a:extLst>
          </p:cNvPr>
          <p:cNvSpPr/>
          <p:nvPr/>
        </p:nvSpPr>
        <p:spPr>
          <a:xfrm>
            <a:off x="3016764" y="5864405"/>
            <a:ext cx="6132285" cy="769441"/>
          </a:xfrm>
          <a:prstGeom prst="roundRect">
            <a:avLst/>
          </a:prstGeom>
          <a:solidFill>
            <a:schemeClr val="bg2"/>
          </a:solidFill>
          <a:ln w="76200">
            <a:solidFill>
              <a:srgbClr val="4A7BA7"/>
            </a:solidFill>
          </a:ln>
          <a:effectLst>
            <a:outerShdw blurRad="508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3C2BF4D0-8F0C-6D6B-9EF1-E234B52A2FF4}"/>
              </a:ext>
            </a:extLst>
          </p:cNvPr>
          <p:cNvSpPr/>
          <p:nvPr/>
        </p:nvSpPr>
        <p:spPr>
          <a:xfrm>
            <a:off x="3605298" y="5936231"/>
            <a:ext cx="5096520" cy="59857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14493624-C0CB-3627-B895-A2AF37056956}"/>
              </a:ext>
            </a:extLst>
          </p:cNvPr>
          <p:cNvSpPr txBox="1"/>
          <p:nvPr/>
        </p:nvSpPr>
        <p:spPr>
          <a:xfrm>
            <a:off x="465079" y="244662"/>
            <a:ext cx="4901006"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05</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提案：生活交通</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3" name="四角形: 角を丸くする 2">
            <a:extLst>
              <a:ext uri="{FF2B5EF4-FFF2-40B4-BE49-F238E27FC236}">
                <a16:creationId xmlns:a16="http://schemas.microsoft.com/office/drawing/2014/main" id="{5C0BB575-183E-D033-1336-003A1EB0C206}"/>
              </a:ext>
            </a:extLst>
          </p:cNvPr>
          <p:cNvSpPr/>
          <p:nvPr/>
        </p:nvSpPr>
        <p:spPr>
          <a:xfrm>
            <a:off x="3692591" y="1360327"/>
            <a:ext cx="4806816" cy="973342"/>
          </a:xfrm>
          <a:prstGeom prst="roundRect">
            <a:avLst/>
          </a:prstGeom>
          <a:solidFill>
            <a:schemeClr val="bg2"/>
          </a:solidFill>
          <a:ln w="76200">
            <a:solidFill>
              <a:srgbClr val="C26A4A"/>
            </a:solidFill>
          </a:ln>
          <a:effectLst>
            <a:outerShdw blurRad="508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95000"/>
                    <a:lumOff val="5000"/>
                  </a:schemeClr>
                </a:solidFill>
              </a:rPr>
              <a:t>生活基盤と居住の一致</a:t>
            </a:r>
            <a:endParaRPr lang="en-US" altLang="ja-JP" sz="2400" b="1">
              <a:solidFill>
                <a:schemeClr val="tx1">
                  <a:lumMod val="95000"/>
                  <a:lumOff val="5000"/>
                </a:schemeClr>
              </a:solidFill>
            </a:endParaRPr>
          </a:p>
          <a:p>
            <a:pPr algn="ctr"/>
            <a:r>
              <a:rPr lang="ja-JP" altLang="en-US" sz="2400" b="1">
                <a:solidFill>
                  <a:schemeClr val="tx1">
                    <a:lumMod val="95000"/>
                    <a:lumOff val="5000"/>
                  </a:schemeClr>
                </a:solidFill>
              </a:rPr>
              <a:t>バス再編と充実</a:t>
            </a:r>
          </a:p>
        </p:txBody>
      </p:sp>
      <p:sp>
        <p:nvSpPr>
          <p:cNvPr id="6" name="テキスト ボックス 5">
            <a:extLst>
              <a:ext uri="{FF2B5EF4-FFF2-40B4-BE49-F238E27FC236}">
                <a16:creationId xmlns:a16="http://schemas.microsoft.com/office/drawing/2014/main" id="{94F4C981-A9DB-BAEA-6866-E469618E15CF}"/>
              </a:ext>
            </a:extLst>
          </p:cNvPr>
          <p:cNvSpPr txBox="1"/>
          <p:nvPr/>
        </p:nvSpPr>
        <p:spPr>
          <a:xfrm>
            <a:off x="3087415" y="5999552"/>
            <a:ext cx="6132286" cy="584775"/>
          </a:xfrm>
          <a:prstGeom prst="rect">
            <a:avLst/>
          </a:prstGeom>
          <a:noFill/>
        </p:spPr>
        <p:txBody>
          <a:bodyPr wrap="square" rtlCol="0">
            <a:spAutoFit/>
          </a:bodyPr>
          <a:lstStyle/>
          <a:p>
            <a:r>
              <a:rPr kumimoji="1" lang="ja-JP" altLang="en-US" sz="3200" b="1"/>
              <a:t>便利で住み続けられる生活環境</a:t>
            </a:r>
          </a:p>
        </p:txBody>
      </p:sp>
      <p:cxnSp>
        <p:nvCxnSpPr>
          <p:cNvPr id="24" name="直線コネクタ 23">
            <a:extLst>
              <a:ext uri="{FF2B5EF4-FFF2-40B4-BE49-F238E27FC236}">
                <a16:creationId xmlns:a16="http://schemas.microsoft.com/office/drawing/2014/main" id="{80FE7ABC-2003-15C8-C3E2-85F41127F2B9}"/>
              </a:ext>
            </a:extLst>
          </p:cNvPr>
          <p:cNvCxnSpPr>
            <a:cxnSpLocks/>
          </p:cNvCxnSpPr>
          <p:nvPr/>
        </p:nvCxnSpPr>
        <p:spPr>
          <a:xfrm>
            <a:off x="3177540" y="2899850"/>
            <a:ext cx="2911886" cy="0"/>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直線コネクタ 37">
            <a:extLst>
              <a:ext uri="{FF2B5EF4-FFF2-40B4-BE49-F238E27FC236}">
                <a16:creationId xmlns:a16="http://schemas.microsoft.com/office/drawing/2014/main" id="{88196BFA-E517-34CE-BAA6-6F2ACCF33867}"/>
              </a:ext>
            </a:extLst>
          </p:cNvPr>
          <p:cNvCxnSpPr>
            <a:cxnSpLocks/>
          </p:cNvCxnSpPr>
          <p:nvPr/>
        </p:nvCxnSpPr>
        <p:spPr>
          <a:xfrm flipV="1">
            <a:off x="6096001" y="2882924"/>
            <a:ext cx="0" cy="510353"/>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42" name="四角形: 角を丸くする 41">
            <a:extLst>
              <a:ext uri="{FF2B5EF4-FFF2-40B4-BE49-F238E27FC236}">
                <a16:creationId xmlns:a16="http://schemas.microsoft.com/office/drawing/2014/main" id="{1C3D5777-2DF6-8A50-8679-7071A6A93B05}"/>
              </a:ext>
            </a:extLst>
          </p:cNvPr>
          <p:cNvSpPr/>
          <p:nvPr/>
        </p:nvSpPr>
        <p:spPr>
          <a:xfrm>
            <a:off x="1982073" y="3432248"/>
            <a:ext cx="2454705" cy="88109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lumMod val="95000"/>
                    <a:lumOff val="5000"/>
                  </a:schemeClr>
                </a:solidFill>
              </a:rPr>
              <a:t>雇用への</a:t>
            </a:r>
            <a:endParaRPr kumimoji="1" lang="en-US" altLang="ja-JP" sz="2400">
              <a:solidFill>
                <a:schemeClr val="tx1">
                  <a:lumMod val="95000"/>
                  <a:lumOff val="5000"/>
                </a:schemeClr>
              </a:solidFill>
            </a:endParaRPr>
          </a:p>
          <a:p>
            <a:pPr algn="ctr"/>
            <a:r>
              <a:rPr kumimoji="1" lang="ja-JP" altLang="en-US" sz="2400">
                <a:solidFill>
                  <a:schemeClr val="tx1">
                    <a:lumMod val="95000"/>
                    <a:lumOff val="5000"/>
                  </a:schemeClr>
                </a:solidFill>
              </a:rPr>
              <a:t>アクセス向上</a:t>
            </a:r>
          </a:p>
        </p:txBody>
      </p:sp>
      <p:sp>
        <p:nvSpPr>
          <p:cNvPr id="43" name="四角形: 角を丸くする 42">
            <a:extLst>
              <a:ext uri="{FF2B5EF4-FFF2-40B4-BE49-F238E27FC236}">
                <a16:creationId xmlns:a16="http://schemas.microsoft.com/office/drawing/2014/main" id="{A608CE12-C68E-581B-BF52-A5014117D7CE}"/>
              </a:ext>
            </a:extLst>
          </p:cNvPr>
          <p:cNvSpPr/>
          <p:nvPr/>
        </p:nvSpPr>
        <p:spPr>
          <a:xfrm>
            <a:off x="4868648" y="3393277"/>
            <a:ext cx="2454705" cy="88109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solidFill>
              </a:rPr>
              <a:t>生活施設との</a:t>
            </a:r>
            <a:endParaRPr kumimoji="1" lang="en-US" altLang="ja-JP" sz="2400">
              <a:solidFill>
                <a:schemeClr val="tx1"/>
              </a:solidFill>
            </a:endParaRPr>
          </a:p>
          <a:p>
            <a:pPr algn="ctr"/>
            <a:r>
              <a:rPr kumimoji="1" lang="ja-JP" altLang="en-US" sz="2400">
                <a:solidFill>
                  <a:schemeClr val="tx1"/>
                </a:solidFill>
              </a:rPr>
              <a:t>近接化</a:t>
            </a:r>
          </a:p>
        </p:txBody>
      </p:sp>
      <p:sp>
        <p:nvSpPr>
          <p:cNvPr id="44" name="四角形: 角を丸くする 43">
            <a:extLst>
              <a:ext uri="{FF2B5EF4-FFF2-40B4-BE49-F238E27FC236}">
                <a16:creationId xmlns:a16="http://schemas.microsoft.com/office/drawing/2014/main" id="{194E25BE-6E10-FCD0-C36C-E781D65A813F}"/>
              </a:ext>
            </a:extLst>
          </p:cNvPr>
          <p:cNvSpPr/>
          <p:nvPr/>
        </p:nvSpPr>
        <p:spPr>
          <a:xfrm>
            <a:off x="7729166" y="3407400"/>
            <a:ext cx="2743200" cy="88109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a:solidFill>
                  <a:schemeClr val="tx1">
                    <a:lumMod val="95000"/>
                    <a:lumOff val="5000"/>
                  </a:schemeClr>
                </a:solidFill>
              </a:rPr>
              <a:t>生活地域と中心部の移動強化</a:t>
            </a:r>
          </a:p>
        </p:txBody>
      </p:sp>
      <p:sp>
        <p:nvSpPr>
          <p:cNvPr id="45" name="矢印: 下 44">
            <a:extLst>
              <a:ext uri="{FF2B5EF4-FFF2-40B4-BE49-F238E27FC236}">
                <a16:creationId xmlns:a16="http://schemas.microsoft.com/office/drawing/2014/main" id="{6C6CC6B1-2C80-CA56-24AC-F2215EF37362}"/>
              </a:ext>
            </a:extLst>
          </p:cNvPr>
          <p:cNvSpPr/>
          <p:nvPr/>
        </p:nvSpPr>
        <p:spPr>
          <a:xfrm>
            <a:off x="5387339" y="5387101"/>
            <a:ext cx="1417321" cy="410629"/>
          </a:xfrm>
          <a:prstGeom prst="downArrow">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5" name="直線コネクタ 54">
            <a:extLst>
              <a:ext uri="{FF2B5EF4-FFF2-40B4-BE49-F238E27FC236}">
                <a16:creationId xmlns:a16="http://schemas.microsoft.com/office/drawing/2014/main" id="{CCE7BE2D-915C-4097-FE9A-4B535128BCB0}"/>
              </a:ext>
            </a:extLst>
          </p:cNvPr>
          <p:cNvCxnSpPr>
            <a:cxnSpLocks/>
          </p:cNvCxnSpPr>
          <p:nvPr/>
        </p:nvCxnSpPr>
        <p:spPr>
          <a:xfrm flipV="1">
            <a:off x="3209426" y="2882921"/>
            <a:ext cx="0" cy="510353"/>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直線コネクタ 55">
            <a:extLst>
              <a:ext uri="{FF2B5EF4-FFF2-40B4-BE49-F238E27FC236}">
                <a16:creationId xmlns:a16="http://schemas.microsoft.com/office/drawing/2014/main" id="{726EAA21-2F3B-0380-C7C6-1A01C223188B}"/>
              </a:ext>
            </a:extLst>
          </p:cNvPr>
          <p:cNvCxnSpPr>
            <a:cxnSpLocks/>
          </p:cNvCxnSpPr>
          <p:nvPr/>
        </p:nvCxnSpPr>
        <p:spPr>
          <a:xfrm flipV="1">
            <a:off x="8956519" y="2898673"/>
            <a:ext cx="0" cy="510353"/>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8" name="直線コネクタ 57">
            <a:extLst>
              <a:ext uri="{FF2B5EF4-FFF2-40B4-BE49-F238E27FC236}">
                <a16:creationId xmlns:a16="http://schemas.microsoft.com/office/drawing/2014/main" id="{A4AA3B7F-ECCB-31E2-4DB8-108EA207493E}"/>
              </a:ext>
            </a:extLst>
          </p:cNvPr>
          <p:cNvCxnSpPr>
            <a:cxnSpLocks/>
          </p:cNvCxnSpPr>
          <p:nvPr/>
        </p:nvCxnSpPr>
        <p:spPr>
          <a:xfrm>
            <a:off x="6096000" y="2898673"/>
            <a:ext cx="2880000" cy="0"/>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2" name="四角形: 角を丸くする 61">
            <a:extLst>
              <a:ext uri="{FF2B5EF4-FFF2-40B4-BE49-F238E27FC236}">
                <a16:creationId xmlns:a16="http://schemas.microsoft.com/office/drawing/2014/main" id="{6A11B143-114C-64E3-7E05-77ECBCB55E37}"/>
              </a:ext>
            </a:extLst>
          </p:cNvPr>
          <p:cNvSpPr>
            <a:spLocks noGrp="1" noRot="1" noMove="1" noResize="1" noEditPoints="1" noAdjustHandles="1" noChangeArrowheads="1" noChangeShapeType="1"/>
          </p:cNvSpPr>
          <p:nvPr/>
        </p:nvSpPr>
        <p:spPr>
          <a:xfrm>
            <a:off x="1982073" y="4721848"/>
            <a:ext cx="8201798" cy="598578"/>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a:solidFill>
                  <a:schemeClr val="tx1">
                    <a:lumMod val="95000"/>
                    <a:lumOff val="5000"/>
                  </a:schemeClr>
                </a:solidFill>
              </a:rPr>
              <a:t>日常生活の徒歩や自転車による完結・市内の外出容易化</a:t>
            </a:r>
            <a:endParaRPr lang="en-US" altLang="ja-JP" sz="2400">
              <a:solidFill>
                <a:schemeClr val="tx1">
                  <a:lumMod val="95000"/>
                  <a:lumOff val="5000"/>
                </a:schemeClr>
              </a:solidFill>
            </a:endParaRPr>
          </a:p>
        </p:txBody>
      </p:sp>
      <p:sp>
        <p:nvSpPr>
          <p:cNvPr id="63" name="正方形/長方形 62">
            <a:extLst>
              <a:ext uri="{FF2B5EF4-FFF2-40B4-BE49-F238E27FC236}">
                <a16:creationId xmlns:a16="http://schemas.microsoft.com/office/drawing/2014/main" id="{056BEDB2-9DB2-9907-9B3E-BA890590A87E}"/>
              </a:ext>
            </a:extLst>
          </p:cNvPr>
          <p:cNvSpPr/>
          <p:nvPr/>
        </p:nvSpPr>
        <p:spPr>
          <a:xfrm>
            <a:off x="7856789" y="228015"/>
            <a:ext cx="4058652" cy="8811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a:solidFill>
                  <a:schemeClr val="tx1"/>
                </a:solidFill>
              </a:rPr>
              <a:t>生活不便地域の存在</a:t>
            </a:r>
            <a:endParaRPr lang="en-US" altLang="ja-JP" sz="2400">
              <a:solidFill>
                <a:schemeClr val="tx1"/>
              </a:solidFill>
            </a:endParaRPr>
          </a:p>
          <a:p>
            <a:pPr algn="ctr"/>
            <a:r>
              <a:rPr lang="ja-JP" altLang="en-US" sz="2400">
                <a:solidFill>
                  <a:schemeClr val="tx1"/>
                </a:solidFill>
              </a:rPr>
              <a:t>公共交通利便性の低下</a:t>
            </a:r>
          </a:p>
        </p:txBody>
      </p:sp>
      <p:cxnSp>
        <p:nvCxnSpPr>
          <p:cNvPr id="64" name="直線コネクタ 63">
            <a:extLst>
              <a:ext uri="{FF2B5EF4-FFF2-40B4-BE49-F238E27FC236}">
                <a16:creationId xmlns:a16="http://schemas.microsoft.com/office/drawing/2014/main" id="{9DB16B05-D933-3D20-A2C7-B852CFC0E260}"/>
              </a:ext>
            </a:extLst>
          </p:cNvPr>
          <p:cNvCxnSpPr>
            <a:cxnSpLocks/>
            <a:endCxn id="63" idx="1"/>
          </p:cNvCxnSpPr>
          <p:nvPr/>
        </p:nvCxnSpPr>
        <p:spPr>
          <a:xfrm>
            <a:off x="6060073" y="668565"/>
            <a:ext cx="1796716" cy="0"/>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5" name="スライド番号プレースホルダー 4">
            <a:extLst>
              <a:ext uri="{FF2B5EF4-FFF2-40B4-BE49-F238E27FC236}">
                <a16:creationId xmlns:a16="http://schemas.microsoft.com/office/drawing/2014/main" id="{E9045DB1-789F-D28F-9293-DB0C31098401}"/>
              </a:ext>
            </a:extLst>
          </p:cNvPr>
          <p:cNvSpPr>
            <a:spLocks noGrp="1"/>
          </p:cNvSpPr>
          <p:nvPr>
            <p:ph type="sldNum" sz="quarter" idx="12"/>
          </p:nvPr>
        </p:nvSpPr>
        <p:spPr/>
        <p:txBody>
          <a:bodyPr/>
          <a:lstStyle/>
          <a:p>
            <a:fld id="{AAFBFB99-2AAE-4C69-9A02-A796AAE272E8}" type="slidenum">
              <a:rPr kumimoji="1" lang="ja-JP" altLang="en-US" smtClean="0"/>
              <a:t>8</a:t>
            </a:fld>
            <a:endParaRPr kumimoji="1" lang="ja-JP" altLang="en-US"/>
          </a:p>
        </p:txBody>
      </p:sp>
      <p:sp>
        <p:nvSpPr>
          <p:cNvPr id="2" name="テキスト ボックス 1">
            <a:extLst>
              <a:ext uri="{FF2B5EF4-FFF2-40B4-BE49-F238E27FC236}">
                <a16:creationId xmlns:a16="http://schemas.microsoft.com/office/drawing/2014/main" id="{0497B3FB-020C-835E-7D94-C27085816771}"/>
              </a:ext>
            </a:extLst>
          </p:cNvPr>
          <p:cNvSpPr txBox="1"/>
          <p:nvPr/>
        </p:nvSpPr>
        <p:spPr>
          <a:xfrm>
            <a:off x="9828351" y="1197916"/>
            <a:ext cx="1406013" cy="646331"/>
          </a:xfrm>
          <a:prstGeom prst="rect">
            <a:avLst/>
          </a:prstGeom>
          <a:noFill/>
        </p:spPr>
        <p:txBody>
          <a:bodyPr wrap="square" rtlCol="0">
            <a:spAutoFit/>
          </a:bodyPr>
          <a:lstStyle/>
          <a:p>
            <a:pPr algn="ctr"/>
            <a:r>
              <a:rPr kumimoji="1" lang="ja-JP" altLang="en-US" sz="3600" b="1">
                <a:solidFill>
                  <a:schemeClr val="bg1">
                    <a:lumMod val="50000"/>
                  </a:schemeClr>
                </a:solidFill>
              </a:rPr>
              <a:t>課題</a:t>
            </a:r>
          </a:p>
        </p:txBody>
      </p:sp>
      <p:sp>
        <p:nvSpPr>
          <p:cNvPr id="4" name="テキスト ボックス 3">
            <a:extLst>
              <a:ext uri="{FF2B5EF4-FFF2-40B4-BE49-F238E27FC236}">
                <a16:creationId xmlns:a16="http://schemas.microsoft.com/office/drawing/2014/main" id="{31B404E1-EFC9-0567-5FE9-6A1CE879D955}"/>
              </a:ext>
            </a:extLst>
          </p:cNvPr>
          <p:cNvSpPr txBox="1"/>
          <p:nvPr/>
        </p:nvSpPr>
        <p:spPr>
          <a:xfrm>
            <a:off x="2301730" y="1448639"/>
            <a:ext cx="1406013" cy="646331"/>
          </a:xfrm>
          <a:prstGeom prst="rect">
            <a:avLst/>
          </a:prstGeom>
          <a:noFill/>
        </p:spPr>
        <p:txBody>
          <a:bodyPr wrap="square" rtlCol="0">
            <a:spAutoFit/>
          </a:bodyPr>
          <a:lstStyle/>
          <a:p>
            <a:pPr algn="ctr"/>
            <a:r>
              <a:rPr kumimoji="1" lang="ja-JP" altLang="en-US" sz="3600" b="1">
                <a:solidFill>
                  <a:srgbClr val="C26A4A"/>
                </a:solidFill>
              </a:rPr>
              <a:t>指針</a:t>
            </a:r>
          </a:p>
        </p:txBody>
      </p:sp>
      <p:sp>
        <p:nvSpPr>
          <p:cNvPr id="7" name="テキスト ボックス 6">
            <a:extLst>
              <a:ext uri="{FF2B5EF4-FFF2-40B4-BE49-F238E27FC236}">
                <a16:creationId xmlns:a16="http://schemas.microsoft.com/office/drawing/2014/main" id="{E63EC98C-97A0-4101-5034-48D534091CA9}"/>
              </a:ext>
            </a:extLst>
          </p:cNvPr>
          <p:cNvSpPr txBox="1"/>
          <p:nvPr/>
        </p:nvSpPr>
        <p:spPr>
          <a:xfrm>
            <a:off x="1618388" y="5907579"/>
            <a:ext cx="1406013" cy="646331"/>
          </a:xfrm>
          <a:prstGeom prst="rect">
            <a:avLst/>
          </a:prstGeom>
          <a:noFill/>
        </p:spPr>
        <p:txBody>
          <a:bodyPr wrap="square" rtlCol="0">
            <a:spAutoFit/>
          </a:bodyPr>
          <a:lstStyle/>
          <a:p>
            <a:pPr algn="ctr"/>
            <a:r>
              <a:rPr kumimoji="1" lang="ja-JP" altLang="en-US" sz="3600" b="1">
                <a:solidFill>
                  <a:srgbClr val="4A7BA7"/>
                </a:solidFill>
              </a:rPr>
              <a:t>構想</a:t>
            </a:r>
          </a:p>
        </p:txBody>
      </p:sp>
    </p:spTree>
    <p:extLst>
      <p:ext uri="{BB962C8B-B14F-4D97-AF65-F5344CB8AC3E}">
        <p14:creationId xmlns:p14="http://schemas.microsoft.com/office/powerpoint/2010/main" val="3038207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C210F-A99C-3596-7D36-FDC011F3C5DB}"/>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E5CB4042-FF5E-D6A2-6DB9-4060A02822BC}"/>
              </a:ext>
            </a:extLst>
          </p:cNvPr>
          <p:cNvSpPr txBox="1"/>
          <p:nvPr/>
        </p:nvSpPr>
        <p:spPr>
          <a:xfrm>
            <a:off x="465079" y="244662"/>
            <a:ext cx="4901006"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05</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提案：生活交通</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2" name="テキスト ボックス 1">
            <a:extLst>
              <a:ext uri="{FF2B5EF4-FFF2-40B4-BE49-F238E27FC236}">
                <a16:creationId xmlns:a16="http://schemas.microsoft.com/office/drawing/2014/main" id="{600DEE87-69AA-912F-1B1B-66958EADFAFB}"/>
              </a:ext>
            </a:extLst>
          </p:cNvPr>
          <p:cNvSpPr txBox="1"/>
          <p:nvPr/>
        </p:nvSpPr>
        <p:spPr>
          <a:xfrm>
            <a:off x="591203" y="1239439"/>
            <a:ext cx="3397473" cy="523220"/>
          </a:xfrm>
          <a:prstGeom prst="rect">
            <a:avLst/>
          </a:prstGeom>
          <a:noFill/>
        </p:spPr>
        <p:txBody>
          <a:bodyPr wrap="square" rtlCol="0">
            <a:spAutoFit/>
          </a:bodyPr>
          <a:lstStyle/>
          <a:p>
            <a:r>
              <a:rPr kumimoji="1" lang="ja-JP" altLang="en-US" sz="2800">
                <a:latin typeface="Noto Sans JP" panose="020B0200000000000000" pitchFamily="50" charset="-128"/>
                <a:ea typeface="Noto Sans JP" panose="020B0200000000000000" pitchFamily="50" charset="-128"/>
              </a:rPr>
              <a:t>利便増進区域</a:t>
            </a:r>
          </a:p>
        </p:txBody>
      </p:sp>
      <p:cxnSp>
        <p:nvCxnSpPr>
          <p:cNvPr id="3" name="直線コネクタ 2">
            <a:extLst>
              <a:ext uri="{FF2B5EF4-FFF2-40B4-BE49-F238E27FC236}">
                <a16:creationId xmlns:a16="http://schemas.microsoft.com/office/drawing/2014/main" id="{B6D5C9BF-928B-6230-0ABB-33CB4A27CB7D}"/>
              </a:ext>
            </a:extLst>
          </p:cNvPr>
          <p:cNvCxnSpPr>
            <a:cxnSpLocks/>
          </p:cNvCxnSpPr>
          <p:nvPr/>
        </p:nvCxnSpPr>
        <p:spPr>
          <a:xfrm>
            <a:off x="465079" y="1790281"/>
            <a:ext cx="2430521" cy="0"/>
          </a:xfrm>
          <a:prstGeom prst="line">
            <a:avLst/>
          </a:prstGeom>
          <a:ln w="38100">
            <a:solidFill>
              <a:srgbClr val="C26A4A"/>
            </a:solidFill>
          </a:ln>
        </p:spPr>
        <p:style>
          <a:lnRef idx="2">
            <a:schemeClr val="accent1"/>
          </a:lnRef>
          <a:fillRef idx="0">
            <a:schemeClr val="accent1"/>
          </a:fillRef>
          <a:effectRef idx="1">
            <a:schemeClr val="accent1"/>
          </a:effectRef>
          <a:fontRef idx="minor">
            <a:schemeClr val="tx1"/>
          </a:fontRef>
        </p:style>
      </p:cxnSp>
      <p:sp>
        <p:nvSpPr>
          <p:cNvPr id="4" name="スライド番号プレースホルダー 3">
            <a:extLst>
              <a:ext uri="{FF2B5EF4-FFF2-40B4-BE49-F238E27FC236}">
                <a16:creationId xmlns:a16="http://schemas.microsoft.com/office/drawing/2014/main" id="{0A2153F8-E4A2-2D18-DE4A-705D6114F8E5}"/>
              </a:ext>
            </a:extLst>
          </p:cNvPr>
          <p:cNvSpPr>
            <a:spLocks noGrp="1"/>
          </p:cNvSpPr>
          <p:nvPr>
            <p:ph type="sldNum" sz="quarter" idx="12"/>
          </p:nvPr>
        </p:nvSpPr>
        <p:spPr/>
        <p:txBody>
          <a:bodyPr/>
          <a:lstStyle/>
          <a:p>
            <a:fld id="{AAFBFB99-2AAE-4C69-9A02-A796AAE272E8}" type="slidenum">
              <a:rPr kumimoji="1" lang="ja-JP" altLang="en-US" smtClean="0"/>
              <a:t>9</a:t>
            </a:fld>
            <a:endParaRPr kumimoji="1" lang="ja-JP" altLang="en-US"/>
          </a:p>
        </p:txBody>
      </p:sp>
      <p:sp>
        <p:nvSpPr>
          <p:cNvPr id="12" name="四角形: 角を丸くする 11">
            <a:extLst>
              <a:ext uri="{FF2B5EF4-FFF2-40B4-BE49-F238E27FC236}">
                <a16:creationId xmlns:a16="http://schemas.microsoft.com/office/drawing/2014/main" id="{4A2954F7-C4CE-4209-DFEF-60CEA91EFD82}"/>
              </a:ext>
            </a:extLst>
          </p:cNvPr>
          <p:cNvSpPr/>
          <p:nvPr/>
        </p:nvSpPr>
        <p:spPr>
          <a:xfrm>
            <a:off x="313697" y="2930301"/>
            <a:ext cx="3723884" cy="76944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a:solidFill>
                  <a:schemeClr val="tx1">
                    <a:lumMod val="95000"/>
                    <a:lumOff val="5000"/>
                  </a:schemeClr>
                </a:solidFill>
              </a:rPr>
              <a:t>生活機能へのアクセスが</a:t>
            </a:r>
            <a:endParaRPr lang="en-US" altLang="ja-JP" sz="2400">
              <a:solidFill>
                <a:schemeClr val="tx1">
                  <a:lumMod val="95000"/>
                  <a:lumOff val="5000"/>
                </a:schemeClr>
              </a:solidFill>
            </a:endParaRPr>
          </a:p>
          <a:p>
            <a:pPr algn="ctr"/>
            <a:r>
              <a:rPr lang="ja-JP" altLang="en-US" sz="2400">
                <a:solidFill>
                  <a:schemeClr val="tx1">
                    <a:lumMod val="95000"/>
                    <a:lumOff val="5000"/>
                  </a:schemeClr>
                </a:solidFill>
              </a:rPr>
              <a:t>難しい地域も含まれる</a:t>
            </a:r>
            <a:endParaRPr kumimoji="1" lang="en-US" altLang="ja-JP" sz="2400">
              <a:solidFill>
                <a:schemeClr val="tx1">
                  <a:lumMod val="95000"/>
                  <a:lumOff val="5000"/>
                </a:schemeClr>
              </a:solidFill>
            </a:endParaRPr>
          </a:p>
        </p:txBody>
      </p:sp>
      <p:sp>
        <p:nvSpPr>
          <p:cNvPr id="17" name="四角形: 角を丸くする 16">
            <a:extLst>
              <a:ext uri="{FF2B5EF4-FFF2-40B4-BE49-F238E27FC236}">
                <a16:creationId xmlns:a16="http://schemas.microsoft.com/office/drawing/2014/main" id="{223B83BC-0665-BE62-F755-70B426DE4C1E}"/>
              </a:ext>
            </a:extLst>
          </p:cNvPr>
          <p:cNvSpPr/>
          <p:nvPr/>
        </p:nvSpPr>
        <p:spPr>
          <a:xfrm>
            <a:off x="5366085" y="2796711"/>
            <a:ext cx="6587852" cy="1038416"/>
          </a:xfrm>
          <a:prstGeom prst="roundRect">
            <a:avLst/>
          </a:prstGeom>
          <a:solidFill>
            <a:srgbClr val="E4BC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chemeClr val="tx1">
                    <a:lumMod val="95000"/>
                    <a:lumOff val="5000"/>
                  </a:schemeClr>
                </a:solidFill>
              </a:rPr>
              <a:t>生活施設から徒歩・自転車圏内に設定</a:t>
            </a:r>
            <a:endParaRPr kumimoji="1" lang="en-US" altLang="ja-JP" sz="2800" b="1">
              <a:solidFill>
                <a:schemeClr val="tx1">
                  <a:lumMod val="95000"/>
                  <a:lumOff val="5000"/>
                </a:schemeClr>
              </a:solidFill>
            </a:endParaRPr>
          </a:p>
          <a:p>
            <a:pPr algn="ctr"/>
            <a:r>
              <a:rPr kumimoji="1" lang="ja-JP" altLang="en-US" sz="2800" b="1">
                <a:solidFill>
                  <a:schemeClr val="tx1">
                    <a:lumMod val="95000"/>
                    <a:lumOff val="5000"/>
                  </a:schemeClr>
                </a:solidFill>
              </a:rPr>
              <a:t>中心部や市外へのアクセスルート確保</a:t>
            </a:r>
            <a:endParaRPr kumimoji="1" lang="en-US" altLang="ja-JP" sz="2800" b="1">
              <a:solidFill>
                <a:schemeClr val="tx1">
                  <a:lumMod val="95000"/>
                  <a:lumOff val="5000"/>
                </a:schemeClr>
              </a:solidFill>
            </a:endParaRPr>
          </a:p>
        </p:txBody>
      </p:sp>
      <p:sp>
        <p:nvSpPr>
          <p:cNvPr id="6" name="四角形: 角を丸くする 5">
            <a:extLst>
              <a:ext uri="{FF2B5EF4-FFF2-40B4-BE49-F238E27FC236}">
                <a16:creationId xmlns:a16="http://schemas.microsoft.com/office/drawing/2014/main" id="{9317E694-569A-43C8-81A2-685D9ACF93A8}"/>
              </a:ext>
            </a:extLst>
          </p:cNvPr>
          <p:cNvSpPr/>
          <p:nvPr/>
        </p:nvSpPr>
        <p:spPr>
          <a:xfrm>
            <a:off x="152068" y="2200778"/>
            <a:ext cx="4047143" cy="46166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a:solidFill>
                  <a:schemeClr val="bg2">
                    <a:lumMod val="25000"/>
                  </a:schemeClr>
                </a:solidFill>
              </a:rPr>
              <a:t>【</a:t>
            </a:r>
            <a:r>
              <a:rPr lang="ja-JP" altLang="en-US" sz="2400">
                <a:solidFill>
                  <a:schemeClr val="bg2">
                    <a:lumMod val="25000"/>
                  </a:schemeClr>
                </a:solidFill>
              </a:rPr>
              <a:t>現状の立地適正化計画</a:t>
            </a:r>
            <a:r>
              <a:rPr lang="en-US" altLang="ja-JP" sz="2400">
                <a:solidFill>
                  <a:schemeClr val="bg2">
                    <a:lumMod val="25000"/>
                  </a:schemeClr>
                </a:solidFill>
              </a:rPr>
              <a:t>】</a:t>
            </a:r>
            <a:endParaRPr kumimoji="1" lang="ja-JP" altLang="en-US" sz="2400">
              <a:solidFill>
                <a:schemeClr val="bg2">
                  <a:lumMod val="25000"/>
                </a:schemeClr>
              </a:solidFill>
            </a:endParaRPr>
          </a:p>
        </p:txBody>
      </p:sp>
      <p:sp>
        <p:nvSpPr>
          <p:cNvPr id="7" name="四角形: 角を丸くする 6">
            <a:extLst>
              <a:ext uri="{FF2B5EF4-FFF2-40B4-BE49-F238E27FC236}">
                <a16:creationId xmlns:a16="http://schemas.microsoft.com/office/drawing/2014/main" id="{0231607E-8A12-0AA1-49C2-0D4608AAFD29}"/>
              </a:ext>
            </a:extLst>
          </p:cNvPr>
          <p:cNvSpPr/>
          <p:nvPr/>
        </p:nvSpPr>
        <p:spPr>
          <a:xfrm>
            <a:off x="6474859" y="2200777"/>
            <a:ext cx="4271482" cy="46166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800">
                <a:solidFill>
                  <a:schemeClr val="bg2">
                    <a:lumMod val="25000"/>
                  </a:schemeClr>
                </a:solidFill>
              </a:rPr>
              <a:t>【</a:t>
            </a:r>
            <a:r>
              <a:rPr kumimoji="1" lang="ja-JP" altLang="en-US" sz="2800">
                <a:solidFill>
                  <a:schemeClr val="bg2">
                    <a:lumMod val="25000"/>
                  </a:schemeClr>
                </a:solidFill>
              </a:rPr>
              <a:t>新しい利便増進区域</a:t>
            </a:r>
            <a:r>
              <a:rPr kumimoji="1" lang="en-US" altLang="ja-JP" sz="2800">
                <a:solidFill>
                  <a:schemeClr val="bg2">
                    <a:lumMod val="25000"/>
                  </a:schemeClr>
                </a:solidFill>
              </a:rPr>
              <a:t>】</a:t>
            </a:r>
            <a:endParaRPr kumimoji="1" lang="ja-JP" altLang="en-US" sz="2800">
              <a:solidFill>
                <a:schemeClr val="bg2">
                  <a:lumMod val="25000"/>
                </a:schemeClr>
              </a:solidFill>
            </a:endParaRPr>
          </a:p>
        </p:txBody>
      </p:sp>
      <p:sp>
        <p:nvSpPr>
          <p:cNvPr id="19" name="矢印: 下 18">
            <a:extLst>
              <a:ext uri="{FF2B5EF4-FFF2-40B4-BE49-F238E27FC236}">
                <a16:creationId xmlns:a16="http://schemas.microsoft.com/office/drawing/2014/main" id="{41372637-51D9-6471-E148-71BAB3CA2E35}"/>
              </a:ext>
            </a:extLst>
          </p:cNvPr>
          <p:cNvSpPr/>
          <p:nvPr/>
        </p:nvSpPr>
        <p:spPr>
          <a:xfrm rot="16200000">
            <a:off x="4312874" y="2839847"/>
            <a:ext cx="601758" cy="1056164"/>
          </a:xfrm>
          <a:prstGeom prst="downArrow">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四角形: 角を丸くする 20">
            <a:extLst>
              <a:ext uri="{FF2B5EF4-FFF2-40B4-BE49-F238E27FC236}">
                <a16:creationId xmlns:a16="http://schemas.microsoft.com/office/drawing/2014/main" id="{9F0023EC-5354-B677-A534-320AB4E81456}"/>
              </a:ext>
            </a:extLst>
          </p:cNvPr>
          <p:cNvSpPr/>
          <p:nvPr/>
        </p:nvSpPr>
        <p:spPr>
          <a:xfrm>
            <a:off x="1784350" y="4346256"/>
            <a:ext cx="3723884" cy="46166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a:solidFill>
                  <a:schemeClr val="bg2">
                    <a:lumMod val="25000"/>
                  </a:schemeClr>
                </a:solidFill>
              </a:rPr>
              <a:t>生活施設の選定理由</a:t>
            </a:r>
          </a:p>
        </p:txBody>
      </p:sp>
      <p:graphicFrame>
        <p:nvGraphicFramePr>
          <p:cNvPr id="8" name="表 7">
            <a:extLst>
              <a:ext uri="{FF2B5EF4-FFF2-40B4-BE49-F238E27FC236}">
                <a16:creationId xmlns:a16="http://schemas.microsoft.com/office/drawing/2014/main" id="{EFC5B99A-3A74-995A-9B28-C0CC0E91F002}"/>
              </a:ext>
            </a:extLst>
          </p:cNvPr>
          <p:cNvGraphicFramePr>
            <a:graphicFrameLocks noGrp="1"/>
          </p:cNvGraphicFramePr>
          <p:nvPr>
            <p:extLst>
              <p:ext uri="{D42A27DB-BD31-4B8C-83A1-F6EECF244321}">
                <p14:modId xmlns:p14="http://schemas.microsoft.com/office/powerpoint/2010/main" val="569345394"/>
              </p:ext>
            </p:extLst>
          </p:nvPr>
        </p:nvGraphicFramePr>
        <p:xfrm>
          <a:off x="2032000" y="4970322"/>
          <a:ext cx="8128000" cy="1371600"/>
        </p:xfrm>
        <a:graphic>
          <a:graphicData uri="http://schemas.openxmlformats.org/drawingml/2006/table">
            <a:tbl>
              <a:tblPr bandRow="1">
                <a:tableStyleId>{5C22544A-7EE6-4342-B048-85BDC9FD1C3A}</a:tableStyleId>
              </a:tblPr>
              <a:tblGrid>
                <a:gridCol w="2182540">
                  <a:extLst>
                    <a:ext uri="{9D8B030D-6E8A-4147-A177-3AD203B41FA5}">
                      <a16:colId xmlns:a16="http://schemas.microsoft.com/office/drawing/2014/main" val="2516459127"/>
                    </a:ext>
                  </a:extLst>
                </a:gridCol>
                <a:gridCol w="5945460">
                  <a:extLst>
                    <a:ext uri="{9D8B030D-6E8A-4147-A177-3AD203B41FA5}">
                      <a16:colId xmlns:a16="http://schemas.microsoft.com/office/drawing/2014/main" val="4201464750"/>
                    </a:ext>
                  </a:extLst>
                </a:gridCol>
              </a:tblGrid>
              <a:tr h="370840">
                <a:tc>
                  <a:txBody>
                    <a:bodyPr/>
                    <a:lstStyle/>
                    <a:p>
                      <a:pPr algn="ctr"/>
                      <a:r>
                        <a:rPr kumimoji="1" lang="ja-JP" altLang="en-US" sz="2400" b="1"/>
                        <a:t>中学校</a:t>
                      </a:r>
                    </a:p>
                  </a:txBody>
                  <a:tcPr>
                    <a:solidFill>
                      <a:schemeClr val="bg2"/>
                    </a:solidFill>
                  </a:tcPr>
                </a:tc>
                <a:tc>
                  <a:txBody>
                    <a:bodyPr/>
                    <a:lstStyle/>
                    <a:p>
                      <a:pPr algn="ctr"/>
                      <a:r>
                        <a:rPr kumimoji="1" lang="ja-JP" altLang="en-US" sz="2400"/>
                        <a:t>子育て支援・全世代コミュニティの拠点</a:t>
                      </a:r>
                    </a:p>
                  </a:txBody>
                  <a:tcPr>
                    <a:solidFill>
                      <a:schemeClr val="bg2"/>
                    </a:solidFill>
                  </a:tcPr>
                </a:tc>
                <a:extLst>
                  <a:ext uri="{0D108BD9-81ED-4DB2-BD59-A6C34878D82A}">
                    <a16:rowId xmlns:a16="http://schemas.microsoft.com/office/drawing/2014/main" val="872803119"/>
                  </a:ext>
                </a:extLst>
              </a:tr>
              <a:tr h="370840">
                <a:tc>
                  <a:txBody>
                    <a:bodyPr/>
                    <a:lstStyle/>
                    <a:p>
                      <a:pPr algn="ctr"/>
                      <a:r>
                        <a:rPr kumimoji="1" lang="ja-JP" altLang="en-US" sz="2400" b="1"/>
                        <a:t>小売店</a:t>
                      </a:r>
                    </a:p>
                  </a:txBody>
                  <a:tcPr>
                    <a:solidFill>
                      <a:schemeClr val="bg2"/>
                    </a:solidFill>
                  </a:tcPr>
                </a:tc>
                <a:tc>
                  <a:txBody>
                    <a:bodyPr/>
                    <a:lstStyle/>
                    <a:p>
                      <a:pPr algn="ctr"/>
                      <a:r>
                        <a:rPr kumimoji="1" lang="ja-JP" altLang="en-US" sz="2400"/>
                        <a:t>食品や日用品が揃う</a:t>
                      </a:r>
                    </a:p>
                  </a:txBody>
                  <a:tcPr>
                    <a:solidFill>
                      <a:schemeClr val="bg2"/>
                    </a:solidFill>
                  </a:tcPr>
                </a:tc>
                <a:extLst>
                  <a:ext uri="{0D108BD9-81ED-4DB2-BD59-A6C34878D82A}">
                    <a16:rowId xmlns:a16="http://schemas.microsoft.com/office/drawing/2014/main" val="4155974386"/>
                  </a:ext>
                </a:extLst>
              </a:tr>
              <a:tr h="370840">
                <a:tc>
                  <a:txBody>
                    <a:bodyPr/>
                    <a:lstStyle/>
                    <a:p>
                      <a:pPr algn="ctr"/>
                      <a:r>
                        <a:rPr kumimoji="1" lang="ja-JP" altLang="en-US" sz="2400" b="1"/>
                        <a:t>雇用集積地点</a:t>
                      </a:r>
                    </a:p>
                  </a:txBody>
                  <a:tcPr>
                    <a:solidFill>
                      <a:schemeClr val="bg2"/>
                    </a:solidFill>
                  </a:tcPr>
                </a:tc>
                <a:tc>
                  <a:txBody>
                    <a:bodyPr/>
                    <a:lstStyle/>
                    <a:p>
                      <a:pPr algn="ctr"/>
                      <a:r>
                        <a:rPr kumimoji="1" lang="ja-JP" altLang="en-US" sz="2400"/>
                        <a:t>自家用車に依存しない職住近接</a:t>
                      </a:r>
                    </a:p>
                  </a:txBody>
                  <a:tcPr>
                    <a:solidFill>
                      <a:schemeClr val="bg2"/>
                    </a:solidFill>
                  </a:tcPr>
                </a:tc>
                <a:extLst>
                  <a:ext uri="{0D108BD9-81ED-4DB2-BD59-A6C34878D82A}">
                    <a16:rowId xmlns:a16="http://schemas.microsoft.com/office/drawing/2014/main" val="587522622"/>
                  </a:ext>
                </a:extLst>
              </a:tr>
            </a:tbl>
          </a:graphicData>
        </a:graphic>
      </p:graphicFrame>
    </p:spTree>
    <p:extLst>
      <p:ext uri="{BB962C8B-B14F-4D97-AF65-F5344CB8AC3E}">
        <p14:creationId xmlns:p14="http://schemas.microsoft.com/office/powerpoint/2010/main" val="3606368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97DFD-EEE1-0A6B-947A-C30B97009FE9}"/>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49550930-C89B-F12E-A2E1-2B2B3A70C9B4}"/>
              </a:ext>
            </a:extLst>
          </p:cNvPr>
          <p:cNvSpPr txBox="1"/>
          <p:nvPr/>
        </p:nvSpPr>
        <p:spPr>
          <a:xfrm>
            <a:off x="465079" y="244662"/>
            <a:ext cx="4901006"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05</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提案：生活交通</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2" name="テキスト ボックス 1">
            <a:extLst>
              <a:ext uri="{FF2B5EF4-FFF2-40B4-BE49-F238E27FC236}">
                <a16:creationId xmlns:a16="http://schemas.microsoft.com/office/drawing/2014/main" id="{8F1F1C8B-26A9-5CD9-5F78-D75C16864019}"/>
              </a:ext>
            </a:extLst>
          </p:cNvPr>
          <p:cNvSpPr txBox="1"/>
          <p:nvPr/>
        </p:nvSpPr>
        <p:spPr>
          <a:xfrm>
            <a:off x="543907" y="1161752"/>
            <a:ext cx="3397473" cy="523220"/>
          </a:xfrm>
          <a:prstGeom prst="rect">
            <a:avLst/>
          </a:prstGeom>
          <a:noFill/>
        </p:spPr>
        <p:txBody>
          <a:bodyPr wrap="square" rtlCol="0">
            <a:spAutoFit/>
          </a:bodyPr>
          <a:lstStyle/>
          <a:p>
            <a:r>
              <a:rPr kumimoji="1" lang="ja-JP" altLang="en-US" sz="2800">
                <a:latin typeface="Noto Sans JP" panose="020B0200000000000000" pitchFamily="50" charset="-128"/>
                <a:ea typeface="Noto Sans JP" panose="020B0200000000000000" pitchFamily="50" charset="-128"/>
              </a:rPr>
              <a:t>利便増進区域</a:t>
            </a:r>
          </a:p>
        </p:txBody>
      </p:sp>
      <p:cxnSp>
        <p:nvCxnSpPr>
          <p:cNvPr id="3" name="直線コネクタ 2">
            <a:extLst>
              <a:ext uri="{FF2B5EF4-FFF2-40B4-BE49-F238E27FC236}">
                <a16:creationId xmlns:a16="http://schemas.microsoft.com/office/drawing/2014/main" id="{0CEDDFEA-7A70-9C19-C9E8-7654892AC844}"/>
              </a:ext>
            </a:extLst>
          </p:cNvPr>
          <p:cNvCxnSpPr>
            <a:cxnSpLocks/>
          </p:cNvCxnSpPr>
          <p:nvPr/>
        </p:nvCxnSpPr>
        <p:spPr>
          <a:xfrm>
            <a:off x="543907" y="1684972"/>
            <a:ext cx="2371675" cy="16132"/>
          </a:xfrm>
          <a:prstGeom prst="line">
            <a:avLst/>
          </a:prstGeom>
          <a:ln w="38100">
            <a:solidFill>
              <a:srgbClr val="C26A4A"/>
            </a:solidFill>
          </a:ln>
        </p:spPr>
        <p:style>
          <a:lnRef idx="2">
            <a:schemeClr val="accent1"/>
          </a:lnRef>
          <a:fillRef idx="0">
            <a:schemeClr val="accent1"/>
          </a:fillRef>
          <a:effectRef idx="1">
            <a:schemeClr val="accent1"/>
          </a:effectRef>
          <a:fontRef idx="minor">
            <a:schemeClr val="tx1"/>
          </a:fontRef>
        </p:style>
      </p:cxnSp>
      <p:sp>
        <p:nvSpPr>
          <p:cNvPr id="4" name="スライド番号プレースホルダー 3">
            <a:extLst>
              <a:ext uri="{FF2B5EF4-FFF2-40B4-BE49-F238E27FC236}">
                <a16:creationId xmlns:a16="http://schemas.microsoft.com/office/drawing/2014/main" id="{C4B658BB-6178-88DC-0A25-0514AFF9A46E}"/>
              </a:ext>
            </a:extLst>
          </p:cNvPr>
          <p:cNvSpPr>
            <a:spLocks noGrp="1"/>
          </p:cNvSpPr>
          <p:nvPr>
            <p:ph type="sldNum" sz="quarter" idx="12"/>
          </p:nvPr>
        </p:nvSpPr>
        <p:spPr/>
        <p:txBody>
          <a:bodyPr/>
          <a:lstStyle/>
          <a:p>
            <a:fld id="{AAFBFB99-2AAE-4C69-9A02-A796AAE272E8}" type="slidenum">
              <a:rPr kumimoji="1" lang="ja-JP" altLang="en-US" smtClean="0"/>
              <a:t>10</a:t>
            </a:fld>
            <a:endParaRPr kumimoji="1" lang="ja-JP" altLang="en-US"/>
          </a:p>
        </p:txBody>
      </p:sp>
      <p:pic>
        <p:nvPicPr>
          <p:cNvPr id="6" name="図 5" descr="マップ&#10;&#10;AI 生成コンテンツは誤りを含む可能性があります。">
            <a:extLst>
              <a:ext uri="{FF2B5EF4-FFF2-40B4-BE49-F238E27FC236}">
                <a16:creationId xmlns:a16="http://schemas.microsoft.com/office/drawing/2014/main" id="{9A169F0A-309C-FB27-7CCA-300BBA403A3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51" b="89988" l="8803" r="92483">
                        <a14:foregroundMark x1="9298" y1="42769" x2="11078" y2="35167"/>
                        <a14:foregroundMark x1="11078" y1="35167" x2="8902" y2="43325"/>
                        <a14:foregroundMark x1="92483" y1="48331" x2="91098" y2="45859"/>
                      </a14:backgroundRemoval>
                    </a14:imgEffect>
                  </a14:imgLayer>
                </a14:imgProps>
              </a:ext>
              <a:ext uri="{28A0092B-C50C-407E-A947-70E740481C1C}">
                <a14:useLocalDpi xmlns:a14="http://schemas.microsoft.com/office/drawing/2010/main" val="0"/>
              </a:ext>
            </a:extLst>
          </a:blip>
          <a:srcRect t="18620" b="12467"/>
          <a:stretch>
            <a:fillRect/>
          </a:stretch>
        </p:blipFill>
        <p:spPr>
          <a:xfrm>
            <a:off x="7072201" y="1487761"/>
            <a:ext cx="4675824" cy="5156896"/>
          </a:xfrm>
          <a:prstGeom prst="rect">
            <a:avLst/>
          </a:prstGeom>
        </p:spPr>
      </p:pic>
      <p:sp>
        <p:nvSpPr>
          <p:cNvPr id="7" name="四角形: 角を丸くする 6">
            <a:extLst>
              <a:ext uri="{FF2B5EF4-FFF2-40B4-BE49-F238E27FC236}">
                <a16:creationId xmlns:a16="http://schemas.microsoft.com/office/drawing/2014/main" id="{2B8A056D-C22A-0538-7E36-BF01FBDB052B}"/>
              </a:ext>
            </a:extLst>
          </p:cNvPr>
          <p:cNvSpPr/>
          <p:nvPr/>
        </p:nvSpPr>
        <p:spPr>
          <a:xfrm>
            <a:off x="3531799" y="1246281"/>
            <a:ext cx="3418113" cy="2166587"/>
          </a:xfrm>
          <a:prstGeom prst="roundRect">
            <a:avLst>
              <a:gd name="adj" fmla="val 11944"/>
            </a:avLst>
          </a:prstGeom>
          <a:noFill/>
          <a:ln>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a:p>
        </p:txBody>
      </p:sp>
      <p:sp>
        <p:nvSpPr>
          <p:cNvPr id="8" name="テキスト ボックス 66">
            <a:extLst>
              <a:ext uri="{FF2B5EF4-FFF2-40B4-BE49-F238E27FC236}">
                <a16:creationId xmlns:a16="http://schemas.microsoft.com/office/drawing/2014/main" id="{99BBFEE1-9B78-2D59-C715-949452B17AA2}"/>
              </a:ext>
            </a:extLst>
          </p:cNvPr>
          <p:cNvSpPr txBox="1"/>
          <p:nvPr/>
        </p:nvSpPr>
        <p:spPr>
          <a:xfrm>
            <a:off x="3624224" y="1362549"/>
            <a:ext cx="1035456" cy="307777"/>
          </a:xfrm>
          <a:prstGeom prst="rect">
            <a:avLst/>
          </a:prstGeom>
          <a:noFill/>
        </p:spPr>
        <p:txBody>
          <a:bodyPr wrap="square" lIns="0" tIns="0" rIns="0" bIns="0" rtlCol="0" anchor="ctr"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2000" b="1">
                <a:solidFill>
                  <a:schemeClr val="tx1">
                    <a:lumMod val="75000"/>
                    <a:lumOff val="25000"/>
                  </a:schemeClr>
                </a:solidFill>
                <a:latin typeface="Noto Sans JP" panose="020B0200000000000000" pitchFamily="50" charset="-128"/>
                <a:ea typeface="Noto Sans JP" panose="020B0200000000000000" pitchFamily="50" charset="-128"/>
              </a:rPr>
              <a:t>小売店</a:t>
            </a:r>
            <a:endParaRPr kumimoji="1" lang="en-US" altLang="ja-JP" sz="2000" b="1">
              <a:solidFill>
                <a:schemeClr val="tx1">
                  <a:lumMod val="75000"/>
                  <a:lumOff val="25000"/>
                </a:schemeClr>
              </a:solidFill>
              <a:latin typeface="Noto Sans JP" panose="020B0200000000000000" pitchFamily="50" charset="-128"/>
              <a:ea typeface="Noto Sans JP" panose="020B0200000000000000" pitchFamily="50" charset="-128"/>
            </a:endParaRPr>
          </a:p>
        </p:txBody>
      </p:sp>
      <p:sp>
        <p:nvSpPr>
          <p:cNvPr id="10" name="楕円 9">
            <a:extLst>
              <a:ext uri="{FF2B5EF4-FFF2-40B4-BE49-F238E27FC236}">
                <a16:creationId xmlns:a16="http://schemas.microsoft.com/office/drawing/2014/main" id="{67AD5229-35DC-10F7-E0F7-F1B182A6AE53}"/>
              </a:ext>
            </a:extLst>
          </p:cNvPr>
          <p:cNvSpPr>
            <a:spLocks noChangeAspect="1"/>
          </p:cNvSpPr>
          <p:nvPr/>
        </p:nvSpPr>
        <p:spPr>
          <a:xfrm>
            <a:off x="5876781" y="1322654"/>
            <a:ext cx="993568" cy="993568"/>
          </a:xfrm>
          <a:prstGeom prst="ellipse">
            <a:avLst/>
          </a:prstGeom>
          <a:solidFill>
            <a:srgbClr val="FFFF00">
              <a:alpha val="40000"/>
            </a:srgbClr>
          </a:solidFill>
          <a:ln w="952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a:p>
        </p:txBody>
      </p:sp>
      <p:sp>
        <p:nvSpPr>
          <p:cNvPr id="12" name="テキスト ボックス 68">
            <a:extLst>
              <a:ext uri="{FF2B5EF4-FFF2-40B4-BE49-F238E27FC236}">
                <a16:creationId xmlns:a16="http://schemas.microsoft.com/office/drawing/2014/main" id="{AE245E49-F31C-E3E0-8BF8-06351CECAA6C}"/>
              </a:ext>
            </a:extLst>
          </p:cNvPr>
          <p:cNvSpPr txBox="1"/>
          <p:nvPr/>
        </p:nvSpPr>
        <p:spPr>
          <a:xfrm>
            <a:off x="4533151" y="1494845"/>
            <a:ext cx="1665868" cy="553998"/>
          </a:xfrm>
          <a:prstGeom prst="rect">
            <a:avLst/>
          </a:prstGeom>
          <a:noFill/>
        </p:spPr>
        <p:txBody>
          <a:bodyPr wrap="square" lIns="0" tIns="0" rIns="0" bIns="0" rtlCol="0" anchor="ctr"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ja-JP" altLang="en-US">
                <a:solidFill>
                  <a:schemeClr val="tx1">
                    <a:lumMod val="75000"/>
                    <a:lumOff val="25000"/>
                  </a:schemeClr>
                </a:solidFill>
                <a:latin typeface="Noto Sans JP" panose="020B0200000000000000" pitchFamily="50" charset="-128"/>
                <a:ea typeface="Noto Sans JP" panose="020B0200000000000000" pitchFamily="50" charset="-128"/>
              </a:rPr>
              <a:t>店舗</a:t>
            </a:r>
            <a:r>
              <a:rPr kumimoji="1" lang="ja-JP" altLang="en-US">
                <a:solidFill>
                  <a:schemeClr val="tx1">
                    <a:lumMod val="75000"/>
                    <a:lumOff val="25000"/>
                  </a:schemeClr>
                </a:solidFill>
                <a:latin typeface="Noto Sans JP" panose="020B0200000000000000" pitchFamily="50" charset="-128"/>
                <a:ea typeface="Noto Sans JP" panose="020B0200000000000000" pitchFamily="50" charset="-128"/>
              </a:rPr>
              <a:t>から</a:t>
            </a:r>
            <a:br>
              <a:rPr kumimoji="1" lang="en-US" altLang="ja-JP">
                <a:solidFill>
                  <a:schemeClr val="tx1">
                    <a:lumMod val="75000"/>
                    <a:lumOff val="25000"/>
                  </a:schemeClr>
                </a:solidFill>
                <a:latin typeface="Noto Sans JP" panose="020B0200000000000000" pitchFamily="50" charset="-128"/>
                <a:ea typeface="Noto Sans JP" panose="020B0200000000000000" pitchFamily="50" charset="-128"/>
              </a:rPr>
            </a:br>
            <a:r>
              <a:rPr kumimoji="1" lang="en-US" altLang="ja-JP">
                <a:solidFill>
                  <a:schemeClr val="tx1">
                    <a:lumMod val="75000"/>
                    <a:lumOff val="25000"/>
                  </a:schemeClr>
                </a:solidFill>
                <a:latin typeface="Noto Sans JP" panose="020B0200000000000000" pitchFamily="50" charset="-128"/>
                <a:ea typeface="Noto Sans JP" panose="020B0200000000000000" pitchFamily="50" charset="-128"/>
              </a:rPr>
              <a:t>800m</a:t>
            </a:r>
            <a:r>
              <a:rPr kumimoji="1" lang="ja-JP" altLang="en-US">
                <a:solidFill>
                  <a:schemeClr val="tx1">
                    <a:lumMod val="75000"/>
                    <a:lumOff val="25000"/>
                  </a:schemeClr>
                </a:solidFill>
                <a:latin typeface="Noto Sans JP" panose="020B0200000000000000" pitchFamily="50" charset="-128"/>
                <a:ea typeface="Noto Sans JP" panose="020B0200000000000000" pitchFamily="50" charset="-128"/>
              </a:rPr>
              <a:t>の範囲</a:t>
            </a:r>
            <a:endParaRPr kumimoji="1" lang="en-US" altLang="ja-JP">
              <a:solidFill>
                <a:schemeClr val="tx1">
                  <a:lumMod val="75000"/>
                  <a:lumOff val="25000"/>
                </a:schemeClr>
              </a:solidFill>
              <a:latin typeface="Noto Sans JP" panose="020B0200000000000000" pitchFamily="50" charset="-128"/>
              <a:ea typeface="Noto Sans JP" panose="020B0200000000000000" pitchFamily="50" charset="-128"/>
            </a:endParaRPr>
          </a:p>
        </p:txBody>
      </p:sp>
      <p:sp>
        <p:nvSpPr>
          <p:cNvPr id="13" name="楕円 12">
            <a:extLst>
              <a:ext uri="{FF2B5EF4-FFF2-40B4-BE49-F238E27FC236}">
                <a16:creationId xmlns:a16="http://schemas.microsoft.com/office/drawing/2014/main" id="{DEA175D6-DF9F-F7C9-50C1-061942153D0E}"/>
              </a:ext>
            </a:extLst>
          </p:cNvPr>
          <p:cNvSpPr>
            <a:spLocks noChangeAspect="1"/>
          </p:cNvSpPr>
          <p:nvPr/>
        </p:nvSpPr>
        <p:spPr>
          <a:xfrm>
            <a:off x="6323873" y="1764518"/>
            <a:ext cx="99383" cy="99383"/>
          </a:xfrm>
          <a:prstGeom prst="ellipse">
            <a:avLst/>
          </a:prstGeom>
          <a:solidFill>
            <a:schemeClr val="accent2"/>
          </a:solidFill>
          <a:ln w="127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a:p>
        </p:txBody>
      </p:sp>
      <p:cxnSp>
        <p:nvCxnSpPr>
          <p:cNvPr id="14" name="直線コネクタ 13">
            <a:extLst>
              <a:ext uri="{FF2B5EF4-FFF2-40B4-BE49-F238E27FC236}">
                <a16:creationId xmlns:a16="http://schemas.microsoft.com/office/drawing/2014/main" id="{F2BD573F-92C8-ECB4-B503-64A0078E7985}"/>
              </a:ext>
            </a:extLst>
          </p:cNvPr>
          <p:cNvCxnSpPr>
            <a:cxnSpLocks/>
            <a:endCxn id="10" idx="7"/>
          </p:cNvCxnSpPr>
          <p:nvPr/>
        </p:nvCxnSpPr>
        <p:spPr>
          <a:xfrm flipV="1">
            <a:off x="6373564" y="1468159"/>
            <a:ext cx="351280" cy="346050"/>
          </a:xfrm>
          <a:prstGeom prst="line">
            <a:avLst/>
          </a:prstGeom>
          <a:ln w="25400" cap="rnd">
            <a:solidFill>
              <a:schemeClr val="tx1">
                <a:lumMod val="75000"/>
                <a:lumOff val="25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5" name="四角形: 角を丸くする 14">
            <a:extLst>
              <a:ext uri="{FF2B5EF4-FFF2-40B4-BE49-F238E27FC236}">
                <a16:creationId xmlns:a16="http://schemas.microsoft.com/office/drawing/2014/main" id="{10E51242-891B-F50E-3A65-BD57DD643C32}"/>
              </a:ext>
            </a:extLst>
          </p:cNvPr>
          <p:cNvSpPr/>
          <p:nvPr/>
        </p:nvSpPr>
        <p:spPr>
          <a:xfrm>
            <a:off x="9879071" y="5344365"/>
            <a:ext cx="1847850" cy="606425"/>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lumMod val="85000"/>
                    <a:lumOff val="15000"/>
                  </a:schemeClr>
                </a:solidFill>
              </a:rPr>
              <a:t>荒川沖周辺</a:t>
            </a:r>
            <a:endParaRPr kumimoji="1" lang="ja-JP" altLang="en-US" sz="2400" b="1">
              <a:solidFill>
                <a:schemeClr val="tx1">
                  <a:lumMod val="85000"/>
                  <a:lumOff val="15000"/>
                </a:schemeClr>
              </a:solidFill>
            </a:endParaRPr>
          </a:p>
        </p:txBody>
      </p:sp>
      <p:sp>
        <p:nvSpPr>
          <p:cNvPr id="16" name="四角形: 角を丸くする 15">
            <a:extLst>
              <a:ext uri="{FF2B5EF4-FFF2-40B4-BE49-F238E27FC236}">
                <a16:creationId xmlns:a16="http://schemas.microsoft.com/office/drawing/2014/main" id="{4DFF03A0-25F4-E3A1-C6B6-F4408C3497F8}"/>
              </a:ext>
            </a:extLst>
          </p:cNvPr>
          <p:cNvSpPr/>
          <p:nvPr/>
        </p:nvSpPr>
        <p:spPr>
          <a:xfrm>
            <a:off x="5467544" y="3909867"/>
            <a:ext cx="2514599" cy="873983"/>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zh-CN" altLang="en-US" sz="2400" b="1">
                <a:solidFill>
                  <a:schemeClr val="tx1">
                    <a:lumMod val="85000"/>
                    <a:lumOff val="15000"/>
                  </a:schemeClr>
                </a:solidFill>
              </a:rPr>
              <a:t>国道</a:t>
            </a:r>
            <a:r>
              <a:rPr kumimoji="1" lang="en-US" altLang="zh-CN" sz="2400" b="1">
                <a:solidFill>
                  <a:schemeClr val="tx1">
                    <a:lumMod val="85000"/>
                    <a:lumOff val="15000"/>
                  </a:schemeClr>
                </a:solidFill>
              </a:rPr>
              <a:t>125</a:t>
            </a:r>
            <a:r>
              <a:rPr kumimoji="1" lang="zh-CN" altLang="en-US" sz="2400" b="1">
                <a:solidFill>
                  <a:schemeClr val="tx1">
                    <a:lumMod val="85000"/>
                    <a:lumOff val="15000"/>
                  </a:schemeClr>
                </a:solidFill>
              </a:rPr>
              <a:t>号</a:t>
            </a:r>
            <a:endParaRPr kumimoji="1" lang="en-US" altLang="zh-CN" sz="2400" b="1">
              <a:solidFill>
                <a:schemeClr val="tx1">
                  <a:lumMod val="85000"/>
                  <a:lumOff val="15000"/>
                </a:schemeClr>
              </a:solidFill>
            </a:endParaRPr>
          </a:p>
          <a:p>
            <a:pPr algn="ctr"/>
            <a:r>
              <a:rPr kumimoji="1" lang="zh-CN" altLang="en-US" sz="2400" b="1">
                <a:solidFill>
                  <a:schemeClr val="tx1">
                    <a:lumMod val="85000"/>
                    <a:lumOff val="15000"/>
                  </a:schemeClr>
                </a:solidFill>
              </a:rPr>
              <a:t>土浦新治線沿道</a:t>
            </a:r>
          </a:p>
        </p:txBody>
      </p:sp>
      <p:sp>
        <p:nvSpPr>
          <p:cNvPr id="17" name="四角形: 角を丸くする 16">
            <a:extLst>
              <a:ext uri="{FF2B5EF4-FFF2-40B4-BE49-F238E27FC236}">
                <a16:creationId xmlns:a16="http://schemas.microsoft.com/office/drawing/2014/main" id="{B8A1B59F-BC75-5C9D-7FEF-B8D27B6561FD}"/>
              </a:ext>
            </a:extLst>
          </p:cNvPr>
          <p:cNvSpPr/>
          <p:nvPr/>
        </p:nvSpPr>
        <p:spPr>
          <a:xfrm>
            <a:off x="7480238" y="620862"/>
            <a:ext cx="4475206" cy="873983"/>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lumMod val="85000"/>
                    <a:lumOff val="15000"/>
                  </a:schemeClr>
                </a:solidFill>
              </a:rPr>
              <a:t>土浦駅 </a:t>
            </a:r>
            <a:endParaRPr kumimoji="1" lang="en-US" altLang="ja-JP" sz="2400" b="1">
              <a:solidFill>
                <a:schemeClr val="tx1">
                  <a:lumMod val="85000"/>
                  <a:lumOff val="15000"/>
                </a:schemeClr>
              </a:solidFill>
            </a:endParaRPr>
          </a:p>
          <a:p>
            <a:pPr algn="ctr"/>
            <a:r>
              <a:rPr kumimoji="1" lang="ja-JP" altLang="en-US" sz="2400" b="1">
                <a:solidFill>
                  <a:schemeClr val="tx1">
                    <a:lumMod val="85000"/>
                    <a:lumOff val="15000"/>
                  </a:schemeClr>
                </a:solidFill>
              </a:rPr>
              <a:t>広域結節</a:t>
            </a:r>
            <a:r>
              <a:rPr lang="ja-JP" altLang="en-US" sz="2400" b="1">
                <a:solidFill>
                  <a:schemeClr val="tx1">
                    <a:lumMod val="85000"/>
                    <a:lumOff val="15000"/>
                  </a:schemeClr>
                </a:solidFill>
              </a:rPr>
              <a:t>・</a:t>
            </a:r>
            <a:r>
              <a:rPr kumimoji="1" lang="ja-JP" altLang="en-US" sz="2400" b="1">
                <a:solidFill>
                  <a:schemeClr val="tx1">
                    <a:lumMod val="85000"/>
                    <a:lumOff val="15000"/>
                  </a:schemeClr>
                </a:solidFill>
              </a:rPr>
              <a:t>交流エリア外縁部</a:t>
            </a:r>
          </a:p>
        </p:txBody>
      </p:sp>
      <p:sp>
        <p:nvSpPr>
          <p:cNvPr id="20" name="楕円 19">
            <a:extLst>
              <a:ext uri="{FF2B5EF4-FFF2-40B4-BE49-F238E27FC236}">
                <a16:creationId xmlns:a16="http://schemas.microsoft.com/office/drawing/2014/main" id="{08FBDE14-BDCC-CB95-F2B2-CA9B11C01A4C}"/>
              </a:ext>
            </a:extLst>
          </p:cNvPr>
          <p:cNvSpPr/>
          <p:nvPr/>
        </p:nvSpPr>
        <p:spPr>
          <a:xfrm>
            <a:off x="8055429" y="5467752"/>
            <a:ext cx="973511" cy="873983"/>
          </a:xfrm>
          <a:prstGeom prst="ellipse">
            <a:avLst/>
          </a:prstGeom>
          <a:noFill/>
          <a:ln w="3810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楕円 20">
            <a:extLst>
              <a:ext uri="{FF2B5EF4-FFF2-40B4-BE49-F238E27FC236}">
                <a16:creationId xmlns:a16="http://schemas.microsoft.com/office/drawing/2014/main" id="{6A299DA9-2738-CAC8-ABF0-AA279FB8E331}"/>
              </a:ext>
            </a:extLst>
          </p:cNvPr>
          <p:cNvSpPr/>
          <p:nvPr/>
        </p:nvSpPr>
        <p:spPr>
          <a:xfrm>
            <a:off x="8542184" y="4080457"/>
            <a:ext cx="1175657" cy="1473282"/>
          </a:xfrm>
          <a:prstGeom prst="ellipse">
            <a:avLst/>
          </a:prstGeom>
          <a:noFill/>
          <a:ln w="3810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楕円 21">
            <a:extLst>
              <a:ext uri="{FF2B5EF4-FFF2-40B4-BE49-F238E27FC236}">
                <a16:creationId xmlns:a16="http://schemas.microsoft.com/office/drawing/2014/main" id="{2861DD9B-4B72-36CA-414D-BB2F7F274E68}"/>
              </a:ext>
            </a:extLst>
          </p:cNvPr>
          <p:cNvSpPr/>
          <p:nvPr/>
        </p:nvSpPr>
        <p:spPr>
          <a:xfrm rot="769186">
            <a:off x="8764893" y="3286080"/>
            <a:ext cx="1147047" cy="762611"/>
          </a:xfrm>
          <a:prstGeom prst="ellipse">
            <a:avLst/>
          </a:prstGeom>
          <a:noFill/>
          <a:ln w="3810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図 18" descr="マップ&#10;&#10;AI 生成コンテンツは誤りを含む可能性があります。">
            <a:extLst>
              <a:ext uri="{FF2B5EF4-FFF2-40B4-BE49-F238E27FC236}">
                <a16:creationId xmlns:a16="http://schemas.microsoft.com/office/drawing/2014/main" id="{7370A6C8-9987-D76F-457D-3977EFDE448E}"/>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6509" t="16138" r="11913" b="13366"/>
          <a:stretch>
            <a:fillRect/>
          </a:stretch>
        </p:blipFill>
        <p:spPr>
          <a:xfrm>
            <a:off x="361929" y="1684972"/>
            <a:ext cx="4342361" cy="5323775"/>
          </a:xfrm>
          <a:prstGeom prst="rect">
            <a:avLst/>
          </a:prstGeom>
        </p:spPr>
      </p:pic>
      <p:sp>
        <p:nvSpPr>
          <p:cNvPr id="23" name="テキスト ボックス 66">
            <a:extLst>
              <a:ext uri="{FF2B5EF4-FFF2-40B4-BE49-F238E27FC236}">
                <a16:creationId xmlns:a16="http://schemas.microsoft.com/office/drawing/2014/main" id="{3801AE35-027E-8C91-1EEF-1B89FF0F5BC2}"/>
              </a:ext>
            </a:extLst>
          </p:cNvPr>
          <p:cNvSpPr txBox="1"/>
          <p:nvPr/>
        </p:nvSpPr>
        <p:spPr>
          <a:xfrm>
            <a:off x="3610600" y="2359169"/>
            <a:ext cx="1035456" cy="307777"/>
          </a:xfrm>
          <a:prstGeom prst="rect">
            <a:avLst/>
          </a:prstGeom>
          <a:noFill/>
        </p:spPr>
        <p:txBody>
          <a:bodyPr wrap="square" lIns="0" tIns="0" rIns="0" bIns="0" rtlCol="0" anchor="ctr"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2000" b="1">
                <a:solidFill>
                  <a:schemeClr val="tx1">
                    <a:lumMod val="75000"/>
                    <a:lumOff val="25000"/>
                  </a:schemeClr>
                </a:solidFill>
                <a:latin typeface="Noto Sans JP" panose="020B0200000000000000" pitchFamily="50" charset="-128"/>
                <a:ea typeface="Noto Sans JP" panose="020B0200000000000000" pitchFamily="50" charset="-128"/>
              </a:rPr>
              <a:t>中学校</a:t>
            </a:r>
            <a:endParaRPr kumimoji="1" lang="en-US" altLang="ja-JP" sz="2000" b="1">
              <a:solidFill>
                <a:schemeClr val="tx1">
                  <a:lumMod val="75000"/>
                  <a:lumOff val="25000"/>
                </a:schemeClr>
              </a:solidFill>
              <a:latin typeface="Noto Sans JP" panose="020B0200000000000000" pitchFamily="50" charset="-128"/>
              <a:ea typeface="Noto Sans JP" panose="020B0200000000000000" pitchFamily="50" charset="-128"/>
            </a:endParaRPr>
          </a:p>
        </p:txBody>
      </p:sp>
      <p:sp>
        <p:nvSpPr>
          <p:cNvPr id="24" name="テキスト ボックス 66">
            <a:extLst>
              <a:ext uri="{FF2B5EF4-FFF2-40B4-BE49-F238E27FC236}">
                <a16:creationId xmlns:a16="http://schemas.microsoft.com/office/drawing/2014/main" id="{6C1A0F5A-D90F-E9A0-8EDC-1B15FB965095}"/>
              </a:ext>
            </a:extLst>
          </p:cNvPr>
          <p:cNvSpPr txBox="1"/>
          <p:nvPr/>
        </p:nvSpPr>
        <p:spPr>
          <a:xfrm>
            <a:off x="3701489" y="2924416"/>
            <a:ext cx="1035456" cy="307777"/>
          </a:xfrm>
          <a:prstGeom prst="rect">
            <a:avLst/>
          </a:prstGeom>
          <a:noFill/>
        </p:spPr>
        <p:txBody>
          <a:bodyPr wrap="square" lIns="0" tIns="0" rIns="0" bIns="0" rtlCol="0" anchor="ctr"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ja-JP" altLang="en-US" sz="2000" b="1">
                <a:solidFill>
                  <a:schemeClr val="tx1">
                    <a:lumMod val="75000"/>
                    <a:lumOff val="25000"/>
                  </a:schemeClr>
                </a:solidFill>
                <a:latin typeface="Noto Sans JP" panose="020B0200000000000000" pitchFamily="50" charset="-128"/>
                <a:ea typeface="Noto Sans JP" panose="020B0200000000000000" pitchFamily="50" charset="-128"/>
              </a:rPr>
              <a:t>雇用</a:t>
            </a:r>
            <a:endParaRPr kumimoji="1" lang="en-US" altLang="ja-JP" sz="2000" b="1">
              <a:solidFill>
                <a:schemeClr val="tx1">
                  <a:lumMod val="75000"/>
                  <a:lumOff val="25000"/>
                </a:schemeClr>
              </a:solidFill>
              <a:latin typeface="Noto Sans JP" panose="020B0200000000000000" pitchFamily="50" charset="-128"/>
              <a:ea typeface="Noto Sans JP" panose="020B0200000000000000" pitchFamily="50" charset="-128"/>
            </a:endParaRPr>
          </a:p>
        </p:txBody>
      </p:sp>
      <p:sp>
        <p:nvSpPr>
          <p:cNvPr id="25" name="テキスト ボックス 68">
            <a:extLst>
              <a:ext uri="{FF2B5EF4-FFF2-40B4-BE49-F238E27FC236}">
                <a16:creationId xmlns:a16="http://schemas.microsoft.com/office/drawing/2014/main" id="{363449F6-EE5E-EC29-66B1-8F057C1BD65A}"/>
              </a:ext>
            </a:extLst>
          </p:cNvPr>
          <p:cNvSpPr txBox="1"/>
          <p:nvPr/>
        </p:nvSpPr>
        <p:spPr>
          <a:xfrm>
            <a:off x="4564551" y="2396598"/>
            <a:ext cx="1958405" cy="276999"/>
          </a:xfrm>
          <a:prstGeom prst="rect">
            <a:avLst/>
          </a:prstGeom>
          <a:noFill/>
        </p:spPr>
        <p:txBody>
          <a:bodyPr wrap="square" lIns="0" tIns="0" rIns="0" bIns="0" rtlCol="0" anchor="ctr"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a:solidFill>
                  <a:schemeClr val="tx1">
                    <a:lumMod val="75000"/>
                    <a:lumOff val="25000"/>
                  </a:schemeClr>
                </a:solidFill>
                <a:latin typeface="Noto Sans JP" panose="020B0200000000000000" pitchFamily="50" charset="-128"/>
                <a:ea typeface="Noto Sans JP" panose="020B0200000000000000" pitchFamily="50" charset="-128"/>
              </a:rPr>
              <a:t>道路距離</a:t>
            </a:r>
            <a:r>
              <a:rPr kumimoji="1" lang="en-US" altLang="ja-JP">
                <a:solidFill>
                  <a:schemeClr val="tx1">
                    <a:lumMod val="75000"/>
                    <a:lumOff val="25000"/>
                  </a:schemeClr>
                </a:solidFill>
                <a:latin typeface="Noto Sans JP" panose="020B0200000000000000" pitchFamily="50" charset="-128"/>
                <a:ea typeface="Noto Sans JP" panose="020B0200000000000000" pitchFamily="50" charset="-128"/>
              </a:rPr>
              <a:t>2km</a:t>
            </a:r>
            <a:r>
              <a:rPr kumimoji="1" lang="ja-JP" altLang="en-US">
                <a:solidFill>
                  <a:schemeClr val="tx1">
                    <a:lumMod val="75000"/>
                    <a:lumOff val="25000"/>
                  </a:schemeClr>
                </a:solidFill>
                <a:latin typeface="Noto Sans JP" panose="020B0200000000000000" pitchFamily="50" charset="-128"/>
                <a:ea typeface="Noto Sans JP" panose="020B0200000000000000" pitchFamily="50" charset="-128"/>
              </a:rPr>
              <a:t>圏内</a:t>
            </a:r>
            <a:endParaRPr kumimoji="1" lang="en-US" altLang="ja-JP">
              <a:solidFill>
                <a:schemeClr val="tx1">
                  <a:lumMod val="75000"/>
                  <a:lumOff val="25000"/>
                </a:schemeClr>
              </a:solidFill>
              <a:latin typeface="Noto Sans JP" panose="020B0200000000000000" pitchFamily="50" charset="-128"/>
              <a:ea typeface="Noto Sans JP" panose="020B0200000000000000" pitchFamily="50" charset="-128"/>
            </a:endParaRPr>
          </a:p>
        </p:txBody>
      </p:sp>
      <p:sp>
        <p:nvSpPr>
          <p:cNvPr id="26" name="テキスト ボックス 68">
            <a:extLst>
              <a:ext uri="{FF2B5EF4-FFF2-40B4-BE49-F238E27FC236}">
                <a16:creationId xmlns:a16="http://schemas.microsoft.com/office/drawing/2014/main" id="{C72F2E4A-3041-41A9-C9E1-6FB15339D726}"/>
              </a:ext>
            </a:extLst>
          </p:cNvPr>
          <p:cNvSpPr txBox="1"/>
          <p:nvPr/>
        </p:nvSpPr>
        <p:spPr>
          <a:xfrm>
            <a:off x="4533151" y="2924416"/>
            <a:ext cx="1958405" cy="276999"/>
          </a:xfrm>
          <a:prstGeom prst="rect">
            <a:avLst/>
          </a:prstGeom>
          <a:noFill/>
        </p:spPr>
        <p:txBody>
          <a:bodyPr wrap="square" lIns="0" tIns="0" rIns="0" bIns="0" rtlCol="0" anchor="ctr"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a:solidFill>
                  <a:schemeClr val="tx1">
                    <a:lumMod val="75000"/>
                    <a:lumOff val="25000"/>
                  </a:schemeClr>
                </a:solidFill>
                <a:latin typeface="Noto Sans JP" panose="020B0200000000000000" pitchFamily="50" charset="-128"/>
                <a:ea typeface="Noto Sans JP" panose="020B0200000000000000" pitchFamily="50" charset="-128"/>
              </a:rPr>
              <a:t>道路距離</a:t>
            </a:r>
            <a:r>
              <a:rPr kumimoji="1" lang="en-US" altLang="ja-JP">
                <a:solidFill>
                  <a:schemeClr val="tx1">
                    <a:lumMod val="75000"/>
                    <a:lumOff val="25000"/>
                  </a:schemeClr>
                </a:solidFill>
                <a:latin typeface="Noto Sans JP" panose="020B0200000000000000" pitchFamily="50" charset="-128"/>
                <a:ea typeface="Noto Sans JP" panose="020B0200000000000000" pitchFamily="50" charset="-128"/>
              </a:rPr>
              <a:t>3km</a:t>
            </a:r>
            <a:r>
              <a:rPr kumimoji="1" lang="ja-JP" altLang="en-US">
                <a:solidFill>
                  <a:schemeClr val="tx1">
                    <a:lumMod val="75000"/>
                    <a:lumOff val="25000"/>
                  </a:schemeClr>
                </a:solidFill>
                <a:latin typeface="Noto Sans JP" panose="020B0200000000000000" pitchFamily="50" charset="-128"/>
                <a:ea typeface="Noto Sans JP" panose="020B0200000000000000" pitchFamily="50" charset="-128"/>
              </a:rPr>
              <a:t>圏内</a:t>
            </a:r>
            <a:endParaRPr kumimoji="1" lang="en-US" altLang="ja-JP">
              <a:solidFill>
                <a:schemeClr val="tx1">
                  <a:lumMod val="75000"/>
                  <a:lumOff val="25000"/>
                </a:schemeClr>
              </a:solidFill>
              <a:latin typeface="Noto Sans JP" panose="020B0200000000000000" pitchFamily="50" charset="-128"/>
              <a:ea typeface="Noto Sans JP" panose="020B0200000000000000" pitchFamily="50" charset="-128"/>
            </a:endParaRPr>
          </a:p>
        </p:txBody>
      </p:sp>
      <p:cxnSp>
        <p:nvCxnSpPr>
          <p:cNvPr id="28" name="直線コネクタ 27">
            <a:extLst>
              <a:ext uri="{FF2B5EF4-FFF2-40B4-BE49-F238E27FC236}">
                <a16:creationId xmlns:a16="http://schemas.microsoft.com/office/drawing/2014/main" id="{F40EA67D-9A82-24D9-929C-A34C48706385}"/>
              </a:ext>
            </a:extLst>
          </p:cNvPr>
          <p:cNvCxnSpPr>
            <a:cxnSpLocks/>
            <a:stCxn id="22" idx="3"/>
            <a:endCxn id="16" idx="3"/>
          </p:cNvCxnSpPr>
          <p:nvPr/>
        </p:nvCxnSpPr>
        <p:spPr>
          <a:xfrm flipH="1">
            <a:off x="7982143" y="3840304"/>
            <a:ext cx="901015" cy="506555"/>
          </a:xfrm>
          <a:prstGeom prst="line">
            <a:avLst/>
          </a:prstGeom>
          <a:ln>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32" name="直線コネクタ 31">
            <a:extLst>
              <a:ext uri="{FF2B5EF4-FFF2-40B4-BE49-F238E27FC236}">
                <a16:creationId xmlns:a16="http://schemas.microsoft.com/office/drawing/2014/main" id="{B160585A-366E-5D7F-F15B-83B1200D16EA}"/>
              </a:ext>
            </a:extLst>
          </p:cNvPr>
          <p:cNvCxnSpPr>
            <a:cxnSpLocks/>
            <a:stCxn id="15" idx="1"/>
            <a:endCxn id="20" idx="6"/>
          </p:cNvCxnSpPr>
          <p:nvPr/>
        </p:nvCxnSpPr>
        <p:spPr>
          <a:xfrm flipH="1">
            <a:off x="9028940" y="5647578"/>
            <a:ext cx="850131" cy="257166"/>
          </a:xfrm>
          <a:prstGeom prst="line">
            <a:avLst/>
          </a:prstGeom>
          <a:ln>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37" name="直線コネクタ 36">
            <a:extLst>
              <a:ext uri="{FF2B5EF4-FFF2-40B4-BE49-F238E27FC236}">
                <a16:creationId xmlns:a16="http://schemas.microsoft.com/office/drawing/2014/main" id="{78F981AA-B3C8-6182-A1F4-24BD1C7C5BF2}"/>
              </a:ext>
            </a:extLst>
          </p:cNvPr>
          <p:cNvCxnSpPr>
            <a:cxnSpLocks/>
            <a:endCxn id="21" idx="6"/>
          </p:cNvCxnSpPr>
          <p:nvPr/>
        </p:nvCxnSpPr>
        <p:spPr>
          <a:xfrm flipH="1">
            <a:off x="9717841" y="1494845"/>
            <a:ext cx="976849" cy="3322253"/>
          </a:xfrm>
          <a:prstGeom prst="line">
            <a:avLst/>
          </a:prstGeom>
          <a:ln>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cxnSp>
        <p:nvCxnSpPr>
          <p:cNvPr id="41" name="直線コネクタ 40">
            <a:extLst>
              <a:ext uri="{FF2B5EF4-FFF2-40B4-BE49-F238E27FC236}">
                <a16:creationId xmlns:a16="http://schemas.microsoft.com/office/drawing/2014/main" id="{C033F684-B65F-3871-A6B0-B87820ED92DF}"/>
              </a:ext>
            </a:extLst>
          </p:cNvPr>
          <p:cNvCxnSpPr/>
          <p:nvPr/>
        </p:nvCxnSpPr>
        <p:spPr>
          <a:xfrm>
            <a:off x="3610600" y="1701104"/>
            <a:ext cx="831662" cy="0"/>
          </a:xfrm>
          <a:prstGeom prst="line">
            <a:avLst/>
          </a:prstGeom>
          <a:ln w="76200">
            <a:solidFill>
              <a:srgbClr val="F9DC5C"/>
            </a:solidFill>
          </a:ln>
        </p:spPr>
        <p:style>
          <a:lnRef idx="2">
            <a:schemeClr val="accent1"/>
          </a:lnRef>
          <a:fillRef idx="0">
            <a:schemeClr val="accent1"/>
          </a:fillRef>
          <a:effectRef idx="1">
            <a:schemeClr val="accent1"/>
          </a:effectRef>
          <a:fontRef idx="minor">
            <a:schemeClr val="tx1"/>
          </a:fontRef>
        </p:style>
      </p:cxnSp>
      <p:cxnSp>
        <p:nvCxnSpPr>
          <p:cNvPr id="42" name="直線コネクタ 41">
            <a:extLst>
              <a:ext uri="{FF2B5EF4-FFF2-40B4-BE49-F238E27FC236}">
                <a16:creationId xmlns:a16="http://schemas.microsoft.com/office/drawing/2014/main" id="{2DAC29CD-A72C-ABF8-AF34-5D942A1E2260}"/>
              </a:ext>
            </a:extLst>
          </p:cNvPr>
          <p:cNvCxnSpPr/>
          <p:nvPr/>
        </p:nvCxnSpPr>
        <p:spPr>
          <a:xfrm>
            <a:off x="3610600" y="2673597"/>
            <a:ext cx="831662" cy="0"/>
          </a:xfrm>
          <a:prstGeom prst="line">
            <a:avLst/>
          </a:prstGeom>
          <a:ln w="76200">
            <a:solidFill>
              <a:srgbClr val="4A7BA7"/>
            </a:solidFill>
          </a:ln>
        </p:spPr>
        <p:style>
          <a:lnRef idx="2">
            <a:schemeClr val="accent1"/>
          </a:lnRef>
          <a:fillRef idx="0">
            <a:schemeClr val="accent1"/>
          </a:fillRef>
          <a:effectRef idx="1">
            <a:schemeClr val="accent1"/>
          </a:effectRef>
          <a:fontRef idx="minor">
            <a:schemeClr val="tx1"/>
          </a:fontRef>
        </p:style>
      </p:cxnSp>
      <p:cxnSp>
        <p:nvCxnSpPr>
          <p:cNvPr id="43" name="直線コネクタ 42">
            <a:extLst>
              <a:ext uri="{FF2B5EF4-FFF2-40B4-BE49-F238E27FC236}">
                <a16:creationId xmlns:a16="http://schemas.microsoft.com/office/drawing/2014/main" id="{6CB83569-695B-D87A-F9F9-4C63D5218F51}"/>
              </a:ext>
            </a:extLst>
          </p:cNvPr>
          <p:cNvCxnSpPr>
            <a:cxnSpLocks/>
          </p:cNvCxnSpPr>
          <p:nvPr/>
        </p:nvCxnSpPr>
        <p:spPr>
          <a:xfrm>
            <a:off x="3624224" y="3232193"/>
            <a:ext cx="594993" cy="0"/>
          </a:xfrm>
          <a:prstGeom prst="line">
            <a:avLst/>
          </a:prstGeom>
          <a:ln w="762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
        <p:nvSpPr>
          <p:cNvPr id="45" name="矢印: 右 44">
            <a:extLst>
              <a:ext uri="{FF2B5EF4-FFF2-40B4-BE49-F238E27FC236}">
                <a16:creationId xmlns:a16="http://schemas.microsoft.com/office/drawing/2014/main" id="{0F74742B-ED90-8383-4D7E-D353CD422DE8}"/>
              </a:ext>
            </a:extLst>
          </p:cNvPr>
          <p:cNvSpPr/>
          <p:nvPr/>
        </p:nvSpPr>
        <p:spPr>
          <a:xfrm>
            <a:off x="3701489" y="4904191"/>
            <a:ext cx="4189661" cy="1046599"/>
          </a:xfrm>
          <a:prstGeom prst="rightArrow">
            <a:avLst/>
          </a:prstGeom>
          <a:solidFill>
            <a:schemeClr val="bg1">
              <a:lumMod val="50000"/>
            </a:schemeClr>
          </a:solidFill>
          <a:ln>
            <a:noFill/>
          </a:ln>
          <a:scene3d>
            <a:camera prst="isometricOffAxis1Top"/>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9E49737B-CB0A-F359-8278-40C42189F8FD}"/>
              </a:ext>
            </a:extLst>
          </p:cNvPr>
          <p:cNvSpPr txBox="1"/>
          <p:nvPr/>
        </p:nvSpPr>
        <p:spPr>
          <a:xfrm>
            <a:off x="9147747" y="6350018"/>
            <a:ext cx="1920746" cy="307777"/>
          </a:xfrm>
          <a:prstGeom prst="rect">
            <a:avLst/>
          </a:prstGeom>
          <a:noFill/>
        </p:spPr>
        <p:txBody>
          <a:bodyPr wrap="square" rtlCol="0">
            <a:spAutoFit/>
          </a:bodyPr>
          <a:lstStyle/>
          <a:p>
            <a:r>
              <a:rPr lang="en-US" altLang="ja-JP" sz="1400"/>
              <a:t>ArcGIS</a:t>
            </a:r>
            <a:r>
              <a:rPr lang="ja-JP" altLang="en-US" sz="1400"/>
              <a:t>を用いて作成</a:t>
            </a:r>
            <a:endParaRPr kumimoji="1" lang="ja-JP" altLang="en-US" sz="1400"/>
          </a:p>
        </p:txBody>
      </p:sp>
    </p:spTree>
    <p:extLst>
      <p:ext uri="{BB962C8B-B14F-4D97-AF65-F5344CB8AC3E}">
        <p14:creationId xmlns:p14="http://schemas.microsoft.com/office/powerpoint/2010/main" val="2452535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2A387-5971-8A0E-109A-17DD1DC91D7E}"/>
            </a:ext>
          </a:extLst>
        </p:cNvPr>
        <p:cNvGrpSpPr/>
        <p:nvPr/>
      </p:nvGrpSpPr>
      <p:grpSpPr>
        <a:xfrm>
          <a:off x="0" y="0"/>
          <a:ext cx="0" cy="0"/>
          <a:chOff x="0" y="0"/>
          <a:chExt cx="0" cy="0"/>
        </a:xfrm>
      </p:grpSpPr>
      <p:pic>
        <p:nvPicPr>
          <p:cNvPr id="27" name="図 26" descr="マップ&#10;&#10;AI 生成コンテンツは誤りを含む可能性があります。">
            <a:extLst>
              <a:ext uri="{FF2B5EF4-FFF2-40B4-BE49-F238E27FC236}">
                <a16:creationId xmlns:a16="http://schemas.microsoft.com/office/drawing/2014/main" id="{C53AAA35-44A0-721E-C5A9-182A8EF75F4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7175" b="9004"/>
          <a:stretch>
            <a:fillRect/>
          </a:stretch>
        </p:blipFill>
        <p:spPr>
          <a:xfrm>
            <a:off x="2929204" y="-182071"/>
            <a:ext cx="7052996" cy="8332675"/>
          </a:xfrm>
          <a:prstGeom prst="rect">
            <a:avLst/>
          </a:prstGeom>
          <a:scene3d>
            <a:camera prst="orthographicFront">
              <a:rot lat="2400000" lon="0" rev="0"/>
            </a:camera>
            <a:lightRig rig="threePt" dir="t"/>
          </a:scene3d>
        </p:spPr>
      </p:pic>
      <p:sp>
        <p:nvSpPr>
          <p:cNvPr id="9" name="テキスト ボックス 8">
            <a:extLst>
              <a:ext uri="{FF2B5EF4-FFF2-40B4-BE49-F238E27FC236}">
                <a16:creationId xmlns:a16="http://schemas.microsoft.com/office/drawing/2014/main" id="{9390F809-7102-1D3E-ED19-A54EBEAAB767}"/>
              </a:ext>
            </a:extLst>
          </p:cNvPr>
          <p:cNvSpPr txBox="1"/>
          <p:nvPr/>
        </p:nvSpPr>
        <p:spPr>
          <a:xfrm>
            <a:off x="465079" y="244662"/>
            <a:ext cx="4901006"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05</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提案：生活交通</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2" name="テキスト ボックス 1">
            <a:extLst>
              <a:ext uri="{FF2B5EF4-FFF2-40B4-BE49-F238E27FC236}">
                <a16:creationId xmlns:a16="http://schemas.microsoft.com/office/drawing/2014/main" id="{7CB0FCC6-67B9-5317-DD2A-FE1BAAF5F00B}"/>
              </a:ext>
            </a:extLst>
          </p:cNvPr>
          <p:cNvSpPr txBox="1"/>
          <p:nvPr/>
        </p:nvSpPr>
        <p:spPr>
          <a:xfrm>
            <a:off x="667732" y="1161752"/>
            <a:ext cx="2272553" cy="523220"/>
          </a:xfrm>
          <a:prstGeom prst="rect">
            <a:avLst/>
          </a:prstGeom>
          <a:noFill/>
        </p:spPr>
        <p:txBody>
          <a:bodyPr wrap="square" rtlCol="0">
            <a:spAutoFit/>
          </a:bodyPr>
          <a:lstStyle/>
          <a:p>
            <a:r>
              <a:rPr kumimoji="1" lang="ja-JP" altLang="en-US" sz="2800">
                <a:latin typeface="Noto Sans JP" panose="020B0200000000000000" pitchFamily="50" charset="-128"/>
                <a:ea typeface="Noto Sans JP" panose="020B0200000000000000" pitchFamily="50" charset="-128"/>
              </a:rPr>
              <a:t>交通</a:t>
            </a:r>
          </a:p>
        </p:txBody>
      </p:sp>
      <p:cxnSp>
        <p:nvCxnSpPr>
          <p:cNvPr id="3" name="直線コネクタ 2">
            <a:extLst>
              <a:ext uri="{FF2B5EF4-FFF2-40B4-BE49-F238E27FC236}">
                <a16:creationId xmlns:a16="http://schemas.microsoft.com/office/drawing/2014/main" id="{C6137625-1473-07DC-65A8-09EFBDC1D1D0}"/>
              </a:ext>
            </a:extLst>
          </p:cNvPr>
          <p:cNvCxnSpPr>
            <a:cxnSpLocks/>
          </p:cNvCxnSpPr>
          <p:nvPr/>
        </p:nvCxnSpPr>
        <p:spPr>
          <a:xfrm>
            <a:off x="543907" y="1684972"/>
            <a:ext cx="1170593" cy="0"/>
          </a:xfrm>
          <a:prstGeom prst="line">
            <a:avLst/>
          </a:prstGeom>
          <a:ln w="38100">
            <a:solidFill>
              <a:srgbClr val="C26A4A"/>
            </a:solidFill>
          </a:ln>
        </p:spPr>
        <p:style>
          <a:lnRef idx="2">
            <a:schemeClr val="accent1"/>
          </a:lnRef>
          <a:fillRef idx="0">
            <a:schemeClr val="accent1"/>
          </a:fillRef>
          <a:effectRef idx="1">
            <a:schemeClr val="accent1"/>
          </a:effectRef>
          <a:fontRef idx="minor">
            <a:schemeClr val="tx1"/>
          </a:fontRef>
        </p:style>
      </p:cxnSp>
      <p:sp>
        <p:nvSpPr>
          <p:cNvPr id="4" name="スライド番号プレースホルダー 3">
            <a:extLst>
              <a:ext uri="{FF2B5EF4-FFF2-40B4-BE49-F238E27FC236}">
                <a16:creationId xmlns:a16="http://schemas.microsoft.com/office/drawing/2014/main" id="{D0183FED-CC3E-9E08-48A7-67A2A20CE88C}"/>
              </a:ext>
            </a:extLst>
          </p:cNvPr>
          <p:cNvSpPr>
            <a:spLocks noGrp="1"/>
          </p:cNvSpPr>
          <p:nvPr>
            <p:ph type="sldNum" sz="quarter" idx="12"/>
          </p:nvPr>
        </p:nvSpPr>
        <p:spPr/>
        <p:txBody>
          <a:bodyPr/>
          <a:lstStyle/>
          <a:p>
            <a:fld id="{AAFBFB99-2AAE-4C69-9A02-A796AAE272E8}" type="slidenum">
              <a:rPr kumimoji="1" lang="ja-JP" altLang="en-US" smtClean="0"/>
              <a:t>11</a:t>
            </a:fld>
            <a:endParaRPr kumimoji="1" lang="ja-JP" altLang="en-US"/>
          </a:p>
        </p:txBody>
      </p:sp>
      <p:pic>
        <p:nvPicPr>
          <p:cNvPr id="35" name="グラフィックス 34" descr="ホーム 単色塗りつぶし">
            <a:extLst>
              <a:ext uri="{FF2B5EF4-FFF2-40B4-BE49-F238E27FC236}">
                <a16:creationId xmlns:a16="http://schemas.microsoft.com/office/drawing/2014/main" id="{F41B123F-4B63-89C6-1D19-9EF97754707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62055" y="5620763"/>
            <a:ext cx="457200" cy="457200"/>
          </a:xfrm>
          <a:prstGeom prst="rect">
            <a:avLst/>
          </a:prstGeom>
        </p:spPr>
      </p:pic>
      <p:pic>
        <p:nvPicPr>
          <p:cNvPr id="36" name="グラフィックス 35" descr="ホーム 単色塗りつぶし">
            <a:extLst>
              <a:ext uri="{FF2B5EF4-FFF2-40B4-BE49-F238E27FC236}">
                <a16:creationId xmlns:a16="http://schemas.microsoft.com/office/drawing/2014/main" id="{691BBD4A-2E72-E1BF-F6C1-722EB0B688B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525821" y="4674491"/>
            <a:ext cx="416491" cy="416491"/>
          </a:xfrm>
          <a:prstGeom prst="rect">
            <a:avLst/>
          </a:prstGeom>
        </p:spPr>
      </p:pic>
      <p:pic>
        <p:nvPicPr>
          <p:cNvPr id="37" name="グラフィックス 36" descr="ホーム 単色塗りつぶし">
            <a:extLst>
              <a:ext uri="{FF2B5EF4-FFF2-40B4-BE49-F238E27FC236}">
                <a16:creationId xmlns:a16="http://schemas.microsoft.com/office/drawing/2014/main" id="{E3AC355D-E0FB-C7C7-3720-15656A1ACEB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16979" y="3025655"/>
            <a:ext cx="483881" cy="483881"/>
          </a:xfrm>
          <a:prstGeom prst="rect">
            <a:avLst/>
          </a:prstGeom>
        </p:spPr>
      </p:pic>
      <p:pic>
        <p:nvPicPr>
          <p:cNvPr id="54" name="グラフィックス 53" descr="バス 単色塗りつぶし">
            <a:extLst>
              <a:ext uri="{FF2B5EF4-FFF2-40B4-BE49-F238E27FC236}">
                <a16:creationId xmlns:a16="http://schemas.microsoft.com/office/drawing/2014/main" id="{5F067CAD-DED5-15F7-66EC-0B3FFDE0B1F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9258762" flipH="1">
            <a:off x="4909748" y="5050644"/>
            <a:ext cx="644038" cy="644038"/>
          </a:xfrm>
          <a:prstGeom prst="rect">
            <a:avLst/>
          </a:prstGeom>
        </p:spPr>
      </p:pic>
      <p:sp>
        <p:nvSpPr>
          <p:cNvPr id="55" name="テキスト ボックス 54">
            <a:extLst>
              <a:ext uri="{FF2B5EF4-FFF2-40B4-BE49-F238E27FC236}">
                <a16:creationId xmlns:a16="http://schemas.microsoft.com/office/drawing/2014/main" id="{973C0F0A-4775-646E-291D-089A97D39BB1}"/>
              </a:ext>
            </a:extLst>
          </p:cNvPr>
          <p:cNvSpPr txBox="1"/>
          <p:nvPr/>
        </p:nvSpPr>
        <p:spPr>
          <a:xfrm>
            <a:off x="7491242" y="5462345"/>
            <a:ext cx="2383475" cy="830997"/>
          </a:xfrm>
          <a:prstGeom prst="rect">
            <a:avLst/>
          </a:prstGeom>
          <a:solidFill>
            <a:schemeClr val="bg2"/>
          </a:solidFill>
          <a:ln w="76200">
            <a:noFill/>
          </a:ln>
        </p:spPr>
        <p:txBody>
          <a:bodyPr wrap="square" rtlCol="0">
            <a:spAutoFit/>
          </a:bodyPr>
          <a:lstStyle/>
          <a:p>
            <a:pPr algn="ctr"/>
            <a:r>
              <a:rPr lang="ja-JP" altLang="en-US" sz="2400" b="1"/>
              <a:t>東京など</a:t>
            </a:r>
            <a:r>
              <a:rPr kumimoji="1" lang="ja-JP" altLang="en-US" sz="2400" b="1"/>
              <a:t>の</a:t>
            </a:r>
            <a:endParaRPr kumimoji="1" lang="en-US" altLang="ja-JP" sz="2400" b="1"/>
          </a:p>
          <a:p>
            <a:pPr algn="ctr"/>
            <a:r>
              <a:rPr kumimoji="1" lang="ja-JP" altLang="en-US" sz="2400" b="1"/>
              <a:t>雇用にアクセス</a:t>
            </a:r>
            <a:endParaRPr kumimoji="1" lang="en-US" altLang="ja-JP" sz="2400" b="1"/>
          </a:p>
        </p:txBody>
      </p:sp>
      <p:pic>
        <p:nvPicPr>
          <p:cNvPr id="7" name="グラフィックス 6" descr="農作物 単色塗りつぶし">
            <a:extLst>
              <a:ext uri="{FF2B5EF4-FFF2-40B4-BE49-F238E27FC236}">
                <a16:creationId xmlns:a16="http://schemas.microsoft.com/office/drawing/2014/main" id="{CC659D4B-AA63-309A-FF3C-262B95FD594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210677" y="1849049"/>
            <a:ext cx="659853" cy="659853"/>
          </a:xfrm>
          <a:prstGeom prst="rect">
            <a:avLst/>
          </a:prstGeom>
        </p:spPr>
      </p:pic>
      <p:pic>
        <p:nvPicPr>
          <p:cNvPr id="10" name="グラフィックス 9" descr="工場 単色塗りつぶし">
            <a:extLst>
              <a:ext uri="{FF2B5EF4-FFF2-40B4-BE49-F238E27FC236}">
                <a16:creationId xmlns:a16="http://schemas.microsoft.com/office/drawing/2014/main" id="{158A0861-3DF6-2F7F-7AD0-8FA727540A7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239945" y="2529361"/>
            <a:ext cx="914400" cy="914400"/>
          </a:xfrm>
          <a:prstGeom prst="rect">
            <a:avLst/>
          </a:prstGeom>
        </p:spPr>
      </p:pic>
      <p:pic>
        <p:nvPicPr>
          <p:cNvPr id="17" name="グラフィックス 16" descr="マーカー 単色塗りつぶし">
            <a:extLst>
              <a:ext uri="{FF2B5EF4-FFF2-40B4-BE49-F238E27FC236}">
                <a16:creationId xmlns:a16="http://schemas.microsoft.com/office/drawing/2014/main" id="{2D2EE82C-7A62-54C6-6227-EC1F8572B55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174995" y="4065128"/>
            <a:ext cx="542797" cy="542797"/>
          </a:xfrm>
          <a:prstGeom prst="rect">
            <a:avLst/>
          </a:prstGeom>
        </p:spPr>
      </p:pic>
      <p:pic>
        <p:nvPicPr>
          <p:cNvPr id="18" name="グラフィックス 17" descr="マーカー 単色塗りつぶし">
            <a:extLst>
              <a:ext uri="{FF2B5EF4-FFF2-40B4-BE49-F238E27FC236}">
                <a16:creationId xmlns:a16="http://schemas.microsoft.com/office/drawing/2014/main" id="{63B8C7CB-844B-F3D1-802E-4355D04D12F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078328" y="5602556"/>
            <a:ext cx="531377" cy="531377"/>
          </a:xfrm>
          <a:prstGeom prst="rect">
            <a:avLst/>
          </a:prstGeom>
        </p:spPr>
      </p:pic>
      <p:pic>
        <p:nvPicPr>
          <p:cNvPr id="19" name="グラフィックス 18" descr="マーカー 単色塗りつぶし">
            <a:extLst>
              <a:ext uri="{FF2B5EF4-FFF2-40B4-BE49-F238E27FC236}">
                <a16:creationId xmlns:a16="http://schemas.microsoft.com/office/drawing/2014/main" id="{39F37878-C010-17A0-B652-4166948881F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339153" y="1177780"/>
            <a:ext cx="531377" cy="531377"/>
          </a:xfrm>
          <a:prstGeom prst="rect">
            <a:avLst/>
          </a:prstGeom>
        </p:spPr>
      </p:pic>
      <p:pic>
        <p:nvPicPr>
          <p:cNvPr id="20" name="グラフィックス 19" descr="マーカー 単色塗りつぶし">
            <a:extLst>
              <a:ext uri="{FF2B5EF4-FFF2-40B4-BE49-F238E27FC236}">
                <a16:creationId xmlns:a16="http://schemas.microsoft.com/office/drawing/2014/main" id="{C8734B49-1AAB-8FF8-802A-5842B400993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932963" y="2990510"/>
            <a:ext cx="531377" cy="531377"/>
          </a:xfrm>
          <a:prstGeom prst="rect">
            <a:avLst/>
          </a:prstGeom>
        </p:spPr>
      </p:pic>
      <p:sp>
        <p:nvSpPr>
          <p:cNvPr id="21" name="矢印: 下カーブ 20">
            <a:extLst>
              <a:ext uri="{FF2B5EF4-FFF2-40B4-BE49-F238E27FC236}">
                <a16:creationId xmlns:a16="http://schemas.microsoft.com/office/drawing/2014/main" id="{07FA096E-C7A6-4C59-AF0C-2F305316D7B6}"/>
              </a:ext>
            </a:extLst>
          </p:cNvPr>
          <p:cNvSpPr/>
          <p:nvPr/>
        </p:nvSpPr>
        <p:spPr>
          <a:xfrm rot="2211346">
            <a:off x="6734099" y="3585945"/>
            <a:ext cx="2202570" cy="1325358"/>
          </a:xfrm>
          <a:prstGeom prst="curvedDownArrow">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矢印: 右カーブ 21">
            <a:extLst>
              <a:ext uri="{FF2B5EF4-FFF2-40B4-BE49-F238E27FC236}">
                <a16:creationId xmlns:a16="http://schemas.microsoft.com/office/drawing/2014/main" id="{E27E7E56-543D-B429-0140-AD6CFC0194A0}"/>
              </a:ext>
            </a:extLst>
          </p:cNvPr>
          <p:cNvSpPr/>
          <p:nvPr/>
        </p:nvSpPr>
        <p:spPr>
          <a:xfrm rot="7621870">
            <a:off x="5354508" y="1069377"/>
            <a:ext cx="1001589" cy="1894081"/>
          </a:xfrm>
          <a:prstGeom prst="curvedRightArrow">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テキスト ボックス 12">
            <a:extLst>
              <a:ext uri="{FF2B5EF4-FFF2-40B4-BE49-F238E27FC236}">
                <a16:creationId xmlns:a16="http://schemas.microsoft.com/office/drawing/2014/main" id="{E541B0D3-E003-02D3-530E-AE97A80FD5C7}"/>
              </a:ext>
            </a:extLst>
          </p:cNvPr>
          <p:cNvSpPr txBox="1"/>
          <p:nvPr/>
        </p:nvSpPr>
        <p:spPr>
          <a:xfrm>
            <a:off x="6364914" y="659893"/>
            <a:ext cx="2059036" cy="830997"/>
          </a:xfrm>
          <a:prstGeom prst="rect">
            <a:avLst/>
          </a:prstGeom>
          <a:solidFill>
            <a:schemeClr val="bg2"/>
          </a:solidFill>
          <a:ln w="76200">
            <a:noFill/>
          </a:ln>
        </p:spPr>
        <p:txBody>
          <a:bodyPr wrap="square" rtlCol="0">
            <a:spAutoFit/>
          </a:bodyPr>
          <a:lstStyle/>
          <a:p>
            <a:pPr algn="ctr"/>
            <a:r>
              <a:rPr kumimoji="1" lang="ja-JP" altLang="en-US" sz="2400" b="1"/>
              <a:t>バスの再編</a:t>
            </a:r>
            <a:endParaRPr kumimoji="1" lang="en-US" altLang="ja-JP" sz="2400" b="1"/>
          </a:p>
          <a:p>
            <a:pPr algn="ctr"/>
            <a:r>
              <a:rPr lang="ja-JP" altLang="en-US" sz="2400" b="1"/>
              <a:t>本数充実化</a:t>
            </a:r>
            <a:endParaRPr kumimoji="1" lang="en-US" altLang="ja-JP" sz="2400" b="1"/>
          </a:p>
        </p:txBody>
      </p:sp>
      <p:sp>
        <p:nvSpPr>
          <p:cNvPr id="23" name="矢印: 右カーブ 22">
            <a:extLst>
              <a:ext uri="{FF2B5EF4-FFF2-40B4-BE49-F238E27FC236}">
                <a16:creationId xmlns:a16="http://schemas.microsoft.com/office/drawing/2014/main" id="{BEAC957C-0E45-EEDF-B206-3C30C9AED497}"/>
              </a:ext>
            </a:extLst>
          </p:cNvPr>
          <p:cNvSpPr/>
          <p:nvPr/>
        </p:nvSpPr>
        <p:spPr>
          <a:xfrm rot="2795301">
            <a:off x="3938662" y="3759163"/>
            <a:ext cx="1235663" cy="1791954"/>
          </a:xfrm>
          <a:prstGeom prst="curvedRightArrow">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7" name="テキスト ボックス 46">
            <a:extLst>
              <a:ext uri="{FF2B5EF4-FFF2-40B4-BE49-F238E27FC236}">
                <a16:creationId xmlns:a16="http://schemas.microsoft.com/office/drawing/2014/main" id="{F789AC47-870C-7555-AFBC-FE742FC92598}"/>
              </a:ext>
            </a:extLst>
          </p:cNvPr>
          <p:cNvSpPr txBox="1"/>
          <p:nvPr/>
        </p:nvSpPr>
        <p:spPr>
          <a:xfrm>
            <a:off x="572769" y="3153270"/>
            <a:ext cx="3773536" cy="830997"/>
          </a:xfrm>
          <a:prstGeom prst="rect">
            <a:avLst/>
          </a:prstGeom>
          <a:solidFill>
            <a:schemeClr val="bg2"/>
          </a:solidFill>
          <a:ln w="76200">
            <a:noFill/>
          </a:ln>
        </p:spPr>
        <p:txBody>
          <a:bodyPr wrap="square" rtlCol="0">
            <a:spAutoFit/>
          </a:bodyPr>
          <a:lstStyle/>
          <a:p>
            <a:pPr algn="ctr"/>
            <a:r>
              <a:rPr lang="ja-JP" altLang="en-US" sz="2400" b="1">
                <a:solidFill>
                  <a:schemeClr val="tx1">
                    <a:lumMod val="95000"/>
                    <a:lumOff val="5000"/>
                  </a:schemeClr>
                </a:solidFill>
              </a:rPr>
              <a:t>広域結節・交流エリア</a:t>
            </a:r>
            <a:endParaRPr lang="en-US" altLang="ja-JP" sz="2400" b="1">
              <a:solidFill>
                <a:schemeClr val="tx1">
                  <a:lumMod val="95000"/>
                  <a:lumOff val="5000"/>
                </a:schemeClr>
              </a:solidFill>
            </a:endParaRPr>
          </a:p>
          <a:p>
            <a:pPr algn="ctr"/>
            <a:r>
              <a:rPr lang="ja-JP" altLang="en-US" sz="2400" b="1">
                <a:solidFill>
                  <a:schemeClr val="tx1">
                    <a:lumMod val="95000"/>
                    <a:lumOff val="5000"/>
                  </a:schemeClr>
                </a:solidFill>
              </a:rPr>
              <a:t>常磐線へのアクセス向上</a:t>
            </a:r>
            <a:endParaRPr lang="en-US" altLang="ja-JP" sz="2400" b="1">
              <a:solidFill>
                <a:schemeClr val="tx1">
                  <a:lumMod val="95000"/>
                  <a:lumOff val="5000"/>
                </a:schemeClr>
              </a:solidFill>
            </a:endParaRPr>
          </a:p>
        </p:txBody>
      </p:sp>
    </p:spTree>
    <p:extLst>
      <p:ext uri="{BB962C8B-B14F-4D97-AF65-F5344CB8AC3E}">
        <p14:creationId xmlns:p14="http://schemas.microsoft.com/office/powerpoint/2010/main" val="122146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right)">
                                      <p:cBhvr>
                                        <p:cTn id="10" dur="500"/>
                                        <p:tgtEl>
                                          <p:spTgt spid="2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6537D-D6E3-AECC-4BE0-BA9A8FAE1DE9}"/>
            </a:ext>
          </a:extLst>
        </p:cNvPr>
        <p:cNvGrpSpPr/>
        <p:nvPr/>
      </p:nvGrpSpPr>
      <p:grpSpPr>
        <a:xfrm>
          <a:off x="0" y="0"/>
          <a:ext cx="0" cy="0"/>
          <a:chOff x="0" y="0"/>
          <a:chExt cx="0" cy="0"/>
        </a:xfrm>
      </p:grpSpPr>
      <p:cxnSp>
        <p:nvCxnSpPr>
          <p:cNvPr id="18" name="直線コネクタ 17">
            <a:extLst>
              <a:ext uri="{FF2B5EF4-FFF2-40B4-BE49-F238E27FC236}">
                <a16:creationId xmlns:a16="http://schemas.microsoft.com/office/drawing/2014/main" id="{3758711D-35CA-ACDE-114E-AC6EF50781E1}"/>
              </a:ext>
            </a:extLst>
          </p:cNvPr>
          <p:cNvCxnSpPr>
            <a:cxnSpLocks/>
          </p:cNvCxnSpPr>
          <p:nvPr/>
        </p:nvCxnSpPr>
        <p:spPr>
          <a:xfrm>
            <a:off x="6096002" y="702888"/>
            <a:ext cx="0" cy="2180036"/>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6" name="四角形: 角を丸くする 15">
            <a:extLst>
              <a:ext uri="{FF2B5EF4-FFF2-40B4-BE49-F238E27FC236}">
                <a16:creationId xmlns:a16="http://schemas.microsoft.com/office/drawing/2014/main" id="{54D667FF-C656-E27B-70FD-FAB4BEFCD1CF}"/>
              </a:ext>
            </a:extLst>
          </p:cNvPr>
          <p:cNvSpPr/>
          <p:nvPr/>
        </p:nvSpPr>
        <p:spPr>
          <a:xfrm>
            <a:off x="3490186" y="5843897"/>
            <a:ext cx="5211632" cy="769441"/>
          </a:xfrm>
          <a:prstGeom prst="roundRect">
            <a:avLst/>
          </a:prstGeom>
          <a:solidFill>
            <a:schemeClr val="bg2"/>
          </a:solidFill>
          <a:ln w="76200">
            <a:solidFill>
              <a:srgbClr val="4A7BA7"/>
            </a:solidFill>
          </a:ln>
          <a:effectLst>
            <a:outerShdw blurRad="508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BEF22F15-DC1E-655E-9F1E-D03D1B831315}"/>
              </a:ext>
            </a:extLst>
          </p:cNvPr>
          <p:cNvSpPr/>
          <p:nvPr/>
        </p:nvSpPr>
        <p:spPr>
          <a:xfrm>
            <a:off x="3605298" y="5936231"/>
            <a:ext cx="5096520" cy="59857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C3A77B3D-437B-9A79-91D9-C5B86C339863}"/>
              </a:ext>
            </a:extLst>
          </p:cNvPr>
          <p:cNvSpPr txBox="1"/>
          <p:nvPr/>
        </p:nvSpPr>
        <p:spPr>
          <a:xfrm>
            <a:off x="465079" y="244662"/>
            <a:ext cx="4901006"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06</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提案：公共施設</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3" name="四角形: 角を丸くする 2">
            <a:extLst>
              <a:ext uri="{FF2B5EF4-FFF2-40B4-BE49-F238E27FC236}">
                <a16:creationId xmlns:a16="http://schemas.microsoft.com/office/drawing/2014/main" id="{C0E84659-3F07-16D4-CD2A-B15741DF0C1F}"/>
              </a:ext>
            </a:extLst>
          </p:cNvPr>
          <p:cNvSpPr/>
          <p:nvPr/>
        </p:nvSpPr>
        <p:spPr>
          <a:xfrm>
            <a:off x="3490186" y="1220111"/>
            <a:ext cx="5211632" cy="769441"/>
          </a:xfrm>
          <a:prstGeom prst="roundRect">
            <a:avLst/>
          </a:prstGeom>
          <a:solidFill>
            <a:schemeClr val="bg2"/>
          </a:solidFill>
          <a:ln w="76200">
            <a:solidFill>
              <a:srgbClr val="C26A4A"/>
            </a:solidFill>
          </a:ln>
          <a:effectLst>
            <a:outerShdw blurRad="508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CB164B01-013F-DF2C-B431-8A854B378F8F}"/>
              </a:ext>
            </a:extLst>
          </p:cNvPr>
          <p:cNvSpPr txBox="1"/>
          <p:nvPr/>
        </p:nvSpPr>
        <p:spPr>
          <a:xfrm>
            <a:off x="3547742" y="5936231"/>
            <a:ext cx="5096520" cy="584775"/>
          </a:xfrm>
          <a:prstGeom prst="rect">
            <a:avLst/>
          </a:prstGeom>
          <a:noFill/>
        </p:spPr>
        <p:txBody>
          <a:bodyPr wrap="square" rtlCol="0">
            <a:spAutoFit/>
          </a:bodyPr>
          <a:lstStyle/>
          <a:p>
            <a:r>
              <a:rPr kumimoji="1" lang="ja-JP" altLang="en-US" sz="3200" b="1"/>
              <a:t>生活の核となる拠点の形成</a:t>
            </a:r>
          </a:p>
        </p:txBody>
      </p:sp>
      <p:sp>
        <p:nvSpPr>
          <p:cNvPr id="7" name="テキスト ボックス 6">
            <a:extLst>
              <a:ext uri="{FF2B5EF4-FFF2-40B4-BE49-F238E27FC236}">
                <a16:creationId xmlns:a16="http://schemas.microsoft.com/office/drawing/2014/main" id="{163B2AEB-CC9F-54D5-7193-F15DA00BAF8A}"/>
              </a:ext>
            </a:extLst>
          </p:cNvPr>
          <p:cNvSpPr txBox="1"/>
          <p:nvPr/>
        </p:nvSpPr>
        <p:spPr>
          <a:xfrm>
            <a:off x="3605298" y="1312443"/>
            <a:ext cx="5096520" cy="584775"/>
          </a:xfrm>
          <a:prstGeom prst="rect">
            <a:avLst/>
          </a:prstGeom>
          <a:noFill/>
        </p:spPr>
        <p:txBody>
          <a:bodyPr wrap="square" rtlCol="0">
            <a:spAutoFit/>
          </a:bodyPr>
          <a:lstStyle/>
          <a:p>
            <a:r>
              <a:rPr kumimoji="1" lang="ja-JP" altLang="en-US" sz="3200" b="1"/>
              <a:t>学校施設に公共機能を統合</a:t>
            </a:r>
          </a:p>
        </p:txBody>
      </p:sp>
      <p:cxnSp>
        <p:nvCxnSpPr>
          <p:cNvPr id="24" name="直線コネクタ 23">
            <a:extLst>
              <a:ext uri="{FF2B5EF4-FFF2-40B4-BE49-F238E27FC236}">
                <a16:creationId xmlns:a16="http://schemas.microsoft.com/office/drawing/2014/main" id="{502CA2F9-64D4-D10E-9C4A-27ED849690B5}"/>
              </a:ext>
            </a:extLst>
          </p:cNvPr>
          <p:cNvCxnSpPr>
            <a:cxnSpLocks/>
          </p:cNvCxnSpPr>
          <p:nvPr/>
        </p:nvCxnSpPr>
        <p:spPr>
          <a:xfrm>
            <a:off x="3177039" y="2898673"/>
            <a:ext cx="2918961" cy="0"/>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 name="直線コネクタ 26">
            <a:extLst>
              <a:ext uri="{FF2B5EF4-FFF2-40B4-BE49-F238E27FC236}">
                <a16:creationId xmlns:a16="http://schemas.microsoft.com/office/drawing/2014/main" id="{E07715E6-E556-957A-AA5B-7529B378108F}"/>
              </a:ext>
            </a:extLst>
          </p:cNvPr>
          <p:cNvCxnSpPr>
            <a:cxnSpLocks/>
          </p:cNvCxnSpPr>
          <p:nvPr/>
        </p:nvCxnSpPr>
        <p:spPr>
          <a:xfrm>
            <a:off x="3138644" y="2442372"/>
            <a:ext cx="2957356" cy="0"/>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29" name="四角形: 角を丸くする 28">
            <a:extLst>
              <a:ext uri="{FF2B5EF4-FFF2-40B4-BE49-F238E27FC236}">
                <a16:creationId xmlns:a16="http://schemas.microsoft.com/office/drawing/2014/main" id="{82D90F0A-CEB9-B8A6-8D8D-98CFAED56776}"/>
              </a:ext>
            </a:extLst>
          </p:cNvPr>
          <p:cNvSpPr/>
          <p:nvPr/>
        </p:nvSpPr>
        <p:spPr>
          <a:xfrm>
            <a:off x="683941" y="2001825"/>
            <a:ext cx="2454705" cy="88109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2F61EAA7-2E65-3569-7E11-B698FEA4B5C2}"/>
              </a:ext>
            </a:extLst>
          </p:cNvPr>
          <p:cNvSpPr txBox="1"/>
          <p:nvPr/>
        </p:nvSpPr>
        <p:spPr>
          <a:xfrm>
            <a:off x="683941" y="2001825"/>
            <a:ext cx="2525485" cy="830997"/>
          </a:xfrm>
          <a:prstGeom prst="rect">
            <a:avLst/>
          </a:prstGeom>
          <a:noFill/>
        </p:spPr>
        <p:txBody>
          <a:bodyPr wrap="square" rtlCol="0">
            <a:spAutoFit/>
          </a:bodyPr>
          <a:lstStyle/>
          <a:p>
            <a:r>
              <a:rPr kumimoji="1" lang="ja-JP" altLang="en-US" sz="2400"/>
              <a:t>公共施設面積</a:t>
            </a:r>
            <a:endParaRPr kumimoji="1" lang="en-US" altLang="ja-JP" sz="2400"/>
          </a:p>
          <a:p>
            <a:r>
              <a:rPr lang="en-US" altLang="ja-JP" sz="2400"/>
              <a:t>30</a:t>
            </a:r>
            <a:r>
              <a:rPr lang="ja-JP" altLang="en-US" sz="2400"/>
              <a:t>年で</a:t>
            </a:r>
            <a:r>
              <a:rPr lang="en-US" altLang="ja-JP" sz="2400"/>
              <a:t>30%</a:t>
            </a:r>
            <a:r>
              <a:rPr lang="ja-JP" altLang="en-US" sz="2400"/>
              <a:t>削減</a:t>
            </a:r>
            <a:endParaRPr kumimoji="1" lang="ja-JP" altLang="en-US" sz="2400"/>
          </a:p>
        </p:txBody>
      </p:sp>
      <p:cxnSp>
        <p:nvCxnSpPr>
          <p:cNvPr id="38" name="直線コネクタ 37">
            <a:extLst>
              <a:ext uri="{FF2B5EF4-FFF2-40B4-BE49-F238E27FC236}">
                <a16:creationId xmlns:a16="http://schemas.microsoft.com/office/drawing/2014/main" id="{72FB5506-39D5-5258-E123-18D024D8C36E}"/>
              </a:ext>
            </a:extLst>
          </p:cNvPr>
          <p:cNvCxnSpPr>
            <a:cxnSpLocks/>
          </p:cNvCxnSpPr>
          <p:nvPr/>
        </p:nvCxnSpPr>
        <p:spPr>
          <a:xfrm flipV="1">
            <a:off x="6096001" y="2882924"/>
            <a:ext cx="0" cy="510353"/>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42" name="四角形: 角を丸くする 41">
            <a:extLst>
              <a:ext uri="{FF2B5EF4-FFF2-40B4-BE49-F238E27FC236}">
                <a16:creationId xmlns:a16="http://schemas.microsoft.com/office/drawing/2014/main" id="{64497D07-B8E9-E368-5939-E611197E39A8}"/>
              </a:ext>
            </a:extLst>
          </p:cNvPr>
          <p:cNvSpPr/>
          <p:nvPr/>
        </p:nvSpPr>
        <p:spPr>
          <a:xfrm>
            <a:off x="1982073" y="3407400"/>
            <a:ext cx="2454705" cy="88109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四角形: 角を丸くする 42">
            <a:extLst>
              <a:ext uri="{FF2B5EF4-FFF2-40B4-BE49-F238E27FC236}">
                <a16:creationId xmlns:a16="http://schemas.microsoft.com/office/drawing/2014/main" id="{09E8F58B-2B19-4CF8-0AFD-58C51C8D6043}"/>
              </a:ext>
            </a:extLst>
          </p:cNvPr>
          <p:cNvSpPr/>
          <p:nvPr/>
        </p:nvSpPr>
        <p:spPr>
          <a:xfrm>
            <a:off x="4868648" y="3393277"/>
            <a:ext cx="2454705" cy="88109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6E0F4FD3-2C84-E192-F1EC-A7124EC65F47}"/>
              </a:ext>
            </a:extLst>
          </p:cNvPr>
          <p:cNvSpPr/>
          <p:nvPr/>
        </p:nvSpPr>
        <p:spPr>
          <a:xfrm>
            <a:off x="7729166" y="3407400"/>
            <a:ext cx="2454705" cy="88109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矢印: 下 44">
            <a:extLst>
              <a:ext uri="{FF2B5EF4-FFF2-40B4-BE49-F238E27FC236}">
                <a16:creationId xmlns:a16="http://schemas.microsoft.com/office/drawing/2014/main" id="{8BF847E5-74C5-64DC-1284-BD2F8262921C}"/>
              </a:ext>
            </a:extLst>
          </p:cNvPr>
          <p:cNvSpPr/>
          <p:nvPr/>
        </p:nvSpPr>
        <p:spPr>
          <a:xfrm>
            <a:off x="5387339" y="5387101"/>
            <a:ext cx="1417321" cy="410629"/>
          </a:xfrm>
          <a:prstGeom prst="downArrow">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5" name="直線コネクタ 54">
            <a:extLst>
              <a:ext uri="{FF2B5EF4-FFF2-40B4-BE49-F238E27FC236}">
                <a16:creationId xmlns:a16="http://schemas.microsoft.com/office/drawing/2014/main" id="{06F05F77-394F-7F7B-926C-67B1FC324D01}"/>
              </a:ext>
            </a:extLst>
          </p:cNvPr>
          <p:cNvCxnSpPr>
            <a:cxnSpLocks/>
          </p:cNvCxnSpPr>
          <p:nvPr/>
        </p:nvCxnSpPr>
        <p:spPr>
          <a:xfrm flipV="1">
            <a:off x="3201766" y="2882921"/>
            <a:ext cx="0" cy="510353"/>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直線コネクタ 55">
            <a:extLst>
              <a:ext uri="{FF2B5EF4-FFF2-40B4-BE49-F238E27FC236}">
                <a16:creationId xmlns:a16="http://schemas.microsoft.com/office/drawing/2014/main" id="{55EF8ECB-0056-9A65-0DD8-0196CA4C6C6B}"/>
              </a:ext>
            </a:extLst>
          </p:cNvPr>
          <p:cNvCxnSpPr>
            <a:cxnSpLocks/>
          </p:cNvCxnSpPr>
          <p:nvPr/>
        </p:nvCxnSpPr>
        <p:spPr>
          <a:xfrm flipV="1">
            <a:off x="8956519" y="2898673"/>
            <a:ext cx="0" cy="510353"/>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8" name="直線コネクタ 57">
            <a:extLst>
              <a:ext uri="{FF2B5EF4-FFF2-40B4-BE49-F238E27FC236}">
                <a16:creationId xmlns:a16="http://schemas.microsoft.com/office/drawing/2014/main" id="{82B92554-310F-95A4-84BD-F96A63A92AE6}"/>
              </a:ext>
            </a:extLst>
          </p:cNvPr>
          <p:cNvCxnSpPr>
            <a:cxnSpLocks/>
          </p:cNvCxnSpPr>
          <p:nvPr/>
        </p:nvCxnSpPr>
        <p:spPr>
          <a:xfrm>
            <a:off x="6096000" y="2898673"/>
            <a:ext cx="2880000" cy="0"/>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59" name="テキスト ボックス 58">
            <a:extLst>
              <a:ext uri="{FF2B5EF4-FFF2-40B4-BE49-F238E27FC236}">
                <a16:creationId xmlns:a16="http://schemas.microsoft.com/office/drawing/2014/main" id="{3D16DE0B-C6AE-67C2-59EA-0D790CED247C}"/>
              </a:ext>
            </a:extLst>
          </p:cNvPr>
          <p:cNvSpPr txBox="1"/>
          <p:nvPr/>
        </p:nvSpPr>
        <p:spPr>
          <a:xfrm>
            <a:off x="2180910" y="3484195"/>
            <a:ext cx="2057029" cy="830997"/>
          </a:xfrm>
          <a:prstGeom prst="rect">
            <a:avLst/>
          </a:prstGeom>
          <a:noFill/>
        </p:spPr>
        <p:txBody>
          <a:bodyPr wrap="square" rtlCol="0">
            <a:spAutoFit/>
          </a:bodyPr>
          <a:lstStyle/>
          <a:p>
            <a:r>
              <a:rPr kumimoji="1" lang="ja-JP" altLang="en-US" sz="2400"/>
              <a:t>人との距離の物理的な近さ</a:t>
            </a:r>
          </a:p>
        </p:txBody>
      </p:sp>
      <p:sp>
        <p:nvSpPr>
          <p:cNvPr id="60" name="テキスト ボックス 59">
            <a:extLst>
              <a:ext uri="{FF2B5EF4-FFF2-40B4-BE49-F238E27FC236}">
                <a16:creationId xmlns:a16="http://schemas.microsoft.com/office/drawing/2014/main" id="{BF614887-AE1E-5548-C059-BB952CEB4871}"/>
              </a:ext>
            </a:extLst>
          </p:cNvPr>
          <p:cNvSpPr txBox="1"/>
          <p:nvPr/>
        </p:nvSpPr>
        <p:spPr>
          <a:xfrm>
            <a:off x="5054393" y="3425788"/>
            <a:ext cx="2057029" cy="830997"/>
          </a:xfrm>
          <a:prstGeom prst="rect">
            <a:avLst/>
          </a:prstGeom>
          <a:noFill/>
        </p:spPr>
        <p:txBody>
          <a:bodyPr wrap="square" rtlCol="0">
            <a:spAutoFit/>
          </a:bodyPr>
          <a:lstStyle/>
          <a:p>
            <a:pPr algn="ctr"/>
            <a:r>
              <a:rPr kumimoji="1" lang="ja-JP" altLang="en-US" sz="2400"/>
              <a:t>場所への</a:t>
            </a:r>
            <a:endParaRPr kumimoji="1" lang="en-US" altLang="ja-JP" sz="2400"/>
          </a:p>
          <a:p>
            <a:pPr algn="ctr"/>
            <a:r>
              <a:rPr kumimoji="1" lang="ja-JP" altLang="en-US" sz="2400"/>
              <a:t>記憶の形成</a:t>
            </a:r>
          </a:p>
        </p:txBody>
      </p:sp>
      <p:sp>
        <p:nvSpPr>
          <p:cNvPr id="61" name="テキスト ボックス 60">
            <a:extLst>
              <a:ext uri="{FF2B5EF4-FFF2-40B4-BE49-F238E27FC236}">
                <a16:creationId xmlns:a16="http://schemas.microsoft.com/office/drawing/2014/main" id="{823B6F1C-AA62-2A24-F185-D526706C11D5}"/>
              </a:ext>
            </a:extLst>
          </p:cNvPr>
          <p:cNvSpPr txBox="1"/>
          <p:nvPr/>
        </p:nvSpPr>
        <p:spPr>
          <a:xfrm>
            <a:off x="7954059" y="3418327"/>
            <a:ext cx="2057029" cy="830997"/>
          </a:xfrm>
          <a:prstGeom prst="rect">
            <a:avLst/>
          </a:prstGeom>
          <a:noFill/>
        </p:spPr>
        <p:txBody>
          <a:bodyPr wrap="square" rtlCol="0">
            <a:spAutoFit/>
          </a:bodyPr>
          <a:lstStyle/>
          <a:p>
            <a:pPr algn="ctr"/>
            <a:r>
              <a:rPr kumimoji="1" lang="ja-JP" altLang="en-US" sz="2400"/>
              <a:t>情報の</a:t>
            </a:r>
            <a:endParaRPr kumimoji="1" lang="en-US" altLang="ja-JP" sz="2400"/>
          </a:p>
          <a:p>
            <a:pPr algn="ctr"/>
            <a:r>
              <a:rPr kumimoji="1" lang="ja-JP" altLang="en-US" sz="2400"/>
              <a:t>伝わりやすさ</a:t>
            </a:r>
          </a:p>
        </p:txBody>
      </p:sp>
      <p:sp>
        <p:nvSpPr>
          <p:cNvPr id="62" name="四角形: 角を丸くする 61">
            <a:extLst>
              <a:ext uri="{FF2B5EF4-FFF2-40B4-BE49-F238E27FC236}">
                <a16:creationId xmlns:a16="http://schemas.microsoft.com/office/drawing/2014/main" id="{497ABCD4-7765-C0F7-E0C4-57069D5487A6}"/>
              </a:ext>
            </a:extLst>
          </p:cNvPr>
          <p:cNvSpPr/>
          <p:nvPr/>
        </p:nvSpPr>
        <p:spPr>
          <a:xfrm>
            <a:off x="1982073" y="4721848"/>
            <a:ext cx="8201798" cy="598578"/>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a:solidFill>
                  <a:schemeClr val="tx1">
                    <a:lumMod val="95000"/>
                    <a:lumOff val="5000"/>
                  </a:schemeClr>
                </a:solidFill>
              </a:rPr>
              <a:t>全世代型、一生涯の活動拠点</a:t>
            </a:r>
            <a:endParaRPr lang="en-US" altLang="ja-JP" sz="2400">
              <a:solidFill>
                <a:schemeClr val="tx1">
                  <a:lumMod val="95000"/>
                  <a:lumOff val="5000"/>
                </a:schemeClr>
              </a:solidFill>
            </a:endParaRPr>
          </a:p>
        </p:txBody>
      </p:sp>
      <p:sp>
        <p:nvSpPr>
          <p:cNvPr id="63" name="正方形/長方形 62">
            <a:extLst>
              <a:ext uri="{FF2B5EF4-FFF2-40B4-BE49-F238E27FC236}">
                <a16:creationId xmlns:a16="http://schemas.microsoft.com/office/drawing/2014/main" id="{807CFFAB-C55F-204F-BAC2-778945E1C0B3}"/>
              </a:ext>
            </a:extLst>
          </p:cNvPr>
          <p:cNvSpPr/>
          <p:nvPr/>
        </p:nvSpPr>
        <p:spPr>
          <a:xfrm>
            <a:off x="7856789" y="228015"/>
            <a:ext cx="4058652" cy="8811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solidFill>
              </a:rPr>
              <a:t>小規模な公民館が</a:t>
            </a:r>
            <a:endParaRPr kumimoji="1" lang="en-US" altLang="ja-JP" sz="2400">
              <a:solidFill>
                <a:schemeClr val="tx1"/>
              </a:solidFill>
            </a:endParaRPr>
          </a:p>
          <a:p>
            <a:pPr algn="ctr"/>
            <a:r>
              <a:rPr kumimoji="1" lang="ja-JP" altLang="en-US" sz="2400">
                <a:solidFill>
                  <a:schemeClr val="tx1"/>
                </a:solidFill>
              </a:rPr>
              <a:t>あまり活用されていない</a:t>
            </a:r>
          </a:p>
        </p:txBody>
      </p:sp>
      <p:cxnSp>
        <p:nvCxnSpPr>
          <p:cNvPr id="64" name="直線コネクタ 63">
            <a:extLst>
              <a:ext uri="{FF2B5EF4-FFF2-40B4-BE49-F238E27FC236}">
                <a16:creationId xmlns:a16="http://schemas.microsoft.com/office/drawing/2014/main" id="{E321BA40-4CC2-F936-7683-44509C772648}"/>
              </a:ext>
            </a:extLst>
          </p:cNvPr>
          <p:cNvCxnSpPr>
            <a:cxnSpLocks/>
            <a:endCxn id="63" idx="1"/>
          </p:cNvCxnSpPr>
          <p:nvPr/>
        </p:nvCxnSpPr>
        <p:spPr>
          <a:xfrm>
            <a:off x="6060073" y="668565"/>
            <a:ext cx="1796716" cy="0"/>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71" name="スライド番号プレースホルダー 70">
            <a:extLst>
              <a:ext uri="{FF2B5EF4-FFF2-40B4-BE49-F238E27FC236}">
                <a16:creationId xmlns:a16="http://schemas.microsoft.com/office/drawing/2014/main" id="{4CC77177-DF55-DC02-3130-336FED88EDB4}"/>
              </a:ext>
            </a:extLst>
          </p:cNvPr>
          <p:cNvSpPr>
            <a:spLocks noGrp="1"/>
          </p:cNvSpPr>
          <p:nvPr>
            <p:ph type="sldNum" sz="quarter" idx="12"/>
          </p:nvPr>
        </p:nvSpPr>
        <p:spPr/>
        <p:txBody>
          <a:bodyPr/>
          <a:lstStyle/>
          <a:p>
            <a:fld id="{AAFBFB99-2AAE-4C69-9A02-A796AAE272E8}" type="slidenum">
              <a:rPr kumimoji="1" lang="ja-JP" altLang="en-US" smtClean="0"/>
              <a:t>12</a:t>
            </a:fld>
            <a:endParaRPr kumimoji="1" lang="ja-JP" altLang="en-US"/>
          </a:p>
        </p:txBody>
      </p:sp>
      <p:sp>
        <p:nvSpPr>
          <p:cNvPr id="2" name="テキスト ボックス 1">
            <a:extLst>
              <a:ext uri="{FF2B5EF4-FFF2-40B4-BE49-F238E27FC236}">
                <a16:creationId xmlns:a16="http://schemas.microsoft.com/office/drawing/2014/main" id="{4196F3C5-DD5B-AED9-8506-C4F46EBCE515}"/>
              </a:ext>
            </a:extLst>
          </p:cNvPr>
          <p:cNvSpPr txBox="1"/>
          <p:nvPr/>
        </p:nvSpPr>
        <p:spPr>
          <a:xfrm>
            <a:off x="9828351" y="1197916"/>
            <a:ext cx="1406013" cy="646331"/>
          </a:xfrm>
          <a:prstGeom prst="rect">
            <a:avLst/>
          </a:prstGeom>
          <a:noFill/>
        </p:spPr>
        <p:txBody>
          <a:bodyPr wrap="square" rtlCol="0">
            <a:spAutoFit/>
          </a:bodyPr>
          <a:lstStyle/>
          <a:p>
            <a:pPr algn="ctr"/>
            <a:r>
              <a:rPr kumimoji="1" lang="ja-JP" altLang="en-US" sz="3600" b="1">
                <a:solidFill>
                  <a:schemeClr val="bg1">
                    <a:lumMod val="50000"/>
                  </a:schemeClr>
                </a:solidFill>
              </a:rPr>
              <a:t>課題</a:t>
            </a:r>
          </a:p>
        </p:txBody>
      </p:sp>
      <p:sp>
        <p:nvSpPr>
          <p:cNvPr id="4" name="テキスト ボックス 3">
            <a:extLst>
              <a:ext uri="{FF2B5EF4-FFF2-40B4-BE49-F238E27FC236}">
                <a16:creationId xmlns:a16="http://schemas.microsoft.com/office/drawing/2014/main" id="{FC5B4FDC-9F29-DC65-2D67-5B2D1896BBF3}"/>
              </a:ext>
            </a:extLst>
          </p:cNvPr>
          <p:cNvSpPr txBox="1"/>
          <p:nvPr/>
        </p:nvSpPr>
        <p:spPr>
          <a:xfrm>
            <a:off x="2085420" y="1291321"/>
            <a:ext cx="1406013" cy="646331"/>
          </a:xfrm>
          <a:prstGeom prst="rect">
            <a:avLst/>
          </a:prstGeom>
          <a:noFill/>
        </p:spPr>
        <p:txBody>
          <a:bodyPr wrap="square" rtlCol="0">
            <a:spAutoFit/>
          </a:bodyPr>
          <a:lstStyle/>
          <a:p>
            <a:pPr algn="ctr"/>
            <a:r>
              <a:rPr kumimoji="1" lang="ja-JP" altLang="en-US" sz="3600" b="1">
                <a:solidFill>
                  <a:srgbClr val="C26A4A"/>
                </a:solidFill>
              </a:rPr>
              <a:t>指針</a:t>
            </a:r>
          </a:p>
        </p:txBody>
      </p:sp>
      <p:sp>
        <p:nvSpPr>
          <p:cNvPr id="5" name="テキスト ボックス 4">
            <a:extLst>
              <a:ext uri="{FF2B5EF4-FFF2-40B4-BE49-F238E27FC236}">
                <a16:creationId xmlns:a16="http://schemas.microsoft.com/office/drawing/2014/main" id="{B8AF6450-5CEA-B0A6-389B-DB4FBCD91029}"/>
              </a:ext>
            </a:extLst>
          </p:cNvPr>
          <p:cNvSpPr txBox="1"/>
          <p:nvPr/>
        </p:nvSpPr>
        <p:spPr>
          <a:xfrm>
            <a:off x="953316" y="5907579"/>
            <a:ext cx="2484037" cy="646331"/>
          </a:xfrm>
          <a:prstGeom prst="rect">
            <a:avLst/>
          </a:prstGeom>
          <a:noFill/>
        </p:spPr>
        <p:txBody>
          <a:bodyPr wrap="square" rtlCol="0">
            <a:spAutoFit/>
          </a:bodyPr>
          <a:lstStyle/>
          <a:p>
            <a:pPr algn="ctr"/>
            <a:r>
              <a:rPr kumimoji="1" lang="ja-JP" altLang="en-US" sz="3600" b="1">
                <a:solidFill>
                  <a:srgbClr val="4A7BA7"/>
                </a:solidFill>
              </a:rPr>
              <a:t>分野別構想</a:t>
            </a:r>
          </a:p>
        </p:txBody>
      </p:sp>
      <p:sp>
        <p:nvSpPr>
          <p:cNvPr id="8" name="テキスト ボックス 7">
            <a:extLst>
              <a:ext uri="{FF2B5EF4-FFF2-40B4-BE49-F238E27FC236}">
                <a16:creationId xmlns:a16="http://schemas.microsoft.com/office/drawing/2014/main" id="{98665AA9-98E8-62F1-119E-D08BF200CE40}"/>
              </a:ext>
            </a:extLst>
          </p:cNvPr>
          <p:cNvSpPr txBox="1"/>
          <p:nvPr/>
        </p:nvSpPr>
        <p:spPr>
          <a:xfrm>
            <a:off x="325433" y="2943142"/>
            <a:ext cx="1406013" cy="461665"/>
          </a:xfrm>
          <a:prstGeom prst="rect">
            <a:avLst/>
          </a:prstGeom>
          <a:noFill/>
        </p:spPr>
        <p:txBody>
          <a:bodyPr wrap="square" rtlCol="0">
            <a:spAutoFit/>
          </a:bodyPr>
          <a:lstStyle/>
          <a:p>
            <a:pPr algn="ctr"/>
            <a:r>
              <a:rPr kumimoji="1" lang="ja-JP" altLang="en-US" sz="2400" b="1">
                <a:solidFill>
                  <a:schemeClr val="bg1">
                    <a:lumMod val="65000"/>
                  </a:schemeClr>
                </a:solidFill>
              </a:rPr>
              <a:t>課題②</a:t>
            </a:r>
          </a:p>
        </p:txBody>
      </p:sp>
    </p:spTree>
    <p:extLst>
      <p:ext uri="{BB962C8B-B14F-4D97-AF65-F5344CB8AC3E}">
        <p14:creationId xmlns:p14="http://schemas.microsoft.com/office/powerpoint/2010/main" val="4070375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0D9B1-AC4D-E2B7-5EEF-640941749059}"/>
            </a:ext>
          </a:extLst>
        </p:cNvPr>
        <p:cNvGrpSpPr/>
        <p:nvPr/>
      </p:nvGrpSpPr>
      <p:grpSpPr>
        <a:xfrm>
          <a:off x="0" y="0"/>
          <a:ext cx="0" cy="0"/>
          <a:chOff x="0" y="0"/>
          <a:chExt cx="0" cy="0"/>
        </a:xfrm>
      </p:grpSpPr>
      <p:cxnSp>
        <p:nvCxnSpPr>
          <p:cNvPr id="66" name="直線コネクタ 65">
            <a:extLst>
              <a:ext uri="{FF2B5EF4-FFF2-40B4-BE49-F238E27FC236}">
                <a16:creationId xmlns:a16="http://schemas.microsoft.com/office/drawing/2014/main" id="{39B2739B-1E26-A0DE-F2B1-73F3AD8E60EF}"/>
              </a:ext>
            </a:extLst>
          </p:cNvPr>
          <p:cNvCxnSpPr>
            <a:cxnSpLocks/>
          </p:cNvCxnSpPr>
          <p:nvPr/>
        </p:nvCxnSpPr>
        <p:spPr>
          <a:xfrm>
            <a:off x="5659230" y="1772707"/>
            <a:ext cx="0" cy="5063225"/>
          </a:xfrm>
          <a:prstGeom prst="line">
            <a:avLst/>
          </a:prstGeom>
          <a:ln w="76200">
            <a:solidFill>
              <a:schemeClr val="bg2">
                <a:lumMod val="7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9" name="テキスト ボックス 8">
            <a:extLst>
              <a:ext uri="{FF2B5EF4-FFF2-40B4-BE49-F238E27FC236}">
                <a16:creationId xmlns:a16="http://schemas.microsoft.com/office/drawing/2014/main" id="{B95034F4-0491-FA12-90D5-89831381FA35}"/>
              </a:ext>
            </a:extLst>
          </p:cNvPr>
          <p:cNvSpPr txBox="1"/>
          <p:nvPr/>
        </p:nvSpPr>
        <p:spPr>
          <a:xfrm>
            <a:off x="465079" y="244662"/>
            <a:ext cx="4901006"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06</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提案：公共施設</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2" name="テキスト ボックス 1">
            <a:extLst>
              <a:ext uri="{FF2B5EF4-FFF2-40B4-BE49-F238E27FC236}">
                <a16:creationId xmlns:a16="http://schemas.microsoft.com/office/drawing/2014/main" id="{805206AC-DB53-EDA8-CADC-5DAB6ABDD2C7}"/>
              </a:ext>
            </a:extLst>
          </p:cNvPr>
          <p:cNvSpPr txBox="1"/>
          <p:nvPr/>
        </p:nvSpPr>
        <p:spPr>
          <a:xfrm>
            <a:off x="591203" y="1223307"/>
            <a:ext cx="3397473" cy="461665"/>
          </a:xfrm>
          <a:prstGeom prst="rect">
            <a:avLst/>
          </a:prstGeom>
          <a:noFill/>
        </p:spPr>
        <p:txBody>
          <a:bodyPr wrap="square" rtlCol="0">
            <a:spAutoFit/>
          </a:bodyPr>
          <a:lstStyle/>
          <a:p>
            <a:r>
              <a:rPr lang="ja-JP" altLang="en-US" sz="2400">
                <a:latin typeface="Noto Sans JP" panose="020B0200000000000000" pitchFamily="50" charset="-128"/>
                <a:ea typeface="Noto Sans JP" panose="020B0200000000000000" pitchFamily="50" charset="-128"/>
              </a:rPr>
              <a:t>事例研究</a:t>
            </a:r>
            <a:endParaRPr kumimoji="1" lang="ja-JP" altLang="en-US" sz="2400">
              <a:latin typeface="Noto Sans JP" panose="020B0200000000000000" pitchFamily="50" charset="-128"/>
              <a:ea typeface="Noto Sans JP" panose="020B0200000000000000" pitchFamily="50" charset="-128"/>
            </a:endParaRPr>
          </a:p>
        </p:txBody>
      </p:sp>
      <p:cxnSp>
        <p:nvCxnSpPr>
          <p:cNvPr id="4" name="直線コネクタ 3">
            <a:extLst>
              <a:ext uri="{FF2B5EF4-FFF2-40B4-BE49-F238E27FC236}">
                <a16:creationId xmlns:a16="http://schemas.microsoft.com/office/drawing/2014/main" id="{8ED94B8F-B2F2-11ED-1A53-DA919F53DC6F}"/>
              </a:ext>
            </a:extLst>
          </p:cNvPr>
          <p:cNvCxnSpPr>
            <a:cxnSpLocks/>
          </p:cNvCxnSpPr>
          <p:nvPr/>
        </p:nvCxnSpPr>
        <p:spPr>
          <a:xfrm>
            <a:off x="543907" y="1684972"/>
            <a:ext cx="1474079" cy="0"/>
          </a:xfrm>
          <a:prstGeom prst="line">
            <a:avLst/>
          </a:prstGeom>
          <a:ln w="38100">
            <a:solidFill>
              <a:srgbClr val="C26A4A"/>
            </a:solidFill>
          </a:ln>
        </p:spPr>
        <p:style>
          <a:lnRef idx="2">
            <a:schemeClr val="accent1"/>
          </a:lnRef>
          <a:fillRef idx="0">
            <a:schemeClr val="accent1"/>
          </a:fillRef>
          <a:effectRef idx="1">
            <a:schemeClr val="accent1"/>
          </a:effectRef>
          <a:fontRef idx="minor">
            <a:schemeClr val="tx1"/>
          </a:fontRef>
        </p:style>
      </p:cxnSp>
      <p:pic>
        <p:nvPicPr>
          <p:cNvPr id="28" name="図 27" descr="マップ&#10;&#10;AI 生成コンテンツは誤りを含む可能性があります。">
            <a:extLst>
              <a:ext uri="{FF2B5EF4-FFF2-40B4-BE49-F238E27FC236}">
                <a16:creationId xmlns:a16="http://schemas.microsoft.com/office/drawing/2014/main" id="{75E6BEC5-D03D-EA10-A7B9-18ED2843A8C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84" b="89976" l="9949" r="92967">
                        <a14:foregroundMark x1="11492" y1="71746" x2="12007" y2="72110"/>
                        <a14:foregroundMark x1="53173" y1="51374" x2="48142" y2="49879"/>
                        <a14:foregroundMark x1="48714" y1="49313" x2="52373" y2="51172"/>
                        <a14:foregroundMark x1="93196" y1="58973" x2="84791" y2="50930"/>
                        <a14:foregroundMark x1="84791" y1="50930" x2="89423" y2="44139"/>
                        <a14:foregroundMark x1="89423" y1="44139" x2="95826" y2="50808"/>
                        <a14:foregroundMark x1="95826" y1="50808" x2="92967" y2="58973"/>
                        <a14:foregroundMark x1="92967" y1="58973" x2="92682" y2="58973"/>
                        <a14:foregroundMark x1="11206" y1="70816" x2="10177" y2="71019"/>
                      </a14:backgroundRemoval>
                    </a14:imgEffect>
                  </a14:imgLayer>
                </a14:imgProps>
              </a:ext>
              <a:ext uri="{28A0092B-C50C-407E-A947-70E740481C1C}">
                <a14:useLocalDpi xmlns:a14="http://schemas.microsoft.com/office/drawing/2010/main" val="0"/>
              </a:ext>
            </a:extLst>
          </a:blip>
          <a:srcRect t="17424" b="17718"/>
          <a:stretch>
            <a:fillRect/>
          </a:stretch>
        </p:blipFill>
        <p:spPr>
          <a:xfrm>
            <a:off x="164563" y="2061462"/>
            <a:ext cx="4848301" cy="4447972"/>
          </a:xfrm>
          <a:prstGeom prst="rect">
            <a:avLst/>
          </a:prstGeom>
        </p:spPr>
      </p:pic>
      <p:pic>
        <p:nvPicPr>
          <p:cNvPr id="29" name="図 28" descr="マップ&#10;&#10;AI 生成コンテンツは誤りを含む可能性があります。">
            <a:extLst>
              <a:ext uri="{FF2B5EF4-FFF2-40B4-BE49-F238E27FC236}">
                <a16:creationId xmlns:a16="http://schemas.microsoft.com/office/drawing/2014/main" id="{1C6D352C-2800-E0AB-FDE4-53658748920B}"/>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719" b="37106" l="5546" r="89137">
                        <a14:foregroundMark x1="33333" y1="6427" x2="34019" y2="5942"/>
                        <a14:foregroundMark x1="33676" y1="3759" x2="36421" y2="4729"/>
                        <a14:foregroundMark x1="50772" y1="4729" x2="50772" y2="4729"/>
                        <a14:foregroundMark x1="16238" y1="27001" x2="8691" y2="25303"/>
                        <a14:foregroundMark x1="5946" y1="26273" x2="5603" y2="25788"/>
                        <a14:foregroundMark x1="89137" y1="34236" x2="87421" y2="33994"/>
                      </a14:backgroundRemoval>
                    </a14:imgEffect>
                  </a14:imgLayer>
                </a14:imgProps>
              </a:ext>
              <a:ext uri="{28A0092B-C50C-407E-A947-70E740481C1C}">
                <a14:useLocalDpi xmlns:a14="http://schemas.microsoft.com/office/drawing/2010/main" val="0"/>
              </a:ext>
            </a:extLst>
          </a:blip>
          <a:srcRect l="1664" t="1328" r="4397" b="58850"/>
          <a:stretch>
            <a:fillRect/>
          </a:stretch>
        </p:blipFill>
        <p:spPr>
          <a:xfrm>
            <a:off x="3351342" y="1666743"/>
            <a:ext cx="2344477" cy="1405801"/>
          </a:xfrm>
          <a:prstGeom prst="rect">
            <a:avLst/>
          </a:prstGeom>
        </p:spPr>
      </p:pic>
      <p:sp>
        <p:nvSpPr>
          <p:cNvPr id="31" name="フローチャート: 結合子 30">
            <a:extLst>
              <a:ext uri="{FF2B5EF4-FFF2-40B4-BE49-F238E27FC236}">
                <a16:creationId xmlns:a16="http://schemas.microsoft.com/office/drawing/2014/main" id="{9E494C72-8A1C-56BD-299E-75645C19C18B}"/>
              </a:ext>
            </a:extLst>
          </p:cNvPr>
          <p:cNvSpPr/>
          <p:nvPr/>
        </p:nvSpPr>
        <p:spPr>
          <a:xfrm>
            <a:off x="4716327" y="2415993"/>
            <a:ext cx="552450" cy="552450"/>
          </a:xfrm>
          <a:prstGeom prst="flowChartConnector">
            <a:avLst/>
          </a:prstGeom>
          <a:noFill/>
          <a:ln w="571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p14="http://schemas.microsoft.com/office/powerpoint/2010/main">
        <mc:Choice Requires="p14">
          <p:contentPart p14:bwMode="auto" r:id="rId6">
            <p14:nvContentPartPr>
              <p14:cNvPr id="32" name="インク 31">
                <a:extLst>
                  <a:ext uri="{FF2B5EF4-FFF2-40B4-BE49-F238E27FC236}">
                    <a16:creationId xmlns:a16="http://schemas.microsoft.com/office/drawing/2014/main" id="{34F83CC8-2B2F-596A-67AC-23ADCFD6B750}"/>
                  </a:ext>
                </a:extLst>
              </p14:cNvPr>
              <p14:cNvContentPartPr/>
              <p14:nvPr/>
            </p14:nvContentPartPr>
            <p14:xfrm>
              <a:off x="2201270" y="3947233"/>
              <a:ext cx="466200" cy="466200"/>
            </p14:xfrm>
          </p:contentPart>
        </mc:Choice>
        <mc:Fallback xmlns="">
          <p:pic>
            <p:nvPicPr>
              <p:cNvPr id="32" name="インク 31">
                <a:extLst>
                  <a:ext uri="{FF2B5EF4-FFF2-40B4-BE49-F238E27FC236}">
                    <a16:creationId xmlns:a16="http://schemas.microsoft.com/office/drawing/2014/main" id="{34F83CC8-2B2F-596A-67AC-23ADCFD6B750}"/>
                  </a:ext>
                </a:extLst>
              </p:cNvPr>
              <p:cNvPicPr/>
              <p:nvPr/>
            </p:nvPicPr>
            <p:blipFill>
              <a:blip r:embed="rId7"/>
              <a:stretch>
                <a:fillRect/>
              </a:stretch>
            </p:blipFill>
            <p:spPr>
              <a:xfrm>
                <a:off x="2165270" y="3911233"/>
                <a:ext cx="537840" cy="5378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3" name="インク 32">
                <a:extLst>
                  <a:ext uri="{FF2B5EF4-FFF2-40B4-BE49-F238E27FC236}">
                    <a16:creationId xmlns:a16="http://schemas.microsoft.com/office/drawing/2014/main" id="{22720782-A9B9-CEC1-7123-7DC5B7B9B50F}"/>
                  </a:ext>
                </a:extLst>
              </p14:cNvPr>
              <p14:cNvContentPartPr/>
              <p14:nvPr/>
            </p14:nvContentPartPr>
            <p14:xfrm>
              <a:off x="3037910" y="5118673"/>
              <a:ext cx="538200" cy="347040"/>
            </p14:xfrm>
          </p:contentPart>
        </mc:Choice>
        <mc:Fallback xmlns="">
          <p:pic>
            <p:nvPicPr>
              <p:cNvPr id="33" name="インク 32">
                <a:extLst>
                  <a:ext uri="{FF2B5EF4-FFF2-40B4-BE49-F238E27FC236}">
                    <a16:creationId xmlns:a16="http://schemas.microsoft.com/office/drawing/2014/main" id="{22720782-A9B9-CEC1-7123-7DC5B7B9B50F}"/>
                  </a:ext>
                </a:extLst>
              </p:cNvPr>
              <p:cNvPicPr/>
              <p:nvPr/>
            </p:nvPicPr>
            <p:blipFill>
              <a:blip r:embed="rId9"/>
              <a:stretch>
                <a:fillRect/>
              </a:stretch>
            </p:blipFill>
            <p:spPr>
              <a:xfrm>
                <a:off x="3001910" y="5082673"/>
                <a:ext cx="609840" cy="418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4" name="インク 33">
                <a:extLst>
                  <a:ext uri="{FF2B5EF4-FFF2-40B4-BE49-F238E27FC236}">
                    <a16:creationId xmlns:a16="http://schemas.microsoft.com/office/drawing/2014/main" id="{DBD7DFA7-5F50-D408-5220-D9F7CFDE28BA}"/>
                  </a:ext>
                </a:extLst>
              </p14:cNvPr>
              <p14:cNvContentPartPr/>
              <p14:nvPr/>
            </p14:nvContentPartPr>
            <p14:xfrm>
              <a:off x="2673590" y="4419193"/>
              <a:ext cx="358920" cy="702720"/>
            </p14:xfrm>
          </p:contentPart>
        </mc:Choice>
        <mc:Fallback xmlns="">
          <p:pic>
            <p:nvPicPr>
              <p:cNvPr id="34" name="インク 33">
                <a:extLst>
                  <a:ext uri="{FF2B5EF4-FFF2-40B4-BE49-F238E27FC236}">
                    <a16:creationId xmlns:a16="http://schemas.microsoft.com/office/drawing/2014/main" id="{DBD7DFA7-5F50-D408-5220-D9F7CFDE28BA}"/>
                  </a:ext>
                </a:extLst>
              </p:cNvPr>
              <p:cNvPicPr/>
              <p:nvPr/>
            </p:nvPicPr>
            <p:blipFill>
              <a:blip r:embed="rId11"/>
              <a:stretch>
                <a:fillRect/>
              </a:stretch>
            </p:blipFill>
            <p:spPr>
              <a:xfrm>
                <a:off x="2637590" y="4383193"/>
                <a:ext cx="430560" cy="774360"/>
              </a:xfrm>
              <a:prstGeom prst="rect">
                <a:avLst/>
              </a:prstGeom>
            </p:spPr>
          </p:pic>
        </mc:Fallback>
      </mc:AlternateContent>
      <p:sp>
        <p:nvSpPr>
          <p:cNvPr id="36" name="テキスト ボックス 35">
            <a:extLst>
              <a:ext uri="{FF2B5EF4-FFF2-40B4-BE49-F238E27FC236}">
                <a16:creationId xmlns:a16="http://schemas.microsoft.com/office/drawing/2014/main" id="{540F10E1-1AB6-3F23-3C58-A553BB302E8B}"/>
              </a:ext>
            </a:extLst>
          </p:cNvPr>
          <p:cNvSpPr txBox="1"/>
          <p:nvPr/>
        </p:nvSpPr>
        <p:spPr>
          <a:xfrm>
            <a:off x="3572217" y="5449180"/>
            <a:ext cx="780091" cy="369332"/>
          </a:xfrm>
          <a:prstGeom prst="rect">
            <a:avLst/>
          </a:prstGeom>
          <a:noFill/>
        </p:spPr>
        <p:txBody>
          <a:bodyPr wrap="square" rtlCol="0">
            <a:spAutoFit/>
          </a:bodyPr>
          <a:lstStyle/>
          <a:p>
            <a:r>
              <a:rPr kumimoji="1" lang="ja-JP" altLang="en-US"/>
              <a:t>荒川</a:t>
            </a:r>
          </a:p>
        </p:txBody>
      </p:sp>
      <p:cxnSp>
        <p:nvCxnSpPr>
          <p:cNvPr id="37" name="直線コネクタ 36">
            <a:extLst>
              <a:ext uri="{FF2B5EF4-FFF2-40B4-BE49-F238E27FC236}">
                <a16:creationId xmlns:a16="http://schemas.microsoft.com/office/drawing/2014/main" id="{5D332708-D0B1-E001-ABCF-B11A63F59D5B}"/>
              </a:ext>
            </a:extLst>
          </p:cNvPr>
          <p:cNvCxnSpPr>
            <a:cxnSpLocks/>
            <a:stCxn id="44" idx="2"/>
          </p:cNvCxnSpPr>
          <p:nvPr/>
        </p:nvCxnSpPr>
        <p:spPr>
          <a:xfrm>
            <a:off x="1203967" y="3774483"/>
            <a:ext cx="1019427" cy="1383324"/>
          </a:xfrm>
          <a:prstGeom prst="line">
            <a:avLst/>
          </a:prstGeom>
          <a:ln w="3810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sp>
        <p:nvSpPr>
          <p:cNvPr id="38" name="正方形/長方形 37">
            <a:extLst>
              <a:ext uri="{FF2B5EF4-FFF2-40B4-BE49-F238E27FC236}">
                <a16:creationId xmlns:a16="http://schemas.microsoft.com/office/drawing/2014/main" id="{9CDE7E9F-DFDC-7EE6-A61A-B8E6261AE049}"/>
              </a:ext>
            </a:extLst>
          </p:cNvPr>
          <p:cNvSpPr/>
          <p:nvPr/>
        </p:nvSpPr>
        <p:spPr>
          <a:xfrm>
            <a:off x="3438863" y="3645130"/>
            <a:ext cx="1783598" cy="347040"/>
          </a:xfrm>
          <a:prstGeom prst="rect">
            <a:avLst/>
          </a:prstGeom>
          <a:solidFill>
            <a:schemeClr val="bg2">
              <a:lumMod val="50000"/>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lumMod val="85000"/>
                    <a:lumOff val="15000"/>
                  </a:schemeClr>
                </a:solidFill>
              </a:rPr>
              <a:t>宗岡エリア→</a:t>
            </a:r>
          </a:p>
        </p:txBody>
      </p:sp>
      <p:sp>
        <p:nvSpPr>
          <p:cNvPr id="39" name="正方形/長方形 38">
            <a:extLst>
              <a:ext uri="{FF2B5EF4-FFF2-40B4-BE49-F238E27FC236}">
                <a16:creationId xmlns:a16="http://schemas.microsoft.com/office/drawing/2014/main" id="{93DCF9CD-CC0E-839A-9103-F227DC193DCA}"/>
              </a:ext>
            </a:extLst>
          </p:cNvPr>
          <p:cNvSpPr/>
          <p:nvPr/>
        </p:nvSpPr>
        <p:spPr>
          <a:xfrm>
            <a:off x="809627" y="6420485"/>
            <a:ext cx="1709358" cy="318316"/>
          </a:xfrm>
          <a:prstGeom prst="rect">
            <a:avLst/>
          </a:prstGeom>
          <a:solidFill>
            <a:schemeClr val="bg2">
              <a:lumMod val="50000"/>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lumMod val="85000"/>
                    <a:lumOff val="15000"/>
                  </a:schemeClr>
                </a:solidFill>
              </a:rPr>
              <a:t>←志木エリア</a:t>
            </a:r>
          </a:p>
        </p:txBody>
      </p:sp>
      <p:sp>
        <p:nvSpPr>
          <p:cNvPr id="41" name="テキスト ボックス 40">
            <a:extLst>
              <a:ext uri="{FF2B5EF4-FFF2-40B4-BE49-F238E27FC236}">
                <a16:creationId xmlns:a16="http://schemas.microsoft.com/office/drawing/2014/main" id="{88DBC924-E4AA-402E-D386-12E577C167DA}"/>
              </a:ext>
            </a:extLst>
          </p:cNvPr>
          <p:cNvSpPr txBox="1"/>
          <p:nvPr/>
        </p:nvSpPr>
        <p:spPr>
          <a:xfrm>
            <a:off x="5846406" y="1582715"/>
            <a:ext cx="1860788" cy="646331"/>
          </a:xfrm>
          <a:prstGeom prst="rect">
            <a:avLst/>
          </a:prstGeom>
          <a:noFill/>
        </p:spPr>
        <p:txBody>
          <a:bodyPr wrap="square" rtlCol="0">
            <a:spAutoFit/>
          </a:bodyPr>
          <a:lstStyle/>
          <a:p>
            <a:pPr algn="ctr"/>
            <a:r>
              <a:rPr kumimoji="1" lang="ja-JP" altLang="en-US"/>
              <a:t>筑波大・社工</a:t>
            </a:r>
            <a:endParaRPr kumimoji="1" lang="en-US" altLang="ja-JP"/>
          </a:p>
          <a:p>
            <a:pPr algn="ctr"/>
            <a:r>
              <a:rPr kumimoji="1" lang="en-US" altLang="ja-JP"/>
              <a:t>K.S</a:t>
            </a:r>
            <a:r>
              <a:rPr kumimoji="1" lang="ja-JP" altLang="en-US"/>
              <a:t>さん</a:t>
            </a:r>
            <a:endParaRPr kumimoji="1" lang="en-US" altLang="ja-JP"/>
          </a:p>
        </p:txBody>
      </p:sp>
      <p:sp>
        <p:nvSpPr>
          <p:cNvPr id="43" name="テキスト ボックス 42">
            <a:extLst>
              <a:ext uri="{FF2B5EF4-FFF2-40B4-BE49-F238E27FC236}">
                <a16:creationId xmlns:a16="http://schemas.microsoft.com/office/drawing/2014/main" id="{A3150057-C5C5-FE7B-30D9-E2E4CF9239AB}"/>
              </a:ext>
            </a:extLst>
          </p:cNvPr>
          <p:cNvSpPr txBox="1"/>
          <p:nvPr/>
        </p:nvSpPr>
        <p:spPr>
          <a:xfrm>
            <a:off x="8047873" y="546556"/>
            <a:ext cx="3496731" cy="1015663"/>
          </a:xfrm>
          <a:prstGeom prst="rect">
            <a:avLst/>
          </a:prstGeom>
          <a:noFill/>
        </p:spPr>
        <p:txBody>
          <a:bodyPr wrap="square" rtlCol="0">
            <a:spAutoFit/>
          </a:bodyPr>
          <a:lstStyle/>
          <a:p>
            <a:r>
              <a:rPr kumimoji="1" lang="ja-JP" altLang="en-US" sz="2000"/>
              <a:t>・地域の人とすれ違う空間</a:t>
            </a:r>
            <a:endParaRPr kumimoji="1" lang="en-US" altLang="ja-JP" sz="2000"/>
          </a:p>
          <a:p>
            <a:r>
              <a:rPr kumimoji="1" lang="ja-JP" altLang="en-US" sz="2000"/>
              <a:t>・イベントへの参加しやすさ</a:t>
            </a:r>
            <a:endParaRPr kumimoji="1" lang="en-US" altLang="ja-JP" sz="2000"/>
          </a:p>
          <a:p>
            <a:r>
              <a:rPr kumimoji="1" lang="ja-JP" altLang="en-US" sz="2000"/>
              <a:t>・</a:t>
            </a:r>
            <a:r>
              <a:rPr kumimoji="1" lang="en-US" altLang="ja-JP" sz="2000"/>
              <a:t>6</a:t>
            </a:r>
            <a:r>
              <a:rPr kumimoji="1" lang="ja-JP" altLang="en-US" sz="2000"/>
              <a:t>年という長い期間</a:t>
            </a:r>
            <a:endParaRPr kumimoji="1" lang="en-US" altLang="ja-JP" sz="2000"/>
          </a:p>
        </p:txBody>
      </p:sp>
      <p:sp>
        <p:nvSpPr>
          <p:cNvPr id="44" name="四角形: 角を丸くする 43">
            <a:extLst>
              <a:ext uri="{FF2B5EF4-FFF2-40B4-BE49-F238E27FC236}">
                <a16:creationId xmlns:a16="http://schemas.microsoft.com/office/drawing/2014/main" id="{E23CA3C9-1F4B-A98D-C8EB-FB87621D42EA}"/>
              </a:ext>
            </a:extLst>
          </p:cNvPr>
          <p:cNvSpPr/>
          <p:nvPr/>
        </p:nvSpPr>
        <p:spPr>
          <a:xfrm>
            <a:off x="49905" y="1861361"/>
            <a:ext cx="2308124" cy="1913122"/>
          </a:xfrm>
          <a:prstGeom prst="roundRect">
            <a:avLst/>
          </a:prstGeom>
          <a:solidFill>
            <a:srgbClr val="CACA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四角形: 上の 2 つの角を丸める 44">
            <a:extLst>
              <a:ext uri="{FF2B5EF4-FFF2-40B4-BE49-F238E27FC236}">
                <a16:creationId xmlns:a16="http://schemas.microsoft.com/office/drawing/2014/main" id="{0E762DF3-1657-4587-4CCB-12104A9E7C80}"/>
              </a:ext>
            </a:extLst>
          </p:cNvPr>
          <p:cNvSpPr/>
          <p:nvPr/>
        </p:nvSpPr>
        <p:spPr>
          <a:xfrm rot="10800000">
            <a:off x="135194" y="2276781"/>
            <a:ext cx="2128938" cy="1383323"/>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テキスト ボックス 45">
            <a:extLst>
              <a:ext uri="{FF2B5EF4-FFF2-40B4-BE49-F238E27FC236}">
                <a16:creationId xmlns:a16="http://schemas.microsoft.com/office/drawing/2014/main" id="{296476E6-5EE5-3412-8DC5-7E357DEA09FC}"/>
              </a:ext>
            </a:extLst>
          </p:cNvPr>
          <p:cNvSpPr txBox="1"/>
          <p:nvPr/>
        </p:nvSpPr>
        <p:spPr>
          <a:xfrm>
            <a:off x="350603" y="1836629"/>
            <a:ext cx="1763806" cy="461665"/>
          </a:xfrm>
          <a:prstGeom prst="rect">
            <a:avLst/>
          </a:prstGeom>
          <a:noFill/>
        </p:spPr>
        <p:txBody>
          <a:bodyPr wrap="square" rtlCol="0">
            <a:spAutoFit/>
          </a:bodyPr>
          <a:lstStyle/>
          <a:p>
            <a:r>
              <a:rPr kumimoji="1" lang="ja-JP" altLang="en-US" sz="2400"/>
              <a:t>志木小学校</a:t>
            </a:r>
          </a:p>
        </p:txBody>
      </p:sp>
      <p:sp>
        <p:nvSpPr>
          <p:cNvPr id="47" name="テキスト ボックス 46">
            <a:extLst>
              <a:ext uri="{FF2B5EF4-FFF2-40B4-BE49-F238E27FC236}">
                <a16:creationId xmlns:a16="http://schemas.microsoft.com/office/drawing/2014/main" id="{B066D5A9-6D70-1545-FE77-FE60A74E9434}"/>
              </a:ext>
            </a:extLst>
          </p:cNvPr>
          <p:cNvSpPr txBox="1"/>
          <p:nvPr/>
        </p:nvSpPr>
        <p:spPr>
          <a:xfrm>
            <a:off x="183123" y="2332244"/>
            <a:ext cx="2349784" cy="1323439"/>
          </a:xfrm>
          <a:prstGeom prst="rect">
            <a:avLst/>
          </a:prstGeom>
          <a:noFill/>
        </p:spPr>
        <p:txBody>
          <a:bodyPr wrap="square" rtlCol="0">
            <a:spAutoFit/>
          </a:bodyPr>
          <a:lstStyle/>
          <a:p>
            <a:r>
              <a:rPr kumimoji="1" lang="ja-JP" altLang="en-US" sz="2000"/>
              <a:t>児童：</a:t>
            </a:r>
            <a:r>
              <a:rPr kumimoji="1" lang="en-US" altLang="ja-JP" sz="2000"/>
              <a:t>945</a:t>
            </a:r>
            <a:r>
              <a:rPr kumimoji="1" lang="ja-JP" altLang="en-US" sz="2000"/>
              <a:t>人</a:t>
            </a:r>
            <a:endParaRPr kumimoji="1" lang="en-US" altLang="ja-JP" sz="2000"/>
          </a:p>
          <a:p>
            <a:r>
              <a:rPr kumimoji="1" lang="ja-JP" altLang="en-US" sz="2000"/>
              <a:t>人口：</a:t>
            </a:r>
            <a:r>
              <a:rPr kumimoji="1" lang="en-US" altLang="ja-JP" sz="2000"/>
              <a:t>76,189</a:t>
            </a:r>
            <a:r>
              <a:rPr kumimoji="1" lang="ja-JP" altLang="en-US" sz="2000"/>
              <a:t>人</a:t>
            </a:r>
            <a:endParaRPr kumimoji="1" lang="en-US" altLang="ja-JP" sz="2000"/>
          </a:p>
          <a:p>
            <a:r>
              <a:rPr kumimoji="1" lang="ja-JP" altLang="en-US" sz="2000"/>
              <a:t>密度：</a:t>
            </a:r>
            <a:r>
              <a:rPr kumimoji="1" lang="en-US" altLang="ja-JP" sz="2000"/>
              <a:t>8,299</a:t>
            </a:r>
            <a:r>
              <a:rPr kumimoji="1" lang="ja-JP" altLang="en-US" sz="2000"/>
              <a:t>人</a:t>
            </a:r>
            <a:r>
              <a:rPr kumimoji="1" lang="en-US" altLang="ja-JP" sz="2000"/>
              <a:t>/</a:t>
            </a:r>
            <a:r>
              <a:rPr kumimoji="1" lang="ja-JP" altLang="en-US" sz="2000"/>
              <a:t>㎢</a:t>
            </a:r>
            <a:endParaRPr kumimoji="1" lang="en-US" altLang="ja-JP" sz="2000"/>
          </a:p>
          <a:p>
            <a:r>
              <a:rPr kumimoji="1" lang="ja-JP" altLang="en-US" sz="2000"/>
              <a:t>面積：</a:t>
            </a:r>
            <a:r>
              <a:rPr kumimoji="1" lang="en-US" altLang="ja-JP" sz="2000"/>
              <a:t>9.05</a:t>
            </a:r>
            <a:r>
              <a:rPr kumimoji="1" lang="ja-JP" altLang="en-US" sz="2000"/>
              <a:t>㎡</a:t>
            </a:r>
          </a:p>
        </p:txBody>
      </p:sp>
      <p:sp>
        <p:nvSpPr>
          <p:cNvPr id="49" name="吹き出し: 角を丸めた四角形 48">
            <a:extLst>
              <a:ext uri="{FF2B5EF4-FFF2-40B4-BE49-F238E27FC236}">
                <a16:creationId xmlns:a16="http://schemas.microsoft.com/office/drawing/2014/main" id="{F5E53D18-27DD-FD6F-4449-5BBDC4F1C79A}"/>
              </a:ext>
            </a:extLst>
          </p:cNvPr>
          <p:cNvSpPr/>
          <p:nvPr/>
        </p:nvSpPr>
        <p:spPr>
          <a:xfrm>
            <a:off x="7881889" y="478201"/>
            <a:ext cx="3879689" cy="1169434"/>
          </a:xfrm>
          <a:prstGeom prst="wedgeRoundRectCallout">
            <a:avLst>
              <a:gd name="adj1" fmla="val -62920"/>
              <a:gd name="adj2" fmla="val -19854"/>
              <a:gd name="adj3" fmla="val 16667"/>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スライド番号プレースホルダー 52">
            <a:extLst>
              <a:ext uri="{FF2B5EF4-FFF2-40B4-BE49-F238E27FC236}">
                <a16:creationId xmlns:a16="http://schemas.microsoft.com/office/drawing/2014/main" id="{2622F441-EA69-8EF3-0DFE-3B158828ECCC}"/>
              </a:ext>
            </a:extLst>
          </p:cNvPr>
          <p:cNvSpPr>
            <a:spLocks noGrp="1"/>
          </p:cNvSpPr>
          <p:nvPr>
            <p:ph type="sldNum" sz="quarter" idx="12"/>
          </p:nvPr>
        </p:nvSpPr>
        <p:spPr/>
        <p:txBody>
          <a:bodyPr/>
          <a:lstStyle/>
          <a:p>
            <a:fld id="{AAFBFB99-2AAE-4C69-9A02-A796AAE272E8}" type="slidenum">
              <a:rPr kumimoji="1" lang="ja-JP" altLang="en-US" smtClean="0"/>
              <a:t>13</a:t>
            </a:fld>
            <a:endParaRPr kumimoji="1" lang="ja-JP" altLang="en-US"/>
          </a:p>
        </p:txBody>
      </p:sp>
      <p:pic>
        <p:nvPicPr>
          <p:cNvPr id="55" name="図 54" descr="マップ&#10;&#10;AI 生成コンテンツは誤りを含む可能性があります。">
            <a:extLst>
              <a:ext uri="{FF2B5EF4-FFF2-40B4-BE49-F238E27FC236}">
                <a16:creationId xmlns:a16="http://schemas.microsoft.com/office/drawing/2014/main" id="{070030C6-050D-2996-4EA9-D64577BA0D6A}"/>
              </a:ext>
            </a:extLst>
          </p:cNvPr>
          <p:cNvPicPr>
            <a:picLocks noChangeAspect="1"/>
          </p:cNvPicPr>
          <p:nvPr/>
        </p:nvPicPr>
        <p:blipFill>
          <a:blip r:embed="rId12">
            <a:alphaModFix amt="27000"/>
            <a:extLst>
              <a:ext uri="{BEBA8EAE-BF5A-486C-A8C5-ECC9F3942E4B}">
                <a14:imgProps xmlns:a14="http://schemas.microsoft.com/office/drawing/2010/main">
                  <a14:imgLayer r:embed="rId13">
                    <a14:imgEffect>
                      <a14:backgroundRemoval t="24293" b="69523" l="6804" r="87707">
                        <a14:foregroundMark x1="53917" y1="26758" x2="53173" y2="26233"/>
                        <a14:foregroundMark x1="57061" y1="28416" x2="45855" y2="27001"/>
                        <a14:foregroundMark x1="45855" y1="27001" x2="56661" y2="24333"/>
                        <a14:foregroundMark x1="56661" y1="24333" x2="53173" y2="28416"/>
                        <a14:foregroundMark x1="15037" y1="67866" x2="6861" y2="62167"/>
                        <a14:foregroundMark x1="6861" y1="62167" x2="14580" y2="66774"/>
                        <a14:foregroundMark x1="14580" y1="66774" x2="13836" y2="68715"/>
                        <a14:foregroundMark x1="26015" y1="69563" x2="26815" y2="69563"/>
                        <a14:foregroundMark x1="86564" y1="47615" x2="77987" y2="43492"/>
                        <a14:foregroundMark x1="77987" y1="43492" x2="83419" y2="36176"/>
                        <a14:foregroundMark x1="83419" y1="36176" x2="87707" y2="43533"/>
                        <a14:foregroundMark x1="87707" y1="43533" x2="87364" y2="48424"/>
                      </a14:backgroundRemoval>
                    </a14:imgEffect>
                    <a14:imgEffect>
                      <a14:saturation sat="0"/>
                    </a14:imgEffect>
                  </a14:imgLayer>
                </a14:imgProps>
              </a:ext>
              <a:ext uri="{28A0092B-C50C-407E-A947-70E740481C1C}">
                <a14:useLocalDpi xmlns:a14="http://schemas.microsoft.com/office/drawing/2010/main" val="0"/>
              </a:ext>
            </a:extLst>
          </a:blip>
          <a:srcRect l="2850" t="20616" r="9136" b="25645"/>
          <a:stretch>
            <a:fillRect/>
          </a:stretch>
        </p:blipFill>
        <p:spPr>
          <a:xfrm>
            <a:off x="6060908" y="5305446"/>
            <a:ext cx="1917611" cy="1656171"/>
          </a:xfrm>
          <a:prstGeom prst="rect">
            <a:avLst/>
          </a:prstGeom>
        </p:spPr>
      </p:pic>
      <p:pic>
        <p:nvPicPr>
          <p:cNvPr id="56" name="図 55" descr="マップ が含まれている画像&#10;&#10;AI 生成コンテンツは誤りを含む可能性があります。">
            <a:extLst>
              <a:ext uri="{FF2B5EF4-FFF2-40B4-BE49-F238E27FC236}">
                <a16:creationId xmlns:a16="http://schemas.microsoft.com/office/drawing/2014/main" id="{2B49B5A6-F8BB-719C-B2C9-19555811C9FD}"/>
              </a:ext>
            </a:extLst>
          </p:cNvPr>
          <p:cNvPicPr>
            <a:picLocks noChangeAspect="1"/>
          </p:cNvPicPr>
          <p:nvPr/>
        </p:nvPicPr>
        <p:blipFill>
          <a:blip r:embed="rId14">
            <a:alphaModFix amt="20000"/>
            <a:extLst>
              <a:ext uri="{BEBA8EAE-BF5A-486C-A8C5-ECC9F3942E4B}">
                <a14:imgProps xmlns:a14="http://schemas.microsoft.com/office/drawing/2010/main">
                  <a14:imgLayer r:embed="rId15">
                    <a14:imgEffect>
                      <a14:backgroundRemoval t="23040" b="56912" l="5089" r="76158">
                        <a14:foregroundMark x1="24986" y1="27769" x2="31847" y2="25061"/>
                        <a14:foregroundMark x1="31847" y1="25061" x2="26930" y2="27445"/>
                        <a14:foregroundMark x1="26930" y1="27445" x2="25214" y2="27607"/>
                        <a14:foregroundMark x1="12407" y1="43250" x2="10806" y2="47373"/>
                        <a14:foregroundMark x1="10806" y1="47373" x2="7719" y2="43614"/>
                        <a14:foregroundMark x1="7719" y1="43614" x2="12178" y2="42926"/>
                        <a14:foregroundMark x1="7318" y1="46686" x2="7318" y2="47332"/>
                        <a14:foregroundMark x1="75243" y1="57033" x2="69411" y2="56386"/>
                        <a14:foregroundMark x1="69411" y1="56386" x2="66324" y2="51657"/>
                        <a14:foregroundMark x1="66324" y1="51657" x2="70383" y2="44907"/>
                        <a14:foregroundMark x1="70383" y1="44907" x2="75472" y2="48545"/>
                        <a14:foregroundMark x1="75472" y1="48545" x2="74328" y2="56871"/>
                        <a14:foregroundMark x1="74843" y1="52627" x2="75186" y2="52223"/>
                        <a14:foregroundMark x1="75472" y1="56952" x2="75071" y2="52223"/>
                        <a14:foregroundMark x1="75071" y1="52223" x2="76158" y2="56548"/>
                        <a14:foregroundMark x1="76158" y1="56548" x2="75815" y2="56952"/>
                        <a14:foregroundMark x1="26758" y1="26758" x2="27216" y2="26758"/>
                        <a14:foregroundMark x1="26872" y1="26354" x2="26587" y2="26435"/>
                        <a14:foregroundMark x1="26129" y1="26920" x2="25443" y2="27001"/>
                        <a14:foregroundMark x1="25329" y1="27001" x2="25100" y2="26758"/>
                        <a14:foregroundMark x1="7833" y1="46928" x2="7833" y2="47009"/>
                        <a14:foregroundMark x1="7547" y1="46403" x2="7833" y2="46322"/>
                        <a14:foregroundMark x1="5089" y1="45352" x2="7090" y2="45594"/>
                        <a14:foregroundMark x1="23671" y1="25505" x2="27101" y2="26354"/>
                        <a14:foregroundMark x1="26758" y1="24818" x2="27559" y2="25020"/>
                        <a14:foregroundMark x1="27444" y1="25020" x2="27559" y2="25263"/>
                        <a14:foregroundMark x1="26930" y1="25222" x2="27787" y2="25061"/>
                        <a14:foregroundMark x1="25386" y1="24737" x2="27616" y2="25263"/>
                        <a14:foregroundMark x1="26358" y1="25101" x2="27444" y2="25303"/>
                        <a14:foregroundMark x1="26758" y1="25303" x2="26358" y2="25546"/>
                        <a14:foregroundMark x1="25672" y1="25546" x2="27273" y2="24939"/>
                        <a14:backgroundMark x1="27143" y1="25128" x2="29960" y2="23323"/>
                        <a14:backgroundMark x1="29960" y1="23323" x2="28078" y2="24692"/>
                        <a14:backgroundMark x1="23258" y1="26089" x2="23328" y2="27284"/>
                        <a14:backgroundMark x1="23156" y1="24333" x2="23246" y2="25875"/>
                      </a14:backgroundRemoval>
                    </a14:imgEffect>
                  </a14:imgLayer>
                </a14:imgProps>
              </a:ext>
              <a:ext uri="{28A0092B-C50C-407E-A947-70E740481C1C}">
                <a14:useLocalDpi xmlns:a14="http://schemas.microsoft.com/office/drawing/2010/main" val="0"/>
              </a:ext>
            </a:extLst>
          </a:blip>
          <a:srcRect l="4209" t="23704" r="23099" b="41411"/>
          <a:stretch>
            <a:fillRect/>
          </a:stretch>
        </p:blipFill>
        <p:spPr>
          <a:xfrm>
            <a:off x="5750828" y="2437509"/>
            <a:ext cx="6258049" cy="4248149"/>
          </a:xfrm>
          <a:prstGeom prst="rect">
            <a:avLst/>
          </a:prstGeom>
        </p:spPr>
      </p:pic>
      <p:sp>
        <p:nvSpPr>
          <p:cNvPr id="57" name="テキスト ボックス 56">
            <a:extLst>
              <a:ext uri="{FF2B5EF4-FFF2-40B4-BE49-F238E27FC236}">
                <a16:creationId xmlns:a16="http://schemas.microsoft.com/office/drawing/2014/main" id="{4E2A5E50-F52E-00CB-607C-F441F8762AA7}"/>
              </a:ext>
            </a:extLst>
          </p:cNvPr>
          <p:cNvSpPr txBox="1"/>
          <p:nvPr/>
        </p:nvSpPr>
        <p:spPr>
          <a:xfrm>
            <a:off x="4189673" y="5790303"/>
            <a:ext cx="1783598" cy="1015663"/>
          </a:xfrm>
          <a:prstGeom prst="rect">
            <a:avLst/>
          </a:prstGeom>
          <a:noFill/>
        </p:spPr>
        <p:txBody>
          <a:bodyPr wrap="square" rtlCol="0">
            <a:spAutoFit/>
          </a:bodyPr>
          <a:lstStyle/>
          <a:p>
            <a:r>
              <a:rPr kumimoji="1" lang="ja-JP" altLang="en-US" sz="2000" b="1">
                <a:ln w="22225">
                  <a:solidFill>
                    <a:sysClr val="windowText" lastClr="000000"/>
                  </a:solidFill>
                  <a:prstDash val="solid"/>
                </a:ln>
                <a:solidFill>
                  <a:srgbClr val="FF0000"/>
                </a:solidFill>
              </a:rPr>
              <a:t>●</a:t>
            </a:r>
            <a:r>
              <a:rPr kumimoji="1" lang="ja-JP" altLang="en-US" sz="2000"/>
              <a:t>小学校</a:t>
            </a:r>
            <a:endParaRPr kumimoji="1" lang="en-US" altLang="ja-JP" sz="2000"/>
          </a:p>
          <a:p>
            <a:r>
              <a:rPr kumimoji="1" lang="ja-JP" altLang="en-US" sz="2000" b="1">
                <a:ln w="22225">
                  <a:solidFill>
                    <a:sysClr val="windowText" lastClr="000000"/>
                  </a:solidFill>
                  <a:prstDash val="solid"/>
                </a:ln>
                <a:solidFill>
                  <a:schemeClr val="tx2">
                    <a:lumMod val="75000"/>
                    <a:lumOff val="25000"/>
                  </a:schemeClr>
                </a:solidFill>
              </a:rPr>
              <a:t>●</a:t>
            </a:r>
            <a:r>
              <a:rPr kumimoji="1" lang="ja-JP" altLang="en-US" sz="2000"/>
              <a:t>中学校</a:t>
            </a:r>
            <a:endParaRPr kumimoji="1" lang="en-US" altLang="ja-JP" sz="2000"/>
          </a:p>
          <a:p>
            <a:r>
              <a:rPr kumimoji="1" lang="ja-JP" altLang="en-US" sz="2000">
                <a:ln>
                  <a:solidFill>
                    <a:sysClr val="windowText" lastClr="000000"/>
                  </a:solidFill>
                </a:ln>
                <a:solidFill>
                  <a:schemeClr val="accent6">
                    <a:lumMod val="75000"/>
                  </a:schemeClr>
                </a:solidFill>
              </a:rPr>
              <a:t>●</a:t>
            </a:r>
            <a:r>
              <a:rPr kumimoji="1" lang="ja-JP" altLang="en-US" sz="2000"/>
              <a:t>公共施設</a:t>
            </a:r>
          </a:p>
        </p:txBody>
      </p:sp>
      <p:cxnSp>
        <p:nvCxnSpPr>
          <p:cNvPr id="58" name="直線コネクタ 57">
            <a:extLst>
              <a:ext uri="{FF2B5EF4-FFF2-40B4-BE49-F238E27FC236}">
                <a16:creationId xmlns:a16="http://schemas.microsoft.com/office/drawing/2014/main" id="{916D1AF4-F679-3937-4B5F-EC24191FEC12}"/>
              </a:ext>
            </a:extLst>
          </p:cNvPr>
          <p:cNvCxnSpPr>
            <a:cxnSpLocks/>
            <a:endCxn id="63" idx="1"/>
          </p:cNvCxnSpPr>
          <p:nvPr/>
        </p:nvCxnSpPr>
        <p:spPr>
          <a:xfrm flipV="1">
            <a:off x="8848884" y="3082932"/>
            <a:ext cx="837819" cy="1221388"/>
          </a:xfrm>
          <a:prstGeom prst="line">
            <a:avLst/>
          </a:prstGeom>
          <a:ln w="381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sp>
        <p:nvSpPr>
          <p:cNvPr id="59" name="四角形: 角を丸くする 58">
            <a:extLst>
              <a:ext uri="{FF2B5EF4-FFF2-40B4-BE49-F238E27FC236}">
                <a16:creationId xmlns:a16="http://schemas.microsoft.com/office/drawing/2014/main" id="{E306C91E-45B0-FF18-B2FA-ACD0F6B7C841}"/>
              </a:ext>
            </a:extLst>
          </p:cNvPr>
          <p:cNvSpPr/>
          <p:nvPr/>
        </p:nvSpPr>
        <p:spPr>
          <a:xfrm>
            <a:off x="9686703" y="1918573"/>
            <a:ext cx="2455392" cy="1915667"/>
          </a:xfrm>
          <a:prstGeom prst="roundRect">
            <a:avLst/>
          </a:prstGeom>
          <a:solidFill>
            <a:schemeClr val="bg2">
              <a:lumMod val="9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四角形: 上の 2 つの角を丸める 59">
            <a:extLst>
              <a:ext uri="{FF2B5EF4-FFF2-40B4-BE49-F238E27FC236}">
                <a16:creationId xmlns:a16="http://schemas.microsoft.com/office/drawing/2014/main" id="{ECF11E34-2EC0-24F9-25B1-FDDDF703E8AF}"/>
              </a:ext>
            </a:extLst>
          </p:cNvPr>
          <p:cNvSpPr/>
          <p:nvPr/>
        </p:nvSpPr>
        <p:spPr>
          <a:xfrm rot="10800000">
            <a:off x="9716072" y="2393438"/>
            <a:ext cx="2369177" cy="1383323"/>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テキスト ボックス 60">
            <a:extLst>
              <a:ext uri="{FF2B5EF4-FFF2-40B4-BE49-F238E27FC236}">
                <a16:creationId xmlns:a16="http://schemas.microsoft.com/office/drawing/2014/main" id="{9A75D70D-BEAF-A838-57B1-AA3E33B21570}"/>
              </a:ext>
            </a:extLst>
          </p:cNvPr>
          <p:cNvSpPr txBox="1"/>
          <p:nvPr/>
        </p:nvSpPr>
        <p:spPr>
          <a:xfrm>
            <a:off x="10051480" y="1931773"/>
            <a:ext cx="1763806" cy="461665"/>
          </a:xfrm>
          <a:prstGeom prst="rect">
            <a:avLst/>
          </a:prstGeom>
          <a:noFill/>
        </p:spPr>
        <p:txBody>
          <a:bodyPr wrap="square" rtlCol="0">
            <a:spAutoFit/>
          </a:bodyPr>
          <a:lstStyle/>
          <a:p>
            <a:r>
              <a:rPr kumimoji="1" lang="ja-JP" altLang="en-US" sz="2400">
                <a:solidFill>
                  <a:schemeClr val="bg2"/>
                </a:solidFill>
              </a:rPr>
              <a:t>順化小学校</a:t>
            </a:r>
          </a:p>
        </p:txBody>
      </p:sp>
      <p:sp>
        <p:nvSpPr>
          <p:cNvPr id="62" name="フローチャート: 結合子 61">
            <a:extLst>
              <a:ext uri="{FF2B5EF4-FFF2-40B4-BE49-F238E27FC236}">
                <a16:creationId xmlns:a16="http://schemas.microsoft.com/office/drawing/2014/main" id="{43586AB5-2551-145B-C835-91963AA9BED5}"/>
              </a:ext>
            </a:extLst>
          </p:cNvPr>
          <p:cNvSpPr/>
          <p:nvPr/>
        </p:nvSpPr>
        <p:spPr>
          <a:xfrm>
            <a:off x="6766754" y="5449180"/>
            <a:ext cx="804076" cy="552450"/>
          </a:xfrm>
          <a:prstGeom prst="flowChartConnector">
            <a:avLst/>
          </a:prstGeom>
          <a:noFill/>
          <a:ln w="571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テキスト ボックス 62">
            <a:extLst>
              <a:ext uri="{FF2B5EF4-FFF2-40B4-BE49-F238E27FC236}">
                <a16:creationId xmlns:a16="http://schemas.microsoft.com/office/drawing/2014/main" id="{BC790434-C044-4914-6EEB-5036A44CE453}"/>
              </a:ext>
            </a:extLst>
          </p:cNvPr>
          <p:cNvSpPr txBox="1"/>
          <p:nvPr/>
        </p:nvSpPr>
        <p:spPr>
          <a:xfrm>
            <a:off x="9686703" y="2482767"/>
            <a:ext cx="2711669" cy="1200329"/>
          </a:xfrm>
          <a:prstGeom prst="rect">
            <a:avLst/>
          </a:prstGeom>
          <a:noFill/>
        </p:spPr>
        <p:txBody>
          <a:bodyPr wrap="square" rtlCol="0">
            <a:spAutoFit/>
          </a:bodyPr>
          <a:lstStyle/>
          <a:p>
            <a:r>
              <a:rPr kumimoji="1" lang="ja-JP" altLang="en-US" sz="2400">
                <a:solidFill>
                  <a:schemeClr val="bg2"/>
                </a:solidFill>
              </a:rPr>
              <a:t>児童：</a:t>
            </a:r>
            <a:r>
              <a:rPr kumimoji="1" lang="en-US" altLang="ja-JP" sz="2400">
                <a:solidFill>
                  <a:schemeClr val="bg2"/>
                </a:solidFill>
              </a:rPr>
              <a:t>123</a:t>
            </a:r>
            <a:r>
              <a:rPr kumimoji="1" lang="ja-JP" altLang="en-US" sz="2400">
                <a:solidFill>
                  <a:schemeClr val="bg2"/>
                </a:solidFill>
              </a:rPr>
              <a:t>人</a:t>
            </a:r>
            <a:endParaRPr kumimoji="1" lang="en-US" altLang="ja-JP" sz="2400">
              <a:solidFill>
                <a:schemeClr val="bg2"/>
              </a:solidFill>
            </a:endParaRPr>
          </a:p>
          <a:p>
            <a:r>
              <a:rPr kumimoji="1" lang="ja-JP" altLang="en-US" sz="2400">
                <a:solidFill>
                  <a:schemeClr val="bg2"/>
                </a:solidFill>
              </a:rPr>
              <a:t>人口：</a:t>
            </a:r>
            <a:r>
              <a:rPr kumimoji="1" lang="en-US" altLang="ja-JP" sz="2400">
                <a:solidFill>
                  <a:schemeClr val="bg2"/>
                </a:solidFill>
              </a:rPr>
              <a:t>252,162</a:t>
            </a:r>
            <a:r>
              <a:rPr kumimoji="1" lang="ja-JP" altLang="en-US" sz="2400">
                <a:solidFill>
                  <a:schemeClr val="bg2"/>
                </a:solidFill>
              </a:rPr>
              <a:t>人</a:t>
            </a:r>
            <a:endParaRPr kumimoji="1" lang="en-US" altLang="ja-JP" sz="2400">
              <a:solidFill>
                <a:schemeClr val="bg2"/>
              </a:solidFill>
            </a:endParaRPr>
          </a:p>
          <a:p>
            <a:r>
              <a:rPr kumimoji="1" lang="ja-JP" altLang="en-US" sz="2400">
                <a:solidFill>
                  <a:schemeClr val="bg2"/>
                </a:solidFill>
              </a:rPr>
              <a:t>密度：</a:t>
            </a:r>
            <a:r>
              <a:rPr kumimoji="1" lang="en-US" altLang="ja-JP" sz="2400">
                <a:solidFill>
                  <a:schemeClr val="bg2"/>
                </a:solidFill>
              </a:rPr>
              <a:t>471</a:t>
            </a:r>
            <a:r>
              <a:rPr kumimoji="1" lang="ja-JP" altLang="en-US" sz="2400">
                <a:solidFill>
                  <a:schemeClr val="bg2"/>
                </a:solidFill>
              </a:rPr>
              <a:t>人</a:t>
            </a:r>
            <a:r>
              <a:rPr kumimoji="1" lang="en-US" altLang="ja-JP" sz="2400">
                <a:solidFill>
                  <a:schemeClr val="bg2"/>
                </a:solidFill>
              </a:rPr>
              <a:t>/</a:t>
            </a:r>
            <a:r>
              <a:rPr kumimoji="1" lang="ja-JP" altLang="en-US" sz="2400">
                <a:solidFill>
                  <a:schemeClr val="bg2"/>
                </a:solidFill>
              </a:rPr>
              <a:t>㎢</a:t>
            </a:r>
          </a:p>
        </p:txBody>
      </p:sp>
      <p:pic>
        <p:nvPicPr>
          <p:cNvPr id="6" name="グラフィックス 5" descr="男子生徒 枠線">
            <a:extLst>
              <a:ext uri="{FF2B5EF4-FFF2-40B4-BE49-F238E27FC236}">
                <a16:creationId xmlns:a16="http://schemas.microsoft.com/office/drawing/2014/main" id="{EFE4CFC7-3DE5-F45B-42D3-DEFCC3EB2436}"/>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032439" y="220704"/>
            <a:ext cx="1355966" cy="1355966"/>
          </a:xfrm>
          <a:prstGeom prst="rect">
            <a:avLst/>
          </a:prstGeom>
        </p:spPr>
      </p:pic>
    </p:spTree>
    <p:extLst>
      <p:ext uri="{BB962C8B-B14F-4D97-AF65-F5344CB8AC3E}">
        <p14:creationId xmlns:p14="http://schemas.microsoft.com/office/powerpoint/2010/main" val="588638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7DEE8-D182-E1C2-F8B2-8961AD43A7A1}"/>
            </a:ext>
          </a:extLst>
        </p:cNvPr>
        <p:cNvGrpSpPr/>
        <p:nvPr/>
      </p:nvGrpSpPr>
      <p:grpSpPr>
        <a:xfrm>
          <a:off x="0" y="0"/>
          <a:ext cx="0" cy="0"/>
          <a:chOff x="0" y="0"/>
          <a:chExt cx="0" cy="0"/>
        </a:xfrm>
      </p:grpSpPr>
      <p:cxnSp>
        <p:nvCxnSpPr>
          <p:cNvPr id="66" name="直線コネクタ 65">
            <a:extLst>
              <a:ext uri="{FF2B5EF4-FFF2-40B4-BE49-F238E27FC236}">
                <a16:creationId xmlns:a16="http://schemas.microsoft.com/office/drawing/2014/main" id="{1BAFBE88-5FB4-1F91-AF3A-C868FCF83A17}"/>
              </a:ext>
            </a:extLst>
          </p:cNvPr>
          <p:cNvCxnSpPr>
            <a:cxnSpLocks/>
          </p:cNvCxnSpPr>
          <p:nvPr/>
        </p:nvCxnSpPr>
        <p:spPr>
          <a:xfrm>
            <a:off x="5659230" y="1772707"/>
            <a:ext cx="0" cy="5063225"/>
          </a:xfrm>
          <a:prstGeom prst="line">
            <a:avLst/>
          </a:prstGeom>
          <a:ln w="76200">
            <a:solidFill>
              <a:schemeClr val="bg2">
                <a:lumMod val="9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9" name="テキスト ボックス 8">
            <a:extLst>
              <a:ext uri="{FF2B5EF4-FFF2-40B4-BE49-F238E27FC236}">
                <a16:creationId xmlns:a16="http://schemas.microsoft.com/office/drawing/2014/main" id="{1FED26E2-7F48-8120-39C0-701423DC3092}"/>
              </a:ext>
            </a:extLst>
          </p:cNvPr>
          <p:cNvSpPr txBox="1"/>
          <p:nvPr/>
        </p:nvSpPr>
        <p:spPr>
          <a:xfrm>
            <a:off x="465079" y="244662"/>
            <a:ext cx="4901006"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06</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提案：公共施設</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2" name="テキスト ボックス 1">
            <a:extLst>
              <a:ext uri="{FF2B5EF4-FFF2-40B4-BE49-F238E27FC236}">
                <a16:creationId xmlns:a16="http://schemas.microsoft.com/office/drawing/2014/main" id="{1DE3CC55-910E-8F98-194C-B57F902C1938}"/>
              </a:ext>
            </a:extLst>
          </p:cNvPr>
          <p:cNvSpPr txBox="1"/>
          <p:nvPr/>
        </p:nvSpPr>
        <p:spPr>
          <a:xfrm>
            <a:off x="591203" y="1223307"/>
            <a:ext cx="3397473" cy="461665"/>
          </a:xfrm>
          <a:prstGeom prst="rect">
            <a:avLst/>
          </a:prstGeom>
          <a:noFill/>
        </p:spPr>
        <p:txBody>
          <a:bodyPr wrap="square" rtlCol="0">
            <a:spAutoFit/>
          </a:bodyPr>
          <a:lstStyle/>
          <a:p>
            <a:r>
              <a:rPr lang="ja-JP" altLang="en-US" sz="2400">
                <a:latin typeface="Noto Sans JP" panose="020B0200000000000000" pitchFamily="50" charset="-128"/>
                <a:ea typeface="Noto Sans JP" panose="020B0200000000000000" pitchFamily="50" charset="-128"/>
              </a:rPr>
              <a:t>事例研究</a:t>
            </a:r>
            <a:endParaRPr kumimoji="1" lang="ja-JP" altLang="en-US" sz="2400">
              <a:latin typeface="Noto Sans JP" panose="020B0200000000000000" pitchFamily="50" charset="-128"/>
              <a:ea typeface="Noto Sans JP" panose="020B0200000000000000" pitchFamily="50" charset="-128"/>
            </a:endParaRPr>
          </a:p>
        </p:txBody>
      </p:sp>
      <p:cxnSp>
        <p:nvCxnSpPr>
          <p:cNvPr id="4" name="直線コネクタ 3">
            <a:extLst>
              <a:ext uri="{FF2B5EF4-FFF2-40B4-BE49-F238E27FC236}">
                <a16:creationId xmlns:a16="http://schemas.microsoft.com/office/drawing/2014/main" id="{FB1C65FF-A9C8-67A3-09CE-0DDF9BCF968E}"/>
              </a:ext>
            </a:extLst>
          </p:cNvPr>
          <p:cNvCxnSpPr>
            <a:cxnSpLocks/>
          </p:cNvCxnSpPr>
          <p:nvPr/>
        </p:nvCxnSpPr>
        <p:spPr>
          <a:xfrm>
            <a:off x="543907" y="1684972"/>
            <a:ext cx="1474079" cy="0"/>
          </a:xfrm>
          <a:prstGeom prst="line">
            <a:avLst/>
          </a:prstGeom>
          <a:ln w="38100">
            <a:solidFill>
              <a:srgbClr val="C26A4A"/>
            </a:solidFill>
          </a:ln>
        </p:spPr>
        <p:style>
          <a:lnRef idx="2">
            <a:schemeClr val="accent1"/>
          </a:lnRef>
          <a:fillRef idx="0">
            <a:schemeClr val="accent1"/>
          </a:fillRef>
          <a:effectRef idx="1">
            <a:schemeClr val="accent1"/>
          </a:effectRef>
          <a:fontRef idx="minor">
            <a:schemeClr val="tx1"/>
          </a:fontRef>
        </p:style>
      </p:cxnSp>
      <p:pic>
        <p:nvPicPr>
          <p:cNvPr id="28" name="図 27" descr="マップ&#10;&#10;AI 生成コンテンツは誤りを含む可能性があります。">
            <a:extLst>
              <a:ext uri="{FF2B5EF4-FFF2-40B4-BE49-F238E27FC236}">
                <a16:creationId xmlns:a16="http://schemas.microsoft.com/office/drawing/2014/main" id="{1CD4C0E3-E7B4-1DE6-0EF7-FD7AB8A335FC}"/>
              </a:ext>
            </a:extLst>
          </p:cNvPr>
          <p:cNvPicPr>
            <a:picLocks noChangeAspect="1"/>
          </p:cNvPicPr>
          <p:nvPr/>
        </p:nvPicPr>
        <p:blipFill>
          <a:blip r:embed="rId3">
            <a:alphaModFix amt="29000"/>
            <a:extLst>
              <a:ext uri="{BEBA8EAE-BF5A-486C-A8C5-ECC9F3942E4B}">
                <a14:imgProps xmlns:a14="http://schemas.microsoft.com/office/drawing/2010/main">
                  <a14:imgLayer r:embed="rId4">
                    <a14:imgEffect>
                      <a14:backgroundRemoval t="9984" b="89976" l="9949" r="92967">
                        <a14:foregroundMark x1="11492" y1="71746" x2="12007" y2="72110"/>
                        <a14:foregroundMark x1="53173" y1="51374" x2="48142" y2="49879"/>
                        <a14:foregroundMark x1="48714" y1="49313" x2="52373" y2="51172"/>
                        <a14:foregroundMark x1="93196" y1="58973" x2="84791" y2="50930"/>
                        <a14:foregroundMark x1="84791" y1="50930" x2="89423" y2="44139"/>
                        <a14:foregroundMark x1="89423" y1="44139" x2="95826" y2="50808"/>
                        <a14:foregroundMark x1="95826" y1="50808" x2="92967" y2="58973"/>
                        <a14:foregroundMark x1="92967" y1="58973" x2="92682" y2="58973"/>
                        <a14:foregroundMark x1="11206" y1="70816" x2="10177" y2="71019"/>
                      </a14:backgroundRemoval>
                    </a14:imgEffect>
                    <a14:imgEffect>
                      <a14:saturation sat="0"/>
                    </a14:imgEffect>
                  </a14:imgLayer>
                </a14:imgProps>
              </a:ext>
              <a:ext uri="{28A0092B-C50C-407E-A947-70E740481C1C}">
                <a14:useLocalDpi xmlns:a14="http://schemas.microsoft.com/office/drawing/2010/main" val="0"/>
              </a:ext>
            </a:extLst>
          </a:blip>
          <a:srcRect t="17424" b="17718"/>
          <a:stretch>
            <a:fillRect/>
          </a:stretch>
        </p:blipFill>
        <p:spPr>
          <a:xfrm>
            <a:off x="164563" y="2061462"/>
            <a:ext cx="4848301" cy="4447972"/>
          </a:xfrm>
          <a:prstGeom prst="rect">
            <a:avLst/>
          </a:prstGeom>
        </p:spPr>
      </p:pic>
      <p:pic>
        <p:nvPicPr>
          <p:cNvPr id="29" name="図 28" descr="マップ&#10;&#10;AI 生成コンテンツは誤りを含む可能性があります。">
            <a:extLst>
              <a:ext uri="{FF2B5EF4-FFF2-40B4-BE49-F238E27FC236}">
                <a16:creationId xmlns:a16="http://schemas.microsoft.com/office/drawing/2014/main" id="{029C9148-043E-7E52-9F52-A0F4ADE8E82A}"/>
              </a:ext>
            </a:extLst>
          </p:cNvPr>
          <p:cNvPicPr>
            <a:picLocks noChangeAspect="1"/>
          </p:cNvPicPr>
          <p:nvPr/>
        </p:nvPicPr>
        <p:blipFill>
          <a:blip r:embed="rId5">
            <a:alphaModFix amt="35000"/>
            <a:extLst>
              <a:ext uri="{BEBA8EAE-BF5A-486C-A8C5-ECC9F3942E4B}">
                <a14:imgProps xmlns:a14="http://schemas.microsoft.com/office/drawing/2010/main">
                  <a14:imgLayer r:embed="rId6">
                    <a14:imgEffect>
                      <a14:backgroundRemoval t="3719" b="37106" l="5546" r="89137">
                        <a14:foregroundMark x1="33333" y1="6427" x2="34019" y2="5942"/>
                        <a14:foregroundMark x1="33676" y1="3759" x2="36421" y2="4729"/>
                        <a14:foregroundMark x1="50772" y1="4729" x2="50772" y2="4729"/>
                        <a14:foregroundMark x1="16238" y1="27001" x2="8691" y2="25303"/>
                        <a14:foregroundMark x1="5946" y1="26273" x2="5603" y2="25788"/>
                        <a14:foregroundMark x1="89137" y1="34236" x2="87421" y2="33994"/>
                      </a14:backgroundRemoval>
                    </a14:imgEffect>
                    <a14:imgEffect>
                      <a14:saturation sat="0"/>
                    </a14:imgEffect>
                  </a14:imgLayer>
                </a14:imgProps>
              </a:ext>
              <a:ext uri="{28A0092B-C50C-407E-A947-70E740481C1C}">
                <a14:useLocalDpi xmlns:a14="http://schemas.microsoft.com/office/drawing/2010/main" val="0"/>
              </a:ext>
            </a:extLst>
          </a:blip>
          <a:srcRect l="1664" t="1328" r="4397" b="58850"/>
          <a:stretch>
            <a:fillRect/>
          </a:stretch>
        </p:blipFill>
        <p:spPr>
          <a:xfrm>
            <a:off x="3351342" y="1666743"/>
            <a:ext cx="2344477" cy="1405801"/>
          </a:xfrm>
          <a:prstGeom prst="rect">
            <a:avLst/>
          </a:prstGeom>
        </p:spPr>
      </p:pic>
      <p:sp>
        <p:nvSpPr>
          <p:cNvPr id="31" name="フローチャート: 結合子 30">
            <a:extLst>
              <a:ext uri="{FF2B5EF4-FFF2-40B4-BE49-F238E27FC236}">
                <a16:creationId xmlns:a16="http://schemas.microsoft.com/office/drawing/2014/main" id="{57F7D764-41C2-701E-52C7-754A5984283D}"/>
              </a:ext>
            </a:extLst>
          </p:cNvPr>
          <p:cNvSpPr/>
          <p:nvPr/>
        </p:nvSpPr>
        <p:spPr>
          <a:xfrm>
            <a:off x="4716327" y="2415993"/>
            <a:ext cx="552450" cy="552450"/>
          </a:xfrm>
          <a:prstGeom prst="flowChartConnector">
            <a:avLst/>
          </a:prstGeom>
          <a:noFill/>
          <a:ln w="571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p14="http://schemas.microsoft.com/office/powerpoint/2010/main">
        <mc:Choice Requires="p14">
          <p:contentPart p14:bwMode="auto" r:id="rId7">
            <p14:nvContentPartPr>
              <p14:cNvPr id="32" name="インク 31">
                <a:extLst>
                  <a:ext uri="{FF2B5EF4-FFF2-40B4-BE49-F238E27FC236}">
                    <a16:creationId xmlns:a16="http://schemas.microsoft.com/office/drawing/2014/main" id="{85882C38-DCA7-5469-15FC-2942499D3536}"/>
                  </a:ext>
                </a:extLst>
              </p14:cNvPr>
              <p14:cNvContentPartPr/>
              <p14:nvPr/>
            </p14:nvContentPartPr>
            <p14:xfrm>
              <a:off x="2201270" y="3947233"/>
              <a:ext cx="466200" cy="466200"/>
            </p14:xfrm>
          </p:contentPart>
        </mc:Choice>
        <mc:Fallback xmlns="">
          <p:pic>
            <p:nvPicPr>
              <p:cNvPr id="32" name="インク 31">
                <a:extLst>
                  <a:ext uri="{FF2B5EF4-FFF2-40B4-BE49-F238E27FC236}">
                    <a16:creationId xmlns:a16="http://schemas.microsoft.com/office/drawing/2014/main" id="{85882C38-DCA7-5469-15FC-2942499D3536}"/>
                  </a:ext>
                </a:extLst>
              </p:cNvPr>
              <p:cNvPicPr/>
              <p:nvPr/>
            </p:nvPicPr>
            <p:blipFill>
              <a:blip r:embed="rId8"/>
              <a:stretch>
                <a:fillRect/>
              </a:stretch>
            </p:blipFill>
            <p:spPr>
              <a:xfrm>
                <a:off x="2165270" y="3911233"/>
                <a:ext cx="537840" cy="537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3" name="インク 32">
                <a:extLst>
                  <a:ext uri="{FF2B5EF4-FFF2-40B4-BE49-F238E27FC236}">
                    <a16:creationId xmlns:a16="http://schemas.microsoft.com/office/drawing/2014/main" id="{AD28F65E-8DA4-9CC5-CCBC-D55D206178B1}"/>
                  </a:ext>
                </a:extLst>
              </p14:cNvPr>
              <p14:cNvContentPartPr/>
              <p14:nvPr/>
            </p14:nvContentPartPr>
            <p14:xfrm>
              <a:off x="3037910" y="5118673"/>
              <a:ext cx="538200" cy="347040"/>
            </p14:xfrm>
          </p:contentPart>
        </mc:Choice>
        <mc:Fallback xmlns="">
          <p:pic>
            <p:nvPicPr>
              <p:cNvPr id="33" name="インク 32">
                <a:extLst>
                  <a:ext uri="{FF2B5EF4-FFF2-40B4-BE49-F238E27FC236}">
                    <a16:creationId xmlns:a16="http://schemas.microsoft.com/office/drawing/2014/main" id="{AD28F65E-8DA4-9CC5-CCBC-D55D206178B1}"/>
                  </a:ext>
                </a:extLst>
              </p:cNvPr>
              <p:cNvPicPr/>
              <p:nvPr/>
            </p:nvPicPr>
            <p:blipFill>
              <a:blip r:embed="rId10"/>
              <a:stretch>
                <a:fillRect/>
              </a:stretch>
            </p:blipFill>
            <p:spPr>
              <a:xfrm>
                <a:off x="3001910" y="5082673"/>
                <a:ext cx="609840" cy="4186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4" name="インク 33">
                <a:extLst>
                  <a:ext uri="{FF2B5EF4-FFF2-40B4-BE49-F238E27FC236}">
                    <a16:creationId xmlns:a16="http://schemas.microsoft.com/office/drawing/2014/main" id="{4D371B47-2E87-5255-1363-7DE7A86DB034}"/>
                  </a:ext>
                </a:extLst>
              </p14:cNvPr>
              <p14:cNvContentPartPr/>
              <p14:nvPr/>
            </p14:nvContentPartPr>
            <p14:xfrm>
              <a:off x="2673590" y="4419193"/>
              <a:ext cx="358920" cy="702720"/>
            </p14:xfrm>
          </p:contentPart>
        </mc:Choice>
        <mc:Fallback xmlns="">
          <p:pic>
            <p:nvPicPr>
              <p:cNvPr id="34" name="インク 33">
                <a:extLst>
                  <a:ext uri="{FF2B5EF4-FFF2-40B4-BE49-F238E27FC236}">
                    <a16:creationId xmlns:a16="http://schemas.microsoft.com/office/drawing/2014/main" id="{4D371B47-2E87-5255-1363-7DE7A86DB034}"/>
                  </a:ext>
                </a:extLst>
              </p:cNvPr>
              <p:cNvPicPr/>
              <p:nvPr/>
            </p:nvPicPr>
            <p:blipFill>
              <a:blip r:embed="rId12"/>
              <a:stretch>
                <a:fillRect/>
              </a:stretch>
            </p:blipFill>
            <p:spPr>
              <a:xfrm>
                <a:off x="2637590" y="4383193"/>
                <a:ext cx="430560" cy="774360"/>
              </a:xfrm>
              <a:prstGeom prst="rect">
                <a:avLst/>
              </a:prstGeom>
            </p:spPr>
          </p:pic>
        </mc:Fallback>
      </mc:AlternateContent>
      <p:sp>
        <p:nvSpPr>
          <p:cNvPr id="36" name="テキスト ボックス 35">
            <a:extLst>
              <a:ext uri="{FF2B5EF4-FFF2-40B4-BE49-F238E27FC236}">
                <a16:creationId xmlns:a16="http://schemas.microsoft.com/office/drawing/2014/main" id="{ED9FBBCA-20B9-9623-714A-1A0307A3E1B0}"/>
              </a:ext>
            </a:extLst>
          </p:cNvPr>
          <p:cNvSpPr txBox="1"/>
          <p:nvPr/>
        </p:nvSpPr>
        <p:spPr>
          <a:xfrm>
            <a:off x="3572217" y="5449180"/>
            <a:ext cx="780091" cy="369332"/>
          </a:xfrm>
          <a:prstGeom prst="rect">
            <a:avLst/>
          </a:prstGeom>
          <a:noFill/>
        </p:spPr>
        <p:txBody>
          <a:bodyPr wrap="square" rtlCol="0">
            <a:spAutoFit/>
          </a:bodyPr>
          <a:lstStyle/>
          <a:p>
            <a:r>
              <a:rPr kumimoji="1" lang="ja-JP" altLang="en-US">
                <a:solidFill>
                  <a:schemeClr val="bg2"/>
                </a:solidFill>
              </a:rPr>
              <a:t>荒川</a:t>
            </a:r>
          </a:p>
        </p:txBody>
      </p:sp>
      <p:cxnSp>
        <p:nvCxnSpPr>
          <p:cNvPr id="37" name="直線コネクタ 36">
            <a:extLst>
              <a:ext uri="{FF2B5EF4-FFF2-40B4-BE49-F238E27FC236}">
                <a16:creationId xmlns:a16="http://schemas.microsoft.com/office/drawing/2014/main" id="{D2A55723-2B65-18D8-402C-4AAE4FBF1199}"/>
              </a:ext>
            </a:extLst>
          </p:cNvPr>
          <p:cNvCxnSpPr>
            <a:cxnSpLocks/>
            <a:stCxn id="44" idx="2"/>
          </p:cNvCxnSpPr>
          <p:nvPr/>
        </p:nvCxnSpPr>
        <p:spPr>
          <a:xfrm>
            <a:off x="1203967" y="3774483"/>
            <a:ext cx="1019427" cy="1383324"/>
          </a:xfrm>
          <a:prstGeom prst="line">
            <a:avLst/>
          </a:prstGeom>
          <a:ln w="381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sp>
        <p:nvSpPr>
          <p:cNvPr id="38" name="正方形/長方形 37">
            <a:extLst>
              <a:ext uri="{FF2B5EF4-FFF2-40B4-BE49-F238E27FC236}">
                <a16:creationId xmlns:a16="http://schemas.microsoft.com/office/drawing/2014/main" id="{CB9EF551-37FB-0E14-47F8-CA740CBB86DD}"/>
              </a:ext>
            </a:extLst>
          </p:cNvPr>
          <p:cNvSpPr/>
          <p:nvPr/>
        </p:nvSpPr>
        <p:spPr>
          <a:xfrm>
            <a:off x="3438863" y="3645130"/>
            <a:ext cx="1783598" cy="347040"/>
          </a:xfrm>
          <a:prstGeom prst="rect">
            <a:avLst/>
          </a:prstGeom>
          <a:solidFill>
            <a:schemeClr val="bg2">
              <a:lumMod val="90000"/>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bg2"/>
                </a:solidFill>
              </a:rPr>
              <a:t>宗岡エリア→</a:t>
            </a:r>
          </a:p>
        </p:txBody>
      </p:sp>
      <p:sp>
        <p:nvSpPr>
          <p:cNvPr id="39" name="正方形/長方形 38">
            <a:extLst>
              <a:ext uri="{FF2B5EF4-FFF2-40B4-BE49-F238E27FC236}">
                <a16:creationId xmlns:a16="http://schemas.microsoft.com/office/drawing/2014/main" id="{E00507AD-3E8F-9797-D3EF-B3B78FD33325}"/>
              </a:ext>
            </a:extLst>
          </p:cNvPr>
          <p:cNvSpPr/>
          <p:nvPr/>
        </p:nvSpPr>
        <p:spPr>
          <a:xfrm>
            <a:off x="809627" y="6420485"/>
            <a:ext cx="1709358" cy="318316"/>
          </a:xfrm>
          <a:prstGeom prst="rect">
            <a:avLst/>
          </a:prstGeom>
          <a:solidFill>
            <a:schemeClr val="bg2">
              <a:lumMod val="90000"/>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bg2"/>
                </a:solidFill>
              </a:rPr>
              <a:t>←志木エリア</a:t>
            </a:r>
          </a:p>
        </p:txBody>
      </p:sp>
      <p:sp>
        <p:nvSpPr>
          <p:cNvPr id="41" name="テキスト ボックス 40">
            <a:extLst>
              <a:ext uri="{FF2B5EF4-FFF2-40B4-BE49-F238E27FC236}">
                <a16:creationId xmlns:a16="http://schemas.microsoft.com/office/drawing/2014/main" id="{70940945-B15E-5593-0EB5-1C8BB380EAC7}"/>
              </a:ext>
            </a:extLst>
          </p:cNvPr>
          <p:cNvSpPr txBox="1"/>
          <p:nvPr/>
        </p:nvSpPr>
        <p:spPr>
          <a:xfrm>
            <a:off x="5846406" y="1582715"/>
            <a:ext cx="1860788" cy="646331"/>
          </a:xfrm>
          <a:prstGeom prst="rect">
            <a:avLst/>
          </a:prstGeom>
          <a:noFill/>
        </p:spPr>
        <p:txBody>
          <a:bodyPr wrap="square" rtlCol="0">
            <a:spAutoFit/>
          </a:bodyPr>
          <a:lstStyle/>
          <a:p>
            <a:pPr algn="ctr"/>
            <a:r>
              <a:rPr kumimoji="1" lang="ja-JP" altLang="en-US">
                <a:solidFill>
                  <a:schemeClr val="bg2"/>
                </a:solidFill>
              </a:rPr>
              <a:t>筑波大・社工</a:t>
            </a:r>
            <a:endParaRPr kumimoji="1" lang="en-US" altLang="ja-JP">
              <a:solidFill>
                <a:schemeClr val="bg2"/>
              </a:solidFill>
            </a:endParaRPr>
          </a:p>
          <a:p>
            <a:pPr algn="ctr"/>
            <a:r>
              <a:rPr kumimoji="1" lang="en-US" altLang="ja-JP">
                <a:solidFill>
                  <a:schemeClr val="bg2"/>
                </a:solidFill>
              </a:rPr>
              <a:t>K.S</a:t>
            </a:r>
          </a:p>
        </p:txBody>
      </p:sp>
      <p:sp>
        <p:nvSpPr>
          <p:cNvPr id="43" name="テキスト ボックス 42">
            <a:extLst>
              <a:ext uri="{FF2B5EF4-FFF2-40B4-BE49-F238E27FC236}">
                <a16:creationId xmlns:a16="http://schemas.microsoft.com/office/drawing/2014/main" id="{C9C1F344-65D1-3E12-07DA-C20678AF3784}"/>
              </a:ext>
            </a:extLst>
          </p:cNvPr>
          <p:cNvSpPr txBox="1"/>
          <p:nvPr/>
        </p:nvSpPr>
        <p:spPr>
          <a:xfrm>
            <a:off x="8047873" y="546556"/>
            <a:ext cx="3496731" cy="1015663"/>
          </a:xfrm>
          <a:prstGeom prst="rect">
            <a:avLst/>
          </a:prstGeom>
          <a:noFill/>
          <a:ln>
            <a:noFill/>
          </a:ln>
        </p:spPr>
        <p:txBody>
          <a:bodyPr wrap="square" rtlCol="0">
            <a:spAutoFit/>
          </a:bodyPr>
          <a:lstStyle/>
          <a:p>
            <a:r>
              <a:rPr kumimoji="1" lang="ja-JP" altLang="en-US" sz="2000">
                <a:solidFill>
                  <a:schemeClr val="bg1">
                    <a:lumMod val="95000"/>
                  </a:schemeClr>
                </a:solidFill>
              </a:rPr>
              <a:t>・地域の人とすれ違う空間</a:t>
            </a:r>
            <a:endParaRPr kumimoji="1" lang="en-US" altLang="ja-JP" sz="2000">
              <a:solidFill>
                <a:schemeClr val="bg1">
                  <a:lumMod val="95000"/>
                </a:schemeClr>
              </a:solidFill>
            </a:endParaRPr>
          </a:p>
          <a:p>
            <a:r>
              <a:rPr kumimoji="1" lang="ja-JP" altLang="en-US" sz="2000">
                <a:solidFill>
                  <a:schemeClr val="bg1">
                    <a:lumMod val="95000"/>
                  </a:schemeClr>
                </a:solidFill>
              </a:rPr>
              <a:t>・イベントへの参加しやすさ</a:t>
            </a:r>
            <a:endParaRPr kumimoji="1" lang="en-US" altLang="ja-JP" sz="2000">
              <a:solidFill>
                <a:schemeClr val="bg1">
                  <a:lumMod val="95000"/>
                </a:schemeClr>
              </a:solidFill>
            </a:endParaRPr>
          </a:p>
          <a:p>
            <a:r>
              <a:rPr kumimoji="1" lang="ja-JP" altLang="en-US" sz="2000">
                <a:solidFill>
                  <a:schemeClr val="bg1">
                    <a:lumMod val="95000"/>
                  </a:schemeClr>
                </a:solidFill>
              </a:rPr>
              <a:t>・</a:t>
            </a:r>
            <a:r>
              <a:rPr kumimoji="1" lang="en-US" altLang="ja-JP" sz="2000">
                <a:solidFill>
                  <a:schemeClr val="bg1">
                    <a:lumMod val="95000"/>
                  </a:schemeClr>
                </a:solidFill>
              </a:rPr>
              <a:t>6</a:t>
            </a:r>
            <a:r>
              <a:rPr kumimoji="1" lang="ja-JP" altLang="en-US" sz="2000">
                <a:solidFill>
                  <a:schemeClr val="bg1">
                    <a:lumMod val="95000"/>
                  </a:schemeClr>
                </a:solidFill>
              </a:rPr>
              <a:t>年という長い期間</a:t>
            </a:r>
            <a:endParaRPr kumimoji="1" lang="en-US" altLang="ja-JP" sz="2000">
              <a:solidFill>
                <a:schemeClr val="bg1">
                  <a:lumMod val="95000"/>
                </a:schemeClr>
              </a:solidFill>
            </a:endParaRPr>
          </a:p>
        </p:txBody>
      </p:sp>
      <p:sp>
        <p:nvSpPr>
          <p:cNvPr id="44" name="四角形: 角を丸くする 43">
            <a:extLst>
              <a:ext uri="{FF2B5EF4-FFF2-40B4-BE49-F238E27FC236}">
                <a16:creationId xmlns:a16="http://schemas.microsoft.com/office/drawing/2014/main" id="{815767F4-93DF-FB27-5A15-2503789FEA6D}"/>
              </a:ext>
            </a:extLst>
          </p:cNvPr>
          <p:cNvSpPr/>
          <p:nvPr/>
        </p:nvSpPr>
        <p:spPr>
          <a:xfrm>
            <a:off x="49905" y="1861361"/>
            <a:ext cx="2308124" cy="1913122"/>
          </a:xfrm>
          <a:prstGeom prst="roundRect">
            <a:avLst/>
          </a:prstGeom>
          <a:solidFill>
            <a:schemeClr val="bg2">
              <a:lumMod val="90000"/>
              <a:alpha val="2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四角形: 上の 2 つの角を丸める 44">
            <a:extLst>
              <a:ext uri="{FF2B5EF4-FFF2-40B4-BE49-F238E27FC236}">
                <a16:creationId xmlns:a16="http://schemas.microsoft.com/office/drawing/2014/main" id="{118B7D7F-B555-AEBD-BFC6-1B0F333543A4}"/>
              </a:ext>
            </a:extLst>
          </p:cNvPr>
          <p:cNvSpPr/>
          <p:nvPr/>
        </p:nvSpPr>
        <p:spPr>
          <a:xfrm rot="10800000">
            <a:off x="135194" y="2276781"/>
            <a:ext cx="2128938" cy="1383323"/>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テキスト ボックス 45">
            <a:extLst>
              <a:ext uri="{FF2B5EF4-FFF2-40B4-BE49-F238E27FC236}">
                <a16:creationId xmlns:a16="http://schemas.microsoft.com/office/drawing/2014/main" id="{2978154A-9E2C-362F-4E01-DCEC0FD0DD7D}"/>
              </a:ext>
            </a:extLst>
          </p:cNvPr>
          <p:cNvSpPr txBox="1"/>
          <p:nvPr/>
        </p:nvSpPr>
        <p:spPr>
          <a:xfrm>
            <a:off x="350603" y="1836629"/>
            <a:ext cx="1763806" cy="461665"/>
          </a:xfrm>
          <a:prstGeom prst="rect">
            <a:avLst/>
          </a:prstGeom>
          <a:noFill/>
        </p:spPr>
        <p:txBody>
          <a:bodyPr wrap="square" rtlCol="0">
            <a:spAutoFit/>
          </a:bodyPr>
          <a:lstStyle/>
          <a:p>
            <a:r>
              <a:rPr kumimoji="1" lang="ja-JP" altLang="en-US" sz="2400">
                <a:solidFill>
                  <a:schemeClr val="bg2"/>
                </a:solidFill>
              </a:rPr>
              <a:t>志木小学校</a:t>
            </a:r>
          </a:p>
        </p:txBody>
      </p:sp>
      <p:sp>
        <p:nvSpPr>
          <p:cNvPr id="47" name="テキスト ボックス 46">
            <a:extLst>
              <a:ext uri="{FF2B5EF4-FFF2-40B4-BE49-F238E27FC236}">
                <a16:creationId xmlns:a16="http://schemas.microsoft.com/office/drawing/2014/main" id="{E77847A1-19F7-EF4D-CD49-524C8E612D20}"/>
              </a:ext>
            </a:extLst>
          </p:cNvPr>
          <p:cNvSpPr txBox="1"/>
          <p:nvPr/>
        </p:nvSpPr>
        <p:spPr>
          <a:xfrm>
            <a:off x="183123" y="2332244"/>
            <a:ext cx="2349784" cy="1323439"/>
          </a:xfrm>
          <a:prstGeom prst="rect">
            <a:avLst/>
          </a:prstGeom>
          <a:noFill/>
        </p:spPr>
        <p:txBody>
          <a:bodyPr wrap="square" rtlCol="0">
            <a:spAutoFit/>
          </a:bodyPr>
          <a:lstStyle/>
          <a:p>
            <a:r>
              <a:rPr kumimoji="1" lang="ja-JP" altLang="en-US" sz="2000">
                <a:solidFill>
                  <a:schemeClr val="bg2"/>
                </a:solidFill>
              </a:rPr>
              <a:t>児童：</a:t>
            </a:r>
            <a:r>
              <a:rPr kumimoji="1" lang="en-US" altLang="ja-JP" sz="2000">
                <a:solidFill>
                  <a:schemeClr val="bg2"/>
                </a:solidFill>
              </a:rPr>
              <a:t>945</a:t>
            </a:r>
            <a:r>
              <a:rPr kumimoji="1" lang="ja-JP" altLang="en-US" sz="2000">
                <a:solidFill>
                  <a:schemeClr val="bg2"/>
                </a:solidFill>
              </a:rPr>
              <a:t>人</a:t>
            </a:r>
            <a:endParaRPr kumimoji="1" lang="en-US" altLang="ja-JP" sz="2000">
              <a:solidFill>
                <a:schemeClr val="bg2"/>
              </a:solidFill>
            </a:endParaRPr>
          </a:p>
          <a:p>
            <a:r>
              <a:rPr kumimoji="1" lang="ja-JP" altLang="en-US" sz="2000">
                <a:solidFill>
                  <a:schemeClr val="bg2"/>
                </a:solidFill>
              </a:rPr>
              <a:t>人口：</a:t>
            </a:r>
            <a:r>
              <a:rPr kumimoji="1" lang="en-US" altLang="ja-JP" sz="2000">
                <a:solidFill>
                  <a:schemeClr val="bg2"/>
                </a:solidFill>
              </a:rPr>
              <a:t>76,189</a:t>
            </a:r>
            <a:r>
              <a:rPr kumimoji="1" lang="ja-JP" altLang="en-US" sz="2000">
                <a:solidFill>
                  <a:schemeClr val="bg2"/>
                </a:solidFill>
              </a:rPr>
              <a:t>人</a:t>
            </a:r>
            <a:endParaRPr kumimoji="1" lang="en-US" altLang="ja-JP" sz="2000">
              <a:solidFill>
                <a:schemeClr val="bg2"/>
              </a:solidFill>
            </a:endParaRPr>
          </a:p>
          <a:p>
            <a:r>
              <a:rPr kumimoji="1" lang="ja-JP" altLang="en-US" sz="2000">
                <a:solidFill>
                  <a:schemeClr val="bg2"/>
                </a:solidFill>
              </a:rPr>
              <a:t>密度：</a:t>
            </a:r>
            <a:r>
              <a:rPr kumimoji="1" lang="en-US" altLang="ja-JP" sz="2000">
                <a:solidFill>
                  <a:schemeClr val="bg2"/>
                </a:solidFill>
              </a:rPr>
              <a:t>8,299</a:t>
            </a:r>
            <a:r>
              <a:rPr kumimoji="1" lang="ja-JP" altLang="en-US" sz="2000">
                <a:solidFill>
                  <a:schemeClr val="bg2"/>
                </a:solidFill>
              </a:rPr>
              <a:t>人</a:t>
            </a:r>
            <a:r>
              <a:rPr kumimoji="1" lang="en-US" altLang="ja-JP" sz="2000">
                <a:solidFill>
                  <a:schemeClr val="bg2"/>
                </a:solidFill>
              </a:rPr>
              <a:t>/</a:t>
            </a:r>
            <a:r>
              <a:rPr kumimoji="1" lang="ja-JP" altLang="en-US" sz="2000">
                <a:solidFill>
                  <a:schemeClr val="bg2"/>
                </a:solidFill>
              </a:rPr>
              <a:t>㎢</a:t>
            </a:r>
            <a:endParaRPr kumimoji="1" lang="en-US" altLang="ja-JP" sz="2000">
              <a:solidFill>
                <a:schemeClr val="bg2"/>
              </a:solidFill>
            </a:endParaRPr>
          </a:p>
          <a:p>
            <a:r>
              <a:rPr kumimoji="1" lang="ja-JP" altLang="en-US" sz="2000">
                <a:solidFill>
                  <a:schemeClr val="bg2"/>
                </a:solidFill>
              </a:rPr>
              <a:t>面積：</a:t>
            </a:r>
            <a:r>
              <a:rPr kumimoji="1" lang="en-US" altLang="ja-JP" sz="2000">
                <a:solidFill>
                  <a:schemeClr val="bg2"/>
                </a:solidFill>
              </a:rPr>
              <a:t>9.05</a:t>
            </a:r>
            <a:r>
              <a:rPr kumimoji="1" lang="ja-JP" altLang="en-US" sz="2000">
                <a:solidFill>
                  <a:schemeClr val="bg2"/>
                </a:solidFill>
              </a:rPr>
              <a:t>㎡</a:t>
            </a:r>
          </a:p>
        </p:txBody>
      </p:sp>
      <p:sp>
        <p:nvSpPr>
          <p:cNvPr id="49" name="吹き出し: 角を丸めた四角形 48">
            <a:extLst>
              <a:ext uri="{FF2B5EF4-FFF2-40B4-BE49-F238E27FC236}">
                <a16:creationId xmlns:a16="http://schemas.microsoft.com/office/drawing/2014/main" id="{BD4AE568-8FB9-37DB-98BD-1D28CA0C3B78}"/>
              </a:ext>
            </a:extLst>
          </p:cNvPr>
          <p:cNvSpPr/>
          <p:nvPr/>
        </p:nvSpPr>
        <p:spPr>
          <a:xfrm>
            <a:off x="7881889" y="478201"/>
            <a:ext cx="3879689" cy="1169434"/>
          </a:xfrm>
          <a:prstGeom prst="wedgeRoundRectCallout">
            <a:avLst>
              <a:gd name="adj1" fmla="val -62920"/>
              <a:gd name="adj2" fmla="val -19854"/>
              <a:gd name="adj3" fmla="val 16667"/>
            </a:avLst>
          </a:prstGeom>
          <a:no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2" name="図 51" descr="青いシャツを着た少年&#10;&#10;AI 生成コンテンツは誤りを含む可能性があります。">
            <a:extLst>
              <a:ext uri="{FF2B5EF4-FFF2-40B4-BE49-F238E27FC236}">
                <a16:creationId xmlns:a16="http://schemas.microsoft.com/office/drawing/2014/main" id="{6D419F4D-9AE3-2693-09D1-0FCA91932C81}"/>
              </a:ext>
            </a:extLst>
          </p:cNvPr>
          <p:cNvPicPr>
            <a:picLocks noChangeAspect="1"/>
          </p:cNvPicPr>
          <p:nvPr/>
        </p:nvPicPr>
        <p:blipFill>
          <a:blip r:embed="rId13">
            <a:alphaModFix amt="0"/>
            <a:extLst>
              <a:ext uri="{BEBA8EAE-BF5A-486C-A8C5-ECC9F3942E4B}">
                <a14:imgProps xmlns:a14="http://schemas.microsoft.com/office/drawing/2010/main">
                  <a14:imgLayer r:embed="rId14">
                    <a14:imgEffect>
                      <a14:saturation sat="0"/>
                    </a14:imgEffect>
                  </a14:imgLayer>
                </a14:imgProps>
              </a:ext>
              <a:ext uri="{28A0092B-C50C-407E-A947-70E740481C1C}">
                <a14:useLocalDpi xmlns:a14="http://schemas.microsoft.com/office/drawing/2010/main" val="0"/>
              </a:ext>
            </a:extLst>
          </a:blip>
          <a:srcRect l="25971" t="8037" r="22816" b="21941"/>
          <a:stretch>
            <a:fillRect/>
          </a:stretch>
        </p:blipFill>
        <p:spPr>
          <a:xfrm>
            <a:off x="6025553" y="267971"/>
            <a:ext cx="1362852" cy="1397561"/>
          </a:xfrm>
          <a:prstGeom prst="flowChartConnector">
            <a:avLst/>
          </a:prstGeom>
          <a:ln>
            <a:noFill/>
          </a:ln>
          <a:effectLst>
            <a:reflection stA="45000" endPos="65000" dist="63500" dir="5400000" sy="-100000" algn="bl" rotWithShape="0"/>
            <a:softEdge rad="112500"/>
          </a:effectLst>
        </p:spPr>
      </p:pic>
      <p:sp>
        <p:nvSpPr>
          <p:cNvPr id="53" name="スライド番号プレースホルダー 52">
            <a:extLst>
              <a:ext uri="{FF2B5EF4-FFF2-40B4-BE49-F238E27FC236}">
                <a16:creationId xmlns:a16="http://schemas.microsoft.com/office/drawing/2014/main" id="{EAA67957-1C66-18E8-16AD-C7F4B359DB97}"/>
              </a:ext>
            </a:extLst>
          </p:cNvPr>
          <p:cNvSpPr>
            <a:spLocks noGrp="1"/>
          </p:cNvSpPr>
          <p:nvPr>
            <p:ph type="sldNum" sz="quarter" idx="12"/>
          </p:nvPr>
        </p:nvSpPr>
        <p:spPr/>
        <p:txBody>
          <a:bodyPr/>
          <a:lstStyle/>
          <a:p>
            <a:fld id="{AAFBFB99-2AAE-4C69-9A02-A796AAE272E8}" type="slidenum">
              <a:rPr kumimoji="1" lang="ja-JP" altLang="en-US" smtClean="0"/>
              <a:t>14</a:t>
            </a:fld>
            <a:endParaRPr kumimoji="1" lang="ja-JP" altLang="en-US"/>
          </a:p>
        </p:txBody>
      </p:sp>
      <p:pic>
        <p:nvPicPr>
          <p:cNvPr id="55" name="図 54" descr="マップ&#10;&#10;AI 生成コンテンツは誤りを含む可能性があります。">
            <a:extLst>
              <a:ext uri="{FF2B5EF4-FFF2-40B4-BE49-F238E27FC236}">
                <a16:creationId xmlns:a16="http://schemas.microsoft.com/office/drawing/2014/main" id="{71640808-111B-CDB9-5B55-41BF9A81B134}"/>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24293" b="69523" l="6804" r="87707">
                        <a14:foregroundMark x1="53917" y1="26758" x2="53173" y2="26233"/>
                        <a14:foregroundMark x1="57061" y1="28416" x2="45855" y2="27001"/>
                        <a14:foregroundMark x1="45855" y1="27001" x2="56661" y2="24333"/>
                        <a14:foregroundMark x1="56661" y1="24333" x2="53173" y2="28416"/>
                        <a14:foregroundMark x1="15037" y1="67866" x2="6861" y2="62167"/>
                        <a14:foregroundMark x1="6861" y1="62167" x2="14580" y2="66774"/>
                        <a14:foregroundMark x1="14580" y1="66774" x2="13836" y2="68715"/>
                        <a14:foregroundMark x1="26015" y1="69563" x2="26815" y2="69563"/>
                        <a14:foregroundMark x1="86564" y1="47615" x2="77987" y2="43492"/>
                        <a14:foregroundMark x1="77987" y1="43492" x2="83419" y2="36176"/>
                        <a14:foregroundMark x1="83419" y1="36176" x2="87707" y2="43533"/>
                        <a14:foregroundMark x1="87707" y1="43533" x2="87364" y2="48424"/>
                      </a14:backgroundRemoval>
                    </a14:imgEffect>
                  </a14:imgLayer>
                </a14:imgProps>
              </a:ext>
              <a:ext uri="{28A0092B-C50C-407E-A947-70E740481C1C}">
                <a14:useLocalDpi xmlns:a14="http://schemas.microsoft.com/office/drawing/2010/main" val="0"/>
              </a:ext>
            </a:extLst>
          </a:blip>
          <a:srcRect l="2850" t="20616" r="9136" b="25645"/>
          <a:stretch>
            <a:fillRect/>
          </a:stretch>
        </p:blipFill>
        <p:spPr>
          <a:xfrm>
            <a:off x="6060908" y="5305446"/>
            <a:ext cx="1917611" cy="1656171"/>
          </a:xfrm>
          <a:prstGeom prst="rect">
            <a:avLst/>
          </a:prstGeom>
        </p:spPr>
      </p:pic>
      <p:sp>
        <p:nvSpPr>
          <p:cNvPr id="57" name="テキスト ボックス 56">
            <a:extLst>
              <a:ext uri="{FF2B5EF4-FFF2-40B4-BE49-F238E27FC236}">
                <a16:creationId xmlns:a16="http://schemas.microsoft.com/office/drawing/2014/main" id="{1D86CAB7-A66D-8D76-B7ED-F784822A0D93}"/>
              </a:ext>
            </a:extLst>
          </p:cNvPr>
          <p:cNvSpPr txBox="1"/>
          <p:nvPr/>
        </p:nvSpPr>
        <p:spPr>
          <a:xfrm>
            <a:off x="4189673" y="5790303"/>
            <a:ext cx="1783598" cy="1015663"/>
          </a:xfrm>
          <a:prstGeom prst="rect">
            <a:avLst/>
          </a:prstGeom>
          <a:noFill/>
        </p:spPr>
        <p:txBody>
          <a:bodyPr wrap="square" rtlCol="0">
            <a:spAutoFit/>
          </a:bodyPr>
          <a:lstStyle/>
          <a:p>
            <a:r>
              <a:rPr kumimoji="1" lang="ja-JP" altLang="en-US" sz="2000" b="1">
                <a:ln w="22225">
                  <a:solidFill>
                    <a:sysClr val="windowText" lastClr="000000"/>
                  </a:solidFill>
                  <a:prstDash val="solid"/>
                </a:ln>
                <a:solidFill>
                  <a:srgbClr val="FF0000"/>
                </a:solidFill>
              </a:rPr>
              <a:t>●</a:t>
            </a:r>
            <a:r>
              <a:rPr kumimoji="1" lang="ja-JP" altLang="en-US" sz="2000"/>
              <a:t>小学校</a:t>
            </a:r>
            <a:endParaRPr kumimoji="1" lang="en-US" altLang="ja-JP" sz="2000"/>
          </a:p>
          <a:p>
            <a:r>
              <a:rPr kumimoji="1" lang="ja-JP" altLang="en-US" sz="2000" b="1">
                <a:ln w="22225">
                  <a:solidFill>
                    <a:sysClr val="windowText" lastClr="000000"/>
                  </a:solidFill>
                  <a:prstDash val="solid"/>
                </a:ln>
                <a:solidFill>
                  <a:schemeClr val="tx2">
                    <a:lumMod val="75000"/>
                    <a:lumOff val="25000"/>
                  </a:schemeClr>
                </a:solidFill>
              </a:rPr>
              <a:t>●</a:t>
            </a:r>
            <a:r>
              <a:rPr kumimoji="1" lang="ja-JP" altLang="en-US" sz="2000"/>
              <a:t>中学校</a:t>
            </a:r>
            <a:endParaRPr kumimoji="1" lang="en-US" altLang="ja-JP" sz="2000"/>
          </a:p>
          <a:p>
            <a:r>
              <a:rPr kumimoji="1" lang="ja-JP" altLang="en-US" sz="2000">
                <a:ln>
                  <a:solidFill>
                    <a:sysClr val="windowText" lastClr="000000"/>
                  </a:solidFill>
                </a:ln>
                <a:solidFill>
                  <a:schemeClr val="accent6">
                    <a:lumMod val="75000"/>
                  </a:schemeClr>
                </a:solidFill>
              </a:rPr>
              <a:t>●</a:t>
            </a:r>
            <a:r>
              <a:rPr kumimoji="1" lang="ja-JP" altLang="en-US" sz="2000"/>
              <a:t>公共施設</a:t>
            </a:r>
          </a:p>
        </p:txBody>
      </p:sp>
      <p:cxnSp>
        <p:nvCxnSpPr>
          <p:cNvPr id="58" name="直線コネクタ 57">
            <a:extLst>
              <a:ext uri="{FF2B5EF4-FFF2-40B4-BE49-F238E27FC236}">
                <a16:creationId xmlns:a16="http://schemas.microsoft.com/office/drawing/2014/main" id="{DFF90BF7-7A7C-EE28-68A0-E8018D82ED1F}"/>
              </a:ext>
            </a:extLst>
          </p:cNvPr>
          <p:cNvCxnSpPr>
            <a:cxnSpLocks/>
            <a:endCxn id="63" idx="1"/>
          </p:cNvCxnSpPr>
          <p:nvPr/>
        </p:nvCxnSpPr>
        <p:spPr>
          <a:xfrm flipV="1">
            <a:off x="8848884" y="3082932"/>
            <a:ext cx="837819" cy="1221388"/>
          </a:xfrm>
          <a:prstGeom prst="line">
            <a:avLst/>
          </a:prstGeom>
          <a:ln w="38100">
            <a:solidFill>
              <a:schemeClr val="bg2">
                <a:lumMod val="50000"/>
              </a:schemeClr>
            </a:solidFill>
          </a:ln>
        </p:spPr>
        <p:style>
          <a:lnRef idx="2">
            <a:schemeClr val="accent1"/>
          </a:lnRef>
          <a:fillRef idx="0">
            <a:schemeClr val="accent1"/>
          </a:fillRef>
          <a:effectRef idx="1">
            <a:schemeClr val="accent1"/>
          </a:effectRef>
          <a:fontRef idx="minor">
            <a:schemeClr val="tx1"/>
          </a:fontRef>
        </p:style>
      </p:cxnSp>
      <p:sp>
        <p:nvSpPr>
          <p:cNvPr id="59" name="四角形: 角を丸くする 58">
            <a:extLst>
              <a:ext uri="{FF2B5EF4-FFF2-40B4-BE49-F238E27FC236}">
                <a16:creationId xmlns:a16="http://schemas.microsoft.com/office/drawing/2014/main" id="{9DB31DD0-E6FB-EEFB-B6A7-C0BF4DF0D594}"/>
              </a:ext>
            </a:extLst>
          </p:cNvPr>
          <p:cNvSpPr/>
          <p:nvPr/>
        </p:nvSpPr>
        <p:spPr>
          <a:xfrm>
            <a:off x="9686703" y="1918573"/>
            <a:ext cx="2455392" cy="1915667"/>
          </a:xfrm>
          <a:prstGeom prst="roundRect">
            <a:avLst/>
          </a:prstGeom>
          <a:solidFill>
            <a:srgbClr val="CACA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四角形: 上の 2 つの角を丸める 59">
            <a:extLst>
              <a:ext uri="{FF2B5EF4-FFF2-40B4-BE49-F238E27FC236}">
                <a16:creationId xmlns:a16="http://schemas.microsoft.com/office/drawing/2014/main" id="{428944E0-4355-A0F3-3F48-3B977C0AF09D}"/>
              </a:ext>
            </a:extLst>
          </p:cNvPr>
          <p:cNvSpPr/>
          <p:nvPr/>
        </p:nvSpPr>
        <p:spPr>
          <a:xfrm rot="10800000">
            <a:off x="9716072" y="2393438"/>
            <a:ext cx="2369177" cy="1383323"/>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テキスト ボックス 60">
            <a:extLst>
              <a:ext uri="{FF2B5EF4-FFF2-40B4-BE49-F238E27FC236}">
                <a16:creationId xmlns:a16="http://schemas.microsoft.com/office/drawing/2014/main" id="{88D2C3CA-1641-3452-9188-DF5DC48399E8}"/>
              </a:ext>
            </a:extLst>
          </p:cNvPr>
          <p:cNvSpPr txBox="1"/>
          <p:nvPr/>
        </p:nvSpPr>
        <p:spPr>
          <a:xfrm>
            <a:off x="10051480" y="1931773"/>
            <a:ext cx="1763806" cy="461665"/>
          </a:xfrm>
          <a:prstGeom prst="rect">
            <a:avLst/>
          </a:prstGeom>
          <a:noFill/>
        </p:spPr>
        <p:txBody>
          <a:bodyPr wrap="square" rtlCol="0">
            <a:spAutoFit/>
          </a:bodyPr>
          <a:lstStyle/>
          <a:p>
            <a:r>
              <a:rPr kumimoji="1" lang="ja-JP" altLang="en-US" sz="2400"/>
              <a:t>順化小学校</a:t>
            </a:r>
          </a:p>
        </p:txBody>
      </p:sp>
      <p:sp>
        <p:nvSpPr>
          <p:cNvPr id="62" name="フローチャート: 結合子 61">
            <a:extLst>
              <a:ext uri="{FF2B5EF4-FFF2-40B4-BE49-F238E27FC236}">
                <a16:creationId xmlns:a16="http://schemas.microsoft.com/office/drawing/2014/main" id="{81D936B6-858B-2AD3-2F77-B3F825DAFDA0}"/>
              </a:ext>
            </a:extLst>
          </p:cNvPr>
          <p:cNvSpPr/>
          <p:nvPr/>
        </p:nvSpPr>
        <p:spPr>
          <a:xfrm>
            <a:off x="6766754" y="5449180"/>
            <a:ext cx="804076" cy="552450"/>
          </a:xfrm>
          <a:prstGeom prst="flowChartConnector">
            <a:avLst/>
          </a:prstGeom>
          <a:noFill/>
          <a:ln w="571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テキスト ボックス 62">
            <a:extLst>
              <a:ext uri="{FF2B5EF4-FFF2-40B4-BE49-F238E27FC236}">
                <a16:creationId xmlns:a16="http://schemas.microsoft.com/office/drawing/2014/main" id="{F75BFF7B-A639-60B8-F23C-AF07E41CAC57}"/>
              </a:ext>
            </a:extLst>
          </p:cNvPr>
          <p:cNvSpPr txBox="1"/>
          <p:nvPr/>
        </p:nvSpPr>
        <p:spPr>
          <a:xfrm>
            <a:off x="9686703" y="2482767"/>
            <a:ext cx="2711669" cy="1200329"/>
          </a:xfrm>
          <a:prstGeom prst="rect">
            <a:avLst/>
          </a:prstGeom>
          <a:noFill/>
        </p:spPr>
        <p:txBody>
          <a:bodyPr wrap="square" rtlCol="0">
            <a:spAutoFit/>
          </a:bodyPr>
          <a:lstStyle/>
          <a:p>
            <a:r>
              <a:rPr kumimoji="1" lang="ja-JP" altLang="en-US" sz="2400"/>
              <a:t>児童：</a:t>
            </a:r>
            <a:r>
              <a:rPr kumimoji="1" lang="en-US" altLang="ja-JP" sz="2400"/>
              <a:t>123</a:t>
            </a:r>
            <a:r>
              <a:rPr kumimoji="1" lang="ja-JP" altLang="en-US" sz="2400"/>
              <a:t>人</a:t>
            </a:r>
            <a:endParaRPr kumimoji="1" lang="en-US" altLang="ja-JP" sz="2400"/>
          </a:p>
          <a:p>
            <a:r>
              <a:rPr kumimoji="1" lang="ja-JP" altLang="en-US" sz="2400"/>
              <a:t>人口：</a:t>
            </a:r>
            <a:r>
              <a:rPr kumimoji="1" lang="en-US" altLang="ja-JP" sz="2400"/>
              <a:t>252,162</a:t>
            </a:r>
            <a:r>
              <a:rPr kumimoji="1" lang="ja-JP" altLang="en-US" sz="2400"/>
              <a:t>人</a:t>
            </a:r>
            <a:endParaRPr kumimoji="1" lang="en-US" altLang="ja-JP" sz="2400"/>
          </a:p>
          <a:p>
            <a:r>
              <a:rPr kumimoji="1" lang="ja-JP" altLang="en-US" sz="2400"/>
              <a:t>密度：</a:t>
            </a:r>
            <a:r>
              <a:rPr kumimoji="1" lang="en-US" altLang="ja-JP" sz="2400"/>
              <a:t>471</a:t>
            </a:r>
            <a:r>
              <a:rPr kumimoji="1" lang="ja-JP" altLang="en-US" sz="2400"/>
              <a:t>人</a:t>
            </a:r>
            <a:r>
              <a:rPr kumimoji="1" lang="en-US" altLang="ja-JP" sz="2400"/>
              <a:t>/</a:t>
            </a:r>
            <a:r>
              <a:rPr kumimoji="1" lang="ja-JP" altLang="en-US" sz="2400"/>
              <a:t>㎢</a:t>
            </a:r>
          </a:p>
        </p:txBody>
      </p:sp>
      <p:pic>
        <p:nvPicPr>
          <p:cNvPr id="3" name="図 2" descr="マップ が含まれている画像&#10;&#10;AI 生成コンテンツは誤りを含む可能性があります。">
            <a:extLst>
              <a:ext uri="{FF2B5EF4-FFF2-40B4-BE49-F238E27FC236}">
                <a16:creationId xmlns:a16="http://schemas.microsoft.com/office/drawing/2014/main" id="{E438102A-E16A-696C-B921-7A5C37B81CCD}"/>
              </a:ext>
            </a:extLst>
          </p:cNvPr>
          <p:cNvPicPr>
            <a:picLocks noChangeAspect="1"/>
          </p:cNvPicPr>
          <p:nvPr/>
        </p:nvPicPr>
        <p:blipFill>
          <a:blip r:embed="rId17">
            <a:alphaModFix/>
            <a:extLst>
              <a:ext uri="{BEBA8EAE-BF5A-486C-A8C5-ECC9F3942E4B}">
                <a14:imgProps xmlns:a14="http://schemas.microsoft.com/office/drawing/2010/main">
                  <a14:imgLayer r:embed="rId18">
                    <a14:imgEffect>
                      <a14:backgroundRemoval t="23040" b="56912" l="5089" r="76158">
                        <a14:foregroundMark x1="24986" y1="27769" x2="31847" y2="25061"/>
                        <a14:foregroundMark x1="31847" y1="25061" x2="26930" y2="27445"/>
                        <a14:foregroundMark x1="26930" y1="27445" x2="25214" y2="27607"/>
                        <a14:foregroundMark x1="12407" y1="43250" x2="10806" y2="47373"/>
                        <a14:foregroundMark x1="10806" y1="47373" x2="7719" y2="43614"/>
                        <a14:foregroundMark x1="7719" y1="43614" x2="12178" y2="42926"/>
                        <a14:foregroundMark x1="7318" y1="46686" x2="7318" y2="47332"/>
                        <a14:foregroundMark x1="75243" y1="57033" x2="69411" y2="56386"/>
                        <a14:foregroundMark x1="69411" y1="56386" x2="66324" y2="51657"/>
                        <a14:foregroundMark x1="66324" y1="51657" x2="70383" y2="44907"/>
                        <a14:foregroundMark x1="70383" y1="44907" x2="75472" y2="48545"/>
                        <a14:foregroundMark x1="75472" y1="48545" x2="74328" y2="56871"/>
                        <a14:foregroundMark x1="74843" y1="52627" x2="75186" y2="52223"/>
                        <a14:foregroundMark x1="75472" y1="56952" x2="75071" y2="52223"/>
                        <a14:foregroundMark x1="75071" y1="52223" x2="76158" y2="56548"/>
                        <a14:foregroundMark x1="76158" y1="56548" x2="75815" y2="56952"/>
                        <a14:foregroundMark x1="26758" y1="26758" x2="27216" y2="26758"/>
                        <a14:foregroundMark x1="26872" y1="26354" x2="26587" y2="26435"/>
                        <a14:foregroundMark x1="26129" y1="26920" x2="25443" y2="27001"/>
                        <a14:foregroundMark x1="25329" y1="27001" x2="25100" y2="26758"/>
                        <a14:foregroundMark x1="7833" y1="46928" x2="7833" y2="47009"/>
                        <a14:foregroundMark x1="7547" y1="46403" x2="7833" y2="46322"/>
                        <a14:foregroundMark x1="5089" y1="45352" x2="7090" y2="45594"/>
                        <a14:foregroundMark x1="23671" y1="25505" x2="27101" y2="26354"/>
                        <a14:foregroundMark x1="26758" y1="24818" x2="27559" y2="25020"/>
                        <a14:foregroundMark x1="27444" y1="25020" x2="27559" y2="25263"/>
                        <a14:foregroundMark x1="26930" y1="25222" x2="27787" y2="25061"/>
                        <a14:foregroundMark x1="25386" y1="24737" x2="27616" y2="25263"/>
                        <a14:foregroundMark x1="26358" y1="25101" x2="27444" y2="25303"/>
                        <a14:foregroundMark x1="26758" y1="25303" x2="26358" y2="25546"/>
                        <a14:foregroundMark x1="25672" y1="25546" x2="27273" y2="24939"/>
                        <a14:backgroundMark x1="27143" y1="25128" x2="29960" y2="23323"/>
                        <a14:backgroundMark x1="29960" y1="23323" x2="28078" y2="24692"/>
                        <a14:backgroundMark x1="23258" y1="26089" x2="23328" y2="27284"/>
                        <a14:backgroundMark x1="23156" y1="24333" x2="23246" y2="25875"/>
                      </a14:backgroundRemoval>
                    </a14:imgEffect>
                  </a14:imgLayer>
                </a14:imgProps>
              </a:ext>
              <a:ext uri="{28A0092B-C50C-407E-A947-70E740481C1C}">
                <a14:useLocalDpi xmlns:a14="http://schemas.microsoft.com/office/drawing/2010/main" val="0"/>
              </a:ext>
            </a:extLst>
          </a:blip>
          <a:srcRect l="4209" t="23704" r="23099" b="41411"/>
          <a:stretch>
            <a:fillRect/>
          </a:stretch>
        </p:blipFill>
        <p:spPr>
          <a:xfrm>
            <a:off x="5750828" y="2437509"/>
            <a:ext cx="6258049" cy="4248149"/>
          </a:xfrm>
          <a:prstGeom prst="rect">
            <a:avLst/>
          </a:prstGeom>
        </p:spPr>
      </p:pic>
    </p:spTree>
    <p:extLst>
      <p:ext uri="{BB962C8B-B14F-4D97-AF65-F5344CB8AC3E}">
        <p14:creationId xmlns:p14="http://schemas.microsoft.com/office/powerpoint/2010/main" val="776639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2E471-53AD-2081-0359-1A0EB889C7E7}"/>
            </a:ext>
          </a:extLst>
        </p:cNvPr>
        <p:cNvGrpSpPr/>
        <p:nvPr/>
      </p:nvGrpSpPr>
      <p:grpSpPr>
        <a:xfrm>
          <a:off x="0" y="0"/>
          <a:ext cx="0" cy="0"/>
          <a:chOff x="0" y="0"/>
          <a:chExt cx="0" cy="0"/>
        </a:xfrm>
      </p:grpSpPr>
      <p:sp>
        <p:nvSpPr>
          <p:cNvPr id="46" name="正方形/長方形 45">
            <a:extLst>
              <a:ext uri="{FF2B5EF4-FFF2-40B4-BE49-F238E27FC236}">
                <a16:creationId xmlns:a16="http://schemas.microsoft.com/office/drawing/2014/main" id="{9ED9EB34-023A-63F7-7F6F-A9EC8886107B}"/>
              </a:ext>
            </a:extLst>
          </p:cNvPr>
          <p:cNvSpPr/>
          <p:nvPr/>
        </p:nvSpPr>
        <p:spPr>
          <a:xfrm>
            <a:off x="6704988" y="1866749"/>
            <a:ext cx="5124723" cy="417519"/>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正方形/長方形 44">
            <a:extLst>
              <a:ext uri="{FF2B5EF4-FFF2-40B4-BE49-F238E27FC236}">
                <a16:creationId xmlns:a16="http://schemas.microsoft.com/office/drawing/2014/main" id="{159C4825-940B-8FEE-2A69-31BB9E641E0E}"/>
              </a:ext>
            </a:extLst>
          </p:cNvPr>
          <p:cNvSpPr/>
          <p:nvPr/>
        </p:nvSpPr>
        <p:spPr>
          <a:xfrm>
            <a:off x="6696334" y="723207"/>
            <a:ext cx="4527000" cy="38563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6FC0E114-3326-C90B-99DF-C443F108F191}"/>
              </a:ext>
            </a:extLst>
          </p:cNvPr>
          <p:cNvSpPr txBox="1"/>
          <p:nvPr/>
        </p:nvSpPr>
        <p:spPr>
          <a:xfrm>
            <a:off x="8687784" y="3744523"/>
            <a:ext cx="3464499" cy="461665"/>
          </a:xfrm>
          <a:prstGeom prst="rect">
            <a:avLst/>
          </a:prstGeom>
          <a:solidFill>
            <a:schemeClr val="bg1"/>
          </a:solidFill>
          <a:effectLst>
            <a:outerShdw dist="1612900" dir="10800000" algn="r" rotWithShape="0">
              <a:schemeClr val="bg1">
                <a:lumMod val="75000"/>
              </a:schemeClr>
            </a:outerShdw>
          </a:effectLst>
        </p:spPr>
        <p:txBody>
          <a:bodyPr wrap="square" rtlCol="0">
            <a:spAutoFit/>
          </a:bodyPr>
          <a:lstStyle/>
          <a:p>
            <a:r>
              <a:rPr kumimoji="1" lang="ja-JP" altLang="en-US" sz="2400" b="1">
                <a:latin typeface="Noto Sans JP" panose="020B0200000000000000" pitchFamily="50" charset="-128"/>
                <a:ea typeface="Noto Sans JP" panose="020B0200000000000000" pitchFamily="50" charset="-128"/>
              </a:rPr>
              <a:t>生活交通</a:t>
            </a:r>
            <a:r>
              <a:rPr kumimoji="1" lang="ja-JP" altLang="en-US" sz="2400">
                <a:latin typeface="Noto Sans JP" panose="020B0200000000000000" pitchFamily="50" charset="-128"/>
                <a:ea typeface="Noto Sans JP" panose="020B0200000000000000" pitchFamily="50" charset="-128"/>
              </a:rPr>
              <a:t>分野との連携</a:t>
            </a:r>
          </a:p>
        </p:txBody>
      </p:sp>
      <p:sp>
        <p:nvSpPr>
          <p:cNvPr id="35" name="正方形/長方形 34">
            <a:extLst>
              <a:ext uri="{FF2B5EF4-FFF2-40B4-BE49-F238E27FC236}">
                <a16:creationId xmlns:a16="http://schemas.microsoft.com/office/drawing/2014/main" id="{F29236AC-B417-674F-287A-22B8B7D9F244}"/>
              </a:ext>
            </a:extLst>
          </p:cNvPr>
          <p:cNvSpPr/>
          <p:nvPr/>
        </p:nvSpPr>
        <p:spPr>
          <a:xfrm>
            <a:off x="12616388" y="5295537"/>
            <a:ext cx="490716" cy="703036"/>
          </a:xfrm>
          <a:prstGeom prst="rect">
            <a:avLst/>
          </a:prstGeom>
          <a:solidFill>
            <a:srgbClr val="F7F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B9EAB441-A971-8E32-4AD5-AFF84E77D3CB}"/>
              </a:ext>
            </a:extLst>
          </p:cNvPr>
          <p:cNvSpPr txBox="1"/>
          <p:nvPr/>
        </p:nvSpPr>
        <p:spPr>
          <a:xfrm>
            <a:off x="465079" y="244662"/>
            <a:ext cx="4901006"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06</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提案：公共施設</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2" name="テキスト ボックス 1">
            <a:extLst>
              <a:ext uri="{FF2B5EF4-FFF2-40B4-BE49-F238E27FC236}">
                <a16:creationId xmlns:a16="http://schemas.microsoft.com/office/drawing/2014/main" id="{6E313B13-DF97-4574-5866-34A50192F933}"/>
              </a:ext>
            </a:extLst>
          </p:cNvPr>
          <p:cNvSpPr txBox="1"/>
          <p:nvPr/>
        </p:nvSpPr>
        <p:spPr>
          <a:xfrm>
            <a:off x="591203" y="1094448"/>
            <a:ext cx="3397473" cy="461665"/>
          </a:xfrm>
          <a:prstGeom prst="rect">
            <a:avLst/>
          </a:prstGeom>
          <a:noFill/>
        </p:spPr>
        <p:txBody>
          <a:bodyPr wrap="square" rtlCol="0">
            <a:spAutoFit/>
          </a:bodyPr>
          <a:lstStyle/>
          <a:p>
            <a:r>
              <a:rPr lang="ja-JP" altLang="en-US" sz="2400">
                <a:latin typeface="Noto Sans JP" panose="020B0200000000000000" pitchFamily="50" charset="-128"/>
                <a:ea typeface="Noto Sans JP" panose="020B0200000000000000" pitchFamily="50" charset="-128"/>
              </a:rPr>
              <a:t>今後の方針</a:t>
            </a:r>
            <a:endParaRPr kumimoji="1" lang="ja-JP" altLang="en-US" sz="2400">
              <a:latin typeface="Noto Sans JP" panose="020B0200000000000000" pitchFamily="50" charset="-128"/>
              <a:ea typeface="Noto Sans JP" panose="020B0200000000000000" pitchFamily="50" charset="-128"/>
            </a:endParaRPr>
          </a:p>
        </p:txBody>
      </p:sp>
      <p:cxnSp>
        <p:nvCxnSpPr>
          <p:cNvPr id="4" name="直線コネクタ 3">
            <a:extLst>
              <a:ext uri="{FF2B5EF4-FFF2-40B4-BE49-F238E27FC236}">
                <a16:creationId xmlns:a16="http://schemas.microsoft.com/office/drawing/2014/main" id="{2FA225C3-DB9C-0CAB-6878-FF6431D7BEDF}"/>
              </a:ext>
            </a:extLst>
          </p:cNvPr>
          <p:cNvCxnSpPr>
            <a:cxnSpLocks/>
          </p:cNvCxnSpPr>
          <p:nvPr/>
        </p:nvCxnSpPr>
        <p:spPr>
          <a:xfrm>
            <a:off x="591203" y="1564685"/>
            <a:ext cx="1675747" cy="0"/>
          </a:xfrm>
          <a:prstGeom prst="line">
            <a:avLst/>
          </a:prstGeom>
          <a:ln w="38100">
            <a:solidFill>
              <a:srgbClr val="C26A4A"/>
            </a:solidFill>
          </a:ln>
        </p:spPr>
        <p:style>
          <a:lnRef idx="2">
            <a:schemeClr val="accent1"/>
          </a:lnRef>
          <a:fillRef idx="0">
            <a:schemeClr val="accent1"/>
          </a:fillRef>
          <a:effectRef idx="1">
            <a:schemeClr val="accent1"/>
          </a:effectRef>
          <a:fontRef idx="minor">
            <a:schemeClr val="tx1"/>
          </a:fontRef>
        </p:style>
      </p:cxnSp>
      <p:pic>
        <p:nvPicPr>
          <p:cNvPr id="15" name="図 14" descr="マップ&#10;&#10;AI 生成コンテンツは誤りを含む可能性があります。">
            <a:extLst>
              <a:ext uri="{FF2B5EF4-FFF2-40B4-BE49-F238E27FC236}">
                <a16:creationId xmlns:a16="http://schemas.microsoft.com/office/drawing/2014/main" id="{0313EDAF-0F2E-231A-4C16-85C628C921A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851" t="15476" r="7107" b="10788"/>
          <a:stretch>
            <a:fillRect/>
          </a:stretch>
        </p:blipFill>
        <p:spPr>
          <a:xfrm>
            <a:off x="591203" y="1684972"/>
            <a:ext cx="4123112" cy="5056811"/>
          </a:xfrm>
          <a:prstGeom prst="rect">
            <a:avLst/>
          </a:prstGeom>
        </p:spPr>
      </p:pic>
      <p:sp>
        <p:nvSpPr>
          <p:cNvPr id="16" name="テキスト ボックス 15">
            <a:extLst>
              <a:ext uri="{FF2B5EF4-FFF2-40B4-BE49-F238E27FC236}">
                <a16:creationId xmlns:a16="http://schemas.microsoft.com/office/drawing/2014/main" id="{BB20A6FF-730F-D094-3608-A1AA49322C87}"/>
              </a:ext>
            </a:extLst>
          </p:cNvPr>
          <p:cNvSpPr txBox="1"/>
          <p:nvPr/>
        </p:nvSpPr>
        <p:spPr>
          <a:xfrm>
            <a:off x="3095120" y="5680427"/>
            <a:ext cx="1783598" cy="1015663"/>
          </a:xfrm>
          <a:prstGeom prst="rect">
            <a:avLst/>
          </a:prstGeom>
          <a:noFill/>
        </p:spPr>
        <p:txBody>
          <a:bodyPr wrap="square" rtlCol="0">
            <a:spAutoFit/>
          </a:bodyPr>
          <a:lstStyle/>
          <a:p>
            <a:r>
              <a:rPr kumimoji="1" lang="ja-JP" altLang="en-US" sz="2000" b="1">
                <a:ln w="22225">
                  <a:solidFill>
                    <a:sysClr val="windowText" lastClr="000000"/>
                  </a:solidFill>
                  <a:prstDash val="solid"/>
                </a:ln>
                <a:solidFill>
                  <a:srgbClr val="FF0000"/>
                </a:solidFill>
              </a:rPr>
              <a:t>●</a:t>
            </a:r>
            <a:r>
              <a:rPr kumimoji="1" lang="ja-JP" altLang="en-US" sz="2000"/>
              <a:t>小学校</a:t>
            </a:r>
            <a:endParaRPr kumimoji="1" lang="en-US" altLang="ja-JP" sz="2000"/>
          </a:p>
          <a:p>
            <a:r>
              <a:rPr kumimoji="1" lang="ja-JP" altLang="en-US" sz="2000" b="1">
                <a:ln w="22225">
                  <a:solidFill>
                    <a:sysClr val="windowText" lastClr="000000"/>
                  </a:solidFill>
                  <a:prstDash val="solid"/>
                </a:ln>
                <a:solidFill>
                  <a:schemeClr val="tx2">
                    <a:lumMod val="75000"/>
                    <a:lumOff val="25000"/>
                  </a:schemeClr>
                </a:solidFill>
              </a:rPr>
              <a:t>●</a:t>
            </a:r>
            <a:r>
              <a:rPr kumimoji="1" lang="ja-JP" altLang="en-US" sz="2000"/>
              <a:t>中学校</a:t>
            </a:r>
            <a:endParaRPr kumimoji="1" lang="en-US" altLang="ja-JP" sz="2000"/>
          </a:p>
          <a:p>
            <a:r>
              <a:rPr kumimoji="1" lang="ja-JP" altLang="en-US" sz="2000">
                <a:ln>
                  <a:solidFill>
                    <a:sysClr val="windowText" lastClr="000000"/>
                  </a:solidFill>
                </a:ln>
                <a:solidFill>
                  <a:schemeClr val="accent6">
                    <a:lumMod val="75000"/>
                  </a:schemeClr>
                </a:solidFill>
              </a:rPr>
              <a:t>●</a:t>
            </a:r>
            <a:r>
              <a:rPr kumimoji="1" lang="ja-JP" altLang="en-US" sz="2000"/>
              <a:t>公共施設</a:t>
            </a:r>
          </a:p>
        </p:txBody>
      </p:sp>
      <p:cxnSp>
        <p:nvCxnSpPr>
          <p:cNvPr id="17" name="直線コネクタ 16">
            <a:extLst>
              <a:ext uri="{FF2B5EF4-FFF2-40B4-BE49-F238E27FC236}">
                <a16:creationId xmlns:a16="http://schemas.microsoft.com/office/drawing/2014/main" id="{7E3AD34A-D391-9F69-C58F-6EFAA55F1CE4}"/>
              </a:ext>
            </a:extLst>
          </p:cNvPr>
          <p:cNvCxnSpPr>
            <a:cxnSpLocks/>
            <a:endCxn id="18" idx="2"/>
          </p:cNvCxnSpPr>
          <p:nvPr/>
        </p:nvCxnSpPr>
        <p:spPr>
          <a:xfrm flipV="1">
            <a:off x="2667000" y="2935408"/>
            <a:ext cx="1385381" cy="122384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8" name="四角形: 角を丸くする 17">
            <a:extLst>
              <a:ext uri="{FF2B5EF4-FFF2-40B4-BE49-F238E27FC236}">
                <a16:creationId xmlns:a16="http://schemas.microsoft.com/office/drawing/2014/main" id="{1E29424B-1E1D-F613-4660-9CBA138A22CE}"/>
              </a:ext>
            </a:extLst>
          </p:cNvPr>
          <p:cNvSpPr/>
          <p:nvPr/>
        </p:nvSpPr>
        <p:spPr>
          <a:xfrm>
            <a:off x="2830553" y="1556113"/>
            <a:ext cx="2443655" cy="1379295"/>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四角形: 上の 2 つの角を丸める 18">
            <a:extLst>
              <a:ext uri="{FF2B5EF4-FFF2-40B4-BE49-F238E27FC236}">
                <a16:creationId xmlns:a16="http://schemas.microsoft.com/office/drawing/2014/main" id="{1D382112-CA73-E31E-0356-D4AD5AA4E2AD}"/>
              </a:ext>
            </a:extLst>
          </p:cNvPr>
          <p:cNvSpPr/>
          <p:nvPr/>
        </p:nvSpPr>
        <p:spPr>
          <a:xfrm rot="10800000">
            <a:off x="2942956" y="1915108"/>
            <a:ext cx="2262075" cy="917805"/>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4C14EF59-9B9A-3EA8-611E-51D061611A4E}"/>
              </a:ext>
            </a:extLst>
          </p:cNvPr>
          <p:cNvSpPr txBox="1"/>
          <p:nvPr/>
        </p:nvSpPr>
        <p:spPr>
          <a:xfrm>
            <a:off x="3211752" y="1514052"/>
            <a:ext cx="1782510" cy="461665"/>
          </a:xfrm>
          <a:prstGeom prst="rect">
            <a:avLst/>
          </a:prstGeom>
          <a:noFill/>
        </p:spPr>
        <p:txBody>
          <a:bodyPr wrap="square" rtlCol="0">
            <a:spAutoFit/>
          </a:bodyPr>
          <a:lstStyle/>
          <a:p>
            <a:r>
              <a:rPr kumimoji="1" lang="ja-JP" altLang="en-US" sz="2400"/>
              <a:t>真鍋小学校</a:t>
            </a:r>
          </a:p>
        </p:txBody>
      </p:sp>
      <p:sp>
        <p:nvSpPr>
          <p:cNvPr id="21" name="テキスト ボックス 20">
            <a:extLst>
              <a:ext uri="{FF2B5EF4-FFF2-40B4-BE49-F238E27FC236}">
                <a16:creationId xmlns:a16="http://schemas.microsoft.com/office/drawing/2014/main" id="{02466C81-B4CC-AE1F-FA1C-72282DF41267}"/>
              </a:ext>
            </a:extLst>
          </p:cNvPr>
          <p:cNvSpPr txBox="1"/>
          <p:nvPr/>
        </p:nvSpPr>
        <p:spPr>
          <a:xfrm>
            <a:off x="2963738" y="1991579"/>
            <a:ext cx="2220510" cy="830997"/>
          </a:xfrm>
          <a:prstGeom prst="rect">
            <a:avLst/>
          </a:prstGeom>
          <a:noFill/>
        </p:spPr>
        <p:txBody>
          <a:bodyPr wrap="square" rtlCol="0">
            <a:spAutoFit/>
          </a:bodyPr>
          <a:lstStyle/>
          <a:p>
            <a:r>
              <a:rPr kumimoji="1" lang="ja-JP" altLang="en-US" sz="2400"/>
              <a:t>生徒数：</a:t>
            </a:r>
            <a:r>
              <a:rPr kumimoji="1" lang="en-US" altLang="ja-JP" sz="2400"/>
              <a:t>762</a:t>
            </a:r>
            <a:r>
              <a:rPr kumimoji="1" lang="ja-JP" altLang="en-US" sz="2400"/>
              <a:t>人</a:t>
            </a:r>
            <a:endParaRPr kumimoji="1" lang="en-US" altLang="ja-JP" sz="2400"/>
          </a:p>
          <a:p>
            <a:r>
              <a:rPr kumimoji="1" lang="ja-JP" altLang="en-US" sz="2400"/>
              <a:t>築年数：</a:t>
            </a:r>
            <a:r>
              <a:rPr kumimoji="1" lang="en-US" altLang="ja-JP" sz="2400"/>
              <a:t>49</a:t>
            </a:r>
            <a:r>
              <a:rPr kumimoji="1" lang="ja-JP" altLang="en-US" sz="2400"/>
              <a:t>年</a:t>
            </a:r>
            <a:endParaRPr kumimoji="1" lang="en-US" altLang="ja-JP" sz="2400"/>
          </a:p>
        </p:txBody>
      </p:sp>
      <p:sp>
        <p:nvSpPr>
          <p:cNvPr id="22" name="四角形: 角を丸くする 21">
            <a:extLst>
              <a:ext uri="{FF2B5EF4-FFF2-40B4-BE49-F238E27FC236}">
                <a16:creationId xmlns:a16="http://schemas.microsoft.com/office/drawing/2014/main" id="{AEAD2905-FBB6-6456-5BD9-C9F640FB74F7}"/>
              </a:ext>
            </a:extLst>
          </p:cNvPr>
          <p:cNvSpPr/>
          <p:nvPr/>
        </p:nvSpPr>
        <p:spPr>
          <a:xfrm>
            <a:off x="4478615" y="5301887"/>
            <a:ext cx="2443655" cy="1307876"/>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3" name="直線コネクタ 22">
            <a:extLst>
              <a:ext uri="{FF2B5EF4-FFF2-40B4-BE49-F238E27FC236}">
                <a16:creationId xmlns:a16="http://schemas.microsoft.com/office/drawing/2014/main" id="{E465EDD6-B586-88C6-F3CA-2EFDD088600E}"/>
              </a:ext>
            </a:extLst>
          </p:cNvPr>
          <p:cNvCxnSpPr>
            <a:cxnSpLocks/>
            <a:endCxn id="22" idx="1"/>
          </p:cNvCxnSpPr>
          <p:nvPr/>
        </p:nvCxnSpPr>
        <p:spPr>
          <a:xfrm>
            <a:off x="2787650" y="4237058"/>
            <a:ext cx="1690965" cy="1718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4" name="四角形: 上の 2 つの角を丸める 23">
            <a:extLst>
              <a:ext uri="{FF2B5EF4-FFF2-40B4-BE49-F238E27FC236}">
                <a16:creationId xmlns:a16="http://schemas.microsoft.com/office/drawing/2014/main" id="{F70DA69D-F695-80D7-4B55-5D55526622C2}"/>
              </a:ext>
            </a:extLst>
          </p:cNvPr>
          <p:cNvSpPr/>
          <p:nvPr/>
        </p:nvSpPr>
        <p:spPr>
          <a:xfrm rot="10800000">
            <a:off x="4568293" y="5715577"/>
            <a:ext cx="2262075" cy="830996"/>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5EC3A7D8-32AA-DD4C-EFC4-855C79599BF1}"/>
              </a:ext>
            </a:extLst>
          </p:cNvPr>
          <p:cNvSpPr txBox="1"/>
          <p:nvPr/>
        </p:nvSpPr>
        <p:spPr>
          <a:xfrm>
            <a:off x="4648773" y="5761270"/>
            <a:ext cx="2220510" cy="830997"/>
          </a:xfrm>
          <a:prstGeom prst="rect">
            <a:avLst/>
          </a:prstGeom>
          <a:noFill/>
        </p:spPr>
        <p:txBody>
          <a:bodyPr wrap="square" rtlCol="0">
            <a:spAutoFit/>
          </a:bodyPr>
          <a:lstStyle/>
          <a:p>
            <a:r>
              <a:rPr kumimoji="1" lang="ja-JP" altLang="en-US" sz="2400"/>
              <a:t>生徒数：</a:t>
            </a:r>
            <a:r>
              <a:rPr kumimoji="1" lang="en-US" altLang="ja-JP" sz="2400"/>
              <a:t>408</a:t>
            </a:r>
            <a:r>
              <a:rPr kumimoji="1" lang="ja-JP" altLang="en-US" sz="2400"/>
              <a:t>人</a:t>
            </a:r>
            <a:endParaRPr kumimoji="1" lang="en-US" altLang="ja-JP" sz="2400"/>
          </a:p>
          <a:p>
            <a:r>
              <a:rPr kumimoji="1" lang="ja-JP" altLang="en-US" sz="2400"/>
              <a:t>築年数：</a:t>
            </a:r>
            <a:r>
              <a:rPr kumimoji="1" lang="en-US" altLang="ja-JP" sz="2400"/>
              <a:t>50</a:t>
            </a:r>
            <a:r>
              <a:rPr kumimoji="1" lang="ja-JP" altLang="en-US" sz="2400"/>
              <a:t>年</a:t>
            </a:r>
            <a:endParaRPr kumimoji="1" lang="en-US" altLang="ja-JP" sz="2400"/>
          </a:p>
        </p:txBody>
      </p:sp>
      <p:sp>
        <p:nvSpPr>
          <p:cNvPr id="26" name="テキスト ボックス 25">
            <a:extLst>
              <a:ext uri="{FF2B5EF4-FFF2-40B4-BE49-F238E27FC236}">
                <a16:creationId xmlns:a16="http://schemas.microsoft.com/office/drawing/2014/main" id="{431C3C37-7C1C-7142-2389-341E41A93105}"/>
              </a:ext>
            </a:extLst>
          </p:cNvPr>
          <p:cNvSpPr txBox="1"/>
          <p:nvPr/>
        </p:nvSpPr>
        <p:spPr>
          <a:xfrm>
            <a:off x="4501166" y="5253912"/>
            <a:ext cx="2481366" cy="461665"/>
          </a:xfrm>
          <a:prstGeom prst="rect">
            <a:avLst/>
          </a:prstGeom>
          <a:noFill/>
        </p:spPr>
        <p:txBody>
          <a:bodyPr wrap="square" rtlCol="0">
            <a:spAutoFit/>
          </a:bodyPr>
          <a:lstStyle/>
          <a:p>
            <a:r>
              <a:rPr kumimoji="1" lang="ja-JP" altLang="en-US" sz="2400"/>
              <a:t>土浦第二中学校</a:t>
            </a:r>
          </a:p>
        </p:txBody>
      </p:sp>
      <p:sp>
        <p:nvSpPr>
          <p:cNvPr id="28" name="スライド番号プレースホルダー 27">
            <a:extLst>
              <a:ext uri="{FF2B5EF4-FFF2-40B4-BE49-F238E27FC236}">
                <a16:creationId xmlns:a16="http://schemas.microsoft.com/office/drawing/2014/main" id="{4D45E69E-9819-DCB8-21BC-7036BAF7E26A}"/>
              </a:ext>
            </a:extLst>
          </p:cNvPr>
          <p:cNvSpPr>
            <a:spLocks noGrp="1"/>
          </p:cNvSpPr>
          <p:nvPr>
            <p:ph type="sldNum" sz="quarter" idx="12"/>
          </p:nvPr>
        </p:nvSpPr>
        <p:spPr/>
        <p:txBody>
          <a:bodyPr/>
          <a:lstStyle/>
          <a:p>
            <a:fld id="{AAFBFB99-2AAE-4C69-9A02-A796AAE272E8}" type="slidenum">
              <a:rPr kumimoji="1" lang="ja-JP" altLang="en-US" smtClean="0"/>
              <a:t>15</a:t>
            </a:fld>
            <a:endParaRPr kumimoji="1" lang="ja-JP" altLang="en-US"/>
          </a:p>
        </p:txBody>
      </p:sp>
      <p:sp>
        <p:nvSpPr>
          <p:cNvPr id="37" name="テキスト ボックス 36">
            <a:extLst>
              <a:ext uri="{FF2B5EF4-FFF2-40B4-BE49-F238E27FC236}">
                <a16:creationId xmlns:a16="http://schemas.microsoft.com/office/drawing/2014/main" id="{63E98703-9340-1596-7FB6-C943FA3590FD}"/>
              </a:ext>
            </a:extLst>
          </p:cNvPr>
          <p:cNvSpPr txBox="1"/>
          <p:nvPr/>
        </p:nvSpPr>
        <p:spPr>
          <a:xfrm>
            <a:off x="6696334" y="715633"/>
            <a:ext cx="4527000" cy="830997"/>
          </a:xfrm>
          <a:prstGeom prst="rect">
            <a:avLst/>
          </a:prstGeom>
          <a:noFill/>
          <a:ln>
            <a:solidFill>
              <a:schemeClr val="bg2">
                <a:lumMod val="50000"/>
              </a:schemeClr>
            </a:solidFill>
          </a:ln>
        </p:spPr>
        <p:txBody>
          <a:bodyPr wrap="square" rtlCol="0">
            <a:spAutoFit/>
          </a:bodyPr>
          <a:lstStyle/>
          <a:p>
            <a:r>
              <a:rPr lang="ja-JP" altLang="en-US" sz="2400" b="1"/>
              <a:t>統合する施設</a:t>
            </a:r>
            <a:r>
              <a:rPr kumimoji="1" lang="ja-JP" altLang="en-US" sz="2400" b="1"/>
              <a:t>（志木小の例）</a:t>
            </a:r>
            <a:endParaRPr kumimoji="1" lang="en-US" altLang="ja-JP" sz="2400" b="1"/>
          </a:p>
          <a:p>
            <a:r>
              <a:rPr lang="ja-JP" altLang="en-US" sz="2400"/>
              <a:t>音楽室</a:t>
            </a:r>
            <a:r>
              <a:rPr lang="en-US" altLang="ja-JP" sz="2400"/>
              <a:t>/</a:t>
            </a:r>
            <a:r>
              <a:rPr lang="ja-JP" altLang="en-US" sz="2400"/>
              <a:t>図工室</a:t>
            </a:r>
            <a:r>
              <a:rPr lang="en-US" altLang="ja-JP" sz="2400"/>
              <a:t>/</a:t>
            </a:r>
            <a:r>
              <a:rPr lang="ja-JP" altLang="en-US" sz="2400"/>
              <a:t>家庭科室</a:t>
            </a:r>
            <a:r>
              <a:rPr lang="en-US" altLang="ja-JP" sz="2400"/>
              <a:t>/</a:t>
            </a:r>
            <a:r>
              <a:rPr lang="ja-JP" altLang="en-US" sz="2400"/>
              <a:t>図書館</a:t>
            </a:r>
            <a:endParaRPr kumimoji="1" lang="ja-JP" altLang="en-US" sz="2400"/>
          </a:p>
        </p:txBody>
      </p:sp>
      <p:sp>
        <p:nvSpPr>
          <p:cNvPr id="38" name="テキスト ボックス 37">
            <a:extLst>
              <a:ext uri="{FF2B5EF4-FFF2-40B4-BE49-F238E27FC236}">
                <a16:creationId xmlns:a16="http://schemas.microsoft.com/office/drawing/2014/main" id="{C91A10CA-4423-41E6-479B-783648F21D2A}"/>
              </a:ext>
            </a:extLst>
          </p:cNvPr>
          <p:cNvSpPr txBox="1"/>
          <p:nvPr/>
        </p:nvSpPr>
        <p:spPr>
          <a:xfrm>
            <a:off x="6696334" y="1861996"/>
            <a:ext cx="5142030" cy="1446550"/>
          </a:xfrm>
          <a:prstGeom prst="rect">
            <a:avLst/>
          </a:prstGeom>
          <a:noFill/>
          <a:ln>
            <a:solidFill>
              <a:schemeClr val="bg2">
                <a:lumMod val="50000"/>
              </a:schemeClr>
            </a:solidFill>
          </a:ln>
        </p:spPr>
        <p:txBody>
          <a:bodyPr wrap="square" rtlCol="0">
            <a:spAutoFit/>
          </a:bodyPr>
          <a:lstStyle/>
          <a:p>
            <a:r>
              <a:rPr lang="ja-JP" altLang="en-US" sz="2400" b="1"/>
              <a:t>ソフト面</a:t>
            </a:r>
            <a:r>
              <a:rPr kumimoji="1" lang="ja-JP" altLang="en-US" sz="2400" b="1"/>
              <a:t>（志木小：ふれあい祭り）</a:t>
            </a:r>
            <a:endParaRPr kumimoji="1" lang="en-US" altLang="ja-JP" sz="2400" b="1"/>
          </a:p>
          <a:p>
            <a:r>
              <a:rPr lang="ja-JP" altLang="en-US" sz="2400"/>
              <a:t>公民館主催のイベント</a:t>
            </a:r>
            <a:endParaRPr kumimoji="1" lang="en-US" altLang="ja-JP" sz="2400"/>
          </a:p>
          <a:p>
            <a:r>
              <a:rPr lang="ja-JP" altLang="en-US" sz="2000"/>
              <a:t>→志木小児童の参加</a:t>
            </a:r>
            <a:endParaRPr lang="en-US" altLang="ja-JP" sz="2000"/>
          </a:p>
          <a:p>
            <a:r>
              <a:rPr kumimoji="1" lang="ja-JP" altLang="en-US" sz="2000"/>
              <a:t>→イベントがあることが目に入りやすい</a:t>
            </a:r>
            <a:endParaRPr kumimoji="1" lang="ja-JP" altLang="en-US" sz="2400"/>
          </a:p>
        </p:txBody>
      </p:sp>
      <p:sp>
        <p:nvSpPr>
          <p:cNvPr id="39" name="四角形: 角を丸くする 38">
            <a:extLst>
              <a:ext uri="{FF2B5EF4-FFF2-40B4-BE49-F238E27FC236}">
                <a16:creationId xmlns:a16="http://schemas.microsoft.com/office/drawing/2014/main" id="{F546F9EE-E20F-5447-696C-E7EEC17C2BE4}"/>
              </a:ext>
            </a:extLst>
          </p:cNvPr>
          <p:cNvSpPr/>
          <p:nvPr/>
        </p:nvSpPr>
        <p:spPr>
          <a:xfrm>
            <a:off x="6919958" y="3559856"/>
            <a:ext cx="1906316" cy="83099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アクセス</a:t>
            </a:r>
          </a:p>
        </p:txBody>
      </p:sp>
      <p:sp>
        <p:nvSpPr>
          <p:cNvPr id="41" name="テキスト ボックス 40">
            <a:extLst>
              <a:ext uri="{FF2B5EF4-FFF2-40B4-BE49-F238E27FC236}">
                <a16:creationId xmlns:a16="http://schemas.microsoft.com/office/drawing/2014/main" id="{51DC5A48-88C2-4BB3-2F4B-39E4A163A5F6}"/>
              </a:ext>
            </a:extLst>
          </p:cNvPr>
          <p:cNvSpPr txBox="1"/>
          <p:nvPr/>
        </p:nvSpPr>
        <p:spPr>
          <a:xfrm>
            <a:off x="8725932" y="4641679"/>
            <a:ext cx="2521055" cy="461665"/>
          </a:xfrm>
          <a:prstGeom prst="rect">
            <a:avLst/>
          </a:prstGeom>
          <a:solidFill>
            <a:schemeClr val="bg1"/>
          </a:solidFill>
          <a:effectLst>
            <a:outerShdw dist="1612900" dir="10800000" algn="r" rotWithShape="0">
              <a:schemeClr val="bg1">
                <a:lumMod val="75000"/>
              </a:schemeClr>
            </a:outerShdw>
          </a:effectLst>
        </p:spPr>
        <p:txBody>
          <a:bodyPr wrap="square" rtlCol="0">
            <a:spAutoFit/>
          </a:bodyPr>
          <a:lstStyle/>
          <a:p>
            <a:r>
              <a:rPr lang="ja-JP" altLang="en-US" sz="2400" b="1">
                <a:latin typeface="Noto Sans JP" panose="020B0200000000000000" pitchFamily="50" charset="-128"/>
                <a:ea typeface="Noto Sans JP" panose="020B0200000000000000" pitchFamily="50" charset="-128"/>
              </a:rPr>
              <a:t>ソフト面</a:t>
            </a:r>
            <a:r>
              <a:rPr lang="ja-JP" altLang="en-US" sz="2400">
                <a:latin typeface="Noto Sans JP" panose="020B0200000000000000" pitchFamily="50" charset="-128"/>
                <a:ea typeface="Noto Sans JP" panose="020B0200000000000000" pitchFamily="50" charset="-128"/>
              </a:rPr>
              <a:t>で対応</a:t>
            </a:r>
            <a:endParaRPr kumimoji="1" lang="ja-JP" altLang="en-US" sz="2400">
              <a:latin typeface="Noto Sans JP" panose="020B0200000000000000" pitchFamily="50" charset="-128"/>
              <a:ea typeface="Noto Sans JP" panose="020B0200000000000000" pitchFamily="50" charset="-128"/>
            </a:endParaRPr>
          </a:p>
        </p:txBody>
      </p:sp>
      <p:sp>
        <p:nvSpPr>
          <p:cNvPr id="42" name="四角形: 角を丸くする 41">
            <a:extLst>
              <a:ext uri="{FF2B5EF4-FFF2-40B4-BE49-F238E27FC236}">
                <a16:creationId xmlns:a16="http://schemas.microsoft.com/office/drawing/2014/main" id="{A16B878A-8CC9-D975-6A32-E7C253222890}"/>
              </a:ext>
            </a:extLst>
          </p:cNvPr>
          <p:cNvSpPr/>
          <p:nvPr/>
        </p:nvSpPr>
        <p:spPr>
          <a:xfrm>
            <a:off x="6958105" y="4457012"/>
            <a:ext cx="1906316" cy="83099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solidFill>
              </a:rPr>
              <a:t>小学生</a:t>
            </a:r>
            <a:endParaRPr kumimoji="1" lang="ja-JP" altLang="en-US" sz="2400" b="1">
              <a:solidFill>
                <a:schemeClr val="tx1"/>
              </a:solidFill>
            </a:endParaRPr>
          </a:p>
        </p:txBody>
      </p:sp>
      <p:sp>
        <p:nvSpPr>
          <p:cNvPr id="43" name="テキスト ボックス 42">
            <a:extLst>
              <a:ext uri="{FF2B5EF4-FFF2-40B4-BE49-F238E27FC236}">
                <a16:creationId xmlns:a16="http://schemas.microsoft.com/office/drawing/2014/main" id="{2184D3C8-389B-050E-B82E-ADB3F1613100}"/>
              </a:ext>
            </a:extLst>
          </p:cNvPr>
          <p:cNvSpPr txBox="1"/>
          <p:nvPr/>
        </p:nvSpPr>
        <p:spPr>
          <a:xfrm>
            <a:off x="8725932" y="5613064"/>
            <a:ext cx="3426351" cy="461665"/>
          </a:xfrm>
          <a:prstGeom prst="rect">
            <a:avLst/>
          </a:prstGeom>
          <a:solidFill>
            <a:schemeClr val="bg1"/>
          </a:solidFill>
          <a:effectLst>
            <a:outerShdw dist="1612900" dir="10800000" algn="r" rotWithShape="0">
              <a:schemeClr val="bg1">
                <a:lumMod val="75000"/>
              </a:schemeClr>
            </a:outerShdw>
          </a:effectLst>
        </p:spPr>
        <p:txBody>
          <a:bodyPr wrap="square" rtlCol="0">
            <a:spAutoFit/>
          </a:bodyPr>
          <a:lstStyle/>
          <a:p>
            <a:r>
              <a:rPr kumimoji="1" lang="ja-JP" altLang="en-US" sz="2400" b="1">
                <a:latin typeface="Noto Sans JP" panose="020B0200000000000000" pitchFamily="50" charset="-128"/>
                <a:ea typeface="Noto Sans JP" panose="020B0200000000000000" pitchFamily="50" charset="-128"/>
              </a:rPr>
              <a:t>築年数・生徒数</a:t>
            </a:r>
            <a:r>
              <a:rPr kumimoji="1" lang="ja-JP" altLang="en-US" sz="2400">
                <a:latin typeface="Noto Sans JP" panose="020B0200000000000000" pitchFamily="50" charset="-128"/>
                <a:ea typeface="Noto Sans JP" panose="020B0200000000000000" pitchFamily="50" charset="-128"/>
              </a:rPr>
              <a:t>を考慮</a:t>
            </a:r>
          </a:p>
        </p:txBody>
      </p:sp>
      <p:sp>
        <p:nvSpPr>
          <p:cNvPr id="44" name="四角形: 角を丸くする 43">
            <a:extLst>
              <a:ext uri="{FF2B5EF4-FFF2-40B4-BE49-F238E27FC236}">
                <a16:creationId xmlns:a16="http://schemas.microsoft.com/office/drawing/2014/main" id="{0B755692-0872-F600-F112-C10F2A206186}"/>
              </a:ext>
            </a:extLst>
          </p:cNvPr>
          <p:cNvSpPr/>
          <p:nvPr/>
        </p:nvSpPr>
        <p:spPr>
          <a:xfrm>
            <a:off x="6958105" y="5428397"/>
            <a:ext cx="1906316" cy="83099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計画</a:t>
            </a:r>
          </a:p>
        </p:txBody>
      </p:sp>
    </p:spTree>
    <p:extLst>
      <p:ext uri="{BB962C8B-B14F-4D97-AF65-F5344CB8AC3E}">
        <p14:creationId xmlns:p14="http://schemas.microsoft.com/office/powerpoint/2010/main" val="2078747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ABCAA-EC47-86EB-91B7-00312516386F}"/>
            </a:ext>
          </a:extLst>
        </p:cNvPr>
        <p:cNvGrpSpPr/>
        <p:nvPr/>
      </p:nvGrpSpPr>
      <p:grpSpPr>
        <a:xfrm>
          <a:off x="0" y="0"/>
          <a:ext cx="0" cy="0"/>
          <a:chOff x="0" y="0"/>
          <a:chExt cx="0" cy="0"/>
        </a:xfrm>
      </p:grpSpPr>
      <p:cxnSp>
        <p:nvCxnSpPr>
          <p:cNvPr id="18" name="直線コネクタ 17">
            <a:extLst>
              <a:ext uri="{FF2B5EF4-FFF2-40B4-BE49-F238E27FC236}">
                <a16:creationId xmlns:a16="http://schemas.microsoft.com/office/drawing/2014/main" id="{B50054DE-C610-9D01-D23B-D67070CD319E}"/>
              </a:ext>
            </a:extLst>
          </p:cNvPr>
          <p:cNvCxnSpPr>
            <a:cxnSpLocks/>
          </p:cNvCxnSpPr>
          <p:nvPr/>
        </p:nvCxnSpPr>
        <p:spPr>
          <a:xfrm>
            <a:off x="6095999" y="695014"/>
            <a:ext cx="3" cy="2187910"/>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6" name="四角形: 角を丸くする 15">
            <a:extLst>
              <a:ext uri="{FF2B5EF4-FFF2-40B4-BE49-F238E27FC236}">
                <a16:creationId xmlns:a16="http://schemas.microsoft.com/office/drawing/2014/main" id="{654FFCF2-3ECE-18CD-70FD-664E64CBD3DB}"/>
              </a:ext>
            </a:extLst>
          </p:cNvPr>
          <p:cNvSpPr/>
          <p:nvPr/>
        </p:nvSpPr>
        <p:spPr>
          <a:xfrm>
            <a:off x="3689616" y="5843897"/>
            <a:ext cx="6321472" cy="769441"/>
          </a:xfrm>
          <a:prstGeom prst="roundRect">
            <a:avLst/>
          </a:prstGeom>
          <a:solidFill>
            <a:schemeClr val="bg2"/>
          </a:solidFill>
          <a:ln w="76200">
            <a:solidFill>
              <a:srgbClr val="4A7BA7"/>
            </a:solidFill>
          </a:ln>
          <a:effectLst>
            <a:outerShdw blurRad="508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E53BF5E7-7856-139D-738A-8D623C5007F8}"/>
              </a:ext>
            </a:extLst>
          </p:cNvPr>
          <p:cNvSpPr/>
          <p:nvPr/>
        </p:nvSpPr>
        <p:spPr>
          <a:xfrm>
            <a:off x="3605298" y="5936231"/>
            <a:ext cx="5096520" cy="59857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051B422A-56EA-52A7-BBE4-39A5A0F52281}"/>
              </a:ext>
            </a:extLst>
          </p:cNvPr>
          <p:cNvSpPr txBox="1"/>
          <p:nvPr/>
        </p:nvSpPr>
        <p:spPr>
          <a:xfrm>
            <a:off x="465079" y="244662"/>
            <a:ext cx="3870133"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07</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提案：防災</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3" name="四角形: 角を丸くする 2">
            <a:extLst>
              <a:ext uri="{FF2B5EF4-FFF2-40B4-BE49-F238E27FC236}">
                <a16:creationId xmlns:a16="http://schemas.microsoft.com/office/drawing/2014/main" id="{9952EF8C-7255-B20D-D814-F31D5395D999}"/>
              </a:ext>
            </a:extLst>
          </p:cNvPr>
          <p:cNvSpPr/>
          <p:nvPr/>
        </p:nvSpPr>
        <p:spPr>
          <a:xfrm>
            <a:off x="4138572" y="1220111"/>
            <a:ext cx="3815487" cy="769441"/>
          </a:xfrm>
          <a:prstGeom prst="roundRect">
            <a:avLst/>
          </a:prstGeom>
          <a:solidFill>
            <a:schemeClr val="bg2"/>
          </a:solidFill>
          <a:ln w="76200">
            <a:solidFill>
              <a:srgbClr val="C26A4A"/>
            </a:solidFill>
          </a:ln>
          <a:effectLst>
            <a:outerShdw blurRad="50800" dist="889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25E9EDFF-130B-3F19-0B63-3E7E9C814430}"/>
              </a:ext>
            </a:extLst>
          </p:cNvPr>
          <p:cNvSpPr txBox="1"/>
          <p:nvPr/>
        </p:nvSpPr>
        <p:spPr>
          <a:xfrm>
            <a:off x="3628695" y="5932240"/>
            <a:ext cx="6321472" cy="584775"/>
          </a:xfrm>
          <a:prstGeom prst="rect">
            <a:avLst/>
          </a:prstGeom>
          <a:noFill/>
        </p:spPr>
        <p:txBody>
          <a:bodyPr wrap="square" rtlCol="0">
            <a:spAutoFit/>
          </a:bodyPr>
          <a:lstStyle/>
          <a:p>
            <a:pPr algn="ctr"/>
            <a:r>
              <a:rPr kumimoji="1" lang="ja-JP" altLang="en-US" sz="3200" b="1"/>
              <a:t>市民を巻き込んで強靭化</a:t>
            </a:r>
          </a:p>
        </p:txBody>
      </p:sp>
      <p:sp>
        <p:nvSpPr>
          <p:cNvPr id="7" name="テキスト ボックス 6">
            <a:extLst>
              <a:ext uri="{FF2B5EF4-FFF2-40B4-BE49-F238E27FC236}">
                <a16:creationId xmlns:a16="http://schemas.microsoft.com/office/drawing/2014/main" id="{C7C98E69-28C9-23A6-C8A9-7FC6150F34F4}"/>
              </a:ext>
            </a:extLst>
          </p:cNvPr>
          <p:cNvSpPr txBox="1"/>
          <p:nvPr/>
        </p:nvSpPr>
        <p:spPr>
          <a:xfrm>
            <a:off x="4138572" y="1296293"/>
            <a:ext cx="3815487" cy="584775"/>
          </a:xfrm>
          <a:prstGeom prst="rect">
            <a:avLst/>
          </a:prstGeom>
          <a:noFill/>
        </p:spPr>
        <p:txBody>
          <a:bodyPr wrap="square" rtlCol="0">
            <a:spAutoFit/>
          </a:bodyPr>
          <a:lstStyle/>
          <a:p>
            <a:pPr algn="ctr"/>
            <a:r>
              <a:rPr kumimoji="1" lang="ja-JP" altLang="en-US" sz="3200" b="1"/>
              <a:t>遊水機能を整備</a:t>
            </a:r>
          </a:p>
        </p:txBody>
      </p:sp>
      <p:cxnSp>
        <p:nvCxnSpPr>
          <p:cNvPr id="24" name="直線コネクタ 23">
            <a:extLst>
              <a:ext uri="{FF2B5EF4-FFF2-40B4-BE49-F238E27FC236}">
                <a16:creationId xmlns:a16="http://schemas.microsoft.com/office/drawing/2014/main" id="{6131761D-DFE1-FC31-5A94-F6FA9E1541E4}"/>
              </a:ext>
            </a:extLst>
          </p:cNvPr>
          <p:cNvCxnSpPr>
            <a:cxnSpLocks/>
          </p:cNvCxnSpPr>
          <p:nvPr/>
        </p:nvCxnSpPr>
        <p:spPr>
          <a:xfrm>
            <a:off x="4887884" y="2898673"/>
            <a:ext cx="1208115" cy="0"/>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 name="直線コネクタ 26">
            <a:extLst>
              <a:ext uri="{FF2B5EF4-FFF2-40B4-BE49-F238E27FC236}">
                <a16:creationId xmlns:a16="http://schemas.microsoft.com/office/drawing/2014/main" id="{B1557611-6F0C-641A-039B-1FBA7CEB7FA8}"/>
              </a:ext>
            </a:extLst>
          </p:cNvPr>
          <p:cNvCxnSpPr>
            <a:cxnSpLocks/>
          </p:cNvCxnSpPr>
          <p:nvPr/>
        </p:nvCxnSpPr>
        <p:spPr>
          <a:xfrm>
            <a:off x="3138646" y="2442375"/>
            <a:ext cx="2957353" cy="0"/>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29" name="四角形: 角を丸くする 28">
            <a:extLst>
              <a:ext uri="{FF2B5EF4-FFF2-40B4-BE49-F238E27FC236}">
                <a16:creationId xmlns:a16="http://schemas.microsoft.com/office/drawing/2014/main" id="{2240C9E1-0315-C030-27BB-9938604171C7}"/>
              </a:ext>
            </a:extLst>
          </p:cNvPr>
          <p:cNvSpPr/>
          <p:nvPr/>
        </p:nvSpPr>
        <p:spPr>
          <a:xfrm>
            <a:off x="683941" y="2001825"/>
            <a:ext cx="2454705" cy="88109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143494E4-1811-0201-7E8F-2EF98C6A174D}"/>
              </a:ext>
            </a:extLst>
          </p:cNvPr>
          <p:cNvSpPr txBox="1"/>
          <p:nvPr/>
        </p:nvSpPr>
        <p:spPr>
          <a:xfrm>
            <a:off x="683941" y="2001825"/>
            <a:ext cx="2525485" cy="830997"/>
          </a:xfrm>
          <a:prstGeom prst="rect">
            <a:avLst/>
          </a:prstGeom>
          <a:noFill/>
        </p:spPr>
        <p:txBody>
          <a:bodyPr wrap="square" rtlCol="0">
            <a:spAutoFit/>
          </a:bodyPr>
          <a:lstStyle/>
          <a:p>
            <a:r>
              <a:rPr kumimoji="1" lang="ja-JP" altLang="en-US" sz="2400"/>
              <a:t>市民一人あたりの都市公園面積</a:t>
            </a:r>
            <a:endParaRPr kumimoji="1" lang="en-US" altLang="ja-JP" sz="2400"/>
          </a:p>
        </p:txBody>
      </p:sp>
      <p:sp>
        <p:nvSpPr>
          <p:cNvPr id="42" name="四角形: 角を丸くする 41">
            <a:extLst>
              <a:ext uri="{FF2B5EF4-FFF2-40B4-BE49-F238E27FC236}">
                <a16:creationId xmlns:a16="http://schemas.microsoft.com/office/drawing/2014/main" id="{4B8E4134-C55E-0D08-8D3A-092BDBC8CD88}"/>
              </a:ext>
            </a:extLst>
          </p:cNvPr>
          <p:cNvSpPr/>
          <p:nvPr/>
        </p:nvSpPr>
        <p:spPr>
          <a:xfrm>
            <a:off x="3728072" y="3374365"/>
            <a:ext cx="2454705" cy="88109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四角形: 角を丸くする 42">
            <a:extLst>
              <a:ext uri="{FF2B5EF4-FFF2-40B4-BE49-F238E27FC236}">
                <a16:creationId xmlns:a16="http://schemas.microsoft.com/office/drawing/2014/main" id="{0F923339-53B6-3FCD-3683-E524243AAEE1}"/>
              </a:ext>
            </a:extLst>
          </p:cNvPr>
          <p:cNvSpPr/>
          <p:nvPr/>
        </p:nvSpPr>
        <p:spPr>
          <a:xfrm>
            <a:off x="719330" y="3527248"/>
            <a:ext cx="2454705" cy="55027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E659EBC4-0458-1744-AFBF-D4D9FFB62423}"/>
              </a:ext>
            </a:extLst>
          </p:cNvPr>
          <p:cNvSpPr/>
          <p:nvPr/>
        </p:nvSpPr>
        <p:spPr>
          <a:xfrm>
            <a:off x="7729166" y="3407400"/>
            <a:ext cx="2454705" cy="88109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矢印: 下 44">
            <a:extLst>
              <a:ext uri="{FF2B5EF4-FFF2-40B4-BE49-F238E27FC236}">
                <a16:creationId xmlns:a16="http://schemas.microsoft.com/office/drawing/2014/main" id="{6FFE31E3-BA82-A972-3E22-46DD8BC2A6E3}"/>
              </a:ext>
            </a:extLst>
          </p:cNvPr>
          <p:cNvSpPr/>
          <p:nvPr/>
        </p:nvSpPr>
        <p:spPr>
          <a:xfrm>
            <a:off x="6247309" y="5351369"/>
            <a:ext cx="1417321" cy="410629"/>
          </a:xfrm>
          <a:prstGeom prst="downArrow">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5" name="直線コネクタ 54">
            <a:extLst>
              <a:ext uri="{FF2B5EF4-FFF2-40B4-BE49-F238E27FC236}">
                <a16:creationId xmlns:a16="http://schemas.microsoft.com/office/drawing/2014/main" id="{86A88817-001B-A0CE-A236-837B6FA5CA4F}"/>
              </a:ext>
            </a:extLst>
          </p:cNvPr>
          <p:cNvCxnSpPr>
            <a:cxnSpLocks/>
          </p:cNvCxnSpPr>
          <p:nvPr/>
        </p:nvCxnSpPr>
        <p:spPr>
          <a:xfrm flipV="1">
            <a:off x="4908917" y="2898673"/>
            <a:ext cx="0" cy="510353"/>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直線コネクタ 55">
            <a:extLst>
              <a:ext uri="{FF2B5EF4-FFF2-40B4-BE49-F238E27FC236}">
                <a16:creationId xmlns:a16="http://schemas.microsoft.com/office/drawing/2014/main" id="{47E2F1F8-91A6-5441-7A16-200411732673}"/>
              </a:ext>
            </a:extLst>
          </p:cNvPr>
          <p:cNvCxnSpPr>
            <a:cxnSpLocks/>
          </p:cNvCxnSpPr>
          <p:nvPr/>
        </p:nvCxnSpPr>
        <p:spPr>
          <a:xfrm flipV="1">
            <a:off x="8956519" y="2898673"/>
            <a:ext cx="0" cy="510353"/>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8" name="直線コネクタ 57">
            <a:extLst>
              <a:ext uri="{FF2B5EF4-FFF2-40B4-BE49-F238E27FC236}">
                <a16:creationId xmlns:a16="http://schemas.microsoft.com/office/drawing/2014/main" id="{4D8DCF72-4FED-102A-5ED7-B6D2C2AAFA0C}"/>
              </a:ext>
            </a:extLst>
          </p:cNvPr>
          <p:cNvCxnSpPr>
            <a:cxnSpLocks/>
          </p:cNvCxnSpPr>
          <p:nvPr/>
        </p:nvCxnSpPr>
        <p:spPr>
          <a:xfrm>
            <a:off x="6096000" y="2898673"/>
            <a:ext cx="2860519" cy="0"/>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59" name="テキスト ボックス 58">
            <a:extLst>
              <a:ext uri="{FF2B5EF4-FFF2-40B4-BE49-F238E27FC236}">
                <a16:creationId xmlns:a16="http://schemas.microsoft.com/office/drawing/2014/main" id="{3537DC47-D06C-A6F5-7ED1-46664DAAED29}"/>
              </a:ext>
            </a:extLst>
          </p:cNvPr>
          <p:cNvSpPr txBox="1"/>
          <p:nvPr/>
        </p:nvSpPr>
        <p:spPr>
          <a:xfrm>
            <a:off x="3880402" y="3602992"/>
            <a:ext cx="2057029" cy="461665"/>
          </a:xfrm>
          <a:prstGeom prst="rect">
            <a:avLst/>
          </a:prstGeom>
          <a:noFill/>
        </p:spPr>
        <p:txBody>
          <a:bodyPr wrap="square" rtlCol="0">
            <a:spAutoFit/>
          </a:bodyPr>
          <a:lstStyle/>
          <a:p>
            <a:pPr algn="ctr"/>
            <a:r>
              <a:rPr kumimoji="1" lang="ja-JP" altLang="en-US" sz="2400"/>
              <a:t>被害の軽減</a:t>
            </a:r>
          </a:p>
        </p:txBody>
      </p:sp>
      <p:sp>
        <p:nvSpPr>
          <p:cNvPr id="60" name="テキスト ボックス 59">
            <a:extLst>
              <a:ext uri="{FF2B5EF4-FFF2-40B4-BE49-F238E27FC236}">
                <a16:creationId xmlns:a16="http://schemas.microsoft.com/office/drawing/2014/main" id="{90C5B538-5CC4-A392-0A56-89DCAF44B6CD}"/>
              </a:ext>
            </a:extLst>
          </p:cNvPr>
          <p:cNvSpPr txBox="1"/>
          <p:nvPr/>
        </p:nvSpPr>
        <p:spPr>
          <a:xfrm>
            <a:off x="932190" y="3602992"/>
            <a:ext cx="2057029" cy="461665"/>
          </a:xfrm>
          <a:prstGeom prst="rect">
            <a:avLst/>
          </a:prstGeom>
          <a:noFill/>
        </p:spPr>
        <p:txBody>
          <a:bodyPr wrap="square" rtlCol="0">
            <a:spAutoFit/>
          </a:bodyPr>
          <a:lstStyle/>
          <a:p>
            <a:pPr algn="ctr"/>
            <a:r>
              <a:rPr kumimoji="1" lang="ja-JP" altLang="en-US" sz="2400"/>
              <a:t>家族層も利用</a:t>
            </a:r>
            <a:endParaRPr kumimoji="1" lang="en-US" altLang="ja-JP" sz="2400"/>
          </a:p>
        </p:txBody>
      </p:sp>
      <p:sp>
        <p:nvSpPr>
          <p:cNvPr id="61" name="テキスト ボックス 60">
            <a:extLst>
              <a:ext uri="{FF2B5EF4-FFF2-40B4-BE49-F238E27FC236}">
                <a16:creationId xmlns:a16="http://schemas.microsoft.com/office/drawing/2014/main" id="{91FC1931-9C5C-D5F8-EA80-A074EACC9639}"/>
              </a:ext>
            </a:extLst>
          </p:cNvPr>
          <p:cNvSpPr txBox="1"/>
          <p:nvPr/>
        </p:nvSpPr>
        <p:spPr>
          <a:xfrm>
            <a:off x="7954059" y="3418327"/>
            <a:ext cx="2057029" cy="830997"/>
          </a:xfrm>
          <a:prstGeom prst="rect">
            <a:avLst/>
          </a:prstGeom>
          <a:noFill/>
        </p:spPr>
        <p:txBody>
          <a:bodyPr wrap="square" rtlCol="0">
            <a:spAutoFit/>
          </a:bodyPr>
          <a:lstStyle/>
          <a:p>
            <a:pPr algn="ctr"/>
            <a:r>
              <a:rPr kumimoji="1" lang="ja-JP" altLang="en-US" sz="2400"/>
              <a:t>防災意識</a:t>
            </a:r>
            <a:endParaRPr kumimoji="1" lang="en-US" altLang="ja-JP" sz="2400"/>
          </a:p>
          <a:p>
            <a:pPr algn="ctr"/>
            <a:r>
              <a:rPr lang="en-US" altLang="ja-JP" sz="2400"/>
              <a:t>UP</a:t>
            </a:r>
            <a:endParaRPr kumimoji="1" lang="ja-JP" altLang="en-US" sz="2400"/>
          </a:p>
        </p:txBody>
      </p:sp>
      <p:sp>
        <p:nvSpPr>
          <p:cNvPr id="62" name="四角形: 角を丸くする 61">
            <a:extLst>
              <a:ext uri="{FF2B5EF4-FFF2-40B4-BE49-F238E27FC236}">
                <a16:creationId xmlns:a16="http://schemas.microsoft.com/office/drawing/2014/main" id="{36D85ED9-C19B-6CCE-2B3B-FD03ABE25A22}"/>
              </a:ext>
            </a:extLst>
          </p:cNvPr>
          <p:cNvSpPr/>
          <p:nvPr/>
        </p:nvSpPr>
        <p:spPr>
          <a:xfrm>
            <a:off x="3728071" y="4670892"/>
            <a:ext cx="6455799" cy="598578"/>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a:solidFill>
                  <a:schemeClr val="tx1">
                    <a:lumMod val="95000"/>
                    <a:lumOff val="5000"/>
                  </a:schemeClr>
                </a:solidFill>
              </a:rPr>
              <a:t>市内の桜川流域で水害へ対策</a:t>
            </a:r>
            <a:endParaRPr lang="en-US" altLang="ja-JP" sz="2400">
              <a:solidFill>
                <a:schemeClr val="tx1">
                  <a:lumMod val="95000"/>
                  <a:lumOff val="5000"/>
                </a:schemeClr>
              </a:solidFill>
            </a:endParaRPr>
          </a:p>
        </p:txBody>
      </p:sp>
      <p:sp>
        <p:nvSpPr>
          <p:cNvPr id="63" name="正方形/長方形 62">
            <a:extLst>
              <a:ext uri="{FF2B5EF4-FFF2-40B4-BE49-F238E27FC236}">
                <a16:creationId xmlns:a16="http://schemas.microsoft.com/office/drawing/2014/main" id="{843D0FA2-686C-36C4-6919-4D8E77B12B90}"/>
              </a:ext>
            </a:extLst>
          </p:cNvPr>
          <p:cNvSpPr/>
          <p:nvPr/>
        </p:nvSpPr>
        <p:spPr>
          <a:xfrm>
            <a:off x="7856790" y="415524"/>
            <a:ext cx="4058652" cy="59857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solidFill>
              </a:rPr>
              <a:t>中心部の水害リスク</a:t>
            </a:r>
            <a:endParaRPr kumimoji="1" lang="en-US" altLang="ja-JP" sz="2400">
              <a:solidFill>
                <a:schemeClr val="tx1"/>
              </a:solidFill>
            </a:endParaRPr>
          </a:p>
        </p:txBody>
      </p:sp>
      <p:cxnSp>
        <p:nvCxnSpPr>
          <p:cNvPr id="64" name="直線コネクタ 63">
            <a:extLst>
              <a:ext uri="{FF2B5EF4-FFF2-40B4-BE49-F238E27FC236}">
                <a16:creationId xmlns:a16="http://schemas.microsoft.com/office/drawing/2014/main" id="{84B99BFE-8992-D154-61C8-3B0FCB734A00}"/>
              </a:ext>
            </a:extLst>
          </p:cNvPr>
          <p:cNvCxnSpPr>
            <a:cxnSpLocks/>
            <a:endCxn id="63" idx="1"/>
          </p:cNvCxnSpPr>
          <p:nvPr/>
        </p:nvCxnSpPr>
        <p:spPr>
          <a:xfrm flipV="1">
            <a:off x="6096000" y="714814"/>
            <a:ext cx="1760790" cy="620"/>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0" name="スライド番号プレースホルダー 9">
            <a:extLst>
              <a:ext uri="{FF2B5EF4-FFF2-40B4-BE49-F238E27FC236}">
                <a16:creationId xmlns:a16="http://schemas.microsoft.com/office/drawing/2014/main" id="{AD28A374-109E-7ED8-52BA-CFAC55AC0A79}"/>
              </a:ext>
            </a:extLst>
          </p:cNvPr>
          <p:cNvSpPr>
            <a:spLocks noGrp="1"/>
          </p:cNvSpPr>
          <p:nvPr>
            <p:ph type="sldNum" sz="quarter" idx="12"/>
          </p:nvPr>
        </p:nvSpPr>
        <p:spPr/>
        <p:txBody>
          <a:bodyPr/>
          <a:lstStyle/>
          <a:p>
            <a:fld id="{AAFBFB99-2AAE-4C69-9A02-A796AAE272E8}" type="slidenum">
              <a:rPr kumimoji="1" lang="ja-JP" altLang="en-US" smtClean="0"/>
              <a:t>16</a:t>
            </a:fld>
            <a:endParaRPr kumimoji="1" lang="ja-JP" altLang="en-US"/>
          </a:p>
        </p:txBody>
      </p:sp>
      <p:cxnSp>
        <p:nvCxnSpPr>
          <p:cNvPr id="12" name="直線コネクタ 11">
            <a:extLst>
              <a:ext uri="{FF2B5EF4-FFF2-40B4-BE49-F238E27FC236}">
                <a16:creationId xmlns:a16="http://schemas.microsoft.com/office/drawing/2014/main" id="{C08FFBD5-C49B-D9F7-F3CB-008B15BCD3B7}"/>
              </a:ext>
            </a:extLst>
          </p:cNvPr>
          <p:cNvCxnSpPr>
            <a:cxnSpLocks/>
            <a:stCxn id="43" idx="0"/>
            <a:endCxn id="31" idx="2"/>
          </p:cNvCxnSpPr>
          <p:nvPr/>
        </p:nvCxnSpPr>
        <p:spPr>
          <a:xfrm flipV="1">
            <a:off x="1946683" y="2832822"/>
            <a:ext cx="1" cy="694426"/>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2" name="テキスト ボックス 1">
            <a:extLst>
              <a:ext uri="{FF2B5EF4-FFF2-40B4-BE49-F238E27FC236}">
                <a16:creationId xmlns:a16="http://schemas.microsoft.com/office/drawing/2014/main" id="{06C2D360-D74D-B715-F8EB-AB7BFFBD0209}"/>
              </a:ext>
            </a:extLst>
          </p:cNvPr>
          <p:cNvSpPr txBox="1"/>
          <p:nvPr/>
        </p:nvSpPr>
        <p:spPr>
          <a:xfrm>
            <a:off x="9828351" y="1197916"/>
            <a:ext cx="1406013" cy="646331"/>
          </a:xfrm>
          <a:prstGeom prst="rect">
            <a:avLst/>
          </a:prstGeom>
          <a:noFill/>
        </p:spPr>
        <p:txBody>
          <a:bodyPr wrap="square" rtlCol="0">
            <a:spAutoFit/>
          </a:bodyPr>
          <a:lstStyle/>
          <a:p>
            <a:pPr algn="ctr"/>
            <a:r>
              <a:rPr kumimoji="1" lang="ja-JP" altLang="en-US" sz="3600" b="1">
                <a:solidFill>
                  <a:schemeClr val="bg1">
                    <a:lumMod val="50000"/>
                  </a:schemeClr>
                </a:solidFill>
              </a:rPr>
              <a:t>課題</a:t>
            </a:r>
          </a:p>
        </p:txBody>
      </p:sp>
      <p:sp>
        <p:nvSpPr>
          <p:cNvPr id="4" name="テキスト ボックス 3">
            <a:extLst>
              <a:ext uri="{FF2B5EF4-FFF2-40B4-BE49-F238E27FC236}">
                <a16:creationId xmlns:a16="http://schemas.microsoft.com/office/drawing/2014/main" id="{30AA2893-695F-2B7F-BDB4-DA2D2B154F1E}"/>
              </a:ext>
            </a:extLst>
          </p:cNvPr>
          <p:cNvSpPr txBox="1"/>
          <p:nvPr/>
        </p:nvSpPr>
        <p:spPr>
          <a:xfrm>
            <a:off x="2085420" y="1291321"/>
            <a:ext cx="1406013" cy="646331"/>
          </a:xfrm>
          <a:prstGeom prst="rect">
            <a:avLst/>
          </a:prstGeom>
          <a:noFill/>
        </p:spPr>
        <p:txBody>
          <a:bodyPr wrap="square" rtlCol="0">
            <a:spAutoFit/>
          </a:bodyPr>
          <a:lstStyle/>
          <a:p>
            <a:pPr algn="ctr"/>
            <a:r>
              <a:rPr kumimoji="1" lang="ja-JP" altLang="en-US" sz="3600" b="1">
                <a:solidFill>
                  <a:srgbClr val="C26A4A"/>
                </a:solidFill>
              </a:rPr>
              <a:t>指針</a:t>
            </a:r>
          </a:p>
        </p:txBody>
      </p:sp>
      <p:sp>
        <p:nvSpPr>
          <p:cNvPr id="5" name="テキスト ボックス 4">
            <a:extLst>
              <a:ext uri="{FF2B5EF4-FFF2-40B4-BE49-F238E27FC236}">
                <a16:creationId xmlns:a16="http://schemas.microsoft.com/office/drawing/2014/main" id="{8C3F6BFA-9218-0409-CF2C-B929645CF03E}"/>
              </a:ext>
            </a:extLst>
          </p:cNvPr>
          <p:cNvSpPr txBox="1"/>
          <p:nvPr/>
        </p:nvSpPr>
        <p:spPr>
          <a:xfrm>
            <a:off x="953316" y="5907579"/>
            <a:ext cx="2484037" cy="646331"/>
          </a:xfrm>
          <a:prstGeom prst="rect">
            <a:avLst/>
          </a:prstGeom>
          <a:noFill/>
        </p:spPr>
        <p:txBody>
          <a:bodyPr wrap="square" rtlCol="0">
            <a:spAutoFit/>
          </a:bodyPr>
          <a:lstStyle/>
          <a:p>
            <a:pPr algn="ctr"/>
            <a:r>
              <a:rPr kumimoji="1" lang="ja-JP" altLang="en-US" sz="3600" b="1">
                <a:solidFill>
                  <a:srgbClr val="4A7BA7"/>
                </a:solidFill>
              </a:rPr>
              <a:t>分野別構想</a:t>
            </a:r>
          </a:p>
        </p:txBody>
      </p:sp>
      <p:sp>
        <p:nvSpPr>
          <p:cNvPr id="8" name="テキスト ボックス 7">
            <a:extLst>
              <a:ext uri="{FF2B5EF4-FFF2-40B4-BE49-F238E27FC236}">
                <a16:creationId xmlns:a16="http://schemas.microsoft.com/office/drawing/2014/main" id="{441856D8-E3DC-AF89-D3F7-00B894BB7748}"/>
              </a:ext>
            </a:extLst>
          </p:cNvPr>
          <p:cNvSpPr txBox="1"/>
          <p:nvPr/>
        </p:nvSpPr>
        <p:spPr>
          <a:xfrm>
            <a:off x="325433" y="2943142"/>
            <a:ext cx="1406013" cy="461665"/>
          </a:xfrm>
          <a:prstGeom prst="rect">
            <a:avLst/>
          </a:prstGeom>
          <a:noFill/>
        </p:spPr>
        <p:txBody>
          <a:bodyPr wrap="square" rtlCol="0">
            <a:spAutoFit/>
          </a:bodyPr>
          <a:lstStyle/>
          <a:p>
            <a:pPr algn="ctr"/>
            <a:r>
              <a:rPr kumimoji="1" lang="ja-JP" altLang="en-US" sz="2400" b="1">
                <a:solidFill>
                  <a:schemeClr val="bg1">
                    <a:lumMod val="65000"/>
                  </a:schemeClr>
                </a:solidFill>
              </a:rPr>
              <a:t>課題②</a:t>
            </a:r>
          </a:p>
        </p:txBody>
      </p:sp>
    </p:spTree>
    <p:extLst>
      <p:ext uri="{BB962C8B-B14F-4D97-AF65-F5344CB8AC3E}">
        <p14:creationId xmlns:p14="http://schemas.microsoft.com/office/powerpoint/2010/main" val="3584629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0429B-A615-67A1-9BC8-C407490FC59E}"/>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F60F9A8B-DA3B-ECB0-47F9-BE87B940556C}"/>
              </a:ext>
            </a:extLst>
          </p:cNvPr>
          <p:cNvSpPr txBox="1"/>
          <p:nvPr/>
        </p:nvSpPr>
        <p:spPr>
          <a:xfrm>
            <a:off x="465079" y="244662"/>
            <a:ext cx="4901006"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07</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提案：防災</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2" name="テキスト ボックス 1">
            <a:extLst>
              <a:ext uri="{FF2B5EF4-FFF2-40B4-BE49-F238E27FC236}">
                <a16:creationId xmlns:a16="http://schemas.microsoft.com/office/drawing/2014/main" id="{C8435F92-D7BF-D256-A8C3-5E01AAB38B24}"/>
              </a:ext>
            </a:extLst>
          </p:cNvPr>
          <p:cNvSpPr txBox="1"/>
          <p:nvPr/>
        </p:nvSpPr>
        <p:spPr>
          <a:xfrm>
            <a:off x="591203" y="1223307"/>
            <a:ext cx="2513925" cy="461665"/>
          </a:xfrm>
          <a:prstGeom prst="rect">
            <a:avLst/>
          </a:prstGeom>
          <a:noFill/>
        </p:spPr>
        <p:txBody>
          <a:bodyPr wrap="square" rtlCol="0">
            <a:spAutoFit/>
          </a:bodyPr>
          <a:lstStyle/>
          <a:p>
            <a:r>
              <a:rPr kumimoji="1" lang="ja-JP" altLang="en-US" sz="2400">
                <a:latin typeface="Noto Sans JP" panose="020B0200000000000000" pitchFamily="50" charset="-128"/>
                <a:ea typeface="Noto Sans JP" panose="020B0200000000000000" pitchFamily="50" charset="-128"/>
              </a:rPr>
              <a:t>背景・現状</a:t>
            </a:r>
          </a:p>
        </p:txBody>
      </p:sp>
      <p:cxnSp>
        <p:nvCxnSpPr>
          <p:cNvPr id="4" name="直線コネクタ 3">
            <a:extLst>
              <a:ext uri="{FF2B5EF4-FFF2-40B4-BE49-F238E27FC236}">
                <a16:creationId xmlns:a16="http://schemas.microsoft.com/office/drawing/2014/main" id="{AEC3526D-9ADF-806D-BB97-60F1DE6386D6}"/>
              </a:ext>
            </a:extLst>
          </p:cNvPr>
          <p:cNvCxnSpPr>
            <a:cxnSpLocks/>
          </p:cNvCxnSpPr>
          <p:nvPr/>
        </p:nvCxnSpPr>
        <p:spPr>
          <a:xfrm>
            <a:off x="543907" y="1684972"/>
            <a:ext cx="1773991" cy="0"/>
          </a:xfrm>
          <a:prstGeom prst="line">
            <a:avLst/>
          </a:prstGeom>
          <a:ln w="38100">
            <a:solidFill>
              <a:srgbClr val="C26A4A"/>
            </a:solidFill>
          </a:ln>
        </p:spPr>
        <p:style>
          <a:lnRef idx="2">
            <a:schemeClr val="accent1"/>
          </a:lnRef>
          <a:fillRef idx="0">
            <a:schemeClr val="accent1"/>
          </a:fillRef>
          <a:effectRef idx="1">
            <a:schemeClr val="accent1"/>
          </a:effectRef>
          <a:fontRef idx="minor">
            <a:schemeClr val="tx1"/>
          </a:fontRef>
        </p:style>
      </p:cxnSp>
      <p:sp>
        <p:nvSpPr>
          <p:cNvPr id="3" name="スライド番号プレースホルダー 2">
            <a:extLst>
              <a:ext uri="{FF2B5EF4-FFF2-40B4-BE49-F238E27FC236}">
                <a16:creationId xmlns:a16="http://schemas.microsoft.com/office/drawing/2014/main" id="{5B99D926-64F7-E099-1CD5-8E0AB8EEC3A4}"/>
              </a:ext>
            </a:extLst>
          </p:cNvPr>
          <p:cNvSpPr>
            <a:spLocks noGrp="1"/>
          </p:cNvSpPr>
          <p:nvPr>
            <p:ph type="sldNum" sz="quarter" idx="12"/>
          </p:nvPr>
        </p:nvSpPr>
        <p:spPr/>
        <p:txBody>
          <a:bodyPr/>
          <a:lstStyle/>
          <a:p>
            <a:fld id="{AAFBFB99-2AAE-4C69-9A02-A796AAE272E8}" type="slidenum">
              <a:rPr kumimoji="1" lang="ja-JP" altLang="en-US" smtClean="0"/>
              <a:t>17</a:t>
            </a:fld>
            <a:endParaRPr kumimoji="1" lang="ja-JP" altLang="en-US"/>
          </a:p>
        </p:txBody>
      </p:sp>
      <p:pic>
        <p:nvPicPr>
          <p:cNvPr id="30" name="図 29" descr="グラフ, 折れ線グラフ&#10;&#10;AI 生成コンテンツは誤りを含む可能性があります。">
            <a:extLst>
              <a:ext uri="{FF2B5EF4-FFF2-40B4-BE49-F238E27FC236}">
                <a16:creationId xmlns:a16="http://schemas.microsoft.com/office/drawing/2014/main" id="{3F7B9588-EBB4-5BC6-DDBB-E8BC54968884}"/>
              </a:ext>
            </a:extLst>
          </p:cNvPr>
          <p:cNvPicPr>
            <a:picLocks noChangeAspect="1"/>
          </p:cNvPicPr>
          <p:nvPr/>
        </p:nvPicPr>
        <p:blipFill>
          <a:blip r:embed="rId3"/>
          <a:srcRect l="7108" t="14579" b="4021"/>
          <a:stretch>
            <a:fillRect/>
          </a:stretch>
        </p:blipFill>
        <p:spPr>
          <a:xfrm>
            <a:off x="7309702" y="3460211"/>
            <a:ext cx="4617551" cy="25410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図 5" descr="マップ&#10;&#10;AI 生成コンテンツは誤りを含む可能性があります。">
            <a:extLst>
              <a:ext uri="{FF2B5EF4-FFF2-40B4-BE49-F238E27FC236}">
                <a16:creationId xmlns:a16="http://schemas.microsoft.com/office/drawing/2014/main" id="{B2A80EBC-6945-CDD6-D511-762541E8C1B7}"/>
              </a:ext>
            </a:extLst>
          </p:cNvPr>
          <p:cNvPicPr>
            <a:picLocks noChangeAspect="1"/>
          </p:cNvPicPr>
          <p:nvPr/>
        </p:nvPicPr>
        <p:blipFill>
          <a:blip r:embed="rId4"/>
          <a:srcRect l="10140" t="3979" r="32084"/>
          <a:stretch>
            <a:fillRect/>
          </a:stretch>
        </p:blipFill>
        <p:spPr>
          <a:xfrm>
            <a:off x="7639116" y="232642"/>
            <a:ext cx="3799493" cy="2639696"/>
          </a:xfrm>
          <a:prstGeom prst="rect">
            <a:avLst/>
          </a:prstGeom>
          <a:ln>
            <a:noFill/>
          </a:ln>
          <a:effectLst>
            <a:softEdge rad="112500"/>
          </a:effectLst>
        </p:spPr>
      </p:pic>
      <p:sp>
        <p:nvSpPr>
          <p:cNvPr id="7" name="テキスト ボックス 6">
            <a:extLst>
              <a:ext uri="{FF2B5EF4-FFF2-40B4-BE49-F238E27FC236}">
                <a16:creationId xmlns:a16="http://schemas.microsoft.com/office/drawing/2014/main" id="{3B9023AF-1222-0471-D914-D831A1CD1F0B}"/>
              </a:ext>
            </a:extLst>
          </p:cNvPr>
          <p:cNvSpPr txBox="1"/>
          <p:nvPr/>
        </p:nvSpPr>
        <p:spPr>
          <a:xfrm>
            <a:off x="7584927" y="2958633"/>
            <a:ext cx="4168790" cy="461665"/>
          </a:xfrm>
          <a:prstGeom prst="rect">
            <a:avLst/>
          </a:prstGeom>
          <a:noFill/>
        </p:spPr>
        <p:txBody>
          <a:bodyPr wrap="square" rtlCol="0">
            <a:spAutoFit/>
          </a:bodyPr>
          <a:lstStyle/>
          <a:p>
            <a:r>
              <a:rPr kumimoji="1" lang="ja-JP" altLang="en-US" sz="2400"/>
              <a:t>浸水シュミレーショングラフ</a:t>
            </a:r>
          </a:p>
        </p:txBody>
      </p:sp>
      <p:sp>
        <p:nvSpPr>
          <p:cNvPr id="8" name="テキスト ボックス 7">
            <a:extLst>
              <a:ext uri="{FF2B5EF4-FFF2-40B4-BE49-F238E27FC236}">
                <a16:creationId xmlns:a16="http://schemas.microsoft.com/office/drawing/2014/main" id="{0D72A39B-D67A-8379-F85A-29741DC83EA3}"/>
              </a:ext>
            </a:extLst>
          </p:cNvPr>
          <p:cNvSpPr txBox="1"/>
          <p:nvPr/>
        </p:nvSpPr>
        <p:spPr>
          <a:xfrm>
            <a:off x="6725249" y="4318257"/>
            <a:ext cx="461665" cy="1755057"/>
          </a:xfrm>
          <a:prstGeom prst="rect">
            <a:avLst/>
          </a:prstGeom>
          <a:noFill/>
        </p:spPr>
        <p:txBody>
          <a:bodyPr vert="eaVert" wrap="square" rtlCol="0">
            <a:spAutoFit/>
          </a:bodyPr>
          <a:lstStyle/>
          <a:p>
            <a:r>
              <a:rPr lang="ja-JP" altLang="en-US"/>
              <a:t>浸水深（ｍ）</a:t>
            </a:r>
            <a:endParaRPr lang="en-US" altLang="ja-JP"/>
          </a:p>
        </p:txBody>
      </p:sp>
      <p:sp>
        <p:nvSpPr>
          <p:cNvPr id="12" name="テキスト ボックス 11">
            <a:extLst>
              <a:ext uri="{FF2B5EF4-FFF2-40B4-BE49-F238E27FC236}">
                <a16:creationId xmlns:a16="http://schemas.microsoft.com/office/drawing/2014/main" id="{D970AECE-C29B-060A-A203-7437E490CA20}"/>
              </a:ext>
            </a:extLst>
          </p:cNvPr>
          <p:cNvSpPr txBox="1"/>
          <p:nvPr/>
        </p:nvSpPr>
        <p:spPr>
          <a:xfrm>
            <a:off x="8436689" y="6073314"/>
            <a:ext cx="3009900" cy="369332"/>
          </a:xfrm>
          <a:prstGeom prst="rect">
            <a:avLst/>
          </a:prstGeom>
          <a:noFill/>
        </p:spPr>
        <p:txBody>
          <a:bodyPr wrap="square" rtlCol="0">
            <a:spAutoFit/>
          </a:bodyPr>
          <a:lstStyle/>
          <a:p>
            <a:r>
              <a:rPr kumimoji="1" lang="ja-JP" altLang="en-US"/>
              <a:t>破堤開始からの時間</a:t>
            </a:r>
            <a:r>
              <a:rPr lang="ja-JP" altLang="en-US"/>
              <a:t>（</a:t>
            </a:r>
            <a:r>
              <a:rPr lang="en-US" altLang="ja-JP"/>
              <a:t>h</a:t>
            </a:r>
            <a:r>
              <a:rPr lang="ja-JP" altLang="en-US"/>
              <a:t>）</a:t>
            </a:r>
            <a:endParaRPr kumimoji="1" lang="ja-JP" altLang="en-US"/>
          </a:p>
        </p:txBody>
      </p:sp>
      <p:pic>
        <p:nvPicPr>
          <p:cNvPr id="13" name="図 12" descr="マップ&#10;&#10;AI 生成コンテンツは誤りを含む可能性があります。">
            <a:extLst>
              <a:ext uri="{FF2B5EF4-FFF2-40B4-BE49-F238E27FC236}">
                <a16:creationId xmlns:a16="http://schemas.microsoft.com/office/drawing/2014/main" id="{F9795B98-5A70-560A-D044-2F6900C83E65}"/>
              </a:ext>
            </a:extLst>
          </p:cNvPr>
          <p:cNvPicPr>
            <a:picLocks noChangeAspect="1"/>
          </p:cNvPicPr>
          <p:nvPr/>
        </p:nvPicPr>
        <p:blipFill>
          <a:blip r:embed="rId5"/>
          <a:srcRect t="1872" b="11737"/>
          <a:stretch>
            <a:fillRect/>
          </a:stretch>
        </p:blipFill>
        <p:spPr>
          <a:xfrm>
            <a:off x="543907" y="1841011"/>
            <a:ext cx="6023201" cy="4622906"/>
          </a:xfrm>
          <a:prstGeom prst="rect">
            <a:avLst/>
          </a:prstGeom>
          <a:ln>
            <a:noFill/>
          </a:ln>
          <a:effectLst>
            <a:softEdge rad="112500"/>
          </a:effectLst>
        </p:spPr>
      </p:pic>
      <p:sp>
        <p:nvSpPr>
          <p:cNvPr id="16" name="テキスト ボックス 15">
            <a:extLst>
              <a:ext uri="{FF2B5EF4-FFF2-40B4-BE49-F238E27FC236}">
                <a16:creationId xmlns:a16="http://schemas.microsoft.com/office/drawing/2014/main" id="{B7B34C9E-043A-3F7B-5FDE-7A02663D4C4A}"/>
              </a:ext>
            </a:extLst>
          </p:cNvPr>
          <p:cNvSpPr txBox="1"/>
          <p:nvPr/>
        </p:nvSpPr>
        <p:spPr>
          <a:xfrm>
            <a:off x="9248094" y="6528941"/>
            <a:ext cx="2305620" cy="276999"/>
          </a:xfrm>
          <a:prstGeom prst="rect">
            <a:avLst/>
          </a:prstGeom>
          <a:noFill/>
        </p:spPr>
        <p:txBody>
          <a:bodyPr wrap="square" rtlCol="0">
            <a:spAutoFit/>
          </a:bodyPr>
          <a:lstStyle/>
          <a:p>
            <a:r>
              <a:rPr kumimoji="1" lang="ja-JP" altLang="en-US" sz="1200"/>
              <a:t>出典：国交省</a:t>
            </a:r>
            <a:r>
              <a:rPr kumimoji="1" lang="en-US" altLang="ja-JP" sz="1200"/>
              <a:t>. </a:t>
            </a:r>
            <a:r>
              <a:rPr kumimoji="1" lang="ja-JP" altLang="en-US" sz="1200"/>
              <a:t>浸水ナビより</a:t>
            </a:r>
            <a:r>
              <a:rPr lang="ja-JP" altLang="en-US" sz="1200"/>
              <a:t>　</a:t>
            </a:r>
            <a:endParaRPr kumimoji="1" lang="ja-JP" altLang="en-US" sz="1200"/>
          </a:p>
        </p:txBody>
      </p:sp>
      <p:sp>
        <p:nvSpPr>
          <p:cNvPr id="17" name="テキスト ボックス 16">
            <a:extLst>
              <a:ext uri="{FF2B5EF4-FFF2-40B4-BE49-F238E27FC236}">
                <a16:creationId xmlns:a16="http://schemas.microsoft.com/office/drawing/2014/main" id="{2F0C720A-0103-FC4D-58EB-540D33E2E3FB}"/>
              </a:ext>
            </a:extLst>
          </p:cNvPr>
          <p:cNvSpPr txBox="1"/>
          <p:nvPr/>
        </p:nvSpPr>
        <p:spPr>
          <a:xfrm>
            <a:off x="591203" y="6613338"/>
            <a:ext cx="6023201" cy="276999"/>
          </a:xfrm>
          <a:prstGeom prst="rect">
            <a:avLst/>
          </a:prstGeom>
          <a:noFill/>
        </p:spPr>
        <p:txBody>
          <a:bodyPr wrap="square" rtlCol="0">
            <a:spAutoFit/>
          </a:bodyPr>
          <a:lstStyle/>
          <a:p>
            <a:r>
              <a:rPr kumimoji="1" lang="ja-JP" altLang="en-US" sz="1200"/>
              <a:t>出典：土浦市全体図</a:t>
            </a:r>
            <a:r>
              <a:rPr kumimoji="1" lang="en-US" altLang="ja-JP" sz="1200"/>
              <a:t>(</a:t>
            </a:r>
            <a:r>
              <a:rPr kumimoji="1" lang="ja-JP" altLang="en-US" sz="1200"/>
              <a:t>洪水・土砂災害地図</a:t>
            </a:r>
            <a:r>
              <a:rPr kumimoji="1" lang="en-US" altLang="ja-JP" sz="1200"/>
              <a:t>).</a:t>
            </a:r>
            <a:r>
              <a:rPr lang="ja-JP" altLang="en-US" sz="1200"/>
              <a:t> </a:t>
            </a:r>
            <a:r>
              <a:rPr lang="en-US" altLang="ja-JP" sz="1200"/>
              <a:t>48</a:t>
            </a:r>
            <a:r>
              <a:rPr lang="ja-JP" altLang="en-US" sz="1200"/>
              <a:t>時間総雨量で</a:t>
            </a:r>
            <a:r>
              <a:rPr lang="en-US" altLang="ja-JP" sz="1200"/>
              <a:t>746mm,</a:t>
            </a:r>
            <a:r>
              <a:rPr lang="ja-JP" altLang="en-US" sz="1200"/>
              <a:t>ピーク時</a:t>
            </a:r>
            <a:r>
              <a:rPr lang="en-US" altLang="ja-JP" sz="1200"/>
              <a:t>77mm/h</a:t>
            </a:r>
            <a:endParaRPr kumimoji="1" lang="en-US" altLang="ja-JP" sz="1200"/>
          </a:p>
        </p:txBody>
      </p:sp>
      <p:sp>
        <p:nvSpPr>
          <p:cNvPr id="19" name="テキスト ボックス 18">
            <a:extLst>
              <a:ext uri="{FF2B5EF4-FFF2-40B4-BE49-F238E27FC236}">
                <a16:creationId xmlns:a16="http://schemas.microsoft.com/office/drawing/2014/main" id="{53226198-F459-4B30-FCF4-ADFC111750AA}"/>
              </a:ext>
            </a:extLst>
          </p:cNvPr>
          <p:cNvSpPr txBox="1"/>
          <p:nvPr/>
        </p:nvSpPr>
        <p:spPr>
          <a:xfrm>
            <a:off x="9248093" y="392310"/>
            <a:ext cx="2819099" cy="830997"/>
          </a:xfrm>
          <a:prstGeom prst="rect">
            <a:avLst/>
          </a:prstGeom>
          <a:solidFill>
            <a:schemeClr val="bg2">
              <a:lumMod val="90000"/>
            </a:schemeClr>
          </a:solidFill>
        </p:spPr>
        <p:txBody>
          <a:bodyPr wrap="square" rtlCol="0">
            <a:spAutoFit/>
          </a:bodyPr>
          <a:lstStyle/>
          <a:p>
            <a:pPr algn="ctr"/>
            <a:r>
              <a:rPr kumimoji="1" lang="ja-JP" altLang="en-US" sz="2400"/>
              <a:t>浸水深が</a:t>
            </a:r>
            <a:endParaRPr kumimoji="1" lang="en-US" altLang="ja-JP" sz="2400"/>
          </a:p>
          <a:p>
            <a:pPr algn="ctr"/>
            <a:r>
              <a:rPr kumimoji="1" lang="ja-JP" altLang="en-US" sz="2400"/>
              <a:t>最大になる破堤点</a:t>
            </a:r>
          </a:p>
        </p:txBody>
      </p:sp>
      <p:cxnSp>
        <p:nvCxnSpPr>
          <p:cNvPr id="21" name="直線矢印コネクタ 20">
            <a:extLst>
              <a:ext uri="{FF2B5EF4-FFF2-40B4-BE49-F238E27FC236}">
                <a16:creationId xmlns:a16="http://schemas.microsoft.com/office/drawing/2014/main" id="{7E00926C-519A-3538-746E-33FE0A004B0B}"/>
              </a:ext>
            </a:extLst>
          </p:cNvPr>
          <p:cNvCxnSpPr>
            <a:cxnSpLocks/>
          </p:cNvCxnSpPr>
          <p:nvPr/>
        </p:nvCxnSpPr>
        <p:spPr>
          <a:xfrm flipH="1">
            <a:off x="8486094" y="1014103"/>
            <a:ext cx="676021" cy="380275"/>
          </a:xfrm>
          <a:prstGeom prst="straightConnector1">
            <a:avLst/>
          </a:prstGeom>
          <a:ln w="57150">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20" name="グラフィックス 19" descr="マーカー 単色塗りつぶし">
            <a:extLst>
              <a:ext uri="{FF2B5EF4-FFF2-40B4-BE49-F238E27FC236}">
                <a16:creationId xmlns:a16="http://schemas.microsoft.com/office/drawing/2014/main" id="{B6B1351C-8B8C-43E4-5ADA-E973AF51A78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60913" y="4308611"/>
            <a:ext cx="844215" cy="844215"/>
          </a:xfrm>
          <a:prstGeom prst="rect">
            <a:avLst/>
          </a:prstGeom>
        </p:spPr>
      </p:pic>
      <p:sp>
        <p:nvSpPr>
          <p:cNvPr id="22" name="テキスト ボックス 21">
            <a:extLst>
              <a:ext uri="{FF2B5EF4-FFF2-40B4-BE49-F238E27FC236}">
                <a16:creationId xmlns:a16="http://schemas.microsoft.com/office/drawing/2014/main" id="{E5CC8FE2-7D8E-6CC6-8122-AC3A36AB6C03}"/>
              </a:ext>
            </a:extLst>
          </p:cNvPr>
          <p:cNvSpPr txBox="1"/>
          <p:nvPr/>
        </p:nvSpPr>
        <p:spPr>
          <a:xfrm>
            <a:off x="4555058" y="4211899"/>
            <a:ext cx="996615" cy="400110"/>
          </a:xfrm>
          <a:prstGeom prst="rect">
            <a:avLst/>
          </a:prstGeom>
          <a:solidFill>
            <a:schemeClr val="bg2">
              <a:lumMod val="90000"/>
            </a:schemeClr>
          </a:solidFill>
        </p:spPr>
        <p:txBody>
          <a:bodyPr wrap="square" rtlCol="0">
            <a:spAutoFit/>
          </a:bodyPr>
          <a:lstStyle/>
          <a:p>
            <a:pPr algn="ctr"/>
            <a:r>
              <a:rPr kumimoji="1" lang="ja-JP" altLang="en-US" sz="2000"/>
              <a:t>土浦駅</a:t>
            </a:r>
          </a:p>
        </p:txBody>
      </p:sp>
      <p:pic>
        <p:nvPicPr>
          <p:cNvPr id="23" name="グラフィックス 22" descr="マーカー 単色塗りつぶし">
            <a:extLst>
              <a:ext uri="{FF2B5EF4-FFF2-40B4-BE49-F238E27FC236}">
                <a16:creationId xmlns:a16="http://schemas.microsoft.com/office/drawing/2014/main" id="{D4F08566-1409-98B6-591F-1B43224F61E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631259" y="4574571"/>
            <a:ext cx="844215" cy="844215"/>
          </a:xfrm>
          <a:prstGeom prst="rect">
            <a:avLst/>
          </a:prstGeom>
        </p:spPr>
      </p:pic>
      <p:sp>
        <p:nvSpPr>
          <p:cNvPr id="25" name="テキスト ボックス 24">
            <a:extLst>
              <a:ext uri="{FF2B5EF4-FFF2-40B4-BE49-F238E27FC236}">
                <a16:creationId xmlns:a16="http://schemas.microsoft.com/office/drawing/2014/main" id="{EA8D0F40-D148-384E-E412-155BFCA644E0}"/>
              </a:ext>
            </a:extLst>
          </p:cNvPr>
          <p:cNvSpPr txBox="1"/>
          <p:nvPr/>
        </p:nvSpPr>
        <p:spPr>
          <a:xfrm>
            <a:off x="875152" y="3802988"/>
            <a:ext cx="2229976" cy="400110"/>
          </a:xfrm>
          <a:prstGeom prst="rect">
            <a:avLst/>
          </a:prstGeom>
          <a:solidFill>
            <a:schemeClr val="bg2">
              <a:lumMod val="90000"/>
            </a:schemeClr>
          </a:solidFill>
        </p:spPr>
        <p:txBody>
          <a:bodyPr wrap="square" rtlCol="0">
            <a:spAutoFit/>
          </a:bodyPr>
          <a:lstStyle/>
          <a:p>
            <a:pPr algn="ctr"/>
            <a:r>
              <a:rPr kumimoji="1" lang="ja-JP" altLang="en-US" sz="2000"/>
              <a:t>イオンモール土浦</a:t>
            </a:r>
          </a:p>
        </p:txBody>
      </p:sp>
      <p:cxnSp>
        <p:nvCxnSpPr>
          <p:cNvPr id="27" name="直線コネクタ 26">
            <a:extLst>
              <a:ext uri="{FF2B5EF4-FFF2-40B4-BE49-F238E27FC236}">
                <a16:creationId xmlns:a16="http://schemas.microsoft.com/office/drawing/2014/main" id="{4EAFD16D-4F55-548D-42FC-02CBA83E30DC}"/>
              </a:ext>
            </a:extLst>
          </p:cNvPr>
          <p:cNvCxnSpPr>
            <a:cxnSpLocks/>
          </p:cNvCxnSpPr>
          <p:nvPr/>
        </p:nvCxnSpPr>
        <p:spPr>
          <a:xfrm>
            <a:off x="8277225" y="1552490"/>
            <a:ext cx="0" cy="1992626"/>
          </a:xfrm>
          <a:prstGeom prst="line">
            <a:avLst/>
          </a:prstGeom>
          <a:ln>
            <a:solidFill>
              <a:srgbClr val="C00000">
                <a:alpha val="44000"/>
              </a:srgb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4080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53A01-86A7-0D7A-FCBC-7297EF4452F2}"/>
            </a:ext>
          </a:extLst>
        </p:cNvPr>
        <p:cNvGrpSpPr/>
        <p:nvPr/>
      </p:nvGrpSpPr>
      <p:grpSpPr>
        <a:xfrm>
          <a:off x="0" y="0"/>
          <a:ext cx="0" cy="0"/>
          <a:chOff x="0" y="0"/>
          <a:chExt cx="0" cy="0"/>
        </a:xfrm>
      </p:grpSpPr>
      <p:pic>
        <p:nvPicPr>
          <p:cNvPr id="6" name="図 5" descr="マップ&#10;&#10;AI 生成コンテンツは誤りを含む可能性があります。">
            <a:extLst>
              <a:ext uri="{FF2B5EF4-FFF2-40B4-BE49-F238E27FC236}">
                <a16:creationId xmlns:a16="http://schemas.microsoft.com/office/drawing/2014/main" id="{F11915E2-EB1D-E127-0016-29D20DADF488}"/>
              </a:ext>
            </a:extLst>
          </p:cNvPr>
          <p:cNvPicPr>
            <a:picLocks noChangeAspect="1"/>
          </p:cNvPicPr>
          <p:nvPr/>
        </p:nvPicPr>
        <p:blipFill>
          <a:blip r:embed="rId3"/>
          <a:srcRect l="-1" r="336"/>
          <a:stretch>
            <a:fillRect/>
          </a:stretch>
        </p:blipFill>
        <p:spPr>
          <a:xfrm>
            <a:off x="4106341" y="2239298"/>
            <a:ext cx="5174123" cy="3571000"/>
          </a:xfrm>
          <a:prstGeom prst="rect">
            <a:avLst/>
          </a:prstGeom>
          <a:ln>
            <a:noFill/>
          </a:ln>
          <a:effectLst>
            <a:softEdge rad="112500"/>
          </a:effectLst>
        </p:spPr>
      </p:pic>
      <p:cxnSp>
        <p:nvCxnSpPr>
          <p:cNvPr id="29" name="直線コネクタ 28">
            <a:extLst>
              <a:ext uri="{FF2B5EF4-FFF2-40B4-BE49-F238E27FC236}">
                <a16:creationId xmlns:a16="http://schemas.microsoft.com/office/drawing/2014/main" id="{62C59C2B-1C7C-361B-AEA4-3FDBC2844233}"/>
              </a:ext>
            </a:extLst>
          </p:cNvPr>
          <p:cNvCxnSpPr>
            <a:cxnSpLocks/>
            <a:stCxn id="19" idx="6"/>
            <a:endCxn id="74" idx="1"/>
          </p:cNvCxnSpPr>
          <p:nvPr/>
        </p:nvCxnSpPr>
        <p:spPr>
          <a:xfrm flipV="1">
            <a:off x="5417382" y="1846646"/>
            <a:ext cx="2324844" cy="929938"/>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3" name="直線コネクタ 82">
            <a:extLst>
              <a:ext uri="{FF2B5EF4-FFF2-40B4-BE49-F238E27FC236}">
                <a16:creationId xmlns:a16="http://schemas.microsoft.com/office/drawing/2014/main" id="{D2BE9806-064C-CBDC-AFA1-7842A16DDFFD}"/>
              </a:ext>
            </a:extLst>
          </p:cNvPr>
          <p:cNvCxnSpPr>
            <a:cxnSpLocks/>
            <a:stCxn id="20" idx="3"/>
          </p:cNvCxnSpPr>
          <p:nvPr/>
        </p:nvCxnSpPr>
        <p:spPr>
          <a:xfrm flipH="1">
            <a:off x="4733180" y="4782776"/>
            <a:ext cx="1304112" cy="311355"/>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sp>
        <p:nvSpPr>
          <p:cNvPr id="79" name="四角形: 角を丸くする 78">
            <a:extLst>
              <a:ext uri="{FF2B5EF4-FFF2-40B4-BE49-F238E27FC236}">
                <a16:creationId xmlns:a16="http://schemas.microsoft.com/office/drawing/2014/main" id="{638388CD-A048-2D53-4DF4-B25588456383}"/>
              </a:ext>
            </a:extLst>
          </p:cNvPr>
          <p:cNvSpPr/>
          <p:nvPr/>
        </p:nvSpPr>
        <p:spPr>
          <a:xfrm>
            <a:off x="68460" y="3428870"/>
            <a:ext cx="4633995" cy="3330522"/>
          </a:xfrm>
          <a:prstGeom prst="roundRect">
            <a:avLst>
              <a:gd name="adj" fmla="val 7515"/>
            </a:avLst>
          </a:prstGeom>
          <a:solidFill>
            <a:schemeClr val="bg2"/>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四角形: 角を丸くする 73">
            <a:extLst>
              <a:ext uri="{FF2B5EF4-FFF2-40B4-BE49-F238E27FC236}">
                <a16:creationId xmlns:a16="http://schemas.microsoft.com/office/drawing/2014/main" id="{621768E3-C684-CAD2-A41F-B9597B761253}"/>
              </a:ext>
            </a:extLst>
          </p:cNvPr>
          <p:cNvSpPr/>
          <p:nvPr/>
        </p:nvSpPr>
        <p:spPr>
          <a:xfrm>
            <a:off x="7742226" y="181384"/>
            <a:ext cx="4218415" cy="3330523"/>
          </a:xfrm>
          <a:prstGeom prst="roundRect">
            <a:avLst>
              <a:gd name="adj" fmla="val 10947"/>
            </a:avLst>
          </a:prstGeom>
          <a:solidFill>
            <a:schemeClr val="bg2"/>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0F6E542C-5017-90C3-B9D0-B11FB7BEE740}"/>
              </a:ext>
            </a:extLst>
          </p:cNvPr>
          <p:cNvSpPr txBox="1"/>
          <p:nvPr/>
        </p:nvSpPr>
        <p:spPr>
          <a:xfrm>
            <a:off x="465079" y="244662"/>
            <a:ext cx="4901006"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07</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提案：防災</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5" name="正方形/長方形 4">
            <a:extLst>
              <a:ext uri="{FF2B5EF4-FFF2-40B4-BE49-F238E27FC236}">
                <a16:creationId xmlns:a16="http://schemas.microsoft.com/office/drawing/2014/main" id="{935314DB-37CF-FE6D-B24B-3BABD891CCB4}"/>
              </a:ext>
            </a:extLst>
          </p:cNvPr>
          <p:cNvSpPr/>
          <p:nvPr/>
        </p:nvSpPr>
        <p:spPr>
          <a:xfrm>
            <a:off x="12359839" y="1045295"/>
            <a:ext cx="2711669" cy="1245476"/>
          </a:xfrm>
          <a:prstGeom prst="rect">
            <a:avLst/>
          </a:prstGeom>
          <a:solidFill>
            <a:srgbClr val="C26A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a:extLst>
              <a:ext uri="{FF2B5EF4-FFF2-40B4-BE49-F238E27FC236}">
                <a16:creationId xmlns:a16="http://schemas.microsoft.com/office/drawing/2014/main" id="{26C26133-B3F3-63A4-CE81-E894458895D9}"/>
              </a:ext>
            </a:extLst>
          </p:cNvPr>
          <p:cNvSpPr>
            <a:spLocks noGrp="1"/>
          </p:cNvSpPr>
          <p:nvPr>
            <p:ph type="sldNum" sz="quarter" idx="12"/>
          </p:nvPr>
        </p:nvSpPr>
        <p:spPr>
          <a:xfrm>
            <a:off x="8407400" y="6356350"/>
            <a:ext cx="2743200" cy="365125"/>
          </a:xfrm>
        </p:spPr>
        <p:txBody>
          <a:bodyPr/>
          <a:lstStyle/>
          <a:p>
            <a:fld id="{AAFBFB99-2AAE-4C69-9A02-A796AAE272E8}" type="slidenum">
              <a:rPr kumimoji="1" lang="ja-JP" altLang="en-US" smtClean="0"/>
              <a:t>18</a:t>
            </a:fld>
            <a:endParaRPr kumimoji="1" lang="ja-JP" altLang="en-US"/>
          </a:p>
        </p:txBody>
      </p:sp>
      <p:sp>
        <p:nvSpPr>
          <p:cNvPr id="11" name="テキスト ボックス 10">
            <a:extLst>
              <a:ext uri="{FF2B5EF4-FFF2-40B4-BE49-F238E27FC236}">
                <a16:creationId xmlns:a16="http://schemas.microsoft.com/office/drawing/2014/main" id="{B938C00C-9723-D57C-FB59-1A2BB65914FD}"/>
              </a:ext>
            </a:extLst>
          </p:cNvPr>
          <p:cNvSpPr txBox="1"/>
          <p:nvPr/>
        </p:nvSpPr>
        <p:spPr>
          <a:xfrm>
            <a:off x="4410539" y="1842119"/>
            <a:ext cx="1023414" cy="461665"/>
          </a:xfrm>
          <a:prstGeom prst="rect">
            <a:avLst/>
          </a:prstGeom>
          <a:noFill/>
        </p:spPr>
        <p:txBody>
          <a:bodyPr wrap="square" rtlCol="0">
            <a:spAutoFit/>
          </a:bodyPr>
          <a:lstStyle/>
          <a:p>
            <a:pPr algn="ctr"/>
            <a:r>
              <a:rPr kumimoji="1" lang="ja-JP" altLang="en-US" sz="2400"/>
              <a:t>桜川</a:t>
            </a:r>
          </a:p>
        </p:txBody>
      </p:sp>
      <p:sp>
        <p:nvSpPr>
          <p:cNvPr id="12" name="矢印: 右 11">
            <a:extLst>
              <a:ext uri="{FF2B5EF4-FFF2-40B4-BE49-F238E27FC236}">
                <a16:creationId xmlns:a16="http://schemas.microsoft.com/office/drawing/2014/main" id="{C1B8E3E3-AB0A-C961-E75C-C9F5D20FC5CB}"/>
              </a:ext>
            </a:extLst>
          </p:cNvPr>
          <p:cNvSpPr/>
          <p:nvPr/>
        </p:nvSpPr>
        <p:spPr>
          <a:xfrm rot="3049903">
            <a:off x="4185470" y="2005094"/>
            <a:ext cx="373229" cy="250772"/>
          </a:xfrm>
          <a:prstGeom prst="rightArrow">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91F080AC-FFC9-65C9-4219-8C88960751AE}"/>
              </a:ext>
            </a:extLst>
          </p:cNvPr>
          <p:cNvSpPr txBox="1"/>
          <p:nvPr/>
        </p:nvSpPr>
        <p:spPr>
          <a:xfrm>
            <a:off x="9792521" y="5519928"/>
            <a:ext cx="1420769" cy="461665"/>
          </a:xfrm>
          <a:prstGeom prst="rect">
            <a:avLst/>
          </a:prstGeom>
          <a:noFill/>
        </p:spPr>
        <p:txBody>
          <a:bodyPr wrap="square" rtlCol="0">
            <a:spAutoFit/>
          </a:bodyPr>
          <a:lstStyle/>
          <a:p>
            <a:pPr algn="ctr"/>
            <a:r>
              <a:rPr kumimoji="1" lang="ja-JP" altLang="en-US" sz="2400"/>
              <a:t>霞ヶ浦</a:t>
            </a:r>
          </a:p>
        </p:txBody>
      </p:sp>
      <p:sp>
        <p:nvSpPr>
          <p:cNvPr id="14" name="矢印: 右 13">
            <a:extLst>
              <a:ext uri="{FF2B5EF4-FFF2-40B4-BE49-F238E27FC236}">
                <a16:creationId xmlns:a16="http://schemas.microsoft.com/office/drawing/2014/main" id="{FFA8657A-8B9A-54E9-52F0-01443E9867B5}"/>
              </a:ext>
            </a:extLst>
          </p:cNvPr>
          <p:cNvSpPr/>
          <p:nvPr/>
        </p:nvSpPr>
        <p:spPr>
          <a:xfrm>
            <a:off x="9375014" y="5333885"/>
            <a:ext cx="511940" cy="449872"/>
          </a:xfrm>
          <a:prstGeom prst="rightArrow">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216A7B0B-3AF8-D06F-F7B2-2ED965FA1B05}"/>
              </a:ext>
            </a:extLst>
          </p:cNvPr>
          <p:cNvSpPr txBox="1"/>
          <p:nvPr/>
        </p:nvSpPr>
        <p:spPr>
          <a:xfrm>
            <a:off x="401150" y="3428870"/>
            <a:ext cx="3942080" cy="584775"/>
          </a:xfrm>
          <a:prstGeom prst="rect">
            <a:avLst/>
          </a:prstGeom>
          <a:noFill/>
        </p:spPr>
        <p:txBody>
          <a:bodyPr wrap="square" rtlCol="0">
            <a:spAutoFit/>
          </a:bodyPr>
          <a:lstStyle/>
          <a:p>
            <a:pPr algn="ctr"/>
            <a:r>
              <a:rPr kumimoji="1" lang="ja-JP" altLang="en-US" sz="3200" b="1"/>
              <a:t>遊水公園</a:t>
            </a:r>
          </a:p>
        </p:txBody>
      </p:sp>
      <p:sp>
        <p:nvSpPr>
          <p:cNvPr id="18" name="テキスト ボックス 17">
            <a:extLst>
              <a:ext uri="{FF2B5EF4-FFF2-40B4-BE49-F238E27FC236}">
                <a16:creationId xmlns:a16="http://schemas.microsoft.com/office/drawing/2014/main" id="{01EE887C-6263-E861-EA42-324748755C07}"/>
              </a:ext>
            </a:extLst>
          </p:cNvPr>
          <p:cNvSpPr txBox="1"/>
          <p:nvPr/>
        </p:nvSpPr>
        <p:spPr>
          <a:xfrm>
            <a:off x="7948739" y="272101"/>
            <a:ext cx="3942080" cy="584775"/>
          </a:xfrm>
          <a:prstGeom prst="rect">
            <a:avLst/>
          </a:prstGeom>
          <a:noFill/>
        </p:spPr>
        <p:txBody>
          <a:bodyPr wrap="square" rtlCol="0">
            <a:spAutoFit/>
          </a:bodyPr>
          <a:lstStyle/>
          <a:p>
            <a:pPr algn="ctr"/>
            <a:r>
              <a:rPr kumimoji="1" lang="ja-JP" altLang="en-US" sz="3200" b="1"/>
              <a:t>遊水田</a:t>
            </a:r>
          </a:p>
        </p:txBody>
      </p:sp>
      <p:sp>
        <p:nvSpPr>
          <p:cNvPr id="19" name="楕円 18">
            <a:extLst>
              <a:ext uri="{FF2B5EF4-FFF2-40B4-BE49-F238E27FC236}">
                <a16:creationId xmlns:a16="http://schemas.microsoft.com/office/drawing/2014/main" id="{FDE306D9-DC97-8717-0157-14C4FC4D8347}"/>
              </a:ext>
            </a:extLst>
          </p:cNvPr>
          <p:cNvSpPr/>
          <p:nvPr/>
        </p:nvSpPr>
        <p:spPr>
          <a:xfrm rot="20108831">
            <a:off x="4505741" y="2645630"/>
            <a:ext cx="955904" cy="663664"/>
          </a:xfrm>
          <a:prstGeom prst="ellipse">
            <a:avLst/>
          </a:prstGeom>
          <a:solidFill>
            <a:srgbClr val="FF0000">
              <a:alpha val="17000"/>
            </a:srgbClr>
          </a:solidFill>
          <a:ln w="762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楕円 19">
            <a:extLst>
              <a:ext uri="{FF2B5EF4-FFF2-40B4-BE49-F238E27FC236}">
                <a16:creationId xmlns:a16="http://schemas.microsoft.com/office/drawing/2014/main" id="{D535A3A6-5BFD-6765-8DFC-08BB2B905C79}"/>
              </a:ext>
            </a:extLst>
          </p:cNvPr>
          <p:cNvSpPr/>
          <p:nvPr/>
        </p:nvSpPr>
        <p:spPr>
          <a:xfrm rot="2157694">
            <a:off x="6011229" y="4492122"/>
            <a:ext cx="646686" cy="540493"/>
          </a:xfrm>
          <a:prstGeom prst="ellipse">
            <a:avLst/>
          </a:prstGeom>
          <a:solidFill>
            <a:srgbClr val="FF0000">
              <a:alpha val="17000"/>
            </a:srgbClr>
          </a:solidFill>
          <a:ln w="5715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8CF6804-4B90-FC69-BA81-025C744BD17F}"/>
              </a:ext>
            </a:extLst>
          </p:cNvPr>
          <p:cNvSpPr txBox="1"/>
          <p:nvPr/>
        </p:nvSpPr>
        <p:spPr>
          <a:xfrm>
            <a:off x="6754990" y="4153692"/>
            <a:ext cx="2238547" cy="400110"/>
          </a:xfrm>
          <a:prstGeom prst="rect">
            <a:avLst/>
          </a:prstGeom>
          <a:solidFill>
            <a:schemeClr val="bg2">
              <a:alpha val="72000"/>
            </a:schemeClr>
          </a:solidFill>
        </p:spPr>
        <p:txBody>
          <a:bodyPr wrap="square" rtlCol="0">
            <a:spAutoFit/>
          </a:bodyPr>
          <a:lstStyle/>
          <a:p>
            <a:pPr algn="ctr"/>
            <a:r>
              <a:rPr kumimoji="1" lang="ja-JP" altLang="en-US" sz="2000"/>
              <a:t>イオンモール土浦</a:t>
            </a:r>
          </a:p>
        </p:txBody>
      </p:sp>
      <p:sp>
        <p:nvSpPr>
          <p:cNvPr id="22" name="テキスト ボックス 21">
            <a:extLst>
              <a:ext uri="{FF2B5EF4-FFF2-40B4-BE49-F238E27FC236}">
                <a16:creationId xmlns:a16="http://schemas.microsoft.com/office/drawing/2014/main" id="{75516C26-04F0-AD3E-40EA-9F993357D1D8}"/>
              </a:ext>
            </a:extLst>
          </p:cNvPr>
          <p:cNvSpPr txBox="1"/>
          <p:nvPr/>
        </p:nvSpPr>
        <p:spPr>
          <a:xfrm>
            <a:off x="6437765" y="5350650"/>
            <a:ext cx="1356360" cy="400110"/>
          </a:xfrm>
          <a:prstGeom prst="rect">
            <a:avLst/>
          </a:prstGeom>
          <a:solidFill>
            <a:schemeClr val="bg2">
              <a:lumMod val="90000"/>
              <a:alpha val="62000"/>
            </a:schemeClr>
          </a:solidFill>
        </p:spPr>
        <p:txBody>
          <a:bodyPr wrap="square" rtlCol="0">
            <a:spAutoFit/>
          </a:bodyPr>
          <a:lstStyle/>
          <a:p>
            <a:pPr algn="ctr"/>
            <a:r>
              <a:rPr kumimoji="1" lang="en-US" altLang="ja-JP" sz="2000"/>
              <a:t>JR</a:t>
            </a:r>
            <a:r>
              <a:rPr kumimoji="1" lang="ja-JP" altLang="en-US" sz="2000"/>
              <a:t>土浦駅</a:t>
            </a:r>
          </a:p>
        </p:txBody>
      </p:sp>
      <p:sp>
        <p:nvSpPr>
          <p:cNvPr id="10" name="矢印: 上 9">
            <a:extLst>
              <a:ext uri="{FF2B5EF4-FFF2-40B4-BE49-F238E27FC236}">
                <a16:creationId xmlns:a16="http://schemas.microsoft.com/office/drawing/2014/main" id="{CDCAE45A-D56F-251E-191A-A14DBFB56B2B}"/>
              </a:ext>
            </a:extLst>
          </p:cNvPr>
          <p:cNvSpPr/>
          <p:nvPr/>
        </p:nvSpPr>
        <p:spPr>
          <a:xfrm rot="14261382">
            <a:off x="6847368" y="4423211"/>
            <a:ext cx="240480" cy="903705"/>
          </a:xfrm>
          <a:prstGeom prst="upArrow">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2">
                  <a:lumMod val="75000"/>
                  <a:lumOff val="25000"/>
                </a:schemeClr>
              </a:solidFill>
            </a:endParaRPr>
          </a:p>
        </p:txBody>
      </p:sp>
      <p:sp>
        <p:nvSpPr>
          <p:cNvPr id="25" name="矢印: 上 24">
            <a:extLst>
              <a:ext uri="{FF2B5EF4-FFF2-40B4-BE49-F238E27FC236}">
                <a16:creationId xmlns:a16="http://schemas.microsoft.com/office/drawing/2014/main" id="{9AFC4CBF-D813-8B3D-7343-714F1FD4415C}"/>
              </a:ext>
            </a:extLst>
          </p:cNvPr>
          <p:cNvSpPr/>
          <p:nvPr/>
        </p:nvSpPr>
        <p:spPr>
          <a:xfrm rot="4054617">
            <a:off x="8088552" y="4957560"/>
            <a:ext cx="236813" cy="795480"/>
          </a:xfrm>
          <a:prstGeom prst="upArrow">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2">
                  <a:lumMod val="75000"/>
                  <a:lumOff val="25000"/>
                </a:schemeClr>
              </a:solidFill>
            </a:endParaRPr>
          </a:p>
        </p:txBody>
      </p:sp>
      <p:sp>
        <p:nvSpPr>
          <p:cNvPr id="31" name="テキスト ボックス 30">
            <a:extLst>
              <a:ext uri="{FF2B5EF4-FFF2-40B4-BE49-F238E27FC236}">
                <a16:creationId xmlns:a16="http://schemas.microsoft.com/office/drawing/2014/main" id="{84F5EF04-E4D8-B73D-1DB9-096A9DF56E99}"/>
              </a:ext>
            </a:extLst>
          </p:cNvPr>
          <p:cNvSpPr txBox="1"/>
          <p:nvPr/>
        </p:nvSpPr>
        <p:spPr>
          <a:xfrm>
            <a:off x="7382036" y="5843094"/>
            <a:ext cx="1916251" cy="276999"/>
          </a:xfrm>
          <a:prstGeom prst="rect">
            <a:avLst/>
          </a:prstGeom>
          <a:noFill/>
        </p:spPr>
        <p:txBody>
          <a:bodyPr wrap="square" rtlCol="0">
            <a:spAutoFit/>
          </a:bodyPr>
          <a:lstStyle/>
          <a:p>
            <a:r>
              <a:rPr kumimoji="1" lang="ja-JP" altLang="en-US" sz="1200"/>
              <a:t>出典：</a:t>
            </a:r>
            <a:r>
              <a:rPr kumimoji="1" lang="en-US" altLang="ja-JP" sz="1200"/>
              <a:t>Google Earth Pro</a:t>
            </a:r>
            <a:endParaRPr kumimoji="1" lang="ja-JP" altLang="en-US" sz="1200"/>
          </a:p>
        </p:txBody>
      </p:sp>
      <p:sp>
        <p:nvSpPr>
          <p:cNvPr id="44" name="テキスト ボックス 43">
            <a:extLst>
              <a:ext uri="{FF2B5EF4-FFF2-40B4-BE49-F238E27FC236}">
                <a16:creationId xmlns:a16="http://schemas.microsoft.com/office/drawing/2014/main" id="{B9EDE8B4-4C3F-85B3-AE29-906D72CE964C}"/>
              </a:ext>
            </a:extLst>
          </p:cNvPr>
          <p:cNvSpPr txBox="1"/>
          <p:nvPr/>
        </p:nvSpPr>
        <p:spPr>
          <a:xfrm>
            <a:off x="8767283" y="913771"/>
            <a:ext cx="2686519" cy="461665"/>
          </a:xfrm>
          <a:prstGeom prst="rect">
            <a:avLst/>
          </a:prstGeom>
          <a:solidFill>
            <a:schemeClr val="bg1"/>
          </a:solidFill>
          <a:effectLst>
            <a:outerShdw dist="889000" dir="10800000" algn="r" rotWithShape="0">
              <a:schemeClr val="bg2">
                <a:lumMod val="50000"/>
              </a:schemeClr>
            </a:outerShdw>
          </a:effectLst>
        </p:spPr>
        <p:txBody>
          <a:bodyPr wrap="square" rtlCol="0">
            <a:spAutoFit/>
          </a:bodyPr>
          <a:lstStyle/>
          <a:p>
            <a:r>
              <a:rPr kumimoji="1" lang="ja-JP" altLang="en-US" sz="2400">
                <a:solidFill>
                  <a:schemeClr val="bg2">
                    <a:lumMod val="10000"/>
                  </a:schemeClr>
                </a:solidFill>
                <a:latin typeface="Noto Sans JP" panose="020B0200000000000000" pitchFamily="50" charset="-128"/>
                <a:ea typeface="Noto Sans JP" panose="020B0200000000000000" pitchFamily="50" charset="-128"/>
              </a:rPr>
              <a:t>市内上流部の水田</a:t>
            </a:r>
          </a:p>
        </p:txBody>
      </p:sp>
      <p:sp>
        <p:nvSpPr>
          <p:cNvPr id="45" name="テキスト ボックス 44">
            <a:extLst>
              <a:ext uri="{FF2B5EF4-FFF2-40B4-BE49-F238E27FC236}">
                <a16:creationId xmlns:a16="http://schemas.microsoft.com/office/drawing/2014/main" id="{92DD8EDE-E472-2E05-5B23-F9A33DC02F94}"/>
              </a:ext>
            </a:extLst>
          </p:cNvPr>
          <p:cNvSpPr txBox="1"/>
          <p:nvPr/>
        </p:nvSpPr>
        <p:spPr>
          <a:xfrm>
            <a:off x="7893010" y="896186"/>
            <a:ext cx="1421901" cy="461665"/>
          </a:xfrm>
          <a:prstGeom prst="rect">
            <a:avLst/>
          </a:prstGeom>
          <a:noFill/>
        </p:spPr>
        <p:txBody>
          <a:bodyPr wrap="square" rtlCol="0">
            <a:spAutoFit/>
          </a:bodyPr>
          <a:lstStyle/>
          <a:p>
            <a:r>
              <a:rPr lang="ja-JP" altLang="en-US" sz="2400">
                <a:solidFill>
                  <a:schemeClr val="bg1">
                    <a:lumMod val="95000"/>
                  </a:schemeClr>
                </a:solidFill>
              </a:rPr>
              <a:t>場所</a:t>
            </a:r>
            <a:endParaRPr lang="en-US" altLang="ja-JP" sz="2400">
              <a:solidFill>
                <a:schemeClr val="bg1">
                  <a:lumMod val="95000"/>
                </a:schemeClr>
              </a:solidFill>
            </a:endParaRPr>
          </a:p>
        </p:txBody>
      </p:sp>
      <p:sp>
        <p:nvSpPr>
          <p:cNvPr id="46" name="テキスト ボックス 45">
            <a:extLst>
              <a:ext uri="{FF2B5EF4-FFF2-40B4-BE49-F238E27FC236}">
                <a16:creationId xmlns:a16="http://schemas.microsoft.com/office/drawing/2014/main" id="{3494D7FA-0A7F-C4FB-57B8-9AEEF2D06D63}"/>
              </a:ext>
            </a:extLst>
          </p:cNvPr>
          <p:cNvSpPr txBox="1"/>
          <p:nvPr/>
        </p:nvSpPr>
        <p:spPr>
          <a:xfrm>
            <a:off x="8767283" y="1536432"/>
            <a:ext cx="2992529" cy="461665"/>
          </a:xfrm>
          <a:prstGeom prst="rect">
            <a:avLst/>
          </a:prstGeom>
          <a:solidFill>
            <a:schemeClr val="bg1"/>
          </a:solidFill>
          <a:effectLst>
            <a:outerShdw dist="889000" dir="10800000" algn="r" rotWithShape="0">
              <a:schemeClr val="bg2">
                <a:lumMod val="50000"/>
              </a:schemeClr>
            </a:outerShdw>
          </a:effectLst>
        </p:spPr>
        <p:txBody>
          <a:bodyPr wrap="square" rtlCol="0">
            <a:spAutoFit/>
          </a:bodyPr>
          <a:lstStyle/>
          <a:p>
            <a:r>
              <a:rPr kumimoji="1" lang="ja-JP" altLang="en-US" sz="2400">
                <a:solidFill>
                  <a:schemeClr val="bg2">
                    <a:lumMod val="10000"/>
                  </a:schemeClr>
                </a:solidFill>
                <a:latin typeface="Noto Sans JP" panose="020B0200000000000000" pitchFamily="50" charset="-128"/>
                <a:ea typeface="Noto Sans JP" panose="020B0200000000000000" pitchFamily="50" charset="-128"/>
              </a:rPr>
              <a:t>河川の流量を逃がす</a:t>
            </a:r>
          </a:p>
        </p:txBody>
      </p:sp>
      <p:sp>
        <p:nvSpPr>
          <p:cNvPr id="47" name="テキスト ボックス 46">
            <a:extLst>
              <a:ext uri="{FF2B5EF4-FFF2-40B4-BE49-F238E27FC236}">
                <a16:creationId xmlns:a16="http://schemas.microsoft.com/office/drawing/2014/main" id="{DA06D844-A25D-C29A-3415-67331C350BFB}"/>
              </a:ext>
            </a:extLst>
          </p:cNvPr>
          <p:cNvSpPr txBox="1"/>
          <p:nvPr/>
        </p:nvSpPr>
        <p:spPr>
          <a:xfrm>
            <a:off x="7893009" y="1518847"/>
            <a:ext cx="1421901" cy="461665"/>
          </a:xfrm>
          <a:prstGeom prst="rect">
            <a:avLst/>
          </a:prstGeom>
          <a:noFill/>
        </p:spPr>
        <p:txBody>
          <a:bodyPr wrap="square" rtlCol="0">
            <a:spAutoFit/>
          </a:bodyPr>
          <a:lstStyle/>
          <a:p>
            <a:r>
              <a:rPr lang="ja-JP" altLang="en-US" sz="2400">
                <a:solidFill>
                  <a:schemeClr val="bg1">
                    <a:lumMod val="95000"/>
                  </a:schemeClr>
                </a:solidFill>
              </a:rPr>
              <a:t>見込</a:t>
            </a:r>
            <a:endParaRPr lang="en-US" altLang="ja-JP" sz="2400">
              <a:solidFill>
                <a:schemeClr val="bg1">
                  <a:lumMod val="95000"/>
                </a:schemeClr>
              </a:solidFill>
            </a:endParaRPr>
          </a:p>
        </p:txBody>
      </p:sp>
      <p:sp>
        <p:nvSpPr>
          <p:cNvPr id="50" name="テキスト ボックス 49">
            <a:extLst>
              <a:ext uri="{FF2B5EF4-FFF2-40B4-BE49-F238E27FC236}">
                <a16:creationId xmlns:a16="http://schemas.microsoft.com/office/drawing/2014/main" id="{ADCD3219-EA76-2D6E-EA13-36EE770BF1DC}"/>
              </a:ext>
            </a:extLst>
          </p:cNvPr>
          <p:cNvSpPr txBox="1"/>
          <p:nvPr/>
        </p:nvSpPr>
        <p:spPr>
          <a:xfrm>
            <a:off x="8762590" y="2183739"/>
            <a:ext cx="3160212" cy="461665"/>
          </a:xfrm>
          <a:prstGeom prst="rect">
            <a:avLst/>
          </a:prstGeom>
          <a:solidFill>
            <a:schemeClr val="bg1"/>
          </a:solidFill>
          <a:effectLst>
            <a:outerShdw dist="889000" dir="10800000" algn="r" rotWithShape="0">
              <a:schemeClr val="bg2">
                <a:lumMod val="50000"/>
              </a:schemeClr>
            </a:outerShdw>
          </a:effectLst>
        </p:spPr>
        <p:txBody>
          <a:bodyPr wrap="square" rtlCol="0">
            <a:spAutoFit/>
          </a:bodyPr>
          <a:lstStyle/>
          <a:p>
            <a:endParaRPr kumimoji="1" lang="ja-JP" altLang="en-US" sz="2400">
              <a:solidFill>
                <a:schemeClr val="bg2">
                  <a:lumMod val="10000"/>
                </a:schemeClr>
              </a:solidFill>
              <a:latin typeface="Noto Sans JP" panose="020B0200000000000000" pitchFamily="50" charset="-128"/>
              <a:ea typeface="Noto Sans JP" panose="020B0200000000000000" pitchFamily="50" charset="-128"/>
            </a:endParaRPr>
          </a:p>
        </p:txBody>
      </p:sp>
      <p:sp>
        <p:nvSpPr>
          <p:cNvPr id="51" name="テキスト ボックス 50">
            <a:extLst>
              <a:ext uri="{FF2B5EF4-FFF2-40B4-BE49-F238E27FC236}">
                <a16:creationId xmlns:a16="http://schemas.microsoft.com/office/drawing/2014/main" id="{00ADDE23-DF14-2F38-7FD6-06262B4F8217}"/>
              </a:ext>
            </a:extLst>
          </p:cNvPr>
          <p:cNvSpPr txBox="1"/>
          <p:nvPr/>
        </p:nvSpPr>
        <p:spPr>
          <a:xfrm>
            <a:off x="7888315" y="2166154"/>
            <a:ext cx="1421901" cy="461665"/>
          </a:xfrm>
          <a:prstGeom prst="rect">
            <a:avLst/>
          </a:prstGeom>
          <a:noFill/>
        </p:spPr>
        <p:txBody>
          <a:bodyPr wrap="square" rtlCol="0">
            <a:spAutoFit/>
          </a:bodyPr>
          <a:lstStyle/>
          <a:p>
            <a:r>
              <a:rPr lang="ja-JP" altLang="en-US" sz="2400">
                <a:solidFill>
                  <a:schemeClr val="bg1">
                    <a:lumMod val="95000"/>
                  </a:schemeClr>
                </a:solidFill>
              </a:rPr>
              <a:t>効果</a:t>
            </a:r>
            <a:endParaRPr lang="en-US" altLang="ja-JP" sz="2400">
              <a:solidFill>
                <a:schemeClr val="bg1">
                  <a:lumMod val="95000"/>
                </a:schemeClr>
              </a:solidFill>
            </a:endParaRPr>
          </a:p>
        </p:txBody>
      </p:sp>
      <p:sp>
        <p:nvSpPr>
          <p:cNvPr id="52" name="テキスト ボックス 51">
            <a:extLst>
              <a:ext uri="{FF2B5EF4-FFF2-40B4-BE49-F238E27FC236}">
                <a16:creationId xmlns:a16="http://schemas.microsoft.com/office/drawing/2014/main" id="{A2327ABC-0062-9585-C41F-5C7B87C0E23F}"/>
              </a:ext>
            </a:extLst>
          </p:cNvPr>
          <p:cNvSpPr txBox="1"/>
          <p:nvPr/>
        </p:nvSpPr>
        <p:spPr>
          <a:xfrm>
            <a:off x="8762590" y="2831046"/>
            <a:ext cx="2997222" cy="461665"/>
          </a:xfrm>
          <a:prstGeom prst="rect">
            <a:avLst/>
          </a:prstGeom>
          <a:solidFill>
            <a:schemeClr val="bg1"/>
          </a:solidFill>
          <a:effectLst>
            <a:outerShdw dist="889000" dir="10800000" algn="r" rotWithShape="0">
              <a:schemeClr val="bg2">
                <a:lumMod val="50000"/>
              </a:schemeClr>
            </a:outerShdw>
          </a:effectLst>
        </p:spPr>
        <p:txBody>
          <a:bodyPr wrap="square" rtlCol="0">
            <a:spAutoFit/>
          </a:bodyPr>
          <a:lstStyle/>
          <a:p>
            <a:r>
              <a:rPr lang="ja-JP" altLang="en-US" sz="2400">
                <a:solidFill>
                  <a:schemeClr val="bg2">
                    <a:lumMod val="10000"/>
                  </a:schemeClr>
                </a:solidFill>
                <a:latin typeface="Noto Sans JP" panose="020B0200000000000000" pitchFamily="50" charset="-128"/>
                <a:ea typeface="Noto Sans JP" panose="020B0200000000000000" pitchFamily="50" charset="-128"/>
              </a:rPr>
              <a:t>所有者への被害補償</a:t>
            </a:r>
            <a:endParaRPr kumimoji="1" lang="en-US" altLang="ja-JP" sz="2400">
              <a:solidFill>
                <a:schemeClr val="bg2">
                  <a:lumMod val="10000"/>
                </a:schemeClr>
              </a:solidFill>
              <a:latin typeface="Noto Sans JP" panose="020B0200000000000000" pitchFamily="50" charset="-128"/>
              <a:ea typeface="Noto Sans JP" panose="020B0200000000000000" pitchFamily="50" charset="-128"/>
            </a:endParaRPr>
          </a:p>
        </p:txBody>
      </p:sp>
      <p:sp>
        <p:nvSpPr>
          <p:cNvPr id="53" name="テキスト ボックス 52">
            <a:extLst>
              <a:ext uri="{FF2B5EF4-FFF2-40B4-BE49-F238E27FC236}">
                <a16:creationId xmlns:a16="http://schemas.microsoft.com/office/drawing/2014/main" id="{FE8F9506-D595-717B-3C4C-EBD58CE9D26D}"/>
              </a:ext>
            </a:extLst>
          </p:cNvPr>
          <p:cNvSpPr txBox="1"/>
          <p:nvPr/>
        </p:nvSpPr>
        <p:spPr>
          <a:xfrm>
            <a:off x="7893510" y="2807941"/>
            <a:ext cx="806933" cy="461665"/>
          </a:xfrm>
          <a:prstGeom prst="rect">
            <a:avLst/>
          </a:prstGeom>
          <a:noFill/>
        </p:spPr>
        <p:txBody>
          <a:bodyPr wrap="square" rtlCol="0">
            <a:spAutoFit/>
          </a:bodyPr>
          <a:lstStyle/>
          <a:p>
            <a:r>
              <a:rPr lang="ja-JP" altLang="en-US" sz="2400">
                <a:solidFill>
                  <a:schemeClr val="bg1">
                    <a:lumMod val="95000"/>
                  </a:schemeClr>
                </a:solidFill>
              </a:rPr>
              <a:t>波及</a:t>
            </a:r>
            <a:endParaRPr lang="en-US" altLang="ja-JP" sz="2400">
              <a:solidFill>
                <a:schemeClr val="bg1">
                  <a:lumMod val="95000"/>
                </a:schemeClr>
              </a:solidFill>
            </a:endParaRPr>
          </a:p>
        </p:txBody>
      </p:sp>
      <p:sp>
        <p:nvSpPr>
          <p:cNvPr id="63" name="テキスト ボックス 62">
            <a:extLst>
              <a:ext uri="{FF2B5EF4-FFF2-40B4-BE49-F238E27FC236}">
                <a16:creationId xmlns:a16="http://schemas.microsoft.com/office/drawing/2014/main" id="{3C0B6A49-224A-F4C1-93BF-2CA50F27F01D}"/>
              </a:ext>
            </a:extLst>
          </p:cNvPr>
          <p:cNvSpPr txBox="1"/>
          <p:nvPr/>
        </p:nvSpPr>
        <p:spPr>
          <a:xfrm>
            <a:off x="1066570" y="4090066"/>
            <a:ext cx="2686519" cy="461665"/>
          </a:xfrm>
          <a:prstGeom prst="rect">
            <a:avLst/>
          </a:prstGeom>
          <a:solidFill>
            <a:schemeClr val="bg1"/>
          </a:solidFill>
          <a:effectLst>
            <a:outerShdw dist="889000" dir="10800000" algn="r" rotWithShape="0">
              <a:schemeClr val="bg2">
                <a:lumMod val="50000"/>
              </a:schemeClr>
            </a:outerShdw>
          </a:effectLst>
        </p:spPr>
        <p:txBody>
          <a:bodyPr wrap="square" rtlCol="0">
            <a:spAutoFit/>
          </a:bodyPr>
          <a:lstStyle/>
          <a:p>
            <a:r>
              <a:rPr kumimoji="1" lang="ja-JP" altLang="en-US" sz="2400">
                <a:solidFill>
                  <a:schemeClr val="bg2">
                    <a:lumMod val="10000"/>
                  </a:schemeClr>
                </a:solidFill>
                <a:latin typeface="Noto Sans JP" panose="020B0200000000000000" pitchFamily="50" charset="-128"/>
                <a:ea typeface="Noto Sans JP" panose="020B0200000000000000" pitchFamily="50" charset="-128"/>
              </a:rPr>
              <a:t>水路との合流地点</a:t>
            </a:r>
          </a:p>
        </p:txBody>
      </p:sp>
      <p:sp>
        <p:nvSpPr>
          <p:cNvPr id="64" name="テキスト ボックス 63">
            <a:extLst>
              <a:ext uri="{FF2B5EF4-FFF2-40B4-BE49-F238E27FC236}">
                <a16:creationId xmlns:a16="http://schemas.microsoft.com/office/drawing/2014/main" id="{3B43D556-4BDD-CFF6-303B-EAC6012D7E83}"/>
              </a:ext>
            </a:extLst>
          </p:cNvPr>
          <p:cNvSpPr txBox="1"/>
          <p:nvPr/>
        </p:nvSpPr>
        <p:spPr>
          <a:xfrm>
            <a:off x="192297" y="4072481"/>
            <a:ext cx="1421901" cy="461665"/>
          </a:xfrm>
          <a:prstGeom prst="rect">
            <a:avLst/>
          </a:prstGeom>
          <a:noFill/>
        </p:spPr>
        <p:txBody>
          <a:bodyPr wrap="square" rtlCol="0">
            <a:spAutoFit/>
          </a:bodyPr>
          <a:lstStyle/>
          <a:p>
            <a:r>
              <a:rPr lang="ja-JP" altLang="en-US" sz="2400">
                <a:solidFill>
                  <a:schemeClr val="bg1">
                    <a:lumMod val="95000"/>
                  </a:schemeClr>
                </a:solidFill>
              </a:rPr>
              <a:t>場所</a:t>
            </a:r>
            <a:endParaRPr lang="en-US" altLang="ja-JP" sz="2400">
              <a:solidFill>
                <a:schemeClr val="bg1">
                  <a:lumMod val="95000"/>
                </a:schemeClr>
              </a:solidFill>
            </a:endParaRPr>
          </a:p>
        </p:txBody>
      </p:sp>
      <p:sp>
        <p:nvSpPr>
          <p:cNvPr id="65" name="テキスト ボックス 64">
            <a:extLst>
              <a:ext uri="{FF2B5EF4-FFF2-40B4-BE49-F238E27FC236}">
                <a16:creationId xmlns:a16="http://schemas.microsoft.com/office/drawing/2014/main" id="{02346990-632B-1ED4-8AC0-0050B0821AFB}"/>
              </a:ext>
            </a:extLst>
          </p:cNvPr>
          <p:cNvSpPr txBox="1"/>
          <p:nvPr/>
        </p:nvSpPr>
        <p:spPr>
          <a:xfrm>
            <a:off x="1066570" y="4712727"/>
            <a:ext cx="3125589" cy="461665"/>
          </a:xfrm>
          <a:prstGeom prst="rect">
            <a:avLst/>
          </a:prstGeom>
          <a:solidFill>
            <a:schemeClr val="bg1"/>
          </a:solidFill>
          <a:effectLst>
            <a:outerShdw dist="889000" dir="10800000" algn="r" rotWithShape="0">
              <a:schemeClr val="bg2">
                <a:lumMod val="50000"/>
              </a:schemeClr>
            </a:outerShdw>
          </a:effectLst>
        </p:spPr>
        <p:txBody>
          <a:bodyPr wrap="square" rtlCol="0">
            <a:spAutoFit/>
          </a:bodyPr>
          <a:lstStyle/>
          <a:p>
            <a:r>
              <a:rPr kumimoji="1" lang="ja-JP" altLang="en-US" sz="2400">
                <a:solidFill>
                  <a:schemeClr val="bg2">
                    <a:lumMod val="10000"/>
                  </a:schemeClr>
                </a:solidFill>
                <a:latin typeface="Noto Sans JP" panose="020B0200000000000000" pitchFamily="50" charset="-128"/>
                <a:ea typeface="Noto Sans JP" panose="020B0200000000000000" pitchFamily="50" charset="-128"/>
              </a:rPr>
              <a:t>破堤・越水の危険性</a:t>
            </a:r>
          </a:p>
        </p:txBody>
      </p:sp>
      <p:sp>
        <p:nvSpPr>
          <p:cNvPr id="66" name="テキスト ボックス 65">
            <a:extLst>
              <a:ext uri="{FF2B5EF4-FFF2-40B4-BE49-F238E27FC236}">
                <a16:creationId xmlns:a16="http://schemas.microsoft.com/office/drawing/2014/main" id="{C7B68544-2128-261F-F3B6-56D2A70C835D}"/>
              </a:ext>
            </a:extLst>
          </p:cNvPr>
          <p:cNvSpPr txBox="1"/>
          <p:nvPr/>
        </p:nvSpPr>
        <p:spPr>
          <a:xfrm>
            <a:off x="192296" y="4695142"/>
            <a:ext cx="1421901" cy="461665"/>
          </a:xfrm>
          <a:prstGeom prst="rect">
            <a:avLst/>
          </a:prstGeom>
          <a:noFill/>
        </p:spPr>
        <p:txBody>
          <a:bodyPr wrap="square" rtlCol="0">
            <a:spAutoFit/>
          </a:bodyPr>
          <a:lstStyle/>
          <a:p>
            <a:r>
              <a:rPr lang="ja-JP" altLang="en-US" sz="2400">
                <a:solidFill>
                  <a:schemeClr val="bg1">
                    <a:lumMod val="95000"/>
                  </a:schemeClr>
                </a:solidFill>
              </a:rPr>
              <a:t>見込</a:t>
            </a:r>
            <a:endParaRPr lang="en-US" altLang="ja-JP" sz="2400">
              <a:solidFill>
                <a:schemeClr val="bg1">
                  <a:lumMod val="95000"/>
                </a:schemeClr>
              </a:solidFill>
            </a:endParaRPr>
          </a:p>
        </p:txBody>
      </p:sp>
      <p:sp>
        <p:nvSpPr>
          <p:cNvPr id="67" name="テキスト ボックス 66">
            <a:extLst>
              <a:ext uri="{FF2B5EF4-FFF2-40B4-BE49-F238E27FC236}">
                <a16:creationId xmlns:a16="http://schemas.microsoft.com/office/drawing/2014/main" id="{DAFFB08F-3249-814C-9168-96CBB1454C90}"/>
              </a:ext>
            </a:extLst>
          </p:cNvPr>
          <p:cNvSpPr txBox="1"/>
          <p:nvPr/>
        </p:nvSpPr>
        <p:spPr>
          <a:xfrm>
            <a:off x="1061877" y="5360034"/>
            <a:ext cx="3373622" cy="461665"/>
          </a:xfrm>
          <a:prstGeom prst="rect">
            <a:avLst/>
          </a:prstGeom>
          <a:solidFill>
            <a:schemeClr val="bg1"/>
          </a:solidFill>
          <a:effectLst>
            <a:outerShdw dist="889000" dir="10800000" algn="r" rotWithShape="0">
              <a:schemeClr val="bg2">
                <a:lumMod val="50000"/>
              </a:schemeClr>
            </a:outerShdw>
          </a:effectLst>
        </p:spPr>
        <p:txBody>
          <a:bodyPr wrap="square" rtlCol="0">
            <a:spAutoFit/>
          </a:bodyPr>
          <a:lstStyle/>
          <a:p>
            <a:r>
              <a:rPr kumimoji="1" lang="ja-JP" altLang="en-US" sz="2400">
                <a:solidFill>
                  <a:schemeClr val="bg2">
                    <a:lumMod val="10000"/>
                  </a:schemeClr>
                </a:solidFill>
                <a:latin typeface="Noto Sans JP" panose="020B0200000000000000" pitchFamily="50" charset="-128"/>
                <a:ea typeface="Noto Sans JP" panose="020B0200000000000000" pitchFamily="50" charset="-128"/>
              </a:rPr>
              <a:t>水位のピークを下げる</a:t>
            </a:r>
          </a:p>
        </p:txBody>
      </p:sp>
      <p:sp>
        <p:nvSpPr>
          <p:cNvPr id="68" name="テキスト ボックス 67">
            <a:extLst>
              <a:ext uri="{FF2B5EF4-FFF2-40B4-BE49-F238E27FC236}">
                <a16:creationId xmlns:a16="http://schemas.microsoft.com/office/drawing/2014/main" id="{92EAA11C-6867-4C77-A4F9-23AC1E7C2CDF}"/>
              </a:ext>
            </a:extLst>
          </p:cNvPr>
          <p:cNvSpPr txBox="1"/>
          <p:nvPr/>
        </p:nvSpPr>
        <p:spPr>
          <a:xfrm>
            <a:off x="187602" y="5342449"/>
            <a:ext cx="1421901" cy="461665"/>
          </a:xfrm>
          <a:prstGeom prst="rect">
            <a:avLst/>
          </a:prstGeom>
          <a:noFill/>
        </p:spPr>
        <p:txBody>
          <a:bodyPr wrap="square" rtlCol="0">
            <a:spAutoFit/>
          </a:bodyPr>
          <a:lstStyle/>
          <a:p>
            <a:r>
              <a:rPr lang="ja-JP" altLang="en-US" sz="2400">
                <a:solidFill>
                  <a:schemeClr val="bg1">
                    <a:lumMod val="95000"/>
                  </a:schemeClr>
                </a:solidFill>
              </a:rPr>
              <a:t>効果</a:t>
            </a:r>
            <a:endParaRPr lang="en-US" altLang="ja-JP" sz="2400">
              <a:solidFill>
                <a:schemeClr val="bg1">
                  <a:lumMod val="95000"/>
                </a:schemeClr>
              </a:solidFill>
            </a:endParaRPr>
          </a:p>
        </p:txBody>
      </p:sp>
      <p:sp>
        <p:nvSpPr>
          <p:cNvPr id="69" name="テキスト ボックス 68">
            <a:extLst>
              <a:ext uri="{FF2B5EF4-FFF2-40B4-BE49-F238E27FC236}">
                <a16:creationId xmlns:a16="http://schemas.microsoft.com/office/drawing/2014/main" id="{AA991575-4514-BFEA-8FE1-14E4650CB597}"/>
              </a:ext>
            </a:extLst>
          </p:cNvPr>
          <p:cNvSpPr txBox="1"/>
          <p:nvPr/>
        </p:nvSpPr>
        <p:spPr>
          <a:xfrm>
            <a:off x="1061877" y="6007341"/>
            <a:ext cx="3605550" cy="461665"/>
          </a:xfrm>
          <a:prstGeom prst="rect">
            <a:avLst/>
          </a:prstGeom>
          <a:solidFill>
            <a:schemeClr val="bg1"/>
          </a:solidFill>
          <a:effectLst>
            <a:outerShdw dist="889000" dir="10800000" algn="r" rotWithShape="0">
              <a:schemeClr val="bg2">
                <a:lumMod val="50000"/>
              </a:schemeClr>
            </a:outerShdw>
          </a:effectLst>
        </p:spPr>
        <p:txBody>
          <a:bodyPr wrap="square" rtlCol="0">
            <a:spAutoFit/>
          </a:bodyPr>
          <a:lstStyle/>
          <a:p>
            <a:r>
              <a:rPr lang="ja-JP" altLang="en-US" sz="2400"/>
              <a:t>イオンと公園の相乗効果</a:t>
            </a:r>
            <a:endParaRPr lang="en-US" altLang="ja-JP" sz="2400"/>
          </a:p>
        </p:txBody>
      </p:sp>
      <p:sp>
        <p:nvSpPr>
          <p:cNvPr id="70" name="テキスト ボックス 69">
            <a:extLst>
              <a:ext uri="{FF2B5EF4-FFF2-40B4-BE49-F238E27FC236}">
                <a16:creationId xmlns:a16="http://schemas.microsoft.com/office/drawing/2014/main" id="{A1D34378-9090-2870-0939-9897EE2C8E58}"/>
              </a:ext>
            </a:extLst>
          </p:cNvPr>
          <p:cNvSpPr txBox="1"/>
          <p:nvPr/>
        </p:nvSpPr>
        <p:spPr>
          <a:xfrm>
            <a:off x="192797" y="5984236"/>
            <a:ext cx="806933" cy="461665"/>
          </a:xfrm>
          <a:prstGeom prst="rect">
            <a:avLst/>
          </a:prstGeom>
          <a:noFill/>
        </p:spPr>
        <p:txBody>
          <a:bodyPr wrap="square" rtlCol="0">
            <a:spAutoFit/>
          </a:bodyPr>
          <a:lstStyle/>
          <a:p>
            <a:r>
              <a:rPr lang="ja-JP" altLang="en-US" sz="2400">
                <a:solidFill>
                  <a:schemeClr val="bg1">
                    <a:lumMod val="95000"/>
                  </a:schemeClr>
                </a:solidFill>
              </a:rPr>
              <a:t>波及</a:t>
            </a:r>
            <a:endParaRPr lang="en-US" altLang="ja-JP" sz="2400">
              <a:solidFill>
                <a:schemeClr val="bg1">
                  <a:lumMod val="95000"/>
                </a:schemeClr>
              </a:solidFill>
            </a:endParaRPr>
          </a:p>
        </p:txBody>
      </p:sp>
      <p:sp>
        <p:nvSpPr>
          <p:cNvPr id="75" name="テキスト ボックス 74">
            <a:extLst>
              <a:ext uri="{FF2B5EF4-FFF2-40B4-BE49-F238E27FC236}">
                <a16:creationId xmlns:a16="http://schemas.microsoft.com/office/drawing/2014/main" id="{87353A62-B575-8499-93D8-8E9B83C5A436}"/>
              </a:ext>
            </a:extLst>
          </p:cNvPr>
          <p:cNvSpPr txBox="1"/>
          <p:nvPr/>
        </p:nvSpPr>
        <p:spPr>
          <a:xfrm>
            <a:off x="8762590" y="2183739"/>
            <a:ext cx="3454400" cy="461665"/>
          </a:xfrm>
          <a:prstGeom prst="rect">
            <a:avLst/>
          </a:prstGeom>
          <a:noFill/>
        </p:spPr>
        <p:txBody>
          <a:bodyPr wrap="square" rtlCol="0">
            <a:spAutoFit/>
          </a:bodyPr>
          <a:lstStyle/>
          <a:p>
            <a:r>
              <a:rPr kumimoji="1" lang="ja-JP" altLang="en-US" sz="2400"/>
              <a:t>水位のピークを下げる</a:t>
            </a:r>
          </a:p>
        </p:txBody>
      </p:sp>
      <p:sp>
        <p:nvSpPr>
          <p:cNvPr id="27" name="テキスト ボックス 26">
            <a:extLst>
              <a:ext uri="{FF2B5EF4-FFF2-40B4-BE49-F238E27FC236}">
                <a16:creationId xmlns:a16="http://schemas.microsoft.com/office/drawing/2014/main" id="{E45294E4-BC7A-F8AC-34D3-152DCC98FBA1}"/>
              </a:ext>
            </a:extLst>
          </p:cNvPr>
          <p:cNvSpPr txBox="1"/>
          <p:nvPr/>
        </p:nvSpPr>
        <p:spPr>
          <a:xfrm>
            <a:off x="1126524" y="3025663"/>
            <a:ext cx="3005679" cy="369332"/>
          </a:xfrm>
          <a:prstGeom prst="rect">
            <a:avLst/>
          </a:prstGeom>
          <a:noFill/>
        </p:spPr>
        <p:txBody>
          <a:bodyPr wrap="square" rtlCol="0">
            <a:spAutoFit/>
          </a:bodyPr>
          <a:lstStyle/>
          <a:p>
            <a:pPr algn="ctr"/>
            <a:r>
              <a:rPr kumimoji="1" lang="ja-JP" altLang="en-US"/>
              <a:t>現在の</a:t>
            </a:r>
            <a:r>
              <a:rPr lang="ja-JP" altLang="en-US"/>
              <a:t>様子</a:t>
            </a:r>
            <a:r>
              <a:rPr lang="en-US" altLang="ja-JP"/>
              <a:t>(</a:t>
            </a:r>
            <a:r>
              <a:rPr kumimoji="1" lang="en-US" altLang="ja-JP"/>
              <a:t>2025.12.21</a:t>
            </a:r>
            <a:r>
              <a:rPr lang="en-US" altLang="ja-JP"/>
              <a:t>)</a:t>
            </a:r>
            <a:endParaRPr kumimoji="1" lang="ja-JP" altLang="en-US"/>
          </a:p>
        </p:txBody>
      </p:sp>
      <p:pic>
        <p:nvPicPr>
          <p:cNvPr id="28" name="図 27" descr="道路, 市 が含まれている画像&#10;&#10;AI 生成コンテンツは誤りを含む可能性があります。">
            <a:extLst>
              <a:ext uri="{FF2B5EF4-FFF2-40B4-BE49-F238E27FC236}">
                <a16:creationId xmlns:a16="http://schemas.microsoft.com/office/drawing/2014/main" id="{06ED99BE-E49B-9F05-D048-9CACE35B1248}"/>
              </a:ext>
            </a:extLst>
          </p:cNvPr>
          <p:cNvPicPr>
            <a:picLocks noChangeAspect="1"/>
          </p:cNvPicPr>
          <p:nvPr/>
        </p:nvPicPr>
        <p:blipFill>
          <a:blip r:embed="rId4"/>
          <a:srcRect l="15113" t="34134" r="11806" b="25604"/>
          <a:stretch>
            <a:fillRect/>
          </a:stretch>
        </p:blipFill>
        <p:spPr>
          <a:xfrm>
            <a:off x="148845" y="1935811"/>
            <a:ext cx="2697898" cy="1114927"/>
          </a:xfrm>
          <a:prstGeom prst="rect">
            <a:avLst/>
          </a:prstGeom>
          <a:ln>
            <a:noFill/>
          </a:ln>
          <a:effectLst>
            <a:softEdge rad="112500"/>
          </a:effectLst>
        </p:spPr>
      </p:pic>
      <p:sp>
        <p:nvSpPr>
          <p:cNvPr id="30" name="テキスト ボックス 29">
            <a:extLst>
              <a:ext uri="{FF2B5EF4-FFF2-40B4-BE49-F238E27FC236}">
                <a16:creationId xmlns:a16="http://schemas.microsoft.com/office/drawing/2014/main" id="{887C6B73-D2E9-D462-CCBA-5717086AFAEF}"/>
              </a:ext>
            </a:extLst>
          </p:cNvPr>
          <p:cNvSpPr txBox="1"/>
          <p:nvPr/>
        </p:nvSpPr>
        <p:spPr>
          <a:xfrm>
            <a:off x="591203" y="1223307"/>
            <a:ext cx="2513925" cy="461665"/>
          </a:xfrm>
          <a:prstGeom prst="rect">
            <a:avLst/>
          </a:prstGeom>
          <a:noFill/>
        </p:spPr>
        <p:txBody>
          <a:bodyPr wrap="square" rtlCol="0">
            <a:spAutoFit/>
          </a:bodyPr>
          <a:lstStyle/>
          <a:p>
            <a:r>
              <a:rPr kumimoji="1" lang="ja-JP" altLang="en-US" sz="2400">
                <a:latin typeface="Noto Sans JP" panose="020B0200000000000000" pitchFamily="50" charset="-128"/>
                <a:ea typeface="Noto Sans JP" panose="020B0200000000000000" pitchFamily="50" charset="-128"/>
              </a:rPr>
              <a:t>提案</a:t>
            </a:r>
          </a:p>
        </p:txBody>
      </p:sp>
      <p:cxnSp>
        <p:nvCxnSpPr>
          <p:cNvPr id="32" name="直線コネクタ 31">
            <a:extLst>
              <a:ext uri="{FF2B5EF4-FFF2-40B4-BE49-F238E27FC236}">
                <a16:creationId xmlns:a16="http://schemas.microsoft.com/office/drawing/2014/main" id="{11F48C46-222A-AB49-7568-08B31C58531A}"/>
              </a:ext>
            </a:extLst>
          </p:cNvPr>
          <p:cNvCxnSpPr>
            <a:cxnSpLocks/>
            <a:endCxn id="30" idx="2"/>
          </p:cNvCxnSpPr>
          <p:nvPr/>
        </p:nvCxnSpPr>
        <p:spPr>
          <a:xfrm>
            <a:off x="543907" y="1684972"/>
            <a:ext cx="1304259" cy="0"/>
          </a:xfrm>
          <a:prstGeom prst="line">
            <a:avLst/>
          </a:prstGeom>
          <a:ln w="38100">
            <a:solidFill>
              <a:srgbClr val="C26A4A"/>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3488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6B55E-B334-6FF1-A820-DC8C3C98A15C}"/>
            </a:ext>
          </a:extLst>
        </p:cNvPr>
        <p:cNvGrpSpPr/>
        <p:nvPr/>
      </p:nvGrpSpPr>
      <p:grpSpPr>
        <a:xfrm>
          <a:off x="0" y="0"/>
          <a:ext cx="0" cy="0"/>
          <a:chOff x="0" y="0"/>
          <a:chExt cx="0" cy="0"/>
        </a:xfrm>
      </p:grpSpPr>
      <p:cxnSp>
        <p:nvCxnSpPr>
          <p:cNvPr id="18" name="直線コネクタ 17">
            <a:extLst>
              <a:ext uri="{FF2B5EF4-FFF2-40B4-BE49-F238E27FC236}">
                <a16:creationId xmlns:a16="http://schemas.microsoft.com/office/drawing/2014/main" id="{6F79F11B-3563-CD4E-D1A9-E5050CFFD8DA}"/>
              </a:ext>
            </a:extLst>
          </p:cNvPr>
          <p:cNvCxnSpPr>
            <a:cxnSpLocks/>
          </p:cNvCxnSpPr>
          <p:nvPr/>
        </p:nvCxnSpPr>
        <p:spPr>
          <a:xfrm>
            <a:off x="6089426" y="597701"/>
            <a:ext cx="6576" cy="2285223"/>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6" name="四角形: 角を丸くする 15">
            <a:extLst>
              <a:ext uri="{FF2B5EF4-FFF2-40B4-BE49-F238E27FC236}">
                <a16:creationId xmlns:a16="http://schemas.microsoft.com/office/drawing/2014/main" id="{580D144C-F0C1-F02C-FA03-734563102028}"/>
              </a:ext>
            </a:extLst>
          </p:cNvPr>
          <p:cNvSpPr/>
          <p:nvPr/>
        </p:nvSpPr>
        <p:spPr>
          <a:xfrm>
            <a:off x="3514080" y="5872682"/>
            <a:ext cx="5096520" cy="769441"/>
          </a:xfrm>
          <a:prstGeom prst="roundRect">
            <a:avLst/>
          </a:prstGeom>
          <a:solidFill>
            <a:schemeClr val="bg2"/>
          </a:solidFill>
          <a:ln w="76200">
            <a:solidFill>
              <a:srgbClr val="4A7BA7"/>
            </a:solidFill>
          </a:ln>
          <a:effectLst>
            <a:outerShdw blurRad="508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7242186E-EEDC-B771-BB9F-5057C1748198}"/>
              </a:ext>
            </a:extLst>
          </p:cNvPr>
          <p:cNvSpPr/>
          <p:nvPr/>
        </p:nvSpPr>
        <p:spPr>
          <a:xfrm>
            <a:off x="3605298" y="5936231"/>
            <a:ext cx="5096520" cy="59857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73E09A81-2C23-0C3F-671F-EB14FAE0D071}"/>
              </a:ext>
            </a:extLst>
          </p:cNvPr>
          <p:cNvSpPr txBox="1"/>
          <p:nvPr/>
        </p:nvSpPr>
        <p:spPr>
          <a:xfrm>
            <a:off x="465079" y="244662"/>
            <a:ext cx="3870133"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08</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提案：商業</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3" name="四角形: 角を丸くする 2">
            <a:extLst>
              <a:ext uri="{FF2B5EF4-FFF2-40B4-BE49-F238E27FC236}">
                <a16:creationId xmlns:a16="http://schemas.microsoft.com/office/drawing/2014/main" id="{DBAB23D2-FF44-1A05-98A9-BFF173970C4C}"/>
              </a:ext>
            </a:extLst>
          </p:cNvPr>
          <p:cNvSpPr/>
          <p:nvPr/>
        </p:nvSpPr>
        <p:spPr>
          <a:xfrm>
            <a:off x="4436777" y="1221382"/>
            <a:ext cx="3292387" cy="769441"/>
          </a:xfrm>
          <a:prstGeom prst="roundRect">
            <a:avLst/>
          </a:prstGeom>
          <a:solidFill>
            <a:schemeClr val="bg2"/>
          </a:solidFill>
          <a:ln w="76200">
            <a:solidFill>
              <a:srgbClr val="C26A4A"/>
            </a:solidFill>
          </a:ln>
          <a:effectLst>
            <a:outerShdw blurRad="508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ED8169E-A734-6DCF-D47C-04901DBADE10}"/>
              </a:ext>
            </a:extLst>
          </p:cNvPr>
          <p:cNvSpPr txBox="1"/>
          <p:nvPr/>
        </p:nvSpPr>
        <p:spPr>
          <a:xfrm>
            <a:off x="3514513" y="5967911"/>
            <a:ext cx="5096520" cy="584775"/>
          </a:xfrm>
          <a:prstGeom prst="rect">
            <a:avLst/>
          </a:prstGeom>
          <a:noFill/>
        </p:spPr>
        <p:txBody>
          <a:bodyPr wrap="square" rtlCol="0">
            <a:spAutoFit/>
          </a:bodyPr>
          <a:lstStyle/>
          <a:p>
            <a:r>
              <a:rPr kumimoji="1" lang="ja-JP" altLang="en-US" sz="3200" b="1"/>
              <a:t>何度でも訪れたくなる空間</a:t>
            </a:r>
          </a:p>
        </p:txBody>
      </p:sp>
      <p:sp>
        <p:nvSpPr>
          <p:cNvPr id="7" name="テキスト ボックス 6">
            <a:extLst>
              <a:ext uri="{FF2B5EF4-FFF2-40B4-BE49-F238E27FC236}">
                <a16:creationId xmlns:a16="http://schemas.microsoft.com/office/drawing/2014/main" id="{ADFF9A1A-EFD5-5A8B-F5A5-9FA3A123216C}"/>
              </a:ext>
            </a:extLst>
          </p:cNvPr>
          <p:cNvSpPr txBox="1"/>
          <p:nvPr/>
        </p:nvSpPr>
        <p:spPr>
          <a:xfrm>
            <a:off x="4546731" y="1313714"/>
            <a:ext cx="3085390" cy="584775"/>
          </a:xfrm>
          <a:prstGeom prst="rect">
            <a:avLst/>
          </a:prstGeom>
          <a:noFill/>
        </p:spPr>
        <p:txBody>
          <a:bodyPr wrap="square" rtlCol="0">
            <a:spAutoFit/>
          </a:bodyPr>
          <a:lstStyle/>
          <a:p>
            <a:r>
              <a:rPr kumimoji="1" lang="ja-JP" altLang="en-US" sz="3200" b="1"/>
              <a:t>滞在空間の重視</a:t>
            </a:r>
          </a:p>
        </p:txBody>
      </p:sp>
      <p:cxnSp>
        <p:nvCxnSpPr>
          <p:cNvPr id="24" name="直線コネクタ 23">
            <a:extLst>
              <a:ext uri="{FF2B5EF4-FFF2-40B4-BE49-F238E27FC236}">
                <a16:creationId xmlns:a16="http://schemas.microsoft.com/office/drawing/2014/main" id="{6DD11293-90BC-6A54-B8B8-C5965B8CEBF2}"/>
              </a:ext>
            </a:extLst>
          </p:cNvPr>
          <p:cNvCxnSpPr>
            <a:cxnSpLocks/>
          </p:cNvCxnSpPr>
          <p:nvPr/>
        </p:nvCxnSpPr>
        <p:spPr>
          <a:xfrm>
            <a:off x="3209426" y="2898673"/>
            <a:ext cx="2880000" cy="0"/>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直線コネクタ 37">
            <a:extLst>
              <a:ext uri="{FF2B5EF4-FFF2-40B4-BE49-F238E27FC236}">
                <a16:creationId xmlns:a16="http://schemas.microsoft.com/office/drawing/2014/main" id="{E23B2C90-6AA1-314F-881B-1F659E36CC15}"/>
              </a:ext>
            </a:extLst>
          </p:cNvPr>
          <p:cNvCxnSpPr>
            <a:cxnSpLocks/>
          </p:cNvCxnSpPr>
          <p:nvPr/>
        </p:nvCxnSpPr>
        <p:spPr>
          <a:xfrm flipV="1">
            <a:off x="6096001" y="2882924"/>
            <a:ext cx="0" cy="510353"/>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42" name="四角形: 角を丸くする 41">
            <a:extLst>
              <a:ext uri="{FF2B5EF4-FFF2-40B4-BE49-F238E27FC236}">
                <a16:creationId xmlns:a16="http://schemas.microsoft.com/office/drawing/2014/main" id="{EF17A102-4AAF-CCEC-F3BF-66E838943F0E}"/>
              </a:ext>
            </a:extLst>
          </p:cNvPr>
          <p:cNvSpPr/>
          <p:nvPr/>
        </p:nvSpPr>
        <p:spPr>
          <a:xfrm>
            <a:off x="2008129" y="3407400"/>
            <a:ext cx="2428649" cy="830997"/>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四角形: 角を丸くする 42">
            <a:extLst>
              <a:ext uri="{FF2B5EF4-FFF2-40B4-BE49-F238E27FC236}">
                <a16:creationId xmlns:a16="http://schemas.microsoft.com/office/drawing/2014/main" id="{B2887786-B848-521C-6474-1B727FB9B678}"/>
              </a:ext>
            </a:extLst>
          </p:cNvPr>
          <p:cNvSpPr/>
          <p:nvPr/>
        </p:nvSpPr>
        <p:spPr>
          <a:xfrm>
            <a:off x="7764990" y="3429184"/>
            <a:ext cx="2454705" cy="88109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13156A18-249A-488B-3495-C30F397D3A63}"/>
              </a:ext>
            </a:extLst>
          </p:cNvPr>
          <p:cNvSpPr/>
          <p:nvPr/>
        </p:nvSpPr>
        <p:spPr>
          <a:xfrm>
            <a:off x="4872732" y="3389106"/>
            <a:ext cx="2454705" cy="88109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solidFill>
              </a:rPr>
              <a:t>人通りの多い</a:t>
            </a:r>
            <a:endParaRPr kumimoji="1" lang="en-US" altLang="ja-JP" sz="2400">
              <a:solidFill>
                <a:schemeClr val="tx1"/>
              </a:solidFill>
            </a:endParaRPr>
          </a:p>
          <a:p>
            <a:pPr algn="ctr"/>
            <a:r>
              <a:rPr kumimoji="1" lang="ja-JP" altLang="en-US" sz="2400">
                <a:solidFill>
                  <a:schemeClr val="tx1"/>
                </a:solidFill>
              </a:rPr>
              <a:t>空間形成</a:t>
            </a:r>
          </a:p>
        </p:txBody>
      </p:sp>
      <p:sp>
        <p:nvSpPr>
          <p:cNvPr id="45" name="矢印: 下 44">
            <a:extLst>
              <a:ext uri="{FF2B5EF4-FFF2-40B4-BE49-F238E27FC236}">
                <a16:creationId xmlns:a16="http://schemas.microsoft.com/office/drawing/2014/main" id="{99632C16-A55A-A76F-25E5-22ACA85028FC}"/>
              </a:ext>
            </a:extLst>
          </p:cNvPr>
          <p:cNvSpPr/>
          <p:nvPr/>
        </p:nvSpPr>
        <p:spPr>
          <a:xfrm>
            <a:off x="5387339" y="5387101"/>
            <a:ext cx="1417321" cy="410629"/>
          </a:xfrm>
          <a:prstGeom prst="downArrow">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5" name="直線コネクタ 54">
            <a:extLst>
              <a:ext uri="{FF2B5EF4-FFF2-40B4-BE49-F238E27FC236}">
                <a16:creationId xmlns:a16="http://schemas.microsoft.com/office/drawing/2014/main" id="{8FEB380D-9938-23EA-E65E-FCF9D292EA56}"/>
              </a:ext>
            </a:extLst>
          </p:cNvPr>
          <p:cNvCxnSpPr>
            <a:cxnSpLocks/>
          </p:cNvCxnSpPr>
          <p:nvPr/>
        </p:nvCxnSpPr>
        <p:spPr>
          <a:xfrm flipV="1">
            <a:off x="3234003" y="2882924"/>
            <a:ext cx="0" cy="510353"/>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直線コネクタ 55">
            <a:extLst>
              <a:ext uri="{FF2B5EF4-FFF2-40B4-BE49-F238E27FC236}">
                <a16:creationId xmlns:a16="http://schemas.microsoft.com/office/drawing/2014/main" id="{CF831595-A154-AF43-6033-74391ADC83C3}"/>
              </a:ext>
            </a:extLst>
          </p:cNvPr>
          <p:cNvCxnSpPr>
            <a:cxnSpLocks/>
          </p:cNvCxnSpPr>
          <p:nvPr/>
        </p:nvCxnSpPr>
        <p:spPr>
          <a:xfrm flipV="1">
            <a:off x="8956519" y="2898673"/>
            <a:ext cx="0" cy="510353"/>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8" name="直線コネクタ 57">
            <a:extLst>
              <a:ext uri="{FF2B5EF4-FFF2-40B4-BE49-F238E27FC236}">
                <a16:creationId xmlns:a16="http://schemas.microsoft.com/office/drawing/2014/main" id="{C74154D6-1EBE-4371-39DC-6F2524E25AC0}"/>
              </a:ext>
            </a:extLst>
          </p:cNvPr>
          <p:cNvCxnSpPr>
            <a:cxnSpLocks/>
          </p:cNvCxnSpPr>
          <p:nvPr/>
        </p:nvCxnSpPr>
        <p:spPr>
          <a:xfrm>
            <a:off x="6096000" y="2898673"/>
            <a:ext cx="2896343" cy="0"/>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59" name="テキスト ボックス 58">
            <a:extLst>
              <a:ext uri="{FF2B5EF4-FFF2-40B4-BE49-F238E27FC236}">
                <a16:creationId xmlns:a16="http://schemas.microsoft.com/office/drawing/2014/main" id="{B1A58869-D554-CFE6-50D7-37C9D86ABE80}"/>
              </a:ext>
            </a:extLst>
          </p:cNvPr>
          <p:cNvSpPr txBox="1"/>
          <p:nvPr/>
        </p:nvSpPr>
        <p:spPr>
          <a:xfrm>
            <a:off x="2070956" y="3443374"/>
            <a:ext cx="2365821" cy="830997"/>
          </a:xfrm>
          <a:prstGeom prst="rect">
            <a:avLst/>
          </a:prstGeom>
          <a:noFill/>
        </p:spPr>
        <p:txBody>
          <a:bodyPr wrap="square" rtlCol="0">
            <a:spAutoFit/>
          </a:bodyPr>
          <a:lstStyle/>
          <a:p>
            <a:pPr algn="ctr"/>
            <a:r>
              <a:rPr kumimoji="1" lang="ja-JP" altLang="en-US" sz="2400"/>
              <a:t>大型商業施設にない価値創出</a:t>
            </a:r>
          </a:p>
        </p:txBody>
      </p:sp>
      <p:sp>
        <p:nvSpPr>
          <p:cNvPr id="60" name="テキスト ボックス 59">
            <a:extLst>
              <a:ext uri="{FF2B5EF4-FFF2-40B4-BE49-F238E27FC236}">
                <a16:creationId xmlns:a16="http://schemas.microsoft.com/office/drawing/2014/main" id="{7E74D53E-D9C2-6C3C-B748-023B401D3C57}"/>
              </a:ext>
            </a:extLst>
          </p:cNvPr>
          <p:cNvSpPr txBox="1"/>
          <p:nvPr/>
        </p:nvSpPr>
        <p:spPr>
          <a:xfrm>
            <a:off x="7729164" y="3454472"/>
            <a:ext cx="2700830" cy="830997"/>
          </a:xfrm>
          <a:prstGeom prst="rect">
            <a:avLst/>
          </a:prstGeom>
          <a:noFill/>
        </p:spPr>
        <p:txBody>
          <a:bodyPr wrap="square" rtlCol="0">
            <a:spAutoFit/>
          </a:bodyPr>
          <a:lstStyle/>
          <a:p>
            <a:pPr algn="ctr"/>
            <a:r>
              <a:rPr kumimoji="1" lang="ja-JP" altLang="en-US" sz="2400"/>
              <a:t>多様な商業施設・</a:t>
            </a:r>
            <a:endParaRPr kumimoji="1" lang="en-US" altLang="ja-JP" sz="2400"/>
          </a:p>
          <a:p>
            <a:pPr algn="ctr"/>
            <a:r>
              <a:rPr kumimoji="1" lang="ja-JP" altLang="en-US" sz="2400"/>
              <a:t>売上額の増加</a:t>
            </a:r>
          </a:p>
        </p:txBody>
      </p:sp>
      <p:sp>
        <p:nvSpPr>
          <p:cNvPr id="62" name="四角形: 角を丸くする 61">
            <a:extLst>
              <a:ext uri="{FF2B5EF4-FFF2-40B4-BE49-F238E27FC236}">
                <a16:creationId xmlns:a16="http://schemas.microsoft.com/office/drawing/2014/main" id="{720B180C-E024-3F7B-874A-A0B6BF10386C}"/>
              </a:ext>
            </a:extLst>
          </p:cNvPr>
          <p:cNvSpPr/>
          <p:nvPr/>
        </p:nvSpPr>
        <p:spPr>
          <a:xfrm>
            <a:off x="1982073" y="4721848"/>
            <a:ext cx="8201798" cy="598578"/>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a:solidFill>
                  <a:schemeClr val="tx1">
                    <a:lumMod val="95000"/>
                    <a:lumOff val="5000"/>
                  </a:schemeClr>
                </a:solidFill>
              </a:rPr>
              <a:t>賑わい、理由なく訪ねることができる場所</a:t>
            </a:r>
            <a:endParaRPr lang="en-US" altLang="ja-JP" sz="2400">
              <a:solidFill>
                <a:schemeClr val="tx1">
                  <a:lumMod val="95000"/>
                  <a:lumOff val="5000"/>
                </a:schemeClr>
              </a:solidFill>
            </a:endParaRPr>
          </a:p>
        </p:txBody>
      </p:sp>
      <p:sp>
        <p:nvSpPr>
          <p:cNvPr id="63" name="正方形/長方形 62">
            <a:extLst>
              <a:ext uri="{FF2B5EF4-FFF2-40B4-BE49-F238E27FC236}">
                <a16:creationId xmlns:a16="http://schemas.microsoft.com/office/drawing/2014/main" id="{ED6C19BD-C304-2713-F0A5-3EC514F839C6}"/>
              </a:ext>
            </a:extLst>
          </p:cNvPr>
          <p:cNvSpPr/>
          <p:nvPr/>
        </p:nvSpPr>
        <p:spPr>
          <a:xfrm>
            <a:off x="7915365" y="110527"/>
            <a:ext cx="4058652" cy="94673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a:solidFill>
                  <a:schemeClr val="tx1"/>
                </a:solidFill>
              </a:rPr>
              <a:t>中心市街地のシェア低下</a:t>
            </a:r>
            <a:endParaRPr lang="en-US" altLang="ja-JP" sz="2400">
              <a:solidFill>
                <a:schemeClr val="tx1"/>
              </a:solidFill>
            </a:endParaRPr>
          </a:p>
        </p:txBody>
      </p:sp>
      <p:cxnSp>
        <p:nvCxnSpPr>
          <p:cNvPr id="64" name="直線コネクタ 63">
            <a:extLst>
              <a:ext uri="{FF2B5EF4-FFF2-40B4-BE49-F238E27FC236}">
                <a16:creationId xmlns:a16="http://schemas.microsoft.com/office/drawing/2014/main" id="{C9F8C475-49AA-B169-1BC8-FC9D33820163}"/>
              </a:ext>
            </a:extLst>
          </p:cNvPr>
          <p:cNvCxnSpPr>
            <a:cxnSpLocks/>
            <a:endCxn id="63" idx="1"/>
          </p:cNvCxnSpPr>
          <p:nvPr/>
        </p:nvCxnSpPr>
        <p:spPr>
          <a:xfrm flipV="1">
            <a:off x="6062773" y="583897"/>
            <a:ext cx="1852592" cy="13804"/>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20" name="スライド番号プレースホルダー 19">
            <a:extLst>
              <a:ext uri="{FF2B5EF4-FFF2-40B4-BE49-F238E27FC236}">
                <a16:creationId xmlns:a16="http://schemas.microsoft.com/office/drawing/2014/main" id="{AA85E504-63FE-4F13-3091-1A7DE42A0961}"/>
              </a:ext>
            </a:extLst>
          </p:cNvPr>
          <p:cNvSpPr>
            <a:spLocks noGrp="1"/>
          </p:cNvSpPr>
          <p:nvPr>
            <p:ph type="sldNum" sz="quarter" idx="12"/>
          </p:nvPr>
        </p:nvSpPr>
        <p:spPr/>
        <p:txBody>
          <a:bodyPr/>
          <a:lstStyle/>
          <a:p>
            <a:fld id="{AAFBFB99-2AAE-4C69-9A02-A796AAE272E8}" type="slidenum">
              <a:rPr kumimoji="1" lang="ja-JP" altLang="en-US" smtClean="0"/>
              <a:t>19</a:t>
            </a:fld>
            <a:endParaRPr kumimoji="1" lang="ja-JP" altLang="en-US"/>
          </a:p>
        </p:txBody>
      </p:sp>
      <p:sp>
        <p:nvSpPr>
          <p:cNvPr id="5" name="テキスト ボックス 4">
            <a:extLst>
              <a:ext uri="{FF2B5EF4-FFF2-40B4-BE49-F238E27FC236}">
                <a16:creationId xmlns:a16="http://schemas.microsoft.com/office/drawing/2014/main" id="{51526587-CE24-E053-9A7F-B63D6B40FC41}"/>
              </a:ext>
            </a:extLst>
          </p:cNvPr>
          <p:cNvSpPr txBox="1"/>
          <p:nvPr/>
        </p:nvSpPr>
        <p:spPr>
          <a:xfrm>
            <a:off x="9828351" y="1197916"/>
            <a:ext cx="1406013" cy="646331"/>
          </a:xfrm>
          <a:prstGeom prst="rect">
            <a:avLst/>
          </a:prstGeom>
          <a:noFill/>
        </p:spPr>
        <p:txBody>
          <a:bodyPr wrap="square" rtlCol="0">
            <a:spAutoFit/>
          </a:bodyPr>
          <a:lstStyle/>
          <a:p>
            <a:pPr algn="ctr"/>
            <a:r>
              <a:rPr kumimoji="1" lang="ja-JP" altLang="en-US" sz="3600" b="1">
                <a:solidFill>
                  <a:schemeClr val="bg1">
                    <a:lumMod val="50000"/>
                  </a:schemeClr>
                </a:solidFill>
              </a:rPr>
              <a:t>課題</a:t>
            </a:r>
          </a:p>
        </p:txBody>
      </p:sp>
      <p:sp>
        <p:nvSpPr>
          <p:cNvPr id="8" name="テキスト ボックス 7">
            <a:extLst>
              <a:ext uri="{FF2B5EF4-FFF2-40B4-BE49-F238E27FC236}">
                <a16:creationId xmlns:a16="http://schemas.microsoft.com/office/drawing/2014/main" id="{C53AADCD-4234-D359-76BB-0881940FDE32}"/>
              </a:ext>
            </a:extLst>
          </p:cNvPr>
          <p:cNvSpPr txBox="1"/>
          <p:nvPr/>
        </p:nvSpPr>
        <p:spPr>
          <a:xfrm>
            <a:off x="3030300" y="1301481"/>
            <a:ext cx="1406013" cy="646331"/>
          </a:xfrm>
          <a:prstGeom prst="rect">
            <a:avLst/>
          </a:prstGeom>
          <a:noFill/>
        </p:spPr>
        <p:txBody>
          <a:bodyPr wrap="square" rtlCol="0">
            <a:spAutoFit/>
          </a:bodyPr>
          <a:lstStyle/>
          <a:p>
            <a:pPr algn="ctr"/>
            <a:r>
              <a:rPr kumimoji="1" lang="ja-JP" altLang="en-US" sz="3600" b="1">
                <a:solidFill>
                  <a:srgbClr val="C26A4A"/>
                </a:solidFill>
              </a:rPr>
              <a:t>指針</a:t>
            </a:r>
          </a:p>
        </p:txBody>
      </p:sp>
      <p:sp>
        <p:nvSpPr>
          <p:cNvPr id="10" name="テキスト ボックス 9">
            <a:extLst>
              <a:ext uri="{FF2B5EF4-FFF2-40B4-BE49-F238E27FC236}">
                <a16:creationId xmlns:a16="http://schemas.microsoft.com/office/drawing/2014/main" id="{B08432A3-431B-7F45-1327-058004DCBA23}"/>
              </a:ext>
            </a:extLst>
          </p:cNvPr>
          <p:cNvSpPr txBox="1"/>
          <p:nvPr/>
        </p:nvSpPr>
        <p:spPr>
          <a:xfrm>
            <a:off x="953316" y="5907579"/>
            <a:ext cx="2484037" cy="646331"/>
          </a:xfrm>
          <a:prstGeom prst="rect">
            <a:avLst/>
          </a:prstGeom>
          <a:noFill/>
        </p:spPr>
        <p:txBody>
          <a:bodyPr wrap="square" rtlCol="0">
            <a:spAutoFit/>
          </a:bodyPr>
          <a:lstStyle/>
          <a:p>
            <a:pPr algn="ctr"/>
            <a:r>
              <a:rPr kumimoji="1" lang="ja-JP" altLang="en-US" sz="3600" b="1">
                <a:solidFill>
                  <a:srgbClr val="4A7BA7"/>
                </a:solidFill>
              </a:rPr>
              <a:t>分野別構想</a:t>
            </a:r>
          </a:p>
        </p:txBody>
      </p:sp>
    </p:spTree>
    <p:extLst>
      <p:ext uri="{BB962C8B-B14F-4D97-AF65-F5344CB8AC3E}">
        <p14:creationId xmlns:p14="http://schemas.microsoft.com/office/powerpoint/2010/main" val="1599286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A3BD9-F741-2CDF-2B5C-1DC31F146791}"/>
            </a:ext>
          </a:extLst>
        </p:cNvPr>
        <p:cNvGrpSpPr/>
        <p:nvPr/>
      </p:nvGrpSpPr>
      <p:grpSpPr>
        <a:xfrm>
          <a:off x="0" y="0"/>
          <a:ext cx="0" cy="0"/>
          <a:chOff x="0" y="0"/>
          <a:chExt cx="0" cy="0"/>
        </a:xfrm>
      </p:grpSpPr>
      <p:graphicFrame>
        <p:nvGraphicFramePr>
          <p:cNvPr id="15" name="表 14">
            <a:extLst>
              <a:ext uri="{FF2B5EF4-FFF2-40B4-BE49-F238E27FC236}">
                <a16:creationId xmlns:a16="http://schemas.microsoft.com/office/drawing/2014/main" id="{754B2FC9-0143-90F4-8035-AC396787F831}"/>
              </a:ext>
            </a:extLst>
          </p:cNvPr>
          <p:cNvGraphicFramePr>
            <a:graphicFrameLocks noGrp="1"/>
          </p:cNvGraphicFramePr>
          <p:nvPr>
            <p:extLst>
              <p:ext uri="{D42A27DB-BD31-4B8C-83A1-F6EECF244321}">
                <p14:modId xmlns:p14="http://schemas.microsoft.com/office/powerpoint/2010/main" val="3641128623"/>
              </p:ext>
            </p:extLst>
          </p:nvPr>
        </p:nvGraphicFramePr>
        <p:xfrm>
          <a:off x="5118864" y="844556"/>
          <a:ext cx="6983472" cy="2584444"/>
        </p:xfrm>
        <a:graphic>
          <a:graphicData uri="http://schemas.openxmlformats.org/drawingml/2006/table">
            <a:tbl>
              <a:tblPr bandRow="1">
                <a:tableStyleId>{5C22544A-7EE6-4342-B048-85BDC9FD1C3A}</a:tableStyleId>
              </a:tblPr>
              <a:tblGrid>
                <a:gridCol w="5535672">
                  <a:extLst>
                    <a:ext uri="{9D8B030D-6E8A-4147-A177-3AD203B41FA5}">
                      <a16:colId xmlns:a16="http://schemas.microsoft.com/office/drawing/2014/main" val="1629156233"/>
                    </a:ext>
                  </a:extLst>
                </a:gridCol>
                <a:gridCol w="1447800">
                  <a:extLst>
                    <a:ext uri="{9D8B030D-6E8A-4147-A177-3AD203B41FA5}">
                      <a16:colId xmlns:a16="http://schemas.microsoft.com/office/drawing/2014/main" val="4088132296"/>
                    </a:ext>
                  </a:extLst>
                </a:gridCol>
              </a:tblGrid>
              <a:tr h="489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a:solidFill>
                            <a:schemeClr val="bg2">
                              <a:lumMod val="90000"/>
                            </a:schemeClr>
                          </a:solidFill>
                        </a:rPr>
                        <a:t>通常時</a:t>
                      </a:r>
                    </a:p>
                  </a:txBody>
                  <a:tcP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1">
                          <a:solidFill>
                            <a:schemeClr val="bg2">
                              <a:lumMod val="90000"/>
                            </a:schemeClr>
                          </a:solidFill>
                        </a:rPr>
                        <a:t>48</a:t>
                      </a:r>
                      <a:r>
                        <a:rPr kumimoji="1" lang="ja-JP" altLang="en-US" sz="2400" b="1">
                          <a:solidFill>
                            <a:schemeClr val="bg2">
                              <a:lumMod val="90000"/>
                            </a:schemeClr>
                          </a:solidFill>
                        </a:rPr>
                        <a:t>人</a:t>
                      </a:r>
                      <a:r>
                        <a:rPr kumimoji="1" lang="en-US" altLang="ja-JP" sz="2400" b="1">
                          <a:solidFill>
                            <a:schemeClr val="bg2">
                              <a:lumMod val="90000"/>
                            </a:schemeClr>
                          </a:solidFill>
                        </a:rPr>
                        <a:t>/h</a:t>
                      </a:r>
                      <a:endParaRPr kumimoji="1" lang="ja-JP" altLang="en-US" sz="2400" b="1">
                        <a:solidFill>
                          <a:schemeClr val="bg2">
                            <a:lumMod val="90000"/>
                          </a:schemeClr>
                        </a:solidFill>
                      </a:endParaRPr>
                    </a:p>
                  </a:txBody>
                  <a:tcPr>
                    <a:solidFill>
                      <a:schemeClr val="bg2"/>
                    </a:solidFill>
                  </a:tcPr>
                </a:tc>
                <a:extLst>
                  <a:ext uri="{0D108BD9-81ED-4DB2-BD59-A6C34878D82A}">
                    <a16:rowId xmlns:a16="http://schemas.microsoft.com/office/drawing/2014/main" val="3897391876"/>
                  </a:ext>
                </a:extLst>
              </a:tr>
              <a:tr h="523238">
                <a:tc>
                  <a:txBody>
                    <a:bodyPr/>
                    <a:lstStyle/>
                    <a:p>
                      <a:pPr algn="ctr"/>
                      <a:r>
                        <a:rPr kumimoji="1" lang="ja-JP" altLang="en-US" sz="2400" b="1">
                          <a:solidFill>
                            <a:schemeClr val="bg2">
                              <a:lumMod val="90000"/>
                            </a:schemeClr>
                          </a:solidFill>
                        </a:rPr>
                        <a:t>路面装飾</a:t>
                      </a:r>
                    </a:p>
                  </a:txBody>
                  <a:tcPr>
                    <a:solidFill>
                      <a:schemeClr val="bg2"/>
                    </a:solidFill>
                  </a:tcPr>
                </a:tc>
                <a:tc>
                  <a:txBody>
                    <a:bodyPr/>
                    <a:lstStyle/>
                    <a:p>
                      <a:r>
                        <a:rPr kumimoji="1" lang="en-US" altLang="ja-JP" sz="2400" b="1">
                          <a:solidFill>
                            <a:schemeClr val="bg2">
                              <a:lumMod val="90000"/>
                            </a:schemeClr>
                          </a:solidFill>
                        </a:rPr>
                        <a:t>56</a:t>
                      </a:r>
                      <a:r>
                        <a:rPr kumimoji="1" lang="ja-JP" altLang="en-US" sz="2400" b="1">
                          <a:solidFill>
                            <a:schemeClr val="bg2">
                              <a:lumMod val="90000"/>
                            </a:schemeClr>
                          </a:solidFill>
                        </a:rPr>
                        <a:t>人</a:t>
                      </a:r>
                      <a:r>
                        <a:rPr kumimoji="1" lang="en-US" altLang="ja-JP" sz="2400" b="1">
                          <a:solidFill>
                            <a:schemeClr val="bg2">
                              <a:lumMod val="90000"/>
                            </a:schemeClr>
                          </a:solidFill>
                        </a:rPr>
                        <a:t>/h</a:t>
                      </a:r>
                      <a:endParaRPr kumimoji="1" lang="ja-JP" altLang="en-US" sz="2400" b="1">
                        <a:solidFill>
                          <a:schemeClr val="bg2">
                            <a:lumMod val="90000"/>
                          </a:schemeClr>
                        </a:solidFill>
                      </a:endParaRPr>
                    </a:p>
                  </a:txBody>
                  <a:tcPr>
                    <a:solidFill>
                      <a:schemeClr val="bg2"/>
                    </a:solidFill>
                  </a:tcPr>
                </a:tc>
                <a:extLst>
                  <a:ext uri="{0D108BD9-81ED-4DB2-BD59-A6C34878D82A}">
                    <a16:rowId xmlns:a16="http://schemas.microsoft.com/office/drawing/2014/main" val="2536386970"/>
                  </a:ext>
                </a:extLst>
              </a:tr>
              <a:tr h="5250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a:solidFill>
                            <a:schemeClr val="bg2">
                              <a:lumMod val="90000"/>
                            </a:schemeClr>
                          </a:solidFill>
                        </a:rPr>
                        <a:t>路面装飾＋植栽・</a:t>
                      </a:r>
                      <a:r>
                        <a:rPr kumimoji="1" lang="ja-JP" altLang="en-US" sz="2400" b="1" kern="1200">
                          <a:solidFill>
                            <a:schemeClr val="bg2">
                              <a:lumMod val="90000"/>
                            </a:schemeClr>
                          </a:solidFill>
                          <a:effectLst/>
                          <a:latin typeface="+mn-lt"/>
                          <a:ea typeface="+mn-ea"/>
                          <a:cs typeface="+mn-cs"/>
                        </a:rPr>
                        <a:t>什器 </a:t>
                      </a:r>
                      <a:endParaRPr lang="ja-JP" altLang="en-US" sz="2400" b="1">
                        <a:solidFill>
                          <a:schemeClr val="bg2">
                            <a:lumMod val="90000"/>
                          </a:schemeClr>
                        </a:solidFill>
                      </a:endParaRPr>
                    </a:p>
                  </a:txBody>
                  <a:tcPr>
                    <a:solidFill>
                      <a:schemeClr val="bg2"/>
                    </a:solidFill>
                  </a:tcPr>
                </a:tc>
                <a:tc>
                  <a:txBody>
                    <a:bodyPr/>
                    <a:lstStyle/>
                    <a:p>
                      <a:r>
                        <a:rPr kumimoji="1" lang="en-US" altLang="ja-JP" sz="2400" b="1">
                          <a:solidFill>
                            <a:schemeClr val="bg2">
                              <a:lumMod val="90000"/>
                            </a:schemeClr>
                          </a:solidFill>
                        </a:rPr>
                        <a:t>72</a:t>
                      </a:r>
                      <a:r>
                        <a:rPr kumimoji="1" lang="ja-JP" altLang="en-US" sz="2400" b="1">
                          <a:solidFill>
                            <a:schemeClr val="bg2">
                              <a:lumMod val="90000"/>
                            </a:schemeClr>
                          </a:solidFill>
                        </a:rPr>
                        <a:t>人</a:t>
                      </a:r>
                      <a:r>
                        <a:rPr kumimoji="1" lang="en-US" altLang="ja-JP" sz="2400" b="1">
                          <a:solidFill>
                            <a:schemeClr val="bg2">
                              <a:lumMod val="90000"/>
                            </a:schemeClr>
                          </a:solidFill>
                        </a:rPr>
                        <a:t>/h</a:t>
                      </a:r>
                      <a:endParaRPr kumimoji="1" lang="ja-JP" altLang="en-US" sz="2400" b="1">
                        <a:solidFill>
                          <a:schemeClr val="bg2">
                            <a:lumMod val="90000"/>
                          </a:schemeClr>
                        </a:solidFill>
                      </a:endParaRPr>
                    </a:p>
                  </a:txBody>
                  <a:tcPr>
                    <a:solidFill>
                      <a:schemeClr val="bg2"/>
                    </a:solidFill>
                  </a:tcPr>
                </a:tc>
                <a:extLst>
                  <a:ext uri="{0D108BD9-81ED-4DB2-BD59-A6C34878D82A}">
                    <a16:rowId xmlns:a16="http://schemas.microsoft.com/office/drawing/2014/main" val="3457992086"/>
                  </a:ext>
                </a:extLst>
              </a:tr>
              <a:tr h="523238">
                <a:tc>
                  <a:txBody>
                    <a:bodyPr/>
                    <a:lstStyle/>
                    <a:p>
                      <a:pPr algn="ctr"/>
                      <a:r>
                        <a:rPr lang="ja-JP" altLang="en-US" sz="2400" b="1">
                          <a:solidFill>
                            <a:schemeClr val="bg2">
                              <a:lumMod val="90000"/>
                            </a:schemeClr>
                          </a:solidFill>
                        </a:rPr>
                        <a:t>路面装飾＋什器・植栽（プチマシェ）</a:t>
                      </a:r>
                      <a:endParaRPr kumimoji="1" lang="ja-JP" altLang="en-US" sz="2400" b="1">
                        <a:solidFill>
                          <a:schemeClr val="bg2">
                            <a:lumMod val="90000"/>
                          </a:schemeClr>
                        </a:solidFill>
                      </a:endParaRPr>
                    </a:p>
                  </a:txBody>
                  <a:tcPr>
                    <a:solidFill>
                      <a:schemeClr val="bg2"/>
                    </a:solidFill>
                  </a:tcPr>
                </a:tc>
                <a:tc>
                  <a:txBody>
                    <a:bodyPr/>
                    <a:lstStyle/>
                    <a:p>
                      <a:r>
                        <a:rPr kumimoji="1" lang="en-US" altLang="ja-JP" sz="2400" b="1">
                          <a:solidFill>
                            <a:schemeClr val="bg2">
                              <a:lumMod val="90000"/>
                            </a:schemeClr>
                          </a:solidFill>
                        </a:rPr>
                        <a:t>101</a:t>
                      </a:r>
                      <a:r>
                        <a:rPr kumimoji="1" lang="ja-JP" altLang="en-US" sz="2400" b="1">
                          <a:solidFill>
                            <a:schemeClr val="bg2">
                              <a:lumMod val="90000"/>
                            </a:schemeClr>
                          </a:solidFill>
                        </a:rPr>
                        <a:t>人</a:t>
                      </a:r>
                      <a:r>
                        <a:rPr kumimoji="1" lang="en-US" altLang="ja-JP" sz="2400" b="1">
                          <a:solidFill>
                            <a:schemeClr val="bg2">
                              <a:lumMod val="90000"/>
                            </a:schemeClr>
                          </a:solidFill>
                        </a:rPr>
                        <a:t>/h</a:t>
                      </a:r>
                      <a:endParaRPr kumimoji="1" lang="ja-JP" altLang="en-US" sz="2400" b="1">
                        <a:solidFill>
                          <a:schemeClr val="bg2">
                            <a:lumMod val="90000"/>
                          </a:schemeClr>
                        </a:solidFill>
                      </a:endParaRPr>
                    </a:p>
                  </a:txBody>
                  <a:tcPr>
                    <a:solidFill>
                      <a:schemeClr val="bg2"/>
                    </a:solidFill>
                  </a:tcPr>
                </a:tc>
                <a:extLst>
                  <a:ext uri="{0D108BD9-81ED-4DB2-BD59-A6C34878D82A}">
                    <a16:rowId xmlns:a16="http://schemas.microsoft.com/office/drawing/2014/main" val="3123321738"/>
                  </a:ext>
                </a:extLst>
              </a:tr>
              <a:tr h="5232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a:solidFill>
                            <a:schemeClr val="bg2">
                              <a:lumMod val="90000"/>
                            </a:schemeClr>
                          </a:solidFill>
                        </a:rPr>
                        <a:t>路面装飾＋植栽・</a:t>
                      </a:r>
                      <a:r>
                        <a:rPr kumimoji="1" lang="ja-JP" altLang="en-US" sz="2400" b="1" kern="1200">
                          <a:solidFill>
                            <a:schemeClr val="bg2">
                              <a:lumMod val="90000"/>
                            </a:schemeClr>
                          </a:solidFill>
                          <a:effectLst/>
                          <a:latin typeface="+mn-lt"/>
                          <a:ea typeface="+mn-ea"/>
                          <a:cs typeface="+mn-cs"/>
                        </a:rPr>
                        <a:t>什器 ＋マルシェ</a:t>
                      </a:r>
                      <a:endParaRPr lang="ja-JP" altLang="en-US" sz="2400" b="1">
                        <a:solidFill>
                          <a:schemeClr val="bg2">
                            <a:lumMod val="90000"/>
                          </a:schemeClr>
                        </a:solidFill>
                      </a:endParaRPr>
                    </a:p>
                  </a:txBody>
                  <a:tcPr>
                    <a:solidFill>
                      <a:schemeClr val="bg2"/>
                    </a:solidFill>
                  </a:tcPr>
                </a:tc>
                <a:tc>
                  <a:txBody>
                    <a:bodyPr/>
                    <a:lstStyle/>
                    <a:p>
                      <a:r>
                        <a:rPr kumimoji="1" lang="en-US" altLang="ja-JP" sz="2400" b="1">
                          <a:solidFill>
                            <a:schemeClr val="bg2">
                              <a:lumMod val="90000"/>
                            </a:schemeClr>
                          </a:solidFill>
                        </a:rPr>
                        <a:t>310</a:t>
                      </a:r>
                      <a:r>
                        <a:rPr kumimoji="1" lang="ja-JP" altLang="en-US" sz="2400" b="1">
                          <a:solidFill>
                            <a:schemeClr val="bg2">
                              <a:lumMod val="90000"/>
                            </a:schemeClr>
                          </a:solidFill>
                        </a:rPr>
                        <a:t>人</a:t>
                      </a:r>
                      <a:r>
                        <a:rPr kumimoji="1" lang="en-US" altLang="ja-JP" sz="2400" b="1">
                          <a:solidFill>
                            <a:schemeClr val="bg2">
                              <a:lumMod val="90000"/>
                            </a:schemeClr>
                          </a:solidFill>
                        </a:rPr>
                        <a:t>/h</a:t>
                      </a:r>
                      <a:endParaRPr kumimoji="1" lang="ja-JP" altLang="en-US" sz="2400" b="1">
                        <a:solidFill>
                          <a:schemeClr val="bg2">
                            <a:lumMod val="90000"/>
                          </a:schemeClr>
                        </a:solidFill>
                      </a:endParaRPr>
                    </a:p>
                  </a:txBody>
                  <a:tcPr>
                    <a:solidFill>
                      <a:schemeClr val="bg2"/>
                    </a:solidFill>
                  </a:tcPr>
                </a:tc>
                <a:extLst>
                  <a:ext uri="{0D108BD9-81ED-4DB2-BD59-A6C34878D82A}">
                    <a16:rowId xmlns:a16="http://schemas.microsoft.com/office/drawing/2014/main" val="111939778"/>
                  </a:ext>
                </a:extLst>
              </a:tr>
            </a:tbl>
          </a:graphicData>
        </a:graphic>
      </p:graphicFrame>
      <p:sp>
        <p:nvSpPr>
          <p:cNvPr id="52" name="正方形/長方形 51">
            <a:extLst>
              <a:ext uri="{FF2B5EF4-FFF2-40B4-BE49-F238E27FC236}">
                <a16:creationId xmlns:a16="http://schemas.microsoft.com/office/drawing/2014/main" id="{383F5BB0-C52D-A12E-0D12-241E457B5A8B}"/>
              </a:ext>
            </a:extLst>
          </p:cNvPr>
          <p:cNvSpPr/>
          <p:nvPr/>
        </p:nvSpPr>
        <p:spPr>
          <a:xfrm>
            <a:off x="141928" y="1866900"/>
            <a:ext cx="4976936" cy="3290650"/>
          </a:xfrm>
          <a:prstGeom prst="rect">
            <a:avLst/>
          </a:prstGeom>
          <a:noFill/>
          <a:ln w="762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図 36" descr="コンピュータ が含まれている画像&#10;&#10;自動的に生成された説明">
            <a:extLst>
              <a:ext uri="{FF2B5EF4-FFF2-40B4-BE49-F238E27FC236}">
                <a16:creationId xmlns:a16="http://schemas.microsoft.com/office/drawing/2014/main" id="{09CD24C9-C3FF-E9FE-5B78-DD5D2EA25A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724" y="1950975"/>
            <a:ext cx="4802638" cy="3115225"/>
          </a:xfrm>
          <a:prstGeom prst="rect">
            <a:avLst/>
          </a:prstGeom>
        </p:spPr>
      </p:pic>
      <p:sp>
        <p:nvSpPr>
          <p:cNvPr id="2" name="四角形: 角を丸くする 1">
            <a:extLst>
              <a:ext uri="{FF2B5EF4-FFF2-40B4-BE49-F238E27FC236}">
                <a16:creationId xmlns:a16="http://schemas.microsoft.com/office/drawing/2014/main" id="{6C27034B-8D46-9E76-8663-67866C0DAC84}"/>
              </a:ext>
            </a:extLst>
          </p:cNvPr>
          <p:cNvSpPr/>
          <p:nvPr/>
        </p:nvSpPr>
        <p:spPr>
          <a:xfrm>
            <a:off x="141928" y="4368800"/>
            <a:ext cx="1717201" cy="2419841"/>
          </a:xfrm>
          <a:prstGeom prst="roundRect">
            <a:avLst>
              <a:gd name="adj" fmla="val 821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E0C5EACC-CB3D-AB47-8643-4A7921D1DBF0}"/>
              </a:ext>
            </a:extLst>
          </p:cNvPr>
          <p:cNvSpPr txBox="1"/>
          <p:nvPr/>
        </p:nvSpPr>
        <p:spPr>
          <a:xfrm>
            <a:off x="465079" y="244662"/>
            <a:ext cx="3870133"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08</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提案：商業</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5" name="正方形/長方形 4">
            <a:extLst>
              <a:ext uri="{FF2B5EF4-FFF2-40B4-BE49-F238E27FC236}">
                <a16:creationId xmlns:a16="http://schemas.microsoft.com/office/drawing/2014/main" id="{2F7D7F92-48C9-7ED6-C6DE-FF0A42F2CDA0}"/>
              </a:ext>
            </a:extLst>
          </p:cNvPr>
          <p:cNvSpPr/>
          <p:nvPr/>
        </p:nvSpPr>
        <p:spPr>
          <a:xfrm>
            <a:off x="10618508" y="2885176"/>
            <a:ext cx="1431564" cy="543824"/>
          </a:xfrm>
          <a:prstGeom prst="rect">
            <a:avLst/>
          </a:prstGeom>
          <a:noFill/>
          <a:ln w="571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四角形: 角を丸くする 32">
            <a:extLst>
              <a:ext uri="{FF2B5EF4-FFF2-40B4-BE49-F238E27FC236}">
                <a16:creationId xmlns:a16="http://schemas.microsoft.com/office/drawing/2014/main" id="{4EC34973-DEFD-8B74-D7AC-368E272EE42A}"/>
              </a:ext>
            </a:extLst>
          </p:cNvPr>
          <p:cNvSpPr/>
          <p:nvPr/>
        </p:nvSpPr>
        <p:spPr>
          <a:xfrm>
            <a:off x="7922572" y="3739193"/>
            <a:ext cx="4127500" cy="1178047"/>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500" b="1">
                <a:solidFill>
                  <a:schemeClr val="bg2">
                    <a:lumMod val="90000"/>
                  </a:schemeClr>
                </a:solidFill>
              </a:rPr>
              <a:t>マルシェの設置で通行量が通常時の６</a:t>
            </a:r>
            <a:r>
              <a:rPr lang="ja-JP" altLang="en-US" sz="2500" b="1">
                <a:solidFill>
                  <a:schemeClr val="bg2">
                    <a:lumMod val="90000"/>
                  </a:schemeClr>
                </a:solidFill>
              </a:rPr>
              <a:t>倍に</a:t>
            </a:r>
            <a:endParaRPr kumimoji="1" lang="en-US" altLang="ja-JP" sz="2500" b="1">
              <a:solidFill>
                <a:schemeClr val="bg2">
                  <a:lumMod val="90000"/>
                </a:schemeClr>
              </a:solidFill>
            </a:endParaRPr>
          </a:p>
        </p:txBody>
      </p:sp>
      <p:cxnSp>
        <p:nvCxnSpPr>
          <p:cNvPr id="27" name="直線コネクタ 26">
            <a:extLst>
              <a:ext uri="{FF2B5EF4-FFF2-40B4-BE49-F238E27FC236}">
                <a16:creationId xmlns:a16="http://schemas.microsoft.com/office/drawing/2014/main" id="{99EFFD9D-F7E1-7167-BA69-49C83929D2B0}"/>
              </a:ext>
            </a:extLst>
          </p:cNvPr>
          <p:cNvCxnSpPr>
            <a:cxnSpLocks/>
          </p:cNvCxnSpPr>
          <p:nvPr/>
        </p:nvCxnSpPr>
        <p:spPr>
          <a:xfrm>
            <a:off x="543907" y="1684972"/>
            <a:ext cx="2691662" cy="0"/>
          </a:xfrm>
          <a:prstGeom prst="line">
            <a:avLst/>
          </a:prstGeom>
          <a:ln w="38100">
            <a:solidFill>
              <a:srgbClr val="C26A4A"/>
            </a:solidFill>
          </a:ln>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2A1E9130-0BC7-D4B5-B558-AD56726406E8}"/>
              </a:ext>
            </a:extLst>
          </p:cNvPr>
          <p:cNvSpPr txBox="1"/>
          <p:nvPr/>
        </p:nvSpPr>
        <p:spPr>
          <a:xfrm>
            <a:off x="591203" y="1223307"/>
            <a:ext cx="3397473" cy="461665"/>
          </a:xfrm>
          <a:prstGeom prst="rect">
            <a:avLst/>
          </a:prstGeom>
          <a:noFill/>
        </p:spPr>
        <p:txBody>
          <a:bodyPr wrap="square" rtlCol="0">
            <a:spAutoFit/>
          </a:bodyPr>
          <a:lstStyle/>
          <a:p>
            <a:r>
              <a:rPr lang="ja-JP" altLang="en-US" sz="2400">
                <a:latin typeface="Noto Sans JP" panose="020B0200000000000000" pitchFamily="50" charset="-128"/>
                <a:ea typeface="Noto Sans JP" panose="020B0200000000000000" pitchFamily="50" charset="-128"/>
              </a:rPr>
              <a:t>現状と事例</a:t>
            </a:r>
            <a:endParaRPr kumimoji="1" lang="ja-JP" altLang="en-US" sz="2400">
              <a:latin typeface="Noto Sans JP" panose="020B0200000000000000" pitchFamily="50" charset="-128"/>
              <a:ea typeface="Noto Sans JP" panose="020B0200000000000000" pitchFamily="50" charset="-128"/>
            </a:endParaRPr>
          </a:p>
        </p:txBody>
      </p:sp>
      <p:sp>
        <p:nvSpPr>
          <p:cNvPr id="34" name="正方形/長方形 33">
            <a:extLst>
              <a:ext uri="{FF2B5EF4-FFF2-40B4-BE49-F238E27FC236}">
                <a16:creationId xmlns:a16="http://schemas.microsoft.com/office/drawing/2014/main" id="{BF4D84D6-903D-EA13-D2A6-CA3A50AD71C8}"/>
              </a:ext>
            </a:extLst>
          </p:cNvPr>
          <p:cNvSpPr/>
          <p:nvPr/>
        </p:nvSpPr>
        <p:spPr>
          <a:xfrm>
            <a:off x="10638018" y="844556"/>
            <a:ext cx="1431564" cy="517206"/>
          </a:xfrm>
          <a:prstGeom prst="rect">
            <a:avLst/>
          </a:prstGeom>
          <a:noFill/>
          <a:ln w="5715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0D1A3643-0B17-166A-EABC-03823220AED3}"/>
              </a:ext>
            </a:extLst>
          </p:cNvPr>
          <p:cNvSpPr txBox="1"/>
          <p:nvPr/>
        </p:nvSpPr>
        <p:spPr>
          <a:xfrm>
            <a:off x="5475532" y="292308"/>
            <a:ext cx="8544462" cy="461665"/>
          </a:xfrm>
          <a:prstGeom prst="rect">
            <a:avLst/>
          </a:prstGeom>
          <a:noFill/>
        </p:spPr>
        <p:txBody>
          <a:bodyPr wrap="square" rtlCol="0">
            <a:spAutoFit/>
          </a:bodyPr>
          <a:lstStyle/>
          <a:p>
            <a:r>
              <a:rPr lang="ja-JP" altLang="en-US" sz="2400">
                <a:solidFill>
                  <a:schemeClr val="bg2">
                    <a:lumMod val="90000"/>
                  </a:schemeClr>
                </a:solidFill>
              </a:rPr>
              <a:t>狭幅員道路への</a:t>
            </a:r>
            <a:r>
              <a:rPr kumimoji="1" lang="ja-JP" altLang="en-US" sz="2400">
                <a:solidFill>
                  <a:schemeClr val="bg2">
                    <a:lumMod val="90000"/>
                  </a:schemeClr>
                </a:solidFill>
              </a:rPr>
              <a:t>介入による歩行者通行量の変化</a:t>
            </a:r>
          </a:p>
        </p:txBody>
      </p:sp>
      <p:sp>
        <p:nvSpPr>
          <p:cNvPr id="35" name="スライド番号プレースホルダー 34">
            <a:extLst>
              <a:ext uri="{FF2B5EF4-FFF2-40B4-BE49-F238E27FC236}">
                <a16:creationId xmlns:a16="http://schemas.microsoft.com/office/drawing/2014/main" id="{500CE86E-C2A2-3A03-5579-6768EA00D0CE}"/>
              </a:ext>
            </a:extLst>
          </p:cNvPr>
          <p:cNvSpPr>
            <a:spLocks noGrp="1"/>
          </p:cNvSpPr>
          <p:nvPr>
            <p:ph type="sldNum" sz="quarter" idx="12"/>
          </p:nvPr>
        </p:nvSpPr>
        <p:spPr/>
        <p:txBody>
          <a:bodyPr/>
          <a:lstStyle/>
          <a:p>
            <a:fld id="{AAFBFB99-2AAE-4C69-9A02-A796AAE272E8}" type="slidenum">
              <a:rPr kumimoji="1" lang="ja-JP" altLang="en-US" smtClean="0"/>
              <a:t>20</a:t>
            </a:fld>
            <a:endParaRPr kumimoji="1" lang="ja-JP" altLang="en-US"/>
          </a:p>
        </p:txBody>
      </p:sp>
      <p:sp>
        <p:nvSpPr>
          <p:cNvPr id="4" name="テキスト ボックス 3">
            <a:extLst>
              <a:ext uri="{FF2B5EF4-FFF2-40B4-BE49-F238E27FC236}">
                <a16:creationId xmlns:a16="http://schemas.microsoft.com/office/drawing/2014/main" id="{118D627E-58E1-DB83-F6BA-9B93E52737C6}"/>
              </a:ext>
            </a:extLst>
          </p:cNvPr>
          <p:cNvSpPr txBox="1"/>
          <p:nvPr/>
        </p:nvSpPr>
        <p:spPr>
          <a:xfrm>
            <a:off x="7814036" y="5427377"/>
            <a:ext cx="4026961" cy="830997"/>
          </a:xfrm>
          <a:prstGeom prst="rect">
            <a:avLst/>
          </a:prstGeom>
          <a:noFill/>
          <a:ln>
            <a:solidFill>
              <a:schemeClr val="bg1">
                <a:lumMod val="95000"/>
              </a:schemeClr>
            </a:solidFill>
          </a:ln>
        </p:spPr>
        <p:txBody>
          <a:bodyPr wrap="square">
            <a:spAutoFit/>
          </a:bodyPr>
          <a:lstStyle/>
          <a:p>
            <a:r>
              <a:rPr lang="ja-JP" altLang="en-US" sz="1200">
                <a:solidFill>
                  <a:schemeClr val="bg2">
                    <a:lumMod val="90000"/>
                  </a:schemeClr>
                </a:solidFill>
                <a:latin typeface="+mn-ea"/>
              </a:rPr>
              <a:t>第 </a:t>
            </a:r>
            <a:r>
              <a:rPr lang="en-US" altLang="ja-JP" sz="1200">
                <a:solidFill>
                  <a:schemeClr val="bg2">
                    <a:lumMod val="90000"/>
                  </a:schemeClr>
                </a:solidFill>
                <a:latin typeface="+mn-ea"/>
              </a:rPr>
              <a:t>69 </a:t>
            </a:r>
            <a:r>
              <a:rPr lang="ja-JP" altLang="en-US" sz="1200">
                <a:solidFill>
                  <a:schemeClr val="bg2">
                    <a:lumMod val="90000"/>
                  </a:schemeClr>
                </a:solidFill>
                <a:latin typeface="+mn-ea"/>
              </a:rPr>
              <a:t>回土木計画学研究発表会・講演集</a:t>
            </a:r>
            <a:r>
              <a:rPr lang="en-US" altLang="ja-JP" sz="1200">
                <a:solidFill>
                  <a:schemeClr val="bg2">
                    <a:lumMod val="90000"/>
                  </a:schemeClr>
                </a:solidFill>
                <a:latin typeface="+mn-ea"/>
              </a:rPr>
              <a:t> : </a:t>
            </a:r>
            <a:r>
              <a:rPr lang="ja-JP" altLang="en-US" sz="1200">
                <a:solidFill>
                  <a:schemeClr val="bg2">
                    <a:lumMod val="90000"/>
                  </a:schemeClr>
                </a:solidFill>
                <a:latin typeface="+mn-ea"/>
              </a:rPr>
              <a:t>狭幅員道路における賑わい創出と 歩行者の安全確保に関する考察</a:t>
            </a:r>
            <a:endParaRPr lang="en" altLang="ja-JP" sz="1200">
              <a:solidFill>
                <a:schemeClr val="bg2">
                  <a:lumMod val="90000"/>
                </a:schemeClr>
              </a:solidFill>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 altLang="ja-JP" sz="1200">
                <a:solidFill>
                  <a:schemeClr val="bg2">
                    <a:lumMod val="90000"/>
                  </a:schemeClr>
                </a:solidFill>
                <a:latin typeface="+mn-ea"/>
                <a:hlinkClick r:id="rId4">
                  <a:extLst>
                    <a:ext uri="{A12FA001-AC4F-418D-AE19-62706E023703}">
                      <ahyp:hlinkClr xmlns:ahyp="http://schemas.microsoft.com/office/drawing/2018/hyperlinkcolor" val="tx"/>
                    </a:ext>
                  </a:extLst>
                </a:hlinkClick>
              </a:rPr>
              <a:t>http://humanscape.main.jp/wp-content/uploads/2024/06/2405_Shared_Space.pdf</a:t>
            </a:r>
            <a:endParaRPr kumimoji="1" lang="en" altLang="ja-JP" sz="1200">
              <a:solidFill>
                <a:schemeClr val="bg2">
                  <a:lumMod val="90000"/>
                </a:schemeClr>
              </a:solidFill>
              <a:latin typeface="+mn-ea"/>
            </a:endParaRPr>
          </a:p>
        </p:txBody>
      </p:sp>
      <p:pic>
        <p:nvPicPr>
          <p:cNvPr id="38" name="図 37" descr="マップ&#10;&#10;AI 生成コンテンツは誤りを含む可能性があります。">
            <a:extLst>
              <a:ext uri="{FF2B5EF4-FFF2-40B4-BE49-F238E27FC236}">
                <a16:creationId xmlns:a16="http://schemas.microsoft.com/office/drawing/2014/main" id="{65C23844-45AF-204D-AE41-21718812935B}"/>
              </a:ext>
            </a:extLst>
          </p:cNvPr>
          <p:cNvPicPr>
            <a:picLocks noChangeAspect="1"/>
          </p:cNvPicPr>
          <p:nvPr/>
        </p:nvPicPr>
        <p:blipFill>
          <a:blip r:embed="rId5">
            <a:extLst>
              <a:ext uri="{28A0092B-C50C-407E-A947-70E740481C1C}">
                <a14:useLocalDpi xmlns:a14="http://schemas.microsoft.com/office/drawing/2010/main" val="0"/>
              </a:ext>
            </a:extLst>
          </a:blip>
          <a:srcRect l="19772" t="29013" r="8902" b="28391"/>
          <a:stretch>
            <a:fillRect/>
          </a:stretch>
        </p:blipFill>
        <p:spPr>
          <a:xfrm>
            <a:off x="5234100" y="4720377"/>
            <a:ext cx="2163925" cy="2068264"/>
          </a:xfrm>
          <a:prstGeom prst="rect">
            <a:avLst/>
          </a:prstGeom>
          <a:ln>
            <a:noFill/>
          </a:ln>
          <a:effectLst>
            <a:softEdge rad="112500"/>
          </a:effectLst>
        </p:spPr>
      </p:pic>
      <p:sp>
        <p:nvSpPr>
          <p:cNvPr id="39" name="正方形/長方形 38">
            <a:extLst>
              <a:ext uri="{FF2B5EF4-FFF2-40B4-BE49-F238E27FC236}">
                <a16:creationId xmlns:a16="http://schemas.microsoft.com/office/drawing/2014/main" id="{1508658E-C9F6-8C08-A3C6-1835514BDC1D}"/>
              </a:ext>
            </a:extLst>
          </p:cNvPr>
          <p:cNvSpPr/>
          <p:nvPr/>
        </p:nvSpPr>
        <p:spPr>
          <a:xfrm>
            <a:off x="6316062" y="5502309"/>
            <a:ext cx="416012" cy="321558"/>
          </a:xfrm>
          <a:prstGeom prst="rect">
            <a:avLst/>
          </a:prstGeom>
          <a:noFill/>
          <a:ln w="381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正方形/長方形 39">
            <a:extLst>
              <a:ext uri="{FF2B5EF4-FFF2-40B4-BE49-F238E27FC236}">
                <a16:creationId xmlns:a16="http://schemas.microsoft.com/office/drawing/2014/main" id="{DACF3548-F06C-04FA-347B-2D0BD39EB005}"/>
              </a:ext>
            </a:extLst>
          </p:cNvPr>
          <p:cNvSpPr/>
          <p:nvPr/>
        </p:nvSpPr>
        <p:spPr>
          <a:xfrm>
            <a:off x="219922" y="4905343"/>
            <a:ext cx="510236" cy="252207"/>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41" name="テキスト ボックス 40">
            <a:extLst>
              <a:ext uri="{FF2B5EF4-FFF2-40B4-BE49-F238E27FC236}">
                <a16:creationId xmlns:a16="http://schemas.microsoft.com/office/drawing/2014/main" id="{B9E6CF89-CDBD-F4C0-A744-A26140ED3316}"/>
              </a:ext>
            </a:extLst>
          </p:cNvPr>
          <p:cNvSpPr txBox="1"/>
          <p:nvPr/>
        </p:nvSpPr>
        <p:spPr>
          <a:xfrm>
            <a:off x="772556" y="4833884"/>
            <a:ext cx="697627" cy="400110"/>
          </a:xfrm>
          <a:prstGeom prst="rect">
            <a:avLst/>
          </a:prstGeom>
          <a:noFill/>
        </p:spPr>
        <p:txBody>
          <a:bodyPr wrap="none" rtlCol="0">
            <a:spAutoFit/>
          </a:bodyPr>
          <a:lstStyle/>
          <a:p>
            <a:r>
              <a:rPr kumimoji="1" lang="ja-JP" altLang="en-US" sz="2000"/>
              <a:t>店舗</a:t>
            </a:r>
          </a:p>
        </p:txBody>
      </p:sp>
      <p:sp>
        <p:nvSpPr>
          <p:cNvPr id="42" name="テキスト ボックス 41">
            <a:extLst>
              <a:ext uri="{FF2B5EF4-FFF2-40B4-BE49-F238E27FC236}">
                <a16:creationId xmlns:a16="http://schemas.microsoft.com/office/drawing/2014/main" id="{28015DD6-674D-7ECD-42EB-9239475DBA58}"/>
              </a:ext>
            </a:extLst>
          </p:cNvPr>
          <p:cNvSpPr txBox="1"/>
          <p:nvPr/>
        </p:nvSpPr>
        <p:spPr>
          <a:xfrm>
            <a:off x="772556" y="5189443"/>
            <a:ext cx="1107996" cy="369332"/>
          </a:xfrm>
          <a:prstGeom prst="rect">
            <a:avLst/>
          </a:prstGeom>
          <a:noFill/>
        </p:spPr>
        <p:txBody>
          <a:bodyPr wrap="none" rtlCol="0">
            <a:spAutoFit/>
          </a:bodyPr>
          <a:lstStyle/>
          <a:p>
            <a:r>
              <a:rPr lang="ja-JP" altLang="en-US"/>
              <a:t>戸建</a:t>
            </a:r>
            <a:r>
              <a:rPr kumimoji="1" lang="ja-JP" altLang="en-US"/>
              <a:t>住宅</a:t>
            </a:r>
          </a:p>
        </p:txBody>
      </p:sp>
      <p:sp>
        <p:nvSpPr>
          <p:cNvPr id="43" name="テキスト ボックス 42">
            <a:extLst>
              <a:ext uri="{FF2B5EF4-FFF2-40B4-BE49-F238E27FC236}">
                <a16:creationId xmlns:a16="http://schemas.microsoft.com/office/drawing/2014/main" id="{FE18A021-630E-B5CA-3BFF-74AD2EDAAFD2}"/>
              </a:ext>
            </a:extLst>
          </p:cNvPr>
          <p:cNvSpPr txBox="1"/>
          <p:nvPr/>
        </p:nvSpPr>
        <p:spPr>
          <a:xfrm>
            <a:off x="792977" y="5521899"/>
            <a:ext cx="1107996" cy="369332"/>
          </a:xfrm>
          <a:prstGeom prst="rect">
            <a:avLst/>
          </a:prstGeom>
          <a:noFill/>
        </p:spPr>
        <p:txBody>
          <a:bodyPr wrap="square" rtlCol="0">
            <a:spAutoFit/>
          </a:bodyPr>
          <a:lstStyle/>
          <a:p>
            <a:r>
              <a:rPr kumimoji="1" lang="ja-JP" altLang="en-US"/>
              <a:t>集合住宅</a:t>
            </a:r>
          </a:p>
        </p:txBody>
      </p:sp>
      <p:sp>
        <p:nvSpPr>
          <p:cNvPr id="44" name="テキスト ボックス 43">
            <a:extLst>
              <a:ext uri="{FF2B5EF4-FFF2-40B4-BE49-F238E27FC236}">
                <a16:creationId xmlns:a16="http://schemas.microsoft.com/office/drawing/2014/main" id="{5D02066E-78C0-3F33-0065-3AA88FCDD2CE}"/>
              </a:ext>
            </a:extLst>
          </p:cNvPr>
          <p:cNvSpPr txBox="1"/>
          <p:nvPr/>
        </p:nvSpPr>
        <p:spPr>
          <a:xfrm>
            <a:off x="761975" y="5893069"/>
            <a:ext cx="877163" cy="369332"/>
          </a:xfrm>
          <a:prstGeom prst="rect">
            <a:avLst/>
          </a:prstGeom>
          <a:noFill/>
        </p:spPr>
        <p:txBody>
          <a:bodyPr wrap="none" rtlCol="0">
            <a:spAutoFit/>
          </a:bodyPr>
          <a:lstStyle/>
          <a:p>
            <a:r>
              <a:rPr kumimoji="1" lang="ja-JP" altLang="en-US"/>
              <a:t>駐車場</a:t>
            </a:r>
          </a:p>
        </p:txBody>
      </p:sp>
      <p:sp>
        <p:nvSpPr>
          <p:cNvPr id="45" name="テキスト ボックス 44">
            <a:extLst>
              <a:ext uri="{FF2B5EF4-FFF2-40B4-BE49-F238E27FC236}">
                <a16:creationId xmlns:a16="http://schemas.microsoft.com/office/drawing/2014/main" id="{7B51A815-D0EF-070E-D357-56D7174B31EC}"/>
              </a:ext>
            </a:extLst>
          </p:cNvPr>
          <p:cNvSpPr txBox="1"/>
          <p:nvPr/>
        </p:nvSpPr>
        <p:spPr>
          <a:xfrm>
            <a:off x="751133" y="6170394"/>
            <a:ext cx="1107996" cy="646331"/>
          </a:xfrm>
          <a:prstGeom prst="rect">
            <a:avLst/>
          </a:prstGeom>
          <a:noFill/>
        </p:spPr>
        <p:txBody>
          <a:bodyPr wrap="none" rtlCol="0">
            <a:spAutoFit/>
          </a:bodyPr>
          <a:lstStyle/>
          <a:p>
            <a:r>
              <a:rPr kumimoji="1" lang="ja-JP" altLang="en-US"/>
              <a:t>オープン</a:t>
            </a:r>
            <a:endParaRPr kumimoji="1" lang="en-US" altLang="ja-JP"/>
          </a:p>
          <a:p>
            <a:r>
              <a:rPr kumimoji="1" lang="ja-JP" altLang="en-US"/>
              <a:t>スペース</a:t>
            </a:r>
          </a:p>
        </p:txBody>
      </p:sp>
      <p:sp>
        <p:nvSpPr>
          <p:cNvPr id="46" name="テキスト ボックス 45">
            <a:extLst>
              <a:ext uri="{FF2B5EF4-FFF2-40B4-BE49-F238E27FC236}">
                <a16:creationId xmlns:a16="http://schemas.microsoft.com/office/drawing/2014/main" id="{D7629040-3BE6-C142-A7F1-B99223A34D3B}"/>
              </a:ext>
            </a:extLst>
          </p:cNvPr>
          <p:cNvSpPr txBox="1"/>
          <p:nvPr/>
        </p:nvSpPr>
        <p:spPr>
          <a:xfrm>
            <a:off x="141928" y="4494481"/>
            <a:ext cx="646331" cy="369332"/>
          </a:xfrm>
          <a:prstGeom prst="rect">
            <a:avLst/>
          </a:prstGeom>
          <a:noFill/>
        </p:spPr>
        <p:txBody>
          <a:bodyPr wrap="none" rtlCol="0">
            <a:spAutoFit/>
          </a:bodyPr>
          <a:lstStyle/>
          <a:p>
            <a:r>
              <a:rPr lang="ja-JP" altLang="en-US" b="1"/>
              <a:t>凡例</a:t>
            </a:r>
            <a:endParaRPr kumimoji="1" lang="ja-JP" altLang="en-US" b="1"/>
          </a:p>
        </p:txBody>
      </p:sp>
      <p:sp>
        <p:nvSpPr>
          <p:cNvPr id="47" name="正方形/長方形 46">
            <a:extLst>
              <a:ext uri="{FF2B5EF4-FFF2-40B4-BE49-F238E27FC236}">
                <a16:creationId xmlns:a16="http://schemas.microsoft.com/office/drawing/2014/main" id="{BB459D36-045A-E713-92D0-D608224357D7}"/>
              </a:ext>
            </a:extLst>
          </p:cNvPr>
          <p:cNvSpPr/>
          <p:nvPr/>
        </p:nvSpPr>
        <p:spPr>
          <a:xfrm>
            <a:off x="219922" y="5248006"/>
            <a:ext cx="510236" cy="252207"/>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48" name="正方形/長方形 47">
            <a:extLst>
              <a:ext uri="{FF2B5EF4-FFF2-40B4-BE49-F238E27FC236}">
                <a16:creationId xmlns:a16="http://schemas.microsoft.com/office/drawing/2014/main" id="{2EB52999-B40C-FF0D-FF71-5459604BC179}"/>
              </a:ext>
            </a:extLst>
          </p:cNvPr>
          <p:cNvSpPr/>
          <p:nvPr/>
        </p:nvSpPr>
        <p:spPr>
          <a:xfrm>
            <a:off x="219922" y="5590669"/>
            <a:ext cx="510236" cy="252207"/>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49" name="正方形/長方形 48">
            <a:extLst>
              <a:ext uri="{FF2B5EF4-FFF2-40B4-BE49-F238E27FC236}">
                <a16:creationId xmlns:a16="http://schemas.microsoft.com/office/drawing/2014/main" id="{976328A8-D553-8D90-A9CF-AFAE6CE95C39}"/>
              </a:ext>
            </a:extLst>
          </p:cNvPr>
          <p:cNvSpPr/>
          <p:nvPr/>
        </p:nvSpPr>
        <p:spPr>
          <a:xfrm>
            <a:off x="219922" y="5933332"/>
            <a:ext cx="510236" cy="252207"/>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50" name="正方形/長方形 49">
            <a:extLst>
              <a:ext uri="{FF2B5EF4-FFF2-40B4-BE49-F238E27FC236}">
                <a16:creationId xmlns:a16="http://schemas.microsoft.com/office/drawing/2014/main" id="{E9E92AD4-7103-0F23-199B-587B5CB4CDB6}"/>
              </a:ext>
            </a:extLst>
          </p:cNvPr>
          <p:cNvSpPr/>
          <p:nvPr/>
        </p:nvSpPr>
        <p:spPr>
          <a:xfrm>
            <a:off x="209975" y="6275995"/>
            <a:ext cx="510236" cy="252207"/>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51" name="四角形: 角を丸くする 50">
            <a:extLst>
              <a:ext uri="{FF2B5EF4-FFF2-40B4-BE49-F238E27FC236}">
                <a16:creationId xmlns:a16="http://schemas.microsoft.com/office/drawing/2014/main" id="{BC0A6835-C0B3-0401-6AA4-E280CA5C6D8E}"/>
              </a:ext>
            </a:extLst>
          </p:cNvPr>
          <p:cNvSpPr/>
          <p:nvPr/>
        </p:nvSpPr>
        <p:spPr>
          <a:xfrm>
            <a:off x="2207246" y="5558775"/>
            <a:ext cx="2848707" cy="860372"/>
          </a:xfrm>
          <a:prstGeom prst="roundRect">
            <a:avLst/>
          </a:prstGeom>
          <a:solidFill>
            <a:srgbClr val="E4BCAE"/>
          </a:solidFill>
          <a:ln>
            <a:solidFill>
              <a:srgbClr val="E4BC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500" b="1">
                <a:solidFill>
                  <a:schemeClr val="bg2">
                    <a:lumMod val="25000"/>
                  </a:schemeClr>
                </a:solidFill>
              </a:rPr>
              <a:t>滞在空間が少ない</a:t>
            </a:r>
          </a:p>
        </p:txBody>
      </p:sp>
      <p:cxnSp>
        <p:nvCxnSpPr>
          <p:cNvPr id="54" name="直線コネクタ 53">
            <a:extLst>
              <a:ext uri="{FF2B5EF4-FFF2-40B4-BE49-F238E27FC236}">
                <a16:creationId xmlns:a16="http://schemas.microsoft.com/office/drawing/2014/main" id="{7203CA15-6FF4-A78C-C492-E324208D8BF3}"/>
              </a:ext>
            </a:extLst>
          </p:cNvPr>
          <p:cNvCxnSpPr>
            <a:cxnSpLocks/>
          </p:cNvCxnSpPr>
          <p:nvPr/>
        </p:nvCxnSpPr>
        <p:spPr>
          <a:xfrm flipH="1" flipV="1">
            <a:off x="5118864" y="5157550"/>
            <a:ext cx="1197198" cy="666317"/>
          </a:xfrm>
          <a:prstGeom prst="line">
            <a:avLst/>
          </a:prstGeom>
          <a:ln w="3810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57" name="直線コネクタ 56">
            <a:extLst>
              <a:ext uri="{FF2B5EF4-FFF2-40B4-BE49-F238E27FC236}">
                <a16:creationId xmlns:a16="http://schemas.microsoft.com/office/drawing/2014/main" id="{92854FC4-E7A8-9775-3631-8DA8A20820BD}"/>
              </a:ext>
            </a:extLst>
          </p:cNvPr>
          <p:cNvCxnSpPr>
            <a:cxnSpLocks/>
          </p:cNvCxnSpPr>
          <p:nvPr/>
        </p:nvCxnSpPr>
        <p:spPr>
          <a:xfrm flipH="1" flipV="1">
            <a:off x="5118864" y="4202896"/>
            <a:ext cx="1197198" cy="1297317"/>
          </a:xfrm>
          <a:prstGeom prst="line">
            <a:avLst/>
          </a:prstGeom>
          <a:ln w="3810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2244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7E2F8-BBAA-B631-C46D-CE9A207ED2C7}"/>
            </a:ext>
          </a:extLst>
        </p:cNvPr>
        <p:cNvGrpSpPr/>
        <p:nvPr/>
      </p:nvGrpSpPr>
      <p:grpSpPr>
        <a:xfrm>
          <a:off x="0" y="0"/>
          <a:ext cx="0" cy="0"/>
          <a:chOff x="0" y="0"/>
          <a:chExt cx="0" cy="0"/>
        </a:xfrm>
      </p:grpSpPr>
      <p:graphicFrame>
        <p:nvGraphicFramePr>
          <p:cNvPr id="15" name="表 14">
            <a:extLst>
              <a:ext uri="{FF2B5EF4-FFF2-40B4-BE49-F238E27FC236}">
                <a16:creationId xmlns:a16="http://schemas.microsoft.com/office/drawing/2014/main" id="{32364255-EDE9-4267-6B55-B59686506E38}"/>
              </a:ext>
            </a:extLst>
          </p:cNvPr>
          <p:cNvGraphicFramePr>
            <a:graphicFrameLocks noGrp="1"/>
          </p:cNvGraphicFramePr>
          <p:nvPr>
            <p:extLst>
              <p:ext uri="{D42A27DB-BD31-4B8C-83A1-F6EECF244321}">
                <p14:modId xmlns:p14="http://schemas.microsoft.com/office/powerpoint/2010/main" val="3006088603"/>
              </p:ext>
            </p:extLst>
          </p:nvPr>
        </p:nvGraphicFramePr>
        <p:xfrm>
          <a:off x="5118864" y="844556"/>
          <a:ext cx="6983472" cy="2584444"/>
        </p:xfrm>
        <a:graphic>
          <a:graphicData uri="http://schemas.openxmlformats.org/drawingml/2006/table">
            <a:tbl>
              <a:tblPr bandRow="1">
                <a:tableStyleId>{5C22544A-7EE6-4342-B048-85BDC9FD1C3A}</a:tableStyleId>
              </a:tblPr>
              <a:tblGrid>
                <a:gridCol w="5535672">
                  <a:extLst>
                    <a:ext uri="{9D8B030D-6E8A-4147-A177-3AD203B41FA5}">
                      <a16:colId xmlns:a16="http://schemas.microsoft.com/office/drawing/2014/main" val="1629156233"/>
                    </a:ext>
                  </a:extLst>
                </a:gridCol>
                <a:gridCol w="1447800">
                  <a:extLst>
                    <a:ext uri="{9D8B030D-6E8A-4147-A177-3AD203B41FA5}">
                      <a16:colId xmlns:a16="http://schemas.microsoft.com/office/drawing/2014/main" val="4088132296"/>
                    </a:ext>
                  </a:extLst>
                </a:gridCol>
              </a:tblGrid>
              <a:tr h="4896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a:solidFill>
                            <a:schemeClr val="tx1"/>
                          </a:solidFill>
                        </a:rPr>
                        <a:t>通常時</a:t>
                      </a:r>
                    </a:p>
                  </a:txBody>
                  <a:tcP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1">
                          <a:solidFill>
                            <a:schemeClr val="tx1"/>
                          </a:solidFill>
                        </a:rPr>
                        <a:t>48</a:t>
                      </a:r>
                      <a:r>
                        <a:rPr kumimoji="1" lang="ja-JP" altLang="en-US" sz="2400" b="1">
                          <a:solidFill>
                            <a:schemeClr val="tx1"/>
                          </a:solidFill>
                        </a:rPr>
                        <a:t>人</a:t>
                      </a:r>
                      <a:r>
                        <a:rPr kumimoji="1" lang="en-US" altLang="ja-JP" sz="2400" b="1">
                          <a:solidFill>
                            <a:schemeClr val="tx1"/>
                          </a:solidFill>
                        </a:rPr>
                        <a:t>/h</a:t>
                      </a:r>
                      <a:endParaRPr kumimoji="1" lang="ja-JP" altLang="en-US" sz="2400" b="1">
                        <a:solidFill>
                          <a:schemeClr val="tx1"/>
                        </a:solidFill>
                      </a:endParaRPr>
                    </a:p>
                  </a:txBody>
                  <a:tcPr>
                    <a:solidFill>
                      <a:schemeClr val="bg2"/>
                    </a:solidFill>
                  </a:tcPr>
                </a:tc>
                <a:extLst>
                  <a:ext uri="{0D108BD9-81ED-4DB2-BD59-A6C34878D82A}">
                    <a16:rowId xmlns:a16="http://schemas.microsoft.com/office/drawing/2014/main" val="3897391876"/>
                  </a:ext>
                </a:extLst>
              </a:tr>
              <a:tr h="523238">
                <a:tc>
                  <a:txBody>
                    <a:bodyPr/>
                    <a:lstStyle/>
                    <a:p>
                      <a:pPr algn="ctr"/>
                      <a:r>
                        <a:rPr kumimoji="1" lang="ja-JP" altLang="en-US" sz="2400" b="1"/>
                        <a:t>路面装飾</a:t>
                      </a:r>
                    </a:p>
                  </a:txBody>
                  <a:tcPr>
                    <a:solidFill>
                      <a:schemeClr val="bg2"/>
                    </a:solidFill>
                  </a:tcPr>
                </a:tc>
                <a:tc>
                  <a:txBody>
                    <a:bodyPr/>
                    <a:lstStyle/>
                    <a:p>
                      <a:r>
                        <a:rPr kumimoji="1" lang="en-US" altLang="ja-JP" sz="2400" b="1"/>
                        <a:t>56</a:t>
                      </a:r>
                      <a:r>
                        <a:rPr kumimoji="1" lang="ja-JP" altLang="en-US" sz="2400" b="1"/>
                        <a:t>人</a:t>
                      </a:r>
                      <a:r>
                        <a:rPr kumimoji="1" lang="en-US" altLang="ja-JP" sz="2400" b="1"/>
                        <a:t>/h</a:t>
                      </a:r>
                      <a:endParaRPr kumimoji="1" lang="ja-JP" altLang="en-US" sz="2400" b="1"/>
                    </a:p>
                  </a:txBody>
                  <a:tcPr>
                    <a:solidFill>
                      <a:schemeClr val="bg2"/>
                    </a:solidFill>
                  </a:tcPr>
                </a:tc>
                <a:extLst>
                  <a:ext uri="{0D108BD9-81ED-4DB2-BD59-A6C34878D82A}">
                    <a16:rowId xmlns:a16="http://schemas.microsoft.com/office/drawing/2014/main" val="2536386970"/>
                  </a:ext>
                </a:extLst>
              </a:tr>
              <a:tr h="5250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a:t>路面装飾＋植栽・</a:t>
                      </a:r>
                      <a:r>
                        <a:rPr kumimoji="1" lang="ja-JP" altLang="en-US" sz="2400" b="1" kern="1200">
                          <a:solidFill>
                            <a:schemeClr val="dk1"/>
                          </a:solidFill>
                          <a:effectLst/>
                          <a:latin typeface="+mn-lt"/>
                          <a:ea typeface="+mn-ea"/>
                          <a:cs typeface="+mn-cs"/>
                        </a:rPr>
                        <a:t>什器 </a:t>
                      </a:r>
                      <a:endParaRPr lang="ja-JP" altLang="en-US" sz="2400" b="1"/>
                    </a:p>
                  </a:txBody>
                  <a:tcPr>
                    <a:solidFill>
                      <a:schemeClr val="bg2"/>
                    </a:solidFill>
                  </a:tcPr>
                </a:tc>
                <a:tc>
                  <a:txBody>
                    <a:bodyPr/>
                    <a:lstStyle/>
                    <a:p>
                      <a:r>
                        <a:rPr kumimoji="1" lang="en-US" altLang="ja-JP" sz="2400" b="1"/>
                        <a:t>72</a:t>
                      </a:r>
                      <a:r>
                        <a:rPr kumimoji="1" lang="ja-JP" altLang="en-US" sz="2400" b="1"/>
                        <a:t>人</a:t>
                      </a:r>
                      <a:r>
                        <a:rPr kumimoji="1" lang="en-US" altLang="ja-JP" sz="2400" b="1"/>
                        <a:t>/h</a:t>
                      </a:r>
                      <a:endParaRPr kumimoji="1" lang="ja-JP" altLang="en-US" sz="2400" b="1"/>
                    </a:p>
                  </a:txBody>
                  <a:tcPr>
                    <a:solidFill>
                      <a:schemeClr val="bg2"/>
                    </a:solidFill>
                  </a:tcPr>
                </a:tc>
                <a:extLst>
                  <a:ext uri="{0D108BD9-81ED-4DB2-BD59-A6C34878D82A}">
                    <a16:rowId xmlns:a16="http://schemas.microsoft.com/office/drawing/2014/main" val="3457992086"/>
                  </a:ext>
                </a:extLst>
              </a:tr>
              <a:tr h="523238">
                <a:tc>
                  <a:txBody>
                    <a:bodyPr/>
                    <a:lstStyle/>
                    <a:p>
                      <a:pPr algn="ctr"/>
                      <a:r>
                        <a:rPr lang="ja-JP" altLang="en-US" sz="2400" b="1"/>
                        <a:t>路面装飾＋什器・植栽（プチマシェ）</a:t>
                      </a:r>
                      <a:endParaRPr kumimoji="1" lang="ja-JP" altLang="en-US" sz="2400" b="1">
                        <a:solidFill>
                          <a:schemeClr val="tx1"/>
                        </a:solidFill>
                      </a:endParaRPr>
                    </a:p>
                  </a:txBody>
                  <a:tcPr>
                    <a:solidFill>
                      <a:schemeClr val="bg2"/>
                    </a:solidFill>
                  </a:tcPr>
                </a:tc>
                <a:tc>
                  <a:txBody>
                    <a:bodyPr/>
                    <a:lstStyle/>
                    <a:p>
                      <a:r>
                        <a:rPr kumimoji="1" lang="en-US" altLang="ja-JP" sz="2400" b="1">
                          <a:solidFill>
                            <a:schemeClr val="tx1"/>
                          </a:solidFill>
                        </a:rPr>
                        <a:t>101</a:t>
                      </a:r>
                      <a:r>
                        <a:rPr kumimoji="1" lang="ja-JP" altLang="en-US" sz="2400" b="1">
                          <a:solidFill>
                            <a:schemeClr val="tx1"/>
                          </a:solidFill>
                        </a:rPr>
                        <a:t>人</a:t>
                      </a:r>
                      <a:r>
                        <a:rPr kumimoji="1" lang="en-US" altLang="ja-JP" sz="2400" b="1">
                          <a:solidFill>
                            <a:schemeClr val="tx1"/>
                          </a:solidFill>
                        </a:rPr>
                        <a:t>/h</a:t>
                      </a:r>
                      <a:endParaRPr kumimoji="1" lang="ja-JP" altLang="en-US" sz="2400" b="1">
                        <a:solidFill>
                          <a:schemeClr val="tx1"/>
                        </a:solidFill>
                      </a:endParaRPr>
                    </a:p>
                  </a:txBody>
                  <a:tcPr>
                    <a:solidFill>
                      <a:schemeClr val="bg2"/>
                    </a:solidFill>
                  </a:tcPr>
                </a:tc>
                <a:extLst>
                  <a:ext uri="{0D108BD9-81ED-4DB2-BD59-A6C34878D82A}">
                    <a16:rowId xmlns:a16="http://schemas.microsoft.com/office/drawing/2014/main" val="3123321738"/>
                  </a:ext>
                </a:extLst>
              </a:tr>
              <a:tr h="5232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a:t>路面装飾＋植栽・</a:t>
                      </a:r>
                      <a:r>
                        <a:rPr kumimoji="1" lang="ja-JP" altLang="en-US" sz="2400" b="1" kern="1200">
                          <a:solidFill>
                            <a:schemeClr val="dk1"/>
                          </a:solidFill>
                          <a:effectLst/>
                          <a:latin typeface="+mn-lt"/>
                          <a:ea typeface="+mn-ea"/>
                          <a:cs typeface="+mn-cs"/>
                        </a:rPr>
                        <a:t>什器 ＋マルシェ</a:t>
                      </a:r>
                      <a:endParaRPr lang="ja-JP" altLang="en-US" sz="2400" b="1"/>
                    </a:p>
                  </a:txBody>
                  <a:tcPr>
                    <a:solidFill>
                      <a:schemeClr val="bg2"/>
                    </a:solidFill>
                  </a:tcPr>
                </a:tc>
                <a:tc>
                  <a:txBody>
                    <a:bodyPr/>
                    <a:lstStyle/>
                    <a:p>
                      <a:r>
                        <a:rPr kumimoji="1" lang="en-US" altLang="ja-JP" sz="2400" b="1"/>
                        <a:t>310</a:t>
                      </a:r>
                      <a:r>
                        <a:rPr kumimoji="1" lang="ja-JP" altLang="en-US" sz="2400" b="1"/>
                        <a:t>人</a:t>
                      </a:r>
                      <a:r>
                        <a:rPr kumimoji="1" lang="en-US" altLang="ja-JP" sz="2400" b="1"/>
                        <a:t>/h</a:t>
                      </a:r>
                      <a:endParaRPr kumimoji="1" lang="ja-JP" altLang="en-US" sz="2400" b="1"/>
                    </a:p>
                  </a:txBody>
                  <a:tcPr>
                    <a:solidFill>
                      <a:schemeClr val="bg2"/>
                    </a:solidFill>
                  </a:tcPr>
                </a:tc>
                <a:extLst>
                  <a:ext uri="{0D108BD9-81ED-4DB2-BD59-A6C34878D82A}">
                    <a16:rowId xmlns:a16="http://schemas.microsoft.com/office/drawing/2014/main" val="111939778"/>
                  </a:ext>
                </a:extLst>
              </a:tr>
            </a:tbl>
          </a:graphicData>
        </a:graphic>
      </p:graphicFrame>
      <p:sp>
        <p:nvSpPr>
          <p:cNvPr id="52" name="正方形/長方形 51">
            <a:extLst>
              <a:ext uri="{FF2B5EF4-FFF2-40B4-BE49-F238E27FC236}">
                <a16:creationId xmlns:a16="http://schemas.microsoft.com/office/drawing/2014/main" id="{522A5620-4EAE-3150-3B33-109F504F56BB}"/>
              </a:ext>
            </a:extLst>
          </p:cNvPr>
          <p:cNvSpPr/>
          <p:nvPr/>
        </p:nvSpPr>
        <p:spPr>
          <a:xfrm>
            <a:off x="141928" y="1866900"/>
            <a:ext cx="4976936" cy="3290650"/>
          </a:xfrm>
          <a:prstGeom prst="rect">
            <a:avLst/>
          </a:prstGeom>
          <a:noFill/>
          <a:ln w="762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図 36" descr="コンピュータ が含まれている画像&#10;&#10;自動的に生成された説明">
            <a:extLst>
              <a:ext uri="{FF2B5EF4-FFF2-40B4-BE49-F238E27FC236}">
                <a16:creationId xmlns:a16="http://schemas.microsoft.com/office/drawing/2014/main" id="{FFD9569E-918C-3535-389E-F9A29067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724" y="1950975"/>
            <a:ext cx="4802638" cy="3115225"/>
          </a:xfrm>
          <a:prstGeom prst="rect">
            <a:avLst/>
          </a:prstGeom>
        </p:spPr>
      </p:pic>
      <p:sp>
        <p:nvSpPr>
          <p:cNvPr id="61" name="四角形: 角を丸くする 60">
            <a:extLst>
              <a:ext uri="{FF2B5EF4-FFF2-40B4-BE49-F238E27FC236}">
                <a16:creationId xmlns:a16="http://schemas.microsoft.com/office/drawing/2014/main" id="{58D6ACDA-4EF2-3AD0-11C1-9EB6FD0E662C}"/>
              </a:ext>
            </a:extLst>
          </p:cNvPr>
          <p:cNvSpPr/>
          <p:nvPr/>
        </p:nvSpPr>
        <p:spPr>
          <a:xfrm>
            <a:off x="141928" y="4368800"/>
            <a:ext cx="1717201" cy="2419841"/>
          </a:xfrm>
          <a:prstGeom prst="roundRect">
            <a:avLst>
              <a:gd name="adj" fmla="val 821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B058740C-FDB3-E5A6-CFE4-AFFA62128271}"/>
              </a:ext>
            </a:extLst>
          </p:cNvPr>
          <p:cNvSpPr txBox="1"/>
          <p:nvPr/>
        </p:nvSpPr>
        <p:spPr>
          <a:xfrm>
            <a:off x="465079" y="244662"/>
            <a:ext cx="3870133"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08</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提案：商業</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5" name="正方形/長方形 4">
            <a:extLst>
              <a:ext uri="{FF2B5EF4-FFF2-40B4-BE49-F238E27FC236}">
                <a16:creationId xmlns:a16="http://schemas.microsoft.com/office/drawing/2014/main" id="{6B7B9D51-5B43-184D-5722-F26A2EB5ECBE}"/>
              </a:ext>
            </a:extLst>
          </p:cNvPr>
          <p:cNvSpPr/>
          <p:nvPr/>
        </p:nvSpPr>
        <p:spPr>
          <a:xfrm>
            <a:off x="10618508" y="2885176"/>
            <a:ext cx="1431564" cy="543824"/>
          </a:xfrm>
          <a:prstGeom prst="rect">
            <a:avLst/>
          </a:prstGeom>
          <a:noFill/>
          <a:ln w="57150">
            <a:solidFill>
              <a:srgbClr val="C26A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四角形: 角を丸くする 32">
            <a:extLst>
              <a:ext uri="{FF2B5EF4-FFF2-40B4-BE49-F238E27FC236}">
                <a16:creationId xmlns:a16="http://schemas.microsoft.com/office/drawing/2014/main" id="{144A07B1-A9FA-A780-AB6A-E73170847D14}"/>
              </a:ext>
            </a:extLst>
          </p:cNvPr>
          <p:cNvSpPr/>
          <p:nvPr/>
        </p:nvSpPr>
        <p:spPr>
          <a:xfrm>
            <a:off x="7922572" y="3739193"/>
            <a:ext cx="4127500" cy="1178047"/>
          </a:xfrm>
          <a:prstGeom prst="roundRect">
            <a:avLst/>
          </a:prstGeom>
          <a:solidFill>
            <a:srgbClr val="E4BC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500" b="1">
                <a:solidFill>
                  <a:schemeClr val="bg2">
                    <a:lumMod val="25000"/>
                  </a:schemeClr>
                </a:solidFill>
              </a:rPr>
              <a:t>マルシェの設置で通行量が通常時の６</a:t>
            </a:r>
            <a:r>
              <a:rPr lang="ja-JP" altLang="en-US" sz="2500" b="1">
                <a:solidFill>
                  <a:schemeClr val="bg2">
                    <a:lumMod val="25000"/>
                  </a:schemeClr>
                </a:solidFill>
              </a:rPr>
              <a:t>倍に</a:t>
            </a:r>
            <a:endParaRPr kumimoji="1" lang="en-US" altLang="ja-JP" sz="2500" b="1">
              <a:solidFill>
                <a:schemeClr val="bg2">
                  <a:lumMod val="25000"/>
                </a:schemeClr>
              </a:solidFill>
            </a:endParaRPr>
          </a:p>
        </p:txBody>
      </p:sp>
      <p:cxnSp>
        <p:nvCxnSpPr>
          <p:cNvPr id="27" name="直線コネクタ 26">
            <a:extLst>
              <a:ext uri="{FF2B5EF4-FFF2-40B4-BE49-F238E27FC236}">
                <a16:creationId xmlns:a16="http://schemas.microsoft.com/office/drawing/2014/main" id="{5E13BBE0-08F8-59D2-8F42-3A6B2E3120B4}"/>
              </a:ext>
            </a:extLst>
          </p:cNvPr>
          <p:cNvCxnSpPr>
            <a:cxnSpLocks/>
          </p:cNvCxnSpPr>
          <p:nvPr/>
        </p:nvCxnSpPr>
        <p:spPr>
          <a:xfrm>
            <a:off x="543907" y="1684972"/>
            <a:ext cx="2691662" cy="0"/>
          </a:xfrm>
          <a:prstGeom prst="line">
            <a:avLst/>
          </a:prstGeom>
          <a:ln w="38100">
            <a:solidFill>
              <a:srgbClr val="C26A4A"/>
            </a:solidFill>
          </a:ln>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1AB1A09B-921D-A8EB-6A6D-C1A8B7DD92F9}"/>
              </a:ext>
            </a:extLst>
          </p:cNvPr>
          <p:cNvSpPr txBox="1"/>
          <p:nvPr/>
        </p:nvSpPr>
        <p:spPr>
          <a:xfrm>
            <a:off x="591203" y="1223307"/>
            <a:ext cx="3397473" cy="461665"/>
          </a:xfrm>
          <a:prstGeom prst="rect">
            <a:avLst/>
          </a:prstGeom>
          <a:noFill/>
        </p:spPr>
        <p:txBody>
          <a:bodyPr wrap="square" rtlCol="0">
            <a:spAutoFit/>
          </a:bodyPr>
          <a:lstStyle/>
          <a:p>
            <a:r>
              <a:rPr lang="ja-JP" altLang="en-US" sz="2400">
                <a:latin typeface="Noto Sans JP" panose="020B0200000000000000" pitchFamily="50" charset="-128"/>
                <a:ea typeface="Noto Sans JP" panose="020B0200000000000000" pitchFamily="50" charset="-128"/>
              </a:rPr>
              <a:t>現状と事例</a:t>
            </a:r>
            <a:endParaRPr kumimoji="1" lang="ja-JP" altLang="en-US" sz="2400">
              <a:latin typeface="Noto Sans JP" panose="020B0200000000000000" pitchFamily="50" charset="-128"/>
              <a:ea typeface="Noto Sans JP" panose="020B0200000000000000" pitchFamily="50" charset="-128"/>
            </a:endParaRPr>
          </a:p>
        </p:txBody>
      </p:sp>
      <p:sp>
        <p:nvSpPr>
          <p:cNvPr id="34" name="正方形/長方形 33">
            <a:extLst>
              <a:ext uri="{FF2B5EF4-FFF2-40B4-BE49-F238E27FC236}">
                <a16:creationId xmlns:a16="http://schemas.microsoft.com/office/drawing/2014/main" id="{AF312419-D72F-717F-1096-41F728FE784B}"/>
              </a:ext>
            </a:extLst>
          </p:cNvPr>
          <p:cNvSpPr/>
          <p:nvPr/>
        </p:nvSpPr>
        <p:spPr>
          <a:xfrm>
            <a:off x="10638018" y="844556"/>
            <a:ext cx="1431564" cy="517206"/>
          </a:xfrm>
          <a:prstGeom prst="rect">
            <a:avLst/>
          </a:prstGeom>
          <a:noFill/>
          <a:ln w="57150">
            <a:solidFill>
              <a:srgbClr val="C26A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41FE1697-8804-ECBD-8DC1-6BF96877ACC7}"/>
              </a:ext>
            </a:extLst>
          </p:cNvPr>
          <p:cNvSpPr txBox="1"/>
          <p:nvPr/>
        </p:nvSpPr>
        <p:spPr>
          <a:xfrm>
            <a:off x="5475532" y="292308"/>
            <a:ext cx="8544462" cy="461665"/>
          </a:xfrm>
          <a:prstGeom prst="rect">
            <a:avLst/>
          </a:prstGeom>
          <a:noFill/>
        </p:spPr>
        <p:txBody>
          <a:bodyPr wrap="square" rtlCol="0">
            <a:spAutoFit/>
          </a:bodyPr>
          <a:lstStyle/>
          <a:p>
            <a:r>
              <a:rPr lang="ja-JP" altLang="en-US" sz="2400"/>
              <a:t>狭幅員道路への</a:t>
            </a:r>
            <a:r>
              <a:rPr kumimoji="1" lang="ja-JP" altLang="en-US" sz="2400"/>
              <a:t>介入による歩行者通行量の変化</a:t>
            </a:r>
          </a:p>
        </p:txBody>
      </p:sp>
      <p:sp>
        <p:nvSpPr>
          <p:cNvPr id="35" name="スライド番号プレースホルダー 34">
            <a:extLst>
              <a:ext uri="{FF2B5EF4-FFF2-40B4-BE49-F238E27FC236}">
                <a16:creationId xmlns:a16="http://schemas.microsoft.com/office/drawing/2014/main" id="{417B4A69-09BE-496E-3EBC-57EFB964629F}"/>
              </a:ext>
            </a:extLst>
          </p:cNvPr>
          <p:cNvSpPr>
            <a:spLocks noGrp="1"/>
          </p:cNvSpPr>
          <p:nvPr>
            <p:ph type="sldNum" sz="quarter" idx="12"/>
          </p:nvPr>
        </p:nvSpPr>
        <p:spPr/>
        <p:txBody>
          <a:bodyPr/>
          <a:lstStyle/>
          <a:p>
            <a:fld id="{AAFBFB99-2AAE-4C69-9A02-A796AAE272E8}" type="slidenum">
              <a:rPr kumimoji="1" lang="ja-JP" altLang="en-US" smtClean="0"/>
              <a:t>21</a:t>
            </a:fld>
            <a:endParaRPr kumimoji="1" lang="ja-JP" altLang="en-US"/>
          </a:p>
        </p:txBody>
      </p:sp>
      <p:sp>
        <p:nvSpPr>
          <p:cNvPr id="4" name="テキスト ボックス 3">
            <a:extLst>
              <a:ext uri="{FF2B5EF4-FFF2-40B4-BE49-F238E27FC236}">
                <a16:creationId xmlns:a16="http://schemas.microsoft.com/office/drawing/2014/main" id="{E0A8D205-051E-2AAE-F490-E202C3D16331}"/>
              </a:ext>
            </a:extLst>
          </p:cNvPr>
          <p:cNvSpPr txBox="1"/>
          <p:nvPr/>
        </p:nvSpPr>
        <p:spPr>
          <a:xfrm>
            <a:off x="7814036" y="5427377"/>
            <a:ext cx="4026961" cy="830997"/>
          </a:xfrm>
          <a:prstGeom prst="rect">
            <a:avLst/>
          </a:prstGeom>
          <a:noFill/>
        </p:spPr>
        <p:txBody>
          <a:bodyPr wrap="square">
            <a:spAutoFit/>
          </a:bodyPr>
          <a:lstStyle/>
          <a:p>
            <a:r>
              <a:rPr lang="ja-JP" altLang="en-US" sz="1200">
                <a:latin typeface="+mn-ea"/>
              </a:rPr>
              <a:t>第 </a:t>
            </a:r>
            <a:r>
              <a:rPr lang="en-US" altLang="ja-JP" sz="1200">
                <a:latin typeface="+mn-ea"/>
              </a:rPr>
              <a:t>69 </a:t>
            </a:r>
            <a:r>
              <a:rPr lang="ja-JP" altLang="en-US" sz="1200">
                <a:latin typeface="+mn-ea"/>
              </a:rPr>
              <a:t>回土木計画学研究発表会・講演集</a:t>
            </a:r>
            <a:r>
              <a:rPr lang="en-US" altLang="ja-JP" sz="1200">
                <a:latin typeface="+mn-ea"/>
              </a:rPr>
              <a:t> : </a:t>
            </a:r>
            <a:r>
              <a:rPr lang="ja-JP" altLang="en-US" sz="1200">
                <a:latin typeface="+mn-ea"/>
              </a:rPr>
              <a:t>狭幅員道路における賑わい創出と 歩行者の安全確保に関する考察</a:t>
            </a:r>
            <a:endParaRPr lang="en" altLang="ja-JP" sz="1200">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 altLang="ja-JP" sz="1200">
                <a:latin typeface="+mn-ea"/>
                <a:hlinkClick r:id="rId4"/>
              </a:rPr>
              <a:t>http://humanscape.main.jp/wp-content/uploads/2024/06/2405_Shared_Space.pdf</a:t>
            </a:r>
            <a:endParaRPr kumimoji="1" lang="en" altLang="ja-JP" sz="1200">
              <a:latin typeface="+mn-ea"/>
            </a:endParaRPr>
          </a:p>
        </p:txBody>
      </p:sp>
      <p:pic>
        <p:nvPicPr>
          <p:cNvPr id="38" name="図 37" descr="マップ&#10;&#10;AI 生成コンテンツは誤りを含む可能性があります。">
            <a:extLst>
              <a:ext uri="{FF2B5EF4-FFF2-40B4-BE49-F238E27FC236}">
                <a16:creationId xmlns:a16="http://schemas.microsoft.com/office/drawing/2014/main" id="{617835A0-8AE7-ECF2-C8CB-BB689177A39E}"/>
              </a:ext>
            </a:extLst>
          </p:cNvPr>
          <p:cNvPicPr>
            <a:picLocks noChangeAspect="1"/>
          </p:cNvPicPr>
          <p:nvPr/>
        </p:nvPicPr>
        <p:blipFill>
          <a:blip r:embed="rId5">
            <a:extLst>
              <a:ext uri="{28A0092B-C50C-407E-A947-70E740481C1C}">
                <a14:useLocalDpi xmlns:a14="http://schemas.microsoft.com/office/drawing/2010/main" val="0"/>
              </a:ext>
            </a:extLst>
          </a:blip>
          <a:srcRect l="19772" t="29013" r="8902" b="28391"/>
          <a:stretch>
            <a:fillRect/>
          </a:stretch>
        </p:blipFill>
        <p:spPr>
          <a:xfrm>
            <a:off x="5234100" y="4720377"/>
            <a:ext cx="2163925" cy="2068264"/>
          </a:xfrm>
          <a:prstGeom prst="rect">
            <a:avLst/>
          </a:prstGeom>
          <a:ln>
            <a:noFill/>
          </a:ln>
          <a:effectLst>
            <a:softEdge rad="112500"/>
          </a:effectLst>
        </p:spPr>
      </p:pic>
      <p:sp>
        <p:nvSpPr>
          <p:cNvPr id="39" name="正方形/長方形 38">
            <a:extLst>
              <a:ext uri="{FF2B5EF4-FFF2-40B4-BE49-F238E27FC236}">
                <a16:creationId xmlns:a16="http://schemas.microsoft.com/office/drawing/2014/main" id="{273EB184-57AB-6A5E-25E0-5683480D70E5}"/>
              </a:ext>
            </a:extLst>
          </p:cNvPr>
          <p:cNvSpPr/>
          <p:nvPr/>
        </p:nvSpPr>
        <p:spPr>
          <a:xfrm>
            <a:off x="6316062" y="5502309"/>
            <a:ext cx="416012" cy="321558"/>
          </a:xfrm>
          <a:prstGeom prst="rect">
            <a:avLst/>
          </a:prstGeom>
          <a:noFill/>
          <a:ln w="3810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正方形/長方形 39">
            <a:extLst>
              <a:ext uri="{FF2B5EF4-FFF2-40B4-BE49-F238E27FC236}">
                <a16:creationId xmlns:a16="http://schemas.microsoft.com/office/drawing/2014/main" id="{016B15BA-C9C2-6290-431E-9196C9604CD4}"/>
              </a:ext>
            </a:extLst>
          </p:cNvPr>
          <p:cNvSpPr/>
          <p:nvPr/>
        </p:nvSpPr>
        <p:spPr>
          <a:xfrm>
            <a:off x="219922" y="4905343"/>
            <a:ext cx="510236" cy="252207"/>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41" name="テキスト ボックス 40">
            <a:extLst>
              <a:ext uri="{FF2B5EF4-FFF2-40B4-BE49-F238E27FC236}">
                <a16:creationId xmlns:a16="http://schemas.microsoft.com/office/drawing/2014/main" id="{5BB8D15F-85E5-4F48-9F4D-D868EA7D7CCE}"/>
              </a:ext>
            </a:extLst>
          </p:cNvPr>
          <p:cNvSpPr txBox="1"/>
          <p:nvPr/>
        </p:nvSpPr>
        <p:spPr>
          <a:xfrm>
            <a:off x="772556" y="4833884"/>
            <a:ext cx="697627" cy="400110"/>
          </a:xfrm>
          <a:prstGeom prst="rect">
            <a:avLst/>
          </a:prstGeom>
          <a:noFill/>
        </p:spPr>
        <p:txBody>
          <a:bodyPr wrap="none" rtlCol="0">
            <a:spAutoFit/>
          </a:bodyPr>
          <a:lstStyle/>
          <a:p>
            <a:r>
              <a:rPr kumimoji="1" lang="ja-JP" altLang="en-US" sz="2000"/>
              <a:t>店舗</a:t>
            </a:r>
          </a:p>
        </p:txBody>
      </p:sp>
      <p:sp>
        <p:nvSpPr>
          <p:cNvPr id="42" name="テキスト ボックス 41">
            <a:extLst>
              <a:ext uri="{FF2B5EF4-FFF2-40B4-BE49-F238E27FC236}">
                <a16:creationId xmlns:a16="http://schemas.microsoft.com/office/drawing/2014/main" id="{FB2DC738-C4FD-B52F-60F4-95B2082D3894}"/>
              </a:ext>
            </a:extLst>
          </p:cNvPr>
          <p:cNvSpPr txBox="1"/>
          <p:nvPr/>
        </p:nvSpPr>
        <p:spPr>
          <a:xfrm>
            <a:off x="772556" y="5189443"/>
            <a:ext cx="1107996" cy="369332"/>
          </a:xfrm>
          <a:prstGeom prst="rect">
            <a:avLst/>
          </a:prstGeom>
          <a:noFill/>
        </p:spPr>
        <p:txBody>
          <a:bodyPr wrap="none" rtlCol="0">
            <a:spAutoFit/>
          </a:bodyPr>
          <a:lstStyle/>
          <a:p>
            <a:r>
              <a:rPr lang="ja-JP" altLang="en-US"/>
              <a:t>戸建</a:t>
            </a:r>
            <a:r>
              <a:rPr kumimoji="1" lang="ja-JP" altLang="en-US"/>
              <a:t>住宅</a:t>
            </a:r>
          </a:p>
        </p:txBody>
      </p:sp>
      <p:sp>
        <p:nvSpPr>
          <p:cNvPr id="43" name="テキスト ボックス 42">
            <a:extLst>
              <a:ext uri="{FF2B5EF4-FFF2-40B4-BE49-F238E27FC236}">
                <a16:creationId xmlns:a16="http://schemas.microsoft.com/office/drawing/2014/main" id="{E1D36AB9-ED73-1F7F-7984-1DA26BD13C8F}"/>
              </a:ext>
            </a:extLst>
          </p:cNvPr>
          <p:cNvSpPr txBox="1"/>
          <p:nvPr/>
        </p:nvSpPr>
        <p:spPr>
          <a:xfrm>
            <a:off x="792977" y="5521899"/>
            <a:ext cx="1107996" cy="369332"/>
          </a:xfrm>
          <a:prstGeom prst="rect">
            <a:avLst/>
          </a:prstGeom>
          <a:noFill/>
        </p:spPr>
        <p:txBody>
          <a:bodyPr wrap="square" rtlCol="0">
            <a:spAutoFit/>
          </a:bodyPr>
          <a:lstStyle/>
          <a:p>
            <a:r>
              <a:rPr kumimoji="1" lang="ja-JP" altLang="en-US"/>
              <a:t>集合住宅</a:t>
            </a:r>
          </a:p>
        </p:txBody>
      </p:sp>
      <p:sp>
        <p:nvSpPr>
          <p:cNvPr id="44" name="テキスト ボックス 43">
            <a:extLst>
              <a:ext uri="{FF2B5EF4-FFF2-40B4-BE49-F238E27FC236}">
                <a16:creationId xmlns:a16="http://schemas.microsoft.com/office/drawing/2014/main" id="{3DD29167-AA08-131A-0F86-521F2B8D2C11}"/>
              </a:ext>
            </a:extLst>
          </p:cNvPr>
          <p:cNvSpPr txBox="1"/>
          <p:nvPr/>
        </p:nvSpPr>
        <p:spPr>
          <a:xfrm>
            <a:off x="761975" y="5893069"/>
            <a:ext cx="877163" cy="369332"/>
          </a:xfrm>
          <a:prstGeom prst="rect">
            <a:avLst/>
          </a:prstGeom>
          <a:noFill/>
        </p:spPr>
        <p:txBody>
          <a:bodyPr wrap="none" rtlCol="0">
            <a:spAutoFit/>
          </a:bodyPr>
          <a:lstStyle/>
          <a:p>
            <a:r>
              <a:rPr kumimoji="1" lang="ja-JP" altLang="en-US"/>
              <a:t>駐車場</a:t>
            </a:r>
          </a:p>
        </p:txBody>
      </p:sp>
      <p:sp>
        <p:nvSpPr>
          <p:cNvPr id="45" name="テキスト ボックス 44">
            <a:extLst>
              <a:ext uri="{FF2B5EF4-FFF2-40B4-BE49-F238E27FC236}">
                <a16:creationId xmlns:a16="http://schemas.microsoft.com/office/drawing/2014/main" id="{9C5E55B7-DF1C-7F12-0621-A94403163133}"/>
              </a:ext>
            </a:extLst>
          </p:cNvPr>
          <p:cNvSpPr txBox="1"/>
          <p:nvPr/>
        </p:nvSpPr>
        <p:spPr>
          <a:xfrm>
            <a:off x="751133" y="6170394"/>
            <a:ext cx="1107996" cy="646331"/>
          </a:xfrm>
          <a:prstGeom prst="rect">
            <a:avLst/>
          </a:prstGeom>
          <a:noFill/>
        </p:spPr>
        <p:txBody>
          <a:bodyPr wrap="none" rtlCol="0">
            <a:spAutoFit/>
          </a:bodyPr>
          <a:lstStyle/>
          <a:p>
            <a:r>
              <a:rPr kumimoji="1" lang="ja-JP" altLang="en-US"/>
              <a:t>オープン</a:t>
            </a:r>
            <a:endParaRPr kumimoji="1" lang="en-US" altLang="ja-JP"/>
          </a:p>
          <a:p>
            <a:r>
              <a:rPr kumimoji="1" lang="ja-JP" altLang="en-US"/>
              <a:t>スペース</a:t>
            </a:r>
          </a:p>
        </p:txBody>
      </p:sp>
      <p:sp>
        <p:nvSpPr>
          <p:cNvPr id="46" name="テキスト ボックス 45">
            <a:extLst>
              <a:ext uri="{FF2B5EF4-FFF2-40B4-BE49-F238E27FC236}">
                <a16:creationId xmlns:a16="http://schemas.microsoft.com/office/drawing/2014/main" id="{C8870BE6-905D-3514-140F-4269AC1DAD30}"/>
              </a:ext>
            </a:extLst>
          </p:cNvPr>
          <p:cNvSpPr txBox="1"/>
          <p:nvPr/>
        </p:nvSpPr>
        <p:spPr>
          <a:xfrm>
            <a:off x="141928" y="4494481"/>
            <a:ext cx="646331" cy="369332"/>
          </a:xfrm>
          <a:prstGeom prst="rect">
            <a:avLst/>
          </a:prstGeom>
          <a:noFill/>
        </p:spPr>
        <p:txBody>
          <a:bodyPr wrap="none" rtlCol="0">
            <a:spAutoFit/>
          </a:bodyPr>
          <a:lstStyle/>
          <a:p>
            <a:r>
              <a:rPr lang="ja-JP" altLang="en-US" b="1"/>
              <a:t>凡例</a:t>
            </a:r>
            <a:endParaRPr kumimoji="1" lang="ja-JP" altLang="en-US" b="1"/>
          </a:p>
        </p:txBody>
      </p:sp>
      <p:sp>
        <p:nvSpPr>
          <p:cNvPr id="47" name="正方形/長方形 46">
            <a:extLst>
              <a:ext uri="{FF2B5EF4-FFF2-40B4-BE49-F238E27FC236}">
                <a16:creationId xmlns:a16="http://schemas.microsoft.com/office/drawing/2014/main" id="{F8BD0077-286A-92A4-7FC5-E2633CED9F56}"/>
              </a:ext>
            </a:extLst>
          </p:cNvPr>
          <p:cNvSpPr/>
          <p:nvPr/>
        </p:nvSpPr>
        <p:spPr>
          <a:xfrm>
            <a:off x="219922" y="5248006"/>
            <a:ext cx="510236" cy="252207"/>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48" name="正方形/長方形 47">
            <a:extLst>
              <a:ext uri="{FF2B5EF4-FFF2-40B4-BE49-F238E27FC236}">
                <a16:creationId xmlns:a16="http://schemas.microsoft.com/office/drawing/2014/main" id="{05A3B2C9-D731-B595-006A-2474B02094F2}"/>
              </a:ext>
            </a:extLst>
          </p:cNvPr>
          <p:cNvSpPr/>
          <p:nvPr/>
        </p:nvSpPr>
        <p:spPr>
          <a:xfrm>
            <a:off x="219922" y="5590669"/>
            <a:ext cx="510236" cy="252207"/>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49" name="正方形/長方形 48">
            <a:extLst>
              <a:ext uri="{FF2B5EF4-FFF2-40B4-BE49-F238E27FC236}">
                <a16:creationId xmlns:a16="http://schemas.microsoft.com/office/drawing/2014/main" id="{9EDAAF8F-817F-2D21-94C1-87F530FB9890}"/>
              </a:ext>
            </a:extLst>
          </p:cNvPr>
          <p:cNvSpPr/>
          <p:nvPr/>
        </p:nvSpPr>
        <p:spPr>
          <a:xfrm>
            <a:off x="219922" y="5933332"/>
            <a:ext cx="510236" cy="252207"/>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50" name="正方形/長方形 49">
            <a:extLst>
              <a:ext uri="{FF2B5EF4-FFF2-40B4-BE49-F238E27FC236}">
                <a16:creationId xmlns:a16="http://schemas.microsoft.com/office/drawing/2014/main" id="{D2DBCA4E-FDF5-F04A-BB20-2F3EFD641B7D}"/>
              </a:ext>
            </a:extLst>
          </p:cNvPr>
          <p:cNvSpPr/>
          <p:nvPr/>
        </p:nvSpPr>
        <p:spPr>
          <a:xfrm>
            <a:off x="209975" y="6275995"/>
            <a:ext cx="510236" cy="252207"/>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51" name="四角形: 角を丸くする 50">
            <a:extLst>
              <a:ext uri="{FF2B5EF4-FFF2-40B4-BE49-F238E27FC236}">
                <a16:creationId xmlns:a16="http://schemas.microsoft.com/office/drawing/2014/main" id="{A8ABC9AC-DD7C-E5EA-EAF8-92C66C59CDDD}"/>
              </a:ext>
            </a:extLst>
          </p:cNvPr>
          <p:cNvSpPr/>
          <p:nvPr/>
        </p:nvSpPr>
        <p:spPr>
          <a:xfrm>
            <a:off x="2207246" y="5558775"/>
            <a:ext cx="2848707" cy="860372"/>
          </a:xfrm>
          <a:prstGeom prst="roundRect">
            <a:avLst/>
          </a:prstGeom>
          <a:solidFill>
            <a:srgbClr val="E4BCAE"/>
          </a:solidFill>
          <a:ln>
            <a:solidFill>
              <a:srgbClr val="E4BC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500" b="1">
                <a:solidFill>
                  <a:schemeClr val="bg2">
                    <a:lumMod val="25000"/>
                  </a:schemeClr>
                </a:solidFill>
              </a:rPr>
              <a:t>滞在空間が少ない</a:t>
            </a:r>
          </a:p>
        </p:txBody>
      </p:sp>
      <p:cxnSp>
        <p:nvCxnSpPr>
          <p:cNvPr id="54" name="直線コネクタ 53">
            <a:extLst>
              <a:ext uri="{FF2B5EF4-FFF2-40B4-BE49-F238E27FC236}">
                <a16:creationId xmlns:a16="http://schemas.microsoft.com/office/drawing/2014/main" id="{2E4E315F-07C1-34D0-BA92-6E247D7BA8CB}"/>
              </a:ext>
            </a:extLst>
          </p:cNvPr>
          <p:cNvCxnSpPr>
            <a:cxnSpLocks/>
          </p:cNvCxnSpPr>
          <p:nvPr/>
        </p:nvCxnSpPr>
        <p:spPr>
          <a:xfrm flipH="1" flipV="1">
            <a:off x="5118864" y="5157550"/>
            <a:ext cx="1197198" cy="666317"/>
          </a:xfrm>
          <a:prstGeom prst="line">
            <a:avLst/>
          </a:prstGeom>
          <a:ln w="3810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57" name="直線コネクタ 56">
            <a:extLst>
              <a:ext uri="{FF2B5EF4-FFF2-40B4-BE49-F238E27FC236}">
                <a16:creationId xmlns:a16="http://schemas.microsoft.com/office/drawing/2014/main" id="{FF2A5462-52DB-A456-0971-F2B84C3258C4}"/>
              </a:ext>
            </a:extLst>
          </p:cNvPr>
          <p:cNvCxnSpPr>
            <a:cxnSpLocks/>
          </p:cNvCxnSpPr>
          <p:nvPr/>
        </p:nvCxnSpPr>
        <p:spPr>
          <a:xfrm flipH="1" flipV="1">
            <a:off x="5118864" y="4202896"/>
            <a:ext cx="1197198" cy="1297317"/>
          </a:xfrm>
          <a:prstGeom prst="line">
            <a:avLst/>
          </a:prstGeom>
          <a:ln w="3810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14470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CD423-5491-E4D2-003F-940A4406E958}"/>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9AB40545-777A-D816-B72C-BBBC64402A51}"/>
              </a:ext>
            </a:extLst>
          </p:cNvPr>
          <p:cNvSpPr txBox="1"/>
          <p:nvPr/>
        </p:nvSpPr>
        <p:spPr>
          <a:xfrm>
            <a:off x="465079" y="244662"/>
            <a:ext cx="3870133"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08</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提案：商業</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grpSp>
        <p:nvGrpSpPr>
          <p:cNvPr id="21" name="グループ化 20">
            <a:extLst>
              <a:ext uri="{FF2B5EF4-FFF2-40B4-BE49-F238E27FC236}">
                <a16:creationId xmlns:a16="http://schemas.microsoft.com/office/drawing/2014/main" id="{611F0850-794C-7DDB-B79B-FADF60317950}"/>
              </a:ext>
            </a:extLst>
          </p:cNvPr>
          <p:cNvGrpSpPr/>
          <p:nvPr/>
        </p:nvGrpSpPr>
        <p:grpSpPr>
          <a:xfrm>
            <a:off x="5902310" y="1125749"/>
            <a:ext cx="6127016" cy="5463253"/>
            <a:chOff x="398657" y="1358672"/>
            <a:chExt cx="6127016" cy="5463253"/>
          </a:xfrm>
        </p:grpSpPr>
        <p:sp>
          <p:nvSpPr>
            <p:cNvPr id="5" name="四角形: 角を丸くする 4">
              <a:extLst>
                <a:ext uri="{FF2B5EF4-FFF2-40B4-BE49-F238E27FC236}">
                  <a16:creationId xmlns:a16="http://schemas.microsoft.com/office/drawing/2014/main" id="{1C13C174-7F7A-406D-37E7-35A88CA524FD}"/>
                </a:ext>
              </a:extLst>
            </p:cNvPr>
            <p:cNvSpPr/>
            <p:nvPr/>
          </p:nvSpPr>
          <p:spPr>
            <a:xfrm>
              <a:off x="398657" y="1855415"/>
              <a:ext cx="5814971" cy="300979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93242734-0232-7EAB-B264-6AA75308C9A1}"/>
                </a:ext>
              </a:extLst>
            </p:cNvPr>
            <p:cNvSpPr txBox="1"/>
            <p:nvPr/>
          </p:nvSpPr>
          <p:spPr>
            <a:xfrm>
              <a:off x="465077" y="5145508"/>
              <a:ext cx="5416868" cy="1200329"/>
            </a:xfrm>
            <a:prstGeom prst="rect">
              <a:avLst/>
            </a:prstGeom>
            <a:noFill/>
          </p:spPr>
          <p:txBody>
            <a:bodyPr wrap="none" rtlCol="0">
              <a:spAutoFit/>
            </a:bodyPr>
            <a:lstStyle/>
            <a:p>
              <a:r>
                <a:rPr lang="ja-JP" altLang="en-US" sz="2400" b="1"/>
                <a:t>歩行者通行量</a:t>
              </a:r>
              <a:r>
                <a:rPr lang="ja-JP" altLang="en-US" sz="2400"/>
                <a:t>の</a:t>
              </a:r>
              <a:r>
                <a:rPr lang="ja-JP" altLang="en-US" sz="2400">
                  <a:solidFill>
                    <a:srgbClr val="C00000"/>
                  </a:solidFill>
                </a:rPr>
                <a:t>増加</a:t>
              </a:r>
              <a:r>
                <a:rPr lang="ja-JP" altLang="en-US" sz="2400"/>
                <a:t>により</a:t>
              </a:r>
              <a:r>
                <a:rPr lang="ja-JP" altLang="en-US" sz="2400" b="1"/>
                <a:t>賃料</a:t>
              </a:r>
              <a:r>
                <a:rPr lang="ja-JP" altLang="en-US" sz="2400"/>
                <a:t>が</a:t>
              </a:r>
              <a:r>
                <a:rPr lang="ja-JP" altLang="en-US" sz="2400">
                  <a:solidFill>
                    <a:srgbClr val="C00000"/>
                  </a:solidFill>
                </a:rPr>
                <a:t>増加</a:t>
              </a:r>
              <a:endParaRPr lang="en-US" altLang="ja-JP" sz="2400">
                <a:solidFill>
                  <a:srgbClr val="C00000"/>
                </a:solidFill>
              </a:endParaRPr>
            </a:p>
            <a:p>
              <a:r>
                <a:rPr lang="ja-JP" altLang="en-US" sz="2400"/>
                <a:t>→滞在により通行量が増加すると</a:t>
              </a:r>
              <a:endParaRPr lang="en-US" altLang="ja-JP" sz="2400"/>
            </a:p>
            <a:p>
              <a:r>
                <a:rPr lang="ja-JP" altLang="en-US" sz="2400"/>
                <a:t>　都市の価値が増加</a:t>
              </a:r>
              <a:endParaRPr kumimoji="1" lang="en-US" altLang="ja-JP" sz="2400"/>
            </a:p>
          </p:txBody>
        </p:sp>
        <p:graphicFrame>
          <p:nvGraphicFramePr>
            <p:cNvPr id="3" name="グラフ 2">
              <a:extLst>
                <a:ext uri="{FF2B5EF4-FFF2-40B4-BE49-F238E27FC236}">
                  <a16:creationId xmlns:a16="http://schemas.microsoft.com/office/drawing/2014/main" id="{CE4131A6-6B2B-83FC-29D3-255E2880A542}"/>
                </a:ext>
              </a:extLst>
            </p:cNvPr>
            <p:cNvGraphicFramePr>
              <a:graphicFrameLocks/>
            </p:cNvGraphicFramePr>
            <p:nvPr>
              <p:extLst>
                <p:ext uri="{D42A27DB-BD31-4B8C-83A1-F6EECF244321}">
                  <p14:modId xmlns:p14="http://schemas.microsoft.com/office/powerpoint/2010/main" val="2024246274"/>
                </p:ext>
              </p:extLst>
            </p:nvPr>
          </p:nvGraphicFramePr>
          <p:xfrm>
            <a:off x="479870" y="1791187"/>
            <a:ext cx="5814972" cy="3009799"/>
          </p:xfrm>
          <a:graphic>
            <a:graphicData uri="http://schemas.openxmlformats.org/drawingml/2006/chart">
              <c:chart xmlns:c="http://schemas.openxmlformats.org/drawingml/2006/chart" xmlns:r="http://schemas.openxmlformats.org/officeDocument/2006/relationships" r:id="rId3"/>
            </a:graphicData>
          </a:graphic>
        </p:graphicFrame>
        <p:sp>
          <p:nvSpPr>
            <p:cNvPr id="25" name="テキスト ボックス 24">
              <a:extLst>
                <a:ext uri="{FF2B5EF4-FFF2-40B4-BE49-F238E27FC236}">
                  <a16:creationId xmlns:a16="http://schemas.microsoft.com/office/drawing/2014/main" id="{0E14ABC9-3473-5541-1C20-E942AF0B37C1}"/>
                </a:ext>
              </a:extLst>
            </p:cNvPr>
            <p:cNvSpPr txBox="1"/>
            <p:nvPr/>
          </p:nvSpPr>
          <p:spPr>
            <a:xfrm>
              <a:off x="465077" y="1358672"/>
              <a:ext cx="5814970" cy="461665"/>
            </a:xfrm>
            <a:prstGeom prst="rect">
              <a:avLst/>
            </a:prstGeom>
            <a:noFill/>
          </p:spPr>
          <p:txBody>
            <a:bodyPr wrap="square" rtlCol="0">
              <a:spAutoFit/>
            </a:bodyPr>
            <a:lstStyle/>
            <a:p>
              <a:r>
                <a:rPr kumimoji="1" lang="ja-JP" altLang="en-US" sz="2400"/>
                <a:t>歩行者通行量増加率と賃料上昇率の関係</a:t>
              </a:r>
            </a:p>
          </p:txBody>
        </p:sp>
        <p:sp>
          <p:nvSpPr>
            <p:cNvPr id="15" name="テキスト ボックス 14">
              <a:extLst>
                <a:ext uri="{FF2B5EF4-FFF2-40B4-BE49-F238E27FC236}">
                  <a16:creationId xmlns:a16="http://schemas.microsoft.com/office/drawing/2014/main" id="{A931237A-FC8D-DECE-2192-D3C674871A03}"/>
                </a:ext>
              </a:extLst>
            </p:cNvPr>
            <p:cNvSpPr txBox="1"/>
            <p:nvPr/>
          </p:nvSpPr>
          <p:spPr>
            <a:xfrm>
              <a:off x="710702" y="6360260"/>
              <a:ext cx="5814971" cy="461665"/>
            </a:xfrm>
            <a:prstGeom prst="rect">
              <a:avLst/>
            </a:prstGeom>
            <a:noFill/>
          </p:spPr>
          <p:txBody>
            <a:bodyPr wrap="square">
              <a:spAutoFit/>
            </a:bodyPr>
            <a:lstStyle/>
            <a:p>
              <a:r>
                <a:rPr lang="ja-JP" altLang="en-US" sz="1200">
                  <a:latin typeface="+mn-ea"/>
                </a:rPr>
                <a:t>ヤン・ゲール</a:t>
              </a:r>
              <a:r>
                <a:rPr lang="en-US" altLang="ja-JP" sz="1200">
                  <a:latin typeface="+mn-ea"/>
                </a:rPr>
                <a:t>, </a:t>
              </a:r>
              <a:r>
                <a:rPr lang="ja-JP" altLang="en-US" sz="1200">
                  <a:latin typeface="+mn-ea"/>
                </a:rPr>
                <a:t>人間の街</a:t>
              </a:r>
              <a:r>
                <a:rPr lang="en-US" altLang="ja-JP" sz="1200">
                  <a:latin typeface="+mn-ea"/>
                </a:rPr>
                <a:t>-</a:t>
              </a:r>
              <a:r>
                <a:rPr lang="ja-JP" altLang="en-US" sz="1200">
                  <a:latin typeface="+mn-ea"/>
                </a:rPr>
                <a:t>公共空間のデザイン</a:t>
              </a:r>
              <a:endParaRPr lang="en-US" altLang="ja-JP" sz="1200">
                <a:latin typeface="+mn-ea"/>
              </a:endParaRPr>
            </a:p>
            <a:p>
              <a:r>
                <a:rPr lang="ja-JP" altLang="en-US" sz="1200">
                  <a:latin typeface="+mn-ea"/>
                </a:rPr>
                <a:t>国土交通省都市局都市計画課</a:t>
              </a:r>
              <a:r>
                <a:rPr lang="en-US" altLang="ja-JP" sz="1200">
                  <a:latin typeface="+mn-ea"/>
                </a:rPr>
                <a:t> :</a:t>
              </a:r>
              <a:r>
                <a:rPr lang="ja-JP" altLang="en-US" sz="1200">
                  <a:latin typeface="+mn-ea"/>
                </a:rPr>
                <a:t>まちの活性化を測る歩行者量調査のガイドライン</a:t>
              </a:r>
              <a:endParaRPr lang="en" altLang="ja-JP" sz="1200">
                <a:latin typeface="+mn-ea"/>
              </a:endParaRPr>
            </a:p>
          </p:txBody>
        </p:sp>
      </p:grpSp>
      <p:sp>
        <p:nvSpPr>
          <p:cNvPr id="26" name="テキスト ボックス 25">
            <a:extLst>
              <a:ext uri="{FF2B5EF4-FFF2-40B4-BE49-F238E27FC236}">
                <a16:creationId xmlns:a16="http://schemas.microsoft.com/office/drawing/2014/main" id="{2F5900C8-A67F-D09D-6FD5-E7AEC72463CD}"/>
              </a:ext>
            </a:extLst>
          </p:cNvPr>
          <p:cNvSpPr txBox="1"/>
          <p:nvPr/>
        </p:nvSpPr>
        <p:spPr>
          <a:xfrm>
            <a:off x="408300" y="1110035"/>
            <a:ext cx="2031325" cy="461665"/>
          </a:xfrm>
          <a:prstGeom prst="rect">
            <a:avLst/>
          </a:prstGeom>
          <a:noFill/>
        </p:spPr>
        <p:txBody>
          <a:bodyPr wrap="none" rtlCol="0">
            <a:spAutoFit/>
          </a:bodyPr>
          <a:lstStyle/>
          <a:p>
            <a:r>
              <a:rPr kumimoji="1" lang="ja-JP" altLang="en-US" sz="2400"/>
              <a:t>滞在空間の例</a:t>
            </a:r>
          </a:p>
        </p:txBody>
      </p:sp>
      <p:cxnSp>
        <p:nvCxnSpPr>
          <p:cNvPr id="6" name="直線コネクタ 5">
            <a:extLst>
              <a:ext uri="{FF2B5EF4-FFF2-40B4-BE49-F238E27FC236}">
                <a16:creationId xmlns:a16="http://schemas.microsoft.com/office/drawing/2014/main" id="{22E6588F-8D41-C74C-229F-7589265F2CDD}"/>
              </a:ext>
            </a:extLst>
          </p:cNvPr>
          <p:cNvCxnSpPr>
            <a:cxnSpLocks/>
          </p:cNvCxnSpPr>
          <p:nvPr/>
        </p:nvCxnSpPr>
        <p:spPr>
          <a:xfrm>
            <a:off x="408300" y="1512544"/>
            <a:ext cx="1991845" cy="0"/>
          </a:xfrm>
          <a:prstGeom prst="line">
            <a:avLst/>
          </a:prstGeom>
          <a:ln w="38100">
            <a:noFill/>
          </a:ln>
        </p:spPr>
        <p:style>
          <a:lnRef idx="2">
            <a:schemeClr val="accent1"/>
          </a:lnRef>
          <a:fillRef idx="0">
            <a:schemeClr val="accent1"/>
          </a:fillRef>
          <a:effectRef idx="1">
            <a:schemeClr val="accent1"/>
          </a:effectRef>
          <a:fontRef idx="minor">
            <a:schemeClr val="tx1"/>
          </a:fontRef>
        </p:style>
      </p:cxnSp>
      <p:sp>
        <p:nvSpPr>
          <p:cNvPr id="12" name="角丸四角形 11">
            <a:extLst>
              <a:ext uri="{FF2B5EF4-FFF2-40B4-BE49-F238E27FC236}">
                <a16:creationId xmlns:a16="http://schemas.microsoft.com/office/drawing/2014/main" id="{33A841F6-F6CF-C775-5D6C-12C39CB00067}"/>
              </a:ext>
            </a:extLst>
          </p:cNvPr>
          <p:cNvSpPr/>
          <p:nvPr/>
        </p:nvSpPr>
        <p:spPr>
          <a:xfrm>
            <a:off x="783289" y="1712952"/>
            <a:ext cx="1616856" cy="784275"/>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a:solidFill>
                  <a:schemeClr val="tx1"/>
                </a:solidFill>
              </a:rPr>
              <a:t>80×40m</a:t>
            </a:r>
            <a:r>
              <a:rPr lang="ja-JP" altLang="en-US" sz="2400">
                <a:solidFill>
                  <a:schemeClr val="tx1"/>
                </a:solidFill>
              </a:rPr>
              <a:t>の広場</a:t>
            </a:r>
            <a:endParaRPr kumimoji="1" lang="ja-JP" altLang="en-US" sz="2400">
              <a:solidFill>
                <a:schemeClr val="tx1"/>
              </a:solidFill>
            </a:endParaRPr>
          </a:p>
        </p:txBody>
      </p:sp>
      <p:sp>
        <p:nvSpPr>
          <p:cNvPr id="14" name="角丸四角形 13">
            <a:extLst>
              <a:ext uri="{FF2B5EF4-FFF2-40B4-BE49-F238E27FC236}">
                <a16:creationId xmlns:a16="http://schemas.microsoft.com/office/drawing/2014/main" id="{153EFAF3-45F3-B4FA-69E3-48F013716029}"/>
              </a:ext>
            </a:extLst>
          </p:cNvPr>
          <p:cNvSpPr/>
          <p:nvPr/>
        </p:nvSpPr>
        <p:spPr>
          <a:xfrm>
            <a:off x="507229" y="3014746"/>
            <a:ext cx="2247931" cy="110324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solidFill>
              </a:rPr>
              <a:t>広場と人の両方を見ることができる</a:t>
            </a:r>
          </a:p>
        </p:txBody>
      </p:sp>
      <p:sp>
        <p:nvSpPr>
          <p:cNvPr id="18" name="角丸四角形 17">
            <a:extLst>
              <a:ext uri="{FF2B5EF4-FFF2-40B4-BE49-F238E27FC236}">
                <a16:creationId xmlns:a16="http://schemas.microsoft.com/office/drawing/2014/main" id="{71F02553-2467-F3F9-0822-595041BCFE4F}"/>
              </a:ext>
            </a:extLst>
          </p:cNvPr>
          <p:cNvSpPr/>
          <p:nvPr/>
        </p:nvSpPr>
        <p:spPr>
          <a:xfrm>
            <a:off x="752896" y="4607053"/>
            <a:ext cx="1756596" cy="696893"/>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solidFill>
              </a:rPr>
              <a:t>人と人の交流増加</a:t>
            </a:r>
          </a:p>
        </p:txBody>
      </p:sp>
      <p:sp>
        <p:nvSpPr>
          <p:cNvPr id="19" name="角丸四角形 18">
            <a:extLst>
              <a:ext uri="{FF2B5EF4-FFF2-40B4-BE49-F238E27FC236}">
                <a16:creationId xmlns:a16="http://schemas.microsoft.com/office/drawing/2014/main" id="{AF13890D-178C-5E63-5777-6247CA36A2BC}"/>
              </a:ext>
            </a:extLst>
          </p:cNvPr>
          <p:cNvSpPr/>
          <p:nvPr/>
        </p:nvSpPr>
        <p:spPr>
          <a:xfrm>
            <a:off x="3340171" y="1785099"/>
            <a:ext cx="2114839" cy="74058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a:solidFill>
                  <a:schemeClr val="tx1"/>
                </a:solidFill>
              </a:rPr>
              <a:t>5-6m</a:t>
            </a:r>
            <a:r>
              <a:rPr lang="ja-JP" altLang="en-US" sz="2400">
                <a:solidFill>
                  <a:schemeClr val="tx1"/>
                </a:solidFill>
              </a:rPr>
              <a:t>の間口で並ぶ店舗</a:t>
            </a:r>
            <a:endParaRPr kumimoji="1" lang="ja-JP" altLang="en-US" sz="2400">
              <a:solidFill>
                <a:schemeClr val="tx1"/>
              </a:solidFill>
            </a:endParaRPr>
          </a:p>
        </p:txBody>
      </p:sp>
      <p:sp>
        <p:nvSpPr>
          <p:cNvPr id="20" name="角丸四角形 19">
            <a:extLst>
              <a:ext uri="{FF2B5EF4-FFF2-40B4-BE49-F238E27FC236}">
                <a16:creationId xmlns:a16="http://schemas.microsoft.com/office/drawing/2014/main" id="{6ADF658F-FDBE-EAC3-55D6-270FCF31AA3C}"/>
              </a:ext>
            </a:extLst>
          </p:cNvPr>
          <p:cNvSpPr/>
          <p:nvPr/>
        </p:nvSpPr>
        <p:spPr>
          <a:xfrm>
            <a:off x="3276368" y="3196076"/>
            <a:ext cx="2114839" cy="74058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solidFill>
              </a:rPr>
              <a:t>切れ間のない空間の実現</a:t>
            </a:r>
          </a:p>
        </p:txBody>
      </p:sp>
      <p:sp>
        <p:nvSpPr>
          <p:cNvPr id="23" name="角丸四角形 22">
            <a:extLst>
              <a:ext uri="{FF2B5EF4-FFF2-40B4-BE49-F238E27FC236}">
                <a16:creationId xmlns:a16="http://schemas.microsoft.com/office/drawing/2014/main" id="{24562656-73B7-8092-0618-A6882785487A}"/>
              </a:ext>
            </a:extLst>
          </p:cNvPr>
          <p:cNvSpPr/>
          <p:nvPr/>
        </p:nvSpPr>
        <p:spPr>
          <a:xfrm>
            <a:off x="3089285" y="4585207"/>
            <a:ext cx="2478901" cy="740584"/>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solidFill>
              </a:rPr>
              <a:t>短時間で多くの活動を創出</a:t>
            </a:r>
          </a:p>
        </p:txBody>
      </p:sp>
      <p:sp>
        <p:nvSpPr>
          <p:cNvPr id="24" name="四角形: 角を丸くする 15">
            <a:extLst>
              <a:ext uri="{FF2B5EF4-FFF2-40B4-BE49-F238E27FC236}">
                <a16:creationId xmlns:a16="http://schemas.microsoft.com/office/drawing/2014/main" id="{61F387E1-D841-884E-F801-500E99CCAC94}"/>
              </a:ext>
            </a:extLst>
          </p:cNvPr>
          <p:cNvSpPr/>
          <p:nvPr/>
        </p:nvSpPr>
        <p:spPr>
          <a:xfrm>
            <a:off x="471666" y="5819561"/>
            <a:ext cx="5096520" cy="769441"/>
          </a:xfrm>
          <a:prstGeom prst="roundRect">
            <a:avLst/>
          </a:prstGeom>
          <a:solidFill>
            <a:schemeClr val="bg2"/>
          </a:solidFill>
          <a:ln w="76200">
            <a:solidFill>
              <a:srgbClr val="4A7BA7"/>
            </a:solidFill>
          </a:ln>
          <a:effectLst>
            <a:outerShdw blurRad="508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a:solidFill>
                  <a:schemeClr val="tx1"/>
                </a:solidFill>
              </a:rPr>
              <a:t>何度でも訪れたくなる空間</a:t>
            </a:r>
          </a:p>
        </p:txBody>
      </p:sp>
      <p:sp>
        <p:nvSpPr>
          <p:cNvPr id="27" name="矢印: 下 44">
            <a:extLst>
              <a:ext uri="{FF2B5EF4-FFF2-40B4-BE49-F238E27FC236}">
                <a16:creationId xmlns:a16="http://schemas.microsoft.com/office/drawing/2014/main" id="{E932415B-D2A0-F3E5-1EE4-2DE2FAFDC1E5}"/>
              </a:ext>
            </a:extLst>
          </p:cNvPr>
          <p:cNvSpPr/>
          <p:nvPr/>
        </p:nvSpPr>
        <p:spPr>
          <a:xfrm>
            <a:off x="2046499" y="5361772"/>
            <a:ext cx="1417321" cy="410629"/>
          </a:xfrm>
          <a:prstGeom prst="downArrow">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矢印: 下 44">
            <a:extLst>
              <a:ext uri="{FF2B5EF4-FFF2-40B4-BE49-F238E27FC236}">
                <a16:creationId xmlns:a16="http://schemas.microsoft.com/office/drawing/2014/main" id="{B883EB5A-2542-7D4E-30F0-814CDD7FA35A}"/>
              </a:ext>
            </a:extLst>
          </p:cNvPr>
          <p:cNvSpPr/>
          <p:nvPr/>
        </p:nvSpPr>
        <p:spPr>
          <a:xfrm>
            <a:off x="922533" y="2566425"/>
            <a:ext cx="1417321" cy="410629"/>
          </a:xfrm>
          <a:prstGeom prst="downArrow">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矢印: 下 44">
            <a:extLst>
              <a:ext uri="{FF2B5EF4-FFF2-40B4-BE49-F238E27FC236}">
                <a16:creationId xmlns:a16="http://schemas.microsoft.com/office/drawing/2014/main" id="{A7A8F0CF-E290-4EFB-4C51-DAB824DDF17D}"/>
              </a:ext>
            </a:extLst>
          </p:cNvPr>
          <p:cNvSpPr/>
          <p:nvPr/>
        </p:nvSpPr>
        <p:spPr>
          <a:xfrm>
            <a:off x="787285" y="4146424"/>
            <a:ext cx="1417321" cy="410629"/>
          </a:xfrm>
          <a:prstGeom prst="downArrow">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矢印: 下 44">
            <a:extLst>
              <a:ext uri="{FF2B5EF4-FFF2-40B4-BE49-F238E27FC236}">
                <a16:creationId xmlns:a16="http://schemas.microsoft.com/office/drawing/2014/main" id="{5E474DB8-E353-99FA-4FDC-6F92884ECCE3}"/>
              </a:ext>
            </a:extLst>
          </p:cNvPr>
          <p:cNvSpPr/>
          <p:nvPr/>
        </p:nvSpPr>
        <p:spPr>
          <a:xfrm>
            <a:off x="3688922" y="2662998"/>
            <a:ext cx="1417321" cy="410629"/>
          </a:xfrm>
          <a:prstGeom prst="downArrow">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矢印: 下 44">
            <a:extLst>
              <a:ext uri="{FF2B5EF4-FFF2-40B4-BE49-F238E27FC236}">
                <a16:creationId xmlns:a16="http://schemas.microsoft.com/office/drawing/2014/main" id="{E27949AD-017C-EAA4-8507-0C4A2C24E8F9}"/>
              </a:ext>
            </a:extLst>
          </p:cNvPr>
          <p:cNvSpPr/>
          <p:nvPr/>
        </p:nvSpPr>
        <p:spPr>
          <a:xfrm>
            <a:off x="3609267" y="4055619"/>
            <a:ext cx="1417321" cy="410629"/>
          </a:xfrm>
          <a:prstGeom prst="downArrow">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4" name="直線コネクタ 33">
            <a:extLst>
              <a:ext uri="{FF2B5EF4-FFF2-40B4-BE49-F238E27FC236}">
                <a16:creationId xmlns:a16="http://schemas.microsoft.com/office/drawing/2014/main" id="{6489CDD7-E68A-75FE-1932-5422D5AD713A}"/>
              </a:ext>
            </a:extLst>
          </p:cNvPr>
          <p:cNvCxnSpPr/>
          <p:nvPr/>
        </p:nvCxnSpPr>
        <p:spPr>
          <a:xfrm>
            <a:off x="387651" y="1512544"/>
            <a:ext cx="2031858" cy="0"/>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4262279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79399-E01F-DE52-0605-99C556FBC281}"/>
            </a:ext>
          </a:extLst>
        </p:cNvPr>
        <p:cNvGrpSpPr/>
        <p:nvPr/>
      </p:nvGrpSpPr>
      <p:grpSpPr>
        <a:xfrm>
          <a:off x="0" y="0"/>
          <a:ext cx="0" cy="0"/>
          <a:chOff x="0" y="0"/>
          <a:chExt cx="0" cy="0"/>
        </a:xfrm>
      </p:grpSpPr>
      <p:cxnSp>
        <p:nvCxnSpPr>
          <p:cNvPr id="18" name="直線コネクタ 17">
            <a:extLst>
              <a:ext uri="{FF2B5EF4-FFF2-40B4-BE49-F238E27FC236}">
                <a16:creationId xmlns:a16="http://schemas.microsoft.com/office/drawing/2014/main" id="{8CB0479F-7FFE-8DA3-60DA-BEE115CF1F39}"/>
              </a:ext>
            </a:extLst>
          </p:cNvPr>
          <p:cNvCxnSpPr>
            <a:cxnSpLocks/>
          </p:cNvCxnSpPr>
          <p:nvPr/>
        </p:nvCxnSpPr>
        <p:spPr>
          <a:xfrm>
            <a:off x="6095999" y="629382"/>
            <a:ext cx="3" cy="2253542"/>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6" name="四角形: 角を丸くする 15">
            <a:extLst>
              <a:ext uri="{FF2B5EF4-FFF2-40B4-BE49-F238E27FC236}">
                <a16:creationId xmlns:a16="http://schemas.microsoft.com/office/drawing/2014/main" id="{AD38A22A-9206-EBBF-BA14-5CF53B18E6E2}"/>
              </a:ext>
            </a:extLst>
          </p:cNvPr>
          <p:cNvSpPr/>
          <p:nvPr/>
        </p:nvSpPr>
        <p:spPr>
          <a:xfrm>
            <a:off x="2315927" y="5881054"/>
            <a:ext cx="7755326" cy="769441"/>
          </a:xfrm>
          <a:prstGeom prst="roundRect">
            <a:avLst/>
          </a:prstGeom>
          <a:solidFill>
            <a:schemeClr val="bg2"/>
          </a:solidFill>
          <a:ln w="76200">
            <a:solidFill>
              <a:srgbClr val="4A7BA7"/>
            </a:solidFill>
          </a:ln>
          <a:effectLst>
            <a:outerShdw blurRad="508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6F3037EC-ECEF-C50D-F58C-36981EC0E934}"/>
              </a:ext>
            </a:extLst>
          </p:cNvPr>
          <p:cNvSpPr/>
          <p:nvPr/>
        </p:nvSpPr>
        <p:spPr>
          <a:xfrm>
            <a:off x="3605298" y="5936231"/>
            <a:ext cx="5096520" cy="59857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AA23AA07-E426-2A85-A455-2F1437CF75C7}"/>
              </a:ext>
            </a:extLst>
          </p:cNvPr>
          <p:cNvSpPr txBox="1"/>
          <p:nvPr/>
        </p:nvSpPr>
        <p:spPr>
          <a:xfrm>
            <a:off x="465079" y="244662"/>
            <a:ext cx="3870133"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09</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提案：農業</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3" name="四角形: 角を丸くする 2">
            <a:extLst>
              <a:ext uri="{FF2B5EF4-FFF2-40B4-BE49-F238E27FC236}">
                <a16:creationId xmlns:a16="http://schemas.microsoft.com/office/drawing/2014/main" id="{AE414A5A-9960-6513-AC42-28A1ECC1241F}"/>
              </a:ext>
            </a:extLst>
          </p:cNvPr>
          <p:cNvSpPr/>
          <p:nvPr/>
        </p:nvSpPr>
        <p:spPr>
          <a:xfrm>
            <a:off x="4531121" y="1217645"/>
            <a:ext cx="3052847" cy="769441"/>
          </a:xfrm>
          <a:prstGeom prst="roundRect">
            <a:avLst/>
          </a:prstGeom>
          <a:solidFill>
            <a:schemeClr val="bg2"/>
          </a:solidFill>
          <a:ln w="76200">
            <a:solidFill>
              <a:srgbClr val="C26A4A"/>
            </a:solidFill>
          </a:ln>
          <a:effectLst>
            <a:outerShdw blurRad="508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7F23076D-466E-4519-EB34-0CB73CAA47B8}"/>
              </a:ext>
            </a:extLst>
          </p:cNvPr>
          <p:cNvSpPr txBox="1"/>
          <p:nvPr/>
        </p:nvSpPr>
        <p:spPr>
          <a:xfrm>
            <a:off x="2438100" y="5980638"/>
            <a:ext cx="7755326" cy="584775"/>
          </a:xfrm>
          <a:prstGeom prst="rect">
            <a:avLst/>
          </a:prstGeom>
          <a:noFill/>
        </p:spPr>
        <p:txBody>
          <a:bodyPr wrap="square" rtlCol="0">
            <a:spAutoFit/>
          </a:bodyPr>
          <a:lstStyle/>
          <a:p>
            <a:r>
              <a:rPr kumimoji="1" lang="ja-JP" altLang="en-US" sz="3200" b="1"/>
              <a:t>内向きにとらわれず「食」を支え続ける</a:t>
            </a:r>
          </a:p>
        </p:txBody>
      </p:sp>
      <p:sp>
        <p:nvSpPr>
          <p:cNvPr id="7" name="テキスト ボックス 6">
            <a:extLst>
              <a:ext uri="{FF2B5EF4-FFF2-40B4-BE49-F238E27FC236}">
                <a16:creationId xmlns:a16="http://schemas.microsoft.com/office/drawing/2014/main" id="{9090D9CF-E768-C405-6BEA-CB5E4EAB95AB}"/>
              </a:ext>
            </a:extLst>
          </p:cNvPr>
          <p:cNvSpPr txBox="1"/>
          <p:nvPr/>
        </p:nvSpPr>
        <p:spPr>
          <a:xfrm>
            <a:off x="4458521" y="1296231"/>
            <a:ext cx="3198045" cy="584775"/>
          </a:xfrm>
          <a:prstGeom prst="rect">
            <a:avLst/>
          </a:prstGeom>
          <a:noFill/>
        </p:spPr>
        <p:txBody>
          <a:bodyPr wrap="square" rtlCol="0">
            <a:spAutoFit/>
          </a:bodyPr>
          <a:lstStyle/>
          <a:p>
            <a:pPr algn="ctr"/>
            <a:r>
              <a:rPr lang="ja-JP" altLang="en-US" sz="3200" b="1"/>
              <a:t>生産性の向上</a:t>
            </a:r>
            <a:endParaRPr kumimoji="1" lang="ja-JP" altLang="en-US" sz="3200" b="1"/>
          </a:p>
        </p:txBody>
      </p:sp>
      <p:cxnSp>
        <p:nvCxnSpPr>
          <p:cNvPr id="24" name="直線コネクタ 23">
            <a:extLst>
              <a:ext uri="{FF2B5EF4-FFF2-40B4-BE49-F238E27FC236}">
                <a16:creationId xmlns:a16="http://schemas.microsoft.com/office/drawing/2014/main" id="{2EF3593F-B6D0-A34C-0B14-447701FDD13F}"/>
              </a:ext>
            </a:extLst>
          </p:cNvPr>
          <p:cNvCxnSpPr>
            <a:cxnSpLocks/>
          </p:cNvCxnSpPr>
          <p:nvPr/>
        </p:nvCxnSpPr>
        <p:spPr>
          <a:xfrm>
            <a:off x="3182773" y="2882922"/>
            <a:ext cx="2880000" cy="0"/>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直線コネクタ 37">
            <a:extLst>
              <a:ext uri="{FF2B5EF4-FFF2-40B4-BE49-F238E27FC236}">
                <a16:creationId xmlns:a16="http://schemas.microsoft.com/office/drawing/2014/main" id="{718A45F4-DA9F-357B-0C49-97CCC17E4FFA}"/>
              </a:ext>
            </a:extLst>
          </p:cNvPr>
          <p:cNvCxnSpPr>
            <a:cxnSpLocks/>
          </p:cNvCxnSpPr>
          <p:nvPr/>
        </p:nvCxnSpPr>
        <p:spPr>
          <a:xfrm flipV="1">
            <a:off x="6096001" y="2882924"/>
            <a:ext cx="0" cy="510353"/>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42" name="四角形: 角を丸くする 41">
            <a:extLst>
              <a:ext uri="{FF2B5EF4-FFF2-40B4-BE49-F238E27FC236}">
                <a16:creationId xmlns:a16="http://schemas.microsoft.com/office/drawing/2014/main" id="{469AB527-EDDC-434D-62F8-626CA2926480}"/>
              </a:ext>
            </a:extLst>
          </p:cNvPr>
          <p:cNvSpPr/>
          <p:nvPr/>
        </p:nvSpPr>
        <p:spPr>
          <a:xfrm>
            <a:off x="1982073" y="3407400"/>
            <a:ext cx="2454705" cy="88109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四角形: 角を丸くする 42">
            <a:extLst>
              <a:ext uri="{FF2B5EF4-FFF2-40B4-BE49-F238E27FC236}">
                <a16:creationId xmlns:a16="http://schemas.microsoft.com/office/drawing/2014/main" id="{62121165-A41B-B74E-098A-55EA3DCC6D29}"/>
              </a:ext>
            </a:extLst>
          </p:cNvPr>
          <p:cNvSpPr/>
          <p:nvPr/>
        </p:nvSpPr>
        <p:spPr>
          <a:xfrm>
            <a:off x="4868648" y="3393277"/>
            <a:ext cx="2454705" cy="88109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BD706608-D516-4ACB-394C-0068E203B396}"/>
              </a:ext>
            </a:extLst>
          </p:cNvPr>
          <p:cNvSpPr/>
          <p:nvPr/>
        </p:nvSpPr>
        <p:spPr>
          <a:xfrm>
            <a:off x="7729166" y="3407400"/>
            <a:ext cx="2454705" cy="881099"/>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矢印: 下 44">
            <a:extLst>
              <a:ext uri="{FF2B5EF4-FFF2-40B4-BE49-F238E27FC236}">
                <a16:creationId xmlns:a16="http://schemas.microsoft.com/office/drawing/2014/main" id="{9CF44630-E3B5-D03F-88D7-447D55AE6333}"/>
              </a:ext>
            </a:extLst>
          </p:cNvPr>
          <p:cNvSpPr/>
          <p:nvPr/>
        </p:nvSpPr>
        <p:spPr>
          <a:xfrm>
            <a:off x="5387339" y="5387101"/>
            <a:ext cx="1417321" cy="410629"/>
          </a:xfrm>
          <a:prstGeom prst="downArrow">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5" name="直線コネクタ 54">
            <a:extLst>
              <a:ext uri="{FF2B5EF4-FFF2-40B4-BE49-F238E27FC236}">
                <a16:creationId xmlns:a16="http://schemas.microsoft.com/office/drawing/2014/main" id="{368B7BC7-54FB-0B95-6ED4-05762917F3EB}"/>
              </a:ext>
            </a:extLst>
          </p:cNvPr>
          <p:cNvCxnSpPr>
            <a:cxnSpLocks/>
          </p:cNvCxnSpPr>
          <p:nvPr/>
        </p:nvCxnSpPr>
        <p:spPr>
          <a:xfrm flipV="1">
            <a:off x="3209426" y="2882921"/>
            <a:ext cx="0" cy="510353"/>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直線コネクタ 55">
            <a:extLst>
              <a:ext uri="{FF2B5EF4-FFF2-40B4-BE49-F238E27FC236}">
                <a16:creationId xmlns:a16="http://schemas.microsoft.com/office/drawing/2014/main" id="{973698E5-932E-9A77-4AD2-DFFCDF6D0992}"/>
              </a:ext>
            </a:extLst>
          </p:cNvPr>
          <p:cNvCxnSpPr>
            <a:cxnSpLocks/>
          </p:cNvCxnSpPr>
          <p:nvPr/>
        </p:nvCxnSpPr>
        <p:spPr>
          <a:xfrm flipV="1">
            <a:off x="8956519" y="2898673"/>
            <a:ext cx="0" cy="510353"/>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cxnSp>
        <p:nvCxnSpPr>
          <p:cNvPr id="58" name="直線コネクタ 57">
            <a:extLst>
              <a:ext uri="{FF2B5EF4-FFF2-40B4-BE49-F238E27FC236}">
                <a16:creationId xmlns:a16="http://schemas.microsoft.com/office/drawing/2014/main" id="{F405844A-440A-10F9-DC6E-F0CC095A0C75}"/>
              </a:ext>
            </a:extLst>
          </p:cNvPr>
          <p:cNvCxnSpPr>
            <a:cxnSpLocks/>
          </p:cNvCxnSpPr>
          <p:nvPr/>
        </p:nvCxnSpPr>
        <p:spPr>
          <a:xfrm>
            <a:off x="6096000" y="2898673"/>
            <a:ext cx="2880000" cy="0"/>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60" name="テキスト ボックス 59">
            <a:extLst>
              <a:ext uri="{FF2B5EF4-FFF2-40B4-BE49-F238E27FC236}">
                <a16:creationId xmlns:a16="http://schemas.microsoft.com/office/drawing/2014/main" id="{3D200D27-460C-8CBA-1A5C-1CF1F9F05838}"/>
              </a:ext>
            </a:extLst>
          </p:cNvPr>
          <p:cNvSpPr txBox="1"/>
          <p:nvPr/>
        </p:nvSpPr>
        <p:spPr>
          <a:xfrm>
            <a:off x="7925171" y="3436879"/>
            <a:ext cx="2057029" cy="830997"/>
          </a:xfrm>
          <a:prstGeom prst="rect">
            <a:avLst/>
          </a:prstGeom>
          <a:noFill/>
        </p:spPr>
        <p:txBody>
          <a:bodyPr wrap="square" rtlCol="0">
            <a:spAutoFit/>
          </a:bodyPr>
          <a:lstStyle/>
          <a:p>
            <a:pPr algn="ctr"/>
            <a:r>
              <a:rPr kumimoji="1" lang="ja-JP" altLang="en-US" sz="2400"/>
              <a:t>散乱する</a:t>
            </a:r>
            <a:endParaRPr kumimoji="1" lang="en-US" altLang="ja-JP" sz="2400"/>
          </a:p>
          <a:p>
            <a:pPr algn="ctr"/>
            <a:r>
              <a:rPr kumimoji="1" lang="ja-JP" altLang="en-US" sz="2400"/>
              <a:t>農地の集約</a:t>
            </a:r>
          </a:p>
        </p:txBody>
      </p:sp>
      <p:sp>
        <p:nvSpPr>
          <p:cNvPr id="61" name="テキスト ボックス 60">
            <a:extLst>
              <a:ext uri="{FF2B5EF4-FFF2-40B4-BE49-F238E27FC236}">
                <a16:creationId xmlns:a16="http://schemas.microsoft.com/office/drawing/2014/main" id="{344F384F-FC1E-8B6B-8757-66D649B6EF1E}"/>
              </a:ext>
            </a:extLst>
          </p:cNvPr>
          <p:cNvSpPr txBox="1"/>
          <p:nvPr/>
        </p:nvSpPr>
        <p:spPr>
          <a:xfrm>
            <a:off x="2034320" y="3443551"/>
            <a:ext cx="2350209" cy="830997"/>
          </a:xfrm>
          <a:prstGeom prst="rect">
            <a:avLst/>
          </a:prstGeom>
          <a:noFill/>
        </p:spPr>
        <p:txBody>
          <a:bodyPr wrap="square" rtlCol="0">
            <a:spAutoFit/>
          </a:bodyPr>
          <a:lstStyle/>
          <a:p>
            <a:pPr algn="ctr"/>
            <a:r>
              <a:rPr lang="ja-JP" altLang="en-US" sz="2400"/>
              <a:t>担い手不足への対応</a:t>
            </a:r>
            <a:endParaRPr kumimoji="1" lang="ja-JP" altLang="en-US" sz="2400"/>
          </a:p>
        </p:txBody>
      </p:sp>
      <p:sp>
        <p:nvSpPr>
          <p:cNvPr id="62" name="四角形: 角を丸くする 61">
            <a:extLst>
              <a:ext uri="{FF2B5EF4-FFF2-40B4-BE49-F238E27FC236}">
                <a16:creationId xmlns:a16="http://schemas.microsoft.com/office/drawing/2014/main" id="{EAA6ECD8-459A-BF61-BCE6-3F79F5C80177}"/>
              </a:ext>
            </a:extLst>
          </p:cNvPr>
          <p:cNvSpPr/>
          <p:nvPr/>
        </p:nvSpPr>
        <p:spPr>
          <a:xfrm>
            <a:off x="2092691" y="4661114"/>
            <a:ext cx="8201798" cy="598578"/>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a:solidFill>
                  <a:schemeClr val="tx1">
                    <a:lumMod val="95000"/>
                    <a:lumOff val="5000"/>
                  </a:schemeClr>
                </a:solidFill>
              </a:rPr>
              <a:t>最新技術を積極的に取り入れる</a:t>
            </a:r>
            <a:endParaRPr lang="en-US" altLang="ja-JP" sz="2400">
              <a:solidFill>
                <a:schemeClr val="tx1">
                  <a:lumMod val="95000"/>
                  <a:lumOff val="5000"/>
                </a:schemeClr>
              </a:solidFill>
            </a:endParaRPr>
          </a:p>
        </p:txBody>
      </p:sp>
      <p:sp>
        <p:nvSpPr>
          <p:cNvPr id="63" name="正方形/長方形 62">
            <a:extLst>
              <a:ext uri="{FF2B5EF4-FFF2-40B4-BE49-F238E27FC236}">
                <a16:creationId xmlns:a16="http://schemas.microsoft.com/office/drawing/2014/main" id="{656F2979-AC47-5CC5-D7FB-DCB6F2F1248A}"/>
              </a:ext>
            </a:extLst>
          </p:cNvPr>
          <p:cNvSpPr/>
          <p:nvPr/>
        </p:nvSpPr>
        <p:spPr>
          <a:xfrm>
            <a:off x="7856789" y="299029"/>
            <a:ext cx="4058652" cy="598577"/>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a:solidFill>
                  <a:schemeClr val="tx1"/>
                </a:solidFill>
              </a:rPr>
              <a:t>産出</a:t>
            </a:r>
            <a:r>
              <a:rPr kumimoji="1" lang="ja-JP" altLang="en-US" sz="2400">
                <a:solidFill>
                  <a:schemeClr val="tx1"/>
                </a:solidFill>
              </a:rPr>
              <a:t>額の減少、後継者不足</a:t>
            </a:r>
            <a:endParaRPr kumimoji="1" lang="en-US" altLang="ja-JP" sz="2400">
              <a:solidFill>
                <a:schemeClr val="tx1"/>
              </a:solidFill>
            </a:endParaRPr>
          </a:p>
        </p:txBody>
      </p:sp>
      <p:cxnSp>
        <p:nvCxnSpPr>
          <p:cNvPr id="64" name="直線コネクタ 63">
            <a:extLst>
              <a:ext uri="{FF2B5EF4-FFF2-40B4-BE49-F238E27FC236}">
                <a16:creationId xmlns:a16="http://schemas.microsoft.com/office/drawing/2014/main" id="{C0E84C59-6B96-1A19-BE17-B32599CF8DF1}"/>
              </a:ext>
            </a:extLst>
          </p:cNvPr>
          <p:cNvCxnSpPr>
            <a:cxnSpLocks/>
            <a:endCxn id="63" idx="1"/>
          </p:cNvCxnSpPr>
          <p:nvPr/>
        </p:nvCxnSpPr>
        <p:spPr>
          <a:xfrm flipV="1">
            <a:off x="6062773" y="598318"/>
            <a:ext cx="1794016" cy="13473"/>
          </a:xfrm>
          <a:prstGeom prst="line">
            <a:avLst/>
          </a:prstGeom>
          <a:ln w="571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2" name="スライド番号プレースホルダー 1">
            <a:extLst>
              <a:ext uri="{FF2B5EF4-FFF2-40B4-BE49-F238E27FC236}">
                <a16:creationId xmlns:a16="http://schemas.microsoft.com/office/drawing/2014/main" id="{F1CBC86D-0C23-8790-9A92-37FB58C44EA2}"/>
              </a:ext>
            </a:extLst>
          </p:cNvPr>
          <p:cNvSpPr>
            <a:spLocks noGrp="1"/>
          </p:cNvSpPr>
          <p:nvPr>
            <p:ph type="sldNum" sz="quarter" idx="12"/>
          </p:nvPr>
        </p:nvSpPr>
        <p:spPr/>
        <p:txBody>
          <a:bodyPr/>
          <a:lstStyle/>
          <a:p>
            <a:fld id="{AAFBFB99-2AAE-4C69-9A02-A796AAE272E8}" type="slidenum">
              <a:rPr kumimoji="1" lang="ja-JP" altLang="en-US" smtClean="0"/>
              <a:t>23</a:t>
            </a:fld>
            <a:endParaRPr kumimoji="1" lang="ja-JP" altLang="en-US"/>
          </a:p>
        </p:txBody>
      </p:sp>
      <p:sp>
        <p:nvSpPr>
          <p:cNvPr id="4" name="テキスト ボックス 3">
            <a:extLst>
              <a:ext uri="{FF2B5EF4-FFF2-40B4-BE49-F238E27FC236}">
                <a16:creationId xmlns:a16="http://schemas.microsoft.com/office/drawing/2014/main" id="{125265CE-1086-84D3-9611-B95AD9FF9178}"/>
              </a:ext>
            </a:extLst>
          </p:cNvPr>
          <p:cNvSpPr txBox="1"/>
          <p:nvPr/>
        </p:nvSpPr>
        <p:spPr>
          <a:xfrm>
            <a:off x="4907800" y="3597181"/>
            <a:ext cx="2350211" cy="461665"/>
          </a:xfrm>
          <a:prstGeom prst="rect">
            <a:avLst/>
          </a:prstGeom>
          <a:noFill/>
        </p:spPr>
        <p:txBody>
          <a:bodyPr wrap="square" rtlCol="0">
            <a:spAutoFit/>
          </a:bodyPr>
          <a:lstStyle/>
          <a:p>
            <a:r>
              <a:rPr kumimoji="1" lang="ja-JP" altLang="en-US" sz="2400"/>
              <a:t>農家の負担減少</a:t>
            </a:r>
          </a:p>
        </p:txBody>
      </p:sp>
      <p:sp>
        <p:nvSpPr>
          <p:cNvPr id="5" name="テキスト ボックス 4">
            <a:extLst>
              <a:ext uri="{FF2B5EF4-FFF2-40B4-BE49-F238E27FC236}">
                <a16:creationId xmlns:a16="http://schemas.microsoft.com/office/drawing/2014/main" id="{E8C5F476-5435-8390-DCCC-8D6A331D7C40}"/>
              </a:ext>
            </a:extLst>
          </p:cNvPr>
          <p:cNvSpPr txBox="1"/>
          <p:nvPr/>
        </p:nvSpPr>
        <p:spPr>
          <a:xfrm>
            <a:off x="9828351" y="1197916"/>
            <a:ext cx="1406013" cy="646331"/>
          </a:xfrm>
          <a:prstGeom prst="rect">
            <a:avLst/>
          </a:prstGeom>
          <a:noFill/>
        </p:spPr>
        <p:txBody>
          <a:bodyPr wrap="square" rtlCol="0">
            <a:spAutoFit/>
          </a:bodyPr>
          <a:lstStyle/>
          <a:p>
            <a:pPr algn="ctr"/>
            <a:r>
              <a:rPr kumimoji="1" lang="ja-JP" altLang="en-US" sz="3600" b="1">
                <a:solidFill>
                  <a:schemeClr val="bg1">
                    <a:lumMod val="50000"/>
                  </a:schemeClr>
                </a:solidFill>
              </a:rPr>
              <a:t>課題</a:t>
            </a:r>
          </a:p>
        </p:txBody>
      </p:sp>
      <p:sp>
        <p:nvSpPr>
          <p:cNvPr id="8" name="テキスト ボックス 7">
            <a:extLst>
              <a:ext uri="{FF2B5EF4-FFF2-40B4-BE49-F238E27FC236}">
                <a16:creationId xmlns:a16="http://schemas.microsoft.com/office/drawing/2014/main" id="{8D98CD99-7AB9-B18C-239E-5173E4664D9C}"/>
              </a:ext>
            </a:extLst>
          </p:cNvPr>
          <p:cNvSpPr txBox="1"/>
          <p:nvPr/>
        </p:nvSpPr>
        <p:spPr>
          <a:xfrm>
            <a:off x="3030300" y="1301481"/>
            <a:ext cx="1406013" cy="646331"/>
          </a:xfrm>
          <a:prstGeom prst="rect">
            <a:avLst/>
          </a:prstGeom>
          <a:noFill/>
        </p:spPr>
        <p:txBody>
          <a:bodyPr wrap="square" rtlCol="0">
            <a:spAutoFit/>
          </a:bodyPr>
          <a:lstStyle/>
          <a:p>
            <a:pPr algn="ctr"/>
            <a:r>
              <a:rPr kumimoji="1" lang="ja-JP" altLang="en-US" sz="3600" b="1">
                <a:solidFill>
                  <a:srgbClr val="C26A4A"/>
                </a:solidFill>
              </a:rPr>
              <a:t>指針</a:t>
            </a:r>
          </a:p>
        </p:txBody>
      </p:sp>
      <p:sp>
        <p:nvSpPr>
          <p:cNvPr id="10" name="テキスト ボックス 9">
            <a:extLst>
              <a:ext uri="{FF2B5EF4-FFF2-40B4-BE49-F238E27FC236}">
                <a16:creationId xmlns:a16="http://schemas.microsoft.com/office/drawing/2014/main" id="{618A5C0A-0271-5004-F7A1-4C1A6554E7C7}"/>
              </a:ext>
            </a:extLst>
          </p:cNvPr>
          <p:cNvSpPr txBox="1"/>
          <p:nvPr/>
        </p:nvSpPr>
        <p:spPr>
          <a:xfrm>
            <a:off x="-177396" y="5927242"/>
            <a:ext cx="2484037" cy="584775"/>
          </a:xfrm>
          <a:prstGeom prst="rect">
            <a:avLst/>
          </a:prstGeom>
          <a:noFill/>
        </p:spPr>
        <p:txBody>
          <a:bodyPr wrap="square" rtlCol="0">
            <a:spAutoFit/>
          </a:bodyPr>
          <a:lstStyle/>
          <a:p>
            <a:pPr algn="ctr"/>
            <a:r>
              <a:rPr kumimoji="1" lang="ja-JP" altLang="en-US" sz="3200" b="1">
                <a:solidFill>
                  <a:srgbClr val="4A7BA7"/>
                </a:solidFill>
              </a:rPr>
              <a:t>分野別構想</a:t>
            </a:r>
          </a:p>
        </p:txBody>
      </p:sp>
    </p:spTree>
    <p:extLst>
      <p:ext uri="{BB962C8B-B14F-4D97-AF65-F5344CB8AC3E}">
        <p14:creationId xmlns:p14="http://schemas.microsoft.com/office/powerpoint/2010/main" val="1301637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DFB53-7EA9-113F-5282-F3F1A157815A}"/>
            </a:ext>
          </a:extLst>
        </p:cNvPr>
        <p:cNvGrpSpPr/>
        <p:nvPr/>
      </p:nvGrpSpPr>
      <p:grpSpPr>
        <a:xfrm>
          <a:off x="0" y="0"/>
          <a:ext cx="0" cy="0"/>
          <a:chOff x="0" y="0"/>
          <a:chExt cx="0" cy="0"/>
        </a:xfrm>
      </p:grpSpPr>
      <p:pic>
        <p:nvPicPr>
          <p:cNvPr id="32" name="図 31">
            <a:extLst>
              <a:ext uri="{FF2B5EF4-FFF2-40B4-BE49-F238E27FC236}">
                <a16:creationId xmlns:a16="http://schemas.microsoft.com/office/drawing/2014/main" id="{7C3C8ADF-371F-B059-122C-41A7402B0CAC}"/>
              </a:ext>
            </a:extLst>
          </p:cNvPr>
          <p:cNvPicPr>
            <a:picLocks noChangeAspect="1"/>
          </p:cNvPicPr>
          <p:nvPr/>
        </p:nvPicPr>
        <p:blipFill rotWithShape="1">
          <a:blip r:embed="rId3">
            <a:extLst>
              <a:ext uri="{28A0092B-C50C-407E-A947-70E740481C1C}">
                <a14:useLocalDpi xmlns:a14="http://schemas.microsoft.com/office/drawing/2010/main" val="0"/>
              </a:ext>
            </a:extLst>
          </a:blip>
          <a:srcRect t="11429" b="16859"/>
          <a:stretch/>
        </p:blipFill>
        <p:spPr>
          <a:xfrm>
            <a:off x="3363891" y="651579"/>
            <a:ext cx="5908792" cy="5996352"/>
          </a:xfrm>
          <a:prstGeom prst="rect">
            <a:avLst/>
          </a:prstGeom>
        </p:spPr>
      </p:pic>
      <p:cxnSp>
        <p:nvCxnSpPr>
          <p:cNvPr id="13" name="直線コネクタ 12">
            <a:extLst>
              <a:ext uri="{FF2B5EF4-FFF2-40B4-BE49-F238E27FC236}">
                <a16:creationId xmlns:a16="http://schemas.microsoft.com/office/drawing/2014/main" id="{9503F570-B4EB-5361-5588-67FB2E686E80}"/>
              </a:ext>
            </a:extLst>
          </p:cNvPr>
          <p:cNvCxnSpPr>
            <a:cxnSpLocks/>
          </p:cNvCxnSpPr>
          <p:nvPr/>
        </p:nvCxnSpPr>
        <p:spPr>
          <a:xfrm flipH="1">
            <a:off x="3305383" y="4744175"/>
            <a:ext cx="1974575" cy="631128"/>
          </a:xfrm>
          <a:prstGeom prst="line">
            <a:avLst/>
          </a:prstGeom>
          <a:ln>
            <a:solidFill>
              <a:schemeClr val="bg2">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 name="直線コネクタ 14">
            <a:extLst>
              <a:ext uri="{FF2B5EF4-FFF2-40B4-BE49-F238E27FC236}">
                <a16:creationId xmlns:a16="http://schemas.microsoft.com/office/drawing/2014/main" id="{031A0E74-E4FD-FF2C-398A-243B31F9E7B2}"/>
              </a:ext>
            </a:extLst>
          </p:cNvPr>
          <p:cNvCxnSpPr>
            <a:cxnSpLocks/>
            <a:endCxn id="36" idx="6"/>
          </p:cNvCxnSpPr>
          <p:nvPr/>
        </p:nvCxnSpPr>
        <p:spPr>
          <a:xfrm flipH="1">
            <a:off x="6821591" y="4037858"/>
            <a:ext cx="952576" cy="221391"/>
          </a:xfrm>
          <a:prstGeom prst="line">
            <a:avLst/>
          </a:prstGeom>
          <a:ln>
            <a:solidFill>
              <a:schemeClr val="bg2">
                <a:lumMod val="50000"/>
              </a:schemeClr>
            </a:solidFill>
          </a:ln>
        </p:spPr>
        <p:style>
          <a:lnRef idx="2">
            <a:schemeClr val="accent1"/>
          </a:lnRef>
          <a:fillRef idx="0">
            <a:schemeClr val="accent1"/>
          </a:fillRef>
          <a:effectRef idx="1">
            <a:schemeClr val="accent1"/>
          </a:effectRef>
          <a:fontRef idx="minor">
            <a:schemeClr val="tx1"/>
          </a:fontRef>
        </p:style>
      </p:cxnSp>
      <p:sp>
        <p:nvSpPr>
          <p:cNvPr id="40" name="四角形: 角を丸くする 39">
            <a:extLst>
              <a:ext uri="{FF2B5EF4-FFF2-40B4-BE49-F238E27FC236}">
                <a16:creationId xmlns:a16="http://schemas.microsoft.com/office/drawing/2014/main" id="{63F88F5D-9C4A-D2EC-BF7B-3C932D7B13F0}"/>
              </a:ext>
            </a:extLst>
          </p:cNvPr>
          <p:cNvSpPr/>
          <p:nvPr/>
        </p:nvSpPr>
        <p:spPr>
          <a:xfrm>
            <a:off x="7581526" y="3234255"/>
            <a:ext cx="4561726" cy="1183682"/>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角を丸くする 38">
            <a:extLst>
              <a:ext uri="{FF2B5EF4-FFF2-40B4-BE49-F238E27FC236}">
                <a16:creationId xmlns:a16="http://schemas.microsoft.com/office/drawing/2014/main" id="{D34211CD-183A-7465-87FA-88A151966CD1}"/>
              </a:ext>
            </a:extLst>
          </p:cNvPr>
          <p:cNvSpPr/>
          <p:nvPr/>
        </p:nvSpPr>
        <p:spPr>
          <a:xfrm>
            <a:off x="348601" y="5512477"/>
            <a:ext cx="5545476" cy="1310837"/>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D6936EA3-4351-BC98-44F1-CD24E1BF36A3}"/>
              </a:ext>
            </a:extLst>
          </p:cNvPr>
          <p:cNvSpPr txBox="1"/>
          <p:nvPr/>
        </p:nvSpPr>
        <p:spPr>
          <a:xfrm>
            <a:off x="465079" y="244662"/>
            <a:ext cx="3917735"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09</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提案：農業</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31" name="四角形: 角を丸くする 30">
            <a:extLst>
              <a:ext uri="{FF2B5EF4-FFF2-40B4-BE49-F238E27FC236}">
                <a16:creationId xmlns:a16="http://schemas.microsoft.com/office/drawing/2014/main" id="{10D12AFA-311B-F30E-6124-7D39DC7B6872}"/>
              </a:ext>
            </a:extLst>
          </p:cNvPr>
          <p:cNvSpPr/>
          <p:nvPr/>
        </p:nvSpPr>
        <p:spPr>
          <a:xfrm>
            <a:off x="394960" y="2108002"/>
            <a:ext cx="5545476" cy="1256727"/>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1042B8A5-5A76-05DE-6078-C1CCD3C10838}"/>
              </a:ext>
            </a:extLst>
          </p:cNvPr>
          <p:cNvSpPr txBox="1"/>
          <p:nvPr/>
        </p:nvSpPr>
        <p:spPr>
          <a:xfrm>
            <a:off x="591203" y="1223307"/>
            <a:ext cx="3397473" cy="461665"/>
          </a:xfrm>
          <a:prstGeom prst="rect">
            <a:avLst/>
          </a:prstGeom>
          <a:noFill/>
        </p:spPr>
        <p:txBody>
          <a:bodyPr wrap="square" rtlCol="0">
            <a:spAutoFit/>
          </a:bodyPr>
          <a:lstStyle/>
          <a:p>
            <a:r>
              <a:rPr kumimoji="1" lang="ja-JP" altLang="en-US" sz="2400">
                <a:latin typeface="Noto Sans JP" panose="020B0200000000000000" pitchFamily="50" charset="-128"/>
                <a:ea typeface="Noto Sans JP" panose="020B0200000000000000" pitchFamily="50" charset="-128"/>
              </a:rPr>
              <a:t>研究</a:t>
            </a:r>
            <a:r>
              <a:rPr lang="en-US" altLang="ja-JP" sz="2400">
                <a:latin typeface="Noto Sans JP" panose="020B0200000000000000" pitchFamily="50" charset="-128"/>
                <a:ea typeface="Noto Sans JP" panose="020B0200000000000000" pitchFamily="50" charset="-128"/>
              </a:rPr>
              <a:t>×</a:t>
            </a:r>
            <a:r>
              <a:rPr lang="ja-JP" altLang="en-US" sz="2400">
                <a:latin typeface="Noto Sans JP" panose="020B0200000000000000" pitchFamily="50" charset="-128"/>
                <a:ea typeface="Noto Sans JP" panose="020B0200000000000000" pitchFamily="50" charset="-128"/>
              </a:rPr>
              <a:t>農業の事例</a:t>
            </a:r>
            <a:endParaRPr kumimoji="1" lang="ja-JP" altLang="en-US" sz="2400">
              <a:latin typeface="Noto Sans JP" panose="020B0200000000000000" pitchFamily="50" charset="-128"/>
              <a:ea typeface="Noto Sans JP" panose="020B0200000000000000" pitchFamily="50" charset="-128"/>
            </a:endParaRPr>
          </a:p>
        </p:txBody>
      </p:sp>
      <p:cxnSp>
        <p:nvCxnSpPr>
          <p:cNvPr id="4" name="直線コネクタ 3">
            <a:extLst>
              <a:ext uri="{FF2B5EF4-FFF2-40B4-BE49-F238E27FC236}">
                <a16:creationId xmlns:a16="http://schemas.microsoft.com/office/drawing/2014/main" id="{D6C9BF74-DB91-DF1C-79E4-1FEC63E9D760}"/>
              </a:ext>
            </a:extLst>
          </p:cNvPr>
          <p:cNvCxnSpPr>
            <a:cxnSpLocks/>
          </p:cNvCxnSpPr>
          <p:nvPr/>
        </p:nvCxnSpPr>
        <p:spPr>
          <a:xfrm>
            <a:off x="543907" y="1684972"/>
            <a:ext cx="2605634" cy="0"/>
          </a:xfrm>
          <a:prstGeom prst="line">
            <a:avLst/>
          </a:prstGeom>
          <a:ln w="38100">
            <a:solidFill>
              <a:srgbClr val="C26A4A"/>
            </a:solidFill>
          </a:ln>
        </p:spPr>
        <p:style>
          <a:lnRef idx="2">
            <a:schemeClr val="accent1"/>
          </a:lnRef>
          <a:fillRef idx="0">
            <a:schemeClr val="accent1"/>
          </a:fillRef>
          <a:effectRef idx="1">
            <a:schemeClr val="accent1"/>
          </a:effectRef>
          <a:fontRef idx="minor">
            <a:schemeClr val="tx1"/>
          </a:fontRef>
        </p:style>
      </p:cxnSp>
      <p:sp>
        <p:nvSpPr>
          <p:cNvPr id="3" name="スライド番号プレースホルダー 2">
            <a:extLst>
              <a:ext uri="{FF2B5EF4-FFF2-40B4-BE49-F238E27FC236}">
                <a16:creationId xmlns:a16="http://schemas.microsoft.com/office/drawing/2014/main" id="{6F97A666-5906-BDE2-FEE4-85B314D96B64}"/>
              </a:ext>
            </a:extLst>
          </p:cNvPr>
          <p:cNvSpPr>
            <a:spLocks noGrp="1"/>
          </p:cNvSpPr>
          <p:nvPr>
            <p:ph type="sldNum" sz="quarter" idx="12"/>
          </p:nvPr>
        </p:nvSpPr>
        <p:spPr/>
        <p:txBody>
          <a:bodyPr/>
          <a:lstStyle/>
          <a:p>
            <a:fld id="{AAFBFB99-2AAE-4C69-9A02-A796AAE272E8}" type="slidenum">
              <a:rPr kumimoji="1" lang="ja-JP" altLang="en-US" smtClean="0"/>
              <a:t>24</a:t>
            </a:fld>
            <a:endParaRPr kumimoji="1" lang="ja-JP" altLang="en-US"/>
          </a:p>
        </p:txBody>
      </p:sp>
      <p:sp>
        <p:nvSpPr>
          <p:cNvPr id="17" name="テキスト ボックス 16">
            <a:extLst>
              <a:ext uri="{FF2B5EF4-FFF2-40B4-BE49-F238E27FC236}">
                <a16:creationId xmlns:a16="http://schemas.microsoft.com/office/drawing/2014/main" id="{DA8868A4-6434-C7A2-75D9-2C49F8CBA627}"/>
              </a:ext>
            </a:extLst>
          </p:cNvPr>
          <p:cNvSpPr txBox="1"/>
          <p:nvPr/>
        </p:nvSpPr>
        <p:spPr>
          <a:xfrm>
            <a:off x="411249" y="2450326"/>
            <a:ext cx="5545476" cy="461665"/>
          </a:xfrm>
          <a:prstGeom prst="rect">
            <a:avLst/>
          </a:prstGeom>
          <a:noFill/>
        </p:spPr>
        <p:txBody>
          <a:bodyPr wrap="square" rtlCol="0">
            <a:spAutoFit/>
          </a:bodyPr>
          <a:lstStyle/>
          <a:p>
            <a:pPr algn="ctr"/>
            <a:r>
              <a:rPr lang="ja-JP" altLang="en-US" sz="2400"/>
              <a:t>産官学連携による農地集約の実証実験</a:t>
            </a:r>
            <a:endParaRPr kumimoji="1" lang="en-US" altLang="ja-JP" sz="2400"/>
          </a:p>
        </p:txBody>
      </p:sp>
      <p:sp>
        <p:nvSpPr>
          <p:cNvPr id="18" name="テキスト ボックス 17">
            <a:extLst>
              <a:ext uri="{FF2B5EF4-FFF2-40B4-BE49-F238E27FC236}">
                <a16:creationId xmlns:a16="http://schemas.microsoft.com/office/drawing/2014/main" id="{526C093F-2E57-92A3-30AC-AA154E422270}"/>
              </a:ext>
            </a:extLst>
          </p:cNvPr>
          <p:cNvSpPr txBox="1"/>
          <p:nvPr/>
        </p:nvSpPr>
        <p:spPr>
          <a:xfrm>
            <a:off x="563919" y="5909053"/>
            <a:ext cx="5116286" cy="461665"/>
          </a:xfrm>
          <a:prstGeom prst="rect">
            <a:avLst/>
          </a:prstGeom>
          <a:noFill/>
        </p:spPr>
        <p:txBody>
          <a:bodyPr wrap="square" rtlCol="0">
            <a:spAutoFit/>
          </a:bodyPr>
          <a:lstStyle/>
          <a:p>
            <a:pPr algn="ctr"/>
            <a:r>
              <a:rPr lang="ja-JP" altLang="en-US" sz="2400" b="0" i="0">
                <a:solidFill>
                  <a:srgbClr val="222222"/>
                </a:solidFill>
                <a:effectLst/>
                <a:latin typeface="Noto Sans JP" panose="020B0200000000000000" charset="-128"/>
                <a:ea typeface="Noto Sans JP" panose="020B0200000000000000" charset="-128"/>
              </a:rPr>
              <a:t>農学研究科地域連携センターの設立</a:t>
            </a:r>
            <a:endParaRPr kumimoji="1" lang="en-US" altLang="ja-JP" sz="2400"/>
          </a:p>
        </p:txBody>
      </p:sp>
      <p:sp>
        <p:nvSpPr>
          <p:cNvPr id="19" name="テキスト ボックス 18">
            <a:extLst>
              <a:ext uri="{FF2B5EF4-FFF2-40B4-BE49-F238E27FC236}">
                <a16:creationId xmlns:a16="http://schemas.microsoft.com/office/drawing/2014/main" id="{19C8ABB2-9187-FCFF-421A-00E6AA5DC4CB}"/>
              </a:ext>
            </a:extLst>
          </p:cNvPr>
          <p:cNvSpPr txBox="1"/>
          <p:nvPr/>
        </p:nvSpPr>
        <p:spPr>
          <a:xfrm>
            <a:off x="7581525" y="3537933"/>
            <a:ext cx="4561726" cy="461665"/>
          </a:xfrm>
          <a:prstGeom prst="rect">
            <a:avLst/>
          </a:prstGeom>
          <a:noFill/>
        </p:spPr>
        <p:txBody>
          <a:bodyPr wrap="square" rtlCol="0">
            <a:spAutoFit/>
          </a:bodyPr>
          <a:lstStyle/>
          <a:p>
            <a:pPr algn="ctr"/>
            <a:r>
              <a:rPr lang="ja-JP" altLang="en-US" sz="2400"/>
              <a:t>アグリサイエンスバレー事業</a:t>
            </a:r>
            <a:endParaRPr lang="en-US" altLang="ja-JP" sz="2400"/>
          </a:p>
        </p:txBody>
      </p:sp>
      <p:sp>
        <p:nvSpPr>
          <p:cNvPr id="34" name="円/楕円 33">
            <a:extLst>
              <a:ext uri="{FF2B5EF4-FFF2-40B4-BE49-F238E27FC236}">
                <a16:creationId xmlns:a16="http://schemas.microsoft.com/office/drawing/2014/main" id="{56F0F42B-4784-70C8-73F0-1BE58CB7172C}"/>
              </a:ext>
            </a:extLst>
          </p:cNvPr>
          <p:cNvSpPr/>
          <p:nvPr/>
        </p:nvSpPr>
        <p:spPr>
          <a:xfrm rot="19571635">
            <a:off x="5273853" y="4624937"/>
            <a:ext cx="163285" cy="163285"/>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円/楕円 34">
            <a:extLst>
              <a:ext uri="{FF2B5EF4-FFF2-40B4-BE49-F238E27FC236}">
                <a16:creationId xmlns:a16="http://schemas.microsoft.com/office/drawing/2014/main" id="{8F742149-5386-355D-4918-A1FB4172A784}"/>
              </a:ext>
            </a:extLst>
          </p:cNvPr>
          <p:cNvSpPr/>
          <p:nvPr/>
        </p:nvSpPr>
        <p:spPr>
          <a:xfrm rot="19571635">
            <a:off x="6996708" y="3085235"/>
            <a:ext cx="163285" cy="163285"/>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A57BB47F-2DBD-C641-326E-11D4DB2358EE}"/>
              </a:ext>
            </a:extLst>
          </p:cNvPr>
          <p:cNvCxnSpPr>
            <a:cxnSpLocks/>
            <a:stCxn id="35" idx="1"/>
          </p:cNvCxnSpPr>
          <p:nvPr/>
        </p:nvCxnSpPr>
        <p:spPr>
          <a:xfrm flipH="1" flipV="1">
            <a:off x="6150077" y="2816869"/>
            <a:ext cx="848185" cy="334159"/>
          </a:xfrm>
          <a:prstGeom prst="line">
            <a:avLst/>
          </a:prstGeom>
          <a:ln>
            <a:solidFill>
              <a:schemeClr val="bg2">
                <a:lumMod val="50000"/>
              </a:schemeClr>
            </a:solidFill>
          </a:ln>
        </p:spPr>
        <p:style>
          <a:lnRef idx="2">
            <a:schemeClr val="accent1"/>
          </a:lnRef>
          <a:fillRef idx="0">
            <a:schemeClr val="accent1"/>
          </a:fillRef>
          <a:effectRef idx="1">
            <a:schemeClr val="accent1"/>
          </a:effectRef>
          <a:fontRef idx="minor">
            <a:schemeClr val="tx1"/>
          </a:fontRef>
        </p:style>
      </p:cxnSp>
      <p:sp>
        <p:nvSpPr>
          <p:cNvPr id="36" name="円/楕円 35">
            <a:extLst>
              <a:ext uri="{FF2B5EF4-FFF2-40B4-BE49-F238E27FC236}">
                <a16:creationId xmlns:a16="http://schemas.microsoft.com/office/drawing/2014/main" id="{EE04580B-D81B-75E1-4F69-8611610609B6}"/>
              </a:ext>
            </a:extLst>
          </p:cNvPr>
          <p:cNvSpPr/>
          <p:nvPr/>
        </p:nvSpPr>
        <p:spPr>
          <a:xfrm rot="19571635">
            <a:off x="6672109" y="4223031"/>
            <a:ext cx="163285" cy="163285"/>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9B9DE0E-A135-37E7-5B89-5BDDB8263B11}"/>
              </a:ext>
            </a:extLst>
          </p:cNvPr>
          <p:cNvSpPr txBox="1"/>
          <p:nvPr/>
        </p:nvSpPr>
        <p:spPr>
          <a:xfrm>
            <a:off x="924183" y="2839071"/>
            <a:ext cx="4879415" cy="461665"/>
          </a:xfrm>
          <a:prstGeom prst="rect">
            <a:avLst/>
          </a:prstGeom>
          <a:noFill/>
        </p:spPr>
        <p:txBody>
          <a:bodyPr wrap="square" rtlCol="0">
            <a:spAutoFit/>
          </a:bodyPr>
          <a:lstStyle/>
          <a:p>
            <a:r>
              <a:rPr lang="ja-JP" altLang="en-US" sz="2400"/>
              <a:t>マッチングを用いた農地集約</a:t>
            </a:r>
            <a:endParaRPr kumimoji="1" lang="ja-JP" altLang="en-US" sz="2400"/>
          </a:p>
        </p:txBody>
      </p:sp>
      <p:sp>
        <p:nvSpPr>
          <p:cNvPr id="8" name="テキスト ボックス 7">
            <a:extLst>
              <a:ext uri="{FF2B5EF4-FFF2-40B4-BE49-F238E27FC236}">
                <a16:creationId xmlns:a16="http://schemas.microsoft.com/office/drawing/2014/main" id="{1AA4AB78-E1CC-0A2B-9AA2-154746C6C311}"/>
              </a:ext>
            </a:extLst>
          </p:cNvPr>
          <p:cNvSpPr txBox="1"/>
          <p:nvPr/>
        </p:nvSpPr>
        <p:spPr>
          <a:xfrm>
            <a:off x="8071950" y="3917720"/>
            <a:ext cx="3580875" cy="461665"/>
          </a:xfrm>
          <a:prstGeom prst="rect">
            <a:avLst/>
          </a:prstGeom>
          <a:noFill/>
        </p:spPr>
        <p:txBody>
          <a:bodyPr wrap="square" rtlCol="0">
            <a:spAutoFit/>
          </a:bodyPr>
          <a:lstStyle/>
          <a:p>
            <a:pPr algn="ctr"/>
            <a:r>
              <a:rPr lang="ja-JP" altLang="en-US" sz="2400"/>
              <a:t>農業の</a:t>
            </a:r>
            <a:r>
              <a:rPr lang="en-US" altLang="ja-JP" sz="2400"/>
              <a:t>6</a:t>
            </a:r>
            <a:r>
              <a:rPr lang="ja-JP" altLang="en-US" sz="2400"/>
              <a:t>次産業化</a:t>
            </a:r>
            <a:endParaRPr kumimoji="1" lang="ja-JP" altLang="en-US" sz="2400"/>
          </a:p>
        </p:txBody>
      </p:sp>
      <p:sp>
        <p:nvSpPr>
          <p:cNvPr id="11" name="テキスト ボックス 10">
            <a:extLst>
              <a:ext uri="{FF2B5EF4-FFF2-40B4-BE49-F238E27FC236}">
                <a16:creationId xmlns:a16="http://schemas.microsoft.com/office/drawing/2014/main" id="{3AA96B96-8950-B1F9-B6AC-F844B8471696}"/>
              </a:ext>
            </a:extLst>
          </p:cNvPr>
          <p:cNvSpPr txBox="1"/>
          <p:nvPr/>
        </p:nvSpPr>
        <p:spPr>
          <a:xfrm>
            <a:off x="721563" y="6318273"/>
            <a:ext cx="4799552" cy="461665"/>
          </a:xfrm>
          <a:prstGeom prst="rect">
            <a:avLst/>
          </a:prstGeom>
          <a:noFill/>
        </p:spPr>
        <p:txBody>
          <a:bodyPr wrap="square" rtlCol="0">
            <a:spAutoFit/>
          </a:bodyPr>
          <a:lstStyle/>
          <a:p>
            <a:r>
              <a:rPr lang="ja-JP" altLang="en-US" sz="2400"/>
              <a:t>食を通じたコミュニティ形成</a:t>
            </a:r>
            <a:endParaRPr kumimoji="1" lang="ja-JP" altLang="en-US" sz="2400"/>
          </a:p>
        </p:txBody>
      </p:sp>
      <p:sp>
        <p:nvSpPr>
          <p:cNvPr id="6" name="テキスト ボックス 5">
            <a:extLst>
              <a:ext uri="{FF2B5EF4-FFF2-40B4-BE49-F238E27FC236}">
                <a16:creationId xmlns:a16="http://schemas.microsoft.com/office/drawing/2014/main" id="{ECAA0015-D665-0BEF-FB99-5865650490F1}"/>
              </a:ext>
            </a:extLst>
          </p:cNvPr>
          <p:cNvSpPr txBox="1"/>
          <p:nvPr/>
        </p:nvSpPr>
        <p:spPr>
          <a:xfrm>
            <a:off x="1282774" y="1915941"/>
            <a:ext cx="3652322" cy="461665"/>
          </a:xfrm>
          <a:prstGeom prst="rect">
            <a:avLst/>
          </a:prstGeom>
          <a:solidFill>
            <a:schemeClr val="bg1">
              <a:lumMod val="95000"/>
            </a:schemeClr>
          </a:solidFill>
        </p:spPr>
        <p:txBody>
          <a:bodyPr wrap="square" rtlCol="0">
            <a:spAutoFit/>
          </a:bodyPr>
          <a:lstStyle/>
          <a:p>
            <a:pPr algn="ctr"/>
            <a:r>
              <a:rPr kumimoji="1" lang="ja-JP" altLang="en-US" sz="2400" b="1"/>
              <a:t>東北大学</a:t>
            </a:r>
            <a:r>
              <a:rPr kumimoji="1" lang="en-US" altLang="ja-JP" sz="2400" b="1"/>
              <a:t>×</a:t>
            </a:r>
            <a:r>
              <a:rPr kumimoji="1" lang="ja-JP" altLang="en-US" sz="2400" b="1"/>
              <a:t>岩手県盛岡市</a:t>
            </a:r>
          </a:p>
        </p:txBody>
      </p:sp>
      <p:sp>
        <p:nvSpPr>
          <p:cNvPr id="21" name="テキスト ボックス 20">
            <a:extLst>
              <a:ext uri="{FF2B5EF4-FFF2-40B4-BE49-F238E27FC236}">
                <a16:creationId xmlns:a16="http://schemas.microsoft.com/office/drawing/2014/main" id="{2573A5DA-6AE4-A140-4562-6BF363E66D01}"/>
              </a:ext>
            </a:extLst>
          </p:cNvPr>
          <p:cNvSpPr txBox="1"/>
          <p:nvPr/>
        </p:nvSpPr>
        <p:spPr>
          <a:xfrm>
            <a:off x="887560" y="5326596"/>
            <a:ext cx="4271002" cy="461665"/>
          </a:xfrm>
          <a:prstGeom prst="rect">
            <a:avLst/>
          </a:prstGeom>
          <a:solidFill>
            <a:schemeClr val="bg1">
              <a:lumMod val="95000"/>
            </a:schemeClr>
          </a:solidFill>
        </p:spPr>
        <p:txBody>
          <a:bodyPr wrap="square" rtlCol="0">
            <a:spAutoFit/>
          </a:bodyPr>
          <a:lstStyle/>
          <a:p>
            <a:pPr algn="ctr"/>
            <a:r>
              <a:rPr kumimoji="1" lang="ja-JP" altLang="en-US" sz="2400" b="1"/>
              <a:t>神戸大学</a:t>
            </a:r>
            <a:r>
              <a:rPr kumimoji="1" lang="en-US" altLang="ja-JP" sz="2400" b="1"/>
              <a:t>×</a:t>
            </a:r>
            <a:r>
              <a:rPr kumimoji="1" lang="ja-JP" altLang="en-US" sz="2400" b="1"/>
              <a:t>兵庫県丹波篠山市</a:t>
            </a:r>
          </a:p>
        </p:txBody>
      </p:sp>
      <p:sp>
        <p:nvSpPr>
          <p:cNvPr id="25" name="テキスト ボックス 24">
            <a:extLst>
              <a:ext uri="{FF2B5EF4-FFF2-40B4-BE49-F238E27FC236}">
                <a16:creationId xmlns:a16="http://schemas.microsoft.com/office/drawing/2014/main" id="{FF03B7EC-7EA8-612B-C9F7-7500267BAFF8}"/>
              </a:ext>
            </a:extLst>
          </p:cNvPr>
          <p:cNvSpPr txBox="1"/>
          <p:nvPr/>
        </p:nvSpPr>
        <p:spPr>
          <a:xfrm>
            <a:off x="7732697" y="2993876"/>
            <a:ext cx="4259383" cy="461665"/>
          </a:xfrm>
          <a:prstGeom prst="rect">
            <a:avLst/>
          </a:prstGeom>
          <a:solidFill>
            <a:schemeClr val="bg1">
              <a:lumMod val="95000"/>
            </a:schemeClr>
          </a:solidFill>
        </p:spPr>
        <p:txBody>
          <a:bodyPr wrap="square" rtlCol="0">
            <a:spAutoFit/>
          </a:bodyPr>
          <a:lstStyle/>
          <a:p>
            <a:pPr algn="ctr"/>
            <a:r>
              <a:rPr kumimoji="1" lang="zh-TW" altLang="en-US" sz="2400" b="1"/>
              <a:t>東京農業大学</a:t>
            </a:r>
            <a:r>
              <a:rPr kumimoji="1" lang="en-US" altLang="zh-TW" sz="2400" b="1"/>
              <a:t>×</a:t>
            </a:r>
            <a:r>
              <a:rPr kumimoji="1" lang="zh-TW" altLang="en-US" sz="2400" b="1"/>
              <a:t>茨城県常総市</a:t>
            </a:r>
          </a:p>
        </p:txBody>
      </p:sp>
    </p:spTree>
    <p:extLst>
      <p:ext uri="{BB962C8B-B14F-4D97-AF65-F5344CB8AC3E}">
        <p14:creationId xmlns:p14="http://schemas.microsoft.com/office/powerpoint/2010/main" val="2406798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2C999-FCF3-E518-6E83-CA617E1901F1}"/>
            </a:ext>
          </a:extLst>
        </p:cNvPr>
        <p:cNvGrpSpPr/>
        <p:nvPr/>
      </p:nvGrpSpPr>
      <p:grpSpPr>
        <a:xfrm>
          <a:off x="0" y="0"/>
          <a:ext cx="0" cy="0"/>
          <a:chOff x="0" y="0"/>
          <a:chExt cx="0" cy="0"/>
        </a:xfrm>
      </p:grpSpPr>
      <p:cxnSp>
        <p:nvCxnSpPr>
          <p:cNvPr id="47" name="直線コネクタ 46">
            <a:extLst>
              <a:ext uri="{FF2B5EF4-FFF2-40B4-BE49-F238E27FC236}">
                <a16:creationId xmlns:a16="http://schemas.microsoft.com/office/drawing/2014/main" id="{DE770397-3470-7162-3076-F9896CCF0B61}"/>
              </a:ext>
            </a:extLst>
          </p:cNvPr>
          <p:cNvCxnSpPr>
            <a:cxnSpLocks/>
          </p:cNvCxnSpPr>
          <p:nvPr/>
        </p:nvCxnSpPr>
        <p:spPr>
          <a:xfrm>
            <a:off x="4958432" y="3338533"/>
            <a:ext cx="1100153" cy="500470"/>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9" name="テキスト ボックス 8">
            <a:extLst>
              <a:ext uri="{FF2B5EF4-FFF2-40B4-BE49-F238E27FC236}">
                <a16:creationId xmlns:a16="http://schemas.microsoft.com/office/drawing/2014/main" id="{DA85BFBC-9635-79F9-86B6-F414D50EA0AB}"/>
              </a:ext>
            </a:extLst>
          </p:cNvPr>
          <p:cNvSpPr txBox="1"/>
          <p:nvPr/>
        </p:nvSpPr>
        <p:spPr>
          <a:xfrm>
            <a:off x="465079" y="244662"/>
            <a:ext cx="3917735"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09</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提案：農業</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3" name="スライド番号プレースホルダー 2">
            <a:extLst>
              <a:ext uri="{FF2B5EF4-FFF2-40B4-BE49-F238E27FC236}">
                <a16:creationId xmlns:a16="http://schemas.microsoft.com/office/drawing/2014/main" id="{BC6E15C7-F71A-CC9D-B526-88A5A2B20D83}"/>
              </a:ext>
            </a:extLst>
          </p:cNvPr>
          <p:cNvSpPr>
            <a:spLocks noGrp="1"/>
          </p:cNvSpPr>
          <p:nvPr>
            <p:ph type="sldNum" sz="quarter" idx="12"/>
          </p:nvPr>
        </p:nvSpPr>
        <p:spPr/>
        <p:txBody>
          <a:bodyPr/>
          <a:lstStyle/>
          <a:p>
            <a:fld id="{AAFBFB99-2AAE-4C69-9A02-A796AAE272E8}" type="slidenum">
              <a:rPr kumimoji="1" lang="ja-JP" altLang="en-US" smtClean="0"/>
              <a:t>25</a:t>
            </a:fld>
            <a:endParaRPr kumimoji="1" lang="ja-JP" altLang="en-US"/>
          </a:p>
        </p:txBody>
      </p:sp>
      <p:sp>
        <p:nvSpPr>
          <p:cNvPr id="10" name="テキスト ボックス 9">
            <a:extLst>
              <a:ext uri="{FF2B5EF4-FFF2-40B4-BE49-F238E27FC236}">
                <a16:creationId xmlns:a16="http://schemas.microsoft.com/office/drawing/2014/main" id="{731C49DC-A9CC-58A4-2063-AB407EBC9D64}"/>
              </a:ext>
            </a:extLst>
          </p:cNvPr>
          <p:cNvSpPr txBox="1"/>
          <p:nvPr/>
        </p:nvSpPr>
        <p:spPr>
          <a:xfrm>
            <a:off x="209643" y="3147479"/>
            <a:ext cx="3303264" cy="1261884"/>
          </a:xfrm>
          <a:prstGeom prst="rect">
            <a:avLst/>
          </a:prstGeom>
          <a:noFill/>
        </p:spPr>
        <p:txBody>
          <a:bodyPr wrap="square" rtlCol="0">
            <a:spAutoFit/>
          </a:bodyPr>
          <a:lstStyle/>
          <a:p>
            <a:r>
              <a:rPr kumimoji="1" lang="en-US" altLang="ja-JP" sz="2800" b="1"/>
              <a:t>STEP1</a:t>
            </a:r>
            <a:endParaRPr lang="en-US" altLang="ja-JP" sz="2800" b="1"/>
          </a:p>
          <a:p>
            <a:r>
              <a:rPr lang="ja-JP" altLang="en-US" sz="2400"/>
              <a:t>農地集約により</a:t>
            </a:r>
            <a:endParaRPr lang="en-US" altLang="ja-JP" sz="2400"/>
          </a:p>
          <a:p>
            <a:r>
              <a:rPr lang="ja-JP" altLang="en-US" sz="2400"/>
              <a:t>研究フィールドを整備</a:t>
            </a:r>
            <a:endParaRPr lang="en-US" altLang="ja-JP" sz="2400"/>
          </a:p>
        </p:txBody>
      </p:sp>
      <p:sp>
        <p:nvSpPr>
          <p:cNvPr id="11" name="テキスト ボックス 10">
            <a:extLst>
              <a:ext uri="{FF2B5EF4-FFF2-40B4-BE49-F238E27FC236}">
                <a16:creationId xmlns:a16="http://schemas.microsoft.com/office/drawing/2014/main" id="{EBB11F0B-3B21-3614-0862-06821C47B355}"/>
              </a:ext>
            </a:extLst>
          </p:cNvPr>
          <p:cNvSpPr txBox="1"/>
          <p:nvPr/>
        </p:nvSpPr>
        <p:spPr>
          <a:xfrm>
            <a:off x="2855666" y="1445903"/>
            <a:ext cx="5228233" cy="1261884"/>
          </a:xfrm>
          <a:prstGeom prst="rect">
            <a:avLst/>
          </a:prstGeom>
          <a:noFill/>
        </p:spPr>
        <p:txBody>
          <a:bodyPr wrap="square" rtlCol="0">
            <a:spAutoFit/>
          </a:bodyPr>
          <a:lstStyle/>
          <a:p>
            <a:r>
              <a:rPr lang="en-US" altLang="ja-JP" sz="2800" b="1"/>
              <a:t>STEP2</a:t>
            </a:r>
          </a:p>
          <a:p>
            <a:r>
              <a:rPr lang="ja-JP" altLang="en-US" sz="2400"/>
              <a:t>研究機関と農家が互いにメリットを</a:t>
            </a:r>
            <a:endParaRPr lang="en-US" altLang="ja-JP" sz="2400"/>
          </a:p>
          <a:p>
            <a:r>
              <a:rPr lang="ja-JP" altLang="en-US" sz="2400"/>
              <a:t>感じられる環境がうまれる</a:t>
            </a:r>
            <a:endParaRPr lang="en-US" altLang="ja-JP" sz="2400"/>
          </a:p>
        </p:txBody>
      </p:sp>
      <p:sp>
        <p:nvSpPr>
          <p:cNvPr id="17" name="正方形/長方形 16">
            <a:extLst>
              <a:ext uri="{FF2B5EF4-FFF2-40B4-BE49-F238E27FC236}">
                <a16:creationId xmlns:a16="http://schemas.microsoft.com/office/drawing/2014/main" id="{E831E2CC-169C-317F-4359-6B7637A97B0A}"/>
              </a:ext>
            </a:extLst>
          </p:cNvPr>
          <p:cNvSpPr/>
          <p:nvPr/>
        </p:nvSpPr>
        <p:spPr>
          <a:xfrm>
            <a:off x="1607569" y="2786928"/>
            <a:ext cx="8555655" cy="4105806"/>
          </a:xfrm>
          <a:custGeom>
            <a:avLst/>
            <a:gdLst>
              <a:gd name="csX0" fmla="*/ 0 w 1581108"/>
              <a:gd name="csY0" fmla="*/ 0 h 4041945"/>
              <a:gd name="csX1" fmla="*/ 1581108 w 1581108"/>
              <a:gd name="csY1" fmla="*/ 0 h 4041945"/>
              <a:gd name="csX2" fmla="*/ 1581108 w 1581108"/>
              <a:gd name="csY2" fmla="*/ 4041945 h 4041945"/>
              <a:gd name="csX3" fmla="*/ 0 w 1581108"/>
              <a:gd name="csY3" fmla="*/ 4041945 h 4041945"/>
              <a:gd name="csX4" fmla="*/ 0 w 1581108"/>
              <a:gd name="csY4" fmla="*/ 0 h 4041945"/>
              <a:gd name="csX0" fmla="*/ 9003323 w 10584431"/>
              <a:gd name="csY0" fmla="*/ 0 h 4041945"/>
              <a:gd name="csX1" fmla="*/ 10584431 w 10584431"/>
              <a:gd name="csY1" fmla="*/ 0 h 4041945"/>
              <a:gd name="csX2" fmla="*/ 10584431 w 10584431"/>
              <a:gd name="csY2" fmla="*/ 4041945 h 4041945"/>
              <a:gd name="csX3" fmla="*/ 0 w 10584431"/>
              <a:gd name="csY3" fmla="*/ 4024360 h 4041945"/>
              <a:gd name="csX4" fmla="*/ 9003323 w 10584431"/>
              <a:gd name="csY4" fmla="*/ 0 h 4041945"/>
              <a:gd name="csX0" fmla="*/ 9003323 w 10584431"/>
              <a:gd name="csY0" fmla="*/ 0 h 4024360"/>
              <a:gd name="csX1" fmla="*/ 10584431 w 10584431"/>
              <a:gd name="csY1" fmla="*/ 0 h 4024360"/>
              <a:gd name="csX2" fmla="*/ 3726431 w 10584431"/>
              <a:gd name="csY2" fmla="*/ 4024360 h 4024360"/>
              <a:gd name="csX3" fmla="*/ 0 w 10584431"/>
              <a:gd name="csY3" fmla="*/ 4024360 h 4024360"/>
              <a:gd name="csX4" fmla="*/ 9003323 w 10584431"/>
              <a:gd name="csY4" fmla="*/ 0 h 4024360"/>
              <a:gd name="csX0" fmla="*/ 5627077 w 10584431"/>
              <a:gd name="csY0" fmla="*/ 0 h 4129868"/>
              <a:gd name="csX1" fmla="*/ 10584431 w 10584431"/>
              <a:gd name="csY1" fmla="*/ 105508 h 4129868"/>
              <a:gd name="csX2" fmla="*/ 3726431 w 10584431"/>
              <a:gd name="csY2" fmla="*/ 4129868 h 4129868"/>
              <a:gd name="csX3" fmla="*/ 0 w 10584431"/>
              <a:gd name="csY3" fmla="*/ 4129868 h 4129868"/>
              <a:gd name="csX4" fmla="*/ 5627077 w 10584431"/>
              <a:gd name="csY4" fmla="*/ 0 h 4129868"/>
              <a:gd name="csX0" fmla="*/ 5627077 w 6680647"/>
              <a:gd name="csY0" fmla="*/ 0 h 4129868"/>
              <a:gd name="csX1" fmla="*/ 6680647 w 6680647"/>
              <a:gd name="csY1" fmla="*/ 1 h 4129868"/>
              <a:gd name="csX2" fmla="*/ 3726431 w 6680647"/>
              <a:gd name="csY2" fmla="*/ 4129868 h 4129868"/>
              <a:gd name="csX3" fmla="*/ 0 w 6680647"/>
              <a:gd name="csY3" fmla="*/ 4129868 h 4129868"/>
              <a:gd name="csX4" fmla="*/ 5627077 w 6680647"/>
              <a:gd name="csY4" fmla="*/ 0 h 4129868"/>
              <a:gd name="csX0" fmla="*/ 5627077 w 7471955"/>
              <a:gd name="csY0" fmla="*/ 545122 h 4674990"/>
              <a:gd name="csX1" fmla="*/ 7471955 w 7471955"/>
              <a:gd name="csY1" fmla="*/ 0 h 4674990"/>
              <a:gd name="csX2" fmla="*/ 3726431 w 7471955"/>
              <a:gd name="csY2" fmla="*/ 4674990 h 4674990"/>
              <a:gd name="csX3" fmla="*/ 0 w 7471955"/>
              <a:gd name="csY3" fmla="*/ 4674990 h 4674990"/>
              <a:gd name="csX4" fmla="*/ 5627077 w 7471955"/>
              <a:gd name="csY4" fmla="*/ 545122 h 4674990"/>
              <a:gd name="csX0" fmla="*/ 6400800 w 7471955"/>
              <a:gd name="csY0" fmla="*/ 0 h 4692576"/>
              <a:gd name="csX1" fmla="*/ 7471955 w 7471955"/>
              <a:gd name="csY1" fmla="*/ 17586 h 4692576"/>
              <a:gd name="csX2" fmla="*/ 3726431 w 7471955"/>
              <a:gd name="csY2" fmla="*/ 4692576 h 4692576"/>
              <a:gd name="csX3" fmla="*/ 0 w 7471955"/>
              <a:gd name="csY3" fmla="*/ 4692576 h 4692576"/>
              <a:gd name="csX4" fmla="*/ 6400800 w 7471955"/>
              <a:gd name="csY4" fmla="*/ 0 h 4692576"/>
              <a:gd name="csX0" fmla="*/ 5996353 w 7471955"/>
              <a:gd name="csY0" fmla="*/ 316522 h 4674990"/>
              <a:gd name="csX1" fmla="*/ 7471955 w 7471955"/>
              <a:gd name="csY1" fmla="*/ 0 h 4674990"/>
              <a:gd name="csX2" fmla="*/ 3726431 w 7471955"/>
              <a:gd name="csY2" fmla="*/ 4674990 h 4674990"/>
              <a:gd name="csX3" fmla="*/ 0 w 7471955"/>
              <a:gd name="csY3" fmla="*/ 4674990 h 4674990"/>
              <a:gd name="csX4" fmla="*/ 5996353 w 7471955"/>
              <a:gd name="csY4" fmla="*/ 316522 h 4674990"/>
              <a:gd name="csX0" fmla="*/ 5996353 w 7243355"/>
              <a:gd name="csY0" fmla="*/ 52753 h 4411221"/>
              <a:gd name="csX1" fmla="*/ 7243355 w 7243355"/>
              <a:gd name="csY1" fmla="*/ 0 h 4411221"/>
              <a:gd name="csX2" fmla="*/ 3726431 w 7243355"/>
              <a:gd name="csY2" fmla="*/ 4411221 h 4411221"/>
              <a:gd name="csX3" fmla="*/ 0 w 7243355"/>
              <a:gd name="csY3" fmla="*/ 4411221 h 4411221"/>
              <a:gd name="csX4" fmla="*/ 5996353 w 7243355"/>
              <a:gd name="csY4" fmla="*/ 52753 h 4411221"/>
              <a:gd name="csX0" fmla="*/ 5996353 w 7243355"/>
              <a:gd name="csY0" fmla="*/ 24178 h 4411221"/>
              <a:gd name="csX1" fmla="*/ 7243355 w 7243355"/>
              <a:gd name="csY1" fmla="*/ 0 h 4411221"/>
              <a:gd name="csX2" fmla="*/ 3726431 w 7243355"/>
              <a:gd name="csY2" fmla="*/ 4411221 h 4411221"/>
              <a:gd name="csX3" fmla="*/ 0 w 7243355"/>
              <a:gd name="csY3" fmla="*/ 4411221 h 4411221"/>
              <a:gd name="csX4" fmla="*/ 5996353 w 7243355"/>
              <a:gd name="csY4" fmla="*/ 24178 h 4411221"/>
              <a:gd name="csX0" fmla="*/ 5996353 w 7243355"/>
              <a:gd name="csY0" fmla="*/ 0 h 4415618"/>
              <a:gd name="csX1" fmla="*/ 7243355 w 7243355"/>
              <a:gd name="csY1" fmla="*/ 4397 h 4415618"/>
              <a:gd name="csX2" fmla="*/ 3726431 w 7243355"/>
              <a:gd name="csY2" fmla="*/ 4415618 h 4415618"/>
              <a:gd name="csX3" fmla="*/ 0 w 7243355"/>
              <a:gd name="csY3" fmla="*/ 4415618 h 4415618"/>
              <a:gd name="csX4" fmla="*/ 5996353 w 7243355"/>
              <a:gd name="csY4" fmla="*/ 0 h 4415618"/>
              <a:gd name="csX0" fmla="*/ 5996353 w 7405280"/>
              <a:gd name="csY0" fmla="*/ 14653 h 4430271"/>
              <a:gd name="csX1" fmla="*/ 7405280 w 7405280"/>
              <a:gd name="csY1" fmla="*/ 0 h 4430271"/>
              <a:gd name="csX2" fmla="*/ 3726431 w 7405280"/>
              <a:gd name="csY2" fmla="*/ 4430271 h 4430271"/>
              <a:gd name="csX3" fmla="*/ 0 w 7405280"/>
              <a:gd name="csY3" fmla="*/ 4430271 h 4430271"/>
              <a:gd name="csX4" fmla="*/ 5996353 w 7405280"/>
              <a:gd name="csY4" fmla="*/ 14653 h 4430271"/>
              <a:gd name="csX0" fmla="*/ 5996353 w 8555655"/>
              <a:gd name="csY0" fmla="*/ 0 h 4415618"/>
              <a:gd name="csX1" fmla="*/ 8555655 w 8555655"/>
              <a:gd name="csY1" fmla="*/ 309812 h 4415618"/>
              <a:gd name="csX2" fmla="*/ 3726431 w 8555655"/>
              <a:gd name="csY2" fmla="*/ 4415618 h 4415618"/>
              <a:gd name="csX3" fmla="*/ 0 w 8555655"/>
              <a:gd name="csY3" fmla="*/ 4415618 h 4415618"/>
              <a:gd name="csX4" fmla="*/ 5996353 w 8555655"/>
              <a:gd name="csY4" fmla="*/ 0 h 4415618"/>
              <a:gd name="csX0" fmla="*/ 7471191 w 8555655"/>
              <a:gd name="csY0" fmla="*/ 14653 h 4105806"/>
              <a:gd name="csX1" fmla="*/ 8555655 w 8555655"/>
              <a:gd name="csY1" fmla="*/ 0 h 4105806"/>
              <a:gd name="csX2" fmla="*/ 3726431 w 8555655"/>
              <a:gd name="csY2" fmla="*/ 4105806 h 4105806"/>
              <a:gd name="csX3" fmla="*/ 0 w 8555655"/>
              <a:gd name="csY3" fmla="*/ 4105806 h 4105806"/>
              <a:gd name="csX4" fmla="*/ 7471191 w 8555655"/>
              <a:gd name="csY4" fmla="*/ 14653 h 4105806"/>
            </a:gdLst>
            <a:ahLst/>
            <a:cxnLst>
              <a:cxn ang="0">
                <a:pos x="csX0" y="csY0"/>
              </a:cxn>
              <a:cxn ang="0">
                <a:pos x="csX1" y="csY1"/>
              </a:cxn>
              <a:cxn ang="0">
                <a:pos x="csX2" y="csY2"/>
              </a:cxn>
              <a:cxn ang="0">
                <a:pos x="csX3" y="csY3"/>
              </a:cxn>
              <a:cxn ang="0">
                <a:pos x="csX4" y="csY4"/>
              </a:cxn>
            </a:cxnLst>
            <a:rect l="l" t="t" r="r" b="b"/>
            <a:pathLst>
              <a:path w="8555655" h="4105806">
                <a:moveTo>
                  <a:pt x="7471191" y="14653"/>
                </a:moveTo>
                <a:lnTo>
                  <a:pt x="8555655" y="0"/>
                </a:lnTo>
                <a:lnTo>
                  <a:pt x="3726431" y="4105806"/>
                </a:lnTo>
                <a:lnTo>
                  <a:pt x="0" y="4105806"/>
                </a:lnTo>
                <a:lnTo>
                  <a:pt x="7471191" y="14653"/>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矢印: 上 17">
            <a:extLst>
              <a:ext uri="{FF2B5EF4-FFF2-40B4-BE49-F238E27FC236}">
                <a16:creationId xmlns:a16="http://schemas.microsoft.com/office/drawing/2014/main" id="{F11D482C-E616-9446-527C-62E884239A3C}"/>
              </a:ext>
            </a:extLst>
          </p:cNvPr>
          <p:cNvSpPr/>
          <p:nvPr/>
        </p:nvSpPr>
        <p:spPr>
          <a:xfrm>
            <a:off x="9083040" y="831313"/>
            <a:ext cx="1907573" cy="1975667"/>
          </a:xfrm>
          <a:custGeom>
            <a:avLst/>
            <a:gdLst>
              <a:gd name="csX0" fmla="*/ 0 w 1666757"/>
              <a:gd name="csY0" fmla="*/ 833379 h 1906724"/>
              <a:gd name="csX1" fmla="*/ 833379 w 1666757"/>
              <a:gd name="csY1" fmla="*/ 0 h 1906724"/>
              <a:gd name="csX2" fmla="*/ 1666757 w 1666757"/>
              <a:gd name="csY2" fmla="*/ 833379 h 1906724"/>
              <a:gd name="csX3" fmla="*/ 1250068 w 1666757"/>
              <a:gd name="csY3" fmla="*/ 833379 h 1906724"/>
              <a:gd name="csX4" fmla="*/ 1250068 w 1666757"/>
              <a:gd name="csY4" fmla="*/ 1906724 h 1906724"/>
              <a:gd name="csX5" fmla="*/ 416689 w 1666757"/>
              <a:gd name="csY5" fmla="*/ 1906724 h 1906724"/>
              <a:gd name="csX6" fmla="*/ 416689 w 1666757"/>
              <a:gd name="csY6" fmla="*/ 833379 h 1906724"/>
              <a:gd name="csX7" fmla="*/ 0 w 1666757"/>
              <a:gd name="csY7" fmla="*/ 833379 h 1906724"/>
              <a:gd name="csX0" fmla="*/ 0 w 1666757"/>
              <a:gd name="csY0" fmla="*/ 833379 h 2287724"/>
              <a:gd name="csX1" fmla="*/ 833379 w 1666757"/>
              <a:gd name="csY1" fmla="*/ 0 h 2287724"/>
              <a:gd name="csX2" fmla="*/ 1666757 w 1666757"/>
              <a:gd name="csY2" fmla="*/ 833379 h 2287724"/>
              <a:gd name="csX3" fmla="*/ 1250068 w 1666757"/>
              <a:gd name="csY3" fmla="*/ 833379 h 2287724"/>
              <a:gd name="csX4" fmla="*/ 1250068 w 1666757"/>
              <a:gd name="csY4" fmla="*/ 1906724 h 2287724"/>
              <a:gd name="csX5" fmla="*/ 105539 w 1666757"/>
              <a:gd name="csY5" fmla="*/ 2287724 h 2287724"/>
              <a:gd name="csX6" fmla="*/ 416689 w 1666757"/>
              <a:gd name="csY6" fmla="*/ 833379 h 2287724"/>
              <a:gd name="csX7" fmla="*/ 0 w 1666757"/>
              <a:gd name="csY7" fmla="*/ 833379 h 2287724"/>
              <a:gd name="csX0" fmla="*/ 0 w 1666757"/>
              <a:gd name="csY0" fmla="*/ 833379 h 2287724"/>
              <a:gd name="csX1" fmla="*/ 833379 w 1666757"/>
              <a:gd name="csY1" fmla="*/ 0 h 2287724"/>
              <a:gd name="csX2" fmla="*/ 1666757 w 1666757"/>
              <a:gd name="csY2" fmla="*/ 833379 h 2287724"/>
              <a:gd name="csX3" fmla="*/ 1250068 w 1666757"/>
              <a:gd name="csY3" fmla="*/ 833379 h 2287724"/>
              <a:gd name="csX4" fmla="*/ 1465968 w 1666757"/>
              <a:gd name="csY4" fmla="*/ 2275024 h 2287724"/>
              <a:gd name="csX5" fmla="*/ 105539 w 1666757"/>
              <a:gd name="csY5" fmla="*/ 2287724 h 2287724"/>
              <a:gd name="csX6" fmla="*/ 416689 w 1666757"/>
              <a:gd name="csY6" fmla="*/ 833379 h 2287724"/>
              <a:gd name="csX7" fmla="*/ 0 w 1666757"/>
              <a:gd name="csY7" fmla="*/ 833379 h 2287724"/>
              <a:gd name="csX0" fmla="*/ 0 w 3234300"/>
              <a:gd name="csY0" fmla="*/ 833379 h 2287724"/>
              <a:gd name="csX1" fmla="*/ 833379 w 3234300"/>
              <a:gd name="csY1" fmla="*/ 0 h 2287724"/>
              <a:gd name="csX2" fmla="*/ 3234300 w 3234300"/>
              <a:gd name="csY2" fmla="*/ 818864 h 2287724"/>
              <a:gd name="csX3" fmla="*/ 1250068 w 3234300"/>
              <a:gd name="csY3" fmla="*/ 833379 h 2287724"/>
              <a:gd name="csX4" fmla="*/ 1465968 w 3234300"/>
              <a:gd name="csY4" fmla="*/ 2275024 h 2287724"/>
              <a:gd name="csX5" fmla="*/ 105539 w 3234300"/>
              <a:gd name="csY5" fmla="*/ 2287724 h 2287724"/>
              <a:gd name="csX6" fmla="*/ 416689 w 3234300"/>
              <a:gd name="csY6" fmla="*/ 833379 h 2287724"/>
              <a:gd name="csX7" fmla="*/ 0 w 3234300"/>
              <a:gd name="csY7" fmla="*/ 833379 h 2287724"/>
              <a:gd name="csX0" fmla="*/ 0 w 3234300"/>
              <a:gd name="csY0" fmla="*/ 833379 h 2287724"/>
              <a:gd name="csX1" fmla="*/ 833379 w 3234300"/>
              <a:gd name="csY1" fmla="*/ 0 h 2287724"/>
              <a:gd name="csX2" fmla="*/ 3234300 w 3234300"/>
              <a:gd name="csY2" fmla="*/ 818864 h 2287724"/>
              <a:gd name="csX3" fmla="*/ 2614411 w 3234300"/>
              <a:gd name="csY3" fmla="*/ 833379 h 2287724"/>
              <a:gd name="csX4" fmla="*/ 1465968 w 3234300"/>
              <a:gd name="csY4" fmla="*/ 2275024 h 2287724"/>
              <a:gd name="csX5" fmla="*/ 105539 w 3234300"/>
              <a:gd name="csY5" fmla="*/ 2287724 h 2287724"/>
              <a:gd name="csX6" fmla="*/ 416689 w 3234300"/>
              <a:gd name="csY6" fmla="*/ 833379 h 2287724"/>
              <a:gd name="csX7" fmla="*/ 0 w 3234300"/>
              <a:gd name="csY7" fmla="*/ 833379 h 2287724"/>
              <a:gd name="csX0" fmla="*/ 0 w 3234300"/>
              <a:gd name="csY0" fmla="*/ 833379 h 2287724"/>
              <a:gd name="csX1" fmla="*/ 833379 w 3234300"/>
              <a:gd name="csY1" fmla="*/ 0 h 2287724"/>
              <a:gd name="csX2" fmla="*/ 3234300 w 3234300"/>
              <a:gd name="csY2" fmla="*/ 818864 h 2287724"/>
              <a:gd name="csX3" fmla="*/ 2614411 w 3234300"/>
              <a:gd name="csY3" fmla="*/ 833379 h 2287724"/>
              <a:gd name="csX4" fmla="*/ 1465968 w 3234300"/>
              <a:gd name="csY4" fmla="*/ 2275024 h 2287724"/>
              <a:gd name="csX5" fmla="*/ 105539 w 3234300"/>
              <a:gd name="csY5" fmla="*/ 2287724 h 2287724"/>
              <a:gd name="csX6" fmla="*/ 1810060 w 3234300"/>
              <a:gd name="csY6" fmla="*/ 847893 h 2287724"/>
              <a:gd name="csX7" fmla="*/ 0 w 3234300"/>
              <a:gd name="csY7" fmla="*/ 833379 h 2287724"/>
              <a:gd name="csX0" fmla="*/ 0 w 3234300"/>
              <a:gd name="csY0" fmla="*/ 775322 h 2229667"/>
              <a:gd name="csX1" fmla="*/ 2444464 w 3234300"/>
              <a:gd name="csY1" fmla="*/ 0 h 2229667"/>
              <a:gd name="csX2" fmla="*/ 3234300 w 3234300"/>
              <a:gd name="csY2" fmla="*/ 760807 h 2229667"/>
              <a:gd name="csX3" fmla="*/ 2614411 w 3234300"/>
              <a:gd name="csY3" fmla="*/ 775322 h 2229667"/>
              <a:gd name="csX4" fmla="*/ 1465968 w 3234300"/>
              <a:gd name="csY4" fmla="*/ 2216967 h 2229667"/>
              <a:gd name="csX5" fmla="*/ 105539 w 3234300"/>
              <a:gd name="csY5" fmla="*/ 2229667 h 2229667"/>
              <a:gd name="csX6" fmla="*/ 1810060 w 3234300"/>
              <a:gd name="csY6" fmla="*/ 789836 h 2229667"/>
              <a:gd name="csX7" fmla="*/ 0 w 3234300"/>
              <a:gd name="csY7" fmla="*/ 775322 h 2229667"/>
              <a:gd name="csX0" fmla="*/ 1215261 w 3128761"/>
              <a:gd name="csY0" fmla="*/ 760807 h 2229667"/>
              <a:gd name="csX1" fmla="*/ 2338925 w 3128761"/>
              <a:gd name="csY1" fmla="*/ 0 h 2229667"/>
              <a:gd name="csX2" fmla="*/ 3128761 w 3128761"/>
              <a:gd name="csY2" fmla="*/ 760807 h 2229667"/>
              <a:gd name="csX3" fmla="*/ 2508872 w 3128761"/>
              <a:gd name="csY3" fmla="*/ 775322 h 2229667"/>
              <a:gd name="csX4" fmla="*/ 1360429 w 3128761"/>
              <a:gd name="csY4" fmla="*/ 2216967 h 2229667"/>
              <a:gd name="csX5" fmla="*/ 0 w 3128761"/>
              <a:gd name="csY5" fmla="*/ 2229667 h 2229667"/>
              <a:gd name="csX6" fmla="*/ 1704521 w 3128761"/>
              <a:gd name="csY6" fmla="*/ 789836 h 2229667"/>
              <a:gd name="csX7" fmla="*/ 1215261 w 3128761"/>
              <a:gd name="csY7" fmla="*/ 760807 h 2229667"/>
              <a:gd name="csX0" fmla="*/ 1215261 w 3128761"/>
              <a:gd name="csY0" fmla="*/ 760807 h 2229667"/>
              <a:gd name="csX1" fmla="*/ 2338925 w 3128761"/>
              <a:gd name="csY1" fmla="*/ 0 h 2229667"/>
              <a:gd name="csX2" fmla="*/ 3128761 w 3128761"/>
              <a:gd name="csY2" fmla="*/ 760807 h 2229667"/>
              <a:gd name="csX3" fmla="*/ 2508872 w 3128761"/>
              <a:gd name="csY3" fmla="*/ 775322 h 2229667"/>
              <a:gd name="csX4" fmla="*/ 1360429 w 3128761"/>
              <a:gd name="csY4" fmla="*/ 2216967 h 2229667"/>
              <a:gd name="csX5" fmla="*/ 0 w 3128761"/>
              <a:gd name="csY5" fmla="*/ 2229667 h 2229667"/>
              <a:gd name="csX6" fmla="*/ 1051378 w 3128761"/>
              <a:gd name="csY6" fmla="*/ 978522 h 2229667"/>
              <a:gd name="csX7" fmla="*/ 1215261 w 3128761"/>
              <a:gd name="csY7" fmla="*/ 760807 h 2229667"/>
              <a:gd name="csX0" fmla="*/ 1215261 w 3128761"/>
              <a:gd name="csY0" fmla="*/ 760807 h 2229667"/>
              <a:gd name="csX1" fmla="*/ 2338925 w 3128761"/>
              <a:gd name="csY1" fmla="*/ 0 h 2229667"/>
              <a:gd name="csX2" fmla="*/ 3128761 w 3128761"/>
              <a:gd name="csY2" fmla="*/ 760807 h 2229667"/>
              <a:gd name="csX3" fmla="*/ 1754130 w 3128761"/>
              <a:gd name="csY3" fmla="*/ 847893 h 2229667"/>
              <a:gd name="csX4" fmla="*/ 1360429 w 3128761"/>
              <a:gd name="csY4" fmla="*/ 2216967 h 2229667"/>
              <a:gd name="csX5" fmla="*/ 0 w 3128761"/>
              <a:gd name="csY5" fmla="*/ 2229667 h 2229667"/>
              <a:gd name="csX6" fmla="*/ 1051378 w 3128761"/>
              <a:gd name="csY6" fmla="*/ 978522 h 2229667"/>
              <a:gd name="csX7" fmla="*/ 1215261 w 3128761"/>
              <a:gd name="csY7" fmla="*/ 760807 h 2229667"/>
              <a:gd name="csX0" fmla="*/ 1024761 w 2938261"/>
              <a:gd name="csY0" fmla="*/ 760807 h 2229667"/>
              <a:gd name="csX1" fmla="*/ 2148425 w 2938261"/>
              <a:gd name="csY1" fmla="*/ 0 h 2229667"/>
              <a:gd name="csX2" fmla="*/ 2938261 w 2938261"/>
              <a:gd name="csY2" fmla="*/ 760807 h 2229667"/>
              <a:gd name="csX3" fmla="*/ 1563630 w 2938261"/>
              <a:gd name="csY3" fmla="*/ 847893 h 2229667"/>
              <a:gd name="csX4" fmla="*/ 1169929 w 2938261"/>
              <a:gd name="csY4" fmla="*/ 2216967 h 2229667"/>
              <a:gd name="csX5" fmla="*/ 0 w 2938261"/>
              <a:gd name="csY5" fmla="*/ 2229667 h 2229667"/>
              <a:gd name="csX6" fmla="*/ 860878 w 2938261"/>
              <a:gd name="csY6" fmla="*/ 978522 h 2229667"/>
              <a:gd name="csX7" fmla="*/ 1024761 w 2938261"/>
              <a:gd name="csY7" fmla="*/ 760807 h 2229667"/>
              <a:gd name="csX0" fmla="*/ 97661 w 2938261"/>
              <a:gd name="csY0" fmla="*/ 1014807 h 2229667"/>
              <a:gd name="csX1" fmla="*/ 2148425 w 2938261"/>
              <a:gd name="csY1" fmla="*/ 0 h 2229667"/>
              <a:gd name="csX2" fmla="*/ 2938261 w 2938261"/>
              <a:gd name="csY2" fmla="*/ 760807 h 2229667"/>
              <a:gd name="csX3" fmla="*/ 1563630 w 2938261"/>
              <a:gd name="csY3" fmla="*/ 847893 h 2229667"/>
              <a:gd name="csX4" fmla="*/ 1169929 w 2938261"/>
              <a:gd name="csY4" fmla="*/ 2216967 h 2229667"/>
              <a:gd name="csX5" fmla="*/ 0 w 2938261"/>
              <a:gd name="csY5" fmla="*/ 2229667 h 2229667"/>
              <a:gd name="csX6" fmla="*/ 860878 w 2938261"/>
              <a:gd name="csY6" fmla="*/ 978522 h 2229667"/>
              <a:gd name="csX7" fmla="*/ 97661 w 2938261"/>
              <a:gd name="csY7" fmla="*/ 1014807 h 2229667"/>
              <a:gd name="csX0" fmla="*/ 97661 w 2938261"/>
              <a:gd name="csY0" fmla="*/ 697307 h 1912167"/>
              <a:gd name="csX1" fmla="*/ 1056225 w 2938261"/>
              <a:gd name="csY1" fmla="*/ 0 h 1912167"/>
              <a:gd name="csX2" fmla="*/ 2938261 w 2938261"/>
              <a:gd name="csY2" fmla="*/ 443307 h 1912167"/>
              <a:gd name="csX3" fmla="*/ 1563630 w 2938261"/>
              <a:gd name="csY3" fmla="*/ 530393 h 1912167"/>
              <a:gd name="csX4" fmla="*/ 1169929 w 2938261"/>
              <a:gd name="csY4" fmla="*/ 1899467 h 1912167"/>
              <a:gd name="csX5" fmla="*/ 0 w 2938261"/>
              <a:gd name="csY5" fmla="*/ 1912167 h 1912167"/>
              <a:gd name="csX6" fmla="*/ 860878 w 2938261"/>
              <a:gd name="csY6" fmla="*/ 661022 h 1912167"/>
              <a:gd name="csX7" fmla="*/ 97661 w 2938261"/>
              <a:gd name="csY7" fmla="*/ 697307 h 1912167"/>
              <a:gd name="csX0" fmla="*/ 97661 w 1998461"/>
              <a:gd name="csY0" fmla="*/ 697307 h 1912167"/>
              <a:gd name="csX1" fmla="*/ 1056225 w 1998461"/>
              <a:gd name="csY1" fmla="*/ 0 h 1912167"/>
              <a:gd name="csX2" fmla="*/ 1998461 w 1998461"/>
              <a:gd name="csY2" fmla="*/ 570307 h 1912167"/>
              <a:gd name="csX3" fmla="*/ 1563630 w 1998461"/>
              <a:gd name="csY3" fmla="*/ 530393 h 1912167"/>
              <a:gd name="csX4" fmla="*/ 1169929 w 1998461"/>
              <a:gd name="csY4" fmla="*/ 1899467 h 1912167"/>
              <a:gd name="csX5" fmla="*/ 0 w 1998461"/>
              <a:gd name="csY5" fmla="*/ 1912167 h 1912167"/>
              <a:gd name="csX6" fmla="*/ 860878 w 1998461"/>
              <a:gd name="csY6" fmla="*/ 661022 h 1912167"/>
              <a:gd name="csX7" fmla="*/ 97661 w 1998461"/>
              <a:gd name="csY7" fmla="*/ 697307 h 1912167"/>
              <a:gd name="csX0" fmla="*/ 97661 w 1998461"/>
              <a:gd name="csY0" fmla="*/ 697307 h 1912167"/>
              <a:gd name="csX1" fmla="*/ 1056225 w 1998461"/>
              <a:gd name="csY1" fmla="*/ 0 h 1912167"/>
              <a:gd name="csX2" fmla="*/ 1998461 w 1998461"/>
              <a:gd name="csY2" fmla="*/ 570307 h 1912167"/>
              <a:gd name="csX3" fmla="*/ 1385830 w 1998461"/>
              <a:gd name="csY3" fmla="*/ 695493 h 1912167"/>
              <a:gd name="csX4" fmla="*/ 1169929 w 1998461"/>
              <a:gd name="csY4" fmla="*/ 1899467 h 1912167"/>
              <a:gd name="csX5" fmla="*/ 0 w 1998461"/>
              <a:gd name="csY5" fmla="*/ 1912167 h 1912167"/>
              <a:gd name="csX6" fmla="*/ 860878 w 1998461"/>
              <a:gd name="csY6" fmla="*/ 661022 h 1912167"/>
              <a:gd name="csX7" fmla="*/ 97661 w 1998461"/>
              <a:gd name="csY7" fmla="*/ 697307 h 1912167"/>
              <a:gd name="csX0" fmla="*/ 97661 w 1973061"/>
              <a:gd name="csY0" fmla="*/ 697307 h 1912167"/>
              <a:gd name="csX1" fmla="*/ 1056225 w 1973061"/>
              <a:gd name="csY1" fmla="*/ 0 h 1912167"/>
              <a:gd name="csX2" fmla="*/ 1973061 w 1973061"/>
              <a:gd name="csY2" fmla="*/ 659207 h 1912167"/>
              <a:gd name="csX3" fmla="*/ 1385830 w 1973061"/>
              <a:gd name="csY3" fmla="*/ 695493 h 1912167"/>
              <a:gd name="csX4" fmla="*/ 1169929 w 1973061"/>
              <a:gd name="csY4" fmla="*/ 1899467 h 1912167"/>
              <a:gd name="csX5" fmla="*/ 0 w 1973061"/>
              <a:gd name="csY5" fmla="*/ 1912167 h 1912167"/>
              <a:gd name="csX6" fmla="*/ 860878 w 1973061"/>
              <a:gd name="csY6" fmla="*/ 661022 h 1912167"/>
              <a:gd name="csX7" fmla="*/ 97661 w 1973061"/>
              <a:gd name="csY7" fmla="*/ 697307 h 1912167"/>
              <a:gd name="csX0" fmla="*/ 97661 w 1973061"/>
              <a:gd name="csY0" fmla="*/ 697307 h 1912167"/>
              <a:gd name="csX1" fmla="*/ 1056225 w 1973061"/>
              <a:gd name="csY1" fmla="*/ 0 h 1912167"/>
              <a:gd name="csX2" fmla="*/ 1973061 w 1973061"/>
              <a:gd name="csY2" fmla="*/ 659207 h 1912167"/>
              <a:gd name="csX3" fmla="*/ 1385830 w 1973061"/>
              <a:gd name="csY3" fmla="*/ 644693 h 1912167"/>
              <a:gd name="csX4" fmla="*/ 1169929 w 1973061"/>
              <a:gd name="csY4" fmla="*/ 1899467 h 1912167"/>
              <a:gd name="csX5" fmla="*/ 0 w 1973061"/>
              <a:gd name="csY5" fmla="*/ 1912167 h 1912167"/>
              <a:gd name="csX6" fmla="*/ 860878 w 1973061"/>
              <a:gd name="csY6" fmla="*/ 661022 h 1912167"/>
              <a:gd name="csX7" fmla="*/ 97661 w 1973061"/>
              <a:gd name="csY7" fmla="*/ 697307 h 1912167"/>
              <a:gd name="csX0" fmla="*/ 97661 w 1973061"/>
              <a:gd name="csY0" fmla="*/ 773507 h 1988367"/>
              <a:gd name="csX1" fmla="*/ 1208625 w 1973061"/>
              <a:gd name="csY1" fmla="*/ 0 h 1988367"/>
              <a:gd name="csX2" fmla="*/ 1973061 w 1973061"/>
              <a:gd name="csY2" fmla="*/ 735407 h 1988367"/>
              <a:gd name="csX3" fmla="*/ 1385830 w 1973061"/>
              <a:gd name="csY3" fmla="*/ 720893 h 1988367"/>
              <a:gd name="csX4" fmla="*/ 1169929 w 1973061"/>
              <a:gd name="csY4" fmla="*/ 1975667 h 1988367"/>
              <a:gd name="csX5" fmla="*/ 0 w 1973061"/>
              <a:gd name="csY5" fmla="*/ 1988367 h 1988367"/>
              <a:gd name="csX6" fmla="*/ 860878 w 1973061"/>
              <a:gd name="csY6" fmla="*/ 737222 h 1988367"/>
              <a:gd name="csX7" fmla="*/ 97661 w 1973061"/>
              <a:gd name="csY7" fmla="*/ 773507 h 1988367"/>
              <a:gd name="csX0" fmla="*/ 275461 w 1973061"/>
              <a:gd name="csY0" fmla="*/ 697307 h 1988367"/>
              <a:gd name="csX1" fmla="*/ 1208625 w 1973061"/>
              <a:gd name="csY1" fmla="*/ 0 h 1988367"/>
              <a:gd name="csX2" fmla="*/ 1973061 w 1973061"/>
              <a:gd name="csY2" fmla="*/ 735407 h 1988367"/>
              <a:gd name="csX3" fmla="*/ 1385830 w 1973061"/>
              <a:gd name="csY3" fmla="*/ 720893 h 1988367"/>
              <a:gd name="csX4" fmla="*/ 1169929 w 1973061"/>
              <a:gd name="csY4" fmla="*/ 1975667 h 1988367"/>
              <a:gd name="csX5" fmla="*/ 0 w 1973061"/>
              <a:gd name="csY5" fmla="*/ 1988367 h 1988367"/>
              <a:gd name="csX6" fmla="*/ 860878 w 1973061"/>
              <a:gd name="csY6" fmla="*/ 737222 h 1988367"/>
              <a:gd name="csX7" fmla="*/ 275461 w 1973061"/>
              <a:gd name="csY7" fmla="*/ 697307 h 1988367"/>
              <a:gd name="csX0" fmla="*/ 275461 w 1973061"/>
              <a:gd name="csY0" fmla="*/ 697307 h 1988367"/>
              <a:gd name="csX1" fmla="*/ 1208625 w 1973061"/>
              <a:gd name="csY1" fmla="*/ 0 h 1988367"/>
              <a:gd name="csX2" fmla="*/ 1973061 w 1973061"/>
              <a:gd name="csY2" fmla="*/ 735407 h 1988367"/>
              <a:gd name="csX3" fmla="*/ 1385830 w 1973061"/>
              <a:gd name="csY3" fmla="*/ 720893 h 1988367"/>
              <a:gd name="csX4" fmla="*/ 1169929 w 1973061"/>
              <a:gd name="csY4" fmla="*/ 1975667 h 1988367"/>
              <a:gd name="csX5" fmla="*/ 93590 w 1973061"/>
              <a:gd name="csY5" fmla="*/ 1972847 h 1988367"/>
              <a:gd name="csX6" fmla="*/ 0 w 1973061"/>
              <a:gd name="csY6" fmla="*/ 1988367 h 1988367"/>
              <a:gd name="csX7" fmla="*/ 860878 w 1973061"/>
              <a:gd name="csY7" fmla="*/ 737222 h 1988367"/>
              <a:gd name="csX8" fmla="*/ 275461 w 1973061"/>
              <a:gd name="csY8" fmla="*/ 697307 h 1988367"/>
              <a:gd name="csX0" fmla="*/ 199261 w 1896861"/>
              <a:gd name="csY0" fmla="*/ 697307 h 1975667"/>
              <a:gd name="csX1" fmla="*/ 1132425 w 1896861"/>
              <a:gd name="csY1" fmla="*/ 0 h 1975667"/>
              <a:gd name="csX2" fmla="*/ 1896861 w 1896861"/>
              <a:gd name="csY2" fmla="*/ 735407 h 1975667"/>
              <a:gd name="csX3" fmla="*/ 1309630 w 1896861"/>
              <a:gd name="csY3" fmla="*/ 720893 h 1975667"/>
              <a:gd name="csX4" fmla="*/ 1093729 w 1896861"/>
              <a:gd name="csY4" fmla="*/ 1975667 h 1975667"/>
              <a:gd name="csX5" fmla="*/ 17390 w 1896861"/>
              <a:gd name="csY5" fmla="*/ 1972847 h 1975667"/>
              <a:gd name="csX6" fmla="*/ 0 w 1896861"/>
              <a:gd name="csY6" fmla="*/ 1950267 h 1975667"/>
              <a:gd name="csX7" fmla="*/ 784678 w 1896861"/>
              <a:gd name="csY7" fmla="*/ 737222 h 1975667"/>
              <a:gd name="csX8" fmla="*/ 199261 w 1896861"/>
              <a:gd name="csY8" fmla="*/ 697307 h 1975667"/>
              <a:gd name="csX0" fmla="*/ 181871 w 1879471"/>
              <a:gd name="csY0" fmla="*/ 697307 h 1975667"/>
              <a:gd name="csX1" fmla="*/ 1115035 w 1879471"/>
              <a:gd name="csY1" fmla="*/ 0 h 1975667"/>
              <a:gd name="csX2" fmla="*/ 1879471 w 1879471"/>
              <a:gd name="csY2" fmla="*/ 735407 h 1975667"/>
              <a:gd name="csX3" fmla="*/ 1292240 w 1879471"/>
              <a:gd name="csY3" fmla="*/ 720893 h 1975667"/>
              <a:gd name="csX4" fmla="*/ 1076339 w 1879471"/>
              <a:gd name="csY4" fmla="*/ 1975667 h 1975667"/>
              <a:gd name="csX5" fmla="*/ 0 w 1879471"/>
              <a:gd name="csY5" fmla="*/ 1972847 h 1975667"/>
              <a:gd name="csX6" fmla="*/ 13090 w 1879471"/>
              <a:gd name="csY6" fmla="*/ 1957887 h 1975667"/>
              <a:gd name="csX7" fmla="*/ 767288 w 1879471"/>
              <a:gd name="csY7" fmla="*/ 737222 h 1975667"/>
              <a:gd name="csX8" fmla="*/ 181871 w 1879471"/>
              <a:gd name="csY8" fmla="*/ 697307 h 1975667"/>
              <a:gd name="csX0" fmla="*/ 181871 w 1879471"/>
              <a:gd name="csY0" fmla="*/ 697307 h 1975667"/>
              <a:gd name="csX1" fmla="*/ 1115035 w 1879471"/>
              <a:gd name="csY1" fmla="*/ 0 h 1975667"/>
              <a:gd name="csX2" fmla="*/ 1879471 w 1879471"/>
              <a:gd name="csY2" fmla="*/ 735407 h 1975667"/>
              <a:gd name="csX3" fmla="*/ 1292240 w 1879471"/>
              <a:gd name="csY3" fmla="*/ 720893 h 1975667"/>
              <a:gd name="csX4" fmla="*/ 1053479 w 1879471"/>
              <a:gd name="csY4" fmla="*/ 1975667 h 1975667"/>
              <a:gd name="csX5" fmla="*/ 0 w 1879471"/>
              <a:gd name="csY5" fmla="*/ 1972847 h 1975667"/>
              <a:gd name="csX6" fmla="*/ 13090 w 1879471"/>
              <a:gd name="csY6" fmla="*/ 1957887 h 1975667"/>
              <a:gd name="csX7" fmla="*/ 767288 w 1879471"/>
              <a:gd name="csY7" fmla="*/ 737222 h 1975667"/>
              <a:gd name="csX8" fmla="*/ 181871 w 1879471"/>
              <a:gd name="csY8" fmla="*/ 697307 h 19756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879471" h="1975667">
                <a:moveTo>
                  <a:pt x="181871" y="697307"/>
                </a:moveTo>
                <a:lnTo>
                  <a:pt x="1115035" y="0"/>
                </a:lnTo>
                <a:lnTo>
                  <a:pt x="1879471" y="735407"/>
                </a:lnTo>
                <a:lnTo>
                  <a:pt x="1292240" y="720893"/>
                </a:lnTo>
                <a:lnTo>
                  <a:pt x="1053479" y="1975667"/>
                </a:lnTo>
                <a:lnTo>
                  <a:pt x="0" y="1972847"/>
                </a:lnTo>
                <a:lnTo>
                  <a:pt x="13090" y="1957887"/>
                </a:lnTo>
                <a:lnTo>
                  <a:pt x="767288" y="737222"/>
                </a:lnTo>
                <a:lnTo>
                  <a:pt x="181871" y="697307"/>
                </a:lnTo>
                <a:close/>
              </a:path>
            </a:pathLst>
          </a:cu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結合子 19">
            <a:extLst>
              <a:ext uri="{FF2B5EF4-FFF2-40B4-BE49-F238E27FC236}">
                <a16:creationId xmlns:a16="http://schemas.microsoft.com/office/drawing/2014/main" id="{9D498C51-D7FD-9AC2-5E40-FEA12D5E0512}"/>
              </a:ext>
            </a:extLst>
          </p:cNvPr>
          <p:cNvSpPr/>
          <p:nvPr/>
        </p:nvSpPr>
        <p:spPr>
          <a:xfrm>
            <a:off x="6133416" y="3167076"/>
            <a:ext cx="1431569" cy="1431569"/>
          </a:xfrm>
          <a:prstGeom prst="flowChartConnector">
            <a:avLst/>
          </a:prstGeom>
          <a:gradFill>
            <a:gsLst>
              <a:gs pos="0">
                <a:schemeClr val="accent6">
                  <a:lumMod val="75000"/>
                </a:schemeClr>
              </a:gs>
              <a:gs pos="61000">
                <a:schemeClr val="accent6">
                  <a:lumMod val="60000"/>
                  <a:lumOff val="40000"/>
                </a:schemeClr>
              </a:gs>
              <a:gs pos="83000">
                <a:schemeClr val="accent6">
                  <a:lumMod val="40000"/>
                  <a:lumOff val="60000"/>
                </a:schemeClr>
              </a:gs>
              <a:gs pos="100000">
                <a:schemeClr val="accent6">
                  <a:lumMod val="20000"/>
                  <a:lumOff val="80000"/>
                </a:schemeClr>
              </a:gs>
            </a:gsLst>
            <a:lin ang="0" scaled="1"/>
          </a:gradFill>
          <a:ln>
            <a:noFill/>
          </a:ln>
          <a:effectLst>
            <a:reflection blurRad="533400" endPos="39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結合子 20">
            <a:extLst>
              <a:ext uri="{FF2B5EF4-FFF2-40B4-BE49-F238E27FC236}">
                <a16:creationId xmlns:a16="http://schemas.microsoft.com/office/drawing/2014/main" id="{90B57CED-BD15-F723-8297-C6DA97284814}"/>
              </a:ext>
            </a:extLst>
          </p:cNvPr>
          <p:cNvSpPr/>
          <p:nvPr/>
        </p:nvSpPr>
        <p:spPr>
          <a:xfrm>
            <a:off x="8003344" y="2399465"/>
            <a:ext cx="1040530" cy="1040530"/>
          </a:xfrm>
          <a:prstGeom prst="flowChartConnector">
            <a:avLst/>
          </a:prstGeom>
          <a:gradFill>
            <a:gsLst>
              <a:gs pos="0">
                <a:srgbClr val="C00000"/>
              </a:gs>
              <a:gs pos="36000">
                <a:srgbClr val="DC0A0A"/>
              </a:gs>
              <a:gs pos="83000">
                <a:srgbClr val="EC7066"/>
              </a:gs>
              <a:gs pos="100000">
                <a:srgbClr val="FCC7C6"/>
              </a:gs>
            </a:gsLst>
            <a:lin ang="0" scaled="1"/>
          </a:gradFill>
          <a:ln>
            <a:noFill/>
          </a:ln>
          <a:effectLst>
            <a:reflection blurRad="533400" endPos="39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4" name="直線コネクタ 23">
            <a:extLst>
              <a:ext uri="{FF2B5EF4-FFF2-40B4-BE49-F238E27FC236}">
                <a16:creationId xmlns:a16="http://schemas.microsoft.com/office/drawing/2014/main" id="{99508BC0-E8CA-4FF6-59F2-E1CAEBA9A337}"/>
              </a:ext>
            </a:extLst>
          </p:cNvPr>
          <p:cNvCxnSpPr>
            <a:cxnSpLocks/>
          </p:cNvCxnSpPr>
          <p:nvPr/>
        </p:nvCxnSpPr>
        <p:spPr>
          <a:xfrm>
            <a:off x="3160281" y="3807692"/>
            <a:ext cx="532960" cy="0"/>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30" name="テキスト ボックス 29">
            <a:extLst>
              <a:ext uri="{FF2B5EF4-FFF2-40B4-BE49-F238E27FC236}">
                <a16:creationId xmlns:a16="http://schemas.microsoft.com/office/drawing/2014/main" id="{BBD6CCB0-051F-9D99-B225-9868D3911B52}"/>
              </a:ext>
            </a:extLst>
          </p:cNvPr>
          <p:cNvSpPr txBox="1"/>
          <p:nvPr/>
        </p:nvSpPr>
        <p:spPr>
          <a:xfrm>
            <a:off x="7977612" y="4772303"/>
            <a:ext cx="4245513" cy="1261884"/>
          </a:xfrm>
          <a:prstGeom prst="rect">
            <a:avLst/>
          </a:prstGeom>
          <a:noFill/>
        </p:spPr>
        <p:txBody>
          <a:bodyPr wrap="square" rtlCol="0">
            <a:spAutoFit/>
          </a:bodyPr>
          <a:lstStyle/>
          <a:p>
            <a:r>
              <a:rPr lang="en-US" altLang="ja-JP" sz="2800" b="1"/>
              <a:t>STEP3</a:t>
            </a:r>
          </a:p>
          <a:p>
            <a:r>
              <a:rPr lang="ja-JP" altLang="en-US" sz="2400"/>
              <a:t>循環が続くことで</a:t>
            </a:r>
            <a:endParaRPr lang="en-US" altLang="ja-JP" sz="2400"/>
          </a:p>
          <a:p>
            <a:r>
              <a:rPr lang="ja-JP" altLang="en-US" sz="2400"/>
              <a:t>土浦の農業の生産効率が向上</a:t>
            </a:r>
            <a:endParaRPr lang="en-US" altLang="ja-JP" sz="2400"/>
          </a:p>
        </p:txBody>
      </p:sp>
      <p:pic>
        <p:nvPicPr>
          <p:cNvPr id="31" name="グラフィックス 30" descr="環状の矢印 単色塗りつぶし">
            <a:extLst>
              <a:ext uri="{FF2B5EF4-FFF2-40B4-BE49-F238E27FC236}">
                <a16:creationId xmlns:a16="http://schemas.microsoft.com/office/drawing/2014/main" id="{EC21117D-EAEC-AE5C-69D0-E0172064C4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59086" y="2494063"/>
            <a:ext cx="914400" cy="914400"/>
          </a:xfrm>
          <a:prstGeom prst="rect">
            <a:avLst/>
          </a:prstGeom>
        </p:spPr>
      </p:pic>
      <p:pic>
        <p:nvPicPr>
          <p:cNvPr id="34" name="グラフィックス 33" descr="教授 男性 単色塗りつぶし">
            <a:extLst>
              <a:ext uri="{FF2B5EF4-FFF2-40B4-BE49-F238E27FC236}">
                <a16:creationId xmlns:a16="http://schemas.microsoft.com/office/drawing/2014/main" id="{5EFB7F81-84DE-7EBF-C729-8AE90F796EC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18442" y="3373599"/>
            <a:ext cx="547943" cy="547943"/>
          </a:xfrm>
          <a:prstGeom prst="rect">
            <a:avLst/>
          </a:prstGeom>
        </p:spPr>
      </p:pic>
      <p:pic>
        <p:nvPicPr>
          <p:cNvPr id="38" name="グラフィックス 37" descr="農業従事者男性 単色塗りつぶし">
            <a:extLst>
              <a:ext uri="{FF2B5EF4-FFF2-40B4-BE49-F238E27FC236}">
                <a16:creationId xmlns:a16="http://schemas.microsoft.com/office/drawing/2014/main" id="{847ED124-FD0F-5E16-A88A-48DD1771642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18535" y="3839003"/>
            <a:ext cx="533604" cy="533604"/>
          </a:xfrm>
          <a:prstGeom prst="rect">
            <a:avLst/>
          </a:prstGeom>
        </p:spPr>
      </p:pic>
      <p:sp>
        <p:nvSpPr>
          <p:cNvPr id="19" name="フローチャート: 結合子 18">
            <a:extLst>
              <a:ext uri="{FF2B5EF4-FFF2-40B4-BE49-F238E27FC236}">
                <a16:creationId xmlns:a16="http://schemas.microsoft.com/office/drawing/2014/main" id="{5413BF91-0D79-9BDA-AFC8-6380E1CCC8C8}"/>
              </a:ext>
            </a:extLst>
          </p:cNvPr>
          <p:cNvSpPr>
            <a:spLocks/>
          </p:cNvSpPr>
          <p:nvPr/>
        </p:nvSpPr>
        <p:spPr>
          <a:xfrm>
            <a:off x="3680324" y="4105805"/>
            <a:ext cx="1811215" cy="1811215"/>
          </a:xfrm>
          <a:prstGeom prst="flowChartConnector">
            <a:avLst/>
          </a:prstGeom>
          <a:gradFill>
            <a:gsLst>
              <a:gs pos="0">
                <a:schemeClr val="tx2">
                  <a:lumMod val="50000"/>
                  <a:lumOff val="50000"/>
                </a:schemeClr>
              </a:gs>
              <a:gs pos="61000">
                <a:schemeClr val="accent1">
                  <a:lumMod val="45000"/>
                  <a:lumOff val="55000"/>
                </a:schemeClr>
              </a:gs>
              <a:gs pos="83000">
                <a:schemeClr val="accent1">
                  <a:lumMod val="45000"/>
                  <a:lumOff val="55000"/>
                </a:schemeClr>
              </a:gs>
              <a:gs pos="100000">
                <a:schemeClr val="accent1">
                  <a:lumMod val="30000"/>
                  <a:lumOff val="70000"/>
                </a:schemeClr>
              </a:gs>
            </a:gsLst>
            <a:lin ang="0" scaled="1"/>
          </a:gradFill>
          <a:ln>
            <a:gradFill flip="none" rotWithShape="1">
              <a:gsLst>
                <a:gs pos="0">
                  <a:schemeClr val="tx2">
                    <a:lumMod val="50000"/>
                    <a:lumOff val="50000"/>
                  </a:schemeClr>
                </a:gs>
                <a:gs pos="61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a:effectLst>
            <a:reflection blurRad="533400" endPos="39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グラフィックス 43" descr="宝の地図 単色塗りつぶし">
            <a:extLst>
              <a:ext uri="{FF2B5EF4-FFF2-40B4-BE49-F238E27FC236}">
                <a16:creationId xmlns:a16="http://schemas.microsoft.com/office/drawing/2014/main" id="{CB0C044D-8D9F-E9FF-97B5-2BAEC2ED701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128164" y="4554212"/>
            <a:ext cx="914400" cy="914400"/>
          </a:xfrm>
          <a:prstGeom prst="rect">
            <a:avLst/>
          </a:prstGeom>
        </p:spPr>
      </p:pic>
      <p:sp>
        <p:nvSpPr>
          <p:cNvPr id="46" name="テキスト ボックス 45">
            <a:extLst>
              <a:ext uri="{FF2B5EF4-FFF2-40B4-BE49-F238E27FC236}">
                <a16:creationId xmlns:a16="http://schemas.microsoft.com/office/drawing/2014/main" id="{2B0334FD-9A97-E2B8-5C46-149A00A3B53C}"/>
              </a:ext>
            </a:extLst>
          </p:cNvPr>
          <p:cNvSpPr txBox="1"/>
          <p:nvPr/>
        </p:nvSpPr>
        <p:spPr>
          <a:xfrm>
            <a:off x="6600442" y="334396"/>
            <a:ext cx="5260145" cy="523220"/>
          </a:xfrm>
          <a:prstGeom prst="rect">
            <a:avLst/>
          </a:prstGeom>
          <a:noFill/>
        </p:spPr>
        <p:txBody>
          <a:bodyPr wrap="square" rtlCol="0">
            <a:spAutoFit/>
          </a:bodyPr>
          <a:lstStyle/>
          <a:p>
            <a:r>
              <a:rPr lang="ja-JP" altLang="en-US" sz="2800" b="1" u="sng"/>
              <a:t>労働・土地・資本生産性の向上</a:t>
            </a:r>
            <a:endParaRPr kumimoji="1" lang="ja-JP" altLang="en-US" sz="2800" b="1" u="sng"/>
          </a:p>
        </p:txBody>
      </p:sp>
      <p:cxnSp>
        <p:nvCxnSpPr>
          <p:cNvPr id="48" name="直線コネクタ 47">
            <a:extLst>
              <a:ext uri="{FF2B5EF4-FFF2-40B4-BE49-F238E27FC236}">
                <a16:creationId xmlns:a16="http://schemas.microsoft.com/office/drawing/2014/main" id="{32CE8E1B-B54B-84B8-DB59-80E3C2572A60}"/>
              </a:ext>
            </a:extLst>
          </p:cNvPr>
          <p:cNvCxnSpPr>
            <a:cxnSpLocks/>
          </p:cNvCxnSpPr>
          <p:nvPr/>
        </p:nvCxnSpPr>
        <p:spPr>
          <a:xfrm>
            <a:off x="8920933" y="3449538"/>
            <a:ext cx="899143" cy="737755"/>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6" name="直線コネクタ 5">
            <a:extLst>
              <a:ext uri="{FF2B5EF4-FFF2-40B4-BE49-F238E27FC236}">
                <a16:creationId xmlns:a16="http://schemas.microsoft.com/office/drawing/2014/main" id="{A7CBD9B6-526E-2B61-D6F7-162ADE4E8430}"/>
              </a:ext>
            </a:extLst>
          </p:cNvPr>
          <p:cNvCxnSpPr>
            <a:cxnSpLocks/>
          </p:cNvCxnSpPr>
          <p:nvPr/>
        </p:nvCxnSpPr>
        <p:spPr>
          <a:xfrm>
            <a:off x="3679735" y="3807470"/>
            <a:ext cx="271976" cy="349837"/>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26" name="直線コネクタ 25">
            <a:extLst>
              <a:ext uri="{FF2B5EF4-FFF2-40B4-BE49-F238E27FC236}">
                <a16:creationId xmlns:a16="http://schemas.microsoft.com/office/drawing/2014/main" id="{FA6A6C64-0D14-3605-82FE-1F88F738D53F}"/>
              </a:ext>
            </a:extLst>
          </p:cNvPr>
          <p:cNvCxnSpPr>
            <a:cxnSpLocks/>
          </p:cNvCxnSpPr>
          <p:nvPr/>
        </p:nvCxnSpPr>
        <p:spPr>
          <a:xfrm>
            <a:off x="4958432" y="2896875"/>
            <a:ext cx="0" cy="441658"/>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32" name="直線コネクタ 31">
            <a:extLst>
              <a:ext uri="{FF2B5EF4-FFF2-40B4-BE49-F238E27FC236}">
                <a16:creationId xmlns:a16="http://schemas.microsoft.com/office/drawing/2014/main" id="{62B509C2-62A6-1906-3394-FB27EB8AEFD3}"/>
              </a:ext>
            </a:extLst>
          </p:cNvPr>
          <p:cNvCxnSpPr>
            <a:cxnSpLocks/>
          </p:cNvCxnSpPr>
          <p:nvPr/>
        </p:nvCxnSpPr>
        <p:spPr>
          <a:xfrm>
            <a:off x="9820076" y="4187293"/>
            <a:ext cx="0" cy="627717"/>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61" name="フローチャート: 結合子 60">
            <a:extLst>
              <a:ext uri="{FF2B5EF4-FFF2-40B4-BE49-F238E27FC236}">
                <a16:creationId xmlns:a16="http://schemas.microsoft.com/office/drawing/2014/main" id="{293FA0E5-E0F2-D4A3-F895-B29B828C7B96}"/>
              </a:ext>
            </a:extLst>
          </p:cNvPr>
          <p:cNvSpPr/>
          <p:nvPr/>
        </p:nvSpPr>
        <p:spPr>
          <a:xfrm>
            <a:off x="8882063" y="3408462"/>
            <a:ext cx="63066" cy="63066"/>
          </a:xfrm>
          <a:prstGeom prst="flowChartConnector">
            <a:avLst/>
          </a:prstGeom>
          <a:solidFill>
            <a:schemeClr val="bg2">
              <a:lumMod val="50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フローチャート: 結合子 61">
            <a:extLst>
              <a:ext uri="{FF2B5EF4-FFF2-40B4-BE49-F238E27FC236}">
                <a16:creationId xmlns:a16="http://schemas.microsoft.com/office/drawing/2014/main" id="{5E92EDB9-9C3A-6FBA-79A9-5A82CC398489}"/>
              </a:ext>
            </a:extLst>
          </p:cNvPr>
          <p:cNvSpPr/>
          <p:nvPr/>
        </p:nvSpPr>
        <p:spPr>
          <a:xfrm>
            <a:off x="6019382" y="3807470"/>
            <a:ext cx="63066" cy="63066"/>
          </a:xfrm>
          <a:prstGeom prst="flowChartConnector">
            <a:avLst/>
          </a:prstGeom>
          <a:solidFill>
            <a:schemeClr val="bg2">
              <a:lumMod val="50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フローチャート: 結合子 63">
            <a:extLst>
              <a:ext uri="{FF2B5EF4-FFF2-40B4-BE49-F238E27FC236}">
                <a16:creationId xmlns:a16="http://schemas.microsoft.com/office/drawing/2014/main" id="{50A1A5A3-5AC4-7155-5C77-4437784E286F}"/>
              </a:ext>
            </a:extLst>
          </p:cNvPr>
          <p:cNvSpPr/>
          <p:nvPr/>
        </p:nvSpPr>
        <p:spPr>
          <a:xfrm>
            <a:off x="3937615" y="4155760"/>
            <a:ext cx="63066" cy="63066"/>
          </a:xfrm>
          <a:prstGeom prst="flowChartConnector">
            <a:avLst/>
          </a:prstGeom>
          <a:solidFill>
            <a:schemeClr val="bg2">
              <a:lumMod val="50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6826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500"/>
                                        <p:tgtEl>
                                          <p:spTgt spid="47"/>
                                        </p:tgtEl>
                                      </p:cBhvr>
                                    </p:animEffect>
                                  </p:childTnLst>
                                </p:cTn>
                              </p:par>
                              <p:par>
                                <p:cTn id="22" presetID="10" presetClass="entr" presetSubtype="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500"/>
                                        <p:tgtEl>
                                          <p:spTgt spid="48"/>
                                        </p:tgtEl>
                                      </p:cBhvr>
                                    </p:animEffect>
                                  </p:childTnLst>
                                </p:cTn>
                              </p:par>
                              <p:par>
                                <p:cTn id="30" presetID="10" presetClass="entr" presetSubtype="0"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0A364-8980-1F1A-9698-4DBA9A661F4A}"/>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9A6CE94B-71A6-806D-E25A-0BA4B59B3CF0}"/>
              </a:ext>
            </a:extLst>
          </p:cNvPr>
          <p:cNvSpPr txBox="1"/>
          <p:nvPr/>
        </p:nvSpPr>
        <p:spPr>
          <a:xfrm>
            <a:off x="465079" y="244662"/>
            <a:ext cx="2711669" cy="769441"/>
          </a:xfrm>
          <a:prstGeom prst="rect">
            <a:avLst/>
          </a:prstGeom>
          <a:solidFill>
            <a:schemeClr val="bg1"/>
          </a:solidFill>
          <a:effectLst>
            <a:outerShdw dist="203200" dir="10800000" algn="r" rotWithShape="0">
              <a:srgbClr val="C26A4A"/>
            </a:outerShdw>
          </a:effectLst>
        </p:spPr>
        <p:txBody>
          <a:bodyPr wrap="square" rtlCol="0">
            <a:spAutoFit/>
          </a:bodyPr>
          <a:lstStyle/>
          <a:p>
            <a:r>
              <a:rPr lang="ja-JP" altLang="en-US" sz="4400" b="1">
                <a:solidFill>
                  <a:srgbClr val="011936"/>
                </a:solidFill>
                <a:latin typeface="Noto Sans JP" panose="020B0200000000000000" pitchFamily="50" charset="-128"/>
                <a:ea typeface="Noto Sans JP" panose="020B0200000000000000" pitchFamily="50" charset="-128"/>
              </a:rPr>
              <a:t>参考文献</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3" name="スライド番号プレースホルダー 2">
            <a:extLst>
              <a:ext uri="{FF2B5EF4-FFF2-40B4-BE49-F238E27FC236}">
                <a16:creationId xmlns:a16="http://schemas.microsoft.com/office/drawing/2014/main" id="{D9E834F5-8B99-79F4-4F4F-B9DC40BC6E33}"/>
              </a:ext>
            </a:extLst>
          </p:cNvPr>
          <p:cNvSpPr>
            <a:spLocks noGrp="1"/>
          </p:cNvSpPr>
          <p:nvPr>
            <p:ph type="sldNum" sz="quarter" idx="12"/>
          </p:nvPr>
        </p:nvSpPr>
        <p:spPr/>
        <p:txBody>
          <a:bodyPr/>
          <a:lstStyle/>
          <a:p>
            <a:fld id="{AAFBFB99-2AAE-4C69-9A02-A796AAE272E8}" type="slidenum">
              <a:rPr kumimoji="1" lang="ja-JP" altLang="en-US" smtClean="0"/>
              <a:t>26</a:t>
            </a:fld>
            <a:endParaRPr kumimoji="1" lang="ja-JP" altLang="en-US"/>
          </a:p>
        </p:txBody>
      </p:sp>
      <p:sp>
        <p:nvSpPr>
          <p:cNvPr id="2" name="テキスト ボックス 1">
            <a:extLst>
              <a:ext uri="{FF2B5EF4-FFF2-40B4-BE49-F238E27FC236}">
                <a16:creationId xmlns:a16="http://schemas.microsoft.com/office/drawing/2014/main" id="{1CD4C92E-AA59-6783-8658-A1F8057D086A}"/>
              </a:ext>
            </a:extLst>
          </p:cNvPr>
          <p:cNvSpPr txBox="1"/>
          <p:nvPr/>
        </p:nvSpPr>
        <p:spPr>
          <a:xfrm>
            <a:off x="419099" y="1166842"/>
            <a:ext cx="11353801" cy="4801314"/>
          </a:xfrm>
          <a:prstGeom prst="rect">
            <a:avLst/>
          </a:prstGeom>
          <a:noFill/>
        </p:spPr>
        <p:txBody>
          <a:bodyPr wrap="square" rtlCol="0">
            <a:spAutoFit/>
          </a:bodyPr>
          <a:lstStyle/>
          <a:p>
            <a:r>
              <a:rPr lang="en-US" altLang="ja-JP">
                <a:latin typeface="+mn-ea"/>
              </a:rPr>
              <a:t>【</a:t>
            </a:r>
            <a:r>
              <a:rPr lang="ja-JP" altLang="en-US">
                <a:latin typeface="+mn-ea"/>
              </a:rPr>
              <a:t>生活交通</a:t>
            </a:r>
            <a:r>
              <a:rPr lang="en-US" altLang="ja-JP">
                <a:latin typeface="+mn-ea"/>
              </a:rPr>
              <a:t>】</a:t>
            </a:r>
          </a:p>
          <a:p>
            <a:r>
              <a:rPr lang="ja-JP" altLang="en-US">
                <a:latin typeface="+mn-ea"/>
              </a:rPr>
              <a:t>日本都市計画学会</a:t>
            </a:r>
            <a:r>
              <a:rPr lang="en-US" altLang="ja-JP">
                <a:latin typeface="+mn-ea"/>
              </a:rPr>
              <a:t> </a:t>
            </a:r>
            <a:r>
              <a:rPr lang="ja-JP" altLang="en-US">
                <a:latin typeface="+mn-ea"/>
              </a:rPr>
              <a:t>都市計画論文集</a:t>
            </a:r>
            <a:r>
              <a:rPr lang="en-US" altLang="ja-JP">
                <a:latin typeface="+mn-ea"/>
              </a:rPr>
              <a:t> vol60 No.3 : OD</a:t>
            </a:r>
            <a:r>
              <a:rPr lang="ja-JP" altLang="en-US">
                <a:latin typeface="+mn-ea"/>
              </a:rPr>
              <a:t>パターンから考える立地適正化計画の現状と課題</a:t>
            </a:r>
            <a:r>
              <a:rPr lang="en-US" altLang="ja-JP">
                <a:latin typeface="+mn-ea"/>
              </a:rPr>
              <a:t>. </a:t>
            </a:r>
          </a:p>
          <a:p>
            <a:r>
              <a:rPr lang="en-US" altLang="ja-JP">
                <a:latin typeface="+mn-ea"/>
                <a:hlinkClick r:id="rId2"/>
              </a:rPr>
              <a:t>https://www.jstage.jst.go.jp/article/journalcpij/60/3/60_2010/_pdf/-char/ja</a:t>
            </a:r>
            <a:endParaRPr lang="en-US" altLang="ja-JP">
              <a:latin typeface="+mn-ea"/>
            </a:endParaRPr>
          </a:p>
          <a:p>
            <a:r>
              <a:rPr lang="en-US" altLang="ja-JP">
                <a:latin typeface="+mn-ea"/>
              </a:rPr>
              <a:t>The 10 Minute City Urben Intelligence . X-minute city</a:t>
            </a:r>
          </a:p>
          <a:p>
            <a:r>
              <a:rPr lang="en-US" altLang="ja-JP">
                <a:latin typeface="+mn-ea"/>
                <a:hlinkClick r:id="rId3"/>
              </a:rPr>
              <a:t>https://urbanintelligence.co.nz/x-minute-city/</a:t>
            </a:r>
            <a:endParaRPr lang="en-US" altLang="ja-JP">
              <a:latin typeface="+mn-ea"/>
            </a:endParaRPr>
          </a:p>
          <a:p>
            <a:r>
              <a:rPr lang="ja-JP" altLang="en-US">
                <a:latin typeface="+mn-ea"/>
              </a:rPr>
              <a:t>文部科学省</a:t>
            </a:r>
            <a:r>
              <a:rPr lang="en-US" altLang="ja-JP">
                <a:latin typeface="+mn-ea"/>
              </a:rPr>
              <a:t>. </a:t>
            </a:r>
            <a:r>
              <a:rPr lang="ja-JP" altLang="en-US">
                <a:latin typeface="+mn-ea"/>
              </a:rPr>
              <a:t>小・中学校の設置・運営の在り方等に関する作業部会（第</a:t>
            </a:r>
            <a:r>
              <a:rPr lang="en-US" altLang="ja-JP">
                <a:latin typeface="+mn-ea"/>
              </a:rPr>
              <a:t>12</a:t>
            </a:r>
            <a:r>
              <a:rPr lang="ja-JP" altLang="en-US">
                <a:latin typeface="+mn-ea"/>
              </a:rPr>
              <a:t>回</a:t>
            </a:r>
            <a:r>
              <a:rPr lang="en-US" altLang="ja-JP">
                <a:latin typeface="+mn-ea"/>
              </a:rPr>
              <a:t>) : </a:t>
            </a:r>
            <a:r>
              <a:rPr lang="ja-JP" altLang="en-US">
                <a:latin typeface="+mn-ea"/>
              </a:rPr>
              <a:t>小・中学校の適正配置に関するこれまでの主な意見等の整理</a:t>
            </a:r>
            <a:endParaRPr lang="en-US" altLang="ja-JP">
              <a:latin typeface="+mn-ea"/>
            </a:endParaRPr>
          </a:p>
          <a:p>
            <a:r>
              <a:rPr lang="en-US" altLang="ja-JP">
                <a:latin typeface="+mn-ea"/>
                <a:hlinkClick r:id="rId4"/>
              </a:rPr>
              <a:t>https://www.mext.go.jp/b_menu/shingi/chukyo/chukyo3/038/siryo/1267274.htm</a:t>
            </a:r>
            <a:endParaRPr lang="en-US" altLang="ja-JP">
              <a:latin typeface="+mn-ea"/>
            </a:endParaRPr>
          </a:p>
          <a:p>
            <a:r>
              <a:rPr lang="ja-JP" altLang="en-US">
                <a:latin typeface="+mn-ea"/>
              </a:rPr>
              <a:t>国土交通省都市局都市計画課</a:t>
            </a:r>
            <a:r>
              <a:rPr lang="en-US" altLang="ja-JP">
                <a:latin typeface="+mn-ea"/>
              </a:rPr>
              <a:t> : </a:t>
            </a:r>
            <a:r>
              <a:rPr lang="ja-JP" altLang="en-US">
                <a:latin typeface="+mn-ea"/>
              </a:rPr>
              <a:t>都市構造の評価に関するハンドブック</a:t>
            </a:r>
            <a:endParaRPr lang="en-US" altLang="ja-JP">
              <a:latin typeface="+mn-ea"/>
            </a:endParaRPr>
          </a:p>
          <a:p>
            <a:r>
              <a:rPr lang="en-US" altLang="ja-JP">
                <a:latin typeface="+mn-ea"/>
                <a:hlinkClick r:id="rId5"/>
              </a:rPr>
              <a:t>https://www.mlit.go.jp/common/001104012.pdf</a:t>
            </a:r>
            <a:endParaRPr lang="en-US" altLang="ja-JP">
              <a:latin typeface="+mn-ea"/>
            </a:endParaRPr>
          </a:p>
          <a:p>
            <a:r>
              <a:rPr lang="ja-JP" altLang="en-US">
                <a:latin typeface="+mn-ea"/>
              </a:rPr>
              <a:t>土木学会論文集</a:t>
            </a:r>
            <a:r>
              <a:rPr lang="en-US" altLang="ja-JP">
                <a:latin typeface="+mn-ea"/>
              </a:rPr>
              <a:t>Vol68 No.5 : </a:t>
            </a:r>
            <a:r>
              <a:rPr lang="ja-JP" altLang="en-US">
                <a:latin typeface="+mn-ea"/>
              </a:rPr>
              <a:t>地方都市における自転車利用促進のための有効な距離帯に関する地域比較分析</a:t>
            </a:r>
            <a:endParaRPr lang="en-US" altLang="ja-JP">
              <a:latin typeface="+mn-ea"/>
              <a:hlinkClick r:id="rId6"/>
            </a:endParaRPr>
          </a:p>
          <a:p>
            <a:r>
              <a:rPr lang="en-US" altLang="ja-JP" u="sng">
                <a:latin typeface="+mn-ea"/>
                <a:hlinkClick r:id="rId7"/>
              </a:rPr>
              <a:t>https://www.jstage.jst.go.jp/article/jscejipm/68/5/68_I_883/_pdf</a:t>
            </a:r>
          </a:p>
          <a:p>
            <a:r>
              <a:rPr lang="en-US" altLang="ja-JP"/>
              <a:t>【</a:t>
            </a:r>
            <a:r>
              <a:rPr lang="ja-JP" altLang="en-US"/>
              <a:t>公共施設</a:t>
            </a:r>
            <a:r>
              <a:rPr lang="en-US" altLang="ja-JP"/>
              <a:t>】</a:t>
            </a:r>
          </a:p>
          <a:p>
            <a:r>
              <a:rPr lang="ja-JP" altLang="en-US"/>
              <a:t>文部科学省　地域コミュニティに支えられた 学社融合施設</a:t>
            </a:r>
            <a:endParaRPr lang="en-US" altLang="ja-JP"/>
          </a:p>
          <a:p>
            <a:r>
              <a:rPr lang="en-US" altLang="ja-JP">
                <a:hlinkClick r:id="rId8"/>
              </a:rPr>
              <a:t>https://www.mext.go.jp/content/20240321-mxt_shiki-000034782_1.pdf</a:t>
            </a:r>
            <a:r>
              <a:rPr lang="ja-JP" altLang="en-US"/>
              <a:t>　</a:t>
            </a:r>
          </a:p>
          <a:p>
            <a:r>
              <a:rPr lang="ja-JP" altLang="en-US"/>
              <a:t>文部科学省　公民館と小学校の複合化で、教育環境の向上と地域コミュニティとの接点をつくる</a:t>
            </a:r>
            <a:endParaRPr lang="en-US" altLang="ja-JP"/>
          </a:p>
          <a:p>
            <a:r>
              <a:rPr lang="en-US" altLang="ja-JP">
                <a:hlinkClick r:id="rId9"/>
              </a:rPr>
              <a:t>https://www.mext.go.jp/co-sha/ideas/case09_junka_00002.html</a:t>
            </a:r>
            <a:r>
              <a:rPr lang="ja-JP" altLang="en-US"/>
              <a:t>　</a:t>
            </a:r>
            <a:endParaRPr lang="en-US" altLang="ja-JP"/>
          </a:p>
        </p:txBody>
      </p:sp>
    </p:spTree>
    <p:extLst>
      <p:ext uri="{BB962C8B-B14F-4D97-AF65-F5344CB8AC3E}">
        <p14:creationId xmlns:p14="http://schemas.microsoft.com/office/powerpoint/2010/main" val="16391555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153F0-326C-8DF2-DD2F-D07B7F55C26B}"/>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7571CE94-CE60-599C-B75F-782D94074DA4}"/>
              </a:ext>
            </a:extLst>
          </p:cNvPr>
          <p:cNvSpPr txBox="1"/>
          <p:nvPr/>
        </p:nvSpPr>
        <p:spPr>
          <a:xfrm>
            <a:off x="465079" y="244662"/>
            <a:ext cx="2711669" cy="769441"/>
          </a:xfrm>
          <a:prstGeom prst="rect">
            <a:avLst/>
          </a:prstGeom>
          <a:solidFill>
            <a:schemeClr val="bg1"/>
          </a:solidFill>
          <a:effectLst>
            <a:outerShdw dist="203200" dir="10800000" algn="r" rotWithShape="0">
              <a:srgbClr val="C26A4A"/>
            </a:outerShdw>
          </a:effectLst>
        </p:spPr>
        <p:txBody>
          <a:bodyPr wrap="square" rtlCol="0">
            <a:spAutoFit/>
          </a:bodyPr>
          <a:lstStyle/>
          <a:p>
            <a:r>
              <a:rPr lang="ja-JP" altLang="en-US" sz="4400" b="1">
                <a:solidFill>
                  <a:srgbClr val="011936"/>
                </a:solidFill>
                <a:latin typeface="Noto Sans JP" panose="020B0200000000000000" pitchFamily="50" charset="-128"/>
                <a:ea typeface="Noto Sans JP" panose="020B0200000000000000" pitchFamily="50" charset="-128"/>
              </a:rPr>
              <a:t>参考文献</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3" name="スライド番号プレースホルダー 2">
            <a:extLst>
              <a:ext uri="{FF2B5EF4-FFF2-40B4-BE49-F238E27FC236}">
                <a16:creationId xmlns:a16="http://schemas.microsoft.com/office/drawing/2014/main" id="{1C9BC9D7-3A35-42CE-BCFD-5FFD119A2543}"/>
              </a:ext>
            </a:extLst>
          </p:cNvPr>
          <p:cNvSpPr>
            <a:spLocks noGrp="1"/>
          </p:cNvSpPr>
          <p:nvPr>
            <p:ph type="sldNum" sz="quarter" idx="12"/>
          </p:nvPr>
        </p:nvSpPr>
        <p:spPr/>
        <p:txBody>
          <a:bodyPr/>
          <a:lstStyle/>
          <a:p>
            <a:fld id="{AAFBFB99-2AAE-4C69-9A02-A796AAE272E8}" type="slidenum">
              <a:rPr kumimoji="1" lang="ja-JP" altLang="en-US" smtClean="0"/>
              <a:t>27</a:t>
            </a:fld>
            <a:endParaRPr kumimoji="1" lang="ja-JP" altLang="en-US"/>
          </a:p>
        </p:txBody>
      </p:sp>
      <p:sp>
        <p:nvSpPr>
          <p:cNvPr id="8" name="テキスト ボックス 7">
            <a:extLst>
              <a:ext uri="{FF2B5EF4-FFF2-40B4-BE49-F238E27FC236}">
                <a16:creationId xmlns:a16="http://schemas.microsoft.com/office/drawing/2014/main" id="{3D3C3E61-AFD0-4359-B828-34EB2909A6D8}"/>
              </a:ext>
            </a:extLst>
          </p:cNvPr>
          <p:cNvSpPr txBox="1"/>
          <p:nvPr/>
        </p:nvSpPr>
        <p:spPr>
          <a:xfrm>
            <a:off x="314445" y="1014103"/>
            <a:ext cx="11563109" cy="5262979"/>
          </a:xfrm>
          <a:prstGeom prst="rect">
            <a:avLst/>
          </a:prstGeom>
          <a:noFill/>
        </p:spPr>
        <p:txBody>
          <a:bodyPr wrap="square">
            <a:spAutoFit/>
          </a:bodyPr>
          <a:lstStyle/>
          <a:p>
            <a:r>
              <a:rPr kumimoji="1" lang="en-US" altLang="ja-JP" sz="1600">
                <a:latin typeface="+mn-ea"/>
              </a:rPr>
              <a:t>【</a:t>
            </a:r>
            <a:r>
              <a:rPr kumimoji="1" lang="ja-JP" altLang="en-US" sz="1600">
                <a:latin typeface="+mn-ea"/>
              </a:rPr>
              <a:t>防災</a:t>
            </a:r>
            <a:r>
              <a:rPr kumimoji="1" lang="en-US" altLang="ja-JP" sz="1600">
                <a:latin typeface="+mn-ea"/>
              </a:rPr>
              <a:t>】</a:t>
            </a:r>
            <a:endParaRPr kumimoji="1" lang="en" altLang="ja-JP" sz="1600">
              <a:latin typeface="+mn-ea"/>
            </a:endParaRPr>
          </a:p>
          <a:p>
            <a:r>
              <a:rPr lang="ja-JP" altLang="ja-JP" sz="1600">
                <a:latin typeface="+mn-ea"/>
              </a:rPr>
              <a:t>中国地方整備局：岡山県倉敷市真備町の被害状況と対応</a:t>
            </a:r>
          </a:p>
          <a:p>
            <a:r>
              <a:rPr lang="en-US" altLang="ja-JP" sz="1600" u="sng">
                <a:latin typeface="+mn-ea"/>
                <a:hlinkClick r:id="rId2"/>
              </a:rPr>
              <a:t>https://www.cgr.mlit.go.jp/emergency/2018/pdf/03odagawa.pdf</a:t>
            </a:r>
            <a:endParaRPr lang="ja-JP" altLang="ja-JP" sz="1600">
              <a:latin typeface="+mn-ea"/>
            </a:endParaRPr>
          </a:p>
          <a:p>
            <a:r>
              <a:rPr lang="ja-JP" altLang="ja-JP" sz="1600">
                <a:latin typeface="+mn-ea"/>
              </a:rPr>
              <a:t>国交省：川の防災情報</a:t>
            </a:r>
          </a:p>
          <a:p>
            <a:r>
              <a:rPr lang="en-US" altLang="ja-JP" sz="1600" u="sng">
                <a:latin typeface="+mn-ea"/>
                <a:hlinkClick r:id="rId3"/>
              </a:rPr>
              <a:t>https://www.river.go.jp/index</a:t>
            </a:r>
            <a:endParaRPr lang="ja-JP" altLang="ja-JP" sz="1600">
              <a:latin typeface="+mn-ea"/>
            </a:endParaRPr>
          </a:p>
          <a:p>
            <a:r>
              <a:rPr lang="ja-JP" altLang="ja-JP" sz="1600">
                <a:latin typeface="+mn-ea"/>
              </a:rPr>
              <a:t>土浦市：洪水ハザードマップ</a:t>
            </a:r>
          </a:p>
          <a:p>
            <a:r>
              <a:rPr lang="en-US" altLang="ja-JP" sz="1600" u="sng">
                <a:latin typeface="+mn-ea"/>
                <a:hlinkClick r:id="rId4"/>
              </a:rPr>
              <a:t>https://www.city.tsuchiura.lg.jp/data/doc/1710468432_doc_211_0.pdf</a:t>
            </a:r>
            <a:endParaRPr lang="ja-JP" altLang="ja-JP" sz="1600">
              <a:latin typeface="+mn-ea"/>
            </a:endParaRPr>
          </a:p>
          <a:p>
            <a:r>
              <a:rPr lang="ja-JP" altLang="ja-JP" sz="1600">
                <a:latin typeface="+mn-ea"/>
              </a:rPr>
              <a:t>土浦市：土浦市地域防災計画</a:t>
            </a:r>
          </a:p>
          <a:p>
            <a:r>
              <a:rPr lang="en-US" altLang="ja-JP" sz="1600" u="sng">
                <a:latin typeface="+mn-ea"/>
                <a:hlinkClick r:id="rId5"/>
              </a:rPr>
              <a:t>https://www.city.tsuchiura.lg.jp/data/doc/1667811996_doc_211_0.pdf</a:t>
            </a:r>
            <a:endParaRPr lang="ja-JP" altLang="ja-JP" sz="1600">
              <a:latin typeface="+mn-ea"/>
            </a:endParaRPr>
          </a:p>
          <a:p>
            <a:r>
              <a:rPr lang="ja-JP" altLang="ja-JP" sz="1600">
                <a:latin typeface="+mn-ea"/>
              </a:rPr>
              <a:t>農林水産省、国交省ほか：流域治水の本格的実践「継続と深化」</a:t>
            </a:r>
          </a:p>
          <a:p>
            <a:r>
              <a:rPr lang="en-US" altLang="ja-JP" sz="1600" u="sng">
                <a:latin typeface="+mn-ea"/>
                <a:hlinkClick r:id="rId6"/>
              </a:rPr>
              <a:t>https://chikuma-kinkyu.com/C8aZPtbs/wp-content/uploads/2023/04/ea2c6d2c0e7f3036dc9abc3eb0204af7.pdf</a:t>
            </a:r>
            <a:endParaRPr lang="ja-JP" altLang="ja-JP" sz="1600">
              <a:latin typeface="+mn-ea"/>
            </a:endParaRPr>
          </a:p>
          <a:p>
            <a:r>
              <a:rPr lang="ja-JP" altLang="ja-JP" sz="1600">
                <a:latin typeface="+mn-ea"/>
              </a:rPr>
              <a:t>土浦市：土浦市水防計画</a:t>
            </a:r>
          </a:p>
          <a:p>
            <a:r>
              <a:rPr lang="en-US" altLang="ja-JP" sz="1600" u="sng">
                <a:latin typeface="+mn-ea"/>
                <a:hlinkClick r:id="rId7"/>
              </a:rPr>
              <a:t>https://www.city.tsuchiura.lg.jp/anshin-anzen/bosai/bosaikeikaku/page018234.html</a:t>
            </a:r>
            <a:endParaRPr lang="ja-JP" altLang="ja-JP" sz="1600">
              <a:latin typeface="+mn-ea"/>
            </a:endParaRPr>
          </a:p>
          <a:p>
            <a:r>
              <a:rPr lang="ja-JP" altLang="ja-JP" sz="1600">
                <a:latin typeface="+mn-ea"/>
              </a:rPr>
              <a:t>国交省：遊水地整備＆利活用 事例集</a:t>
            </a:r>
          </a:p>
          <a:p>
            <a:r>
              <a:rPr lang="en-US" altLang="ja-JP" sz="1600" u="sng">
                <a:latin typeface="+mn-ea"/>
                <a:hlinkClick r:id="rId8"/>
              </a:rPr>
              <a:t>https://www.mlit.go.jp/river/pamphlet_jirei/pdf/yusuichi-rikatsuyo_jirei.pdf</a:t>
            </a:r>
            <a:endParaRPr lang="en-US" altLang="ja-JP" sz="1600" u="sng">
              <a:latin typeface="+mn-ea"/>
            </a:endParaRPr>
          </a:p>
          <a:p>
            <a:r>
              <a:rPr lang="en-US" altLang="ja-JP" sz="1600">
                <a:latin typeface="+mn-ea"/>
              </a:rPr>
              <a:t>【</a:t>
            </a:r>
            <a:r>
              <a:rPr lang="ja-JP" altLang="en-US" sz="1600">
                <a:latin typeface="+mn-ea"/>
              </a:rPr>
              <a:t>商業</a:t>
            </a:r>
            <a:r>
              <a:rPr lang="en-US" altLang="ja-JP" sz="1600">
                <a:latin typeface="+mn-ea"/>
              </a:rPr>
              <a:t>】</a:t>
            </a:r>
            <a:endParaRPr lang="en" altLang="ja-JP" sz="1600">
              <a:latin typeface="+mn-ea"/>
            </a:endParaRPr>
          </a:p>
          <a:p>
            <a:r>
              <a:rPr lang="ja-JP" altLang="en-US" sz="1600">
                <a:latin typeface="+mn-ea"/>
              </a:rPr>
              <a:t>国土交通省都市局都市計画課</a:t>
            </a:r>
            <a:r>
              <a:rPr lang="en-US" altLang="ja-JP" sz="1600">
                <a:latin typeface="+mn-ea"/>
              </a:rPr>
              <a:t> :</a:t>
            </a:r>
            <a:r>
              <a:rPr lang="ja-JP" altLang="en-US" sz="1600">
                <a:latin typeface="+mn-ea"/>
              </a:rPr>
              <a:t>まちの活性化を測る歩行者量調査のガイドライン</a:t>
            </a:r>
            <a:endParaRPr lang="en" altLang="ja-JP" sz="1600">
              <a:latin typeface="+mn-ea"/>
            </a:endParaRPr>
          </a:p>
          <a:p>
            <a:r>
              <a:rPr lang="en" altLang="ja-JP" sz="1600">
                <a:latin typeface="+mn-ea"/>
                <a:hlinkClick r:id="rId9"/>
              </a:rPr>
              <a:t>https://www.mlit.go.jp/common/001282666.pdf</a:t>
            </a:r>
            <a:endParaRPr lang="en" altLang="ja-JP" sz="1600">
              <a:latin typeface="+mn-ea"/>
            </a:endParaRPr>
          </a:p>
          <a:p>
            <a:r>
              <a:rPr lang="ja-JP" altLang="en-US" sz="1600">
                <a:latin typeface="+mn-ea"/>
              </a:rPr>
              <a:t>第 </a:t>
            </a:r>
            <a:r>
              <a:rPr lang="en-US" altLang="ja-JP" sz="1600">
                <a:latin typeface="+mn-ea"/>
              </a:rPr>
              <a:t>69 </a:t>
            </a:r>
            <a:r>
              <a:rPr lang="ja-JP" altLang="en-US" sz="1600">
                <a:latin typeface="+mn-ea"/>
              </a:rPr>
              <a:t>回土木計画学研究発表会・講演集</a:t>
            </a:r>
            <a:r>
              <a:rPr lang="en-US" altLang="ja-JP" sz="1600">
                <a:latin typeface="+mn-ea"/>
              </a:rPr>
              <a:t> : </a:t>
            </a:r>
            <a:r>
              <a:rPr lang="ja-JP" altLang="en-US" sz="1600">
                <a:latin typeface="+mn-ea"/>
              </a:rPr>
              <a:t>狭幅員道路における賑わい創出と 歩行者の安全確保に関する考察</a:t>
            </a:r>
            <a:endParaRPr lang="en" altLang="ja-JP" sz="1600">
              <a:latin typeface="+mn-ea"/>
            </a:endParaRPr>
          </a:p>
          <a:p>
            <a:pPr lvl="0">
              <a:defRPr/>
            </a:pPr>
            <a:r>
              <a:rPr lang="en" altLang="ja-JP" sz="1600">
                <a:latin typeface="+mn-ea"/>
                <a:hlinkClick r:id="rId10"/>
              </a:rPr>
              <a:t>http://humanscape.main.jp/wp-content/uploads/2024/06/2405_Shared_Space.pdf</a:t>
            </a:r>
          </a:p>
          <a:p>
            <a:pPr>
              <a:defRPr/>
            </a:pPr>
            <a:r>
              <a:rPr lang="ja-JP" altLang="en-US" sz="1600">
                <a:latin typeface="+mn-ea"/>
              </a:rPr>
              <a:t>ヤン・ゲール</a:t>
            </a:r>
            <a:r>
              <a:rPr lang="en-US" altLang="ja-JP" sz="1600">
                <a:latin typeface="+mn-ea"/>
              </a:rPr>
              <a:t>, </a:t>
            </a:r>
            <a:r>
              <a:rPr lang="ja-JP" altLang="en-US" sz="1600">
                <a:latin typeface="+mn-ea"/>
              </a:rPr>
              <a:t>人間の街</a:t>
            </a:r>
            <a:r>
              <a:rPr lang="en-US" altLang="ja-JP" sz="1600">
                <a:latin typeface="+mn-ea"/>
              </a:rPr>
              <a:t>-</a:t>
            </a:r>
            <a:r>
              <a:rPr lang="ja-JP" altLang="en-US" sz="1600">
                <a:latin typeface="+mn-ea"/>
              </a:rPr>
              <a:t>公共空間のデザイン</a:t>
            </a:r>
            <a:r>
              <a:rPr lang="en-US" altLang="ja-JP" sz="1600">
                <a:latin typeface="+mn-ea"/>
              </a:rPr>
              <a:t>, 2015</a:t>
            </a:r>
          </a:p>
        </p:txBody>
      </p:sp>
    </p:spTree>
    <p:extLst>
      <p:ext uri="{BB962C8B-B14F-4D97-AF65-F5344CB8AC3E}">
        <p14:creationId xmlns:p14="http://schemas.microsoft.com/office/powerpoint/2010/main" val="41839935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153F0-326C-8DF2-DD2F-D07B7F55C26B}"/>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7571CE94-CE60-599C-B75F-782D94074DA4}"/>
              </a:ext>
            </a:extLst>
          </p:cNvPr>
          <p:cNvSpPr txBox="1"/>
          <p:nvPr/>
        </p:nvSpPr>
        <p:spPr>
          <a:xfrm>
            <a:off x="465079" y="244662"/>
            <a:ext cx="2711669" cy="769441"/>
          </a:xfrm>
          <a:prstGeom prst="rect">
            <a:avLst/>
          </a:prstGeom>
          <a:solidFill>
            <a:schemeClr val="bg1"/>
          </a:solidFill>
          <a:effectLst>
            <a:outerShdw dist="203200" dir="10800000" algn="r" rotWithShape="0">
              <a:srgbClr val="C26A4A"/>
            </a:outerShdw>
          </a:effectLst>
        </p:spPr>
        <p:txBody>
          <a:bodyPr wrap="square" rtlCol="0">
            <a:spAutoFit/>
          </a:bodyPr>
          <a:lstStyle/>
          <a:p>
            <a:r>
              <a:rPr lang="ja-JP" altLang="en-US" sz="4400" b="1">
                <a:solidFill>
                  <a:srgbClr val="011936"/>
                </a:solidFill>
                <a:latin typeface="Noto Sans JP" panose="020B0200000000000000" pitchFamily="50" charset="-128"/>
                <a:ea typeface="Noto Sans JP" panose="020B0200000000000000" pitchFamily="50" charset="-128"/>
              </a:rPr>
              <a:t>参考文献</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3" name="スライド番号プレースホルダー 2">
            <a:extLst>
              <a:ext uri="{FF2B5EF4-FFF2-40B4-BE49-F238E27FC236}">
                <a16:creationId xmlns:a16="http://schemas.microsoft.com/office/drawing/2014/main" id="{1C9BC9D7-3A35-42CE-BCFD-5FFD119A2543}"/>
              </a:ext>
            </a:extLst>
          </p:cNvPr>
          <p:cNvSpPr>
            <a:spLocks noGrp="1"/>
          </p:cNvSpPr>
          <p:nvPr>
            <p:ph type="sldNum" sz="quarter" idx="12"/>
          </p:nvPr>
        </p:nvSpPr>
        <p:spPr/>
        <p:txBody>
          <a:bodyPr/>
          <a:lstStyle/>
          <a:p>
            <a:fld id="{AAFBFB99-2AAE-4C69-9A02-A796AAE272E8}" type="slidenum">
              <a:rPr kumimoji="1" lang="ja-JP" altLang="en-US" smtClean="0"/>
              <a:t>28</a:t>
            </a:fld>
            <a:endParaRPr kumimoji="1" lang="ja-JP" altLang="en-US"/>
          </a:p>
        </p:txBody>
      </p:sp>
      <p:sp>
        <p:nvSpPr>
          <p:cNvPr id="2" name="テキスト ボックス 1">
            <a:extLst>
              <a:ext uri="{FF2B5EF4-FFF2-40B4-BE49-F238E27FC236}">
                <a16:creationId xmlns:a16="http://schemas.microsoft.com/office/drawing/2014/main" id="{4E012E7E-8B90-E87A-5714-0807CF4DA8E2}"/>
              </a:ext>
            </a:extLst>
          </p:cNvPr>
          <p:cNvSpPr txBox="1"/>
          <p:nvPr/>
        </p:nvSpPr>
        <p:spPr>
          <a:xfrm>
            <a:off x="327956" y="1224628"/>
            <a:ext cx="11536087" cy="3539430"/>
          </a:xfrm>
          <a:prstGeom prst="rect">
            <a:avLst/>
          </a:prstGeom>
          <a:noFill/>
        </p:spPr>
        <p:txBody>
          <a:bodyPr wrap="square" rtlCol="0">
            <a:spAutoFit/>
          </a:bodyPr>
          <a:lstStyle/>
          <a:p>
            <a:r>
              <a:rPr lang="en-US" altLang="ja-JP" sz="1600"/>
              <a:t>【</a:t>
            </a:r>
            <a:r>
              <a:rPr lang="ja-JP" altLang="en-US" sz="1600"/>
              <a:t>農業</a:t>
            </a:r>
            <a:r>
              <a:rPr lang="en-US" altLang="ja-JP" sz="1600"/>
              <a:t>】</a:t>
            </a:r>
          </a:p>
          <a:p>
            <a:r>
              <a:rPr lang="ja-JP" altLang="en-US" sz="1600"/>
              <a:t>東北学院大学スタートアップ推進ポータルサイト</a:t>
            </a:r>
            <a:r>
              <a:rPr lang="ja-JP" altLang="ja-JP" sz="1600">
                <a:latin typeface="+mn-ea"/>
              </a:rPr>
              <a:t>：</a:t>
            </a:r>
            <a:r>
              <a:rPr lang="ja-JP" altLang="en-US" sz="1600"/>
              <a:t>農地の集約</a:t>
            </a:r>
            <a:r>
              <a:rPr lang="en-US" altLang="ja-JP" sz="1600"/>
              <a:t>×</a:t>
            </a:r>
            <a:r>
              <a:rPr lang="ja-JP" altLang="en-US" sz="1600"/>
              <a:t>マッチング理論で農業の課題解決を</a:t>
            </a:r>
            <a:endParaRPr lang="en-US" altLang="ja-JP" sz="1600"/>
          </a:p>
          <a:p>
            <a:r>
              <a:rPr lang="en-US" altLang="ja-JP" sz="1600">
                <a:hlinkClick r:id="rId2"/>
              </a:rPr>
              <a:t>https://tg-startup.com/case_studies/research-seeds-report-3/</a:t>
            </a:r>
            <a:endParaRPr lang="en-US" altLang="ja-JP" sz="1600"/>
          </a:p>
          <a:p>
            <a:r>
              <a:rPr lang="ja-JP" altLang="en-US" sz="1600"/>
              <a:t>地域経済経営ネットワーク研究センター年報</a:t>
            </a:r>
            <a:r>
              <a:rPr lang="en-US" altLang="ja-JP" sz="1600"/>
              <a:t>, 13, 48-53</a:t>
            </a:r>
            <a:r>
              <a:rPr lang="ja-JP" altLang="ja-JP" sz="1600">
                <a:latin typeface="+mn-ea"/>
              </a:rPr>
              <a:t> ：</a:t>
            </a:r>
            <a:r>
              <a:rPr lang="ja-JP" altLang="en-US" sz="1600"/>
              <a:t>岩手県盛岡市におけるマッチングアルゴリズムを用いた農地集約に関するフィールド実験</a:t>
            </a:r>
            <a:r>
              <a:rPr lang="en-US" altLang="ja-JP" sz="1600"/>
              <a:t>.</a:t>
            </a:r>
          </a:p>
          <a:p>
            <a:r>
              <a:rPr lang="en-US" altLang="ja-JP" sz="1600">
                <a:hlinkClick r:id="rId3"/>
              </a:rPr>
              <a:t>https://eprints.lib.hokudai.ac.jp/repo/huscap/all/91708/REBN_13_048.pdf</a:t>
            </a:r>
            <a:endParaRPr lang="en-US" altLang="ja-JP" sz="1600"/>
          </a:p>
          <a:p>
            <a:r>
              <a:rPr lang="en-US" altLang="ja-JP" sz="1600"/>
              <a:t>Kobe U (</a:t>
            </a:r>
            <a:r>
              <a:rPr lang="ja-JP" altLang="en-US" sz="1600"/>
              <a:t>神戸大学</a:t>
            </a:r>
            <a:r>
              <a:rPr lang="en-US" altLang="ja-JP" sz="1600"/>
              <a:t>HP)</a:t>
            </a:r>
            <a:r>
              <a:rPr lang="en-US" altLang="ja-JP" sz="1600">
                <a:latin typeface="+mn-ea"/>
              </a:rPr>
              <a:t> : </a:t>
            </a:r>
            <a:r>
              <a:rPr lang="ja-JP" altLang="en-US" sz="1600" b="0" i="0">
                <a:solidFill>
                  <a:srgbClr val="222222"/>
                </a:solidFill>
                <a:effectLst/>
                <a:ea typeface="Noto Sans JP" panose="020B0200000000000000" charset="-128"/>
              </a:rPr>
              <a:t>「農」を通じた地域と大学の連携</a:t>
            </a:r>
            <a:r>
              <a:rPr lang="en-US" altLang="ja-JP" sz="1600" b="0" i="0">
                <a:solidFill>
                  <a:srgbClr val="222222"/>
                </a:solidFill>
                <a:effectLst/>
                <a:ea typeface="Noto Sans JP" panose="020B0200000000000000" charset="-128"/>
              </a:rPr>
              <a:t>―</a:t>
            </a:r>
            <a:r>
              <a:rPr lang="ja-JP" altLang="en-US" sz="1600" b="0" i="0">
                <a:solidFill>
                  <a:srgbClr val="222222"/>
                </a:solidFill>
                <a:effectLst/>
                <a:ea typeface="Noto Sans JP" panose="020B0200000000000000" charset="-128"/>
              </a:rPr>
              <a:t>その実践から生まれるものは？</a:t>
            </a:r>
            <a:endParaRPr lang="en-US" altLang="ja-JP" sz="1600"/>
          </a:p>
          <a:p>
            <a:r>
              <a:rPr lang="en-US" altLang="ja-JP" sz="1600">
                <a:hlinkClick r:id="rId4"/>
              </a:rPr>
              <a:t>https://www.kobe-u.ac.jp/ja/news/article/20240711-65801/</a:t>
            </a:r>
            <a:endParaRPr lang="en-US" altLang="ja-JP" sz="1600"/>
          </a:p>
          <a:p>
            <a:pPr algn="l"/>
            <a:r>
              <a:rPr lang="ja-JP" altLang="en-US" sz="1600" i="0">
                <a:solidFill>
                  <a:srgbClr val="333333"/>
                </a:solidFill>
                <a:effectLst/>
                <a:latin typeface="+mn-ea"/>
              </a:rPr>
              <a:t>新</a:t>
            </a:r>
            <a:r>
              <a:rPr lang="ja-JP" altLang="en-US" sz="1600">
                <a:solidFill>
                  <a:srgbClr val="333333"/>
                </a:solidFill>
                <a:latin typeface="+mn-ea"/>
              </a:rPr>
              <a:t>・公民連携最前線</a:t>
            </a:r>
            <a:r>
              <a:rPr lang="en-US" altLang="ja-JP" sz="1600">
                <a:solidFill>
                  <a:srgbClr val="333333"/>
                </a:solidFill>
                <a:latin typeface="+mn-ea"/>
              </a:rPr>
              <a:t>PPP</a:t>
            </a:r>
            <a:r>
              <a:rPr lang="ja-JP" altLang="en-US" sz="1600">
                <a:solidFill>
                  <a:srgbClr val="333333"/>
                </a:solidFill>
                <a:latin typeface="+mn-ea"/>
              </a:rPr>
              <a:t>まちづくり</a:t>
            </a:r>
            <a:r>
              <a:rPr lang="en-US" altLang="ja-JP" sz="1600">
                <a:solidFill>
                  <a:srgbClr val="333333"/>
                </a:solidFill>
                <a:latin typeface="+mn-ea"/>
              </a:rPr>
              <a:t>  </a:t>
            </a:r>
            <a:r>
              <a:rPr lang="ja-JP" altLang="en-US" sz="1600" i="0">
                <a:solidFill>
                  <a:srgbClr val="333333"/>
                </a:solidFill>
                <a:effectLst/>
                <a:latin typeface="+mn-ea"/>
              </a:rPr>
              <a:t>“市長自ら動く”姿勢で、農業を軸とした「観光市」を目指す常総市長　神達岳志氏に聞く</a:t>
            </a:r>
            <a:endParaRPr lang="en-US" altLang="ja-JP" sz="1600"/>
          </a:p>
          <a:p>
            <a:r>
              <a:rPr lang="en" altLang="ja-JP" sz="1600" b="0" i="0" u="sng">
                <a:solidFill>
                  <a:srgbClr val="C40F0F"/>
                </a:solidFill>
                <a:effectLst/>
                <a:ea typeface="游ゴシック" panose="020B0400000000000000" pitchFamily="34" charset="-128"/>
                <a:hlinkClick r:id="rId5"/>
              </a:rPr>
              <a:t>https://project.nikkeibp.co.jp/atclppp/PPP/433746/063000062/</a:t>
            </a:r>
            <a:endParaRPr lang="en" altLang="ja-JP" sz="1600" u="sng">
              <a:solidFill>
                <a:srgbClr val="C40F0F"/>
              </a:solidFill>
              <a:ea typeface="游ゴシック" panose="020B0400000000000000" pitchFamily="34" charset="-128"/>
            </a:endParaRPr>
          </a:p>
          <a:p>
            <a:r>
              <a:rPr lang="en" altLang="ja-JP" sz="1600">
                <a:latin typeface="+mn-ea"/>
              </a:rPr>
              <a:t>e-Stat </a:t>
            </a:r>
            <a:r>
              <a:rPr lang="ja-JP" altLang="en-US" sz="1600">
                <a:latin typeface="+mn-ea"/>
              </a:rPr>
              <a:t>政府統計の総合窓口</a:t>
            </a:r>
            <a:r>
              <a:rPr lang="en-US" altLang="ja-JP" sz="1600">
                <a:latin typeface="+mn-ea"/>
              </a:rPr>
              <a:t> : </a:t>
            </a:r>
            <a:r>
              <a:rPr lang="ja-JP" altLang="en-US" sz="1600">
                <a:latin typeface="+mn-ea"/>
              </a:rPr>
              <a:t>市町村別農業産出額</a:t>
            </a:r>
            <a:r>
              <a:rPr lang="en-US" altLang="ja-JP" sz="1600">
                <a:latin typeface="+mn-ea"/>
              </a:rPr>
              <a:t>(</a:t>
            </a:r>
            <a:r>
              <a:rPr lang="ja-JP" altLang="en-US" sz="1600">
                <a:latin typeface="+mn-ea"/>
              </a:rPr>
              <a:t>推計</a:t>
            </a:r>
            <a:r>
              <a:rPr lang="en-US" altLang="ja-JP" sz="1600">
                <a:latin typeface="+mn-ea"/>
              </a:rPr>
              <a:t>)</a:t>
            </a:r>
            <a:endParaRPr lang="en" altLang="ja-JP" sz="1600">
              <a:latin typeface="+mn-ea"/>
            </a:endParaRPr>
          </a:p>
          <a:p>
            <a:r>
              <a:rPr lang="en-US" altLang="ja-JP" sz="1600">
                <a:hlinkClick r:id="rId6"/>
              </a:rPr>
              <a:t>https://www.e-stat.go.jp/stat-search/files?page=1&amp;toukei=00500249&amp;bunya_l=04&amp;tstat=000001108355&amp;metadata=1&amp;data=1</a:t>
            </a:r>
            <a:endParaRPr lang="en-US" altLang="ja-JP" sz="1600"/>
          </a:p>
          <a:p>
            <a:r>
              <a:rPr lang="en-US" altLang="ja-JP" sz="1600">
                <a:latin typeface="+mn-ea"/>
              </a:rPr>
              <a:t>AGRI JOURNAL </a:t>
            </a:r>
            <a:r>
              <a:rPr lang="ja-JP" altLang="en-US" sz="1600">
                <a:latin typeface="+mn-ea"/>
              </a:rPr>
              <a:t>農業が日本を元気にする</a:t>
            </a:r>
            <a:r>
              <a:rPr lang="en-US" altLang="ja-JP" sz="1600">
                <a:latin typeface="+mn-ea"/>
              </a:rPr>
              <a:t> : </a:t>
            </a:r>
            <a:r>
              <a:rPr lang="en-US" altLang="ja-JP" sz="1600" i="0">
                <a:solidFill>
                  <a:srgbClr val="000000"/>
                </a:solidFill>
                <a:effectLst/>
                <a:latin typeface="+mn-ea"/>
              </a:rPr>
              <a:t>【</a:t>
            </a:r>
            <a:r>
              <a:rPr lang="ja-JP" altLang="en-US" sz="1600" i="0">
                <a:solidFill>
                  <a:srgbClr val="000000"/>
                </a:solidFill>
                <a:effectLst/>
                <a:latin typeface="+mn-ea"/>
              </a:rPr>
              <a:t>知って得する</a:t>
            </a:r>
            <a:r>
              <a:rPr lang="en-US" altLang="ja-JP" sz="1600" i="0">
                <a:solidFill>
                  <a:srgbClr val="000000"/>
                </a:solidFill>
                <a:effectLst/>
                <a:latin typeface="+mn-ea"/>
              </a:rPr>
              <a:t>】</a:t>
            </a:r>
            <a:r>
              <a:rPr lang="ja-JP" altLang="en-US" sz="1600" i="0">
                <a:solidFill>
                  <a:srgbClr val="000000"/>
                </a:solidFill>
                <a:effectLst/>
                <a:latin typeface="+mn-ea"/>
              </a:rPr>
              <a:t>若手農家必見！ 農家が知るべき</a:t>
            </a:r>
            <a:r>
              <a:rPr lang="en-US" altLang="ja-JP" sz="1600" i="0">
                <a:solidFill>
                  <a:srgbClr val="000000"/>
                </a:solidFill>
                <a:effectLst/>
                <a:latin typeface="+mn-ea"/>
              </a:rPr>
              <a:t>3</a:t>
            </a:r>
            <a:r>
              <a:rPr lang="ja-JP" altLang="en-US" sz="1600" i="0">
                <a:solidFill>
                  <a:srgbClr val="000000"/>
                </a:solidFill>
                <a:effectLst/>
                <a:latin typeface="+mn-ea"/>
              </a:rPr>
              <a:t>つの「生産性」とは？</a:t>
            </a:r>
            <a:endParaRPr lang="en-US" altLang="ja-JP" sz="1600">
              <a:latin typeface="+mn-ea"/>
            </a:endParaRPr>
          </a:p>
          <a:p>
            <a:r>
              <a:rPr lang="en-US" altLang="ja-JP" sz="1600">
                <a:hlinkClick r:id="rId7"/>
              </a:rPr>
              <a:t>https://agrijournal.jp/farmer/43774/</a:t>
            </a:r>
            <a:endParaRPr lang="en-US" altLang="ja-JP" sz="1600"/>
          </a:p>
        </p:txBody>
      </p:sp>
    </p:spTree>
    <p:extLst>
      <p:ext uri="{BB962C8B-B14F-4D97-AF65-F5344CB8AC3E}">
        <p14:creationId xmlns:p14="http://schemas.microsoft.com/office/powerpoint/2010/main" val="24857968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221B206-527D-1AA5-D644-E02F1DC7619D}"/>
              </a:ext>
            </a:extLst>
          </p:cNvPr>
          <p:cNvSpPr txBox="1"/>
          <p:nvPr/>
        </p:nvSpPr>
        <p:spPr>
          <a:xfrm>
            <a:off x="672662" y="2321004"/>
            <a:ext cx="10846675" cy="2215991"/>
          </a:xfrm>
          <a:prstGeom prst="rect">
            <a:avLst/>
          </a:prstGeom>
          <a:noFill/>
        </p:spPr>
        <p:txBody>
          <a:bodyPr wrap="square" rtlCol="0">
            <a:spAutoFit/>
          </a:bodyPr>
          <a:lstStyle/>
          <a:p>
            <a:r>
              <a:rPr kumimoji="1" lang="ja-JP" altLang="en-US" sz="13800" b="1"/>
              <a:t>予備スライド</a:t>
            </a:r>
          </a:p>
        </p:txBody>
      </p:sp>
      <p:sp>
        <p:nvSpPr>
          <p:cNvPr id="4" name="スライド番号プレースホルダー 3">
            <a:extLst>
              <a:ext uri="{FF2B5EF4-FFF2-40B4-BE49-F238E27FC236}">
                <a16:creationId xmlns:a16="http://schemas.microsoft.com/office/drawing/2014/main" id="{041288C0-87BA-1D2A-ADDD-AF5627619A2F}"/>
              </a:ext>
            </a:extLst>
          </p:cNvPr>
          <p:cNvSpPr>
            <a:spLocks noGrp="1"/>
          </p:cNvSpPr>
          <p:nvPr>
            <p:ph type="sldNum" sz="quarter" idx="12"/>
          </p:nvPr>
        </p:nvSpPr>
        <p:spPr/>
        <p:txBody>
          <a:bodyPr/>
          <a:lstStyle/>
          <a:p>
            <a:fld id="{AAFBFB99-2AAE-4C69-9A02-A796AAE272E8}" type="slidenum">
              <a:rPr kumimoji="1" lang="ja-JP" altLang="en-US" smtClean="0"/>
              <a:t>29</a:t>
            </a:fld>
            <a:endParaRPr kumimoji="1" lang="ja-JP" altLang="en-US"/>
          </a:p>
        </p:txBody>
      </p:sp>
    </p:spTree>
    <p:extLst>
      <p:ext uri="{BB962C8B-B14F-4D97-AF65-F5344CB8AC3E}">
        <p14:creationId xmlns:p14="http://schemas.microsoft.com/office/powerpoint/2010/main" val="3606682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581EE61-9556-E723-BAC4-0A6C92FD9D61}"/>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403F6234-53D5-8F6F-E0F8-FCA37C8F487D}"/>
              </a:ext>
            </a:extLst>
          </p:cNvPr>
          <p:cNvSpPr txBox="1"/>
          <p:nvPr/>
        </p:nvSpPr>
        <p:spPr>
          <a:xfrm>
            <a:off x="465079" y="244662"/>
            <a:ext cx="4901006"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07</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提案：防災</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2" name="テキスト ボックス 1">
            <a:extLst>
              <a:ext uri="{FF2B5EF4-FFF2-40B4-BE49-F238E27FC236}">
                <a16:creationId xmlns:a16="http://schemas.microsoft.com/office/drawing/2014/main" id="{EE5DB3C1-EA14-D8D7-4E63-BACC583B7F90}"/>
              </a:ext>
            </a:extLst>
          </p:cNvPr>
          <p:cNvSpPr txBox="1"/>
          <p:nvPr/>
        </p:nvSpPr>
        <p:spPr>
          <a:xfrm>
            <a:off x="591203" y="1223307"/>
            <a:ext cx="2513925" cy="461665"/>
          </a:xfrm>
          <a:prstGeom prst="rect">
            <a:avLst/>
          </a:prstGeom>
          <a:noFill/>
        </p:spPr>
        <p:txBody>
          <a:bodyPr wrap="square" rtlCol="0">
            <a:spAutoFit/>
          </a:bodyPr>
          <a:lstStyle/>
          <a:p>
            <a:r>
              <a:rPr kumimoji="1" lang="ja-JP" altLang="en-US" sz="2400">
                <a:latin typeface="Noto Sans JP" panose="020B0200000000000000" pitchFamily="50" charset="-128"/>
                <a:ea typeface="Noto Sans JP" panose="020B0200000000000000" pitchFamily="50" charset="-128"/>
              </a:rPr>
              <a:t>背景</a:t>
            </a:r>
          </a:p>
        </p:txBody>
      </p:sp>
      <p:cxnSp>
        <p:nvCxnSpPr>
          <p:cNvPr id="4" name="直線コネクタ 3">
            <a:extLst>
              <a:ext uri="{FF2B5EF4-FFF2-40B4-BE49-F238E27FC236}">
                <a16:creationId xmlns:a16="http://schemas.microsoft.com/office/drawing/2014/main" id="{A57CFEE6-E59E-822F-1CD3-4C198361F565}"/>
              </a:ext>
            </a:extLst>
          </p:cNvPr>
          <p:cNvCxnSpPr>
            <a:cxnSpLocks/>
            <a:endCxn id="2" idx="2"/>
          </p:cNvCxnSpPr>
          <p:nvPr/>
        </p:nvCxnSpPr>
        <p:spPr>
          <a:xfrm>
            <a:off x="543907" y="1684972"/>
            <a:ext cx="1304259" cy="0"/>
          </a:xfrm>
          <a:prstGeom prst="line">
            <a:avLst/>
          </a:prstGeom>
          <a:ln w="38100">
            <a:solidFill>
              <a:srgbClr val="C26A4A"/>
            </a:solidFill>
          </a:ln>
        </p:spPr>
        <p:style>
          <a:lnRef idx="2">
            <a:schemeClr val="accent1"/>
          </a:lnRef>
          <a:fillRef idx="0">
            <a:schemeClr val="accent1"/>
          </a:fillRef>
          <a:effectRef idx="1">
            <a:schemeClr val="accent1"/>
          </a:effectRef>
          <a:fontRef idx="minor">
            <a:schemeClr val="tx1"/>
          </a:fontRef>
        </p:style>
      </p:cxnSp>
      <p:sp>
        <p:nvSpPr>
          <p:cNvPr id="3" name="スライド番号プレースホルダー 2">
            <a:extLst>
              <a:ext uri="{FF2B5EF4-FFF2-40B4-BE49-F238E27FC236}">
                <a16:creationId xmlns:a16="http://schemas.microsoft.com/office/drawing/2014/main" id="{2FC8C8A4-9A51-508C-600F-39C4A35CC0ED}"/>
              </a:ext>
            </a:extLst>
          </p:cNvPr>
          <p:cNvSpPr>
            <a:spLocks noGrp="1"/>
          </p:cNvSpPr>
          <p:nvPr>
            <p:ph type="sldNum" sz="quarter" idx="12"/>
          </p:nvPr>
        </p:nvSpPr>
        <p:spPr/>
        <p:txBody>
          <a:bodyPr/>
          <a:lstStyle/>
          <a:p>
            <a:fld id="{AAFBFB99-2AAE-4C69-9A02-A796AAE272E8}" type="slidenum">
              <a:rPr kumimoji="1" lang="ja-JP" altLang="en-US" smtClean="0"/>
              <a:t>30</a:t>
            </a:fld>
            <a:endParaRPr kumimoji="1" lang="ja-JP" altLang="en-US"/>
          </a:p>
        </p:txBody>
      </p:sp>
      <p:sp>
        <p:nvSpPr>
          <p:cNvPr id="6" name="テキスト ボックス 5">
            <a:extLst>
              <a:ext uri="{FF2B5EF4-FFF2-40B4-BE49-F238E27FC236}">
                <a16:creationId xmlns:a16="http://schemas.microsoft.com/office/drawing/2014/main" id="{7DFD9B2E-807B-987A-A810-8E0C7341BA36}"/>
              </a:ext>
            </a:extLst>
          </p:cNvPr>
          <p:cNvSpPr txBox="1"/>
          <p:nvPr/>
        </p:nvSpPr>
        <p:spPr>
          <a:xfrm>
            <a:off x="-2843246" y="536447"/>
            <a:ext cx="2711669" cy="2031325"/>
          </a:xfrm>
          <a:prstGeom prst="rect">
            <a:avLst/>
          </a:prstGeom>
          <a:solidFill>
            <a:srgbClr val="FF0000"/>
          </a:solidFill>
        </p:spPr>
        <p:txBody>
          <a:bodyPr wrap="square" rtlCol="0">
            <a:spAutoFit/>
          </a:bodyPr>
          <a:lstStyle/>
          <a:p>
            <a:r>
              <a:rPr kumimoji="1" lang="ja-JP" altLang="en-US"/>
              <a:t>歴史的経緯？</a:t>
            </a:r>
            <a:br>
              <a:rPr kumimoji="1" lang="en-US" altLang="ja-JP"/>
            </a:br>
            <a:r>
              <a:rPr kumimoji="1" lang="ja-JP" altLang="en-US"/>
              <a:t>どこがリスクなの？</a:t>
            </a:r>
            <a:endParaRPr kumimoji="1" lang="en-US" altLang="ja-JP"/>
          </a:p>
          <a:p>
            <a:r>
              <a:rPr lang="ja-JP" altLang="en-US"/>
              <a:t>地図を用いて説明</a:t>
            </a:r>
            <a:endParaRPr lang="en-US" altLang="ja-JP"/>
          </a:p>
          <a:p>
            <a:r>
              <a:rPr kumimoji="1" lang="ja-JP" altLang="en-US"/>
              <a:t>公園面積は触れない？</a:t>
            </a:r>
            <a:br>
              <a:rPr kumimoji="1" lang="en-US" altLang="ja-JP"/>
            </a:br>
            <a:r>
              <a:rPr kumimoji="1" lang="ja-JP" altLang="en-US"/>
              <a:t>もしくは小さくする</a:t>
            </a:r>
            <a:endParaRPr kumimoji="1" lang="en-US" altLang="ja-JP"/>
          </a:p>
          <a:p>
            <a:r>
              <a:rPr lang="ja-JP" altLang="en-US"/>
              <a:t>災害が起きたらどこでどのくらいの被害？</a:t>
            </a:r>
            <a:endParaRPr kumimoji="1" lang="ja-JP" altLang="en-US"/>
          </a:p>
        </p:txBody>
      </p:sp>
      <p:sp>
        <p:nvSpPr>
          <p:cNvPr id="5" name="テキスト ボックス 4">
            <a:extLst>
              <a:ext uri="{FF2B5EF4-FFF2-40B4-BE49-F238E27FC236}">
                <a16:creationId xmlns:a16="http://schemas.microsoft.com/office/drawing/2014/main" id="{DAE25810-E303-04B5-57B8-89A906F3ACF3}"/>
              </a:ext>
            </a:extLst>
          </p:cNvPr>
          <p:cNvSpPr txBox="1"/>
          <p:nvPr/>
        </p:nvSpPr>
        <p:spPr>
          <a:xfrm>
            <a:off x="255181" y="2260284"/>
            <a:ext cx="5034554" cy="3785652"/>
          </a:xfrm>
          <a:prstGeom prst="rect">
            <a:avLst/>
          </a:prstGeom>
          <a:noFill/>
        </p:spPr>
        <p:txBody>
          <a:bodyPr wrap="square" rtlCol="0">
            <a:spAutoFit/>
          </a:bodyPr>
          <a:lstStyle/>
          <a:p>
            <a:pPr algn="ctr"/>
            <a:r>
              <a:rPr kumimoji="1" lang="ja-JP" altLang="en-US" sz="2400"/>
              <a:t>堤防整備により発生頻度は減少</a:t>
            </a:r>
            <a:endParaRPr kumimoji="1" lang="en-US" altLang="ja-JP" sz="2400"/>
          </a:p>
          <a:p>
            <a:pPr algn="ctr"/>
            <a:r>
              <a:rPr kumimoji="1" lang="ja-JP" altLang="en-US" sz="2400"/>
              <a:t>一方で</a:t>
            </a:r>
            <a:r>
              <a:rPr kumimoji="1" lang="en-US" altLang="ja-JP" sz="2400"/>
              <a:t>…</a:t>
            </a:r>
          </a:p>
          <a:p>
            <a:pPr algn="ctr"/>
            <a:r>
              <a:rPr kumimoji="1" lang="ja-JP" altLang="en-US" sz="2400"/>
              <a:t>市街化に伴い被害は甚大に</a:t>
            </a:r>
            <a:endParaRPr kumimoji="1" lang="en-US" altLang="ja-JP" sz="2400"/>
          </a:p>
          <a:p>
            <a:pPr algn="ctr"/>
            <a:r>
              <a:rPr lang="ja-JP" altLang="en-US" sz="2400"/>
              <a:t>↓</a:t>
            </a:r>
            <a:endParaRPr lang="en-US" altLang="ja-JP" sz="2400"/>
          </a:p>
          <a:p>
            <a:pPr algn="ctr"/>
            <a:r>
              <a:rPr kumimoji="1" lang="ja-JP" altLang="en-US" sz="2400"/>
              <a:t>広域結節・交流エリア</a:t>
            </a:r>
            <a:endParaRPr kumimoji="1" lang="en-US" altLang="ja-JP" sz="2400"/>
          </a:p>
          <a:p>
            <a:pPr algn="ctr"/>
            <a:r>
              <a:rPr kumimoji="1" lang="ja-JP" altLang="en-US" sz="2400"/>
              <a:t>リスク増大</a:t>
            </a:r>
            <a:endParaRPr kumimoji="1" lang="en-US" altLang="ja-JP" sz="2400"/>
          </a:p>
          <a:p>
            <a:pPr algn="ctr"/>
            <a:r>
              <a:rPr kumimoji="1" lang="ja-JP" altLang="en-US" sz="2400"/>
              <a:t>↓</a:t>
            </a:r>
            <a:endParaRPr kumimoji="1" lang="en-US" altLang="ja-JP" sz="2400"/>
          </a:p>
          <a:p>
            <a:pPr algn="ctr"/>
            <a:r>
              <a:rPr kumimoji="1" lang="ja-JP" altLang="en-US" sz="2400"/>
              <a:t>浸水深</a:t>
            </a:r>
            <a:r>
              <a:rPr kumimoji="1" lang="en-US" altLang="ja-JP" sz="2400"/>
              <a:t>5~10m</a:t>
            </a:r>
            <a:r>
              <a:rPr kumimoji="1" lang="ja-JP" altLang="en-US" sz="2400"/>
              <a:t>に遊水機能整備</a:t>
            </a:r>
            <a:endParaRPr kumimoji="1" lang="en-US" altLang="ja-JP" sz="2400"/>
          </a:p>
          <a:p>
            <a:pPr algn="ctr"/>
            <a:r>
              <a:rPr kumimoji="1" lang="ja-JP" altLang="en-US" sz="2400"/>
              <a:t>↓</a:t>
            </a:r>
            <a:endParaRPr kumimoji="1" lang="en-US" altLang="ja-JP" sz="2400"/>
          </a:p>
          <a:p>
            <a:pPr algn="ctr"/>
            <a:r>
              <a:rPr kumimoji="1" lang="ja-JP" altLang="en-US" sz="2400"/>
              <a:t>下流部への流量を軽減</a:t>
            </a:r>
          </a:p>
        </p:txBody>
      </p:sp>
      <p:pic>
        <p:nvPicPr>
          <p:cNvPr id="10" name="図 9" descr="マップ&#10;&#10;AI 生成コンテンツは誤りを含む可能性があります。">
            <a:extLst>
              <a:ext uri="{FF2B5EF4-FFF2-40B4-BE49-F238E27FC236}">
                <a16:creationId xmlns:a16="http://schemas.microsoft.com/office/drawing/2014/main" id="{5C41D42F-F225-B221-BADB-8FDCC335A389}"/>
              </a:ext>
            </a:extLst>
          </p:cNvPr>
          <p:cNvPicPr>
            <a:picLocks noChangeAspect="1"/>
          </p:cNvPicPr>
          <p:nvPr/>
        </p:nvPicPr>
        <p:blipFill>
          <a:blip r:embed="rId3"/>
          <a:srcRect t="1872" b="11737"/>
          <a:stretch>
            <a:fillRect/>
          </a:stretch>
        </p:blipFill>
        <p:spPr>
          <a:xfrm>
            <a:off x="6096000" y="1107414"/>
            <a:ext cx="6023201" cy="4622906"/>
          </a:xfrm>
          <a:prstGeom prst="rect">
            <a:avLst/>
          </a:prstGeom>
        </p:spPr>
      </p:pic>
      <p:sp>
        <p:nvSpPr>
          <p:cNvPr id="11" name="テキスト ボックス 10">
            <a:extLst>
              <a:ext uri="{FF2B5EF4-FFF2-40B4-BE49-F238E27FC236}">
                <a16:creationId xmlns:a16="http://schemas.microsoft.com/office/drawing/2014/main" id="{CC4EE551-CB35-2663-F030-354EA1DAE7B7}"/>
              </a:ext>
            </a:extLst>
          </p:cNvPr>
          <p:cNvSpPr txBox="1"/>
          <p:nvPr/>
        </p:nvSpPr>
        <p:spPr>
          <a:xfrm>
            <a:off x="6096000" y="5815104"/>
            <a:ext cx="6023201" cy="461665"/>
          </a:xfrm>
          <a:prstGeom prst="rect">
            <a:avLst/>
          </a:prstGeom>
          <a:noFill/>
        </p:spPr>
        <p:txBody>
          <a:bodyPr wrap="square" rtlCol="0">
            <a:spAutoFit/>
          </a:bodyPr>
          <a:lstStyle/>
          <a:p>
            <a:r>
              <a:rPr kumimoji="1" lang="ja-JP" altLang="en-US" sz="1200"/>
              <a:t>出典：土浦市全体図</a:t>
            </a:r>
            <a:r>
              <a:rPr kumimoji="1" lang="en-US" altLang="ja-JP" sz="1200"/>
              <a:t>(</a:t>
            </a:r>
            <a:r>
              <a:rPr kumimoji="1" lang="ja-JP" altLang="en-US" sz="1200"/>
              <a:t>洪水・土砂災害地図</a:t>
            </a:r>
            <a:r>
              <a:rPr kumimoji="1" lang="en-US" altLang="ja-JP" sz="1200"/>
              <a:t>).</a:t>
            </a:r>
            <a:r>
              <a:rPr lang="ja-JP" altLang="en-US" sz="1200"/>
              <a:t> </a:t>
            </a:r>
            <a:r>
              <a:rPr lang="en-US" altLang="ja-JP" sz="1200"/>
              <a:t>48</a:t>
            </a:r>
            <a:r>
              <a:rPr lang="ja-JP" altLang="en-US" sz="1200"/>
              <a:t>時間総雨量で</a:t>
            </a:r>
            <a:r>
              <a:rPr lang="en-US" altLang="ja-JP" sz="1200"/>
              <a:t>746mm,</a:t>
            </a:r>
            <a:r>
              <a:rPr lang="ja-JP" altLang="en-US" sz="1200"/>
              <a:t>ピーク時</a:t>
            </a:r>
            <a:r>
              <a:rPr lang="en-US" altLang="ja-JP" sz="1200"/>
              <a:t>77mm/h</a:t>
            </a:r>
            <a:endParaRPr kumimoji="1" lang="en-US" altLang="ja-JP" sz="1200"/>
          </a:p>
          <a:p>
            <a:r>
              <a:rPr lang="en-US" altLang="ja-JP" sz="1200">
                <a:hlinkClick r:id="rId4"/>
              </a:rPr>
              <a:t>https://www.city.tsuchiura.lg.jp/data/doc/1727398649_doc_211_0.pdf</a:t>
            </a:r>
            <a:endParaRPr lang="en-US" altLang="ja-JP" sz="1200"/>
          </a:p>
        </p:txBody>
      </p:sp>
      <p:sp>
        <p:nvSpPr>
          <p:cNvPr id="22" name="楕円 21">
            <a:extLst>
              <a:ext uri="{FF2B5EF4-FFF2-40B4-BE49-F238E27FC236}">
                <a16:creationId xmlns:a16="http://schemas.microsoft.com/office/drawing/2014/main" id="{45FAB9C6-3A50-757F-94F5-6DFDC2E20557}"/>
              </a:ext>
            </a:extLst>
          </p:cNvPr>
          <p:cNvSpPr/>
          <p:nvPr/>
        </p:nvSpPr>
        <p:spPr>
          <a:xfrm rot="19070150">
            <a:off x="6129807" y="1807324"/>
            <a:ext cx="1726271" cy="863794"/>
          </a:xfrm>
          <a:prstGeom prst="ellipse">
            <a:avLst/>
          </a:prstGeom>
          <a:noFill/>
          <a:ln w="76200">
            <a:solidFill>
              <a:schemeClr val="accent2">
                <a:lumMod val="50000"/>
                <a:alpha val="7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楕円 22">
            <a:extLst>
              <a:ext uri="{FF2B5EF4-FFF2-40B4-BE49-F238E27FC236}">
                <a16:creationId xmlns:a16="http://schemas.microsoft.com/office/drawing/2014/main" id="{EE7F6EE4-C169-12FB-2758-A1CA7F3BCB6B}"/>
              </a:ext>
            </a:extLst>
          </p:cNvPr>
          <p:cNvSpPr/>
          <p:nvPr/>
        </p:nvSpPr>
        <p:spPr>
          <a:xfrm rot="2730138">
            <a:off x="8055921" y="3937350"/>
            <a:ext cx="821324" cy="500318"/>
          </a:xfrm>
          <a:prstGeom prst="ellipse">
            <a:avLst/>
          </a:prstGeom>
          <a:noFill/>
          <a:ln w="76200">
            <a:solidFill>
              <a:schemeClr val="accent2">
                <a:lumMod val="50000"/>
                <a:alpha val="7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967708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172065B-7123-1C0B-76DE-0BD28B5BC491}"/>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42D8847F-FA5C-ED4B-8F9B-68F9368279D2}"/>
              </a:ext>
            </a:extLst>
          </p:cNvPr>
          <p:cNvSpPr txBox="1"/>
          <p:nvPr/>
        </p:nvSpPr>
        <p:spPr>
          <a:xfrm>
            <a:off x="465079" y="244662"/>
            <a:ext cx="4901006"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07</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提案：防災</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2" name="テキスト ボックス 1">
            <a:extLst>
              <a:ext uri="{FF2B5EF4-FFF2-40B4-BE49-F238E27FC236}">
                <a16:creationId xmlns:a16="http://schemas.microsoft.com/office/drawing/2014/main" id="{34863FDB-87EF-1844-636B-2DAC067BD306}"/>
              </a:ext>
            </a:extLst>
          </p:cNvPr>
          <p:cNvSpPr txBox="1"/>
          <p:nvPr/>
        </p:nvSpPr>
        <p:spPr>
          <a:xfrm>
            <a:off x="591203" y="1223307"/>
            <a:ext cx="2513925" cy="461665"/>
          </a:xfrm>
          <a:prstGeom prst="rect">
            <a:avLst/>
          </a:prstGeom>
          <a:noFill/>
        </p:spPr>
        <p:txBody>
          <a:bodyPr wrap="square" rtlCol="0">
            <a:spAutoFit/>
          </a:bodyPr>
          <a:lstStyle/>
          <a:p>
            <a:r>
              <a:rPr kumimoji="1" lang="ja-JP" altLang="en-US" sz="2400">
                <a:latin typeface="Noto Sans JP" panose="020B0200000000000000" pitchFamily="50" charset="-128"/>
                <a:ea typeface="Noto Sans JP" panose="020B0200000000000000" pitchFamily="50" charset="-128"/>
              </a:rPr>
              <a:t>現状</a:t>
            </a:r>
          </a:p>
        </p:txBody>
      </p:sp>
      <p:cxnSp>
        <p:nvCxnSpPr>
          <p:cNvPr id="4" name="直線コネクタ 3">
            <a:extLst>
              <a:ext uri="{FF2B5EF4-FFF2-40B4-BE49-F238E27FC236}">
                <a16:creationId xmlns:a16="http://schemas.microsoft.com/office/drawing/2014/main" id="{73DC95B7-62BC-B82F-EDB1-F4FA03876E0A}"/>
              </a:ext>
            </a:extLst>
          </p:cNvPr>
          <p:cNvCxnSpPr>
            <a:cxnSpLocks/>
            <a:endCxn id="2" idx="2"/>
          </p:cNvCxnSpPr>
          <p:nvPr/>
        </p:nvCxnSpPr>
        <p:spPr>
          <a:xfrm>
            <a:off x="543907" y="1684972"/>
            <a:ext cx="1304259" cy="0"/>
          </a:xfrm>
          <a:prstGeom prst="line">
            <a:avLst/>
          </a:prstGeom>
          <a:ln w="38100">
            <a:solidFill>
              <a:srgbClr val="C26A4A"/>
            </a:solidFill>
          </a:ln>
        </p:spPr>
        <p:style>
          <a:lnRef idx="2">
            <a:schemeClr val="accent1"/>
          </a:lnRef>
          <a:fillRef idx="0">
            <a:schemeClr val="accent1"/>
          </a:fillRef>
          <a:effectRef idx="1">
            <a:schemeClr val="accent1"/>
          </a:effectRef>
          <a:fontRef idx="minor">
            <a:schemeClr val="tx1"/>
          </a:fontRef>
        </p:style>
      </p:cxnSp>
      <p:sp>
        <p:nvSpPr>
          <p:cNvPr id="3" name="スライド番号プレースホルダー 2">
            <a:extLst>
              <a:ext uri="{FF2B5EF4-FFF2-40B4-BE49-F238E27FC236}">
                <a16:creationId xmlns:a16="http://schemas.microsoft.com/office/drawing/2014/main" id="{AFDE042D-2A10-B0E6-1813-A83D2D042D8D}"/>
              </a:ext>
            </a:extLst>
          </p:cNvPr>
          <p:cNvSpPr>
            <a:spLocks noGrp="1"/>
          </p:cNvSpPr>
          <p:nvPr>
            <p:ph type="sldNum" sz="quarter" idx="12"/>
          </p:nvPr>
        </p:nvSpPr>
        <p:spPr/>
        <p:txBody>
          <a:bodyPr/>
          <a:lstStyle/>
          <a:p>
            <a:fld id="{AAFBFB99-2AAE-4C69-9A02-A796AAE272E8}" type="slidenum">
              <a:rPr kumimoji="1" lang="ja-JP" altLang="en-US" smtClean="0"/>
              <a:t>31</a:t>
            </a:fld>
            <a:endParaRPr kumimoji="1" lang="ja-JP" altLang="en-US"/>
          </a:p>
        </p:txBody>
      </p:sp>
      <p:pic>
        <p:nvPicPr>
          <p:cNvPr id="13" name="図 12" descr="マップ&#10;&#10;AI 生成コンテンツは誤りを含む可能性があります。">
            <a:extLst>
              <a:ext uri="{FF2B5EF4-FFF2-40B4-BE49-F238E27FC236}">
                <a16:creationId xmlns:a16="http://schemas.microsoft.com/office/drawing/2014/main" id="{8CE8641E-CC22-8C32-4668-239BB61048DA}"/>
              </a:ext>
            </a:extLst>
          </p:cNvPr>
          <p:cNvPicPr>
            <a:picLocks noChangeAspect="1"/>
          </p:cNvPicPr>
          <p:nvPr/>
        </p:nvPicPr>
        <p:blipFill>
          <a:blip r:embed="rId3"/>
          <a:srcRect l="10140" t="3979" r="3360"/>
          <a:stretch>
            <a:fillRect/>
          </a:stretch>
        </p:blipFill>
        <p:spPr>
          <a:xfrm>
            <a:off x="422547" y="2972539"/>
            <a:ext cx="6655975" cy="3088699"/>
          </a:xfrm>
          <a:prstGeom prst="rect">
            <a:avLst/>
          </a:prstGeom>
        </p:spPr>
      </p:pic>
      <p:pic>
        <p:nvPicPr>
          <p:cNvPr id="7" name="図 6" descr="グラフ, 折れ線グラフ&#10;&#10;AI 生成コンテンツは誤りを含む可能性があります。">
            <a:extLst>
              <a:ext uri="{FF2B5EF4-FFF2-40B4-BE49-F238E27FC236}">
                <a16:creationId xmlns:a16="http://schemas.microsoft.com/office/drawing/2014/main" id="{C4445AD6-70A0-041C-860F-154EC53AE523}"/>
              </a:ext>
            </a:extLst>
          </p:cNvPr>
          <p:cNvPicPr>
            <a:picLocks noChangeAspect="1"/>
          </p:cNvPicPr>
          <p:nvPr/>
        </p:nvPicPr>
        <p:blipFill>
          <a:blip r:embed="rId4"/>
          <a:srcRect l="2712" r="-318"/>
          <a:stretch>
            <a:fillRect/>
          </a:stretch>
        </p:blipFill>
        <p:spPr>
          <a:xfrm>
            <a:off x="7526676" y="3205088"/>
            <a:ext cx="4157713" cy="2619267"/>
          </a:xfrm>
          <a:prstGeom prst="rect">
            <a:avLst/>
          </a:prstGeom>
        </p:spPr>
      </p:pic>
      <p:sp>
        <p:nvSpPr>
          <p:cNvPr id="8" name="テキスト ボックス 7">
            <a:extLst>
              <a:ext uri="{FF2B5EF4-FFF2-40B4-BE49-F238E27FC236}">
                <a16:creationId xmlns:a16="http://schemas.microsoft.com/office/drawing/2014/main" id="{7E7EAA01-73E2-96C4-F673-5F593B40324F}"/>
              </a:ext>
            </a:extLst>
          </p:cNvPr>
          <p:cNvSpPr txBox="1"/>
          <p:nvPr/>
        </p:nvSpPr>
        <p:spPr>
          <a:xfrm>
            <a:off x="501375" y="6251391"/>
            <a:ext cx="1916251" cy="276999"/>
          </a:xfrm>
          <a:prstGeom prst="rect">
            <a:avLst/>
          </a:prstGeom>
          <a:noFill/>
        </p:spPr>
        <p:txBody>
          <a:bodyPr wrap="square" rtlCol="0">
            <a:spAutoFit/>
          </a:bodyPr>
          <a:lstStyle/>
          <a:p>
            <a:r>
              <a:rPr kumimoji="1" lang="ja-JP" altLang="en-US" sz="1200"/>
              <a:t>出典：国交省</a:t>
            </a:r>
            <a:r>
              <a:rPr kumimoji="1" lang="en-US" altLang="ja-JP" sz="1200"/>
              <a:t>. </a:t>
            </a:r>
            <a:r>
              <a:rPr kumimoji="1" lang="ja-JP" altLang="en-US" sz="1200"/>
              <a:t>浸水ナビ</a:t>
            </a:r>
          </a:p>
        </p:txBody>
      </p:sp>
      <p:sp>
        <p:nvSpPr>
          <p:cNvPr id="26" name="テキスト ボックス 25">
            <a:extLst>
              <a:ext uri="{FF2B5EF4-FFF2-40B4-BE49-F238E27FC236}">
                <a16:creationId xmlns:a16="http://schemas.microsoft.com/office/drawing/2014/main" id="{211DBB23-9BCD-C18E-1BF6-14E1A76B801E}"/>
              </a:ext>
            </a:extLst>
          </p:cNvPr>
          <p:cNvSpPr txBox="1"/>
          <p:nvPr/>
        </p:nvSpPr>
        <p:spPr>
          <a:xfrm>
            <a:off x="2711724" y="1894176"/>
            <a:ext cx="3708991" cy="646331"/>
          </a:xfrm>
          <a:prstGeom prst="rect">
            <a:avLst/>
          </a:prstGeom>
          <a:noFill/>
        </p:spPr>
        <p:txBody>
          <a:bodyPr wrap="square" rtlCol="0">
            <a:spAutoFit/>
          </a:bodyPr>
          <a:lstStyle/>
          <a:p>
            <a:r>
              <a:rPr kumimoji="1" lang="ja-JP" altLang="en-US"/>
              <a:t>モール</a:t>
            </a:r>
            <a:r>
              <a:rPr kumimoji="1" lang="en-US" altLang="ja-JP"/>
              <a:t>505</a:t>
            </a:r>
            <a:r>
              <a:rPr kumimoji="1" lang="ja-JP" altLang="en-US"/>
              <a:t>付近の地点で</a:t>
            </a:r>
            <a:endParaRPr lang="en-US" altLang="ja-JP"/>
          </a:p>
          <a:p>
            <a:r>
              <a:rPr lang="ja-JP" altLang="en-US"/>
              <a:t>最大浸水深となる破堤箇所</a:t>
            </a:r>
            <a:endParaRPr kumimoji="1" lang="ja-JP" altLang="en-US"/>
          </a:p>
        </p:txBody>
      </p:sp>
    </p:spTree>
    <p:extLst>
      <p:ext uri="{BB962C8B-B14F-4D97-AF65-F5344CB8AC3E}">
        <p14:creationId xmlns:p14="http://schemas.microsoft.com/office/powerpoint/2010/main" val="11130022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7F070A5-1074-7426-B796-0F6A38C4A9F2}"/>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D70F916E-C6A4-E0FA-9542-4CB572D4753C}"/>
              </a:ext>
            </a:extLst>
          </p:cNvPr>
          <p:cNvSpPr txBox="1"/>
          <p:nvPr/>
        </p:nvSpPr>
        <p:spPr>
          <a:xfrm>
            <a:off x="465079" y="244662"/>
            <a:ext cx="4901006" cy="769441"/>
          </a:xfrm>
          <a:prstGeom prst="rect">
            <a:avLst/>
          </a:prstGeom>
          <a:solidFill>
            <a:schemeClr val="bg1"/>
          </a:solidFill>
          <a:effectLst>
            <a:outerShdw dist="203200" dir="10800000" algn="r" rotWithShape="0">
              <a:srgbClr val="C26A4A"/>
            </a:outerShdw>
          </a:effectLst>
        </p:spPr>
        <p:txBody>
          <a:bodyPr wrap="square" rtlCol="0">
            <a:spAutoFit/>
          </a:bodyPr>
          <a:lstStyle/>
          <a:p>
            <a:r>
              <a:rPr kumimoji="1" lang="en-US" altLang="ja-JP" sz="4400" b="1">
                <a:solidFill>
                  <a:srgbClr val="011936"/>
                </a:solidFill>
                <a:latin typeface="Noto Sans JP" panose="020B0200000000000000" pitchFamily="50" charset="-128"/>
                <a:ea typeface="Noto Sans JP" panose="020B0200000000000000" pitchFamily="50" charset="-128"/>
              </a:rPr>
              <a:t>07</a:t>
            </a:r>
            <a:r>
              <a:rPr lang="en-US" altLang="ja-JP" sz="4400" b="1">
                <a:solidFill>
                  <a:srgbClr val="011936"/>
                </a:solidFill>
                <a:latin typeface="Noto Sans JP" panose="020B0200000000000000" pitchFamily="50" charset="-128"/>
                <a:ea typeface="Noto Sans JP" panose="020B0200000000000000" pitchFamily="50" charset="-128"/>
              </a:rPr>
              <a:t> </a:t>
            </a:r>
            <a:r>
              <a:rPr lang="ja-JP" altLang="en-US" sz="4400" b="1">
                <a:solidFill>
                  <a:srgbClr val="011936"/>
                </a:solidFill>
                <a:latin typeface="Noto Sans JP" panose="020B0200000000000000" pitchFamily="50" charset="-128"/>
                <a:ea typeface="Noto Sans JP" panose="020B0200000000000000" pitchFamily="50" charset="-128"/>
              </a:rPr>
              <a:t>提案：防災</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2" name="テキスト ボックス 1">
            <a:extLst>
              <a:ext uri="{FF2B5EF4-FFF2-40B4-BE49-F238E27FC236}">
                <a16:creationId xmlns:a16="http://schemas.microsoft.com/office/drawing/2014/main" id="{610D137A-2D46-B9E9-B30E-C4555CEDA2AB}"/>
              </a:ext>
            </a:extLst>
          </p:cNvPr>
          <p:cNvSpPr txBox="1"/>
          <p:nvPr/>
        </p:nvSpPr>
        <p:spPr>
          <a:xfrm>
            <a:off x="591203" y="1223307"/>
            <a:ext cx="2513925" cy="461665"/>
          </a:xfrm>
          <a:prstGeom prst="rect">
            <a:avLst/>
          </a:prstGeom>
          <a:noFill/>
        </p:spPr>
        <p:txBody>
          <a:bodyPr wrap="square" rtlCol="0">
            <a:spAutoFit/>
          </a:bodyPr>
          <a:lstStyle/>
          <a:p>
            <a:r>
              <a:rPr kumimoji="1" lang="ja-JP" altLang="en-US" sz="2400">
                <a:latin typeface="Noto Sans JP" panose="020B0200000000000000" pitchFamily="50" charset="-128"/>
                <a:ea typeface="Noto Sans JP" panose="020B0200000000000000" pitchFamily="50" charset="-128"/>
              </a:rPr>
              <a:t>現状</a:t>
            </a:r>
          </a:p>
        </p:txBody>
      </p:sp>
      <p:cxnSp>
        <p:nvCxnSpPr>
          <p:cNvPr id="4" name="直線コネクタ 3">
            <a:extLst>
              <a:ext uri="{FF2B5EF4-FFF2-40B4-BE49-F238E27FC236}">
                <a16:creationId xmlns:a16="http://schemas.microsoft.com/office/drawing/2014/main" id="{1D8CD074-C9D8-A388-5FB6-73C6F3500B6D}"/>
              </a:ext>
            </a:extLst>
          </p:cNvPr>
          <p:cNvCxnSpPr>
            <a:cxnSpLocks/>
            <a:endCxn id="2" idx="2"/>
          </p:cNvCxnSpPr>
          <p:nvPr/>
        </p:nvCxnSpPr>
        <p:spPr>
          <a:xfrm>
            <a:off x="543907" y="1684972"/>
            <a:ext cx="1304259" cy="0"/>
          </a:xfrm>
          <a:prstGeom prst="line">
            <a:avLst/>
          </a:prstGeom>
          <a:ln w="38100">
            <a:solidFill>
              <a:srgbClr val="C26A4A"/>
            </a:solidFill>
          </a:ln>
        </p:spPr>
        <p:style>
          <a:lnRef idx="2">
            <a:schemeClr val="accent1"/>
          </a:lnRef>
          <a:fillRef idx="0">
            <a:schemeClr val="accent1"/>
          </a:fillRef>
          <a:effectRef idx="1">
            <a:schemeClr val="accent1"/>
          </a:effectRef>
          <a:fontRef idx="minor">
            <a:schemeClr val="tx1"/>
          </a:fontRef>
        </p:style>
      </p:cxnSp>
      <p:sp>
        <p:nvSpPr>
          <p:cNvPr id="3" name="スライド番号プレースホルダー 2">
            <a:extLst>
              <a:ext uri="{FF2B5EF4-FFF2-40B4-BE49-F238E27FC236}">
                <a16:creationId xmlns:a16="http://schemas.microsoft.com/office/drawing/2014/main" id="{EB72FAD1-B99C-DD1C-8621-EEF7E1BBDA3E}"/>
              </a:ext>
            </a:extLst>
          </p:cNvPr>
          <p:cNvSpPr>
            <a:spLocks noGrp="1"/>
          </p:cNvSpPr>
          <p:nvPr>
            <p:ph type="sldNum" sz="quarter" idx="12"/>
          </p:nvPr>
        </p:nvSpPr>
        <p:spPr/>
        <p:txBody>
          <a:bodyPr/>
          <a:lstStyle/>
          <a:p>
            <a:fld id="{AAFBFB99-2AAE-4C69-9A02-A796AAE272E8}" type="slidenum">
              <a:rPr kumimoji="1" lang="ja-JP" altLang="en-US" smtClean="0"/>
              <a:t>32</a:t>
            </a:fld>
            <a:endParaRPr kumimoji="1" lang="ja-JP" altLang="en-US"/>
          </a:p>
        </p:txBody>
      </p:sp>
      <p:sp>
        <p:nvSpPr>
          <p:cNvPr id="24" name="テキスト ボックス 23">
            <a:extLst>
              <a:ext uri="{FF2B5EF4-FFF2-40B4-BE49-F238E27FC236}">
                <a16:creationId xmlns:a16="http://schemas.microsoft.com/office/drawing/2014/main" id="{0482B48C-F01C-6457-E8D6-2ADB875EE0B7}"/>
              </a:ext>
            </a:extLst>
          </p:cNvPr>
          <p:cNvSpPr txBox="1"/>
          <p:nvPr/>
        </p:nvSpPr>
        <p:spPr>
          <a:xfrm>
            <a:off x="501375" y="6240756"/>
            <a:ext cx="2305620" cy="461665"/>
          </a:xfrm>
          <a:prstGeom prst="rect">
            <a:avLst/>
          </a:prstGeom>
          <a:noFill/>
        </p:spPr>
        <p:txBody>
          <a:bodyPr wrap="square" rtlCol="0">
            <a:spAutoFit/>
          </a:bodyPr>
          <a:lstStyle/>
          <a:p>
            <a:r>
              <a:rPr kumimoji="1" lang="ja-JP" altLang="en-US" sz="1200"/>
              <a:t>出典：国交省</a:t>
            </a:r>
            <a:r>
              <a:rPr kumimoji="1" lang="en-US" altLang="ja-JP" sz="1200"/>
              <a:t>. </a:t>
            </a:r>
            <a:r>
              <a:rPr kumimoji="1" lang="ja-JP" altLang="en-US" sz="1200"/>
              <a:t>浸水ナビより</a:t>
            </a:r>
            <a:endParaRPr kumimoji="1" lang="en-US" altLang="ja-JP" sz="1200"/>
          </a:p>
          <a:p>
            <a:r>
              <a:rPr lang="en-US" altLang="ja-JP" sz="1200">
                <a:hlinkClick r:id="rId3"/>
              </a:rPr>
              <a:t>https://suiboumap.gsi.go.jp/</a:t>
            </a:r>
            <a:r>
              <a:rPr lang="ja-JP" altLang="en-US" sz="1200"/>
              <a:t>　</a:t>
            </a:r>
            <a:endParaRPr kumimoji="1" lang="ja-JP" altLang="en-US" sz="1200"/>
          </a:p>
        </p:txBody>
      </p:sp>
      <p:pic>
        <p:nvPicPr>
          <p:cNvPr id="28" name="図 27" descr="マップ&#10;&#10;AI 生成コンテンツは誤りを含む可能性があります。">
            <a:extLst>
              <a:ext uri="{FF2B5EF4-FFF2-40B4-BE49-F238E27FC236}">
                <a16:creationId xmlns:a16="http://schemas.microsoft.com/office/drawing/2014/main" id="{F0E9BC47-7C37-ADF1-6C91-2B6051EAFC90}"/>
              </a:ext>
            </a:extLst>
          </p:cNvPr>
          <p:cNvPicPr>
            <a:picLocks noChangeAspect="1"/>
          </p:cNvPicPr>
          <p:nvPr/>
        </p:nvPicPr>
        <p:blipFill>
          <a:blip r:embed="rId4"/>
          <a:stretch>
            <a:fillRect/>
          </a:stretch>
        </p:blipFill>
        <p:spPr>
          <a:xfrm>
            <a:off x="501375" y="3062176"/>
            <a:ext cx="6439255" cy="3114879"/>
          </a:xfrm>
          <a:prstGeom prst="rect">
            <a:avLst/>
          </a:prstGeom>
        </p:spPr>
      </p:pic>
      <p:pic>
        <p:nvPicPr>
          <p:cNvPr id="30" name="図 29" descr="グラフ, 折れ線グラフ&#10;&#10;AI 生成コンテンツは誤りを含む可能性があります。">
            <a:extLst>
              <a:ext uri="{FF2B5EF4-FFF2-40B4-BE49-F238E27FC236}">
                <a16:creationId xmlns:a16="http://schemas.microsoft.com/office/drawing/2014/main" id="{F7FEB5B2-4D18-1B9C-2CC7-9C65D7531967}"/>
              </a:ext>
            </a:extLst>
          </p:cNvPr>
          <p:cNvPicPr>
            <a:picLocks noChangeAspect="1"/>
          </p:cNvPicPr>
          <p:nvPr/>
        </p:nvPicPr>
        <p:blipFill>
          <a:blip r:embed="rId5"/>
          <a:stretch>
            <a:fillRect/>
          </a:stretch>
        </p:blipFill>
        <p:spPr>
          <a:xfrm>
            <a:off x="7323682" y="3180785"/>
            <a:ext cx="4281879" cy="2688999"/>
          </a:xfrm>
          <a:prstGeom prst="rect">
            <a:avLst/>
          </a:prstGeom>
        </p:spPr>
      </p:pic>
      <p:sp>
        <p:nvSpPr>
          <p:cNvPr id="31" name="テキスト ボックス 30">
            <a:extLst>
              <a:ext uri="{FF2B5EF4-FFF2-40B4-BE49-F238E27FC236}">
                <a16:creationId xmlns:a16="http://schemas.microsoft.com/office/drawing/2014/main" id="{8F710269-254E-506E-5CC0-46ED6FE8917D}"/>
              </a:ext>
            </a:extLst>
          </p:cNvPr>
          <p:cNvSpPr txBox="1"/>
          <p:nvPr/>
        </p:nvSpPr>
        <p:spPr>
          <a:xfrm>
            <a:off x="2711724" y="1894176"/>
            <a:ext cx="3708991" cy="646331"/>
          </a:xfrm>
          <a:prstGeom prst="rect">
            <a:avLst/>
          </a:prstGeom>
          <a:noFill/>
        </p:spPr>
        <p:txBody>
          <a:bodyPr wrap="square" rtlCol="0">
            <a:spAutoFit/>
          </a:bodyPr>
          <a:lstStyle/>
          <a:p>
            <a:r>
              <a:rPr kumimoji="1" lang="ja-JP" altLang="en-US"/>
              <a:t>イオンモール土浦付近の地点で</a:t>
            </a:r>
            <a:endParaRPr lang="en-US" altLang="ja-JP"/>
          </a:p>
          <a:p>
            <a:r>
              <a:rPr lang="ja-JP" altLang="en-US"/>
              <a:t>最大浸水深となる破堤箇所</a:t>
            </a:r>
            <a:endParaRPr kumimoji="1" lang="ja-JP" altLang="en-US"/>
          </a:p>
        </p:txBody>
      </p:sp>
      <p:pic>
        <p:nvPicPr>
          <p:cNvPr id="33" name="図 32" descr="グラフ, ウォーターフォール図&#10;&#10;AI 生成コンテンツは誤りを含む可能性があります。">
            <a:extLst>
              <a:ext uri="{FF2B5EF4-FFF2-40B4-BE49-F238E27FC236}">
                <a16:creationId xmlns:a16="http://schemas.microsoft.com/office/drawing/2014/main" id="{5B5BC76B-228E-B9B1-D117-A65F6EA470E8}"/>
              </a:ext>
            </a:extLst>
          </p:cNvPr>
          <p:cNvPicPr>
            <a:picLocks noChangeAspect="1"/>
          </p:cNvPicPr>
          <p:nvPr/>
        </p:nvPicPr>
        <p:blipFill>
          <a:blip r:embed="rId6"/>
          <a:srcRect l="3911" t="2553" r="2738" b="2657"/>
          <a:stretch>
            <a:fillRect/>
          </a:stretch>
        </p:blipFill>
        <p:spPr>
          <a:xfrm>
            <a:off x="8059479" y="-483215"/>
            <a:ext cx="2317898" cy="3413044"/>
          </a:xfrm>
          <a:prstGeom prst="rect">
            <a:avLst/>
          </a:prstGeom>
        </p:spPr>
      </p:pic>
    </p:spTree>
    <p:extLst>
      <p:ext uri="{BB962C8B-B14F-4D97-AF65-F5344CB8AC3E}">
        <p14:creationId xmlns:p14="http://schemas.microsoft.com/office/powerpoint/2010/main" val="7633890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E0BFC96-94A9-9938-88AD-1BC50473B12A}"/>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95A1A291-C8F6-C4F7-9E77-05550F394D38}"/>
              </a:ext>
            </a:extLst>
          </p:cNvPr>
          <p:cNvSpPr txBox="1"/>
          <p:nvPr/>
        </p:nvSpPr>
        <p:spPr>
          <a:xfrm>
            <a:off x="465079" y="244662"/>
            <a:ext cx="4901006" cy="769441"/>
          </a:xfrm>
          <a:prstGeom prst="rect">
            <a:avLst/>
          </a:prstGeom>
          <a:solidFill>
            <a:schemeClr val="bg1"/>
          </a:solidFill>
          <a:effectLst>
            <a:outerShdw dist="203200" dir="10800000" algn="r" rotWithShape="0">
              <a:srgbClr val="C26A4A"/>
            </a:outerShdw>
          </a:effectLst>
        </p:spPr>
        <p:txBody>
          <a:bodyPr wrap="square" rtlCol="0">
            <a:spAutoFit/>
          </a:bodyPr>
          <a:lstStyle/>
          <a:p>
            <a:r>
              <a:rPr lang="ja-JP" altLang="en-US" sz="4400" b="1">
                <a:solidFill>
                  <a:srgbClr val="011936"/>
                </a:solidFill>
                <a:latin typeface="Noto Sans JP" panose="020B0200000000000000" pitchFamily="50" charset="-128"/>
                <a:ea typeface="Noto Sans JP" panose="020B0200000000000000" pitchFamily="50" charset="-128"/>
              </a:rPr>
              <a:t>メモ：防災</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2" name="テキスト ボックス 1">
            <a:extLst>
              <a:ext uri="{FF2B5EF4-FFF2-40B4-BE49-F238E27FC236}">
                <a16:creationId xmlns:a16="http://schemas.microsoft.com/office/drawing/2014/main" id="{F0B84CED-1B7E-A67E-97A4-82661F253CA4}"/>
              </a:ext>
            </a:extLst>
          </p:cNvPr>
          <p:cNvSpPr txBox="1"/>
          <p:nvPr/>
        </p:nvSpPr>
        <p:spPr>
          <a:xfrm>
            <a:off x="591203" y="1223307"/>
            <a:ext cx="2513925" cy="461665"/>
          </a:xfrm>
          <a:prstGeom prst="rect">
            <a:avLst/>
          </a:prstGeom>
          <a:noFill/>
        </p:spPr>
        <p:txBody>
          <a:bodyPr wrap="square" rtlCol="0">
            <a:spAutoFit/>
          </a:bodyPr>
          <a:lstStyle/>
          <a:p>
            <a:r>
              <a:rPr kumimoji="1" lang="ja-JP" altLang="en-US" sz="2400">
                <a:latin typeface="Noto Sans JP" panose="020B0200000000000000" pitchFamily="50" charset="-128"/>
                <a:ea typeface="Noto Sans JP" panose="020B0200000000000000" pitchFamily="50" charset="-128"/>
              </a:rPr>
              <a:t>対象とする課題</a:t>
            </a:r>
          </a:p>
        </p:txBody>
      </p:sp>
      <p:cxnSp>
        <p:nvCxnSpPr>
          <p:cNvPr id="4" name="直線コネクタ 3">
            <a:extLst>
              <a:ext uri="{FF2B5EF4-FFF2-40B4-BE49-F238E27FC236}">
                <a16:creationId xmlns:a16="http://schemas.microsoft.com/office/drawing/2014/main" id="{16276EAC-BECA-CE40-6371-3BA7878F2E70}"/>
              </a:ext>
            </a:extLst>
          </p:cNvPr>
          <p:cNvCxnSpPr>
            <a:cxnSpLocks/>
          </p:cNvCxnSpPr>
          <p:nvPr/>
        </p:nvCxnSpPr>
        <p:spPr>
          <a:xfrm>
            <a:off x="543907" y="1684972"/>
            <a:ext cx="2513925" cy="0"/>
          </a:xfrm>
          <a:prstGeom prst="line">
            <a:avLst/>
          </a:prstGeom>
          <a:ln w="38100">
            <a:solidFill>
              <a:srgbClr val="C26A4A"/>
            </a:solidFill>
          </a:ln>
        </p:spPr>
        <p:style>
          <a:lnRef idx="2">
            <a:schemeClr val="accent1"/>
          </a:lnRef>
          <a:fillRef idx="0">
            <a:schemeClr val="accent1"/>
          </a:fillRef>
          <a:effectRef idx="1">
            <a:schemeClr val="accent1"/>
          </a:effectRef>
          <a:fontRef idx="minor">
            <a:schemeClr val="tx1"/>
          </a:fontRef>
        </p:style>
      </p:cxnSp>
      <p:sp>
        <p:nvSpPr>
          <p:cNvPr id="3" name="スライド番号プレースホルダー 2">
            <a:extLst>
              <a:ext uri="{FF2B5EF4-FFF2-40B4-BE49-F238E27FC236}">
                <a16:creationId xmlns:a16="http://schemas.microsoft.com/office/drawing/2014/main" id="{4B8E790E-C761-ED0A-1E12-95E784C881E9}"/>
              </a:ext>
            </a:extLst>
          </p:cNvPr>
          <p:cNvSpPr>
            <a:spLocks noGrp="1"/>
          </p:cNvSpPr>
          <p:nvPr>
            <p:ph type="sldNum" sz="quarter" idx="12"/>
          </p:nvPr>
        </p:nvSpPr>
        <p:spPr/>
        <p:txBody>
          <a:bodyPr/>
          <a:lstStyle/>
          <a:p>
            <a:fld id="{AAFBFB99-2AAE-4C69-9A02-A796AAE272E8}" type="slidenum">
              <a:rPr kumimoji="1" lang="ja-JP" altLang="en-US" smtClean="0"/>
              <a:t>33</a:t>
            </a:fld>
            <a:endParaRPr kumimoji="1" lang="ja-JP" altLang="en-US"/>
          </a:p>
        </p:txBody>
      </p:sp>
      <p:sp>
        <p:nvSpPr>
          <p:cNvPr id="14" name="テキスト ボックス 13">
            <a:extLst>
              <a:ext uri="{FF2B5EF4-FFF2-40B4-BE49-F238E27FC236}">
                <a16:creationId xmlns:a16="http://schemas.microsoft.com/office/drawing/2014/main" id="{088DDD9A-BC26-764B-6A87-38D345A6D958}"/>
              </a:ext>
            </a:extLst>
          </p:cNvPr>
          <p:cNvSpPr txBox="1"/>
          <p:nvPr/>
        </p:nvSpPr>
        <p:spPr>
          <a:xfrm>
            <a:off x="6825917" y="3092904"/>
            <a:ext cx="3861347" cy="2677656"/>
          </a:xfrm>
          <a:prstGeom prst="rect">
            <a:avLst/>
          </a:prstGeom>
          <a:noFill/>
        </p:spPr>
        <p:txBody>
          <a:bodyPr wrap="square" rtlCol="0">
            <a:spAutoFit/>
          </a:bodyPr>
          <a:lstStyle/>
          <a:p>
            <a:pPr algn="ctr"/>
            <a:endParaRPr kumimoji="1" lang="en-US" altLang="ja-JP" sz="2400"/>
          </a:p>
          <a:p>
            <a:pPr algn="ctr"/>
            <a:r>
              <a:rPr kumimoji="1" lang="ja-JP" altLang="en-US" sz="2400"/>
              <a:t>液状化に対する地盤改良</a:t>
            </a:r>
            <a:endParaRPr kumimoji="1" lang="en-US" altLang="ja-JP" sz="2400"/>
          </a:p>
          <a:p>
            <a:pPr algn="ctr"/>
            <a:r>
              <a:rPr kumimoji="1" lang="ja-JP" altLang="en-US" sz="2400"/>
              <a:t>緊急輸送道路の確保</a:t>
            </a:r>
            <a:endParaRPr kumimoji="1" lang="en-US" altLang="ja-JP" sz="2400"/>
          </a:p>
          <a:p>
            <a:pPr algn="ctr"/>
            <a:r>
              <a:rPr kumimoji="1" lang="ja-JP" altLang="en-US" sz="2400"/>
              <a:t>土砂災害・延焼の危険性</a:t>
            </a:r>
            <a:endParaRPr kumimoji="1" lang="en-US" altLang="ja-JP" sz="2400"/>
          </a:p>
          <a:p>
            <a:pPr algn="ctr"/>
            <a:r>
              <a:rPr kumimoji="1" lang="ja-JP" altLang="en-US" sz="2400"/>
              <a:t>建物倒壊・耐震化</a:t>
            </a:r>
            <a:endParaRPr kumimoji="1" lang="en-US" altLang="ja-JP" sz="2400"/>
          </a:p>
          <a:p>
            <a:pPr algn="ctr"/>
            <a:r>
              <a:rPr kumimoji="1" lang="ja-JP" altLang="en-US" sz="2400"/>
              <a:t>住民避難・避難所確保</a:t>
            </a:r>
          </a:p>
          <a:p>
            <a:pPr algn="ctr"/>
            <a:endParaRPr kumimoji="1" lang="en-US" altLang="ja-JP" sz="2400"/>
          </a:p>
        </p:txBody>
      </p:sp>
      <p:sp>
        <p:nvSpPr>
          <p:cNvPr id="15" name="テキスト ボックス 14">
            <a:extLst>
              <a:ext uri="{FF2B5EF4-FFF2-40B4-BE49-F238E27FC236}">
                <a16:creationId xmlns:a16="http://schemas.microsoft.com/office/drawing/2014/main" id="{7F7326C5-B330-B8B7-A942-BDAA4F508826}"/>
              </a:ext>
            </a:extLst>
          </p:cNvPr>
          <p:cNvSpPr txBox="1"/>
          <p:nvPr/>
        </p:nvSpPr>
        <p:spPr>
          <a:xfrm>
            <a:off x="6745184" y="2263369"/>
            <a:ext cx="3942080" cy="584775"/>
          </a:xfrm>
          <a:prstGeom prst="rect">
            <a:avLst/>
          </a:prstGeom>
          <a:noFill/>
        </p:spPr>
        <p:txBody>
          <a:bodyPr wrap="square" rtlCol="0">
            <a:spAutoFit/>
          </a:bodyPr>
          <a:lstStyle/>
          <a:p>
            <a:pPr algn="ctr"/>
            <a:r>
              <a:rPr kumimoji="1" lang="ja-JP" altLang="en-US" sz="3200"/>
              <a:t>土浦市地域防災計画</a:t>
            </a:r>
          </a:p>
        </p:txBody>
      </p:sp>
      <p:sp>
        <p:nvSpPr>
          <p:cNvPr id="16" name="テキスト ボックス 15">
            <a:extLst>
              <a:ext uri="{FF2B5EF4-FFF2-40B4-BE49-F238E27FC236}">
                <a16:creationId xmlns:a16="http://schemas.microsoft.com/office/drawing/2014/main" id="{4E7CEE86-0EF4-57CB-6BCB-39E2B5E6B286}"/>
              </a:ext>
            </a:extLst>
          </p:cNvPr>
          <p:cNvSpPr txBox="1"/>
          <p:nvPr/>
        </p:nvSpPr>
        <p:spPr>
          <a:xfrm>
            <a:off x="1073211" y="3134816"/>
            <a:ext cx="4643668" cy="2585323"/>
          </a:xfrm>
          <a:prstGeom prst="rect">
            <a:avLst/>
          </a:prstGeom>
          <a:noFill/>
        </p:spPr>
        <p:txBody>
          <a:bodyPr wrap="square" rtlCol="0">
            <a:spAutoFit/>
          </a:bodyPr>
          <a:lstStyle/>
          <a:p>
            <a:pPr algn="ctr"/>
            <a:endParaRPr kumimoji="1" lang="en-US" altLang="ja-JP" sz="2400"/>
          </a:p>
          <a:p>
            <a:pPr algn="ctr"/>
            <a:r>
              <a:rPr kumimoji="1" lang="ja-JP" altLang="en-US" sz="2400"/>
              <a:t>歴史的経緯と最新の想定から</a:t>
            </a:r>
            <a:endParaRPr kumimoji="1" lang="en-US" altLang="ja-JP" sz="2400"/>
          </a:p>
          <a:p>
            <a:pPr algn="ctr"/>
            <a:r>
              <a:rPr kumimoji="1" lang="ja-JP" altLang="en-US" sz="2400" u="sng"/>
              <a:t>大規模な水害リスク</a:t>
            </a:r>
            <a:endParaRPr kumimoji="1" lang="en-US" altLang="ja-JP" sz="2400" u="sng"/>
          </a:p>
          <a:p>
            <a:endParaRPr kumimoji="1" lang="en-US" altLang="ja-JP"/>
          </a:p>
          <a:p>
            <a:pPr algn="ctr"/>
            <a:r>
              <a:rPr kumimoji="1" lang="ja-JP" altLang="en-US" sz="2400"/>
              <a:t>市民一人当たりの都市公園面積</a:t>
            </a:r>
            <a:endParaRPr kumimoji="1" lang="en-US" altLang="ja-JP" sz="2400"/>
          </a:p>
          <a:p>
            <a:pPr algn="ctr"/>
            <a:r>
              <a:rPr kumimoji="1" lang="ja-JP" altLang="en-US" sz="2400" u="sng"/>
              <a:t>土浦市 </a:t>
            </a:r>
            <a:r>
              <a:rPr kumimoji="1" lang="en-US" altLang="ja-JP" sz="2400" u="sng"/>
              <a:t>6.05㎡ &lt; 10.3㎡ </a:t>
            </a:r>
            <a:r>
              <a:rPr kumimoji="1" lang="ja-JP" altLang="en-US" sz="2400" u="sng"/>
              <a:t>茨城県</a:t>
            </a:r>
            <a:endParaRPr kumimoji="1" lang="en-US" altLang="ja-JP" sz="2400" u="sng"/>
          </a:p>
          <a:p>
            <a:pPr algn="ctr"/>
            <a:endParaRPr kumimoji="1" lang="ja-JP" altLang="en-US" sz="2400" u="sng"/>
          </a:p>
        </p:txBody>
      </p:sp>
      <p:sp>
        <p:nvSpPr>
          <p:cNvPr id="17" name="テキスト ボックス 16">
            <a:extLst>
              <a:ext uri="{FF2B5EF4-FFF2-40B4-BE49-F238E27FC236}">
                <a16:creationId xmlns:a16="http://schemas.microsoft.com/office/drawing/2014/main" id="{64205D13-2D96-E2D4-DEAF-13693A0D7049}"/>
              </a:ext>
            </a:extLst>
          </p:cNvPr>
          <p:cNvSpPr txBox="1"/>
          <p:nvPr/>
        </p:nvSpPr>
        <p:spPr>
          <a:xfrm>
            <a:off x="1424005" y="2263369"/>
            <a:ext cx="3942080" cy="584775"/>
          </a:xfrm>
          <a:prstGeom prst="rect">
            <a:avLst/>
          </a:prstGeom>
          <a:noFill/>
        </p:spPr>
        <p:txBody>
          <a:bodyPr wrap="square" rtlCol="0">
            <a:spAutoFit/>
          </a:bodyPr>
          <a:lstStyle/>
          <a:p>
            <a:pPr algn="ctr"/>
            <a:r>
              <a:rPr kumimoji="1" lang="ja-JP" altLang="en-US" sz="3200"/>
              <a:t>受け流し＆遊水地</a:t>
            </a:r>
          </a:p>
        </p:txBody>
      </p:sp>
      <p:sp>
        <p:nvSpPr>
          <p:cNvPr id="18" name="左大かっこ 17">
            <a:extLst>
              <a:ext uri="{FF2B5EF4-FFF2-40B4-BE49-F238E27FC236}">
                <a16:creationId xmlns:a16="http://schemas.microsoft.com/office/drawing/2014/main" id="{E09F7707-7B91-BEE0-D0A8-FA338930FF84}"/>
              </a:ext>
            </a:extLst>
          </p:cNvPr>
          <p:cNvSpPr/>
          <p:nvPr/>
        </p:nvSpPr>
        <p:spPr>
          <a:xfrm>
            <a:off x="6825918" y="3092904"/>
            <a:ext cx="320314" cy="2585323"/>
          </a:xfrm>
          <a:prstGeom prst="leftBracket">
            <a:avLst/>
          </a:prstGeom>
          <a:ln w="38100">
            <a:solidFill>
              <a:srgbClr val="4A7BA7"/>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19" name="右大かっこ 18">
            <a:extLst>
              <a:ext uri="{FF2B5EF4-FFF2-40B4-BE49-F238E27FC236}">
                <a16:creationId xmlns:a16="http://schemas.microsoft.com/office/drawing/2014/main" id="{E827C27B-0AC3-1578-ECFC-067201C9AE90}"/>
              </a:ext>
            </a:extLst>
          </p:cNvPr>
          <p:cNvSpPr/>
          <p:nvPr/>
        </p:nvSpPr>
        <p:spPr>
          <a:xfrm>
            <a:off x="10366950" y="3092904"/>
            <a:ext cx="320314" cy="2585323"/>
          </a:xfrm>
          <a:prstGeom prst="rightBracket">
            <a:avLst/>
          </a:prstGeom>
          <a:ln w="38100">
            <a:solidFill>
              <a:srgbClr val="4A7BA7"/>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20" name="左大かっこ 19">
            <a:extLst>
              <a:ext uri="{FF2B5EF4-FFF2-40B4-BE49-F238E27FC236}">
                <a16:creationId xmlns:a16="http://schemas.microsoft.com/office/drawing/2014/main" id="{64F35566-8AD7-15E9-FD7A-4C1ACC1FCB95}"/>
              </a:ext>
            </a:extLst>
          </p:cNvPr>
          <p:cNvSpPr/>
          <p:nvPr/>
        </p:nvSpPr>
        <p:spPr>
          <a:xfrm>
            <a:off x="1113325" y="3086527"/>
            <a:ext cx="310680" cy="2645938"/>
          </a:xfrm>
          <a:prstGeom prst="leftBracket">
            <a:avLst/>
          </a:prstGeom>
          <a:ln w="38100">
            <a:solidFill>
              <a:srgbClr val="C26A4A"/>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21" name="右大かっこ 20">
            <a:extLst>
              <a:ext uri="{FF2B5EF4-FFF2-40B4-BE49-F238E27FC236}">
                <a16:creationId xmlns:a16="http://schemas.microsoft.com/office/drawing/2014/main" id="{E24A04A7-D566-701D-2E68-397ED95B5271}"/>
              </a:ext>
            </a:extLst>
          </p:cNvPr>
          <p:cNvSpPr/>
          <p:nvPr/>
        </p:nvSpPr>
        <p:spPr>
          <a:xfrm>
            <a:off x="5446312" y="3086527"/>
            <a:ext cx="310680" cy="2585323"/>
          </a:xfrm>
          <a:prstGeom prst="rightBracket">
            <a:avLst/>
          </a:prstGeom>
          <a:ln w="38100">
            <a:solidFill>
              <a:srgbClr val="C26A4A"/>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1566146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38F44CD-19C1-AA5B-87CE-B19A79BF5C46}"/>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199CF012-1DCF-5467-0165-4B0FC7067C19}"/>
              </a:ext>
            </a:extLst>
          </p:cNvPr>
          <p:cNvSpPr txBox="1"/>
          <p:nvPr/>
        </p:nvSpPr>
        <p:spPr>
          <a:xfrm>
            <a:off x="465079" y="244662"/>
            <a:ext cx="3917735" cy="769441"/>
          </a:xfrm>
          <a:prstGeom prst="rect">
            <a:avLst/>
          </a:prstGeom>
          <a:solidFill>
            <a:schemeClr val="bg1"/>
          </a:solidFill>
          <a:effectLst>
            <a:outerShdw dist="203200" dir="10800000" algn="r" rotWithShape="0">
              <a:srgbClr val="C26A4A"/>
            </a:outerShdw>
          </a:effectLst>
        </p:spPr>
        <p:txBody>
          <a:bodyPr wrap="square" rtlCol="0">
            <a:spAutoFit/>
          </a:bodyPr>
          <a:lstStyle/>
          <a:p>
            <a:r>
              <a:rPr lang="ja-JP" altLang="en-US" sz="4400" b="1">
                <a:solidFill>
                  <a:srgbClr val="011936"/>
                </a:solidFill>
                <a:latin typeface="Noto Sans JP" panose="020B0200000000000000" pitchFamily="50" charset="-128"/>
                <a:ea typeface="Noto Sans JP" panose="020B0200000000000000" pitchFamily="50" charset="-128"/>
              </a:rPr>
              <a:t>メモ：農業</a:t>
            </a:r>
            <a:endParaRPr kumimoji="1" lang="ja-JP" altLang="en-US" sz="4400" b="1">
              <a:solidFill>
                <a:srgbClr val="011936"/>
              </a:solidFill>
              <a:latin typeface="Noto Sans JP" panose="020B0200000000000000" pitchFamily="50" charset="-128"/>
              <a:ea typeface="Noto Sans JP" panose="020B0200000000000000" pitchFamily="50" charset="-128"/>
            </a:endParaRPr>
          </a:p>
        </p:txBody>
      </p:sp>
      <p:sp>
        <p:nvSpPr>
          <p:cNvPr id="5" name="正方形/長方形 4">
            <a:extLst>
              <a:ext uri="{FF2B5EF4-FFF2-40B4-BE49-F238E27FC236}">
                <a16:creationId xmlns:a16="http://schemas.microsoft.com/office/drawing/2014/main" id="{6CBA64AB-8AA3-7C9A-854F-A4F1CE055AFC}"/>
              </a:ext>
            </a:extLst>
          </p:cNvPr>
          <p:cNvSpPr/>
          <p:nvPr/>
        </p:nvSpPr>
        <p:spPr>
          <a:xfrm>
            <a:off x="12255062" y="1014103"/>
            <a:ext cx="2711669" cy="1245476"/>
          </a:xfrm>
          <a:prstGeom prst="rect">
            <a:avLst/>
          </a:prstGeom>
          <a:solidFill>
            <a:srgbClr val="C26A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スライド番号プレースホルダー 5">
            <a:extLst>
              <a:ext uri="{FF2B5EF4-FFF2-40B4-BE49-F238E27FC236}">
                <a16:creationId xmlns:a16="http://schemas.microsoft.com/office/drawing/2014/main" id="{CBD73B54-29F3-DCDA-F4BA-5AED6F0B8DA8}"/>
              </a:ext>
            </a:extLst>
          </p:cNvPr>
          <p:cNvSpPr>
            <a:spLocks noGrp="1"/>
          </p:cNvSpPr>
          <p:nvPr>
            <p:ph type="sldNum" sz="quarter" idx="12"/>
          </p:nvPr>
        </p:nvSpPr>
        <p:spPr/>
        <p:txBody>
          <a:bodyPr/>
          <a:lstStyle/>
          <a:p>
            <a:fld id="{AAFBFB99-2AAE-4C69-9A02-A796AAE272E8}" type="slidenum">
              <a:rPr kumimoji="1" lang="ja-JP" altLang="en-US" smtClean="0"/>
              <a:t>34</a:t>
            </a:fld>
            <a:endParaRPr kumimoji="1" lang="ja-JP" altLang="en-US"/>
          </a:p>
        </p:txBody>
      </p:sp>
      <p:graphicFrame>
        <p:nvGraphicFramePr>
          <p:cNvPr id="2" name="グラフ 1">
            <a:extLst>
              <a:ext uri="{FF2B5EF4-FFF2-40B4-BE49-F238E27FC236}">
                <a16:creationId xmlns:a16="http://schemas.microsoft.com/office/drawing/2014/main" id="{9A0866B1-E60B-1DE7-EBC6-9DA70BED6766}"/>
              </a:ext>
            </a:extLst>
          </p:cNvPr>
          <p:cNvGraphicFramePr>
            <a:graphicFrameLocks/>
          </p:cNvGraphicFramePr>
          <p:nvPr>
            <p:extLst>
              <p:ext uri="{D42A27DB-BD31-4B8C-83A1-F6EECF244321}">
                <p14:modId xmlns:p14="http://schemas.microsoft.com/office/powerpoint/2010/main" val="3491719078"/>
              </p:ext>
            </p:extLst>
          </p:nvPr>
        </p:nvGraphicFramePr>
        <p:xfrm>
          <a:off x="1452527" y="1519526"/>
          <a:ext cx="7897983" cy="48368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761742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ユーザー定義 1">
      <a:majorFont>
        <a:latin typeface="Noto Sans JP"/>
        <a:ea typeface="Noto Sans JP"/>
        <a:cs typeface=""/>
      </a:majorFont>
      <a:minorFont>
        <a:latin typeface="Noto Sans JP"/>
        <a:ea typeface="Noto Sans JP"/>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6A8FAC05DD711245A6CDE0EE068D642A" ma:contentTypeVersion="11" ma:contentTypeDescription="新しいドキュメントを作成します。" ma:contentTypeScope="" ma:versionID="f20d487cd8ad1f04a1a5fe567f06e37a">
  <xsd:schema xmlns:xsd="http://www.w3.org/2001/XMLSchema" xmlns:xs="http://www.w3.org/2001/XMLSchema" xmlns:p="http://schemas.microsoft.com/office/2006/metadata/properties" xmlns:ns2="3425a4dd-03d9-4226-ba6c-40c09009919b" xmlns:ns3="1db7c87b-d93d-4ba4-a6fd-b9568fa53b26" targetNamespace="http://schemas.microsoft.com/office/2006/metadata/properties" ma:root="true" ma:fieldsID="e02e66e8aca7edaa9bab1ae4fdf72511" ns2:_="" ns3:_="">
    <xsd:import namespace="3425a4dd-03d9-4226-ba6c-40c09009919b"/>
    <xsd:import namespace="1db7c87b-d93d-4ba4-a6fd-b9568fa53b2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25a4dd-03d9-4226-ba6c-40c0900991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f566ec5-32a6-4ec1-8c14-5dab5ced4597"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db7c87b-d93d-4ba4-a6fd-b9568fa53b26"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2b28ff28-b896-4479-bf7d-3c0094fe4640}" ma:internalName="TaxCatchAll" ma:showField="CatchAllData" ma:web="1db7c87b-d93d-4ba4-a6fd-b9568fa53b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425a4dd-03d9-4226-ba6c-40c09009919b">
      <Terms xmlns="http://schemas.microsoft.com/office/infopath/2007/PartnerControls"/>
    </lcf76f155ced4ddcb4097134ff3c332f>
    <TaxCatchAll xmlns="1db7c87b-d93d-4ba4-a6fd-b9568fa53b26" xsi:nil="true"/>
  </documentManagement>
</p:properties>
</file>

<file path=customXml/itemProps1.xml><?xml version="1.0" encoding="utf-8"?>
<ds:datastoreItem xmlns:ds="http://schemas.openxmlformats.org/officeDocument/2006/customXml" ds:itemID="{FB836D51-3309-417D-9CDB-013172B86823}">
  <ds:schemaRefs>
    <ds:schemaRef ds:uri="http://schemas.microsoft.com/sharepoint/v3/contenttype/forms"/>
  </ds:schemaRefs>
</ds:datastoreItem>
</file>

<file path=customXml/itemProps2.xml><?xml version="1.0" encoding="utf-8"?>
<ds:datastoreItem xmlns:ds="http://schemas.openxmlformats.org/officeDocument/2006/customXml" ds:itemID="{91EED95D-0DCE-4D0D-8AED-93F719E6F131}"/>
</file>

<file path=customXml/itemProps3.xml><?xml version="1.0" encoding="utf-8"?>
<ds:datastoreItem xmlns:ds="http://schemas.openxmlformats.org/officeDocument/2006/customXml" ds:itemID="{0C02511D-BCA4-4419-BF5C-C0C8A1F69DB3}">
  <ds:schemaRefs>
    <ds:schemaRef ds:uri="58e15061-a743-4ad8-ad5d-45149398331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34</Slides>
  <Notes>25</Notes>
  <HiddenSlides>6</HiddenSlide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テーマ</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浅川　小鼓音</dc:creator>
  <cp:revision>13</cp:revision>
  <dcterms:created xsi:type="dcterms:W3CDTF">2025-12-25T02:15:42Z</dcterms:created>
  <dcterms:modified xsi:type="dcterms:W3CDTF">2026-02-17T16:05:10Z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0x0101006A8FAC05DD711245A6CDE0EE068D642A</vt:lpwstr>
  </property>
  <property fmtid="{D5CDD505-2E9C-101B-9397-08002B2CF9AE}" pid="3" name="MediaServiceImageTags">
    <vt:lpwstr/>
  </property>
</Properties>
</file>