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6.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tags/tag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6.xml" ContentType="application/vnd.openxmlformats-officedocument.presentationml.tags+xml"/>
  <Override PartName="/ppt/notesSlides/notesSlide33.xml" ContentType="application/vnd.openxmlformats-officedocument.presentationml.notesSlide+xml"/>
  <Override PartName="/ppt/tags/tag7.xml" ContentType="application/vnd.openxmlformats-officedocument.presentationml.tags+xml"/>
  <Override PartName="/ppt/notesSlides/notesSlide34.xml" ContentType="application/vnd.openxmlformats-officedocument.presentationml.notesSlide+xml"/>
  <Override PartName="/ppt/tags/tag8.xml" ContentType="application/vnd.openxmlformats-officedocument.presentationml.tags+xml"/>
  <Override PartName="/ppt/notesSlides/notesSlide35.xml" ContentType="application/vnd.openxmlformats-officedocument.presentationml.notesSlide+xml"/>
  <Override PartName="/ppt/tags/tag9.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0.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77" r:id="rId5"/>
    <p:sldMasterId id="2147483660" r:id="rId6"/>
    <p:sldMasterId id="2147483662" r:id="rId7"/>
    <p:sldMasterId id="2147483665" r:id="rId8"/>
    <p:sldMasterId id="2147483670" r:id="rId9"/>
    <p:sldMasterId id="2147483673" r:id="rId10"/>
  </p:sldMasterIdLst>
  <p:notesMasterIdLst>
    <p:notesMasterId r:id="rId89"/>
  </p:notesMasterIdLst>
  <p:sldIdLst>
    <p:sldId id="291" r:id="rId11"/>
    <p:sldId id="263" r:id="rId12"/>
    <p:sldId id="258" r:id="rId13"/>
    <p:sldId id="286" r:id="rId14"/>
    <p:sldId id="432" r:id="rId15"/>
    <p:sldId id="449" r:id="rId16"/>
    <p:sldId id="450" r:id="rId17"/>
    <p:sldId id="451" r:id="rId18"/>
    <p:sldId id="453" r:id="rId19"/>
    <p:sldId id="438" r:id="rId20"/>
    <p:sldId id="441" r:id="rId21"/>
    <p:sldId id="442" r:id="rId22"/>
    <p:sldId id="443" r:id="rId23"/>
    <p:sldId id="444" r:id="rId24"/>
    <p:sldId id="445" r:id="rId25"/>
    <p:sldId id="400" r:id="rId26"/>
    <p:sldId id="390" r:id="rId27"/>
    <p:sldId id="448" r:id="rId28"/>
    <p:sldId id="422" r:id="rId29"/>
    <p:sldId id="411" r:id="rId30"/>
    <p:sldId id="401" r:id="rId31"/>
    <p:sldId id="410" r:id="rId32"/>
    <p:sldId id="431" r:id="rId33"/>
    <p:sldId id="412" r:id="rId34"/>
    <p:sldId id="424" r:id="rId35"/>
    <p:sldId id="409" r:id="rId36"/>
    <p:sldId id="430" r:id="rId37"/>
    <p:sldId id="402" r:id="rId38"/>
    <p:sldId id="275" r:id="rId39"/>
    <p:sldId id="428" r:id="rId40"/>
    <p:sldId id="446" r:id="rId41"/>
    <p:sldId id="404" r:id="rId42"/>
    <p:sldId id="277" r:id="rId43"/>
    <p:sldId id="447" r:id="rId44"/>
    <p:sldId id="282" r:id="rId45"/>
    <p:sldId id="398" r:id="rId46"/>
    <p:sldId id="278" r:id="rId47"/>
    <p:sldId id="295" r:id="rId48"/>
    <p:sldId id="297" r:id="rId49"/>
    <p:sldId id="298" r:id="rId50"/>
    <p:sldId id="299" r:id="rId51"/>
    <p:sldId id="300" r:id="rId52"/>
    <p:sldId id="351" r:id="rId53"/>
    <p:sldId id="352" r:id="rId54"/>
    <p:sldId id="387" r:id="rId55"/>
    <p:sldId id="353" r:id="rId56"/>
    <p:sldId id="354" r:id="rId57"/>
    <p:sldId id="356" r:id="rId58"/>
    <p:sldId id="380" r:id="rId59"/>
    <p:sldId id="359" r:id="rId60"/>
    <p:sldId id="355" r:id="rId61"/>
    <p:sldId id="361" r:id="rId62"/>
    <p:sldId id="360" r:id="rId63"/>
    <p:sldId id="414" r:id="rId64"/>
    <p:sldId id="369" r:id="rId65"/>
    <p:sldId id="413" r:id="rId66"/>
    <p:sldId id="416" r:id="rId67"/>
    <p:sldId id="417" r:id="rId68"/>
    <p:sldId id="418" r:id="rId69"/>
    <p:sldId id="419" r:id="rId70"/>
    <p:sldId id="420" r:id="rId71"/>
    <p:sldId id="421" r:id="rId72"/>
    <p:sldId id="423" r:id="rId73"/>
    <p:sldId id="383" r:id="rId74"/>
    <p:sldId id="376" r:id="rId75"/>
    <p:sldId id="425" r:id="rId76"/>
    <p:sldId id="426" r:id="rId77"/>
    <p:sldId id="427" r:id="rId78"/>
    <p:sldId id="429" r:id="rId79"/>
    <p:sldId id="368" r:id="rId80"/>
    <p:sldId id="372" r:id="rId81"/>
    <p:sldId id="363" r:id="rId82"/>
    <p:sldId id="378" r:id="rId83"/>
    <p:sldId id="382" r:id="rId84"/>
    <p:sldId id="384" r:id="rId85"/>
    <p:sldId id="364" r:id="rId86"/>
    <p:sldId id="365" r:id="rId87"/>
    <p:sldId id="350" r:id="rId8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21C941-8531-42FE-6C13-D5AD9046382E}" name="石倉　陽和" initials="石" userId="S::s2312098@u.tsukuba.ac.jp::4d7ed6e3-46ab-4459-846f-e60e4f65d66f" providerId="AD"/>
  <p188:author id="{57F67848-0A16-1DD6-9120-769CDF1248CC}" name="星川　千夏" initials="星" userId="S::s2312648@u.tsukuba.ac.jp::8488b5b4-97a0-4424-8901-a143ff4bcbf4" providerId="AD"/>
  <p188:author id="{8447B27C-65F9-0AB2-5818-92D1307BC958}" name="矢口　未於乃" initials="矢口　未於乃" userId="S::s2520491@u.tsukuba.ac.jp::5bad20fb-5fb8-4481-9fc5-ca9268aa2000" providerId="AD"/>
  <p188:author id="{DE8B3190-D9A9-6DEC-43A1-2E4D34F21668}" name="岩渕　泰知" initials="" userId="S::s2310410@u.tsukuba.ac.jp::1964240b-095c-41df-a087-18666cd89338" providerId="AD"/>
  <p188:author id="{646840A7-8DAD-119D-41DE-AE7DF47CC630}" name="矢島　一樹" initials="矢" userId="S::s2312054@u.tsukuba.ac.jp::5f4df232-6080-4548-bf4b-deea039cc2d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ABAB8"/>
    <a:srgbClr val="FF68FE"/>
    <a:srgbClr val="FFFFFF"/>
    <a:srgbClr val="00AD76"/>
    <a:srgbClr val="FA00FA"/>
    <a:srgbClr val="D3C2FF"/>
    <a:srgbClr val="1EE5FF"/>
    <a:srgbClr val="0EFFB6"/>
    <a:srgbClr val="B300B2"/>
    <a:srgbClr val="E1FF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C97613-604C-5C48-95CA-8721DADA253B}" v="60" dt="2026-02-05T07:31:18.556"/>
    <p1510:client id="{4D4D4EE9-98DB-496E-9FE1-8C53675DF843}" v="1942" dt="2026-02-05T07:47:54.372"/>
    <p1510:client id="{61276E6E-7C44-4CCC-B7FB-F0C004DA2A94}" v="6" dt="2026-02-05T03:19:19.925"/>
    <p1510:client id="{89AC2CFB-C436-40BB-B30C-D35595ABE604}" v="6948" dt="2026-02-05T07:46:26.871"/>
    <p1510:client id="{AD13CDBF-1C2D-EF00-1D64-70FB5CC82C93}" v="12" dt="2026-02-05T07:40:49.715"/>
    <p1510:client id="{C245332D-FB09-D54B-A9BD-665ACAF8A553}" v="4922" dt="2026-02-05T09:22:16.973"/>
    <p1510:client id="{DC7BBB47-00BF-401B-8A99-592604B82C74}" v="5481" dt="2026-02-05T09:22:22.82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p:restoredTop sz="94684"/>
  </p:normalViewPr>
  <p:slideViewPr>
    <p:cSldViewPr snapToGrid="0">
      <p:cViewPr varScale="1">
        <p:scale>
          <a:sx n="114" d="100"/>
          <a:sy n="114" d="100"/>
        </p:scale>
        <p:origin x="496"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notesMaster" Target="notesMasters/notesMaster1.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8/10/relationships/authors" Target="authors.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r>
              <a:rPr lang="ja-JP" sz="2400" b="1">
                <a:solidFill>
                  <a:schemeClr val="tx1"/>
                </a:solidFill>
              </a:rPr>
              <a:t>土浦市の高校２年生の居住地</a:t>
            </a:r>
            <a:r>
              <a:rPr lang="en-US" sz="2400" b="1">
                <a:solidFill>
                  <a:schemeClr val="tx1"/>
                </a:solidFill>
              </a:rPr>
              <a:t>(2024)</a:t>
            </a:r>
            <a:endParaRPr lang="ja-JP" sz="2400" b="1">
              <a:solidFill>
                <a:schemeClr val="tx1"/>
              </a:solidFill>
            </a:endParaRP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割合</c:v>
                </c:pt>
              </c:strCache>
            </c:strRef>
          </c:tx>
          <c:spPr>
            <a:ln>
              <a:noFill/>
            </a:ln>
          </c:spPr>
          <c:dPt>
            <c:idx val="0"/>
            <c:bubble3D val="0"/>
            <c:spPr>
              <a:solidFill>
                <a:schemeClr val="bg1">
                  <a:lumMod val="85000"/>
                </a:schemeClr>
              </a:solidFill>
              <a:ln w="19050">
                <a:noFill/>
              </a:ln>
              <a:effectLst/>
            </c:spPr>
            <c:extLst>
              <c:ext xmlns:c16="http://schemas.microsoft.com/office/drawing/2014/chart" uri="{C3380CC4-5D6E-409C-BE32-E72D297353CC}">
                <c16:uniqueId val="{00000001-715F-4E27-8F79-9F02DD64BAEE}"/>
              </c:ext>
            </c:extLst>
          </c:dPt>
          <c:dPt>
            <c:idx val="1"/>
            <c:bubble3D val="0"/>
            <c:spPr>
              <a:solidFill>
                <a:schemeClr val="bg2"/>
              </a:solidFill>
              <a:ln w="19050">
                <a:noFill/>
              </a:ln>
              <a:effectLst/>
            </c:spPr>
            <c:extLst>
              <c:ext xmlns:c16="http://schemas.microsoft.com/office/drawing/2014/chart" uri="{C3380CC4-5D6E-409C-BE32-E72D297353CC}">
                <c16:uniqueId val="{00000003-715F-4E27-8F79-9F02DD64BAEE}"/>
              </c:ext>
            </c:extLst>
          </c:dPt>
          <c:dPt>
            <c:idx val="2"/>
            <c:bubble3D val="0"/>
            <c:spPr>
              <a:solidFill>
                <a:schemeClr val="bg2">
                  <a:lumMod val="60000"/>
                  <a:lumOff val="40000"/>
                </a:schemeClr>
              </a:solidFill>
              <a:ln w="19050">
                <a:noFill/>
              </a:ln>
              <a:effectLst/>
            </c:spPr>
            <c:extLst>
              <c:ext xmlns:c16="http://schemas.microsoft.com/office/drawing/2014/chart" uri="{C3380CC4-5D6E-409C-BE32-E72D297353CC}">
                <c16:uniqueId val="{00000002-715F-4E27-8F79-9F02DD64BAEE}"/>
              </c:ext>
            </c:extLst>
          </c:dPt>
          <c:cat>
            <c:strRef>
              <c:f>Sheet1!$A$2:$A$4</c:f>
              <c:strCache>
                <c:ptCount val="3"/>
                <c:pt idx="0">
                  <c:v>土浦市内</c:v>
                </c:pt>
                <c:pt idx="1">
                  <c:v>土浦市外</c:v>
                </c:pt>
                <c:pt idx="2">
                  <c:v>茨城県外</c:v>
                </c:pt>
              </c:strCache>
            </c:strRef>
          </c:cat>
          <c:val>
            <c:numRef>
              <c:f>Sheet1!$B$2:$B$4</c:f>
              <c:numCache>
                <c:formatCode>General</c:formatCode>
                <c:ptCount val="3"/>
                <c:pt idx="0">
                  <c:v>27.15654952076677</c:v>
                </c:pt>
                <c:pt idx="1">
                  <c:v>65.894568690095838</c:v>
                </c:pt>
                <c:pt idx="2">
                  <c:v>6.9488817891373804</c:v>
                </c:pt>
              </c:numCache>
            </c:numRef>
          </c:val>
          <c:extLst>
            <c:ext xmlns:c16="http://schemas.microsoft.com/office/drawing/2014/chart" uri="{C3380CC4-5D6E-409C-BE32-E72D297353CC}">
              <c16:uniqueId val="{00000000-715F-4E27-8F79-9F02DD64BA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0.63482</cdr:x>
      <cdr:y>0.17557</cdr:y>
    </cdr:from>
    <cdr:to>
      <cdr:x>0.88276</cdr:x>
      <cdr:y>0.41686</cdr:y>
    </cdr:to>
    <cdr:sp macro="" textlink="">
      <cdr:nvSpPr>
        <cdr:cNvPr id="2" name="テキスト ボックス 1">
          <a:extLst xmlns:a="http://schemas.openxmlformats.org/drawingml/2006/main">
            <a:ext uri="{FF2B5EF4-FFF2-40B4-BE49-F238E27FC236}">
              <a16:creationId xmlns:a16="http://schemas.microsoft.com/office/drawing/2014/main" id="{54D543E6-3824-BB2D-F464-FFF076617357}"/>
            </a:ext>
          </a:extLst>
        </cdr:cNvPr>
        <cdr:cNvSpPr txBox="1"/>
      </cdr:nvSpPr>
      <cdr:spPr>
        <a:xfrm xmlns:a="http://schemas.openxmlformats.org/drawingml/2006/main">
          <a:off x="3237958" y="724334"/>
          <a:ext cx="1264630" cy="99549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2400" kern="1200" dirty="0">
              <a:latin typeface="Hiragino Sans W5" panose="020B0400000000000000" pitchFamily="34" charset="-128"/>
              <a:ea typeface="Hiragino Sans W5" panose="020B0400000000000000" pitchFamily="34" charset="-128"/>
            </a:rPr>
            <a:t>土浦市内</a:t>
          </a:r>
          <a:endParaRPr lang="en-US" altLang="ja-JP" sz="2400" kern="1200" dirty="0">
            <a:latin typeface="Hiragino Sans W5" panose="020B0400000000000000" pitchFamily="34" charset="-128"/>
            <a:ea typeface="Hiragino Sans W5" panose="020B0400000000000000" pitchFamily="34" charset="-128"/>
          </a:endParaRPr>
        </a:p>
        <a:p xmlns:a="http://schemas.openxmlformats.org/drawingml/2006/main">
          <a:r>
            <a:rPr lang="en-US" altLang="ja-JP" sz="2400" kern="1200" dirty="0">
              <a:latin typeface="Hiragino Sans W5" panose="020B0400000000000000" pitchFamily="34" charset="-128"/>
              <a:ea typeface="Hiragino Sans W5" panose="020B0400000000000000" pitchFamily="34" charset="-128"/>
            </a:rPr>
            <a:t>27.1%</a:t>
          </a:r>
          <a:endParaRPr lang="ja-JP" altLang="en-US" sz="2400" kern="1200" dirty="0">
            <a:latin typeface="Hiragino Sans W5" panose="020B0400000000000000" pitchFamily="34" charset="-128"/>
            <a:ea typeface="Hiragino Sans W5" panose="020B0400000000000000" pitchFamily="34" charset="-128"/>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E598D-C507-6449-AF78-72B089428280}" type="datetimeFigureOut">
              <a:rPr kumimoji="1" lang="ja-JP" altLang="en-US" smtClean="0"/>
              <a:t>2026/2/6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6A3FFA-0AE7-2849-81EE-FF89254C8B2A}" type="slidenum">
              <a:rPr kumimoji="1" lang="ja-JP" altLang="en-US" smtClean="0"/>
              <a:t>‹#›</a:t>
            </a:fld>
            <a:endParaRPr kumimoji="1" lang="ja-JP" altLang="en-US"/>
          </a:p>
        </p:txBody>
      </p:sp>
    </p:spTree>
    <p:extLst>
      <p:ext uri="{BB962C8B-B14F-4D97-AF65-F5344CB8AC3E}">
        <p14:creationId xmlns:p14="http://schemas.microsoft.com/office/powerpoint/2010/main" val="235703515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t>
            </a:r>
            <a:r>
              <a:rPr lang="ja-JP" altLang="en-US">
                <a:latin typeface="Calibri"/>
                <a:ea typeface="Calibri"/>
                <a:cs typeface="Calibri"/>
              </a:rPr>
              <a:t>時代を乗りこなす土浦」と題しまして、2班の発表を始めます。</a:t>
            </a:r>
          </a:p>
        </p:txBody>
      </p:sp>
      <p:sp>
        <p:nvSpPr>
          <p:cNvPr id="4" name="Slide Number Placeholder 3"/>
          <p:cNvSpPr>
            <a:spLocks noGrp="1"/>
          </p:cNvSpPr>
          <p:nvPr>
            <p:ph type="sldNum" sz="quarter" idx="5"/>
          </p:nvPr>
        </p:nvSpPr>
        <p:spPr/>
        <p:txBody>
          <a:bodyPr/>
          <a:lstStyle/>
          <a:p>
            <a:fld id="{D76A3FFA-0AE7-2849-81EE-FF89254C8B2A}" type="slidenum">
              <a:rPr kumimoji="1" lang="ja-JP" altLang="en-US" smtClean="0"/>
              <a:t>1</a:t>
            </a:fld>
            <a:endParaRPr kumimoji="1" lang="ja-JP" altLang="en-US"/>
          </a:p>
        </p:txBody>
      </p:sp>
    </p:spTree>
    <p:extLst>
      <p:ext uri="{BB962C8B-B14F-4D97-AF65-F5344CB8AC3E}">
        <p14:creationId xmlns:p14="http://schemas.microsoft.com/office/powerpoint/2010/main" val="763038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游ゴシック"/>
              </a:rPr>
              <a:t>まず、基本構想についてです。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2</a:t>
            </a:fld>
            <a:endParaRPr kumimoji="1" lang="ja-JP" altLang="en-US"/>
          </a:p>
        </p:txBody>
      </p:sp>
    </p:spTree>
    <p:extLst>
      <p:ext uri="{BB962C8B-B14F-4D97-AF65-F5344CB8AC3E}">
        <p14:creationId xmlns:p14="http://schemas.microsoft.com/office/powerpoint/2010/main" val="260085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はじめに土浦市の将来の見通しについて説明します。</a:t>
            </a:r>
            <a:endParaRPr kumimoji="1" lang="en-US" altLang="ja-JP"/>
          </a:p>
          <a:p>
            <a:r>
              <a:rPr kumimoji="1" lang="ja-JP" altLang="en-US"/>
              <a:t>土浦市の人口は現在の約</a:t>
            </a:r>
            <a:r>
              <a:rPr kumimoji="1" lang="en-US" altLang="ja-JP"/>
              <a:t>14.1</a:t>
            </a:r>
            <a:r>
              <a:rPr kumimoji="1" lang="ja-JP" altLang="en-US"/>
              <a:t>万人から</a:t>
            </a:r>
            <a:r>
              <a:rPr kumimoji="1" lang="en-US" altLang="ja-JP"/>
              <a:t>2045</a:t>
            </a:r>
            <a:r>
              <a:rPr kumimoji="1" lang="ja-JP" altLang="en-US"/>
              <a:t>年には</a:t>
            </a:r>
            <a:r>
              <a:rPr kumimoji="1" lang="en-US" altLang="ja-JP"/>
              <a:t>12.3</a:t>
            </a:r>
            <a:r>
              <a:rPr kumimoji="1" lang="ja-JP" altLang="en-US"/>
              <a:t>万人に減少することが予想されています。</a:t>
            </a:r>
            <a:endParaRPr kumimoji="1" lang="en-US" altLang="ja-JP"/>
          </a:p>
          <a:p>
            <a:r>
              <a:rPr kumimoji="1" lang="ja-JP" altLang="en-US"/>
              <a:t>また、財政に関しても長期財政見通しによれば令和</a:t>
            </a:r>
            <a:r>
              <a:rPr kumimoji="1" lang="en-US" altLang="ja-JP"/>
              <a:t>16</a:t>
            </a:r>
            <a:r>
              <a:rPr kumimoji="1" lang="ja-JP" altLang="en-US"/>
              <a:t>年までに累積収支不足額が</a:t>
            </a:r>
            <a:r>
              <a:rPr kumimoji="1" lang="en-US" altLang="ja-JP"/>
              <a:t>251</a:t>
            </a:r>
            <a:r>
              <a:rPr kumimoji="1" lang="ja-JP" altLang="en-US"/>
              <a:t>億円となることが見込まれています。</a:t>
            </a:r>
            <a:endParaRPr kumimoji="1" lang="en-US" altLang="ja-JP"/>
          </a:p>
          <a:p>
            <a:r>
              <a:rPr kumimoji="1" lang="ja-JP" altLang="en-US"/>
              <a:t>財政の悪化で、既存インフラの更新費用が先送りになったり、行政サービスが低下したりする恐れがあります。</a:t>
            </a:r>
            <a:endParaRPr kumimoji="1" lang="en-US" altLang="ja-JP"/>
          </a:p>
          <a:p>
            <a:r>
              <a:rPr kumimoji="1" lang="ja-JP" altLang="en-US"/>
              <a:t>それが、さらなる人口流出を招くなど負のスパイラルにつながりかねません。</a:t>
            </a:r>
            <a:endParaRPr kumimoji="1" lang="en-US" altLang="ja-JP"/>
          </a:p>
          <a:p>
            <a:r>
              <a:rPr kumimoji="1" lang="ja-JP" altLang="en-US"/>
              <a:t>よって人口減少への対策を対処するべき最大の課題として、位置付けます。</a:t>
            </a:r>
            <a:endParaRPr kumimoji="1" lang="en-US" altLang="ja-JP"/>
          </a:p>
          <a:p>
            <a:r>
              <a:rPr kumimoji="1" lang="en-US" altLang="ja-JP"/>
              <a:t>2045</a:t>
            </a:r>
            <a:r>
              <a:rPr kumimoji="1" lang="ja-JP" altLang="en-US"/>
              <a:t>年での目標人口を</a:t>
            </a:r>
            <a:r>
              <a:rPr kumimoji="1" lang="en-US" altLang="ja-JP"/>
              <a:t>13.</a:t>
            </a:r>
            <a:r>
              <a:rPr kumimoji="1" lang="ja-JP" altLang="en-US"/>
              <a:t>２万人と設定します。</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a:t>
            </a:fld>
            <a:endParaRPr kumimoji="1" lang="ja-JP" altLang="en-US"/>
          </a:p>
        </p:txBody>
      </p:sp>
    </p:spTree>
    <p:extLst>
      <p:ext uri="{BB962C8B-B14F-4D97-AF65-F5344CB8AC3E}">
        <p14:creationId xmlns:p14="http://schemas.microsoft.com/office/powerpoint/2010/main" val="2491324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マスタープランで定める将来都市像を「賑わいがつづくまち」とします。</a:t>
            </a:r>
            <a:endParaRPr kumimoji="1" lang="en-US" altLang="ja-JP"/>
          </a:p>
          <a:p>
            <a:r>
              <a:rPr kumimoji="1" lang="ja-JP" altLang="en-US"/>
              <a:t>賑わいがつづいていくためには人口減少への対処が必要です。</a:t>
            </a:r>
            <a:endParaRPr kumimoji="1" lang="en-US" altLang="ja-JP"/>
          </a:p>
          <a:p>
            <a:r>
              <a:rPr kumimoji="1" lang="ja-JP" altLang="en-US"/>
              <a:t>そのために、人口の社会増、財政収支の改善、地域課題の解決、都市施設の集積からなる４つの目標を設定しました。</a:t>
            </a:r>
            <a:endParaRPr kumimoji="1" lang="en-US" altLang="ja-JP"/>
          </a:p>
          <a:p>
            <a:r>
              <a:rPr kumimoji="1" lang="ja-JP" altLang="en-US"/>
              <a:t>社会増と財政収支の改善に関しては、市内全域の目標として、分野別構想で達成に向けて取り組みます。</a:t>
            </a:r>
            <a:endParaRPr kumimoji="1" lang="en-US" altLang="ja-JP"/>
          </a:p>
          <a:p>
            <a:r>
              <a:rPr kumimoji="1" lang="ja-JP" altLang="en-US"/>
              <a:t>地域課題の解決と集積に関しては、地区ごとの目標として地域別構想で達成に向けて取り組みます。</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4</a:t>
            </a:fld>
            <a:endParaRPr kumimoji="1" lang="ja-JP" altLang="en-US"/>
          </a:p>
        </p:txBody>
      </p:sp>
    </p:spTree>
    <p:extLst>
      <p:ext uri="{BB962C8B-B14F-4D97-AF65-F5344CB8AC3E}">
        <p14:creationId xmlns:p14="http://schemas.microsoft.com/office/powerpoint/2010/main" val="965742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社会増と財政収支の改善の目標を達成するために５つの分野で構想を定めました。</a:t>
            </a:r>
            <a:endParaRPr kumimoji="1" lang="en-US" altLang="ja-JP"/>
          </a:p>
          <a:p>
            <a:endParaRPr kumimoji="1" lang="en-US" altLang="ja-JP"/>
          </a:p>
          <a:p>
            <a:r>
              <a:rPr kumimoji="1" lang="ja-JP" altLang="en-US"/>
              <a:t>交通は高い交通利便性と自転車を活用することとします。</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5</a:t>
            </a:fld>
            <a:endParaRPr kumimoji="1" lang="ja-JP" altLang="en-US"/>
          </a:p>
        </p:txBody>
      </p:sp>
    </p:spTree>
    <p:extLst>
      <p:ext uri="{BB962C8B-B14F-4D97-AF65-F5344CB8AC3E}">
        <p14:creationId xmlns:p14="http://schemas.microsoft.com/office/powerpoint/2010/main" val="129340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rtl="0" fontAlgn="base"/>
            <a:r>
              <a:rPr lang="ja-JP" altLang="ja-JP" b="0" i="0" u="none" strike="noStrike">
                <a:solidFill>
                  <a:srgbClr val="000000"/>
                </a:solidFill>
                <a:effectLst/>
                <a:latin typeface="Calibri" panose="020F0502020204030204" pitchFamily="34" charset="0"/>
                <a:ea typeface="游ゴシック" panose="020B0400000000000000" pitchFamily="34" charset="-128"/>
              </a:rPr>
              <a:t>住環境では緑と水に囲まれた街と拠点形成の推進を目指します。</a:t>
            </a:r>
            <a:r>
              <a:rPr lang="en-US" altLang="ja-JP" b="0" i="0" u="none" strike="noStrike">
                <a:solidFill>
                  <a:srgbClr val="444444"/>
                </a:solidFill>
                <a:effectLst/>
                <a:latin typeface="游ゴシック" panose="020B0400000000000000" pitchFamily="34" charset="-128"/>
              </a:rPr>
              <a:t>​</a:t>
            </a:r>
            <a:endParaRPr lang="en-US" altLang="ja-JP" b="0" i="0" u="none" strike="noStrike">
              <a:solidFill>
                <a:srgbClr val="444444"/>
              </a:solidFill>
              <a:effectLst/>
              <a:latin typeface="Calibri" panose="020F0502020204030204" pitchFamily="34" charset="0"/>
            </a:endParaRP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6</a:t>
            </a:fld>
            <a:endParaRPr kumimoji="1" lang="ja-JP" altLang="en-US"/>
          </a:p>
        </p:txBody>
      </p:sp>
    </p:spTree>
    <p:extLst>
      <p:ext uri="{BB962C8B-B14F-4D97-AF65-F5344CB8AC3E}">
        <p14:creationId xmlns:p14="http://schemas.microsoft.com/office/powerpoint/2010/main" val="1855065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rtl="0" fontAlgn="base"/>
            <a:r>
              <a:rPr lang="ja-JP" altLang="ja-JP" b="0" i="0" u="none" strike="noStrike">
                <a:solidFill>
                  <a:srgbClr val="000000"/>
                </a:solidFill>
                <a:effectLst/>
                <a:latin typeface="Calibri" panose="020F0502020204030204" pitchFamily="34" charset="0"/>
                <a:ea typeface="游ゴシック" panose="020B0400000000000000" pitchFamily="34" charset="-128"/>
              </a:rPr>
              <a:t>公共分野では、公共施設の集約効率化を進め、公民連携の推進、行政サービスの水準を維持することを目指すこととします。</a:t>
            </a:r>
            <a:r>
              <a:rPr lang="en-US" altLang="ja-JP" b="0" i="0" u="none" strike="noStrike">
                <a:solidFill>
                  <a:srgbClr val="444444"/>
                </a:solidFill>
                <a:effectLst/>
                <a:latin typeface="游ゴシック" panose="020B0400000000000000" pitchFamily="34" charset="-128"/>
              </a:rPr>
              <a:t>​</a:t>
            </a:r>
            <a:endParaRPr lang="en-US" altLang="ja-JP" b="0" i="0" u="none" strike="noStrike">
              <a:solidFill>
                <a:srgbClr val="444444"/>
              </a:solidFill>
              <a:effectLst/>
              <a:latin typeface="Calibri" panose="020F0502020204030204" pitchFamily="34" charset="0"/>
            </a:endParaRP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7</a:t>
            </a:fld>
            <a:endParaRPr kumimoji="1" lang="ja-JP" altLang="en-US"/>
          </a:p>
        </p:txBody>
      </p:sp>
    </p:spTree>
    <p:extLst>
      <p:ext uri="{BB962C8B-B14F-4D97-AF65-F5344CB8AC3E}">
        <p14:creationId xmlns:p14="http://schemas.microsoft.com/office/powerpoint/2010/main" val="3502760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rtl="0" fontAlgn="base"/>
            <a:r>
              <a:rPr lang="ja-JP" altLang="ja-JP" b="0" i="0" u="none" strike="noStrike">
                <a:solidFill>
                  <a:srgbClr val="000000"/>
                </a:solidFill>
                <a:effectLst/>
                <a:latin typeface="Calibri" panose="020F0502020204030204" pitchFamily="34" charset="0"/>
                <a:ea typeface="游ゴシック" panose="020B0400000000000000" pitchFamily="34" charset="-128"/>
              </a:rPr>
              <a:t>産業では雇用と産業用地の創出と空きテナントの活用を進めます。</a:t>
            </a:r>
            <a:r>
              <a:rPr lang="en-US" altLang="ja-JP" b="0" i="0" u="none" strike="noStrike">
                <a:solidFill>
                  <a:srgbClr val="444444"/>
                </a:solidFill>
                <a:effectLst/>
                <a:latin typeface="游ゴシック" panose="020B0400000000000000" pitchFamily="34" charset="-128"/>
              </a:rPr>
              <a:t>​</a:t>
            </a:r>
            <a:endParaRPr lang="en-US" altLang="ja-JP" b="0" i="0" u="none" strike="noStrike">
              <a:solidFill>
                <a:srgbClr val="444444"/>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8</a:t>
            </a:fld>
            <a:endParaRPr kumimoji="1" lang="ja-JP" altLang="en-US"/>
          </a:p>
        </p:txBody>
      </p:sp>
    </p:spTree>
    <p:extLst>
      <p:ext uri="{BB962C8B-B14F-4D97-AF65-F5344CB8AC3E}">
        <p14:creationId xmlns:p14="http://schemas.microsoft.com/office/powerpoint/2010/main" val="3650090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b="0" i="0" u="none" strike="noStrike">
                <a:solidFill>
                  <a:srgbClr val="000000"/>
                </a:solidFill>
                <a:effectLst/>
                <a:latin typeface="Calibri" panose="020F0502020204030204" pitchFamily="34" charset="0"/>
                <a:ea typeface="游ゴシック" panose="020B0400000000000000" pitchFamily="34" charset="-128"/>
              </a:rPr>
              <a:t>愛着分野では地域愛着の醸成を推進し、</a:t>
            </a:r>
            <a:r>
              <a:rPr lang="en-US" altLang="ja-JP" b="0" i="0" u="none" strike="noStrike">
                <a:solidFill>
                  <a:srgbClr val="000000"/>
                </a:solidFill>
                <a:effectLst/>
                <a:latin typeface="游ゴシック" panose="020B0400000000000000" pitchFamily="34" charset="-128"/>
              </a:rPr>
              <a:t>U</a:t>
            </a:r>
            <a:r>
              <a:rPr lang="ja-JP" altLang="ja-JP" b="0" i="0" u="none" strike="noStrike">
                <a:solidFill>
                  <a:srgbClr val="000000"/>
                </a:solidFill>
                <a:effectLst/>
                <a:latin typeface="Calibri" panose="020F0502020204030204" pitchFamily="34" charset="0"/>
                <a:ea typeface="游ゴシック" panose="020B0400000000000000" pitchFamily="34" charset="-128"/>
              </a:rPr>
              <a:t>ターン・</a:t>
            </a:r>
            <a:r>
              <a:rPr lang="en-US" altLang="ja-JP" b="0" i="0" u="none" strike="noStrike">
                <a:solidFill>
                  <a:srgbClr val="000000"/>
                </a:solidFill>
                <a:effectLst/>
                <a:latin typeface="游ゴシック" panose="020B0400000000000000" pitchFamily="34" charset="-128"/>
              </a:rPr>
              <a:t>J</a:t>
            </a:r>
            <a:r>
              <a:rPr lang="ja-JP" altLang="ja-JP" b="0" i="0" u="none" strike="noStrike">
                <a:solidFill>
                  <a:srgbClr val="000000"/>
                </a:solidFill>
                <a:effectLst/>
                <a:latin typeface="Calibri" panose="020F0502020204030204" pitchFamily="34" charset="0"/>
                <a:ea typeface="游ゴシック" panose="020B0400000000000000" pitchFamily="34" charset="-128"/>
              </a:rPr>
              <a:t>ターンを促進していきます。</a:t>
            </a:r>
            <a:r>
              <a:rPr lang="en-US" altLang="ja-JP" b="0" i="0" u="none" strike="noStrike">
                <a:solidFill>
                  <a:srgbClr val="444444"/>
                </a:solidFill>
                <a:effectLst/>
                <a:latin typeface="游ゴシック" panose="020B0400000000000000" pitchFamily="34" charset="-128"/>
              </a:rPr>
              <a:t>​</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9</a:t>
            </a:fld>
            <a:endParaRPr kumimoji="1" lang="ja-JP" altLang="en-US"/>
          </a:p>
        </p:txBody>
      </p:sp>
    </p:spTree>
    <p:extLst>
      <p:ext uri="{BB962C8B-B14F-4D97-AF65-F5344CB8AC3E}">
        <p14:creationId xmlns:p14="http://schemas.microsoft.com/office/powerpoint/2010/main" val="152956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地域課題の解決や都市の集積の目標を実現するため、４地区で次のような地区別構想を策定しました。</a:t>
            </a:r>
            <a:endParaRPr kumimoji="1" lang="en-US" altLang="ja-JP"/>
          </a:p>
          <a:p>
            <a:r>
              <a:rPr kumimoji="1" lang="ja-JP" altLang="en-US"/>
              <a:t>地区別構想では、５分野の構想を踏まえた形をとっています。</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10</a:t>
            </a:fld>
            <a:endParaRPr kumimoji="1" lang="ja-JP" altLang="en-US"/>
          </a:p>
        </p:txBody>
      </p:sp>
    </p:spTree>
    <p:extLst>
      <p:ext uri="{BB962C8B-B14F-4D97-AF65-F5344CB8AC3E}">
        <p14:creationId xmlns:p14="http://schemas.microsoft.com/office/powerpoint/2010/main" val="3229395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11</a:t>
            </a:fld>
            <a:endParaRPr kumimoji="1" lang="ja-JP" altLang="en-US"/>
          </a:p>
        </p:txBody>
      </p:sp>
    </p:spTree>
    <p:extLst>
      <p:ext uri="{BB962C8B-B14F-4D97-AF65-F5344CB8AC3E}">
        <p14:creationId xmlns:p14="http://schemas.microsoft.com/office/powerpoint/2010/main" val="4097162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新治地区では、田園地帯が広がりつつも工業団地が存在する現況から目指す将来像として農業と工業が調和し暮らしと自然が共存するまちとしました。</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12</a:t>
            </a:fld>
            <a:endParaRPr kumimoji="1" lang="ja-JP" altLang="en-US"/>
          </a:p>
        </p:txBody>
      </p:sp>
    </p:spTree>
    <p:extLst>
      <p:ext uri="{BB962C8B-B14F-4D97-AF65-F5344CB8AC3E}">
        <p14:creationId xmlns:p14="http://schemas.microsoft.com/office/powerpoint/2010/main" val="1808820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北部地区では、工業団地と住宅が広がっているという特徴から産業が支える移動・緑・交流が整うまちとしました</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13</a:t>
            </a:fld>
            <a:endParaRPr kumimoji="1" lang="ja-JP" altLang="en-US"/>
          </a:p>
        </p:txBody>
      </p:sp>
    </p:spTree>
    <p:extLst>
      <p:ext uri="{BB962C8B-B14F-4D97-AF65-F5344CB8AC3E}">
        <p14:creationId xmlns:p14="http://schemas.microsoft.com/office/powerpoint/2010/main" val="2326258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中央地区では、霞ヶ浦を望む中心市街地という側面から人が集い暮らしと賑わいが広がる水辺のまちとしました。</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14</a:t>
            </a:fld>
            <a:endParaRPr kumimoji="1" lang="ja-JP" altLang="en-US"/>
          </a:p>
        </p:txBody>
      </p:sp>
    </p:spTree>
    <p:extLst>
      <p:ext uri="{BB962C8B-B14F-4D97-AF65-F5344CB8AC3E}">
        <p14:creationId xmlns:p14="http://schemas.microsoft.com/office/powerpoint/2010/main" val="1911845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南部地区では、住宅地の割合が最も大きく、荒川沖駅を中心とすることから移動とゆとりが暮らしをゆたかにするまちとしました。</a:t>
            </a:r>
            <a:endParaRPr kumimoji="1"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15</a:t>
            </a:fld>
            <a:endParaRPr kumimoji="1" lang="ja-JP" altLang="en-US"/>
          </a:p>
        </p:txBody>
      </p:sp>
    </p:spTree>
    <p:extLst>
      <p:ext uri="{BB962C8B-B14F-4D97-AF65-F5344CB8AC3E}">
        <p14:creationId xmlns:p14="http://schemas.microsoft.com/office/powerpoint/2010/main" val="3455617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游ゴシック"/>
                <a:ea typeface="游ゴシック"/>
                <a:cs typeface="Calibri"/>
              </a:rPr>
              <a:t>土浦市の現状、見通し、構想を踏まえて、4つの事業を提案します。</a:t>
            </a:r>
            <a:endParaRPr lang="en-US" altLang="ja-JP">
              <a:latin typeface="游ゴシック"/>
              <a:ea typeface="游ゴシック"/>
              <a:cs typeface="Calibri"/>
            </a:endParaRPr>
          </a:p>
          <a:p>
            <a:r>
              <a:rPr lang="en-US" altLang="ja-JP">
                <a:latin typeface="游ゴシック"/>
                <a:ea typeface="游ゴシック"/>
                <a:cs typeface="Calibri"/>
              </a:rPr>
              <a:t>1</a:t>
            </a:r>
            <a:r>
              <a:rPr lang="ja-JP" altLang="en-US">
                <a:latin typeface="游ゴシック"/>
                <a:ea typeface="游ゴシック"/>
                <a:cs typeface="Calibri"/>
              </a:rPr>
              <a:t>つ目は、</a:t>
            </a:r>
            <a:r>
              <a:rPr lang="ja-JP" altLang="en-US">
                <a:latin typeface="Calibri"/>
                <a:ea typeface="Calibri"/>
                <a:cs typeface="Calibri"/>
              </a:rPr>
              <a:t>土浦スマートインターチェンジの新設に伴う周辺地域の活用策として、道の駅と工業団地の一体的整備を提案します。</a:t>
            </a:r>
            <a:endParaRPr lang="en-US" altLang="ja-JP">
              <a:latin typeface="游ゴシック"/>
              <a:ea typeface="游ゴシック"/>
              <a:cs typeface="Calibri"/>
            </a:endParaRPr>
          </a:p>
          <a:p>
            <a:r>
              <a:rPr lang="ja-JP" altLang="en-US">
                <a:latin typeface="游ゴシック"/>
                <a:ea typeface="游ゴシック"/>
                <a:cs typeface="Calibri"/>
              </a:rPr>
              <a:t>これは、自転車の活用、住民の拠点形成、公民連携、愛着形成、雇用機会や産業用地の創出に関連しています。</a:t>
            </a:r>
          </a:p>
        </p:txBody>
      </p:sp>
      <p:sp>
        <p:nvSpPr>
          <p:cNvPr id="4" name="Slide Number Placeholder 3"/>
          <p:cNvSpPr>
            <a:spLocks noGrp="1"/>
          </p:cNvSpPr>
          <p:nvPr>
            <p:ph type="sldNum" sz="quarter" idx="5"/>
          </p:nvPr>
        </p:nvSpPr>
        <p:spPr/>
        <p:txBody>
          <a:bodyPr/>
          <a:lstStyle/>
          <a:p>
            <a:fld id="{D76A3FFA-0AE7-2849-81EE-FF89254C8B2A}" type="slidenum">
              <a:rPr kumimoji="1" lang="ja-JP" altLang="en-US" smtClean="0"/>
              <a:t>16</a:t>
            </a:fld>
            <a:endParaRPr kumimoji="1" lang="ja-JP" altLang="en-US"/>
          </a:p>
        </p:txBody>
      </p:sp>
    </p:spTree>
    <p:extLst>
      <p:ext uri="{BB962C8B-B14F-4D97-AF65-F5344CB8AC3E}">
        <p14:creationId xmlns:p14="http://schemas.microsoft.com/office/powerpoint/2010/main" val="1528621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3724D-EF15-C73E-5431-F55B89BC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22F74-5F13-36AC-7D5F-AD753C51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ABA548-3D83-A434-F000-F086AAFDA7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latin typeface="Calibri"/>
                <a:ea typeface="Calibri"/>
                <a:cs typeface="Calibri"/>
              </a:rPr>
              <a:t>常磐道は交通量が多く、インターチェンジの開設によって、より、アクセス・物流効率の向上が期待できます。</a:t>
            </a:r>
            <a:endParaRPr lang="en-US" altLang="ja-JP">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latin typeface="Calibri"/>
                <a:ea typeface="Calibri"/>
                <a:cs typeface="Calibri"/>
              </a:rPr>
              <a:t>この強みを生かし、土浦市に人が訪れ、将来的に定住に繋がるきっかけ作りを目指します。</a:t>
            </a:r>
          </a:p>
        </p:txBody>
      </p:sp>
      <p:sp>
        <p:nvSpPr>
          <p:cNvPr id="4" name="Slide Number Placeholder 3">
            <a:extLst>
              <a:ext uri="{FF2B5EF4-FFF2-40B4-BE49-F238E27FC236}">
                <a16:creationId xmlns:a16="http://schemas.microsoft.com/office/drawing/2014/main" id="{E54FE75D-9C31-9501-77AB-08E38AA04179}"/>
              </a:ext>
            </a:extLst>
          </p:cNvPr>
          <p:cNvSpPr>
            <a:spLocks noGrp="1"/>
          </p:cNvSpPr>
          <p:nvPr>
            <p:ph type="sldNum" sz="quarter" idx="5"/>
          </p:nvPr>
        </p:nvSpPr>
        <p:spPr/>
        <p:txBody>
          <a:bodyPr/>
          <a:lstStyle/>
          <a:p>
            <a:fld id="{D76A3FFA-0AE7-2849-81EE-FF89254C8B2A}" type="slidenum">
              <a:rPr kumimoji="1" lang="ja-JP" altLang="en-US" smtClean="0"/>
              <a:t>17</a:t>
            </a:fld>
            <a:endParaRPr kumimoji="1" lang="ja-JP" altLang="en-US"/>
          </a:p>
        </p:txBody>
      </p:sp>
    </p:spTree>
    <p:extLst>
      <p:ext uri="{BB962C8B-B14F-4D97-AF65-F5344CB8AC3E}">
        <p14:creationId xmlns:p14="http://schemas.microsoft.com/office/powerpoint/2010/main" val="3785636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BC9F8-F1B6-A1F2-32BA-92BFC6072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3855E-7559-7C5C-8E58-C679623152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0C090-A7BB-E131-75F4-AC4D4C6F9DDC}"/>
              </a:ext>
            </a:extLst>
          </p:cNvPr>
          <p:cNvSpPr>
            <a:spLocks noGrp="1"/>
          </p:cNvSpPr>
          <p:nvPr>
            <p:ph type="body" idx="1"/>
          </p:nvPr>
        </p:nvSpPr>
        <p:spPr/>
        <p:txBody>
          <a:bodyPr/>
          <a:lstStyle/>
          <a:p>
            <a:r>
              <a:rPr lang="ja-JP" altLang="en-US">
                <a:latin typeface="Calibri"/>
                <a:ea typeface="游ゴシック"/>
                <a:cs typeface="Calibri"/>
              </a:rPr>
              <a:t>道の駅には、これらの機能を想定しており、観光客から市民まで、誰もが、ゆっくりと、楽しく過ごせる空間を作ります。</a:t>
            </a:r>
            <a:endParaRPr lang="en-US" altLang="ja-JP">
              <a:latin typeface="Calibri"/>
              <a:ea typeface="游ゴシック"/>
              <a:cs typeface="Calibri"/>
            </a:endParaRPr>
          </a:p>
          <a:p>
            <a:r>
              <a:rPr lang="ja-JP" altLang="en-US">
                <a:latin typeface="Calibri"/>
                <a:ea typeface="游ゴシック"/>
                <a:cs typeface="Calibri"/>
              </a:rPr>
              <a:t>工業団地では、アクセスの良さを生かし、物流・食品系の企業誘致を想定しています。</a:t>
            </a:r>
            <a:endParaRPr lang="en-US" altLang="ja-JP">
              <a:latin typeface="Calibri"/>
              <a:ea typeface="游ゴシック"/>
              <a:cs typeface="Calibri"/>
            </a:endParaRPr>
          </a:p>
          <a:p>
            <a:endParaRPr lang="en-US" altLang="ja-JP">
              <a:latin typeface="Calibri"/>
              <a:ea typeface="游ゴシック"/>
              <a:cs typeface="Calibri"/>
            </a:endParaRPr>
          </a:p>
          <a:p>
            <a:endParaRPr lang="en-US" altLang="ja-JP">
              <a:latin typeface="Calibri"/>
              <a:ea typeface="游ゴシック"/>
              <a:cs typeface="Calibri"/>
            </a:endParaRPr>
          </a:p>
        </p:txBody>
      </p:sp>
      <p:sp>
        <p:nvSpPr>
          <p:cNvPr id="4" name="Slide Number Placeholder 3">
            <a:extLst>
              <a:ext uri="{FF2B5EF4-FFF2-40B4-BE49-F238E27FC236}">
                <a16:creationId xmlns:a16="http://schemas.microsoft.com/office/drawing/2014/main" id="{4D032F48-3941-E206-02DF-67ABB306CCBB}"/>
              </a:ext>
            </a:extLst>
          </p:cNvPr>
          <p:cNvSpPr>
            <a:spLocks noGrp="1"/>
          </p:cNvSpPr>
          <p:nvPr>
            <p:ph type="sldNum" sz="quarter" idx="5"/>
          </p:nvPr>
        </p:nvSpPr>
        <p:spPr/>
        <p:txBody>
          <a:bodyPr/>
          <a:lstStyle/>
          <a:p>
            <a:fld id="{D76A3FFA-0AE7-2849-81EE-FF89254C8B2A}" type="slidenum">
              <a:rPr kumimoji="1" lang="ja-JP" altLang="en-US" smtClean="0"/>
              <a:t>18</a:t>
            </a:fld>
            <a:endParaRPr kumimoji="1" lang="ja-JP" altLang="en-US"/>
          </a:p>
        </p:txBody>
      </p:sp>
    </p:spTree>
    <p:extLst>
      <p:ext uri="{BB962C8B-B14F-4D97-AF65-F5344CB8AC3E}">
        <p14:creationId xmlns:p14="http://schemas.microsoft.com/office/powerpoint/2010/main" val="353333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B829E-40CA-C01E-ABF4-19D8FE7C6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647B2-5B1C-9046-DF7B-792B87FA4B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35E250-B92C-7608-FD71-B0621F82B247}"/>
              </a:ext>
            </a:extLst>
          </p:cNvPr>
          <p:cNvSpPr>
            <a:spLocks noGrp="1"/>
          </p:cNvSpPr>
          <p:nvPr>
            <p:ph type="body" idx="1"/>
          </p:nvPr>
        </p:nvSpPr>
        <p:spPr/>
        <p:txBody>
          <a:bodyPr/>
          <a:lstStyle/>
          <a:p>
            <a:r>
              <a:rPr lang="ja-JP" altLang="en-US">
                <a:latin typeface="Calibri"/>
                <a:ea typeface="游ゴシック"/>
                <a:cs typeface="Calibri"/>
              </a:rPr>
              <a:t>道の駅のイメージです。中心に大きな広場をつくり、広場を囲うように施設を配置します。</a:t>
            </a:r>
            <a:endParaRPr lang="en-US" altLang="ja-JP">
              <a:latin typeface="Calibri"/>
              <a:ea typeface="游ゴシック"/>
              <a:cs typeface="Calibri"/>
            </a:endParaRPr>
          </a:p>
          <a:p>
            <a:r>
              <a:rPr lang="ja-JP" altLang="en-US">
                <a:latin typeface="Calibri"/>
                <a:ea typeface="游ゴシック"/>
                <a:cs typeface="Calibri"/>
              </a:rPr>
              <a:t>物産館やレストランを中心とした観光拠点機能に加え、交流スペースなど、市民の交流拠点としても活用できる、</a:t>
            </a:r>
            <a:endParaRPr lang="en-US" altLang="ja-JP">
              <a:latin typeface="Calibri"/>
              <a:ea typeface="游ゴシック"/>
              <a:cs typeface="Calibri"/>
            </a:endParaRPr>
          </a:p>
          <a:p>
            <a:r>
              <a:rPr lang="ja-JP" altLang="en-US">
                <a:latin typeface="Calibri"/>
                <a:ea typeface="游ゴシック"/>
                <a:cs typeface="Calibri"/>
              </a:rPr>
              <a:t>市内外、誰でも訪れやすい施設を目指します。</a:t>
            </a:r>
            <a:endParaRPr lang="en-US" altLang="ja-JP">
              <a:latin typeface="Calibri"/>
              <a:ea typeface="游ゴシック"/>
              <a:cs typeface="Calibri"/>
            </a:endParaRPr>
          </a:p>
        </p:txBody>
      </p:sp>
      <p:sp>
        <p:nvSpPr>
          <p:cNvPr id="4" name="Slide Number Placeholder 3">
            <a:extLst>
              <a:ext uri="{FF2B5EF4-FFF2-40B4-BE49-F238E27FC236}">
                <a16:creationId xmlns:a16="http://schemas.microsoft.com/office/drawing/2014/main" id="{C2A796DD-B8D3-4267-F212-0E1E8D19805C}"/>
              </a:ext>
            </a:extLst>
          </p:cNvPr>
          <p:cNvSpPr>
            <a:spLocks noGrp="1"/>
          </p:cNvSpPr>
          <p:nvPr>
            <p:ph type="sldNum" sz="quarter" idx="5"/>
          </p:nvPr>
        </p:nvSpPr>
        <p:spPr/>
        <p:txBody>
          <a:bodyPr/>
          <a:lstStyle/>
          <a:p>
            <a:fld id="{D76A3FFA-0AE7-2849-81EE-FF89254C8B2A}" type="slidenum">
              <a:rPr kumimoji="1" lang="ja-JP" altLang="en-US" smtClean="0"/>
              <a:t>19</a:t>
            </a:fld>
            <a:endParaRPr kumimoji="1" lang="ja-JP" altLang="en-US"/>
          </a:p>
        </p:txBody>
      </p:sp>
    </p:spTree>
    <p:extLst>
      <p:ext uri="{BB962C8B-B14F-4D97-AF65-F5344CB8AC3E}">
        <p14:creationId xmlns:p14="http://schemas.microsoft.com/office/powerpoint/2010/main" val="1285174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3BA71-B839-FB02-2B24-1E84A488EC6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BB6BA6-88A3-B6DB-C106-057D684EA3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A484A1-E88D-8135-F6F1-1773AA495533}"/>
              </a:ext>
            </a:extLst>
          </p:cNvPr>
          <p:cNvSpPr>
            <a:spLocks noGrp="1"/>
          </p:cNvSpPr>
          <p:nvPr>
            <p:ph type="body" idx="1"/>
          </p:nvPr>
        </p:nvSpPr>
        <p:spPr/>
        <p:txBody>
          <a:bodyPr/>
          <a:lstStyle/>
          <a:p>
            <a:r>
              <a:rPr lang="ja-JP" altLang="en-US">
                <a:ea typeface="游ゴシック"/>
              </a:rPr>
              <a:t>道の駅は、市が設置、民間が運営、工業団地は市が造設、企業に定期借地にすることで、安定した収益・雇用の獲得を目指します。</a:t>
            </a:r>
            <a:endParaRPr lang="en-US" altLang="ja-JP">
              <a:ea typeface="游ゴシック"/>
            </a:endParaRPr>
          </a:p>
          <a:p>
            <a:r>
              <a:rPr lang="ja-JP" altLang="en-US">
                <a:ea typeface="游ゴシック"/>
              </a:rPr>
              <a:t>道の駅と工業団地を一体的に整備することで、事業投資は1</a:t>
            </a:r>
            <a:r>
              <a:rPr lang="en-US" altLang="ja-JP">
                <a:ea typeface="游ゴシック"/>
              </a:rPr>
              <a:t>5</a:t>
            </a:r>
            <a:r>
              <a:rPr lang="ja-JP" altLang="en-US">
                <a:ea typeface="游ゴシック"/>
              </a:rPr>
              <a:t>年で回収可能となり、</a:t>
            </a:r>
            <a:endParaRPr lang="en-US" altLang="ja-JP">
              <a:ea typeface="游ゴシック"/>
            </a:endParaRPr>
          </a:p>
          <a:p>
            <a:r>
              <a:rPr lang="ja-JP" altLang="en-US">
                <a:ea typeface="游ゴシック"/>
              </a:rPr>
              <a:t>その後は年間</a:t>
            </a:r>
            <a:r>
              <a:rPr lang="en-US" altLang="ja-JP">
                <a:ea typeface="游ゴシック"/>
              </a:rPr>
              <a:t>1.9</a:t>
            </a:r>
            <a:r>
              <a:rPr lang="ja-JP" altLang="en-US">
                <a:ea typeface="游ゴシック"/>
              </a:rPr>
              <a:t>億円の収益、事業全体で合計550人の雇用機会の創出ができると試算しました。</a:t>
            </a:r>
            <a:endParaRPr lang="en-US" altLang="ja-JP">
              <a:ea typeface="游ゴシック"/>
            </a:endParaRPr>
          </a:p>
          <a:p>
            <a:r>
              <a:rPr lang="ja-JP" altLang="en-US">
                <a:ea typeface="游ゴシック"/>
              </a:rPr>
              <a:t>観光の集客力と産業の稼ぐ力を組み合わせることで、長期的で安定した収益が獲得できます。</a:t>
            </a:r>
            <a:endParaRPr kumimoji="1" lang="ja-JP" altLang="en-US"/>
          </a:p>
        </p:txBody>
      </p:sp>
      <p:sp>
        <p:nvSpPr>
          <p:cNvPr id="4" name="スライド番号プレースホルダー 3">
            <a:extLst>
              <a:ext uri="{FF2B5EF4-FFF2-40B4-BE49-F238E27FC236}">
                <a16:creationId xmlns:a16="http://schemas.microsoft.com/office/drawing/2014/main" id="{E98F7595-7135-2D60-2879-2F2811066D40}"/>
              </a:ext>
            </a:extLst>
          </p:cNvPr>
          <p:cNvSpPr>
            <a:spLocks noGrp="1"/>
          </p:cNvSpPr>
          <p:nvPr>
            <p:ph type="sldNum" sz="quarter" idx="5"/>
          </p:nvPr>
        </p:nvSpPr>
        <p:spPr/>
        <p:txBody>
          <a:bodyPr/>
          <a:lstStyle/>
          <a:p>
            <a:fld id="{D76A3FFA-0AE7-2849-81EE-FF89254C8B2A}" type="slidenum">
              <a:rPr kumimoji="1" lang="ja-JP" altLang="en-US" smtClean="0"/>
              <a:t>20</a:t>
            </a:fld>
            <a:endParaRPr kumimoji="1" lang="ja-JP" altLang="en-US"/>
          </a:p>
        </p:txBody>
      </p:sp>
    </p:spTree>
    <p:extLst>
      <p:ext uri="{BB962C8B-B14F-4D97-AF65-F5344CB8AC3E}">
        <p14:creationId xmlns:p14="http://schemas.microsoft.com/office/powerpoint/2010/main" val="3125829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游ゴシック"/>
                <a:ea typeface="游ゴシック"/>
                <a:cs typeface="Calibri"/>
              </a:rPr>
              <a:t>二つ目に効率化についてお話します。</a:t>
            </a:r>
            <a:endParaRPr lang="en-US" altLang="ja-JP">
              <a:latin typeface="游ゴシック"/>
              <a:ea typeface="游ゴシック"/>
              <a:cs typeface="Calibri"/>
            </a:endParaRPr>
          </a:p>
          <a:p>
            <a:r>
              <a:rPr lang="ja-JP" altLang="en-US">
                <a:latin typeface="游ゴシック"/>
                <a:ea typeface="游ゴシック"/>
                <a:cs typeface="Calibri"/>
              </a:rPr>
              <a:t>ここでは、</a:t>
            </a:r>
            <a:r>
              <a:rPr kumimoji="1" lang="ja-JP" altLang="en-US"/>
              <a:t>公共施設の集約・効率化を進め、行政サービスの水準を維持することを目指して提案をします。</a:t>
            </a:r>
            <a:endParaRPr lang="ja-JP" altLang="en-US">
              <a:latin typeface="游ゴシック"/>
              <a:ea typeface="游ゴシック"/>
              <a:cs typeface="Calibri"/>
            </a:endParaRPr>
          </a:p>
        </p:txBody>
      </p:sp>
      <p:sp>
        <p:nvSpPr>
          <p:cNvPr id="4" name="Slide Number Placeholder 3"/>
          <p:cNvSpPr>
            <a:spLocks noGrp="1"/>
          </p:cNvSpPr>
          <p:nvPr>
            <p:ph type="sldNum" sz="quarter" idx="5"/>
          </p:nvPr>
        </p:nvSpPr>
        <p:spPr/>
        <p:txBody>
          <a:bodyPr/>
          <a:lstStyle/>
          <a:p>
            <a:fld id="{D76A3FFA-0AE7-2849-81EE-FF89254C8B2A}" type="slidenum">
              <a:rPr kumimoji="1" lang="ja-JP" altLang="en-US" smtClean="0"/>
              <a:t>21</a:t>
            </a:fld>
            <a:endParaRPr kumimoji="1" lang="ja-JP" altLang="en-US"/>
          </a:p>
        </p:txBody>
      </p:sp>
    </p:spTree>
    <p:extLst>
      <p:ext uri="{BB962C8B-B14F-4D97-AF65-F5344CB8AC3E}">
        <p14:creationId xmlns:p14="http://schemas.microsoft.com/office/powerpoint/2010/main" val="612438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893E4-A96E-2F44-0955-044D5A6E38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4E0FBF-905D-DA58-2BBF-992F586FDA6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8B5CDC9-F038-BF11-DA7F-1BD34777A6F7}"/>
              </a:ext>
            </a:extLst>
          </p:cNvPr>
          <p:cNvSpPr>
            <a:spLocks noGrp="1"/>
          </p:cNvSpPr>
          <p:nvPr>
            <p:ph type="body" idx="1"/>
          </p:nvPr>
        </p:nvSpPr>
        <p:spPr/>
        <p:txBody>
          <a:bodyPr/>
          <a:lstStyle/>
          <a:p>
            <a:r>
              <a:rPr lang="ja-JP" altLang="en-US"/>
              <a:t>まず、ごみ処理施設の集約化についてです。</a:t>
            </a:r>
          </a:p>
          <a:p>
            <a:r>
              <a:rPr lang="ja-JP" altLang="en-US"/>
              <a:t>土浦市とつくば市では、ごみ処理施設の更新時期が近いことから、広域でのごみ処理を行います。</a:t>
            </a:r>
            <a:br>
              <a:rPr lang="ja-JP" altLang="en-US"/>
            </a:br>
            <a:r>
              <a:rPr lang="ja-JP" altLang="en-US"/>
              <a:t>現在の処理能力などを踏まえ、</a:t>
            </a:r>
            <a:r>
              <a:rPr lang="ja-JP" altLang="en-US" b="1"/>
              <a:t>土浦市の施設は廃止し、つくば市の施設を拡張・更新して集約します。</a:t>
            </a:r>
            <a:endParaRPr lang="ja-JP" altLang="en-US"/>
          </a:p>
          <a:p>
            <a:endParaRPr kumimoji="1" lang="en-US" altLang="ja-JP"/>
          </a:p>
        </p:txBody>
      </p:sp>
      <p:sp>
        <p:nvSpPr>
          <p:cNvPr id="4" name="スライド番号プレースホルダー 3">
            <a:extLst>
              <a:ext uri="{FF2B5EF4-FFF2-40B4-BE49-F238E27FC236}">
                <a16:creationId xmlns:a16="http://schemas.microsoft.com/office/drawing/2014/main" id="{4811491F-9796-81C3-8E71-9C21DD366DAF}"/>
              </a:ext>
            </a:extLst>
          </p:cNvPr>
          <p:cNvSpPr>
            <a:spLocks noGrp="1"/>
          </p:cNvSpPr>
          <p:nvPr>
            <p:ph type="sldNum" sz="quarter" idx="5"/>
          </p:nvPr>
        </p:nvSpPr>
        <p:spPr/>
        <p:txBody>
          <a:bodyPr/>
          <a:lstStyle/>
          <a:p>
            <a:fld id="{D76A3FFA-0AE7-2849-81EE-FF89254C8B2A}" type="slidenum">
              <a:rPr kumimoji="1" lang="ja-JP" altLang="en-US" smtClean="0"/>
              <a:t>22</a:t>
            </a:fld>
            <a:endParaRPr kumimoji="1" lang="ja-JP" altLang="en-US"/>
          </a:p>
        </p:txBody>
      </p:sp>
    </p:spTree>
    <p:extLst>
      <p:ext uri="{BB962C8B-B14F-4D97-AF65-F5344CB8AC3E}">
        <p14:creationId xmlns:p14="http://schemas.microsoft.com/office/powerpoint/2010/main" val="4012314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01286-1A42-95E4-587C-2A57847BBD5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F06608-EF60-2A96-BB37-5E69DC589B7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3FEFFE1-64C0-EC88-AE7E-BBCE386036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新しい広域ごみ処理施設は高効率発電施設とし、建設費や運営費はごみの排出量に応じて両市で分担します。</a:t>
            </a:r>
            <a:br>
              <a:rPr lang="ja-JP" altLang="en-US"/>
            </a:br>
            <a:r>
              <a:rPr lang="ja-JP" altLang="en-US"/>
              <a:t>また、土浦市の跡地は中継施設として活用し、ごみ収集の効率化を図ることで集約後も</a:t>
            </a:r>
            <a:r>
              <a:rPr lang="ja-JP" altLang="en-US" b="1"/>
              <a:t>現在の頻度で収集可能になります。</a:t>
            </a:r>
            <a:endParaRPr lang="ja-JP" altLang="en-US"/>
          </a:p>
          <a:p>
            <a:endParaRPr lang="ja-JP" altLang="en-US"/>
          </a:p>
          <a:p>
            <a:endParaRPr kumimoji="1" lang="en-US" altLang="ja-JP"/>
          </a:p>
        </p:txBody>
      </p:sp>
      <p:sp>
        <p:nvSpPr>
          <p:cNvPr id="4" name="スライド番号プレースホルダー 3">
            <a:extLst>
              <a:ext uri="{FF2B5EF4-FFF2-40B4-BE49-F238E27FC236}">
                <a16:creationId xmlns:a16="http://schemas.microsoft.com/office/drawing/2014/main" id="{0EFC90B2-39E6-1CE9-221A-9146A5169E90}"/>
              </a:ext>
            </a:extLst>
          </p:cNvPr>
          <p:cNvSpPr>
            <a:spLocks noGrp="1"/>
          </p:cNvSpPr>
          <p:nvPr>
            <p:ph type="sldNum" sz="quarter" idx="5"/>
          </p:nvPr>
        </p:nvSpPr>
        <p:spPr/>
        <p:txBody>
          <a:bodyPr/>
          <a:lstStyle/>
          <a:p>
            <a:fld id="{D76A3FFA-0AE7-2849-81EE-FF89254C8B2A}" type="slidenum">
              <a:rPr kumimoji="1" lang="ja-JP" altLang="en-US" smtClean="0"/>
              <a:t>23</a:t>
            </a:fld>
            <a:endParaRPr kumimoji="1" lang="ja-JP" altLang="en-US"/>
          </a:p>
        </p:txBody>
      </p:sp>
    </p:spTree>
    <p:extLst>
      <p:ext uri="{BB962C8B-B14F-4D97-AF65-F5344CB8AC3E}">
        <p14:creationId xmlns:p14="http://schemas.microsoft.com/office/powerpoint/2010/main" val="605063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集約した場合の費用についてです。</a:t>
            </a:r>
            <a:endParaRPr lang="en-US" altLang="ja-JP"/>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24</a:t>
            </a:fld>
            <a:endParaRPr kumimoji="1" lang="ja-JP" altLang="en-US"/>
          </a:p>
        </p:txBody>
      </p:sp>
    </p:spTree>
    <p:extLst>
      <p:ext uri="{BB962C8B-B14F-4D97-AF65-F5344CB8AC3E}">
        <p14:creationId xmlns:p14="http://schemas.microsoft.com/office/powerpoint/2010/main" val="3751136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循環型社会形成推進交付金を活用することで、市の負担を軽減できます。</a:t>
            </a:r>
            <a:br>
              <a:rPr lang="ja-JP" altLang="en-US"/>
            </a:br>
            <a:endParaRPr kumimoji="1" lang="en-US" altLang="ja-JP"/>
          </a:p>
          <a:p>
            <a:r>
              <a:rPr kumimoji="1" lang="ja-JP" altLang="en-US"/>
              <a:t>集約によって土浦市では、</a:t>
            </a:r>
            <a:r>
              <a:rPr kumimoji="1" lang="en-US" altLang="ja-JP"/>
              <a:t>20</a:t>
            </a:r>
            <a:r>
              <a:rPr kumimoji="1" lang="ja-JP" altLang="en-US"/>
              <a:t>年間で約</a:t>
            </a:r>
            <a:r>
              <a:rPr kumimoji="1" lang="en-US" altLang="ja-JP"/>
              <a:t>106</a:t>
            </a:r>
            <a:r>
              <a:rPr kumimoji="1" lang="ja-JP" altLang="en-US"/>
              <a:t>億円の費用削減効果が期待できます。</a:t>
            </a:r>
            <a:endParaRPr kumimoji="1" lang="en-US" altLang="ja-JP"/>
          </a:p>
          <a:p>
            <a:r>
              <a:rPr kumimoji="1" lang="ja-JP" altLang="en-US"/>
              <a:t>また、同様の試算結果からつくば市でも大幅な費用の削減が見込めます。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25</a:t>
            </a:fld>
            <a:endParaRPr kumimoji="1" lang="ja-JP" altLang="en-US"/>
          </a:p>
        </p:txBody>
      </p:sp>
    </p:spTree>
    <p:extLst>
      <p:ext uri="{BB962C8B-B14F-4D97-AF65-F5344CB8AC3E}">
        <p14:creationId xmlns:p14="http://schemas.microsoft.com/office/powerpoint/2010/main" val="533131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33BB5-2844-892D-1731-2F8CFC9846F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B1C465-C944-46C8-1B25-5845741CF8A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2A469AC-425D-0D4C-22C0-E46B969D6232}"/>
              </a:ext>
            </a:extLst>
          </p:cNvPr>
          <p:cNvSpPr>
            <a:spLocks noGrp="1"/>
          </p:cNvSpPr>
          <p:nvPr>
            <p:ph type="body" idx="1"/>
          </p:nvPr>
        </p:nvSpPr>
        <p:spPr/>
        <p:txBody>
          <a:bodyPr/>
          <a:lstStyle/>
          <a:p>
            <a:r>
              <a:rPr lang="ja-JP" altLang="en-US"/>
              <a:t>次に、新治地区公共施設の統廃合についてです。</a:t>
            </a:r>
          </a:p>
          <a:p>
            <a:r>
              <a:rPr lang="ja-JP" altLang="en-US" b="1"/>
              <a:t>新治総合福祉センターと新治支所を閉館し、それぞれの機能を新治地区公民館へ移転します。</a:t>
            </a:r>
            <a:endParaRPr lang="ja-JP" altLang="en-US"/>
          </a:p>
          <a:p>
            <a:r>
              <a:rPr lang="ja-JP" altLang="en-US"/>
              <a:t>新治地区公民館は、増築工事を行うことで、行政サービスや利用機能を拡充し、</a:t>
            </a:r>
            <a:r>
              <a:rPr lang="ja-JP" altLang="en-US" b="1"/>
              <a:t>多世代が利用しやすい施設として整備します。</a:t>
            </a:r>
            <a:endParaRPr lang="ja-JP" altLang="en-US"/>
          </a:p>
          <a:p>
            <a:endParaRPr lang="en-US" altLang="ja-JP"/>
          </a:p>
          <a:p>
            <a:endParaRPr lang="en-US" altLang="ja-JP"/>
          </a:p>
          <a:p>
            <a:endParaRPr kumimoji="1" lang="en-US" altLang="ja-JP" b="0"/>
          </a:p>
        </p:txBody>
      </p:sp>
      <p:sp>
        <p:nvSpPr>
          <p:cNvPr id="4" name="スライド番号プレースホルダー 3">
            <a:extLst>
              <a:ext uri="{FF2B5EF4-FFF2-40B4-BE49-F238E27FC236}">
                <a16:creationId xmlns:a16="http://schemas.microsoft.com/office/drawing/2014/main" id="{797F4699-CD78-EC21-2908-C51917E627F8}"/>
              </a:ext>
            </a:extLst>
          </p:cNvPr>
          <p:cNvSpPr>
            <a:spLocks noGrp="1"/>
          </p:cNvSpPr>
          <p:nvPr>
            <p:ph type="sldNum" sz="quarter" idx="5"/>
          </p:nvPr>
        </p:nvSpPr>
        <p:spPr/>
        <p:txBody>
          <a:bodyPr/>
          <a:lstStyle/>
          <a:p>
            <a:fld id="{D76A3FFA-0AE7-2849-81EE-FF89254C8B2A}" type="slidenum">
              <a:rPr kumimoji="1" lang="ja-JP" altLang="en-US" smtClean="0"/>
              <a:t>26</a:t>
            </a:fld>
            <a:endParaRPr kumimoji="1" lang="ja-JP" altLang="en-US"/>
          </a:p>
        </p:txBody>
      </p:sp>
    </p:spTree>
    <p:extLst>
      <p:ext uri="{BB962C8B-B14F-4D97-AF65-F5344CB8AC3E}">
        <p14:creationId xmlns:p14="http://schemas.microsoft.com/office/powerpoint/2010/main" val="672021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t>3</a:t>
            </a:r>
            <a:r>
              <a:rPr lang="ja-JP" altLang="en-US"/>
              <a:t>施設を個別に維持した場合と統合した場合の費用を比較します。</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t>このように施設を集約することで、建物の総量削減や維持管理コストの縮減が可能となり、</a:t>
            </a:r>
            <a:endParaRPr lang="en-US" altLang="ja-JP"/>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b="1"/>
              <a:t>20</a:t>
            </a:r>
            <a:r>
              <a:rPr lang="ja-JP" altLang="en-US" b="1"/>
              <a:t>年間で約</a:t>
            </a:r>
            <a:r>
              <a:rPr lang="en-US" altLang="ja-JP" b="1"/>
              <a:t>12.</a:t>
            </a:r>
            <a:r>
              <a:rPr lang="ja-JP" altLang="en-US" b="1"/>
              <a:t>３億円のコスト削減が見込めます。</a:t>
            </a:r>
            <a:endParaRPr lang="ja-JP" altLang="en-US"/>
          </a:p>
          <a:p>
            <a:endParaRPr kumimoji="1" lang="ja-JP" altLang="en-US"/>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27</a:t>
            </a:fld>
            <a:endParaRPr kumimoji="1" lang="ja-JP" altLang="en-US"/>
          </a:p>
        </p:txBody>
      </p:sp>
    </p:spTree>
    <p:extLst>
      <p:ext uri="{BB962C8B-B14F-4D97-AF65-F5344CB8AC3E}">
        <p14:creationId xmlns:p14="http://schemas.microsoft.com/office/powerpoint/2010/main" val="4196022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a:latin typeface="游ゴシック"/>
                <a:ea typeface="游ゴシック"/>
                <a:cs typeface="Calibri"/>
              </a:rPr>
              <a:t>次に愛着についてお話します。</a:t>
            </a:r>
            <a:endParaRPr lang="en-US" altLang="ja-JP">
              <a:latin typeface="游ゴシック"/>
              <a:ea typeface="游ゴシック"/>
              <a:cs typeface="Calibri"/>
            </a:endParaRPr>
          </a:p>
          <a:p>
            <a:r>
              <a:rPr lang="ja-JP" altLang="en-US">
                <a:latin typeface="+mn-lt"/>
                <a:ea typeface="游ゴシック"/>
                <a:cs typeface="Calibri"/>
              </a:rPr>
              <a:t>ここでは、</a:t>
            </a:r>
            <a:r>
              <a:rPr kumimoji="1" lang="ja-JP" altLang="en-US"/>
              <a:t>地域愛着の醸成を推進することを目指して提案をします。</a:t>
            </a:r>
            <a:endParaRPr lang="ja-JP" altLang="en-US">
              <a:latin typeface="+mn-lt"/>
              <a:ea typeface="游ゴシック"/>
              <a:cs typeface="Calibri"/>
            </a:endParaRPr>
          </a:p>
          <a:p>
            <a:endParaRPr lang="ja-JP" altLang="en-US">
              <a:latin typeface="游ゴシック"/>
              <a:ea typeface="游ゴシック"/>
              <a:cs typeface="Calibri"/>
            </a:endParaRPr>
          </a:p>
        </p:txBody>
      </p:sp>
      <p:sp>
        <p:nvSpPr>
          <p:cNvPr id="4" name="Slide Number Placeholder 3"/>
          <p:cNvSpPr>
            <a:spLocks noGrp="1"/>
          </p:cNvSpPr>
          <p:nvPr>
            <p:ph type="sldNum" sz="quarter" idx="5"/>
          </p:nvPr>
        </p:nvSpPr>
        <p:spPr/>
        <p:txBody>
          <a:bodyPr/>
          <a:lstStyle/>
          <a:p>
            <a:fld id="{D76A3FFA-0AE7-2849-81EE-FF89254C8B2A}" type="slidenum">
              <a:rPr kumimoji="1" lang="ja-JP" altLang="en-US" smtClean="0"/>
              <a:t>28</a:t>
            </a:fld>
            <a:endParaRPr kumimoji="1" lang="ja-JP" altLang="en-US"/>
          </a:p>
        </p:txBody>
      </p:sp>
    </p:spTree>
    <p:extLst>
      <p:ext uri="{BB962C8B-B14F-4D97-AF65-F5344CB8AC3E}">
        <p14:creationId xmlns:p14="http://schemas.microsoft.com/office/powerpoint/2010/main" val="20802786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ea typeface="游ゴシック"/>
              </a:rPr>
              <a:t>土浦市の高校には土浦市外からも多くの高校生が来ており、</a:t>
            </a:r>
            <a:r>
              <a:rPr kumimoji="1" lang="en-US" altLang="ja-JP">
                <a:ea typeface="游ゴシック"/>
              </a:rPr>
              <a:t>2024</a:t>
            </a:r>
            <a:r>
              <a:rPr kumimoji="1" lang="ja-JP" altLang="en-US">
                <a:ea typeface="游ゴシック"/>
              </a:rPr>
              <a:t>年に土浦市の高校２年生・大学２年生に向けて実施されたアンケートでは</a:t>
            </a:r>
            <a:r>
              <a:rPr kumimoji="1" lang="en-US" altLang="ja-JP">
                <a:ea typeface="游ゴシック"/>
              </a:rPr>
              <a:t>70%</a:t>
            </a:r>
            <a:r>
              <a:rPr kumimoji="1" lang="ja-JP" altLang="en-US">
                <a:ea typeface="游ゴシック"/>
              </a:rPr>
              <a:t>以上の学生が土浦市外から通学しているという現状がみられました。この土浦市外からの学生が土浦へと通学するの中で土浦に触れ、愛着を醸成することで将来的に土浦へ就職・定住してもらい社会増を増やすことが目的となる事業で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29</a:t>
            </a:fld>
            <a:endParaRPr kumimoji="1" lang="ja-JP" altLang="en-US"/>
          </a:p>
        </p:txBody>
      </p:sp>
    </p:spTree>
    <p:extLst>
      <p:ext uri="{BB962C8B-B14F-4D97-AF65-F5344CB8AC3E}">
        <p14:creationId xmlns:p14="http://schemas.microsoft.com/office/powerpoint/2010/main" val="3881753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A13CE-AD60-07D6-262D-803AAB24AD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093A3F-2C12-AE05-65B5-838AC56F02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48BE415-4DF4-36D2-DC87-866A4E9A8775}"/>
              </a:ext>
            </a:extLst>
          </p:cNvPr>
          <p:cNvSpPr>
            <a:spLocks noGrp="1"/>
          </p:cNvSpPr>
          <p:nvPr>
            <p:ph type="body" idx="1"/>
          </p:nvPr>
        </p:nvSpPr>
        <p:spPr/>
        <p:txBody>
          <a:bodyPr/>
          <a:lstStyle/>
          <a:p>
            <a:r>
              <a:rPr kumimoji="1" lang="ja-JP" altLang="en-US">
                <a:ea typeface="游ゴシック"/>
              </a:rPr>
              <a:t>そこで土浦駅前にある</a:t>
            </a:r>
            <a:r>
              <a:rPr kumimoji="1" lang="en-US" altLang="ja-JP">
                <a:ea typeface="游ゴシック"/>
              </a:rPr>
              <a:t>urara</a:t>
            </a:r>
            <a:r>
              <a:rPr kumimoji="1" lang="ja-JP" altLang="en-US">
                <a:ea typeface="游ゴシック"/>
              </a:rPr>
              <a:t>１階の空きテナントで、高校生から</a:t>
            </a:r>
            <a:r>
              <a:rPr kumimoji="1" lang="en-US" altLang="ja-JP">
                <a:ea typeface="游ゴシック"/>
              </a:rPr>
              <a:t>20</a:t>
            </a:r>
            <a:r>
              <a:rPr kumimoji="1" lang="ja-JP" altLang="en-US">
                <a:ea typeface="游ゴシック"/>
              </a:rPr>
              <a:t>代の若者が利用できる寄り道施設の</a:t>
            </a:r>
            <a:r>
              <a:rPr kumimoji="1" lang="en-US" altLang="ja-JP">
                <a:ea typeface="游ゴシック"/>
              </a:rPr>
              <a:t>Tsuchiura Youth Hub</a:t>
            </a:r>
            <a:r>
              <a:rPr kumimoji="1" lang="ja-JP" altLang="en-US">
                <a:ea typeface="游ゴシック"/>
              </a:rPr>
              <a:t>の提案を行います。</a:t>
            </a:r>
            <a:r>
              <a:rPr kumimoji="1" lang="en-US" altLang="ja-JP">
                <a:ea typeface="游ゴシック"/>
              </a:rPr>
              <a:t>Tsuchiura Youth Hub</a:t>
            </a:r>
            <a:r>
              <a:rPr kumimoji="1" lang="ja-JP" altLang="en-US">
                <a:ea typeface="游ゴシック"/>
              </a:rPr>
              <a:t>は共用の参考書が使える勉強スペース、靴を脱いでリラックスできるくつろぎスペース、団らんや飲食等が行える賑わいスペース、企画やイベントの活動を行うプロジェクトスペースの４つで構成されます。プロジェクトスペースでは学生のしたいと思ったことを主な題材とし、地域を巻き込んだ様々な活動を行います。</a:t>
            </a:r>
            <a:endParaRPr kumimoji="1" lang="en-US" altLang="ja-JP">
              <a:ea typeface="游ゴシック"/>
            </a:endParaRPr>
          </a:p>
          <a:p>
            <a:endParaRPr kumimoji="1" lang="ja-JP" altLang="en-US"/>
          </a:p>
        </p:txBody>
      </p:sp>
      <p:sp>
        <p:nvSpPr>
          <p:cNvPr id="4" name="スライド番号プレースホルダー 3">
            <a:extLst>
              <a:ext uri="{FF2B5EF4-FFF2-40B4-BE49-F238E27FC236}">
                <a16:creationId xmlns:a16="http://schemas.microsoft.com/office/drawing/2014/main" id="{7699EF45-AD40-45DB-33A3-820E57E0CF1F}"/>
              </a:ext>
            </a:extLst>
          </p:cNvPr>
          <p:cNvSpPr>
            <a:spLocks noGrp="1"/>
          </p:cNvSpPr>
          <p:nvPr>
            <p:ph type="sldNum" sz="quarter" idx="5"/>
          </p:nvPr>
        </p:nvSpPr>
        <p:spPr/>
        <p:txBody>
          <a:bodyPr/>
          <a:lstStyle/>
          <a:p>
            <a:fld id="{D76A3FFA-0AE7-2849-81EE-FF89254C8B2A}" type="slidenum">
              <a:rPr kumimoji="1" lang="ja-JP" altLang="en-US" smtClean="0"/>
              <a:t>30</a:t>
            </a:fld>
            <a:endParaRPr kumimoji="1" lang="ja-JP" altLang="en-US"/>
          </a:p>
        </p:txBody>
      </p:sp>
    </p:spTree>
    <p:extLst>
      <p:ext uri="{BB962C8B-B14F-4D97-AF65-F5344CB8AC3E}">
        <p14:creationId xmlns:p14="http://schemas.microsoft.com/office/powerpoint/2010/main" val="2890412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a:ea typeface="游ゴシック"/>
              </a:rPr>
              <a:t>Tsuchiura Youth Hub</a:t>
            </a:r>
            <a:r>
              <a:rPr kumimoji="1" lang="ja-JP" altLang="en-US">
                <a:ea typeface="游ゴシック"/>
              </a:rPr>
              <a:t>は主に若者のサードプレイスを提供する役割と、若者と地域資源とが接触する機会を創出する場を提供する２つの役割があります。</a:t>
            </a:r>
            <a:endParaRPr kumimoji="1" lang="en-US" altLang="ja-JP">
              <a:ea typeface="游ゴシック"/>
            </a:endParaRPr>
          </a:p>
          <a:p>
            <a:r>
              <a:rPr kumimoji="1" lang="ja-JP" altLang="en-US">
                <a:ea typeface="游ゴシック"/>
              </a:rPr>
              <a:t>前者では居場所づくりによる</a:t>
            </a:r>
            <a:r>
              <a:rPr kumimoji="1" lang="en-US" altLang="ja-JP">
                <a:ea typeface="游ゴシック"/>
              </a:rPr>
              <a:t>Tsuchiura Youth Hub</a:t>
            </a:r>
            <a:r>
              <a:rPr kumimoji="1" lang="ja-JP" altLang="en-US">
                <a:ea typeface="游ゴシック"/>
              </a:rPr>
              <a:t>への場所愛着の醸成を狙い、</a:t>
            </a:r>
            <a:endParaRPr kumimoji="1" lang="en-US" altLang="ja-JP">
              <a:ea typeface="游ゴシック"/>
            </a:endParaRPr>
          </a:p>
          <a:p>
            <a:r>
              <a:rPr kumimoji="1" lang="ja-JP" altLang="en-US">
                <a:ea typeface="游ゴシック"/>
              </a:rPr>
              <a:t>後者では</a:t>
            </a:r>
            <a:r>
              <a:rPr kumimoji="1" lang="en-US" altLang="ja-JP">
                <a:ea typeface="游ゴシック"/>
              </a:rPr>
              <a:t>Tsuchiura Youth Hub</a:t>
            </a:r>
            <a:r>
              <a:rPr kumimoji="1" lang="ja-JP" altLang="en-US">
                <a:ea typeface="游ゴシック"/>
              </a:rPr>
              <a:t>で学生が主体となる様々なイベントを企画し、地域の人々や会社・団体を巻き込んで行うことで地域接触をの機会を作り、若者の地域愛着の醸成を手助けします。</a:t>
            </a:r>
            <a:endParaRPr kumimoji="1" lang="en-US" altLang="ja-JP">
              <a:ea typeface="游ゴシック"/>
            </a:endParaRPr>
          </a:p>
          <a:p>
            <a:r>
              <a:rPr kumimoji="1" lang="ja-JP" altLang="en-US">
                <a:ea typeface="游ゴシック"/>
              </a:rPr>
              <a:t>以上のような形で通学する高校生を含めた若者が</a:t>
            </a:r>
            <a:r>
              <a:rPr lang="ja-JP" altLang="en-US">
                <a:ea typeface="游ゴシック"/>
              </a:rPr>
              <a:t>施設</a:t>
            </a:r>
            <a:r>
              <a:rPr kumimoji="1" lang="ja-JP" altLang="en-US">
                <a:ea typeface="游ゴシック"/>
              </a:rPr>
              <a:t>を介して土浦に触れ、土浦を知ることで土浦への愛着形成、さらには</a:t>
            </a:r>
            <a:r>
              <a:rPr kumimoji="1" lang="en-US" altLang="ja-JP">
                <a:ea typeface="游ゴシック"/>
              </a:rPr>
              <a:t>U</a:t>
            </a:r>
            <a:r>
              <a:rPr kumimoji="1" lang="ja-JP" altLang="en-US">
                <a:ea typeface="游ゴシック"/>
              </a:rPr>
              <a:t>ターンや</a:t>
            </a:r>
            <a:r>
              <a:rPr kumimoji="1" lang="en-US" altLang="ja-JP">
                <a:ea typeface="游ゴシック"/>
              </a:rPr>
              <a:t>J</a:t>
            </a:r>
            <a:r>
              <a:rPr kumimoji="1" lang="ja-JP" altLang="en-US">
                <a:ea typeface="游ゴシック"/>
              </a:rPr>
              <a:t>ターンへの意識を高めることで将来的な社会増を目指していきます。</a:t>
            </a:r>
            <a:endParaRPr kumimoji="1" lang="en-US" altLang="ja-JP">
              <a:ea typeface="游ゴシック"/>
            </a:endParaRP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31</a:t>
            </a:fld>
            <a:endParaRPr kumimoji="1" lang="ja-JP" altLang="en-US"/>
          </a:p>
        </p:txBody>
      </p:sp>
    </p:spTree>
    <p:extLst>
      <p:ext uri="{BB962C8B-B14F-4D97-AF65-F5344CB8AC3E}">
        <p14:creationId xmlns:p14="http://schemas.microsoft.com/office/powerpoint/2010/main" val="24248038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最後に、企業誘致についてです。</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ここでは愛着形成、空きテナントの活用を目指して提案します。</a:t>
            </a:r>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32</a:t>
            </a:fld>
            <a:endParaRPr kumimoji="1" lang="ja-JP" altLang="en-US"/>
          </a:p>
        </p:txBody>
      </p:sp>
    </p:spTree>
    <p:extLst>
      <p:ext uri="{BB962C8B-B14F-4D97-AF65-F5344CB8AC3E}">
        <p14:creationId xmlns:p14="http://schemas.microsoft.com/office/powerpoint/2010/main" val="901401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ctr"/>
            <a:r>
              <a:rPr kumimoji="1" lang="ja-JP" altLang="en-US"/>
              <a:t>現在、このオレンジ色のラインで示された、土浦駅と亀城公園を結ぶ国道</a:t>
            </a:r>
            <a:r>
              <a:rPr kumimoji="1" lang="en-US" altLang="ja-JP"/>
              <a:t>125</a:t>
            </a:r>
            <a:r>
              <a:rPr kumimoji="1" lang="ja-JP" altLang="en-US"/>
              <a:t>号沿いには多数の空きテナントが存在しています。 </a:t>
            </a:r>
            <a:r>
              <a:rPr kumimoji="1" lang="en-US" altLang="ja-JP"/>
              <a:t>(Enter)</a:t>
            </a:r>
            <a:r>
              <a:rPr kumimoji="1" lang="ja-JP" altLang="en-US"/>
              <a:t>そこで我々は、まちづくり企業を誘致し、この国道沿いで起業する人を募集し、空きテナントに店舗を設置して行きます。その過程で、</a:t>
            </a:r>
            <a:r>
              <a:rPr kumimoji="1" lang="en-US" altLang="ja-JP"/>
              <a:t>(Enter)</a:t>
            </a:r>
            <a:r>
              <a:rPr kumimoji="1" lang="ja-JP" altLang="en-US"/>
              <a:t>地域課題に取り組むビジネス案や、</a:t>
            </a:r>
            <a:r>
              <a:rPr kumimoji="1" lang="en-US" altLang="ja-JP"/>
              <a:t>(Enter)</a:t>
            </a:r>
            <a:r>
              <a:rPr kumimoji="1" lang="ja-JP" altLang="en-US"/>
              <a:t>起業のための助成金を補助し、地域への愛着醸成や地域景観の向上を目指します。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33</a:t>
            </a:fld>
            <a:endParaRPr kumimoji="1" lang="ja-JP" altLang="en-US"/>
          </a:p>
        </p:txBody>
      </p:sp>
    </p:spTree>
    <p:extLst>
      <p:ext uri="{BB962C8B-B14F-4D97-AF65-F5344CB8AC3E}">
        <p14:creationId xmlns:p14="http://schemas.microsoft.com/office/powerpoint/2010/main" val="1374708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mn-ea"/>
                <a:cs typeface="+mn-cs"/>
              </a:rPr>
              <a:t>まちづくり企業では、</a:t>
            </a:r>
            <a:r>
              <a:rPr kumimoji="1" lang="en-US" altLang="ja-JP" sz="1200" kern="1200">
                <a:solidFill>
                  <a:schemeClr val="tx1"/>
                </a:solidFill>
                <a:effectLst/>
                <a:latin typeface="+mn-lt"/>
                <a:ea typeface="+mn-ea"/>
                <a:cs typeface="+mn-cs"/>
              </a:rPr>
              <a:t>(Enter)</a:t>
            </a:r>
            <a:r>
              <a:rPr kumimoji="1" lang="ja-JP" altLang="ja-JP" sz="1200" kern="1200">
                <a:solidFill>
                  <a:schemeClr val="tx1"/>
                </a:solidFill>
                <a:effectLst/>
                <a:latin typeface="+mn-lt"/>
                <a:ea typeface="+mn-ea"/>
                <a:cs typeface="+mn-cs"/>
              </a:rPr>
              <a:t>土浦に起業家を集めるためのイベントの開催や広告を行</a:t>
            </a:r>
            <a:r>
              <a:rPr kumimoji="1" lang="ja-JP" altLang="en-US" sz="1200" kern="1200">
                <a:solidFill>
                  <a:schemeClr val="tx1"/>
                </a:solidFill>
                <a:effectLst/>
                <a:latin typeface="+mn-lt"/>
                <a:ea typeface="+mn-ea"/>
                <a:cs typeface="+mn-cs"/>
              </a:rPr>
              <a:t>います</a:t>
            </a:r>
            <a:r>
              <a:rPr kumimoji="1" lang="ja-JP" altLang="ja-JP" sz="1200" kern="1200">
                <a:solidFill>
                  <a:schemeClr val="tx1"/>
                </a:solidFill>
                <a:effectLst/>
                <a:latin typeface="+mn-lt"/>
                <a:ea typeface="+mn-ea"/>
                <a:cs typeface="+mn-cs"/>
              </a:rPr>
              <a:t>。また、</a:t>
            </a:r>
            <a:r>
              <a:rPr kumimoji="1" lang="en-US" altLang="ja-JP" sz="1200" kern="1200">
                <a:solidFill>
                  <a:schemeClr val="tx1"/>
                </a:solidFill>
                <a:effectLst/>
                <a:latin typeface="+mn-lt"/>
                <a:ea typeface="+mn-ea"/>
                <a:cs typeface="+mn-cs"/>
              </a:rPr>
              <a:t>(Enter)</a:t>
            </a:r>
            <a:r>
              <a:rPr kumimoji="1" lang="ja-JP" altLang="ja-JP" sz="1200" kern="1200">
                <a:solidFill>
                  <a:schemeClr val="tx1"/>
                </a:solidFill>
                <a:effectLst/>
                <a:latin typeface="+mn-lt"/>
                <a:ea typeface="+mn-ea"/>
                <a:cs typeface="+mn-cs"/>
              </a:rPr>
              <a:t>国道沿いの空きテナントで起業したいと考える人と、空きテナントのマッチングを行い、土浦の空きテナントを有効活用</a:t>
            </a:r>
            <a:r>
              <a:rPr kumimoji="1" lang="ja-JP" altLang="en-US" sz="1200" kern="1200">
                <a:solidFill>
                  <a:schemeClr val="tx1"/>
                </a:solidFill>
                <a:effectLst/>
                <a:latin typeface="+mn-lt"/>
                <a:ea typeface="+mn-ea"/>
                <a:cs typeface="+mn-cs"/>
              </a:rPr>
              <a:t>します</a:t>
            </a:r>
            <a:r>
              <a:rPr kumimoji="1" lang="ja-JP" altLang="ja-JP" sz="1200" kern="1200">
                <a:solidFill>
                  <a:schemeClr val="tx1"/>
                </a:solidFill>
                <a:effectLst/>
                <a:latin typeface="+mn-lt"/>
                <a:ea typeface="+mn-ea"/>
                <a:cs typeface="+mn-cs"/>
              </a:rPr>
              <a:t>。</a:t>
            </a:r>
            <a:r>
              <a:rPr kumimoji="1" lang="ja-JP" altLang="en-US"/>
              <a:t>テナント設置の過程では、</a:t>
            </a:r>
            <a:r>
              <a:rPr kumimoji="1" lang="en-US" altLang="ja-JP"/>
              <a:t>(Enter)</a:t>
            </a:r>
            <a:r>
              <a:rPr kumimoji="1" lang="ja-JP" altLang="en-US"/>
              <a:t>商工会議所や信用金庫との連携、マーケティング戦略などのサポートを行い、店舗設置にあたっての負担を減らします。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34</a:t>
            </a:fld>
            <a:endParaRPr kumimoji="1" lang="ja-JP" altLang="en-US"/>
          </a:p>
        </p:txBody>
      </p:sp>
    </p:spTree>
    <p:extLst>
      <p:ext uri="{BB962C8B-B14F-4D97-AF65-F5344CB8AC3E}">
        <p14:creationId xmlns:p14="http://schemas.microsoft.com/office/powerpoint/2010/main" val="4217284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企業を設置する場所としては、川口</a:t>
            </a:r>
            <a:r>
              <a:rPr kumimoji="1" lang="en-US" altLang="ja-JP"/>
              <a:t>1</a:t>
            </a:r>
            <a:r>
              <a:rPr kumimoji="1" lang="ja-JP" altLang="en-US"/>
              <a:t>丁目にあるアーバンスクエア土浦ビル</a:t>
            </a:r>
            <a:r>
              <a:rPr kumimoji="1" lang="en-US" altLang="ja-JP"/>
              <a:t>5</a:t>
            </a:r>
            <a:r>
              <a:rPr kumimoji="1" lang="ja-JP" altLang="en-US"/>
              <a:t>階の空きオフィスを利用しようと考えています。 </a:t>
            </a:r>
            <a:r>
              <a:rPr kumimoji="1" lang="en-US" altLang="ja-JP"/>
              <a:t>(Enter)</a:t>
            </a:r>
            <a:r>
              <a:rPr kumimoji="1" lang="ja-JP" altLang="en-US"/>
              <a:t>人々の購買体験を増加させることと、駅前に滞留施設ができることを合わせて、地域愛着の醸成を図ります。</a:t>
            </a:r>
            <a:r>
              <a:rPr kumimoji="1" lang="en-US" altLang="ja-JP"/>
              <a:t>(Enter)</a:t>
            </a:r>
            <a:r>
              <a:rPr kumimoji="1" lang="ja-JP" altLang="en-US"/>
              <a:t>また経済面では、今後</a:t>
            </a:r>
            <a:r>
              <a:rPr kumimoji="1" lang="en-US" altLang="ja-JP"/>
              <a:t>20</a:t>
            </a:r>
            <a:r>
              <a:rPr kumimoji="1" lang="ja-JP" altLang="en-US"/>
              <a:t>年で事業主利益が約</a:t>
            </a:r>
            <a:r>
              <a:rPr kumimoji="1" lang="en-US" altLang="ja-JP"/>
              <a:t>2.5</a:t>
            </a:r>
            <a:r>
              <a:rPr kumimoji="1" lang="ja-JP" altLang="en-US"/>
              <a:t>億円、地域経済への影響が</a:t>
            </a:r>
            <a:r>
              <a:rPr kumimoji="1" lang="en-US" altLang="ja-JP"/>
              <a:t>21.5</a:t>
            </a:r>
            <a:r>
              <a:rPr kumimoji="1" lang="ja-JP" altLang="en-US"/>
              <a:t>億円になると予想されます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35</a:t>
            </a:fld>
            <a:endParaRPr kumimoji="1" lang="ja-JP" altLang="en-US"/>
          </a:p>
        </p:txBody>
      </p:sp>
    </p:spTree>
    <p:extLst>
      <p:ext uri="{BB962C8B-B14F-4D97-AF65-F5344CB8AC3E}">
        <p14:creationId xmlns:p14="http://schemas.microsoft.com/office/powerpoint/2010/main" val="2547276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こちらが店舗設置による街並みのイメージです。（再生）画面左側に店舗が設置されています。</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36</a:t>
            </a:fld>
            <a:endParaRPr kumimoji="1" lang="ja-JP" altLang="en-US"/>
          </a:p>
        </p:txBody>
      </p:sp>
    </p:spTree>
    <p:extLst>
      <p:ext uri="{BB962C8B-B14F-4D97-AF65-F5344CB8AC3E}">
        <p14:creationId xmlns:p14="http://schemas.microsoft.com/office/powerpoint/2010/main" val="7176851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ea typeface="游ゴシック"/>
              </a:rPr>
              <a:t>以上で２班の発表を終わります。ご清聴ありがとうございました。</a:t>
            </a:r>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37</a:t>
            </a:fld>
            <a:endParaRPr kumimoji="1" lang="ja-JP" altLang="en-US"/>
          </a:p>
        </p:txBody>
      </p:sp>
    </p:spTree>
    <p:extLst>
      <p:ext uri="{BB962C8B-B14F-4D97-AF65-F5344CB8AC3E}">
        <p14:creationId xmlns:p14="http://schemas.microsoft.com/office/powerpoint/2010/main" val="14287217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はじめに土浦の今後の</a:t>
            </a:r>
            <a:r>
              <a:rPr kumimoji="1" lang="en-US" altLang="ja-JP"/>
              <a:t>20</a:t>
            </a:r>
            <a:r>
              <a:rPr kumimoji="1" lang="ja-JP" altLang="en-US"/>
              <a:t>年間の将来予測についてお話しします。</a:t>
            </a:r>
            <a:endParaRPr kumimoji="1" lang="en-US" altLang="ja-JP"/>
          </a:p>
          <a:p>
            <a:r>
              <a:rPr kumimoji="1" lang="ja-JP" altLang="en-US"/>
              <a:t>社人研の令和</a:t>
            </a:r>
            <a:r>
              <a:rPr kumimoji="1" lang="en-US" altLang="ja-JP"/>
              <a:t>5</a:t>
            </a:r>
            <a:r>
              <a:rPr kumimoji="1" lang="ja-JP" altLang="en-US"/>
              <a:t>年の将来推計では、総人口は現在から</a:t>
            </a:r>
            <a:r>
              <a:rPr kumimoji="1" lang="en-US" altLang="ja-JP"/>
              <a:t>1</a:t>
            </a:r>
            <a:r>
              <a:rPr kumimoji="1" lang="ja-JP" altLang="en-US"/>
              <a:t>万</a:t>
            </a:r>
            <a:r>
              <a:rPr kumimoji="1" lang="en-US" altLang="ja-JP"/>
              <a:t>8</a:t>
            </a:r>
            <a:r>
              <a:rPr kumimoji="1" lang="ja-JP" altLang="en-US"/>
              <a:t>千人減少すること、生産年齢人口は</a:t>
            </a:r>
            <a:r>
              <a:rPr kumimoji="1" lang="en-US" altLang="ja-JP"/>
              <a:t>2</a:t>
            </a:r>
            <a:r>
              <a:rPr kumimoji="1" lang="ja-JP" altLang="en-US"/>
              <a:t>万人減少することが予想されています。</a:t>
            </a:r>
            <a:endParaRPr kumimoji="1" lang="en-US" altLang="ja-JP"/>
          </a:p>
          <a:p>
            <a:r>
              <a:rPr kumimoji="1" lang="ja-JP" altLang="en-US"/>
              <a:t>都市において人口が減少すると、空き家や商業施設などの撤退等の都市の低密化の問題が加速する恐れがあります。</a:t>
            </a:r>
            <a:endParaRPr kumimoji="1" lang="en-US" altLang="ja-JP"/>
          </a:p>
          <a:p>
            <a:r>
              <a:rPr kumimoji="1" lang="ja-JP" altLang="en-US"/>
              <a:t>次に人口減少を考慮した財政の２０年間の見通しを説明します。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39</a:t>
            </a:fld>
            <a:endParaRPr lang="ja-JP" altLang="en-US"/>
          </a:p>
        </p:txBody>
      </p:sp>
    </p:spTree>
    <p:extLst>
      <p:ext uri="{BB962C8B-B14F-4D97-AF65-F5344CB8AC3E}">
        <p14:creationId xmlns:p14="http://schemas.microsoft.com/office/powerpoint/2010/main" val="33582014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ここでは、土浦市の</a:t>
            </a:r>
            <a:r>
              <a:rPr kumimoji="1" lang="en-US" altLang="ja-JP"/>
              <a:t>20</a:t>
            </a:r>
            <a:r>
              <a:rPr kumimoji="1" lang="ja-JP" altLang="en-US"/>
              <a:t>年間の歳出・歳入の試算を行いました。</a:t>
            </a:r>
            <a:endParaRPr kumimoji="1" lang="en-US" altLang="ja-JP"/>
          </a:p>
          <a:p>
            <a:r>
              <a:rPr kumimoji="1" lang="ja-JP" altLang="en-US"/>
              <a:t>左のグラフが歳出、右のグラフが歳入を表しています。</a:t>
            </a:r>
            <a:endParaRPr kumimoji="1" lang="en-US" altLang="ja-JP"/>
          </a:p>
          <a:p>
            <a:r>
              <a:rPr kumimoji="1" lang="ja-JP" altLang="en-US"/>
              <a:t>歳出のグラフに歳入のグラフを重ねてみます。歳出のグラフが上に飛び出していることがわかるかと思います。歳出の増加に歳入の増加が追いつかず、毎年財政収支が赤字となる見込みです。</a:t>
            </a:r>
            <a:r>
              <a:rPr kumimoji="1" lang="en-US" altLang="ja-JP"/>
              <a:t>20</a:t>
            </a:r>
            <a:r>
              <a:rPr kumimoji="1" lang="ja-JP" altLang="en-US"/>
              <a:t>年間の赤字総額は</a:t>
            </a:r>
            <a:r>
              <a:rPr kumimoji="1" lang="en-US" altLang="ja-JP"/>
              <a:t>638</a:t>
            </a:r>
            <a:r>
              <a:rPr kumimoji="1" lang="ja-JP" altLang="en-US"/>
              <a:t>億円と計算されました。実際の財政運営では、基本的に今あるお金しか使えないので、基金を取り崩すかインフラの補修費用などが先送りにされるかたちとなってしまいます。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40</a:t>
            </a:fld>
            <a:endParaRPr lang="ja-JP" altLang="en-US"/>
          </a:p>
        </p:txBody>
      </p:sp>
    </p:spTree>
    <p:extLst>
      <p:ext uri="{BB962C8B-B14F-4D97-AF65-F5344CB8AC3E}">
        <p14:creationId xmlns:p14="http://schemas.microsoft.com/office/powerpoint/2010/main" val="23809778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人口が減少する予測が立てられている一方で、</a:t>
            </a:r>
            <a:r>
              <a:rPr kumimoji="1" lang="en-US" altLang="ja-JP"/>
              <a:t>2020</a:t>
            </a:r>
            <a:r>
              <a:rPr kumimoji="1" lang="ja-JP" altLang="en-US"/>
              <a:t>年から転入の超過が続いています。人口予測に用いている社人研の推計は近年の転入超過のトレンドを反映していません。そこで、社人研の人口予測に、社会増を上乗せする形で、財政収支の試算を行いました。グラフは、</a:t>
            </a:r>
            <a:r>
              <a:rPr kumimoji="1" lang="en-US" altLang="ja-JP"/>
              <a:t>20</a:t>
            </a:r>
            <a:r>
              <a:rPr kumimoji="1" lang="ja-JP" altLang="en-US"/>
              <a:t>年間での累計純社会増の人数に対する財政収支の赤字額となっています。グラフより、</a:t>
            </a:r>
            <a:r>
              <a:rPr kumimoji="1" lang="en-US" altLang="ja-JP"/>
              <a:t>5000</a:t>
            </a:r>
            <a:r>
              <a:rPr kumimoji="1" lang="ja-JP" altLang="en-US"/>
              <a:t>人の社会増で財政収支は</a:t>
            </a:r>
            <a:r>
              <a:rPr kumimoji="1" lang="en-US" altLang="ja-JP"/>
              <a:t>55</a:t>
            </a:r>
            <a:r>
              <a:rPr kumimoji="1" lang="ja-JP" altLang="en-US"/>
              <a:t>億円改善することが明らかになりました。社会増を継続させることは、人口減少の抑制、財政収支の改善という意味で重要だと考えます。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41</a:t>
            </a:fld>
            <a:endParaRPr lang="ja-JP" altLang="en-US"/>
          </a:p>
        </p:txBody>
      </p:sp>
    </p:spTree>
    <p:extLst>
      <p:ext uri="{BB962C8B-B14F-4D97-AF65-F5344CB8AC3E}">
        <p14:creationId xmlns:p14="http://schemas.microsoft.com/office/powerpoint/2010/main" val="2582709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マスタープランの計画人口を</a:t>
            </a:r>
            <a:r>
              <a:rPr kumimoji="1" lang="en-US" altLang="ja-JP"/>
              <a:t>2045</a:t>
            </a:r>
            <a:r>
              <a:rPr kumimoji="1" lang="ja-JP" altLang="en-US"/>
              <a:t>年時点で</a:t>
            </a:r>
            <a:r>
              <a:rPr kumimoji="1" lang="en-US" altLang="ja-JP"/>
              <a:t>13</a:t>
            </a:r>
            <a:r>
              <a:rPr kumimoji="1" lang="ja-JP" altLang="en-US"/>
              <a:t>万</a:t>
            </a:r>
            <a:r>
              <a:rPr kumimoji="1" lang="en-US" altLang="ja-JP"/>
              <a:t>2</a:t>
            </a:r>
            <a:r>
              <a:rPr kumimoji="1" lang="ja-JP" altLang="en-US"/>
              <a:t>千人と設定しました。これは、純社会増が</a:t>
            </a:r>
            <a:r>
              <a:rPr kumimoji="1" lang="en-US" altLang="ja-JP"/>
              <a:t>1</a:t>
            </a:r>
            <a:r>
              <a:rPr kumimoji="1" lang="ja-JP" altLang="en-US"/>
              <a:t>万人となるときに達成できる人口です。つまり、</a:t>
            </a:r>
            <a:r>
              <a:rPr kumimoji="1" lang="en-US" altLang="ja-JP"/>
              <a:t>1</a:t>
            </a:r>
            <a:r>
              <a:rPr kumimoji="1" lang="ja-JP" altLang="en-US"/>
              <a:t>年あたりの社会増は</a:t>
            </a:r>
            <a:r>
              <a:rPr kumimoji="1" lang="en-US" altLang="ja-JP"/>
              <a:t>500</a:t>
            </a:r>
            <a:r>
              <a:rPr kumimoji="1" lang="ja-JP" altLang="en-US"/>
              <a:t>人となります。</a:t>
            </a:r>
            <a:r>
              <a:rPr kumimoji="1" lang="en-US" altLang="ja-JP"/>
              <a:t>2023</a:t>
            </a:r>
            <a:r>
              <a:rPr kumimoji="1" lang="ja-JP" altLang="en-US"/>
              <a:t>年の社会増が</a:t>
            </a:r>
            <a:r>
              <a:rPr kumimoji="1" lang="en-US" altLang="ja-JP"/>
              <a:t>1274</a:t>
            </a:r>
            <a:r>
              <a:rPr kumimoji="1" lang="ja-JP" altLang="en-US"/>
              <a:t>人なので、近年のトレンドを継続し、マスタープランで社会増を促す方向を示すことで現実的に達成可能な水準であると考えます。</a:t>
            </a:r>
            <a:endParaRPr kumimoji="1" lang="en-US" altLang="ja-JP"/>
          </a:p>
          <a:p>
            <a:r>
              <a:rPr kumimoji="1" lang="ja-JP" altLang="en-US"/>
              <a:t>社会増を</a:t>
            </a:r>
            <a:r>
              <a:rPr kumimoji="1" lang="en-US" altLang="ja-JP"/>
              <a:t>1</a:t>
            </a:r>
            <a:r>
              <a:rPr kumimoji="1" lang="ja-JP" altLang="en-US"/>
              <a:t>万人見込むと先の試算から</a:t>
            </a:r>
            <a:r>
              <a:rPr kumimoji="1" lang="en-US" altLang="ja-JP"/>
              <a:t>20</a:t>
            </a:r>
            <a:r>
              <a:rPr kumimoji="1" lang="ja-JP" altLang="en-US"/>
              <a:t>年間の財政収支を</a:t>
            </a:r>
            <a:r>
              <a:rPr kumimoji="1" lang="en-US" altLang="ja-JP"/>
              <a:t>109</a:t>
            </a:r>
            <a:r>
              <a:rPr kumimoji="1" lang="ja-JP" altLang="en-US"/>
              <a:t>億円改善できます。また、人口減少を抑制し、都市の低密化も抑制します。</a:t>
            </a:r>
            <a:endParaRPr kumimoji="1" lang="en-US" altLang="ja-JP"/>
          </a:p>
        </p:txBody>
      </p:sp>
      <p:sp>
        <p:nvSpPr>
          <p:cNvPr id="4" name="スライド番号プレースホルダー 3"/>
          <p:cNvSpPr>
            <a:spLocks noGrp="1"/>
          </p:cNvSpPr>
          <p:nvPr>
            <p:ph type="sldNum" sz="quarter" idx="5"/>
          </p:nvPr>
        </p:nvSpPr>
        <p:spPr/>
        <p:txBody>
          <a:bodyPr/>
          <a:lstStyle/>
          <a:p>
            <a:fld id="{5AD9E354-5B5A-4BFA-AD7D-96AAE3000813}" type="slidenum">
              <a:rPr lang="ja-JP" altLang="en-US" smtClean="0"/>
              <a:pPr/>
              <a:t>42</a:t>
            </a:fld>
            <a:endParaRPr lang="ja-JP" altLang="en-US"/>
          </a:p>
        </p:txBody>
      </p:sp>
    </p:spTree>
    <p:extLst>
      <p:ext uri="{BB962C8B-B14F-4D97-AF65-F5344CB8AC3E}">
        <p14:creationId xmlns:p14="http://schemas.microsoft.com/office/powerpoint/2010/main" val="27183694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2EB81-21FA-84D9-ED79-9F8E2C00EB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945FEF-5A5D-6BCB-0016-8BCBBD4A042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FFCA9A-C7AC-235A-839A-61394583289C}"/>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CC4B61FA-0885-C5BC-9A94-22F5E010DFFE}"/>
              </a:ext>
            </a:extLst>
          </p:cNvPr>
          <p:cNvSpPr>
            <a:spLocks noGrp="1"/>
          </p:cNvSpPr>
          <p:nvPr>
            <p:ph type="sldNum" sz="quarter" idx="5"/>
          </p:nvPr>
        </p:nvSpPr>
        <p:spPr/>
        <p:txBody>
          <a:bodyPr/>
          <a:lstStyle/>
          <a:p>
            <a:fld id="{D76A3FFA-0AE7-2849-81EE-FF89254C8B2A}" type="slidenum">
              <a:rPr kumimoji="1" lang="ja-JP" altLang="en-US" smtClean="0"/>
              <a:t>45</a:t>
            </a:fld>
            <a:endParaRPr kumimoji="1" lang="ja-JP" altLang="en-US"/>
          </a:p>
        </p:txBody>
      </p:sp>
    </p:spTree>
    <p:extLst>
      <p:ext uri="{BB962C8B-B14F-4D97-AF65-F5344CB8AC3E}">
        <p14:creationId xmlns:p14="http://schemas.microsoft.com/office/powerpoint/2010/main" val="36404939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200"/>
              <a:t>今回の計画では、令和</a:t>
            </a:r>
            <a:r>
              <a:rPr lang="en-US" altLang="ja-JP" sz="1200"/>
              <a:t>7</a:t>
            </a:r>
            <a:r>
              <a:rPr lang="ja-JP" altLang="ja-JP" sz="1200"/>
              <a:t>年度以降に着工すること、茨城県ごみ処理広域化計画に基づいた計画であること、廃止施設数は</a:t>
            </a:r>
            <a:r>
              <a:rPr lang="en-US" altLang="ja-JP" sz="1200"/>
              <a:t>3</a:t>
            </a:r>
            <a:r>
              <a:rPr lang="ja-JP" altLang="ja-JP" sz="1200"/>
              <a:t>施設（つくば市の焼却施設、リサイクルセンター、土浦市のごみ処理施設）、単独処理から</a:t>
            </a:r>
            <a:r>
              <a:rPr lang="en-US" altLang="ja-JP" sz="1200"/>
              <a:t>2</a:t>
            </a:r>
            <a:r>
              <a:rPr lang="ja-JP" altLang="ja-JP" sz="1200"/>
              <a:t>市の広域処理となり構成市町村が</a:t>
            </a:r>
            <a:r>
              <a:rPr lang="en-US" altLang="ja-JP" sz="1200"/>
              <a:t>1</a:t>
            </a:r>
            <a:r>
              <a:rPr lang="ja-JP" altLang="ja-JP" sz="1200"/>
              <a:t>市増加することから</a:t>
            </a:r>
            <a:r>
              <a:rPr lang="en-US" altLang="ja-JP" sz="1200"/>
              <a:t>[</a:t>
            </a:r>
            <a:r>
              <a:rPr lang="ja-JP" altLang="ja-JP" sz="1200"/>
              <a:t>条件</a:t>
            </a:r>
            <a:r>
              <a:rPr lang="en-US" altLang="ja-JP" sz="1200"/>
              <a:t>]</a:t>
            </a:r>
            <a:r>
              <a:rPr lang="ja-JP" altLang="ja-JP" sz="1200"/>
              <a:t>を満たす。</a:t>
            </a:r>
          </a:p>
          <a:p>
            <a:endParaRPr kumimoji="1" lang="ja-JP" altLang="en-US"/>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54</a:t>
            </a:fld>
            <a:endParaRPr kumimoji="1" lang="ja-JP" altLang="en-US"/>
          </a:p>
        </p:txBody>
      </p:sp>
    </p:spTree>
    <p:extLst>
      <p:ext uri="{BB962C8B-B14F-4D97-AF65-F5344CB8AC3E}">
        <p14:creationId xmlns:p14="http://schemas.microsoft.com/office/powerpoint/2010/main" val="19697956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76A3FFA-0AE7-2849-81EE-FF89254C8B2A}" type="slidenum">
              <a:rPr kumimoji="1" lang="ja-JP" altLang="en-US" smtClean="0"/>
              <a:t>57</a:t>
            </a:fld>
            <a:endParaRPr kumimoji="1" lang="ja-JP" altLang="en-US"/>
          </a:p>
        </p:txBody>
      </p:sp>
    </p:spTree>
    <p:extLst>
      <p:ext uri="{BB962C8B-B14F-4D97-AF65-F5344CB8AC3E}">
        <p14:creationId xmlns:p14="http://schemas.microsoft.com/office/powerpoint/2010/main" val="2511103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8FC0FF8A-370F-E707-3FCA-033A934EE5F2}"/>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7E092C5-7908-524B-5CE2-48C7EA0CAEC2}"/>
              </a:ext>
            </a:extLst>
          </p:cNvPr>
          <p:cNvSpPr>
            <a:spLocks noGrp="1"/>
          </p:cNvSpPr>
          <p:nvPr>
            <p:ph type="title"/>
          </p:nvPr>
        </p:nvSpPr>
        <p:spPr>
          <a:xfrm>
            <a:off x="7424058" y="500037"/>
            <a:ext cx="4422098" cy="1325563"/>
          </a:xfrm>
        </p:spPr>
        <p:txBody>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83621544-7861-BD11-AF9B-29B9D07263A1}"/>
              </a:ext>
            </a:extLst>
          </p:cNvPr>
          <p:cNvSpPr>
            <a:spLocks noGrp="1"/>
          </p:cNvSpPr>
          <p:nvPr>
            <p:ph type="body" sz="quarter" idx="10"/>
          </p:nvPr>
        </p:nvSpPr>
        <p:spPr>
          <a:xfrm>
            <a:off x="745671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
        <p:nvSpPr>
          <p:cNvPr id="4" name="正方形/長方形 3">
            <a:extLst>
              <a:ext uri="{FF2B5EF4-FFF2-40B4-BE49-F238E27FC236}">
                <a16:creationId xmlns:a16="http://schemas.microsoft.com/office/drawing/2014/main" id="{4E12CA25-4297-F9B9-CF3D-D2BFA5F7B436}"/>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4145958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C1EF5259-E69D-1A00-C469-F5C1FBCA718A}"/>
              </a:ext>
            </a:extLst>
          </p:cNvPr>
          <p:cNvSpPr>
            <a:spLocks noGrp="1"/>
          </p:cNvSpPr>
          <p:nvPr>
            <p:ph type="title"/>
          </p:nvPr>
        </p:nvSpPr>
        <p:spPr>
          <a:xfrm>
            <a:off x="5079868" y="500037"/>
            <a:ext cx="4422098" cy="1325563"/>
          </a:xfrm>
        </p:spPr>
        <p:txBody>
          <a:bodyPr/>
          <a:lstStyle/>
          <a:p>
            <a:r>
              <a:rPr kumimoji="1" lang="ja-JP" altLang="en-US"/>
              <a:t>マスター タイトルの書式設定</a:t>
            </a:r>
          </a:p>
        </p:txBody>
      </p:sp>
      <p:sp>
        <p:nvSpPr>
          <p:cNvPr id="9" name="テキスト プレースホルダー 4">
            <a:extLst>
              <a:ext uri="{FF2B5EF4-FFF2-40B4-BE49-F238E27FC236}">
                <a16:creationId xmlns:a16="http://schemas.microsoft.com/office/drawing/2014/main" id="{76073015-711B-545B-7831-DB0076F9B282}"/>
              </a:ext>
            </a:extLst>
          </p:cNvPr>
          <p:cNvSpPr>
            <a:spLocks noGrp="1"/>
          </p:cNvSpPr>
          <p:nvPr>
            <p:ph type="body" sz="quarter" idx="11"/>
          </p:nvPr>
        </p:nvSpPr>
        <p:spPr>
          <a:xfrm>
            <a:off x="511252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FCED6E-A6DA-9B7A-AFC6-DA8E8C26CB6D}"/>
              </a:ext>
            </a:extLst>
          </p:cNvPr>
          <p:cNvSpPr>
            <a:spLocks noGrp="1"/>
          </p:cNvSpPr>
          <p:nvPr>
            <p:ph type="dt" sz="half" idx="10"/>
          </p:nvPr>
        </p:nvSpPr>
        <p:spPr>
          <a:xfrm>
            <a:off x="838200" y="6356350"/>
            <a:ext cx="2743200" cy="365125"/>
          </a:xfrm>
          <a:prstGeom prst="rect">
            <a:avLst/>
          </a:prstGeom>
        </p:spPr>
        <p:txBody>
          <a:bodyPr/>
          <a:lstStyle/>
          <a:p>
            <a:fld id="{EB61723F-F26D-A046-B78D-D68ACAE94E00}" type="datetimeFigureOut">
              <a:rPr kumimoji="1" lang="ja-JP" altLang="en-US" smtClean="0"/>
              <a:t>2026/2/6</a:t>
            </a:fld>
            <a:endParaRPr kumimoji="1" lang="ja-JP" altLang="en-US"/>
          </a:p>
        </p:txBody>
      </p:sp>
      <p:sp>
        <p:nvSpPr>
          <p:cNvPr id="10" name="正方形/長方形 9">
            <a:extLst>
              <a:ext uri="{FF2B5EF4-FFF2-40B4-BE49-F238E27FC236}">
                <a16:creationId xmlns:a16="http://schemas.microsoft.com/office/drawing/2014/main" id="{5AD154F8-9A93-581F-C799-7F139C1B675E}"/>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4DE6D4D0-32D7-B2C6-F351-E5F9174F2C32}"/>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275501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11" name="テキスト プレースホルダー 10">
            <a:extLst>
              <a:ext uri="{FF2B5EF4-FFF2-40B4-BE49-F238E27FC236}">
                <a16:creationId xmlns:a16="http://schemas.microsoft.com/office/drawing/2014/main" id="{78D48237-C95F-B0E5-EA9C-39CF398C3143}"/>
              </a:ext>
            </a:extLst>
          </p:cNvPr>
          <p:cNvSpPr>
            <a:spLocks noGrp="1"/>
          </p:cNvSpPr>
          <p:nvPr>
            <p:ph type="body" sz="quarter" idx="10" hasCustomPrompt="1"/>
          </p:nvPr>
        </p:nvSpPr>
        <p:spPr>
          <a:xfrm>
            <a:off x="2972009" y="115748"/>
            <a:ext cx="9219991" cy="755073"/>
          </a:xfrm>
        </p:spPr>
        <p:txBody>
          <a:bodyPr anchor="ctr">
            <a:noAutofit/>
          </a:bodyPr>
          <a:lstStyle>
            <a:lvl1pPr marL="0" indent="0" algn="r">
              <a:buNone/>
              <a:defRPr sz="6600" b="1" i="0">
                <a:solidFill>
                  <a:schemeClr val="accent5">
                    <a:lumMod val="65000"/>
                    <a:alpha val="35754"/>
                  </a:schemeClr>
                </a:solidFill>
                <a:latin typeface="Hiragino Sans W6" panose="020B0400000000000000" pitchFamily="34" charset="-128"/>
                <a:ea typeface="Hiragino Sans W6" panose="020B0400000000000000" pitchFamily="34" charset="-128"/>
                <a:cs typeface="Futura Medium" panose="020B0602020204020303" pitchFamily="34" charset="-79"/>
              </a:defRPr>
            </a:lvl1pPr>
          </a:lstStyle>
          <a:p>
            <a:pPr lvl="0"/>
            <a:r>
              <a:rPr kumimoji="1" lang="ja-JP" altLang="en-US"/>
              <a:t>将来見通し</a:t>
            </a:r>
          </a:p>
        </p:txBody>
      </p:sp>
      <p:sp>
        <p:nvSpPr>
          <p:cNvPr id="9" name="正方形/長方形 8">
            <a:extLst>
              <a:ext uri="{FF2B5EF4-FFF2-40B4-BE49-F238E27FC236}">
                <a16:creationId xmlns:a16="http://schemas.microsoft.com/office/drawing/2014/main" id="{C3EA4DB5-6EA2-F7BB-8E96-DACAE51B0F23}"/>
              </a:ext>
            </a:extLst>
          </p:cNvPr>
          <p:cNvSpPr/>
          <p:nvPr userDrawn="1"/>
        </p:nvSpPr>
        <p:spPr>
          <a:xfrm>
            <a:off x="387177" y="192120"/>
            <a:ext cx="214711" cy="7412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D302ECC-64E6-62D8-DD3C-C06943093FDC}"/>
              </a:ext>
            </a:extLst>
          </p:cNvPr>
          <p:cNvSpPr>
            <a:spLocks noGrp="1"/>
          </p:cNvSpPr>
          <p:nvPr>
            <p:ph type="ctrTitle" hasCustomPrompt="1"/>
          </p:nvPr>
        </p:nvSpPr>
        <p:spPr>
          <a:xfrm>
            <a:off x="625039" y="189844"/>
            <a:ext cx="10668000" cy="755073"/>
          </a:xfrm>
          <a:prstGeom prst="rect">
            <a:avLst/>
          </a:prstGeom>
        </p:spPr>
        <p:txBody>
          <a:bodyPr anchor="b">
            <a:normAutofit/>
          </a:bodyPr>
          <a:lstStyle>
            <a:lvl1pPr algn="l">
              <a:defRPr sz="4000"/>
            </a:lvl1pPr>
          </a:lstStyle>
          <a:p>
            <a:r>
              <a:rPr kumimoji="1" lang="ja-JP" altLang="en-US"/>
              <a:t>人口・財政</a:t>
            </a:r>
          </a:p>
        </p:txBody>
      </p:sp>
    </p:spTree>
    <p:extLst>
      <p:ext uri="{BB962C8B-B14F-4D97-AF65-F5344CB8AC3E}">
        <p14:creationId xmlns:p14="http://schemas.microsoft.com/office/powerpoint/2010/main" val="2619431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中表紙">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8FC0FF8A-370F-E707-3FCA-033A934EE5F2}"/>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7E092C5-7908-524B-5CE2-48C7EA0CAEC2}"/>
              </a:ext>
            </a:extLst>
          </p:cNvPr>
          <p:cNvSpPr>
            <a:spLocks noGrp="1"/>
          </p:cNvSpPr>
          <p:nvPr>
            <p:ph type="title"/>
          </p:nvPr>
        </p:nvSpPr>
        <p:spPr>
          <a:xfrm>
            <a:off x="7424058" y="500037"/>
            <a:ext cx="4422098" cy="1325563"/>
          </a:xfrm>
        </p:spPr>
        <p:txBody>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83621544-7861-BD11-AF9B-29B9D07263A1}"/>
              </a:ext>
            </a:extLst>
          </p:cNvPr>
          <p:cNvSpPr>
            <a:spLocks noGrp="1"/>
          </p:cNvSpPr>
          <p:nvPr>
            <p:ph type="body" sz="quarter" idx="10"/>
          </p:nvPr>
        </p:nvSpPr>
        <p:spPr>
          <a:xfrm>
            <a:off x="745671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Tree>
    <p:extLst>
      <p:ext uri="{BB962C8B-B14F-4D97-AF65-F5344CB8AC3E}">
        <p14:creationId xmlns:p14="http://schemas.microsoft.com/office/powerpoint/2010/main" val="402932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11" name="テキスト プレースホルダー 10">
            <a:extLst>
              <a:ext uri="{FF2B5EF4-FFF2-40B4-BE49-F238E27FC236}">
                <a16:creationId xmlns:a16="http://schemas.microsoft.com/office/drawing/2014/main" id="{78D48237-C95F-B0E5-EA9C-39CF398C3143}"/>
              </a:ext>
            </a:extLst>
          </p:cNvPr>
          <p:cNvSpPr>
            <a:spLocks noGrp="1"/>
          </p:cNvSpPr>
          <p:nvPr>
            <p:ph type="body" sz="quarter" idx="10" hasCustomPrompt="1"/>
          </p:nvPr>
        </p:nvSpPr>
        <p:spPr>
          <a:xfrm>
            <a:off x="2972009" y="115748"/>
            <a:ext cx="9219991" cy="755073"/>
          </a:xfrm>
        </p:spPr>
        <p:txBody>
          <a:bodyPr anchor="ctr">
            <a:noAutofit/>
          </a:bodyPr>
          <a:lstStyle>
            <a:lvl1pPr marL="0" indent="0" algn="r">
              <a:buNone/>
              <a:defRPr sz="6600" b="1" i="0">
                <a:solidFill>
                  <a:schemeClr val="accent5">
                    <a:lumMod val="85000"/>
                    <a:alpha val="35754"/>
                  </a:schemeClr>
                </a:solidFill>
                <a:latin typeface="Hiragino Sans W6" panose="020B0400000000000000" pitchFamily="34" charset="-128"/>
                <a:ea typeface="Hiragino Sans W6" panose="020B0400000000000000" pitchFamily="34" charset="-128"/>
                <a:cs typeface="Futura Medium" panose="020B0602020204020303" pitchFamily="34" charset="-79"/>
              </a:defRPr>
            </a:lvl1pPr>
          </a:lstStyle>
          <a:p>
            <a:pPr lvl="0"/>
            <a:r>
              <a:rPr kumimoji="1" lang="ja-JP" altLang="en-US"/>
              <a:t>将来見通し</a:t>
            </a:r>
          </a:p>
        </p:txBody>
      </p:sp>
      <p:sp>
        <p:nvSpPr>
          <p:cNvPr id="9" name="正方形/長方形 8">
            <a:extLst>
              <a:ext uri="{FF2B5EF4-FFF2-40B4-BE49-F238E27FC236}">
                <a16:creationId xmlns:a16="http://schemas.microsoft.com/office/drawing/2014/main" id="{C3EA4DB5-6EA2-F7BB-8E96-DACAE51B0F23}"/>
              </a:ext>
            </a:extLst>
          </p:cNvPr>
          <p:cNvSpPr/>
          <p:nvPr userDrawn="1"/>
        </p:nvSpPr>
        <p:spPr>
          <a:xfrm>
            <a:off x="387177" y="192120"/>
            <a:ext cx="214711" cy="7412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D302ECC-64E6-62D8-DD3C-C06943093FDC}"/>
              </a:ext>
            </a:extLst>
          </p:cNvPr>
          <p:cNvSpPr>
            <a:spLocks noGrp="1"/>
          </p:cNvSpPr>
          <p:nvPr>
            <p:ph type="ctrTitle" hasCustomPrompt="1"/>
          </p:nvPr>
        </p:nvSpPr>
        <p:spPr>
          <a:xfrm>
            <a:off x="625039" y="189844"/>
            <a:ext cx="10668000" cy="755073"/>
          </a:xfrm>
          <a:prstGeom prst="rect">
            <a:avLst/>
          </a:prstGeom>
        </p:spPr>
        <p:txBody>
          <a:bodyPr anchor="b">
            <a:normAutofit/>
          </a:bodyPr>
          <a:lstStyle>
            <a:lvl1pPr algn="l">
              <a:defRPr sz="4000"/>
            </a:lvl1pPr>
          </a:lstStyle>
          <a:p>
            <a:r>
              <a:rPr kumimoji="1" lang="ja-JP" altLang="en-US"/>
              <a:t>人口・財政</a:t>
            </a:r>
          </a:p>
        </p:txBody>
      </p:sp>
    </p:spTree>
    <p:extLst>
      <p:ext uri="{BB962C8B-B14F-4D97-AF65-F5344CB8AC3E}">
        <p14:creationId xmlns:p14="http://schemas.microsoft.com/office/powerpoint/2010/main" val="869520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744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2 つのコンテンツ">
    <p:bg>
      <p:bgPr>
        <a:solidFill>
          <a:schemeClr val="bg1"/>
        </a:solidFill>
        <a:effectLst/>
      </p:bgPr>
    </p:bg>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AA4DE81-FB9B-6FA8-8E47-86EE546906AA}"/>
              </a:ext>
            </a:extLst>
          </p:cNvPr>
          <p:cNvSpPr>
            <a:spLocks noGrp="1"/>
          </p:cNvSpPr>
          <p:nvPr>
            <p:ph sz="half" idx="1"/>
          </p:nvPr>
        </p:nvSpPr>
        <p:spPr>
          <a:xfrm>
            <a:off x="390940" y="2663686"/>
            <a:ext cx="5181600" cy="3663879"/>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796334-3162-E8C7-8984-D1A2C9E46370}"/>
              </a:ext>
            </a:extLst>
          </p:cNvPr>
          <p:cNvSpPr>
            <a:spLocks noGrp="1"/>
          </p:cNvSpPr>
          <p:nvPr>
            <p:ph sz="half" idx="2"/>
          </p:nvPr>
        </p:nvSpPr>
        <p:spPr>
          <a:xfrm>
            <a:off x="6172200" y="2663687"/>
            <a:ext cx="5181600" cy="3513276"/>
          </a:xfrm>
        </p:spPr>
        <p:txBody>
          <a:bodyPr/>
          <a:lstStyle>
            <a:lvl1pPr>
              <a:defRPr b="0" i="0">
                <a:latin typeface="Noto Sans JP Medium" panose="020B0500000000000000" pitchFamily="34" charset="-128"/>
                <a:ea typeface="Noto Sans JP Medium" panose="020B0500000000000000" pitchFamily="34" charset="-128"/>
              </a:defRPr>
            </a:lvl1pPr>
            <a:lvl2pPr>
              <a:defRPr b="0" i="0">
                <a:latin typeface="Noto Sans JP Medium" panose="020B0500000000000000" pitchFamily="34" charset="-128"/>
                <a:ea typeface="Noto Sans JP Medium" panose="020B0500000000000000" pitchFamily="34" charset="-128"/>
              </a:defRPr>
            </a:lvl2pPr>
            <a:lvl3pPr>
              <a:defRPr b="0" i="0">
                <a:latin typeface="Noto Sans JP Medium" panose="020B0500000000000000" pitchFamily="34" charset="-128"/>
                <a:ea typeface="Noto Sans JP Medium" panose="020B0500000000000000" pitchFamily="34" charset="-128"/>
              </a:defRPr>
            </a:lvl3pPr>
            <a:lvl4pPr>
              <a:defRPr b="0" i="0">
                <a:latin typeface="Noto Sans JP Medium" panose="020B0500000000000000" pitchFamily="34" charset="-128"/>
                <a:ea typeface="Noto Sans JP Medium" panose="020B0500000000000000" pitchFamily="34" charset="-128"/>
              </a:defRPr>
            </a:lvl4pPr>
            <a:lvl5pPr>
              <a:defRPr b="0" i="0">
                <a:latin typeface="Noto Sans JP Medium" panose="020B0500000000000000" pitchFamily="34" charset="-128"/>
                <a:ea typeface="Noto Sans JP Medium" panose="020B0500000000000000" pitchFamily="34"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a:extLst>
              <a:ext uri="{FF2B5EF4-FFF2-40B4-BE49-F238E27FC236}">
                <a16:creationId xmlns:a16="http://schemas.microsoft.com/office/drawing/2014/main" id="{8B5787F2-6BA8-2EFB-C78D-61B7D2E08AEA}"/>
              </a:ext>
            </a:extLst>
          </p:cNvPr>
          <p:cNvSpPr>
            <a:spLocks noGrp="1"/>
          </p:cNvSpPr>
          <p:nvPr>
            <p:ph type="ftr" sz="quarter" idx="11"/>
          </p:nvPr>
        </p:nvSpPr>
        <p:spPr>
          <a:xfrm>
            <a:off x="4038600" y="6356350"/>
            <a:ext cx="4114800" cy="365125"/>
          </a:xfrm>
        </p:spPr>
        <p:txBody>
          <a:bodyPr/>
          <a:lstStyle/>
          <a:p>
            <a:r>
              <a:rPr lang="ja-JP" altLang="en-US">
                <a:latin typeface="Noto Sans JP Medium" panose="020B0500000000000000" pitchFamily="34" charset="-128"/>
              </a:rPr>
              <a:t>都市計画</a:t>
            </a:r>
            <a:r>
              <a:rPr lang="en-US" altLang="ja-JP">
                <a:latin typeface="Noto Sans JP Medium" panose="020B0500000000000000" pitchFamily="34" charset="-128"/>
              </a:rPr>
              <a:t>MP</a:t>
            </a:r>
            <a:r>
              <a:rPr lang="ja-JP" altLang="en-US">
                <a:latin typeface="Noto Sans JP Medium" panose="020B0500000000000000" pitchFamily="34" charset="-128"/>
              </a:rPr>
              <a:t>演習　２班</a:t>
            </a:r>
          </a:p>
        </p:txBody>
      </p:sp>
      <p:grpSp>
        <p:nvGrpSpPr>
          <p:cNvPr id="15" name="グループ化 14">
            <a:extLst>
              <a:ext uri="{FF2B5EF4-FFF2-40B4-BE49-F238E27FC236}">
                <a16:creationId xmlns:a16="http://schemas.microsoft.com/office/drawing/2014/main" id="{5E7D149B-5FCF-F37B-0A70-8EF836454813}"/>
              </a:ext>
            </a:extLst>
          </p:cNvPr>
          <p:cNvGrpSpPr/>
          <p:nvPr userDrawn="1"/>
        </p:nvGrpSpPr>
        <p:grpSpPr>
          <a:xfrm>
            <a:off x="-11430" y="-32683"/>
            <a:ext cx="11520000" cy="630000"/>
            <a:chOff x="-11430" y="-32683"/>
            <a:chExt cx="11788407" cy="936479"/>
          </a:xfrm>
        </p:grpSpPr>
        <p:sp>
          <p:nvSpPr>
            <p:cNvPr id="27" name="矢印: 五方向 7">
              <a:extLst>
                <a:ext uri="{FF2B5EF4-FFF2-40B4-BE49-F238E27FC236}">
                  <a16:creationId xmlns:a16="http://schemas.microsoft.com/office/drawing/2014/main" id="{E55910D3-A801-00C5-810A-B06A0A465CC7}"/>
                </a:ext>
              </a:extLst>
            </p:cNvPr>
            <p:cNvSpPr>
              <a:spLocks/>
            </p:cNvSpPr>
            <p:nvPr userDrawn="1"/>
          </p:nvSpPr>
          <p:spPr>
            <a:xfrm>
              <a:off x="3213374" y="-32683"/>
              <a:ext cx="8563603" cy="930320"/>
            </a:xfrm>
            <a:prstGeom prst="homePlate">
              <a:avLst>
                <a:gd name="adj" fmla="val 47029"/>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200" b="1" i="0">
                  <a:latin typeface="Noto Sans JP" panose="020B0500000000000000" pitchFamily="34" charset="-128"/>
                  <a:ea typeface="Noto Sans JP" panose="020B0500000000000000" pitchFamily="34" charset="-128"/>
                </a:rPr>
                <a:t>Appendix</a:t>
              </a:r>
              <a:endParaRPr kumimoji="1" lang="ja-JP" altLang="en-US" sz="3200" b="1" i="0">
                <a:latin typeface="Noto Sans JP" panose="020B0500000000000000" pitchFamily="34" charset="-128"/>
                <a:ea typeface="Noto Sans JP" panose="020B0500000000000000" pitchFamily="34" charset="-128"/>
              </a:endParaRPr>
            </a:p>
          </p:txBody>
        </p:sp>
        <p:sp>
          <p:nvSpPr>
            <p:cNvPr id="40" name="フリーフォーム 39">
              <a:extLst>
                <a:ext uri="{FF2B5EF4-FFF2-40B4-BE49-F238E27FC236}">
                  <a16:creationId xmlns:a16="http://schemas.microsoft.com/office/drawing/2014/main" id="{340BDD04-F4E3-998F-B5D7-9DB7B37E30F7}"/>
                </a:ext>
              </a:extLst>
            </p:cNvPr>
            <p:cNvSpPr>
              <a:spLocks/>
            </p:cNvSpPr>
            <p:nvPr userDrawn="1"/>
          </p:nvSpPr>
          <p:spPr>
            <a:xfrm>
              <a:off x="2367499"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12" name="フリーフォーム 11">
              <a:extLst>
                <a:ext uri="{FF2B5EF4-FFF2-40B4-BE49-F238E27FC236}">
                  <a16:creationId xmlns:a16="http://schemas.microsoft.com/office/drawing/2014/main" id="{246A2C99-F5B4-9F27-6E81-03F81423ACA6}"/>
                </a:ext>
              </a:extLst>
            </p:cNvPr>
            <p:cNvSpPr>
              <a:spLocks/>
            </p:cNvSpPr>
            <p:nvPr userDrawn="1"/>
          </p:nvSpPr>
          <p:spPr>
            <a:xfrm>
              <a:off x="-11430" y="-26524"/>
              <a:ext cx="1729778" cy="930320"/>
            </a:xfrm>
            <a:custGeom>
              <a:avLst/>
              <a:gdLst>
                <a:gd name="connsiteX0" fmla="*/ 0 w 1729778"/>
                <a:gd name="connsiteY0" fmla="*/ 0 h 930320"/>
                <a:gd name="connsiteX1" fmla="*/ 1092017 w 1729778"/>
                <a:gd name="connsiteY1" fmla="*/ 0 h 930320"/>
                <a:gd name="connsiteX2" fmla="*/ 1729778 w 1729778"/>
                <a:gd name="connsiteY2" fmla="*/ 465160 h 930320"/>
                <a:gd name="connsiteX3" fmla="*/ 1092017 w 1729778"/>
                <a:gd name="connsiteY3" fmla="*/ 930320 h 930320"/>
                <a:gd name="connsiteX4" fmla="*/ 0 w 1729778"/>
                <a:gd name="connsiteY4" fmla="*/ 930320 h 930320"/>
                <a:gd name="connsiteX5" fmla="*/ 0 w 1729778"/>
                <a:gd name="connsiteY5" fmla="*/ 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9778" h="930320">
                  <a:moveTo>
                    <a:pt x="0" y="0"/>
                  </a:moveTo>
                  <a:lnTo>
                    <a:pt x="1092017" y="0"/>
                  </a:lnTo>
                  <a:lnTo>
                    <a:pt x="1729778" y="465160"/>
                  </a:lnTo>
                  <a:lnTo>
                    <a:pt x="1092017" y="930320"/>
                  </a:lnTo>
                  <a:lnTo>
                    <a:pt x="0" y="930320"/>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sp>
          <p:nvSpPr>
            <p:cNvPr id="5" name="フリーフォーム 4">
              <a:extLst>
                <a:ext uri="{FF2B5EF4-FFF2-40B4-BE49-F238E27FC236}">
                  <a16:creationId xmlns:a16="http://schemas.microsoft.com/office/drawing/2014/main" id="{4B6F13CD-0D16-409C-5D2A-97F6CCCF2FDA}"/>
                </a:ext>
              </a:extLst>
            </p:cNvPr>
            <p:cNvSpPr>
              <a:spLocks/>
            </p:cNvSpPr>
            <p:nvPr userDrawn="1"/>
          </p:nvSpPr>
          <p:spPr>
            <a:xfrm>
              <a:off x="1072789" y="-26524"/>
              <a:ext cx="1737471" cy="930320"/>
            </a:xfrm>
            <a:custGeom>
              <a:avLst/>
              <a:gdLst>
                <a:gd name="connsiteX0" fmla="*/ 0 w 1737471"/>
                <a:gd name="connsiteY0" fmla="*/ 0 h 930320"/>
                <a:gd name="connsiteX1" fmla="*/ 1299951 w 1737471"/>
                <a:gd name="connsiteY1" fmla="*/ 0 h 930320"/>
                <a:gd name="connsiteX2" fmla="*/ 1737471 w 1737471"/>
                <a:gd name="connsiteY2" fmla="*/ 465160 h 930320"/>
                <a:gd name="connsiteX3" fmla="*/ 1299951 w 1737471"/>
                <a:gd name="connsiteY3" fmla="*/ 930320 h 930320"/>
                <a:gd name="connsiteX4" fmla="*/ 0 w 1737471"/>
                <a:gd name="connsiteY4" fmla="*/ 930320 h 930320"/>
                <a:gd name="connsiteX5" fmla="*/ 437520 w 1737471"/>
                <a:gd name="connsiteY5" fmla="*/ 465160 h 93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7471" h="930320">
                  <a:moveTo>
                    <a:pt x="0" y="0"/>
                  </a:moveTo>
                  <a:lnTo>
                    <a:pt x="1299951" y="0"/>
                  </a:lnTo>
                  <a:lnTo>
                    <a:pt x="1737471" y="465160"/>
                  </a:lnTo>
                  <a:lnTo>
                    <a:pt x="1299951" y="930320"/>
                  </a:lnTo>
                  <a:lnTo>
                    <a:pt x="0" y="930320"/>
                  </a:lnTo>
                  <a:lnTo>
                    <a:pt x="437520" y="465160"/>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4400" b="1" i="0">
                <a:solidFill>
                  <a:schemeClr val="bg1"/>
                </a:solidFill>
                <a:latin typeface="Noto Sans JP" panose="020B0500000000000000" pitchFamily="34" charset="-128"/>
                <a:ea typeface="Noto Sans JP" panose="020B0500000000000000" pitchFamily="34" charset="-128"/>
              </a:endParaRPr>
            </a:p>
          </p:txBody>
        </p:sp>
      </p:grpSp>
      <p:sp>
        <p:nvSpPr>
          <p:cNvPr id="16" name="タイトル 1">
            <a:extLst>
              <a:ext uri="{FF2B5EF4-FFF2-40B4-BE49-F238E27FC236}">
                <a16:creationId xmlns:a16="http://schemas.microsoft.com/office/drawing/2014/main" id="{464C9115-FDE7-A43F-5497-8CDBBC943DDF}"/>
              </a:ext>
            </a:extLst>
          </p:cNvPr>
          <p:cNvSpPr>
            <a:spLocks noGrp="1"/>
          </p:cNvSpPr>
          <p:nvPr>
            <p:ph type="title"/>
          </p:nvPr>
        </p:nvSpPr>
        <p:spPr>
          <a:xfrm>
            <a:off x="460601" y="762061"/>
            <a:ext cx="10539908" cy="628798"/>
          </a:xfrm>
        </p:spPr>
        <p:txBody>
          <a:bodyPr anchor="b">
            <a:normAutofit/>
          </a:bodyPr>
          <a:lstStyle>
            <a:lvl1pPr>
              <a:defRPr sz="3600" b="1" i="0">
                <a:solidFill>
                  <a:schemeClr val="tx1"/>
                </a:solidFill>
                <a:latin typeface="Noto Sans JP" panose="020B0500000000000000" pitchFamily="34" charset="-128"/>
                <a:ea typeface="Noto Sans JP" panose="020B0500000000000000" pitchFamily="34" charset="-128"/>
              </a:defRPr>
            </a:lvl1pPr>
          </a:lstStyle>
          <a:p>
            <a:r>
              <a:rPr kumimoji="1" lang="ja-JP" altLang="en-US"/>
              <a:t>マスター タイトルの書式設定</a:t>
            </a:r>
          </a:p>
        </p:txBody>
      </p:sp>
      <p:sp>
        <p:nvSpPr>
          <p:cNvPr id="17" name="正方形/長方形 16">
            <a:extLst>
              <a:ext uri="{FF2B5EF4-FFF2-40B4-BE49-F238E27FC236}">
                <a16:creationId xmlns:a16="http://schemas.microsoft.com/office/drawing/2014/main" id="{94E3A46A-8CB7-6562-018A-AF6CD2463F91}"/>
              </a:ext>
            </a:extLst>
          </p:cNvPr>
          <p:cNvSpPr/>
          <p:nvPr userDrawn="1"/>
        </p:nvSpPr>
        <p:spPr>
          <a:xfrm>
            <a:off x="237741" y="773074"/>
            <a:ext cx="168737" cy="62879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スライド番号プレースホルダー 6">
            <a:extLst>
              <a:ext uri="{FF2B5EF4-FFF2-40B4-BE49-F238E27FC236}">
                <a16:creationId xmlns:a16="http://schemas.microsoft.com/office/drawing/2014/main" id="{07BC0967-33C2-B412-F6EE-39A07A66D144}"/>
              </a:ext>
            </a:extLst>
          </p:cNvPr>
          <p:cNvSpPr>
            <a:spLocks noGrp="1"/>
          </p:cNvSpPr>
          <p:nvPr>
            <p:ph type="sldNum" sz="quarter" idx="4"/>
          </p:nvPr>
        </p:nvSpPr>
        <p:spPr>
          <a:xfrm>
            <a:off x="9448800" y="15874"/>
            <a:ext cx="2743200" cy="365125"/>
          </a:xfrm>
          <a:prstGeom prst="rect">
            <a:avLst/>
          </a:prstGeom>
        </p:spPr>
        <p:txBody>
          <a:bodyPr vert="horz" lIns="91440" tIns="45720" rIns="91440" bIns="45720" rtlCol="0" anchor="ctr"/>
          <a:lstStyle>
            <a:lvl1pPr algn="r">
              <a:defRPr sz="1600" b="1" i="0">
                <a:solidFill>
                  <a:schemeClr val="tx1"/>
                </a:solidFill>
                <a:latin typeface="Noto Sans JP" panose="020B0500000000000000" pitchFamily="34" charset="-128"/>
                <a:ea typeface="Noto Sans JP" panose="020B0500000000000000" pitchFamily="34" charset="-128"/>
              </a:defRPr>
            </a:lvl1pPr>
          </a:lstStyle>
          <a:p>
            <a:fld id="{920DAE75-F842-4F4B-A191-0461469ED5EB}" type="slidenum">
              <a:rPr lang="ja-JP" altLang="en-US" smtClean="0"/>
              <a:pPr/>
              <a:t>‹#›</a:t>
            </a:fld>
            <a:endParaRPr lang="ja-JP" altLang="en-US"/>
          </a:p>
        </p:txBody>
      </p:sp>
    </p:spTree>
    <p:extLst>
      <p:ext uri="{BB962C8B-B14F-4D97-AF65-F5344CB8AC3E}">
        <p14:creationId xmlns:p14="http://schemas.microsoft.com/office/powerpoint/2010/main" val="125084617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170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C1EF5259-E69D-1A00-C469-F5C1FBCA718A}"/>
              </a:ext>
            </a:extLst>
          </p:cNvPr>
          <p:cNvSpPr>
            <a:spLocks noGrp="1"/>
          </p:cNvSpPr>
          <p:nvPr>
            <p:ph type="title"/>
          </p:nvPr>
        </p:nvSpPr>
        <p:spPr>
          <a:xfrm>
            <a:off x="5079868" y="500037"/>
            <a:ext cx="4422098" cy="1325563"/>
          </a:xfrm>
        </p:spPr>
        <p:txBody>
          <a:bodyPr/>
          <a:lstStyle/>
          <a:p>
            <a:r>
              <a:rPr kumimoji="1" lang="ja-JP" altLang="en-US"/>
              <a:t>マスター タイトルの書式設定</a:t>
            </a:r>
          </a:p>
        </p:txBody>
      </p:sp>
      <p:sp>
        <p:nvSpPr>
          <p:cNvPr id="9" name="テキスト プレースホルダー 4">
            <a:extLst>
              <a:ext uri="{FF2B5EF4-FFF2-40B4-BE49-F238E27FC236}">
                <a16:creationId xmlns:a16="http://schemas.microsoft.com/office/drawing/2014/main" id="{76073015-711B-545B-7831-DB0076F9B282}"/>
              </a:ext>
            </a:extLst>
          </p:cNvPr>
          <p:cNvSpPr>
            <a:spLocks noGrp="1"/>
          </p:cNvSpPr>
          <p:nvPr>
            <p:ph type="body" sz="quarter" idx="11"/>
          </p:nvPr>
        </p:nvSpPr>
        <p:spPr>
          <a:xfrm>
            <a:off x="511252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FCED6E-A6DA-9B7A-AFC6-DA8E8C26CB6D}"/>
              </a:ext>
            </a:extLst>
          </p:cNvPr>
          <p:cNvSpPr>
            <a:spLocks noGrp="1"/>
          </p:cNvSpPr>
          <p:nvPr>
            <p:ph type="dt" sz="half" idx="10"/>
          </p:nvPr>
        </p:nvSpPr>
        <p:spPr>
          <a:xfrm>
            <a:off x="838200" y="6356350"/>
            <a:ext cx="2743200" cy="365125"/>
          </a:xfrm>
          <a:prstGeom prst="rect">
            <a:avLst/>
          </a:prstGeom>
        </p:spPr>
        <p:txBody>
          <a:bodyPr/>
          <a:lstStyle/>
          <a:p>
            <a:fld id="{EB61723F-F26D-A046-B78D-D68ACAE94E00}" type="datetimeFigureOut">
              <a:rPr kumimoji="1" lang="ja-JP" altLang="en-US" smtClean="0"/>
              <a:t>2026/2/6</a:t>
            </a:fld>
            <a:endParaRPr kumimoji="1" lang="ja-JP" altLang="en-US"/>
          </a:p>
        </p:txBody>
      </p:sp>
      <p:sp>
        <p:nvSpPr>
          <p:cNvPr id="10" name="正方形/長方形 9">
            <a:extLst>
              <a:ext uri="{FF2B5EF4-FFF2-40B4-BE49-F238E27FC236}">
                <a16:creationId xmlns:a16="http://schemas.microsoft.com/office/drawing/2014/main" id="{5AD154F8-9A93-581F-C799-7F139C1B675E}"/>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4DE6D4D0-32D7-B2C6-F351-E5F9174F2C32}"/>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287990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11" name="テキスト プレースホルダー 10">
            <a:extLst>
              <a:ext uri="{FF2B5EF4-FFF2-40B4-BE49-F238E27FC236}">
                <a16:creationId xmlns:a16="http://schemas.microsoft.com/office/drawing/2014/main" id="{78D48237-C95F-B0E5-EA9C-39CF398C3143}"/>
              </a:ext>
            </a:extLst>
          </p:cNvPr>
          <p:cNvSpPr>
            <a:spLocks noGrp="1"/>
          </p:cNvSpPr>
          <p:nvPr>
            <p:ph type="body" sz="quarter" idx="10" hasCustomPrompt="1"/>
          </p:nvPr>
        </p:nvSpPr>
        <p:spPr>
          <a:xfrm>
            <a:off x="2972009" y="115748"/>
            <a:ext cx="9219991" cy="755073"/>
          </a:xfrm>
        </p:spPr>
        <p:txBody>
          <a:bodyPr anchor="ctr">
            <a:noAutofit/>
          </a:bodyPr>
          <a:lstStyle>
            <a:lvl1pPr marL="0" indent="0" algn="r">
              <a:buNone/>
              <a:defRPr sz="6600" b="1" i="0">
                <a:solidFill>
                  <a:schemeClr val="accent5">
                    <a:lumMod val="65000"/>
                    <a:alpha val="35754"/>
                  </a:schemeClr>
                </a:solidFill>
                <a:latin typeface="Hiragino Sans W6" panose="020B0400000000000000" pitchFamily="34" charset="-128"/>
                <a:ea typeface="Hiragino Sans W6" panose="020B0400000000000000" pitchFamily="34" charset="-128"/>
                <a:cs typeface="Futura Medium" panose="020B0602020204020303" pitchFamily="34" charset="-79"/>
              </a:defRPr>
            </a:lvl1pPr>
          </a:lstStyle>
          <a:p>
            <a:pPr lvl="0"/>
            <a:r>
              <a:rPr kumimoji="1" lang="ja-JP" altLang="en-US"/>
              <a:t>将来見通し</a:t>
            </a:r>
          </a:p>
        </p:txBody>
      </p:sp>
      <p:sp>
        <p:nvSpPr>
          <p:cNvPr id="2" name="タイトル 1">
            <a:extLst>
              <a:ext uri="{FF2B5EF4-FFF2-40B4-BE49-F238E27FC236}">
                <a16:creationId xmlns:a16="http://schemas.microsoft.com/office/drawing/2014/main" id="{DD302ECC-64E6-62D8-DD3C-C06943093FDC}"/>
              </a:ext>
            </a:extLst>
          </p:cNvPr>
          <p:cNvSpPr>
            <a:spLocks noGrp="1"/>
          </p:cNvSpPr>
          <p:nvPr>
            <p:ph type="ctrTitle" hasCustomPrompt="1"/>
          </p:nvPr>
        </p:nvSpPr>
        <p:spPr>
          <a:xfrm>
            <a:off x="625039" y="189844"/>
            <a:ext cx="10668000" cy="755073"/>
          </a:xfrm>
          <a:prstGeom prst="rect">
            <a:avLst/>
          </a:prstGeom>
        </p:spPr>
        <p:txBody>
          <a:bodyPr anchor="b">
            <a:normAutofit/>
          </a:bodyPr>
          <a:lstStyle>
            <a:lvl1pPr algn="l">
              <a:defRPr sz="4000"/>
            </a:lvl1pPr>
          </a:lstStyle>
          <a:p>
            <a:r>
              <a:rPr kumimoji="1" lang="ja-JP" altLang="en-US"/>
              <a:t>人口・財政</a:t>
            </a:r>
          </a:p>
        </p:txBody>
      </p:sp>
      <p:sp>
        <p:nvSpPr>
          <p:cNvPr id="3" name="正方形/長方形 2">
            <a:extLst>
              <a:ext uri="{FF2B5EF4-FFF2-40B4-BE49-F238E27FC236}">
                <a16:creationId xmlns:a16="http://schemas.microsoft.com/office/drawing/2014/main" id="{B0AB9EF6-1FFE-BB54-2CCF-53D1331ACD37}"/>
              </a:ext>
            </a:extLst>
          </p:cNvPr>
          <p:cNvSpPr/>
          <p:nvPr userDrawn="1"/>
        </p:nvSpPr>
        <p:spPr>
          <a:xfrm>
            <a:off x="387177" y="192120"/>
            <a:ext cx="214711" cy="7412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02689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タイトル スライド">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C1EF5259-E69D-1A00-C469-F5C1FBCA718A}"/>
              </a:ext>
            </a:extLst>
          </p:cNvPr>
          <p:cNvSpPr>
            <a:spLocks noGrp="1"/>
          </p:cNvSpPr>
          <p:nvPr>
            <p:ph type="title"/>
          </p:nvPr>
        </p:nvSpPr>
        <p:spPr>
          <a:xfrm>
            <a:off x="5079868" y="500037"/>
            <a:ext cx="4422098" cy="1325563"/>
          </a:xfrm>
        </p:spPr>
        <p:txBody>
          <a:bodyPr/>
          <a:lstStyle/>
          <a:p>
            <a:r>
              <a:rPr kumimoji="1" lang="ja-JP" altLang="en-US"/>
              <a:t>マスター タイトルの書式設定</a:t>
            </a:r>
          </a:p>
        </p:txBody>
      </p:sp>
      <p:sp>
        <p:nvSpPr>
          <p:cNvPr id="9" name="テキスト プレースホルダー 4">
            <a:extLst>
              <a:ext uri="{FF2B5EF4-FFF2-40B4-BE49-F238E27FC236}">
                <a16:creationId xmlns:a16="http://schemas.microsoft.com/office/drawing/2014/main" id="{76073015-711B-545B-7831-DB0076F9B282}"/>
              </a:ext>
            </a:extLst>
          </p:cNvPr>
          <p:cNvSpPr>
            <a:spLocks noGrp="1"/>
          </p:cNvSpPr>
          <p:nvPr>
            <p:ph type="body" sz="quarter" idx="11"/>
          </p:nvPr>
        </p:nvSpPr>
        <p:spPr>
          <a:xfrm>
            <a:off x="511252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FCED6E-A6DA-9B7A-AFC6-DA8E8C26CB6D}"/>
              </a:ext>
            </a:extLst>
          </p:cNvPr>
          <p:cNvSpPr>
            <a:spLocks noGrp="1"/>
          </p:cNvSpPr>
          <p:nvPr>
            <p:ph type="dt" sz="half" idx="10"/>
          </p:nvPr>
        </p:nvSpPr>
        <p:spPr>
          <a:xfrm>
            <a:off x="838200" y="6356350"/>
            <a:ext cx="2743200" cy="365125"/>
          </a:xfrm>
          <a:prstGeom prst="rect">
            <a:avLst/>
          </a:prstGeom>
        </p:spPr>
        <p:txBody>
          <a:bodyPr/>
          <a:lstStyle/>
          <a:p>
            <a:fld id="{EB61723F-F26D-A046-B78D-D68ACAE94E00}" type="datetimeFigureOut">
              <a:rPr kumimoji="1" lang="ja-JP" altLang="en-US" smtClean="0"/>
              <a:t>2026/2/6</a:t>
            </a:fld>
            <a:endParaRPr kumimoji="1" lang="ja-JP" altLang="en-US"/>
          </a:p>
        </p:txBody>
      </p:sp>
      <p:sp>
        <p:nvSpPr>
          <p:cNvPr id="10" name="正方形/長方形 9">
            <a:extLst>
              <a:ext uri="{FF2B5EF4-FFF2-40B4-BE49-F238E27FC236}">
                <a16:creationId xmlns:a16="http://schemas.microsoft.com/office/drawing/2014/main" id="{5AD154F8-9A93-581F-C799-7F139C1B675E}"/>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4DE6D4D0-32D7-B2C6-F351-E5F9174F2C32}"/>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1431816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11" name="テキスト プレースホルダー 10">
            <a:extLst>
              <a:ext uri="{FF2B5EF4-FFF2-40B4-BE49-F238E27FC236}">
                <a16:creationId xmlns:a16="http://schemas.microsoft.com/office/drawing/2014/main" id="{78D48237-C95F-B0E5-EA9C-39CF398C3143}"/>
              </a:ext>
            </a:extLst>
          </p:cNvPr>
          <p:cNvSpPr>
            <a:spLocks noGrp="1"/>
          </p:cNvSpPr>
          <p:nvPr>
            <p:ph type="body" sz="quarter" idx="10" hasCustomPrompt="1"/>
          </p:nvPr>
        </p:nvSpPr>
        <p:spPr>
          <a:xfrm>
            <a:off x="2972009" y="115748"/>
            <a:ext cx="9219991" cy="755073"/>
          </a:xfrm>
        </p:spPr>
        <p:txBody>
          <a:bodyPr anchor="ctr">
            <a:noAutofit/>
          </a:bodyPr>
          <a:lstStyle>
            <a:lvl1pPr marL="0" indent="0" algn="r">
              <a:buNone/>
              <a:defRPr sz="6600" b="1" i="0">
                <a:solidFill>
                  <a:schemeClr val="accent5">
                    <a:lumMod val="65000"/>
                    <a:alpha val="35754"/>
                  </a:schemeClr>
                </a:solidFill>
                <a:latin typeface="Hiragino Sans W6" panose="020B0400000000000000" pitchFamily="34" charset="-128"/>
                <a:ea typeface="Hiragino Sans W6" panose="020B0400000000000000" pitchFamily="34" charset="-128"/>
                <a:cs typeface="Futura Medium" panose="020B0602020204020303" pitchFamily="34" charset="-79"/>
              </a:defRPr>
            </a:lvl1pPr>
          </a:lstStyle>
          <a:p>
            <a:pPr lvl="0"/>
            <a:r>
              <a:rPr kumimoji="1" lang="ja-JP" altLang="en-US"/>
              <a:t>将来見通し</a:t>
            </a:r>
          </a:p>
        </p:txBody>
      </p:sp>
      <p:sp>
        <p:nvSpPr>
          <p:cNvPr id="2" name="タイトル 1">
            <a:extLst>
              <a:ext uri="{FF2B5EF4-FFF2-40B4-BE49-F238E27FC236}">
                <a16:creationId xmlns:a16="http://schemas.microsoft.com/office/drawing/2014/main" id="{DD302ECC-64E6-62D8-DD3C-C06943093FDC}"/>
              </a:ext>
            </a:extLst>
          </p:cNvPr>
          <p:cNvSpPr>
            <a:spLocks noGrp="1"/>
          </p:cNvSpPr>
          <p:nvPr>
            <p:ph type="ctrTitle" hasCustomPrompt="1"/>
          </p:nvPr>
        </p:nvSpPr>
        <p:spPr>
          <a:xfrm>
            <a:off x="625039" y="189844"/>
            <a:ext cx="10668000" cy="755073"/>
          </a:xfrm>
          <a:prstGeom prst="rect">
            <a:avLst/>
          </a:prstGeom>
        </p:spPr>
        <p:txBody>
          <a:bodyPr anchor="b">
            <a:normAutofit/>
          </a:bodyPr>
          <a:lstStyle>
            <a:lvl1pPr algn="l">
              <a:defRPr sz="4000"/>
            </a:lvl1pPr>
          </a:lstStyle>
          <a:p>
            <a:r>
              <a:rPr kumimoji="1" lang="ja-JP" altLang="en-US"/>
              <a:t>人口・財政</a:t>
            </a:r>
          </a:p>
        </p:txBody>
      </p:sp>
      <p:sp>
        <p:nvSpPr>
          <p:cNvPr id="3" name="正方形/長方形 2">
            <a:extLst>
              <a:ext uri="{FF2B5EF4-FFF2-40B4-BE49-F238E27FC236}">
                <a16:creationId xmlns:a16="http://schemas.microsoft.com/office/drawing/2014/main" id="{654B5CD1-326E-755E-5747-D35BC98CCF38}"/>
              </a:ext>
            </a:extLst>
          </p:cNvPr>
          <p:cNvSpPr/>
          <p:nvPr userDrawn="1"/>
        </p:nvSpPr>
        <p:spPr>
          <a:xfrm>
            <a:off x="387177" y="192120"/>
            <a:ext cx="214711" cy="7412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50863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タイトル スライド">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C1EF5259-E69D-1A00-C469-F5C1FBCA718A}"/>
              </a:ext>
            </a:extLst>
          </p:cNvPr>
          <p:cNvSpPr>
            <a:spLocks noGrp="1"/>
          </p:cNvSpPr>
          <p:nvPr>
            <p:ph type="title"/>
          </p:nvPr>
        </p:nvSpPr>
        <p:spPr>
          <a:xfrm>
            <a:off x="5079868" y="500037"/>
            <a:ext cx="4422098" cy="1325563"/>
          </a:xfrm>
        </p:spPr>
        <p:txBody>
          <a:bodyPr/>
          <a:lstStyle/>
          <a:p>
            <a:r>
              <a:rPr kumimoji="1" lang="ja-JP" altLang="en-US"/>
              <a:t>マスター タイトルの書式設定</a:t>
            </a:r>
          </a:p>
        </p:txBody>
      </p:sp>
      <p:sp>
        <p:nvSpPr>
          <p:cNvPr id="9" name="テキスト プレースホルダー 4">
            <a:extLst>
              <a:ext uri="{FF2B5EF4-FFF2-40B4-BE49-F238E27FC236}">
                <a16:creationId xmlns:a16="http://schemas.microsoft.com/office/drawing/2014/main" id="{76073015-711B-545B-7831-DB0076F9B282}"/>
              </a:ext>
            </a:extLst>
          </p:cNvPr>
          <p:cNvSpPr>
            <a:spLocks noGrp="1"/>
          </p:cNvSpPr>
          <p:nvPr>
            <p:ph type="body" sz="quarter" idx="11"/>
          </p:nvPr>
        </p:nvSpPr>
        <p:spPr>
          <a:xfrm>
            <a:off x="511252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FCED6E-A6DA-9B7A-AFC6-DA8E8C26CB6D}"/>
              </a:ext>
            </a:extLst>
          </p:cNvPr>
          <p:cNvSpPr>
            <a:spLocks noGrp="1"/>
          </p:cNvSpPr>
          <p:nvPr>
            <p:ph type="dt" sz="half" idx="10"/>
          </p:nvPr>
        </p:nvSpPr>
        <p:spPr>
          <a:xfrm>
            <a:off x="838200" y="6356350"/>
            <a:ext cx="2743200" cy="365125"/>
          </a:xfrm>
          <a:prstGeom prst="rect">
            <a:avLst/>
          </a:prstGeom>
        </p:spPr>
        <p:txBody>
          <a:bodyPr/>
          <a:lstStyle/>
          <a:p>
            <a:fld id="{EB61723F-F26D-A046-B78D-D68ACAE94E00}" type="datetimeFigureOut">
              <a:rPr kumimoji="1" lang="ja-JP" altLang="en-US" smtClean="0"/>
              <a:t>2026/2/6</a:t>
            </a:fld>
            <a:endParaRPr kumimoji="1" lang="ja-JP" altLang="en-US"/>
          </a:p>
        </p:txBody>
      </p:sp>
      <p:sp>
        <p:nvSpPr>
          <p:cNvPr id="10" name="正方形/長方形 9">
            <a:extLst>
              <a:ext uri="{FF2B5EF4-FFF2-40B4-BE49-F238E27FC236}">
                <a16:creationId xmlns:a16="http://schemas.microsoft.com/office/drawing/2014/main" id="{5AD154F8-9A93-581F-C799-7F139C1B675E}"/>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4DE6D4D0-32D7-B2C6-F351-E5F9174F2C32}"/>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3854457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11" name="テキスト プレースホルダー 10">
            <a:extLst>
              <a:ext uri="{FF2B5EF4-FFF2-40B4-BE49-F238E27FC236}">
                <a16:creationId xmlns:a16="http://schemas.microsoft.com/office/drawing/2014/main" id="{78D48237-C95F-B0E5-EA9C-39CF398C3143}"/>
              </a:ext>
            </a:extLst>
          </p:cNvPr>
          <p:cNvSpPr>
            <a:spLocks noGrp="1"/>
          </p:cNvSpPr>
          <p:nvPr>
            <p:ph type="body" sz="quarter" idx="10" hasCustomPrompt="1"/>
          </p:nvPr>
        </p:nvSpPr>
        <p:spPr>
          <a:xfrm>
            <a:off x="2972009" y="115748"/>
            <a:ext cx="9219991" cy="755073"/>
          </a:xfrm>
        </p:spPr>
        <p:txBody>
          <a:bodyPr anchor="ctr">
            <a:noAutofit/>
          </a:bodyPr>
          <a:lstStyle>
            <a:lvl1pPr marL="0" indent="0" algn="r">
              <a:buNone/>
              <a:defRPr sz="6600" b="1" i="0">
                <a:solidFill>
                  <a:schemeClr val="accent5">
                    <a:lumMod val="65000"/>
                    <a:alpha val="35754"/>
                  </a:schemeClr>
                </a:solidFill>
                <a:latin typeface="Hiragino Sans W6" panose="020B0400000000000000" pitchFamily="34" charset="-128"/>
                <a:ea typeface="Hiragino Sans W6" panose="020B0400000000000000" pitchFamily="34" charset="-128"/>
                <a:cs typeface="Futura Medium" panose="020B0602020204020303" pitchFamily="34" charset="-79"/>
              </a:defRPr>
            </a:lvl1pPr>
          </a:lstStyle>
          <a:p>
            <a:pPr lvl="0"/>
            <a:r>
              <a:rPr kumimoji="1" lang="ja-JP" altLang="en-US"/>
              <a:t>将来見通し</a:t>
            </a:r>
          </a:p>
        </p:txBody>
      </p:sp>
      <p:sp>
        <p:nvSpPr>
          <p:cNvPr id="2" name="タイトル 1">
            <a:extLst>
              <a:ext uri="{FF2B5EF4-FFF2-40B4-BE49-F238E27FC236}">
                <a16:creationId xmlns:a16="http://schemas.microsoft.com/office/drawing/2014/main" id="{DD302ECC-64E6-62D8-DD3C-C06943093FDC}"/>
              </a:ext>
            </a:extLst>
          </p:cNvPr>
          <p:cNvSpPr>
            <a:spLocks noGrp="1"/>
          </p:cNvSpPr>
          <p:nvPr>
            <p:ph type="ctrTitle" hasCustomPrompt="1"/>
          </p:nvPr>
        </p:nvSpPr>
        <p:spPr>
          <a:xfrm>
            <a:off x="625039" y="189844"/>
            <a:ext cx="10668000" cy="755073"/>
          </a:xfrm>
          <a:prstGeom prst="rect">
            <a:avLst/>
          </a:prstGeom>
        </p:spPr>
        <p:txBody>
          <a:bodyPr anchor="b">
            <a:normAutofit/>
          </a:bodyPr>
          <a:lstStyle>
            <a:lvl1pPr algn="l">
              <a:defRPr sz="4000"/>
            </a:lvl1pPr>
          </a:lstStyle>
          <a:p>
            <a:r>
              <a:rPr kumimoji="1" lang="ja-JP" altLang="en-US"/>
              <a:t>人口・財政</a:t>
            </a:r>
          </a:p>
        </p:txBody>
      </p:sp>
      <p:sp>
        <p:nvSpPr>
          <p:cNvPr id="3" name="正方形/長方形 2">
            <a:extLst>
              <a:ext uri="{FF2B5EF4-FFF2-40B4-BE49-F238E27FC236}">
                <a16:creationId xmlns:a16="http://schemas.microsoft.com/office/drawing/2014/main" id="{5487F4DE-E569-B5C1-A467-C6F00A8738D7}"/>
              </a:ext>
            </a:extLst>
          </p:cNvPr>
          <p:cNvSpPr/>
          <p:nvPr userDrawn="1"/>
        </p:nvSpPr>
        <p:spPr>
          <a:xfrm>
            <a:off x="387177" y="192120"/>
            <a:ext cx="214711" cy="7412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11236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タイトル スライド">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C1EF5259-E69D-1A00-C469-F5C1FBCA718A}"/>
              </a:ext>
            </a:extLst>
          </p:cNvPr>
          <p:cNvSpPr>
            <a:spLocks noGrp="1"/>
          </p:cNvSpPr>
          <p:nvPr>
            <p:ph type="title"/>
          </p:nvPr>
        </p:nvSpPr>
        <p:spPr>
          <a:xfrm>
            <a:off x="5079868" y="500037"/>
            <a:ext cx="4422098" cy="1325563"/>
          </a:xfrm>
        </p:spPr>
        <p:txBody>
          <a:bodyPr/>
          <a:lstStyle/>
          <a:p>
            <a:r>
              <a:rPr kumimoji="1" lang="ja-JP" altLang="en-US"/>
              <a:t>マスター タイトルの書式設定</a:t>
            </a:r>
          </a:p>
        </p:txBody>
      </p:sp>
      <p:sp>
        <p:nvSpPr>
          <p:cNvPr id="9" name="テキスト プレースホルダー 4">
            <a:extLst>
              <a:ext uri="{FF2B5EF4-FFF2-40B4-BE49-F238E27FC236}">
                <a16:creationId xmlns:a16="http://schemas.microsoft.com/office/drawing/2014/main" id="{76073015-711B-545B-7831-DB0076F9B282}"/>
              </a:ext>
            </a:extLst>
          </p:cNvPr>
          <p:cNvSpPr>
            <a:spLocks noGrp="1"/>
          </p:cNvSpPr>
          <p:nvPr>
            <p:ph type="body" sz="quarter" idx="11"/>
          </p:nvPr>
        </p:nvSpPr>
        <p:spPr>
          <a:xfrm>
            <a:off x="5112524" y="2068226"/>
            <a:ext cx="4633913" cy="2203450"/>
          </a:xfrm>
        </p:spPr>
        <p:txBody>
          <a:bodyPr/>
          <a:lstStyle>
            <a:lvl1pPr marL="514350" indent="-514350">
              <a:buFont typeface="+mj-lt"/>
              <a:buAutoNum type="arabicPeriod"/>
              <a:defRPr/>
            </a:lvl1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4FCED6E-A6DA-9B7A-AFC6-DA8E8C26CB6D}"/>
              </a:ext>
            </a:extLst>
          </p:cNvPr>
          <p:cNvSpPr>
            <a:spLocks noGrp="1"/>
          </p:cNvSpPr>
          <p:nvPr>
            <p:ph type="dt" sz="half" idx="10"/>
          </p:nvPr>
        </p:nvSpPr>
        <p:spPr>
          <a:xfrm>
            <a:off x="838200" y="6356350"/>
            <a:ext cx="2743200" cy="365125"/>
          </a:xfrm>
          <a:prstGeom prst="rect">
            <a:avLst/>
          </a:prstGeom>
        </p:spPr>
        <p:txBody>
          <a:bodyPr/>
          <a:lstStyle/>
          <a:p>
            <a:fld id="{EB61723F-F26D-A046-B78D-D68ACAE94E00}" type="datetimeFigureOut">
              <a:rPr kumimoji="1" lang="ja-JP" altLang="en-US" smtClean="0"/>
              <a:t>2026/2/6</a:t>
            </a:fld>
            <a:endParaRPr kumimoji="1" lang="ja-JP" altLang="en-US"/>
          </a:p>
        </p:txBody>
      </p:sp>
      <p:sp>
        <p:nvSpPr>
          <p:cNvPr id="10" name="正方形/長方形 9">
            <a:extLst>
              <a:ext uri="{FF2B5EF4-FFF2-40B4-BE49-F238E27FC236}">
                <a16:creationId xmlns:a16="http://schemas.microsoft.com/office/drawing/2014/main" id="{5AD154F8-9A93-581F-C799-7F139C1B675E}"/>
              </a:ext>
            </a:extLst>
          </p:cNvPr>
          <p:cNvSpPr/>
          <p:nvPr userDrawn="1"/>
        </p:nvSpPr>
        <p:spPr>
          <a:xfrm>
            <a:off x="0" y="-36410"/>
            <a:ext cx="4422098" cy="6894409"/>
          </a:xfrm>
          <a:prstGeom prst="rect">
            <a:avLst/>
          </a:prstGeom>
          <a:gradFill flip="none" rotWithShape="1">
            <a:gsLst>
              <a:gs pos="0">
                <a:schemeClr val="bg2"/>
              </a:gs>
              <a:gs pos="100000">
                <a:schemeClr val="tx2"/>
              </a:gs>
            </a:gsLst>
            <a:lin ang="10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4DE6D4D0-32D7-B2C6-F351-E5F9174F2C32}"/>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274041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11" name="テキスト プレースホルダー 10">
            <a:extLst>
              <a:ext uri="{FF2B5EF4-FFF2-40B4-BE49-F238E27FC236}">
                <a16:creationId xmlns:a16="http://schemas.microsoft.com/office/drawing/2014/main" id="{78D48237-C95F-B0E5-EA9C-39CF398C3143}"/>
              </a:ext>
            </a:extLst>
          </p:cNvPr>
          <p:cNvSpPr>
            <a:spLocks noGrp="1"/>
          </p:cNvSpPr>
          <p:nvPr>
            <p:ph type="body" sz="quarter" idx="10" hasCustomPrompt="1"/>
          </p:nvPr>
        </p:nvSpPr>
        <p:spPr>
          <a:xfrm>
            <a:off x="2972009" y="115748"/>
            <a:ext cx="9219991" cy="755073"/>
          </a:xfrm>
        </p:spPr>
        <p:txBody>
          <a:bodyPr anchor="ctr">
            <a:noAutofit/>
          </a:bodyPr>
          <a:lstStyle>
            <a:lvl1pPr marL="0" indent="0" algn="r">
              <a:buNone/>
              <a:defRPr sz="6600" b="1" i="0">
                <a:solidFill>
                  <a:schemeClr val="accent4">
                    <a:lumMod val="65000"/>
                    <a:alpha val="35754"/>
                  </a:schemeClr>
                </a:solidFill>
                <a:latin typeface="Hiragino Sans W6" panose="020B0400000000000000" pitchFamily="34" charset="-128"/>
                <a:ea typeface="Hiragino Sans W6" panose="020B0400000000000000" pitchFamily="34" charset="-128"/>
                <a:cs typeface="Futura Medium" panose="020B0602020204020303" pitchFamily="34" charset="-79"/>
              </a:defRPr>
            </a:lvl1pPr>
          </a:lstStyle>
          <a:p>
            <a:pPr lvl="0"/>
            <a:r>
              <a:rPr kumimoji="1" lang="ja-JP" altLang="en-US"/>
              <a:t>将来見通し</a:t>
            </a:r>
          </a:p>
        </p:txBody>
      </p:sp>
      <p:sp>
        <p:nvSpPr>
          <p:cNvPr id="2" name="タイトル 1">
            <a:extLst>
              <a:ext uri="{FF2B5EF4-FFF2-40B4-BE49-F238E27FC236}">
                <a16:creationId xmlns:a16="http://schemas.microsoft.com/office/drawing/2014/main" id="{DD302ECC-64E6-62D8-DD3C-C06943093FDC}"/>
              </a:ext>
            </a:extLst>
          </p:cNvPr>
          <p:cNvSpPr>
            <a:spLocks noGrp="1"/>
          </p:cNvSpPr>
          <p:nvPr>
            <p:ph type="ctrTitle" hasCustomPrompt="1"/>
          </p:nvPr>
        </p:nvSpPr>
        <p:spPr>
          <a:xfrm>
            <a:off x="625039" y="189844"/>
            <a:ext cx="10668000" cy="755073"/>
          </a:xfrm>
          <a:prstGeom prst="rect">
            <a:avLst/>
          </a:prstGeom>
        </p:spPr>
        <p:txBody>
          <a:bodyPr anchor="b">
            <a:normAutofit/>
          </a:bodyPr>
          <a:lstStyle>
            <a:lvl1pPr algn="l">
              <a:defRPr sz="4000"/>
            </a:lvl1pPr>
          </a:lstStyle>
          <a:p>
            <a:r>
              <a:rPr kumimoji="1" lang="ja-JP" altLang="en-US"/>
              <a:t>人口・財政</a:t>
            </a:r>
          </a:p>
        </p:txBody>
      </p:sp>
      <p:sp>
        <p:nvSpPr>
          <p:cNvPr id="3" name="正方形/長方形 2">
            <a:extLst>
              <a:ext uri="{FF2B5EF4-FFF2-40B4-BE49-F238E27FC236}">
                <a16:creationId xmlns:a16="http://schemas.microsoft.com/office/drawing/2014/main" id="{B42E9BC8-ED67-234D-27D9-8856DB85A8B2}"/>
              </a:ext>
            </a:extLst>
          </p:cNvPr>
          <p:cNvSpPr/>
          <p:nvPr userDrawn="1"/>
        </p:nvSpPr>
        <p:spPr>
          <a:xfrm>
            <a:off x="387177" y="192120"/>
            <a:ext cx="214711" cy="74122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007332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546BDEB-9571-3A87-85EE-2B003355D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タイトル プレースホルダー 8">
            <a:extLst>
              <a:ext uri="{FF2B5EF4-FFF2-40B4-BE49-F238E27FC236}">
                <a16:creationId xmlns:a16="http://schemas.microsoft.com/office/drawing/2014/main" id="{92A5B18C-2B53-62AF-6076-26C98E8C20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1" name="テキスト ボックス 10">
            <a:extLst>
              <a:ext uri="{FF2B5EF4-FFF2-40B4-BE49-F238E27FC236}">
                <a16:creationId xmlns:a16="http://schemas.microsoft.com/office/drawing/2014/main" id="{F5781730-A46B-5F9D-AA65-D8F6392E271B}"/>
              </a:ext>
            </a:extLst>
          </p:cNvPr>
          <p:cNvSpPr txBox="1"/>
          <p:nvPr userDrawn="1"/>
        </p:nvSpPr>
        <p:spPr>
          <a:xfrm>
            <a:off x="5638800" y="6488668"/>
            <a:ext cx="914400" cy="369332"/>
          </a:xfrm>
          <a:prstGeom prst="rect">
            <a:avLst/>
          </a:prstGeom>
          <a:noFill/>
        </p:spPr>
        <p:txBody>
          <a:bodyPr wrap="square" rtlCol="0">
            <a:spAutoFit/>
          </a:bodyPr>
          <a:lstStyle/>
          <a:p>
            <a:pPr algn="ctr"/>
            <a:fld id="{C693DD14-57F2-B04C-89FF-7D118D1A6C23}" type="slidenum">
              <a:rPr kumimoji="1" lang="ja-JP" altLang="en-US" b="1" i="0" smtClean="0">
                <a:latin typeface="Hiragino Sans W6" panose="020B0400000000000000" pitchFamily="34" charset="-128"/>
                <a:ea typeface="Hiragino Sans W6" panose="020B0400000000000000" pitchFamily="34" charset="-128"/>
              </a:rPr>
              <a:pPr algn="ctr"/>
              <a:t>‹#›</a:t>
            </a:fld>
            <a:endParaRPr kumimoji="1" lang="ja-JP" altLang="en-US" b="1" i="0">
              <a:latin typeface="Hiragino Sans W6" panose="020B0400000000000000" pitchFamily="34" charset="-128"/>
              <a:ea typeface="Hiragino Sans W6" panose="020B0400000000000000" pitchFamily="34" charset="-128"/>
            </a:endParaRPr>
          </a:p>
        </p:txBody>
      </p:sp>
      <p:sp>
        <p:nvSpPr>
          <p:cNvPr id="7" name="正方形/長方形 6">
            <a:extLst>
              <a:ext uri="{FF2B5EF4-FFF2-40B4-BE49-F238E27FC236}">
                <a16:creationId xmlns:a16="http://schemas.microsoft.com/office/drawing/2014/main" id="{416ED894-FF3C-927C-21B5-12CA606C7FA7}"/>
              </a:ext>
            </a:extLst>
          </p:cNvPr>
          <p:cNvSpPr/>
          <p:nvPr userDrawn="1"/>
        </p:nvSpPr>
        <p:spPr>
          <a:xfrm>
            <a:off x="0" y="5927340"/>
            <a:ext cx="12192000" cy="616984"/>
          </a:xfrm>
          <a:prstGeom prst="rect">
            <a:avLst/>
          </a:prstGeom>
          <a:solidFill>
            <a:schemeClr val="tx2">
              <a:lumMod val="20000"/>
              <a:lumOff val="80000"/>
              <a:alpha val="62444"/>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14" name="テキスト ボックス 13">
            <a:extLst>
              <a:ext uri="{FF2B5EF4-FFF2-40B4-BE49-F238E27FC236}">
                <a16:creationId xmlns:a16="http://schemas.microsoft.com/office/drawing/2014/main" id="{A0B4BB46-58CF-5095-E117-DC0A1ECD35C4}"/>
              </a:ext>
            </a:extLst>
          </p:cNvPr>
          <p:cNvSpPr txBox="1"/>
          <p:nvPr userDrawn="1"/>
        </p:nvSpPr>
        <p:spPr>
          <a:xfrm>
            <a:off x="8463094" y="6544325"/>
            <a:ext cx="3728906" cy="307777"/>
          </a:xfrm>
          <a:prstGeom prst="rect">
            <a:avLst/>
          </a:prstGeom>
          <a:noFill/>
        </p:spPr>
        <p:txBody>
          <a:bodyPr wrap="none" rtlCol="0">
            <a:spAutoFit/>
          </a:bodyPr>
          <a:lstStyle/>
          <a:p>
            <a:r>
              <a:rPr kumimoji="1" lang="en-US" altLang="ja-JP" sz="1400" b="0" i="0">
                <a:latin typeface="Hiragino Sans W4" panose="020B0400000000000000" pitchFamily="34" charset="-128"/>
                <a:ea typeface="Hiragino Sans W4" panose="020B0400000000000000" pitchFamily="34" charset="-128"/>
              </a:rPr>
              <a:t>2025</a:t>
            </a:r>
            <a:r>
              <a:rPr kumimoji="1" lang="ja-JP" altLang="en-US" sz="1400" b="0" i="0">
                <a:latin typeface="Hiragino Sans W4" panose="020B0400000000000000" pitchFamily="34" charset="-128"/>
                <a:ea typeface="Hiragino Sans W4" panose="020B0400000000000000" pitchFamily="34" charset="-128"/>
              </a:rPr>
              <a:t>年</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筑波大学</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都市計画</a:t>
            </a:r>
            <a:r>
              <a:rPr kumimoji="1" lang="en-US" altLang="ja-JP" sz="1400" b="0" i="0">
                <a:latin typeface="Hiragino Sans W4" panose="020B0400000000000000" pitchFamily="34" charset="-128"/>
                <a:ea typeface="Hiragino Sans W4" panose="020B0400000000000000" pitchFamily="34" charset="-128"/>
              </a:rPr>
              <a:t>MP</a:t>
            </a:r>
            <a:r>
              <a:rPr kumimoji="1" lang="ja-JP" altLang="en-US" sz="1400" b="0" i="0">
                <a:latin typeface="Hiragino Sans W4" panose="020B0400000000000000" pitchFamily="34" charset="-128"/>
                <a:ea typeface="Hiragino Sans W4" panose="020B0400000000000000" pitchFamily="34" charset="-128"/>
              </a:rPr>
              <a:t>演習</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計画</a:t>
            </a:r>
            <a:r>
              <a:rPr kumimoji="1" lang="en-US" altLang="ja-JP" sz="1400" b="0" i="0">
                <a:latin typeface="Hiragino Sans W4" panose="020B0400000000000000" pitchFamily="34" charset="-128"/>
                <a:ea typeface="Hiragino Sans W4" panose="020B0400000000000000" pitchFamily="34" charset="-128"/>
              </a:rPr>
              <a:t>G2</a:t>
            </a:r>
            <a:endParaRPr kumimoji="1" lang="ja-JP" altLang="en-US" sz="1400" b="0" i="0">
              <a:latin typeface="Hiragino Sans W4" panose="020B0400000000000000" pitchFamily="34" charset="-128"/>
              <a:ea typeface="Hiragino Sans W4" panose="020B0400000000000000" pitchFamily="34" charset="-128"/>
            </a:endParaRPr>
          </a:p>
        </p:txBody>
      </p:sp>
      <p:sp>
        <p:nvSpPr>
          <p:cNvPr id="15" name="テキスト ボックス 14">
            <a:extLst>
              <a:ext uri="{FF2B5EF4-FFF2-40B4-BE49-F238E27FC236}">
                <a16:creationId xmlns:a16="http://schemas.microsoft.com/office/drawing/2014/main" id="{2D774991-DA51-F004-8152-65F5306DA684}"/>
              </a:ext>
            </a:extLst>
          </p:cNvPr>
          <p:cNvSpPr txBox="1"/>
          <p:nvPr userDrawn="1"/>
        </p:nvSpPr>
        <p:spPr>
          <a:xfrm>
            <a:off x="109507" y="6544325"/>
            <a:ext cx="1980029" cy="307777"/>
          </a:xfrm>
          <a:prstGeom prst="rect">
            <a:avLst/>
          </a:prstGeom>
          <a:noFill/>
        </p:spPr>
        <p:txBody>
          <a:bodyPr wrap="none" rtlCol="0">
            <a:spAutoFit/>
          </a:bodyPr>
          <a:lstStyle/>
          <a:p>
            <a:r>
              <a:rPr kumimoji="1" lang="ja-JP" altLang="en-US" sz="1400" b="0" i="0">
                <a:latin typeface="Hiragino Sans W4" panose="020B0400000000000000" pitchFamily="34" charset="-128"/>
                <a:ea typeface="Hiragino Sans W4" panose="020B0400000000000000" pitchFamily="34" charset="-128"/>
              </a:rPr>
              <a:t>時代をのりこなす土浦</a:t>
            </a:r>
          </a:p>
        </p:txBody>
      </p:sp>
    </p:spTree>
    <p:extLst>
      <p:ext uri="{BB962C8B-B14F-4D97-AF65-F5344CB8AC3E}">
        <p14:creationId xmlns:p14="http://schemas.microsoft.com/office/powerpoint/2010/main" val="2149853649"/>
      </p:ext>
    </p:extLst>
  </p:cSld>
  <p:clrMap bg1="lt1" tx1="dk1" bg2="lt2" tx2="dk2" accent1="accent1" accent2="accent2" accent3="accent3" accent4="accent4" accent5="accent5" accent6="accent6" hlink="hlink" folHlink="folHlink"/>
  <p:sldLayoutIdLst>
    <p:sldLayoutId id="2147483651" r:id="rId1"/>
    <p:sldLayoutId id="2147483685" r:id="rId2"/>
    <p:sldLayoutId id="2147483649" r:id="rId3"/>
  </p:sldLayoutIdLst>
  <p:txStyles>
    <p:title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546BDEB-9571-3A87-85EE-2B003355D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タイトル プレースホルダー 8">
            <a:extLst>
              <a:ext uri="{FF2B5EF4-FFF2-40B4-BE49-F238E27FC236}">
                <a16:creationId xmlns:a16="http://schemas.microsoft.com/office/drawing/2014/main" id="{92A5B18C-2B53-62AF-6076-26C98E8C20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1" name="テキスト ボックス 10">
            <a:extLst>
              <a:ext uri="{FF2B5EF4-FFF2-40B4-BE49-F238E27FC236}">
                <a16:creationId xmlns:a16="http://schemas.microsoft.com/office/drawing/2014/main" id="{F5781730-A46B-5F9D-AA65-D8F6392E271B}"/>
              </a:ext>
            </a:extLst>
          </p:cNvPr>
          <p:cNvSpPr txBox="1"/>
          <p:nvPr userDrawn="1"/>
        </p:nvSpPr>
        <p:spPr>
          <a:xfrm>
            <a:off x="5638800" y="6488668"/>
            <a:ext cx="914400" cy="369332"/>
          </a:xfrm>
          <a:prstGeom prst="rect">
            <a:avLst/>
          </a:prstGeom>
          <a:noFill/>
        </p:spPr>
        <p:txBody>
          <a:bodyPr wrap="square" rtlCol="0">
            <a:spAutoFit/>
          </a:bodyPr>
          <a:lstStyle/>
          <a:p>
            <a:pPr algn="ctr"/>
            <a:fld id="{C693DD14-57F2-B04C-89FF-7D118D1A6C23}" type="slidenum">
              <a:rPr kumimoji="1" lang="ja-JP" altLang="en-US" b="1" i="0" smtClean="0">
                <a:latin typeface="Hiragino Sans W6" panose="020B0400000000000000" pitchFamily="34" charset="-128"/>
                <a:ea typeface="Hiragino Sans W6" panose="020B0400000000000000" pitchFamily="34" charset="-128"/>
              </a:rPr>
              <a:pPr algn="ctr"/>
              <a:t>‹#›</a:t>
            </a:fld>
            <a:endParaRPr kumimoji="1" lang="ja-JP" altLang="en-US" b="1" i="0">
              <a:latin typeface="Hiragino Sans W6" panose="020B0400000000000000" pitchFamily="34" charset="-128"/>
              <a:ea typeface="Hiragino Sans W6" panose="020B0400000000000000" pitchFamily="34" charset="-128"/>
            </a:endParaRPr>
          </a:p>
        </p:txBody>
      </p:sp>
      <p:sp>
        <p:nvSpPr>
          <p:cNvPr id="14" name="テキスト ボックス 13">
            <a:extLst>
              <a:ext uri="{FF2B5EF4-FFF2-40B4-BE49-F238E27FC236}">
                <a16:creationId xmlns:a16="http://schemas.microsoft.com/office/drawing/2014/main" id="{A0B4BB46-58CF-5095-E117-DC0A1ECD35C4}"/>
              </a:ext>
            </a:extLst>
          </p:cNvPr>
          <p:cNvSpPr txBox="1"/>
          <p:nvPr userDrawn="1"/>
        </p:nvSpPr>
        <p:spPr>
          <a:xfrm>
            <a:off x="8463094" y="6544325"/>
            <a:ext cx="3728906" cy="307777"/>
          </a:xfrm>
          <a:prstGeom prst="rect">
            <a:avLst/>
          </a:prstGeom>
          <a:noFill/>
        </p:spPr>
        <p:txBody>
          <a:bodyPr wrap="none" rtlCol="0">
            <a:spAutoFit/>
          </a:bodyPr>
          <a:lstStyle/>
          <a:p>
            <a:r>
              <a:rPr kumimoji="1" lang="en-US" altLang="ja-JP" sz="1400" b="0" i="0">
                <a:latin typeface="Hiragino Sans W4" panose="020B0400000000000000" pitchFamily="34" charset="-128"/>
                <a:ea typeface="Hiragino Sans W4" panose="020B0400000000000000" pitchFamily="34" charset="-128"/>
              </a:rPr>
              <a:t>2025</a:t>
            </a:r>
            <a:r>
              <a:rPr kumimoji="1" lang="ja-JP" altLang="en-US" sz="1400" b="0" i="0">
                <a:latin typeface="Hiragino Sans W4" panose="020B0400000000000000" pitchFamily="34" charset="-128"/>
                <a:ea typeface="Hiragino Sans W4" panose="020B0400000000000000" pitchFamily="34" charset="-128"/>
              </a:rPr>
              <a:t>年</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筑波大学</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都市計画</a:t>
            </a:r>
            <a:r>
              <a:rPr kumimoji="1" lang="en-US" altLang="ja-JP" sz="1400" b="0" i="0">
                <a:latin typeface="Hiragino Sans W4" panose="020B0400000000000000" pitchFamily="34" charset="-128"/>
                <a:ea typeface="Hiragino Sans W4" panose="020B0400000000000000" pitchFamily="34" charset="-128"/>
              </a:rPr>
              <a:t>MP</a:t>
            </a:r>
            <a:r>
              <a:rPr kumimoji="1" lang="ja-JP" altLang="en-US" sz="1400" b="0" i="0">
                <a:latin typeface="Hiragino Sans W4" panose="020B0400000000000000" pitchFamily="34" charset="-128"/>
                <a:ea typeface="Hiragino Sans W4" panose="020B0400000000000000" pitchFamily="34" charset="-128"/>
              </a:rPr>
              <a:t>演習</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計画</a:t>
            </a:r>
            <a:r>
              <a:rPr kumimoji="1" lang="en-US" altLang="ja-JP" sz="1400" b="0" i="0">
                <a:latin typeface="Hiragino Sans W4" panose="020B0400000000000000" pitchFamily="34" charset="-128"/>
                <a:ea typeface="Hiragino Sans W4" panose="020B0400000000000000" pitchFamily="34" charset="-128"/>
              </a:rPr>
              <a:t>G2</a:t>
            </a:r>
            <a:endParaRPr kumimoji="1" lang="ja-JP" altLang="en-US" sz="1400" b="0" i="0">
              <a:latin typeface="Hiragino Sans W4" panose="020B0400000000000000" pitchFamily="34" charset="-128"/>
              <a:ea typeface="Hiragino Sans W4" panose="020B0400000000000000" pitchFamily="34" charset="-128"/>
            </a:endParaRPr>
          </a:p>
        </p:txBody>
      </p:sp>
      <p:sp>
        <p:nvSpPr>
          <p:cNvPr id="15" name="テキスト ボックス 14">
            <a:extLst>
              <a:ext uri="{FF2B5EF4-FFF2-40B4-BE49-F238E27FC236}">
                <a16:creationId xmlns:a16="http://schemas.microsoft.com/office/drawing/2014/main" id="{2D774991-DA51-F004-8152-65F5306DA684}"/>
              </a:ext>
            </a:extLst>
          </p:cNvPr>
          <p:cNvSpPr txBox="1"/>
          <p:nvPr userDrawn="1"/>
        </p:nvSpPr>
        <p:spPr>
          <a:xfrm>
            <a:off x="109507" y="6544325"/>
            <a:ext cx="1980029" cy="307777"/>
          </a:xfrm>
          <a:prstGeom prst="rect">
            <a:avLst/>
          </a:prstGeom>
          <a:noFill/>
        </p:spPr>
        <p:txBody>
          <a:bodyPr wrap="none" rtlCol="0">
            <a:spAutoFit/>
          </a:bodyPr>
          <a:lstStyle/>
          <a:p>
            <a:r>
              <a:rPr kumimoji="1" lang="ja-JP" altLang="en-US" sz="1400" b="0" i="0">
                <a:latin typeface="Hiragino Sans W4" panose="020B0400000000000000" pitchFamily="34" charset="-128"/>
                <a:ea typeface="Hiragino Sans W4" panose="020B0400000000000000" pitchFamily="34" charset="-128"/>
              </a:rPr>
              <a:t>時代をのりこなす土浦</a:t>
            </a:r>
          </a:p>
        </p:txBody>
      </p:sp>
    </p:spTree>
    <p:extLst>
      <p:ext uri="{BB962C8B-B14F-4D97-AF65-F5344CB8AC3E}">
        <p14:creationId xmlns:p14="http://schemas.microsoft.com/office/powerpoint/2010/main" val="6704393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xStyles>
    <p:title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E626F60-60DD-87FA-8568-85BC5EADA4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A7974A8-5FE1-8C1E-68E0-887E3DF192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E8D7AB4-0D34-EFDA-9984-DC939FD680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1A0A47-149D-3E4C-9F63-E31A8E02BC3B}" type="datetimeFigureOut">
              <a:rPr kumimoji="1" lang="ja-JP" altLang="en-US" smtClean="0"/>
              <a:t>2026/2/6</a:t>
            </a:fld>
            <a:endParaRPr kumimoji="1" lang="ja-JP" altLang="en-US"/>
          </a:p>
        </p:txBody>
      </p:sp>
      <p:sp>
        <p:nvSpPr>
          <p:cNvPr id="5" name="フッター プレースホルダー 4">
            <a:extLst>
              <a:ext uri="{FF2B5EF4-FFF2-40B4-BE49-F238E27FC236}">
                <a16:creationId xmlns:a16="http://schemas.microsoft.com/office/drawing/2014/main" id="{4D21260D-1A3E-C487-FEDE-4D1C500D1E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4E0032F-21D7-545D-D45B-8B610A4A64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0865EE-C881-414C-B162-43AAA171C70C}" type="slidenum">
              <a:rPr kumimoji="1" lang="ja-JP" altLang="en-US" smtClean="0"/>
              <a:t>‹#›</a:t>
            </a:fld>
            <a:endParaRPr kumimoji="1" lang="ja-JP" altLang="en-US"/>
          </a:p>
        </p:txBody>
      </p:sp>
    </p:spTree>
    <p:extLst>
      <p:ext uri="{BB962C8B-B14F-4D97-AF65-F5344CB8AC3E}">
        <p14:creationId xmlns:p14="http://schemas.microsoft.com/office/powerpoint/2010/main" val="56939721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21B4473-E5A8-7231-5FD1-DE83AC86E3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EAF1266-8E73-C37C-624F-D621AFB21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正方形/長方形 6">
            <a:extLst>
              <a:ext uri="{FF2B5EF4-FFF2-40B4-BE49-F238E27FC236}">
                <a16:creationId xmlns:a16="http://schemas.microsoft.com/office/drawing/2014/main" id="{4187EE29-4F1F-6FBC-158E-2270550FC4B6}"/>
              </a:ext>
            </a:extLst>
          </p:cNvPr>
          <p:cNvSpPr/>
          <p:nvPr userDrawn="1"/>
        </p:nvSpPr>
        <p:spPr>
          <a:xfrm>
            <a:off x="0" y="5927340"/>
            <a:ext cx="12192000" cy="616984"/>
          </a:xfrm>
          <a:prstGeom prst="rect">
            <a:avLst/>
          </a:prstGeom>
          <a:solidFill>
            <a:schemeClr val="tx2">
              <a:lumMod val="20000"/>
              <a:lumOff val="80000"/>
              <a:alpha val="624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8" name="テキスト ボックス 7">
            <a:extLst>
              <a:ext uri="{FF2B5EF4-FFF2-40B4-BE49-F238E27FC236}">
                <a16:creationId xmlns:a16="http://schemas.microsoft.com/office/drawing/2014/main" id="{E6577D1E-06F8-945F-5350-13E3CB038914}"/>
              </a:ext>
            </a:extLst>
          </p:cNvPr>
          <p:cNvSpPr txBox="1"/>
          <p:nvPr userDrawn="1"/>
        </p:nvSpPr>
        <p:spPr>
          <a:xfrm>
            <a:off x="5638800" y="6488668"/>
            <a:ext cx="914400" cy="369332"/>
          </a:xfrm>
          <a:prstGeom prst="rect">
            <a:avLst/>
          </a:prstGeom>
          <a:noFill/>
        </p:spPr>
        <p:txBody>
          <a:bodyPr wrap="square" rtlCol="0">
            <a:spAutoFit/>
          </a:bodyPr>
          <a:lstStyle/>
          <a:p>
            <a:pPr algn="ctr"/>
            <a:fld id="{C693DD14-57F2-B04C-89FF-7D118D1A6C23}" type="slidenum">
              <a:rPr kumimoji="1" lang="ja-JP" altLang="en-US" b="1" i="0" smtClean="0">
                <a:latin typeface="Hiragino Sans W6" panose="020B0400000000000000" pitchFamily="34" charset="-128"/>
                <a:ea typeface="Hiragino Sans W6" panose="020B0400000000000000" pitchFamily="34" charset="-128"/>
              </a:rPr>
              <a:pPr algn="ctr"/>
              <a:t>‹#›</a:t>
            </a:fld>
            <a:endParaRPr kumimoji="1" lang="ja-JP" altLang="en-US" b="1" i="0">
              <a:latin typeface="Hiragino Sans W6" panose="020B0400000000000000" pitchFamily="34" charset="-128"/>
              <a:ea typeface="Hiragino Sans W6" panose="020B0400000000000000" pitchFamily="34" charset="-128"/>
            </a:endParaRPr>
          </a:p>
        </p:txBody>
      </p:sp>
      <p:sp>
        <p:nvSpPr>
          <p:cNvPr id="9" name="テキスト ボックス 8">
            <a:extLst>
              <a:ext uri="{FF2B5EF4-FFF2-40B4-BE49-F238E27FC236}">
                <a16:creationId xmlns:a16="http://schemas.microsoft.com/office/drawing/2014/main" id="{A75361C4-67F8-54F8-BD75-5F029F4F0A8B}"/>
              </a:ext>
            </a:extLst>
          </p:cNvPr>
          <p:cNvSpPr txBox="1"/>
          <p:nvPr userDrawn="1"/>
        </p:nvSpPr>
        <p:spPr>
          <a:xfrm>
            <a:off x="8463094" y="6544325"/>
            <a:ext cx="3728906" cy="307777"/>
          </a:xfrm>
          <a:prstGeom prst="rect">
            <a:avLst/>
          </a:prstGeom>
          <a:noFill/>
        </p:spPr>
        <p:txBody>
          <a:bodyPr wrap="none" rtlCol="0">
            <a:spAutoFit/>
          </a:bodyPr>
          <a:lstStyle/>
          <a:p>
            <a:r>
              <a:rPr kumimoji="1" lang="en-US" altLang="ja-JP" sz="1400" b="0" i="0">
                <a:latin typeface="Hiragino Sans W4" panose="020B0400000000000000" pitchFamily="34" charset="-128"/>
                <a:ea typeface="Hiragino Sans W4" panose="020B0400000000000000" pitchFamily="34" charset="-128"/>
              </a:rPr>
              <a:t>2025</a:t>
            </a:r>
            <a:r>
              <a:rPr kumimoji="1" lang="ja-JP" altLang="en-US" sz="1400" b="0" i="0">
                <a:latin typeface="Hiragino Sans W4" panose="020B0400000000000000" pitchFamily="34" charset="-128"/>
                <a:ea typeface="Hiragino Sans W4" panose="020B0400000000000000" pitchFamily="34" charset="-128"/>
              </a:rPr>
              <a:t>年</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筑波大学</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都市計画</a:t>
            </a:r>
            <a:r>
              <a:rPr kumimoji="1" lang="en-US" altLang="ja-JP" sz="1400" b="0" i="0">
                <a:latin typeface="Hiragino Sans W4" panose="020B0400000000000000" pitchFamily="34" charset="-128"/>
                <a:ea typeface="Hiragino Sans W4" panose="020B0400000000000000" pitchFamily="34" charset="-128"/>
              </a:rPr>
              <a:t>MP</a:t>
            </a:r>
            <a:r>
              <a:rPr kumimoji="1" lang="ja-JP" altLang="en-US" sz="1400" b="0" i="0">
                <a:latin typeface="Hiragino Sans W4" panose="020B0400000000000000" pitchFamily="34" charset="-128"/>
                <a:ea typeface="Hiragino Sans W4" panose="020B0400000000000000" pitchFamily="34" charset="-128"/>
              </a:rPr>
              <a:t>演習</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計画</a:t>
            </a:r>
            <a:r>
              <a:rPr kumimoji="1" lang="en-US" altLang="ja-JP" sz="1400" b="0" i="0">
                <a:latin typeface="Hiragino Sans W4" panose="020B0400000000000000" pitchFamily="34" charset="-128"/>
                <a:ea typeface="Hiragino Sans W4" panose="020B0400000000000000" pitchFamily="34" charset="-128"/>
              </a:rPr>
              <a:t>G2</a:t>
            </a:r>
            <a:endParaRPr kumimoji="1" lang="ja-JP" altLang="en-US" sz="1400" b="0" i="0">
              <a:latin typeface="Hiragino Sans W4" panose="020B0400000000000000" pitchFamily="34" charset="-128"/>
              <a:ea typeface="Hiragino Sans W4" panose="020B0400000000000000" pitchFamily="34" charset="-128"/>
            </a:endParaRPr>
          </a:p>
        </p:txBody>
      </p:sp>
      <p:sp>
        <p:nvSpPr>
          <p:cNvPr id="10" name="テキスト ボックス 9">
            <a:extLst>
              <a:ext uri="{FF2B5EF4-FFF2-40B4-BE49-F238E27FC236}">
                <a16:creationId xmlns:a16="http://schemas.microsoft.com/office/drawing/2014/main" id="{3CE5C531-5396-60DA-3408-2D67F036FD28}"/>
              </a:ext>
            </a:extLst>
          </p:cNvPr>
          <p:cNvSpPr txBox="1"/>
          <p:nvPr userDrawn="1"/>
        </p:nvSpPr>
        <p:spPr>
          <a:xfrm>
            <a:off x="109507" y="6544325"/>
            <a:ext cx="1980029" cy="307777"/>
          </a:xfrm>
          <a:prstGeom prst="rect">
            <a:avLst/>
          </a:prstGeom>
          <a:noFill/>
        </p:spPr>
        <p:txBody>
          <a:bodyPr wrap="none" rtlCol="0">
            <a:spAutoFit/>
          </a:bodyPr>
          <a:lstStyle/>
          <a:p>
            <a:r>
              <a:rPr kumimoji="1" lang="ja-JP" altLang="en-US" sz="1400" b="0" i="0">
                <a:latin typeface="Hiragino Sans W4" panose="020B0400000000000000" pitchFamily="34" charset="-128"/>
                <a:ea typeface="Hiragino Sans W4" panose="020B0400000000000000" pitchFamily="34" charset="-128"/>
              </a:rPr>
              <a:t>時代をのりこなす土浦</a:t>
            </a:r>
          </a:p>
        </p:txBody>
      </p:sp>
    </p:spTree>
    <p:extLst>
      <p:ext uri="{BB962C8B-B14F-4D97-AF65-F5344CB8AC3E}">
        <p14:creationId xmlns:p14="http://schemas.microsoft.com/office/powerpoint/2010/main" val="4024843123"/>
      </p:ext>
    </p:extLst>
  </p:cSld>
  <p:clrMap bg1="lt1" tx1="dk1" bg2="lt2" tx2="dk2" accent1="accent1" accent2="accent2" accent3="accent3" accent4="accent4" accent5="accent5" accent6="accent6" hlink="hlink" folHlink="folHlink"/>
  <p:sldLayoutIdLst>
    <p:sldLayoutId id="2147483663" r:id="rId1"/>
    <p:sldLayoutId id="2147483664" r:id="rId2"/>
  </p:sldLayoutIdLst>
  <p:txStyles>
    <p:title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1C25F0A-95A0-B335-05B0-A570CF7FFF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79F345E-448F-3962-8F61-112B2B717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テキスト ボックス 6">
            <a:extLst>
              <a:ext uri="{FF2B5EF4-FFF2-40B4-BE49-F238E27FC236}">
                <a16:creationId xmlns:a16="http://schemas.microsoft.com/office/drawing/2014/main" id="{4002031F-7D09-8B29-AD35-04987F746BB0}"/>
              </a:ext>
            </a:extLst>
          </p:cNvPr>
          <p:cNvSpPr txBox="1"/>
          <p:nvPr userDrawn="1"/>
        </p:nvSpPr>
        <p:spPr>
          <a:xfrm>
            <a:off x="5638800" y="6488668"/>
            <a:ext cx="914400" cy="369332"/>
          </a:xfrm>
          <a:prstGeom prst="rect">
            <a:avLst/>
          </a:prstGeom>
          <a:noFill/>
        </p:spPr>
        <p:txBody>
          <a:bodyPr wrap="square" rtlCol="0">
            <a:spAutoFit/>
          </a:bodyPr>
          <a:lstStyle/>
          <a:p>
            <a:pPr algn="ctr"/>
            <a:fld id="{C693DD14-57F2-B04C-89FF-7D118D1A6C23}" type="slidenum">
              <a:rPr kumimoji="1" lang="ja-JP" altLang="en-US" b="1" i="0" smtClean="0">
                <a:latin typeface="Hiragino Sans W6" panose="020B0400000000000000" pitchFamily="34" charset="-128"/>
                <a:ea typeface="Hiragino Sans W6" panose="020B0400000000000000" pitchFamily="34" charset="-128"/>
              </a:rPr>
              <a:pPr algn="ctr"/>
              <a:t>‹#›</a:t>
            </a:fld>
            <a:endParaRPr kumimoji="1" lang="ja-JP" altLang="en-US" b="1" i="0">
              <a:latin typeface="Hiragino Sans W6" panose="020B0400000000000000" pitchFamily="34" charset="-128"/>
              <a:ea typeface="Hiragino Sans W6" panose="020B0400000000000000" pitchFamily="34" charset="-128"/>
            </a:endParaRPr>
          </a:p>
        </p:txBody>
      </p:sp>
      <p:sp>
        <p:nvSpPr>
          <p:cNvPr id="8" name="テキスト ボックス 7">
            <a:extLst>
              <a:ext uri="{FF2B5EF4-FFF2-40B4-BE49-F238E27FC236}">
                <a16:creationId xmlns:a16="http://schemas.microsoft.com/office/drawing/2014/main" id="{2040AB23-9419-C442-D6FE-48C9EFA63EC3}"/>
              </a:ext>
            </a:extLst>
          </p:cNvPr>
          <p:cNvSpPr txBox="1"/>
          <p:nvPr userDrawn="1"/>
        </p:nvSpPr>
        <p:spPr>
          <a:xfrm>
            <a:off x="8463094" y="6544325"/>
            <a:ext cx="3728906" cy="307777"/>
          </a:xfrm>
          <a:prstGeom prst="rect">
            <a:avLst/>
          </a:prstGeom>
          <a:noFill/>
        </p:spPr>
        <p:txBody>
          <a:bodyPr wrap="none" rtlCol="0">
            <a:spAutoFit/>
          </a:bodyPr>
          <a:lstStyle/>
          <a:p>
            <a:r>
              <a:rPr kumimoji="1" lang="en-US" altLang="ja-JP" sz="1400" b="0" i="0">
                <a:latin typeface="Hiragino Sans W4" panose="020B0400000000000000" pitchFamily="34" charset="-128"/>
                <a:ea typeface="Hiragino Sans W4" panose="020B0400000000000000" pitchFamily="34" charset="-128"/>
              </a:rPr>
              <a:t>2025</a:t>
            </a:r>
            <a:r>
              <a:rPr kumimoji="1" lang="ja-JP" altLang="en-US" sz="1400" b="0" i="0">
                <a:latin typeface="Hiragino Sans W4" panose="020B0400000000000000" pitchFamily="34" charset="-128"/>
                <a:ea typeface="Hiragino Sans W4" panose="020B0400000000000000" pitchFamily="34" charset="-128"/>
              </a:rPr>
              <a:t>年</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筑波大学</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都市計画</a:t>
            </a:r>
            <a:r>
              <a:rPr kumimoji="1" lang="en-US" altLang="ja-JP" sz="1400" b="0" i="0">
                <a:latin typeface="Hiragino Sans W4" panose="020B0400000000000000" pitchFamily="34" charset="-128"/>
                <a:ea typeface="Hiragino Sans W4" panose="020B0400000000000000" pitchFamily="34" charset="-128"/>
              </a:rPr>
              <a:t>MP</a:t>
            </a:r>
            <a:r>
              <a:rPr kumimoji="1" lang="ja-JP" altLang="en-US" sz="1400" b="0" i="0">
                <a:latin typeface="Hiragino Sans W4" panose="020B0400000000000000" pitchFamily="34" charset="-128"/>
                <a:ea typeface="Hiragino Sans W4" panose="020B0400000000000000" pitchFamily="34" charset="-128"/>
              </a:rPr>
              <a:t>演習</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計画</a:t>
            </a:r>
            <a:r>
              <a:rPr kumimoji="1" lang="en-US" altLang="ja-JP" sz="1400" b="0" i="0">
                <a:latin typeface="Hiragino Sans W4" panose="020B0400000000000000" pitchFamily="34" charset="-128"/>
                <a:ea typeface="Hiragino Sans W4" panose="020B0400000000000000" pitchFamily="34" charset="-128"/>
              </a:rPr>
              <a:t>G2</a:t>
            </a:r>
            <a:endParaRPr kumimoji="1" lang="ja-JP" altLang="en-US" sz="1400" b="0" i="0">
              <a:latin typeface="Hiragino Sans W4" panose="020B0400000000000000" pitchFamily="34" charset="-128"/>
              <a:ea typeface="Hiragino Sans W4" panose="020B0400000000000000" pitchFamily="34" charset="-128"/>
            </a:endParaRPr>
          </a:p>
        </p:txBody>
      </p:sp>
      <p:sp>
        <p:nvSpPr>
          <p:cNvPr id="9" name="テキスト ボックス 8">
            <a:extLst>
              <a:ext uri="{FF2B5EF4-FFF2-40B4-BE49-F238E27FC236}">
                <a16:creationId xmlns:a16="http://schemas.microsoft.com/office/drawing/2014/main" id="{F171767C-8E38-D607-E4A0-E1B0472DBB61}"/>
              </a:ext>
            </a:extLst>
          </p:cNvPr>
          <p:cNvSpPr txBox="1"/>
          <p:nvPr userDrawn="1"/>
        </p:nvSpPr>
        <p:spPr>
          <a:xfrm>
            <a:off x="109507" y="6544325"/>
            <a:ext cx="1980029" cy="307777"/>
          </a:xfrm>
          <a:prstGeom prst="rect">
            <a:avLst/>
          </a:prstGeom>
          <a:noFill/>
        </p:spPr>
        <p:txBody>
          <a:bodyPr wrap="none" rtlCol="0">
            <a:spAutoFit/>
          </a:bodyPr>
          <a:lstStyle/>
          <a:p>
            <a:r>
              <a:rPr kumimoji="1" lang="ja-JP" altLang="en-US" sz="1400" b="0" i="0">
                <a:latin typeface="Hiragino Sans W4" panose="020B0400000000000000" pitchFamily="34" charset="-128"/>
                <a:ea typeface="Hiragino Sans W4" panose="020B0400000000000000" pitchFamily="34" charset="-128"/>
              </a:rPr>
              <a:t>時代をのりこなす土浦</a:t>
            </a:r>
          </a:p>
        </p:txBody>
      </p:sp>
      <p:sp>
        <p:nvSpPr>
          <p:cNvPr id="10" name="正方形/長方形 9">
            <a:extLst>
              <a:ext uri="{FF2B5EF4-FFF2-40B4-BE49-F238E27FC236}">
                <a16:creationId xmlns:a16="http://schemas.microsoft.com/office/drawing/2014/main" id="{DAAAE300-2648-5391-6C66-EEC9D6671967}"/>
              </a:ext>
            </a:extLst>
          </p:cNvPr>
          <p:cNvSpPr/>
          <p:nvPr userDrawn="1"/>
        </p:nvSpPr>
        <p:spPr>
          <a:xfrm>
            <a:off x="0" y="5927340"/>
            <a:ext cx="12192000" cy="616984"/>
          </a:xfrm>
          <a:prstGeom prst="rect">
            <a:avLst/>
          </a:prstGeom>
          <a:solidFill>
            <a:schemeClr val="tx2">
              <a:lumMod val="20000"/>
              <a:lumOff val="80000"/>
              <a:alpha val="624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2156604127"/>
      </p:ext>
    </p:extLst>
  </p:cSld>
  <p:clrMap bg1="lt1" tx1="dk1" bg2="lt2" tx2="dk2" accent1="accent1" accent2="accent2" accent3="accent3" accent4="accent4" accent5="accent5" accent6="accent6" hlink="hlink" folHlink="folHlink"/>
  <p:sldLayoutIdLst>
    <p:sldLayoutId id="2147483682" r:id="rId1"/>
    <p:sldLayoutId id="2147483669" r:id="rId2"/>
  </p:sldLayoutIdLst>
  <p:txStyles>
    <p:title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1C25F0A-95A0-B335-05B0-A570CF7FFF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79F345E-448F-3962-8F61-112B2B717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テキスト ボックス 6">
            <a:extLst>
              <a:ext uri="{FF2B5EF4-FFF2-40B4-BE49-F238E27FC236}">
                <a16:creationId xmlns:a16="http://schemas.microsoft.com/office/drawing/2014/main" id="{4002031F-7D09-8B29-AD35-04987F746BB0}"/>
              </a:ext>
            </a:extLst>
          </p:cNvPr>
          <p:cNvSpPr txBox="1"/>
          <p:nvPr userDrawn="1"/>
        </p:nvSpPr>
        <p:spPr>
          <a:xfrm>
            <a:off x="5638800" y="6488668"/>
            <a:ext cx="914400" cy="369332"/>
          </a:xfrm>
          <a:prstGeom prst="rect">
            <a:avLst/>
          </a:prstGeom>
          <a:noFill/>
        </p:spPr>
        <p:txBody>
          <a:bodyPr wrap="square" rtlCol="0">
            <a:spAutoFit/>
          </a:bodyPr>
          <a:lstStyle/>
          <a:p>
            <a:pPr algn="ctr"/>
            <a:fld id="{C693DD14-57F2-B04C-89FF-7D118D1A6C23}" type="slidenum">
              <a:rPr kumimoji="1" lang="ja-JP" altLang="en-US" b="1" i="0" smtClean="0">
                <a:latin typeface="Hiragino Sans W6" panose="020B0400000000000000" pitchFamily="34" charset="-128"/>
                <a:ea typeface="Hiragino Sans W6" panose="020B0400000000000000" pitchFamily="34" charset="-128"/>
              </a:rPr>
              <a:pPr algn="ctr"/>
              <a:t>‹#›</a:t>
            </a:fld>
            <a:endParaRPr kumimoji="1" lang="ja-JP" altLang="en-US" b="1" i="0">
              <a:latin typeface="Hiragino Sans W6" panose="020B0400000000000000" pitchFamily="34" charset="-128"/>
              <a:ea typeface="Hiragino Sans W6" panose="020B0400000000000000" pitchFamily="34" charset="-128"/>
            </a:endParaRPr>
          </a:p>
        </p:txBody>
      </p:sp>
      <p:sp>
        <p:nvSpPr>
          <p:cNvPr id="8" name="テキスト ボックス 7">
            <a:extLst>
              <a:ext uri="{FF2B5EF4-FFF2-40B4-BE49-F238E27FC236}">
                <a16:creationId xmlns:a16="http://schemas.microsoft.com/office/drawing/2014/main" id="{2040AB23-9419-C442-D6FE-48C9EFA63EC3}"/>
              </a:ext>
            </a:extLst>
          </p:cNvPr>
          <p:cNvSpPr txBox="1"/>
          <p:nvPr userDrawn="1"/>
        </p:nvSpPr>
        <p:spPr>
          <a:xfrm>
            <a:off x="8463094" y="6544325"/>
            <a:ext cx="3728906" cy="307777"/>
          </a:xfrm>
          <a:prstGeom prst="rect">
            <a:avLst/>
          </a:prstGeom>
          <a:noFill/>
        </p:spPr>
        <p:txBody>
          <a:bodyPr wrap="none" rtlCol="0">
            <a:spAutoFit/>
          </a:bodyPr>
          <a:lstStyle/>
          <a:p>
            <a:r>
              <a:rPr kumimoji="1" lang="en-US" altLang="ja-JP" sz="1400" b="0" i="0">
                <a:latin typeface="Hiragino Sans W4" panose="020B0400000000000000" pitchFamily="34" charset="-128"/>
                <a:ea typeface="Hiragino Sans W4" panose="020B0400000000000000" pitchFamily="34" charset="-128"/>
              </a:rPr>
              <a:t>2025</a:t>
            </a:r>
            <a:r>
              <a:rPr kumimoji="1" lang="ja-JP" altLang="en-US" sz="1400" b="0" i="0">
                <a:latin typeface="Hiragino Sans W4" panose="020B0400000000000000" pitchFamily="34" charset="-128"/>
                <a:ea typeface="Hiragino Sans W4" panose="020B0400000000000000" pitchFamily="34" charset="-128"/>
              </a:rPr>
              <a:t>年</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筑波大学</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都市計画</a:t>
            </a:r>
            <a:r>
              <a:rPr kumimoji="1" lang="en-US" altLang="ja-JP" sz="1400" b="0" i="0">
                <a:latin typeface="Hiragino Sans W4" panose="020B0400000000000000" pitchFamily="34" charset="-128"/>
                <a:ea typeface="Hiragino Sans W4" panose="020B0400000000000000" pitchFamily="34" charset="-128"/>
              </a:rPr>
              <a:t>MP</a:t>
            </a:r>
            <a:r>
              <a:rPr kumimoji="1" lang="ja-JP" altLang="en-US" sz="1400" b="0" i="0">
                <a:latin typeface="Hiragino Sans W4" panose="020B0400000000000000" pitchFamily="34" charset="-128"/>
                <a:ea typeface="Hiragino Sans W4" panose="020B0400000000000000" pitchFamily="34" charset="-128"/>
              </a:rPr>
              <a:t>演習</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計画</a:t>
            </a:r>
            <a:r>
              <a:rPr kumimoji="1" lang="en-US" altLang="ja-JP" sz="1400" b="0" i="0">
                <a:latin typeface="Hiragino Sans W4" panose="020B0400000000000000" pitchFamily="34" charset="-128"/>
                <a:ea typeface="Hiragino Sans W4" panose="020B0400000000000000" pitchFamily="34" charset="-128"/>
              </a:rPr>
              <a:t>G2</a:t>
            </a:r>
            <a:endParaRPr kumimoji="1" lang="ja-JP" altLang="en-US" sz="1400" b="0" i="0">
              <a:latin typeface="Hiragino Sans W4" panose="020B0400000000000000" pitchFamily="34" charset="-128"/>
              <a:ea typeface="Hiragino Sans W4" panose="020B0400000000000000" pitchFamily="34" charset="-128"/>
            </a:endParaRPr>
          </a:p>
        </p:txBody>
      </p:sp>
      <p:sp>
        <p:nvSpPr>
          <p:cNvPr id="9" name="テキスト ボックス 8">
            <a:extLst>
              <a:ext uri="{FF2B5EF4-FFF2-40B4-BE49-F238E27FC236}">
                <a16:creationId xmlns:a16="http://schemas.microsoft.com/office/drawing/2014/main" id="{F171767C-8E38-D607-E4A0-E1B0472DBB61}"/>
              </a:ext>
            </a:extLst>
          </p:cNvPr>
          <p:cNvSpPr txBox="1"/>
          <p:nvPr userDrawn="1"/>
        </p:nvSpPr>
        <p:spPr>
          <a:xfrm>
            <a:off x="109507" y="6544325"/>
            <a:ext cx="1980029" cy="307777"/>
          </a:xfrm>
          <a:prstGeom prst="rect">
            <a:avLst/>
          </a:prstGeom>
          <a:noFill/>
        </p:spPr>
        <p:txBody>
          <a:bodyPr wrap="none" rtlCol="0">
            <a:spAutoFit/>
          </a:bodyPr>
          <a:lstStyle/>
          <a:p>
            <a:r>
              <a:rPr kumimoji="1" lang="ja-JP" altLang="en-US" sz="1400" b="0" i="0">
                <a:latin typeface="Hiragino Sans W4" panose="020B0400000000000000" pitchFamily="34" charset="-128"/>
                <a:ea typeface="Hiragino Sans W4" panose="020B0400000000000000" pitchFamily="34" charset="-128"/>
              </a:rPr>
              <a:t>時代をのりこなす土浦</a:t>
            </a:r>
          </a:p>
        </p:txBody>
      </p:sp>
      <p:sp>
        <p:nvSpPr>
          <p:cNvPr id="4" name="正方形/長方形 3">
            <a:extLst>
              <a:ext uri="{FF2B5EF4-FFF2-40B4-BE49-F238E27FC236}">
                <a16:creationId xmlns:a16="http://schemas.microsoft.com/office/drawing/2014/main" id="{77F3B10E-887E-3CEF-98EB-B2F2711DEAFF}"/>
              </a:ext>
            </a:extLst>
          </p:cNvPr>
          <p:cNvSpPr/>
          <p:nvPr userDrawn="1"/>
        </p:nvSpPr>
        <p:spPr>
          <a:xfrm>
            <a:off x="0" y="5927340"/>
            <a:ext cx="12192000" cy="616984"/>
          </a:xfrm>
          <a:prstGeom prst="rect">
            <a:avLst/>
          </a:prstGeom>
          <a:solidFill>
            <a:schemeClr val="tx2">
              <a:lumMod val="20000"/>
              <a:lumOff val="80000"/>
              <a:alpha val="624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1633332015"/>
      </p:ext>
    </p:extLst>
  </p:cSld>
  <p:clrMap bg1="lt1" tx1="dk1" bg2="lt2" tx2="dk2" accent1="accent1" accent2="accent2" accent3="accent3" accent4="accent4" accent5="accent5" accent6="accent6" hlink="hlink" folHlink="folHlink"/>
  <p:sldLayoutIdLst>
    <p:sldLayoutId id="2147483683" r:id="rId1"/>
    <p:sldLayoutId id="2147483672" r:id="rId2"/>
  </p:sldLayoutIdLst>
  <p:txStyles>
    <p:title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1C25F0A-95A0-B335-05B0-A570CF7FFF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79F345E-448F-3962-8F61-112B2B717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テキスト ボックス 6">
            <a:extLst>
              <a:ext uri="{FF2B5EF4-FFF2-40B4-BE49-F238E27FC236}">
                <a16:creationId xmlns:a16="http://schemas.microsoft.com/office/drawing/2014/main" id="{4002031F-7D09-8B29-AD35-04987F746BB0}"/>
              </a:ext>
            </a:extLst>
          </p:cNvPr>
          <p:cNvSpPr txBox="1"/>
          <p:nvPr userDrawn="1"/>
        </p:nvSpPr>
        <p:spPr>
          <a:xfrm>
            <a:off x="5638800" y="6488668"/>
            <a:ext cx="914400" cy="369332"/>
          </a:xfrm>
          <a:prstGeom prst="rect">
            <a:avLst/>
          </a:prstGeom>
          <a:noFill/>
        </p:spPr>
        <p:txBody>
          <a:bodyPr wrap="square" rtlCol="0">
            <a:spAutoFit/>
          </a:bodyPr>
          <a:lstStyle/>
          <a:p>
            <a:pPr algn="ctr"/>
            <a:fld id="{C693DD14-57F2-B04C-89FF-7D118D1A6C23}" type="slidenum">
              <a:rPr kumimoji="1" lang="ja-JP" altLang="en-US" b="1" i="0" smtClean="0">
                <a:latin typeface="Hiragino Sans W6" panose="020B0400000000000000" pitchFamily="34" charset="-128"/>
                <a:ea typeface="Hiragino Sans W6" panose="020B0400000000000000" pitchFamily="34" charset="-128"/>
              </a:rPr>
              <a:pPr algn="ctr"/>
              <a:t>‹#›</a:t>
            </a:fld>
            <a:endParaRPr kumimoji="1" lang="ja-JP" altLang="en-US" b="1" i="0">
              <a:latin typeface="Hiragino Sans W6" panose="020B0400000000000000" pitchFamily="34" charset="-128"/>
              <a:ea typeface="Hiragino Sans W6" panose="020B0400000000000000" pitchFamily="34" charset="-128"/>
            </a:endParaRPr>
          </a:p>
        </p:txBody>
      </p:sp>
      <p:sp>
        <p:nvSpPr>
          <p:cNvPr id="8" name="テキスト ボックス 7">
            <a:extLst>
              <a:ext uri="{FF2B5EF4-FFF2-40B4-BE49-F238E27FC236}">
                <a16:creationId xmlns:a16="http://schemas.microsoft.com/office/drawing/2014/main" id="{2040AB23-9419-C442-D6FE-48C9EFA63EC3}"/>
              </a:ext>
            </a:extLst>
          </p:cNvPr>
          <p:cNvSpPr txBox="1"/>
          <p:nvPr userDrawn="1"/>
        </p:nvSpPr>
        <p:spPr>
          <a:xfrm>
            <a:off x="8463094" y="6544325"/>
            <a:ext cx="3728906" cy="307777"/>
          </a:xfrm>
          <a:prstGeom prst="rect">
            <a:avLst/>
          </a:prstGeom>
          <a:noFill/>
        </p:spPr>
        <p:txBody>
          <a:bodyPr wrap="none" rtlCol="0">
            <a:spAutoFit/>
          </a:bodyPr>
          <a:lstStyle/>
          <a:p>
            <a:r>
              <a:rPr kumimoji="1" lang="en-US" altLang="ja-JP" sz="1400" b="0" i="0">
                <a:latin typeface="Hiragino Sans W4" panose="020B0400000000000000" pitchFamily="34" charset="-128"/>
                <a:ea typeface="Hiragino Sans W4" panose="020B0400000000000000" pitchFamily="34" charset="-128"/>
              </a:rPr>
              <a:t>2025</a:t>
            </a:r>
            <a:r>
              <a:rPr kumimoji="1" lang="ja-JP" altLang="en-US" sz="1400" b="0" i="0">
                <a:latin typeface="Hiragino Sans W4" panose="020B0400000000000000" pitchFamily="34" charset="-128"/>
                <a:ea typeface="Hiragino Sans W4" panose="020B0400000000000000" pitchFamily="34" charset="-128"/>
              </a:rPr>
              <a:t>年</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筑波大学</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都市計画</a:t>
            </a:r>
            <a:r>
              <a:rPr kumimoji="1" lang="en-US" altLang="ja-JP" sz="1400" b="0" i="0">
                <a:latin typeface="Hiragino Sans W4" panose="020B0400000000000000" pitchFamily="34" charset="-128"/>
                <a:ea typeface="Hiragino Sans W4" panose="020B0400000000000000" pitchFamily="34" charset="-128"/>
              </a:rPr>
              <a:t>MP</a:t>
            </a:r>
            <a:r>
              <a:rPr kumimoji="1" lang="ja-JP" altLang="en-US" sz="1400" b="0" i="0">
                <a:latin typeface="Hiragino Sans W4" panose="020B0400000000000000" pitchFamily="34" charset="-128"/>
                <a:ea typeface="Hiragino Sans W4" panose="020B0400000000000000" pitchFamily="34" charset="-128"/>
              </a:rPr>
              <a:t>演習</a:t>
            </a:r>
            <a:r>
              <a:rPr kumimoji="1" lang="en-US" altLang="ja-JP" sz="1400" b="0" i="0">
                <a:latin typeface="Hiragino Sans W4" panose="020B0400000000000000" pitchFamily="34" charset="-128"/>
                <a:ea typeface="Hiragino Sans W4" panose="020B0400000000000000" pitchFamily="34" charset="-128"/>
              </a:rPr>
              <a:t> </a:t>
            </a:r>
            <a:r>
              <a:rPr kumimoji="1" lang="ja-JP" altLang="en-US" sz="1400" b="0" i="0">
                <a:latin typeface="Hiragino Sans W4" panose="020B0400000000000000" pitchFamily="34" charset="-128"/>
                <a:ea typeface="Hiragino Sans W4" panose="020B0400000000000000" pitchFamily="34" charset="-128"/>
              </a:rPr>
              <a:t>計画</a:t>
            </a:r>
            <a:r>
              <a:rPr kumimoji="1" lang="en-US" altLang="ja-JP" sz="1400" b="0" i="0">
                <a:latin typeface="Hiragino Sans W4" panose="020B0400000000000000" pitchFamily="34" charset="-128"/>
                <a:ea typeface="Hiragino Sans W4" panose="020B0400000000000000" pitchFamily="34" charset="-128"/>
              </a:rPr>
              <a:t>G2</a:t>
            </a:r>
            <a:endParaRPr kumimoji="1" lang="ja-JP" altLang="en-US" sz="1400" b="0" i="0">
              <a:latin typeface="Hiragino Sans W4" panose="020B0400000000000000" pitchFamily="34" charset="-128"/>
              <a:ea typeface="Hiragino Sans W4" panose="020B0400000000000000" pitchFamily="34" charset="-128"/>
            </a:endParaRPr>
          </a:p>
        </p:txBody>
      </p:sp>
      <p:sp>
        <p:nvSpPr>
          <p:cNvPr id="9" name="テキスト ボックス 8">
            <a:extLst>
              <a:ext uri="{FF2B5EF4-FFF2-40B4-BE49-F238E27FC236}">
                <a16:creationId xmlns:a16="http://schemas.microsoft.com/office/drawing/2014/main" id="{F171767C-8E38-D607-E4A0-E1B0472DBB61}"/>
              </a:ext>
            </a:extLst>
          </p:cNvPr>
          <p:cNvSpPr txBox="1"/>
          <p:nvPr userDrawn="1"/>
        </p:nvSpPr>
        <p:spPr>
          <a:xfrm>
            <a:off x="109507" y="6544325"/>
            <a:ext cx="1980029" cy="307777"/>
          </a:xfrm>
          <a:prstGeom prst="rect">
            <a:avLst/>
          </a:prstGeom>
          <a:noFill/>
        </p:spPr>
        <p:txBody>
          <a:bodyPr wrap="none" rtlCol="0">
            <a:spAutoFit/>
          </a:bodyPr>
          <a:lstStyle/>
          <a:p>
            <a:r>
              <a:rPr kumimoji="1" lang="ja-JP" altLang="en-US" sz="1400" b="0" i="0">
                <a:latin typeface="Hiragino Sans W4" panose="020B0400000000000000" pitchFamily="34" charset="-128"/>
                <a:ea typeface="Hiragino Sans W4" panose="020B0400000000000000" pitchFamily="34" charset="-128"/>
              </a:rPr>
              <a:t>時代をのりこなす土浦</a:t>
            </a:r>
          </a:p>
        </p:txBody>
      </p:sp>
      <p:sp>
        <p:nvSpPr>
          <p:cNvPr id="4" name="正方形/長方形 3">
            <a:extLst>
              <a:ext uri="{FF2B5EF4-FFF2-40B4-BE49-F238E27FC236}">
                <a16:creationId xmlns:a16="http://schemas.microsoft.com/office/drawing/2014/main" id="{77F3B10E-887E-3CEF-98EB-B2F2711DEAFF}"/>
              </a:ext>
            </a:extLst>
          </p:cNvPr>
          <p:cNvSpPr/>
          <p:nvPr userDrawn="1"/>
        </p:nvSpPr>
        <p:spPr>
          <a:xfrm>
            <a:off x="0" y="5927340"/>
            <a:ext cx="12192000" cy="616984"/>
          </a:xfrm>
          <a:prstGeom prst="rect">
            <a:avLst/>
          </a:prstGeom>
          <a:solidFill>
            <a:schemeClr val="tx2">
              <a:lumMod val="20000"/>
              <a:lumOff val="80000"/>
              <a:alpha val="624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Tree>
    <p:extLst>
      <p:ext uri="{BB962C8B-B14F-4D97-AF65-F5344CB8AC3E}">
        <p14:creationId xmlns:p14="http://schemas.microsoft.com/office/powerpoint/2010/main" val="1381103597"/>
      </p:ext>
    </p:extLst>
  </p:cSld>
  <p:clrMap bg1="lt1" tx1="dk1" bg2="lt2" tx2="dk2" accent1="accent1" accent2="accent2" accent3="accent3" accent4="accent4" accent5="accent5" accent6="accent6" hlink="hlink" folHlink="folHlink"/>
  <p:sldLayoutIdLst>
    <p:sldLayoutId id="2147483684" r:id="rId1"/>
    <p:sldLayoutId id="2147483675" r:id="rId2"/>
  </p:sldLayoutIdLst>
  <p:txStyles>
    <p:title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2.emf"/><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svg"/><Relationship Id="rId11" Type="http://schemas.openxmlformats.org/officeDocument/2006/relationships/image" Target="../media/image11.sv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5.sv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5.sv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5.sv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5.sv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5.sv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image" Target="../media/image18.png"/><Relationship Id="rId12"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9.emf"/><Relationship Id="rId5" Type="http://schemas.openxmlformats.org/officeDocument/2006/relationships/image" Target="../media/image16.png"/><Relationship Id="rId10" Type="http://schemas.openxmlformats.org/officeDocument/2006/relationships/image" Target="../media/image28.emf"/><Relationship Id="rId4" Type="http://schemas.openxmlformats.org/officeDocument/2006/relationships/image" Target="../media/image13.svg"/><Relationship Id="rId9" Type="http://schemas.openxmlformats.org/officeDocument/2006/relationships/image" Target="../media/image27.emf"/><Relationship Id="rId14" Type="http://schemas.openxmlformats.org/officeDocument/2006/relationships/image" Target="../media/image32.svg"/></Relationships>
</file>

<file path=ppt/slides/_rels/slide1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2.png"/><Relationship Id="rId7" Type="http://schemas.openxmlformats.org/officeDocument/2006/relationships/image" Target="../media/image18.png"/><Relationship Id="rId12" Type="http://schemas.openxmlformats.org/officeDocument/2006/relationships/image" Target="../media/image30.emf"/><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9.emf"/><Relationship Id="rId5" Type="http://schemas.openxmlformats.org/officeDocument/2006/relationships/image" Target="../media/image16.png"/><Relationship Id="rId10" Type="http://schemas.openxmlformats.org/officeDocument/2006/relationships/image" Target="../media/image28.emf"/><Relationship Id="rId4" Type="http://schemas.openxmlformats.org/officeDocument/2006/relationships/image" Target="../media/image13.svg"/><Relationship Id="rId9" Type="http://schemas.openxmlformats.org/officeDocument/2006/relationships/image" Target="../media/image27.emf"/></Relationships>
</file>

<file path=ppt/slides/_rels/slide1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image" Target="../media/image18.png"/><Relationship Id="rId12" Type="http://schemas.openxmlformats.org/officeDocument/2006/relationships/image" Target="../media/image30.emf"/><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9.emf"/><Relationship Id="rId5" Type="http://schemas.openxmlformats.org/officeDocument/2006/relationships/image" Target="../media/image16.png"/><Relationship Id="rId10" Type="http://schemas.openxmlformats.org/officeDocument/2006/relationships/image" Target="../media/image28.emf"/><Relationship Id="rId4" Type="http://schemas.openxmlformats.org/officeDocument/2006/relationships/image" Target="../media/image13.svg"/><Relationship Id="rId9" Type="http://schemas.openxmlformats.org/officeDocument/2006/relationships/image" Target="../media/image27.emf"/><Relationship Id="rId14" Type="http://schemas.openxmlformats.org/officeDocument/2006/relationships/image" Target="../media/image32.svg"/></Relationships>
</file>

<file path=ppt/slides/_rels/slide13.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image" Target="../media/image18.png"/><Relationship Id="rId12" Type="http://schemas.openxmlformats.org/officeDocument/2006/relationships/image" Target="../media/image30.emf"/><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9.emf"/><Relationship Id="rId5" Type="http://schemas.openxmlformats.org/officeDocument/2006/relationships/image" Target="../media/image16.png"/><Relationship Id="rId10" Type="http://schemas.openxmlformats.org/officeDocument/2006/relationships/image" Target="../media/image28.emf"/><Relationship Id="rId4" Type="http://schemas.openxmlformats.org/officeDocument/2006/relationships/image" Target="../media/image13.svg"/><Relationship Id="rId9" Type="http://schemas.openxmlformats.org/officeDocument/2006/relationships/image" Target="../media/image27.emf"/><Relationship Id="rId14" Type="http://schemas.openxmlformats.org/officeDocument/2006/relationships/image" Target="../media/image32.svg"/></Relationships>
</file>

<file path=ppt/slides/_rels/slide14.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image" Target="../media/image18.png"/><Relationship Id="rId12" Type="http://schemas.openxmlformats.org/officeDocument/2006/relationships/image" Target="../media/image30.emf"/><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9.emf"/><Relationship Id="rId5" Type="http://schemas.openxmlformats.org/officeDocument/2006/relationships/image" Target="../media/image16.png"/><Relationship Id="rId10" Type="http://schemas.openxmlformats.org/officeDocument/2006/relationships/image" Target="../media/image28.emf"/><Relationship Id="rId4" Type="http://schemas.openxmlformats.org/officeDocument/2006/relationships/image" Target="../media/image13.svg"/><Relationship Id="rId9" Type="http://schemas.openxmlformats.org/officeDocument/2006/relationships/image" Target="../media/image27.emf"/><Relationship Id="rId14" Type="http://schemas.openxmlformats.org/officeDocument/2006/relationships/image" Target="../media/image32.svg"/></Relationships>
</file>

<file path=ppt/slides/_rels/slide15.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image" Target="../media/image18.png"/><Relationship Id="rId12" Type="http://schemas.openxmlformats.org/officeDocument/2006/relationships/image" Target="../media/image30.emf"/><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29.emf"/><Relationship Id="rId5" Type="http://schemas.openxmlformats.org/officeDocument/2006/relationships/image" Target="../media/image16.png"/><Relationship Id="rId10" Type="http://schemas.openxmlformats.org/officeDocument/2006/relationships/image" Target="../media/image28.emf"/><Relationship Id="rId4" Type="http://schemas.openxmlformats.org/officeDocument/2006/relationships/image" Target="../media/image13.svg"/><Relationship Id="rId9" Type="http://schemas.openxmlformats.org/officeDocument/2006/relationships/image" Target="../media/image27.emf"/><Relationship Id="rId14" Type="http://schemas.openxmlformats.org/officeDocument/2006/relationships/image" Target="../media/image32.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hyperlink" Target="https://www.openstreetmap.org/#map=16/36.08903/140.16001"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png"/><Relationship Id="rId18" Type="http://schemas.openxmlformats.org/officeDocument/2006/relationships/image" Target="../media/image50.svg"/><Relationship Id="rId26" Type="http://schemas.openxmlformats.org/officeDocument/2006/relationships/image" Target="../media/image58.png"/><Relationship Id="rId3" Type="http://schemas.openxmlformats.org/officeDocument/2006/relationships/image" Target="../media/image35.png"/><Relationship Id="rId21" Type="http://schemas.openxmlformats.org/officeDocument/2006/relationships/image" Target="../media/image53.png"/><Relationship Id="rId7" Type="http://schemas.openxmlformats.org/officeDocument/2006/relationships/image" Target="../media/image39.png"/><Relationship Id="rId12" Type="http://schemas.openxmlformats.org/officeDocument/2006/relationships/image" Target="../media/image44.svg"/><Relationship Id="rId17" Type="http://schemas.openxmlformats.org/officeDocument/2006/relationships/image" Target="../media/image49.png"/><Relationship Id="rId25" Type="http://schemas.openxmlformats.org/officeDocument/2006/relationships/image" Target="../media/image57.svg"/><Relationship Id="rId2" Type="http://schemas.openxmlformats.org/officeDocument/2006/relationships/notesSlide" Target="../notesSlides/notesSlide18.xml"/><Relationship Id="rId16" Type="http://schemas.openxmlformats.org/officeDocument/2006/relationships/image" Target="../media/image48.svg"/><Relationship Id="rId20" Type="http://schemas.openxmlformats.org/officeDocument/2006/relationships/image" Target="../media/image52.svg"/><Relationship Id="rId1" Type="http://schemas.openxmlformats.org/officeDocument/2006/relationships/slideLayout" Target="../slideLayouts/slideLayout10.xml"/><Relationship Id="rId6" Type="http://schemas.openxmlformats.org/officeDocument/2006/relationships/image" Target="../media/image38.svg"/><Relationship Id="rId11" Type="http://schemas.openxmlformats.org/officeDocument/2006/relationships/image" Target="../media/image43.png"/><Relationship Id="rId24" Type="http://schemas.openxmlformats.org/officeDocument/2006/relationships/image" Target="../media/image56.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10" Type="http://schemas.openxmlformats.org/officeDocument/2006/relationships/image" Target="../media/image42.svg"/><Relationship Id="rId19" Type="http://schemas.openxmlformats.org/officeDocument/2006/relationships/image" Target="../media/image51.png"/><Relationship Id="rId4" Type="http://schemas.openxmlformats.org/officeDocument/2006/relationships/image" Target="../media/image36.svg"/><Relationship Id="rId9" Type="http://schemas.openxmlformats.org/officeDocument/2006/relationships/image" Target="../media/image41.png"/><Relationship Id="rId14" Type="http://schemas.openxmlformats.org/officeDocument/2006/relationships/image" Target="../media/image46.svg"/><Relationship Id="rId22" Type="http://schemas.openxmlformats.org/officeDocument/2006/relationships/image" Target="../media/image54.png"/><Relationship Id="rId27" Type="http://schemas.openxmlformats.org/officeDocument/2006/relationships/image" Target="../media/image59.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60.png"/><Relationship Id="rId7" Type="http://schemas.openxmlformats.org/officeDocument/2006/relationships/image" Target="../media/image62.png"/><Relationship Id="rId12" Type="http://schemas.openxmlformats.org/officeDocument/2006/relationships/image" Target="../media/image65.sv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42.svg"/><Relationship Id="rId11" Type="http://schemas.openxmlformats.org/officeDocument/2006/relationships/image" Target="../media/image64.png"/><Relationship Id="rId5" Type="http://schemas.openxmlformats.org/officeDocument/2006/relationships/image" Target="../media/image41.png"/><Relationship Id="rId10" Type="http://schemas.openxmlformats.org/officeDocument/2006/relationships/image" Target="../media/image48.svg"/><Relationship Id="rId4" Type="http://schemas.openxmlformats.org/officeDocument/2006/relationships/image" Target="../media/image61.svg"/><Relationship Id="rId9"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61.sv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60.png"/><Relationship Id="rId5" Type="http://schemas.openxmlformats.org/officeDocument/2006/relationships/image" Target="../media/image67.sv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23.xml"/><Relationship Id="rId7" Type="http://schemas.openxmlformats.org/officeDocument/2006/relationships/image" Target="../media/image61.svg"/><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60.png"/><Relationship Id="rId5" Type="http://schemas.openxmlformats.org/officeDocument/2006/relationships/image" Target="../media/image67.svg"/><Relationship Id="rId4" Type="http://schemas.openxmlformats.org/officeDocument/2006/relationships/image" Target="../media/image66.png"/><Relationship Id="rId9" Type="http://schemas.openxmlformats.org/officeDocument/2006/relationships/image" Target="../media/image69.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tags" Target="../tags/tag3.xml"/><Relationship Id="rId5" Type="http://schemas.openxmlformats.org/officeDocument/2006/relationships/image" Target="../media/image71.sv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notesSlide" Target="../notesSlides/notesSlide26.xml"/><Relationship Id="rId7" Type="http://schemas.openxmlformats.org/officeDocument/2006/relationships/image" Target="../media/image75.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74.emf"/><Relationship Id="rId5" Type="http://schemas.openxmlformats.org/officeDocument/2006/relationships/image" Target="../media/image73.sv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notesSlide" Target="../notesSlides/notesSlide27.xml"/><Relationship Id="rId7" Type="http://schemas.openxmlformats.org/officeDocument/2006/relationships/image" Target="../media/image80.png"/><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image" Target="../media/image79.png"/><Relationship Id="rId11" Type="http://schemas.openxmlformats.org/officeDocument/2006/relationships/image" Target="../media/image71.svg"/><Relationship Id="rId5" Type="http://schemas.openxmlformats.org/officeDocument/2006/relationships/image" Target="../media/image78.svg"/><Relationship Id="rId10" Type="http://schemas.openxmlformats.org/officeDocument/2006/relationships/image" Target="../media/image70.png"/><Relationship Id="rId4" Type="http://schemas.openxmlformats.org/officeDocument/2006/relationships/image" Target="../media/image77.png"/><Relationship Id="rId9" Type="http://schemas.openxmlformats.org/officeDocument/2006/relationships/image" Target="../media/image76.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chart" Target="../charts/chart1.xml"/><Relationship Id="rId7" Type="http://schemas.openxmlformats.org/officeDocument/2006/relationships/image" Target="../media/image44.sv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4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4.svg"/></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6.png"/></Relationships>
</file>

<file path=ppt/slides/_rels/slide3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jpeg"/><Relationship Id="rId7" Type="http://schemas.openxmlformats.org/officeDocument/2006/relationships/image" Target="../media/image93.svg"/><Relationship Id="rId12" Type="http://schemas.openxmlformats.org/officeDocument/2006/relationships/image" Target="../media/image96.sv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92.png"/><Relationship Id="rId11" Type="http://schemas.openxmlformats.org/officeDocument/2006/relationships/image" Target="../media/image95.png"/><Relationship Id="rId5" Type="http://schemas.openxmlformats.org/officeDocument/2006/relationships/image" Target="../media/image91.svg"/><Relationship Id="rId10" Type="http://schemas.openxmlformats.org/officeDocument/2006/relationships/image" Target="../media/image65.svg"/><Relationship Id="rId4" Type="http://schemas.openxmlformats.org/officeDocument/2006/relationships/image" Target="../media/image90.png"/><Relationship Id="rId9" Type="http://schemas.openxmlformats.org/officeDocument/2006/relationships/image" Target="../media/image6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notesSlide" Target="../notesSlides/notesSlide33.xml"/><Relationship Id="rId7" Type="http://schemas.openxmlformats.org/officeDocument/2006/relationships/image" Target="../media/image98.png"/><Relationship Id="rId2" Type="http://schemas.openxmlformats.org/officeDocument/2006/relationships/slideLayout" Target="../slideLayouts/slideLayout16.xml"/><Relationship Id="rId1" Type="http://schemas.openxmlformats.org/officeDocument/2006/relationships/tags" Target="../tags/tag6.xml"/><Relationship Id="rId6" Type="http://schemas.openxmlformats.org/officeDocument/2006/relationships/hyperlink" Target="https://www.openstreetmap.org/#map=16/36.08059/140.20233" TargetMode="External"/><Relationship Id="rId11" Type="http://schemas.openxmlformats.org/officeDocument/2006/relationships/image" Target="../media/image4.svg"/><Relationship Id="rId5" Type="http://schemas.openxmlformats.org/officeDocument/2006/relationships/image" Target="../media/image97.svg"/><Relationship Id="rId10" Type="http://schemas.openxmlformats.org/officeDocument/2006/relationships/image" Target="../media/image3.png"/><Relationship Id="rId4" Type="http://schemas.openxmlformats.org/officeDocument/2006/relationships/image" Target="../media/image18.png"/><Relationship Id="rId9" Type="http://schemas.openxmlformats.org/officeDocument/2006/relationships/image" Target="../media/image34.png"/></Relationships>
</file>

<file path=ppt/slides/_rels/slide34.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notesSlide" Target="../notesSlides/notesSlide34.xml"/><Relationship Id="rId7" Type="http://schemas.openxmlformats.org/officeDocument/2006/relationships/image" Target="../media/image6.svg"/><Relationship Id="rId2" Type="http://schemas.openxmlformats.org/officeDocument/2006/relationships/slideLayout" Target="../slideLayouts/slideLayout16.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97.svg"/><Relationship Id="rId4" Type="http://schemas.openxmlformats.org/officeDocument/2006/relationships/image" Target="../media/image18.png"/><Relationship Id="rId9" Type="http://schemas.openxmlformats.org/officeDocument/2006/relationships/image" Target="../media/image101.svg"/></Relationships>
</file>

<file path=ppt/slides/_rels/slide3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notesSlide" Target="../notesSlides/notesSlide35.xml"/><Relationship Id="rId7" Type="http://schemas.openxmlformats.org/officeDocument/2006/relationships/image" Target="../media/image102.png"/><Relationship Id="rId2" Type="http://schemas.openxmlformats.org/officeDocument/2006/relationships/slideLayout" Target="../slideLayouts/slideLayout16.xml"/><Relationship Id="rId1" Type="http://schemas.openxmlformats.org/officeDocument/2006/relationships/tags" Target="../tags/tag8.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hyperlink" Target="https://www.openstreetmap.org/#map=16/36.08059/140.20233" TargetMode="External"/><Relationship Id="rId9"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9.xml"/><Relationship Id="rId6" Type="http://schemas.openxmlformats.org/officeDocument/2006/relationships/image" Target="../media/image104.png"/><Relationship Id="rId5" Type="http://schemas.openxmlformats.org/officeDocument/2006/relationships/notesSlide" Target="../notesSlides/notesSlide36.xml"/><Relationship Id="rId4"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107.png"/><Relationship Id="rId4" Type="http://schemas.openxmlformats.org/officeDocument/2006/relationships/image" Target="../media/image10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109.emf"/><Relationship Id="rId4" Type="http://schemas.openxmlformats.org/officeDocument/2006/relationships/image" Target="../media/image108.emf"/></Relationships>
</file>

<file path=ppt/slides/_rels/slide4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2.emf"/><Relationship Id="rId7" Type="http://schemas.openxmlformats.org/officeDocument/2006/relationships/image" Target="../media/image17.sv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32.svg"/><Relationship Id="rId5" Type="http://schemas.openxmlformats.org/officeDocument/2006/relationships/image" Target="../media/image13.svg"/><Relationship Id="rId10" Type="http://schemas.openxmlformats.org/officeDocument/2006/relationships/image" Target="../media/image31.png"/><Relationship Id="rId4" Type="http://schemas.openxmlformats.org/officeDocument/2006/relationships/image" Target="../media/image12.png"/><Relationship Id="rId9" Type="http://schemas.openxmlformats.org/officeDocument/2006/relationships/image" Target="../media/image19.sv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png"/><Relationship Id="rId1" Type="http://schemas.openxmlformats.org/officeDocument/2006/relationships/slideLayout" Target="../slideLayouts/slideLayout5.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78.sv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hyperlink" Target="https://www.city.tsuchiura.lg.jp/data/doc/1739174287_doc_5_0.pdf" TargetMode="External"/><Relationship Id="rId2" Type="http://schemas.openxmlformats.org/officeDocument/2006/relationships/hyperlink" Target="https://www.ipss.go.jp/pp-shicyoson/j/shicyoson23/t-page.asp" TargetMode="External"/><Relationship Id="rId1" Type="http://schemas.openxmlformats.org/officeDocument/2006/relationships/slideLayout" Target="../slideLayouts/slideLayout5.xml"/><Relationship Id="rId4" Type="http://schemas.openxmlformats.org/officeDocument/2006/relationships/hyperlink" Target="https://www.city.tsuchiura.lg.jp/shisei/shinokeikaku/shisei/sogosenryaku/page021436.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ダイアグラム&#10;&#10;自動的に生成された説明">
            <a:extLst>
              <a:ext uri="{FF2B5EF4-FFF2-40B4-BE49-F238E27FC236}">
                <a16:creationId xmlns:a16="http://schemas.microsoft.com/office/drawing/2014/main" id="{353F3F49-E828-69E0-B7F8-E8B6AFAF80BF}"/>
              </a:ext>
            </a:extLst>
          </p:cNvPr>
          <p:cNvPicPr>
            <a:picLocks noChangeAspect="1"/>
          </p:cNvPicPr>
          <p:nvPr/>
        </p:nvPicPr>
        <p:blipFill>
          <a:blip r:embed="rId3">
            <a:alphaModFix amt="32000"/>
            <a:extLst>
              <a:ext uri="{BEBA8EAE-BF5A-486C-A8C5-ECC9F3942E4B}">
                <a14:imgProps xmlns:a14="http://schemas.microsoft.com/office/drawing/2010/main">
                  <a14:imgLayer r:embed="rId4">
                    <a14:imgEffect>
                      <a14:sharpenSoften amount="100000"/>
                    </a14:imgEffect>
                    <a14:imgEffect>
                      <a14:colorTemperature colorTemp="6590"/>
                    </a14:imgEffect>
                    <a14:imgEffect>
                      <a14:saturation sat="72000"/>
                    </a14:imgEffect>
                    <a14:imgEffect>
                      <a14:brightnessContrast bright="33000"/>
                    </a14:imgEffect>
                  </a14:imgLayer>
                </a14:imgProps>
              </a:ext>
            </a:extLst>
          </a:blip>
          <a:stretch>
            <a:fillRect/>
          </a:stretch>
        </p:blipFill>
        <p:spPr>
          <a:xfrm rot="582577">
            <a:off x="2821264" y="131401"/>
            <a:ext cx="7615657" cy="5557371"/>
          </a:xfrm>
          <a:prstGeom prst="rect">
            <a:avLst/>
          </a:prstGeom>
          <a:noFill/>
          <a:effectLst/>
        </p:spPr>
      </p:pic>
      <p:sp>
        <p:nvSpPr>
          <p:cNvPr id="8" name="正方形/長方形 5">
            <a:extLst>
              <a:ext uri="{FF2B5EF4-FFF2-40B4-BE49-F238E27FC236}">
                <a16:creationId xmlns:a16="http://schemas.microsoft.com/office/drawing/2014/main" id="{4C927D8B-0E3C-46BC-46EA-25D39CD38B8D}"/>
              </a:ext>
            </a:extLst>
          </p:cNvPr>
          <p:cNvSpPr/>
          <p:nvPr/>
        </p:nvSpPr>
        <p:spPr>
          <a:xfrm>
            <a:off x="6470922" y="5188561"/>
            <a:ext cx="12192001" cy="1366495"/>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Lst>
            <a:ahLst/>
            <a:cxnLst>
              <a:cxn ang="0">
                <a:pos x="csX0" y="csY0"/>
              </a:cxn>
              <a:cxn ang="0">
                <a:pos x="csX1" y="csY1"/>
              </a:cxn>
              <a:cxn ang="0">
                <a:pos x="csX2" y="csY2"/>
              </a:cxn>
              <a:cxn ang="0">
                <a:pos x="csX3" y="csY3"/>
              </a:cxn>
              <a:cxn ang="0">
                <a:pos x="csX4" y="csY4"/>
              </a:cxn>
            </a:cxnLst>
            <a:rect l="l" t="t" r="r" b="b"/>
            <a:pathLst>
              <a:path w="12192000" h="4126150">
                <a:moveTo>
                  <a:pt x="0" y="1184167"/>
                </a:moveTo>
                <a:cubicBezTo>
                  <a:pt x="3308626" y="-2549633"/>
                  <a:pt x="7710556" y="3874359"/>
                  <a:pt x="12192000" y="2386802"/>
                </a:cubicBezTo>
                <a:lnTo>
                  <a:pt x="12192000" y="4126150"/>
                </a:lnTo>
                <a:lnTo>
                  <a:pt x="0" y="4126150"/>
                </a:lnTo>
                <a:lnTo>
                  <a:pt x="0" y="1184167"/>
                </a:lnTo>
                <a:close/>
              </a:path>
            </a:pathLst>
          </a:custGeom>
          <a:gradFill>
            <a:gsLst>
              <a:gs pos="0">
                <a:schemeClr val="tx2">
                  <a:lumMod val="75000"/>
                </a:schemeClr>
              </a:gs>
              <a:gs pos="100000">
                <a:schemeClr val="bg2"/>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5">
            <a:extLst>
              <a:ext uri="{FF2B5EF4-FFF2-40B4-BE49-F238E27FC236}">
                <a16:creationId xmlns:a16="http://schemas.microsoft.com/office/drawing/2014/main" id="{B2003627-9712-B584-20B7-1091165A93F8}"/>
              </a:ext>
            </a:extLst>
          </p:cNvPr>
          <p:cNvSpPr/>
          <p:nvPr/>
        </p:nvSpPr>
        <p:spPr>
          <a:xfrm>
            <a:off x="0" y="4720856"/>
            <a:ext cx="12192000" cy="2137143"/>
          </a:xfrm>
          <a:custGeom>
            <a:avLst/>
            <a:gdLst>
              <a:gd name="csX0" fmla="*/ 0 w 12192000"/>
              <a:gd name="csY0" fmla="*/ 0 h 2941983"/>
              <a:gd name="csX1" fmla="*/ 12192000 w 12192000"/>
              <a:gd name="csY1" fmla="*/ 0 h 2941983"/>
              <a:gd name="csX2" fmla="*/ 12192000 w 12192000"/>
              <a:gd name="csY2" fmla="*/ 2941983 h 2941983"/>
              <a:gd name="csX3" fmla="*/ 0 w 12192000"/>
              <a:gd name="csY3" fmla="*/ 2941983 h 2941983"/>
              <a:gd name="csX4" fmla="*/ 0 w 12192000"/>
              <a:gd name="csY4" fmla="*/ 0 h 2941983"/>
              <a:gd name="csX0" fmla="*/ 0 w 12192000"/>
              <a:gd name="csY0" fmla="*/ 0 h 2941983"/>
              <a:gd name="csX1" fmla="*/ 12192000 w 12192000"/>
              <a:gd name="csY1" fmla="*/ 1202635 h 2941983"/>
              <a:gd name="csX2" fmla="*/ 12192000 w 12192000"/>
              <a:gd name="csY2" fmla="*/ 2941983 h 2941983"/>
              <a:gd name="csX3" fmla="*/ 0 w 12192000"/>
              <a:gd name="csY3" fmla="*/ 2941983 h 2941983"/>
              <a:gd name="csX4" fmla="*/ 0 w 12192000"/>
              <a:gd name="csY4" fmla="*/ 0 h 2941983"/>
              <a:gd name="csX0" fmla="*/ 0 w 12192000"/>
              <a:gd name="csY0" fmla="*/ 1464628 h 4406611"/>
              <a:gd name="csX1" fmla="*/ 12192000 w 12192000"/>
              <a:gd name="csY1" fmla="*/ 2667263 h 4406611"/>
              <a:gd name="csX2" fmla="*/ 12192000 w 12192000"/>
              <a:gd name="csY2" fmla="*/ 4406611 h 4406611"/>
              <a:gd name="csX3" fmla="*/ 0 w 12192000"/>
              <a:gd name="csY3" fmla="*/ 4406611 h 4406611"/>
              <a:gd name="csX4" fmla="*/ 0 w 12192000"/>
              <a:gd name="csY4" fmla="*/ 1464628 h 4406611"/>
              <a:gd name="csX0" fmla="*/ 0 w 12192000"/>
              <a:gd name="csY0" fmla="*/ 1184167 h 4126150"/>
              <a:gd name="csX1" fmla="*/ 12192000 w 12192000"/>
              <a:gd name="csY1" fmla="*/ 2386802 h 4126150"/>
              <a:gd name="csX2" fmla="*/ 12192000 w 12192000"/>
              <a:gd name="csY2" fmla="*/ 4126150 h 4126150"/>
              <a:gd name="csX3" fmla="*/ 0 w 12192000"/>
              <a:gd name="csY3" fmla="*/ 4126150 h 4126150"/>
              <a:gd name="csX4" fmla="*/ 0 w 12192000"/>
              <a:gd name="csY4" fmla="*/ 1184167 h 4126150"/>
            </a:gdLst>
            <a:ahLst/>
            <a:cxnLst>
              <a:cxn ang="0">
                <a:pos x="csX0" y="csY0"/>
              </a:cxn>
              <a:cxn ang="0">
                <a:pos x="csX1" y="csY1"/>
              </a:cxn>
              <a:cxn ang="0">
                <a:pos x="csX2" y="csY2"/>
              </a:cxn>
              <a:cxn ang="0">
                <a:pos x="csX3" y="csY3"/>
              </a:cxn>
              <a:cxn ang="0">
                <a:pos x="csX4" y="csY4"/>
              </a:cxn>
            </a:cxnLst>
            <a:rect l="l" t="t" r="r" b="b"/>
            <a:pathLst>
              <a:path w="12192000" h="4126150">
                <a:moveTo>
                  <a:pt x="0" y="1184167"/>
                </a:moveTo>
                <a:cubicBezTo>
                  <a:pt x="3308626" y="-2549633"/>
                  <a:pt x="7710556" y="3874359"/>
                  <a:pt x="12192000" y="2386802"/>
                </a:cubicBezTo>
                <a:lnTo>
                  <a:pt x="12192000" y="4126150"/>
                </a:lnTo>
                <a:lnTo>
                  <a:pt x="0" y="4126150"/>
                </a:lnTo>
                <a:lnTo>
                  <a:pt x="0" y="1184167"/>
                </a:lnTo>
                <a:close/>
              </a:path>
            </a:pathLst>
          </a:custGeom>
          <a:gradFill>
            <a:gsLst>
              <a:gs pos="0">
                <a:srgbClr val="1EE5FF"/>
              </a:gs>
              <a:gs pos="100000">
                <a:schemeClr val="bg2"/>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8786E848-8947-5ABA-739B-24B470A40840}"/>
              </a:ext>
            </a:extLst>
          </p:cNvPr>
          <p:cNvSpPr txBox="1"/>
          <p:nvPr/>
        </p:nvSpPr>
        <p:spPr>
          <a:xfrm>
            <a:off x="7987518" y="4758681"/>
            <a:ext cx="4017446" cy="338554"/>
          </a:xfrm>
          <a:prstGeom prst="rect">
            <a:avLst/>
          </a:prstGeom>
          <a:noFill/>
        </p:spPr>
        <p:txBody>
          <a:bodyPr wrap="none" rtlCol="0">
            <a:spAutoFit/>
          </a:bodyPr>
          <a:lstStyle/>
          <a:p>
            <a:r>
              <a:rPr kumimoji="1" lang="en-US" altLang="ja-JP" sz="1600" b="1">
                <a:latin typeface="Hiragino Sans W6" panose="020B0400000000000000" pitchFamily="34" charset="-128"/>
                <a:ea typeface="Hiragino Sans W6" panose="020B0400000000000000" pitchFamily="34" charset="-128"/>
              </a:rPr>
              <a:t>2025</a:t>
            </a:r>
            <a:r>
              <a:rPr kumimoji="1" lang="ja-JP" altLang="en-US" sz="1600" b="1">
                <a:latin typeface="Hiragino Sans W6" panose="020B0400000000000000" pitchFamily="34" charset="-128"/>
                <a:ea typeface="Hiragino Sans W6" panose="020B0400000000000000" pitchFamily="34" charset="-128"/>
              </a:rPr>
              <a:t>年都市計画マスタープラン演習</a:t>
            </a:r>
            <a:r>
              <a:rPr kumimoji="1" lang="en-US" altLang="ja-JP" sz="1600" b="1">
                <a:latin typeface="Hiragino Sans W6" panose="020B0400000000000000" pitchFamily="34" charset="-128"/>
                <a:ea typeface="Hiragino Sans W6" panose="020B0400000000000000" pitchFamily="34" charset="-128"/>
              </a:rPr>
              <a:t> G2</a:t>
            </a:r>
          </a:p>
        </p:txBody>
      </p:sp>
      <p:grpSp>
        <p:nvGrpSpPr>
          <p:cNvPr id="7" name="グループ化 6">
            <a:extLst>
              <a:ext uri="{FF2B5EF4-FFF2-40B4-BE49-F238E27FC236}">
                <a16:creationId xmlns:a16="http://schemas.microsoft.com/office/drawing/2014/main" id="{558C1FD0-3F18-2571-9775-1C8853CF1D4F}"/>
              </a:ext>
            </a:extLst>
          </p:cNvPr>
          <p:cNvGrpSpPr/>
          <p:nvPr/>
        </p:nvGrpSpPr>
        <p:grpSpPr>
          <a:xfrm>
            <a:off x="8244987" y="3925972"/>
            <a:ext cx="3770713" cy="811284"/>
            <a:chOff x="8550957" y="5070476"/>
            <a:chExt cx="3770713" cy="811284"/>
          </a:xfrm>
        </p:grpSpPr>
        <p:sp>
          <p:nvSpPr>
            <p:cNvPr id="4" name="テキスト ボックス 3">
              <a:extLst>
                <a:ext uri="{FF2B5EF4-FFF2-40B4-BE49-F238E27FC236}">
                  <a16:creationId xmlns:a16="http://schemas.microsoft.com/office/drawing/2014/main" id="{F1900B9E-207A-13A8-279D-91CAF74443A5}"/>
                </a:ext>
              </a:extLst>
            </p:cNvPr>
            <p:cNvSpPr txBox="1"/>
            <p:nvPr/>
          </p:nvSpPr>
          <p:spPr>
            <a:xfrm>
              <a:off x="8550957" y="5143096"/>
              <a:ext cx="3759977" cy="738664"/>
            </a:xfrm>
            <a:prstGeom prst="rect">
              <a:avLst/>
            </a:prstGeom>
            <a:noFill/>
          </p:spPr>
          <p:txBody>
            <a:bodyPr wrap="square">
              <a:spAutoFit/>
            </a:bodyPr>
            <a:lstStyle/>
            <a:p>
              <a:pPr algn="r"/>
              <a:r>
                <a:rPr lang="ja-JP" altLang="en-US" sz="1400" b="1">
                  <a:latin typeface="Hiragino Sans W6" panose="020B0400000000000000" pitchFamily="34" charset="-128"/>
                  <a:ea typeface="Hiragino Sans W6" panose="020B0400000000000000" pitchFamily="34" charset="-128"/>
                </a:rPr>
                <a:t>石倉陽和・岩渕泰知・倉田圭佑</a:t>
              </a:r>
              <a:endParaRPr lang="en-US" altLang="ja-JP" sz="1400" b="1">
                <a:latin typeface="Hiragino Sans W6" panose="020B0400000000000000" pitchFamily="34" charset="-128"/>
                <a:ea typeface="Hiragino Sans W6" panose="020B0400000000000000" pitchFamily="34" charset="-128"/>
              </a:endParaRPr>
            </a:p>
            <a:p>
              <a:pPr algn="r"/>
              <a:r>
                <a:rPr lang="ja-JP" altLang="en-US" sz="1400" b="1">
                  <a:latin typeface="Hiragino Sans W6" panose="020B0400000000000000" pitchFamily="34" charset="-128"/>
                  <a:ea typeface="Hiragino Sans W6" panose="020B0400000000000000" pitchFamily="34" charset="-128"/>
                </a:rPr>
                <a:t>永田圭吾・星川千夏・矢島一樹</a:t>
              </a:r>
              <a:endParaRPr lang="en-US" altLang="ja-JP" sz="1400" b="1">
                <a:latin typeface="Hiragino Sans W6" panose="020B0400000000000000" pitchFamily="34" charset="-128"/>
                <a:ea typeface="Hiragino Sans W6" panose="020B0400000000000000" pitchFamily="34" charset="-128"/>
              </a:endParaRPr>
            </a:p>
            <a:p>
              <a:pPr algn="r"/>
              <a:r>
                <a:rPr kumimoji="1" lang="en-US" altLang="ja-JP" sz="1400" b="1">
                  <a:latin typeface="Hiragino Sans W6" panose="020B0400000000000000" pitchFamily="34" charset="-128"/>
                  <a:ea typeface="Hiragino Sans W6" panose="020B0400000000000000" pitchFamily="34" charset="-128"/>
                </a:rPr>
                <a:t>TA</a:t>
              </a:r>
              <a:r>
                <a:rPr lang="ja-JP" altLang="en-US" sz="1400" b="1">
                  <a:latin typeface="Hiragino Sans W6" panose="020B0400000000000000" pitchFamily="34" charset="-128"/>
                  <a:ea typeface="Hiragino Sans W6" panose="020B0400000000000000" pitchFamily="34" charset="-128"/>
                </a:rPr>
                <a:t>：矢口未於乃</a:t>
              </a:r>
              <a:endParaRPr kumimoji="1" lang="ja-JP" altLang="en-US" sz="1400" b="1">
                <a:latin typeface="Hiragino Sans W6" panose="020B0400000000000000" pitchFamily="34" charset="-128"/>
                <a:ea typeface="Hiragino Sans W6" panose="020B0400000000000000" pitchFamily="34" charset="-128"/>
              </a:endParaRPr>
            </a:p>
          </p:txBody>
        </p:sp>
        <p:sp>
          <p:nvSpPr>
            <p:cNvPr id="5" name="テキスト ボックス 4">
              <a:extLst>
                <a:ext uri="{FF2B5EF4-FFF2-40B4-BE49-F238E27FC236}">
                  <a16:creationId xmlns:a16="http://schemas.microsoft.com/office/drawing/2014/main" id="{7704C0AA-BE93-6453-DDF8-C72EC96F2F0C}"/>
                </a:ext>
              </a:extLst>
            </p:cNvPr>
            <p:cNvSpPr txBox="1"/>
            <p:nvPr/>
          </p:nvSpPr>
          <p:spPr>
            <a:xfrm>
              <a:off x="11153676" y="5070476"/>
              <a:ext cx="322524" cy="307777"/>
            </a:xfrm>
            <a:prstGeom prst="rect">
              <a:avLst/>
            </a:prstGeom>
            <a:noFill/>
          </p:spPr>
          <p:txBody>
            <a:bodyPr wrap="none" rtlCol="0">
              <a:spAutoFit/>
            </a:bodyPr>
            <a:lstStyle/>
            <a:p>
              <a:r>
                <a:rPr lang="en-US" altLang="ja-JP" sz="1400" b="1">
                  <a:latin typeface="Hiragino Sans W6" panose="020B0400000000000000" pitchFamily="34" charset="-128"/>
                  <a:ea typeface="Hiragino Sans W6" panose="020B0400000000000000" pitchFamily="34" charset="-128"/>
                </a:rPr>
                <a:t>**</a:t>
              </a:r>
              <a:endParaRPr kumimoji="1" lang="ja-JP" altLang="en-US" sz="1400" b="1">
                <a:latin typeface="Hiragino Sans W6" panose="020B0400000000000000" pitchFamily="34" charset="-128"/>
                <a:ea typeface="Hiragino Sans W6" panose="020B0400000000000000" pitchFamily="34" charset="-128"/>
              </a:endParaRPr>
            </a:p>
          </p:txBody>
        </p:sp>
        <p:sp>
          <p:nvSpPr>
            <p:cNvPr id="6" name="テキスト ボックス 5">
              <a:extLst>
                <a:ext uri="{FF2B5EF4-FFF2-40B4-BE49-F238E27FC236}">
                  <a16:creationId xmlns:a16="http://schemas.microsoft.com/office/drawing/2014/main" id="{DC0EEBAC-A71F-E2BB-624C-CB252F2E06AC}"/>
                </a:ext>
              </a:extLst>
            </p:cNvPr>
            <p:cNvSpPr txBox="1"/>
            <p:nvPr/>
          </p:nvSpPr>
          <p:spPr>
            <a:xfrm>
              <a:off x="12068074" y="5070476"/>
              <a:ext cx="253596" cy="307777"/>
            </a:xfrm>
            <a:prstGeom prst="rect">
              <a:avLst/>
            </a:prstGeom>
            <a:noFill/>
          </p:spPr>
          <p:txBody>
            <a:bodyPr wrap="none" rtlCol="0">
              <a:spAutoFit/>
            </a:bodyPr>
            <a:lstStyle/>
            <a:p>
              <a:r>
                <a:rPr lang="en-US" altLang="ja-JP" sz="1400" b="1">
                  <a:latin typeface="Hiragino Sans W6" panose="020B0400000000000000" pitchFamily="34" charset="-128"/>
                  <a:ea typeface="Hiragino Sans W6" panose="020B0400000000000000" pitchFamily="34" charset="-128"/>
                </a:rPr>
                <a:t>*</a:t>
              </a:r>
              <a:endParaRPr kumimoji="1" lang="ja-JP" altLang="en-US" sz="1400" b="1">
                <a:latin typeface="Hiragino Sans W6" panose="020B0400000000000000" pitchFamily="34" charset="-128"/>
                <a:ea typeface="Hiragino Sans W6" panose="020B0400000000000000" pitchFamily="34" charset="-128"/>
              </a:endParaRPr>
            </a:p>
          </p:txBody>
        </p:sp>
      </p:grpSp>
      <p:pic>
        <p:nvPicPr>
          <p:cNvPr id="10" name="図 9">
            <a:extLst>
              <a:ext uri="{FF2B5EF4-FFF2-40B4-BE49-F238E27FC236}">
                <a16:creationId xmlns:a16="http://schemas.microsoft.com/office/drawing/2014/main" id="{0E8EFA68-8DFF-E038-7921-7C6428CB8DE5}"/>
              </a:ext>
            </a:extLst>
          </p:cNvPr>
          <p:cNvPicPr>
            <a:picLocks noChangeAspect="1"/>
          </p:cNvPicPr>
          <p:nvPr/>
        </p:nvPicPr>
        <p:blipFill>
          <a:blip r:embed="rId5"/>
          <a:stretch>
            <a:fillRect/>
          </a:stretch>
        </p:blipFill>
        <p:spPr>
          <a:xfrm>
            <a:off x="574110" y="601882"/>
            <a:ext cx="8313255" cy="2827118"/>
          </a:xfrm>
          <a:prstGeom prst="rect">
            <a:avLst/>
          </a:prstGeom>
        </p:spPr>
      </p:pic>
    </p:spTree>
    <p:extLst>
      <p:ext uri="{BB962C8B-B14F-4D97-AF65-F5344CB8AC3E}">
        <p14:creationId xmlns:p14="http://schemas.microsoft.com/office/powerpoint/2010/main" val="2971375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0B87BD-6D94-E5F3-345B-9152B96A91BD}"/>
              </a:ext>
            </a:extLst>
          </p:cNvPr>
          <p:cNvSpPr>
            <a:spLocks noGrp="1"/>
          </p:cNvSpPr>
          <p:nvPr>
            <p:ph type="title"/>
          </p:nvPr>
        </p:nvSpPr>
        <p:spPr/>
        <p:txBody>
          <a:bodyPr/>
          <a:lstStyle/>
          <a:p>
            <a:r>
              <a:rPr lang="en-US" altLang="ja-JP"/>
              <a:t>1</a:t>
            </a:r>
            <a:r>
              <a:rPr kumimoji="1" lang="en-US" altLang="ja-JP"/>
              <a:t>.</a:t>
            </a:r>
            <a:r>
              <a:rPr lang="ja-JP" altLang="en-US"/>
              <a:t>基本</a:t>
            </a:r>
            <a:r>
              <a:rPr kumimoji="1" lang="ja-JP" altLang="en-US"/>
              <a:t>構想</a:t>
            </a:r>
          </a:p>
        </p:txBody>
      </p:sp>
      <p:sp>
        <p:nvSpPr>
          <p:cNvPr id="3" name="テキスト プレースホルダー 2">
            <a:extLst>
              <a:ext uri="{FF2B5EF4-FFF2-40B4-BE49-F238E27FC236}">
                <a16:creationId xmlns:a16="http://schemas.microsoft.com/office/drawing/2014/main" id="{2F778E40-961C-25B1-B796-0975C881352A}"/>
              </a:ext>
            </a:extLst>
          </p:cNvPr>
          <p:cNvSpPr>
            <a:spLocks noGrp="1"/>
          </p:cNvSpPr>
          <p:nvPr>
            <p:ph type="body" sz="quarter" idx="11"/>
          </p:nvPr>
        </p:nvSpPr>
        <p:spPr/>
        <p:txBody>
          <a:bodyPr>
            <a:normAutofit/>
          </a:bodyPr>
          <a:lstStyle/>
          <a:p>
            <a:r>
              <a:rPr lang="ja-JP" altLang="en-US"/>
              <a:t>将来の見通し</a:t>
            </a:r>
            <a:endParaRPr lang="en-US" altLang="ja-JP"/>
          </a:p>
          <a:p>
            <a:r>
              <a:rPr lang="ja-JP" altLang="en-US"/>
              <a:t>将来都市像</a:t>
            </a:r>
            <a:endParaRPr lang="en-US" altLang="ja-JP"/>
          </a:p>
          <a:p>
            <a:r>
              <a:rPr kumimoji="1" lang="ja-JP" altLang="en-US"/>
              <a:t>分野別構想</a:t>
            </a:r>
            <a:endParaRPr kumimoji="1" lang="en-US" altLang="ja-JP"/>
          </a:p>
          <a:p>
            <a:r>
              <a:rPr lang="ja-JP" altLang="en-US"/>
              <a:t>地区別構想</a:t>
            </a:r>
            <a:endParaRPr kumimoji="1" lang="ja-JP" altLang="en-US"/>
          </a:p>
        </p:txBody>
      </p:sp>
    </p:spTree>
    <p:extLst>
      <p:ext uri="{BB962C8B-B14F-4D97-AF65-F5344CB8AC3E}">
        <p14:creationId xmlns:p14="http://schemas.microsoft.com/office/powerpoint/2010/main" val="2231957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平行四辺形 13">
            <a:extLst>
              <a:ext uri="{FF2B5EF4-FFF2-40B4-BE49-F238E27FC236}">
                <a16:creationId xmlns:a16="http://schemas.microsoft.com/office/drawing/2014/main" id="{BD5706C9-0003-C13B-5043-364C51A372DF}"/>
              </a:ext>
            </a:extLst>
          </p:cNvPr>
          <p:cNvSpPr/>
          <p:nvPr/>
        </p:nvSpPr>
        <p:spPr>
          <a:xfrm>
            <a:off x="509854" y="4469756"/>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ポイント</a:t>
            </a:r>
          </a:p>
        </p:txBody>
      </p:sp>
      <p:sp>
        <p:nvSpPr>
          <p:cNvPr id="68" name="角丸四角形 67">
            <a:extLst>
              <a:ext uri="{FF2B5EF4-FFF2-40B4-BE49-F238E27FC236}">
                <a16:creationId xmlns:a16="http://schemas.microsoft.com/office/drawing/2014/main" id="{299CBE7A-2FEF-DDE7-E93F-7D7A78BB7D06}"/>
              </a:ext>
            </a:extLst>
          </p:cNvPr>
          <p:cNvSpPr/>
          <p:nvPr/>
        </p:nvSpPr>
        <p:spPr>
          <a:xfrm>
            <a:off x="754587" y="5294369"/>
            <a:ext cx="11450077" cy="659764"/>
          </a:xfrm>
          <a:prstGeom prst="roundRect">
            <a:avLst>
              <a:gd name="adj" fmla="val 1666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a:solidFill>
                  <a:schemeClr val="tx1"/>
                </a:solidFill>
                <a:latin typeface="Hiragino Sans W6" panose="020B0400000000000000" pitchFamily="34" charset="-128"/>
                <a:ea typeface="Hiragino Sans W6" panose="020B0400000000000000" pitchFamily="34" charset="-128"/>
              </a:rPr>
              <a:t>人口減少を最重要課題とし、</a:t>
            </a:r>
            <a:r>
              <a:rPr lang="en-US" altLang="ja-JP" sz="2400" b="1">
                <a:solidFill>
                  <a:schemeClr val="bg2"/>
                </a:solidFill>
                <a:latin typeface="Hiragino Sans W6" panose="020B0400000000000000" pitchFamily="34" charset="-128"/>
                <a:ea typeface="Hiragino Sans W6" panose="020B0400000000000000" pitchFamily="34" charset="-128"/>
              </a:rPr>
              <a:t>2045</a:t>
            </a:r>
            <a:r>
              <a:rPr lang="ja-JP" altLang="en-US" sz="2400" b="1">
                <a:solidFill>
                  <a:schemeClr val="bg2"/>
                </a:solidFill>
                <a:latin typeface="Hiragino Sans W6" panose="020B0400000000000000" pitchFamily="34" charset="-128"/>
                <a:ea typeface="Hiragino Sans W6" panose="020B0400000000000000" pitchFamily="34" charset="-128"/>
              </a:rPr>
              <a:t>年の</a:t>
            </a:r>
            <a:r>
              <a:rPr lang="en-US" altLang="ja-JP" sz="2400" b="1">
                <a:solidFill>
                  <a:schemeClr val="bg2"/>
                </a:solidFill>
                <a:latin typeface="Hiragino Sans W6" panose="020B0400000000000000" pitchFamily="34" charset="-128"/>
                <a:ea typeface="Hiragino Sans W6" panose="020B0400000000000000" pitchFamily="34" charset="-128"/>
              </a:rPr>
              <a:t>MP</a:t>
            </a:r>
            <a:r>
              <a:rPr lang="ja-JP" altLang="en-US" sz="2400" b="1">
                <a:solidFill>
                  <a:schemeClr val="bg2"/>
                </a:solidFill>
                <a:latin typeface="Hiragino Sans W6" panose="020B0400000000000000" pitchFamily="34" charset="-128"/>
                <a:ea typeface="Hiragino Sans W6" panose="020B0400000000000000" pitchFamily="34" charset="-128"/>
              </a:rPr>
              <a:t>計画人口を</a:t>
            </a:r>
            <a:r>
              <a:rPr lang="en-US" altLang="ja-JP" sz="2400" b="1">
                <a:solidFill>
                  <a:schemeClr val="bg2"/>
                </a:solidFill>
                <a:latin typeface="Hiragino Sans W6" panose="020B0400000000000000" pitchFamily="34" charset="-128"/>
                <a:ea typeface="Hiragino Sans W6" panose="020B0400000000000000" pitchFamily="34" charset="-128"/>
              </a:rPr>
              <a:t>13.2</a:t>
            </a:r>
            <a:r>
              <a:rPr lang="ja-JP" altLang="en-US" sz="2400" b="1">
                <a:solidFill>
                  <a:schemeClr val="bg2"/>
                </a:solidFill>
                <a:latin typeface="Hiragino Sans W6" panose="020B0400000000000000" pitchFamily="34" charset="-128"/>
                <a:ea typeface="Hiragino Sans W6" panose="020B0400000000000000" pitchFamily="34" charset="-128"/>
              </a:rPr>
              <a:t>万人</a:t>
            </a:r>
            <a:r>
              <a:rPr lang="ja-JP" altLang="en-US" sz="2400" b="1">
                <a:solidFill>
                  <a:schemeClr val="tx1"/>
                </a:solidFill>
                <a:latin typeface="Hiragino Sans W6" panose="020B0400000000000000" pitchFamily="34" charset="-128"/>
                <a:ea typeface="Hiragino Sans W6" panose="020B0400000000000000" pitchFamily="34" charset="-128"/>
              </a:rPr>
              <a:t>とする</a:t>
            </a:r>
            <a:endParaRPr kumimoji="1" lang="ja-JP" altLang="en-US" sz="2400" b="1">
              <a:solidFill>
                <a:schemeClr val="tx1"/>
              </a:solidFill>
              <a:latin typeface="Hiragino Sans W6" panose="020B0400000000000000" pitchFamily="34" charset="-128"/>
              <a:ea typeface="Hiragino Sans W6" panose="020B0400000000000000" pitchFamily="34" charset="-128"/>
            </a:endParaRPr>
          </a:p>
        </p:txBody>
      </p:sp>
      <p:sp>
        <p:nvSpPr>
          <p:cNvPr id="83" name="角丸四角形 82">
            <a:extLst>
              <a:ext uri="{FF2B5EF4-FFF2-40B4-BE49-F238E27FC236}">
                <a16:creationId xmlns:a16="http://schemas.microsoft.com/office/drawing/2014/main" id="{10BB4EF8-404E-4802-17CD-00E49C455707}"/>
              </a:ext>
            </a:extLst>
          </p:cNvPr>
          <p:cNvSpPr/>
          <p:nvPr/>
        </p:nvSpPr>
        <p:spPr>
          <a:xfrm>
            <a:off x="754587" y="4868700"/>
            <a:ext cx="11450077" cy="659764"/>
          </a:xfrm>
          <a:prstGeom prst="roundRect">
            <a:avLst>
              <a:gd name="adj" fmla="val 1666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2400" b="1">
                <a:solidFill>
                  <a:schemeClr val="tx1"/>
                </a:solidFill>
                <a:latin typeface="Hiragino Sans W6" panose="020B0400000000000000" pitchFamily="34" charset="-128"/>
                <a:ea typeface="Hiragino Sans W6" panose="020B0400000000000000" pitchFamily="34" charset="-128"/>
              </a:rPr>
              <a:t>人口減少は都市の空洞化・財政の悪化につながる</a:t>
            </a:r>
            <a:endParaRPr kumimoji="1" lang="ja-JP" altLang="en-US" sz="2400" b="1">
              <a:solidFill>
                <a:schemeClr val="tx1"/>
              </a:solidFill>
              <a:latin typeface="Hiragino Sans W6" panose="020B0400000000000000" pitchFamily="34" charset="-128"/>
              <a:ea typeface="Hiragino Sans W6" panose="020B0400000000000000" pitchFamily="34" charset="-128"/>
            </a:endParaRPr>
          </a:p>
        </p:txBody>
      </p:sp>
      <p:sp>
        <p:nvSpPr>
          <p:cNvPr id="20" name="テキスト プレースホルダー 19">
            <a:extLst>
              <a:ext uri="{FF2B5EF4-FFF2-40B4-BE49-F238E27FC236}">
                <a16:creationId xmlns:a16="http://schemas.microsoft.com/office/drawing/2014/main" id="{9183E279-FFB4-0257-775E-7DE741B17EFD}"/>
              </a:ext>
            </a:extLst>
          </p:cNvPr>
          <p:cNvSpPr>
            <a:spLocks noGrp="1"/>
          </p:cNvSpPr>
          <p:nvPr>
            <p:ph type="body" sz="quarter" idx="10"/>
          </p:nvPr>
        </p:nvSpPr>
        <p:spPr/>
        <p:txBody>
          <a:bodyPr/>
          <a:lstStyle/>
          <a:p>
            <a:r>
              <a:rPr lang="ja-JP" altLang="en-US">
                <a:solidFill>
                  <a:schemeClr val="accent5">
                    <a:lumMod val="85000"/>
                    <a:alpha val="50000"/>
                  </a:schemeClr>
                </a:solidFill>
              </a:rPr>
              <a:t>基本構想</a:t>
            </a:r>
          </a:p>
        </p:txBody>
      </p:sp>
      <p:sp>
        <p:nvSpPr>
          <p:cNvPr id="22" name="タイトル 21">
            <a:extLst>
              <a:ext uri="{FF2B5EF4-FFF2-40B4-BE49-F238E27FC236}">
                <a16:creationId xmlns:a16="http://schemas.microsoft.com/office/drawing/2014/main" id="{FCECBF8B-A083-5EE0-0C02-B4E26C02051C}"/>
              </a:ext>
            </a:extLst>
          </p:cNvPr>
          <p:cNvSpPr>
            <a:spLocks noGrp="1"/>
          </p:cNvSpPr>
          <p:nvPr>
            <p:ph type="ctrTitle"/>
          </p:nvPr>
        </p:nvSpPr>
        <p:spPr/>
        <p:txBody>
          <a:bodyPr/>
          <a:lstStyle/>
          <a:p>
            <a:r>
              <a:rPr lang="ja-JP" altLang="en-US"/>
              <a:t>将来の見通し</a:t>
            </a:r>
          </a:p>
        </p:txBody>
      </p:sp>
      <p:sp>
        <p:nvSpPr>
          <p:cNvPr id="63" name="テキスト ボックス 62">
            <a:extLst>
              <a:ext uri="{FF2B5EF4-FFF2-40B4-BE49-F238E27FC236}">
                <a16:creationId xmlns:a16="http://schemas.microsoft.com/office/drawing/2014/main" id="{F6648D27-10EB-A11A-0748-DAB4CB71F478}"/>
              </a:ext>
            </a:extLst>
          </p:cNvPr>
          <p:cNvSpPr txBox="1"/>
          <p:nvPr/>
        </p:nvSpPr>
        <p:spPr>
          <a:xfrm>
            <a:off x="6358825" y="1234182"/>
            <a:ext cx="3529898" cy="523220"/>
          </a:xfrm>
          <a:prstGeom prst="rect">
            <a:avLst/>
          </a:prstGeom>
          <a:noFill/>
        </p:spPr>
        <p:txBody>
          <a:bodyPr wrap="square" rtlCol="0">
            <a:spAutoFit/>
          </a:bodyPr>
          <a:lstStyle/>
          <a:p>
            <a:r>
              <a:rPr kumimoji="1" lang="ja-JP" altLang="en-US" sz="2800" b="1">
                <a:latin typeface="Hiragino Sans W6" panose="020B0400000000000000" pitchFamily="34" charset="-128"/>
                <a:ea typeface="Hiragino Sans W6" panose="020B0400000000000000" pitchFamily="34" charset="-128"/>
              </a:rPr>
              <a:t>▶︎財政の悪化</a:t>
            </a:r>
            <a:endParaRPr kumimoji="1" lang="ja-JP" altLang="en-US" sz="2000" b="1">
              <a:latin typeface="Hiragino Sans W6" panose="020B0400000000000000" pitchFamily="34" charset="-128"/>
              <a:ea typeface="Hiragino Sans W6" panose="020B0400000000000000" pitchFamily="34" charset="-128"/>
            </a:endParaRPr>
          </a:p>
        </p:txBody>
      </p:sp>
      <p:pic>
        <p:nvPicPr>
          <p:cNvPr id="65" name="グラフィックス 64" descr="銀行 単色塗りつぶし">
            <a:extLst>
              <a:ext uri="{FF2B5EF4-FFF2-40B4-BE49-F238E27FC236}">
                <a16:creationId xmlns:a16="http://schemas.microsoft.com/office/drawing/2014/main" id="{8182057B-7320-3C47-9745-380C1ABA5C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74234" y="1908139"/>
            <a:ext cx="1427943" cy="1427943"/>
          </a:xfrm>
          <a:prstGeom prst="rect">
            <a:avLst/>
          </a:prstGeom>
        </p:spPr>
      </p:pic>
      <p:sp>
        <p:nvSpPr>
          <p:cNvPr id="67" name="テキスト ボックス 66">
            <a:extLst>
              <a:ext uri="{FF2B5EF4-FFF2-40B4-BE49-F238E27FC236}">
                <a16:creationId xmlns:a16="http://schemas.microsoft.com/office/drawing/2014/main" id="{3F290E66-F08B-68F7-D642-0F57CFD37D4A}"/>
              </a:ext>
            </a:extLst>
          </p:cNvPr>
          <p:cNvSpPr txBox="1"/>
          <p:nvPr/>
        </p:nvSpPr>
        <p:spPr>
          <a:xfrm>
            <a:off x="8411693" y="2268014"/>
            <a:ext cx="3265651" cy="861774"/>
          </a:xfrm>
          <a:prstGeom prst="rect">
            <a:avLst/>
          </a:prstGeom>
          <a:noFill/>
        </p:spPr>
        <p:txBody>
          <a:bodyPr wrap="square" rtlCol="0">
            <a:spAutoFit/>
          </a:bodyPr>
          <a:lstStyle/>
          <a:p>
            <a:r>
              <a:rPr kumimoji="1" lang="en-US" altLang="ja-JP" b="1">
                <a:latin typeface="Hiragino Sans W6" panose="020B0400000000000000" pitchFamily="34" charset="-128"/>
                <a:ea typeface="Hiragino Sans W6" panose="020B0400000000000000" pitchFamily="34" charset="-128"/>
              </a:rPr>
              <a:t>R16</a:t>
            </a:r>
            <a:r>
              <a:rPr kumimoji="1" lang="ja-JP" altLang="en-US" b="1">
                <a:latin typeface="Hiragino Sans W6" panose="020B0400000000000000" pitchFamily="34" charset="-128"/>
                <a:ea typeface="Hiragino Sans W6" panose="020B0400000000000000" pitchFamily="34" charset="-128"/>
              </a:rPr>
              <a:t>までの累積収支不足額が</a:t>
            </a:r>
            <a:endParaRPr kumimoji="1" lang="en-US" altLang="ja-JP" b="1">
              <a:latin typeface="Hiragino Sans W6" panose="020B0400000000000000" pitchFamily="34" charset="-128"/>
              <a:ea typeface="Hiragino Sans W6" panose="020B0400000000000000" pitchFamily="34" charset="-128"/>
            </a:endParaRPr>
          </a:p>
          <a:p>
            <a:r>
              <a:rPr kumimoji="1" lang="ja-JP" altLang="en-US" sz="3200" b="1">
                <a:solidFill>
                  <a:schemeClr val="bg2"/>
                </a:solidFill>
                <a:latin typeface="Hiragino Sans W6" panose="020B0400000000000000" pitchFamily="34" charset="-128"/>
                <a:ea typeface="Hiragino Sans W6" panose="020B0400000000000000" pitchFamily="34" charset="-128"/>
              </a:rPr>
              <a:t>▼</a:t>
            </a:r>
            <a:r>
              <a:rPr kumimoji="1" lang="en-US" altLang="ja-JP" sz="3200" b="1">
                <a:solidFill>
                  <a:schemeClr val="bg2"/>
                </a:solidFill>
                <a:latin typeface="Hiragino Sans W6" panose="020B0400000000000000" pitchFamily="34" charset="-128"/>
                <a:ea typeface="Hiragino Sans W6" panose="020B0400000000000000" pitchFamily="34" charset="-128"/>
              </a:rPr>
              <a:t>251</a:t>
            </a:r>
            <a:r>
              <a:rPr kumimoji="1" lang="ja-JP" altLang="en-US" sz="3200" b="1">
                <a:solidFill>
                  <a:schemeClr val="bg2"/>
                </a:solidFill>
                <a:latin typeface="Hiragino Sans W6" panose="020B0400000000000000" pitchFamily="34" charset="-128"/>
                <a:ea typeface="Hiragino Sans W6" panose="020B0400000000000000" pitchFamily="34" charset="-128"/>
              </a:rPr>
              <a:t>億円</a:t>
            </a:r>
          </a:p>
        </p:txBody>
      </p:sp>
      <p:sp>
        <p:nvSpPr>
          <p:cNvPr id="69" name="テキスト ボックス 68">
            <a:extLst>
              <a:ext uri="{FF2B5EF4-FFF2-40B4-BE49-F238E27FC236}">
                <a16:creationId xmlns:a16="http://schemas.microsoft.com/office/drawing/2014/main" id="{FED2F05D-7B38-58B5-5BC3-75D23FA95131}"/>
              </a:ext>
            </a:extLst>
          </p:cNvPr>
          <p:cNvSpPr txBox="1"/>
          <p:nvPr/>
        </p:nvSpPr>
        <p:spPr>
          <a:xfrm>
            <a:off x="7017782" y="3424007"/>
            <a:ext cx="4288353" cy="400110"/>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生産年齢人口の減少で税収伸び悩み</a:t>
            </a:r>
            <a:endParaRPr kumimoji="1" lang="en-US" altLang="ja-JP" sz="2000" b="1">
              <a:latin typeface="Hiragino Sans W6" panose="020B0400000000000000" pitchFamily="34" charset="-128"/>
              <a:ea typeface="Hiragino Sans W6" panose="020B0400000000000000" pitchFamily="34" charset="-128"/>
            </a:endParaRPr>
          </a:p>
        </p:txBody>
      </p:sp>
      <p:sp>
        <p:nvSpPr>
          <p:cNvPr id="39" name="フリーフォーム 38">
            <a:extLst>
              <a:ext uri="{FF2B5EF4-FFF2-40B4-BE49-F238E27FC236}">
                <a16:creationId xmlns:a16="http://schemas.microsoft.com/office/drawing/2014/main" id="{5B64B80D-CC79-485D-BADB-308DD0CD1266}"/>
              </a:ext>
            </a:extLst>
          </p:cNvPr>
          <p:cNvSpPr>
            <a:spLocks noChangeAspect="1"/>
          </p:cNvSpPr>
          <p:nvPr/>
        </p:nvSpPr>
        <p:spPr>
          <a:xfrm rot="5400000">
            <a:off x="6789912" y="3502930"/>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7" name="テキスト ボックス 76">
            <a:extLst>
              <a:ext uri="{FF2B5EF4-FFF2-40B4-BE49-F238E27FC236}">
                <a16:creationId xmlns:a16="http://schemas.microsoft.com/office/drawing/2014/main" id="{1A8899B4-D999-5DC6-DE4F-529720E06096}"/>
              </a:ext>
            </a:extLst>
          </p:cNvPr>
          <p:cNvSpPr txBox="1"/>
          <p:nvPr/>
        </p:nvSpPr>
        <p:spPr>
          <a:xfrm>
            <a:off x="7017782" y="3802381"/>
            <a:ext cx="2236510" cy="400110"/>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義務的経費の増大</a:t>
            </a:r>
            <a:endParaRPr kumimoji="1" lang="en-US" altLang="ja-JP" sz="2000" b="1">
              <a:latin typeface="Hiragino Sans W6" panose="020B0400000000000000" pitchFamily="34" charset="-128"/>
              <a:ea typeface="Hiragino Sans W6" panose="020B0400000000000000" pitchFamily="34" charset="-128"/>
            </a:endParaRPr>
          </a:p>
        </p:txBody>
      </p:sp>
      <p:sp>
        <p:nvSpPr>
          <p:cNvPr id="82" name="フリーフォーム 81">
            <a:extLst>
              <a:ext uri="{FF2B5EF4-FFF2-40B4-BE49-F238E27FC236}">
                <a16:creationId xmlns:a16="http://schemas.microsoft.com/office/drawing/2014/main" id="{E20BB7C0-CA36-82C8-E351-D98F1950DA33}"/>
              </a:ext>
            </a:extLst>
          </p:cNvPr>
          <p:cNvSpPr>
            <a:spLocks noChangeAspect="1"/>
          </p:cNvSpPr>
          <p:nvPr/>
        </p:nvSpPr>
        <p:spPr>
          <a:xfrm rot="5400000">
            <a:off x="6789912" y="3881304"/>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nvGrpSpPr>
          <p:cNvPr id="6" name="グループ化 5">
            <a:extLst>
              <a:ext uri="{FF2B5EF4-FFF2-40B4-BE49-F238E27FC236}">
                <a16:creationId xmlns:a16="http://schemas.microsoft.com/office/drawing/2014/main" id="{578BD45E-3A59-4F4D-4154-883EE6338294}"/>
              </a:ext>
            </a:extLst>
          </p:cNvPr>
          <p:cNvGrpSpPr/>
          <p:nvPr/>
        </p:nvGrpSpPr>
        <p:grpSpPr>
          <a:xfrm>
            <a:off x="34105" y="1233792"/>
            <a:ext cx="6118418" cy="3013651"/>
            <a:chOff x="34105" y="1233792"/>
            <a:chExt cx="6118418" cy="3013651"/>
          </a:xfrm>
        </p:grpSpPr>
        <p:sp>
          <p:nvSpPr>
            <p:cNvPr id="11" name="テキスト ボックス 10">
              <a:extLst>
                <a:ext uri="{FF2B5EF4-FFF2-40B4-BE49-F238E27FC236}">
                  <a16:creationId xmlns:a16="http://schemas.microsoft.com/office/drawing/2014/main" id="{BCBC9F23-F490-FA38-A7B3-9642CB491460}"/>
                </a:ext>
              </a:extLst>
            </p:cNvPr>
            <p:cNvSpPr txBox="1"/>
            <p:nvPr/>
          </p:nvSpPr>
          <p:spPr>
            <a:xfrm>
              <a:off x="166604" y="1233792"/>
              <a:ext cx="2638799" cy="523220"/>
            </a:xfrm>
            <a:prstGeom prst="rect">
              <a:avLst/>
            </a:prstGeom>
            <a:noFill/>
          </p:spPr>
          <p:txBody>
            <a:bodyPr wrap="square" rtlCol="0">
              <a:spAutoFit/>
            </a:bodyPr>
            <a:lstStyle/>
            <a:p>
              <a:r>
                <a:rPr kumimoji="1" lang="ja-JP" altLang="en-US" sz="2800" b="1">
                  <a:latin typeface="Hiragino Sans W6" panose="020B0400000000000000" pitchFamily="34" charset="-128"/>
                  <a:ea typeface="Hiragino Sans W6" panose="020B0400000000000000" pitchFamily="34" charset="-128"/>
                </a:rPr>
                <a:t>▶︎人口減少</a:t>
              </a:r>
              <a:endParaRPr kumimoji="1" lang="ja-JP" altLang="en-US" sz="2000" b="1">
                <a:latin typeface="Hiragino Sans W6" panose="020B0400000000000000" pitchFamily="34" charset="-128"/>
                <a:ea typeface="Hiragino Sans W6" panose="020B0400000000000000" pitchFamily="34" charset="-128"/>
              </a:endParaRPr>
            </a:p>
          </p:txBody>
        </p:sp>
        <p:sp>
          <p:nvSpPr>
            <p:cNvPr id="12" name="テキスト ボックス 11">
              <a:extLst>
                <a:ext uri="{FF2B5EF4-FFF2-40B4-BE49-F238E27FC236}">
                  <a16:creationId xmlns:a16="http://schemas.microsoft.com/office/drawing/2014/main" id="{772AE8DF-063F-7127-6F9F-181468A472A7}"/>
                </a:ext>
              </a:extLst>
            </p:cNvPr>
            <p:cNvSpPr txBox="1"/>
            <p:nvPr/>
          </p:nvSpPr>
          <p:spPr>
            <a:xfrm>
              <a:off x="831790" y="3873952"/>
              <a:ext cx="1156021" cy="369332"/>
            </a:xfrm>
            <a:prstGeom prst="rect">
              <a:avLst/>
            </a:prstGeom>
            <a:noFill/>
          </p:spPr>
          <p:txBody>
            <a:bodyPr wrap="square" rtlCol="0">
              <a:spAutoFit/>
            </a:bodyPr>
            <a:lstStyle/>
            <a:p>
              <a:r>
                <a:rPr lang="en-US" altLang="ja-JP" b="1">
                  <a:latin typeface="Hiragino Sans W6" panose="020B0400000000000000" pitchFamily="34" charset="-128"/>
                  <a:ea typeface="Hiragino Sans W6" panose="020B0400000000000000" pitchFamily="34" charset="-128"/>
                </a:rPr>
                <a:t>2025</a:t>
              </a:r>
              <a:r>
                <a:rPr lang="ja-JP" altLang="en-US" b="1">
                  <a:latin typeface="Hiragino Sans W6" panose="020B0400000000000000" pitchFamily="34" charset="-128"/>
                  <a:ea typeface="Hiragino Sans W6" panose="020B0400000000000000" pitchFamily="34" charset="-128"/>
                </a:rPr>
                <a:t>年</a:t>
              </a:r>
              <a:endParaRPr lang="en-US" altLang="ja-JP" b="1">
                <a:latin typeface="Hiragino Sans W6" panose="020B0400000000000000" pitchFamily="34" charset="-128"/>
                <a:ea typeface="Hiragino Sans W6" panose="020B0400000000000000" pitchFamily="34" charset="-128"/>
              </a:endParaRPr>
            </a:p>
          </p:txBody>
        </p:sp>
        <p:grpSp>
          <p:nvGrpSpPr>
            <p:cNvPr id="38" name="グループ化 37">
              <a:extLst>
                <a:ext uri="{FF2B5EF4-FFF2-40B4-BE49-F238E27FC236}">
                  <a16:creationId xmlns:a16="http://schemas.microsoft.com/office/drawing/2014/main" id="{FBB181D0-976B-7589-560E-8EECD76BD4A9}"/>
                </a:ext>
              </a:extLst>
            </p:cNvPr>
            <p:cNvGrpSpPr>
              <a:grpSpLocks noChangeAspect="1"/>
            </p:cNvGrpSpPr>
            <p:nvPr/>
          </p:nvGrpSpPr>
          <p:grpSpPr>
            <a:xfrm>
              <a:off x="34105" y="2120658"/>
              <a:ext cx="2649566" cy="1080000"/>
              <a:chOff x="2141015" y="7678057"/>
              <a:chExt cx="1972370" cy="803966"/>
            </a:xfrm>
          </p:grpSpPr>
          <p:pic>
            <p:nvPicPr>
              <p:cNvPr id="29" name="グラフィックス 28" descr="男性 単色塗りつぶし">
                <a:extLst>
                  <a:ext uri="{FF2B5EF4-FFF2-40B4-BE49-F238E27FC236}">
                    <a16:creationId xmlns:a16="http://schemas.microsoft.com/office/drawing/2014/main" id="{DBEF5DF9-EDC8-48CB-6C8B-18517D13CA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41015" y="7678057"/>
                <a:ext cx="803966" cy="803966"/>
              </a:xfrm>
              <a:prstGeom prst="rect">
                <a:avLst/>
              </a:prstGeom>
            </p:spPr>
          </p:pic>
          <p:pic>
            <p:nvPicPr>
              <p:cNvPr id="30" name="グラフィックス 29" descr="男性 単色塗りつぶし">
                <a:extLst>
                  <a:ext uri="{FF2B5EF4-FFF2-40B4-BE49-F238E27FC236}">
                    <a16:creationId xmlns:a16="http://schemas.microsoft.com/office/drawing/2014/main" id="{B0FAF92C-958B-1054-33FF-8DC0A0940A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25645" y="7678057"/>
                <a:ext cx="803966" cy="803966"/>
              </a:xfrm>
              <a:prstGeom prst="rect">
                <a:avLst/>
              </a:prstGeom>
            </p:spPr>
          </p:pic>
          <p:pic>
            <p:nvPicPr>
              <p:cNvPr id="31" name="グラフィックス 30" descr="男性 単色塗りつぶし">
                <a:extLst>
                  <a:ext uri="{FF2B5EF4-FFF2-40B4-BE49-F238E27FC236}">
                    <a16:creationId xmlns:a16="http://schemas.microsoft.com/office/drawing/2014/main" id="{E07BB72A-B9BD-5D71-8747-4BECC399C3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10275" y="7678057"/>
                <a:ext cx="803966" cy="803966"/>
              </a:xfrm>
              <a:prstGeom prst="rect">
                <a:avLst/>
              </a:prstGeom>
            </p:spPr>
          </p:pic>
          <p:pic>
            <p:nvPicPr>
              <p:cNvPr id="32" name="グラフィックス 31" descr="男性 単色塗りつぶし">
                <a:extLst>
                  <a:ext uri="{FF2B5EF4-FFF2-40B4-BE49-F238E27FC236}">
                    <a16:creationId xmlns:a16="http://schemas.microsoft.com/office/drawing/2014/main" id="{FE57C5B0-81CB-A82E-3E92-1F98962E19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09419" y="7678057"/>
                <a:ext cx="803966" cy="803966"/>
              </a:xfrm>
              <a:prstGeom prst="rect">
                <a:avLst/>
              </a:prstGeom>
            </p:spPr>
          </p:pic>
        </p:grpSp>
        <p:sp>
          <p:nvSpPr>
            <p:cNvPr id="41" name="テキスト ボックス 40">
              <a:extLst>
                <a:ext uri="{FF2B5EF4-FFF2-40B4-BE49-F238E27FC236}">
                  <a16:creationId xmlns:a16="http://schemas.microsoft.com/office/drawing/2014/main" id="{FC7DA037-988F-61C4-71B0-47619A568E3E}"/>
                </a:ext>
              </a:extLst>
            </p:cNvPr>
            <p:cNvSpPr txBox="1"/>
            <p:nvPr/>
          </p:nvSpPr>
          <p:spPr>
            <a:xfrm>
              <a:off x="581065" y="3350410"/>
              <a:ext cx="2280849" cy="584775"/>
            </a:xfrm>
            <a:prstGeom prst="rect">
              <a:avLst/>
            </a:prstGeom>
            <a:noFill/>
          </p:spPr>
          <p:txBody>
            <a:bodyPr wrap="square">
              <a:spAutoFit/>
            </a:bodyPr>
            <a:lstStyle/>
            <a:p>
              <a:r>
                <a:rPr kumimoji="1" lang="en-US" altLang="ja-JP" sz="3200" b="1">
                  <a:solidFill>
                    <a:schemeClr val="bg2"/>
                  </a:solidFill>
                  <a:latin typeface="Hiragino Sans W6" panose="020B0400000000000000" pitchFamily="34" charset="-128"/>
                  <a:ea typeface="Hiragino Sans W6" panose="020B0400000000000000" pitchFamily="34" charset="-128"/>
                </a:rPr>
                <a:t>14.1</a:t>
              </a:r>
              <a:r>
                <a:rPr kumimoji="1" lang="ja-JP" altLang="en-US" sz="2400" b="1">
                  <a:solidFill>
                    <a:schemeClr val="bg2"/>
                  </a:solidFill>
                  <a:latin typeface="Hiragino Sans W6" panose="020B0400000000000000" pitchFamily="34" charset="-128"/>
                  <a:ea typeface="Hiragino Sans W6" panose="020B0400000000000000" pitchFamily="34" charset="-128"/>
                </a:rPr>
                <a:t>万人</a:t>
              </a:r>
              <a:endParaRPr kumimoji="1" lang="en-US" altLang="ja-JP" sz="3200" b="1">
                <a:solidFill>
                  <a:schemeClr val="bg2"/>
                </a:solidFill>
                <a:latin typeface="Hiragino Sans W6" panose="020B0400000000000000" pitchFamily="34" charset="-128"/>
                <a:ea typeface="Hiragino Sans W6" panose="020B0400000000000000" pitchFamily="34" charset="-128"/>
              </a:endParaRPr>
            </a:p>
          </p:txBody>
        </p:sp>
        <p:grpSp>
          <p:nvGrpSpPr>
            <p:cNvPr id="47" name="グループ化 46">
              <a:extLst>
                <a:ext uri="{FF2B5EF4-FFF2-40B4-BE49-F238E27FC236}">
                  <a16:creationId xmlns:a16="http://schemas.microsoft.com/office/drawing/2014/main" id="{0BFAB26B-0C36-8A38-EB60-7C3ED001EDDD}"/>
                </a:ext>
              </a:extLst>
            </p:cNvPr>
            <p:cNvGrpSpPr>
              <a:grpSpLocks noChangeAspect="1"/>
            </p:cNvGrpSpPr>
            <p:nvPr/>
          </p:nvGrpSpPr>
          <p:grpSpPr>
            <a:xfrm>
              <a:off x="3404390" y="2115316"/>
              <a:ext cx="2649566" cy="1080000"/>
              <a:chOff x="2141015" y="7678057"/>
              <a:chExt cx="1972370" cy="803966"/>
            </a:xfrm>
          </p:grpSpPr>
          <p:pic>
            <p:nvPicPr>
              <p:cNvPr id="48" name="グラフィックス 47" descr="男性 単色塗りつぶし">
                <a:extLst>
                  <a:ext uri="{FF2B5EF4-FFF2-40B4-BE49-F238E27FC236}">
                    <a16:creationId xmlns:a16="http://schemas.microsoft.com/office/drawing/2014/main" id="{B7413DA3-34A1-9883-BF1C-037F564CBF25}"/>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2141015" y="7678057"/>
                <a:ext cx="803966" cy="803966"/>
              </a:xfrm>
              <a:prstGeom prst="rect">
                <a:avLst/>
              </a:prstGeom>
            </p:spPr>
          </p:pic>
          <p:pic>
            <p:nvPicPr>
              <p:cNvPr id="49" name="グラフィックス 48" descr="男性 単色塗りつぶし">
                <a:extLst>
                  <a:ext uri="{FF2B5EF4-FFF2-40B4-BE49-F238E27FC236}">
                    <a16:creationId xmlns:a16="http://schemas.microsoft.com/office/drawing/2014/main" id="{BD5971B3-A794-E8B6-C489-F30365D1C07A}"/>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2525645" y="7678057"/>
                <a:ext cx="803966" cy="803966"/>
              </a:xfrm>
              <a:prstGeom prst="rect">
                <a:avLst/>
              </a:prstGeom>
            </p:spPr>
          </p:pic>
          <p:pic>
            <p:nvPicPr>
              <p:cNvPr id="50" name="グラフィックス 49" descr="男性 単色塗りつぶし">
                <a:extLst>
                  <a:ext uri="{FF2B5EF4-FFF2-40B4-BE49-F238E27FC236}">
                    <a16:creationId xmlns:a16="http://schemas.microsoft.com/office/drawing/2014/main" id="{CEF0FB2D-3328-4CE0-06BB-F8D5CE4064E4}"/>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2910275" y="7678057"/>
                <a:ext cx="803966" cy="803966"/>
              </a:xfrm>
              <a:prstGeom prst="rect">
                <a:avLst/>
              </a:prstGeom>
            </p:spPr>
          </p:pic>
          <p:pic>
            <p:nvPicPr>
              <p:cNvPr id="51" name="グラフィックス 50" descr="男性 単色塗りつぶし">
                <a:extLst>
                  <a:ext uri="{FF2B5EF4-FFF2-40B4-BE49-F238E27FC236}">
                    <a16:creationId xmlns:a16="http://schemas.microsoft.com/office/drawing/2014/main" id="{55669211-7D92-AEF6-6CC1-C50B1797C3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09419" y="7678057"/>
                <a:ext cx="803966" cy="803966"/>
              </a:xfrm>
              <a:prstGeom prst="rect">
                <a:avLst/>
              </a:prstGeom>
            </p:spPr>
          </p:pic>
        </p:grpSp>
        <p:sp>
          <p:nvSpPr>
            <p:cNvPr id="52" name="テキスト ボックス 51">
              <a:extLst>
                <a:ext uri="{FF2B5EF4-FFF2-40B4-BE49-F238E27FC236}">
                  <a16:creationId xmlns:a16="http://schemas.microsoft.com/office/drawing/2014/main" id="{503BDB85-7E4B-8F0D-685C-DE7B3FEF0689}"/>
                </a:ext>
              </a:extLst>
            </p:cNvPr>
            <p:cNvSpPr txBox="1"/>
            <p:nvPr/>
          </p:nvSpPr>
          <p:spPr>
            <a:xfrm>
              <a:off x="3875027" y="3350409"/>
              <a:ext cx="2277496" cy="584775"/>
            </a:xfrm>
            <a:prstGeom prst="rect">
              <a:avLst/>
            </a:prstGeom>
            <a:noFill/>
          </p:spPr>
          <p:txBody>
            <a:bodyPr wrap="square">
              <a:spAutoFit/>
            </a:bodyPr>
            <a:lstStyle/>
            <a:p>
              <a:r>
                <a:rPr lang="en-US" altLang="ja-JP" sz="3200" b="1">
                  <a:solidFill>
                    <a:schemeClr val="bg2"/>
                  </a:solidFill>
                  <a:latin typeface="Hiragino Sans W6" panose="020B0400000000000000" pitchFamily="34" charset="-128"/>
                  <a:ea typeface="Hiragino Sans W6" panose="020B0400000000000000" pitchFamily="34" charset="-128"/>
                </a:rPr>
                <a:t>12</a:t>
              </a:r>
              <a:r>
                <a:rPr kumimoji="1" lang="en-US" altLang="ja-JP" sz="3200" b="1">
                  <a:solidFill>
                    <a:schemeClr val="bg2"/>
                  </a:solidFill>
                  <a:latin typeface="Hiragino Sans W6" panose="020B0400000000000000" pitchFamily="34" charset="-128"/>
                  <a:ea typeface="Hiragino Sans W6" panose="020B0400000000000000" pitchFamily="34" charset="-128"/>
                </a:rPr>
                <a:t>.3</a:t>
              </a:r>
              <a:r>
                <a:rPr kumimoji="1" lang="ja-JP" altLang="en-US" sz="2400" b="1">
                  <a:solidFill>
                    <a:schemeClr val="bg2"/>
                  </a:solidFill>
                  <a:latin typeface="Hiragino Sans W6" panose="020B0400000000000000" pitchFamily="34" charset="-128"/>
                  <a:ea typeface="Hiragino Sans W6" panose="020B0400000000000000" pitchFamily="34" charset="-128"/>
                </a:rPr>
                <a:t>万人</a:t>
              </a:r>
              <a:endParaRPr kumimoji="1" lang="en-US" altLang="ja-JP" sz="3200" b="1">
                <a:solidFill>
                  <a:schemeClr val="bg2"/>
                </a:solidFill>
                <a:latin typeface="Hiragino Sans W6" panose="020B0400000000000000" pitchFamily="34" charset="-128"/>
                <a:ea typeface="Hiragino Sans W6" panose="020B0400000000000000" pitchFamily="34" charset="-128"/>
              </a:endParaRPr>
            </a:p>
          </p:txBody>
        </p:sp>
        <p:sp>
          <p:nvSpPr>
            <p:cNvPr id="53" name="テキスト ボックス 52">
              <a:extLst>
                <a:ext uri="{FF2B5EF4-FFF2-40B4-BE49-F238E27FC236}">
                  <a16:creationId xmlns:a16="http://schemas.microsoft.com/office/drawing/2014/main" id="{A6484D0A-5716-7DEB-1A87-92BCEB8FCCD6}"/>
                </a:ext>
              </a:extLst>
            </p:cNvPr>
            <p:cNvSpPr txBox="1"/>
            <p:nvPr/>
          </p:nvSpPr>
          <p:spPr>
            <a:xfrm>
              <a:off x="4204382" y="3878111"/>
              <a:ext cx="1156021" cy="369332"/>
            </a:xfrm>
            <a:prstGeom prst="rect">
              <a:avLst/>
            </a:prstGeom>
            <a:noFill/>
          </p:spPr>
          <p:txBody>
            <a:bodyPr wrap="square" rtlCol="0">
              <a:spAutoFit/>
            </a:bodyPr>
            <a:lstStyle/>
            <a:p>
              <a:r>
                <a:rPr lang="en-US" altLang="ja-JP" b="1">
                  <a:latin typeface="Hiragino Sans W6" panose="020B0400000000000000" pitchFamily="34" charset="-128"/>
                  <a:ea typeface="Hiragino Sans W6" panose="020B0400000000000000" pitchFamily="34" charset="-128"/>
                </a:rPr>
                <a:t>2045</a:t>
              </a:r>
              <a:r>
                <a:rPr lang="ja-JP" altLang="en-US" b="1">
                  <a:latin typeface="Hiragino Sans W6" panose="020B0400000000000000" pitchFamily="34" charset="-128"/>
                  <a:ea typeface="Hiragino Sans W6" panose="020B0400000000000000" pitchFamily="34" charset="-128"/>
                </a:rPr>
                <a:t>年</a:t>
              </a:r>
              <a:endParaRPr lang="en-US" altLang="ja-JP" b="1">
                <a:latin typeface="Hiragino Sans W6" panose="020B0400000000000000" pitchFamily="34" charset="-128"/>
                <a:ea typeface="Hiragino Sans W6" panose="020B0400000000000000" pitchFamily="34" charset="-128"/>
              </a:endParaRPr>
            </a:p>
          </p:txBody>
        </p:sp>
        <p:pic>
          <p:nvPicPr>
            <p:cNvPr id="57" name="グラフィックス 56" descr="山形の矢印 単色塗りつぶし">
              <a:extLst>
                <a:ext uri="{FF2B5EF4-FFF2-40B4-BE49-F238E27FC236}">
                  <a16:creationId xmlns:a16="http://schemas.microsoft.com/office/drawing/2014/main" id="{DA3BB988-F32A-2F76-EC3A-B9A07C29FB6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20054" y="2268014"/>
              <a:ext cx="828000" cy="828000"/>
            </a:xfrm>
            <a:prstGeom prst="rect">
              <a:avLst/>
            </a:prstGeom>
          </p:spPr>
        </p:pic>
        <p:sp>
          <p:nvSpPr>
            <p:cNvPr id="3" name="テキスト ボックス 2">
              <a:extLst>
                <a:ext uri="{FF2B5EF4-FFF2-40B4-BE49-F238E27FC236}">
                  <a16:creationId xmlns:a16="http://schemas.microsoft.com/office/drawing/2014/main" id="{E8943C8F-4151-298E-943F-76B5000422B2}"/>
                </a:ext>
              </a:extLst>
            </p:cNvPr>
            <p:cNvSpPr txBox="1"/>
            <p:nvPr/>
          </p:nvSpPr>
          <p:spPr>
            <a:xfrm>
              <a:off x="3393303" y="3501154"/>
              <a:ext cx="646331" cy="369332"/>
            </a:xfrm>
            <a:prstGeom prst="rect">
              <a:avLst/>
            </a:prstGeom>
            <a:noFill/>
          </p:spPr>
          <p:txBody>
            <a:bodyPr wrap="none" rtlCol="0">
              <a:spAutoFit/>
            </a:bodyPr>
            <a:lstStyle/>
            <a:p>
              <a:r>
                <a:rPr kumimoji="1" lang="ja-JP" altLang="en-US" b="1">
                  <a:solidFill>
                    <a:schemeClr val="bg2"/>
                  </a:solidFill>
                  <a:latin typeface="Hiragino Sans W6" panose="020B0400000000000000" pitchFamily="34" charset="-128"/>
                  <a:ea typeface="Hiragino Sans W6" panose="020B0400000000000000" pitchFamily="34" charset="-128"/>
                </a:rPr>
                <a:t>予測</a:t>
              </a:r>
            </a:p>
          </p:txBody>
        </p:sp>
        <p:sp>
          <p:nvSpPr>
            <p:cNvPr id="4" name="テキスト ボックス 3">
              <a:extLst>
                <a:ext uri="{FF2B5EF4-FFF2-40B4-BE49-F238E27FC236}">
                  <a16:creationId xmlns:a16="http://schemas.microsoft.com/office/drawing/2014/main" id="{71ADF32D-25BA-8306-1028-D96BFC47F69F}"/>
                </a:ext>
              </a:extLst>
            </p:cNvPr>
            <p:cNvSpPr txBox="1"/>
            <p:nvPr/>
          </p:nvSpPr>
          <p:spPr>
            <a:xfrm>
              <a:off x="3393303" y="1591847"/>
              <a:ext cx="1761603" cy="369332"/>
            </a:xfrm>
            <a:prstGeom prst="rect">
              <a:avLst/>
            </a:prstGeom>
            <a:noFill/>
          </p:spPr>
          <p:txBody>
            <a:bodyPr wrap="square" rtlCol="0">
              <a:spAutoFit/>
            </a:bodyPr>
            <a:lstStyle/>
            <a:p>
              <a:r>
                <a:rPr lang="ja-JP" altLang="en-US" b="1">
                  <a:latin typeface="Hiragino Sans W6" panose="020B0400000000000000" pitchFamily="34" charset="-128"/>
                  <a:ea typeface="Hiragino Sans W6" panose="020B0400000000000000" pitchFamily="34" charset="-128"/>
                </a:rPr>
                <a:t>現状継続では</a:t>
              </a:r>
              <a:endParaRPr lang="en-US" altLang="ja-JP" b="1">
                <a:latin typeface="Hiragino Sans W6" panose="020B0400000000000000" pitchFamily="34" charset="-128"/>
                <a:ea typeface="Hiragino Sans W6" panose="020B0400000000000000" pitchFamily="34" charset="-128"/>
              </a:endParaRPr>
            </a:p>
          </p:txBody>
        </p:sp>
        <p:sp>
          <p:nvSpPr>
            <p:cNvPr id="5" name="テキスト ボックス 4">
              <a:extLst>
                <a:ext uri="{FF2B5EF4-FFF2-40B4-BE49-F238E27FC236}">
                  <a16:creationId xmlns:a16="http://schemas.microsoft.com/office/drawing/2014/main" id="{9A4C4117-817A-8C59-5D82-969E558524EB}"/>
                </a:ext>
              </a:extLst>
            </p:cNvPr>
            <p:cNvSpPr txBox="1"/>
            <p:nvPr/>
          </p:nvSpPr>
          <p:spPr>
            <a:xfrm>
              <a:off x="92542" y="3501154"/>
              <a:ext cx="646331" cy="369332"/>
            </a:xfrm>
            <a:prstGeom prst="rect">
              <a:avLst/>
            </a:prstGeom>
            <a:noFill/>
          </p:spPr>
          <p:txBody>
            <a:bodyPr wrap="none" rtlCol="0">
              <a:spAutoFit/>
            </a:bodyPr>
            <a:lstStyle/>
            <a:p>
              <a:r>
                <a:rPr lang="ja-JP" altLang="en-US" b="1">
                  <a:solidFill>
                    <a:schemeClr val="bg2"/>
                  </a:solidFill>
                  <a:latin typeface="Hiragino Sans W6" panose="020B0400000000000000" pitchFamily="34" charset="-128"/>
                  <a:ea typeface="Hiragino Sans W6" panose="020B0400000000000000" pitchFamily="34" charset="-128"/>
                </a:rPr>
                <a:t>現在</a:t>
              </a:r>
              <a:endParaRPr kumimoji="1" lang="ja-JP" altLang="en-US" b="1">
                <a:solidFill>
                  <a:schemeClr val="bg2"/>
                </a:solidFill>
                <a:latin typeface="Hiragino Sans W6" panose="020B0400000000000000" pitchFamily="34" charset="-128"/>
                <a:ea typeface="Hiragino Sans W6" panose="020B0400000000000000" pitchFamily="34" charset="-128"/>
              </a:endParaRPr>
            </a:p>
          </p:txBody>
        </p:sp>
      </p:grpSp>
    </p:spTree>
    <p:extLst>
      <p:ext uri="{BB962C8B-B14F-4D97-AF65-F5344CB8AC3E}">
        <p14:creationId xmlns:p14="http://schemas.microsoft.com/office/powerpoint/2010/main" val="3118742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a:extLst>
              <a:ext uri="{FF2B5EF4-FFF2-40B4-BE49-F238E27FC236}">
                <a16:creationId xmlns:a16="http://schemas.microsoft.com/office/drawing/2014/main" id="{6BF6AC79-DF9E-91AB-391A-3CE81CC44ED4}"/>
              </a:ext>
            </a:extLst>
          </p:cNvPr>
          <p:cNvGrpSpPr/>
          <p:nvPr/>
        </p:nvGrpSpPr>
        <p:grpSpPr>
          <a:xfrm>
            <a:off x="3326091" y="2079998"/>
            <a:ext cx="2625673" cy="2172871"/>
            <a:chOff x="286329" y="2079998"/>
            <a:chExt cx="2625673" cy="2172871"/>
          </a:xfrm>
          <a:effectLst>
            <a:outerShdw blurRad="50800" dist="38100" dir="2700000" algn="tl" rotWithShape="0">
              <a:prstClr val="black">
                <a:alpha val="40000"/>
              </a:prstClr>
            </a:outerShdw>
          </a:effectLst>
        </p:grpSpPr>
        <p:sp>
          <p:nvSpPr>
            <p:cNvPr id="21" name="フリーフォーム 20">
              <a:extLst>
                <a:ext uri="{FF2B5EF4-FFF2-40B4-BE49-F238E27FC236}">
                  <a16:creationId xmlns:a16="http://schemas.microsoft.com/office/drawing/2014/main" id="{2A3086A0-36E6-B53B-9386-155DCE206EC7}"/>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2" name="直角三角形 21">
              <a:extLst>
                <a:ext uri="{FF2B5EF4-FFF2-40B4-BE49-F238E27FC236}">
                  <a16:creationId xmlns:a16="http://schemas.microsoft.com/office/drawing/2014/main" id="{BC0D1D6C-9F7B-25D0-CDFE-0EA29C713745}"/>
                </a:ext>
              </a:extLst>
            </p:cNvPr>
            <p:cNvSpPr>
              <a:spLocks noChangeAspect="1"/>
            </p:cNvSpPr>
            <p:nvPr/>
          </p:nvSpPr>
          <p:spPr>
            <a:xfrm rot="16200000">
              <a:off x="286329" y="2079998"/>
              <a:ext cx="864000" cy="864000"/>
            </a:xfrm>
            <a:prstGeom prst="rtTriangle">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F523E993-DEA1-1471-81F0-6DE5A251C9CB}"/>
              </a:ext>
            </a:extLst>
          </p:cNvPr>
          <p:cNvGrpSpPr/>
          <p:nvPr/>
        </p:nvGrpSpPr>
        <p:grpSpPr>
          <a:xfrm>
            <a:off x="6328783" y="2079998"/>
            <a:ext cx="2625673" cy="2172871"/>
            <a:chOff x="286329" y="2079998"/>
            <a:chExt cx="2625673" cy="2172871"/>
          </a:xfrm>
          <a:effectLst>
            <a:outerShdw blurRad="50800" dist="38100" dir="2700000" algn="tl" rotWithShape="0">
              <a:prstClr val="black">
                <a:alpha val="40000"/>
              </a:prstClr>
            </a:outerShdw>
          </a:effectLst>
        </p:grpSpPr>
        <p:sp>
          <p:nvSpPr>
            <p:cNvPr id="24" name="フリーフォーム 23">
              <a:extLst>
                <a:ext uri="{FF2B5EF4-FFF2-40B4-BE49-F238E27FC236}">
                  <a16:creationId xmlns:a16="http://schemas.microsoft.com/office/drawing/2014/main" id="{23F9FE0C-323F-68E1-AFAE-4EAE31328F0A}"/>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5" name="直角三角形 24">
              <a:extLst>
                <a:ext uri="{FF2B5EF4-FFF2-40B4-BE49-F238E27FC236}">
                  <a16:creationId xmlns:a16="http://schemas.microsoft.com/office/drawing/2014/main" id="{8D5F36CF-2354-0C54-8930-8E872319E99A}"/>
                </a:ext>
              </a:extLst>
            </p:cNvPr>
            <p:cNvSpPr>
              <a:spLocks noChangeAspect="1"/>
            </p:cNvSpPr>
            <p:nvPr/>
          </p:nvSpPr>
          <p:spPr>
            <a:xfrm rot="16200000">
              <a:off x="286329" y="2079998"/>
              <a:ext cx="864000" cy="864000"/>
            </a:xfrm>
            <a:prstGeom prst="rtTriangle">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EBE4DA4E-1EE9-9D2C-11CB-576AF1B420DA}"/>
              </a:ext>
            </a:extLst>
          </p:cNvPr>
          <p:cNvGrpSpPr/>
          <p:nvPr/>
        </p:nvGrpSpPr>
        <p:grpSpPr>
          <a:xfrm>
            <a:off x="9368545" y="2079998"/>
            <a:ext cx="2625673" cy="2172871"/>
            <a:chOff x="286329" y="2079998"/>
            <a:chExt cx="2625673" cy="2172871"/>
          </a:xfrm>
          <a:effectLst>
            <a:outerShdw blurRad="50800" dist="38100" dir="2700000" algn="tl" rotWithShape="0">
              <a:prstClr val="black">
                <a:alpha val="40000"/>
              </a:prstClr>
            </a:outerShdw>
          </a:effectLst>
        </p:grpSpPr>
        <p:sp>
          <p:nvSpPr>
            <p:cNvPr id="27" name="フリーフォーム 26">
              <a:extLst>
                <a:ext uri="{FF2B5EF4-FFF2-40B4-BE49-F238E27FC236}">
                  <a16:creationId xmlns:a16="http://schemas.microsoft.com/office/drawing/2014/main" id="{C0F76C60-342E-96F1-C18C-E9CF8064C37E}"/>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8" name="直角三角形 27">
              <a:extLst>
                <a:ext uri="{FF2B5EF4-FFF2-40B4-BE49-F238E27FC236}">
                  <a16:creationId xmlns:a16="http://schemas.microsoft.com/office/drawing/2014/main" id="{98794E18-9C21-A277-5059-ABA1676BF0DE}"/>
                </a:ext>
              </a:extLst>
            </p:cNvPr>
            <p:cNvSpPr>
              <a:spLocks noChangeAspect="1"/>
            </p:cNvSpPr>
            <p:nvPr/>
          </p:nvSpPr>
          <p:spPr>
            <a:xfrm rot="16200000">
              <a:off x="286329" y="2079998"/>
              <a:ext cx="864000" cy="864000"/>
            </a:xfrm>
            <a:prstGeom prst="rtTriangle">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テキスト プレースホルダー 1">
            <a:extLst>
              <a:ext uri="{FF2B5EF4-FFF2-40B4-BE49-F238E27FC236}">
                <a16:creationId xmlns:a16="http://schemas.microsoft.com/office/drawing/2014/main" id="{F13F4745-8401-CCC0-DB91-467EC52C7F27}"/>
              </a:ext>
            </a:extLst>
          </p:cNvPr>
          <p:cNvSpPr>
            <a:spLocks noGrp="1"/>
          </p:cNvSpPr>
          <p:nvPr>
            <p:ph type="body" sz="quarter" idx="10"/>
          </p:nvPr>
        </p:nvSpPr>
        <p:spPr>
          <a:xfrm>
            <a:off x="7905509" y="115748"/>
            <a:ext cx="4286491" cy="755073"/>
          </a:xfrm>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362CE8A-0AA3-81CE-7718-BA06EC488D88}"/>
              </a:ext>
            </a:extLst>
          </p:cNvPr>
          <p:cNvSpPr>
            <a:spLocks noGrp="1"/>
          </p:cNvSpPr>
          <p:nvPr>
            <p:ph type="ctrTitle"/>
          </p:nvPr>
        </p:nvSpPr>
        <p:spPr/>
        <p:txBody>
          <a:bodyPr/>
          <a:lstStyle/>
          <a:p>
            <a:r>
              <a:rPr kumimoji="1" lang="ja-JP" altLang="en-US"/>
              <a:t>将来都市像</a:t>
            </a:r>
          </a:p>
        </p:txBody>
      </p:sp>
      <p:sp>
        <p:nvSpPr>
          <p:cNvPr id="6" name="正方形/長方形 5">
            <a:extLst>
              <a:ext uri="{FF2B5EF4-FFF2-40B4-BE49-F238E27FC236}">
                <a16:creationId xmlns:a16="http://schemas.microsoft.com/office/drawing/2014/main" id="{A0EF0BCF-84E0-94E8-933B-5F5E7BE17D14}"/>
              </a:ext>
            </a:extLst>
          </p:cNvPr>
          <p:cNvSpPr/>
          <p:nvPr/>
        </p:nvSpPr>
        <p:spPr>
          <a:xfrm flipV="1">
            <a:off x="2801351" y="1533227"/>
            <a:ext cx="6464185" cy="19559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5" name="テキスト ボックス 4">
            <a:extLst>
              <a:ext uri="{FF2B5EF4-FFF2-40B4-BE49-F238E27FC236}">
                <a16:creationId xmlns:a16="http://schemas.microsoft.com/office/drawing/2014/main" id="{2A6F4113-F80B-2C7F-719D-79991013C582}"/>
              </a:ext>
            </a:extLst>
          </p:cNvPr>
          <p:cNvSpPr txBox="1"/>
          <p:nvPr/>
        </p:nvSpPr>
        <p:spPr>
          <a:xfrm>
            <a:off x="3019275" y="1032000"/>
            <a:ext cx="6211957" cy="769441"/>
          </a:xfrm>
          <a:prstGeom prst="rect">
            <a:avLst/>
          </a:prstGeom>
          <a:noFill/>
        </p:spPr>
        <p:txBody>
          <a:bodyPr wrap="none" rtlCol="0">
            <a:spAutoFit/>
          </a:bodyPr>
          <a:lstStyle/>
          <a:p>
            <a:r>
              <a:rPr lang="ja-JP" altLang="en-US" sz="4400" b="1" spc="300">
                <a:latin typeface="Hiragino Sans W6" panose="020B0400000000000000" pitchFamily="34" charset="-128"/>
                <a:ea typeface="Hiragino Sans W6" panose="020B0400000000000000" pitchFamily="34" charset="-128"/>
              </a:rPr>
              <a:t>にぎわいがつづくまち</a:t>
            </a:r>
            <a:endParaRPr kumimoji="1" lang="ja-JP" altLang="en-US" sz="4400" b="1" spc="300">
              <a:latin typeface="Hiragino Sans W6" panose="020B0400000000000000" pitchFamily="34" charset="-128"/>
              <a:ea typeface="Hiragino Sans W6" panose="020B0400000000000000" pitchFamily="34" charset="-128"/>
            </a:endParaRPr>
          </a:p>
        </p:txBody>
      </p:sp>
      <p:grpSp>
        <p:nvGrpSpPr>
          <p:cNvPr id="14" name="グループ化 13">
            <a:extLst>
              <a:ext uri="{FF2B5EF4-FFF2-40B4-BE49-F238E27FC236}">
                <a16:creationId xmlns:a16="http://schemas.microsoft.com/office/drawing/2014/main" id="{D7DF1399-BBC1-97F8-F7B5-8AE9E9771BF8}"/>
              </a:ext>
            </a:extLst>
          </p:cNvPr>
          <p:cNvGrpSpPr/>
          <p:nvPr/>
        </p:nvGrpSpPr>
        <p:grpSpPr>
          <a:xfrm>
            <a:off x="286329" y="2079998"/>
            <a:ext cx="2625673" cy="2172871"/>
            <a:chOff x="286329" y="2079998"/>
            <a:chExt cx="2625673" cy="2172871"/>
          </a:xfrm>
          <a:effectLst>
            <a:outerShdw blurRad="50800" dist="38100" dir="2700000" algn="tl" rotWithShape="0">
              <a:prstClr val="black">
                <a:alpha val="40000"/>
              </a:prstClr>
            </a:outerShdw>
          </a:effectLst>
        </p:grpSpPr>
        <p:sp>
          <p:nvSpPr>
            <p:cNvPr id="9" name="フリーフォーム 8">
              <a:extLst>
                <a:ext uri="{FF2B5EF4-FFF2-40B4-BE49-F238E27FC236}">
                  <a16:creationId xmlns:a16="http://schemas.microsoft.com/office/drawing/2014/main" id="{D5F4CD99-4C18-3B3A-FC17-E40D61D5184D}"/>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2" name="直角三角形 11">
              <a:extLst>
                <a:ext uri="{FF2B5EF4-FFF2-40B4-BE49-F238E27FC236}">
                  <a16:creationId xmlns:a16="http://schemas.microsoft.com/office/drawing/2014/main" id="{924E4116-D0C3-E485-329C-758F63D009C5}"/>
                </a:ext>
              </a:extLst>
            </p:cNvPr>
            <p:cNvSpPr>
              <a:spLocks noChangeAspect="1"/>
            </p:cNvSpPr>
            <p:nvPr/>
          </p:nvSpPr>
          <p:spPr>
            <a:xfrm rot="16200000">
              <a:off x="286329" y="2079998"/>
              <a:ext cx="864000" cy="864000"/>
            </a:xfrm>
            <a:prstGeom prst="rtTriangle">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9" name="テキスト ボックス 28">
            <a:extLst>
              <a:ext uri="{FF2B5EF4-FFF2-40B4-BE49-F238E27FC236}">
                <a16:creationId xmlns:a16="http://schemas.microsoft.com/office/drawing/2014/main" id="{CA6FAFBB-E17B-E8D2-49F1-91660A7877A2}"/>
              </a:ext>
            </a:extLst>
          </p:cNvPr>
          <p:cNvSpPr txBox="1"/>
          <p:nvPr/>
        </p:nvSpPr>
        <p:spPr>
          <a:xfrm>
            <a:off x="260874" y="2203834"/>
            <a:ext cx="944489" cy="707886"/>
          </a:xfrm>
          <a:prstGeom prst="rect">
            <a:avLst/>
          </a:prstGeom>
          <a:noFill/>
        </p:spPr>
        <p:txBody>
          <a:bodyPr wrap="none" rtlCol="0">
            <a:spAutoFit/>
          </a:bodyPr>
          <a:lstStyle/>
          <a:p>
            <a:r>
              <a:rPr lang="en-US" altLang="ja-JP" sz="4000" b="1">
                <a:latin typeface="Hiragino Sans W7" panose="020B0400000000000000" pitchFamily="34" charset="-128"/>
                <a:ea typeface="Hiragino Sans W7" panose="020B0400000000000000" pitchFamily="34" charset="-128"/>
              </a:rPr>
              <a:t>01</a:t>
            </a:r>
            <a:endParaRPr kumimoji="1" lang="ja-JP" altLang="en-US" sz="4000" b="1">
              <a:latin typeface="Hiragino Sans W7" panose="020B0400000000000000" pitchFamily="34" charset="-128"/>
              <a:ea typeface="Hiragino Sans W7" panose="020B0400000000000000" pitchFamily="34" charset="-128"/>
            </a:endParaRPr>
          </a:p>
        </p:txBody>
      </p:sp>
      <p:sp>
        <p:nvSpPr>
          <p:cNvPr id="33" name="テキスト ボックス 32">
            <a:extLst>
              <a:ext uri="{FF2B5EF4-FFF2-40B4-BE49-F238E27FC236}">
                <a16:creationId xmlns:a16="http://schemas.microsoft.com/office/drawing/2014/main" id="{041F279F-1582-6B38-969D-88C1877AA548}"/>
              </a:ext>
            </a:extLst>
          </p:cNvPr>
          <p:cNvSpPr txBox="1"/>
          <p:nvPr/>
        </p:nvSpPr>
        <p:spPr>
          <a:xfrm>
            <a:off x="3253730" y="2203834"/>
            <a:ext cx="944489" cy="707886"/>
          </a:xfrm>
          <a:prstGeom prst="rect">
            <a:avLst/>
          </a:prstGeom>
          <a:noFill/>
        </p:spPr>
        <p:txBody>
          <a:bodyPr wrap="none" rtlCol="0">
            <a:spAutoFit/>
          </a:bodyPr>
          <a:lstStyle/>
          <a:p>
            <a:r>
              <a:rPr lang="en-US" altLang="ja-JP" sz="4000" b="1">
                <a:latin typeface="Hiragino Sans W7" panose="020B0400000000000000" pitchFamily="34" charset="-128"/>
                <a:ea typeface="Hiragino Sans W7" panose="020B0400000000000000" pitchFamily="34" charset="-128"/>
              </a:rPr>
              <a:t>02</a:t>
            </a:r>
            <a:endParaRPr kumimoji="1" lang="ja-JP" altLang="en-US" sz="4000" b="1">
              <a:latin typeface="Hiragino Sans W7" panose="020B0400000000000000" pitchFamily="34" charset="-128"/>
              <a:ea typeface="Hiragino Sans W7" panose="020B0400000000000000" pitchFamily="34" charset="-128"/>
            </a:endParaRPr>
          </a:p>
        </p:txBody>
      </p:sp>
      <p:sp>
        <p:nvSpPr>
          <p:cNvPr id="37" name="テキスト ボックス 36">
            <a:extLst>
              <a:ext uri="{FF2B5EF4-FFF2-40B4-BE49-F238E27FC236}">
                <a16:creationId xmlns:a16="http://schemas.microsoft.com/office/drawing/2014/main" id="{4B954CEB-9E2C-3C57-ADA3-8B78D9702FA0}"/>
              </a:ext>
            </a:extLst>
          </p:cNvPr>
          <p:cNvSpPr txBox="1"/>
          <p:nvPr/>
        </p:nvSpPr>
        <p:spPr>
          <a:xfrm>
            <a:off x="6341677" y="2203834"/>
            <a:ext cx="944489" cy="707886"/>
          </a:xfrm>
          <a:prstGeom prst="rect">
            <a:avLst/>
          </a:prstGeom>
          <a:noFill/>
        </p:spPr>
        <p:txBody>
          <a:bodyPr wrap="none" rtlCol="0">
            <a:spAutoFit/>
          </a:bodyPr>
          <a:lstStyle/>
          <a:p>
            <a:r>
              <a:rPr lang="en-US" altLang="ja-JP" sz="4000" b="1">
                <a:latin typeface="Hiragino Sans W7" panose="020B0400000000000000" pitchFamily="34" charset="-128"/>
                <a:ea typeface="Hiragino Sans W7" panose="020B0400000000000000" pitchFamily="34" charset="-128"/>
              </a:rPr>
              <a:t>03</a:t>
            </a:r>
            <a:endParaRPr kumimoji="1" lang="ja-JP" altLang="en-US" sz="4000" b="1">
              <a:latin typeface="Hiragino Sans W7" panose="020B0400000000000000" pitchFamily="34" charset="-128"/>
              <a:ea typeface="Hiragino Sans W7" panose="020B0400000000000000" pitchFamily="34" charset="-128"/>
            </a:endParaRPr>
          </a:p>
        </p:txBody>
      </p:sp>
      <p:sp>
        <p:nvSpPr>
          <p:cNvPr id="41" name="テキスト ボックス 40">
            <a:extLst>
              <a:ext uri="{FF2B5EF4-FFF2-40B4-BE49-F238E27FC236}">
                <a16:creationId xmlns:a16="http://schemas.microsoft.com/office/drawing/2014/main" id="{3599120E-CACA-7565-EA5F-F9A4D5E33983}"/>
              </a:ext>
            </a:extLst>
          </p:cNvPr>
          <p:cNvSpPr txBox="1"/>
          <p:nvPr/>
        </p:nvSpPr>
        <p:spPr>
          <a:xfrm>
            <a:off x="9374246" y="2203834"/>
            <a:ext cx="944489" cy="707886"/>
          </a:xfrm>
          <a:prstGeom prst="rect">
            <a:avLst/>
          </a:prstGeom>
          <a:noFill/>
        </p:spPr>
        <p:txBody>
          <a:bodyPr wrap="none" rtlCol="0">
            <a:spAutoFit/>
          </a:bodyPr>
          <a:lstStyle/>
          <a:p>
            <a:r>
              <a:rPr lang="en-US" altLang="ja-JP" sz="4000" b="1">
                <a:latin typeface="Hiragino Sans W7" panose="020B0400000000000000" pitchFamily="34" charset="-128"/>
                <a:ea typeface="Hiragino Sans W7" panose="020B0400000000000000" pitchFamily="34" charset="-128"/>
              </a:rPr>
              <a:t>04</a:t>
            </a:r>
            <a:endParaRPr kumimoji="1" lang="ja-JP" altLang="en-US" sz="4000" b="1">
              <a:latin typeface="Hiragino Sans W7" panose="020B0400000000000000" pitchFamily="34" charset="-128"/>
              <a:ea typeface="Hiragino Sans W7" panose="020B0400000000000000" pitchFamily="34" charset="-128"/>
            </a:endParaRPr>
          </a:p>
        </p:txBody>
      </p:sp>
      <p:sp>
        <p:nvSpPr>
          <p:cNvPr id="42" name="テキスト ボックス 41">
            <a:extLst>
              <a:ext uri="{FF2B5EF4-FFF2-40B4-BE49-F238E27FC236}">
                <a16:creationId xmlns:a16="http://schemas.microsoft.com/office/drawing/2014/main" id="{6A4D5640-CD5B-465C-9216-B10D9D81AA1A}"/>
              </a:ext>
            </a:extLst>
          </p:cNvPr>
          <p:cNvSpPr txBox="1"/>
          <p:nvPr/>
        </p:nvSpPr>
        <p:spPr>
          <a:xfrm>
            <a:off x="964309" y="3606406"/>
            <a:ext cx="1467620" cy="523220"/>
          </a:xfrm>
          <a:prstGeom prst="rect">
            <a:avLst/>
          </a:prstGeom>
          <a:noFill/>
        </p:spPr>
        <p:txBody>
          <a:bodyPr wrap="square" rtlCol="0">
            <a:spAutoFit/>
          </a:bodyPr>
          <a:lstStyle/>
          <a:p>
            <a:r>
              <a:rPr kumimoji="1" lang="ja-JP" altLang="en-US" sz="2800" b="1">
                <a:latin typeface="Hiragino Sans W6" panose="020B0400000000000000" pitchFamily="34" charset="-128"/>
                <a:ea typeface="Hiragino Sans W6" panose="020B0400000000000000" pitchFamily="34" charset="-128"/>
              </a:rPr>
              <a:t>社会増</a:t>
            </a:r>
          </a:p>
        </p:txBody>
      </p:sp>
      <p:pic>
        <p:nvPicPr>
          <p:cNvPr id="46" name="グラフィックス 45" descr="近隣 単色塗りつぶし">
            <a:extLst>
              <a:ext uri="{FF2B5EF4-FFF2-40B4-BE49-F238E27FC236}">
                <a16:creationId xmlns:a16="http://schemas.microsoft.com/office/drawing/2014/main" id="{8B6CFFEB-A0CD-1E93-7E23-7B204CFA33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59806" y="2229218"/>
            <a:ext cx="1303692" cy="1303692"/>
          </a:xfrm>
          <a:prstGeom prst="rect">
            <a:avLst/>
          </a:prstGeom>
        </p:spPr>
      </p:pic>
      <p:pic>
        <p:nvPicPr>
          <p:cNvPr id="48" name="グラフィックス 47" descr="棒グラフ (上昇) 単色塗りつぶし">
            <a:extLst>
              <a:ext uri="{FF2B5EF4-FFF2-40B4-BE49-F238E27FC236}">
                <a16:creationId xmlns:a16="http://schemas.microsoft.com/office/drawing/2014/main" id="{A70DE60D-A4CC-395E-BF47-5954FB3AE6A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68174" y="2203834"/>
            <a:ext cx="1467621" cy="1467621"/>
          </a:xfrm>
          <a:prstGeom prst="rect">
            <a:avLst/>
          </a:prstGeom>
        </p:spPr>
      </p:pic>
      <p:pic>
        <p:nvPicPr>
          <p:cNvPr id="50" name="グラフィックス 49" descr="拡大鏡 単色塗りつぶし">
            <a:extLst>
              <a:ext uri="{FF2B5EF4-FFF2-40B4-BE49-F238E27FC236}">
                <a16:creationId xmlns:a16="http://schemas.microsoft.com/office/drawing/2014/main" id="{00059094-05D3-8F93-6A9A-A073089BF4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60139" y="2523795"/>
            <a:ext cx="914400" cy="914400"/>
          </a:xfrm>
          <a:prstGeom prst="rect">
            <a:avLst/>
          </a:prstGeom>
        </p:spPr>
      </p:pic>
      <p:pic>
        <p:nvPicPr>
          <p:cNvPr id="56" name="グラフィックス 55" descr="都市 枠線">
            <a:extLst>
              <a:ext uri="{FF2B5EF4-FFF2-40B4-BE49-F238E27FC236}">
                <a16:creationId xmlns:a16="http://schemas.microsoft.com/office/drawing/2014/main" id="{E279B724-D9AC-D2E8-FDA6-F9C9EB5BD7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73956" y="2016872"/>
            <a:ext cx="1363693" cy="1654583"/>
          </a:xfrm>
          <a:prstGeom prst="rect">
            <a:avLst/>
          </a:prstGeom>
        </p:spPr>
      </p:pic>
      <p:pic>
        <p:nvPicPr>
          <p:cNvPr id="64" name="グラフィックス 63" descr="銀行 単色塗りつぶし">
            <a:extLst>
              <a:ext uri="{FF2B5EF4-FFF2-40B4-BE49-F238E27FC236}">
                <a16:creationId xmlns:a16="http://schemas.microsoft.com/office/drawing/2014/main" id="{5D1F5ED4-735A-D136-C192-294AF9D9EBF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74423" y="2253059"/>
            <a:ext cx="1272521" cy="1272521"/>
          </a:xfrm>
          <a:prstGeom prst="rect">
            <a:avLst/>
          </a:prstGeom>
        </p:spPr>
      </p:pic>
      <p:sp>
        <p:nvSpPr>
          <p:cNvPr id="65" name="テキスト ボックス 64">
            <a:extLst>
              <a:ext uri="{FF2B5EF4-FFF2-40B4-BE49-F238E27FC236}">
                <a16:creationId xmlns:a16="http://schemas.microsoft.com/office/drawing/2014/main" id="{A504C67C-3DC3-6A14-A645-00EA5668D6BA}"/>
              </a:ext>
            </a:extLst>
          </p:cNvPr>
          <p:cNvSpPr txBox="1"/>
          <p:nvPr/>
        </p:nvSpPr>
        <p:spPr>
          <a:xfrm>
            <a:off x="3442484" y="3606406"/>
            <a:ext cx="2466599" cy="461665"/>
          </a:xfrm>
          <a:prstGeom prst="rect">
            <a:avLst/>
          </a:prstGeom>
          <a:noFill/>
        </p:spPr>
        <p:txBody>
          <a:bodyPr wrap="square" rtlCol="0">
            <a:spAutoFit/>
          </a:bodyPr>
          <a:lstStyle/>
          <a:p>
            <a:r>
              <a:rPr lang="ja-JP" altLang="en-US" sz="2400" b="1">
                <a:latin typeface="Hiragino Sans W6" panose="020B0400000000000000" pitchFamily="34" charset="-128"/>
                <a:ea typeface="Hiragino Sans W6" panose="020B0400000000000000" pitchFamily="34" charset="-128"/>
              </a:rPr>
              <a:t>財政収支の改善</a:t>
            </a:r>
            <a:endParaRPr kumimoji="1" lang="ja-JP" altLang="en-US" sz="2400" b="1">
              <a:latin typeface="Hiragino Sans W6" panose="020B0400000000000000" pitchFamily="34" charset="-128"/>
              <a:ea typeface="Hiragino Sans W6" panose="020B0400000000000000" pitchFamily="34" charset="-128"/>
            </a:endParaRPr>
          </a:p>
        </p:txBody>
      </p:sp>
      <p:sp>
        <p:nvSpPr>
          <p:cNvPr id="66" name="テキスト ボックス 65">
            <a:extLst>
              <a:ext uri="{FF2B5EF4-FFF2-40B4-BE49-F238E27FC236}">
                <a16:creationId xmlns:a16="http://schemas.microsoft.com/office/drawing/2014/main" id="{0032B9AB-1B61-FEBF-42C9-BFE90649FC15}"/>
              </a:ext>
            </a:extLst>
          </p:cNvPr>
          <p:cNvSpPr txBox="1"/>
          <p:nvPr/>
        </p:nvSpPr>
        <p:spPr>
          <a:xfrm>
            <a:off x="6522593" y="3606406"/>
            <a:ext cx="2447788" cy="461665"/>
          </a:xfrm>
          <a:prstGeom prst="rect">
            <a:avLst/>
          </a:prstGeom>
          <a:noFill/>
        </p:spPr>
        <p:txBody>
          <a:bodyPr wrap="square" rtlCol="0">
            <a:spAutoFit/>
          </a:bodyPr>
          <a:lstStyle/>
          <a:p>
            <a:r>
              <a:rPr lang="ja-JP" altLang="en-US" sz="2400" b="1">
                <a:latin typeface="Hiragino Sans W6" panose="020B0400000000000000" pitchFamily="34" charset="-128"/>
                <a:ea typeface="Hiragino Sans W6" panose="020B0400000000000000" pitchFamily="34" charset="-128"/>
              </a:rPr>
              <a:t>地域課題の解決</a:t>
            </a:r>
            <a:endParaRPr kumimoji="1" lang="ja-JP" altLang="en-US" sz="2400" b="1">
              <a:latin typeface="Hiragino Sans W6" panose="020B0400000000000000" pitchFamily="34" charset="-128"/>
              <a:ea typeface="Hiragino Sans W6" panose="020B0400000000000000" pitchFamily="34" charset="-128"/>
            </a:endParaRPr>
          </a:p>
        </p:txBody>
      </p:sp>
      <p:sp>
        <p:nvSpPr>
          <p:cNvPr id="45" name="テキスト ボックス 44">
            <a:extLst>
              <a:ext uri="{FF2B5EF4-FFF2-40B4-BE49-F238E27FC236}">
                <a16:creationId xmlns:a16="http://schemas.microsoft.com/office/drawing/2014/main" id="{EE961CC2-676F-C58F-40B1-8618A84F2694}"/>
              </a:ext>
            </a:extLst>
          </p:cNvPr>
          <p:cNvSpPr txBox="1"/>
          <p:nvPr/>
        </p:nvSpPr>
        <p:spPr>
          <a:xfrm>
            <a:off x="1376018" y="4863043"/>
            <a:ext cx="8296234" cy="461665"/>
          </a:xfrm>
          <a:prstGeom prst="rect">
            <a:avLst/>
          </a:prstGeom>
          <a:noFill/>
        </p:spPr>
        <p:txBody>
          <a:bodyPr wrap="square">
            <a:spAutoFit/>
          </a:bodyPr>
          <a:lstStyle/>
          <a:p>
            <a:r>
              <a:rPr kumimoji="1" lang="en-US" altLang="ja-JP" sz="2400" b="1">
                <a:latin typeface="Hiragino Sans W6" panose="020B0400000000000000" pitchFamily="34" charset="-128"/>
                <a:ea typeface="Hiragino Sans W6" panose="020B0400000000000000" pitchFamily="34" charset="-128"/>
              </a:rPr>
              <a:t>01</a:t>
            </a:r>
            <a:r>
              <a:rPr kumimoji="1" lang="ja-JP" altLang="en-US" sz="2400" b="1">
                <a:latin typeface="Hiragino Sans W6" panose="020B0400000000000000" pitchFamily="34" charset="-128"/>
                <a:ea typeface="Hiragino Sans W6" panose="020B0400000000000000" pitchFamily="34" charset="-128"/>
              </a:rPr>
              <a:t>と</a:t>
            </a:r>
            <a:r>
              <a:rPr kumimoji="1" lang="en-US" altLang="ja-JP" sz="2400" b="1">
                <a:latin typeface="Hiragino Sans W6" panose="020B0400000000000000" pitchFamily="34" charset="-128"/>
                <a:ea typeface="Hiragino Sans W6" panose="020B0400000000000000" pitchFamily="34" charset="-128"/>
              </a:rPr>
              <a:t>02</a:t>
            </a:r>
            <a:r>
              <a:rPr kumimoji="1" lang="ja-JP" altLang="en-US" sz="2400" b="1">
                <a:latin typeface="Hiragino Sans W6" panose="020B0400000000000000" pitchFamily="34" charset="-128"/>
                <a:ea typeface="Hiragino Sans W6" panose="020B0400000000000000" pitchFamily="34" charset="-128"/>
              </a:rPr>
              <a:t>は市内全域の目標として</a:t>
            </a:r>
            <a:r>
              <a:rPr kumimoji="1" lang="ja-JP" altLang="en-US" sz="2400" b="1">
                <a:solidFill>
                  <a:schemeClr val="bg2"/>
                </a:solidFill>
                <a:latin typeface="Hiragino Sans W6" panose="020B0400000000000000" pitchFamily="34" charset="-128"/>
                <a:ea typeface="Hiragino Sans W6" panose="020B0400000000000000" pitchFamily="34" charset="-128"/>
              </a:rPr>
              <a:t>分野別構想</a:t>
            </a:r>
            <a:r>
              <a:rPr kumimoji="1" lang="ja-JP" altLang="en-US" sz="2400" b="1">
                <a:latin typeface="Hiragino Sans W6" panose="020B0400000000000000" pitchFamily="34" charset="-128"/>
                <a:ea typeface="Hiragino Sans W6" panose="020B0400000000000000" pitchFamily="34" charset="-128"/>
              </a:rPr>
              <a:t>で対応</a:t>
            </a:r>
          </a:p>
        </p:txBody>
      </p:sp>
      <p:sp>
        <p:nvSpPr>
          <p:cNvPr id="47" name="平行四辺形 46">
            <a:extLst>
              <a:ext uri="{FF2B5EF4-FFF2-40B4-BE49-F238E27FC236}">
                <a16:creationId xmlns:a16="http://schemas.microsoft.com/office/drawing/2014/main" id="{C5E79F4E-56E9-A2B4-2D98-6092949C3F55}"/>
              </a:ext>
            </a:extLst>
          </p:cNvPr>
          <p:cNvSpPr/>
          <p:nvPr/>
        </p:nvSpPr>
        <p:spPr>
          <a:xfrm>
            <a:off x="296746" y="4415045"/>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ポイント</a:t>
            </a:r>
          </a:p>
        </p:txBody>
      </p:sp>
      <p:sp>
        <p:nvSpPr>
          <p:cNvPr id="49" name="直角三角形 48">
            <a:extLst>
              <a:ext uri="{FF2B5EF4-FFF2-40B4-BE49-F238E27FC236}">
                <a16:creationId xmlns:a16="http://schemas.microsoft.com/office/drawing/2014/main" id="{A3968B07-A4B3-F36B-3F1A-7F2BE69E0783}"/>
              </a:ext>
            </a:extLst>
          </p:cNvPr>
          <p:cNvSpPr>
            <a:spLocks noChangeAspect="1"/>
          </p:cNvSpPr>
          <p:nvPr/>
        </p:nvSpPr>
        <p:spPr>
          <a:xfrm rot="13500000">
            <a:off x="1038083" y="499625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a:extLst>
              <a:ext uri="{FF2B5EF4-FFF2-40B4-BE49-F238E27FC236}">
                <a16:creationId xmlns:a16="http://schemas.microsoft.com/office/drawing/2014/main" id="{187901C6-6328-2B94-3D9A-4AA3DD003C07}"/>
              </a:ext>
            </a:extLst>
          </p:cNvPr>
          <p:cNvSpPr txBox="1"/>
          <p:nvPr/>
        </p:nvSpPr>
        <p:spPr>
          <a:xfrm>
            <a:off x="1376018" y="5320243"/>
            <a:ext cx="8296234" cy="461665"/>
          </a:xfrm>
          <a:prstGeom prst="rect">
            <a:avLst/>
          </a:prstGeom>
          <a:noFill/>
        </p:spPr>
        <p:txBody>
          <a:bodyPr wrap="square">
            <a:spAutoFit/>
          </a:bodyPr>
          <a:lstStyle/>
          <a:p>
            <a:r>
              <a:rPr kumimoji="1" lang="en-US" altLang="ja-JP" sz="2400" b="1">
                <a:latin typeface="Hiragino Sans W6" panose="020B0400000000000000" pitchFamily="34" charset="-128"/>
                <a:ea typeface="Hiragino Sans W6" panose="020B0400000000000000" pitchFamily="34" charset="-128"/>
              </a:rPr>
              <a:t>03</a:t>
            </a:r>
            <a:r>
              <a:rPr kumimoji="1" lang="ja-JP" altLang="en-US" sz="2400" b="1">
                <a:latin typeface="Hiragino Sans W6" panose="020B0400000000000000" pitchFamily="34" charset="-128"/>
                <a:ea typeface="Hiragino Sans W6" panose="020B0400000000000000" pitchFamily="34" charset="-128"/>
              </a:rPr>
              <a:t>と</a:t>
            </a:r>
            <a:r>
              <a:rPr kumimoji="1" lang="en-US" altLang="ja-JP" sz="2400" b="1">
                <a:latin typeface="Hiragino Sans W6" panose="020B0400000000000000" pitchFamily="34" charset="-128"/>
                <a:ea typeface="Hiragino Sans W6" panose="020B0400000000000000" pitchFamily="34" charset="-128"/>
              </a:rPr>
              <a:t>04</a:t>
            </a:r>
            <a:r>
              <a:rPr kumimoji="1" lang="ja-JP" altLang="en-US" sz="2400" b="1">
                <a:latin typeface="Hiragino Sans W6" panose="020B0400000000000000" pitchFamily="34" charset="-128"/>
                <a:ea typeface="Hiragino Sans W6" panose="020B0400000000000000" pitchFamily="34" charset="-128"/>
              </a:rPr>
              <a:t>は地区ごとの目標として</a:t>
            </a:r>
            <a:r>
              <a:rPr kumimoji="1" lang="ja-JP" altLang="en-US" sz="2400" b="1">
                <a:solidFill>
                  <a:schemeClr val="bg2"/>
                </a:solidFill>
                <a:latin typeface="Hiragino Sans W6" panose="020B0400000000000000" pitchFamily="34" charset="-128"/>
                <a:ea typeface="Hiragino Sans W6" panose="020B0400000000000000" pitchFamily="34" charset="-128"/>
              </a:rPr>
              <a:t>地区別構想</a:t>
            </a:r>
            <a:r>
              <a:rPr kumimoji="1" lang="ja-JP" altLang="en-US" sz="2400" b="1">
                <a:latin typeface="Hiragino Sans W6" panose="020B0400000000000000" pitchFamily="34" charset="-128"/>
                <a:ea typeface="Hiragino Sans W6" panose="020B0400000000000000" pitchFamily="34" charset="-128"/>
              </a:rPr>
              <a:t>で対応</a:t>
            </a:r>
          </a:p>
        </p:txBody>
      </p:sp>
      <p:sp>
        <p:nvSpPr>
          <p:cNvPr id="52" name="直角三角形 51">
            <a:extLst>
              <a:ext uri="{FF2B5EF4-FFF2-40B4-BE49-F238E27FC236}">
                <a16:creationId xmlns:a16="http://schemas.microsoft.com/office/drawing/2014/main" id="{FAC9A656-6AEC-2F35-5D61-CFDC5BB3207A}"/>
              </a:ext>
            </a:extLst>
          </p:cNvPr>
          <p:cNvSpPr>
            <a:spLocks noChangeAspect="1"/>
          </p:cNvSpPr>
          <p:nvPr/>
        </p:nvSpPr>
        <p:spPr>
          <a:xfrm rot="13500000">
            <a:off x="1038083" y="545345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74493A8-8BED-BBFF-1ADB-8C84B3890E51}"/>
              </a:ext>
            </a:extLst>
          </p:cNvPr>
          <p:cNvSpPr txBox="1"/>
          <p:nvPr/>
        </p:nvSpPr>
        <p:spPr>
          <a:xfrm>
            <a:off x="10245098" y="3620560"/>
            <a:ext cx="944489" cy="523220"/>
          </a:xfrm>
          <a:prstGeom prst="rect">
            <a:avLst/>
          </a:prstGeom>
          <a:noFill/>
        </p:spPr>
        <p:txBody>
          <a:bodyPr wrap="square" rtlCol="0">
            <a:spAutoFit/>
          </a:bodyPr>
          <a:lstStyle/>
          <a:p>
            <a:r>
              <a:rPr lang="ja-JP" altLang="en-US" sz="2800" b="1">
                <a:latin typeface="Hiragino Sans W6" panose="020B0400000000000000" pitchFamily="34" charset="-128"/>
                <a:ea typeface="Hiragino Sans W6" panose="020B0400000000000000" pitchFamily="34" charset="-128"/>
              </a:rPr>
              <a:t>集積</a:t>
            </a:r>
            <a:endParaRPr kumimoji="1" lang="en-US" altLang="ja-JP" sz="2800" b="1">
              <a:latin typeface="Hiragino Sans W6" panose="020B0400000000000000" pitchFamily="34" charset="-128"/>
              <a:ea typeface="Hiragino Sans W6" panose="020B0400000000000000" pitchFamily="34" charset="-128"/>
            </a:endParaRPr>
          </a:p>
        </p:txBody>
      </p:sp>
    </p:spTree>
    <p:extLst>
      <p:ext uri="{BB962C8B-B14F-4D97-AF65-F5344CB8AC3E}">
        <p14:creationId xmlns:p14="http://schemas.microsoft.com/office/powerpoint/2010/main" val="503482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B2E5761-7C65-2865-C80E-3C057F402449}"/>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FB3D45CE-7A9D-207B-9F4C-ED99B4539170}"/>
              </a:ext>
            </a:extLst>
          </p:cNvPr>
          <p:cNvSpPr>
            <a:spLocks noGrp="1"/>
          </p:cNvSpPr>
          <p:nvPr>
            <p:ph type="ctrTitle"/>
          </p:nvPr>
        </p:nvSpPr>
        <p:spPr/>
        <p:txBody>
          <a:bodyPr/>
          <a:lstStyle/>
          <a:p>
            <a:r>
              <a:rPr lang="en-US" altLang="ja-JP"/>
              <a:t>5</a:t>
            </a:r>
            <a:r>
              <a:rPr lang="ja-JP" altLang="en-US"/>
              <a:t>つの</a:t>
            </a:r>
            <a:r>
              <a:rPr kumimoji="1" lang="ja-JP" altLang="en-US"/>
              <a:t>分野の構想</a:t>
            </a:r>
          </a:p>
        </p:txBody>
      </p:sp>
      <p:grpSp>
        <p:nvGrpSpPr>
          <p:cNvPr id="41" name="グループ化 40">
            <a:extLst>
              <a:ext uri="{FF2B5EF4-FFF2-40B4-BE49-F238E27FC236}">
                <a16:creationId xmlns:a16="http://schemas.microsoft.com/office/drawing/2014/main" id="{DE398326-5E3D-726B-95FA-72879497397E}"/>
              </a:ext>
            </a:extLst>
          </p:cNvPr>
          <p:cNvGrpSpPr>
            <a:grpSpLocks noChangeAspect="1"/>
          </p:cNvGrpSpPr>
          <p:nvPr/>
        </p:nvGrpSpPr>
        <p:grpSpPr>
          <a:xfrm>
            <a:off x="5435997" y="91742"/>
            <a:ext cx="1110610" cy="900000"/>
            <a:chOff x="3898476" y="1074240"/>
            <a:chExt cx="2001516" cy="1621965"/>
          </a:xfrm>
        </p:grpSpPr>
        <p:sp>
          <p:nvSpPr>
            <p:cNvPr id="31" name="フリーフォーム 30">
              <a:extLst>
                <a:ext uri="{FF2B5EF4-FFF2-40B4-BE49-F238E27FC236}">
                  <a16:creationId xmlns:a16="http://schemas.microsoft.com/office/drawing/2014/main" id="{DCE5C990-DC52-708A-D334-98DEB90091FD}"/>
                </a:ext>
              </a:extLst>
            </p:cNvPr>
            <p:cNvSpPr/>
            <p:nvPr/>
          </p:nvSpPr>
          <p:spPr>
            <a:xfrm>
              <a:off x="3994484" y="1074241"/>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32" name="直角三角形 31">
              <a:extLst>
                <a:ext uri="{FF2B5EF4-FFF2-40B4-BE49-F238E27FC236}">
                  <a16:creationId xmlns:a16="http://schemas.microsoft.com/office/drawing/2014/main" id="{CC514A0F-502C-C5E7-3CB5-E5D55F161866}"/>
                </a:ext>
              </a:extLst>
            </p:cNvPr>
            <p:cNvSpPr>
              <a:spLocks noChangeAspect="1"/>
            </p:cNvSpPr>
            <p:nvPr/>
          </p:nvSpPr>
          <p:spPr>
            <a:xfrm rot="16200000">
              <a:off x="3939971" y="1128754"/>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3" name="テキスト ボックス 32">
              <a:extLst>
                <a:ext uri="{FF2B5EF4-FFF2-40B4-BE49-F238E27FC236}">
                  <a16:creationId xmlns:a16="http://schemas.microsoft.com/office/drawing/2014/main" id="{0A573CD6-9963-4077-D0A0-7735A9D19EB1}"/>
                </a:ext>
              </a:extLst>
            </p:cNvPr>
            <p:cNvSpPr txBox="1"/>
            <p:nvPr/>
          </p:nvSpPr>
          <p:spPr>
            <a:xfrm>
              <a:off x="3898476" y="1132159"/>
              <a:ext cx="910325" cy="61013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01</a:t>
              </a:r>
              <a:endParaRPr kumimoji="1" lang="ja-JP" altLang="en-US" sz="1600" b="1">
                <a:latin typeface="Hiragino Sans W7" panose="020B0400000000000000" pitchFamily="34" charset="-128"/>
                <a:ea typeface="Hiragino Sans W7" panose="020B0400000000000000" pitchFamily="34" charset="-128"/>
              </a:endParaRPr>
            </a:p>
          </p:txBody>
        </p:sp>
        <p:sp>
          <p:nvSpPr>
            <p:cNvPr id="35" name="テキスト ボックス 34">
              <a:extLst>
                <a:ext uri="{FF2B5EF4-FFF2-40B4-BE49-F238E27FC236}">
                  <a16:creationId xmlns:a16="http://schemas.microsoft.com/office/drawing/2014/main" id="{A358D238-4752-5978-0806-E3A21193CDF7}"/>
                </a:ext>
              </a:extLst>
            </p:cNvPr>
            <p:cNvSpPr txBox="1"/>
            <p:nvPr/>
          </p:nvSpPr>
          <p:spPr>
            <a:xfrm>
              <a:off x="4033600" y="2010388"/>
              <a:ext cx="1866392" cy="610136"/>
            </a:xfrm>
            <a:prstGeom prst="rect">
              <a:avLst/>
            </a:prstGeom>
            <a:noFill/>
          </p:spPr>
          <p:txBody>
            <a:bodyPr wrap="square" rtlCol="0">
              <a:spAutoFit/>
            </a:bodyPr>
            <a:lstStyle/>
            <a:p>
              <a:r>
                <a:rPr kumimoji="1" lang="ja-JP" altLang="en-US" sz="1600" b="1">
                  <a:latin typeface="Hiragino Sans W6" panose="020B0400000000000000" pitchFamily="34" charset="-128"/>
                  <a:ea typeface="Hiragino Sans W6" panose="020B0400000000000000" pitchFamily="34" charset="-128"/>
                </a:rPr>
                <a:t>社会増</a:t>
              </a:r>
            </a:p>
          </p:txBody>
        </p:sp>
        <p:pic>
          <p:nvPicPr>
            <p:cNvPr id="36" name="グラフィックス 35" descr="棒グラフ (上昇) 単色塗りつぶし">
              <a:extLst>
                <a:ext uri="{FF2B5EF4-FFF2-40B4-BE49-F238E27FC236}">
                  <a16:creationId xmlns:a16="http://schemas.microsoft.com/office/drawing/2014/main" id="{D22C09A7-624B-0509-3465-88FFAB0FA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2927" y="1098282"/>
              <a:ext cx="903985" cy="903985"/>
            </a:xfrm>
            <a:prstGeom prst="rect">
              <a:avLst/>
            </a:prstGeom>
          </p:spPr>
        </p:pic>
      </p:grpSp>
      <p:grpSp>
        <p:nvGrpSpPr>
          <p:cNvPr id="42" name="グループ化 41">
            <a:extLst>
              <a:ext uri="{FF2B5EF4-FFF2-40B4-BE49-F238E27FC236}">
                <a16:creationId xmlns:a16="http://schemas.microsoft.com/office/drawing/2014/main" id="{D600F6B8-F1AC-8F2A-909B-4255F12D9C5D}"/>
              </a:ext>
            </a:extLst>
          </p:cNvPr>
          <p:cNvGrpSpPr>
            <a:grpSpLocks noChangeAspect="1"/>
          </p:cNvGrpSpPr>
          <p:nvPr/>
        </p:nvGrpSpPr>
        <p:grpSpPr>
          <a:xfrm>
            <a:off x="6754186" y="49176"/>
            <a:ext cx="1179590" cy="944386"/>
            <a:chOff x="5787882" y="1032375"/>
            <a:chExt cx="2195661" cy="1757855"/>
          </a:xfrm>
        </p:grpSpPr>
        <p:sp>
          <p:nvSpPr>
            <p:cNvPr id="28" name="フリーフォーム 27">
              <a:extLst>
                <a:ext uri="{FF2B5EF4-FFF2-40B4-BE49-F238E27FC236}">
                  <a16:creationId xmlns:a16="http://schemas.microsoft.com/office/drawing/2014/main" id="{A9727679-00A5-5EE4-0A3A-C06D20524E34}"/>
                </a:ext>
              </a:extLst>
            </p:cNvPr>
            <p:cNvSpPr/>
            <p:nvPr/>
          </p:nvSpPr>
          <p:spPr>
            <a:xfrm>
              <a:off x="5900408" y="1085648"/>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29" name="直角三角形 28">
              <a:extLst>
                <a:ext uri="{FF2B5EF4-FFF2-40B4-BE49-F238E27FC236}">
                  <a16:creationId xmlns:a16="http://schemas.microsoft.com/office/drawing/2014/main" id="{E3E9B03D-DB2A-99F9-12C3-274C306DC97D}"/>
                </a:ext>
              </a:extLst>
            </p:cNvPr>
            <p:cNvSpPr>
              <a:spLocks noChangeAspect="1"/>
            </p:cNvSpPr>
            <p:nvPr/>
          </p:nvSpPr>
          <p:spPr>
            <a:xfrm rot="16200000">
              <a:off x="5845895" y="1140161"/>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テキスト ボックス 33">
              <a:extLst>
                <a:ext uri="{FF2B5EF4-FFF2-40B4-BE49-F238E27FC236}">
                  <a16:creationId xmlns:a16="http://schemas.microsoft.com/office/drawing/2014/main" id="{31BBDA0C-639C-D3D0-242E-FEBA40C5EB77}"/>
                </a:ext>
              </a:extLst>
            </p:cNvPr>
            <p:cNvSpPr txBox="1"/>
            <p:nvPr/>
          </p:nvSpPr>
          <p:spPr>
            <a:xfrm>
              <a:off x="5787882" y="1143564"/>
              <a:ext cx="949888" cy="63017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02</a:t>
              </a:r>
              <a:endParaRPr kumimoji="1" lang="ja-JP" altLang="en-US" sz="1600" b="1">
                <a:latin typeface="Hiragino Sans W7" panose="020B0400000000000000" pitchFamily="34" charset="-128"/>
                <a:ea typeface="Hiragino Sans W7" panose="020B0400000000000000" pitchFamily="34" charset="-128"/>
              </a:endParaRPr>
            </a:p>
          </p:txBody>
        </p:sp>
        <p:pic>
          <p:nvPicPr>
            <p:cNvPr id="37" name="グラフィックス 36" descr="銀行 単色塗りつぶし">
              <a:extLst>
                <a:ext uri="{FF2B5EF4-FFF2-40B4-BE49-F238E27FC236}">
                  <a16:creationId xmlns:a16="http://schemas.microsoft.com/office/drawing/2014/main" id="{8A3F0943-8304-2AF7-1D56-01B30C0934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7186" y="1032375"/>
              <a:ext cx="949888" cy="949888"/>
            </a:xfrm>
            <a:prstGeom prst="rect">
              <a:avLst/>
            </a:prstGeom>
          </p:spPr>
        </p:pic>
        <p:sp>
          <p:nvSpPr>
            <p:cNvPr id="38" name="テキスト ボックス 37">
              <a:extLst>
                <a:ext uri="{FF2B5EF4-FFF2-40B4-BE49-F238E27FC236}">
                  <a16:creationId xmlns:a16="http://schemas.microsoft.com/office/drawing/2014/main" id="{DA0F27DF-42DD-9E6C-C62A-EAA58766BFDA}"/>
                </a:ext>
              </a:extLst>
            </p:cNvPr>
            <p:cNvSpPr txBox="1"/>
            <p:nvPr/>
          </p:nvSpPr>
          <p:spPr>
            <a:xfrm>
              <a:off x="5823617" y="1930899"/>
              <a:ext cx="2159926" cy="859331"/>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財政収支の</a:t>
              </a:r>
              <a:endParaRPr lang="en-US" altLang="ja-JP" sz="1200" b="1">
                <a:latin typeface="Hiragino Sans W6" panose="020B0400000000000000" pitchFamily="34" charset="-128"/>
                <a:ea typeface="Hiragino Sans W6" panose="020B0400000000000000" pitchFamily="34" charset="-128"/>
              </a:endParaRPr>
            </a:p>
            <a:p>
              <a:r>
                <a:rPr lang="ja-JP" altLang="en-US" sz="1200" b="1">
                  <a:latin typeface="Hiragino Sans W6" panose="020B0400000000000000" pitchFamily="34" charset="-128"/>
                  <a:ea typeface="Hiragino Sans W6" panose="020B0400000000000000" pitchFamily="34" charset="-128"/>
                </a:rPr>
                <a:t>改善</a:t>
              </a:r>
              <a:endParaRPr kumimoji="1" lang="ja-JP" altLang="en-US" sz="1200" b="1">
                <a:latin typeface="Hiragino Sans W6" panose="020B0400000000000000" pitchFamily="34" charset="-128"/>
                <a:ea typeface="Hiragino Sans W6" panose="020B0400000000000000" pitchFamily="34" charset="-128"/>
              </a:endParaRPr>
            </a:p>
          </p:txBody>
        </p:sp>
      </p:grpSp>
      <p:pic>
        <p:nvPicPr>
          <p:cNvPr id="13" name="図 12">
            <a:extLst>
              <a:ext uri="{FF2B5EF4-FFF2-40B4-BE49-F238E27FC236}">
                <a16:creationId xmlns:a16="http://schemas.microsoft.com/office/drawing/2014/main" id="{E7D2A84C-A725-10E8-E5FF-18AC2041FDE9}"/>
              </a:ext>
            </a:extLst>
          </p:cNvPr>
          <p:cNvPicPr>
            <a:picLocks noChangeAspect="1"/>
          </p:cNvPicPr>
          <p:nvPr/>
        </p:nvPicPr>
        <p:blipFill>
          <a:blip r:embed="rId7"/>
          <a:srcRect/>
          <a:stretch/>
        </p:blipFill>
        <p:spPr>
          <a:xfrm>
            <a:off x="3468708" y="2332372"/>
            <a:ext cx="1967289" cy="3605032"/>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543E4F64-4D12-059A-80E6-E86D977C1FE5}"/>
              </a:ext>
            </a:extLst>
          </p:cNvPr>
          <p:cNvPicPr>
            <a:picLocks noChangeAspect="1"/>
          </p:cNvPicPr>
          <p:nvPr/>
        </p:nvPicPr>
        <p:blipFill>
          <a:blip r:embed="rId8"/>
          <a:stretch>
            <a:fillRect/>
          </a:stretch>
        </p:blipFill>
        <p:spPr>
          <a:xfrm>
            <a:off x="10391109" y="2360894"/>
            <a:ext cx="1630472" cy="3532689"/>
          </a:xfrm>
          <a:prstGeom prst="rect">
            <a:avLst/>
          </a:prstGeom>
        </p:spPr>
      </p:pic>
      <p:pic>
        <p:nvPicPr>
          <p:cNvPr id="19" name="図 18" descr="テキスト&#10;&#10;中程度の精度で自動的に生成された説明">
            <a:extLst>
              <a:ext uri="{FF2B5EF4-FFF2-40B4-BE49-F238E27FC236}">
                <a16:creationId xmlns:a16="http://schemas.microsoft.com/office/drawing/2014/main" id="{28B39CF1-D4D3-3F8F-ABBC-575A31FEF8DB}"/>
              </a:ext>
            </a:extLst>
          </p:cNvPr>
          <p:cNvPicPr>
            <a:picLocks noChangeAspect="1"/>
          </p:cNvPicPr>
          <p:nvPr/>
        </p:nvPicPr>
        <p:blipFill>
          <a:blip r:embed="rId9"/>
          <a:stretch>
            <a:fillRect/>
          </a:stretch>
        </p:blipFill>
        <p:spPr>
          <a:xfrm>
            <a:off x="564768" y="983473"/>
            <a:ext cx="2288597" cy="4917759"/>
          </a:xfrm>
          <a:prstGeom prst="rect">
            <a:avLst/>
          </a:prstGeom>
        </p:spPr>
      </p:pic>
      <p:pic>
        <p:nvPicPr>
          <p:cNvPr id="21" name="図 20" descr="テキスト&#10;&#10;自動的に生成された説明">
            <a:extLst>
              <a:ext uri="{FF2B5EF4-FFF2-40B4-BE49-F238E27FC236}">
                <a16:creationId xmlns:a16="http://schemas.microsoft.com/office/drawing/2014/main" id="{FA1AC2C4-7BE5-BDF4-179E-BF63E08112C0}"/>
              </a:ext>
            </a:extLst>
          </p:cNvPr>
          <p:cNvPicPr>
            <a:picLocks noChangeAspect="1"/>
          </p:cNvPicPr>
          <p:nvPr/>
        </p:nvPicPr>
        <p:blipFill>
          <a:blip r:embed="rId10"/>
          <a:stretch>
            <a:fillRect/>
          </a:stretch>
        </p:blipFill>
        <p:spPr>
          <a:xfrm>
            <a:off x="5696973" y="2368544"/>
            <a:ext cx="1644021" cy="3532688"/>
          </a:xfrm>
          <a:prstGeom prst="rect">
            <a:avLst/>
          </a:prstGeom>
        </p:spPr>
      </p:pic>
      <p:pic>
        <p:nvPicPr>
          <p:cNvPr id="23" name="図 22" descr="テキスト&#10;&#10;自動的に生成された説明">
            <a:extLst>
              <a:ext uri="{FF2B5EF4-FFF2-40B4-BE49-F238E27FC236}">
                <a16:creationId xmlns:a16="http://schemas.microsoft.com/office/drawing/2014/main" id="{5DB815DC-10F5-12A0-0B2B-2A1B2471154E}"/>
              </a:ext>
            </a:extLst>
          </p:cNvPr>
          <p:cNvPicPr>
            <a:picLocks noChangeAspect="1"/>
          </p:cNvPicPr>
          <p:nvPr/>
        </p:nvPicPr>
        <p:blipFill>
          <a:blip r:embed="rId11"/>
          <a:stretch>
            <a:fillRect/>
          </a:stretch>
        </p:blipFill>
        <p:spPr>
          <a:xfrm>
            <a:off x="8044041" y="2343228"/>
            <a:ext cx="1648056" cy="3570788"/>
          </a:xfrm>
          <a:prstGeom prst="rect">
            <a:avLst/>
          </a:prstGeom>
        </p:spPr>
      </p:pic>
    </p:spTree>
    <p:extLst>
      <p:ext uri="{BB962C8B-B14F-4D97-AF65-F5344CB8AC3E}">
        <p14:creationId xmlns:p14="http://schemas.microsoft.com/office/powerpoint/2010/main" val="5531810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B2E5761-7C65-2865-C80E-3C057F402449}"/>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FB3D45CE-7A9D-207B-9F4C-ED99B4539170}"/>
              </a:ext>
            </a:extLst>
          </p:cNvPr>
          <p:cNvSpPr>
            <a:spLocks noGrp="1"/>
          </p:cNvSpPr>
          <p:nvPr>
            <p:ph type="ctrTitle"/>
          </p:nvPr>
        </p:nvSpPr>
        <p:spPr/>
        <p:txBody>
          <a:bodyPr/>
          <a:lstStyle/>
          <a:p>
            <a:r>
              <a:rPr lang="en-US" altLang="ja-JP"/>
              <a:t>5</a:t>
            </a:r>
            <a:r>
              <a:rPr lang="ja-JP" altLang="en-US"/>
              <a:t>つの</a:t>
            </a:r>
            <a:r>
              <a:rPr kumimoji="1" lang="ja-JP" altLang="en-US"/>
              <a:t>分野の構想</a:t>
            </a:r>
          </a:p>
        </p:txBody>
      </p:sp>
      <p:grpSp>
        <p:nvGrpSpPr>
          <p:cNvPr id="41" name="グループ化 40">
            <a:extLst>
              <a:ext uri="{FF2B5EF4-FFF2-40B4-BE49-F238E27FC236}">
                <a16:creationId xmlns:a16="http://schemas.microsoft.com/office/drawing/2014/main" id="{DE398326-5E3D-726B-95FA-72879497397E}"/>
              </a:ext>
            </a:extLst>
          </p:cNvPr>
          <p:cNvGrpSpPr>
            <a:grpSpLocks noChangeAspect="1"/>
          </p:cNvGrpSpPr>
          <p:nvPr/>
        </p:nvGrpSpPr>
        <p:grpSpPr>
          <a:xfrm>
            <a:off x="5435997" y="91742"/>
            <a:ext cx="1110610" cy="900000"/>
            <a:chOff x="3898476" y="1074240"/>
            <a:chExt cx="2001516" cy="1621965"/>
          </a:xfrm>
        </p:grpSpPr>
        <p:sp>
          <p:nvSpPr>
            <p:cNvPr id="31" name="フリーフォーム 30">
              <a:extLst>
                <a:ext uri="{FF2B5EF4-FFF2-40B4-BE49-F238E27FC236}">
                  <a16:creationId xmlns:a16="http://schemas.microsoft.com/office/drawing/2014/main" id="{DCE5C990-DC52-708A-D334-98DEB90091FD}"/>
                </a:ext>
              </a:extLst>
            </p:cNvPr>
            <p:cNvSpPr/>
            <p:nvPr/>
          </p:nvSpPr>
          <p:spPr>
            <a:xfrm>
              <a:off x="3994484" y="1074241"/>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32" name="直角三角形 31">
              <a:extLst>
                <a:ext uri="{FF2B5EF4-FFF2-40B4-BE49-F238E27FC236}">
                  <a16:creationId xmlns:a16="http://schemas.microsoft.com/office/drawing/2014/main" id="{CC514A0F-502C-C5E7-3CB5-E5D55F161866}"/>
                </a:ext>
              </a:extLst>
            </p:cNvPr>
            <p:cNvSpPr>
              <a:spLocks noChangeAspect="1"/>
            </p:cNvSpPr>
            <p:nvPr/>
          </p:nvSpPr>
          <p:spPr>
            <a:xfrm rot="16200000">
              <a:off x="3939971" y="1128754"/>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3" name="テキスト ボックス 32">
              <a:extLst>
                <a:ext uri="{FF2B5EF4-FFF2-40B4-BE49-F238E27FC236}">
                  <a16:creationId xmlns:a16="http://schemas.microsoft.com/office/drawing/2014/main" id="{0A573CD6-9963-4077-D0A0-7735A9D19EB1}"/>
                </a:ext>
              </a:extLst>
            </p:cNvPr>
            <p:cNvSpPr txBox="1"/>
            <p:nvPr/>
          </p:nvSpPr>
          <p:spPr>
            <a:xfrm>
              <a:off x="3898476" y="1132159"/>
              <a:ext cx="910325" cy="61013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01</a:t>
              </a:r>
              <a:endParaRPr kumimoji="1" lang="ja-JP" altLang="en-US" sz="1600" b="1">
                <a:latin typeface="Hiragino Sans W7" panose="020B0400000000000000" pitchFamily="34" charset="-128"/>
                <a:ea typeface="Hiragino Sans W7" panose="020B0400000000000000" pitchFamily="34" charset="-128"/>
              </a:endParaRPr>
            </a:p>
          </p:txBody>
        </p:sp>
        <p:sp>
          <p:nvSpPr>
            <p:cNvPr id="35" name="テキスト ボックス 34">
              <a:extLst>
                <a:ext uri="{FF2B5EF4-FFF2-40B4-BE49-F238E27FC236}">
                  <a16:creationId xmlns:a16="http://schemas.microsoft.com/office/drawing/2014/main" id="{A358D238-4752-5978-0806-E3A21193CDF7}"/>
                </a:ext>
              </a:extLst>
            </p:cNvPr>
            <p:cNvSpPr txBox="1"/>
            <p:nvPr/>
          </p:nvSpPr>
          <p:spPr>
            <a:xfrm>
              <a:off x="4033600" y="2010388"/>
              <a:ext cx="1866392" cy="610136"/>
            </a:xfrm>
            <a:prstGeom prst="rect">
              <a:avLst/>
            </a:prstGeom>
            <a:noFill/>
          </p:spPr>
          <p:txBody>
            <a:bodyPr wrap="square" rtlCol="0">
              <a:spAutoFit/>
            </a:bodyPr>
            <a:lstStyle/>
            <a:p>
              <a:r>
                <a:rPr kumimoji="1" lang="ja-JP" altLang="en-US" sz="1600" b="1">
                  <a:latin typeface="Hiragino Sans W6" panose="020B0400000000000000" pitchFamily="34" charset="-128"/>
                  <a:ea typeface="Hiragino Sans W6" panose="020B0400000000000000" pitchFamily="34" charset="-128"/>
                </a:rPr>
                <a:t>社会増</a:t>
              </a:r>
            </a:p>
          </p:txBody>
        </p:sp>
        <p:pic>
          <p:nvPicPr>
            <p:cNvPr id="36" name="グラフィックス 35" descr="棒グラフ (上昇) 単色塗りつぶし">
              <a:extLst>
                <a:ext uri="{FF2B5EF4-FFF2-40B4-BE49-F238E27FC236}">
                  <a16:creationId xmlns:a16="http://schemas.microsoft.com/office/drawing/2014/main" id="{D22C09A7-624B-0509-3465-88FFAB0FA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2927" y="1098282"/>
              <a:ext cx="903985" cy="903985"/>
            </a:xfrm>
            <a:prstGeom prst="rect">
              <a:avLst/>
            </a:prstGeom>
          </p:spPr>
        </p:pic>
      </p:grpSp>
      <p:grpSp>
        <p:nvGrpSpPr>
          <p:cNvPr id="42" name="グループ化 41">
            <a:extLst>
              <a:ext uri="{FF2B5EF4-FFF2-40B4-BE49-F238E27FC236}">
                <a16:creationId xmlns:a16="http://schemas.microsoft.com/office/drawing/2014/main" id="{D600F6B8-F1AC-8F2A-909B-4255F12D9C5D}"/>
              </a:ext>
            </a:extLst>
          </p:cNvPr>
          <p:cNvGrpSpPr>
            <a:grpSpLocks noChangeAspect="1"/>
          </p:cNvGrpSpPr>
          <p:nvPr/>
        </p:nvGrpSpPr>
        <p:grpSpPr>
          <a:xfrm>
            <a:off x="6754186" y="49176"/>
            <a:ext cx="1179590" cy="944386"/>
            <a:chOff x="5787882" y="1032375"/>
            <a:chExt cx="2195661" cy="1757855"/>
          </a:xfrm>
        </p:grpSpPr>
        <p:sp>
          <p:nvSpPr>
            <p:cNvPr id="28" name="フリーフォーム 27">
              <a:extLst>
                <a:ext uri="{FF2B5EF4-FFF2-40B4-BE49-F238E27FC236}">
                  <a16:creationId xmlns:a16="http://schemas.microsoft.com/office/drawing/2014/main" id="{A9727679-00A5-5EE4-0A3A-C06D20524E34}"/>
                </a:ext>
              </a:extLst>
            </p:cNvPr>
            <p:cNvSpPr/>
            <p:nvPr/>
          </p:nvSpPr>
          <p:spPr>
            <a:xfrm>
              <a:off x="5900408" y="1085648"/>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29" name="直角三角形 28">
              <a:extLst>
                <a:ext uri="{FF2B5EF4-FFF2-40B4-BE49-F238E27FC236}">
                  <a16:creationId xmlns:a16="http://schemas.microsoft.com/office/drawing/2014/main" id="{E3E9B03D-DB2A-99F9-12C3-274C306DC97D}"/>
                </a:ext>
              </a:extLst>
            </p:cNvPr>
            <p:cNvSpPr>
              <a:spLocks noChangeAspect="1"/>
            </p:cNvSpPr>
            <p:nvPr/>
          </p:nvSpPr>
          <p:spPr>
            <a:xfrm rot="16200000">
              <a:off x="5845895" y="1140161"/>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テキスト ボックス 33">
              <a:extLst>
                <a:ext uri="{FF2B5EF4-FFF2-40B4-BE49-F238E27FC236}">
                  <a16:creationId xmlns:a16="http://schemas.microsoft.com/office/drawing/2014/main" id="{31BBDA0C-639C-D3D0-242E-FEBA40C5EB77}"/>
                </a:ext>
              </a:extLst>
            </p:cNvPr>
            <p:cNvSpPr txBox="1"/>
            <p:nvPr/>
          </p:nvSpPr>
          <p:spPr>
            <a:xfrm>
              <a:off x="5787882" y="1143564"/>
              <a:ext cx="949888" cy="63017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02</a:t>
              </a:r>
              <a:endParaRPr kumimoji="1" lang="ja-JP" altLang="en-US" sz="1600" b="1">
                <a:latin typeface="Hiragino Sans W7" panose="020B0400000000000000" pitchFamily="34" charset="-128"/>
                <a:ea typeface="Hiragino Sans W7" panose="020B0400000000000000" pitchFamily="34" charset="-128"/>
              </a:endParaRPr>
            </a:p>
          </p:txBody>
        </p:sp>
        <p:pic>
          <p:nvPicPr>
            <p:cNvPr id="37" name="グラフィックス 36" descr="銀行 単色塗りつぶし">
              <a:extLst>
                <a:ext uri="{FF2B5EF4-FFF2-40B4-BE49-F238E27FC236}">
                  <a16:creationId xmlns:a16="http://schemas.microsoft.com/office/drawing/2014/main" id="{8A3F0943-8304-2AF7-1D56-01B30C0934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7186" y="1032375"/>
              <a:ext cx="949888" cy="949888"/>
            </a:xfrm>
            <a:prstGeom prst="rect">
              <a:avLst/>
            </a:prstGeom>
          </p:spPr>
        </p:pic>
        <p:sp>
          <p:nvSpPr>
            <p:cNvPr id="38" name="テキスト ボックス 37">
              <a:extLst>
                <a:ext uri="{FF2B5EF4-FFF2-40B4-BE49-F238E27FC236}">
                  <a16:creationId xmlns:a16="http://schemas.microsoft.com/office/drawing/2014/main" id="{DA0F27DF-42DD-9E6C-C62A-EAA58766BFDA}"/>
                </a:ext>
              </a:extLst>
            </p:cNvPr>
            <p:cNvSpPr txBox="1"/>
            <p:nvPr/>
          </p:nvSpPr>
          <p:spPr>
            <a:xfrm>
              <a:off x="5823617" y="1930899"/>
              <a:ext cx="2159926" cy="859331"/>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財政収支の</a:t>
              </a:r>
              <a:endParaRPr lang="en-US" altLang="ja-JP" sz="1200" b="1">
                <a:latin typeface="Hiragino Sans W6" panose="020B0400000000000000" pitchFamily="34" charset="-128"/>
                <a:ea typeface="Hiragino Sans W6" panose="020B0400000000000000" pitchFamily="34" charset="-128"/>
              </a:endParaRPr>
            </a:p>
            <a:p>
              <a:r>
                <a:rPr lang="ja-JP" altLang="en-US" sz="1200" b="1">
                  <a:latin typeface="Hiragino Sans W6" panose="020B0400000000000000" pitchFamily="34" charset="-128"/>
                  <a:ea typeface="Hiragino Sans W6" panose="020B0400000000000000" pitchFamily="34" charset="-128"/>
                </a:rPr>
                <a:t>改善</a:t>
              </a:r>
              <a:endParaRPr kumimoji="1" lang="ja-JP" altLang="en-US" sz="1200" b="1">
                <a:latin typeface="Hiragino Sans W6" panose="020B0400000000000000" pitchFamily="34" charset="-128"/>
                <a:ea typeface="Hiragino Sans W6" panose="020B0400000000000000" pitchFamily="34" charset="-128"/>
              </a:endParaRPr>
            </a:p>
          </p:txBody>
        </p:sp>
      </p:grpSp>
      <p:pic>
        <p:nvPicPr>
          <p:cNvPr id="13" name="図 12">
            <a:extLst>
              <a:ext uri="{FF2B5EF4-FFF2-40B4-BE49-F238E27FC236}">
                <a16:creationId xmlns:a16="http://schemas.microsoft.com/office/drawing/2014/main" id="{E7D2A84C-A725-10E8-E5FF-18AC2041FDE9}"/>
              </a:ext>
            </a:extLst>
          </p:cNvPr>
          <p:cNvPicPr>
            <a:picLocks noChangeAspect="1"/>
          </p:cNvPicPr>
          <p:nvPr/>
        </p:nvPicPr>
        <p:blipFill>
          <a:blip r:embed="rId7"/>
          <a:srcRect/>
          <a:stretch/>
        </p:blipFill>
        <p:spPr>
          <a:xfrm>
            <a:off x="2855797" y="1029945"/>
            <a:ext cx="2671774" cy="4896000"/>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543E4F64-4D12-059A-80E6-E86D977C1FE5}"/>
              </a:ext>
            </a:extLst>
          </p:cNvPr>
          <p:cNvPicPr>
            <a:picLocks noChangeAspect="1"/>
          </p:cNvPicPr>
          <p:nvPr/>
        </p:nvPicPr>
        <p:blipFill>
          <a:blip r:embed="rId8"/>
          <a:stretch>
            <a:fillRect/>
          </a:stretch>
        </p:blipFill>
        <p:spPr>
          <a:xfrm>
            <a:off x="10391109" y="2360894"/>
            <a:ext cx="1630472" cy="3532689"/>
          </a:xfrm>
          <a:prstGeom prst="rect">
            <a:avLst/>
          </a:prstGeom>
        </p:spPr>
      </p:pic>
      <p:pic>
        <p:nvPicPr>
          <p:cNvPr id="19" name="図 18" descr="テキスト&#10;&#10;中程度の精度で自動的に生成された説明">
            <a:extLst>
              <a:ext uri="{FF2B5EF4-FFF2-40B4-BE49-F238E27FC236}">
                <a16:creationId xmlns:a16="http://schemas.microsoft.com/office/drawing/2014/main" id="{28B39CF1-D4D3-3F8F-ABBC-575A31FEF8DB}"/>
              </a:ext>
            </a:extLst>
          </p:cNvPr>
          <p:cNvPicPr>
            <a:picLocks noChangeAspect="1"/>
          </p:cNvPicPr>
          <p:nvPr/>
        </p:nvPicPr>
        <p:blipFill>
          <a:blip r:embed="rId9"/>
          <a:stretch>
            <a:fillRect/>
          </a:stretch>
        </p:blipFill>
        <p:spPr>
          <a:xfrm>
            <a:off x="639500" y="2368544"/>
            <a:ext cx="1644021" cy="3532688"/>
          </a:xfrm>
          <a:prstGeom prst="rect">
            <a:avLst/>
          </a:prstGeom>
        </p:spPr>
      </p:pic>
      <p:pic>
        <p:nvPicPr>
          <p:cNvPr id="21" name="図 20" descr="テキスト&#10;&#10;自動的に生成された説明">
            <a:extLst>
              <a:ext uri="{FF2B5EF4-FFF2-40B4-BE49-F238E27FC236}">
                <a16:creationId xmlns:a16="http://schemas.microsoft.com/office/drawing/2014/main" id="{FA1AC2C4-7BE5-BDF4-179E-BF63E08112C0}"/>
              </a:ext>
            </a:extLst>
          </p:cNvPr>
          <p:cNvPicPr>
            <a:picLocks noChangeAspect="1"/>
          </p:cNvPicPr>
          <p:nvPr/>
        </p:nvPicPr>
        <p:blipFill>
          <a:blip r:embed="rId10"/>
          <a:stretch>
            <a:fillRect/>
          </a:stretch>
        </p:blipFill>
        <p:spPr>
          <a:xfrm>
            <a:off x="5696973" y="2368544"/>
            <a:ext cx="1644021" cy="3532688"/>
          </a:xfrm>
          <a:prstGeom prst="rect">
            <a:avLst/>
          </a:prstGeom>
        </p:spPr>
      </p:pic>
      <p:pic>
        <p:nvPicPr>
          <p:cNvPr id="23" name="図 22" descr="テキスト&#10;&#10;自動的に生成された説明">
            <a:extLst>
              <a:ext uri="{FF2B5EF4-FFF2-40B4-BE49-F238E27FC236}">
                <a16:creationId xmlns:a16="http://schemas.microsoft.com/office/drawing/2014/main" id="{5DB815DC-10F5-12A0-0B2B-2A1B2471154E}"/>
              </a:ext>
            </a:extLst>
          </p:cNvPr>
          <p:cNvPicPr>
            <a:picLocks noChangeAspect="1"/>
          </p:cNvPicPr>
          <p:nvPr/>
        </p:nvPicPr>
        <p:blipFill>
          <a:blip r:embed="rId11"/>
          <a:stretch>
            <a:fillRect/>
          </a:stretch>
        </p:blipFill>
        <p:spPr>
          <a:xfrm>
            <a:off x="8044041" y="2343228"/>
            <a:ext cx="1648056" cy="3570788"/>
          </a:xfrm>
          <a:prstGeom prst="rect">
            <a:avLst/>
          </a:prstGeom>
        </p:spPr>
      </p:pic>
    </p:spTree>
    <p:extLst>
      <p:ext uri="{BB962C8B-B14F-4D97-AF65-F5344CB8AC3E}">
        <p14:creationId xmlns:p14="http://schemas.microsoft.com/office/powerpoint/2010/main" val="3592464077"/>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B2E5761-7C65-2865-C80E-3C057F402449}"/>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FB3D45CE-7A9D-207B-9F4C-ED99B4539170}"/>
              </a:ext>
            </a:extLst>
          </p:cNvPr>
          <p:cNvSpPr>
            <a:spLocks noGrp="1"/>
          </p:cNvSpPr>
          <p:nvPr>
            <p:ph type="ctrTitle"/>
          </p:nvPr>
        </p:nvSpPr>
        <p:spPr/>
        <p:txBody>
          <a:bodyPr/>
          <a:lstStyle/>
          <a:p>
            <a:r>
              <a:rPr lang="en-US" altLang="ja-JP"/>
              <a:t>5</a:t>
            </a:r>
            <a:r>
              <a:rPr lang="ja-JP" altLang="en-US"/>
              <a:t>つの</a:t>
            </a:r>
            <a:r>
              <a:rPr kumimoji="1" lang="ja-JP" altLang="en-US"/>
              <a:t>分野の構想</a:t>
            </a:r>
          </a:p>
        </p:txBody>
      </p:sp>
      <p:grpSp>
        <p:nvGrpSpPr>
          <p:cNvPr id="41" name="グループ化 40">
            <a:extLst>
              <a:ext uri="{FF2B5EF4-FFF2-40B4-BE49-F238E27FC236}">
                <a16:creationId xmlns:a16="http://schemas.microsoft.com/office/drawing/2014/main" id="{DE398326-5E3D-726B-95FA-72879497397E}"/>
              </a:ext>
            </a:extLst>
          </p:cNvPr>
          <p:cNvGrpSpPr>
            <a:grpSpLocks noChangeAspect="1"/>
          </p:cNvGrpSpPr>
          <p:nvPr/>
        </p:nvGrpSpPr>
        <p:grpSpPr>
          <a:xfrm>
            <a:off x="5435997" y="91742"/>
            <a:ext cx="1110610" cy="900000"/>
            <a:chOff x="3898476" y="1074240"/>
            <a:chExt cx="2001516" cy="1621965"/>
          </a:xfrm>
        </p:grpSpPr>
        <p:sp>
          <p:nvSpPr>
            <p:cNvPr id="31" name="フリーフォーム 30">
              <a:extLst>
                <a:ext uri="{FF2B5EF4-FFF2-40B4-BE49-F238E27FC236}">
                  <a16:creationId xmlns:a16="http://schemas.microsoft.com/office/drawing/2014/main" id="{DCE5C990-DC52-708A-D334-98DEB90091FD}"/>
                </a:ext>
              </a:extLst>
            </p:cNvPr>
            <p:cNvSpPr/>
            <p:nvPr/>
          </p:nvSpPr>
          <p:spPr>
            <a:xfrm>
              <a:off x="3994484" y="1074241"/>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32" name="直角三角形 31">
              <a:extLst>
                <a:ext uri="{FF2B5EF4-FFF2-40B4-BE49-F238E27FC236}">
                  <a16:creationId xmlns:a16="http://schemas.microsoft.com/office/drawing/2014/main" id="{CC514A0F-502C-C5E7-3CB5-E5D55F161866}"/>
                </a:ext>
              </a:extLst>
            </p:cNvPr>
            <p:cNvSpPr>
              <a:spLocks noChangeAspect="1"/>
            </p:cNvSpPr>
            <p:nvPr/>
          </p:nvSpPr>
          <p:spPr>
            <a:xfrm rot="16200000">
              <a:off x="3939971" y="1128754"/>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3" name="テキスト ボックス 32">
              <a:extLst>
                <a:ext uri="{FF2B5EF4-FFF2-40B4-BE49-F238E27FC236}">
                  <a16:creationId xmlns:a16="http://schemas.microsoft.com/office/drawing/2014/main" id="{0A573CD6-9963-4077-D0A0-7735A9D19EB1}"/>
                </a:ext>
              </a:extLst>
            </p:cNvPr>
            <p:cNvSpPr txBox="1"/>
            <p:nvPr/>
          </p:nvSpPr>
          <p:spPr>
            <a:xfrm>
              <a:off x="3898476" y="1132159"/>
              <a:ext cx="910325" cy="61013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01</a:t>
              </a:r>
              <a:endParaRPr kumimoji="1" lang="ja-JP" altLang="en-US" sz="1600" b="1">
                <a:latin typeface="Hiragino Sans W7" panose="020B0400000000000000" pitchFamily="34" charset="-128"/>
                <a:ea typeface="Hiragino Sans W7" panose="020B0400000000000000" pitchFamily="34" charset="-128"/>
              </a:endParaRPr>
            </a:p>
          </p:txBody>
        </p:sp>
        <p:sp>
          <p:nvSpPr>
            <p:cNvPr id="35" name="テキスト ボックス 34">
              <a:extLst>
                <a:ext uri="{FF2B5EF4-FFF2-40B4-BE49-F238E27FC236}">
                  <a16:creationId xmlns:a16="http://schemas.microsoft.com/office/drawing/2014/main" id="{A358D238-4752-5978-0806-E3A21193CDF7}"/>
                </a:ext>
              </a:extLst>
            </p:cNvPr>
            <p:cNvSpPr txBox="1"/>
            <p:nvPr/>
          </p:nvSpPr>
          <p:spPr>
            <a:xfrm>
              <a:off x="4033600" y="2010388"/>
              <a:ext cx="1866392" cy="610136"/>
            </a:xfrm>
            <a:prstGeom prst="rect">
              <a:avLst/>
            </a:prstGeom>
            <a:noFill/>
          </p:spPr>
          <p:txBody>
            <a:bodyPr wrap="square" rtlCol="0">
              <a:spAutoFit/>
            </a:bodyPr>
            <a:lstStyle/>
            <a:p>
              <a:r>
                <a:rPr kumimoji="1" lang="ja-JP" altLang="en-US" sz="1600" b="1">
                  <a:latin typeface="Hiragino Sans W6" panose="020B0400000000000000" pitchFamily="34" charset="-128"/>
                  <a:ea typeface="Hiragino Sans W6" panose="020B0400000000000000" pitchFamily="34" charset="-128"/>
                </a:rPr>
                <a:t>社会増</a:t>
              </a:r>
            </a:p>
          </p:txBody>
        </p:sp>
        <p:pic>
          <p:nvPicPr>
            <p:cNvPr id="36" name="グラフィックス 35" descr="棒グラフ (上昇) 単色塗りつぶし">
              <a:extLst>
                <a:ext uri="{FF2B5EF4-FFF2-40B4-BE49-F238E27FC236}">
                  <a16:creationId xmlns:a16="http://schemas.microsoft.com/office/drawing/2014/main" id="{D22C09A7-624B-0509-3465-88FFAB0FA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2927" y="1098282"/>
              <a:ext cx="903985" cy="903985"/>
            </a:xfrm>
            <a:prstGeom prst="rect">
              <a:avLst/>
            </a:prstGeom>
          </p:spPr>
        </p:pic>
      </p:grpSp>
      <p:grpSp>
        <p:nvGrpSpPr>
          <p:cNvPr id="42" name="グループ化 41">
            <a:extLst>
              <a:ext uri="{FF2B5EF4-FFF2-40B4-BE49-F238E27FC236}">
                <a16:creationId xmlns:a16="http://schemas.microsoft.com/office/drawing/2014/main" id="{D600F6B8-F1AC-8F2A-909B-4255F12D9C5D}"/>
              </a:ext>
            </a:extLst>
          </p:cNvPr>
          <p:cNvGrpSpPr>
            <a:grpSpLocks noChangeAspect="1"/>
          </p:cNvGrpSpPr>
          <p:nvPr/>
        </p:nvGrpSpPr>
        <p:grpSpPr>
          <a:xfrm>
            <a:off x="6754186" y="49176"/>
            <a:ext cx="1179590" cy="944386"/>
            <a:chOff x="5787882" y="1032375"/>
            <a:chExt cx="2195661" cy="1757855"/>
          </a:xfrm>
        </p:grpSpPr>
        <p:sp>
          <p:nvSpPr>
            <p:cNvPr id="28" name="フリーフォーム 27">
              <a:extLst>
                <a:ext uri="{FF2B5EF4-FFF2-40B4-BE49-F238E27FC236}">
                  <a16:creationId xmlns:a16="http://schemas.microsoft.com/office/drawing/2014/main" id="{A9727679-00A5-5EE4-0A3A-C06D20524E34}"/>
                </a:ext>
              </a:extLst>
            </p:cNvPr>
            <p:cNvSpPr/>
            <p:nvPr/>
          </p:nvSpPr>
          <p:spPr>
            <a:xfrm>
              <a:off x="5900408" y="1085648"/>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29" name="直角三角形 28">
              <a:extLst>
                <a:ext uri="{FF2B5EF4-FFF2-40B4-BE49-F238E27FC236}">
                  <a16:creationId xmlns:a16="http://schemas.microsoft.com/office/drawing/2014/main" id="{E3E9B03D-DB2A-99F9-12C3-274C306DC97D}"/>
                </a:ext>
              </a:extLst>
            </p:cNvPr>
            <p:cNvSpPr>
              <a:spLocks noChangeAspect="1"/>
            </p:cNvSpPr>
            <p:nvPr/>
          </p:nvSpPr>
          <p:spPr>
            <a:xfrm rot="16200000">
              <a:off x="5845895" y="1140161"/>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テキスト ボックス 33">
              <a:extLst>
                <a:ext uri="{FF2B5EF4-FFF2-40B4-BE49-F238E27FC236}">
                  <a16:creationId xmlns:a16="http://schemas.microsoft.com/office/drawing/2014/main" id="{31BBDA0C-639C-D3D0-242E-FEBA40C5EB77}"/>
                </a:ext>
              </a:extLst>
            </p:cNvPr>
            <p:cNvSpPr txBox="1"/>
            <p:nvPr/>
          </p:nvSpPr>
          <p:spPr>
            <a:xfrm>
              <a:off x="5787882" y="1143564"/>
              <a:ext cx="949888" cy="63017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02</a:t>
              </a:r>
              <a:endParaRPr kumimoji="1" lang="ja-JP" altLang="en-US" sz="1600" b="1">
                <a:latin typeface="Hiragino Sans W7" panose="020B0400000000000000" pitchFamily="34" charset="-128"/>
                <a:ea typeface="Hiragino Sans W7" panose="020B0400000000000000" pitchFamily="34" charset="-128"/>
              </a:endParaRPr>
            </a:p>
          </p:txBody>
        </p:sp>
        <p:pic>
          <p:nvPicPr>
            <p:cNvPr id="37" name="グラフィックス 36" descr="銀行 単色塗りつぶし">
              <a:extLst>
                <a:ext uri="{FF2B5EF4-FFF2-40B4-BE49-F238E27FC236}">
                  <a16:creationId xmlns:a16="http://schemas.microsoft.com/office/drawing/2014/main" id="{8A3F0943-8304-2AF7-1D56-01B30C0934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7186" y="1032375"/>
              <a:ext cx="949888" cy="949888"/>
            </a:xfrm>
            <a:prstGeom prst="rect">
              <a:avLst/>
            </a:prstGeom>
          </p:spPr>
        </p:pic>
        <p:sp>
          <p:nvSpPr>
            <p:cNvPr id="38" name="テキスト ボックス 37">
              <a:extLst>
                <a:ext uri="{FF2B5EF4-FFF2-40B4-BE49-F238E27FC236}">
                  <a16:creationId xmlns:a16="http://schemas.microsoft.com/office/drawing/2014/main" id="{DA0F27DF-42DD-9E6C-C62A-EAA58766BFDA}"/>
                </a:ext>
              </a:extLst>
            </p:cNvPr>
            <p:cNvSpPr txBox="1"/>
            <p:nvPr/>
          </p:nvSpPr>
          <p:spPr>
            <a:xfrm>
              <a:off x="5823617" y="1930899"/>
              <a:ext cx="2159926" cy="859331"/>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財政収支の</a:t>
              </a:r>
              <a:endParaRPr lang="en-US" altLang="ja-JP" sz="1200" b="1">
                <a:latin typeface="Hiragino Sans W6" panose="020B0400000000000000" pitchFamily="34" charset="-128"/>
                <a:ea typeface="Hiragino Sans W6" panose="020B0400000000000000" pitchFamily="34" charset="-128"/>
              </a:endParaRPr>
            </a:p>
            <a:p>
              <a:r>
                <a:rPr lang="ja-JP" altLang="en-US" sz="1200" b="1">
                  <a:latin typeface="Hiragino Sans W6" panose="020B0400000000000000" pitchFamily="34" charset="-128"/>
                  <a:ea typeface="Hiragino Sans W6" panose="020B0400000000000000" pitchFamily="34" charset="-128"/>
                </a:rPr>
                <a:t>改善</a:t>
              </a:r>
              <a:endParaRPr kumimoji="1" lang="ja-JP" altLang="en-US" sz="1200" b="1">
                <a:latin typeface="Hiragino Sans W6" panose="020B0400000000000000" pitchFamily="34" charset="-128"/>
                <a:ea typeface="Hiragino Sans W6" panose="020B0400000000000000" pitchFamily="34" charset="-128"/>
              </a:endParaRPr>
            </a:p>
          </p:txBody>
        </p:sp>
      </p:grpSp>
      <p:pic>
        <p:nvPicPr>
          <p:cNvPr id="13" name="図 12">
            <a:extLst>
              <a:ext uri="{FF2B5EF4-FFF2-40B4-BE49-F238E27FC236}">
                <a16:creationId xmlns:a16="http://schemas.microsoft.com/office/drawing/2014/main" id="{E7D2A84C-A725-10E8-E5FF-18AC2041FDE9}"/>
              </a:ext>
            </a:extLst>
          </p:cNvPr>
          <p:cNvPicPr>
            <a:picLocks noChangeAspect="1"/>
          </p:cNvPicPr>
          <p:nvPr/>
        </p:nvPicPr>
        <p:blipFill>
          <a:blip r:embed="rId7"/>
          <a:srcRect/>
          <a:stretch/>
        </p:blipFill>
        <p:spPr>
          <a:xfrm>
            <a:off x="2969074" y="2374058"/>
            <a:ext cx="1920624" cy="3519525"/>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543E4F64-4D12-059A-80E6-E86D977C1FE5}"/>
              </a:ext>
            </a:extLst>
          </p:cNvPr>
          <p:cNvPicPr>
            <a:picLocks noChangeAspect="1"/>
          </p:cNvPicPr>
          <p:nvPr/>
        </p:nvPicPr>
        <p:blipFill>
          <a:blip r:embed="rId8"/>
          <a:stretch>
            <a:fillRect/>
          </a:stretch>
        </p:blipFill>
        <p:spPr>
          <a:xfrm>
            <a:off x="10391109" y="2360894"/>
            <a:ext cx="1630472" cy="3532689"/>
          </a:xfrm>
          <a:prstGeom prst="rect">
            <a:avLst/>
          </a:prstGeom>
        </p:spPr>
      </p:pic>
      <p:pic>
        <p:nvPicPr>
          <p:cNvPr id="19" name="図 18" descr="テキスト&#10;&#10;中程度の精度で自動的に生成された説明">
            <a:extLst>
              <a:ext uri="{FF2B5EF4-FFF2-40B4-BE49-F238E27FC236}">
                <a16:creationId xmlns:a16="http://schemas.microsoft.com/office/drawing/2014/main" id="{28B39CF1-D4D3-3F8F-ABBC-575A31FEF8DB}"/>
              </a:ext>
            </a:extLst>
          </p:cNvPr>
          <p:cNvPicPr>
            <a:picLocks noChangeAspect="1"/>
          </p:cNvPicPr>
          <p:nvPr/>
        </p:nvPicPr>
        <p:blipFill>
          <a:blip r:embed="rId9"/>
          <a:stretch>
            <a:fillRect/>
          </a:stretch>
        </p:blipFill>
        <p:spPr>
          <a:xfrm>
            <a:off x="639500" y="2368544"/>
            <a:ext cx="1644021" cy="3532688"/>
          </a:xfrm>
          <a:prstGeom prst="rect">
            <a:avLst/>
          </a:prstGeom>
        </p:spPr>
      </p:pic>
      <p:pic>
        <p:nvPicPr>
          <p:cNvPr id="21" name="図 20" descr="テキスト&#10;&#10;自動的に生成された説明">
            <a:extLst>
              <a:ext uri="{FF2B5EF4-FFF2-40B4-BE49-F238E27FC236}">
                <a16:creationId xmlns:a16="http://schemas.microsoft.com/office/drawing/2014/main" id="{FA1AC2C4-7BE5-BDF4-179E-BF63E08112C0}"/>
              </a:ext>
            </a:extLst>
          </p:cNvPr>
          <p:cNvPicPr>
            <a:picLocks noChangeAspect="1"/>
          </p:cNvPicPr>
          <p:nvPr/>
        </p:nvPicPr>
        <p:blipFill>
          <a:blip r:embed="rId10"/>
          <a:stretch>
            <a:fillRect/>
          </a:stretch>
        </p:blipFill>
        <p:spPr>
          <a:xfrm>
            <a:off x="5250340" y="1029476"/>
            <a:ext cx="2278471" cy="4896000"/>
          </a:xfrm>
          <a:prstGeom prst="rect">
            <a:avLst/>
          </a:prstGeom>
        </p:spPr>
      </p:pic>
      <p:pic>
        <p:nvPicPr>
          <p:cNvPr id="23" name="図 22" descr="テキスト&#10;&#10;自動的に生成された説明">
            <a:extLst>
              <a:ext uri="{FF2B5EF4-FFF2-40B4-BE49-F238E27FC236}">
                <a16:creationId xmlns:a16="http://schemas.microsoft.com/office/drawing/2014/main" id="{5DB815DC-10F5-12A0-0B2B-2A1B2471154E}"/>
              </a:ext>
            </a:extLst>
          </p:cNvPr>
          <p:cNvPicPr>
            <a:picLocks noChangeAspect="1"/>
          </p:cNvPicPr>
          <p:nvPr/>
        </p:nvPicPr>
        <p:blipFill>
          <a:blip r:embed="rId11"/>
          <a:stretch>
            <a:fillRect/>
          </a:stretch>
        </p:blipFill>
        <p:spPr>
          <a:xfrm>
            <a:off x="8044041" y="2343228"/>
            <a:ext cx="1648056" cy="3570788"/>
          </a:xfrm>
          <a:prstGeom prst="rect">
            <a:avLst/>
          </a:prstGeom>
        </p:spPr>
      </p:pic>
    </p:spTree>
    <p:extLst>
      <p:ext uri="{BB962C8B-B14F-4D97-AF65-F5344CB8AC3E}">
        <p14:creationId xmlns:p14="http://schemas.microsoft.com/office/powerpoint/2010/main" val="3849478746"/>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B2E5761-7C65-2865-C80E-3C057F402449}"/>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FB3D45CE-7A9D-207B-9F4C-ED99B4539170}"/>
              </a:ext>
            </a:extLst>
          </p:cNvPr>
          <p:cNvSpPr>
            <a:spLocks noGrp="1"/>
          </p:cNvSpPr>
          <p:nvPr>
            <p:ph type="ctrTitle"/>
          </p:nvPr>
        </p:nvSpPr>
        <p:spPr/>
        <p:txBody>
          <a:bodyPr/>
          <a:lstStyle/>
          <a:p>
            <a:r>
              <a:rPr lang="en-US" altLang="ja-JP"/>
              <a:t>5</a:t>
            </a:r>
            <a:r>
              <a:rPr lang="ja-JP" altLang="en-US"/>
              <a:t>つの</a:t>
            </a:r>
            <a:r>
              <a:rPr kumimoji="1" lang="ja-JP" altLang="en-US"/>
              <a:t>分野の構想</a:t>
            </a:r>
          </a:p>
        </p:txBody>
      </p:sp>
      <p:grpSp>
        <p:nvGrpSpPr>
          <p:cNvPr id="41" name="グループ化 40">
            <a:extLst>
              <a:ext uri="{FF2B5EF4-FFF2-40B4-BE49-F238E27FC236}">
                <a16:creationId xmlns:a16="http://schemas.microsoft.com/office/drawing/2014/main" id="{DE398326-5E3D-726B-95FA-72879497397E}"/>
              </a:ext>
            </a:extLst>
          </p:cNvPr>
          <p:cNvGrpSpPr>
            <a:grpSpLocks noChangeAspect="1"/>
          </p:cNvGrpSpPr>
          <p:nvPr/>
        </p:nvGrpSpPr>
        <p:grpSpPr>
          <a:xfrm>
            <a:off x="5435997" y="91742"/>
            <a:ext cx="1110610" cy="900000"/>
            <a:chOff x="3898476" y="1074240"/>
            <a:chExt cx="2001516" cy="1621965"/>
          </a:xfrm>
        </p:grpSpPr>
        <p:sp>
          <p:nvSpPr>
            <p:cNvPr id="31" name="フリーフォーム 30">
              <a:extLst>
                <a:ext uri="{FF2B5EF4-FFF2-40B4-BE49-F238E27FC236}">
                  <a16:creationId xmlns:a16="http://schemas.microsoft.com/office/drawing/2014/main" id="{DCE5C990-DC52-708A-D334-98DEB90091FD}"/>
                </a:ext>
              </a:extLst>
            </p:cNvPr>
            <p:cNvSpPr/>
            <p:nvPr/>
          </p:nvSpPr>
          <p:spPr>
            <a:xfrm>
              <a:off x="3994484" y="1074241"/>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32" name="直角三角形 31">
              <a:extLst>
                <a:ext uri="{FF2B5EF4-FFF2-40B4-BE49-F238E27FC236}">
                  <a16:creationId xmlns:a16="http://schemas.microsoft.com/office/drawing/2014/main" id="{CC514A0F-502C-C5E7-3CB5-E5D55F161866}"/>
                </a:ext>
              </a:extLst>
            </p:cNvPr>
            <p:cNvSpPr>
              <a:spLocks noChangeAspect="1"/>
            </p:cNvSpPr>
            <p:nvPr/>
          </p:nvSpPr>
          <p:spPr>
            <a:xfrm rot="16200000">
              <a:off x="3939971" y="1128754"/>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3" name="テキスト ボックス 32">
              <a:extLst>
                <a:ext uri="{FF2B5EF4-FFF2-40B4-BE49-F238E27FC236}">
                  <a16:creationId xmlns:a16="http://schemas.microsoft.com/office/drawing/2014/main" id="{0A573CD6-9963-4077-D0A0-7735A9D19EB1}"/>
                </a:ext>
              </a:extLst>
            </p:cNvPr>
            <p:cNvSpPr txBox="1"/>
            <p:nvPr/>
          </p:nvSpPr>
          <p:spPr>
            <a:xfrm>
              <a:off x="3898476" y="1132159"/>
              <a:ext cx="910325" cy="61013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01</a:t>
              </a:r>
              <a:endParaRPr kumimoji="1" lang="ja-JP" altLang="en-US" sz="1600" b="1">
                <a:latin typeface="Hiragino Sans W7" panose="020B0400000000000000" pitchFamily="34" charset="-128"/>
                <a:ea typeface="Hiragino Sans W7" panose="020B0400000000000000" pitchFamily="34" charset="-128"/>
              </a:endParaRPr>
            </a:p>
          </p:txBody>
        </p:sp>
        <p:sp>
          <p:nvSpPr>
            <p:cNvPr id="35" name="テキスト ボックス 34">
              <a:extLst>
                <a:ext uri="{FF2B5EF4-FFF2-40B4-BE49-F238E27FC236}">
                  <a16:creationId xmlns:a16="http://schemas.microsoft.com/office/drawing/2014/main" id="{A358D238-4752-5978-0806-E3A21193CDF7}"/>
                </a:ext>
              </a:extLst>
            </p:cNvPr>
            <p:cNvSpPr txBox="1"/>
            <p:nvPr/>
          </p:nvSpPr>
          <p:spPr>
            <a:xfrm>
              <a:off x="4033600" y="2010388"/>
              <a:ext cx="1866392" cy="610136"/>
            </a:xfrm>
            <a:prstGeom prst="rect">
              <a:avLst/>
            </a:prstGeom>
            <a:noFill/>
          </p:spPr>
          <p:txBody>
            <a:bodyPr wrap="square" rtlCol="0">
              <a:spAutoFit/>
            </a:bodyPr>
            <a:lstStyle/>
            <a:p>
              <a:r>
                <a:rPr kumimoji="1" lang="ja-JP" altLang="en-US" sz="1600" b="1">
                  <a:latin typeface="Hiragino Sans W6" panose="020B0400000000000000" pitchFamily="34" charset="-128"/>
                  <a:ea typeface="Hiragino Sans W6" panose="020B0400000000000000" pitchFamily="34" charset="-128"/>
                </a:rPr>
                <a:t>社会増</a:t>
              </a:r>
            </a:p>
          </p:txBody>
        </p:sp>
        <p:pic>
          <p:nvPicPr>
            <p:cNvPr id="36" name="グラフィックス 35" descr="棒グラフ (上昇) 単色塗りつぶし">
              <a:extLst>
                <a:ext uri="{FF2B5EF4-FFF2-40B4-BE49-F238E27FC236}">
                  <a16:creationId xmlns:a16="http://schemas.microsoft.com/office/drawing/2014/main" id="{D22C09A7-624B-0509-3465-88FFAB0FA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2927" y="1098282"/>
              <a:ext cx="903985" cy="903985"/>
            </a:xfrm>
            <a:prstGeom prst="rect">
              <a:avLst/>
            </a:prstGeom>
          </p:spPr>
        </p:pic>
      </p:grpSp>
      <p:grpSp>
        <p:nvGrpSpPr>
          <p:cNvPr id="42" name="グループ化 41">
            <a:extLst>
              <a:ext uri="{FF2B5EF4-FFF2-40B4-BE49-F238E27FC236}">
                <a16:creationId xmlns:a16="http://schemas.microsoft.com/office/drawing/2014/main" id="{D600F6B8-F1AC-8F2A-909B-4255F12D9C5D}"/>
              </a:ext>
            </a:extLst>
          </p:cNvPr>
          <p:cNvGrpSpPr>
            <a:grpSpLocks noChangeAspect="1"/>
          </p:cNvGrpSpPr>
          <p:nvPr/>
        </p:nvGrpSpPr>
        <p:grpSpPr>
          <a:xfrm>
            <a:off x="6754186" y="49176"/>
            <a:ext cx="1179590" cy="944386"/>
            <a:chOff x="5787882" y="1032375"/>
            <a:chExt cx="2195661" cy="1757855"/>
          </a:xfrm>
        </p:grpSpPr>
        <p:sp>
          <p:nvSpPr>
            <p:cNvPr id="28" name="フリーフォーム 27">
              <a:extLst>
                <a:ext uri="{FF2B5EF4-FFF2-40B4-BE49-F238E27FC236}">
                  <a16:creationId xmlns:a16="http://schemas.microsoft.com/office/drawing/2014/main" id="{A9727679-00A5-5EE4-0A3A-C06D20524E34}"/>
                </a:ext>
              </a:extLst>
            </p:cNvPr>
            <p:cNvSpPr/>
            <p:nvPr/>
          </p:nvSpPr>
          <p:spPr>
            <a:xfrm>
              <a:off x="5900408" y="1085648"/>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29" name="直角三角形 28">
              <a:extLst>
                <a:ext uri="{FF2B5EF4-FFF2-40B4-BE49-F238E27FC236}">
                  <a16:creationId xmlns:a16="http://schemas.microsoft.com/office/drawing/2014/main" id="{E3E9B03D-DB2A-99F9-12C3-274C306DC97D}"/>
                </a:ext>
              </a:extLst>
            </p:cNvPr>
            <p:cNvSpPr>
              <a:spLocks noChangeAspect="1"/>
            </p:cNvSpPr>
            <p:nvPr/>
          </p:nvSpPr>
          <p:spPr>
            <a:xfrm rot="16200000">
              <a:off x="5845895" y="1140161"/>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テキスト ボックス 33">
              <a:extLst>
                <a:ext uri="{FF2B5EF4-FFF2-40B4-BE49-F238E27FC236}">
                  <a16:creationId xmlns:a16="http://schemas.microsoft.com/office/drawing/2014/main" id="{31BBDA0C-639C-D3D0-242E-FEBA40C5EB77}"/>
                </a:ext>
              </a:extLst>
            </p:cNvPr>
            <p:cNvSpPr txBox="1"/>
            <p:nvPr/>
          </p:nvSpPr>
          <p:spPr>
            <a:xfrm>
              <a:off x="5787882" y="1143564"/>
              <a:ext cx="949888" cy="63017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02</a:t>
              </a:r>
              <a:endParaRPr kumimoji="1" lang="ja-JP" altLang="en-US" sz="1600" b="1">
                <a:latin typeface="Hiragino Sans W7" panose="020B0400000000000000" pitchFamily="34" charset="-128"/>
                <a:ea typeface="Hiragino Sans W7" panose="020B0400000000000000" pitchFamily="34" charset="-128"/>
              </a:endParaRPr>
            </a:p>
          </p:txBody>
        </p:sp>
        <p:pic>
          <p:nvPicPr>
            <p:cNvPr id="37" name="グラフィックス 36" descr="銀行 単色塗りつぶし">
              <a:extLst>
                <a:ext uri="{FF2B5EF4-FFF2-40B4-BE49-F238E27FC236}">
                  <a16:creationId xmlns:a16="http://schemas.microsoft.com/office/drawing/2014/main" id="{8A3F0943-8304-2AF7-1D56-01B30C0934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7186" y="1032375"/>
              <a:ext cx="949888" cy="949888"/>
            </a:xfrm>
            <a:prstGeom prst="rect">
              <a:avLst/>
            </a:prstGeom>
          </p:spPr>
        </p:pic>
        <p:sp>
          <p:nvSpPr>
            <p:cNvPr id="38" name="テキスト ボックス 37">
              <a:extLst>
                <a:ext uri="{FF2B5EF4-FFF2-40B4-BE49-F238E27FC236}">
                  <a16:creationId xmlns:a16="http://schemas.microsoft.com/office/drawing/2014/main" id="{DA0F27DF-42DD-9E6C-C62A-EAA58766BFDA}"/>
                </a:ext>
              </a:extLst>
            </p:cNvPr>
            <p:cNvSpPr txBox="1"/>
            <p:nvPr/>
          </p:nvSpPr>
          <p:spPr>
            <a:xfrm>
              <a:off x="5823617" y="1930899"/>
              <a:ext cx="2159926" cy="859331"/>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財政収支の</a:t>
              </a:r>
              <a:endParaRPr lang="en-US" altLang="ja-JP" sz="1200" b="1">
                <a:latin typeface="Hiragino Sans W6" panose="020B0400000000000000" pitchFamily="34" charset="-128"/>
                <a:ea typeface="Hiragino Sans W6" panose="020B0400000000000000" pitchFamily="34" charset="-128"/>
              </a:endParaRPr>
            </a:p>
            <a:p>
              <a:r>
                <a:rPr lang="ja-JP" altLang="en-US" sz="1200" b="1">
                  <a:latin typeface="Hiragino Sans W6" panose="020B0400000000000000" pitchFamily="34" charset="-128"/>
                  <a:ea typeface="Hiragino Sans W6" panose="020B0400000000000000" pitchFamily="34" charset="-128"/>
                </a:rPr>
                <a:t>改善</a:t>
              </a:r>
              <a:endParaRPr kumimoji="1" lang="ja-JP" altLang="en-US" sz="1200" b="1">
                <a:latin typeface="Hiragino Sans W6" panose="020B0400000000000000" pitchFamily="34" charset="-128"/>
                <a:ea typeface="Hiragino Sans W6" panose="020B0400000000000000" pitchFamily="34" charset="-128"/>
              </a:endParaRPr>
            </a:p>
          </p:txBody>
        </p:sp>
      </p:grpSp>
      <p:pic>
        <p:nvPicPr>
          <p:cNvPr id="13" name="図 12">
            <a:extLst>
              <a:ext uri="{FF2B5EF4-FFF2-40B4-BE49-F238E27FC236}">
                <a16:creationId xmlns:a16="http://schemas.microsoft.com/office/drawing/2014/main" id="{E7D2A84C-A725-10E8-E5FF-18AC2041FDE9}"/>
              </a:ext>
            </a:extLst>
          </p:cNvPr>
          <p:cNvPicPr>
            <a:picLocks noChangeAspect="1"/>
          </p:cNvPicPr>
          <p:nvPr/>
        </p:nvPicPr>
        <p:blipFill>
          <a:blip r:embed="rId7"/>
          <a:srcRect/>
          <a:stretch/>
        </p:blipFill>
        <p:spPr>
          <a:xfrm>
            <a:off x="2969074" y="2374058"/>
            <a:ext cx="1920624" cy="3519525"/>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543E4F64-4D12-059A-80E6-E86D977C1FE5}"/>
              </a:ext>
            </a:extLst>
          </p:cNvPr>
          <p:cNvPicPr>
            <a:picLocks noChangeAspect="1"/>
          </p:cNvPicPr>
          <p:nvPr/>
        </p:nvPicPr>
        <p:blipFill>
          <a:blip r:embed="rId8"/>
          <a:stretch>
            <a:fillRect/>
          </a:stretch>
        </p:blipFill>
        <p:spPr>
          <a:xfrm>
            <a:off x="10391109" y="2360894"/>
            <a:ext cx="1630472" cy="3532689"/>
          </a:xfrm>
          <a:prstGeom prst="rect">
            <a:avLst/>
          </a:prstGeom>
        </p:spPr>
      </p:pic>
      <p:pic>
        <p:nvPicPr>
          <p:cNvPr id="19" name="図 18" descr="テキスト&#10;&#10;中程度の精度で自動的に生成された説明">
            <a:extLst>
              <a:ext uri="{FF2B5EF4-FFF2-40B4-BE49-F238E27FC236}">
                <a16:creationId xmlns:a16="http://schemas.microsoft.com/office/drawing/2014/main" id="{28B39CF1-D4D3-3F8F-ABBC-575A31FEF8DB}"/>
              </a:ext>
            </a:extLst>
          </p:cNvPr>
          <p:cNvPicPr>
            <a:picLocks noChangeAspect="1"/>
          </p:cNvPicPr>
          <p:nvPr/>
        </p:nvPicPr>
        <p:blipFill>
          <a:blip r:embed="rId9"/>
          <a:stretch>
            <a:fillRect/>
          </a:stretch>
        </p:blipFill>
        <p:spPr>
          <a:xfrm>
            <a:off x="639500" y="2368544"/>
            <a:ext cx="1644021" cy="3532688"/>
          </a:xfrm>
          <a:prstGeom prst="rect">
            <a:avLst/>
          </a:prstGeom>
        </p:spPr>
      </p:pic>
      <p:pic>
        <p:nvPicPr>
          <p:cNvPr id="21" name="図 20" descr="テキスト&#10;&#10;自動的に生成された説明">
            <a:extLst>
              <a:ext uri="{FF2B5EF4-FFF2-40B4-BE49-F238E27FC236}">
                <a16:creationId xmlns:a16="http://schemas.microsoft.com/office/drawing/2014/main" id="{FA1AC2C4-7BE5-BDF4-179E-BF63E08112C0}"/>
              </a:ext>
            </a:extLst>
          </p:cNvPr>
          <p:cNvPicPr>
            <a:picLocks noChangeAspect="1"/>
          </p:cNvPicPr>
          <p:nvPr/>
        </p:nvPicPr>
        <p:blipFill>
          <a:blip r:embed="rId10"/>
          <a:stretch>
            <a:fillRect/>
          </a:stretch>
        </p:blipFill>
        <p:spPr>
          <a:xfrm>
            <a:off x="5250340" y="2343228"/>
            <a:ext cx="1667085" cy="3582248"/>
          </a:xfrm>
          <a:prstGeom prst="rect">
            <a:avLst/>
          </a:prstGeom>
        </p:spPr>
      </p:pic>
      <p:pic>
        <p:nvPicPr>
          <p:cNvPr id="23" name="図 22" descr="テキスト&#10;&#10;自動的に生成された説明">
            <a:extLst>
              <a:ext uri="{FF2B5EF4-FFF2-40B4-BE49-F238E27FC236}">
                <a16:creationId xmlns:a16="http://schemas.microsoft.com/office/drawing/2014/main" id="{5DB815DC-10F5-12A0-0B2B-2A1B2471154E}"/>
              </a:ext>
            </a:extLst>
          </p:cNvPr>
          <p:cNvPicPr>
            <a:picLocks noChangeAspect="1"/>
          </p:cNvPicPr>
          <p:nvPr/>
        </p:nvPicPr>
        <p:blipFill>
          <a:blip r:embed="rId11"/>
          <a:stretch>
            <a:fillRect/>
          </a:stretch>
        </p:blipFill>
        <p:spPr>
          <a:xfrm>
            <a:off x="7500964" y="1045711"/>
            <a:ext cx="2259691" cy="4896000"/>
          </a:xfrm>
          <a:prstGeom prst="rect">
            <a:avLst/>
          </a:prstGeom>
        </p:spPr>
      </p:pic>
    </p:spTree>
    <p:extLst>
      <p:ext uri="{BB962C8B-B14F-4D97-AF65-F5344CB8AC3E}">
        <p14:creationId xmlns:p14="http://schemas.microsoft.com/office/powerpoint/2010/main" val="4077074604"/>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B2E5761-7C65-2865-C80E-3C057F402449}"/>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FB3D45CE-7A9D-207B-9F4C-ED99B4539170}"/>
              </a:ext>
            </a:extLst>
          </p:cNvPr>
          <p:cNvSpPr>
            <a:spLocks noGrp="1"/>
          </p:cNvSpPr>
          <p:nvPr>
            <p:ph type="ctrTitle"/>
          </p:nvPr>
        </p:nvSpPr>
        <p:spPr/>
        <p:txBody>
          <a:bodyPr/>
          <a:lstStyle/>
          <a:p>
            <a:r>
              <a:rPr lang="en-US" altLang="ja-JP"/>
              <a:t>5</a:t>
            </a:r>
            <a:r>
              <a:rPr lang="ja-JP" altLang="en-US"/>
              <a:t>つの</a:t>
            </a:r>
            <a:r>
              <a:rPr kumimoji="1" lang="ja-JP" altLang="en-US"/>
              <a:t>分野の構想</a:t>
            </a:r>
          </a:p>
        </p:txBody>
      </p:sp>
      <p:grpSp>
        <p:nvGrpSpPr>
          <p:cNvPr id="41" name="グループ化 40">
            <a:extLst>
              <a:ext uri="{FF2B5EF4-FFF2-40B4-BE49-F238E27FC236}">
                <a16:creationId xmlns:a16="http://schemas.microsoft.com/office/drawing/2014/main" id="{DE398326-5E3D-726B-95FA-72879497397E}"/>
              </a:ext>
            </a:extLst>
          </p:cNvPr>
          <p:cNvGrpSpPr>
            <a:grpSpLocks noChangeAspect="1"/>
          </p:cNvGrpSpPr>
          <p:nvPr/>
        </p:nvGrpSpPr>
        <p:grpSpPr>
          <a:xfrm>
            <a:off x="5435997" y="91742"/>
            <a:ext cx="1110610" cy="900000"/>
            <a:chOff x="3898476" y="1074240"/>
            <a:chExt cx="2001516" cy="1621965"/>
          </a:xfrm>
        </p:grpSpPr>
        <p:sp>
          <p:nvSpPr>
            <p:cNvPr id="31" name="フリーフォーム 30">
              <a:extLst>
                <a:ext uri="{FF2B5EF4-FFF2-40B4-BE49-F238E27FC236}">
                  <a16:creationId xmlns:a16="http://schemas.microsoft.com/office/drawing/2014/main" id="{DCE5C990-DC52-708A-D334-98DEB90091FD}"/>
                </a:ext>
              </a:extLst>
            </p:cNvPr>
            <p:cNvSpPr/>
            <p:nvPr/>
          </p:nvSpPr>
          <p:spPr>
            <a:xfrm>
              <a:off x="3994484" y="1074241"/>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32" name="直角三角形 31">
              <a:extLst>
                <a:ext uri="{FF2B5EF4-FFF2-40B4-BE49-F238E27FC236}">
                  <a16:creationId xmlns:a16="http://schemas.microsoft.com/office/drawing/2014/main" id="{CC514A0F-502C-C5E7-3CB5-E5D55F161866}"/>
                </a:ext>
              </a:extLst>
            </p:cNvPr>
            <p:cNvSpPr>
              <a:spLocks noChangeAspect="1"/>
            </p:cNvSpPr>
            <p:nvPr/>
          </p:nvSpPr>
          <p:spPr>
            <a:xfrm rot="16200000">
              <a:off x="3939971" y="1128754"/>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3" name="テキスト ボックス 32">
              <a:extLst>
                <a:ext uri="{FF2B5EF4-FFF2-40B4-BE49-F238E27FC236}">
                  <a16:creationId xmlns:a16="http://schemas.microsoft.com/office/drawing/2014/main" id="{0A573CD6-9963-4077-D0A0-7735A9D19EB1}"/>
                </a:ext>
              </a:extLst>
            </p:cNvPr>
            <p:cNvSpPr txBox="1"/>
            <p:nvPr/>
          </p:nvSpPr>
          <p:spPr>
            <a:xfrm>
              <a:off x="3898476" y="1132159"/>
              <a:ext cx="910325" cy="61013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01</a:t>
              </a:r>
              <a:endParaRPr kumimoji="1" lang="ja-JP" altLang="en-US" sz="1600" b="1">
                <a:latin typeface="Hiragino Sans W7" panose="020B0400000000000000" pitchFamily="34" charset="-128"/>
                <a:ea typeface="Hiragino Sans W7" panose="020B0400000000000000" pitchFamily="34" charset="-128"/>
              </a:endParaRPr>
            </a:p>
          </p:txBody>
        </p:sp>
        <p:sp>
          <p:nvSpPr>
            <p:cNvPr id="35" name="テキスト ボックス 34">
              <a:extLst>
                <a:ext uri="{FF2B5EF4-FFF2-40B4-BE49-F238E27FC236}">
                  <a16:creationId xmlns:a16="http://schemas.microsoft.com/office/drawing/2014/main" id="{A358D238-4752-5978-0806-E3A21193CDF7}"/>
                </a:ext>
              </a:extLst>
            </p:cNvPr>
            <p:cNvSpPr txBox="1"/>
            <p:nvPr/>
          </p:nvSpPr>
          <p:spPr>
            <a:xfrm>
              <a:off x="4033600" y="2010388"/>
              <a:ext cx="1866392" cy="610136"/>
            </a:xfrm>
            <a:prstGeom prst="rect">
              <a:avLst/>
            </a:prstGeom>
            <a:noFill/>
          </p:spPr>
          <p:txBody>
            <a:bodyPr wrap="square" rtlCol="0">
              <a:spAutoFit/>
            </a:bodyPr>
            <a:lstStyle/>
            <a:p>
              <a:r>
                <a:rPr kumimoji="1" lang="ja-JP" altLang="en-US" sz="1600" b="1">
                  <a:latin typeface="Hiragino Sans W6" panose="020B0400000000000000" pitchFamily="34" charset="-128"/>
                  <a:ea typeface="Hiragino Sans W6" panose="020B0400000000000000" pitchFamily="34" charset="-128"/>
                </a:rPr>
                <a:t>社会増</a:t>
              </a:r>
            </a:p>
          </p:txBody>
        </p:sp>
        <p:pic>
          <p:nvPicPr>
            <p:cNvPr id="36" name="グラフィックス 35" descr="棒グラフ (上昇) 単色塗りつぶし">
              <a:extLst>
                <a:ext uri="{FF2B5EF4-FFF2-40B4-BE49-F238E27FC236}">
                  <a16:creationId xmlns:a16="http://schemas.microsoft.com/office/drawing/2014/main" id="{D22C09A7-624B-0509-3465-88FFAB0FA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42927" y="1098282"/>
              <a:ext cx="903985" cy="903985"/>
            </a:xfrm>
            <a:prstGeom prst="rect">
              <a:avLst/>
            </a:prstGeom>
          </p:spPr>
        </p:pic>
      </p:grpSp>
      <p:grpSp>
        <p:nvGrpSpPr>
          <p:cNvPr id="42" name="グループ化 41">
            <a:extLst>
              <a:ext uri="{FF2B5EF4-FFF2-40B4-BE49-F238E27FC236}">
                <a16:creationId xmlns:a16="http://schemas.microsoft.com/office/drawing/2014/main" id="{D600F6B8-F1AC-8F2A-909B-4255F12D9C5D}"/>
              </a:ext>
            </a:extLst>
          </p:cNvPr>
          <p:cNvGrpSpPr>
            <a:grpSpLocks noChangeAspect="1"/>
          </p:cNvGrpSpPr>
          <p:nvPr/>
        </p:nvGrpSpPr>
        <p:grpSpPr>
          <a:xfrm>
            <a:off x="6754186" y="49176"/>
            <a:ext cx="1179590" cy="944386"/>
            <a:chOff x="5787882" y="1032375"/>
            <a:chExt cx="2195661" cy="1757855"/>
          </a:xfrm>
        </p:grpSpPr>
        <p:sp>
          <p:nvSpPr>
            <p:cNvPr id="28" name="フリーフォーム 27">
              <a:extLst>
                <a:ext uri="{FF2B5EF4-FFF2-40B4-BE49-F238E27FC236}">
                  <a16:creationId xmlns:a16="http://schemas.microsoft.com/office/drawing/2014/main" id="{A9727679-00A5-5EE4-0A3A-C06D20524E34}"/>
                </a:ext>
              </a:extLst>
            </p:cNvPr>
            <p:cNvSpPr/>
            <p:nvPr/>
          </p:nvSpPr>
          <p:spPr>
            <a:xfrm>
              <a:off x="5900408" y="1085648"/>
              <a:ext cx="1628634" cy="1621964"/>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29" name="直角三角形 28">
              <a:extLst>
                <a:ext uri="{FF2B5EF4-FFF2-40B4-BE49-F238E27FC236}">
                  <a16:creationId xmlns:a16="http://schemas.microsoft.com/office/drawing/2014/main" id="{E3E9B03D-DB2A-99F9-12C3-274C306DC97D}"/>
                </a:ext>
              </a:extLst>
            </p:cNvPr>
            <p:cNvSpPr>
              <a:spLocks noChangeAspect="1"/>
            </p:cNvSpPr>
            <p:nvPr/>
          </p:nvSpPr>
          <p:spPr>
            <a:xfrm rot="16200000">
              <a:off x="5845895" y="1140161"/>
              <a:ext cx="644943" cy="535916"/>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テキスト ボックス 33">
              <a:extLst>
                <a:ext uri="{FF2B5EF4-FFF2-40B4-BE49-F238E27FC236}">
                  <a16:creationId xmlns:a16="http://schemas.microsoft.com/office/drawing/2014/main" id="{31BBDA0C-639C-D3D0-242E-FEBA40C5EB77}"/>
                </a:ext>
              </a:extLst>
            </p:cNvPr>
            <p:cNvSpPr txBox="1"/>
            <p:nvPr/>
          </p:nvSpPr>
          <p:spPr>
            <a:xfrm>
              <a:off x="5787882" y="1143564"/>
              <a:ext cx="949888" cy="630176"/>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02</a:t>
              </a:r>
              <a:endParaRPr kumimoji="1" lang="ja-JP" altLang="en-US" sz="1600" b="1">
                <a:latin typeface="Hiragino Sans W7" panose="020B0400000000000000" pitchFamily="34" charset="-128"/>
                <a:ea typeface="Hiragino Sans W7" panose="020B0400000000000000" pitchFamily="34" charset="-128"/>
              </a:endParaRPr>
            </a:p>
          </p:txBody>
        </p:sp>
        <p:pic>
          <p:nvPicPr>
            <p:cNvPr id="37" name="グラフィックス 36" descr="銀行 単色塗りつぶし">
              <a:extLst>
                <a:ext uri="{FF2B5EF4-FFF2-40B4-BE49-F238E27FC236}">
                  <a16:creationId xmlns:a16="http://schemas.microsoft.com/office/drawing/2014/main" id="{8A3F0943-8304-2AF7-1D56-01B30C0934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17186" y="1032375"/>
              <a:ext cx="949888" cy="949888"/>
            </a:xfrm>
            <a:prstGeom prst="rect">
              <a:avLst/>
            </a:prstGeom>
          </p:spPr>
        </p:pic>
        <p:sp>
          <p:nvSpPr>
            <p:cNvPr id="38" name="テキスト ボックス 37">
              <a:extLst>
                <a:ext uri="{FF2B5EF4-FFF2-40B4-BE49-F238E27FC236}">
                  <a16:creationId xmlns:a16="http://schemas.microsoft.com/office/drawing/2014/main" id="{DA0F27DF-42DD-9E6C-C62A-EAA58766BFDA}"/>
                </a:ext>
              </a:extLst>
            </p:cNvPr>
            <p:cNvSpPr txBox="1"/>
            <p:nvPr/>
          </p:nvSpPr>
          <p:spPr>
            <a:xfrm>
              <a:off x="5823617" y="1930899"/>
              <a:ext cx="2159926" cy="859331"/>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財政収支の</a:t>
              </a:r>
              <a:endParaRPr lang="en-US" altLang="ja-JP" sz="1200" b="1">
                <a:latin typeface="Hiragino Sans W6" panose="020B0400000000000000" pitchFamily="34" charset="-128"/>
                <a:ea typeface="Hiragino Sans W6" panose="020B0400000000000000" pitchFamily="34" charset="-128"/>
              </a:endParaRPr>
            </a:p>
            <a:p>
              <a:r>
                <a:rPr lang="ja-JP" altLang="en-US" sz="1200" b="1">
                  <a:latin typeface="Hiragino Sans W6" panose="020B0400000000000000" pitchFamily="34" charset="-128"/>
                  <a:ea typeface="Hiragino Sans W6" panose="020B0400000000000000" pitchFamily="34" charset="-128"/>
                </a:rPr>
                <a:t>改善</a:t>
              </a:r>
              <a:endParaRPr kumimoji="1" lang="ja-JP" altLang="en-US" sz="1200" b="1">
                <a:latin typeface="Hiragino Sans W6" panose="020B0400000000000000" pitchFamily="34" charset="-128"/>
                <a:ea typeface="Hiragino Sans W6" panose="020B0400000000000000" pitchFamily="34" charset="-128"/>
              </a:endParaRPr>
            </a:p>
          </p:txBody>
        </p:sp>
      </p:grpSp>
      <p:pic>
        <p:nvPicPr>
          <p:cNvPr id="13" name="図 12">
            <a:extLst>
              <a:ext uri="{FF2B5EF4-FFF2-40B4-BE49-F238E27FC236}">
                <a16:creationId xmlns:a16="http://schemas.microsoft.com/office/drawing/2014/main" id="{E7D2A84C-A725-10E8-E5FF-18AC2041FDE9}"/>
              </a:ext>
            </a:extLst>
          </p:cNvPr>
          <p:cNvPicPr>
            <a:picLocks noChangeAspect="1"/>
          </p:cNvPicPr>
          <p:nvPr/>
        </p:nvPicPr>
        <p:blipFill>
          <a:blip r:embed="rId7"/>
          <a:srcRect/>
          <a:stretch/>
        </p:blipFill>
        <p:spPr>
          <a:xfrm>
            <a:off x="2969074" y="2374058"/>
            <a:ext cx="1920624" cy="3519525"/>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543E4F64-4D12-059A-80E6-E86D977C1FE5}"/>
              </a:ext>
            </a:extLst>
          </p:cNvPr>
          <p:cNvPicPr>
            <a:picLocks noChangeAspect="1"/>
          </p:cNvPicPr>
          <p:nvPr/>
        </p:nvPicPr>
        <p:blipFill>
          <a:blip r:embed="rId8"/>
          <a:stretch>
            <a:fillRect/>
          </a:stretch>
        </p:blipFill>
        <p:spPr>
          <a:xfrm>
            <a:off x="9753929" y="1004402"/>
            <a:ext cx="2267652" cy="4913246"/>
          </a:xfrm>
          <a:prstGeom prst="rect">
            <a:avLst/>
          </a:prstGeom>
        </p:spPr>
      </p:pic>
      <p:pic>
        <p:nvPicPr>
          <p:cNvPr id="19" name="図 18" descr="テキスト&#10;&#10;中程度の精度で自動的に生成された説明">
            <a:extLst>
              <a:ext uri="{FF2B5EF4-FFF2-40B4-BE49-F238E27FC236}">
                <a16:creationId xmlns:a16="http://schemas.microsoft.com/office/drawing/2014/main" id="{28B39CF1-D4D3-3F8F-ABBC-575A31FEF8DB}"/>
              </a:ext>
            </a:extLst>
          </p:cNvPr>
          <p:cNvPicPr>
            <a:picLocks noChangeAspect="1"/>
          </p:cNvPicPr>
          <p:nvPr/>
        </p:nvPicPr>
        <p:blipFill>
          <a:blip r:embed="rId9"/>
          <a:stretch>
            <a:fillRect/>
          </a:stretch>
        </p:blipFill>
        <p:spPr>
          <a:xfrm>
            <a:off x="639500" y="2368544"/>
            <a:ext cx="1644021" cy="3532688"/>
          </a:xfrm>
          <a:prstGeom prst="rect">
            <a:avLst/>
          </a:prstGeom>
        </p:spPr>
      </p:pic>
      <p:pic>
        <p:nvPicPr>
          <p:cNvPr id="21" name="図 20" descr="テキスト&#10;&#10;自動的に生成された説明">
            <a:extLst>
              <a:ext uri="{FF2B5EF4-FFF2-40B4-BE49-F238E27FC236}">
                <a16:creationId xmlns:a16="http://schemas.microsoft.com/office/drawing/2014/main" id="{FA1AC2C4-7BE5-BDF4-179E-BF63E08112C0}"/>
              </a:ext>
            </a:extLst>
          </p:cNvPr>
          <p:cNvPicPr>
            <a:picLocks noChangeAspect="1"/>
          </p:cNvPicPr>
          <p:nvPr/>
        </p:nvPicPr>
        <p:blipFill>
          <a:blip r:embed="rId10"/>
          <a:stretch>
            <a:fillRect/>
          </a:stretch>
        </p:blipFill>
        <p:spPr>
          <a:xfrm>
            <a:off x="5250340" y="2343228"/>
            <a:ext cx="1667085" cy="3582248"/>
          </a:xfrm>
          <a:prstGeom prst="rect">
            <a:avLst/>
          </a:prstGeom>
        </p:spPr>
      </p:pic>
      <p:pic>
        <p:nvPicPr>
          <p:cNvPr id="23" name="図 22" descr="テキスト&#10;&#10;自動的に生成された説明">
            <a:extLst>
              <a:ext uri="{FF2B5EF4-FFF2-40B4-BE49-F238E27FC236}">
                <a16:creationId xmlns:a16="http://schemas.microsoft.com/office/drawing/2014/main" id="{5DB815DC-10F5-12A0-0B2B-2A1B2471154E}"/>
              </a:ext>
            </a:extLst>
          </p:cNvPr>
          <p:cNvPicPr>
            <a:picLocks noChangeAspect="1"/>
          </p:cNvPicPr>
          <p:nvPr/>
        </p:nvPicPr>
        <p:blipFill>
          <a:blip r:embed="rId11"/>
          <a:stretch>
            <a:fillRect/>
          </a:stretch>
        </p:blipFill>
        <p:spPr>
          <a:xfrm>
            <a:off x="7500964" y="2343227"/>
            <a:ext cx="1660837" cy="3598483"/>
          </a:xfrm>
          <a:prstGeom prst="rect">
            <a:avLst/>
          </a:prstGeom>
        </p:spPr>
      </p:pic>
    </p:spTree>
    <p:extLst>
      <p:ext uri="{BB962C8B-B14F-4D97-AF65-F5344CB8AC3E}">
        <p14:creationId xmlns:p14="http://schemas.microsoft.com/office/powerpoint/2010/main" val="3385286390"/>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98D2547-6734-504E-9A5E-70193A359D03}"/>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7BD4AFF-7919-4981-9CF7-3D4A4DA4B96B}"/>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E19B38E1-221B-4CC4-2099-731DDC22D868}"/>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2BC87192-0D53-AE4D-6F26-2DED4F3606E9}"/>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DC3AF8D7-DD9A-ABA7-FF92-0931B4695AD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84223E6A-4ADE-CC28-2CFE-C26C50810BE0}"/>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2FE3AE91-6400-3A76-A236-1A793FFBF6FA}"/>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7C30F667-0339-B848-BC67-AF93E87AEA7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C797FACC-4C29-E70C-40CD-8C5CF8DBAB9F}"/>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E16BDC98-7CCC-CC64-C1B8-F98923D7F6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2069F633-E2B6-EF3B-03C2-376D9485379A}"/>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7AE532B9-2B35-F887-AAAD-D4535C0DCB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26BA25A4-F32E-92EC-2373-BBBDA6C2D8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73956" y="2016872"/>
              <a:ext cx="1363693" cy="1654583"/>
            </a:xfrm>
            <a:prstGeom prst="rect">
              <a:avLst/>
            </a:prstGeom>
          </p:spPr>
        </p:pic>
      </p:grpSp>
      <p:sp>
        <p:nvSpPr>
          <p:cNvPr id="78" name="テキスト ボックス 77">
            <a:extLst>
              <a:ext uri="{FF2B5EF4-FFF2-40B4-BE49-F238E27FC236}">
                <a16:creationId xmlns:a16="http://schemas.microsoft.com/office/drawing/2014/main" id="{DED84406-38E4-E9C5-D23B-166EA5358703}"/>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pic>
        <p:nvPicPr>
          <p:cNvPr id="23" name="図 22">
            <a:extLst>
              <a:ext uri="{FF2B5EF4-FFF2-40B4-BE49-F238E27FC236}">
                <a16:creationId xmlns:a16="http://schemas.microsoft.com/office/drawing/2014/main" id="{F46A02DD-C2C3-E714-85BB-773454565D99}"/>
              </a:ext>
            </a:extLst>
          </p:cNvPr>
          <p:cNvPicPr>
            <a:picLocks noChangeAspect="1"/>
          </p:cNvPicPr>
          <p:nvPr/>
        </p:nvPicPr>
        <p:blipFill>
          <a:blip r:embed="rId9"/>
          <a:stretch>
            <a:fillRect/>
          </a:stretch>
        </p:blipFill>
        <p:spPr>
          <a:xfrm>
            <a:off x="4396075" y="1044556"/>
            <a:ext cx="2462142" cy="2441958"/>
          </a:xfrm>
          <a:prstGeom prst="rect">
            <a:avLst/>
          </a:prstGeom>
        </p:spPr>
      </p:pic>
      <p:pic>
        <p:nvPicPr>
          <p:cNvPr id="24" name="図 23">
            <a:extLst>
              <a:ext uri="{FF2B5EF4-FFF2-40B4-BE49-F238E27FC236}">
                <a16:creationId xmlns:a16="http://schemas.microsoft.com/office/drawing/2014/main" id="{F5CE57F5-BBC0-1AFA-6482-D5B6E10EAA46}"/>
              </a:ext>
            </a:extLst>
          </p:cNvPr>
          <p:cNvPicPr>
            <a:picLocks noChangeAspect="1"/>
          </p:cNvPicPr>
          <p:nvPr/>
        </p:nvPicPr>
        <p:blipFill>
          <a:blip r:embed="rId10"/>
          <a:stretch>
            <a:fillRect/>
          </a:stretch>
        </p:blipFill>
        <p:spPr>
          <a:xfrm>
            <a:off x="5945692" y="1740381"/>
            <a:ext cx="3440944" cy="2684136"/>
          </a:xfrm>
          <a:prstGeom prst="rect">
            <a:avLst/>
          </a:prstGeom>
        </p:spPr>
      </p:pic>
      <p:pic>
        <p:nvPicPr>
          <p:cNvPr id="25" name="図 24">
            <a:extLst>
              <a:ext uri="{FF2B5EF4-FFF2-40B4-BE49-F238E27FC236}">
                <a16:creationId xmlns:a16="http://schemas.microsoft.com/office/drawing/2014/main" id="{E562A515-B778-E1E5-7F76-F10AE45D420B}"/>
              </a:ext>
            </a:extLst>
          </p:cNvPr>
          <p:cNvPicPr>
            <a:picLocks noChangeAspect="1"/>
          </p:cNvPicPr>
          <p:nvPr/>
        </p:nvPicPr>
        <p:blipFill>
          <a:blip r:embed="rId11"/>
          <a:stretch>
            <a:fillRect/>
          </a:stretch>
        </p:blipFill>
        <p:spPr>
          <a:xfrm>
            <a:off x="5206906" y="3004838"/>
            <a:ext cx="2472232" cy="1775970"/>
          </a:xfrm>
          <a:prstGeom prst="rect">
            <a:avLst/>
          </a:prstGeom>
        </p:spPr>
      </p:pic>
      <p:pic>
        <p:nvPicPr>
          <p:cNvPr id="27" name="図 26">
            <a:extLst>
              <a:ext uri="{FF2B5EF4-FFF2-40B4-BE49-F238E27FC236}">
                <a16:creationId xmlns:a16="http://schemas.microsoft.com/office/drawing/2014/main" id="{0BAD5514-CB41-6462-ECA8-C83C950E1774}"/>
              </a:ext>
            </a:extLst>
          </p:cNvPr>
          <p:cNvPicPr>
            <a:picLocks noChangeAspect="1"/>
          </p:cNvPicPr>
          <p:nvPr/>
        </p:nvPicPr>
        <p:blipFill>
          <a:blip r:embed="rId12"/>
          <a:stretch>
            <a:fillRect/>
          </a:stretch>
        </p:blipFill>
        <p:spPr>
          <a:xfrm>
            <a:off x="4818428" y="4323040"/>
            <a:ext cx="2643775" cy="1725516"/>
          </a:xfrm>
          <a:prstGeom prst="rect">
            <a:avLst/>
          </a:prstGeom>
        </p:spPr>
      </p:pic>
      <p:grpSp>
        <p:nvGrpSpPr>
          <p:cNvPr id="32" name="グループ化 31">
            <a:extLst>
              <a:ext uri="{FF2B5EF4-FFF2-40B4-BE49-F238E27FC236}">
                <a16:creationId xmlns:a16="http://schemas.microsoft.com/office/drawing/2014/main" id="{765D69CA-4C35-796B-96EC-4FF74B0B27DD}"/>
              </a:ext>
            </a:extLst>
          </p:cNvPr>
          <p:cNvGrpSpPr/>
          <p:nvPr/>
        </p:nvGrpSpPr>
        <p:grpSpPr>
          <a:xfrm>
            <a:off x="901991" y="1636582"/>
            <a:ext cx="1595468" cy="400110"/>
            <a:chOff x="1265632" y="1045813"/>
            <a:chExt cx="1411204" cy="400110"/>
          </a:xfrm>
          <a:effectLst>
            <a:outerShdw blurRad="50800" dist="38100" dir="2700000" algn="tl" rotWithShape="0">
              <a:prstClr val="black">
                <a:alpha val="40000"/>
              </a:prstClr>
            </a:outerShdw>
          </a:effectLst>
        </p:grpSpPr>
        <p:sp>
          <p:nvSpPr>
            <p:cNvPr id="33" name="正方形/長方形 32">
              <a:extLst>
                <a:ext uri="{FF2B5EF4-FFF2-40B4-BE49-F238E27FC236}">
                  <a16:creationId xmlns:a16="http://schemas.microsoft.com/office/drawing/2014/main" id="{78C83550-CCDA-B820-453E-057E973914C9}"/>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000" b="1">
                  <a:latin typeface="Hiragino Sans W6" panose="020B0400000000000000" pitchFamily="34" charset="-128"/>
                  <a:ea typeface="Hiragino Sans W6" panose="020B0400000000000000" pitchFamily="34" charset="-128"/>
                </a:rPr>
                <a:t>新治地区</a:t>
              </a:r>
            </a:p>
          </p:txBody>
        </p:sp>
        <p:pic>
          <p:nvPicPr>
            <p:cNvPr id="34" name="グラフィックス 33" descr="マーカー 単色塗りつぶし">
              <a:extLst>
                <a:ext uri="{FF2B5EF4-FFF2-40B4-BE49-F238E27FC236}">
                  <a16:creationId xmlns:a16="http://schemas.microsoft.com/office/drawing/2014/main" id="{D8727A59-6135-403F-FA3A-68772245C09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grpSp>
        <p:nvGrpSpPr>
          <p:cNvPr id="37" name="グループ化 36">
            <a:extLst>
              <a:ext uri="{FF2B5EF4-FFF2-40B4-BE49-F238E27FC236}">
                <a16:creationId xmlns:a16="http://schemas.microsoft.com/office/drawing/2014/main" id="{BBC03AE3-3EBB-1F8A-5C8F-35FA388224DA}"/>
              </a:ext>
            </a:extLst>
          </p:cNvPr>
          <p:cNvGrpSpPr/>
          <p:nvPr/>
        </p:nvGrpSpPr>
        <p:grpSpPr>
          <a:xfrm>
            <a:off x="899251" y="4071638"/>
            <a:ext cx="1595468" cy="400110"/>
            <a:chOff x="1265632" y="1045813"/>
            <a:chExt cx="1411204" cy="400110"/>
          </a:xfrm>
          <a:effectLst>
            <a:outerShdw blurRad="50800" dist="38100" dir="2700000" algn="tl" rotWithShape="0">
              <a:prstClr val="black">
                <a:alpha val="40000"/>
              </a:prstClr>
            </a:outerShdw>
          </a:effectLst>
        </p:grpSpPr>
        <p:sp>
          <p:nvSpPr>
            <p:cNvPr id="40" name="正方形/長方形 39">
              <a:extLst>
                <a:ext uri="{FF2B5EF4-FFF2-40B4-BE49-F238E27FC236}">
                  <a16:creationId xmlns:a16="http://schemas.microsoft.com/office/drawing/2014/main" id="{D3A44E38-0664-0955-909E-5AC62569FC2B}"/>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2000" b="1">
                  <a:latin typeface="Hiragino Sans W6" panose="020B0400000000000000" pitchFamily="34" charset="-128"/>
                  <a:ea typeface="Hiragino Sans W6" panose="020B0400000000000000" pitchFamily="34" charset="-128"/>
                </a:rPr>
                <a:t>南部</a:t>
              </a:r>
              <a:r>
                <a:rPr kumimoji="1" lang="ja-JP" altLang="en-US" sz="2000" b="1">
                  <a:latin typeface="Hiragino Sans W6" panose="020B0400000000000000" pitchFamily="34" charset="-128"/>
                  <a:ea typeface="Hiragino Sans W6" panose="020B0400000000000000" pitchFamily="34" charset="-128"/>
                </a:rPr>
                <a:t>地区</a:t>
              </a:r>
            </a:p>
          </p:txBody>
        </p:sp>
        <p:pic>
          <p:nvPicPr>
            <p:cNvPr id="42" name="グラフィックス 41" descr="マーカー 単色塗りつぶし">
              <a:extLst>
                <a:ext uri="{FF2B5EF4-FFF2-40B4-BE49-F238E27FC236}">
                  <a16:creationId xmlns:a16="http://schemas.microsoft.com/office/drawing/2014/main" id="{3041E62E-62BC-1EBC-0B71-24DDF9A7E56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cxnSp>
        <p:nvCxnSpPr>
          <p:cNvPr id="49" name="直線コネクタ 48">
            <a:extLst>
              <a:ext uri="{FF2B5EF4-FFF2-40B4-BE49-F238E27FC236}">
                <a16:creationId xmlns:a16="http://schemas.microsoft.com/office/drawing/2014/main" id="{4D434A68-E597-0003-7DA0-0BAE535403C3}"/>
              </a:ext>
            </a:extLst>
          </p:cNvPr>
          <p:cNvCxnSpPr>
            <a:cxnSpLocks/>
          </p:cNvCxnSpPr>
          <p:nvPr/>
        </p:nvCxnSpPr>
        <p:spPr>
          <a:xfrm>
            <a:off x="8398523" y="1687468"/>
            <a:ext cx="1774974"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nvGrpSpPr>
          <p:cNvPr id="50" name="グループ化 49">
            <a:extLst>
              <a:ext uri="{FF2B5EF4-FFF2-40B4-BE49-F238E27FC236}">
                <a16:creationId xmlns:a16="http://schemas.microsoft.com/office/drawing/2014/main" id="{78E48526-C4E4-20DC-8FF7-F8C0FBEC1AC9}"/>
              </a:ext>
            </a:extLst>
          </p:cNvPr>
          <p:cNvGrpSpPr/>
          <p:nvPr/>
        </p:nvGrpSpPr>
        <p:grpSpPr>
          <a:xfrm>
            <a:off x="9697281" y="4401475"/>
            <a:ext cx="1595468" cy="400110"/>
            <a:chOff x="1265632" y="1045813"/>
            <a:chExt cx="1411204" cy="400110"/>
          </a:xfrm>
          <a:effectLst>
            <a:outerShdw blurRad="50800" dist="38100" dir="2700000" algn="tl" rotWithShape="0">
              <a:prstClr val="black">
                <a:alpha val="40000"/>
              </a:prstClr>
            </a:outerShdw>
          </a:effectLst>
        </p:grpSpPr>
        <p:sp>
          <p:nvSpPr>
            <p:cNvPr id="55" name="正方形/長方形 54">
              <a:extLst>
                <a:ext uri="{FF2B5EF4-FFF2-40B4-BE49-F238E27FC236}">
                  <a16:creationId xmlns:a16="http://schemas.microsoft.com/office/drawing/2014/main" id="{53545C0D-444E-B5AC-1626-AAB027EF89F6}"/>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000" b="1">
                  <a:latin typeface="Hiragino Sans W6" panose="020B0400000000000000" pitchFamily="34" charset="-128"/>
                  <a:ea typeface="Hiragino Sans W6" panose="020B0400000000000000" pitchFamily="34" charset="-128"/>
                </a:rPr>
                <a:t>中央地区</a:t>
              </a:r>
            </a:p>
          </p:txBody>
        </p:sp>
        <p:pic>
          <p:nvPicPr>
            <p:cNvPr id="59" name="グラフィックス 58" descr="マーカー 単色塗りつぶし">
              <a:extLst>
                <a:ext uri="{FF2B5EF4-FFF2-40B4-BE49-F238E27FC236}">
                  <a16:creationId xmlns:a16="http://schemas.microsoft.com/office/drawing/2014/main" id="{971EFEB4-FDBF-CB7D-55C6-BFDA628C541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grpSp>
        <p:nvGrpSpPr>
          <p:cNvPr id="62" name="グループ化 61">
            <a:extLst>
              <a:ext uri="{FF2B5EF4-FFF2-40B4-BE49-F238E27FC236}">
                <a16:creationId xmlns:a16="http://schemas.microsoft.com/office/drawing/2014/main" id="{DF8C983E-9045-6208-E91A-998216DD8E75}"/>
              </a:ext>
            </a:extLst>
          </p:cNvPr>
          <p:cNvGrpSpPr/>
          <p:nvPr/>
        </p:nvGrpSpPr>
        <p:grpSpPr>
          <a:xfrm>
            <a:off x="10138892" y="1462384"/>
            <a:ext cx="1595468" cy="400110"/>
            <a:chOff x="1265632" y="1045813"/>
            <a:chExt cx="1411204" cy="400110"/>
          </a:xfrm>
          <a:effectLst>
            <a:outerShdw blurRad="50800" dist="38100" dir="2700000" algn="tl" rotWithShape="0">
              <a:prstClr val="black">
                <a:alpha val="40000"/>
              </a:prstClr>
            </a:outerShdw>
          </a:effectLst>
        </p:grpSpPr>
        <p:sp>
          <p:nvSpPr>
            <p:cNvPr id="66" name="正方形/長方形 65">
              <a:extLst>
                <a:ext uri="{FF2B5EF4-FFF2-40B4-BE49-F238E27FC236}">
                  <a16:creationId xmlns:a16="http://schemas.microsoft.com/office/drawing/2014/main" id="{31C57778-FD79-0D80-797C-2C3703BFB3CD}"/>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2000" b="1">
                  <a:latin typeface="Hiragino Sans W6" panose="020B0400000000000000" pitchFamily="34" charset="-128"/>
                  <a:ea typeface="Hiragino Sans W6" panose="020B0400000000000000" pitchFamily="34" charset="-128"/>
                </a:rPr>
                <a:t>北部</a:t>
              </a:r>
              <a:r>
                <a:rPr kumimoji="1" lang="ja-JP" altLang="en-US" sz="2000" b="1">
                  <a:latin typeface="Hiragino Sans W6" panose="020B0400000000000000" pitchFamily="34" charset="-128"/>
                  <a:ea typeface="Hiragino Sans W6" panose="020B0400000000000000" pitchFamily="34" charset="-128"/>
                </a:rPr>
                <a:t>地区</a:t>
              </a:r>
            </a:p>
          </p:txBody>
        </p:sp>
        <p:pic>
          <p:nvPicPr>
            <p:cNvPr id="68" name="グラフィックス 67" descr="マーカー 単色塗りつぶし">
              <a:extLst>
                <a:ext uri="{FF2B5EF4-FFF2-40B4-BE49-F238E27FC236}">
                  <a16:creationId xmlns:a16="http://schemas.microsoft.com/office/drawing/2014/main" id="{B0AC3D26-C58C-7820-B51C-1DE16D935B4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pic>
        <p:nvPicPr>
          <p:cNvPr id="80" name="図 79">
            <a:extLst>
              <a:ext uri="{FF2B5EF4-FFF2-40B4-BE49-F238E27FC236}">
                <a16:creationId xmlns:a16="http://schemas.microsoft.com/office/drawing/2014/main" id="{055DDF22-3A55-8A51-D9D2-B2EC55188FC8}"/>
              </a:ext>
            </a:extLst>
          </p:cNvPr>
          <p:cNvPicPr>
            <a:picLocks noChangeAspect="1"/>
          </p:cNvPicPr>
          <p:nvPr/>
        </p:nvPicPr>
        <p:blipFill>
          <a:blip r:embed="rId9"/>
          <a:stretch>
            <a:fillRect/>
          </a:stretch>
        </p:blipFill>
        <p:spPr>
          <a:xfrm>
            <a:off x="4396075" y="1044556"/>
            <a:ext cx="2462142" cy="2441958"/>
          </a:xfrm>
          <a:prstGeom prst="rect">
            <a:avLst/>
          </a:prstGeom>
        </p:spPr>
      </p:pic>
      <p:pic>
        <p:nvPicPr>
          <p:cNvPr id="81" name="図 80">
            <a:extLst>
              <a:ext uri="{FF2B5EF4-FFF2-40B4-BE49-F238E27FC236}">
                <a16:creationId xmlns:a16="http://schemas.microsoft.com/office/drawing/2014/main" id="{95F209B1-CF57-1093-6235-4E7F615328A6}"/>
              </a:ext>
            </a:extLst>
          </p:cNvPr>
          <p:cNvPicPr>
            <a:picLocks noChangeAspect="1"/>
          </p:cNvPicPr>
          <p:nvPr/>
        </p:nvPicPr>
        <p:blipFill>
          <a:blip r:embed="rId10"/>
          <a:stretch>
            <a:fillRect/>
          </a:stretch>
        </p:blipFill>
        <p:spPr>
          <a:xfrm>
            <a:off x="5945692" y="1740381"/>
            <a:ext cx="3440944" cy="2684136"/>
          </a:xfrm>
          <a:prstGeom prst="rect">
            <a:avLst/>
          </a:prstGeom>
        </p:spPr>
      </p:pic>
      <p:pic>
        <p:nvPicPr>
          <p:cNvPr id="82" name="図 81">
            <a:extLst>
              <a:ext uri="{FF2B5EF4-FFF2-40B4-BE49-F238E27FC236}">
                <a16:creationId xmlns:a16="http://schemas.microsoft.com/office/drawing/2014/main" id="{F619BC24-6428-813E-9EF3-D231273DFD54}"/>
              </a:ext>
            </a:extLst>
          </p:cNvPr>
          <p:cNvPicPr>
            <a:picLocks noChangeAspect="1"/>
          </p:cNvPicPr>
          <p:nvPr/>
        </p:nvPicPr>
        <p:blipFill>
          <a:blip r:embed="rId11"/>
          <a:stretch>
            <a:fillRect/>
          </a:stretch>
        </p:blipFill>
        <p:spPr>
          <a:xfrm>
            <a:off x="5206906" y="3004838"/>
            <a:ext cx="2472232" cy="1775970"/>
          </a:xfrm>
          <a:prstGeom prst="rect">
            <a:avLst/>
          </a:prstGeom>
        </p:spPr>
      </p:pic>
      <p:pic>
        <p:nvPicPr>
          <p:cNvPr id="83" name="図 82">
            <a:extLst>
              <a:ext uri="{FF2B5EF4-FFF2-40B4-BE49-F238E27FC236}">
                <a16:creationId xmlns:a16="http://schemas.microsoft.com/office/drawing/2014/main" id="{7085C4EA-5B72-12DF-13DC-5FCF651EEF08}"/>
              </a:ext>
            </a:extLst>
          </p:cNvPr>
          <p:cNvPicPr>
            <a:picLocks noChangeAspect="1"/>
          </p:cNvPicPr>
          <p:nvPr/>
        </p:nvPicPr>
        <p:blipFill>
          <a:blip r:embed="rId12"/>
          <a:stretch>
            <a:fillRect/>
          </a:stretch>
        </p:blipFill>
        <p:spPr>
          <a:xfrm>
            <a:off x="4818428" y="4323040"/>
            <a:ext cx="2643775" cy="1725516"/>
          </a:xfrm>
          <a:prstGeom prst="rect">
            <a:avLst/>
          </a:prstGeom>
        </p:spPr>
      </p:pic>
      <p:cxnSp>
        <p:nvCxnSpPr>
          <p:cNvPr id="35" name="直線コネクタ 34">
            <a:extLst>
              <a:ext uri="{FF2B5EF4-FFF2-40B4-BE49-F238E27FC236}">
                <a16:creationId xmlns:a16="http://schemas.microsoft.com/office/drawing/2014/main" id="{7800F340-53F2-D03A-35B8-21D907135AF8}"/>
              </a:ext>
            </a:extLst>
          </p:cNvPr>
          <p:cNvCxnSpPr>
            <a:cxnSpLocks/>
          </p:cNvCxnSpPr>
          <p:nvPr/>
        </p:nvCxnSpPr>
        <p:spPr>
          <a:xfrm>
            <a:off x="3974899" y="4225048"/>
            <a:ext cx="1753274" cy="576537"/>
          </a:xfrm>
          <a:prstGeom prst="line">
            <a:avLst/>
          </a:prstGeom>
          <a:ln w="38100"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6" name="直線コネクタ 35">
            <a:extLst>
              <a:ext uri="{FF2B5EF4-FFF2-40B4-BE49-F238E27FC236}">
                <a16:creationId xmlns:a16="http://schemas.microsoft.com/office/drawing/2014/main" id="{15C7D8ED-F8A5-BD6D-2EAF-9AA37C6E3308}"/>
              </a:ext>
            </a:extLst>
          </p:cNvPr>
          <p:cNvCxnSpPr>
            <a:cxnSpLocks/>
          </p:cNvCxnSpPr>
          <p:nvPr/>
        </p:nvCxnSpPr>
        <p:spPr>
          <a:xfrm>
            <a:off x="2529048" y="4221573"/>
            <a:ext cx="1464651"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30" name="直線コネクタ 29">
            <a:extLst>
              <a:ext uri="{FF2B5EF4-FFF2-40B4-BE49-F238E27FC236}">
                <a16:creationId xmlns:a16="http://schemas.microsoft.com/office/drawing/2014/main" id="{DB831DD0-0BC2-81F9-2E90-8F97A46AFDE2}"/>
              </a:ext>
            </a:extLst>
          </p:cNvPr>
          <p:cNvCxnSpPr>
            <a:cxnSpLocks/>
          </p:cNvCxnSpPr>
          <p:nvPr/>
        </p:nvCxnSpPr>
        <p:spPr>
          <a:xfrm>
            <a:off x="4067503" y="1838203"/>
            <a:ext cx="1202624" cy="696618"/>
          </a:xfrm>
          <a:prstGeom prst="line">
            <a:avLst/>
          </a:prstGeom>
          <a:ln w="38100"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1" name="直線コネクタ 30">
            <a:extLst>
              <a:ext uri="{FF2B5EF4-FFF2-40B4-BE49-F238E27FC236}">
                <a16:creationId xmlns:a16="http://schemas.microsoft.com/office/drawing/2014/main" id="{D4F4D0EB-EE04-2668-63A4-238C4491E4C5}"/>
              </a:ext>
            </a:extLst>
          </p:cNvPr>
          <p:cNvCxnSpPr>
            <a:cxnSpLocks/>
          </p:cNvCxnSpPr>
          <p:nvPr/>
        </p:nvCxnSpPr>
        <p:spPr>
          <a:xfrm flipV="1">
            <a:off x="2497459" y="1833346"/>
            <a:ext cx="1540845" cy="3291"/>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48" name="直線コネクタ 47">
            <a:extLst>
              <a:ext uri="{FF2B5EF4-FFF2-40B4-BE49-F238E27FC236}">
                <a16:creationId xmlns:a16="http://schemas.microsoft.com/office/drawing/2014/main" id="{F83A6231-A42F-B08A-7755-37D22B4BBAD6}"/>
              </a:ext>
            </a:extLst>
          </p:cNvPr>
          <p:cNvCxnSpPr>
            <a:cxnSpLocks/>
          </p:cNvCxnSpPr>
          <p:nvPr/>
        </p:nvCxnSpPr>
        <p:spPr>
          <a:xfrm flipH="1">
            <a:off x="7569383" y="1705489"/>
            <a:ext cx="766797" cy="1115306"/>
          </a:xfrm>
          <a:prstGeom prst="line">
            <a:avLst/>
          </a:prstGeom>
          <a:ln w="38100"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60" name="直線コネクタ 59">
            <a:extLst>
              <a:ext uri="{FF2B5EF4-FFF2-40B4-BE49-F238E27FC236}">
                <a16:creationId xmlns:a16="http://schemas.microsoft.com/office/drawing/2014/main" id="{A7C9DFD0-5D2B-2C70-7917-84F4224BA301}"/>
              </a:ext>
            </a:extLst>
          </p:cNvPr>
          <p:cNvCxnSpPr>
            <a:cxnSpLocks/>
          </p:cNvCxnSpPr>
          <p:nvPr/>
        </p:nvCxnSpPr>
        <p:spPr>
          <a:xfrm>
            <a:off x="6489910" y="3987409"/>
            <a:ext cx="1281180" cy="620663"/>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61" name="直線コネクタ 60">
            <a:extLst>
              <a:ext uri="{FF2B5EF4-FFF2-40B4-BE49-F238E27FC236}">
                <a16:creationId xmlns:a16="http://schemas.microsoft.com/office/drawing/2014/main" id="{AC7DA29B-139B-CE3F-DFBA-44203E318852}"/>
              </a:ext>
            </a:extLst>
          </p:cNvPr>
          <p:cNvCxnSpPr>
            <a:cxnSpLocks/>
            <a:endCxn id="55" idx="1"/>
          </p:cNvCxnSpPr>
          <p:nvPr/>
        </p:nvCxnSpPr>
        <p:spPr>
          <a:xfrm>
            <a:off x="7771090" y="4589576"/>
            <a:ext cx="1926191" cy="11954"/>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087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98D2547-6734-504E-9A5E-70193A359D03}"/>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7BD4AFF-7919-4981-9CF7-3D4A4DA4B96B}"/>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E19B38E1-221B-4CC4-2099-731DDC22D868}"/>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2BC87192-0D53-AE4D-6F26-2DED4F3606E9}"/>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DC3AF8D7-DD9A-ABA7-FF92-0931B4695AD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84223E6A-4ADE-CC28-2CFE-C26C50810BE0}"/>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2FE3AE91-6400-3A76-A236-1A793FFBF6FA}"/>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7C30F667-0339-B848-BC67-AF93E87AEA7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C797FACC-4C29-E70C-40CD-8C5CF8DBAB9F}"/>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E16BDC98-7CCC-CC64-C1B8-F98923D7F6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2069F633-E2B6-EF3B-03C2-376D9485379A}"/>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7AE532B9-2B35-F887-AAAD-D4535C0DCB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26BA25A4-F32E-92EC-2373-BBBDA6C2D8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73956" y="2016872"/>
              <a:ext cx="1363693" cy="1654583"/>
            </a:xfrm>
            <a:prstGeom prst="rect">
              <a:avLst/>
            </a:prstGeom>
          </p:spPr>
        </p:pic>
      </p:grpSp>
      <p:sp>
        <p:nvSpPr>
          <p:cNvPr id="78" name="テキスト ボックス 77">
            <a:extLst>
              <a:ext uri="{FF2B5EF4-FFF2-40B4-BE49-F238E27FC236}">
                <a16:creationId xmlns:a16="http://schemas.microsoft.com/office/drawing/2014/main" id="{DED84406-38E4-E9C5-D23B-166EA5358703}"/>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pic>
        <p:nvPicPr>
          <p:cNvPr id="23" name="図 22">
            <a:extLst>
              <a:ext uri="{FF2B5EF4-FFF2-40B4-BE49-F238E27FC236}">
                <a16:creationId xmlns:a16="http://schemas.microsoft.com/office/drawing/2014/main" id="{F46A02DD-C2C3-E714-85BB-773454565D99}"/>
              </a:ext>
            </a:extLst>
          </p:cNvPr>
          <p:cNvPicPr>
            <a:picLocks noChangeAspect="1"/>
          </p:cNvPicPr>
          <p:nvPr/>
        </p:nvPicPr>
        <p:blipFill>
          <a:blip r:embed="rId9"/>
          <a:stretch>
            <a:fillRect/>
          </a:stretch>
        </p:blipFill>
        <p:spPr>
          <a:xfrm>
            <a:off x="9879508" y="3651224"/>
            <a:ext cx="1087200" cy="1078287"/>
          </a:xfrm>
          <a:prstGeom prst="rect">
            <a:avLst/>
          </a:prstGeom>
        </p:spPr>
      </p:pic>
      <p:pic>
        <p:nvPicPr>
          <p:cNvPr id="24" name="図 23">
            <a:extLst>
              <a:ext uri="{FF2B5EF4-FFF2-40B4-BE49-F238E27FC236}">
                <a16:creationId xmlns:a16="http://schemas.microsoft.com/office/drawing/2014/main" id="{F5CE57F5-BBC0-1AFA-6482-D5B6E10EAA46}"/>
              </a:ext>
            </a:extLst>
          </p:cNvPr>
          <p:cNvPicPr>
            <a:picLocks noChangeAspect="1"/>
          </p:cNvPicPr>
          <p:nvPr/>
        </p:nvPicPr>
        <p:blipFill>
          <a:blip r:embed="rId10"/>
          <a:stretch>
            <a:fillRect/>
          </a:stretch>
        </p:blipFill>
        <p:spPr>
          <a:xfrm>
            <a:off x="10572904" y="3954927"/>
            <a:ext cx="1519200" cy="1185064"/>
          </a:xfrm>
          <a:prstGeom prst="rect">
            <a:avLst/>
          </a:prstGeom>
        </p:spPr>
      </p:pic>
      <p:pic>
        <p:nvPicPr>
          <p:cNvPr id="25" name="図 24">
            <a:extLst>
              <a:ext uri="{FF2B5EF4-FFF2-40B4-BE49-F238E27FC236}">
                <a16:creationId xmlns:a16="http://schemas.microsoft.com/office/drawing/2014/main" id="{E562A515-B778-E1E5-7F76-F10AE45D420B}"/>
              </a:ext>
            </a:extLst>
          </p:cNvPr>
          <p:cNvPicPr>
            <a:picLocks noChangeAspect="1"/>
          </p:cNvPicPr>
          <p:nvPr/>
        </p:nvPicPr>
        <p:blipFill>
          <a:blip r:embed="rId11"/>
          <a:stretch>
            <a:fillRect/>
          </a:stretch>
        </p:blipFill>
        <p:spPr>
          <a:xfrm>
            <a:off x="10241644" y="4528136"/>
            <a:ext cx="1092478" cy="784800"/>
          </a:xfrm>
          <a:prstGeom prst="rect">
            <a:avLst/>
          </a:prstGeom>
        </p:spPr>
      </p:pic>
      <p:pic>
        <p:nvPicPr>
          <p:cNvPr id="27" name="図 26">
            <a:extLst>
              <a:ext uri="{FF2B5EF4-FFF2-40B4-BE49-F238E27FC236}">
                <a16:creationId xmlns:a16="http://schemas.microsoft.com/office/drawing/2014/main" id="{0BAD5514-CB41-6462-ECA8-C83C950E1774}"/>
              </a:ext>
            </a:extLst>
          </p:cNvPr>
          <p:cNvPicPr>
            <a:picLocks noChangeAspect="1"/>
          </p:cNvPicPr>
          <p:nvPr/>
        </p:nvPicPr>
        <p:blipFill>
          <a:blip r:embed="rId12"/>
          <a:stretch>
            <a:fillRect/>
          </a:stretch>
        </p:blipFill>
        <p:spPr>
          <a:xfrm>
            <a:off x="10072695" y="5097404"/>
            <a:ext cx="1166400" cy="761276"/>
          </a:xfrm>
          <a:prstGeom prst="rect">
            <a:avLst/>
          </a:prstGeom>
        </p:spPr>
      </p:pic>
      <p:pic>
        <p:nvPicPr>
          <p:cNvPr id="80" name="図 79">
            <a:extLst>
              <a:ext uri="{FF2B5EF4-FFF2-40B4-BE49-F238E27FC236}">
                <a16:creationId xmlns:a16="http://schemas.microsoft.com/office/drawing/2014/main" id="{055DDF22-3A55-8A51-D9D2-B2EC55188FC8}"/>
              </a:ext>
            </a:extLst>
          </p:cNvPr>
          <p:cNvPicPr>
            <a:picLocks noChangeAspect="1"/>
          </p:cNvPicPr>
          <p:nvPr/>
        </p:nvPicPr>
        <p:blipFill>
          <a:blip r:embed="rId9"/>
          <a:stretch>
            <a:fillRect/>
          </a:stretch>
        </p:blipFill>
        <p:spPr>
          <a:xfrm>
            <a:off x="9879850" y="3646967"/>
            <a:ext cx="1085521" cy="1076622"/>
          </a:xfrm>
          <a:prstGeom prst="rect">
            <a:avLst/>
          </a:prstGeom>
        </p:spPr>
      </p:pic>
      <p:pic>
        <p:nvPicPr>
          <p:cNvPr id="81" name="図 80">
            <a:extLst>
              <a:ext uri="{FF2B5EF4-FFF2-40B4-BE49-F238E27FC236}">
                <a16:creationId xmlns:a16="http://schemas.microsoft.com/office/drawing/2014/main" id="{95F209B1-CF57-1093-6235-4E7F615328A6}"/>
              </a:ext>
            </a:extLst>
          </p:cNvPr>
          <p:cNvPicPr>
            <a:picLocks noChangeAspect="1"/>
          </p:cNvPicPr>
          <p:nvPr/>
        </p:nvPicPr>
        <p:blipFill>
          <a:blip r:embed="rId10"/>
          <a:stretch>
            <a:fillRect/>
          </a:stretch>
        </p:blipFill>
        <p:spPr>
          <a:xfrm>
            <a:off x="10568414" y="3954927"/>
            <a:ext cx="1517060" cy="1183395"/>
          </a:xfrm>
          <a:prstGeom prst="rect">
            <a:avLst/>
          </a:prstGeom>
        </p:spPr>
      </p:pic>
      <p:pic>
        <p:nvPicPr>
          <p:cNvPr id="82" name="図 81">
            <a:extLst>
              <a:ext uri="{FF2B5EF4-FFF2-40B4-BE49-F238E27FC236}">
                <a16:creationId xmlns:a16="http://schemas.microsoft.com/office/drawing/2014/main" id="{F619BC24-6428-813E-9EF3-D231273DFD54}"/>
              </a:ext>
            </a:extLst>
          </p:cNvPr>
          <p:cNvPicPr>
            <a:picLocks noChangeAspect="1"/>
          </p:cNvPicPr>
          <p:nvPr/>
        </p:nvPicPr>
        <p:blipFill>
          <a:blip r:embed="rId11"/>
          <a:stretch>
            <a:fillRect/>
          </a:stretch>
        </p:blipFill>
        <p:spPr>
          <a:xfrm>
            <a:off x="10236975" y="4521949"/>
            <a:ext cx="1089969" cy="782998"/>
          </a:xfrm>
          <a:prstGeom prst="rect">
            <a:avLst/>
          </a:prstGeom>
        </p:spPr>
      </p:pic>
      <p:pic>
        <p:nvPicPr>
          <p:cNvPr id="83" name="図 82">
            <a:extLst>
              <a:ext uri="{FF2B5EF4-FFF2-40B4-BE49-F238E27FC236}">
                <a16:creationId xmlns:a16="http://schemas.microsoft.com/office/drawing/2014/main" id="{7085C4EA-5B72-12DF-13DC-5FCF651EEF08}"/>
              </a:ext>
            </a:extLst>
          </p:cNvPr>
          <p:cNvPicPr>
            <a:picLocks noChangeAspect="1"/>
          </p:cNvPicPr>
          <p:nvPr/>
        </p:nvPicPr>
        <p:blipFill>
          <a:blip r:embed="rId12"/>
          <a:stretch>
            <a:fillRect/>
          </a:stretch>
        </p:blipFill>
        <p:spPr>
          <a:xfrm>
            <a:off x="10070046" y="5104922"/>
            <a:ext cx="1165601" cy="760754"/>
          </a:xfrm>
          <a:prstGeom prst="rect">
            <a:avLst/>
          </a:prstGeom>
        </p:spPr>
      </p:pic>
    </p:spTree>
    <p:extLst>
      <p:ext uri="{BB962C8B-B14F-4D97-AF65-F5344CB8AC3E}">
        <p14:creationId xmlns:p14="http://schemas.microsoft.com/office/powerpoint/2010/main" val="99885509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B9F6574C-3BAF-D86C-A5EF-9B9F2EE2387A}"/>
              </a:ext>
            </a:extLst>
          </p:cNvPr>
          <p:cNvSpPr/>
          <p:nvPr/>
        </p:nvSpPr>
        <p:spPr>
          <a:xfrm>
            <a:off x="549468" y="1471494"/>
            <a:ext cx="2088000" cy="52362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kumimoji="1" lang="ja-JP" altLang="en-US" sz="2400" b="1">
              <a:latin typeface="Hiragino Sans W6" panose="020B0400000000000000" pitchFamily="34" charset="-128"/>
              <a:ea typeface="Hiragino Sans W6" panose="020B0400000000000000" pitchFamily="34" charset="-128"/>
            </a:endParaRPr>
          </a:p>
        </p:txBody>
      </p:sp>
      <p:sp>
        <p:nvSpPr>
          <p:cNvPr id="22" name="正方形/長方形 21">
            <a:extLst>
              <a:ext uri="{FF2B5EF4-FFF2-40B4-BE49-F238E27FC236}">
                <a16:creationId xmlns:a16="http://schemas.microsoft.com/office/drawing/2014/main" id="{1CDCA56B-0A3A-242B-819B-47443D86105F}"/>
              </a:ext>
            </a:extLst>
          </p:cNvPr>
          <p:cNvSpPr/>
          <p:nvPr/>
        </p:nvSpPr>
        <p:spPr>
          <a:xfrm>
            <a:off x="601682" y="3137646"/>
            <a:ext cx="4931698" cy="1798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2" name="テキスト プレースホルダー 1">
            <a:extLst>
              <a:ext uri="{FF2B5EF4-FFF2-40B4-BE49-F238E27FC236}">
                <a16:creationId xmlns:a16="http://schemas.microsoft.com/office/drawing/2014/main" id="{998D2547-6734-504E-9A5E-70193A359D03}"/>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7BD4AFF-7919-4981-9CF7-3D4A4DA4B96B}"/>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E19B38E1-221B-4CC4-2099-731DDC22D868}"/>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2BC87192-0D53-AE4D-6F26-2DED4F3606E9}"/>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DC3AF8D7-DD9A-ABA7-FF92-0931B4695AD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84223E6A-4ADE-CC28-2CFE-C26C50810BE0}"/>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2FE3AE91-6400-3A76-A236-1A793FFBF6FA}"/>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7C30F667-0339-B848-BC67-AF93E87AEA7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C797FACC-4C29-E70C-40CD-8C5CF8DBAB9F}"/>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E16BDC98-7CCC-CC64-C1B8-F98923D7F6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2069F633-E2B6-EF3B-03C2-376D9485379A}"/>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7AE532B9-2B35-F887-AAAD-D4535C0DCB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26BA25A4-F32E-92EC-2373-BBBDA6C2D8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73956" y="2016872"/>
              <a:ext cx="1363693" cy="1654583"/>
            </a:xfrm>
            <a:prstGeom prst="rect">
              <a:avLst/>
            </a:prstGeom>
          </p:spPr>
        </p:pic>
      </p:grpSp>
      <p:sp>
        <p:nvSpPr>
          <p:cNvPr id="78" name="テキスト ボックス 77">
            <a:extLst>
              <a:ext uri="{FF2B5EF4-FFF2-40B4-BE49-F238E27FC236}">
                <a16:creationId xmlns:a16="http://schemas.microsoft.com/office/drawing/2014/main" id="{DED84406-38E4-E9C5-D23B-166EA5358703}"/>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pic>
        <p:nvPicPr>
          <p:cNvPr id="23" name="図 22">
            <a:extLst>
              <a:ext uri="{FF2B5EF4-FFF2-40B4-BE49-F238E27FC236}">
                <a16:creationId xmlns:a16="http://schemas.microsoft.com/office/drawing/2014/main" id="{F46A02DD-C2C3-E714-85BB-773454565D99}"/>
              </a:ext>
            </a:extLst>
          </p:cNvPr>
          <p:cNvPicPr>
            <a:picLocks noChangeAspect="1"/>
          </p:cNvPicPr>
          <p:nvPr/>
        </p:nvPicPr>
        <p:blipFill>
          <a:blip r:embed="rId9"/>
          <a:stretch>
            <a:fillRect/>
          </a:stretch>
        </p:blipFill>
        <p:spPr>
          <a:xfrm>
            <a:off x="9879508" y="3651224"/>
            <a:ext cx="1087200" cy="1078287"/>
          </a:xfrm>
          <a:prstGeom prst="rect">
            <a:avLst/>
          </a:prstGeom>
        </p:spPr>
      </p:pic>
      <p:pic>
        <p:nvPicPr>
          <p:cNvPr id="24" name="図 23">
            <a:extLst>
              <a:ext uri="{FF2B5EF4-FFF2-40B4-BE49-F238E27FC236}">
                <a16:creationId xmlns:a16="http://schemas.microsoft.com/office/drawing/2014/main" id="{F5CE57F5-BBC0-1AFA-6482-D5B6E10EAA46}"/>
              </a:ext>
            </a:extLst>
          </p:cNvPr>
          <p:cNvPicPr>
            <a:picLocks noChangeAspect="1"/>
          </p:cNvPicPr>
          <p:nvPr/>
        </p:nvPicPr>
        <p:blipFill>
          <a:blip r:embed="rId10"/>
          <a:stretch>
            <a:fillRect/>
          </a:stretch>
        </p:blipFill>
        <p:spPr>
          <a:xfrm>
            <a:off x="10572904" y="3954927"/>
            <a:ext cx="1519200" cy="1185064"/>
          </a:xfrm>
          <a:prstGeom prst="rect">
            <a:avLst/>
          </a:prstGeom>
        </p:spPr>
      </p:pic>
      <p:pic>
        <p:nvPicPr>
          <p:cNvPr id="25" name="図 24">
            <a:extLst>
              <a:ext uri="{FF2B5EF4-FFF2-40B4-BE49-F238E27FC236}">
                <a16:creationId xmlns:a16="http://schemas.microsoft.com/office/drawing/2014/main" id="{E562A515-B778-E1E5-7F76-F10AE45D420B}"/>
              </a:ext>
            </a:extLst>
          </p:cNvPr>
          <p:cNvPicPr>
            <a:picLocks noChangeAspect="1"/>
          </p:cNvPicPr>
          <p:nvPr/>
        </p:nvPicPr>
        <p:blipFill>
          <a:blip r:embed="rId11"/>
          <a:stretch>
            <a:fillRect/>
          </a:stretch>
        </p:blipFill>
        <p:spPr>
          <a:xfrm>
            <a:off x="10241644" y="4528136"/>
            <a:ext cx="1092478" cy="784800"/>
          </a:xfrm>
          <a:prstGeom prst="rect">
            <a:avLst/>
          </a:prstGeom>
        </p:spPr>
      </p:pic>
      <p:pic>
        <p:nvPicPr>
          <p:cNvPr id="27" name="図 26">
            <a:extLst>
              <a:ext uri="{FF2B5EF4-FFF2-40B4-BE49-F238E27FC236}">
                <a16:creationId xmlns:a16="http://schemas.microsoft.com/office/drawing/2014/main" id="{0BAD5514-CB41-6462-ECA8-C83C950E1774}"/>
              </a:ext>
            </a:extLst>
          </p:cNvPr>
          <p:cNvPicPr>
            <a:picLocks noChangeAspect="1"/>
          </p:cNvPicPr>
          <p:nvPr/>
        </p:nvPicPr>
        <p:blipFill>
          <a:blip r:embed="rId12"/>
          <a:stretch>
            <a:fillRect/>
          </a:stretch>
        </p:blipFill>
        <p:spPr>
          <a:xfrm>
            <a:off x="10072695" y="5097404"/>
            <a:ext cx="1166400" cy="761276"/>
          </a:xfrm>
          <a:prstGeom prst="rect">
            <a:avLst/>
          </a:prstGeom>
        </p:spPr>
      </p:pic>
      <p:pic>
        <p:nvPicPr>
          <p:cNvPr id="80" name="図 79">
            <a:extLst>
              <a:ext uri="{FF2B5EF4-FFF2-40B4-BE49-F238E27FC236}">
                <a16:creationId xmlns:a16="http://schemas.microsoft.com/office/drawing/2014/main" id="{055DDF22-3A55-8A51-D9D2-B2EC55188FC8}"/>
              </a:ext>
            </a:extLst>
          </p:cNvPr>
          <p:cNvPicPr>
            <a:picLocks noChangeAspect="1"/>
          </p:cNvPicPr>
          <p:nvPr/>
        </p:nvPicPr>
        <p:blipFill>
          <a:blip r:embed="rId9"/>
          <a:stretch>
            <a:fillRect/>
          </a:stretch>
        </p:blipFill>
        <p:spPr>
          <a:xfrm>
            <a:off x="6173883" y="1320038"/>
            <a:ext cx="4424709" cy="4388436"/>
          </a:xfrm>
          <a:prstGeom prst="rect">
            <a:avLst/>
          </a:prstGeom>
        </p:spPr>
      </p:pic>
      <p:pic>
        <p:nvPicPr>
          <p:cNvPr id="81" name="図 80">
            <a:extLst>
              <a:ext uri="{FF2B5EF4-FFF2-40B4-BE49-F238E27FC236}">
                <a16:creationId xmlns:a16="http://schemas.microsoft.com/office/drawing/2014/main" id="{95F209B1-CF57-1093-6235-4E7F615328A6}"/>
              </a:ext>
            </a:extLst>
          </p:cNvPr>
          <p:cNvPicPr>
            <a:picLocks noChangeAspect="1"/>
          </p:cNvPicPr>
          <p:nvPr/>
        </p:nvPicPr>
        <p:blipFill>
          <a:blip r:embed="rId10"/>
          <a:stretch>
            <a:fillRect/>
          </a:stretch>
        </p:blipFill>
        <p:spPr>
          <a:xfrm>
            <a:off x="10568414" y="3954927"/>
            <a:ext cx="1517060" cy="1183395"/>
          </a:xfrm>
          <a:prstGeom prst="rect">
            <a:avLst/>
          </a:prstGeom>
        </p:spPr>
      </p:pic>
      <p:pic>
        <p:nvPicPr>
          <p:cNvPr id="82" name="図 81">
            <a:extLst>
              <a:ext uri="{FF2B5EF4-FFF2-40B4-BE49-F238E27FC236}">
                <a16:creationId xmlns:a16="http://schemas.microsoft.com/office/drawing/2014/main" id="{F619BC24-6428-813E-9EF3-D231273DFD54}"/>
              </a:ext>
            </a:extLst>
          </p:cNvPr>
          <p:cNvPicPr>
            <a:picLocks noChangeAspect="1"/>
          </p:cNvPicPr>
          <p:nvPr/>
        </p:nvPicPr>
        <p:blipFill>
          <a:blip r:embed="rId11"/>
          <a:stretch>
            <a:fillRect/>
          </a:stretch>
        </p:blipFill>
        <p:spPr>
          <a:xfrm>
            <a:off x="10236975" y="4521949"/>
            <a:ext cx="1089969" cy="782998"/>
          </a:xfrm>
          <a:prstGeom prst="rect">
            <a:avLst/>
          </a:prstGeom>
        </p:spPr>
      </p:pic>
      <p:pic>
        <p:nvPicPr>
          <p:cNvPr id="83" name="図 82">
            <a:extLst>
              <a:ext uri="{FF2B5EF4-FFF2-40B4-BE49-F238E27FC236}">
                <a16:creationId xmlns:a16="http://schemas.microsoft.com/office/drawing/2014/main" id="{7085C4EA-5B72-12DF-13DC-5FCF651EEF08}"/>
              </a:ext>
            </a:extLst>
          </p:cNvPr>
          <p:cNvPicPr>
            <a:picLocks noChangeAspect="1"/>
          </p:cNvPicPr>
          <p:nvPr/>
        </p:nvPicPr>
        <p:blipFill>
          <a:blip r:embed="rId12"/>
          <a:stretch>
            <a:fillRect/>
          </a:stretch>
        </p:blipFill>
        <p:spPr>
          <a:xfrm>
            <a:off x="10070046" y="5104922"/>
            <a:ext cx="1165601" cy="760754"/>
          </a:xfrm>
          <a:prstGeom prst="rect">
            <a:avLst/>
          </a:prstGeom>
        </p:spPr>
      </p:pic>
      <p:grpSp>
        <p:nvGrpSpPr>
          <p:cNvPr id="9" name="グループ化 8">
            <a:extLst>
              <a:ext uri="{FF2B5EF4-FFF2-40B4-BE49-F238E27FC236}">
                <a16:creationId xmlns:a16="http://schemas.microsoft.com/office/drawing/2014/main" id="{4401EECE-CED4-CA0A-65FD-5F70D6B58EED}"/>
              </a:ext>
            </a:extLst>
          </p:cNvPr>
          <p:cNvGrpSpPr>
            <a:grpSpLocks noChangeAspect="1"/>
          </p:cNvGrpSpPr>
          <p:nvPr/>
        </p:nvGrpSpPr>
        <p:grpSpPr>
          <a:xfrm>
            <a:off x="462000" y="1391981"/>
            <a:ext cx="2088000" cy="523626"/>
            <a:chOff x="1265632" y="1045813"/>
            <a:chExt cx="1411204" cy="400110"/>
          </a:xfrm>
          <a:effectLst/>
        </p:grpSpPr>
        <p:sp>
          <p:nvSpPr>
            <p:cNvPr id="10" name="正方形/長方形 9">
              <a:extLst>
                <a:ext uri="{FF2B5EF4-FFF2-40B4-BE49-F238E27FC236}">
                  <a16:creationId xmlns:a16="http://schemas.microsoft.com/office/drawing/2014/main" id="{5204D8DD-332A-D83D-22BA-0FE0DC8B3381}"/>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400" b="1">
                  <a:latin typeface="Hiragino Sans W6" panose="020B0400000000000000" pitchFamily="34" charset="-128"/>
                  <a:ea typeface="Hiragino Sans W6" panose="020B0400000000000000" pitchFamily="34" charset="-128"/>
                </a:rPr>
                <a:t>新治地区</a:t>
              </a:r>
            </a:p>
          </p:txBody>
        </p:sp>
        <p:pic>
          <p:nvPicPr>
            <p:cNvPr id="14" name="グラフィックス 13" descr="マーカー 単色塗りつぶし">
              <a:extLst>
                <a:ext uri="{FF2B5EF4-FFF2-40B4-BE49-F238E27FC236}">
                  <a16:creationId xmlns:a16="http://schemas.microsoft.com/office/drawing/2014/main" id="{040B9245-20D6-983E-6529-70FE5EDFE9F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sp>
        <p:nvSpPr>
          <p:cNvPr id="17" name="テキスト ボックス 16">
            <a:extLst>
              <a:ext uri="{FF2B5EF4-FFF2-40B4-BE49-F238E27FC236}">
                <a16:creationId xmlns:a16="http://schemas.microsoft.com/office/drawing/2014/main" id="{CF71A97C-A279-9B24-D875-F5828E455A54}"/>
              </a:ext>
            </a:extLst>
          </p:cNvPr>
          <p:cNvSpPr txBox="1"/>
          <p:nvPr/>
        </p:nvSpPr>
        <p:spPr>
          <a:xfrm>
            <a:off x="736297" y="2363417"/>
            <a:ext cx="5258464" cy="954107"/>
          </a:xfrm>
          <a:prstGeom prst="rect">
            <a:avLst/>
          </a:prstGeom>
          <a:noFill/>
        </p:spPr>
        <p:txBody>
          <a:bodyPr wrap="square" rtlCol="0">
            <a:spAutoFit/>
          </a:bodyPr>
          <a:lstStyle/>
          <a:p>
            <a:r>
              <a:rPr lang="ja-JP" altLang="en-US" sz="2800" b="1">
                <a:latin typeface="Hiragino Sans W6" panose="020B0400000000000000" pitchFamily="34" charset="-128"/>
                <a:ea typeface="Hiragino Sans W6" panose="020B0400000000000000" pitchFamily="34" charset="-128"/>
              </a:rPr>
              <a:t>農業と工業が調和し</a:t>
            </a:r>
            <a:endParaRPr lang="en-US" altLang="ja-JP" sz="2800" b="1">
              <a:latin typeface="Hiragino Sans W6" panose="020B0400000000000000" pitchFamily="34" charset="-128"/>
              <a:ea typeface="Hiragino Sans W6" panose="020B0400000000000000" pitchFamily="34" charset="-128"/>
            </a:endParaRPr>
          </a:p>
          <a:p>
            <a:r>
              <a:rPr lang="ja-JP" altLang="en-US" sz="2800" b="1">
                <a:latin typeface="Hiragino Sans W6" panose="020B0400000000000000" pitchFamily="34" charset="-128"/>
                <a:ea typeface="Hiragino Sans W6" panose="020B0400000000000000" pitchFamily="34" charset="-128"/>
              </a:rPr>
              <a:t>暮らしと自然が共存するまち</a:t>
            </a:r>
            <a:endParaRPr lang="en-US" altLang="ja-JP" sz="2800" b="1">
              <a:latin typeface="Hiragino Sans W6" panose="020B0400000000000000" pitchFamily="34" charset="-128"/>
              <a:ea typeface="Hiragino Sans W6" panose="020B0400000000000000" pitchFamily="34" charset="-128"/>
            </a:endParaRPr>
          </a:p>
        </p:txBody>
      </p:sp>
      <p:sp>
        <p:nvSpPr>
          <p:cNvPr id="21" name="フリーフォーム 20">
            <a:extLst>
              <a:ext uri="{FF2B5EF4-FFF2-40B4-BE49-F238E27FC236}">
                <a16:creationId xmlns:a16="http://schemas.microsoft.com/office/drawing/2014/main" id="{2FA6892C-4A16-4672-B114-D002DDD4ED52}"/>
              </a:ext>
            </a:extLst>
          </p:cNvPr>
          <p:cNvSpPr>
            <a:spLocks noChangeAspect="1"/>
          </p:cNvSpPr>
          <p:nvPr/>
        </p:nvSpPr>
        <p:spPr>
          <a:xfrm rot="5400000">
            <a:off x="273310" y="4607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1" name="平行四辺形 30">
            <a:extLst>
              <a:ext uri="{FF2B5EF4-FFF2-40B4-BE49-F238E27FC236}">
                <a16:creationId xmlns:a16="http://schemas.microsoft.com/office/drawing/2014/main" id="{2094462A-D966-48F2-AFC7-B31C374EA243}"/>
              </a:ext>
            </a:extLst>
          </p:cNvPr>
          <p:cNvSpPr/>
          <p:nvPr/>
        </p:nvSpPr>
        <p:spPr>
          <a:xfrm>
            <a:off x="406477" y="3884596"/>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spc="-150">
                <a:solidFill>
                  <a:schemeClr val="bg1"/>
                </a:solidFill>
                <a:latin typeface="Hiragino Sans W6" panose="020B0400000000000000" pitchFamily="34" charset="-128"/>
                <a:ea typeface="Hiragino Sans W6" panose="020B0400000000000000" pitchFamily="34" charset="-128"/>
              </a:rPr>
              <a:t>課題</a:t>
            </a:r>
            <a:endParaRPr kumimoji="1" lang="ja-JP" altLang="en-US" sz="2000" b="1" spc="-150">
              <a:solidFill>
                <a:schemeClr val="bg1"/>
              </a:solidFill>
              <a:latin typeface="Hiragino Sans W6" panose="020B0400000000000000" pitchFamily="34" charset="-128"/>
              <a:ea typeface="Hiragino Sans W6" panose="020B0400000000000000" pitchFamily="34" charset="-128"/>
            </a:endParaRPr>
          </a:p>
        </p:txBody>
      </p:sp>
      <p:sp>
        <p:nvSpPr>
          <p:cNvPr id="33" name="テキスト ボックス 32">
            <a:extLst>
              <a:ext uri="{FF2B5EF4-FFF2-40B4-BE49-F238E27FC236}">
                <a16:creationId xmlns:a16="http://schemas.microsoft.com/office/drawing/2014/main" id="{E697086F-4D02-89E9-7FE3-551EB935F307}"/>
              </a:ext>
            </a:extLst>
          </p:cNvPr>
          <p:cNvSpPr txBox="1"/>
          <p:nvPr/>
        </p:nvSpPr>
        <p:spPr>
          <a:xfrm>
            <a:off x="462000" y="4508367"/>
            <a:ext cx="2342922" cy="892552"/>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農業後継者の不足</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著しい</a:t>
            </a:r>
            <a:r>
              <a:rPr kumimoji="1" lang="ja-JP" altLang="en-US" sz="2000" b="1">
                <a:latin typeface="Hiragino Sans W6" panose="020B0400000000000000" pitchFamily="34" charset="-128"/>
                <a:ea typeface="Hiragino Sans W6" panose="020B0400000000000000" pitchFamily="34" charset="-128"/>
              </a:rPr>
              <a:t>人口減少</a:t>
            </a:r>
            <a:endParaRPr kumimoji="1" lang="en-US" altLang="ja-JP" sz="2000" b="1">
              <a:latin typeface="Hiragino Sans W6" panose="020B0400000000000000" pitchFamily="34" charset="-128"/>
              <a:ea typeface="Hiragino Sans W6" panose="020B0400000000000000" pitchFamily="34" charset="-128"/>
            </a:endParaRPr>
          </a:p>
        </p:txBody>
      </p:sp>
      <p:sp>
        <p:nvSpPr>
          <p:cNvPr id="34" name="平行四辺形 33">
            <a:extLst>
              <a:ext uri="{FF2B5EF4-FFF2-40B4-BE49-F238E27FC236}">
                <a16:creationId xmlns:a16="http://schemas.microsoft.com/office/drawing/2014/main" id="{15B4316A-71EB-656B-F366-5F7566161218}"/>
              </a:ext>
            </a:extLst>
          </p:cNvPr>
          <p:cNvSpPr/>
          <p:nvPr/>
        </p:nvSpPr>
        <p:spPr>
          <a:xfrm>
            <a:off x="3651675" y="3872441"/>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強み</a:t>
            </a:r>
          </a:p>
        </p:txBody>
      </p:sp>
      <p:sp>
        <p:nvSpPr>
          <p:cNvPr id="36" name="テキスト ボックス 35">
            <a:extLst>
              <a:ext uri="{FF2B5EF4-FFF2-40B4-BE49-F238E27FC236}">
                <a16:creationId xmlns:a16="http://schemas.microsoft.com/office/drawing/2014/main" id="{49655CD6-8A1F-26E4-5D6B-E04A88BC07F9}"/>
              </a:ext>
            </a:extLst>
          </p:cNvPr>
          <p:cNvSpPr txBox="1"/>
          <p:nvPr/>
        </p:nvSpPr>
        <p:spPr>
          <a:xfrm>
            <a:off x="3662400" y="4490438"/>
            <a:ext cx="2342922" cy="892552"/>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豊かな自然環境</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農業と工業の両立</a:t>
            </a:r>
            <a:endParaRPr kumimoji="1" lang="en-US" altLang="ja-JP" sz="2000" b="1">
              <a:latin typeface="Hiragino Sans W6" panose="020B0400000000000000" pitchFamily="34" charset="-128"/>
              <a:ea typeface="Hiragino Sans W6" panose="020B0400000000000000" pitchFamily="34" charset="-128"/>
            </a:endParaRPr>
          </a:p>
        </p:txBody>
      </p:sp>
      <p:sp>
        <p:nvSpPr>
          <p:cNvPr id="37" name="フリーフォーム 36">
            <a:extLst>
              <a:ext uri="{FF2B5EF4-FFF2-40B4-BE49-F238E27FC236}">
                <a16:creationId xmlns:a16="http://schemas.microsoft.com/office/drawing/2014/main" id="{41D69991-609A-6FA3-02F1-208CF92D32B9}"/>
              </a:ext>
            </a:extLst>
          </p:cNvPr>
          <p:cNvSpPr>
            <a:spLocks noChangeAspect="1"/>
          </p:cNvSpPr>
          <p:nvPr/>
        </p:nvSpPr>
        <p:spPr>
          <a:xfrm rot="5400000">
            <a:off x="273310" y="5115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8" name="フリーフォーム 37">
            <a:extLst>
              <a:ext uri="{FF2B5EF4-FFF2-40B4-BE49-F238E27FC236}">
                <a16:creationId xmlns:a16="http://schemas.microsoft.com/office/drawing/2014/main" id="{64E94496-EEA8-D3B8-4DC7-F4A7A7142C2D}"/>
              </a:ext>
            </a:extLst>
          </p:cNvPr>
          <p:cNvSpPr>
            <a:spLocks noChangeAspect="1"/>
          </p:cNvSpPr>
          <p:nvPr/>
        </p:nvSpPr>
        <p:spPr>
          <a:xfrm rot="5400000">
            <a:off x="3504124" y="4589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9" name="フリーフォーム 38">
            <a:extLst>
              <a:ext uri="{FF2B5EF4-FFF2-40B4-BE49-F238E27FC236}">
                <a16:creationId xmlns:a16="http://schemas.microsoft.com/office/drawing/2014/main" id="{39946B3F-AE3E-69E2-063C-829231065738}"/>
              </a:ext>
            </a:extLst>
          </p:cNvPr>
          <p:cNvSpPr>
            <a:spLocks noChangeAspect="1"/>
          </p:cNvSpPr>
          <p:nvPr/>
        </p:nvSpPr>
        <p:spPr>
          <a:xfrm rot="5400000">
            <a:off x="3504124" y="5097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2902703500"/>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98D2547-6734-504E-9A5E-70193A359D03}"/>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7BD4AFF-7919-4981-9CF7-3D4A4DA4B96B}"/>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E19B38E1-221B-4CC4-2099-731DDC22D868}"/>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2BC87192-0D53-AE4D-6F26-2DED4F3606E9}"/>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DC3AF8D7-DD9A-ABA7-FF92-0931B4695AD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84223E6A-4ADE-CC28-2CFE-C26C50810BE0}"/>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2FE3AE91-6400-3A76-A236-1A793FFBF6FA}"/>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7C30F667-0339-B848-BC67-AF93E87AEA7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C797FACC-4C29-E70C-40CD-8C5CF8DBAB9F}"/>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E16BDC98-7CCC-CC64-C1B8-F98923D7F6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2069F633-E2B6-EF3B-03C2-376D9485379A}"/>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7AE532B9-2B35-F887-AAAD-D4535C0DCB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26BA25A4-F32E-92EC-2373-BBBDA6C2D8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73956" y="2016872"/>
              <a:ext cx="1363693" cy="1654583"/>
            </a:xfrm>
            <a:prstGeom prst="rect">
              <a:avLst/>
            </a:prstGeom>
          </p:spPr>
        </p:pic>
      </p:grpSp>
      <p:sp>
        <p:nvSpPr>
          <p:cNvPr id="78" name="テキスト ボックス 77">
            <a:extLst>
              <a:ext uri="{FF2B5EF4-FFF2-40B4-BE49-F238E27FC236}">
                <a16:creationId xmlns:a16="http://schemas.microsoft.com/office/drawing/2014/main" id="{DED84406-38E4-E9C5-D23B-166EA5358703}"/>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pic>
        <p:nvPicPr>
          <p:cNvPr id="23" name="図 22">
            <a:extLst>
              <a:ext uri="{FF2B5EF4-FFF2-40B4-BE49-F238E27FC236}">
                <a16:creationId xmlns:a16="http://schemas.microsoft.com/office/drawing/2014/main" id="{F46A02DD-C2C3-E714-85BB-773454565D99}"/>
              </a:ext>
            </a:extLst>
          </p:cNvPr>
          <p:cNvPicPr>
            <a:picLocks noChangeAspect="1"/>
          </p:cNvPicPr>
          <p:nvPr/>
        </p:nvPicPr>
        <p:blipFill>
          <a:blip r:embed="rId9"/>
          <a:stretch>
            <a:fillRect/>
          </a:stretch>
        </p:blipFill>
        <p:spPr>
          <a:xfrm>
            <a:off x="9879508" y="3651224"/>
            <a:ext cx="1087200" cy="1078287"/>
          </a:xfrm>
          <a:prstGeom prst="rect">
            <a:avLst/>
          </a:prstGeom>
        </p:spPr>
      </p:pic>
      <p:pic>
        <p:nvPicPr>
          <p:cNvPr id="24" name="図 23">
            <a:extLst>
              <a:ext uri="{FF2B5EF4-FFF2-40B4-BE49-F238E27FC236}">
                <a16:creationId xmlns:a16="http://schemas.microsoft.com/office/drawing/2014/main" id="{F5CE57F5-BBC0-1AFA-6482-D5B6E10EAA46}"/>
              </a:ext>
            </a:extLst>
          </p:cNvPr>
          <p:cNvPicPr>
            <a:picLocks noChangeAspect="1"/>
          </p:cNvPicPr>
          <p:nvPr/>
        </p:nvPicPr>
        <p:blipFill>
          <a:blip r:embed="rId10"/>
          <a:stretch>
            <a:fillRect/>
          </a:stretch>
        </p:blipFill>
        <p:spPr>
          <a:xfrm>
            <a:off x="10572904" y="3954927"/>
            <a:ext cx="1519200" cy="1185064"/>
          </a:xfrm>
          <a:prstGeom prst="rect">
            <a:avLst/>
          </a:prstGeom>
        </p:spPr>
      </p:pic>
      <p:pic>
        <p:nvPicPr>
          <p:cNvPr id="25" name="図 24">
            <a:extLst>
              <a:ext uri="{FF2B5EF4-FFF2-40B4-BE49-F238E27FC236}">
                <a16:creationId xmlns:a16="http://schemas.microsoft.com/office/drawing/2014/main" id="{E562A515-B778-E1E5-7F76-F10AE45D420B}"/>
              </a:ext>
            </a:extLst>
          </p:cNvPr>
          <p:cNvPicPr>
            <a:picLocks noChangeAspect="1"/>
          </p:cNvPicPr>
          <p:nvPr/>
        </p:nvPicPr>
        <p:blipFill>
          <a:blip r:embed="rId11"/>
          <a:stretch>
            <a:fillRect/>
          </a:stretch>
        </p:blipFill>
        <p:spPr>
          <a:xfrm>
            <a:off x="10241644" y="4528136"/>
            <a:ext cx="1092478" cy="784800"/>
          </a:xfrm>
          <a:prstGeom prst="rect">
            <a:avLst/>
          </a:prstGeom>
        </p:spPr>
      </p:pic>
      <p:pic>
        <p:nvPicPr>
          <p:cNvPr id="27" name="図 26">
            <a:extLst>
              <a:ext uri="{FF2B5EF4-FFF2-40B4-BE49-F238E27FC236}">
                <a16:creationId xmlns:a16="http://schemas.microsoft.com/office/drawing/2014/main" id="{0BAD5514-CB41-6462-ECA8-C83C950E1774}"/>
              </a:ext>
            </a:extLst>
          </p:cNvPr>
          <p:cNvPicPr>
            <a:picLocks noChangeAspect="1"/>
          </p:cNvPicPr>
          <p:nvPr/>
        </p:nvPicPr>
        <p:blipFill>
          <a:blip r:embed="rId12"/>
          <a:stretch>
            <a:fillRect/>
          </a:stretch>
        </p:blipFill>
        <p:spPr>
          <a:xfrm>
            <a:off x="10072695" y="5097404"/>
            <a:ext cx="1166400" cy="761276"/>
          </a:xfrm>
          <a:prstGeom prst="rect">
            <a:avLst/>
          </a:prstGeom>
        </p:spPr>
      </p:pic>
      <p:pic>
        <p:nvPicPr>
          <p:cNvPr id="80" name="図 79">
            <a:extLst>
              <a:ext uri="{FF2B5EF4-FFF2-40B4-BE49-F238E27FC236}">
                <a16:creationId xmlns:a16="http://schemas.microsoft.com/office/drawing/2014/main" id="{055DDF22-3A55-8A51-D9D2-B2EC55188FC8}"/>
              </a:ext>
            </a:extLst>
          </p:cNvPr>
          <p:cNvPicPr>
            <a:picLocks noChangeAspect="1"/>
          </p:cNvPicPr>
          <p:nvPr/>
        </p:nvPicPr>
        <p:blipFill>
          <a:blip r:embed="rId9"/>
          <a:stretch>
            <a:fillRect/>
          </a:stretch>
        </p:blipFill>
        <p:spPr>
          <a:xfrm>
            <a:off x="9874857" y="3645945"/>
            <a:ext cx="1088927" cy="1080000"/>
          </a:xfrm>
          <a:prstGeom prst="rect">
            <a:avLst/>
          </a:prstGeom>
        </p:spPr>
      </p:pic>
      <p:pic>
        <p:nvPicPr>
          <p:cNvPr id="81" name="図 80">
            <a:extLst>
              <a:ext uri="{FF2B5EF4-FFF2-40B4-BE49-F238E27FC236}">
                <a16:creationId xmlns:a16="http://schemas.microsoft.com/office/drawing/2014/main" id="{95F209B1-CF57-1093-6235-4E7F615328A6}"/>
              </a:ext>
            </a:extLst>
          </p:cNvPr>
          <p:cNvPicPr>
            <a:picLocks noChangeAspect="1"/>
          </p:cNvPicPr>
          <p:nvPr/>
        </p:nvPicPr>
        <p:blipFill>
          <a:blip r:embed="rId10"/>
          <a:stretch>
            <a:fillRect/>
          </a:stretch>
        </p:blipFill>
        <p:spPr>
          <a:xfrm>
            <a:off x="5910416" y="1653794"/>
            <a:ext cx="4107383" cy="3204000"/>
          </a:xfrm>
          <a:prstGeom prst="rect">
            <a:avLst/>
          </a:prstGeom>
        </p:spPr>
      </p:pic>
      <p:pic>
        <p:nvPicPr>
          <p:cNvPr id="82" name="図 81">
            <a:extLst>
              <a:ext uri="{FF2B5EF4-FFF2-40B4-BE49-F238E27FC236}">
                <a16:creationId xmlns:a16="http://schemas.microsoft.com/office/drawing/2014/main" id="{F619BC24-6428-813E-9EF3-D231273DFD54}"/>
              </a:ext>
            </a:extLst>
          </p:cNvPr>
          <p:cNvPicPr>
            <a:picLocks noChangeAspect="1"/>
          </p:cNvPicPr>
          <p:nvPr/>
        </p:nvPicPr>
        <p:blipFill>
          <a:blip r:embed="rId11"/>
          <a:stretch>
            <a:fillRect/>
          </a:stretch>
        </p:blipFill>
        <p:spPr>
          <a:xfrm>
            <a:off x="10236975" y="4521949"/>
            <a:ext cx="1089969" cy="782998"/>
          </a:xfrm>
          <a:prstGeom prst="rect">
            <a:avLst/>
          </a:prstGeom>
        </p:spPr>
      </p:pic>
      <p:pic>
        <p:nvPicPr>
          <p:cNvPr id="83" name="図 82">
            <a:extLst>
              <a:ext uri="{FF2B5EF4-FFF2-40B4-BE49-F238E27FC236}">
                <a16:creationId xmlns:a16="http://schemas.microsoft.com/office/drawing/2014/main" id="{7085C4EA-5B72-12DF-13DC-5FCF651EEF08}"/>
              </a:ext>
            </a:extLst>
          </p:cNvPr>
          <p:cNvPicPr>
            <a:picLocks noChangeAspect="1"/>
          </p:cNvPicPr>
          <p:nvPr/>
        </p:nvPicPr>
        <p:blipFill>
          <a:blip r:embed="rId12"/>
          <a:stretch>
            <a:fillRect/>
          </a:stretch>
        </p:blipFill>
        <p:spPr>
          <a:xfrm>
            <a:off x="10070046" y="5104922"/>
            <a:ext cx="1165601" cy="760754"/>
          </a:xfrm>
          <a:prstGeom prst="rect">
            <a:avLst/>
          </a:prstGeom>
        </p:spPr>
      </p:pic>
      <p:sp>
        <p:nvSpPr>
          <p:cNvPr id="4" name="正方形/長方形 3">
            <a:extLst>
              <a:ext uri="{FF2B5EF4-FFF2-40B4-BE49-F238E27FC236}">
                <a16:creationId xmlns:a16="http://schemas.microsoft.com/office/drawing/2014/main" id="{5C7CA7E8-B0DA-1217-928F-F515139F51B4}"/>
              </a:ext>
            </a:extLst>
          </p:cNvPr>
          <p:cNvSpPr/>
          <p:nvPr/>
        </p:nvSpPr>
        <p:spPr>
          <a:xfrm>
            <a:off x="549468" y="1471494"/>
            <a:ext cx="2088000" cy="52362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kumimoji="1" lang="ja-JP" altLang="en-US" sz="2400" b="1">
              <a:latin typeface="Hiragino Sans W6" panose="020B0400000000000000" pitchFamily="34" charset="-128"/>
              <a:ea typeface="Hiragino Sans W6" panose="020B0400000000000000" pitchFamily="34" charset="-128"/>
            </a:endParaRPr>
          </a:p>
        </p:txBody>
      </p:sp>
      <p:sp>
        <p:nvSpPr>
          <p:cNvPr id="7" name="正方形/長方形 6">
            <a:extLst>
              <a:ext uri="{FF2B5EF4-FFF2-40B4-BE49-F238E27FC236}">
                <a16:creationId xmlns:a16="http://schemas.microsoft.com/office/drawing/2014/main" id="{C722B4A3-D42F-14C0-5DEE-9C968D4E5AD2}"/>
              </a:ext>
            </a:extLst>
          </p:cNvPr>
          <p:cNvSpPr/>
          <p:nvPr/>
        </p:nvSpPr>
        <p:spPr>
          <a:xfrm>
            <a:off x="601682" y="3137646"/>
            <a:ext cx="4931698" cy="1798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grpSp>
        <p:nvGrpSpPr>
          <p:cNvPr id="26" name="グループ化 25">
            <a:extLst>
              <a:ext uri="{FF2B5EF4-FFF2-40B4-BE49-F238E27FC236}">
                <a16:creationId xmlns:a16="http://schemas.microsoft.com/office/drawing/2014/main" id="{EEB77993-90C9-E85E-063E-564800463E30}"/>
              </a:ext>
            </a:extLst>
          </p:cNvPr>
          <p:cNvGrpSpPr>
            <a:grpSpLocks noChangeAspect="1"/>
          </p:cNvGrpSpPr>
          <p:nvPr/>
        </p:nvGrpSpPr>
        <p:grpSpPr>
          <a:xfrm>
            <a:off x="462000" y="1391981"/>
            <a:ext cx="2088000" cy="523626"/>
            <a:chOff x="1265632" y="1045813"/>
            <a:chExt cx="1411204" cy="400110"/>
          </a:xfrm>
          <a:effectLst/>
        </p:grpSpPr>
        <p:sp>
          <p:nvSpPr>
            <p:cNvPr id="29" name="正方形/長方形 28">
              <a:extLst>
                <a:ext uri="{FF2B5EF4-FFF2-40B4-BE49-F238E27FC236}">
                  <a16:creationId xmlns:a16="http://schemas.microsoft.com/office/drawing/2014/main" id="{030D09AD-7C41-D7AF-9E90-9F1036C7C02A}"/>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2400" b="1">
                  <a:latin typeface="Hiragino Sans W6" panose="020B0400000000000000" pitchFamily="34" charset="-128"/>
                  <a:ea typeface="Hiragino Sans W6" panose="020B0400000000000000" pitchFamily="34" charset="-128"/>
                </a:rPr>
                <a:t>北部</a:t>
              </a:r>
              <a:r>
                <a:rPr kumimoji="1" lang="ja-JP" altLang="en-US" sz="2400" b="1">
                  <a:latin typeface="Hiragino Sans W6" panose="020B0400000000000000" pitchFamily="34" charset="-128"/>
                  <a:ea typeface="Hiragino Sans W6" panose="020B0400000000000000" pitchFamily="34" charset="-128"/>
                </a:rPr>
                <a:t>地区</a:t>
              </a:r>
            </a:p>
          </p:txBody>
        </p:sp>
        <p:pic>
          <p:nvPicPr>
            <p:cNvPr id="30" name="グラフィックス 29" descr="マーカー 単色塗りつぶし">
              <a:extLst>
                <a:ext uri="{FF2B5EF4-FFF2-40B4-BE49-F238E27FC236}">
                  <a16:creationId xmlns:a16="http://schemas.microsoft.com/office/drawing/2014/main" id="{73FE210E-74F5-732D-D5DA-78065EA7F67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sp>
        <p:nvSpPr>
          <p:cNvPr id="32" name="テキスト ボックス 31">
            <a:extLst>
              <a:ext uri="{FF2B5EF4-FFF2-40B4-BE49-F238E27FC236}">
                <a16:creationId xmlns:a16="http://schemas.microsoft.com/office/drawing/2014/main" id="{4760F5B7-B1A6-F1BD-0C05-22E115B5BDFB}"/>
              </a:ext>
            </a:extLst>
          </p:cNvPr>
          <p:cNvSpPr txBox="1"/>
          <p:nvPr/>
        </p:nvSpPr>
        <p:spPr>
          <a:xfrm>
            <a:off x="736297" y="2363417"/>
            <a:ext cx="5258464" cy="954107"/>
          </a:xfrm>
          <a:prstGeom prst="rect">
            <a:avLst/>
          </a:prstGeom>
          <a:noFill/>
        </p:spPr>
        <p:txBody>
          <a:bodyPr wrap="square" rtlCol="0">
            <a:spAutoFit/>
          </a:bodyPr>
          <a:lstStyle/>
          <a:p>
            <a:r>
              <a:rPr lang="ja-JP" altLang="en-US" sz="2800" b="1">
                <a:latin typeface="Hiragino Sans W6" panose="020B0400000000000000" pitchFamily="34" charset="-128"/>
                <a:ea typeface="Hiragino Sans W6" panose="020B0400000000000000" pitchFamily="34" charset="-128"/>
              </a:rPr>
              <a:t>産業が支える</a:t>
            </a:r>
            <a:endParaRPr lang="en-US" altLang="ja-JP" sz="2800" b="1">
              <a:latin typeface="Hiragino Sans W6" panose="020B0400000000000000" pitchFamily="34" charset="-128"/>
              <a:ea typeface="Hiragino Sans W6" panose="020B0400000000000000" pitchFamily="34" charset="-128"/>
            </a:endParaRPr>
          </a:p>
          <a:p>
            <a:r>
              <a:rPr lang="ja-JP" altLang="en-US" sz="2800" b="1">
                <a:latin typeface="Hiragino Sans W6" panose="020B0400000000000000" pitchFamily="34" charset="-128"/>
                <a:ea typeface="Hiragino Sans W6" panose="020B0400000000000000" pitchFamily="34" charset="-128"/>
              </a:rPr>
              <a:t>移動・緑・交流が整うまち</a:t>
            </a:r>
            <a:endParaRPr lang="en-US" altLang="ja-JP" sz="2800" b="1">
              <a:latin typeface="Hiragino Sans W6" panose="020B0400000000000000" pitchFamily="34" charset="-128"/>
              <a:ea typeface="Hiragino Sans W6" panose="020B0400000000000000" pitchFamily="34" charset="-128"/>
            </a:endParaRPr>
          </a:p>
        </p:txBody>
      </p:sp>
      <p:sp>
        <p:nvSpPr>
          <p:cNvPr id="35" name="フリーフォーム 34">
            <a:extLst>
              <a:ext uri="{FF2B5EF4-FFF2-40B4-BE49-F238E27FC236}">
                <a16:creationId xmlns:a16="http://schemas.microsoft.com/office/drawing/2014/main" id="{348CEC91-0390-1007-2BCD-EBC9D8003793}"/>
              </a:ext>
            </a:extLst>
          </p:cNvPr>
          <p:cNvSpPr>
            <a:spLocks noChangeAspect="1"/>
          </p:cNvSpPr>
          <p:nvPr/>
        </p:nvSpPr>
        <p:spPr>
          <a:xfrm rot="5400000">
            <a:off x="273310" y="4607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0" name="平行四辺形 39">
            <a:extLst>
              <a:ext uri="{FF2B5EF4-FFF2-40B4-BE49-F238E27FC236}">
                <a16:creationId xmlns:a16="http://schemas.microsoft.com/office/drawing/2014/main" id="{C4A19A48-6FB8-7FEB-5A76-610D2CABB10E}"/>
              </a:ext>
            </a:extLst>
          </p:cNvPr>
          <p:cNvSpPr/>
          <p:nvPr/>
        </p:nvSpPr>
        <p:spPr>
          <a:xfrm>
            <a:off x="406477" y="3884596"/>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spc="-150">
                <a:solidFill>
                  <a:schemeClr val="bg1"/>
                </a:solidFill>
                <a:latin typeface="Hiragino Sans W6" panose="020B0400000000000000" pitchFamily="34" charset="-128"/>
                <a:ea typeface="Hiragino Sans W6" panose="020B0400000000000000" pitchFamily="34" charset="-128"/>
              </a:rPr>
              <a:t>課題</a:t>
            </a:r>
            <a:endParaRPr kumimoji="1" lang="ja-JP" altLang="en-US" sz="2000" b="1" spc="-150">
              <a:solidFill>
                <a:schemeClr val="bg1"/>
              </a:solidFill>
              <a:latin typeface="Hiragino Sans W6" panose="020B0400000000000000" pitchFamily="34" charset="-128"/>
              <a:ea typeface="Hiragino Sans W6" panose="020B0400000000000000" pitchFamily="34" charset="-128"/>
            </a:endParaRPr>
          </a:p>
        </p:txBody>
      </p:sp>
      <p:sp>
        <p:nvSpPr>
          <p:cNvPr id="41" name="テキスト ボックス 40">
            <a:extLst>
              <a:ext uri="{FF2B5EF4-FFF2-40B4-BE49-F238E27FC236}">
                <a16:creationId xmlns:a16="http://schemas.microsoft.com/office/drawing/2014/main" id="{22FB9156-6BDC-795F-FD12-E6246FE3A9DC}"/>
              </a:ext>
            </a:extLst>
          </p:cNvPr>
          <p:cNvSpPr txBox="1"/>
          <p:nvPr/>
        </p:nvSpPr>
        <p:spPr>
          <a:xfrm>
            <a:off x="462000" y="4508367"/>
            <a:ext cx="2342922" cy="892552"/>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少ない公園・緑</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少ないイベント</a:t>
            </a:r>
            <a:endParaRPr kumimoji="1" lang="en-US" altLang="ja-JP" sz="2000" b="1">
              <a:latin typeface="Hiragino Sans W6" panose="020B0400000000000000" pitchFamily="34" charset="-128"/>
              <a:ea typeface="Hiragino Sans W6" panose="020B0400000000000000" pitchFamily="34" charset="-128"/>
            </a:endParaRPr>
          </a:p>
        </p:txBody>
      </p:sp>
      <p:sp>
        <p:nvSpPr>
          <p:cNvPr id="42" name="平行四辺形 41">
            <a:extLst>
              <a:ext uri="{FF2B5EF4-FFF2-40B4-BE49-F238E27FC236}">
                <a16:creationId xmlns:a16="http://schemas.microsoft.com/office/drawing/2014/main" id="{A23489DD-16BC-64FF-F5F3-DF235E6FBAEA}"/>
              </a:ext>
            </a:extLst>
          </p:cNvPr>
          <p:cNvSpPr/>
          <p:nvPr/>
        </p:nvSpPr>
        <p:spPr>
          <a:xfrm>
            <a:off x="3651675" y="3872441"/>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強み</a:t>
            </a:r>
          </a:p>
        </p:txBody>
      </p:sp>
      <p:sp>
        <p:nvSpPr>
          <p:cNvPr id="43" name="テキスト ボックス 42">
            <a:extLst>
              <a:ext uri="{FF2B5EF4-FFF2-40B4-BE49-F238E27FC236}">
                <a16:creationId xmlns:a16="http://schemas.microsoft.com/office/drawing/2014/main" id="{14DA3368-403C-D51B-B766-30B922F2F2D8}"/>
              </a:ext>
            </a:extLst>
          </p:cNvPr>
          <p:cNvSpPr txBox="1"/>
          <p:nvPr/>
        </p:nvSpPr>
        <p:spPr>
          <a:xfrm>
            <a:off x="3662400" y="4490438"/>
            <a:ext cx="2342922" cy="892552"/>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工業団地の集積</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レンコンの栽培</a:t>
            </a:r>
            <a:endParaRPr kumimoji="1" lang="en-US" altLang="ja-JP" sz="2000" b="1">
              <a:latin typeface="Hiragino Sans W6" panose="020B0400000000000000" pitchFamily="34" charset="-128"/>
              <a:ea typeface="Hiragino Sans W6" panose="020B0400000000000000" pitchFamily="34" charset="-128"/>
            </a:endParaRPr>
          </a:p>
        </p:txBody>
      </p:sp>
      <p:sp>
        <p:nvSpPr>
          <p:cNvPr id="44" name="フリーフォーム 43">
            <a:extLst>
              <a:ext uri="{FF2B5EF4-FFF2-40B4-BE49-F238E27FC236}">
                <a16:creationId xmlns:a16="http://schemas.microsoft.com/office/drawing/2014/main" id="{A108D07C-B2A1-2674-9A2F-E4D3E09A4AA4}"/>
              </a:ext>
            </a:extLst>
          </p:cNvPr>
          <p:cNvSpPr>
            <a:spLocks noChangeAspect="1"/>
          </p:cNvSpPr>
          <p:nvPr/>
        </p:nvSpPr>
        <p:spPr>
          <a:xfrm rot="5400000">
            <a:off x="273310" y="5115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5" name="フリーフォーム 44">
            <a:extLst>
              <a:ext uri="{FF2B5EF4-FFF2-40B4-BE49-F238E27FC236}">
                <a16:creationId xmlns:a16="http://schemas.microsoft.com/office/drawing/2014/main" id="{327066CC-265B-FAEA-B3A1-4DA9986E1F41}"/>
              </a:ext>
            </a:extLst>
          </p:cNvPr>
          <p:cNvSpPr>
            <a:spLocks noChangeAspect="1"/>
          </p:cNvSpPr>
          <p:nvPr/>
        </p:nvSpPr>
        <p:spPr>
          <a:xfrm rot="5400000">
            <a:off x="3504124" y="4589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6" name="フリーフォーム 45">
            <a:extLst>
              <a:ext uri="{FF2B5EF4-FFF2-40B4-BE49-F238E27FC236}">
                <a16:creationId xmlns:a16="http://schemas.microsoft.com/office/drawing/2014/main" id="{0BEBCED2-9D46-E7BD-9A65-6F21682CC05D}"/>
              </a:ext>
            </a:extLst>
          </p:cNvPr>
          <p:cNvSpPr>
            <a:spLocks noChangeAspect="1"/>
          </p:cNvSpPr>
          <p:nvPr/>
        </p:nvSpPr>
        <p:spPr>
          <a:xfrm rot="5400000">
            <a:off x="3504124" y="5097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1094054629"/>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98D2547-6734-504E-9A5E-70193A359D03}"/>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7BD4AFF-7919-4981-9CF7-3D4A4DA4B96B}"/>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E19B38E1-221B-4CC4-2099-731DDC22D868}"/>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2BC87192-0D53-AE4D-6F26-2DED4F3606E9}"/>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DC3AF8D7-DD9A-ABA7-FF92-0931B4695AD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84223E6A-4ADE-CC28-2CFE-C26C50810BE0}"/>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2FE3AE91-6400-3A76-A236-1A793FFBF6FA}"/>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7C30F667-0339-B848-BC67-AF93E87AEA7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C797FACC-4C29-E70C-40CD-8C5CF8DBAB9F}"/>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E16BDC98-7CCC-CC64-C1B8-F98923D7F6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2069F633-E2B6-EF3B-03C2-376D9485379A}"/>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7AE532B9-2B35-F887-AAAD-D4535C0DCB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26BA25A4-F32E-92EC-2373-BBBDA6C2D8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73956" y="2016872"/>
              <a:ext cx="1363693" cy="1654583"/>
            </a:xfrm>
            <a:prstGeom prst="rect">
              <a:avLst/>
            </a:prstGeom>
          </p:spPr>
        </p:pic>
      </p:grpSp>
      <p:sp>
        <p:nvSpPr>
          <p:cNvPr id="78" name="テキスト ボックス 77">
            <a:extLst>
              <a:ext uri="{FF2B5EF4-FFF2-40B4-BE49-F238E27FC236}">
                <a16:creationId xmlns:a16="http://schemas.microsoft.com/office/drawing/2014/main" id="{DED84406-38E4-E9C5-D23B-166EA5358703}"/>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pic>
        <p:nvPicPr>
          <p:cNvPr id="23" name="図 22">
            <a:extLst>
              <a:ext uri="{FF2B5EF4-FFF2-40B4-BE49-F238E27FC236}">
                <a16:creationId xmlns:a16="http://schemas.microsoft.com/office/drawing/2014/main" id="{F46A02DD-C2C3-E714-85BB-773454565D99}"/>
              </a:ext>
            </a:extLst>
          </p:cNvPr>
          <p:cNvPicPr>
            <a:picLocks noChangeAspect="1"/>
          </p:cNvPicPr>
          <p:nvPr/>
        </p:nvPicPr>
        <p:blipFill>
          <a:blip r:embed="rId9"/>
          <a:stretch>
            <a:fillRect/>
          </a:stretch>
        </p:blipFill>
        <p:spPr>
          <a:xfrm>
            <a:off x="9879508" y="3651224"/>
            <a:ext cx="1087200" cy="1078287"/>
          </a:xfrm>
          <a:prstGeom prst="rect">
            <a:avLst/>
          </a:prstGeom>
        </p:spPr>
      </p:pic>
      <p:pic>
        <p:nvPicPr>
          <p:cNvPr id="24" name="図 23">
            <a:extLst>
              <a:ext uri="{FF2B5EF4-FFF2-40B4-BE49-F238E27FC236}">
                <a16:creationId xmlns:a16="http://schemas.microsoft.com/office/drawing/2014/main" id="{F5CE57F5-BBC0-1AFA-6482-D5B6E10EAA46}"/>
              </a:ext>
            </a:extLst>
          </p:cNvPr>
          <p:cNvPicPr>
            <a:picLocks noChangeAspect="1"/>
          </p:cNvPicPr>
          <p:nvPr/>
        </p:nvPicPr>
        <p:blipFill>
          <a:blip r:embed="rId10"/>
          <a:stretch>
            <a:fillRect/>
          </a:stretch>
        </p:blipFill>
        <p:spPr>
          <a:xfrm>
            <a:off x="10572904" y="3954927"/>
            <a:ext cx="1519200" cy="1185064"/>
          </a:xfrm>
          <a:prstGeom prst="rect">
            <a:avLst/>
          </a:prstGeom>
        </p:spPr>
      </p:pic>
      <p:pic>
        <p:nvPicPr>
          <p:cNvPr id="25" name="図 24">
            <a:extLst>
              <a:ext uri="{FF2B5EF4-FFF2-40B4-BE49-F238E27FC236}">
                <a16:creationId xmlns:a16="http://schemas.microsoft.com/office/drawing/2014/main" id="{E562A515-B778-E1E5-7F76-F10AE45D420B}"/>
              </a:ext>
            </a:extLst>
          </p:cNvPr>
          <p:cNvPicPr>
            <a:picLocks noChangeAspect="1"/>
          </p:cNvPicPr>
          <p:nvPr/>
        </p:nvPicPr>
        <p:blipFill>
          <a:blip r:embed="rId11"/>
          <a:stretch>
            <a:fillRect/>
          </a:stretch>
        </p:blipFill>
        <p:spPr>
          <a:xfrm>
            <a:off x="10241644" y="4528136"/>
            <a:ext cx="1092478" cy="784800"/>
          </a:xfrm>
          <a:prstGeom prst="rect">
            <a:avLst/>
          </a:prstGeom>
        </p:spPr>
      </p:pic>
      <p:pic>
        <p:nvPicPr>
          <p:cNvPr id="27" name="図 26">
            <a:extLst>
              <a:ext uri="{FF2B5EF4-FFF2-40B4-BE49-F238E27FC236}">
                <a16:creationId xmlns:a16="http://schemas.microsoft.com/office/drawing/2014/main" id="{0BAD5514-CB41-6462-ECA8-C83C950E1774}"/>
              </a:ext>
            </a:extLst>
          </p:cNvPr>
          <p:cNvPicPr>
            <a:picLocks noChangeAspect="1"/>
          </p:cNvPicPr>
          <p:nvPr/>
        </p:nvPicPr>
        <p:blipFill>
          <a:blip r:embed="rId12"/>
          <a:stretch>
            <a:fillRect/>
          </a:stretch>
        </p:blipFill>
        <p:spPr>
          <a:xfrm>
            <a:off x="10072695" y="5097404"/>
            <a:ext cx="1166400" cy="761276"/>
          </a:xfrm>
          <a:prstGeom prst="rect">
            <a:avLst/>
          </a:prstGeom>
        </p:spPr>
      </p:pic>
      <p:pic>
        <p:nvPicPr>
          <p:cNvPr id="80" name="図 79">
            <a:extLst>
              <a:ext uri="{FF2B5EF4-FFF2-40B4-BE49-F238E27FC236}">
                <a16:creationId xmlns:a16="http://schemas.microsoft.com/office/drawing/2014/main" id="{055DDF22-3A55-8A51-D9D2-B2EC55188FC8}"/>
              </a:ext>
            </a:extLst>
          </p:cNvPr>
          <p:cNvPicPr>
            <a:picLocks noChangeAspect="1"/>
          </p:cNvPicPr>
          <p:nvPr/>
        </p:nvPicPr>
        <p:blipFill>
          <a:blip r:embed="rId9"/>
          <a:stretch>
            <a:fillRect/>
          </a:stretch>
        </p:blipFill>
        <p:spPr>
          <a:xfrm>
            <a:off x="9874857" y="3645945"/>
            <a:ext cx="1088927" cy="1080000"/>
          </a:xfrm>
          <a:prstGeom prst="rect">
            <a:avLst/>
          </a:prstGeom>
        </p:spPr>
      </p:pic>
      <p:pic>
        <p:nvPicPr>
          <p:cNvPr id="81" name="図 80">
            <a:extLst>
              <a:ext uri="{FF2B5EF4-FFF2-40B4-BE49-F238E27FC236}">
                <a16:creationId xmlns:a16="http://schemas.microsoft.com/office/drawing/2014/main" id="{95F209B1-CF57-1093-6235-4E7F615328A6}"/>
              </a:ext>
            </a:extLst>
          </p:cNvPr>
          <p:cNvPicPr>
            <a:picLocks noChangeAspect="1"/>
          </p:cNvPicPr>
          <p:nvPr/>
        </p:nvPicPr>
        <p:blipFill>
          <a:blip r:embed="rId10"/>
          <a:stretch>
            <a:fillRect/>
          </a:stretch>
        </p:blipFill>
        <p:spPr>
          <a:xfrm>
            <a:off x="10564657" y="3946938"/>
            <a:ext cx="1522962" cy="1188000"/>
          </a:xfrm>
          <a:prstGeom prst="rect">
            <a:avLst/>
          </a:prstGeom>
        </p:spPr>
      </p:pic>
      <p:pic>
        <p:nvPicPr>
          <p:cNvPr id="82" name="図 81">
            <a:extLst>
              <a:ext uri="{FF2B5EF4-FFF2-40B4-BE49-F238E27FC236}">
                <a16:creationId xmlns:a16="http://schemas.microsoft.com/office/drawing/2014/main" id="{F619BC24-6428-813E-9EF3-D231273DFD54}"/>
              </a:ext>
            </a:extLst>
          </p:cNvPr>
          <p:cNvPicPr>
            <a:picLocks noChangeAspect="1"/>
          </p:cNvPicPr>
          <p:nvPr/>
        </p:nvPicPr>
        <p:blipFill>
          <a:blip r:embed="rId11"/>
          <a:stretch>
            <a:fillRect/>
          </a:stretch>
        </p:blipFill>
        <p:spPr>
          <a:xfrm>
            <a:off x="6040986" y="2065618"/>
            <a:ext cx="3858084" cy="2771521"/>
          </a:xfrm>
          <a:prstGeom prst="rect">
            <a:avLst/>
          </a:prstGeom>
        </p:spPr>
      </p:pic>
      <p:pic>
        <p:nvPicPr>
          <p:cNvPr id="83" name="図 82">
            <a:extLst>
              <a:ext uri="{FF2B5EF4-FFF2-40B4-BE49-F238E27FC236}">
                <a16:creationId xmlns:a16="http://schemas.microsoft.com/office/drawing/2014/main" id="{7085C4EA-5B72-12DF-13DC-5FCF651EEF08}"/>
              </a:ext>
            </a:extLst>
          </p:cNvPr>
          <p:cNvPicPr>
            <a:picLocks noChangeAspect="1"/>
          </p:cNvPicPr>
          <p:nvPr/>
        </p:nvPicPr>
        <p:blipFill>
          <a:blip r:embed="rId12"/>
          <a:stretch>
            <a:fillRect/>
          </a:stretch>
        </p:blipFill>
        <p:spPr>
          <a:xfrm>
            <a:off x="10070046" y="5104922"/>
            <a:ext cx="1165601" cy="760754"/>
          </a:xfrm>
          <a:prstGeom prst="rect">
            <a:avLst/>
          </a:prstGeom>
        </p:spPr>
      </p:pic>
      <p:sp>
        <p:nvSpPr>
          <p:cNvPr id="4" name="正方形/長方形 3">
            <a:extLst>
              <a:ext uri="{FF2B5EF4-FFF2-40B4-BE49-F238E27FC236}">
                <a16:creationId xmlns:a16="http://schemas.microsoft.com/office/drawing/2014/main" id="{5C7CA7E8-B0DA-1217-928F-F515139F51B4}"/>
              </a:ext>
            </a:extLst>
          </p:cNvPr>
          <p:cNvSpPr/>
          <p:nvPr/>
        </p:nvSpPr>
        <p:spPr>
          <a:xfrm>
            <a:off x="549468" y="1471494"/>
            <a:ext cx="2088000" cy="52362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kumimoji="1" lang="ja-JP" altLang="en-US" sz="2400" b="1">
              <a:latin typeface="Hiragino Sans W6" panose="020B0400000000000000" pitchFamily="34" charset="-128"/>
              <a:ea typeface="Hiragino Sans W6" panose="020B0400000000000000" pitchFamily="34" charset="-128"/>
            </a:endParaRPr>
          </a:p>
        </p:txBody>
      </p:sp>
      <p:sp>
        <p:nvSpPr>
          <p:cNvPr id="7" name="正方形/長方形 6">
            <a:extLst>
              <a:ext uri="{FF2B5EF4-FFF2-40B4-BE49-F238E27FC236}">
                <a16:creationId xmlns:a16="http://schemas.microsoft.com/office/drawing/2014/main" id="{C722B4A3-D42F-14C0-5DEE-9C968D4E5AD2}"/>
              </a:ext>
            </a:extLst>
          </p:cNvPr>
          <p:cNvSpPr/>
          <p:nvPr/>
        </p:nvSpPr>
        <p:spPr>
          <a:xfrm>
            <a:off x="601682" y="3137646"/>
            <a:ext cx="4931698" cy="1798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grpSp>
        <p:nvGrpSpPr>
          <p:cNvPr id="26" name="グループ化 25">
            <a:extLst>
              <a:ext uri="{FF2B5EF4-FFF2-40B4-BE49-F238E27FC236}">
                <a16:creationId xmlns:a16="http://schemas.microsoft.com/office/drawing/2014/main" id="{EEB77993-90C9-E85E-063E-564800463E30}"/>
              </a:ext>
            </a:extLst>
          </p:cNvPr>
          <p:cNvGrpSpPr>
            <a:grpSpLocks noChangeAspect="1"/>
          </p:cNvGrpSpPr>
          <p:nvPr/>
        </p:nvGrpSpPr>
        <p:grpSpPr>
          <a:xfrm>
            <a:off x="462000" y="1391981"/>
            <a:ext cx="2088000" cy="523626"/>
            <a:chOff x="1265632" y="1045813"/>
            <a:chExt cx="1411204" cy="400110"/>
          </a:xfrm>
          <a:effectLst/>
        </p:grpSpPr>
        <p:sp>
          <p:nvSpPr>
            <p:cNvPr id="29" name="正方形/長方形 28">
              <a:extLst>
                <a:ext uri="{FF2B5EF4-FFF2-40B4-BE49-F238E27FC236}">
                  <a16:creationId xmlns:a16="http://schemas.microsoft.com/office/drawing/2014/main" id="{030D09AD-7C41-D7AF-9E90-9F1036C7C02A}"/>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400" b="1">
                  <a:latin typeface="Hiragino Sans W6" panose="020B0400000000000000" pitchFamily="34" charset="-128"/>
                  <a:ea typeface="Hiragino Sans W6" panose="020B0400000000000000" pitchFamily="34" charset="-128"/>
                </a:rPr>
                <a:t>中央地区</a:t>
              </a:r>
            </a:p>
          </p:txBody>
        </p:sp>
        <p:pic>
          <p:nvPicPr>
            <p:cNvPr id="30" name="グラフィックス 29" descr="マーカー 単色塗りつぶし">
              <a:extLst>
                <a:ext uri="{FF2B5EF4-FFF2-40B4-BE49-F238E27FC236}">
                  <a16:creationId xmlns:a16="http://schemas.microsoft.com/office/drawing/2014/main" id="{73FE210E-74F5-732D-D5DA-78065EA7F67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sp>
        <p:nvSpPr>
          <p:cNvPr id="32" name="テキスト ボックス 31">
            <a:extLst>
              <a:ext uri="{FF2B5EF4-FFF2-40B4-BE49-F238E27FC236}">
                <a16:creationId xmlns:a16="http://schemas.microsoft.com/office/drawing/2014/main" id="{4760F5B7-B1A6-F1BD-0C05-22E115B5BDFB}"/>
              </a:ext>
            </a:extLst>
          </p:cNvPr>
          <p:cNvSpPr txBox="1"/>
          <p:nvPr/>
        </p:nvSpPr>
        <p:spPr>
          <a:xfrm>
            <a:off x="736297" y="2363417"/>
            <a:ext cx="5258464" cy="954107"/>
          </a:xfrm>
          <a:prstGeom prst="rect">
            <a:avLst/>
          </a:prstGeom>
          <a:noFill/>
        </p:spPr>
        <p:txBody>
          <a:bodyPr wrap="square" rtlCol="0">
            <a:spAutoFit/>
          </a:bodyPr>
          <a:lstStyle/>
          <a:p>
            <a:r>
              <a:rPr lang="ja-JP" altLang="en-US" sz="2800" b="1">
                <a:latin typeface="Hiragino Sans W6" panose="020B0400000000000000" pitchFamily="34" charset="-128"/>
                <a:ea typeface="Hiragino Sans W6" panose="020B0400000000000000" pitchFamily="34" charset="-128"/>
              </a:rPr>
              <a:t>人が集い暮らしと賑わいが</a:t>
            </a:r>
            <a:endParaRPr lang="en-US" altLang="ja-JP" sz="2800" b="1">
              <a:latin typeface="Hiragino Sans W6" panose="020B0400000000000000" pitchFamily="34" charset="-128"/>
              <a:ea typeface="Hiragino Sans W6" panose="020B0400000000000000" pitchFamily="34" charset="-128"/>
            </a:endParaRPr>
          </a:p>
          <a:p>
            <a:r>
              <a:rPr lang="ja-JP" altLang="en-US" sz="2800" b="1">
                <a:latin typeface="Hiragino Sans W6" panose="020B0400000000000000" pitchFamily="34" charset="-128"/>
                <a:ea typeface="Hiragino Sans W6" panose="020B0400000000000000" pitchFamily="34" charset="-128"/>
              </a:rPr>
              <a:t>広がる水辺のまち</a:t>
            </a:r>
            <a:endParaRPr lang="en-US" altLang="ja-JP" sz="2800" b="1">
              <a:latin typeface="Hiragino Sans W6" panose="020B0400000000000000" pitchFamily="34" charset="-128"/>
              <a:ea typeface="Hiragino Sans W6" panose="020B0400000000000000" pitchFamily="34" charset="-128"/>
            </a:endParaRPr>
          </a:p>
        </p:txBody>
      </p:sp>
      <p:sp>
        <p:nvSpPr>
          <p:cNvPr id="35" name="フリーフォーム 34">
            <a:extLst>
              <a:ext uri="{FF2B5EF4-FFF2-40B4-BE49-F238E27FC236}">
                <a16:creationId xmlns:a16="http://schemas.microsoft.com/office/drawing/2014/main" id="{348CEC91-0390-1007-2BCD-EBC9D8003793}"/>
              </a:ext>
            </a:extLst>
          </p:cNvPr>
          <p:cNvSpPr>
            <a:spLocks noChangeAspect="1"/>
          </p:cNvSpPr>
          <p:nvPr/>
        </p:nvSpPr>
        <p:spPr>
          <a:xfrm rot="5400000">
            <a:off x="273310" y="4607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0" name="平行四辺形 39">
            <a:extLst>
              <a:ext uri="{FF2B5EF4-FFF2-40B4-BE49-F238E27FC236}">
                <a16:creationId xmlns:a16="http://schemas.microsoft.com/office/drawing/2014/main" id="{C4A19A48-6FB8-7FEB-5A76-610D2CABB10E}"/>
              </a:ext>
            </a:extLst>
          </p:cNvPr>
          <p:cNvSpPr/>
          <p:nvPr/>
        </p:nvSpPr>
        <p:spPr>
          <a:xfrm>
            <a:off x="406477" y="3884596"/>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spc="-150">
                <a:solidFill>
                  <a:schemeClr val="bg1"/>
                </a:solidFill>
                <a:latin typeface="Hiragino Sans W6" panose="020B0400000000000000" pitchFamily="34" charset="-128"/>
                <a:ea typeface="Hiragino Sans W6" panose="020B0400000000000000" pitchFamily="34" charset="-128"/>
              </a:rPr>
              <a:t>課題</a:t>
            </a:r>
            <a:endParaRPr kumimoji="1" lang="ja-JP" altLang="en-US" sz="2000" b="1" spc="-150">
              <a:solidFill>
                <a:schemeClr val="bg1"/>
              </a:solidFill>
              <a:latin typeface="Hiragino Sans W6" panose="020B0400000000000000" pitchFamily="34" charset="-128"/>
              <a:ea typeface="Hiragino Sans W6" panose="020B0400000000000000" pitchFamily="34" charset="-128"/>
            </a:endParaRPr>
          </a:p>
        </p:txBody>
      </p:sp>
      <p:sp>
        <p:nvSpPr>
          <p:cNvPr id="41" name="テキスト ボックス 40">
            <a:extLst>
              <a:ext uri="{FF2B5EF4-FFF2-40B4-BE49-F238E27FC236}">
                <a16:creationId xmlns:a16="http://schemas.microsoft.com/office/drawing/2014/main" id="{22FB9156-6BDC-795F-FD12-E6246FE3A9DC}"/>
              </a:ext>
            </a:extLst>
          </p:cNvPr>
          <p:cNvSpPr txBox="1"/>
          <p:nvPr/>
        </p:nvSpPr>
        <p:spPr>
          <a:xfrm>
            <a:off x="462000" y="4508367"/>
            <a:ext cx="2342922" cy="892552"/>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商業機能の希薄化</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浸水リスク</a:t>
            </a:r>
            <a:endParaRPr kumimoji="1" lang="en-US" altLang="ja-JP" sz="2000" b="1">
              <a:latin typeface="Hiragino Sans W6" panose="020B0400000000000000" pitchFamily="34" charset="-128"/>
              <a:ea typeface="Hiragino Sans W6" panose="020B0400000000000000" pitchFamily="34" charset="-128"/>
            </a:endParaRPr>
          </a:p>
        </p:txBody>
      </p:sp>
      <p:sp>
        <p:nvSpPr>
          <p:cNvPr id="42" name="平行四辺形 41">
            <a:extLst>
              <a:ext uri="{FF2B5EF4-FFF2-40B4-BE49-F238E27FC236}">
                <a16:creationId xmlns:a16="http://schemas.microsoft.com/office/drawing/2014/main" id="{A23489DD-16BC-64FF-F5F3-DF235E6FBAEA}"/>
              </a:ext>
            </a:extLst>
          </p:cNvPr>
          <p:cNvSpPr/>
          <p:nvPr/>
        </p:nvSpPr>
        <p:spPr>
          <a:xfrm>
            <a:off x="3651675" y="3872441"/>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強み</a:t>
            </a:r>
          </a:p>
        </p:txBody>
      </p:sp>
      <p:sp>
        <p:nvSpPr>
          <p:cNvPr id="43" name="テキスト ボックス 42">
            <a:extLst>
              <a:ext uri="{FF2B5EF4-FFF2-40B4-BE49-F238E27FC236}">
                <a16:creationId xmlns:a16="http://schemas.microsoft.com/office/drawing/2014/main" id="{14DA3368-403C-D51B-B766-30B922F2F2D8}"/>
              </a:ext>
            </a:extLst>
          </p:cNvPr>
          <p:cNvSpPr txBox="1"/>
          <p:nvPr/>
        </p:nvSpPr>
        <p:spPr>
          <a:xfrm>
            <a:off x="3662399" y="4490438"/>
            <a:ext cx="3263166" cy="1200329"/>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高い拠点性</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霞ヶ浦から生まれる</a:t>
            </a:r>
            <a:endParaRPr lang="en-US" altLang="ja-JP" sz="20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水辺空間</a:t>
            </a:r>
            <a:endParaRPr kumimoji="1" lang="en-US" altLang="ja-JP" sz="2000" b="1">
              <a:latin typeface="Hiragino Sans W6" panose="020B0400000000000000" pitchFamily="34" charset="-128"/>
              <a:ea typeface="Hiragino Sans W6" panose="020B0400000000000000" pitchFamily="34" charset="-128"/>
            </a:endParaRPr>
          </a:p>
        </p:txBody>
      </p:sp>
      <p:sp>
        <p:nvSpPr>
          <p:cNvPr id="44" name="フリーフォーム 43">
            <a:extLst>
              <a:ext uri="{FF2B5EF4-FFF2-40B4-BE49-F238E27FC236}">
                <a16:creationId xmlns:a16="http://schemas.microsoft.com/office/drawing/2014/main" id="{A108D07C-B2A1-2674-9A2F-E4D3E09A4AA4}"/>
              </a:ext>
            </a:extLst>
          </p:cNvPr>
          <p:cNvSpPr>
            <a:spLocks noChangeAspect="1"/>
          </p:cNvSpPr>
          <p:nvPr/>
        </p:nvSpPr>
        <p:spPr>
          <a:xfrm rot="5400000">
            <a:off x="273310" y="5115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5" name="フリーフォーム 44">
            <a:extLst>
              <a:ext uri="{FF2B5EF4-FFF2-40B4-BE49-F238E27FC236}">
                <a16:creationId xmlns:a16="http://schemas.microsoft.com/office/drawing/2014/main" id="{327066CC-265B-FAEA-B3A1-4DA9986E1F41}"/>
              </a:ext>
            </a:extLst>
          </p:cNvPr>
          <p:cNvSpPr>
            <a:spLocks noChangeAspect="1"/>
          </p:cNvSpPr>
          <p:nvPr/>
        </p:nvSpPr>
        <p:spPr>
          <a:xfrm rot="5400000">
            <a:off x="3504124" y="4589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6" name="フリーフォーム 45">
            <a:extLst>
              <a:ext uri="{FF2B5EF4-FFF2-40B4-BE49-F238E27FC236}">
                <a16:creationId xmlns:a16="http://schemas.microsoft.com/office/drawing/2014/main" id="{0BEBCED2-9D46-E7BD-9A65-6F21682CC05D}"/>
              </a:ext>
            </a:extLst>
          </p:cNvPr>
          <p:cNvSpPr>
            <a:spLocks noChangeAspect="1"/>
          </p:cNvSpPr>
          <p:nvPr/>
        </p:nvSpPr>
        <p:spPr>
          <a:xfrm rot="5400000">
            <a:off x="3504124" y="5097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3903337047"/>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98D2547-6734-504E-9A5E-70193A359D03}"/>
              </a:ext>
            </a:extLst>
          </p:cNvPr>
          <p:cNvSpPr>
            <a:spLocks noGrp="1"/>
          </p:cNvSpPr>
          <p:nvPr>
            <p:ph type="body" sz="quarter" idx="10"/>
          </p:nvPr>
        </p:nvSpPr>
        <p:spPr/>
        <p:txBody>
          <a:bodyPr/>
          <a:lstStyle/>
          <a:p>
            <a:r>
              <a:rPr lang="ja-JP" altLang="en-US"/>
              <a:t>基本</a:t>
            </a:r>
            <a:r>
              <a:rPr kumimoji="1" lang="ja-JP" altLang="en-US"/>
              <a:t>構想</a:t>
            </a:r>
          </a:p>
        </p:txBody>
      </p:sp>
      <p:sp>
        <p:nvSpPr>
          <p:cNvPr id="3" name="タイトル 2">
            <a:extLst>
              <a:ext uri="{FF2B5EF4-FFF2-40B4-BE49-F238E27FC236}">
                <a16:creationId xmlns:a16="http://schemas.microsoft.com/office/drawing/2014/main" id="{77BD4AFF-7919-4981-9CF7-3D4A4DA4B96B}"/>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E19B38E1-221B-4CC4-2099-731DDC22D868}"/>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2BC87192-0D53-AE4D-6F26-2DED4F3606E9}"/>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DC3AF8D7-DD9A-ABA7-FF92-0931B4695AD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84223E6A-4ADE-CC28-2CFE-C26C50810BE0}"/>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2FE3AE91-6400-3A76-A236-1A793FFBF6FA}"/>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7C30F667-0339-B848-BC67-AF93E87AEA7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C797FACC-4C29-E70C-40CD-8C5CF8DBAB9F}"/>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E16BDC98-7CCC-CC64-C1B8-F98923D7F6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2069F633-E2B6-EF3B-03C2-376D9485379A}"/>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7AE532B9-2B35-F887-AAAD-D4535C0DCB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26BA25A4-F32E-92EC-2373-BBBDA6C2D8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73956" y="2016872"/>
              <a:ext cx="1363693" cy="1654583"/>
            </a:xfrm>
            <a:prstGeom prst="rect">
              <a:avLst/>
            </a:prstGeom>
          </p:spPr>
        </p:pic>
      </p:grpSp>
      <p:sp>
        <p:nvSpPr>
          <p:cNvPr id="78" name="テキスト ボックス 77">
            <a:extLst>
              <a:ext uri="{FF2B5EF4-FFF2-40B4-BE49-F238E27FC236}">
                <a16:creationId xmlns:a16="http://schemas.microsoft.com/office/drawing/2014/main" id="{DED84406-38E4-E9C5-D23B-166EA5358703}"/>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pic>
        <p:nvPicPr>
          <p:cNvPr id="23" name="図 22">
            <a:extLst>
              <a:ext uri="{FF2B5EF4-FFF2-40B4-BE49-F238E27FC236}">
                <a16:creationId xmlns:a16="http://schemas.microsoft.com/office/drawing/2014/main" id="{F46A02DD-C2C3-E714-85BB-773454565D99}"/>
              </a:ext>
            </a:extLst>
          </p:cNvPr>
          <p:cNvPicPr>
            <a:picLocks noChangeAspect="1"/>
          </p:cNvPicPr>
          <p:nvPr/>
        </p:nvPicPr>
        <p:blipFill>
          <a:blip r:embed="rId9"/>
          <a:stretch>
            <a:fillRect/>
          </a:stretch>
        </p:blipFill>
        <p:spPr>
          <a:xfrm>
            <a:off x="9879508" y="3651224"/>
            <a:ext cx="1087200" cy="1078287"/>
          </a:xfrm>
          <a:prstGeom prst="rect">
            <a:avLst/>
          </a:prstGeom>
        </p:spPr>
      </p:pic>
      <p:pic>
        <p:nvPicPr>
          <p:cNvPr id="24" name="図 23">
            <a:extLst>
              <a:ext uri="{FF2B5EF4-FFF2-40B4-BE49-F238E27FC236}">
                <a16:creationId xmlns:a16="http://schemas.microsoft.com/office/drawing/2014/main" id="{F5CE57F5-BBC0-1AFA-6482-D5B6E10EAA46}"/>
              </a:ext>
            </a:extLst>
          </p:cNvPr>
          <p:cNvPicPr>
            <a:picLocks noChangeAspect="1"/>
          </p:cNvPicPr>
          <p:nvPr/>
        </p:nvPicPr>
        <p:blipFill>
          <a:blip r:embed="rId10"/>
          <a:stretch>
            <a:fillRect/>
          </a:stretch>
        </p:blipFill>
        <p:spPr>
          <a:xfrm>
            <a:off x="10572904" y="3954927"/>
            <a:ext cx="1519200" cy="1185064"/>
          </a:xfrm>
          <a:prstGeom prst="rect">
            <a:avLst/>
          </a:prstGeom>
        </p:spPr>
      </p:pic>
      <p:pic>
        <p:nvPicPr>
          <p:cNvPr id="25" name="図 24">
            <a:extLst>
              <a:ext uri="{FF2B5EF4-FFF2-40B4-BE49-F238E27FC236}">
                <a16:creationId xmlns:a16="http://schemas.microsoft.com/office/drawing/2014/main" id="{E562A515-B778-E1E5-7F76-F10AE45D420B}"/>
              </a:ext>
            </a:extLst>
          </p:cNvPr>
          <p:cNvPicPr>
            <a:picLocks noChangeAspect="1"/>
          </p:cNvPicPr>
          <p:nvPr/>
        </p:nvPicPr>
        <p:blipFill>
          <a:blip r:embed="rId11"/>
          <a:stretch>
            <a:fillRect/>
          </a:stretch>
        </p:blipFill>
        <p:spPr>
          <a:xfrm>
            <a:off x="10241644" y="4528136"/>
            <a:ext cx="1092478" cy="784800"/>
          </a:xfrm>
          <a:prstGeom prst="rect">
            <a:avLst/>
          </a:prstGeom>
        </p:spPr>
      </p:pic>
      <p:pic>
        <p:nvPicPr>
          <p:cNvPr id="27" name="図 26">
            <a:extLst>
              <a:ext uri="{FF2B5EF4-FFF2-40B4-BE49-F238E27FC236}">
                <a16:creationId xmlns:a16="http://schemas.microsoft.com/office/drawing/2014/main" id="{0BAD5514-CB41-6462-ECA8-C83C950E1774}"/>
              </a:ext>
            </a:extLst>
          </p:cNvPr>
          <p:cNvPicPr>
            <a:picLocks noChangeAspect="1"/>
          </p:cNvPicPr>
          <p:nvPr/>
        </p:nvPicPr>
        <p:blipFill>
          <a:blip r:embed="rId12"/>
          <a:stretch>
            <a:fillRect/>
          </a:stretch>
        </p:blipFill>
        <p:spPr>
          <a:xfrm>
            <a:off x="10072695" y="5097404"/>
            <a:ext cx="1166400" cy="761276"/>
          </a:xfrm>
          <a:prstGeom prst="rect">
            <a:avLst/>
          </a:prstGeom>
        </p:spPr>
      </p:pic>
      <p:pic>
        <p:nvPicPr>
          <p:cNvPr id="80" name="図 79">
            <a:extLst>
              <a:ext uri="{FF2B5EF4-FFF2-40B4-BE49-F238E27FC236}">
                <a16:creationId xmlns:a16="http://schemas.microsoft.com/office/drawing/2014/main" id="{055DDF22-3A55-8A51-D9D2-B2EC55188FC8}"/>
              </a:ext>
            </a:extLst>
          </p:cNvPr>
          <p:cNvPicPr>
            <a:picLocks noChangeAspect="1"/>
          </p:cNvPicPr>
          <p:nvPr/>
        </p:nvPicPr>
        <p:blipFill>
          <a:blip r:embed="rId9"/>
          <a:stretch>
            <a:fillRect/>
          </a:stretch>
        </p:blipFill>
        <p:spPr>
          <a:xfrm>
            <a:off x="9874857" y="3645945"/>
            <a:ext cx="1088927" cy="1080000"/>
          </a:xfrm>
          <a:prstGeom prst="rect">
            <a:avLst/>
          </a:prstGeom>
        </p:spPr>
      </p:pic>
      <p:pic>
        <p:nvPicPr>
          <p:cNvPr id="81" name="図 80">
            <a:extLst>
              <a:ext uri="{FF2B5EF4-FFF2-40B4-BE49-F238E27FC236}">
                <a16:creationId xmlns:a16="http://schemas.microsoft.com/office/drawing/2014/main" id="{95F209B1-CF57-1093-6235-4E7F615328A6}"/>
              </a:ext>
            </a:extLst>
          </p:cNvPr>
          <p:cNvPicPr>
            <a:picLocks noChangeAspect="1"/>
          </p:cNvPicPr>
          <p:nvPr/>
        </p:nvPicPr>
        <p:blipFill>
          <a:blip r:embed="rId10"/>
          <a:stretch>
            <a:fillRect/>
          </a:stretch>
        </p:blipFill>
        <p:spPr>
          <a:xfrm>
            <a:off x="10564657" y="3946938"/>
            <a:ext cx="1522962" cy="1188000"/>
          </a:xfrm>
          <a:prstGeom prst="rect">
            <a:avLst/>
          </a:prstGeom>
        </p:spPr>
      </p:pic>
      <p:pic>
        <p:nvPicPr>
          <p:cNvPr id="82" name="図 81">
            <a:extLst>
              <a:ext uri="{FF2B5EF4-FFF2-40B4-BE49-F238E27FC236}">
                <a16:creationId xmlns:a16="http://schemas.microsoft.com/office/drawing/2014/main" id="{F619BC24-6428-813E-9EF3-D231273DFD54}"/>
              </a:ext>
            </a:extLst>
          </p:cNvPr>
          <p:cNvPicPr>
            <a:picLocks noChangeAspect="1"/>
          </p:cNvPicPr>
          <p:nvPr/>
        </p:nvPicPr>
        <p:blipFill>
          <a:blip r:embed="rId11"/>
          <a:stretch>
            <a:fillRect/>
          </a:stretch>
        </p:blipFill>
        <p:spPr>
          <a:xfrm>
            <a:off x="10238016" y="4523707"/>
            <a:ext cx="1092477" cy="784800"/>
          </a:xfrm>
          <a:prstGeom prst="rect">
            <a:avLst/>
          </a:prstGeom>
        </p:spPr>
      </p:pic>
      <p:pic>
        <p:nvPicPr>
          <p:cNvPr id="83" name="図 82">
            <a:extLst>
              <a:ext uri="{FF2B5EF4-FFF2-40B4-BE49-F238E27FC236}">
                <a16:creationId xmlns:a16="http://schemas.microsoft.com/office/drawing/2014/main" id="{7085C4EA-5B72-12DF-13DC-5FCF651EEF08}"/>
              </a:ext>
            </a:extLst>
          </p:cNvPr>
          <p:cNvPicPr>
            <a:picLocks noChangeAspect="1"/>
          </p:cNvPicPr>
          <p:nvPr/>
        </p:nvPicPr>
        <p:blipFill>
          <a:blip r:embed="rId12"/>
          <a:stretch>
            <a:fillRect/>
          </a:stretch>
        </p:blipFill>
        <p:spPr>
          <a:xfrm>
            <a:off x="6249583" y="1995120"/>
            <a:ext cx="3943293" cy="2573673"/>
          </a:xfrm>
          <a:prstGeom prst="rect">
            <a:avLst/>
          </a:prstGeom>
        </p:spPr>
      </p:pic>
      <p:sp>
        <p:nvSpPr>
          <p:cNvPr id="4" name="正方形/長方形 3">
            <a:extLst>
              <a:ext uri="{FF2B5EF4-FFF2-40B4-BE49-F238E27FC236}">
                <a16:creationId xmlns:a16="http://schemas.microsoft.com/office/drawing/2014/main" id="{5C7CA7E8-B0DA-1217-928F-F515139F51B4}"/>
              </a:ext>
            </a:extLst>
          </p:cNvPr>
          <p:cNvSpPr/>
          <p:nvPr/>
        </p:nvSpPr>
        <p:spPr>
          <a:xfrm>
            <a:off x="549468" y="1471494"/>
            <a:ext cx="2088000" cy="523626"/>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kumimoji="1" lang="ja-JP" altLang="en-US" sz="2400" b="1">
              <a:latin typeface="Hiragino Sans W6" panose="020B0400000000000000" pitchFamily="34" charset="-128"/>
              <a:ea typeface="Hiragino Sans W6" panose="020B0400000000000000" pitchFamily="34" charset="-128"/>
            </a:endParaRPr>
          </a:p>
        </p:txBody>
      </p:sp>
      <p:sp>
        <p:nvSpPr>
          <p:cNvPr id="7" name="正方形/長方形 6">
            <a:extLst>
              <a:ext uri="{FF2B5EF4-FFF2-40B4-BE49-F238E27FC236}">
                <a16:creationId xmlns:a16="http://schemas.microsoft.com/office/drawing/2014/main" id="{C722B4A3-D42F-14C0-5DEE-9C968D4E5AD2}"/>
              </a:ext>
            </a:extLst>
          </p:cNvPr>
          <p:cNvSpPr/>
          <p:nvPr/>
        </p:nvSpPr>
        <p:spPr>
          <a:xfrm>
            <a:off x="601682" y="3137646"/>
            <a:ext cx="4931698" cy="17987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grpSp>
        <p:nvGrpSpPr>
          <p:cNvPr id="26" name="グループ化 25">
            <a:extLst>
              <a:ext uri="{FF2B5EF4-FFF2-40B4-BE49-F238E27FC236}">
                <a16:creationId xmlns:a16="http://schemas.microsoft.com/office/drawing/2014/main" id="{EEB77993-90C9-E85E-063E-564800463E30}"/>
              </a:ext>
            </a:extLst>
          </p:cNvPr>
          <p:cNvGrpSpPr>
            <a:grpSpLocks noChangeAspect="1"/>
          </p:cNvGrpSpPr>
          <p:nvPr/>
        </p:nvGrpSpPr>
        <p:grpSpPr>
          <a:xfrm>
            <a:off x="462000" y="1391981"/>
            <a:ext cx="2088000" cy="523626"/>
            <a:chOff x="1265632" y="1045813"/>
            <a:chExt cx="1411204" cy="400110"/>
          </a:xfrm>
          <a:effectLst/>
        </p:grpSpPr>
        <p:sp>
          <p:nvSpPr>
            <p:cNvPr id="29" name="正方形/長方形 28">
              <a:extLst>
                <a:ext uri="{FF2B5EF4-FFF2-40B4-BE49-F238E27FC236}">
                  <a16:creationId xmlns:a16="http://schemas.microsoft.com/office/drawing/2014/main" id="{030D09AD-7C41-D7AF-9E90-9F1036C7C02A}"/>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400" b="1">
                  <a:latin typeface="Hiragino Sans W6" panose="020B0400000000000000" pitchFamily="34" charset="-128"/>
                  <a:ea typeface="Hiragino Sans W6" panose="020B0400000000000000" pitchFamily="34" charset="-128"/>
                </a:rPr>
                <a:t>南部地区</a:t>
              </a:r>
            </a:p>
          </p:txBody>
        </p:sp>
        <p:pic>
          <p:nvPicPr>
            <p:cNvPr id="30" name="グラフィックス 29" descr="マーカー 単色塗りつぶし">
              <a:extLst>
                <a:ext uri="{FF2B5EF4-FFF2-40B4-BE49-F238E27FC236}">
                  <a16:creationId xmlns:a16="http://schemas.microsoft.com/office/drawing/2014/main" id="{73FE210E-74F5-732D-D5DA-78065EA7F67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96240" y="1053914"/>
              <a:ext cx="360000" cy="360000"/>
            </a:xfrm>
            <a:prstGeom prst="rect">
              <a:avLst/>
            </a:prstGeom>
          </p:spPr>
        </p:pic>
      </p:grpSp>
      <p:sp>
        <p:nvSpPr>
          <p:cNvPr id="32" name="テキスト ボックス 31">
            <a:extLst>
              <a:ext uri="{FF2B5EF4-FFF2-40B4-BE49-F238E27FC236}">
                <a16:creationId xmlns:a16="http://schemas.microsoft.com/office/drawing/2014/main" id="{4760F5B7-B1A6-F1BD-0C05-22E115B5BDFB}"/>
              </a:ext>
            </a:extLst>
          </p:cNvPr>
          <p:cNvSpPr txBox="1"/>
          <p:nvPr/>
        </p:nvSpPr>
        <p:spPr>
          <a:xfrm>
            <a:off x="736297" y="2363417"/>
            <a:ext cx="5258464" cy="954107"/>
          </a:xfrm>
          <a:prstGeom prst="rect">
            <a:avLst/>
          </a:prstGeom>
          <a:noFill/>
        </p:spPr>
        <p:txBody>
          <a:bodyPr wrap="square" rtlCol="0">
            <a:spAutoFit/>
          </a:bodyPr>
          <a:lstStyle/>
          <a:p>
            <a:r>
              <a:rPr lang="ja-JP" altLang="en-US" sz="2800" b="1">
                <a:latin typeface="Hiragino Sans W6" panose="020B0400000000000000" pitchFamily="34" charset="-128"/>
                <a:ea typeface="Hiragino Sans W6" panose="020B0400000000000000" pitchFamily="34" charset="-128"/>
              </a:rPr>
              <a:t>移動とゆとりが</a:t>
            </a:r>
            <a:endParaRPr lang="en-US" altLang="ja-JP" sz="2800" b="1">
              <a:latin typeface="Hiragino Sans W6" panose="020B0400000000000000" pitchFamily="34" charset="-128"/>
              <a:ea typeface="Hiragino Sans W6" panose="020B0400000000000000" pitchFamily="34" charset="-128"/>
            </a:endParaRPr>
          </a:p>
          <a:p>
            <a:r>
              <a:rPr lang="ja-JP" altLang="en-US" sz="2800" b="1">
                <a:latin typeface="Hiragino Sans W6" panose="020B0400000000000000" pitchFamily="34" charset="-128"/>
                <a:ea typeface="Hiragino Sans W6" panose="020B0400000000000000" pitchFamily="34" charset="-128"/>
              </a:rPr>
              <a:t>暮らしを豊かにするまち</a:t>
            </a:r>
            <a:endParaRPr lang="en-US" altLang="ja-JP" sz="2800" b="1">
              <a:latin typeface="Hiragino Sans W6" panose="020B0400000000000000" pitchFamily="34" charset="-128"/>
              <a:ea typeface="Hiragino Sans W6" panose="020B0400000000000000" pitchFamily="34" charset="-128"/>
            </a:endParaRPr>
          </a:p>
        </p:txBody>
      </p:sp>
      <p:sp>
        <p:nvSpPr>
          <p:cNvPr id="35" name="フリーフォーム 34">
            <a:extLst>
              <a:ext uri="{FF2B5EF4-FFF2-40B4-BE49-F238E27FC236}">
                <a16:creationId xmlns:a16="http://schemas.microsoft.com/office/drawing/2014/main" id="{348CEC91-0390-1007-2BCD-EBC9D8003793}"/>
              </a:ext>
            </a:extLst>
          </p:cNvPr>
          <p:cNvSpPr>
            <a:spLocks noChangeAspect="1"/>
          </p:cNvSpPr>
          <p:nvPr/>
        </p:nvSpPr>
        <p:spPr>
          <a:xfrm rot="5400000">
            <a:off x="273310" y="4607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0" name="平行四辺形 39">
            <a:extLst>
              <a:ext uri="{FF2B5EF4-FFF2-40B4-BE49-F238E27FC236}">
                <a16:creationId xmlns:a16="http://schemas.microsoft.com/office/drawing/2014/main" id="{C4A19A48-6FB8-7FEB-5A76-610D2CABB10E}"/>
              </a:ext>
            </a:extLst>
          </p:cNvPr>
          <p:cNvSpPr/>
          <p:nvPr/>
        </p:nvSpPr>
        <p:spPr>
          <a:xfrm>
            <a:off x="406477" y="3884596"/>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spc="-150">
                <a:solidFill>
                  <a:schemeClr val="bg1"/>
                </a:solidFill>
                <a:latin typeface="Hiragino Sans W6" panose="020B0400000000000000" pitchFamily="34" charset="-128"/>
                <a:ea typeface="Hiragino Sans W6" panose="020B0400000000000000" pitchFamily="34" charset="-128"/>
              </a:rPr>
              <a:t>課題</a:t>
            </a:r>
            <a:endParaRPr kumimoji="1" lang="ja-JP" altLang="en-US" sz="2000" b="1" spc="-150">
              <a:solidFill>
                <a:schemeClr val="bg1"/>
              </a:solidFill>
              <a:latin typeface="Hiragino Sans W6" panose="020B0400000000000000" pitchFamily="34" charset="-128"/>
              <a:ea typeface="Hiragino Sans W6" panose="020B0400000000000000" pitchFamily="34" charset="-128"/>
            </a:endParaRPr>
          </a:p>
        </p:txBody>
      </p:sp>
      <p:sp>
        <p:nvSpPr>
          <p:cNvPr id="41" name="テキスト ボックス 40">
            <a:extLst>
              <a:ext uri="{FF2B5EF4-FFF2-40B4-BE49-F238E27FC236}">
                <a16:creationId xmlns:a16="http://schemas.microsoft.com/office/drawing/2014/main" id="{22FB9156-6BDC-795F-FD12-E6246FE3A9DC}"/>
              </a:ext>
            </a:extLst>
          </p:cNvPr>
          <p:cNvSpPr txBox="1"/>
          <p:nvPr/>
        </p:nvSpPr>
        <p:spPr>
          <a:xfrm>
            <a:off x="462000" y="4508367"/>
            <a:ext cx="2342922" cy="892552"/>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過剰な駐車場</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狭隘な生活道路</a:t>
            </a:r>
            <a:endParaRPr kumimoji="1" lang="en-US" altLang="ja-JP" sz="2000" b="1">
              <a:latin typeface="Hiragino Sans W6" panose="020B0400000000000000" pitchFamily="34" charset="-128"/>
              <a:ea typeface="Hiragino Sans W6" panose="020B0400000000000000" pitchFamily="34" charset="-128"/>
            </a:endParaRPr>
          </a:p>
        </p:txBody>
      </p:sp>
      <p:sp>
        <p:nvSpPr>
          <p:cNvPr id="42" name="平行四辺形 41">
            <a:extLst>
              <a:ext uri="{FF2B5EF4-FFF2-40B4-BE49-F238E27FC236}">
                <a16:creationId xmlns:a16="http://schemas.microsoft.com/office/drawing/2014/main" id="{A23489DD-16BC-64FF-F5F3-DF235E6FBAEA}"/>
              </a:ext>
            </a:extLst>
          </p:cNvPr>
          <p:cNvSpPr/>
          <p:nvPr/>
        </p:nvSpPr>
        <p:spPr>
          <a:xfrm>
            <a:off x="3651675" y="3872441"/>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強み</a:t>
            </a:r>
          </a:p>
        </p:txBody>
      </p:sp>
      <p:sp>
        <p:nvSpPr>
          <p:cNvPr id="43" name="テキスト ボックス 42">
            <a:extLst>
              <a:ext uri="{FF2B5EF4-FFF2-40B4-BE49-F238E27FC236}">
                <a16:creationId xmlns:a16="http://schemas.microsoft.com/office/drawing/2014/main" id="{14DA3368-403C-D51B-B766-30B922F2F2D8}"/>
              </a:ext>
            </a:extLst>
          </p:cNvPr>
          <p:cNvSpPr txBox="1"/>
          <p:nvPr/>
        </p:nvSpPr>
        <p:spPr>
          <a:xfrm>
            <a:off x="3662399" y="4490438"/>
            <a:ext cx="3263166" cy="1200329"/>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住宅地が広がる</a:t>
            </a:r>
            <a:endParaRPr lang="en-US" altLang="ja-JP" sz="2000" b="1">
              <a:latin typeface="Hiragino Sans W6" panose="020B0400000000000000" pitchFamily="34" charset="-128"/>
              <a:ea typeface="Hiragino Sans W6" panose="020B0400000000000000" pitchFamily="34" charset="-128"/>
            </a:endParaRPr>
          </a:p>
          <a:p>
            <a:endParaRPr lang="en-US" altLang="ja-JP" sz="12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国道・県道沿いに</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多くの商業施設</a:t>
            </a:r>
            <a:endParaRPr lang="en-US" altLang="ja-JP" sz="2000" b="1">
              <a:latin typeface="Hiragino Sans W6" panose="020B0400000000000000" pitchFamily="34" charset="-128"/>
              <a:ea typeface="Hiragino Sans W6" panose="020B0400000000000000" pitchFamily="34" charset="-128"/>
            </a:endParaRPr>
          </a:p>
        </p:txBody>
      </p:sp>
      <p:sp>
        <p:nvSpPr>
          <p:cNvPr id="44" name="フリーフォーム 43">
            <a:extLst>
              <a:ext uri="{FF2B5EF4-FFF2-40B4-BE49-F238E27FC236}">
                <a16:creationId xmlns:a16="http://schemas.microsoft.com/office/drawing/2014/main" id="{A108D07C-B2A1-2674-9A2F-E4D3E09A4AA4}"/>
              </a:ext>
            </a:extLst>
          </p:cNvPr>
          <p:cNvSpPr>
            <a:spLocks noChangeAspect="1"/>
          </p:cNvSpPr>
          <p:nvPr/>
        </p:nvSpPr>
        <p:spPr>
          <a:xfrm rot="5400000">
            <a:off x="273310" y="5115475"/>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5" name="フリーフォーム 44">
            <a:extLst>
              <a:ext uri="{FF2B5EF4-FFF2-40B4-BE49-F238E27FC236}">
                <a16:creationId xmlns:a16="http://schemas.microsoft.com/office/drawing/2014/main" id="{327066CC-265B-FAEA-B3A1-4DA9986E1F41}"/>
              </a:ext>
            </a:extLst>
          </p:cNvPr>
          <p:cNvSpPr>
            <a:spLocks noChangeAspect="1"/>
          </p:cNvSpPr>
          <p:nvPr/>
        </p:nvSpPr>
        <p:spPr>
          <a:xfrm rot="5400000">
            <a:off x="3504124" y="4589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6" name="フリーフォーム 45">
            <a:extLst>
              <a:ext uri="{FF2B5EF4-FFF2-40B4-BE49-F238E27FC236}">
                <a16:creationId xmlns:a16="http://schemas.microsoft.com/office/drawing/2014/main" id="{0BEBCED2-9D46-E7BD-9A65-6F21682CC05D}"/>
              </a:ext>
            </a:extLst>
          </p:cNvPr>
          <p:cNvSpPr>
            <a:spLocks noChangeAspect="1"/>
          </p:cNvSpPr>
          <p:nvPr/>
        </p:nvSpPr>
        <p:spPr>
          <a:xfrm rot="5400000">
            <a:off x="3504124" y="5097951"/>
            <a:ext cx="202378" cy="168376"/>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28722249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a:extLst>
              <a:ext uri="{FF2B5EF4-FFF2-40B4-BE49-F238E27FC236}">
                <a16:creationId xmlns:a16="http://schemas.microsoft.com/office/drawing/2014/main" id="{27B84126-8322-5D26-556C-57B285AE8B35}"/>
              </a:ext>
            </a:extLst>
          </p:cNvPr>
          <p:cNvSpPr/>
          <p:nvPr/>
        </p:nvSpPr>
        <p:spPr>
          <a:xfrm>
            <a:off x="10098433" y="355702"/>
            <a:ext cx="1759440" cy="4698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15" name="Rectangle 6">
            <a:extLst>
              <a:ext uri="{FF2B5EF4-FFF2-40B4-BE49-F238E27FC236}">
                <a16:creationId xmlns:a16="http://schemas.microsoft.com/office/drawing/2014/main" id="{E6BDC047-2C6F-6345-B554-E01E4E363F9F}"/>
              </a:ext>
            </a:extLst>
          </p:cNvPr>
          <p:cNvSpPr/>
          <p:nvPr/>
        </p:nvSpPr>
        <p:spPr>
          <a:xfrm>
            <a:off x="10024222" y="284068"/>
            <a:ext cx="1759440" cy="46985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2" name="タイトル 1">
            <a:extLst>
              <a:ext uri="{FF2B5EF4-FFF2-40B4-BE49-F238E27FC236}">
                <a16:creationId xmlns:a16="http://schemas.microsoft.com/office/drawing/2014/main" id="{8D17E46F-BF02-F131-6A43-D49E6FF82CBF}"/>
              </a:ext>
            </a:extLst>
          </p:cNvPr>
          <p:cNvSpPr>
            <a:spLocks noGrp="1"/>
          </p:cNvSpPr>
          <p:nvPr>
            <p:ph type="title"/>
          </p:nvPr>
        </p:nvSpPr>
        <p:spPr>
          <a:xfrm>
            <a:off x="5110349" y="500037"/>
            <a:ext cx="4422098" cy="1325563"/>
          </a:xfrm>
        </p:spPr>
        <p:txBody>
          <a:bodyPr/>
          <a:lstStyle/>
          <a:p>
            <a:r>
              <a:rPr lang="en-US" altLang="ja-JP"/>
              <a:t>2.</a:t>
            </a:r>
            <a:r>
              <a:rPr lang="ja-JP" altLang="en-US"/>
              <a:t>提案</a:t>
            </a:r>
            <a:endParaRPr kumimoji="1" lang="ja-JP" altLang="en-US"/>
          </a:p>
        </p:txBody>
      </p:sp>
      <p:sp>
        <p:nvSpPr>
          <p:cNvPr id="3" name="テキスト プレースホルダー 2">
            <a:extLst>
              <a:ext uri="{FF2B5EF4-FFF2-40B4-BE49-F238E27FC236}">
                <a16:creationId xmlns:a16="http://schemas.microsoft.com/office/drawing/2014/main" id="{07605013-DED3-1153-3DEB-BA6226B66C05}"/>
              </a:ext>
            </a:extLst>
          </p:cNvPr>
          <p:cNvSpPr>
            <a:spLocks noGrp="1"/>
          </p:cNvSpPr>
          <p:nvPr>
            <p:ph type="body" sz="quarter" idx="11"/>
          </p:nvPr>
        </p:nvSpPr>
        <p:spPr>
          <a:xfrm>
            <a:off x="5143005" y="2068226"/>
            <a:ext cx="4633913" cy="2203450"/>
          </a:xfrm>
        </p:spPr>
        <p:txBody>
          <a:bodyPr>
            <a:normAutofit/>
          </a:bodyPr>
          <a:lstStyle/>
          <a:p>
            <a:r>
              <a:rPr kumimoji="1" lang="ja-JP" altLang="en-US" b="1">
                <a:latin typeface="Hiragino Sans W6" panose="020B0400000000000000" pitchFamily="34" charset="-128"/>
                <a:ea typeface="Hiragino Sans W6" panose="020B0400000000000000" pitchFamily="34" charset="-128"/>
              </a:rPr>
              <a:t>道の駅・工業団地</a:t>
            </a:r>
            <a:endParaRPr kumimoji="1" lang="en-US" altLang="ja-JP" b="1">
              <a:latin typeface="Hiragino Sans W6" panose="020B0400000000000000" pitchFamily="34" charset="-128"/>
              <a:ea typeface="Hiragino Sans W6" panose="020B0400000000000000" pitchFamily="34" charset="-128"/>
            </a:endParaRPr>
          </a:p>
          <a:p>
            <a:r>
              <a:rPr lang="ja-JP" altLang="en-US">
                <a:solidFill>
                  <a:schemeClr val="bg1">
                    <a:lumMod val="50000"/>
                  </a:schemeClr>
                </a:solidFill>
              </a:rPr>
              <a:t>効率化</a:t>
            </a:r>
            <a:endParaRPr kumimoji="1" lang="en-US" altLang="ja-JP">
              <a:solidFill>
                <a:schemeClr val="bg1">
                  <a:lumMod val="50000"/>
                </a:schemeClr>
              </a:solidFill>
            </a:endParaRPr>
          </a:p>
          <a:p>
            <a:r>
              <a:rPr lang="ja-JP" altLang="en-US">
                <a:solidFill>
                  <a:schemeClr val="bg1">
                    <a:lumMod val="50000"/>
                  </a:schemeClr>
                </a:solidFill>
              </a:rPr>
              <a:t>愛着</a:t>
            </a:r>
            <a:endParaRPr lang="en-US" altLang="ja-JP">
              <a:solidFill>
                <a:schemeClr val="bg1">
                  <a:lumMod val="50000"/>
                </a:schemeClr>
              </a:solidFill>
            </a:endParaRPr>
          </a:p>
          <a:p>
            <a:r>
              <a:rPr lang="ja-JP" altLang="en-US">
                <a:solidFill>
                  <a:schemeClr val="bg1">
                    <a:lumMod val="50000"/>
                  </a:schemeClr>
                </a:solidFill>
              </a:rPr>
              <a:t>企業誘致</a:t>
            </a:r>
            <a:endParaRPr kumimoji="1" lang="ja-JP" altLang="en-US">
              <a:solidFill>
                <a:schemeClr val="bg1">
                  <a:lumMod val="50000"/>
                </a:schemeClr>
              </a:solidFill>
            </a:endParaRPr>
          </a:p>
        </p:txBody>
      </p:sp>
      <p:sp>
        <p:nvSpPr>
          <p:cNvPr id="4" name="正方形/長方形 3">
            <a:extLst>
              <a:ext uri="{FF2B5EF4-FFF2-40B4-BE49-F238E27FC236}">
                <a16:creationId xmlns:a16="http://schemas.microsoft.com/office/drawing/2014/main" id="{E17E2BA0-B656-38CE-20C6-1E2B8A9AB54C}"/>
              </a:ext>
            </a:extLst>
          </p:cNvPr>
          <p:cNvSpPr/>
          <p:nvPr/>
        </p:nvSpPr>
        <p:spPr>
          <a:xfrm>
            <a:off x="10750758" y="952443"/>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交通</a:t>
            </a:r>
          </a:p>
        </p:txBody>
      </p:sp>
      <p:sp>
        <p:nvSpPr>
          <p:cNvPr id="5" name="正方形/長方形 4">
            <a:extLst>
              <a:ext uri="{FF2B5EF4-FFF2-40B4-BE49-F238E27FC236}">
                <a16:creationId xmlns:a16="http://schemas.microsoft.com/office/drawing/2014/main" id="{5B6DC3BC-55C2-E01E-0A50-28039303B2D7}"/>
              </a:ext>
            </a:extLst>
          </p:cNvPr>
          <p:cNvSpPr/>
          <p:nvPr/>
        </p:nvSpPr>
        <p:spPr>
          <a:xfrm>
            <a:off x="10750758" y="1672877"/>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住環境</a:t>
            </a:r>
          </a:p>
        </p:txBody>
      </p:sp>
      <p:sp>
        <p:nvSpPr>
          <p:cNvPr id="6" name="正方形/長方形 5">
            <a:extLst>
              <a:ext uri="{FF2B5EF4-FFF2-40B4-BE49-F238E27FC236}">
                <a16:creationId xmlns:a16="http://schemas.microsoft.com/office/drawing/2014/main" id="{B5B93ED7-164F-9A70-C400-A5C44116FB7E}"/>
              </a:ext>
            </a:extLst>
          </p:cNvPr>
          <p:cNvSpPr/>
          <p:nvPr/>
        </p:nvSpPr>
        <p:spPr>
          <a:xfrm>
            <a:off x="10750758" y="2393314"/>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公共</a:t>
            </a:r>
          </a:p>
        </p:txBody>
      </p:sp>
      <p:sp>
        <p:nvSpPr>
          <p:cNvPr id="7" name="正方形/長方形 6">
            <a:extLst>
              <a:ext uri="{FF2B5EF4-FFF2-40B4-BE49-F238E27FC236}">
                <a16:creationId xmlns:a16="http://schemas.microsoft.com/office/drawing/2014/main" id="{2FB76474-A6ED-9530-6EB2-62C61D756783}"/>
              </a:ext>
            </a:extLst>
          </p:cNvPr>
          <p:cNvSpPr/>
          <p:nvPr/>
        </p:nvSpPr>
        <p:spPr>
          <a:xfrm>
            <a:off x="10750758" y="3086041"/>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愛着</a:t>
            </a:r>
          </a:p>
        </p:txBody>
      </p:sp>
      <p:sp>
        <p:nvSpPr>
          <p:cNvPr id="8" name="正方形/長方形 7">
            <a:extLst>
              <a:ext uri="{FF2B5EF4-FFF2-40B4-BE49-F238E27FC236}">
                <a16:creationId xmlns:a16="http://schemas.microsoft.com/office/drawing/2014/main" id="{C61059DD-ED11-8F8A-63B6-5535D0CFCAAE}"/>
              </a:ext>
            </a:extLst>
          </p:cNvPr>
          <p:cNvSpPr/>
          <p:nvPr/>
        </p:nvSpPr>
        <p:spPr>
          <a:xfrm>
            <a:off x="10750758" y="3778768"/>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産業</a:t>
            </a:r>
          </a:p>
        </p:txBody>
      </p:sp>
      <p:sp>
        <p:nvSpPr>
          <p:cNvPr id="14" name="テキスト ボックス 13">
            <a:extLst>
              <a:ext uri="{FF2B5EF4-FFF2-40B4-BE49-F238E27FC236}">
                <a16:creationId xmlns:a16="http://schemas.microsoft.com/office/drawing/2014/main" id="{E425C42E-1EFE-FAC8-331F-16A612BCD414}"/>
              </a:ext>
            </a:extLst>
          </p:cNvPr>
          <p:cNvSpPr txBox="1"/>
          <p:nvPr/>
        </p:nvSpPr>
        <p:spPr>
          <a:xfrm>
            <a:off x="10085463" y="318938"/>
            <a:ext cx="1364476" cy="400110"/>
          </a:xfrm>
          <a:prstGeom prst="rect">
            <a:avLst/>
          </a:prstGeom>
          <a:noFill/>
        </p:spPr>
        <p:txBody>
          <a:bodyPr wrap="none" rtlCol="0">
            <a:spAutoFit/>
          </a:bodyPr>
          <a:lstStyle/>
          <a:p>
            <a:r>
              <a:rPr kumimoji="1" lang="ja-JP" altLang="en-US" sz="2000" b="1" spc="300">
                <a:latin typeface="Hiragino Sans W6" panose="020B0400000000000000" pitchFamily="34" charset="-128"/>
                <a:ea typeface="Hiragino Sans W6" panose="020B0400000000000000" pitchFamily="34" charset="-128"/>
              </a:rPr>
              <a:t>関連分野</a:t>
            </a:r>
          </a:p>
        </p:txBody>
      </p:sp>
    </p:spTree>
    <p:extLst>
      <p:ext uri="{BB962C8B-B14F-4D97-AF65-F5344CB8AC3E}">
        <p14:creationId xmlns:p14="http://schemas.microsoft.com/office/powerpoint/2010/main" val="2201919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96BE9-FB4E-9E00-2ECD-D0D749C52D75}"/>
            </a:ext>
          </a:extLst>
        </p:cNvPr>
        <p:cNvGrpSpPr/>
        <p:nvPr/>
      </p:nvGrpSpPr>
      <p:grpSpPr>
        <a:xfrm>
          <a:off x="0" y="0"/>
          <a:ext cx="0" cy="0"/>
          <a:chOff x="0" y="0"/>
          <a:chExt cx="0" cy="0"/>
        </a:xfrm>
      </p:grpSpPr>
      <p:pic>
        <p:nvPicPr>
          <p:cNvPr id="7" name="図 6" descr="マップ&#10;&#10;AI 生成コンテンツは誤りを含む可能性があります。">
            <a:extLst>
              <a:ext uri="{FF2B5EF4-FFF2-40B4-BE49-F238E27FC236}">
                <a16:creationId xmlns:a16="http://schemas.microsoft.com/office/drawing/2014/main" id="{982DEDDC-452E-DFFC-BE62-65360001DB55}"/>
              </a:ext>
            </a:extLst>
          </p:cNvPr>
          <p:cNvPicPr>
            <a:picLocks noChangeAspect="1"/>
          </p:cNvPicPr>
          <p:nvPr/>
        </p:nvPicPr>
        <p:blipFill>
          <a:blip r:embed="rId3"/>
          <a:srcRect t="8671" r="4236"/>
          <a:stretch>
            <a:fillRect/>
          </a:stretch>
        </p:blipFill>
        <p:spPr>
          <a:xfrm>
            <a:off x="114135" y="1190684"/>
            <a:ext cx="6738547" cy="4299593"/>
          </a:xfrm>
          <a:prstGeom prst="rect">
            <a:avLst/>
          </a:prstGeom>
        </p:spPr>
      </p:pic>
      <p:sp>
        <p:nvSpPr>
          <p:cNvPr id="2" name="テキスト プレースホルダー 1">
            <a:extLst>
              <a:ext uri="{FF2B5EF4-FFF2-40B4-BE49-F238E27FC236}">
                <a16:creationId xmlns:a16="http://schemas.microsoft.com/office/drawing/2014/main" id="{A133F943-C911-4FD0-4A7C-28EB31F3A079}"/>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8C4D6BD0-A859-D137-8D8E-45F518059D01}"/>
              </a:ext>
            </a:extLst>
          </p:cNvPr>
          <p:cNvSpPr>
            <a:spLocks noGrp="1"/>
          </p:cNvSpPr>
          <p:nvPr>
            <p:ph type="ctrTitle"/>
          </p:nvPr>
        </p:nvSpPr>
        <p:spPr/>
        <p:txBody>
          <a:bodyPr/>
          <a:lstStyle/>
          <a:p>
            <a:r>
              <a:rPr kumimoji="1" lang="ja-JP" altLang="en-US">
                <a:ea typeface="Hiragino Sans W6"/>
              </a:rPr>
              <a:t>道の駅と工業団地の複合開発</a:t>
            </a:r>
          </a:p>
        </p:txBody>
      </p:sp>
      <p:sp>
        <p:nvSpPr>
          <p:cNvPr id="6" name="テキスト ボックス 5">
            <a:extLst>
              <a:ext uri="{FF2B5EF4-FFF2-40B4-BE49-F238E27FC236}">
                <a16:creationId xmlns:a16="http://schemas.microsoft.com/office/drawing/2014/main" id="{AEE9EA5B-5B40-C818-3FCC-86EB75C9CECE}"/>
              </a:ext>
            </a:extLst>
          </p:cNvPr>
          <p:cNvSpPr txBox="1"/>
          <p:nvPr/>
        </p:nvSpPr>
        <p:spPr>
          <a:xfrm>
            <a:off x="5052664" y="5442617"/>
            <a:ext cx="1947443" cy="369332"/>
          </a:xfrm>
          <a:prstGeom prst="rect">
            <a:avLst/>
          </a:prstGeom>
          <a:noFill/>
        </p:spPr>
        <p:txBody>
          <a:bodyPr wrap="square" rtlCol="0">
            <a:spAutoFit/>
          </a:bodyPr>
          <a:lstStyle/>
          <a:p>
            <a:r>
              <a:rPr lang="en-US" altLang="ja-JP">
                <a:hlinkClick r:id="rId4"/>
              </a:rPr>
              <a:t>OpenStreetMap</a:t>
            </a:r>
            <a:r>
              <a:rPr lang="ja-JP" altLang="en-US"/>
              <a:t>　</a:t>
            </a:r>
            <a:endParaRPr kumimoji="1" lang="ja-JP" altLang="en-US"/>
          </a:p>
        </p:txBody>
      </p:sp>
      <p:sp>
        <p:nvSpPr>
          <p:cNvPr id="11" name="Oval 5">
            <a:extLst>
              <a:ext uri="{FF2B5EF4-FFF2-40B4-BE49-F238E27FC236}">
                <a16:creationId xmlns:a16="http://schemas.microsoft.com/office/drawing/2014/main" id="{C0AB9D78-045A-6A17-C37A-074A5E4D1E89}"/>
              </a:ext>
            </a:extLst>
          </p:cNvPr>
          <p:cNvSpPr/>
          <p:nvPr/>
        </p:nvSpPr>
        <p:spPr>
          <a:xfrm>
            <a:off x="1112693" y="4149267"/>
            <a:ext cx="458200" cy="469626"/>
          </a:xfrm>
          <a:prstGeom prst="ellipse">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6">
            <a:extLst>
              <a:ext uri="{FF2B5EF4-FFF2-40B4-BE49-F238E27FC236}">
                <a16:creationId xmlns:a16="http://schemas.microsoft.com/office/drawing/2014/main" id="{3AD577DE-3290-D083-49B0-43D2E77E97B3}"/>
              </a:ext>
            </a:extLst>
          </p:cNvPr>
          <p:cNvSpPr txBox="1"/>
          <p:nvPr/>
        </p:nvSpPr>
        <p:spPr>
          <a:xfrm>
            <a:off x="1570893" y="4618893"/>
            <a:ext cx="3262964" cy="73866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2400" b="1">
                <a:latin typeface="Hiragino Sans W6" panose="020B0400000000000000" pitchFamily="34" charset="-128"/>
                <a:ea typeface="Hiragino Sans W6"/>
              </a:rPr>
              <a:t>土浦スマートIC(仮称)</a:t>
            </a:r>
          </a:p>
          <a:p>
            <a:pPr algn="ctr"/>
            <a:r>
              <a:rPr lang="ja-JP" altLang="en-US" b="1">
                <a:latin typeface="Hiragino Sans W6" panose="020B0400000000000000" pitchFamily="34" charset="-128"/>
                <a:ea typeface="Hiragino Sans W6"/>
              </a:rPr>
              <a:t>一時退場・再入場可能にする</a:t>
            </a:r>
            <a:endParaRPr lang="ja-JP" altLang="en-US" b="1">
              <a:latin typeface="Hiragino Sans W6" panose="020B0400000000000000" pitchFamily="34" charset="-128"/>
              <a:ea typeface="Hiragino Sans W6" panose="020B0400000000000000" pitchFamily="34" charset="-128"/>
            </a:endParaRPr>
          </a:p>
        </p:txBody>
      </p:sp>
      <p:sp>
        <p:nvSpPr>
          <p:cNvPr id="14" name="TextBox 7">
            <a:extLst>
              <a:ext uri="{FF2B5EF4-FFF2-40B4-BE49-F238E27FC236}">
                <a16:creationId xmlns:a16="http://schemas.microsoft.com/office/drawing/2014/main" id="{65C5B991-7980-4E1F-B3F7-F1C5BC41D4B1}"/>
              </a:ext>
            </a:extLst>
          </p:cNvPr>
          <p:cNvSpPr txBox="1"/>
          <p:nvPr/>
        </p:nvSpPr>
        <p:spPr>
          <a:xfrm>
            <a:off x="7404968" y="1025837"/>
            <a:ext cx="44951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b="1">
                <a:ea typeface="Hiragino Sans W6"/>
              </a:rPr>
              <a:t>土浦スマート</a:t>
            </a:r>
            <a:r>
              <a:rPr lang="en-US" altLang="ja-JP" sz="2400" b="1">
                <a:ea typeface="Hiragino Sans W6"/>
              </a:rPr>
              <a:t>IC(</a:t>
            </a:r>
            <a:r>
              <a:rPr lang="ja-JP" altLang="en-US" sz="2400" b="1">
                <a:ea typeface="Hiragino Sans W6"/>
              </a:rPr>
              <a:t>仮称</a:t>
            </a:r>
            <a:r>
              <a:rPr lang="en-US" altLang="ja-JP" sz="2400" b="1">
                <a:ea typeface="Hiragino Sans W6"/>
              </a:rPr>
              <a:t>)</a:t>
            </a:r>
          </a:p>
          <a:p>
            <a:r>
              <a:rPr lang="ja-JP" altLang="en-US" sz="2400" b="1">
                <a:ea typeface="Hiragino Sans W6"/>
              </a:rPr>
              <a:t>アクセス・物流効率化の向上</a:t>
            </a:r>
            <a:endParaRPr lang="ja-JP" sz="2400" b="1">
              <a:ea typeface="Hiragino Sans W6"/>
            </a:endParaRPr>
          </a:p>
        </p:txBody>
      </p:sp>
      <p:sp>
        <p:nvSpPr>
          <p:cNvPr id="15" name="Rectangle: Rounded Corners 8">
            <a:extLst>
              <a:ext uri="{FF2B5EF4-FFF2-40B4-BE49-F238E27FC236}">
                <a16:creationId xmlns:a16="http://schemas.microsoft.com/office/drawing/2014/main" id="{F51078B2-8F3B-4111-D86B-C253F084990D}"/>
              </a:ext>
            </a:extLst>
          </p:cNvPr>
          <p:cNvSpPr/>
          <p:nvPr/>
        </p:nvSpPr>
        <p:spPr>
          <a:xfrm>
            <a:off x="7895312" y="1904989"/>
            <a:ext cx="3751662" cy="1299919"/>
          </a:xfrm>
          <a:prstGeom prst="roundRect">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ea typeface="游ゴシック"/>
              </a:rPr>
              <a:t>人が訪れる・定住する</a:t>
            </a:r>
          </a:p>
          <a:p>
            <a:pPr algn="ctr"/>
            <a:r>
              <a:rPr lang="ja-JP" altLang="en-US" sz="3200" b="1">
                <a:solidFill>
                  <a:schemeClr val="tx1"/>
                </a:solidFill>
                <a:ea typeface="游ゴシック"/>
              </a:rPr>
              <a:t>きっかけ</a:t>
            </a:r>
            <a:r>
              <a:rPr lang="ja-JP" altLang="en-US" sz="2400" b="1">
                <a:solidFill>
                  <a:schemeClr val="tx1"/>
                </a:solidFill>
                <a:ea typeface="游ゴシック"/>
              </a:rPr>
              <a:t>をつくる</a:t>
            </a:r>
          </a:p>
        </p:txBody>
      </p:sp>
      <p:sp>
        <p:nvSpPr>
          <p:cNvPr id="16" name="矢印: 山形 60">
            <a:extLst>
              <a:ext uri="{FF2B5EF4-FFF2-40B4-BE49-F238E27FC236}">
                <a16:creationId xmlns:a16="http://schemas.microsoft.com/office/drawing/2014/main" id="{23117912-B637-6A95-15D8-6E780B971115}"/>
              </a:ext>
            </a:extLst>
          </p:cNvPr>
          <p:cNvSpPr/>
          <p:nvPr/>
        </p:nvSpPr>
        <p:spPr>
          <a:xfrm>
            <a:off x="7185009" y="2200870"/>
            <a:ext cx="241339" cy="700877"/>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7" name="矢印: 山形 60">
            <a:extLst>
              <a:ext uri="{FF2B5EF4-FFF2-40B4-BE49-F238E27FC236}">
                <a16:creationId xmlns:a16="http://schemas.microsoft.com/office/drawing/2014/main" id="{62AECE99-8F7F-1110-49DB-218B71BE22BC}"/>
              </a:ext>
            </a:extLst>
          </p:cNvPr>
          <p:cNvSpPr/>
          <p:nvPr/>
        </p:nvSpPr>
        <p:spPr>
          <a:xfrm>
            <a:off x="7354343" y="2200870"/>
            <a:ext cx="241339" cy="700877"/>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8" name="矢印: 山形 60">
            <a:extLst>
              <a:ext uri="{FF2B5EF4-FFF2-40B4-BE49-F238E27FC236}">
                <a16:creationId xmlns:a16="http://schemas.microsoft.com/office/drawing/2014/main" id="{62DF05BA-E170-5198-1CFA-3C65EFF2CF37}"/>
              </a:ext>
            </a:extLst>
          </p:cNvPr>
          <p:cNvSpPr/>
          <p:nvPr/>
        </p:nvSpPr>
        <p:spPr>
          <a:xfrm>
            <a:off x="7523675" y="2200870"/>
            <a:ext cx="241339" cy="700877"/>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9" name="Flowchart: Connector 25">
            <a:extLst>
              <a:ext uri="{FF2B5EF4-FFF2-40B4-BE49-F238E27FC236}">
                <a16:creationId xmlns:a16="http://schemas.microsoft.com/office/drawing/2014/main" id="{691BEF83-E1A9-8544-30AC-B1D3DB292588}"/>
              </a:ext>
            </a:extLst>
          </p:cNvPr>
          <p:cNvSpPr/>
          <p:nvPr/>
        </p:nvSpPr>
        <p:spPr>
          <a:xfrm>
            <a:off x="7087164" y="3406157"/>
            <a:ext cx="2411550" cy="2392088"/>
          </a:xfrm>
          <a:prstGeom prst="flowChartConnector">
            <a:avLst/>
          </a:prstGeom>
          <a:solidFill>
            <a:schemeClr val="bg2">
              <a:lumMod val="40000"/>
              <a:lumOff val="60000"/>
              <a:alpha val="30000"/>
            </a:schemeClr>
          </a:solidFill>
          <a:ln w="571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solidFill>
                <a:ea typeface="游ゴシック"/>
              </a:rPr>
              <a:t>道の駅</a:t>
            </a:r>
            <a:endParaRPr lang="en-US" sz="3200" b="1">
              <a:solidFill>
                <a:schemeClr val="tx1"/>
              </a:solidFill>
            </a:endParaRPr>
          </a:p>
        </p:txBody>
      </p:sp>
      <p:sp>
        <p:nvSpPr>
          <p:cNvPr id="20" name="Flowchart: Connector 26">
            <a:extLst>
              <a:ext uri="{FF2B5EF4-FFF2-40B4-BE49-F238E27FC236}">
                <a16:creationId xmlns:a16="http://schemas.microsoft.com/office/drawing/2014/main" id="{B84DC57D-AF16-BC52-34ED-FDF32E9860F7}"/>
              </a:ext>
            </a:extLst>
          </p:cNvPr>
          <p:cNvSpPr/>
          <p:nvPr/>
        </p:nvSpPr>
        <p:spPr>
          <a:xfrm>
            <a:off x="9268592" y="3406157"/>
            <a:ext cx="2411550" cy="2392088"/>
          </a:xfrm>
          <a:prstGeom prst="flowChartConnector">
            <a:avLst/>
          </a:prstGeom>
          <a:solidFill>
            <a:schemeClr val="bg2">
              <a:lumMod val="40000"/>
              <a:lumOff val="60000"/>
              <a:alpha val="30000"/>
            </a:schemeClr>
          </a:solidFill>
          <a:ln w="5715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2800" b="1">
                <a:solidFill>
                  <a:schemeClr val="tx1"/>
                </a:solidFill>
                <a:ea typeface="游ゴシック"/>
              </a:rPr>
              <a:t>工業団地</a:t>
            </a:r>
          </a:p>
        </p:txBody>
      </p:sp>
      <p:sp>
        <p:nvSpPr>
          <p:cNvPr id="4" name="直角三角形 3">
            <a:extLst>
              <a:ext uri="{FF2B5EF4-FFF2-40B4-BE49-F238E27FC236}">
                <a16:creationId xmlns:a16="http://schemas.microsoft.com/office/drawing/2014/main" id="{8C93836C-E7D4-7DB7-29FE-E1CF1C08B41B}"/>
              </a:ext>
            </a:extLst>
          </p:cNvPr>
          <p:cNvSpPr>
            <a:spLocks noChangeAspect="1"/>
          </p:cNvSpPr>
          <p:nvPr/>
        </p:nvSpPr>
        <p:spPr>
          <a:xfrm rot="13500000">
            <a:off x="7222289" y="117795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8E237F43-FD53-5570-D7EE-8E7D9D48A040}"/>
              </a:ext>
            </a:extLst>
          </p:cNvPr>
          <p:cNvSpPr/>
          <p:nvPr/>
        </p:nvSpPr>
        <p:spPr>
          <a:xfrm rot="19197594">
            <a:off x="4286444" y="2092698"/>
            <a:ext cx="399522" cy="1542278"/>
          </a:xfrm>
          <a:prstGeom prst="rect">
            <a:avLst/>
          </a:prstGeom>
          <a:noFill/>
          <a:ln w="762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38E2F97C-20D0-B238-9AE7-F86B9115A155}"/>
              </a:ext>
            </a:extLst>
          </p:cNvPr>
          <p:cNvPicPr>
            <a:picLocks noChangeAspect="1"/>
          </p:cNvPicPr>
          <p:nvPr/>
        </p:nvPicPr>
        <p:blipFill>
          <a:blip r:embed="rId5"/>
          <a:srcRect l="19103" t="4916" r="17692" b="3461"/>
          <a:stretch>
            <a:fillRect/>
          </a:stretch>
        </p:blipFill>
        <p:spPr>
          <a:xfrm>
            <a:off x="167475" y="1228880"/>
            <a:ext cx="488824" cy="531456"/>
          </a:xfrm>
          <a:prstGeom prst="rect">
            <a:avLst/>
          </a:prstGeom>
        </p:spPr>
      </p:pic>
    </p:spTree>
    <p:extLst>
      <p:ext uri="{BB962C8B-B14F-4D97-AF65-F5344CB8AC3E}">
        <p14:creationId xmlns:p14="http://schemas.microsoft.com/office/powerpoint/2010/main" val="966641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9E5CA-3307-4F1C-E058-911884A351F5}"/>
            </a:ext>
          </a:extLst>
        </p:cNvPr>
        <p:cNvGrpSpPr/>
        <p:nvPr/>
      </p:nvGrpSpPr>
      <p:grpSpPr>
        <a:xfrm>
          <a:off x="0" y="0"/>
          <a:ext cx="0" cy="0"/>
          <a:chOff x="0" y="0"/>
          <a:chExt cx="0" cy="0"/>
        </a:xfrm>
      </p:grpSpPr>
      <p:sp>
        <p:nvSpPr>
          <p:cNvPr id="24" name="Rectangle: Rounded Corners 3">
            <a:extLst>
              <a:ext uri="{FF2B5EF4-FFF2-40B4-BE49-F238E27FC236}">
                <a16:creationId xmlns:a16="http://schemas.microsoft.com/office/drawing/2014/main" id="{8414EF14-2442-67E3-FA18-728BB9F2239D}"/>
              </a:ext>
            </a:extLst>
          </p:cNvPr>
          <p:cNvSpPr/>
          <p:nvPr/>
        </p:nvSpPr>
        <p:spPr>
          <a:xfrm>
            <a:off x="89601" y="1019013"/>
            <a:ext cx="9706842" cy="4803847"/>
          </a:xfrm>
          <a:prstGeom prst="roundRect">
            <a:avLst>
              <a:gd name="adj" fmla="val 7599"/>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3200" b="1">
                <a:solidFill>
                  <a:schemeClr val="tx1"/>
                </a:solidFill>
                <a:latin typeface="Hiragino Sans W6" panose="020B0400000000000000" pitchFamily="34" charset="-128"/>
                <a:ea typeface="Hiragino Sans W6" panose="020B0400000000000000" pitchFamily="34" charset="-128"/>
              </a:rPr>
              <a:t>道の駅</a:t>
            </a:r>
            <a:r>
              <a:rPr lang="en-US" altLang="ja-JP" sz="2400" b="1">
                <a:solidFill>
                  <a:schemeClr val="tx1"/>
                </a:solidFill>
                <a:latin typeface="Hiragino Sans W6" panose="020B0400000000000000" pitchFamily="34" charset="-128"/>
                <a:ea typeface="Hiragino Sans W6" panose="020B0400000000000000" pitchFamily="34" charset="-128"/>
              </a:rPr>
              <a:t>(20,000</a:t>
            </a:r>
            <a:r>
              <a:rPr lang="ja-JP" altLang="en-US" sz="2400" b="1">
                <a:solidFill>
                  <a:schemeClr val="tx1"/>
                </a:solidFill>
                <a:latin typeface="Hiragino Sans W6" panose="020B0400000000000000" pitchFamily="34" charset="-128"/>
                <a:ea typeface="Hiragino Sans W6" panose="020B0400000000000000" pitchFamily="34" charset="-128"/>
              </a:rPr>
              <a:t>㎡</a:t>
            </a:r>
            <a:r>
              <a:rPr lang="en-US" altLang="ja-JP" sz="2400" b="1">
                <a:solidFill>
                  <a:schemeClr val="tx1"/>
                </a:solidFill>
                <a:latin typeface="Hiragino Sans W6" panose="020B0400000000000000" pitchFamily="34" charset="-128"/>
                <a:ea typeface="Hiragino Sans W6" panose="020B0400000000000000" pitchFamily="34" charset="-128"/>
              </a:rPr>
              <a:t>)</a:t>
            </a: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ja-JP" altLang="en-US"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ja-JP" altLang="en-US" sz="2400" b="1">
              <a:solidFill>
                <a:schemeClr val="tx1"/>
              </a:solidFill>
              <a:latin typeface="Hiragino Sans W6" panose="020B0400000000000000" pitchFamily="34" charset="-128"/>
              <a:ea typeface="Hiragino Sans W6" panose="020B0400000000000000" pitchFamily="34" charset="-128"/>
            </a:endParaRPr>
          </a:p>
        </p:txBody>
      </p:sp>
      <p:sp>
        <p:nvSpPr>
          <p:cNvPr id="2" name="テキスト プレースホルダー 1">
            <a:extLst>
              <a:ext uri="{FF2B5EF4-FFF2-40B4-BE49-F238E27FC236}">
                <a16:creationId xmlns:a16="http://schemas.microsoft.com/office/drawing/2014/main" id="{E87416C2-F870-6E93-CE1D-FDB6BCF4D6F4}"/>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FDC7E311-5B5E-4124-5070-F7A619439386}"/>
              </a:ext>
            </a:extLst>
          </p:cNvPr>
          <p:cNvSpPr>
            <a:spLocks noGrp="1"/>
          </p:cNvSpPr>
          <p:nvPr>
            <p:ph type="ctrTitle"/>
          </p:nvPr>
        </p:nvSpPr>
        <p:spPr/>
        <p:txBody>
          <a:bodyPr/>
          <a:lstStyle/>
          <a:p>
            <a:r>
              <a:rPr lang="ja-JP" altLang="en-US">
                <a:ea typeface="Hiragino Sans W6"/>
              </a:rPr>
              <a:t>施設の内容</a:t>
            </a:r>
            <a:endParaRPr kumimoji="1" lang="ja-JP" altLang="en-US">
              <a:ea typeface="Hiragino Sans W6"/>
            </a:endParaRPr>
          </a:p>
        </p:txBody>
      </p:sp>
      <p:sp>
        <p:nvSpPr>
          <p:cNvPr id="7" name="テキスト ボックス 6">
            <a:extLst>
              <a:ext uri="{FF2B5EF4-FFF2-40B4-BE49-F238E27FC236}">
                <a16:creationId xmlns:a16="http://schemas.microsoft.com/office/drawing/2014/main" id="{AA56D807-83A2-ADB5-0968-8895502D823C}"/>
              </a:ext>
            </a:extLst>
          </p:cNvPr>
          <p:cNvSpPr txBox="1"/>
          <p:nvPr/>
        </p:nvSpPr>
        <p:spPr>
          <a:xfrm>
            <a:off x="12158408" y="5544038"/>
            <a:ext cx="6306014" cy="923330"/>
          </a:xfrm>
          <a:prstGeom prst="rect">
            <a:avLst/>
          </a:prstGeom>
          <a:noFill/>
        </p:spPr>
        <p:txBody>
          <a:bodyPr wrap="square">
            <a:spAutoFit/>
          </a:bodyPr>
          <a:lstStyle/>
          <a:p>
            <a:r>
              <a:rPr lang="ja-JP" altLang="en-US">
                <a:latin typeface="Calibri"/>
                <a:ea typeface="游ゴシック"/>
                <a:cs typeface="Calibri"/>
              </a:rPr>
              <a:t>浦田先生</a:t>
            </a:r>
            <a:endParaRPr lang="en-US" altLang="ja-JP">
              <a:latin typeface="Calibri"/>
              <a:ea typeface="游ゴシック"/>
              <a:cs typeface="Calibri"/>
            </a:endParaRPr>
          </a:p>
          <a:p>
            <a:r>
              <a:rPr lang="ja-JP" altLang="en-US">
                <a:latin typeface="Calibri"/>
                <a:ea typeface="游ゴシック"/>
                <a:cs typeface="Calibri"/>
              </a:rPr>
              <a:t>観光客じゃない人も使える場所にしたい</a:t>
            </a:r>
            <a:endParaRPr lang="en-US" altLang="ja-JP">
              <a:latin typeface="Calibri"/>
              <a:ea typeface="游ゴシック"/>
              <a:cs typeface="Calibri"/>
            </a:endParaRPr>
          </a:p>
          <a:p>
            <a:r>
              <a:rPr lang="ja-JP" altLang="en-US">
                <a:latin typeface="Calibri"/>
                <a:ea typeface="游ゴシック"/>
                <a:cs typeface="Calibri"/>
              </a:rPr>
              <a:t>面白さが足りない</a:t>
            </a:r>
          </a:p>
        </p:txBody>
      </p:sp>
      <p:sp>
        <p:nvSpPr>
          <p:cNvPr id="25" name="Rectangle: Rounded Corners 7">
            <a:extLst>
              <a:ext uri="{FF2B5EF4-FFF2-40B4-BE49-F238E27FC236}">
                <a16:creationId xmlns:a16="http://schemas.microsoft.com/office/drawing/2014/main" id="{19BD5628-0DFC-CC35-4E94-007B3BF64C05}"/>
              </a:ext>
            </a:extLst>
          </p:cNvPr>
          <p:cNvSpPr/>
          <p:nvPr/>
        </p:nvSpPr>
        <p:spPr>
          <a:xfrm>
            <a:off x="9852453" y="1019014"/>
            <a:ext cx="2249945" cy="2290610"/>
          </a:xfrm>
          <a:prstGeom prst="roundRect">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3200" b="1">
                <a:solidFill>
                  <a:schemeClr val="tx1"/>
                </a:solidFill>
                <a:latin typeface="Hiragino Sans W6" panose="020B0400000000000000" pitchFamily="34" charset="-128"/>
                <a:ea typeface="Hiragino Sans W6" panose="020B0400000000000000" pitchFamily="34" charset="-128"/>
              </a:rPr>
              <a:t>工業団地</a:t>
            </a:r>
            <a:endParaRPr lang="en-US" altLang="ja-JP" sz="3200" b="1">
              <a:solidFill>
                <a:schemeClr val="tx1"/>
              </a:solidFill>
              <a:latin typeface="Hiragino Sans W6" panose="020B0400000000000000" pitchFamily="34" charset="-128"/>
              <a:ea typeface="Hiragino Sans W6" panose="020B0400000000000000" pitchFamily="34" charset="-128"/>
            </a:endParaRPr>
          </a:p>
          <a:p>
            <a:pPr algn="ctr"/>
            <a:r>
              <a:rPr lang="en-US" altLang="ja-JP" sz="2400" b="1">
                <a:solidFill>
                  <a:schemeClr val="tx1"/>
                </a:solidFill>
                <a:latin typeface="Hiragino Sans W6" panose="020B0400000000000000" pitchFamily="34" charset="-128"/>
                <a:ea typeface="Hiragino Sans W6" panose="020B0400000000000000" pitchFamily="34" charset="-128"/>
              </a:rPr>
              <a:t>(40,000</a:t>
            </a:r>
            <a:r>
              <a:rPr lang="ja-JP" altLang="en-US" sz="2400" b="1">
                <a:solidFill>
                  <a:schemeClr val="tx1"/>
                </a:solidFill>
                <a:latin typeface="Hiragino Sans W6" panose="020B0400000000000000" pitchFamily="34" charset="-128"/>
                <a:ea typeface="Hiragino Sans W6" panose="020B0400000000000000" pitchFamily="34" charset="-128"/>
              </a:rPr>
              <a:t>㎡</a:t>
            </a:r>
            <a:r>
              <a:rPr lang="en-US" altLang="ja-JP" sz="2400" b="1">
                <a:solidFill>
                  <a:schemeClr val="tx1"/>
                </a:solidFill>
                <a:latin typeface="Hiragino Sans W6" panose="020B0400000000000000" pitchFamily="34" charset="-128"/>
                <a:ea typeface="Hiragino Sans W6" panose="020B0400000000000000" pitchFamily="34" charset="-128"/>
              </a:rPr>
              <a:t>)</a:t>
            </a:r>
          </a:p>
          <a:p>
            <a:pPr algn="ctr"/>
            <a:endParaRPr lang="ja-JP" altLang="en-US" sz="2400" b="1">
              <a:solidFill>
                <a:schemeClr val="tx1"/>
              </a:solidFill>
              <a:latin typeface="Hiragino Sans W6" panose="020B0400000000000000" pitchFamily="34" charset="-128"/>
              <a:ea typeface="Hiragino Sans W6" panose="020B0400000000000000" pitchFamily="34" charset="-128"/>
            </a:endParaRPr>
          </a:p>
          <a:p>
            <a:pPr algn="ctr"/>
            <a:r>
              <a:rPr lang="ja-JP" altLang="en-US" sz="2400" b="1">
                <a:solidFill>
                  <a:schemeClr val="tx1"/>
                </a:solidFill>
                <a:latin typeface="Hiragino Sans W6" panose="020B0400000000000000" pitchFamily="34" charset="-128"/>
                <a:ea typeface="Hiragino Sans W6" panose="020B0400000000000000" pitchFamily="34" charset="-128"/>
              </a:rPr>
              <a:t>物流・食品系</a:t>
            </a:r>
            <a:endParaRPr lang="en-US" altLang="ja-JP" sz="2400" b="1">
              <a:solidFill>
                <a:schemeClr val="tx1"/>
              </a:solidFill>
              <a:latin typeface="Hiragino Sans W6" panose="020B0400000000000000" pitchFamily="34" charset="-128"/>
              <a:ea typeface="Hiragino Sans W6" panose="020B0400000000000000" pitchFamily="34" charset="-128"/>
            </a:endParaRPr>
          </a:p>
          <a:p>
            <a:pPr algn="ctr"/>
            <a:endParaRPr lang="en-US" altLang="ja-JP" sz="2400" b="1">
              <a:solidFill>
                <a:schemeClr val="tx1"/>
              </a:solidFill>
              <a:latin typeface="Hiragino Sans W6" panose="020B0400000000000000" pitchFamily="34" charset="-128"/>
              <a:ea typeface="Hiragino Sans W6" panose="020B0400000000000000" pitchFamily="34" charset="-128"/>
            </a:endParaRPr>
          </a:p>
        </p:txBody>
      </p:sp>
      <p:sp>
        <p:nvSpPr>
          <p:cNvPr id="28" name="アーチ 27">
            <a:extLst>
              <a:ext uri="{FF2B5EF4-FFF2-40B4-BE49-F238E27FC236}">
                <a16:creationId xmlns:a16="http://schemas.microsoft.com/office/drawing/2014/main" id="{2EB9A12A-E60E-195A-3898-B8E4A95042E6}"/>
              </a:ext>
            </a:extLst>
          </p:cNvPr>
          <p:cNvSpPr/>
          <p:nvPr/>
        </p:nvSpPr>
        <p:spPr>
          <a:xfrm>
            <a:off x="3165151" y="2891796"/>
            <a:ext cx="2012886" cy="2151161"/>
          </a:xfrm>
          <a:prstGeom prst="blockArc">
            <a:avLst>
              <a:gd name="adj1" fmla="val 10856980"/>
              <a:gd name="adj2" fmla="val 21521122"/>
              <a:gd name="adj3" fmla="val 11752"/>
            </a:avLst>
          </a:prstGeom>
          <a:solidFill>
            <a:schemeClr val="accent1">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弦 28">
            <a:extLst>
              <a:ext uri="{FF2B5EF4-FFF2-40B4-BE49-F238E27FC236}">
                <a16:creationId xmlns:a16="http://schemas.microsoft.com/office/drawing/2014/main" id="{BFF53232-A590-F0BB-84E5-BB8271ECE835}"/>
              </a:ext>
            </a:extLst>
          </p:cNvPr>
          <p:cNvSpPr/>
          <p:nvPr/>
        </p:nvSpPr>
        <p:spPr>
          <a:xfrm rot="5400000">
            <a:off x="3244003" y="3306195"/>
            <a:ext cx="1835861" cy="1526256"/>
          </a:xfrm>
          <a:prstGeom prst="chord">
            <a:avLst>
              <a:gd name="adj1" fmla="val 5495158"/>
              <a:gd name="adj2" fmla="val 16064636"/>
            </a:avLst>
          </a:prstGeom>
          <a:solidFill>
            <a:srgbClr val="92D050">
              <a:alpha val="50000"/>
            </a:srgbClr>
          </a:solidFill>
          <a:ln>
            <a:noFill/>
          </a:ln>
          <a:effectLst>
            <a:softEdge rad="127000"/>
          </a:effectLst>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05EB1CBD-ABDF-5B6F-1EF7-73066A740B44}"/>
              </a:ext>
            </a:extLst>
          </p:cNvPr>
          <p:cNvSpPr/>
          <p:nvPr/>
        </p:nvSpPr>
        <p:spPr>
          <a:xfrm>
            <a:off x="5298183" y="3645714"/>
            <a:ext cx="1206122" cy="285128"/>
          </a:xfrm>
          <a:prstGeom prst="rect">
            <a:avLst/>
          </a:prstGeom>
          <a:solidFill>
            <a:schemeClr val="tx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sp>
        <p:nvSpPr>
          <p:cNvPr id="31" name="楕円 30">
            <a:extLst>
              <a:ext uri="{FF2B5EF4-FFF2-40B4-BE49-F238E27FC236}">
                <a16:creationId xmlns:a16="http://schemas.microsoft.com/office/drawing/2014/main" id="{735F45C7-C28F-A9DE-C430-1EBD57471631}"/>
              </a:ext>
            </a:extLst>
          </p:cNvPr>
          <p:cNvSpPr/>
          <p:nvPr/>
        </p:nvSpPr>
        <p:spPr>
          <a:xfrm>
            <a:off x="5030500" y="2855288"/>
            <a:ext cx="1814123" cy="799689"/>
          </a:xfrm>
          <a:prstGeom prst="ellipse">
            <a:avLst/>
          </a:prstGeom>
          <a:solidFill>
            <a:srgbClr val="92D050"/>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sp>
        <p:nvSpPr>
          <p:cNvPr id="32" name="楕円 31">
            <a:extLst>
              <a:ext uri="{FF2B5EF4-FFF2-40B4-BE49-F238E27FC236}">
                <a16:creationId xmlns:a16="http://schemas.microsoft.com/office/drawing/2014/main" id="{31244326-25E9-EE47-AB18-3AE0CB9F0848}"/>
              </a:ext>
            </a:extLst>
          </p:cNvPr>
          <p:cNvSpPr/>
          <p:nvPr/>
        </p:nvSpPr>
        <p:spPr>
          <a:xfrm>
            <a:off x="3078153" y="4036550"/>
            <a:ext cx="3693818" cy="950704"/>
          </a:xfrm>
          <a:prstGeom prst="ellipse">
            <a:avLst/>
          </a:prstGeom>
          <a:solidFill>
            <a:schemeClr val="bg1">
              <a:lumMod val="65000"/>
            </a:schemeClr>
          </a:solidFill>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endParaRPr>
          </a:p>
        </p:txBody>
      </p:sp>
      <p:sp>
        <p:nvSpPr>
          <p:cNvPr id="33" name="吹き出し: 線 32">
            <a:extLst>
              <a:ext uri="{FF2B5EF4-FFF2-40B4-BE49-F238E27FC236}">
                <a16:creationId xmlns:a16="http://schemas.microsoft.com/office/drawing/2014/main" id="{78ED0345-F176-AF43-2D8F-BBA2943BE9F9}"/>
              </a:ext>
            </a:extLst>
          </p:cNvPr>
          <p:cNvSpPr/>
          <p:nvPr/>
        </p:nvSpPr>
        <p:spPr>
          <a:xfrm>
            <a:off x="233248" y="1818669"/>
            <a:ext cx="3860212" cy="781733"/>
          </a:xfrm>
          <a:prstGeom prst="borderCallout1">
            <a:avLst>
              <a:gd name="adj1" fmla="val 99766"/>
              <a:gd name="adj2" fmla="val 74911"/>
              <a:gd name="adj3" fmla="val 167356"/>
              <a:gd name="adj4" fmla="val 81822"/>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b="1">
                <a:solidFill>
                  <a:schemeClr val="tx1"/>
                </a:solidFill>
              </a:rPr>
              <a:t>物産展、レストラン</a:t>
            </a:r>
            <a:endParaRPr kumimoji="1" lang="en-US" altLang="ja-JP" sz="2400" b="1">
              <a:solidFill>
                <a:schemeClr val="tx1"/>
              </a:solidFill>
            </a:endParaRPr>
          </a:p>
          <a:p>
            <a:pPr algn="ctr"/>
            <a:r>
              <a:rPr lang="ja-JP" altLang="en-US" sz="2400" b="1">
                <a:solidFill>
                  <a:schemeClr val="tx1"/>
                </a:solidFill>
              </a:rPr>
              <a:t>交流スペース、情報発信</a:t>
            </a:r>
            <a:endParaRPr kumimoji="1" lang="ja-JP" altLang="en-US" sz="2400" b="1">
              <a:solidFill>
                <a:schemeClr val="tx1"/>
              </a:solidFill>
            </a:endParaRPr>
          </a:p>
        </p:txBody>
      </p:sp>
      <p:pic>
        <p:nvPicPr>
          <p:cNvPr id="35" name="グラフィックス 34" descr="音符 単色塗りつぶし">
            <a:extLst>
              <a:ext uri="{FF2B5EF4-FFF2-40B4-BE49-F238E27FC236}">
                <a16:creationId xmlns:a16="http://schemas.microsoft.com/office/drawing/2014/main" id="{6951440A-FAE4-2232-C1BA-D79ABD977C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40155" y="3530123"/>
            <a:ext cx="434259" cy="434259"/>
          </a:xfrm>
          <a:prstGeom prst="rect">
            <a:avLst/>
          </a:prstGeom>
        </p:spPr>
      </p:pic>
      <p:pic>
        <p:nvPicPr>
          <p:cNvPr id="36" name="グラフィックス 35" descr="ダンス 単色塗りつぶし">
            <a:extLst>
              <a:ext uri="{FF2B5EF4-FFF2-40B4-BE49-F238E27FC236}">
                <a16:creationId xmlns:a16="http://schemas.microsoft.com/office/drawing/2014/main" id="{C4DA8584-A167-396E-EA29-794CB70053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08043" y="2933620"/>
            <a:ext cx="427603" cy="427603"/>
          </a:xfrm>
          <a:prstGeom prst="rect">
            <a:avLst/>
          </a:prstGeom>
        </p:spPr>
      </p:pic>
      <p:pic>
        <p:nvPicPr>
          <p:cNvPr id="37" name="グラフィックス 36" descr="遊び場 単色塗りつぶし">
            <a:extLst>
              <a:ext uri="{FF2B5EF4-FFF2-40B4-BE49-F238E27FC236}">
                <a16:creationId xmlns:a16="http://schemas.microsoft.com/office/drawing/2014/main" id="{CFADC866-FD5B-5825-6BE2-6210998182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27340" y="2925701"/>
            <a:ext cx="503299" cy="503299"/>
          </a:xfrm>
          <a:prstGeom prst="rect">
            <a:avLst/>
          </a:prstGeom>
        </p:spPr>
      </p:pic>
      <p:pic>
        <p:nvPicPr>
          <p:cNvPr id="38" name="グラフィックス 37" descr="公園の光景 単色塗りつぶし">
            <a:extLst>
              <a:ext uri="{FF2B5EF4-FFF2-40B4-BE49-F238E27FC236}">
                <a16:creationId xmlns:a16="http://schemas.microsoft.com/office/drawing/2014/main" id="{2421B0A0-61CD-BBDC-A674-793728EAC39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336150" y="3008072"/>
            <a:ext cx="496263" cy="496263"/>
          </a:xfrm>
          <a:prstGeom prst="rect">
            <a:avLst/>
          </a:prstGeom>
        </p:spPr>
      </p:pic>
      <p:pic>
        <p:nvPicPr>
          <p:cNvPr id="39" name="グラフィックス 38" descr="落葉樹 単色塗りつぶし">
            <a:extLst>
              <a:ext uri="{FF2B5EF4-FFF2-40B4-BE49-F238E27FC236}">
                <a16:creationId xmlns:a16="http://schemas.microsoft.com/office/drawing/2014/main" id="{E9A58C8B-151B-BAA4-E3FC-4FE303E5EFD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88029" y="2891796"/>
            <a:ext cx="342712" cy="342712"/>
          </a:xfrm>
          <a:prstGeom prst="rect">
            <a:avLst/>
          </a:prstGeom>
        </p:spPr>
      </p:pic>
      <p:pic>
        <p:nvPicPr>
          <p:cNvPr id="40" name="グラフィックス 39" descr="買い物袋 単色塗りつぶし">
            <a:extLst>
              <a:ext uri="{FF2B5EF4-FFF2-40B4-BE49-F238E27FC236}">
                <a16:creationId xmlns:a16="http://schemas.microsoft.com/office/drawing/2014/main" id="{B01AF95E-D9C2-F3F8-4D43-764608E205D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536397" y="-789914"/>
            <a:ext cx="251518" cy="251518"/>
          </a:xfrm>
          <a:prstGeom prst="rect">
            <a:avLst/>
          </a:prstGeom>
        </p:spPr>
      </p:pic>
      <p:pic>
        <p:nvPicPr>
          <p:cNvPr id="41" name="グラフィックス 40" descr="チャット 単色塗りつぶし">
            <a:extLst>
              <a:ext uri="{FF2B5EF4-FFF2-40B4-BE49-F238E27FC236}">
                <a16:creationId xmlns:a16="http://schemas.microsoft.com/office/drawing/2014/main" id="{5D3F0C5E-0001-660E-E488-6E3E3E7E953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01587" y="3194377"/>
            <a:ext cx="434258" cy="434258"/>
          </a:xfrm>
          <a:prstGeom prst="rect">
            <a:avLst/>
          </a:prstGeom>
        </p:spPr>
      </p:pic>
      <p:pic>
        <p:nvPicPr>
          <p:cNvPr id="43" name="グラフィックス 42" descr="テーブルと椅子 単色塗りつぶし">
            <a:extLst>
              <a:ext uri="{FF2B5EF4-FFF2-40B4-BE49-F238E27FC236}">
                <a16:creationId xmlns:a16="http://schemas.microsoft.com/office/drawing/2014/main" id="{81EF5674-EFF5-3E05-DFCA-EF90E827A92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224673" y="3413784"/>
            <a:ext cx="471360" cy="471360"/>
          </a:xfrm>
          <a:prstGeom prst="rect">
            <a:avLst/>
          </a:prstGeom>
        </p:spPr>
      </p:pic>
      <p:pic>
        <p:nvPicPr>
          <p:cNvPr id="44" name="グラフィックス 43" descr="フォークとナイフ 単色塗りつぶし">
            <a:extLst>
              <a:ext uri="{FF2B5EF4-FFF2-40B4-BE49-F238E27FC236}">
                <a16:creationId xmlns:a16="http://schemas.microsoft.com/office/drawing/2014/main" id="{75167EDE-FD7F-3D82-B195-EB251AAC78A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586800" y="1845091"/>
            <a:ext cx="340968" cy="340968"/>
          </a:xfrm>
          <a:prstGeom prst="rect">
            <a:avLst/>
          </a:prstGeom>
        </p:spPr>
      </p:pic>
      <p:pic>
        <p:nvPicPr>
          <p:cNvPr id="46" name="図 45" descr="ピクニックテーブルの横のベンチに座る人&#10;&#10;AI 生成コンテンツは誤りを含む可能性があります。">
            <a:extLst>
              <a:ext uri="{FF2B5EF4-FFF2-40B4-BE49-F238E27FC236}">
                <a16:creationId xmlns:a16="http://schemas.microsoft.com/office/drawing/2014/main" id="{8C4792C8-8F5D-2E71-05DE-F0BB62F2A9C4}"/>
              </a:ext>
            </a:extLst>
          </p:cNvPr>
          <p:cNvPicPr>
            <a:picLocks noChangeAspect="1"/>
          </p:cNvPicPr>
          <p:nvPr/>
        </p:nvPicPr>
        <p:blipFill>
          <a:blip r:embed="rId21"/>
          <a:srcRect l="27530" t="18194" b="5671"/>
          <a:stretch>
            <a:fillRect/>
          </a:stretch>
        </p:blipFill>
        <p:spPr>
          <a:xfrm>
            <a:off x="319240" y="3838735"/>
            <a:ext cx="2571823" cy="1801211"/>
          </a:xfrm>
          <a:prstGeom prst="ellipse">
            <a:avLst/>
          </a:prstGeom>
          <a:ln>
            <a:noFill/>
          </a:ln>
          <a:effectLst>
            <a:softEdge rad="112500"/>
          </a:effectLst>
        </p:spPr>
      </p:pic>
      <p:pic>
        <p:nvPicPr>
          <p:cNvPr id="48" name="図 47" descr="囲い地にいるキリンの群れ&#10;&#10;AI 生成コンテンツは誤りを含む可能性があります。">
            <a:extLst>
              <a:ext uri="{FF2B5EF4-FFF2-40B4-BE49-F238E27FC236}">
                <a16:creationId xmlns:a16="http://schemas.microsoft.com/office/drawing/2014/main" id="{23909E88-97AD-A2D7-BFC9-DDB9048C9D77}"/>
              </a:ext>
            </a:extLst>
          </p:cNvPr>
          <p:cNvPicPr>
            <a:picLocks noChangeAspect="1"/>
          </p:cNvPicPr>
          <p:nvPr/>
        </p:nvPicPr>
        <p:blipFill>
          <a:blip r:embed="rId22"/>
          <a:srcRect l="7771" t="15227" r="25853" b="10405"/>
          <a:stretch>
            <a:fillRect/>
          </a:stretch>
        </p:blipFill>
        <p:spPr>
          <a:xfrm>
            <a:off x="7250868" y="1388649"/>
            <a:ext cx="2571823" cy="1920975"/>
          </a:xfrm>
          <a:prstGeom prst="ellipse">
            <a:avLst/>
          </a:prstGeom>
          <a:ln>
            <a:noFill/>
          </a:ln>
          <a:effectLst>
            <a:softEdge rad="112500"/>
          </a:effectLst>
        </p:spPr>
      </p:pic>
      <p:pic>
        <p:nvPicPr>
          <p:cNvPr id="50" name="図 49" descr="木製のベンチに座る人々&#10;&#10;AI 生成コンテンツは誤りを含む可能性があります。">
            <a:extLst>
              <a:ext uri="{FF2B5EF4-FFF2-40B4-BE49-F238E27FC236}">
                <a16:creationId xmlns:a16="http://schemas.microsoft.com/office/drawing/2014/main" id="{68692ADD-AB2D-5C0D-CED2-C3E8C2CCC61F}"/>
              </a:ext>
            </a:extLst>
          </p:cNvPr>
          <p:cNvPicPr>
            <a:picLocks noChangeAspect="1"/>
          </p:cNvPicPr>
          <p:nvPr/>
        </p:nvPicPr>
        <p:blipFill>
          <a:blip r:embed="rId23"/>
          <a:srcRect l="3329" t="34906"/>
          <a:stretch>
            <a:fillRect/>
          </a:stretch>
        </p:blipFill>
        <p:spPr>
          <a:xfrm>
            <a:off x="6702363" y="3309624"/>
            <a:ext cx="3079775" cy="1382518"/>
          </a:xfrm>
          <a:prstGeom prst="ellipse">
            <a:avLst/>
          </a:prstGeom>
          <a:ln>
            <a:noFill/>
          </a:ln>
          <a:effectLst>
            <a:softEdge rad="112500"/>
          </a:effectLst>
        </p:spPr>
      </p:pic>
      <p:sp>
        <p:nvSpPr>
          <p:cNvPr id="51" name="テキスト ボックス 50">
            <a:extLst>
              <a:ext uri="{FF2B5EF4-FFF2-40B4-BE49-F238E27FC236}">
                <a16:creationId xmlns:a16="http://schemas.microsoft.com/office/drawing/2014/main" id="{208945B3-738C-C051-AFAA-FB0BA760C7FF}"/>
              </a:ext>
            </a:extLst>
          </p:cNvPr>
          <p:cNvSpPr txBox="1"/>
          <p:nvPr/>
        </p:nvSpPr>
        <p:spPr>
          <a:xfrm>
            <a:off x="8125680" y="4617257"/>
            <a:ext cx="1944851" cy="338554"/>
          </a:xfrm>
          <a:prstGeom prst="rect">
            <a:avLst/>
          </a:prstGeom>
          <a:noFill/>
        </p:spPr>
        <p:txBody>
          <a:bodyPr wrap="square" rtlCol="0">
            <a:spAutoFit/>
          </a:bodyPr>
          <a:lstStyle/>
          <a:p>
            <a:r>
              <a:rPr kumimoji="1" lang="en-US" altLang="ja-JP" sz="1600"/>
              <a:t>ChatGPT</a:t>
            </a:r>
            <a:r>
              <a:rPr kumimoji="1" lang="ja-JP" altLang="en-US" sz="1600"/>
              <a:t>で作成</a:t>
            </a:r>
          </a:p>
        </p:txBody>
      </p:sp>
      <p:sp>
        <p:nvSpPr>
          <p:cNvPr id="4" name="吹き出し: 線 3">
            <a:extLst>
              <a:ext uri="{FF2B5EF4-FFF2-40B4-BE49-F238E27FC236}">
                <a16:creationId xmlns:a16="http://schemas.microsoft.com/office/drawing/2014/main" id="{E3515B95-84BE-EEF7-94C3-0BBF99B54070}"/>
              </a:ext>
            </a:extLst>
          </p:cNvPr>
          <p:cNvSpPr/>
          <p:nvPr/>
        </p:nvSpPr>
        <p:spPr>
          <a:xfrm>
            <a:off x="359508" y="2998572"/>
            <a:ext cx="2661092" cy="784459"/>
          </a:xfrm>
          <a:prstGeom prst="borderCallout1">
            <a:avLst>
              <a:gd name="adj1" fmla="val 37679"/>
              <a:gd name="adj2" fmla="val 100039"/>
              <a:gd name="adj3" fmla="val 61690"/>
              <a:gd name="adj4" fmla="val 13494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広場</a:t>
            </a:r>
            <a:endParaRPr kumimoji="1" lang="en-US" altLang="ja-JP" sz="2400" b="1">
              <a:solidFill>
                <a:schemeClr val="tx1"/>
              </a:solidFill>
            </a:endParaRPr>
          </a:p>
          <a:p>
            <a:pPr algn="ctr"/>
            <a:r>
              <a:rPr kumimoji="1" lang="ja-JP" altLang="en-US" sz="2400" b="1">
                <a:solidFill>
                  <a:schemeClr val="tx1"/>
                </a:solidFill>
              </a:rPr>
              <a:t>イベントスペース</a:t>
            </a:r>
          </a:p>
        </p:txBody>
      </p:sp>
      <p:sp>
        <p:nvSpPr>
          <p:cNvPr id="6" name="吹き出し: 線 5">
            <a:extLst>
              <a:ext uri="{FF2B5EF4-FFF2-40B4-BE49-F238E27FC236}">
                <a16:creationId xmlns:a16="http://schemas.microsoft.com/office/drawing/2014/main" id="{CB1E79B7-6416-E79E-97C4-C10BA0ED1A2B}"/>
              </a:ext>
            </a:extLst>
          </p:cNvPr>
          <p:cNvSpPr/>
          <p:nvPr/>
        </p:nvSpPr>
        <p:spPr>
          <a:xfrm>
            <a:off x="3337681" y="5166572"/>
            <a:ext cx="3564538" cy="451575"/>
          </a:xfrm>
          <a:prstGeom prst="borderCallout1">
            <a:avLst>
              <a:gd name="adj1" fmla="val 1334"/>
              <a:gd name="adj2" fmla="val 23958"/>
              <a:gd name="adj3" fmla="val -125385"/>
              <a:gd name="adj4" fmla="val 28938"/>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駐車場、駐輪場、トイレ</a:t>
            </a:r>
            <a:endParaRPr kumimoji="1" lang="en-US" altLang="ja-JP" sz="2400" b="1">
              <a:solidFill>
                <a:schemeClr val="tx1"/>
              </a:solidFill>
            </a:endParaRPr>
          </a:p>
        </p:txBody>
      </p:sp>
      <p:sp>
        <p:nvSpPr>
          <p:cNvPr id="8" name="吹き出し: 線 7">
            <a:extLst>
              <a:ext uri="{FF2B5EF4-FFF2-40B4-BE49-F238E27FC236}">
                <a16:creationId xmlns:a16="http://schemas.microsoft.com/office/drawing/2014/main" id="{C228DB63-51A0-9925-058E-92920CEDB395}"/>
              </a:ext>
            </a:extLst>
          </p:cNvPr>
          <p:cNvSpPr/>
          <p:nvPr/>
        </p:nvSpPr>
        <p:spPr>
          <a:xfrm>
            <a:off x="4256999" y="1824169"/>
            <a:ext cx="2953494" cy="784459"/>
          </a:xfrm>
          <a:prstGeom prst="borderCallout1">
            <a:avLst>
              <a:gd name="adj1" fmla="val 100445"/>
              <a:gd name="adj2" fmla="val 60876"/>
              <a:gd name="adj3" fmla="val 159325"/>
              <a:gd name="adj4" fmla="val 55362"/>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公園</a:t>
            </a:r>
            <a:endParaRPr lang="en-US" altLang="ja-JP" sz="2400" b="1">
              <a:solidFill>
                <a:schemeClr val="tx1"/>
              </a:solidFill>
            </a:endParaRPr>
          </a:p>
          <a:p>
            <a:pPr algn="ctr"/>
            <a:r>
              <a:rPr lang="ja-JP" altLang="en-US" sz="2400" b="1">
                <a:solidFill>
                  <a:schemeClr val="tx1"/>
                </a:solidFill>
              </a:rPr>
              <a:t>アウトドアスペース</a:t>
            </a:r>
            <a:endParaRPr lang="en-US" altLang="ja-JP" sz="2400" b="1">
              <a:solidFill>
                <a:schemeClr val="tx1"/>
              </a:solidFill>
            </a:endParaRPr>
          </a:p>
        </p:txBody>
      </p:sp>
      <p:sp>
        <p:nvSpPr>
          <p:cNvPr id="9" name="吹き出し: 線 8">
            <a:extLst>
              <a:ext uri="{FF2B5EF4-FFF2-40B4-BE49-F238E27FC236}">
                <a16:creationId xmlns:a16="http://schemas.microsoft.com/office/drawing/2014/main" id="{23BCFDB9-C70D-00EC-63DE-A577D3B8BA32}"/>
              </a:ext>
            </a:extLst>
          </p:cNvPr>
          <p:cNvSpPr/>
          <p:nvPr/>
        </p:nvSpPr>
        <p:spPr>
          <a:xfrm>
            <a:off x="7158080" y="5163548"/>
            <a:ext cx="1508263" cy="451575"/>
          </a:xfrm>
          <a:prstGeom prst="borderCallout1">
            <a:avLst>
              <a:gd name="adj1" fmla="val -396"/>
              <a:gd name="adj2" fmla="val 18168"/>
              <a:gd name="adj3" fmla="val -298454"/>
              <a:gd name="adj4" fmla="val -52722"/>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入浴施設</a:t>
            </a:r>
            <a:endParaRPr kumimoji="1" lang="en-US" altLang="ja-JP" sz="2400" b="1">
              <a:solidFill>
                <a:schemeClr val="tx1"/>
              </a:solidFill>
            </a:endParaRPr>
          </a:p>
        </p:txBody>
      </p:sp>
      <p:pic>
        <p:nvPicPr>
          <p:cNvPr id="11" name="グラフィックス 10" descr="車 単色塗りつぶし">
            <a:extLst>
              <a:ext uri="{FF2B5EF4-FFF2-40B4-BE49-F238E27FC236}">
                <a16:creationId xmlns:a16="http://schemas.microsoft.com/office/drawing/2014/main" id="{9D4888F9-0D06-D4FD-1650-4FC6534712C5}"/>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4578843" y="4089700"/>
            <a:ext cx="616937" cy="616937"/>
          </a:xfrm>
          <a:prstGeom prst="rect">
            <a:avLst/>
          </a:prstGeom>
        </p:spPr>
      </p:pic>
      <p:pic>
        <p:nvPicPr>
          <p:cNvPr id="13" name="グラフィックス 12" descr="三輪車 単色塗りつぶし">
            <a:extLst>
              <a:ext uri="{FF2B5EF4-FFF2-40B4-BE49-F238E27FC236}">
                <a16:creationId xmlns:a16="http://schemas.microsoft.com/office/drawing/2014/main" id="{72300250-1C71-95A7-D854-E451B080956C}"/>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177077" y="4272121"/>
            <a:ext cx="549127" cy="549127"/>
          </a:xfrm>
          <a:prstGeom prst="rect">
            <a:avLst/>
          </a:prstGeom>
        </p:spPr>
      </p:pic>
    </p:spTree>
    <p:extLst>
      <p:ext uri="{BB962C8B-B14F-4D97-AF65-F5344CB8AC3E}">
        <p14:creationId xmlns:p14="http://schemas.microsoft.com/office/powerpoint/2010/main" val="546001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CC5E8-5C8E-8CDA-9F64-F31F2983B593}"/>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EE1AC4DF-7635-36C5-C111-425146E9917E}"/>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6E97930D-BA06-B8C9-52F3-7D3B418D1FD0}"/>
              </a:ext>
            </a:extLst>
          </p:cNvPr>
          <p:cNvSpPr>
            <a:spLocks noGrp="1"/>
          </p:cNvSpPr>
          <p:nvPr>
            <p:ph type="ctrTitle"/>
          </p:nvPr>
        </p:nvSpPr>
        <p:spPr/>
        <p:txBody>
          <a:bodyPr/>
          <a:lstStyle/>
          <a:p>
            <a:r>
              <a:rPr kumimoji="1" lang="ja-JP" altLang="en-US">
                <a:ea typeface="Hiragino Sans W6"/>
              </a:rPr>
              <a:t>道の駅のイメージ</a:t>
            </a:r>
          </a:p>
        </p:txBody>
      </p:sp>
      <p:sp>
        <p:nvSpPr>
          <p:cNvPr id="7" name="テキスト ボックス 6">
            <a:extLst>
              <a:ext uri="{FF2B5EF4-FFF2-40B4-BE49-F238E27FC236}">
                <a16:creationId xmlns:a16="http://schemas.microsoft.com/office/drawing/2014/main" id="{40894DF3-0090-0934-C25C-2FC47E3C1ECF}"/>
              </a:ext>
            </a:extLst>
          </p:cNvPr>
          <p:cNvSpPr txBox="1"/>
          <p:nvPr/>
        </p:nvSpPr>
        <p:spPr>
          <a:xfrm>
            <a:off x="12158408" y="5544038"/>
            <a:ext cx="6306014" cy="923330"/>
          </a:xfrm>
          <a:prstGeom prst="rect">
            <a:avLst/>
          </a:prstGeom>
          <a:noFill/>
        </p:spPr>
        <p:txBody>
          <a:bodyPr wrap="square">
            <a:spAutoFit/>
          </a:bodyPr>
          <a:lstStyle/>
          <a:p>
            <a:r>
              <a:rPr lang="ja-JP" altLang="en-US">
                <a:latin typeface="Calibri"/>
                <a:ea typeface="游ゴシック"/>
                <a:cs typeface="Calibri"/>
              </a:rPr>
              <a:t>浦田先生</a:t>
            </a:r>
            <a:endParaRPr lang="en-US" altLang="ja-JP">
              <a:latin typeface="Calibri"/>
              <a:ea typeface="游ゴシック"/>
              <a:cs typeface="Calibri"/>
            </a:endParaRPr>
          </a:p>
          <a:p>
            <a:r>
              <a:rPr lang="ja-JP" altLang="en-US">
                <a:latin typeface="Calibri"/>
                <a:ea typeface="游ゴシック"/>
                <a:cs typeface="Calibri"/>
              </a:rPr>
              <a:t>観光客じゃない人も使える場所にしたい</a:t>
            </a:r>
            <a:endParaRPr lang="en-US" altLang="ja-JP">
              <a:latin typeface="Calibri"/>
              <a:ea typeface="游ゴシック"/>
              <a:cs typeface="Calibri"/>
            </a:endParaRPr>
          </a:p>
          <a:p>
            <a:r>
              <a:rPr lang="ja-JP" altLang="en-US">
                <a:latin typeface="Calibri"/>
                <a:ea typeface="游ゴシック"/>
                <a:cs typeface="Calibri"/>
              </a:rPr>
              <a:t>面白さが足りない</a:t>
            </a:r>
          </a:p>
        </p:txBody>
      </p:sp>
    </p:spTree>
    <p:extLst>
      <p:ext uri="{BB962C8B-B14F-4D97-AF65-F5344CB8AC3E}">
        <p14:creationId xmlns:p14="http://schemas.microsoft.com/office/powerpoint/2010/main" val="3445796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5106-DEC3-A871-2F24-A7B266B5E3FE}"/>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6544CF0-57D1-C043-3F5A-096A68EEA5DC}"/>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73E42A79-5530-9132-EBC8-0A2851013D80}"/>
              </a:ext>
            </a:extLst>
          </p:cNvPr>
          <p:cNvSpPr>
            <a:spLocks noGrp="1"/>
          </p:cNvSpPr>
          <p:nvPr>
            <p:ph type="ctrTitle"/>
          </p:nvPr>
        </p:nvSpPr>
        <p:spPr/>
        <p:txBody>
          <a:bodyPr/>
          <a:lstStyle/>
          <a:p>
            <a:r>
              <a:rPr lang="ja-JP" altLang="en-US"/>
              <a:t>事業効果</a:t>
            </a:r>
          </a:p>
        </p:txBody>
      </p:sp>
      <p:sp>
        <p:nvSpPr>
          <p:cNvPr id="4" name="Rectangle: Rounded Corners 3">
            <a:extLst>
              <a:ext uri="{FF2B5EF4-FFF2-40B4-BE49-F238E27FC236}">
                <a16:creationId xmlns:a16="http://schemas.microsoft.com/office/drawing/2014/main" id="{F191B4AE-184D-BB29-C0C3-809B9F3C5824}"/>
              </a:ext>
            </a:extLst>
          </p:cNvPr>
          <p:cNvSpPr>
            <a:spLocks/>
          </p:cNvSpPr>
          <p:nvPr/>
        </p:nvSpPr>
        <p:spPr>
          <a:xfrm>
            <a:off x="95697" y="1122982"/>
            <a:ext cx="5948455" cy="2062845"/>
          </a:xfrm>
          <a:prstGeom prst="roundRect">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2400" b="1">
              <a:solidFill>
                <a:schemeClr val="tx1"/>
              </a:solidFill>
              <a:latin typeface="Hiragino Sans W6" panose="020B0400000000000000" pitchFamily="34" charset="-128"/>
              <a:ea typeface="Hiragino Sans W6" panose="020B0400000000000000" pitchFamily="34" charset="-128"/>
            </a:endParaRPr>
          </a:p>
        </p:txBody>
      </p:sp>
      <p:sp>
        <p:nvSpPr>
          <p:cNvPr id="5" name="Rectangle: Rounded Corners 4">
            <a:extLst>
              <a:ext uri="{FF2B5EF4-FFF2-40B4-BE49-F238E27FC236}">
                <a16:creationId xmlns:a16="http://schemas.microsoft.com/office/drawing/2014/main" id="{57BF6F01-6EBF-05D0-9BEB-73B8F946C772}"/>
              </a:ext>
            </a:extLst>
          </p:cNvPr>
          <p:cNvSpPr/>
          <p:nvPr/>
        </p:nvSpPr>
        <p:spPr>
          <a:xfrm>
            <a:off x="6135253" y="1094758"/>
            <a:ext cx="6004900" cy="2088397"/>
          </a:xfrm>
          <a:prstGeom prst="roundRect">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ja-JP" altLang="en-US" sz="2400" b="1">
              <a:solidFill>
                <a:schemeClr val="tx1"/>
              </a:solidFill>
              <a:latin typeface="Hiragino Sans W6" panose="020B0400000000000000" pitchFamily="34" charset="-128"/>
              <a:ea typeface="Hiragino Sans W6" panose="020B0400000000000000" pitchFamily="34" charset="-128"/>
            </a:endParaRPr>
          </a:p>
        </p:txBody>
      </p:sp>
      <p:sp>
        <p:nvSpPr>
          <p:cNvPr id="6" name="Multiplication Sign 5">
            <a:extLst>
              <a:ext uri="{FF2B5EF4-FFF2-40B4-BE49-F238E27FC236}">
                <a16:creationId xmlns:a16="http://schemas.microsoft.com/office/drawing/2014/main" id="{304D878D-C285-40FD-EC88-67BC830BCB67}"/>
              </a:ext>
            </a:extLst>
          </p:cNvPr>
          <p:cNvSpPr/>
          <p:nvPr/>
        </p:nvSpPr>
        <p:spPr>
          <a:xfrm>
            <a:off x="5473842" y="1612144"/>
            <a:ext cx="1215341" cy="1196050"/>
          </a:xfrm>
          <a:prstGeom prst="mathMultiply">
            <a:avLst>
              <a:gd name="adj1" fmla="val 14630"/>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atin typeface="Hiragino Sans W6" panose="020B0400000000000000" pitchFamily="34" charset="-128"/>
              <a:ea typeface="Hiragino Sans W6" panose="020B0400000000000000" pitchFamily="34" charset="-128"/>
            </a:endParaRPr>
          </a:p>
        </p:txBody>
      </p:sp>
      <p:sp>
        <p:nvSpPr>
          <p:cNvPr id="7" name="Rectangle 6">
            <a:extLst>
              <a:ext uri="{FF2B5EF4-FFF2-40B4-BE49-F238E27FC236}">
                <a16:creationId xmlns:a16="http://schemas.microsoft.com/office/drawing/2014/main" id="{DD76768B-4DFE-705F-39D6-8FABED6889DA}"/>
              </a:ext>
            </a:extLst>
          </p:cNvPr>
          <p:cNvSpPr/>
          <p:nvPr/>
        </p:nvSpPr>
        <p:spPr>
          <a:xfrm>
            <a:off x="313985" y="5586787"/>
            <a:ext cx="11494142" cy="247292"/>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tx1"/>
              </a:solidFill>
              <a:latin typeface="Hiragino Sans W6" panose="020B0400000000000000" pitchFamily="34" charset="-128"/>
              <a:ea typeface="Hiragino Sans W6" panose="020B0400000000000000" pitchFamily="34" charset="-128"/>
            </a:endParaRPr>
          </a:p>
        </p:txBody>
      </p:sp>
      <p:sp>
        <p:nvSpPr>
          <p:cNvPr id="9" name="テキスト ボックス 8">
            <a:extLst>
              <a:ext uri="{FF2B5EF4-FFF2-40B4-BE49-F238E27FC236}">
                <a16:creationId xmlns:a16="http://schemas.microsoft.com/office/drawing/2014/main" id="{B8831F36-94C7-5FFD-9353-39DD2605EADC}"/>
              </a:ext>
            </a:extLst>
          </p:cNvPr>
          <p:cNvSpPr txBox="1"/>
          <p:nvPr/>
        </p:nvSpPr>
        <p:spPr>
          <a:xfrm>
            <a:off x="999296" y="1800832"/>
            <a:ext cx="2339102" cy="1384995"/>
          </a:xfrm>
          <a:prstGeom prst="rect">
            <a:avLst/>
          </a:prstGeom>
          <a:noFill/>
        </p:spPr>
        <p:txBody>
          <a:bodyPr wrap="none" rtlCol="0">
            <a:spAutoFit/>
          </a:bodyPr>
          <a:lstStyle/>
          <a:p>
            <a:r>
              <a:rPr lang="ja-JP" altLang="en-US" sz="2400" b="1">
                <a:solidFill>
                  <a:schemeClr val="tx1"/>
                </a:solidFill>
                <a:latin typeface="Hiragino Sans W6" panose="020B0400000000000000" pitchFamily="34" charset="-128"/>
                <a:ea typeface="Hiragino Sans W6" panose="020B0400000000000000" pitchFamily="34" charset="-128"/>
              </a:rPr>
              <a:t>売上連動使用料</a:t>
            </a:r>
          </a:p>
          <a:p>
            <a:r>
              <a:rPr lang="ja-JP" altLang="en-US" sz="2400" b="1">
                <a:solidFill>
                  <a:schemeClr val="tx1"/>
                </a:solidFill>
                <a:latin typeface="Hiragino Sans W6" panose="020B0400000000000000" pitchFamily="34" charset="-128"/>
                <a:ea typeface="Hiragino Sans W6" panose="020B0400000000000000" pitchFamily="34" charset="-128"/>
              </a:rPr>
              <a:t>固定使用料</a:t>
            </a:r>
          </a:p>
          <a:p>
            <a:endParaRPr lang="ja-JP" altLang="en-US" sz="1200" b="1">
              <a:solidFill>
                <a:schemeClr val="tx1"/>
              </a:solidFill>
              <a:latin typeface="Hiragino Sans W6" panose="020B0400000000000000" pitchFamily="34" charset="-128"/>
              <a:ea typeface="Hiragino Sans W6" panose="020B0400000000000000" pitchFamily="34" charset="-128"/>
            </a:endParaRPr>
          </a:p>
          <a:p>
            <a:r>
              <a:rPr lang="ja-JP" altLang="en-US" sz="2400" b="1">
                <a:solidFill>
                  <a:schemeClr val="tx1"/>
                </a:solidFill>
                <a:latin typeface="Hiragino Sans W6" panose="020B0400000000000000" pitchFamily="34" charset="-128"/>
                <a:ea typeface="Hiragino Sans W6" panose="020B0400000000000000" pitchFamily="34" charset="-128"/>
              </a:rPr>
              <a:t>雇用機会の創出</a:t>
            </a:r>
          </a:p>
        </p:txBody>
      </p:sp>
      <p:sp>
        <p:nvSpPr>
          <p:cNvPr id="13" name="Rectangle 6">
            <a:extLst>
              <a:ext uri="{FF2B5EF4-FFF2-40B4-BE49-F238E27FC236}">
                <a16:creationId xmlns:a16="http://schemas.microsoft.com/office/drawing/2014/main" id="{028D3477-C4E0-F365-15E0-A00F25FC4858}"/>
              </a:ext>
            </a:extLst>
          </p:cNvPr>
          <p:cNvSpPr/>
          <p:nvPr/>
        </p:nvSpPr>
        <p:spPr>
          <a:xfrm>
            <a:off x="549068" y="1547936"/>
            <a:ext cx="1415773" cy="16750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tx1"/>
              </a:solidFill>
              <a:latin typeface="Hiragino Sans W6" panose="020B0400000000000000" pitchFamily="34" charset="-128"/>
              <a:ea typeface="Hiragino Sans W6" panose="020B0400000000000000" pitchFamily="34" charset="-128"/>
            </a:endParaRPr>
          </a:p>
        </p:txBody>
      </p:sp>
      <p:sp>
        <p:nvSpPr>
          <p:cNvPr id="14" name="直角三角形 13">
            <a:extLst>
              <a:ext uri="{FF2B5EF4-FFF2-40B4-BE49-F238E27FC236}">
                <a16:creationId xmlns:a16="http://schemas.microsoft.com/office/drawing/2014/main" id="{5B480D4C-8981-6045-DAAC-DC71EB70B719}"/>
              </a:ext>
            </a:extLst>
          </p:cNvPr>
          <p:cNvSpPr>
            <a:spLocks noChangeAspect="1"/>
          </p:cNvSpPr>
          <p:nvPr/>
        </p:nvSpPr>
        <p:spPr>
          <a:xfrm rot="13500000">
            <a:off x="748120" y="1936232"/>
            <a:ext cx="180000" cy="180000"/>
          </a:xfrm>
          <a:prstGeom prst="rtTriangl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直角三角形 14">
            <a:extLst>
              <a:ext uri="{FF2B5EF4-FFF2-40B4-BE49-F238E27FC236}">
                <a16:creationId xmlns:a16="http://schemas.microsoft.com/office/drawing/2014/main" id="{3ABB9AAA-7922-6805-4EB1-19DCCE2AA279}"/>
              </a:ext>
            </a:extLst>
          </p:cNvPr>
          <p:cNvSpPr>
            <a:spLocks noChangeAspect="1"/>
          </p:cNvSpPr>
          <p:nvPr/>
        </p:nvSpPr>
        <p:spPr>
          <a:xfrm rot="13500000">
            <a:off x="765069" y="2856749"/>
            <a:ext cx="180000" cy="180000"/>
          </a:xfrm>
          <a:prstGeom prst="rtTriangl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0ABDD5A9-0FFD-03D1-FFE3-7E7F569E8B6F}"/>
              </a:ext>
            </a:extLst>
          </p:cNvPr>
          <p:cNvSpPr txBox="1"/>
          <p:nvPr/>
        </p:nvSpPr>
        <p:spPr>
          <a:xfrm>
            <a:off x="7206761" y="1800832"/>
            <a:ext cx="2339102" cy="1384995"/>
          </a:xfrm>
          <a:prstGeom prst="rect">
            <a:avLst/>
          </a:prstGeom>
          <a:noFill/>
        </p:spPr>
        <p:txBody>
          <a:bodyPr wrap="none" rtlCol="0">
            <a:spAutoFit/>
          </a:bodyPr>
          <a:lstStyle/>
          <a:p>
            <a:r>
              <a:rPr lang="ja-JP" altLang="en-US" sz="2400" b="1">
                <a:latin typeface="Hiragino Sans W6" panose="020B0400000000000000" pitchFamily="34" charset="-128"/>
                <a:ea typeface="Hiragino Sans W6" panose="020B0400000000000000" pitchFamily="34" charset="-128"/>
              </a:rPr>
              <a:t>定期借地料</a:t>
            </a:r>
            <a:endParaRPr lang="ja-JP" altLang="en-US" sz="2400" b="1">
              <a:solidFill>
                <a:schemeClr val="tx1"/>
              </a:solidFill>
              <a:latin typeface="Hiragino Sans W6" panose="020B0400000000000000" pitchFamily="34" charset="-128"/>
              <a:ea typeface="Hiragino Sans W6" panose="020B0400000000000000" pitchFamily="34" charset="-128"/>
            </a:endParaRPr>
          </a:p>
          <a:p>
            <a:r>
              <a:rPr lang="ja-JP" altLang="en-US" sz="2400" b="1">
                <a:latin typeface="Hiragino Sans W6" panose="020B0400000000000000" pitchFamily="34" charset="-128"/>
                <a:ea typeface="Hiragino Sans W6" panose="020B0400000000000000" pitchFamily="34" charset="-128"/>
              </a:rPr>
              <a:t>税収</a:t>
            </a:r>
            <a:endParaRPr lang="ja-JP" altLang="en-US" sz="2400" b="1">
              <a:solidFill>
                <a:schemeClr val="tx1"/>
              </a:solidFill>
              <a:latin typeface="Hiragino Sans W6" panose="020B0400000000000000" pitchFamily="34" charset="-128"/>
              <a:ea typeface="Hiragino Sans W6" panose="020B0400000000000000" pitchFamily="34" charset="-128"/>
            </a:endParaRPr>
          </a:p>
          <a:p>
            <a:endParaRPr lang="ja-JP" altLang="en-US" sz="1200" b="1">
              <a:solidFill>
                <a:schemeClr val="tx1"/>
              </a:solidFill>
              <a:latin typeface="Hiragino Sans W6" panose="020B0400000000000000" pitchFamily="34" charset="-128"/>
              <a:ea typeface="Hiragino Sans W6" panose="020B0400000000000000" pitchFamily="34" charset="-128"/>
            </a:endParaRPr>
          </a:p>
          <a:p>
            <a:r>
              <a:rPr lang="ja-JP" altLang="en-US" sz="2400" b="1">
                <a:solidFill>
                  <a:schemeClr val="tx1"/>
                </a:solidFill>
                <a:latin typeface="Hiragino Sans W6" panose="020B0400000000000000" pitchFamily="34" charset="-128"/>
                <a:ea typeface="Hiragino Sans W6" panose="020B0400000000000000" pitchFamily="34" charset="-128"/>
              </a:rPr>
              <a:t>雇用機会の創出</a:t>
            </a:r>
          </a:p>
        </p:txBody>
      </p:sp>
      <p:sp>
        <p:nvSpPr>
          <p:cNvPr id="19" name="直角三角形 18">
            <a:extLst>
              <a:ext uri="{FF2B5EF4-FFF2-40B4-BE49-F238E27FC236}">
                <a16:creationId xmlns:a16="http://schemas.microsoft.com/office/drawing/2014/main" id="{4946F577-A547-7CB8-3085-8EA99605E6D3}"/>
              </a:ext>
            </a:extLst>
          </p:cNvPr>
          <p:cNvSpPr>
            <a:spLocks noChangeAspect="1"/>
          </p:cNvSpPr>
          <p:nvPr/>
        </p:nvSpPr>
        <p:spPr>
          <a:xfrm rot="13500000">
            <a:off x="6895702" y="1936232"/>
            <a:ext cx="180000" cy="180000"/>
          </a:xfrm>
          <a:prstGeom prst="rtTriangl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直角三角形 19">
            <a:extLst>
              <a:ext uri="{FF2B5EF4-FFF2-40B4-BE49-F238E27FC236}">
                <a16:creationId xmlns:a16="http://schemas.microsoft.com/office/drawing/2014/main" id="{0124FE6F-D17B-8675-5D93-E5166BE7643E}"/>
              </a:ext>
            </a:extLst>
          </p:cNvPr>
          <p:cNvSpPr>
            <a:spLocks noChangeAspect="1"/>
          </p:cNvSpPr>
          <p:nvPr/>
        </p:nvSpPr>
        <p:spPr>
          <a:xfrm rot="13500000">
            <a:off x="6895703" y="2834334"/>
            <a:ext cx="180000" cy="180000"/>
          </a:xfrm>
          <a:prstGeom prst="rtTriangl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TextBox 10">
            <a:extLst>
              <a:ext uri="{FF2B5EF4-FFF2-40B4-BE49-F238E27FC236}">
                <a16:creationId xmlns:a16="http://schemas.microsoft.com/office/drawing/2014/main" id="{75AC139B-CC36-2079-7F01-193EE6BF300A}"/>
              </a:ext>
            </a:extLst>
          </p:cNvPr>
          <p:cNvSpPr txBox="1"/>
          <p:nvPr/>
        </p:nvSpPr>
        <p:spPr>
          <a:xfrm>
            <a:off x="534823" y="4017396"/>
            <a:ext cx="8449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800" b="1">
                <a:latin typeface="Hiragino Sans W6" panose="020B0400000000000000" pitchFamily="34" charset="-128"/>
                <a:ea typeface="Hiragino Sans W6" panose="020B0400000000000000" pitchFamily="34" charset="-128"/>
              </a:rPr>
              <a:t>事業投資は</a:t>
            </a:r>
            <a:r>
              <a:rPr lang="en-US" altLang="ja-JP" sz="2800" b="1">
                <a:latin typeface="Hiragino Sans W6" panose="020B0400000000000000" pitchFamily="34" charset="-128"/>
                <a:ea typeface="Hiragino Sans W6" panose="020B0400000000000000" pitchFamily="34" charset="-128"/>
              </a:rPr>
              <a:t>15</a:t>
            </a:r>
            <a:r>
              <a:rPr lang="ja-JP" sz="2800" b="1">
                <a:latin typeface="Hiragino Sans W6" panose="020B0400000000000000" pitchFamily="34" charset="-128"/>
                <a:ea typeface="Hiragino Sans W6" panose="020B0400000000000000" pitchFamily="34" charset="-128"/>
              </a:rPr>
              <a:t>年間で回収、その後</a:t>
            </a:r>
            <a:r>
              <a:rPr lang="ja-JP" sz="2800" b="1">
                <a:solidFill>
                  <a:schemeClr val="bg2"/>
                </a:solidFill>
                <a:latin typeface="Hiragino Sans W6" panose="020B0400000000000000" pitchFamily="34" charset="-128"/>
                <a:ea typeface="Hiragino Sans W6" panose="020B0400000000000000" pitchFamily="34" charset="-128"/>
              </a:rPr>
              <a:t>＋</a:t>
            </a:r>
            <a:r>
              <a:rPr lang="en-US" altLang="ja-JP" sz="2800" b="1">
                <a:solidFill>
                  <a:schemeClr val="bg2"/>
                </a:solidFill>
                <a:latin typeface="Hiragino Sans W6" panose="020B0400000000000000" pitchFamily="34" charset="-128"/>
                <a:ea typeface="Hiragino Sans W6" panose="020B0400000000000000" pitchFamily="34" charset="-128"/>
              </a:rPr>
              <a:t>1.95</a:t>
            </a:r>
            <a:r>
              <a:rPr lang="ja-JP" sz="2800" b="1">
                <a:solidFill>
                  <a:schemeClr val="bg2"/>
                </a:solidFill>
                <a:latin typeface="Hiragino Sans W6" panose="020B0400000000000000" pitchFamily="34" charset="-128"/>
                <a:ea typeface="Hiragino Sans W6" panose="020B0400000000000000" pitchFamily="34" charset="-128"/>
              </a:rPr>
              <a:t>億円/年</a:t>
            </a:r>
            <a:endParaRPr lang="ja-JP" altLang="en-US" sz="2800" b="1">
              <a:solidFill>
                <a:schemeClr val="bg2"/>
              </a:solidFill>
              <a:latin typeface="Hiragino Sans W6" panose="020B0400000000000000" pitchFamily="34" charset="-128"/>
              <a:ea typeface="Hiragino Sans W6" panose="020B0400000000000000" pitchFamily="34" charset="-128"/>
            </a:endParaRPr>
          </a:p>
        </p:txBody>
      </p:sp>
      <p:sp>
        <p:nvSpPr>
          <p:cNvPr id="12" name="TextBox 11">
            <a:extLst>
              <a:ext uri="{FF2B5EF4-FFF2-40B4-BE49-F238E27FC236}">
                <a16:creationId xmlns:a16="http://schemas.microsoft.com/office/drawing/2014/main" id="{1C625BB4-E5E3-61D9-5995-E04EB2230D83}"/>
              </a:ext>
            </a:extLst>
          </p:cNvPr>
          <p:cNvSpPr txBox="1"/>
          <p:nvPr/>
        </p:nvSpPr>
        <p:spPr>
          <a:xfrm>
            <a:off x="8548414" y="-1068551"/>
            <a:ext cx="373117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400">
                <a:ea typeface="游ゴシック"/>
              </a:rPr>
              <a:t>雇用機会創出</a:t>
            </a:r>
          </a:p>
          <a:p>
            <a:r>
              <a:rPr lang="ja-JP" altLang="en-US" sz="2400">
                <a:ea typeface="游ゴシック"/>
              </a:rPr>
              <a:t>550人</a:t>
            </a:r>
          </a:p>
        </p:txBody>
      </p:sp>
      <p:sp>
        <p:nvSpPr>
          <p:cNvPr id="23" name="平行四辺形 22">
            <a:extLst>
              <a:ext uri="{FF2B5EF4-FFF2-40B4-BE49-F238E27FC236}">
                <a16:creationId xmlns:a16="http://schemas.microsoft.com/office/drawing/2014/main" id="{0FE26975-3A46-7770-8436-3BEAC00EF8BF}"/>
              </a:ext>
            </a:extLst>
          </p:cNvPr>
          <p:cNvSpPr/>
          <p:nvPr/>
        </p:nvSpPr>
        <p:spPr>
          <a:xfrm>
            <a:off x="295188" y="3473876"/>
            <a:ext cx="1637629" cy="40011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spc="-150">
                <a:solidFill>
                  <a:schemeClr val="bg1"/>
                </a:solidFill>
                <a:latin typeface="Hiragino Sans W6" panose="020B0400000000000000" pitchFamily="34" charset="-128"/>
                <a:ea typeface="Hiragino Sans W6" panose="020B0400000000000000" pitchFamily="34" charset="-128"/>
              </a:rPr>
              <a:t>定量評価</a:t>
            </a:r>
          </a:p>
        </p:txBody>
      </p:sp>
      <p:sp>
        <p:nvSpPr>
          <p:cNvPr id="25" name="テキスト ボックス 24">
            <a:extLst>
              <a:ext uri="{FF2B5EF4-FFF2-40B4-BE49-F238E27FC236}">
                <a16:creationId xmlns:a16="http://schemas.microsoft.com/office/drawing/2014/main" id="{779EA8BA-EC55-B70B-8F48-1B2B5313D185}"/>
              </a:ext>
            </a:extLst>
          </p:cNvPr>
          <p:cNvSpPr txBox="1"/>
          <p:nvPr/>
        </p:nvSpPr>
        <p:spPr>
          <a:xfrm>
            <a:off x="233442" y="5169165"/>
            <a:ext cx="11632367" cy="646331"/>
          </a:xfrm>
          <a:prstGeom prst="rect">
            <a:avLst/>
          </a:prstGeom>
          <a:noFill/>
        </p:spPr>
        <p:txBody>
          <a:bodyPr wrap="square">
            <a:spAutoFit/>
          </a:bodyPr>
          <a:lstStyle/>
          <a:p>
            <a:pPr algn="ctr"/>
            <a:r>
              <a:rPr lang="ja-JP" altLang="en-US" sz="3600" b="1">
                <a:solidFill>
                  <a:schemeClr val="tx1"/>
                </a:solidFill>
                <a:latin typeface="Hiragino Sans W6" panose="020B0400000000000000" pitchFamily="34" charset="-128"/>
                <a:ea typeface="Hiragino Sans W6" panose="020B0400000000000000" pitchFamily="34" charset="-128"/>
              </a:rPr>
              <a:t>観光の集客力×産業の稼ぐ力⇒長期的・安定した収益</a:t>
            </a:r>
          </a:p>
        </p:txBody>
      </p:sp>
      <p:sp>
        <p:nvSpPr>
          <p:cNvPr id="26" name="フリーフォーム 25">
            <a:extLst>
              <a:ext uri="{FF2B5EF4-FFF2-40B4-BE49-F238E27FC236}">
                <a16:creationId xmlns:a16="http://schemas.microsoft.com/office/drawing/2014/main" id="{0F0DD40B-6D08-9F3A-F4A2-074B9D8E9DAD}"/>
              </a:ext>
            </a:extLst>
          </p:cNvPr>
          <p:cNvSpPr>
            <a:spLocks noChangeAspect="1"/>
          </p:cNvSpPr>
          <p:nvPr/>
        </p:nvSpPr>
        <p:spPr>
          <a:xfrm rot="5400000">
            <a:off x="272176" y="4132358"/>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3" name="Rectangle 6">
            <a:extLst>
              <a:ext uri="{FF2B5EF4-FFF2-40B4-BE49-F238E27FC236}">
                <a16:creationId xmlns:a16="http://schemas.microsoft.com/office/drawing/2014/main" id="{54D156B8-4E83-B79C-D5AA-8576EA49E712}"/>
              </a:ext>
            </a:extLst>
          </p:cNvPr>
          <p:cNvSpPr/>
          <p:nvPr/>
        </p:nvSpPr>
        <p:spPr>
          <a:xfrm>
            <a:off x="6594269" y="1555955"/>
            <a:ext cx="1826142" cy="15265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tx1"/>
              </a:solidFill>
              <a:latin typeface="Hiragino Sans W6" panose="020B0400000000000000" pitchFamily="34" charset="-128"/>
              <a:ea typeface="Hiragino Sans W6" panose="020B0400000000000000" pitchFamily="34" charset="-128"/>
            </a:endParaRPr>
          </a:p>
        </p:txBody>
      </p:sp>
      <p:sp>
        <p:nvSpPr>
          <p:cNvPr id="34" name="テキスト ボックス 33">
            <a:extLst>
              <a:ext uri="{FF2B5EF4-FFF2-40B4-BE49-F238E27FC236}">
                <a16:creationId xmlns:a16="http://schemas.microsoft.com/office/drawing/2014/main" id="{913D86F7-9CD8-F2D2-43FB-691D7906EEC6}"/>
              </a:ext>
            </a:extLst>
          </p:cNvPr>
          <p:cNvSpPr txBox="1"/>
          <p:nvPr/>
        </p:nvSpPr>
        <p:spPr>
          <a:xfrm>
            <a:off x="541411" y="1197474"/>
            <a:ext cx="1415772" cy="584775"/>
          </a:xfrm>
          <a:prstGeom prst="rect">
            <a:avLst/>
          </a:prstGeom>
          <a:noFill/>
        </p:spPr>
        <p:txBody>
          <a:bodyPr wrap="none" rtlCol="0">
            <a:spAutoFit/>
          </a:bodyPr>
          <a:lstStyle/>
          <a:p>
            <a:r>
              <a:rPr lang="ja-JP" altLang="en-US" sz="3200" b="1">
                <a:solidFill>
                  <a:schemeClr val="tx1"/>
                </a:solidFill>
                <a:latin typeface="Hiragino Sans W6" panose="020B0400000000000000" pitchFamily="34" charset="-128"/>
                <a:ea typeface="Hiragino Sans W6" panose="020B0400000000000000" pitchFamily="34" charset="-128"/>
              </a:rPr>
              <a:t>道の駅</a:t>
            </a:r>
          </a:p>
        </p:txBody>
      </p:sp>
      <p:sp>
        <p:nvSpPr>
          <p:cNvPr id="35" name="TextBox 10">
            <a:extLst>
              <a:ext uri="{FF2B5EF4-FFF2-40B4-BE49-F238E27FC236}">
                <a16:creationId xmlns:a16="http://schemas.microsoft.com/office/drawing/2014/main" id="{E565BA3C-DB75-4B3F-EF0F-EE2EA0063A67}"/>
              </a:ext>
            </a:extLst>
          </p:cNvPr>
          <p:cNvSpPr txBox="1"/>
          <p:nvPr/>
        </p:nvSpPr>
        <p:spPr>
          <a:xfrm>
            <a:off x="534823" y="4460158"/>
            <a:ext cx="8449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800" b="1">
                <a:latin typeface="Hiragino Sans W6" panose="020B0400000000000000" pitchFamily="34" charset="-128"/>
                <a:ea typeface="Hiragino Sans W6" panose="020B0400000000000000" pitchFamily="34" charset="-128"/>
              </a:rPr>
              <a:t>雇用機会の創出は</a:t>
            </a:r>
            <a:r>
              <a:rPr lang="en-US" altLang="ja-JP" sz="2800" b="1">
                <a:solidFill>
                  <a:schemeClr val="bg2"/>
                </a:solidFill>
                <a:latin typeface="Hiragino Sans W6" panose="020B0400000000000000" pitchFamily="34" charset="-128"/>
                <a:ea typeface="Hiragino Sans W6" panose="020B0400000000000000" pitchFamily="34" charset="-128"/>
              </a:rPr>
              <a:t>550</a:t>
            </a:r>
            <a:r>
              <a:rPr lang="ja-JP" altLang="en-US" sz="2800" b="1">
                <a:solidFill>
                  <a:schemeClr val="bg2"/>
                </a:solidFill>
                <a:latin typeface="Hiragino Sans W6" panose="020B0400000000000000" pitchFamily="34" charset="-128"/>
                <a:ea typeface="Hiragino Sans W6" panose="020B0400000000000000" pitchFamily="34" charset="-128"/>
              </a:rPr>
              <a:t>人</a:t>
            </a:r>
          </a:p>
        </p:txBody>
      </p:sp>
      <p:sp>
        <p:nvSpPr>
          <p:cNvPr id="36" name="フリーフォーム 35">
            <a:extLst>
              <a:ext uri="{FF2B5EF4-FFF2-40B4-BE49-F238E27FC236}">
                <a16:creationId xmlns:a16="http://schemas.microsoft.com/office/drawing/2014/main" id="{C196CA4D-C8F1-01D3-111B-37D29969CB44}"/>
              </a:ext>
            </a:extLst>
          </p:cNvPr>
          <p:cNvSpPr>
            <a:spLocks noChangeAspect="1"/>
          </p:cNvSpPr>
          <p:nvPr/>
        </p:nvSpPr>
        <p:spPr>
          <a:xfrm rot="5400000">
            <a:off x="272176" y="4575120"/>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7" name="テキスト ボックス 36">
            <a:extLst>
              <a:ext uri="{FF2B5EF4-FFF2-40B4-BE49-F238E27FC236}">
                <a16:creationId xmlns:a16="http://schemas.microsoft.com/office/drawing/2014/main" id="{B6618FBB-3F9B-4814-6628-1A9170A0B7B1}"/>
              </a:ext>
            </a:extLst>
          </p:cNvPr>
          <p:cNvSpPr txBox="1"/>
          <p:nvPr/>
        </p:nvSpPr>
        <p:spPr>
          <a:xfrm>
            <a:off x="6594269" y="1179222"/>
            <a:ext cx="1826141" cy="584775"/>
          </a:xfrm>
          <a:prstGeom prst="rect">
            <a:avLst/>
          </a:prstGeom>
          <a:noFill/>
        </p:spPr>
        <p:txBody>
          <a:bodyPr wrap="none" rtlCol="0">
            <a:spAutoFit/>
          </a:bodyPr>
          <a:lstStyle/>
          <a:p>
            <a:r>
              <a:rPr lang="ja-JP" altLang="en-US" sz="3200" b="1">
                <a:latin typeface="Hiragino Sans W6" panose="020B0400000000000000" pitchFamily="34" charset="-128"/>
                <a:ea typeface="Hiragino Sans W6" panose="020B0400000000000000" pitchFamily="34" charset="-128"/>
              </a:rPr>
              <a:t>工業団地</a:t>
            </a:r>
            <a:endParaRPr lang="ja-JP" altLang="en-US" sz="3200" b="1">
              <a:solidFill>
                <a:schemeClr val="tx1"/>
              </a:solidFill>
              <a:latin typeface="Hiragino Sans W6" panose="020B0400000000000000" pitchFamily="34" charset="-128"/>
              <a:ea typeface="Hiragino Sans W6" panose="020B0400000000000000" pitchFamily="34" charset="-128"/>
            </a:endParaRPr>
          </a:p>
        </p:txBody>
      </p:sp>
      <p:sp>
        <p:nvSpPr>
          <p:cNvPr id="8" name="テキスト ボックス 7">
            <a:extLst>
              <a:ext uri="{FF2B5EF4-FFF2-40B4-BE49-F238E27FC236}">
                <a16:creationId xmlns:a16="http://schemas.microsoft.com/office/drawing/2014/main" id="{BDDDA503-737A-8430-1818-5EEEDCDC671E}"/>
              </a:ext>
            </a:extLst>
          </p:cNvPr>
          <p:cNvSpPr txBox="1"/>
          <p:nvPr/>
        </p:nvSpPr>
        <p:spPr>
          <a:xfrm>
            <a:off x="12591513" y="3366154"/>
            <a:ext cx="2891154" cy="1015663"/>
          </a:xfrm>
          <a:prstGeom prst="rect">
            <a:avLst/>
          </a:prstGeom>
          <a:solidFill>
            <a:schemeClr val="bg1"/>
          </a:solidFill>
        </p:spPr>
        <p:txBody>
          <a:bodyPr wrap="square" rtlCol="0">
            <a:spAutoFit/>
          </a:bodyPr>
          <a:lstStyle/>
          <a:p>
            <a:r>
              <a:rPr lang="ja-JP" altLang="en-US" sz="2000" b="1"/>
              <a:t>初期支出：</a:t>
            </a:r>
            <a:r>
              <a:rPr lang="en-US" altLang="ja-JP" sz="2000" b="1"/>
              <a:t>28.4</a:t>
            </a:r>
            <a:r>
              <a:rPr lang="ja-JP" altLang="en-US" sz="2000" b="1"/>
              <a:t>億円</a:t>
            </a:r>
            <a:endParaRPr lang="en-US" altLang="ja-JP" sz="2000" b="1"/>
          </a:p>
          <a:p>
            <a:r>
              <a:rPr lang="ja-JP" altLang="en-US" sz="2000" b="1"/>
              <a:t>年間支出：     </a:t>
            </a:r>
            <a:r>
              <a:rPr lang="en-US" altLang="ja-JP" sz="2000" b="1"/>
              <a:t>1</a:t>
            </a:r>
            <a:r>
              <a:rPr lang="ja-JP" altLang="en-US" sz="2000" b="1"/>
              <a:t>億円</a:t>
            </a:r>
            <a:r>
              <a:rPr lang="en-US" altLang="ja-JP" sz="2000" b="1"/>
              <a:t>/</a:t>
            </a:r>
            <a:r>
              <a:rPr lang="ja-JP" altLang="en-US" sz="2000" b="1"/>
              <a:t>年</a:t>
            </a:r>
            <a:endParaRPr lang="en-US" altLang="ja-JP" sz="2000" b="1"/>
          </a:p>
          <a:p>
            <a:r>
              <a:rPr lang="ja-JP" altLang="en-US" sz="2000" b="1"/>
              <a:t>年間収入：</a:t>
            </a:r>
            <a:r>
              <a:rPr lang="en-US" altLang="ja-JP" sz="2000" b="1"/>
              <a:t>2.95</a:t>
            </a:r>
            <a:r>
              <a:rPr lang="ja-JP" altLang="en-US" sz="2000" b="1"/>
              <a:t>億円</a:t>
            </a:r>
            <a:r>
              <a:rPr lang="en-US" altLang="ja-JP" sz="2000" b="1"/>
              <a:t>/</a:t>
            </a:r>
            <a:r>
              <a:rPr lang="ja-JP" altLang="en-US" sz="2000" b="1"/>
              <a:t>年</a:t>
            </a:r>
            <a:endParaRPr lang="en-US" altLang="ja-JP" sz="2000" b="1"/>
          </a:p>
        </p:txBody>
      </p:sp>
      <p:sp>
        <p:nvSpPr>
          <p:cNvPr id="10" name="テキスト ボックス 9">
            <a:extLst>
              <a:ext uri="{FF2B5EF4-FFF2-40B4-BE49-F238E27FC236}">
                <a16:creationId xmlns:a16="http://schemas.microsoft.com/office/drawing/2014/main" id="{0891430B-1635-392D-AFEB-D60B25F6EF56}"/>
              </a:ext>
            </a:extLst>
          </p:cNvPr>
          <p:cNvSpPr txBox="1"/>
          <p:nvPr/>
        </p:nvSpPr>
        <p:spPr>
          <a:xfrm>
            <a:off x="2055942" y="1246942"/>
            <a:ext cx="4185684" cy="461665"/>
          </a:xfrm>
          <a:prstGeom prst="rect">
            <a:avLst/>
          </a:prstGeom>
          <a:noFill/>
        </p:spPr>
        <p:txBody>
          <a:bodyPr wrap="square" rtlCol="0">
            <a:spAutoFit/>
          </a:bodyPr>
          <a:lstStyle/>
          <a:p>
            <a:r>
              <a:rPr kumimoji="1" lang="ja-JP" altLang="en-US" sz="2400" b="1"/>
              <a:t>公設＋民間＋収益連動型</a:t>
            </a:r>
          </a:p>
        </p:txBody>
      </p:sp>
      <p:sp>
        <p:nvSpPr>
          <p:cNvPr id="18" name="テキスト ボックス 17">
            <a:extLst>
              <a:ext uri="{FF2B5EF4-FFF2-40B4-BE49-F238E27FC236}">
                <a16:creationId xmlns:a16="http://schemas.microsoft.com/office/drawing/2014/main" id="{2D41A502-417A-CD85-369F-32040FE09A3E}"/>
              </a:ext>
            </a:extLst>
          </p:cNvPr>
          <p:cNvSpPr txBox="1"/>
          <p:nvPr/>
        </p:nvSpPr>
        <p:spPr>
          <a:xfrm>
            <a:off x="8497978" y="1255520"/>
            <a:ext cx="4093535" cy="461665"/>
          </a:xfrm>
          <a:prstGeom prst="rect">
            <a:avLst/>
          </a:prstGeom>
          <a:noFill/>
        </p:spPr>
        <p:txBody>
          <a:bodyPr wrap="square" rtlCol="0">
            <a:spAutoFit/>
          </a:bodyPr>
          <a:lstStyle/>
          <a:p>
            <a:r>
              <a:rPr kumimoji="1" lang="ja-JP" altLang="en-US" sz="2400" b="1"/>
              <a:t>市が造設＋定期借地</a:t>
            </a:r>
          </a:p>
        </p:txBody>
      </p:sp>
      <p:pic>
        <p:nvPicPr>
          <p:cNvPr id="28" name="グラフィックス 27" descr="工場 単色塗りつぶし">
            <a:extLst>
              <a:ext uri="{FF2B5EF4-FFF2-40B4-BE49-F238E27FC236}">
                <a16:creationId xmlns:a16="http://schemas.microsoft.com/office/drawing/2014/main" id="{AD34200F-B3C7-388C-764D-50CA7E0A3C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51272" y="2146516"/>
            <a:ext cx="914400" cy="914400"/>
          </a:xfrm>
          <a:prstGeom prst="rect">
            <a:avLst/>
          </a:prstGeom>
        </p:spPr>
      </p:pic>
      <p:pic>
        <p:nvPicPr>
          <p:cNvPr id="29" name="グラフィックス 28" descr="工場 単色塗りつぶし">
            <a:extLst>
              <a:ext uri="{FF2B5EF4-FFF2-40B4-BE49-F238E27FC236}">
                <a16:creationId xmlns:a16="http://schemas.microsoft.com/office/drawing/2014/main" id="{412048F7-DF58-219C-7EED-F5CF84C319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92172" y="2501226"/>
            <a:ext cx="588680" cy="588680"/>
          </a:xfrm>
          <a:prstGeom prst="rect">
            <a:avLst/>
          </a:prstGeom>
        </p:spPr>
      </p:pic>
      <p:pic>
        <p:nvPicPr>
          <p:cNvPr id="30" name="グラフィックス 29" descr="工場 単色塗りつぶし">
            <a:extLst>
              <a:ext uri="{FF2B5EF4-FFF2-40B4-BE49-F238E27FC236}">
                <a16:creationId xmlns:a16="http://schemas.microsoft.com/office/drawing/2014/main" id="{51BADCE4-68CA-1A39-C45F-EF3624C419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82246" y="1851706"/>
            <a:ext cx="716926" cy="716926"/>
          </a:xfrm>
          <a:prstGeom prst="rect">
            <a:avLst/>
          </a:prstGeom>
        </p:spPr>
      </p:pic>
      <p:pic>
        <p:nvPicPr>
          <p:cNvPr id="32" name="グラフィックス 31" descr="公園の光景 単色塗りつぶし">
            <a:extLst>
              <a:ext uri="{FF2B5EF4-FFF2-40B4-BE49-F238E27FC236}">
                <a16:creationId xmlns:a16="http://schemas.microsoft.com/office/drawing/2014/main" id="{57B5C7F8-ECCE-0D69-0B20-78B5DCDDB3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03942" y="1785692"/>
            <a:ext cx="729646" cy="729646"/>
          </a:xfrm>
          <a:prstGeom prst="rect">
            <a:avLst/>
          </a:prstGeom>
        </p:spPr>
      </p:pic>
      <p:pic>
        <p:nvPicPr>
          <p:cNvPr id="39" name="グラフィックス 38" descr="買い物かご 単色塗りつぶし">
            <a:extLst>
              <a:ext uri="{FF2B5EF4-FFF2-40B4-BE49-F238E27FC236}">
                <a16:creationId xmlns:a16="http://schemas.microsoft.com/office/drawing/2014/main" id="{90535398-E367-4471-9E2D-03B014B2053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00024" y="2434375"/>
            <a:ext cx="617651" cy="617651"/>
          </a:xfrm>
          <a:prstGeom prst="rect">
            <a:avLst/>
          </a:prstGeom>
        </p:spPr>
      </p:pic>
      <p:pic>
        <p:nvPicPr>
          <p:cNvPr id="41" name="グラフィックス 40" descr="チャット 単色塗りつぶし">
            <a:extLst>
              <a:ext uri="{FF2B5EF4-FFF2-40B4-BE49-F238E27FC236}">
                <a16:creationId xmlns:a16="http://schemas.microsoft.com/office/drawing/2014/main" id="{632AA19C-5CF2-CD20-3E82-BC76F167534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07259" y="2054662"/>
            <a:ext cx="581259" cy="581259"/>
          </a:xfrm>
          <a:prstGeom prst="rect">
            <a:avLst/>
          </a:prstGeom>
        </p:spPr>
      </p:pic>
      <p:pic>
        <p:nvPicPr>
          <p:cNvPr id="43" name="グラフィックス 42" descr="ユーザー 単色塗りつぶし">
            <a:extLst>
              <a:ext uri="{FF2B5EF4-FFF2-40B4-BE49-F238E27FC236}">
                <a16:creationId xmlns:a16="http://schemas.microsoft.com/office/drawing/2014/main" id="{8114276C-F449-1B65-48BD-7D63696A0E1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79330" y="2334059"/>
            <a:ext cx="805377" cy="805377"/>
          </a:xfrm>
          <a:prstGeom prst="rect">
            <a:avLst/>
          </a:prstGeom>
        </p:spPr>
      </p:pic>
    </p:spTree>
    <p:extLst>
      <p:ext uri="{BB962C8B-B14F-4D97-AF65-F5344CB8AC3E}">
        <p14:creationId xmlns:p14="http://schemas.microsoft.com/office/powerpoint/2010/main" val="464676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a:extLst>
              <a:ext uri="{FF2B5EF4-FFF2-40B4-BE49-F238E27FC236}">
                <a16:creationId xmlns:a16="http://schemas.microsoft.com/office/drawing/2014/main" id="{27B84126-8322-5D26-556C-57B285AE8B35}"/>
              </a:ext>
            </a:extLst>
          </p:cNvPr>
          <p:cNvSpPr/>
          <p:nvPr/>
        </p:nvSpPr>
        <p:spPr>
          <a:xfrm>
            <a:off x="10098433" y="355702"/>
            <a:ext cx="1759440" cy="4698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15" name="Rectangle 6">
            <a:extLst>
              <a:ext uri="{FF2B5EF4-FFF2-40B4-BE49-F238E27FC236}">
                <a16:creationId xmlns:a16="http://schemas.microsoft.com/office/drawing/2014/main" id="{E6BDC047-2C6F-6345-B554-E01E4E363F9F}"/>
              </a:ext>
            </a:extLst>
          </p:cNvPr>
          <p:cNvSpPr/>
          <p:nvPr/>
        </p:nvSpPr>
        <p:spPr>
          <a:xfrm>
            <a:off x="10024222" y="284068"/>
            <a:ext cx="1759440" cy="46985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4" name="正方形/長方形 3">
            <a:extLst>
              <a:ext uri="{FF2B5EF4-FFF2-40B4-BE49-F238E27FC236}">
                <a16:creationId xmlns:a16="http://schemas.microsoft.com/office/drawing/2014/main" id="{E17E2BA0-B656-38CE-20C6-1E2B8A9AB54C}"/>
              </a:ext>
            </a:extLst>
          </p:cNvPr>
          <p:cNvSpPr/>
          <p:nvPr/>
        </p:nvSpPr>
        <p:spPr>
          <a:xfrm>
            <a:off x="10750758" y="952443"/>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交通</a:t>
            </a:r>
          </a:p>
        </p:txBody>
      </p:sp>
      <p:sp>
        <p:nvSpPr>
          <p:cNvPr id="5" name="正方形/長方形 4">
            <a:extLst>
              <a:ext uri="{FF2B5EF4-FFF2-40B4-BE49-F238E27FC236}">
                <a16:creationId xmlns:a16="http://schemas.microsoft.com/office/drawing/2014/main" id="{5B6DC3BC-55C2-E01E-0A50-28039303B2D7}"/>
              </a:ext>
            </a:extLst>
          </p:cNvPr>
          <p:cNvSpPr/>
          <p:nvPr/>
        </p:nvSpPr>
        <p:spPr>
          <a:xfrm>
            <a:off x="10750758" y="1672877"/>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住環境</a:t>
            </a:r>
          </a:p>
        </p:txBody>
      </p:sp>
      <p:sp>
        <p:nvSpPr>
          <p:cNvPr id="6" name="正方形/長方形 5">
            <a:extLst>
              <a:ext uri="{FF2B5EF4-FFF2-40B4-BE49-F238E27FC236}">
                <a16:creationId xmlns:a16="http://schemas.microsoft.com/office/drawing/2014/main" id="{B5B93ED7-164F-9A70-C400-A5C44116FB7E}"/>
              </a:ext>
            </a:extLst>
          </p:cNvPr>
          <p:cNvSpPr/>
          <p:nvPr/>
        </p:nvSpPr>
        <p:spPr>
          <a:xfrm>
            <a:off x="10750758" y="2393314"/>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a:t>
            </a:r>
            <a:r>
              <a:rPr kumimoji="1" lang="ja-JP" altLang="en-US" sz="2400" b="1">
                <a:solidFill>
                  <a:schemeClr val="tx1"/>
                </a:solidFill>
                <a:latin typeface="Hiragino Sans W6" panose="020B0400000000000000" pitchFamily="34" charset="-128"/>
                <a:ea typeface="Hiragino Sans W6" panose="020B0400000000000000" pitchFamily="34" charset="-128"/>
              </a:rPr>
              <a:t>公共</a:t>
            </a:r>
          </a:p>
        </p:txBody>
      </p:sp>
      <p:sp>
        <p:nvSpPr>
          <p:cNvPr id="7" name="正方形/長方形 6">
            <a:extLst>
              <a:ext uri="{FF2B5EF4-FFF2-40B4-BE49-F238E27FC236}">
                <a16:creationId xmlns:a16="http://schemas.microsoft.com/office/drawing/2014/main" id="{2FB76474-A6ED-9530-6EB2-62C61D756783}"/>
              </a:ext>
            </a:extLst>
          </p:cNvPr>
          <p:cNvSpPr/>
          <p:nvPr/>
        </p:nvSpPr>
        <p:spPr>
          <a:xfrm>
            <a:off x="10750758" y="3086041"/>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愛着</a:t>
            </a:r>
          </a:p>
        </p:txBody>
      </p:sp>
      <p:sp>
        <p:nvSpPr>
          <p:cNvPr id="8" name="正方形/長方形 7">
            <a:extLst>
              <a:ext uri="{FF2B5EF4-FFF2-40B4-BE49-F238E27FC236}">
                <a16:creationId xmlns:a16="http://schemas.microsoft.com/office/drawing/2014/main" id="{C61059DD-ED11-8F8A-63B6-5535D0CFCAAE}"/>
              </a:ext>
            </a:extLst>
          </p:cNvPr>
          <p:cNvSpPr/>
          <p:nvPr/>
        </p:nvSpPr>
        <p:spPr>
          <a:xfrm>
            <a:off x="10750758" y="3778768"/>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産業</a:t>
            </a:r>
          </a:p>
        </p:txBody>
      </p:sp>
      <p:sp>
        <p:nvSpPr>
          <p:cNvPr id="9" name="テキスト ボックス 8">
            <a:extLst>
              <a:ext uri="{FF2B5EF4-FFF2-40B4-BE49-F238E27FC236}">
                <a16:creationId xmlns:a16="http://schemas.microsoft.com/office/drawing/2014/main" id="{929007F5-1DCC-2610-6BF6-EE557C2F5E58}"/>
              </a:ext>
            </a:extLst>
          </p:cNvPr>
          <p:cNvSpPr txBox="1"/>
          <p:nvPr/>
        </p:nvSpPr>
        <p:spPr>
          <a:xfrm>
            <a:off x="10274117" y="-748145"/>
            <a:ext cx="2866987" cy="338554"/>
          </a:xfrm>
          <a:prstGeom prst="rect">
            <a:avLst/>
          </a:prstGeom>
          <a:noFill/>
        </p:spPr>
        <p:txBody>
          <a:bodyPr wrap="square" rtlCol="0">
            <a:spAutoFit/>
          </a:bodyPr>
          <a:lstStyle/>
          <a:p>
            <a:r>
              <a:rPr kumimoji="1" lang="ja-JP" altLang="en-US" sz="1600">
                <a:latin typeface="Hiragino Sans W4" panose="020B0400000000000000" pitchFamily="34" charset="-128"/>
                <a:ea typeface="Hiragino Sans W4" panose="020B0400000000000000" pitchFamily="34" charset="-128"/>
              </a:rPr>
              <a:t>関連のある分野別構想</a:t>
            </a:r>
          </a:p>
        </p:txBody>
      </p:sp>
      <p:sp>
        <p:nvSpPr>
          <p:cNvPr id="13" name="フリーフォーム 12">
            <a:extLst>
              <a:ext uri="{FF2B5EF4-FFF2-40B4-BE49-F238E27FC236}">
                <a16:creationId xmlns:a16="http://schemas.microsoft.com/office/drawing/2014/main" id="{772FEF26-3324-E9A0-2E20-1549548197FA}"/>
              </a:ext>
            </a:extLst>
          </p:cNvPr>
          <p:cNvSpPr>
            <a:spLocks noChangeAspect="1"/>
          </p:cNvSpPr>
          <p:nvPr/>
        </p:nvSpPr>
        <p:spPr>
          <a:xfrm rot="10800000">
            <a:off x="10000181" y="-637503"/>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4" name="テキスト ボックス 13">
            <a:extLst>
              <a:ext uri="{FF2B5EF4-FFF2-40B4-BE49-F238E27FC236}">
                <a16:creationId xmlns:a16="http://schemas.microsoft.com/office/drawing/2014/main" id="{E425C42E-1EFE-FAC8-331F-16A612BCD414}"/>
              </a:ext>
            </a:extLst>
          </p:cNvPr>
          <p:cNvSpPr txBox="1"/>
          <p:nvPr/>
        </p:nvSpPr>
        <p:spPr>
          <a:xfrm>
            <a:off x="10085463" y="318938"/>
            <a:ext cx="1364476" cy="400110"/>
          </a:xfrm>
          <a:prstGeom prst="rect">
            <a:avLst/>
          </a:prstGeom>
          <a:noFill/>
        </p:spPr>
        <p:txBody>
          <a:bodyPr wrap="none" rtlCol="0">
            <a:spAutoFit/>
          </a:bodyPr>
          <a:lstStyle/>
          <a:p>
            <a:r>
              <a:rPr kumimoji="1" lang="ja-JP" altLang="en-US" sz="2000" b="1" spc="300">
                <a:latin typeface="Hiragino Sans W6" panose="020B0400000000000000" pitchFamily="34" charset="-128"/>
                <a:ea typeface="Hiragino Sans W6" panose="020B0400000000000000" pitchFamily="34" charset="-128"/>
              </a:rPr>
              <a:t>関連分野</a:t>
            </a:r>
          </a:p>
        </p:txBody>
      </p:sp>
      <p:sp>
        <p:nvSpPr>
          <p:cNvPr id="10" name="タイトル 1">
            <a:extLst>
              <a:ext uri="{FF2B5EF4-FFF2-40B4-BE49-F238E27FC236}">
                <a16:creationId xmlns:a16="http://schemas.microsoft.com/office/drawing/2014/main" id="{4C2052A4-A401-BAB1-3FF3-9FDA7CFE6C01}"/>
              </a:ext>
            </a:extLst>
          </p:cNvPr>
          <p:cNvSpPr txBox="1">
            <a:spLocks/>
          </p:cNvSpPr>
          <p:nvPr/>
        </p:nvSpPr>
        <p:spPr>
          <a:xfrm>
            <a:off x="5110349" y="500037"/>
            <a:ext cx="442209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b="1" i="0" kern="1200">
                <a:solidFill>
                  <a:schemeClr val="tx1"/>
                </a:solidFill>
                <a:latin typeface="Hiragino Sans W6" panose="020B0400000000000000" pitchFamily="34" charset="-128"/>
                <a:ea typeface="Hiragino Sans W6" panose="020B0400000000000000" pitchFamily="34" charset="-128"/>
                <a:cs typeface="+mj-cs"/>
              </a:defRPr>
            </a:lvl1pPr>
          </a:lstStyle>
          <a:p>
            <a:r>
              <a:rPr lang="en-US" altLang="ja-JP"/>
              <a:t>2.</a:t>
            </a:r>
            <a:r>
              <a:rPr lang="ja-JP" altLang="en-US"/>
              <a:t>提案</a:t>
            </a:r>
          </a:p>
        </p:txBody>
      </p:sp>
      <p:sp>
        <p:nvSpPr>
          <p:cNvPr id="11" name="テキスト プレースホルダー 2">
            <a:extLst>
              <a:ext uri="{FF2B5EF4-FFF2-40B4-BE49-F238E27FC236}">
                <a16:creationId xmlns:a16="http://schemas.microsoft.com/office/drawing/2014/main" id="{EB4767F2-5344-9988-631A-6304A4F3611A}"/>
              </a:ext>
            </a:extLst>
          </p:cNvPr>
          <p:cNvSpPr txBox="1">
            <a:spLocks/>
          </p:cNvSpPr>
          <p:nvPr/>
        </p:nvSpPr>
        <p:spPr>
          <a:xfrm>
            <a:off x="5143005" y="2068226"/>
            <a:ext cx="4633913" cy="2203450"/>
          </a:xfrm>
          <a:prstGeom prst="rect">
            <a:avLst/>
          </a:prstGeom>
        </p:spPr>
        <p:txBody>
          <a:bodyPr vert="horz" lIns="91440" tIns="45720" rIns="91440" bIns="45720" rtlCol="0">
            <a:normAutofit/>
          </a:bodyPr>
          <a:lstStyle>
            <a:lvl1pPr marL="514350" indent="-514350" algn="l" defTabSz="914400" rtl="0" eaLnBrk="1" latinLnBrk="0" hangingPunct="1">
              <a:lnSpc>
                <a:spcPct val="90000"/>
              </a:lnSpc>
              <a:spcBef>
                <a:spcPts val="1000"/>
              </a:spcBef>
              <a:buFont typeface="+mj-lt"/>
              <a:buAutoNum type="arabicPeriod"/>
              <a:defRPr kumimoji="1" sz="2800" b="0" i="0" kern="1200">
                <a:solidFill>
                  <a:schemeClr val="tx1"/>
                </a:solidFill>
                <a:latin typeface="Hiragino Sans W4" panose="020B0400000000000000" pitchFamily="34" charset="-128"/>
                <a:ea typeface="Hiragino Sans W4" panose="020B0400000000000000" pitchFamily="34"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0" i="0" kern="1200">
                <a:solidFill>
                  <a:schemeClr val="tx1"/>
                </a:solidFill>
                <a:latin typeface="Hiragino Sans W4" panose="020B0400000000000000" pitchFamily="34" charset="-128"/>
                <a:ea typeface="Hiragino Sans W4" panose="020B0400000000000000" pitchFamily="34"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0" i="0" kern="1200">
                <a:solidFill>
                  <a:schemeClr val="tx1"/>
                </a:solidFill>
                <a:latin typeface="Hiragino Sans W4" panose="020B0400000000000000" pitchFamily="34" charset="-128"/>
                <a:ea typeface="Hiragino Sans W4" panose="020B0400000000000000" pitchFamily="34"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0" i="0" kern="1200">
                <a:solidFill>
                  <a:schemeClr val="tx1"/>
                </a:solidFill>
                <a:latin typeface="Hiragino Sans W4" panose="020B0400000000000000" pitchFamily="34" charset="-128"/>
                <a:ea typeface="Hiragino Sans W4" panose="020B04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a:solidFill>
                  <a:schemeClr val="bg1">
                    <a:lumMod val="50000"/>
                  </a:schemeClr>
                </a:solidFill>
                <a:latin typeface="Hiragino Sans W6" panose="020B0400000000000000" pitchFamily="34" charset="-128"/>
                <a:ea typeface="Hiragino Sans W6" panose="020B0400000000000000" pitchFamily="34" charset="-128"/>
              </a:rPr>
              <a:t>道の駅・工業団地</a:t>
            </a:r>
            <a:endParaRPr lang="en-US" altLang="ja-JP">
              <a:solidFill>
                <a:schemeClr val="bg1">
                  <a:lumMod val="50000"/>
                </a:schemeClr>
              </a:solidFill>
              <a:latin typeface="Hiragino Sans W6" panose="020B0400000000000000" pitchFamily="34" charset="-128"/>
              <a:ea typeface="Hiragino Sans W6" panose="020B0400000000000000" pitchFamily="34" charset="-128"/>
            </a:endParaRPr>
          </a:p>
          <a:p>
            <a:r>
              <a:rPr lang="ja-JP" altLang="en-US" b="1"/>
              <a:t>効率化</a:t>
            </a:r>
            <a:endParaRPr lang="en-US" altLang="ja-JP" b="1"/>
          </a:p>
          <a:p>
            <a:r>
              <a:rPr lang="ja-JP" altLang="en-US">
                <a:solidFill>
                  <a:schemeClr val="bg1">
                    <a:lumMod val="50000"/>
                  </a:schemeClr>
                </a:solidFill>
              </a:rPr>
              <a:t>愛着</a:t>
            </a:r>
            <a:endParaRPr lang="en-US" altLang="ja-JP">
              <a:solidFill>
                <a:schemeClr val="bg1">
                  <a:lumMod val="50000"/>
                </a:schemeClr>
              </a:solidFill>
            </a:endParaRPr>
          </a:p>
          <a:p>
            <a:r>
              <a:rPr lang="ja-JP" altLang="en-US">
                <a:solidFill>
                  <a:schemeClr val="bg1">
                    <a:lumMod val="50000"/>
                  </a:schemeClr>
                </a:solidFill>
              </a:rPr>
              <a:t>企業誘致</a:t>
            </a:r>
          </a:p>
        </p:txBody>
      </p:sp>
    </p:spTree>
    <p:extLst>
      <p:ext uri="{BB962C8B-B14F-4D97-AF65-F5344CB8AC3E}">
        <p14:creationId xmlns:p14="http://schemas.microsoft.com/office/powerpoint/2010/main" val="2897253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72CB2-D374-BBC4-9B16-68B63A921729}"/>
            </a:ext>
          </a:extLst>
        </p:cNvPr>
        <p:cNvGrpSpPr/>
        <p:nvPr/>
      </p:nvGrpSpPr>
      <p:grpSpPr>
        <a:xfrm>
          <a:off x="0" y="0"/>
          <a:ext cx="0" cy="0"/>
          <a:chOff x="0" y="0"/>
          <a:chExt cx="0" cy="0"/>
        </a:xfrm>
      </p:grpSpPr>
      <p:pic>
        <p:nvPicPr>
          <p:cNvPr id="15" name="グラフィックス 14">
            <a:extLst>
              <a:ext uri="{FF2B5EF4-FFF2-40B4-BE49-F238E27FC236}">
                <a16:creationId xmlns:a16="http://schemas.microsoft.com/office/drawing/2014/main" id="{8E4F8A86-384B-5E92-5326-0A626C4A94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4722" y="256684"/>
            <a:ext cx="9558300" cy="7572344"/>
          </a:xfrm>
          <a:prstGeom prst="rect">
            <a:avLst/>
          </a:prstGeom>
        </p:spPr>
      </p:pic>
      <p:sp>
        <p:nvSpPr>
          <p:cNvPr id="2" name="テキスト プレースホルダー 1">
            <a:extLst>
              <a:ext uri="{FF2B5EF4-FFF2-40B4-BE49-F238E27FC236}">
                <a16:creationId xmlns:a16="http://schemas.microsoft.com/office/drawing/2014/main" id="{B7E82ECE-B528-A9B8-931C-256A562EF919}"/>
              </a:ext>
            </a:extLst>
          </p:cNvPr>
          <p:cNvSpPr>
            <a:spLocks noGrp="1"/>
          </p:cNvSpPr>
          <p:nvPr>
            <p:ph type="body" sz="quarter" idx="10"/>
          </p:nvPr>
        </p:nvSpPr>
        <p:spPr/>
        <p:txBody>
          <a:bodyPr/>
          <a:lstStyle/>
          <a:p>
            <a:r>
              <a:rPr kumimoji="1" lang="ja-JP" altLang="en-US">
                <a:solidFill>
                  <a:schemeClr val="bg1">
                    <a:lumMod val="65000"/>
                    <a:alpha val="35754"/>
                  </a:schemeClr>
                </a:solidFill>
              </a:rPr>
              <a:t>効率化</a:t>
            </a:r>
          </a:p>
        </p:txBody>
      </p:sp>
      <p:sp>
        <p:nvSpPr>
          <p:cNvPr id="3" name="タイトル 2">
            <a:extLst>
              <a:ext uri="{FF2B5EF4-FFF2-40B4-BE49-F238E27FC236}">
                <a16:creationId xmlns:a16="http://schemas.microsoft.com/office/drawing/2014/main" id="{41492377-0A39-9D6F-B6D7-F53554FE7B7A}"/>
              </a:ext>
            </a:extLst>
          </p:cNvPr>
          <p:cNvSpPr>
            <a:spLocks noGrp="1"/>
          </p:cNvSpPr>
          <p:nvPr>
            <p:ph type="ctrTitle"/>
          </p:nvPr>
        </p:nvSpPr>
        <p:spPr/>
        <p:txBody>
          <a:bodyPr/>
          <a:lstStyle/>
          <a:p>
            <a:r>
              <a:rPr lang="ja-JP" altLang="en-US"/>
              <a:t>ごみ処理施設集約化</a:t>
            </a:r>
            <a:endParaRPr kumimoji="1" lang="ja-JP" altLang="en-US"/>
          </a:p>
        </p:txBody>
      </p:sp>
      <p:sp>
        <p:nvSpPr>
          <p:cNvPr id="10" name="Rectangle: Rounded Corners 3">
            <a:extLst>
              <a:ext uri="{FF2B5EF4-FFF2-40B4-BE49-F238E27FC236}">
                <a16:creationId xmlns:a16="http://schemas.microsoft.com/office/drawing/2014/main" id="{39DD6B70-0596-54C4-F285-B8C0CC780C92}"/>
              </a:ext>
            </a:extLst>
          </p:cNvPr>
          <p:cNvSpPr/>
          <p:nvPr/>
        </p:nvSpPr>
        <p:spPr>
          <a:xfrm>
            <a:off x="7943959" y="1205329"/>
            <a:ext cx="4031928" cy="971473"/>
          </a:xfrm>
          <a:prstGeom prst="round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2800" b="1">
                <a:solidFill>
                  <a:schemeClr val="tx1"/>
                </a:solidFill>
                <a:ea typeface="游ゴシック"/>
              </a:rPr>
              <a:t>土浦市</a:t>
            </a:r>
            <a:endParaRPr lang="en-US" altLang="ja-JP" sz="2800" b="1">
              <a:solidFill>
                <a:schemeClr val="tx1"/>
              </a:solidFill>
              <a:ea typeface="游ゴシック"/>
            </a:endParaRPr>
          </a:p>
          <a:p>
            <a:pPr algn="ctr"/>
            <a:r>
              <a:rPr lang="ja-JP" altLang="en-US" sz="2800" b="1">
                <a:solidFill>
                  <a:schemeClr val="tx1"/>
                </a:solidFill>
                <a:ea typeface="游ゴシック"/>
              </a:rPr>
              <a:t>清掃センター</a:t>
            </a:r>
          </a:p>
        </p:txBody>
      </p:sp>
      <p:sp>
        <p:nvSpPr>
          <p:cNvPr id="9" name="Rectangle: Rounded Corners 3">
            <a:extLst>
              <a:ext uri="{FF2B5EF4-FFF2-40B4-BE49-F238E27FC236}">
                <a16:creationId xmlns:a16="http://schemas.microsoft.com/office/drawing/2014/main" id="{9DAA0005-E38F-FCC8-155E-F728754A10AA}"/>
              </a:ext>
            </a:extLst>
          </p:cNvPr>
          <p:cNvSpPr/>
          <p:nvPr/>
        </p:nvSpPr>
        <p:spPr>
          <a:xfrm>
            <a:off x="334149" y="1180436"/>
            <a:ext cx="4031928" cy="984810"/>
          </a:xfrm>
          <a:prstGeom prst="round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2800" b="1">
                <a:solidFill>
                  <a:schemeClr val="tx1"/>
                </a:solidFill>
                <a:ea typeface="游ゴシック"/>
              </a:rPr>
              <a:t>つくば</a:t>
            </a:r>
            <a:endParaRPr lang="en-US" altLang="ja-JP" sz="2800" b="1">
              <a:solidFill>
                <a:schemeClr val="tx1"/>
              </a:solidFill>
              <a:ea typeface="游ゴシック"/>
            </a:endParaRPr>
          </a:p>
          <a:p>
            <a:pPr algn="ctr"/>
            <a:r>
              <a:rPr lang="ja-JP" altLang="en-US" sz="2800" b="1">
                <a:solidFill>
                  <a:schemeClr val="tx1"/>
                </a:solidFill>
                <a:ea typeface="游ゴシック"/>
              </a:rPr>
              <a:t>サステナスクエア</a:t>
            </a:r>
          </a:p>
        </p:txBody>
      </p:sp>
      <p:sp>
        <p:nvSpPr>
          <p:cNvPr id="12" name="Rectangle: Rounded Corners 3">
            <a:extLst>
              <a:ext uri="{FF2B5EF4-FFF2-40B4-BE49-F238E27FC236}">
                <a16:creationId xmlns:a16="http://schemas.microsoft.com/office/drawing/2014/main" id="{A7AB8049-3934-2635-678D-BA3B38783C24}"/>
              </a:ext>
            </a:extLst>
          </p:cNvPr>
          <p:cNvSpPr/>
          <p:nvPr/>
        </p:nvSpPr>
        <p:spPr>
          <a:xfrm>
            <a:off x="127000" y="3385575"/>
            <a:ext cx="4239076" cy="2475671"/>
          </a:xfrm>
          <a:prstGeom prst="roundRect">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altLang="en-US" sz="3200" b="1" u="sng">
              <a:solidFill>
                <a:schemeClr val="tx1"/>
              </a:solidFill>
              <a:latin typeface="Hiragino Sans W6" panose="020B0400000000000000" pitchFamily="34" charset="-128"/>
              <a:ea typeface="Hiragino Sans W6" panose="020B0400000000000000" pitchFamily="34" charset="-128"/>
            </a:endParaRPr>
          </a:p>
        </p:txBody>
      </p:sp>
      <p:sp>
        <p:nvSpPr>
          <p:cNvPr id="18" name="Rectangle: Rounded Corners 3">
            <a:extLst>
              <a:ext uri="{FF2B5EF4-FFF2-40B4-BE49-F238E27FC236}">
                <a16:creationId xmlns:a16="http://schemas.microsoft.com/office/drawing/2014/main" id="{FBFA0A50-396C-E6E3-41F0-D783E0F47B3B}"/>
              </a:ext>
            </a:extLst>
          </p:cNvPr>
          <p:cNvSpPr/>
          <p:nvPr/>
        </p:nvSpPr>
        <p:spPr>
          <a:xfrm>
            <a:off x="8305800" y="3922468"/>
            <a:ext cx="3552052" cy="2071313"/>
          </a:xfrm>
          <a:prstGeom prst="roundRect">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altLang="en-US" sz="3200" b="1" u="sng">
              <a:solidFill>
                <a:schemeClr val="tx1"/>
              </a:solidFill>
              <a:ea typeface="游ゴシック"/>
            </a:endParaRPr>
          </a:p>
          <a:p>
            <a:pPr algn="ctr"/>
            <a:endParaRPr lang="en-US" altLang="ja-JP" sz="2400" b="1">
              <a:solidFill>
                <a:schemeClr val="tx1"/>
              </a:solidFill>
              <a:ea typeface="游ゴシック"/>
            </a:endParaRPr>
          </a:p>
          <a:p>
            <a:pPr algn="ctr">
              <a:lnSpc>
                <a:spcPct val="150000"/>
              </a:lnSpc>
            </a:pPr>
            <a:r>
              <a:rPr lang="ja-JP" altLang="en-US" sz="2000" b="1">
                <a:solidFill>
                  <a:schemeClr val="tx1"/>
                </a:solidFill>
                <a:ea typeface="游ゴシック"/>
              </a:rPr>
              <a:t>ごみ収集を効率化</a:t>
            </a:r>
            <a:endParaRPr lang="en-US" altLang="ja-JP" sz="2000" b="1">
              <a:solidFill>
                <a:schemeClr val="tx1"/>
              </a:solidFill>
              <a:ea typeface="游ゴシック"/>
            </a:endParaRPr>
          </a:p>
          <a:p>
            <a:pPr algn="ctr">
              <a:lnSpc>
                <a:spcPct val="150000"/>
              </a:lnSpc>
            </a:pPr>
            <a:r>
              <a:rPr lang="ja-JP" altLang="en-US" sz="2000" b="1">
                <a:solidFill>
                  <a:schemeClr val="tx1"/>
                </a:solidFill>
                <a:ea typeface="游ゴシック"/>
              </a:rPr>
              <a:t>災害時の集積場所</a:t>
            </a:r>
          </a:p>
          <a:p>
            <a:pPr algn="ctr"/>
            <a:endParaRPr lang="en-US" altLang="ja-JP" sz="2400" b="1">
              <a:solidFill>
                <a:schemeClr val="tx1"/>
              </a:solidFill>
              <a:ea typeface="游ゴシック"/>
            </a:endParaRPr>
          </a:p>
        </p:txBody>
      </p:sp>
      <p:pic>
        <p:nvPicPr>
          <p:cNvPr id="4" name="グラフィックス 3" descr="工場 単色塗りつぶし">
            <a:extLst>
              <a:ext uri="{FF2B5EF4-FFF2-40B4-BE49-F238E27FC236}">
                <a16:creationId xmlns:a16="http://schemas.microsoft.com/office/drawing/2014/main" id="{D98BF615-D9BF-C298-CAFE-96C9E1B3B0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46163" y="2213881"/>
            <a:ext cx="849837" cy="849837"/>
          </a:xfrm>
          <a:prstGeom prst="rect">
            <a:avLst/>
          </a:prstGeom>
        </p:spPr>
      </p:pic>
      <p:cxnSp>
        <p:nvCxnSpPr>
          <p:cNvPr id="17" name="直線コネクタ 16">
            <a:extLst>
              <a:ext uri="{FF2B5EF4-FFF2-40B4-BE49-F238E27FC236}">
                <a16:creationId xmlns:a16="http://schemas.microsoft.com/office/drawing/2014/main" id="{1427C1B0-DDCF-C0FF-DDB8-67CB8689EA21}"/>
              </a:ext>
            </a:extLst>
          </p:cNvPr>
          <p:cNvCxnSpPr>
            <a:stCxn id="9" idx="2"/>
          </p:cNvCxnSpPr>
          <p:nvPr/>
        </p:nvCxnSpPr>
        <p:spPr>
          <a:xfrm>
            <a:off x="2350113" y="2165246"/>
            <a:ext cx="2896050" cy="399157"/>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C54E40CD-3E42-09C8-8AD0-CC3D0161A10B}"/>
              </a:ext>
            </a:extLst>
          </p:cNvPr>
          <p:cNvCxnSpPr>
            <a:cxnSpLocks/>
            <a:stCxn id="10" idx="2"/>
          </p:cNvCxnSpPr>
          <p:nvPr/>
        </p:nvCxnSpPr>
        <p:spPr>
          <a:xfrm flipH="1">
            <a:off x="7820167" y="2176802"/>
            <a:ext cx="2139756" cy="157633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4" name="グループ化 33">
            <a:extLst>
              <a:ext uri="{FF2B5EF4-FFF2-40B4-BE49-F238E27FC236}">
                <a16:creationId xmlns:a16="http://schemas.microsoft.com/office/drawing/2014/main" id="{68F74F71-A181-A241-45B0-FA347F26F255}"/>
              </a:ext>
            </a:extLst>
          </p:cNvPr>
          <p:cNvGrpSpPr/>
          <p:nvPr/>
        </p:nvGrpSpPr>
        <p:grpSpPr>
          <a:xfrm>
            <a:off x="9694496" y="2728613"/>
            <a:ext cx="797793" cy="1076598"/>
            <a:chOff x="9735516" y="3022797"/>
            <a:chExt cx="797793" cy="1076598"/>
          </a:xfrm>
        </p:grpSpPr>
        <p:grpSp>
          <p:nvGrpSpPr>
            <p:cNvPr id="22" name="グループ化 21">
              <a:extLst>
                <a:ext uri="{FF2B5EF4-FFF2-40B4-BE49-F238E27FC236}">
                  <a16:creationId xmlns:a16="http://schemas.microsoft.com/office/drawing/2014/main" id="{9FA39FB9-13A1-6306-882B-A3D38FAE6A46}"/>
                </a:ext>
              </a:extLst>
            </p:cNvPr>
            <p:cNvGrpSpPr/>
            <p:nvPr/>
          </p:nvGrpSpPr>
          <p:grpSpPr>
            <a:xfrm rot="5400000">
              <a:off x="9844410" y="2913903"/>
              <a:ext cx="580005" cy="797793"/>
              <a:chOff x="7469910" y="2191962"/>
              <a:chExt cx="580005" cy="797793"/>
            </a:xfrm>
          </p:grpSpPr>
          <p:sp>
            <p:nvSpPr>
              <p:cNvPr id="13" name="矢印: 山形 60">
                <a:extLst>
                  <a:ext uri="{FF2B5EF4-FFF2-40B4-BE49-F238E27FC236}">
                    <a16:creationId xmlns:a16="http://schemas.microsoft.com/office/drawing/2014/main" id="{025CCA66-E745-E5A5-D0B8-3DB4084172A5}"/>
                  </a:ext>
                </a:extLst>
              </p:cNvPr>
              <p:cNvSpPr/>
              <p:nvPr/>
            </p:nvSpPr>
            <p:spPr>
              <a:xfrm>
                <a:off x="7469910"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9" name="矢印: 山形 60">
                <a:extLst>
                  <a:ext uri="{FF2B5EF4-FFF2-40B4-BE49-F238E27FC236}">
                    <a16:creationId xmlns:a16="http://schemas.microsoft.com/office/drawing/2014/main" id="{5EE942D2-8B8B-993E-9628-4583A59232E0}"/>
                  </a:ext>
                </a:extLst>
              </p:cNvPr>
              <p:cNvSpPr/>
              <p:nvPr/>
            </p:nvSpPr>
            <p:spPr>
              <a:xfrm>
                <a:off x="7639244"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20" name="矢印: 山形 60">
                <a:extLst>
                  <a:ext uri="{FF2B5EF4-FFF2-40B4-BE49-F238E27FC236}">
                    <a16:creationId xmlns:a16="http://schemas.microsoft.com/office/drawing/2014/main" id="{8A11DB07-504E-FE34-D523-06AA58C9830A}"/>
                  </a:ext>
                </a:extLst>
              </p:cNvPr>
              <p:cNvSpPr/>
              <p:nvPr/>
            </p:nvSpPr>
            <p:spPr>
              <a:xfrm>
                <a:off x="7808576"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grpSp>
          <p:nvGrpSpPr>
            <p:cNvPr id="30" name="グループ化 29">
              <a:extLst>
                <a:ext uri="{FF2B5EF4-FFF2-40B4-BE49-F238E27FC236}">
                  <a16:creationId xmlns:a16="http://schemas.microsoft.com/office/drawing/2014/main" id="{2DE430E4-5305-8A0E-8B35-7683B7CC8003}"/>
                </a:ext>
              </a:extLst>
            </p:cNvPr>
            <p:cNvGrpSpPr/>
            <p:nvPr/>
          </p:nvGrpSpPr>
          <p:grpSpPr>
            <a:xfrm rot="5400000">
              <a:off x="9844410" y="3410496"/>
              <a:ext cx="580005" cy="797793"/>
              <a:chOff x="7469910" y="2191962"/>
              <a:chExt cx="580005" cy="797793"/>
            </a:xfrm>
          </p:grpSpPr>
          <p:sp>
            <p:nvSpPr>
              <p:cNvPr id="31" name="矢印: 山形 60">
                <a:extLst>
                  <a:ext uri="{FF2B5EF4-FFF2-40B4-BE49-F238E27FC236}">
                    <a16:creationId xmlns:a16="http://schemas.microsoft.com/office/drawing/2014/main" id="{3708A9B7-7CBC-1FB2-0045-E30758E14E85}"/>
                  </a:ext>
                </a:extLst>
              </p:cNvPr>
              <p:cNvSpPr/>
              <p:nvPr/>
            </p:nvSpPr>
            <p:spPr>
              <a:xfrm>
                <a:off x="7469910"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32" name="矢印: 山形 60">
                <a:extLst>
                  <a:ext uri="{FF2B5EF4-FFF2-40B4-BE49-F238E27FC236}">
                    <a16:creationId xmlns:a16="http://schemas.microsoft.com/office/drawing/2014/main" id="{CB4911CB-167F-513C-5FD0-26DDB2099DA0}"/>
                  </a:ext>
                </a:extLst>
              </p:cNvPr>
              <p:cNvSpPr/>
              <p:nvPr/>
            </p:nvSpPr>
            <p:spPr>
              <a:xfrm>
                <a:off x="7639244"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33" name="矢印: 山形 60">
                <a:extLst>
                  <a:ext uri="{FF2B5EF4-FFF2-40B4-BE49-F238E27FC236}">
                    <a16:creationId xmlns:a16="http://schemas.microsoft.com/office/drawing/2014/main" id="{C43D257E-607D-9C43-AF82-F904E7D8C22C}"/>
                  </a:ext>
                </a:extLst>
              </p:cNvPr>
              <p:cNvSpPr/>
              <p:nvPr/>
            </p:nvSpPr>
            <p:spPr>
              <a:xfrm>
                <a:off x="7808576"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grpSp>
      <p:grpSp>
        <p:nvGrpSpPr>
          <p:cNvPr id="35" name="グループ化 34">
            <a:extLst>
              <a:ext uri="{FF2B5EF4-FFF2-40B4-BE49-F238E27FC236}">
                <a16:creationId xmlns:a16="http://schemas.microsoft.com/office/drawing/2014/main" id="{3C49287A-694E-2508-6CB4-AE8CB1C4E850}"/>
              </a:ext>
            </a:extLst>
          </p:cNvPr>
          <p:cNvGrpSpPr/>
          <p:nvPr/>
        </p:nvGrpSpPr>
        <p:grpSpPr>
          <a:xfrm>
            <a:off x="1909746" y="2480316"/>
            <a:ext cx="797793" cy="737932"/>
            <a:chOff x="9735516" y="3022797"/>
            <a:chExt cx="797793" cy="737932"/>
          </a:xfrm>
          <a:solidFill>
            <a:schemeClr val="bg2"/>
          </a:solidFill>
        </p:grpSpPr>
        <p:grpSp>
          <p:nvGrpSpPr>
            <p:cNvPr id="36" name="グループ化 35">
              <a:extLst>
                <a:ext uri="{FF2B5EF4-FFF2-40B4-BE49-F238E27FC236}">
                  <a16:creationId xmlns:a16="http://schemas.microsoft.com/office/drawing/2014/main" id="{C3EE764C-A445-2999-6815-6D36A464D449}"/>
                </a:ext>
              </a:extLst>
            </p:cNvPr>
            <p:cNvGrpSpPr/>
            <p:nvPr/>
          </p:nvGrpSpPr>
          <p:grpSpPr>
            <a:xfrm rot="5400000">
              <a:off x="9844410" y="2913903"/>
              <a:ext cx="580005" cy="797793"/>
              <a:chOff x="7469910" y="2191962"/>
              <a:chExt cx="580005" cy="797793"/>
            </a:xfrm>
            <a:grpFill/>
          </p:grpSpPr>
          <p:sp>
            <p:nvSpPr>
              <p:cNvPr id="41" name="矢印: 山形 60">
                <a:extLst>
                  <a:ext uri="{FF2B5EF4-FFF2-40B4-BE49-F238E27FC236}">
                    <a16:creationId xmlns:a16="http://schemas.microsoft.com/office/drawing/2014/main" id="{D51E5893-DA88-63F5-B939-E9FDFDB17150}"/>
                  </a:ext>
                </a:extLst>
              </p:cNvPr>
              <p:cNvSpPr/>
              <p:nvPr/>
            </p:nvSpPr>
            <p:spPr>
              <a:xfrm>
                <a:off x="7469910" y="2191962"/>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42" name="矢印: 山形 60">
                <a:extLst>
                  <a:ext uri="{FF2B5EF4-FFF2-40B4-BE49-F238E27FC236}">
                    <a16:creationId xmlns:a16="http://schemas.microsoft.com/office/drawing/2014/main" id="{1EE2D151-8712-9A68-58C3-A0A5E6CCEBF2}"/>
                  </a:ext>
                </a:extLst>
              </p:cNvPr>
              <p:cNvSpPr/>
              <p:nvPr/>
            </p:nvSpPr>
            <p:spPr>
              <a:xfrm>
                <a:off x="7639244" y="2191962"/>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43" name="矢印: 山形 60">
                <a:extLst>
                  <a:ext uri="{FF2B5EF4-FFF2-40B4-BE49-F238E27FC236}">
                    <a16:creationId xmlns:a16="http://schemas.microsoft.com/office/drawing/2014/main" id="{136AD6C1-DAF8-C4B1-3107-F10F1BD7B1CC}"/>
                  </a:ext>
                </a:extLst>
              </p:cNvPr>
              <p:cNvSpPr/>
              <p:nvPr/>
            </p:nvSpPr>
            <p:spPr>
              <a:xfrm>
                <a:off x="7808576" y="2191962"/>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sp>
          <p:nvSpPr>
            <p:cNvPr id="38" name="矢印: 山形 60">
              <a:extLst>
                <a:ext uri="{FF2B5EF4-FFF2-40B4-BE49-F238E27FC236}">
                  <a16:creationId xmlns:a16="http://schemas.microsoft.com/office/drawing/2014/main" id="{332AFDBD-1905-454D-E18E-E4E783453AAF}"/>
                </a:ext>
              </a:extLst>
            </p:cNvPr>
            <p:cNvSpPr/>
            <p:nvPr/>
          </p:nvSpPr>
          <p:spPr>
            <a:xfrm rot="5400000">
              <a:off x="10013743" y="3241163"/>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sp>
        <p:nvSpPr>
          <p:cNvPr id="44" name="直角三角形 43">
            <a:extLst>
              <a:ext uri="{FF2B5EF4-FFF2-40B4-BE49-F238E27FC236}">
                <a16:creationId xmlns:a16="http://schemas.microsoft.com/office/drawing/2014/main" id="{184FA8A8-E8DD-ED0D-4B02-5108573D3F5F}"/>
              </a:ext>
            </a:extLst>
          </p:cNvPr>
          <p:cNvSpPr>
            <a:spLocks noChangeAspect="1"/>
          </p:cNvSpPr>
          <p:nvPr/>
        </p:nvSpPr>
        <p:spPr>
          <a:xfrm rot="13500000">
            <a:off x="419613" y="4420067"/>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46" name="テキスト ボックス 45">
            <a:extLst>
              <a:ext uri="{FF2B5EF4-FFF2-40B4-BE49-F238E27FC236}">
                <a16:creationId xmlns:a16="http://schemas.microsoft.com/office/drawing/2014/main" id="{77554CDA-F4DE-1D6B-A294-5A431B220CF1}"/>
              </a:ext>
            </a:extLst>
          </p:cNvPr>
          <p:cNvSpPr txBox="1"/>
          <p:nvPr/>
        </p:nvSpPr>
        <p:spPr>
          <a:xfrm>
            <a:off x="662162" y="4318006"/>
            <a:ext cx="3498705" cy="1231106"/>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高効率発電施設とする</a:t>
            </a:r>
            <a:endParaRPr lang="en-US" altLang="ja-JP" sz="2000" b="1">
              <a:latin typeface="Hiragino Sans W6" panose="020B0400000000000000" pitchFamily="34" charset="-128"/>
              <a:ea typeface="Hiragino Sans W6" panose="020B0400000000000000" pitchFamily="34" charset="-128"/>
            </a:endParaRPr>
          </a:p>
          <a:p>
            <a:endParaRPr lang="en-US" altLang="ja-JP" sz="14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売電収入・建設費・運営費は</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ごみの量に応じて配分</a:t>
            </a:r>
            <a:endParaRPr lang="en-US" altLang="ja-JP" sz="2000" b="1">
              <a:latin typeface="Hiragino Sans W6" panose="020B0400000000000000" pitchFamily="34" charset="-128"/>
              <a:ea typeface="Hiragino Sans W6" panose="020B0400000000000000" pitchFamily="34" charset="-128"/>
            </a:endParaRPr>
          </a:p>
        </p:txBody>
      </p:sp>
      <p:sp>
        <p:nvSpPr>
          <p:cNvPr id="5" name="矢印: 下 15">
            <a:extLst>
              <a:ext uri="{FF2B5EF4-FFF2-40B4-BE49-F238E27FC236}">
                <a16:creationId xmlns:a16="http://schemas.microsoft.com/office/drawing/2014/main" id="{A9A8F509-0B32-B8BA-7CD2-DFD8B21D049F}"/>
              </a:ext>
            </a:extLst>
          </p:cNvPr>
          <p:cNvSpPr/>
          <p:nvPr/>
        </p:nvSpPr>
        <p:spPr>
          <a:xfrm rot="7459579">
            <a:off x="6180649" y="2796448"/>
            <a:ext cx="907248" cy="1293143"/>
          </a:xfrm>
          <a:prstGeom prst="down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直角三角形 48">
            <a:extLst>
              <a:ext uri="{FF2B5EF4-FFF2-40B4-BE49-F238E27FC236}">
                <a16:creationId xmlns:a16="http://schemas.microsoft.com/office/drawing/2014/main" id="{3E3B302F-146D-BB64-257A-0AB4DBBF1665}"/>
              </a:ext>
            </a:extLst>
          </p:cNvPr>
          <p:cNvSpPr>
            <a:spLocks noChangeAspect="1"/>
          </p:cNvSpPr>
          <p:nvPr/>
        </p:nvSpPr>
        <p:spPr>
          <a:xfrm rot="13500000">
            <a:off x="419613" y="4921872"/>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6" name="矢印: 下 15">
            <a:extLst>
              <a:ext uri="{FF2B5EF4-FFF2-40B4-BE49-F238E27FC236}">
                <a16:creationId xmlns:a16="http://schemas.microsoft.com/office/drawing/2014/main" id="{31037632-716B-10F0-477F-48FFFCA4C357}"/>
              </a:ext>
            </a:extLst>
          </p:cNvPr>
          <p:cNvSpPr/>
          <p:nvPr/>
        </p:nvSpPr>
        <p:spPr>
          <a:xfrm rot="7459579">
            <a:off x="6164997" y="2711622"/>
            <a:ext cx="907248" cy="1293143"/>
          </a:xfrm>
          <a:prstGeom prst="downArrow">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56BA22-5F2E-7973-B963-3B98FF4BE8FF}"/>
              </a:ext>
            </a:extLst>
          </p:cNvPr>
          <p:cNvSpPr txBox="1"/>
          <p:nvPr/>
        </p:nvSpPr>
        <p:spPr>
          <a:xfrm>
            <a:off x="6194052" y="3016230"/>
            <a:ext cx="1005403" cy="584775"/>
          </a:xfrm>
          <a:prstGeom prst="rect">
            <a:avLst/>
          </a:prstGeom>
          <a:noFill/>
        </p:spPr>
        <p:txBody>
          <a:bodyPr wrap="none" rtlCol="0">
            <a:spAutoFit/>
          </a:bodyPr>
          <a:lstStyle/>
          <a:p>
            <a:r>
              <a:rPr kumimoji="1" lang="ja-JP" altLang="en-US" sz="3200" b="1"/>
              <a:t>集約</a:t>
            </a:r>
          </a:p>
        </p:txBody>
      </p:sp>
      <p:sp>
        <p:nvSpPr>
          <p:cNvPr id="23" name="直角三角形 22">
            <a:extLst>
              <a:ext uri="{FF2B5EF4-FFF2-40B4-BE49-F238E27FC236}">
                <a16:creationId xmlns:a16="http://schemas.microsoft.com/office/drawing/2014/main" id="{2A7AFD8A-C871-59B4-6F6C-C6A3227AD3AA}"/>
              </a:ext>
            </a:extLst>
          </p:cNvPr>
          <p:cNvSpPr>
            <a:spLocks noChangeAspect="1"/>
          </p:cNvSpPr>
          <p:nvPr/>
        </p:nvSpPr>
        <p:spPr>
          <a:xfrm rot="13500000">
            <a:off x="8843416" y="5049153"/>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4" name="直角三角形 23">
            <a:extLst>
              <a:ext uri="{FF2B5EF4-FFF2-40B4-BE49-F238E27FC236}">
                <a16:creationId xmlns:a16="http://schemas.microsoft.com/office/drawing/2014/main" id="{ADD798A0-9FC0-62B4-312A-FC820959A912}"/>
              </a:ext>
            </a:extLst>
          </p:cNvPr>
          <p:cNvSpPr>
            <a:spLocks noChangeAspect="1"/>
          </p:cNvSpPr>
          <p:nvPr/>
        </p:nvSpPr>
        <p:spPr>
          <a:xfrm rot="13500000">
            <a:off x="8843415" y="5517984"/>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8" name="正方形/長方形 27">
            <a:extLst>
              <a:ext uri="{FF2B5EF4-FFF2-40B4-BE49-F238E27FC236}">
                <a16:creationId xmlns:a16="http://schemas.microsoft.com/office/drawing/2014/main" id="{3F43790A-1620-44CE-29D1-E0AE9148B53C}"/>
              </a:ext>
            </a:extLst>
          </p:cNvPr>
          <p:cNvSpPr/>
          <p:nvPr/>
        </p:nvSpPr>
        <p:spPr>
          <a:xfrm>
            <a:off x="518656" y="3992752"/>
            <a:ext cx="3521257" cy="169746"/>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E59C3047-7D5A-849C-7DDC-67D9FB583B48}"/>
              </a:ext>
            </a:extLst>
          </p:cNvPr>
          <p:cNvSpPr txBox="1"/>
          <p:nvPr/>
        </p:nvSpPr>
        <p:spPr>
          <a:xfrm>
            <a:off x="518656" y="3607281"/>
            <a:ext cx="3521257" cy="584775"/>
          </a:xfrm>
          <a:prstGeom prst="rect">
            <a:avLst/>
          </a:prstGeom>
          <a:noFill/>
        </p:spPr>
        <p:txBody>
          <a:bodyPr wrap="square">
            <a:spAutoFit/>
          </a:bodyPr>
          <a:lstStyle/>
          <a:p>
            <a:pPr algn="ctr"/>
            <a:r>
              <a:rPr lang="ja-JP" altLang="en-US" sz="3200" b="1">
                <a:solidFill>
                  <a:schemeClr val="tx1"/>
                </a:solidFill>
                <a:latin typeface="Hiragino Sans W6" panose="020B0400000000000000" pitchFamily="34" charset="-128"/>
                <a:ea typeface="Hiragino Sans W6" panose="020B0400000000000000" pitchFamily="34" charset="-128"/>
              </a:rPr>
              <a:t>新広域ごみ処理場</a:t>
            </a:r>
          </a:p>
        </p:txBody>
      </p:sp>
      <p:sp>
        <p:nvSpPr>
          <p:cNvPr id="29" name="正方形/長方形 28">
            <a:extLst>
              <a:ext uri="{FF2B5EF4-FFF2-40B4-BE49-F238E27FC236}">
                <a16:creationId xmlns:a16="http://schemas.microsoft.com/office/drawing/2014/main" id="{7DDABDD1-61C5-24AA-A25E-B40AABD62167}"/>
              </a:ext>
            </a:extLst>
          </p:cNvPr>
          <p:cNvSpPr/>
          <p:nvPr/>
        </p:nvSpPr>
        <p:spPr>
          <a:xfrm>
            <a:off x="9060695" y="4552474"/>
            <a:ext cx="2039106" cy="145048"/>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448F1030-0D57-5F09-02D6-511CE4F40BDB}"/>
              </a:ext>
            </a:extLst>
          </p:cNvPr>
          <p:cNvSpPr txBox="1"/>
          <p:nvPr/>
        </p:nvSpPr>
        <p:spPr>
          <a:xfrm>
            <a:off x="8933416" y="4139832"/>
            <a:ext cx="2264300" cy="584775"/>
          </a:xfrm>
          <a:prstGeom prst="rect">
            <a:avLst/>
          </a:prstGeom>
          <a:noFill/>
        </p:spPr>
        <p:txBody>
          <a:bodyPr wrap="square">
            <a:spAutoFit/>
          </a:bodyPr>
          <a:lstStyle/>
          <a:p>
            <a:pPr algn="ctr"/>
            <a:r>
              <a:rPr lang="ja-JP" altLang="en-US" sz="3200" b="1">
                <a:solidFill>
                  <a:schemeClr val="tx1"/>
                </a:solidFill>
                <a:ea typeface="游ゴシック"/>
              </a:rPr>
              <a:t>中継施設</a:t>
            </a:r>
          </a:p>
        </p:txBody>
      </p:sp>
      <p:pic>
        <p:nvPicPr>
          <p:cNvPr id="7" name="グラフィックス 6" descr="工場 単色塗りつぶし">
            <a:extLst>
              <a:ext uri="{FF2B5EF4-FFF2-40B4-BE49-F238E27FC236}">
                <a16:creationId xmlns:a16="http://schemas.microsoft.com/office/drawing/2014/main" id="{B1268E36-04F3-E3CF-D696-3C1BB08EDD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84976" y="3474751"/>
            <a:ext cx="849837" cy="849837"/>
          </a:xfrm>
          <a:prstGeom prst="rect">
            <a:avLst/>
          </a:prstGeom>
        </p:spPr>
      </p:pic>
    </p:spTree>
    <p:custDataLst>
      <p:tags r:id="rId1"/>
    </p:custDataLst>
    <p:extLst>
      <p:ext uri="{BB962C8B-B14F-4D97-AF65-F5344CB8AC3E}">
        <p14:creationId xmlns:p14="http://schemas.microsoft.com/office/powerpoint/2010/main" val="191100666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9AEA6-24A0-864F-85D3-7BEDE3DAC3CA}"/>
            </a:ext>
          </a:extLst>
        </p:cNvPr>
        <p:cNvGrpSpPr/>
        <p:nvPr/>
      </p:nvGrpSpPr>
      <p:grpSpPr>
        <a:xfrm>
          <a:off x="0" y="0"/>
          <a:ext cx="0" cy="0"/>
          <a:chOff x="0" y="0"/>
          <a:chExt cx="0" cy="0"/>
        </a:xfrm>
      </p:grpSpPr>
      <p:pic>
        <p:nvPicPr>
          <p:cNvPr id="15" name="グラフィックス 14">
            <a:extLst>
              <a:ext uri="{FF2B5EF4-FFF2-40B4-BE49-F238E27FC236}">
                <a16:creationId xmlns:a16="http://schemas.microsoft.com/office/drawing/2014/main" id="{48294814-CF7C-3B86-0AC2-C5BB41A571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4722" y="256684"/>
            <a:ext cx="9558300" cy="7572344"/>
          </a:xfrm>
          <a:prstGeom prst="rect">
            <a:avLst/>
          </a:prstGeom>
        </p:spPr>
      </p:pic>
      <p:sp>
        <p:nvSpPr>
          <p:cNvPr id="2" name="テキスト プレースホルダー 1">
            <a:extLst>
              <a:ext uri="{FF2B5EF4-FFF2-40B4-BE49-F238E27FC236}">
                <a16:creationId xmlns:a16="http://schemas.microsoft.com/office/drawing/2014/main" id="{C5AA68B8-9FAE-FFD7-0975-574F3247AE0E}"/>
              </a:ext>
            </a:extLst>
          </p:cNvPr>
          <p:cNvSpPr>
            <a:spLocks noGrp="1"/>
          </p:cNvSpPr>
          <p:nvPr>
            <p:ph type="body" sz="quarter" idx="10"/>
          </p:nvPr>
        </p:nvSpPr>
        <p:spPr/>
        <p:txBody>
          <a:bodyPr/>
          <a:lstStyle/>
          <a:p>
            <a:r>
              <a:rPr kumimoji="1" lang="ja-JP" altLang="en-US">
                <a:solidFill>
                  <a:schemeClr val="bg1">
                    <a:lumMod val="65000"/>
                    <a:alpha val="35754"/>
                  </a:schemeClr>
                </a:solidFill>
              </a:rPr>
              <a:t>効率化</a:t>
            </a:r>
          </a:p>
        </p:txBody>
      </p:sp>
      <p:sp>
        <p:nvSpPr>
          <p:cNvPr id="3" name="タイトル 2">
            <a:extLst>
              <a:ext uri="{FF2B5EF4-FFF2-40B4-BE49-F238E27FC236}">
                <a16:creationId xmlns:a16="http://schemas.microsoft.com/office/drawing/2014/main" id="{1D4DADCD-2E21-12C4-568A-F149B19ACFA8}"/>
              </a:ext>
            </a:extLst>
          </p:cNvPr>
          <p:cNvSpPr>
            <a:spLocks noGrp="1"/>
          </p:cNvSpPr>
          <p:nvPr>
            <p:ph type="ctrTitle"/>
          </p:nvPr>
        </p:nvSpPr>
        <p:spPr/>
        <p:txBody>
          <a:bodyPr/>
          <a:lstStyle/>
          <a:p>
            <a:r>
              <a:rPr lang="ja-JP" altLang="en-US"/>
              <a:t>ごみ処理施設集約化</a:t>
            </a:r>
            <a:endParaRPr kumimoji="1" lang="ja-JP" altLang="en-US"/>
          </a:p>
        </p:txBody>
      </p:sp>
      <p:sp>
        <p:nvSpPr>
          <p:cNvPr id="10" name="Rectangle: Rounded Corners 3">
            <a:extLst>
              <a:ext uri="{FF2B5EF4-FFF2-40B4-BE49-F238E27FC236}">
                <a16:creationId xmlns:a16="http://schemas.microsoft.com/office/drawing/2014/main" id="{7B7ABE57-59A8-C6B5-7238-B679215D9377}"/>
              </a:ext>
            </a:extLst>
          </p:cNvPr>
          <p:cNvSpPr/>
          <p:nvPr/>
        </p:nvSpPr>
        <p:spPr>
          <a:xfrm>
            <a:off x="7943959" y="1205329"/>
            <a:ext cx="4031928" cy="971473"/>
          </a:xfrm>
          <a:prstGeom prst="round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2800" b="1">
                <a:solidFill>
                  <a:schemeClr val="tx1"/>
                </a:solidFill>
                <a:ea typeface="游ゴシック"/>
              </a:rPr>
              <a:t>土浦市</a:t>
            </a:r>
            <a:endParaRPr lang="en-US" altLang="ja-JP" sz="2800" b="1">
              <a:solidFill>
                <a:schemeClr val="tx1"/>
              </a:solidFill>
              <a:ea typeface="游ゴシック"/>
            </a:endParaRPr>
          </a:p>
          <a:p>
            <a:pPr algn="ctr"/>
            <a:r>
              <a:rPr lang="ja-JP" altLang="en-US" sz="2800" b="1">
                <a:solidFill>
                  <a:schemeClr val="tx1"/>
                </a:solidFill>
                <a:ea typeface="游ゴシック"/>
              </a:rPr>
              <a:t>清掃センター</a:t>
            </a:r>
          </a:p>
        </p:txBody>
      </p:sp>
      <p:sp>
        <p:nvSpPr>
          <p:cNvPr id="9" name="Rectangle: Rounded Corners 3">
            <a:extLst>
              <a:ext uri="{FF2B5EF4-FFF2-40B4-BE49-F238E27FC236}">
                <a16:creationId xmlns:a16="http://schemas.microsoft.com/office/drawing/2014/main" id="{C35C0398-AB6B-74B7-DA0C-C60CAF6D5A94}"/>
              </a:ext>
            </a:extLst>
          </p:cNvPr>
          <p:cNvSpPr/>
          <p:nvPr/>
        </p:nvSpPr>
        <p:spPr>
          <a:xfrm>
            <a:off x="334149" y="1180436"/>
            <a:ext cx="4031928" cy="984810"/>
          </a:xfrm>
          <a:prstGeom prst="round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2800" b="1">
                <a:solidFill>
                  <a:schemeClr val="tx1"/>
                </a:solidFill>
                <a:ea typeface="游ゴシック"/>
              </a:rPr>
              <a:t>つくば</a:t>
            </a:r>
            <a:endParaRPr lang="en-US" altLang="ja-JP" sz="2800" b="1">
              <a:solidFill>
                <a:schemeClr val="tx1"/>
              </a:solidFill>
              <a:ea typeface="游ゴシック"/>
            </a:endParaRPr>
          </a:p>
          <a:p>
            <a:pPr algn="ctr"/>
            <a:r>
              <a:rPr lang="ja-JP" altLang="en-US" sz="2800" b="1">
                <a:solidFill>
                  <a:schemeClr val="tx1"/>
                </a:solidFill>
                <a:ea typeface="游ゴシック"/>
              </a:rPr>
              <a:t>サステナスクエア</a:t>
            </a:r>
          </a:p>
        </p:txBody>
      </p:sp>
      <p:sp>
        <p:nvSpPr>
          <p:cNvPr id="12" name="Rectangle: Rounded Corners 3">
            <a:extLst>
              <a:ext uri="{FF2B5EF4-FFF2-40B4-BE49-F238E27FC236}">
                <a16:creationId xmlns:a16="http://schemas.microsoft.com/office/drawing/2014/main" id="{758BA6F6-CB3C-6D21-B0A4-F80D7A363B80}"/>
              </a:ext>
            </a:extLst>
          </p:cNvPr>
          <p:cNvSpPr/>
          <p:nvPr/>
        </p:nvSpPr>
        <p:spPr>
          <a:xfrm>
            <a:off x="127000" y="3385575"/>
            <a:ext cx="4239076" cy="2475671"/>
          </a:xfrm>
          <a:prstGeom prst="roundRect">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altLang="en-US" sz="3200" b="1" u="sng">
              <a:solidFill>
                <a:schemeClr val="tx1"/>
              </a:solidFill>
              <a:latin typeface="Hiragino Sans W6" panose="020B0400000000000000" pitchFamily="34" charset="-128"/>
              <a:ea typeface="Hiragino Sans W6" panose="020B0400000000000000" pitchFamily="34" charset="-128"/>
            </a:endParaRPr>
          </a:p>
        </p:txBody>
      </p:sp>
      <p:sp>
        <p:nvSpPr>
          <p:cNvPr id="18" name="Rectangle: Rounded Corners 3">
            <a:extLst>
              <a:ext uri="{FF2B5EF4-FFF2-40B4-BE49-F238E27FC236}">
                <a16:creationId xmlns:a16="http://schemas.microsoft.com/office/drawing/2014/main" id="{DBD88C19-DEFB-D7DC-32D5-1D6C6BC46477}"/>
              </a:ext>
            </a:extLst>
          </p:cNvPr>
          <p:cNvSpPr/>
          <p:nvPr/>
        </p:nvSpPr>
        <p:spPr>
          <a:xfrm>
            <a:off x="8305800" y="3922468"/>
            <a:ext cx="3552052" cy="2071313"/>
          </a:xfrm>
          <a:prstGeom prst="roundRect">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altLang="en-US" sz="3200" b="1" u="sng">
              <a:solidFill>
                <a:schemeClr val="tx1"/>
              </a:solidFill>
              <a:ea typeface="游ゴシック"/>
            </a:endParaRPr>
          </a:p>
          <a:p>
            <a:pPr algn="ctr"/>
            <a:endParaRPr lang="en-US" altLang="ja-JP" sz="2400" b="1">
              <a:solidFill>
                <a:schemeClr val="tx1"/>
              </a:solidFill>
              <a:ea typeface="游ゴシック"/>
            </a:endParaRPr>
          </a:p>
          <a:p>
            <a:pPr algn="ctr">
              <a:lnSpc>
                <a:spcPct val="150000"/>
              </a:lnSpc>
            </a:pPr>
            <a:r>
              <a:rPr lang="ja-JP" altLang="en-US" sz="2000" b="1">
                <a:solidFill>
                  <a:schemeClr val="tx1"/>
                </a:solidFill>
                <a:ea typeface="游ゴシック"/>
              </a:rPr>
              <a:t>ごみ収集を効率化</a:t>
            </a:r>
            <a:endParaRPr lang="en-US" altLang="ja-JP" sz="2000" b="1">
              <a:solidFill>
                <a:schemeClr val="tx1"/>
              </a:solidFill>
              <a:ea typeface="游ゴシック"/>
            </a:endParaRPr>
          </a:p>
          <a:p>
            <a:pPr algn="ctr">
              <a:lnSpc>
                <a:spcPct val="150000"/>
              </a:lnSpc>
            </a:pPr>
            <a:r>
              <a:rPr lang="ja-JP" altLang="en-US" sz="2000" b="1">
                <a:solidFill>
                  <a:schemeClr val="tx1"/>
                </a:solidFill>
                <a:ea typeface="游ゴシック"/>
              </a:rPr>
              <a:t>災害時の集積場所</a:t>
            </a:r>
          </a:p>
          <a:p>
            <a:pPr algn="ctr"/>
            <a:endParaRPr lang="en-US" altLang="ja-JP" sz="2400" b="1">
              <a:solidFill>
                <a:schemeClr val="tx1"/>
              </a:solidFill>
              <a:ea typeface="游ゴシック"/>
            </a:endParaRPr>
          </a:p>
        </p:txBody>
      </p:sp>
      <p:pic>
        <p:nvPicPr>
          <p:cNvPr id="4" name="グラフィックス 3" descr="工場 単色塗りつぶし">
            <a:extLst>
              <a:ext uri="{FF2B5EF4-FFF2-40B4-BE49-F238E27FC236}">
                <a16:creationId xmlns:a16="http://schemas.microsoft.com/office/drawing/2014/main" id="{FA00D5BE-8A25-9238-B91B-87B23F25D7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46163" y="2213881"/>
            <a:ext cx="849837" cy="849837"/>
          </a:xfrm>
          <a:prstGeom prst="rect">
            <a:avLst/>
          </a:prstGeom>
        </p:spPr>
      </p:pic>
      <p:cxnSp>
        <p:nvCxnSpPr>
          <p:cNvPr id="17" name="直線コネクタ 16">
            <a:extLst>
              <a:ext uri="{FF2B5EF4-FFF2-40B4-BE49-F238E27FC236}">
                <a16:creationId xmlns:a16="http://schemas.microsoft.com/office/drawing/2014/main" id="{49588FE8-6A71-4DC8-01DB-160AD7E85042}"/>
              </a:ext>
            </a:extLst>
          </p:cNvPr>
          <p:cNvCxnSpPr>
            <a:cxnSpLocks/>
            <a:stCxn id="12" idx="0"/>
          </p:cNvCxnSpPr>
          <p:nvPr/>
        </p:nvCxnSpPr>
        <p:spPr>
          <a:xfrm flipV="1">
            <a:off x="2246538" y="2865248"/>
            <a:ext cx="2869479" cy="520327"/>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5BB3ED08-57AF-67B7-21BD-2D8032769034}"/>
              </a:ext>
            </a:extLst>
          </p:cNvPr>
          <p:cNvCxnSpPr>
            <a:cxnSpLocks/>
            <a:stCxn id="18" idx="0"/>
          </p:cNvCxnSpPr>
          <p:nvPr/>
        </p:nvCxnSpPr>
        <p:spPr>
          <a:xfrm flipH="1">
            <a:off x="7943959" y="3922468"/>
            <a:ext cx="2137867" cy="120388"/>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4" name="グループ化 33">
            <a:extLst>
              <a:ext uri="{FF2B5EF4-FFF2-40B4-BE49-F238E27FC236}">
                <a16:creationId xmlns:a16="http://schemas.microsoft.com/office/drawing/2014/main" id="{BC2FFE42-E313-BB3B-5D3F-9F715E736DA4}"/>
              </a:ext>
            </a:extLst>
          </p:cNvPr>
          <p:cNvGrpSpPr/>
          <p:nvPr/>
        </p:nvGrpSpPr>
        <p:grpSpPr>
          <a:xfrm>
            <a:off x="9694496" y="2728613"/>
            <a:ext cx="797793" cy="1076598"/>
            <a:chOff x="9735516" y="3022797"/>
            <a:chExt cx="797793" cy="1076598"/>
          </a:xfrm>
        </p:grpSpPr>
        <p:grpSp>
          <p:nvGrpSpPr>
            <p:cNvPr id="22" name="グループ化 21">
              <a:extLst>
                <a:ext uri="{FF2B5EF4-FFF2-40B4-BE49-F238E27FC236}">
                  <a16:creationId xmlns:a16="http://schemas.microsoft.com/office/drawing/2014/main" id="{D763BEC7-DBCE-7135-6119-6D9295F4C8D9}"/>
                </a:ext>
              </a:extLst>
            </p:cNvPr>
            <p:cNvGrpSpPr/>
            <p:nvPr/>
          </p:nvGrpSpPr>
          <p:grpSpPr>
            <a:xfrm rot="5400000">
              <a:off x="9844410" y="2913903"/>
              <a:ext cx="580005" cy="797793"/>
              <a:chOff x="7469910" y="2191962"/>
              <a:chExt cx="580005" cy="797793"/>
            </a:xfrm>
          </p:grpSpPr>
          <p:sp>
            <p:nvSpPr>
              <p:cNvPr id="13" name="矢印: 山形 60">
                <a:extLst>
                  <a:ext uri="{FF2B5EF4-FFF2-40B4-BE49-F238E27FC236}">
                    <a16:creationId xmlns:a16="http://schemas.microsoft.com/office/drawing/2014/main" id="{C2FCB370-9BD5-9353-109E-4296A84438E1}"/>
                  </a:ext>
                </a:extLst>
              </p:cNvPr>
              <p:cNvSpPr/>
              <p:nvPr/>
            </p:nvSpPr>
            <p:spPr>
              <a:xfrm>
                <a:off x="7469910"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9" name="矢印: 山形 60">
                <a:extLst>
                  <a:ext uri="{FF2B5EF4-FFF2-40B4-BE49-F238E27FC236}">
                    <a16:creationId xmlns:a16="http://schemas.microsoft.com/office/drawing/2014/main" id="{A14C18A5-6C8B-7316-C580-F49C7F2B8DFB}"/>
                  </a:ext>
                </a:extLst>
              </p:cNvPr>
              <p:cNvSpPr/>
              <p:nvPr/>
            </p:nvSpPr>
            <p:spPr>
              <a:xfrm>
                <a:off x="7639244"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20" name="矢印: 山形 60">
                <a:extLst>
                  <a:ext uri="{FF2B5EF4-FFF2-40B4-BE49-F238E27FC236}">
                    <a16:creationId xmlns:a16="http://schemas.microsoft.com/office/drawing/2014/main" id="{E68D32E1-B0DB-9082-00D1-7E385AD24AB9}"/>
                  </a:ext>
                </a:extLst>
              </p:cNvPr>
              <p:cNvSpPr/>
              <p:nvPr/>
            </p:nvSpPr>
            <p:spPr>
              <a:xfrm>
                <a:off x="7808576"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grpSp>
          <p:nvGrpSpPr>
            <p:cNvPr id="30" name="グループ化 29">
              <a:extLst>
                <a:ext uri="{FF2B5EF4-FFF2-40B4-BE49-F238E27FC236}">
                  <a16:creationId xmlns:a16="http://schemas.microsoft.com/office/drawing/2014/main" id="{A3610900-56EC-B3D7-CCA8-F24664F657E9}"/>
                </a:ext>
              </a:extLst>
            </p:cNvPr>
            <p:cNvGrpSpPr/>
            <p:nvPr/>
          </p:nvGrpSpPr>
          <p:grpSpPr>
            <a:xfrm rot="5400000">
              <a:off x="9844410" y="3410496"/>
              <a:ext cx="580005" cy="797793"/>
              <a:chOff x="7469910" y="2191962"/>
              <a:chExt cx="580005" cy="797793"/>
            </a:xfrm>
          </p:grpSpPr>
          <p:sp>
            <p:nvSpPr>
              <p:cNvPr id="31" name="矢印: 山形 60">
                <a:extLst>
                  <a:ext uri="{FF2B5EF4-FFF2-40B4-BE49-F238E27FC236}">
                    <a16:creationId xmlns:a16="http://schemas.microsoft.com/office/drawing/2014/main" id="{CF8C6C96-1AB2-5BD7-F53B-02FE5EF699CE}"/>
                  </a:ext>
                </a:extLst>
              </p:cNvPr>
              <p:cNvSpPr/>
              <p:nvPr/>
            </p:nvSpPr>
            <p:spPr>
              <a:xfrm>
                <a:off x="7469910"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32" name="矢印: 山形 60">
                <a:extLst>
                  <a:ext uri="{FF2B5EF4-FFF2-40B4-BE49-F238E27FC236}">
                    <a16:creationId xmlns:a16="http://schemas.microsoft.com/office/drawing/2014/main" id="{A832568A-47E1-0AFD-A785-4C8455E3AC58}"/>
                  </a:ext>
                </a:extLst>
              </p:cNvPr>
              <p:cNvSpPr/>
              <p:nvPr/>
            </p:nvSpPr>
            <p:spPr>
              <a:xfrm>
                <a:off x="7639244"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33" name="矢印: 山形 60">
                <a:extLst>
                  <a:ext uri="{FF2B5EF4-FFF2-40B4-BE49-F238E27FC236}">
                    <a16:creationId xmlns:a16="http://schemas.microsoft.com/office/drawing/2014/main" id="{E1EAEC07-26B0-07A7-0A3F-6BC97EE24862}"/>
                  </a:ext>
                </a:extLst>
              </p:cNvPr>
              <p:cNvSpPr/>
              <p:nvPr/>
            </p:nvSpPr>
            <p:spPr>
              <a:xfrm>
                <a:off x="7808576" y="2191962"/>
                <a:ext cx="241339" cy="797793"/>
              </a:xfrm>
              <a:prstGeom prst="chevro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grpSp>
      <p:grpSp>
        <p:nvGrpSpPr>
          <p:cNvPr id="35" name="グループ化 34">
            <a:extLst>
              <a:ext uri="{FF2B5EF4-FFF2-40B4-BE49-F238E27FC236}">
                <a16:creationId xmlns:a16="http://schemas.microsoft.com/office/drawing/2014/main" id="{52EA008C-B2E1-A83B-EC53-99068A635B66}"/>
              </a:ext>
            </a:extLst>
          </p:cNvPr>
          <p:cNvGrpSpPr/>
          <p:nvPr/>
        </p:nvGrpSpPr>
        <p:grpSpPr>
          <a:xfrm>
            <a:off x="1909746" y="2480316"/>
            <a:ext cx="797793" cy="737932"/>
            <a:chOff x="9735516" y="3022797"/>
            <a:chExt cx="797793" cy="737932"/>
          </a:xfrm>
          <a:solidFill>
            <a:schemeClr val="bg2"/>
          </a:solidFill>
        </p:grpSpPr>
        <p:grpSp>
          <p:nvGrpSpPr>
            <p:cNvPr id="36" name="グループ化 35">
              <a:extLst>
                <a:ext uri="{FF2B5EF4-FFF2-40B4-BE49-F238E27FC236}">
                  <a16:creationId xmlns:a16="http://schemas.microsoft.com/office/drawing/2014/main" id="{4764A241-8D5C-5BED-9E7F-9A7E0666FEAB}"/>
                </a:ext>
              </a:extLst>
            </p:cNvPr>
            <p:cNvGrpSpPr/>
            <p:nvPr/>
          </p:nvGrpSpPr>
          <p:grpSpPr>
            <a:xfrm rot="5400000">
              <a:off x="9844410" y="2913903"/>
              <a:ext cx="580005" cy="797793"/>
              <a:chOff x="7469910" y="2191962"/>
              <a:chExt cx="580005" cy="797793"/>
            </a:xfrm>
            <a:grpFill/>
          </p:grpSpPr>
          <p:sp>
            <p:nvSpPr>
              <p:cNvPr id="41" name="矢印: 山形 60">
                <a:extLst>
                  <a:ext uri="{FF2B5EF4-FFF2-40B4-BE49-F238E27FC236}">
                    <a16:creationId xmlns:a16="http://schemas.microsoft.com/office/drawing/2014/main" id="{E9A5FFA4-8DF4-9DB2-2A2B-C85C1703ED51}"/>
                  </a:ext>
                </a:extLst>
              </p:cNvPr>
              <p:cNvSpPr/>
              <p:nvPr/>
            </p:nvSpPr>
            <p:spPr>
              <a:xfrm>
                <a:off x="7469910" y="2191962"/>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42" name="矢印: 山形 60">
                <a:extLst>
                  <a:ext uri="{FF2B5EF4-FFF2-40B4-BE49-F238E27FC236}">
                    <a16:creationId xmlns:a16="http://schemas.microsoft.com/office/drawing/2014/main" id="{04DB3FFC-EC6A-F112-1373-48279C743C75}"/>
                  </a:ext>
                </a:extLst>
              </p:cNvPr>
              <p:cNvSpPr/>
              <p:nvPr/>
            </p:nvSpPr>
            <p:spPr>
              <a:xfrm>
                <a:off x="7639244" y="2191962"/>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43" name="矢印: 山形 60">
                <a:extLst>
                  <a:ext uri="{FF2B5EF4-FFF2-40B4-BE49-F238E27FC236}">
                    <a16:creationId xmlns:a16="http://schemas.microsoft.com/office/drawing/2014/main" id="{C3410EAE-5873-D141-B1B5-1737369D735B}"/>
                  </a:ext>
                </a:extLst>
              </p:cNvPr>
              <p:cNvSpPr/>
              <p:nvPr/>
            </p:nvSpPr>
            <p:spPr>
              <a:xfrm>
                <a:off x="7808576" y="2191962"/>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sp>
          <p:nvSpPr>
            <p:cNvPr id="38" name="矢印: 山形 60">
              <a:extLst>
                <a:ext uri="{FF2B5EF4-FFF2-40B4-BE49-F238E27FC236}">
                  <a16:creationId xmlns:a16="http://schemas.microsoft.com/office/drawing/2014/main" id="{3F3B97B4-BABE-425A-7885-055E65BB0815}"/>
                </a:ext>
              </a:extLst>
            </p:cNvPr>
            <p:cNvSpPr/>
            <p:nvPr/>
          </p:nvSpPr>
          <p:spPr>
            <a:xfrm rot="5400000">
              <a:off x="10013743" y="3241163"/>
              <a:ext cx="241339" cy="797793"/>
            </a:xfrm>
            <a:prstGeom prst="chevron">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sp>
        <p:nvSpPr>
          <p:cNvPr id="44" name="直角三角形 43">
            <a:extLst>
              <a:ext uri="{FF2B5EF4-FFF2-40B4-BE49-F238E27FC236}">
                <a16:creationId xmlns:a16="http://schemas.microsoft.com/office/drawing/2014/main" id="{F1BA43DF-F9EB-2E8A-C223-3BB1C1FB7A8C}"/>
              </a:ext>
            </a:extLst>
          </p:cNvPr>
          <p:cNvSpPr>
            <a:spLocks noChangeAspect="1"/>
          </p:cNvSpPr>
          <p:nvPr/>
        </p:nvSpPr>
        <p:spPr>
          <a:xfrm rot="13500000">
            <a:off x="419613" y="4420067"/>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46" name="テキスト ボックス 45">
            <a:extLst>
              <a:ext uri="{FF2B5EF4-FFF2-40B4-BE49-F238E27FC236}">
                <a16:creationId xmlns:a16="http://schemas.microsoft.com/office/drawing/2014/main" id="{BCFD0B53-90C5-EA48-52BD-EAF89803D6C4}"/>
              </a:ext>
            </a:extLst>
          </p:cNvPr>
          <p:cNvSpPr txBox="1"/>
          <p:nvPr/>
        </p:nvSpPr>
        <p:spPr>
          <a:xfrm>
            <a:off x="662162" y="4318006"/>
            <a:ext cx="3498705" cy="1231106"/>
          </a:xfrm>
          <a:prstGeom prst="rect">
            <a:avLst/>
          </a:prstGeom>
          <a:noFill/>
        </p:spPr>
        <p:txBody>
          <a:bodyPr wrap="square">
            <a:spAutoFit/>
          </a:bodyPr>
          <a:lstStyle/>
          <a:p>
            <a:r>
              <a:rPr lang="ja-JP" altLang="en-US" sz="2000" b="1">
                <a:latin typeface="Hiragino Sans W6" panose="020B0400000000000000" pitchFamily="34" charset="-128"/>
                <a:ea typeface="Hiragino Sans W6" panose="020B0400000000000000" pitchFamily="34" charset="-128"/>
              </a:rPr>
              <a:t>高効率発電施設とする</a:t>
            </a:r>
            <a:endParaRPr lang="en-US" altLang="ja-JP" sz="2000" b="1">
              <a:latin typeface="Hiragino Sans W6" panose="020B0400000000000000" pitchFamily="34" charset="-128"/>
              <a:ea typeface="Hiragino Sans W6" panose="020B0400000000000000" pitchFamily="34" charset="-128"/>
            </a:endParaRPr>
          </a:p>
          <a:p>
            <a:endParaRPr lang="en-US" altLang="ja-JP" sz="14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売電収入・建設費・運営費は</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ごみの量に応じて配分</a:t>
            </a:r>
            <a:endParaRPr lang="en-US" altLang="ja-JP" sz="2000" b="1">
              <a:latin typeface="Hiragino Sans W6" panose="020B0400000000000000" pitchFamily="34" charset="-128"/>
              <a:ea typeface="Hiragino Sans W6" panose="020B0400000000000000" pitchFamily="34" charset="-128"/>
            </a:endParaRPr>
          </a:p>
        </p:txBody>
      </p:sp>
      <p:sp>
        <p:nvSpPr>
          <p:cNvPr id="5" name="矢印: 下 15">
            <a:extLst>
              <a:ext uri="{FF2B5EF4-FFF2-40B4-BE49-F238E27FC236}">
                <a16:creationId xmlns:a16="http://schemas.microsoft.com/office/drawing/2014/main" id="{4CB61573-85A9-40EB-FA69-6544667CA196}"/>
              </a:ext>
            </a:extLst>
          </p:cNvPr>
          <p:cNvSpPr/>
          <p:nvPr/>
        </p:nvSpPr>
        <p:spPr>
          <a:xfrm rot="7459579">
            <a:off x="6180649" y="2796448"/>
            <a:ext cx="907248" cy="1293143"/>
          </a:xfrm>
          <a:prstGeom prst="down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直角三角形 48">
            <a:extLst>
              <a:ext uri="{FF2B5EF4-FFF2-40B4-BE49-F238E27FC236}">
                <a16:creationId xmlns:a16="http://schemas.microsoft.com/office/drawing/2014/main" id="{3DC83BFC-41A8-7C31-292F-6F57BFB4D76B}"/>
              </a:ext>
            </a:extLst>
          </p:cNvPr>
          <p:cNvSpPr>
            <a:spLocks noChangeAspect="1"/>
          </p:cNvSpPr>
          <p:nvPr/>
        </p:nvSpPr>
        <p:spPr>
          <a:xfrm rot="13500000">
            <a:off x="419613" y="4921872"/>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6" name="矢印: 下 15">
            <a:extLst>
              <a:ext uri="{FF2B5EF4-FFF2-40B4-BE49-F238E27FC236}">
                <a16:creationId xmlns:a16="http://schemas.microsoft.com/office/drawing/2014/main" id="{40D321E9-1780-4746-E41F-4ADDC4EA6DD5}"/>
              </a:ext>
            </a:extLst>
          </p:cNvPr>
          <p:cNvSpPr/>
          <p:nvPr/>
        </p:nvSpPr>
        <p:spPr>
          <a:xfrm rot="7459579">
            <a:off x="6164997" y="2711622"/>
            <a:ext cx="907248" cy="1293143"/>
          </a:xfrm>
          <a:prstGeom prst="downArrow">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FD5B2F35-A48C-59B5-99F5-A5914923797E}"/>
              </a:ext>
            </a:extLst>
          </p:cNvPr>
          <p:cNvSpPr txBox="1"/>
          <p:nvPr/>
        </p:nvSpPr>
        <p:spPr>
          <a:xfrm>
            <a:off x="6194052" y="3016230"/>
            <a:ext cx="1005403" cy="584775"/>
          </a:xfrm>
          <a:prstGeom prst="rect">
            <a:avLst/>
          </a:prstGeom>
          <a:noFill/>
        </p:spPr>
        <p:txBody>
          <a:bodyPr wrap="none" rtlCol="0">
            <a:spAutoFit/>
          </a:bodyPr>
          <a:lstStyle/>
          <a:p>
            <a:r>
              <a:rPr kumimoji="1" lang="ja-JP" altLang="en-US" sz="3200" b="1"/>
              <a:t>集約</a:t>
            </a:r>
          </a:p>
        </p:txBody>
      </p:sp>
      <p:sp>
        <p:nvSpPr>
          <p:cNvPr id="23" name="直角三角形 22">
            <a:extLst>
              <a:ext uri="{FF2B5EF4-FFF2-40B4-BE49-F238E27FC236}">
                <a16:creationId xmlns:a16="http://schemas.microsoft.com/office/drawing/2014/main" id="{19ADF1E3-180C-C310-8424-C9A353E2D8FB}"/>
              </a:ext>
            </a:extLst>
          </p:cNvPr>
          <p:cNvSpPr>
            <a:spLocks noChangeAspect="1"/>
          </p:cNvSpPr>
          <p:nvPr/>
        </p:nvSpPr>
        <p:spPr>
          <a:xfrm rot="13500000">
            <a:off x="8843416" y="5049153"/>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4" name="直角三角形 23">
            <a:extLst>
              <a:ext uri="{FF2B5EF4-FFF2-40B4-BE49-F238E27FC236}">
                <a16:creationId xmlns:a16="http://schemas.microsoft.com/office/drawing/2014/main" id="{D7F6D225-3A3A-F043-82F0-277A399CF0C9}"/>
              </a:ext>
            </a:extLst>
          </p:cNvPr>
          <p:cNvSpPr>
            <a:spLocks noChangeAspect="1"/>
          </p:cNvSpPr>
          <p:nvPr/>
        </p:nvSpPr>
        <p:spPr>
          <a:xfrm rot="13500000">
            <a:off x="8843415" y="5517984"/>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8" name="正方形/長方形 27">
            <a:extLst>
              <a:ext uri="{FF2B5EF4-FFF2-40B4-BE49-F238E27FC236}">
                <a16:creationId xmlns:a16="http://schemas.microsoft.com/office/drawing/2014/main" id="{B68FAD97-C723-D591-F025-CD57C5CDEBA1}"/>
              </a:ext>
            </a:extLst>
          </p:cNvPr>
          <p:cNvSpPr/>
          <p:nvPr/>
        </p:nvSpPr>
        <p:spPr>
          <a:xfrm>
            <a:off x="518656" y="3992752"/>
            <a:ext cx="3521257" cy="169746"/>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CC2FC33C-1261-5AA3-1AB5-695B27A3DEB1}"/>
              </a:ext>
            </a:extLst>
          </p:cNvPr>
          <p:cNvSpPr txBox="1"/>
          <p:nvPr/>
        </p:nvSpPr>
        <p:spPr>
          <a:xfrm>
            <a:off x="518656" y="3607281"/>
            <a:ext cx="3521257" cy="584775"/>
          </a:xfrm>
          <a:prstGeom prst="rect">
            <a:avLst/>
          </a:prstGeom>
          <a:noFill/>
        </p:spPr>
        <p:txBody>
          <a:bodyPr wrap="square">
            <a:spAutoFit/>
          </a:bodyPr>
          <a:lstStyle/>
          <a:p>
            <a:pPr algn="ctr"/>
            <a:r>
              <a:rPr lang="ja-JP" altLang="en-US" sz="3200" b="1">
                <a:solidFill>
                  <a:schemeClr val="tx1"/>
                </a:solidFill>
                <a:latin typeface="Hiragino Sans W6" panose="020B0400000000000000" pitchFamily="34" charset="-128"/>
                <a:ea typeface="Hiragino Sans W6" panose="020B0400000000000000" pitchFamily="34" charset="-128"/>
              </a:rPr>
              <a:t>新広域ごみ処理場</a:t>
            </a:r>
          </a:p>
        </p:txBody>
      </p:sp>
      <p:sp>
        <p:nvSpPr>
          <p:cNvPr id="29" name="正方形/長方形 28">
            <a:extLst>
              <a:ext uri="{FF2B5EF4-FFF2-40B4-BE49-F238E27FC236}">
                <a16:creationId xmlns:a16="http://schemas.microsoft.com/office/drawing/2014/main" id="{54A2A311-BCD0-1E02-4CDD-CFE462A58C82}"/>
              </a:ext>
            </a:extLst>
          </p:cNvPr>
          <p:cNvSpPr/>
          <p:nvPr/>
        </p:nvSpPr>
        <p:spPr>
          <a:xfrm>
            <a:off x="9060695" y="4552474"/>
            <a:ext cx="2039106" cy="145048"/>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DE276F04-C523-4C42-5307-AD1F3B2B4A92}"/>
              </a:ext>
            </a:extLst>
          </p:cNvPr>
          <p:cNvSpPr txBox="1"/>
          <p:nvPr/>
        </p:nvSpPr>
        <p:spPr>
          <a:xfrm>
            <a:off x="8933416" y="4139832"/>
            <a:ext cx="2264300" cy="584775"/>
          </a:xfrm>
          <a:prstGeom prst="rect">
            <a:avLst/>
          </a:prstGeom>
          <a:noFill/>
        </p:spPr>
        <p:txBody>
          <a:bodyPr wrap="square">
            <a:spAutoFit/>
          </a:bodyPr>
          <a:lstStyle/>
          <a:p>
            <a:pPr algn="ctr"/>
            <a:r>
              <a:rPr lang="ja-JP" altLang="en-US" sz="3200" b="1">
                <a:solidFill>
                  <a:schemeClr val="tx1"/>
                </a:solidFill>
                <a:ea typeface="游ゴシック"/>
              </a:rPr>
              <a:t>中継施設</a:t>
            </a:r>
          </a:p>
        </p:txBody>
      </p:sp>
      <p:pic>
        <p:nvPicPr>
          <p:cNvPr id="7" name="グラフィックス 6" descr="工場 単色塗りつぶし">
            <a:extLst>
              <a:ext uri="{FF2B5EF4-FFF2-40B4-BE49-F238E27FC236}">
                <a16:creationId xmlns:a16="http://schemas.microsoft.com/office/drawing/2014/main" id="{B1679A5E-BE21-B3B9-F9D1-B03868F409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61815" y="2224731"/>
            <a:ext cx="849837" cy="849837"/>
          </a:xfrm>
          <a:prstGeom prst="rect">
            <a:avLst/>
          </a:prstGeom>
        </p:spPr>
      </p:pic>
      <p:pic>
        <p:nvPicPr>
          <p:cNvPr id="14" name="グラフィックス 13" descr="工場 枠線">
            <a:extLst>
              <a:ext uri="{FF2B5EF4-FFF2-40B4-BE49-F238E27FC236}">
                <a16:creationId xmlns:a16="http://schemas.microsoft.com/office/drawing/2014/main" id="{24D8200D-E9E9-34C8-ECEF-B6062A6663B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7188899" y="3541130"/>
            <a:ext cx="646919" cy="696067"/>
          </a:xfrm>
          <a:prstGeom prst="rect">
            <a:avLst/>
          </a:prstGeom>
        </p:spPr>
      </p:pic>
    </p:spTree>
    <p:custDataLst>
      <p:tags r:id="rId1"/>
    </p:custDataLst>
    <p:extLst>
      <p:ext uri="{BB962C8B-B14F-4D97-AF65-F5344CB8AC3E}">
        <p14:creationId xmlns:p14="http://schemas.microsoft.com/office/powerpoint/2010/main" val="3591787228"/>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DE1BA-A051-F95D-28A6-2B41A4382B11}"/>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6B2C3DA-7BA7-1E1C-E1F4-B0437E993314}"/>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0556BEA1-F9C7-5B68-92CA-E60334350228}"/>
              </a:ext>
            </a:extLst>
          </p:cNvPr>
          <p:cNvSpPr>
            <a:spLocks noGrp="1"/>
          </p:cNvSpPr>
          <p:nvPr>
            <p:ph type="ctrTitle"/>
          </p:nvPr>
        </p:nvSpPr>
        <p:spPr/>
        <p:txBody>
          <a:bodyPr/>
          <a:lstStyle/>
          <a:p>
            <a:r>
              <a:rPr lang="ja-JP" altLang="en-US"/>
              <a:t>ごみ処理施設集約化</a:t>
            </a:r>
            <a:endParaRPr kumimoji="1" lang="ja-JP" altLang="en-US"/>
          </a:p>
        </p:txBody>
      </p:sp>
      <p:cxnSp>
        <p:nvCxnSpPr>
          <p:cNvPr id="8" name="直線コネクタ 7">
            <a:extLst>
              <a:ext uri="{FF2B5EF4-FFF2-40B4-BE49-F238E27FC236}">
                <a16:creationId xmlns:a16="http://schemas.microsoft.com/office/drawing/2014/main" id="{D69F3059-BBC7-68E3-3370-5D0929F8EE69}"/>
              </a:ext>
            </a:extLst>
          </p:cNvPr>
          <p:cNvCxnSpPr>
            <a:cxnSpLocks/>
          </p:cNvCxnSpPr>
          <p:nvPr/>
        </p:nvCxnSpPr>
        <p:spPr>
          <a:xfrm>
            <a:off x="-4479223" y="8955230"/>
            <a:ext cx="566025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直線コネクタ 10">
            <a:extLst>
              <a:ext uri="{FF2B5EF4-FFF2-40B4-BE49-F238E27FC236}">
                <a16:creationId xmlns:a16="http://schemas.microsoft.com/office/drawing/2014/main" id="{25CAA437-A0D4-C4B2-597E-5BCE78183467}"/>
              </a:ext>
            </a:extLst>
          </p:cNvPr>
          <p:cNvCxnSpPr>
            <a:cxnSpLocks/>
          </p:cNvCxnSpPr>
          <p:nvPr/>
        </p:nvCxnSpPr>
        <p:spPr>
          <a:xfrm>
            <a:off x="-297098" y="9827573"/>
            <a:ext cx="495462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973FD2F3-3F4F-404E-9965-CF6359EF72FA}"/>
              </a:ext>
            </a:extLst>
          </p:cNvPr>
          <p:cNvSpPr txBox="1"/>
          <p:nvPr/>
        </p:nvSpPr>
        <p:spPr>
          <a:xfrm>
            <a:off x="6499656" y="7732112"/>
            <a:ext cx="1082348" cy="307777"/>
          </a:xfrm>
          <a:prstGeom prst="rect">
            <a:avLst/>
          </a:prstGeom>
          <a:noFill/>
        </p:spPr>
        <p:txBody>
          <a:bodyPr wrap="none" rtlCol="0">
            <a:spAutoFit/>
          </a:bodyPr>
          <a:lstStyle/>
          <a:p>
            <a:pPr algn="ctr"/>
            <a:r>
              <a:rPr kumimoji="1" lang="ja-JP" altLang="en-US" sz="1400" b="1"/>
              <a:t>中継施設費</a:t>
            </a:r>
          </a:p>
        </p:txBody>
      </p:sp>
      <p:sp>
        <p:nvSpPr>
          <p:cNvPr id="29" name="テキスト ボックス 28">
            <a:extLst>
              <a:ext uri="{FF2B5EF4-FFF2-40B4-BE49-F238E27FC236}">
                <a16:creationId xmlns:a16="http://schemas.microsoft.com/office/drawing/2014/main" id="{E359BBE4-A56B-83CF-0992-11A0020859DF}"/>
              </a:ext>
            </a:extLst>
          </p:cNvPr>
          <p:cNvSpPr txBox="1"/>
          <p:nvPr/>
        </p:nvSpPr>
        <p:spPr>
          <a:xfrm>
            <a:off x="11883399" y="-997903"/>
            <a:ext cx="2121137" cy="461665"/>
          </a:xfrm>
          <a:prstGeom prst="rect">
            <a:avLst/>
          </a:prstGeom>
          <a:noFill/>
        </p:spPr>
        <p:txBody>
          <a:bodyPr wrap="square">
            <a:spAutoFit/>
          </a:bodyPr>
          <a:lstStyle/>
          <a:p>
            <a:r>
              <a:rPr kumimoji="1" lang="ja-JP" altLang="en-US" sz="2000" b="1">
                <a:solidFill>
                  <a:schemeClr val="tx1"/>
                </a:solidFill>
                <a:latin typeface="Hiragino Sans W6" panose="020B0400000000000000" pitchFamily="34" charset="-128"/>
                <a:ea typeface="Hiragino Sans W6" panose="020B0400000000000000" pitchFamily="34" charset="-128"/>
              </a:rPr>
              <a:t>約</a:t>
            </a:r>
            <a:r>
              <a:rPr kumimoji="1" lang="en-US" altLang="ja-JP" sz="2400" b="1">
                <a:solidFill>
                  <a:schemeClr val="tx1"/>
                </a:solidFill>
                <a:latin typeface="Hiragino Sans W6" panose="020B0400000000000000" pitchFamily="34" charset="-128"/>
                <a:ea typeface="Hiragino Sans W6" panose="020B0400000000000000" pitchFamily="34" charset="-128"/>
              </a:rPr>
              <a:t>289</a:t>
            </a:r>
            <a:r>
              <a:rPr kumimoji="1" lang="ja-JP" altLang="en-US" sz="2000" b="1">
                <a:solidFill>
                  <a:schemeClr val="tx1"/>
                </a:solidFill>
                <a:latin typeface="Hiragino Sans W6" panose="020B0400000000000000" pitchFamily="34" charset="-128"/>
                <a:ea typeface="Hiragino Sans W6" panose="020B0400000000000000" pitchFamily="34" charset="-128"/>
              </a:rPr>
              <a:t>億円</a:t>
            </a:r>
            <a:r>
              <a:rPr kumimoji="1" lang="ja-JP" altLang="en-US" sz="2400" b="1">
                <a:solidFill>
                  <a:schemeClr val="tx1"/>
                </a:solidFill>
                <a:latin typeface="Hiragino Sans W6" panose="020B0400000000000000" pitchFamily="34" charset="-128"/>
                <a:ea typeface="Hiragino Sans W6" panose="020B0400000000000000" pitchFamily="34" charset="-128"/>
              </a:rPr>
              <a:t>　</a:t>
            </a:r>
            <a:endParaRPr lang="ja-JP" altLang="en-US" sz="2400" b="1">
              <a:latin typeface="Hiragino Sans W6" panose="020B0400000000000000" pitchFamily="34" charset="-128"/>
              <a:ea typeface="Hiragino Sans W6" panose="020B0400000000000000" pitchFamily="34" charset="-128"/>
            </a:endParaRPr>
          </a:p>
        </p:txBody>
      </p:sp>
      <p:grpSp>
        <p:nvGrpSpPr>
          <p:cNvPr id="15" name="グループ化 14">
            <a:extLst>
              <a:ext uri="{FF2B5EF4-FFF2-40B4-BE49-F238E27FC236}">
                <a16:creationId xmlns:a16="http://schemas.microsoft.com/office/drawing/2014/main" id="{B18F4FD3-9534-819F-D5AF-CD9B86C0AF53}"/>
              </a:ext>
            </a:extLst>
          </p:cNvPr>
          <p:cNvGrpSpPr/>
          <p:nvPr/>
        </p:nvGrpSpPr>
        <p:grpSpPr>
          <a:xfrm>
            <a:off x="328628" y="1256954"/>
            <a:ext cx="6171028" cy="3327746"/>
            <a:chOff x="328628" y="1256954"/>
            <a:chExt cx="6171028" cy="3327746"/>
          </a:xfrm>
        </p:grpSpPr>
        <p:sp>
          <p:nvSpPr>
            <p:cNvPr id="25" name="四角形: 角を丸くする 24">
              <a:extLst>
                <a:ext uri="{FF2B5EF4-FFF2-40B4-BE49-F238E27FC236}">
                  <a16:creationId xmlns:a16="http://schemas.microsoft.com/office/drawing/2014/main" id="{88698402-F573-C0EA-E871-97E414B760FD}"/>
                </a:ext>
              </a:extLst>
            </p:cNvPr>
            <p:cNvSpPr/>
            <p:nvPr/>
          </p:nvSpPr>
          <p:spPr>
            <a:xfrm>
              <a:off x="328628" y="1256954"/>
              <a:ext cx="6171028" cy="3327746"/>
            </a:xfrm>
            <a:prstGeom prst="roundRect">
              <a:avLst>
                <a:gd name="adj" fmla="val 9723"/>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ja-JP" sz="2400" b="1" u="sng">
                <a:solidFill>
                  <a:schemeClr val="tx1"/>
                </a:solidFill>
              </a:endParaRPr>
            </a:p>
            <a:p>
              <a:pPr algn="r"/>
              <a:endParaRPr lang="en-US" altLang="ja-JP" sz="2400" b="1">
                <a:solidFill>
                  <a:schemeClr val="tx1"/>
                </a:solidFill>
              </a:endParaRPr>
            </a:p>
            <a:p>
              <a:r>
                <a:rPr kumimoji="1" lang="ja-JP" altLang="en-US" sz="2400" b="1">
                  <a:solidFill>
                    <a:schemeClr val="tx1"/>
                  </a:solidFill>
                </a:rPr>
                <a:t>　　</a:t>
              </a:r>
              <a:endParaRPr kumimoji="1" lang="en-US" altLang="ja-JP" sz="2400" b="1">
                <a:solidFill>
                  <a:schemeClr val="tx1"/>
                </a:solidFill>
              </a:endParaRPr>
            </a:p>
            <a:p>
              <a:r>
                <a:rPr lang="ja-JP" altLang="en-US" sz="2400" b="1">
                  <a:solidFill>
                    <a:schemeClr val="tx1"/>
                  </a:solidFill>
                </a:rPr>
                <a:t>　　</a:t>
              </a:r>
              <a:r>
                <a:rPr kumimoji="1" lang="ja-JP" altLang="en-US" sz="2400" b="1">
                  <a:solidFill>
                    <a:schemeClr val="tx1"/>
                  </a:solidFill>
                </a:rPr>
                <a:t>施設整備・運営費　約　    </a:t>
              </a:r>
              <a:r>
                <a:rPr lang="en-US" altLang="ja-JP" sz="2400" b="1">
                  <a:solidFill>
                    <a:schemeClr val="tx1"/>
                  </a:solidFill>
                </a:rPr>
                <a:t>140</a:t>
              </a:r>
              <a:r>
                <a:rPr lang="ja-JP" altLang="en-US" sz="2400" b="1">
                  <a:solidFill>
                    <a:schemeClr val="tx1"/>
                  </a:solidFill>
                </a:rPr>
                <a:t>億円</a:t>
              </a:r>
              <a:r>
                <a:rPr kumimoji="1" lang="ja-JP" altLang="en-US" sz="2400" b="1">
                  <a:solidFill>
                    <a:schemeClr val="tx1"/>
                  </a:solidFill>
                </a:rPr>
                <a:t>　 </a:t>
              </a:r>
              <a:endParaRPr kumimoji="1" lang="en-US" altLang="ja-JP" sz="2400" b="1">
                <a:solidFill>
                  <a:schemeClr val="tx1"/>
                </a:solidFill>
              </a:endParaRPr>
            </a:p>
            <a:p>
              <a:r>
                <a:rPr lang="ja-JP" altLang="en-US" sz="2400" b="1">
                  <a:solidFill>
                    <a:schemeClr val="tx1"/>
                  </a:solidFill>
                </a:rPr>
                <a:t>　　中継施設費　　　　約　      </a:t>
              </a:r>
              <a:r>
                <a:rPr lang="en-US" altLang="ja-JP" sz="2400" b="1">
                  <a:solidFill>
                    <a:schemeClr val="tx1"/>
                  </a:solidFill>
                </a:rPr>
                <a:t>34</a:t>
              </a:r>
              <a:r>
                <a:rPr lang="ja-JP" altLang="en-US" sz="2400" b="1">
                  <a:solidFill>
                    <a:schemeClr val="tx1"/>
                  </a:solidFill>
                </a:rPr>
                <a:t>億円　</a:t>
              </a:r>
              <a:endParaRPr lang="en-US" altLang="ja-JP" sz="2400" b="1">
                <a:solidFill>
                  <a:schemeClr val="tx1"/>
                </a:solidFill>
              </a:endParaRPr>
            </a:p>
            <a:p>
              <a:r>
                <a:rPr kumimoji="1" lang="ja-JP" altLang="en-US" sz="2400" b="1">
                  <a:solidFill>
                    <a:schemeClr val="tx1"/>
                  </a:solidFill>
                </a:rPr>
                <a:t>　　収集・運搬費　　　約 　</a:t>
              </a:r>
              <a:r>
                <a:rPr kumimoji="1" lang="en-US" altLang="ja-JP" sz="2400" b="1">
                  <a:solidFill>
                    <a:schemeClr val="tx1"/>
                  </a:solidFill>
                </a:rPr>
                <a:t>115.3</a:t>
              </a:r>
              <a:r>
                <a:rPr kumimoji="1" lang="ja-JP" altLang="en-US" sz="2400" b="1">
                  <a:solidFill>
                    <a:schemeClr val="tx1"/>
                  </a:solidFill>
                </a:rPr>
                <a:t>億円　</a:t>
              </a:r>
              <a:endParaRPr kumimoji="1" lang="en-US" altLang="ja-JP" sz="2400" b="1">
                <a:solidFill>
                  <a:schemeClr val="tx1"/>
                </a:solidFill>
              </a:endParaRPr>
            </a:p>
            <a:p>
              <a:endParaRPr lang="en-US" altLang="ja-JP" sz="2400" b="1">
                <a:solidFill>
                  <a:schemeClr val="tx1"/>
                </a:solidFill>
              </a:endParaRPr>
            </a:p>
            <a:p>
              <a:r>
                <a:rPr kumimoji="1" lang="ja-JP" altLang="en-US" sz="2400" b="1">
                  <a:solidFill>
                    <a:schemeClr val="tx1"/>
                  </a:solidFill>
                </a:rPr>
                <a:t>　　合計       　　　　</a:t>
              </a:r>
              <a:r>
                <a:rPr lang="ja-JP" altLang="en-US" sz="2400" b="1">
                  <a:solidFill>
                    <a:schemeClr val="tx1"/>
                  </a:solidFill>
                </a:rPr>
                <a:t>　</a:t>
              </a:r>
              <a:r>
                <a:rPr kumimoji="1" lang="ja-JP" altLang="en-US" sz="2400" b="1">
                  <a:solidFill>
                    <a:schemeClr val="tx1"/>
                  </a:solidFill>
                </a:rPr>
                <a:t>約    </a:t>
              </a:r>
              <a:r>
                <a:rPr kumimoji="1" lang="en-US" altLang="ja-JP" sz="2400" b="1">
                  <a:solidFill>
                    <a:schemeClr val="tx1"/>
                  </a:solidFill>
                </a:rPr>
                <a:t>289.3</a:t>
              </a:r>
              <a:r>
                <a:rPr kumimoji="1" lang="ja-JP" altLang="en-US" sz="2400" b="1">
                  <a:solidFill>
                    <a:schemeClr val="tx1"/>
                  </a:solidFill>
                </a:rPr>
                <a:t>億円　</a:t>
              </a:r>
            </a:p>
          </p:txBody>
        </p:sp>
        <p:cxnSp>
          <p:nvCxnSpPr>
            <p:cNvPr id="27" name="直線コネクタ 26">
              <a:extLst>
                <a:ext uri="{FF2B5EF4-FFF2-40B4-BE49-F238E27FC236}">
                  <a16:creationId xmlns:a16="http://schemas.microsoft.com/office/drawing/2014/main" id="{A6BDA136-2120-76DF-78A7-5AA737211BF9}"/>
                </a:ext>
              </a:extLst>
            </p:cNvPr>
            <p:cNvCxnSpPr/>
            <p:nvPr/>
          </p:nvCxnSpPr>
          <p:spPr>
            <a:xfrm>
              <a:off x="716912" y="3783739"/>
              <a:ext cx="539446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正方形/長方形 8">
              <a:extLst>
                <a:ext uri="{FF2B5EF4-FFF2-40B4-BE49-F238E27FC236}">
                  <a16:creationId xmlns:a16="http://schemas.microsoft.com/office/drawing/2014/main" id="{60A7FE3C-8ABD-02EF-9852-DAFAC4F0A32A}"/>
                </a:ext>
              </a:extLst>
            </p:cNvPr>
            <p:cNvSpPr/>
            <p:nvPr/>
          </p:nvSpPr>
          <p:spPr>
            <a:xfrm>
              <a:off x="716912" y="1920256"/>
              <a:ext cx="5321209" cy="228706"/>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1F2009A-B2B3-9C64-7237-96DFDA077D98}"/>
                </a:ext>
              </a:extLst>
            </p:cNvPr>
            <p:cNvSpPr txBox="1"/>
            <p:nvPr/>
          </p:nvSpPr>
          <p:spPr>
            <a:xfrm>
              <a:off x="733347" y="1561882"/>
              <a:ext cx="5643578" cy="523220"/>
            </a:xfrm>
            <a:prstGeom prst="rect">
              <a:avLst/>
            </a:prstGeom>
            <a:noFill/>
          </p:spPr>
          <p:txBody>
            <a:bodyPr wrap="square">
              <a:spAutoFit/>
            </a:bodyPr>
            <a:lstStyle/>
            <a:p>
              <a:r>
                <a:rPr lang="ja-JP" altLang="en-US" sz="2800" b="1">
                  <a:solidFill>
                    <a:schemeClr val="tx1"/>
                  </a:solidFill>
                </a:rPr>
                <a:t>土浦市の集約後の</a:t>
              </a:r>
              <a:r>
                <a:rPr lang="en-US" altLang="ja-JP" sz="2800" b="1">
                  <a:solidFill>
                    <a:schemeClr val="tx1"/>
                  </a:solidFill>
                </a:rPr>
                <a:t>20</a:t>
              </a:r>
              <a:r>
                <a:rPr lang="ja-JP" altLang="en-US" sz="2800" b="1">
                  <a:solidFill>
                    <a:schemeClr val="tx1"/>
                  </a:solidFill>
                </a:rPr>
                <a:t>年間の費用</a:t>
              </a:r>
              <a:endParaRPr lang="en-US" altLang="ja-JP" sz="2800" b="1">
                <a:solidFill>
                  <a:schemeClr val="tx1"/>
                </a:solidFill>
              </a:endParaRPr>
            </a:p>
          </p:txBody>
        </p:sp>
        <p:sp>
          <p:nvSpPr>
            <p:cNvPr id="10" name="直角三角形 9">
              <a:extLst>
                <a:ext uri="{FF2B5EF4-FFF2-40B4-BE49-F238E27FC236}">
                  <a16:creationId xmlns:a16="http://schemas.microsoft.com/office/drawing/2014/main" id="{0548A919-8803-2A15-8895-8DF471C421E3}"/>
                </a:ext>
              </a:extLst>
            </p:cNvPr>
            <p:cNvSpPr>
              <a:spLocks noChangeAspect="1"/>
            </p:cNvSpPr>
            <p:nvPr/>
          </p:nvSpPr>
          <p:spPr>
            <a:xfrm rot="13500000">
              <a:off x="835422" y="2648928"/>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直角三角形 11">
              <a:extLst>
                <a:ext uri="{FF2B5EF4-FFF2-40B4-BE49-F238E27FC236}">
                  <a16:creationId xmlns:a16="http://schemas.microsoft.com/office/drawing/2014/main" id="{0FD8229C-D342-4153-4ADE-E6928368E333}"/>
                </a:ext>
              </a:extLst>
            </p:cNvPr>
            <p:cNvSpPr>
              <a:spLocks noChangeAspect="1"/>
            </p:cNvSpPr>
            <p:nvPr/>
          </p:nvSpPr>
          <p:spPr>
            <a:xfrm rot="13500000">
              <a:off x="835421" y="2990343"/>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直角三角形 13">
              <a:extLst>
                <a:ext uri="{FF2B5EF4-FFF2-40B4-BE49-F238E27FC236}">
                  <a16:creationId xmlns:a16="http://schemas.microsoft.com/office/drawing/2014/main" id="{7288BF45-0176-3F2C-4353-3EF08F53A62C}"/>
                </a:ext>
              </a:extLst>
            </p:cNvPr>
            <p:cNvSpPr>
              <a:spLocks noChangeAspect="1"/>
            </p:cNvSpPr>
            <p:nvPr/>
          </p:nvSpPr>
          <p:spPr>
            <a:xfrm rot="13500000">
              <a:off x="835420" y="3331758"/>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9" name="グループ化 58">
            <a:extLst>
              <a:ext uri="{FF2B5EF4-FFF2-40B4-BE49-F238E27FC236}">
                <a16:creationId xmlns:a16="http://schemas.microsoft.com/office/drawing/2014/main" id="{429D75CC-1D03-F625-8C01-0A42288B0A3D}"/>
              </a:ext>
            </a:extLst>
          </p:cNvPr>
          <p:cNvGrpSpPr/>
          <p:nvPr/>
        </p:nvGrpSpPr>
        <p:grpSpPr>
          <a:xfrm>
            <a:off x="6887964" y="1510765"/>
            <a:ext cx="4701706" cy="4388538"/>
            <a:chOff x="6887964" y="1510765"/>
            <a:chExt cx="4701706" cy="4388538"/>
          </a:xfrm>
        </p:grpSpPr>
        <p:grpSp>
          <p:nvGrpSpPr>
            <p:cNvPr id="43" name="グループ化 42">
              <a:extLst>
                <a:ext uri="{FF2B5EF4-FFF2-40B4-BE49-F238E27FC236}">
                  <a16:creationId xmlns:a16="http://schemas.microsoft.com/office/drawing/2014/main" id="{E7F86AF5-8694-98D2-0506-F251257D42C4}"/>
                </a:ext>
              </a:extLst>
            </p:cNvPr>
            <p:cNvGrpSpPr/>
            <p:nvPr/>
          </p:nvGrpSpPr>
          <p:grpSpPr>
            <a:xfrm>
              <a:off x="7898056" y="1694986"/>
              <a:ext cx="3590171" cy="3789802"/>
              <a:chOff x="7192926" y="1694986"/>
              <a:chExt cx="4254659" cy="3789802"/>
            </a:xfrm>
          </p:grpSpPr>
          <p:cxnSp>
            <p:nvCxnSpPr>
              <p:cNvPr id="6" name="直線コネクタ 5">
                <a:extLst>
                  <a:ext uri="{FF2B5EF4-FFF2-40B4-BE49-F238E27FC236}">
                    <a16:creationId xmlns:a16="http://schemas.microsoft.com/office/drawing/2014/main" id="{5150F4F9-D3A6-4C8A-06FC-2D4853DFB4E0}"/>
                  </a:ext>
                </a:extLst>
              </p:cNvPr>
              <p:cNvCxnSpPr>
                <a:cxnSpLocks/>
              </p:cNvCxnSpPr>
              <p:nvPr/>
            </p:nvCxnSpPr>
            <p:spPr>
              <a:xfrm>
                <a:off x="7203943" y="5484788"/>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16" name="直線コネクタ 15">
                <a:extLst>
                  <a:ext uri="{FF2B5EF4-FFF2-40B4-BE49-F238E27FC236}">
                    <a16:creationId xmlns:a16="http://schemas.microsoft.com/office/drawing/2014/main" id="{F0744CA5-CF6B-0495-5971-E788606F6FA7}"/>
                  </a:ext>
                </a:extLst>
              </p:cNvPr>
              <p:cNvCxnSpPr>
                <a:cxnSpLocks/>
              </p:cNvCxnSpPr>
              <p:nvPr/>
            </p:nvCxnSpPr>
            <p:spPr>
              <a:xfrm>
                <a:off x="7203943" y="453733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18" name="直線コネクタ 17">
                <a:extLst>
                  <a:ext uri="{FF2B5EF4-FFF2-40B4-BE49-F238E27FC236}">
                    <a16:creationId xmlns:a16="http://schemas.microsoft.com/office/drawing/2014/main" id="{BB64584D-4A2F-5782-B608-1481BC50B15F}"/>
                  </a:ext>
                </a:extLst>
              </p:cNvPr>
              <p:cNvCxnSpPr>
                <a:cxnSpLocks/>
              </p:cNvCxnSpPr>
              <p:nvPr/>
            </p:nvCxnSpPr>
            <p:spPr>
              <a:xfrm>
                <a:off x="7203943" y="358988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19" name="直線コネクタ 18">
                <a:extLst>
                  <a:ext uri="{FF2B5EF4-FFF2-40B4-BE49-F238E27FC236}">
                    <a16:creationId xmlns:a16="http://schemas.microsoft.com/office/drawing/2014/main" id="{230059CB-0418-5E99-71DC-4700E836C8F0}"/>
                  </a:ext>
                </a:extLst>
              </p:cNvPr>
              <p:cNvCxnSpPr>
                <a:cxnSpLocks/>
              </p:cNvCxnSpPr>
              <p:nvPr/>
            </p:nvCxnSpPr>
            <p:spPr>
              <a:xfrm>
                <a:off x="7203943" y="264243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0" name="直線コネクタ 19">
                <a:extLst>
                  <a:ext uri="{FF2B5EF4-FFF2-40B4-BE49-F238E27FC236}">
                    <a16:creationId xmlns:a16="http://schemas.microsoft.com/office/drawing/2014/main" id="{68284F15-6420-FC6E-502E-7585E3F00F0F}"/>
                  </a:ext>
                </a:extLst>
              </p:cNvPr>
              <p:cNvCxnSpPr>
                <a:cxnSpLocks/>
              </p:cNvCxnSpPr>
              <p:nvPr/>
            </p:nvCxnSpPr>
            <p:spPr>
              <a:xfrm>
                <a:off x="7203943" y="216871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3" name="直線コネクタ 22">
                <a:extLst>
                  <a:ext uri="{FF2B5EF4-FFF2-40B4-BE49-F238E27FC236}">
                    <a16:creationId xmlns:a16="http://schemas.microsoft.com/office/drawing/2014/main" id="{F40382FE-F986-0598-C745-5EED68EB4840}"/>
                  </a:ext>
                </a:extLst>
              </p:cNvPr>
              <p:cNvCxnSpPr>
                <a:cxnSpLocks/>
              </p:cNvCxnSpPr>
              <p:nvPr/>
            </p:nvCxnSpPr>
            <p:spPr>
              <a:xfrm>
                <a:off x="7203943" y="169498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4" name="直線コネクタ 23">
                <a:extLst>
                  <a:ext uri="{FF2B5EF4-FFF2-40B4-BE49-F238E27FC236}">
                    <a16:creationId xmlns:a16="http://schemas.microsoft.com/office/drawing/2014/main" id="{486CCC3D-A3E3-5E38-1F37-67E3EB432165}"/>
                  </a:ext>
                </a:extLst>
              </p:cNvPr>
              <p:cNvCxnSpPr>
                <a:cxnSpLocks/>
              </p:cNvCxnSpPr>
              <p:nvPr/>
            </p:nvCxnSpPr>
            <p:spPr>
              <a:xfrm>
                <a:off x="7192927" y="311616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6" name="直線コネクタ 25">
                <a:extLst>
                  <a:ext uri="{FF2B5EF4-FFF2-40B4-BE49-F238E27FC236}">
                    <a16:creationId xmlns:a16="http://schemas.microsoft.com/office/drawing/2014/main" id="{8F4A50F7-1D84-DE33-52D0-B12086A128A7}"/>
                  </a:ext>
                </a:extLst>
              </p:cNvPr>
              <p:cNvCxnSpPr>
                <a:cxnSpLocks/>
              </p:cNvCxnSpPr>
              <p:nvPr/>
            </p:nvCxnSpPr>
            <p:spPr>
              <a:xfrm>
                <a:off x="7203943" y="406361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8" name="直線コネクタ 27">
                <a:extLst>
                  <a:ext uri="{FF2B5EF4-FFF2-40B4-BE49-F238E27FC236}">
                    <a16:creationId xmlns:a16="http://schemas.microsoft.com/office/drawing/2014/main" id="{5F1424D2-778D-F102-0588-E941D266B47D}"/>
                  </a:ext>
                </a:extLst>
              </p:cNvPr>
              <p:cNvCxnSpPr>
                <a:cxnSpLocks/>
              </p:cNvCxnSpPr>
              <p:nvPr/>
            </p:nvCxnSpPr>
            <p:spPr>
              <a:xfrm>
                <a:off x="7192926" y="501106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grpSp>
        <p:sp>
          <p:nvSpPr>
            <p:cNvPr id="44" name="テキスト ボックス 43">
              <a:extLst>
                <a:ext uri="{FF2B5EF4-FFF2-40B4-BE49-F238E27FC236}">
                  <a16:creationId xmlns:a16="http://schemas.microsoft.com/office/drawing/2014/main" id="{5AB50585-A491-56E8-469E-C5A95B98B0EF}"/>
                </a:ext>
              </a:extLst>
            </p:cNvPr>
            <p:cNvSpPr txBox="1"/>
            <p:nvPr/>
          </p:nvSpPr>
          <p:spPr>
            <a:xfrm>
              <a:off x="7297310" y="4348753"/>
              <a:ext cx="569387" cy="369332"/>
            </a:xfrm>
            <a:prstGeom prst="rect">
              <a:avLst/>
            </a:prstGeom>
            <a:noFill/>
          </p:spPr>
          <p:txBody>
            <a:bodyPr wrap="none" rtlCol="0">
              <a:spAutoFit/>
            </a:bodyPr>
            <a:lstStyle/>
            <a:p>
              <a:r>
                <a:rPr kumimoji="1" lang="en-US" altLang="ja-JP">
                  <a:latin typeface="Arial" panose="020B0604020202020204" pitchFamily="34" charset="0"/>
                  <a:cs typeface="Arial" panose="020B0604020202020204" pitchFamily="34" charset="0"/>
                </a:rPr>
                <a:t>100</a:t>
              </a:r>
              <a:endParaRPr kumimoji="1" lang="ja-JP" altLang="en-US">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AE7755EC-4B89-3750-8105-2E85C3E28089}"/>
                </a:ext>
              </a:extLst>
            </p:cNvPr>
            <p:cNvSpPr txBox="1"/>
            <p:nvPr/>
          </p:nvSpPr>
          <p:spPr>
            <a:xfrm>
              <a:off x="7297310" y="3875755"/>
              <a:ext cx="569387" cy="369332"/>
            </a:xfrm>
            <a:prstGeom prst="rect">
              <a:avLst/>
            </a:prstGeom>
            <a:noFill/>
          </p:spPr>
          <p:txBody>
            <a:bodyPr wrap="none" rtlCol="0">
              <a:spAutoFit/>
            </a:bodyPr>
            <a:lstStyle/>
            <a:p>
              <a:r>
                <a:rPr kumimoji="1" lang="en-US" altLang="ja-JP">
                  <a:latin typeface="Arial" panose="020B0604020202020204" pitchFamily="34" charset="0"/>
                  <a:cs typeface="Arial" panose="020B0604020202020204" pitchFamily="34" charset="0"/>
                </a:rPr>
                <a:t>150</a:t>
              </a:r>
              <a:endParaRPr kumimoji="1" lang="ja-JP" altLang="en-US">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A58A85B4-661C-E8EE-CA6D-741DA6A81C49}"/>
                </a:ext>
              </a:extLst>
            </p:cNvPr>
            <p:cNvSpPr txBox="1"/>
            <p:nvPr/>
          </p:nvSpPr>
          <p:spPr>
            <a:xfrm>
              <a:off x="7297310" y="5294747"/>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    </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D362DE67-5879-FF08-5D43-DF52634B2A8A}"/>
                </a:ext>
              </a:extLst>
            </p:cNvPr>
            <p:cNvSpPr txBox="1"/>
            <p:nvPr/>
          </p:nvSpPr>
          <p:spPr>
            <a:xfrm>
              <a:off x="7297310" y="3402757"/>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2</a:t>
              </a:r>
              <a:r>
                <a:rPr kumimoji="1" lang="en-US" altLang="ja-JP">
                  <a:latin typeface="Arial" panose="020B0604020202020204" pitchFamily="34" charset="0"/>
                  <a:cs typeface="Arial" panose="020B0604020202020204" pitchFamily="34" charset="0"/>
                </a:rPr>
                <a:t>00</a:t>
              </a:r>
              <a:endParaRPr kumimoji="1" lang="ja-JP" altLang="en-US">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8A3C8554-4190-E9D6-BBB4-2F564EF27F7B}"/>
                </a:ext>
              </a:extLst>
            </p:cNvPr>
            <p:cNvSpPr txBox="1"/>
            <p:nvPr/>
          </p:nvSpPr>
          <p:spPr>
            <a:xfrm>
              <a:off x="7297310" y="4821751"/>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  5</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841852DE-7A0F-F0A2-7CCF-31A2434A5857}"/>
                </a:ext>
              </a:extLst>
            </p:cNvPr>
            <p:cNvSpPr txBox="1"/>
            <p:nvPr/>
          </p:nvSpPr>
          <p:spPr>
            <a:xfrm>
              <a:off x="7297310" y="2929759"/>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25</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FA2A16DC-795B-0308-D06A-9255C5064E97}"/>
                </a:ext>
              </a:extLst>
            </p:cNvPr>
            <p:cNvSpPr txBox="1"/>
            <p:nvPr/>
          </p:nvSpPr>
          <p:spPr>
            <a:xfrm>
              <a:off x="7297310" y="2456761"/>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30</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E0BF365A-A236-C71C-216D-968C0291598D}"/>
                </a:ext>
              </a:extLst>
            </p:cNvPr>
            <p:cNvSpPr txBox="1"/>
            <p:nvPr/>
          </p:nvSpPr>
          <p:spPr>
            <a:xfrm>
              <a:off x="7297310" y="1983763"/>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35</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24587282-E601-8A9B-088F-0AFA975A09E9}"/>
                </a:ext>
              </a:extLst>
            </p:cNvPr>
            <p:cNvSpPr txBox="1"/>
            <p:nvPr/>
          </p:nvSpPr>
          <p:spPr>
            <a:xfrm>
              <a:off x="7297310" y="1510765"/>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4</a:t>
              </a:r>
              <a:r>
                <a:rPr kumimoji="1" lang="en-US" altLang="ja-JP">
                  <a:latin typeface="Arial" panose="020B0604020202020204" pitchFamily="34" charset="0"/>
                  <a:cs typeface="Arial" panose="020B0604020202020204" pitchFamily="34" charset="0"/>
                </a:rPr>
                <a:t>00</a:t>
              </a:r>
              <a:endParaRPr kumimoji="1" lang="ja-JP" altLang="en-US">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37A3E48D-BCAB-F405-C1FE-4F5D9C3039AA}"/>
                </a:ext>
              </a:extLst>
            </p:cNvPr>
            <p:cNvSpPr txBox="1"/>
            <p:nvPr/>
          </p:nvSpPr>
          <p:spPr>
            <a:xfrm>
              <a:off x="6887964" y="2749041"/>
              <a:ext cx="492443" cy="1788295"/>
            </a:xfrm>
            <a:prstGeom prst="rect">
              <a:avLst/>
            </a:prstGeom>
            <a:noFill/>
          </p:spPr>
          <p:txBody>
            <a:bodyPr vert="eaVert" wrap="square" rtlCol="0">
              <a:spAutoFit/>
            </a:bodyPr>
            <a:lstStyle/>
            <a:p>
              <a:r>
                <a:rPr kumimoji="1" lang="ja-JP" altLang="en-US" sz="2000">
                  <a:latin typeface="Hiragino Sans W5" panose="020B0400000000000000" pitchFamily="34" charset="-128"/>
                  <a:ea typeface="Hiragino Sans W5" panose="020B0400000000000000" pitchFamily="34" charset="-128"/>
                </a:rPr>
                <a:t>費用</a:t>
              </a:r>
              <a:r>
                <a:rPr kumimoji="1" lang="en-US" altLang="ja-JP" sz="2000">
                  <a:latin typeface="Hiragino Sans W5" panose="020B0400000000000000" pitchFamily="34" charset="-128"/>
                  <a:ea typeface="Hiragino Sans W5" panose="020B0400000000000000" pitchFamily="34" charset="-128"/>
                </a:rPr>
                <a:t>(</a:t>
              </a:r>
              <a:r>
                <a:rPr kumimoji="1" lang="ja-JP" altLang="en-US" sz="2000">
                  <a:latin typeface="Hiragino Sans W5" panose="020B0400000000000000" pitchFamily="34" charset="-128"/>
                  <a:ea typeface="Hiragino Sans W5" panose="020B0400000000000000" pitchFamily="34" charset="-128"/>
                </a:rPr>
                <a:t>億円</a:t>
              </a:r>
              <a:r>
                <a:rPr kumimoji="1" lang="en-US" altLang="ja-JP" sz="2000">
                  <a:latin typeface="Hiragino Sans W5" panose="020B0400000000000000" pitchFamily="34" charset="-128"/>
                  <a:ea typeface="Hiragino Sans W5" panose="020B0400000000000000" pitchFamily="34" charset="-128"/>
                </a:rPr>
                <a:t>)</a:t>
              </a:r>
              <a:endParaRPr kumimoji="1" lang="ja-JP" altLang="en-US" sz="2000">
                <a:latin typeface="Hiragino Sans W5" panose="020B0400000000000000" pitchFamily="34" charset="-128"/>
                <a:ea typeface="Hiragino Sans W5" panose="020B0400000000000000" pitchFamily="34" charset="-128"/>
              </a:endParaRPr>
            </a:p>
          </p:txBody>
        </p:sp>
        <p:sp>
          <p:nvSpPr>
            <p:cNvPr id="57" name="テキスト ボックス 56">
              <a:extLst>
                <a:ext uri="{FF2B5EF4-FFF2-40B4-BE49-F238E27FC236}">
                  <a16:creationId xmlns:a16="http://schemas.microsoft.com/office/drawing/2014/main" id="{0AFAC2DC-BC68-231B-8620-42111034EC6C}"/>
                </a:ext>
              </a:extLst>
            </p:cNvPr>
            <p:cNvSpPr txBox="1"/>
            <p:nvPr/>
          </p:nvSpPr>
          <p:spPr>
            <a:xfrm>
              <a:off x="8339362" y="5529971"/>
              <a:ext cx="1316082" cy="369332"/>
            </a:xfrm>
            <a:prstGeom prst="rect">
              <a:avLst/>
            </a:prstGeom>
            <a:noFill/>
          </p:spPr>
          <p:txBody>
            <a:bodyPr wrap="square">
              <a:spAutoFit/>
            </a:bodyPr>
            <a:lstStyle/>
            <a:p>
              <a:r>
                <a:rPr lang="ja-JP" altLang="en-US" b="1">
                  <a:latin typeface="Hiragino Sans W6" panose="020B0400000000000000" pitchFamily="34" charset="-128"/>
                  <a:ea typeface="Hiragino Sans W6" panose="020B0400000000000000" pitchFamily="34" charset="-128"/>
                </a:rPr>
                <a:t>単独維持</a:t>
              </a:r>
              <a:r>
                <a:rPr kumimoji="1" lang="ja-JP" altLang="en-US" b="1">
                  <a:solidFill>
                    <a:schemeClr val="tx1"/>
                  </a:solidFill>
                  <a:latin typeface="Hiragino Sans W6" panose="020B0400000000000000" pitchFamily="34" charset="-128"/>
                  <a:ea typeface="Hiragino Sans W6" panose="020B0400000000000000" pitchFamily="34" charset="-128"/>
                </a:rPr>
                <a:t>　</a:t>
              </a:r>
              <a:endParaRPr lang="ja-JP" altLang="en-US" sz="2000" b="1">
                <a:latin typeface="Hiragino Sans W6" panose="020B0400000000000000" pitchFamily="34" charset="-128"/>
                <a:ea typeface="Hiragino Sans W6" panose="020B0400000000000000" pitchFamily="34" charset="-128"/>
              </a:endParaRPr>
            </a:p>
          </p:txBody>
        </p:sp>
        <p:sp>
          <p:nvSpPr>
            <p:cNvPr id="58" name="テキスト ボックス 57">
              <a:extLst>
                <a:ext uri="{FF2B5EF4-FFF2-40B4-BE49-F238E27FC236}">
                  <a16:creationId xmlns:a16="http://schemas.microsoft.com/office/drawing/2014/main" id="{DEE8E61C-8794-4A7C-45A5-F66F0C61098D}"/>
                </a:ext>
              </a:extLst>
            </p:cNvPr>
            <p:cNvSpPr txBox="1"/>
            <p:nvPr/>
          </p:nvSpPr>
          <p:spPr>
            <a:xfrm>
              <a:off x="10230151" y="5529971"/>
              <a:ext cx="1359519" cy="369332"/>
            </a:xfrm>
            <a:prstGeom prst="rect">
              <a:avLst/>
            </a:prstGeom>
            <a:noFill/>
          </p:spPr>
          <p:txBody>
            <a:bodyPr wrap="square">
              <a:spAutoFit/>
            </a:bodyPr>
            <a:lstStyle/>
            <a:p>
              <a:r>
                <a:rPr kumimoji="1" lang="ja-JP" altLang="en-US" b="1">
                  <a:solidFill>
                    <a:schemeClr val="tx1"/>
                  </a:solidFill>
                  <a:latin typeface="Hiragino Sans W6" panose="020B0400000000000000" pitchFamily="34" charset="-128"/>
                  <a:ea typeface="Hiragino Sans W6" panose="020B0400000000000000" pitchFamily="34" charset="-128"/>
                </a:rPr>
                <a:t>集約後　</a:t>
              </a:r>
              <a:endParaRPr lang="ja-JP" altLang="en-US" sz="2000" b="1">
                <a:latin typeface="Hiragino Sans W6" panose="020B0400000000000000" pitchFamily="34" charset="-128"/>
                <a:ea typeface="Hiragino Sans W6" panose="020B0400000000000000" pitchFamily="34" charset="-128"/>
              </a:endParaRPr>
            </a:p>
          </p:txBody>
        </p:sp>
      </p:grpSp>
      <p:grpSp>
        <p:nvGrpSpPr>
          <p:cNvPr id="71" name="グループ化 70">
            <a:extLst>
              <a:ext uri="{FF2B5EF4-FFF2-40B4-BE49-F238E27FC236}">
                <a16:creationId xmlns:a16="http://schemas.microsoft.com/office/drawing/2014/main" id="{1AB5F2DB-66B0-3C06-229F-AB9D3F578962}"/>
              </a:ext>
            </a:extLst>
          </p:cNvPr>
          <p:cNvGrpSpPr/>
          <p:nvPr/>
        </p:nvGrpSpPr>
        <p:grpSpPr>
          <a:xfrm>
            <a:off x="8472029" y="1956004"/>
            <a:ext cx="840848" cy="3524562"/>
            <a:chOff x="10277681" y="1956004"/>
            <a:chExt cx="840848" cy="3524562"/>
          </a:xfrm>
        </p:grpSpPr>
        <p:sp>
          <p:nvSpPr>
            <p:cNvPr id="68" name="正方形/長方形 67">
              <a:extLst>
                <a:ext uri="{FF2B5EF4-FFF2-40B4-BE49-F238E27FC236}">
                  <a16:creationId xmlns:a16="http://schemas.microsoft.com/office/drawing/2014/main" id="{CA420F26-A756-BE2A-9F4C-6E6D6A8D2793}"/>
                </a:ext>
              </a:extLst>
            </p:cNvPr>
            <p:cNvSpPr/>
            <p:nvPr/>
          </p:nvSpPr>
          <p:spPr>
            <a:xfrm>
              <a:off x="10277681" y="2866207"/>
              <a:ext cx="840848" cy="261435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BB59778B-2D0B-EF6E-AC3C-A62EDF138C63}"/>
                </a:ext>
              </a:extLst>
            </p:cNvPr>
            <p:cNvSpPr/>
            <p:nvPr/>
          </p:nvSpPr>
          <p:spPr>
            <a:xfrm>
              <a:off x="10277681" y="1986700"/>
              <a:ext cx="840848" cy="87471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25045571-1793-CA2D-432C-A5F906D934A9}"/>
                </a:ext>
              </a:extLst>
            </p:cNvPr>
            <p:cNvSpPr/>
            <p:nvPr/>
          </p:nvSpPr>
          <p:spPr>
            <a:xfrm>
              <a:off x="10277681" y="1956004"/>
              <a:ext cx="840848" cy="36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4" name="グループ化 63">
            <a:extLst>
              <a:ext uri="{FF2B5EF4-FFF2-40B4-BE49-F238E27FC236}">
                <a16:creationId xmlns:a16="http://schemas.microsoft.com/office/drawing/2014/main" id="{394CE8F4-3900-3DAC-1E32-3BE8645F12C6}"/>
              </a:ext>
            </a:extLst>
          </p:cNvPr>
          <p:cNvGrpSpPr/>
          <p:nvPr/>
        </p:nvGrpSpPr>
        <p:grpSpPr>
          <a:xfrm>
            <a:off x="8472030" y="1740167"/>
            <a:ext cx="840848" cy="3740400"/>
            <a:chOff x="8472030" y="1740168"/>
            <a:chExt cx="840848" cy="3738823"/>
          </a:xfrm>
        </p:grpSpPr>
        <p:sp>
          <p:nvSpPr>
            <p:cNvPr id="60" name="正方形/長方形 59">
              <a:extLst>
                <a:ext uri="{FF2B5EF4-FFF2-40B4-BE49-F238E27FC236}">
                  <a16:creationId xmlns:a16="http://schemas.microsoft.com/office/drawing/2014/main" id="{7EC454F4-2917-3854-8B2C-89F696BFADAD}"/>
                </a:ext>
              </a:extLst>
            </p:cNvPr>
            <p:cNvSpPr/>
            <p:nvPr/>
          </p:nvSpPr>
          <p:spPr>
            <a:xfrm>
              <a:off x="8472030" y="2742991"/>
              <a:ext cx="840848" cy="27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946551C3-7FEB-0009-C2B3-D3C988AF0733}"/>
                </a:ext>
              </a:extLst>
            </p:cNvPr>
            <p:cNvSpPr/>
            <p:nvPr/>
          </p:nvSpPr>
          <p:spPr>
            <a:xfrm>
              <a:off x="8472030" y="1740168"/>
              <a:ext cx="840848" cy="99758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2" name="テキスト ボックス 71">
            <a:extLst>
              <a:ext uri="{FF2B5EF4-FFF2-40B4-BE49-F238E27FC236}">
                <a16:creationId xmlns:a16="http://schemas.microsoft.com/office/drawing/2014/main" id="{01A35203-C6D3-4073-5398-D8E622F7DCBD}"/>
              </a:ext>
            </a:extLst>
          </p:cNvPr>
          <p:cNvSpPr txBox="1"/>
          <p:nvPr/>
        </p:nvSpPr>
        <p:spPr>
          <a:xfrm>
            <a:off x="8109014" y="1266441"/>
            <a:ext cx="2121137" cy="461665"/>
          </a:xfrm>
          <a:prstGeom prst="rect">
            <a:avLst/>
          </a:prstGeom>
          <a:noFill/>
        </p:spPr>
        <p:txBody>
          <a:bodyPr wrap="square">
            <a:spAutoFit/>
          </a:bodyPr>
          <a:lstStyle/>
          <a:p>
            <a:r>
              <a:rPr kumimoji="1" lang="ja-JP" altLang="en-US" sz="2000" b="1">
                <a:solidFill>
                  <a:schemeClr val="tx1"/>
                </a:solidFill>
                <a:latin typeface="Hiragino Sans W6" panose="020B0400000000000000" pitchFamily="34" charset="-128"/>
                <a:ea typeface="Hiragino Sans W6" panose="020B0400000000000000" pitchFamily="34" charset="-128"/>
              </a:rPr>
              <a:t>約</a:t>
            </a:r>
            <a:r>
              <a:rPr lang="en-US" altLang="ja-JP" sz="2400" b="1">
                <a:latin typeface="Hiragino Sans W6" panose="020B0400000000000000" pitchFamily="34" charset="-128"/>
                <a:ea typeface="Hiragino Sans W6" panose="020B0400000000000000" pitchFamily="34" charset="-128"/>
              </a:rPr>
              <a:t>395</a:t>
            </a:r>
            <a:r>
              <a:rPr kumimoji="1" lang="ja-JP" altLang="en-US" sz="2000" b="1">
                <a:solidFill>
                  <a:schemeClr val="tx1"/>
                </a:solidFill>
                <a:latin typeface="Hiragino Sans W6" panose="020B0400000000000000" pitchFamily="34" charset="-128"/>
                <a:ea typeface="Hiragino Sans W6" panose="020B0400000000000000" pitchFamily="34" charset="-128"/>
              </a:rPr>
              <a:t>億円　</a:t>
            </a:r>
            <a:endParaRPr lang="ja-JP" altLang="en-US" sz="2400" b="1">
              <a:latin typeface="Hiragino Sans W6" panose="020B0400000000000000" pitchFamily="34" charset="-128"/>
              <a:ea typeface="Hiragino Sans W6" panose="020B0400000000000000" pitchFamily="34" charset="-128"/>
            </a:endParaRPr>
          </a:p>
        </p:txBody>
      </p:sp>
      <p:sp>
        <p:nvSpPr>
          <p:cNvPr id="30" name="テキスト ボックス 29">
            <a:extLst>
              <a:ext uri="{FF2B5EF4-FFF2-40B4-BE49-F238E27FC236}">
                <a16:creationId xmlns:a16="http://schemas.microsoft.com/office/drawing/2014/main" id="{A8359A55-6260-FA6F-4661-03FC02C5004C}"/>
              </a:ext>
            </a:extLst>
          </p:cNvPr>
          <p:cNvSpPr txBox="1"/>
          <p:nvPr/>
        </p:nvSpPr>
        <p:spPr>
          <a:xfrm>
            <a:off x="8472029" y="3782956"/>
            <a:ext cx="2121137" cy="523220"/>
          </a:xfrm>
          <a:prstGeom prst="rect">
            <a:avLst/>
          </a:prstGeom>
          <a:noFill/>
        </p:spPr>
        <p:txBody>
          <a:bodyPr wrap="square">
            <a:spAutoFit/>
          </a:bodyPr>
          <a:lstStyle/>
          <a:p>
            <a:r>
              <a:rPr lang="ja-JP" altLang="en-US" sz="1400">
                <a:latin typeface="Hiragino Sans W4" panose="020B0400000000000000" pitchFamily="34" charset="-128"/>
                <a:ea typeface="Hiragino Sans W4" panose="020B0400000000000000" pitchFamily="34" charset="-128"/>
              </a:rPr>
              <a:t>施設整備</a:t>
            </a:r>
            <a:endParaRPr lang="en-US" altLang="ja-JP" sz="1400">
              <a:latin typeface="Hiragino Sans W4" panose="020B0400000000000000" pitchFamily="34" charset="-128"/>
              <a:ea typeface="Hiragino Sans W4" panose="020B0400000000000000" pitchFamily="34" charset="-128"/>
            </a:endParaRPr>
          </a:p>
          <a:p>
            <a:r>
              <a:rPr lang="ja-JP" altLang="en-US" sz="1400">
                <a:latin typeface="Hiragino Sans W4" panose="020B0400000000000000" pitchFamily="34" charset="-128"/>
                <a:ea typeface="Hiragino Sans W4" panose="020B0400000000000000" pitchFamily="34" charset="-128"/>
              </a:rPr>
              <a:t>運営費</a:t>
            </a:r>
            <a:r>
              <a:rPr kumimoji="1" lang="ja-JP" altLang="en-US" sz="1400">
                <a:solidFill>
                  <a:schemeClr val="tx1"/>
                </a:solidFill>
                <a:latin typeface="Hiragino Sans W4" panose="020B0400000000000000" pitchFamily="34" charset="-128"/>
                <a:ea typeface="Hiragino Sans W4" panose="020B0400000000000000" pitchFamily="34" charset="-128"/>
              </a:rPr>
              <a:t>　</a:t>
            </a:r>
            <a:endParaRPr lang="ja-JP" altLang="en-US" sz="1600">
              <a:latin typeface="Hiragino Sans W4" panose="020B0400000000000000" pitchFamily="34" charset="-128"/>
              <a:ea typeface="Hiragino Sans W4" panose="020B0400000000000000" pitchFamily="34" charset="-128"/>
            </a:endParaRPr>
          </a:p>
        </p:txBody>
      </p:sp>
      <p:sp>
        <p:nvSpPr>
          <p:cNvPr id="73" name="テキスト ボックス 72">
            <a:extLst>
              <a:ext uri="{FF2B5EF4-FFF2-40B4-BE49-F238E27FC236}">
                <a16:creationId xmlns:a16="http://schemas.microsoft.com/office/drawing/2014/main" id="{29DFF859-8680-AD80-06ED-41B174DDEC3F}"/>
              </a:ext>
            </a:extLst>
          </p:cNvPr>
          <p:cNvSpPr txBox="1"/>
          <p:nvPr/>
        </p:nvSpPr>
        <p:spPr>
          <a:xfrm>
            <a:off x="8472029" y="2003636"/>
            <a:ext cx="2121137" cy="523220"/>
          </a:xfrm>
          <a:prstGeom prst="rect">
            <a:avLst/>
          </a:prstGeom>
          <a:noFill/>
        </p:spPr>
        <p:txBody>
          <a:bodyPr wrap="square">
            <a:spAutoFit/>
          </a:bodyPr>
          <a:lstStyle/>
          <a:p>
            <a:r>
              <a:rPr kumimoji="1" lang="ja-JP" altLang="en-US" sz="1400">
                <a:solidFill>
                  <a:schemeClr val="tx1"/>
                </a:solidFill>
                <a:latin typeface="Hiragino Sans W4" panose="020B0400000000000000" pitchFamily="34" charset="-128"/>
                <a:ea typeface="Hiragino Sans W4" panose="020B0400000000000000" pitchFamily="34" charset="-128"/>
              </a:rPr>
              <a:t>収集</a:t>
            </a:r>
            <a:br>
              <a:rPr kumimoji="1" lang="en-US" altLang="ja-JP" sz="1400">
                <a:solidFill>
                  <a:schemeClr val="tx1"/>
                </a:solidFill>
                <a:latin typeface="Hiragino Sans W4" panose="020B0400000000000000" pitchFamily="34" charset="-128"/>
                <a:ea typeface="Hiragino Sans W4" panose="020B0400000000000000" pitchFamily="34" charset="-128"/>
              </a:rPr>
            </a:br>
            <a:r>
              <a:rPr kumimoji="1" lang="ja-JP" altLang="en-US" sz="1400">
                <a:solidFill>
                  <a:schemeClr val="tx1"/>
                </a:solidFill>
                <a:latin typeface="Hiragino Sans W4" panose="020B0400000000000000" pitchFamily="34" charset="-128"/>
                <a:ea typeface="Hiragino Sans W4" panose="020B0400000000000000" pitchFamily="34" charset="-128"/>
              </a:rPr>
              <a:t>運搬費　</a:t>
            </a:r>
            <a:endParaRPr lang="ja-JP" altLang="en-US" sz="1600">
              <a:latin typeface="Hiragino Sans W4" panose="020B0400000000000000" pitchFamily="34" charset="-128"/>
              <a:ea typeface="Hiragino Sans W4" panose="020B0400000000000000" pitchFamily="34" charset="-128"/>
            </a:endParaRPr>
          </a:p>
        </p:txBody>
      </p:sp>
      <p:grpSp>
        <p:nvGrpSpPr>
          <p:cNvPr id="79" name="グループ化 78">
            <a:extLst>
              <a:ext uri="{FF2B5EF4-FFF2-40B4-BE49-F238E27FC236}">
                <a16:creationId xmlns:a16="http://schemas.microsoft.com/office/drawing/2014/main" id="{BF15B25E-3552-567B-FBBF-8901F6364472}"/>
              </a:ext>
            </a:extLst>
          </p:cNvPr>
          <p:cNvGrpSpPr/>
          <p:nvPr/>
        </p:nvGrpSpPr>
        <p:grpSpPr>
          <a:xfrm>
            <a:off x="754312" y="4387617"/>
            <a:ext cx="4943367" cy="1446882"/>
            <a:chOff x="-5559125" y="5278199"/>
            <a:chExt cx="4943367" cy="1446882"/>
          </a:xfrm>
        </p:grpSpPr>
        <p:sp>
          <p:nvSpPr>
            <p:cNvPr id="77" name="角丸四角形 76">
              <a:extLst>
                <a:ext uri="{FF2B5EF4-FFF2-40B4-BE49-F238E27FC236}">
                  <a16:creationId xmlns:a16="http://schemas.microsoft.com/office/drawing/2014/main" id="{6BF90363-5923-6F37-B25E-CD6B6E60DCA7}"/>
                </a:ext>
              </a:extLst>
            </p:cNvPr>
            <p:cNvSpPr/>
            <p:nvPr/>
          </p:nvSpPr>
          <p:spPr>
            <a:xfrm>
              <a:off x="-5474102" y="5765370"/>
              <a:ext cx="4858344" cy="9597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リーフォーム 75">
              <a:extLst>
                <a:ext uri="{FF2B5EF4-FFF2-40B4-BE49-F238E27FC236}">
                  <a16:creationId xmlns:a16="http://schemas.microsoft.com/office/drawing/2014/main" id="{7B857BE8-AAA0-559D-0C85-467A85AFFEE4}"/>
                </a:ext>
              </a:extLst>
            </p:cNvPr>
            <p:cNvSpPr/>
            <p:nvPr/>
          </p:nvSpPr>
          <p:spPr>
            <a:xfrm>
              <a:off x="-5559125" y="5278199"/>
              <a:ext cx="4858344" cy="1362976"/>
            </a:xfrm>
            <a:custGeom>
              <a:avLst/>
              <a:gdLst>
                <a:gd name="connsiteX0" fmla="*/ 3122746 w 3618964"/>
                <a:gd name="connsiteY0" fmla="*/ 0 h 1362976"/>
                <a:gd name="connsiteX1" fmla="*/ 3247271 w 3618964"/>
                <a:gd name="connsiteY1" fmla="*/ 378348 h 1362976"/>
                <a:gd name="connsiteX2" fmla="*/ 3454856 w 3618964"/>
                <a:gd name="connsiteY2" fmla="*/ 378348 h 1362976"/>
                <a:gd name="connsiteX3" fmla="*/ 3618964 w 3618964"/>
                <a:gd name="connsiteY3" fmla="*/ 542456 h 1362976"/>
                <a:gd name="connsiteX4" fmla="*/ 3618964 w 3618964"/>
                <a:gd name="connsiteY4" fmla="*/ 1198868 h 1362976"/>
                <a:gd name="connsiteX5" fmla="*/ 3454856 w 3618964"/>
                <a:gd name="connsiteY5" fmla="*/ 1362976 h 1362976"/>
                <a:gd name="connsiteX6" fmla="*/ 164108 w 3618964"/>
                <a:gd name="connsiteY6" fmla="*/ 1362976 h 1362976"/>
                <a:gd name="connsiteX7" fmla="*/ 0 w 3618964"/>
                <a:gd name="connsiteY7" fmla="*/ 1198868 h 1362976"/>
                <a:gd name="connsiteX8" fmla="*/ 0 w 3618964"/>
                <a:gd name="connsiteY8" fmla="*/ 542456 h 1362976"/>
                <a:gd name="connsiteX9" fmla="*/ 164108 w 3618964"/>
                <a:gd name="connsiteY9" fmla="*/ 378348 h 1362976"/>
                <a:gd name="connsiteX10" fmla="*/ 2998221 w 3618964"/>
                <a:gd name="connsiteY10" fmla="*/ 378348 h 136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8964" h="1362976">
                  <a:moveTo>
                    <a:pt x="3122746" y="0"/>
                  </a:moveTo>
                  <a:lnTo>
                    <a:pt x="3247271" y="378348"/>
                  </a:lnTo>
                  <a:lnTo>
                    <a:pt x="3454856" y="378348"/>
                  </a:lnTo>
                  <a:cubicBezTo>
                    <a:pt x="3545490" y="378348"/>
                    <a:pt x="3618964" y="451822"/>
                    <a:pt x="3618964" y="542456"/>
                  </a:cubicBezTo>
                  <a:lnTo>
                    <a:pt x="3618964" y="1198868"/>
                  </a:lnTo>
                  <a:cubicBezTo>
                    <a:pt x="3618964" y="1289502"/>
                    <a:pt x="3545490" y="1362976"/>
                    <a:pt x="3454856" y="1362976"/>
                  </a:cubicBezTo>
                  <a:lnTo>
                    <a:pt x="164108" y="1362976"/>
                  </a:lnTo>
                  <a:cubicBezTo>
                    <a:pt x="73474" y="1362976"/>
                    <a:pt x="0" y="1289502"/>
                    <a:pt x="0" y="1198868"/>
                  </a:cubicBezTo>
                  <a:lnTo>
                    <a:pt x="0" y="542456"/>
                  </a:lnTo>
                  <a:cubicBezTo>
                    <a:pt x="0" y="451822"/>
                    <a:pt x="73474" y="378348"/>
                    <a:pt x="164108" y="378348"/>
                  </a:cubicBezTo>
                  <a:lnTo>
                    <a:pt x="2998221" y="378348"/>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800" b="1">
                <a:solidFill>
                  <a:schemeClr val="tx1"/>
                </a:solidFill>
              </a:endParaRPr>
            </a:p>
          </p:txBody>
        </p:sp>
        <p:sp>
          <p:nvSpPr>
            <p:cNvPr id="78" name="テキスト ボックス 77">
              <a:extLst>
                <a:ext uri="{FF2B5EF4-FFF2-40B4-BE49-F238E27FC236}">
                  <a16:creationId xmlns:a16="http://schemas.microsoft.com/office/drawing/2014/main" id="{C036B1EF-19BA-D650-4A32-EBC769CAA06D}"/>
                </a:ext>
              </a:extLst>
            </p:cNvPr>
            <p:cNvSpPr txBox="1"/>
            <p:nvPr/>
          </p:nvSpPr>
          <p:spPr>
            <a:xfrm>
              <a:off x="-5474102" y="5959687"/>
              <a:ext cx="4858344" cy="461665"/>
            </a:xfrm>
            <a:prstGeom prst="rect">
              <a:avLst/>
            </a:prstGeom>
            <a:noFill/>
          </p:spPr>
          <p:txBody>
            <a:bodyPr wrap="square" rtlCol="0">
              <a:spAutoFit/>
            </a:bodyPr>
            <a:lstStyle/>
            <a:p>
              <a:r>
                <a:rPr lang="ja-JP" altLang="en-US" sz="2400" b="1">
                  <a:solidFill>
                    <a:schemeClr val="tx1"/>
                  </a:solidFill>
                  <a:latin typeface="Hiragino Sans W6" panose="020B0400000000000000" pitchFamily="34" charset="-128"/>
                  <a:ea typeface="Hiragino Sans W6" panose="020B0400000000000000" pitchFamily="34" charset="-128"/>
                </a:rPr>
                <a:t>循環型社会形成推進交付金</a:t>
              </a:r>
              <a:r>
                <a:rPr kumimoji="1" lang="ja-JP" altLang="en-US" sz="2400" b="1">
                  <a:solidFill>
                    <a:schemeClr val="tx1"/>
                  </a:solidFill>
                  <a:latin typeface="Hiragino Sans W6" panose="020B0400000000000000" pitchFamily="34" charset="-128"/>
                  <a:ea typeface="Hiragino Sans W6" panose="020B0400000000000000" pitchFamily="34" charset="-128"/>
                </a:rPr>
                <a:t>の利用</a:t>
              </a:r>
            </a:p>
          </p:txBody>
        </p:sp>
      </p:grpSp>
    </p:spTree>
    <p:extLst>
      <p:ext uri="{BB962C8B-B14F-4D97-AF65-F5344CB8AC3E}">
        <p14:creationId xmlns:p14="http://schemas.microsoft.com/office/powerpoint/2010/main" val="3374667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DE1BA-A051-F95D-28A6-2B41A4382B11}"/>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6B2C3DA-7BA7-1E1C-E1F4-B0437E993314}"/>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0556BEA1-F9C7-5B68-92CA-E60334350228}"/>
              </a:ext>
            </a:extLst>
          </p:cNvPr>
          <p:cNvSpPr>
            <a:spLocks noGrp="1"/>
          </p:cNvSpPr>
          <p:nvPr>
            <p:ph type="ctrTitle"/>
          </p:nvPr>
        </p:nvSpPr>
        <p:spPr/>
        <p:txBody>
          <a:bodyPr/>
          <a:lstStyle/>
          <a:p>
            <a:r>
              <a:rPr lang="ja-JP" altLang="en-US"/>
              <a:t>ごみ処理施設集約化</a:t>
            </a:r>
            <a:endParaRPr kumimoji="1" lang="ja-JP" altLang="en-US"/>
          </a:p>
        </p:txBody>
      </p:sp>
      <p:grpSp>
        <p:nvGrpSpPr>
          <p:cNvPr id="15" name="グループ化 14">
            <a:extLst>
              <a:ext uri="{FF2B5EF4-FFF2-40B4-BE49-F238E27FC236}">
                <a16:creationId xmlns:a16="http://schemas.microsoft.com/office/drawing/2014/main" id="{B18F4FD3-9534-819F-D5AF-CD9B86C0AF53}"/>
              </a:ext>
            </a:extLst>
          </p:cNvPr>
          <p:cNvGrpSpPr/>
          <p:nvPr/>
        </p:nvGrpSpPr>
        <p:grpSpPr>
          <a:xfrm>
            <a:off x="328628" y="1256954"/>
            <a:ext cx="6171028" cy="3327746"/>
            <a:chOff x="328628" y="1256954"/>
            <a:chExt cx="6171028" cy="3327746"/>
          </a:xfrm>
        </p:grpSpPr>
        <p:sp>
          <p:nvSpPr>
            <p:cNvPr id="25" name="四角形: 角を丸くする 24">
              <a:extLst>
                <a:ext uri="{FF2B5EF4-FFF2-40B4-BE49-F238E27FC236}">
                  <a16:creationId xmlns:a16="http://schemas.microsoft.com/office/drawing/2014/main" id="{88698402-F573-C0EA-E871-97E414B760FD}"/>
                </a:ext>
              </a:extLst>
            </p:cNvPr>
            <p:cNvSpPr/>
            <p:nvPr/>
          </p:nvSpPr>
          <p:spPr>
            <a:xfrm>
              <a:off x="328628" y="1256954"/>
              <a:ext cx="6171028" cy="3327746"/>
            </a:xfrm>
            <a:prstGeom prst="roundRect">
              <a:avLst>
                <a:gd name="adj" fmla="val 9723"/>
              </a:avLst>
            </a:prstGeom>
            <a:solidFill>
              <a:schemeClr val="bg2">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ja-JP" sz="2400" b="1" u="sng">
                <a:solidFill>
                  <a:schemeClr val="tx1"/>
                </a:solidFill>
              </a:endParaRPr>
            </a:p>
            <a:p>
              <a:pPr algn="r"/>
              <a:endParaRPr lang="en-US" altLang="ja-JP" sz="2400" b="1">
                <a:solidFill>
                  <a:schemeClr val="tx1"/>
                </a:solidFill>
              </a:endParaRPr>
            </a:p>
            <a:p>
              <a:r>
                <a:rPr kumimoji="1" lang="ja-JP" altLang="en-US" sz="2400" b="1">
                  <a:solidFill>
                    <a:schemeClr val="tx1"/>
                  </a:solidFill>
                </a:rPr>
                <a:t>　　</a:t>
              </a:r>
              <a:endParaRPr kumimoji="1" lang="en-US" altLang="ja-JP" sz="2400" b="1">
                <a:solidFill>
                  <a:schemeClr val="tx1"/>
                </a:solidFill>
              </a:endParaRPr>
            </a:p>
            <a:p>
              <a:r>
                <a:rPr lang="ja-JP" altLang="en-US" sz="2400" b="1">
                  <a:solidFill>
                    <a:schemeClr val="tx1"/>
                  </a:solidFill>
                </a:rPr>
                <a:t>　　</a:t>
              </a:r>
              <a:r>
                <a:rPr kumimoji="1" lang="ja-JP" altLang="en-US" sz="2400" b="1">
                  <a:solidFill>
                    <a:schemeClr val="tx1"/>
                  </a:solidFill>
                </a:rPr>
                <a:t>施設整備・運営費　約　     </a:t>
              </a:r>
              <a:r>
                <a:rPr lang="en-US" altLang="ja-JP" sz="2400" b="1">
                  <a:solidFill>
                    <a:schemeClr val="tx1"/>
                  </a:solidFill>
                </a:rPr>
                <a:t>140</a:t>
              </a:r>
              <a:r>
                <a:rPr lang="ja-JP" altLang="en-US" sz="2400" b="1">
                  <a:solidFill>
                    <a:schemeClr val="tx1"/>
                  </a:solidFill>
                </a:rPr>
                <a:t>億円</a:t>
              </a:r>
              <a:r>
                <a:rPr kumimoji="1" lang="ja-JP" altLang="en-US" sz="2400" b="1">
                  <a:solidFill>
                    <a:schemeClr val="tx1"/>
                  </a:solidFill>
                </a:rPr>
                <a:t>　 </a:t>
              </a:r>
              <a:endParaRPr kumimoji="1" lang="en-US" altLang="ja-JP" sz="2400" b="1">
                <a:solidFill>
                  <a:schemeClr val="tx1"/>
                </a:solidFill>
              </a:endParaRPr>
            </a:p>
            <a:p>
              <a:r>
                <a:rPr lang="ja-JP" altLang="en-US" sz="2400" b="1">
                  <a:solidFill>
                    <a:schemeClr val="tx1"/>
                  </a:solidFill>
                </a:rPr>
                <a:t>　　中継施設費　　　　約          </a:t>
              </a:r>
              <a:r>
                <a:rPr lang="en-US" altLang="ja-JP" sz="2400" b="1">
                  <a:solidFill>
                    <a:schemeClr val="tx1"/>
                  </a:solidFill>
                </a:rPr>
                <a:t>34</a:t>
              </a:r>
              <a:r>
                <a:rPr lang="ja-JP" altLang="en-US" sz="2400" b="1">
                  <a:solidFill>
                    <a:schemeClr val="tx1"/>
                  </a:solidFill>
                </a:rPr>
                <a:t>億円　</a:t>
              </a:r>
              <a:endParaRPr lang="en-US" altLang="ja-JP" sz="2400" b="1">
                <a:solidFill>
                  <a:schemeClr val="tx1"/>
                </a:solidFill>
              </a:endParaRPr>
            </a:p>
            <a:p>
              <a:r>
                <a:rPr kumimoji="1" lang="ja-JP" altLang="en-US" sz="2400" b="1">
                  <a:solidFill>
                    <a:schemeClr val="tx1"/>
                  </a:solidFill>
                </a:rPr>
                <a:t>　　収集・運搬費　　　約     </a:t>
              </a:r>
              <a:r>
                <a:rPr kumimoji="1" lang="en-US" altLang="ja-JP" sz="2400" b="1">
                  <a:solidFill>
                    <a:schemeClr val="tx1"/>
                  </a:solidFill>
                </a:rPr>
                <a:t>115.3</a:t>
              </a:r>
              <a:r>
                <a:rPr kumimoji="1" lang="ja-JP" altLang="en-US" sz="2400" b="1">
                  <a:solidFill>
                    <a:schemeClr val="tx1"/>
                  </a:solidFill>
                </a:rPr>
                <a:t>億円　</a:t>
              </a:r>
              <a:endParaRPr kumimoji="1" lang="en-US" altLang="ja-JP" sz="2400" b="1">
                <a:solidFill>
                  <a:schemeClr val="tx1"/>
                </a:solidFill>
              </a:endParaRPr>
            </a:p>
            <a:p>
              <a:endParaRPr lang="en-US" altLang="ja-JP" sz="2400" b="1">
                <a:solidFill>
                  <a:schemeClr val="tx1"/>
                </a:solidFill>
              </a:endParaRPr>
            </a:p>
            <a:p>
              <a:r>
                <a:rPr kumimoji="1" lang="ja-JP" altLang="en-US" sz="2400" b="1">
                  <a:solidFill>
                    <a:schemeClr val="tx1"/>
                  </a:solidFill>
                </a:rPr>
                <a:t>　　合計       　　　　</a:t>
              </a:r>
              <a:r>
                <a:rPr lang="ja-JP" altLang="en-US" sz="2400" b="1">
                  <a:solidFill>
                    <a:schemeClr val="tx1"/>
                  </a:solidFill>
                </a:rPr>
                <a:t>　</a:t>
              </a:r>
              <a:r>
                <a:rPr kumimoji="1" lang="ja-JP" altLang="en-US" sz="2400" b="1">
                  <a:solidFill>
                    <a:schemeClr val="tx1"/>
                  </a:solidFill>
                </a:rPr>
                <a:t>約     </a:t>
              </a:r>
              <a:r>
                <a:rPr kumimoji="1" lang="en-US" altLang="ja-JP" sz="2400" b="1">
                  <a:solidFill>
                    <a:schemeClr val="tx1"/>
                  </a:solidFill>
                </a:rPr>
                <a:t>289.3</a:t>
              </a:r>
              <a:r>
                <a:rPr kumimoji="1" lang="ja-JP" altLang="en-US" sz="2400" b="1">
                  <a:solidFill>
                    <a:schemeClr val="tx1"/>
                  </a:solidFill>
                </a:rPr>
                <a:t>億円　</a:t>
              </a:r>
            </a:p>
          </p:txBody>
        </p:sp>
        <p:cxnSp>
          <p:nvCxnSpPr>
            <p:cNvPr id="27" name="直線コネクタ 26">
              <a:extLst>
                <a:ext uri="{FF2B5EF4-FFF2-40B4-BE49-F238E27FC236}">
                  <a16:creationId xmlns:a16="http://schemas.microsoft.com/office/drawing/2014/main" id="{A6BDA136-2120-76DF-78A7-5AA737211BF9}"/>
                </a:ext>
              </a:extLst>
            </p:cNvPr>
            <p:cNvCxnSpPr/>
            <p:nvPr/>
          </p:nvCxnSpPr>
          <p:spPr>
            <a:xfrm>
              <a:off x="716912" y="3783739"/>
              <a:ext cx="539446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正方形/長方形 8">
              <a:extLst>
                <a:ext uri="{FF2B5EF4-FFF2-40B4-BE49-F238E27FC236}">
                  <a16:creationId xmlns:a16="http://schemas.microsoft.com/office/drawing/2014/main" id="{60A7FE3C-8ABD-02EF-9852-DAFAC4F0A32A}"/>
                </a:ext>
              </a:extLst>
            </p:cNvPr>
            <p:cNvSpPr/>
            <p:nvPr/>
          </p:nvSpPr>
          <p:spPr>
            <a:xfrm>
              <a:off x="716912" y="1920256"/>
              <a:ext cx="5321209" cy="228706"/>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1F2009A-B2B3-9C64-7237-96DFDA077D98}"/>
                </a:ext>
              </a:extLst>
            </p:cNvPr>
            <p:cNvSpPr txBox="1"/>
            <p:nvPr/>
          </p:nvSpPr>
          <p:spPr>
            <a:xfrm>
              <a:off x="733347" y="1561882"/>
              <a:ext cx="5643578" cy="523220"/>
            </a:xfrm>
            <a:prstGeom prst="rect">
              <a:avLst/>
            </a:prstGeom>
            <a:noFill/>
          </p:spPr>
          <p:txBody>
            <a:bodyPr wrap="square">
              <a:spAutoFit/>
            </a:bodyPr>
            <a:lstStyle/>
            <a:p>
              <a:r>
                <a:rPr lang="ja-JP" altLang="en-US" sz="2800" b="1">
                  <a:solidFill>
                    <a:schemeClr val="tx1"/>
                  </a:solidFill>
                </a:rPr>
                <a:t>土浦市の集約後の</a:t>
              </a:r>
              <a:r>
                <a:rPr lang="en-US" altLang="ja-JP" sz="2800" b="1">
                  <a:solidFill>
                    <a:schemeClr val="tx1"/>
                  </a:solidFill>
                </a:rPr>
                <a:t>20</a:t>
              </a:r>
              <a:r>
                <a:rPr lang="ja-JP" altLang="en-US" sz="2800" b="1">
                  <a:solidFill>
                    <a:schemeClr val="tx1"/>
                  </a:solidFill>
                </a:rPr>
                <a:t>年間の費用</a:t>
              </a:r>
              <a:endParaRPr lang="en-US" altLang="ja-JP" sz="2800" b="1">
                <a:solidFill>
                  <a:schemeClr val="tx1"/>
                </a:solidFill>
              </a:endParaRPr>
            </a:p>
          </p:txBody>
        </p:sp>
        <p:sp>
          <p:nvSpPr>
            <p:cNvPr id="10" name="直角三角形 9">
              <a:extLst>
                <a:ext uri="{FF2B5EF4-FFF2-40B4-BE49-F238E27FC236}">
                  <a16:creationId xmlns:a16="http://schemas.microsoft.com/office/drawing/2014/main" id="{0548A919-8803-2A15-8895-8DF471C421E3}"/>
                </a:ext>
              </a:extLst>
            </p:cNvPr>
            <p:cNvSpPr>
              <a:spLocks noChangeAspect="1"/>
            </p:cNvSpPr>
            <p:nvPr/>
          </p:nvSpPr>
          <p:spPr>
            <a:xfrm rot="13500000">
              <a:off x="835422" y="2648928"/>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直角三角形 11">
              <a:extLst>
                <a:ext uri="{FF2B5EF4-FFF2-40B4-BE49-F238E27FC236}">
                  <a16:creationId xmlns:a16="http://schemas.microsoft.com/office/drawing/2014/main" id="{0FD8229C-D342-4153-4ADE-E6928368E333}"/>
                </a:ext>
              </a:extLst>
            </p:cNvPr>
            <p:cNvSpPr>
              <a:spLocks noChangeAspect="1"/>
            </p:cNvSpPr>
            <p:nvPr/>
          </p:nvSpPr>
          <p:spPr>
            <a:xfrm rot="13500000">
              <a:off x="835421" y="2990343"/>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直角三角形 13">
              <a:extLst>
                <a:ext uri="{FF2B5EF4-FFF2-40B4-BE49-F238E27FC236}">
                  <a16:creationId xmlns:a16="http://schemas.microsoft.com/office/drawing/2014/main" id="{7288BF45-0176-3F2C-4353-3EF08F53A62C}"/>
                </a:ext>
              </a:extLst>
            </p:cNvPr>
            <p:cNvSpPr>
              <a:spLocks noChangeAspect="1"/>
            </p:cNvSpPr>
            <p:nvPr/>
          </p:nvSpPr>
          <p:spPr>
            <a:xfrm rot="13500000">
              <a:off x="835420" y="3331758"/>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9" name="グループ化 58">
            <a:extLst>
              <a:ext uri="{FF2B5EF4-FFF2-40B4-BE49-F238E27FC236}">
                <a16:creationId xmlns:a16="http://schemas.microsoft.com/office/drawing/2014/main" id="{429D75CC-1D03-F625-8C01-0A42288B0A3D}"/>
              </a:ext>
            </a:extLst>
          </p:cNvPr>
          <p:cNvGrpSpPr/>
          <p:nvPr/>
        </p:nvGrpSpPr>
        <p:grpSpPr>
          <a:xfrm>
            <a:off x="6887964" y="1510765"/>
            <a:ext cx="4701706" cy="4388538"/>
            <a:chOff x="6887964" y="1510765"/>
            <a:chExt cx="4701706" cy="4388538"/>
          </a:xfrm>
        </p:grpSpPr>
        <p:grpSp>
          <p:nvGrpSpPr>
            <p:cNvPr id="43" name="グループ化 42">
              <a:extLst>
                <a:ext uri="{FF2B5EF4-FFF2-40B4-BE49-F238E27FC236}">
                  <a16:creationId xmlns:a16="http://schemas.microsoft.com/office/drawing/2014/main" id="{E7F86AF5-8694-98D2-0506-F251257D42C4}"/>
                </a:ext>
              </a:extLst>
            </p:cNvPr>
            <p:cNvGrpSpPr/>
            <p:nvPr/>
          </p:nvGrpSpPr>
          <p:grpSpPr>
            <a:xfrm>
              <a:off x="7898055" y="1694986"/>
              <a:ext cx="3590170" cy="3789802"/>
              <a:chOff x="7192926" y="1694986"/>
              <a:chExt cx="4254659" cy="3789802"/>
            </a:xfrm>
          </p:grpSpPr>
          <p:cxnSp>
            <p:nvCxnSpPr>
              <p:cNvPr id="6" name="直線コネクタ 5">
                <a:extLst>
                  <a:ext uri="{FF2B5EF4-FFF2-40B4-BE49-F238E27FC236}">
                    <a16:creationId xmlns:a16="http://schemas.microsoft.com/office/drawing/2014/main" id="{5150F4F9-D3A6-4C8A-06FC-2D4853DFB4E0}"/>
                  </a:ext>
                </a:extLst>
              </p:cNvPr>
              <p:cNvCxnSpPr>
                <a:cxnSpLocks/>
              </p:cNvCxnSpPr>
              <p:nvPr/>
            </p:nvCxnSpPr>
            <p:spPr>
              <a:xfrm>
                <a:off x="7203943" y="5484788"/>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16" name="直線コネクタ 15">
                <a:extLst>
                  <a:ext uri="{FF2B5EF4-FFF2-40B4-BE49-F238E27FC236}">
                    <a16:creationId xmlns:a16="http://schemas.microsoft.com/office/drawing/2014/main" id="{F0744CA5-CF6B-0495-5971-E788606F6FA7}"/>
                  </a:ext>
                </a:extLst>
              </p:cNvPr>
              <p:cNvCxnSpPr>
                <a:cxnSpLocks/>
              </p:cNvCxnSpPr>
              <p:nvPr/>
            </p:nvCxnSpPr>
            <p:spPr>
              <a:xfrm>
                <a:off x="7203943" y="453733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18" name="直線コネクタ 17">
                <a:extLst>
                  <a:ext uri="{FF2B5EF4-FFF2-40B4-BE49-F238E27FC236}">
                    <a16:creationId xmlns:a16="http://schemas.microsoft.com/office/drawing/2014/main" id="{BB64584D-4A2F-5782-B608-1481BC50B15F}"/>
                  </a:ext>
                </a:extLst>
              </p:cNvPr>
              <p:cNvCxnSpPr>
                <a:cxnSpLocks/>
              </p:cNvCxnSpPr>
              <p:nvPr/>
            </p:nvCxnSpPr>
            <p:spPr>
              <a:xfrm>
                <a:off x="7203943" y="358988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19" name="直線コネクタ 18">
                <a:extLst>
                  <a:ext uri="{FF2B5EF4-FFF2-40B4-BE49-F238E27FC236}">
                    <a16:creationId xmlns:a16="http://schemas.microsoft.com/office/drawing/2014/main" id="{230059CB-0418-5E99-71DC-4700E836C8F0}"/>
                  </a:ext>
                </a:extLst>
              </p:cNvPr>
              <p:cNvCxnSpPr>
                <a:cxnSpLocks/>
              </p:cNvCxnSpPr>
              <p:nvPr/>
            </p:nvCxnSpPr>
            <p:spPr>
              <a:xfrm>
                <a:off x="7203943" y="264243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0" name="直線コネクタ 19">
                <a:extLst>
                  <a:ext uri="{FF2B5EF4-FFF2-40B4-BE49-F238E27FC236}">
                    <a16:creationId xmlns:a16="http://schemas.microsoft.com/office/drawing/2014/main" id="{68284F15-6420-FC6E-502E-7585E3F00F0F}"/>
                  </a:ext>
                </a:extLst>
              </p:cNvPr>
              <p:cNvCxnSpPr>
                <a:cxnSpLocks/>
              </p:cNvCxnSpPr>
              <p:nvPr/>
            </p:nvCxnSpPr>
            <p:spPr>
              <a:xfrm>
                <a:off x="7203943" y="216871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3" name="直線コネクタ 22">
                <a:extLst>
                  <a:ext uri="{FF2B5EF4-FFF2-40B4-BE49-F238E27FC236}">
                    <a16:creationId xmlns:a16="http://schemas.microsoft.com/office/drawing/2014/main" id="{F40382FE-F986-0598-C745-5EED68EB4840}"/>
                  </a:ext>
                </a:extLst>
              </p:cNvPr>
              <p:cNvCxnSpPr>
                <a:cxnSpLocks/>
              </p:cNvCxnSpPr>
              <p:nvPr/>
            </p:nvCxnSpPr>
            <p:spPr>
              <a:xfrm>
                <a:off x="7203943" y="1694986"/>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4" name="直線コネクタ 23">
                <a:extLst>
                  <a:ext uri="{FF2B5EF4-FFF2-40B4-BE49-F238E27FC236}">
                    <a16:creationId xmlns:a16="http://schemas.microsoft.com/office/drawing/2014/main" id="{486CCC3D-A3E3-5E38-1F37-67E3EB432165}"/>
                  </a:ext>
                </a:extLst>
              </p:cNvPr>
              <p:cNvCxnSpPr>
                <a:cxnSpLocks/>
              </p:cNvCxnSpPr>
              <p:nvPr/>
            </p:nvCxnSpPr>
            <p:spPr>
              <a:xfrm>
                <a:off x="7192927" y="311616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6" name="直線コネクタ 25">
                <a:extLst>
                  <a:ext uri="{FF2B5EF4-FFF2-40B4-BE49-F238E27FC236}">
                    <a16:creationId xmlns:a16="http://schemas.microsoft.com/office/drawing/2014/main" id="{8F4A50F7-1D84-DE33-52D0-B12086A128A7}"/>
                  </a:ext>
                </a:extLst>
              </p:cNvPr>
              <p:cNvCxnSpPr>
                <a:cxnSpLocks/>
              </p:cNvCxnSpPr>
              <p:nvPr/>
            </p:nvCxnSpPr>
            <p:spPr>
              <a:xfrm>
                <a:off x="7203943" y="406361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cxnSp>
            <p:nvCxnSpPr>
              <p:cNvPr id="28" name="直線コネクタ 27">
                <a:extLst>
                  <a:ext uri="{FF2B5EF4-FFF2-40B4-BE49-F238E27FC236}">
                    <a16:creationId xmlns:a16="http://schemas.microsoft.com/office/drawing/2014/main" id="{5F1424D2-778D-F102-0588-E941D266B47D}"/>
                  </a:ext>
                </a:extLst>
              </p:cNvPr>
              <p:cNvCxnSpPr>
                <a:cxnSpLocks/>
              </p:cNvCxnSpPr>
              <p:nvPr/>
            </p:nvCxnSpPr>
            <p:spPr>
              <a:xfrm>
                <a:off x="7192926" y="5011061"/>
                <a:ext cx="4243642" cy="0"/>
              </a:xfrm>
              <a:prstGeom prst="line">
                <a:avLst/>
              </a:prstGeom>
              <a:ln w="19050">
                <a:solidFill>
                  <a:schemeClr val="bg1">
                    <a:lumMod val="85000"/>
                  </a:schemeClr>
                </a:solidFill>
              </a:ln>
            </p:spPr>
            <p:style>
              <a:lnRef idx="2">
                <a:schemeClr val="dk1"/>
              </a:lnRef>
              <a:fillRef idx="0">
                <a:schemeClr val="dk1"/>
              </a:fillRef>
              <a:effectRef idx="1">
                <a:schemeClr val="dk1"/>
              </a:effectRef>
              <a:fontRef idx="minor">
                <a:schemeClr val="tx1"/>
              </a:fontRef>
            </p:style>
          </p:cxnSp>
        </p:grpSp>
        <p:sp>
          <p:nvSpPr>
            <p:cNvPr id="44" name="テキスト ボックス 43">
              <a:extLst>
                <a:ext uri="{FF2B5EF4-FFF2-40B4-BE49-F238E27FC236}">
                  <a16:creationId xmlns:a16="http://schemas.microsoft.com/office/drawing/2014/main" id="{5AB50585-A491-56E8-469E-C5A95B98B0EF}"/>
                </a:ext>
              </a:extLst>
            </p:cNvPr>
            <p:cNvSpPr txBox="1"/>
            <p:nvPr/>
          </p:nvSpPr>
          <p:spPr>
            <a:xfrm>
              <a:off x="7297310" y="4348753"/>
              <a:ext cx="569387" cy="369332"/>
            </a:xfrm>
            <a:prstGeom prst="rect">
              <a:avLst/>
            </a:prstGeom>
            <a:noFill/>
          </p:spPr>
          <p:txBody>
            <a:bodyPr wrap="none" rtlCol="0">
              <a:spAutoFit/>
            </a:bodyPr>
            <a:lstStyle/>
            <a:p>
              <a:r>
                <a:rPr kumimoji="1" lang="en-US" altLang="ja-JP">
                  <a:latin typeface="Arial" panose="020B0604020202020204" pitchFamily="34" charset="0"/>
                  <a:cs typeface="Arial" panose="020B0604020202020204" pitchFamily="34" charset="0"/>
                </a:rPr>
                <a:t>100</a:t>
              </a:r>
              <a:endParaRPr kumimoji="1" lang="ja-JP" altLang="en-US">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AE7755EC-4B89-3750-8105-2E85C3E28089}"/>
                </a:ext>
              </a:extLst>
            </p:cNvPr>
            <p:cNvSpPr txBox="1"/>
            <p:nvPr/>
          </p:nvSpPr>
          <p:spPr>
            <a:xfrm>
              <a:off x="7297310" y="3875755"/>
              <a:ext cx="569387" cy="369332"/>
            </a:xfrm>
            <a:prstGeom prst="rect">
              <a:avLst/>
            </a:prstGeom>
            <a:noFill/>
          </p:spPr>
          <p:txBody>
            <a:bodyPr wrap="none" rtlCol="0">
              <a:spAutoFit/>
            </a:bodyPr>
            <a:lstStyle/>
            <a:p>
              <a:r>
                <a:rPr kumimoji="1" lang="en-US" altLang="ja-JP">
                  <a:latin typeface="Arial" panose="020B0604020202020204" pitchFamily="34" charset="0"/>
                  <a:cs typeface="Arial" panose="020B0604020202020204" pitchFamily="34" charset="0"/>
                </a:rPr>
                <a:t>150</a:t>
              </a:r>
              <a:endParaRPr kumimoji="1" lang="ja-JP" altLang="en-US">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A58A85B4-661C-E8EE-CA6D-741DA6A81C49}"/>
                </a:ext>
              </a:extLst>
            </p:cNvPr>
            <p:cNvSpPr txBox="1"/>
            <p:nvPr/>
          </p:nvSpPr>
          <p:spPr>
            <a:xfrm>
              <a:off x="7297310" y="5294747"/>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    </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D362DE67-5879-FF08-5D43-DF52634B2A8A}"/>
                </a:ext>
              </a:extLst>
            </p:cNvPr>
            <p:cNvSpPr txBox="1"/>
            <p:nvPr/>
          </p:nvSpPr>
          <p:spPr>
            <a:xfrm>
              <a:off x="7297310" y="3402757"/>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2</a:t>
              </a:r>
              <a:r>
                <a:rPr kumimoji="1" lang="en-US" altLang="ja-JP">
                  <a:latin typeface="Arial" panose="020B0604020202020204" pitchFamily="34" charset="0"/>
                  <a:cs typeface="Arial" panose="020B0604020202020204" pitchFamily="34" charset="0"/>
                </a:rPr>
                <a:t>00</a:t>
              </a:r>
              <a:endParaRPr kumimoji="1" lang="ja-JP" altLang="en-US">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8A3C8554-4190-E9D6-BBB4-2F564EF27F7B}"/>
                </a:ext>
              </a:extLst>
            </p:cNvPr>
            <p:cNvSpPr txBox="1"/>
            <p:nvPr/>
          </p:nvSpPr>
          <p:spPr>
            <a:xfrm>
              <a:off x="7297310" y="4821751"/>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  5</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841852DE-7A0F-F0A2-7CCF-31A2434A5857}"/>
                </a:ext>
              </a:extLst>
            </p:cNvPr>
            <p:cNvSpPr txBox="1"/>
            <p:nvPr/>
          </p:nvSpPr>
          <p:spPr>
            <a:xfrm>
              <a:off x="7297310" y="2929759"/>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25</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FA2A16DC-795B-0308-D06A-9255C5064E97}"/>
                </a:ext>
              </a:extLst>
            </p:cNvPr>
            <p:cNvSpPr txBox="1"/>
            <p:nvPr/>
          </p:nvSpPr>
          <p:spPr>
            <a:xfrm>
              <a:off x="7297310" y="2456761"/>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30</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E0BF365A-A236-C71C-216D-968C0291598D}"/>
                </a:ext>
              </a:extLst>
            </p:cNvPr>
            <p:cNvSpPr txBox="1"/>
            <p:nvPr/>
          </p:nvSpPr>
          <p:spPr>
            <a:xfrm>
              <a:off x="7297310" y="1983763"/>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35</a:t>
              </a:r>
              <a:r>
                <a:rPr kumimoji="1" lang="en-US" altLang="ja-JP">
                  <a:latin typeface="Arial" panose="020B0604020202020204" pitchFamily="34" charset="0"/>
                  <a:cs typeface="Arial" panose="020B0604020202020204" pitchFamily="34" charset="0"/>
                </a:rPr>
                <a:t>0</a:t>
              </a:r>
              <a:endParaRPr kumimoji="1" lang="ja-JP" altLang="en-US">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24587282-E601-8A9B-088F-0AFA975A09E9}"/>
                </a:ext>
              </a:extLst>
            </p:cNvPr>
            <p:cNvSpPr txBox="1"/>
            <p:nvPr/>
          </p:nvSpPr>
          <p:spPr>
            <a:xfrm>
              <a:off x="7297310" y="1510765"/>
              <a:ext cx="569387" cy="369332"/>
            </a:xfrm>
            <a:prstGeom prst="rect">
              <a:avLst/>
            </a:prstGeom>
            <a:noFill/>
          </p:spPr>
          <p:txBody>
            <a:bodyPr wrap="none" rtlCol="0">
              <a:spAutoFit/>
            </a:bodyPr>
            <a:lstStyle/>
            <a:p>
              <a:r>
                <a:rPr lang="en-US" altLang="ja-JP">
                  <a:latin typeface="Arial" panose="020B0604020202020204" pitchFamily="34" charset="0"/>
                  <a:cs typeface="Arial" panose="020B0604020202020204" pitchFamily="34" charset="0"/>
                </a:rPr>
                <a:t>4</a:t>
              </a:r>
              <a:r>
                <a:rPr kumimoji="1" lang="en-US" altLang="ja-JP">
                  <a:latin typeface="Arial" panose="020B0604020202020204" pitchFamily="34" charset="0"/>
                  <a:cs typeface="Arial" panose="020B0604020202020204" pitchFamily="34" charset="0"/>
                </a:rPr>
                <a:t>00</a:t>
              </a:r>
              <a:endParaRPr kumimoji="1" lang="ja-JP" altLang="en-US">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37A3E48D-BCAB-F405-C1FE-4F5D9C3039AA}"/>
                </a:ext>
              </a:extLst>
            </p:cNvPr>
            <p:cNvSpPr txBox="1"/>
            <p:nvPr/>
          </p:nvSpPr>
          <p:spPr>
            <a:xfrm>
              <a:off x="6887964" y="2749041"/>
              <a:ext cx="492443" cy="1788295"/>
            </a:xfrm>
            <a:prstGeom prst="rect">
              <a:avLst/>
            </a:prstGeom>
            <a:noFill/>
          </p:spPr>
          <p:txBody>
            <a:bodyPr vert="eaVert" wrap="square" rtlCol="0">
              <a:spAutoFit/>
            </a:bodyPr>
            <a:lstStyle/>
            <a:p>
              <a:r>
                <a:rPr kumimoji="1" lang="ja-JP" altLang="en-US" sz="2000">
                  <a:latin typeface="Hiragino Sans W5" panose="020B0400000000000000" pitchFamily="34" charset="-128"/>
                  <a:ea typeface="Hiragino Sans W5" panose="020B0400000000000000" pitchFamily="34" charset="-128"/>
                </a:rPr>
                <a:t>費用</a:t>
              </a:r>
              <a:r>
                <a:rPr kumimoji="1" lang="en-US" altLang="ja-JP" sz="2000">
                  <a:latin typeface="Hiragino Sans W5" panose="020B0400000000000000" pitchFamily="34" charset="-128"/>
                  <a:ea typeface="Hiragino Sans W5" panose="020B0400000000000000" pitchFamily="34" charset="-128"/>
                </a:rPr>
                <a:t>(</a:t>
              </a:r>
              <a:r>
                <a:rPr kumimoji="1" lang="ja-JP" altLang="en-US" sz="2000">
                  <a:latin typeface="Hiragino Sans W5" panose="020B0400000000000000" pitchFamily="34" charset="-128"/>
                  <a:ea typeface="Hiragino Sans W5" panose="020B0400000000000000" pitchFamily="34" charset="-128"/>
                </a:rPr>
                <a:t>億円</a:t>
              </a:r>
              <a:r>
                <a:rPr kumimoji="1" lang="en-US" altLang="ja-JP" sz="2000">
                  <a:latin typeface="Hiragino Sans W5" panose="020B0400000000000000" pitchFamily="34" charset="-128"/>
                  <a:ea typeface="Hiragino Sans W5" panose="020B0400000000000000" pitchFamily="34" charset="-128"/>
                </a:rPr>
                <a:t>)</a:t>
              </a:r>
              <a:endParaRPr kumimoji="1" lang="ja-JP" altLang="en-US" sz="2000">
                <a:latin typeface="Hiragino Sans W5" panose="020B0400000000000000" pitchFamily="34" charset="-128"/>
                <a:ea typeface="Hiragino Sans W5" panose="020B0400000000000000" pitchFamily="34" charset="-128"/>
              </a:endParaRPr>
            </a:p>
          </p:txBody>
        </p:sp>
        <p:sp>
          <p:nvSpPr>
            <p:cNvPr id="57" name="テキスト ボックス 56">
              <a:extLst>
                <a:ext uri="{FF2B5EF4-FFF2-40B4-BE49-F238E27FC236}">
                  <a16:creationId xmlns:a16="http://schemas.microsoft.com/office/drawing/2014/main" id="{0AFAC2DC-BC68-231B-8620-42111034EC6C}"/>
                </a:ext>
              </a:extLst>
            </p:cNvPr>
            <p:cNvSpPr txBox="1"/>
            <p:nvPr/>
          </p:nvSpPr>
          <p:spPr>
            <a:xfrm>
              <a:off x="8339362" y="5529971"/>
              <a:ext cx="1316082" cy="369332"/>
            </a:xfrm>
            <a:prstGeom prst="rect">
              <a:avLst/>
            </a:prstGeom>
            <a:noFill/>
          </p:spPr>
          <p:txBody>
            <a:bodyPr wrap="square">
              <a:spAutoFit/>
            </a:bodyPr>
            <a:lstStyle/>
            <a:p>
              <a:r>
                <a:rPr lang="ja-JP" altLang="en-US" b="1">
                  <a:latin typeface="Hiragino Sans W6" panose="020B0400000000000000" pitchFamily="34" charset="-128"/>
                  <a:ea typeface="Hiragino Sans W6" panose="020B0400000000000000" pitchFamily="34" charset="-128"/>
                </a:rPr>
                <a:t>単独維持</a:t>
              </a:r>
              <a:r>
                <a:rPr kumimoji="1" lang="ja-JP" altLang="en-US" b="1">
                  <a:solidFill>
                    <a:schemeClr val="tx1"/>
                  </a:solidFill>
                  <a:latin typeface="Hiragino Sans W6" panose="020B0400000000000000" pitchFamily="34" charset="-128"/>
                  <a:ea typeface="Hiragino Sans W6" panose="020B0400000000000000" pitchFamily="34" charset="-128"/>
                </a:rPr>
                <a:t>　</a:t>
              </a:r>
              <a:endParaRPr lang="ja-JP" altLang="en-US" sz="2000" b="1">
                <a:latin typeface="Hiragino Sans W6" panose="020B0400000000000000" pitchFamily="34" charset="-128"/>
                <a:ea typeface="Hiragino Sans W6" panose="020B0400000000000000" pitchFamily="34" charset="-128"/>
              </a:endParaRPr>
            </a:p>
          </p:txBody>
        </p:sp>
        <p:sp>
          <p:nvSpPr>
            <p:cNvPr id="58" name="テキスト ボックス 57">
              <a:extLst>
                <a:ext uri="{FF2B5EF4-FFF2-40B4-BE49-F238E27FC236}">
                  <a16:creationId xmlns:a16="http://schemas.microsoft.com/office/drawing/2014/main" id="{DEE8E61C-8794-4A7C-45A5-F66F0C61098D}"/>
                </a:ext>
              </a:extLst>
            </p:cNvPr>
            <p:cNvSpPr txBox="1"/>
            <p:nvPr/>
          </p:nvSpPr>
          <p:spPr>
            <a:xfrm>
              <a:off x="10230151" y="5529971"/>
              <a:ext cx="1359519" cy="369332"/>
            </a:xfrm>
            <a:prstGeom prst="rect">
              <a:avLst/>
            </a:prstGeom>
            <a:noFill/>
          </p:spPr>
          <p:txBody>
            <a:bodyPr wrap="square">
              <a:spAutoFit/>
            </a:bodyPr>
            <a:lstStyle/>
            <a:p>
              <a:r>
                <a:rPr kumimoji="1" lang="ja-JP" altLang="en-US" b="1">
                  <a:solidFill>
                    <a:schemeClr val="tx1"/>
                  </a:solidFill>
                  <a:latin typeface="Hiragino Sans W6" panose="020B0400000000000000" pitchFamily="34" charset="-128"/>
                  <a:ea typeface="Hiragino Sans W6" panose="020B0400000000000000" pitchFamily="34" charset="-128"/>
                </a:rPr>
                <a:t>集約後　</a:t>
              </a:r>
              <a:endParaRPr lang="ja-JP" altLang="en-US" sz="2000" b="1">
                <a:latin typeface="Hiragino Sans W6" panose="020B0400000000000000" pitchFamily="34" charset="-128"/>
                <a:ea typeface="Hiragino Sans W6" panose="020B0400000000000000" pitchFamily="34" charset="-128"/>
              </a:endParaRPr>
            </a:p>
          </p:txBody>
        </p:sp>
      </p:grpSp>
      <p:grpSp>
        <p:nvGrpSpPr>
          <p:cNvPr id="64" name="グループ化 63">
            <a:extLst>
              <a:ext uri="{FF2B5EF4-FFF2-40B4-BE49-F238E27FC236}">
                <a16:creationId xmlns:a16="http://schemas.microsoft.com/office/drawing/2014/main" id="{394CE8F4-3900-3DAC-1E32-3BE8645F12C6}"/>
              </a:ext>
            </a:extLst>
          </p:cNvPr>
          <p:cNvGrpSpPr/>
          <p:nvPr/>
        </p:nvGrpSpPr>
        <p:grpSpPr>
          <a:xfrm>
            <a:off x="8472030" y="1740167"/>
            <a:ext cx="840848" cy="3740400"/>
            <a:chOff x="8472030" y="1740168"/>
            <a:chExt cx="840848" cy="3738823"/>
          </a:xfrm>
        </p:grpSpPr>
        <p:sp>
          <p:nvSpPr>
            <p:cNvPr id="61" name="正方形/長方形 60">
              <a:extLst>
                <a:ext uri="{FF2B5EF4-FFF2-40B4-BE49-F238E27FC236}">
                  <a16:creationId xmlns:a16="http://schemas.microsoft.com/office/drawing/2014/main" id="{946551C3-7FEB-0009-C2B3-D3C988AF0733}"/>
                </a:ext>
              </a:extLst>
            </p:cNvPr>
            <p:cNvSpPr/>
            <p:nvPr/>
          </p:nvSpPr>
          <p:spPr>
            <a:xfrm>
              <a:off x="8472030" y="1740168"/>
              <a:ext cx="840848" cy="99758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7EC454F4-2917-3854-8B2C-89F696BFADAD}"/>
                </a:ext>
              </a:extLst>
            </p:cNvPr>
            <p:cNvSpPr/>
            <p:nvPr/>
          </p:nvSpPr>
          <p:spPr>
            <a:xfrm>
              <a:off x="8472030" y="2742991"/>
              <a:ext cx="840848" cy="27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1" name="グループ化 70">
            <a:extLst>
              <a:ext uri="{FF2B5EF4-FFF2-40B4-BE49-F238E27FC236}">
                <a16:creationId xmlns:a16="http://schemas.microsoft.com/office/drawing/2014/main" id="{1AB5F2DB-66B0-3C06-229F-AB9D3F578962}"/>
              </a:ext>
            </a:extLst>
          </p:cNvPr>
          <p:cNvGrpSpPr/>
          <p:nvPr/>
        </p:nvGrpSpPr>
        <p:grpSpPr>
          <a:xfrm>
            <a:off x="10236242" y="2743412"/>
            <a:ext cx="840848" cy="2737154"/>
            <a:chOff x="10277681" y="2743412"/>
            <a:chExt cx="840848" cy="2737154"/>
          </a:xfrm>
        </p:grpSpPr>
        <p:sp>
          <p:nvSpPr>
            <p:cNvPr id="68" name="正方形/長方形 67">
              <a:extLst>
                <a:ext uri="{FF2B5EF4-FFF2-40B4-BE49-F238E27FC236}">
                  <a16:creationId xmlns:a16="http://schemas.microsoft.com/office/drawing/2014/main" id="{CA420F26-A756-BE2A-9F4C-6E6D6A8D2793}"/>
                </a:ext>
              </a:extLst>
            </p:cNvPr>
            <p:cNvSpPr/>
            <p:nvPr/>
          </p:nvSpPr>
          <p:spPr>
            <a:xfrm>
              <a:off x="10277681" y="4108794"/>
              <a:ext cx="840848" cy="1371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BB59778B-2D0B-EF6E-AC3C-A62EDF138C63}"/>
                </a:ext>
              </a:extLst>
            </p:cNvPr>
            <p:cNvSpPr/>
            <p:nvPr/>
          </p:nvSpPr>
          <p:spPr>
            <a:xfrm>
              <a:off x="10277681" y="3002992"/>
              <a:ext cx="840848" cy="1116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25045571-1793-CA2D-432C-A5F906D934A9}"/>
                </a:ext>
              </a:extLst>
            </p:cNvPr>
            <p:cNvSpPr/>
            <p:nvPr/>
          </p:nvSpPr>
          <p:spPr>
            <a:xfrm flipV="1">
              <a:off x="10277681" y="2743412"/>
              <a:ext cx="840848" cy="256763"/>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2" name="テキスト ボックス 71">
            <a:extLst>
              <a:ext uri="{FF2B5EF4-FFF2-40B4-BE49-F238E27FC236}">
                <a16:creationId xmlns:a16="http://schemas.microsoft.com/office/drawing/2014/main" id="{01A35203-C6D3-4073-5398-D8E622F7DCBD}"/>
              </a:ext>
            </a:extLst>
          </p:cNvPr>
          <p:cNvSpPr txBox="1"/>
          <p:nvPr/>
        </p:nvSpPr>
        <p:spPr>
          <a:xfrm>
            <a:off x="8109014" y="1266441"/>
            <a:ext cx="2121137" cy="461665"/>
          </a:xfrm>
          <a:prstGeom prst="rect">
            <a:avLst/>
          </a:prstGeom>
          <a:noFill/>
        </p:spPr>
        <p:txBody>
          <a:bodyPr wrap="square">
            <a:spAutoFit/>
          </a:bodyPr>
          <a:lstStyle/>
          <a:p>
            <a:r>
              <a:rPr kumimoji="1" lang="ja-JP" altLang="en-US" sz="2000" b="1">
                <a:solidFill>
                  <a:schemeClr val="tx1"/>
                </a:solidFill>
                <a:latin typeface="Hiragino Sans W6" panose="020B0400000000000000" pitchFamily="34" charset="-128"/>
                <a:ea typeface="Hiragino Sans W6" panose="020B0400000000000000" pitchFamily="34" charset="-128"/>
              </a:rPr>
              <a:t>約</a:t>
            </a:r>
            <a:r>
              <a:rPr lang="en-US" altLang="ja-JP" sz="2400" b="1">
                <a:latin typeface="Hiragino Sans W6" panose="020B0400000000000000" pitchFamily="34" charset="-128"/>
                <a:ea typeface="Hiragino Sans W6" panose="020B0400000000000000" pitchFamily="34" charset="-128"/>
              </a:rPr>
              <a:t>395</a:t>
            </a:r>
            <a:r>
              <a:rPr kumimoji="1" lang="ja-JP" altLang="en-US" sz="2000" b="1">
                <a:solidFill>
                  <a:schemeClr val="tx1"/>
                </a:solidFill>
                <a:latin typeface="Hiragino Sans W6" panose="020B0400000000000000" pitchFamily="34" charset="-128"/>
                <a:ea typeface="Hiragino Sans W6" panose="020B0400000000000000" pitchFamily="34" charset="-128"/>
              </a:rPr>
              <a:t>億円　</a:t>
            </a:r>
            <a:endParaRPr lang="ja-JP" altLang="en-US" sz="2400" b="1">
              <a:latin typeface="Hiragino Sans W6" panose="020B0400000000000000" pitchFamily="34" charset="-128"/>
              <a:ea typeface="Hiragino Sans W6" panose="020B0400000000000000" pitchFamily="34" charset="-128"/>
            </a:endParaRPr>
          </a:p>
        </p:txBody>
      </p:sp>
      <p:sp>
        <p:nvSpPr>
          <p:cNvPr id="30" name="テキスト ボックス 29">
            <a:extLst>
              <a:ext uri="{FF2B5EF4-FFF2-40B4-BE49-F238E27FC236}">
                <a16:creationId xmlns:a16="http://schemas.microsoft.com/office/drawing/2014/main" id="{A8359A55-6260-FA6F-4661-03FC02C5004C}"/>
              </a:ext>
            </a:extLst>
          </p:cNvPr>
          <p:cNvSpPr txBox="1"/>
          <p:nvPr/>
        </p:nvSpPr>
        <p:spPr>
          <a:xfrm>
            <a:off x="8472029" y="3782956"/>
            <a:ext cx="2121137" cy="523220"/>
          </a:xfrm>
          <a:prstGeom prst="rect">
            <a:avLst/>
          </a:prstGeom>
          <a:noFill/>
        </p:spPr>
        <p:txBody>
          <a:bodyPr wrap="square">
            <a:spAutoFit/>
          </a:bodyPr>
          <a:lstStyle/>
          <a:p>
            <a:r>
              <a:rPr lang="ja-JP" altLang="en-US" sz="1400">
                <a:latin typeface="Hiragino Sans W4" panose="020B0400000000000000" pitchFamily="34" charset="-128"/>
                <a:ea typeface="Hiragino Sans W4" panose="020B0400000000000000" pitchFamily="34" charset="-128"/>
              </a:rPr>
              <a:t>施設整備</a:t>
            </a:r>
            <a:endParaRPr lang="en-US" altLang="ja-JP" sz="1400">
              <a:latin typeface="Hiragino Sans W4" panose="020B0400000000000000" pitchFamily="34" charset="-128"/>
              <a:ea typeface="Hiragino Sans W4" panose="020B0400000000000000" pitchFamily="34" charset="-128"/>
            </a:endParaRPr>
          </a:p>
          <a:p>
            <a:r>
              <a:rPr lang="ja-JP" altLang="en-US" sz="1400">
                <a:latin typeface="Hiragino Sans W4" panose="020B0400000000000000" pitchFamily="34" charset="-128"/>
                <a:ea typeface="Hiragino Sans W4" panose="020B0400000000000000" pitchFamily="34" charset="-128"/>
              </a:rPr>
              <a:t>運営費</a:t>
            </a:r>
            <a:r>
              <a:rPr kumimoji="1" lang="ja-JP" altLang="en-US" sz="1400">
                <a:solidFill>
                  <a:schemeClr val="tx1"/>
                </a:solidFill>
                <a:latin typeface="Hiragino Sans W4" panose="020B0400000000000000" pitchFamily="34" charset="-128"/>
                <a:ea typeface="Hiragino Sans W4" panose="020B0400000000000000" pitchFamily="34" charset="-128"/>
              </a:rPr>
              <a:t>　</a:t>
            </a:r>
            <a:endParaRPr lang="ja-JP" altLang="en-US" sz="1600">
              <a:latin typeface="Hiragino Sans W4" panose="020B0400000000000000" pitchFamily="34" charset="-128"/>
              <a:ea typeface="Hiragino Sans W4" panose="020B0400000000000000" pitchFamily="34" charset="-128"/>
            </a:endParaRPr>
          </a:p>
        </p:txBody>
      </p:sp>
      <p:sp>
        <p:nvSpPr>
          <p:cNvPr id="73" name="テキスト ボックス 72">
            <a:extLst>
              <a:ext uri="{FF2B5EF4-FFF2-40B4-BE49-F238E27FC236}">
                <a16:creationId xmlns:a16="http://schemas.microsoft.com/office/drawing/2014/main" id="{29DFF859-8680-AD80-06ED-41B174DDEC3F}"/>
              </a:ext>
            </a:extLst>
          </p:cNvPr>
          <p:cNvSpPr txBox="1"/>
          <p:nvPr/>
        </p:nvSpPr>
        <p:spPr>
          <a:xfrm>
            <a:off x="8472029" y="2003636"/>
            <a:ext cx="2121137" cy="523220"/>
          </a:xfrm>
          <a:prstGeom prst="rect">
            <a:avLst/>
          </a:prstGeom>
          <a:noFill/>
        </p:spPr>
        <p:txBody>
          <a:bodyPr wrap="square">
            <a:spAutoFit/>
          </a:bodyPr>
          <a:lstStyle/>
          <a:p>
            <a:r>
              <a:rPr kumimoji="1" lang="ja-JP" altLang="en-US" sz="1400">
                <a:solidFill>
                  <a:schemeClr val="tx1"/>
                </a:solidFill>
                <a:latin typeface="Hiragino Sans W4" panose="020B0400000000000000" pitchFamily="34" charset="-128"/>
                <a:ea typeface="Hiragino Sans W4" panose="020B0400000000000000" pitchFamily="34" charset="-128"/>
              </a:rPr>
              <a:t>収集</a:t>
            </a:r>
            <a:br>
              <a:rPr kumimoji="1" lang="en-US" altLang="ja-JP" sz="1400">
                <a:solidFill>
                  <a:schemeClr val="tx1"/>
                </a:solidFill>
                <a:latin typeface="Hiragino Sans W4" panose="020B0400000000000000" pitchFamily="34" charset="-128"/>
                <a:ea typeface="Hiragino Sans W4" panose="020B0400000000000000" pitchFamily="34" charset="-128"/>
              </a:rPr>
            </a:br>
            <a:r>
              <a:rPr kumimoji="1" lang="ja-JP" altLang="en-US" sz="1400">
                <a:solidFill>
                  <a:schemeClr val="tx1"/>
                </a:solidFill>
                <a:latin typeface="Hiragino Sans W4" panose="020B0400000000000000" pitchFamily="34" charset="-128"/>
                <a:ea typeface="Hiragino Sans W4" panose="020B0400000000000000" pitchFamily="34" charset="-128"/>
              </a:rPr>
              <a:t>運搬費　</a:t>
            </a:r>
            <a:endParaRPr lang="ja-JP" altLang="en-US" sz="1600">
              <a:latin typeface="Hiragino Sans W4" panose="020B0400000000000000" pitchFamily="34" charset="-128"/>
              <a:ea typeface="Hiragino Sans W4" panose="020B0400000000000000" pitchFamily="34" charset="-128"/>
            </a:endParaRPr>
          </a:p>
        </p:txBody>
      </p:sp>
      <p:grpSp>
        <p:nvGrpSpPr>
          <p:cNvPr id="79" name="グループ化 78">
            <a:extLst>
              <a:ext uri="{FF2B5EF4-FFF2-40B4-BE49-F238E27FC236}">
                <a16:creationId xmlns:a16="http://schemas.microsoft.com/office/drawing/2014/main" id="{BF15B25E-3552-567B-FBBF-8901F6364472}"/>
              </a:ext>
            </a:extLst>
          </p:cNvPr>
          <p:cNvGrpSpPr/>
          <p:nvPr/>
        </p:nvGrpSpPr>
        <p:grpSpPr>
          <a:xfrm>
            <a:off x="754312" y="4387617"/>
            <a:ext cx="4943367" cy="1446882"/>
            <a:chOff x="-5559125" y="5278199"/>
            <a:chExt cx="4943367" cy="1446882"/>
          </a:xfrm>
        </p:grpSpPr>
        <p:sp>
          <p:nvSpPr>
            <p:cNvPr id="77" name="角丸四角形 76">
              <a:extLst>
                <a:ext uri="{FF2B5EF4-FFF2-40B4-BE49-F238E27FC236}">
                  <a16:creationId xmlns:a16="http://schemas.microsoft.com/office/drawing/2014/main" id="{6BF90363-5923-6F37-B25E-CD6B6E60DCA7}"/>
                </a:ext>
              </a:extLst>
            </p:cNvPr>
            <p:cNvSpPr/>
            <p:nvPr/>
          </p:nvSpPr>
          <p:spPr>
            <a:xfrm>
              <a:off x="-5474102" y="5765370"/>
              <a:ext cx="4858344" cy="95971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フリーフォーム 75">
              <a:extLst>
                <a:ext uri="{FF2B5EF4-FFF2-40B4-BE49-F238E27FC236}">
                  <a16:creationId xmlns:a16="http://schemas.microsoft.com/office/drawing/2014/main" id="{7B857BE8-AAA0-559D-0C85-467A85AFFEE4}"/>
                </a:ext>
              </a:extLst>
            </p:cNvPr>
            <p:cNvSpPr/>
            <p:nvPr/>
          </p:nvSpPr>
          <p:spPr>
            <a:xfrm>
              <a:off x="-5559125" y="5278199"/>
              <a:ext cx="4858344" cy="1362976"/>
            </a:xfrm>
            <a:custGeom>
              <a:avLst/>
              <a:gdLst>
                <a:gd name="connsiteX0" fmla="*/ 3122746 w 3618964"/>
                <a:gd name="connsiteY0" fmla="*/ 0 h 1362976"/>
                <a:gd name="connsiteX1" fmla="*/ 3247271 w 3618964"/>
                <a:gd name="connsiteY1" fmla="*/ 378348 h 1362976"/>
                <a:gd name="connsiteX2" fmla="*/ 3454856 w 3618964"/>
                <a:gd name="connsiteY2" fmla="*/ 378348 h 1362976"/>
                <a:gd name="connsiteX3" fmla="*/ 3618964 w 3618964"/>
                <a:gd name="connsiteY3" fmla="*/ 542456 h 1362976"/>
                <a:gd name="connsiteX4" fmla="*/ 3618964 w 3618964"/>
                <a:gd name="connsiteY4" fmla="*/ 1198868 h 1362976"/>
                <a:gd name="connsiteX5" fmla="*/ 3454856 w 3618964"/>
                <a:gd name="connsiteY5" fmla="*/ 1362976 h 1362976"/>
                <a:gd name="connsiteX6" fmla="*/ 164108 w 3618964"/>
                <a:gd name="connsiteY6" fmla="*/ 1362976 h 1362976"/>
                <a:gd name="connsiteX7" fmla="*/ 0 w 3618964"/>
                <a:gd name="connsiteY7" fmla="*/ 1198868 h 1362976"/>
                <a:gd name="connsiteX8" fmla="*/ 0 w 3618964"/>
                <a:gd name="connsiteY8" fmla="*/ 542456 h 1362976"/>
                <a:gd name="connsiteX9" fmla="*/ 164108 w 3618964"/>
                <a:gd name="connsiteY9" fmla="*/ 378348 h 1362976"/>
                <a:gd name="connsiteX10" fmla="*/ 2998221 w 3618964"/>
                <a:gd name="connsiteY10" fmla="*/ 378348 h 136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8964" h="1362976">
                  <a:moveTo>
                    <a:pt x="3122746" y="0"/>
                  </a:moveTo>
                  <a:lnTo>
                    <a:pt x="3247271" y="378348"/>
                  </a:lnTo>
                  <a:lnTo>
                    <a:pt x="3454856" y="378348"/>
                  </a:lnTo>
                  <a:cubicBezTo>
                    <a:pt x="3545490" y="378348"/>
                    <a:pt x="3618964" y="451822"/>
                    <a:pt x="3618964" y="542456"/>
                  </a:cubicBezTo>
                  <a:lnTo>
                    <a:pt x="3618964" y="1198868"/>
                  </a:lnTo>
                  <a:cubicBezTo>
                    <a:pt x="3618964" y="1289502"/>
                    <a:pt x="3545490" y="1362976"/>
                    <a:pt x="3454856" y="1362976"/>
                  </a:cubicBezTo>
                  <a:lnTo>
                    <a:pt x="164108" y="1362976"/>
                  </a:lnTo>
                  <a:cubicBezTo>
                    <a:pt x="73474" y="1362976"/>
                    <a:pt x="0" y="1289502"/>
                    <a:pt x="0" y="1198868"/>
                  </a:cubicBezTo>
                  <a:lnTo>
                    <a:pt x="0" y="542456"/>
                  </a:lnTo>
                  <a:cubicBezTo>
                    <a:pt x="0" y="451822"/>
                    <a:pt x="73474" y="378348"/>
                    <a:pt x="164108" y="378348"/>
                  </a:cubicBezTo>
                  <a:lnTo>
                    <a:pt x="2998221" y="378348"/>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800" b="1">
                <a:solidFill>
                  <a:schemeClr val="tx1"/>
                </a:solidFill>
              </a:endParaRPr>
            </a:p>
          </p:txBody>
        </p:sp>
        <p:sp>
          <p:nvSpPr>
            <p:cNvPr id="78" name="テキスト ボックス 77">
              <a:extLst>
                <a:ext uri="{FF2B5EF4-FFF2-40B4-BE49-F238E27FC236}">
                  <a16:creationId xmlns:a16="http://schemas.microsoft.com/office/drawing/2014/main" id="{C036B1EF-19BA-D650-4A32-EBC769CAA06D}"/>
                </a:ext>
              </a:extLst>
            </p:cNvPr>
            <p:cNvSpPr txBox="1"/>
            <p:nvPr/>
          </p:nvSpPr>
          <p:spPr>
            <a:xfrm>
              <a:off x="-5474102" y="5959687"/>
              <a:ext cx="4858344" cy="461665"/>
            </a:xfrm>
            <a:prstGeom prst="rect">
              <a:avLst/>
            </a:prstGeom>
            <a:noFill/>
          </p:spPr>
          <p:txBody>
            <a:bodyPr wrap="square" rtlCol="0">
              <a:spAutoFit/>
            </a:bodyPr>
            <a:lstStyle/>
            <a:p>
              <a:r>
                <a:rPr lang="ja-JP" altLang="en-US" sz="2400" b="1">
                  <a:solidFill>
                    <a:schemeClr val="tx1"/>
                  </a:solidFill>
                  <a:latin typeface="Hiragino Sans W6" panose="020B0400000000000000" pitchFamily="34" charset="-128"/>
                  <a:ea typeface="Hiragino Sans W6" panose="020B0400000000000000" pitchFamily="34" charset="-128"/>
                </a:rPr>
                <a:t>循環型社会形成推進交付金</a:t>
              </a:r>
              <a:r>
                <a:rPr kumimoji="1" lang="ja-JP" altLang="en-US" sz="2400" b="1">
                  <a:solidFill>
                    <a:schemeClr val="tx1"/>
                  </a:solidFill>
                  <a:latin typeface="Hiragino Sans W6" panose="020B0400000000000000" pitchFamily="34" charset="-128"/>
                  <a:ea typeface="Hiragino Sans W6" panose="020B0400000000000000" pitchFamily="34" charset="-128"/>
                </a:rPr>
                <a:t>の利用</a:t>
              </a:r>
            </a:p>
          </p:txBody>
        </p:sp>
      </p:grpSp>
      <p:grpSp>
        <p:nvGrpSpPr>
          <p:cNvPr id="4" name="グループ化 3">
            <a:extLst>
              <a:ext uri="{FF2B5EF4-FFF2-40B4-BE49-F238E27FC236}">
                <a16:creationId xmlns:a16="http://schemas.microsoft.com/office/drawing/2014/main" id="{BB8BC7F5-2994-8AB1-C1D3-DDB5741D0942}"/>
              </a:ext>
            </a:extLst>
          </p:cNvPr>
          <p:cNvGrpSpPr/>
          <p:nvPr/>
        </p:nvGrpSpPr>
        <p:grpSpPr>
          <a:xfrm>
            <a:off x="9931767" y="2337180"/>
            <a:ext cx="3251680" cy="742320"/>
            <a:chOff x="9931767" y="2337180"/>
            <a:chExt cx="3251680" cy="742320"/>
          </a:xfrm>
        </p:grpSpPr>
        <p:sp>
          <p:nvSpPr>
            <p:cNvPr id="13" name="テキスト ボックス 12">
              <a:extLst>
                <a:ext uri="{FF2B5EF4-FFF2-40B4-BE49-F238E27FC236}">
                  <a16:creationId xmlns:a16="http://schemas.microsoft.com/office/drawing/2014/main" id="{BF73B98F-4325-6B26-3A3E-BFC68DE0F019}"/>
                </a:ext>
              </a:extLst>
            </p:cNvPr>
            <p:cNvSpPr txBox="1"/>
            <p:nvPr/>
          </p:nvSpPr>
          <p:spPr>
            <a:xfrm>
              <a:off x="9931767" y="2337180"/>
              <a:ext cx="2121137" cy="461665"/>
            </a:xfrm>
            <a:prstGeom prst="rect">
              <a:avLst/>
            </a:prstGeom>
            <a:noFill/>
          </p:spPr>
          <p:txBody>
            <a:bodyPr wrap="square">
              <a:spAutoFit/>
            </a:bodyPr>
            <a:lstStyle/>
            <a:p>
              <a:r>
                <a:rPr kumimoji="1" lang="ja-JP" altLang="en-US" sz="2000" b="1">
                  <a:solidFill>
                    <a:schemeClr val="tx1"/>
                  </a:solidFill>
                  <a:latin typeface="Hiragino Sans W6" panose="020B0400000000000000" pitchFamily="34" charset="-128"/>
                  <a:ea typeface="Hiragino Sans W6" panose="020B0400000000000000" pitchFamily="34" charset="-128"/>
                </a:rPr>
                <a:t>約</a:t>
              </a:r>
              <a:r>
                <a:rPr kumimoji="1" lang="en-US" altLang="ja-JP" sz="2400" b="1">
                  <a:solidFill>
                    <a:schemeClr val="tx1"/>
                  </a:solidFill>
                  <a:latin typeface="Hiragino Sans W6" panose="020B0400000000000000" pitchFamily="34" charset="-128"/>
                  <a:ea typeface="Hiragino Sans W6" panose="020B0400000000000000" pitchFamily="34" charset="-128"/>
                </a:rPr>
                <a:t>289</a:t>
              </a:r>
              <a:r>
                <a:rPr kumimoji="1" lang="ja-JP" altLang="en-US" sz="2000" b="1">
                  <a:solidFill>
                    <a:schemeClr val="tx1"/>
                  </a:solidFill>
                  <a:latin typeface="Hiragino Sans W6" panose="020B0400000000000000" pitchFamily="34" charset="-128"/>
                  <a:ea typeface="Hiragino Sans W6" panose="020B0400000000000000" pitchFamily="34" charset="-128"/>
                </a:rPr>
                <a:t>億円</a:t>
              </a:r>
              <a:r>
                <a:rPr kumimoji="1" lang="ja-JP" altLang="en-US" sz="2400" b="1">
                  <a:solidFill>
                    <a:schemeClr val="tx1"/>
                  </a:solidFill>
                  <a:latin typeface="Hiragino Sans W6" panose="020B0400000000000000" pitchFamily="34" charset="-128"/>
                  <a:ea typeface="Hiragino Sans W6" panose="020B0400000000000000" pitchFamily="34" charset="-128"/>
                </a:rPr>
                <a:t>　</a:t>
              </a:r>
              <a:endParaRPr lang="ja-JP" altLang="en-US" sz="2400" b="1">
                <a:latin typeface="Hiragino Sans W6" panose="020B0400000000000000" pitchFamily="34" charset="-128"/>
                <a:ea typeface="Hiragino Sans W6" panose="020B0400000000000000" pitchFamily="34" charset="-128"/>
              </a:endParaRPr>
            </a:p>
          </p:txBody>
        </p:sp>
        <p:sp>
          <p:nvSpPr>
            <p:cNvPr id="21" name="テキスト ボックス 20">
              <a:extLst>
                <a:ext uri="{FF2B5EF4-FFF2-40B4-BE49-F238E27FC236}">
                  <a16:creationId xmlns:a16="http://schemas.microsoft.com/office/drawing/2014/main" id="{E82FE195-A4D4-8C55-CB75-65BC14957F54}"/>
                </a:ext>
              </a:extLst>
            </p:cNvPr>
            <p:cNvSpPr txBox="1"/>
            <p:nvPr/>
          </p:nvSpPr>
          <p:spPr>
            <a:xfrm>
              <a:off x="11062310" y="2771723"/>
              <a:ext cx="2121137" cy="307777"/>
            </a:xfrm>
            <a:prstGeom prst="rect">
              <a:avLst/>
            </a:prstGeom>
            <a:noFill/>
          </p:spPr>
          <p:txBody>
            <a:bodyPr wrap="square">
              <a:spAutoFit/>
            </a:bodyPr>
            <a:lstStyle/>
            <a:p>
              <a:r>
                <a:rPr lang="ja-JP" altLang="en-US" sz="1400">
                  <a:latin typeface="Hiragino Sans W4" panose="020B0400000000000000" pitchFamily="34" charset="-128"/>
                  <a:ea typeface="Hiragino Sans W4" panose="020B0400000000000000" pitchFamily="34" charset="-128"/>
                </a:rPr>
                <a:t>中継施設費</a:t>
              </a:r>
              <a:r>
                <a:rPr kumimoji="1" lang="ja-JP" altLang="en-US" sz="1400">
                  <a:solidFill>
                    <a:schemeClr val="tx1"/>
                  </a:solidFill>
                  <a:latin typeface="Hiragino Sans W4" panose="020B0400000000000000" pitchFamily="34" charset="-128"/>
                  <a:ea typeface="Hiragino Sans W4" panose="020B0400000000000000" pitchFamily="34" charset="-128"/>
                </a:rPr>
                <a:t>　</a:t>
              </a:r>
              <a:endParaRPr lang="ja-JP" altLang="en-US" sz="1600">
                <a:latin typeface="Hiragino Sans W4" panose="020B0400000000000000" pitchFamily="34" charset="-128"/>
                <a:ea typeface="Hiragino Sans W4" panose="020B0400000000000000" pitchFamily="34" charset="-128"/>
              </a:endParaRPr>
            </a:p>
          </p:txBody>
        </p:sp>
      </p:grpSp>
      <p:grpSp>
        <p:nvGrpSpPr>
          <p:cNvPr id="35" name="グループ化 34">
            <a:extLst>
              <a:ext uri="{FF2B5EF4-FFF2-40B4-BE49-F238E27FC236}">
                <a16:creationId xmlns:a16="http://schemas.microsoft.com/office/drawing/2014/main" id="{DAD78D23-6B97-07C3-9582-C2C3C6EB5DB1}"/>
              </a:ext>
            </a:extLst>
          </p:cNvPr>
          <p:cNvGrpSpPr/>
          <p:nvPr/>
        </p:nvGrpSpPr>
        <p:grpSpPr>
          <a:xfrm>
            <a:off x="3182516" y="4449534"/>
            <a:ext cx="4406357" cy="2105394"/>
            <a:chOff x="5976895" y="2981837"/>
            <a:chExt cx="4406357" cy="2105394"/>
          </a:xfrm>
        </p:grpSpPr>
        <p:sp>
          <p:nvSpPr>
            <p:cNvPr id="32" name="Rectangle: Rounded Corners 3">
              <a:extLst>
                <a:ext uri="{FF2B5EF4-FFF2-40B4-BE49-F238E27FC236}">
                  <a16:creationId xmlns:a16="http://schemas.microsoft.com/office/drawing/2014/main" id="{07B20A43-E5EF-0A1F-62AA-B2DA9627D265}"/>
                </a:ext>
              </a:extLst>
            </p:cNvPr>
            <p:cNvSpPr/>
            <p:nvPr/>
          </p:nvSpPr>
          <p:spPr>
            <a:xfrm>
              <a:off x="6089727" y="3094669"/>
              <a:ext cx="4293525" cy="1992562"/>
            </a:xfrm>
            <a:prstGeom prst="roundRect">
              <a:avLst/>
            </a:prstGeom>
            <a:solidFill>
              <a:schemeClr val="accent1"/>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ja-JP" sz="3600">
                <a:solidFill>
                  <a:schemeClr val="tx1"/>
                </a:solidFill>
                <a:ea typeface="游ゴシック"/>
              </a:endParaRPr>
            </a:p>
          </p:txBody>
        </p:sp>
        <p:sp>
          <p:nvSpPr>
            <p:cNvPr id="31" name="Rectangle: Rounded Corners 3">
              <a:extLst>
                <a:ext uri="{FF2B5EF4-FFF2-40B4-BE49-F238E27FC236}">
                  <a16:creationId xmlns:a16="http://schemas.microsoft.com/office/drawing/2014/main" id="{C97980FA-0AD5-438C-D61C-18E93E2EFC8B}"/>
                </a:ext>
              </a:extLst>
            </p:cNvPr>
            <p:cNvSpPr/>
            <p:nvPr/>
          </p:nvSpPr>
          <p:spPr>
            <a:xfrm>
              <a:off x="5976895" y="2981837"/>
              <a:ext cx="4293525" cy="1992562"/>
            </a:xfrm>
            <a:prstGeom prst="roundRect">
              <a:avLst/>
            </a:prstGeom>
            <a:solidFill>
              <a:schemeClr val="accent1">
                <a:lumMod val="40000"/>
                <a:lumOff val="60000"/>
              </a:schemeClr>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ja-JP" sz="3600" b="1">
                  <a:solidFill>
                    <a:schemeClr val="tx1"/>
                  </a:solidFill>
                  <a:ea typeface="游ゴシック"/>
                </a:rPr>
                <a:t>20</a:t>
              </a:r>
              <a:r>
                <a:rPr lang="ja-JP" altLang="en-US" sz="3600" b="1">
                  <a:solidFill>
                    <a:schemeClr val="tx1"/>
                  </a:solidFill>
                  <a:ea typeface="游ゴシック"/>
                </a:rPr>
                <a:t>年間で</a:t>
              </a:r>
              <a:endParaRPr lang="en-US" altLang="ja-JP" sz="3600" b="1">
                <a:solidFill>
                  <a:schemeClr val="tx1"/>
                </a:solidFill>
                <a:ea typeface="游ゴシック"/>
              </a:endParaRPr>
            </a:p>
            <a:p>
              <a:r>
                <a:rPr lang="ja-JP" altLang="en-US" sz="3600" b="1">
                  <a:solidFill>
                    <a:schemeClr val="tx1"/>
                  </a:solidFill>
                  <a:ea typeface="游ゴシック"/>
                </a:rPr>
                <a:t>約</a:t>
              </a:r>
              <a:r>
                <a:rPr lang="en-US" altLang="ja-JP" sz="4000" b="1">
                  <a:solidFill>
                    <a:schemeClr val="tx1"/>
                  </a:solidFill>
                  <a:ea typeface="游ゴシック"/>
                </a:rPr>
                <a:t>106</a:t>
              </a:r>
              <a:r>
                <a:rPr lang="ja-JP" altLang="en-US" sz="4000" b="1">
                  <a:solidFill>
                    <a:schemeClr val="tx1"/>
                  </a:solidFill>
                  <a:ea typeface="游ゴシック"/>
                </a:rPr>
                <a:t>億円</a:t>
              </a:r>
              <a:r>
                <a:rPr lang="ja-JP" altLang="en-US" sz="3600" b="1">
                  <a:solidFill>
                    <a:schemeClr val="tx1"/>
                  </a:solidFill>
                  <a:ea typeface="游ゴシック"/>
                </a:rPr>
                <a:t>削減</a:t>
              </a:r>
              <a:endParaRPr lang="en-US" altLang="ja-JP" sz="3600">
                <a:solidFill>
                  <a:schemeClr val="tx1"/>
                </a:solidFill>
                <a:ea typeface="游ゴシック"/>
              </a:endParaRPr>
            </a:p>
          </p:txBody>
        </p:sp>
        <p:pic>
          <p:nvPicPr>
            <p:cNvPr id="34" name="グラフィックス 33" descr="矢印: 反時計回りの曲線 単色塗りつぶし">
              <a:extLst>
                <a:ext uri="{FF2B5EF4-FFF2-40B4-BE49-F238E27FC236}">
                  <a16:creationId xmlns:a16="http://schemas.microsoft.com/office/drawing/2014/main" id="{A881BDB4-829A-A968-B699-2BF38CCC98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519754" flipV="1">
              <a:off x="9349998" y="3944729"/>
              <a:ext cx="914400" cy="684877"/>
            </a:xfrm>
            <a:prstGeom prst="rect">
              <a:avLst/>
            </a:prstGeom>
          </p:spPr>
        </p:pic>
      </p:grpSp>
    </p:spTree>
    <p:custDataLst>
      <p:tags r:id="rId1"/>
    </p:custDataLst>
    <p:extLst>
      <p:ext uri="{BB962C8B-B14F-4D97-AF65-F5344CB8AC3E}">
        <p14:creationId xmlns:p14="http://schemas.microsoft.com/office/powerpoint/2010/main" val="2711222776"/>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D57BA-6776-D467-3847-4B523C23AFE3}"/>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33243731-5681-2AAC-C923-54B5CDB17B23}"/>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CF6B5ED2-1E3D-B5A8-F181-FAF2C426FC3F}"/>
              </a:ext>
            </a:extLst>
          </p:cNvPr>
          <p:cNvSpPr>
            <a:spLocks noGrp="1"/>
          </p:cNvSpPr>
          <p:nvPr>
            <p:ph type="ctrTitle"/>
          </p:nvPr>
        </p:nvSpPr>
        <p:spPr/>
        <p:txBody>
          <a:bodyPr/>
          <a:lstStyle/>
          <a:p>
            <a:r>
              <a:rPr kumimoji="1" lang="ja-JP" altLang="en-US"/>
              <a:t>新治地区公共施設の統廃合</a:t>
            </a:r>
          </a:p>
        </p:txBody>
      </p:sp>
      <p:grpSp>
        <p:nvGrpSpPr>
          <p:cNvPr id="24" name="グループ化 23">
            <a:extLst>
              <a:ext uri="{FF2B5EF4-FFF2-40B4-BE49-F238E27FC236}">
                <a16:creationId xmlns:a16="http://schemas.microsoft.com/office/drawing/2014/main" id="{5956BCCA-CBDF-C282-6C65-10E39EE1F6CB}"/>
              </a:ext>
            </a:extLst>
          </p:cNvPr>
          <p:cNvGrpSpPr/>
          <p:nvPr/>
        </p:nvGrpSpPr>
        <p:grpSpPr>
          <a:xfrm>
            <a:off x="7042393" y="870821"/>
            <a:ext cx="4920529" cy="4927840"/>
            <a:chOff x="406599" y="1310790"/>
            <a:chExt cx="2016675" cy="3916952"/>
          </a:xfrm>
        </p:grpSpPr>
        <p:sp>
          <p:nvSpPr>
            <p:cNvPr id="16" name="正方形/長方形 15">
              <a:extLst>
                <a:ext uri="{FF2B5EF4-FFF2-40B4-BE49-F238E27FC236}">
                  <a16:creationId xmlns:a16="http://schemas.microsoft.com/office/drawing/2014/main" id="{F56768C3-A00C-1459-C848-D164B1572B51}"/>
                </a:ext>
              </a:extLst>
            </p:cNvPr>
            <p:cNvSpPr/>
            <p:nvPr/>
          </p:nvSpPr>
          <p:spPr>
            <a:xfrm>
              <a:off x="407274" y="1320395"/>
              <a:ext cx="2016000" cy="3907347"/>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現</a:t>
              </a:r>
              <a:r>
                <a:rPr kumimoji="1" lang="ja-JP" altLang="en-US" sz="2400" b="1">
                  <a:solidFill>
                    <a:schemeClr val="tx1"/>
                  </a:solidFill>
                </a:rPr>
                <a:t>新治地区公民館を増築</a:t>
              </a:r>
              <a:endParaRPr kumimoji="1" lang="en-US" altLang="ja-JP" sz="2400" b="1">
                <a:solidFill>
                  <a:schemeClr val="tx1"/>
                </a:solidFill>
              </a:endParaRPr>
            </a:p>
            <a:p>
              <a:pPr algn="ctr"/>
              <a:r>
                <a:rPr lang="ja-JP" altLang="en-US" sz="2400" b="1">
                  <a:solidFill>
                    <a:schemeClr val="tx1"/>
                  </a:solidFill>
                </a:rPr>
                <a:t>延床面積約</a:t>
              </a:r>
              <a:r>
                <a:rPr lang="en-US" altLang="ja-JP" sz="2400" b="1">
                  <a:solidFill>
                    <a:schemeClr val="tx1"/>
                  </a:solidFill>
                </a:rPr>
                <a:t>2,500</a:t>
              </a:r>
              <a:r>
                <a:rPr lang="ja-JP" altLang="en-US" sz="2400" b="1">
                  <a:solidFill>
                    <a:schemeClr val="tx1"/>
                  </a:solidFill>
                </a:rPr>
                <a:t>㎡</a:t>
              </a:r>
              <a:endParaRPr lang="en-US" altLang="ja-JP" sz="2400" b="1">
                <a:solidFill>
                  <a:schemeClr val="tx1"/>
                </a:solidFill>
              </a:endParaRPr>
            </a:p>
            <a:p>
              <a:pPr algn="ctr"/>
              <a:endParaRPr lang="en-US" altLang="ja-JP" sz="2400" b="1">
                <a:solidFill>
                  <a:schemeClr val="tx1"/>
                </a:solidFill>
              </a:endParaRPr>
            </a:p>
            <a:p>
              <a:pPr algn="ctr"/>
              <a:endParaRPr lang="ja-JP" altLang="ja-JP" sz="2400" b="1">
                <a:solidFill>
                  <a:schemeClr val="tx1"/>
                </a:solidFill>
              </a:endParaRPr>
            </a:p>
            <a:p>
              <a:pPr lvl="0"/>
              <a:r>
                <a:rPr lang="ja-JP" altLang="en-US" sz="2400" b="1">
                  <a:solidFill>
                    <a:schemeClr val="tx1"/>
                  </a:solidFill>
                </a:rPr>
                <a:t>　　</a:t>
              </a:r>
              <a:endParaRPr lang="ja-JP" altLang="ja-JP" sz="2400" b="1">
                <a:solidFill>
                  <a:schemeClr val="tx1"/>
                </a:solidFill>
              </a:endParaRPr>
            </a:p>
          </p:txBody>
        </p:sp>
        <p:sp>
          <p:nvSpPr>
            <p:cNvPr id="17" name="正方形/長方形 16">
              <a:extLst>
                <a:ext uri="{FF2B5EF4-FFF2-40B4-BE49-F238E27FC236}">
                  <a16:creationId xmlns:a16="http://schemas.microsoft.com/office/drawing/2014/main" id="{C30C9D82-381C-31B3-99E8-479C60C4E5C0}"/>
                </a:ext>
              </a:extLst>
            </p:cNvPr>
            <p:cNvSpPr/>
            <p:nvPr/>
          </p:nvSpPr>
          <p:spPr>
            <a:xfrm>
              <a:off x="406599" y="1310790"/>
              <a:ext cx="2016000" cy="103121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b="1">
                  <a:solidFill>
                    <a:schemeClr val="tx1"/>
                  </a:solidFill>
                  <a:latin typeface="Hiragino Sans W6" panose="020B0400000000000000" pitchFamily="34" charset="-128"/>
                  <a:ea typeface="Hiragino Sans W6" panose="020B0400000000000000" pitchFamily="34" charset="-128"/>
                </a:rPr>
                <a:t>新治地区公民館</a:t>
              </a:r>
            </a:p>
          </p:txBody>
        </p:sp>
      </p:grpSp>
      <p:pic>
        <p:nvPicPr>
          <p:cNvPr id="4" name="グラフィックス 3">
            <a:extLst>
              <a:ext uri="{FF2B5EF4-FFF2-40B4-BE49-F238E27FC236}">
                <a16:creationId xmlns:a16="http://schemas.microsoft.com/office/drawing/2014/main" id="{AAEB119F-558B-9D3E-DB40-32A0AE7596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46332" y="3859937"/>
            <a:ext cx="5530217" cy="2967193"/>
          </a:xfrm>
          <a:prstGeom prst="rect">
            <a:avLst/>
          </a:prstGeom>
        </p:spPr>
      </p:pic>
      <p:pic>
        <p:nvPicPr>
          <p:cNvPr id="15" name="図 14">
            <a:extLst>
              <a:ext uri="{FF2B5EF4-FFF2-40B4-BE49-F238E27FC236}">
                <a16:creationId xmlns:a16="http://schemas.microsoft.com/office/drawing/2014/main" id="{EB9C345F-CACA-883F-6385-7148D823C019}"/>
              </a:ext>
            </a:extLst>
          </p:cNvPr>
          <p:cNvPicPr>
            <a:picLocks noChangeAspect="1"/>
          </p:cNvPicPr>
          <p:nvPr/>
        </p:nvPicPr>
        <p:blipFill>
          <a:blip r:embed="rId6"/>
          <a:stretch>
            <a:fillRect/>
          </a:stretch>
        </p:blipFill>
        <p:spPr>
          <a:xfrm>
            <a:off x="2092639" y="980909"/>
            <a:ext cx="4857570" cy="4817753"/>
          </a:xfrm>
          <a:prstGeom prst="rect">
            <a:avLst/>
          </a:prstGeom>
          <a:noFill/>
        </p:spPr>
      </p:pic>
      <p:sp>
        <p:nvSpPr>
          <p:cNvPr id="18" name="楕円 17">
            <a:extLst>
              <a:ext uri="{FF2B5EF4-FFF2-40B4-BE49-F238E27FC236}">
                <a16:creationId xmlns:a16="http://schemas.microsoft.com/office/drawing/2014/main" id="{4CD9C146-4871-50D3-54CA-DA22A8E5776F}"/>
              </a:ext>
            </a:extLst>
          </p:cNvPr>
          <p:cNvSpPr/>
          <p:nvPr/>
        </p:nvSpPr>
        <p:spPr>
          <a:xfrm>
            <a:off x="315262" y="4340321"/>
            <a:ext cx="900185" cy="896470"/>
          </a:xfrm>
          <a:prstGeom prst="ellipse">
            <a:avLst/>
          </a:prstGeom>
          <a:noFill/>
          <a:ln w="3810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コネクタ 19">
            <a:extLst>
              <a:ext uri="{FF2B5EF4-FFF2-40B4-BE49-F238E27FC236}">
                <a16:creationId xmlns:a16="http://schemas.microsoft.com/office/drawing/2014/main" id="{1227DE85-F021-E170-3C82-2E197B8B8EC8}"/>
              </a:ext>
            </a:extLst>
          </p:cNvPr>
          <p:cNvCxnSpPr>
            <a:cxnSpLocks/>
          </p:cNvCxnSpPr>
          <p:nvPr/>
        </p:nvCxnSpPr>
        <p:spPr>
          <a:xfrm flipV="1">
            <a:off x="1418776" y="4051801"/>
            <a:ext cx="1008732" cy="352454"/>
          </a:xfrm>
          <a:prstGeom prst="line">
            <a:avLst/>
          </a:prstGeom>
          <a:ln w="381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9" name="直線コネクタ 28">
            <a:extLst>
              <a:ext uri="{FF2B5EF4-FFF2-40B4-BE49-F238E27FC236}">
                <a16:creationId xmlns:a16="http://schemas.microsoft.com/office/drawing/2014/main" id="{18F37834-85FD-027E-F6B9-ADF87FBA432C}"/>
              </a:ext>
            </a:extLst>
          </p:cNvPr>
          <p:cNvCxnSpPr>
            <a:endCxn id="18" idx="6"/>
          </p:cNvCxnSpPr>
          <p:nvPr/>
        </p:nvCxnSpPr>
        <p:spPr>
          <a:xfrm flipH="1">
            <a:off x="1215447" y="4418681"/>
            <a:ext cx="203329" cy="369875"/>
          </a:xfrm>
          <a:prstGeom prst="line">
            <a:avLst/>
          </a:prstGeom>
          <a:ln w="381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31" name="楕円 30">
            <a:extLst>
              <a:ext uri="{FF2B5EF4-FFF2-40B4-BE49-F238E27FC236}">
                <a16:creationId xmlns:a16="http://schemas.microsoft.com/office/drawing/2014/main" id="{DE2D47BD-78D9-94EC-B701-277EABDCCE01}"/>
              </a:ext>
            </a:extLst>
          </p:cNvPr>
          <p:cNvSpPr/>
          <p:nvPr/>
        </p:nvSpPr>
        <p:spPr>
          <a:xfrm>
            <a:off x="3633255" y="3045551"/>
            <a:ext cx="108000" cy="108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5D1EB700-75F5-DBB0-2DF5-3F52A96391A6}"/>
              </a:ext>
            </a:extLst>
          </p:cNvPr>
          <p:cNvSpPr/>
          <p:nvPr/>
        </p:nvSpPr>
        <p:spPr>
          <a:xfrm>
            <a:off x="4226770" y="3405139"/>
            <a:ext cx="108000" cy="108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Rounded Corners 3">
            <a:extLst>
              <a:ext uri="{FF2B5EF4-FFF2-40B4-BE49-F238E27FC236}">
                <a16:creationId xmlns:a16="http://schemas.microsoft.com/office/drawing/2014/main" id="{2268C89A-33BF-6B1B-508C-7C320E1DA5DB}"/>
              </a:ext>
            </a:extLst>
          </p:cNvPr>
          <p:cNvSpPr/>
          <p:nvPr/>
        </p:nvSpPr>
        <p:spPr>
          <a:xfrm>
            <a:off x="58508" y="1750628"/>
            <a:ext cx="4016543" cy="617281"/>
          </a:xfrm>
          <a:prstGeom prst="round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2800" b="1">
                <a:solidFill>
                  <a:schemeClr val="tx1"/>
                </a:solidFill>
                <a:ea typeface="游ゴシック"/>
              </a:rPr>
              <a:t>新治総合福祉センター</a:t>
            </a:r>
          </a:p>
        </p:txBody>
      </p:sp>
      <p:sp>
        <p:nvSpPr>
          <p:cNvPr id="8" name="Rectangle: Rounded Corners 3">
            <a:extLst>
              <a:ext uri="{FF2B5EF4-FFF2-40B4-BE49-F238E27FC236}">
                <a16:creationId xmlns:a16="http://schemas.microsoft.com/office/drawing/2014/main" id="{C00E298A-17A8-29D3-D510-E1A7D1A79061}"/>
              </a:ext>
            </a:extLst>
          </p:cNvPr>
          <p:cNvSpPr/>
          <p:nvPr/>
        </p:nvSpPr>
        <p:spPr>
          <a:xfrm>
            <a:off x="4055758" y="2379508"/>
            <a:ext cx="2920310" cy="580334"/>
          </a:xfrm>
          <a:prstGeom prst="round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2800" b="1">
                <a:solidFill>
                  <a:schemeClr val="tx1"/>
                </a:solidFill>
                <a:ea typeface="游ゴシック"/>
              </a:rPr>
              <a:t>新治支所</a:t>
            </a:r>
          </a:p>
        </p:txBody>
      </p:sp>
      <p:cxnSp>
        <p:nvCxnSpPr>
          <p:cNvPr id="21" name="直線コネクタ 20">
            <a:extLst>
              <a:ext uri="{FF2B5EF4-FFF2-40B4-BE49-F238E27FC236}">
                <a16:creationId xmlns:a16="http://schemas.microsoft.com/office/drawing/2014/main" id="{6A164921-DEF3-AEBC-323E-EDF5989A5AB7}"/>
              </a:ext>
            </a:extLst>
          </p:cNvPr>
          <p:cNvCxnSpPr>
            <a:cxnSpLocks/>
            <a:stCxn id="9" idx="2"/>
            <a:endCxn id="31" idx="1"/>
          </p:cNvCxnSpPr>
          <p:nvPr/>
        </p:nvCxnSpPr>
        <p:spPr>
          <a:xfrm>
            <a:off x="2066780" y="2367909"/>
            <a:ext cx="1582291" cy="693458"/>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直線コネクタ 24">
            <a:extLst>
              <a:ext uri="{FF2B5EF4-FFF2-40B4-BE49-F238E27FC236}">
                <a16:creationId xmlns:a16="http://schemas.microsoft.com/office/drawing/2014/main" id="{EF8A38BB-5ACE-5DFE-0A53-2954211478CA}"/>
              </a:ext>
            </a:extLst>
          </p:cNvPr>
          <p:cNvCxnSpPr>
            <a:cxnSpLocks/>
            <a:stCxn id="33" idx="7"/>
            <a:endCxn id="8" idx="2"/>
          </p:cNvCxnSpPr>
          <p:nvPr/>
        </p:nvCxnSpPr>
        <p:spPr>
          <a:xfrm flipV="1">
            <a:off x="4318954" y="2959842"/>
            <a:ext cx="1196959" cy="461113"/>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Rectangle: Rounded Corners 3">
            <a:extLst>
              <a:ext uri="{FF2B5EF4-FFF2-40B4-BE49-F238E27FC236}">
                <a16:creationId xmlns:a16="http://schemas.microsoft.com/office/drawing/2014/main" id="{577C41FD-7385-BE8C-EAC6-4C64839BFFC2}"/>
              </a:ext>
            </a:extLst>
          </p:cNvPr>
          <p:cNvSpPr/>
          <p:nvPr/>
        </p:nvSpPr>
        <p:spPr>
          <a:xfrm>
            <a:off x="2216045" y="4568510"/>
            <a:ext cx="3531612" cy="682891"/>
          </a:xfrm>
          <a:prstGeom prst="roundRect">
            <a:avLst/>
          </a:prstGeom>
          <a:solidFill>
            <a:schemeClr val="bg1"/>
          </a:solidFill>
          <a:ln w="38100">
            <a:solidFill>
              <a:schemeClr val="bg2">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ja-JP" altLang="en-US" sz="3200" b="1">
                <a:solidFill>
                  <a:schemeClr val="tx1"/>
                </a:solidFill>
                <a:ea typeface="游ゴシック"/>
              </a:rPr>
              <a:t>新治地区公民館</a:t>
            </a:r>
          </a:p>
        </p:txBody>
      </p:sp>
      <p:sp>
        <p:nvSpPr>
          <p:cNvPr id="39" name="矢印: 下 38">
            <a:extLst>
              <a:ext uri="{FF2B5EF4-FFF2-40B4-BE49-F238E27FC236}">
                <a16:creationId xmlns:a16="http://schemas.microsoft.com/office/drawing/2014/main" id="{D3D2976B-7122-F85E-E00C-A4F1B28CB0AD}"/>
              </a:ext>
            </a:extLst>
          </p:cNvPr>
          <p:cNvSpPr/>
          <p:nvPr/>
        </p:nvSpPr>
        <p:spPr>
          <a:xfrm rot="1241168">
            <a:off x="4987210" y="3139597"/>
            <a:ext cx="907248" cy="1293143"/>
          </a:xfrm>
          <a:prstGeom prst="down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矢印: 下 40">
            <a:extLst>
              <a:ext uri="{FF2B5EF4-FFF2-40B4-BE49-F238E27FC236}">
                <a16:creationId xmlns:a16="http://schemas.microsoft.com/office/drawing/2014/main" id="{271D7F00-4A5A-8CCA-3354-12789C491153}"/>
              </a:ext>
            </a:extLst>
          </p:cNvPr>
          <p:cNvSpPr/>
          <p:nvPr/>
        </p:nvSpPr>
        <p:spPr>
          <a:xfrm rot="19512868">
            <a:off x="2005974" y="2432801"/>
            <a:ext cx="960289" cy="2185664"/>
          </a:xfrm>
          <a:prstGeom prst="down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6BB9E0E3-E0B3-05B1-583B-1D4A64B5A8FC}"/>
              </a:ext>
            </a:extLst>
          </p:cNvPr>
          <p:cNvSpPr txBox="1"/>
          <p:nvPr/>
        </p:nvSpPr>
        <p:spPr>
          <a:xfrm>
            <a:off x="3215183" y="3959733"/>
            <a:ext cx="1826141" cy="584775"/>
          </a:xfrm>
          <a:prstGeom prst="rect">
            <a:avLst/>
          </a:prstGeom>
          <a:noFill/>
        </p:spPr>
        <p:txBody>
          <a:bodyPr wrap="none" rtlCol="0">
            <a:spAutoFit/>
          </a:bodyPr>
          <a:lstStyle/>
          <a:p>
            <a:r>
              <a:rPr kumimoji="1" lang="ja-JP" altLang="en-US" sz="3200" b="1">
                <a:solidFill>
                  <a:schemeClr val="bg2">
                    <a:lumMod val="50000"/>
                  </a:schemeClr>
                </a:solidFill>
                <a:latin typeface="Hiragino Sans W6" panose="020B0400000000000000" pitchFamily="34" charset="-128"/>
                <a:ea typeface="Hiragino Sans W6" panose="020B0400000000000000" pitchFamily="34" charset="-128"/>
              </a:rPr>
              <a:t>機能移転</a:t>
            </a:r>
          </a:p>
        </p:txBody>
      </p:sp>
      <p:pic>
        <p:nvPicPr>
          <p:cNvPr id="5" name="グラフィックス 4" descr="最新のアーキテクチャ 枠線">
            <a:extLst>
              <a:ext uri="{FF2B5EF4-FFF2-40B4-BE49-F238E27FC236}">
                <a16:creationId xmlns:a16="http://schemas.microsoft.com/office/drawing/2014/main" id="{AB3A2112-DDC8-D694-10BC-0782A92977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10785902" y="1536085"/>
            <a:ext cx="1225646" cy="735700"/>
          </a:xfrm>
          <a:prstGeom prst="rect">
            <a:avLst/>
          </a:prstGeom>
        </p:spPr>
      </p:pic>
      <p:grpSp>
        <p:nvGrpSpPr>
          <p:cNvPr id="19" name="グループ化 18">
            <a:extLst>
              <a:ext uri="{FF2B5EF4-FFF2-40B4-BE49-F238E27FC236}">
                <a16:creationId xmlns:a16="http://schemas.microsoft.com/office/drawing/2014/main" id="{137A526A-4DAE-1219-2F84-10B5E6D98812}"/>
              </a:ext>
            </a:extLst>
          </p:cNvPr>
          <p:cNvGrpSpPr/>
          <p:nvPr/>
        </p:nvGrpSpPr>
        <p:grpSpPr>
          <a:xfrm>
            <a:off x="7274040" y="4051801"/>
            <a:ext cx="4430733" cy="1690337"/>
            <a:chOff x="6428199" y="6736718"/>
            <a:chExt cx="4430733" cy="1690337"/>
          </a:xfrm>
        </p:grpSpPr>
        <p:sp>
          <p:nvSpPr>
            <p:cNvPr id="7" name="Flowchart: Connector 25">
              <a:extLst>
                <a:ext uri="{FF2B5EF4-FFF2-40B4-BE49-F238E27FC236}">
                  <a16:creationId xmlns:a16="http://schemas.microsoft.com/office/drawing/2014/main" id="{CF64D3D6-CBF4-18D5-F8F6-3D388EB297DE}"/>
                </a:ext>
              </a:extLst>
            </p:cNvPr>
            <p:cNvSpPr/>
            <p:nvPr/>
          </p:nvSpPr>
          <p:spPr>
            <a:xfrm>
              <a:off x="6428199" y="6784318"/>
              <a:ext cx="1152000" cy="1152000"/>
            </a:xfrm>
            <a:prstGeom prst="flowChartConnector">
              <a:avLst/>
            </a:prstGeom>
            <a:solidFill>
              <a:schemeClr val="bg2">
                <a:lumMod val="50000"/>
                <a:alpha val="3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ea typeface="游ゴシック"/>
                </a:rPr>
                <a:t>福祉</a:t>
              </a:r>
              <a:endParaRPr lang="en-US" altLang="ja-JP" sz="2400" b="1">
                <a:solidFill>
                  <a:schemeClr val="tx1"/>
                </a:solidFill>
                <a:ea typeface="游ゴシック"/>
              </a:endParaRPr>
            </a:p>
            <a:p>
              <a:pPr algn="ctr"/>
              <a:r>
                <a:rPr lang="ja-JP" altLang="en-US" sz="2400" b="1">
                  <a:solidFill>
                    <a:schemeClr val="tx1"/>
                  </a:solidFill>
                  <a:ea typeface="游ゴシック"/>
                </a:rPr>
                <a:t>集会</a:t>
              </a:r>
              <a:endParaRPr lang="en-US" sz="2400" b="1">
                <a:solidFill>
                  <a:schemeClr val="tx1"/>
                </a:solidFill>
              </a:endParaRPr>
            </a:p>
          </p:txBody>
        </p:sp>
        <p:sp>
          <p:nvSpPr>
            <p:cNvPr id="10" name="Flowchart: Connector 25">
              <a:extLst>
                <a:ext uri="{FF2B5EF4-FFF2-40B4-BE49-F238E27FC236}">
                  <a16:creationId xmlns:a16="http://schemas.microsoft.com/office/drawing/2014/main" id="{4A25D58F-71F5-3D04-97B9-3A35C4BE883C}"/>
                </a:ext>
              </a:extLst>
            </p:cNvPr>
            <p:cNvSpPr/>
            <p:nvPr/>
          </p:nvSpPr>
          <p:spPr>
            <a:xfrm>
              <a:off x="8081228" y="6736718"/>
              <a:ext cx="1152000" cy="1152000"/>
            </a:xfrm>
            <a:prstGeom prst="flowChartConnector">
              <a:avLst/>
            </a:prstGeom>
            <a:solidFill>
              <a:schemeClr val="bg2">
                <a:lumMod val="50000"/>
                <a:alpha val="3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ea typeface="游ゴシック"/>
                </a:rPr>
                <a:t>地域交流</a:t>
              </a:r>
              <a:endParaRPr lang="en-US" sz="2400" b="1">
                <a:solidFill>
                  <a:schemeClr val="tx1"/>
                </a:solidFill>
              </a:endParaRPr>
            </a:p>
          </p:txBody>
        </p:sp>
        <p:sp>
          <p:nvSpPr>
            <p:cNvPr id="11" name="Flowchart: Connector 25">
              <a:extLst>
                <a:ext uri="{FF2B5EF4-FFF2-40B4-BE49-F238E27FC236}">
                  <a16:creationId xmlns:a16="http://schemas.microsoft.com/office/drawing/2014/main" id="{8234CF20-F9EE-50F2-1664-3F77D7B8F167}"/>
                </a:ext>
              </a:extLst>
            </p:cNvPr>
            <p:cNvSpPr/>
            <p:nvPr/>
          </p:nvSpPr>
          <p:spPr>
            <a:xfrm>
              <a:off x="8878497" y="7266564"/>
              <a:ext cx="1152000" cy="1152000"/>
            </a:xfrm>
            <a:prstGeom prst="flowChartConnector">
              <a:avLst/>
            </a:prstGeom>
            <a:solidFill>
              <a:schemeClr val="bg2">
                <a:lumMod val="50000"/>
                <a:alpha val="3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ea typeface="游ゴシック"/>
                </a:rPr>
                <a:t>学習</a:t>
              </a:r>
              <a:endParaRPr lang="en-US" sz="2400" b="1">
                <a:solidFill>
                  <a:schemeClr val="tx1"/>
                </a:solidFill>
              </a:endParaRPr>
            </a:p>
          </p:txBody>
        </p:sp>
        <p:sp>
          <p:nvSpPr>
            <p:cNvPr id="12" name="Flowchart: Connector 25">
              <a:extLst>
                <a:ext uri="{FF2B5EF4-FFF2-40B4-BE49-F238E27FC236}">
                  <a16:creationId xmlns:a16="http://schemas.microsoft.com/office/drawing/2014/main" id="{A7C74F11-B75F-6DB1-9D35-FED200613D15}"/>
                </a:ext>
              </a:extLst>
            </p:cNvPr>
            <p:cNvSpPr/>
            <p:nvPr/>
          </p:nvSpPr>
          <p:spPr>
            <a:xfrm>
              <a:off x="9706932" y="6771126"/>
              <a:ext cx="1152000" cy="1152000"/>
            </a:xfrm>
            <a:prstGeom prst="flowChartConnector">
              <a:avLst/>
            </a:prstGeom>
            <a:solidFill>
              <a:schemeClr val="bg2">
                <a:lumMod val="50000"/>
                <a:alpha val="3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ea typeface="游ゴシック"/>
                </a:rPr>
                <a:t>防災拠点</a:t>
              </a:r>
              <a:endParaRPr lang="en-US" sz="2400" b="1">
                <a:solidFill>
                  <a:schemeClr val="tx1"/>
                </a:solidFill>
              </a:endParaRPr>
            </a:p>
          </p:txBody>
        </p:sp>
        <p:sp>
          <p:nvSpPr>
            <p:cNvPr id="13" name="Flowchart: Connector 25">
              <a:extLst>
                <a:ext uri="{FF2B5EF4-FFF2-40B4-BE49-F238E27FC236}">
                  <a16:creationId xmlns:a16="http://schemas.microsoft.com/office/drawing/2014/main" id="{AEB5CCD7-836D-83F6-8013-8CD38978C0BE}"/>
                </a:ext>
              </a:extLst>
            </p:cNvPr>
            <p:cNvSpPr/>
            <p:nvPr/>
          </p:nvSpPr>
          <p:spPr>
            <a:xfrm>
              <a:off x="7280344" y="7275055"/>
              <a:ext cx="1152000" cy="1152000"/>
            </a:xfrm>
            <a:prstGeom prst="flowChartConnector">
              <a:avLst/>
            </a:prstGeom>
            <a:solidFill>
              <a:schemeClr val="bg2">
                <a:lumMod val="50000"/>
                <a:alpha val="30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ea typeface="游ゴシック"/>
                </a:rPr>
                <a:t>支所</a:t>
              </a:r>
              <a:endParaRPr lang="en-US" sz="2400" b="1">
                <a:solidFill>
                  <a:schemeClr val="tx1"/>
                </a:solidFill>
              </a:endParaRPr>
            </a:p>
          </p:txBody>
        </p:sp>
      </p:grpSp>
      <p:sp>
        <p:nvSpPr>
          <p:cNvPr id="42" name="正方形/長方形 41">
            <a:extLst>
              <a:ext uri="{FF2B5EF4-FFF2-40B4-BE49-F238E27FC236}">
                <a16:creationId xmlns:a16="http://schemas.microsoft.com/office/drawing/2014/main" id="{7B622B6E-346B-3C46-4E00-EF76AC1531D2}"/>
              </a:ext>
            </a:extLst>
          </p:cNvPr>
          <p:cNvSpPr/>
          <p:nvPr/>
        </p:nvSpPr>
        <p:spPr>
          <a:xfrm>
            <a:off x="8586651" y="3683727"/>
            <a:ext cx="1672046" cy="165817"/>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57A22E8F-E1A6-800F-AEC8-03BCC0EA4E60}"/>
              </a:ext>
            </a:extLst>
          </p:cNvPr>
          <p:cNvSpPr txBox="1"/>
          <p:nvPr/>
        </p:nvSpPr>
        <p:spPr>
          <a:xfrm>
            <a:off x="8702185" y="3387879"/>
            <a:ext cx="1415772" cy="461665"/>
          </a:xfrm>
          <a:prstGeom prst="rect">
            <a:avLst/>
          </a:prstGeom>
          <a:noFill/>
        </p:spPr>
        <p:txBody>
          <a:bodyPr wrap="none" rtlCol="0">
            <a:spAutoFit/>
          </a:bodyPr>
          <a:lstStyle/>
          <a:p>
            <a:pPr algn="ctr"/>
            <a:r>
              <a:rPr kumimoji="1" lang="ja-JP" altLang="en-US" sz="2400" b="1"/>
              <a:t>配置機能</a:t>
            </a:r>
          </a:p>
        </p:txBody>
      </p:sp>
      <p:pic>
        <p:nvPicPr>
          <p:cNvPr id="45" name="グラフィックス 44" descr="最新のアーキテクチャ 枠線">
            <a:extLst>
              <a:ext uri="{FF2B5EF4-FFF2-40B4-BE49-F238E27FC236}">
                <a16:creationId xmlns:a16="http://schemas.microsoft.com/office/drawing/2014/main" id="{F78A0B3B-58FF-8904-0977-5E6E133212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483017" y="3429000"/>
            <a:ext cx="879339" cy="527828"/>
          </a:xfrm>
          <a:prstGeom prst="rect">
            <a:avLst/>
          </a:prstGeom>
        </p:spPr>
      </p:pic>
    </p:spTree>
    <p:custDataLst>
      <p:tags r:id="rId1"/>
    </p:custDataLst>
    <p:extLst>
      <p:ext uri="{BB962C8B-B14F-4D97-AF65-F5344CB8AC3E}">
        <p14:creationId xmlns:p14="http://schemas.microsoft.com/office/powerpoint/2010/main" val="2428474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9016A-A8B4-6EB8-D077-20DDC229CCDD}"/>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702E5484-DFD5-ECFF-C659-546A36082931}"/>
              </a:ext>
            </a:extLst>
          </p:cNvPr>
          <p:cNvSpPr>
            <a:spLocks noGrp="1"/>
          </p:cNvSpPr>
          <p:nvPr>
            <p:ph type="body" sz="quarter" idx="10"/>
          </p:nvPr>
        </p:nvSpPr>
        <p:spPr/>
        <p:txBody>
          <a:bodyPr/>
          <a:lstStyle/>
          <a:p>
            <a:r>
              <a:rPr lang="ja-JP" altLang="en-US"/>
              <a:t>効率化</a:t>
            </a:r>
            <a:endParaRPr kumimoji="1" lang="ja-JP" altLang="en-US"/>
          </a:p>
        </p:txBody>
      </p:sp>
      <p:sp>
        <p:nvSpPr>
          <p:cNvPr id="3" name="タイトル 2">
            <a:extLst>
              <a:ext uri="{FF2B5EF4-FFF2-40B4-BE49-F238E27FC236}">
                <a16:creationId xmlns:a16="http://schemas.microsoft.com/office/drawing/2014/main" id="{092E60D5-D299-001F-4B46-8EB2CB9E9A5D}"/>
              </a:ext>
            </a:extLst>
          </p:cNvPr>
          <p:cNvSpPr>
            <a:spLocks noGrp="1"/>
          </p:cNvSpPr>
          <p:nvPr>
            <p:ph type="ctrTitle"/>
          </p:nvPr>
        </p:nvSpPr>
        <p:spPr/>
        <p:txBody>
          <a:bodyPr/>
          <a:lstStyle/>
          <a:p>
            <a:r>
              <a:rPr kumimoji="1" lang="ja-JP" altLang="en-US"/>
              <a:t>新治地区公共施設の統廃合</a:t>
            </a:r>
          </a:p>
        </p:txBody>
      </p:sp>
      <p:grpSp>
        <p:nvGrpSpPr>
          <p:cNvPr id="42" name="グループ化 41">
            <a:extLst>
              <a:ext uri="{FF2B5EF4-FFF2-40B4-BE49-F238E27FC236}">
                <a16:creationId xmlns:a16="http://schemas.microsoft.com/office/drawing/2014/main" id="{8B016302-7A22-A492-F7D9-38D73E8924D0}"/>
              </a:ext>
            </a:extLst>
          </p:cNvPr>
          <p:cNvGrpSpPr/>
          <p:nvPr/>
        </p:nvGrpSpPr>
        <p:grpSpPr>
          <a:xfrm>
            <a:off x="241738" y="1161164"/>
            <a:ext cx="5632576" cy="4491652"/>
            <a:chOff x="241738" y="1182184"/>
            <a:chExt cx="5632576" cy="4491652"/>
          </a:xfrm>
        </p:grpSpPr>
        <p:sp>
          <p:nvSpPr>
            <p:cNvPr id="4" name="四角形: 角を丸くする 3">
              <a:extLst>
                <a:ext uri="{FF2B5EF4-FFF2-40B4-BE49-F238E27FC236}">
                  <a16:creationId xmlns:a16="http://schemas.microsoft.com/office/drawing/2014/main" id="{32693C27-ECB2-CD6D-0197-D34BE5472F08}"/>
                </a:ext>
              </a:extLst>
            </p:cNvPr>
            <p:cNvSpPr/>
            <p:nvPr/>
          </p:nvSpPr>
          <p:spPr>
            <a:xfrm>
              <a:off x="241738" y="1182184"/>
              <a:ext cx="5632576" cy="4491652"/>
            </a:xfrm>
            <a:prstGeom prst="roundRect">
              <a:avLst>
                <a:gd name="adj" fmla="val 11827"/>
              </a:avLst>
            </a:prstGeom>
            <a:solidFill>
              <a:schemeClr val="bg2">
                <a:lumMod val="40000"/>
                <a:lumOff val="60000"/>
              </a:schemeClr>
            </a:solidFill>
            <a:ln w="381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solidFill>
                </a:rPr>
                <a:t>　 </a:t>
              </a:r>
              <a:endParaRPr kumimoji="1" lang="en-US" altLang="ja-JP" sz="2800" b="1">
                <a:solidFill>
                  <a:schemeClr val="tx1"/>
                </a:solidFill>
              </a:endParaRPr>
            </a:p>
            <a:p>
              <a:endParaRPr lang="en-US" altLang="ja-JP" sz="2400" b="1">
                <a:solidFill>
                  <a:schemeClr val="tx1"/>
                </a:solidFill>
              </a:endParaRPr>
            </a:p>
            <a:p>
              <a:endParaRPr lang="en-US" altLang="ja-JP" sz="2400" b="1">
                <a:solidFill>
                  <a:schemeClr val="tx1"/>
                </a:solidFill>
              </a:endParaRPr>
            </a:p>
            <a:p>
              <a:endParaRPr lang="en-US" altLang="ja-JP" sz="2400" b="1">
                <a:solidFill>
                  <a:schemeClr val="tx1"/>
                </a:solidFill>
              </a:endParaRPr>
            </a:p>
            <a:p>
              <a:r>
                <a:rPr lang="ja-JP" altLang="en-US" sz="2400" b="1">
                  <a:solidFill>
                    <a:schemeClr val="tx1"/>
                  </a:solidFill>
                </a:rPr>
                <a:t>　</a:t>
              </a:r>
              <a:endParaRPr lang="en-US" altLang="ja-JP" sz="2400" b="1">
                <a:solidFill>
                  <a:schemeClr val="tx1"/>
                </a:solidFill>
              </a:endParaRPr>
            </a:p>
            <a:p>
              <a:r>
                <a:rPr lang="ja-JP" altLang="en-US" sz="2400" b="1">
                  <a:solidFill>
                    <a:schemeClr val="tx1"/>
                  </a:solidFill>
                </a:rPr>
                <a:t>　管理・運営費 　</a:t>
              </a:r>
              <a:endParaRPr lang="en-US" altLang="ja-JP" sz="2400" b="1">
                <a:solidFill>
                  <a:schemeClr val="tx1"/>
                </a:solidFill>
              </a:endParaRPr>
            </a:p>
            <a:p>
              <a:r>
                <a:rPr lang="ja-JP" altLang="en-US" sz="2400" b="1">
                  <a:solidFill>
                    <a:schemeClr val="tx1"/>
                  </a:solidFill>
                </a:rPr>
                <a:t>　改修費（計画改修・大規模改修）</a:t>
              </a:r>
              <a:endParaRPr lang="en-US" altLang="ja-JP" sz="2400" b="1">
                <a:solidFill>
                  <a:schemeClr val="tx1"/>
                </a:solidFill>
              </a:endParaRPr>
            </a:p>
            <a:p>
              <a:pPr algn="ctr"/>
              <a:r>
                <a:rPr kumimoji="1" lang="ja-JP" altLang="en-US" sz="2400" b="1">
                  <a:solidFill>
                    <a:schemeClr val="tx1"/>
                  </a:solidFill>
                </a:rPr>
                <a:t>　</a:t>
              </a:r>
            </a:p>
          </p:txBody>
        </p:sp>
        <p:cxnSp>
          <p:nvCxnSpPr>
            <p:cNvPr id="14" name="直線コネクタ 13">
              <a:extLst>
                <a:ext uri="{FF2B5EF4-FFF2-40B4-BE49-F238E27FC236}">
                  <a16:creationId xmlns:a16="http://schemas.microsoft.com/office/drawing/2014/main" id="{D2F0AEBB-07E1-B988-37AC-D7A5AB032102}"/>
                </a:ext>
              </a:extLst>
            </p:cNvPr>
            <p:cNvCxnSpPr>
              <a:cxnSpLocks/>
            </p:cNvCxnSpPr>
            <p:nvPr/>
          </p:nvCxnSpPr>
          <p:spPr>
            <a:xfrm>
              <a:off x="711163" y="4733243"/>
              <a:ext cx="445273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直角三角形 21">
              <a:extLst>
                <a:ext uri="{FF2B5EF4-FFF2-40B4-BE49-F238E27FC236}">
                  <a16:creationId xmlns:a16="http://schemas.microsoft.com/office/drawing/2014/main" id="{F4287967-8FFF-E1C2-8258-9FF4A2DBED36}"/>
                </a:ext>
              </a:extLst>
            </p:cNvPr>
            <p:cNvSpPr>
              <a:spLocks noChangeAspect="1"/>
            </p:cNvSpPr>
            <p:nvPr/>
          </p:nvSpPr>
          <p:spPr>
            <a:xfrm rot="13500000">
              <a:off x="535039" y="3898654"/>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直角三角形 22">
              <a:extLst>
                <a:ext uri="{FF2B5EF4-FFF2-40B4-BE49-F238E27FC236}">
                  <a16:creationId xmlns:a16="http://schemas.microsoft.com/office/drawing/2014/main" id="{A5DBFC20-0A6D-0F1B-2133-0BCB5BE82B74}"/>
                </a:ext>
              </a:extLst>
            </p:cNvPr>
            <p:cNvSpPr>
              <a:spLocks noChangeAspect="1"/>
            </p:cNvSpPr>
            <p:nvPr/>
          </p:nvSpPr>
          <p:spPr>
            <a:xfrm rot="13500000">
              <a:off x="535039" y="4275589"/>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2266B108-0C47-B7F0-541B-EC2193DBFE98}"/>
                </a:ext>
              </a:extLst>
            </p:cNvPr>
            <p:cNvSpPr/>
            <p:nvPr/>
          </p:nvSpPr>
          <p:spPr>
            <a:xfrm>
              <a:off x="529767" y="2056508"/>
              <a:ext cx="5015145" cy="254560"/>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1DADD105-52E5-F562-867A-A8AC72545EAA}"/>
                </a:ext>
              </a:extLst>
            </p:cNvPr>
            <p:cNvSpPr txBox="1"/>
            <p:nvPr/>
          </p:nvSpPr>
          <p:spPr>
            <a:xfrm>
              <a:off x="625039" y="1693112"/>
              <a:ext cx="5247861" cy="523220"/>
            </a:xfrm>
            <a:prstGeom prst="rect">
              <a:avLst/>
            </a:prstGeom>
            <a:noFill/>
          </p:spPr>
          <p:txBody>
            <a:bodyPr wrap="square" rtlCol="0">
              <a:spAutoFit/>
            </a:bodyPr>
            <a:lstStyle/>
            <a:p>
              <a:r>
                <a:rPr kumimoji="1" lang="ja-JP" altLang="en-US" sz="2800" b="1"/>
                <a:t>現状維持の場合（</a:t>
              </a:r>
              <a:r>
                <a:rPr kumimoji="1" lang="en-US" altLang="ja-JP" sz="2800" b="1"/>
                <a:t>3</a:t>
              </a:r>
              <a:r>
                <a:rPr kumimoji="1" lang="ja-JP" altLang="en-US" sz="2800" b="1"/>
                <a:t>施設合計）</a:t>
              </a:r>
            </a:p>
          </p:txBody>
        </p:sp>
        <p:pic>
          <p:nvPicPr>
            <p:cNvPr id="30" name="グラフィックス 29" descr="最新のアーキテクチャ 単色塗りつぶし">
              <a:extLst>
                <a:ext uri="{FF2B5EF4-FFF2-40B4-BE49-F238E27FC236}">
                  <a16:creationId xmlns:a16="http://schemas.microsoft.com/office/drawing/2014/main" id="{381AC6D9-BB3A-E149-8DE4-C0EC6267AB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6253" y="2526929"/>
              <a:ext cx="914400" cy="914400"/>
            </a:xfrm>
            <a:prstGeom prst="rect">
              <a:avLst/>
            </a:prstGeom>
          </p:spPr>
        </p:pic>
        <p:pic>
          <p:nvPicPr>
            <p:cNvPr id="36" name="図 35" descr="図形&#10;&#10;AI 生成コンテンツは誤りを含む可能性があります。">
              <a:extLst>
                <a:ext uri="{FF2B5EF4-FFF2-40B4-BE49-F238E27FC236}">
                  <a16:creationId xmlns:a16="http://schemas.microsoft.com/office/drawing/2014/main" id="{2352AB2D-7CF3-F0C2-06B8-9FEA725A0A45}"/>
                </a:ext>
              </a:extLst>
            </p:cNvPr>
            <p:cNvPicPr>
              <a:picLocks noChangeAspect="1"/>
            </p:cNvPicPr>
            <p:nvPr/>
          </p:nvPicPr>
          <p:blipFill>
            <a:blip r:embed="rId6"/>
            <a:stretch>
              <a:fillRect/>
            </a:stretch>
          </p:blipFill>
          <p:spPr>
            <a:xfrm>
              <a:off x="2514809" y="2526929"/>
              <a:ext cx="914400" cy="914400"/>
            </a:xfrm>
            <a:prstGeom prst="rect">
              <a:avLst/>
            </a:prstGeom>
          </p:spPr>
        </p:pic>
        <p:pic>
          <p:nvPicPr>
            <p:cNvPr id="38" name="図 37" descr="図形&#10;&#10;AI 生成コンテンツは誤りを含む可能性があります。">
              <a:extLst>
                <a:ext uri="{FF2B5EF4-FFF2-40B4-BE49-F238E27FC236}">
                  <a16:creationId xmlns:a16="http://schemas.microsoft.com/office/drawing/2014/main" id="{9241FAB0-0233-390C-2015-FD7B4C376844}"/>
                </a:ext>
              </a:extLst>
            </p:cNvPr>
            <p:cNvPicPr>
              <a:picLocks noChangeAspect="1"/>
            </p:cNvPicPr>
            <p:nvPr/>
          </p:nvPicPr>
          <p:blipFill>
            <a:blip r:embed="rId7"/>
            <a:stretch>
              <a:fillRect/>
            </a:stretch>
          </p:blipFill>
          <p:spPr>
            <a:xfrm>
              <a:off x="4073365" y="2828477"/>
              <a:ext cx="612852" cy="612852"/>
            </a:xfrm>
            <a:prstGeom prst="rect">
              <a:avLst/>
            </a:prstGeom>
          </p:spPr>
        </p:pic>
      </p:grpSp>
      <p:grpSp>
        <p:nvGrpSpPr>
          <p:cNvPr id="41" name="グループ化 40">
            <a:extLst>
              <a:ext uri="{FF2B5EF4-FFF2-40B4-BE49-F238E27FC236}">
                <a16:creationId xmlns:a16="http://schemas.microsoft.com/office/drawing/2014/main" id="{613C9861-0846-C5FE-DB63-96A9518A25E7}"/>
              </a:ext>
            </a:extLst>
          </p:cNvPr>
          <p:cNvGrpSpPr/>
          <p:nvPr/>
        </p:nvGrpSpPr>
        <p:grpSpPr>
          <a:xfrm>
            <a:off x="6403705" y="1182184"/>
            <a:ext cx="5546557" cy="4491652"/>
            <a:chOff x="6403705" y="1182184"/>
            <a:chExt cx="5546557" cy="4491652"/>
          </a:xfrm>
        </p:grpSpPr>
        <p:sp>
          <p:nvSpPr>
            <p:cNvPr id="6" name="四角形: 角を丸くする 5">
              <a:extLst>
                <a:ext uri="{FF2B5EF4-FFF2-40B4-BE49-F238E27FC236}">
                  <a16:creationId xmlns:a16="http://schemas.microsoft.com/office/drawing/2014/main" id="{CB521696-5883-0E37-4BBD-41F321E6CD79}"/>
                </a:ext>
              </a:extLst>
            </p:cNvPr>
            <p:cNvSpPr/>
            <p:nvPr/>
          </p:nvSpPr>
          <p:spPr>
            <a:xfrm>
              <a:off x="6403705" y="1182184"/>
              <a:ext cx="5546557" cy="4491652"/>
            </a:xfrm>
            <a:prstGeom prst="roundRect">
              <a:avLst>
                <a:gd name="adj" fmla="val 11827"/>
              </a:avLst>
            </a:prstGeom>
            <a:solidFill>
              <a:schemeClr val="bg2">
                <a:lumMod val="40000"/>
                <a:lumOff val="60000"/>
              </a:schemeClr>
            </a:solidFill>
            <a:ln w="38100">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800" b="1">
                <a:solidFill>
                  <a:schemeClr val="tx1"/>
                </a:solidFill>
              </a:endParaRPr>
            </a:p>
            <a:p>
              <a:pPr algn="r"/>
              <a:endParaRPr lang="en-US" altLang="ja-JP" sz="2400" b="1">
                <a:solidFill>
                  <a:schemeClr val="tx1"/>
                </a:solidFill>
              </a:endParaRPr>
            </a:p>
            <a:p>
              <a:endParaRPr lang="en-US" altLang="ja-JP" sz="2400" b="1">
                <a:solidFill>
                  <a:schemeClr val="tx1"/>
                </a:solidFill>
              </a:endParaRPr>
            </a:p>
            <a:p>
              <a:endParaRPr lang="en-US" altLang="ja-JP" sz="2400" b="1">
                <a:solidFill>
                  <a:schemeClr val="tx1"/>
                </a:solidFill>
              </a:endParaRPr>
            </a:p>
            <a:p>
              <a:r>
                <a:rPr lang="ja-JP" altLang="en-US" sz="2400" b="1">
                  <a:solidFill>
                    <a:schemeClr val="tx1"/>
                  </a:solidFill>
                </a:rPr>
                <a:t>　</a:t>
              </a:r>
              <a:endParaRPr lang="en-US" altLang="ja-JP" sz="2400" b="1">
                <a:solidFill>
                  <a:schemeClr val="tx1"/>
                </a:solidFill>
              </a:endParaRPr>
            </a:p>
            <a:p>
              <a:r>
                <a:rPr lang="ja-JP" altLang="en-US" sz="2400" b="1">
                  <a:solidFill>
                    <a:schemeClr val="tx1"/>
                  </a:solidFill>
                </a:rPr>
                <a:t>　初期費用（工事費・解体費など）</a:t>
              </a:r>
              <a:r>
                <a:rPr kumimoji="1" lang="ja-JP" altLang="en-US" sz="2400" b="1">
                  <a:solidFill>
                    <a:schemeClr val="tx1"/>
                  </a:solidFill>
                </a:rPr>
                <a:t>　 </a:t>
              </a:r>
              <a:endParaRPr kumimoji="1" lang="en-US" altLang="ja-JP" sz="2400" b="1">
                <a:solidFill>
                  <a:schemeClr val="tx1"/>
                </a:solidFill>
              </a:endParaRPr>
            </a:p>
            <a:p>
              <a:r>
                <a:rPr lang="ja-JP" altLang="en-US" sz="2400" b="1">
                  <a:solidFill>
                    <a:schemeClr val="tx1"/>
                  </a:solidFill>
                </a:rPr>
                <a:t>　管理・運営費　</a:t>
              </a:r>
              <a:endParaRPr lang="en-US" altLang="ja-JP" sz="2400" b="1">
                <a:solidFill>
                  <a:schemeClr val="tx1"/>
                </a:solidFill>
              </a:endParaRPr>
            </a:p>
            <a:p>
              <a:r>
                <a:rPr lang="ja-JP" altLang="en-US" sz="2400" b="1">
                  <a:solidFill>
                    <a:schemeClr val="tx1"/>
                  </a:solidFill>
                </a:rPr>
                <a:t>　改修費（計画改修）</a:t>
              </a:r>
              <a:endParaRPr kumimoji="1" lang="en-US" altLang="ja-JP" sz="2400" b="1">
                <a:solidFill>
                  <a:schemeClr val="tx1"/>
                </a:solidFill>
              </a:endParaRPr>
            </a:p>
            <a:p>
              <a:pPr algn="ctr"/>
              <a:endParaRPr lang="en-US" altLang="ja-JP" sz="2400" b="1">
                <a:solidFill>
                  <a:schemeClr val="tx1"/>
                </a:solidFill>
              </a:endParaRPr>
            </a:p>
            <a:p>
              <a:pPr algn="ctr"/>
              <a:r>
                <a:rPr kumimoji="1" lang="ja-JP" altLang="en-US" sz="2400" b="1">
                  <a:solidFill>
                    <a:schemeClr val="tx1"/>
                  </a:solidFill>
                </a:rPr>
                <a:t>合計                約</a:t>
              </a:r>
              <a:r>
                <a:rPr lang="en-US" altLang="ja-JP" sz="2400" b="1">
                  <a:solidFill>
                    <a:schemeClr val="tx1"/>
                  </a:solidFill>
                </a:rPr>
                <a:t>18</a:t>
              </a:r>
              <a:r>
                <a:rPr kumimoji="1" lang="ja-JP" altLang="en-US" sz="2400" b="1">
                  <a:solidFill>
                    <a:schemeClr val="tx1"/>
                  </a:solidFill>
                </a:rPr>
                <a:t>億</a:t>
              </a:r>
              <a:r>
                <a:rPr kumimoji="1" lang="en-US" altLang="ja-JP" sz="2400" b="1">
                  <a:solidFill>
                    <a:schemeClr val="tx1"/>
                  </a:solidFill>
                </a:rPr>
                <a:t>7483</a:t>
              </a:r>
              <a:r>
                <a:rPr kumimoji="1" lang="ja-JP" altLang="en-US" sz="2400" b="1">
                  <a:solidFill>
                    <a:schemeClr val="tx1"/>
                  </a:solidFill>
                </a:rPr>
                <a:t>万円　</a:t>
              </a:r>
            </a:p>
          </p:txBody>
        </p:sp>
        <p:cxnSp>
          <p:nvCxnSpPr>
            <p:cNvPr id="16" name="直線コネクタ 15">
              <a:extLst>
                <a:ext uri="{FF2B5EF4-FFF2-40B4-BE49-F238E27FC236}">
                  <a16:creationId xmlns:a16="http://schemas.microsoft.com/office/drawing/2014/main" id="{7703E8EF-79E6-9BC3-0A98-438EBA01E673}"/>
                </a:ext>
              </a:extLst>
            </p:cNvPr>
            <p:cNvCxnSpPr>
              <a:cxnSpLocks/>
            </p:cNvCxnSpPr>
            <p:nvPr/>
          </p:nvCxnSpPr>
          <p:spPr>
            <a:xfrm>
              <a:off x="6969140" y="4718304"/>
              <a:ext cx="451899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直角三角形 23">
              <a:extLst>
                <a:ext uri="{FF2B5EF4-FFF2-40B4-BE49-F238E27FC236}">
                  <a16:creationId xmlns:a16="http://schemas.microsoft.com/office/drawing/2014/main" id="{42AC3E55-9205-EDF0-223E-1654801B4BC9}"/>
                </a:ext>
              </a:extLst>
            </p:cNvPr>
            <p:cNvSpPr>
              <a:spLocks noChangeAspect="1"/>
            </p:cNvSpPr>
            <p:nvPr/>
          </p:nvSpPr>
          <p:spPr>
            <a:xfrm rot="13500000">
              <a:off x="6677805" y="3557375"/>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直角三角形 24">
              <a:extLst>
                <a:ext uri="{FF2B5EF4-FFF2-40B4-BE49-F238E27FC236}">
                  <a16:creationId xmlns:a16="http://schemas.microsoft.com/office/drawing/2014/main" id="{6A523736-C54B-79B1-CADB-0AC3BC297190}"/>
                </a:ext>
              </a:extLst>
            </p:cNvPr>
            <p:cNvSpPr>
              <a:spLocks noChangeAspect="1"/>
            </p:cNvSpPr>
            <p:nvPr/>
          </p:nvSpPr>
          <p:spPr>
            <a:xfrm rot="13500000">
              <a:off x="6677804" y="3921922"/>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直角三角形 25">
              <a:extLst>
                <a:ext uri="{FF2B5EF4-FFF2-40B4-BE49-F238E27FC236}">
                  <a16:creationId xmlns:a16="http://schemas.microsoft.com/office/drawing/2014/main" id="{EF70D6D9-454F-17E7-085B-FB4BD6081F12}"/>
                </a:ext>
              </a:extLst>
            </p:cNvPr>
            <p:cNvSpPr>
              <a:spLocks noChangeAspect="1"/>
            </p:cNvSpPr>
            <p:nvPr/>
          </p:nvSpPr>
          <p:spPr>
            <a:xfrm rot="13500000">
              <a:off x="6677803" y="4286332"/>
              <a:ext cx="180000" cy="180000"/>
            </a:xfrm>
            <a:prstGeom prst="rtTriangle">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8B494502-CC43-8693-CA1E-5101BB3C4CE1}"/>
                </a:ext>
              </a:extLst>
            </p:cNvPr>
            <p:cNvSpPr/>
            <p:nvPr/>
          </p:nvSpPr>
          <p:spPr>
            <a:xfrm>
              <a:off x="7582004" y="2069753"/>
              <a:ext cx="2885412" cy="230211"/>
            </a:xfrm>
            <a:prstGeom prst="rect">
              <a:avLst/>
            </a:prstGeom>
            <a:solidFill>
              <a:srgbClr val="00AD7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1A2EA55-43BC-D871-DCF6-94D802482163}"/>
                </a:ext>
              </a:extLst>
            </p:cNvPr>
            <p:cNvSpPr txBox="1"/>
            <p:nvPr/>
          </p:nvSpPr>
          <p:spPr>
            <a:xfrm>
              <a:off x="7886550" y="1693112"/>
              <a:ext cx="2580866" cy="523220"/>
            </a:xfrm>
            <a:prstGeom prst="rect">
              <a:avLst/>
            </a:prstGeom>
            <a:noFill/>
          </p:spPr>
          <p:txBody>
            <a:bodyPr wrap="square" rtlCol="0">
              <a:spAutoFit/>
            </a:bodyPr>
            <a:lstStyle/>
            <a:p>
              <a:r>
                <a:rPr lang="ja-JP" altLang="en-US" sz="2800" b="1"/>
                <a:t>統合する場合</a:t>
              </a:r>
              <a:endParaRPr kumimoji="1" lang="ja-JP" altLang="en-US" sz="2800" b="1"/>
            </a:p>
          </p:txBody>
        </p:sp>
        <p:pic>
          <p:nvPicPr>
            <p:cNvPr id="40" name="グラフィックス 39" descr="最新のアーキテクチャ 枠線">
              <a:extLst>
                <a:ext uri="{FF2B5EF4-FFF2-40B4-BE49-F238E27FC236}">
                  <a16:creationId xmlns:a16="http://schemas.microsoft.com/office/drawing/2014/main" id="{066DFAA0-A116-D576-1B95-7A472B77AA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8564879" y="2426259"/>
              <a:ext cx="1327514" cy="1041664"/>
            </a:xfrm>
            <a:prstGeom prst="rect">
              <a:avLst/>
            </a:prstGeom>
          </p:spPr>
        </p:pic>
      </p:grpSp>
      <p:sp>
        <p:nvSpPr>
          <p:cNvPr id="13" name="矢印: 右 12">
            <a:extLst>
              <a:ext uri="{FF2B5EF4-FFF2-40B4-BE49-F238E27FC236}">
                <a16:creationId xmlns:a16="http://schemas.microsoft.com/office/drawing/2014/main" id="{5F5BC649-FFDD-5056-B845-A6F3690ADF10}"/>
              </a:ext>
            </a:extLst>
          </p:cNvPr>
          <p:cNvSpPr/>
          <p:nvPr/>
        </p:nvSpPr>
        <p:spPr>
          <a:xfrm>
            <a:off x="5518889" y="2693008"/>
            <a:ext cx="1222891" cy="1496641"/>
          </a:xfrm>
          <a:prstGeom prst="rightArrow">
            <a:avLst/>
          </a:prstGeom>
          <a:solidFill>
            <a:srgbClr val="FF6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右 14">
            <a:extLst>
              <a:ext uri="{FF2B5EF4-FFF2-40B4-BE49-F238E27FC236}">
                <a16:creationId xmlns:a16="http://schemas.microsoft.com/office/drawing/2014/main" id="{DA242B66-7F1A-BAE1-DF82-58B4D0830717}"/>
              </a:ext>
            </a:extLst>
          </p:cNvPr>
          <p:cNvSpPr/>
          <p:nvPr/>
        </p:nvSpPr>
        <p:spPr>
          <a:xfrm>
            <a:off x="5499687" y="2598272"/>
            <a:ext cx="1222891" cy="1496641"/>
          </a:xfrm>
          <a:prstGeom prst="rightArrow">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A5C65943-F059-1FC4-0CD6-DE455971BFF0}"/>
              </a:ext>
            </a:extLst>
          </p:cNvPr>
          <p:cNvSpPr txBox="1"/>
          <p:nvPr/>
        </p:nvSpPr>
        <p:spPr>
          <a:xfrm>
            <a:off x="711163" y="4892533"/>
            <a:ext cx="4807726" cy="738664"/>
          </a:xfrm>
          <a:prstGeom prst="rect">
            <a:avLst/>
          </a:prstGeom>
          <a:noFill/>
        </p:spPr>
        <p:txBody>
          <a:bodyPr wrap="none" rtlCol="0">
            <a:spAutoFit/>
          </a:bodyPr>
          <a:lstStyle/>
          <a:p>
            <a:r>
              <a:rPr lang="ja-JP" altLang="en-US" sz="2400" b="1"/>
              <a:t>合計                約</a:t>
            </a:r>
            <a:r>
              <a:rPr lang="en-US" altLang="ja-JP" sz="2400" b="1"/>
              <a:t>31</a:t>
            </a:r>
            <a:r>
              <a:rPr lang="ja-JP" altLang="en-US" sz="2400" b="1"/>
              <a:t>億</a:t>
            </a:r>
            <a:r>
              <a:rPr lang="en-US" altLang="ja-JP" sz="2400" b="1"/>
              <a:t>1034</a:t>
            </a:r>
            <a:r>
              <a:rPr lang="ja-JP" altLang="en-US" sz="2400" b="1"/>
              <a:t>万円　</a:t>
            </a:r>
          </a:p>
          <a:p>
            <a:endParaRPr kumimoji="1" lang="ja-JP" altLang="en-US"/>
          </a:p>
        </p:txBody>
      </p:sp>
      <p:grpSp>
        <p:nvGrpSpPr>
          <p:cNvPr id="17" name="グループ化 16">
            <a:extLst>
              <a:ext uri="{FF2B5EF4-FFF2-40B4-BE49-F238E27FC236}">
                <a16:creationId xmlns:a16="http://schemas.microsoft.com/office/drawing/2014/main" id="{D8240A9E-8AC0-DFC7-FE13-699F28FF0BFE}"/>
              </a:ext>
            </a:extLst>
          </p:cNvPr>
          <p:cNvGrpSpPr/>
          <p:nvPr/>
        </p:nvGrpSpPr>
        <p:grpSpPr>
          <a:xfrm>
            <a:off x="3853675" y="4129336"/>
            <a:ext cx="4751699" cy="1830334"/>
            <a:chOff x="5976895" y="2981837"/>
            <a:chExt cx="4406357" cy="2105394"/>
          </a:xfrm>
        </p:grpSpPr>
        <p:sp>
          <p:nvSpPr>
            <p:cNvPr id="18" name="Rectangle: Rounded Corners 3">
              <a:extLst>
                <a:ext uri="{FF2B5EF4-FFF2-40B4-BE49-F238E27FC236}">
                  <a16:creationId xmlns:a16="http://schemas.microsoft.com/office/drawing/2014/main" id="{52D373A2-2705-54E4-7F28-ABBA0FEA286C}"/>
                </a:ext>
              </a:extLst>
            </p:cNvPr>
            <p:cNvSpPr/>
            <p:nvPr/>
          </p:nvSpPr>
          <p:spPr>
            <a:xfrm>
              <a:off x="6089727" y="3094669"/>
              <a:ext cx="4293525" cy="1992562"/>
            </a:xfrm>
            <a:prstGeom prst="roundRect">
              <a:avLst/>
            </a:prstGeom>
            <a:solidFill>
              <a:schemeClr val="accent1"/>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ja-JP" sz="3600">
                <a:solidFill>
                  <a:schemeClr val="tx1"/>
                </a:solidFill>
                <a:ea typeface="游ゴシック"/>
              </a:endParaRPr>
            </a:p>
          </p:txBody>
        </p:sp>
        <p:sp>
          <p:nvSpPr>
            <p:cNvPr id="19" name="Rectangle: Rounded Corners 3">
              <a:extLst>
                <a:ext uri="{FF2B5EF4-FFF2-40B4-BE49-F238E27FC236}">
                  <a16:creationId xmlns:a16="http://schemas.microsoft.com/office/drawing/2014/main" id="{B618982A-C46E-06DA-2F15-E4819D49C8E3}"/>
                </a:ext>
              </a:extLst>
            </p:cNvPr>
            <p:cNvSpPr/>
            <p:nvPr/>
          </p:nvSpPr>
          <p:spPr>
            <a:xfrm>
              <a:off x="5976895" y="2981837"/>
              <a:ext cx="4293525" cy="1992562"/>
            </a:xfrm>
            <a:prstGeom prst="roundRect">
              <a:avLst/>
            </a:prstGeom>
            <a:solidFill>
              <a:schemeClr val="accent1">
                <a:lumMod val="40000"/>
                <a:lumOff val="60000"/>
              </a:schemeClr>
            </a:solid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3600" b="1">
                  <a:solidFill>
                    <a:schemeClr val="tx1"/>
                  </a:solidFill>
                  <a:ea typeface="游ゴシック"/>
                </a:rPr>
                <a:t>20</a:t>
              </a:r>
              <a:r>
                <a:rPr lang="ja-JP" altLang="en-US" sz="3600" b="1">
                  <a:solidFill>
                    <a:schemeClr val="tx1"/>
                  </a:solidFill>
                  <a:ea typeface="游ゴシック"/>
                </a:rPr>
                <a:t>年間で</a:t>
              </a:r>
              <a:endParaRPr lang="en-US" altLang="ja-JP" sz="3600" b="1">
                <a:solidFill>
                  <a:schemeClr val="tx1"/>
                </a:solidFill>
                <a:ea typeface="游ゴシック"/>
              </a:endParaRPr>
            </a:p>
            <a:p>
              <a:r>
                <a:rPr lang="ja-JP" altLang="en-US" sz="3600" b="1">
                  <a:solidFill>
                    <a:schemeClr val="tx1"/>
                  </a:solidFill>
                  <a:ea typeface="游ゴシック"/>
                </a:rPr>
                <a:t>約</a:t>
              </a:r>
              <a:r>
                <a:rPr lang="en-US" altLang="ja-JP" sz="4000" b="1">
                  <a:solidFill>
                    <a:schemeClr val="tx1"/>
                  </a:solidFill>
                  <a:ea typeface="游ゴシック"/>
                </a:rPr>
                <a:t>12.3</a:t>
              </a:r>
              <a:r>
                <a:rPr lang="ja-JP" altLang="en-US" sz="4000" b="1">
                  <a:solidFill>
                    <a:schemeClr val="tx1"/>
                  </a:solidFill>
                  <a:ea typeface="游ゴシック"/>
                </a:rPr>
                <a:t>億円</a:t>
              </a:r>
              <a:r>
                <a:rPr lang="ja-JP" altLang="en-US" sz="3600" b="1">
                  <a:solidFill>
                    <a:schemeClr val="tx1"/>
                  </a:solidFill>
                  <a:ea typeface="游ゴシック"/>
                </a:rPr>
                <a:t>削減</a:t>
              </a:r>
              <a:endParaRPr lang="en-US" altLang="ja-JP" sz="3600">
                <a:solidFill>
                  <a:schemeClr val="tx1"/>
                </a:solidFill>
                <a:ea typeface="游ゴシック"/>
              </a:endParaRPr>
            </a:p>
          </p:txBody>
        </p:sp>
        <p:pic>
          <p:nvPicPr>
            <p:cNvPr id="20" name="グラフィックス 19" descr="矢印: 反時計回りの曲線 単色塗りつぶし">
              <a:extLst>
                <a:ext uri="{FF2B5EF4-FFF2-40B4-BE49-F238E27FC236}">
                  <a16:creationId xmlns:a16="http://schemas.microsoft.com/office/drawing/2014/main" id="{F35D89B9-69EC-F44C-41B0-0C80B680745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519754" flipV="1">
              <a:off x="9349998" y="3944729"/>
              <a:ext cx="914400" cy="684877"/>
            </a:xfrm>
            <a:prstGeom prst="rect">
              <a:avLst/>
            </a:prstGeom>
          </p:spPr>
        </p:pic>
      </p:grpSp>
    </p:spTree>
    <p:custDataLst>
      <p:tags r:id="rId1"/>
    </p:custDataLst>
    <p:extLst>
      <p:ext uri="{BB962C8B-B14F-4D97-AF65-F5344CB8AC3E}">
        <p14:creationId xmlns:p14="http://schemas.microsoft.com/office/powerpoint/2010/main" val="263124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a:extLst>
              <a:ext uri="{FF2B5EF4-FFF2-40B4-BE49-F238E27FC236}">
                <a16:creationId xmlns:a16="http://schemas.microsoft.com/office/drawing/2014/main" id="{27B84126-8322-5D26-556C-57B285AE8B35}"/>
              </a:ext>
            </a:extLst>
          </p:cNvPr>
          <p:cNvSpPr/>
          <p:nvPr/>
        </p:nvSpPr>
        <p:spPr>
          <a:xfrm>
            <a:off x="10098433" y="355702"/>
            <a:ext cx="1759440" cy="4698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15" name="Rectangle 6">
            <a:extLst>
              <a:ext uri="{FF2B5EF4-FFF2-40B4-BE49-F238E27FC236}">
                <a16:creationId xmlns:a16="http://schemas.microsoft.com/office/drawing/2014/main" id="{E6BDC047-2C6F-6345-B554-E01E4E363F9F}"/>
              </a:ext>
            </a:extLst>
          </p:cNvPr>
          <p:cNvSpPr/>
          <p:nvPr/>
        </p:nvSpPr>
        <p:spPr>
          <a:xfrm>
            <a:off x="10024222" y="284068"/>
            <a:ext cx="1759440" cy="46985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2" name="タイトル 1">
            <a:extLst>
              <a:ext uri="{FF2B5EF4-FFF2-40B4-BE49-F238E27FC236}">
                <a16:creationId xmlns:a16="http://schemas.microsoft.com/office/drawing/2014/main" id="{8D17E46F-BF02-F131-6A43-D49E6FF82CBF}"/>
              </a:ext>
            </a:extLst>
          </p:cNvPr>
          <p:cNvSpPr>
            <a:spLocks noGrp="1"/>
          </p:cNvSpPr>
          <p:nvPr>
            <p:ph type="title"/>
          </p:nvPr>
        </p:nvSpPr>
        <p:spPr/>
        <p:txBody>
          <a:bodyPr/>
          <a:lstStyle/>
          <a:p>
            <a:r>
              <a:rPr lang="en-US" altLang="ja-JP"/>
              <a:t>2.</a:t>
            </a:r>
            <a:r>
              <a:rPr lang="ja-JP" altLang="en-US"/>
              <a:t>提案</a:t>
            </a:r>
            <a:endParaRPr kumimoji="1" lang="ja-JP" altLang="en-US"/>
          </a:p>
        </p:txBody>
      </p:sp>
      <p:sp>
        <p:nvSpPr>
          <p:cNvPr id="3" name="テキスト プレースホルダー 2">
            <a:extLst>
              <a:ext uri="{FF2B5EF4-FFF2-40B4-BE49-F238E27FC236}">
                <a16:creationId xmlns:a16="http://schemas.microsoft.com/office/drawing/2014/main" id="{07605013-DED3-1153-3DEB-BA6226B66C05}"/>
              </a:ext>
            </a:extLst>
          </p:cNvPr>
          <p:cNvSpPr>
            <a:spLocks noGrp="1"/>
          </p:cNvSpPr>
          <p:nvPr>
            <p:ph type="body" sz="quarter" idx="11"/>
          </p:nvPr>
        </p:nvSpPr>
        <p:spPr/>
        <p:txBody>
          <a:bodyPr/>
          <a:lstStyle/>
          <a:p>
            <a:r>
              <a:rPr kumimoji="1" lang="ja-JP" altLang="en-US">
                <a:solidFill>
                  <a:schemeClr val="bg1">
                    <a:lumMod val="50000"/>
                  </a:schemeClr>
                </a:solidFill>
              </a:rPr>
              <a:t>道の駅・工業団地</a:t>
            </a:r>
            <a:endParaRPr kumimoji="1" lang="en-US" altLang="ja-JP">
              <a:solidFill>
                <a:schemeClr val="bg1">
                  <a:lumMod val="50000"/>
                </a:schemeClr>
              </a:solidFill>
            </a:endParaRPr>
          </a:p>
          <a:p>
            <a:r>
              <a:rPr lang="ja-JP" altLang="en-US">
                <a:solidFill>
                  <a:schemeClr val="bg1">
                    <a:lumMod val="50000"/>
                  </a:schemeClr>
                </a:solidFill>
                <a:latin typeface="Hiragino Sans W6" panose="020B0400000000000000" pitchFamily="34" charset="-128"/>
                <a:ea typeface="Hiragino Sans W6" panose="020B0400000000000000" pitchFamily="34" charset="-128"/>
              </a:rPr>
              <a:t>効率化</a:t>
            </a:r>
            <a:endParaRPr kumimoji="1" lang="en-US" altLang="ja-JP">
              <a:solidFill>
                <a:schemeClr val="bg1">
                  <a:lumMod val="50000"/>
                </a:schemeClr>
              </a:solidFill>
              <a:latin typeface="Hiragino Sans W6" panose="020B0400000000000000" pitchFamily="34" charset="-128"/>
              <a:ea typeface="Hiragino Sans W6" panose="020B0400000000000000" pitchFamily="34" charset="-128"/>
            </a:endParaRPr>
          </a:p>
          <a:p>
            <a:r>
              <a:rPr lang="ja-JP" altLang="en-US" b="1"/>
              <a:t>愛着</a:t>
            </a:r>
            <a:endParaRPr lang="en-US" altLang="ja-JP" b="1"/>
          </a:p>
          <a:p>
            <a:r>
              <a:rPr lang="ja-JP" altLang="en-US">
                <a:solidFill>
                  <a:schemeClr val="bg1">
                    <a:lumMod val="50000"/>
                  </a:schemeClr>
                </a:solidFill>
              </a:rPr>
              <a:t>企業誘致</a:t>
            </a:r>
            <a:endParaRPr kumimoji="1" lang="ja-JP" altLang="en-US">
              <a:solidFill>
                <a:schemeClr val="bg1">
                  <a:lumMod val="50000"/>
                </a:schemeClr>
              </a:solidFill>
            </a:endParaRPr>
          </a:p>
        </p:txBody>
      </p:sp>
      <p:sp>
        <p:nvSpPr>
          <p:cNvPr id="4" name="正方形/長方形 3">
            <a:extLst>
              <a:ext uri="{FF2B5EF4-FFF2-40B4-BE49-F238E27FC236}">
                <a16:creationId xmlns:a16="http://schemas.microsoft.com/office/drawing/2014/main" id="{E17E2BA0-B656-38CE-20C6-1E2B8A9AB54C}"/>
              </a:ext>
            </a:extLst>
          </p:cNvPr>
          <p:cNvSpPr/>
          <p:nvPr/>
        </p:nvSpPr>
        <p:spPr>
          <a:xfrm>
            <a:off x="10750758" y="952443"/>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交通</a:t>
            </a:r>
          </a:p>
        </p:txBody>
      </p:sp>
      <p:sp>
        <p:nvSpPr>
          <p:cNvPr id="5" name="正方形/長方形 4">
            <a:extLst>
              <a:ext uri="{FF2B5EF4-FFF2-40B4-BE49-F238E27FC236}">
                <a16:creationId xmlns:a16="http://schemas.microsoft.com/office/drawing/2014/main" id="{5B6DC3BC-55C2-E01E-0A50-28039303B2D7}"/>
              </a:ext>
            </a:extLst>
          </p:cNvPr>
          <p:cNvSpPr/>
          <p:nvPr/>
        </p:nvSpPr>
        <p:spPr>
          <a:xfrm>
            <a:off x="10750758" y="1672877"/>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住環境</a:t>
            </a:r>
          </a:p>
        </p:txBody>
      </p:sp>
      <p:sp>
        <p:nvSpPr>
          <p:cNvPr id="6" name="正方形/長方形 5">
            <a:extLst>
              <a:ext uri="{FF2B5EF4-FFF2-40B4-BE49-F238E27FC236}">
                <a16:creationId xmlns:a16="http://schemas.microsoft.com/office/drawing/2014/main" id="{B5B93ED7-164F-9A70-C400-A5C44116FB7E}"/>
              </a:ext>
            </a:extLst>
          </p:cNvPr>
          <p:cNvSpPr/>
          <p:nvPr/>
        </p:nvSpPr>
        <p:spPr>
          <a:xfrm>
            <a:off x="10750758" y="2393314"/>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公共</a:t>
            </a:r>
          </a:p>
        </p:txBody>
      </p:sp>
      <p:sp>
        <p:nvSpPr>
          <p:cNvPr id="7" name="正方形/長方形 6">
            <a:extLst>
              <a:ext uri="{FF2B5EF4-FFF2-40B4-BE49-F238E27FC236}">
                <a16:creationId xmlns:a16="http://schemas.microsoft.com/office/drawing/2014/main" id="{2FB76474-A6ED-9530-6EB2-62C61D756783}"/>
              </a:ext>
            </a:extLst>
          </p:cNvPr>
          <p:cNvSpPr/>
          <p:nvPr/>
        </p:nvSpPr>
        <p:spPr>
          <a:xfrm>
            <a:off x="10750758" y="3086041"/>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愛着</a:t>
            </a:r>
          </a:p>
        </p:txBody>
      </p:sp>
      <p:sp>
        <p:nvSpPr>
          <p:cNvPr id="8" name="正方形/長方形 7">
            <a:extLst>
              <a:ext uri="{FF2B5EF4-FFF2-40B4-BE49-F238E27FC236}">
                <a16:creationId xmlns:a16="http://schemas.microsoft.com/office/drawing/2014/main" id="{C61059DD-ED11-8F8A-63B6-5535D0CFCAAE}"/>
              </a:ext>
            </a:extLst>
          </p:cNvPr>
          <p:cNvSpPr/>
          <p:nvPr/>
        </p:nvSpPr>
        <p:spPr>
          <a:xfrm>
            <a:off x="10750758" y="3778768"/>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産業</a:t>
            </a:r>
          </a:p>
        </p:txBody>
      </p:sp>
      <p:sp>
        <p:nvSpPr>
          <p:cNvPr id="14" name="テキスト ボックス 13">
            <a:extLst>
              <a:ext uri="{FF2B5EF4-FFF2-40B4-BE49-F238E27FC236}">
                <a16:creationId xmlns:a16="http://schemas.microsoft.com/office/drawing/2014/main" id="{E425C42E-1EFE-FAC8-331F-16A612BCD414}"/>
              </a:ext>
            </a:extLst>
          </p:cNvPr>
          <p:cNvSpPr txBox="1"/>
          <p:nvPr/>
        </p:nvSpPr>
        <p:spPr>
          <a:xfrm>
            <a:off x="10085463" y="318938"/>
            <a:ext cx="1364476" cy="400110"/>
          </a:xfrm>
          <a:prstGeom prst="rect">
            <a:avLst/>
          </a:prstGeom>
          <a:noFill/>
        </p:spPr>
        <p:txBody>
          <a:bodyPr wrap="none" rtlCol="0">
            <a:spAutoFit/>
          </a:bodyPr>
          <a:lstStyle/>
          <a:p>
            <a:r>
              <a:rPr kumimoji="1" lang="ja-JP" altLang="en-US" sz="2000" b="1" spc="300">
                <a:latin typeface="Hiragino Sans W6" panose="020B0400000000000000" pitchFamily="34" charset="-128"/>
                <a:ea typeface="Hiragino Sans W6" panose="020B0400000000000000" pitchFamily="34" charset="-128"/>
              </a:rPr>
              <a:t>関連分野</a:t>
            </a:r>
          </a:p>
        </p:txBody>
      </p:sp>
    </p:spTree>
    <p:extLst>
      <p:ext uri="{BB962C8B-B14F-4D97-AF65-F5344CB8AC3E}">
        <p14:creationId xmlns:p14="http://schemas.microsoft.com/office/powerpoint/2010/main" val="3703233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ハート 11">
            <a:extLst>
              <a:ext uri="{FF2B5EF4-FFF2-40B4-BE49-F238E27FC236}">
                <a16:creationId xmlns:a16="http://schemas.microsoft.com/office/drawing/2014/main" id="{2575A2AE-94F4-937C-AE9F-E1E7886F1ADA}"/>
              </a:ext>
            </a:extLst>
          </p:cNvPr>
          <p:cNvSpPr/>
          <p:nvPr/>
        </p:nvSpPr>
        <p:spPr>
          <a:xfrm>
            <a:off x="7261514" y="4732511"/>
            <a:ext cx="1306928" cy="1077218"/>
          </a:xfrm>
          <a:prstGeom prst="heart">
            <a:avLst/>
          </a:prstGeom>
          <a:no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楕円 108">
            <a:extLst>
              <a:ext uri="{FF2B5EF4-FFF2-40B4-BE49-F238E27FC236}">
                <a16:creationId xmlns:a16="http://schemas.microsoft.com/office/drawing/2014/main" id="{D6FBF74A-6A21-7533-A67D-2B6A6471ABC5}"/>
              </a:ext>
            </a:extLst>
          </p:cNvPr>
          <p:cNvSpPr/>
          <p:nvPr/>
        </p:nvSpPr>
        <p:spPr>
          <a:xfrm>
            <a:off x="6322656" y="2823431"/>
            <a:ext cx="2313929" cy="1064341"/>
          </a:xfrm>
          <a:prstGeom prst="ellipse">
            <a:avLst/>
          </a:prstGeom>
          <a:solidFill>
            <a:schemeClr val="bg2"/>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プレースホルダー 1">
            <a:extLst>
              <a:ext uri="{FF2B5EF4-FFF2-40B4-BE49-F238E27FC236}">
                <a16:creationId xmlns:a16="http://schemas.microsoft.com/office/drawing/2014/main" id="{BE819144-9A84-4E67-28F2-FF455DA997AF}"/>
              </a:ext>
            </a:extLst>
          </p:cNvPr>
          <p:cNvSpPr>
            <a:spLocks noGrp="1"/>
          </p:cNvSpPr>
          <p:nvPr>
            <p:ph type="body" sz="quarter" idx="10"/>
          </p:nvPr>
        </p:nvSpPr>
        <p:spPr>
          <a:xfrm>
            <a:off x="10160000" y="131399"/>
            <a:ext cx="2032000" cy="755073"/>
          </a:xfrm>
        </p:spPr>
        <p:txBody>
          <a:bodyPr/>
          <a:lstStyle/>
          <a:p>
            <a:r>
              <a:rPr kumimoji="1" lang="ja-JP" altLang="en-US"/>
              <a:t>愛着</a:t>
            </a:r>
          </a:p>
        </p:txBody>
      </p:sp>
      <p:sp>
        <p:nvSpPr>
          <p:cNvPr id="3" name="タイトル 2">
            <a:extLst>
              <a:ext uri="{FF2B5EF4-FFF2-40B4-BE49-F238E27FC236}">
                <a16:creationId xmlns:a16="http://schemas.microsoft.com/office/drawing/2014/main" id="{0FA6B83C-2A21-1810-6B65-1CFF8A2365E0}"/>
              </a:ext>
            </a:extLst>
          </p:cNvPr>
          <p:cNvSpPr>
            <a:spLocks noGrp="1"/>
          </p:cNvSpPr>
          <p:nvPr>
            <p:ph type="ctrTitle"/>
          </p:nvPr>
        </p:nvSpPr>
        <p:spPr>
          <a:xfrm>
            <a:off x="647562" y="188628"/>
            <a:ext cx="6330382" cy="755073"/>
          </a:xfrm>
        </p:spPr>
        <p:txBody>
          <a:bodyPr>
            <a:normAutofit/>
          </a:bodyPr>
          <a:lstStyle/>
          <a:p>
            <a:r>
              <a:rPr kumimoji="1" lang="ja-JP" altLang="en-US"/>
              <a:t>若者向け滞留施設の創設</a:t>
            </a:r>
          </a:p>
        </p:txBody>
      </p:sp>
      <p:sp>
        <p:nvSpPr>
          <p:cNvPr id="10" name="テキスト ボックス 9">
            <a:extLst>
              <a:ext uri="{FF2B5EF4-FFF2-40B4-BE49-F238E27FC236}">
                <a16:creationId xmlns:a16="http://schemas.microsoft.com/office/drawing/2014/main" id="{6FE330B3-4794-7FB7-88C0-344C53AF3099}"/>
              </a:ext>
            </a:extLst>
          </p:cNvPr>
          <p:cNvSpPr txBox="1"/>
          <p:nvPr/>
        </p:nvSpPr>
        <p:spPr>
          <a:xfrm>
            <a:off x="172489" y="5127333"/>
            <a:ext cx="6205923" cy="646331"/>
          </a:xfrm>
          <a:prstGeom prst="rect">
            <a:avLst/>
          </a:prstGeom>
          <a:noFill/>
        </p:spPr>
        <p:txBody>
          <a:bodyPr wrap="square" rtlCol="0">
            <a:spAutoFit/>
          </a:bodyPr>
          <a:lstStyle/>
          <a:p>
            <a:r>
              <a:rPr lang="ja-JP" altLang="en-US">
                <a:latin typeface="Hiragino Sans W4" panose="020B0400000000000000" pitchFamily="34" charset="-128"/>
                <a:ea typeface="Hiragino Sans W4" panose="020B0400000000000000" pitchFamily="34" charset="-128"/>
              </a:rPr>
              <a:t>「</a:t>
            </a:r>
            <a:r>
              <a:rPr lang="en-US" altLang="ja-JP">
                <a:latin typeface="Hiragino Sans W4" panose="020B0400000000000000" pitchFamily="34" charset="-128"/>
                <a:ea typeface="Hiragino Sans W4" panose="020B0400000000000000" pitchFamily="34" charset="-128"/>
              </a:rPr>
              <a:t>『</a:t>
            </a:r>
            <a:r>
              <a:rPr lang="ja-JP" altLang="en-US">
                <a:latin typeface="Hiragino Sans W4" panose="020B0400000000000000" pitchFamily="34" charset="-128"/>
                <a:ea typeface="Hiragino Sans W4" panose="020B0400000000000000" pitchFamily="34" charset="-128"/>
              </a:rPr>
              <a:t>土浦市まち・ひと・しごと創生 人口ビジョン・総合戦略</a:t>
            </a:r>
            <a:r>
              <a:rPr lang="en-US" altLang="ja-JP">
                <a:latin typeface="Hiragino Sans W4" panose="020B0400000000000000" pitchFamily="34" charset="-128"/>
                <a:ea typeface="Hiragino Sans W4" panose="020B0400000000000000" pitchFamily="34" charset="-128"/>
              </a:rPr>
              <a:t>』</a:t>
            </a:r>
            <a:r>
              <a:rPr lang="ja-JP" altLang="en-US">
                <a:latin typeface="Hiragino Sans W4" panose="020B0400000000000000" pitchFamily="34" charset="-128"/>
                <a:ea typeface="Hiragino Sans W4" panose="020B0400000000000000" pitchFamily="34" charset="-128"/>
              </a:rPr>
              <a:t>策定に係るアンケート調査結果報告書」 より作成</a:t>
            </a:r>
            <a:endParaRPr kumimoji="1" lang="ja-JP" altLang="en-US">
              <a:latin typeface="Hiragino Sans W4" panose="020B0400000000000000" pitchFamily="34" charset="-128"/>
              <a:ea typeface="Hiragino Sans W4" panose="020B0400000000000000" pitchFamily="34" charset="-128"/>
            </a:endParaRPr>
          </a:p>
        </p:txBody>
      </p:sp>
      <p:graphicFrame>
        <p:nvGraphicFramePr>
          <p:cNvPr id="43" name="グラフ 42">
            <a:extLst>
              <a:ext uri="{FF2B5EF4-FFF2-40B4-BE49-F238E27FC236}">
                <a16:creationId xmlns:a16="http://schemas.microsoft.com/office/drawing/2014/main" id="{5B3B108F-3586-6E6A-6102-EBC1F64AB8E5}"/>
              </a:ext>
            </a:extLst>
          </p:cNvPr>
          <p:cNvGraphicFramePr/>
          <p:nvPr>
            <p:extLst>
              <p:ext uri="{D42A27DB-BD31-4B8C-83A1-F6EECF244321}">
                <p14:modId xmlns:p14="http://schemas.microsoft.com/office/powerpoint/2010/main" val="2648028833"/>
              </p:ext>
            </p:extLst>
          </p:nvPr>
        </p:nvGraphicFramePr>
        <p:xfrm>
          <a:off x="288247" y="964707"/>
          <a:ext cx="5100570" cy="4125688"/>
        </p:xfrm>
        <a:graphic>
          <a:graphicData uri="http://schemas.openxmlformats.org/drawingml/2006/chart">
            <c:chart xmlns:c="http://schemas.openxmlformats.org/drawingml/2006/chart" xmlns:r="http://schemas.openxmlformats.org/officeDocument/2006/relationships" r:id="rId3"/>
          </a:graphicData>
        </a:graphic>
      </p:graphicFrame>
      <p:cxnSp>
        <p:nvCxnSpPr>
          <p:cNvPr id="45" name="直線コネクタ 44">
            <a:extLst>
              <a:ext uri="{FF2B5EF4-FFF2-40B4-BE49-F238E27FC236}">
                <a16:creationId xmlns:a16="http://schemas.microsoft.com/office/drawing/2014/main" id="{E8893159-5A06-C904-DC7A-1A9872156E8C}"/>
              </a:ext>
            </a:extLst>
          </p:cNvPr>
          <p:cNvCxnSpPr>
            <a:cxnSpLocks/>
          </p:cNvCxnSpPr>
          <p:nvPr/>
        </p:nvCxnSpPr>
        <p:spPr>
          <a:xfrm>
            <a:off x="1907087" y="2453657"/>
            <a:ext cx="745821" cy="1680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線コネクタ 47">
            <a:extLst>
              <a:ext uri="{FF2B5EF4-FFF2-40B4-BE49-F238E27FC236}">
                <a16:creationId xmlns:a16="http://schemas.microsoft.com/office/drawing/2014/main" id="{B6AA86A0-3038-CA47-3A45-ABF4C4061E14}"/>
              </a:ext>
            </a:extLst>
          </p:cNvPr>
          <p:cNvCxnSpPr>
            <a:cxnSpLocks/>
          </p:cNvCxnSpPr>
          <p:nvPr/>
        </p:nvCxnSpPr>
        <p:spPr>
          <a:xfrm>
            <a:off x="3720216" y="1683357"/>
            <a:ext cx="6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テキスト ボックス 48">
            <a:extLst>
              <a:ext uri="{FF2B5EF4-FFF2-40B4-BE49-F238E27FC236}">
                <a16:creationId xmlns:a16="http://schemas.microsoft.com/office/drawing/2014/main" id="{10294D37-F6CC-B26D-F993-4538362A549D}"/>
              </a:ext>
            </a:extLst>
          </p:cNvPr>
          <p:cNvSpPr txBox="1"/>
          <p:nvPr/>
        </p:nvSpPr>
        <p:spPr>
          <a:xfrm>
            <a:off x="663957" y="1825335"/>
            <a:ext cx="1652118" cy="954107"/>
          </a:xfrm>
          <a:prstGeom prst="rect">
            <a:avLst/>
          </a:prstGeom>
          <a:noFill/>
        </p:spPr>
        <p:txBody>
          <a:bodyPr wrap="square" rtlCol="0">
            <a:spAutoFit/>
          </a:bodyPr>
          <a:lstStyle/>
          <a:p>
            <a:r>
              <a:rPr lang="ja-JP" altLang="en-US" sz="2800" b="1">
                <a:latin typeface="Hiragino Sans W6" panose="020B0400000000000000" pitchFamily="34" charset="-128"/>
                <a:ea typeface="Hiragino Sans W6" panose="020B0400000000000000" pitchFamily="34" charset="-128"/>
              </a:rPr>
              <a:t>茨城県外</a:t>
            </a:r>
            <a:endParaRPr kumimoji="1" lang="en-US" altLang="ja-JP" sz="2800" b="1">
              <a:latin typeface="Hiragino Sans W6" panose="020B0400000000000000" pitchFamily="34" charset="-128"/>
              <a:ea typeface="Hiragino Sans W6" panose="020B0400000000000000" pitchFamily="34" charset="-128"/>
            </a:endParaRPr>
          </a:p>
          <a:p>
            <a:r>
              <a:rPr kumimoji="1" lang="en-US" altLang="ja-JP" sz="2800" b="1">
                <a:solidFill>
                  <a:srgbClr val="FF0000"/>
                </a:solidFill>
                <a:latin typeface="Hiragino Sans W6" panose="020B0400000000000000" pitchFamily="34" charset="-128"/>
                <a:ea typeface="Hiragino Sans W6" panose="020B0400000000000000" pitchFamily="34" charset="-128"/>
              </a:rPr>
              <a:t>7.0%</a:t>
            </a:r>
            <a:endParaRPr kumimoji="1" lang="ja-JP" altLang="en-US" sz="2800" b="1">
              <a:solidFill>
                <a:srgbClr val="FF0000"/>
              </a:solidFill>
              <a:latin typeface="Hiragino Sans W6" panose="020B0400000000000000" pitchFamily="34" charset="-128"/>
              <a:ea typeface="Hiragino Sans W6" panose="020B0400000000000000" pitchFamily="34" charset="-128"/>
            </a:endParaRPr>
          </a:p>
        </p:txBody>
      </p:sp>
      <p:sp>
        <p:nvSpPr>
          <p:cNvPr id="50" name="テキスト ボックス 49">
            <a:extLst>
              <a:ext uri="{FF2B5EF4-FFF2-40B4-BE49-F238E27FC236}">
                <a16:creationId xmlns:a16="http://schemas.microsoft.com/office/drawing/2014/main" id="{3B4BD57B-AC8C-20A1-734D-B213437D0426}"/>
              </a:ext>
            </a:extLst>
          </p:cNvPr>
          <p:cNvSpPr txBox="1"/>
          <p:nvPr/>
        </p:nvSpPr>
        <p:spPr>
          <a:xfrm>
            <a:off x="1156840" y="3549880"/>
            <a:ext cx="1938513" cy="954107"/>
          </a:xfrm>
          <a:prstGeom prst="rect">
            <a:avLst/>
          </a:prstGeom>
          <a:noFill/>
        </p:spPr>
        <p:txBody>
          <a:bodyPr wrap="square" rtlCol="0">
            <a:spAutoFit/>
          </a:bodyPr>
          <a:lstStyle/>
          <a:p>
            <a:r>
              <a:rPr kumimoji="1" lang="ja-JP" altLang="en-US" sz="2800" b="1">
                <a:latin typeface="Hiragino Sans W6" panose="020B0400000000000000" pitchFamily="34" charset="-128"/>
                <a:ea typeface="Hiragino Sans W6" panose="020B0400000000000000" pitchFamily="34" charset="-128"/>
              </a:rPr>
              <a:t>土浦市外</a:t>
            </a:r>
            <a:endParaRPr kumimoji="1" lang="en-US" altLang="ja-JP" sz="2800" b="1">
              <a:latin typeface="Hiragino Sans W6" panose="020B0400000000000000" pitchFamily="34" charset="-128"/>
              <a:ea typeface="Hiragino Sans W6" panose="020B0400000000000000" pitchFamily="34" charset="-128"/>
            </a:endParaRPr>
          </a:p>
          <a:p>
            <a:r>
              <a:rPr kumimoji="1" lang="en-US" altLang="ja-JP" sz="2800" b="1">
                <a:solidFill>
                  <a:srgbClr val="FF0000"/>
                </a:solidFill>
                <a:latin typeface="Hiragino Sans W6" panose="020B0400000000000000" pitchFamily="34" charset="-128"/>
                <a:ea typeface="Hiragino Sans W6" panose="020B0400000000000000" pitchFamily="34" charset="-128"/>
              </a:rPr>
              <a:t>65.9%</a:t>
            </a:r>
            <a:endParaRPr kumimoji="1" lang="ja-JP" altLang="en-US" sz="2800" b="1">
              <a:solidFill>
                <a:srgbClr val="FF0000"/>
              </a:solidFill>
              <a:latin typeface="Hiragino Sans W6" panose="020B0400000000000000" pitchFamily="34" charset="-128"/>
              <a:ea typeface="Hiragino Sans W6" panose="020B0400000000000000" pitchFamily="34" charset="-128"/>
            </a:endParaRPr>
          </a:p>
        </p:txBody>
      </p:sp>
      <p:cxnSp>
        <p:nvCxnSpPr>
          <p:cNvPr id="52" name="直線コネクタ 51">
            <a:extLst>
              <a:ext uri="{FF2B5EF4-FFF2-40B4-BE49-F238E27FC236}">
                <a16:creationId xmlns:a16="http://schemas.microsoft.com/office/drawing/2014/main" id="{A4808D79-971C-8E6C-9839-A4D227FB7669}"/>
              </a:ext>
            </a:extLst>
          </p:cNvPr>
          <p:cNvCxnSpPr>
            <a:cxnSpLocks/>
          </p:cNvCxnSpPr>
          <p:nvPr/>
        </p:nvCxnSpPr>
        <p:spPr>
          <a:xfrm flipV="1">
            <a:off x="3649575" y="2592317"/>
            <a:ext cx="355324" cy="4224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テキスト ボックス 66">
            <a:extLst>
              <a:ext uri="{FF2B5EF4-FFF2-40B4-BE49-F238E27FC236}">
                <a16:creationId xmlns:a16="http://schemas.microsoft.com/office/drawing/2014/main" id="{7A138C35-3973-F943-075B-9D63E6CD8B3A}"/>
              </a:ext>
            </a:extLst>
          </p:cNvPr>
          <p:cNvSpPr txBox="1"/>
          <p:nvPr/>
        </p:nvSpPr>
        <p:spPr>
          <a:xfrm>
            <a:off x="6875007" y="2504717"/>
            <a:ext cx="1261884" cy="523220"/>
          </a:xfrm>
          <a:prstGeom prst="rect">
            <a:avLst/>
          </a:prstGeom>
          <a:noFill/>
        </p:spPr>
        <p:txBody>
          <a:bodyPr wrap="none" rtlCol="0">
            <a:spAutoFit/>
          </a:bodyPr>
          <a:lstStyle/>
          <a:p>
            <a:pPr algn="ctr"/>
            <a:r>
              <a:rPr lang="ja-JP" altLang="en-US" sz="2800" b="1">
                <a:latin typeface="Hiragino Sans W6" panose="020B0400000000000000" pitchFamily="34" charset="-128"/>
                <a:ea typeface="Hiragino Sans W6" panose="020B0400000000000000" pitchFamily="34" charset="-128"/>
              </a:rPr>
              <a:t>寄り道</a:t>
            </a:r>
            <a:endParaRPr lang="en-US" altLang="ja-JP" sz="2800" b="1">
              <a:latin typeface="Hiragino Sans W6" panose="020B0400000000000000" pitchFamily="34" charset="-128"/>
              <a:ea typeface="Hiragino Sans W6" panose="020B0400000000000000" pitchFamily="34" charset="-128"/>
            </a:endParaRPr>
          </a:p>
        </p:txBody>
      </p:sp>
      <p:sp>
        <p:nvSpPr>
          <p:cNvPr id="68" name="矢印: 山形 67">
            <a:extLst>
              <a:ext uri="{FF2B5EF4-FFF2-40B4-BE49-F238E27FC236}">
                <a16:creationId xmlns:a16="http://schemas.microsoft.com/office/drawing/2014/main" id="{33D85B5D-F1E9-EE0D-59CB-459F0965C06E}"/>
              </a:ext>
            </a:extLst>
          </p:cNvPr>
          <p:cNvSpPr/>
          <p:nvPr/>
        </p:nvSpPr>
        <p:spPr>
          <a:xfrm rot="5400000">
            <a:off x="7742465" y="3941960"/>
            <a:ext cx="348343" cy="1048985"/>
          </a:xfrm>
          <a:prstGeom prst="chevron">
            <a:avLst/>
          </a:prstGeom>
          <a:solidFill>
            <a:srgbClr val="BABA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83" name="テキスト ボックス 82">
            <a:extLst>
              <a:ext uri="{FF2B5EF4-FFF2-40B4-BE49-F238E27FC236}">
                <a16:creationId xmlns:a16="http://schemas.microsoft.com/office/drawing/2014/main" id="{26390760-136F-983F-356F-542DBEF273D0}"/>
              </a:ext>
            </a:extLst>
          </p:cNvPr>
          <p:cNvSpPr txBox="1"/>
          <p:nvPr/>
        </p:nvSpPr>
        <p:spPr>
          <a:xfrm>
            <a:off x="9590086" y="4700687"/>
            <a:ext cx="2129066" cy="954107"/>
          </a:xfrm>
          <a:prstGeom prst="rect">
            <a:avLst/>
          </a:prstGeom>
          <a:noFill/>
        </p:spPr>
        <p:txBody>
          <a:bodyPr wrap="square" rtlCol="0">
            <a:spAutoFit/>
          </a:bodyPr>
          <a:lstStyle/>
          <a:p>
            <a:pPr algn="ctr"/>
            <a:r>
              <a:rPr lang="en-US" altLang="ja-JP" sz="2800" b="1">
                <a:latin typeface="Hiragino Sans W6" panose="020B0400000000000000" pitchFamily="34" charset="-128"/>
                <a:ea typeface="Hiragino Sans W6" panose="020B0400000000000000" pitchFamily="34" charset="-128"/>
              </a:rPr>
              <a:t>U</a:t>
            </a:r>
            <a:r>
              <a:rPr lang="ja-JP" altLang="en-US" sz="2800" b="1">
                <a:latin typeface="Hiragino Sans W6" panose="020B0400000000000000" pitchFamily="34" charset="-128"/>
                <a:ea typeface="Hiragino Sans W6" panose="020B0400000000000000" pitchFamily="34" charset="-128"/>
              </a:rPr>
              <a:t>・</a:t>
            </a:r>
            <a:r>
              <a:rPr lang="en-US" altLang="ja-JP" sz="2800" b="1">
                <a:latin typeface="Hiragino Sans W6" panose="020B0400000000000000" pitchFamily="34" charset="-128"/>
                <a:ea typeface="Hiragino Sans W6" panose="020B0400000000000000" pitchFamily="34" charset="-128"/>
              </a:rPr>
              <a:t>J</a:t>
            </a:r>
            <a:r>
              <a:rPr lang="ja-JP" altLang="en-US" sz="2800" b="1">
                <a:latin typeface="Hiragino Sans W6" panose="020B0400000000000000" pitchFamily="34" charset="-128"/>
                <a:ea typeface="Hiragino Sans W6" panose="020B0400000000000000" pitchFamily="34" charset="-128"/>
              </a:rPr>
              <a:t>ターン</a:t>
            </a:r>
            <a:endParaRPr lang="en-US" altLang="ja-JP" sz="2800" b="1">
              <a:latin typeface="Hiragino Sans W6" panose="020B0400000000000000" pitchFamily="34" charset="-128"/>
              <a:ea typeface="Hiragino Sans W6" panose="020B0400000000000000" pitchFamily="34" charset="-128"/>
            </a:endParaRPr>
          </a:p>
          <a:p>
            <a:pPr algn="ctr"/>
            <a:r>
              <a:rPr kumimoji="1" lang="ja-JP" altLang="en-US" sz="2800" b="1">
                <a:latin typeface="Hiragino Sans W6" panose="020B0400000000000000" pitchFamily="34" charset="-128"/>
                <a:ea typeface="Hiragino Sans W6" panose="020B0400000000000000" pitchFamily="34" charset="-128"/>
              </a:rPr>
              <a:t>意識向上</a:t>
            </a:r>
          </a:p>
        </p:txBody>
      </p:sp>
      <p:sp>
        <p:nvSpPr>
          <p:cNvPr id="106" name="四角形: 角を丸くする 105">
            <a:extLst>
              <a:ext uri="{FF2B5EF4-FFF2-40B4-BE49-F238E27FC236}">
                <a16:creationId xmlns:a16="http://schemas.microsoft.com/office/drawing/2014/main" id="{35A0E578-5F04-A4C9-A10F-E5F73F97571A}"/>
              </a:ext>
            </a:extLst>
          </p:cNvPr>
          <p:cNvSpPr/>
          <p:nvPr/>
        </p:nvSpPr>
        <p:spPr>
          <a:xfrm>
            <a:off x="1022213" y="3523737"/>
            <a:ext cx="1938513" cy="100228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07" name="四角形: 角を丸くする 106">
            <a:extLst>
              <a:ext uri="{FF2B5EF4-FFF2-40B4-BE49-F238E27FC236}">
                <a16:creationId xmlns:a16="http://schemas.microsoft.com/office/drawing/2014/main" id="{B7D40D2F-7B05-5DAA-603E-AB6B65D52E70}"/>
              </a:ext>
            </a:extLst>
          </p:cNvPr>
          <p:cNvSpPr/>
          <p:nvPr/>
        </p:nvSpPr>
        <p:spPr>
          <a:xfrm>
            <a:off x="603673" y="1801249"/>
            <a:ext cx="1676325" cy="1002280"/>
          </a:xfrm>
          <a:prstGeom prst="round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pic>
        <p:nvPicPr>
          <p:cNvPr id="111" name="図 110" descr="アイコン&#10;&#10;AI 生成コンテンツは誤りを含む可能性があります。">
            <a:extLst>
              <a:ext uri="{FF2B5EF4-FFF2-40B4-BE49-F238E27FC236}">
                <a16:creationId xmlns:a16="http://schemas.microsoft.com/office/drawing/2014/main" id="{CEABD18A-A9B6-B6A7-80F6-194CFA8DFC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6360" y="1713425"/>
            <a:ext cx="1111793" cy="1111793"/>
          </a:xfrm>
          <a:prstGeom prst="rect">
            <a:avLst/>
          </a:prstGeom>
        </p:spPr>
      </p:pic>
      <p:pic>
        <p:nvPicPr>
          <p:cNvPr id="112" name="コンテンツ プレースホルダー 23" descr="黒い背景に白い文字がある&#10;&#10;AI 生成コンテンツは誤りを含む可能性があります。">
            <a:extLst>
              <a:ext uri="{FF2B5EF4-FFF2-40B4-BE49-F238E27FC236}">
                <a16:creationId xmlns:a16="http://schemas.microsoft.com/office/drawing/2014/main" id="{E24CE54B-7441-C38A-DDD9-224A0E8710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1129" y="1131086"/>
            <a:ext cx="2297914" cy="2297914"/>
          </a:xfrm>
          <a:prstGeom prst="rect">
            <a:avLst/>
          </a:prstGeom>
        </p:spPr>
      </p:pic>
      <p:sp>
        <p:nvSpPr>
          <p:cNvPr id="113" name="矢印: 下カーブ 112">
            <a:extLst>
              <a:ext uri="{FF2B5EF4-FFF2-40B4-BE49-F238E27FC236}">
                <a16:creationId xmlns:a16="http://schemas.microsoft.com/office/drawing/2014/main" id="{A4D399C9-7B60-2668-75A0-7168EB6AF452}"/>
              </a:ext>
            </a:extLst>
          </p:cNvPr>
          <p:cNvSpPr/>
          <p:nvPr/>
        </p:nvSpPr>
        <p:spPr>
          <a:xfrm>
            <a:off x="6527322" y="1683357"/>
            <a:ext cx="2041120" cy="544811"/>
          </a:xfrm>
          <a:prstGeom prst="curvedDownArrow">
            <a:avLst>
              <a:gd name="adj1" fmla="val 22070"/>
              <a:gd name="adj2" fmla="val 69500"/>
              <a:gd name="adj3" fmla="val 36905"/>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4" name="矢印: 下カーブ 113">
            <a:extLst>
              <a:ext uri="{FF2B5EF4-FFF2-40B4-BE49-F238E27FC236}">
                <a16:creationId xmlns:a16="http://schemas.microsoft.com/office/drawing/2014/main" id="{F8F9D176-E71A-DF91-CE20-9B28B61B2F77}"/>
              </a:ext>
            </a:extLst>
          </p:cNvPr>
          <p:cNvSpPr/>
          <p:nvPr/>
        </p:nvSpPr>
        <p:spPr>
          <a:xfrm rot="10800000">
            <a:off x="6413889" y="2598598"/>
            <a:ext cx="2041119" cy="544811"/>
          </a:xfrm>
          <a:prstGeom prst="curvedDownArrow">
            <a:avLst>
              <a:gd name="adj1" fmla="val 22070"/>
              <a:gd name="adj2" fmla="val 69500"/>
              <a:gd name="adj3" fmla="val 36905"/>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0" name="テキスト ボックス 89">
            <a:extLst>
              <a:ext uri="{FF2B5EF4-FFF2-40B4-BE49-F238E27FC236}">
                <a16:creationId xmlns:a16="http://schemas.microsoft.com/office/drawing/2014/main" id="{E880BF54-4756-3272-D474-6F7C620F8BC0}"/>
              </a:ext>
            </a:extLst>
          </p:cNvPr>
          <p:cNvSpPr txBox="1"/>
          <p:nvPr/>
        </p:nvSpPr>
        <p:spPr>
          <a:xfrm>
            <a:off x="7962847" y="3338174"/>
            <a:ext cx="1737127" cy="954107"/>
          </a:xfrm>
          <a:prstGeom prst="rect">
            <a:avLst/>
          </a:prstGeom>
          <a:noFill/>
        </p:spPr>
        <p:txBody>
          <a:bodyPr wrap="square" rtlCol="0">
            <a:spAutoFit/>
          </a:bodyPr>
          <a:lstStyle/>
          <a:p>
            <a:r>
              <a:rPr kumimoji="1" lang="ja-JP" altLang="en-US" sz="2800" b="1">
                <a:latin typeface="Hiragino Sans W6" panose="020B0400000000000000" pitchFamily="34" charset="-128"/>
                <a:ea typeface="Hiragino Sans W6" panose="020B0400000000000000" pitchFamily="34" charset="-128"/>
              </a:rPr>
              <a:t>地域住民</a:t>
            </a:r>
            <a:endParaRPr kumimoji="1" lang="en-US" altLang="ja-JP" sz="2800" b="1">
              <a:latin typeface="Hiragino Sans W6" panose="020B0400000000000000" pitchFamily="34" charset="-128"/>
              <a:ea typeface="Hiragino Sans W6" panose="020B0400000000000000" pitchFamily="34" charset="-128"/>
            </a:endParaRPr>
          </a:p>
          <a:p>
            <a:r>
              <a:rPr kumimoji="1" lang="ja-JP" altLang="en-US" sz="2800" b="1">
                <a:latin typeface="Hiragino Sans W6" panose="020B0400000000000000" pitchFamily="34" charset="-128"/>
                <a:ea typeface="Hiragino Sans W6" panose="020B0400000000000000" pitchFamily="34" charset="-128"/>
              </a:rPr>
              <a:t>地域資源</a:t>
            </a:r>
          </a:p>
        </p:txBody>
      </p:sp>
      <p:sp>
        <p:nvSpPr>
          <p:cNvPr id="134" name="テキスト ボックス 133">
            <a:extLst>
              <a:ext uri="{FF2B5EF4-FFF2-40B4-BE49-F238E27FC236}">
                <a16:creationId xmlns:a16="http://schemas.microsoft.com/office/drawing/2014/main" id="{9E44776D-3468-B9A9-4440-84707AC6FD38}"/>
              </a:ext>
            </a:extLst>
          </p:cNvPr>
          <p:cNvSpPr txBox="1"/>
          <p:nvPr/>
        </p:nvSpPr>
        <p:spPr>
          <a:xfrm>
            <a:off x="7251103" y="4700687"/>
            <a:ext cx="1306929" cy="1077218"/>
          </a:xfrm>
          <a:prstGeom prst="rect">
            <a:avLst/>
          </a:prstGeom>
          <a:noFill/>
        </p:spPr>
        <p:txBody>
          <a:bodyPr wrap="square" rtlCol="0">
            <a:spAutoFit/>
          </a:bodyPr>
          <a:lstStyle/>
          <a:p>
            <a:pPr algn="ctr"/>
            <a:r>
              <a:rPr kumimoji="1" lang="ja-JP" altLang="en-US" sz="3200" b="1">
                <a:latin typeface="Hiragino Sans W6" panose="020B0400000000000000" pitchFamily="34" charset="-128"/>
                <a:ea typeface="Hiragino Sans W6" panose="020B0400000000000000" pitchFamily="34" charset="-128"/>
              </a:rPr>
              <a:t>愛着醸成</a:t>
            </a:r>
            <a:endParaRPr kumimoji="1" lang="en-US" altLang="ja-JP" sz="3200" b="1">
              <a:latin typeface="Hiragino Sans W6" panose="020B0400000000000000" pitchFamily="34" charset="-128"/>
              <a:ea typeface="Hiragino Sans W6" panose="020B0400000000000000" pitchFamily="34" charset="-128"/>
            </a:endParaRPr>
          </a:p>
        </p:txBody>
      </p:sp>
      <p:sp>
        <p:nvSpPr>
          <p:cNvPr id="4" name="フリーフォーム 5">
            <a:extLst>
              <a:ext uri="{FF2B5EF4-FFF2-40B4-BE49-F238E27FC236}">
                <a16:creationId xmlns:a16="http://schemas.microsoft.com/office/drawing/2014/main" id="{03117502-A4A4-21AE-90C7-9E8AF13E24B4}"/>
              </a:ext>
            </a:extLst>
          </p:cNvPr>
          <p:cNvSpPr>
            <a:spLocks noChangeAspect="1"/>
          </p:cNvSpPr>
          <p:nvPr/>
        </p:nvSpPr>
        <p:spPr>
          <a:xfrm rot="5400000">
            <a:off x="496118" y="1177805"/>
            <a:ext cx="302888" cy="252000"/>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5" name="フリーフォーム 5">
            <a:extLst>
              <a:ext uri="{FF2B5EF4-FFF2-40B4-BE49-F238E27FC236}">
                <a16:creationId xmlns:a16="http://schemas.microsoft.com/office/drawing/2014/main" id="{4051A2CB-15A4-2A1D-6C1D-6918D7275D0D}"/>
              </a:ext>
            </a:extLst>
          </p:cNvPr>
          <p:cNvSpPr>
            <a:spLocks noChangeAspect="1"/>
          </p:cNvSpPr>
          <p:nvPr/>
        </p:nvSpPr>
        <p:spPr>
          <a:xfrm rot="5400000">
            <a:off x="5985614" y="1180729"/>
            <a:ext cx="302888" cy="252000"/>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 name="テキスト ボックス 5">
            <a:extLst>
              <a:ext uri="{FF2B5EF4-FFF2-40B4-BE49-F238E27FC236}">
                <a16:creationId xmlns:a16="http://schemas.microsoft.com/office/drawing/2014/main" id="{52E36C82-314C-8D1C-7F88-1A0C2DA981E8}"/>
              </a:ext>
            </a:extLst>
          </p:cNvPr>
          <p:cNvSpPr txBox="1"/>
          <p:nvPr/>
        </p:nvSpPr>
        <p:spPr>
          <a:xfrm>
            <a:off x="6249208" y="1084336"/>
            <a:ext cx="3910792" cy="461665"/>
          </a:xfrm>
          <a:prstGeom prst="rect">
            <a:avLst/>
          </a:prstGeom>
          <a:noFill/>
        </p:spPr>
        <p:txBody>
          <a:bodyPr wrap="square" rtlCol="0">
            <a:spAutoFit/>
          </a:bodyPr>
          <a:lstStyle/>
          <a:p>
            <a:r>
              <a:rPr kumimoji="1" lang="ja-JP" altLang="en-US" sz="2400" b="1">
                <a:latin typeface="Hiragino Sans W6" panose="020B0400000000000000" pitchFamily="34" charset="-128"/>
                <a:ea typeface="Hiragino Sans W6" panose="020B0400000000000000" pitchFamily="34" charset="-128"/>
              </a:rPr>
              <a:t>高校生の通学中の地域接触</a:t>
            </a:r>
          </a:p>
        </p:txBody>
      </p:sp>
      <p:pic>
        <p:nvPicPr>
          <p:cNvPr id="8" name="グラフィックス 7" descr="落葉樹 単色塗りつぶし">
            <a:extLst>
              <a:ext uri="{FF2B5EF4-FFF2-40B4-BE49-F238E27FC236}">
                <a16:creationId xmlns:a16="http://schemas.microsoft.com/office/drawing/2014/main" id="{EDCADD80-98CE-E34F-3C9C-D7776BF16E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07342" y="3198205"/>
            <a:ext cx="914400" cy="914400"/>
          </a:xfrm>
          <a:prstGeom prst="rect">
            <a:avLst/>
          </a:prstGeom>
        </p:spPr>
      </p:pic>
      <p:pic>
        <p:nvPicPr>
          <p:cNvPr id="11" name="グラフィックス 10" descr="杖を持った男性 単色塗りつぶし">
            <a:extLst>
              <a:ext uri="{FF2B5EF4-FFF2-40B4-BE49-F238E27FC236}">
                <a16:creationId xmlns:a16="http://schemas.microsoft.com/office/drawing/2014/main" id="{36B845D1-692D-7DBF-539B-1519EDAD34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27830" y="3217800"/>
            <a:ext cx="914400" cy="914400"/>
          </a:xfrm>
          <a:prstGeom prst="rect">
            <a:avLst/>
          </a:prstGeom>
        </p:spPr>
      </p:pic>
      <p:sp>
        <p:nvSpPr>
          <p:cNvPr id="13" name="矢印: 山形 12">
            <a:extLst>
              <a:ext uri="{FF2B5EF4-FFF2-40B4-BE49-F238E27FC236}">
                <a16:creationId xmlns:a16="http://schemas.microsoft.com/office/drawing/2014/main" id="{6289A576-C580-9FCA-BC8D-88B0B3E4B2FA}"/>
              </a:ext>
            </a:extLst>
          </p:cNvPr>
          <p:cNvSpPr/>
          <p:nvPr/>
        </p:nvSpPr>
        <p:spPr>
          <a:xfrm>
            <a:off x="8864464" y="4714803"/>
            <a:ext cx="348343" cy="1048985"/>
          </a:xfrm>
          <a:prstGeom prst="chevron">
            <a:avLst/>
          </a:prstGeom>
          <a:solidFill>
            <a:srgbClr val="BABA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4" name="矢印: 山形 13">
            <a:extLst>
              <a:ext uri="{FF2B5EF4-FFF2-40B4-BE49-F238E27FC236}">
                <a16:creationId xmlns:a16="http://schemas.microsoft.com/office/drawing/2014/main" id="{742BAE07-1573-03A1-238D-D0A686AC159B}"/>
              </a:ext>
            </a:extLst>
          </p:cNvPr>
          <p:cNvSpPr/>
          <p:nvPr/>
        </p:nvSpPr>
        <p:spPr>
          <a:xfrm>
            <a:off x="9101972" y="4714802"/>
            <a:ext cx="348343" cy="1048985"/>
          </a:xfrm>
          <a:prstGeom prst="chevron">
            <a:avLst/>
          </a:prstGeom>
          <a:solidFill>
            <a:srgbClr val="BABA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Tree>
    <p:extLst>
      <p:ext uri="{BB962C8B-B14F-4D97-AF65-F5344CB8AC3E}">
        <p14:creationId xmlns:p14="http://schemas.microsoft.com/office/powerpoint/2010/main" val="4278346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19B79-FA6C-C27C-C3E1-2AD35FF7F899}"/>
            </a:ext>
          </a:extLst>
        </p:cNvPr>
        <p:cNvGrpSpPr/>
        <p:nvPr/>
      </p:nvGrpSpPr>
      <p:grpSpPr>
        <a:xfrm>
          <a:off x="0" y="0"/>
          <a:ext cx="0" cy="0"/>
          <a:chOff x="0" y="0"/>
          <a:chExt cx="0" cy="0"/>
        </a:xfrm>
      </p:grpSpPr>
      <p:pic>
        <p:nvPicPr>
          <p:cNvPr id="9" name="図 8" descr="部屋の中で椅子に座っている人たち&#10;&#10;AI 生成コンテンツは誤りを含む可能性があります。">
            <a:extLst>
              <a:ext uri="{FF2B5EF4-FFF2-40B4-BE49-F238E27FC236}">
                <a16:creationId xmlns:a16="http://schemas.microsoft.com/office/drawing/2014/main" id="{2E083952-0D59-C003-9BE0-CD24E83E9D19}"/>
              </a:ext>
            </a:extLst>
          </p:cNvPr>
          <p:cNvPicPr>
            <a:picLocks noChangeAspect="1"/>
          </p:cNvPicPr>
          <p:nvPr/>
        </p:nvPicPr>
        <p:blipFill>
          <a:blip r:embed="rId3"/>
          <a:srcRect r="20715"/>
          <a:stretch>
            <a:fillRect/>
          </a:stretch>
        </p:blipFill>
        <p:spPr>
          <a:xfrm>
            <a:off x="6382180" y="3610547"/>
            <a:ext cx="3194915" cy="21979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図 18" descr="人, 屋内, テーブル, 男 が含まれている画像&#10;&#10;AI 生成コンテンツは誤りを含む可能性があります。">
            <a:extLst>
              <a:ext uri="{FF2B5EF4-FFF2-40B4-BE49-F238E27FC236}">
                <a16:creationId xmlns:a16="http://schemas.microsoft.com/office/drawing/2014/main" id="{531CF9F3-A557-1F92-586F-4393D3B0224F}"/>
              </a:ext>
            </a:extLst>
          </p:cNvPr>
          <p:cNvPicPr>
            <a:picLocks noChangeAspect="1"/>
          </p:cNvPicPr>
          <p:nvPr/>
        </p:nvPicPr>
        <p:blipFill>
          <a:blip r:embed="rId4"/>
          <a:srcRect l="22428"/>
          <a:stretch>
            <a:fillRect/>
          </a:stretch>
        </p:blipFill>
        <p:spPr>
          <a:xfrm>
            <a:off x="231931" y="3332643"/>
            <a:ext cx="3431655" cy="2413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図 21" descr="床, 屋内, 天井, キッチン が含まれている画像&#10;&#10;AI 生成コンテンツは誤りを含む可能性があります。">
            <a:extLst>
              <a:ext uri="{FF2B5EF4-FFF2-40B4-BE49-F238E27FC236}">
                <a16:creationId xmlns:a16="http://schemas.microsoft.com/office/drawing/2014/main" id="{7FA2C1BD-A639-00EE-18D0-80DA6DCD553A}"/>
              </a:ext>
            </a:extLst>
          </p:cNvPr>
          <p:cNvPicPr>
            <a:picLocks noChangeAspect="1"/>
          </p:cNvPicPr>
          <p:nvPr/>
        </p:nvPicPr>
        <p:blipFill>
          <a:blip r:embed="rId5"/>
          <a:srcRect l="17386" t="4440" r="11871"/>
          <a:stretch>
            <a:fillRect/>
          </a:stretch>
        </p:blipFill>
        <p:spPr>
          <a:xfrm>
            <a:off x="8895722" y="1670120"/>
            <a:ext cx="3211851" cy="22667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テキスト プレースホルダー 1">
            <a:extLst>
              <a:ext uri="{FF2B5EF4-FFF2-40B4-BE49-F238E27FC236}">
                <a16:creationId xmlns:a16="http://schemas.microsoft.com/office/drawing/2014/main" id="{088332E0-F3F2-967C-80CA-F8E4C0F0CAE8}"/>
              </a:ext>
            </a:extLst>
          </p:cNvPr>
          <p:cNvSpPr>
            <a:spLocks noGrp="1"/>
          </p:cNvSpPr>
          <p:nvPr>
            <p:ph type="body" sz="quarter" idx="10"/>
          </p:nvPr>
        </p:nvSpPr>
        <p:spPr/>
        <p:txBody>
          <a:bodyPr/>
          <a:lstStyle/>
          <a:p>
            <a:r>
              <a:rPr kumimoji="1" lang="ja-JP" altLang="en-US"/>
              <a:t>愛着</a:t>
            </a:r>
          </a:p>
        </p:txBody>
      </p:sp>
      <p:sp>
        <p:nvSpPr>
          <p:cNvPr id="3" name="タイトル 2">
            <a:extLst>
              <a:ext uri="{FF2B5EF4-FFF2-40B4-BE49-F238E27FC236}">
                <a16:creationId xmlns:a16="http://schemas.microsoft.com/office/drawing/2014/main" id="{E6EA7F02-874E-29A4-4184-27C12B9B18BE}"/>
              </a:ext>
            </a:extLst>
          </p:cNvPr>
          <p:cNvSpPr>
            <a:spLocks noGrp="1"/>
          </p:cNvSpPr>
          <p:nvPr>
            <p:ph type="ctrTitle"/>
          </p:nvPr>
        </p:nvSpPr>
        <p:spPr>
          <a:xfrm>
            <a:off x="625039" y="189844"/>
            <a:ext cx="5888139" cy="755073"/>
          </a:xfrm>
        </p:spPr>
        <p:txBody>
          <a:bodyPr>
            <a:normAutofit/>
          </a:bodyPr>
          <a:lstStyle/>
          <a:p>
            <a:r>
              <a:rPr kumimoji="1" lang="en-US" altLang="ja-JP" sz="4400" err="1">
                <a:latin typeface="Helvetica Neue" panose="02000503000000020004" pitchFamily="2" charset="0"/>
                <a:ea typeface="Helvetica Neue" panose="02000503000000020004" pitchFamily="2" charset="0"/>
                <a:cs typeface="Helvetica Neue" panose="02000503000000020004" pitchFamily="2" charset="0"/>
              </a:rPr>
              <a:t>Tsuchiura</a:t>
            </a:r>
            <a:r>
              <a:rPr kumimoji="1" lang="en-US" altLang="ja-JP" sz="4400">
                <a:latin typeface="Helvetica Neue" panose="02000503000000020004" pitchFamily="2" charset="0"/>
                <a:ea typeface="Helvetica Neue" panose="02000503000000020004" pitchFamily="2" charset="0"/>
                <a:cs typeface="Helvetica Neue" panose="02000503000000020004" pitchFamily="2" charset="0"/>
              </a:rPr>
              <a:t> Youth Hub</a:t>
            </a:r>
            <a:endParaRPr kumimoji="1" lang="ja-JP" altLang="en-US" sz="4400">
              <a:latin typeface="Helvetica Neue" panose="02000503000000020004" pitchFamily="2" charset="0"/>
              <a:cs typeface="Helvetica Neue" panose="02000503000000020004" pitchFamily="2" charset="0"/>
            </a:endParaRPr>
          </a:p>
        </p:txBody>
      </p:sp>
      <p:sp>
        <p:nvSpPr>
          <p:cNvPr id="13" name="テキスト ボックス 12">
            <a:extLst>
              <a:ext uri="{FF2B5EF4-FFF2-40B4-BE49-F238E27FC236}">
                <a16:creationId xmlns:a16="http://schemas.microsoft.com/office/drawing/2014/main" id="{2A83E5A5-8CF9-3653-876F-41C473CA2905}"/>
              </a:ext>
            </a:extLst>
          </p:cNvPr>
          <p:cNvSpPr txBox="1"/>
          <p:nvPr/>
        </p:nvSpPr>
        <p:spPr>
          <a:xfrm>
            <a:off x="625039" y="1095365"/>
            <a:ext cx="1620957" cy="523220"/>
          </a:xfrm>
          <a:prstGeom prst="rect">
            <a:avLst/>
          </a:prstGeom>
          <a:noFill/>
        </p:spPr>
        <p:txBody>
          <a:bodyPr wrap="none" rtlCol="0">
            <a:spAutoFit/>
          </a:bodyPr>
          <a:lstStyle/>
          <a:p>
            <a:r>
              <a:rPr lang="ja-JP" altLang="en-US" sz="2800" b="1">
                <a:latin typeface="Hiragino Sans W6" panose="020B0400000000000000" pitchFamily="34" charset="-128"/>
                <a:ea typeface="Hiragino Sans W6" panose="020B0400000000000000" pitchFamily="34" charset="-128"/>
              </a:rPr>
              <a:t>施設説明</a:t>
            </a:r>
            <a:endParaRPr kumimoji="1" lang="ja-JP" altLang="en-US" sz="2800" b="1">
              <a:latin typeface="Hiragino Sans W6" panose="020B0400000000000000" pitchFamily="34" charset="-128"/>
              <a:ea typeface="Hiragino Sans W6" panose="020B0400000000000000" pitchFamily="34" charset="-128"/>
            </a:endParaRPr>
          </a:p>
        </p:txBody>
      </p:sp>
      <p:sp>
        <p:nvSpPr>
          <p:cNvPr id="6" name="フリーフォーム 5">
            <a:extLst>
              <a:ext uri="{FF2B5EF4-FFF2-40B4-BE49-F238E27FC236}">
                <a16:creationId xmlns:a16="http://schemas.microsoft.com/office/drawing/2014/main" id="{B700C299-DB5F-A529-2601-3D37B1E3F103}"/>
              </a:ext>
            </a:extLst>
          </p:cNvPr>
          <p:cNvSpPr>
            <a:spLocks noChangeAspect="1"/>
          </p:cNvSpPr>
          <p:nvPr/>
        </p:nvSpPr>
        <p:spPr>
          <a:xfrm rot="5400000">
            <a:off x="292416" y="1218463"/>
            <a:ext cx="302888" cy="252000"/>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 name="テキスト ボックス 6">
            <a:extLst>
              <a:ext uri="{FF2B5EF4-FFF2-40B4-BE49-F238E27FC236}">
                <a16:creationId xmlns:a16="http://schemas.microsoft.com/office/drawing/2014/main" id="{F316721C-D898-3A5F-53C2-AAB8661BDE46}"/>
              </a:ext>
            </a:extLst>
          </p:cNvPr>
          <p:cNvSpPr txBox="1"/>
          <p:nvPr/>
        </p:nvSpPr>
        <p:spPr>
          <a:xfrm>
            <a:off x="-2865863" y="4003288"/>
            <a:ext cx="2262158" cy="646331"/>
          </a:xfrm>
          <a:prstGeom prst="rect">
            <a:avLst/>
          </a:prstGeom>
          <a:noFill/>
        </p:spPr>
        <p:txBody>
          <a:bodyPr wrap="none" rtlCol="0">
            <a:spAutoFit/>
          </a:bodyPr>
          <a:lstStyle/>
          <a:p>
            <a:r>
              <a:rPr kumimoji="1" lang="ja-JP" altLang="en-US"/>
              <a:t>浦田先生</a:t>
            </a:r>
            <a:endParaRPr kumimoji="1" lang="en-US" altLang="ja-JP"/>
          </a:p>
          <a:p>
            <a:r>
              <a:rPr kumimoji="1" lang="ja-JP" altLang="en-US"/>
              <a:t>周辺施設との差別化</a:t>
            </a:r>
          </a:p>
        </p:txBody>
      </p:sp>
      <p:pic>
        <p:nvPicPr>
          <p:cNvPr id="17" name="図 16" descr="建物, テーブル, 写真, 窓 が含まれている画像&#10;&#10;AI 生成コンテンツは誤りを含む可能性があります。">
            <a:extLst>
              <a:ext uri="{FF2B5EF4-FFF2-40B4-BE49-F238E27FC236}">
                <a16:creationId xmlns:a16="http://schemas.microsoft.com/office/drawing/2014/main" id="{C3776245-04C7-E602-F7E7-1C429AB1C985}"/>
              </a:ext>
            </a:extLst>
          </p:cNvPr>
          <p:cNvPicPr>
            <a:picLocks noChangeAspect="1"/>
          </p:cNvPicPr>
          <p:nvPr/>
        </p:nvPicPr>
        <p:blipFill>
          <a:blip r:embed="rId6"/>
          <a:srcRect l="1605" t="9259" r="64300" b="55556"/>
          <a:stretch>
            <a:fillRect/>
          </a:stretch>
        </p:blipFill>
        <p:spPr>
          <a:xfrm>
            <a:off x="3068894" y="1686566"/>
            <a:ext cx="3294906" cy="22667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四角形: 角を丸くする 29">
            <a:extLst>
              <a:ext uri="{FF2B5EF4-FFF2-40B4-BE49-F238E27FC236}">
                <a16:creationId xmlns:a16="http://schemas.microsoft.com/office/drawing/2014/main" id="{3C94EE76-901A-2809-CABF-C38931132B8F}"/>
              </a:ext>
            </a:extLst>
          </p:cNvPr>
          <p:cNvSpPr/>
          <p:nvPr/>
        </p:nvSpPr>
        <p:spPr>
          <a:xfrm>
            <a:off x="6704529" y="3176784"/>
            <a:ext cx="2725669" cy="910064"/>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latin typeface="Hiragino Sans W6" panose="020B0400000000000000" pitchFamily="34" charset="-128"/>
                <a:ea typeface="Hiragino Sans W6" panose="020B0400000000000000" pitchFamily="34" charset="-128"/>
              </a:rPr>
              <a:t>にぎわい</a:t>
            </a:r>
            <a:endParaRPr kumimoji="1" lang="en-US" altLang="ja-JP" sz="2800" b="1">
              <a:latin typeface="Hiragino Sans W6" panose="020B0400000000000000" pitchFamily="34" charset="-128"/>
              <a:ea typeface="Hiragino Sans W6" panose="020B0400000000000000" pitchFamily="34" charset="-128"/>
            </a:endParaRPr>
          </a:p>
          <a:p>
            <a:pPr algn="ctr"/>
            <a:r>
              <a:rPr kumimoji="1" lang="ja-JP" altLang="en-US" sz="2800" b="1">
                <a:latin typeface="Hiragino Sans W6" panose="020B0400000000000000" pitchFamily="34" charset="-128"/>
                <a:ea typeface="Hiragino Sans W6" panose="020B0400000000000000" pitchFamily="34" charset="-128"/>
              </a:rPr>
              <a:t>スペース</a:t>
            </a:r>
          </a:p>
        </p:txBody>
      </p:sp>
      <p:sp>
        <p:nvSpPr>
          <p:cNvPr id="32" name="四角形: 角を丸くする 31">
            <a:extLst>
              <a:ext uri="{FF2B5EF4-FFF2-40B4-BE49-F238E27FC236}">
                <a16:creationId xmlns:a16="http://schemas.microsoft.com/office/drawing/2014/main" id="{A70E4690-BA74-648A-0E2E-AD10BD137F5A}"/>
              </a:ext>
            </a:extLst>
          </p:cNvPr>
          <p:cNvSpPr/>
          <p:nvPr/>
        </p:nvSpPr>
        <p:spPr>
          <a:xfrm>
            <a:off x="3477872" y="1163553"/>
            <a:ext cx="2513710" cy="910064"/>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latin typeface="Hiragino Sans W6" panose="020B0400000000000000" pitchFamily="34" charset="-128"/>
                <a:ea typeface="Hiragino Sans W6" panose="020B0400000000000000" pitchFamily="34" charset="-128"/>
              </a:rPr>
              <a:t>くつろぎ</a:t>
            </a:r>
            <a:endParaRPr kumimoji="1" lang="en-US" altLang="ja-JP" sz="2800" b="1">
              <a:latin typeface="Hiragino Sans W6" panose="020B0400000000000000" pitchFamily="34" charset="-128"/>
              <a:ea typeface="Hiragino Sans W6" panose="020B0400000000000000" pitchFamily="34" charset="-128"/>
            </a:endParaRPr>
          </a:p>
          <a:p>
            <a:pPr algn="ctr"/>
            <a:r>
              <a:rPr kumimoji="1" lang="ja-JP" altLang="en-US" sz="2800" b="1">
                <a:latin typeface="Hiragino Sans W6" panose="020B0400000000000000" pitchFamily="34" charset="-128"/>
                <a:ea typeface="Hiragino Sans W6" panose="020B0400000000000000" pitchFamily="34" charset="-128"/>
              </a:rPr>
              <a:t>スペース</a:t>
            </a:r>
          </a:p>
        </p:txBody>
      </p:sp>
      <p:sp>
        <p:nvSpPr>
          <p:cNvPr id="31" name="四角形: 角を丸くする 30">
            <a:extLst>
              <a:ext uri="{FF2B5EF4-FFF2-40B4-BE49-F238E27FC236}">
                <a16:creationId xmlns:a16="http://schemas.microsoft.com/office/drawing/2014/main" id="{7F944D51-4D4A-C335-BA1A-A932A0ACB352}"/>
              </a:ext>
            </a:extLst>
          </p:cNvPr>
          <p:cNvSpPr/>
          <p:nvPr/>
        </p:nvSpPr>
        <p:spPr>
          <a:xfrm>
            <a:off x="9053251" y="1092798"/>
            <a:ext cx="2513710" cy="910064"/>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latin typeface="Hiragino Sans W6" panose="020B0400000000000000" pitchFamily="34" charset="-128"/>
                <a:ea typeface="Hiragino Sans W6" panose="020B0400000000000000" pitchFamily="34" charset="-128"/>
              </a:rPr>
              <a:t>プロジェクト</a:t>
            </a:r>
            <a:endParaRPr kumimoji="1" lang="en-US" altLang="ja-JP" sz="2800" b="1">
              <a:latin typeface="Hiragino Sans W6" panose="020B0400000000000000" pitchFamily="34" charset="-128"/>
              <a:ea typeface="Hiragino Sans W6" panose="020B0400000000000000" pitchFamily="34" charset="-128"/>
            </a:endParaRPr>
          </a:p>
          <a:p>
            <a:pPr algn="ctr"/>
            <a:r>
              <a:rPr kumimoji="1" lang="ja-JP" altLang="en-US" sz="2800" b="1">
                <a:latin typeface="Hiragino Sans W6" panose="020B0400000000000000" pitchFamily="34" charset="-128"/>
                <a:ea typeface="Hiragino Sans W6" panose="020B0400000000000000" pitchFamily="34" charset="-128"/>
              </a:rPr>
              <a:t>スペース</a:t>
            </a:r>
          </a:p>
        </p:txBody>
      </p:sp>
      <p:sp>
        <p:nvSpPr>
          <p:cNvPr id="20" name="四角形: 角を丸くする 19">
            <a:extLst>
              <a:ext uri="{FF2B5EF4-FFF2-40B4-BE49-F238E27FC236}">
                <a16:creationId xmlns:a16="http://schemas.microsoft.com/office/drawing/2014/main" id="{4D21B153-C62C-021D-8B7D-302B9B950B5C}"/>
              </a:ext>
            </a:extLst>
          </p:cNvPr>
          <p:cNvSpPr/>
          <p:nvPr/>
        </p:nvSpPr>
        <p:spPr>
          <a:xfrm>
            <a:off x="744703" y="2803515"/>
            <a:ext cx="2513710" cy="910064"/>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latin typeface="Hiragino Sans W6" panose="020B0400000000000000" pitchFamily="34" charset="-128"/>
                <a:ea typeface="Hiragino Sans W6" panose="020B0400000000000000" pitchFamily="34" charset="-128"/>
              </a:rPr>
              <a:t>勉強</a:t>
            </a:r>
            <a:endParaRPr kumimoji="1" lang="en-US" altLang="ja-JP" sz="2800" b="1">
              <a:latin typeface="Hiragino Sans W6" panose="020B0400000000000000" pitchFamily="34" charset="-128"/>
              <a:ea typeface="Hiragino Sans W6" panose="020B0400000000000000" pitchFamily="34" charset="-128"/>
            </a:endParaRPr>
          </a:p>
          <a:p>
            <a:pPr algn="ctr"/>
            <a:r>
              <a:rPr kumimoji="1" lang="ja-JP" altLang="en-US" sz="2800" b="1">
                <a:latin typeface="Hiragino Sans W6" panose="020B0400000000000000" pitchFamily="34" charset="-128"/>
                <a:ea typeface="Hiragino Sans W6" panose="020B0400000000000000" pitchFamily="34" charset="-128"/>
              </a:rPr>
              <a:t>スペース</a:t>
            </a:r>
          </a:p>
        </p:txBody>
      </p:sp>
      <p:sp>
        <p:nvSpPr>
          <p:cNvPr id="24" name="テキスト ボックス 23">
            <a:extLst>
              <a:ext uri="{FF2B5EF4-FFF2-40B4-BE49-F238E27FC236}">
                <a16:creationId xmlns:a16="http://schemas.microsoft.com/office/drawing/2014/main" id="{F2FF499F-2A89-E797-EB04-DC7CD3874BFF}"/>
              </a:ext>
            </a:extLst>
          </p:cNvPr>
          <p:cNvSpPr txBox="1"/>
          <p:nvPr/>
        </p:nvSpPr>
        <p:spPr>
          <a:xfrm>
            <a:off x="107828" y="1887740"/>
            <a:ext cx="2954655" cy="830997"/>
          </a:xfrm>
          <a:prstGeom prst="rect">
            <a:avLst/>
          </a:prstGeom>
          <a:noFill/>
        </p:spPr>
        <p:txBody>
          <a:bodyPr wrap="none" rtlCol="0">
            <a:spAutoFit/>
          </a:bodyPr>
          <a:lstStyle/>
          <a:p>
            <a:r>
              <a:rPr lang="ja-JP" altLang="en-US"/>
              <a:t>　</a:t>
            </a:r>
            <a:r>
              <a:rPr lang="ja-JP" altLang="en-US" sz="2400" b="1"/>
              <a:t>共有の参考書が</a:t>
            </a:r>
            <a:endParaRPr lang="en-US" altLang="ja-JP" sz="2400" b="1"/>
          </a:p>
          <a:p>
            <a:r>
              <a:rPr lang="ja-JP" altLang="en-US" sz="2400" b="1"/>
              <a:t>使える</a:t>
            </a:r>
            <a:r>
              <a:rPr kumimoji="1" lang="ja-JP" altLang="en-US" sz="2400" b="1"/>
              <a:t>勉強スペース</a:t>
            </a:r>
          </a:p>
        </p:txBody>
      </p:sp>
      <p:sp>
        <p:nvSpPr>
          <p:cNvPr id="25" name="二等辺三角形 24">
            <a:extLst>
              <a:ext uri="{FF2B5EF4-FFF2-40B4-BE49-F238E27FC236}">
                <a16:creationId xmlns:a16="http://schemas.microsoft.com/office/drawing/2014/main" id="{FE62A173-3A61-69C9-38A7-D25CD0B6E317}"/>
              </a:ext>
            </a:extLst>
          </p:cNvPr>
          <p:cNvSpPr/>
          <p:nvPr/>
        </p:nvSpPr>
        <p:spPr>
          <a:xfrm rot="10800000">
            <a:off x="205049" y="1983981"/>
            <a:ext cx="191351" cy="217883"/>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5BD1B320-F9AD-EA70-C576-3CDC5FD777D1}"/>
              </a:ext>
            </a:extLst>
          </p:cNvPr>
          <p:cNvSpPr txBox="1"/>
          <p:nvPr/>
        </p:nvSpPr>
        <p:spPr>
          <a:xfrm>
            <a:off x="3760806" y="4246613"/>
            <a:ext cx="2646878" cy="830997"/>
          </a:xfrm>
          <a:prstGeom prst="rect">
            <a:avLst/>
          </a:prstGeom>
          <a:noFill/>
        </p:spPr>
        <p:txBody>
          <a:bodyPr wrap="none" rtlCol="0">
            <a:spAutoFit/>
          </a:bodyPr>
          <a:lstStyle/>
          <a:p>
            <a:r>
              <a:rPr lang="ja-JP" altLang="en-US"/>
              <a:t>　</a:t>
            </a:r>
            <a:r>
              <a:rPr lang="ja-JP" altLang="en-US" sz="2400" b="1"/>
              <a:t>部活や勉強の</a:t>
            </a:r>
            <a:endParaRPr lang="en-US" altLang="ja-JP" sz="2400" b="1"/>
          </a:p>
          <a:p>
            <a:r>
              <a:rPr lang="ja-JP" altLang="en-US" sz="2400" b="1"/>
              <a:t>疲れをリラックス</a:t>
            </a:r>
            <a:endParaRPr kumimoji="1" lang="ja-JP" altLang="en-US" sz="3200" b="1"/>
          </a:p>
        </p:txBody>
      </p:sp>
      <p:sp>
        <p:nvSpPr>
          <p:cNvPr id="27" name="二等辺三角形 26">
            <a:extLst>
              <a:ext uri="{FF2B5EF4-FFF2-40B4-BE49-F238E27FC236}">
                <a16:creationId xmlns:a16="http://schemas.microsoft.com/office/drawing/2014/main" id="{FD90422C-4346-CE86-734B-4F28CAF0C9C0}"/>
              </a:ext>
            </a:extLst>
          </p:cNvPr>
          <p:cNvSpPr/>
          <p:nvPr/>
        </p:nvSpPr>
        <p:spPr>
          <a:xfrm>
            <a:off x="3816489" y="4334534"/>
            <a:ext cx="191351" cy="217883"/>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84DE358F-09FE-7FB0-FE93-BFEE4F8EF6F3}"/>
              </a:ext>
            </a:extLst>
          </p:cNvPr>
          <p:cNvSpPr txBox="1"/>
          <p:nvPr/>
        </p:nvSpPr>
        <p:spPr>
          <a:xfrm>
            <a:off x="9596941" y="4332070"/>
            <a:ext cx="2569934" cy="830997"/>
          </a:xfrm>
          <a:prstGeom prst="rect">
            <a:avLst/>
          </a:prstGeom>
          <a:noFill/>
        </p:spPr>
        <p:txBody>
          <a:bodyPr wrap="none" rtlCol="0">
            <a:spAutoFit/>
          </a:bodyPr>
          <a:lstStyle/>
          <a:p>
            <a:r>
              <a:rPr lang="ja-JP" altLang="en-US"/>
              <a:t>　</a:t>
            </a:r>
            <a:r>
              <a:rPr lang="ja-JP" altLang="en-US" sz="2400" b="1"/>
              <a:t>企画やイベント</a:t>
            </a:r>
            <a:endParaRPr lang="en-US" altLang="ja-JP" sz="2400" b="1"/>
          </a:p>
          <a:p>
            <a:r>
              <a:rPr lang="ja-JP" altLang="en-US" sz="2400" b="1"/>
              <a:t>の活動を行う</a:t>
            </a:r>
            <a:endParaRPr kumimoji="1" lang="ja-JP" altLang="en-US" sz="3200" b="1"/>
          </a:p>
        </p:txBody>
      </p:sp>
      <p:sp>
        <p:nvSpPr>
          <p:cNvPr id="33" name="二等辺三角形 32">
            <a:extLst>
              <a:ext uri="{FF2B5EF4-FFF2-40B4-BE49-F238E27FC236}">
                <a16:creationId xmlns:a16="http://schemas.microsoft.com/office/drawing/2014/main" id="{28D90801-4266-57DD-5555-9C4ECCED8FF7}"/>
              </a:ext>
            </a:extLst>
          </p:cNvPr>
          <p:cNvSpPr/>
          <p:nvPr/>
        </p:nvSpPr>
        <p:spPr>
          <a:xfrm>
            <a:off x="9677137" y="4430201"/>
            <a:ext cx="191351" cy="217883"/>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62F6DB76-4807-A7EC-F2F9-DF7146C1CE5B}"/>
              </a:ext>
            </a:extLst>
          </p:cNvPr>
          <p:cNvSpPr txBox="1"/>
          <p:nvPr/>
        </p:nvSpPr>
        <p:spPr>
          <a:xfrm>
            <a:off x="6394149" y="1623410"/>
            <a:ext cx="2339102" cy="1569660"/>
          </a:xfrm>
          <a:prstGeom prst="rect">
            <a:avLst/>
          </a:prstGeom>
          <a:noFill/>
        </p:spPr>
        <p:txBody>
          <a:bodyPr wrap="none" rtlCol="0">
            <a:spAutoFit/>
          </a:bodyPr>
          <a:lstStyle/>
          <a:p>
            <a:r>
              <a:rPr lang="ja-JP" altLang="en-US" sz="2400"/>
              <a:t>　</a:t>
            </a:r>
            <a:r>
              <a:rPr lang="ja-JP" altLang="en-US" sz="2400" b="1"/>
              <a:t>何でもできる</a:t>
            </a:r>
            <a:endParaRPr lang="en-US" altLang="ja-JP" sz="2400" b="1"/>
          </a:p>
          <a:p>
            <a:r>
              <a:rPr lang="ja-JP" altLang="en-US" sz="2400" b="1"/>
              <a:t>フリースペース</a:t>
            </a:r>
            <a:endParaRPr lang="en-US" altLang="ja-JP" sz="2400" b="1"/>
          </a:p>
          <a:p>
            <a:r>
              <a:rPr lang="ja-JP" altLang="en-US" sz="2400" b="1"/>
              <a:t>共有のアナログ</a:t>
            </a:r>
            <a:endParaRPr lang="en-US" altLang="ja-JP" sz="2400" b="1"/>
          </a:p>
          <a:p>
            <a:r>
              <a:rPr lang="ja-JP" altLang="en-US" sz="2400" b="1"/>
              <a:t>ゲームも</a:t>
            </a:r>
            <a:endParaRPr lang="en-US" altLang="ja-JP" sz="2400" b="1"/>
          </a:p>
        </p:txBody>
      </p:sp>
      <p:sp>
        <p:nvSpPr>
          <p:cNvPr id="35" name="二等辺三角形 34">
            <a:extLst>
              <a:ext uri="{FF2B5EF4-FFF2-40B4-BE49-F238E27FC236}">
                <a16:creationId xmlns:a16="http://schemas.microsoft.com/office/drawing/2014/main" id="{441960EE-781C-9794-00B9-6CC5386D8787}"/>
              </a:ext>
            </a:extLst>
          </p:cNvPr>
          <p:cNvSpPr/>
          <p:nvPr/>
        </p:nvSpPr>
        <p:spPr>
          <a:xfrm rot="10800000">
            <a:off x="6513178" y="1670120"/>
            <a:ext cx="191351" cy="217883"/>
          </a:xfrm>
          <a:prstGeom prst="triangl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EE833EFD-369A-1D25-97B8-B82D9F03288A}"/>
              </a:ext>
            </a:extLst>
          </p:cNvPr>
          <p:cNvSpPr txBox="1"/>
          <p:nvPr/>
        </p:nvSpPr>
        <p:spPr>
          <a:xfrm>
            <a:off x="9772812" y="5677740"/>
            <a:ext cx="3010163" cy="261610"/>
          </a:xfrm>
          <a:prstGeom prst="rect">
            <a:avLst/>
          </a:prstGeom>
          <a:noFill/>
        </p:spPr>
        <p:txBody>
          <a:bodyPr wrap="square" rtlCol="0">
            <a:spAutoFit/>
          </a:bodyPr>
          <a:lstStyle/>
          <a:p>
            <a:r>
              <a:rPr kumimoji="1" lang="en-US" altLang="ja-JP" sz="1100">
                <a:latin typeface="Hiragino Sans W4" panose="020B0400000000000000" pitchFamily="34" charset="-128"/>
                <a:ea typeface="Hiragino Sans W4" panose="020B0400000000000000" pitchFamily="34" charset="-128"/>
              </a:rPr>
              <a:t>※</a:t>
            </a:r>
            <a:r>
              <a:rPr kumimoji="1" lang="ja-JP" altLang="en-US" sz="1100">
                <a:latin typeface="Hiragino Sans W4" panose="020B0400000000000000" pitchFamily="34" charset="-128"/>
                <a:ea typeface="Hiragino Sans W4" panose="020B0400000000000000" pitchFamily="34" charset="-128"/>
              </a:rPr>
              <a:t>画像は</a:t>
            </a:r>
            <a:r>
              <a:rPr kumimoji="1" lang="en-US" altLang="ja-JP" sz="1100">
                <a:latin typeface="Hiragino Sans W4" panose="020B0400000000000000" pitchFamily="34" charset="-128"/>
                <a:ea typeface="Hiragino Sans W4" panose="020B0400000000000000" pitchFamily="34" charset="-128"/>
              </a:rPr>
              <a:t>Gemini</a:t>
            </a:r>
            <a:r>
              <a:rPr lang="ja-JP" altLang="en-US" sz="1100">
                <a:latin typeface="Hiragino Sans W4" panose="020B0400000000000000" pitchFamily="34" charset="-128"/>
                <a:ea typeface="Hiragino Sans W4" panose="020B0400000000000000" pitchFamily="34" charset="-128"/>
              </a:rPr>
              <a:t>で作成</a:t>
            </a:r>
            <a:endParaRPr kumimoji="1" lang="ja-JP" altLang="en-US" sz="1100">
              <a:latin typeface="Hiragino Sans W4" panose="020B0400000000000000" pitchFamily="34" charset="-128"/>
              <a:ea typeface="Hiragino Sans W4" panose="020B0400000000000000" pitchFamily="34" charset="-128"/>
            </a:endParaRPr>
          </a:p>
        </p:txBody>
      </p:sp>
    </p:spTree>
    <p:extLst>
      <p:ext uri="{BB962C8B-B14F-4D97-AF65-F5344CB8AC3E}">
        <p14:creationId xmlns:p14="http://schemas.microsoft.com/office/powerpoint/2010/main" val="22258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楕円 63">
            <a:extLst>
              <a:ext uri="{FF2B5EF4-FFF2-40B4-BE49-F238E27FC236}">
                <a16:creationId xmlns:a16="http://schemas.microsoft.com/office/drawing/2014/main" id="{0901C479-5C01-77D9-A617-889E95B54D9F}"/>
              </a:ext>
            </a:extLst>
          </p:cNvPr>
          <p:cNvSpPr/>
          <p:nvPr/>
        </p:nvSpPr>
        <p:spPr>
          <a:xfrm>
            <a:off x="10106681" y="1970634"/>
            <a:ext cx="1964294" cy="2389540"/>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楕円 59">
            <a:extLst>
              <a:ext uri="{FF2B5EF4-FFF2-40B4-BE49-F238E27FC236}">
                <a16:creationId xmlns:a16="http://schemas.microsoft.com/office/drawing/2014/main" id="{32D85B8A-CAFF-0218-C623-5BD9740B2991}"/>
              </a:ext>
            </a:extLst>
          </p:cNvPr>
          <p:cNvSpPr/>
          <p:nvPr/>
        </p:nvSpPr>
        <p:spPr>
          <a:xfrm>
            <a:off x="5842888" y="1672971"/>
            <a:ext cx="3524625" cy="1351917"/>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61" name="楕円 60">
            <a:extLst>
              <a:ext uri="{FF2B5EF4-FFF2-40B4-BE49-F238E27FC236}">
                <a16:creationId xmlns:a16="http://schemas.microsoft.com/office/drawing/2014/main" id="{F738716E-0375-B8D3-47FB-6E97F503FC6C}"/>
              </a:ext>
            </a:extLst>
          </p:cNvPr>
          <p:cNvSpPr/>
          <p:nvPr/>
        </p:nvSpPr>
        <p:spPr>
          <a:xfrm>
            <a:off x="6657828" y="3843701"/>
            <a:ext cx="1973892" cy="1033761"/>
          </a:xfrm>
          <a:prstGeom prst="ellipse">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 name="テキスト プレースホルダー 1">
            <a:extLst>
              <a:ext uri="{FF2B5EF4-FFF2-40B4-BE49-F238E27FC236}">
                <a16:creationId xmlns:a16="http://schemas.microsoft.com/office/drawing/2014/main" id="{BE819144-9A84-4E67-28F2-FF455DA997AF}"/>
              </a:ext>
            </a:extLst>
          </p:cNvPr>
          <p:cNvSpPr>
            <a:spLocks noGrp="1"/>
          </p:cNvSpPr>
          <p:nvPr>
            <p:ph type="body" sz="quarter" idx="10"/>
          </p:nvPr>
        </p:nvSpPr>
        <p:spPr/>
        <p:txBody>
          <a:bodyPr/>
          <a:lstStyle/>
          <a:p>
            <a:r>
              <a:rPr kumimoji="1" lang="ja-JP" altLang="en-US"/>
              <a:t>愛着</a:t>
            </a:r>
          </a:p>
        </p:txBody>
      </p:sp>
      <p:sp>
        <p:nvSpPr>
          <p:cNvPr id="3" name="タイトル 2">
            <a:extLst>
              <a:ext uri="{FF2B5EF4-FFF2-40B4-BE49-F238E27FC236}">
                <a16:creationId xmlns:a16="http://schemas.microsoft.com/office/drawing/2014/main" id="{0FA6B83C-2A21-1810-6B65-1CFF8A2365E0}"/>
              </a:ext>
            </a:extLst>
          </p:cNvPr>
          <p:cNvSpPr>
            <a:spLocks noGrp="1"/>
          </p:cNvSpPr>
          <p:nvPr>
            <p:ph type="ctrTitle"/>
          </p:nvPr>
        </p:nvSpPr>
        <p:spPr>
          <a:xfrm>
            <a:off x="625039" y="189844"/>
            <a:ext cx="6969561" cy="755073"/>
          </a:xfrm>
        </p:spPr>
        <p:txBody>
          <a:bodyPr>
            <a:normAutofit/>
          </a:bodyPr>
          <a:lstStyle/>
          <a:p>
            <a:r>
              <a:rPr kumimoji="1" lang="en-US" altLang="ja-JP" sz="4400" err="1">
                <a:latin typeface="Helvetica Neue" panose="02000503000000020004" pitchFamily="2" charset="0"/>
                <a:ea typeface="Helvetica Neue" panose="02000503000000020004" pitchFamily="2" charset="0"/>
                <a:cs typeface="Helvetica Neue" panose="02000503000000020004" pitchFamily="2" charset="0"/>
              </a:rPr>
              <a:t>Tsuchiura</a:t>
            </a:r>
            <a:r>
              <a:rPr lang="ja-JP" altLang="en-US" sz="4400">
                <a:latin typeface="Helvetica Neue" panose="02000503000000020004" pitchFamily="2" charset="0"/>
                <a:cs typeface="Helvetica Neue" panose="02000503000000020004" pitchFamily="2" charset="0"/>
              </a:rPr>
              <a:t> </a:t>
            </a:r>
            <a:r>
              <a:rPr lang="en-US" altLang="ja-JP" sz="4400">
                <a:latin typeface="Helvetica Neue" panose="02000503000000020004" pitchFamily="2" charset="0"/>
                <a:ea typeface="Helvetica Neue" panose="02000503000000020004" pitchFamily="2" charset="0"/>
                <a:cs typeface="Helvetica Neue" panose="02000503000000020004" pitchFamily="2" charset="0"/>
              </a:rPr>
              <a:t>Youth</a:t>
            </a:r>
            <a:r>
              <a:rPr lang="ja-JP" altLang="en-US" sz="4400">
                <a:latin typeface="Helvetica Neue" panose="02000503000000020004" pitchFamily="2" charset="0"/>
                <a:cs typeface="Helvetica Neue" panose="02000503000000020004" pitchFamily="2" charset="0"/>
              </a:rPr>
              <a:t> </a:t>
            </a:r>
            <a:r>
              <a:rPr lang="en-US" altLang="ja-JP" sz="4400">
                <a:latin typeface="Helvetica Neue" panose="02000503000000020004" pitchFamily="2" charset="0"/>
                <a:ea typeface="Helvetica Neue" panose="02000503000000020004" pitchFamily="2" charset="0"/>
                <a:cs typeface="Helvetica Neue" panose="02000503000000020004" pitchFamily="2" charset="0"/>
              </a:rPr>
              <a:t>Hub</a:t>
            </a:r>
            <a:endParaRPr kumimoji="1" lang="ja-JP" altLang="en-US" sz="4400">
              <a:latin typeface="Helvetica Neue" panose="02000503000000020004" pitchFamily="2" charset="0"/>
              <a:cs typeface="Helvetica Neue" panose="02000503000000020004" pitchFamily="2" charset="0"/>
            </a:endParaRPr>
          </a:p>
        </p:txBody>
      </p:sp>
      <p:sp>
        <p:nvSpPr>
          <p:cNvPr id="23" name="テキスト ボックス 22">
            <a:extLst>
              <a:ext uri="{FF2B5EF4-FFF2-40B4-BE49-F238E27FC236}">
                <a16:creationId xmlns:a16="http://schemas.microsoft.com/office/drawing/2014/main" id="{C91B9A96-0572-DE6A-2627-FF9F9C8571EC}"/>
              </a:ext>
            </a:extLst>
          </p:cNvPr>
          <p:cNvSpPr txBox="1"/>
          <p:nvPr/>
        </p:nvSpPr>
        <p:spPr>
          <a:xfrm>
            <a:off x="406226" y="5003321"/>
            <a:ext cx="5198781" cy="584775"/>
          </a:xfrm>
          <a:prstGeom prst="rect">
            <a:avLst/>
          </a:prstGeom>
          <a:noFill/>
        </p:spPr>
        <p:txBody>
          <a:bodyPr wrap="square" rtlCol="0">
            <a:spAutoFit/>
          </a:bodyPr>
          <a:lstStyle/>
          <a:p>
            <a:r>
              <a:rPr lang="ja-JP" altLang="en-US" sz="1600">
                <a:latin typeface="Hiragino Sans W4" panose="020B0400000000000000" pitchFamily="34" charset="-128"/>
                <a:ea typeface="Hiragino Sans W4" panose="020B0400000000000000" pitchFamily="34" charset="-128"/>
              </a:rPr>
              <a:t>参考：千葉県柏市</a:t>
            </a:r>
            <a:r>
              <a:rPr lang="en-US" altLang="ja-JP" sz="1600">
                <a:latin typeface="Hiragino Sans W4" panose="020B0400000000000000" pitchFamily="34" charset="-128"/>
                <a:ea typeface="Hiragino Sans W4" panose="020B0400000000000000" pitchFamily="34" charset="-128"/>
              </a:rPr>
              <a:t>,</a:t>
            </a:r>
            <a:r>
              <a:rPr lang="en-US" altLang="ja-JP" sz="1600">
                <a:latin typeface="Helvetica Neue" panose="02000503000000020004" pitchFamily="2" charset="0"/>
                <a:ea typeface="Helvetica Neue" panose="02000503000000020004" pitchFamily="2" charset="0"/>
                <a:cs typeface="Helvetica Neue" panose="02000503000000020004" pitchFamily="2" charset="0"/>
              </a:rPr>
              <a:t>TeToTe</a:t>
            </a:r>
            <a:r>
              <a:rPr lang="ja-JP" altLang="en-US" sz="1600">
                <a:latin typeface="Hiragino Sans W4" panose="020B0400000000000000" pitchFamily="34" charset="-128"/>
                <a:ea typeface="Hiragino Sans W4" panose="020B0400000000000000" pitchFamily="34" charset="-128"/>
              </a:rPr>
              <a:t>中高生の広場</a:t>
            </a:r>
            <a:endParaRPr lang="en-US" altLang="ja-JP" sz="1600">
              <a:latin typeface="Hiragino Sans W4" panose="020B0400000000000000" pitchFamily="34" charset="-128"/>
              <a:ea typeface="Hiragino Sans W4" panose="020B0400000000000000" pitchFamily="34" charset="-128"/>
            </a:endParaRPr>
          </a:p>
          <a:p>
            <a:r>
              <a:rPr lang="ja-JP" altLang="en-US" sz="1600">
                <a:latin typeface="Hiragino Sans W4" panose="020B0400000000000000" pitchFamily="34" charset="-128"/>
                <a:ea typeface="Hiragino Sans W4" panose="020B0400000000000000" pitchFamily="34" charset="-128"/>
              </a:rPr>
              <a:t>　　　愛媛県宇和島市</a:t>
            </a:r>
            <a:r>
              <a:rPr lang="en-US" altLang="ja-JP" sz="1600">
                <a:latin typeface="Hiragino Sans W4" panose="020B0400000000000000" pitchFamily="34" charset="-128"/>
                <a:ea typeface="Hiragino Sans W4" panose="020B0400000000000000" pitchFamily="34" charset="-128"/>
              </a:rPr>
              <a:t>,</a:t>
            </a:r>
            <a:r>
              <a:rPr lang="ja-JP" altLang="en-US" sz="1600">
                <a:latin typeface="Hiragino Sans W4" panose="020B0400000000000000" pitchFamily="34" charset="-128"/>
                <a:ea typeface="Hiragino Sans W4" panose="020B0400000000000000" pitchFamily="34" charset="-128"/>
              </a:rPr>
              <a:t>ホリバタ</a:t>
            </a:r>
            <a:endParaRPr lang="en-US" altLang="ja-JP" sz="1600">
              <a:latin typeface="Hiragino Sans W4" panose="020B0400000000000000" pitchFamily="34" charset="-128"/>
              <a:ea typeface="Hiragino Sans W4" panose="020B0400000000000000" pitchFamily="34" charset="-128"/>
            </a:endParaRPr>
          </a:p>
        </p:txBody>
      </p:sp>
      <p:pic>
        <p:nvPicPr>
          <p:cNvPr id="29" name="図 28" descr="テーブル が含まれている画像&#10;&#10;AI 生成コンテンツは誤りを含む可能性があります。">
            <a:extLst>
              <a:ext uri="{FF2B5EF4-FFF2-40B4-BE49-F238E27FC236}">
                <a16:creationId xmlns:a16="http://schemas.microsoft.com/office/drawing/2014/main" id="{3349B005-6497-FE73-CD47-A9C95E8DCB84}"/>
              </a:ext>
            </a:extLst>
          </p:cNvPr>
          <p:cNvPicPr>
            <a:picLocks noChangeAspect="1"/>
          </p:cNvPicPr>
          <p:nvPr/>
        </p:nvPicPr>
        <p:blipFill>
          <a:blip r:embed="rId3"/>
          <a:stretch>
            <a:fillRect/>
          </a:stretch>
        </p:blipFill>
        <p:spPr>
          <a:xfrm>
            <a:off x="5109117" y="3633779"/>
            <a:ext cx="1243683" cy="1243683"/>
          </a:xfrm>
          <a:prstGeom prst="rect">
            <a:avLst/>
          </a:prstGeom>
        </p:spPr>
      </p:pic>
      <p:pic>
        <p:nvPicPr>
          <p:cNvPr id="58" name="グラフィックス 57" descr="建物 単色塗りつぶし">
            <a:extLst>
              <a:ext uri="{FF2B5EF4-FFF2-40B4-BE49-F238E27FC236}">
                <a16:creationId xmlns:a16="http://schemas.microsoft.com/office/drawing/2014/main" id="{C33F5D4F-ACB0-DF39-6272-B29D1EDC4E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35751" y="3155374"/>
            <a:ext cx="819931" cy="819931"/>
          </a:xfrm>
          <a:prstGeom prst="rect">
            <a:avLst/>
          </a:prstGeom>
        </p:spPr>
      </p:pic>
      <p:pic>
        <p:nvPicPr>
          <p:cNvPr id="63" name="グラフィックス 62" descr="会議 単色塗りつぶし">
            <a:extLst>
              <a:ext uri="{FF2B5EF4-FFF2-40B4-BE49-F238E27FC236}">
                <a16:creationId xmlns:a16="http://schemas.microsoft.com/office/drawing/2014/main" id="{1AED7E93-D474-8525-DB8B-FC1592B68E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70877" y="3903381"/>
            <a:ext cx="914400" cy="914400"/>
          </a:xfrm>
          <a:prstGeom prst="rect">
            <a:avLst/>
          </a:prstGeom>
        </p:spPr>
      </p:pic>
      <p:pic>
        <p:nvPicPr>
          <p:cNvPr id="70" name="図 69" descr="図形&#10;&#10;AI 生成コンテンツは誤りを含む可能性があります。">
            <a:extLst>
              <a:ext uri="{FF2B5EF4-FFF2-40B4-BE49-F238E27FC236}">
                <a16:creationId xmlns:a16="http://schemas.microsoft.com/office/drawing/2014/main" id="{677DBFD2-A4EF-7A20-79E6-1767687DD5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03170" y="4442292"/>
            <a:ext cx="1031113" cy="844966"/>
          </a:xfrm>
          <a:prstGeom prst="rect">
            <a:avLst/>
          </a:prstGeom>
        </p:spPr>
      </p:pic>
      <p:cxnSp>
        <p:nvCxnSpPr>
          <p:cNvPr id="72" name="直線矢印コネクタ 71">
            <a:extLst>
              <a:ext uri="{FF2B5EF4-FFF2-40B4-BE49-F238E27FC236}">
                <a16:creationId xmlns:a16="http://schemas.microsoft.com/office/drawing/2014/main" id="{7E1C64E9-743F-8779-F4C1-8092E79903AD}"/>
              </a:ext>
            </a:extLst>
          </p:cNvPr>
          <p:cNvCxnSpPr>
            <a:cxnSpLocks/>
          </p:cNvCxnSpPr>
          <p:nvPr/>
        </p:nvCxnSpPr>
        <p:spPr>
          <a:xfrm>
            <a:off x="6106660" y="4361833"/>
            <a:ext cx="786151" cy="0"/>
          </a:xfrm>
          <a:prstGeom prst="straightConnector1">
            <a:avLst/>
          </a:prstGeom>
          <a:ln w="76200">
            <a:solidFill>
              <a:schemeClr val="bg2">
                <a:lumMod val="75000"/>
              </a:schemeClr>
            </a:solidFill>
            <a:tailEnd type="triangle"/>
          </a:ln>
        </p:spPr>
        <p:style>
          <a:lnRef idx="2">
            <a:schemeClr val="dk1"/>
          </a:lnRef>
          <a:fillRef idx="0">
            <a:schemeClr val="dk1"/>
          </a:fillRef>
          <a:effectRef idx="1">
            <a:schemeClr val="dk1"/>
          </a:effectRef>
          <a:fontRef idx="minor">
            <a:schemeClr val="tx1"/>
          </a:fontRef>
        </p:style>
      </p:cxnSp>
      <p:cxnSp>
        <p:nvCxnSpPr>
          <p:cNvPr id="82" name="直線矢印コネクタ 81">
            <a:extLst>
              <a:ext uri="{FF2B5EF4-FFF2-40B4-BE49-F238E27FC236}">
                <a16:creationId xmlns:a16="http://schemas.microsoft.com/office/drawing/2014/main" id="{6678A7E2-9B28-372C-CDBF-973A90F8351A}"/>
              </a:ext>
            </a:extLst>
          </p:cNvPr>
          <p:cNvCxnSpPr>
            <a:cxnSpLocks/>
          </p:cNvCxnSpPr>
          <p:nvPr/>
        </p:nvCxnSpPr>
        <p:spPr>
          <a:xfrm>
            <a:off x="11110963" y="4672694"/>
            <a:ext cx="756045" cy="5383"/>
          </a:xfrm>
          <a:prstGeom prst="straightConnector1">
            <a:avLst/>
          </a:prstGeom>
          <a:ln w="76200">
            <a:solidFill>
              <a:schemeClr val="bg2">
                <a:lumMod val="75000"/>
              </a:schemeClr>
            </a:solidFill>
            <a:tailEnd type="triangle"/>
          </a:ln>
        </p:spPr>
        <p:style>
          <a:lnRef idx="2">
            <a:schemeClr val="dk1"/>
          </a:lnRef>
          <a:fillRef idx="0">
            <a:schemeClr val="dk1"/>
          </a:fillRef>
          <a:effectRef idx="1">
            <a:schemeClr val="dk1"/>
          </a:effectRef>
          <a:fontRef idx="minor">
            <a:schemeClr val="tx1"/>
          </a:fontRef>
        </p:style>
      </p:cxnSp>
      <p:cxnSp>
        <p:nvCxnSpPr>
          <p:cNvPr id="86" name="直線矢印コネクタ 85">
            <a:extLst>
              <a:ext uri="{FF2B5EF4-FFF2-40B4-BE49-F238E27FC236}">
                <a16:creationId xmlns:a16="http://schemas.microsoft.com/office/drawing/2014/main" id="{BC756435-94FA-8C29-30FD-04D5909EF658}"/>
              </a:ext>
            </a:extLst>
          </p:cNvPr>
          <p:cNvCxnSpPr>
            <a:cxnSpLocks/>
          </p:cNvCxnSpPr>
          <p:nvPr/>
        </p:nvCxnSpPr>
        <p:spPr>
          <a:xfrm flipV="1">
            <a:off x="8363343" y="3580248"/>
            <a:ext cx="2121965" cy="567552"/>
          </a:xfrm>
          <a:prstGeom prst="straightConnector1">
            <a:avLst/>
          </a:prstGeom>
          <a:ln w="76200">
            <a:solidFill>
              <a:schemeClr val="bg2">
                <a:lumMod val="75000"/>
              </a:schemeClr>
            </a:solidFill>
            <a:tailEnd type="triangle"/>
          </a:ln>
        </p:spPr>
        <p:style>
          <a:lnRef idx="2">
            <a:schemeClr val="dk1"/>
          </a:lnRef>
          <a:fillRef idx="0">
            <a:schemeClr val="dk1"/>
          </a:fillRef>
          <a:effectRef idx="1">
            <a:schemeClr val="dk1"/>
          </a:effectRef>
          <a:fontRef idx="minor">
            <a:schemeClr val="tx1"/>
          </a:fontRef>
        </p:style>
      </p:cxnSp>
      <p:sp>
        <p:nvSpPr>
          <p:cNvPr id="88" name="テキスト ボックス 87">
            <a:extLst>
              <a:ext uri="{FF2B5EF4-FFF2-40B4-BE49-F238E27FC236}">
                <a16:creationId xmlns:a16="http://schemas.microsoft.com/office/drawing/2014/main" id="{C00F8F41-B880-2A47-4C08-14CF48182E18}"/>
              </a:ext>
            </a:extLst>
          </p:cNvPr>
          <p:cNvSpPr txBox="1"/>
          <p:nvPr/>
        </p:nvSpPr>
        <p:spPr>
          <a:xfrm>
            <a:off x="10890688" y="4734912"/>
            <a:ext cx="1441412" cy="400110"/>
          </a:xfrm>
          <a:prstGeom prst="rect">
            <a:avLst/>
          </a:prstGeom>
          <a:noFill/>
        </p:spPr>
        <p:txBody>
          <a:bodyPr wrap="square" rtlCol="0">
            <a:spAutoFit/>
          </a:bodyPr>
          <a:lstStyle/>
          <a:p>
            <a:r>
              <a:rPr kumimoji="1" lang="ja-JP" altLang="en-US" sz="2000" b="1">
                <a:latin typeface="Hiragino Sans W6" panose="020B0400000000000000" pitchFamily="34" charset="-128"/>
                <a:ea typeface="Hiragino Sans W6" panose="020B0400000000000000" pitchFamily="34" charset="-128"/>
              </a:rPr>
              <a:t>人の動き</a:t>
            </a:r>
          </a:p>
        </p:txBody>
      </p:sp>
      <p:cxnSp>
        <p:nvCxnSpPr>
          <p:cNvPr id="89" name="直線矢印コネクタ 88">
            <a:extLst>
              <a:ext uri="{FF2B5EF4-FFF2-40B4-BE49-F238E27FC236}">
                <a16:creationId xmlns:a16="http://schemas.microsoft.com/office/drawing/2014/main" id="{BF9C7D4D-E2A7-785E-8F5A-1D43DA80768C}"/>
              </a:ext>
            </a:extLst>
          </p:cNvPr>
          <p:cNvCxnSpPr>
            <a:cxnSpLocks/>
          </p:cNvCxnSpPr>
          <p:nvPr/>
        </p:nvCxnSpPr>
        <p:spPr>
          <a:xfrm flipV="1">
            <a:off x="11133637" y="5324288"/>
            <a:ext cx="756045" cy="13224"/>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sp>
        <p:nvSpPr>
          <p:cNvPr id="94" name="テキスト ボックス 93">
            <a:extLst>
              <a:ext uri="{FF2B5EF4-FFF2-40B4-BE49-F238E27FC236}">
                <a16:creationId xmlns:a16="http://schemas.microsoft.com/office/drawing/2014/main" id="{B1E14C8E-CDA0-608A-C3A9-008A546385B5}"/>
              </a:ext>
            </a:extLst>
          </p:cNvPr>
          <p:cNvSpPr txBox="1"/>
          <p:nvPr/>
        </p:nvSpPr>
        <p:spPr>
          <a:xfrm>
            <a:off x="11133637" y="5366887"/>
            <a:ext cx="901334" cy="400110"/>
          </a:xfrm>
          <a:prstGeom prst="rect">
            <a:avLst/>
          </a:prstGeom>
          <a:noFill/>
        </p:spPr>
        <p:txBody>
          <a:bodyPr wrap="square" rtlCol="0">
            <a:spAutoFit/>
          </a:bodyPr>
          <a:lstStyle/>
          <a:p>
            <a:r>
              <a:rPr kumimoji="1" lang="ja-JP" altLang="en-US" sz="2000" b="1">
                <a:latin typeface="Hiragino Sans W6" panose="020B0400000000000000" pitchFamily="34" charset="-128"/>
                <a:ea typeface="Hiragino Sans W6" panose="020B0400000000000000" pitchFamily="34" charset="-128"/>
              </a:rPr>
              <a:t>関係</a:t>
            </a:r>
          </a:p>
        </p:txBody>
      </p:sp>
      <p:pic>
        <p:nvPicPr>
          <p:cNvPr id="96" name="グラフィックス 95" descr="ユーザー 単色塗りつぶし">
            <a:extLst>
              <a:ext uri="{FF2B5EF4-FFF2-40B4-BE49-F238E27FC236}">
                <a16:creationId xmlns:a16="http://schemas.microsoft.com/office/drawing/2014/main" id="{784AE82A-3560-1BEB-411E-B211D3E3C3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25550" y="1844175"/>
            <a:ext cx="890026" cy="890026"/>
          </a:xfrm>
          <a:prstGeom prst="rect">
            <a:avLst/>
          </a:prstGeom>
        </p:spPr>
      </p:pic>
      <p:sp>
        <p:nvSpPr>
          <p:cNvPr id="6" name="フリーフォーム 5">
            <a:extLst>
              <a:ext uri="{FF2B5EF4-FFF2-40B4-BE49-F238E27FC236}">
                <a16:creationId xmlns:a16="http://schemas.microsoft.com/office/drawing/2014/main" id="{B8C4F0C3-EB3E-4C04-ACC6-EEEFFBF3C7F5}"/>
              </a:ext>
            </a:extLst>
          </p:cNvPr>
          <p:cNvSpPr>
            <a:spLocks noChangeAspect="1"/>
          </p:cNvSpPr>
          <p:nvPr/>
        </p:nvSpPr>
        <p:spPr>
          <a:xfrm rot="5400000">
            <a:off x="364028" y="1179735"/>
            <a:ext cx="302888" cy="252000"/>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8" name="テキスト ボックス 7">
            <a:extLst>
              <a:ext uri="{FF2B5EF4-FFF2-40B4-BE49-F238E27FC236}">
                <a16:creationId xmlns:a16="http://schemas.microsoft.com/office/drawing/2014/main" id="{B7AF5A54-D1B1-7401-91D6-15EC244D6667}"/>
              </a:ext>
            </a:extLst>
          </p:cNvPr>
          <p:cNvSpPr txBox="1"/>
          <p:nvPr/>
        </p:nvSpPr>
        <p:spPr>
          <a:xfrm>
            <a:off x="5206077" y="4796681"/>
            <a:ext cx="1107996" cy="830997"/>
          </a:xfrm>
          <a:prstGeom prst="rect">
            <a:avLst/>
          </a:prstGeom>
          <a:noFill/>
        </p:spPr>
        <p:txBody>
          <a:bodyPr wrap="none" rtlCol="0">
            <a:spAutoFit/>
          </a:bodyPr>
          <a:lstStyle/>
          <a:p>
            <a:r>
              <a:rPr lang="ja-JP" altLang="en-US" sz="2400" b="1">
                <a:latin typeface="Hiragino Sans W6" panose="020B0400000000000000" pitchFamily="34" charset="-128"/>
                <a:ea typeface="Hiragino Sans W6" panose="020B0400000000000000" pitchFamily="34" charset="-128"/>
              </a:rPr>
              <a:t>高校生</a:t>
            </a:r>
            <a:endParaRPr lang="en-US" altLang="ja-JP" sz="2400" b="1">
              <a:latin typeface="Hiragino Sans W6" panose="020B0400000000000000" pitchFamily="34" charset="-128"/>
              <a:ea typeface="Hiragino Sans W6" panose="020B0400000000000000" pitchFamily="34" charset="-128"/>
            </a:endParaRPr>
          </a:p>
          <a:p>
            <a:r>
              <a:rPr lang="ja-JP" altLang="en-US" sz="2400" b="1">
                <a:latin typeface="Hiragino Sans W6" panose="020B0400000000000000" pitchFamily="34" charset="-128"/>
                <a:ea typeface="Hiragino Sans W6" panose="020B0400000000000000" pitchFamily="34" charset="-128"/>
              </a:rPr>
              <a:t>大学生</a:t>
            </a:r>
            <a:endParaRPr kumimoji="1" lang="ja-JP" altLang="en-US" sz="2400" b="1">
              <a:latin typeface="Hiragino Sans W6" panose="020B0400000000000000" pitchFamily="34" charset="-128"/>
              <a:ea typeface="Hiragino Sans W6" panose="020B0400000000000000" pitchFamily="34" charset="-128"/>
            </a:endParaRPr>
          </a:p>
        </p:txBody>
      </p:sp>
      <p:sp>
        <p:nvSpPr>
          <p:cNvPr id="9" name="テキスト ボックス 8">
            <a:extLst>
              <a:ext uri="{FF2B5EF4-FFF2-40B4-BE49-F238E27FC236}">
                <a16:creationId xmlns:a16="http://schemas.microsoft.com/office/drawing/2014/main" id="{B197F488-ECBF-FE9F-CE2E-EC16BB51667C}"/>
              </a:ext>
            </a:extLst>
          </p:cNvPr>
          <p:cNvSpPr txBox="1"/>
          <p:nvPr/>
        </p:nvSpPr>
        <p:spPr>
          <a:xfrm>
            <a:off x="6316146" y="2509611"/>
            <a:ext cx="954107" cy="400110"/>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市役所</a:t>
            </a:r>
            <a:endParaRPr kumimoji="1" lang="en-US" altLang="ja-JP" sz="2000" b="1">
              <a:latin typeface="Hiragino Sans W6" panose="020B0400000000000000" pitchFamily="34" charset="-128"/>
              <a:ea typeface="Hiragino Sans W6" panose="020B0400000000000000" pitchFamily="34" charset="-128"/>
            </a:endParaRPr>
          </a:p>
        </p:txBody>
      </p:sp>
      <p:sp>
        <p:nvSpPr>
          <p:cNvPr id="17" name="テキスト ボックス 16">
            <a:extLst>
              <a:ext uri="{FF2B5EF4-FFF2-40B4-BE49-F238E27FC236}">
                <a16:creationId xmlns:a16="http://schemas.microsoft.com/office/drawing/2014/main" id="{32EBD673-E0F1-9D12-B440-F1E2938DC65F}"/>
              </a:ext>
            </a:extLst>
          </p:cNvPr>
          <p:cNvSpPr txBox="1"/>
          <p:nvPr/>
        </p:nvSpPr>
        <p:spPr>
          <a:xfrm>
            <a:off x="6805068" y="4742168"/>
            <a:ext cx="1954574" cy="954107"/>
          </a:xfrm>
          <a:prstGeom prst="rect">
            <a:avLst/>
          </a:prstGeom>
          <a:noFill/>
        </p:spPr>
        <p:txBody>
          <a:bodyPr wrap="none" rtlCol="0">
            <a:spAutoFit/>
          </a:bodyPr>
          <a:lstStyle/>
          <a:p>
            <a:r>
              <a:rPr kumimoji="1" lang="en-US" altLang="ja-JP" sz="2800" b="1">
                <a:latin typeface="Helvetica Neue" panose="02000503000000020004" pitchFamily="2" charset="0"/>
                <a:ea typeface="Helvetica Neue" panose="02000503000000020004" pitchFamily="2" charset="0"/>
                <a:cs typeface="Helvetica Neue" panose="02000503000000020004" pitchFamily="2" charset="0"/>
              </a:rPr>
              <a:t>Tsuchiura</a:t>
            </a:r>
          </a:p>
          <a:p>
            <a:r>
              <a:rPr lang="en-US" altLang="ja-JP" sz="2800" b="1">
                <a:latin typeface="Helvetica Neue" panose="02000503000000020004" pitchFamily="2" charset="0"/>
                <a:ea typeface="Helvetica Neue" panose="02000503000000020004" pitchFamily="2" charset="0"/>
                <a:cs typeface="Helvetica Neue" panose="02000503000000020004" pitchFamily="2" charset="0"/>
              </a:rPr>
              <a:t>Youth </a:t>
            </a:r>
            <a:r>
              <a:rPr kumimoji="1" lang="en-US" altLang="ja-JP" sz="2800" b="1">
                <a:latin typeface="Helvetica Neue" panose="02000503000000020004" pitchFamily="2" charset="0"/>
                <a:ea typeface="Helvetica Neue" panose="02000503000000020004" pitchFamily="2" charset="0"/>
                <a:cs typeface="Helvetica Neue" panose="02000503000000020004" pitchFamily="2" charset="0"/>
              </a:rPr>
              <a:t>Hub</a:t>
            </a:r>
          </a:p>
        </p:txBody>
      </p:sp>
      <p:pic>
        <p:nvPicPr>
          <p:cNvPr id="18" name="グラフィックス 17" descr="ユーザー 単色塗りつぶし">
            <a:extLst>
              <a:ext uri="{FF2B5EF4-FFF2-40B4-BE49-F238E27FC236}">
                <a16:creationId xmlns:a16="http://schemas.microsoft.com/office/drawing/2014/main" id="{800958AF-72A4-DC5C-74C2-A08EB053A76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64317" y="1998989"/>
            <a:ext cx="859412" cy="859412"/>
          </a:xfrm>
          <a:prstGeom prst="rect">
            <a:avLst/>
          </a:prstGeom>
        </p:spPr>
      </p:pic>
      <p:sp>
        <p:nvSpPr>
          <p:cNvPr id="34" name="テキスト ボックス 33">
            <a:extLst>
              <a:ext uri="{FF2B5EF4-FFF2-40B4-BE49-F238E27FC236}">
                <a16:creationId xmlns:a16="http://schemas.microsoft.com/office/drawing/2014/main" id="{09764105-9BAD-070A-8ADB-F616C2EDF674}"/>
              </a:ext>
            </a:extLst>
          </p:cNvPr>
          <p:cNvSpPr txBox="1"/>
          <p:nvPr/>
        </p:nvSpPr>
        <p:spPr>
          <a:xfrm>
            <a:off x="10373584" y="2676651"/>
            <a:ext cx="1467068" cy="400110"/>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地域の人々</a:t>
            </a:r>
            <a:endParaRPr kumimoji="1" lang="en-US" altLang="ja-JP" sz="2000" b="1">
              <a:latin typeface="Hiragino Sans W6" panose="020B0400000000000000" pitchFamily="34" charset="-128"/>
              <a:ea typeface="Hiragino Sans W6" panose="020B0400000000000000" pitchFamily="34" charset="-128"/>
            </a:endParaRPr>
          </a:p>
        </p:txBody>
      </p:sp>
      <p:sp>
        <p:nvSpPr>
          <p:cNvPr id="49" name="テキスト ボックス 48">
            <a:extLst>
              <a:ext uri="{FF2B5EF4-FFF2-40B4-BE49-F238E27FC236}">
                <a16:creationId xmlns:a16="http://schemas.microsoft.com/office/drawing/2014/main" id="{B151116F-DD8A-848C-9216-6BDE4C8A4462}"/>
              </a:ext>
            </a:extLst>
          </p:cNvPr>
          <p:cNvSpPr txBox="1"/>
          <p:nvPr/>
        </p:nvSpPr>
        <p:spPr>
          <a:xfrm>
            <a:off x="10802645" y="3952252"/>
            <a:ext cx="697627" cy="400110"/>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企業</a:t>
            </a:r>
            <a:endParaRPr kumimoji="1" lang="en-US" altLang="ja-JP" sz="2000" b="1">
              <a:latin typeface="Hiragino Sans W6" panose="020B0400000000000000" pitchFamily="34" charset="-128"/>
              <a:ea typeface="Hiragino Sans W6" panose="020B0400000000000000" pitchFamily="34" charset="-128"/>
            </a:endParaRPr>
          </a:p>
        </p:txBody>
      </p:sp>
      <p:pic>
        <p:nvPicPr>
          <p:cNvPr id="52" name="グラフィックス 51" descr="病院 単色塗りつぶし">
            <a:extLst>
              <a:ext uri="{FF2B5EF4-FFF2-40B4-BE49-F238E27FC236}">
                <a16:creationId xmlns:a16="http://schemas.microsoft.com/office/drawing/2014/main" id="{45E72432-76D8-F291-D4E7-503C0488EF8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07285" y="1737620"/>
            <a:ext cx="946857" cy="946857"/>
          </a:xfrm>
          <a:prstGeom prst="rect">
            <a:avLst/>
          </a:prstGeom>
        </p:spPr>
      </p:pic>
      <p:cxnSp>
        <p:nvCxnSpPr>
          <p:cNvPr id="54" name="直線矢印コネクタ 53">
            <a:extLst>
              <a:ext uri="{FF2B5EF4-FFF2-40B4-BE49-F238E27FC236}">
                <a16:creationId xmlns:a16="http://schemas.microsoft.com/office/drawing/2014/main" id="{752245C3-AF9D-556D-2944-6AC9588B0772}"/>
              </a:ext>
            </a:extLst>
          </p:cNvPr>
          <p:cNvCxnSpPr>
            <a:cxnSpLocks/>
          </p:cNvCxnSpPr>
          <p:nvPr/>
        </p:nvCxnSpPr>
        <p:spPr>
          <a:xfrm>
            <a:off x="7230878" y="2339777"/>
            <a:ext cx="1018281" cy="0"/>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9" name="テキスト ボックス 58">
            <a:extLst>
              <a:ext uri="{FF2B5EF4-FFF2-40B4-BE49-F238E27FC236}">
                <a16:creationId xmlns:a16="http://schemas.microsoft.com/office/drawing/2014/main" id="{CB801C68-237E-E2CE-A668-2381910B698F}"/>
              </a:ext>
            </a:extLst>
          </p:cNvPr>
          <p:cNvSpPr txBox="1"/>
          <p:nvPr/>
        </p:nvSpPr>
        <p:spPr>
          <a:xfrm>
            <a:off x="8299332" y="2494777"/>
            <a:ext cx="758541" cy="400110"/>
          </a:xfrm>
          <a:prstGeom prst="rect">
            <a:avLst/>
          </a:prstGeom>
          <a:noFill/>
        </p:spPr>
        <p:txBody>
          <a:bodyPr wrap="none" rtlCol="0">
            <a:spAutoFit/>
          </a:bodyPr>
          <a:lstStyle/>
          <a:p>
            <a:r>
              <a:rPr kumimoji="1" lang="en-US" altLang="ja-JP" sz="2000" b="1">
                <a:latin typeface="Hiragino Sans W6" panose="020B0400000000000000" pitchFamily="34" charset="-128"/>
                <a:ea typeface="Hiragino Sans W6" panose="020B0400000000000000" pitchFamily="34" charset="-128"/>
              </a:rPr>
              <a:t>NPO</a:t>
            </a:r>
          </a:p>
        </p:txBody>
      </p:sp>
      <p:sp>
        <p:nvSpPr>
          <p:cNvPr id="111" name="テキスト ボックス 110">
            <a:extLst>
              <a:ext uri="{FF2B5EF4-FFF2-40B4-BE49-F238E27FC236}">
                <a16:creationId xmlns:a16="http://schemas.microsoft.com/office/drawing/2014/main" id="{DC53E9AF-1A3F-1BBE-21BA-B5FFC9E7C818}"/>
              </a:ext>
            </a:extLst>
          </p:cNvPr>
          <p:cNvSpPr txBox="1"/>
          <p:nvPr/>
        </p:nvSpPr>
        <p:spPr>
          <a:xfrm>
            <a:off x="9241792" y="5332866"/>
            <a:ext cx="1723549" cy="400110"/>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他地域の大学</a:t>
            </a:r>
            <a:endParaRPr kumimoji="1" lang="en-US" altLang="ja-JP" sz="2000" b="1">
              <a:latin typeface="Hiragino Sans W6" panose="020B0400000000000000" pitchFamily="34" charset="-128"/>
              <a:ea typeface="Hiragino Sans W6" panose="020B0400000000000000" pitchFamily="34" charset="-128"/>
            </a:endParaRPr>
          </a:p>
        </p:txBody>
      </p:sp>
      <p:sp>
        <p:nvSpPr>
          <p:cNvPr id="115" name="テキスト ボックス 114">
            <a:extLst>
              <a:ext uri="{FF2B5EF4-FFF2-40B4-BE49-F238E27FC236}">
                <a16:creationId xmlns:a16="http://schemas.microsoft.com/office/drawing/2014/main" id="{5283584B-8FF9-F11E-3360-65377A52442B}"/>
              </a:ext>
            </a:extLst>
          </p:cNvPr>
          <p:cNvSpPr txBox="1"/>
          <p:nvPr/>
        </p:nvSpPr>
        <p:spPr>
          <a:xfrm>
            <a:off x="7378846" y="1892811"/>
            <a:ext cx="697627" cy="400110"/>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連携</a:t>
            </a:r>
            <a:endParaRPr kumimoji="1" lang="ja-JP" altLang="en-US" sz="2400" b="1">
              <a:latin typeface="Hiragino Sans W6" panose="020B0400000000000000" pitchFamily="34" charset="-128"/>
              <a:ea typeface="Hiragino Sans W6" panose="020B0400000000000000" pitchFamily="34" charset="-128"/>
            </a:endParaRPr>
          </a:p>
        </p:txBody>
      </p:sp>
      <p:cxnSp>
        <p:nvCxnSpPr>
          <p:cNvPr id="140" name="直線矢印コネクタ 139">
            <a:extLst>
              <a:ext uri="{FF2B5EF4-FFF2-40B4-BE49-F238E27FC236}">
                <a16:creationId xmlns:a16="http://schemas.microsoft.com/office/drawing/2014/main" id="{71E99155-C47E-43DA-0A5D-D41D1C00B7AD}"/>
              </a:ext>
            </a:extLst>
          </p:cNvPr>
          <p:cNvCxnSpPr>
            <a:cxnSpLocks/>
            <a:stCxn id="60" idx="6"/>
            <a:endCxn id="64" idx="1"/>
          </p:cNvCxnSpPr>
          <p:nvPr/>
        </p:nvCxnSpPr>
        <p:spPr>
          <a:xfrm flipV="1">
            <a:off x="9367513" y="2320574"/>
            <a:ext cx="1026832" cy="28356"/>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48" name="直線矢印コネクタ 147">
            <a:extLst>
              <a:ext uri="{FF2B5EF4-FFF2-40B4-BE49-F238E27FC236}">
                <a16:creationId xmlns:a16="http://schemas.microsoft.com/office/drawing/2014/main" id="{2DF1D363-D415-4C81-1DD3-880DCAE8BADB}"/>
              </a:ext>
            </a:extLst>
          </p:cNvPr>
          <p:cNvCxnSpPr>
            <a:cxnSpLocks/>
            <a:stCxn id="64" idx="2"/>
            <a:endCxn id="61" idx="7"/>
          </p:cNvCxnSpPr>
          <p:nvPr/>
        </p:nvCxnSpPr>
        <p:spPr>
          <a:xfrm flipH="1">
            <a:off x="8342650" y="3165404"/>
            <a:ext cx="1764031" cy="829688"/>
          </a:xfrm>
          <a:prstGeom prst="straightConnector1">
            <a:avLst/>
          </a:prstGeom>
          <a:ln w="5715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1" name="テキスト ボックス 150">
            <a:extLst>
              <a:ext uri="{FF2B5EF4-FFF2-40B4-BE49-F238E27FC236}">
                <a16:creationId xmlns:a16="http://schemas.microsoft.com/office/drawing/2014/main" id="{2F9230E8-A44B-2AC6-C7F8-2CA3E3CF5CB5}"/>
              </a:ext>
            </a:extLst>
          </p:cNvPr>
          <p:cNvSpPr txBox="1"/>
          <p:nvPr/>
        </p:nvSpPr>
        <p:spPr>
          <a:xfrm>
            <a:off x="9505930" y="1906805"/>
            <a:ext cx="697627" cy="400110"/>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協力</a:t>
            </a:r>
            <a:endParaRPr kumimoji="1" lang="ja-JP" altLang="en-US" sz="2000" b="1">
              <a:latin typeface="Hiragino Sans W6" panose="020B0400000000000000" pitchFamily="34" charset="-128"/>
              <a:ea typeface="Hiragino Sans W6" panose="020B0400000000000000" pitchFamily="34" charset="-128"/>
            </a:endParaRPr>
          </a:p>
        </p:txBody>
      </p:sp>
      <p:sp>
        <p:nvSpPr>
          <p:cNvPr id="153" name="テキスト ボックス 152">
            <a:extLst>
              <a:ext uri="{FF2B5EF4-FFF2-40B4-BE49-F238E27FC236}">
                <a16:creationId xmlns:a16="http://schemas.microsoft.com/office/drawing/2014/main" id="{8C320F99-BAEC-E542-5716-7F0A8E43CAA9}"/>
              </a:ext>
            </a:extLst>
          </p:cNvPr>
          <p:cNvSpPr txBox="1"/>
          <p:nvPr/>
        </p:nvSpPr>
        <p:spPr>
          <a:xfrm>
            <a:off x="6874313" y="3200885"/>
            <a:ext cx="697627" cy="400110"/>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運営</a:t>
            </a:r>
          </a:p>
        </p:txBody>
      </p:sp>
      <p:cxnSp>
        <p:nvCxnSpPr>
          <p:cNvPr id="155" name="直線矢印コネクタ 154">
            <a:extLst>
              <a:ext uri="{FF2B5EF4-FFF2-40B4-BE49-F238E27FC236}">
                <a16:creationId xmlns:a16="http://schemas.microsoft.com/office/drawing/2014/main" id="{C0359E50-A2DD-B9E0-1D7C-DE10ED71E1AB}"/>
              </a:ext>
            </a:extLst>
          </p:cNvPr>
          <p:cNvCxnSpPr>
            <a:cxnSpLocks/>
          </p:cNvCxnSpPr>
          <p:nvPr/>
        </p:nvCxnSpPr>
        <p:spPr>
          <a:xfrm flipH="1">
            <a:off x="7605201" y="2976484"/>
            <a:ext cx="1" cy="88902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7" name="テキスト ボックス 156">
            <a:extLst>
              <a:ext uri="{FF2B5EF4-FFF2-40B4-BE49-F238E27FC236}">
                <a16:creationId xmlns:a16="http://schemas.microsoft.com/office/drawing/2014/main" id="{274BE99F-D3FE-15B6-3A42-9FCE4D98B861}"/>
              </a:ext>
            </a:extLst>
          </p:cNvPr>
          <p:cNvSpPr txBox="1"/>
          <p:nvPr/>
        </p:nvSpPr>
        <p:spPr>
          <a:xfrm>
            <a:off x="8700940" y="3174773"/>
            <a:ext cx="697627" cy="400110"/>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交流</a:t>
            </a:r>
          </a:p>
        </p:txBody>
      </p:sp>
      <p:sp>
        <p:nvSpPr>
          <p:cNvPr id="158" name="正方形/長方形 157">
            <a:extLst>
              <a:ext uri="{FF2B5EF4-FFF2-40B4-BE49-F238E27FC236}">
                <a16:creationId xmlns:a16="http://schemas.microsoft.com/office/drawing/2014/main" id="{85E4B387-9DBA-D641-DDAD-2F95988C65DB}"/>
              </a:ext>
            </a:extLst>
          </p:cNvPr>
          <p:cNvSpPr/>
          <p:nvPr/>
        </p:nvSpPr>
        <p:spPr>
          <a:xfrm>
            <a:off x="361765" y="1691842"/>
            <a:ext cx="4178080" cy="1104989"/>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59" name="正方形/長方形 158">
            <a:extLst>
              <a:ext uri="{FF2B5EF4-FFF2-40B4-BE49-F238E27FC236}">
                <a16:creationId xmlns:a16="http://schemas.microsoft.com/office/drawing/2014/main" id="{E67E8585-896E-4492-941B-FDE516DB3F81}"/>
              </a:ext>
            </a:extLst>
          </p:cNvPr>
          <p:cNvSpPr>
            <a:spLocks noChangeAspect="1"/>
          </p:cNvSpPr>
          <p:nvPr/>
        </p:nvSpPr>
        <p:spPr>
          <a:xfrm>
            <a:off x="373055" y="1691842"/>
            <a:ext cx="4166790" cy="50400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bg1"/>
                </a:solidFill>
                <a:latin typeface="Hiragino Sans W6" panose="020B0400000000000000" pitchFamily="34" charset="-128"/>
                <a:ea typeface="Hiragino Sans W6" panose="020B0400000000000000" pitchFamily="34" charset="-128"/>
              </a:rPr>
              <a:t>居場所づくり</a:t>
            </a:r>
            <a:endParaRPr kumimoji="1" lang="ja-JP" altLang="en-US" sz="2400" b="1">
              <a:solidFill>
                <a:schemeClr val="bg1"/>
              </a:solidFill>
              <a:latin typeface="Hiragino Sans W6" panose="020B0400000000000000" pitchFamily="34" charset="-128"/>
              <a:ea typeface="Hiragino Sans W6" panose="020B0400000000000000" pitchFamily="34" charset="-128"/>
            </a:endParaRPr>
          </a:p>
        </p:txBody>
      </p:sp>
      <p:sp>
        <p:nvSpPr>
          <p:cNvPr id="163" name="テキスト ボックス 162">
            <a:extLst>
              <a:ext uri="{FF2B5EF4-FFF2-40B4-BE49-F238E27FC236}">
                <a16:creationId xmlns:a16="http://schemas.microsoft.com/office/drawing/2014/main" id="{1891659B-D3E6-B9A1-104B-4272DC20229E}"/>
              </a:ext>
            </a:extLst>
          </p:cNvPr>
          <p:cNvSpPr txBox="1"/>
          <p:nvPr/>
        </p:nvSpPr>
        <p:spPr>
          <a:xfrm>
            <a:off x="430948" y="2265504"/>
            <a:ext cx="3262432" cy="461665"/>
          </a:xfrm>
          <a:prstGeom prst="rect">
            <a:avLst/>
          </a:prstGeom>
          <a:noFill/>
        </p:spPr>
        <p:txBody>
          <a:bodyPr wrap="none" rtlCol="0">
            <a:spAutoFit/>
          </a:bodyPr>
          <a:lstStyle/>
          <a:p>
            <a:r>
              <a:rPr lang="ja-JP" altLang="en-US" sz="2400" b="1">
                <a:latin typeface="Hiragino Sans W6" panose="020B0400000000000000" pitchFamily="34" charset="-128"/>
                <a:ea typeface="Hiragino Sans W6" panose="020B0400000000000000" pitchFamily="34" charset="-128"/>
              </a:rPr>
              <a:t>若者のサードプレイス</a:t>
            </a:r>
            <a:endParaRPr kumimoji="1" lang="ja-JP" altLang="en-US" sz="2400" b="1">
              <a:latin typeface="Hiragino Sans W6" panose="020B0400000000000000" pitchFamily="34" charset="-128"/>
              <a:ea typeface="Hiragino Sans W6" panose="020B0400000000000000" pitchFamily="34" charset="-128"/>
            </a:endParaRPr>
          </a:p>
        </p:txBody>
      </p:sp>
      <p:sp>
        <p:nvSpPr>
          <p:cNvPr id="165" name="正方形/長方形 164">
            <a:extLst>
              <a:ext uri="{FF2B5EF4-FFF2-40B4-BE49-F238E27FC236}">
                <a16:creationId xmlns:a16="http://schemas.microsoft.com/office/drawing/2014/main" id="{44F6108E-B67E-C57F-E45F-31FB56119CBB}"/>
              </a:ext>
            </a:extLst>
          </p:cNvPr>
          <p:cNvSpPr/>
          <p:nvPr/>
        </p:nvSpPr>
        <p:spPr>
          <a:xfrm>
            <a:off x="361765" y="3138546"/>
            <a:ext cx="4178080" cy="1511073"/>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66" name="正方形/長方形 165">
            <a:extLst>
              <a:ext uri="{FF2B5EF4-FFF2-40B4-BE49-F238E27FC236}">
                <a16:creationId xmlns:a16="http://schemas.microsoft.com/office/drawing/2014/main" id="{5AE4E154-24AB-2C91-D27A-DB1AC4FE85CC}"/>
              </a:ext>
            </a:extLst>
          </p:cNvPr>
          <p:cNvSpPr>
            <a:spLocks noChangeAspect="1"/>
          </p:cNvSpPr>
          <p:nvPr/>
        </p:nvSpPr>
        <p:spPr>
          <a:xfrm>
            <a:off x="373055" y="3138546"/>
            <a:ext cx="4166790" cy="50400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latin typeface="Hiragino Sans W6" panose="020B0400000000000000" pitchFamily="34" charset="-128"/>
                <a:ea typeface="Hiragino Sans W6" panose="020B0400000000000000" pitchFamily="34" charset="-128"/>
              </a:rPr>
              <a:t>地域愛着醸成</a:t>
            </a:r>
          </a:p>
        </p:txBody>
      </p:sp>
      <p:sp>
        <p:nvSpPr>
          <p:cNvPr id="167" name="テキスト ボックス 166">
            <a:extLst>
              <a:ext uri="{FF2B5EF4-FFF2-40B4-BE49-F238E27FC236}">
                <a16:creationId xmlns:a16="http://schemas.microsoft.com/office/drawing/2014/main" id="{F73C03CE-F1D1-6D3A-CC96-AA7EDF7BFFE7}"/>
              </a:ext>
            </a:extLst>
          </p:cNvPr>
          <p:cNvSpPr txBox="1"/>
          <p:nvPr/>
        </p:nvSpPr>
        <p:spPr>
          <a:xfrm>
            <a:off x="387706" y="3741071"/>
            <a:ext cx="4185761" cy="830997"/>
          </a:xfrm>
          <a:prstGeom prst="rect">
            <a:avLst/>
          </a:prstGeom>
          <a:noFill/>
        </p:spPr>
        <p:txBody>
          <a:bodyPr wrap="none" rtlCol="0">
            <a:spAutoFit/>
          </a:bodyPr>
          <a:lstStyle/>
          <a:p>
            <a:r>
              <a:rPr lang="ja-JP" altLang="en-US" sz="2400" b="1">
                <a:latin typeface="Hiragino Sans W6" panose="020B0400000000000000" pitchFamily="34" charset="-128"/>
                <a:ea typeface="Hiragino Sans W6" panose="020B0400000000000000" pitchFamily="34" charset="-128"/>
              </a:rPr>
              <a:t>若者と地域資源との接触機会</a:t>
            </a:r>
            <a:endParaRPr lang="en-US" altLang="ja-JP" sz="2400" b="1">
              <a:latin typeface="Hiragino Sans W6" panose="020B0400000000000000" pitchFamily="34" charset="-128"/>
              <a:ea typeface="Hiragino Sans W6" panose="020B0400000000000000" pitchFamily="34" charset="-128"/>
            </a:endParaRPr>
          </a:p>
          <a:p>
            <a:r>
              <a:rPr lang="ja-JP" altLang="en-US" sz="2400" b="1">
                <a:latin typeface="Hiragino Sans W6" panose="020B0400000000000000" pitchFamily="34" charset="-128"/>
                <a:ea typeface="Hiragino Sans W6" panose="020B0400000000000000" pitchFamily="34" charset="-128"/>
              </a:rPr>
              <a:t>の創出</a:t>
            </a:r>
            <a:endParaRPr kumimoji="1" lang="ja-JP" altLang="en-US" sz="2400" b="1">
              <a:latin typeface="Hiragino Sans W6" panose="020B0400000000000000" pitchFamily="34" charset="-128"/>
              <a:ea typeface="Hiragino Sans W6" panose="020B0400000000000000" pitchFamily="34" charset="-128"/>
            </a:endParaRPr>
          </a:p>
        </p:txBody>
      </p:sp>
      <p:sp>
        <p:nvSpPr>
          <p:cNvPr id="168" name="テキスト ボックス 167">
            <a:extLst>
              <a:ext uri="{FF2B5EF4-FFF2-40B4-BE49-F238E27FC236}">
                <a16:creationId xmlns:a16="http://schemas.microsoft.com/office/drawing/2014/main" id="{B0A5D40D-FDF8-215E-93E0-8EB443B1E5E5}"/>
              </a:ext>
            </a:extLst>
          </p:cNvPr>
          <p:cNvSpPr txBox="1"/>
          <p:nvPr/>
        </p:nvSpPr>
        <p:spPr>
          <a:xfrm>
            <a:off x="625039" y="1055050"/>
            <a:ext cx="1980029" cy="523220"/>
          </a:xfrm>
          <a:prstGeom prst="rect">
            <a:avLst/>
          </a:prstGeom>
          <a:noFill/>
        </p:spPr>
        <p:txBody>
          <a:bodyPr wrap="none" rtlCol="0">
            <a:spAutoFit/>
          </a:bodyPr>
          <a:lstStyle/>
          <a:p>
            <a:r>
              <a:rPr lang="ja-JP" altLang="en-US" sz="2800" b="1">
                <a:latin typeface="Hiragino Sans W6" panose="020B0400000000000000" pitchFamily="34" charset="-128"/>
                <a:ea typeface="Hiragino Sans W6" panose="020B0400000000000000" pitchFamily="34" charset="-128"/>
              </a:rPr>
              <a:t>２つの</a:t>
            </a:r>
            <a:r>
              <a:rPr kumimoji="1" lang="ja-JP" altLang="en-US" sz="2800" b="1">
                <a:latin typeface="Hiragino Sans W6" panose="020B0400000000000000" pitchFamily="34" charset="-128"/>
                <a:ea typeface="Hiragino Sans W6" panose="020B0400000000000000" pitchFamily="34" charset="-128"/>
              </a:rPr>
              <a:t>役割</a:t>
            </a:r>
          </a:p>
        </p:txBody>
      </p:sp>
      <p:cxnSp>
        <p:nvCxnSpPr>
          <p:cNvPr id="182" name="直線矢印コネクタ 181">
            <a:extLst>
              <a:ext uri="{FF2B5EF4-FFF2-40B4-BE49-F238E27FC236}">
                <a16:creationId xmlns:a16="http://schemas.microsoft.com/office/drawing/2014/main" id="{853D9C6E-6588-C7A2-563E-8C9367EEC8A3}"/>
              </a:ext>
            </a:extLst>
          </p:cNvPr>
          <p:cNvCxnSpPr>
            <a:cxnSpLocks/>
          </p:cNvCxnSpPr>
          <p:nvPr/>
        </p:nvCxnSpPr>
        <p:spPr>
          <a:xfrm>
            <a:off x="8359035" y="4442292"/>
            <a:ext cx="945855" cy="321654"/>
          </a:xfrm>
          <a:prstGeom prst="straightConnector1">
            <a:avLst/>
          </a:prstGeom>
          <a:ln w="76200">
            <a:solidFill>
              <a:schemeClr val="bg2">
                <a:lumMod val="7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84" name="フリーフォーム 5">
            <a:extLst>
              <a:ext uri="{FF2B5EF4-FFF2-40B4-BE49-F238E27FC236}">
                <a16:creationId xmlns:a16="http://schemas.microsoft.com/office/drawing/2014/main" id="{022FCE9E-6C53-F4F4-488C-51782A08B0AC}"/>
              </a:ext>
            </a:extLst>
          </p:cNvPr>
          <p:cNvSpPr>
            <a:spLocks noChangeAspect="1"/>
          </p:cNvSpPr>
          <p:nvPr/>
        </p:nvSpPr>
        <p:spPr>
          <a:xfrm rot="5400000">
            <a:off x="5322154" y="1175689"/>
            <a:ext cx="302888" cy="252000"/>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85" name="テキスト ボックス 184">
            <a:extLst>
              <a:ext uri="{FF2B5EF4-FFF2-40B4-BE49-F238E27FC236}">
                <a16:creationId xmlns:a16="http://schemas.microsoft.com/office/drawing/2014/main" id="{283AA8F1-9043-1669-CF41-D95F5AA50088}"/>
              </a:ext>
            </a:extLst>
          </p:cNvPr>
          <p:cNvSpPr txBox="1"/>
          <p:nvPr/>
        </p:nvSpPr>
        <p:spPr>
          <a:xfrm>
            <a:off x="5644475" y="1027766"/>
            <a:ext cx="3390672" cy="523220"/>
          </a:xfrm>
          <a:prstGeom prst="rect">
            <a:avLst/>
          </a:prstGeom>
          <a:noFill/>
        </p:spPr>
        <p:txBody>
          <a:bodyPr wrap="none" rtlCol="0">
            <a:spAutoFit/>
          </a:bodyPr>
          <a:lstStyle/>
          <a:p>
            <a:r>
              <a:rPr lang="ja-JP" altLang="en-US" sz="2800" b="1">
                <a:latin typeface="Hiragino Sans W6" panose="020B0400000000000000" pitchFamily="34" charset="-128"/>
                <a:ea typeface="Hiragino Sans W6" panose="020B0400000000000000" pitchFamily="34" charset="-128"/>
              </a:rPr>
              <a:t>施設の活動スキーム</a:t>
            </a:r>
            <a:endParaRPr kumimoji="1" lang="ja-JP" altLang="en-US" sz="2800" b="1">
              <a:latin typeface="Hiragino Sans W6" panose="020B0400000000000000" pitchFamily="34" charset="-128"/>
              <a:ea typeface="Hiragino Sans W6" panose="020B0400000000000000" pitchFamily="34" charset="-128"/>
            </a:endParaRPr>
          </a:p>
        </p:txBody>
      </p:sp>
      <p:sp>
        <p:nvSpPr>
          <p:cNvPr id="4" name="テキスト ボックス 3">
            <a:extLst>
              <a:ext uri="{FF2B5EF4-FFF2-40B4-BE49-F238E27FC236}">
                <a16:creationId xmlns:a16="http://schemas.microsoft.com/office/drawing/2014/main" id="{7041F530-1665-0A37-6552-F480FB32EB5C}"/>
              </a:ext>
            </a:extLst>
          </p:cNvPr>
          <p:cNvSpPr txBox="1"/>
          <p:nvPr/>
        </p:nvSpPr>
        <p:spPr>
          <a:xfrm>
            <a:off x="12664440" y="5295708"/>
            <a:ext cx="4852610" cy="1200329"/>
          </a:xfrm>
          <a:prstGeom prst="rect">
            <a:avLst/>
          </a:prstGeom>
          <a:noFill/>
        </p:spPr>
        <p:txBody>
          <a:bodyPr wrap="none" rtlCol="0">
            <a:spAutoFit/>
          </a:bodyPr>
          <a:lstStyle/>
          <a:p>
            <a:r>
              <a:rPr kumimoji="1" lang="ja-JP" altLang="en-US">
                <a:solidFill>
                  <a:schemeClr val="bg1"/>
                </a:solidFill>
              </a:rPr>
              <a:t>全体的に余白が少なく、ミチミチだったので</a:t>
            </a:r>
            <a:endParaRPr kumimoji="1" lang="en-US" altLang="ja-JP">
              <a:solidFill>
                <a:schemeClr val="bg1"/>
              </a:solidFill>
            </a:endParaRPr>
          </a:p>
          <a:p>
            <a:r>
              <a:rPr lang="ja-JP" altLang="en-US">
                <a:solidFill>
                  <a:schemeClr val="bg1"/>
                </a:solidFill>
              </a:rPr>
              <a:t>小さめに修正</a:t>
            </a:r>
            <a:br>
              <a:rPr lang="en-US" altLang="ja-JP">
                <a:solidFill>
                  <a:schemeClr val="bg1"/>
                </a:solidFill>
              </a:rPr>
            </a:br>
            <a:r>
              <a:rPr lang="ja-JP" altLang="en-US">
                <a:solidFill>
                  <a:schemeClr val="bg1"/>
                </a:solidFill>
              </a:rPr>
              <a:t>欧文を</a:t>
            </a:r>
            <a:r>
              <a:rPr lang="en-US" altLang="ja-JP">
                <a:solidFill>
                  <a:schemeClr val="bg1"/>
                </a:solidFill>
              </a:rPr>
              <a:t>Helvetica</a:t>
            </a:r>
            <a:r>
              <a:rPr lang="ja-JP" altLang="en-US">
                <a:solidFill>
                  <a:schemeClr val="bg1"/>
                </a:solidFill>
              </a:rPr>
              <a:t>に変更</a:t>
            </a:r>
            <a:br>
              <a:rPr lang="en-US" altLang="ja-JP">
                <a:solidFill>
                  <a:schemeClr val="bg1"/>
                </a:solidFill>
              </a:rPr>
            </a:br>
            <a:r>
              <a:rPr lang="ja-JP" altLang="en-US">
                <a:solidFill>
                  <a:schemeClr val="bg1"/>
                </a:solidFill>
              </a:rPr>
              <a:t>色を</a:t>
            </a:r>
            <a:r>
              <a:rPr lang="en-US" altLang="ja-JP" err="1">
                <a:solidFill>
                  <a:schemeClr val="bg1"/>
                </a:solidFill>
              </a:rPr>
              <a:t>TsuchiuraYouthHub</a:t>
            </a:r>
            <a:r>
              <a:rPr lang="ja-JP" altLang="en-US">
                <a:solidFill>
                  <a:schemeClr val="bg1"/>
                </a:solidFill>
              </a:rPr>
              <a:t>を目立たせるものに</a:t>
            </a:r>
            <a:endParaRPr kumimoji="1" lang="ja-JP" altLang="en-US">
              <a:solidFill>
                <a:schemeClr val="bg1"/>
              </a:solidFill>
            </a:endParaRPr>
          </a:p>
        </p:txBody>
      </p:sp>
    </p:spTree>
    <p:extLst>
      <p:ext uri="{BB962C8B-B14F-4D97-AF65-F5344CB8AC3E}">
        <p14:creationId xmlns:p14="http://schemas.microsoft.com/office/powerpoint/2010/main" val="2254206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84DDDC-4D86-EA71-C385-D7CF808CF13A}"/>
              </a:ext>
            </a:extLst>
          </p:cNvPr>
          <p:cNvSpPr>
            <a:spLocks noGrp="1"/>
          </p:cNvSpPr>
          <p:nvPr>
            <p:ph type="title"/>
          </p:nvPr>
        </p:nvSpPr>
        <p:spPr/>
        <p:txBody>
          <a:bodyPr/>
          <a:lstStyle/>
          <a:p>
            <a:r>
              <a:rPr lang="en-US" altLang="ja-JP"/>
              <a:t>2.</a:t>
            </a:r>
            <a:r>
              <a:rPr lang="ja-JP" altLang="en-US"/>
              <a:t>提案</a:t>
            </a:r>
            <a:endParaRPr kumimoji="1" lang="ja-JP" altLang="en-US"/>
          </a:p>
        </p:txBody>
      </p:sp>
      <p:sp>
        <p:nvSpPr>
          <p:cNvPr id="3" name="テキスト プレースホルダー 2">
            <a:extLst>
              <a:ext uri="{FF2B5EF4-FFF2-40B4-BE49-F238E27FC236}">
                <a16:creationId xmlns:a16="http://schemas.microsoft.com/office/drawing/2014/main" id="{322D17BF-05ED-1928-F81E-2CE8D0B12F7D}"/>
              </a:ext>
            </a:extLst>
          </p:cNvPr>
          <p:cNvSpPr>
            <a:spLocks noGrp="1"/>
          </p:cNvSpPr>
          <p:nvPr>
            <p:ph type="body" sz="quarter" idx="11"/>
          </p:nvPr>
        </p:nvSpPr>
        <p:spPr/>
        <p:txBody>
          <a:bodyPr>
            <a:normAutofit/>
          </a:bodyPr>
          <a:lstStyle/>
          <a:p>
            <a:r>
              <a:rPr kumimoji="1" lang="ja-JP" altLang="en-US">
                <a:solidFill>
                  <a:schemeClr val="bg1">
                    <a:lumMod val="50000"/>
                  </a:schemeClr>
                </a:solidFill>
              </a:rPr>
              <a:t>道の駅・工業団地</a:t>
            </a:r>
            <a:endParaRPr kumimoji="1" lang="en-US" altLang="ja-JP">
              <a:solidFill>
                <a:schemeClr val="bg1">
                  <a:lumMod val="50000"/>
                </a:schemeClr>
              </a:solidFill>
            </a:endParaRPr>
          </a:p>
          <a:p>
            <a:r>
              <a:rPr kumimoji="1" lang="ja-JP" altLang="en-US">
                <a:solidFill>
                  <a:schemeClr val="bg1">
                    <a:lumMod val="50000"/>
                  </a:schemeClr>
                </a:solidFill>
              </a:rPr>
              <a:t>愛着</a:t>
            </a:r>
            <a:endParaRPr kumimoji="1" lang="en-US" altLang="ja-JP">
              <a:solidFill>
                <a:schemeClr val="bg1">
                  <a:lumMod val="50000"/>
                </a:schemeClr>
              </a:solidFill>
            </a:endParaRPr>
          </a:p>
          <a:p>
            <a:r>
              <a:rPr lang="ja-JP" altLang="en-US">
                <a:solidFill>
                  <a:schemeClr val="bg1">
                    <a:lumMod val="50000"/>
                  </a:schemeClr>
                </a:solidFill>
              </a:rPr>
              <a:t>効率化</a:t>
            </a:r>
            <a:endParaRPr lang="en-US" altLang="ja-JP" b="1">
              <a:solidFill>
                <a:schemeClr val="bg1">
                  <a:lumMod val="50000"/>
                </a:schemeClr>
              </a:solidFill>
            </a:endParaRPr>
          </a:p>
          <a:p>
            <a:r>
              <a:rPr lang="ja-JP" altLang="en-US" b="1">
                <a:latin typeface="Hiragino Sans W6" panose="020B0400000000000000" pitchFamily="34" charset="-128"/>
                <a:ea typeface="Hiragino Sans W6" panose="020B0400000000000000" pitchFamily="34" charset="-128"/>
              </a:rPr>
              <a:t>企業誘致</a:t>
            </a:r>
            <a:endParaRPr lang="en-US" altLang="ja-JP" b="1">
              <a:latin typeface="Hiragino Sans W6" panose="020B0400000000000000" pitchFamily="34" charset="-128"/>
              <a:ea typeface="Hiragino Sans W6" panose="020B0400000000000000" pitchFamily="34" charset="-128"/>
            </a:endParaRPr>
          </a:p>
        </p:txBody>
      </p:sp>
      <p:sp>
        <p:nvSpPr>
          <p:cNvPr id="9" name="Rectangle 6">
            <a:extLst>
              <a:ext uri="{FF2B5EF4-FFF2-40B4-BE49-F238E27FC236}">
                <a16:creationId xmlns:a16="http://schemas.microsoft.com/office/drawing/2014/main" id="{EE675F98-8287-9495-5D29-0E4C64F8DA87}"/>
              </a:ext>
            </a:extLst>
          </p:cNvPr>
          <p:cNvSpPr/>
          <p:nvPr/>
        </p:nvSpPr>
        <p:spPr>
          <a:xfrm>
            <a:off x="10098433" y="355702"/>
            <a:ext cx="1759440" cy="4698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10" name="Rectangle 6">
            <a:extLst>
              <a:ext uri="{FF2B5EF4-FFF2-40B4-BE49-F238E27FC236}">
                <a16:creationId xmlns:a16="http://schemas.microsoft.com/office/drawing/2014/main" id="{164FD6F4-9B5B-3A8A-9208-826020B3C132}"/>
              </a:ext>
            </a:extLst>
          </p:cNvPr>
          <p:cNvSpPr/>
          <p:nvPr/>
        </p:nvSpPr>
        <p:spPr>
          <a:xfrm>
            <a:off x="10024222" y="284068"/>
            <a:ext cx="1759440" cy="46985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bg2">
                  <a:lumMod val="40000"/>
                  <a:lumOff val="60000"/>
                </a:schemeClr>
              </a:solidFill>
              <a:latin typeface="Hiragino Sans W6" panose="020B0400000000000000" pitchFamily="34" charset="-128"/>
              <a:ea typeface="Hiragino Sans W6" panose="020B0400000000000000" pitchFamily="34" charset="-128"/>
            </a:endParaRPr>
          </a:p>
        </p:txBody>
      </p:sp>
      <p:sp>
        <p:nvSpPr>
          <p:cNvPr id="11" name="正方形/長方形 10">
            <a:extLst>
              <a:ext uri="{FF2B5EF4-FFF2-40B4-BE49-F238E27FC236}">
                <a16:creationId xmlns:a16="http://schemas.microsoft.com/office/drawing/2014/main" id="{0150F2F2-36DE-4D39-7D4E-422B2117B04B}"/>
              </a:ext>
            </a:extLst>
          </p:cNvPr>
          <p:cNvSpPr/>
          <p:nvPr/>
        </p:nvSpPr>
        <p:spPr>
          <a:xfrm>
            <a:off x="10750758" y="952443"/>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交通</a:t>
            </a:r>
          </a:p>
        </p:txBody>
      </p:sp>
      <p:sp>
        <p:nvSpPr>
          <p:cNvPr id="12" name="正方形/長方形 11">
            <a:extLst>
              <a:ext uri="{FF2B5EF4-FFF2-40B4-BE49-F238E27FC236}">
                <a16:creationId xmlns:a16="http://schemas.microsoft.com/office/drawing/2014/main" id="{A8B10C1A-807A-C0CF-90D6-A9EC89CBB5CC}"/>
              </a:ext>
            </a:extLst>
          </p:cNvPr>
          <p:cNvSpPr/>
          <p:nvPr/>
        </p:nvSpPr>
        <p:spPr>
          <a:xfrm>
            <a:off x="10750758" y="1672877"/>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住環境</a:t>
            </a:r>
          </a:p>
        </p:txBody>
      </p:sp>
      <p:sp>
        <p:nvSpPr>
          <p:cNvPr id="13" name="正方形/長方形 12">
            <a:extLst>
              <a:ext uri="{FF2B5EF4-FFF2-40B4-BE49-F238E27FC236}">
                <a16:creationId xmlns:a16="http://schemas.microsoft.com/office/drawing/2014/main" id="{98764770-E2FF-D888-5536-48C76C660363}"/>
              </a:ext>
            </a:extLst>
          </p:cNvPr>
          <p:cNvSpPr/>
          <p:nvPr/>
        </p:nvSpPr>
        <p:spPr>
          <a:xfrm>
            <a:off x="10750758" y="2393314"/>
            <a:ext cx="1913706" cy="53072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公共</a:t>
            </a:r>
          </a:p>
        </p:txBody>
      </p:sp>
      <p:sp>
        <p:nvSpPr>
          <p:cNvPr id="14" name="正方形/長方形 13">
            <a:extLst>
              <a:ext uri="{FF2B5EF4-FFF2-40B4-BE49-F238E27FC236}">
                <a16:creationId xmlns:a16="http://schemas.microsoft.com/office/drawing/2014/main" id="{09AFE33E-4302-669C-781C-D1ECD1B78A84}"/>
              </a:ext>
            </a:extLst>
          </p:cNvPr>
          <p:cNvSpPr/>
          <p:nvPr/>
        </p:nvSpPr>
        <p:spPr>
          <a:xfrm>
            <a:off x="10750758" y="3086041"/>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愛着</a:t>
            </a:r>
          </a:p>
        </p:txBody>
      </p:sp>
      <p:sp>
        <p:nvSpPr>
          <p:cNvPr id="15" name="正方形/長方形 14">
            <a:extLst>
              <a:ext uri="{FF2B5EF4-FFF2-40B4-BE49-F238E27FC236}">
                <a16:creationId xmlns:a16="http://schemas.microsoft.com/office/drawing/2014/main" id="{B2AA7FFC-EE6E-9974-5EC7-39077A7BFDB3}"/>
              </a:ext>
            </a:extLst>
          </p:cNvPr>
          <p:cNvSpPr/>
          <p:nvPr/>
        </p:nvSpPr>
        <p:spPr>
          <a:xfrm>
            <a:off x="10750758" y="3778768"/>
            <a:ext cx="1913706" cy="53072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400" b="1">
                <a:solidFill>
                  <a:schemeClr val="bg1"/>
                </a:solidFill>
                <a:latin typeface="Hiragino Sans W6" panose="020B0400000000000000" pitchFamily="34" charset="-128"/>
                <a:ea typeface="Hiragino Sans W6" panose="020B0400000000000000" pitchFamily="34" charset="-128"/>
              </a:rPr>
              <a:t>　産業</a:t>
            </a:r>
          </a:p>
        </p:txBody>
      </p:sp>
      <p:sp>
        <p:nvSpPr>
          <p:cNvPr id="16" name="テキスト ボックス 15">
            <a:extLst>
              <a:ext uri="{FF2B5EF4-FFF2-40B4-BE49-F238E27FC236}">
                <a16:creationId xmlns:a16="http://schemas.microsoft.com/office/drawing/2014/main" id="{51661749-56BE-7400-5D84-7A89FA2F99CC}"/>
              </a:ext>
            </a:extLst>
          </p:cNvPr>
          <p:cNvSpPr txBox="1"/>
          <p:nvPr/>
        </p:nvSpPr>
        <p:spPr>
          <a:xfrm>
            <a:off x="10085463" y="318938"/>
            <a:ext cx="1364476" cy="400110"/>
          </a:xfrm>
          <a:prstGeom prst="rect">
            <a:avLst/>
          </a:prstGeom>
          <a:noFill/>
        </p:spPr>
        <p:txBody>
          <a:bodyPr wrap="none" rtlCol="0">
            <a:spAutoFit/>
          </a:bodyPr>
          <a:lstStyle/>
          <a:p>
            <a:r>
              <a:rPr kumimoji="1" lang="ja-JP" altLang="en-US" sz="2000" b="1" spc="300">
                <a:latin typeface="Hiragino Sans W6" panose="020B0400000000000000" pitchFamily="34" charset="-128"/>
                <a:ea typeface="Hiragino Sans W6" panose="020B0400000000000000" pitchFamily="34" charset="-128"/>
              </a:rPr>
              <a:t>関連分野</a:t>
            </a:r>
          </a:p>
        </p:txBody>
      </p:sp>
    </p:spTree>
    <p:extLst>
      <p:ext uri="{BB962C8B-B14F-4D97-AF65-F5344CB8AC3E}">
        <p14:creationId xmlns:p14="http://schemas.microsoft.com/office/powerpoint/2010/main" val="867401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0721128-8EAF-3419-86A0-C34F61CA546B}"/>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91540875-6B27-FF36-97DC-89893636CF24}"/>
              </a:ext>
            </a:extLst>
          </p:cNvPr>
          <p:cNvSpPr>
            <a:spLocks noGrp="1"/>
          </p:cNvSpPr>
          <p:nvPr>
            <p:ph type="ctrTitle"/>
          </p:nvPr>
        </p:nvSpPr>
        <p:spPr/>
        <p:txBody>
          <a:bodyPr/>
          <a:lstStyle/>
          <a:p>
            <a:r>
              <a:rPr kumimoji="1" lang="ja-JP" altLang="en-US"/>
              <a:t>概要</a:t>
            </a:r>
          </a:p>
        </p:txBody>
      </p:sp>
      <p:grpSp>
        <p:nvGrpSpPr>
          <p:cNvPr id="7" name="グループ化 6">
            <a:extLst>
              <a:ext uri="{FF2B5EF4-FFF2-40B4-BE49-F238E27FC236}">
                <a16:creationId xmlns:a16="http://schemas.microsoft.com/office/drawing/2014/main" id="{554CD812-2C65-1E6C-483B-4B6E12AC84C8}"/>
              </a:ext>
            </a:extLst>
          </p:cNvPr>
          <p:cNvGrpSpPr/>
          <p:nvPr/>
        </p:nvGrpSpPr>
        <p:grpSpPr>
          <a:xfrm>
            <a:off x="609811" y="1019013"/>
            <a:ext cx="4801314" cy="707886"/>
            <a:chOff x="3752447" y="1041332"/>
            <a:chExt cx="4801314" cy="707886"/>
          </a:xfrm>
        </p:grpSpPr>
        <p:sp>
          <p:nvSpPr>
            <p:cNvPr id="5" name="正方形/長方形 4">
              <a:extLst>
                <a:ext uri="{FF2B5EF4-FFF2-40B4-BE49-F238E27FC236}">
                  <a16:creationId xmlns:a16="http://schemas.microsoft.com/office/drawing/2014/main" id="{28B704DE-80D2-4C49-ABC9-8D5EA1ABB7B2}"/>
                </a:ext>
              </a:extLst>
            </p:cNvPr>
            <p:cNvSpPr/>
            <p:nvPr/>
          </p:nvSpPr>
          <p:spPr>
            <a:xfrm flipV="1">
              <a:off x="3767675" y="1502228"/>
              <a:ext cx="4770858" cy="246989"/>
            </a:xfrm>
            <a:prstGeom prst="rect">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6" name="テキスト ボックス 5">
              <a:extLst>
                <a:ext uri="{FF2B5EF4-FFF2-40B4-BE49-F238E27FC236}">
                  <a16:creationId xmlns:a16="http://schemas.microsoft.com/office/drawing/2014/main" id="{F4040168-66D2-EA76-346C-86E1FCAE06C7}"/>
                </a:ext>
              </a:extLst>
            </p:cNvPr>
            <p:cNvSpPr txBox="1"/>
            <p:nvPr/>
          </p:nvSpPr>
          <p:spPr>
            <a:xfrm>
              <a:off x="3752447" y="1041332"/>
              <a:ext cx="4801314" cy="707886"/>
            </a:xfrm>
            <a:prstGeom prst="rect">
              <a:avLst/>
            </a:prstGeom>
            <a:noFill/>
          </p:spPr>
          <p:txBody>
            <a:bodyPr wrap="none" rtlCol="0">
              <a:spAutoFit/>
            </a:bodyPr>
            <a:lstStyle/>
            <a:p>
              <a:pPr algn="ctr"/>
              <a:r>
                <a:rPr kumimoji="1" lang="ja-JP" altLang="en-US" sz="4000" b="1">
                  <a:latin typeface="Hiragino Sans W6" panose="020B0400000000000000" pitchFamily="34" charset="-128"/>
                  <a:ea typeface="Hiragino Sans W6" panose="020B0400000000000000" pitchFamily="34" charset="-128"/>
                </a:rPr>
                <a:t>まちづくり</a:t>
              </a:r>
              <a:r>
                <a:rPr lang="ja-JP" altLang="en-US" sz="4000" b="1">
                  <a:latin typeface="Hiragino Sans W6" panose="020B0400000000000000" pitchFamily="34" charset="-128"/>
                  <a:ea typeface="Hiragino Sans W6" panose="020B0400000000000000" pitchFamily="34" charset="-128"/>
                </a:rPr>
                <a:t>企業誘致</a:t>
              </a:r>
              <a:endParaRPr kumimoji="1" lang="ja-JP" altLang="en-US" sz="4000" b="1">
                <a:latin typeface="Hiragino Sans W6" panose="020B0400000000000000" pitchFamily="34" charset="-128"/>
                <a:ea typeface="Hiragino Sans W6" panose="020B0400000000000000" pitchFamily="34" charset="-128"/>
              </a:endParaRPr>
            </a:p>
          </p:txBody>
        </p:sp>
      </p:grpSp>
      <p:grpSp>
        <p:nvGrpSpPr>
          <p:cNvPr id="4" name="グループ化 3">
            <a:extLst>
              <a:ext uri="{FF2B5EF4-FFF2-40B4-BE49-F238E27FC236}">
                <a16:creationId xmlns:a16="http://schemas.microsoft.com/office/drawing/2014/main" id="{3275EFB6-8A36-41B8-DD59-D813EEEC194F}"/>
              </a:ext>
            </a:extLst>
          </p:cNvPr>
          <p:cNvGrpSpPr/>
          <p:nvPr/>
        </p:nvGrpSpPr>
        <p:grpSpPr>
          <a:xfrm>
            <a:off x="9324339" y="1166155"/>
            <a:ext cx="2494809" cy="1966752"/>
            <a:chOff x="9324339" y="1166155"/>
            <a:chExt cx="2494809" cy="1966752"/>
          </a:xfrm>
        </p:grpSpPr>
        <p:grpSp>
          <p:nvGrpSpPr>
            <p:cNvPr id="17" name="グループ化 16">
              <a:extLst>
                <a:ext uri="{FF2B5EF4-FFF2-40B4-BE49-F238E27FC236}">
                  <a16:creationId xmlns:a16="http://schemas.microsoft.com/office/drawing/2014/main" id="{035A11E6-8EFE-DB57-E85A-FFA451326730}"/>
                </a:ext>
              </a:extLst>
            </p:cNvPr>
            <p:cNvGrpSpPr/>
            <p:nvPr/>
          </p:nvGrpSpPr>
          <p:grpSpPr>
            <a:xfrm>
              <a:off x="9459686" y="1232179"/>
              <a:ext cx="2359461" cy="1900728"/>
              <a:chOff x="286329" y="2079998"/>
              <a:chExt cx="2625673" cy="2172871"/>
            </a:xfrm>
            <a:solidFill>
              <a:schemeClr val="bg2"/>
            </a:solidFill>
            <a:effectLst>
              <a:outerShdw blurRad="50800" dist="38100" dir="2700000" algn="tl" rotWithShape="0">
                <a:prstClr val="black">
                  <a:alpha val="40000"/>
                </a:prstClr>
              </a:outerShdw>
            </a:effectLst>
          </p:grpSpPr>
          <p:sp>
            <p:nvSpPr>
              <p:cNvPr id="18" name="フリーフォーム 23">
                <a:extLst>
                  <a:ext uri="{FF2B5EF4-FFF2-40B4-BE49-F238E27FC236}">
                    <a16:creationId xmlns:a16="http://schemas.microsoft.com/office/drawing/2014/main" id="{E0FCCA2C-0169-9473-D7CA-D36E8C7D82FA}"/>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9" name="直角三角形 18">
                <a:extLst>
                  <a:ext uri="{FF2B5EF4-FFF2-40B4-BE49-F238E27FC236}">
                    <a16:creationId xmlns:a16="http://schemas.microsoft.com/office/drawing/2014/main" id="{BD6AFC84-C43E-C2CD-9839-D6AB95AC5967}"/>
                  </a:ext>
                </a:extLst>
              </p:cNvPr>
              <p:cNvSpPr>
                <a:spLocks noChangeAspect="1"/>
              </p:cNvSpPr>
              <p:nvPr/>
            </p:nvSpPr>
            <p:spPr>
              <a:xfrm rot="16200000">
                <a:off x="286329" y="2079998"/>
                <a:ext cx="864000" cy="864000"/>
              </a:xfrm>
              <a:prstGeom prst="rtTriangle">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grpSp>
        <p:sp>
          <p:nvSpPr>
            <p:cNvPr id="20" name="テキスト ボックス 19">
              <a:extLst>
                <a:ext uri="{FF2B5EF4-FFF2-40B4-BE49-F238E27FC236}">
                  <a16:creationId xmlns:a16="http://schemas.microsoft.com/office/drawing/2014/main" id="{3560E8F4-E994-5D72-1D1A-BA9222DCD430}"/>
                </a:ext>
              </a:extLst>
            </p:cNvPr>
            <p:cNvSpPr txBox="1"/>
            <p:nvPr/>
          </p:nvSpPr>
          <p:spPr>
            <a:xfrm>
              <a:off x="9461968" y="2089933"/>
              <a:ext cx="2357180" cy="954107"/>
            </a:xfrm>
            <a:prstGeom prst="rect">
              <a:avLst/>
            </a:prstGeom>
            <a:noFill/>
          </p:spPr>
          <p:txBody>
            <a:bodyPr wrap="square" rtlCol="0">
              <a:spAutoFit/>
            </a:bodyPr>
            <a:lstStyle/>
            <a:p>
              <a:pPr algn="ctr"/>
              <a:r>
                <a:rPr kumimoji="1" lang="ja-JP" altLang="en-US" sz="2800" b="1">
                  <a:latin typeface="Hiragino Sans W6" panose="020B0400000000000000" pitchFamily="34" charset="-128"/>
                  <a:ea typeface="Hiragino Sans W6" panose="020B0400000000000000" pitchFamily="34" charset="-128"/>
                </a:rPr>
                <a:t>地域課題への取り組み</a:t>
              </a:r>
            </a:p>
          </p:txBody>
        </p:sp>
        <p:pic>
          <p:nvPicPr>
            <p:cNvPr id="31" name="グラフィックス 30" descr="都市 枠線">
              <a:extLst>
                <a:ext uri="{FF2B5EF4-FFF2-40B4-BE49-F238E27FC236}">
                  <a16:creationId xmlns:a16="http://schemas.microsoft.com/office/drawing/2014/main" id="{8A120B22-6555-5237-FA42-C1462CE93ED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49122" y="1166155"/>
              <a:ext cx="887833" cy="1077218"/>
            </a:xfrm>
            <a:prstGeom prst="rect">
              <a:avLst/>
            </a:prstGeom>
          </p:spPr>
        </p:pic>
        <p:cxnSp>
          <p:nvCxnSpPr>
            <p:cNvPr id="32" name="直線コネクタ 31">
              <a:extLst>
                <a:ext uri="{FF2B5EF4-FFF2-40B4-BE49-F238E27FC236}">
                  <a16:creationId xmlns:a16="http://schemas.microsoft.com/office/drawing/2014/main" id="{2CBCA7A4-0EF5-D2E9-EA2D-5339EAA5AFCB}"/>
                </a:ext>
              </a:extLst>
            </p:cNvPr>
            <p:cNvCxnSpPr>
              <a:cxnSpLocks/>
            </p:cNvCxnSpPr>
            <p:nvPr/>
          </p:nvCxnSpPr>
          <p:spPr>
            <a:xfrm>
              <a:off x="9324339" y="2587444"/>
              <a:ext cx="295949"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grpSp>
        <p:nvGrpSpPr>
          <p:cNvPr id="52" name="グループ化 51">
            <a:extLst>
              <a:ext uri="{FF2B5EF4-FFF2-40B4-BE49-F238E27FC236}">
                <a16:creationId xmlns:a16="http://schemas.microsoft.com/office/drawing/2014/main" id="{7DD70549-4290-9FB8-9794-D8377727A612}"/>
              </a:ext>
            </a:extLst>
          </p:cNvPr>
          <p:cNvGrpSpPr/>
          <p:nvPr/>
        </p:nvGrpSpPr>
        <p:grpSpPr>
          <a:xfrm>
            <a:off x="5610102" y="810141"/>
            <a:ext cx="3681700" cy="4984736"/>
            <a:chOff x="5610102" y="810141"/>
            <a:chExt cx="3681700" cy="4984736"/>
          </a:xfrm>
        </p:grpSpPr>
        <p:grpSp>
          <p:nvGrpSpPr>
            <p:cNvPr id="21" name="グループ化 20">
              <a:extLst>
                <a:ext uri="{FF2B5EF4-FFF2-40B4-BE49-F238E27FC236}">
                  <a16:creationId xmlns:a16="http://schemas.microsoft.com/office/drawing/2014/main" id="{FC613C83-97C6-F116-510E-3C10E4179A96}"/>
                </a:ext>
              </a:extLst>
            </p:cNvPr>
            <p:cNvGrpSpPr/>
            <p:nvPr/>
          </p:nvGrpSpPr>
          <p:grpSpPr>
            <a:xfrm>
              <a:off x="5639656" y="810141"/>
              <a:ext cx="3611678" cy="4984736"/>
              <a:chOff x="5813650" y="1112207"/>
              <a:chExt cx="3611678" cy="4540932"/>
            </a:xfrm>
            <a:effectLst>
              <a:outerShdw blurRad="50800" dist="38100" dir="2700000" algn="tl" rotWithShape="0">
                <a:prstClr val="black">
                  <a:alpha val="40000"/>
                </a:prstClr>
              </a:outerShdw>
            </a:effectLst>
          </p:grpSpPr>
          <p:sp>
            <p:nvSpPr>
              <p:cNvPr id="10" name="四角形: 角を丸くする 9">
                <a:extLst>
                  <a:ext uri="{FF2B5EF4-FFF2-40B4-BE49-F238E27FC236}">
                    <a16:creationId xmlns:a16="http://schemas.microsoft.com/office/drawing/2014/main" id="{020A9DC6-7EB3-D2FC-FE74-CA379BD573BB}"/>
                  </a:ext>
                </a:extLst>
              </p:cNvPr>
              <p:cNvSpPr/>
              <p:nvPr/>
            </p:nvSpPr>
            <p:spPr>
              <a:xfrm>
                <a:off x="5907436" y="1112207"/>
                <a:ext cx="3467990" cy="4446860"/>
              </a:xfrm>
              <a:prstGeom prst="roundRect">
                <a:avLst>
                  <a:gd name="adj" fmla="val 6586"/>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1" name="テキスト ボックス 10">
                <a:extLst>
                  <a:ext uri="{FF2B5EF4-FFF2-40B4-BE49-F238E27FC236}">
                    <a16:creationId xmlns:a16="http://schemas.microsoft.com/office/drawing/2014/main" id="{7A4619B6-E46E-F103-A4D4-21E2DF3E87ED}"/>
                  </a:ext>
                </a:extLst>
              </p:cNvPr>
              <p:cNvSpPr txBox="1"/>
              <p:nvPr/>
            </p:nvSpPr>
            <p:spPr>
              <a:xfrm>
                <a:off x="5885495" y="1193364"/>
                <a:ext cx="3467989" cy="981310"/>
              </a:xfrm>
              <a:prstGeom prst="rect">
                <a:avLst/>
              </a:prstGeom>
              <a:noFill/>
              <a:ln>
                <a:noFill/>
              </a:ln>
            </p:spPr>
            <p:txBody>
              <a:bodyPr wrap="square" rtlCol="0">
                <a:spAutoFit/>
              </a:bodyPr>
              <a:lstStyle/>
              <a:p>
                <a:pPr algn="ctr"/>
                <a:r>
                  <a:rPr kumimoji="1" lang="ja-JP" altLang="en-US" sz="3200" b="1">
                    <a:latin typeface="Hiragino Sans W6" panose="020B0400000000000000" pitchFamily="34" charset="-128"/>
                    <a:ea typeface="Hiragino Sans W6" panose="020B0400000000000000" pitchFamily="34" charset="-128"/>
                  </a:rPr>
                  <a:t>国道</a:t>
                </a:r>
                <a:r>
                  <a:rPr kumimoji="1" lang="en-US" altLang="ja-JP" sz="3200" b="1">
                    <a:latin typeface="Hiragino Sans W6" panose="020B0400000000000000" pitchFamily="34" charset="-128"/>
                    <a:ea typeface="Hiragino Sans W6" panose="020B0400000000000000" pitchFamily="34" charset="-128"/>
                  </a:rPr>
                  <a:t>125</a:t>
                </a:r>
                <a:r>
                  <a:rPr kumimoji="1" lang="ja-JP" altLang="en-US" sz="3200" b="1">
                    <a:latin typeface="Hiragino Sans W6" panose="020B0400000000000000" pitchFamily="34" charset="-128"/>
                    <a:ea typeface="Hiragino Sans W6" panose="020B0400000000000000" pitchFamily="34" charset="-128"/>
                  </a:rPr>
                  <a:t>号沿いの空きテナント</a:t>
                </a:r>
              </a:p>
            </p:txBody>
          </p:sp>
          <p:sp>
            <p:nvSpPr>
              <p:cNvPr id="13" name="テキスト ボックス 12">
                <a:extLst>
                  <a:ext uri="{FF2B5EF4-FFF2-40B4-BE49-F238E27FC236}">
                    <a16:creationId xmlns:a16="http://schemas.microsoft.com/office/drawing/2014/main" id="{294F6395-25CB-C37E-43F5-3E37C8E53E07}"/>
                  </a:ext>
                </a:extLst>
              </p:cNvPr>
              <p:cNvSpPr txBox="1"/>
              <p:nvPr/>
            </p:nvSpPr>
            <p:spPr>
              <a:xfrm>
                <a:off x="5813650" y="2664522"/>
                <a:ext cx="3611678" cy="476636"/>
              </a:xfrm>
              <a:prstGeom prst="rect">
                <a:avLst/>
              </a:prstGeom>
              <a:noFill/>
              <a:ln>
                <a:noFill/>
              </a:ln>
            </p:spPr>
            <p:txBody>
              <a:bodyPr wrap="square" rtlCol="0">
                <a:spAutoFit/>
              </a:bodyPr>
              <a:lstStyle/>
              <a:p>
                <a:pPr algn="ctr"/>
                <a:r>
                  <a:rPr lang="ja-JP" altLang="en-US" sz="2800" b="1">
                    <a:latin typeface="Hiragino Sans W6" panose="020B0400000000000000" pitchFamily="34" charset="-128"/>
                    <a:ea typeface="Hiragino Sans W6" panose="020B0400000000000000" pitchFamily="34" charset="-128"/>
                  </a:rPr>
                  <a:t>まちづくり企業誘致</a:t>
                </a:r>
                <a:endParaRPr kumimoji="1" lang="ja-JP" altLang="en-US" sz="2800" b="1">
                  <a:latin typeface="Hiragino Sans W6" panose="020B0400000000000000" pitchFamily="34" charset="-128"/>
                  <a:ea typeface="Hiragino Sans W6" panose="020B0400000000000000" pitchFamily="34" charset="-128"/>
                </a:endParaRPr>
              </a:p>
            </p:txBody>
          </p:sp>
          <p:sp>
            <p:nvSpPr>
              <p:cNvPr id="14" name="矢印: 山形 13">
                <a:extLst>
                  <a:ext uri="{FF2B5EF4-FFF2-40B4-BE49-F238E27FC236}">
                    <a16:creationId xmlns:a16="http://schemas.microsoft.com/office/drawing/2014/main" id="{DF7DBFCD-8A46-5BD9-2078-89543001C181}"/>
                  </a:ext>
                </a:extLst>
              </p:cNvPr>
              <p:cNvSpPr/>
              <p:nvPr/>
            </p:nvSpPr>
            <p:spPr>
              <a:xfrm rot="5400000">
                <a:off x="7405834" y="2834651"/>
                <a:ext cx="348343" cy="1048985"/>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6" name="テキスト ボックス 15">
                <a:extLst>
                  <a:ext uri="{FF2B5EF4-FFF2-40B4-BE49-F238E27FC236}">
                    <a16:creationId xmlns:a16="http://schemas.microsoft.com/office/drawing/2014/main" id="{E011179F-42F1-BD6E-9F77-D5DE330E118F}"/>
                  </a:ext>
                </a:extLst>
              </p:cNvPr>
              <p:cNvSpPr txBox="1"/>
              <p:nvPr/>
            </p:nvSpPr>
            <p:spPr>
              <a:xfrm>
                <a:off x="6562713" y="4559679"/>
                <a:ext cx="2038576" cy="1093460"/>
              </a:xfrm>
              <a:prstGeom prst="rect">
                <a:avLst/>
              </a:prstGeom>
              <a:noFill/>
              <a:ln>
                <a:noFill/>
              </a:ln>
            </p:spPr>
            <p:txBody>
              <a:bodyPr wrap="square" rtlCol="0">
                <a:spAutoFit/>
              </a:bodyPr>
              <a:lstStyle/>
              <a:p>
                <a:r>
                  <a:rPr lang="ja-JP" altLang="en-US" sz="3600" b="1">
                    <a:latin typeface="Hiragino Sans W6" panose="020B0400000000000000" pitchFamily="34" charset="-128"/>
                    <a:ea typeface="Hiragino Sans W6" panose="020B0400000000000000" pitchFamily="34" charset="-128"/>
                  </a:rPr>
                  <a:t>地域愛着</a:t>
                </a:r>
                <a:endParaRPr lang="en-US" altLang="ja-JP" sz="3600" b="1">
                  <a:latin typeface="Hiragino Sans W6" panose="020B0400000000000000" pitchFamily="34" charset="-128"/>
                  <a:ea typeface="Hiragino Sans W6" panose="020B0400000000000000" pitchFamily="34" charset="-128"/>
                </a:endParaRPr>
              </a:p>
              <a:p>
                <a:r>
                  <a:rPr kumimoji="1" lang="ja-JP" altLang="en-US" sz="3600" b="1">
                    <a:latin typeface="Hiragino Sans W6" panose="020B0400000000000000" pitchFamily="34" charset="-128"/>
                    <a:ea typeface="Hiragino Sans W6" panose="020B0400000000000000" pitchFamily="34" charset="-128"/>
                  </a:rPr>
                  <a:t>景観向上</a:t>
                </a:r>
                <a:endParaRPr kumimoji="1" lang="en-US" altLang="ja-JP" sz="3600" b="1">
                  <a:latin typeface="Hiragino Sans W6" panose="020B0400000000000000" pitchFamily="34" charset="-128"/>
                  <a:ea typeface="Hiragino Sans W6" panose="020B0400000000000000" pitchFamily="34" charset="-128"/>
                </a:endParaRPr>
              </a:p>
            </p:txBody>
          </p:sp>
          <p:sp>
            <p:nvSpPr>
              <p:cNvPr id="30" name="矢印: 山形 13">
                <a:extLst>
                  <a:ext uri="{FF2B5EF4-FFF2-40B4-BE49-F238E27FC236}">
                    <a16:creationId xmlns:a16="http://schemas.microsoft.com/office/drawing/2014/main" id="{5303A278-A46C-AC0B-70CF-446F0BD4AE1D}"/>
                  </a:ext>
                </a:extLst>
              </p:cNvPr>
              <p:cNvSpPr/>
              <p:nvPr/>
            </p:nvSpPr>
            <p:spPr>
              <a:xfrm rot="5400000">
                <a:off x="7407829" y="1895106"/>
                <a:ext cx="348343" cy="1048985"/>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sp>
          <p:nvSpPr>
            <p:cNvPr id="26" name="テキスト ボックス 25">
              <a:extLst>
                <a:ext uri="{FF2B5EF4-FFF2-40B4-BE49-F238E27FC236}">
                  <a16:creationId xmlns:a16="http://schemas.microsoft.com/office/drawing/2014/main" id="{5BB1306A-719D-1324-7F9D-D9E4FAFDBC58}"/>
                </a:ext>
              </a:extLst>
            </p:cNvPr>
            <p:cNvSpPr txBox="1"/>
            <p:nvPr/>
          </p:nvSpPr>
          <p:spPr>
            <a:xfrm>
              <a:off x="5610102" y="3579291"/>
              <a:ext cx="3611678" cy="584775"/>
            </a:xfrm>
            <a:prstGeom prst="rect">
              <a:avLst/>
            </a:prstGeom>
            <a:noFill/>
          </p:spPr>
          <p:txBody>
            <a:bodyPr wrap="square" rtlCol="0">
              <a:spAutoFit/>
            </a:bodyPr>
            <a:lstStyle/>
            <a:p>
              <a:pPr algn="ctr"/>
              <a:r>
                <a:rPr kumimoji="1" lang="ja-JP" altLang="en-US" sz="3200" b="1">
                  <a:latin typeface="Hiragino Sans W6" panose="020B0400000000000000" pitchFamily="34" charset="-128"/>
                  <a:ea typeface="Hiragino Sans W6" panose="020B0400000000000000" pitchFamily="34" charset="-128"/>
                </a:rPr>
                <a:t>起業家募集</a:t>
              </a:r>
            </a:p>
          </p:txBody>
        </p:sp>
        <p:sp>
          <p:nvSpPr>
            <p:cNvPr id="27" name="矢印: 山形 26">
              <a:extLst>
                <a:ext uri="{FF2B5EF4-FFF2-40B4-BE49-F238E27FC236}">
                  <a16:creationId xmlns:a16="http://schemas.microsoft.com/office/drawing/2014/main" id="{5EA855A9-9FDD-979A-FD12-1B449F25B87C}"/>
                </a:ext>
              </a:extLst>
            </p:cNvPr>
            <p:cNvSpPr/>
            <p:nvPr/>
          </p:nvSpPr>
          <p:spPr>
            <a:xfrm rot="5400000">
              <a:off x="7207563" y="3871607"/>
              <a:ext cx="396899" cy="1048985"/>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highlight>
                  <a:srgbClr val="FFFF00"/>
                </a:highlight>
                <a:latin typeface="Hiragino Sans W6" panose="020B0400000000000000" pitchFamily="34" charset="-128"/>
                <a:ea typeface="Hiragino Sans W6" panose="020B0400000000000000" pitchFamily="34" charset="-128"/>
              </a:endParaRPr>
            </a:p>
          </p:txBody>
        </p:sp>
        <p:cxnSp>
          <p:nvCxnSpPr>
            <p:cNvPr id="34" name="直線コネクタ 33">
              <a:extLst>
                <a:ext uri="{FF2B5EF4-FFF2-40B4-BE49-F238E27FC236}">
                  <a16:creationId xmlns:a16="http://schemas.microsoft.com/office/drawing/2014/main" id="{EEBD71CA-6463-1C5F-8F36-A1C539CCEA31}"/>
                </a:ext>
              </a:extLst>
            </p:cNvPr>
            <p:cNvCxnSpPr>
              <a:cxnSpLocks/>
            </p:cNvCxnSpPr>
            <p:nvPr/>
          </p:nvCxnSpPr>
          <p:spPr>
            <a:xfrm flipV="1">
              <a:off x="9291802" y="2587444"/>
              <a:ext cx="0" cy="2297231"/>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37" name="直線コネクタ 36">
              <a:extLst>
                <a:ext uri="{FF2B5EF4-FFF2-40B4-BE49-F238E27FC236}">
                  <a16:creationId xmlns:a16="http://schemas.microsoft.com/office/drawing/2014/main" id="{0B173BFE-C61A-D367-FD72-0E99E8FDCEDE}"/>
                </a:ext>
              </a:extLst>
            </p:cNvPr>
            <p:cNvCxnSpPr>
              <a:cxnSpLocks/>
            </p:cNvCxnSpPr>
            <p:nvPr/>
          </p:nvCxnSpPr>
          <p:spPr>
            <a:xfrm>
              <a:off x="8108466" y="4327156"/>
              <a:ext cx="1150800"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sp>
        <p:nvSpPr>
          <p:cNvPr id="25" name="テキスト ボックス 24">
            <a:extLst>
              <a:ext uri="{FF2B5EF4-FFF2-40B4-BE49-F238E27FC236}">
                <a16:creationId xmlns:a16="http://schemas.microsoft.com/office/drawing/2014/main" id="{419F6A41-FB2A-FDB9-E861-6565E8E2A980}"/>
              </a:ext>
            </a:extLst>
          </p:cNvPr>
          <p:cNvSpPr txBox="1"/>
          <p:nvPr/>
        </p:nvSpPr>
        <p:spPr>
          <a:xfrm>
            <a:off x="4365292" y="5560169"/>
            <a:ext cx="7130426" cy="276999"/>
          </a:xfrm>
          <a:prstGeom prst="rect">
            <a:avLst/>
          </a:prstGeom>
          <a:noFill/>
        </p:spPr>
        <p:txBody>
          <a:bodyPr wrap="square" rtlCol="0">
            <a:spAutoFit/>
          </a:bodyPr>
          <a:lstStyle/>
          <a:p>
            <a:r>
              <a:rPr lang="fr-FR" altLang="ja-JP" sz="1200">
                <a:hlinkClick r:id="rId6"/>
              </a:rPr>
              <a:t>OpenStreetMap</a:t>
            </a:r>
            <a:endParaRPr kumimoji="1" lang="ja-JP" altLang="en-US"/>
          </a:p>
        </p:txBody>
      </p:sp>
      <p:grpSp>
        <p:nvGrpSpPr>
          <p:cNvPr id="38" name="グループ化 37">
            <a:extLst>
              <a:ext uri="{FF2B5EF4-FFF2-40B4-BE49-F238E27FC236}">
                <a16:creationId xmlns:a16="http://schemas.microsoft.com/office/drawing/2014/main" id="{C3BF27B9-D35E-0071-5C29-3FD271FDF0EF}"/>
              </a:ext>
            </a:extLst>
          </p:cNvPr>
          <p:cNvGrpSpPr/>
          <p:nvPr/>
        </p:nvGrpSpPr>
        <p:grpSpPr>
          <a:xfrm>
            <a:off x="1044502" y="1859092"/>
            <a:ext cx="3197151" cy="3935785"/>
            <a:chOff x="1044502" y="1859092"/>
            <a:chExt cx="3197151" cy="3935785"/>
          </a:xfrm>
        </p:grpSpPr>
        <p:grpSp>
          <p:nvGrpSpPr>
            <p:cNvPr id="35" name="グループ化 34">
              <a:extLst>
                <a:ext uri="{FF2B5EF4-FFF2-40B4-BE49-F238E27FC236}">
                  <a16:creationId xmlns:a16="http://schemas.microsoft.com/office/drawing/2014/main" id="{E2AACE95-D7D0-BE07-7F3F-743BF507C566}"/>
                </a:ext>
              </a:extLst>
            </p:cNvPr>
            <p:cNvGrpSpPr/>
            <p:nvPr/>
          </p:nvGrpSpPr>
          <p:grpSpPr>
            <a:xfrm>
              <a:off x="1044502" y="1859203"/>
              <a:ext cx="3197151" cy="3935674"/>
              <a:chOff x="4062412" y="1104900"/>
              <a:chExt cx="4067175" cy="4676489"/>
            </a:xfrm>
          </p:grpSpPr>
          <p:pic>
            <p:nvPicPr>
              <p:cNvPr id="12" name="図 11" descr="マップ&#10;&#10;AI 生成コンテンツは誤りを含む可能性があります。">
                <a:extLst>
                  <a:ext uri="{FF2B5EF4-FFF2-40B4-BE49-F238E27FC236}">
                    <a16:creationId xmlns:a16="http://schemas.microsoft.com/office/drawing/2014/main" id="{DA95CF18-B6A0-38F3-C0FB-CAA90A706301}"/>
                  </a:ext>
                </a:extLst>
              </p:cNvPr>
              <p:cNvPicPr>
                <a:picLocks noChangeAspect="1"/>
              </p:cNvPicPr>
              <p:nvPr/>
            </p:nvPicPr>
            <p:blipFill>
              <a:blip r:embed="rId7"/>
              <a:stretch>
                <a:fillRect/>
              </a:stretch>
            </p:blipFill>
            <p:spPr>
              <a:xfrm>
                <a:off x="4062412" y="1104900"/>
                <a:ext cx="4067175" cy="4648200"/>
              </a:xfrm>
              <a:prstGeom prst="rect">
                <a:avLst/>
              </a:prstGeom>
            </p:spPr>
          </p:pic>
          <p:pic>
            <p:nvPicPr>
              <p:cNvPr id="33" name="図 32" descr="テキスト が含まれている画像&#10;&#10;AI 生成コンテンツは誤りを含む可能性があります。">
                <a:extLst>
                  <a:ext uri="{FF2B5EF4-FFF2-40B4-BE49-F238E27FC236}">
                    <a16:creationId xmlns:a16="http://schemas.microsoft.com/office/drawing/2014/main" id="{F14EDFDC-7C5F-331D-EAA6-1FD7CC934144}"/>
                  </a:ext>
                </a:extLst>
              </p:cNvPr>
              <p:cNvPicPr>
                <a:picLocks noChangeAspect="1"/>
              </p:cNvPicPr>
              <p:nvPr/>
            </p:nvPicPr>
            <p:blipFill>
              <a:blip r:embed="rId8"/>
              <a:stretch>
                <a:fillRect/>
              </a:stretch>
            </p:blipFill>
            <p:spPr>
              <a:xfrm>
                <a:off x="4062412" y="5190757"/>
                <a:ext cx="1190791" cy="590632"/>
              </a:xfrm>
              <a:prstGeom prst="rect">
                <a:avLst/>
              </a:prstGeom>
            </p:spPr>
          </p:pic>
        </p:grpSp>
        <p:pic>
          <p:nvPicPr>
            <p:cNvPr id="36" name="図 35">
              <a:extLst>
                <a:ext uri="{FF2B5EF4-FFF2-40B4-BE49-F238E27FC236}">
                  <a16:creationId xmlns:a16="http://schemas.microsoft.com/office/drawing/2014/main" id="{B4BF2F58-8505-1B90-8516-8F3AF4FAB05B}"/>
                </a:ext>
              </a:extLst>
            </p:cNvPr>
            <p:cNvPicPr>
              <a:picLocks noChangeAspect="1"/>
            </p:cNvPicPr>
            <p:nvPr/>
          </p:nvPicPr>
          <p:blipFill>
            <a:blip r:embed="rId9"/>
            <a:srcRect l="19103" t="4916" r="17692" b="3461"/>
            <a:stretch>
              <a:fillRect/>
            </a:stretch>
          </p:blipFill>
          <p:spPr>
            <a:xfrm>
              <a:off x="3752829" y="1859092"/>
              <a:ext cx="488824" cy="531456"/>
            </a:xfrm>
            <a:prstGeom prst="rect">
              <a:avLst/>
            </a:prstGeom>
          </p:spPr>
        </p:pic>
      </p:grpSp>
      <p:grpSp>
        <p:nvGrpSpPr>
          <p:cNvPr id="29" name="グループ化 28">
            <a:extLst>
              <a:ext uri="{FF2B5EF4-FFF2-40B4-BE49-F238E27FC236}">
                <a16:creationId xmlns:a16="http://schemas.microsoft.com/office/drawing/2014/main" id="{6D5D13D2-B64C-BAB8-120E-C30B37BC2D10}"/>
              </a:ext>
            </a:extLst>
          </p:cNvPr>
          <p:cNvGrpSpPr/>
          <p:nvPr/>
        </p:nvGrpSpPr>
        <p:grpSpPr>
          <a:xfrm>
            <a:off x="9355306" y="3598367"/>
            <a:ext cx="2463842" cy="1900728"/>
            <a:chOff x="9355306" y="3598367"/>
            <a:chExt cx="2463842" cy="1900728"/>
          </a:xfrm>
        </p:grpSpPr>
        <p:grpSp>
          <p:nvGrpSpPr>
            <p:cNvPr id="8" name="グループ化 7">
              <a:extLst>
                <a:ext uri="{FF2B5EF4-FFF2-40B4-BE49-F238E27FC236}">
                  <a16:creationId xmlns:a16="http://schemas.microsoft.com/office/drawing/2014/main" id="{24D395E3-6CBA-B25B-D182-B867BD46581A}"/>
                </a:ext>
              </a:extLst>
            </p:cNvPr>
            <p:cNvGrpSpPr/>
            <p:nvPr/>
          </p:nvGrpSpPr>
          <p:grpSpPr>
            <a:xfrm>
              <a:off x="9355306" y="3598367"/>
              <a:ext cx="2463842" cy="1900728"/>
              <a:chOff x="9355306" y="3598367"/>
              <a:chExt cx="2463842" cy="1900728"/>
            </a:xfrm>
          </p:grpSpPr>
          <p:grpSp>
            <p:nvGrpSpPr>
              <p:cNvPr id="22" name="グループ化 21">
                <a:extLst>
                  <a:ext uri="{FF2B5EF4-FFF2-40B4-BE49-F238E27FC236}">
                    <a16:creationId xmlns:a16="http://schemas.microsoft.com/office/drawing/2014/main" id="{27791190-B3BC-5D0F-98DE-160440A0095F}"/>
                  </a:ext>
                </a:extLst>
              </p:cNvPr>
              <p:cNvGrpSpPr/>
              <p:nvPr/>
            </p:nvGrpSpPr>
            <p:grpSpPr>
              <a:xfrm>
                <a:off x="9459687" y="3598367"/>
                <a:ext cx="2359461" cy="1900728"/>
                <a:chOff x="286329" y="2079998"/>
                <a:chExt cx="2625673" cy="2172871"/>
              </a:xfrm>
              <a:solidFill>
                <a:schemeClr val="bg2"/>
              </a:solidFill>
              <a:effectLst>
                <a:outerShdw blurRad="50800" dist="38100" dir="2700000" algn="tl" rotWithShape="0">
                  <a:prstClr val="black">
                    <a:alpha val="40000"/>
                  </a:prstClr>
                </a:outerShdw>
              </a:effectLst>
            </p:grpSpPr>
            <p:sp>
              <p:nvSpPr>
                <p:cNvPr id="23" name="フリーフォーム 23">
                  <a:extLst>
                    <a:ext uri="{FF2B5EF4-FFF2-40B4-BE49-F238E27FC236}">
                      <a16:creationId xmlns:a16="http://schemas.microsoft.com/office/drawing/2014/main" id="{2C6DF31F-DAAA-C094-B06E-BE0B057F1332}"/>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4" name="直角三角形 23">
                  <a:extLst>
                    <a:ext uri="{FF2B5EF4-FFF2-40B4-BE49-F238E27FC236}">
                      <a16:creationId xmlns:a16="http://schemas.microsoft.com/office/drawing/2014/main" id="{4EFC6E8F-F052-E0E8-0EFC-97D7CDF2DD7F}"/>
                    </a:ext>
                  </a:extLst>
                </p:cNvPr>
                <p:cNvSpPr>
                  <a:spLocks noChangeAspect="1"/>
                </p:cNvSpPr>
                <p:nvPr/>
              </p:nvSpPr>
              <p:spPr>
                <a:xfrm rot="16200000">
                  <a:off x="286329" y="2079998"/>
                  <a:ext cx="864000" cy="864000"/>
                </a:xfrm>
                <a:prstGeom prst="rtTriangle">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grpSp>
          <p:sp>
            <p:nvSpPr>
              <p:cNvPr id="28" name="テキスト ボックス 27">
                <a:extLst>
                  <a:ext uri="{FF2B5EF4-FFF2-40B4-BE49-F238E27FC236}">
                    <a16:creationId xmlns:a16="http://schemas.microsoft.com/office/drawing/2014/main" id="{2CD6287F-21F0-9F5B-F9B1-78C16C3CE3FA}"/>
                  </a:ext>
                </a:extLst>
              </p:cNvPr>
              <p:cNvSpPr txBox="1"/>
              <p:nvPr/>
            </p:nvSpPr>
            <p:spPr>
              <a:xfrm>
                <a:off x="9461968" y="4665015"/>
                <a:ext cx="2357180" cy="523220"/>
              </a:xfrm>
              <a:prstGeom prst="rect">
                <a:avLst/>
              </a:prstGeom>
              <a:noFill/>
            </p:spPr>
            <p:txBody>
              <a:bodyPr wrap="square" rtlCol="0">
                <a:spAutoFit/>
              </a:bodyPr>
              <a:lstStyle/>
              <a:p>
                <a:pPr algn="ctr"/>
                <a:r>
                  <a:rPr kumimoji="1" lang="ja-JP" altLang="en-US" sz="2800" b="1">
                    <a:latin typeface="Hiragino Sans W6" panose="020B0400000000000000" pitchFamily="34" charset="-128"/>
                    <a:ea typeface="Hiragino Sans W6" panose="020B0400000000000000" pitchFamily="34" charset="-128"/>
                  </a:rPr>
                  <a:t>助成金</a:t>
                </a:r>
              </a:p>
            </p:txBody>
          </p:sp>
          <p:cxnSp>
            <p:nvCxnSpPr>
              <p:cNvPr id="42" name="直線コネクタ 41">
                <a:extLst>
                  <a:ext uri="{FF2B5EF4-FFF2-40B4-BE49-F238E27FC236}">
                    <a16:creationId xmlns:a16="http://schemas.microsoft.com/office/drawing/2014/main" id="{EFE288DE-056D-9E1C-1BFD-8F4018889642}"/>
                  </a:ext>
                </a:extLst>
              </p:cNvPr>
              <p:cNvCxnSpPr>
                <a:cxnSpLocks/>
              </p:cNvCxnSpPr>
              <p:nvPr/>
            </p:nvCxnSpPr>
            <p:spPr>
              <a:xfrm>
                <a:off x="9355306" y="4908482"/>
                <a:ext cx="264982"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pic>
          <p:nvPicPr>
            <p:cNvPr id="15" name="グラフィックス 14" descr="銀行 単色塗りつぶし">
              <a:extLst>
                <a:ext uri="{FF2B5EF4-FFF2-40B4-BE49-F238E27FC236}">
                  <a16:creationId xmlns:a16="http://schemas.microsoft.com/office/drawing/2014/main" id="{39C7E49D-8C15-760E-EC3C-9A1CBDD1BF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904747" y="3634331"/>
              <a:ext cx="914400" cy="914400"/>
            </a:xfrm>
            <a:prstGeom prst="rect">
              <a:avLst/>
            </a:prstGeom>
          </p:spPr>
        </p:pic>
      </p:grpSp>
    </p:spTree>
    <p:custDataLst>
      <p:tags r:id="rId1"/>
    </p:custDataLst>
    <p:extLst>
      <p:ext uri="{BB962C8B-B14F-4D97-AF65-F5344CB8AC3E}">
        <p14:creationId xmlns:p14="http://schemas.microsoft.com/office/powerpoint/2010/main" val="160632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80849E7C-550B-8A72-5538-8A878C38B9DA}"/>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9178B749-62D1-5D16-F6F1-6CFA70A7A4BB}"/>
              </a:ext>
            </a:extLst>
          </p:cNvPr>
          <p:cNvSpPr>
            <a:spLocks noGrp="1"/>
          </p:cNvSpPr>
          <p:nvPr>
            <p:ph type="ctrTitle"/>
          </p:nvPr>
        </p:nvSpPr>
        <p:spPr/>
        <p:txBody>
          <a:bodyPr/>
          <a:lstStyle/>
          <a:p>
            <a:r>
              <a:rPr kumimoji="1" lang="ja-JP" altLang="en-US"/>
              <a:t>まちづくり企業とは？</a:t>
            </a:r>
          </a:p>
        </p:txBody>
      </p:sp>
      <p:grpSp>
        <p:nvGrpSpPr>
          <p:cNvPr id="29" name="グループ化 28">
            <a:extLst>
              <a:ext uri="{FF2B5EF4-FFF2-40B4-BE49-F238E27FC236}">
                <a16:creationId xmlns:a16="http://schemas.microsoft.com/office/drawing/2014/main" id="{C6CD7345-1A31-A1AE-01C7-CE6A917EA58D}"/>
              </a:ext>
            </a:extLst>
          </p:cNvPr>
          <p:cNvGrpSpPr/>
          <p:nvPr/>
        </p:nvGrpSpPr>
        <p:grpSpPr>
          <a:xfrm>
            <a:off x="362873" y="1451631"/>
            <a:ext cx="5141678" cy="1196049"/>
            <a:chOff x="179767" y="1134022"/>
            <a:chExt cx="5663091" cy="1250244"/>
          </a:xfrm>
        </p:grpSpPr>
        <p:sp>
          <p:nvSpPr>
            <p:cNvPr id="4" name="四角形: 角を丸くする 3">
              <a:extLst>
                <a:ext uri="{FF2B5EF4-FFF2-40B4-BE49-F238E27FC236}">
                  <a16:creationId xmlns:a16="http://schemas.microsoft.com/office/drawing/2014/main" id="{5C96C1CD-5F03-26F6-00D0-C9C0AE70C9BD}"/>
                </a:ext>
              </a:extLst>
            </p:cNvPr>
            <p:cNvSpPr/>
            <p:nvPr/>
          </p:nvSpPr>
          <p:spPr>
            <a:xfrm>
              <a:off x="179767" y="1134022"/>
              <a:ext cx="5646701" cy="1250244"/>
            </a:xfrm>
            <a:prstGeom prst="roundRect">
              <a:avLst>
                <a:gd name="adj" fmla="val 6586"/>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latin typeface="Hiragino Sans W6" panose="020B0400000000000000" pitchFamily="34" charset="-128"/>
                <a:ea typeface="Hiragino Sans W6" panose="020B0400000000000000" pitchFamily="34" charset="-128"/>
              </a:endParaRPr>
            </a:p>
          </p:txBody>
        </p:sp>
        <p:sp>
          <p:nvSpPr>
            <p:cNvPr id="6" name="テキスト ボックス 5">
              <a:extLst>
                <a:ext uri="{FF2B5EF4-FFF2-40B4-BE49-F238E27FC236}">
                  <a16:creationId xmlns:a16="http://schemas.microsoft.com/office/drawing/2014/main" id="{E26C3151-632E-7A37-C568-53EAB11A4A34}"/>
                </a:ext>
              </a:extLst>
            </p:cNvPr>
            <p:cNvSpPr txBox="1"/>
            <p:nvPr/>
          </p:nvSpPr>
          <p:spPr>
            <a:xfrm>
              <a:off x="246820" y="1277838"/>
              <a:ext cx="5596038" cy="997339"/>
            </a:xfrm>
            <a:prstGeom prst="rect">
              <a:avLst/>
            </a:prstGeom>
            <a:noFill/>
            <a:ln>
              <a:noFill/>
            </a:ln>
          </p:spPr>
          <p:txBody>
            <a:bodyPr wrap="square" rtlCol="0">
              <a:spAutoFit/>
            </a:bodyPr>
            <a:lstStyle/>
            <a:p>
              <a:pPr algn="ctr"/>
              <a:r>
                <a:rPr kumimoji="1" lang="ja-JP" altLang="en-US" sz="2800" b="1">
                  <a:latin typeface="Hiragino Sans W6" panose="020B0400000000000000" pitchFamily="34" charset="-128"/>
                  <a:ea typeface="Hiragino Sans W6" panose="020B0400000000000000" pitchFamily="34" charset="-128"/>
                </a:rPr>
                <a:t>土浦に起業家を集めるためのイベント開催・広告</a:t>
              </a:r>
            </a:p>
          </p:txBody>
        </p:sp>
      </p:grpSp>
      <p:grpSp>
        <p:nvGrpSpPr>
          <p:cNvPr id="28" name="グループ化 27">
            <a:extLst>
              <a:ext uri="{FF2B5EF4-FFF2-40B4-BE49-F238E27FC236}">
                <a16:creationId xmlns:a16="http://schemas.microsoft.com/office/drawing/2014/main" id="{4BA8F376-618F-AD76-E7AF-6B1D0904576D}"/>
              </a:ext>
            </a:extLst>
          </p:cNvPr>
          <p:cNvGrpSpPr/>
          <p:nvPr/>
        </p:nvGrpSpPr>
        <p:grpSpPr>
          <a:xfrm>
            <a:off x="6538586" y="944917"/>
            <a:ext cx="5203934" cy="1966752"/>
            <a:chOff x="6059362" y="2390093"/>
            <a:chExt cx="5203934" cy="1966752"/>
          </a:xfrm>
        </p:grpSpPr>
        <p:grpSp>
          <p:nvGrpSpPr>
            <p:cNvPr id="17" name="グループ化 16">
              <a:extLst>
                <a:ext uri="{FF2B5EF4-FFF2-40B4-BE49-F238E27FC236}">
                  <a16:creationId xmlns:a16="http://schemas.microsoft.com/office/drawing/2014/main" id="{EF5FA4DD-2959-E18F-813C-E57D911185A7}"/>
                </a:ext>
              </a:extLst>
            </p:cNvPr>
            <p:cNvGrpSpPr/>
            <p:nvPr/>
          </p:nvGrpSpPr>
          <p:grpSpPr>
            <a:xfrm>
              <a:off x="8903835" y="2390093"/>
              <a:ext cx="2359461" cy="1966752"/>
              <a:chOff x="9459686" y="1166155"/>
              <a:chExt cx="2359461" cy="1966752"/>
            </a:xfrm>
          </p:grpSpPr>
          <p:grpSp>
            <p:nvGrpSpPr>
              <p:cNvPr id="18" name="グループ化 17">
                <a:extLst>
                  <a:ext uri="{FF2B5EF4-FFF2-40B4-BE49-F238E27FC236}">
                    <a16:creationId xmlns:a16="http://schemas.microsoft.com/office/drawing/2014/main" id="{BEB5CC68-D2D5-2429-B4EE-D2DC3A8C8A40}"/>
                  </a:ext>
                </a:extLst>
              </p:cNvPr>
              <p:cNvGrpSpPr/>
              <p:nvPr/>
            </p:nvGrpSpPr>
            <p:grpSpPr>
              <a:xfrm>
                <a:off x="9459686" y="1232178"/>
                <a:ext cx="2359461" cy="1900729"/>
                <a:chOff x="286329" y="2079997"/>
                <a:chExt cx="2625673" cy="2172872"/>
              </a:xfrm>
              <a:solidFill>
                <a:schemeClr val="bg2"/>
              </a:solidFill>
              <a:effectLst>
                <a:outerShdw blurRad="50800" dist="38100" dir="2700000" algn="tl" rotWithShape="0">
                  <a:prstClr val="black">
                    <a:alpha val="40000"/>
                  </a:prstClr>
                </a:outerShdw>
              </a:effectLst>
            </p:grpSpPr>
            <p:sp>
              <p:nvSpPr>
                <p:cNvPr id="21" name="フリーフォーム 23">
                  <a:extLst>
                    <a:ext uri="{FF2B5EF4-FFF2-40B4-BE49-F238E27FC236}">
                      <a16:creationId xmlns:a16="http://schemas.microsoft.com/office/drawing/2014/main" id="{2F69279B-BDAB-93DE-6B03-0C86CD9DAB98}"/>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22" name="直角三角形 21">
                  <a:extLst>
                    <a:ext uri="{FF2B5EF4-FFF2-40B4-BE49-F238E27FC236}">
                      <a16:creationId xmlns:a16="http://schemas.microsoft.com/office/drawing/2014/main" id="{9E88554D-D150-DCDA-5FC5-24891FAAF579}"/>
                    </a:ext>
                  </a:extLst>
                </p:cNvPr>
                <p:cNvSpPr>
                  <a:spLocks noChangeAspect="1"/>
                </p:cNvSpPr>
                <p:nvPr/>
              </p:nvSpPr>
              <p:spPr>
                <a:xfrm rot="16200000">
                  <a:off x="286329" y="2079997"/>
                  <a:ext cx="864000" cy="864000"/>
                </a:xfrm>
                <a:prstGeom prst="rtTriangle">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grpSp>
          <p:sp>
            <p:nvSpPr>
              <p:cNvPr id="19" name="テキスト ボックス 18">
                <a:extLst>
                  <a:ext uri="{FF2B5EF4-FFF2-40B4-BE49-F238E27FC236}">
                    <a16:creationId xmlns:a16="http://schemas.microsoft.com/office/drawing/2014/main" id="{11F32CE8-26F3-27AF-0485-800D9B7E924E}"/>
                  </a:ext>
                </a:extLst>
              </p:cNvPr>
              <p:cNvSpPr txBox="1"/>
              <p:nvPr/>
            </p:nvSpPr>
            <p:spPr>
              <a:xfrm>
                <a:off x="9461967" y="2388983"/>
                <a:ext cx="2357180" cy="523220"/>
              </a:xfrm>
              <a:prstGeom prst="rect">
                <a:avLst/>
              </a:prstGeom>
              <a:noFill/>
            </p:spPr>
            <p:txBody>
              <a:bodyPr wrap="square" rtlCol="0">
                <a:spAutoFit/>
              </a:bodyPr>
              <a:lstStyle/>
              <a:p>
                <a:pPr algn="ctr"/>
                <a:r>
                  <a:rPr kumimoji="1" lang="ja-JP" altLang="en-US" sz="2800" b="1">
                    <a:latin typeface="Hiragino Sans W6" panose="020B0400000000000000" pitchFamily="34" charset="-128"/>
                    <a:ea typeface="Hiragino Sans W6" panose="020B0400000000000000" pitchFamily="34" charset="-128"/>
                  </a:rPr>
                  <a:t>空きテナント</a:t>
                </a:r>
              </a:p>
            </p:txBody>
          </p:sp>
          <p:pic>
            <p:nvPicPr>
              <p:cNvPr id="20" name="グラフィックス 19" descr="都市 枠線">
                <a:extLst>
                  <a:ext uri="{FF2B5EF4-FFF2-40B4-BE49-F238E27FC236}">
                    <a16:creationId xmlns:a16="http://schemas.microsoft.com/office/drawing/2014/main" id="{90715056-D711-57B8-31B8-F8B392BB76F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49122" y="1166155"/>
                <a:ext cx="887833" cy="1077218"/>
              </a:xfrm>
              <a:prstGeom prst="rect">
                <a:avLst/>
              </a:prstGeom>
            </p:spPr>
          </p:pic>
        </p:grpSp>
        <p:grpSp>
          <p:nvGrpSpPr>
            <p:cNvPr id="25" name="グループ化 24">
              <a:extLst>
                <a:ext uri="{FF2B5EF4-FFF2-40B4-BE49-F238E27FC236}">
                  <a16:creationId xmlns:a16="http://schemas.microsoft.com/office/drawing/2014/main" id="{85D77863-96EB-070D-D019-48A7406347B7}"/>
                </a:ext>
              </a:extLst>
            </p:cNvPr>
            <p:cNvGrpSpPr/>
            <p:nvPr/>
          </p:nvGrpSpPr>
          <p:grpSpPr>
            <a:xfrm>
              <a:off x="6059362" y="2456116"/>
              <a:ext cx="2359461" cy="1900729"/>
              <a:chOff x="1792278" y="2649885"/>
              <a:chExt cx="2359461" cy="1900729"/>
            </a:xfrm>
          </p:grpSpPr>
          <p:grpSp>
            <p:nvGrpSpPr>
              <p:cNvPr id="10" name="グループ化 9">
                <a:extLst>
                  <a:ext uri="{FF2B5EF4-FFF2-40B4-BE49-F238E27FC236}">
                    <a16:creationId xmlns:a16="http://schemas.microsoft.com/office/drawing/2014/main" id="{DC87EF11-9CE8-A3CE-232C-0C755BA8F26A}"/>
                  </a:ext>
                </a:extLst>
              </p:cNvPr>
              <p:cNvGrpSpPr/>
              <p:nvPr/>
            </p:nvGrpSpPr>
            <p:grpSpPr>
              <a:xfrm>
                <a:off x="1792278" y="2649885"/>
                <a:ext cx="2359461" cy="1900729"/>
                <a:chOff x="9459686" y="1232178"/>
                <a:chExt cx="2359461" cy="1900729"/>
              </a:xfrm>
            </p:grpSpPr>
            <p:grpSp>
              <p:nvGrpSpPr>
                <p:cNvPr id="11" name="グループ化 10">
                  <a:extLst>
                    <a:ext uri="{FF2B5EF4-FFF2-40B4-BE49-F238E27FC236}">
                      <a16:creationId xmlns:a16="http://schemas.microsoft.com/office/drawing/2014/main" id="{7D5830AB-767D-3FC4-3CF0-B25EE516B674}"/>
                    </a:ext>
                  </a:extLst>
                </p:cNvPr>
                <p:cNvGrpSpPr/>
                <p:nvPr/>
              </p:nvGrpSpPr>
              <p:grpSpPr>
                <a:xfrm>
                  <a:off x="9459686" y="1232178"/>
                  <a:ext cx="2359461" cy="1900729"/>
                  <a:chOff x="286329" y="2079997"/>
                  <a:chExt cx="2625673" cy="2172872"/>
                </a:xfrm>
                <a:solidFill>
                  <a:schemeClr val="bg2"/>
                </a:solidFill>
                <a:effectLst>
                  <a:outerShdw blurRad="50800" dist="38100" dir="2700000" algn="tl" rotWithShape="0">
                    <a:prstClr val="black">
                      <a:alpha val="40000"/>
                    </a:prstClr>
                  </a:outerShdw>
                </a:effectLst>
              </p:grpSpPr>
              <p:sp>
                <p:nvSpPr>
                  <p:cNvPr id="15" name="フリーフォーム 23">
                    <a:extLst>
                      <a:ext uri="{FF2B5EF4-FFF2-40B4-BE49-F238E27FC236}">
                        <a16:creationId xmlns:a16="http://schemas.microsoft.com/office/drawing/2014/main" id="{CE8227C6-6A80-9301-DB0F-7FE71E05F4C7}"/>
                      </a:ext>
                    </a:extLst>
                  </p:cNvPr>
                  <p:cNvSpPr/>
                  <p:nvPr/>
                </p:nvSpPr>
                <p:spPr>
                  <a:xfrm>
                    <a:off x="286329" y="2079998"/>
                    <a:ext cx="2625673" cy="2172871"/>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b="1" u="sng">
                      <a:latin typeface="Hiragino Sans W6" panose="020B0400000000000000" pitchFamily="34" charset="-128"/>
                      <a:ea typeface="Hiragino Sans W6" panose="020B0400000000000000" pitchFamily="34" charset="-128"/>
                    </a:endParaRPr>
                  </a:p>
                </p:txBody>
              </p:sp>
              <p:sp>
                <p:nvSpPr>
                  <p:cNvPr id="16" name="直角三角形 15">
                    <a:extLst>
                      <a:ext uri="{FF2B5EF4-FFF2-40B4-BE49-F238E27FC236}">
                        <a16:creationId xmlns:a16="http://schemas.microsoft.com/office/drawing/2014/main" id="{CDA89CE3-92D8-ED7D-1500-85B5E54C6754}"/>
                      </a:ext>
                    </a:extLst>
                  </p:cNvPr>
                  <p:cNvSpPr>
                    <a:spLocks noChangeAspect="1"/>
                  </p:cNvSpPr>
                  <p:nvPr/>
                </p:nvSpPr>
                <p:spPr>
                  <a:xfrm rot="16200000">
                    <a:off x="286329" y="2079997"/>
                    <a:ext cx="864000" cy="864000"/>
                  </a:xfrm>
                  <a:prstGeom prst="rtTriangle">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latin typeface="Hiragino Sans W6" panose="020B0400000000000000" pitchFamily="34" charset="-128"/>
                      <a:ea typeface="Hiragino Sans W6" panose="020B0400000000000000" pitchFamily="34" charset="-128"/>
                    </a:endParaRPr>
                  </a:p>
                </p:txBody>
              </p:sp>
            </p:grpSp>
            <p:sp>
              <p:nvSpPr>
                <p:cNvPr id="12" name="テキスト ボックス 11">
                  <a:extLst>
                    <a:ext uri="{FF2B5EF4-FFF2-40B4-BE49-F238E27FC236}">
                      <a16:creationId xmlns:a16="http://schemas.microsoft.com/office/drawing/2014/main" id="{DE663485-0EF0-BDF9-6385-B29A12276340}"/>
                    </a:ext>
                  </a:extLst>
                </p:cNvPr>
                <p:cNvSpPr txBox="1"/>
                <p:nvPr/>
              </p:nvSpPr>
              <p:spPr>
                <a:xfrm>
                  <a:off x="9461967" y="2388983"/>
                  <a:ext cx="2357180" cy="523220"/>
                </a:xfrm>
                <a:prstGeom prst="rect">
                  <a:avLst/>
                </a:prstGeom>
                <a:noFill/>
              </p:spPr>
              <p:txBody>
                <a:bodyPr wrap="square" rtlCol="0">
                  <a:spAutoFit/>
                </a:bodyPr>
                <a:lstStyle/>
                <a:p>
                  <a:pPr algn="ctr"/>
                  <a:r>
                    <a:rPr lang="ja-JP" altLang="en-US" sz="2800" b="1">
                      <a:latin typeface="Hiragino Sans W6" panose="020B0400000000000000" pitchFamily="34" charset="-128"/>
                      <a:ea typeface="Hiragino Sans W6" panose="020B0400000000000000" pitchFamily="34" charset="-128"/>
                    </a:rPr>
                    <a:t>起業したい人</a:t>
                  </a:r>
                  <a:endParaRPr kumimoji="1" lang="ja-JP" altLang="en-US" sz="2800" b="1">
                    <a:latin typeface="Hiragino Sans W6" panose="020B0400000000000000" pitchFamily="34" charset="-128"/>
                    <a:ea typeface="Hiragino Sans W6" panose="020B0400000000000000" pitchFamily="34" charset="-128"/>
                  </a:endParaRPr>
                </a:p>
              </p:txBody>
            </p:sp>
          </p:grpSp>
          <p:pic>
            <p:nvPicPr>
              <p:cNvPr id="24" name="グラフィックス 23" descr="男性 単色塗りつぶし">
                <a:extLst>
                  <a:ext uri="{FF2B5EF4-FFF2-40B4-BE49-F238E27FC236}">
                    <a16:creationId xmlns:a16="http://schemas.microsoft.com/office/drawing/2014/main" id="{35B69926-323D-7CF2-1F4E-938995BFEA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81714" y="2746680"/>
                <a:ext cx="914400" cy="914400"/>
              </a:xfrm>
              <a:prstGeom prst="rect">
                <a:avLst/>
              </a:prstGeom>
            </p:spPr>
          </p:pic>
        </p:grpSp>
        <p:sp>
          <p:nvSpPr>
            <p:cNvPr id="27" name="Multiplication Sign 5">
              <a:extLst>
                <a:ext uri="{FF2B5EF4-FFF2-40B4-BE49-F238E27FC236}">
                  <a16:creationId xmlns:a16="http://schemas.microsoft.com/office/drawing/2014/main" id="{2596BD5F-F245-0674-BBA5-CA42E0D23256}"/>
                </a:ext>
              </a:extLst>
            </p:cNvPr>
            <p:cNvSpPr/>
            <p:nvPr/>
          </p:nvSpPr>
          <p:spPr>
            <a:xfrm>
              <a:off x="8092270" y="2751461"/>
              <a:ext cx="1215341" cy="1196050"/>
            </a:xfrm>
            <a:prstGeom prst="mathMultiply">
              <a:avLst>
                <a:gd name="adj1" fmla="val 14630"/>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atin typeface="Hiragino Sans W6" panose="020B0400000000000000" pitchFamily="34" charset="-128"/>
                <a:ea typeface="Hiragino Sans W6" panose="020B0400000000000000" pitchFamily="34" charset="-128"/>
              </a:endParaRPr>
            </a:p>
          </p:txBody>
        </p:sp>
      </p:grpSp>
      <p:sp>
        <p:nvSpPr>
          <p:cNvPr id="31" name="加算記号 30">
            <a:extLst>
              <a:ext uri="{FF2B5EF4-FFF2-40B4-BE49-F238E27FC236}">
                <a16:creationId xmlns:a16="http://schemas.microsoft.com/office/drawing/2014/main" id="{A7AB0FAB-4063-D94B-9976-AB5CD88ABA44}"/>
              </a:ext>
            </a:extLst>
          </p:cNvPr>
          <p:cNvSpPr/>
          <p:nvPr/>
        </p:nvSpPr>
        <p:spPr>
          <a:xfrm>
            <a:off x="5575811" y="1609066"/>
            <a:ext cx="914400" cy="914400"/>
          </a:xfrm>
          <a:prstGeom prst="mathPlus">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6" name="グループ化 35">
            <a:extLst>
              <a:ext uri="{FF2B5EF4-FFF2-40B4-BE49-F238E27FC236}">
                <a16:creationId xmlns:a16="http://schemas.microsoft.com/office/drawing/2014/main" id="{E01BB78C-D71D-30B1-5467-AD58EDBD64D8}"/>
              </a:ext>
            </a:extLst>
          </p:cNvPr>
          <p:cNvGrpSpPr/>
          <p:nvPr/>
        </p:nvGrpSpPr>
        <p:grpSpPr>
          <a:xfrm>
            <a:off x="351150" y="3130149"/>
            <a:ext cx="4566452" cy="580687"/>
            <a:chOff x="1009358" y="3753848"/>
            <a:chExt cx="4566452" cy="580687"/>
          </a:xfrm>
        </p:grpSpPr>
        <p:sp>
          <p:nvSpPr>
            <p:cNvPr id="34" name="Rectangle 6">
              <a:extLst>
                <a:ext uri="{FF2B5EF4-FFF2-40B4-BE49-F238E27FC236}">
                  <a16:creationId xmlns:a16="http://schemas.microsoft.com/office/drawing/2014/main" id="{6D6827A2-417D-2A81-E98D-2A6E5C5847AB}"/>
                </a:ext>
              </a:extLst>
            </p:cNvPr>
            <p:cNvSpPr/>
            <p:nvPr/>
          </p:nvSpPr>
          <p:spPr>
            <a:xfrm>
              <a:off x="1021081" y="4072925"/>
              <a:ext cx="4554729" cy="261610"/>
            </a:xfrm>
            <a:prstGeom prst="rect">
              <a:avLst/>
            </a:prstGeom>
            <a:solidFill>
              <a:schemeClr val="bg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3600" b="1">
                <a:solidFill>
                  <a:schemeClr val="tx1"/>
                </a:solidFill>
                <a:latin typeface="Hiragino Sans W6" panose="020B0400000000000000" pitchFamily="34" charset="-128"/>
                <a:ea typeface="Hiragino Sans W6" panose="020B0400000000000000" pitchFamily="34" charset="-128"/>
              </a:endParaRPr>
            </a:p>
          </p:txBody>
        </p:sp>
        <p:sp>
          <p:nvSpPr>
            <p:cNvPr id="35" name="テキスト ボックス 34">
              <a:extLst>
                <a:ext uri="{FF2B5EF4-FFF2-40B4-BE49-F238E27FC236}">
                  <a16:creationId xmlns:a16="http://schemas.microsoft.com/office/drawing/2014/main" id="{3088C537-5F9F-21A4-A77E-A5D9B2BD997C}"/>
                </a:ext>
              </a:extLst>
            </p:cNvPr>
            <p:cNvSpPr txBox="1"/>
            <p:nvPr/>
          </p:nvSpPr>
          <p:spPr>
            <a:xfrm>
              <a:off x="1009358" y="3753848"/>
              <a:ext cx="4554730" cy="523220"/>
            </a:xfrm>
            <a:prstGeom prst="rect">
              <a:avLst/>
            </a:prstGeom>
            <a:noFill/>
          </p:spPr>
          <p:txBody>
            <a:bodyPr wrap="square">
              <a:spAutoFit/>
            </a:bodyPr>
            <a:lstStyle/>
            <a:p>
              <a:pPr algn="ctr"/>
              <a:r>
                <a:rPr lang="ja-JP" altLang="en-US" sz="2800" b="1">
                  <a:latin typeface="Hiragino Sans W6" panose="020B0400000000000000" pitchFamily="34" charset="-128"/>
                  <a:ea typeface="Hiragino Sans W6" panose="020B0400000000000000" pitchFamily="34" charset="-128"/>
                </a:rPr>
                <a:t>テナント設置の過程では</a:t>
              </a:r>
              <a:r>
                <a:rPr lang="en-US" altLang="ja-JP" sz="2800" b="1">
                  <a:latin typeface="Hiragino Sans W6" panose="020B0400000000000000" pitchFamily="34" charset="-128"/>
                  <a:ea typeface="Hiragino Sans W6" panose="020B0400000000000000" pitchFamily="34" charset="-128"/>
                </a:rPr>
                <a:t>…</a:t>
              </a:r>
              <a:endParaRPr lang="ja-JP" altLang="en-US" sz="2800" b="1">
                <a:solidFill>
                  <a:schemeClr val="tx1"/>
                </a:solidFill>
                <a:latin typeface="Hiragino Sans W6" panose="020B0400000000000000" pitchFamily="34" charset="-128"/>
                <a:ea typeface="Hiragino Sans W6" panose="020B0400000000000000" pitchFamily="34" charset="-128"/>
              </a:endParaRPr>
            </a:p>
          </p:txBody>
        </p:sp>
      </p:grpSp>
      <p:grpSp>
        <p:nvGrpSpPr>
          <p:cNvPr id="7" name="グループ化 6">
            <a:extLst>
              <a:ext uri="{FF2B5EF4-FFF2-40B4-BE49-F238E27FC236}">
                <a16:creationId xmlns:a16="http://schemas.microsoft.com/office/drawing/2014/main" id="{F775DE1B-E0BA-13CD-4D51-546687A3550A}"/>
              </a:ext>
            </a:extLst>
          </p:cNvPr>
          <p:cNvGrpSpPr/>
          <p:nvPr/>
        </p:nvGrpSpPr>
        <p:grpSpPr>
          <a:xfrm>
            <a:off x="351150" y="3773129"/>
            <a:ext cx="11331548" cy="1495658"/>
            <a:chOff x="351150" y="3773129"/>
            <a:chExt cx="11331548" cy="1495658"/>
          </a:xfrm>
        </p:grpSpPr>
        <p:grpSp>
          <p:nvGrpSpPr>
            <p:cNvPr id="5" name="グループ化 4">
              <a:extLst>
                <a:ext uri="{FF2B5EF4-FFF2-40B4-BE49-F238E27FC236}">
                  <a16:creationId xmlns:a16="http://schemas.microsoft.com/office/drawing/2014/main" id="{9BF16590-648C-4426-68C6-2DFF1FCF67BC}"/>
                </a:ext>
              </a:extLst>
            </p:cNvPr>
            <p:cNvGrpSpPr/>
            <p:nvPr/>
          </p:nvGrpSpPr>
          <p:grpSpPr>
            <a:xfrm>
              <a:off x="351150" y="3989162"/>
              <a:ext cx="5744850" cy="1279625"/>
              <a:chOff x="351150" y="3989162"/>
              <a:chExt cx="5744850" cy="1279625"/>
            </a:xfrm>
          </p:grpSpPr>
          <p:sp>
            <p:nvSpPr>
              <p:cNvPr id="37" name="TextBox 10">
                <a:extLst>
                  <a:ext uri="{FF2B5EF4-FFF2-40B4-BE49-F238E27FC236}">
                    <a16:creationId xmlns:a16="http://schemas.microsoft.com/office/drawing/2014/main" id="{3AC8C13F-2635-955C-4EBB-5B08E85F2475}"/>
                  </a:ext>
                </a:extLst>
              </p:cNvPr>
              <p:cNvSpPr txBox="1"/>
              <p:nvPr/>
            </p:nvSpPr>
            <p:spPr>
              <a:xfrm>
                <a:off x="602508" y="3989162"/>
                <a:ext cx="549349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800" b="1">
                    <a:solidFill>
                      <a:schemeClr val="bg2"/>
                    </a:solidFill>
                    <a:latin typeface="Hiragino Sans W6" panose="020B0400000000000000" pitchFamily="34" charset="-128"/>
                    <a:ea typeface="Hiragino Sans W6" panose="020B0400000000000000" pitchFamily="34" charset="-128"/>
                  </a:rPr>
                  <a:t>商工会議所や信用金庫との連携</a:t>
                </a:r>
              </a:p>
            </p:txBody>
          </p:sp>
          <p:sp>
            <p:nvSpPr>
              <p:cNvPr id="38" name="フリーフォーム 35">
                <a:extLst>
                  <a:ext uri="{FF2B5EF4-FFF2-40B4-BE49-F238E27FC236}">
                    <a16:creationId xmlns:a16="http://schemas.microsoft.com/office/drawing/2014/main" id="{0CF74F30-1633-2605-7209-5C6E6BBD3317}"/>
                  </a:ext>
                </a:extLst>
              </p:cNvPr>
              <p:cNvSpPr>
                <a:spLocks noChangeAspect="1"/>
              </p:cNvSpPr>
              <p:nvPr/>
            </p:nvSpPr>
            <p:spPr>
              <a:xfrm rot="5400000">
                <a:off x="339861" y="4104124"/>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9" name="TextBox 10">
                <a:extLst>
                  <a:ext uri="{FF2B5EF4-FFF2-40B4-BE49-F238E27FC236}">
                    <a16:creationId xmlns:a16="http://schemas.microsoft.com/office/drawing/2014/main" id="{781FC5DA-C0FB-7D1A-9602-A2422D699368}"/>
                  </a:ext>
                </a:extLst>
              </p:cNvPr>
              <p:cNvSpPr txBox="1"/>
              <p:nvPr/>
            </p:nvSpPr>
            <p:spPr>
              <a:xfrm>
                <a:off x="590785" y="4745567"/>
                <a:ext cx="549349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2800" b="1">
                    <a:solidFill>
                      <a:schemeClr val="bg2"/>
                    </a:solidFill>
                    <a:latin typeface="Hiragino Sans W6" panose="020B0400000000000000" pitchFamily="34" charset="-128"/>
                    <a:ea typeface="Hiragino Sans W6" panose="020B0400000000000000" pitchFamily="34" charset="-128"/>
                  </a:rPr>
                  <a:t>マーケティング戦略</a:t>
                </a:r>
              </a:p>
            </p:txBody>
          </p:sp>
          <p:sp>
            <p:nvSpPr>
              <p:cNvPr id="40" name="フリーフォーム 35">
                <a:extLst>
                  <a:ext uri="{FF2B5EF4-FFF2-40B4-BE49-F238E27FC236}">
                    <a16:creationId xmlns:a16="http://schemas.microsoft.com/office/drawing/2014/main" id="{37FCC4C8-4CC3-E15C-85C4-2D4912ABF09A}"/>
                  </a:ext>
                </a:extLst>
              </p:cNvPr>
              <p:cNvSpPr>
                <a:spLocks noChangeAspect="1"/>
              </p:cNvSpPr>
              <p:nvPr/>
            </p:nvSpPr>
            <p:spPr>
              <a:xfrm rot="5400000">
                <a:off x="328138" y="4860529"/>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grpSp>
          <p:nvGrpSpPr>
            <p:cNvPr id="41" name="グループ化 40">
              <a:extLst>
                <a:ext uri="{FF2B5EF4-FFF2-40B4-BE49-F238E27FC236}">
                  <a16:creationId xmlns:a16="http://schemas.microsoft.com/office/drawing/2014/main" id="{042BB918-3C9B-F586-D509-82BDD54AABD5}"/>
                </a:ext>
              </a:extLst>
            </p:cNvPr>
            <p:cNvGrpSpPr/>
            <p:nvPr/>
          </p:nvGrpSpPr>
          <p:grpSpPr>
            <a:xfrm rot="16200000">
              <a:off x="5730595" y="4274639"/>
              <a:ext cx="1150961" cy="580007"/>
              <a:chOff x="8018330" y="2363222"/>
              <a:chExt cx="1150961" cy="580007"/>
            </a:xfrm>
          </p:grpSpPr>
          <p:sp>
            <p:nvSpPr>
              <p:cNvPr id="42" name="矢印: 山形 60">
                <a:extLst>
                  <a:ext uri="{FF2B5EF4-FFF2-40B4-BE49-F238E27FC236}">
                    <a16:creationId xmlns:a16="http://schemas.microsoft.com/office/drawing/2014/main" id="{F6A6FEB3-B734-72E5-954C-3508B7918E0C}"/>
                  </a:ext>
                </a:extLst>
              </p:cNvPr>
              <p:cNvSpPr/>
              <p:nvPr/>
            </p:nvSpPr>
            <p:spPr>
              <a:xfrm rot="5400000">
                <a:off x="8473141" y="1908411"/>
                <a:ext cx="241339" cy="1150961"/>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43" name="矢印: 山形 60">
                <a:extLst>
                  <a:ext uri="{FF2B5EF4-FFF2-40B4-BE49-F238E27FC236}">
                    <a16:creationId xmlns:a16="http://schemas.microsoft.com/office/drawing/2014/main" id="{4642EA21-1488-A3DB-D570-F95455803B63}"/>
                  </a:ext>
                </a:extLst>
              </p:cNvPr>
              <p:cNvSpPr/>
              <p:nvPr/>
            </p:nvSpPr>
            <p:spPr>
              <a:xfrm rot="5400000">
                <a:off x="8473141" y="2077745"/>
                <a:ext cx="241339" cy="1150961"/>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44" name="矢印: 山形 60">
                <a:extLst>
                  <a:ext uri="{FF2B5EF4-FFF2-40B4-BE49-F238E27FC236}">
                    <a16:creationId xmlns:a16="http://schemas.microsoft.com/office/drawing/2014/main" id="{BCA5C666-8960-E307-D65E-139A1096FD38}"/>
                  </a:ext>
                </a:extLst>
              </p:cNvPr>
              <p:cNvSpPr/>
              <p:nvPr/>
            </p:nvSpPr>
            <p:spPr>
              <a:xfrm rot="5400000">
                <a:off x="8473141" y="2247079"/>
                <a:ext cx="241339" cy="1150961"/>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grpSp>
          <p:nvGrpSpPr>
            <p:cNvPr id="51" name="グループ化 50">
              <a:extLst>
                <a:ext uri="{FF2B5EF4-FFF2-40B4-BE49-F238E27FC236}">
                  <a16:creationId xmlns:a16="http://schemas.microsoft.com/office/drawing/2014/main" id="{DC5DBD15-B69B-29B7-8D4B-7D168F522917}"/>
                </a:ext>
              </a:extLst>
            </p:cNvPr>
            <p:cNvGrpSpPr/>
            <p:nvPr/>
          </p:nvGrpSpPr>
          <p:grpSpPr>
            <a:xfrm>
              <a:off x="7052674" y="3773129"/>
              <a:ext cx="4630024" cy="1495658"/>
              <a:chOff x="5873702" y="3112533"/>
              <a:chExt cx="4293525" cy="1992562"/>
            </a:xfrm>
            <a:solidFill>
              <a:schemeClr val="bg2">
                <a:lumMod val="40000"/>
                <a:lumOff val="60000"/>
              </a:schemeClr>
            </a:solidFill>
          </p:grpSpPr>
          <p:sp>
            <p:nvSpPr>
              <p:cNvPr id="52" name="Rectangle: Rounded Corners 3">
                <a:extLst>
                  <a:ext uri="{FF2B5EF4-FFF2-40B4-BE49-F238E27FC236}">
                    <a16:creationId xmlns:a16="http://schemas.microsoft.com/office/drawing/2014/main" id="{A3333824-3B00-E738-7C09-82852C7EE143}"/>
                  </a:ext>
                </a:extLst>
              </p:cNvPr>
              <p:cNvSpPr/>
              <p:nvPr/>
            </p:nvSpPr>
            <p:spPr>
              <a:xfrm>
                <a:off x="5873702" y="3112533"/>
                <a:ext cx="4293525" cy="1992562"/>
              </a:xfrm>
              <a:prstGeom prst="roundRect">
                <a:avLst/>
              </a:prstGeom>
              <a:grpFill/>
              <a:ln w="57150">
                <a:noFill/>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ja-JP" sz="3600">
                  <a:solidFill>
                    <a:schemeClr val="tx1"/>
                  </a:solidFill>
                  <a:ea typeface="游ゴシック"/>
                </a:endParaRPr>
              </a:p>
            </p:txBody>
          </p:sp>
          <p:pic>
            <p:nvPicPr>
              <p:cNvPr id="54" name="グラフィックス 53" descr="矢印: 反時計回りの曲線 単色塗りつぶし">
                <a:extLst>
                  <a:ext uri="{FF2B5EF4-FFF2-40B4-BE49-F238E27FC236}">
                    <a16:creationId xmlns:a16="http://schemas.microsoft.com/office/drawing/2014/main" id="{FFDEC6B5-6B61-8B05-9F37-FDF06D9A942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519754" flipV="1">
                <a:off x="9246639" y="3704645"/>
                <a:ext cx="914399" cy="684877"/>
              </a:xfrm>
              <a:prstGeom prst="rect">
                <a:avLst/>
              </a:prstGeom>
            </p:spPr>
          </p:pic>
        </p:grpSp>
        <p:sp>
          <p:nvSpPr>
            <p:cNvPr id="55" name="テキスト ボックス 54">
              <a:extLst>
                <a:ext uri="{FF2B5EF4-FFF2-40B4-BE49-F238E27FC236}">
                  <a16:creationId xmlns:a16="http://schemas.microsoft.com/office/drawing/2014/main" id="{A6F73C1B-690B-6411-6AB9-A81A19902FFD}"/>
                </a:ext>
              </a:extLst>
            </p:cNvPr>
            <p:cNvSpPr txBox="1"/>
            <p:nvPr/>
          </p:nvSpPr>
          <p:spPr>
            <a:xfrm>
              <a:off x="6596079" y="4204289"/>
              <a:ext cx="4986468" cy="646331"/>
            </a:xfrm>
            <a:prstGeom prst="rect">
              <a:avLst/>
            </a:prstGeom>
            <a:noFill/>
            <a:ln>
              <a:noFill/>
            </a:ln>
          </p:spPr>
          <p:txBody>
            <a:bodyPr wrap="square" rtlCol="0">
              <a:spAutoFit/>
            </a:bodyPr>
            <a:lstStyle/>
            <a:p>
              <a:pPr algn="ctr"/>
              <a:r>
                <a:rPr lang="ja-JP" altLang="en-US" sz="3600" b="1">
                  <a:latin typeface="Hiragino Sans W6" panose="020B0400000000000000" pitchFamily="34" charset="-128"/>
                  <a:ea typeface="Hiragino Sans W6" panose="020B0400000000000000" pitchFamily="34" charset="-128"/>
                </a:rPr>
                <a:t>店舗設置の負担減</a:t>
              </a:r>
              <a:endParaRPr kumimoji="1" lang="ja-JP" altLang="en-US" sz="3600" b="1">
                <a:latin typeface="Hiragino Sans W6" panose="020B0400000000000000" pitchFamily="34" charset="-128"/>
                <a:ea typeface="Hiragino Sans W6" panose="020B0400000000000000" pitchFamily="34" charset="-128"/>
              </a:endParaRPr>
            </a:p>
          </p:txBody>
        </p:sp>
      </p:grpSp>
    </p:spTree>
    <p:custDataLst>
      <p:tags r:id="rId1"/>
    </p:custDataLst>
    <p:extLst>
      <p:ext uri="{BB962C8B-B14F-4D97-AF65-F5344CB8AC3E}">
        <p14:creationId xmlns:p14="http://schemas.microsoft.com/office/powerpoint/2010/main" val="403327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0721128-8EAF-3419-86A0-C34F61CA546B}"/>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91540875-6B27-FF36-97DC-89893636CF24}"/>
              </a:ext>
            </a:extLst>
          </p:cNvPr>
          <p:cNvSpPr>
            <a:spLocks noGrp="1"/>
          </p:cNvSpPr>
          <p:nvPr>
            <p:ph type="ctrTitle"/>
          </p:nvPr>
        </p:nvSpPr>
        <p:spPr/>
        <p:txBody>
          <a:bodyPr/>
          <a:lstStyle/>
          <a:p>
            <a:r>
              <a:rPr lang="ja-JP" altLang="en-US"/>
              <a:t>内容</a:t>
            </a:r>
            <a:endParaRPr kumimoji="1" lang="ja-JP" altLang="en-US"/>
          </a:p>
        </p:txBody>
      </p:sp>
      <p:sp>
        <p:nvSpPr>
          <p:cNvPr id="57" name="テキスト ボックス 56">
            <a:extLst>
              <a:ext uri="{FF2B5EF4-FFF2-40B4-BE49-F238E27FC236}">
                <a16:creationId xmlns:a16="http://schemas.microsoft.com/office/drawing/2014/main" id="{FF80E3F4-D96F-E8CB-BEC6-EDACA70F4699}"/>
              </a:ext>
            </a:extLst>
          </p:cNvPr>
          <p:cNvSpPr txBox="1"/>
          <p:nvPr/>
        </p:nvSpPr>
        <p:spPr>
          <a:xfrm>
            <a:off x="-2564321" y="3802488"/>
            <a:ext cx="1960935" cy="584775"/>
          </a:xfrm>
          <a:prstGeom prst="rect">
            <a:avLst/>
          </a:prstGeom>
          <a:noFill/>
        </p:spPr>
        <p:txBody>
          <a:bodyPr wrap="square" rtlCol="0">
            <a:spAutoFit/>
          </a:bodyPr>
          <a:lstStyle/>
          <a:p>
            <a:r>
              <a:rPr kumimoji="1" lang="ja-JP" altLang="en-US" sz="3200" b="1">
                <a:solidFill>
                  <a:srgbClr val="FF0000"/>
                </a:solidFill>
                <a:latin typeface="Hiragino Sans W6" panose="020B0400000000000000" pitchFamily="34" charset="-128"/>
                <a:ea typeface="Hiragino Sans W6" panose="020B0400000000000000" pitchFamily="34" charset="-128"/>
              </a:rPr>
              <a:t>約</a:t>
            </a:r>
            <a:r>
              <a:rPr kumimoji="1" lang="en-US" altLang="ja-JP" sz="3200" b="1">
                <a:solidFill>
                  <a:srgbClr val="FF0000"/>
                </a:solidFill>
                <a:latin typeface="Hiragino Sans W6" panose="020B0400000000000000" pitchFamily="34" charset="-128"/>
                <a:ea typeface="Hiragino Sans W6" panose="020B0400000000000000" pitchFamily="34" charset="-128"/>
              </a:rPr>
              <a:t>3800</a:t>
            </a:r>
            <a:r>
              <a:rPr kumimoji="1" lang="ja-JP" altLang="en-US" sz="3200" b="1">
                <a:solidFill>
                  <a:srgbClr val="FF0000"/>
                </a:solidFill>
                <a:latin typeface="Hiragino Sans W6" panose="020B0400000000000000" pitchFamily="34" charset="-128"/>
                <a:ea typeface="Hiragino Sans W6" panose="020B0400000000000000" pitchFamily="34" charset="-128"/>
              </a:rPr>
              <a:t>万</a:t>
            </a:r>
          </a:p>
        </p:txBody>
      </p:sp>
      <p:sp>
        <p:nvSpPr>
          <p:cNvPr id="66" name="テキスト ボックス 65">
            <a:extLst>
              <a:ext uri="{FF2B5EF4-FFF2-40B4-BE49-F238E27FC236}">
                <a16:creationId xmlns:a16="http://schemas.microsoft.com/office/drawing/2014/main" id="{B7EF460B-CC2D-D1A2-731D-E3DA00949183}"/>
              </a:ext>
            </a:extLst>
          </p:cNvPr>
          <p:cNvSpPr txBox="1"/>
          <p:nvPr/>
        </p:nvSpPr>
        <p:spPr>
          <a:xfrm>
            <a:off x="630595" y="966002"/>
            <a:ext cx="4493538" cy="1323439"/>
          </a:xfrm>
          <a:prstGeom prst="rect">
            <a:avLst/>
          </a:prstGeom>
          <a:noFill/>
        </p:spPr>
        <p:txBody>
          <a:bodyPr wrap="none" rtlCol="0">
            <a:spAutoFit/>
          </a:bodyPr>
          <a:lstStyle/>
          <a:p>
            <a:r>
              <a:rPr lang="ja-JP" altLang="en-US" sz="2400" b="1">
                <a:latin typeface="Hiragino Sans W6" panose="020B0400000000000000" pitchFamily="34" charset="-128"/>
                <a:ea typeface="Hiragino Sans W6" panose="020B0400000000000000" pitchFamily="34" charset="-128"/>
              </a:rPr>
              <a:t>土浦市川口</a:t>
            </a:r>
            <a:r>
              <a:rPr lang="en-US" altLang="ja-JP" sz="2400" b="1">
                <a:latin typeface="Hiragino Sans W6" panose="020B0400000000000000" pitchFamily="34" charset="-128"/>
                <a:ea typeface="Hiragino Sans W6" panose="020B0400000000000000" pitchFamily="34" charset="-128"/>
              </a:rPr>
              <a:t>1</a:t>
            </a:r>
            <a:r>
              <a:rPr lang="ja-JP" altLang="en-US" sz="2400" b="1">
                <a:latin typeface="Hiragino Sans W6" panose="020B0400000000000000" pitchFamily="34" charset="-128"/>
                <a:ea typeface="Hiragino Sans W6" panose="020B0400000000000000" pitchFamily="34" charset="-128"/>
              </a:rPr>
              <a:t>丁目</a:t>
            </a:r>
            <a:endParaRPr lang="en-US" altLang="ja-JP" sz="2400" b="1">
              <a:latin typeface="Hiragino Sans W6" panose="020B0400000000000000" pitchFamily="34" charset="-128"/>
              <a:ea typeface="Hiragino Sans W6" panose="020B0400000000000000" pitchFamily="34" charset="-128"/>
            </a:endParaRPr>
          </a:p>
          <a:p>
            <a:r>
              <a:rPr kumimoji="1" lang="ja-JP" altLang="en-US" sz="2800" b="1">
                <a:latin typeface="Hiragino Sans W6" panose="020B0400000000000000" pitchFamily="34" charset="-128"/>
                <a:ea typeface="Hiragino Sans W6" panose="020B0400000000000000" pitchFamily="34" charset="-128"/>
              </a:rPr>
              <a:t>アーバンスクエア土浦ビル</a:t>
            </a:r>
            <a:endParaRPr lang="en-US" altLang="ja-JP" sz="2800" b="1">
              <a:latin typeface="Hiragino Sans W6" panose="020B0400000000000000" pitchFamily="34" charset="-128"/>
              <a:ea typeface="Hiragino Sans W6" panose="020B0400000000000000" pitchFamily="34" charset="-128"/>
            </a:endParaRPr>
          </a:p>
          <a:p>
            <a:r>
              <a:rPr kumimoji="1" lang="en-US" altLang="ja-JP" sz="2800" b="1">
                <a:latin typeface="Hiragino Sans W6" panose="020B0400000000000000" pitchFamily="34" charset="-128"/>
                <a:ea typeface="Hiragino Sans W6" panose="020B0400000000000000" pitchFamily="34" charset="-128"/>
              </a:rPr>
              <a:t>5</a:t>
            </a:r>
            <a:r>
              <a:rPr kumimoji="1" lang="ja-JP" altLang="en-US" sz="2800" b="1">
                <a:latin typeface="Hiragino Sans W6" panose="020B0400000000000000" pitchFamily="34" charset="-128"/>
                <a:ea typeface="Hiragino Sans W6" panose="020B0400000000000000" pitchFamily="34" charset="-128"/>
              </a:rPr>
              <a:t>階空きテナントの活用</a:t>
            </a:r>
            <a:endParaRPr kumimoji="1" lang="en-US" altLang="ja-JP" sz="2800" b="1">
              <a:latin typeface="Hiragino Sans W6" panose="020B0400000000000000" pitchFamily="34" charset="-128"/>
              <a:ea typeface="Hiragino Sans W6" panose="020B0400000000000000" pitchFamily="34" charset="-128"/>
            </a:endParaRPr>
          </a:p>
        </p:txBody>
      </p:sp>
      <p:sp>
        <p:nvSpPr>
          <p:cNvPr id="67" name="正方形/長方形 66">
            <a:extLst>
              <a:ext uri="{FF2B5EF4-FFF2-40B4-BE49-F238E27FC236}">
                <a16:creationId xmlns:a16="http://schemas.microsoft.com/office/drawing/2014/main" id="{26792C70-6AEE-43B0-1581-1F252EB4052D}"/>
              </a:ext>
            </a:extLst>
          </p:cNvPr>
          <p:cNvSpPr/>
          <p:nvPr/>
        </p:nvSpPr>
        <p:spPr>
          <a:xfrm>
            <a:off x="5475738" y="963213"/>
            <a:ext cx="6085667" cy="1208487"/>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latin typeface="Hiragino Sans W6" panose="020B0400000000000000" pitchFamily="34" charset="-128"/>
              <a:ea typeface="Hiragino Sans W6" panose="020B0400000000000000" pitchFamily="34" charset="-128"/>
            </a:endParaRPr>
          </a:p>
        </p:txBody>
      </p:sp>
      <p:sp>
        <p:nvSpPr>
          <p:cNvPr id="68" name="正方形/長方形 67">
            <a:extLst>
              <a:ext uri="{FF2B5EF4-FFF2-40B4-BE49-F238E27FC236}">
                <a16:creationId xmlns:a16="http://schemas.microsoft.com/office/drawing/2014/main" id="{F74AFDAC-F337-80A8-57F6-F94B8F2C84C5}"/>
              </a:ext>
            </a:extLst>
          </p:cNvPr>
          <p:cNvSpPr/>
          <p:nvPr/>
        </p:nvSpPr>
        <p:spPr>
          <a:xfrm>
            <a:off x="5473700" y="955510"/>
            <a:ext cx="6085667" cy="42042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u="sng">
                <a:solidFill>
                  <a:schemeClr val="bg1"/>
                </a:solidFill>
                <a:latin typeface="Hiragino Sans W6" panose="020B0400000000000000" pitchFamily="34" charset="-128"/>
                <a:ea typeface="Hiragino Sans W6" panose="020B0400000000000000" pitchFamily="34" charset="-128"/>
              </a:rPr>
              <a:t>店舗設置</a:t>
            </a:r>
          </a:p>
        </p:txBody>
      </p:sp>
      <p:sp>
        <p:nvSpPr>
          <p:cNvPr id="69" name="テキスト ボックス 68">
            <a:extLst>
              <a:ext uri="{FF2B5EF4-FFF2-40B4-BE49-F238E27FC236}">
                <a16:creationId xmlns:a16="http://schemas.microsoft.com/office/drawing/2014/main" id="{2639AFC3-E4EE-4A3A-A4D3-56F811B45A63}"/>
              </a:ext>
            </a:extLst>
          </p:cNvPr>
          <p:cNvSpPr txBox="1"/>
          <p:nvPr/>
        </p:nvSpPr>
        <p:spPr>
          <a:xfrm>
            <a:off x="5481294" y="1510643"/>
            <a:ext cx="6085667" cy="461665"/>
          </a:xfrm>
          <a:prstGeom prst="rect">
            <a:avLst/>
          </a:prstGeom>
          <a:noFill/>
        </p:spPr>
        <p:txBody>
          <a:bodyPr wrap="square" rtlCol="0">
            <a:spAutoFit/>
          </a:bodyPr>
          <a:lstStyle/>
          <a:p>
            <a:pPr algn="ctr"/>
            <a:r>
              <a:rPr kumimoji="1" lang="ja-JP" altLang="en-US" sz="2400" b="1">
                <a:latin typeface="Hiragino Sans W6" panose="020B0400000000000000" pitchFamily="34" charset="-128"/>
                <a:ea typeface="Hiragino Sans W6" panose="020B0400000000000000" pitchFamily="34" charset="-128"/>
              </a:rPr>
              <a:t>国道</a:t>
            </a:r>
            <a:r>
              <a:rPr kumimoji="1" lang="en-US" altLang="ja-JP" sz="2400" b="1">
                <a:latin typeface="Hiragino Sans W6" panose="020B0400000000000000" pitchFamily="34" charset="-128"/>
                <a:ea typeface="Hiragino Sans W6" panose="020B0400000000000000" pitchFamily="34" charset="-128"/>
              </a:rPr>
              <a:t>125</a:t>
            </a:r>
            <a:r>
              <a:rPr kumimoji="1" lang="ja-JP" altLang="en-US" sz="2400" b="1">
                <a:latin typeface="Hiragino Sans W6" panose="020B0400000000000000" pitchFamily="34" charset="-128"/>
                <a:ea typeface="Hiragino Sans W6" panose="020B0400000000000000" pitchFamily="34" charset="-128"/>
              </a:rPr>
              <a:t>号沿いの空きテナントに店舗設置</a:t>
            </a:r>
          </a:p>
        </p:txBody>
      </p:sp>
      <p:grpSp>
        <p:nvGrpSpPr>
          <p:cNvPr id="78" name="グループ化 77">
            <a:extLst>
              <a:ext uri="{FF2B5EF4-FFF2-40B4-BE49-F238E27FC236}">
                <a16:creationId xmlns:a16="http://schemas.microsoft.com/office/drawing/2014/main" id="{26519D3B-16FF-A90D-7747-7488B9FF3D9C}"/>
              </a:ext>
            </a:extLst>
          </p:cNvPr>
          <p:cNvGrpSpPr/>
          <p:nvPr/>
        </p:nvGrpSpPr>
        <p:grpSpPr>
          <a:xfrm>
            <a:off x="8018330" y="2264092"/>
            <a:ext cx="1150961" cy="580007"/>
            <a:chOff x="8018330" y="2363222"/>
            <a:chExt cx="1150961" cy="580007"/>
          </a:xfrm>
        </p:grpSpPr>
        <p:sp>
          <p:nvSpPr>
            <p:cNvPr id="10" name="矢印: 山形 60">
              <a:extLst>
                <a:ext uri="{FF2B5EF4-FFF2-40B4-BE49-F238E27FC236}">
                  <a16:creationId xmlns:a16="http://schemas.microsoft.com/office/drawing/2014/main" id="{3B488479-39DD-F5BD-551D-2AA3AF8541C6}"/>
                </a:ext>
              </a:extLst>
            </p:cNvPr>
            <p:cNvSpPr/>
            <p:nvPr/>
          </p:nvSpPr>
          <p:spPr>
            <a:xfrm rot="5400000">
              <a:off x="8473141" y="1908411"/>
              <a:ext cx="241339" cy="1150961"/>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11" name="矢印: 山形 60">
              <a:extLst>
                <a:ext uri="{FF2B5EF4-FFF2-40B4-BE49-F238E27FC236}">
                  <a16:creationId xmlns:a16="http://schemas.microsoft.com/office/drawing/2014/main" id="{F5F03531-2EF7-0201-9875-F0736E885CD7}"/>
                </a:ext>
              </a:extLst>
            </p:cNvPr>
            <p:cNvSpPr/>
            <p:nvPr/>
          </p:nvSpPr>
          <p:spPr>
            <a:xfrm rot="5400000">
              <a:off x="8473141" y="2077745"/>
              <a:ext cx="241339" cy="1150961"/>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solidFill>
                  <a:schemeClr val="tx1"/>
                </a:solidFill>
                <a:highlight>
                  <a:srgbClr val="FFFF00"/>
                </a:highlight>
                <a:latin typeface="Hiragino Sans W6" panose="020B0400000000000000" pitchFamily="34" charset="-128"/>
                <a:ea typeface="Hiragino Sans W6" panose="020B0400000000000000" pitchFamily="34" charset="-128"/>
              </a:endParaRPr>
            </a:p>
          </p:txBody>
        </p:sp>
        <p:sp>
          <p:nvSpPr>
            <p:cNvPr id="76" name="矢印: 山形 60">
              <a:extLst>
                <a:ext uri="{FF2B5EF4-FFF2-40B4-BE49-F238E27FC236}">
                  <a16:creationId xmlns:a16="http://schemas.microsoft.com/office/drawing/2014/main" id="{C9E5882E-EACE-527C-9FE2-D6880F5D9F3B}"/>
                </a:ext>
              </a:extLst>
            </p:cNvPr>
            <p:cNvSpPr/>
            <p:nvPr/>
          </p:nvSpPr>
          <p:spPr>
            <a:xfrm rot="5400000">
              <a:off x="8473141" y="2247079"/>
              <a:ext cx="241339" cy="1150961"/>
            </a:xfrm>
            <a:prstGeom prst="chevron">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u="sng">
                <a:solidFill>
                  <a:schemeClr val="tx1"/>
                </a:solidFill>
                <a:highlight>
                  <a:srgbClr val="FFFF00"/>
                </a:highlight>
                <a:latin typeface="Hiragino Sans W6" panose="020B0400000000000000" pitchFamily="34" charset="-128"/>
                <a:ea typeface="Hiragino Sans W6" panose="020B0400000000000000" pitchFamily="34" charset="-128"/>
              </a:endParaRPr>
            </a:p>
          </p:txBody>
        </p:sp>
      </p:grpSp>
      <p:grpSp>
        <p:nvGrpSpPr>
          <p:cNvPr id="4" name="グループ化 3">
            <a:extLst>
              <a:ext uri="{FF2B5EF4-FFF2-40B4-BE49-F238E27FC236}">
                <a16:creationId xmlns:a16="http://schemas.microsoft.com/office/drawing/2014/main" id="{45436D5B-8D37-2143-F324-F9511ECA0DAA}"/>
              </a:ext>
            </a:extLst>
          </p:cNvPr>
          <p:cNvGrpSpPr/>
          <p:nvPr/>
        </p:nvGrpSpPr>
        <p:grpSpPr>
          <a:xfrm>
            <a:off x="5473700" y="2968259"/>
            <a:ext cx="2971800" cy="2683087"/>
            <a:chOff x="5473700" y="2968259"/>
            <a:chExt cx="2971800" cy="2683087"/>
          </a:xfrm>
        </p:grpSpPr>
        <p:grpSp>
          <p:nvGrpSpPr>
            <p:cNvPr id="87" name="グループ化 86">
              <a:extLst>
                <a:ext uri="{FF2B5EF4-FFF2-40B4-BE49-F238E27FC236}">
                  <a16:creationId xmlns:a16="http://schemas.microsoft.com/office/drawing/2014/main" id="{39438B92-4033-D771-8356-81B57395B395}"/>
                </a:ext>
              </a:extLst>
            </p:cNvPr>
            <p:cNvGrpSpPr/>
            <p:nvPr/>
          </p:nvGrpSpPr>
          <p:grpSpPr>
            <a:xfrm>
              <a:off x="5473700" y="2968259"/>
              <a:ext cx="2971800" cy="2683087"/>
              <a:chOff x="5473025" y="2973985"/>
              <a:chExt cx="2016675" cy="4501997"/>
            </a:xfrm>
          </p:grpSpPr>
          <p:sp>
            <p:nvSpPr>
              <p:cNvPr id="79" name="正方形/長方形 78">
                <a:extLst>
                  <a:ext uri="{FF2B5EF4-FFF2-40B4-BE49-F238E27FC236}">
                    <a16:creationId xmlns:a16="http://schemas.microsoft.com/office/drawing/2014/main" id="{06177183-BF2F-5BB3-C997-C099D0667F94}"/>
                  </a:ext>
                </a:extLst>
              </p:cNvPr>
              <p:cNvSpPr/>
              <p:nvPr/>
            </p:nvSpPr>
            <p:spPr>
              <a:xfrm>
                <a:off x="5473025" y="3035558"/>
                <a:ext cx="2016000" cy="4440424"/>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80" name="正方形/長方形 79">
                <a:extLst>
                  <a:ext uri="{FF2B5EF4-FFF2-40B4-BE49-F238E27FC236}">
                    <a16:creationId xmlns:a16="http://schemas.microsoft.com/office/drawing/2014/main" id="{BF930130-255E-D4BA-E509-345B31F5D972}"/>
                  </a:ext>
                </a:extLst>
              </p:cNvPr>
              <p:cNvSpPr/>
              <p:nvPr/>
            </p:nvSpPr>
            <p:spPr>
              <a:xfrm>
                <a:off x="5473700" y="2973985"/>
                <a:ext cx="2016000" cy="7054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bg1"/>
                    </a:solidFill>
                    <a:latin typeface="Hiragino Sans W6" panose="020B0400000000000000" pitchFamily="34" charset="-128"/>
                    <a:ea typeface="Hiragino Sans W6" panose="020B0400000000000000" pitchFamily="34" charset="-128"/>
                  </a:rPr>
                  <a:t>愛着</a:t>
                </a:r>
                <a:endParaRPr kumimoji="1" lang="ja-JP" altLang="en-US" sz="2800" b="1">
                  <a:solidFill>
                    <a:schemeClr val="bg1"/>
                  </a:solidFill>
                  <a:latin typeface="Hiragino Sans W6" panose="020B0400000000000000" pitchFamily="34" charset="-128"/>
                  <a:ea typeface="Hiragino Sans W6" panose="020B0400000000000000" pitchFamily="34" charset="-128"/>
                </a:endParaRPr>
              </a:p>
            </p:txBody>
          </p:sp>
          <p:sp>
            <p:nvSpPr>
              <p:cNvPr id="81" name="テキスト ボックス 80">
                <a:extLst>
                  <a:ext uri="{FF2B5EF4-FFF2-40B4-BE49-F238E27FC236}">
                    <a16:creationId xmlns:a16="http://schemas.microsoft.com/office/drawing/2014/main" id="{2520ADD4-D15F-2ACE-D32F-19A572EE844E}"/>
                  </a:ext>
                </a:extLst>
              </p:cNvPr>
              <p:cNvSpPr txBox="1"/>
              <p:nvPr/>
            </p:nvSpPr>
            <p:spPr>
              <a:xfrm>
                <a:off x="5527283" y="3853933"/>
                <a:ext cx="1885528" cy="619708"/>
              </a:xfrm>
              <a:prstGeom prst="rect">
                <a:avLst/>
              </a:prstGeom>
              <a:noFill/>
            </p:spPr>
            <p:txBody>
              <a:bodyPr wrap="square" rtlCol="0">
                <a:spAutoFit/>
              </a:bodyPr>
              <a:lstStyle/>
              <a:p>
                <a:pPr algn="ctr"/>
                <a:r>
                  <a:rPr lang="ja-JP" altLang="en-US" b="1">
                    <a:latin typeface="Hiragino Sans W6" panose="020B0400000000000000" pitchFamily="34" charset="-128"/>
                    <a:ea typeface="Hiragino Sans W6" panose="020B0400000000000000" pitchFamily="34" charset="-128"/>
                  </a:rPr>
                  <a:t>人々の購買体験増加</a:t>
                </a:r>
                <a:endParaRPr kumimoji="1" lang="ja-JP" altLang="en-US" b="1">
                  <a:latin typeface="Hiragino Sans W6" panose="020B0400000000000000" pitchFamily="34" charset="-128"/>
                  <a:ea typeface="Hiragino Sans W6" panose="020B0400000000000000" pitchFamily="34" charset="-128"/>
                </a:endParaRPr>
              </a:p>
            </p:txBody>
          </p:sp>
        </p:grpSp>
        <p:sp>
          <p:nvSpPr>
            <p:cNvPr id="105" name="テキスト ボックス 104">
              <a:extLst>
                <a:ext uri="{FF2B5EF4-FFF2-40B4-BE49-F238E27FC236}">
                  <a16:creationId xmlns:a16="http://schemas.microsoft.com/office/drawing/2014/main" id="{7EB61DBD-DBC9-24F3-0197-6214D67E7109}"/>
                </a:ext>
              </a:extLst>
            </p:cNvPr>
            <p:cNvSpPr txBox="1"/>
            <p:nvPr/>
          </p:nvSpPr>
          <p:spPr>
            <a:xfrm>
              <a:off x="5568837" y="4319995"/>
              <a:ext cx="2778540" cy="369332"/>
            </a:xfrm>
            <a:prstGeom prst="rect">
              <a:avLst/>
            </a:prstGeom>
            <a:noFill/>
          </p:spPr>
          <p:txBody>
            <a:bodyPr wrap="square" rtlCol="0">
              <a:spAutoFit/>
            </a:bodyPr>
            <a:lstStyle/>
            <a:p>
              <a:pPr algn="ctr"/>
              <a:r>
                <a:rPr kumimoji="1" lang="ja-JP" altLang="en-US" b="1">
                  <a:latin typeface="Hiragino Sans W6" panose="020B0400000000000000" pitchFamily="34" charset="-128"/>
                  <a:ea typeface="Hiragino Sans W6" panose="020B0400000000000000" pitchFamily="34" charset="-128"/>
                </a:rPr>
                <a:t>駅前滞留施設</a:t>
              </a:r>
            </a:p>
          </p:txBody>
        </p:sp>
        <p:sp>
          <p:nvSpPr>
            <p:cNvPr id="106" name="乗算記号 105">
              <a:extLst>
                <a:ext uri="{FF2B5EF4-FFF2-40B4-BE49-F238E27FC236}">
                  <a16:creationId xmlns:a16="http://schemas.microsoft.com/office/drawing/2014/main" id="{5D432DD2-A062-A1E7-E617-AC66E13D1B41}"/>
                </a:ext>
              </a:extLst>
            </p:cNvPr>
            <p:cNvSpPr/>
            <p:nvPr/>
          </p:nvSpPr>
          <p:spPr>
            <a:xfrm>
              <a:off x="6703037" y="3832924"/>
              <a:ext cx="510139" cy="461256"/>
            </a:xfrm>
            <a:prstGeom prst="mathMultiply">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107" name="次の値と等しい 106">
              <a:extLst>
                <a:ext uri="{FF2B5EF4-FFF2-40B4-BE49-F238E27FC236}">
                  <a16:creationId xmlns:a16="http://schemas.microsoft.com/office/drawing/2014/main" id="{84D3D463-70C3-F1D9-679C-25B7D17A8BEF}"/>
                </a:ext>
              </a:extLst>
            </p:cNvPr>
            <p:cNvSpPr/>
            <p:nvPr/>
          </p:nvSpPr>
          <p:spPr>
            <a:xfrm rot="5400000">
              <a:off x="6739610" y="4654601"/>
              <a:ext cx="436991" cy="448696"/>
            </a:xfrm>
            <a:prstGeom prst="mathEqual">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latin typeface="Hiragino Sans W6" panose="020B0400000000000000" pitchFamily="34" charset="-128"/>
                <a:ea typeface="Hiragino Sans W6" panose="020B0400000000000000" pitchFamily="34" charset="-128"/>
              </a:endParaRPr>
            </a:p>
          </p:txBody>
        </p:sp>
        <p:sp>
          <p:nvSpPr>
            <p:cNvPr id="108" name="テキスト ボックス 107">
              <a:extLst>
                <a:ext uri="{FF2B5EF4-FFF2-40B4-BE49-F238E27FC236}">
                  <a16:creationId xmlns:a16="http://schemas.microsoft.com/office/drawing/2014/main" id="{0D2025FF-1E85-FC55-51A2-0BF3B13127A9}"/>
                </a:ext>
              </a:extLst>
            </p:cNvPr>
            <p:cNvSpPr txBox="1"/>
            <p:nvPr/>
          </p:nvSpPr>
          <p:spPr>
            <a:xfrm>
              <a:off x="5568837" y="5124768"/>
              <a:ext cx="2778540" cy="369332"/>
            </a:xfrm>
            <a:prstGeom prst="rect">
              <a:avLst/>
            </a:prstGeom>
            <a:noFill/>
          </p:spPr>
          <p:txBody>
            <a:bodyPr wrap="square" rtlCol="0">
              <a:spAutoFit/>
            </a:bodyPr>
            <a:lstStyle/>
            <a:p>
              <a:pPr algn="ctr"/>
              <a:r>
                <a:rPr kumimoji="1" lang="ja-JP" altLang="en-US" b="1">
                  <a:latin typeface="Hiragino Sans W6" panose="020B0400000000000000" pitchFamily="34" charset="-128"/>
                  <a:ea typeface="Hiragino Sans W6" panose="020B0400000000000000" pitchFamily="34" charset="-128"/>
                </a:rPr>
                <a:t>地域愛着醸成</a:t>
              </a:r>
            </a:p>
          </p:txBody>
        </p:sp>
      </p:grpSp>
      <p:sp>
        <p:nvSpPr>
          <p:cNvPr id="7" name="テキスト ボックス 6">
            <a:extLst>
              <a:ext uri="{FF2B5EF4-FFF2-40B4-BE49-F238E27FC236}">
                <a16:creationId xmlns:a16="http://schemas.microsoft.com/office/drawing/2014/main" id="{F4F25076-0DDC-4010-D1FB-04DF1F961DBD}"/>
              </a:ext>
            </a:extLst>
          </p:cNvPr>
          <p:cNvSpPr txBox="1"/>
          <p:nvPr/>
        </p:nvSpPr>
        <p:spPr>
          <a:xfrm>
            <a:off x="3662964" y="5574691"/>
            <a:ext cx="1505302" cy="276999"/>
          </a:xfrm>
          <a:prstGeom prst="rect">
            <a:avLst/>
          </a:prstGeom>
          <a:noFill/>
        </p:spPr>
        <p:txBody>
          <a:bodyPr wrap="square" rtlCol="0">
            <a:spAutoFit/>
          </a:bodyPr>
          <a:lstStyle/>
          <a:p>
            <a:r>
              <a:rPr lang="fr-FR" altLang="ja-JP" sz="1200">
                <a:hlinkClick r:id="rId4"/>
              </a:rPr>
              <a:t>OpenStreetMap</a:t>
            </a:r>
            <a:endParaRPr kumimoji="1" lang="ja-JP" altLang="en-US"/>
          </a:p>
        </p:txBody>
      </p:sp>
      <p:grpSp>
        <p:nvGrpSpPr>
          <p:cNvPr id="8" name="グループ化 7">
            <a:extLst>
              <a:ext uri="{FF2B5EF4-FFF2-40B4-BE49-F238E27FC236}">
                <a16:creationId xmlns:a16="http://schemas.microsoft.com/office/drawing/2014/main" id="{E3095523-2960-ACA9-61CD-18C3945929F3}"/>
              </a:ext>
            </a:extLst>
          </p:cNvPr>
          <p:cNvGrpSpPr/>
          <p:nvPr/>
        </p:nvGrpSpPr>
        <p:grpSpPr>
          <a:xfrm>
            <a:off x="8596156" y="2968259"/>
            <a:ext cx="2987979" cy="2652116"/>
            <a:chOff x="8596156" y="2968259"/>
            <a:chExt cx="2987979" cy="2652116"/>
          </a:xfrm>
        </p:grpSpPr>
        <p:grpSp>
          <p:nvGrpSpPr>
            <p:cNvPr id="6" name="グループ化 5">
              <a:extLst>
                <a:ext uri="{FF2B5EF4-FFF2-40B4-BE49-F238E27FC236}">
                  <a16:creationId xmlns:a16="http://schemas.microsoft.com/office/drawing/2014/main" id="{E3C1CC8F-7C7A-4278-D10B-D211E0998A4E}"/>
                </a:ext>
              </a:extLst>
            </p:cNvPr>
            <p:cNvGrpSpPr/>
            <p:nvPr/>
          </p:nvGrpSpPr>
          <p:grpSpPr>
            <a:xfrm>
              <a:off x="8596156" y="2968259"/>
              <a:ext cx="2971800" cy="2652116"/>
              <a:chOff x="8596156" y="2968259"/>
              <a:chExt cx="2971800" cy="2652116"/>
            </a:xfrm>
          </p:grpSpPr>
          <p:grpSp>
            <p:nvGrpSpPr>
              <p:cNvPr id="89" name="グループ化 88">
                <a:extLst>
                  <a:ext uri="{FF2B5EF4-FFF2-40B4-BE49-F238E27FC236}">
                    <a16:creationId xmlns:a16="http://schemas.microsoft.com/office/drawing/2014/main" id="{7DF620BD-6CF7-9330-4527-FF2D17311270}"/>
                  </a:ext>
                </a:extLst>
              </p:cNvPr>
              <p:cNvGrpSpPr/>
              <p:nvPr/>
            </p:nvGrpSpPr>
            <p:grpSpPr>
              <a:xfrm>
                <a:off x="8596156" y="2968259"/>
                <a:ext cx="2971800" cy="2652116"/>
                <a:chOff x="5473700" y="2973983"/>
                <a:chExt cx="2016675" cy="4450030"/>
              </a:xfrm>
            </p:grpSpPr>
            <p:sp>
              <p:nvSpPr>
                <p:cNvPr id="90" name="正方形/長方形 89">
                  <a:extLst>
                    <a:ext uri="{FF2B5EF4-FFF2-40B4-BE49-F238E27FC236}">
                      <a16:creationId xmlns:a16="http://schemas.microsoft.com/office/drawing/2014/main" id="{59817109-9759-390C-B7C7-8E97A0D69139}"/>
                    </a:ext>
                  </a:extLst>
                </p:cNvPr>
                <p:cNvSpPr/>
                <p:nvPr/>
              </p:nvSpPr>
              <p:spPr>
                <a:xfrm>
                  <a:off x="5474375" y="2983590"/>
                  <a:ext cx="2016000" cy="4440423"/>
                </a:xfrm>
                <a:prstGeom prst="rect">
                  <a:avLst/>
                </a:pr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Hiragino Sans W6" panose="020B0400000000000000" pitchFamily="34" charset="-128"/>
                    <a:ea typeface="Hiragino Sans W6" panose="020B0400000000000000" pitchFamily="34" charset="-128"/>
                  </a:endParaRPr>
                </a:p>
              </p:txBody>
            </p:sp>
            <p:sp>
              <p:nvSpPr>
                <p:cNvPr id="91" name="正方形/長方形 90">
                  <a:extLst>
                    <a:ext uri="{FF2B5EF4-FFF2-40B4-BE49-F238E27FC236}">
                      <a16:creationId xmlns:a16="http://schemas.microsoft.com/office/drawing/2014/main" id="{0DE3C230-BBD9-766D-0565-6B716108AC57}"/>
                    </a:ext>
                  </a:extLst>
                </p:cNvPr>
                <p:cNvSpPr/>
                <p:nvPr/>
              </p:nvSpPr>
              <p:spPr>
                <a:xfrm>
                  <a:off x="5473700" y="2973983"/>
                  <a:ext cx="2016000" cy="7054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bg1"/>
                      </a:solidFill>
                      <a:latin typeface="Hiragino Sans W6" panose="020B0400000000000000" pitchFamily="34" charset="-128"/>
                      <a:ea typeface="Hiragino Sans W6" panose="020B0400000000000000" pitchFamily="34" charset="-128"/>
                    </a:rPr>
                    <a:t>経済</a:t>
                  </a:r>
                </a:p>
              </p:txBody>
            </p:sp>
            <p:sp>
              <p:nvSpPr>
                <p:cNvPr id="92" name="テキスト ボックス 91">
                  <a:extLst>
                    <a:ext uri="{FF2B5EF4-FFF2-40B4-BE49-F238E27FC236}">
                      <a16:creationId xmlns:a16="http://schemas.microsoft.com/office/drawing/2014/main" id="{A491EDAF-C789-E55B-1BEC-7AC5DBEE9532}"/>
                    </a:ext>
                  </a:extLst>
                </p:cNvPr>
                <p:cNvSpPr txBox="1"/>
                <p:nvPr/>
              </p:nvSpPr>
              <p:spPr>
                <a:xfrm>
                  <a:off x="5616501" y="3855856"/>
                  <a:ext cx="1479293" cy="1084490"/>
                </a:xfrm>
                <a:prstGeom prst="rect">
                  <a:avLst/>
                </a:prstGeom>
                <a:noFill/>
              </p:spPr>
              <p:txBody>
                <a:bodyPr wrap="square" rtlCol="0">
                  <a:spAutoFit/>
                </a:bodyPr>
                <a:lstStyle/>
                <a:p>
                  <a:r>
                    <a:rPr kumimoji="1" lang="ja-JP" altLang="en-US" b="1">
                      <a:latin typeface="Hiragino Sans W6" panose="020B0400000000000000" pitchFamily="34" charset="-128"/>
                      <a:ea typeface="Hiragino Sans W6" panose="020B0400000000000000" pitchFamily="34" charset="-128"/>
                    </a:rPr>
                    <a:t>今後</a:t>
                  </a:r>
                  <a:r>
                    <a:rPr kumimoji="1" lang="en-US" altLang="ja-JP" b="1">
                      <a:latin typeface="Hiragino Sans W6" panose="020B0400000000000000" pitchFamily="34" charset="-128"/>
                      <a:ea typeface="Hiragino Sans W6" panose="020B0400000000000000" pitchFamily="34" charset="-128"/>
                    </a:rPr>
                    <a:t>20</a:t>
                  </a:r>
                  <a:r>
                    <a:rPr kumimoji="1" lang="ja-JP" altLang="en-US" b="1">
                      <a:latin typeface="Hiragino Sans W6" panose="020B0400000000000000" pitchFamily="34" charset="-128"/>
                      <a:ea typeface="Hiragino Sans W6" panose="020B0400000000000000" pitchFamily="34" charset="-128"/>
                    </a:rPr>
                    <a:t>年で</a:t>
                  </a:r>
                  <a:endParaRPr kumimoji="1" lang="en-US" altLang="ja-JP" b="1">
                    <a:latin typeface="Hiragino Sans W6" panose="020B0400000000000000" pitchFamily="34" charset="-128"/>
                    <a:ea typeface="Hiragino Sans W6" panose="020B0400000000000000" pitchFamily="34" charset="-128"/>
                  </a:endParaRPr>
                </a:p>
                <a:p>
                  <a:r>
                    <a:rPr lang="ja-JP" altLang="en-US" b="1">
                      <a:latin typeface="Hiragino Sans W6" panose="020B0400000000000000" pitchFamily="34" charset="-128"/>
                      <a:ea typeface="Hiragino Sans W6" panose="020B0400000000000000" pitchFamily="34" charset="-128"/>
                    </a:rPr>
                    <a:t>事業主利益</a:t>
                  </a:r>
                  <a:endParaRPr kumimoji="1" lang="ja-JP" altLang="en-US" b="1">
                    <a:latin typeface="Hiragino Sans W6" panose="020B0400000000000000" pitchFamily="34" charset="-128"/>
                    <a:ea typeface="Hiragino Sans W6" panose="020B0400000000000000" pitchFamily="34" charset="-128"/>
                  </a:endParaRPr>
                </a:p>
              </p:txBody>
            </p:sp>
          </p:grpSp>
          <p:sp>
            <p:nvSpPr>
              <p:cNvPr id="98" name="テキスト ボックス 97">
                <a:extLst>
                  <a:ext uri="{FF2B5EF4-FFF2-40B4-BE49-F238E27FC236}">
                    <a16:creationId xmlns:a16="http://schemas.microsoft.com/office/drawing/2014/main" id="{1B227290-24B2-C134-2B9E-FFBAE0FA6AE8}"/>
                  </a:ext>
                </a:extLst>
              </p:cNvPr>
              <p:cNvSpPr txBox="1"/>
              <p:nvPr/>
            </p:nvSpPr>
            <p:spPr>
              <a:xfrm>
                <a:off x="8805595" y="4643930"/>
                <a:ext cx="2497406" cy="369332"/>
              </a:xfrm>
              <a:prstGeom prst="rect">
                <a:avLst/>
              </a:prstGeom>
              <a:noFill/>
            </p:spPr>
            <p:txBody>
              <a:bodyPr wrap="square" rtlCol="0">
                <a:spAutoFit/>
              </a:bodyPr>
              <a:lstStyle/>
              <a:p>
                <a:r>
                  <a:rPr kumimoji="1" lang="ja-JP" altLang="en-US" b="1">
                    <a:latin typeface="Hiragino Sans W6" panose="020B0400000000000000" pitchFamily="34" charset="-128"/>
                    <a:ea typeface="Hiragino Sans W6" panose="020B0400000000000000" pitchFamily="34" charset="-128"/>
                  </a:rPr>
                  <a:t>地域経済への影響</a:t>
                </a:r>
                <a:endParaRPr kumimoji="1" lang="en-US" altLang="ja-JP" b="1">
                  <a:latin typeface="Hiragino Sans W6" panose="020B0400000000000000" pitchFamily="34" charset="-128"/>
                  <a:ea typeface="Hiragino Sans W6" panose="020B0400000000000000" pitchFamily="34" charset="-128"/>
                </a:endParaRPr>
              </a:p>
            </p:txBody>
          </p:sp>
          <p:pic>
            <p:nvPicPr>
              <p:cNvPr id="102" name="グラフィックス 101" descr="銀行 単色塗りつぶし">
                <a:extLst>
                  <a:ext uri="{FF2B5EF4-FFF2-40B4-BE49-F238E27FC236}">
                    <a16:creationId xmlns:a16="http://schemas.microsoft.com/office/drawing/2014/main" id="{9667FF05-9168-8891-6F7E-2487CC2F65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1750" y="3363053"/>
                <a:ext cx="761251" cy="761251"/>
              </a:xfrm>
              <a:prstGeom prst="rect">
                <a:avLst/>
              </a:prstGeom>
            </p:spPr>
          </p:pic>
        </p:grpSp>
        <p:sp>
          <p:nvSpPr>
            <p:cNvPr id="99" name="テキスト ボックス 98">
              <a:extLst>
                <a:ext uri="{FF2B5EF4-FFF2-40B4-BE49-F238E27FC236}">
                  <a16:creationId xmlns:a16="http://schemas.microsoft.com/office/drawing/2014/main" id="{C5D45450-6676-71F1-6680-C9D33C64D775}"/>
                </a:ext>
              </a:extLst>
            </p:cNvPr>
            <p:cNvSpPr txBox="1"/>
            <p:nvPr/>
          </p:nvSpPr>
          <p:spPr>
            <a:xfrm>
              <a:off x="8805595" y="4094875"/>
              <a:ext cx="2778540" cy="523220"/>
            </a:xfrm>
            <a:prstGeom prst="rect">
              <a:avLst/>
            </a:prstGeom>
            <a:noFill/>
          </p:spPr>
          <p:txBody>
            <a:bodyPr wrap="square" rtlCol="0">
              <a:spAutoFit/>
            </a:bodyPr>
            <a:lstStyle/>
            <a:p>
              <a:pPr algn="r"/>
              <a:r>
                <a:rPr kumimoji="1" lang="ja-JP" altLang="en-US" sz="2800" b="1">
                  <a:solidFill>
                    <a:schemeClr val="bg2"/>
                  </a:solidFill>
                  <a:latin typeface="Hiragino Sans W6" panose="020B0400000000000000" pitchFamily="34" charset="-128"/>
                  <a:ea typeface="Hiragino Sans W6" panose="020B0400000000000000" pitchFamily="34" charset="-128"/>
                </a:rPr>
                <a:t>約</a:t>
              </a:r>
              <a:r>
                <a:rPr kumimoji="1" lang="en-US" altLang="ja-JP" sz="2800" b="1">
                  <a:solidFill>
                    <a:schemeClr val="bg2"/>
                  </a:solidFill>
                  <a:latin typeface="Hiragino Sans W6" panose="020B0400000000000000" pitchFamily="34" charset="-128"/>
                  <a:ea typeface="Hiragino Sans W6" panose="020B0400000000000000" pitchFamily="34" charset="-128"/>
                </a:rPr>
                <a:t>2.5</a:t>
              </a:r>
              <a:r>
                <a:rPr kumimoji="1" lang="ja-JP" altLang="en-US" sz="2800" b="1">
                  <a:solidFill>
                    <a:schemeClr val="bg2"/>
                  </a:solidFill>
                  <a:latin typeface="Hiragino Sans W6" panose="020B0400000000000000" pitchFamily="34" charset="-128"/>
                  <a:ea typeface="Hiragino Sans W6" panose="020B0400000000000000" pitchFamily="34" charset="-128"/>
                </a:rPr>
                <a:t>億円</a:t>
              </a:r>
              <a:endParaRPr kumimoji="1" lang="en-US" altLang="ja-JP" sz="2800" b="1">
                <a:solidFill>
                  <a:schemeClr val="bg2"/>
                </a:solidFill>
                <a:latin typeface="Hiragino Sans W6" panose="020B0400000000000000" pitchFamily="34" charset="-128"/>
                <a:ea typeface="Hiragino Sans W6" panose="020B0400000000000000" pitchFamily="34" charset="-128"/>
              </a:endParaRPr>
            </a:p>
          </p:txBody>
        </p:sp>
        <p:sp>
          <p:nvSpPr>
            <p:cNvPr id="100" name="テキスト ボックス 99">
              <a:extLst>
                <a:ext uri="{FF2B5EF4-FFF2-40B4-BE49-F238E27FC236}">
                  <a16:creationId xmlns:a16="http://schemas.microsoft.com/office/drawing/2014/main" id="{CEC29A98-5FDD-7605-4AD6-19D73835EA53}"/>
                </a:ext>
              </a:extLst>
            </p:cNvPr>
            <p:cNvSpPr txBox="1"/>
            <p:nvPr/>
          </p:nvSpPr>
          <p:spPr>
            <a:xfrm>
              <a:off x="8805595" y="5033610"/>
              <a:ext cx="2778540" cy="523220"/>
            </a:xfrm>
            <a:prstGeom prst="rect">
              <a:avLst/>
            </a:prstGeom>
            <a:noFill/>
          </p:spPr>
          <p:txBody>
            <a:bodyPr wrap="square" rtlCol="0">
              <a:spAutoFit/>
            </a:bodyPr>
            <a:lstStyle/>
            <a:p>
              <a:pPr algn="r"/>
              <a:r>
                <a:rPr kumimoji="1" lang="ja-JP" altLang="en-US" sz="2800" b="1">
                  <a:solidFill>
                    <a:schemeClr val="bg2"/>
                  </a:solidFill>
                  <a:latin typeface="Hiragino Sans W6" panose="020B0400000000000000" pitchFamily="34" charset="-128"/>
                  <a:ea typeface="Hiragino Sans W6" panose="020B0400000000000000" pitchFamily="34" charset="-128"/>
                </a:rPr>
                <a:t>約</a:t>
              </a:r>
              <a:r>
                <a:rPr kumimoji="1" lang="en-US" altLang="ja-JP" sz="2800" b="1">
                  <a:solidFill>
                    <a:schemeClr val="bg2"/>
                  </a:solidFill>
                  <a:latin typeface="Hiragino Sans W6" panose="020B0400000000000000" pitchFamily="34" charset="-128"/>
                  <a:ea typeface="Hiragino Sans W6" panose="020B0400000000000000" pitchFamily="34" charset="-128"/>
                </a:rPr>
                <a:t>21.5</a:t>
              </a:r>
              <a:r>
                <a:rPr kumimoji="1" lang="ja-JP" altLang="en-US" sz="2800" b="1">
                  <a:solidFill>
                    <a:schemeClr val="bg2"/>
                  </a:solidFill>
                  <a:latin typeface="Hiragino Sans W6" panose="020B0400000000000000" pitchFamily="34" charset="-128"/>
                  <a:ea typeface="Hiragino Sans W6" panose="020B0400000000000000" pitchFamily="34" charset="-128"/>
                </a:rPr>
                <a:t>億円</a:t>
              </a:r>
              <a:endParaRPr kumimoji="1" lang="en-US" altLang="ja-JP" sz="2800" b="1">
                <a:solidFill>
                  <a:schemeClr val="bg2"/>
                </a:solidFill>
                <a:latin typeface="Hiragino Sans W6" panose="020B0400000000000000" pitchFamily="34" charset="-128"/>
                <a:ea typeface="Hiragino Sans W6" panose="020B0400000000000000" pitchFamily="34" charset="-128"/>
              </a:endParaRPr>
            </a:p>
          </p:txBody>
        </p:sp>
      </p:grpSp>
      <p:grpSp>
        <p:nvGrpSpPr>
          <p:cNvPr id="24" name="グループ化 23">
            <a:extLst>
              <a:ext uri="{FF2B5EF4-FFF2-40B4-BE49-F238E27FC236}">
                <a16:creationId xmlns:a16="http://schemas.microsoft.com/office/drawing/2014/main" id="{FE34D17C-1DF5-CA1E-D342-73F5B224F7A4}"/>
              </a:ext>
            </a:extLst>
          </p:cNvPr>
          <p:cNvGrpSpPr/>
          <p:nvPr/>
        </p:nvGrpSpPr>
        <p:grpSpPr>
          <a:xfrm>
            <a:off x="676776" y="2243757"/>
            <a:ext cx="3738839" cy="3330934"/>
            <a:chOff x="676776" y="2243757"/>
            <a:chExt cx="3738839" cy="3330934"/>
          </a:xfrm>
        </p:grpSpPr>
        <p:grpSp>
          <p:nvGrpSpPr>
            <p:cNvPr id="22" name="グループ化 21">
              <a:extLst>
                <a:ext uri="{FF2B5EF4-FFF2-40B4-BE49-F238E27FC236}">
                  <a16:creationId xmlns:a16="http://schemas.microsoft.com/office/drawing/2014/main" id="{5282D989-16EE-2A26-BD75-168C5A04BBFD}"/>
                </a:ext>
              </a:extLst>
            </p:cNvPr>
            <p:cNvGrpSpPr/>
            <p:nvPr/>
          </p:nvGrpSpPr>
          <p:grpSpPr>
            <a:xfrm>
              <a:off x="676776" y="2243757"/>
              <a:ext cx="3738839" cy="3330934"/>
              <a:chOff x="12495362" y="1264607"/>
              <a:chExt cx="4921554" cy="4292223"/>
            </a:xfrm>
          </p:grpSpPr>
          <p:pic>
            <p:nvPicPr>
              <p:cNvPr id="19" name="図 18" descr="マップ が含まれている画像&#10;&#10;AI 生成コンテンツは誤りを含む可能性があります。">
                <a:extLst>
                  <a:ext uri="{FF2B5EF4-FFF2-40B4-BE49-F238E27FC236}">
                    <a16:creationId xmlns:a16="http://schemas.microsoft.com/office/drawing/2014/main" id="{C7BB171C-48EF-07EE-7DFE-357E40B580EA}"/>
                  </a:ext>
                </a:extLst>
              </p:cNvPr>
              <p:cNvPicPr>
                <a:picLocks noChangeAspect="1"/>
              </p:cNvPicPr>
              <p:nvPr/>
            </p:nvPicPr>
            <p:blipFill>
              <a:blip r:embed="rId7"/>
              <a:stretch>
                <a:fillRect/>
              </a:stretch>
            </p:blipFill>
            <p:spPr>
              <a:xfrm>
                <a:off x="12511541" y="1264607"/>
                <a:ext cx="4905375" cy="4248150"/>
              </a:xfrm>
              <a:prstGeom prst="rect">
                <a:avLst/>
              </a:prstGeom>
            </p:spPr>
          </p:pic>
          <p:pic>
            <p:nvPicPr>
              <p:cNvPr id="21" name="図 20" descr="ダイアグラム&#10;&#10;AI 生成コンテンツは誤りを含む可能性があります。">
                <a:extLst>
                  <a:ext uri="{FF2B5EF4-FFF2-40B4-BE49-F238E27FC236}">
                    <a16:creationId xmlns:a16="http://schemas.microsoft.com/office/drawing/2014/main" id="{B5089850-7934-8780-4A6A-4AF0739987CF}"/>
                  </a:ext>
                </a:extLst>
              </p:cNvPr>
              <p:cNvPicPr>
                <a:picLocks noChangeAspect="1"/>
              </p:cNvPicPr>
              <p:nvPr/>
            </p:nvPicPr>
            <p:blipFill>
              <a:blip r:embed="rId8"/>
              <a:stretch>
                <a:fillRect/>
              </a:stretch>
            </p:blipFill>
            <p:spPr>
              <a:xfrm>
                <a:off x="12495362" y="4975724"/>
                <a:ext cx="1419423" cy="581106"/>
              </a:xfrm>
              <a:prstGeom prst="rect">
                <a:avLst/>
              </a:prstGeom>
            </p:spPr>
          </p:pic>
        </p:grpSp>
        <p:pic>
          <p:nvPicPr>
            <p:cNvPr id="23" name="図 22">
              <a:extLst>
                <a:ext uri="{FF2B5EF4-FFF2-40B4-BE49-F238E27FC236}">
                  <a16:creationId xmlns:a16="http://schemas.microsoft.com/office/drawing/2014/main" id="{D7EEAF42-A67A-6869-0C6D-C9442F914FCF}"/>
                </a:ext>
              </a:extLst>
            </p:cNvPr>
            <p:cNvPicPr>
              <a:picLocks noChangeAspect="1"/>
            </p:cNvPicPr>
            <p:nvPr/>
          </p:nvPicPr>
          <p:blipFill>
            <a:blip r:embed="rId9"/>
            <a:srcRect l="19103" t="4916" r="17692" b="3461"/>
            <a:stretch>
              <a:fillRect/>
            </a:stretch>
          </p:blipFill>
          <p:spPr>
            <a:xfrm>
              <a:off x="3926791" y="2243757"/>
              <a:ext cx="488824" cy="531456"/>
            </a:xfrm>
            <a:prstGeom prst="rect">
              <a:avLst/>
            </a:prstGeom>
          </p:spPr>
        </p:pic>
      </p:grpSp>
    </p:spTree>
    <p:custDataLst>
      <p:tags r:id="rId1"/>
    </p:custDataLst>
    <p:extLst>
      <p:ext uri="{BB962C8B-B14F-4D97-AF65-F5344CB8AC3E}">
        <p14:creationId xmlns:p14="http://schemas.microsoft.com/office/powerpoint/2010/main" val="322264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土浦3">
            <a:hlinkClick r:id="" action="ppaction://media"/>
            <a:extLst>
              <a:ext uri="{FF2B5EF4-FFF2-40B4-BE49-F238E27FC236}">
                <a16:creationId xmlns:a16="http://schemas.microsoft.com/office/drawing/2014/main" id="{F209C192-81B4-9890-3663-BB3B7C2281A1}"/>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573551" y="139296"/>
            <a:ext cx="11207172" cy="6304035"/>
          </a:xfrm>
          <a:prstGeom prst="rect">
            <a:avLst/>
          </a:prstGeom>
        </p:spPr>
      </p:pic>
      <p:sp>
        <p:nvSpPr>
          <p:cNvPr id="2" name="テキスト プレースホルダー 1">
            <a:extLst>
              <a:ext uri="{FF2B5EF4-FFF2-40B4-BE49-F238E27FC236}">
                <a16:creationId xmlns:a16="http://schemas.microsoft.com/office/drawing/2014/main" id="{CCB1AF60-42E4-0EB9-2137-22FC7C3BBC47}"/>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0D251E0E-2D02-4429-43F2-5E64B82C6CCD}"/>
              </a:ext>
            </a:extLst>
          </p:cNvPr>
          <p:cNvSpPr>
            <a:spLocks noGrp="1"/>
          </p:cNvSpPr>
          <p:nvPr>
            <p:ph type="ctrTitle"/>
          </p:nvPr>
        </p:nvSpPr>
        <p:spPr/>
        <p:txBody>
          <a:bodyPr/>
          <a:lstStyle/>
          <a:p>
            <a:r>
              <a:rPr lang="ja-JP" altLang="en-US"/>
              <a:t>イメージ</a:t>
            </a:r>
            <a:endParaRPr kumimoji="1" lang="ja-JP" altLang="en-US"/>
          </a:p>
        </p:txBody>
      </p:sp>
      <p:sp>
        <p:nvSpPr>
          <p:cNvPr id="16" name="テキスト ボックス 15">
            <a:extLst>
              <a:ext uri="{FF2B5EF4-FFF2-40B4-BE49-F238E27FC236}">
                <a16:creationId xmlns:a16="http://schemas.microsoft.com/office/drawing/2014/main" id="{361A0DD0-896E-9EA3-DFE0-A5A681E5C95D}"/>
              </a:ext>
            </a:extLst>
          </p:cNvPr>
          <p:cNvSpPr txBox="1"/>
          <p:nvPr/>
        </p:nvSpPr>
        <p:spPr>
          <a:xfrm>
            <a:off x="10633213" y="5268014"/>
            <a:ext cx="949187" cy="646331"/>
          </a:xfrm>
          <a:prstGeom prst="rect">
            <a:avLst/>
          </a:prstGeom>
          <a:noFill/>
        </p:spPr>
        <p:txBody>
          <a:bodyPr wrap="square" rtlCol="0">
            <a:spAutoFit/>
          </a:bodyPr>
          <a:lstStyle/>
          <a:p>
            <a:r>
              <a:rPr lang="en-US" altLang="ja-JP"/>
              <a:t>Gemini</a:t>
            </a:r>
          </a:p>
          <a:p>
            <a:r>
              <a:rPr lang="ja-JP" altLang="en-US"/>
              <a:t>で生成</a:t>
            </a:r>
            <a:endParaRPr kumimoji="1" lang="ja-JP" altLang="en-US"/>
          </a:p>
        </p:txBody>
      </p:sp>
    </p:spTree>
    <p:custDataLst>
      <p:tags r:id="rId1"/>
    </p:custDataLst>
    <p:extLst>
      <p:ext uri="{BB962C8B-B14F-4D97-AF65-F5344CB8AC3E}">
        <p14:creationId xmlns:p14="http://schemas.microsoft.com/office/powerpoint/2010/main" val="815879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5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16A2D39A-2916-45E7-555C-CC88A94A535B}"/>
              </a:ext>
            </a:extLst>
          </p:cNvPr>
          <p:cNvPicPr>
            <a:picLocks noChangeAspect="1"/>
          </p:cNvPicPr>
          <p:nvPr/>
        </p:nvPicPr>
        <p:blipFill>
          <a:blip r:embed="rId3"/>
          <a:stretch>
            <a:fillRect/>
          </a:stretch>
        </p:blipFill>
        <p:spPr>
          <a:xfrm>
            <a:off x="6564086" y="3429000"/>
            <a:ext cx="5301343" cy="2483031"/>
          </a:xfrm>
          <a:prstGeom prst="rect">
            <a:avLst/>
          </a:prstGeom>
        </p:spPr>
      </p:pic>
      <p:sp>
        <p:nvSpPr>
          <p:cNvPr id="2" name="テキスト プレースホルダー 1">
            <a:extLst>
              <a:ext uri="{FF2B5EF4-FFF2-40B4-BE49-F238E27FC236}">
                <a16:creationId xmlns:a16="http://schemas.microsoft.com/office/drawing/2014/main" id="{7A26BFC8-30B9-FEEF-5A33-11F2EC0A6FD8}"/>
              </a:ext>
            </a:extLst>
          </p:cNvPr>
          <p:cNvSpPr>
            <a:spLocks noGrp="1"/>
          </p:cNvSpPr>
          <p:nvPr>
            <p:ph type="body" sz="quarter" idx="10"/>
          </p:nvPr>
        </p:nvSpPr>
        <p:spPr/>
        <p:txBody>
          <a:bodyPr/>
          <a:lstStyle/>
          <a:p>
            <a:r>
              <a:rPr kumimoji="1" lang="ja-JP" altLang="en-US"/>
              <a:t>まとめ</a:t>
            </a:r>
          </a:p>
        </p:txBody>
      </p:sp>
      <p:sp>
        <p:nvSpPr>
          <p:cNvPr id="3" name="タイトル 2">
            <a:extLst>
              <a:ext uri="{FF2B5EF4-FFF2-40B4-BE49-F238E27FC236}">
                <a16:creationId xmlns:a16="http://schemas.microsoft.com/office/drawing/2014/main" id="{37A8C598-7A1F-CE8A-C8CF-0A25B35A0C28}"/>
              </a:ext>
            </a:extLst>
          </p:cNvPr>
          <p:cNvSpPr>
            <a:spLocks noGrp="1"/>
          </p:cNvSpPr>
          <p:nvPr>
            <p:ph type="ctrTitle"/>
          </p:nvPr>
        </p:nvSpPr>
        <p:spPr/>
        <p:txBody>
          <a:bodyPr/>
          <a:lstStyle/>
          <a:p>
            <a:r>
              <a:rPr lang="ja-JP" altLang="en-US"/>
              <a:t>ご清聴ありがとうございました</a:t>
            </a:r>
            <a:endParaRPr kumimoji="1" lang="ja-JP" altLang="en-US"/>
          </a:p>
        </p:txBody>
      </p:sp>
      <p:pic>
        <p:nvPicPr>
          <p:cNvPr id="5" name="図 4">
            <a:extLst>
              <a:ext uri="{FF2B5EF4-FFF2-40B4-BE49-F238E27FC236}">
                <a16:creationId xmlns:a16="http://schemas.microsoft.com/office/drawing/2014/main" id="{B8A6F67E-0CDF-4021-D782-6522B4C9F643}"/>
              </a:ext>
            </a:extLst>
          </p:cNvPr>
          <p:cNvPicPr>
            <a:picLocks noChangeAspect="1"/>
          </p:cNvPicPr>
          <p:nvPr/>
        </p:nvPicPr>
        <p:blipFill>
          <a:blip r:embed="rId4"/>
          <a:stretch>
            <a:fillRect/>
          </a:stretch>
        </p:blipFill>
        <p:spPr>
          <a:xfrm>
            <a:off x="625038" y="3455442"/>
            <a:ext cx="5745767" cy="2559762"/>
          </a:xfrm>
          <a:prstGeom prst="rect">
            <a:avLst/>
          </a:prstGeom>
        </p:spPr>
      </p:pic>
      <p:pic>
        <p:nvPicPr>
          <p:cNvPr id="7" name="図 6">
            <a:extLst>
              <a:ext uri="{FF2B5EF4-FFF2-40B4-BE49-F238E27FC236}">
                <a16:creationId xmlns:a16="http://schemas.microsoft.com/office/drawing/2014/main" id="{E1A03C73-C7F3-B13F-A407-2FEC3491A6A8}"/>
              </a:ext>
            </a:extLst>
          </p:cNvPr>
          <p:cNvPicPr>
            <a:picLocks noChangeAspect="1"/>
          </p:cNvPicPr>
          <p:nvPr/>
        </p:nvPicPr>
        <p:blipFill>
          <a:blip r:embed="rId5"/>
          <a:stretch>
            <a:fillRect/>
          </a:stretch>
        </p:blipFill>
        <p:spPr>
          <a:xfrm>
            <a:off x="2380805" y="1019013"/>
            <a:ext cx="7430390" cy="2080509"/>
          </a:xfrm>
          <a:prstGeom prst="rect">
            <a:avLst/>
          </a:prstGeom>
        </p:spPr>
      </p:pic>
      <p:sp>
        <p:nvSpPr>
          <p:cNvPr id="10" name="平行四辺形 9">
            <a:extLst>
              <a:ext uri="{FF2B5EF4-FFF2-40B4-BE49-F238E27FC236}">
                <a16:creationId xmlns:a16="http://schemas.microsoft.com/office/drawing/2014/main" id="{9B3964D5-2E6F-8341-988D-D0F6E8557FED}"/>
              </a:ext>
            </a:extLst>
          </p:cNvPr>
          <p:cNvSpPr/>
          <p:nvPr/>
        </p:nvSpPr>
        <p:spPr>
          <a:xfrm>
            <a:off x="789925" y="3255948"/>
            <a:ext cx="1590880" cy="31762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spc="-150">
                <a:solidFill>
                  <a:schemeClr val="bg1"/>
                </a:solidFill>
                <a:latin typeface="Hiragino Sans W6" panose="020B0400000000000000" pitchFamily="34" charset="-128"/>
                <a:ea typeface="Hiragino Sans W6" panose="020B0400000000000000" pitchFamily="34" charset="-128"/>
              </a:rPr>
              <a:t>分野別構想</a:t>
            </a:r>
            <a:endParaRPr kumimoji="1" lang="ja-JP" altLang="en-US" sz="1600" b="1" spc="-150">
              <a:solidFill>
                <a:schemeClr val="bg1"/>
              </a:solidFill>
              <a:latin typeface="Hiragino Sans W6" panose="020B0400000000000000" pitchFamily="34" charset="-128"/>
              <a:ea typeface="Hiragino Sans W6" panose="020B0400000000000000" pitchFamily="34" charset="-128"/>
            </a:endParaRPr>
          </a:p>
        </p:txBody>
      </p:sp>
      <p:sp>
        <p:nvSpPr>
          <p:cNvPr id="12" name="平行四辺形 11">
            <a:extLst>
              <a:ext uri="{FF2B5EF4-FFF2-40B4-BE49-F238E27FC236}">
                <a16:creationId xmlns:a16="http://schemas.microsoft.com/office/drawing/2014/main" id="{7BDE91BB-63D0-B645-81ED-CD60517E04AF}"/>
              </a:ext>
            </a:extLst>
          </p:cNvPr>
          <p:cNvSpPr/>
          <p:nvPr/>
        </p:nvSpPr>
        <p:spPr>
          <a:xfrm>
            <a:off x="6541245" y="3255948"/>
            <a:ext cx="1590880" cy="31762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spc="-150">
                <a:solidFill>
                  <a:schemeClr val="bg1"/>
                </a:solidFill>
                <a:latin typeface="Hiragino Sans W6" panose="020B0400000000000000" pitchFamily="34" charset="-128"/>
                <a:ea typeface="Hiragino Sans W6" panose="020B0400000000000000" pitchFamily="34" charset="-128"/>
              </a:rPr>
              <a:t>地区別構想</a:t>
            </a:r>
            <a:endParaRPr kumimoji="1" lang="ja-JP" altLang="en-US" sz="1600" b="1" spc="-150">
              <a:solidFill>
                <a:schemeClr val="bg1"/>
              </a:solidFill>
              <a:latin typeface="Hiragino Sans W6" panose="020B0400000000000000" pitchFamily="34" charset="-128"/>
              <a:ea typeface="Hiragino Sans W6" panose="020B0400000000000000" pitchFamily="34" charset="-128"/>
            </a:endParaRPr>
          </a:p>
        </p:txBody>
      </p:sp>
      <p:sp>
        <p:nvSpPr>
          <p:cNvPr id="13" name="平行四辺形 12">
            <a:extLst>
              <a:ext uri="{FF2B5EF4-FFF2-40B4-BE49-F238E27FC236}">
                <a16:creationId xmlns:a16="http://schemas.microsoft.com/office/drawing/2014/main" id="{4FB2D200-919E-5B78-2476-E58B72C720B2}"/>
              </a:ext>
            </a:extLst>
          </p:cNvPr>
          <p:cNvSpPr/>
          <p:nvPr/>
        </p:nvSpPr>
        <p:spPr>
          <a:xfrm>
            <a:off x="1729377" y="1144411"/>
            <a:ext cx="1590880" cy="317620"/>
          </a:xfrm>
          <a:prstGeom prst="parallelogram">
            <a:avLst>
              <a:gd name="adj" fmla="val 38636"/>
            </a:avLst>
          </a:prstGeom>
          <a:solidFill>
            <a:schemeClr val="bg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spc="-150">
                <a:solidFill>
                  <a:schemeClr val="bg1"/>
                </a:solidFill>
                <a:latin typeface="Hiragino Sans W6" panose="020B0400000000000000" pitchFamily="34" charset="-128"/>
                <a:ea typeface="Hiragino Sans W6" panose="020B0400000000000000" pitchFamily="34" charset="-128"/>
              </a:rPr>
              <a:t>将来都市像</a:t>
            </a:r>
          </a:p>
        </p:txBody>
      </p:sp>
    </p:spTree>
    <p:extLst>
      <p:ext uri="{BB962C8B-B14F-4D97-AF65-F5344CB8AC3E}">
        <p14:creationId xmlns:p14="http://schemas.microsoft.com/office/powerpoint/2010/main" val="256934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A05078-87B7-BC97-E08B-79A31F1E87EE}"/>
              </a:ext>
            </a:extLst>
          </p:cNvPr>
          <p:cNvSpPr>
            <a:spLocks noGrp="1"/>
          </p:cNvSpPr>
          <p:nvPr>
            <p:ph type="title"/>
          </p:nvPr>
        </p:nvSpPr>
        <p:spPr/>
        <p:txBody>
          <a:bodyPr/>
          <a:lstStyle/>
          <a:p>
            <a:r>
              <a:rPr kumimoji="1" lang="en-US" altLang="ja-JP"/>
              <a:t>Appendix</a:t>
            </a:r>
            <a:endParaRPr kumimoji="1" lang="ja-JP" altLang="en-US"/>
          </a:p>
        </p:txBody>
      </p:sp>
      <p:sp>
        <p:nvSpPr>
          <p:cNvPr id="4" name="テキスト プレースホルダー 3">
            <a:extLst>
              <a:ext uri="{FF2B5EF4-FFF2-40B4-BE49-F238E27FC236}">
                <a16:creationId xmlns:a16="http://schemas.microsoft.com/office/drawing/2014/main" id="{892172BD-7251-C12F-8B4E-73FC8B3DB140}"/>
              </a:ext>
            </a:extLst>
          </p:cNvPr>
          <p:cNvSpPr>
            <a:spLocks noGrp="1"/>
          </p:cNvSpPr>
          <p:nvPr>
            <p:ph type="body" sz="quarter" idx="10"/>
          </p:nvPr>
        </p:nvSpPr>
        <p:spPr/>
        <p:txBody>
          <a:bodyPr/>
          <a:lstStyle/>
          <a:p>
            <a:endParaRPr lang="ja-JP" altLang="en-US"/>
          </a:p>
        </p:txBody>
      </p:sp>
    </p:spTree>
    <p:extLst>
      <p:ext uri="{BB962C8B-B14F-4D97-AF65-F5344CB8AC3E}">
        <p14:creationId xmlns:p14="http://schemas.microsoft.com/office/powerpoint/2010/main" val="1683138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プレースホルダー 11">
            <a:extLst>
              <a:ext uri="{FF2B5EF4-FFF2-40B4-BE49-F238E27FC236}">
                <a16:creationId xmlns:a16="http://schemas.microsoft.com/office/drawing/2014/main" id="{832DBA75-B95D-21B5-DF17-2C253BCD09D8}"/>
              </a:ext>
            </a:extLst>
          </p:cNvPr>
          <p:cNvSpPr>
            <a:spLocks noGrp="1"/>
          </p:cNvSpPr>
          <p:nvPr>
            <p:ph type="body" sz="quarter" idx="10"/>
          </p:nvPr>
        </p:nvSpPr>
        <p:spPr/>
        <p:txBody>
          <a:bodyPr/>
          <a:lstStyle/>
          <a:p>
            <a:r>
              <a:rPr lang="en-US" altLang="ja-JP"/>
              <a:t>Appendix</a:t>
            </a:r>
            <a:endParaRPr lang="ja-JP" altLang="en-US"/>
          </a:p>
        </p:txBody>
      </p:sp>
      <p:sp>
        <p:nvSpPr>
          <p:cNvPr id="4" name="タイトル 3">
            <a:extLst>
              <a:ext uri="{FF2B5EF4-FFF2-40B4-BE49-F238E27FC236}">
                <a16:creationId xmlns:a16="http://schemas.microsoft.com/office/drawing/2014/main" id="{4DFE8F9C-BA33-6E71-084D-8222AE9336FF}"/>
              </a:ext>
            </a:extLst>
          </p:cNvPr>
          <p:cNvSpPr>
            <a:spLocks noGrp="1"/>
          </p:cNvSpPr>
          <p:nvPr>
            <p:ph type="ctrTitle"/>
          </p:nvPr>
        </p:nvSpPr>
        <p:spPr/>
        <p:txBody>
          <a:bodyPr/>
          <a:lstStyle/>
          <a:p>
            <a:r>
              <a:rPr kumimoji="1" lang="en-US" altLang="ja-JP"/>
              <a:t>20</a:t>
            </a:r>
            <a:r>
              <a:rPr kumimoji="1" lang="ja-JP" altLang="en-US"/>
              <a:t>年後の人口予測</a:t>
            </a:r>
          </a:p>
        </p:txBody>
      </p:sp>
      <p:graphicFrame>
        <p:nvGraphicFramePr>
          <p:cNvPr id="5" name="表 4">
            <a:extLst>
              <a:ext uri="{FF2B5EF4-FFF2-40B4-BE49-F238E27FC236}">
                <a16:creationId xmlns:a16="http://schemas.microsoft.com/office/drawing/2014/main" id="{18AEFB09-6499-AC0B-75A9-49CF2211F512}"/>
              </a:ext>
            </a:extLst>
          </p:cNvPr>
          <p:cNvGraphicFramePr>
            <a:graphicFrameLocks noGrp="1"/>
          </p:cNvGraphicFramePr>
          <p:nvPr>
            <p:extLst>
              <p:ext uri="{D42A27DB-BD31-4B8C-83A1-F6EECF244321}">
                <p14:modId xmlns:p14="http://schemas.microsoft.com/office/powerpoint/2010/main" val="4167814820"/>
              </p:ext>
            </p:extLst>
          </p:nvPr>
        </p:nvGraphicFramePr>
        <p:xfrm>
          <a:off x="750872" y="2541293"/>
          <a:ext cx="5978542" cy="3064515"/>
        </p:xfrm>
        <a:graphic>
          <a:graphicData uri="http://schemas.openxmlformats.org/drawingml/2006/table">
            <a:tbl>
              <a:tblPr firstRow="1" bandRow="1">
                <a:tableStyleId>{5C22544A-7EE6-4342-B048-85BDC9FD1C3A}</a:tableStyleId>
              </a:tblPr>
              <a:tblGrid>
                <a:gridCol w="1999653">
                  <a:extLst>
                    <a:ext uri="{9D8B030D-6E8A-4147-A177-3AD203B41FA5}">
                      <a16:colId xmlns:a16="http://schemas.microsoft.com/office/drawing/2014/main" val="2859598569"/>
                    </a:ext>
                  </a:extLst>
                </a:gridCol>
                <a:gridCol w="1965327">
                  <a:extLst>
                    <a:ext uri="{9D8B030D-6E8A-4147-A177-3AD203B41FA5}">
                      <a16:colId xmlns:a16="http://schemas.microsoft.com/office/drawing/2014/main" val="3901200801"/>
                    </a:ext>
                  </a:extLst>
                </a:gridCol>
                <a:gridCol w="2013562">
                  <a:extLst>
                    <a:ext uri="{9D8B030D-6E8A-4147-A177-3AD203B41FA5}">
                      <a16:colId xmlns:a16="http://schemas.microsoft.com/office/drawing/2014/main" val="2023735702"/>
                    </a:ext>
                  </a:extLst>
                </a:gridCol>
              </a:tblGrid>
              <a:tr h="612903">
                <a:tc>
                  <a:txBody>
                    <a:bodyPr/>
                    <a:lstStyle/>
                    <a:p>
                      <a:pPr algn="ctr"/>
                      <a:r>
                        <a:rPr kumimoji="1" lang="en-US" altLang="ja-JP" b="0" i="0">
                          <a:solidFill>
                            <a:schemeClr val="tx1"/>
                          </a:solidFill>
                          <a:latin typeface="Noto Sans JP Medium" panose="020B0500000000000000" pitchFamily="34" charset="-128"/>
                          <a:ea typeface="Noto Sans JP Medium" panose="020B0500000000000000" pitchFamily="34" charset="-128"/>
                        </a:rPr>
                        <a:t>(</a:t>
                      </a:r>
                      <a:r>
                        <a:rPr kumimoji="1" lang="ja-JP" altLang="en-US" b="0" i="0">
                          <a:solidFill>
                            <a:schemeClr val="tx1"/>
                          </a:solidFill>
                          <a:latin typeface="Noto Sans JP Medium" panose="020B0500000000000000" pitchFamily="34" charset="-128"/>
                          <a:ea typeface="Noto Sans JP Medium" panose="020B0500000000000000" pitchFamily="34" charset="-128"/>
                        </a:rPr>
                        <a:t>人</a:t>
                      </a:r>
                      <a:r>
                        <a:rPr kumimoji="1" lang="en-US" altLang="ja-JP" b="0" i="0">
                          <a:solidFill>
                            <a:schemeClr val="tx1"/>
                          </a:solidFill>
                          <a:latin typeface="Noto Sans JP Medium" panose="020B0500000000000000" pitchFamily="34" charset="-128"/>
                          <a:ea typeface="Noto Sans JP Medium" panose="020B0500000000000000" pitchFamily="34" charset="-128"/>
                        </a:rPr>
                        <a:t>)</a:t>
                      </a:r>
                      <a:endParaRPr kumimoji="1" lang="ja-JP" altLang="en-US"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20000"/>
                        <a:lumOff val="80000"/>
                      </a:schemeClr>
                    </a:solidFill>
                  </a:tcPr>
                </a:tc>
                <a:tc>
                  <a:txBody>
                    <a:bodyPr/>
                    <a:lstStyle/>
                    <a:p>
                      <a:pPr algn="ctr"/>
                      <a:r>
                        <a:rPr kumimoji="1" lang="en-US" altLang="ja-JP" b="0" i="0">
                          <a:solidFill>
                            <a:schemeClr val="tx1"/>
                          </a:solidFill>
                          <a:latin typeface="Noto Sans JP Medium" panose="020B0500000000000000" pitchFamily="34" charset="-128"/>
                          <a:ea typeface="Noto Sans JP Medium" panose="020B0500000000000000" pitchFamily="34" charset="-128"/>
                        </a:rPr>
                        <a:t>2025(</a:t>
                      </a:r>
                      <a:r>
                        <a:rPr kumimoji="1" lang="ja-JP" altLang="en-US" b="0" i="0">
                          <a:solidFill>
                            <a:schemeClr val="tx1"/>
                          </a:solidFill>
                          <a:latin typeface="Noto Sans JP Medium" panose="020B0500000000000000" pitchFamily="34" charset="-128"/>
                          <a:ea typeface="Noto Sans JP Medium" panose="020B0500000000000000" pitchFamily="34" charset="-128"/>
                        </a:rPr>
                        <a:t>住基本</a:t>
                      </a:r>
                      <a:r>
                        <a:rPr kumimoji="1" lang="en-US" altLang="ja-JP" b="0" i="0">
                          <a:solidFill>
                            <a:schemeClr val="tx1"/>
                          </a:solidFill>
                          <a:latin typeface="Noto Sans JP Medium" panose="020B0500000000000000" pitchFamily="34" charset="-128"/>
                          <a:ea typeface="Noto Sans JP Medium" panose="020B0500000000000000" pitchFamily="34" charset="-128"/>
                        </a:rPr>
                        <a:t>)</a:t>
                      </a:r>
                      <a:endParaRPr kumimoji="1" lang="ja-JP" altLang="en-US"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20000"/>
                        <a:lumOff val="80000"/>
                      </a:schemeClr>
                    </a:solidFill>
                  </a:tcPr>
                </a:tc>
                <a:tc>
                  <a:txBody>
                    <a:bodyPr/>
                    <a:lstStyle/>
                    <a:p>
                      <a:pPr algn="ctr"/>
                      <a:r>
                        <a:rPr kumimoji="1" lang="en-US" altLang="ja-JP" b="0" i="0">
                          <a:solidFill>
                            <a:schemeClr val="tx1"/>
                          </a:solidFill>
                          <a:latin typeface="Noto Sans JP Medium" panose="020B0500000000000000" pitchFamily="34" charset="-128"/>
                          <a:ea typeface="Noto Sans JP Medium" panose="020B0500000000000000" pitchFamily="34" charset="-128"/>
                        </a:rPr>
                        <a:t>2045</a:t>
                      </a:r>
                      <a:endParaRPr kumimoji="1" lang="ja-JP" altLang="en-US"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2878433029"/>
                  </a:ext>
                </a:extLst>
              </a:tr>
              <a:tr h="612903">
                <a:tc>
                  <a:txBody>
                    <a:bodyPr/>
                    <a:lstStyle/>
                    <a:p>
                      <a:pPr algn="ctr"/>
                      <a:r>
                        <a:rPr kumimoji="1" lang="en-US" altLang="ja-JP" b="0" i="0">
                          <a:latin typeface="Noto Sans JP Medium" panose="020B0500000000000000" pitchFamily="34" charset="-128"/>
                          <a:ea typeface="Noto Sans JP Medium" panose="020B0500000000000000" pitchFamily="34" charset="-128"/>
                        </a:rPr>
                        <a:t>0</a:t>
                      </a:r>
                      <a:r>
                        <a:rPr kumimoji="1" lang="ja-JP" altLang="en-US" b="0" i="0">
                          <a:latin typeface="Noto Sans JP Medium" panose="020B0500000000000000" pitchFamily="34" charset="-128"/>
                          <a:ea typeface="Noto Sans JP Medium" panose="020B0500000000000000" pitchFamily="34" charset="-128"/>
                        </a:rPr>
                        <a:t>～</a:t>
                      </a:r>
                      <a:r>
                        <a:rPr kumimoji="1" lang="en-US" altLang="ja-JP" b="0" i="0">
                          <a:latin typeface="Noto Sans JP Medium" panose="020B0500000000000000" pitchFamily="34" charset="-128"/>
                          <a:ea typeface="Noto Sans JP Medium" panose="020B0500000000000000" pitchFamily="34" charset="-128"/>
                        </a:rPr>
                        <a:t>14</a:t>
                      </a:r>
                      <a:r>
                        <a:rPr kumimoji="1" lang="ja-JP" altLang="en-US" b="0" i="0">
                          <a:latin typeface="Noto Sans JP Medium" panose="020B0500000000000000" pitchFamily="34" charset="-128"/>
                          <a:ea typeface="Noto Sans JP Medium" panose="020B0500000000000000" pitchFamily="34" charset="-128"/>
                        </a:rPr>
                        <a:t>歳</a:t>
                      </a: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14,052</a:t>
                      </a:r>
                      <a:endParaRPr kumimoji="1" lang="ja-JP" altLang="en-US"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10,528</a:t>
                      </a:r>
                      <a:endParaRPr kumimoji="1" lang="ja-JP" altLang="en-US"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9250310"/>
                  </a:ext>
                </a:extLst>
              </a:tr>
              <a:tr h="612903">
                <a:tc>
                  <a:txBody>
                    <a:bodyPr/>
                    <a:lstStyle/>
                    <a:p>
                      <a:pPr algn="ctr"/>
                      <a:r>
                        <a:rPr kumimoji="1" lang="en-US" altLang="ja-JP" b="0" i="0">
                          <a:latin typeface="Noto Sans JP Medium" panose="020B0500000000000000" pitchFamily="34" charset="-128"/>
                          <a:ea typeface="Noto Sans JP Medium" panose="020B0500000000000000" pitchFamily="34" charset="-128"/>
                        </a:rPr>
                        <a:t>15</a:t>
                      </a:r>
                      <a:r>
                        <a:rPr kumimoji="1" lang="ja-JP" altLang="en-US" b="0" i="0">
                          <a:latin typeface="Noto Sans JP Medium" panose="020B0500000000000000" pitchFamily="34" charset="-128"/>
                          <a:ea typeface="Noto Sans JP Medium" panose="020B0500000000000000" pitchFamily="34" charset="-128"/>
                        </a:rPr>
                        <a:t>～</a:t>
                      </a:r>
                      <a:r>
                        <a:rPr kumimoji="1" lang="en-US" altLang="ja-JP" b="0" i="0">
                          <a:latin typeface="Noto Sans JP Medium" panose="020B0500000000000000" pitchFamily="34" charset="-128"/>
                          <a:ea typeface="Noto Sans JP Medium" panose="020B0500000000000000" pitchFamily="34" charset="-128"/>
                        </a:rPr>
                        <a:t>64</a:t>
                      </a:r>
                      <a:r>
                        <a:rPr kumimoji="1" lang="ja-JP" altLang="en-US"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85,608</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65,898</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9977161"/>
                  </a:ext>
                </a:extLst>
              </a:tr>
              <a:tr h="612903">
                <a:tc>
                  <a:txBody>
                    <a:bodyPr/>
                    <a:lstStyle/>
                    <a:p>
                      <a:pPr algn="ctr"/>
                      <a:r>
                        <a:rPr kumimoji="1" lang="en-US" altLang="ja-JP" b="0" i="0">
                          <a:latin typeface="Noto Sans JP Medium" panose="020B0500000000000000" pitchFamily="34" charset="-128"/>
                          <a:ea typeface="Noto Sans JP Medium" panose="020B0500000000000000" pitchFamily="34" charset="-128"/>
                        </a:rPr>
                        <a:t>65</a:t>
                      </a:r>
                      <a:r>
                        <a:rPr kumimoji="1" lang="ja-JP" altLang="en-US"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41,437</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46,903</a:t>
                      </a:r>
                      <a:endParaRPr kumimoji="1" lang="ja-JP" altLang="en-US"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58142366"/>
                  </a:ext>
                </a:extLst>
              </a:tr>
              <a:tr h="612903">
                <a:tc>
                  <a:txBody>
                    <a:bodyPr/>
                    <a:lstStyle/>
                    <a:p>
                      <a:pPr algn="ctr"/>
                      <a:r>
                        <a:rPr kumimoji="1" lang="ja-JP" altLang="en-US" b="0" i="0">
                          <a:latin typeface="Noto Sans JP Medium" panose="020B0500000000000000" pitchFamily="34" charset="-128"/>
                          <a:ea typeface="Noto Sans JP Medium" panose="020B0500000000000000" pitchFamily="34" charset="-128"/>
                        </a:rPr>
                        <a:t>計</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141,097</a:t>
                      </a:r>
                      <a:endParaRPr kumimoji="1" lang="ja-JP" altLang="en-US"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b="0" i="0">
                          <a:latin typeface="Noto Sans JP Medium" panose="020B0500000000000000" pitchFamily="34" charset="-128"/>
                          <a:ea typeface="Noto Sans JP Medium" panose="020B0500000000000000" pitchFamily="34" charset="-128"/>
                        </a:rPr>
                        <a:t>123,329</a:t>
                      </a:r>
                      <a:endParaRPr kumimoji="1" lang="ja-JP" altLang="en-US"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557630654"/>
                  </a:ext>
                </a:extLst>
              </a:tr>
            </a:tbl>
          </a:graphicData>
        </a:graphic>
      </p:graphicFrame>
      <p:sp>
        <p:nvSpPr>
          <p:cNvPr id="15" name="テキスト ボックス 14">
            <a:extLst>
              <a:ext uri="{FF2B5EF4-FFF2-40B4-BE49-F238E27FC236}">
                <a16:creationId xmlns:a16="http://schemas.microsoft.com/office/drawing/2014/main" id="{E0707799-7BD9-25DA-1777-D993BB4D80E2}"/>
              </a:ext>
            </a:extLst>
          </p:cNvPr>
          <p:cNvSpPr txBox="1"/>
          <p:nvPr/>
        </p:nvSpPr>
        <p:spPr>
          <a:xfrm>
            <a:off x="7309045" y="2198198"/>
            <a:ext cx="3897221" cy="1015663"/>
          </a:xfrm>
          <a:prstGeom prst="rect">
            <a:avLst/>
          </a:prstGeom>
          <a:noFill/>
        </p:spPr>
        <p:txBody>
          <a:bodyPr wrap="none" rtlCol="0">
            <a:spAutoFit/>
          </a:bodyPr>
          <a:lstStyle/>
          <a:p>
            <a:r>
              <a:rPr lang="en-US" altLang="ja-JP" sz="2800" b="1">
                <a:latin typeface="Noto Sans JP Medium" panose="020B0200000000000000" pitchFamily="50" charset="-128"/>
                <a:ea typeface="Noto Sans JP Medium" panose="020B0200000000000000" pitchFamily="50" charset="-128"/>
              </a:rPr>
              <a:t>20</a:t>
            </a:r>
            <a:r>
              <a:rPr lang="ja-JP" altLang="en-US" sz="2800" b="1">
                <a:latin typeface="Noto Sans JP Medium" panose="020B0200000000000000" pitchFamily="50" charset="-128"/>
                <a:ea typeface="Noto Sans JP Medium" panose="020B0200000000000000" pitchFamily="50" charset="-128"/>
              </a:rPr>
              <a:t>年間で生産年齢</a:t>
            </a:r>
            <a:r>
              <a:rPr kumimoji="1" lang="ja-JP" altLang="en-US" sz="2800" b="1">
                <a:latin typeface="Noto Sans JP Medium" panose="020B0200000000000000" pitchFamily="50" charset="-128"/>
                <a:ea typeface="Noto Sans JP Medium" panose="020B0200000000000000" pitchFamily="50" charset="-128"/>
              </a:rPr>
              <a:t>人口</a:t>
            </a:r>
            <a:endParaRPr kumimoji="1" lang="en-US" altLang="ja-JP" sz="2800" b="1">
              <a:latin typeface="Noto Sans JP Medium" panose="020B0200000000000000" pitchFamily="50" charset="-128"/>
              <a:ea typeface="Noto Sans JP Medium" panose="020B0200000000000000" pitchFamily="50" charset="-128"/>
            </a:endParaRPr>
          </a:p>
          <a:p>
            <a:r>
              <a:rPr kumimoji="1" lang="ja-JP" altLang="en-US" sz="2800" b="1">
                <a:latin typeface="Noto Sans JP Medium" panose="020B0200000000000000" pitchFamily="50" charset="-128"/>
                <a:ea typeface="Noto Sans JP Medium" panose="020B0200000000000000" pitchFamily="50" charset="-128"/>
              </a:rPr>
              <a:t>約</a:t>
            </a:r>
            <a:r>
              <a:rPr kumimoji="1" lang="en-US" altLang="ja-JP" sz="3200" b="1" u="sng">
                <a:solidFill>
                  <a:schemeClr val="bg2"/>
                </a:solidFill>
                <a:latin typeface="Noto Sans JP Medium" panose="020B0200000000000000" pitchFamily="50" charset="-128"/>
                <a:ea typeface="Noto Sans JP Medium" panose="020B0200000000000000" pitchFamily="50" charset="-128"/>
              </a:rPr>
              <a:t>20,000</a:t>
            </a:r>
            <a:r>
              <a:rPr kumimoji="1" lang="ja-JP" altLang="en-US" sz="2800" b="1">
                <a:latin typeface="Noto Sans JP Medium" panose="020B0200000000000000" pitchFamily="50" charset="-128"/>
                <a:ea typeface="Noto Sans JP Medium" panose="020B0200000000000000" pitchFamily="50" charset="-128"/>
              </a:rPr>
              <a:t>人減少</a:t>
            </a:r>
            <a:endParaRPr kumimoji="1" lang="en-US" altLang="ja-JP" sz="2800" b="1">
              <a:latin typeface="Noto Sans JP Medium" panose="020B0200000000000000" pitchFamily="50" charset="-128"/>
              <a:ea typeface="Noto Sans JP Medium" panose="020B0200000000000000" pitchFamily="50" charset="-128"/>
            </a:endParaRPr>
          </a:p>
        </p:txBody>
      </p:sp>
      <p:sp>
        <p:nvSpPr>
          <p:cNvPr id="16" name="テキスト ボックス 15">
            <a:extLst>
              <a:ext uri="{FF2B5EF4-FFF2-40B4-BE49-F238E27FC236}">
                <a16:creationId xmlns:a16="http://schemas.microsoft.com/office/drawing/2014/main" id="{62937238-2936-4C33-ABB7-1CBA510528C3}"/>
              </a:ext>
            </a:extLst>
          </p:cNvPr>
          <p:cNvSpPr txBox="1"/>
          <p:nvPr/>
        </p:nvSpPr>
        <p:spPr>
          <a:xfrm>
            <a:off x="7309045" y="3348529"/>
            <a:ext cx="2744662" cy="1015663"/>
          </a:xfrm>
          <a:prstGeom prst="rect">
            <a:avLst/>
          </a:prstGeom>
          <a:noFill/>
        </p:spPr>
        <p:txBody>
          <a:bodyPr wrap="none" rtlCol="0">
            <a:spAutoFit/>
          </a:bodyPr>
          <a:lstStyle/>
          <a:p>
            <a:r>
              <a:rPr lang="ja-JP" altLang="en-US" sz="2800" b="1">
                <a:latin typeface="Noto Sans JP Medium" panose="020B0200000000000000" pitchFamily="50" charset="-128"/>
                <a:ea typeface="Noto Sans JP Medium" panose="020B0200000000000000" pitchFamily="50" charset="-128"/>
              </a:rPr>
              <a:t>高齢者</a:t>
            </a:r>
            <a:r>
              <a:rPr kumimoji="1" lang="ja-JP" altLang="en-US" sz="2800" b="1">
                <a:latin typeface="Noto Sans JP Medium" panose="020B0200000000000000" pitchFamily="50" charset="-128"/>
                <a:ea typeface="Noto Sans JP Medium" panose="020B0200000000000000" pitchFamily="50" charset="-128"/>
              </a:rPr>
              <a:t>人口</a:t>
            </a:r>
            <a:endParaRPr kumimoji="1" lang="en-US" altLang="ja-JP" sz="2800" b="1">
              <a:latin typeface="Noto Sans JP Medium" panose="020B0200000000000000" pitchFamily="50" charset="-128"/>
              <a:ea typeface="Noto Sans JP Medium" panose="020B0200000000000000" pitchFamily="50" charset="-128"/>
            </a:endParaRPr>
          </a:p>
          <a:p>
            <a:r>
              <a:rPr kumimoji="1" lang="ja-JP" altLang="en-US" sz="2800" b="1">
                <a:latin typeface="Noto Sans JP Medium" panose="020B0200000000000000" pitchFamily="50" charset="-128"/>
                <a:ea typeface="Noto Sans JP Medium" panose="020B0200000000000000" pitchFamily="50" charset="-128"/>
              </a:rPr>
              <a:t>約</a:t>
            </a:r>
            <a:r>
              <a:rPr lang="en-US" altLang="ja-JP" sz="3200" b="1" u="sng">
                <a:solidFill>
                  <a:schemeClr val="bg2"/>
                </a:solidFill>
                <a:latin typeface="Noto Sans JP Medium" panose="020B0200000000000000" pitchFamily="50" charset="-128"/>
                <a:ea typeface="Noto Sans JP Medium" panose="020B0200000000000000" pitchFamily="50" charset="-128"/>
              </a:rPr>
              <a:t>8,000</a:t>
            </a:r>
            <a:r>
              <a:rPr kumimoji="1" lang="ja-JP" altLang="en-US" sz="2800" b="1">
                <a:latin typeface="Noto Sans JP Medium" panose="020B0200000000000000" pitchFamily="50" charset="-128"/>
                <a:ea typeface="Noto Sans JP Medium" panose="020B0200000000000000" pitchFamily="50" charset="-128"/>
              </a:rPr>
              <a:t>人増加</a:t>
            </a:r>
            <a:endParaRPr kumimoji="1" lang="en-US" altLang="ja-JP" sz="2800" b="1">
              <a:latin typeface="Noto Sans JP Medium" panose="020B0200000000000000" pitchFamily="50" charset="-128"/>
              <a:ea typeface="Noto Sans JP Medium" panose="020B0200000000000000" pitchFamily="50" charset="-128"/>
            </a:endParaRPr>
          </a:p>
        </p:txBody>
      </p:sp>
      <p:sp>
        <p:nvSpPr>
          <p:cNvPr id="3" name="テキスト ボックス 2">
            <a:extLst>
              <a:ext uri="{FF2B5EF4-FFF2-40B4-BE49-F238E27FC236}">
                <a16:creationId xmlns:a16="http://schemas.microsoft.com/office/drawing/2014/main" id="{345E5599-A923-E29C-4CF5-F9CDDDF5A672}"/>
              </a:ext>
            </a:extLst>
          </p:cNvPr>
          <p:cNvSpPr txBox="1"/>
          <p:nvPr/>
        </p:nvSpPr>
        <p:spPr>
          <a:xfrm>
            <a:off x="750872" y="5658248"/>
            <a:ext cx="7733650" cy="307777"/>
          </a:xfrm>
          <a:prstGeom prst="rect">
            <a:avLst/>
          </a:prstGeom>
          <a:noFill/>
        </p:spPr>
        <p:txBody>
          <a:bodyPr wrap="square">
            <a:spAutoFit/>
          </a:bodyPr>
          <a:lstStyle/>
          <a:p>
            <a:r>
              <a:rPr kumimoji="1" lang="ja-JP" altLang="en-US" sz="1400">
                <a:latin typeface="Noto Sans JP Medium" panose="020B0500000000000000" pitchFamily="34" charset="-128"/>
                <a:ea typeface="Noto Sans JP Medium" panose="020B0500000000000000" pitchFamily="34" charset="-128"/>
              </a:rPr>
              <a:t>国立社会保障・人口問題研究所「日本の地域別将来人口推計</a:t>
            </a:r>
            <a:r>
              <a:rPr kumimoji="1" lang="en-US" altLang="ja-JP" sz="1400">
                <a:latin typeface="Noto Sans JP Medium" panose="020B0500000000000000" pitchFamily="34" charset="-128"/>
                <a:ea typeface="Noto Sans JP Medium" panose="020B0500000000000000" pitchFamily="34" charset="-128"/>
              </a:rPr>
              <a:t>(R5)</a:t>
            </a:r>
            <a:r>
              <a:rPr kumimoji="1" lang="ja-JP" altLang="en-US" sz="1400">
                <a:latin typeface="Noto Sans JP Medium" panose="020B0500000000000000" pitchFamily="34" charset="-128"/>
                <a:ea typeface="Noto Sans JP Medium" panose="020B0500000000000000" pitchFamily="34" charset="-128"/>
              </a:rPr>
              <a:t>」より作成</a:t>
            </a:r>
            <a:endParaRPr lang="ja-JP" altLang="en-US" sz="1400"/>
          </a:p>
        </p:txBody>
      </p:sp>
      <p:sp>
        <p:nvSpPr>
          <p:cNvPr id="10" name="テキスト ボックス 9">
            <a:extLst>
              <a:ext uri="{FF2B5EF4-FFF2-40B4-BE49-F238E27FC236}">
                <a16:creationId xmlns:a16="http://schemas.microsoft.com/office/drawing/2014/main" id="{5B924F0F-2ED9-58A0-5263-198A10D1AAF0}"/>
              </a:ext>
            </a:extLst>
          </p:cNvPr>
          <p:cNvSpPr txBox="1"/>
          <p:nvPr/>
        </p:nvSpPr>
        <p:spPr>
          <a:xfrm>
            <a:off x="522387" y="1418721"/>
            <a:ext cx="11364813" cy="338554"/>
          </a:xfrm>
          <a:prstGeom prst="rect">
            <a:avLst/>
          </a:prstGeom>
          <a:noFill/>
        </p:spPr>
        <p:txBody>
          <a:bodyPr wrap="square" rtlCol="0">
            <a:spAutoFit/>
          </a:bodyPr>
          <a:lstStyle/>
          <a:p>
            <a:endParaRPr kumimoji="1" lang="ja-JP" altLang="en-US" sz="1600">
              <a:latin typeface="Noto Sans JP Medium" panose="020B0500000000000000" pitchFamily="34" charset="-128"/>
              <a:ea typeface="Noto Sans JP Medium" panose="020B0500000000000000" pitchFamily="34" charset="-128"/>
            </a:endParaRPr>
          </a:p>
        </p:txBody>
      </p:sp>
      <p:sp>
        <p:nvSpPr>
          <p:cNvPr id="11" name="テキスト ボックス 10">
            <a:extLst>
              <a:ext uri="{FF2B5EF4-FFF2-40B4-BE49-F238E27FC236}">
                <a16:creationId xmlns:a16="http://schemas.microsoft.com/office/drawing/2014/main" id="{C6F6D1F8-50E3-9C10-4A1C-27F3B610473E}"/>
              </a:ext>
            </a:extLst>
          </p:cNvPr>
          <p:cNvSpPr txBox="1"/>
          <p:nvPr/>
        </p:nvSpPr>
        <p:spPr>
          <a:xfrm>
            <a:off x="522387" y="1418721"/>
            <a:ext cx="11364813" cy="338554"/>
          </a:xfrm>
          <a:prstGeom prst="rect">
            <a:avLst/>
          </a:prstGeom>
          <a:noFill/>
        </p:spPr>
        <p:txBody>
          <a:bodyPr wrap="square" rtlCol="0">
            <a:spAutoFit/>
          </a:bodyPr>
          <a:lstStyle/>
          <a:p>
            <a:r>
              <a:rPr kumimoji="1" lang="ja-JP" altLang="en-US" sz="1600">
                <a:latin typeface="Noto Sans JP Medium" panose="020B0500000000000000" pitchFamily="34" charset="-128"/>
                <a:ea typeface="Noto Sans JP Medium" panose="020B0500000000000000" pitchFamily="34" charset="-128"/>
              </a:rPr>
              <a:t>土浦市では今後</a:t>
            </a:r>
            <a:r>
              <a:rPr kumimoji="1" lang="en-US" altLang="ja-JP" sz="1600">
                <a:latin typeface="Noto Sans JP Medium" panose="020B0500000000000000" pitchFamily="34" charset="-128"/>
                <a:ea typeface="Noto Sans JP Medium" panose="020B0500000000000000" pitchFamily="34" charset="-128"/>
              </a:rPr>
              <a:t>20</a:t>
            </a:r>
            <a:r>
              <a:rPr kumimoji="1" lang="ja-JP" altLang="en-US" sz="1600">
                <a:latin typeface="Noto Sans JP Medium" panose="020B0500000000000000" pitchFamily="34" charset="-128"/>
                <a:ea typeface="Noto Sans JP Medium" panose="020B0500000000000000" pitchFamily="34" charset="-128"/>
              </a:rPr>
              <a:t>年で</a:t>
            </a:r>
            <a:r>
              <a:rPr kumimoji="1" lang="en-US" altLang="ja-JP" sz="1600">
                <a:latin typeface="Noto Sans JP Medium" panose="020B0500000000000000" pitchFamily="34" charset="-128"/>
                <a:ea typeface="Noto Sans JP Medium" panose="020B0500000000000000" pitchFamily="34" charset="-128"/>
              </a:rPr>
              <a:t>1</a:t>
            </a:r>
            <a:r>
              <a:rPr kumimoji="1" lang="ja-JP" altLang="en-US" sz="1600">
                <a:latin typeface="Noto Sans JP Medium" panose="020B0500000000000000" pitchFamily="34" charset="-128"/>
                <a:ea typeface="Noto Sans JP Medium" panose="020B0500000000000000" pitchFamily="34" charset="-128"/>
              </a:rPr>
              <a:t>万</a:t>
            </a:r>
            <a:r>
              <a:rPr kumimoji="1" lang="en-US" altLang="ja-JP" sz="1600">
                <a:latin typeface="Noto Sans JP Medium" panose="020B0500000000000000" pitchFamily="34" charset="-128"/>
                <a:ea typeface="Noto Sans JP Medium" panose="020B0500000000000000" pitchFamily="34" charset="-128"/>
              </a:rPr>
              <a:t>8</a:t>
            </a:r>
            <a:r>
              <a:rPr kumimoji="1" lang="ja-JP" altLang="en-US" sz="1600">
                <a:latin typeface="Noto Sans JP Medium" panose="020B0500000000000000" pitchFamily="34" charset="-128"/>
                <a:ea typeface="Noto Sans JP Medium" panose="020B0500000000000000" pitchFamily="34" charset="-128"/>
              </a:rPr>
              <a:t>千人の人口減少とさらなる少子高齢化の進行が予想される</a:t>
            </a:r>
          </a:p>
        </p:txBody>
      </p:sp>
    </p:spTree>
    <p:extLst>
      <p:ext uri="{BB962C8B-B14F-4D97-AF65-F5344CB8AC3E}">
        <p14:creationId xmlns:p14="http://schemas.microsoft.com/office/powerpoint/2010/main" val="3874254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テキスト プレースホルダー 41">
            <a:extLst>
              <a:ext uri="{FF2B5EF4-FFF2-40B4-BE49-F238E27FC236}">
                <a16:creationId xmlns:a16="http://schemas.microsoft.com/office/drawing/2014/main" id="{4C66F633-3135-C9F9-0DBF-1CCD9B983873}"/>
              </a:ext>
            </a:extLst>
          </p:cNvPr>
          <p:cNvSpPr>
            <a:spLocks noGrp="1"/>
          </p:cNvSpPr>
          <p:nvPr>
            <p:ph type="body" sz="quarter" idx="10"/>
          </p:nvPr>
        </p:nvSpPr>
        <p:spPr/>
        <p:txBody>
          <a:bodyPr/>
          <a:lstStyle/>
          <a:p>
            <a:r>
              <a:rPr lang="en-US" altLang="ja-JP"/>
              <a:t>Appendix</a:t>
            </a:r>
            <a:endParaRPr lang="ja-JP" altLang="en-US"/>
          </a:p>
        </p:txBody>
      </p:sp>
      <p:sp>
        <p:nvSpPr>
          <p:cNvPr id="4" name="タイトル 3">
            <a:extLst>
              <a:ext uri="{FF2B5EF4-FFF2-40B4-BE49-F238E27FC236}">
                <a16:creationId xmlns:a16="http://schemas.microsoft.com/office/drawing/2014/main" id="{A240CC2D-D3FD-1CAF-280D-40E133F6CC88}"/>
              </a:ext>
            </a:extLst>
          </p:cNvPr>
          <p:cNvSpPr>
            <a:spLocks noGrp="1"/>
          </p:cNvSpPr>
          <p:nvPr>
            <p:ph type="ctrTitle"/>
          </p:nvPr>
        </p:nvSpPr>
        <p:spPr/>
        <p:txBody>
          <a:bodyPr/>
          <a:lstStyle/>
          <a:p>
            <a:r>
              <a:rPr kumimoji="1" lang="en-US" altLang="ja-JP"/>
              <a:t>20</a:t>
            </a:r>
            <a:r>
              <a:rPr kumimoji="1" lang="ja-JP" altLang="en-US"/>
              <a:t>年間の財政見通し</a:t>
            </a:r>
          </a:p>
        </p:txBody>
      </p:sp>
      <p:pic>
        <p:nvPicPr>
          <p:cNvPr id="25" name="図 24">
            <a:extLst>
              <a:ext uri="{FF2B5EF4-FFF2-40B4-BE49-F238E27FC236}">
                <a16:creationId xmlns:a16="http://schemas.microsoft.com/office/drawing/2014/main" id="{C5A3FCE7-3510-F176-5AB3-84B78DBB04CA}"/>
              </a:ext>
            </a:extLst>
          </p:cNvPr>
          <p:cNvPicPr>
            <a:picLocks noChangeAspect="1"/>
          </p:cNvPicPr>
          <p:nvPr/>
        </p:nvPicPr>
        <p:blipFill>
          <a:blip r:embed="rId4"/>
          <a:stretch>
            <a:fillRect/>
          </a:stretch>
        </p:blipFill>
        <p:spPr>
          <a:xfrm>
            <a:off x="360000" y="2238734"/>
            <a:ext cx="5816600" cy="3632200"/>
          </a:xfrm>
          <a:prstGeom prst="rect">
            <a:avLst/>
          </a:prstGeom>
        </p:spPr>
      </p:pic>
      <p:pic>
        <p:nvPicPr>
          <p:cNvPr id="38" name="図 37">
            <a:extLst>
              <a:ext uri="{FF2B5EF4-FFF2-40B4-BE49-F238E27FC236}">
                <a16:creationId xmlns:a16="http://schemas.microsoft.com/office/drawing/2014/main" id="{C1FB9069-1041-7D46-4D21-6EE84A3FFFF9}"/>
              </a:ext>
            </a:extLst>
          </p:cNvPr>
          <p:cNvPicPr>
            <a:picLocks noChangeAspect="1"/>
          </p:cNvPicPr>
          <p:nvPr/>
        </p:nvPicPr>
        <p:blipFill>
          <a:blip r:embed="rId5">
            <a:alphaModFix amt="76000"/>
          </a:blip>
          <a:stretch>
            <a:fillRect/>
          </a:stretch>
        </p:blipFill>
        <p:spPr>
          <a:xfrm>
            <a:off x="6232956" y="2235701"/>
            <a:ext cx="5803900" cy="3644900"/>
          </a:xfrm>
          <a:prstGeom prst="rect">
            <a:avLst/>
          </a:prstGeom>
        </p:spPr>
      </p:pic>
      <p:sp>
        <p:nvSpPr>
          <p:cNvPr id="2" name="テキスト ボックス 1">
            <a:extLst>
              <a:ext uri="{FF2B5EF4-FFF2-40B4-BE49-F238E27FC236}">
                <a16:creationId xmlns:a16="http://schemas.microsoft.com/office/drawing/2014/main" id="{7E311609-191C-D768-2240-A7B8A38FFF51}"/>
              </a:ext>
            </a:extLst>
          </p:cNvPr>
          <p:cNvSpPr txBox="1"/>
          <p:nvPr/>
        </p:nvSpPr>
        <p:spPr>
          <a:xfrm>
            <a:off x="1431173" y="2133762"/>
            <a:ext cx="3861955" cy="523220"/>
          </a:xfrm>
          <a:prstGeom prst="rect">
            <a:avLst/>
          </a:prstGeom>
          <a:noFill/>
        </p:spPr>
        <p:txBody>
          <a:bodyPr wrap="none" rtlCol="0">
            <a:spAutoFit/>
          </a:bodyPr>
          <a:lstStyle/>
          <a:p>
            <a:r>
              <a:rPr lang="en-US" altLang="ja-JP" sz="2000">
                <a:latin typeface="Noto Sans JP Medium" panose="020B0500000000000000" pitchFamily="34" charset="-128"/>
                <a:ea typeface="Noto Sans JP Medium" panose="020B0500000000000000" pitchFamily="34" charset="-128"/>
              </a:rPr>
              <a:t>20</a:t>
            </a:r>
            <a:r>
              <a:rPr kumimoji="1" lang="ja-JP" altLang="en-US" sz="2000">
                <a:latin typeface="Noto Sans JP Medium" panose="020B0500000000000000" pitchFamily="34" charset="-128"/>
                <a:ea typeface="Noto Sans JP Medium" panose="020B0500000000000000" pitchFamily="34" charset="-128"/>
              </a:rPr>
              <a:t>年間で累計</a:t>
            </a:r>
            <a:r>
              <a:rPr lang="en-US" altLang="ja-JP" sz="2800">
                <a:solidFill>
                  <a:srgbClr val="FF0000"/>
                </a:solidFill>
                <a:latin typeface="Noto Sans JP Medium" panose="020B0500000000000000" pitchFamily="34" charset="-128"/>
                <a:ea typeface="Noto Sans JP Medium" panose="020B0500000000000000" pitchFamily="34" charset="-128"/>
              </a:rPr>
              <a:t>638</a:t>
            </a:r>
            <a:r>
              <a:rPr kumimoji="1" lang="ja-JP" altLang="en-US" sz="2800">
                <a:solidFill>
                  <a:srgbClr val="FF0000"/>
                </a:solidFill>
                <a:latin typeface="Noto Sans JP Medium" panose="020B0500000000000000" pitchFamily="34" charset="-128"/>
                <a:ea typeface="Noto Sans JP Medium" panose="020B0500000000000000" pitchFamily="34" charset="-128"/>
              </a:rPr>
              <a:t>億円</a:t>
            </a:r>
            <a:r>
              <a:rPr kumimoji="1" lang="ja-JP" altLang="en-US" sz="2000">
                <a:latin typeface="Noto Sans JP Medium" panose="020B0500000000000000" pitchFamily="34" charset="-128"/>
                <a:ea typeface="Noto Sans JP Medium" panose="020B0500000000000000" pitchFamily="34" charset="-128"/>
              </a:rPr>
              <a:t>の赤字</a:t>
            </a:r>
          </a:p>
        </p:txBody>
      </p:sp>
      <p:sp>
        <p:nvSpPr>
          <p:cNvPr id="6" name="テキスト ボックス 5">
            <a:extLst>
              <a:ext uri="{FF2B5EF4-FFF2-40B4-BE49-F238E27FC236}">
                <a16:creationId xmlns:a16="http://schemas.microsoft.com/office/drawing/2014/main" id="{6FB1ED6F-F468-1B6A-2508-F3374CD4AE62}"/>
              </a:ext>
            </a:extLst>
          </p:cNvPr>
          <p:cNvSpPr txBox="1"/>
          <p:nvPr/>
        </p:nvSpPr>
        <p:spPr>
          <a:xfrm>
            <a:off x="1445241" y="1695991"/>
            <a:ext cx="6115986" cy="523220"/>
          </a:xfrm>
          <a:prstGeom prst="rect">
            <a:avLst/>
          </a:prstGeom>
          <a:noFill/>
        </p:spPr>
        <p:txBody>
          <a:bodyPr wrap="square">
            <a:spAutoFit/>
          </a:bodyPr>
          <a:lstStyle/>
          <a:p>
            <a:r>
              <a:rPr lang="ja-JP" altLang="en-US" sz="2000">
                <a:latin typeface="Noto Sans JP Medium" panose="020B0500000000000000" pitchFamily="34" charset="-128"/>
                <a:ea typeface="Noto Sans JP Medium" panose="020B0500000000000000" pitchFamily="34" charset="-128"/>
              </a:rPr>
              <a:t>毎年度で</a:t>
            </a:r>
            <a:r>
              <a:rPr kumimoji="1" lang="ja-JP" altLang="en-US" sz="2800">
                <a:solidFill>
                  <a:srgbClr val="FF0000"/>
                </a:solidFill>
                <a:latin typeface="Noto Sans JP Medium" panose="020B0500000000000000" pitchFamily="34" charset="-128"/>
                <a:ea typeface="Noto Sans JP Medium" panose="020B0500000000000000" pitchFamily="34" charset="-128"/>
              </a:rPr>
              <a:t>赤字</a:t>
            </a:r>
            <a:r>
              <a:rPr kumimoji="1" lang="ja-JP" altLang="en-US" sz="2000">
                <a:latin typeface="Noto Sans JP Medium" panose="020B0500000000000000" pitchFamily="34" charset="-128"/>
                <a:ea typeface="Noto Sans JP Medium" panose="020B0500000000000000" pitchFamily="34" charset="-128"/>
              </a:rPr>
              <a:t>が見込まれる</a:t>
            </a:r>
            <a:endParaRPr kumimoji="1" lang="ja-JP" altLang="en-US" sz="1800">
              <a:latin typeface="Noto Sans JP Medium" panose="020B0500000000000000" pitchFamily="34" charset="-128"/>
              <a:ea typeface="Noto Sans JP Medium" panose="020B0500000000000000" pitchFamily="34" charset="-128"/>
            </a:endParaRPr>
          </a:p>
        </p:txBody>
      </p:sp>
      <p:sp>
        <p:nvSpPr>
          <p:cNvPr id="7" name="テキスト ボックス 6">
            <a:extLst>
              <a:ext uri="{FF2B5EF4-FFF2-40B4-BE49-F238E27FC236}">
                <a16:creationId xmlns:a16="http://schemas.microsoft.com/office/drawing/2014/main" id="{AB4F2308-62E1-5ED3-5FCD-93B659E3247E}"/>
              </a:ext>
            </a:extLst>
          </p:cNvPr>
          <p:cNvSpPr txBox="1"/>
          <p:nvPr/>
        </p:nvSpPr>
        <p:spPr>
          <a:xfrm>
            <a:off x="522387" y="1038714"/>
            <a:ext cx="11364813" cy="584775"/>
          </a:xfrm>
          <a:prstGeom prst="rect">
            <a:avLst/>
          </a:prstGeom>
          <a:noFill/>
        </p:spPr>
        <p:txBody>
          <a:bodyPr wrap="square" rtlCol="0">
            <a:spAutoFit/>
          </a:bodyPr>
          <a:lstStyle/>
          <a:p>
            <a:r>
              <a:rPr kumimoji="1" lang="ja-JP" altLang="en-US" sz="1600">
                <a:latin typeface="Noto Sans JP Medium" panose="020B0500000000000000" pitchFamily="34" charset="-128"/>
                <a:ea typeface="Noto Sans JP Medium" panose="020B0500000000000000" pitchFamily="34" charset="-128"/>
              </a:rPr>
              <a:t>土浦市「令和</a:t>
            </a:r>
            <a:r>
              <a:rPr kumimoji="1" lang="en-US" altLang="ja-JP" sz="1600">
                <a:latin typeface="Noto Sans JP Medium" panose="020B0500000000000000" pitchFamily="34" charset="-128"/>
                <a:ea typeface="Noto Sans JP Medium" panose="020B0500000000000000" pitchFamily="34" charset="-128"/>
              </a:rPr>
              <a:t>6</a:t>
            </a:r>
            <a:r>
              <a:rPr kumimoji="1" lang="ja-JP" altLang="en-US" sz="1600">
                <a:latin typeface="Noto Sans JP Medium" panose="020B0500000000000000" pitchFamily="34" charset="-128"/>
                <a:ea typeface="Noto Sans JP Medium" panose="020B0500000000000000" pitchFamily="34" charset="-128"/>
              </a:rPr>
              <a:t>年度長期財政見通し」と国立社会保障・人口問題研究所「日本の地域別将来人口推計</a:t>
            </a:r>
            <a:r>
              <a:rPr kumimoji="1" lang="en-US" altLang="ja-JP" sz="1600">
                <a:latin typeface="Noto Sans JP Medium" panose="020B0500000000000000" pitchFamily="34" charset="-128"/>
                <a:ea typeface="Noto Sans JP Medium" panose="020B0500000000000000" pitchFamily="34" charset="-128"/>
              </a:rPr>
              <a:t>(R5)</a:t>
            </a:r>
            <a:r>
              <a:rPr kumimoji="1" lang="ja-JP" altLang="en-US" sz="1600">
                <a:latin typeface="Noto Sans JP Medium" panose="020B0500000000000000" pitchFamily="34" charset="-128"/>
                <a:ea typeface="Noto Sans JP Medium" panose="020B0500000000000000" pitchFamily="34" charset="-128"/>
              </a:rPr>
              <a:t>」を元に</a:t>
            </a:r>
            <a:r>
              <a:rPr kumimoji="1" lang="en-US" altLang="ja-JP" sz="1600">
                <a:latin typeface="Noto Sans JP Medium" panose="020B0500000000000000" pitchFamily="34" charset="-128"/>
                <a:ea typeface="Noto Sans JP Medium" panose="020B0500000000000000" pitchFamily="34" charset="-128"/>
              </a:rPr>
              <a:t>2045</a:t>
            </a:r>
            <a:r>
              <a:rPr kumimoji="1" lang="ja-JP" altLang="en-US" sz="1600">
                <a:latin typeface="Noto Sans JP Medium" panose="020B0500000000000000" pitchFamily="34" charset="-128"/>
                <a:ea typeface="Noto Sans JP Medium" panose="020B0500000000000000" pitchFamily="34" charset="-128"/>
              </a:rPr>
              <a:t>年度までの</a:t>
            </a:r>
            <a:r>
              <a:rPr lang="ja-JP" altLang="en-US" sz="1600">
                <a:latin typeface="Noto Sans JP Medium" panose="020B0500000000000000" pitchFamily="34" charset="-128"/>
                <a:ea typeface="Noto Sans JP Medium" panose="020B0500000000000000" pitchFamily="34" charset="-128"/>
              </a:rPr>
              <a:t>歳入歳出の試算を実施した</a:t>
            </a:r>
            <a:endParaRPr kumimoji="1" lang="ja-JP" altLang="en-US" sz="1600">
              <a:latin typeface="Noto Sans JP Medium" panose="020B0500000000000000" pitchFamily="34" charset="-128"/>
              <a:ea typeface="Noto Sans JP Medium" panose="020B0500000000000000" pitchFamily="34" charset="-128"/>
            </a:endParaRPr>
          </a:p>
        </p:txBody>
      </p:sp>
      <p:sp>
        <p:nvSpPr>
          <p:cNvPr id="20" name="テキスト ボックス 19">
            <a:extLst>
              <a:ext uri="{FF2B5EF4-FFF2-40B4-BE49-F238E27FC236}">
                <a16:creationId xmlns:a16="http://schemas.microsoft.com/office/drawing/2014/main" id="{350095D4-BA16-508D-2A72-8F8D94287411}"/>
              </a:ext>
            </a:extLst>
          </p:cNvPr>
          <p:cNvSpPr txBox="1"/>
          <p:nvPr/>
        </p:nvSpPr>
        <p:spPr>
          <a:xfrm>
            <a:off x="263240" y="1963393"/>
            <a:ext cx="845103" cy="307777"/>
          </a:xfrm>
          <a:prstGeom prst="rect">
            <a:avLst/>
          </a:prstGeom>
          <a:noFill/>
        </p:spPr>
        <p:txBody>
          <a:bodyPr wrap="none" rtlCol="0">
            <a:spAutoFit/>
          </a:bodyPr>
          <a:lstStyle/>
          <a:p>
            <a:r>
              <a:rPr kumimoji="1" lang="en-US" altLang="ja-JP" sz="1400">
                <a:latin typeface="Noto Sans JP" panose="020B0500000000000000" pitchFamily="34" charset="-128"/>
                <a:ea typeface="Noto Sans JP" panose="020B0500000000000000" pitchFamily="34" charset="-128"/>
              </a:rPr>
              <a:t>(</a:t>
            </a:r>
            <a:r>
              <a:rPr kumimoji="1" lang="ja-JP" altLang="en-US" sz="1400">
                <a:latin typeface="Noto Sans JP" panose="020B0500000000000000" pitchFamily="34" charset="-128"/>
                <a:ea typeface="Noto Sans JP" panose="020B0500000000000000" pitchFamily="34" charset="-128"/>
              </a:rPr>
              <a:t>百万円</a:t>
            </a:r>
            <a:r>
              <a:rPr kumimoji="1" lang="en-US" altLang="ja-JP" sz="1400">
                <a:latin typeface="Noto Sans JP" panose="020B0500000000000000" pitchFamily="34" charset="-128"/>
                <a:ea typeface="Noto Sans JP" panose="020B0500000000000000" pitchFamily="34" charset="-128"/>
              </a:rPr>
              <a:t>)</a:t>
            </a:r>
            <a:endParaRPr kumimoji="1" lang="ja-JP" altLang="en-US" sz="1400">
              <a:latin typeface="Noto Sans JP" panose="020B0500000000000000" pitchFamily="34" charset="-128"/>
              <a:ea typeface="Noto Sans JP" panose="020B0500000000000000" pitchFamily="34" charset="-128"/>
            </a:endParaRPr>
          </a:p>
        </p:txBody>
      </p:sp>
      <p:sp>
        <p:nvSpPr>
          <p:cNvPr id="54" name="テキスト ボックス 53">
            <a:extLst>
              <a:ext uri="{FF2B5EF4-FFF2-40B4-BE49-F238E27FC236}">
                <a16:creationId xmlns:a16="http://schemas.microsoft.com/office/drawing/2014/main" id="{60ECB9C5-1C03-51FD-0A94-F53EB1B64423}"/>
              </a:ext>
            </a:extLst>
          </p:cNvPr>
          <p:cNvSpPr txBox="1"/>
          <p:nvPr/>
        </p:nvSpPr>
        <p:spPr>
          <a:xfrm>
            <a:off x="5797812" y="5184852"/>
            <a:ext cx="447558" cy="276999"/>
          </a:xfrm>
          <a:prstGeom prst="rect">
            <a:avLst/>
          </a:prstGeom>
          <a:noFill/>
        </p:spPr>
        <p:txBody>
          <a:bodyPr wrap="square" rtlCol="0">
            <a:spAutoFit/>
          </a:bodyPr>
          <a:lstStyle/>
          <a:p>
            <a:r>
              <a:rPr kumimoji="1" lang="en-US" altLang="ja-JP" sz="1200">
                <a:latin typeface="Noto Sans JP Medium" panose="020B0500000000000000" pitchFamily="34" charset="-128"/>
                <a:ea typeface="Noto Sans JP Medium" panose="020B0500000000000000" pitchFamily="34" charset="-128"/>
              </a:rPr>
              <a:t>(</a:t>
            </a:r>
            <a:r>
              <a:rPr kumimoji="1" lang="ja-JP" altLang="en-US" sz="1200">
                <a:latin typeface="Noto Sans JP Medium" panose="020B0500000000000000" pitchFamily="34" charset="-128"/>
                <a:ea typeface="Noto Sans JP Medium" panose="020B0500000000000000" pitchFamily="34" charset="-128"/>
              </a:rPr>
              <a:t>年</a:t>
            </a:r>
            <a:r>
              <a:rPr kumimoji="1"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sp>
        <p:nvSpPr>
          <p:cNvPr id="49" name="テキスト ボックス 48">
            <a:extLst>
              <a:ext uri="{FF2B5EF4-FFF2-40B4-BE49-F238E27FC236}">
                <a16:creationId xmlns:a16="http://schemas.microsoft.com/office/drawing/2014/main" id="{54270E18-3D8B-C01F-3FA0-5131BCE5B415}"/>
              </a:ext>
            </a:extLst>
          </p:cNvPr>
          <p:cNvSpPr txBox="1"/>
          <p:nvPr/>
        </p:nvSpPr>
        <p:spPr>
          <a:xfrm>
            <a:off x="11652346" y="5184852"/>
            <a:ext cx="447558" cy="276999"/>
          </a:xfrm>
          <a:prstGeom prst="rect">
            <a:avLst/>
          </a:prstGeom>
          <a:noFill/>
        </p:spPr>
        <p:txBody>
          <a:bodyPr wrap="square" rtlCol="0">
            <a:spAutoFit/>
          </a:bodyPr>
          <a:lstStyle/>
          <a:p>
            <a:r>
              <a:rPr kumimoji="1" lang="en-US" altLang="ja-JP" sz="1200">
                <a:latin typeface="Noto Sans JP Medium" panose="020B0500000000000000" pitchFamily="34" charset="-128"/>
                <a:ea typeface="Noto Sans JP Medium" panose="020B0500000000000000" pitchFamily="34" charset="-128"/>
              </a:rPr>
              <a:t>(</a:t>
            </a:r>
            <a:r>
              <a:rPr kumimoji="1" lang="ja-JP" altLang="en-US" sz="1200">
                <a:latin typeface="Noto Sans JP Medium" panose="020B0500000000000000" pitchFamily="34" charset="-128"/>
                <a:ea typeface="Noto Sans JP Medium" panose="020B0500000000000000" pitchFamily="34" charset="-128"/>
              </a:rPr>
              <a:t>年</a:t>
            </a:r>
            <a:r>
              <a:rPr kumimoji="1"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spTree>
    <p:custDataLst>
      <p:tags r:id="rId1"/>
    </p:custDataLst>
    <p:extLst>
      <p:ext uri="{BB962C8B-B14F-4D97-AF65-F5344CB8AC3E}">
        <p14:creationId xmlns:p14="http://schemas.microsoft.com/office/powerpoint/2010/main" val="312642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00273 4.81481E-6 L -0.4819 0.00069 " pathEditMode="relative" rAng="0" ptsTypes="AA">
                                      <p:cBhvr>
                                        <p:cTn id="6" dur="2000" fill="hold"/>
                                        <p:tgtEl>
                                          <p:spTgt spid="38"/>
                                        </p:tgtEl>
                                        <p:attrNameLst>
                                          <p:attrName>ppt_x</p:attrName>
                                          <p:attrName>ppt_y</p:attrName>
                                        </p:attrNameLst>
                                      </p:cBhvr>
                                      <p:rCtr x="-24232" y="23"/>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67875CA-A64D-97F4-4E8D-93883DA0A7E6}"/>
              </a:ext>
            </a:extLst>
          </p:cNvPr>
          <p:cNvPicPr>
            <a:picLocks noChangeAspect="1"/>
          </p:cNvPicPr>
          <p:nvPr/>
        </p:nvPicPr>
        <p:blipFill>
          <a:blip r:embed="rId3"/>
          <a:stretch>
            <a:fillRect/>
          </a:stretch>
        </p:blipFill>
        <p:spPr>
          <a:xfrm>
            <a:off x="724127" y="1789662"/>
            <a:ext cx="6155175" cy="3782510"/>
          </a:xfrm>
          <a:prstGeom prst="rect">
            <a:avLst/>
          </a:prstGeom>
        </p:spPr>
      </p:pic>
      <p:sp>
        <p:nvSpPr>
          <p:cNvPr id="11" name="テキスト プレースホルダー 10">
            <a:extLst>
              <a:ext uri="{FF2B5EF4-FFF2-40B4-BE49-F238E27FC236}">
                <a16:creationId xmlns:a16="http://schemas.microsoft.com/office/drawing/2014/main" id="{4C68D43E-7486-F726-1C67-5237DB43CCBD}"/>
              </a:ext>
            </a:extLst>
          </p:cNvPr>
          <p:cNvSpPr>
            <a:spLocks noGrp="1"/>
          </p:cNvSpPr>
          <p:nvPr>
            <p:ph type="body" sz="quarter" idx="10"/>
          </p:nvPr>
        </p:nvSpPr>
        <p:spPr/>
        <p:txBody>
          <a:bodyPr/>
          <a:lstStyle/>
          <a:p>
            <a:r>
              <a:rPr lang="en-US" altLang="ja-JP"/>
              <a:t>Appendix</a:t>
            </a:r>
          </a:p>
        </p:txBody>
      </p:sp>
      <p:sp>
        <p:nvSpPr>
          <p:cNvPr id="4" name="タイトル 3">
            <a:extLst>
              <a:ext uri="{FF2B5EF4-FFF2-40B4-BE49-F238E27FC236}">
                <a16:creationId xmlns:a16="http://schemas.microsoft.com/office/drawing/2014/main" id="{1F44B83B-1571-A006-C1DF-A5DC8F911A49}"/>
              </a:ext>
            </a:extLst>
          </p:cNvPr>
          <p:cNvSpPr>
            <a:spLocks noGrp="1"/>
          </p:cNvSpPr>
          <p:nvPr>
            <p:ph type="ctrTitle"/>
          </p:nvPr>
        </p:nvSpPr>
        <p:spPr/>
        <p:txBody>
          <a:bodyPr/>
          <a:lstStyle/>
          <a:p>
            <a:r>
              <a:rPr kumimoji="1" lang="ja-JP" altLang="en-US"/>
              <a:t>純社会増を実現すると</a:t>
            </a:r>
          </a:p>
        </p:txBody>
      </p:sp>
      <p:sp>
        <p:nvSpPr>
          <p:cNvPr id="5" name="テキスト ボックス 4">
            <a:extLst>
              <a:ext uri="{FF2B5EF4-FFF2-40B4-BE49-F238E27FC236}">
                <a16:creationId xmlns:a16="http://schemas.microsoft.com/office/drawing/2014/main" id="{989D5A29-6D1E-4ECF-0AD8-742E8BC72A2C}"/>
              </a:ext>
            </a:extLst>
          </p:cNvPr>
          <p:cNvSpPr txBox="1"/>
          <p:nvPr/>
        </p:nvSpPr>
        <p:spPr>
          <a:xfrm>
            <a:off x="522387" y="990087"/>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社人研将来人口推計</a:t>
            </a:r>
            <a:r>
              <a:rPr lang="en-US" altLang="ja-JP" sz="1600">
                <a:latin typeface="Noto Sans JP Medium" panose="020B0500000000000000" pitchFamily="34" charset="-128"/>
                <a:ea typeface="Noto Sans JP Medium" panose="020B0500000000000000" pitchFamily="34" charset="-128"/>
              </a:rPr>
              <a:t>(R5)</a:t>
            </a:r>
            <a:r>
              <a:rPr lang="ja-JP" altLang="en-US" sz="1600">
                <a:latin typeface="Noto Sans JP Medium" panose="020B0500000000000000" pitchFamily="34" charset="-128"/>
                <a:ea typeface="Noto Sans JP Medium" panose="020B0500000000000000" pitchFamily="34" charset="-128"/>
              </a:rPr>
              <a:t>に上乗せする形で</a:t>
            </a:r>
            <a:r>
              <a:rPr lang="en-US" altLang="ja-JP" sz="1600">
                <a:latin typeface="Noto Sans JP Medium" panose="020B0500000000000000" pitchFamily="34" charset="-128"/>
                <a:ea typeface="Noto Sans JP Medium" panose="020B0500000000000000" pitchFamily="34" charset="-128"/>
              </a:rPr>
              <a:t>2045</a:t>
            </a:r>
            <a:r>
              <a:rPr lang="ja-JP" altLang="en-US" sz="1600">
                <a:latin typeface="Noto Sans JP Medium" panose="020B0500000000000000" pitchFamily="34" charset="-128"/>
                <a:ea typeface="Noto Sans JP Medium" panose="020B0500000000000000" pitchFamily="34" charset="-128"/>
              </a:rPr>
              <a:t>年までの社会増を仮定し、歳入歳出の予測を実施した</a:t>
            </a:r>
            <a:endParaRPr kumimoji="1" lang="ja-JP" altLang="en-US" sz="1600">
              <a:latin typeface="Noto Sans JP Medium" panose="020B0500000000000000" pitchFamily="34" charset="-128"/>
              <a:ea typeface="Noto Sans JP Medium" panose="020B0500000000000000" pitchFamily="34" charset="-128"/>
            </a:endParaRPr>
          </a:p>
        </p:txBody>
      </p:sp>
      <p:grpSp>
        <p:nvGrpSpPr>
          <p:cNvPr id="9" name="グループ化 8">
            <a:extLst>
              <a:ext uri="{FF2B5EF4-FFF2-40B4-BE49-F238E27FC236}">
                <a16:creationId xmlns:a16="http://schemas.microsoft.com/office/drawing/2014/main" id="{AFF6E935-EAF1-86B5-A621-33D4E456DE42}"/>
              </a:ext>
            </a:extLst>
          </p:cNvPr>
          <p:cNvGrpSpPr/>
          <p:nvPr/>
        </p:nvGrpSpPr>
        <p:grpSpPr>
          <a:xfrm>
            <a:off x="2577275" y="1254781"/>
            <a:ext cx="3294531" cy="499141"/>
            <a:chOff x="2847733" y="1861425"/>
            <a:chExt cx="3294531" cy="499141"/>
          </a:xfrm>
        </p:grpSpPr>
        <p:sp>
          <p:nvSpPr>
            <p:cNvPr id="8" name="正方形/長方形 7">
              <a:extLst>
                <a:ext uri="{FF2B5EF4-FFF2-40B4-BE49-F238E27FC236}">
                  <a16:creationId xmlns:a16="http://schemas.microsoft.com/office/drawing/2014/main" id="{DC284119-891D-F936-AF09-3EFF9B8E2EEE}"/>
                </a:ext>
              </a:extLst>
            </p:cNvPr>
            <p:cNvSpPr/>
            <p:nvPr/>
          </p:nvSpPr>
          <p:spPr>
            <a:xfrm>
              <a:off x="2847733" y="1861425"/>
              <a:ext cx="3294531" cy="49914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3C73623-F423-D50E-4C6F-BB1806733AB4}"/>
                </a:ext>
              </a:extLst>
            </p:cNvPr>
            <p:cNvSpPr txBox="1"/>
            <p:nvPr/>
          </p:nvSpPr>
          <p:spPr>
            <a:xfrm>
              <a:off x="2908694" y="1919125"/>
              <a:ext cx="3187306" cy="400110"/>
            </a:xfrm>
            <a:prstGeom prst="rect">
              <a:avLst/>
            </a:prstGeom>
            <a:noFill/>
          </p:spPr>
          <p:txBody>
            <a:bodyPr wrap="square" rtlCol="0">
              <a:spAutoFit/>
            </a:bodyPr>
            <a:lstStyle/>
            <a:p>
              <a:r>
                <a:rPr lang="en-US" altLang="ja-JP" sz="2000" b="1">
                  <a:solidFill>
                    <a:schemeClr val="accent1">
                      <a:lumMod val="50000"/>
                    </a:schemeClr>
                  </a:solidFill>
                  <a:latin typeface="Noto Sans JP" panose="020B0500000000000000" pitchFamily="34" charset="-128"/>
                  <a:ea typeface="Noto Sans JP" panose="020B0500000000000000" pitchFamily="34" charset="-128"/>
                </a:rPr>
                <a:t>2045</a:t>
              </a:r>
              <a:r>
                <a:rPr lang="ja-JP" altLang="en-US" sz="2000" b="1">
                  <a:solidFill>
                    <a:schemeClr val="accent1">
                      <a:lumMod val="50000"/>
                    </a:schemeClr>
                  </a:solidFill>
                  <a:latin typeface="Noto Sans JP" panose="020B0500000000000000" pitchFamily="34" charset="-128"/>
                  <a:ea typeface="Noto Sans JP" panose="020B0500000000000000" pitchFamily="34" charset="-128"/>
                </a:rPr>
                <a:t>年までの</a:t>
              </a:r>
              <a:r>
                <a:rPr kumimoji="1" lang="ja-JP" altLang="en-US" sz="2000" b="1">
                  <a:solidFill>
                    <a:schemeClr val="accent1">
                      <a:lumMod val="50000"/>
                    </a:schemeClr>
                  </a:solidFill>
                  <a:latin typeface="Noto Sans JP" panose="020B0500000000000000" pitchFamily="34" charset="-128"/>
                  <a:ea typeface="Noto Sans JP" panose="020B0500000000000000" pitchFamily="34" charset="-128"/>
                </a:rPr>
                <a:t>累積赤字額</a:t>
              </a:r>
            </a:p>
          </p:txBody>
        </p:sp>
      </p:grpSp>
      <p:sp>
        <p:nvSpPr>
          <p:cNvPr id="10" name="テキスト ボックス 9">
            <a:extLst>
              <a:ext uri="{FF2B5EF4-FFF2-40B4-BE49-F238E27FC236}">
                <a16:creationId xmlns:a16="http://schemas.microsoft.com/office/drawing/2014/main" id="{9C4456C1-E25D-BC75-4DC3-7334714B7268}"/>
              </a:ext>
            </a:extLst>
          </p:cNvPr>
          <p:cNvSpPr txBox="1"/>
          <p:nvPr/>
        </p:nvSpPr>
        <p:spPr>
          <a:xfrm>
            <a:off x="2590802" y="5540456"/>
            <a:ext cx="2704587" cy="338554"/>
          </a:xfrm>
          <a:prstGeom prst="rect">
            <a:avLst/>
          </a:prstGeom>
          <a:noFill/>
        </p:spPr>
        <p:txBody>
          <a:bodyPr wrap="none" rtlCol="0">
            <a:spAutoFit/>
          </a:bodyPr>
          <a:lstStyle/>
          <a:p>
            <a:r>
              <a:rPr kumimoji="1" lang="en-US" altLang="ja-JP" sz="1600">
                <a:latin typeface="Noto Sans JP Medium" panose="020B0500000000000000" pitchFamily="34" charset="-128"/>
                <a:ea typeface="Noto Sans JP Medium" panose="020B0500000000000000" pitchFamily="34" charset="-128"/>
              </a:rPr>
              <a:t>2045</a:t>
            </a:r>
            <a:r>
              <a:rPr kumimoji="1" lang="ja-JP" altLang="en-US" sz="1600">
                <a:latin typeface="Noto Sans JP Medium" panose="020B0500000000000000" pitchFamily="34" charset="-128"/>
                <a:ea typeface="Noto Sans JP Medium" panose="020B0500000000000000" pitchFamily="34" charset="-128"/>
              </a:rPr>
              <a:t>年までの累計純社会増</a:t>
            </a:r>
          </a:p>
        </p:txBody>
      </p:sp>
      <p:sp>
        <p:nvSpPr>
          <p:cNvPr id="12" name="テキスト ボックス 11">
            <a:extLst>
              <a:ext uri="{FF2B5EF4-FFF2-40B4-BE49-F238E27FC236}">
                <a16:creationId xmlns:a16="http://schemas.microsoft.com/office/drawing/2014/main" id="{6CCB5391-1A26-BFA4-ADFB-623029854D7A}"/>
              </a:ext>
            </a:extLst>
          </p:cNvPr>
          <p:cNvSpPr txBox="1"/>
          <p:nvPr/>
        </p:nvSpPr>
        <p:spPr>
          <a:xfrm>
            <a:off x="6117302" y="5494616"/>
            <a:ext cx="447558" cy="276999"/>
          </a:xfrm>
          <a:prstGeom prst="rect">
            <a:avLst/>
          </a:prstGeom>
          <a:noFill/>
        </p:spPr>
        <p:txBody>
          <a:bodyPr wrap="none" rtlCol="0">
            <a:spAutoFit/>
          </a:bodyPr>
          <a:lstStyle/>
          <a:p>
            <a:r>
              <a:rPr lang="en-US" altLang="ja-JP" sz="1200">
                <a:latin typeface="Noto Sans JP Medium" panose="020B0500000000000000" pitchFamily="34" charset="-128"/>
                <a:ea typeface="Noto Sans JP Medium" panose="020B0500000000000000" pitchFamily="34" charset="-128"/>
              </a:rPr>
              <a:t>(</a:t>
            </a:r>
            <a:r>
              <a:rPr lang="ja-JP" altLang="en-US" sz="1200">
                <a:latin typeface="Noto Sans JP Medium" panose="020B0500000000000000" pitchFamily="34" charset="-128"/>
                <a:ea typeface="Noto Sans JP Medium" panose="020B0500000000000000" pitchFamily="34" charset="-128"/>
              </a:rPr>
              <a:t>人</a:t>
            </a:r>
            <a:r>
              <a:rPr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sp>
        <p:nvSpPr>
          <p:cNvPr id="13" name="テキスト ボックス 12">
            <a:extLst>
              <a:ext uri="{FF2B5EF4-FFF2-40B4-BE49-F238E27FC236}">
                <a16:creationId xmlns:a16="http://schemas.microsoft.com/office/drawing/2014/main" id="{CD0AAC5A-C011-FD8C-1EDA-B71E64416616}"/>
              </a:ext>
            </a:extLst>
          </p:cNvPr>
          <p:cNvSpPr txBox="1"/>
          <p:nvPr/>
        </p:nvSpPr>
        <p:spPr>
          <a:xfrm>
            <a:off x="799625" y="1480301"/>
            <a:ext cx="755335" cy="276999"/>
          </a:xfrm>
          <a:prstGeom prst="rect">
            <a:avLst/>
          </a:prstGeom>
          <a:noFill/>
        </p:spPr>
        <p:txBody>
          <a:bodyPr wrap="none" rtlCol="0">
            <a:spAutoFit/>
          </a:bodyPr>
          <a:lstStyle/>
          <a:p>
            <a:r>
              <a:rPr lang="en-US" altLang="ja-JP" sz="1200">
                <a:latin typeface="Noto Sans JP Medium" panose="020B0500000000000000" pitchFamily="34" charset="-128"/>
                <a:ea typeface="Noto Sans JP Medium" panose="020B0500000000000000" pitchFamily="34" charset="-128"/>
              </a:rPr>
              <a:t>(</a:t>
            </a:r>
            <a:r>
              <a:rPr lang="ja-JP" altLang="en-US" sz="1200">
                <a:latin typeface="Noto Sans JP Medium" panose="020B0500000000000000" pitchFamily="34" charset="-128"/>
                <a:ea typeface="Noto Sans JP Medium" panose="020B0500000000000000" pitchFamily="34" charset="-128"/>
              </a:rPr>
              <a:t>百万円</a:t>
            </a:r>
            <a:r>
              <a:rPr lang="en-US" altLang="ja-JP" sz="1200">
                <a:latin typeface="Noto Sans JP Medium" panose="020B0500000000000000" pitchFamily="34" charset="-128"/>
                <a:ea typeface="Noto Sans JP Medium" panose="020B0500000000000000" pitchFamily="34" charset="-128"/>
              </a:rPr>
              <a:t>)</a:t>
            </a:r>
            <a:endParaRPr kumimoji="1" lang="ja-JP" altLang="en-US" sz="1200">
              <a:latin typeface="Noto Sans JP Medium" panose="020B0500000000000000" pitchFamily="34" charset="-128"/>
              <a:ea typeface="Noto Sans JP Medium" panose="020B0500000000000000" pitchFamily="34" charset="-128"/>
            </a:endParaRPr>
          </a:p>
        </p:txBody>
      </p:sp>
      <p:sp>
        <p:nvSpPr>
          <p:cNvPr id="14" name="矢印: 右 15">
            <a:extLst>
              <a:ext uri="{FF2B5EF4-FFF2-40B4-BE49-F238E27FC236}">
                <a16:creationId xmlns:a16="http://schemas.microsoft.com/office/drawing/2014/main" id="{F40A4BDA-D647-B8A9-67A7-C43F985EEAA6}"/>
              </a:ext>
            </a:extLst>
          </p:cNvPr>
          <p:cNvSpPr/>
          <p:nvPr/>
        </p:nvSpPr>
        <p:spPr>
          <a:xfrm>
            <a:off x="1646049" y="2323290"/>
            <a:ext cx="1017092" cy="268308"/>
          </a:xfrm>
          <a:prstGeom prst="rightArrow">
            <a:avLst>
              <a:gd name="adj1" fmla="val 28167"/>
              <a:gd name="adj2" fmla="val 4165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solidFill>
              <a:latin typeface="Noto Sans JP Medium" panose="020B0500000000000000" pitchFamily="34" charset="-128"/>
            </a:endParaRPr>
          </a:p>
        </p:txBody>
      </p:sp>
      <p:sp>
        <p:nvSpPr>
          <p:cNvPr id="15" name="矢印: 右 15">
            <a:extLst>
              <a:ext uri="{FF2B5EF4-FFF2-40B4-BE49-F238E27FC236}">
                <a16:creationId xmlns:a16="http://schemas.microsoft.com/office/drawing/2014/main" id="{247FF778-C0D5-4FFB-85E1-06163B46C9C4}"/>
              </a:ext>
            </a:extLst>
          </p:cNvPr>
          <p:cNvSpPr/>
          <p:nvPr/>
        </p:nvSpPr>
        <p:spPr>
          <a:xfrm rot="5400000">
            <a:off x="2395409" y="2560378"/>
            <a:ext cx="563171" cy="268308"/>
          </a:xfrm>
          <a:prstGeom prst="rightArrow">
            <a:avLst>
              <a:gd name="adj1" fmla="val 28167"/>
              <a:gd name="adj2" fmla="val 41656"/>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6"/>
              </a:solidFill>
              <a:latin typeface="Noto Sans JP Medium" panose="020B0500000000000000" pitchFamily="34" charset="-128"/>
            </a:endParaRPr>
          </a:p>
        </p:txBody>
      </p:sp>
      <p:sp>
        <p:nvSpPr>
          <p:cNvPr id="16" name="角丸四角形 15">
            <a:extLst>
              <a:ext uri="{FF2B5EF4-FFF2-40B4-BE49-F238E27FC236}">
                <a16:creationId xmlns:a16="http://schemas.microsoft.com/office/drawing/2014/main" id="{59FC731F-4FF6-2B11-251B-F907760C781C}"/>
              </a:ext>
            </a:extLst>
          </p:cNvPr>
          <p:cNvSpPr/>
          <p:nvPr/>
        </p:nvSpPr>
        <p:spPr>
          <a:xfrm>
            <a:off x="3667986" y="2143834"/>
            <a:ext cx="2629048" cy="829884"/>
          </a:xfrm>
          <a:prstGeom prst="roundRect">
            <a:avLst/>
          </a:prstGeom>
          <a:solidFill>
            <a:schemeClr val="accent3">
              <a:lumMod val="40000"/>
              <a:lumOff val="60000"/>
              <a:alpha val="6760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a:solidFill>
                  <a:schemeClr val="tx1"/>
                </a:solidFill>
                <a:latin typeface="Noto Sans JP Medium" panose="020B0500000000000000" pitchFamily="34" charset="-128"/>
                <a:ea typeface="Noto Sans JP Medium" panose="020B0500000000000000" pitchFamily="34" charset="-128"/>
              </a:rPr>
              <a:t>5,000</a:t>
            </a:r>
            <a:r>
              <a:rPr lang="ja-JP" altLang="en-US">
                <a:solidFill>
                  <a:schemeClr val="tx1"/>
                </a:solidFill>
                <a:latin typeface="Noto Sans JP Medium" panose="020B0500000000000000" pitchFamily="34" charset="-128"/>
                <a:ea typeface="Noto Sans JP Medium" panose="020B0500000000000000" pitchFamily="34" charset="-128"/>
              </a:rPr>
              <a:t>人増で</a:t>
            </a:r>
            <a:endParaRPr lang="en-US" altLang="ja-JP">
              <a:solidFill>
                <a:schemeClr val="tx1"/>
              </a:solidFill>
              <a:latin typeface="Noto Sans JP Medium" panose="020B0500000000000000" pitchFamily="34" charset="-128"/>
              <a:ea typeface="Noto Sans JP Medium" panose="020B0500000000000000" pitchFamily="34" charset="-128"/>
            </a:endParaRPr>
          </a:p>
          <a:p>
            <a:r>
              <a:rPr lang="ja-JP" altLang="en-US">
                <a:solidFill>
                  <a:schemeClr val="tx1"/>
                </a:solidFill>
                <a:latin typeface="Noto Sans JP Medium" panose="020B0500000000000000" pitchFamily="34" charset="-128"/>
                <a:ea typeface="Noto Sans JP Medium" panose="020B0500000000000000" pitchFamily="34" charset="-128"/>
              </a:rPr>
              <a:t>約</a:t>
            </a:r>
            <a:r>
              <a:rPr lang="en-US" altLang="ja-JP" sz="2400" b="1">
                <a:solidFill>
                  <a:schemeClr val="accent2">
                    <a:lumMod val="50000"/>
                  </a:schemeClr>
                </a:solidFill>
                <a:latin typeface="Noto Sans JP" panose="020B0500000000000000" pitchFamily="34" charset="-128"/>
                <a:ea typeface="Noto Sans JP" panose="020B0500000000000000" pitchFamily="34" charset="-128"/>
              </a:rPr>
              <a:t>55</a:t>
            </a:r>
            <a:r>
              <a:rPr lang="ja-JP" altLang="en-US" sz="2400" b="1">
                <a:solidFill>
                  <a:schemeClr val="accent2">
                    <a:lumMod val="50000"/>
                  </a:schemeClr>
                </a:solidFill>
                <a:latin typeface="Noto Sans JP" panose="020B0500000000000000" pitchFamily="34" charset="-128"/>
                <a:ea typeface="Noto Sans JP" panose="020B0500000000000000" pitchFamily="34" charset="-128"/>
              </a:rPr>
              <a:t>億円</a:t>
            </a:r>
            <a:r>
              <a:rPr lang="ja-JP" altLang="en-US">
                <a:solidFill>
                  <a:schemeClr val="tx1"/>
                </a:solidFill>
                <a:latin typeface="Noto Sans JP Medium" panose="020B0500000000000000" pitchFamily="34" charset="-128"/>
                <a:ea typeface="Noto Sans JP Medium" panose="020B0500000000000000" pitchFamily="34" charset="-128"/>
              </a:rPr>
              <a:t>の削減</a:t>
            </a:r>
            <a:endParaRPr kumimoji="1" lang="ja-JP" altLang="en-US">
              <a:solidFill>
                <a:schemeClr val="tx1"/>
              </a:solidFill>
              <a:latin typeface="Noto Sans JP Medium" panose="020B0500000000000000" pitchFamily="34" charset="-128"/>
              <a:ea typeface="Noto Sans JP Medium" panose="020B0500000000000000" pitchFamily="34" charset="-128"/>
            </a:endParaRPr>
          </a:p>
        </p:txBody>
      </p:sp>
      <p:sp>
        <p:nvSpPr>
          <p:cNvPr id="19" name="フローチャート: 代替処理 18">
            <a:extLst>
              <a:ext uri="{FF2B5EF4-FFF2-40B4-BE49-F238E27FC236}">
                <a16:creationId xmlns:a16="http://schemas.microsoft.com/office/drawing/2014/main" id="{4245B997-2CFC-64FE-2C18-85AE67B0D624}"/>
              </a:ext>
            </a:extLst>
          </p:cNvPr>
          <p:cNvSpPr/>
          <p:nvPr/>
        </p:nvSpPr>
        <p:spPr>
          <a:xfrm>
            <a:off x="7145496" y="2563121"/>
            <a:ext cx="4894102" cy="3532818"/>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20" name="テキスト ボックス 19">
            <a:extLst>
              <a:ext uri="{FF2B5EF4-FFF2-40B4-BE49-F238E27FC236}">
                <a16:creationId xmlns:a16="http://schemas.microsoft.com/office/drawing/2014/main" id="{54290ADA-2498-3E44-420B-667237D9C6FD}"/>
              </a:ext>
            </a:extLst>
          </p:cNvPr>
          <p:cNvSpPr txBox="1"/>
          <p:nvPr/>
        </p:nvSpPr>
        <p:spPr>
          <a:xfrm>
            <a:off x="7413932" y="1975108"/>
            <a:ext cx="1196161" cy="461665"/>
          </a:xfrm>
          <a:prstGeom prst="rect">
            <a:avLst/>
          </a:prstGeom>
          <a:solidFill>
            <a:schemeClr val="accent3">
              <a:lumMod val="40000"/>
              <a:lumOff val="60000"/>
            </a:schemeClr>
          </a:solidFill>
        </p:spPr>
        <p:txBody>
          <a:bodyPr wrap="non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背景</a:t>
            </a:r>
          </a:p>
        </p:txBody>
      </p:sp>
      <p:sp>
        <p:nvSpPr>
          <p:cNvPr id="21" name="テキスト ボックス 20">
            <a:extLst>
              <a:ext uri="{FF2B5EF4-FFF2-40B4-BE49-F238E27FC236}">
                <a16:creationId xmlns:a16="http://schemas.microsoft.com/office/drawing/2014/main" id="{92C1E9BE-4C23-E734-19BD-38BB1FDDE689}"/>
              </a:ext>
            </a:extLst>
          </p:cNvPr>
          <p:cNvSpPr txBox="1"/>
          <p:nvPr/>
        </p:nvSpPr>
        <p:spPr>
          <a:xfrm>
            <a:off x="7413932" y="2500531"/>
            <a:ext cx="4359472" cy="2308324"/>
          </a:xfrm>
          <a:prstGeom prst="rect">
            <a:avLst/>
          </a:prstGeom>
          <a:solidFill>
            <a:schemeClr val="accent3">
              <a:lumMod val="40000"/>
              <a:lumOff val="60000"/>
            </a:schemeClr>
          </a:solidFill>
        </p:spPr>
        <p:txBody>
          <a:bodyPr wrap="square" rtlCol="0">
            <a:spAutoFit/>
          </a:bodyPr>
          <a:lstStyle/>
          <a:p>
            <a:r>
              <a:rPr kumimoji="1" lang="en-US" altLang="ja-JP">
                <a:latin typeface="Noto Sans JP Medium" panose="020B0500000000000000" pitchFamily="34" charset="-128"/>
                <a:ea typeface="Noto Sans JP Medium" panose="020B0500000000000000" pitchFamily="34" charset="-128"/>
              </a:rPr>
              <a:t>R5</a:t>
            </a:r>
            <a:r>
              <a:rPr kumimoji="1" lang="ja-JP" altLang="en-US">
                <a:latin typeface="Noto Sans JP Medium" panose="020B0500000000000000" pitchFamily="34" charset="-128"/>
                <a:ea typeface="Noto Sans JP Medium" panose="020B0500000000000000" pitchFamily="34" charset="-128"/>
              </a:rPr>
              <a:t>以降、社人研の社会増減の予想と反し、純社会増が継続している</a:t>
            </a:r>
            <a:endParaRPr kumimoji="1" lang="en-US" altLang="ja-JP">
              <a:latin typeface="Noto Sans JP Medium" panose="020B0500000000000000" pitchFamily="34" charset="-128"/>
              <a:ea typeface="Noto Sans JP Medium" panose="020B0500000000000000" pitchFamily="34" charset="-128"/>
            </a:endParaRPr>
          </a:p>
          <a:p>
            <a:endParaRPr lang="en-US" altLang="ja-JP">
              <a:latin typeface="Noto Sans JP Medium" panose="020B0500000000000000" pitchFamily="34" charset="-128"/>
              <a:ea typeface="Noto Sans JP Medium" panose="020B0500000000000000" pitchFamily="34" charset="-128"/>
            </a:endParaRPr>
          </a:p>
          <a:p>
            <a:r>
              <a:rPr kumimoji="1" lang="en-US" altLang="ja-JP">
                <a:latin typeface="Noto Sans JP Medium" panose="020B0500000000000000" pitchFamily="34" charset="-128"/>
                <a:ea typeface="Noto Sans JP Medium" panose="020B0500000000000000" pitchFamily="34" charset="-128"/>
              </a:rPr>
              <a:t>2023</a:t>
            </a:r>
            <a:r>
              <a:rPr kumimoji="1" lang="ja-JP" altLang="en-US">
                <a:latin typeface="Noto Sans JP Medium" panose="020B0500000000000000" pitchFamily="34" charset="-128"/>
                <a:ea typeface="Noto Sans JP Medium" panose="020B0500000000000000" pitchFamily="34" charset="-128"/>
              </a:rPr>
              <a:t>年は、</a:t>
            </a:r>
            <a:r>
              <a:rPr kumimoji="1" lang="en-US" altLang="ja-JP">
                <a:latin typeface="Noto Sans JP Medium" panose="020B0500000000000000" pitchFamily="34" charset="-128"/>
                <a:ea typeface="Noto Sans JP Medium" panose="020B0500000000000000" pitchFamily="34" charset="-128"/>
              </a:rPr>
              <a:t>1274</a:t>
            </a:r>
            <a:r>
              <a:rPr kumimoji="1" lang="ja-JP" altLang="en-US">
                <a:latin typeface="Noto Sans JP Medium" panose="020B0500000000000000" pitchFamily="34" charset="-128"/>
                <a:ea typeface="Noto Sans JP Medium" panose="020B0500000000000000" pitchFamily="34" charset="-128"/>
              </a:rPr>
              <a:t>人となり、大幅な転入超過</a:t>
            </a:r>
          </a:p>
          <a:p>
            <a:endParaRPr lang="en-US" altLang="ja-JP">
              <a:latin typeface="Noto Sans JP Medium" panose="020B0500000000000000" pitchFamily="34" charset="-128"/>
              <a:ea typeface="Noto Sans JP Medium" panose="020B0500000000000000" pitchFamily="34" charset="-128"/>
            </a:endParaRPr>
          </a:p>
          <a:p>
            <a:r>
              <a:rPr lang="en-US" altLang="ja-JP">
                <a:latin typeface="Noto Sans JP Medium" panose="020B0500000000000000" pitchFamily="34" charset="-128"/>
                <a:ea typeface="Noto Sans JP Medium" panose="020B0500000000000000" pitchFamily="34" charset="-128"/>
              </a:rPr>
              <a:t>20</a:t>
            </a:r>
            <a:r>
              <a:rPr lang="ja-JP" altLang="en-US">
                <a:latin typeface="Noto Sans JP Medium" panose="020B0500000000000000" pitchFamily="34" charset="-128"/>
                <a:ea typeface="Noto Sans JP Medium" panose="020B0500000000000000" pitchFamily="34" charset="-128"/>
              </a:rPr>
              <a:t>年間で純社会増を実現できる可能性がある</a:t>
            </a:r>
            <a:endParaRPr lang="en-US" altLang="ja-JP">
              <a:latin typeface="Noto Sans JP Medium" panose="020B0500000000000000" pitchFamily="34" charset="-128"/>
              <a:ea typeface="Noto Sans JP Medium" panose="020B0500000000000000" pitchFamily="34" charset="-128"/>
            </a:endParaRPr>
          </a:p>
        </p:txBody>
      </p:sp>
    </p:spTree>
    <p:extLst>
      <p:ext uri="{BB962C8B-B14F-4D97-AF65-F5344CB8AC3E}">
        <p14:creationId xmlns:p14="http://schemas.microsoft.com/office/powerpoint/2010/main" val="1239805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プレースホルダー 15">
            <a:extLst>
              <a:ext uri="{FF2B5EF4-FFF2-40B4-BE49-F238E27FC236}">
                <a16:creationId xmlns:a16="http://schemas.microsoft.com/office/drawing/2014/main" id="{65AAC74F-C510-C6B3-4B24-A4AAF8285B73}"/>
              </a:ext>
            </a:extLst>
          </p:cNvPr>
          <p:cNvSpPr>
            <a:spLocks noGrp="1"/>
          </p:cNvSpPr>
          <p:nvPr>
            <p:ph type="body" sz="quarter" idx="10"/>
          </p:nvPr>
        </p:nvSpPr>
        <p:spPr/>
        <p:txBody>
          <a:bodyPr/>
          <a:lstStyle/>
          <a:p>
            <a:r>
              <a:rPr lang="en-US" altLang="ja-JP"/>
              <a:t>Appendix</a:t>
            </a:r>
            <a:endParaRPr lang="ja-JP" altLang="en-US"/>
          </a:p>
        </p:txBody>
      </p:sp>
      <p:sp>
        <p:nvSpPr>
          <p:cNvPr id="4" name="タイトル 3">
            <a:extLst>
              <a:ext uri="{FF2B5EF4-FFF2-40B4-BE49-F238E27FC236}">
                <a16:creationId xmlns:a16="http://schemas.microsoft.com/office/drawing/2014/main" id="{B55EDFDB-3413-7DC6-E329-4EC884E00310}"/>
              </a:ext>
            </a:extLst>
          </p:cNvPr>
          <p:cNvSpPr>
            <a:spLocks noGrp="1"/>
          </p:cNvSpPr>
          <p:nvPr>
            <p:ph type="ctrTitle"/>
          </p:nvPr>
        </p:nvSpPr>
        <p:spPr/>
        <p:txBody>
          <a:bodyPr>
            <a:normAutofit/>
          </a:bodyPr>
          <a:lstStyle/>
          <a:p>
            <a:r>
              <a:rPr kumimoji="1" lang="ja-JP" altLang="en-US"/>
              <a:t>計画人口を</a:t>
            </a:r>
            <a:r>
              <a:rPr kumimoji="1" lang="en-US" altLang="ja-JP"/>
              <a:t>13</a:t>
            </a:r>
            <a:r>
              <a:rPr lang="ja-JP" altLang="en-US"/>
              <a:t>万</a:t>
            </a:r>
            <a:r>
              <a:rPr lang="en-US" altLang="ja-JP"/>
              <a:t>2</a:t>
            </a:r>
            <a:r>
              <a:rPr lang="ja-JP" altLang="en-US"/>
              <a:t>千人と設定</a:t>
            </a:r>
            <a:endParaRPr kumimoji="1" lang="ja-JP" altLang="en-US"/>
          </a:p>
        </p:txBody>
      </p:sp>
      <p:sp>
        <p:nvSpPr>
          <p:cNvPr id="5" name="テキスト ボックス 4">
            <a:extLst>
              <a:ext uri="{FF2B5EF4-FFF2-40B4-BE49-F238E27FC236}">
                <a16:creationId xmlns:a16="http://schemas.microsoft.com/office/drawing/2014/main" id="{0DACE3E4-1C89-7758-8CD9-F51DF653BFE1}"/>
              </a:ext>
            </a:extLst>
          </p:cNvPr>
          <p:cNvSpPr txBox="1"/>
          <p:nvPr/>
        </p:nvSpPr>
        <p:spPr>
          <a:xfrm>
            <a:off x="522385" y="1035036"/>
            <a:ext cx="11364813" cy="338554"/>
          </a:xfrm>
          <a:prstGeom prst="rect">
            <a:avLst/>
          </a:prstGeom>
          <a:noFill/>
        </p:spPr>
        <p:txBody>
          <a:bodyPr wrap="square" rtlCol="0">
            <a:spAutoFit/>
          </a:bodyPr>
          <a:lstStyle/>
          <a:p>
            <a:r>
              <a:rPr lang="ja-JP" altLang="en-US" sz="1600">
                <a:latin typeface="Noto Sans JP Medium" panose="020B0500000000000000" pitchFamily="34" charset="-128"/>
                <a:ea typeface="Noto Sans JP Medium" panose="020B0500000000000000" pitchFamily="34" charset="-128"/>
              </a:rPr>
              <a:t>社人研将来人口推計に</a:t>
            </a:r>
            <a:r>
              <a:rPr lang="en-US" altLang="ja-JP" sz="1600">
                <a:latin typeface="Noto Sans JP Medium" panose="020B0500000000000000" pitchFamily="34" charset="-128"/>
                <a:ea typeface="Noto Sans JP Medium" panose="020B0500000000000000" pitchFamily="34" charset="-128"/>
              </a:rPr>
              <a:t>2045</a:t>
            </a:r>
            <a:r>
              <a:rPr lang="ja-JP" altLang="en-US" sz="1600">
                <a:latin typeface="Noto Sans JP Medium" panose="020B0500000000000000" pitchFamily="34" charset="-128"/>
                <a:ea typeface="Noto Sans JP Medium" panose="020B0500000000000000" pitchFamily="34" charset="-128"/>
              </a:rPr>
              <a:t>年までの累計純社会増として、</a:t>
            </a:r>
            <a:r>
              <a:rPr lang="en-US" altLang="ja-JP" sz="1600">
                <a:latin typeface="Noto Sans JP Medium" panose="020B0500000000000000" pitchFamily="34" charset="-128"/>
                <a:ea typeface="Noto Sans JP Medium" panose="020B0500000000000000" pitchFamily="34" charset="-128"/>
              </a:rPr>
              <a:t>1</a:t>
            </a:r>
            <a:r>
              <a:rPr lang="ja-JP" altLang="en-US" sz="1600">
                <a:latin typeface="Noto Sans JP Medium" panose="020B0500000000000000" pitchFamily="34" charset="-128"/>
                <a:ea typeface="Noto Sans JP Medium" panose="020B0500000000000000" pitchFamily="34" charset="-128"/>
              </a:rPr>
              <a:t>万人を上乗せする</a:t>
            </a:r>
            <a:endParaRPr kumimoji="1" lang="ja-JP" altLang="en-US" sz="1600">
              <a:latin typeface="Noto Sans JP Medium" panose="020B0500000000000000" pitchFamily="34" charset="-128"/>
              <a:ea typeface="Noto Sans JP Medium" panose="020B0500000000000000" pitchFamily="34" charset="-128"/>
            </a:endParaRPr>
          </a:p>
        </p:txBody>
      </p:sp>
      <p:graphicFrame>
        <p:nvGraphicFramePr>
          <p:cNvPr id="6" name="表 5">
            <a:extLst>
              <a:ext uri="{FF2B5EF4-FFF2-40B4-BE49-F238E27FC236}">
                <a16:creationId xmlns:a16="http://schemas.microsoft.com/office/drawing/2014/main" id="{071143F8-E357-BC6F-2480-7966E73D0E8D}"/>
              </a:ext>
            </a:extLst>
          </p:cNvPr>
          <p:cNvGraphicFramePr>
            <a:graphicFrameLocks noGrp="1"/>
          </p:cNvGraphicFramePr>
          <p:nvPr/>
        </p:nvGraphicFramePr>
        <p:xfrm>
          <a:off x="668451" y="2027960"/>
          <a:ext cx="7397663" cy="2857500"/>
        </p:xfrm>
        <a:graphic>
          <a:graphicData uri="http://schemas.openxmlformats.org/drawingml/2006/table">
            <a:tbl>
              <a:tblPr firstRow="1" bandRow="1">
                <a:tableStyleId>{5C22544A-7EE6-4342-B048-85BDC9FD1C3A}</a:tableStyleId>
              </a:tblPr>
              <a:tblGrid>
                <a:gridCol w="1850922">
                  <a:extLst>
                    <a:ext uri="{9D8B030D-6E8A-4147-A177-3AD203B41FA5}">
                      <a16:colId xmlns:a16="http://schemas.microsoft.com/office/drawing/2014/main" val="2859598569"/>
                    </a:ext>
                  </a:extLst>
                </a:gridCol>
                <a:gridCol w="1819149">
                  <a:extLst>
                    <a:ext uri="{9D8B030D-6E8A-4147-A177-3AD203B41FA5}">
                      <a16:colId xmlns:a16="http://schemas.microsoft.com/office/drawing/2014/main" val="3901200801"/>
                    </a:ext>
                  </a:extLst>
                </a:gridCol>
                <a:gridCol w="1863796">
                  <a:extLst>
                    <a:ext uri="{9D8B030D-6E8A-4147-A177-3AD203B41FA5}">
                      <a16:colId xmlns:a16="http://schemas.microsoft.com/office/drawing/2014/main" val="2023735702"/>
                    </a:ext>
                  </a:extLst>
                </a:gridCol>
                <a:gridCol w="1863796">
                  <a:extLst>
                    <a:ext uri="{9D8B030D-6E8A-4147-A177-3AD203B41FA5}">
                      <a16:colId xmlns:a16="http://schemas.microsoft.com/office/drawing/2014/main" val="2605407888"/>
                    </a:ext>
                  </a:extLst>
                </a:gridCol>
              </a:tblGrid>
              <a:tr h="571500">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a:t>
                      </a:r>
                      <a:r>
                        <a:rPr kumimoji="1" lang="ja-JP" altLang="en-US" sz="2000" b="0" i="0">
                          <a:solidFill>
                            <a:schemeClr val="tx1"/>
                          </a:solidFill>
                          <a:latin typeface="Noto Sans JP Medium" panose="020B0500000000000000" pitchFamily="34" charset="-128"/>
                          <a:ea typeface="Noto Sans JP Medium" panose="020B0500000000000000" pitchFamily="34" charset="-128"/>
                        </a:rPr>
                        <a:t>人</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1800" b="0" i="0">
                          <a:solidFill>
                            <a:schemeClr val="tx1"/>
                          </a:solidFill>
                          <a:latin typeface="Noto Sans JP Medium" panose="020B0500000000000000" pitchFamily="34" charset="-128"/>
                          <a:ea typeface="Noto Sans JP Medium" panose="020B0500000000000000" pitchFamily="34" charset="-128"/>
                        </a:rPr>
                        <a:t>2025(</a:t>
                      </a:r>
                      <a:r>
                        <a:rPr kumimoji="1" lang="ja-JP" altLang="en-US" sz="1800" b="0" i="0">
                          <a:solidFill>
                            <a:schemeClr val="tx1"/>
                          </a:solidFill>
                          <a:latin typeface="Noto Sans JP Medium" panose="020B0500000000000000" pitchFamily="34" charset="-128"/>
                          <a:ea typeface="Noto Sans JP Medium" panose="020B0500000000000000" pitchFamily="34" charset="-128"/>
                        </a:rPr>
                        <a:t>住基台帳</a:t>
                      </a:r>
                      <a:r>
                        <a:rPr kumimoji="1" lang="en-US" altLang="ja-JP" sz="1800" b="0" i="0">
                          <a:solidFill>
                            <a:schemeClr val="tx1"/>
                          </a:solidFill>
                          <a:latin typeface="Noto Sans JP Medium" panose="020B0500000000000000" pitchFamily="34" charset="-128"/>
                          <a:ea typeface="Noto Sans JP Medium" panose="020B0500000000000000" pitchFamily="34" charset="-128"/>
                        </a:rPr>
                        <a:t>)</a:t>
                      </a:r>
                      <a:endParaRPr kumimoji="1" lang="ja-JP" altLang="en-US" sz="18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2045(</a:t>
                      </a:r>
                      <a:r>
                        <a:rPr kumimoji="1" lang="ja-JP" altLang="en-US" sz="2000" b="0" i="0">
                          <a:solidFill>
                            <a:schemeClr val="tx1"/>
                          </a:solidFill>
                          <a:latin typeface="Noto Sans JP Medium" panose="020B0500000000000000" pitchFamily="34" charset="-128"/>
                          <a:ea typeface="Noto Sans JP Medium" panose="020B0500000000000000" pitchFamily="34" charset="-128"/>
                        </a:rPr>
                        <a:t>推計</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kumimoji="1" lang="en-US" altLang="ja-JP" sz="2000" b="0" i="0">
                          <a:solidFill>
                            <a:schemeClr val="tx1"/>
                          </a:solidFill>
                          <a:latin typeface="Noto Sans JP Medium" panose="020B0500000000000000" pitchFamily="34" charset="-128"/>
                          <a:ea typeface="Noto Sans JP Medium" panose="020B0500000000000000" pitchFamily="34" charset="-128"/>
                        </a:rPr>
                        <a:t>2045(</a:t>
                      </a:r>
                      <a:r>
                        <a:rPr kumimoji="1" lang="ja-JP" altLang="en-US" sz="2000" b="0" i="0">
                          <a:solidFill>
                            <a:schemeClr val="tx1"/>
                          </a:solidFill>
                          <a:latin typeface="Noto Sans JP Medium" panose="020B0500000000000000" pitchFamily="34" charset="-128"/>
                          <a:ea typeface="Noto Sans JP Medium" panose="020B0500000000000000" pitchFamily="34" charset="-128"/>
                        </a:rPr>
                        <a:t>計画</a:t>
                      </a:r>
                      <a:r>
                        <a:rPr kumimoji="1" lang="en-US" altLang="ja-JP" sz="2000" b="0" i="0">
                          <a:solidFill>
                            <a:schemeClr val="tx1"/>
                          </a:solidFill>
                          <a:latin typeface="Noto Sans JP Medium" panose="020B0500000000000000" pitchFamily="34" charset="-128"/>
                          <a:ea typeface="Noto Sans JP Medium" panose="020B0500000000000000" pitchFamily="34" charset="-128"/>
                        </a:rPr>
                        <a:t>)</a:t>
                      </a:r>
                      <a:endParaRPr kumimoji="1" lang="ja-JP" altLang="en-US" sz="2000" b="0" i="0">
                        <a:solidFill>
                          <a:schemeClr val="tx1"/>
                        </a:solidFill>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878433029"/>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0</a:t>
                      </a:r>
                      <a:r>
                        <a:rPr kumimoji="1" lang="ja-JP" altLang="en-US" sz="2000" b="0" i="0">
                          <a:latin typeface="Noto Sans JP Medium" panose="020B0500000000000000" pitchFamily="34" charset="-128"/>
                          <a:ea typeface="Noto Sans JP Medium" panose="020B0500000000000000" pitchFamily="34" charset="-128"/>
                        </a:rPr>
                        <a:t>～</a:t>
                      </a:r>
                      <a:r>
                        <a:rPr kumimoji="1" lang="en-US" altLang="ja-JP" sz="2000" b="0" i="0">
                          <a:latin typeface="Noto Sans JP Medium" panose="020B0500000000000000" pitchFamily="34" charset="-128"/>
                          <a:ea typeface="Noto Sans JP Medium" panose="020B0500000000000000" pitchFamily="34" charset="-128"/>
                        </a:rPr>
                        <a:t>14</a:t>
                      </a:r>
                      <a:r>
                        <a:rPr kumimoji="1" lang="ja-JP" altLang="en-US" sz="2000" b="0" i="0">
                          <a:latin typeface="Noto Sans JP Medium" panose="020B0500000000000000" pitchFamily="34" charset="-128"/>
                          <a:ea typeface="Noto Sans JP Medium" panose="020B0500000000000000" pitchFamily="34" charset="-128"/>
                        </a:rPr>
                        <a:t>歳</a:t>
                      </a: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14,052</a:t>
                      </a:r>
                      <a:endParaRPr kumimoji="1" lang="ja-JP" altLang="en-US" sz="2000"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10,528</a:t>
                      </a:r>
                      <a:endParaRPr kumimoji="1" lang="ja-JP" altLang="en-US" sz="2000" b="0" i="0">
                        <a:latin typeface="Noto Sans JP Medium" panose="020B0500000000000000" pitchFamily="34" charset="-128"/>
                        <a:ea typeface="Noto Sans JP Medium" panose="020B0500000000000000" pitchFamily="34" charset="-128"/>
                      </a:endParaRPr>
                    </a:p>
                  </a:txBody>
                  <a:tcPr anchor="ctr">
                    <a:lnT w="38100" cmpd="sng">
                      <a:noFill/>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10,936 </a:t>
                      </a:r>
                    </a:p>
                  </a:txBody>
                  <a:tcPr marL="9525" marR="9525" marT="9525" marB="0" anchor="ctr">
                    <a:lnT w="38100" cmpd="sng">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9250310"/>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15</a:t>
                      </a:r>
                      <a:r>
                        <a:rPr kumimoji="1" lang="ja-JP" altLang="en-US" sz="2000" b="0" i="0">
                          <a:latin typeface="Noto Sans JP Medium" panose="020B0500000000000000" pitchFamily="34" charset="-128"/>
                          <a:ea typeface="Noto Sans JP Medium" panose="020B0500000000000000" pitchFamily="34" charset="-128"/>
                        </a:rPr>
                        <a:t>～</a:t>
                      </a:r>
                      <a:r>
                        <a:rPr kumimoji="1" lang="en-US" altLang="ja-JP" sz="2000" b="0" i="0">
                          <a:latin typeface="Noto Sans JP Medium" panose="020B0500000000000000" pitchFamily="34" charset="-128"/>
                          <a:ea typeface="Noto Sans JP Medium" panose="020B0500000000000000" pitchFamily="34" charset="-128"/>
                        </a:rPr>
                        <a:t>64</a:t>
                      </a:r>
                      <a:r>
                        <a:rPr kumimoji="1" lang="ja-JP" altLang="en-US" sz="2000"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85,608</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65,898</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72,334 </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9977161"/>
                  </a:ext>
                </a:extLst>
              </a:tr>
              <a:tr h="571500">
                <a:tc>
                  <a:txBody>
                    <a:bodyPr/>
                    <a:lstStyle/>
                    <a:p>
                      <a:pPr algn="ctr"/>
                      <a:r>
                        <a:rPr kumimoji="1" lang="en-US" altLang="ja-JP" sz="2000" b="0" i="0">
                          <a:latin typeface="Noto Sans JP Medium" panose="020B0500000000000000" pitchFamily="34" charset="-128"/>
                          <a:ea typeface="Noto Sans JP Medium" panose="020B0500000000000000" pitchFamily="34" charset="-128"/>
                        </a:rPr>
                        <a:t>65</a:t>
                      </a:r>
                      <a:r>
                        <a:rPr kumimoji="1" lang="ja-JP" altLang="en-US" sz="2000" b="0" i="0">
                          <a:latin typeface="Noto Sans JP Medium" panose="020B0500000000000000" pitchFamily="34" charset="-128"/>
                          <a:ea typeface="Noto Sans JP Medium" panose="020B0500000000000000" pitchFamily="34" charset="-128"/>
                        </a:rPr>
                        <a:t>歳～</a:t>
                      </a: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41,437</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46,903</a:t>
                      </a:r>
                      <a:endParaRPr kumimoji="1" lang="ja-JP" altLang="en-US" sz="2000" b="0" i="0">
                        <a:latin typeface="Noto Sans JP Medium" panose="020B0500000000000000" pitchFamily="34" charset="-128"/>
                        <a:ea typeface="Noto Sans JP Medium" panose="020B0500000000000000" pitchFamily="34" charset="-128"/>
                      </a:endParaRPr>
                    </a:p>
                  </a:txBody>
                  <a:tcPr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49,475 </a:t>
                      </a:r>
                    </a:p>
                  </a:txBody>
                  <a:tcPr marL="9525" marR="9525" marT="9525" marB="0" anchor="ct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58142366"/>
                  </a:ext>
                </a:extLst>
              </a:tr>
              <a:tr h="571500">
                <a:tc>
                  <a:txBody>
                    <a:bodyPr/>
                    <a:lstStyle/>
                    <a:p>
                      <a:pPr algn="ctr"/>
                      <a:r>
                        <a:rPr kumimoji="1" lang="ja-JP" altLang="en-US" sz="2000" b="0" i="0">
                          <a:latin typeface="Noto Sans JP Medium" panose="020B0500000000000000" pitchFamily="34" charset="-128"/>
                          <a:ea typeface="Noto Sans JP Medium" panose="020B0500000000000000" pitchFamily="34" charset="-128"/>
                        </a:rPr>
                        <a:t>計</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141,097</a:t>
                      </a:r>
                      <a:endParaRPr kumimoji="1" lang="ja-JP" altLang="en-US" sz="2000"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a:r>
                        <a:rPr kumimoji="1" lang="en-US" altLang="ja-JP" sz="2000" b="0" i="0">
                          <a:latin typeface="Noto Sans JP Medium" panose="020B0500000000000000" pitchFamily="34" charset="-128"/>
                          <a:ea typeface="Noto Sans JP Medium" panose="020B0500000000000000" pitchFamily="34" charset="-128"/>
                        </a:rPr>
                        <a:t>123,329</a:t>
                      </a:r>
                      <a:endParaRPr kumimoji="1" lang="ja-JP" altLang="en-US" sz="2000" b="0" i="0">
                        <a:latin typeface="Noto Sans JP Medium" panose="020B0500000000000000" pitchFamily="34" charset="-128"/>
                        <a:ea typeface="Noto Sans JP Medium" panose="020B0500000000000000" pitchFamily="34" charset="-128"/>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r" fontAlgn="ctr"/>
                      <a:r>
                        <a:rPr lang="en-US" altLang="ja-JP" sz="2000" b="0" i="0" u="none" strike="noStrike">
                          <a:solidFill>
                            <a:srgbClr val="000000"/>
                          </a:solidFill>
                          <a:effectLst/>
                          <a:latin typeface="Noto Sans JP Medium" panose="020B0500000000000000" pitchFamily="34" charset="-128"/>
                          <a:ea typeface="Noto Sans JP Medium" panose="020B0500000000000000" pitchFamily="34" charset="-128"/>
                        </a:rPr>
                        <a:t>132,745 </a:t>
                      </a: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557630654"/>
                  </a:ext>
                </a:extLst>
              </a:tr>
            </a:tbl>
          </a:graphicData>
        </a:graphic>
      </p:graphicFrame>
      <p:sp>
        <p:nvSpPr>
          <p:cNvPr id="7" name="環状矢印 6">
            <a:extLst>
              <a:ext uri="{FF2B5EF4-FFF2-40B4-BE49-F238E27FC236}">
                <a16:creationId xmlns:a16="http://schemas.microsoft.com/office/drawing/2014/main" id="{6E97DFCE-ED72-59EE-78DF-D4FAD9027184}"/>
              </a:ext>
            </a:extLst>
          </p:cNvPr>
          <p:cNvSpPr/>
          <p:nvPr/>
        </p:nvSpPr>
        <p:spPr>
          <a:xfrm rot="10800000" flipH="1">
            <a:off x="5067498" y="4006948"/>
            <a:ext cx="2274590" cy="1816015"/>
          </a:xfrm>
          <a:prstGeom prst="circularArrow">
            <a:avLst>
              <a:gd name="adj1" fmla="val 8687"/>
              <a:gd name="adj2" fmla="val 1075088"/>
              <a:gd name="adj3" fmla="val 20555390"/>
              <a:gd name="adj4" fmla="val 10834958"/>
              <a:gd name="adj5" fmla="val 13183"/>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 name="テキスト ボックス 7">
            <a:extLst>
              <a:ext uri="{FF2B5EF4-FFF2-40B4-BE49-F238E27FC236}">
                <a16:creationId xmlns:a16="http://schemas.microsoft.com/office/drawing/2014/main" id="{1263D5DC-96A2-8531-59FA-1E1CCE2E2163}"/>
              </a:ext>
            </a:extLst>
          </p:cNvPr>
          <p:cNvSpPr txBox="1"/>
          <p:nvPr/>
        </p:nvSpPr>
        <p:spPr>
          <a:xfrm>
            <a:off x="7095706" y="5002436"/>
            <a:ext cx="5077031" cy="584775"/>
          </a:xfrm>
          <a:prstGeom prst="rect">
            <a:avLst/>
          </a:prstGeom>
          <a:noFill/>
        </p:spPr>
        <p:txBody>
          <a:bodyPr wrap="none" rtlCol="0">
            <a:spAutoFit/>
          </a:bodyPr>
          <a:lstStyle/>
          <a:p>
            <a:r>
              <a:rPr kumimoji="1" lang="en-US" altLang="ja-JP" sz="2400">
                <a:latin typeface="Noto Sans JP Medium" panose="020B0500000000000000" pitchFamily="34" charset="-128"/>
                <a:ea typeface="Noto Sans JP Medium" panose="020B0500000000000000" pitchFamily="34" charset="-128"/>
              </a:rPr>
              <a:t>20</a:t>
            </a:r>
            <a:r>
              <a:rPr kumimoji="1" lang="ja-JP" altLang="en-US" sz="2400">
                <a:latin typeface="Noto Sans JP Medium" panose="020B0500000000000000" pitchFamily="34" charset="-128"/>
                <a:ea typeface="Noto Sans JP Medium" panose="020B0500000000000000" pitchFamily="34" charset="-128"/>
              </a:rPr>
              <a:t>年間で</a:t>
            </a:r>
            <a:r>
              <a:rPr kumimoji="1" lang="ja-JP" altLang="en-US" sz="3200">
                <a:latin typeface="Noto Sans JP Medium" panose="020B0500000000000000" pitchFamily="34" charset="-128"/>
                <a:ea typeface="Noto Sans JP Medium" panose="020B0500000000000000" pitchFamily="34" charset="-128"/>
              </a:rPr>
              <a:t>純社会増</a:t>
            </a:r>
            <a:r>
              <a:rPr kumimoji="1" lang="en-US" altLang="ja-JP" sz="3200">
                <a:latin typeface="Noto Sans JP Medium" panose="020B0500000000000000" pitchFamily="34" charset="-128"/>
                <a:ea typeface="Noto Sans JP Medium" panose="020B0500000000000000" pitchFamily="34" charset="-128"/>
              </a:rPr>
              <a:t>1</a:t>
            </a:r>
            <a:r>
              <a:rPr kumimoji="1" lang="ja-JP" altLang="en-US" sz="3200">
                <a:latin typeface="Noto Sans JP Medium" panose="020B0500000000000000" pitchFamily="34" charset="-128"/>
                <a:ea typeface="Noto Sans JP Medium" panose="020B0500000000000000" pitchFamily="34" charset="-128"/>
              </a:rPr>
              <a:t>万人</a:t>
            </a:r>
            <a:r>
              <a:rPr kumimoji="1" lang="ja-JP" altLang="en-US" sz="2400">
                <a:latin typeface="Noto Sans JP Medium" panose="020B0500000000000000" pitchFamily="34" charset="-128"/>
                <a:ea typeface="Noto Sans JP Medium" panose="020B0500000000000000" pitchFamily="34" charset="-128"/>
              </a:rPr>
              <a:t>で達成</a:t>
            </a:r>
          </a:p>
        </p:txBody>
      </p:sp>
      <p:sp>
        <p:nvSpPr>
          <p:cNvPr id="9" name="フローチャート: 代替処理 8">
            <a:extLst>
              <a:ext uri="{FF2B5EF4-FFF2-40B4-BE49-F238E27FC236}">
                <a16:creationId xmlns:a16="http://schemas.microsoft.com/office/drawing/2014/main" id="{919F0179-6280-2710-FFB6-77B498703532}"/>
              </a:ext>
            </a:extLst>
          </p:cNvPr>
          <p:cNvSpPr/>
          <p:nvPr/>
        </p:nvSpPr>
        <p:spPr>
          <a:xfrm>
            <a:off x="8376557" y="1294032"/>
            <a:ext cx="3667590" cy="2527598"/>
          </a:xfrm>
          <a:prstGeom prst="flowChartAlternateProcess">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0" name="テキスト ボックス 9">
            <a:extLst>
              <a:ext uri="{FF2B5EF4-FFF2-40B4-BE49-F238E27FC236}">
                <a16:creationId xmlns:a16="http://schemas.microsoft.com/office/drawing/2014/main" id="{714C6825-6CE5-BD2F-0F13-E61617BA038F}"/>
              </a:ext>
            </a:extLst>
          </p:cNvPr>
          <p:cNvSpPr txBox="1"/>
          <p:nvPr/>
        </p:nvSpPr>
        <p:spPr>
          <a:xfrm>
            <a:off x="8491496" y="1423371"/>
            <a:ext cx="2726233" cy="461665"/>
          </a:xfrm>
          <a:prstGeom prst="rect">
            <a:avLst/>
          </a:prstGeom>
          <a:solidFill>
            <a:schemeClr val="accent3">
              <a:lumMod val="40000"/>
              <a:lumOff val="60000"/>
            </a:schemeClr>
          </a:solidFill>
        </p:spPr>
        <p:txBody>
          <a:bodyPr wrap="square" rtlCol="0">
            <a:spAutoFit/>
          </a:bodyPr>
          <a:lstStyle/>
          <a:p>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a:t>
            </a:r>
            <a:r>
              <a:rPr kumimoji="1" lang="en-US" altLang="ja-JP" sz="2400" b="1">
                <a:solidFill>
                  <a:schemeClr val="accent2">
                    <a:lumMod val="50000"/>
                  </a:schemeClr>
                </a:solidFill>
                <a:latin typeface="Noto Sans JP Black" panose="020B0500000000000000" pitchFamily="34" charset="-128"/>
                <a:ea typeface="Noto Sans JP Black" panose="020B0500000000000000" pitchFamily="34" charset="-128"/>
              </a:rPr>
              <a:t> </a:t>
            </a:r>
            <a:r>
              <a:rPr kumimoji="1" lang="ja-JP" altLang="en-US" sz="2400" b="1">
                <a:solidFill>
                  <a:schemeClr val="accent2">
                    <a:lumMod val="50000"/>
                  </a:schemeClr>
                </a:solidFill>
                <a:latin typeface="Noto Sans JP Black" panose="020B0500000000000000" pitchFamily="34" charset="-128"/>
                <a:ea typeface="Noto Sans JP Black" panose="020B0500000000000000" pitchFamily="34" charset="-128"/>
              </a:rPr>
              <a:t>効果</a:t>
            </a:r>
          </a:p>
        </p:txBody>
      </p:sp>
      <p:sp>
        <p:nvSpPr>
          <p:cNvPr id="11" name="テキスト ボックス 10">
            <a:extLst>
              <a:ext uri="{FF2B5EF4-FFF2-40B4-BE49-F238E27FC236}">
                <a16:creationId xmlns:a16="http://schemas.microsoft.com/office/drawing/2014/main" id="{11B56F3C-3428-7399-E7E4-787CDF722ECD}"/>
              </a:ext>
            </a:extLst>
          </p:cNvPr>
          <p:cNvSpPr txBox="1"/>
          <p:nvPr/>
        </p:nvSpPr>
        <p:spPr>
          <a:xfrm>
            <a:off x="8726370" y="2041870"/>
            <a:ext cx="2967963" cy="830997"/>
          </a:xfrm>
          <a:prstGeom prst="rect">
            <a:avLst/>
          </a:prstGeom>
          <a:no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累計赤字を</a:t>
            </a:r>
            <a:endParaRPr kumimoji="1" lang="en-US" altLang="ja-JP" sz="2000">
              <a:latin typeface="Noto Sans JP Medium" panose="020B0500000000000000" pitchFamily="34" charset="-128"/>
              <a:ea typeface="Noto Sans JP Medium" panose="020B0500000000000000" pitchFamily="34" charset="-128"/>
            </a:endParaRPr>
          </a:p>
          <a:p>
            <a:r>
              <a:rPr kumimoji="1" lang="en-US" altLang="ja-JP" sz="2800" b="1">
                <a:solidFill>
                  <a:schemeClr val="accent2">
                    <a:lumMod val="50000"/>
                  </a:schemeClr>
                </a:solidFill>
                <a:latin typeface="Noto Sans JP" panose="020B0500000000000000" pitchFamily="34" charset="-128"/>
                <a:ea typeface="Noto Sans JP" panose="020B0500000000000000" pitchFamily="34" charset="-128"/>
              </a:rPr>
              <a:t>109</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億円削減</a:t>
            </a:r>
            <a:endParaRPr kumimoji="1" lang="ja-JP" altLang="en-US" sz="2000" b="1">
              <a:solidFill>
                <a:schemeClr val="accent2">
                  <a:lumMod val="50000"/>
                </a:schemeClr>
              </a:solidFill>
              <a:latin typeface="Noto Sans JP" panose="020B0500000000000000" pitchFamily="34" charset="-128"/>
              <a:ea typeface="Noto Sans JP" panose="020B0500000000000000" pitchFamily="34" charset="-128"/>
            </a:endParaRPr>
          </a:p>
        </p:txBody>
      </p:sp>
      <p:sp>
        <p:nvSpPr>
          <p:cNvPr id="14" name="テキスト ボックス 13">
            <a:extLst>
              <a:ext uri="{FF2B5EF4-FFF2-40B4-BE49-F238E27FC236}">
                <a16:creationId xmlns:a16="http://schemas.microsoft.com/office/drawing/2014/main" id="{DE1D2DB3-2D20-B5B3-67CA-F673CAA23F37}"/>
              </a:ext>
            </a:extLst>
          </p:cNvPr>
          <p:cNvSpPr txBox="1"/>
          <p:nvPr/>
        </p:nvSpPr>
        <p:spPr>
          <a:xfrm>
            <a:off x="7103454" y="6008707"/>
            <a:ext cx="4169731" cy="584775"/>
          </a:xfrm>
          <a:prstGeom prst="rect">
            <a:avLst/>
          </a:prstGeom>
          <a:noFill/>
        </p:spPr>
        <p:txBody>
          <a:bodyPr wrap="none" rtlCol="0">
            <a:spAutoFit/>
          </a:bodyPr>
          <a:lstStyle/>
          <a:p>
            <a:r>
              <a:rPr lang="ja-JP" altLang="en-US" sz="2400">
                <a:latin typeface="Noto Sans JP Medium" panose="020B0500000000000000" pitchFamily="34" charset="-128"/>
                <a:ea typeface="Noto Sans JP Medium" panose="020B0500000000000000" pitchFamily="34" charset="-128"/>
              </a:rPr>
              <a:t>年平均</a:t>
            </a:r>
            <a:r>
              <a:rPr kumimoji="1" lang="ja-JP" altLang="en-US" sz="2400">
                <a:latin typeface="Noto Sans JP Medium" panose="020B0500000000000000" pitchFamily="34" charset="-128"/>
                <a:ea typeface="Noto Sans JP Medium" panose="020B0500000000000000" pitchFamily="34" charset="-128"/>
              </a:rPr>
              <a:t>で</a:t>
            </a:r>
            <a:r>
              <a:rPr kumimoji="1" lang="ja-JP" altLang="en-US" sz="3200">
                <a:latin typeface="Noto Sans JP Medium" panose="020B0500000000000000" pitchFamily="34" charset="-128"/>
                <a:ea typeface="Noto Sans JP Medium" panose="020B0500000000000000" pitchFamily="34" charset="-128"/>
              </a:rPr>
              <a:t>純社会増</a:t>
            </a:r>
            <a:r>
              <a:rPr lang="en-US" altLang="ja-JP" sz="3200">
                <a:latin typeface="Noto Sans JP Medium" panose="020B0500000000000000" pitchFamily="34" charset="-128"/>
                <a:ea typeface="Noto Sans JP Medium" panose="020B0500000000000000" pitchFamily="34" charset="-128"/>
              </a:rPr>
              <a:t>500</a:t>
            </a:r>
            <a:r>
              <a:rPr kumimoji="1" lang="ja-JP" altLang="en-US" sz="3200">
                <a:latin typeface="Noto Sans JP Medium" panose="020B0500000000000000" pitchFamily="34" charset="-128"/>
                <a:ea typeface="Noto Sans JP Medium" panose="020B0500000000000000" pitchFamily="34" charset="-128"/>
              </a:rPr>
              <a:t>人</a:t>
            </a:r>
            <a:endParaRPr kumimoji="1" lang="ja-JP" altLang="en-US" sz="2400">
              <a:latin typeface="Noto Sans JP Medium" panose="020B0500000000000000" pitchFamily="34" charset="-128"/>
              <a:ea typeface="Noto Sans JP Medium" panose="020B0500000000000000" pitchFamily="34" charset="-128"/>
            </a:endParaRPr>
          </a:p>
        </p:txBody>
      </p:sp>
      <p:sp>
        <p:nvSpPr>
          <p:cNvPr id="15" name="上下矢印 14">
            <a:extLst>
              <a:ext uri="{FF2B5EF4-FFF2-40B4-BE49-F238E27FC236}">
                <a16:creationId xmlns:a16="http://schemas.microsoft.com/office/drawing/2014/main" id="{0DD2548D-4043-1823-1C34-0F54A03D1AF9}"/>
              </a:ext>
            </a:extLst>
          </p:cNvPr>
          <p:cNvSpPr/>
          <p:nvPr/>
        </p:nvSpPr>
        <p:spPr>
          <a:xfrm>
            <a:off x="9362755" y="5503856"/>
            <a:ext cx="514350" cy="584775"/>
          </a:xfrm>
          <a:prstGeom prst="upDownArrow">
            <a:avLst>
              <a:gd name="adj1" fmla="val 36324"/>
              <a:gd name="adj2" fmla="val 32694"/>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グループ化 16">
            <a:extLst>
              <a:ext uri="{FF2B5EF4-FFF2-40B4-BE49-F238E27FC236}">
                <a16:creationId xmlns:a16="http://schemas.microsoft.com/office/drawing/2014/main" id="{EBC913A7-52AA-A652-20F3-AAE2856F0063}"/>
              </a:ext>
            </a:extLst>
          </p:cNvPr>
          <p:cNvGrpSpPr/>
          <p:nvPr/>
        </p:nvGrpSpPr>
        <p:grpSpPr>
          <a:xfrm>
            <a:off x="873729" y="5202464"/>
            <a:ext cx="4351155" cy="1308064"/>
            <a:chOff x="15110316" y="2880000"/>
            <a:chExt cx="5143577" cy="2182187"/>
          </a:xfrm>
          <a:solidFill>
            <a:schemeClr val="accent2">
              <a:lumMod val="40000"/>
              <a:lumOff val="60000"/>
            </a:schemeClr>
          </a:solidFill>
        </p:grpSpPr>
        <p:sp>
          <p:nvSpPr>
            <p:cNvPr id="18" name="フローチャート: 代替処理 17">
              <a:extLst>
                <a:ext uri="{FF2B5EF4-FFF2-40B4-BE49-F238E27FC236}">
                  <a16:creationId xmlns:a16="http://schemas.microsoft.com/office/drawing/2014/main" id="{2D5454C6-B7EB-6D68-79FB-3BDAD6DF6E62}"/>
                </a:ext>
              </a:extLst>
            </p:cNvPr>
            <p:cNvSpPr/>
            <p:nvPr/>
          </p:nvSpPr>
          <p:spPr>
            <a:xfrm>
              <a:off x="15110316" y="2880000"/>
              <a:ext cx="5143577" cy="2182187"/>
            </a:xfrm>
            <a:prstGeom prst="flowChartAlternateProcess">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800">
                <a:ln w="0">
                  <a:noFill/>
                </a:ln>
                <a:solidFill>
                  <a:schemeClr val="tx1"/>
                </a:solidFill>
                <a:effectLst>
                  <a:outerShdw blurRad="38100" dist="19050" dir="2700000" algn="tl" rotWithShape="0">
                    <a:schemeClr val="dk1">
                      <a:alpha val="40000"/>
                    </a:schemeClr>
                  </a:outerShdw>
                </a:effectLst>
                <a:latin typeface="Noto Sans JP Medium" panose="020B0200000000000000" pitchFamily="50" charset="-128"/>
                <a:ea typeface="Noto Sans JP Medium" panose="020B0200000000000000" pitchFamily="50" charset="-128"/>
              </a:endParaRPr>
            </a:p>
          </p:txBody>
        </p:sp>
        <p:sp>
          <p:nvSpPr>
            <p:cNvPr id="19" name="テキスト ボックス 18">
              <a:extLst>
                <a:ext uri="{FF2B5EF4-FFF2-40B4-BE49-F238E27FC236}">
                  <a16:creationId xmlns:a16="http://schemas.microsoft.com/office/drawing/2014/main" id="{748B26B7-A4FE-BAE7-711D-A7078FA9AA5B}"/>
                </a:ext>
              </a:extLst>
            </p:cNvPr>
            <p:cNvSpPr txBox="1"/>
            <p:nvPr/>
          </p:nvSpPr>
          <p:spPr>
            <a:xfrm>
              <a:off x="15254614" y="3086158"/>
              <a:ext cx="3332853" cy="563235"/>
            </a:xfrm>
            <a:prstGeom prst="rect">
              <a:avLst/>
            </a:prstGeom>
            <a:grpFill/>
          </p:spPr>
          <p:txBody>
            <a:bodyPr wrap="non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a:t>
              </a:r>
              <a:r>
                <a:rPr kumimoji="1" lang="en-US" altLang="ja-JP" sz="2400" b="1">
                  <a:solidFill>
                    <a:schemeClr val="accent1">
                      <a:lumMod val="75000"/>
                    </a:schemeClr>
                  </a:solidFill>
                  <a:latin typeface="Noto Sans JP" panose="020B0500000000000000" pitchFamily="34" charset="-128"/>
                  <a:ea typeface="Noto Sans JP" panose="020B0500000000000000" pitchFamily="34" charset="-128"/>
                </a:rPr>
                <a:t> </a:t>
              </a:r>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マスタープラン</a:t>
              </a:r>
            </a:p>
          </p:txBody>
        </p:sp>
        <p:sp>
          <p:nvSpPr>
            <p:cNvPr id="20" name="テキスト ボックス 19">
              <a:extLst>
                <a:ext uri="{FF2B5EF4-FFF2-40B4-BE49-F238E27FC236}">
                  <a16:creationId xmlns:a16="http://schemas.microsoft.com/office/drawing/2014/main" id="{A9226B28-CC8D-22D7-7011-51BCFD7820DD}"/>
                </a:ext>
              </a:extLst>
            </p:cNvPr>
            <p:cNvSpPr txBox="1"/>
            <p:nvPr/>
          </p:nvSpPr>
          <p:spPr>
            <a:xfrm>
              <a:off x="15414255" y="4056822"/>
              <a:ext cx="4692851" cy="770176"/>
            </a:xfrm>
            <a:prstGeom prst="rect">
              <a:avLst/>
            </a:prstGeom>
            <a:grpFill/>
          </p:spPr>
          <p:txBody>
            <a:bodyPr wrap="square" rtlCol="0">
              <a:spAutoFit/>
            </a:bodyPr>
            <a:lstStyle/>
            <a:p>
              <a:r>
                <a:rPr kumimoji="1" lang="ja-JP" altLang="en-US" sz="2400" b="1">
                  <a:solidFill>
                    <a:schemeClr val="accent1">
                      <a:lumMod val="75000"/>
                    </a:schemeClr>
                  </a:solidFill>
                  <a:latin typeface="Noto Sans JP" panose="020B0500000000000000" pitchFamily="34" charset="-128"/>
                  <a:ea typeface="Noto Sans JP" panose="020B0500000000000000" pitchFamily="34" charset="-128"/>
                </a:rPr>
                <a:t>純社会増実現</a:t>
              </a:r>
              <a:r>
                <a:rPr kumimoji="1" lang="ja-JP" altLang="en-US">
                  <a:latin typeface="Noto Sans JP Medium" panose="020B0500000000000000" pitchFamily="34" charset="-128"/>
                  <a:ea typeface="Noto Sans JP Medium" panose="020B0500000000000000" pitchFamily="34" charset="-128"/>
                </a:rPr>
                <a:t>に向けた取り組み</a:t>
              </a:r>
            </a:p>
          </p:txBody>
        </p:sp>
      </p:grpSp>
      <p:sp>
        <p:nvSpPr>
          <p:cNvPr id="2" name="テキスト ボックス 1">
            <a:extLst>
              <a:ext uri="{FF2B5EF4-FFF2-40B4-BE49-F238E27FC236}">
                <a16:creationId xmlns:a16="http://schemas.microsoft.com/office/drawing/2014/main" id="{9B225465-F2F6-7C34-CB6F-A85B79A4F58A}"/>
              </a:ext>
            </a:extLst>
          </p:cNvPr>
          <p:cNvSpPr txBox="1"/>
          <p:nvPr/>
        </p:nvSpPr>
        <p:spPr>
          <a:xfrm>
            <a:off x="580787" y="4893672"/>
            <a:ext cx="7733650" cy="246221"/>
          </a:xfrm>
          <a:prstGeom prst="rect">
            <a:avLst/>
          </a:prstGeom>
          <a:noFill/>
        </p:spPr>
        <p:txBody>
          <a:bodyPr wrap="square">
            <a:spAutoFit/>
          </a:bodyPr>
          <a:lstStyle/>
          <a:p>
            <a:r>
              <a:rPr kumimoji="1" lang="ja-JP" altLang="en-US" sz="1000">
                <a:latin typeface="Noto Sans JP Medium" panose="020B0500000000000000" pitchFamily="34" charset="-128"/>
                <a:ea typeface="Noto Sans JP Medium" panose="020B0500000000000000" pitchFamily="34" charset="-128"/>
              </a:rPr>
              <a:t>国立社会保障・人口問題研究所「日本の地域別将来人口推計</a:t>
            </a:r>
            <a:r>
              <a:rPr kumimoji="1" lang="en-US" altLang="ja-JP" sz="1000">
                <a:latin typeface="Noto Sans JP Medium" panose="020B0500000000000000" pitchFamily="34" charset="-128"/>
                <a:ea typeface="Noto Sans JP Medium" panose="020B0500000000000000" pitchFamily="34" charset="-128"/>
              </a:rPr>
              <a:t>(R5)</a:t>
            </a:r>
            <a:r>
              <a:rPr kumimoji="1" lang="ja-JP" altLang="en-US" sz="1000">
                <a:latin typeface="Noto Sans JP Medium" panose="020B0500000000000000" pitchFamily="34" charset="-128"/>
                <a:ea typeface="Noto Sans JP Medium" panose="020B0500000000000000" pitchFamily="34" charset="-128"/>
              </a:rPr>
              <a:t>」より作成</a:t>
            </a:r>
            <a:endParaRPr lang="ja-JP" altLang="en-US" sz="1000"/>
          </a:p>
        </p:txBody>
      </p:sp>
      <p:sp>
        <p:nvSpPr>
          <p:cNvPr id="12" name="テキスト ボックス 11">
            <a:extLst>
              <a:ext uri="{FF2B5EF4-FFF2-40B4-BE49-F238E27FC236}">
                <a16:creationId xmlns:a16="http://schemas.microsoft.com/office/drawing/2014/main" id="{E39CA7D5-0F62-7555-BB81-5F8ADD0ECEFB}"/>
              </a:ext>
            </a:extLst>
          </p:cNvPr>
          <p:cNvSpPr txBox="1"/>
          <p:nvPr/>
        </p:nvSpPr>
        <p:spPr>
          <a:xfrm>
            <a:off x="8726370" y="2972362"/>
            <a:ext cx="2967963" cy="523220"/>
          </a:xfrm>
          <a:prstGeom prst="rect">
            <a:avLst/>
          </a:prstGeom>
          <a:noFill/>
        </p:spPr>
        <p:txBody>
          <a:bodyPr wrap="square" rtlCol="0">
            <a:spAutoFit/>
          </a:bodyPr>
          <a:lstStyle/>
          <a:p>
            <a:r>
              <a:rPr kumimoji="1" lang="ja-JP" altLang="en-US" sz="2000">
                <a:latin typeface="Noto Sans JP Medium" panose="020B0500000000000000" pitchFamily="34" charset="-128"/>
                <a:ea typeface="Noto Sans JP Medium" panose="020B0500000000000000" pitchFamily="34" charset="-128"/>
              </a:rPr>
              <a:t>都市の</a:t>
            </a:r>
            <a:r>
              <a:rPr kumimoji="1" lang="ja-JP" altLang="en-US" sz="2800" b="1">
                <a:solidFill>
                  <a:schemeClr val="accent2">
                    <a:lumMod val="50000"/>
                  </a:schemeClr>
                </a:solidFill>
                <a:latin typeface="Noto Sans JP" panose="020B0500000000000000" pitchFamily="34" charset="-128"/>
                <a:ea typeface="Noto Sans JP" panose="020B0500000000000000" pitchFamily="34" charset="-128"/>
              </a:rPr>
              <a:t>低密化抑制</a:t>
            </a:r>
            <a:endParaRPr kumimoji="1" lang="en-US" altLang="ja-JP" sz="2000" b="1">
              <a:solidFill>
                <a:schemeClr val="accent2">
                  <a:lumMod val="50000"/>
                </a:schemeClr>
              </a:solidFill>
              <a:latin typeface="Noto Sans JP" panose="020B0500000000000000" pitchFamily="34" charset="-128"/>
              <a:ea typeface="Noto Sans JP" panose="020B0500000000000000" pitchFamily="34" charset="-128"/>
            </a:endParaRPr>
          </a:p>
        </p:txBody>
      </p:sp>
    </p:spTree>
    <p:extLst>
      <p:ext uri="{BB962C8B-B14F-4D97-AF65-F5344CB8AC3E}">
        <p14:creationId xmlns:p14="http://schemas.microsoft.com/office/powerpoint/2010/main" val="250499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A2D357A-0467-D5C5-5BF5-08189190559B}"/>
              </a:ext>
            </a:extLst>
          </p:cNvPr>
          <p:cNvSpPr>
            <a:spLocks noGrp="1"/>
          </p:cNvSpPr>
          <p:nvPr>
            <p:ph type="body" sz="quarter" idx="10"/>
          </p:nvPr>
        </p:nvSpPr>
        <p:spPr/>
        <p:txBody>
          <a:bodyPr/>
          <a:lstStyle/>
          <a:p>
            <a:r>
              <a:rPr lang="en-US" altLang="ja-JP"/>
              <a:t>Appendix</a:t>
            </a:r>
            <a:endParaRPr lang="ja-JP" altLang="en-US"/>
          </a:p>
        </p:txBody>
      </p:sp>
      <p:sp>
        <p:nvSpPr>
          <p:cNvPr id="4" name="タイトル 3">
            <a:extLst>
              <a:ext uri="{FF2B5EF4-FFF2-40B4-BE49-F238E27FC236}">
                <a16:creationId xmlns:a16="http://schemas.microsoft.com/office/drawing/2014/main" id="{F2F209B6-8B8B-BE11-72E5-5517D30CB2FC}"/>
              </a:ext>
            </a:extLst>
          </p:cNvPr>
          <p:cNvSpPr>
            <a:spLocks noGrp="1"/>
          </p:cNvSpPr>
          <p:nvPr>
            <p:ph type="ctrTitle"/>
          </p:nvPr>
        </p:nvSpPr>
        <p:spPr/>
        <p:txBody>
          <a:bodyPr/>
          <a:lstStyle/>
          <a:p>
            <a:r>
              <a:rPr kumimoji="1" lang="ja-JP" altLang="en-US"/>
              <a:t>財政の試算手法</a:t>
            </a:r>
          </a:p>
        </p:txBody>
      </p:sp>
      <p:sp>
        <p:nvSpPr>
          <p:cNvPr id="7" name="テキスト ボックス 6">
            <a:extLst>
              <a:ext uri="{FF2B5EF4-FFF2-40B4-BE49-F238E27FC236}">
                <a16:creationId xmlns:a16="http://schemas.microsoft.com/office/drawing/2014/main" id="{E77DDE7C-E164-C4F3-5D59-7C580D003513}"/>
              </a:ext>
            </a:extLst>
          </p:cNvPr>
          <p:cNvSpPr txBox="1"/>
          <p:nvPr/>
        </p:nvSpPr>
        <p:spPr>
          <a:xfrm>
            <a:off x="571476" y="957550"/>
            <a:ext cx="7455887" cy="646331"/>
          </a:xfrm>
          <a:prstGeom prst="rect">
            <a:avLst/>
          </a:prstGeom>
          <a:noFill/>
        </p:spPr>
        <p:txBody>
          <a:bodyPr wrap="none" rtlCol="0">
            <a:spAutoFit/>
          </a:bodyPr>
          <a:lstStyle/>
          <a:p>
            <a:r>
              <a:rPr kumimoji="1" lang="en-US" altLang="ja-JP">
                <a:latin typeface="Noto Sans JP Medium" panose="020B0500000000000000" pitchFamily="34" charset="-128"/>
                <a:ea typeface="Noto Sans JP Medium" panose="020B0500000000000000" pitchFamily="34" charset="-128"/>
              </a:rPr>
              <a:t>2034</a:t>
            </a:r>
            <a:r>
              <a:rPr kumimoji="1" lang="ja-JP" altLang="en-US">
                <a:latin typeface="Noto Sans JP Medium" panose="020B0500000000000000" pitchFamily="34" charset="-128"/>
                <a:ea typeface="Noto Sans JP Medium" panose="020B0500000000000000" pitchFamily="34" charset="-128"/>
              </a:rPr>
              <a:t>年までは、土浦市「</a:t>
            </a:r>
            <a:r>
              <a:rPr kumimoji="1" lang="en-US" altLang="ja-JP">
                <a:latin typeface="Noto Sans JP Medium" panose="020B0500000000000000" pitchFamily="34" charset="-128"/>
                <a:ea typeface="Noto Sans JP Medium" panose="020B0500000000000000" pitchFamily="34" charset="-128"/>
              </a:rPr>
              <a:t>R6</a:t>
            </a:r>
            <a:r>
              <a:rPr kumimoji="1" lang="ja-JP" altLang="en-US">
                <a:latin typeface="Noto Sans JP Medium" panose="020B0500000000000000" pitchFamily="34" charset="-128"/>
                <a:ea typeface="Noto Sans JP Medium" panose="020B0500000000000000" pitchFamily="34" charset="-128"/>
              </a:rPr>
              <a:t>長期財政見通し」の数値をそのまま利用。</a:t>
            </a:r>
            <a:endParaRPr kumimoji="1" lang="en-US" altLang="ja-JP">
              <a:latin typeface="Noto Sans JP Medium" panose="020B0500000000000000" pitchFamily="34" charset="-128"/>
              <a:ea typeface="Noto Sans JP Medium" panose="020B0500000000000000" pitchFamily="34" charset="-128"/>
            </a:endParaRPr>
          </a:p>
          <a:p>
            <a:r>
              <a:rPr kumimoji="1" lang="en-US" altLang="ja-JP">
                <a:latin typeface="Noto Sans JP Medium" panose="020B0500000000000000" pitchFamily="34" charset="-128"/>
                <a:ea typeface="Noto Sans JP Medium" panose="020B0500000000000000" pitchFamily="34" charset="-128"/>
              </a:rPr>
              <a:t>2035</a:t>
            </a:r>
            <a:r>
              <a:rPr kumimoji="1" lang="ja-JP" altLang="en-US">
                <a:latin typeface="Noto Sans JP Medium" panose="020B0500000000000000" pitchFamily="34" charset="-128"/>
                <a:ea typeface="Noto Sans JP Medium" panose="020B0500000000000000" pitchFamily="34" charset="-128"/>
              </a:rPr>
              <a:t>年</a:t>
            </a:r>
            <a:r>
              <a:rPr lang="ja-JP" altLang="en-US">
                <a:latin typeface="Noto Sans JP Medium" panose="020B0500000000000000" pitchFamily="34" charset="-128"/>
                <a:ea typeface="Noto Sans JP Medium" panose="020B0500000000000000" pitchFamily="34" charset="-128"/>
              </a:rPr>
              <a:t>から</a:t>
            </a:r>
            <a:r>
              <a:rPr lang="en-US" altLang="ja-JP">
                <a:latin typeface="Noto Sans JP Medium" panose="020B0500000000000000" pitchFamily="34" charset="-128"/>
                <a:ea typeface="Noto Sans JP Medium" panose="020B0500000000000000" pitchFamily="34" charset="-128"/>
              </a:rPr>
              <a:t>2040</a:t>
            </a:r>
            <a:r>
              <a:rPr lang="ja-JP" altLang="en-US">
                <a:latin typeface="Noto Sans JP Medium" panose="020B0500000000000000" pitchFamily="34" charset="-128"/>
                <a:ea typeface="Noto Sans JP Medium" panose="020B0500000000000000" pitchFamily="34" charset="-128"/>
              </a:rPr>
              <a:t>年までは以下のようにモデルを構築した。</a:t>
            </a:r>
            <a:endParaRPr kumimoji="1" lang="ja-JP" altLang="en-US">
              <a:latin typeface="Noto Sans JP Medium" panose="020B0500000000000000" pitchFamily="34" charset="-128"/>
              <a:ea typeface="Noto Sans JP Medium" panose="020B0500000000000000" pitchFamily="34" charset="-128"/>
            </a:endParaRPr>
          </a:p>
        </p:txBody>
      </p:sp>
      <p:sp>
        <p:nvSpPr>
          <p:cNvPr id="8" name="テキスト ボックス 7">
            <a:extLst>
              <a:ext uri="{FF2B5EF4-FFF2-40B4-BE49-F238E27FC236}">
                <a16:creationId xmlns:a16="http://schemas.microsoft.com/office/drawing/2014/main" id="{2E00BF3B-F40B-02F5-CFAF-A06C2DE0024E}"/>
              </a:ext>
            </a:extLst>
          </p:cNvPr>
          <p:cNvSpPr txBox="1"/>
          <p:nvPr/>
        </p:nvSpPr>
        <p:spPr>
          <a:xfrm>
            <a:off x="1389463" y="2180208"/>
            <a:ext cx="7219925"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年の扶助費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年の扶助費</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高齢者人口変化率</a:t>
            </a:r>
            <a:r>
              <a:rPr kumimoji="1" lang="en-US" altLang="ja-JP">
                <a:latin typeface="Noto Sans JP Medium" panose="020B0500000000000000" pitchFamily="34" charset="-128"/>
                <a:ea typeface="Noto Sans JP Medium" panose="020B0500000000000000" pitchFamily="34" charset="-128"/>
              </a:rPr>
              <a:t>+</a:t>
            </a:r>
            <a:r>
              <a:rPr kumimoji="1" lang="ja-JP" altLang="en-US">
                <a:latin typeface="Noto Sans JP Medium" panose="020B0500000000000000" pitchFamily="34" charset="-128"/>
                <a:ea typeface="Noto Sans JP Medium" panose="020B0500000000000000" pitchFamily="34" charset="-128"/>
              </a:rPr>
              <a:t>自然増加率</a:t>
            </a:r>
            <a:r>
              <a:rPr kumimoji="1" lang="en-US" altLang="ja-JP">
                <a:latin typeface="Noto Sans JP Medium" panose="020B0500000000000000" pitchFamily="34" charset="-128"/>
                <a:ea typeface="Noto Sans JP Medium" panose="020B0500000000000000" pitchFamily="34" charset="-128"/>
              </a:rPr>
              <a:t>)</a:t>
            </a:r>
          </a:p>
        </p:txBody>
      </p:sp>
      <p:sp>
        <p:nvSpPr>
          <p:cNvPr id="9" name="テキスト ボックス 8">
            <a:extLst>
              <a:ext uri="{FF2B5EF4-FFF2-40B4-BE49-F238E27FC236}">
                <a16:creationId xmlns:a16="http://schemas.microsoft.com/office/drawing/2014/main" id="{F3092BE2-F462-AEB1-A10E-8F8D614D52AF}"/>
              </a:ext>
            </a:extLst>
          </p:cNvPr>
          <p:cNvSpPr txBox="1"/>
          <p:nvPr/>
        </p:nvSpPr>
        <p:spPr>
          <a:xfrm>
            <a:off x="1389463" y="2519201"/>
            <a:ext cx="4874732"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年の人件費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年の人件費</a:t>
            </a:r>
            <a:r>
              <a:rPr kumimoji="1" lang="en-US" altLang="ja-JP">
                <a:latin typeface="Noto Sans JP Medium" panose="020B0500000000000000" pitchFamily="34" charset="-128"/>
                <a:ea typeface="Noto Sans JP Medium" panose="020B0500000000000000" pitchFamily="34" charset="-128"/>
              </a:rPr>
              <a:t>)*(1+</a:t>
            </a:r>
            <a:r>
              <a:rPr lang="ja-JP" altLang="en-US">
                <a:latin typeface="Noto Sans JP Medium" panose="020B0500000000000000" pitchFamily="34" charset="-128"/>
                <a:ea typeface="Noto Sans JP Medium" panose="020B0500000000000000" pitchFamily="34" charset="-128"/>
              </a:rPr>
              <a:t>賃上げ率</a:t>
            </a:r>
            <a:r>
              <a:rPr kumimoji="1" lang="en-US" altLang="ja-JP">
                <a:latin typeface="Noto Sans JP Medium" panose="020B0500000000000000" pitchFamily="34" charset="-128"/>
                <a:ea typeface="Noto Sans JP Medium" panose="020B0500000000000000" pitchFamily="34" charset="-128"/>
              </a:rPr>
              <a:t>)</a:t>
            </a:r>
          </a:p>
        </p:txBody>
      </p:sp>
      <p:sp>
        <p:nvSpPr>
          <p:cNvPr id="10" name="テキスト ボックス 9">
            <a:extLst>
              <a:ext uri="{FF2B5EF4-FFF2-40B4-BE49-F238E27FC236}">
                <a16:creationId xmlns:a16="http://schemas.microsoft.com/office/drawing/2014/main" id="{DF8D934A-9408-335A-3C7A-2D8F41E823E9}"/>
              </a:ext>
            </a:extLst>
          </p:cNvPr>
          <p:cNvSpPr txBox="1"/>
          <p:nvPr/>
        </p:nvSpPr>
        <p:spPr>
          <a:xfrm>
            <a:off x="247879" y="3570073"/>
            <a:ext cx="9157956"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年の物件・維持管理費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年の物件・維持管理費</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r>
              <a:rPr kumimoji="1" lang="ja-JP" altLang="en-US">
                <a:latin typeface="Noto Sans JP Medium" panose="020B0500000000000000" pitchFamily="34" charset="-128"/>
                <a:ea typeface="Noto Sans JP Medium" panose="020B0500000000000000" pitchFamily="34" charset="-128"/>
              </a:rPr>
              <a:t>公共施設縮減率</a:t>
            </a:r>
            <a:r>
              <a:rPr kumimoji="1" lang="en-US" altLang="ja-JP">
                <a:latin typeface="Noto Sans JP Medium" panose="020B0500000000000000" pitchFamily="34" charset="-128"/>
                <a:ea typeface="Noto Sans JP Medium" panose="020B0500000000000000" pitchFamily="34" charset="-128"/>
              </a:rPr>
              <a:t>)</a:t>
            </a:r>
          </a:p>
        </p:txBody>
      </p:sp>
      <p:sp>
        <p:nvSpPr>
          <p:cNvPr id="11" name="テキスト ボックス 10">
            <a:extLst>
              <a:ext uri="{FF2B5EF4-FFF2-40B4-BE49-F238E27FC236}">
                <a16:creationId xmlns:a16="http://schemas.microsoft.com/office/drawing/2014/main" id="{9524F35C-20F2-6625-1345-064866688F39}"/>
              </a:ext>
            </a:extLst>
          </p:cNvPr>
          <p:cNvSpPr txBox="1"/>
          <p:nvPr/>
        </p:nvSpPr>
        <p:spPr>
          <a:xfrm>
            <a:off x="1389463" y="2865845"/>
            <a:ext cx="3893695"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年の公債費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年の公債費</a:t>
            </a:r>
            <a:r>
              <a:rPr kumimoji="1" lang="en-US" altLang="ja-JP">
                <a:latin typeface="Noto Sans JP Medium" panose="020B0500000000000000" pitchFamily="34" charset="-128"/>
                <a:ea typeface="Noto Sans JP Medium" panose="020B0500000000000000" pitchFamily="34" charset="-128"/>
              </a:rPr>
              <a:t>)*0.98</a:t>
            </a:r>
          </a:p>
        </p:txBody>
      </p:sp>
      <p:sp>
        <p:nvSpPr>
          <p:cNvPr id="12" name="テキスト ボックス 11">
            <a:extLst>
              <a:ext uri="{FF2B5EF4-FFF2-40B4-BE49-F238E27FC236}">
                <a16:creationId xmlns:a16="http://schemas.microsoft.com/office/drawing/2014/main" id="{D6F27F42-F4C1-7945-0963-4294C4F50A9F}"/>
              </a:ext>
            </a:extLst>
          </p:cNvPr>
          <p:cNvSpPr txBox="1"/>
          <p:nvPr/>
        </p:nvSpPr>
        <p:spPr>
          <a:xfrm>
            <a:off x="927204" y="3219425"/>
            <a:ext cx="6025689"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年の投資的経費</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年の投資的経費</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3" name="テキスト ボックス 12">
            <a:extLst>
              <a:ext uri="{FF2B5EF4-FFF2-40B4-BE49-F238E27FC236}">
                <a16:creationId xmlns:a16="http://schemas.microsoft.com/office/drawing/2014/main" id="{2B06ED67-2C02-BEDD-CBB1-8918AC43611A}"/>
              </a:ext>
            </a:extLst>
          </p:cNvPr>
          <p:cNvSpPr txBox="1"/>
          <p:nvPr/>
        </p:nvSpPr>
        <p:spPr>
          <a:xfrm>
            <a:off x="1161942" y="3947776"/>
            <a:ext cx="5472652"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年のそのほか</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年のそのほか</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4" name="テキスト ボックス 13">
            <a:extLst>
              <a:ext uri="{FF2B5EF4-FFF2-40B4-BE49-F238E27FC236}">
                <a16:creationId xmlns:a16="http://schemas.microsoft.com/office/drawing/2014/main" id="{3DAE1AB0-B26D-B5EF-5C22-1FE2ADA288F2}"/>
              </a:ext>
            </a:extLst>
          </p:cNvPr>
          <p:cNvSpPr txBox="1"/>
          <p:nvPr/>
        </p:nvSpPr>
        <p:spPr>
          <a:xfrm>
            <a:off x="1621481" y="4470790"/>
            <a:ext cx="6849632"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年の市税</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年の市税</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生産年齢人口変化</a:t>
            </a:r>
            <a:r>
              <a:rPr lang="ja-JP" altLang="en-US">
                <a:latin typeface="Noto Sans JP Medium" panose="020B0500000000000000" pitchFamily="34" charset="-128"/>
                <a:ea typeface="Noto Sans JP Medium" panose="020B0500000000000000" pitchFamily="34" charset="-128"/>
              </a:rPr>
              <a:t>率</a:t>
            </a:r>
            <a:r>
              <a:rPr lang="en-US" altLang="ja-JP">
                <a:latin typeface="Noto Sans JP Medium" panose="020B0500000000000000" pitchFamily="34" charset="-128"/>
                <a:ea typeface="Noto Sans JP Medium" panose="020B0500000000000000" pitchFamily="34" charset="-128"/>
              </a:rPr>
              <a:t>+</a:t>
            </a:r>
            <a:r>
              <a:rPr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5" name="テキスト ボックス 14">
            <a:extLst>
              <a:ext uri="{FF2B5EF4-FFF2-40B4-BE49-F238E27FC236}">
                <a16:creationId xmlns:a16="http://schemas.microsoft.com/office/drawing/2014/main" id="{8FAC50A7-142D-6DAA-F828-9E0CAA7BBA00}"/>
              </a:ext>
            </a:extLst>
          </p:cNvPr>
          <p:cNvSpPr txBox="1"/>
          <p:nvPr/>
        </p:nvSpPr>
        <p:spPr>
          <a:xfrm>
            <a:off x="935518" y="4806855"/>
            <a:ext cx="7311297"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年の地方交付税</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年の地方交付税</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人口変化</a:t>
            </a:r>
            <a:r>
              <a:rPr lang="ja-JP" altLang="en-US">
                <a:latin typeface="Noto Sans JP Medium" panose="020B0500000000000000" pitchFamily="34" charset="-128"/>
                <a:ea typeface="Noto Sans JP Medium" panose="020B0500000000000000" pitchFamily="34" charset="-128"/>
              </a:rPr>
              <a:t>率</a:t>
            </a:r>
            <a:r>
              <a:rPr lang="en-US" altLang="ja-JP">
                <a:latin typeface="Noto Sans JP Medium" panose="020B0500000000000000" pitchFamily="34" charset="-128"/>
                <a:ea typeface="Noto Sans JP Medium" panose="020B0500000000000000" pitchFamily="34" charset="-128"/>
              </a:rPr>
              <a:t>+</a:t>
            </a:r>
            <a:r>
              <a:rPr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
        <p:nvSpPr>
          <p:cNvPr id="16" name="テキスト ボックス 15">
            <a:extLst>
              <a:ext uri="{FF2B5EF4-FFF2-40B4-BE49-F238E27FC236}">
                <a16:creationId xmlns:a16="http://schemas.microsoft.com/office/drawing/2014/main" id="{0234DAF1-EF51-CA82-750F-425E0029E724}"/>
              </a:ext>
            </a:extLst>
          </p:cNvPr>
          <p:cNvSpPr txBox="1"/>
          <p:nvPr/>
        </p:nvSpPr>
        <p:spPr>
          <a:xfrm>
            <a:off x="935518" y="5163742"/>
            <a:ext cx="6727804"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年の国県支出金</a:t>
            </a:r>
            <a:r>
              <a:rPr kumimoji="1" lang="en-US" altLang="ja-JP">
                <a:latin typeface="Noto Sans JP Medium" panose="020B0500000000000000" pitchFamily="34" charset="-128"/>
                <a:ea typeface="Noto Sans JP Medium" panose="020B0500000000000000" pitchFamily="34" charset="-128"/>
              </a:rPr>
              <a:t>)=(n</a:t>
            </a:r>
            <a:r>
              <a:rPr kumimoji="1" lang="ja-JP" altLang="en-US">
                <a:latin typeface="Noto Sans JP Medium" panose="020B0500000000000000" pitchFamily="34" charset="-128"/>
                <a:ea typeface="Noto Sans JP Medium" panose="020B0500000000000000" pitchFamily="34" charset="-128"/>
              </a:rPr>
              <a:t>年の国県支出金</a:t>
            </a:r>
            <a:r>
              <a:rPr kumimoji="1" lang="en-US" altLang="ja-JP">
                <a:latin typeface="Noto Sans JP Medium" panose="020B0500000000000000" pitchFamily="34" charset="-128"/>
                <a:ea typeface="Noto Sans JP Medium" panose="020B0500000000000000" pitchFamily="34" charset="-128"/>
              </a:rPr>
              <a:t>)+0.55*(</a:t>
            </a:r>
            <a:r>
              <a:rPr kumimoji="1" lang="ja-JP" altLang="en-US">
                <a:latin typeface="Noto Sans JP Medium" panose="020B0500000000000000" pitchFamily="34" charset="-128"/>
                <a:ea typeface="Noto Sans JP Medium" panose="020B0500000000000000" pitchFamily="34" charset="-128"/>
              </a:rPr>
              <a:t>扶助費の増加額</a:t>
            </a:r>
            <a:r>
              <a:rPr kumimoji="1" lang="en-US" altLang="ja-JP">
                <a:latin typeface="Noto Sans JP Medium" panose="020B0500000000000000" pitchFamily="34" charset="-128"/>
                <a:ea typeface="Noto Sans JP Medium" panose="020B0500000000000000" pitchFamily="34" charset="-128"/>
              </a:rPr>
              <a:t>)</a:t>
            </a:r>
          </a:p>
        </p:txBody>
      </p:sp>
      <p:sp>
        <p:nvSpPr>
          <p:cNvPr id="17" name="テキスト ボックス 16">
            <a:extLst>
              <a:ext uri="{FF2B5EF4-FFF2-40B4-BE49-F238E27FC236}">
                <a16:creationId xmlns:a16="http://schemas.microsoft.com/office/drawing/2014/main" id="{B26DCCBE-C448-EAA8-F37D-0CEB44334B30}"/>
              </a:ext>
            </a:extLst>
          </p:cNvPr>
          <p:cNvSpPr txBox="1"/>
          <p:nvPr/>
        </p:nvSpPr>
        <p:spPr>
          <a:xfrm>
            <a:off x="1621481" y="5497187"/>
            <a:ext cx="4948471"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a:t>
            </a:r>
            <a:r>
              <a:rPr lang="ja-JP" altLang="en-US">
                <a:latin typeface="Noto Sans JP Medium" panose="020B0500000000000000" pitchFamily="34" charset="-128"/>
                <a:ea typeface="Noto Sans JP Medium" panose="020B0500000000000000" pitchFamily="34" charset="-128"/>
              </a:rPr>
              <a:t>市債</a:t>
            </a:r>
            <a:r>
              <a:rPr kumimoji="1" lang="en-US" altLang="ja-JP">
                <a:latin typeface="Noto Sans JP Medium" panose="020B0500000000000000" pitchFamily="34" charset="-128"/>
                <a:ea typeface="Noto Sans JP Medium" panose="020B0500000000000000" pitchFamily="34" charset="-128"/>
              </a:rPr>
              <a:t>)=0.7*(n+1</a:t>
            </a:r>
            <a:r>
              <a:rPr kumimoji="1" lang="ja-JP" altLang="en-US">
                <a:latin typeface="Noto Sans JP Medium" panose="020B0500000000000000" pitchFamily="34" charset="-128"/>
                <a:ea typeface="Noto Sans JP Medium" panose="020B0500000000000000" pitchFamily="34" charset="-128"/>
              </a:rPr>
              <a:t>年の</a:t>
            </a:r>
            <a:r>
              <a:rPr lang="ja-JP" altLang="en-US">
                <a:latin typeface="Noto Sans JP Medium" panose="020B0500000000000000" pitchFamily="34" charset="-128"/>
                <a:ea typeface="Noto Sans JP Medium" panose="020B0500000000000000" pitchFamily="34" charset="-128"/>
              </a:rPr>
              <a:t>物件・維持管理費</a:t>
            </a:r>
            <a:r>
              <a:rPr kumimoji="1" lang="en-US" altLang="ja-JP">
                <a:latin typeface="Noto Sans JP Medium" panose="020B0500000000000000" pitchFamily="34" charset="-128"/>
                <a:ea typeface="Noto Sans JP Medium" panose="020B0500000000000000" pitchFamily="34" charset="-128"/>
              </a:rPr>
              <a:t>)</a:t>
            </a:r>
          </a:p>
        </p:txBody>
      </p:sp>
      <p:sp>
        <p:nvSpPr>
          <p:cNvPr id="18" name="テキスト ボックス 17">
            <a:extLst>
              <a:ext uri="{FF2B5EF4-FFF2-40B4-BE49-F238E27FC236}">
                <a16:creationId xmlns:a16="http://schemas.microsoft.com/office/drawing/2014/main" id="{57D9B32E-5D18-279D-79A5-3AE89835C239}"/>
              </a:ext>
            </a:extLst>
          </p:cNvPr>
          <p:cNvSpPr txBox="1"/>
          <p:nvPr/>
        </p:nvSpPr>
        <p:spPr>
          <a:xfrm>
            <a:off x="1161942" y="5808608"/>
            <a:ext cx="7112525" cy="276999"/>
          </a:xfrm>
          <a:prstGeom prst="rect">
            <a:avLst/>
          </a:prstGeom>
          <a:noFill/>
        </p:spPr>
        <p:txBody>
          <a:bodyPr wrap="none" lIns="0" tIns="0" rIns="0" bIns="0" rtlCol="0">
            <a:spAutoFit/>
          </a:bodyPr>
          <a:lstStyle/>
          <a:p>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a:t>
            </a:r>
            <a:r>
              <a:rPr lang="ja-JP" altLang="en-US">
                <a:latin typeface="Noto Sans JP Medium" panose="020B0500000000000000" pitchFamily="34" charset="-128"/>
                <a:ea typeface="Noto Sans JP Medium" panose="020B0500000000000000" pitchFamily="34" charset="-128"/>
              </a:rPr>
              <a:t>そのほか</a:t>
            </a:r>
            <a:r>
              <a:rPr kumimoji="1" lang="en-US" altLang="ja-JP">
                <a:latin typeface="Noto Sans JP Medium" panose="020B0500000000000000" pitchFamily="34" charset="-128"/>
                <a:ea typeface="Noto Sans JP Medium" panose="020B0500000000000000" pitchFamily="34" charset="-128"/>
              </a:rPr>
              <a:t>)=(n+1</a:t>
            </a:r>
            <a:r>
              <a:rPr kumimoji="1" lang="ja-JP" altLang="en-US">
                <a:latin typeface="Noto Sans JP Medium" panose="020B0500000000000000" pitchFamily="34" charset="-128"/>
                <a:ea typeface="Noto Sans JP Medium" panose="020B0500000000000000" pitchFamily="34" charset="-128"/>
              </a:rPr>
              <a:t>年のそのほか</a:t>
            </a:r>
            <a:r>
              <a:rPr kumimoji="1" lang="en-US" altLang="ja-JP">
                <a:latin typeface="Noto Sans JP Medium" panose="020B0500000000000000" pitchFamily="34" charset="-128"/>
                <a:ea typeface="Noto Sans JP Medium" panose="020B0500000000000000" pitchFamily="34" charset="-128"/>
              </a:rPr>
              <a:t>)*(1+</a:t>
            </a:r>
            <a:r>
              <a:rPr kumimoji="1" lang="ja-JP" altLang="en-US">
                <a:latin typeface="Noto Sans JP Medium" panose="020B0500000000000000" pitchFamily="34" charset="-128"/>
                <a:ea typeface="Noto Sans JP Medium" panose="020B0500000000000000" pitchFamily="34" charset="-128"/>
              </a:rPr>
              <a:t>人口変化率</a:t>
            </a:r>
            <a:r>
              <a:rPr kumimoji="1" lang="en-US" altLang="ja-JP">
                <a:latin typeface="Noto Sans JP Medium" panose="020B0500000000000000" pitchFamily="34" charset="-128"/>
                <a:ea typeface="Noto Sans JP Medium" panose="020B0500000000000000" pitchFamily="34" charset="-128"/>
              </a:rPr>
              <a:t>+</a:t>
            </a:r>
            <a:r>
              <a:rPr kumimoji="1" lang="ja-JP" altLang="en-US">
                <a:latin typeface="Noto Sans JP Medium" panose="020B0500000000000000" pitchFamily="34" charset="-128"/>
                <a:ea typeface="Noto Sans JP Medium" panose="020B0500000000000000" pitchFamily="34" charset="-128"/>
              </a:rPr>
              <a:t>物価上昇率</a:t>
            </a:r>
            <a:r>
              <a:rPr kumimoji="1" lang="en-US" altLang="ja-JP">
                <a:latin typeface="Noto Sans JP Medium" panose="020B0500000000000000" pitchFamily="34" charset="-128"/>
                <a:ea typeface="Noto Sans JP Medium" panose="020B0500000000000000" pitchFamily="34" charset="-128"/>
              </a:rPr>
              <a:t>)</a:t>
            </a:r>
          </a:p>
        </p:txBody>
      </p:sp>
    </p:spTree>
    <p:extLst>
      <p:ext uri="{BB962C8B-B14F-4D97-AF65-F5344CB8AC3E}">
        <p14:creationId xmlns:p14="http://schemas.microsoft.com/office/powerpoint/2010/main" val="3828406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538A1494-8A73-A456-0C4F-224311FED394}"/>
              </a:ext>
            </a:extLst>
          </p:cNvPr>
          <p:cNvSpPr>
            <a:spLocks noGrp="1"/>
          </p:cNvSpPr>
          <p:nvPr>
            <p:ph type="body" sz="quarter" idx="10"/>
          </p:nvPr>
        </p:nvSpPr>
        <p:spPr/>
        <p:txBody>
          <a:bodyPr/>
          <a:lstStyle/>
          <a:p>
            <a:r>
              <a:rPr lang="en-US" altLang="ja-JP"/>
              <a:t>Appendix</a:t>
            </a:r>
            <a:endParaRPr lang="ja-JP" altLang="en-US"/>
          </a:p>
        </p:txBody>
      </p:sp>
      <p:sp>
        <p:nvSpPr>
          <p:cNvPr id="4" name="タイトル 3">
            <a:extLst>
              <a:ext uri="{FF2B5EF4-FFF2-40B4-BE49-F238E27FC236}">
                <a16:creationId xmlns:a16="http://schemas.microsoft.com/office/drawing/2014/main" id="{31BC6E00-19F6-3E82-BC3D-81C53DCF74DE}"/>
              </a:ext>
            </a:extLst>
          </p:cNvPr>
          <p:cNvSpPr>
            <a:spLocks noGrp="1"/>
          </p:cNvSpPr>
          <p:nvPr>
            <p:ph type="ctrTitle"/>
          </p:nvPr>
        </p:nvSpPr>
        <p:spPr/>
        <p:txBody>
          <a:bodyPr/>
          <a:lstStyle/>
          <a:p>
            <a:r>
              <a:rPr kumimoji="1" lang="ja-JP" altLang="en-US"/>
              <a:t>純社会増の試算手法</a:t>
            </a:r>
          </a:p>
        </p:txBody>
      </p:sp>
      <p:sp>
        <p:nvSpPr>
          <p:cNvPr id="6" name="テキスト ボックス 5">
            <a:extLst>
              <a:ext uri="{FF2B5EF4-FFF2-40B4-BE49-F238E27FC236}">
                <a16:creationId xmlns:a16="http://schemas.microsoft.com/office/drawing/2014/main" id="{7C1DE86D-3509-5FDF-A6A8-C9680606E7F1}"/>
              </a:ext>
            </a:extLst>
          </p:cNvPr>
          <p:cNvSpPr txBox="1"/>
          <p:nvPr/>
        </p:nvSpPr>
        <p:spPr>
          <a:xfrm>
            <a:off x="8460092" y="2063853"/>
            <a:ext cx="3419673" cy="1477328"/>
          </a:xfrm>
          <a:prstGeom prst="rect">
            <a:avLst/>
          </a:prstGeom>
          <a:noFill/>
        </p:spPr>
        <p:txBody>
          <a:bodyPr wrap="square" rtlCol="0">
            <a:spAutoFit/>
          </a:bodyPr>
          <a:lstStyle/>
          <a:p>
            <a:r>
              <a:rPr kumimoji="1" lang="en-US" altLang="ja-JP">
                <a:latin typeface="Noto Sans JP Medium" panose="020B0500000000000000" pitchFamily="34" charset="-128"/>
                <a:ea typeface="Noto Sans JP Medium" panose="020B0500000000000000" pitchFamily="34" charset="-128"/>
              </a:rPr>
              <a:t>20</a:t>
            </a:r>
            <a:r>
              <a:rPr kumimoji="1" lang="ja-JP" altLang="en-US">
                <a:latin typeface="Noto Sans JP Medium" panose="020B0500000000000000" pitchFamily="34" charset="-128"/>
                <a:ea typeface="Noto Sans JP Medium" panose="020B0500000000000000" pitchFamily="34" charset="-128"/>
              </a:rPr>
              <a:t>年間での累計純社会増を決定し</a:t>
            </a:r>
            <a:r>
              <a:rPr lang="ja-JP" altLang="en-US">
                <a:latin typeface="Noto Sans JP Medium" panose="020B0500000000000000" pitchFamily="34" charset="-128"/>
                <a:ea typeface="Noto Sans JP Medium" panose="020B0500000000000000" pitchFamily="34" charset="-128"/>
              </a:rPr>
              <a:t>、</a:t>
            </a:r>
            <a:r>
              <a:rPr lang="en-US" altLang="ja-JP">
                <a:latin typeface="Noto Sans JP Medium" panose="020B0500000000000000" pitchFamily="34" charset="-128"/>
                <a:ea typeface="Noto Sans JP Medium" panose="020B0500000000000000" pitchFamily="34" charset="-128"/>
              </a:rPr>
              <a:t>5</a:t>
            </a:r>
            <a:r>
              <a:rPr lang="ja-JP" altLang="en-US">
                <a:latin typeface="Noto Sans JP Medium" panose="020B0500000000000000" pitchFamily="34" charset="-128"/>
                <a:ea typeface="Noto Sans JP Medium" panose="020B0500000000000000" pitchFamily="34" charset="-128"/>
              </a:rPr>
              <a:t>年単位で純社会増を足していく</a:t>
            </a:r>
            <a:endParaRPr lang="en-US" altLang="ja-JP">
              <a:latin typeface="Noto Sans JP Medium" panose="020B0500000000000000" pitchFamily="34" charset="-128"/>
              <a:ea typeface="Noto Sans JP Medium" panose="020B0500000000000000" pitchFamily="34" charset="-128"/>
            </a:endParaRPr>
          </a:p>
          <a:p>
            <a:r>
              <a:rPr lang="ja-JP" altLang="en-US">
                <a:latin typeface="Noto Sans JP Medium" panose="020B0500000000000000" pitchFamily="34" charset="-128"/>
                <a:ea typeface="Noto Sans JP Medium" panose="020B0500000000000000" pitchFamily="34" charset="-128"/>
              </a:rPr>
              <a:t>純社会増の年齢別割合は</a:t>
            </a:r>
            <a:r>
              <a:rPr lang="en-US" altLang="ja-JP">
                <a:latin typeface="Noto Sans JP Medium" panose="020B0500000000000000" pitchFamily="34" charset="-128"/>
                <a:ea typeface="Noto Sans JP Medium" panose="020B0500000000000000" pitchFamily="34" charset="-128"/>
              </a:rPr>
              <a:t>2023</a:t>
            </a:r>
            <a:r>
              <a:rPr lang="ja-JP" altLang="en-US">
                <a:latin typeface="Noto Sans JP Medium" panose="020B0500000000000000" pitchFamily="34" charset="-128"/>
                <a:ea typeface="Noto Sans JP Medium" panose="020B0500000000000000" pitchFamily="34" charset="-128"/>
              </a:rPr>
              <a:t>年での実績値をもとに決定</a:t>
            </a:r>
            <a:endParaRPr lang="en-US" altLang="ja-JP">
              <a:latin typeface="Noto Sans JP Medium" panose="020B0500000000000000" pitchFamily="34" charset="-128"/>
              <a:ea typeface="Noto Sans JP Medium" panose="020B0500000000000000" pitchFamily="34" charset="-128"/>
            </a:endParaRPr>
          </a:p>
        </p:txBody>
      </p:sp>
      <p:pic>
        <p:nvPicPr>
          <p:cNvPr id="8" name="図 7">
            <a:extLst>
              <a:ext uri="{FF2B5EF4-FFF2-40B4-BE49-F238E27FC236}">
                <a16:creationId xmlns:a16="http://schemas.microsoft.com/office/drawing/2014/main" id="{3B4776EE-37A4-3DC6-D876-76B6FDBB649F}"/>
              </a:ext>
            </a:extLst>
          </p:cNvPr>
          <p:cNvPicPr>
            <a:picLocks noChangeAspect="1"/>
          </p:cNvPicPr>
          <p:nvPr/>
        </p:nvPicPr>
        <p:blipFill>
          <a:blip r:embed="rId2"/>
          <a:stretch>
            <a:fillRect/>
          </a:stretch>
        </p:blipFill>
        <p:spPr>
          <a:xfrm>
            <a:off x="460601" y="1527715"/>
            <a:ext cx="7772400" cy="4810125"/>
          </a:xfrm>
          <a:prstGeom prst="rect">
            <a:avLst/>
          </a:prstGeom>
        </p:spPr>
      </p:pic>
    </p:spTree>
    <p:extLst>
      <p:ext uri="{BB962C8B-B14F-4D97-AF65-F5344CB8AC3E}">
        <p14:creationId xmlns:p14="http://schemas.microsoft.com/office/powerpoint/2010/main" val="2786006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2F6D-6828-2CD6-E57D-CFFEC0619195}"/>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27F15F64-8679-914D-2181-CCD0DFECD87B}"/>
              </a:ext>
            </a:extLst>
          </p:cNvPr>
          <p:cNvPicPr>
            <a:picLocks noChangeAspect="1"/>
          </p:cNvPicPr>
          <p:nvPr/>
        </p:nvPicPr>
        <p:blipFill>
          <a:blip r:embed="rId3"/>
          <a:stretch>
            <a:fillRect/>
          </a:stretch>
        </p:blipFill>
        <p:spPr>
          <a:xfrm>
            <a:off x="3890665" y="736411"/>
            <a:ext cx="4977436" cy="4997546"/>
          </a:xfrm>
          <a:prstGeom prst="rect">
            <a:avLst/>
          </a:prstGeom>
          <a:effectLst>
            <a:outerShdw blurRad="50800" dist="38100" dir="2700000" algn="tl" rotWithShape="0">
              <a:prstClr val="black">
                <a:alpha val="40000"/>
              </a:prstClr>
            </a:outerShdw>
          </a:effectLst>
        </p:spPr>
      </p:pic>
      <p:sp>
        <p:nvSpPr>
          <p:cNvPr id="2" name="テキスト プレースホルダー 1">
            <a:extLst>
              <a:ext uri="{FF2B5EF4-FFF2-40B4-BE49-F238E27FC236}">
                <a16:creationId xmlns:a16="http://schemas.microsoft.com/office/drawing/2014/main" id="{4533276D-4BB0-3CC8-FD53-6729F6BCFBBC}"/>
              </a:ext>
            </a:extLst>
          </p:cNvPr>
          <p:cNvSpPr>
            <a:spLocks noGrp="1"/>
          </p:cNvSpPr>
          <p:nvPr>
            <p:ph type="body" sz="quarter" idx="10"/>
          </p:nvPr>
        </p:nvSpPr>
        <p:spPr/>
        <p:txBody>
          <a:bodyPr/>
          <a:lstStyle/>
          <a:p>
            <a:r>
              <a:rPr kumimoji="1" lang="ja-JP" altLang="en-US"/>
              <a:t>全体構想</a:t>
            </a:r>
          </a:p>
        </p:txBody>
      </p:sp>
      <p:sp>
        <p:nvSpPr>
          <p:cNvPr id="3" name="タイトル 2">
            <a:extLst>
              <a:ext uri="{FF2B5EF4-FFF2-40B4-BE49-F238E27FC236}">
                <a16:creationId xmlns:a16="http://schemas.microsoft.com/office/drawing/2014/main" id="{85809D40-A09C-8DEA-5782-23EE23E8F34C}"/>
              </a:ext>
            </a:extLst>
          </p:cNvPr>
          <p:cNvSpPr>
            <a:spLocks noGrp="1"/>
          </p:cNvSpPr>
          <p:nvPr>
            <p:ph type="ctrTitle"/>
          </p:nvPr>
        </p:nvSpPr>
        <p:spPr>
          <a:xfrm>
            <a:off x="625039" y="189844"/>
            <a:ext cx="3032561" cy="755073"/>
          </a:xfrm>
        </p:spPr>
        <p:txBody>
          <a:bodyPr/>
          <a:lstStyle/>
          <a:p>
            <a:r>
              <a:rPr kumimoji="1" lang="ja-JP" altLang="en-US"/>
              <a:t>地区別構想</a:t>
            </a:r>
          </a:p>
        </p:txBody>
      </p:sp>
      <p:sp>
        <p:nvSpPr>
          <p:cNvPr id="5" name="フリーフォーム 4">
            <a:extLst>
              <a:ext uri="{FF2B5EF4-FFF2-40B4-BE49-F238E27FC236}">
                <a16:creationId xmlns:a16="http://schemas.microsoft.com/office/drawing/2014/main" id="{446EFD76-CE05-193E-D6AF-6397109F9ECB}"/>
              </a:ext>
            </a:extLst>
          </p:cNvPr>
          <p:cNvSpPr>
            <a:spLocks noChangeAspect="1"/>
          </p:cNvSpPr>
          <p:nvPr/>
        </p:nvSpPr>
        <p:spPr>
          <a:xfrm>
            <a:off x="6339766" y="91743"/>
            <a:ext cx="871172" cy="86760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6" name="直角三角形 5">
            <a:extLst>
              <a:ext uri="{FF2B5EF4-FFF2-40B4-BE49-F238E27FC236}">
                <a16:creationId xmlns:a16="http://schemas.microsoft.com/office/drawing/2014/main" id="{834B3595-657F-DEC9-31F2-DDE716B25EAB}"/>
              </a:ext>
            </a:extLst>
          </p:cNvPr>
          <p:cNvSpPr>
            <a:spLocks noChangeAspect="1"/>
          </p:cNvSpPr>
          <p:nvPr/>
        </p:nvSpPr>
        <p:spPr>
          <a:xfrm rot="16200000">
            <a:off x="6302519" y="121990"/>
            <a:ext cx="357868" cy="297371"/>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a:extLst>
              <a:ext uri="{FF2B5EF4-FFF2-40B4-BE49-F238E27FC236}">
                <a16:creationId xmlns:a16="http://schemas.microsoft.com/office/drawing/2014/main" id="{4E406020-120E-9238-925D-817C7136B63D}"/>
              </a:ext>
            </a:extLst>
          </p:cNvPr>
          <p:cNvSpPr txBox="1"/>
          <p:nvPr/>
        </p:nvSpPr>
        <p:spPr>
          <a:xfrm>
            <a:off x="6325555" y="550234"/>
            <a:ext cx="1035632" cy="430887"/>
          </a:xfrm>
          <a:prstGeom prst="rect">
            <a:avLst/>
          </a:prstGeom>
          <a:noFill/>
        </p:spPr>
        <p:txBody>
          <a:bodyPr wrap="square" rtlCol="0">
            <a:spAutoFit/>
          </a:bodyPr>
          <a:lstStyle/>
          <a:p>
            <a:r>
              <a:rPr lang="ja-JP" altLang="en-US" sz="1100" b="1">
                <a:latin typeface="Hiragino Sans W6" panose="020B0400000000000000" pitchFamily="34" charset="-128"/>
                <a:ea typeface="Hiragino Sans W6" panose="020B0400000000000000" pitchFamily="34" charset="-128"/>
              </a:rPr>
              <a:t>地域課題の</a:t>
            </a:r>
            <a:endParaRPr lang="en-US" altLang="ja-JP" sz="1100" b="1">
              <a:latin typeface="Hiragino Sans W6" panose="020B0400000000000000" pitchFamily="34" charset="-128"/>
              <a:ea typeface="Hiragino Sans W6" panose="020B0400000000000000" pitchFamily="34" charset="-128"/>
            </a:endParaRPr>
          </a:p>
          <a:p>
            <a:r>
              <a:rPr lang="ja-JP" altLang="en-US" sz="1100" b="1">
                <a:latin typeface="Hiragino Sans W6" panose="020B0400000000000000" pitchFamily="34" charset="-128"/>
                <a:ea typeface="Hiragino Sans W6" panose="020B0400000000000000" pitchFamily="34" charset="-128"/>
              </a:rPr>
              <a:t>解決</a:t>
            </a:r>
            <a:endParaRPr kumimoji="1" lang="ja-JP" altLang="en-US" sz="1100" b="1">
              <a:latin typeface="Hiragino Sans W6" panose="020B0400000000000000" pitchFamily="34" charset="-128"/>
              <a:ea typeface="Hiragino Sans W6" panose="020B0400000000000000" pitchFamily="34" charset="-128"/>
            </a:endParaRPr>
          </a:p>
        </p:txBody>
      </p:sp>
      <p:sp>
        <p:nvSpPr>
          <p:cNvPr id="11" name="フリーフォーム 10">
            <a:extLst>
              <a:ext uri="{FF2B5EF4-FFF2-40B4-BE49-F238E27FC236}">
                <a16:creationId xmlns:a16="http://schemas.microsoft.com/office/drawing/2014/main" id="{F8ACFA7C-4072-A2FF-CBFA-12366180C8DC}"/>
              </a:ext>
            </a:extLst>
          </p:cNvPr>
          <p:cNvSpPr/>
          <p:nvPr/>
        </p:nvSpPr>
        <p:spPr>
          <a:xfrm>
            <a:off x="7639377" y="77796"/>
            <a:ext cx="874962" cy="871380"/>
          </a:xfrm>
          <a:custGeom>
            <a:avLst/>
            <a:gdLst>
              <a:gd name="connsiteX0" fmla="*/ 0 w 2625673"/>
              <a:gd name="connsiteY0" fmla="*/ 0 h 2172871"/>
              <a:gd name="connsiteX1" fmla="*/ 1468 w 2625673"/>
              <a:gd name="connsiteY1" fmla="*/ 0 h 2172871"/>
              <a:gd name="connsiteX2" fmla="*/ 1468 w 2625673"/>
              <a:gd name="connsiteY2" fmla="*/ 864000 h 2172871"/>
              <a:gd name="connsiteX3" fmla="*/ 865468 w 2625673"/>
              <a:gd name="connsiteY3" fmla="*/ 0 h 2172871"/>
              <a:gd name="connsiteX4" fmla="*/ 2625673 w 2625673"/>
              <a:gd name="connsiteY4" fmla="*/ 0 h 2172871"/>
              <a:gd name="connsiteX5" fmla="*/ 2625673 w 2625673"/>
              <a:gd name="connsiteY5" fmla="*/ 2172871 h 2172871"/>
              <a:gd name="connsiteX6" fmla="*/ 0 w 2625673"/>
              <a:gd name="connsiteY6" fmla="*/ 2172871 h 2172871"/>
              <a:gd name="connsiteX7" fmla="*/ 0 w 2625673"/>
              <a:gd name="connsiteY7" fmla="*/ 0 h 2172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5673" h="2172871">
                <a:moveTo>
                  <a:pt x="0" y="0"/>
                </a:moveTo>
                <a:lnTo>
                  <a:pt x="1468" y="0"/>
                </a:lnTo>
                <a:lnTo>
                  <a:pt x="1468" y="864000"/>
                </a:lnTo>
                <a:lnTo>
                  <a:pt x="865468" y="0"/>
                </a:lnTo>
                <a:lnTo>
                  <a:pt x="2625673" y="0"/>
                </a:lnTo>
                <a:lnTo>
                  <a:pt x="2625673" y="2172871"/>
                </a:lnTo>
                <a:lnTo>
                  <a:pt x="0" y="2172871"/>
                </a:lnTo>
                <a:lnTo>
                  <a:pt x="0" y="0"/>
                </a:lnTo>
                <a:close/>
              </a:path>
            </a:pathLst>
          </a:custGeom>
          <a:solidFill>
            <a:schemeClr val="bg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200"/>
          </a:p>
        </p:txBody>
      </p:sp>
      <p:sp>
        <p:nvSpPr>
          <p:cNvPr id="12" name="直角三角形 11">
            <a:extLst>
              <a:ext uri="{FF2B5EF4-FFF2-40B4-BE49-F238E27FC236}">
                <a16:creationId xmlns:a16="http://schemas.microsoft.com/office/drawing/2014/main" id="{9159478C-1FBC-A2C5-2480-C1120ED229B5}"/>
              </a:ext>
            </a:extLst>
          </p:cNvPr>
          <p:cNvSpPr>
            <a:spLocks noChangeAspect="1"/>
          </p:cNvSpPr>
          <p:nvPr/>
        </p:nvSpPr>
        <p:spPr>
          <a:xfrm rot="16200000">
            <a:off x="7610090" y="107083"/>
            <a:ext cx="346488" cy="287914"/>
          </a:xfrm>
          <a:prstGeom prst="rtTriangle">
            <a:avLst/>
          </a:prstGeom>
          <a:solidFill>
            <a:schemeClr val="bg2">
              <a:lumMod val="40000"/>
              <a:lumOff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3" name="テキスト ボックス 12">
            <a:extLst>
              <a:ext uri="{FF2B5EF4-FFF2-40B4-BE49-F238E27FC236}">
                <a16:creationId xmlns:a16="http://schemas.microsoft.com/office/drawing/2014/main" id="{5BAD901C-70D5-9732-985B-6B17B4F3B087}"/>
              </a:ext>
            </a:extLst>
          </p:cNvPr>
          <p:cNvSpPr txBox="1"/>
          <p:nvPr/>
        </p:nvSpPr>
        <p:spPr>
          <a:xfrm>
            <a:off x="7540290" y="108911"/>
            <a:ext cx="51031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04</a:t>
            </a:r>
            <a:endParaRPr kumimoji="1" lang="ja-JP" altLang="en-US" sz="1600" b="1">
              <a:latin typeface="Hiragino Sans W7" panose="020B0400000000000000" pitchFamily="34" charset="-128"/>
              <a:ea typeface="Hiragino Sans W7" panose="020B0400000000000000" pitchFamily="34" charset="-128"/>
            </a:endParaRPr>
          </a:p>
        </p:txBody>
      </p:sp>
      <p:sp>
        <p:nvSpPr>
          <p:cNvPr id="15" name="テキスト ボックス 14">
            <a:extLst>
              <a:ext uri="{FF2B5EF4-FFF2-40B4-BE49-F238E27FC236}">
                <a16:creationId xmlns:a16="http://schemas.microsoft.com/office/drawing/2014/main" id="{35F0852D-504C-A3A0-91C2-CFDE3EDBA849}"/>
              </a:ext>
            </a:extLst>
          </p:cNvPr>
          <p:cNvSpPr txBox="1"/>
          <p:nvPr/>
        </p:nvSpPr>
        <p:spPr>
          <a:xfrm>
            <a:off x="7826263" y="607511"/>
            <a:ext cx="640561" cy="276999"/>
          </a:xfrm>
          <a:prstGeom prst="rect">
            <a:avLst/>
          </a:prstGeom>
          <a:noFill/>
        </p:spPr>
        <p:txBody>
          <a:bodyPr wrap="square" rtlCol="0">
            <a:spAutoFit/>
          </a:bodyPr>
          <a:lstStyle/>
          <a:p>
            <a:r>
              <a:rPr lang="ja-JP" altLang="en-US" sz="1200" b="1">
                <a:latin typeface="Hiragino Sans W6" panose="020B0400000000000000" pitchFamily="34" charset="-128"/>
                <a:ea typeface="Hiragino Sans W6" panose="020B0400000000000000" pitchFamily="34" charset="-128"/>
              </a:rPr>
              <a:t>集積</a:t>
            </a:r>
            <a:endParaRPr lang="en-US" altLang="ja-JP" sz="1200" b="1">
              <a:latin typeface="Hiragino Sans W6" panose="020B0400000000000000" pitchFamily="34" charset="-128"/>
              <a:ea typeface="Hiragino Sans W6" panose="020B0400000000000000" pitchFamily="34" charset="-128"/>
            </a:endParaRPr>
          </a:p>
        </p:txBody>
      </p:sp>
      <p:pic>
        <p:nvPicPr>
          <p:cNvPr id="16" name="グラフィックス 15" descr="近隣 単色塗りつぶし">
            <a:extLst>
              <a:ext uri="{FF2B5EF4-FFF2-40B4-BE49-F238E27FC236}">
                <a16:creationId xmlns:a16="http://schemas.microsoft.com/office/drawing/2014/main" id="{FAC50D5A-291B-A200-F06C-79D099E4F2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02335" y="95798"/>
            <a:ext cx="450234" cy="450234"/>
          </a:xfrm>
          <a:prstGeom prst="rect">
            <a:avLst/>
          </a:prstGeom>
        </p:spPr>
      </p:pic>
      <p:grpSp>
        <p:nvGrpSpPr>
          <p:cNvPr id="20" name="グループ化 19">
            <a:extLst>
              <a:ext uri="{FF2B5EF4-FFF2-40B4-BE49-F238E27FC236}">
                <a16:creationId xmlns:a16="http://schemas.microsoft.com/office/drawing/2014/main" id="{8148CAF5-AB63-1790-EBA1-B2122422461F}"/>
              </a:ext>
            </a:extLst>
          </p:cNvPr>
          <p:cNvGrpSpPr/>
          <p:nvPr/>
        </p:nvGrpSpPr>
        <p:grpSpPr>
          <a:xfrm>
            <a:off x="6635059" y="48766"/>
            <a:ext cx="597835" cy="618005"/>
            <a:chOff x="7273956" y="2016872"/>
            <a:chExt cx="1600583" cy="1654583"/>
          </a:xfrm>
        </p:grpSpPr>
        <p:pic>
          <p:nvPicPr>
            <p:cNvPr id="18" name="グラフィックス 17" descr="拡大鏡 単色塗りつぶし">
              <a:extLst>
                <a:ext uri="{FF2B5EF4-FFF2-40B4-BE49-F238E27FC236}">
                  <a16:creationId xmlns:a16="http://schemas.microsoft.com/office/drawing/2014/main" id="{675E25A8-4F7A-77C2-ED58-0E293049D2D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60139" y="2523795"/>
              <a:ext cx="914400" cy="914400"/>
            </a:xfrm>
            <a:prstGeom prst="rect">
              <a:avLst/>
            </a:prstGeom>
          </p:spPr>
        </p:pic>
        <p:pic>
          <p:nvPicPr>
            <p:cNvPr id="19" name="グラフィックス 18" descr="都市 枠線">
              <a:extLst>
                <a:ext uri="{FF2B5EF4-FFF2-40B4-BE49-F238E27FC236}">
                  <a16:creationId xmlns:a16="http://schemas.microsoft.com/office/drawing/2014/main" id="{C6F5732A-1C1B-404B-0918-83FC74E31B5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73956" y="2016872"/>
              <a:ext cx="1363693" cy="1654583"/>
            </a:xfrm>
            <a:prstGeom prst="rect">
              <a:avLst/>
            </a:prstGeom>
          </p:spPr>
        </p:pic>
      </p:grpSp>
      <p:cxnSp>
        <p:nvCxnSpPr>
          <p:cNvPr id="9" name="直線コネクタ 8">
            <a:extLst>
              <a:ext uri="{FF2B5EF4-FFF2-40B4-BE49-F238E27FC236}">
                <a16:creationId xmlns:a16="http://schemas.microsoft.com/office/drawing/2014/main" id="{0FF4ECC4-B154-3063-1C3C-2A49C5858ECE}"/>
              </a:ext>
            </a:extLst>
          </p:cNvPr>
          <p:cNvCxnSpPr>
            <a:cxnSpLocks/>
          </p:cNvCxnSpPr>
          <p:nvPr/>
        </p:nvCxnSpPr>
        <p:spPr>
          <a:xfrm>
            <a:off x="3657600" y="1365957"/>
            <a:ext cx="1202624" cy="696618"/>
          </a:xfrm>
          <a:prstGeom prst="line">
            <a:avLst/>
          </a:prstGeom>
          <a:ln w="38100"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1" name="直線コネクタ 20">
            <a:extLst>
              <a:ext uri="{FF2B5EF4-FFF2-40B4-BE49-F238E27FC236}">
                <a16:creationId xmlns:a16="http://schemas.microsoft.com/office/drawing/2014/main" id="{4EB7ED83-1F13-62EF-1A90-01CF6EE0262E}"/>
              </a:ext>
            </a:extLst>
          </p:cNvPr>
          <p:cNvCxnSpPr>
            <a:cxnSpLocks/>
          </p:cNvCxnSpPr>
          <p:nvPr/>
        </p:nvCxnSpPr>
        <p:spPr>
          <a:xfrm flipV="1">
            <a:off x="2087556" y="1361100"/>
            <a:ext cx="1540845" cy="3291"/>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nvGrpSpPr>
          <p:cNvPr id="41" name="グループ化 40">
            <a:extLst>
              <a:ext uri="{FF2B5EF4-FFF2-40B4-BE49-F238E27FC236}">
                <a16:creationId xmlns:a16="http://schemas.microsoft.com/office/drawing/2014/main" id="{AD9D0D08-9EC5-69BA-03A0-C2F4342819C4}"/>
              </a:ext>
            </a:extLst>
          </p:cNvPr>
          <p:cNvGrpSpPr/>
          <p:nvPr/>
        </p:nvGrpSpPr>
        <p:grpSpPr>
          <a:xfrm>
            <a:off x="492088" y="1164336"/>
            <a:ext cx="1595468" cy="400110"/>
            <a:chOff x="1265632" y="1045813"/>
            <a:chExt cx="1411204" cy="400110"/>
          </a:xfrm>
          <a:effectLst>
            <a:outerShdw blurRad="50800" dist="38100" dir="2700000" algn="tl" rotWithShape="0">
              <a:prstClr val="black">
                <a:alpha val="40000"/>
              </a:prstClr>
            </a:outerShdw>
          </a:effectLst>
        </p:grpSpPr>
        <p:sp>
          <p:nvSpPr>
            <p:cNvPr id="39" name="正方形/長方形 38">
              <a:extLst>
                <a:ext uri="{FF2B5EF4-FFF2-40B4-BE49-F238E27FC236}">
                  <a16:creationId xmlns:a16="http://schemas.microsoft.com/office/drawing/2014/main" id="{09856F77-4C3A-C320-04BE-440CAC8BC863}"/>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000" b="1">
                  <a:latin typeface="Hiragino Sans W6" panose="020B0400000000000000" pitchFamily="34" charset="-128"/>
                  <a:ea typeface="Hiragino Sans W6" panose="020B0400000000000000" pitchFamily="34" charset="-128"/>
                </a:rPr>
                <a:t>新治地区</a:t>
              </a:r>
            </a:p>
          </p:txBody>
        </p:sp>
        <p:pic>
          <p:nvPicPr>
            <p:cNvPr id="38" name="グラフィックス 37" descr="マーカー 単色塗りつぶし">
              <a:extLst>
                <a:ext uri="{FF2B5EF4-FFF2-40B4-BE49-F238E27FC236}">
                  <a16:creationId xmlns:a16="http://schemas.microsoft.com/office/drawing/2014/main" id="{69FCDE4E-7CDD-E968-97EB-B339D3020C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6240" y="1053914"/>
              <a:ext cx="360000" cy="360000"/>
            </a:xfrm>
            <a:prstGeom prst="rect">
              <a:avLst/>
            </a:prstGeom>
          </p:spPr>
        </p:pic>
      </p:grpSp>
      <p:cxnSp>
        <p:nvCxnSpPr>
          <p:cNvPr id="43" name="直線コネクタ 42">
            <a:extLst>
              <a:ext uri="{FF2B5EF4-FFF2-40B4-BE49-F238E27FC236}">
                <a16:creationId xmlns:a16="http://schemas.microsoft.com/office/drawing/2014/main" id="{23B798E3-080F-CBEB-957F-63699F62290C}"/>
              </a:ext>
            </a:extLst>
          </p:cNvPr>
          <p:cNvCxnSpPr>
            <a:cxnSpLocks/>
          </p:cNvCxnSpPr>
          <p:nvPr/>
        </p:nvCxnSpPr>
        <p:spPr>
          <a:xfrm>
            <a:off x="3631920" y="3991586"/>
            <a:ext cx="1753274" cy="576537"/>
          </a:xfrm>
          <a:prstGeom prst="line">
            <a:avLst/>
          </a:prstGeom>
          <a:ln w="38100"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4" name="直線コネクタ 43">
            <a:extLst>
              <a:ext uri="{FF2B5EF4-FFF2-40B4-BE49-F238E27FC236}">
                <a16:creationId xmlns:a16="http://schemas.microsoft.com/office/drawing/2014/main" id="{BA15DF7C-5B0A-5641-0B4E-5D2066B41FE5}"/>
              </a:ext>
            </a:extLst>
          </p:cNvPr>
          <p:cNvCxnSpPr>
            <a:cxnSpLocks/>
          </p:cNvCxnSpPr>
          <p:nvPr/>
        </p:nvCxnSpPr>
        <p:spPr>
          <a:xfrm>
            <a:off x="2125652" y="3979116"/>
            <a:ext cx="1464651"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nvGrpSpPr>
          <p:cNvPr id="45" name="グループ化 44">
            <a:extLst>
              <a:ext uri="{FF2B5EF4-FFF2-40B4-BE49-F238E27FC236}">
                <a16:creationId xmlns:a16="http://schemas.microsoft.com/office/drawing/2014/main" id="{347C3852-297F-682F-03B9-47A96F16BEC5}"/>
              </a:ext>
            </a:extLst>
          </p:cNvPr>
          <p:cNvGrpSpPr/>
          <p:nvPr/>
        </p:nvGrpSpPr>
        <p:grpSpPr>
          <a:xfrm>
            <a:off x="459249" y="3770924"/>
            <a:ext cx="1595468" cy="400110"/>
            <a:chOff x="1265632" y="1045813"/>
            <a:chExt cx="1411204" cy="400110"/>
          </a:xfrm>
          <a:effectLst>
            <a:outerShdw blurRad="50800" dist="38100" dir="2700000" algn="tl" rotWithShape="0">
              <a:prstClr val="black">
                <a:alpha val="40000"/>
              </a:prstClr>
            </a:outerShdw>
          </a:effectLst>
        </p:grpSpPr>
        <p:sp>
          <p:nvSpPr>
            <p:cNvPr id="46" name="正方形/長方形 45">
              <a:extLst>
                <a:ext uri="{FF2B5EF4-FFF2-40B4-BE49-F238E27FC236}">
                  <a16:creationId xmlns:a16="http://schemas.microsoft.com/office/drawing/2014/main" id="{73E7F810-2C15-29DA-6120-F326876F3B10}"/>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2000" b="1">
                  <a:latin typeface="Hiragino Sans W6" panose="020B0400000000000000" pitchFamily="34" charset="-128"/>
                  <a:ea typeface="Hiragino Sans W6" panose="020B0400000000000000" pitchFamily="34" charset="-128"/>
                </a:rPr>
                <a:t>南部</a:t>
              </a:r>
              <a:r>
                <a:rPr kumimoji="1" lang="ja-JP" altLang="en-US" sz="2000" b="1">
                  <a:latin typeface="Hiragino Sans W6" panose="020B0400000000000000" pitchFamily="34" charset="-128"/>
                  <a:ea typeface="Hiragino Sans W6" panose="020B0400000000000000" pitchFamily="34" charset="-128"/>
                </a:rPr>
                <a:t>地区</a:t>
              </a:r>
            </a:p>
          </p:txBody>
        </p:sp>
        <p:pic>
          <p:nvPicPr>
            <p:cNvPr id="47" name="グラフィックス 46" descr="マーカー 単色塗りつぶし">
              <a:extLst>
                <a:ext uri="{FF2B5EF4-FFF2-40B4-BE49-F238E27FC236}">
                  <a16:creationId xmlns:a16="http://schemas.microsoft.com/office/drawing/2014/main" id="{17604758-5B35-5A3C-DA05-B12C36BB050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6240" y="1053914"/>
              <a:ext cx="360000" cy="360000"/>
            </a:xfrm>
            <a:prstGeom prst="rect">
              <a:avLst/>
            </a:prstGeom>
          </p:spPr>
        </p:pic>
      </p:grpSp>
      <p:sp>
        <p:nvSpPr>
          <p:cNvPr id="51" name="テキスト ボックス 50">
            <a:extLst>
              <a:ext uri="{FF2B5EF4-FFF2-40B4-BE49-F238E27FC236}">
                <a16:creationId xmlns:a16="http://schemas.microsoft.com/office/drawing/2014/main" id="{05EBF2D8-4315-7A06-EA13-EA7CB02DBFC3}"/>
              </a:ext>
            </a:extLst>
          </p:cNvPr>
          <p:cNvSpPr txBox="1"/>
          <p:nvPr/>
        </p:nvSpPr>
        <p:spPr>
          <a:xfrm>
            <a:off x="459249" y="4169043"/>
            <a:ext cx="4031873" cy="1015663"/>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強み</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住宅としての土地利用が多い</a:t>
            </a:r>
          </a:p>
          <a:p>
            <a:r>
              <a:rPr lang="ja-JP" altLang="en-US" sz="2000" b="1">
                <a:latin typeface="Hiragino Sans W6" panose="020B0400000000000000" pitchFamily="34" charset="-128"/>
                <a:ea typeface="Hiragino Sans W6" panose="020B0400000000000000" pitchFamily="34" charset="-128"/>
              </a:rPr>
              <a:t>　国道・県道沿いに商業施設多数</a:t>
            </a:r>
            <a:endParaRPr lang="en-US" altLang="ja-JP" sz="2000" b="1">
              <a:latin typeface="Hiragino Sans W6" panose="020B0400000000000000" pitchFamily="34" charset="-128"/>
              <a:ea typeface="Hiragino Sans W6" panose="020B0400000000000000" pitchFamily="34" charset="-128"/>
            </a:endParaRPr>
          </a:p>
        </p:txBody>
      </p:sp>
      <p:sp>
        <p:nvSpPr>
          <p:cNvPr id="52" name="フリーフォーム 51">
            <a:extLst>
              <a:ext uri="{FF2B5EF4-FFF2-40B4-BE49-F238E27FC236}">
                <a16:creationId xmlns:a16="http://schemas.microsoft.com/office/drawing/2014/main" id="{E89526EE-1343-BDB8-476C-B17D63E117DF}"/>
              </a:ext>
            </a:extLst>
          </p:cNvPr>
          <p:cNvSpPr>
            <a:spLocks noChangeAspect="1"/>
          </p:cNvSpPr>
          <p:nvPr/>
        </p:nvSpPr>
        <p:spPr>
          <a:xfrm rot="5400000">
            <a:off x="228732" y="4235069"/>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cxnSp>
        <p:nvCxnSpPr>
          <p:cNvPr id="53" name="直線コネクタ 52">
            <a:extLst>
              <a:ext uri="{FF2B5EF4-FFF2-40B4-BE49-F238E27FC236}">
                <a16:creationId xmlns:a16="http://schemas.microsoft.com/office/drawing/2014/main" id="{A7473EE8-879B-3F14-55DF-FF4675008EBD}"/>
              </a:ext>
            </a:extLst>
          </p:cNvPr>
          <p:cNvCxnSpPr>
            <a:cxnSpLocks/>
          </p:cNvCxnSpPr>
          <p:nvPr/>
        </p:nvCxnSpPr>
        <p:spPr>
          <a:xfrm flipH="1">
            <a:off x="7159480" y="1531754"/>
            <a:ext cx="766797" cy="1115306"/>
          </a:xfrm>
          <a:prstGeom prst="line">
            <a:avLst/>
          </a:prstGeom>
          <a:ln w="38100" cap="rnd">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54" name="直線コネクタ 53">
            <a:extLst>
              <a:ext uri="{FF2B5EF4-FFF2-40B4-BE49-F238E27FC236}">
                <a16:creationId xmlns:a16="http://schemas.microsoft.com/office/drawing/2014/main" id="{9407171F-1785-5EC2-31D5-B84D58E4EBEA}"/>
              </a:ext>
            </a:extLst>
          </p:cNvPr>
          <p:cNvCxnSpPr>
            <a:cxnSpLocks/>
          </p:cNvCxnSpPr>
          <p:nvPr/>
        </p:nvCxnSpPr>
        <p:spPr>
          <a:xfrm>
            <a:off x="7988620" y="1513733"/>
            <a:ext cx="315849" cy="0"/>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nvGrpSpPr>
          <p:cNvPr id="56" name="グループ化 55">
            <a:extLst>
              <a:ext uri="{FF2B5EF4-FFF2-40B4-BE49-F238E27FC236}">
                <a16:creationId xmlns:a16="http://schemas.microsoft.com/office/drawing/2014/main" id="{9E18D1E0-9B2A-5716-4CBF-5BE5166F7944}"/>
              </a:ext>
            </a:extLst>
          </p:cNvPr>
          <p:cNvGrpSpPr/>
          <p:nvPr/>
        </p:nvGrpSpPr>
        <p:grpSpPr>
          <a:xfrm>
            <a:off x="8360363" y="4227740"/>
            <a:ext cx="1595468" cy="400110"/>
            <a:chOff x="1265632" y="1045813"/>
            <a:chExt cx="1411204" cy="400110"/>
          </a:xfrm>
          <a:effectLst>
            <a:outerShdw blurRad="50800" dist="38100" dir="2700000" algn="tl" rotWithShape="0">
              <a:prstClr val="black">
                <a:alpha val="40000"/>
              </a:prstClr>
            </a:outerShdw>
          </a:effectLst>
        </p:grpSpPr>
        <p:sp>
          <p:nvSpPr>
            <p:cNvPr id="57" name="正方形/長方形 56">
              <a:extLst>
                <a:ext uri="{FF2B5EF4-FFF2-40B4-BE49-F238E27FC236}">
                  <a16:creationId xmlns:a16="http://schemas.microsoft.com/office/drawing/2014/main" id="{13AF38E4-411D-1C42-C8B3-0E9467AAB962}"/>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2000" b="1">
                  <a:latin typeface="Hiragino Sans W6" panose="020B0400000000000000" pitchFamily="34" charset="-128"/>
                  <a:ea typeface="Hiragino Sans W6" panose="020B0400000000000000" pitchFamily="34" charset="-128"/>
                </a:rPr>
                <a:t>中央地区</a:t>
              </a:r>
            </a:p>
          </p:txBody>
        </p:sp>
        <p:pic>
          <p:nvPicPr>
            <p:cNvPr id="58" name="グラフィックス 57" descr="マーカー 単色塗りつぶし">
              <a:extLst>
                <a:ext uri="{FF2B5EF4-FFF2-40B4-BE49-F238E27FC236}">
                  <a16:creationId xmlns:a16="http://schemas.microsoft.com/office/drawing/2014/main" id="{ABE5817C-6895-68AF-DD4F-EBB0BF8BAA1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6240" y="1053914"/>
              <a:ext cx="360000" cy="360000"/>
            </a:xfrm>
            <a:prstGeom prst="rect">
              <a:avLst/>
            </a:prstGeom>
          </p:spPr>
        </p:pic>
      </p:grpSp>
      <p:sp>
        <p:nvSpPr>
          <p:cNvPr id="63" name="テキスト ボックス 62">
            <a:extLst>
              <a:ext uri="{FF2B5EF4-FFF2-40B4-BE49-F238E27FC236}">
                <a16:creationId xmlns:a16="http://schemas.microsoft.com/office/drawing/2014/main" id="{3C21E1D2-D4E9-DDCE-A864-4AB417EB31FE}"/>
              </a:ext>
            </a:extLst>
          </p:cNvPr>
          <p:cNvSpPr txBox="1"/>
          <p:nvPr/>
        </p:nvSpPr>
        <p:spPr>
          <a:xfrm>
            <a:off x="451495" y="1710808"/>
            <a:ext cx="2492990" cy="1015663"/>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強み</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豊かな自然環境</a:t>
            </a:r>
            <a:endParaRPr lang="en-US" altLang="ja-JP" sz="20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　農業と工業が両立</a:t>
            </a:r>
            <a:endParaRPr kumimoji="1" lang="en-US" altLang="ja-JP" sz="2000" b="1">
              <a:latin typeface="Hiragino Sans W6" panose="020B0400000000000000" pitchFamily="34" charset="-128"/>
              <a:ea typeface="Hiragino Sans W6" panose="020B0400000000000000" pitchFamily="34" charset="-128"/>
            </a:endParaRPr>
          </a:p>
        </p:txBody>
      </p:sp>
      <p:sp>
        <p:nvSpPr>
          <p:cNvPr id="64" name="フリーフォーム 63">
            <a:extLst>
              <a:ext uri="{FF2B5EF4-FFF2-40B4-BE49-F238E27FC236}">
                <a16:creationId xmlns:a16="http://schemas.microsoft.com/office/drawing/2014/main" id="{9ABBB8E6-A0D1-4395-E754-D1ABCB911A08}"/>
              </a:ext>
            </a:extLst>
          </p:cNvPr>
          <p:cNvSpPr>
            <a:spLocks noChangeAspect="1"/>
          </p:cNvSpPr>
          <p:nvPr/>
        </p:nvSpPr>
        <p:spPr>
          <a:xfrm rot="5400000">
            <a:off x="241164" y="1773153"/>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cxnSp>
        <p:nvCxnSpPr>
          <p:cNvPr id="65" name="直線コネクタ 64">
            <a:extLst>
              <a:ext uri="{FF2B5EF4-FFF2-40B4-BE49-F238E27FC236}">
                <a16:creationId xmlns:a16="http://schemas.microsoft.com/office/drawing/2014/main" id="{E3B129FF-DA31-D643-79E4-DD692F34E3FD}"/>
              </a:ext>
            </a:extLst>
          </p:cNvPr>
          <p:cNvCxnSpPr>
            <a:cxnSpLocks/>
          </p:cNvCxnSpPr>
          <p:nvPr/>
        </p:nvCxnSpPr>
        <p:spPr>
          <a:xfrm>
            <a:off x="6080007" y="3813674"/>
            <a:ext cx="1281180" cy="620663"/>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cxnSp>
        <p:nvCxnSpPr>
          <p:cNvPr id="67" name="直線コネクタ 66">
            <a:extLst>
              <a:ext uri="{FF2B5EF4-FFF2-40B4-BE49-F238E27FC236}">
                <a16:creationId xmlns:a16="http://schemas.microsoft.com/office/drawing/2014/main" id="{1DC477AD-C9DF-7489-29C1-973DBF1546B3}"/>
              </a:ext>
            </a:extLst>
          </p:cNvPr>
          <p:cNvCxnSpPr>
            <a:cxnSpLocks/>
            <a:endCxn id="57" idx="1"/>
          </p:cNvCxnSpPr>
          <p:nvPr/>
        </p:nvCxnSpPr>
        <p:spPr>
          <a:xfrm>
            <a:off x="7361187" y="4415841"/>
            <a:ext cx="999176" cy="11954"/>
          </a:xfrm>
          <a:prstGeom prst="line">
            <a:avLst/>
          </a:prstGeom>
          <a:ln w="38100" cap="rnd">
            <a:solidFill>
              <a:schemeClr val="tx1"/>
            </a:solidFill>
            <a:prstDash val="sysDot"/>
            <a:round/>
          </a:ln>
          <a:effectLst/>
        </p:spPr>
        <p:style>
          <a:lnRef idx="2">
            <a:schemeClr val="accent1"/>
          </a:lnRef>
          <a:fillRef idx="0">
            <a:schemeClr val="accent1"/>
          </a:fillRef>
          <a:effectRef idx="1">
            <a:schemeClr val="accent1"/>
          </a:effectRef>
          <a:fontRef idx="minor">
            <a:schemeClr val="tx1"/>
          </a:fontRef>
        </p:style>
      </p:cxnSp>
      <p:grpSp>
        <p:nvGrpSpPr>
          <p:cNvPr id="69" name="グループ化 68">
            <a:extLst>
              <a:ext uri="{FF2B5EF4-FFF2-40B4-BE49-F238E27FC236}">
                <a16:creationId xmlns:a16="http://schemas.microsoft.com/office/drawing/2014/main" id="{D0949F17-3906-E008-A80F-859EF8CA4106}"/>
              </a:ext>
            </a:extLst>
          </p:cNvPr>
          <p:cNvGrpSpPr/>
          <p:nvPr/>
        </p:nvGrpSpPr>
        <p:grpSpPr>
          <a:xfrm>
            <a:off x="8330492" y="1290225"/>
            <a:ext cx="1595468" cy="400110"/>
            <a:chOff x="1265632" y="1045813"/>
            <a:chExt cx="1411204" cy="400110"/>
          </a:xfrm>
          <a:effectLst>
            <a:outerShdw blurRad="50800" dist="38100" dir="2700000" algn="tl" rotWithShape="0">
              <a:prstClr val="black">
                <a:alpha val="40000"/>
              </a:prstClr>
            </a:outerShdw>
          </a:effectLst>
        </p:grpSpPr>
        <p:sp>
          <p:nvSpPr>
            <p:cNvPr id="70" name="正方形/長方形 69">
              <a:extLst>
                <a:ext uri="{FF2B5EF4-FFF2-40B4-BE49-F238E27FC236}">
                  <a16:creationId xmlns:a16="http://schemas.microsoft.com/office/drawing/2014/main" id="{96A58318-E4F5-7345-E014-AC7322E69C6D}"/>
                </a:ext>
              </a:extLst>
            </p:cNvPr>
            <p:cNvSpPr/>
            <p:nvPr/>
          </p:nvSpPr>
          <p:spPr>
            <a:xfrm>
              <a:off x="1265632" y="1045813"/>
              <a:ext cx="1411204" cy="4001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ja-JP" altLang="en-US" sz="2000" b="1">
                  <a:latin typeface="Hiragino Sans W6" panose="020B0400000000000000" pitchFamily="34" charset="-128"/>
                  <a:ea typeface="Hiragino Sans W6" panose="020B0400000000000000" pitchFamily="34" charset="-128"/>
                </a:rPr>
                <a:t>北部</a:t>
              </a:r>
              <a:r>
                <a:rPr kumimoji="1" lang="ja-JP" altLang="en-US" sz="2000" b="1">
                  <a:latin typeface="Hiragino Sans W6" panose="020B0400000000000000" pitchFamily="34" charset="-128"/>
                  <a:ea typeface="Hiragino Sans W6" panose="020B0400000000000000" pitchFamily="34" charset="-128"/>
                </a:rPr>
                <a:t>地区</a:t>
              </a:r>
            </a:p>
          </p:txBody>
        </p:sp>
        <p:pic>
          <p:nvPicPr>
            <p:cNvPr id="71" name="グラフィックス 70" descr="マーカー 単色塗りつぶし">
              <a:extLst>
                <a:ext uri="{FF2B5EF4-FFF2-40B4-BE49-F238E27FC236}">
                  <a16:creationId xmlns:a16="http://schemas.microsoft.com/office/drawing/2014/main" id="{66EA5A72-92F1-5241-1370-C7532853FFA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6240" y="1053914"/>
              <a:ext cx="360000" cy="360000"/>
            </a:xfrm>
            <a:prstGeom prst="rect">
              <a:avLst/>
            </a:prstGeom>
          </p:spPr>
        </p:pic>
      </p:grpSp>
      <p:sp>
        <p:nvSpPr>
          <p:cNvPr id="78" name="テキスト ボックス 77">
            <a:extLst>
              <a:ext uri="{FF2B5EF4-FFF2-40B4-BE49-F238E27FC236}">
                <a16:creationId xmlns:a16="http://schemas.microsoft.com/office/drawing/2014/main" id="{F6B1634F-2592-052E-36EF-01F32C9E2B46}"/>
              </a:ext>
            </a:extLst>
          </p:cNvPr>
          <p:cNvSpPr txBox="1"/>
          <p:nvPr/>
        </p:nvSpPr>
        <p:spPr>
          <a:xfrm>
            <a:off x="6260737" y="123880"/>
            <a:ext cx="505125" cy="338554"/>
          </a:xfrm>
          <a:prstGeom prst="rect">
            <a:avLst/>
          </a:prstGeom>
          <a:noFill/>
        </p:spPr>
        <p:txBody>
          <a:bodyPr wrap="square" rtlCol="0">
            <a:spAutoFit/>
          </a:bodyPr>
          <a:lstStyle/>
          <a:p>
            <a:r>
              <a:rPr lang="en-US" altLang="ja-JP" sz="1600" b="1">
                <a:latin typeface="Hiragino Sans W7" panose="020B0400000000000000" pitchFamily="34" charset="-128"/>
                <a:ea typeface="Hiragino Sans W7" panose="020B0400000000000000" pitchFamily="34" charset="-128"/>
              </a:rPr>
              <a:t>03</a:t>
            </a:r>
            <a:endParaRPr kumimoji="1" lang="ja-JP" altLang="en-US" sz="1600" b="1">
              <a:latin typeface="Hiragino Sans W7" panose="020B0400000000000000" pitchFamily="34" charset="-128"/>
              <a:ea typeface="Hiragino Sans W7" panose="020B0400000000000000" pitchFamily="34" charset="-128"/>
            </a:endParaRPr>
          </a:p>
        </p:txBody>
      </p:sp>
      <p:sp>
        <p:nvSpPr>
          <p:cNvPr id="4" name="二等辺三角形 3">
            <a:extLst>
              <a:ext uri="{FF2B5EF4-FFF2-40B4-BE49-F238E27FC236}">
                <a16:creationId xmlns:a16="http://schemas.microsoft.com/office/drawing/2014/main" id="{1D4AEAC8-A11A-E19A-4C68-9CB7556325B6}"/>
              </a:ext>
            </a:extLst>
          </p:cNvPr>
          <p:cNvSpPr/>
          <p:nvPr/>
        </p:nvSpPr>
        <p:spPr>
          <a:xfrm rot="5400000">
            <a:off x="560726" y="2142799"/>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二等辺三角形 6">
            <a:extLst>
              <a:ext uri="{FF2B5EF4-FFF2-40B4-BE49-F238E27FC236}">
                <a16:creationId xmlns:a16="http://schemas.microsoft.com/office/drawing/2014/main" id="{78D2AFA8-895C-D5AF-2763-E22816A4D32F}"/>
              </a:ext>
            </a:extLst>
          </p:cNvPr>
          <p:cNvSpPr/>
          <p:nvPr/>
        </p:nvSpPr>
        <p:spPr>
          <a:xfrm rot="5400000">
            <a:off x="560726" y="2431593"/>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63">
            <a:extLst>
              <a:ext uri="{FF2B5EF4-FFF2-40B4-BE49-F238E27FC236}">
                <a16:creationId xmlns:a16="http://schemas.microsoft.com/office/drawing/2014/main" id="{657EDE2F-A3C9-8098-9B0E-6BC474D3FDDE}"/>
              </a:ext>
            </a:extLst>
          </p:cNvPr>
          <p:cNvSpPr>
            <a:spLocks noChangeAspect="1"/>
          </p:cNvSpPr>
          <p:nvPr/>
        </p:nvSpPr>
        <p:spPr>
          <a:xfrm rot="5400000">
            <a:off x="241164" y="2723579"/>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7" name="二等辺三角形 16">
            <a:extLst>
              <a:ext uri="{FF2B5EF4-FFF2-40B4-BE49-F238E27FC236}">
                <a16:creationId xmlns:a16="http://schemas.microsoft.com/office/drawing/2014/main" id="{E34D0C43-0269-386F-3F4A-3EBFBDA735E0}"/>
              </a:ext>
            </a:extLst>
          </p:cNvPr>
          <p:cNvSpPr/>
          <p:nvPr/>
        </p:nvSpPr>
        <p:spPr>
          <a:xfrm rot="5400000">
            <a:off x="560726" y="3032112"/>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5E246FD6-34FF-3EB8-624B-3A8028BFAEE5}"/>
              </a:ext>
            </a:extLst>
          </p:cNvPr>
          <p:cNvSpPr txBox="1"/>
          <p:nvPr/>
        </p:nvSpPr>
        <p:spPr>
          <a:xfrm>
            <a:off x="451495" y="2635447"/>
            <a:ext cx="3005951" cy="1015663"/>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課題</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農業後継者不足</a:t>
            </a:r>
            <a:endParaRPr lang="en-US" altLang="ja-JP" sz="20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　人口の減少率が著しい</a:t>
            </a:r>
            <a:endParaRPr kumimoji="1" lang="en-US" altLang="ja-JP" sz="2000" b="1">
              <a:latin typeface="Hiragino Sans W6" panose="020B0400000000000000" pitchFamily="34" charset="-128"/>
              <a:ea typeface="Hiragino Sans W6" panose="020B0400000000000000" pitchFamily="34" charset="-128"/>
            </a:endParaRPr>
          </a:p>
        </p:txBody>
      </p:sp>
      <p:sp>
        <p:nvSpPr>
          <p:cNvPr id="24" name="二等辺三角形 23">
            <a:extLst>
              <a:ext uri="{FF2B5EF4-FFF2-40B4-BE49-F238E27FC236}">
                <a16:creationId xmlns:a16="http://schemas.microsoft.com/office/drawing/2014/main" id="{6CB18AEC-3060-9537-81D6-798B584634B1}"/>
              </a:ext>
            </a:extLst>
          </p:cNvPr>
          <p:cNvSpPr/>
          <p:nvPr/>
        </p:nvSpPr>
        <p:spPr>
          <a:xfrm rot="5400000">
            <a:off x="554393" y="3356232"/>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二等辺三角形 24">
            <a:extLst>
              <a:ext uri="{FF2B5EF4-FFF2-40B4-BE49-F238E27FC236}">
                <a16:creationId xmlns:a16="http://schemas.microsoft.com/office/drawing/2014/main" id="{FA78CA6E-49FC-1FF1-51C4-05A0E9E5E779}"/>
              </a:ext>
            </a:extLst>
          </p:cNvPr>
          <p:cNvSpPr/>
          <p:nvPr/>
        </p:nvSpPr>
        <p:spPr>
          <a:xfrm rot="5400000">
            <a:off x="548294" y="4595318"/>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二等辺三角形 26">
            <a:extLst>
              <a:ext uri="{FF2B5EF4-FFF2-40B4-BE49-F238E27FC236}">
                <a16:creationId xmlns:a16="http://schemas.microsoft.com/office/drawing/2014/main" id="{952B94B2-AF24-99A1-3DD3-562F4B361CEB}"/>
              </a:ext>
            </a:extLst>
          </p:cNvPr>
          <p:cNvSpPr/>
          <p:nvPr/>
        </p:nvSpPr>
        <p:spPr>
          <a:xfrm rot="5400000">
            <a:off x="541961" y="4919438"/>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9FE39F77-3AF0-39F4-850E-2DB5C93E340C}"/>
              </a:ext>
            </a:extLst>
          </p:cNvPr>
          <p:cNvSpPr txBox="1"/>
          <p:nvPr/>
        </p:nvSpPr>
        <p:spPr>
          <a:xfrm>
            <a:off x="492088" y="5116413"/>
            <a:ext cx="5057795" cy="1015663"/>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弱み</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駅前の利用が駐車場が多い</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住宅地が高密で道が狭く入り組んでいる</a:t>
            </a:r>
          </a:p>
        </p:txBody>
      </p:sp>
      <p:sp>
        <p:nvSpPr>
          <p:cNvPr id="33" name="フリーフォーム 51">
            <a:extLst>
              <a:ext uri="{FF2B5EF4-FFF2-40B4-BE49-F238E27FC236}">
                <a16:creationId xmlns:a16="http://schemas.microsoft.com/office/drawing/2014/main" id="{5AFC46C7-A160-8AC7-62AF-3BB4E054479A}"/>
              </a:ext>
            </a:extLst>
          </p:cNvPr>
          <p:cNvSpPr>
            <a:spLocks noChangeAspect="1"/>
          </p:cNvSpPr>
          <p:nvPr/>
        </p:nvSpPr>
        <p:spPr>
          <a:xfrm rot="5400000">
            <a:off x="243395" y="5217163"/>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4" name="二等辺三角形 33">
            <a:extLst>
              <a:ext uri="{FF2B5EF4-FFF2-40B4-BE49-F238E27FC236}">
                <a16:creationId xmlns:a16="http://schemas.microsoft.com/office/drawing/2014/main" id="{186C28D8-1862-CD8A-E880-8A5BBC164D1C}"/>
              </a:ext>
            </a:extLst>
          </p:cNvPr>
          <p:cNvSpPr/>
          <p:nvPr/>
        </p:nvSpPr>
        <p:spPr>
          <a:xfrm rot="5400000">
            <a:off x="558946" y="5530761"/>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二等辺三角形 35">
            <a:extLst>
              <a:ext uri="{FF2B5EF4-FFF2-40B4-BE49-F238E27FC236}">
                <a16:creationId xmlns:a16="http://schemas.microsoft.com/office/drawing/2014/main" id="{33072DD6-BC83-ACF4-66B0-B8AB26B55D0F}"/>
              </a:ext>
            </a:extLst>
          </p:cNvPr>
          <p:cNvSpPr/>
          <p:nvPr/>
        </p:nvSpPr>
        <p:spPr>
          <a:xfrm rot="5400000">
            <a:off x="554393" y="5849827"/>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50">
            <a:extLst>
              <a:ext uri="{FF2B5EF4-FFF2-40B4-BE49-F238E27FC236}">
                <a16:creationId xmlns:a16="http://schemas.microsoft.com/office/drawing/2014/main" id="{ECE12377-BAAE-6AC2-3FC9-4583C7BB1B3D}"/>
              </a:ext>
            </a:extLst>
          </p:cNvPr>
          <p:cNvSpPr txBox="1"/>
          <p:nvPr/>
        </p:nvSpPr>
        <p:spPr>
          <a:xfrm>
            <a:off x="7218637" y="4437983"/>
            <a:ext cx="3775393" cy="1015663"/>
          </a:xfrm>
          <a:prstGeom prst="rect">
            <a:avLst/>
          </a:prstGeom>
          <a:noFill/>
        </p:spPr>
        <p:txBody>
          <a:bodyPr wrap="none" lIns="91440" tIns="45720" rIns="91440" bIns="45720" rtlCol="0" anchor="t">
            <a:spAutoFit/>
          </a:bodyPr>
          <a:lstStyle/>
          <a:p>
            <a:r>
              <a:rPr lang="ja-JP" altLang="en-US" sz="2000" b="1">
                <a:latin typeface="Hiragino Sans W6" panose="020B0400000000000000" pitchFamily="34" charset="-128"/>
                <a:ea typeface="Hiragino Sans W6" panose="020B0400000000000000" pitchFamily="34" charset="-128"/>
              </a:rPr>
              <a:t>強み</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a:rPr>
              <a:t>　昼間人口が多い、特に高校生</a:t>
            </a:r>
          </a:p>
          <a:p>
            <a:r>
              <a:rPr lang="ja-JP" altLang="en-US" sz="2000" b="1">
                <a:latin typeface="Hiragino Sans W6" panose="020B0400000000000000" pitchFamily="34" charset="-128"/>
                <a:ea typeface="Hiragino Sans W6"/>
              </a:rPr>
              <a:t>　水資源が豊富</a:t>
            </a:r>
          </a:p>
        </p:txBody>
      </p:sp>
      <p:sp>
        <p:nvSpPr>
          <p:cNvPr id="30" name="フリーフォーム 51">
            <a:extLst>
              <a:ext uri="{FF2B5EF4-FFF2-40B4-BE49-F238E27FC236}">
                <a16:creationId xmlns:a16="http://schemas.microsoft.com/office/drawing/2014/main" id="{FF176C73-C5A3-833B-E939-23F6388AEF0D}"/>
              </a:ext>
            </a:extLst>
          </p:cNvPr>
          <p:cNvSpPr>
            <a:spLocks noChangeAspect="1"/>
          </p:cNvSpPr>
          <p:nvPr/>
        </p:nvSpPr>
        <p:spPr>
          <a:xfrm rot="5400000">
            <a:off x="6988120" y="4504009"/>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1" name="テキスト ボックス 28">
            <a:extLst>
              <a:ext uri="{FF2B5EF4-FFF2-40B4-BE49-F238E27FC236}">
                <a16:creationId xmlns:a16="http://schemas.microsoft.com/office/drawing/2014/main" id="{0EBBE1BE-3D6A-3F20-FD7F-353E8188C6A1}"/>
              </a:ext>
            </a:extLst>
          </p:cNvPr>
          <p:cNvSpPr txBox="1"/>
          <p:nvPr/>
        </p:nvSpPr>
        <p:spPr>
          <a:xfrm>
            <a:off x="7251476" y="5385354"/>
            <a:ext cx="4801314" cy="1015663"/>
          </a:xfrm>
          <a:prstGeom prst="rect">
            <a:avLst/>
          </a:prstGeom>
          <a:noFill/>
        </p:spPr>
        <p:txBody>
          <a:bodyPr wrap="none" lIns="91440" tIns="45720" rIns="91440" bIns="45720" rtlCol="0" anchor="t">
            <a:spAutoFit/>
          </a:bodyPr>
          <a:lstStyle/>
          <a:p>
            <a:r>
              <a:rPr lang="ja-JP" altLang="en-US" sz="2000" b="1">
                <a:latin typeface="Hiragino Sans W6" panose="020B0400000000000000" pitchFamily="34" charset="-128"/>
                <a:ea typeface="Hiragino Sans W6" panose="020B0400000000000000" pitchFamily="34" charset="-128"/>
              </a:rPr>
              <a:t>弱み</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a:rPr>
              <a:t>　主要施設の多くが浸水危険区域に近い</a:t>
            </a:r>
            <a:endParaRPr lang="en-US" altLang="ja-JP" sz="2000" b="1">
              <a:latin typeface="Hiragino Sans W6" panose="020B0400000000000000" pitchFamily="34" charset="-128"/>
              <a:ea typeface="Hiragino Sans W6"/>
            </a:endParaRPr>
          </a:p>
          <a:p>
            <a:r>
              <a:rPr lang="ja-JP" altLang="en-US" sz="2000" b="1">
                <a:latin typeface="Hiragino Sans W6" panose="020B0400000000000000" pitchFamily="34" charset="-128"/>
                <a:ea typeface="Hiragino Sans W6"/>
              </a:rPr>
              <a:t>　モール505、ULALAの空洞化</a:t>
            </a:r>
          </a:p>
        </p:txBody>
      </p:sp>
      <p:sp>
        <p:nvSpPr>
          <p:cNvPr id="32" name="フリーフォーム 51">
            <a:extLst>
              <a:ext uri="{FF2B5EF4-FFF2-40B4-BE49-F238E27FC236}">
                <a16:creationId xmlns:a16="http://schemas.microsoft.com/office/drawing/2014/main" id="{C1C6688B-748D-8EDE-91A9-B397F4F4DFA0}"/>
              </a:ext>
            </a:extLst>
          </p:cNvPr>
          <p:cNvSpPr>
            <a:spLocks noChangeAspect="1"/>
          </p:cNvSpPr>
          <p:nvPr/>
        </p:nvSpPr>
        <p:spPr>
          <a:xfrm rot="5400000">
            <a:off x="7002783" y="5486103"/>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5" name="テキスト ボックス 34">
            <a:extLst>
              <a:ext uri="{FF2B5EF4-FFF2-40B4-BE49-F238E27FC236}">
                <a16:creationId xmlns:a16="http://schemas.microsoft.com/office/drawing/2014/main" id="{BE26DBB1-16B5-985F-A9E0-0A58318F097B}"/>
              </a:ext>
            </a:extLst>
          </p:cNvPr>
          <p:cNvSpPr txBox="1"/>
          <p:nvPr/>
        </p:nvSpPr>
        <p:spPr>
          <a:xfrm>
            <a:off x="9101166" y="1775928"/>
            <a:ext cx="2236510" cy="1015663"/>
          </a:xfrm>
          <a:prstGeom prst="rect">
            <a:avLst/>
          </a:prstGeom>
          <a:noFill/>
        </p:spPr>
        <p:txBody>
          <a:bodyPr wrap="none" rtlCol="0">
            <a:spAutoFit/>
          </a:bodyPr>
          <a:lstStyle/>
          <a:p>
            <a:r>
              <a:rPr kumimoji="1" lang="ja-JP" altLang="en-US" sz="2000" b="1">
                <a:latin typeface="Hiragino Sans W6" panose="020B0400000000000000" pitchFamily="34" charset="-128"/>
                <a:ea typeface="Hiragino Sans W6" panose="020B0400000000000000" pitchFamily="34" charset="-128"/>
              </a:rPr>
              <a:t>強み</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工業団地が集積</a:t>
            </a:r>
            <a:endParaRPr lang="en-US" altLang="ja-JP" sz="20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　</a:t>
            </a:r>
            <a:r>
              <a:rPr lang="ja-JP" altLang="en-US" sz="2000" b="1">
                <a:latin typeface="Hiragino Sans W6" panose="020B0400000000000000" pitchFamily="34" charset="-128"/>
                <a:ea typeface="Hiragino Sans W6" panose="020B0400000000000000" pitchFamily="34" charset="-128"/>
              </a:rPr>
              <a:t>レンコンの栽培</a:t>
            </a:r>
            <a:endParaRPr kumimoji="1" lang="en-US" altLang="ja-JP" sz="2000" b="1">
              <a:latin typeface="Hiragino Sans W6" panose="020B0400000000000000" pitchFamily="34" charset="-128"/>
              <a:ea typeface="Hiragino Sans W6" panose="020B0400000000000000" pitchFamily="34" charset="-128"/>
            </a:endParaRPr>
          </a:p>
        </p:txBody>
      </p:sp>
      <p:sp>
        <p:nvSpPr>
          <p:cNvPr id="37" name="フリーフォーム 63">
            <a:extLst>
              <a:ext uri="{FF2B5EF4-FFF2-40B4-BE49-F238E27FC236}">
                <a16:creationId xmlns:a16="http://schemas.microsoft.com/office/drawing/2014/main" id="{88D17ADC-C37A-016A-1C10-4DACF8952D1B}"/>
              </a:ext>
            </a:extLst>
          </p:cNvPr>
          <p:cNvSpPr>
            <a:spLocks noChangeAspect="1"/>
          </p:cNvSpPr>
          <p:nvPr/>
        </p:nvSpPr>
        <p:spPr>
          <a:xfrm rot="5400000">
            <a:off x="8890835" y="1838273"/>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0" name="二等辺三角形 39">
            <a:extLst>
              <a:ext uri="{FF2B5EF4-FFF2-40B4-BE49-F238E27FC236}">
                <a16:creationId xmlns:a16="http://schemas.microsoft.com/office/drawing/2014/main" id="{C02619FA-1D56-8477-043D-8C349FFE4F8C}"/>
              </a:ext>
            </a:extLst>
          </p:cNvPr>
          <p:cNvSpPr/>
          <p:nvPr/>
        </p:nvSpPr>
        <p:spPr>
          <a:xfrm rot="5400000">
            <a:off x="9210397" y="2207919"/>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二等辺三角形 41">
            <a:extLst>
              <a:ext uri="{FF2B5EF4-FFF2-40B4-BE49-F238E27FC236}">
                <a16:creationId xmlns:a16="http://schemas.microsoft.com/office/drawing/2014/main" id="{1D05734C-A76F-8D25-B851-FB15D3AFDFA1}"/>
              </a:ext>
            </a:extLst>
          </p:cNvPr>
          <p:cNvSpPr/>
          <p:nvPr/>
        </p:nvSpPr>
        <p:spPr>
          <a:xfrm rot="5400000">
            <a:off x="9210397" y="2496713"/>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63">
            <a:extLst>
              <a:ext uri="{FF2B5EF4-FFF2-40B4-BE49-F238E27FC236}">
                <a16:creationId xmlns:a16="http://schemas.microsoft.com/office/drawing/2014/main" id="{AF880474-41C9-38F3-2400-3A737073A9D3}"/>
              </a:ext>
            </a:extLst>
          </p:cNvPr>
          <p:cNvSpPr>
            <a:spLocks noChangeAspect="1"/>
          </p:cNvSpPr>
          <p:nvPr/>
        </p:nvSpPr>
        <p:spPr>
          <a:xfrm rot="5400000">
            <a:off x="8890835" y="2788699"/>
            <a:ext cx="273936" cy="227912"/>
          </a:xfrm>
          <a:custGeom>
            <a:avLst/>
            <a:gdLst>
              <a:gd name="connsiteX0" fmla="*/ 239547 w 479094"/>
              <a:gd name="connsiteY0" fmla="*/ 0 h 314807"/>
              <a:gd name="connsiteX1" fmla="*/ 479094 w 479094"/>
              <a:gd name="connsiteY1" fmla="*/ 314807 h 314807"/>
              <a:gd name="connsiteX2" fmla="*/ 355178 w 479094"/>
              <a:gd name="connsiteY2" fmla="*/ 314807 h 314807"/>
              <a:gd name="connsiteX3" fmla="*/ 239547 w 479094"/>
              <a:gd name="connsiteY3" fmla="*/ 162848 h 314807"/>
              <a:gd name="connsiteX4" fmla="*/ 123917 w 479094"/>
              <a:gd name="connsiteY4" fmla="*/ 314807 h 314807"/>
              <a:gd name="connsiteX5" fmla="*/ 0 w 479094"/>
              <a:gd name="connsiteY5" fmla="*/ 314807 h 314807"/>
              <a:gd name="connsiteX6" fmla="*/ 239547 w 479094"/>
              <a:gd name="connsiteY6" fmla="*/ 0 h 31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094" h="314807">
                <a:moveTo>
                  <a:pt x="239547" y="0"/>
                </a:moveTo>
                <a:lnTo>
                  <a:pt x="479094" y="314807"/>
                </a:lnTo>
                <a:lnTo>
                  <a:pt x="355178" y="314807"/>
                </a:lnTo>
                <a:lnTo>
                  <a:pt x="239547" y="162848"/>
                </a:lnTo>
                <a:lnTo>
                  <a:pt x="123917" y="314807"/>
                </a:lnTo>
                <a:lnTo>
                  <a:pt x="0" y="314807"/>
                </a:lnTo>
                <a:lnTo>
                  <a:pt x="239547"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49" name="二等辺三角形 48">
            <a:extLst>
              <a:ext uri="{FF2B5EF4-FFF2-40B4-BE49-F238E27FC236}">
                <a16:creationId xmlns:a16="http://schemas.microsoft.com/office/drawing/2014/main" id="{4667D572-12BD-E27D-5C5E-CDD49E16979C}"/>
              </a:ext>
            </a:extLst>
          </p:cNvPr>
          <p:cNvSpPr/>
          <p:nvPr/>
        </p:nvSpPr>
        <p:spPr>
          <a:xfrm rot="5400000">
            <a:off x="9210397" y="3097232"/>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41EBCFA3-E3B5-9D90-5342-62EA33C3AB39}"/>
              </a:ext>
            </a:extLst>
          </p:cNvPr>
          <p:cNvSpPr txBox="1"/>
          <p:nvPr/>
        </p:nvSpPr>
        <p:spPr>
          <a:xfrm>
            <a:off x="9101166" y="2700567"/>
            <a:ext cx="3005951" cy="1015663"/>
          </a:xfrm>
          <a:prstGeom prst="rect">
            <a:avLst/>
          </a:prstGeom>
          <a:noFill/>
        </p:spPr>
        <p:txBody>
          <a:bodyPr wrap="none" rtlCol="0">
            <a:spAutoFit/>
          </a:bodyPr>
          <a:lstStyle/>
          <a:p>
            <a:r>
              <a:rPr lang="ja-JP" altLang="en-US" sz="2000" b="1">
                <a:latin typeface="Hiragino Sans W6" panose="020B0400000000000000" pitchFamily="34" charset="-128"/>
                <a:ea typeface="Hiragino Sans W6" panose="020B0400000000000000" pitchFamily="34" charset="-128"/>
              </a:rPr>
              <a:t>課題</a:t>
            </a:r>
            <a:endParaRPr lang="en-US" altLang="ja-JP" sz="2000" b="1">
              <a:latin typeface="Hiragino Sans W6" panose="020B0400000000000000" pitchFamily="34" charset="-128"/>
              <a:ea typeface="Hiragino Sans W6" panose="020B0400000000000000" pitchFamily="34" charset="-128"/>
            </a:endParaRPr>
          </a:p>
          <a:p>
            <a:r>
              <a:rPr lang="ja-JP" altLang="en-US" sz="2000" b="1">
                <a:latin typeface="Hiragino Sans W6" panose="020B0400000000000000" pitchFamily="34" charset="-128"/>
                <a:ea typeface="Hiragino Sans W6" panose="020B0400000000000000" pitchFamily="34" charset="-128"/>
              </a:rPr>
              <a:t>　公園・緑が少ない</a:t>
            </a:r>
            <a:endParaRPr lang="en-US" altLang="ja-JP" sz="2000" b="1">
              <a:latin typeface="Hiragino Sans W6" panose="020B0400000000000000" pitchFamily="34" charset="-128"/>
              <a:ea typeface="Hiragino Sans W6" panose="020B0400000000000000" pitchFamily="34" charset="-128"/>
            </a:endParaRPr>
          </a:p>
          <a:p>
            <a:r>
              <a:rPr kumimoji="1" lang="ja-JP" altLang="en-US" sz="2000" b="1">
                <a:latin typeface="Hiragino Sans W6" panose="020B0400000000000000" pitchFamily="34" charset="-128"/>
                <a:ea typeface="Hiragino Sans W6" panose="020B0400000000000000" pitchFamily="34" charset="-128"/>
              </a:rPr>
              <a:t>　</a:t>
            </a:r>
            <a:r>
              <a:rPr lang="ja-JP" altLang="en-US" sz="2000" b="1">
                <a:latin typeface="Hiragino Sans W6" panose="020B0400000000000000" pitchFamily="34" charset="-128"/>
                <a:ea typeface="Hiragino Sans W6" panose="020B0400000000000000" pitchFamily="34" charset="-128"/>
              </a:rPr>
              <a:t>地域イベントが少ない</a:t>
            </a:r>
            <a:endParaRPr kumimoji="1" lang="en-US" altLang="ja-JP" sz="2000" b="1">
              <a:latin typeface="Hiragino Sans W6" panose="020B0400000000000000" pitchFamily="34" charset="-128"/>
              <a:ea typeface="Hiragino Sans W6" panose="020B0400000000000000" pitchFamily="34" charset="-128"/>
            </a:endParaRPr>
          </a:p>
        </p:txBody>
      </p:sp>
      <p:sp>
        <p:nvSpPr>
          <p:cNvPr id="55" name="二等辺三角形 54">
            <a:extLst>
              <a:ext uri="{FF2B5EF4-FFF2-40B4-BE49-F238E27FC236}">
                <a16:creationId xmlns:a16="http://schemas.microsoft.com/office/drawing/2014/main" id="{8668D7EB-3C78-C144-D3B8-76B1B4B15CB4}"/>
              </a:ext>
            </a:extLst>
          </p:cNvPr>
          <p:cNvSpPr/>
          <p:nvPr/>
        </p:nvSpPr>
        <p:spPr>
          <a:xfrm rot="5400000">
            <a:off x="9204064" y="3421352"/>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28">
            <a:extLst>
              <a:ext uri="{FF2B5EF4-FFF2-40B4-BE49-F238E27FC236}">
                <a16:creationId xmlns:a16="http://schemas.microsoft.com/office/drawing/2014/main" id="{94FA9370-EF8A-DBF1-7C0F-34DDF0AD1DD0}"/>
              </a:ext>
            </a:extLst>
          </p:cNvPr>
          <p:cNvSpPr txBox="1"/>
          <p:nvPr/>
        </p:nvSpPr>
        <p:spPr>
          <a:xfrm>
            <a:off x="12164135" y="5860483"/>
            <a:ext cx="180996" cy="1015663"/>
          </a:xfrm>
          <a:prstGeom prst="rect">
            <a:avLst/>
          </a:prstGeom>
          <a:noFill/>
        </p:spPr>
        <p:txBody>
          <a:bodyPr wrap="square" lIns="91440" tIns="45720" rIns="91440" bIns="45720" rtlCol="0" anchor="t">
            <a:spAutoFit/>
          </a:bodyPr>
          <a:lstStyle/>
          <a:p>
            <a:endParaRPr lang="ja-JP" altLang="en-US" sz="2000" b="1">
              <a:latin typeface="Hiragino Sans W6" panose="020B0400000000000000" pitchFamily="34" charset="-128"/>
              <a:ea typeface="Hiragino Sans W6"/>
            </a:endParaRPr>
          </a:p>
          <a:p>
            <a:r>
              <a:rPr lang="ja-JP" altLang="en-US" sz="2000" b="1">
                <a:latin typeface="Hiragino Sans W6" panose="020B0400000000000000" pitchFamily="34" charset="-128"/>
                <a:ea typeface="Hiragino Sans W6"/>
              </a:rPr>
              <a:t>　</a:t>
            </a:r>
            <a:endParaRPr lang="en-US" altLang="ja-JP" sz="2000" b="1">
              <a:latin typeface="Hiragino Sans W6" panose="020B0400000000000000" pitchFamily="34" charset="-128"/>
              <a:ea typeface="Hiragino Sans W6"/>
            </a:endParaRPr>
          </a:p>
          <a:p>
            <a:r>
              <a:rPr lang="ja-JP" altLang="en-US" sz="2000" b="1">
                <a:latin typeface="Hiragino Sans W6" panose="020B0400000000000000" pitchFamily="34" charset="-128"/>
                <a:ea typeface="Hiragino Sans W6"/>
              </a:rPr>
              <a:t>　</a:t>
            </a:r>
          </a:p>
        </p:txBody>
      </p:sp>
      <p:sp>
        <p:nvSpPr>
          <p:cNvPr id="60" name="二等辺三角形 33">
            <a:extLst>
              <a:ext uri="{FF2B5EF4-FFF2-40B4-BE49-F238E27FC236}">
                <a16:creationId xmlns:a16="http://schemas.microsoft.com/office/drawing/2014/main" id="{44D66175-9A83-C8D6-9105-37DA7EAF7883}"/>
              </a:ext>
            </a:extLst>
          </p:cNvPr>
          <p:cNvSpPr/>
          <p:nvPr/>
        </p:nvSpPr>
        <p:spPr>
          <a:xfrm rot="5400000">
            <a:off x="7372123" y="5817631"/>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二等辺三角形 35">
            <a:extLst>
              <a:ext uri="{FF2B5EF4-FFF2-40B4-BE49-F238E27FC236}">
                <a16:creationId xmlns:a16="http://schemas.microsoft.com/office/drawing/2014/main" id="{A68709B2-6DDB-2D3D-73DD-BC6D403A0D6D}"/>
              </a:ext>
            </a:extLst>
          </p:cNvPr>
          <p:cNvSpPr/>
          <p:nvPr/>
        </p:nvSpPr>
        <p:spPr>
          <a:xfrm rot="5400000">
            <a:off x="7367570" y="6136697"/>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28">
            <a:extLst>
              <a:ext uri="{FF2B5EF4-FFF2-40B4-BE49-F238E27FC236}">
                <a16:creationId xmlns:a16="http://schemas.microsoft.com/office/drawing/2014/main" id="{B84E557C-19E1-B9A2-D3E1-15DF69FEACCB}"/>
              </a:ext>
            </a:extLst>
          </p:cNvPr>
          <p:cNvSpPr txBox="1"/>
          <p:nvPr/>
        </p:nvSpPr>
        <p:spPr>
          <a:xfrm>
            <a:off x="12146205" y="4892295"/>
            <a:ext cx="180996" cy="1015663"/>
          </a:xfrm>
          <a:prstGeom prst="rect">
            <a:avLst/>
          </a:prstGeom>
          <a:noFill/>
        </p:spPr>
        <p:txBody>
          <a:bodyPr wrap="square" lIns="91440" tIns="45720" rIns="91440" bIns="45720" rtlCol="0" anchor="t">
            <a:spAutoFit/>
          </a:bodyPr>
          <a:lstStyle/>
          <a:p>
            <a:endParaRPr lang="ja-JP" altLang="en-US" sz="2000" b="1">
              <a:latin typeface="Hiragino Sans W6" panose="020B0400000000000000" pitchFamily="34" charset="-128"/>
              <a:ea typeface="Hiragino Sans W6"/>
            </a:endParaRPr>
          </a:p>
          <a:p>
            <a:r>
              <a:rPr lang="ja-JP" altLang="en-US" sz="2000" b="1">
                <a:latin typeface="Hiragino Sans W6" panose="020B0400000000000000" pitchFamily="34" charset="-128"/>
                <a:ea typeface="Hiragino Sans W6"/>
              </a:rPr>
              <a:t>　</a:t>
            </a:r>
            <a:endParaRPr lang="en-US" altLang="ja-JP" sz="2000" b="1">
              <a:latin typeface="Hiragino Sans W6" panose="020B0400000000000000" pitchFamily="34" charset="-128"/>
              <a:ea typeface="Hiragino Sans W6"/>
            </a:endParaRPr>
          </a:p>
          <a:p>
            <a:r>
              <a:rPr lang="ja-JP" altLang="en-US" sz="2000" b="1">
                <a:latin typeface="Hiragino Sans W6" panose="020B0400000000000000" pitchFamily="34" charset="-128"/>
                <a:ea typeface="Hiragino Sans W6"/>
              </a:rPr>
              <a:t>　</a:t>
            </a:r>
          </a:p>
        </p:txBody>
      </p:sp>
      <p:sp>
        <p:nvSpPr>
          <p:cNvPr id="66" name="二等辺三角形 33">
            <a:extLst>
              <a:ext uri="{FF2B5EF4-FFF2-40B4-BE49-F238E27FC236}">
                <a16:creationId xmlns:a16="http://schemas.microsoft.com/office/drawing/2014/main" id="{1ECE0092-CB48-E332-96E7-0AEDD198C6B6}"/>
              </a:ext>
            </a:extLst>
          </p:cNvPr>
          <p:cNvSpPr/>
          <p:nvPr/>
        </p:nvSpPr>
        <p:spPr>
          <a:xfrm rot="5400000">
            <a:off x="7354193" y="4849442"/>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二等辺三角形 35">
            <a:extLst>
              <a:ext uri="{FF2B5EF4-FFF2-40B4-BE49-F238E27FC236}">
                <a16:creationId xmlns:a16="http://schemas.microsoft.com/office/drawing/2014/main" id="{62566833-7235-EE0E-2D5D-640DAC47EA24}"/>
              </a:ext>
            </a:extLst>
          </p:cNvPr>
          <p:cNvSpPr/>
          <p:nvPr/>
        </p:nvSpPr>
        <p:spPr>
          <a:xfrm rot="5400000">
            <a:off x="7349640" y="5168508"/>
            <a:ext cx="229580" cy="144498"/>
          </a:xfrm>
          <a:prstGeom prst="triangle">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01520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E6FA0-80F7-178A-DBC4-C03F15917451}"/>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33CD92AA-AE2A-BCFA-5039-90CC4F6D3977}"/>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DF80A92D-486E-2286-9AFF-8DB66EEE7938}"/>
              </a:ext>
            </a:extLst>
          </p:cNvPr>
          <p:cNvSpPr>
            <a:spLocks noGrp="1"/>
          </p:cNvSpPr>
          <p:nvPr>
            <p:ph type="ctrTitle"/>
          </p:nvPr>
        </p:nvSpPr>
        <p:spPr/>
        <p:txBody>
          <a:bodyPr/>
          <a:lstStyle/>
          <a:p>
            <a:r>
              <a:rPr lang="ja-JP" altLang="en-US">
                <a:ea typeface="Hiragino Sans W6"/>
              </a:rPr>
              <a:t>道の駅　来訪者数予測</a:t>
            </a:r>
            <a:endParaRPr lang="ja-JP" altLang="en-US"/>
          </a:p>
        </p:txBody>
      </p:sp>
      <p:sp>
        <p:nvSpPr>
          <p:cNvPr id="4" name="TextBox 3">
            <a:extLst>
              <a:ext uri="{FF2B5EF4-FFF2-40B4-BE49-F238E27FC236}">
                <a16:creationId xmlns:a16="http://schemas.microsoft.com/office/drawing/2014/main" id="{BAD33945-EC52-C832-6B31-90044A0FC026}"/>
              </a:ext>
            </a:extLst>
          </p:cNvPr>
          <p:cNvSpPr txBox="1"/>
          <p:nvPr/>
        </p:nvSpPr>
        <p:spPr>
          <a:xfrm>
            <a:off x="-1" y="1019848"/>
            <a:ext cx="7650787" cy="49244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000">
                <a:ea typeface="游ゴシック"/>
              </a:rPr>
              <a:t>桜土浦ー土浦北間　24時間交通量</a:t>
            </a:r>
          </a:p>
          <a:p>
            <a:r>
              <a:rPr lang="ja-JP" altLang="en-US" sz="2000">
                <a:ea typeface="游ゴシック"/>
              </a:rPr>
              <a:t>・上り　小型：14,823台　大型：5,939台</a:t>
            </a:r>
          </a:p>
          <a:p>
            <a:r>
              <a:rPr lang="ja-JP" altLang="en-US" sz="2000">
                <a:ea typeface="游ゴシック"/>
              </a:rPr>
              <a:t>・下り　小型：19,054台　大型：9,620台</a:t>
            </a:r>
          </a:p>
          <a:p>
            <a:endParaRPr lang="ja-JP" altLang="en-US" sz="2000">
              <a:ea typeface="游ゴシック"/>
            </a:endParaRPr>
          </a:p>
          <a:p>
            <a:r>
              <a:rPr lang="ja-JP" altLang="en-US">
                <a:ea typeface="游ゴシック"/>
              </a:rPr>
              <a:t>【必要駐車場数】</a:t>
            </a:r>
          </a:p>
          <a:p>
            <a:r>
              <a:rPr lang="ja-JP" altLang="en-US">
                <a:ea typeface="游ゴシック"/>
              </a:rPr>
              <a:t>都心からの来場者を想定し、下りの交通量で計算</a:t>
            </a:r>
          </a:p>
          <a:p>
            <a:endParaRPr lang="ja-JP" altLang="en-US">
              <a:ea typeface="游ゴシック"/>
            </a:endParaRPr>
          </a:p>
          <a:p>
            <a:r>
              <a:rPr lang="ja-JP" altLang="en-US">
                <a:ea typeface="游ゴシック"/>
              </a:rPr>
              <a:t>＊休日サービス率（小型：1.4、大型：1.4）</a:t>
            </a:r>
          </a:p>
          <a:p>
            <a:r>
              <a:rPr lang="ja-JP" altLang="en-US">
                <a:ea typeface="游ゴシック"/>
              </a:rPr>
              <a:t>　小型：19,054×1.4=26,675　大型：9,620×1.4=13,468</a:t>
            </a:r>
          </a:p>
          <a:p>
            <a:r>
              <a:rPr lang="ja-JP" altLang="en-US">
                <a:ea typeface="游ゴシック"/>
              </a:rPr>
              <a:t>＊立ち寄り率（小型：0.175、大型：0.125）</a:t>
            </a:r>
          </a:p>
          <a:p>
            <a:r>
              <a:rPr lang="ja-JP" altLang="en-US">
                <a:ea typeface="游ゴシック"/>
              </a:rPr>
              <a:t>　小型：26,675×0.175＝4,668　大型：13,468×0.125＝1,684</a:t>
            </a:r>
          </a:p>
          <a:p>
            <a:r>
              <a:rPr lang="ja-JP" altLang="en-US">
                <a:ea typeface="游ゴシック"/>
              </a:rPr>
              <a:t>＊ラッシュ率（小型：0.1、大型：0.075）</a:t>
            </a:r>
          </a:p>
          <a:p>
            <a:r>
              <a:rPr lang="ja-JP" altLang="en-US">
                <a:ea typeface="游ゴシック"/>
              </a:rPr>
              <a:t>　小型：4,668×0.1=467台/時　大型：1,684×0.075=126台/時</a:t>
            </a:r>
          </a:p>
          <a:p>
            <a:r>
              <a:rPr lang="ja-JP" altLang="en-US">
                <a:ea typeface="游ゴシック"/>
              </a:rPr>
              <a:t>＊平均立ち寄り時間（小型：25分、大型：30分）</a:t>
            </a:r>
          </a:p>
          <a:p>
            <a:r>
              <a:rPr lang="ja-JP" altLang="en-US">
                <a:ea typeface="游ゴシック"/>
              </a:rPr>
              <a:t>＊障がい者用　小型×1/50以上</a:t>
            </a:r>
          </a:p>
          <a:p>
            <a:endParaRPr lang="ja-JP" altLang="en-US">
              <a:ea typeface="游ゴシック"/>
            </a:endParaRPr>
          </a:p>
          <a:p>
            <a:r>
              <a:rPr lang="ja-JP" altLang="en-US">
                <a:ea typeface="游ゴシック"/>
              </a:rPr>
              <a:t>小型：195台（内4台は障がい者用）　大型：63台</a:t>
            </a:r>
          </a:p>
        </p:txBody>
      </p:sp>
      <p:sp>
        <p:nvSpPr>
          <p:cNvPr id="5" name="TextBox 4">
            <a:extLst>
              <a:ext uri="{FF2B5EF4-FFF2-40B4-BE49-F238E27FC236}">
                <a16:creationId xmlns:a16="http://schemas.microsoft.com/office/drawing/2014/main" id="{605D066D-8E0F-C762-AB0B-48EAA2D48E07}"/>
              </a:ext>
            </a:extLst>
          </p:cNvPr>
          <p:cNvSpPr txBox="1"/>
          <p:nvPr/>
        </p:nvSpPr>
        <p:spPr>
          <a:xfrm>
            <a:off x="6830224" y="2122731"/>
            <a:ext cx="590485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游ゴシック"/>
              </a:rPr>
              <a:t>【</a:t>
            </a:r>
            <a:r>
              <a:rPr lang="ja-JP" altLang="en-US">
                <a:ea typeface="游ゴシック"/>
              </a:rPr>
              <a:t>来訪者数】</a:t>
            </a:r>
          </a:p>
          <a:p>
            <a:r>
              <a:rPr lang="ja-JP" altLang="en-US">
                <a:ea typeface="游ゴシック"/>
              </a:rPr>
              <a:t>車平均乗車数　1.5-2人</a:t>
            </a:r>
          </a:p>
          <a:p>
            <a:endParaRPr lang="ja-JP" altLang="en-US">
              <a:ea typeface="游ゴシック"/>
            </a:endParaRPr>
          </a:p>
          <a:p>
            <a:r>
              <a:rPr lang="ja-JP" altLang="en-US">
                <a:ea typeface="游ゴシック"/>
              </a:rPr>
              <a:t>平日</a:t>
            </a:r>
          </a:p>
          <a:p>
            <a:r>
              <a:rPr lang="ja-JP" altLang="en-US">
                <a:ea typeface="游ゴシック"/>
              </a:rPr>
              <a:t>={(19,054×0.175)＋(9,260×0.125)}×1.5</a:t>
            </a:r>
          </a:p>
          <a:p>
            <a:r>
              <a:rPr lang="ja-JP" altLang="en-US">
                <a:ea typeface="游ゴシック"/>
              </a:rPr>
              <a:t>＝6,738人/日</a:t>
            </a:r>
          </a:p>
          <a:p>
            <a:r>
              <a:rPr lang="ja-JP" altLang="en-US">
                <a:ea typeface="游ゴシック"/>
              </a:rPr>
              <a:t>休日</a:t>
            </a:r>
          </a:p>
          <a:p>
            <a:r>
              <a:rPr lang="ja-JP" altLang="en-US">
                <a:ea typeface="游ゴシック"/>
              </a:rPr>
              <a:t>＝(4,668+1,684)×1.5人＝9,528人/日</a:t>
            </a:r>
          </a:p>
          <a:p>
            <a:r>
              <a:rPr lang="ja-JP" altLang="en-US">
                <a:ea typeface="游ゴシック"/>
              </a:rPr>
              <a:t>来訪者数/年</a:t>
            </a:r>
          </a:p>
          <a:p>
            <a:r>
              <a:rPr lang="ja-JP" altLang="en-US">
                <a:ea typeface="游ゴシック"/>
              </a:rPr>
              <a:t>＝6,738×245＋9,528×120=2,794,170≒280万人</a:t>
            </a:r>
          </a:p>
          <a:p>
            <a:endParaRPr lang="ja-JP" altLang="en-US">
              <a:ea typeface="游ゴシック"/>
            </a:endParaRPr>
          </a:p>
          <a:p>
            <a:endParaRPr lang="ja-JP" altLang="en-US" b="1">
              <a:ea typeface="游ゴシック"/>
            </a:endParaRPr>
          </a:p>
        </p:txBody>
      </p:sp>
    </p:spTree>
    <p:extLst>
      <p:ext uri="{BB962C8B-B14F-4D97-AF65-F5344CB8AC3E}">
        <p14:creationId xmlns:p14="http://schemas.microsoft.com/office/powerpoint/2010/main" val="2412924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0D254-5C5F-F5BD-D3DD-686430EDB69E}"/>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30139185-ECBA-AC19-2507-B895D9502C42}"/>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425F3561-9734-5C9C-CEE1-334495AC9F13}"/>
              </a:ext>
            </a:extLst>
          </p:cNvPr>
          <p:cNvSpPr>
            <a:spLocks noGrp="1"/>
          </p:cNvSpPr>
          <p:nvPr>
            <p:ph type="ctrTitle"/>
          </p:nvPr>
        </p:nvSpPr>
        <p:spPr/>
        <p:txBody>
          <a:bodyPr/>
          <a:lstStyle/>
          <a:p>
            <a:r>
              <a:rPr lang="ja-JP" altLang="en-US">
                <a:ea typeface="Hiragino Sans W6"/>
              </a:rPr>
              <a:t>道の駅　収入予測</a:t>
            </a:r>
            <a:endParaRPr lang="ja-JP" altLang="en-US"/>
          </a:p>
        </p:txBody>
      </p:sp>
      <p:sp>
        <p:nvSpPr>
          <p:cNvPr id="4" name="TextBox 3">
            <a:extLst>
              <a:ext uri="{FF2B5EF4-FFF2-40B4-BE49-F238E27FC236}">
                <a16:creationId xmlns:a16="http://schemas.microsoft.com/office/drawing/2014/main" id="{B05ADBEC-C3DE-BD7D-48C9-FA2B64217353}"/>
              </a:ext>
            </a:extLst>
          </p:cNvPr>
          <p:cNvSpPr txBox="1"/>
          <p:nvPr/>
        </p:nvSpPr>
        <p:spPr>
          <a:xfrm>
            <a:off x="338666" y="1019848"/>
            <a:ext cx="76507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ja-JP" altLang="en-US">
              <a:ea typeface="游ゴシック"/>
            </a:endParaRPr>
          </a:p>
        </p:txBody>
      </p:sp>
      <p:sp>
        <p:nvSpPr>
          <p:cNvPr id="6" name="TextBox 5">
            <a:extLst>
              <a:ext uri="{FF2B5EF4-FFF2-40B4-BE49-F238E27FC236}">
                <a16:creationId xmlns:a16="http://schemas.microsoft.com/office/drawing/2014/main" id="{82025776-003D-1A0A-B8B1-C02321E9A5F3}"/>
              </a:ext>
            </a:extLst>
          </p:cNvPr>
          <p:cNvSpPr txBox="1"/>
          <p:nvPr/>
        </p:nvSpPr>
        <p:spPr>
          <a:xfrm>
            <a:off x="183443" y="1285393"/>
            <a:ext cx="5741939"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2000">
                <a:ea typeface="游ゴシック"/>
              </a:rPr>
              <a:t>【</a:t>
            </a:r>
            <a:r>
              <a:rPr lang="ja-JP" altLang="en-US" sz="2000">
                <a:ea typeface="游ゴシック"/>
              </a:rPr>
              <a:t>売上に寄与する来訪者数</a:t>
            </a:r>
            <a:r>
              <a:rPr lang="en-US" altLang="ja-JP" sz="2000">
                <a:ea typeface="游ゴシック"/>
              </a:rPr>
              <a:t>】</a:t>
            </a:r>
            <a:endParaRPr lang="ja-JP" altLang="en-US" sz="2000">
              <a:ea typeface="游ゴシック"/>
            </a:endParaRPr>
          </a:p>
          <a:p>
            <a:r>
              <a:rPr lang="ja-JP" altLang="en-US" sz="2000">
                <a:ea typeface="游ゴシック"/>
              </a:rPr>
              <a:t>物販・飲食利用　</a:t>
            </a:r>
            <a:r>
              <a:rPr lang="en-US" altLang="ja-JP" sz="2000">
                <a:ea typeface="游ゴシック"/>
              </a:rPr>
              <a:t>30-40</a:t>
            </a:r>
            <a:r>
              <a:rPr lang="ja-JP" altLang="en-US" sz="2000">
                <a:ea typeface="游ゴシック"/>
              </a:rPr>
              <a:t>％</a:t>
            </a:r>
          </a:p>
          <a:p>
            <a:r>
              <a:rPr lang="en-US" altLang="ja-JP" sz="2000">
                <a:ea typeface="游ゴシック"/>
              </a:rPr>
              <a:t>280</a:t>
            </a:r>
            <a:r>
              <a:rPr lang="ja-JP" altLang="en-US" sz="2000">
                <a:ea typeface="游ゴシック"/>
              </a:rPr>
              <a:t>万人</a:t>
            </a:r>
            <a:r>
              <a:rPr lang="en-US" altLang="ja-JP" sz="2000">
                <a:ea typeface="游ゴシック"/>
              </a:rPr>
              <a:t>×0.3=</a:t>
            </a:r>
            <a:r>
              <a:rPr lang="en-US" altLang="ja-JP" sz="2000" b="1">
                <a:ea typeface="游ゴシック"/>
              </a:rPr>
              <a:t>84</a:t>
            </a:r>
            <a:r>
              <a:rPr lang="ja-JP" altLang="en-US" sz="2000" b="1">
                <a:ea typeface="游ゴシック"/>
              </a:rPr>
              <a:t>万人（年間来訪者数とする）</a:t>
            </a:r>
            <a:endParaRPr lang="ja-JP" altLang="en-US" sz="2000">
              <a:ea typeface="游ゴシック"/>
            </a:endParaRPr>
          </a:p>
          <a:p>
            <a:endParaRPr lang="ja-JP" altLang="en-US" sz="2000">
              <a:ea typeface="游ゴシック"/>
            </a:endParaRPr>
          </a:p>
          <a:p>
            <a:r>
              <a:rPr lang="ja-JP" altLang="en-US" sz="2000">
                <a:ea typeface="游ゴシック"/>
              </a:rPr>
              <a:t>【経済効果】企業の規模感</a:t>
            </a:r>
          </a:p>
          <a:p>
            <a:pPr algn="l"/>
            <a:r>
              <a:rPr lang="ja-JP" altLang="en-US" sz="2000">
                <a:ea typeface="游ゴシック"/>
              </a:rPr>
              <a:t>〇直接効果（売上）</a:t>
            </a:r>
          </a:p>
          <a:p>
            <a:r>
              <a:rPr lang="ja-JP" altLang="en-US" sz="2000">
                <a:ea typeface="游ゴシック"/>
              </a:rPr>
              <a:t>１人当たりの消費額　3000-5000円</a:t>
            </a:r>
          </a:p>
          <a:p>
            <a:r>
              <a:rPr lang="ja-JP" altLang="en-US" sz="2000">
                <a:ea typeface="游ゴシック"/>
              </a:rPr>
              <a:t>年間直接売上</a:t>
            </a:r>
          </a:p>
          <a:p>
            <a:r>
              <a:rPr lang="ja-JP" altLang="en-US" sz="2000">
                <a:ea typeface="游ゴシック"/>
              </a:rPr>
              <a:t>＝年間来訪者数×１人あたりの消費額</a:t>
            </a:r>
          </a:p>
          <a:p>
            <a:r>
              <a:rPr lang="ja-JP" altLang="en-US" sz="2000">
                <a:ea typeface="游ゴシック"/>
              </a:rPr>
              <a:t>＝84万×3000円＝25.2億円</a:t>
            </a:r>
          </a:p>
          <a:p>
            <a:r>
              <a:rPr lang="ja-JP" altLang="en-US" sz="2000">
                <a:ea typeface="游ゴシック"/>
              </a:rPr>
              <a:t>〇経済波及効果</a:t>
            </a:r>
          </a:p>
          <a:p>
            <a:r>
              <a:rPr lang="ja-JP" altLang="en-US" sz="2000">
                <a:ea typeface="游ゴシック"/>
              </a:rPr>
              <a:t>道の駅の波及係数は1.3-1.6倍と見積もられる</a:t>
            </a:r>
          </a:p>
          <a:p>
            <a:endParaRPr lang="ja-JP" altLang="en-US" sz="2000">
              <a:ea typeface="游ゴシック"/>
            </a:endParaRPr>
          </a:p>
          <a:p>
            <a:r>
              <a:rPr lang="ja-JP" altLang="en-US" sz="2000">
                <a:ea typeface="游ゴシック"/>
              </a:rPr>
              <a:t>年間総経済効果＝直接売上×波及係数</a:t>
            </a:r>
          </a:p>
          <a:p>
            <a:r>
              <a:rPr lang="ja-JP" altLang="en-US" sz="2000">
                <a:ea typeface="游ゴシック"/>
              </a:rPr>
              <a:t>＝25.2×1.3＝32.7億円</a:t>
            </a:r>
          </a:p>
        </p:txBody>
      </p:sp>
      <p:sp>
        <p:nvSpPr>
          <p:cNvPr id="7" name="TextBox 6">
            <a:extLst>
              <a:ext uri="{FF2B5EF4-FFF2-40B4-BE49-F238E27FC236}">
                <a16:creationId xmlns:a16="http://schemas.microsoft.com/office/drawing/2014/main" id="{69398B41-66FC-45E1-262C-CFC9430197DD}"/>
              </a:ext>
            </a:extLst>
          </p:cNvPr>
          <p:cNvSpPr txBox="1"/>
          <p:nvPr/>
        </p:nvSpPr>
        <p:spPr>
          <a:xfrm>
            <a:off x="6098565" y="1286310"/>
            <a:ext cx="6358478"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游ゴシック"/>
              </a:rPr>
              <a:t>【</a:t>
            </a:r>
            <a:r>
              <a:rPr lang="ja-JP" altLang="en-US" sz="2000">
                <a:ea typeface="游ゴシック"/>
              </a:rPr>
              <a:t>売上連動使用料】市の収益</a:t>
            </a:r>
          </a:p>
          <a:p>
            <a:r>
              <a:rPr lang="ja-JP" altLang="en-US" sz="2000">
                <a:ea typeface="游ゴシック"/>
              </a:rPr>
              <a:t>使用料　2-5%（観光型・高収益型：3％前後）</a:t>
            </a:r>
          </a:p>
          <a:p>
            <a:r>
              <a:rPr lang="ja-JP" altLang="en-US" sz="2000">
                <a:ea typeface="游ゴシック"/>
              </a:rPr>
              <a:t>市の使用料収入＝25.2億円×</a:t>
            </a:r>
            <a:r>
              <a:rPr lang="en-US" altLang="ja-JP" sz="2000">
                <a:ea typeface="游ゴシック"/>
              </a:rPr>
              <a:t>4</a:t>
            </a:r>
            <a:r>
              <a:rPr lang="ja-JP" altLang="en-US" sz="2000">
                <a:ea typeface="游ゴシック"/>
              </a:rPr>
              <a:t>%＝</a:t>
            </a:r>
            <a:r>
              <a:rPr lang="en-US" altLang="ja-JP" sz="2000">
                <a:ea typeface="游ゴシック"/>
              </a:rPr>
              <a:t>1</a:t>
            </a:r>
            <a:r>
              <a:rPr lang="ja-JP" altLang="en-US" sz="2000">
                <a:ea typeface="游ゴシック"/>
              </a:rPr>
              <a:t>億円</a:t>
            </a:r>
            <a:r>
              <a:rPr lang="en-US" altLang="ja-JP" sz="2000">
                <a:ea typeface="游ゴシック"/>
              </a:rPr>
              <a:t>/</a:t>
            </a:r>
            <a:r>
              <a:rPr lang="ja-JP" altLang="en-US" sz="2000">
                <a:ea typeface="游ゴシック"/>
              </a:rPr>
              <a:t>年</a:t>
            </a:r>
          </a:p>
          <a:p>
            <a:endParaRPr lang="ja-JP" altLang="en-US" sz="2000">
              <a:ea typeface="游ゴシック"/>
            </a:endParaRPr>
          </a:p>
          <a:p>
            <a:r>
              <a:rPr lang="ja-JP" altLang="en-US" sz="2000">
                <a:ea typeface="游ゴシック"/>
              </a:rPr>
              <a:t>【固定使用料】　市の収益</a:t>
            </a:r>
          </a:p>
          <a:p>
            <a:r>
              <a:rPr lang="ja-JP" altLang="en-US" sz="2000">
                <a:ea typeface="游ゴシック"/>
              </a:rPr>
              <a:t>1,000万円/年</a:t>
            </a:r>
          </a:p>
          <a:p>
            <a:endParaRPr lang="en-US" altLang="ja-JP" sz="2000">
              <a:ea typeface="游ゴシック"/>
            </a:endParaRPr>
          </a:p>
          <a:p>
            <a:pPr algn="l"/>
            <a:r>
              <a:rPr lang="en-US" sz="2000">
                <a:ea typeface="游ゴシック"/>
              </a:rPr>
              <a:t>【</a:t>
            </a:r>
            <a:r>
              <a:rPr lang="ja-JP" altLang="en-US" sz="2000">
                <a:ea typeface="游ゴシック"/>
              </a:rPr>
              <a:t>雇用創出】</a:t>
            </a:r>
            <a:endParaRPr lang="ja-JP" sz="2000"/>
          </a:p>
          <a:p>
            <a:r>
              <a:rPr lang="ja-JP" altLang="en-US" sz="2000">
                <a:ea typeface="游ゴシック"/>
              </a:rPr>
              <a:t>〇直接雇用（道の駅）</a:t>
            </a:r>
          </a:p>
          <a:p>
            <a:r>
              <a:rPr lang="ja-JP" altLang="en-US" sz="2000">
                <a:ea typeface="游ゴシック"/>
              </a:rPr>
              <a:t>　道の駅　一人当たりの年間売上1000-1500万円</a:t>
            </a:r>
          </a:p>
          <a:p>
            <a:r>
              <a:rPr lang="ja-JP" altLang="en-US" sz="2000">
                <a:ea typeface="游ゴシック"/>
              </a:rPr>
              <a:t>　＝年間直接売上÷0.12億円=25.2÷0.12=210人</a:t>
            </a:r>
          </a:p>
          <a:p>
            <a:r>
              <a:rPr lang="ja-JP" altLang="en-US" sz="2000">
                <a:ea typeface="游ゴシック"/>
              </a:rPr>
              <a:t>〇波及雇用</a:t>
            </a:r>
          </a:p>
          <a:p>
            <a:r>
              <a:rPr lang="ja-JP" altLang="en-US" sz="2000">
                <a:ea typeface="游ゴシック"/>
              </a:rPr>
              <a:t>　＝直接雇用×0.5-0.7＝210×0.5＝105人</a:t>
            </a:r>
          </a:p>
          <a:p>
            <a:endParaRPr lang="ja-JP" altLang="en-US" sz="2000">
              <a:ea typeface="游ゴシック"/>
            </a:endParaRPr>
          </a:p>
          <a:p>
            <a:r>
              <a:rPr lang="ja-JP" altLang="en-US" sz="2000">
                <a:ea typeface="游ゴシック"/>
              </a:rPr>
              <a:t>合計　210＋105＝315人</a:t>
            </a:r>
          </a:p>
        </p:txBody>
      </p:sp>
      <p:sp>
        <p:nvSpPr>
          <p:cNvPr id="5" name="TextBox 4">
            <a:extLst>
              <a:ext uri="{FF2B5EF4-FFF2-40B4-BE49-F238E27FC236}">
                <a16:creationId xmlns:a16="http://schemas.microsoft.com/office/drawing/2014/main" id="{FFCC3AE2-4D23-F21E-D9AA-AE85713F0F7A}"/>
              </a:ext>
            </a:extLst>
          </p:cNvPr>
          <p:cNvSpPr txBox="1"/>
          <p:nvPr/>
        </p:nvSpPr>
        <p:spPr>
          <a:xfrm>
            <a:off x="5260257" y="331839"/>
            <a:ext cx="776748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b="1">
                <a:ea typeface="游ゴシック"/>
              </a:rPr>
              <a:t>【市の収益】</a:t>
            </a:r>
            <a:r>
              <a:rPr lang="en-US" altLang="ja-JP" sz="2400" b="1">
                <a:ea typeface="游ゴシック"/>
              </a:rPr>
              <a:t>1.1</a:t>
            </a:r>
            <a:r>
              <a:rPr lang="ja-JP" altLang="en-US" sz="2400" b="1">
                <a:ea typeface="游ゴシック"/>
              </a:rPr>
              <a:t>億円/年</a:t>
            </a:r>
          </a:p>
        </p:txBody>
      </p:sp>
    </p:spTree>
    <p:extLst>
      <p:ext uri="{BB962C8B-B14F-4D97-AF65-F5344CB8AC3E}">
        <p14:creationId xmlns:p14="http://schemas.microsoft.com/office/powerpoint/2010/main" val="585595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59CB9-33C3-4FB2-52C3-B3B2D599F2B5}"/>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1A713E03-AA1E-228B-F388-6A0E6002DF7B}"/>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EBE0E1C0-AB5C-A4FD-29E8-65941DAACAB7}"/>
              </a:ext>
            </a:extLst>
          </p:cNvPr>
          <p:cNvSpPr>
            <a:spLocks noGrp="1"/>
          </p:cNvSpPr>
          <p:nvPr>
            <p:ph type="ctrTitle"/>
          </p:nvPr>
        </p:nvSpPr>
        <p:spPr/>
        <p:txBody>
          <a:bodyPr/>
          <a:lstStyle/>
          <a:p>
            <a:r>
              <a:rPr lang="ja-JP" altLang="en-US">
                <a:ea typeface="Hiragino Sans W6"/>
              </a:rPr>
              <a:t>道の駅　支出予測</a:t>
            </a:r>
            <a:endParaRPr lang="ja-JP" altLang="en-US"/>
          </a:p>
        </p:txBody>
      </p:sp>
      <p:sp>
        <p:nvSpPr>
          <p:cNvPr id="4" name="TextBox 3">
            <a:extLst>
              <a:ext uri="{FF2B5EF4-FFF2-40B4-BE49-F238E27FC236}">
                <a16:creationId xmlns:a16="http://schemas.microsoft.com/office/drawing/2014/main" id="{180DEED1-66D7-4B44-FCE6-81268D8D9B40}"/>
              </a:ext>
            </a:extLst>
          </p:cNvPr>
          <p:cNvSpPr txBox="1"/>
          <p:nvPr/>
        </p:nvSpPr>
        <p:spPr>
          <a:xfrm>
            <a:off x="338666" y="1019848"/>
            <a:ext cx="76507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ja-JP" altLang="en-US">
              <a:ea typeface="游ゴシック"/>
            </a:endParaRPr>
          </a:p>
        </p:txBody>
      </p:sp>
      <p:sp>
        <p:nvSpPr>
          <p:cNvPr id="5" name="TextBox 4">
            <a:extLst>
              <a:ext uri="{FF2B5EF4-FFF2-40B4-BE49-F238E27FC236}">
                <a16:creationId xmlns:a16="http://schemas.microsoft.com/office/drawing/2014/main" id="{22B9D91D-6E83-C8EF-756E-2C766BB0C421}"/>
              </a:ext>
            </a:extLst>
          </p:cNvPr>
          <p:cNvSpPr txBox="1"/>
          <p:nvPr/>
        </p:nvSpPr>
        <p:spPr>
          <a:xfrm>
            <a:off x="332996" y="1213555"/>
            <a:ext cx="5958364"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ea typeface="游ゴシック"/>
              </a:rPr>
              <a:t>【</a:t>
            </a:r>
            <a:r>
              <a:rPr lang="ja-JP" altLang="en-US" sz="2000">
                <a:ea typeface="游ゴシック"/>
              </a:rPr>
              <a:t>初期投資】市の負担</a:t>
            </a:r>
          </a:p>
          <a:p>
            <a:r>
              <a:rPr lang="ja-JP" altLang="en-US" sz="2000">
                <a:ea typeface="游ゴシック"/>
              </a:rPr>
              <a:t>〇建物</a:t>
            </a:r>
          </a:p>
          <a:p>
            <a:r>
              <a:rPr lang="ja-JP" altLang="en-US" sz="2000">
                <a:ea typeface="游ゴシック"/>
              </a:rPr>
              <a:t>施設規模　4000㎡（常総と同様）</a:t>
            </a:r>
          </a:p>
          <a:p>
            <a:r>
              <a:rPr lang="ja-JP" altLang="en-US" sz="2000">
                <a:ea typeface="游ゴシック"/>
              </a:rPr>
              <a:t>公共施設（RS・S造混合）一般的な単価</a:t>
            </a:r>
          </a:p>
          <a:p>
            <a:r>
              <a:rPr lang="ja-JP" altLang="en-US" sz="2000">
                <a:ea typeface="游ゴシック"/>
              </a:rPr>
              <a:t>　観光型道の駅：35-45万円/㎡</a:t>
            </a:r>
          </a:p>
          <a:p>
            <a:r>
              <a:rPr lang="ja-JP" altLang="en-US" sz="2000">
                <a:ea typeface="游ゴシック"/>
              </a:rPr>
              <a:t>建築費=延床面積×建築単価</a:t>
            </a:r>
          </a:p>
          <a:p>
            <a:r>
              <a:rPr lang="ja-JP" altLang="en-US" sz="2000">
                <a:ea typeface="游ゴシック"/>
              </a:rPr>
              <a:t>　　　＝4,000㎡×40万円/㎡＝16億円</a:t>
            </a:r>
          </a:p>
          <a:p>
            <a:r>
              <a:rPr lang="ja-JP" altLang="en-US" sz="2000">
                <a:ea typeface="游ゴシック"/>
              </a:rPr>
              <a:t>〇駐車場・外構</a:t>
            </a:r>
          </a:p>
          <a:p>
            <a:r>
              <a:rPr lang="ja-JP" altLang="en-US" sz="2000">
                <a:ea typeface="游ゴシック"/>
              </a:rPr>
              <a:t>・駐車場：1-1.5億円　（1台あたり50-70万円）</a:t>
            </a:r>
          </a:p>
          <a:p>
            <a:r>
              <a:rPr lang="ja-JP" altLang="en-US" sz="2000">
                <a:ea typeface="游ゴシック"/>
              </a:rPr>
              <a:t>・緑地・外構：0.5-1億円</a:t>
            </a:r>
          </a:p>
          <a:p>
            <a:r>
              <a:rPr lang="ja-JP" altLang="en-US" sz="2000">
                <a:ea typeface="游ゴシック"/>
              </a:rPr>
              <a:t>・上下水・電気：0.5億円</a:t>
            </a:r>
          </a:p>
          <a:p>
            <a:r>
              <a:rPr lang="ja-JP" altLang="en-US" sz="2000">
                <a:ea typeface="游ゴシック"/>
              </a:rPr>
              <a:t>〇設計・監理・備品</a:t>
            </a:r>
          </a:p>
          <a:p>
            <a:r>
              <a:rPr lang="ja-JP" altLang="en-US" sz="2000">
                <a:ea typeface="游ゴシック"/>
              </a:rPr>
              <a:t>・設計・監理：0.8億（建築費の8-12％）</a:t>
            </a:r>
          </a:p>
          <a:p>
            <a:r>
              <a:rPr lang="ja-JP" altLang="en-US" sz="2000">
                <a:ea typeface="游ゴシック"/>
              </a:rPr>
              <a:t>・備品：0.5-1億円</a:t>
            </a:r>
          </a:p>
          <a:p>
            <a:endParaRPr lang="ja-JP" altLang="en-US" sz="2000">
              <a:ea typeface="游ゴシック"/>
            </a:endParaRPr>
          </a:p>
          <a:p>
            <a:r>
              <a:rPr lang="ja-JP" altLang="en-US" sz="2000">
                <a:ea typeface="游ゴシック"/>
              </a:rPr>
              <a:t>初期投資総額　約20億円　</a:t>
            </a:r>
            <a:endParaRPr lang="en-US" altLang="ja-JP" sz="2000">
              <a:ea typeface="游ゴシック"/>
            </a:endParaRPr>
          </a:p>
          <a:p>
            <a:r>
              <a:rPr lang="ja-JP" altLang="en-US" sz="2000">
                <a:ea typeface="游ゴシック"/>
              </a:rPr>
              <a:t>　　（＊補助考慮：約10.4億円）</a:t>
            </a:r>
          </a:p>
        </p:txBody>
      </p:sp>
      <p:sp>
        <p:nvSpPr>
          <p:cNvPr id="6" name="TextBox 5">
            <a:extLst>
              <a:ext uri="{FF2B5EF4-FFF2-40B4-BE49-F238E27FC236}">
                <a16:creationId xmlns:a16="http://schemas.microsoft.com/office/drawing/2014/main" id="{C856F4C7-2058-0B0E-7A86-A7688A20F46F}"/>
              </a:ext>
            </a:extLst>
          </p:cNvPr>
          <p:cNvSpPr txBox="1"/>
          <p:nvPr/>
        </p:nvSpPr>
        <p:spPr>
          <a:xfrm>
            <a:off x="5956669" y="1204514"/>
            <a:ext cx="6235331"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ea typeface="游ゴシック"/>
              </a:rPr>
              <a:t>【</a:t>
            </a:r>
            <a:r>
              <a:rPr lang="ja-JP" altLang="en-US" sz="2000">
                <a:ea typeface="游ゴシック"/>
              </a:rPr>
              <a:t>年間運営費用】企業の負担</a:t>
            </a:r>
          </a:p>
          <a:p>
            <a:r>
              <a:rPr lang="ja-JP" altLang="en-US" sz="2000">
                <a:ea typeface="游ゴシック"/>
              </a:rPr>
              <a:t>〇人件費　350万円/人×210人＝7.35億</a:t>
            </a:r>
          </a:p>
          <a:p>
            <a:r>
              <a:rPr lang="ja-JP" altLang="en-US" sz="2000">
                <a:ea typeface="游ゴシック"/>
              </a:rPr>
              <a:t>〇維持管理費</a:t>
            </a:r>
          </a:p>
          <a:p>
            <a:r>
              <a:rPr lang="ja-JP" altLang="en-US" sz="2000">
                <a:ea typeface="游ゴシック"/>
              </a:rPr>
              <a:t>・光熱水費：25.2億円×3-5％＝</a:t>
            </a:r>
            <a:r>
              <a:rPr lang="en-US" altLang="ja-JP" sz="2000">
                <a:ea typeface="游ゴシック"/>
              </a:rPr>
              <a:t>0.7</a:t>
            </a:r>
            <a:r>
              <a:rPr lang="ja-JP" altLang="en-US" sz="2000">
                <a:ea typeface="游ゴシック"/>
              </a:rPr>
              <a:t>-1.2億円</a:t>
            </a:r>
          </a:p>
          <a:p>
            <a:r>
              <a:rPr lang="ja-JP" altLang="en-US" sz="2000">
                <a:ea typeface="游ゴシック"/>
              </a:rPr>
              <a:t>・修繕・清掃費など：</a:t>
            </a:r>
            <a:r>
              <a:rPr lang="ja-JP" sz="2000">
                <a:ea typeface="游ゴシック"/>
              </a:rPr>
              <a:t>2-3万円/㎡×2000㎡＝</a:t>
            </a:r>
            <a:r>
              <a:rPr lang="ja-JP" altLang="en-US" sz="2000">
                <a:ea typeface="游ゴシック"/>
              </a:rPr>
              <a:t>0.4-0.6億円</a:t>
            </a:r>
          </a:p>
          <a:p>
            <a:endParaRPr lang="ja-JP" altLang="en-US" sz="2000">
              <a:ea typeface="游ゴシック"/>
            </a:endParaRPr>
          </a:p>
          <a:p>
            <a:r>
              <a:rPr lang="ja-JP" altLang="en-US" sz="2000">
                <a:ea typeface="游ゴシック"/>
              </a:rPr>
              <a:t>【更新・修繕費】市の負担</a:t>
            </a:r>
          </a:p>
          <a:p>
            <a:r>
              <a:rPr lang="ja-JP" altLang="en-US" sz="2000">
                <a:ea typeface="游ゴシック"/>
              </a:rPr>
              <a:t>年間更新料＝建築費×1-2％＝0.08-0.16億円</a:t>
            </a:r>
          </a:p>
          <a:p>
            <a:endParaRPr lang="ja-JP" altLang="en-US" sz="2000">
              <a:ea typeface="游ゴシック"/>
            </a:endParaRPr>
          </a:p>
          <a:p>
            <a:r>
              <a:rPr lang="ja-JP" altLang="en-US" sz="2000">
                <a:ea typeface="游ゴシック"/>
              </a:rPr>
              <a:t>【委託料】</a:t>
            </a:r>
          </a:p>
          <a:p>
            <a:r>
              <a:rPr lang="ja-JP" altLang="en-US" sz="2000">
                <a:ea typeface="游ゴシック"/>
              </a:rPr>
              <a:t>0.5-1億円/年</a:t>
            </a:r>
          </a:p>
          <a:p>
            <a:endParaRPr lang="ja-JP" altLang="en-US" sz="2000">
              <a:ea typeface="游ゴシック"/>
            </a:endParaRPr>
          </a:p>
          <a:p>
            <a:r>
              <a:rPr lang="ja-JP" altLang="en-US" sz="2000">
                <a:ea typeface="游ゴシック"/>
              </a:rPr>
              <a:t>【民間が介入すると】</a:t>
            </a:r>
          </a:p>
          <a:p>
            <a:r>
              <a:rPr lang="ja-JP" altLang="en-US" sz="2000">
                <a:ea typeface="游ゴシック"/>
              </a:rPr>
              <a:t>人件費、赤字補填、ロス、光熱費はゼロになる</a:t>
            </a:r>
          </a:p>
        </p:txBody>
      </p:sp>
      <p:sp>
        <p:nvSpPr>
          <p:cNvPr id="7" name="TextBox 6">
            <a:extLst>
              <a:ext uri="{FF2B5EF4-FFF2-40B4-BE49-F238E27FC236}">
                <a16:creationId xmlns:a16="http://schemas.microsoft.com/office/drawing/2014/main" id="{5B3CCC96-71D0-78A2-1AB7-CF6B8186AC0D}"/>
              </a:ext>
            </a:extLst>
          </p:cNvPr>
          <p:cNvSpPr txBox="1"/>
          <p:nvPr/>
        </p:nvSpPr>
        <p:spPr>
          <a:xfrm>
            <a:off x="5161934" y="331840"/>
            <a:ext cx="737419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b="1">
                <a:ea typeface="游ゴシック"/>
              </a:rPr>
              <a:t>【市の支出】初年10.4億円　1億円/年</a:t>
            </a:r>
            <a:endParaRPr lang="en-US" sz="2400" b="1"/>
          </a:p>
        </p:txBody>
      </p:sp>
    </p:spTree>
    <p:extLst>
      <p:ext uri="{BB962C8B-B14F-4D97-AF65-F5344CB8AC3E}">
        <p14:creationId xmlns:p14="http://schemas.microsoft.com/office/powerpoint/2010/main" val="2868959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42A1-2741-85E6-279D-7C7696860243}"/>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E0F8B74C-0C0D-0D71-E34C-82A56FD574B7}"/>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CE448611-16E3-03B7-41EE-0FC9F645964E}"/>
              </a:ext>
            </a:extLst>
          </p:cNvPr>
          <p:cNvSpPr>
            <a:spLocks noGrp="1"/>
          </p:cNvSpPr>
          <p:nvPr>
            <p:ph type="ctrTitle"/>
          </p:nvPr>
        </p:nvSpPr>
        <p:spPr/>
        <p:txBody>
          <a:bodyPr/>
          <a:lstStyle/>
          <a:p>
            <a:r>
              <a:rPr lang="ja-JP" altLang="en-US">
                <a:ea typeface="Hiragino Sans W6"/>
              </a:rPr>
              <a:t>工業団地　収入</a:t>
            </a:r>
            <a:endParaRPr lang="ja-JP" altLang="en-US"/>
          </a:p>
        </p:txBody>
      </p:sp>
      <p:sp>
        <p:nvSpPr>
          <p:cNvPr id="7" name="TextBox 6">
            <a:extLst>
              <a:ext uri="{FF2B5EF4-FFF2-40B4-BE49-F238E27FC236}">
                <a16:creationId xmlns:a16="http://schemas.microsoft.com/office/drawing/2014/main" id="{7F297E08-C66D-A712-9F03-879A5A1BF4F9}"/>
              </a:ext>
            </a:extLst>
          </p:cNvPr>
          <p:cNvSpPr txBox="1"/>
          <p:nvPr/>
        </p:nvSpPr>
        <p:spPr>
          <a:xfrm>
            <a:off x="319547" y="1167580"/>
            <a:ext cx="6157451"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游ゴシック"/>
              </a:rPr>
              <a:t>【</a:t>
            </a:r>
            <a:r>
              <a:rPr lang="ja-JP" altLang="en-US" sz="2000">
                <a:ea typeface="游ゴシック"/>
              </a:rPr>
              <a:t>工業団地規模】　40,000㎡</a:t>
            </a:r>
            <a:endParaRPr lang="en-US" altLang="ja-JP" sz="2000">
              <a:ea typeface="游ゴシック"/>
            </a:endParaRPr>
          </a:p>
          <a:p>
            <a:r>
              <a:rPr lang="ja-JP" altLang="en-US" sz="2000">
                <a:ea typeface="游ゴシック"/>
              </a:rPr>
              <a:t>道路・緑地など30%</a:t>
            </a:r>
          </a:p>
          <a:p>
            <a:r>
              <a:rPr lang="ja-JP" altLang="en-US" sz="2000">
                <a:ea typeface="游ゴシック"/>
              </a:rPr>
              <a:t>有効分譲面積=40,000㎡×70%＝28,000㎡</a:t>
            </a:r>
          </a:p>
          <a:p>
            <a:r>
              <a:rPr lang="ja-JP" sz="2000">
                <a:ea typeface="游ゴシック"/>
              </a:rPr>
              <a:t>建物規模：敷地の</a:t>
            </a:r>
            <a:r>
              <a:rPr lang="en-US" altLang="ja-JP" sz="2000">
                <a:ea typeface="游ゴシック"/>
              </a:rPr>
              <a:t>6</a:t>
            </a:r>
            <a:r>
              <a:rPr lang="ja-JP" sz="2000">
                <a:ea typeface="游ゴシック"/>
              </a:rPr>
              <a:t>0%使用</a:t>
            </a:r>
            <a:endParaRPr lang="en-US" altLang="ja-JP" sz="2000">
              <a:ea typeface="Meiryo UI"/>
            </a:endParaRPr>
          </a:p>
          <a:p>
            <a:r>
              <a:rPr lang="ja-JP" sz="2000">
                <a:ea typeface="游ゴシック"/>
              </a:rPr>
              <a:t>建物床面積＝28,000㎡×</a:t>
            </a:r>
            <a:r>
              <a:rPr lang="en-US" altLang="ja-JP" sz="2000">
                <a:ea typeface="游ゴシック"/>
              </a:rPr>
              <a:t>6</a:t>
            </a:r>
            <a:r>
              <a:rPr lang="ja-JP" sz="2000">
                <a:ea typeface="游ゴシック"/>
              </a:rPr>
              <a:t>0%=1</a:t>
            </a:r>
            <a:r>
              <a:rPr lang="en-US" altLang="ja-JP" sz="2000">
                <a:ea typeface="游ゴシック"/>
              </a:rPr>
              <a:t>6</a:t>
            </a:r>
            <a:r>
              <a:rPr lang="ja-JP" sz="2000">
                <a:ea typeface="游ゴシック"/>
              </a:rPr>
              <a:t>,</a:t>
            </a:r>
            <a:r>
              <a:rPr lang="en-US" altLang="ja-JP" sz="2000">
                <a:ea typeface="游ゴシック"/>
              </a:rPr>
              <a:t>8</a:t>
            </a:r>
            <a:r>
              <a:rPr lang="ja-JP" sz="2000">
                <a:ea typeface="游ゴシック"/>
              </a:rPr>
              <a:t>00㎡</a:t>
            </a:r>
            <a:endParaRPr lang="en-US" altLang="ja-JP" sz="2000">
              <a:ea typeface="Meiryo UI"/>
            </a:endParaRPr>
          </a:p>
          <a:p>
            <a:r>
              <a:rPr lang="ja-JP" altLang="en-US" sz="2000">
                <a:ea typeface="游ゴシック"/>
              </a:rPr>
              <a:t>総床面積　56,000㎡</a:t>
            </a:r>
            <a:endParaRPr lang="ja-JP" sz="2000">
              <a:ea typeface="游ゴシック"/>
            </a:endParaRPr>
          </a:p>
          <a:p>
            <a:endParaRPr lang="ja-JP" altLang="en-US" sz="2000">
              <a:ea typeface="游ゴシック"/>
            </a:endParaRPr>
          </a:p>
          <a:p>
            <a:r>
              <a:rPr lang="ja-JP" altLang="en-US" sz="2000">
                <a:ea typeface="游ゴシック"/>
              </a:rPr>
              <a:t>【年間地代収入】市の収益</a:t>
            </a:r>
          </a:p>
          <a:p>
            <a:r>
              <a:rPr lang="ja-JP" altLang="en-US" sz="2000">
                <a:ea typeface="游ゴシック"/>
              </a:rPr>
              <a:t>借地単位　相場年2,000-4,000円/㎡</a:t>
            </a:r>
          </a:p>
          <a:p>
            <a:r>
              <a:rPr lang="ja-JP" altLang="en-US" sz="2000">
                <a:ea typeface="游ゴシック"/>
              </a:rPr>
              <a:t>年間地代収入＝28,000㎡×3,000円/㎡/年＝0.84億円/年</a:t>
            </a:r>
          </a:p>
          <a:p>
            <a:endParaRPr lang="ja-JP" altLang="en-US" sz="2000">
              <a:ea typeface="游ゴシック"/>
            </a:endParaRPr>
          </a:p>
          <a:p>
            <a:r>
              <a:rPr lang="ja-JP" altLang="en-US" sz="2000">
                <a:ea typeface="游ゴシック"/>
              </a:rPr>
              <a:t>【固定資産税】市の収益</a:t>
            </a:r>
          </a:p>
          <a:p>
            <a:r>
              <a:rPr lang="ja-JP" altLang="en-US" sz="2000">
                <a:ea typeface="游ゴシック"/>
              </a:rPr>
              <a:t>評価額：建設費×60%</a:t>
            </a:r>
          </a:p>
          <a:p>
            <a:r>
              <a:rPr lang="ja-JP" altLang="en-US" sz="2000">
                <a:ea typeface="游ゴシック"/>
              </a:rPr>
              <a:t>税率：1.4%</a:t>
            </a:r>
          </a:p>
          <a:p>
            <a:r>
              <a:rPr lang="ja-JP" altLang="en-US" sz="2000">
                <a:ea typeface="游ゴシック"/>
              </a:rPr>
              <a:t>100.8億円×60%×1.4%=約0.85億円/年</a:t>
            </a:r>
          </a:p>
        </p:txBody>
      </p:sp>
      <p:sp>
        <p:nvSpPr>
          <p:cNvPr id="8" name="TextBox 7">
            <a:extLst>
              <a:ext uri="{FF2B5EF4-FFF2-40B4-BE49-F238E27FC236}">
                <a16:creationId xmlns:a16="http://schemas.microsoft.com/office/drawing/2014/main" id="{DBC6D99D-2871-0D4D-AFE3-D8E61979381C}"/>
              </a:ext>
            </a:extLst>
          </p:cNvPr>
          <p:cNvSpPr txBox="1"/>
          <p:nvPr/>
        </p:nvSpPr>
        <p:spPr>
          <a:xfrm>
            <a:off x="6710516" y="1081548"/>
            <a:ext cx="597309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ea typeface="游ゴシック"/>
              </a:rPr>
              <a:t>【</a:t>
            </a:r>
            <a:r>
              <a:rPr lang="ja-JP" altLang="en-US" sz="2000">
                <a:ea typeface="游ゴシック"/>
              </a:rPr>
              <a:t>雇用】</a:t>
            </a:r>
          </a:p>
          <a:p>
            <a:r>
              <a:rPr lang="ja-JP" altLang="en-US" sz="2000">
                <a:ea typeface="游ゴシック"/>
              </a:rPr>
              <a:t>製造・物流　1000㎡あたり5-8人</a:t>
            </a:r>
          </a:p>
          <a:p>
            <a:r>
              <a:rPr lang="ja-JP" altLang="en-US" sz="2000">
                <a:ea typeface="游ゴシック"/>
              </a:rPr>
              <a:t>6人とすると、</a:t>
            </a:r>
          </a:p>
          <a:p>
            <a:r>
              <a:rPr lang="ja-JP" altLang="en-US" sz="2000">
                <a:ea typeface="游ゴシック"/>
              </a:rPr>
              <a:t>56,000㎡÷1,000㎡×6人＝約336人</a:t>
            </a:r>
          </a:p>
          <a:p>
            <a:endParaRPr lang="ja-JP" altLang="en-US" sz="2000">
              <a:ea typeface="游ゴシック"/>
            </a:endParaRPr>
          </a:p>
          <a:p>
            <a:endParaRPr lang="ja-JP" altLang="en-US" sz="2000">
              <a:ea typeface="游ゴシック"/>
            </a:endParaRPr>
          </a:p>
          <a:p>
            <a:r>
              <a:rPr lang="ja-JP" altLang="en-US" sz="2000">
                <a:ea typeface="游ゴシック"/>
              </a:rPr>
              <a:t>【市の年間収益】</a:t>
            </a:r>
          </a:p>
          <a:p>
            <a:r>
              <a:rPr lang="ja-JP" altLang="en-US" sz="2000">
                <a:ea typeface="游ゴシック"/>
              </a:rPr>
              <a:t>地代　0.84億円</a:t>
            </a:r>
          </a:p>
          <a:p>
            <a:r>
              <a:rPr lang="ja-JP" altLang="en-US" sz="2000">
                <a:ea typeface="游ゴシック"/>
              </a:rPr>
              <a:t>固定資産税　0.85億円　　合計約</a:t>
            </a:r>
            <a:r>
              <a:rPr lang="en-US" altLang="ja-JP" sz="2000">
                <a:ea typeface="游ゴシック"/>
              </a:rPr>
              <a:t>1.7</a:t>
            </a:r>
            <a:r>
              <a:rPr lang="ja-JP" altLang="en-US" sz="2000">
                <a:ea typeface="游ゴシック"/>
              </a:rPr>
              <a:t>億円/年</a:t>
            </a:r>
          </a:p>
        </p:txBody>
      </p:sp>
      <p:sp>
        <p:nvSpPr>
          <p:cNvPr id="9" name="TextBox 8">
            <a:extLst>
              <a:ext uri="{FF2B5EF4-FFF2-40B4-BE49-F238E27FC236}">
                <a16:creationId xmlns:a16="http://schemas.microsoft.com/office/drawing/2014/main" id="{C304BB10-0129-6F6F-7868-50F2147618AF}"/>
              </a:ext>
            </a:extLst>
          </p:cNvPr>
          <p:cNvSpPr txBox="1"/>
          <p:nvPr/>
        </p:nvSpPr>
        <p:spPr>
          <a:xfrm>
            <a:off x="4670322" y="331840"/>
            <a:ext cx="61697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ea typeface="游ゴシック"/>
              </a:rPr>
              <a:t>【</a:t>
            </a:r>
            <a:r>
              <a:rPr lang="ja-JP" altLang="en-US" sz="2400" b="1">
                <a:ea typeface="游ゴシック"/>
              </a:rPr>
              <a:t>市の収入】約</a:t>
            </a:r>
            <a:r>
              <a:rPr lang="en-US" altLang="ja-JP" sz="2400" b="1">
                <a:ea typeface="游ゴシック"/>
              </a:rPr>
              <a:t>1.7</a:t>
            </a:r>
            <a:r>
              <a:rPr lang="ja-JP" altLang="en-US" sz="2400" b="1">
                <a:ea typeface="游ゴシック"/>
              </a:rPr>
              <a:t>億円/年</a:t>
            </a:r>
          </a:p>
        </p:txBody>
      </p:sp>
    </p:spTree>
    <p:extLst>
      <p:ext uri="{BB962C8B-B14F-4D97-AF65-F5344CB8AC3E}">
        <p14:creationId xmlns:p14="http://schemas.microsoft.com/office/powerpoint/2010/main" val="2113447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DAE72-4B77-C932-49B0-47A3719E59BD}"/>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FA9DB81-37DB-2B75-F56B-259C9969C979}"/>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9BB0BB2C-0DDE-CF5B-33B1-4A63D2C3441F}"/>
              </a:ext>
            </a:extLst>
          </p:cNvPr>
          <p:cNvSpPr>
            <a:spLocks noGrp="1"/>
          </p:cNvSpPr>
          <p:nvPr>
            <p:ph type="ctrTitle"/>
          </p:nvPr>
        </p:nvSpPr>
        <p:spPr/>
        <p:txBody>
          <a:bodyPr/>
          <a:lstStyle/>
          <a:p>
            <a:r>
              <a:rPr lang="ja-JP" altLang="en-US">
                <a:ea typeface="Hiragino Sans W6"/>
              </a:rPr>
              <a:t>工業団地　支出</a:t>
            </a:r>
            <a:endParaRPr lang="ja-JP" altLang="en-US"/>
          </a:p>
        </p:txBody>
      </p:sp>
      <p:sp>
        <p:nvSpPr>
          <p:cNvPr id="4" name="TextBox 3">
            <a:extLst>
              <a:ext uri="{FF2B5EF4-FFF2-40B4-BE49-F238E27FC236}">
                <a16:creationId xmlns:a16="http://schemas.microsoft.com/office/drawing/2014/main" id="{84AF46BE-42CE-11F3-B500-B420F2CFC4CF}"/>
              </a:ext>
            </a:extLst>
          </p:cNvPr>
          <p:cNvSpPr txBox="1"/>
          <p:nvPr/>
        </p:nvSpPr>
        <p:spPr>
          <a:xfrm>
            <a:off x="338666" y="1019848"/>
            <a:ext cx="76507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ja-JP" altLang="en-US">
              <a:ea typeface="游ゴシック"/>
            </a:endParaRPr>
          </a:p>
        </p:txBody>
      </p:sp>
      <p:sp>
        <p:nvSpPr>
          <p:cNvPr id="6" name="TextBox 5">
            <a:extLst>
              <a:ext uri="{FF2B5EF4-FFF2-40B4-BE49-F238E27FC236}">
                <a16:creationId xmlns:a16="http://schemas.microsoft.com/office/drawing/2014/main" id="{17D9FF1B-DF94-82FA-3E67-D41CB98398AB}"/>
              </a:ext>
            </a:extLst>
          </p:cNvPr>
          <p:cNvSpPr txBox="1"/>
          <p:nvPr/>
        </p:nvSpPr>
        <p:spPr>
          <a:xfrm>
            <a:off x="338665" y="1389180"/>
            <a:ext cx="6883769"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游ゴシック"/>
              </a:rPr>
              <a:t>【</a:t>
            </a:r>
            <a:r>
              <a:rPr lang="ja-JP" altLang="en-US" sz="2000">
                <a:ea typeface="游ゴシック"/>
              </a:rPr>
              <a:t>初期投資】市の支出</a:t>
            </a:r>
            <a:endParaRPr lang="en-US" altLang="ja-JP" sz="2000">
              <a:ea typeface="游ゴシック"/>
            </a:endParaRPr>
          </a:p>
          <a:p>
            <a:pPr algn="l"/>
            <a:r>
              <a:rPr lang="ja-JP" altLang="en-US" sz="2000">
                <a:ea typeface="游ゴシック"/>
              </a:rPr>
              <a:t>用途取得</a:t>
            </a:r>
          </a:p>
          <a:p>
            <a:r>
              <a:rPr lang="ja-JP" altLang="en-US" sz="2000">
                <a:ea typeface="游ゴシック"/>
              </a:rPr>
              <a:t>造成（道路・上下水）　2-4万円/㎡</a:t>
            </a:r>
          </a:p>
          <a:p>
            <a:r>
              <a:rPr lang="ja-JP" altLang="en-US" sz="2000">
                <a:ea typeface="游ゴシック"/>
              </a:rPr>
              <a:t>造成費＝約10-15億円</a:t>
            </a:r>
          </a:p>
          <a:p>
            <a:r>
              <a:rPr lang="ja-JP" altLang="en-US" sz="2000">
                <a:ea typeface="游ゴシック"/>
              </a:rPr>
              <a:t>⇒造成費12億円とする（＊補助考慮：6億円）</a:t>
            </a:r>
          </a:p>
          <a:p>
            <a:endParaRPr lang="ja-JP" altLang="en-US" sz="2000">
              <a:ea typeface="游ゴシック"/>
            </a:endParaRPr>
          </a:p>
          <a:p>
            <a:r>
              <a:rPr lang="ja-JP" sz="2000">
                <a:ea typeface="游ゴシック"/>
              </a:rPr>
              <a:t>【建物投資額】企業</a:t>
            </a:r>
            <a:r>
              <a:rPr lang="ja-JP" altLang="en-US" sz="2000">
                <a:ea typeface="游ゴシック"/>
              </a:rPr>
              <a:t>側</a:t>
            </a:r>
            <a:endParaRPr lang="en-US" altLang="ja-JP" sz="2000">
              <a:ea typeface="Meiryo UI"/>
            </a:endParaRPr>
          </a:p>
          <a:p>
            <a:r>
              <a:rPr lang="ja-JP" sz="2000">
                <a:ea typeface="游ゴシック"/>
              </a:rPr>
              <a:t>建物単価：15-20万円/㎡</a:t>
            </a:r>
            <a:endParaRPr lang="en-US" altLang="ja-JP" sz="2000">
              <a:ea typeface="Meiryo UI"/>
            </a:endParaRPr>
          </a:p>
          <a:p>
            <a:r>
              <a:rPr lang="ja-JP" sz="2000">
                <a:ea typeface="游ゴシック"/>
              </a:rPr>
              <a:t>建物規模：敷地の50%使用</a:t>
            </a:r>
            <a:endParaRPr lang="en-US" altLang="ja-JP" sz="2000">
              <a:ea typeface="Meiryo UI"/>
            </a:endParaRPr>
          </a:p>
          <a:p>
            <a:r>
              <a:rPr lang="ja-JP" sz="2000">
                <a:ea typeface="游ゴシック"/>
              </a:rPr>
              <a:t>建物床面積＝</a:t>
            </a:r>
            <a:r>
              <a:rPr lang="en-US" altLang="ja-JP" sz="2000">
                <a:ea typeface="游ゴシック"/>
              </a:rPr>
              <a:t>28</a:t>
            </a:r>
            <a:r>
              <a:rPr lang="ja-JP" sz="2000">
                <a:ea typeface="游ゴシック"/>
              </a:rPr>
              <a:t>,000㎡×</a:t>
            </a:r>
            <a:r>
              <a:rPr lang="en-US" altLang="ja-JP" sz="2000">
                <a:ea typeface="游ゴシック"/>
              </a:rPr>
              <a:t>6</a:t>
            </a:r>
            <a:r>
              <a:rPr lang="ja-JP" sz="2000">
                <a:ea typeface="游ゴシック"/>
              </a:rPr>
              <a:t>0%=1</a:t>
            </a:r>
            <a:r>
              <a:rPr lang="en-US" altLang="ja-JP" sz="2000">
                <a:ea typeface="游ゴシック"/>
              </a:rPr>
              <a:t>6</a:t>
            </a:r>
            <a:r>
              <a:rPr lang="ja-JP" sz="2000">
                <a:ea typeface="游ゴシック"/>
              </a:rPr>
              <a:t>,</a:t>
            </a:r>
            <a:r>
              <a:rPr lang="en-US" altLang="ja-JP" sz="2000">
                <a:ea typeface="游ゴシック"/>
              </a:rPr>
              <a:t>8</a:t>
            </a:r>
            <a:r>
              <a:rPr lang="ja-JP" sz="2000">
                <a:ea typeface="游ゴシック"/>
              </a:rPr>
              <a:t>00㎡</a:t>
            </a:r>
            <a:endParaRPr lang="en-US" altLang="ja-JP" sz="2000">
              <a:ea typeface="Meiryo UI"/>
            </a:endParaRPr>
          </a:p>
          <a:p>
            <a:r>
              <a:rPr lang="ja-JP" altLang="en-US" sz="2000">
                <a:ea typeface="游ゴシック"/>
              </a:rPr>
              <a:t>総床面積　56,000㎡（容積率200％MAX想定）</a:t>
            </a:r>
          </a:p>
          <a:p>
            <a:r>
              <a:rPr lang="ja-JP" sz="2000">
                <a:ea typeface="游ゴシック"/>
              </a:rPr>
              <a:t>建設費＝</a:t>
            </a:r>
            <a:r>
              <a:rPr lang="en-US" altLang="ja-JP" sz="2000">
                <a:ea typeface="游ゴシック"/>
              </a:rPr>
              <a:t>56</a:t>
            </a:r>
            <a:r>
              <a:rPr lang="ja-JP" sz="2000">
                <a:ea typeface="游ゴシック"/>
              </a:rPr>
              <a:t>,000㎡×18万円＝約</a:t>
            </a:r>
            <a:r>
              <a:rPr lang="en-US" altLang="ja-JP" sz="2000">
                <a:ea typeface="游ゴシック"/>
              </a:rPr>
              <a:t>100.8</a:t>
            </a:r>
            <a:r>
              <a:rPr lang="ja-JP" sz="2000">
                <a:ea typeface="游ゴシック"/>
              </a:rPr>
              <a:t>億円</a:t>
            </a:r>
            <a:endParaRPr lang="en-US" altLang="ja-JP" sz="2000">
              <a:ea typeface="Meiryo UI"/>
            </a:endParaRPr>
          </a:p>
          <a:p>
            <a:endParaRPr lang="ja-JP" altLang="en-US">
              <a:ea typeface="游ゴシック"/>
            </a:endParaRPr>
          </a:p>
        </p:txBody>
      </p:sp>
      <p:sp>
        <p:nvSpPr>
          <p:cNvPr id="7" name="TextBox 6">
            <a:extLst>
              <a:ext uri="{FF2B5EF4-FFF2-40B4-BE49-F238E27FC236}">
                <a16:creationId xmlns:a16="http://schemas.microsoft.com/office/drawing/2014/main" id="{90999E5F-C5DE-71BB-2C04-42EB26259A2C}"/>
              </a:ext>
            </a:extLst>
          </p:cNvPr>
          <p:cNvSpPr txBox="1"/>
          <p:nvPr/>
        </p:nvSpPr>
        <p:spPr>
          <a:xfrm>
            <a:off x="4879257" y="331840"/>
            <a:ext cx="38837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ea typeface="游ゴシック"/>
              </a:rPr>
              <a:t>【</a:t>
            </a:r>
            <a:r>
              <a:rPr lang="ja-JP" altLang="en-US" sz="2400" b="1">
                <a:ea typeface="游ゴシック"/>
              </a:rPr>
              <a:t>市の支出】初年6億円</a:t>
            </a:r>
          </a:p>
        </p:txBody>
      </p:sp>
    </p:spTree>
    <p:extLst>
      <p:ext uri="{BB962C8B-B14F-4D97-AF65-F5344CB8AC3E}">
        <p14:creationId xmlns:p14="http://schemas.microsoft.com/office/powerpoint/2010/main" val="1394064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60069-A6B7-D198-188C-149FF5A53EC9}"/>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50CFC05-4ACC-DC94-2E10-83C688D695FC}"/>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6D57A22B-62E8-0C27-FD78-475EA00FAC7B}"/>
              </a:ext>
            </a:extLst>
          </p:cNvPr>
          <p:cNvSpPr>
            <a:spLocks noGrp="1"/>
          </p:cNvSpPr>
          <p:nvPr>
            <p:ph type="ctrTitle"/>
          </p:nvPr>
        </p:nvSpPr>
        <p:spPr/>
        <p:txBody>
          <a:bodyPr/>
          <a:lstStyle/>
          <a:p>
            <a:r>
              <a:rPr lang="ja-JP" altLang="en-US">
                <a:latin typeface="Hiragino Sans W6"/>
                <a:ea typeface="Hiragino Sans W6"/>
              </a:rPr>
              <a:t>補助金</a:t>
            </a:r>
            <a:endParaRPr lang="ja-JP" altLang="en-US">
              <a:latin typeface="Hiragino Sans W6"/>
            </a:endParaRPr>
          </a:p>
        </p:txBody>
      </p:sp>
      <p:sp>
        <p:nvSpPr>
          <p:cNvPr id="4" name="TextBox 3">
            <a:extLst>
              <a:ext uri="{FF2B5EF4-FFF2-40B4-BE49-F238E27FC236}">
                <a16:creationId xmlns:a16="http://schemas.microsoft.com/office/drawing/2014/main" id="{14D9FB03-70ED-2463-5EFB-C844CE3EA9B5}"/>
              </a:ext>
            </a:extLst>
          </p:cNvPr>
          <p:cNvSpPr txBox="1"/>
          <p:nvPr/>
        </p:nvSpPr>
        <p:spPr>
          <a:xfrm>
            <a:off x="338666" y="1019848"/>
            <a:ext cx="76507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ja-JP" altLang="en-US">
              <a:ea typeface="游ゴシック"/>
            </a:endParaRPr>
          </a:p>
        </p:txBody>
      </p:sp>
      <p:sp>
        <p:nvSpPr>
          <p:cNvPr id="5" name="TextBox 4">
            <a:extLst>
              <a:ext uri="{FF2B5EF4-FFF2-40B4-BE49-F238E27FC236}">
                <a16:creationId xmlns:a16="http://schemas.microsoft.com/office/drawing/2014/main" id="{8F4D25B7-EEB9-234C-E6A1-5BBDF82E56C9}"/>
              </a:ext>
            </a:extLst>
          </p:cNvPr>
          <p:cNvSpPr txBox="1"/>
          <p:nvPr/>
        </p:nvSpPr>
        <p:spPr>
          <a:xfrm>
            <a:off x="620888" y="1200727"/>
            <a:ext cx="9621212"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000">
                <a:ea typeface="游ゴシック"/>
              </a:rPr>
              <a:t>道の駅</a:t>
            </a:r>
            <a:endParaRPr lang="en-US" sz="2000">
              <a:ea typeface="游ゴシック"/>
            </a:endParaRPr>
          </a:p>
          <a:p>
            <a:pPr algn="l"/>
            <a:r>
              <a:rPr lang="en-US" sz="2000">
                <a:ea typeface="游ゴシック"/>
              </a:rPr>
              <a:t>【</a:t>
            </a:r>
            <a:r>
              <a:rPr lang="ja-JP" altLang="en-US" sz="2000">
                <a:ea typeface="游ゴシック"/>
              </a:rPr>
              <a:t>社会資本整備総合交付金】</a:t>
            </a:r>
            <a:endParaRPr lang="ja-JP" sz="2000"/>
          </a:p>
          <a:p>
            <a:r>
              <a:rPr lang="ja-JP" altLang="en-US" sz="2000">
                <a:ea typeface="游ゴシック"/>
              </a:rPr>
              <a:t>公共施設としての必須の補助金、PPP/PFI等の民間活力導入必要</a:t>
            </a:r>
          </a:p>
          <a:p>
            <a:r>
              <a:rPr lang="ja-JP" altLang="en-US" sz="2000">
                <a:ea typeface="游ゴシック"/>
              </a:rPr>
              <a:t>〇対象　道の駅の新規設置・改修、駐車場・公園的空間・交流施設、防災設備</a:t>
            </a:r>
          </a:p>
          <a:p>
            <a:r>
              <a:rPr lang="ja-JP" altLang="en-US" sz="2000">
                <a:ea typeface="游ゴシック"/>
              </a:rPr>
              <a:t>〇補助率　1/2程度</a:t>
            </a:r>
          </a:p>
          <a:p>
            <a:r>
              <a:rPr lang="ja-JP" altLang="en-US" sz="2000">
                <a:ea typeface="游ゴシック"/>
              </a:rPr>
              <a:t>建築費20億のうち備品（0.7億）を除く19.3億が対象</a:t>
            </a:r>
          </a:p>
          <a:p>
            <a:r>
              <a:rPr lang="ja-JP" altLang="en-US" sz="2000">
                <a:ea typeface="游ゴシック"/>
              </a:rPr>
              <a:t>19.3億円×1/2=約9.6億円が軽減</a:t>
            </a:r>
          </a:p>
          <a:p>
            <a:r>
              <a:rPr lang="ja-JP" altLang="en-US" sz="2000">
                <a:ea typeface="游ゴシック"/>
              </a:rPr>
              <a:t>＊結果：市の負担＝19.3-9.6+0.7（備品）＝</a:t>
            </a:r>
            <a:r>
              <a:rPr lang="ja-JP" altLang="en-US" sz="2000" b="1">
                <a:ea typeface="游ゴシック"/>
              </a:rPr>
              <a:t>10.4億円</a:t>
            </a:r>
          </a:p>
          <a:p>
            <a:endParaRPr lang="ja-JP" altLang="en-US" sz="2000" b="1">
              <a:ea typeface="游ゴシック"/>
            </a:endParaRPr>
          </a:p>
          <a:p>
            <a:r>
              <a:rPr lang="ja-JP" altLang="en-US" sz="2000">
                <a:ea typeface="游ゴシック"/>
              </a:rPr>
              <a:t>工業団地</a:t>
            </a:r>
          </a:p>
          <a:p>
            <a:r>
              <a:rPr lang="en-US" altLang="ja-JP" sz="2000">
                <a:ea typeface="游ゴシック"/>
              </a:rPr>
              <a:t>【</a:t>
            </a:r>
            <a:r>
              <a:rPr lang="ja-JP" sz="2000">
                <a:ea typeface="游ゴシック"/>
              </a:rPr>
              <a:t>社会資本整備総合交付金</a:t>
            </a:r>
            <a:r>
              <a:rPr lang="en-US" altLang="ja-JP" sz="2000">
                <a:ea typeface="游ゴシック"/>
              </a:rPr>
              <a:t>】</a:t>
            </a:r>
            <a:endParaRPr lang="en-US" altLang="ja-JP" sz="2000">
              <a:ea typeface="Meiryo UI"/>
            </a:endParaRPr>
          </a:p>
          <a:p>
            <a:r>
              <a:rPr lang="ja-JP" sz="2000">
                <a:ea typeface="游ゴシック"/>
              </a:rPr>
              <a:t>〇対象　区画道路、上下水道、調整池、緑地</a:t>
            </a:r>
            <a:endParaRPr lang="en-US" altLang="ja-JP" sz="2000">
              <a:ea typeface="Meiryo UI"/>
            </a:endParaRPr>
          </a:p>
          <a:p>
            <a:r>
              <a:rPr lang="ja-JP" sz="2000">
                <a:ea typeface="游ゴシック"/>
              </a:rPr>
              <a:t>〇補助率　40-50％補助</a:t>
            </a:r>
            <a:endParaRPr lang="en-US" altLang="ja-JP" sz="2000">
              <a:ea typeface="Meiryo UI"/>
            </a:endParaRPr>
          </a:p>
          <a:p>
            <a:r>
              <a:rPr lang="ja-JP" sz="2000">
                <a:ea typeface="游ゴシック"/>
              </a:rPr>
              <a:t>造成費12億円のうち50%補助⇒市の負担</a:t>
            </a:r>
            <a:r>
              <a:rPr lang="ja-JP" sz="2000" b="1">
                <a:ea typeface="游ゴシック"/>
              </a:rPr>
              <a:t>6億円</a:t>
            </a:r>
            <a:endParaRPr lang="ja-JP" sz="2000" b="1"/>
          </a:p>
        </p:txBody>
      </p:sp>
    </p:spTree>
    <p:extLst>
      <p:ext uri="{BB962C8B-B14F-4D97-AF65-F5344CB8AC3E}">
        <p14:creationId xmlns:p14="http://schemas.microsoft.com/office/powerpoint/2010/main" val="3949057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29D4F-D764-BC93-240E-1C5DB3770582}"/>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CB62DF3-0E18-C5D8-D3E3-5F7CE73EB2B3}"/>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BF8B6F0B-3B7C-6B7C-CD44-65F4B45329A2}"/>
              </a:ext>
            </a:extLst>
          </p:cNvPr>
          <p:cNvSpPr>
            <a:spLocks noGrp="1"/>
          </p:cNvSpPr>
          <p:nvPr>
            <p:ph type="ctrTitle"/>
          </p:nvPr>
        </p:nvSpPr>
        <p:spPr/>
        <p:txBody>
          <a:bodyPr/>
          <a:lstStyle/>
          <a:p>
            <a:r>
              <a:rPr lang="ja-JP" altLang="en-US">
                <a:ea typeface="Hiragino Sans W6"/>
              </a:rPr>
              <a:t>道の駅・工業団地一体化による経済効果</a:t>
            </a:r>
            <a:endParaRPr lang="ja-JP" altLang="en-US"/>
          </a:p>
        </p:txBody>
      </p:sp>
      <p:sp>
        <p:nvSpPr>
          <p:cNvPr id="4" name="TextBox 3">
            <a:extLst>
              <a:ext uri="{FF2B5EF4-FFF2-40B4-BE49-F238E27FC236}">
                <a16:creationId xmlns:a16="http://schemas.microsoft.com/office/drawing/2014/main" id="{6926B518-1C9F-7D45-02CF-61FC59CB51B8}"/>
              </a:ext>
            </a:extLst>
          </p:cNvPr>
          <p:cNvSpPr txBox="1"/>
          <p:nvPr/>
        </p:nvSpPr>
        <p:spPr>
          <a:xfrm>
            <a:off x="338666" y="1019848"/>
            <a:ext cx="76507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ja-JP" altLang="en-US">
              <a:ea typeface="游ゴシック"/>
            </a:endParaRPr>
          </a:p>
        </p:txBody>
      </p:sp>
      <p:sp>
        <p:nvSpPr>
          <p:cNvPr id="6" name="TextBox 5">
            <a:extLst>
              <a:ext uri="{FF2B5EF4-FFF2-40B4-BE49-F238E27FC236}">
                <a16:creationId xmlns:a16="http://schemas.microsoft.com/office/drawing/2014/main" id="{176A2504-1129-8257-4453-97D9D9A41818}"/>
              </a:ext>
            </a:extLst>
          </p:cNvPr>
          <p:cNvSpPr txBox="1"/>
          <p:nvPr/>
        </p:nvSpPr>
        <p:spPr>
          <a:xfrm>
            <a:off x="5235676" y="-3404419"/>
            <a:ext cx="7767483"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b="1">
                <a:ea typeface="游ゴシック"/>
              </a:rPr>
              <a:t>道の駅</a:t>
            </a:r>
            <a:endParaRPr lang="en-US" altLang="ja-JP"/>
          </a:p>
          <a:p>
            <a:r>
              <a:rPr lang="ja-JP" altLang="en-US" sz="2400" b="1">
                <a:ea typeface="游ゴシック"/>
              </a:rPr>
              <a:t>【市の収益】8,560万円/年</a:t>
            </a:r>
            <a:endParaRPr lang="ja-JP"/>
          </a:p>
          <a:p>
            <a:r>
              <a:rPr lang="ja-JP" sz="2400" b="1">
                <a:ea typeface="游ゴシック"/>
              </a:rPr>
              <a:t>【市の支出】初年10.4億円　1億円/年</a:t>
            </a:r>
            <a:endParaRPr lang="ja-JP">
              <a:ea typeface="游ゴシック"/>
            </a:endParaRPr>
          </a:p>
          <a:p>
            <a:r>
              <a:rPr lang="ja-JP" altLang="en-US" sz="2400" b="1">
                <a:ea typeface="游ゴシック"/>
              </a:rPr>
              <a:t>工業団地</a:t>
            </a:r>
          </a:p>
          <a:p>
            <a:r>
              <a:rPr lang="en-US" altLang="ja-JP" sz="2400" b="1">
                <a:ea typeface="+mn-lt"/>
              </a:rPr>
              <a:t>【</a:t>
            </a:r>
            <a:r>
              <a:rPr lang="ja-JP" sz="2400" b="1">
                <a:ea typeface="游ゴシック"/>
              </a:rPr>
              <a:t>市の収入】約</a:t>
            </a:r>
            <a:r>
              <a:rPr lang="en-US" altLang="ja-JP" sz="2400" b="1">
                <a:ea typeface="游ゴシック"/>
              </a:rPr>
              <a:t>2.36</a:t>
            </a:r>
            <a:r>
              <a:rPr lang="ja-JP" sz="2400" b="1">
                <a:ea typeface="游ゴシック"/>
              </a:rPr>
              <a:t>億円/年</a:t>
            </a:r>
          </a:p>
          <a:p>
            <a:r>
              <a:rPr lang="en-US" altLang="ja-JP" sz="2400" b="1">
                <a:ea typeface="+mn-lt"/>
              </a:rPr>
              <a:t>【</a:t>
            </a:r>
            <a:r>
              <a:rPr lang="ja-JP" sz="2400" b="1">
                <a:ea typeface="游ゴシック"/>
              </a:rPr>
              <a:t>市の支出】初年6億円</a:t>
            </a:r>
          </a:p>
          <a:p>
            <a:r>
              <a:rPr lang="ja-JP" altLang="en-US" sz="2400" b="1">
                <a:ea typeface="游ゴシック"/>
              </a:rPr>
              <a:t>土地　地代相場3万円/㎡</a:t>
            </a:r>
          </a:p>
          <a:p>
            <a:r>
              <a:rPr lang="ja-JP" altLang="en-US" sz="2400" b="1">
                <a:ea typeface="游ゴシック"/>
              </a:rPr>
              <a:t>【市の支出】初年60,000㎡×3万＝18億円</a:t>
            </a:r>
          </a:p>
        </p:txBody>
      </p:sp>
      <p:sp>
        <p:nvSpPr>
          <p:cNvPr id="8" name="TextBox 7">
            <a:extLst>
              <a:ext uri="{FF2B5EF4-FFF2-40B4-BE49-F238E27FC236}">
                <a16:creationId xmlns:a16="http://schemas.microsoft.com/office/drawing/2014/main" id="{77A16A7D-DB25-16F9-0328-26269F5A8346}"/>
              </a:ext>
            </a:extLst>
          </p:cNvPr>
          <p:cNvSpPr txBox="1"/>
          <p:nvPr/>
        </p:nvSpPr>
        <p:spPr>
          <a:xfrm>
            <a:off x="6358264" y="1344000"/>
            <a:ext cx="4129548"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2000"/>
              <a:t>【</a:t>
            </a:r>
            <a:r>
              <a:rPr lang="ja-JP" altLang="en-US" sz="2000"/>
              <a:t>年間純収支</a:t>
            </a:r>
            <a:r>
              <a:rPr lang="en-US" altLang="ja-JP" sz="2000"/>
              <a:t>】</a:t>
            </a:r>
            <a:r>
              <a:rPr lang="en-US" altLang="ja-JP" sz="2000" b="1"/>
              <a:t>1.95</a:t>
            </a:r>
            <a:r>
              <a:rPr lang="ja-JP" altLang="en-US" sz="2000" b="1"/>
              <a:t>億円</a:t>
            </a:r>
            <a:endParaRPr lang="en-US" altLang="ja-JP" sz="2000" b="1"/>
          </a:p>
          <a:p>
            <a:r>
              <a:rPr lang="en-US" altLang="ja-JP" sz="2000"/>
              <a:t>2.95</a:t>
            </a:r>
            <a:r>
              <a:rPr lang="ja-JP" altLang="en-US" sz="2000"/>
              <a:t>億</a:t>
            </a:r>
            <a:r>
              <a:rPr lang="en-US" altLang="ja-JP" sz="2000"/>
              <a:t>-1.0</a:t>
            </a:r>
            <a:r>
              <a:rPr lang="ja-JP" altLang="en-US" sz="2000"/>
              <a:t>億</a:t>
            </a:r>
            <a:r>
              <a:rPr lang="en-US" altLang="ja-JP" sz="2000"/>
              <a:t>=1.95</a:t>
            </a:r>
            <a:r>
              <a:rPr lang="ja-JP" altLang="en-US" sz="2000"/>
              <a:t>億円</a:t>
            </a:r>
            <a:endParaRPr lang="en-US" altLang="ja-JP" sz="2000"/>
          </a:p>
          <a:p>
            <a:endParaRPr lang="en-US" altLang="ja-JP" sz="2000"/>
          </a:p>
          <a:p>
            <a:r>
              <a:rPr lang="en-US" altLang="ja-JP" sz="2000"/>
              <a:t>【</a:t>
            </a:r>
            <a:r>
              <a:rPr lang="ja-JP" altLang="en-US" sz="2000"/>
              <a:t>回収年数</a:t>
            </a:r>
            <a:r>
              <a:rPr lang="en-US" altLang="ja-JP" sz="2000"/>
              <a:t>】</a:t>
            </a:r>
            <a:r>
              <a:rPr lang="en-US" altLang="ja-JP" sz="2000" b="1"/>
              <a:t>15</a:t>
            </a:r>
            <a:r>
              <a:rPr lang="ja-JP" altLang="en-US" sz="2000" b="1"/>
              <a:t>年</a:t>
            </a:r>
            <a:endParaRPr lang="en-US" altLang="ja-JP" sz="2000" b="1"/>
          </a:p>
          <a:p>
            <a:r>
              <a:rPr lang="en-US" altLang="ja-JP" sz="2000"/>
              <a:t>28.4÷1.95=14.6</a:t>
            </a:r>
          </a:p>
          <a:p>
            <a:endParaRPr lang="en-US" altLang="ja-JP" sz="2000"/>
          </a:p>
          <a:p>
            <a:r>
              <a:rPr lang="en-US" altLang="ja-JP" sz="2000"/>
              <a:t>【20</a:t>
            </a:r>
            <a:r>
              <a:rPr lang="ja-JP" altLang="en-US" sz="2000"/>
              <a:t>年間の収支</a:t>
            </a:r>
            <a:r>
              <a:rPr lang="en-US" altLang="ja-JP" sz="2000"/>
              <a:t>】</a:t>
            </a:r>
            <a:r>
              <a:rPr lang="en-US" altLang="ja-JP" sz="2000" b="1"/>
              <a:t>10.6</a:t>
            </a:r>
            <a:r>
              <a:rPr lang="ja-JP" altLang="en-US" sz="2000" b="1"/>
              <a:t>億円</a:t>
            </a:r>
            <a:endParaRPr lang="en-US" altLang="ja-JP" sz="2000" b="1"/>
          </a:p>
          <a:p>
            <a:r>
              <a:rPr lang="en-US" altLang="ja-JP" sz="2000"/>
              <a:t>1.95</a:t>
            </a:r>
            <a:r>
              <a:rPr lang="ja-JP" altLang="en-US" sz="2000"/>
              <a:t>億円</a:t>
            </a:r>
            <a:r>
              <a:rPr lang="en-US" altLang="ja-JP" sz="2000"/>
              <a:t>×20</a:t>
            </a:r>
            <a:r>
              <a:rPr lang="ja-JP" altLang="en-US" sz="2000"/>
              <a:t>年</a:t>
            </a:r>
            <a:r>
              <a:rPr lang="en-US" altLang="ja-JP" sz="2000"/>
              <a:t>=39</a:t>
            </a:r>
            <a:r>
              <a:rPr lang="ja-JP" altLang="en-US" sz="2000"/>
              <a:t>億円</a:t>
            </a:r>
            <a:endParaRPr lang="en-US" altLang="ja-JP" sz="2000"/>
          </a:p>
          <a:p>
            <a:r>
              <a:rPr lang="en-US" altLang="ja-JP" sz="2000"/>
              <a:t>39</a:t>
            </a:r>
            <a:r>
              <a:rPr lang="ja-JP" altLang="en-US" sz="2000"/>
              <a:t>億円</a:t>
            </a:r>
            <a:r>
              <a:rPr lang="en-US" altLang="ja-JP" sz="2000"/>
              <a:t>-28.4</a:t>
            </a:r>
            <a:r>
              <a:rPr lang="ja-JP" altLang="en-US" sz="2000"/>
              <a:t>億円</a:t>
            </a:r>
            <a:r>
              <a:rPr lang="en-US" altLang="ja-JP" sz="2000"/>
              <a:t>=10.6</a:t>
            </a:r>
            <a:r>
              <a:rPr lang="ja-JP" altLang="en-US" sz="2000"/>
              <a:t>億円</a:t>
            </a:r>
            <a:endParaRPr lang="en-US" sz="2000">
              <a:ea typeface="游ゴシック"/>
            </a:endParaRPr>
          </a:p>
          <a:p>
            <a:pPr algn="l"/>
            <a:endParaRPr lang="en-US" sz="2000">
              <a:ea typeface="游ゴシック"/>
            </a:endParaRPr>
          </a:p>
          <a:p>
            <a:pPr algn="l"/>
            <a:endParaRPr lang="en-US" sz="2000">
              <a:ea typeface="游ゴシック"/>
            </a:endParaRPr>
          </a:p>
          <a:p>
            <a:pPr algn="l"/>
            <a:r>
              <a:rPr lang="en-US" sz="2000">
                <a:ea typeface="游ゴシック"/>
              </a:rPr>
              <a:t>【</a:t>
            </a:r>
            <a:r>
              <a:rPr lang="ja-JP" altLang="en-US" sz="2000">
                <a:ea typeface="游ゴシック"/>
              </a:rPr>
              <a:t>雇用】</a:t>
            </a:r>
            <a:r>
              <a:rPr lang="en-US" altLang="ja-JP" sz="2000" b="1">
                <a:ea typeface="游ゴシック"/>
              </a:rPr>
              <a:t>550</a:t>
            </a:r>
            <a:r>
              <a:rPr lang="ja-JP" altLang="en-US" sz="2000" b="1">
                <a:ea typeface="游ゴシック"/>
              </a:rPr>
              <a:t>人</a:t>
            </a:r>
          </a:p>
          <a:p>
            <a:r>
              <a:rPr lang="ja-JP" altLang="en-US" sz="2000">
                <a:ea typeface="游ゴシック"/>
              </a:rPr>
              <a:t>・道の駅　210人</a:t>
            </a:r>
          </a:p>
          <a:p>
            <a:r>
              <a:rPr lang="ja-JP" altLang="en-US" sz="2000">
                <a:ea typeface="游ゴシック"/>
              </a:rPr>
              <a:t>・工業団地　336人</a:t>
            </a:r>
          </a:p>
        </p:txBody>
      </p:sp>
      <p:sp>
        <p:nvSpPr>
          <p:cNvPr id="5" name="テキスト ボックス 4">
            <a:extLst>
              <a:ext uri="{FF2B5EF4-FFF2-40B4-BE49-F238E27FC236}">
                <a16:creationId xmlns:a16="http://schemas.microsoft.com/office/drawing/2014/main" id="{5BD4A1F0-4DFC-D014-8B94-733839F23A22}"/>
              </a:ext>
            </a:extLst>
          </p:cNvPr>
          <p:cNvSpPr txBox="1"/>
          <p:nvPr/>
        </p:nvSpPr>
        <p:spPr>
          <a:xfrm>
            <a:off x="338666" y="1389180"/>
            <a:ext cx="7148812" cy="4093428"/>
          </a:xfrm>
          <a:prstGeom prst="rect">
            <a:avLst/>
          </a:prstGeom>
          <a:noFill/>
        </p:spPr>
        <p:txBody>
          <a:bodyPr wrap="square" rtlCol="0">
            <a:spAutoFit/>
          </a:bodyPr>
          <a:lstStyle/>
          <a:p>
            <a:r>
              <a:rPr kumimoji="1" lang="en-US" altLang="ja-JP" sz="2000"/>
              <a:t>【</a:t>
            </a:r>
            <a:r>
              <a:rPr kumimoji="1" lang="ja-JP" altLang="en-US" sz="2000"/>
              <a:t>初期支出</a:t>
            </a:r>
            <a:r>
              <a:rPr kumimoji="1" lang="en-US" altLang="ja-JP" sz="2000"/>
              <a:t>】</a:t>
            </a:r>
            <a:r>
              <a:rPr kumimoji="1" lang="en-US" altLang="ja-JP" sz="2000" b="1"/>
              <a:t>28.4</a:t>
            </a:r>
            <a:r>
              <a:rPr kumimoji="1" lang="ja-JP" altLang="en-US" sz="2000" b="1"/>
              <a:t>億円</a:t>
            </a:r>
            <a:endParaRPr kumimoji="1" lang="en-US" altLang="ja-JP" sz="2000" b="1"/>
          </a:p>
          <a:p>
            <a:r>
              <a:rPr lang="ja-JP" altLang="en-US" sz="2000"/>
              <a:t>用地取得　</a:t>
            </a:r>
            <a:r>
              <a:rPr lang="en-US" altLang="ja-JP" sz="2000"/>
              <a:t>12</a:t>
            </a:r>
            <a:r>
              <a:rPr lang="ja-JP" altLang="en-US" sz="2000"/>
              <a:t>億円（</a:t>
            </a:r>
            <a:r>
              <a:rPr lang="en-US" altLang="ja-JP" sz="2000"/>
              <a:t>2</a:t>
            </a:r>
            <a:r>
              <a:rPr lang="ja-JP" altLang="en-US" sz="2000"/>
              <a:t>万円</a:t>
            </a:r>
            <a:r>
              <a:rPr lang="en-US" altLang="ja-JP" sz="2000"/>
              <a:t>/</a:t>
            </a:r>
            <a:r>
              <a:rPr lang="ja-JP" altLang="en-US" sz="2000"/>
              <a:t>㎡</a:t>
            </a:r>
            <a:r>
              <a:rPr lang="en-US" altLang="ja-JP" sz="2000"/>
              <a:t>×60,000</a:t>
            </a:r>
            <a:r>
              <a:rPr lang="ja-JP" altLang="en-US" sz="2000"/>
              <a:t>㎡）</a:t>
            </a:r>
            <a:endParaRPr lang="en-US" altLang="ja-JP" sz="2000"/>
          </a:p>
          <a:p>
            <a:r>
              <a:rPr lang="ja-JP" altLang="en-US" sz="2000"/>
              <a:t>道の駅　初期投資</a:t>
            </a:r>
            <a:r>
              <a:rPr lang="en-US" altLang="ja-JP" sz="2000"/>
              <a:t>10.4</a:t>
            </a:r>
            <a:r>
              <a:rPr lang="ja-JP" altLang="en-US" sz="2000"/>
              <a:t>億円</a:t>
            </a:r>
            <a:endParaRPr lang="en-US" altLang="ja-JP" sz="2000"/>
          </a:p>
          <a:p>
            <a:r>
              <a:rPr lang="ja-JP" altLang="en-US" sz="2000"/>
              <a:t>工業団地　造設費</a:t>
            </a:r>
            <a:r>
              <a:rPr lang="en-US" altLang="ja-JP" sz="2000"/>
              <a:t>6</a:t>
            </a:r>
            <a:r>
              <a:rPr lang="ja-JP" altLang="en-US" sz="2000"/>
              <a:t>億円</a:t>
            </a:r>
            <a:endParaRPr lang="en-US" altLang="ja-JP" sz="2000"/>
          </a:p>
          <a:p>
            <a:endParaRPr lang="en-US" altLang="ja-JP" sz="2000"/>
          </a:p>
          <a:p>
            <a:r>
              <a:rPr lang="en-US" altLang="ja-JP" sz="2000"/>
              <a:t>【</a:t>
            </a:r>
            <a:r>
              <a:rPr lang="ja-JP" altLang="en-US" sz="2000"/>
              <a:t>年間支出</a:t>
            </a:r>
            <a:r>
              <a:rPr lang="en-US" altLang="ja-JP" sz="2000"/>
              <a:t>】</a:t>
            </a:r>
            <a:r>
              <a:rPr lang="en-US" altLang="ja-JP" sz="2000" b="1"/>
              <a:t>1</a:t>
            </a:r>
            <a:r>
              <a:rPr lang="ja-JP" altLang="en-US" sz="2000" b="1"/>
              <a:t>億円</a:t>
            </a:r>
            <a:r>
              <a:rPr lang="en-US" altLang="ja-JP" sz="2000" b="1"/>
              <a:t>/</a:t>
            </a:r>
            <a:r>
              <a:rPr lang="ja-JP" altLang="en-US" sz="2000" b="1"/>
              <a:t>年</a:t>
            </a:r>
            <a:endParaRPr lang="en-US" altLang="ja-JP" sz="2000" b="1"/>
          </a:p>
          <a:p>
            <a:r>
              <a:rPr lang="ja-JP" altLang="en-US" sz="2000"/>
              <a:t>道の駅　</a:t>
            </a:r>
            <a:r>
              <a:rPr lang="en-US" altLang="ja-JP" sz="2000"/>
              <a:t>1</a:t>
            </a:r>
            <a:r>
              <a:rPr lang="ja-JP" altLang="en-US" sz="2000"/>
              <a:t>億円</a:t>
            </a:r>
            <a:r>
              <a:rPr lang="en-US" altLang="ja-JP" sz="2000"/>
              <a:t>/</a:t>
            </a:r>
            <a:r>
              <a:rPr lang="ja-JP" altLang="en-US" sz="2000"/>
              <a:t>年</a:t>
            </a:r>
            <a:endParaRPr lang="en-US" altLang="ja-JP" sz="2000"/>
          </a:p>
          <a:p>
            <a:endParaRPr lang="en-US" altLang="ja-JP" sz="2000"/>
          </a:p>
          <a:p>
            <a:r>
              <a:rPr lang="en-US" altLang="ja-JP" sz="2000"/>
              <a:t>【</a:t>
            </a:r>
            <a:r>
              <a:rPr lang="ja-JP" altLang="en-US" sz="2000"/>
              <a:t>年間収入</a:t>
            </a:r>
            <a:r>
              <a:rPr lang="en-US" altLang="ja-JP" sz="2000"/>
              <a:t>】</a:t>
            </a:r>
            <a:r>
              <a:rPr lang="en-US" altLang="ja-JP" sz="2000" b="1"/>
              <a:t>2.95</a:t>
            </a:r>
            <a:r>
              <a:rPr lang="ja-JP" altLang="en-US" sz="2000" b="1"/>
              <a:t>億円</a:t>
            </a:r>
            <a:r>
              <a:rPr lang="en-US" altLang="ja-JP" sz="2000" b="1"/>
              <a:t>/</a:t>
            </a:r>
            <a:r>
              <a:rPr lang="ja-JP" altLang="en-US" sz="2000" b="1"/>
              <a:t>年</a:t>
            </a:r>
            <a:endParaRPr lang="en-US" altLang="ja-JP" sz="2000" b="1"/>
          </a:p>
          <a:p>
            <a:r>
              <a:rPr lang="ja-JP" altLang="en-US" sz="2000"/>
              <a:t>道の駅　</a:t>
            </a:r>
            <a:r>
              <a:rPr lang="en-US" altLang="ja-JP" sz="2000"/>
              <a:t>1.1</a:t>
            </a:r>
            <a:r>
              <a:rPr lang="ja-JP" altLang="en-US" sz="2000"/>
              <a:t>億円</a:t>
            </a:r>
            <a:r>
              <a:rPr lang="en-US" altLang="ja-JP" sz="2000"/>
              <a:t>/</a:t>
            </a:r>
            <a:r>
              <a:rPr lang="ja-JP" altLang="en-US" sz="2000"/>
              <a:t>年</a:t>
            </a:r>
            <a:endParaRPr lang="en-US" altLang="ja-JP" sz="2000"/>
          </a:p>
          <a:p>
            <a:r>
              <a:rPr lang="ja-JP" altLang="en-US" sz="2000"/>
              <a:t>工業団地　</a:t>
            </a:r>
            <a:r>
              <a:rPr lang="en-US" altLang="ja-JP" sz="2000"/>
              <a:t>1.7</a:t>
            </a:r>
            <a:r>
              <a:rPr lang="ja-JP" altLang="en-US" sz="2000"/>
              <a:t>億円</a:t>
            </a:r>
            <a:r>
              <a:rPr lang="en-US" altLang="ja-JP" sz="2000"/>
              <a:t>/</a:t>
            </a:r>
            <a:r>
              <a:rPr lang="ja-JP" altLang="en-US" sz="2000"/>
              <a:t>年</a:t>
            </a:r>
          </a:p>
          <a:p>
            <a:r>
              <a:rPr lang="ja-JP" altLang="en-US" sz="2000"/>
              <a:t>個人市民税　</a:t>
            </a:r>
            <a:r>
              <a:rPr lang="en-US" altLang="ja-JP" sz="2000"/>
              <a:t>0.15</a:t>
            </a:r>
            <a:r>
              <a:rPr lang="ja-JP" altLang="en-US" sz="2000"/>
              <a:t>億円</a:t>
            </a:r>
            <a:r>
              <a:rPr lang="en-US" altLang="ja-JP" sz="2000"/>
              <a:t>/</a:t>
            </a:r>
            <a:r>
              <a:rPr lang="ja-JP" altLang="en-US" sz="2000"/>
              <a:t>年</a:t>
            </a:r>
            <a:endParaRPr lang="en-US" altLang="ja-JP" sz="2000"/>
          </a:p>
          <a:p>
            <a:r>
              <a:rPr lang="ja-JP" altLang="en-US" sz="2000"/>
              <a:t>　　（市内居住率を</a:t>
            </a:r>
            <a:r>
              <a:rPr lang="en-US" altLang="ja-JP" sz="2000"/>
              <a:t>40%</a:t>
            </a:r>
            <a:r>
              <a:rPr lang="ja-JP" altLang="en-US" sz="2000"/>
              <a:t>としたとき）</a:t>
            </a:r>
            <a:endParaRPr lang="en-US" altLang="ja-JP" sz="2000"/>
          </a:p>
        </p:txBody>
      </p:sp>
    </p:spTree>
    <p:extLst>
      <p:ext uri="{BB962C8B-B14F-4D97-AF65-F5344CB8AC3E}">
        <p14:creationId xmlns:p14="http://schemas.microsoft.com/office/powerpoint/2010/main" val="1910268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4E93-A681-D449-4342-74EA507679B2}"/>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8818A69F-AC8D-2B30-E35E-BE86C06B784C}"/>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F9B183CF-E97F-A846-FC4D-FAFAB1597FB2}"/>
              </a:ext>
            </a:extLst>
          </p:cNvPr>
          <p:cNvSpPr>
            <a:spLocks noGrp="1"/>
          </p:cNvSpPr>
          <p:nvPr>
            <p:ph type="ctrTitle"/>
          </p:nvPr>
        </p:nvSpPr>
        <p:spPr/>
        <p:txBody>
          <a:bodyPr/>
          <a:lstStyle/>
          <a:p>
            <a:r>
              <a:rPr lang="ja-JP" altLang="en-US">
                <a:ea typeface="Hiragino Sans W6"/>
              </a:rPr>
              <a:t>道の駅・工業団地</a:t>
            </a:r>
            <a:endParaRPr lang="ja-JP" altLang="en-US"/>
          </a:p>
        </p:txBody>
      </p:sp>
      <p:sp>
        <p:nvSpPr>
          <p:cNvPr id="4" name="TextBox 3">
            <a:extLst>
              <a:ext uri="{FF2B5EF4-FFF2-40B4-BE49-F238E27FC236}">
                <a16:creationId xmlns:a16="http://schemas.microsoft.com/office/drawing/2014/main" id="{8AEA30D1-71D6-8395-3860-03DC3949F4B7}"/>
              </a:ext>
            </a:extLst>
          </p:cNvPr>
          <p:cNvSpPr txBox="1"/>
          <p:nvPr/>
        </p:nvSpPr>
        <p:spPr>
          <a:xfrm>
            <a:off x="338666" y="1019848"/>
            <a:ext cx="76507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ja-JP" altLang="en-US">
              <a:ea typeface="游ゴシック"/>
            </a:endParaRPr>
          </a:p>
        </p:txBody>
      </p:sp>
      <p:sp>
        <p:nvSpPr>
          <p:cNvPr id="5" name="TextBox 4">
            <a:extLst>
              <a:ext uri="{FF2B5EF4-FFF2-40B4-BE49-F238E27FC236}">
                <a16:creationId xmlns:a16="http://schemas.microsoft.com/office/drawing/2014/main" id="{62C26167-0DC0-7FB1-1463-134FB237320A}"/>
              </a:ext>
            </a:extLst>
          </p:cNvPr>
          <p:cNvSpPr txBox="1"/>
          <p:nvPr/>
        </p:nvSpPr>
        <p:spPr>
          <a:xfrm>
            <a:off x="336299" y="1210507"/>
            <a:ext cx="11190043"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000">
                <a:ea typeface="+mn-lt"/>
                <a:cs typeface="+mn-lt"/>
              </a:rPr>
              <a:t>【物流・食品系が良い理由】</a:t>
            </a:r>
            <a:endParaRPr lang="en-US" altLang="ja-JP" sz="2000">
              <a:ea typeface="+mn-lt"/>
              <a:cs typeface="+mn-lt"/>
            </a:endParaRPr>
          </a:p>
          <a:p>
            <a:r>
              <a:rPr lang="en-US" sz="2000">
                <a:ea typeface="+mn-lt"/>
                <a:cs typeface="+mn-lt"/>
              </a:rPr>
              <a:t>※</a:t>
            </a:r>
            <a:r>
              <a:rPr lang="ja-JP" altLang="en-US" sz="2000">
                <a:ea typeface="+mn-lt"/>
                <a:cs typeface="+mn-lt"/>
              </a:rPr>
              <a:t>補助金対象になるためには地域産業との関係性が必須！！</a:t>
            </a:r>
            <a:endParaRPr lang="en-US" altLang="ja-JP" sz="2000"/>
          </a:p>
          <a:p>
            <a:r>
              <a:rPr lang="ja-JP" altLang="en-US" sz="2000">
                <a:ea typeface="+mn-lt"/>
                <a:cs typeface="+mn-lt"/>
              </a:rPr>
              <a:t>・道の駅と相互に儲かる、地域内での循環が可能</a:t>
            </a:r>
            <a:endParaRPr lang="en-US" altLang="ja-JP" sz="2000"/>
          </a:p>
          <a:p>
            <a:r>
              <a:rPr lang="ja-JP" altLang="en-US" sz="2000">
                <a:ea typeface="+mn-lt"/>
                <a:cs typeface="+mn-lt"/>
              </a:rPr>
              <a:t>・市の税収が安定する、建物が大きい、設備が多い、移動しにくい</a:t>
            </a:r>
            <a:endParaRPr lang="en-US" altLang="ja-JP" sz="2000"/>
          </a:p>
          <a:p>
            <a:r>
              <a:rPr lang="ja-JP" altLang="en-US" sz="2000">
                <a:ea typeface="+mn-lt"/>
                <a:cs typeface="+mn-lt"/>
              </a:rPr>
              <a:t>・生活に身近、イメージが良い、公害リスクが低い</a:t>
            </a:r>
            <a:endParaRPr lang="en-US" altLang="ja-JP" sz="2000"/>
          </a:p>
          <a:p>
            <a:r>
              <a:rPr lang="ja-JP" altLang="en-US" sz="2000">
                <a:ea typeface="+mn-lt"/>
                <a:cs typeface="+mn-lt"/>
              </a:rPr>
              <a:t>・失敗リスクが低い、区画設計が単純、インフラ要件共通、用途変更トラブル少ない</a:t>
            </a:r>
            <a:endParaRPr lang="en-US" sz="2000"/>
          </a:p>
          <a:p>
            <a:pPr algn="l"/>
            <a:endParaRPr lang="en-US" sz="2000">
              <a:ea typeface="游ゴシック"/>
            </a:endParaRPr>
          </a:p>
          <a:p>
            <a:r>
              <a:rPr lang="en-US" sz="2000">
                <a:ea typeface="+mn-lt"/>
                <a:cs typeface="+mn-lt"/>
              </a:rPr>
              <a:t>【</a:t>
            </a:r>
            <a:r>
              <a:rPr lang="en-US" sz="2000">
                <a:latin typeface="Cambria Math"/>
                <a:ea typeface="Cambria Math"/>
              </a:rPr>
              <a:t>ETC2.0</a:t>
            </a:r>
            <a:r>
              <a:rPr lang="en-US" sz="2000">
                <a:ea typeface="+mn-lt"/>
                <a:cs typeface="+mn-lt"/>
              </a:rPr>
              <a:t>】</a:t>
            </a:r>
            <a:r>
              <a:rPr lang="ja-JP" altLang="en-US" sz="2000">
                <a:ea typeface="+mn-lt"/>
                <a:cs typeface="+mn-lt"/>
              </a:rPr>
              <a:t>一時退出・再進入可能</a:t>
            </a:r>
            <a:endParaRPr lang="en-US" sz="2000"/>
          </a:p>
          <a:p>
            <a:r>
              <a:rPr lang="ja-JP" altLang="en-US" sz="2000">
                <a:ea typeface="+mn-lt"/>
                <a:cs typeface="+mn-lt"/>
              </a:rPr>
              <a:t>・高速道路の休憩施設の不足解消に向けた社会実験</a:t>
            </a:r>
            <a:endParaRPr lang="en-US" altLang="ja-JP" sz="2000">
              <a:ea typeface="游ゴシック"/>
            </a:endParaRPr>
          </a:p>
          <a:p>
            <a:r>
              <a:rPr lang="ja-JP" altLang="en-US" sz="2000">
                <a:ea typeface="+mn-lt"/>
                <a:cs typeface="+mn-lt"/>
              </a:rPr>
              <a:t>・高速道路から道の駅に一時退出しても追加料金なし</a:t>
            </a:r>
            <a:endParaRPr lang="en-US" altLang="ja-JP" sz="2000"/>
          </a:p>
          <a:p>
            <a:r>
              <a:rPr lang="ja-JP" altLang="en-US" sz="2000">
                <a:ea typeface="+mn-lt"/>
                <a:cs typeface="+mn-lt"/>
              </a:rPr>
              <a:t>・現在、全国</a:t>
            </a:r>
            <a:r>
              <a:rPr lang="en-US" sz="2000">
                <a:latin typeface="Cambria Math"/>
                <a:ea typeface="Cambria Math"/>
              </a:rPr>
              <a:t>29</a:t>
            </a:r>
            <a:r>
              <a:rPr lang="ja-JP" altLang="en-US" sz="2000">
                <a:ea typeface="+mn-lt"/>
                <a:cs typeface="+mn-lt"/>
              </a:rPr>
              <a:t>か所</a:t>
            </a:r>
            <a:endParaRPr lang="en-US" altLang="ja-JP" sz="2000"/>
          </a:p>
          <a:p>
            <a:r>
              <a:rPr lang="ja-JP" altLang="en-US" sz="2000">
                <a:ea typeface="+mn-lt"/>
                <a:cs typeface="+mn-lt"/>
              </a:rPr>
              <a:t>・休憩施設同士の間隔が概ね</a:t>
            </a:r>
            <a:r>
              <a:rPr lang="en-US" sz="2000">
                <a:latin typeface="Cambria Math"/>
                <a:ea typeface="Cambria Math"/>
              </a:rPr>
              <a:t>25</a:t>
            </a:r>
            <a:r>
              <a:rPr lang="en-US" altLang="ja-JP" sz="2000">
                <a:ea typeface="+mn-lt"/>
                <a:cs typeface="+mn-lt"/>
              </a:rPr>
              <a:t>㎞</a:t>
            </a:r>
            <a:r>
              <a:rPr lang="ja-JP" altLang="en-US" sz="2000">
                <a:ea typeface="+mn-lt"/>
                <a:cs typeface="+mn-lt"/>
              </a:rPr>
              <a:t>以上離れている空白区間</a:t>
            </a:r>
            <a:endParaRPr lang="en-US" altLang="ja-JP" sz="2000"/>
          </a:p>
          <a:p>
            <a:r>
              <a:rPr lang="ja-JP" altLang="en-US" sz="2000">
                <a:ea typeface="+mn-lt"/>
                <a:cs typeface="+mn-lt"/>
              </a:rPr>
              <a:t>　かつ</a:t>
            </a:r>
            <a:r>
              <a:rPr lang="en-US" sz="2000">
                <a:latin typeface="Cambria Math"/>
                <a:ea typeface="Cambria Math"/>
              </a:rPr>
              <a:t>IC</a:t>
            </a:r>
            <a:r>
              <a:rPr lang="ja-JP" altLang="en-US" sz="2000">
                <a:ea typeface="+mn-lt"/>
                <a:cs typeface="+mn-lt"/>
              </a:rPr>
              <a:t>から</a:t>
            </a:r>
            <a:r>
              <a:rPr lang="en-US" sz="2000">
                <a:latin typeface="Cambria Math"/>
                <a:ea typeface="Cambria Math"/>
              </a:rPr>
              <a:t>2km</a:t>
            </a:r>
            <a:r>
              <a:rPr lang="ja-JP" altLang="en-US" sz="2000">
                <a:ea typeface="+mn-lt"/>
                <a:cs typeface="+mn-lt"/>
              </a:rPr>
              <a:t>以内に位置する道の駅</a:t>
            </a:r>
            <a:endParaRPr lang="en-US" sz="2000"/>
          </a:p>
          <a:p>
            <a:r>
              <a:rPr lang="en-US" altLang="ja-JP" sz="2000">
                <a:ea typeface="+mn-lt"/>
                <a:cs typeface="+mn-lt"/>
              </a:rPr>
              <a:t>⇒</a:t>
            </a:r>
            <a:r>
              <a:rPr lang="ja-JP" altLang="en-US" sz="2000">
                <a:ea typeface="+mn-lt"/>
                <a:cs typeface="+mn-lt"/>
              </a:rPr>
              <a:t>守谷</a:t>
            </a:r>
            <a:r>
              <a:rPr lang="en-US" sz="2000">
                <a:latin typeface="Cambria Math"/>
                <a:ea typeface="Cambria Math"/>
              </a:rPr>
              <a:t>SA</a:t>
            </a:r>
            <a:r>
              <a:rPr lang="ja-JP" altLang="en-US" sz="2000">
                <a:ea typeface="+mn-lt"/>
                <a:cs typeface="+mn-lt"/>
              </a:rPr>
              <a:t>から友部</a:t>
            </a:r>
            <a:r>
              <a:rPr lang="en-US" sz="2000">
                <a:latin typeface="Cambria Math"/>
                <a:ea typeface="Cambria Math"/>
              </a:rPr>
              <a:t>SA</a:t>
            </a:r>
            <a:r>
              <a:rPr lang="ja-JP" altLang="en-US" sz="2000">
                <a:ea typeface="+mn-lt"/>
                <a:cs typeface="+mn-lt"/>
              </a:rPr>
              <a:t>まで</a:t>
            </a:r>
            <a:r>
              <a:rPr lang="en-US" sz="2000">
                <a:latin typeface="Cambria Math"/>
                <a:ea typeface="Cambria Math"/>
              </a:rPr>
              <a:t>57.4km</a:t>
            </a:r>
            <a:r>
              <a:rPr lang="ja-JP" altLang="en-US" sz="2000">
                <a:ea typeface="+mn-lt"/>
                <a:cs typeface="+mn-lt"/>
              </a:rPr>
              <a:t>、その間大きな休憩施設はない</a:t>
            </a:r>
            <a:endParaRPr lang="en-US" altLang="ja-JP" sz="2000"/>
          </a:p>
          <a:p>
            <a:r>
              <a:rPr lang="ja-JP" altLang="en-US">
                <a:latin typeface="游明朝"/>
                <a:ea typeface="游明朝"/>
              </a:rPr>
              <a:t>　</a:t>
            </a:r>
            <a:r>
              <a:rPr lang="ja-JP" altLang="en-US">
                <a:latin typeface="+mn-ea"/>
              </a:rPr>
              <a:t>また、ここがほぼ中間地点であるので良い場所なのでは</a:t>
            </a:r>
            <a:r>
              <a:rPr lang="en-US">
                <a:latin typeface="+mn-ea"/>
              </a:rPr>
              <a:t>？</a:t>
            </a:r>
          </a:p>
        </p:txBody>
      </p:sp>
    </p:spTree>
    <p:extLst>
      <p:ext uri="{BB962C8B-B14F-4D97-AF65-F5344CB8AC3E}">
        <p14:creationId xmlns:p14="http://schemas.microsoft.com/office/powerpoint/2010/main" val="4056067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4938-2F88-485B-85CC-6A4F5C7F7FC7}"/>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C4042619-72C3-156F-059B-C287C65D95E4}"/>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5335A244-2615-F982-B753-CA48BE0ECD8D}"/>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7720585B-C4AA-C6ED-96CC-864264473D0C}"/>
              </a:ext>
            </a:extLst>
          </p:cNvPr>
          <p:cNvSpPr txBox="1"/>
          <p:nvPr/>
        </p:nvSpPr>
        <p:spPr>
          <a:xfrm>
            <a:off x="866339" y="1019013"/>
            <a:ext cx="5929828" cy="523220"/>
          </a:xfrm>
          <a:prstGeom prst="rect">
            <a:avLst/>
          </a:prstGeom>
          <a:noFill/>
        </p:spPr>
        <p:txBody>
          <a:bodyPr wrap="none" rtlCol="0">
            <a:spAutoFit/>
          </a:bodyPr>
          <a:lstStyle/>
          <a:p>
            <a:r>
              <a:rPr lang="ja-JP" altLang="en-US" sz="2800" b="1"/>
              <a:t>循環型社会形成推進交付金について</a:t>
            </a:r>
            <a:endParaRPr kumimoji="1" lang="ja-JP" altLang="en-US" sz="2800" b="1"/>
          </a:p>
        </p:txBody>
      </p:sp>
      <p:sp>
        <p:nvSpPr>
          <p:cNvPr id="6" name="直角三角形 5">
            <a:extLst>
              <a:ext uri="{FF2B5EF4-FFF2-40B4-BE49-F238E27FC236}">
                <a16:creationId xmlns:a16="http://schemas.microsoft.com/office/drawing/2014/main" id="{57C19207-46D1-3A69-3B55-EB64ECEF3529}"/>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796E912-F863-11EB-2FBA-C9009ADC193C}"/>
              </a:ext>
            </a:extLst>
          </p:cNvPr>
          <p:cNvSpPr txBox="1"/>
          <p:nvPr/>
        </p:nvSpPr>
        <p:spPr>
          <a:xfrm>
            <a:off x="770222" y="3311948"/>
            <a:ext cx="8782628" cy="1323439"/>
          </a:xfrm>
          <a:prstGeom prst="rect">
            <a:avLst/>
          </a:prstGeom>
          <a:noFill/>
        </p:spPr>
        <p:txBody>
          <a:bodyPr wrap="square" rtlCol="0">
            <a:spAutoFit/>
          </a:bodyPr>
          <a:lstStyle/>
          <a:p>
            <a:r>
              <a:rPr lang="en-US" altLang="ja-JP" sz="2000" b="1"/>
              <a:t>[</a:t>
            </a:r>
            <a:r>
              <a:rPr lang="ja-JP" altLang="ja-JP" sz="2000" b="1"/>
              <a:t>条件］</a:t>
            </a:r>
          </a:p>
          <a:p>
            <a:pPr lvl="0"/>
            <a:r>
              <a:rPr lang="ja-JP" altLang="ja-JP" sz="2000"/>
              <a:t>令和</a:t>
            </a:r>
            <a:r>
              <a:rPr lang="en-US" altLang="ja-JP" sz="2000"/>
              <a:t>7</a:t>
            </a:r>
            <a:r>
              <a:rPr lang="ja-JP" altLang="ja-JP" sz="2000"/>
              <a:t>年度以降に着工</a:t>
            </a:r>
          </a:p>
          <a:p>
            <a:pPr lvl="0"/>
            <a:r>
              <a:rPr lang="ja-JP" altLang="ja-JP" sz="2000"/>
              <a:t>「長期広域化・集約化計画」に沿っている</a:t>
            </a:r>
          </a:p>
          <a:p>
            <a:pPr lvl="0"/>
            <a:r>
              <a:rPr lang="ja-JP" altLang="ja-JP" sz="2000"/>
              <a:t>計画処理区域内の廃止施設数と構成市町村の増加数が合計で４以上となる</a:t>
            </a:r>
          </a:p>
        </p:txBody>
      </p:sp>
      <p:sp>
        <p:nvSpPr>
          <p:cNvPr id="8" name="テキスト ボックス 7">
            <a:extLst>
              <a:ext uri="{FF2B5EF4-FFF2-40B4-BE49-F238E27FC236}">
                <a16:creationId xmlns:a16="http://schemas.microsoft.com/office/drawing/2014/main" id="{228A222A-AA3F-FA57-2C24-37BA1EF92689}"/>
              </a:ext>
            </a:extLst>
          </p:cNvPr>
          <p:cNvSpPr txBox="1"/>
          <p:nvPr/>
        </p:nvSpPr>
        <p:spPr>
          <a:xfrm>
            <a:off x="752319" y="1542233"/>
            <a:ext cx="10495128" cy="1908215"/>
          </a:xfrm>
          <a:prstGeom prst="rect">
            <a:avLst/>
          </a:prstGeom>
          <a:noFill/>
        </p:spPr>
        <p:txBody>
          <a:bodyPr wrap="square" rtlCol="0">
            <a:spAutoFit/>
          </a:bodyPr>
          <a:lstStyle/>
          <a:p>
            <a:r>
              <a:rPr lang="ja-JP" altLang="en-US" sz="2000"/>
              <a:t>循環型社会形成推進交付金交付要綱</a:t>
            </a:r>
            <a:endParaRPr lang="en-US" altLang="ja-JP" sz="2000"/>
          </a:p>
          <a:p>
            <a:r>
              <a:rPr lang="ja-JP" altLang="ja-JP" sz="2000"/>
              <a:t>第</a:t>
            </a:r>
            <a:r>
              <a:rPr lang="en-US" altLang="ja-JP" sz="2000"/>
              <a:t>5</a:t>
            </a:r>
            <a:r>
              <a:rPr lang="ja-JP" altLang="ja-JP" sz="2000"/>
              <a:t>条第</a:t>
            </a:r>
            <a:r>
              <a:rPr lang="en-US" altLang="ja-JP" sz="2000"/>
              <a:t>1</a:t>
            </a:r>
            <a:r>
              <a:rPr lang="ja-JP" altLang="ja-JP" sz="2000"/>
              <a:t>項より、</a:t>
            </a:r>
          </a:p>
          <a:p>
            <a:r>
              <a:rPr lang="ja-JP" altLang="ja-JP" sz="2000" b="1"/>
              <a:t>交付限度額 ＝１／３</a:t>
            </a:r>
            <a:r>
              <a:rPr lang="en-US" altLang="ja-JP" sz="2000" b="1"/>
              <a:t>×</a:t>
            </a:r>
            <a:r>
              <a:rPr lang="ja-JP" altLang="ja-JP" sz="2000" b="1"/>
              <a:t>Ａ＋１／２</a:t>
            </a:r>
            <a:r>
              <a:rPr lang="en-US" altLang="ja-JP" sz="2000" b="1"/>
              <a:t>×</a:t>
            </a:r>
            <a:r>
              <a:rPr lang="ja-JP" altLang="ja-JP" sz="2000" b="1"/>
              <a:t>Ｂ＋１／４</a:t>
            </a:r>
            <a:r>
              <a:rPr lang="en-US" altLang="ja-JP" sz="2000" b="1"/>
              <a:t>×</a:t>
            </a:r>
            <a:r>
              <a:rPr lang="ja-JP" altLang="ja-JP" sz="2000" b="1"/>
              <a:t>Ｃ</a:t>
            </a:r>
            <a:endParaRPr lang="ja-JP" altLang="ja-JP" sz="2000"/>
          </a:p>
          <a:p>
            <a:r>
              <a:rPr lang="en-US" altLang="ja-JP" sz="2000"/>
              <a:t>[</a:t>
            </a:r>
            <a:r>
              <a:rPr lang="ja-JP" altLang="ja-JP" sz="2000"/>
              <a:t>条件</a:t>
            </a:r>
            <a:r>
              <a:rPr lang="en-US" altLang="ja-JP" sz="2000"/>
              <a:t>]</a:t>
            </a:r>
            <a:r>
              <a:rPr lang="ja-JP" altLang="ja-JP" sz="2000"/>
              <a:t>を満たした場合にのみ第</a:t>
            </a:r>
            <a:r>
              <a:rPr lang="en-US" altLang="ja-JP" sz="2000"/>
              <a:t>5</a:t>
            </a:r>
            <a:r>
              <a:rPr lang="ja-JP" altLang="ja-JP" sz="2000"/>
              <a:t>条第</a:t>
            </a:r>
            <a:r>
              <a:rPr lang="en-US" altLang="ja-JP" sz="2000"/>
              <a:t>2</a:t>
            </a:r>
            <a:r>
              <a:rPr lang="ja-JP" altLang="ja-JP" sz="2000"/>
              <a:t>項</a:t>
            </a:r>
          </a:p>
          <a:p>
            <a:r>
              <a:rPr lang="ja-JP" altLang="ja-JP" sz="2000" b="1"/>
              <a:t>交付限度額 ＝２／５</a:t>
            </a:r>
            <a:r>
              <a:rPr lang="en-US" altLang="ja-JP" sz="2000" b="1"/>
              <a:t>×</a:t>
            </a:r>
            <a:r>
              <a:rPr lang="ja-JP" altLang="ja-JP" sz="2000" b="1"/>
              <a:t>Ｄ＋３／５</a:t>
            </a:r>
            <a:r>
              <a:rPr lang="en-US" altLang="ja-JP" sz="2000" b="1"/>
              <a:t>×</a:t>
            </a:r>
            <a:r>
              <a:rPr lang="ja-JP" altLang="ja-JP" sz="2000" b="1"/>
              <a:t>Ｅ＋１／２</a:t>
            </a:r>
            <a:r>
              <a:rPr lang="en-US" altLang="ja-JP" sz="2000" b="1"/>
              <a:t>×</a:t>
            </a:r>
            <a:r>
              <a:rPr lang="ja-JP" altLang="ja-JP" sz="2000" b="1"/>
              <a:t>Ｆ＋１／３</a:t>
            </a:r>
            <a:r>
              <a:rPr lang="en-US" altLang="ja-JP" sz="2000" b="1"/>
              <a:t>×</a:t>
            </a:r>
            <a:r>
              <a:rPr lang="ja-JP" altLang="ja-JP" sz="2000" b="1"/>
              <a:t>Ｇ</a:t>
            </a:r>
            <a:endParaRPr lang="ja-JP" altLang="ja-JP" sz="2000"/>
          </a:p>
          <a:p>
            <a:endParaRPr kumimoji="1" lang="ja-JP" altLang="en-US"/>
          </a:p>
        </p:txBody>
      </p:sp>
      <p:sp>
        <p:nvSpPr>
          <p:cNvPr id="9" name="テキスト ボックス 8">
            <a:extLst>
              <a:ext uri="{FF2B5EF4-FFF2-40B4-BE49-F238E27FC236}">
                <a16:creationId xmlns:a16="http://schemas.microsoft.com/office/drawing/2014/main" id="{EF3505BE-C15C-2B9A-C045-45496188CFCB}"/>
              </a:ext>
            </a:extLst>
          </p:cNvPr>
          <p:cNvSpPr txBox="1"/>
          <p:nvPr/>
        </p:nvSpPr>
        <p:spPr>
          <a:xfrm>
            <a:off x="770222" y="4750921"/>
            <a:ext cx="10070056" cy="1754326"/>
          </a:xfrm>
          <a:prstGeom prst="rect">
            <a:avLst/>
          </a:prstGeom>
          <a:noFill/>
        </p:spPr>
        <p:txBody>
          <a:bodyPr wrap="square" rtlCol="0">
            <a:spAutoFit/>
          </a:bodyPr>
          <a:lstStyle/>
          <a:p>
            <a:r>
              <a:rPr lang="ja-JP" altLang="ja-JP"/>
              <a:t>グループ</a:t>
            </a:r>
            <a:r>
              <a:rPr lang="en-US" altLang="ja-JP"/>
              <a:t>D</a:t>
            </a:r>
            <a:r>
              <a:rPr lang="ja-JP" altLang="en-US"/>
              <a:t>：</a:t>
            </a:r>
            <a:r>
              <a:rPr lang="ja-JP" altLang="ja-JP"/>
              <a:t>リサイクル施設や焼却施設の本体など</a:t>
            </a:r>
          </a:p>
          <a:p>
            <a:r>
              <a:rPr lang="ja-JP" altLang="ja-JP"/>
              <a:t>グループ</a:t>
            </a:r>
            <a:r>
              <a:rPr lang="en-US" altLang="ja-JP"/>
              <a:t>E</a:t>
            </a:r>
            <a:r>
              <a:rPr lang="ja-JP" altLang="ja-JP"/>
              <a:t>：高効率エネルギー回収に必要な設備、及びそれに伴う災害対策設備など</a:t>
            </a:r>
          </a:p>
          <a:p>
            <a:r>
              <a:rPr lang="ja-JP" altLang="ja-JP"/>
              <a:t>グループ</a:t>
            </a:r>
            <a:r>
              <a:rPr lang="en-US" altLang="ja-JP"/>
              <a:t>F</a:t>
            </a:r>
            <a:r>
              <a:rPr lang="ja-JP" altLang="ja-JP"/>
              <a:t>：新施設を建てる自治体にある施設の解体</a:t>
            </a:r>
          </a:p>
          <a:p>
            <a:r>
              <a:rPr lang="ja-JP" altLang="ja-JP"/>
              <a:t>グループ</a:t>
            </a:r>
            <a:r>
              <a:rPr lang="en-US" altLang="ja-JP"/>
              <a:t>G</a:t>
            </a:r>
            <a:r>
              <a:rPr lang="ja-JP" altLang="en-US"/>
              <a:t>：</a:t>
            </a:r>
            <a:r>
              <a:rPr lang="ja-JP" altLang="ja-JP"/>
              <a:t>それ以外の計画区域内にある施設の解体</a:t>
            </a:r>
          </a:p>
          <a:p>
            <a:r>
              <a:rPr lang="en-US" altLang="ja-JP"/>
              <a:t>※</a:t>
            </a:r>
            <a:r>
              <a:rPr lang="ja-JP" altLang="ja-JP"/>
              <a:t>中継施設の建設においては、第</a:t>
            </a:r>
            <a:r>
              <a:rPr lang="en-US" altLang="ja-JP"/>
              <a:t>5</a:t>
            </a:r>
            <a:r>
              <a:rPr lang="ja-JP" altLang="ja-JP"/>
              <a:t>条第</a:t>
            </a:r>
            <a:r>
              <a:rPr lang="en-US" altLang="ja-JP"/>
              <a:t>1</a:t>
            </a:r>
            <a:r>
              <a:rPr lang="ja-JP" altLang="ja-JP"/>
              <a:t>項が用いられ、中継施設はグループ</a:t>
            </a:r>
            <a:r>
              <a:rPr lang="en-US" altLang="ja-JP"/>
              <a:t>A</a:t>
            </a:r>
            <a:r>
              <a:rPr lang="ja-JP" altLang="ja-JP"/>
              <a:t>に含まれる</a:t>
            </a:r>
            <a:r>
              <a:rPr lang="ja-JP" altLang="en-US"/>
              <a:t>。</a:t>
            </a:r>
            <a:endParaRPr lang="ja-JP" altLang="ja-JP"/>
          </a:p>
          <a:p>
            <a:endParaRPr kumimoji="1" lang="ja-JP" altLang="en-US"/>
          </a:p>
        </p:txBody>
      </p:sp>
      <p:sp>
        <p:nvSpPr>
          <p:cNvPr id="10" name="吹き出し: 円形 9">
            <a:extLst>
              <a:ext uri="{FF2B5EF4-FFF2-40B4-BE49-F238E27FC236}">
                <a16:creationId xmlns:a16="http://schemas.microsoft.com/office/drawing/2014/main" id="{6ACDFEFF-B981-4386-0B43-B616F9D5DEF0}"/>
              </a:ext>
            </a:extLst>
          </p:cNvPr>
          <p:cNvSpPr/>
          <p:nvPr/>
        </p:nvSpPr>
        <p:spPr>
          <a:xfrm>
            <a:off x="8784223" y="2640536"/>
            <a:ext cx="3010211" cy="1407228"/>
          </a:xfrm>
          <a:prstGeom prst="wedgeEllipseCallout">
            <a:avLst>
              <a:gd name="adj1" fmla="val -56088"/>
              <a:gd name="adj2" fmla="val 33440"/>
            </a:avLst>
          </a:prstGeom>
          <a:solidFill>
            <a:schemeClr val="tx2">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tx1"/>
                </a:solidFill>
              </a:rPr>
              <a:t>今回の計画では条件を満たす！</a:t>
            </a:r>
          </a:p>
        </p:txBody>
      </p:sp>
    </p:spTree>
    <p:extLst>
      <p:ext uri="{BB962C8B-B14F-4D97-AF65-F5344CB8AC3E}">
        <p14:creationId xmlns:p14="http://schemas.microsoft.com/office/powerpoint/2010/main" val="24809262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FA3303B-0799-C016-E415-722A6BB6A3A1}"/>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99EE7D64-A41D-483A-929D-6F58ED2C5422}"/>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F2DB1EE2-C0CC-8EEE-932A-4DF066A088A0}"/>
              </a:ext>
            </a:extLst>
          </p:cNvPr>
          <p:cNvSpPr txBox="1"/>
          <p:nvPr/>
        </p:nvSpPr>
        <p:spPr>
          <a:xfrm>
            <a:off x="752319" y="1067746"/>
            <a:ext cx="5262979" cy="523220"/>
          </a:xfrm>
          <a:prstGeom prst="rect">
            <a:avLst/>
          </a:prstGeom>
          <a:noFill/>
        </p:spPr>
        <p:txBody>
          <a:bodyPr wrap="none" rtlCol="0">
            <a:spAutoFit/>
          </a:bodyPr>
          <a:lstStyle/>
          <a:p>
            <a:r>
              <a:rPr kumimoji="1" lang="ja-JP" altLang="en-US" sz="2800" b="1"/>
              <a:t>土浦市の</a:t>
            </a:r>
            <a:r>
              <a:rPr kumimoji="1" lang="en-US" altLang="ja-JP" sz="2800" b="1"/>
              <a:t>20</a:t>
            </a:r>
            <a:r>
              <a:rPr kumimoji="1" lang="ja-JP" altLang="en-US" sz="2800" b="1"/>
              <a:t>年間の費用削減比較</a:t>
            </a:r>
          </a:p>
        </p:txBody>
      </p:sp>
      <p:sp>
        <p:nvSpPr>
          <p:cNvPr id="6" name="直角三角形 5">
            <a:extLst>
              <a:ext uri="{FF2B5EF4-FFF2-40B4-BE49-F238E27FC236}">
                <a16:creationId xmlns:a16="http://schemas.microsoft.com/office/drawing/2014/main" id="{7FCCBB92-BF58-01FE-CFF6-59126A8E9DF1}"/>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テーブル&#10;&#10;AI 生成コンテンツは誤りを含む可能性があります。">
            <a:extLst>
              <a:ext uri="{FF2B5EF4-FFF2-40B4-BE49-F238E27FC236}">
                <a16:creationId xmlns:a16="http://schemas.microsoft.com/office/drawing/2014/main" id="{8D8EAD70-76B7-1256-120B-EE2A3FA2368C}"/>
              </a:ext>
            </a:extLst>
          </p:cNvPr>
          <p:cNvPicPr>
            <a:picLocks noChangeAspect="1"/>
          </p:cNvPicPr>
          <p:nvPr/>
        </p:nvPicPr>
        <p:blipFill>
          <a:blip r:embed="rId2"/>
          <a:stretch>
            <a:fillRect/>
          </a:stretch>
        </p:blipFill>
        <p:spPr>
          <a:xfrm>
            <a:off x="752319" y="1713794"/>
            <a:ext cx="10704189" cy="3526945"/>
          </a:xfrm>
          <a:prstGeom prst="rect">
            <a:avLst/>
          </a:prstGeom>
        </p:spPr>
      </p:pic>
    </p:spTree>
    <p:extLst>
      <p:ext uri="{BB962C8B-B14F-4D97-AF65-F5344CB8AC3E}">
        <p14:creationId xmlns:p14="http://schemas.microsoft.com/office/powerpoint/2010/main" val="22398930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0AA4A-4FE6-0BB8-AEF3-B65BB18A6EE4}"/>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0320FDF6-E889-53AD-E6D0-9823733D15FA}"/>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2101A11A-3E20-441B-EDE6-F3404972C878}"/>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5F9BDD9B-3C2F-9B75-5CD5-55ED1953EAA6}"/>
              </a:ext>
            </a:extLst>
          </p:cNvPr>
          <p:cNvSpPr txBox="1"/>
          <p:nvPr/>
        </p:nvSpPr>
        <p:spPr>
          <a:xfrm>
            <a:off x="752319" y="1067746"/>
            <a:ext cx="5622052" cy="523220"/>
          </a:xfrm>
          <a:prstGeom prst="rect">
            <a:avLst/>
          </a:prstGeom>
          <a:noFill/>
        </p:spPr>
        <p:txBody>
          <a:bodyPr wrap="none" rtlCol="0">
            <a:spAutoFit/>
          </a:bodyPr>
          <a:lstStyle/>
          <a:p>
            <a:r>
              <a:rPr lang="ja-JP" altLang="en-US" sz="2800" b="1"/>
              <a:t>つくば</a:t>
            </a:r>
            <a:r>
              <a:rPr kumimoji="1" lang="ja-JP" altLang="en-US" sz="2800" b="1"/>
              <a:t>市の</a:t>
            </a:r>
            <a:r>
              <a:rPr kumimoji="1" lang="en-US" altLang="ja-JP" sz="2800" b="1"/>
              <a:t>20</a:t>
            </a:r>
            <a:r>
              <a:rPr kumimoji="1" lang="ja-JP" altLang="en-US" sz="2800" b="1"/>
              <a:t>年間の費用削減比較</a:t>
            </a:r>
          </a:p>
        </p:txBody>
      </p:sp>
      <p:sp>
        <p:nvSpPr>
          <p:cNvPr id="6" name="直角三角形 5">
            <a:extLst>
              <a:ext uri="{FF2B5EF4-FFF2-40B4-BE49-F238E27FC236}">
                <a16:creationId xmlns:a16="http://schemas.microsoft.com/office/drawing/2014/main" id="{B2205392-B5ED-CE58-7542-9B863EF8D20E}"/>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descr="テーブル&#10;&#10;AI 生成コンテンツは誤りを含む可能性があります。">
            <a:extLst>
              <a:ext uri="{FF2B5EF4-FFF2-40B4-BE49-F238E27FC236}">
                <a16:creationId xmlns:a16="http://schemas.microsoft.com/office/drawing/2014/main" id="{D6E72DAB-5127-0CD1-2F79-F986D774B398}"/>
              </a:ext>
            </a:extLst>
          </p:cNvPr>
          <p:cNvPicPr>
            <a:picLocks noChangeAspect="1"/>
          </p:cNvPicPr>
          <p:nvPr/>
        </p:nvPicPr>
        <p:blipFill>
          <a:blip r:embed="rId2"/>
          <a:stretch>
            <a:fillRect/>
          </a:stretch>
        </p:blipFill>
        <p:spPr>
          <a:xfrm>
            <a:off x="752319" y="1926543"/>
            <a:ext cx="10664484" cy="2822878"/>
          </a:xfrm>
          <a:prstGeom prst="rect">
            <a:avLst/>
          </a:prstGeom>
        </p:spPr>
      </p:pic>
    </p:spTree>
    <p:extLst>
      <p:ext uri="{BB962C8B-B14F-4D97-AF65-F5344CB8AC3E}">
        <p14:creationId xmlns:p14="http://schemas.microsoft.com/office/powerpoint/2010/main" val="13962782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E13CB-0D11-285F-FFCE-94F35B1E210F}"/>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84C7AF48-5657-CE5F-BD23-AC908468FD39}"/>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D3A79EEC-511E-54FD-2C02-F14FC72760AB}"/>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A9D3D800-671D-3561-7567-D3EF48FE1A64}"/>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971CE662-2268-152F-AAE1-717276F5A8FF}"/>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0872A79-143A-CFFC-F9DD-7557115986C3}"/>
              </a:ext>
            </a:extLst>
          </p:cNvPr>
          <p:cNvSpPr txBox="1"/>
          <p:nvPr/>
        </p:nvSpPr>
        <p:spPr>
          <a:xfrm>
            <a:off x="251792" y="1750659"/>
            <a:ext cx="11688416" cy="4329327"/>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※１　</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建設費</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ごみ処理施設の建設費＝処理能力×</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トン当たりの単価</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単価を</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億円とする。</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〇単独維持の場合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210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日×</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241.5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建設費には交付金第</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条第</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項が採用される。（グループ</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交付額は、約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241.5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80.5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億円（自己負担約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161</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日</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431.25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建設費には交付金第</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条第</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項が採用される。（グループ</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交付額は、約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431.25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143.75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億円（自己負担約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287.5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1035712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6865F-3821-353C-74C6-C2D2B6993DAE}"/>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BE9F156-CCF1-738F-890F-A53C745881A3}"/>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DC40EB44-7E30-C576-E716-A4392E259B15}"/>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6708542E-93C8-D094-31CE-2E80A7DF6286}"/>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3B670B4C-EB49-628D-84C9-8376A4BA4554}"/>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86993DF2-2964-AD35-D162-189E8FA6E842}"/>
              </a:ext>
            </a:extLst>
          </p:cNvPr>
          <p:cNvSpPr txBox="1"/>
          <p:nvPr/>
        </p:nvSpPr>
        <p:spPr>
          <a:xfrm>
            <a:off x="288492" y="1729135"/>
            <a:ext cx="12089038" cy="4136517"/>
          </a:xfrm>
          <a:prstGeom prst="rect">
            <a:avLst/>
          </a:prstGeom>
          <a:noFill/>
        </p:spPr>
        <p:txBody>
          <a:bodyPr wrap="square">
            <a:spAutoFit/>
          </a:bodyPr>
          <a:lstStyle/>
          <a:p>
            <a:pPr marL="358775" indent="180340">
              <a:lnSpc>
                <a:spcPct val="107000"/>
              </a:lnSpc>
            </a:pPr>
            <a:r>
              <a:rPr lang="ja-JP" altLang="ja-JP" sz="2000" kern="100">
                <a:latin typeface="游明朝" panose="02020400000000000000" pitchFamily="18" charset="-128"/>
                <a:ea typeface="Yu Gothic" panose="020B0400000000000000" pitchFamily="50" charset="-128"/>
                <a:cs typeface="Times New Roman" panose="02020603050405020304" pitchFamily="18" charset="0"/>
              </a:rPr>
              <a:t>※１　</a:t>
            </a:r>
            <a:r>
              <a:rPr lang="ja-JP" altLang="ja-JP" sz="2000" b="1" kern="100">
                <a:latin typeface="游明朝" panose="02020400000000000000" pitchFamily="18" charset="-128"/>
                <a:ea typeface="Yu Gothic" panose="020B0400000000000000" pitchFamily="50" charset="-128"/>
                <a:cs typeface="Times New Roman" panose="02020603050405020304" pitchFamily="18" charset="0"/>
              </a:rPr>
              <a:t>建設費</a:t>
            </a:r>
            <a:r>
              <a:rPr lang="ja-JP" altLang="ja-JP" sz="2000" kern="100">
                <a:latin typeface="游明朝" panose="02020400000000000000" pitchFamily="18" charset="-128"/>
                <a:ea typeface="Yu Gothic" panose="020B0400000000000000" pitchFamily="50" charset="-128"/>
                <a:cs typeface="Times New Roman" panose="02020603050405020304" pitchFamily="18" charset="0"/>
              </a:rPr>
              <a:t>につい</a:t>
            </a:r>
            <a:r>
              <a:rPr lang="ja-JP" altLang="en-US" sz="2000" kern="100">
                <a:latin typeface="游明朝" panose="02020400000000000000" pitchFamily="18" charset="-128"/>
                <a:ea typeface="Yu Gothic" panose="020B0400000000000000" pitchFamily="50" charset="-128"/>
                <a:cs typeface="Times New Roman" panose="02020603050405020304" pitchFamily="18" charset="0"/>
              </a:rPr>
              <a:t>て</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〇集約する場合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広域焼却施設の建設費</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304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億円（「茨城県ごみ処理広域化計画」の値を引用）</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新リサイクル施設の建設費；約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100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（土浦市の更新費用を参考に新設コスト、広域化による規模拡大を考慮して設定）</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新施設の総建築費：</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404</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建設費には交付金</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条第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項</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が採用される。（グループＤ，Ｅ）</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新施設のうち、高効率発電に必要な設備費を</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割と考える。</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交付額は、約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121.2</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72.72</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億円（自己負担約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48.48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8788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282.8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113.12</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億円（自己負担約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169.68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よって新施設の合計自己負担金：</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48.48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169.68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218.16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土浦市の負担分は、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218.16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×28.3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61.7</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つくば市の負担分は、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218.16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×71.7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156.4</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b="1"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9975090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C1CA4-1D01-14CD-CFAB-0E27C1418F56}"/>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232D7EF8-8A94-79BA-E913-A72DC7292D42}"/>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E64E160C-9291-8C1A-8005-0D7051C753A1}"/>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FC75567F-049D-7E44-B5B0-B1BE536105C3}"/>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68DD8327-A510-E1D9-E422-5CB9FED2AC85}"/>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196F617-79AF-2B03-7D8E-5C01C26BA007}"/>
              </a:ext>
            </a:extLst>
          </p:cNvPr>
          <p:cNvSpPr txBox="1"/>
          <p:nvPr/>
        </p:nvSpPr>
        <p:spPr>
          <a:xfrm>
            <a:off x="159025" y="1616329"/>
            <a:ext cx="13026887" cy="5021503"/>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※２　</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解体費</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〇単独維持の場合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単価を</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500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ｔとする。</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210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500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10.5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500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ｔ＝</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18.75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〇集約する場合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解体費は交付金</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条第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項</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が採用される。（設置場所以外の自治体なのでグループ</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G</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交付額は、約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10.5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億円（自己負担</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7</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解体費は交付金</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条第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項</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が採用される。（設置場所がある自治体なのでグループＦ）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交付額は、約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18.75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9.38</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endParaRPr lang="ja-JP" altLang="ja-JP" sz="2000" b="1"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2152837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1F814-6157-683C-AA52-97D9A8E7B5B7}"/>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3AB01507-D94E-F3A0-FA4F-F37E19D42680}"/>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0905E02D-1227-3FAD-F4B0-9A71252142C6}"/>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6EF08A1B-0931-EF59-9164-57C831DEFB3F}"/>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9B57EFB4-1A62-43A3-C100-FADE9E8F3D1A}"/>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6059BC4-A8BD-A1C2-F21E-519761F914F2}"/>
              </a:ext>
            </a:extLst>
          </p:cNvPr>
          <p:cNvSpPr txBox="1"/>
          <p:nvPr/>
        </p:nvSpPr>
        <p:spPr>
          <a:xfrm>
            <a:off x="51424" y="1861632"/>
            <a:ext cx="6210228" cy="3637727"/>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○単独維持の場合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想定される費用</a:t>
            </a:r>
            <a:endParaRPr lang="en-US" altLang="ja-JP" sz="2000" kern="100">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en-US" sz="2000" kern="100">
                <a:effectLst/>
                <a:latin typeface="游明朝" panose="02020400000000000000" pitchFamily="18" charset="-128"/>
                <a:ea typeface="Yu Gothic" panose="020B0400000000000000" pitchFamily="50" charset="-128"/>
                <a:cs typeface="Times New Roman" panose="02020603050405020304" pitchFamily="18" charset="0"/>
              </a:rPr>
              <a:t>①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運転管理委託費（約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r>
              <a:rPr lang="ja-JP" altLang="en-US"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r>
              <a:rPr lang="ja-JP" altLang="en-US" sz="2000" kern="100">
                <a:effectLst/>
                <a:latin typeface="游明朝" panose="02020400000000000000" pitchFamily="18" charset="-128"/>
                <a:ea typeface="Yu Gothic" panose="020B0400000000000000" pitchFamily="50" charset="-128"/>
                <a:cs typeface="Times New Roman" panose="02020603050405020304" pitchFamily="18" charset="0"/>
              </a:rPr>
              <a:t>②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修繕費（約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en-US" altLang="ja-JP" sz="2000" kern="100">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en-US" sz="2000" kern="100">
                <a:effectLst/>
                <a:latin typeface="游明朝" panose="02020400000000000000" pitchFamily="18" charset="-128"/>
                <a:ea typeface="Yu Gothic" panose="020B0400000000000000" pitchFamily="50" charset="-128"/>
                <a:cs typeface="Times New Roman" panose="02020603050405020304" pitchFamily="18" charset="0"/>
              </a:rPr>
              <a:t>③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薬品・電力・燃料代（約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0.5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en-US" altLang="ja-JP" sz="2000" kern="100">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en-US" sz="2000" kern="100">
                <a:effectLst/>
                <a:latin typeface="游明朝" panose="02020400000000000000" pitchFamily="18" charset="-128"/>
                <a:ea typeface="Yu Gothic" panose="020B0400000000000000" pitchFamily="50" charset="-128"/>
                <a:cs typeface="Times New Roman" panose="02020603050405020304" pitchFamily="18" charset="0"/>
              </a:rPr>
              <a:t>④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残渣処理費（約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0.5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つの合計約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6.2</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億円とする。</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124</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89BCD551-CA6F-9776-8A27-5DBA19CC0C2E}"/>
              </a:ext>
            </a:extLst>
          </p:cNvPr>
          <p:cNvSpPr txBox="1"/>
          <p:nvPr/>
        </p:nvSpPr>
        <p:spPr>
          <a:xfrm>
            <a:off x="5521212" y="2272642"/>
            <a:ext cx="6670788" cy="2716256"/>
          </a:xfrm>
          <a:prstGeom prst="rect">
            <a:avLst/>
          </a:prstGeom>
          <a:noFill/>
        </p:spPr>
        <p:txBody>
          <a:bodyPr wrap="square">
            <a:spAutoFit/>
          </a:bodyPr>
          <a:lstStyle/>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想定される費用</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①</a:t>
            </a:r>
            <a:r>
              <a:rPr lang="ja-JP" altLang="en-US" sz="2000" kern="100">
                <a:latin typeface="游明朝" panose="02020400000000000000" pitchFamily="18" charset="-128"/>
                <a:ea typeface="游明朝" panose="02020400000000000000" pitchFamily="18" charset="-128"/>
                <a:cs typeface="Times New Roman" panose="02020603050405020304" pitchFamily="18" charset="0"/>
              </a:rPr>
              <a:t>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運転管理委託費（約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8.5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②</a:t>
            </a:r>
            <a:r>
              <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en-US" sz="20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修繕・メンテナンス費（約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4.0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5.0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en-US" altLang="ja-JP" sz="2000" kern="100">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en-US" sz="2000" kern="100">
                <a:latin typeface="游明朝" panose="02020400000000000000" pitchFamily="18" charset="-128"/>
                <a:ea typeface="游明朝" panose="02020400000000000000" pitchFamily="18" charset="-128"/>
                <a:cs typeface="Times New Roman" panose="02020603050405020304" pitchFamily="18" charset="0"/>
              </a:rPr>
              <a:t>③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薬品・電力・燃料代（約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en-US" altLang="ja-JP" sz="2000" kern="100">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en-US" sz="2000" kern="100">
                <a:effectLst/>
                <a:latin typeface="游明朝" panose="02020400000000000000" pitchFamily="18" charset="-128"/>
                <a:ea typeface="Yu Gothic" panose="020B0400000000000000" pitchFamily="50" charset="-128"/>
                <a:cs typeface="Times New Roman" panose="02020603050405020304" pitchFamily="18" charset="0"/>
              </a:rPr>
              <a:t>④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残渣処理費（約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3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4</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つの合計約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17.25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億円とする。</a:t>
            </a:r>
            <a:endParaRPr lang="en-US" altLang="ja-JP" sz="2000" kern="100">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345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2566C50D-1982-2820-E334-2E644AD4DD11}"/>
              </a:ext>
            </a:extLst>
          </p:cNvPr>
          <p:cNvSpPr txBox="1"/>
          <p:nvPr/>
        </p:nvSpPr>
        <p:spPr>
          <a:xfrm>
            <a:off x="51424" y="1472742"/>
            <a:ext cx="6308034" cy="411010"/>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※３　</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運営費</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98DC34F8-3DB5-4699-7224-75FE1A74494C}"/>
              </a:ext>
            </a:extLst>
          </p:cNvPr>
          <p:cNvSpPr txBox="1"/>
          <p:nvPr/>
        </p:nvSpPr>
        <p:spPr>
          <a:xfrm>
            <a:off x="51424" y="5139500"/>
            <a:ext cx="10245515" cy="1398973"/>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〇集約する場合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広域運営費は年間で約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億円（「茨城県ごみ処理広域化計画」の値を引用）。</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土浦市の負担分は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×28.3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3.57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71.3</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つくば市の負担分は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×71.3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9</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180</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1885383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36020-EBE0-C0A3-B978-6C5A5D4A9406}"/>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3C67909-349F-1099-4E19-4EF4DEC55CD7}"/>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5C864205-5E22-9117-83A6-3B495D828B2F}"/>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45C4B66C-EBF0-AEDF-B7F7-503B9BE26038}"/>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AA583CA4-E629-A3C5-651E-9E79792EE928}"/>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4D91EE6-881F-727C-C040-BB4233F1290A}"/>
              </a:ext>
            </a:extLst>
          </p:cNvPr>
          <p:cNvSpPr txBox="1"/>
          <p:nvPr/>
        </p:nvSpPr>
        <p:spPr>
          <a:xfrm>
            <a:off x="260604" y="1689379"/>
            <a:ext cx="11396869" cy="3374898"/>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※４　</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中間施設の整備・運営費</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他市の中継施設の建設費として、ブロック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で</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19.5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億円、ブロック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9</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で</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17.7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億円が想定されている（「茨城県ごみ処理広域化計画」の値を引用）。土浦市の中継施設は、既存建屋の一部を活用することを踏まえ、これらより少し抑えた</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を想定する。</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中継施設の建設費は、交付金</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条第</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項</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が採用される（グループＡ）。</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交付額は約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億円（自己負担</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10</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他市の中継施設の</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年間の運営費としてブロック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6</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で</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億円、ブロック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9</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で</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億円が想定されている（「茨城県ごみ処理広域化計画」の値を引用）。よって土浦市でも</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を想定する。よって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24</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5278358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A6D88-EB93-50B6-D9FD-BF862DE71272}"/>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F09A4E2B-4BFE-CFA8-237B-060C3EF5185E}"/>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391C2406-D01A-7184-7CDB-E25DAD5259F8}"/>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F41AC244-172B-87C0-BA59-2171813CFAF3}"/>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C09F1437-8B4B-356A-C452-8DBB6EA0D1C4}"/>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58E09D3-B066-A104-679B-F0DC0F70BCD3}"/>
              </a:ext>
            </a:extLst>
          </p:cNvPr>
          <p:cNvSpPr txBox="1"/>
          <p:nvPr/>
        </p:nvSpPr>
        <p:spPr>
          <a:xfrm>
            <a:off x="85347" y="1750659"/>
            <a:ext cx="12021306" cy="3373039"/>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※５　</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収集運搬費・中継輸送費</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〇単独維持の場合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年と想定する。よって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100</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土浦市の</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人口・面積・排出量の係数（約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倍）</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11.5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年とする（人口・面積・排出量の係数（約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倍）</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つくば市は土浦市の人口約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倍、ごみの量約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1.4</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倍）。</a:t>
            </a:r>
            <a:endParaRPr lang="en-US" altLang="ja-JP" sz="2000" kern="100">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230</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7075054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F9740-A20B-CBF4-0A8E-6838ED59BA5E}"/>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2504D3C4-A428-11B3-D84C-1AE0AB178430}"/>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81B3FF54-D836-2955-530D-7D049F70B5BE}"/>
              </a:ext>
            </a:extLst>
          </p:cNvPr>
          <p:cNvSpPr>
            <a:spLocks noGrp="1"/>
          </p:cNvSpPr>
          <p:nvPr>
            <p:ph type="ctrTitle"/>
          </p:nvPr>
        </p:nvSpPr>
        <p:spPr/>
        <p:txBody>
          <a:bodyPr/>
          <a:lstStyle/>
          <a:p>
            <a:r>
              <a:rPr kumimoji="1" lang="ja-JP" altLang="en-US"/>
              <a:t>ごみ処理施設の集約</a:t>
            </a:r>
          </a:p>
        </p:txBody>
      </p:sp>
      <p:sp>
        <p:nvSpPr>
          <p:cNvPr id="5" name="テキスト ボックス 4">
            <a:extLst>
              <a:ext uri="{FF2B5EF4-FFF2-40B4-BE49-F238E27FC236}">
                <a16:creationId xmlns:a16="http://schemas.microsoft.com/office/drawing/2014/main" id="{32286A50-69E3-1B71-CABE-19C8F0F415D2}"/>
              </a:ext>
            </a:extLst>
          </p:cNvPr>
          <p:cNvSpPr txBox="1"/>
          <p:nvPr/>
        </p:nvSpPr>
        <p:spPr>
          <a:xfrm>
            <a:off x="866339" y="1019013"/>
            <a:ext cx="2339102" cy="523220"/>
          </a:xfrm>
          <a:prstGeom prst="rect">
            <a:avLst/>
          </a:prstGeom>
          <a:noFill/>
        </p:spPr>
        <p:txBody>
          <a:bodyPr wrap="none" rtlCol="0">
            <a:spAutoFit/>
          </a:bodyPr>
          <a:lstStyle/>
          <a:p>
            <a:r>
              <a:rPr kumimoji="1" lang="ja-JP" altLang="en-US" sz="2800" b="1"/>
              <a:t>費用計算方法</a:t>
            </a:r>
          </a:p>
        </p:txBody>
      </p:sp>
      <p:sp>
        <p:nvSpPr>
          <p:cNvPr id="6" name="直角三角形 5">
            <a:extLst>
              <a:ext uri="{FF2B5EF4-FFF2-40B4-BE49-F238E27FC236}">
                <a16:creationId xmlns:a16="http://schemas.microsoft.com/office/drawing/2014/main" id="{20029472-B52E-E964-B61C-FE86FEE1C212}"/>
              </a:ext>
            </a:extLst>
          </p:cNvPr>
          <p:cNvSpPr>
            <a:spLocks noChangeAspect="1"/>
          </p:cNvSpPr>
          <p:nvPr/>
        </p:nvSpPr>
        <p:spPr>
          <a:xfrm rot="13500000">
            <a:off x="535039" y="1190623"/>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457DF84-A496-667B-9239-5522BE43AC7B}"/>
              </a:ext>
            </a:extLst>
          </p:cNvPr>
          <p:cNvSpPr txBox="1"/>
          <p:nvPr/>
        </p:nvSpPr>
        <p:spPr>
          <a:xfrm>
            <a:off x="278295" y="1750659"/>
            <a:ext cx="11635409" cy="4362861"/>
          </a:xfrm>
          <a:prstGeom prst="rect">
            <a:avLst/>
          </a:prstGeom>
          <a:noFill/>
        </p:spPr>
        <p:txBody>
          <a:bodyPr wrap="square">
            <a:spAutoFit/>
          </a:bodyPr>
          <a:lstStyle/>
          <a:p>
            <a:pPr marL="358775" indent="180340">
              <a:lnSpc>
                <a:spcPct val="107000"/>
              </a:lnSpc>
            </a:pPr>
            <a:r>
              <a:rPr lang="ja-JP" altLang="ja-JP" sz="2000" kern="100">
                <a:latin typeface="游明朝" panose="02020400000000000000" pitchFamily="18" charset="-128"/>
                <a:ea typeface="Yu Gothic" panose="020B0400000000000000" pitchFamily="50" charset="-128"/>
                <a:cs typeface="Times New Roman" panose="02020603050405020304" pitchFamily="18" charset="0"/>
              </a:rPr>
              <a:t>※５　</a:t>
            </a:r>
            <a:r>
              <a:rPr lang="ja-JP" altLang="ja-JP" sz="2000" b="1" kern="100">
                <a:latin typeface="游明朝" panose="02020400000000000000" pitchFamily="18" charset="-128"/>
                <a:ea typeface="Yu Gothic" panose="020B0400000000000000" pitchFamily="50" charset="-128"/>
                <a:cs typeface="Times New Roman" panose="02020603050405020304" pitchFamily="18" charset="0"/>
              </a:rPr>
              <a:t>収集運搬費・中継輸送費</a:t>
            </a:r>
            <a:r>
              <a:rPr lang="ja-JP" altLang="ja-JP" sz="2000" kern="100">
                <a:latin typeface="游明朝" panose="02020400000000000000" pitchFamily="18" charset="-128"/>
                <a:ea typeface="Yu Gothic" panose="020B0400000000000000" pitchFamily="50" charset="-128"/>
                <a:cs typeface="Times New Roman" panose="02020603050405020304" pitchFamily="18" charset="0"/>
              </a:rPr>
              <a:t>について</a:t>
            </a:r>
            <a:endParaRPr lang="en-US" altLang="ja-JP" sz="2000" kern="100">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〇集約した場合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輸送費は年間で約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億円増加見込みである（「茨城県ごみ処理広域化計画」の値を引用）。</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土浦市の負担分は、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×28.3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7641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年間の合計増加分は約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15.3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億円。現状の運搬費に中継輸送費が追加されるため、収集運搬・中継輸送費は</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115.3</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つくば市</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収集運搬の広域化による削減効果は、一般的に</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％程度である。</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12.5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％削減したとすると、</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11.5 </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×87.5</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10.1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202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輸送費の増加分のつくば市の負担分は、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×28.3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1.9</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年間の合計増加分は約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億円。よって収集運搬費は</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240</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8467001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C5B69-F74C-5580-186D-A36DF869B7FC}"/>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210F8BC5-679B-879E-0A29-9A55D78A59C2}"/>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B4659D53-80DD-64E8-7295-5694D034D3C7}"/>
              </a:ext>
            </a:extLst>
          </p:cNvPr>
          <p:cNvSpPr>
            <a:spLocks noGrp="1"/>
          </p:cNvSpPr>
          <p:nvPr>
            <p:ph type="ctrTitle"/>
          </p:nvPr>
        </p:nvSpPr>
        <p:spPr/>
        <p:txBody>
          <a:bodyPr/>
          <a:lstStyle/>
          <a:p>
            <a:r>
              <a:rPr kumimoji="1" lang="ja-JP" altLang="en-US"/>
              <a:t>公共施設の統廃合</a:t>
            </a:r>
          </a:p>
        </p:txBody>
      </p:sp>
      <p:sp>
        <p:nvSpPr>
          <p:cNvPr id="5" name="テキスト ボックス 4">
            <a:extLst>
              <a:ext uri="{FF2B5EF4-FFF2-40B4-BE49-F238E27FC236}">
                <a16:creationId xmlns:a16="http://schemas.microsoft.com/office/drawing/2014/main" id="{10FF81B3-ABD1-5B28-ADC7-6B54A2FE25C8}"/>
              </a:ext>
            </a:extLst>
          </p:cNvPr>
          <p:cNvSpPr txBox="1"/>
          <p:nvPr/>
        </p:nvSpPr>
        <p:spPr>
          <a:xfrm>
            <a:off x="752319" y="1067746"/>
            <a:ext cx="1980029" cy="523220"/>
          </a:xfrm>
          <a:prstGeom prst="rect">
            <a:avLst/>
          </a:prstGeom>
          <a:noFill/>
        </p:spPr>
        <p:txBody>
          <a:bodyPr wrap="none" rtlCol="0">
            <a:spAutoFit/>
          </a:bodyPr>
          <a:lstStyle/>
          <a:p>
            <a:r>
              <a:rPr lang="ja-JP" altLang="en-US" sz="2800" b="1"/>
              <a:t>現状の課題</a:t>
            </a:r>
            <a:endParaRPr kumimoji="1" lang="ja-JP" altLang="en-US" sz="2800" b="1"/>
          </a:p>
        </p:txBody>
      </p:sp>
      <p:sp>
        <p:nvSpPr>
          <p:cNvPr id="6" name="直角三角形 5">
            <a:extLst>
              <a:ext uri="{FF2B5EF4-FFF2-40B4-BE49-F238E27FC236}">
                <a16:creationId xmlns:a16="http://schemas.microsoft.com/office/drawing/2014/main" id="{4BCD33C2-9351-DE21-1C30-EB81D6A91FA4}"/>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7" name="表 6">
            <a:extLst>
              <a:ext uri="{FF2B5EF4-FFF2-40B4-BE49-F238E27FC236}">
                <a16:creationId xmlns:a16="http://schemas.microsoft.com/office/drawing/2014/main" id="{8A06F955-877C-5472-5E60-15339D147EBA}"/>
              </a:ext>
            </a:extLst>
          </p:cNvPr>
          <p:cNvGraphicFramePr>
            <a:graphicFrameLocks noGrp="1"/>
          </p:cNvGraphicFramePr>
          <p:nvPr>
            <p:extLst>
              <p:ext uri="{D42A27DB-BD31-4B8C-83A1-F6EECF244321}">
                <p14:modId xmlns:p14="http://schemas.microsoft.com/office/powerpoint/2010/main" val="3753065055"/>
              </p:ext>
            </p:extLst>
          </p:nvPr>
        </p:nvGraphicFramePr>
        <p:xfrm>
          <a:off x="752319" y="1657781"/>
          <a:ext cx="9922492" cy="1544080"/>
        </p:xfrm>
        <a:graphic>
          <a:graphicData uri="http://schemas.openxmlformats.org/drawingml/2006/table">
            <a:tbl>
              <a:tblPr firstRow="1" bandRow="1">
                <a:tableStyleId>{5940675A-B579-460E-94D1-54222C63F5DA}</a:tableStyleId>
              </a:tblPr>
              <a:tblGrid>
                <a:gridCol w="2533968">
                  <a:extLst>
                    <a:ext uri="{9D8B030D-6E8A-4147-A177-3AD203B41FA5}">
                      <a16:colId xmlns:a16="http://schemas.microsoft.com/office/drawing/2014/main" val="3656918445"/>
                    </a:ext>
                  </a:extLst>
                </a:gridCol>
                <a:gridCol w="1173480">
                  <a:extLst>
                    <a:ext uri="{9D8B030D-6E8A-4147-A177-3AD203B41FA5}">
                      <a16:colId xmlns:a16="http://schemas.microsoft.com/office/drawing/2014/main" val="783089512"/>
                    </a:ext>
                  </a:extLst>
                </a:gridCol>
                <a:gridCol w="899140">
                  <a:extLst>
                    <a:ext uri="{9D8B030D-6E8A-4147-A177-3AD203B41FA5}">
                      <a16:colId xmlns:a16="http://schemas.microsoft.com/office/drawing/2014/main" val="3249084692"/>
                    </a:ext>
                  </a:extLst>
                </a:gridCol>
                <a:gridCol w="1619568">
                  <a:extLst>
                    <a:ext uri="{9D8B030D-6E8A-4147-A177-3AD203B41FA5}">
                      <a16:colId xmlns:a16="http://schemas.microsoft.com/office/drawing/2014/main" val="3332458979"/>
                    </a:ext>
                  </a:extLst>
                </a:gridCol>
                <a:gridCol w="1619568">
                  <a:extLst>
                    <a:ext uri="{9D8B030D-6E8A-4147-A177-3AD203B41FA5}">
                      <a16:colId xmlns:a16="http://schemas.microsoft.com/office/drawing/2014/main" val="3740287295"/>
                    </a:ext>
                  </a:extLst>
                </a:gridCol>
                <a:gridCol w="2076768">
                  <a:extLst>
                    <a:ext uri="{9D8B030D-6E8A-4147-A177-3AD203B41FA5}">
                      <a16:colId xmlns:a16="http://schemas.microsoft.com/office/drawing/2014/main" val="3485372444"/>
                    </a:ext>
                  </a:extLst>
                </a:gridCol>
              </a:tblGrid>
              <a:tr h="386020">
                <a:tc>
                  <a:txBody>
                    <a:bodyPr/>
                    <a:lstStyle/>
                    <a:p>
                      <a:endParaRPr kumimoji="1" lang="ja-JP" altLang="en-US"/>
                    </a:p>
                  </a:txBody>
                  <a:tcPr/>
                </a:tc>
                <a:tc>
                  <a:txBody>
                    <a:bodyPr/>
                    <a:lstStyle/>
                    <a:p>
                      <a:r>
                        <a:rPr kumimoji="1" lang="ja-JP" altLang="en-US"/>
                        <a:t>延べ床</a:t>
                      </a:r>
                    </a:p>
                  </a:txBody>
                  <a:tcPr/>
                </a:tc>
                <a:tc>
                  <a:txBody>
                    <a:bodyPr/>
                    <a:lstStyle/>
                    <a:p>
                      <a:r>
                        <a:rPr kumimoji="1" lang="ja-JP" altLang="en-US"/>
                        <a:t>築年数</a:t>
                      </a:r>
                    </a:p>
                  </a:txBody>
                  <a:tcPr/>
                </a:tc>
                <a:tc>
                  <a:txBody>
                    <a:bodyPr/>
                    <a:lstStyle/>
                    <a:p>
                      <a:r>
                        <a:rPr kumimoji="1" lang="ja-JP" altLang="en-US"/>
                        <a:t>年間利用者数</a:t>
                      </a:r>
                    </a:p>
                  </a:txBody>
                  <a:tcPr/>
                </a:tc>
                <a:tc>
                  <a:txBody>
                    <a:bodyPr/>
                    <a:lstStyle/>
                    <a:p>
                      <a:r>
                        <a:rPr kumimoji="1" lang="ja-JP" altLang="en-US"/>
                        <a:t>純行政コスト</a:t>
                      </a:r>
                    </a:p>
                  </a:txBody>
                  <a:tcPr/>
                </a:tc>
                <a:tc>
                  <a:txBody>
                    <a:bodyPr/>
                    <a:lstStyle/>
                    <a:p>
                      <a:r>
                        <a:rPr kumimoji="1" lang="ja-JP" altLang="en-US"/>
                        <a:t>利用者一人当たり</a:t>
                      </a:r>
                    </a:p>
                  </a:txBody>
                  <a:tcPr/>
                </a:tc>
                <a:extLst>
                  <a:ext uri="{0D108BD9-81ED-4DB2-BD59-A6C34878D82A}">
                    <a16:rowId xmlns:a16="http://schemas.microsoft.com/office/drawing/2014/main" val="3676229601"/>
                  </a:ext>
                </a:extLst>
              </a:tr>
              <a:tr h="386020">
                <a:tc>
                  <a:txBody>
                    <a:bodyPr/>
                    <a:lstStyle/>
                    <a:p>
                      <a:r>
                        <a:rPr kumimoji="1" lang="ja-JP" altLang="en-US"/>
                        <a:t>新治公民館</a:t>
                      </a:r>
                    </a:p>
                  </a:txBody>
                  <a:tcPr/>
                </a:tc>
                <a:tc>
                  <a:txBody>
                    <a:bodyPr/>
                    <a:lstStyle/>
                    <a:p>
                      <a:r>
                        <a:rPr lang="en-US" altLang="ja-JP"/>
                        <a:t>1,575㎡ </a:t>
                      </a:r>
                      <a:endParaRPr kumimoji="1" lang="ja-JP" altLang="en-US"/>
                    </a:p>
                  </a:txBody>
                  <a:tcPr/>
                </a:tc>
                <a:tc>
                  <a:txBody>
                    <a:bodyPr/>
                    <a:lstStyle/>
                    <a:p>
                      <a:r>
                        <a:rPr lang="en-US" altLang="ja-JP"/>
                        <a:t>11</a:t>
                      </a:r>
                      <a:r>
                        <a:rPr lang="ja-JP" altLang="en-US"/>
                        <a:t>年 </a:t>
                      </a:r>
                      <a:endParaRPr kumimoji="1" lang="ja-JP" altLang="en-US"/>
                    </a:p>
                  </a:txBody>
                  <a:tcPr/>
                </a:tc>
                <a:tc>
                  <a:txBody>
                    <a:bodyPr/>
                    <a:lstStyle/>
                    <a:p>
                      <a:r>
                        <a:rPr lang="en-US" altLang="ja-JP"/>
                        <a:t>21,581 </a:t>
                      </a:r>
                      <a:endParaRPr kumimoji="1" lang="ja-JP" altLang="en-US"/>
                    </a:p>
                  </a:txBody>
                  <a:tcPr/>
                </a:tc>
                <a:tc>
                  <a:txBody>
                    <a:bodyPr/>
                    <a:lstStyle/>
                    <a:p>
                      <a:r>
                        <a:rPr lang="en-US" altLang="ja-JP"/>
                        <a:t>64,009</a:t>
                      </a:r>
                      <a:r>
                        <a:rPr lang="ja-JP" altLang="en-US"/>
                        <a:t>千円</a:t>
                      </a:r>
                      <a:endParaRPr kumimoji="1" lang="ja-JP" altLang="en-US"/>
                    </a:p>
                  </a:txBody>
                  <a:tcPr/>
                </a:tc>
                <a:tc>
                  <a:txBody>
                    <a:bodyPr/>
                    <a:lstStyle/>
                    <a:p>
                      <a:r>
                        <a:rPr lang="en-US" altLang="ja-JP"/>
                        <a:t>3.0</a:t>
                      </a:r>
                      <a:r>
                        <a:rPr lang="ja-JP" altLang="en-US"/>
                        <a:t>千円 </a:t>
                      </a:r>
                      <a:endParaRPr kumimoji="1" lang="ja-JP" altLang="en-US"/>
                    </a:p>
                  </a:txBody>
                  <a:tcPr/>
                </a:tc>
                <a:extLst>
                  <a:ext uri="{0D108BD9-81ED-4DB2-BD59-A6C34878D82A}">
                    <a16:rowId xmlns:a16="http://schemas.microsoft.com/office/drawing/2014/main" val="214413526"/>
                  </a:ext>
                </a:extLst>
              </a:tr>
              <a:tr h="386020">
                <a:tc>
                  <a:txBody>
                    <a:bodyPr/>
                    <a:lstStyle/>
                    <a:p>
                      <a:r>
                        <a:rPr kumimoji="1" lang="ja-JP" altLang="en-US"/>
                        <a:t>新治支所</a:t>
                      </a:r>
                    </a:p>
                  </a:txBody>
                  <a:tcPr/>
                </a:tc>
                <a:tc>
                  <a:txBody>
                    <a:bodyPr/>
                    <a:lstStyle/>
                    <a:p>
                      <a:r>
                        <a:rPr lang="en-US" altLang="ja-JP"/>
                        <a:t>105 ㎡ </a:t>
                      </a:r>
                      <a:endParaRPr kumimoji="1" lang="ja-JP" altLang="en-US"/>
                    </a:p>
                  </a:txBody>
                  <a:tcPr/>
                </a:tc>
                <a:tc>
                  <a:txBody>
                    <a:bodyPr/>
                    <a:lstStyle/>
                    <a:p>
                      <a:r>
                        <a:rPr lang="en-US" altLang="ja-JP"/>
                        <a:t>37</a:t>
                      </a:r>
                      <a:r>
                        <a:rPr lang="ja-JP" altLang="en-US"/>
                        <a:t>年 </a:t>
                      </a:r>
                      <a:endParaRPr kumimoji="1" lang="ja-JP" altLang="en-US"/>
                    </a:p>
                  </a:txBody>
                  <a:tcPr/>
                </a:tc>
                <a:tc>
                  <a:txBody>
                    <a:bodyPr/>
                    <a:lstStyle/>
                    <a:p>
                      <a:r>
                        <a:rPr lang="en-US" altLang="ja-JP"/>
                        <a:t>14,099 </a:t>
                      </a:r>
                      <a:endParaRPr kumimoji="1" lang="ja-JP" altLang="en-US"/>
                    </a:p>
                  </a:txBody>
                  <a:tcPr/>
                </a:tc>
                <a:tc>
                  <a:txBody>
                    <a:bodyPr/>
                    <a:lstStyle/>
                    <a:p>
                      <a:r>
                        <a:rPr lang="en-US" altLang="ja-JP"/>
                        <a:t>18,987</a:t>
                      </a:r>
                      <a:r>
                        <a:rPr lang="ja-JP" altLang="en-US"/>
                        <a:t>千円 </a:t>
                      </a:r>
                      <a:endParaRPr kumimoji="1" lang="ja-JP" altLang="en-US"/>
                    </a:p>
                  </a:txBody>
                  <a:tcPr/>
                </a:tc>
                <a:tc>
                  <a:txBody>
                    <a:bodyPr/>
                    <a:lstStyle/>
                    <a:p>
                      <a:r>
                        <a:rPr lang="en-US" altLang="ja-JP"/>
                        <a:t>1.3</a:t>
                      </a:r>
                      <a:r>
                        <a:rPr lang="ja-JP" altLang="en-US"/>
                        <a:t>千円</a:t>
                      </a:r>
                      <a:endParaRPr kumimoji="1" lang="ja-JP" altLang="en-US"/>
                    </a:p>
                  </a:txBody>
                  <a:tcPr/>
                </a:tc>
                <a:extLst>
                  <a:ext uri="{0D108BD9-81ED-4DB2-BD59-A6C34878D82A}">
                    <a16:rowId xmlns:a16="http://schemas.microsoft.com/office/drawing/2014/main" val="3495798132"/>
                  </a:ext>
                </a:extLst>
              </a:tr>
              <a:tr h="386020">
                <a:tc>
                  <a:txBody>
                    <a:bodyPr/>
                    <a:lstStyle/>
                    <a:p>
                      <a:r>
                        <a:rPr kumimoji="1" lang="ja-JP" altLang="en-US"/>
                        <a:t>新治総合福祉センター</a:t>
                      </a:r>
                    </a:p>
                  </a:txBody>
                  <a:tcPr/>
                </a:tc>
                <a:tc>
                  <a:txBody>
                    <a:bodyPr/>
                    <a:lstStyle/>
                    <a:p>
                      <a:r>
                        <a:rPr lang="en-US" altLang="ja-JP"/>
                        <a:t>2,192 ㎡ </a:t>
                      </a:r>
                      <a:endParaRPr kumimoji="1" lang="ja-JP" altLang="en-US"/>
                    </a:p>
                  </a:txBody>
                  <a:tcPr/>
                </a:tc>
                <a:tc>
                  <a:txBody>
                    <a:bodyPr/>
                    <a:lstStyle/>
                    <a:p>
                      <a:r>
                        <a:rPr lang="en-US" altLang="ja-JP"/>
                        <a:t>29</a:t>
                      </a:r>
                      <a:r>
                        <a:rPr lang="ja-JP" altLang="en-US"/>
                        <a:t>年 </a:t>
                      </a:r>
                      <a:endParaRPr kumimoji="1" lang="ja-JP" altLang="en-US"/>
                    </a:p>
                  </a:txBody>
                  <a:tcPr/>
                </a:tc>
                <a:tc>
                  <a:txBody>
                    <a:bodyPr/>
                    <a:lstStyle/>
                    <a:p>
                      <a:r>
                        <a:rPr lang="en-US" altLang="ja-JP"/>
                        <a:t>10,494</a:t>
                      </a:r>
                      <a:endParaRPr kumimoji="1" lang="ja-JP" altLang="en-US"/>
                    </a:p>
                  </a:txBody>
                  <a:tcPr/>
                </a:tc>
                <a:tc>
                  <a:txBody>
                    <a:bodyPr/>
                    <a:lstStyle/>
                    <a:p>
                      <a:r>
                        <a:rPr lang="en-US" altLang="ja-JP"/>
                        <a:t>53,243</a:t>
                      </a:r>
                      <a:r>
                        <a:rPr lang="ja-JP" altLang="en-US"/>
                        <a:t>千円 </a:t>
                      </a:r>
                      <a:endParaRPr kumimoji="1" lang="ja-JP" altLang="en-US"/>
                    </a:p>
                  </a:txBody>
                  <a:tcPr/>
                </a:tc>
                <a:tc>
                  <a:txBody>
                    <a:bodyPr/>
                    <a:lstStyle/>
                    <a:p>
                      <a:r>
                        <a:rPr lang="en-US" altLang="ja-JP"/>
                        <a:t>5.1</a:t>
                      </a:r>
                      <a:r>
                        <a:rPr lang="ja-JP" altLang="en-US"/>
                        <a:t>千円</a:t>
                      </a:r>
                      <a:endParaRPr kumimoji="1" lang="ja-JP" altLang="en-US"/>
                    </a:p>
                  </a:txBody>
                  <a:tcPr/>
                </a:tc>
                <a:extLst>
                  <a:ext uri="{0D108BD9-81ED-4DB2-BD59-A6C34878D82A}">
                    <a16:rowId xmlns:a16="http://schemas.microsoft.com/office/drawing/2014/main" val="2785260990"/>
                  </a:ext>
                </a:extLst>
              </a:tr>
            </a:tbl>
          </a:graphicData>
        </a:graphic>
      </p:graphicFrame>
      <p:sp>
        <p:nvSpPr>
          <p:cNvPr id="9" name="テキスト ボックス 8">
            <a:extLst>
              <a:ext uri="{FF2B5EF4-FFF2-40B4-BE49-F238E27FC236}">
                <a16:creationId xmlns:a16="http://schemas.microsoft.com/office/drawing/2014/main" id="{9451E321-5143-3CF9-E42F-777A043859A5}"/>
              </a:ext>
            </a:extLst>
          </p:cNvPr>
          <p:cNvSpPr txBox="1"/>
          <p:nvPr/>
        </p:nvSpPr>
        <p:spPr>
          <a:xfrm>
            <a:off x="625039" y="3656140"/>
            <a:ext cx="11847087" cy="2308324"/>
          </a:xfrm>
          <a:prstGeom prst="rect">
            <a:avLst/>
          </a:prstGeom>
          <a:noFill/>
        </p:spPr>
        <p:txBody>
          <a:bodyPr wrap="square">
            <a:spAutoFit/>
          </a:bodyPr>
          <a:lstStyle/>
          <a:p>
            <a:r>
              <a:rPr lang="ja-JP" altLang="en-US" b="1"/>
              <a:t>再編・再配置の検討対象である理由</a:t>
            </a:r>
            <a:endParaRPr lang="en-US" altLang="ja-JP" b="1"/>
          </a:p>
          <a:p>
            <a:endParaRPr lang="en-US" altLang="ja-JP"/>
          </a:p>
          <a:p>
            <a:r>
              <a:rPr lang="ja-JP" altLang="en-US"/>
              <a:t>・新治公民館：利用状況が平均の半分を下回っている部屋があり、半数以上の部 屋が公民館の平均を下回る</a:t>
            </a:r>
            <a:endParaRPr lang="en-US" altLang="ja-JP"/>
          </a:p>
          <a:p>
            <a:endParaRPr lang="en-US" altLang="ja-JP"/>
          </a:p>
          <a:p>
            <a:r>
              <a:rPr lang="ja-JP" altLang="en-US"/>
              <a:t>・新治支所：利用状況が同類型施設の半分以下になっている</a:t>
            </a:r>
            <a:endParaRPr lang="en-US" altLang="ja-JP"/>
          </a:p>
          <a:p>
            <a:endParaRPr lang="en-US" altLang="ja-JP"/>
          </a:p>
          <a:p>
            <a:r>
              <a:rPr lang="ja-JP" altLang="en-US"/>
              <a:t>・新治総合福祉センター：延床面積１㎡当たりの利用者数も少ない</a:t>
            </a:r>
            <a:endParaRPr lang="en-US" altLang="ja-JP"/>
          </a:p>
          <a:p>
            <a:r>
              <a:rPr lang="ja-JP" altLang="en-US"/>
              <a:t>　　　　　　　　　　　　利用者</a:t>
            </a:r>
            <a:r>
              <a:rPr lang="en-US" altLang="ja-JP"/>
              <a:t>1</a:t>
            </a:r>
            <a:r>
              <a:rPr lang="ja-JP" altLang="en-US"/>
              <a:t>人当たり純行政コストが類型平均の２倍以上ある</a:t>
            </a:r>
            <a:endParaRPr lang="en-US" altLang="ja-JP"/>
          </a:p>
        </p:txBody>
      </p:sp>
    </p:spTree>
    <p:extLst>
      <p:ext uri="{BB962C8B-B14F-4D97-AF65-F5344CB8AC3E}">
        <p14:creationId xmlns:p14="http://schemas.microsoft.com/office/powerpoint/2010/main" val="28499672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E3FC-0FC6-F673-9F2B-6671F8D5008F}"/>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0C01094E-39C1-F28C-40CE-B4E3A7BE74D5}"/>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C0475F8D-25A2-22C8-1BE7-5425A47DE9C4}"/>
              </a:ext>
            </a:extLst>
          </p:cNvPr>
          <p:cNvSpPr>
            <a:spLocks noGrp="1"/>
          </p:cNvSpPr>
          <p:nvPr>
            <p:ph type="ctrTitle"/>
          </p:nvPr>
        </p:nvSpPr>
        <p:spPr/>
        <p:txBody>
          <a:bodyPr/>
          <a:lstStyle/>
          <a:p>
            <a:r>
              <a:rPr kumimoji="1" lang="ja-JP" altLang="en-US"/>
              <a:t>公共施設の統廃合</a:t>
            </a:r>
          </a:p>
        </p:txBody>
      </p:sp>
      <p:sp>
        <p:nvSpPr>
          <p:cNvPr id="5" name="テキスト ボックス 4">
            <a:extLst>
              <a:ext uri="{FF2B5EF4-FFF2-40B4-BE49-F238E27FC236}">
                <a16:creationId xmlns:a16="http://schemas.microsoft.com/office/drawing/2014/main" id="{8C4DB14B-F897-7F58-5113-89646A9D4F9C}"/>
              </a:ext>
            </a:extLst>
          </p:cNvPr>
          <p:cNvSpPr txBox="1"/>
          <p:nvPr/>
        </p:nvSpPr>
        <p:spPr>
          <a:xfrm>
            <a:off x="752319" y="1067746"/>
            <a:ext cx="3826689" cy="523220"/>
          </a:xfrm>
          <a:prstGeom prst="rect">
            <a:avLst/>
          </a:prstGeom>
          <a:noFill/>
        </p:spPr>
        <p:txBody>
          <a:bodyPr wrap="none" rtlCol="0">
            <a:spAutoFit/>
          </a:bodyPr>
          <a:lstStyle/>
          <a:p>
            <a:r>
              <a:rPr kumimoji="1" lang="en-US" altLang="ja-JP" sz="2800" b="1"/>
              <a:t>20</a:t>
            </a:r>
            <a:r>
              <a:rPr kumimoji="1" lang="ja-JP" altLang="en-US" sz="2800" b="1"/>
              <a:t>年間の費用削減比較</a:t>
            </a:r>
          </a:p>
        </p:txBody>
      </p:sp>
      <p:sp>
        <p:nvSpPr>
          <p:cNvPr id="6" name="直角三角形 5">
            <a:extLst>
              <a:ext uri="{FF2B5EF4-FFF2-40B4-BE49-F238E27FC236}">
                <a16:creationId xmlns:a16="http://schemas.microsoft.com/office/drawing/2014/main" id="{BF68A742-8C79-F8AD-375B-1228C7570B43}"/>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テーブル&#10;&#10;AI 生成コンテンツは誤りを含む可能性があります。">
            <a:extLst>
              <a:ext uri="{FF2B5EF4-FFF2-40B4-BE49-F238E27FC236}">
                <a16:creationId xmlns:a16="http://schemas.microsoft.com/office/drawing/2014/main" id="{393DA7B6-5A23-5E05-B8F2-A80CC78673FA}"/>
              </a:ext>
            </a:extLst>
          </p:cNvPr>
          <p:cNvPicPr>
            <a:picLocks noChangeAspect="1"/>
          </p:cNvPicPr>
          <p:nvPr/>
        </p:nvPicPr>
        <p:blipFill>
          <a:blip r:embed="rId2"/>
          <a:stretch>
            <a:fillRect/>
          </a:stretch>
        </p:blipFill>
        <p:spPr>
          <a:xfrm>
            <a:off x="625039" y="1838264"/>
            <a:ext cx="10688594" cy="2733736"/>
          </a:xfrm>
          <a:prstGeom prst="rect">
            <a:avLst/>
          </a:prstGeom>
        </p:spPr>
      </p:pic>
    </p:spTree>
    <p:extLst>
      <p:ext uri="{BB962C8B-B14F-4D97-AF65-F5344CB8AC3E}">
        <p14:creationId xmlns:p14="http://schemas.microsoft.com/office/powerpoint/2010/main" val="3729263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AF0BA-3619-337E-74A6-3BBBBE29CD92}"/>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1ACAC9CB-4C6D-ECD6-95A2-B7C9590ACBFA}"/>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B1CB7D92-7D6F-EA92-CCF6-C77FA7C4DD7B}"/>
              </a:ext>
            </a:extLst>
          </p:cNvPr>
          <p:cNvSpPr>
            <a:spLocks noGrp="1"/>
          </p:cNvSpPr>
          <p:nvPr>
            <p:ph type="ctrTitle"/>
          </p:nvPr>
        </p:nvSpPr>
        <p:spPr/>
        <p:txBody>
          <a:bodyPr/>
          <a:lstStyle/>
          <a:p>
            <a:r>
              <a:rPr kumimoji="1" lang="ja-JP" altLang="en-US"/>
              <a:t>公共施設の統廃合</a:t>
            </a:r>
          </a:p>
        </p:txBody>
      </p:sp>
      <p:sp>
        <p:nvSpPr>
          <p:cNvPr id="5" name="テキスト ボックス 4">
            <a:extLst>
              <a:ext uri="{FF2B5EF4-FFF2-40B4-BE49-F238E27FC236}">
                <a16:creationId xmlns:a16="http://schemas.microsoft.com/office/drawing/2014/main" id="{F880A69F-98F3-C920-077A-0883AC12A2DE}"/>
              </a:ext>
            </a:extLst>
          </p:cNvPr>
          <p:cNvSpPr txBox="1"/>
          <p:nvPr/>
        </p:nvSpPr>
        <p:spPr>
          <a:xfrm>
            <a:off x="752319" y="1067746"/>
            <a:ext cx="2339102" cy="523220"/>
          </a:xfrm>
          <a:prstGeom prst="rect">
            <a:avLst/>
          </a:prstGeom>
          <a:noFill/>
        </p:spPr>
        <p:txBody>
          <a:bodyPr wrap="none" rtlCol="0">
            <a:spAutoFit/>
          </a:bodyPr>
          <a:lstStyle/>
          <a:p>
            <a:r>
              <a:rPr kumimoji="1" lang="ja-JP" altLang="en-US" sz="2800" b="1"/>
              <a:t>費用計算方法</a:t>
            </a:r>
            <a:endParaRPr lang="en-US" altLang="ja-JP" sz="2800" b="1"/>
          </a:p>
        </p:txBody>
      </p:sp>
      <p:sp>
        <p:nvSpPr>
          <p:cNvPr id="6" name="直角三角形 5">
            <a:extLst>
              <a:ext uri="{FF2B5EF4-FFF2-40B4-BE49-F238E27FC236}">
                <a16:creationId xmlns:a16="http://schemas.microsoft.com/office/drawing/2014/main" id="{08796DD9-6C1F-0CD2-333A-7CA860D84167}"/>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1EA4076B-C4A5-88E6-AFDE-2CC257173BAE}"/>
              </a:ext>
            </a:extLst>
          </p:cNvPr>
          <p:cNvSpPr txBox="1"/>
          <p:nvPr/>
        </p:nvSpPr>
        <p:spPr>
          <a:xfrm>
            <a:off x="378489" y="1547202"/>
            <a:ext cx="10316015" cy="5120954"/>
          </a:xfrm>
          <a:prstGeom prst="rect">
            <a:avLst/>
          </a:prstGeom>
          <a:noFill/>
        </p:spPr>
        <p:txBody>
          <a:bodyPr wrap="square">
            <a:spAutoFit/>
          </a:bodyPr>
          <a:lstStyle/>
          <a:p>
            <a:pPr marL="358775" indent="1803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※１　</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初期費用</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〇機能移転・増築の場合</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初期費用の内訳</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・本体工事費用</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（単価は</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RC</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造の相場を参考にした想定）</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　</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増築面積</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925</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単価</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40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b="1" kern="100">
                <a:effectLst/>
                <a:latin typeface="游明朝" panose="02020400000000000000" pitchFamily="18" charset="-128"/>
                <a:ea typeface="游明朝" panose="02020400000000000000" pitchFamily="18" charset="-128"/>
                <a:cs typeface="Times New Roman" panose="02020603050405020304" pitchFamily="18" charset="0"/>
              </a:rPr>
              <a:t>3</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億</a:t>
            </a:r>
            <a:r>
              <a:rPr lang="en-US" altLang="ja-JP" sz="1800" b="1" kern="100">
                <a:effectLst/>
                <a:latin typeface="游明朝" panose="02020400000000000000" pitchFamily="18" charset="-128"/>
                <a:ea typeface="游明朝" panose="02020400000000000000" pitchFamily="18" charset="-128"/>
                <a:cs typeface="Times New Roman" panose="02020603050405020304" pitchFamily="18" charset="0"/>
              </a:rPr>
              <a:t>7000</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・既存施設の解体費用</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（単価は</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RC</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造の相場を参考にした想定）</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　</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解体面積</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2297</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㎡×単価</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3.5</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b="1" kern="100">
                <a:effectLst/>
                <a:latin typeface="游明朝" panose="02020400000000000000" pitchFamily="18" charset="-128"/>
                <a:ea typeface="游明朝" panose="02020400000000000000" pitchFamily="18" charset="-128"/>
                <a:cs typeface="Times New Roman" panose="02020603050405020304" pitchFamily="18" charset="0"/>
              </a:rPr>
              <a:t>8040</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・駐車場整備・外構工事費用</a:t>
            </a:r>
            <a:endParaRPr lang="ja-JP" altLang="ja-JP" sz="18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　</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新治支所の跡地（周囲の植栽など含め約</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300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㎡とする）を新治公民</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7391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館の駐車場として活用する（</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台分）。</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7391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アスファルト駐車場の整備単価を</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1.1</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㎡とする。</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739140">
              <a:lnSpc>
                <a:spcPct val="107000"/>
              </a:lnSpc>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300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×1.1</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330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7391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区画線・車止め</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台分：約</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40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7391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照明・サイン工事：約</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80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739140">
              <a:lnSpc>
                <a:spcPct val="107000"/>
              </a:lnSpc>
              <a:buNone/>
            </a:pP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よって</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330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40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80</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1800" b="1" kern="100">
                <a:effectLst/>
                <a:latin typeface="游明朝" panose="02020400000000000000" pitchFamily="18" charset="-128"/>
                <a:ea typeface="游明朝" panose="02020400000000000000" pitchFamily="18" charset="-128"/>
                <a:cs typeface="Times New Roman" panose="02020603050405020304" pitchFamily="18" charset="0"/>
              </a:rPr>
              <a:t>450</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b="1"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・既存部分改修費用</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（機能転換を想定して単価を</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2</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㎡とする）</a:t>
            </a:r>
            <a:endPar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marL="885825" indent="180340">
              <a:lnSpc>
                <a:spcPct val="107000"/>
              </a:lnSpc>
              <a:buNone/>
            </a:pP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1575</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×2</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1800" kern="100">
                <a:effectLst/>
                <a:latin typeface="游明朝" panose="02020400000000000000" pitchFamily="18" charset="-128"/>
                <a:ea typeface="Yu Gothic" panose="020B0400000000000000" pitchFamily="50" charset="-128"/>
                <a:cs typeface="Times New Roman" panose="02020603050405020304" pitchFamily="18" charset="0"/>
              </a:rPr>
              <a:t>㎡＝</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1800" b="1" kern="100">
                <a:effectLst/>
                <a:latin typeface="游明朝" panose="02020400000000000000" pitchFamily="18" charset="-128"/>
                <a:ea typeface="游明朝" panose="02020400000000000000" pitchFamily="18" charset="-128"/>
                <a:cs typeface="Times New Roman" panose="02020603050405020304" pitchFamily="18" charset="0"/>
              </a:rPr>
              <a:t>3150</a:t>
            </a:r>
            <a:r>
              <a:rPr lang="ja-JP" altLang="ja-JP" sz="1800" b="1"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1800" b="1"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9540253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90931-14B9-EC6C-A077-BB9CEF047B3D}"/>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5765E6CB-E218-A120-B30F-2F6F549F88DE}"/>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7FCF3562-26D9-E8E0-FAB4-8E77601E9156}"/>
              </a:ext>
            </a:extLst>
          </p:cNvPr>
          <p:cNvSpPr>
            <a:spLocks noGrp="1"/>
          </p:cNvSpPr>
          <p:nvPr>
            <p:ph type="ctrTitle"/>
          </p:nvPr>
        </p:nvSpPr>
        <p:spPr/>
        <p:txBody>
          <a:bodyPr/>
          <a:lstStyle/>
          <a:p>
            <a:r>
              <a:rPr kumimoji="1" lang="ja-JP" altLang="en-US"/>
              <a:t>公共施設の統廃合</a:t>
            </a:r>
          </a:p>
        </p:txBody>
      </p:sp>
      <p:sp>
        <p:nvSpPr>
          <p:cNvPr id="5" name="テキスト ボックス 4">
            <a:extLst>
              <a:ext uri="{FF2B5EF4-FFF2-40B4-BE49-F238E27FC236}">
                <a16:creationId xmlns:a16="http://schemas.microsoft.com/office/drawing/2014/main" id="{68C679D2-BCC8-9CF8-6024-709AEE1C2EBD}"/>
              </a:ext>
            </a:extLst>
          </p:cNvPr>
          <p:cNvSpPr txBox="1"/>
          <p:nvPr/>
        </p:nvSpPr>
        <p:spPr>
          <a:xfrm>
            <a:off x="752319" y="1067746"/>
            <a:ext cx="2339102" cy="523220"/>
          </a:xfrm>
          <a:prstGeom prst="rect">
            <a:avLst/>
          </a:prstGeom>
          <a:noFill/>
        </p:spPr>
        <p:txBody>
          <a:bodyPr wrap="none" rtlCol="0">
            <a:spAutoFit/>
          </a:bodyPr>
          <a:lstStyle/>
          <a:p>
            <a:r>
              <a:rPr kumimoji="1" lang="ja-JP" altLang="en-US" sz="2800" b="1"/>
              <a:t>費用計算方法</a:t>
            </a:r>
            <a:endParaRPr lang="en-US" altLang="ja-JP" sz="2800" b="1"/>
          </a:p>
        </p:txBody>
      </p:sp>
      <p:sp>
        <p:nvSpPr>
          <p:cNvPr id="6" name="直角三角形 5">
            <a:extLst>
              <a:ext uri="{FF2B5EF4-FFF2-40B4-BE49-F238E27FC236}">
                <a16:creationId xmlns:a16="http://schemas.microsoft.com/office/drawing/2014/main" id="{E39CE9DE-DF56-F143-28F8-47B9E7C11C87}"/>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E222020-6373-D2FF-16E2-5178525B5F35}"/>
              </a:ext>
            </a:extLst>
          </p:cNvPr>
          <p:cNvSpPr txBox="1"/>
          <p:nvPr/>
        </p:nvSpPr>
        <p:spPr>
          <a:xfrm>
            <a:off x="225287" y="1571244"/>
            <a:ext cx="11463130" cy="4692182"/>
          </a:xfrm>
          <a:prstGeom prst="rect">
            <a:avLst/>
          </a:prstGeom>
          <a:noFill/>
        </p:spPr>
        <p:txBody>
          <a:bodyPr wrap="square">
            <a:spAutoFit/>
          </a:bodyPr>
          <a:lstStyle/>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※２　</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運営費</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について</a:t>
            </a:r>
            <a:endParaRPr lang="en-US" altLang="ja-JP" sz="2000" kern="100">
              <a:effectLst/>
              <a:latin typeface="游明朝" panose="02020400000000000000" pitchFamily="18" charset="-128"/>
              <a:ea typeface="Yu Gothic" panose="020B0400000000000000" pitchFamily="50" charset="-128"/>
              <a:cs typeface="Times New Roman" panose="02020603050405020304" pitchFamily="18" charset="0"/>
            </a:endParaRPr>
          </a:p>
          <a:p>
            <a:pPr marL="358775" indent="180340">
              <a:lnSpc>
                <a:spcPct val="107000"/>
              </a:lnSpc>
              <a:buNone/>
            </a:pP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〇現施設を維持する場合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施設の年間運営費はそれぞれ「土浦市公共施設等再編計画」を引用。</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新治地区公民館：</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64009</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千円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新治支所：</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18987</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千円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新治総合福祉センター：</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53243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千円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施設合計運営費は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1</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3624</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27</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2478</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〇機能移転・増築の場合</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１年間の土浦市全公民館の平均運営コストは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2.58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㎡（「土浦市公共施設等再編・再配置計画（資料編）」より引用）。</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統合後の延床面積は</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2500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㎡なので、</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2500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 2.58</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㎡＝約</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6450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万円。</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p>
            <a:pPr marL="358775" indent="180340">
              <a:lnSpc>
                <a:spcPct val="107000"/>
              </a:lnSpc>
              <a:buNone/>
            </a:pP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よって</a:t>
            </a:r>
            <a:r>
              <a:rPr lang="en-US" altLang="ja-JP" sz="2000" kern="100">
                <a:effectLst/>
                <a:latin typeface="游明朝" panose="02020400000000000000" pitchFamily="18" charset="-128"/>
                <a:ea typeface="游明朝" panose="02020400000000000000" pitchFamily="18" charset="-128"/>
                <a:cs typeface="Times New Roman" panose="02020603050405020304" pitchFamily="18" charset="0"/>
              </a:rPr>
              <a:t>20</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年間で</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12</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億</a:t>
            </a:r>
            <a:r>
              <a:rPr lang="en-US" altLang="ja-JP" sz="2000" b="1" kern="100">
                <a:effectLst/>
                <a:latin typeface="游明朝" panose="02020400000000000000" pitchFamily="18" charset="-128"/>
                <a:ea typeface="游明朝" panose="02020400000000000000" pitchFamily="18" charset="-128"/>
                <a:cs typeface="Times New Roman" panose="02020603050405020304" pitchFamily="18" charset="0"/>
              </a:rPr>
              <a:t>9000</a:t>
            </a:r>
            <a:r>
              <a:rPr lang="ja-JP" altLang="ja-JP" sz="2000" b="1" kern="100">
                <a:effectLst/>
                <a:latin typeface="游明朝" panose="02020400000000000000" pitchFamily="18" charset="-128"/>
                <a:ea typeface="Yu Gothic" panose="020B0400000000000000" pitchFamily="50" charset="-128"/>
                <a:cs typeface="Times New Roman" panose="02020603050405020304" pitchFamily="18" charset="0"/>
              </a:rPr>
              <a:t>万円</a:t>
            </a:r>
            <a:r>
              <a:rPr lang="ja-JP" altLang="ja-JP" sz="2000" kern="100">
                <a:effectLst/>
                <a:latin typeface="游明朝" panose="02020400000000000000" pitchFamily="18" charset="-128"/>
                <a:ea typeface="Yu Gothic" panose="020B0400000000000000" pitchFamily="50" charset="-128"/>
                <a:cs typeface="Times New Roman" panose="02020603050405020304" pitchFamily="18" charset="0"/>
              </a:rPr>
              <a:t>。</a:t>
            </a:r>
            <a:endParaRPr lang="ja-JP" altLang="ja-JP" sz="20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1841130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48A9-E3C5-591F-AE93-8898F2D56EA9}"/>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5E199420-2CC0-8942-A478-F88D35F80F1D}"/>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D7E41FBD-9B4A-A2CB-FADF-48ED54AB4260}"/>
              </a:ext>
            </a:extLst>
          </p:cNvPr>
          <p:cNvSpPr>
            <a:spLocks noGrp="1"/>
          </p:cNvSpPr>
          <p:nvPr>
            <p:ph type="ctrTitle"/>
          </p:nvPr>
        </p:nvSpPr>
        <p:spPr/>
        <p:txBody>
          <a:bodyPr/>
          <a:lstStyle/>
          <a:p>
            <a:r>
              <a:rPr kumimoji="1" lang="ja-JP" altLang="en-US"/>
              <a:t>公共施設の統廃合</a:t>
            </a:r>
          </a:p>
        </p:txBody>
      </p:sp>
      <p:sp>
        <p:nvSpPr>
          <p:cNvPr id="5" name="テキスト ボックス 4">
            <a:extLst>
              <a:ext uri="{FF2B5EF4-FFF2-40B4-BE49-F238E27FC236}">
                <a16:creationId xmlns:a16="http://schemas.microsoft.com/office/drawing/2014/main" id="{191711D8-B964-DB6C-47C4-E98E5A7678AF}"/>
              </a:ext>
            </a:extLst>
          </p:cNvPr>
          <p:cNvSpPr txBox="1"/>
          <p:nvPr/>
        </p:nvSpPr>
        <p:spPr>
          <a:xfrm>
            <a:off x="752319" y="1067746"/>
            <a:ext cx="2339102" cy="523220"/>
          </a:xfrm>
          <a:prstGeom prst="rect">
            <a:avLst/>
          </a:prstGeom>
          <a:noFill/>
        </p:spPr>
        <p:txBody>
          <a:bodyPr wrap="none" rtlCol="0">
            <a:spAutoFit/>
          </a:bodyPr>
          <a:lstStyle/>
          <a:p>
            <a:r>
              <a:rPr kumimoji="1" lang="ja-JP" altLang="en-US" sz="2800" b="1"/>
              <a:t>費用計算方法</a:t>
            </a:r>
            <a:endParaRPr lang="en-US" altLang="ja-JP" sz="2800" b="1"/>
          </a:p>
        </p:txBody>
      </p:sp>
      <p:sp>
        <p:nvSpPr>
          <p:cNvPr id="6" name="直角三角形 5">
            <a:extLst>
              <a:ext uri="{FF2B5EF4-FFF2-40B4-BE49-F238E27FC236}">
                <a16:creationId xmlns:a16="http://schemas.microsoft.com/office/drawing/2014/main" id="{B30EC1F7-B871-ACFB-E139-E3139C202FE3}"/>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E6B50FD-9F35-9382-C50F-072249823509}"/>
              </a:ext>
            </a:extLst>
          </p:cNvPr>
          <p:cNvSpPr txBox="1"/>
          <p:nvPr/>
        </p:nvSpPr>
        <p:spPr>
          <a:xfrm>
            <a:off x="497759" y="1694073"/>
            <a:ext cx="11558951" cy="4524315"/>
          </a:xfrm>
          <a:prstGeom prst="rect">
            <a:avLst/>
          </a:prstGeom>
          <a:noFill/>
        </p:spPr>
        <p:txBody>
          <a:bodyPr wrap="square">
            <a:spAutoFit/>
          </a:bodyPr>
          <a:lstStyle/>
          <a:p>
            <a:r>
              <a:rPr lang="ja-JP" altLang="ja-JP"/>
              <a:t>※３　</a:t>
            </a:r>
            <a:r>
              <a:rPr lang="ja-JP" altLang="ja-JP" b="1"/>
              <a:t>改修費</a:t>
            </a:r>
            <a:r>
              <a:rPr lang="ja-JP" altLang="ja-JP"/>
              <a:t>について</a:t>
            </a:r>
          </a:p>
          <a:p>
            <a:r>
              <a:rPr lang="ja-JP" altLang="ja-JP"/>
              <a:t>土浦市の公共施設では長寿命化のために築</a:t>
            </a:r>
            <a:r>
              <a:rPr lang="en-US" altLang="ja-JP"/>
              <a:t>20</a:t>
            </a:r>
            <a:r>
              <a:rPr lang="ja-JP" altLang="ja-JP"/>
              <a:t>年、</a:t>
            </a:r>
            <a:r>
              <a:rPr lang="en-US" altLang="ja-JP"/>
              <a:t>60</a:t>
            </a:r>
            <a:r>
              <a:rPr lang="ja-JP" altLang="ja-JP"/>
              <a:t>年で計画改修、築</a:t>
            </a:r>
            <a:r>
              <a:rPr lang="en-US" altLang="ja-JP"/>
              <a:t>40</a:t>
            </a:r>
            <a:r>
              <a:rPr lang="ja-JP" altLang="ja-JP"/>
              <a:t>年で大規模改修を行うものとしている。</a:t>
            </a:r>
          </a:p>
          <a:p>
            <a:r>
              <a:rPr lang="ja-JP" altLang="ja-JP"/>
              <a:t>・大規模改修費用の単価を</a:t>
            </a:r>
            <a:r>
              <a:rPr lang="en-US" altLang="ja-JP"/>
              <a:t>12.5</a:t>
            </a:r>
            <a:r>
              <a:rPr lang="ja-JP" altLang="ja-JP"/>
              <a:t>万円</a:t>
            </a:r>
            <a:r>
              <a:rPr lang="en-US" altLang="ja-JP"/>
              <a:t>/</a:t>
            </a:r>
            <a:r>
              <a:rPr lang="ja-JP" altLang="ja-JP"/>
              <a:t>㎡とする（「社会教育施設のインフラ維持管理・更新費の見通し」より引用）。</a:t>
            </a:r>
          </a:p>
          <a:p>
            <a:r>
              <a:rPr lang="ja-JP" altLang="ja-JP"/>
              <a:t>・計画改修費用の単価を</a:t>
            </a:r>
            <a:r>
              <a:rPr lang="en-US" altLang="ja-JP"/>
              <a:t>6.25</a:t>
            </a:r>
            <a:r>
              <a:rPr lang="ja-JP" altLang="ja-JP"/>
              <a:t>万円</a:t>
            </a:r>
            <a:r>
              <a:rPr lang="en-US" altLang="ja-JP"/>
              <a:t>/</a:t>
            </a:r>
            <a:r>
              <a:rPr lang="ja-JP" altLang="ja-JP"/>
              <a:t>㎡とする（大規模改修費用単価の半分と想定）。</a:t>
            </a:r>
          </a:p>
          <a:p>
            <a:r>
              <a:rPr lang="en-US" altLang="ja-JP"/>
              <a:t> </a:t>
            </a:r>
            <a:endParaRPr lang="ja-JP" altLang="ja-JP"/>
          </a:p>
          <a:p>
            <a:r>
              <a:rPr lang="ja-JP" altLang="ja-JP"/>
              <a:t>〇現施設を維持する場合</a:t>
            </a:r>
          </a:p>
          <a:p>
            <a:r>
              <a:rPr lang="en-US" altLang="ja-JP"/>
              <a:t>20</a:t>
            </a:r>
            <a:r>
              <a:rPr lang="ja-JP" altLang="ja-JP"/>
              <a:t>年のうちに新治支所、新治総合福祉センターで大規模改修、新治公民館で計画改修が行われる。</a:t>
            </a:r>
          </a:p>
          <a:p>
            <a:r>
              <a:rPr lang="ja-JP" altLang="ja-JP"/>
              <a:t>新治地区公民館：</a:t>
            </a:r>
            <a:r>
              <a:rPr lang="en-US" altLang="ja-JP"/>
              <a:t>6.25</a:t>
            </a:r>
            <a:r>
              <a:rPr lang="ja-JP" altLang="ja-JP"/>
              <a:t>万</a:t>
            </a:r>
            <a:r>
              <a:rPr lang="en-US" altLang="ja-JP"/>
              <a:t>/</a:t>
            </a:r>
            <a:r>
              <a:rPr lang="ja-JP" altLang="ja-JP"/>
              <a:t>㎡</a:t>
            </a:r>
            <a:r>
              <a:rPr lang="en-US" altLang="ja-JP"/>
              <a:t>×1575</a:t>
            </a:r>
            <a:r>
              <a:rPr lang="ja-JP" altLang="ja-JP"/>
              <a:t>㎡＝</a:t>
            </a:r>
            <a:r>
              <a:rPr lang="en-US" altLang="ja-JP"/>
              <a:t>9843</a:t>
            </a:r>
            <a:r>
              <a:rPr lang="ja-JP" altLang="ja-JP"/>
              <a:t>万円</a:t>
            </a:r>
          </a:p>
          <a:p>
            <a:r>
              <a:rPr lang="ja-JP" altLang="ja-JP"/>
              <a:t>新治支所：</a:t>
            </a:r>
            <a:r>
              <a:rPr lang="en-US" altLang="ja-JP"/>
              <a:t>12.5</a:t>
            </a:r>
            <a:r>
              <a:rPr lang="ja-JP" altLang="ja-JP"/>
              <a:t>万</a:t>
            </a:r>
            <a:r>
              <a:rPr lang="en-US" altLang="ja-JP"/>
              <a:t>/</a:t>
            </a:r>
            <a:r>
              <a:rPr lang="ja-JP" altLang="ja-JP"/>
              <a:t>㎡</a:t>
            </a:r>
            <a:r>
              <a:rPr lang="en-US" altLang="ja-JP"/>
              <a:t>×105</a:t>
            </a:r>
            <a:r>
              <a:rPr lang="ja-JP" altLang="ja-JP"/>
              <a:t>㎡＝</a:t>
            </a:r>
            <a:r>
              <a:rPr lang="en-US" altLang="ja-JP"/>
              <a:t>1312.5</a:t>
            </a:r>
            <a:r>
              <a:rPr lang="ja-JP" altLang="ja-JP"/>
              <a:t>万円</a:t>
            </a:r>
          </a:p>
          <a:p>
            <a:r>
              <a:rPr lang="ja-JP" altLang="ja-JP"/>
              <a:t>新治総合福祉センター：</a:t>
            </a:r>
            <a:r>
              <a:rPr lang="en-US" altLang="ja-JP"/>
              <a:t>12.5</a:t>
            </a:r>
            <a:r>
              <a:rPr lang="ja-JP" altLang="ja-JP"/>
              <a:t>万</a:t>
            </a:r>
            <a:r>
              <a:rPr lang="en-US" altLang="ja-JP"/>
              <a:t>/</a:t>
            </a:r>
            <a:r>
              <a:rPr lang="ja-JP" altLang="ja-JP"/>
              <a:t>㎡</a:t>
            </a:r>
            <a:r>
              <a:rPr lang="en-US" altLang="ja-JP"/>
              <a:t>×2192</a:t>
            </a:r>
            <a:r>
              <a:rPr lang="ja-JP" altLang="ja-JP"/>
              <a:t>㎡＝</a:t>
            </a:r>
            <a:r>
              <a:rPr lang="en-US" altLang="ja-JP"/>
              <a:t>2</a:t>
            </a:r>
            <a:r>
              <a:rPr lang="ja-JP" altLang="ja-JP"/>
              <a:t>億</a:t>
            </a:r>
            <a:r>
              <a:rPr lang="en-US" altLang="ja-JP"/>
              <a:t>7400</a:t>
            </a:r>
            <a:r>
              <a:rPr lang="ja-JP" altLang="ja-JP"/>
              <a:t>万円</a:t>
            </a:r>
          </a:p>
          <a:p>
            <a:r>
              <a:rPr lang="ja-JP" altLang="ja-JP"/>
              <a:t>よって</a:t>
            </a:r>
            <a:r>
              <a:rPr lang="en-US" altLang="ja-JP"/>
              <a:t>3</a:t>
            </a:r>
            <a:r>
              <a:rPr lang="ja-JP" altLang="ja-JP"/>
              <a:t>施設合計の改修費は、</a:t>
            </a:r>
            <a:r>
              <a:rPr lang="en-US" altLang="ja-JP" b="1"/>
              <a:t>3</a:t>
            </a:r>
            <a:r>
              <a:rPr lang="ja-JP" altLang="ja-JP" b="1"/>
              <a:t>億</a:t>
            </a:r>
            <a:r>
              <a:rPr lang="en-US" altLang="ja-JP" b="1"/>
              <a:t>8555.5</a:t>
            </a:r>
            <a:r>
              <a:rPr lang="ja-JP" altLang="ja-JP" b="1"/>
              <a:t>万円</a:t>
            </a:r>
            <a:r>
              <a:rPr lang="ja-JP" altLang="ja-JP"/>
              <a:t>である。</a:t>
            </a:r>
          </a:p>
          <a:p>
            <a:r>
              <a:rPr lang="en-US" altLang="ja-JP"/>
              <a:t> </a:t>
            </a:r>
            <a:endParaRPr lang="ja-JP" altLang="ja-JP"/>
          </a:p>
          <a:p>
            <a:r>
              <a:rPr lang="ja-JP" altLang="ja-JP"/>
              <a:t>〇機能移転・増築の場合</a:t>
            </a:r>
          </a:p>
          <a:p>
            <a:r>
              <a:rPr lang="en-US" altLang="ja-JP"/>
              <a:t>20</a:t>
            </a:r>
            <a:r>
              <a:rPr lang="ja-JP" altLang="ja-JP"/>
              <a:t>年のうちに新治地区公民館で計画改修が行われる。改修費用は、新治地区公民館：</a:t>
            </a:r>
            <a:r>
              <a:rPr lang="en-US" altLang="ja-JP"/>
              <a:t>6.25</a:t>
            </a:r>
            <a:r>
              <a:rPr lang="ja-JP" altLang="ja-JP"/>
              <a:t>万</a:t>
            </a:r>
            <a:r>
              <a:rPr lang="en-US" altLang="ja-JP"/>
              <a:t>/</a:t>
            </a:r>
            <a:r>
              <a:rPr lang="ja-JP" altLang="ja-JP"/>
              <a:t>㎡</a:t>
            </a:r>
            <a:r>
              <a:rPr lang="en-US" altLang="ja-JP"/>
              <a:t>×1575</a:t>
            </a:r>
            <a:r>
              <a:rPr lang="ja-JP" altLang="ja-JP"/>
              <a:t>㎡＝</a:t>
            </a:r>
            <a:r>
              <a:rPr lang="en-US" altLang="ja-JP" b="1"/>
              <a:t>9843</a:t>
            </a:r>
            <a:r>
              <a:rPr lang="ja-JP" altLang="ja-JP" b="1"/>
              <a:t>万円</a:t>
            </a:r>
            <a:r>
              <a:rPr lang="ja-JP" altLang="ja-JP"/>
              <a:t>である。</a:t>
            </a:r>
          </a:p>
        </p:txBody>
      </p:sp>
      <p:sp>
        <p:nvSpPr>
          <p:cNvPr id="8" name="テキスト ボックス 7">
            <a:extLst>
              <a:ext uri="{FF2B5EF4-FFF2-40B4-BE49-F238E27FC236}">
                <a16:creationId xmlns:a16="http://schemas.microsoft.com/office/drawing/2014/main" id="{5EABF236-1FD0-857B-8AE8-80D426F938A4}"/>
              </a:ext>
            </a:extLst>
          </p:cNvPr>
          <p:cNvSpPr txBox="1"/>
          <p:nvPr/>
        </p:nvSpPr>
        <p:spPr>
          <a:xfrm>
            <a:off x="497759" y="7536094"/>
            <a:ext cx="10687362" cy="923330"/>
          </a:xfrm>
          <a:prstGeom prst="rect">
            <a:avLst/>
          </a:prstGeom>
          <a:noFill/>
        </p:spPr>
        <p:txBody>
          <a:bodyPr wrap="square">
            <a:spAutoFit/>
          </a:bodyPr>
          <a:lstStyle/>
          <a:p>
            <a:pPr marL="0" indent="0">
              <a:buNone/>
            </a:pPr>
            <a:r>
              <a:rPr lang="ja-JP" altLang="en-US">
                <a:ea typeface="游ゴシック"/>
              </a:rPr>
              <a:t>参考：</a:t>
            </a:r>
            <a:r>
              <a:rPr lang="ja-JP" altLang="en-US" b="1">
                <a:ea typeface="游ゴシック"/>
              </a:rPr>
              <a:t>五中地区再編計画</a:t>
            </a:r>
            <a:r>
              <a:rPr lang="ja-JP" altLang="en-US">
                <a:ea typeface="游ゴシック"/>
              </a:rPr>
              <a:t>→</a:t>
            </a:r>
            <a:r>
              <a:rPr lang="ja-JP" altLang="en-US" sz="1800">
                <a:ea typeface="游ゴシック"/>
              </a:rPr>
              <a:t>増築によって約</a:t>
            </a:r>
            <a:r>
              <a:rPr lang="en-US" altLang="ja-JP" sz="1800">
                <a:ea typeface="游ゴシック"/>
              </a:rPr>
              <a:t>37</a:t>
            </a:r>
            <a:r>
              <a:rPr lang="ja-JP" altLang="en-US" sz="1800">
                <a:ea typeface="游ゴシック"/>
              </a:rPr>
              <a:t>％総面積削減</a:t>
            </a:r>
            <a:endParaRPr lang="en-US" altLang="ja-JP" sz="1800">
              <a:ea typeface="游ゴシック"/>
            </a:endParaRPr>
          </a:p>
          <a:p>
            <a:pPr marL="0" indent="0">
              <a:buNone/>
            </a:pPr>
            <a:r>
              <a:rPr lang="ja-JP" altLang="en-US" sz="1800">
                <a:ea typeface="游ゴシック"/>
              </a:rPr>
              <a:t>面積約</a:t>
            </a:r>
            <a:r>
              <a:rPr lang="en-US" altLang="ja-JP" sz="1800">
                <a:ea typeface="游ゴシック"/>
              </a:rPr>
              <a:t>35</a:t>
            </a:r>
            <a:r>
              <a:rPr lang="ja-JP" altLang="en-US" sz="1800">
                <a:ea typeface="游ゴシック"/>
              </a:rPr>
              <a:t>％削減目標と考えると</a:t>
            </a:r>
            <a:endParaRPr lang="en-US" altLang="ja-JP" sz="1800">
              <a:ea typeface="游ゴシック"/>
            </a:endParaRPr>
          </a:p>
          <a:p>
            <a:pPr marL="0" indent="0">
              <a:buNone/>
            </a:pPr>
            <a:r>
              <a:rPr lang="ja-JP" altLang="en-US">
                <a:ea typeface="游ゴシック"/>
              </a:rPr>
              <a:t>延床面積（三施設合計）</a:t>
            </a:r>
            <a:r>
              <a:rPr lang="en-US" altLang="ja-JP">
                <a:ea typeface="游ゴシック"/>
              </a:rPr>
              <a:t>3872</a:t>
            </a:r>
            <a:r>
              <a:rPr lang="ja-JP" altLang="en-US">
                <a:ea typeface="游ゴシック"/>
              </a:rPr>
              <a:t>㎡より</a:t>
            </a:r>
            <a:r>
              <a:rPr lang="ja-JP" altLang="en-US" sz="1800">
                <a:ea typeface="游ゴシック"/>
              </a:rPr>
              <a:t>目標面積約</a:t>
            </a:r>
            <a:r>
              <a:rPr lang="en-US" altLang="ja-JP" sz="1800">
                <a:ea typeface="游ゴシック"/>
              </a:rPr>
              <a:t>2500</a:t>
            </a:r>
            <a:r>
              <a:rPr lang="ja-JP" altLang="en-US" sz="1800">
                <a:ea typeface="游ゴシック"/>
              </a:rPr>
              <a:t>㎡となるため、増築が必要な面積は約</a:t>
            </a:r>
            <a:r>
              <a:rPr lang="en-US" altLang="ja-JP" sz="1800">
                <a:ea typeface="游ゴシック"/>
              </a:rPr>
              <a:t>925</a:t>
            </a:r>
            <a:r>
              <a:rPr lang="ja-JP" altLang="en-US" sz="1800">
                <a:ea typeface="游ゴシック"/>
              </a:rPr>
              <a:t>㎡</a:t>
            </a:r>
            <a:endParaRPr lang="en-US" altLang="ja-JP" sz="1800">
              <a:ea typeface="游ゴシック"/>
            </a:endParaRPr>
          </a:p>
        </p:txBody>
      </p:sp>
    </p:spTree>
    <p:extLst>
      <p:ext uri="{BB962C8B-B14F-4D97-AF65-F5344CB8AC3E}">
        <p14:creationId xmlns:p14="http://schemas.microsoft.com/office/powerpoint/2010/main" val="33715999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2E06F-54B2-AB30-F25B-7CE9FE91AEAC}"/>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3F0F869A-4FCF-780E-1184-D838B51F2D2E}"/>
              </a:ext>
            </a:extLst>
          </p:cNvPr>
          <p:cNvSpPr>
            <a:spLocks noGrp="1"/>
          </p:cNvSpPr>
          <p:nvPr>
            <p:ph type="body" sz="quarter" idx="10"/>
          </p:nvPr>
        </p:nvSpPr>
        <p:spPr/>
        <p:txBody>
          <a:bodyPr/>
          <a:lstStyle/>
          <a:p>
            <a:r>
              <a:rPr kumimoji="1" lang="ja-JP" altLang="en-US"/>
              <a:t>効率化</a:t>
            </a:r>
          </a:p>
        </p:txBody>
      </p:sp>
      <p:sp>
        <p:nvSpPr>
          <p:cNvPr id="3" name="タイトル 2">
            <a:extLst>
              <a:ext uri="{FF2B5EF4-FFF2-40B4-BE49-F238E27FC236}">
                <a16:creationId xmlns:a16="http://schemas.microsoft.com/office/drawing/2014/main" id="{55F4F6FC-BE10-1864-4930-A4C248B6C10F}"/>
              </a:ext>
            </a:extLst>
          </p:cNvPr>
          <p:cNvSpPr>
            <a:spLocks noGrp="1"/>
          </p:cNvSpPr>
          <p:nvPr>
            <p:ph type="ctrTitle"/>
          </p:nvPr>
        </p:nvSpPr>
        <p:spPr/>
        <p:txBody>
          <a:bodyPr/>
          <a:lstStyle/>
          <a:p>
            <a:r>
              <a:rPr kumimoji="1" lang="ja-JP" altLang="en-US"/>
              <a:t>公共施設の統廃合</a:t>
            </a:r>
          </a:p>
        </p:txBody>
      </p:sp>
      <p:sp>
        <p:nvSpPr>
          <p:cNvPr id="5" name="テキスト ボックス 4">
            <a:extLst>
              <a:ext uri="{FF2B5EF4-FFF2-40B4-BE49-F238E27FC236}">
                <a16:creationId xmlns:a16="http://schemas.microsoft.com/office/drawing/2014/main" id="{BCFCCCA8-88F8-EA8D-1B44-4F6B6988C0A7}"/>
              </a:ext>
            </a:extLst>
          </p:cNvPr>
          <p:cNvSpPr txBox="1"/>
          <p:nvPr/>
        </p:nvSpPr>
        <p:spPr>
          <a:xfrm>
            <a:off x="922965" y="1207926"/>
            <a:ext cx="6647974" cy="523220"/>
          </a:xfrm>
          <a:prstGeom prst="rect">
            <a:avLst/>
          </a:prstGeom>
          <a:noFill/>
        </p:spPr>
        <p:txBody>
          <a:bodyPr wrap="none" rtlCol="0">
            <a:spAutoFit/>
          </a:bodyPr>
          <a:lstStyle/>
          <a:p>
            <a:r>
              <a:rPr lang="ja-JP" altLang="en-US" sz="2800" b="1"/>
              <a:t>「土浦市乗合タクシー」の利用について</a:t>
            </a:r>
            <a:endParaRPr lang="en-US" altLang="ja-JP" sz="2800" b="1"/>
          </a:p>
        </p:txBody>
      </p:sp>
      <p:sp>
        <p:nvSpPr>
          <p:cNvPr id="6" name="直角三角形 5">
            <a:extLst>
              <a:ext uri="{FF2B5EF4-FFF2-40B4-BE49-F238E27FC236}">
                <a16:creationId xmlns:a16="http://schemas.microsoft.com/office/drawing/2014/main" id="{1DB5E898-76A9-CE9A-63F8-FB8F3010CB8E}"/>
              </a:ext>
            </a:extLst>
          </p:cNvPr>
          <p:cNvSpPr>
            <a:spLocks noChangeAspect="1"/>
          </p:cNvSpPr>
          <p:nvPr/>
        </p:nvSpPr>
        <p:spPr>
          <a:xfrm rot="13500000">
            <a:off x="535039" y="1229495"/>
            <a:ext cx="180000" cy="180000"/>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EBC10CC-8268-853E-AA9F-A1D2096C231F}"/>
              </a:ext>
            </a:extLst>
          </p:cNvPr>
          <p:cNvSpPr txBox="1"/>
          <p:nvPr/>
        </p:nvSpPr>
        <p:spPr>
          <a:xfrm>
            <a:off x="497759" y="7536094"/>
            <a:ext cx="10687362" cy="923330"/>
          </a:xfrm>
          <a:prstGeom prst="rect">
            <a:avLst/>
          </a:prstGeom>
          <a:noFill/>
        </p:spPr>
        <p:txBody>
          <a:bodyPr wrap="square">
            <a:spAutoFit/>
          </a:bodyPr>
          <a:lstStyle/>
          <a:p>
            <a:pPr marL="0" indent="0">
              <a:buNone/>
            </a:pPr>
            <a:r>
              <a:rPr lang="ja-JP" altLang="en-US">
                <a:ea typeface="游ゴシック"/>
              </a:rPr>
              <a:t>参考：</a:t>
            </a:r>
            <a:r>
              <a:rPr lang="ja-JP" altLang="en-US" b="1">
                <a:ea typeface="游ゴシック"/>
              </a:rPr>
              <a:t>五中地区再編計画</a:t>
            </a:r>
            <a:r>
              <a:rPr lang="ja-JP" altLang="en-US">
                <a:ea typeface="游ゴシック"/>
              </a:rPr>
              <a:t>→</a:t>
            </a:r>
            <a:r>
              <a:rPr lang="ja-JP" altLang="en-US" sz="1800">
                <a:ea typeface="游ゴシック"/>
              </a:rPr>
              <a:t>増築によって約</a:t>
            </a:r>
            <a:r>
              <a:rPr lang="en-US" altLang="ja-JP" sz="1800">
                <a:ea typeface="游ゴシック"/>
              </a:rPr>
              <a:t>37</a:t>
            </a:r>
            <a:r>
              <a:rPr lang="ja-JP" altLang="en-US" sz="1800">
                <a:ea typeface="游ゴシック"/>
              </a:rPr>
              <a:t>％総面積削減</a:t>
            </a:r>
            <a:endParaRPr lang="en-US" altLang="ja-JP" sz="1800">
              <a:ea typeface="游ゴシック"/>
            </a:endParaRPr>
          </a:p>
          <a:p>
            <a:pPr marL="0" indent="0">
              <a:buNone/>
            </a:pPr>
            <a:r>
              <a:rPr lang="ja-JP" altLang="en-US" sz="1800">
                <a:ea typeface="游ゴシック"/>
              </a:rPr>
              <a:t>面積約</a:t>
            </a:r>
            <a:r>
              <a:rPr lang="en-US" altLang="ja-JP" sz="1800">
                <a:ea typeface="游ゴシック"/>
              </a:rPr>
              <a:t>35</a:t>
            </a:r>
            <a:r>
              <a:rPr lang="ja-JP" altLang="en-US" sz="1800">
                <a:ea typeface="游ゴシック"/>
              </a:rPr>
              <a:t>％削減目標と考えると</a:t>
            </a:r>
            <a:endParaRPr lang="en-US" altLang="ja-JP" sz="1800">
              <a:ea typeface="游ゴシック"/>
            </a:endParaRPr>
          </a:p>
          <a:p>
            <a:pPr marL="0" indent="0">
              <a:buNone/>
            </a:pPr>
            <a:r>
              <a:rPr lang="ja-JP" altLang="en-US">
                <a:ea typeface="游ゴシック"/>
              </a:rPr>
              <a:t>延床面積（三施設合計）</a:t>
            </a:r>
            <a:r>
              <a:rPr lang="en-US" altLang="ja-JP">
                <a:ea typeface="游ゴシック"/>
              </a:rPr>
              <a:t>3872</a:t>
            </a:r>
            <a:r>
              <a:rPr lang="ja-JP" altLang="en-US">
                <a:ea typeface="游ゴシック"/>
              </a:rPr>
              <a:t>㎡より</a:t>
            </a:r>
            <a:r>
              <a:rPr lang="ja-JP" altLang="en-US" sz="1800">
                <a:ea typeface="游ゴシック"/>
              </a:rPr>
              <a:t>目標面積約</a:t>
            </a:r>
            <a:r>
              <a:rPr lang="en-US" altLang="ja-JP" sz="1800">
                <a:ea typeface="游ゴシック"/>
              </a:rPr>
              <a:t>2500</a:t>
            </a:r>
            <a:r>
              <a:rPr lang="ja-JP" altLang="en-US" sz="1800">
                <a:ea typeface="游ゴシック"/>
              </a:rPr>
              <a:t>㎡となるため、増築が必要な面積は約</a:t>
            </a:r>
            <a:r>
              <a:rPr lang="en-US" altLang="ja-JP" sz="1800">
                <a:ea typeface="游ゴシック"/>
              </a:rPr>
              <a:t>925</a:t>
            </a:r>
            <a:r>
              <a:rPr lang="ja-JP" altLang="en-US" sz="1800">
                <a:ea typeface="游ゴシック"/>
              </a:rPr>
              <a:t>㎡</a:t>
            </a:r>
            <a:endParaRPr lang="en-US" altLang="ja-JP" sz="1800">
              <a:ea typeface="游ゴシック"/>
            </a:endParaRPr>
          </a:p>
        </p:txBody>
      </p:sp>
      <p:grpSp>
        <p:nvGrpSpPr>
          <p:cNvPr id="15" name="グループ化 14">
            <a:extLst>
              <a:ext uri="{FF2B5EF4-FFF2-40B4-BE49-F238E27FC236}">
                <a16:creationId xmlns:a16="http://schemas.microsoft.com/office/drawing/2014/main" id="{6A4C934E-F0E6-8F4F-7D79-3D56794F35A2}"/>
              </a:ext>
            </a:extLst>
          </p:cNvPr>
          <p:cNvGrpSpPr/>
          <p:nvPr/>
        </p:nvGrpSpPr>
        <p:grpSpPr>
          <a:xfrm>
            <a:off x="2083250" y="1897808"/>
            <a:ext cx="8096138" cy="2237145"/>
            <a:chOff x="385679" y="2365467"/>
            <a:chExt cx="8096138" cy="2237145"/>
          </a:xfrm>
        </p:grpSpPr>
        <p:pic>
          <p:nvPicPr>
            <p:cNvPr id="4" name="図 3" descr="図形&#10;&#10;AI 生成コンテンツは誤りを含む可能性があります。">
              <a:extLst>
                <a:ext uri="{FF2B5EF4-FFF2-40B4-BE49-F238E27FC236}">
                  <a16:creationId xmlns:a16="http://schemas.microsoft.com/office/drawing/2014/main" id="{75AAB607-E929-C433-4A10-48998C65E8EE}"/>
                </a:ext>
              </a:extLst>
            </p:cNvPr>
            <p:cNvPicPr>
              <a:picLocks noChangeAspect="1"/>
            </p:cNvPicPr>
            <p:nvPr/>
          </p:nvPicPr>
          <p:blipFill>
            <a:blip r:embed="rId2"/>
            <a:stretch>
              <a:fillRect/>
            </a:stretch>
          </p:blipFill>
          <p:spPr>
            <a:xfrm>
              <a:off x="1327404" y="2589474"/>
              <a:ext cx="1474096" cy="1474096"/>
            </a:xfrm>
            <a:prstGeom prst="rect">
              <a:avLst/>
            </a:prstGeom>
          </p:spPr>
        </p:pic>
        <p:pic>
          <p:nvPicPr>
            <p:cNvPr id="9" name="グラフィックス 8" descr="最新のアーキテクチャ 単色塗りつぶし">
              <a:extLst>
                <a:ext uri="{FF2B5EF4-FFF2-40B4-BE49-F238E27FC236}">
                  <a16:creationId xmlns:a16="http://schemas.microsoft.com/office/drawing/2014/main" id="{9E57C31C-E15F-9B85-45C4-B32C3A91C4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06869" y="2589474"/>
              <a:ext cx="1474096" cy="1474096"/>
            </a:xfrm>
            <a:prstGeom prst="rect">
              <a:avLst/>
            </a:prstGeom>
          </p:spPr>
        </p:pic>
        <p:sp>
          <p:nvSpPr>
            <p:cNvPr id="10" name="矢印: 左右 9">
              <a:extLst>
                <a:ext uri="{FF2B5EF4-FFF2-40B4-BE49-F238E27FC236}">
                  <a16:creationId xmlns:a16="http://schemas.microsoft.com/office/drawing/2014/main" id="{B41A484E-267A-58BE-F613-E360C1350481}"/>
                </a:ext>
              </a:extLst>
            </p:cNvPr>
            <p:cNvSpPr/>
            <p:nvPr/>
          </p:nvSpPr>
          <p:spPr>
            <a:xfrm>
              <a:off x="3162097" y="2937239"/>
              <a:ext cx="2584174" cy="778565"/>
            </a:xfrm>
            <a:prstGeom prst="leftRightArrow">
              <a:avLst/>
            </a:prstGeom>
            <a:solidFill>
              <a:schemeClr val="bg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D4CB1731-1BF9-FD2F-BF14-5791A5F0A480}"/>
                </a:ext>
              </a:extLst>
            </p:cNvPr>
            <p:cNvSpPr txBox="1"/>
            <p:nvPr/>
          </p:nvSpPr>
          <p:spPr>
            <a:xfrm>
              <a:off x="385679" y="4202502"/>
              <a:ext cx="3514931" cy="400110"/>
            </a:xfrm>
            <a:prstGeom prst="rect">
              <a:avLst/>
            </a:prstGeom>
            <a:noFill/>
          </p:spPr>
          <p:txBody>
            <a:bodyPr wrap="square" rtlCol="0">
              <a:spAutoFit/>
            </a:bodyPr>
            <a:lstStyle/>
            <a:p>
              <a:pPr algn="ctr"/>
              <a:r>
                <a:rPr kumimoji="1" lang="ja-JP" altLang="en-US" sz="2000"/>
                <a:t>新治総合福祉センター</a:t>
              </a:r>
            </a:p>
          </p:txBody>
        </p:sp>
        <p:sp>
          <p:nvSpPr>
            <p:cNvPr id="12" name="テキスト ボックス 11">
              <a:extLst>
                <a:ext uri="{FF2B5EF4-FFF2-40B4-BE49-F238E27FC236}">
                  <a16:creationId xmlns:a16="http://schemas.microsoft.com/office/drawing/2014/main" id="{D013C03F-CD29-796A-2BC4-1D00621A043C}"/>
                </a:ext>
              </a:extLst>
            </p:cNvPr>
            <p:cNvSpPr txBox="1"/>
            <p:nvPr/>
          </p:nvSpPr>
          <p:spPr>
            <a:xfrm>
              <a:off x="5897643" y="4173262"/>
              <a:ext cx="2584174" cy="400110"/>
            </a:xfrm>
            <a:prstGeom prst="rect">
              <a:avLst/>
            </a:prstGeom>
            <a:noFill/>
          </p:spPr>
          <p:txBody>
            <a:bodyPr wrap="square" rtlCol="0">
              <a:spAutoFit/>
            </a:bodyPr>
            <a:lstStyle/>
            <a:p>
              <a:pPr algn="ctr"/>
              <a:r>
                <a:rPr lang="ja-JP" altLang="en-US" sz="2000"/>
                <a:t>新治地区公民館</a:t>
              </a:r>
              <a:endParaRPr kumimoji="1" lang="ja-JP" altLang="en-US" sz="2000"/>
            </a:p>
          </p:txBody>
        </p:sp>
        <p:sp>
          <p:nvSpPr>
            <p:cNvPr id="13" name="テキスト ボックス 12">
              <a:extLst>
                <a:ext uri="{FF2B5EF4-FFF2-40B4-BE49-F238E27FC236}">
                  <a16:creationId xmlns:a16="http://schemas.microsoft.com/office/drawing/2014/main" id="{6052D957-73F5-590B-F43F-6A9BE10C9E10}"/>
                </a:ext>
              </a:extLst>
            </p:cNvPr>
            <p:cNvSpPr txBox="1"/>
            <p:nvPr/>
          </p:nvSpPr>
          <p:spPr>
            <a:xfrm>
              <a:off x="3569968" y="2365467"/>
              <a:ext cx="1768433" cy="830997"/>
            </a:xfrm>
            <a:prstGeom prst="rect">
              <a:avLst/>
            </a:prstGeom>
            <a:noFill/>
          </p:spPr>
          <p:txBody>
            <a:bodyPr wrap="none" rtlCol="0">
              <a:spAutoFit/>
            </a:bodyPr>
            <a:lstStyle/>
            <a:p>
              <a:pPr algn="ctr"/>
              <a:r>
                <a:rPr kumimoji="1" lang="ja-JP" altLang="en-US" sz="2400" b="1"/>
                <a:t>約</a:t>
              </a:r>
              <a:r>
                <a:rPr kumimoji="1" lang="en-US" altLang="ja-JP" sz="2400" b="1"/>
                <a:t>1.2㎞</a:t>
              </a:r>
            </a:p>
            <a:p>
              <a:pPr algn="ctr"/>
              <a:r>
                <a:rPr lang="ja-JP" altLang="en-US" sz="2400" b="1"/>
                <a:t>徒歩約</a:t>
              </a:r>
              <a:r>
                <a:rPr lang="en-US" altLang="ja-JP" sz="2400" b="1"/>
                <a:t>15</a:t>
              </a:r>
              <a:r>
                <a:rPr lang="ja-JP" altLang="en-US" sz="2400" b="1"/>
                <a:t>分</a:t>
              </a:r>
              <a:endParaRPr kumimoji="1" lang="ja-JP" altLang="en-US" sz="2400" b="1"/>
            </a:p>
          </p:txBody>
        </p:sp>
      </p:grpSp>
      <p:pic>
        <p:nvPicPr>
          <p:cNvPr id="17" name="グラフィックス 16" descr="車 単色塗りつぶし">
            <a:extLst>
              <a:ext uri="{FF2B5EF4-FFF2-40B4-BE49-F238E27FC236}">
                <a16:creationId xmlns:a16="http://schemas.microsoft.com/office/drawing/2014/main" id="{9D01F08B-29C5-90ED-DBEB-540C133F59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73883" y="3090640"/>
            <a:ext cx="1196592" cy="1196592"/>
          </a:xfrm>
          <a:prstGeom prst="rect">
            <a:avLst/>
          </a:prstGeom>
        </p:spPr>
      </p:pic>
      <p:grpSp>
        <p:nvGrpSpPr>
          <p:cNvPr id="7" name="グループ化 6">
            <a:extLst>
              <a:ext uri="{FF2B5EF4-FFF2-40B4-BE49-F238E27FC236}">
                <a16:creationId xmlns:a16="http://schemas.microsoft.com/office/drawing/2014/main" id="{6EA19F42-23C1-A1C0-3B0E-C435681BA7ED}"/>
              </a:ext>
            </a:extLst>
          </p:cNvPr>
          <p:cNvGrpSpPr/>
          <p:nvPr/>
        </p:nvGrpSpPr>
        <p:grpSpPr>
          <a:xfrm>
            <a:off x="282911" y="4498186"/>
            <a:ext cx="6587564" cy="1535511"/>
            <a:chOff x="625040" y="4636811"/>
            <a:chExt cx="6587564" cy="1535511"/>
          </a:xfrm>
        </p:grpSpPr>
        <p:sp>
          <p:nvSpPr>
            <p:cNvPr id="21" name="吹き出し: 角を丸めた四角形 20">
              <a:extLst>
                <a:ext uri="{FF2B5EF4-FFF2-40B4-BE49-F238E27FC236}">
                  <a16:creationId xmlns:a16="http://schemas.microsoft.com/office/drawing/2014/main" id="{1CD12575-38D0-2686-FCAA-B0350C8CE2E9}"/>
                </a:ext>
              </a:extLst>
            </p:cNvPr>
            <p:cNvSpPr/>
            <p:nvPr/>
          </p:nvSpPr>
          <p:spPr>
            <a:xfrm>
              <a:off x="625040" y="4636811"/>
              <a:ext cx="6587564" cy="1535511"/>
            </a:xfrm>
            <a:prstGeom prst="wedgeRoundRectCallout">
              <a:avLst>
                <a:gd name="adj1" fmla="val 39101"/>
                <a:gd name="adj2" fmla="val -78747"/>
                <a:gd name="adj3" fmla="val 16667"/>
              </a:avLst>
            </a:prstGeom>
            <a:solidFill>
              <a:schemeClr val="bg2">
                <a:lumMod val="40000"/>
                <a:lumOff val="60000"/>
              </a:schemeClr>
            </a:solidFill>
            <a:ln>
              <a:solidFill>
                <a:schemeClr val="bg2">
                  <a:lumMod val="40000"/>
                  <a:lumOff val="6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b="1">
                <a:solidFill>
                  <a:schemeClr val="tx1"/>
                </a:solidFill>
              </a:endParaRPr>
            </a:p>
            <a:p>
              <a:pPr algn="ctr"/>
              <a:endParaRPr lang="en-US" altLang="ja-JP" sz="2400" b="1">
                <a:solidFill>
                  <a:schemeClr val="tx1"/>
                </a:solidFill>
              </a:endParaRPr>
            </a:p>
            <a:p>
              <a:pPr algn="ctr"/>
              <a:r>
                <a:rPr kumimoji="1" lang="ja-JP" altLang="en-US" sz="2400" b="1">
                  <a:solidFill>
                    <a:schemeClr val="tx1"/>
                  </a:solidFill>
                </a:rPr>
                <a:t>往復の料金は市が全額負担</a:t>
              </a:r>
              <a:r>
                <a:rPr kumimoji="1" lang="en-US" altLang="ja-JP" sz="1600" b="1">
                  <a:solidFill>
                    <a:schemeClr val="tx1"/>
                  </a:solidFill>
                </a:rPr>
                <a:t>※</a:t>
              </a:r>
              <a:endParaRPr kumimoji="1" lang="ja-JP" altLang="en-US" sz="1600" b="1">
                <a:solidFill>
                  <a:schemeClr val="tx1"/>
                </a:solidFill>
              </a:endParaRPr>
            </a:p>
          </p:txBody>
        </p:sp>
        <p:sp>
          <p:nvSpPr>
            <p:cNvPr id="25" name="正方形/長方形 24">
              <a:extLst>
                <a:ext uri="{FF2B5EF4-FFF2-40B4-BE49-F238E27FC236}">
                  <a16:creationId xmlns:a16="http://schemas.microsoft.com/office/drawing/2014/main" id="{99F90C6A-F17A-40A2-FC1B-0071CF67A6BB}"/>
                </a:ext>
              </a:extLst>
            </p:cNvPr>
            <p:cNvSpPr/>
            <p:nvPr/>
          </p:nvSpPr>
          <p:spPr>
            <a:xfrm>
              <a:off x="1673102" y="5252717"/>
              <a:ext cx="4422897" cy="199214"/>
            </a:xfrm>
            <a:prstGeom prst="rect">
              <a:avLst/>
            </a:prstGeom>
            <a:solidFill>
              <a:schemeClr val="bg2">
                <a:lumMod val="5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E60E6C4-453B-36C8-2E6F-9E2429D1EA8D}"/>
                </a:ext>
              </a:extLst>
            </p:cNvPr>
            <p:cNvSpPr txBox="1"/>
            <p:nvPr/>
          </p:nvSpPr>
          <p:spPr>
            <a:xfrm>
              <a:off x="1637781" y="4881346"/>
              <a:ext cx="4493538" cy="523220"/>
            </a:xfrm>
            <a:prstGeom prst="rect">
              <a:avLst/>
            </a:prstGeom>
            <a:noFill/>
          </p:spPr>
          <p:txBody>
            <a:bodyPr wrap="none" rtlCol="0">
              <a:spAutoFit/>
            </a:bodyPr>
            <a:lstStyle/>
            <a:p>
              <a:r>
                <a:rPr kumimoji="1" lang="ja-JP" altLang="en-US" sz="2800" b="1"/>
                <a:t>土浦市乗合タクシーの利用</a:t>
              </a:r>
            </a:p>
          </p:txBody>
        </p:sp>
      </p:grpSp>
      <p:sp>
        <p:nvSpPr>
          <p:cNvPr id="26" name="テキスト ボックス 25">
            <a:extLst>
              <a:ext uri="{FF2B5EF4-FFF2-40B4-BE49-F238E27FC236}">
                <a16:creationId xmlns:a16="http://schemas.microsoft.com/office/drawing/2014/main" id="{34A6BBF4-6226-BC8F-08E8-5EB7494A0FF2}"/>
              </a:ext>
            </a:extLst>
          </p:cNvPr>
          <p:cNvSpPr txBox="1"/>
          <p:nvPr/>
        </p:nvSpPr>
        <p:spPr>
          <a:xfrm>
            <a:off x="699179" y="6233034"/>
            <a:ext cx="9465238" cy="369332"/>
          </a:xfrm>
          <a:prstGeom prst="rect">
            <a:avLst/>
          </a:prstGeom>
          <a:noFill/>
        </p:spPr>
        <p:txBody>
          <a:bodyPr wrap="square" rtlCol="0">
            <a:spAutoFit/>
          </a:bodyPr>
          <a:lstStyle/>
          <a:p>
            <a:r>
              <a:rPr kumimoji="1" lang="en-US" altLang="ja-JP"/>
              <a:t>※</a:t>
            </a:r>
            <a:r>
              <a:rPr lang="ja-JP" altLang="ja-JP"/>
              <a:t>旧福祉センター周辺住民が、公民館での行政手続きや福祉サービスを利用する場合</a:t>
            </a:r>
            <a:endParaRPr kumimoji="1" lang="ja-JP" altLang="en-US"/>
          </a:p>
        </p:txBody>
      </p:sp>
      <p:sp>
        <p:nvSpPr>
          <p:cNvPr id="27" name="四角形: 角を丸くする 26">
            <a:extLst>
              <a:ext uri="{FF2B5EF4-FFF2-40B4-BE49-F238E27FC236}">
                <a16:creationId xmlns:a16="http://schemas.microsoft.com/office/drawing/2014/main" id="{D8D9D224-A4F0-A2F5-5052-BF7A542BFA8E}"/>
              </a:ext>
            </a:extLst>
          </p:cNvPr>
          <p:cNvSpPr/>
          <p:nvPr/>
        </p:nvSpPr>
        <p:spPr>
          <a:xfrm>
            <a:off x="7096932" y="4116589"/>
            <a:ext cx="4729308" cy="2040573"/>
          </a:xfrm>
          <a:prstGeom prst="roundRect">
            <a:avLst/>
          </a:prstGeom>
          <a:solidFill>
            <a:schemeClr val="tx2">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ja-JP" sz="2000" b="1">
              <a:solidFill>
                <a:schemeClr val="tx1"/>
              </a:solidFill>
            </a:endParaRPr>
          </a:p>
          <a:p>
            <a:r>
              <a:rPr lang="ja-JP" altLang="en-US" sz="2000" b="1" u="sng">
                <a:solidFill>
                  <a:schemeClr val="tx1"/>
                </a:solidFill>
              </a:rPr>
              <a:t>費用</a:t>
            </a:r>
            <a:endParaRPr lang="en-US" altLang="ja-JP" sz="2000" b="1" u="sng">
              <a:solidFill>
                <a:schemeClr val="tx1"/>
              </a:solidFill>
            </a:endParaRPr>
          </a:p>
          <a:p>
            <a:pPr algn="ctr"/>
            <a:r>
              <a:rPr lang="en-US" altLang="ja-JP" sz="2000" b="1">
                <a:solidFill>
                  <a:schemeClr val="tx1"/>
                </a:solidFill>
              </a:rPr>
              <a:t>1</a:t>
            </a:r>
            <a:r>
              <a:rPr lang="ja-JP" altLang="ja-JP" sz="2000" b="1">
                <a:solidFill>
                  <a:schemeClr val="tx1"/>
                </a:solidFill>
              </a:rPr>
              <a:t>回</a:t>
            </a:r>
            <a:r>
              <a:rPr lang="en-US" altLang="ja-JP" sz="2000" b="1">
                <a:solidFill>
                  <a:schemeClr val="tx1"/>
                </a:solidFill>
              </a:rPr>
              <a:t>600</a:t>
            </a:r>
            <a:r>
              <a:rPr lang="ja-JP" altLang="ja-JP" sz="2000" b="1">
                <a:solidFill>
                  <a:schemeClr val="tx1"/>
                </a:solidFill>
              </a:rPr>
              <a:t>円×往復（</a:t>
            </a:r>
            <a:r>
              <a:rPr lang="en-US" altLang="ja-JP" sz="2000" b="1">
                <a:solidFill>
                  <a:schemeClr val="tx1"/>
                </a:solidFill>
              </a:rPr>
              <a:t>2</a:t>
            </a:r>
            <a:r>
              <a:rPr lang="ja-JP" altLang="ja-JP" sz="2000" b="1">
                <a:solidFill>
                  <a:schemeClr val="tx1"/>
                </a:solidFill>
              </a:rPr>
              <a:t>回）＝</a:t>
            </a:r>
            <a:r>
              <a:rPr lang="en-US" altLang="ja-JP" sz="2000" b="1">
                <a:solidFill>
                  <a:schemeClr val="tx1"/>
                </a:solidFill>
              </a:rPr>
              <a:t>1200</a:t>
            </a:r>
            <a:r>
              <a:rPr lang="ja-JP" altLang="ja-JP" sz="2000" b="1">
                <a:solidFill>
                  <a:schemeClr val="tx1"/>
                </a:solidFill>
              </a:rPr>
              <a:t>円</a:t>
            </a:r>
            <a:r>
              <a:rPr lang="en-US" altLang="ja-JP" sz="2000" b="1">
                <a:solidFill>
                  <a:schemeClr val="tx1"/>
                </a:solidFill>
              </a:rPr>
              <a:t>/</a:t>
            </a:r>
            <a:r>
              <a:rPr lang="ja-JP" altLang="ja-JP" sz="2000" b="1">
                <a:solidFill>
                  <a:schemeClr val="tx1"/>
                </a:solidFill>
              </a:rPr>
              <a:t>人</a:t>
            </a:r>
          </a:p>
          <a:p>
            <a:pPr algn="ctr"/>
            <a:r>
              <a:rPr lang="en-US" altLang="ja-JP" sz="2000" b="1">
                <a:solidFill>
                  <a:schemeClr val="tx1"/>
                </a:solidFill>
              </a:rPr>
              <a:t>1200</a:t>
            </a:r>
            <a:r>
              <a:rPr lang="ja-JP" altLang="ja-JP" sz="2000" b="1">
                <a:solidFill>
                  <a:schemeClr val="tx1"/>
                </a:solidFill>
              </a:rPr>
              <a:t>円</a:t>
            </a:r>
            <a:r>
              <a:rPr lang="en-US" altLang="ja-JP" sz="2000" b="1">
                <a:solidFill>
                  <a:schemeClr val="tx1"/>
                </a:solidFill>
              </a:rPr>
              <a:t>/</a:t>
            </a:r>
            <a:r>
              <a:rPr lang="ja-JP" altLang="ja-JP" sz="2000" b="1">
                <a:solidFill>
                  <a:schemeClr val="tx1"/>
                </a:solidFill>
              </a:rPr>
              <a:t>人</a:t>
            </a:r>
            <a:r>
              <a:rPr lang="en-US" altLang="ja-JP" sz="2000" b="1">
                <a:solidFill>
                  <a:schemeClr val="tx1"/>
                </a:solidFill>
              </a:rPr>
              <a:t>×10</a:t>
            </a:r>
            <a:r>
              <a:rPr lang="ja-JP" altLang="en-US" sz="2000" b="1">
                <a:solidFill>
                  <a:schemeClr val="tx1"/>
                </a:solidFill>
              </a:rPr>
              <a:t>人＝</a:t>
            </a:r>
            <a:r>
              <a:rPr lang="en-US" altLang="ja-JP" sz="2000" b="1">
                <a:solidFill>
                  <a:schemeClr val="tx1"/>
                </a:solidFill>
              </a:rPr>
              <a:t>12000</a:t>
            </a:r>
            <a:r>
              <a:rPr lang="ja-JP" altLang="ja-JP" sz="2000" b="1">
                <a:solidFill>
                  <a:schemeClr val="tx1"/>
                </a:solidFill>
              </a:rPr>
              <a:t>円</a:t>
            </a:r>
            <a:r>
              <a:rPr lang="en-US" altLang="ja-JP" sz="2000" b="1">
                <a:solidFill>
                  <a:schemeClr val="tx1"/>
                </a:solidFill>
              </a:rPr>
              <a:t>/</a:t>
            </a:r>
            <a:r>
              <a:rPr lang="ja-JP" altLang="ja-JP" sz="2000" b="1">
                <a:solidFill>
                  <a:schemeClr val="tx1"/>
                </a:solidFill>
              </a:rPr>
              <a:t>日</a:t>
            </a:r>
          </a:p>
          <a:p>
            <a:pPr algn="ctr"/>
            <a:r>
              <a:rPr lang="ja-JP" altLang="ja-JP" sz="2000" b="1">
                <a:solidFill>
                  <a:schemeClr val="tx1"/>
                </a:solidFill>
              </a:rPr>
              <a:t>年間</a:t>
            </a:r>
            <a:r>
              <a:rPr lang="en-US" altLang="ja-JP" sz="2000" b="1">
                <a:solidFill>
                  <a:schemeClr val="tx1"/>
                </a:solidFill>
              </a:rPr>
              <a:t>300</a:t>
            </a:r>
            <a:r>
              <a:rPr lang="ja-JP" altLang="ja-JP" sz="2000" b="1">
                <a:solidFill>
                  <a:schemeClr val="tx1"/>
                </a:solidFill>
              </a:rPr>
              <a:t>日運行するものとすると、</a:t>
            </a:r>
            <a:r>
              <a:rPr lang="en-US" altLang="ja-JP" sz="2000" b="1">
                <a:solidFill>
                  <a:schemeClr val="tx1"/>
                </a:solidFill>
              </a:rPr>
              <a:t> 12000</a:t>
            </a:r>
            <a:r>
              <a:rPr lang="ja-JP" altLang="ja-JP" sz="2000" b="1">
                <a:solidFill>
                  <a:schemeClr val="tx1"/>
                </a:solidFill>
              </a:rPr>
              <a:t>円</a:t>
            </a:r>
            <a:r>
              <a:rPr lang="en-US" altLang="ja-JP" sz="2000" b="1">
                <a:solidFill>
                  <a:schemeClr val="tx1"/>
                </a:solidFill>
              </a:rPr>
              <a:t>/</a:t>
            </a:r>
            <a:r>
              <a:rPr lang="ja-JP" altLang="ja-JP" sz="2000" b="1">
                <a:solidFill>
                  <a:schemeClr val="tx1"/>
                </a:solidFill>
              </a:rPr>
              <a:t>日</a:t>
            </a:r>
            <a:r>
              <a:rPr lang="en-US" altLang="ja-JP" sz="2000" b="1">
                <a:solidFill>
                  <a:schemeClr val="tx1"/>
                </a:solidFill>
              </a:rPr>
              <a:t>×300</a:t>
            </a:r>
            <a:r>
              <a:rPr lang="ja-JP" altLang="en-US" sz="2000" b="1">
                <a:solidFill>
                  <a:schemeClr val="tx1"/>
                </a:solidFill>
              </a:rPr>
              <a:t>日＝</a:t>
            </a:r>
            <a:r>
              <a:rPr lang="en-US" altLang="ja-JP" sz="2000" b="1">
                <a:solidFill>
                  <a:schemeClr val="tx1"/>
                </a:solidFill>
              </a:rPr>
              <a:t>360</a:t>
            </a:r>
            <a:r>
              <a:rPr lang="ja-JP" altLang="ja-JP" sz="2000" b="1">
                <a:solidFill>
                  <a:schemeClr val="tx1"/>
                </a:solidFill>
              </a:rPr>
              <a:t>万円</a:t>
            </a:r>
            <a:r>
              <a:rPr lang="en-US" altLang="ja-JP" sz="2000" b="1">
                <a:solidFill>
                  <a:schemeClr val="tx1"/>
                </a:solidFill>
              </a:rPr>
              <a:t>/</a:t>
            </a:r>
            <a:r>
              <a:rPr lang="ja-JP" altLang="ja-JP" sz="2000" b="1">
                <a:solidFill>
                  <a:schemeClr val="tx1"/>
                </a:solidFill>
              </a:rPr>
              <a:t>年</a:t>
            </a:r>
          </a:p>
          <a:p>
            <a:pPr algn="ctr"/>
            <a:endParaRPr kumimoji="1" lang="ja-JP" altLang="en-US"/>
          </a:p>
        </p:txBody>
      </p:sp>
    </p:spTree>
    <p:extLst>
      <p:ext uri="{BB962C8B-B14F-4D97-AF65-F5344CB8AC3E}">
        <p14:creationId xmlns:p14="http://schemas.microsoft.com/office/powerpoint/2010/main" val="27935638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EC7C7-72B7-4680-D242-34257B934397}"/>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2131B64-58F0-03E5-B060-A940BC97597A}"/>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F4C1F9F3-B312-05CD-B906-CF460BF5987F}"/>
              </a:ext>
            </a:extLst>
          </p:cNvPr>
          <p:cNvSpPr>
            <a:spLocks noGrp="1"/>
          </p:cNvSpPr>
          <p:nvPr>
            <p:ph type="ctrTitle"/>
          </p:nvPr>
        </p:nvSpPr>
        <p:spPr/>
        <p:txBody>
          <a:bodyPr/>
          <a:lstStyle/>
          <a:p>
            <a:r>
              <a:rPr lang="ja-JP" altLang="en-US"/>
              <a:t>地域愛着</a:t>
            </a:r>
          </a:p>
        </p:txBody>
      </p:sp>
      <p:sp>
        <p:nvSpPr>
          <p:cNvPr id="4" name="TextBox 3">
            <a:extLst>
              <a:ext uri="{FF2B5EF4-FFF2-40B4-BE49-F238E27FC236}">
                <a16:creationId xmlns:a16="http://schemas.microsoft.com/office/drawing/2014/main" id="{0E159436-A10C-8CB5-01F9-C4AE5A33F1C3}"/>
              </a:ext>
            </a:extLst>
          </p:cNvPr>
          <p:cNvSpPr txBox="1"/>
          <p:nvPr/>
        </p:nvSpPr>
        <p:spPr>
          <a:xfrm>
            <a:off x="338666" y="1019848"/>
            <a:ext cx="7650787"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游ゴシック"/>
              </a:rPr>
              <a:t>事業スキム</a:t>
            </a:r>
            <a:endParaRPr lang="en-US" altLang="ja-JP">
              <a:ea typeface="游ゴシック"/>
            </a:endParaRPr>
          </a:p>
          <a:p>
            <a:r>
              <a:rPr lang="ja-JP" altLang="en-US">
                <a:ea typeface="游ゴシック"/>
              </a:rPr>
              <a:t>テナントー</a:t>
            </a:r>
            <a:r>
              <a:rPr lang="en-US" altLang="ja-JP">
                <a:ea typeface="游ゴシック"/>
              </a:rPr>
              <a:t>URARA</a:t>
            </a:r>
            <a:r>
              <a:rPr lang="ja-JP" altLang="en-US">
                <a:ea typeface="游ゴシック"/>
              </a:rPr>
              <a:t>１階　</a:t>
            </a:r>
            <a:r>
              <a:rPr lang="en-US" altLang="ja-JP">
                <a:ea typeface="游ゴシック"/>
              </a:rPr>
              <a:t>91.03</a:t>
            </a:r>
            <a:r>
              <a:rPr lang="ja-JP" altLang="en-US">
                <a:ea typeface="游ゴシック"/>
              </a:rPr>
              <a:t>坪</a:t>
            </a:r>
            <a:endParaRPr lang="en-US" altLang="ja-JP">
              <a:ea typeface="游ゴシック"/>
            </a:endParaRPr>
          </a:p>
          <a:p>
            <a:r>
              <a:rPr lang="ja-JP" altLang="en-US">
                <a:ea typeface="游ゴシック"/>
              </a:rPr>
              <a:t>賃料：月</a:t>
            </a:r>
            <a:r>
              <a:rPr lang="en-US" altLang="ja-JP">
                <a:ea typeface="游ゴシック"/>
              </a:rPr>
              <a:t>76.12</a:t>
            </a:r>
            <a:r>
              <a:rPr lang="ja-JP" altLang="en-US">
                <a:ea typeface="游ゴシック"/>
              </a:rPr>
              <a:t>万円</a:t>
            </a:r>
            <a:endParaRPr lang="en-US" altLang="ja-JP">
              <a:ea typeface="游ゴシック"/>
            </a:endParaRPr>
          </a:p>
          <a:p>
            <a:r>
              <a:rPr lang="ja-JP" altLang="en-US">
                <a:ea typeface="游ゴシック"/>
              </a:rPr>
              <a:t>敷金：５か月　礼金：１か月</a:t>
            </a:r>
            <a:endParaRPr lang="en-US" altLang="ja-JP">
              <a:ea typeface="游ゴシック"/>
            </a:endParaRPr>
          </a:p>
          <a:p>
            <a:r>
              <a:rPr lang="ja-JP" altLang="en-US">
                <a:ea typeface="游ゴシック"/>
              </a:rPr>
              <a:t>想定初期費用：</a:t>
            </a:r>
            <a:r>
              <a:rPr lang="en-US" altLang="ja-JP">
                <a:ea typeface="游ゴシック"/>
              </a:rPr>
              <a:t>2,500</a:t>
            </a:r>
            <a:r>
              <a:rPr lang="ja-JP" altLang="en-US">
                <a:ea typeface="游ゴシック"/>
              </a:rPr>
              <a:t>万円→</a:t>
            </a:r>
            <a:endParaRPr lang="en-US" altLang="ja-JP">
              <a:ea typeface="游ゴシック"/>
            </a:endParaRPr>
          </a:p>
          <a:p>
            <a:endParaRPr lang="en-US" altLang="ja-JP">
              <a:ea typeface="游ゴシック"/>
            </a:endParaRPr>
          </a:p>
          <a:p>
            <a:endParaRPr lang="en-US" altLang="ja-JP">
              <a:ea typeface="游ゴシック"/>
            </a:endParaRPr>
          </a:p>
          <a:p>
            <a:endParaRPr lang="en-US" altLang="ja-JP">
              <a:ea typeface="游ゴシック"/>
            </a:endParaRPr>
          </a:p>
          <a:p>
            <a:endParaRPr lang="en-US" altLang="ja-JP">
              <a:ea typeface="游ゴシック"/>
            </a:endParaRPr>
          </a:p>
          <a:p>
            <a:endParaRPr lang="en-US" altLang="ja-JP">
              <a:ea typeface="游ゴシック"/>
            </a:endParaRPr>
          </a:p>
          <a:p>
            <a:endParaRPr lang="en-US" altLang="ja-JP">
              <a:ea typeface="游ゴシック"/>
            </a:endParaRPr>
          </a:p>
          <a:p>
            <a:endParaRPr lang="en-US" altLang="ja-JP">
              <a:ea typeface="游ゴシック"/>
            </a:endParaRPr>
          </a:p>
          <a:p>
            <a:r>
              <a:rPr lang="ja-JP" altLang="en-US">
                <a:ea typeface="游ゴシック"/>
              </a:rPr>
              <a:t>ランニングコスト：</a:t>
            </a:r>
            <a:r>
              <a:rPr lang="en-US" altLang="ja-JP">
                <a:ea typeface="游ゴシック"/>
              </a:rPr>
              <a:t>1400</a:t>
            </a:r>
            <a:r>
              <a:rPr lang="ja-JP" altLang="en-US">
                <a:ea typeface="游ゴシック"/>
              </a:rPr>
              <a:t>万円</a:t>
            </a:r>
            <a:r>
              <a:rPr lang="en-US" altLang="ja-JP">
                <a:ea typeface="游ゴシック"/>
              </a:rPr>
              <a:t>/</a:t>
            </a:r>
            <a:r>
              <a:rPr lang="ja-JP" altLang="en-US">
                <a:ea typeface="游ゴシック"/>
              </a:rPr>
              <a:t>年→</a:t>
            </a:r>
            <a:endParaRPr lang="en-US" altLang="ja-JP">
              <a:ea typeface="游ゴシック"/>
            </a:endParaRPr>
          </a:p>
          <a:p>
            <a:endParaRPr lang="ja-JP" altLang="en-US">
              <a:ea typeface="游ゴシック"/>
            </a:endParaRPr>
          </a:p>
        </p:txBody>
      </p:sp>
      <p:sp>
        <p:nvSpPr>
          <p:cNvPr id="7" name="テキスト ボックス 6">
            <a:extLst>
              <a:ext uri="{FF2B5EF4-FFF2-40B4-BE49-F238E27FC236}">
                <a16:creationId xmlns:a16="http://schemas.microsoft.com/office/drawing/2014/main" id="{F4F1DCE6-D65B-D8E7-A274-936E7F22D295}"/>
              </a:ext>
            </a:extLst>
          </p:cNvPr>
          <p:cNvSpPr txBox="1"/>
          <p:nvPr/>
        </p:nvSpPr>
        <p:spPr>
          <a:xfrm>
            <a:off x="3969618" y="4288968"/>
            <a:ext cx="3801041" cy="1477328"/>
          </a:xfrm>
          <a:prstGeom prst="rect">
            <a:avLst/>
          </a:prstGeom>
          <a:noFill/>
        </p:spPr>
        <p:txBody>
          <a:bodyPr wrap="none" rtlCol="0">
            <a:spAutoFit/>
          </a:bodyPr>
          <a:lstStyle/>
          <a:p>
            <a:r>
              <a:rPr lang="ja-JP" altLang="en-US"/>
              <a:t>地方創生推進交付金－　　</a:t>
            </a:r>
            <a:r>
              <a:rPr lang="en-US" altLang="ja-JP"/>
              <a:t>500</a:t>
            </a:r>
            <a:r>
              <a:rPr lang="ja-JP" altLang="en-US"/>
              <a:t>万円</a:t>
            </a:r>
            <a:endParaRPr lang="en-US" altLang="ja-JP"/>
          </a:p>
          <a:p>
            <a:r>
              <a:rPr kumimoji="1" lang="ja-JP" altLang="en-US"/>
              <a:t>子供若者支援系補助ー　　</a:t>
            </a:r>
            <a:r>
              <a:rPr kumimoji="1" lang="en-US" altLang="ja-JP"/>
              <a:t>200</a:t>
            </a:r>
            <a:r>
              <a:rPr kumimoji="1" lang="ja-JP" altLang="en-US"/>
              <a:t>万円</a:t>
            </a:r>
            <a:endParaRPr kumimoji="1" lang="en-US" altLang="ja-JP"/>
          </a:p>
          <a:p>
            <a:r>
              <a:rPr lang="ja-JP" altLang="en-US"/>
              <a:t>デジタル田園都市交付金ー</a:t>
            </a:r>
            <a:r>
              <a:rPr lang="en-US" altLang="ja-JP"/>
              <a:t>100</a:t>
            </a:r>
            <a:r>
              <a:rPr lang="ja-JP" altLang="en-US"/>
              <a:t>万円</a:t>
            </a:r>
            <a:endParaRPr lang="en-US" altLang="ja-JP"/>
          </a:p>
          <a:p>
            <a:r>
              <a:rPr lang="en-US" altLang="ja-JP"/>
              <a:t>NPO</a:t>
            </a:r>
            <a:r>
              <a:rPr lang="ja-JP" altLang="en-US"/>
              <a:t>助成・協賛ー　　　　</a:t>
            </a:r>
            <a:r>
              <a:rPr lang="en-US" altLang="ja-JP"/>
              <a:t>100</a:t>
            </a:r>
            <a:r>
              <a:rPr lang="ja-JP" altLang="en-US"/>
              <a:t>万円</a:t>
            </a:r>
            <a:endParaRPr lang="en-US" altLang="ja-JP"/>
          </a:p>
          <a:p>
            <a:r>
              <a:rPr kumimoji="1" lang="ja-JP" altLang="en-US"/>
              <a:t>市一般財源ー　　　　　　</a:t>
            </a:r>
            <a:r>
              <a:rPr kumimoji="1" lang="en-US" altLang="ja-JP" b="1">
                <a:solidFill>
                  <a:srgbClr val="FF0000"/>
                </a:solidFill>
              </a:rPr>
              <a:t>500</a:t>
            </a:r>
            <a:r>
              <a:rPr kumimoji="1" lang="ja-JP" altLang="en-US" b="1">
                <a:solidFill>
                  <a:srgbClr val="FF0000"/>
                </a:solidFill>
              </a:rPr>
              <a:t>万円</a:t>
            </a:r>
          </a:p>
        </p:txBody>
      </p:sp>
      <p:sp>
        <p:nvSpPr>
          <p:cNvPr id="8" name="テキスト ボックス 7">
            <a:extLst>
              <a:ext uri="{FF2B5EF4-FFF2-40B4-BE49-F238E27FC236}">
                <a16:creationId xmlns:a16="http://schemas.microsoft.com/office/drawing/2014/main" id="{624FB0FB-B920-CA6D-B6C6-3555065521AD}"/>
              </a:ext>
            </a:extLst>
          </p:cNvPr>
          <p:cNvSpPr txBox="1"/>
          <p:nvPr/>
        </p:nvSpPr>
        <p:spPr>
          <a:xfrm>
            <a:off x="3249459" y="2108616"/>
            <a:ext cx="6519734" cy="2031325"/>
          </a:xfrm>
          <a:prstGeom prst="rect">
            <a:avLst/>
          </a:prstGeom>
          <a:noFill/>
        </p:spPr>
        <p:txBody>
          <a:bodyPr wrap="none" rtlCol="0">
            <a:spAutoFit/>
          </a:bodyPr>
          <a:lstStyle/>
          <a:p>
            <a:r>
              <a:rPr kumimoji="1" lang="ja-JP" altLang="en-US"/>
              <a:t>地方創生推進交付金</a:t>
            </a:r>
            <a:r>
              <a:rPr kumimoji="1" lang="en-US" altLang="ja-JP"/>
              <a:t>(</a:t>
            </a:r>
            <a:r>
              <a:rPr kumimoji="1" lang="ja-JP" altLang="en-US"/>
              <a:t>内装拠点整備</a:t>
            </a:r>
            <a:r>
              <a:rPr kumimoji="1" lang="en-US" altLang="ja-JP"/>
              <a:t>)</a:t>
            </a:r>
            <a:r>
              <a:rPr kumimoji="1" lang="ja-JP" altLang="en-US"/>
              <a:t>ー　　　　　　　</a:t>
            </a:r>
            <a:r>
              <a:rPr kumimoji="1" lang="en-US" altLang="ja-JP"/>
              <a:t>700</a:t>
            </a:r>
            <a:r>
              <a:rPr kumimoji="1" lang="ja-JP" altLang="en-US"/>
              <a:t>万円</a:t>
            </a:r>
            <a:endParaRPr kumimoji="1" lang="en-US" altLang="ja-JP"/>
          </a:p>
          <a:p>
            <a:r>
              <a:rPr kumimoji="1" lang="ja-JP" altLang="en-US"/>
              <a:t>でじある田園都市国家構想交付金</a:t>
            </a:r>
            <a:r>
              <a:rPr kumimoji="1" lang="en-US" altLang="ja-JP"/>
              <a:t>(</a:t>
            </a:r>
            <a:r>
              <a:rPr kumimoji="1" lang="ja-JP" altLang="en-US"/>
              <a:t>学習環境</a:t>
            </a:r>
            <a:r>
              <a:rPr kumimoji="1" lang="en-US" altLang="ja-JP"/>
              <a:t>)</a:t>
            </a:r>
            <a:r>
              <a:rPr kumimoji="1" lang="ja-JP" altLang="en-US"/>
              <a:t>ー　　　</a:t>
            </a:r>
            <a:r>
              <a:rPr kumimoji="1" lang="en-US" altLang="ja-JP"/>
              <a:t>300</a:t>
            </a:r>
            <a:r>
              <a:rPr lang="ja-JP" altLang="en-US"/>
              <a:t>万円</a:t>
            </a:r>
            <a:endParaRPr lang="en-US" altLang="ja-JP"/>
          </a:p>
          <a:p>
            <a:r>
              <a:rPr kumimoji="1" lang="ja-JP" altLang="en-US"/>
              <a:t>子供の居場所づくり支援体制強化事業</a:t>
            </a:r>
            <a:r>
              <a:rPr kumimoji="1" lang="en-US" altLang="ja-JP"/>
              <a:t>(</a:t>
            </a:r>
            <a:r>
              <a:rPr kumimoji="1" lang="ja-JP" altLang="en-US"/>
              <a:t>居場所機能</a:t>
            </a:r>
            <a:r>
              <a:rPr kumimoji="1" lang="en-US" altLang="ja-JP"/>
              <a:t>)</a:t>
            </a:r>
            <a:r>
              <a:rPr kumimoji="1" lang="ja-JP" altLang="en-US"/>
              <a:t>ー</a:t>
            </a:r>
            <a:r>
              <a:rPr kumimoji="1" lang="en-US" altLang="ja-JP"/>
              <a:t>200</a:t>
            </a:r>
            <a:r>
              <a:rPr kumimoji="1" lang="ja-JP" altLang="en-US"/>
              <a:t>万円</a:t>
            </a:r>
            <a:endParaRPr kumimoji="1" lang="en-US" altLang="ja-JP"/>
          </a:p>
          <a:p>
            <a:r>
              <a:rPr lang="ja-JP" altLang="en-US"/>
              <a:t>茨城県青少年健全育成補助</a:t>
            </a:r>
            <a:r>
              <a:rPr lang="en-US" altLang="ja-JP"/>
              <a:t>(</a:t>
            </a:r>
            <a:r>
              <a:rPr lang="ja-JP" altLang="en-US"/>
              <a:t>環境整備</a:t>
            </a:r>
            <a:r>
              <a:rPr lang="en-US" altLang="ja-JP"/>
              <a:t>)</a:t>
            </a:r>
            <a:r>
              <a:rPr lang="ja-JP" altLang="en-US"/>
              <a:t>ー　　　　　　</a:t>
            </a:r>
            <a:r>
              <a:rPr lang="en-US" altLang="ja-JP"/>
              <a:t>100</a:t>
            </a:r>
            <a:r>
              <a:rPr lang="ja-JP" altLang="en-US"/>
              <a:t>万円</a:t>
            </a:r>
            <a:endParaRPr lang="en-US" altLang="ja-JP"/>
          </a:p>
          <a:p>
            <a:r>
              <a:rPr kumimoji="1" lang="ja-JP" altLang="en-US"/>
              <a:t>市独自若者居場所補助</a:t>
            </a:r>
            <a:r>
              <a:rPr kumimoji="1" lang="en-US" altLang="ja-JP"/>
              <a:t>(</a:t>
            </a:r>
            <a:r>
              <a:rPr lang="en-US" altLang="ja-JP"/>
              <a:t>NPO</a:t>
            </a:r>
            <a:r>
              <a:rPr lang="ja-JP" altLang="en-US"/>
              <a:t>経由</a:t>
            </a:r>
            <a:r>
              <a:rPr lang="en-US" altLang="ja-JP"/>
              <a:t>)(</a:t>
            </a:r>
            <a:r>
              <a:rPr lang="ja-JP" altLang="en-US"/>
              <a:t>家具</a:t>
            </a:r>
            <a:r>
              <a:rPr lang="en-US" altLang="ja-JP"/>
              <a:t>)</a:t>
            </a:r>
            <a:r>
              <a:rPr lang="ja-JP" altLang="en-US"/>
              <a:t>ー　　　　　</a:t>
            </a:r>
            <a:r>
              <a:rPr lang="en-US" altLang="ja-JP"/>
              <a:t>200</a:t>
            </a:r>
            <a:r>
              <a:rPr lang="ja-JP" altLang="en-US"/>
              <a:t>万円</a:t>
            </a:r>
            <a:endParaRPr lang="en-US" altLang="ja-JP"/>
          </a:p>
          <a:p>
            <a:r>
              <a:rPr kumimoji="1" lang="ja-JP" altLang="en-US"/>
              <a:t>民間助成</a:t>
            </a:r>
            <a:r>
              <a:rPr kumimoji="1" lang="en-US" altLang="ja-JP"/>
              <a:t>(NPO)(</a:t>
            </a:r>
            <a:r>
              <a:rPr kumimoji="1" lang="ja-JP" altLang="en-US"/>
              <a:t>交流設備</a:t>
            </a:r>
            <a:r>
              <a:rPr kumimoji="1" lang="en-US" altLang="ja-JP"/>
              <a:t>)</a:t>
            </a:r>
            <a:r>
              <a:rPr kumimoji="1" lang="ja-JP" altLang="en-US"/>
              <a:t>ー　　　　　　　　　　　</a:t>
            </a:r>
            <a:r>
              <a:rPr kumimoji="1" lang="en-US" altLang="ja-JP"/>
              <a:t>200</a:t>
            </a:r>
            <a:r>
              <a:rPr kumimoji="1" lang="ja-JP" altLang="en-US"/>
              <a:t>万</a:t>
            </a:r>
            <a:endParaRPr kumimoji="1" lang="en-US" altLang="ja-JP"/>
          </a:p>
          <a:p>
            <a:r>
              <a:rPr lang="ja-JP" altLang="en-US"/>
              <a:t>市一般財源ー　　　　　　　　　　　　　　　　　  </a:t>
            </a:r>
            <a:r>
              <a:rPr lang="en-US" altLang="ja-JP" b="1">
                <a:solidFill>
                  <a:srgbClr val="FF0000"/>
                </a:solidFill>
              </a:rPr>
              <a:t>800</a:t>
            </a:r>
            <a:r>
              <a:rPr lang="ja-JP" altLang="en-US" b="1">
                <a:solidFill>
                  <a:srgbClr val="FF0000"/>
                </a:solidFill>
              </a:rPr>
              <a:t>万円</a:t>
            </a:r>
            <a:endParaRPr kumimoji="1" lang="ja-JP" altLang="en-US" b="1">
              <a:solidFill>
                <a:srgbClr val="FF0000"/>
              </a:solidFill>
            </a:endParaRPr>
          </a:p>
        </p:txBody>
      </p:sp>
      <p:sp>
        <p:nvSpPr>
          <p:cNvPr id="9" name="テキスト ボックス 8">
            <a:extLst>
              <a:ext uri="{FF2B5EF4-FFF2-40B4-BE49-F238E27FC236}">
                <a16:creationId xmlns:a16="http://schemas.microsoft.com/office/drawing/2014/main" id="{E37A0975-667B-4732-7C46-519AC043B4CD}"/>
              </a:ext>
            </a:extLst>
          </p:cNvPr>
          <p:cNvSpPr txBox="1"/>
          <p:nvPr/>
        </p:nvSpPr>
        <p:spPr>
          <a:xfrm>
            <a:off x="4514268" y="1268004"/>
            <a:ext cx="5525872" cy="369332"/>
          </a:xfrm>
          <a:prstGeom prst="rect">
            <a:avLst/>
          </a:prstGeom>
          <a:noFill/>
        </p:spPr>
        <p:txBody>
          <a:bodyPr wrap="none" rtlCol="0">
            <a:spAutoFit/>
          </a:bodyPr>
          <a:lstStyle/>
          <a:p>
            <a:r>
              <a:rPr kumimoji="1" lang="ja-JP" altLang="en-US"/>
              <a:t>市がテナントを賃借→運営を</a:t>
            </a:r>
            <a:r>
              <a:rPr kumimoji="1" lang="en-US" altLang="ja-JP"/>
              <a:t>NPO</a:t>
            </a:r>
            <a:r>
              <a:rPr kumimoji="1" lang="ja-JP" altLang="en-US"/>
              <a:t>法人に協定・委託</a:t>
            </a:r>
          </a:p>
        </p:txBody>
      </p:sp>
    </p:spTree>
    <p:extLst>
      <p:ext uri="{BB962C8B-B14F-4D97-AF65-F5344CB8AC3E}">
        <p14:creationId xmlns:p14="http://schemas.microsoft.com/office/powerpoint/2010/main" val="12780001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A8A0-7692-7F8E-1735-DC7895CDB42A}"/>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831A4076-D35B-7B3B-A885-4BA7E1D518E4}"/>
              </a:ext>
            </a:extLst>
          </p:cNvPr>
          <p:cNvSpPr>
            <a:spLocks noGrp="1"/>
          </p:cNvSpPr>
          <p:nvPr>
            <p:ph type="body" sz="quarter" idx="10"/>
          </p:nvPr>
        </p:nvSpPr>
        <p:spPr/>
        <p:txBody>
          <a:bodyPr/>
          <a:lstStyle/>
          <a:p>
            <a:r>
              <a:rPr kumimoji="1" lang="ja-JP" altLang="en-US"/>
              <a:t>道の駅</a:t>
            </a:r>
          </a:p>
        </p:txBody>
      </p:sp>
      <p:sp>
        <p:nvSpPr>
          <p:cNvPr id="3" name="タイトル 2">
            <a:extLst>
              <a:ext uri="{FF2B5EF4-FFF2-40B4-BE49-F238E27FC236}">
                <a16:creationId xmlns:a16="http://schemas.microsoft.com/office/drawing/2014/main" id="{D5C3834B-5CF3-176B-F217-4F7C5792698D}"/>
              </a:ext>
            </a:extLst>
          </p:cNvPr>
          <p:cNvSpPr>
            <a:spLocks noGrp="1"/>
          </p:cNvSpPr>
          <p:nvPr>
            <p:ph type="ctrTitle"/>
          </p:nvPr>
        </p:nvSpPr>
        <p:spPr/>
        <p:txBody>
          <a:bodyPr/>
          <a:lstStyle/>
          <a:p>
            <a:r>
              <a:rPr lang="ja-JP" altLang="en-US"/>
              <a:t>地域愛着</a:t>
            </a:r>
          </a:p>
        </p:txBody>
      </p:sp>
      <p:sp>
        <p:nvSpPr>
          <p:cNvPr id="5" name="テキスト ボックス 4">
            <a:extLst>
              <a:ext uri="{FF2B5EF4-FFF2-40B4-BE49-F238E27FC236}">
                <a16:creationId xmlns:a16="http://schemas.microsoft.com/office/drawing/2014/main" id="{381E6658-EAEA-B953-3BC2-9D2F6784E870}"/>
              </a:ext>
            </a:extLst>
          </p:cNvPr>
          <p:cNvSpPr txBox="1"/>
          <p:nvPr/>
        </p:nvSpPr>
        <p:spPr>
          <a:xfrm>
            <a:off x="330200" y="1397000"/>
            <a:ext cx="3211135" cy="646331"/>
          </a:xfrm>
          <a:prstGeom prst="rect">
            <a:avLst/>
          </a:prstGeom>
          <a:noFill/>
        </p:spPr>
        <p:txBody>
          <a:bodyPr wrap="none" rtlCol="0">
            <a:spAutoFit/>
          </a:bodyPr>
          <a:lstStyle/>
          <a:p>
            <a:r>
              <a:rPr kumimoji="1" lang="ja-JP" altLang="en-US"/>
              <a:t>営業時間：</a:t>
            </a:r>
            <a:r>
              <a:rPr kumimoji="1" lang="en-US" altLang="ja-JP"/>
              <a:t>16:00</a:t>
            </a:r>
            <a:r>
              <a:rPr kumimoji="1" lang="ja-JP" altLang="en-US"/>
              <a:t>～</a:t>
            </a:r>
            <a:r>
              <a:rPr kumimoji="1" lang="en-US" altLang="ja-JP"/>
              <a:t>21:00</a:t>
            </a:r>
          </a:p>
          <a:p>
            <a:r>
              <a:rPr lang="ja-JP" altLang="en-US"/>
              <a:t>利用客層：高校生～</a:t>
            </a:r>
            <a:r>
              <a:rPr lang="en-US" altLang="ja-JP"/>
              <a:t>20</a:t>
            </a:r>
            <a:r>
              <a:rPr lang="ja-JP" altLang="en-US"/>
              <a:t>代前半</a:t>
            </a:r>
            <a:endParaRPr lang="en-US" altLang="ja-JP"/>
          </a:p>
        </p:txBody>
      </p:sp>
      <p:sp>
        <p:nvSpPr>
          <p:cNvPr id="27" name="テキスト ボックス 26">
            <a:extLst>
              <a:ext uri="{FF2B5EF4-FFF2-40B4-BE49-F238E27FC236}">
                <a16:creationId xmlns:a16="http://schemas.microsoft.com/office/drawing/2014/main" id="{A6439DDC-F0DC-FB0C-AFBA-EC62B6971FE5}"/>
              </a:ext>
            </a:extLst>
          </p:cNvPr>
          <p:cNvSpPr txBox="1"/>
          <p:nvPr/>
        </p:nvSpPr>
        <p:spPr>
          <a:xfrm>
            <a:off x="330200" y="2349500"/>
            <a:ext cx="9879628" cy="1200329"/>
          </a:xfrm>
          <a:prstGeom prst="rect">
            <a:avLst/>
          </a:prstGeom>
          <a:noFill/>
        </p:spPr>
        <p:txBody>
          <a:bodyPr wrap="none" rtlCol="0">
            <a:spAutoFit/>
          </a:bodyPr>
          <a:lstStyle/>
          <a:p>
            <a:r>
              <a:rPr kumimoji="1" lang="ja-JP" altLang="en-US"/>
              <a:t>高校生以上の利用</a:t>
            </a:r>
            <a:endParaRPr kumimoji="1" lang="en-US" altLang="ja-JP"/>
          </a:p>
          <a:p>
            <a:r>
              <a:rPr lang="ja-JP" altLang="en-US"/>
              <a:t>→当施設を利用し外に出た学生が新たな経験を持ち込み高校生と交流し、イベントの創設や</a:t>
            </a:r>
            <a:endParaRPr lang="en-US" altLang="ja-JP"/>
          </a:p>
          <a:p>
            <a:r>
              <a:rPr lang="ja-JP" altLang="en-US"/>
              <a:t>　施設の活発化につながることが想定され、その結果施設の魅力度向上による利用客数増加、</a:t>
            </a:r>
            <a:endParaRPr lang="en-US" altLang="ja-JP"/>
          </a:p>
          <a:p>
            <a:r>
              <a:rPr kumimoji="1" lang="ja-JP" altLang="en-US"/>
              <a:t>　さらなる愛着醸成という循環が見込める</a:t>
            </a:r>
          </a:p>
        </p:txBody>
      </p:sp>
      <p:sp>
        <p:nvSpPr>
          <p:cNvPr id="28" name="テキスト ボックス 27">
            <a:extLst>
              <a:ext uri="{FF2B5EF4-FFF2-40B4-BE49-F238E27FC236}">
                <a16:creationId xmlns:a16="http://schemas.microsoft.com/office/drawing/2014/main" id="{CF70567A-313B-E058-201E-6D76086086BA}"/>
              </a:ext>
            </a:extLst>
          </p:cNvPr>
          <p:cNvSpPr txBox="1"/>
          <p:nvPr/>
        </p:nvSpPr>
        <p:spPr>
          <a:xfrm>
            <a:off x="330200" y="3754083"/>
            <a:ext cx="11117146" cy="1200329"/>
          </a:xfrm>
          <a:prstGeom prst="rect">
            <a:avLst/>
          </a:prstGeom>
          <a:noFill/>
        </p:spPr>
        <p:txBody>
          <a:bodyPr wrap="none" rtlCol="0">
            <a:spAutoFit/>
          </a:bodyPr>
          <a:lstStyle/>
          <a:p>
            <a:r>
              <a:rPr kumimoji="1" lang="en-US" altLang="ja-JP"/>
              <a:t>NPO</a:t>
            </a:r>
            <a:r>
              <a:rPr kumimoji="1" lang="ja-JP" altLang="en-US"/>
              <a:t>法人との協定</a:t>
            </a:r>
            <a:endParaRPr kumimoji="1" lang="en-US" altLang="ja-JP"/>
          </a:p>
          <a:p>
            <a:r>
              <a:rPr lang="ja-JP" altLang="en-US"/>
              <a:t>→</a:t>
            </a:r>
            <a:r>
              <a:rPr lang="en-US" altLang="ja-JP"/>
              <a:t>NPO</a:t>
            </a:r>
            <a:r>
              <a:rPr lang="ja-JP" altLang="en-US"/>
              <a:t>法人土浦わかものの街プロジェクトは</a:t>
            </a:r>
            <a:r>
              <a:rPr lang="en-US" altLang="ja-JP"/>
              <a:t>2024</a:t>
            </a:r>
            <a:r>
              <a:rPr lang="ja-JP" altLang="en-US"/>
              <a:t>年に学生主体で開催されたティーンズフェスティバルの</a:t>
            </a:r>
            <a:endParaRPr lang="en-US" altLang="ja-JP"/>
          </a:p>
          <a:p>
            <a:r>
              <a:rPr lang="ja-JP" altLang="en-US"/>
              <a:t>　運営補助を行った団体で地域の子供の居場所づくりの事業や地域イベント運営事業を行っており、</a:t>
            </a:r>
            <a:endParaRPr lang="en-US" altLang="ja-JP"/>
          </a:p>
          <a:p>
            <a:r>
              <a:rPr lang="ja-JP" altLang="en-US"/>
              <a:t>　高校生の地域資源、地域住民との接触を作り出す機会を創出してくれると考えられる。</a:t>
            </a:r>
            <a:endParaRPr kumimoji="1" lang="en-US" altLang="ja-JP"/>
          </a:p>
        </p:txBody>
      </p:sp>
    </p:spTree>
    <p:extLst>
      <p:ext uri="{BB962C8B-B14F-4D97-AF65-F5344CB8AC3E}">
        <p14:creationId xmlns:p14="http://schemas.microsoft.com/office/powerpoint/2010/main" val="42872071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0A2D4E6F-8636-AEC1-1513-81F3446791A6}"/>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7B38BFED-0CC2-0CD7-102B-F5A9922E3056}"/>
              </a:ext>
            </a:extLst>
          </p:cNvPr>
          <p:cNvSpPr>
            <a:spLocks noGrp="1"/>
          </p:cNvSpPr>
          <p:nvPr>
            <p:ph type="ctrTitle"/>
          </p:nvPr>
        </p:nvSpPr>
        <p:spPr/>
        <p:txBody>
          <a:bodyPr>
            <a:normAutofit/>
          </a:bodyPr>
          <a:lstStyle/>
          <a:p>
            <a:r>
              <a:rPr kumimoji="1" lang="ja-JP" altLang="en-US"/>
              <a:t>企業誘致　利益計算</a:t>
            </a:r>
          </a:p>
        </p:txBody>
      </p:sp>
      <p:sp>
        <p:nvSpPr>
          <p:cNvPr id="5" name="テキスト ボックス 4">
            <a:extLst>
              <a:ext uri="{FF2B5EF4-FFF2-40B4-BE49-F238E27FC236}">
                <a16:creationId xmlns:a16="http://schemas.microsoft.com/office/drawing/2014/main" id="{3549B389-8C63-9003-3F48-461DDD088686}"/>
              </a:ext>
            </a:extLst>
          </p:cNvPr>
          <p:cNvSpPr txBox="1"/>
          <p:nvPr/>
        </p:nvSpPr>
        <p:spPr>
          <a:xfrm>
            <a:off x="625039" y="1028343"/>
            <a:ext cx="10925277" cy="4801314"/>
          </a:xfrm>
          <a:prstGeom prst="rect">
            <a:avLst/>
          </a:prstGeom>
          <a:noFill/>
        </p:spPr>
        <p:txBody>
          <a:bodyPr wrap="square" rtlCol="0">
            <a:spAutoFit/>
          </a:bodyPr>
          <a:lstStyle/>
          <a:p>
            <a:r>
              <a:rPr kumimoji="1" lang="ja-JP" altLang="en-US"/>
              <a:t>・場所</a:t>
            </a:r>
            <a:endParaRPr kumimoji="1" lang="en-US" altLang="ja-JP"/>
          </a:p>
          <a:p>
            <a:r>
              <a:rPr kumimoji="1" lang="ja-JP" altLang="en-US"/>
              <a:t>国道</a:t>
            </a:r>
            <a:r>
              <a:rPr kumimoji="1" lang="en-US" altLang="ja-JP"/>
              <a:t>125</a:t>
            </a:r>
            <a:r>
              <a:rPr kumimoji="1" lang="ja-JP" altLang="en-US"/>
              <a:t>号沿いで土浦駅から亀城公園に至るまでの間</a:t>
            </a:r>
            <a:endParaRPr kumimoji="1" lang="en-US" altLang="ja-JP"/>
          </a:p>
          <a:p>
            <a:r>
              <a:rPr lang="ja-JP" altLang="en-US"/>
              <a:t>・想定（参考：ジソウラボ）</a:t>
            </a:r>
            <a:endParaRPr lang="en-US" altLang="ja-JP"/>
          </a:p>
          <a:p>
            <a:r>
              <a:rPr kumimoji="1" lang="en-US" altLang="ja-JP"/>
              <a:t>1</a:t>
            </a:r>
            <a:r>
              <a:rPr kumimoji="1" lang="ja-JP" altLang="en-US"/>
              <a:t>～</a:t>
            </a:r>
            <a:r>
              <a:rPr kumimoji="1" lang="en-US" altLang="ja-JP"/>
              <a:t>2</a:t>
            </a:r>
            <a:r>
              <a:rPr kumimoji="1" lang="ja-JP" altLang="en-US"/>
              <a:t>年目：</a:t>
            </a:r>
            <a:r>
              <a:rPr kumimoji="1" lang="en-US" altLang="ja-JP"/>
              <a:t>1</a:t>
            </a:r>
            <a:r>
              <a:rPr kumimoji="1" lang="ja-JP" altLang="en-US"/>
              <a:t>店舗</a:t>
            </a:r>
            <a:endParaRPr kumimoji="1" lang="en-US" altLang="ja-JP"/>
          </a:p>
          <a:p>
            <a:r>
              <a:rPr lang="en-US" altLang="ja-JP"/>
              <a:t>3</a:t>
            </a:r>
            <a:r>
              <a:rPr lang="ja-JP" altLang="en-US"/>
              <a:t>年目：</a:t>
            </a:r>
            <a:r>
              <a:rPr lang="en-US" altLang="ja-JP"/>
              <a:t>2</a:t>
            </a:r>
            <a:r>
              <a:rPr lang="ja-JP" altLang="en-US"/>
              <a:t>店舗</a:t>
            </a:r>
            <a:endParaRPr lang="en-US" altLang="ja-JP"/>
          </a:p>
          <a:p>
            <a:r>
              <a:rPr kumimoji="1" lang="en-US" altLang="ja-JP"/>
              <a:t>4</a:t>
            </a:r>
            <a:r>
              <a:rPr lang="ja-JP" altLang="en-US"/>
              <a:t>～</a:t>
            </a:r>
            <a:r>
              <a:rPr kumimoji="1" lang="en-US" altLang="ja-JP"/>
              <a:t>5</a:t>
            </a:r>
            <a:r>
              <a:rPr lang="ja-JP" altLang="en-US"/>
              <a:t>年目</a:t>
            </a:r>
            <a:r>
              <a:rPr kumimoji="1" lang="ja-JP" altLang="en-US"/>
              <a:t>：</a:t>
            </a:r>
            <a:r>
              <a:rPr kumimoji="1" lang="en-US" altLang="ja-JP"/>
              <a:t>5</a:t>
            </a:r>
            <a:r>
              <a:rPr kumimoji="1" lang="ja-JP" altLang="en-US"/>
              <a:t>～</a:t>
            </a:r>
            <a:r>
              <a:rPr kumimoji="1" lang="en-US" altLang="ja-JP"/>
              <a:t>8</a:t>
            </a:r>
            <a:r>
              <a:rPr kumimoji="1" lang="ja-JP" altLang="en-US"/>
              <a:t>店舗</a:t>
            </a:r>
            <a:endParaRPr kumimoji="1" lang="en-US" altLang="ja-JP"/>
          </a:p>
          <a:p>
            <a:r>
              <a:rPr lang="en-US" altLang="ja-JP"/>
              <a:t>6</a:t>
            </a:r>
            <a:r>
              <a:rPr lang="ja-JP" altLang="en-US"/>
              <a:t>～</a:t>
            </a:r>
            <a:r>
              <a:rPr lang="en-US" altLang="ja-JP"/>
              <a:t>8</a:t>
            </a:r>
            <a:r>
              <a:rPr lang="ja-JP" altLang="en-US"/>
              <a:t>年目：</a:t>
            </a:r>
            <a:r>
              <a:rPr lang="en-US" altLang="ja-JP"/>
              <a:t>13</a:t>
            </a:r>
            <a:r>
              <a:rPr lang="ja-JP" altLang="en-US"/>
              <a:t>～</a:t>
            </a:r>
            <a:r>
              <a:rPr lang="en-US" altLang="ja-JP"/>
              <a:t>21</a:t>
            </a:r>
            <a:r>
              <a:rPr lang="ja-JP" altLang="en-US"/>
              <a:t>店舗</a:t>
            </a:r>
            <a:endParaRPr lang="en-US" altLang="ja-JP"/>
          </a:p>
          <a:p>
            <a:r>
              <a:rPr kumimoji="1" lang="en-US" altLang="ja-JP"/>
              <a:t>9</a:t>
            </a:r>
            <a:r>
              <a:rPr kumimoji="1" lang="ja-JP" altLang="en-US"/>
              <a:t>～</a:t>
            </a:r>
            <a:r>
              <a:rPr kumimoji="1" lang="en-US" altLang="ja-JP"/>
              <a:t>20</a:t>
            </a:r>
            <a:r>
              <a:rPr kumimoji="1" lang="ja-JP" altLang="en-US"/>
              <a:t>年目：</a:t>
            </a:r>
            <a:r>
              <a:rPr kumimoji="1" lang="en-US" altLang="ja-JP"/>
              <a:t>21</a:t>
            </a:r>
            <a:r>
              <a:rPr kumimoji="1" lang="ja-JP" altLang="en-US"/>
              <a:t>店舗</a:t>
            </a:r>
            <a:endParaRPr kumimoji="1" lang="en-US" altLang="ja-JP"/>
          </a:p>
          <a:p>
            <a:r>
              <a:rPr lang="en-US" altLang="ja-JP"/>
              <a:t>1</a:t>
            </a:r>
            <a:r>
              <a:rPr lang="ja-JP" altLang="en-US"/>
              <a:t>日</a:t>
            </a:r>
            <a:r>
              <a:rPr lang="en-US" altLang="ja-JP"/>
              <a:t>1000</a:t>
            </a:r>
            <a:r>
              <a:rPr lang="ja-JP" altLang="en-US"/>
              <a:t>人がこの</a:t>
            </a:r>
            <a:r>
              <a:rPr lang="en-US" altLang="ja-JP"/>
              <a:t>21</a:t>
            </a:r>
            <a:r>
              <a:rPr lang="ja-JP" altLang="en-US"/>
              <a:t>店舗のうちいずれかに立ち寄る想定</a:t>
            </a:r>
            <a:endParaRPr lang="en-US" altLang="ja-JP"/>
          </a:p>
          <a:p>
            <a:r>
              <a:rPr lang="ja-JP" altLang="en-US"/>
              <a:t>店を訪れた人のうち、</a:t>
            </a:r>
            <a:r>
              <a:rPr lang="en-US" altLang="ja-JP"/>
              <a:t>7</a:t>
            </a:r>
            <a:r>
              <a:rPr lang="ja-JP" altLang="en-US"/>
              <a:t>割がその店舗で買い物し、</a:t>
            </a:r>
            <a:r>
              <a:rPr lang="en-US" altLang="ja-JP"/>
              <a:t>3</a:t>
            </a:r>
            <a:r>
              <a:rPr lang="ja-JP" altLang="en-US"/>
              <a:t>割は買い物しない</a:t>
            </a:r>
            <a:endParaRPr lang="en-US" altLang="ja-JP"/>
          </a:p>
          <a:p>
            <a:r>
              <a:rPr lang="ja-JP" altLang="en-US"/>
              <a:t>一人当たり使う金額</a:t>
            </a:r>
            <a:endParaRPr lang="en-US" altLang="ja-JP"/>
          </a:p>
          <a:p>
            <a:r>
              <a:rPr lang="ja-JP" altLang="en-US"/>
              <a:t>高校生（</a:t>
            </a:r>
            <a:r>
              <a:rPr lang="en-US" altLang="ja-JP"/>
              <a:t>50</a:t>
            </a:r>
            <a:r>
              <a:rPr lang="ja-JP" altLang="en-US"/>
              <a:t>％）：約</a:t>
            </a:r>
            <a:r>
              <a:rPr lang="en-US" altLang="ja-JP"/>
              <a:t>400</a:t>
            </a:r>
            <a:r>
              <a:rPr lang="ja-JP" altLang="en-US"/>
              <a:t>円（放課後の買い食い）</a:t>
            </a:r>
            <a:endParaRPr lang="en-US" altLang="ja-JP"/>
          </a:p>
          <a:p>
            <a:r>
              <a:rPr lang="ja-JP" altLang="en-US"/>
              <a:t>一般の通勤・通学・地元住民（</a:t>
            </a:r>
            <a:r>
              <a:rPr lang="en-US" altLang="ja-JP"/>
              <a:t>35</a:t>
            </a:r>
            <a:r>
              <a:rPr lang="ja-JP" altLang="en-US"/>
              <a:t>％）：約</a:t>
            </a:r>
            <a:r>
              <a:rPr lang="en-US" altLang="ja-JP"/>
              <a:t>800</a:t>
            </a:r>
            <a:r>
              <a:rPr lang="ja-JP" altLang="en-US"/>
              <a:t>円（一回のごはん）</a:t>
            </a:r>
            <a:endParaRPr lang="en-US" altLang="ja-JP"/>
          </a:p>
          <a:p>
            <a:r>
              <a:rPr lang="ja-JP" altLang="en-US"/>
              <a:t>観光客（</a:t>
            </a:r>
            <a:r>
              <a:rPr lang="en-US" altLang="ja-JP"/>
              <a:t>15</a:t>
            </a:r>
            <a:r>
              <a:rPr lang="ja-JP" altLang="en-US"/>
              <a:t>％）：約</a:t>
            </a:r>
            <a:r>
              <a:rPr lang="en-US" altLang="ja-JP"/>
              <a:t>1200</a:t>
            </a:r>
            <a:r>
              <a:rPr lang="ja-JP" altLang="en-US"/>
              <a:t>円（ごはん</a:t>
            </a:r>
            <a:r>
              <a:rPr lang="en-US" altLang="ja-JP"/>
              <a:t>+</a:t>
            </a:r>
            <a:r>
              <a:rPr lang="ja-JP" altLang="en-US"/>
              <a:t>お土産・特産品）</a:t>
            </a:r>
            <a:endParaRPr lang="en-US" altLang="ja-JP"/>
          </a:p>
          <a:p>
            <a:r>
              <a:rPr kumimoji="1" lang="ja-JP" altLang="en-US"/>
              <a:t>事業主の累計純利益：約</a:t>
            </a:r>
            <a:r>
              <a:rPr kumimoji="1" lang="en-US" altLang="ja-JP"/>
              <a:t>2</a:t>
            </a:r>
            <a:r>
              <a:rPr kumimoji="1" lang="ja-JP" altLang="en-US"/>
              <a:t>億</a:t>
            </a:r>
            <a:r>
              <a:rPr kumimoji="1" lang="en-US" altLang="ja-JP"/>
              <a:t>5300</a:t>
            </a:r>
            <a:r>
              <a:rPr lang="ja-JP" altLang="en-US"/>
              <a:t>万円</a:t>
            </a:r>
            <a:endParaRPr lang="en-US" altLang="ja-JP"/>
          </a:p>
          <a:p>
            <a:r>
              <a:rPr kumimoji="1" lang="ja-JP" altLang="en-US"/>
              <a:t>地域経済への直接影響：約</a:t>
            </a:r>
            <a:r>
              <a:rPr kumimoji="1" lang="en-US" altLang="ja-JP"/>
              <a:t>21</a:t>
            </a:r>
            <a:r>
              <a:rPr kumimoji="1" lang="ja-JP" altLang="en-US"/>
              <a:t>億</a:t>
            </a:r>
            <a:r>
              <a:rPr kumimoji="1" lang="en-US" altLang="ja-JP"/>
              <a:t>5500</a:t>
            </a:r>
            <a:r>
              <a:rPr kumimoji="1" lang="ja-JP" altLang="en-US"/>
              <a:t>万円</a:t>
            </a:r>
            <a:endParaRPr kumimoji="1" lang="en-US" altLang="ja-JP"/>
          </a:p>
          <a:p>
            <a:r>
              <a:rPr lang="ja-JP" altLang="en-US"/>
              <a:t>市への直接税収インパクト：約</a:t>
            </a:r>
            <a:r>
              <a:rPr lang="en-US" altLang="ja-JP"/>
              <a:t>3800</a:t>
            </a:r>
            <a:r>
              <a:rPr lang="ja-JP" altLang="en-US"/>
              <a:t>万円</a:t>
            </a:r>
            <a:endParaRPr lang="en-US" altLang="ja-JP"/>
          </a:p>
        </p:txBody>
      </p:sp>
    </p:spTree>
    <p:extLst>
      <p:ext uri="{BB962C8B-B14F-4D97-AF65-F5344CB8AC3E}">
        <p14:creationId xmlns:p14="http://schemas.microsoft.com/office/powerpoint/2010/main" val="2970786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1871EE4E-6244-8E03-9AB5-E6749C28CAF0}"/>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1B7135D1-858D-30CE-B612-D30EF878DA79}"/>
              </a:ext>
            </a:extLst>
          </p:cNvPr>
          <p:cNvSpPr>
            <a:spLocks noGrp="1"/>
          </p:cNvSpPr>
          <p:nvPr>
            <p:ph type="ctrTitle"/>
          </p:nvPr>
        </p:nvSpPr>
        <p:spPr/>
        <p:txBody>
          <a:bodyPr/>
          <a:lstStyle/>
          <a:p>
            <a:r>
              <a:rPr lang="ja-JP" altLang="en-US"/>
              <a:t>企業誘致</a:t>
            </a:r>
            <a:endParaRPr kumimoji="1" lang="ja-JP" altLang="en-US"/>
          </a:p>
        </p:txBody>
      </p:sp>
      <p:sp>
        <p:nvSpPr>
          <p:cNvPr id="4" name="テキスト ボックス 3">
            <a:extLst>
              <a:ext uri="{FF2B5EF4-FFF2-40B4-BE49-F238E27FC236}">
                <a16:creationId xmlns:a16="http://schemas.microsoft.com/office/drawing/2014/main" id="{BBD3237D-0EF6-8900-5AAE-AA88D7E1E6AC}"/>
              </a:ext>
            </a:extLst>
          </p:cNvPr>
          <p:cNvSpPr txBox="1"/>
          <p:nvPr/>
        </p:nvSpPr>
        <p:spPr>
          <a:xfrm>
            <a:off x="625039" y="944917"/>
            <a:ext cx="10848504" cy="1200329"/>
          </a:xfrm>
          <a:prstGeom prst="rect">
            <a:avLst/>
          </a:prstGeom>
          <a:noFill/>
        </p:spPr>
        <p:txBody>
          <a:bodyPr wrap="square" rtlCol="0">
            <a:spAutoFit/>
          </a:bodyPr>
          <a:lstStyle/>
          <a:p>
            <a:r>
              <a:rPr kumimoji="1" lang="ja-JP" altLang="en-US"/>
              <a:t>・事業主利益計算方法</a:t>
            </a:r>
            <a:endParaRPr kumimoji="1" lang="en-US" altLang="ja-JP"/>
          </a:p>
          <a:p>
            <a:r>
              <a:rPr kumimoji="1" lang="ja-JP" altLang="en-US"/>
              <a:t>①</a:t>
            </a:r>
            <a:r>
              <a:rPr kumimoji="1" lang="en-US" altLang="ja-JP"/>
              <a:t>1</a:t>
            </a:r>
            <a:r>
              <a:rPr kumimoji="1" lang="ja-JP" altLang="en-US"/>
              <a:t>日あたりの購入者数（</a:t>
            </a:r>
            <a:r>
              <a:rPr kumimoji="1" lang="en-US" altLang="ja-JP"/>
              <a:t>1</a:t>
            </a:r>
            <a:r>
              <a:rPr kumimoji="1" lang="ja-JP" altLang="en-US"/>
              <a:t>店舗平均）　</a:t>
            </a:r>
            <a:r>
              <a:rPr kumimoji="1" lang="en-US" altLang="ja-JP"/>
              <a:t>1000÷21×0.7</a:t>
            </a:r>
            <a:r>
              <a:rPr kumimoji="1" lang="ja-JP" altLang="en-US"/>
              <a:t>（購買率）≒</a:t>
            </a:r>
            <a:r>
              <a:rPr kumimoji="1" lang="en-US" altLang="ja-JP"/>
              <a:t>33.3</a:t>
            </a:r>
            <a:r>
              <a:rPr kumimoji="1" lang="ja-JP" altLang="en-US"/>
              <a:t>人</a:t>
            </a:r>
            <a:endParaRPr kumimoji="1" lang="en-US" altLang="ja-JP"/>
          </a:p>
          <a:p>
            <a:r>
              <a:rPr kumimoji="1" lang="ja-JP" altLang="en-US"/>
              <a:t>②年間売り上げ（</a:t>
            </a:r>
            <a:r>
              <a:rPr kumimoji="1" lang="en-US" altLang="ja-JP"/>
              <a:t>1</a:t>
            </a:r>
            <a:r>
              <a:rPr kumimoji="1" lang="ja-JP" altLang="en-US"/>
              <a:t>店舗平均）　</a:t>
            </a:r>
            <a:r>
              <a:rPr kumimoji="1" lang="en-US" altLang="ja-JP"/>
              <a:t>33.3</a:t>
            </a:r>
            <a:r>
              <a:rPr kumimoji="1" lang="ja-JP" altLang="en-US"/>
              <a:t>人</a:t>
            </a:r>
            <a:r>
              <a:rPr kumimoji="1" lang="en-US" altLang="ja-JP"/>
              <a:t>×650</a:t>
            </a:r>
            <a:r>
              <a:rPr kumimoji="1" lang="ja-JP" altLang="en-US"/>
              <a:t>円</a:t>
            </a:r>
            <a:r>
              <a:rPr kumimoji="1" lang="en-US" altLang="ja-JP"/>
              <a:t>×365</a:t>
            </a:r>
            <a:r>
              <a:rPr kumimoji="1" lang="ja-JP" altLang="en-US"/>
              <a:t>日≒</a:t>
            </a:r>
            <a:r>
              <a:rPr kumimoji="1" lang="en-US" altLang="ja-JP"/>
              <a:t>7.908.333</a:t>
            </a:r>
            <a:r>
              <a:rPr kumimoji="1" lang="ja-JP" altLang="en-US"/>
              <a:t>円</a:t>
            </a:r>
            <a:endParaRPr kumimoji="1" lang="en-US" altLang="ja-JP"/>
          </a:p>
          <a:p>
            <a:r>
              <a:rPr lang="ja-JP" altLang="en-US"/>
              <a:t>③年間企業利益（</a:t>
            </a:r>
            <a:r>
              <a:rPr lang="en-US" altLang="ja-JP"/>
              <a:t>1</a:t>
            </a:r>
            <a:r>
              <a:rPr lang="ja-JP" altLang="en-US"/>
              <a:t>店舗平均）　</a:t>
            </a:r>
            <a:r>
              <a:rPr lang="en-US" altLang="ja-JP"/>
              <a:t> 7.908.333</a:t>
            </a:r>
            <a:r>
              <a:rPr lang="ja-JP" altLang="en-US"/>
              <a:t>円</a:t>
            </a:r>
            <a:r>
              <a:rPr lang="en-US" altLang="ja-JP"/>
              <a:t>×10</a:t>
            </a:r>
            <a:r>
              <a:rPr lang="ja-JP" altLang="en-US"/>
              <a:t>％（利益率）≒</a:t>
            </a:r>
            <a:r>
              <a:rPr lang="en-US" altLang="ja-JP"/>
              <a:t>790.833</a:t>
            </a:r>
            <a:r>
              <a:rPr lang="ja-JP" altLang="en-US"/>
              <a:t>円</a:t>
            </a:r>
            <a:endParaRPr kumimoji="1" lang="ja-JP" altLang="en-US"/>
          </a:p>
        </p:txBody>
      </p:sp>
      <p:graphicFrame>
        <p:nvGraphicFramePr>
          <p:cNvPr id="7" name="表 6">
            <a:extLst>
              <a:ext uri="{FF2B5EF4-FFF2-40B4-BE49-F238E27FC236}">
                <a16:creationId xmlns:a16="http://schemas.microsoft.com/office/drawing/2014/main" id="{1979012E-9207-473B-8A38-87C9652E1F82}"/>
              </a:ext>
            </a:extLst>
          </p:cNvPr>
          <p:cNvGraphicFramePr>
            <a:graphicFrameLocks noGrp="1"/>
          </p:cNvGraphicFramePr>
          <p:nvPr>
            <p:extLst>
              <p:ext uri="{D42A27DB-BD31-4B8C-83A1-F6EECF244321}">
                <p14:modId xmlns:p14="http://schemas.microsoft.com/office/powerpoint/2010/main" val="442552324"/>
              </p:ext>
            </p:extLst>
          </p:nvPr>
        </p:nvGraphicFramePr>
        <p:xfrm>
          <a:off x="625039" y="2145246"/>
          <a:ext cx="10008076" cy="4325326"/>
        </p:xfrm>
        <a:graphic>
          <a:graphicData uri="http://schemas.openxmlformats.org/drawingml/2006/table">
            <a:tbl>
              <a:tblPr/>
              <a:tblGrid>
                <a:gridCol w="2502019">
                  <a:extLst>
                    <a:ext uri="{9D8B030D-6E8A-4147-A177-3AD203B41FA5}">
                      <a16:colId xmlns:a16="http://schemas.microsoft.com/office/drawing/2014/main" val="2321016721"/>
                    </a:ext>
                  </a:extLst>
                </a:gridCol>
                <a:gridCol w="2502019">
                  <a:extLst>
                    <a:ext uri="{9D8B030D-6E8A-4147-A177-3AD203B41FA5}">
                      <a16:colId xmlns:a16="http://schemas.microsoft.com/office/drawing/2014/main" val="2052745715"/>
                    </a:ext>
                  </a:extLst>
                </a:gridCol>
                <a:gridCol w="2502019">
                  <a:extLst>
                    <a:ext uri="{9D8B030D-6E8A-4147-A177-3AD203B41FA5}">
                      <a16:colId xmlns:a16="http://schemas.microsoft.com/office/drawing/2014/main" val="1252497054"/>
                    </a:ext>
                  </a:extLst>
                </a:gridCol>
                <a:gridCol w="2502019">
                  <a:extLst>
                    <a:ext uri="{9D8B030D-6E8A-4147-A177-3AD203B41FA5}">
                      <a16:colId xmlns:a16="http://schemas.microsoft.com/office/drawing/2014/main" val="3642874242"/>
                    </a:ext>
                  </a:extLst>
                </a:gridCol>
              </a:tblGrid>
              <a:tr h="534457">
                <a:tc>
                  <a:txBody>
                    <a:bodyPr/>
                    <a:lstStyle/>
                    <a:p>
                      <a:pPr>
                        <a:buNone/>
                      </a:pPr>
                      <a:r>
                        <a:rPr lang="ja-JP" altLang="en-US" sz="1700"/>
                        <a:t>経過年</a:t>
                      </a:r>
                    </a:p>
                  </a:txBody>
                  <a:tcPr marL="87027" marR="87027" marT="43513" marB="43513" anchor="ctr">
                    <a:lnL>
                      <a:noFill/>
                    </a:lnL>
                    <a:lnR>
                      <a:noFill/>
                    </a:lnR>
                    <a:lnT>
                      <a:noFill/>
                    </a:lnT>
                    <a:lnB>
                      <a:noFill/>
                    </a:lnB>
                    <a:noFill/>
                  </a:tcPr>
                </a:tc>
                <a:tc>
                  <a:txBody>
                    <a:bodyPr/>
                    <a:lstStyle/>
                    <a:p>
                      <a:pPr>
                        <a:buNone/>
                      </a:pPr>
                      <a:r>
                        <a:rPr lang="ja-JP" altLang="en-US" sz="1700"/>
                        <a:t>新規出店</a:t>
                      </a:r>
                    </a:p>
                  </a:txBody>
                  <a:tcPr marL="87027" marR="87027" marT="43513" marB="43513" anchor="ctr">
                    <a:lnL>
                      <a:noFill/>
                    </a:lnL>
                    <a:lnR>
                      <a:noFill/>
                    </a:lnR>
                    <a:lnT>
                      <a:noFill/>
                    </a:lnT>
                    <a:lnB>
                      <a:noFill/>
                    </a:lnB>
                    <a:noFill/>
                  </a:tcPr>
                </a:tc>
                <a:tc>
                  <a:txBody>
                    <a:bodyPr/>
                    <a:lstStyle/>
                    <a:p>
                      <a:pPr>
                        <a:buNone/>
                      </a:pPr>
                      <a:r>
                        <a:rPr lang="ja-JP" altLang="en-US" sz="1700"/>
                        <a:t>合計店舗数</a:t>
                      </a:r>
                    </a:p>
                  </a:txBody>
                  <a:tcPr marL="87027" marR="87027" marT="43513" marB="43513" anchor="ctr">
                    <a:lnL>
                      <a:noFill/>
                    </a:lnL>
                    <a:lnR>
                      <a:noFill/>
                    </a:lnR>
                    <a:lnT>
                      <a:noFill/>
                    </a:lnT>
                    <a:lnB>
                      <a:noFill/>
                    </a:lnB>
                    <a:noFill/>
                  </a:tcPr>
                </a:tc>
                <a:tc>
                  <a:txBody>
                    <a:bodyPr/>
                    <a:lstStyle/>
                    <a:p>
                      <a:pPr>
                        <a:buNone/>
                      </a:pPr>
                      <a:r>
                        <a:rPr lang="ja-JP" altLang="en-US" sz="1700"/>
                        <a:t>その年の総利益（店舗数 </a:t>
                      </a:r>
                      <a:r>
                        <a:rPr lang="en-US" altLang="ja-JP" sz="1700"/>
                        <a:t>× 79</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443876953"/>
                  </a:ext>
                </a:extLst>
              </a:tr>
              <a:tr h="305656">
                <a:tc>
                  <a:txBody>
                    <a:bodyPr/>
                    <a:lstStyle/>
                    <a:p>
                      <a:pPr>
                        <a:buNone/>
                      </a:pPr>
                      <a:r>
                        <a:rPr lang="en-US" altLang="ja-JP" sz="1700"/>
                        <a:t>1</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+1</a:t>
                      </a:r>
                    </a:p>
                  </a:txBody>
                  <a:tcPr marL="87027" marR="87027" marT="43513" marB="43513" anchor="ctr">
                    <a:lnL>
                      <a:noFill/>
                    </a:lnL>
                    <a:lnR>
                      <a:noFill/>
                    </a:lnR>
                    <a:lnT>
                      <a:noFill/>
                    </a:lnT>
                    <a:lnB>
                      <a:noFill/>
                    </a:lnB>
                    <a:noFill/>
                  </a:tcPr>
                </a:tc>
                <a:tc>
                  <a:txBody>
                    <a:bodyPr/>
                    <a:lstStyle/>
                    <a:p>
                      <a:pPr>
                        <a:buNone/>
                      </a:pPr>
                      <a:r>
                        <a:rPr lang="en-US" altLang="ja-JP" sz="1700"/>
                        <a:t>1</a:t>
                      </a:r>
                    </a:p>
                  </a:txBody>
                  <a:tcPr marL="87027" marR="87027" marT="43513" marB="43513" anchor="ctr">
                    <a:lnL>
                      <a:noFill/>
                    </a:lnL>
                    <a:lnR>
                      <a:noFill/>
                    </a:lnR>
                    <a:lnT>
                      <a:noFill/>
                    </a:lnT>
                    <a:lnB>
                      <a:noFill/>
                    </a:lnB>
                    <a:noFill/>
                  </a:tcPr>
                </a:tc>
                <a:tc>
                  <a:txBody>
                    <a:bodyPr/>
                    <a:lstStyle/>
                    <a:p>
                      <a:pPr>
                        <a:buNone/>
                      </a:pPr>
                      <a:r>
                        <a:rPr lang="en-US" altLang="ja-JP" sz="1700"/>
                        <a:t>79</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2860145835"/>
                  </a:ext>
                </a:extLst>
              </a:tr>
              <a:tr h="305656">
                <a:tc>
                  <a:txBody>
                    <a:bodyPr/>
                    <a:lstStyle/>
                    <a:p>
                      <a:pPr>
                        <a:buNone/>
                      </a:pPr>
                      <a:r>
                        <a:rPr lang="en-US" altLang="ja-JP" sz="1700"/>
                        <a:t>2</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+0</a:t>
                      </a:r>
                    </a:p>
                  </a:txBody>
                  <a:tcPr marL="87027" marR="87027" marT="43513" marB="43513" anchor="ctr">
                    <a:lnL>
                      <a:noFill/>
                    </a:lnL>
                    <a:lnR>
                      <a:noFill/>
                    </a:lnR>
                    <a:lnT>
                      <a:noFill/>
                    </a:lnT>
                    <a:lnB>
                      <a:noFill/>
                    </a:lnB>
                    <a:noFill/>
                  </a:tcPr>
                </a:tc>
                <a:tc>
                  <a:txBody>
                    <a:bodyPr/>
                    <a:lstStyle/>
                    <a:p>
                      <a:pPr>
                        <a:buNone/>
                      </a:pPr>
                      <a:r>
                        <a:rPr lang="en-US" altLang="ja-JP" sz="1700"/>
                        <a:t>1</a:t>
                      </a:r>
                    </a:p>
                  </a:txBody>
                  <a:tcPr marL="87027" marR="87027" marT="43513" marB="43513" anchor="ctr">
                    <a:lnL>
                      <a:noFill/>
                    </a:lnL>
                    <a:lnR>
                      <a:noFill/>
                    </a:lnR>
                    <a:lnT>
                      <a:noFill/>
                    </a:lnT>
                    <a:lnB>
                      <a:noFill/>
                    </a:lnB>
                    <a:noFill/>
                  </a:tcPr>
                </a:tc>
                <a:tc>
                  <a:txBody>
                    <a:bodyPr/>
                    <a:lstStyle/>
                    <a:p>
                      <a:pPr>
                        <a:buNone/>
                      </a:pPr>
                      <a:r>
                        <a:rPr lang="en-US" altLang="ja-JP" sz="1700"/>
                        <a:t>79</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1785234742"/>
                  </a:ext>
                </a:extLst>
              </a:tr>
              <a:tr h="305656">
                <a:tc>
                  <a:txBody>
                    <a:bodyPr/>
                    <a:lstStyle/>
                    <a:p>
                      <a:pPr>
                        <a:buNone/>
                      </a:pPr>
                      <a:r>
                        <a:rPr lang="en-US" altLang="ja-JP" sz="1700"/>
                        <a:t>3</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+1</a:t>
                      </a:r>
                    </a:p>
                  </a:txBody>
                  <a:tcPr marL="87027" marR="87027" marT="43513" marB="43513" anchor="ctr">
                    <a:lnL>
                      <a:noFill/>
                    </a:lnL>
                    <a:lnR>
                      <a:noFill/>
                    </a:lnR>
                    <a:lnT>
                      <a:noFill/>
                    </a:lnT>
                    <a:lnB>
                      <a:noFill/>
                    </a:lnB>
                    <a:noFill/>
                  </a:tcPr>
                </a:tc>
                <a:tc>
                  <a:txBody>
                    <a:bodyPr/>
                    <a:lstStyle/>
                    <a:p>
                      <a:pPr>
                        <a:buNone/>
                      </a:pPr>
                      <a:r>
                        <a:rPr lang="en-US" altLang="ja-JP" sz="1700"/>
                        <a:t>2</a:t>
                      </a:r>
                    </a:p>
                  </a:txBody>
                  <a:tcPr marL="87027" marR="87027" marT="43513" marB="43513" anchor="ctr">
                    <a:lnL>
                      <a:noFill/>
                    </a:lnL>
                    <a:lnR>
                      <a:noFill/>
                    </a:lnR>
                    <a:lnT>
                      <a:noFill/>
                    </a:lnT>
                    <a:lnB>
                      <a:noFill/>
                    </a:lnB>
                    <a:noFill/>
                  </a:tcPr>
                </a:tc>
                <a:tc>
                  <a:txBody>
                    <a:bodyPr/>
                    <a:lstStyle/>
                    <a:p>
                      <a:pPr>
                        <a:buNone/>
                      </a:pPr>
                      <a:r>
                        <a:rPr lang="en-US" altLang="ja-JP" sz="1700"/>
                        <a:t>158</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3819411082"/>
                  </a:ext>
                </a:extLst>
              </a:tr>
              <a:tr h="305656">
                <a:tc>
                  <a:txBody>
                    <a:bodyPr/>
                    <a:lstStyle/>
                    <a:p>
                      <a:pPr>
                        <a:buNone/>
                      </a:pPr>
                      <a:r>
                        <a:rPr lang="en-US" altLang="ja-JP" sz="1700"/>
                        <a:t>4</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+3</a:t>
                      </a:r>
                    </a:p>
                  </a:txBody>
                  <a:tcPr marL="87027" marR="87027" marT="43513" marB="43513" anchor="ctr">
                    <a:lnL>
                      <a:noFill/>
                    </a:lnL>
                    <a:lnR>
                      <a:noFill/>
                    </a:lnR>
                    <a:lnT>
                      <a:noFill/>
                    </a:lnT>
                    <a:lnB>
                      <a:noFill/>
                    </a:lnB>
                    <a:noFill/>
                  </a:tcPr>
                </a:tc>
                <a:tc>
                  <a:txBody>
                    <a:bodyPr/>
                    <a:lstStyle/>
                    <a:p>
                      <a:pPr>
                        <a:buNone/>
                      </a:pPr>
                      <a:r>
                        <a:rPr lang="en-US" altLang="ja-JP" sz="1700"/>
                        <a:t>5</a:t>
                      </a:r>
                    </a:p>
                  </a:txBody>
                  <a:tcPr marL="87027" marR="87027" marT="43513" marB="43513" anchor="ctr">
                    <a:lnL>
                      <a:noFill/>
                    </a:lnL>
                    <a:lnR>
                      <a:noFill/>
                    </a:lnR>
                    <a:lnT>
                      <a:noFill/>
                    </a:lnT>
                    <a:lnB>
                      <a:noFill/>
                    </a:lnB>
                    <a:noFill/>
                  </a:tcPr>
                </a:tc>
                <a:tc>
                  <a:txBody>
                    <a:bodyPr/>
                    <a:lstStyle/>
                    <a:p>
                      <a:pPr>
                        <a:buNone/>
                      </a:pPr>
                      <a:r>
                        <a:rPr lang="en-US" altLang="ja-JP" sz="1700"/>
                        <a:t>395</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2674135969"/>
                  </a:ext>
                </a:extLst>
              </a:tr>
              <a:tr h="305656">
                <a:tc>
                  <a:txBody>
                    <a:bodyPr/>
                    <a:lstStyle/>
                    <a:p>
                      <a:pPr>
                        <a:buNone/>
                      </a:pPr>
                      <a:r>
                        <a:rPr lang="en-US" altLang="ja-JP" sz="1700"/>
                        <a:t>5</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+3</a:t>
                      </a:r>
                    </a:p>
                  </a:txBody>
                  <a:tcPr marL="87027" marR="87027" marT="43513" marB="43513" anchor="ctr">
                    <a:lnL>
                      <a:noFill/>
                    </a:lnL>
                    <a:lnR>
                      <a:noFill/>
                    </a:lnR>
                    <a:lnT>
                      <a:noFill/>
                    </a:lnT>
                    <a:lnB>
                      <a:noFill/>
                    </a:lnB>
                    <a:noFill/>
                  </a:tcPr>
                </a:tc>
                <a:tc>
                  <a:txBody>
                    <a:bodyPr/>
                    <a:lstStyle/>
                    <a:p>
                      <a:pPr>
                        <a:buNone/>
                      </a:pPr>
                      <a:r>
                        <a:rPr lang="en-US" altLang="ja-JP" sz="1700"/>
                        <a:t>8</a:t>
                      </a:r>
                    </a:p>
                  </a:txBody>
                  <a:tcPr marL="87027" marR="87027" marT="43513" marB="43513" anchor="ctr">
                    <a:lnL>
                      <a:noFill/>
                    </a:lnL>
                    <a:lnR>
                      <a:noFill/>
                    </a:lnR>
                    <a:lnT>
                      <a:noFill/>
                    </a:lnT>
                    <a:lnB>
                      <a:noFill/>
                    </a:lnB>
                    <a:noFill/>
                  </a:tcPr>
                </a:tc>
                <a:tc>
                  <a:txBody>
                    <a:bodyPr/>
                    <a:lstStyle/>
                    <a:p>
                      <a:pPr>
                        <a:buNone/>
                      </a:pPr>
                      <a:r>
                        <a:rPr lang="en-US" altLang="ja-JP" sz="1700"/>
                        <a:t>632</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521473523"/>
                  </a:ext>
                </a:extLst>
              </a:tr>
              <a:tr h="305656">
                <a:tc>
                  <a:txBody>
                    <a:bodyPr/>
                    <a:lstStyle/>
                    <a:p>
                      <a:pPr>
                        <a:buNone/>
                      </a:pPr>
                      <a:r>
                        <a:rPr lang="en-US" altLang="ja-JP" sz="1700"/>
                        <a:t>6</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+5</a:t>
                      </a:r>
                    </a:p>
                  </a:txBody>
                  <a:tcPr marL="87027" marR="87027" marT="43513" marB="43513" anchor="ctr">
                    <a:lnL>
                      <a:noFill/>
                    </a:lnL>
                    <a:lnR>
                      <a:noFill/>
                    </a:lnR>
                    <a:lnT>
                      <a:noFill/>
                    </a:lnT>
                    <a:lnB>
                      <a:noFill/>
                    </a:lnB>
                    <a:noFill/>
                  </a:tcPr>
                </a:tc>
                <a:tc>
                  <a:txBody>
                    <a:bodyPr/>
                    <a:lstStyle/>
                    <a:p>
                      <a:pPr>
                        <a:buNone/>
                      </a:pPr>
                      <a:r>
                        <a:rPr lang="en-US" altLang="ja-JP" sz="1700"/>
                        <a:t>13</a:t>
                      </a:r>
                    </a:p>
                  </a:txBody>
                  <a:tcPr marL="87027" marR="87027" marT="43513" marB="43513" anchor="ctr">
                    <a:lnL>
                      <a:noFill/>
                    </a:lnL>
                    <a:lnR>
                      <a:noFill/>
                    </a:lnR>
                    <a:lnT>
                      <a:noFill/>
                    </a:lnT>
                    <a:lnB>
                      <a:noFill/>
                    </a:lnB>
                    <a:noFill/>
                  </a:tcPr>
                </a:tc>
                <a:tc>
                  <a:txBody>
                    <a:bodyPr/>
                    <a:lstStyle/>
                    <a:p>
                      <a:pPr>
                        <a:buNone/>
                      </a:pPr>
                      <a:r>
                        <a:rPr lang="en-US" altLang="ja-JP" sz="1700"/>
                        <a:t>1,028</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1259645568"/>
                  </a:ext>
                </a:extLst>
              </a:tr>
              <a:tr h="305656">
                <a:tc>
                  <a:txBody>
                    <a:bodyPr/>
                    <a:lstStyle/>
                    <a:p>
                      <a:pPr>
                        <a:buNone/>
                      </a:pPr>
                      <a:r>
                        <a:rPr lang="en-US" altLang="ja-JP" sz="1700"/>
                        <a:t>7</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+4</a:t>
                      </a:r>
                    </a:p>
                  </a:txBody>
                  <a:tcPr marL="87027" marR="87027" marT="43513" marB="43513" anchor="ctr">
                    <a:lnL>
                      <a:noFill/>
                    </a:lnL>
                    <a:lnR>
                      <a:noFill/>
                    </a:lnR>
                    <a:lnT>
                      <a:noFill/>
                    </a:lnT>
                    <a:lnB>
                      <a:noFill/>
                    </a:lnB>
                    <a:noFill/>
                  </a:tcPr>
                </a:tc>
                <a:tc>
                  <a:txBody>
                    <a:bodyPr/>
                    <a:lstStyle/>
                    <a:p>
                      <a:pPr>
                        <a:buNone/>
                      </a:pPr>
                      <a:r>
                        <a:rPr lang="en-US" altLang="ja-JP" sz="1700"/>
                        <a:t>17</a:t>
                      </a:r>
                    </a:p>
                  </a:txBody>
                  <a:tcPr marL="87027" marR="87027" marT="43513" marB="43513" anchor="ctr">
                    <a:lnL>
                      <a:noFill/>
                    </a:lnL>
                    <a:lnR>
                      <a:noFill/>
                    </a:lnR>
                    <a:lnT>
                      <a:noFill/>
                    </a:lnT>
                    <a:lnB>
                      <a:noFill/>
                    </a:lnB>
                    <a:noFill/>
                  </a:tcPr>
                </a:tc>
                <a:tc>
                  <a:txBody>
                    <a:bodyPr/>
                    <a:lstStyle/>
                    <a:p>
                      <a:pPr>
                        <a:buNone/>
                      </a:pPr>
                      <a:r>
                        <a:rPr lang="en-US" altLang="ja-JP" sz="1700"/>
                        <a:t>1,344</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979180020"/>
                  </a:ext>
                </a:extLst>
              </a:tr>
              <a:tr h="305656">
                <a:tc>
                  <a:txBody>
                    <a:bodyPr/>
                    <a:lstStyle/>
                    <a:p>
                      <a:pPr>
                        <a:buNone/>
                      </a:pPr>
                      <a:r>
                        <a:rPr lang="en-US" altLang="ja-JP" sz="1700"/>
                        <a:t>8</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+4</a:t>
                      </a:r>
                    </a:p>
                  </a:txBody>
                  <a:tcPr marL="87027" marR="87027" marT="43513" marB="43513" anchor="ctr">
                    <a:lnL>
                      <a:noFill/>
                    </a:lnL>
                    <a:lnR>
                      <a:noFill/>
                    </a:lnR>
                    <a:lnT>
                      <a:noFill/>
                    </a:lnT>
                    <a:lnB>
                      <a:noFill/>
                    </a:lnB>
                    <a:noFill/>
                  </a:tcPr>
                </a:tc>
                <a:tc>
                  <a:txBody>
                    <a:bodyPr/>
                    <a:lstStyle/>
                    <a:p>
                      <a:pPr>
                        <a:buNone/>
                      </a:pPr>
                      <a:r>
                        <a:rPr lang="en-US" altLang="ja-JP" sz="1700"/>
                        <a:t>21</a:t>
                      </a:r>
                    </a:p>
                  </a:txBody>
                  <a:tcPr marL="87027" marR="87027" marT="43513" marB="43513" anchor="ctr">
                    <a:lnL>
                      <a:noFill/>
                    </a:lnL>
                    <a:lnR>
                      <a:noFill/>
                    </a:lnR>
                    <a:lnT>
                      <a:noFill/>
                    </a:lnT>
                    <a:lnB>
                      <a:noFill/>
                    </a:lnB>
                    <a:noFill/>
                  </a:tcPr>
                </a:tc>
                <a:tc>
                  <a:txBody>
                    <a:bodyPr/>
                    <a:lstStyle/>
                    <a:p>
                      <a:pPr>
                        <a:buNone/>
                      </a:pPr>
                      <a:r>
                        <a:rPr lang="en-US" altLang="ja-JP" sz="1700"/>
                        <a:t>1,660</a:t>
                      </a:r>
                      <a:r>
                        <a:rPr lang="ja-JP" altLang="en-US" sz="1700"/>
                        <a:t>万円</a:t>
                      </a:r>
                    </a:p>
                  </a:txBody>
                  <a:tcPr marL="87027" marR="87027" marT="43513" marB="43513" anchor="ctr">
                    <a:lnL>
                      <a:noFill/>
                    </a:lnL>
                    <a:lnR>
                      <a:noFill/>
                    </a:lnR>
                    <a:lnT>
                      <a:noFill/>
                    </a:lnT>
                    <a:lnB>
                      <a:noFill/>
                    </a:lnB>
                    <a:noFill/>
                  </a:tcPr>
                </a:tc>
                <a:extLst>
                  <a:ext uri="{0D108BD9-81ED-4DB2-BD59-A6C34878D82A}">
                    <a16:rowId xmlns:a16="http://schemas.microsoft.com/office/drawing/2014/main" val="3864672532"/>
                  </a:ext>
                </a:extLst>
              </a:tr>
              <a:tr h="534457">
                <a:tc>
                  <a:txBody>
                    <a:bodyPr/>
                    <a:lstStyle/>
                    <a:p>
                      <a:pPr>
                        <a:buNone/>
                      </a:pPr>
                      <a:r>
                        <a:rPr lang="en-US" altLang="ja-JP" sz="1700"/>
                        <a:t>9〜20</a:t>
                      </a:r>
                      <a:r>
                        <a:rPr lang="ja-JP" altLang="en-US" sz="1700"/>
                        <a:t>年目</a:t>
                      </a:r>
                    </a:p>
                  </a:txBody>
                  <a:tcPr marL="87027" marR="87027" marT="43513" marB="43513" anchor="ctr">
                    <a:lnL>
                      <a:noFill/>
                    </a:lnL>
                    <a:lnR>
                      <a:noFill/>
                    </a:lnR>
                    <a:lnT>
                      <a:noFill/>
                    </a:lnT>
                    <a:lnB>
                      <a:noFill/>
                    </a:lnB>
                    <a:noFill/>
                  </a:tcPr>
                </a:tc>
                <a:tc>
                  <a:txBody>
                    <a:bodyPr/>
                    <a:lstStyle/>
                    <a:p>
                      <a:pPr>
                        <a:buNone/>
                      </a:pPr>
                      <a:r>
                        <a:rPr lang="en-US" altLang="ja-JP" sz="1700"/>
                        <a:t>+0</a:t>
                      </a:r>
                    </a:p>
                  </a:txBody>
                  <a:tcPr marL="87027" marR="87027" marT="43513" marB="43513" anchor="ctr">
                    <a:lnL>
                      <a:noFill/>
                    </a:lnL>
                    <a:lnR>
                      <a:noFill/>
                    </a:lnR>
                    <a:lnT>
                      <a:noFill/>
                    </a:lnT>
                    <a:lnB>
                      <a:noFill/>
                    </a:lnB>
                    <a:noFill/>
                  </a:tcPr>
                </a:tc>
                <a:tc>
                  <a:txBody>
                    <a:bodyPr/>
                    <a:lstStyle/>
                    <a:p>
                      <a:pPr>
                        <a:buNone/>
                      </a:pPr>
                      <a:r>
                        <a:rPr lang="en-US" altLang="ja-JP" sz="1700"/>
                        <a:t>21</a:t>
                      </a:r>
                    </a:p>
                  </a:txBody>
                  <a:tcPr marL="87027" marR="87027" marT="43513" marB="43513" anchor="ctr">
                    <a:lnL>
                      <a:noFill/>
                    </a:lnL>
                    <a:lnR>
                      <a:noFill/>
                    </a:lnR>
                    <a:lnT>
                      <a:noFill/>
                    </a:lnT>
                    <a:lnB>
                      <a:noFill/>
                    </a:lnB>
                    <a:noFill/>
                  </a:tcPr>
                </a:tc>
                <a:tc>
                  <a:txBody>
                    <a:bodyPr/>
                    <a:lstStyle/>
                    <a:p>
                      <a:pPr>
                        <a:buNone/>
                      </a:pPr>
                      <a:r>
                        <a:rPr lang="en-US" altLang="zh-TW" sz="1700"/>
                        <a:t>1,660</a:t>
                      </a:r>
                      <a:r>
                        <a:rPr lang="ja-JP" altLang="en-US" sz="1700"/>
                        <a:t>万円</a:t>
                      </a:r>
                      <a:r>
                        <a:rPr lang="zh-TW" altLang="en-US" sz="1700"/>
                        <a:t> </a:t>
                      </a:r>
                      <a:r>
                        <a:rPr lang="en-US" altLang="zh-TW" sz="1700"/>
                        <a:t>× </a:t>
                      </a:r>
                      <a:r>
                        <a:rPr lang="en-US" altLang="ja-JP" sz="1700"/>
                        <a:t>12</a:t>
                      </a:r>
                      <a:r>
                        <a:rPr lang="ja-JP" altLang="en-US" sz="1700"/>
                        <a:t>年間</a:t>
                      </a:r>
                      <a:r>
                        <a:rPr lang="zh-TW" altLang="en-US" sz="1700"/>
                        <a:t>＝</a:t>
                      </a:r>
                      <a:endParaRPr lang="en-US" altLang="zh-TW" sz="1700"/>
                    </a:p>
                    <a:p>
                      <a:pPr>
                        <a:buNone/>
                      </a:pPr>
                      <a:r>
                        <a:rPr lang="en-US" altLang="ja-JP" sz="1700"/>
                        <a:t>1</a:t>
                      </a:r>
                      <a:r>
                        <a:rPr lang="ja-JP" altLang="en-US" sz="1700"/>
                        <a:t>億</a:t>
                      </a:r>
                      <a:r>
                        <a:rPr lang="en-US" altLang="ja-JP" sz="1700"/>
                        <a:t>9220</a:t>
                      </a:r>
                      <a:r>
                        <a:rPr lang="ja-JP" altLang="en-US" sz="1700"/>
                        <a:t>万円</a:t>
                      </a:r>
                      <a:endParaRPr lang="en-US" altLang="zh-TW" sz="1700"/>
                    </a:p>
                  </a:txBody>
                  <a:tcPr marL="87027" marR="87027" marT="43513" marB="43513" anchor="ctr">
                    <a:lnL>
                      <a:noFill/>
                    </a:lnL>
                    <a:lnR>
                      <a:noFill/>
                    </a:lnR>
                    <a:lnT>
                      <a:noFill/>
                    </a:lnT>
                    <a:lnB>
                      <a:noFill/>
                    </a:lnB>
                    <a:noFill/>
                  </a:tcPr>
                </a:tc>
                <a:extLst>
                  <a:ext uri="{0D108BD9-81ED-4DB2-BD59-A6C34878D82A}">
                    <a16:rowId xmlns:a16="http://schemas.microsoft.com/office/drawing/2014/main" val="1123783276"/>
                  </a:ext>
                </a:extLst>
              </a:tr>
              <a:tr h="305656">
                <a:tc>
                  <a:txBody>
                    <a:bodyPr/>
                    <a:lstStyle/>
                    <a:p>
                      <a:pPr>
                        <a:buNone/>
                      </a:pPr>
                      <a:r>
                        <a:rPr lang="en-US" altLang="ja-JP" sz="1700" b="1"/>
                        <a:t>20</a:t>
                      </a:r>
                      <a:r>
                        <a:rPr lang="ja-JP" altLang="en-US" sz="1700" b="1"/>
                        <a:t>年累計</a:t>
                      </a:r>
                      <a:endParaRPr lang="ja-JP" altLang="en-US" sz="1700"/>
                    </a:p>
                  </a:txBody>
                  <a:tcPr marL="87027" marR="87027" marT="43513" marB="43513" anchor="ctr">
                    <a:lnL>
                      <a:noFill/>
                    </a:lnL>
                    <a:lnR>
                      <a:noFill/>
                    </a:lnR>
                    <a:lnT>
                      <a:noFill/>
                    </a:lnT>
                    <a:lnB>
                      <a:noFill/>
                    </a:lnB>
                    <a:noFill/>
                  </a:tcPr>
                </a:tc>
                <a:tc>
                  <a:txBody>
                    <a:bodyPr/>
                    <a:lstStyle/>
                    <a:p>
                      <a:pPr>
                        <a:buNone/>
                      </a:pPr>
                      <a:endParaRPr lang="ja-JP" altLang="en-US" sz="1700"/>
                    </a:p>
                  </a:txBody>
                  <a:tcPr marL="87027" marR="87027" marT="43513" marB="43513" anchor="ctr">
                    <a:lnL>
                      <a:noFill/>
                    </a:lnL>
                    <a:lnR>
                      <a:noFill/>
                    </a:lnR>
                    <a:lnT>
                      <a:noFill/>
                    </a:lnT>
                    <a:lnB>
                      <a:noFill/>
                    </a:lnB>
                    <a:noFill/>
                  </a:tcPr>
                </a:tc>
                <a:tc>
                  <a:txBody>
                    <a:bodyPr/>
                    <a:lstStyle/>
                    <a:p>
                      <a:pPr>
                        <a:buNone/>
                      </a:pPr>
                      <a:endParaRPr lang="ja-JP" altLang="en-US" sz="1700"/>
                    </a:p>
                  </a:txBody>
                  <a:tcPr marL="87027" marR="87027" marT="43513" marB="43513" anchor="ctr">
                    <a:lnL>
                      <a:noFill/>
                    </a:lnL>
                    <a:lnR>
                      <a:noFill/>
                    </a:lnR>
                    <a:lnT>
                      <a:noFill/>
                    </a:lnT>
                    <a:lnB>
                      <a:noFill/>
                    </a:lnB>
                    <a:noFill/>
                  </a:tcPr>
                </a:tc>
                <a:tc>
                  <a:txBody>
                    <a:bodyPr/>
                    <a:lstStyle/>
                    <a:p>
                      <a:pPr>
                        <a:buNone/>
                      </a:pPr>
                      <a:r>
                        <a:rPr lang="ja-JP" altLang="en-US" sz="1700"/>
                        <a:t>約</a:t>
                      </a:r>
                      <a:r>
                        <a:rPr lang="en-US" altLang="ja-JP" sz="1700"/>
                        <a:t>2</a:t>
                      </a:r>
                      <a:r>
                        <a:rPr lang="ja-JP" altLang="en-US" sz="1700"/>
                        <a:t>億</a:t>
                      </a:r>
                      <a:r>
                        <a:rPr lang="en-US" altLang="ja-JP" sz="1700"/>
                        <a:t>5300</a:t>
                      </a:r>
                      <a:r>
                        <a:rPr lang="ja-JP" altLang="en-US" sz="1700"/>
                        <a:t>万円</a:t>
                      </a:r>
                      <a:endParaRPr lang="zh-TW" altLang="en-US" sz="1700"/>
                    </a:p>
                  </a:txBody>
                  <a:tcPr marL="87027" marR="87027" marT="43513" marB="43513" anchor="ctr">
                    <a:lnL>
                      <a:noFill/>
                    </a:lnL>
                    <a:lnR>
                      <a:noFill/>
                    </a:lnR>
                    <a:lnT>
                      <a:noFill/>
                    </a:lnT>
                    <a:lnB>
                      <a:noFill/>
                    </a:lnB>
                    <a:noFill/>
                  </a:tcPr>
                </a:tc>
                <a:extLst>
                  <a:ext uri="{0D108BD9-81ED-4DB2-BD59-A6C34878D82A}">
                    <a16:rowId xmlns:a16="http://schemas.microsoft.com/office/drawing/2014/main" val="3205837431"/>
                  </a:ext>
                </a:extLst>
              </a:tr>
            </a:tbl>
          </a:graphicData>
        </a:graphic>
      </p:graphicFrame>
    </p:spTree>
    <p:extLst>
      <p:ext uri="{BB962C8B-B14F-4D97-AF65-F5344CB8AC3E}">
        <p14:creationId xmlns:p14="http://schemas.microsoft.com/office/powerpoint/2010/main" val="10917160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76818F26-3629-B615-65A2-866DA0B2D96E}"/>
              </a:ext>
            </a:extLst>
          </p:cNvPr>
          <p:cNvSpPr>
            <a:spLocks noGrp="1"/>
          </p:cNvSpPr>
          <p:nvPr>
            <p:ph type="body" sz="quarter" idx="10"/>
          </p:nvPr>
        </p:nvSpPr>
        <p:spPr/>
        <p:txBody>
          <a:bodyPr/>
          <a:lstStyle/>
          <a:p>
            <a:r>
              <a:rPr lang="ja-JP" altLang="en-US"/>
              <a:t>企業誘致</a:t>
            </a:r>
            <a:endParaRPr kumimoji="1" lang="ja-JP" altLang="en-US"/>
          </a:p>
        </p:txBody>
      </p:sp>
      <p:sp>
        <p:nvSpPr>
          <p:cNvPr id="3" name="タイトル 2">
            <a:extLst>
              <a:ext uri="{FF2B5EF4-FFF2-40B4-BE49-F238E27FC236}">
                <a16:creationId xmlns:a16="http://schemas.microsoft.com/office/drawing/2014/main" id="{45F89982-6C35-63E4-7311-EB72F739F813}"/>
              </a:ext>
            </a:extLst>
          </p:cNvPr>
          <p:cNvSpPr>
            <a:spLocks noGrp="1"/>
          </p:cNvSpPr>
          <p:nvPr>
            <p:ph type="ctrTitle"/>
          </p:nvPr>
        </p:nvSpPr>
        <p:spPr/>
        <p:txBody>
          <a:bodyPr/>
          <a:lstStyle/>
          <a:p>
            <a:r>
              <a:rPr lang="ja-JP" altLang="en-US"/>
              <a:t>企業誘致</a:t>
            </a:r>
            <a:endParaRPr kumimoji="1" lang="ja-JP" altLang="en-US"/>
          </a:p>
        </p:txBody>
      </p:sp>
      <p:sp>
        <p:nvSpPr>
          <p:cNvPr id="4" name="テキスト ボックス 3">
            <a:extLst>
              <a:ext uri="{FF2B5EF4-FFF2-40B4-BE49-F238E27FC236}">
                <a16:creationId xmlns:a16="http://schemas.microsoft.com/office/drawing/2014/main" id="{701B470F-7515-DA62-123C-DDE08528F820}"/>
              </a:ext>
            </a:extLst>
          </p:cNvPr>
          <p:cNvSpPr txBox="1"/>
          <p:nvPr/>
        </p:nvSpPr>
        <p:spPr>
          <a:xfrm>
            <a:off x="622762" y="1198628"/>
            <a:ext cx="10946475" cy="3416320"/>
          </a:xfrm>
          <a:prstGeom prst="rect">
            <a:avLst/>
          </a:prstGeom>
          <a:noFill/>
        </p:spPr>
        <p:txBody>
          <a:bodyPr wrap="square" rtlCol="0">
            <a:spAutoFit/>
          </a:bodyPr>
          <a:lstStyle/>
          <a:p>
            <a:r>
              <a:rPr kumimoji="1" lang="ja-JP" altLang="en-US"/>
              <a:t>地域経済への影響</a:t>
            </a:r>
            <a:endParaRPr kumimoji="1" lang="en-US" altLang="ja-JP"/>
          </a:p>
          <a:p>
            <a:r>
              <a:rPr lang="ja-JP" altLang="en-US"/>
              <a:t>売上高（</a:t>
            </a:r>
            <a:r>
              <a:rPr lang="en-US" altLang="ja-JP"/>
              <a:t>790</a:t>
            </a:r>
            <a:r>
              <a:rPr lang="ja-JP" altLang="en-US"/>
              <a:t>万円）をベースに計算</a:t>
            </a:r>
            <a:endParaRPr kumimoji="1" lang="en-US" altLang="ja-JP"/>
          </a:p>
          <a:p>
            <a:r>
              <a:rPr lang="ja-JP" altLang="en-US"/>
              <a:t>①人件費（地域住民への配分）：売上の</a:t>
            </a:r>
            <a:r>
              <a:rPr lang="en-US" altLang="ja-JP"/>
              <a:t>30</a:t>
            </a:r>
            <a:r>
              <a:rPr lang="ja-JP" altLang="en-US"/>
              <a:t>％</a:t>
            </a:r>
            <a:endParaRPr lang="en-US" altLang="ja-JP"/>
          </a:p>
          <a:p>
            <a:r>
              <a:rPr lang="ja-JP" altLang="en-US"/>
              <a:t>・計算：</a:t>
            </a:r>
            <a:r>
              <a:rPr lang="en-US" altLang="ja-JP"/>
              <a:t>790</a:t>
            </a:r>
            <a:r>
              <a:rPr lang="ja-JP" altLang="en-US"/>
              <a:t>万円</a:t>
            </a:r>
            <a:r>
              <a:rPr lang="en-US" altLang="ja-JP"/>
              <a:t>×0.3</a:t>
            </a:r>
            <a:r>
              <a:rPr lang="ja-JP" altLang="en-US"/>
              <a:t>＝</a:t>
            </a:r>
            <a:r>
              <a:rPr lang="en-US" altLang="ja-JP"/>
              <a:t>237</a:t>
            </a:r>
            <a:r>
              <a:rPr lang="ja-JP" altLang="en-US"/>
              <a:t>万円</a:t>
            </a:r>
            <a:r>
              <a:rPr lang="en-US" altLang="ja-JP"/>
              <a:t>/</a:t>
            </a:r>
            <a:r>
              <a:rPr lang="ja-JP" altLang="en-US"/>
              <a:t>年</a:t>
            </a:r>
          </a:p>
          <a:p>
            <a:r>
              <a:rPr lang="ja-JP" altLang="en-US"/>
              <a:t>・内容：店主の所得（生活費として消費される）</a:t>
            </a:r>
            <a:r>
              <a:rPr lang="en-US" altLang="ja-JP"/>
              <a:t>+</a:t>
            </a:r>
            <a:r>
              <a:rPr lang="ja-JP" altLang="en-US"/>
              <a:t>地元学生や主婦へのアルバイト代</a:t>
            </a:r>
            <a:endParaRPr lang="en-US" altLang="ja-JP"/>
          </a:p>
          <a:p>
            <a:r>
              <a:rPr lang="ja-JP" altLang="en-US"/>
              <a:t>②地元仕入れ（地域内調達）：売上の</a:t>
            </a:r>
            <a:r>
              <a:rPr lang="en-US" altLang="ja-JP"/>
              <a:t>40</a:t>
            </a:r>
            <a:r>
              <a:rPr lang="ja-JP" altLang="en-US"/>
              <a:t>％</a:t>
            </a:r>
            <a:endParaRPr lang="en-US" altLang="ja-JP"/>
          </a:p>
          <a:p>
            <a:r>
              <a:rPr lang="ja-JP" altLang="en-US"/>
              <a:t>・計算：</a:t>
            </a:r>
            <a:r>
              <a:rPr lang="en-US" altLang="ja-JP"/>
              <a:t>790</a:t>
            </a:r>
            <a:r>
              <a:rPr lang="ja-JP" altLang="en-US"/>
              <a:t>万円</a:t>
            </a:r>
            <a:r>
              <a:rPr lang="en-US" altLang="ja-JP"/>
              <a:t>×0.4</a:t>
            </a:r>
            <a:r>
              <a:rPr lang="ja-JP" altLang="en-US"/>
              <a:t>＝</a:t>
            </a:r>
            <a:r>
              <a:rPr lang="en-US" altLang="ja-JP"/>
              <a:t>316</a:t>
            </a:r>
            <a:r>
              <a:rPr lang="ja-JP" altLang="en-US"/>
              <a:t>万円</a:t>
            </a:r>
            <a:r>
              <a:rPr lang="en-US" altLang="ja-JP"/>
              <a:t>/</a:t>
            </a:r>
            <a:r>
              <a:rPr lang="ja-JP" altLang="en-US"/>
              <a:t>年</a:t>
            </a:r>
            <a:endParaRPr lang="en-US" altLang="ja-JP"/>
          </a:p>
          <a:p>
            <a:r>
              <a:rPr lang="ja-JP" altLang="en-US"/>
              <a:t>・内容：土浦近郊の農家、精肉店、製パン所、酒屋などへの支払い</a:t>
            </a:r>
            <a:endParaRPr lang="en-US" altLang="ja-JP"/>
          </a:p>
          <a:p>
            <a:r>
              <a:rPr lang="ja-JP" altLang="en-US"/>
              <a:t>③家賃：固定</a:t>
            </a:r>
            <a:r>
              <a:rPr lang="en-US" altLang="ja-JP"/>
              <a:t>120</a:t>
            </a:r>
            <a:r>
              <a:rPr lang="ja-JP" altLang="en-US"/>
              <a:t>万円</a:t>
            </a:r>
            <a:r>
              <a:rPr lang="en-US" altLang="ja-JP"/>
              <a:t>/</a:t>
            </a:r>
            <a:r>
              <a:rPr lang="ja-JP" altLang="en-US"/>
              <a:t>年</a:t>
            </a:r>
            <a:endParaRPr lang="en-US" altLang="ja-JP"/>
          </a:p>
          <a:p>
            <a:r>
              <a:rPr lang="ja-JP" altLang="en-US"/>
              <a:t>・計算：月</a:t>
            </a:r>
            <a:r>
              <a:rPr lang="en-US" altLang="ja-JP"/>
              <a:t>10</a:t>
            </a:r>
            <a:r>
              <a:rPr lang="ja-JP" altLang="en-US"/>
              <a:t>万円</a:t>
            </a:r>
            <a:r>
              <a:rPr lang="en-US" altLang="ja-JP"/>
              <a:t>×12</a:t>
            </a:r>
            <a:r>
              <a:rPr lang="ja-JP" altLang="en-US"/>
              <a:t>か月＝</a:t>
            </a:r>
            <a:r>
              <a:rPr lang="en-US" altLang="ja-JP"/>
              <a:t>120</a:t>
            </a:r>
            <a:r>
              <a:rPr lang="ja-JP" altLang="en-US"/>
              <a:t>万円</a:t>
            </a:r>
            <a:endParaRPr lang="en-US" altLang="ja-JP"/>
          </a:p>
          <a:p>
            <a:r>
              <a:rPr lang="ja-JP" altLang="en-US"/>
              <a:t>・空きテナントの所有者へ支払われる賃料</a:t>
            </a:r>
            <a:endParaRPr lang="en-US" altLang="ja-JP"/>
          </a:p>
          <a:p>
            <a:r>
              <a:rPr lang="ja-JP" altLang="en-US"/>
              <a:t>合計：</a:t>
            </a:r>
            <a:r>
              <a:rPr lang="en-US" altLang="ja-JP"/>
              <a:t>1</a:t>
            </a:r>
            <a:r>
              <a:rPr lang="ja-JP" altLang="en-US"/>
              <a:t>店舗・年間当たり約</a:t>
            </a:r>
            <a:r>
              <a:rPr lang="en-US" altLang="ja-JP"/>
              <a:t>673</a:t>
            </a:r>
            <a:r>
              <a:rPr lang="ja-JP" altLang="en-US"/>
              <a:t>万円が「地域に直接落ちるお金」</a:t>
            </a:r>
            <a:endParaRPr lang="en-US" altLang="ja-JP"/>
          </a:p>
        </p:txBody>
      </p:sp>
    </p:spTree>
    <p:extLst>
      <p:ext uri="{BB962C8B-B14F-4D97-AF65-F5344CB8AC3E}">
        <p14:creationId xmlns:p14="http://schemas.microsoft.com/office/powerpoint/2010/main" val="2059969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19D8C8BA-6A17-0472-8DBC-2ADDF4262F6D}"/>
              </a:ext>
            </a:extLst>
          </p:cNvPr>
          <p:cNvSpPr>
            <a:spLocks noGrp="1"/>
          </p:cNvSpPr>
          <p:nvPr>
            <p:ph type="body" sz="quarter" idx="10"/>
          </p:nvPr>
        </p:nvSpPr>
        <p:spPr/>
        <p:txBody>
          <a:bodyPr/>
          <a:lstStyle/>
          <a:p>
            <a:r>
              <a:rPr lang="ja-JP" altLang="en-US"/>
              <a:t>企業誘致</a:t>
            </a:r>
            <a:endParaRPr kumimoji="1" lang="ja-JP" altLang="en-US"/>
          </a:p>
        </p:txBody>
      </p:sp>
      <p:sp>
        <p:nvSpPr>
          <p:cNvPr id="3" name="タイトル 2">
            <a:extLst>
              <a:ext uri="{FF2B5EF4-FFF2-40B4-BE49-F238E27FC236}">
                <a16:creationId xmlns:a16="http://schemas.microsoft.com/office/drawing/2014/main" id="{5716B797-C12D-CF2B-10E8-9C868DC4EF36}"/>
              </a:ext>
            </a:extLst>
          </p:cNvPr>
          <p:cNvSpPr>
            <a:spLocks noGrp="1"/>
          </p:cNvSpPr>
          <p:nvPr>
            <p:ph type="ctrTitle"/>
          </p:nvPr>
        </p:nvSpPr>
        <p:spPr/>
        <p:txBody>
          <a:bodyPr/>
          <a:lstStyle/>
          <a:p>
            <a:r>
              <a:rPr lang="ja-JP" altLang="en-US"/>
              <a:t>企業誘致</a:t>
            </a:r>
            <a:endParaRPr kumimoji="1" lang="ja-JP" altLang="en-US"/>
          </a:p>
        </p:txBody>
      </p:sp>
      <p:graphicFrame>
        <p:nvGraphicFramePr>
          <p:cNvPr id="5" name="表 4">
            <a:extLst>
              <a:ext uri="{FF2B5EF4-FFF2-40B4-BE49-F238E27FC236}">
                <a16:creationId xmlns:a16="http://schemas.microsoft.com/office/drawing/2014/main" id="{844F7F7A-2919-EA18-CEEB-3262677161D6}"/>
              </a:ext>
            </a:extLst>
          </p:cNvPr>
          <p:cNvGraphicFramePr>
            <a:graphicFrameLocks noGrp="1"/>
          </p:cNvGraphicFramePr>
          <p:nvPr>
            <p:extLst>
              <p:ext uri="{D42A27DB-BD31-4B8C-83A1-F6EECF244321}">
                <p14:modId xmlns:p14="http://schemas.microsoft.com/office/powerpoint/2010/main" val="2568718612"/>
              </p:ext>
            </p:extLst>
          </p:nvPr>
        </p:nvGraphicFramePr>
        <p:xfrm>
          <a:off x="701239" y="1251563"/>
          <a:ext cx="10515600" cy="3931920"/>
        </p:xfrm>
        <a:graphic>
          <a:graphicData uri="http://schemas.openxmlformats.org/drawingml/2006/table">
            <a:tbl>
              <a:tblPr/>
              <a:tblGrid>
                <a:gridCol w="3505200">
                  <a:extLst>
                    <a:ext uri="{9D8B030D-6E8A-4147-A177-3AD203B41FA5}">
                      <a16:colId xmlns:a16="http://schemas.microsoft.com/office/drawing/2014/main" val="1000408008"/>
                    </a:ext>
                  </a:extLst>
                </a:gridCol>
                <a:gridCol w="3505200">
                  <a:extLst>
                    <a:ext uri="{9D8B030D-6E8A-4147-A177-3AD203B41FA5}">
                      <a16:colId xmlns:a16="http://schemas.microsoft.com/office/drawing/2014/main" val="281983561"/>
                    </a:ext>
                  </a:extLst>
                </a:gridCol>
                <a:gridCol w="3505200">
                  <a:extLst>
                    <a:ext uri="{9D8B030D-6E8A-4147-A177-3AD203B41FA5}">
                      <a16:colId xmlns:a16="http://schemas.microsoft.com/office/drawing/2014/main" val="1088061324"/>
                    </a:ext>
                  </a:extLst>
                </a:gridCol>
              </a:tblGrid>
              <a:tr h="0">
                <a:tc>
                  <a:txBody>
                    <a:bodyPr/>
                    <a:lstStyle/>
                    <a:p>
                      <a:pPr>
                        <a:buNone/>
                      </a:pPr>
                      <a:r>
                        <a:rPr lang="ja-JP" altLang="en-US"/>
                        <a:t>期間</a:t>
                      </a:r>
                    </a:p>
                  </a:txBody>
                  <a:tcPr anchor="ctr">
                    <a:lnL>
                      <a:noFill/>
                    </a:lnL>
                    <a:lnR>
                      <a:noFill/>
                    </a:lnR>
                    <a:lnT>
                      <a:noFill/>
                    </a:lnT>
                    <a:lnB>
                      <a:noFill/>
                    </a:lnB>
                    <a:noFill/>
                  </a:tcPr>
                </a:tc>
                <a:tc>
                  <a:txBody>
                    <a:bodyPr/>
                    <a:lstStyle/>
                    <a:p>
                      <a:pPr>
                        <a:buNone/>
                      </a:pPr>
                      <a:r>
                        <a:rPr lang="ja-JP" altLang="en-US"/>
                        <a:t>稼働店舗数（累計）</a:t>
                      </a:r>
                    </a:p>
                  </a:txBody>
                  <a:tcPr anchor="ctr">
                    <a:lnL>
                      <a:noFill/>
                    </a:lnL>
                    <a:lnR>
                      <a:noFill/>
                    </a:lnR>
                    <a:lnT>
                      <a:noFill/>
                    </a:lnT>
                    <a:lnB>
                      <a:noFill/>
                    </a:lnB>
                    <a:noFill/>
                  </a:tcPr>
                </a:tc>
                <a:tc>
                  <a:txBody>
                    <a:bodyPr/>
                    <a:lstStyle/>
                    <a:p>
                      <a:pPr>
                        <a:buNone/>
                      </a:pPr>
                      <a:r>
                        <a:rPr lang="ja-JP" altLang="en-US"/>
                        <a:t>年間の地域経済影響額</a:t>
                      </a:r>
                    </a:p>
                  </a:txBody>
                  <a:tcPr anchor="ctr">
                    <a:lnL>
                      <a:noFill/>
                    </a:lnL>
                    <a:lnR>
                      <a:noFill/>
                    </a:lnR>
                    <a:lnT>
                      <a:noFill/>
                    </a:lnT>
                    <a:lnB>
                      <a:noFill/>
                    </a:lnB>
                    <a:noFill/>
                  </a:tcPr>
                </a:tc>
                <a:extLst>
                  <a:ext uri="{0D108BD9-81ED-4DB2-BD59-A6C34878D82A}">
                    <a16:rowId xmlns:a16="http://schemas.microsoft.com/office/drawing/2014/main" val="2313152131"/>
                  </a:ext>
                </a:extLst>
              </a:tr>
              <a:tr h="0">
                <a:tc>
                  <a:txBody>
                    <a:bodyPr/>
                    <a:lstStyle/>
                    <a:p>
                      <a:pPr>
                        <a:buNone/>
                      </a:pPr>
                      <a:r>
                        <a:rPr lang="en-US" altLang="ja-JP"/>
                        <a:t>1</a:t>
                      </a:r>
                      <a:r>
                        <a:rPr lang="ja-JP" altLang="en-US"/>
                        <a:t>年目</a:t>
                      </a:r>
                    </a:p>
                  </a:txBody>
                  <a:tcPr anchor="ctr">
                    <a:lnL>
                      <a:noFill/>
                    </a:lnL>
                    <a:lnR>
                      <a:noFill/>
                    </a:lnR>
                    <a:lnT>
                      <a:noFill/>
                    </a:lnT>
                    <a:lnB>
                      <a:noFill/>
                    </a:lnB>
                    <a:noFill/>
                  </a:tcPr>
                </a:tc>
                <a:tc>
                  <a:txBody>
                    <a:bodyPr/>
                    <a:lstStyle/>
                    <a:p>
                      <a:pPr>
                        <a:buNone/>
                      </a:pPr>
                      <a:r>
                        <a:rPr lang="en-US" altLang="ja-JP"/>
                        <a:t>1</a:t>
                      </a:r>
                      <a:r>
                        <a:rPr lang="ja-JP" altLang="en-US"/>
                        <a:t>店舗</a:t>
                      </a:r>
                    </a:p>
                  </a:txBody>
                  <a:tcPr anchor="ctr">
                    <a:lnL>
                      <a:noFill/>
                    </a:lnL>
                    <a:lnR>
                      <a:noFill/>
                    </a:lnR>
                    <a:lnT>
                      <a:noFill/>
                    </a:lnT>
                    <a:lnB>
                      <a:noFill/>
                    </a:lnB>
                    <a:noFill/>
                  </a:tcPr>
                </a:tc>
                <a:tc>
                  <a:txBody>
                    <a:bodyPr/>
                    <a:lstStyle/>
                    <a:p>
                      <a:pPr>
                        <a:buNone/>
                      </a:pPr>
                      <a:r>
                        <a:rPr lang="en-US" altLang="ja-JP"/>
                        <a:t>673</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2090665338"/>
                  </a:ext>
                </a:extLst>
              </a:tr>
              <a:tr h="0">
                <a:tc>
                  <a:txBody>
                    <a:bodyPr/>
                    <a:lstStyle/>
                    <a:p>
                      <a:pPr>
                        <a:buNone/>
                      </a:pPr>
                      <a:r>
                        <a:rPr lang="en-US" altLang="ja-JP"/>
                        <a:t>2</a:t>
                      </a:r>
                      <a:r>
                        <a:rPr lang="ja-JP" altLang="en-US"/>
                        <a:t>年目</a:t>
                      </a:r>
                    </a:p>
                  </a:txBody>
                  <a:tcPr anchor="ctr">
                    <a:lnL>
                      <a:noFill/>
                    </a:lnL>
                    <a:lnR>
                      <a:noFill/>
                    </a:lnR>
                    <a:lnT>
                      <a:noFill/>
                    </a:lnT>
                    <a:lnB>
                      <a:noFill/>
                    </a:lnB>
                    <a:noFill/>
                  </a:tcPr>
                </a:tc>
                <a:tc>
                  <a:txBody>
                    <a:bodyPr/>
                    <a:lstStyle/>
                    <a:p>
                      <a:pPr>
                        <a:buNone/>
                      </a:pPr>
                      <a:r>
                        <a:rPr lang="en-US" altLang="ja-JP"/>
                        <a:t>1</a:t>
                      </a:r>
                      <a:r>
                        <a:rPr lang="ja-JP" altLang="en-US"/>
                        <a:t>店舗</a:t>
                      </a:r>
                    </a:p>
                  </a:txBody>
                  <a:tcPr anchor="ctr">
                    <a:lnL>
                      <a:noFill/>
                    </a:lnL>
                    <a:lnR>
                      <a:noFill/>
                    </a:lnR>
                    <a:lnT>
                      <a:noFill/>
                    </a:lnT>
                    <a:lnB>
                      <a:noFill/>
                    </a:lnB>
                    <a:noFill/>
                  </a:tcPr>
                </a:tc>
                <a:tc>
                  <a:txBody>
                    <a:bodyPr/>
                    <a:lstStyle/>
                    <a:p>
                      <a:pPr>
                        <a:buNone/>
                      </a:pPr>
                      <a:r>
                        <a:rPr lang="en-US" altLang="ja-JP"/>
                        <a:t>673</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3745799878"/>
                  </a:ext>
                </a:extLst>
              </a:tr>
              <a:tr h="0">
                <a:tc>
                  <a:txBody>
                    <a:bodyPr/>
                    <a:lstStyle/>
                    <a:p>
                      <a:pPr>
                        <a:buNone/>
                      </a:pPr>
                      <a:r>
                        <a:rPr lang="en-US" altLang="ja-JP"/>
                        <a:t>3</a:t>
                      </a:r>
                      <a:r>
                        <a:rPr lang="ja-JP" altLang="en-US"/>
                        <a:t>年目</a:t>
                      </a:r>
                    </a:p>
                  </a:txBody>
                  <a:tcPr anchor="ctr">
                    <a:lnL>
                      <a:noFill/>
                    </a:lnL>
                    <a:lnR>
                      <a:noFill/>
                    </a:lnR>
                    <a:lnT>
                      <a:noFill/>
                    </a:lnT>
                    <a:lnB>
                      <a:noFill/>
                    </a:lnB>
                    <a:noFill/>
                  </a:tcPr>
                </a:tc>
                <a:tc>
                  <a:txBody>
                    <a:bodyPr/>
                    <a:lstStyle/>
                    <a:p>
                      <a:pPr>
                        <a:buNone/>
                      </a:pPr>
                      <a:r>
                        <a:rPr lang="en-US" altLang="ja-JP"/>
                        <a:t>2</a:t>
                      </a:r>
                      <a:r>
                        <a:rPr lang="ja-JP" altLang="en-US"/>
                        <a:t>店舗</a:t>
                      </a:r>
                    </a:p>
                  </a:txBody>
                  <a:tcPr anchor="ctr">
                    <a:lnL>
                      <a:noFill/>
                    </a:lnL>
                    <a:lnR>
                      <a:noFill/>
                    </a:lnR>
                    <a:lnT>
                      <a:noFill/>
                    </a:lnT>
                    <a:lnB>
                      <a:noFill/>
                    </a:lnB>
                    <a:noFill/>
                  </a:tcPr>
                </a:tc>
                <a:tc>
                  <a:txBody>
                    <a:bodyPr/>
                    <a:lstStyle/>
                    <a:p>
                      <a:pPr>
                        <a:buNone/>
                      </a:pPr>
                      <a:r>
                        <a:rPr lang="en-US" altLang="ja-JP"/>
                        <a:t>1,346</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1199457210"/>
                  </a:ext>
                </a:extLst>
              </a:tr>
              <a:tr h="0">
                <a:tc>
                  <a:txBody>
                    <a:bodyPr/>
                    <a:lstStyle/>
                    <a:p>
                      <a:pPr>
                        <a:buNone/>
                      </a:pPr>
                      <a:r>
                        <a:rPr lang="en-US" altLang="ja-JP"/>
                        <a:t>4</a:t>
                      </a:r>
                      <a:r>
                        <a:rPr lang="ja-JP" altLang="en-US"/>
                        <a:t>年目</a:t>
                      </a:r>
                    </a:p>
                  </a:txBody>
                  <a:tcPr anchor="ctr">
                    <a:lnL>
                      <a:noFill/>
                    </a:lnL>
                    <a:lnR>
                      <a:noFill/>
                    </a:lnR>
                    <a:lnT>
                      <a:noFill/>
                    </a:lnT>
                    <a:lnB>
                      <a:noFill/>
                    </a:lnB>
                    <a:noFill/>
                  </a:tcPr>
                </a:tc>
                <a:tc>
                  <a:txBody>
                    <a:bodyPr/>
                    <a:lstStyle/>
                    <a:p>
                      <a:pPr>
                        <a:buNone/>
                      </a:pPr>
                      <a:r>
                        <a:rPr lang="en-US" altLang="ja-JP"/>
                        <a:t>5</a:t>
                      </a:r>
                      <a:r>
                        <a:rPr lang="ja-JP" altLang="en-US"/>
                        <a:t>店舗</a:t>
                      </a:r>
                    </a:p>
                  </a:txBody>
                  <a:tcPr anchor="ctr">
                    <a:lnL>
                      <a:noFill/>
                    </a:lnL>
                    <a:lnR>
                      <a:noFill/>
                    </a:lnR>
                    <a:lnT>
                      <a:noFill/>
                    </a:lnT>
                    <a:lnB>
                      <a:noFill/>
                    </a:lnB>
                    <a:noFill/>
                  </a:tcPr>
                </a:tc>
                <a:tc>
                  <a:txBody>
                    <a:bodyPr/>
                    <a:lstStyle/>
                    <a:p>
                      <a:pPr>
                        <a:buNone/>
                      </a:pPr>
                      <a:r>
                        <a:rPr lang="en-US" altLang="ja-JP"/>
                        <a:t>3,365</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2565725212"/>
                  </a:ext>
                </a:extLst>
              </a:tr>
              <a:tr h="0">
                <a:tc>
                  <a:txBody>
                    <a:bodyPr/>
                    <a:lstStyle/>
                    <a:p>
                      <a:pPr>
                        <a:buNone/>
                      </a:pPr>
                      <a:r>
                        <a:rPr lang="en-US" altLang="ja-JP"/>
                        <a:t>5</a:t>
                      </a:r>
                      <a:r>
                        <a:rPr lang="ja-JP" altLang="en-US"/>
                        <a:t>年目</a:t>
                      </a:r>
                    </a:p>
                  </a:txBody>
                  <a:tcPr anchor="ctr">
                    <a:lnL>
                      <a:noFill/>
                    </a:lnL>
                    <a:lnR>
                      <a:noFill/>
                    </a:lnR>
                    <a:lnT>
                      <a:noFill/>
                    </a:lnT>
                    <a:lnB>
                      <a:noFill/>
                    </a:lnB>
                    <a:noFill/>
                  </a:tcPr>
                </a:tc>
                <a:tc>
                  <a:txBody>
                    <a:bodyPr/>
                    <a:lstStyle/>
                    <a:p>
                      <a:pPr>
                        <a:buNone/>
                      </a:pPr>
                      <a:r>
                        <a:rPr lang="en-US" altLang="ja-JP"/>
                        <a:t>8</a:t>
                      </a:r>
                      <a:r>
                        <a:rPr lang="ja-JP" altLang="en-US"/>
                        <a:t>店舗</a:t>
                      </a:r>
                    </a:p>
                  </a:txBody>
                  <a:tcPr anchor="ctr">
                    <a:lnL>
                      <a:noFill/>
                    </a:lnL>
                    <a:lnR>
                      <a:noFill/>
                    </a:lnR>
                    <a:lnT>
                      <a:noFill/>
                    </a:lnT>
                    <a:lnB>
                      <a:noFill/>
                    </a:lnB>
                    <a:noFill/>
                  </a:tcPr>
                </a:tc>
                <a:tc>
                  <a:txBody>
                    <a:bodyPr/>
                    <a:lstStyle/>
                    <a:p>
                      <a:pPr>
                        <a:buNone/>
                      </a:pPr>
                      <a:r>
                        <a:rPr lang="en-US" altLang="ja-JP"/>
                        <a:t>5,384</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1702695961"/>
                  </a:ext>
                </a:extLst>
              </a:tr>
              <a:tr h="0">
                <a:tc>
                  <a:txBody>
                    <a:bodyPr/>
                    <a:lstStyle/>
                    <a:p>
                      <a:pPr>
                        <a:buNone/>
                      </a:pPr>
                      <a:r>
                        <a:rPr lang="en-US" altLang="ja-JP"/>
                        <a:t>6</a:t>
                      </a:r>
                      <a:r>
                        <a:rPr lang="ja-JP" altLang="en-US"/>
                        <a:t>年目</a:t>
                      </a:r>
                    </a:p>
                  </a:txBody>
                  <a:tcPr anchor="ctr">
                    <a:lnL>
                      <a:noFill/>
                    </a:lnL>
                    <a:lnR>
                      <a:noFill/>
                    </a:lnR>
                    <a:lnT>
                      <a:noFill/>
                    </a:lnT>
                    <a:lnB>
                      <a:noFill/>
                    </a:lnB>
                    <a:noFill/>
                  </a:tcPr>
                </a:tc>
                <a:tc>
                  <a:txBody>
                    <a:bodyPr/>
                    <a:lstStyle/>
                    <a:p>
                      <a:pPr>
                        <a:buNone/>
                      </a:pPr>
                      <a:r>
                        <a:rPr lang="en-US" altLang="ja-JP"/>
                        <a:t>13</a:t>
                      </a:r>
                      <a:r>
                        <a:rPr lang="ja-JP" altLang="en-US"/>
                        <a:t>店舗</a:t>
                      </a:r>
                    </a:p>
                  </a:txBody>
                  <a:tcPr anchor="ctr">
                    <a:lnL>
                      <a:noFill/>
                    </a:lnL>
                    <a:lnR>
                      <a:noFill/>
                    </a:lnR>
                    <a:lnT>
                      <a:noFill/>
                    </a:lnT>
                    <a:lnB>
                      <a:noFill/>
                    </a:lnB>
                    <a:noFill/>
                  </a:tcPr>
                </a:tc>
                <a:tc>
                  <a:txBody>
                    <a:bodyPr/>
                    <a:lstStyle/>
                    <a:p>
                      <a:pPr>
                        <a:buNone/>
                      </a:pPr>
                      <a:r>
                        <a:rPr lang="en-US" altLang="ja-JP"/>
                        <a:t>8,749</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3011240542"/>
                  </a:ext>
                </a:extLst>
              </a:tr>
              <a:tr h="0">
                <a:tc>
                  <a:txBody>
                    <a:bodyPr/>
                    <a:lstStyle/>
                    <a:p>
                      <a:pPr>
                        <a:buNone/>
                      </a:pPr>
                      <a:r>
                        <a:rPr lang="en-US" altLang="ja-JP"/>
                        <a:t>7</a:t>
                      </a:r>
                      <a:r>
                        <a:rPr lang="ja-JP" altLang="en-US"/>
                        <a:t>年目</a:t>
                      </a:r>
                    </a:p>
                  </a:txBody>
                  <a:tcPr anchor="ctr">
                    <a:lnL>
                      <a:noFill/>
                    </a:lnL>
                    <a:lnR>
                      <a:noFill/>
                    </a:lnR>
                    <a:lnT>
                      <a:noFill/>
                    </a:lnT>
                    <a:lnB>
                      <a:noFill/>
                    </a:lnB>
                    <a:noFill/>
                  </a:tcPr>
                </a:tc>
                <a:tc>
                  <a:txBody>
                    <a:bodyPr/>
                    <a:lstStyle/>
                    <a:p>
                      <a:pPr>
                        <a:buNone/>
                      </a:pPr>
                      <a:r>
                        <a:rPr lang="en-US" altLang="ja-JP"/>
                        <a:t>17</a:t>
                      </a:r>
                      <a:r>
                        <a:rPr lang="ja-JP" altLang="en-US"/>
                        <a:t>店舗</a:t>
                      </a:r>
                    </a:p>
                  </a:txBody>
                  <a:tcPr anchor="ctr">
                    <a:lnL>
                      <a:noFill/>
                    </a:lnL>
                    <a:lnR>
                      <a:noFill/>
                    </a:lnR>
                    <a:lnT>
                      <a:noFill/>
                    </a:lnT>
                    <a:lnB>
                      <a:noFill/>
                    </a:lnB>
                    <a:noFill/>
                  </a:tcPr>
                </a:tc>
                <a:tc>
                  <a:txBody>
                    <a:bodyPr/>
                    <a:lstStyle/>
                    <a:p>
                      <a:pPr>
                        <a:buNone/>
                      </a:pPr>
                      <a:r>
                        <a:rPr lang="en-US" altLang="ja-JP"/>
                        <a:t>1</a:t>
                      </a:r>
                      <a:r>
                        <a:rPr lang="ja-JP" altLang="en-US"/>
                        <a:t>億</a:t>
                      </a:r>
                      <a:r>
                        <a:rPr lang="en-US" altLang="ja-JP"/>
                        <a:t>1,441</a:t>
                      </a:r>
                      <a:r>
                        <a:rPr lang="ja-JP" altLang="en-US"/>
                        <a:t>万円</a:t>
                      </a:r>
                    </a:p>
                  </a:txBody>
                  <a:tcPr anchor="ctr">
                    <a:lnL>
                      <a:noFill/>
                    </a:lnL>
                    <a:lnR>
                      <a:noFill/>
                    </a:lnR>
                    <a:lnT>
                      <a:noFill/>
                    </a:lnT>
                    <a:lnB>
                      <a:noFill/>
                    </a:lnB>
                    <a:noFill/>
                  </a:tcPr>
                </a:tc>
                <a:extLst>
                  <a:ext uri="{0D108BD9-81ED-4DB2-BD59-A6C34878D82A}">
                    <a16:rowId xmlns:a16="http://schemas.microsoft.com/office/drawing/2014/main" val="896697783"/>
                  </a:ext>
                </a:extLst>
              </a:tr>
              <a:tr h="0">
                <a:tc>
                  <a:txBody>
                    <a:bodyPr/>
                    <a:lstStyle/>
                    <a:p>
                      <a:pPr>
                        <a:buNone/>
                      </a:pPr>
                      <a:r>
                        <a:rPr lang="en-US" altLang="zh-TW"/>
                        <a:t>8〜20</a:t>
                      </a:r>
                      <a:r>
                        <a:rPr lang="zh-TW" altLang="en-US"/>
                        <a:t>年目（</a:t>
                      </a:r>
                      <a:r>
                        <a:rPr lang="en-US" altLang="zh-TW"/>
                        <a:t>13</a:t>
                      </a:r>
                      <a:r>
                        <a:rPr lang="zh-TW" altLang="en-US"/>
                        <a:t>年間）</a:t>
                      </a:r>
                    </a:p>
                  </a:txBody>
                  <a:tcPr anchor="ctr">
                    <a:lnL>
                      <a:noFill/>
                    </a:lnL>
                    <a:lnR>
                      <a:noFill/>
                    </a:lnR>
                    <a:lnT>
                      <a:noFill/>
                    </a:lnT>
                    <a:lnB>
                      <a:noFill/>
                    </a:lnB>
                    <a:noFill/>
                  </a:tcPr>
                </a:tc>
                <a:tc>
                  <a:txBody>
                    <a:bodyPr/>
                    <a:lstStyle/>
                    <a:p>
                      <a:pPr>
                        <a:buNone/>
                      </a:pPr>
                      <a:r>
                        <a:rPr lang="en-US" altLang="ja-JP"/>
                        <a:t>21</a:t>
                      </a:r>
                      <a:r>
                        <a:rPr lang="ja-JP" altLang="en-US"/>
                        <a:t>店舗</a:t>
                      </a:r>
                    </a:p>
                  </a:txBody>
                  <a:tcPr anchor="ctr">
                    <a:lnL>
                      <a:noFill/>
                    </a:lnL>
                    <a:lnR>
                      <a:noFill/>
                    </a:lnR>
                    <a:lnT>
                      <a:noFill/>
                    </a:lnT>
                    <a:lnB>
                      <a:noFill/>
                    </a:lnB>
                    <a:noFill/>
                  </a:tcPr>
                </a:tc>
                <a:tc>
                  <a:txBody>
                    <a:bodyPr/>
                    <a:lstStyle/>
                    <a:p>
                      <a:pPr>
                        <a:buNone/>
                      </a:pPr>
                      <a:r>
                        <a:rPr lang="en-US" altLang="ja-JP"/>
                        <a:t>1</a:t>
                      </a:r>
                      <a:r>
                        <a:rPr lang="ja-JP" altLang="en-US"/>
                        <a:t>億</a:t>
                      </a:r>
                      <a:r>
                        <a:rPr lang="en-US" altLang="zh-TW"/>
                        <a:t>4,133</a:t>
                      </a:r>
                      <a:r>
                        <a:rPr lang="ja-JP" altLang="en-US"/>
                        <a:t>万円</a:t>
                      </a:r>
                      <a:r>
                        <a:rPr lang="zh-TW" altLang="en-US"/>
                        <a:t> </a:t>
                      </a:r>
                      <a:r>
                        <a:rPr lang="en-US" altLang="zh-TW"/>
                        <a:t>× </a:t>
                      </a:r>
                      <a:r>
                        <a:rPr lang="en-US" altLang="ja-JP"/>
                        <a:t>13</a:t>
                      </a:r>
                      <a:r>
                        <a:rPr lang="ja-JP" altLang="en-US"/>
                        <a:t>年</a:t>
                      </a:r>
                      <a:r>
                        <a:rPr lang="zh-TW" altLang="en-US"/>
                        <a:t> ＝</a:t>
                      </a:r>
                      <a:r>
                        <a:rPr lang="en-US" altLang="ja-JP"/>
                        <a:t>18</a:t>
                      </a:r>
                      <a:r>
                        <a:rPr lang="ja-JP" altLang="en-US"/>
                        <a:t>億</a:t>
                      </a:r>
                      <a:r>
                        <a:rPr lang="en-US" altLang="ja-JP"/>
                        <a:t>3729</a:t>
                      </a:r>
                      <a:r>
                        <a:rPr lang="ja-JP" altLang="en-US"/>
                        <a:t>万円</a:t>
                      </a:r>
                      <a:endParaRPr lang="zh-TW" altLang="en-US"/>
                    </a:p>
                  </a:txBody>
                  <a:tcPr anchor="ctr">
                    <a:lnL>
                      <a:noFill/>
                    </a:lnL>
                    <a:lnR>
                      <a:noFill/>
                    </a:lnR>
                    <a:lnT>
                      <a:noFill/>
                    </a:lnT>
                    <a:lnB>
                      <a:noFill/>
                    </a:lnB>
                    <a:noFill/>
                  </a:tcPr>
                </a:tc>
                <a:extLst>
                  <a:ext uri="{0D108BD9-81ED-4DB2-BD59-A6C34878D82A}">
                    <a16:rowId xmlns:a16="http://schemas.microsoft.com/office/drawing/2014/main" val="1525625393"/>
                  </a:ext>
                </a:extLst>
              </a:tr>
              <a:tr h="0">
                <a:tc>
                  <a:txBody>
                    <a:bodyPr/>
                    <a:lstStyle/>
                    <a:p>
                      <a:pPr>
                        <a:buNone/>
                      </a:pPr>
                      <a:r>
                        <a:rPr lang="en-US" altLang="ja-JP" b="1"/>
                        <a:t>20</a:t>
                      </a:r>
                      <a:r>
                        <a:rPr lang="ja-JP" altLang="en-US" b="1"/>
                        <a:t>年累計</a:t>
                      </a:r>
                      <a:endParaRPr lang="ja-JP" altLang="en-US"/>
                    </a:p>
                  </a:txBody>
                  <a:tcPr anchor="ctr">
                    <a:lnL>
                      <a:noFill/>
                    </a:lnL>
                    <a:lnR>
                      <a:noFill/>
                    </a:lnR>
                    <a:lnT>
                      <a:noFill/>
                    </a:lnT>
                    <a:lnB>
                      <a:noFill/>
                    </a:lnB>
                    <a:noFill/>
                  </a:tcPr>
                </a:tc>
                <a:tc>
                  <a:txBody>
                    <a:bodyPr/>
                    <a:lstStyle/>
                    <a:p>
                      <a:pPr>
                        <a:buNone/>
                      </a:pPr>
                      <a:endParaRPr lang="ja-JP" altLang="en-US"/>
                    </a:p>
                  </a:txBody>
                  <a:tcPr anchor="ctr">
                    <a:lnL>
                      <a:noFill/>
                    </a:lnL>
                    <a:lnR>
                      <a:noFill/>
                    </a:lnR>
                    <a:lnT>
                      <a:noFill/>
                    </a:lnT>
                    <a:lnB>
                      <a:noFill/>
                    </a:lnB>
                    <a:noFill/>
                  </a:tcPr>
                </a:tc>
                <a:tc>
                  <a:txBody>
                    <a:bodyPr/>
                    <a:lstStyle/>
                    <a:p>
                      <a:pPr>
                        <a:buNone/>
                      </a:pPr>
                      <a:r>
                        <a:rPr lang="ja-JP" altLang="en-US" b="1"/>
                        <a:t>約</a:t>
                      </a:r>
                      <a:r>
                        <a:rPr lang="en-US" altLang="ja-JP" b="1"/>
                        <a:t>21</a:t>
                      </a:r>
                      <a:r>
                        <a:rPr lang="ja-JP" altLang="en-US" b="1"/>
                        <a:t>億</a:t>
                      </a:r>
                      <a:r>
                        <a:rPr lang="en-US" altLang="ja-JP" b="1"/>
                        <a:t>5446</a:t>
                      </a:r>
                      <a:r>
                        <a:rPr lang="ja-JP" altLang="en-US" b="1"/>
                        <a:t>万円</a:t>
                      </a:r>
                      <a:endParaRPr lang="zh-TW" altLang="en-US"/>
                    </a:p>
                  </a:txBody>
                  <a:tcPr anchor="ctr">
                    <a:lnL>
                      <a:noFill/>
                    </a:lnL>
                    <a:lnR>
                      <a:noFill/>
                    </a:lnR>
                    <a:lnT>
                      <a:noFill/>
                    </a:lnT>
                    <a:lnB>
                      <a:noFill/>
                    </a:lnB>
                    <a:noFill/>
                  </a:tcPr>
                </a:tc>
                <a:extLst>
                  <a:ext uri="{0D108BD9-81ED-4DB2-BD59-A6C34878D82A}">
                    <a16:rowId xmlns:a16="http://schemas.microsoft.com/office/drawing/2014/main" val="2484814070"/>
                  </a:ext>
                </a:extLst>
              </a:tr>
            </a:tbl>
          </a:graphicData>
        </a:graphic>
      </p:graphicFrame>
    </p:spTree>
    <p:extLst>
      <p:ext uri="{BB962C8B-B14F-4D97-AF65-F5344CB8AC3E}">
        <p14:creationId xmlns:p14="http://schemas.microsoft.com/office/powerpoint/2010/main" val="33395661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AA0699F9-FB29-75BC-8292-9AD17B3B5F4F}"/>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F80401AA-8404-5941-756F-AA5014724282}"/>
              </a:ext>
            </a:extLst>
          </p:cNvPr>
          <p:cNvSpPr>
            <a:spLocks noGrp="1"/>
          </p:cNvSpPr>
          <p:nvPr>
            <p:ph type="ctrTitle"/>
          </p:nvPr>
        </p:nvSpPr>
        <p:spPr/>
        <p:txBody>
          <a:bodyPr>
            <a:normAutofit/>
          </a:bodyPr>
          <a:lstStyle/>
          <a:p>
            <a:r>
              <a:rPr kumimoji="1" lang="ja-JP" altLang="en-US"/>
              <a:t>企業誘致　費用・補助金</a:t>
            </a:r>
          </a:p>
        </p:txBody>
      </p:sp>
      <p:sp>
        <p:nvSpPr>
          <p:cNvPr id="4" name="テキスト ボックス 3">
            <a:extLst>
              <a:ext uri="{FF2B5EF4-FFF2-40B4-BE49-F238E27FC236}">
                <a16:creationId xmlns:a16="http://schemas.microsoft.com/office/drawing/2014/main" id="{970D1716-ECCE-5555-558F-BC78211BC4D3}"/>
              </a:ext>
            </a:extLst>
          </p:cNvPr>
          <p:cNvSpPr txBox="1"/>
          <p:nvPr/>
        </p:nvSpPr>
        <p:spPr>
          <a:xfrm>
            <a:off x="625039" y="1019013"/>
            <a:ext cx="10668000" cy="5355312"/>
          </a:xfrm>
          <a:prstGeom prst="rect">
            <a:avLst/>
          </a:prstGeom>
          <a:noFill/>
        </p:spPr>
        <p:txBody>
          <a:bodyPr wrap="square" rtlCol="0">
            <a:spAutoFit/>
          </a:bodyPr>
          <a:lstStyle/>
          <a:p>
            <a:r>
              <a:rPr kumimoji="1" lang="ja-JP" altLang="en-US"/>
              <a:t>・まちづくりラボの拠点整備費</a:t>
            </a:r>
            <a:endParaRPr kumimoji="1" lang="en-US" altLang="ja-JP"/>
          </a:p>
          <a:p>
            <a:r>
              <a:rPr kumimoji="1" lang="ja-JP" altLang="en-US"/>
              <a:t>初期投資：約</a:t>
            </a:r>
            <a:r>
              <a:rPr kumimoji="1" lang="en-US" altLang="ja-JP"/>
              <a:t>500</a:t>
            </a:r>
            <a:r>
              <a:rPr kumimoji="1" lang="ja-JP" altLang="en-US"/>
              <a:t>万～</a:t>
            </a:r>
            <a:r>
              <a:rPr kumimoji="1" lang="en-US" altLang="ja-JP"/>
              <a:t>1000</a:t>
            </a:r>
            <a:r>
              <a:rPr lang="ja-JP" altLang="en-US"/>
              <a:t>万円</a:t>
            </a:r>
            <a:endParaRPr lang="en-US" altLang="ja-JP"/>
          </a:p>
          <a:p>
            <a:r>
              <a:rPr kumimoji="1" lang="ja-JP" altLang="en-US"/>
              <a:t>年間運営費：約</a:t>
            </a:r>
            <a:r>
              <a:rPr kumimoji="1" lang="en-US" altLang="ja-JP"/>
              <a:t>800</a:t>
            </a:r>
            <a:r>
              <a:rPr kumimoji="1" lang="ja-JP" altLang="en-US"/>
              <a:t>万円～</a:t>
            </a:r>
            <a:r>
              <a:rPr kumimoji="1" lang="en-US" altLang="ja-JP"/>
              <a:t>1200</a:t>
            </a:r>
            <a:r>
              <a:rPr kumimoji="1" lang="ja-JP" altLang="en-US"/>
              <a:t>万円</a:t>
            </a:r>
            <a:endParaRPr kumimoji="1" lang="en-US" altLang="ja-JP"/>
          </a:p>
          <a:p>
            <a:r>
              <a:rPr lang="ja-JP" altLang="en-US"/>
              <a:t>・商店街の開業・支援費用</a:t>
            </a:r>
            <a:endParaRPr lang="en-US" altLang="ja-JP"/>
          </a:p>
          <a:p>
            <a:r>
              <a:rPr kumimoji="1" lang="ja-JP" altLang="en-US"/>
              <a:t>初期費用：約</a:t>
            </a:r>
            <a:r>
              <a:rPr kumimoji="1" lang="en-US" altLang="ja-JP"/>
              <a:t>200</a:t>
            </a:r>
            <a:r>
              <a:rPr kumimoji="1" lang="ja-JP" altLang="en-US"/>
              <a:t>万円～</a:t>
            </a:r>
            <a:r>
              <a:rPr kumimoji="1" lang="en-US" altLang="ja-JP"/>
              <a:t>500</a:t>
            </a:r>
            <a:r>
              <a:rPr kumimoji="1" lang="ja-JP" altLang="en-US"/>
              <a:t>万円</a:t>
            </a:r>
            <a:endParaRPr kumimoji="1" lang="en-US" altLang="ja-JP"/>
          </a:p>
          <a:p>
            <a:r>
              <a:rPr lang="ja-JP" altLang="en-US"/>
              <a:t>ラボ側の支援・施策コスト（</a:t>
            </a:r>
            <a:r>
              <a:rPr lang="en-US" altLang="ja-JP"/>
              <a:t>20</a:t>
            </a:r>
            <a:r>
              <a:rPr lang="ja-JP" altLang="en-US"/>
              <a:t>年を見越して）</a:t>
            </a:r>
            <a:endParaRPr lang="en-US" altLang="ja-JP"/>
          </a:p>
          <a:p>
            <a:r>
              <a:rPr kumimoji="1" lang="ja-JP" altLang="en-US"/>
              <a:t>ごみ回収：年</a:t>
            </a:r>
            <a:r>
              <a:rPr kumimoji="1" lang="en-US" altLang="ja-JP"/>
              <a:t>30</a:t>
            </a:r>
            <a:r>
              <a:rPr kumimoji="1" lang="ja-JP" altLang="en-US"/>
              <a:t>万円</a:t>
            </a:r>
            <a:endParaRPr lang="en-US" altLang="ja-JP"/>
          </a:p>
          <a:p>
            <a:r>
              <a:rPr lang="en-US" altLang="ja-JP"/>
              <a:t>SNS</a:t>
            </a:r>
            <a:r>
              <a:rPr lang="ja-JP" altLang="en-US"/>
              <a:t>運用支援：年</a:t>
            </a:r>
            <a:r>
              <a:rPr lang="en-US" altLang="ja-JP"/>
              <a:t>30</a:t>
            </a:r>
            <a:r>
              <a:rPr lang="ja-JP" altLang="en-US"/>
              <a:t>万円</a:t>
            </a:r>
            <a:endParaRPr lang="en-US" altLang="ja-JP"/>
          </a:p>
          <a:p>
            <a:r>
              <a:rPr lang="ja-JP" altLang="en-US"/>
              <a:t>総計（</a:t>
            </a:r>
            <a:r>
              <a:rPr lang="en-US" altLang="ja-JP"/>
              <a:t>20</a:t>
            </a:r>
            <a:r>
              <a:rPr lang="ja-JP" altLang="en-US"/>
              <a:t>年間）：約</a:t>
            </a:r>
            <a:r>
              <a:rPr lang="en-US" altLang="ja-JP"/>
              <a:t>1.75</a:t>
            </a:r>
            <a:r>
              <a:rPr lang="ja-JP" altLang="en-US"/>
              <a:t>億～</a:t>
            </a:r>
            <a:r>
              <a:rPr lang="en-US" altLang="ja-JP"/>
              <a:t>2.25</a:t>
            </a:r>
            <a:r>
              <a:rPr lang="ja-JP" altLang="en-US"/>
              <a:t>億円</a:t>
            </a:r>
            <a:endParaRPr lang="en-US" altLang="ja-JP"/>
          </a:p>
          <a:p>
            <a:endParaRPr lang="en-US" altLang="ja-JP"/>
          </a:p>
          <a:p>
            <a:r>
              <a:rPr lang="ja-JP" altLang="en-US"/>
              <a:t>・補助金</a:t>
            </a:r>
            <a:endParaRPr lang="en-US" altLang="ja-JP"/>
          </a:p>
          <a:p>
            <a:r>
              <a:rPr lang="en-US" altLang="ja-JP"/>
              <a:t>1</a:t>
            </a:r>
            <a:r>
              <a:rPr lang="ja-JP" altLang="en-US"/>
              <a:t>．土浦市中心市街地開業支援</a:t>
            </a:r>
            <a:endParaRPr lang="en-US" altLang="ja-JP"/>
          </a:p>
          <a:p>
            <a:r>
              <a:rPr lang="ja-JP" altLang="en-US"/>
              <a:t>改装工事費 限度額</a:t>
            </a:r>
            <a:r>
              <a:rPr lang="en-US" altLang="ja-JP"/>
              <a:t>50</a:t>
            </a:r>
            <a:r>
              <a:rPr lang="ja-JP" altLang="en-US"/>
              <a:t>万円（対象経費の</a:t>
            </a:r>
            <a:r>
              <a:rPr lang="en-US" altLang="ja-JP"/>
              <a:t>1/2</a:t>
            </a:r>
            <a:r>
              <a:rPr lang="ja-JP" altLang="en-US"/>
              <a:t>以内）</a:t>
            </a:r>
            <a:br>
              <a:rPr lang="ja-JP" altLang="en-US"/>
            </a:br>
            <a:r>
              <a:rPr lang="ja-JP" altLang="en-US"/>
              <a:t>家賃 限度額</a:t>
            </a:r>
            <a:r>
              <a:rPr lang="en-US" altLang="ja-JP"/>
              <a:t>120</a:t>
            </a:r>
            <a:r>
              <a:rPr lang="ja-JP" altLang="en-US"/>
              <a:t>万円（</a:t>
            </a:r>
            <a:r>
              <a:rPr lang="en-US" altLang="ja-JP"/>
              <a:t>10</a:t>
            </a:r>
            <a:r>
              <a:rPr lang="ja-JP" altLang="en-US"/>
              <a:t>万円</a:t>
            </a:r>
            <a:r>
              <a:rPr lang="en-US" altLang="ja-JP"/>
              <a:t>×12</a:t>
            </a:r>
            <a:r>
              <a:rPr lang="ja-JP" altLang="en-US"/>
              <a:t>か月）（対象経費の</a:t>
            </a:r>
            <a:r>
              <a:rPr lang="en-US" altLang="ja-JP"/>
              <a:t>1/2</a:t>
            </a:r>
            <a:r>
              <a:rPr lang="ja-JP" altLang="en-US"/>
              <a:t>以内）</a:t>
            </a:r>
            <a:endParaRPr lang="en-US" altLang="ja-JP"/>
          </a:p>
          <a:p>
            <a:r>
              <a:rPr lang="en-US" altLang="ja-JP"/>
              <a:t>2</a:t>
            </a:r>
            <a:r>
              <a:rPr lang="ja-JP" altLang="en-US"/>
              <a:t>．税制優遇制度</a:t>
            </a:r>
            <a:endParaRPr lang="en-US" altLang="ja-JP"/>
          </a:p>
          <a:p>
            <a:r>
              <a:rPr lang="ja-JP" altLang="en-US"/>
              <a:t>法人税 取得した建物等に係る特別償却又は税額控除、新たに雇用した従業員等に係る税額控除</a:t>
            </a:r>
          </a:p>
          <a:p>
            <a:r>
              <a:rPr lang="ja-JP" altLang="en-US"/>
              <a:t>事業税 </a:t>
            </a:r>
            <a:r>
              <a:rPr lang="en-US" altLang="ja-JP"/>
              <a:t>3</a:t>
            </a:r>
            <a:r>
              <a:rPr lang="ja-JP" altLang="en-US"/>
              <a:t>年間の不均一課税</a:t>
            </a:r>
          </a:p>
          <a:p>
            <a:r>
              <a:rPr lang="ja-JP" altLang="en-US"/>
              <a:t>不動産取得税 課税免除又は不均一課税</a:t>
            </a:r>
          </a:p>
          <a:p>
            <a:endParaRPr lang="en-US" altLang="ja-JP"/>
          </a:p>
        </p:txBody>
      </p:sp>
      <p:sp>
        <p:nvSpPr>
          <p:cNvPr id="5" name="テキスト ボックス 4">
            <a:extLst>
              <a:ext uri="{FF2B5EF4-FFF2-40B4-BE49-F238E27FC236}">
                <a16:creationId xmlns:a16="http://schemas.microsoft.com/office/drawing/2014/main" id="{3D35B152-2C1F-1995-9C9F-7AF43271FDBB}"/>
              </a:ext>
            </a:extLst>
          </p:cNvPr>
          <p:cNvSpPr txBox="1"/>
          <p:nvPr/>
        </p:nvSpPr>
        <p:spPr>
          <a:xfrm>
            <a:off x="6096000" y="1019013"/>
            <a:ext cx="5470961" cy="2031325"/>
          </a:xfrm>
          <a:prstGeom prst="rect">
            <a:avLst/>
          </a:prstGeom>
          <a:noFill/>
        </p:spPr>
        <p:txBody>
          <a:bodyPr wrap="square" rtlCol="0">
            <a:spAutoFit/>
          </a:bodyPr>
          <a:lstStyle/>
          <a:p>
            <a:r>
              <a:rPr kumimoji="1" lang="ja-JP" altLang="en-US"/>
              <a:t>・ラボ設置場所</a:t>
            </a:r>
            <a:endParaRPr kumimoji="1" lang="en-US" altLang="ja-JP"/>
          </a:p>
          <a:p>
            <a:r>
              <a:rPr kumimoji="1" lang="ja-JP" altLang="en-US"/>
              <a:t>土浦市川口</a:t>
            </a:r>
            <a:r>
              <a:rPr kumimoji="1" lang="en-US" altLang="ja-JP"/>
              <a:t>1</a:t>
            </a:r>
            <a:r>
              <a:rPr kumimoji="1" lang="ja-JP" altLang="en-US"/>
              <a:t>丁目</a:t>
            </a:r>
            <a:endParaRPr kumimoji="1" lang="en-US" altLang="ja-JP"/>
          </a:p>
          <a:p>
            <a:r>
              <a:rPr lang="ja-JP" altLang="en-US"/>
              <a:t>アーバンスクエア土浦ビル</a:t>
            </a:r>
            <a:r>
              <a:rPr lang="en-US" altLang="ja-JP"/>
              <a:t>501</a:t>
            </a:r>
            <a:r>
              <a:rPr lang="ja-JP" altLang="en-US"/>
              <a:t>－</a:t>
            </a:r>
            <a:r>
              <a:rPr lang="en-US" altLang="ja-JP"/>
              <a:t>C</a:t>
            </a:r>
          </a:p>
          <a:p>
            <a:r>
              <a:rPr kumimoji="1" lang="ja-JP" altLang="en-US"/>
              <a:t>賃料　</a:t>
            </a:r>
            <a:r>
              <a:rPr kumimoji="1" lang="en-US" altLang="ja-JP"/>
              <a:t>9.8334</a:t>
            </a:r>
            <a:r>
              <a:rPr lang="ja-JP" altLang="en-US"/>
              <a:t>万円</a:t>
            </a:r>
            <a:endParaRPr lang="en-US" altLang="ja-JP"/>
          </a:p>
          <a:p>
            <a:r>
              <a:rPr kumimoji="1" lang="ja-JP" altLang="en-US"/>
              <a:t>使用部分面積：</a:t>
            </a:r>
            <a:r>
              <a:rPr kumimoji="1" lang="en-US" altLang="ja-JP"/>
              <a:t>31.11</a:t>
            </a:r>
            <a:r>
              <a:rPr kumimoji="1" lang="ja-JP" altLang="en-US"/>
              <a:t>㎡</a:t>
            </a:r>
            <a:endParaRPr lang="en-US" altLang="ja-JP"/>
          </a:p>
          <a:p>
            <a:r>
              <a:rPr lang="en-US" altLang="ja-JP"/>
              <a:t>【</a:t>
            </a:r>
            <a:r>
              <a:rPr lang="ja-JP" altLang="en-US"/>
              <a:t>アットホーム</a:t>
            </a:r>
            <a:r>
              <a:rPr lang="en-US" altLang="ja-JP"/>
              <a:t>】</a:t>
            </a:r>
            <a:r>
              <a:rPr lang="ja-JP" altLang="en-US"/>
              <a:t>土浦市の貸事務所・賃貸オフィス物件情報｜賃貸事務所</a:t>
            </a:r>
            <a:endParaRPr kumimoji="1" lang="en-US" altLang="ja-JP"/>
          </a:p>
        </p:txBody>
      </p:sp>
    </p:spTree>
    <p:extLst>
      <p:ext uri="{BB962C8B-B14F-4D97-AF65-F5344CB8AC3E}">
        <p14:creationId xmlns:p14="http://schemas.microsoft.com/office/powerpoint/2010/main" val="11224648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EB9A2217-67C7-C906-4B6E-C7835CC1B28F}"/>
              </a:ext>
            </a:extLst>
          </p:cNvPr>
          <p:cNvSpPr>
            <a:spLocks noGrp="1"/>
          </p:cNvSpPr>
          <p:nvPr>
            <p:ph type="body" sz="quarter" idx="10"/>
          </p:nvPr>
        </p:nvSpPr>
        <p:spPr/>
        <p:txBody>
          <a:bodyPr/>
          <a:lstStyle/>
          <a:p>
            <a:r>
              <a:rPr kumimoji="1" lang="ja-JP" altLang="en-US"/>
              <a:t>企業誘致</a:t>
            </a:r>
          </a:p>
        </p:txBody>
      </p:sp>
      <p:sp>
        <p:nvSpPr>
          <p:cNvPr id="3" name="タイトル 2">
            <a:extLst>
              <a:ext uri="{FF2B5EF4-FFF2-40B4-BE49-F238E27FC236}">
                <a16:creationId xmlns:a16="http://schemas.microsoft.com/office/drawing/2014/main" id="{C35DF548-DE64-DF8F-8ABB-BC83FE89DA19}"/>
              </a:ext>
            </a:extLst>
          </p:cNvPr>
          <p:cNvSpPr>
            <a:spLocks noGrp="1"/>
          </p:cNvSpPr>
          <p:nvPr>
            <p:ph type="ctrTitle"/>
          </p:nvPr>
        </p:nvSpPr>
        <p:spPr/>
        <p:txBody>
          <a:bodyPr>
            <a:normAutofit/>
          </a:bodyPr>
          <a:lstStyle/>
          <a:p>
            <a:r>
              <a:rPr kumimoji="1" lang="ja-JP" altLang="en-US"/>
              <a:t>企業誘致　雇用・社会増</a:t>
            </a:r>
          </a:p>
        </p:txBody>
      </p:sp>
      <p:sp>
        <p:nvSpPr>
          <p:cNvPr id="4" name="テキスト ボックス 3">
            <a:extLst>
              <a:ext uri="{FF2B5EF4-FFF2-40B4-BE49-F238E27FC236}">
                <a16:creationId xmlns:a16="http://schemas.microsoft.com/office/drawing/2014/main" id="{AB7F5843-6059-5B56-7633-D3847E0FDA65}"/>
              </a:ext>
            </a:extLst>
          </p:cNvPr>
          <p:cNvSpPr txBox="1"/>
          <p:nvPr/>
        </p:nvSpPr>
        <p:spPr>
          <a:xfrm>
            <a:off x="520700" y="1019013"/>
            <a:ext cx="11150600" cy="5078313"/>
          </a:xfrm>
          <a:prstGeom prst="rect">
            <a:avLst/>
          </a:prstGeom>
          <a:noFill/>
        </p:spPr>
        <p:txBody>
          <a:bodyPr wrap="square" rtlCol="0">
            <a:spAutoFit/>
          </a:bodyPr>
          <a:lstStyle/>
          <a:p>
            <a:r>
              <a:rPr lang="ja-JP" altLang="en-US"/>
              <a:t>①</a:t>
            </a:r>
            <a:r>
              <a:rPr kumimoji="1" lang="en-US" altLang="ja-JP"/>
              <a:t>20</a:t>
            </a:r>
            <a:r>
              <a:rPr kumimoji="1" lang="ja-JP" altLang="en-US"/>
              <a:t>年間で創出される雇用数</a:t>
            </a:r>
            <a:endParaRPr kumimoji="1" lang="en-US" altLang="ja-JP"/>
          </a:p>
          <a:p>
            <a:r>
              <a:rPr lang="en-US" altLang="ja-JP"/>
              <a:t>1</a:t>
            </a:r>
            <a:r>
              <a:rPr lang="ja-JP" altLang="en-US"/>
              <a:t>．直接雇用</a:t>
            </a:r>
            <a:endParaRPr lang="en-US" altLang="ja-JP"/>
          </a:p>
          <a:p>
            <a:r>
              <a:rPr kumimoji="1" lang="ja-JP" altLang="en-US"/>
              <a:t>店主・起業家：</a:t>
            </a:r>
            <a:r>
              <a:rPr kumimoji="1" lang="en-US" altLang="ja-JP"/>
              <a:t>21</a:t>
            </a:r>
            <a:r>
              <a:rPr lang="ja-JP" altLang="en-US"/>
              <a:t>人</a:t>
            </a:r>
            <a:endParaRPr kumimoji="1" lang="en-US" altLang="ja-JP"/>
          </a:p>
          <a:p>
            <a:r>
              <a:rPr kumimoji="1" lang="ja-JP" altLang="en-US"/>
              <a:t>常勤・アルバイト：約</a:t>
            </a:r>
            <a:r>
              <a:rPr kumimoji="1" lang="en-US" altLang="ja-JP"/>
              <a:t>63</a:t>
            </a:r>
            <a:r>
              <a:rPr lang="ja-JP" altLang="en-US"/>
              <a:t>人</a:t>
            </a:r>
            <a:r>
              <a:rPr kumimoji="1" lang="ja-JP" altLang="en-US"/>
              <a:t>（</a:t>
            </a:r>
            <a:r>
              <a:rPr kumimoji="1" lang="en-US" altLang="ja-JP"/>
              <a:t>1</a:t>
            </a:r>
            <a:r>
              <a:rPr kumimoji="1" lang="ja-JP" altLang="en-US"/>
              <a:t>店舗当たり</a:t>
            </a:r>
            <a:r>
              <a:rPr kumimoji="1" lang="en-US" altLang="ja-JP"/>
              <a:t>3</a:t>
            </a:r>
            <a:r>
              <a:rPr kumimoji="1" lang="ja-JP" altLang="en-US"/>
              <a:t>名程度）</a:t>
            </a:r>
            <a:endParaRPr kumimoji="1" lang="en-US" altLang="ja-JP"/>
          </a:p>
          <a:p>
            <a:r>
              <a:rPr lang="ja-JP" altLang="en-US"/>
              <a:t>ラボ運営スタッフ：</a:t>
            </a:r>
            <a:r>
              <a:rPr lang="en-US" altLang="ja-JP"/>
              <a:t>3</a:t>
            </a:r>
            <a:r>
              <a:rPr lang="ja-JP" altLang="en-US"/>
              <a:t>～</a:t>
            </a:r>
            <a:r>
              <a:rPr lang="en-US" altLang="ja-JP"/>
              <a:t>5</a:t>
            </a:r>
            <a:r>
              <a:rPr lang="ja-JP" altLang="en-US"/>
              <a:t>人（コミュニティマネージャー、事務）</a:t>
            </a:r>
            <a:endParaRPr lang="en-US" altLang="ja-JP"/>
          </a:p>
          <a:p>
            <a:r>
              <a:rPr kumimoji="1" lang="ja-JP" altLang="en-US"/>
              <a:t>合計：約</a:t>
            </a:r>
            <a:r>
              <a:rPr kumimoji="1" lang="en-US" altLang="ja-JP"/>
              <a:t>87</a:t>
            </a:r>
            <a:r>
              <a:rPr kumimoji="1" lang="ja-JP" altLang="en-US"/>
              <a:t>～</a:t>
            </a:r>
            <a:r>
              <a:rPr kumimoji="1" lang="en-US" altLang="ja-JP"/>
              <a:t>90</a:t>
            </a:r>
            <a:r>
              <a:rPr lang="ja-JP" altLang="en-US"/>
              <a:t>人</a:t>
            </a:r>
            <a:endParaRPr kumimoji="1" lang="en-US" altLang="ja-JP"/>
          </a:p>
          <a:p>
            <a:r>
              <a:rPr lang="en-US" altLang="ja-JP"/>
              <a:t>2</a:t>
            </a:r>
            <a:r>
              <a:rPr lang="ja-JP" altLang="en-US"/>
              <a:t>．間接雇用・周辺への波及</a:t>
            </a:r>
            <a:endParaRPr lang="en-US" altLang="ja-JP"/>
          </a:p>
          <a:p>
            <a:r>
              <a:rPr lang="ja-JP" altLang="en-US"/>
              <a:t>地域サプライヤー：約</a:t>
            </a:r>
            <a:r>
              <a:rPr lang="en-US" altLang="ja-JP"/>
              <a:t>10</a:t>
            </a:r>
            <a:r>
              <a:rPr lang="ja-JP" altLang="en-US"/>
              <a:t>～</a:t>
            </a:r>
            <a:r>
              <a:rPr lang="en-US" altLang="ja-JP"/>
              <a:t>15</a:t>
            </a:r>
            <a:r>
              <a:rPr lang="ja-JP" altLang="en-US"/>
              <a:t>人程度</a:t>
            </a:r>
            <a:endParaRPr lang="en-US" altLang="ja-JP"/>
          </a:p>
          <a:p>
            <a:r>
              <a:rPr kumimoji="1" lang="ja-JP" altLang="en-US"/>
              <a:t>建設・リノベーション関連：約</a:t>
            </a:r>
            <a:r>
              <a:rPr kumimoji="1" lang="en-US" altLang="ja-JP"/>
              <a:t>5</a:t>
            </a:r>
            <a:r>
              <a:rPr lang="ja-JP" altLang="en-US"/>
              <a:t>人</a:t>
            </a:r>
            <a:r>
              <a:rPr kumimoji="1" lang="ja-JP" altLang="en-US"/>
              <a:t>程度</a:t>
            </a:r>
            <a:endParaRPr kumimoji="1" lang="en-US" altLang="ja-JP"/>
          </a:p>
          <a:p>
            <a:r>
              <a:rPr kumimoji="1" lang="ja-JP" altLang="en-US"/>
              <a:t>②社会増見込み</a:t>
            </a:r>
            <a:endParaRPr kumimoji="1" lang="en-US" altLang="ja-JP"/>
          </a:p>
          <a:p>
            <a:r>
              <a:rPr lang="en-US" altLang="ja-JP"/>
              <a:t>1</a:t>
            </a:r>
            <a:r>
              <a:rPr lang="ja-JP" altLang="en-US"/>
              <a:t>．直接移住</a:t>
            </a:r>
            <a:endParaRPr kumimoji="1" lang="en-US" altLang="ja-JP"/>
          </a:p>
          <a:p>
            <a:r>
              <a:rPr lang="ja-JP" altLang="en-US"/>
              <a:t>・起業家＋家族移住：</a:t>
            </a:r>
            <a:r>
              <a:rPr lang="en-US" altLang="ja-JP"/>
              <a:t>30</a:t>
            </a:r>
            <a:r>
              <a:rPr lang="ja-JP" altLang="en-US"/>
              <a:t>～</a:t>
            </a:r>
            <a:r>
              <a:rPr lang="en-US" altLang="ja-JP"/>
              <a:t>40</a:t>
            </a:r>
            <a:r>
              <a:rPr lang="ja-JP" altLang="en-US"/>
              <a:t>人程度</a:t>
            </a:r>
            <a:endParaRPr lang="en-US" altLang="ja-JP"/>
          </a:p>
          <a:p>
            <a:r>
              <a:rPr kumimoji="1" lang="ja-JP" altLang="en-US"/>
              <a:t>・ラボ関係・周辺クリエイター：約</a:t>
            </a:r>
            <a:r>
              <a:rPr kumimoji="1" lang="en-US" altLang="ja-JP"/>
              <a:t>10</a:t>
            </a:r>
            <a:r>
              <a:rPr kumimoji="1" lang="ja-JP" altLang="en-US"/>
              <a:t>～</a:t>
            </a:r>
            <a:r>
              <a:rPr kumimoji="1" lang="en-US" altLang="ja-JP"/>
              <a:t>15</a:t>
            </a:r>
            <a:r>
              <a:rPr lang="ja-JP" altLang="en-US"/>
              <a:t>人</a:t>
            </a:r>
            <a:endParaRPr kumimoji="1" lang="en-US" altLang="ja-JP"/>
          </a:p>
          <a:p>
            <a:r>
              <a:rPr kumimoji="1" lang="en-US" altLang="ja-JP"/>
              <a:t>2</a:t>
            </a:r>
            <a:r>
              <a:rPr kumimoji="1" lang="ja-JP" altLang="en-US"/>
              <a:t>．定住</a:t>
            </a:r>
            <a:endParaRPr kumimoji="1" lang="en-US" altLang="ja-JP"/>
          </a:p>
          <a:p>
            <a:r>
              <a:rPr lang="ja-JP" altLang="en-US"/>
              <a:t>・学生のうち、年間</a:t>
            </a:r>
            <a:r>
              <a:rPr lang="en-US" altLang="ja-JP"/>
              <a:t>3</a:t>
            </a:r>
            <a:r>
              <a:rPr lang="ja-JP" altLang="en-US"/>
              <a:t>％～</a:t>
            </a:r>
            <a:r>
              <a:rPr lang="en-US" altLang="ja-JP"/>
              <a:t>5</a:t>
            </a:r>
            <a:r>
              <a:rPr lang="ja-JP" altLang="en-US"/>
              <a:t>％程度が大学卒業後土浦に戻ってくると想定</a:t>
            </a:r>
            <a:endParaRPr lang="en-US" altLang="ja-JP"/>
          </a:p>
          <a:p>
            <a:r>
              <a:rPr lang="ja-JP" altLang="en-US"/>
              <a:t>・</a:t>
            </a:r>
            <a:r>
              <a:rPr lang="en-US" altLang="ja-JP"/>
              <a:t>20</a:t>
            </a:r>
            <a:r>
              <a:rPr lang="ja-JP" altLang="en-US"/>
              <a:t>年累積で約</a:t>
            </a:r>
            <a:r>
              <a:rPr lang="en-US" altLang="ja-JP"/>
              <a:t>150</a:t>
            </a:r>
            <a:r>
              <a:rPr lang="ja-JP" altLang="en-US"/>
              <a:t>～</a:t>
            </a:r>
            <a:r>
              <a:rPr lang="en-US" altLang="ja-JP"/>
              <a:t>200</a:t>
            </a:r>
            <a:r>
              <a:rPr lang="ja-JP" altLang="en-US"/>
              <a:t>人</a:t>
            </a:r>
            <a:endParaRPr lang="en-US" altLang="ja-JP"/>
          </a:p>
          <a:p>
            <a:r>
              <a:rPr kumimoji="1" lang="ja-JP" altLang="en-US"/>
              <a:t>累計</a:t>
            </a:r>
            <a:endParaRPr kumimoji="1" lang="en-US" altLang="ja-JP"/>
          </a:p>
          <a:p>
            <a:r>
              <a:rPr kumimoji="1" lang="ja-JP" altLang="en-US"/>
              <a:t>・</a:t>
            </a:r>
            <a:r>
              <a:rPr lang="ja-JP" altLang="en-US"/>
              <a:t>約</a:t>
            </a:r>
            <a:r>
              <a:rPr lang="en-US" altLang="ja-JP"/>
              <a:t>300</a:t>
            </a:r>
            <a:r>
              <a:rPr lang="ja-JP" altLang="en-US"/>
              <a:t>～</a:t>
            </a:r>
            <a:r>
              <a:rPr lang="en-US" altLang="ja-JP"/>
              <a:t>400</a:t>
            </a:r>
            <a:r>
              <a:rPr lang="ja-JP" altLang="en-US"/>
              <a:t>人程度</a:t>
            </a:r>
            <a:endParaRPr kumimoji="1" lang="ja-JP" altLang="en-US"/>
          </a:p>
        </p:txBody>
      </p:sp>
    </p:spTree>
    <p:extLst>
      <p:ext uri="{BB962C8B-B14F-4D97-AF65-F5344CB8AC3E}">
        <p14:creationId xmlns:p14="http://schemas.microsoft.com/office/powerpoint/2010/main" val="22399731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5C915CC-962F-A848-6C4E-EDCC55131EA7}"/>
              </a:ext>
            </a:extLst>
          </p:cNvPr>
          <p:cNvSpPr>
            <a:spLocks noGrp="1"/>
          </p:cNvSpPr>
          <p:nvPr>
            <p:ph type="body" sz="quarter" idx="10"/>
          </p:nvPr>
        </p:nvSpPr>
        <p:spPr/>
        <p:txBody>
          <a:bodyPr/>
          <a:lstStyle/>
          <a:p>
            <a:r>
              <a:rPr lang="en-US" altLang="ja-JP"/>
              <a:t>Appendix</a:t>
            </a:r>
            <a:endParaRPr lang="ja-JP" altLang="en-US"/>
          </a:p>
        </p:txBody>
      </p:sp>
      <p:sp>
        <p:nvSpPr>
          <p:cNvPr id="4" name="タイトル 3">
            <a:extLst>
              <a:ext uri="{FF2B5EF4-FFF2-40B4-BE49-F238E27FC236}">
                <a16:creationId xmlns:a16="http://schemas.microsoft.com/office/drawing/2014/main" id="{167EFD8B-7B4A-858F-3070-09EC3F597261}"/>
              </a:ext>
            </a:extLst>
          </p:cNvPr>
          <p:cNvSpPr>
            <a:spLocks noGrp="1"/>
          </p:cNvSpPr>
          <p:nvPr>
            <p:ph type="ctrTitle"/>
          </p:nvPr>
        </p:nvSpPr>
        <p:spPr/>
        <p:txBody>
          <a:bodyPr/>
          <a:lstStyle/>
          <a:p>
            <a:r>
              <a:rPr kumimoji="1" lang="ja-JP" altLang="en-US"/>
              <a:t>参考文献</a:t>
            </a:r>
          </a:p>
        </p:txBody>
      </p:sp>
      <p:sp>
        <p:nvSpPr>
          <p:cNvPr id="7" name="テキスト ボックス 6">
            <a:extLst>
              <a:ext uri="{FF2B5EF4-FFF2-40B4-BE49-F238E27FC236}">
                <a16:creationId xmlns:a16="http://schemas.microsoft.com/office/drawing/2014/main" id="{9F0FCDED-B3F1-CE54-C78C-362FAF6B281E}"/>
              </a:ext>
            </a:extLst>
          </p:cNvPr>
          <p:cNvSpPr txBox="1"/>
          <p:nvPr/>
        </p:nvSpPr>
        <p:spPr>
          <a:xfrm>
            <a:off x="460601" y="1702675"/>
            <a:ext cx="11225049" cy="2308324"/>
          </a:xfrm>
          <a:prstGeom prst="rect">
            <a:avLst/>
          </a:prstGeom>
          <a:noFill/>
        </p:spPr>
        <p:txBody>
          <a:bodyPr wrap="square" rtlCol="0">
            <a:spAutoFit/>
          </a:bodyPr>
          <a:lstStyle/>
          <a:p>
            <a:r>
              <a:rPr kumimoji="1" lang="en-US" altLang="ja-JP"/>
              <a:t>[1] </a:t>
            </a:r>
            <a:r>
              <a:rPr lang="ja-JP" altLang="en-US"/>
              <a:t>国立社会保障・人口問題研究所</a:t>
            </a:r>
            <a:r>
              <a:rPr lang="en-US" altLang="ja-JP"/>
              <a:t> </a:t>
            </a:r>
            <a:r>
              <a:rPr lang="ja-JP" altLang="en-US"/>
              <a:t>「地域別将来人口推計</a:t>
            </a:r>
            <a:r>
              <a:rPr lang="en-US" altLang="ja-JP"/>
              <a:t>(R5)</a:t>
            </a:r>
            <a:r>
              <a:rPr lang="ja-JP" altLang="en-US"/>
              <a:t>」</a:t>
            </a:r>
            <a:r>
              <a:rPr lang="en-US" altLang="ja-JP"/>
              <a:t> (</a:t>
            </a:r>
            <a:r>
              <a:rPr lang="ja-JP" altLang="en-US"/>
              <a:t>最終閲覧</a:t>
            </a:r>
            <a:r>
              <a:rPr lang="en-US" altLang="ja-JP"/>
              <a:t>2025.12.25) </a:t>
            </a:r>
            <a:r>
              <a:rPr lang="en-US" altLang="ja-JP">
                <a:hlinkClick r:id="rId2"/>
              </a:rPr>
              <a:t>https://www.ipss.go.jp/pp-shicyoson/j/shicyoson23/t-page.asp</a:t>
            </a:r>
            <a:endParaRPr lang="en-US" altLang="ja-JP"/>
          </a:p>
          <a:p>
            <a:r>
              <a:rPr kumimoji="1" lang="en-US" altLang="ja-JP"/>
              <a:t>[2] </a:t>
            </a:r>
            <a:r>
              <a:rPr kumimoji="1" lang="ja-JP" altLang="en-US"/>
              <a:t>土浦市</a:t>
            </a:r>
            <a:r>
              <a:rPr kumimoji="1" lang="en-US" altLang="ja-JP"/>
              <a:t> </a:t>
            </a:r>
            <a:r>
              <a:rPr kumimoji="1" lang="ja-JP" altLang="en-US"/>
              <a:t>「令和</a:t>
            </a:r>
            <a:r>
              <a:rPr kumimoji="1" lang="en-US" altLang="ja-JP"/>
              <a:t>6</a:t>
            </a:r>
            <a:r>
              <a:rPr kumimoji="1" lang="ja-JP" altLang="en-US"/>
              <a:t>年度長期財政見通しと財政運営の基本的な考え方」</a:t>
            </a:r>
            <a:r>
              <a:rPr kumimoji="1" lang="en-US" altLang="ja-JP"/>
              <a:t> (</a:t>
            </a:r>
            <a:r>
              <a:rPr kumimoji="1" lang="ja-JP" altLang="en-US"/>
              <a:t>最終閲覧</a:t>
            </a:r>
            <a:r>
              <a:rPr kumimoji="1" lang="en-US" altLang="ja-JP"/>
              <a:t>2025.12.25)</a:t>
            </a:r>
            <a:r>
              <a:rPr lang="en-US" altLang="ja-JP"/>
              <a:t> </a:t>
            </a:r>
            <a:r>
              <a:rPr lang="en-US" altLang="ja-JP">
                <a:hlinkClick r:id="rId3"/>
              </a:rPr>
              <a:t>https://www.city.tsuchiura.lg.jp/data/doc/1739174287_doc_5_0.pdf</a:t>
            </a:r>
            <a:endParaRPr lang="en-US" altLang="ja-JP"/>
          </a:p>
          <a:p>
            <a:r>
              <a:rPr kumimoji="1" lang="en-US" altLang="ja-JP"/>
              <a:t>[3] </a:t>
            </a:r>
            <a:r>
              <a:rPr kumimoji="1" lang="ja-JP" altLang="en-US"/>
              <a:t>土浦市</a:t>
            </a:r>
            <a:r>
              <a:rPr kumimoji="1" lang="en-US" altLang="ja-JP"/>
              <a:t> </a:t>
            </a:r>
            <a:r>
              <a:rPr kumimoji="1" lang="ja-JP" altLang="en-US"/>
              <a:t>「第３期土浦市まち・ひと・しごと創生人口ビジョン・総合戦略」</a:t>
            </a:r>
            <a:r>
              <a:rPr kumimoji="1" lang="en-US" altLang="ja-JP"/>
              <a:t> (</a:t>
            </a:r>
            <a:r>
              <a:rPr kumimoji="1" lang="ja-JP" altLang="en-US"/>
              <a:t>最終閲覧</a:t>
            </a:r>
            <a:r>
              <a:rPr kumimoji="1" lang="en-US" altLang="ja-JP"/>
              <a:t>2025.12.25) </a:t>
            </a:r>
            <a:r>
              <a:rPr kumimoji="1" lang="en-US" altLang="ja-JP">
                <a:hlinkClick r:id="rId4"/>
              </a:rPr>
              <a:t>https://www.city.tsuchiura.lg.jp/shisei/shinokeikaku/shisei/sogosenryaku/page021436.html</a:t>
            </a:r>
            <a:endParaRPr kumimoji="1" lang="en-US" altLang="ja-JP"/>
          </a:p>
          <a:p>
            <a:r>
              <a:rPr lang="en-US" altLang="ja-JP"/>
              <a:t>[4] </a:t>
            </a:r>
            <a:r>
              <a:rPr lang="ja-JP" altLang="en-US"/>
              <a:t>薮谷裕介・阿久井康平</a:t>
            </a:r>
            <a:r>
              <a:rPr lang="en-US" altLang="ja-JP"/>
              <a:t> </a:t>
            </a:r>
            <a:r>
              <a:rPr lang="ja-JP" altLang="en-US"/>
              <a:t>「高校生の通学時における地域接触が地域愛着形成に与える影響</a:t>
            </a:r>
            <a:r>
              <a:rPr lang="en-US" altLang="ja-JP"/>
              <a:t>-</a:t>
            </a:r>
            <a:r>
              <a:rPr lang="ja-JP" altLang="en-US"/>
              <a:t>富山県小矢部市内の高校に通学する高校生を対象として</a:t>
            </a:r>
            <a:r>
              <a:rPr lang="en-US" altLang="ja-JP"/>
              <a:t>-</a:t>
            </a:r>
            <a:r>
              <a:rPr lang="ja-JP" altLang="en-US"/>
              <a:t>」</a:t>
            </a:r>
            <a:r>
              <a:rPr lang="en-US" altLang="ja-JP"/>
              <a:t> </a:t>
            </a:r>
            <a:r>
              <a:rPr lang="ja-JP" altLang="en-US"/>
              <a:t>都市計画論文集</a:t>
            </a:r>
            <a:r>
              <a:rPr lang="en-US" altLang="ja-JP"/>
              <a:t>Vol56 No.3 pp772-779 2021</a:t>
            </a:r>
            <a:r>
              <a:rPr lang="ja-JP" altLang="en-US"/>
              <a:t>年</a:t>
            </a:r>
            <a:r>
              <a:rPr lang="en-US" altLang="ja-JP"/>
              <a:t>10</a:t>
            </a:r>
            <a:r>
              <a:rPr lang="ja-JP" altLang="en-US"/>
              <a:t>月</a:t>
            </a:r>
            <a:endParaRPr lang="en-US" altLang="ja-JP"/>
          </a:p>
        </p:txBody>
      </p:sp>
    </p:spTree>
    <p:extLst>
      <p:ext uri="{BB962C8B-B14F-4D97-AF65-F5344CB8AC3E}">
        <p14:creationId xmlns:p14="http://schemas.microsoft.com/office/powerpoint/2010/main" val="23317469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3.2"/>
</p:tagLst>
</file>

<file path=ppt/tags/tag2.xml><?xml version="1.0" encoding="utf-8"?>
<p:tagLst xmlns:a="http://schemas.openxmlformats.org/drawingml/2006/main" xmlns:r="http://schemas.openxmlformats.org/officeDocument/2006/relationships" xmlns:p="http://schemas.openxmlformats.org/presentationml/2006/main">
  <p:tag name="TIMING" val="|43.2"/>
</p:tagLst>
</file>

<file path=ppt/tags/tag3.xml><?xml version="1.0" encoding="utf-8"?>
<p:tagLst xmlns:a="http://schemas.openxmlformats.org/drawingml/2006/main" xmlns:r="http://schemas.openxmlformats.org/officeDocument/2006/relationships" xmlns:p="http://schemas.openxmlformats.org/presentationml/2006/main">
  <p:tag name="TIMING" val="|8.4"/>
</p:tagLst>
</file>

<file path=ppt/tags/tag4.xml><?xml version="1.0" encoding="utf-8"?>
<p:tagLst xmlns:a="http://schemas.openxmlformats.org/drawingml/2006/main" xmlns:r="http://schemas.openxmlformats.org/officeDocument/2006/relationships" xmlns:p="http://schemas.openxmlformats.org/presentationml/2006/main">
  <p:tag name="TIMING" val="|33.4"/>
</p:tagLst>
</file>

<file path=ppt/tags/tag5.xml><?xml version="1.0" encoding="utf-8"?>
<p:tagLst xmlns:a="http://schemas.openxmlformats.org/drawingml/2006/main" xmlns:r="http://schemas.openxmlformats.org/officeDocument/2006/relationships" xmlns:p="http://schemas.openxmlformats.org/presentationml/2006/main">
  <p:tag name="TIMING" val="|13.5"/>
</p:tagLst>
</file>

<file path=ppt/tags/tag6.xml><?xml version="1.0" encoding="utf-8"?>
<p:tagLst xmlns:a="http://schemas.openxmlformats.org/drawingml/2006/main" xmlns:r="http://schemas.openxmlformats.org/officeDocument/2006/relationships" xmlns:p="http://schemas.openxmlformats.org/presentationml/2006/main">
  <p:tag name="TIMING" val="|9.3|9.3|2.2"/>
</p:tagLst>
</file>

<file path=ppt/tags/tag7.xml><?xml version="1.0" encoding="utf-8"?>
<p:tagLst xmlns:a="http://schemas.openxmlformats.org/drawingml/2006/main" xmlns:r="http://schemas.openxmlformats.org/officeDocument/2006/relationships" xmlns:p="http://schemas.openxmlformats.org/presentationml/2006/main">
  <p:tag name="TIMING" val="|2.8|5|8.7"/>
</p:tagLst>
</file>

<file path=ppt/tags/tag8.xml><?xml version="1.0" encoding="utf-8"?>
<p:tagLst xmlns:a="http://schemas.openxmlformats.org/drawingml/2006/main" xmlns:r="http://schemas.openxmlformats.org/officeDocument/2006/relationships" xmlns:p="http://schemas.openxmlformats.org/presentationml/2006/main">
  <p:tag name="TIMING" val="|8.1|0.5|7.3"/>
</p:tagLst>
</file>

<file path=ppt/tags/tag9.xml><?xml version="1.0" encoding="utf-8"?>
<p:tagLst xmlns:a="http://schemas.openxmlformats.org/drawingml/2006/main" xmlns:r="http://schemas.openxmlformats.org/officeDocument/2006/relationships" xmlns:p="http://schemas.openxmlformats.org/presentationml/2006/main">
  <p:tag name="TIMING" val="|0.4"/>
</p:tagLst>
</file>

<file path=ppt/tags/tag10.xml><?xml version="1.0" encoding="utf-8"?>
<p:tagLst xmlns:a="http://schemas.openxmlformats.org/drawingml/2006/main" xmlns:r="http://schemas.openxmlformats.org/officeDocument/2006/relationships" xmlns:p="http://schemas.openxmlformats.org/presentationml/2006/main">
  <p:tag name="TIMING" val="|9.8|1.5|4.2|0.9|1|4.8|1.6|11.8"/>
</p:tagLst>
</file>

<file path=ppt/theme/theme1.xml><?xml version="1.0" encoding="utf-8"?>
<a:theme xmlns:a="http://schemas.openxmlformats.org/drawingml/2006/main" name="汎用">
  <a:themeElements>
    <a:clrScheme name="汎用 ">
      <a:dk1>
        <a:srgbClr val="000000"/>
      </a:dk1>
      <a:lt1>
        <a:srgbClr val="FFFFFF"/>
      </a:lt1>
      <a:dk2>
        <a:srgbClr val="3FE7FF"/>
      </a:dk2>
      <a:lt2>
        <a:srgbClr val="43ADFF"/>
      </a:lt2>
      <a:accent1>
        <a:srgbClr val="FF8F1F"/>
      </a:accent1>
      <a:accent2>
        <a:srgbClr val="FFFFFF"/>
      </a:accent2>
      <a:accent3>
        <a:srgbClr val="FFFFFF"/>
      </a:accent3>
      <a:accent4>
        <a:srgbClr val="FFFFFF"/>
      </a:accent4>
      <a:accent5>
        <a:srgbClr val="FFFFFF"/>
      </a:accent5>
      <a:accent6>
        <a:srgbClr val="FFFFFF"/>
      </a:accent6>
      <a:hlink>
        <a:srgbClr val="FFFFFF"/>
      </a:hlink>
      <a:folHlink>
        <a:srgbClr val="000000"/>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予備スライド用">
  <a:themeElements>
    <a:clrScheme name="汎用 ">
      <a:dk1>
        <a:srgbClr val="000000"/>
      </a:dk1>
      <a:lt1>
        <a:srgbClr val="FFFFFF"/>
      </a:lt1>
      <a:dk2>
        <a:srgbClr val="7FF0FF"/>
      </a:dk2>
      <a:lt2>
        <a:srgbClr val="0090FF"/>
      </a:lt2>
      <a:accent1>
        <a:srgbClr val="FF8F1F"/>
      </a:accent1>
      <a:accent2>
        <a:srgbClr val="FFFFFF"/>
      </a:accent2>
      <a:accent3>
        <a:srgbClr val="FFFFFF"/>
      </a:accent3>
      <a:accent4>
        <a:srgbClr val="FFFFFF"/>
      </a:accent4>
      <a:accent5>
        <a:srgbClr val="FFFFFF"/>
      </a:accent5>
      <a:accent6>
        <a:srgbClr val="FFFFFF"/>
      </a:accent6>
      <a:hlink>
        <a:srgbClr val="FFFFFF"/>
      </a:hlink>
      <a:folHlink>
        <a:srgbClr val="000000"/>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白紙用">
  <a:themeElements>
    <a:clrScheme name="汎用">
      <a:dk1>
        <a:srgbClr val="000000"/>
      </a:dk1>
      <a:lt1>
        <a:srgbClr val="FFFFFF"/>
      </a:lt1>
      <a:dk2>
        <a:srgbClr val="7FF0FF"/>
      </a:dk2>
      <a:lt2>
        <a:srgbClr val="0090FF"/>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デザインの設定">
  <a:themeElements>
    <a:clrScheme name="提案1">
      <a:dk1>
        <a:srgbClr val="000000"/>
      </a:dk1>
      <a:lt1>
        <a:srgbClr val="FFFFFF"/>
      </a:lt1>
      <a:dk2>
        <a:srgbClr val="658CFF"/>
      </a:dk2>
      <a:lt2>
        <a:srgbClr val="9167FF"/>
      </a:lt2>
      <a:accent1>
        <a:srgbClr val="FFC265"/>
      </a:accent1>
      <a:accent2>
        <a:srgbClr val="FFFFFF"/>
      </a:accent2>
      <a:accent3>
        <a:srgbClr val="FFFFFF"/>
      </a:accent3>
      <a:accent4>
        <a:srgbClr val="FFFFFF"/>
      </a:accent4>
      <a:accent5>
        <a:srgbClr val="FFFFFF"/>
      </a:accent5>
      <a:accent6>
        <a:srgbClr val="FFFFFF"/>
      </a:accent6>
      <a:hlink>
        <a:srgbClr val="000000"/>
      </a:hlink>
      <a:folHlink>
        <a:srgbClr val="000000"/>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提案2">
  <a:themeElements>
    <a:clrScheme name="提案2">
      <a:dk1>
        <a:srgbClr val="000000"/>
      </a:dk1>
      <a:lt1>
        <a:srgbClr val="FFFFFF"/>
      </a:lt1>
      <a:dk2>
        <a:srgbClr val="48FF67"/>
      </a:dk2>
      <a:lt2>
        <a:srgbClr val="5AFFCB"/>
      </a:lt2>
      <a:accent1>
        <a:srgbClr val="FF68FE"/>
      </a:accent1>
      <a:accent2>
        <a:srgbClr val="FFFFFF"/>
      </a:accent2>
      <a:accent3>
        <a:srgbClr val="FFFFFF"/>
      </a:accent3>
      <a:accent4>
        <a:srgbClr val="FFFFFF"/>
      </a:accent4>
      <a:accent5>
        <a:srgbClr val="FFFFFF"/>
      </a:accent5>
      <a:accent6>
        <a:srgbClr val="FFFFFF"/>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提案3">
  <a:themeElements>
    <a:clrScheme name="提案3">
      <a:dk1>
        <a:srgbClr val="000000"/>
      </a:dk1>
      <a:lt1>
        <a:srgbClr val="FFFFFF"/>
      </a:lt1>
      <a:dk2>
        <a:srgbClr val="FFDD32"/>
      </a:dk2>
      <a:lt2>
        <a:srgbClr val="FFAE4C"/>
      </a:lt2>
      <a:accent1>
        <a:srgbClr val="4AC8FF"/>
      </a:accent1>
      <a:accent2>
        <a:srgbClr val="FFFFFF"/>
      </a:accent2>
      <a:accent3>
        <a:srgbClr val="FFFFFF"/>
      </a:accent3>
      <a:accent4>
        <a:srgbClr val="FFFFFF"/>
      </a:accent4>
      <a:accent5>
        <a:srgbClr val="FFFFFF"/>
      </a:accent5>
      <a:accent6>
        <a:srgbClr val="FFDD32"/>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提案4">
  <a:themeElements>
    <a:clrScheme name="提案4">
      <a:dk1>
        <a:srgbClr val="000000"/>
      </a:dk1>
      <a:lt1>
        <a:srgbClr val="FFFFFF"/>
      </a:lt1>
      <a:dk2>
        <a:srgbClr val="FF64CD"/>
      </a:dk2>
      <a:lt2>
        <a:srgbClr val="FF6481"/>
      </a:lt2>
      <a:accent1>
        <a:srgbClr val="64FF9A"/>
      </a:accent1>
      <a:accent2>
        <a:srgbClr val="FFFFFF"/>
      </a:accent2>
      <a:accent3>
        <a:srgbClr val="FFFFFF"/>
      </a:accent3>
      <a:accent4>
        <a:srgbClr val="FFFFFF"/>
      </a:accent4>
      <a:accent5>
        <a:srgbClr val="FFFFFF"/>
      </a:accent5>
      <a:accent6>
        <a:srgbClr val="FFFFFF"/>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425a4dd-03d9-4226-ba6c-40c09009919b">
      <Terms xmlns="http://schemas.microsoft.com/office/infopath/2007/PartnerControls"/>
    </lcf76f155ced4ddcb4097134ff3c332f>
    <TaxCatchAll xmlns="1db7c87b-d93d-4ba4-a6fd-b9568fa53b2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6A8FAC05DD711245A6CDE0EE068D642A" ma:contentTypeVersion="10" ma:contentTypeDescription="新しいドキュメントを作成します。" ma:contentTypeScope="" ma:versionID="0e6de0b83f8f358121cb6f118d55ed3d">
  <xsd:schema xmlns:xsd="http://www.w3.org/2001/XMLSchema" xmlns:xs="http://www.w3.org/2001/XMLSchema" xmlns:p="http://schemas.microsoft.com/office/2006/metadata/properties" xmlns:ns2="3425a4dd-03d9-4226-ba6c-40c09009919b" xmlns:ns3="1db7c87b-d93d-4ba4-a6fd-b9568fa53b26" targetNamespace="http://schemas.microsoft.com/office/2006/metadata/properties" ma:root="true" ma:fieldsID="a9dd9521725629ed0f3da2b5dd7715f5" ns2:_="" ns3:_="">
    <xsd:import namespace="3425a4dd-03d9-4226-ba6c-40c09009919b"/>
    <xsd:import namespace="1db7c87b-d93d-4ba4-a6fd-b9568fa53b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25a4dd-03d9-4226-ba6c-40c090099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f566ec5-32a6-4ec1-8c14-5dab5ced459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db7c87b-d93d-4ba4-a6fd-b9568fa53b2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b28ff28-b896-4479-bf7d-3c0094fe4640}" ma:internalName="TaxCatchAll" ma:showField="CatchAllData" ma:web="1db7c87b-d93d-4ba4-a6fd-b9568fa53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F1EAC3-6CAD-488C-BB60-40F4503C4B15}">
  <ds:schemaRefs>
    <ds:schemaRef ds:uri="58e15061-a743-4ad8-ad5d-4514939833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49C5925-15A4-4AC1-88CB-D0192C96AAF8}">
  <ds:schemaRefs>
    <ds:schemaRef ds:uri="http://schemas.microsoft.com/sharepoint/v3/contenttype/forms"/>
  </ds:schemaRefs>
</ds:datastoreItem>
</file>

<file path=customXml/itemProps3.xml><?xml version="1.0" encoding="utf-8"?>
<ds:datastoreItem xmlns:ds="http://schemas.openxmlformats.org/officeDocument/2006/customXml" ds:itemID="{DCB8D38D-F8F9-418A-8E34-361B8FE261B0}"/>
</file>

<file path=docProps/app.xml><?xml version="1.0" encoding="utf-8"?>
<Properties xmlns="http://schemas.openxmlformats.org/officeDocument/2006/extended-properties" xmlns:vt="http://schemas.openxmlformats.org/officeDocument/2006/docPropsVTypes">
  <TotalTime>0</TotalTime>
  <Words>10538</Words>
  <Application>Microsoft Macintosh PowerPoint</Application>
  <PresentationFormat>ワイド画面</PresentationFormat>
  <Paragraphs>1467</Paragraphs>
  <Slides>78</Slides>
  <Notes>44</Notes>
  <HiddenSlides>0</HiddenSlides>
  <MMClips>1</MMClips>
  <ScaleCrop>false</ScaleCrop>
  <HeadingPairs>
    <vt:vector size="6" baseType="variant">
      <vt:variant>
        <vt:lpstr>使用されているフォント</vt:lpstr>
      </vt:variant>
      <vt:variant>
        <vt:i4>15</vt:i4>
      </vt:variant>
      <vt:variant>
        <vt:lpstr>テーマ</vt:lpstr>
      </vt:variant>
      <vt:variant>
        <vt:i4>7</vt:i4>
      </vt:variant>
      <vt:variant>
        <vt:lpstr>スライド タイトル</vt:lpstr>
      </vt:variant>
      <vt:variant>
        <vt:i4>78</vt:i4>
      </vt:variant>
    </vt:vector>
  </HeadingPairs>
  <TitlesOfParts>
    <vt:vector size="100" baseType="lpstr">
      <vt:lpstr>Hiragino Sans W4</vt:lpstr>
      <vt:lpstr>Hiragino Sans W5</vt:lpstr>
      <vt:lpstr>Hiragino Sans W6</vt:lpstr>
      <vt:lpstr>Hiragino Sans W7</vt:lpstr>
      <vt:lpstr>Meiryo UI</vt:lpstr>
      <vt:lpstr>Noto Sans JP</vt:lpstr>
      <vt:lpstr>Noto Sans JP Black</vt:lpstr>
      <vt:lpstr>Noto Sans JP Medium</vt:lpstr>
      <vt:lpstr>游ゴシック</vt:lpstr>
      <vt:lpstr>游ゴシック Light</vt:lpstr>
      <vt:lpstr>游明朝</vt:lpstr>
      <vt:lpstr>Arial</vt:lpstr>
      <vt:lpstr>Calibri</vt:lpstr>
      <vt:lpstr>Cambria Math</vt:lpstr>
      <vt:lpstr>Helvetica Neue</vt:lpstr>
      <vt:lpstr>汎用</vt:lpstr>
      <vt:lpstr>予備スライド用</vt:lpstr>
      <vt:lpstr>白紙用</vt:lpstr>
      <vt:lpstr>デザインの設定</vt:lpstr>
      <vt:lpstr>提案2</vt:lpstr>
      <vt:lpstr>提案3</vt:lpstr>
      <vt:lpstr>提案4</vt:lpstr>
      <vt:lpstr>PowerPoint プレゼンテーション</vt:lpstr>
      <vt:lpstr>1.基本構想</vt:lpstr>
      <vt:lpstr>将来の見通し</vt:lpstr>
      <vt:lpstr>将来都市像</vt:lpstr>
      <vt:lpstr>5つの分野の構想</vt:lpstr>
      <vt:lpstr>5つの分野の構想</vt:lpstr>
      <vt:lpstr>5つの分野の構想</vt:lpstr>
      <vt:lpstr>5つの分野の構想</vt:lpstr>
      <vt:lpstr>5つの分野の構想</vt:lpstr>
      <vt:lpstr>地区別構想</vt:lpstr>
      <vt:lpstr>地区別構想</vt:lpstr>
      <vt:lpstr>地区別構想</vt:lpstr>
      <vt:lpstr>地区別構想</vt:lpstr>
      <vt:lpstr>地区別構想</vt:lpstr>
      <vt:lpstr>地区別構想</vt:lpstr>
      <vt:lpstr>2.提案</vt:lpstr>
      <vt:lpstr>道の駅と工業団地の複合開発</vt:lpstr>
      <vt:lpstr>施設の内容</vt:lpstr>
      <vt:lpstr>道の駅のイメージ</vt:lpstr>
      <vt:lpstr>事業効果</vt:lpstr>
      <vt:lpstr>PowerPoint プレゼンテーション</vt:lpstr>
      <vt:lpstr>ごみ処理施設集約化</vt:lpstr>
      <vt:lpstr>ごみ処理施設集約化</vt:lpstr>
      <vt:lpstr>ごみ処理施設集約化</vt:lpstr>
      <vt:lpstr>ごみ処理施設集約化</vt:lpstr>
      <vt:lpstr>新治地区公共施設の統廃合</vt:lpstr>
      <vt:lpstr>新治地区公共施設の統廃合</vt:lpstr>
      <vt:lpstr>2.提案</vt:lpstr>
      <vt:lpstr>若者向け滞留施設の創設</vt:lpstr>
      <vt:lpstr>Tsuchiura Youth Hub</vt:lpstr>
      <vt:lpstr>Tsuchiura Youth Hub</vt:lpstr>
      <vt:lpstr>2.提案</vt:lpstr>
      <vt:lpstr>概要</vt:lpstr>
      <vt:lpstr>まちづくり企業とは？</vt:lpstr>
      <vt:lpstr>内容</vt:lpstr>
      <vt:lpstr>イメージ</vt:lpstr>
      <vt:lpstr>ご清聴ありがとうございました</vt:lpstr>
      <vt:lpstr>Appendix</vt:lpstr>
      <vt:lpstr>20年後の人口予測</vt:lpstr>
      <vt:lpstr>20年間の財政見通し</vt:lpstr>
      <vt:lpstr>純社会増を実現すると</vt:lpstr>
      <vt:lpstr>計画人口を13万2千人と設定</vt:lpstr>
      <vt:lpstr>財政の試算手法</vt:lpstr>
      <vt:lpstr>純社会増の試算手法</vt:lpstr>
      <vt:lpstr>地区別構想</vt:lpstr>
      <vt:lpstr>道の駅　来訪者数予測</vt:lpstr>
      <vt:lpstr>道の駅　収入予測</vt:lpstr>
      <vt:lpstr>道の駅　支出予測</vt:lpstr>
      <vt:lpstr>工業団地　収入</vt:lpstr>
      <vt:lpstr>工業団地　支出</vt:lpstr>
      <vt:lpstr>補助金</vt:lpstr>
      <vt:lpstr>道の駅・工業団地一体化による経済効果</vt:lpstr>
      <vt:lpstr>道の駅・工業団地</vt:lpstr>
      <vt:lpstr>ごみ処理施設の集約</vt:lpstr>
      <vt:lpstr>ごみ処理施設の集約</vt:lpstr>
      <vt:lpstr>ごみ処理施設の集約</vt:lpstr>
      <vt:lpstr>ごみ処理施設の集約</vt:lpstr>
      <vt:lpstr>ごみ処理施設の集約</vt:lpstr>
      <vt:lpstr>ごみ処理施設の集約</vt:lpstr>
      <vt:lpstr>ごみ処理施設の集約</vt:lpstr>
      <vt:lpstr>ごみ処理施設の集約</vt:lpstr>
      <vt:lpstr>ごみ処理施設の集約</vt:lpstr>
      <vt:lpstr>ごみ処理施設の集約</vt:lpstr>
      <vt:lpstr>公共施設の統廃合</vt:lpstr>
      <vt:lpstr>公共施設の統廃合</vt:lpstr>
      <vt:lpstr>公共施設の統廃合</vt:lpstr>
      <vt:lpstr>公共施設の統廃合</vt:lpstr>
      <vt:lpstr>公共施設の統廃合</vt:lpstr>
      <vt:lpstr>公共施設の統廃合</vt:lpstr>
      <vt:lpstr>地域愛着</vt:lpstr>
      <vt:lpstr>地域愛着</vt:lpstr>
      <vt:lpstr>企業誘致　利益計算</vt:lpstr>
      <vt:lpstr>企業誘致</vt:lpstr>
      <vt:lpstr>企業誘致</vt:lpstr>
      <vt:lpstr>企業誘致</vt:lpstr>
      <vt:lpstr>企業誘致　費用・補助金</vt:lpstr>
      <vt:lpstr>企業誘致　雇用・社会増</vt:lpstr>
      <vt:lpstr>参考文献</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岩渕　泰知</dc:creator>
  <cp:lastModifiedBy>岩渕　泰知</cp:lastModifiedBy>
  <cp:revision>2</cp:revision>
  <cp:lastPrinted>1601-01-01T00:00:00Z</cp:lastPrinted>
  <dcterms:created xsi:type="dcterms:W3CDTF">2026-01-14T01:24:28Z</dcterms:created>
  <dcterms:modified xsi:type="dcterms:W3CDTF">2026-02-05T21:04:46Z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0x0101006A8FAC05DD711245A6CDE0EE068D642A</vt:lpwstr>
  </property>
</Properties>
</file>