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2"/>
  </p:notesMasterIdLst>
  <p:sldIdLst>
    <p:sldId id="317" r:id="rId5"/>
    <p:sldId id="276" r:id="rId6"/>
    <p:sldId id="281" r:id="rId7"/>
    <p:sldId id="285" r:id="rId8"/>
    <p:sldId id="288" r:id="rId9"/>
    <p:sldId id="340" r:id="rId10"/>
    <p:sldId id="289" r:id="rId11"/>
    <p:sldId id="294" r:id="rId12"/>
    <p:sldId id="295" r:id="rId13"/>
    <p:sldId id="314" r:id="rId14"/>
    <p:sldId id="318" r:id="rId15"/>
    <p:sldId id="342" r:id="rId16"/>
    <p:sldId id="321" r:id="rId17"/>
    <p:sldId id="268" r:id="rId18"/>
    <p:sldId id="309" r:id="rId19"/>
    <p:sldId id="280" r:id="rId20"/>
    <p:sldId id="302" r:id="rId21"/>
    <p:sldId id="315" r:id="rId22"/>
    <p:sldId id="344" r:id="rId23"/>
    <p:sldId id="338" r:id="rId24"/>
    <p:sldId id="336" r:id="rId25"/>
    <p:sldId id="339" r:id="rId26"/>
    <p:sldId id="345" r:id="rId27"/>
    <p:sldId id="323" r:id="rId28"/>
    <p:sldId id="291" r:id="rId29"/>
    <p:sldId id="282" r:id="rId30"/>
    <p:sldId id="325" r:id="rId31"/>
    <p:sldId id="347" r:id="rId32"/>
    <p:sldId id="305" r:id="rId33"/>
    <p:sldId id="334" r:id="rId34"/>
    <p:sldId id="348" r:id="rId35"/>
    <p:sldId id="322" r:id="rId36"/>
    <p:sldId id="284" r:id="rId37"/>
    <p:sldId id="292" r:id="rId38"/>
    <p:sldId id="326" r:id="rId39"/>
    <p:sldId id="346" r:id="rId40"/>
    <p:sldId id="324" r:id="rId41"/>
    <p:sldId id="308" r:id="rId42"/>
    <p:sldId id="327" r:id="rId43"/>
    <p:sldId id="349" r:id="rId44"/>
    <p:sldId id="350" r:id="rId45"/>
    <p:sldId id="286" r:id="rId46"/>
    <p:sldId id="287" r:id="rId47"/>
    <p:sldId id="341" r:id="rId48"/>
    <p:sldId id="331" r:id="rId49"/>
    <p:sldId id="328" r:id="rId50"/>
    <p:sldId id="332" r:id="rId5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58325715-8745-4896-5A04-BFE335151598}" name="永田　圭吾" initials="永田" userId="S::s2310163@u.tsukuba.ac.jp::5201cc38-66ff-49b6-a26b-489119e3004f" providerId="AD"/>
  <p188:author id="{9621C941-8531-42FE-6C13-D5AD9046382E}" name="石倉　陽和" initials="石" userId="S::s2312098@u.tsukuba.ac.jp::4d7ed6e3-46ab-4459-846f-e60e4f65d66f" providerId="AD"/>
  <p188:author id="{57F67848-0A16-1DD6-9120-769CDF1248CC}" name="星川　千夏" initials="星" userId="S::s2312648@u.tsukuba.ac.jp::8488b5b4-97a0-4424-8901-a143ff4bcbf4" providerId="AD"/>
  <p188:author id="{8447B27C-65F9-0AB2-5818-92D1307BC958}" name="矢口　未於乃" initials="矢口　未於乃" userId="S::s2520491@u.tsukuba.ac.jp::5bad20fb-5fb8-4481-9fc5-ca9268aa2000" providerId="AD"/>
  <p188:author id="{DE8B3190-D9A9-6DEC-43A1-2E4D34F21668}" name="岩渕　泰知" initials="" userId="S::s2310410@u.tsukuba.ac.jp::1964240b-095c-41df-a087-18666cd89338" providerId="AD"/>
  <p188:author id="{646840A7-8DAD-119D-41DE-AE7DF47CC630}" name="矢島　一樹" initials="矢" userId="S::s2312054@u.tsukuba.ac.jp::5f4df232-6080-4548-bf4b-deea039cc2d1" providerId="AD"/>
  <p188:author id="{B1CAF5DD-7BAD-F320-6871-28773EE27F47}" name="倉田　圭佑" initials="倉" userId="S::s2310707@u.tsukuba.ac.jp::a12bad0b-d679-4b65-b144-824c4551311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AD6E7"/>
    <a:srgbClr val="276F8B"/>
    <a:srgbClr val="E4E8E8"/>
    <a:srgbClr val="E3F2ED"/>
    <a:srgbClr val="3494BA"/>
    <a:srgbClr val="7FC1DB"/>
    <a:srgbClr val="D4EAF3"/>
    <a:srgbClr val="E9E6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岩渕　泰知" userId="S::s2310410@u.tsukuba.ac.jp::1964240b-095c-41df-a087-18666cd89338" providerId="AD" clId="Web-{A2A34AAA-28A4-ACE9-BD56-A5CA6CAC6182}"/>
    <pc:docChg chg="modSld">
      <pc:chgData name="岩渕　泰知" userId="S::s2310410@u.tsukuba.ac.jp::1964240b-095c-41df-a087-18666cd89338" providerId="AD" clId="Web-{A2A34AAA-28A4-ACE9-BD56-A5CA6CAC6182}" dt="2025-12-26T04:20:06.144" v="0" actId="1076"/>
      <pc:docMkLst>
        <pc:docMk/>
      </pc:docMkLst>
      <pc:sldChg chg="modSp">
        <pc:chgData name="岩渕　泰知" userId="S::s2310410@u.tsukuba.ac.jp::1964240b-095c-41df-a087-18666cd89338" providerId="AD" clId="Web-{A2A34AAA-28A4-ACE9-BD56-A5CA6CAC6182}" dt="2025-12-26T04:20:06.144" v="0" actId="1076"/>
        <pc:sldMkLst>
          <pc:docMk/>
          <pc:sldMk cId="3288477586" sldId="317"/>
        </pc:sldMkLst>
        <pc:spChg chg="mod">
          <ac:chgData name="岩渕　泰知" userId="S::s2310410@u.tsukuba.ac.jp::1964240b-095c-41df-a087-18666cd89338" providerId="AD" clId="Web-{A2A34AAA-28A4-ACE9-BD56-A5CA6CAC6182}" dt="2025-12-26T04:20:06.144" v="0" actId="1076"/>
          <ac:spMkLst>
            <pc:docMk/>
            <pc:sldMk cId="3288477586" sldId="317"/>
            <ac:spMk id="4" creationId="{748E6C8A-6884-8AD4-F249-7C1131E0F86D}"/>
          </ac:spMkLst>
        </pc:spChg>
      </pc:sldChg>
    </pc:docChg>
  </pc:docChgLst>
  <pc:docChgLst>
    <pc:chgData name="岩渕　泰知" userId="S::s2310410@u.tsukuba.ac.jp::1964240b-095c-41df-a087-18666cd89338" providerId="AD" clId="Web-{566058E3-B534-BFE1-6A5B-84CEAB4BC991}"/>
    <pc:docChg chg="modSld">
      <pc:chgData name="岩渕　泰知" userId="S::s2310410@u.tsukuba.ac.jp::1964240b-095c-41df-a087-18666cd89338" providerId="AD" clId="Web-{566058E3-B534-BFE1-6A5B-84CEAB4BC991}" dt="2025-12-26T04:22:03.766" v="3" actId="1076"/>
      <pc:docMkLst>
        <pc:docMk/>
      </pc:docMkLst>
      <pc:sldChg chg="modSp">
        <pc:chgData name="岩渕　泰知" userId="S::s2310410@u.tsukuba.ac.jp::1964240b-095c-41df-a087-18666cd89338" providerId="AD" clId="Web-{566058E3-B534-BFE1-6A5B-84CEAB4BC991}" dt="2025-12-26T04:22:03.766" v="3" actId="1076"/>
        <pc:sldMkLst>
          <pc:docMk/>
          <pc:sldMk cId="3288477586" sldId="317"/>
        </pc:sldMkLst>
        <pc:spChg chg="mod">
          <ac:chgData name="岩渕　泰知" userId="S::s2310410@u.tsukuba.ac.jp::1964240b-095c-41df-a087-18666cd89338" providerId="AD" clId="Web-{566058E3-B534-BFE1-6A5B-84CEAB4BC991}" dt="2025-12-26T04:22:03.766" v="3" actId="1076"/>
          <ac:spMkLst>
            <pc:docMk/>
            <pc:sldMk cId="3288477586" sldId="317"/>
            <ac:spMk id="4" creationId="{748E6C8A-6884-8AD4-F249-7C1131E0F86D}"/>
          </ac:spMkLst>
        </pc:spChg>
      </pc:sldChg>
      <pc:sldChg chg="modSp">
        <pc:chgData name="岩渕　泰知" userId="S::s2310410@u.tsukuba.ac.jp::1964240b-095c-41df-a087-18666cd89338" providerId="AD" clId="Web-{566058E3-B534-BFE1-6A5B-84CEAB4BC991}" dt="2025-12-26T04:21:18.027" v="2" actId="1076"/>
        <pc:sldMkLst>
          <pc:docMk/>
          <pc:sldMk cId="2204955905" sldId="321"/>
        </pc:sldMkLst>
        <pc:spChg chg="mod">
          <ac:chgData name="岩渕　泰知" userId="S::s2310410@u.tsukuba.ac.jp::1964240b-095c-41df-a087-18666cd89338" providerId="AD" clId="Web-{566058E3-B534-BFE1-6A5B-84CEAB4BC991}" dt="2025-12-26T04:21:18.027" v="2" actId="1076"/>
          <ac:spMkLst>
            <pc:docMk/>
            <pc:sldMk cId="2204955905" sldId="321"/>
            <ac:spMk id="27" creationId="{7FDEF2AB-2CBC-189F-FF75-3BCAD7E0BC5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___10C_65C08BA4_10C_65C08BA4_10C_65C08BA4_10C_65C08BA4.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Sheet1!$A$2</c:f>
              <c:strCache>
                <c:ptCount val="1"/>
                <c:pt idx="0">
                  <c:v>度数</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4-9DEA-4134-AACA-FA1EFB3D0BA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7-9DEA-4134-AACA-FA1EFB3D0BA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6-9DEA-4134-AACA-FA1EFB3D0BA6}"/>
              </c:ext>
            </c:extLst>
          </c:dPt>
          <c:cat>
            <c:strRef>
              <c:f>Sheet1!$B$1:$D$1</c:f>
              <c:strCache>
                <c:ptCount val="3"/>
                <c:pt idx="0">
                  <c:v>土浦市内</c:v>
                </c:pt>
                <c:pt idx="1">
                  <c:v>土浦市外</c:v>
                </c:pt>
                <c:pt idx="2">
                  <c:v>茨城県外</c:v>
                </c:pt>
              </c:strCache>
            </c:strRef>
          </c:cat>
          <c:val>
            <c:numRef>
              <c:f>Sheet1!$B$2:$D$2</c:f>
              <c:numCache>
                <c:formatCode>#,##0</c:formatCode>
                <c:ptCount val="3"/>
                <c:pt idx="0">
                  <c:v>680</c:v>
                </c:pt>
                <c:pt idx="1">
                  <c:v>1650</c:v>
                </c:pt>
                <c:pt idx="2" formatCode="General">
                  <c:v>174</c:v>
                </c:pt>
              </c:numCache>
            </c:numRef>
          </c:val>
          <c:extLst>
            <c:ext xmlns:c16="http://schemas.microsoft.com/office/drawing/2014/chart" uri="{C3380CC4-5D6E-409C-BE32-E72D297353CC}">
              <c16:uniqueId val="{00000000-9DEA-4134-AACA-FA1EFB3D0BA6}"/>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1"/>
                <c:order val="1"/>
                <c:tx>
                  <c:strRef>
                    <c:extLst>
                      <c:ext uri="{02D57815-91ED-43cb-92C2-25804820EDAC}">
                        <c15:formulaRef>
                          <c15:sqref>Sheet1!$A$3</c15:sqref>
                        </c15:formulaRef>
                      </c:ext>
                    </c:extLst>
                    <c:strCache>
                      <c:ptCount val="1"/>
                      <c:pt idx="0">
                        <c:v>割合</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7-1FA9-445C-8E49-DE8381DFDD7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9-1FA9-445C-8E49-DE8381DFDD7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B-1FA9-445C-8E49-DE8381DFDD76}"/>
                    </c:ext>
                  </c:extLst>
                </c:dPt>
                <c:cat>
                  <c:strRef>
                    <c:extLst>
                      <c:ext uri="{02D57815-91ED-43cb-92C2-25804820EDAC}">
                        <c15:formulaRef>
                          <c15:sqref>Sheet1!$B$1:$D$1</c15:sqref>
                        </c15:formulaRef>
                      </c:ext>
                    </c:extLst>
                    <c:strCache>
                      <c:ptCount val="3"/>
                      <c:pt idx="0">
                        <c:v>土浦市内</c:v>
                      </c:pt>
                      <c:pt idx="1">
                        <c:v>土浦市外</c:v>
                      </c:pt>
                      <c:pt idx="2">
                        <c:v>茨城県外</c:v>
                      </c:pt>
                    </c:strCache>
                  </c:strRef>
                </c:cat>
                <c:val>
                  <c:numRef>
                    <c:extLst>
                      <c:ext uri="{02D57815-91ED-43cb-92C2-25804820EDAC}">
                        <c15:formulaRef>
                          <c15:sqref>Sheet1!$B$3:$D$3</c15:sqref>
                        </c15:formulaRef>
                      </c:ext>
                    </c:extLst>
                    <c:numCache>
                      <c:formatCode>General</c:formatCode>
                      <c:ptCount val="3"/>
                      <c:pt idx="0">
                        <c:v>0.27156549520766771</c:v>
                      </c:pt>
                      <c:pt idx="1">
                        <c:v>0.65894568690095845</c:v>
                      </c:pt>
                      <c:pt idx="2">
                        <c:v>6.9488817891373802E-2</c:v>
                      </c:pt>
                    </c:numCache>
                  </c:numRef>
                </c:val>
                <c:extLst>
                  <c:ext xmlns:c16="http://schemas.microsoft.com/office/drawing/2014/chart" uri="{C3380CC4-5D6E-409C-BE32-E72D297353CC}">
                    <c16:uniqueId val="{00000001-9DEA-4134-AACA-FA1EFB3D0BA6}"/>
                  </c:ext>
                </c:extLst>
              </c15:ser>
            </c15:filteredPieSeries>
          </c:ext>
        </c:extLst>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0.76521</cdr:x>
      <cdr:y>0</cdr:y>
    </cdr:from>
    <cdr:to>
      <cdr:x>1</cdr:x>
      <cdr:y>0.35982</cdr:y>
    </cdr:to>
    <cdr:sp macro="" textlink="">
      <cdr:nvSpPr>
        <cdr:cNvPr id="2" name="テキスト ボックス 1">
          <a:extLst xmlns:a="http://schemas.openxmlformats.org/drawingml/2006/main">
            <a:ext uri="{FF2B5EF4-FFF2-40B4-BE49-F238E27FC236}">
              <a16:creationId xmlns:a16="http://schemas.microsoft.com/office/drawing/2014/main" id="{882584E2-4A2B-86CA-7E77-011C9425F7F8}"/>
            </a:ext>
          </a:extLst>
        </cdr:cNvPr>
        <cdr:cNvSpPr txBox="1"/>
      </cdr:nvSpPr>
      <cdr:spPr>
        <a:xfrm xmlns:a="http://schemas.openxmlformats.org/drawingml/2006/main">
          <a:off x="3855356" y="-7314963"/>
          <a:ext cx="1182941" cy="120139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ja-JP" altLang="en-US" sz="2400" kern="1200" dirty="0">
              <a:solidFill>
                <a:schemeClr val="tx1"/>
              </a:solidFill>
              <a:latin typeface="Noto Sans JP Medium" panose="020B0500000000000000" pitchFamily="34" charset="-128"/>
              <a:ea typeface="Noto Sans JP Medium" panose="020B0500000000000000" pitchFamily="34" charset="-128"/>
            </a:rPr>
            <a:t>土浦市内</a:t>
          </a:r>
          <a:endParaRPr lang="en-US" altLang="ja-JP" sz="2400" kern="1200" dirty="0">
            <a:solidFill>
              <a:schemeClr val="tx1"/>
            </a:solidFill>
            <a:latin typeface="Noto Sans JP Medium" panose="020B0500000000000000" pitchFamily="34" charset="-128"/>
            <a:ea typeface="Noto Sans JP Medium" panose="020B0500000000000000" pitchFamily="34" charset="-128"/>
          </a:endParaRPr>
        </a:p>
        <a:p xmlns:a="http://schemas.openxmlformats.org/drawingml/2006/main">
          <a:r>
            <a:rPr lang="en-US" altLang="ja-JP" sz="2400" kern="1200" dirty="0">
              <a:solidFill>
                <a:schemeClr val="tx1"/>
              </a:solidFill>
              <a:latin typeface="Noto Sans JP Medium" panose="020B0500000000000000" pitchFamily="34" charset="-128"/>
              <a:ea typeface="Noto Sans JP Medium" panose="020B0500000000000000" pitchFamily="34" charset="-128"/>
            </a:rPr>
            <a:t>27.2%</a:t>
          </a:r>
        </a:p>
        <a:p xmlns:a="http://schemas.openxmlformats.org/drawingml/2006/main">
          <a:r>
            <a:rPr lang="en-US" altLang="ja-JP" sz="2400" kern="1200" dirty="0">
              <a:solidFill>
                <a:schemeClr val="tx1"/>
              </a:solidFill>
              <a:latin typeface="Noto Sans JP Medium" panose="020B0500000000000000" pitchFamily="34" charset="-128"/>
              <a:ea typeface="Noto Sans JP Medium" panose="020B0500000000000000" pitchFamily="34" charset="-128"/>
            </a:rPr>
            <a:t>(680</a:t>
          </a:r>
          <a:r>
            <a:rPr lang="ja-JP" altLang="en-US" sz="2400" kern="1200" dirty="0">
              <a:solidFill>
                <a:schemeClr val="tx1"/>
              </a:solidFill>
              <a:latin typeface="Noto Sans JP Medium" panose="020B0500000000000000" pitchFamily="34" charset="-128"/>
              <a:ea typeface="Noto Sans JP Medium" panose="020B0500000000000000" pitchFamily="34" charset="-128"/>
            </a:rPr>
            <a:t>人</a:t>
          </a:r>
          <a:r>
            <a:rPr lang="en-US" altLang="ja-JP" sz="2400" kern="1200" dirty="0">
              <a:latin typeface="Noto Sans JP Medium" panose="020B0500000000000000" pitchFamily="34" charset="-128"/>
              <a:ea typeface="Noto Sans JP Medium" panose="020B0500000000000000" pitchFamily="34" charset="-128"/>
            </a:rPr>
            <a:t>)</a:t>
          </a:r>
          <a:endParaRPr lang="ja-JP" altLang="en-US" sz="2400" kern="1200" dirty="0">
            <a:latin typeface="Noto Sans JP Medium" panose="020B0500000000000000" pitchFamily="34" charset="-128"/>
            <a:ea typeface="Noto Sans JP Medium" panose="020B0500000000000000" pitchFamily="34" charset="-128"/>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oto Sans JP Medium" panose="020B0500000000000000" pitchFamily="34" charset="-128"/>
                <a:ea typeface="Noto Sans JP Medium" panose="020B0500000000000000" pitchFamily="34"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oto Sans JP Medium" panose="020B0500000000000000" pitchFamily="34" charset="-128"/>
                <a:ea typeface="Noto Sans JP Medium" panose="020B0500000000000000" pitchFamily="34" charset="-128"/>
              </a:defRPr>
            </a:lvl1pPr>
          </a:lstStyle>
          <a:p>
            <a:fld id="{6FDE4353-AF3F-4DFC-A5D4-B32585DCB29A}" type="datetimeFigureOut">
              <a:rPr lang="ja-JP" altLang="en-US" smtClean="0"/>
              <a:pPr/>
              <a:t>2026/1/22</a:t>
            </a:fld>
            <a:endParaRPr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oto Sans JP Medium" panose="020B0500000000000000" pitchFamily="34" charset="-128"/>
                <a:ea typeface="Noto Sans JP Medium" panose="020B0500000000000000" pitchFamily="34"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oto Sans JP Medium" panose="020B0500000000000000" pitchFamily="34" charset="-128"/>
                <a:ea typeface="Noto Sans JP Medium" panose="020B0500000000000000" pitchFamily="34" charset="-128"/>
              </a:defRPr>
            </a:lvl1pPr>
          </a:lstStyle>
          <a:p>
            <a:fld id="{5AD9E354-5B5A-4BFA-AD7D-96AAE3000813}" type="slidenum">
              <a:rPr lang="ja-JP" altLang="en-US" smtClean="0"/>
              <a:pPr/>
              <a:t>‹#›</a:t>
            </a:fld>
            <a:endParaRPr lang="ja-JP" altLang="en-US"/>
          </a:p>
        </p:txBody>
      </p:sp>
    </p:spTree>
    <p:extLst>
      <p:ext uri="{BB962C8B-B14F-4D97-AF65-F5344CB8AC3E}">
        <p14:creationId xmlns:p14="http://schemas.microsoft.com/office/powerpoint/2010/main" val="20889832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b="0" i="0" kern="1200">
        <a:solidFill>
          <a:schemeClr val="tx1"/>
        </a:solidFill>
        <a:latin typeface="Noto Sans JP Medium" panose="020B0500000000000000" pitchFamily="34" charset="-128"/>
        <a:ea typeface="Noto Sans JP Medium" panose="020B0500000000000000" pitchFamily="34" charset="-128"/>
        <a:cs typeface="+mn-cs"/>
      </a:defRPr>
    </a:lvl1pPr>
    <a:lvl2pPr marL="457200" algn="l" defTabSz="914400" rtl="0" eaLnBrk="1" latinLnBrk="0" hangingPunct="1">
      <a:defRPr kumimoji="1" sz="1200" b="0" i="0" kern="1200">
        <a:solidFill>
          <a:schemeClr val="tx1"/>
        </a:solidFill>
        <a:latin typeface="Noto Sans JP Medium" panose="020B0500000000000000" pitchFamily="34" charset="-128"/>
        <a:ea typeface="Noto Sans JP Medium" panose="020B0500000000000000" pitchFamily="34" charset="-128"/>
        <a:cs typeface="+mn-cs"/>
      </a:defRPr>
    </a:lvl2pPr>
    <a:lvl3pPr marL="914400" algn="l" defTabSz="914400" rtl="0" eaLnBrk="1" latinLnBrk="0" hangingPunct="1">
      <a:defRPr kumimoji="1" sz="1200" b="0" i="0" kern="1200">
        <a:solidFill>
          <a:schemeClr val="tx1"/>
        </a:solidFill>
        <a:latin typeface="Noto Sans JP Medium" panose="020B0500000000000000" pitchFamily="34" charset="-128"/>
        <a:ea typeface="Noto Sans JP Medium" panose="020B0500000000000000" pitchFamily="34" charset="-128"/>
        <a:cs typeface="+mn-cs"/>
      </a:defRPr>
    </a:lvl3pPr>
    <a:lvl4pPr marL="1371600" algn="l" defTabSz="914400" rtl="0" eaLnBrk="1" latinLnBrk="0" hangingPunct="1">
      <a:defRPr kumimoji="1" sz="1200" b="0" i="0" kern="1200">
        <a:solidFill>
          <a:schemeClr val="tx1"/>
        </a:solidFill>
        <a:latin typeface="Noto Sans JP Medium" panose="020B0500000000000000" pitchFamily="34" charset="-128"/>
        <a:ea typeface="Noto Sans JP Medium" panose="020B0500000000000000" pitchFamily="34" charset="-128"/>
        <a:cs typeface="+mn-cs"/>
      </a:defRPr>
    </a:lvl4pPr>
    <a:lvl5pPr marL="1828800" algn="l" defTabSz="914400" rtl="0" eaLnBrk="1" latinLnBrk="0" hangingPunct="1">
      <a:defRPr kumimoji="1" sz="1200" b="0" i="0" kern="1200">
        <a:solidFill>
          <a:schemeClr val="tx1"/>
        </a:solidFill>
        <a:latin typeface="Noto Sans JP Medium" panose="020B0500000000000000" pitchFamily="34" charset="-128"/>
        <a:ea typeface="Noto Sans JP Medium" panose="020B0500000000000000" pitchFamily="34"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a:t>
            </a:fld>
            <a:endParaRPr lang="ja-JP" altLang="en-US"/>
          </a:p>
        </p:txBody>
      </p:sp>
    </p:spTree>
    <p:extLst>
      <p:ext uri="{BB962C8B-B14F-4D97-AF65-F5344CB8AC3E}">
        <p14:creationId xmlns:p14="http://schemas.microsoft.com/office/powerpoint/2010/main" val="131359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はじめに土浦の今後の</a:t>
            </a:r>
            <a:r>
              <a:rPr kumimoji="1" lang="en-US" altLang="ja-JP"/>
              <a:t>20</a:t>
            </a:r>
            <a:r>
              <a:rPr kumimoji="1" lang="ja-JP" altLang="en-US"/>
              <a:t>年間の将来予測についてお話しします。</a:t>
            </a:r>
            <a:endParaRPr kumimoji="1" lang="en-US" altLang="ja-JP"/>
          </a:p>
          <a:p>
            <a:r>
              <a:rPr kumimoji="1" lang="ja-JP" altLang="en-US"/>
              <a:t>社人研の令和</a:t>
            </a:r>
            <a:r>
              <a:rPr kumimoji="1" lang="en-US" altLang="ja-JP"/>
              <a:t>5</a:t>
            </a:r>
            <a:r>
              <a:rPr kumimoji="1" lang="ja-JP" altLang="en-US"/>
              <a:t>年の将来推計では、総人口は現在から</a:t>
            </a:r>
            <a:r>
              <a:rPr kumimoji="1" lang="en-US" altLang="ja-JP"/>
              <a:t>1</a:t>
            </a:r>
            <a:r>
              <a:rPr kumimoji="1" lang="ja-JP" altLang="en-US"/>
              <a:t>万</a:t>
            </a:r>
            <a:r>
              <a:rPr kumimoji="1" lang="en-US" altLang="ja-JP"/>
              <a:t>8</a:t>
            </a:r>
            <a:r>
              <a:rPr kumimoji="1" lang="ja-JP" altLang="en-US"/>
              <a:t>千人減少すること、生産年齢人口は</a:t>
            </a:r>
            <a:r>
              <a:rPr kumimoji="1" lang="en-US" altLang="ja-JP"/>
              <a:t>2</a:t>
            </a:r>
            <a:r>
              <a:rPr kumimoji="1" lang="ja-JP" altLang="en-US"/>
              <a:t>万人減少することが予想されています。</a:t>
            </a:r>
            <a:endParaRPr kumimoji="1" lang="en-US" altLang="ja-JP"/>
          </a:p>
          <a:p>
            <a:r>
              <a:rPr kumimoji="1" lang="ja-JP" altLang="en-US"/>
              <a:t>都市において人口が減少すると、空き家や商業施設などの撤退等の都市の低密化の問題が加速する恐れがあります。</a:t>
            </a:r>
            <a:endParaRPr kumimoji="1" lang="en-US" altLang="ja-JP"/>
          </a:p>
          <a:p>
            <a:r>
              <a:rPr kumimoji="1" lang="ja-JP" altLang="en-US"/>
              <a:t>次に人口減少を考慮した財政の２０年間の見通しを説明します。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2</a:t>
            </a:fld>
            <a:endParaRPr lang="ja-JP" altLang="en-US"/>
          </a:p>
        </p:txBody>
      </p:sp>
    </p:spTree>
    <p:extLst>
      <p:ext uri="{BB962C8B-B14F-4D97-AF65-F5344CB8AC3E}">
        <p14:creationId xmlns:p14="http://schemas.microsoft.com/office/powerpoint/2010/main" val="335820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ここでは、土浦市の</a:t>
            </a:r>
            <a:r>
              <a:rPr kumimoji="1" lang="en-US" altLang="ja-JP"/>
              <a:t>20</a:t>
            </a:r>
            <a:r>
              <a:rPr kumimoji="1" lang="ja-JP" altLang="en-US"/>
              <a:t>年間の歳出・歳入の試算を行いました。</a:t>
            </a:r>
            <a:endParaRPr kumimoji="1" lang="en-US" altLang="ja-JP"/>
          </a:p>
          <a:p>
            <a:r>
              <a:rPr kumimoji="1" lang="ja-JP" altLang="en-US"/>
              <a:t>左のグラフが歳出、右のグラフが歳入を表しています。</a:t>
            </a:r>
            <a:endParaRPr kumimoji="1" lang="en-US" altLang="ja-JP"/>
          </a:p>
          <a:p>
            <a:r>
              <a:rPr kumimoji="1" lang="ja-JP" altLang="en-US"/>
              <a:t>歳出のグラフに歳入のグラフを重ねてみます。歳出のグラフが上に飛び出していることがわかるかと思います。歳出の増加に歳入の増加が追いつかず、毎年財政収支が赤字となる見込みです。</a:t>
            </a:r>
            <a:r>
              <a:rPr kumimoji="1" lang="en-US" altLang="ja-JP"/>
              <a:t>20</a:t>
            </a:r>
            <a:r>
              <a:rPr kumimoji="1" lang="ja-JP" altLang="en-US"/>
              <a:t>年間の赤字総額は</a:t>
            </a:r>
            <a:r>
              <a:rPr kumimoji="1" lang="en-US" altLang="ja-JP"/>
              <a:t>638</a:t>
            </a:r>
            <a:r>
              <a:rPr kumimoji="1" lang="ja-JP" altLang="en-US"/>
              <a:t>億円と計算されました。実際の財政運営では、基本的に今あるお金しか使えないので、基金を取り崩すかインフラの補修費用などが先送りにされるかたちとなってしまいます。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a:t>
            </a:fld>
            <a:endParaRPr lang="ja-JP" altLang="en-US"/>
          </a:p>
        </p:txBody>
      </p:sp>
    </p:spTree>
    <p:extLst>
      <p:ext uri="{BB962C8B-B14F-4D97-AF65-F5344CB8AC3E}">
        <p14:creationId xmlns:p14="http://schemas.microsoft.com/office/powerpoint/2010/main" val="2380977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人口が減少する予測が立てられている一方で、</a:t>
            </a:r>
            <a:r>
              <a:rPr kumimoji="1" lang="en-US" altLang="ja-JP"/>
              <a:t>2020</a:t>
            </a:r>
            <a:r>
              <a:rPr kumimoji="1" lang="ja-JP" altLang="en-US"/>
              <a:t>年から転入の超過が続いています。人口予測に用いている社人研の推計は近年の転入超過のトレンドを反映していません。そこで、社人研の人口予測に、社会増を上乗せする形で、財政収支の試算を行いました。グラフは、</a:t>
            </a:r>
            <a:r>
              <a:rPr kumimoji="1" lang="en-US" altLang="ja-JP"/>
              <a:t>20</a:t>
            </a:r>
            <a:r>
              <a:rPr kumimoji="1" lang="ja-JP" altLang="en-US"/>
              <a:t>年間での累計純社会増の人数に対する財政収支の赤字額となっています。グラフより、</a:t>
            </a:r>
            <a:r>
              <a:rPr kumimoji="1" lang="en-US" altLang="ja-JP"/>
              <a:t>5000</a:t>
            </a:r>
            <a:r>
              <a:rPr kumimoji="1" lang="ja-JP" altLang="en-US"/>
              <a:t>人の社会増で財政収支は</a:t>
            </a:r>
            <a:r>
              <a:rPr kumimoji="1" lang="en-US" altLang="ja-JP"/>
              <a:t>55</a:t>
            </a:r>
            <a:r>
              <a:rPr kumimoji="1" lang="ja-JP" altLang="en-US"/>
              <a:t>億円改善することが明らかになりました。社会増を継続させることは、人口減少の抑制、財政収支の改善という意味で重要だと考えます。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4</a:t>
            </a:fld>
            <a:endParaRPr lang="ja-JP" altLang="en-US"/>
          </a:p>
        </p:txBody>
      </p:sp>
    </p:spTree>
    <p:extLst>
      <p:ext uri="{BB962C8B-B14F-4D97-AF65-F5344CB8AC3E}">
        <p14:creationId xmlns:p14="http://schemas.microsoft.com/office/powerpoint/2010/main" val="2582709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マスタープランの計画人口を</a:t>
            </a:r>
            <a:r>
              <a:rPr kumimoji="1" lang="en-US" altLang="ja-JP"/>
              <a:t>2045</a:t>
            </a:r>
            <a:r>
              <a:rPr kumimoji="1" lang="ja-JP" altLang="en-US"/>
              <a:t>年時点で</a:t>
            </a:r>
            <a:r>
              <a:rPr kumimoji="1" lang="en-US" altLang="ja-JP"/>
              <a:t>13</a:t>
            </a:r>
            <a:r>
              <a:rPr kumimoji="1" lang="ja-JP" altLang="en-US"/>
              <a:t>万</a:t>
            </a:r>
            <a:r>
              <a:rPr kumimoji="1" lang="en-US" altLang="ja-JP"/>
              <a:t>2</a:t>
            </a:r>
            <a:r>
              <a:rPr kumimoji="1" lang="ja-JP" altLang="en-US"/>
              <a:t>千人と設定しました。これは、純社会増が</a:t>
            </a:r>
            <a:r>
              <a:rPr kumimoji="1" lang="en-US" altLang="ja-JP"/>
              <a:t>1</a:t>
            </a:r>
            <a:r>
              <a:rPr kumimoji="1" lang="ja-JP" altLang="en-US"/>
              <a:t>万人となるときに達成できる人口です。つまり、</a:t>
            </a:r>
            <a:r>
              <a:rPr kumimoji="1" lang="en-US" altLang="ja-JP"/>
              <a:t>1</a:t>
            </a:r>
            <a:r>
              <a:rPr kumimoji="1" lang="ja-JP" altLang="en-US"/>
              <a:t>年あたりの社会増は</a:t>
            </a:r>
            <a:r>
              <a:rPr kumimoji="1" lang="en-US" altLang="ja-JP"/>
              <a:t>500</a:t>
            </a:r>
            <a:r>
              <a:rPr kumimoji="1" lang="ja-JP" altLang="en-US"/>
              <a:t>人となります。</a:t>
            </a:r>
            <a:r>
              <a:rPr kumimoji="1" lang="en-US" altLang="ja-JP"/>
              <a:t>2023</a:t>
            </a:r>
            <a:r>
              <a:rPr kumimoji="1" lang="ja-JP" altLang="en-US"/>
              <a:t>年の社会増が</a:t>
            </a:r>
            <a:r>
              <a:rPr kumimoji="1" lang="en-US" altLang="ja-JP"/>
              <a:t>1274</a:t>
            </a:r>
            <a:r>
              <a:rPr kumimoji="1" lang="ja-JP" altLang="en-US"/>
              <a:t>人なので、近年のトレンドを継続し、マスタープランで社会増を促す方向を示すことで現実的に達成可能な水準であると考えます。</a:t>
            </a:r>
            <a:endParaRPr kumimoji="1" lang="en-US" altLang="ja-JP"/>
          </a:p>
          <a:p>
            <a:r>
              <a:rPr kumimoji="1" lang="ja-JP" altLang="en-US"/>
              <a:t>社会増を</a:t>
            </a:r>
            <a:r>
              <a:rPr kumimoji="1" lang="en-US" altLang="ja-JP"/>
              <a:t>1</a:t>
            </a:r>
            <a:r>
              <a:rPr kumimoji="1" lang="ja-JP" altLang="en-US"/>
              <a:t>万人見込むと先の試算から</a:t>
            </a:r>
            <a:r>
              <a:rPr kumimoji="1" lang="en-US" altLang="ja-JP"/>
              <a:t>20</a:t>
            </a:r>
            <a:r>
              <a:rPr kumimoji="1" lang="ja-JP" altLang="en-US"/>
              <a:t>年間の財政収支を</a:t>
            </a:r>
            <a:r>
              <a:rPr kumimoji="1" lang="en-US" altLang="ja-JP"/>
              <a:t>109</a:t>
            </a:r>
            <a:r>
              <a:rPr kumimoji="1" lang="ja-JP" altLang="en-US"/>
              <a:t>億円改善できます。また、人口減少を抑制し、都市の低密化も抑制します。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5</a:t>
            </a:fld>
            <a:endParaRPr lang="ja-JP" altLang="en-US"/>
          </a:p>
        </p:txBody>
      </p:sp>
    </p:spTree>
    <p:extLst>
      <p:ext uri="{BB962C8B-B14F-4D97-AF65-F5344CB8AC3E}">
        <p14:creationId xmlns:p14="http://schemas.microsoft.com/office/powerpoint/2010/main" val="2718369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人口減少・少子高齢化に耐えられる土浦には、高齢者の活躍が欠かせないと考えます。</a:t>
            </a:r>
            <a:endParaRPr kumimoji="1" lang="en-US" altLang="ja-JP"/>
          </a:p>
          <a:p>
            <a:r>
              <a:rPr kumimoji="1" lang="ja-JP" altLang="en-US"/>
              <a:t>人生</a:t>
            </a:r>
            <a:r>
              <a:rPr kumimoji="1" lang="en-US" altLang="ja-JP"/>
              <a:t>100</a:t>
            </a:r>
            <a:r>
              <a:rPr kumimoji="1" lang="ja-JP" altLang="en-US"/>
              <a:t>年時代とも言われ、元気な高齢者の存在は、地域を維持していくための鍵になりえます。</a:t>
            </a:r>
            <a:endParaRPr kumimoji="1" lang="en-US" altLang="ja-JP"/>
          </a:p>
          <a:p>
            <a:r>
              <a:rPr kumimoji="1" lang="ja-JP" altLang="en-US"/>
              <a:t>一方で、高齢者の中には生活習慣などにより、活動量には個人差が大きいのも事実です。</a:t>
            </a:r>
            <a:endParaRPr kumimoji="1" lang="en-US" altLang="ja-JP"/>
          </a:p>
          <a:p>
            <a:r>
              <a:rPr kumimoji="1" lang="ja-JP" altLang="en-US"/>
              <a:t>長く健康に暮らせるまちづくりを進め、高齢者の活躍を後押しします。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6</a:t>
            </a:fld>
            <a:endParaRPr lang="ja-JP" altLang="en-US"/>
          </a:p>
        </p:txBody>
      </p:sp>
    </p:spTree>
    <p:extLst>
      <p:ext uri="{BB962C8B-B14F-4D97-AF65-F5344CB8AC3E}">
        <p14:creationId xmlns:p14="http://schemas.microsoft.com/office/powerpoint/2010/main" val="2207226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a:p>
            <a:endParaRPr kumimoji="1" lang="en-US" altLang="ja-JP"/>
          </a:p>
          <a:p>
            <a:r>
              <a:rPr kumimoji="1" lang="ja-JP" altLang="en-US"/>
              <a:t>計画期間である</a:t>
            </a:r>
            <a:r>
              <a:rPr kumimoji="1" lang="en-US" altLang="ja-JP"/>
              <a:t>20</a:t>
            </a:r>
            <a:r>
              <a:rPr kumimoji="1" lang="ja-JP" altLang="en-US"/>
              <a:t>年を通して、見込まれる歳出に対し、歳入が不足することが見込まれています。</a:t>
            </a:r>
            <a:endParaRPr kumimoji="1" lang="en-US" altLang="ja-JP"/>
          </a:p>
          <a:p>
            <a:r>
              <a:rPr kumimoji="1" lang="ja-JP" altLang="en-US"/>
              <a:t>マスタープランで社会増を実現して、市税の増収を目指します。</a:t>
            </a:r>
            <a:endParaRPr kumimoji="1" lang="en-US" altLang="ja-JP"/>
          </a:p>
          <a:p>
            <a:r>
              <a:rPr kumimoji="1" lang="ja-JP" altLang="en-US"/>
              <a:t>しかし、それだけでは、改善されるのは</a:t>
            </a:r>
            <a:r>
              <a:rPr kumimoji="1" lang="en-US" altLang="ja-JP"/>
              <a:t>109</a:t>
            </a:r>
            <a:r>
              <a:rPr kumimoji="1" lang="ja-JP" altLang="en-US"/>
              <a:t>億円なので、財政収支の改善には未だ至っていません。</a:t>
            </a:r>
            <a:endParaRPr kumimoji="1" lang="en-US" altLang="ja-JP"/>
          </a:p>
          <a:p>
            <a:r>
              <a:rPr kumimoji="1" lang="ja-JP" altLang="en-US"/>
              <a:t>そこで、マスタープランでは、市の税収を増やす取り組みを盛り込みます。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7</a:t>
            </a:fld>
            <a:endParaRPr lang="ja-JP" altLang="en-US"/>
          </a:p>
        </p:txBody>
      </p:sp>
    </p:spTree>
    <p:extLst>
      <p:ext uri="{BB962C8B-B14F-4D97-AF65-F5344CB8AC3E}">
        <p14:creationId xmlns:p14="http://schemas.microsoft.com/office/powerpoint/2010/main" val="2040725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8</a:t>
            </a:fld>
            <a:endParaRPr lang="ja-JP" altLang="en-US"/>
          </a:p>
        </p:txBody>
      </p:sp>
    </p:spTree>
    <p:extLst>
      <p:ext uri="{BB962C8B-B14F-4D97-AF65-F5344CB8AC3E}">
        <p14:creationId xmlns:p14="http://schemas.microsoft.com/office/powerpoint/2010/main" val="2901521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さらに既存の行政サービスの効率化を図り、必要な歳出の圧縮を目指します。</a:t>
            </a:r>
            <a:endParaRPr kumimoji="1" lang="en-US" altLang="ja-JP"/>
          </a:p>
          <a:p>
            <a:r>
              <a:rPr kumimoji="1" lang="ja-JP" altLang="en-US"/>
              <a:t>社会増、税収増、サービス効率化の３つでまずは財政収支の赤字の解消・黒字化を目指します。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9</a:t>
            </a:fld>
            <a:endParaRPr lang="ja-JP" altLang="en-US"/>
          </a:p>
        </p:txBody>
      </p:sp>
    </p:spTree>
    <p:extLst>
      <p:ext uri="{BB962C8B-B14F-4D97-AF65-F5344CB8AC3E}">
        <p14:creationId xmlns:p14="http://schemas.microsoft.com/office/powerpoint/2010/main" val="2624869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くらた</a:t>
            </a:r>
            <a:endParaRPr kumimoji="1" lang="en-US" altLang="ja-JP"/>
          </a:p>
          <a:p>
            <a:r>
              <a:rPr kumimoji="1" lang="ja-JP" altLang="en-US"/>
              <a:t>こういった人口不足による地域空洞化や財政状況の悪化・高齢化の進展などの様々な時代の波に土浦の特徴を用いて乗り越えていくことを想定し、私たちは時代を乗りこなす土浦というテーマを全体の構想としました</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10</a:t>
            </a:fld>
            <a:endParaRPr lang="ja-JP" altLang="en-US"/>
          </a:p>
        </p:txBody>
      </p:sp>
    </p:spTree>
    <p:extLst>
      <p:ext uri="{BB962C8B-B14F-4D97-AF65-F5344CB8AC3E}">
        <p14:creationId xmlns:p14="http://schemas.microsoft.com/office/powerpoint/2010/main" val="2588725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くら</a:t>
            </a:r>
            <a:endParaRPr kumimoji="1" lang="en-US" altLang="ja-JP"/>
          </a:p>
          <a:p>
            <a:r>
              <a:rPr kumimoji="1" lang="ja-JP" altLang="en-US"/>
              <a:t>将来的に目指す都市像として人口減や高齢化率の上昇によって生まれてくる課題を乗り越えるために３つの目標を用意しました。１つ目は高齢化が進んでいく中で高齢者が生き生きと暮らし地域内で活躍すること、２つ目は現在の純社会像を継続し累計１万人の社会像を達成すること、そして３つ目に財政収支の改善でサービスの維持向上を図ることです。これらの大きな目標に対し我々は産業・交通・愛着・行政サービスの４点から目標を達成す津ためのアプローチを行っていきたいと考えい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11</a:t>
            </a:fld>
            <a:endParaRPr lang="ja-JP" altLang="en-US"/>
          </a:p>
        </p:txBody>
      </p:sp>
    </p:spTree>
    <p:extLst>
      <p:ext uri="{BB962C8B-B14F-4D97-AF65-F5344CB8AC3E}">
        <p14:creationId xmlns:p14="http://schemas.microsoft.com/office/powerpoint/2010/main" val="891949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くら</a:t>
            </a:r>
            <a:endParaRPr kumimoji="1" lang="en-US" altLang="ja-JP"/>
          </a:p>
          <a:p>
            <a:r>
              <a:rPr kumimoji="1" lang="ja-JP" altLang="en-US"/>
              <a:t>では初めの提案として土浦市の高校生を対象にした地域愛着の状背についてお話します。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12</a:t>
            </a:fld>
            <a:endParaRPr lang="ja-JP" altLang="en-US"/>
          </a:p>
        </p:txBody>
      </p:sp>
    </p:spTree>
    <p:extLst>
      <p:ext uri="{BB962C8B-B14F-4D97-AF65-F5344CB8AC3E}">
        <p14:creationId xmlns:p14="http://schemas.microsoft.com/office/powerpoint/2010/main" val="2475275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こちらの提案では</a:t>
            </a:r>
            <a:endParaRPr kumimoji="1" lang="en-US" altLang="ja-JP"/>
          </a:p>
          <a:p>
            <a:r>
              <a:rPr kumimoji="1" lang="ja-JP" altLang="en-US"/>
              <a:t>社会像の達成と社会像による財政収支の改善を目指します。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13</a:t>
            </a:fld>
            <a:endParaRPr lang="ja-JP" altLang="en-US"/>
          </a:p>
        </p:txBody>
      </p:sp>
    </p:spTree>
    <p:extLst>
      <p:ext uri="{BB962C8B-B14F-4D97-AF65-F5344CB8AC3E}">
        <p14:creationId xmlns:p14="http://schemas.microsoft.com/office/powerpoint/2010/main" val="281658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まず初めに土浦市には高校が多数存在し、通信制を除いても８つの高校が存在します。</a:t>
            </a:r>
            <a:r>
              <a:rPr lang="ja-JP" altLang="en-US"/>
              <a:t>「土浦市まち・ひと・しごと創生 人口ビジョン・総合戦略」策定に係るアンケート調査結果報告書」 によると、アンケート調査時の高校生２年生は、土浦市内からの通学が</a:t>
            </a:r>
            <a:r>
              <a:rPr lang="en-US" altLang="ja-JP"/>
              <a:t>27.2%</a:t>
            </a:r>
            <a:r>
              <a:rPr lang="ja-JP" altLang="en-US"/>
              <a:t>なのに対し茨城県外・県内を合わせると</a:t>
            </a:r>
            <a:r>
              <a:rPr lang="en-US" altLang="ja-JP"/>
              <a:t>72.8%</a:t>
            </a:r>
            <a:r>
              <a:rPr lang="ja-JP" altLang="en-US"/>
              <a:t>、人数にして</a:t>
            </a:r>
            <a:r>
              <a:rPr lang="en-US" altLang="ja-JP"/>
              <a:t>1824</a:t>
            </a:r>
            <a:r>
              <a:rPr lang="ja-JP" altLang="en-US"/>
              <a:t>人もの人が土浦市外から通学しています。この毎年一定数が土浦に触れる機会を創出できる土浦市外からの高校生を土浦市に取り込むことができれば社会像につながるのではないかと考えました。</a:t>
            </a:r>
            <a:endParaRPr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14</a:t>
            </a:fld>
            <a:endParaRPr lang="ja-JP" altLang="en-US"/>
          </a:p>
        </p:txBody>
      </p:sp>
    </p:spTree>
    <p:extLst>
      <p:ext uri="{BB962C8B-B14F-4D97-AF65-F5344CB8AC3E}">
        <p14:creationId xmlns:p14="http://schemas.microsoft.com/office/powerpoint/2010/main" val="1904798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a:latin typeface="Noto Sans JP Medium" panose="020B0200000000000000" pitchFamily="50" charset="-128"/>
                <a:ea typeface="Noto Sans JP Medium" panose="020B0200000000000000" pitchFamily="50" charset="-128"/>
              </a:rPr>
              <a:t>2021</a:t>
            </a:r>
            <a:r>
              <a:rPr lang="ja-JP" altLang="en-US" sz="1200">
                <a:latin typeface="Noto Sans JP Medium" panose="020B0200000000000000" pitchFamily="50" charset="-128"/>
                <a:ea typeface="Noto Sans JP Medium" panose="020B0200000000000000" pitchFamily="50" charset="-128"/>
              </a:rPr>
              <a:t>年に発表された籔谷・阿久井らの論文によると、</a:t>
            </a:r>
            <a:r>
              <a:rPr kumimoji="1" lang="ja-JP" altLang="en-US"/>
              <a:t>地域愛着の醸成が高校生の</a:t>
            </a:r>
            <a:r>
              <a:rPr kumimoji="1" lang="en-US" altLang="ja-JP"/>
              <a:t>U</a:t>
            </a:r>
            <a:r>
              <a:rPr kumimoji="1" lang="ja-JP" altLang="en-US"/>
              <a:t>ターン意識を高める効果があるとともに、通学中の市域資源である自然や人との交流が高校生の地域愛着を醸成するといった報告がなされています。特に通学路内における公園の存在は寄り道を促し地域愛着の醸成によい影響を与えるという報告もありました。</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15</a:t>
            </a:fld>
            <a:endParaRPr lang="ja-JP" altLang="en-US"/>
          </a:p>
        </p:txBody>
      </p:sp>
    </p:spTree>
    <p:extLst>
      <p:ext uri="{BB962C8B-B14F-4D97-AF65-F5344CB8AC3E}">
        <p14:creationId xmlns:p14="http://schemas.microsoft.com/office/powerpoint/2010/main" val="3557414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そこで主に土浦市外に住む通学者に通学時に土浦市の地域へと接触する機会を創出するような仕組みや通学路の沿道にある公園への寄り道等で地域愛着の醸成を図ります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16</a:t>
            </a:fld>
            <a:endParaRPr lang="ja-JP" altLang="en-US"/>
          </a:p>
        </p:txBody>
      </p:sp>
    </p:spTree>
    <p:extLst>
      <p:ext uri="{BB962C8B-B14F-4D97-AF65-F5344CB8AC3E}">
        <p14:creationId xmlns:p14="http://schemas.microsoft.com/office/powerpoint/2010/main" val="379524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その結果土浦市での就職や進学後の</a:t>
            </a:r>
            <a:r>
              <a:rPr kumimoji="1" lang="en-US" altLang="ja-JP"/>
              <a:t>U</a:t>
            </a:r>
            <a:r>
              <a:rPr kumimoji="1" lang="ja-JP" altLang="en-US"/>
              <a:t>ターンなどが増え生産年齢人口増加につながり、税収の獲得や地域の空洞化に寄与すると考えています。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17</a:t>
            </a:fld>
            <a:endParaRPr lang="ja-JP" altLang="en-US"/>
          </a:p>
        </p:txBody>
      </p:sp>
    </p:spTree>
    <p:extLst>
      <p:ext uri="{BB962C8B-B14F-4D97-AF65-F5344CB8AC3E}">
        <p14:creationId xmlns:p14="http://schemas.microsoft.com/office/powerpoint/2010/main" val="775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今後は通学経路や通学手段を調査した後通学路沿道の施設調査を行い、通学路の沿道施設の設置や仕組みづくりをお行う予定です。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18</a:t>
            </a:fld>
            <a:endParaRPr lang="ja-JP" altLang="en-US"/>
          </a:p>
        </p:txBody>
      </p:sp>
    </p:spTree>
    <p:extLst>
      <p:ext uri="{BB962C8B-B14F-4D97-AF65-F5344CB8AC3E}">
        <p14:creationId xmlns:p14="http://schemas.microsoft.com/office/powerpoint/2010/main" val="2215915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星川</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19</a:t>
            </a:fld>
            <a:endParaRPr lang="ja-JP" altLang="en-US"/>
          </a:p>
        </p:txBody>
      </p:sp>
    </p:spTree>
    <p:extLst>
      <p:ext uri="{BB962C8B-B14F-4D97-AF65-F5344CB8AC3E}">
        <p14:creationId xmlns:p14="http://schemas.microsoft.com/office/powerpoint/2010/main" val="736978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この提案では高齢者が生き生きと暮らし地域で活躍することを目指します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20</a:t>
            </a:fld>
            <a:endParaRPr lang="ja-JP" altLang="en-US"/>
          </a:p>
        </p:txBody>
      </p:sp>
    </p:spTree>
    <p:extLst>
      <p:ext uri="{BB962C8B-B14F-4D97-AF65-F5344CB8AC3E}">
        <p14:creationId xmlns:p14="http://schemas.microsoft.com/office/powerpoint/2010/main" val="197630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モビリティマネジメントによって歩く習慣を促すことにより、健康寿命をのばすことに繋がります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21</a:t>
            </a:fld>
            <a:endParaRPr lang="ja-JP" altLang="en-US"/>
          </a:p>
        </p:txBody>
      </p:sp>
    </p:spTree>
    <p:extLst>
      <p:ext uri="{BB962C8B-B14F-4D97-AF65-F5344CB8AC3E}">
        <p14:creationId xmlns:p14="http://schemas.microsoft.com/office/powerpoint/2010/main" val="3980155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今後は、公共交通の利用状況の調査を行い具体的な内容の検討、費用の算出を行います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22</a:t>
            </a:fld>
            <a:endParaRPr lang="ja-JP" altLang="en-US"/>
          </a:p>
        </p:txBody>
      </p:sp>
    </p:spTree>
    <p:extLst>
      <p:ext uri="{BB962C8B-B14F-4D97-AF65-F5344CB8AC3E}">
        <p14:creationId xmlns:p14="http://schemas.microsoft.com/office/powerpoint/2010/main" val="17260420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次に、土浦中心部に</a:t>
            </a:r>
            <a:r>
              <a:rPr kumimoji="1" lang="en-US" altLang="ja-JP"/>
              <a:t>IT</a:t>
            </a:r>
            <a:r>
              <a:rPr kumimoji="1" lang="ja-JP" altLang="en-US"/>
              <a:t>企業を誘致する提案です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23</a:t>
            </a:fld>
            <a:endParaRPr lang="ja-JP" altLang="en-US"/>
          </a:p>
        </p:txBody>
      </p:sp>
    </p:spTree>
    <p:extLst>
      <p:ext uri="{BB962C8B-B14F-4D97-AF65-F5344CB8AC3E}">
        <p14:creationId xmlns:p14="http://schemas.microsoft.com/office/powerpoint/2010/main" val="2980974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これから扱う産業分野の提案では、雇用の創出を目標としており、これは</a:t>
            </a:r>
            <a:r>
              <a:rPr kumimoji="1" lang="en-US" altLang="ja-JP"/>
              <a:t>2045</a:t>
            </a:r>
            <a:r>
              <a:rPr kumimoji="1" lang="ja-JP" altLang="en-US"/>
              <a:t>年までの</a:t>
            </a:r>
            <a:r>
              <a:rPr kumimoji="1" lang="en-US" altLang="ja-JP"/>
              <a:t>1</a:t>
            </a:r>
            <a:r>
              <a:rPr kumimoji="1" lang="ja-JP" altLang="en-US"/>
              <a:t>万人の純社会増と、サービスの維持向上という目的につながっています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24</a:t>
            </a:fld>
            <a:endParaRPr lang="ja-JP" altLang="en-US"/>
          </a:p>
        </p:txBody>
      </p:sp>
    </p:spTree>
    <p:extLst>
      <p:ext uri="{BB962C8B-B14F-4D97-AF65-F5344CB8AC3E}">
        <p14:creationId xmlns:p14="http://schemas.microsoft.com/office/powerpoint/2010/main" val="1423510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現在駅周辺の商業の衰退や市で</a:t>
            </a:r>
            <a:r>
              <a:rPr kumimoji="1" lang="en-US" altLang="ja-JP"/>
              <a:t>IT</a:t>
            </a:r>
            <a:r>
              <a:rPr kumimoji="1" lang="ja-JP" altLang="en-US"/>
              <a:t>オフィス誘致に対して補助金を出していることを踏まえ、</a:t>
            </a:r>
            <a:r>
              <a:rPr kumimoji="1" lang="en-US" altLang="ja-JP"/>
              <a:t>IT</a:t>
            </a:r>
            <a:r>
              <a:rPr kumimoji="1" lang="ja-JP" altLang="en-US"/>
              <a:t>企業誘致と社宅を設置することを提案します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25</a:t>
            </a:fld>
            <a:endParaRPr lang="ja-JP" altLang="en-US"/>
          </a:p>
        </p:txBody>
      </p:sp>
    </p:spTree>
    <p:extLst>
      <p:ext uri="{BB962C8B-B14F-4D97-AF65-F5344CB8AC3E}">
        <p14:creationId xmlns:p14="http://schemas.microsoft.com/office/powerpoint/2010/main" val="37830709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この提案により、雇用創出に伴う地域経済の活性化や景観の向上が見込めます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26</a:t>
            </a:fld>
            <a:endParaRPr lang="ja-JP" altLang="en-US"/>
          </a:p>
        </p:txBody>
      </p:sp>
    </p:spTree>
    <p:extLst>
      <p:ext uri="{BB962C8B-B14F-4D97-AF65-F5344CB8AC3E}">
        <p14:creationId xmlns:p14="http://schemas.microsoft.com/office/powerpoint/2010/main" val="2476498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これからの見通しでは、誘致企業と誘致場所を選定した後に、実際にかかる費用や経済効果を計算する予定です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27</a:t>
            </a:fld>
            <a:endParaRPr lang="ja-JP" altLang="en-US"/>
          </a:p>
        </p:txBody>
      </p:sp>
    </p:spTree>
    <p:extLst>
      <p:ext uri="{BB962C8B-B14F-4D97-AF65-F5344CB8AC3E}">
        <p14:creationId xmlns:p14="http://schemas.microsoft.com/office/powerpoint/2010/main" val="956248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Calibri"/>
                <a:cs typeface="Calibri"/>
              </a:rPr>
              <a:t>永田</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5AD9E354-5B5A-4BFA-AD7D-96AAE3000813}" type="slidenum">
              <a:rPr lang="ja-JP" altLang="en-US" smtClean="0"/>
              <a:pPr/>
              <a:t>28</a:t>
            </a:fld>
            <a:endParaRPr lang="ja-JP" altLang="en-US"/>
          </a:p>
        </p:txBody>
      </p:sp>
    </p:spTree>
    <p:extLst>
      <p:ext uri="{BB962C8B-B14F-4D97-AF65-F5344CB8AC3E}">
        <p14:creationId xmlns:p14="http://schemas.microsoft.com/office/powerpoint/2010/main" val="7818230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Calibri"/>
                <a:cs typeface="Calibri"/>
              </a:rPr>
              <a:t>永田</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5AD9E354-5B5A-4BFA-AD7D-96AAE3000813}" type="slidenum">
              <a:rPr lang="ja-JP" altLang="en-US" smtClean="0"/>
              <a:pPr/>
              <a:t>29</a:t>
            </a:fld>
            <a:endParaRPr lang="ja-JP" altLang="en-US"/>
          </a:p>
        </p:txBody>
      </p:sp>
    </p:spTree>
    <p:extLst>
      <p:ext uri="{BB962C8B-B14F-4D97-AF65-F5344CB8AC3E}">
        <p14:creationId xmlns:p14="http://schemas.microsoft.com/office/powerpoint/2010/main" val="36058218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Calibri"/>
                <a:cs typeface="Calibri"/>
              </a:rPr>
              <a:t>永田</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5AD9E354-5B5A-4BFA-AD7D-96AAE3000813}" type="slidenum">
              <a:rPr lang="ja-JP" altLang="en-US" smtClean="0"/>
              <a:pPr/>
              <a:t>30</a:t>
            </a:fld>
            <a:endParaRPr lang="ja-JP" altLang="en-US"/>
          </a:p>
        </p:txBody>
      </p:sp>
    </p:spTree>
    <p:extLst>
      <p:ext uri="{BB962C8B-B14F-4D97-AF65-F5344CB8AC3E}">
        <p14:creationId xmlns:p14="http://schemas.microsoft.com/office/powerpoint/2010/main" val="32128722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次にスマートインターチェンジ周辺での道の駅、工業団地の設置についてです。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31</a:t>
            </a:fld>
            <a:endParaRPr lang="ja-JP" altLang="en-US"/>
          </a:p>
        </p:txBody>
      </p:sp>
    </p:spTree>
    <p:extLst>
      <p:ext uri="{BB962C8B-B14F-4D97-AF65-F5344CB8AC3E}">
        <p14:creationId xmlns:p14="http://schemas.microsoft.com/office/powerpoint/2010/main" val="36769957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ここでは、産業に焦点を当てています。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32</a:t>
            </a:fld>
            <a:endParaRPr lang="ja-JP" altLang="en-US"/>
          </a:p>
        </p:txBody>
      </p:sp>
    </p:spTree>
    <p:extLst>
      <p:ext uri="{BB962C8B-B14F-4D97-AF65-F5344CB8AC3E}">
        <p14:creationId xmlns:p14="http://schemas.microsoft.com/office/powerpoint/2010/main" val="18080257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常磐道によって、都心からのアクセスが良く、多くの人の通過点となっていること、</a:t>
            </a:r>
            <a:endParaRPr kumimoji="1" lang="en-US" altLang="ja-JP"/>
          </a:p>
          <a:p>
            <a:r>
              <a:rPr kumimoji="1" lang="ja-JP" altLang="en-US"/>
              <a:t>また、スマートインターチェンジができることで、物流が良くなり、企業が来やすくなるというメリットがあります。</a:t>
            </a:r>
            <a:endParaRPr kumimoji="1" lang="en-US" altLang="ja-JP"/>
          </a:p>
          <a:p>
            <a:r>
              <a:rPr kumimoji="1" lang="ja-JP" altLang="en-US"/>
              <a:t>これらを活用し、</a:t>
            </a:r>
            <a:endParaRPr kumimoji="1" lang="en-US" altLang="ja-JP"/>
          </a:p>
          <a:p>
            <a:r>
              <a:rPr kumimoji="1" lang="ja-JP" altLang="en-US"/>
              <a:t>人が訪れる、定住するきっかけ作ります。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33</a:t>
            </a:fld>
            <a:endParaRPr lang="ja-JP" altLang="en-US"/>
          </a:p>
        </p:txBody>
      </p:sp>
    </p:spTree>
    <p:extLst>
      <p:ext uri="{BB962C8B-B14F-4D97-AF65-F5344CB8AC3E}">
        <p14:creationId xmlns:p14="http://schemas.microsoft.com/office/powerpoint/2010/main" val="31650930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道の駅が土浦市の魅力発信拠点となり、人々の交流を生み出すことや、</a:t>
            </a:r>
            <a:endParaRPr kumimoji="1" lang="en-US" altLang="ja-JP"/>
          </a:p>
          <a:p>
            <a:r>
              <a:rPr kumimoji="1" lang="ja-JP" altLang="en-US"/>
              <a:t>道の駅や工業団地による税収増加や雇用機会の創出によって</a:t>
            </a:r>
            <a:endParaRPr kumimoji="1" lang="en-US" altLang="ja-JP"/>
          </a:p>
          <a:p>
            <a:r>
              <a:rPr kumimoji="1" lang="ja-JP" altLang="en-US"/>
              <a:t>安定した税収による経済効果や雇用による社会増での人口増加が期待できます。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34</a:t>
            </a:fld>
            <a:endParaRPr lang="ja-JP" altLang="en-US"/>
          </a:p>
        </p:txBody>
      </p:sp>
    </p:spTree>
    <p:extLst>
      <p:ext uri="{BB962C8B-B14F-4D97-AF65-F5344CB8AC3E}">
        <p14:creationId xmlns:p14="http://schemas.microsoft.com/office/powerpoint/2010/main" val="14311744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今後の作業は、類似事例や周辺地域の調査と、具体的な内容の提案、</a:t>
            </a:r>
            <a:endParaRPr kumimoji="1" lang="en-US" altLang="ja-JP"/>
          </a:p>
          <a:p>
            <a:r>
              <a:rPr kumimoji="1" lang="ja-JP" altLang="en-US"/>
              <a:t>これらがどのような効果をもたらすかを検討したいと思います。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35</a:t>
            </a:fld>
            <a:endParaRPr lang="ja-JP" altLang="en-US"/>
          </a:p>
        </p:txBody>
      </p:sp>
    </p:spTree>
    <p:extLst>
      <p:ext uri="{BB962C8B-B14F-4D97-AF65-F5344CB8AC3E}">
        <p14:creationId xmlns:p14="http://schemas.microsoft.com/office/powerpoint/2010/main" val="27938568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次に既存サービスの効率化についての提案です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36</a:t>
            </a:fld>
            <a:endParaRPr lang="ja-JP" altLang="en-US"/>
          </a:p>
        </p:txBody>
      </p:sp>
    </p:spTree>
    <p:extLst>
      <p:ext uri="{BB962C8B-B14F-4D97-AF65-F5344CB8AC3E}">
        <p14:creationId xmlns:p14="http://schemas.microsoft.com/office/powerpoint/2010/main" val="31484446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この提案はでは高齢者が生き生きと暮らし地域で活躍すること、財政収支を改善し行政サービスを向上することを目指します。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37</a:t>
            </a:fld>
            <a:endParaRPr lang="ja-JP" altLang="en-US"/>
          </a:p>
        </p:txBody>
      </p:sp>
    </p:spTree>
    <p:extLst>
      <p:ext uri="{BB962C8B-B14F-4D97-AF65-F5344CB8AC3E}">
        <p14:creationId xmlns:p14="http://schemas.microsoft.com/office/powerpoint/2010/main" val="37787604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既存サービスを効率化するための提案として次の</a:t>
            </a:r>
            <a:r>
              <a:rPr kumimoji="1" lang="en-US" altLang="ja-JP"/>
              <a:t>4</a:t>
            </a:r>
            <a:r>
              <a:rPr kumimoji="1" lang="ja-JP" altLang="en-US"/>
              <a:t>つを考えます。</a:t>
            </a:r>
            <a:endParaRPr kumimoji="1" lang="en-US" altLang="ja-JP"/>
          </a:p>
          <a:p>
            <a:r>
              <a:rPr kumimoji="1" lang="ja-JP" altLang="en-US"/>
              <a:t>行政手続き等の</a:t>
            </a:r>
            <a:r>
              <a:rPr kumimoji="1" lang="en-US" altLang="ja-JP"/>
              <a:t>DX</a:t>
            </a:r>
            <a:r>
              <a:rPr kumimoji="1" lang="ja-JP" altLang="en-US"/>
              <a:t>推進では、費用削減・市民サービスの向上</a:t>
            </a:r>
            <a:endParaRPr kumimoji="1" lang="en-US" altLang="ja-JP"/>
          </a:p>
          <a:p>
            <a:r>
              <a:rPr kumimoji="1" lang="ja-JP" altLang="en-US"/>
              <a:t>ごみ処理施設の集約化では、費用削減、</a:t>
            </a:r>
            <a:r>
              <a:rPr kumimoji="1" lang="en-US" altLang="ja-JP"/>
              <a:t>CO2</a:t>
            </a:r>
            <a:r>
              <a:rPr kumimoji="1" lang="ja-JP" altLang="en-US"/>
              <a:t>排出量削減、発電効率の上昇、</a:t>
            </a:r>
            <a:endParaRPr kumimoji="1" lang="en-US" altLang="ja-JP"/>
          </a:p>
          <a:p>
            <a:r>
              <a:rPr kumimoji="1" lang="ja-JP" altLang="en-US"/>
              <a:t>廃校の民間委託では民間企業に用地を売却、貸出を行うことで維持管理費削減、</a:t>
            </a:r>
            <a:endParaRPr kumimoji="1" lang="en-US" altLang="ja-JP"/>
          </a:p>
          <a:p>
            <a:r>
              <a:rPr kumimoji="1" lang="ja-JP" altLang="en-US"/>
              <a:t>市民による公共施設の管理運営では市民のコミュニティを形成により地域交流が生まれること、費用の削減が期待できます。</a:t>
            </a:r>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38</a:t>
            </a:fld>
            <a:endParaRPr lang="ja-JP" altLang="en-US"/>
          </a:p>
        </p:txBody>
      </p:sp>
    </p:spTree>
    <p:extLst>
      <p:ext uri="{BB962C8B-B14F-4D97-AF65-F5344CB8AC3E}">
        <p14:creationId xmlns:p14="http://schemas.microsoft.com/office/powerpoint/2010/main" val="21861013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今後の作業として、現状の把握、具体的な内容の検討、期待できる効果、費用算出による実現可能性の検討を行います。</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39</a:t>
            </a:fld>
            <a:endParaRPr lang="ja-JP" altLang="en-US"/>
          </a:p>
        </p:txBody>
      </p:sp>
    </p:spTree>
    <p:extLst>
      <p:ext uri="{BB962C8B-B14F-4D97-AF65-F5344CB8AC3E}">
        <p14:creationId xmlns:p14="http://schemas.microsoft.com/office/powerpoint/2010/main" val="14157731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以上の発表を終わります。ご清聴ありがとうございました</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40</a:t>
            </a:fld>
            <a:endParaRPr lang="ja-JP" altLang="en-US"/>
          </a:p>
        </p:txBody>
      </p:sp>
    </p:spTree>
    <p:extLst>
      <p:ext uri="{BB962C8B-B14F-4D97-AF65-F5344CB8AC3E}">
        <p14:creationId xmlns:p14="http://schemas.microsoft.com/office/powerpoint/2010/main" val="29568367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誘致を行う空きオフィスの候補地としては、桜町エリアか中央エリアのオフィスを考えています</a:t>
            </a:r>
            <a:endParaRPr kumimoji="1" lang="en-US" altLang="ja-JP"/>
          </a:p>
          <a:p>
            <a:r>
              <a:rPr kumimoji="1" lang="ja-JP" altLang="en-US"/>
              <a:t>これらのエリアにはオフィスワーカーが利用する飲食店が多数あり、地域経済への影響が良いと考えました。</a:t>
            </a:r>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44</a:t>
            </a:fld>
            <a:endParaRPr lang="ja-JP" altLang="en-US"/>
          </a:p>
        </p:txBody>
      </p:sp>
    </p:spTree>
    <p:extLst>
      <p:ext uri="{BB962C8B-B14F-4D97-AF65-F5344CB8AC3E}">
        <p14:creationId xmlns:p14="http://schemas.microsoft.com/office/powerpoint/2010/main" val="3894206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2 つのコンテンツ">
    <p:bg>
      <p:bgPr>
        <a:solidFill>
          <a:schemeClr val="bg1"/>
        </a:solidFill>
        <a:effectLst/>
      </p:bgPr>
    </p:bg>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AA4DE81-FB9B-6FA8-8E47-86EE546906AA}"/>
              </a:ext>
            </a:extLst>
          </p:cNvPr>
          <p:cNvSpPr>
            <a:spLocks noGrp="1"/>
          </p:cNvSpPr>
          <p:nvPr>
            <p:ph sz="half" idx="1"/>
          </p:nvPr>
        </p:nvSpPr>
        <p:spPr>
          <a:xfrm>
            <a:off x="390940" y="2663686"/>
            <a:ext cx="5181600" cy="3663879"/>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796334-3162-E8C7-8984-D1A2C9E46370}"/>
              </a:ext>
            </a:extLst>
          </p:cNvPr>
          <p:cNvSpPr>
            <a:spLocks noGrp="1"/>
          </p:cNvSpPr>
          <p:nvPr>
            <p:ph sz="half" idx="2"/>
          </p:nvPr>
        </p:nvSpPr>
        <p:spPr>
          <a:xfrm>
            <a:off x="6172200" y="2663687"/>
            <a:ext cx="5181600" cy="3513276"/>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a:extLst>
              <a:ext uri="{FF2B5EF4-FFF2-40B4-BE49-F238E27FC236}">
                <a16:creationId xmlns:a16="http://schemas.microsoft.com/office/drawing/2014/main" id="{8B5787F2-6BA8-2EFB-C78D-61B7D2E08AEA}"/>
              </a:ext>
            </a:extLst>
          </p:cNvPr>
          <p:cNvSpPr>
            <a:spLocks noGrp="1"/>
          </p:cNvSpPr>
          <p:nvPr>
            <p:ph type="ftr" sz="quarter" idx="11"/>
          </p:nvPr>
        </p:nvSpPr>
        <p:spPr>
          <a:xfrm>
            <a:off x="4038600" y="6356350"/>
            <a:ext cx="4114800" cy="365125"/>
          </a:xfrm>
        </p:spPr>
        <p:txBody>
          <a:bodyPr/>
          <a:lstStyle/>
          <a:p>
            <a:r>
              <a:rPr lang="ja-JP" altLang="en-US">
                <a:latin typeface="Noto Sans JP Medium" panose="020B0500000000000000" pitchFamily="34" charset="-128"/>
              </a:rPr>
              <a:t>都市計画</a:t>
            </a:r>
            <a:r>
              <a:rPr lang="en-US" altLang="ja-JP">
                <a:latin typeface="Noto Sans JP Medium" panose="020B0500000000000000" pitchFamily="34" charset="-128"/>
              </a:rPr>
              <a:t>MP</a:t>
            </a:r>
            <a:r>
              <a:rPr lang="ja-JP" altLang="en-US">
                <a:latin typeface="Noto Sans JP Medium" panose="020B0500000000000000" pitchFamily="34" charset="-128"/>
              </a:rPr>
              <a:t>演習　２班</a:t>
            </a:r>
          </a:p>
        </p:txBody>
      </p:sp>
      <p:sp>
        <p:nvSpPr>
          <p:cNvPr id="2" name="タイトル 1">
            <a:extLst>
              <a:ext uri="{FF2B5EF4-FFF2-40B4-BE49-F238E27FC236}">
                <a16:creationId xmlns:a16="http://schemas.microsoft.com/office/drawing/2014/main" id="{2F4B2C0D-5A63-77F2-07C5-2FD673EB574E}"/>
              </a:ext>
            </a:extLst>
          </p:cNvPr>
          <p:cNvSpPr>
            <a:spLocks noGrp="1"/>
          </p:cNvSpPr>
          <p:nvPr>
            <p:ph type="title"/>
          </p:nvPr>
        </p:nvSpPr>
        <p:spPr>
          <a:xfrm>
            <a:off x="460600" y="762061"/>
            <a:ext cx="10609181" cy="628798"/>
          </a:xfrm>
        </p:spPr>
        <p:txBody>
          <a:bodyPr anchor="b">
            <a:normAutofit/>
          </a:bodyPr>
          <a:lstStyle>
            <a:lvl1pPr>
              <a:defRPr sz="3600" b="1" i="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p>
        </p:txBody>
      </p:sp>
      <p:grpSp>
        <p:nvGrpSpPr>
          <p:cNvPr id="41" name="グループ化 40">
            <a:extLst>
              <a:ext uri="{FF2B5EF4-FFF2-40B4-BE49-F238E27FC236}">
                <a16:creationId xmlns:a16="http://schemas.microsoft.com/office/drawing/2014/main" id="{69A9D97A-8861-ABFE-C554-B96366C98205}"/>
              </a:ext>
            </a:extLst>
          </p:cNvPr>
          <p:cNvGrpSpPr>
            <a:grpSpLocks/>
          </p:cNvGrpSpPr>
          <p:nvPr userDrawn="1"/>
        </p:nvGrpSpPr>
        <p:grpSpPr>
          <a:xfrm>
            <a:off x="-27340" y="-26524"/>
            <a:ext cx="11520000" cy="633332"/>
            <a:chOff x="-27340" y="-26524"/>
            <a:chExt cx="11815346" cy="932112"/>
          </a:xfrm>
        </p:grpSpPr>
        <p:sp>
          <p:nvSpPr>
            <p:cNvPr id="28" name="フリーフォーム 27">
              <a:extLst>
                <a:ext uri="{FF2B5EF4-FFF2-40B4-BE49-F238E27FC236}">
                  <a16:creationId xmlns:a16="http://schemas.microsoft.com/office/drawing/2014/main" id="{1DAAE9E3-F2F5-9CB5-D8D2-26F6D1141973}"/>
                </a:ext>
              </a:extLst>
            </p:cNvPr>
            <p:cNvSpPr>
              <a:spLocks/>
            </p:cNvSpPr>
            <p:nvPr userDrawn="1"/>
          </p:nvSpPr>
          <p:spPr>
            <a:xfrm>
              <a:off x="7454747"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27" name="矢印: 五方向 7">
              <a:extLst>
                <a:ext uri="{FF2B5EF4-FFF2-40B4-BE49-F238E27FC236}">
                  <a16:creationId xmlns:a16="http://schemas.microsoft.com/office/drawing/2014/main" id="{E55910D3-A801-00C5-810A-B06A0A465CC7}"/>
                </a:ext>
              </a:extLst>
            </p:cNvPr>
            <p:cNvSpPr>
              <a:spLocks/>
            </p:cNvSpPr>
            <p:nvPr userDrawn="1"/>
          </p:nvSpPr>
          <p:spPr>
            <a:xfrm>
              <a:off x="-27340" y="-24732"/>
              <a:ext cx="7926828" cy="930320"/>
            </a:xfrm>
            <a:prstGeom prst="homePlate">
              <a:avLst>
                <a:gd name="adj" fmla="val 47029"/>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i="0">
                  <a:latin typeface="Noto Sans JP" panose="020B0500000000000000" pitchFamily="34" charset="-128"/>
                  <a:ea typeface="Noto Sans JP" panose="020B0500000000000000" pitchFamily="34" charset="-128"/>
                </a:rPr>
                <a:t>土浦将来予測</a:t>
              </a:r>
            </a:p>
          </p:txBody>
        </p:sp>
        <p:sp>
          <p:nvSpPr>
            <p:cNvPr id="35" name="フリーフォーム 34">
              <a:extLst>
                <a:ext uri="{FF2B5EF4-FFF2-40B4-BE49-F238E27FC236}">
                  <a16:creationId xmlns:a16="http://schemas.microsoft.com/office/drawing/2014/main" id="{07F7D47A-1641-C782-EEDF-073C7904E8A7}"/>
                </a:ext>
              </a:extLst>
            </p:cNvPr>
            <p:cNvSpPr>
              <a:spLocks/>
            </p:cNvSpPr>
            <p:nvPr userDrawn="1"/>
          </p:nvSpPr>
          <p:spPr>
            <a:xfrm>
              <a:off x="8755111"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40" name="フリーフォーム 39">
              <a:extLst>
                <a:ext uri="{FF2B5EF4-FFF2-40B4-BE49-F238E27FC236}">
                  <a16:creationId xmlns:a16="http://schemas.microsoft.com/office/drawing/2014/main" id="{340BDD04-F4E3-998F-B5D7-9DB7B37E30F7}"/>
                </a:ext>
              </a:extLst>
            </p:cNvPr>
            <p:cNvSpPr>
              <a:spLocks/>
            </p:cNvSpPr>
            <p:nvPr userDrawn="1"/>
          </p:nvSpPr>
          <p:spPr>
            <a:xfrm>
              <a:off x="10050535"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grpSp>
      <p:sp>
        <p:nvSpPr>
          <p:cNvPr id="42" name="正方形/長方形 41">
            <a:extLst>
              <a:ext uri="{FF2B5EF4-FFF2-40B4-BE49-F238E27FC236}">
                <a16:creationId xmlns:a16="http://schemas.microsoft.com/office/drawing/2014/main" id="{8E2AF2AA-6FA5-5E6D-36BC-BEAB83FF13A7}"/>
              </a:ext>
            </a:extLst>
          </p:cNvPr>
          <p:cNvSpPr/>
          <p:nvPr userDrawn="1"/>
        </p:nvSpPr>
        <p:spPr>
          <a:xfrm>
            <a:off x="237741" y="773074"/>
            <a:ext cx="168737" cy="62879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3">
            <a:extLst>
              <a:ext uri="{FF2B5EF4-FFF2-40B4-BE49-F238E27FC236}">
                <a16:creationId xmlns:a16="http://schemas.microsoft.com/office/drawing/2014/main" id="{121AB79C-A3CB-4714-1FE3-71D08EC2A4D8}"/>
              </a:ext>
            </a:extLst>
          </p:cNvPr>
          <p:cNvSpPr txBox="1">
            <a:spLocks/>
          </p:cNvSpPr>
          <p:nvPr userDrawn="1"/>
        </p:nvSpPr>
        <p:spPr>
          <a:xfrm>
            <a:off x="9209315" y="182562"/>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400" b="1" i="0" kern="1200">
                <a:solidFill>
                  <a:schemeClr val="tx1"/>
                </a:solidFill>
                <a:latin typeface="Noto Sans JP" panose="020B0500000000000000" pitchFamily="34" charset="-128"/>
                <a:ea typeface="Noto Sans JP" panose="020B0500000000000000" pitchFamily="34"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11" name="スライド番号プレースホルダー 6">
            <a:extLst>
              <a:ext uri="{FF2B5EF4-FFF2-40B4-BE49-F238E27FC236}">
                <a16:creationId xmlns:a16="http://schemas.microsoft.com/office/drawing/2014/main" id="{6CD33ADF-6D96-E422-1A46-DCC614675C78}"/>
              </a:ext>
            </a:extLst>
          </p:cNvPr>
          <p:cNvSpPr>
            <a:spLocks noGrp="1"/>
          </p:cNvSpPr>
          <p:nvPr>
            <p:ph type="sldNum" sz="quarter" idx="4"/>
          </p:nvPr>
        </p:nvSpPr>
        <p:spPr>
          <a:xfrm>
            <a:off x="9448800" y="15874"/>
            <a:ext cx="2743200" cy="365125"/>
          </a:xfrm>
          <a:prstGeom prst="rect">
            <a:avLst/>
          </a:prstGeom>
        </p:spPr>
        <p:txBody>
          <a:bodyPr vert="horz" lIns="91440" tIns="45720" rIns="91440" bIns="45720" rtlCol="0" anchor="ctr"/>
          <a:lstStyle>
            <a:lvl1pPr algn="r">
              <a:defRPr sz="1600" b="1" i="0">
                <a:solidFill>
                  <a:schemeClr val="tx1"/>
                </a:solidFill>
                <a:latin typeface="Noto Sans JP" panose="020B0500000000000000" pitchFamily="34" charset="-128"/>
                <a:ea typeface="Noto Sans JP" panose="020B0500000000000000" pitchFamily="34" charset="-128"/>
              </a:defRPr>
            </a:lvl1pPr>
          </a:lstStyle>
          <a:p>
            <a:fld id="{920DAE75-F842-4F4B-A191-0461469ED5EB}" type="slidenum">
              <a:rPr lang="ja-JP" altLang="en-US" smtClean="0"/>
              <a:pPr/>
              <a:t>‹#›</a:t>
            </a:fld>
            <a:endParaRPr lang="ja-JP" altLang="en-US"/>
          </a:p>
        </p:txBody>
      </p:sp>
    </p:spTree>
    <p:extLst>
      <p:ext uri="{BB962C8B-B14F-4D97-AF65-F5344CB8AC3E}">
        <p14:creationId xmlns:p14="http://schemas.microsoft.com/office/powerpoint/2010/main" val="395912272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2 つのコンテンツ">
    <p:bg>
      <p:bgPr>
        <a:solidFill>
          <a:schemeClr val="bg1"/>
        </a:solidFill>
        <a:effectLst/>
      </p:bgPr>
    </p:bg>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AA4DE81-FB9B-6FA8-8E47-86EE546906AA}"/>
              </a:ext>
            </a:extLst>
          </p:cNvPr>
          <p:cNvSpPr>
            <a:spLocks noGrp="1"/>
          </p:cNvSpPr>
          <p:nvPr>
            <p:ph sz="half" idx="1"/>
          </p:nvPr>
        </p:nvSpPr>
        <p:spPr>
          <a:xfrm>
            <a:off x="390940" y="2663686"/>
            <a:ext cx="5181600" cy="3663879"/>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796334-3162-E8C7-8984-D1A2C9E46370}"/>
              </a:ext>
            </a:extLst>
          </p:cNvPr>
          <p:cNvSpPr>
            <a:spLocks noGrp="1"/>
          </p:cNvSpPr>
          <p:nvPr>
            <p:ph sz="half" idx="2"/>
          </p:nvPr>
        </p:nvSpPr>
        <p:spPr>
          <a:xfrm>
            <a:off x="6172200" y="2663687"/>
            <a:ext cx="5181600" cy="3513276"/>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a:extLst>
              <a:ext uri="{FF2B5EF4-FFF2-40B4-BE49-F238E27FC236}">
                <a16:creationId xmlns:a16="http://schemas.microsoft.com/office/drawing/2014/main" id="{8B5787F2-6BA8-2EFB-C78D-61B7D2E08AEA}"/>
              </a:ext>
            </a:extLst>
          </p:cNvPr>
          <p:cNvSpPr>
            <a:spLocks noGrp="1"/>
          </p:cNvSpPr>
          <p:nvPr>
            <p:ph type="ftr" sz="quarter" idx="11"/>
          </p:nvPr>
        </p:nvSpPr>
        <p:spPr>
          <a:xfrm>
            <a:off x="4038600" y="6356350"/>
            <a:ext cx="4114800" cy="365125"/>
          </a:xfrm>
        </p:spPr>
        <p:txBody>
          <a:bodyPr/>
          <a:lstStyle/>
          <a:p>
            <a:r>
              <a:rPr lang="ja-JP" altLang="en-US">
                <a:latin typeface="Noto Sans JP Medium" panose="020B0500000000000000" pitchFamily="34" charset="-128"/>
              </a:rPr>
              <a:t>都市計画</a:t>
            </a:r>
            <a:r>
              <a:rPr lang="en-US" altLang="ja-JP">
                <a:latin typeface="Noto Sans JP Medium" panose="020B0500000000000000" pitchFamily="34" charset="-128"/>
              </a:rPr>
              <a:t>MP</a:t>
            </a:r>
            <a:r>
              <a:rPr lang="ja-JP" altLang="en-US">
                <a:latin typeface="Noto Sans JP Medium" panose="020B0500000000000000" pitchFamily="34" charset="-128"/>
              </a:rPr>
              <a:t>演習　２班</a:t>
            </a:r>
          </a:p>
        </p:txBody>
      </p:sp>
      <p:sp>
        <p:nvSpPr>
          <p:cNvPr id="27" name="矢印: 五方向 7">
            <a:extLst>
              <a:ext uri="{FF2B5EF4-FFF2-40B4-BE49-F238E27FC236}">
                <a16:creationId xmlns:a16="http://schemas.microsoft.com/office/drawing/2014/main" id="{E55910D3-A801-00C5-810A-B06A0A465CC7}"/>
              </a:ext>
            </a:extLst>
          </p:cNvPr>
          <p:cNvSpPr>
            <a:spLocks/>
          </p:cNvSpPr>
          <p:nvPr userDrawn="1"/>
        </p:nvSpPr>
        <p:spPr>
          <a:xfrm>
            <a:off x="599367" y="-25435"/>
            <a:ext cx="8368905" cy="628789"/>
          </a:xfrm>
          <a:prstGeom prst="homePlate">
            <a:avLst>
              <a:gd name="adj" fmla="val 47029"/>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i="0">
                <a:latin typeface="Noto Sans JP" panose="020B0500000000000000" pitchFamily="34" charset="-128"/>
                <a:ea typeface="Noto Sans JP" panose="020B0500000000000000" pitchFamily="34" charset="-128"/>
              </a:rPr>
              <a:t>全体構想</a:t>
            </a:r>
          </a:p>
        </p:txBody>
      </p:sp>
      <p:sp>
        <p:nvSpPr>
          <p:cNvPr id="35" name="フリーフォーム 34">
            <a:extLst>
              <a:ext uri="{FF2B5EF4-FFF2-40B4-BE49-F238E27FC236}">
                <a16:creationId xmlns:a16="http://schemas.microsoft.com/office/drawing/2014/main" id="{07F7D47A-1641-C782-EEDF-073C7904E8A7}"/>
              </a:ext>
            </a:extLst>
          </p:cNvPr>
          <p:cNvSpPr>
            <a:spLocks/>
          </p:cNvSpPr>
          <p:nvPr userDrawn="1"/>
        </p:nvSpPr>
        <p:spPr>
          <a:xfrm>
            <a:off x="8541069" y="-26524"/>
            <a:ext cx="1697969" cy="628789"/>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40" name="フリーフォーム 39">
            <a:extLst>
              <a:ext uri="{FF2B5EF4-FFF2-40B4-BE49-F238E27FC236}">
                <a16:creationId xmlns:a16="http://schemas.microsoft.com/office/drawing/2014/main" id="{340BDD04-F4E3-998F-B5D7-9DB7B37E30F7}"/>
              </a:ext>
            </a:extLst>
          </p:cNvPr>
          <p:cNvSpPr>
            <a:spLocks/>
          </p:cNvSpPr>
          <p:nvPr userDrawn="1"/>
        </p:nvSpPr>
        <p:spPr>
          <a:xfrm>
            <a:off x="9807040" y="-26524"/>
            <a:ext cx="1697969" cy="628789"/>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12" name="フリーフォーム 11">
            <a:extLst>
              <a:ext uri="{FF2B5EF4-FFF2-40B4-BE49-F238E27FC236}">
                <a16:creationId xmlns:a16="http://schemas.microsoft.com/office/drawing/2014/main" id="{702881E8-B519-EE08-2DC9-A6B324917361}"/>
              </a:ext>
            </a:extLst>
          </p:cNvPr>
          <p:cNvSpPr/>
          <p:nvPr userDrawn="1"/>
        </p:nvSpPr>
        <p:spPr>
          <a:xfrm>
            <a:off x="-14991" y="-26524"/>
            <a:ext cx="1690451" cy="628789"/>
          </a:xfrm>
          <a:custGeom>
            <a:avLst/>
            <a:gdLst>
              <a:gd name="connsiteX0" fmla="*/ 0 w 1729778"/>
              <a:gd name="connsiteY0" fmla="*/ 0 h 930320"/>
              <a:gd name="connsiteX1" fmla="*/ 1092017 w 1729778"/>
              <a:gd name="connsiteY1" fmla="*/ 0 h 930320"/>
              <a:gd name="connsiteX2" fmla="*/ 1729778 w 1729778"/>
              <a:gd name="connsiteY2" fmla="*/ 465160 h 930320"/>
              <a:gd name="connsiteX3" fmla="*/ 1092017 w 1729778"/>
              <a:gd name="connsiteY3" fmla="*/ 930320 h 930320"/>
              <a:gd name="connsiteX4" fmla="*/ 0 w 1729778"/>
              <a:gd name="connsiteY4" fmla="*/ 930320 h 930320"/>
              <a:gd name="connsiteX5" fmla="*/ 0 w 1729778"/>
              <a:gd name="connsiteY5" fmla="*/ 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9778" h="930320">
                <a:moveTo>
                  <a:pt x="0" y="0"/>
                </a:moveTo>
                <a:lnTo>
                  <a:pt x="1092017" y="0"/>
                </a:lnTo>
                <a:lnTo>
                  <a:pt x="1729778" y="465160"/>
                </a:lnTo>
                <a:lnTo>
                  <a:pt x="1092017" y="930320"/>
                </a:lnTo>
                <a:lnTo>
                  <a:pt x="0" y="930320"/>
                </a:lnTo>
                <a:lnTo>
                  <a:pt x="0" y="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7" name="正方形/長方形 16">
            <a:extLst>
              <a:ext uri="{FF2B5EF4-FFF2-40B4-BE49-F238E27FC236}">
                <a16:creationId xmlns:a16="http://schemas.microsoft.com/office/drawing/2014/main" id="{EF5FC189-7C2C-3A4B-FE54-E6315C8CD824}"/>
              </a:ext>
            </a:extLst>
          </p:cNvPr>
          <p:cNvSpPr/>
          <p:nvPr userDrawn="1"/>
        </p:nvSpPr>
        <p:spPr>
          <a:xfrm>
            <a:off x="237741" y="773074"/>
            <a:ext cx="168737" cy="62879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タイトル 1">
            <a:extLst>
              <a:ext uri="{FF2B5EF4-FFF2-40B4-BE49-F238E27FC236}">
                <a16:creationId xmlns:a16="http://schemas.microsoft.com/office/drawing/2014/main" id="{4A43FDB8-905A-FDFD-AE38-FA77F1AD0DF2}"/>
              </a:ext>
            </a:extLst>
          </p:cNvPr>
          <p:cNvSpPr>
            <a:spLocks noGrp="1"/>
          </p:cNvSpPr>
          <p:nvPr>
            <p:ph type="title"/>
          </p:nvPr>
        </p:nvSpPr>
        <p:spPr>
          <a:xfrm>
            <a:off x="460601" y="762061"/>
            <a:ext cx="10539908" cy="628798"/>
          </a:xfrm>
        </p:spPr>
        <p:txBody>
          <a:bodyPr anchor="b">
            <a:normAutofit/>
          </a:bodyPr>
          <a:lstStyle>
            <a:lvl1pPr>
              <a:defRPr sz="3600" b="1" i="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p>
        </p:txBody>
      </p:sp>
      <p:sp>
        <p:nvSpPr>
          <p:cNvPr id="8" name="スライド番号プレースホルダー 6">
            <a:extLst>
              <a:ext uri="{FF2B5EF4-FFF2-40B4-BE49-F238E27FC236}">
                <a16:creationId xmlns:a16="http://schemas.microsoft.com/office/drawing/2014/main" id="{E23EBA58-8410-11D2-3427-A7F740E5C740}"/>
              </a:ext>
            </a:extLst>
          </p:cNvPr>
          <p:cNvSpPr>
            <a:spLocks noGrp="1"/>
          </p:cNvSpPr>
          <p:nvPr>
            <p:ph type="sldNum" sz="quarter" idx="4"/>
          </p:nvPr>
        </p:nvSpPr>
        <p:spPr>
          <a:xfrm>
            <a:off x="9448800" y="15874"/>
            <a:ext cx="2743200" cy="365125"/>
          </a:xfrm>
          <a:prstGeom prst="rect">
            <a:avLst/>
          </a:prstGeom>
        </p:spPr>
        <p:txBody>
          <a:bodyPr vert="horz" lIns="91440" tIns="45720" rIns="91440" bIns="45720" rtlCol="0" anchor="ctr"/>
          <a:lstStyle>
            <a:lvl1pPr algn="r">
              <a:defRPr sz="1600" b="1" i="0">
                <a:solidFill>
                  <a:schemeClr val="tx1"/>
                </a:solidFill>
                <a:latin typeface="Noto Sans JP" panose="020B0500000000000000" pitchFamily="34" charset="-128"/>
                <a:ea typeface="Noto Sans JP" panose="020B0500000000000000" pitchFamily="34" charset="-128"/>
              </a:defRPr>
            </a:lvl1pPr>
          </a:lstStyle>
          <a:p>
            <a:fld id="{920DAE75-F842-4F4B-A191-0461469ED5EB}" type="slidenum">
              <a:rPr lang="ja-JP" altLang="en-US" smtClean="0"/>
              <a:pPr/>
              <a:t>‹#›</a:t>
            </a:fld>
            <a:endParaRPr lang="ja-JP" altLang="en-US"/>
          </a:p>
        </p:txBody>
      </p:sp>
    </p:spTree>
    <p:extLst>
      <p:ext uri="{BB962C8B-B14F-4D97-AF65-F5344CB8AC3E}">
        <p14:creationId xmlns:p14="http://schemas.microsoft.com/office/powerpoint/2010/main" val="170634769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2 つのコンテンツ">
    <p:bg>
      <p:bgPr>
        <a:solidFill>
          <a:schemeClr val="bg1"/>
        </a:solidFill>
        <a:effectLst/>
      </p:bgPr>
    </p:bg>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AA4DE81-FB9B-6FA8-8E47-86EE546906AA}"/>
              </a:ext>
            </a:extLst>
          </p:cNvPr>
          <p:cNvSpPr>
            <a:spLocks noGrp="1"/>
          </p:cNvSpPr>
          <p:nvPr>
            <p:ph sz="half" idx="1"/>
          </p:nvPr>
        </p:nvSpPr>
        <p:spPr>
          <a:xfrm>
            <a:off x="390940" y="2663686"/>
            <a:ext cx="5181600" cy="3663879"/>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796334-3162-E8C7-8984-D1A2C9E46370}"/>
              </a:ext>
            </a:extLst>
          </p:cNvPr>
          <p:cNvSpPr>
            <a:spLocks noGrp="1"/>
          </p:cNvSpPr>
          <p:nvPr>
            <p:ph sz="half" idx="2"/>
          </p:nvPr>
        </p:nvSpPr>
        <p:spPr>
          <a:xfrm>
            <a:off x="6172200" y="2663687"/>
            <a:ext cx="5181600" cy="3513276"/>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a:extLst>
              <a:ext uri="{FF2B5EF4-FFF2-40B4-BE49-F238E27FC236}">
                <a16:creationId xmlns:a16="http://schemas.microsoft.com/office/drawing/2014/main" id="{8B5787F2-6BA8-2EFB-C78D-61B7D2E08AEA}"/>
              </a:ext>
            </a:extLst>
          </p:cNvPr>
          <p:cNvSpPr>
            <a:spLocks noGrp="1"/>
          </p:cNvSpPr>
          <p:nvPr>
            <p:ph type="ftr" sz="quarter" idx="11"/>
          </p:nvPr>
        </p:nvSpPr>
        <p:spPr>
          <a:xfrm>
            <a:off x="4038600" y="6356350"/>
            <a:ext cx="4114800" cy="365125"/>
          </a:xfrm>
        </p:spPr>
        <p:txBody>
          <a:bodyPr/>
          <a:lstStyle/>
          <a:p>
            <a:r>
              <a:rPr lang="ja-JP" altLang="en-US">
                <a:latin typeface="Noto Sans JP Medium" panose="020B0500000000000000" pitchFamily="34" charset="-128"/>
              </a:rPr>
              <a:t>都市計画</a:t>
            </a:r>
            <a:r>
              <a:rPr lang="en-US" altLang="ja-JP">
                <a:latin typeface="Noto Sans JP Medium" panose="020B0500000000000000" pitchFamily="34" charset="-128"/>
              </a:rPr>
              <a:t>MP</a:t>
            </a:r>
            <a:r>
              <a:rPr lang="ja-JP" altLang="en-US">
                <a:latin typeface="Noto Sans JP Medium" panose="020B0500000000000000" pitchFamily="34" charset="-128"/>
              </a:rPr>
              <a:t>演習　２班</a:t>
            </a:r>
          </a:p>
        </p:txBody>
      </p:sp>
      <p:grpSp>
        <p:nvGrpSpPr>
          <p:cNvPr id="13" name="グループ化 12">
            <a:extLst>
              <a:ext uri="{FF2B5EF4-FFF2-40B4-BE49-F238E27FC236}">
                <a16:creationId xmlns:a16="http://schemas.microsoft.com/office/drawing/2014/main" id="{05FE8D5C-8E09-F7CF-BA2B-8F7B93392DA5}"/>
              </a:ext>
            </a:extLst>
          </p:cNvPr>
          <p:cNvGrpSpPr/>
          <p:nvPr userDrawn="1"/>
        </p:nvGrpSpPr>
        <p:grpSpPr>
          <a:xfrm>
            <a:off x="-10510" y="-26524"/>
            <a:ext cx="11520000" cy="630000"/>
            <a:chOff x="-10510" y="-26524"/>
            <a:chExt cx="11798516" cy="932112"/>
          </a:xfrm>
        </p:grpSpPr>
        <p:sp>
          <p:nvSpPr>
            <p:cNvPr id="27" name="矢印: 五方向 7">
              <a:extLst>
                <a:ext uri="{FF2B5EF4-FFF2-40B4-BE49-F238E27FC236}">
                  <a16:creationId xmlns:a16="http://schemas.microsoft.com/office/drawing/2014/main" id="{E55910D3-A801-00C5-810A-B06A0A465CC7}"/>
                </a:ext>
              </a:extLst>
            </p:cNvPr>
            <p:cNvSpPr>
              <a:spLocks/>
            </p:cNvSpPr>
            <p:nvPr userDrawn="1"/>
          </p:nvSpPr>
          <p:spPr>
            <a:xfrm>
              <a:off x="1931929" y="-24732"/>
              <a:ext cx="8563603" cy="930320"/>
            </a:xfrm>
            <a:prstGeom prst="homePlate">
              <a:avLst>
                <a:gd name="adj" fmla="val 47029"/>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i="0">
                  <a:latin typeface="Noto Sans JP" panose="020B0500000000000000" pitchFamily="34" charset="-128"/>
                  <a:ea typeface="Noto Sans JP" panose="020B0500000000000000" pitchFamily="34" charset="-128"/>
                </a:rPr>
                <a:t>提案</a:t>
              </a:r>
            </a:p>
          </p:txBody>
        </p:sp>
        <p:sp>
          <p:nvSpPr>
            <p:cNvPr id="40" name="フリーフォーム 39">
              <a:extLst>
                <a:ext uri="{FF2B5EF4-FFF2-40B4-BE49-F238E27FC236}">
                  <a16:creationId xmlns:a16="http://schemas.microsoft.com/office/drawing/2014/main" id="{340BDD04-F4E3-998F-B5D7-9DB7B37E30F7}"/>
                </a:ext>
              </a:extLst>
            </p:cNvPr>
            <p:cNvSpPr>
              <a:spLocks/>
            </p:cNvSpPr>
            <p:nvPr userDrawn="1"/>
          </p:nvSpPr>
          <p:spPr>
            <a:xfrm>
              <a:off x="10050535"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35" name="フリーフォーム 34">
              <a:extLst>
                <a:ext uri="{FF2B5EF4-FFF2-40B4-BE49-F238E27FC236}">
                  <a16:creationId xmlns:a16="http://schemas.microsoft.com/office/drawing/2014/main" id="{07F7D47A-1641-C782-EEDF-073C7904E8A7}"/>
                </a:ext>
              </a:extLst>
            </p:cNvPr>
            <p:cNvSpPr>
              <a:spLocks/>
            </p:cNvSpPr>
            <p:nvPr userDrawn="1"/>
          </p:nvSpPr>
          <p:spPr>
            <a:xfrm>
              <a:off x="1087560"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10" name="フリーフォーム 9">
              <a:extLst>
                <a:ext uri="{FF2B5EF4-FFF2-40B4-BE49-F238E27FC236}">
                  <a16:creationId xmlns:a16="http://schemas.microsoft.com/office/drawing/2014/main" id="{61E67A89-42DC-A014-106E-D1743C474AA2}"/>
                </a:ext>
              </a:extLst>
            </p:cNvPr>
            <p:cNvSpPr/>
            <p:nvPr userDrawn="1"/>
          </p:nvSpPr>
          <p:spPr>
            <a:xfrm>
              <a:off x="-10510" y="-26524"/>
              <a:ext cx="1729778" cy="930320"/>
            </a:xfrm>
            <a:custGeom>
              <a:avLst/>
              <a:gdLst>
                <a:gd name="connsiteX0" fmla="*/ 0 w 1729778"/>
                <a:gd name="connsiteY0" fmla="*/ 0 h 930320"/>
                <a:gd name="connsiteX1" fmla="*/ 1092017 w 1729778"/>
                <a:gd name="connsiteY1" fmla="*/ 0 h 930320"/>
                <a:gd name="connsiteX2" fmla="*/ 1729778 w 1729778"/>
                <a:gd name="connsiteY2" fmla="*/ 465160 h 930320"/>
                <a:gd name="connsiteX3" fmla="*/ 1092017 w 1729778"/>
                <a:gd name="connsiteY3" fmla="*/ 930320 h 930320"/>
                <a:gd name="connsiteX4" fmla="*/ 0 w 1729778"/>
                <a:gd name="connsiteY4" fmla="*/ 930320 h 930320"/>
                <a:gd name="connsiteX5" fmla="*/ 0 w 1729778"/>
                <a:gd name="connsiteY5" fmla="*/ 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9778" h="930320">
                  <a:moveTo>
                    <a:pt x="0" y="0"/>
                  </a:moveTo>
                  <a:lnTo>
                    <a:pt x="1092017" y="0"/>
                  </a:lnTo>
                  <a:lnTo>
                    <a:pt x="1729778" y="465160"/>
                  </a:lnTo>
                  <a:lnTo>
                    <a:pt x="1092017" y="930320"/>
                  </a:lnTo>
                  <a:lnTo>
                    <a:pt x="0" y="930320"/>
                  </a:lnTo>
                  <a:lnTo>
                    <a:pt x="0" y="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ln>
                  <a:noFill/>
                </a:ln>
              </a:endParaRPr>
            </a:p>
          </p:txBody>
        </p:sp>
      </p:grpSp>
      <p:sp>
        <p:nvSpPr>
          <p:cNvPr id="14" name="タイトル 1">
            <a:extLst>
              <a:ext uri="{FF2B5EF4-FFF2-40B4-BE49-F238E27FC236}">
                <a16:creationId xmlns:a16="http://schemas.microsoft.com/office/drawing/2014/main" id="{147C9274-8D72-A5FA-F5CB-C4A76FA2CCB0}"/>
              </a:ext>
            </a:extLst>
          </p:cNvPr>
          <p:cNvSpPr>
            <a:spLocks noGrp="1"/>
          </p:cNvSpPr>
          <p:nvPr>
            <p:ph type="title"/>
          </p:nvPr>
        </p:nvSpPr>
        <p:spPr>
          <a:xfrm>
            <a:off x="460601" y="762061"/>
            <a:ext cx="10221254" cy="628798"/>
          </a:xfrm>
        </p:spPr>
        <p:txBody>
          <a:bodyPr anchor="b">
            <a:normAutofit/>
          </a:bodyPr>
          <a:lstStyle>
            <a:lvl1pPr>
              <a:defRPr sz="3600" b="1" i="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p>
        </p:txBody>
      </p:sp>
      <p:sp>
        <p:nvSpPr>
          <p:cNvPr id="15" name="正方形/長方形 14">
            <a:extLst>
              <a:ext uri="{FF2B5EF4-FFF2-40B4-BE49-F238E27FC236}">
                <a16:creationId xmlns:a16="http://schemas.microsoft.com/office/drawing/2014/main" id="{70B4DA0F-A6B2-1D03-A685-404DF3024C1B}"/>
              </a:ext>
            </a:extLst>
          </p:cNvPr>
          <p:cNvSpPr/>
          <p:nvPr userDrawn="1"/>
        </p:nvSpPr>
        <p:spPr>
          <a:xfrm>
            <a:off x="237741" y="773074"/>
            <a:ext cx="168737" cy="62879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6">
            <a:extLst>
              <a:ext uri="{FF2B5EF4-FFF2-40B4-BE49-F238E27FC236}">
                <a16:creationId xmlns:a16="http://schemas.microsoft.com/office/drawing/2014/main" id="{FE43F701-F92B-AD74-6C24-9040A87E7DB8}"/>
              </a:ext>
            </a:extLst>
          </p:cNvPr>
          <p:cNvSpPr>
            <a:spLocks noGrp="1"/>
          </p:cNvSpPr>
          <p:nvPr>
            <p:ph type="sldNum" sz="quarter" idx="4"/>
          </p:nvPr>
        </p:nvSpPr>
        <p:spPr>
          <a:xfrm>
            <a:off x="9448800" y="15874"/>
            <a:ext cx="2743200" cy="365125"/>
          </a:xfrm>
          <a:prstGeom prst="rect">
            <a:avLst/>
          </a:prstGeom>
        </p:spPr>
        <p:txBody>
          <a:bodyPr vert="horz" lIns="91440" tIns="45720" rIns="91440" bIns="45720" rtlCol="0" anchor="ctr"/>
          <a:lstStyle>
            <a:lvl1pPr algn="r">
              <a:defRPr sz="1600" b="1" i="0">
                <a:solidFill>
                  <a:schemeClr val="tx1"/>
                </a:solidFill>
                <a:latin typeface="Noto Sans JP" panose="020B0500000000000000" pitchFamily="34" charset="-128"/>
                <a:ea typeface="Noto Sans JP" panose="020B0500000000000000" pitchFamily="34" charset="-128"/>
              </a:defRPr>
            </a:lvl1pPr>
          </a:lstStyle>
          <a:p>
            <a:fld id="{920DAE75-F842-4F4B-A191-0461469ED5EB}" type="slidenum">
              <a:rPr lang="ja-JP" altLang="en-US" smtClean="0"/>
              <a:pPr/>
              <a:t>‹#›</a:t>
            </a:fld>
            <a:endParaRPr lang="ja-JP" altLang="en-US"/>
          </a:p>
        </p:txBody>
      </p:sp>
    </p:spTree>
    <p:extLst>
      <p:ext uri="{BB962C8B-B14F-4D97-AF65-F5344CB8AC3E}">
        <p14:creationId xmlns:p14="http://schemas.microsoft.com/office/powerpoint/2010/main" val="53368665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2 つのコンテンツ">
    <p:bg>
      <p:bgPr>
        <a:solidFill>
          <a:schemeClr val="bg1"/>
        </a:solidFill>
        <a:effectLst/>
      </p:bgPr>
    </p:bg>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AA4DE81-FB9B-6FA8-8E47-86EE546906AA}"/>
              </a:ext>
            </a:extLst>
          </p:cNvPr>
          <p:cNvSpPr>
            <a:spLocks noGrp="1"/>
          </p:cNvSpPr>
          <p:nvPr>
            <p:ph sz="half" idx="1"/>
          </p:nvPr>
        </p:nvSpPr>
        <p:spPr>
          <a:xfrm>
            <a:off x="390940" y="2663686"/>
            <a:ext cx="5181600" cy="3663879"/>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796334-3162-E8C7-8984-D1A2C9E46370}"/>
              </a:ext>
            </a:extLst>
          </p:cNvPr>
          <p:cNvSpPr>
            <a:spLocks noGrp="1"/>
          </p:cNvSpPr>
          <p:nvPr>
            <p:ph sz="half" idx="2"/>
          </p:nvPr>
        </p:nvSpPr>
        <p:spPr>
          <a:xfrm>
            <a:off x="6172200" y="2663687"/>
            <a:ext cx="5181600" cy="3513276"/>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a:extLst>
              <a:ext uri="{FF2B5EF4-FFF2-40B4-BE49-F238E27FC236}">
                <a16:creationId xmlns:a16="http://schemas.microsoft.com/office/drawing/2014/main" id="{8B5787F2-6BA8-2EFB-C78D-61B7D2E08AEA}"/>
              </a:ext>
            </a:extLst>
          </p:cNvPr>
          <p:cNvSpPr>
            <a:spLocks noGrp="1"/>
          </p:cNvSpPr>
          <p:nvPr>
            <p:ph type="ftr" sz="quarter" idx="11"/>
          </p:nvPr>
        </p:nvSpPr>
        <p:spPr>
          <a:xfrm>
            <a:off x="4038600" y="6356350"/>
            <a:ext cx="4114800" cy="365125"/>
          </a:xfrm>
        </p:spPr>
        <p:txBody>
          <a:bodyPr/>
          <a:lstStyle/>
          <a:p>
            <a:r>
              <a:rPr lang="ja-JP" altLang="en-US">
                <a:latin typeface="Noto Sans JP Medium" panose="020B0500000000000000" pitchFamily="34" charset="-128"/>
              </a:rPr>
              <a:t>都市計画</a:t>
            </a:r>
            <a:r>
              <a:rPr lang="en-US" altLang="ja-JP">
                <a:latin typeface="Noto Sans JP Medium" panose="020B0500000000000000" pitchFamily="34" charset="-128"/>
              </a:rPr>
              <a:t>MP</a:t>
            </a:r>
            <a:r>
              <a:rPr lang="ja-JP" altLang="en-US">
                <a:latin typeface="Noto Sans JP Medium" panose="020B0500000000000000" pitchFamily="34" charset="-128"/>
              </a:rPr>
              <a:t>演習　２班</a:t>
            </a:r>
          </a:p>
        </p:txBody>
      </p:sp>
      <p:grpSp>
        <p:nvGrpSpPr>
          <p:cNvPr id="15" name="グループ化 14">
            <a:extLst>
              <a:ext uri="{FF2B5EF4-FFF2-40B4-BE49-F238E27FC236}">
                <a16:creationId xmlns:a16="http://schemas.microsoft.com/office/drawing/2014/main" id="{5E7D149B-5FCF-F37B-0A70-8EF836454813}"/>
              </a:ext>
            </a:extLst>
          </p:cNvPr>
          <p:cNvGrpSpPr/>
          <p:nvPr userDrawn="1"/>
        </p:nvGrpSpPr>
        <p:grpSpPr>
          <a:xfrm>
            <a:off x="-11430" y="-32683"/>
            <a:ext cx="11520000" cy="630000"/>
            <a:chOff x="-11430" y="-32683"/>
            <a:chExt cx="11788407" cy="936479"/>
          </a:xfrm>
        </p:grpSpPr>
        <p:sp>
          <p:nvSpPr>
            <p:cNvPr id="27" name="矢印: 五方向 7">
              <a:extLst>
                <a:ext uri="{FF2B5EF4-FFF2-40B4-BE49-F238E27FC236}">
                  <a16:creationId xmlns:a16="http://schemas.microsoft.com/office/drawing/2014/main" id="{E55910D3-A801-00C5-810A-B06A0A465CC7}"/>
                </a:ext>
              </a:extLst>
            </p:cNvPr>
            <p:cNvSpPr>
              <a:spLocks/>
            </p:cNvSpPr>
            <p:nvPr userDrawn="1"/>
          </p:nvSpPr>
          <p:spPr>
            <a:xfrm>
              <a:off x="3213374" y="-32683"/>
              <a:ext cx="8563603" cy="930320"/>
            </a:xfrm>
            <a:prstGeom prst="homePlate">
              <a:avLst>
                <a:gd name="adj" fmla="val 47029"/>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i="0">
                  <a:latin typeface="Noto Sans JP" panose="020B0500000000000000" pitchFamily="34" charset="-128"/>
                  <a:ea typeface="Noto Sans JP" panose="020B0500000000000000" pitchFamily="34" charset="-128"/>
                </a:rPr>
                <a:t>まとめ</a:t>
              </a:r>
            </a:p>
          </p:txBody>
        </p:sp>
        <p:sp>
          <p:nvSpPr>
            <p:cNvPr id="40" name="フリーフォーム 39">
              <a:extLst>
                <a:ext uri="{FF2B5EF4-FFF2-40B4-BE49-F238E27FC236}">
                  <a16:creationId xmlns:a16="http://schemas.microsoft.com/office/drawing/2014/main" id="{340BDD04-F4E3-998F-B5D7-9DB7B37E30F7}"/>
                </a:ext>
              </a:extLst>
            </p:cNvPr>
            <p:cNvSpPr>
              <a:spLocks/>
            </p:cNvSpPr>
            <p:nvPr userDrawn="1"/>
          </p:nvSpPr>
          <p:spPr>
            <a:xfrm>
              <a:off x="2367499"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12" name="フリーフォーム 11">
              <a:extLst>
                <a:ext uri="{FF2B5EF4-FFF2-40B4-BE49-F238E27FC236}">
                  <a16:creationId xmlns:a16="http://schemas.microsoft.com/office/drawing/2014/main" id="{246A2C99-F5B4-9F27-6E81-03F81423ACA6}"/>
                </a:ext>
              </a:extLst>
            </p:cNvPr>
            <p:cNvSpPr>
              <a:spLocks/>
            </p:cNvSpPr>
            <p:nvPr userDrawn="1"/>
          </p:nvSpPr>
          <p:spPr>
            <a:xfrm>
              <a:off x="-11430" y="-26524"/>
              <a:ext cx="1729778" cy="930320"/>
            </a:xfrm>
            <a:custGeom>
              <a:avLst/>
              <a:gdLst>
                <a:gd name="connsiteX0" fmla="*/ 0 w 1729778"/>
                <a:gd name="connsiteY0" fmla="*/ 0 h 930320"/>
                <a:gd name="connsiteX1" fmla="*/ 1092017 w 1729778"/>
                <a:gd name="connsiteY1" fmla="*/ 0 h 930320"/>
                <a:gd name="connsiteX2" fmla="*/ 1729778 w 1729778"/>
                <a:gd name="connsiteY2" fmla="*/ 465160 h 930320"/>
                <a:gd name="connsiteX3" fmla="*/ 1092017 w 1729778"/>
                <a:gd name="connsiteY3" fmla="*/ 930320 h 930320"/>
                <a:gd name="connsiteX4" fmla="*/ 0 w 1729778"/>
                <a:gd name="connsiteY4" fmla="*/ 930320 h 930320"/>
                <a:gd name="connsiteX5" fmla="*/ 0 w 1729778"/>
                <a:gd name="connsiteY5" fmla="*/ 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9778" h="930320">
                  <a:moveTo>
                    <a:pt x="0" y="0"/>
                  </a:moveTo>
                  <a:lnTo>
                    <a:pt x="1092017" y="0"/>
                  </a:lnTo>
                  <a:lnTo>
                    <a:pt x="1729778" y="465160"/>
                  </a:lnTo>
                  <a:lnTo>
                    <a:pt x="1092017" y="930320"/>
                  </a:lnTo>
                  <a:lnTo>
                    <a:pt x="0" y="930320"/>
                  </a:lnTo>
                  <a:lnTo>
                    <a:pt x="0" y="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5" name="フリーフォーム 4">
              <a:extLst>
                <a:ext uri="{FF2B5EF4-FFF2-40B4-BE49-F238E27FC236}">
                  <a16:creationId xmlns:a16="http://schemas.microsoft.com/office/drawing/2014/main" id="{4B6F13CD-0D16-409C-5D2A-97F6CCCF2FDA}"/>
                </a:ext>
              </a:extLst>
            </p:cNvPr>
            <p:cNvSpPr>
              <a:spLocks/>
            </p:cNvSpPr>
            <p:nvPr userDrawn="1"/>
          </p:nvSpPr>
          <p:spPr>
            <a:xfrm>
              <a:off x="1072789"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grpSp>
      <p:sp>
        <p:nvSpPr>
          <p:cNvPr id="16" name="タイトル 1">
            <a:extLst>
              <a:ext uri="{FF2B5EF4-FFF2-40B4-BE49-F238E27FC236}">
                <a16:creationId xmlns:a16="http://schemas.microsoft.com/office/drawing/2014/main" id="{464C9115-FDE7-A43F-5497-8CDBBC943DDF}"/>
              </a:ext>
            </a:extLst>
          </p:cNvPr>
          <p:cNvSpPr>
            <a:spLocks noGrp="1"/>
          </p:cNvSpPr>
          <p:nvPr>
            <p:ph type="title"/>
          </p:nvPr>
        </p:nvSpPr>
        <p:spPr>
          <a:xfrm>
            <a:off x="460601" y="762061"/>
            <a:ext cx="10442926" cy="628798"/>
          </a:xfrm>
        </p:spPr>
        <p:txBody>
          <a:bodyPr anchor="b">
            <a:normAutofit/>
          </a:bodyPr>
          <a:lstStyle>
            <a:lvl1pPr>
              <a:defRPr sz="3600" b="1" i="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p>
        </p:txBody>
      </p:sp>
      <p:sp>
        <p:nvSpPr>
          <p:cNvPr id="9" name="スライド番号プレースホルダー 6">
            <a:extLst>
              <a:ext uri="{FF2B5EF4-FFF2-40B4-BE49-F238E27FC236}">
                <a16:creationId xmlns:a16="http://schemas.microsoft.com/office/drawing/2014/main" id="{9EE60FC6-338A-35C1-ADEB-4DE39754949D}"/>
              </a:ext>
            </a:extLst>
          </p:cNvPr>
          <p:cNvSpPr>
            <a:spLocks noGrp="1"/>
          </p:cNvSpPr>
          <p:nvPr>
            <p:ph type="sldNum" sz="quarter" idx="4"/>
          </p:nvPr>
        </p:nvSpPr>
        <p:spPr>
          <a:xfrm>
            <a:off x="9448800" y="15874"/>
            <a:ext cx="2743200" cy="365125"/>
          </a:xfrm>
          <a:prstGeom prst="rect">
            <a:avLst/>
          </a:prstGeom>
        </p:spPr>
        <p:txBody>
          <a:bodyPr vert="horz" lIns="91440" tIns="45720" rIns="91440" bIns="45720" rtlCol="0" anchor="ctr"/>
          <a:lstStyle>
            <a:lvl1pPr algn="r">
              <a:defRPr sz="1600" b="1" i="0">
                <a:solidFill>
                  <a:schemeClr val="tx1"/>
                </a:solidFill>
                <a:latin typeface="Noto Sans JP" panose="020B0500000000000000" pitchFamily="34" charset="-128"/>
                <a:ea typeface="Noto Sans JP" panose="020B0500000000000000" pitchFamily="34" charset="-128"/>
              </a:defRPr>
            </a:lvl1pPr>
          </a:lstStyle>
          <a:p>
            <a:fld id="{920DAE75-F842-4F4B-A191-0461469ED5EB}" type="slidenum">
              <a:rPr lang="ja-JP" altLang="en-US" smtClean="0"/>
              <a:pPr/>
              <a:t>‹#›</a:t>
            </a:fld>
            <a:endParaRPr lang="ja-JP" altLang="en-US"/>
          </a:p>
        </p:txBody>
      </p:sp>
    </p:spTree>
    <p:extLst>
      <p:ext uri="{BB962C8B-B14F-4D97-AF65-F5344CB8AC3E}">
        <p14:creationId xmlns:p14="http://schemas.microsoft.com/office/powerpoint/2010/main" val="68667152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2 つのコンテンツ">
    <p:bg>
      <p:bgPr>
        <a:solidFill>
          <a:schemeClr val="bg1"/>
        </a:solidFill>
        <a:effectLst/>
      </p:bgPr>
    </p:bg>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AA4DE81-FB9B-6FA8-8E47-86EE546906AA}"/>
              </a:ext>
            </a:extLst>
          </p:cNvPr>
          <p:cNvSpPr>
            <a:spLocks noGrp="1"/>
          </p:cNvSpPr>
          <p:nvPr>
            <p:ph sz="half" idx="1"/>
          </p:nvPr>
        </p:nvSpPr>
        <p:spPr>
          <a:xfrm>
            <a:off x="390940" y="2663686"/>
            <a:ext cx="5181600" cy="3663879"/>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796334-3162-E8C7-8984-D1A2C9E46370}"/>
              </a:ext>
            </a:extLst>
          </p:cNvPr>
          <p:cNvSpPr>
            <a:spLocks noGrp="1"/>
          </p:cNvSpPr>
          <p:nvPr>
            <p:ph sz="half" idx="2"/>
          </p:nvPr>
        </p:nvSpPr>
        <p:spPr>
          <a:xfrm>
            <a:off x="6172200" y="2663687"/>
            <a:ext cx="5181600" cy="3513276"/>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a:extLst>
              <a:ext uri="{FF2B5EF4-FFF2-40B4-BE49-F238E27FC236}">
                <a16:creationId xmlns:a16="http://schemas.microsoft.com/office/drawing/2014/main" id="{8B5787F2-6BA8-2EFB-C78D-61B7D2E08AEA}"/>
              </a:ext>
            </a:extLst>
          </p:cNvPr>
          <p:cNvSpPr>
            <a:spLocks noGrp="1"/>
          </p:cNvSpPr>
          <p:nvPr>
            <p:ph type="ftr" sz="quarter" idx="11"/>
          </p:nvPr>
        </p:nvSpPr>
        <p:spPr>
          <a:xfrm>
            <a:off x="4038600" y="6356350"/>
            <a:ext cx="4114800" cy="365125"/>
          </a:xfrm>
        </p:spPr>
        <p:txBody>
          <a:bodyPr/>
          <a:lstStyle/>
          <a:p>
            <a:r>
              <a:rPr lang="ja-JP" altLang="en-US">
                <a:latin typeface="Noto Sans JP Medium" panose="020B0500000000000000" pitchFamily="34" charset="-128"/>
              </a:rPr>
              <a:t>都市計画</a:t>
            </a:r>
            <a:r>
              <a:rPr lang="en-US" altLang="ja-JP">
                <a:latin typeface="Noto Sans JP Medium" panose="020B0500000000000000" pitchFamily="34" charset="-128"/>
              </a:rPr>
              <a:t>MP</a:t>
            </a:r>
            <a:r>
              <a:rPr lang="ja-JP" altLang="en-US">
                <a:latin typeface="Noto Sans JP Medium" panose="020B0500000000000000" pitchFamily="34" charset="-128"/>
              </a:rPr>
              <a:t>演習　２班</a:t>
            </a:r>
          </a:p>
        </p:txBody>
      </p:sp>
      <p:grpSp>
        <p:nvGrpSpPr>
          <p:cNvPr id="15" name="グループ化 14">
            <a:extLst>
              <a:ext uri="{FF2B5EF4-FFF2-40B4-BE49-F238E27FC236}">
                <a16:creationId xmlns:a16="http://schemas.microsoft.com/office/drawing/2014/main" id="{5E7D149B-5FCF-F37B-0A70-8EF836454813}"/>
              </a:ext>
            </a:extLst>
          </p:cNvPr>
          <p:cNvGrpSpPr/>
          <p:nvPr userDrawn="1"/>
        </p:nvGrpSpPr>
        <p:grpSpPr>
          <a:xfrm>
            <a:off x="-11430" y="-32683"/>
            <a:ext cx="11520000" cy="630000"/>
            <a:chOff x="-11430" y="-32683"/>
            <a:chExt cx="11788407" cy="936479"/>
          </a:xfrm>
        </p:grpSpPr>
        <p:sp>
          <p:nvSpPr>
            <p:cNvPr id="27" name="矢印: 五方向 7">
              <a:extLst>
                <a:ext uri="{FF2B5EF4-FFF2-40B4-BE49-F238E27FC236}">
                  <a16:creationId xmlns:a16="http://schemas.microsoft.com/office/drawing/2014/main" id="{E55910D3-A801-00C5-810A-B06A0A465CC7}"/>
                </a:ext>
              </a:extLst>
            </p:cNvPr>
            <p:cNvSpPr>
              <a:spLocks/>
            </p:cNvSpPr>
            <p:nvPr userDrawn="1"/>
          </p:nvSpPr>
          <p:spPr>
            <a:xfrm>
              <a:off x="3213374" y="-32683"/>
              <a:ext cx="8563603" cy="930320"/>
            </a:xfrm>
            <a:prstGeom prst="homePlate">
              <a:avLst>
                <a:gd name="adj" fmla="val 47029"/>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200" b="1" i="0">
                  <a:latin typeface="Noto Sans JP" panose="020B0500000000000000" pitchFamily="34" charset="-128"/>
                  <a:ea typeface="Noto Sans JP" panose="020B0500000000000000" pitchFamily="34" charset="-128"/>
                </a:rPr>
                <a:t>Appendix</a:t>
              </a:r>
              <a:endParaRPr kumimoji="1" lang="ja-JP" altLang="en-US" sz="3200" b="1" i="0">
                <a:latin typeface="Noto Sans JP" panose="020B0500000000000000" pitchFamily="34" charset="-128"/>
                <a:ea typeface="Noto Sans JP" panose="020B0500000000000000" pitchFamily="34" charset="-128"/>
              </a:endParaRPr>
            </a:p>
          </p:txBody>
        </p:sp>
        <p:sp>
          <p:nvSpPr>
            <p:cNvPr id="40" name="フリーフォーム 39">
              <a:extLst>
                <a:ext uri="{FF2B5EF4-FFF2-40B4-BE49-F238E27FC236}">
                  <a16:creationId xmlns:a16="http://schemas.microsoft.com/office/drawing/2014/main" id="{340BDD04-F4E3-998F-B5D7-9DB7B37E30F7}"/>
                </a:ext>
              </a:extLst>
            </p:cNvPr>
            <p:cNvSpPr>
              <a:spLocks/>
            </p:cNvSpPr>
            <p:nvPr userDrawn="1"/>
          </p:nvSpPr>
          <p:spPr>
            <a:xfrm>
              <a:off x="2367499"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12" name="フリーフォーム 11">
              <a:extLst>
                <a:ext uri="{FF2B5EF4-FFF2-40B4-BE49-F238E27FC236}">
                  <a16:creationId xmlns:a16="http://schemas.microsoft.com/office/drawing/2014/main" id="{246A2C99-F5B4-9F27-6E81-03F81423ACA6}"/>
                </a:ext>
              </a:extLst>
            </p:cNvPr>
            <p:cNvSpPr>
              <a:spLocks/>
            </p:cNvSpPr>
            <p:nvPr userDrawn="1"/>
          </p:nvSpPr>
          <p:spPr>
            <a:xfrm>
              <a:off x="-11430" y="-26524"/>
              <a:ext cx="1729778" cy="930320"/>
            </a:xfrm>
            <a:custGeom>
              <a:avLst/>
              <a:gdLst>
                <a:gd name="connsiteX0" fmla="*/ 0 w 1729778"/>
                <a:gd name="connsiteY0" fmla="*/ 0 h 930320"/>
                <a:gd name="connsiteX1" fmla="*/ 1092017 w 1729778"/>
                <a:gd name="connsiteY1" fmla="*/ 0 h 930320"/>
                <a:gd name="connsiteX2" fmla="*/ 1729778 w 1729778"/>
                <a:gd name="connsiteY2" fmla="*/ 465160 h 930320"/>
                <a:gd name="connsiteX3" fmla="*/ 1092017 w 1729778"/>
                <a:gd name="connsiteY3" fmla="*/ 930320 h 930320"/>
                <a:gd name="connsiteX4" fmla="*/ 0 w 1729778"/>
                <a:gd name="connsiteY4" fmla="*/ 930320 h 930320"/>
                <a:gd name="connsiteX5" fmla="*/ 0 w 1729778"/>
                <a:gd name="connsiteY5" fmla="*/ 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9778" h="930320">
                  <a:moveTo>
                    <a:pt x="0" y="0"/>
                  </a:moveTo>
                  <a:lnTo>
                    <a:pt x="1092017" y="0"/>
                  </a:lnTo>
                  <a:lnTo>
                    <a:pt x="1729778" y="465160"/>
                  </a:lnTo>
                  <a:lnTo>
                    <a:pt x="1092017" y="930320"/>
                  </a:lnTo>
                  <a:lnTo>
                    <a:pt x="0" y="930320"/>
                  </a:lnTo>
                  <a:lnTo>
                    <a:pt x="0" y="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5" name="フリーフォーム 4">
              <a:extLst>
                <a:ext uri="{FF2B5EF4-FFF2-40B4-BE49-F238E27FC236}">
                  <a16:creationId xmlns:a16="http://schemas.microsoft.com/office/drawing/2014/main" id="{4B6F13CD-0D16-409C-5D2A-97F6CCCF2FDA}"/>
                </a:ext>
              </a:extLst>
            </p:cNvPr>
            <p:cNvSpPr>
              <a:spLocks/>
            </p:cNvSpPr>
            <p:nvPr userDrawn="1"/>
          </p:nvSpPr>
          <p:spPr>
            <a:xfrm>
              <a:off x="1072789"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grpSp>
      <p:sp>
        <p:nvSpPr>
          <p:cNvPr id="16" name="タイトル 1">
            <a:extLst>
              <a:ext uri="{FF2B5EF4-FFF2-40B4-BE49-F238E27FC236}">
                <a16:creationId xmlns:a16="http://schemas.microsoft.com/office/drawing/2014/main" id="{464C9115-FDE7-A43F-5497-8CDBBC943DDF}"/>
              </a:ext>
            </a:extLst>
          </p:cNvPr>
          <p:cNvSpPr>
            <a:spLocks noGrp="1"/>
          </p:cNvSpPr>
          <p:nvPr>
            <p:ph type="title"/>
          </p:nvPr>
        </p:nvSpPr>
        <p:spPr>
          <a:xfrm>
            <a:off x="460601" y="762061"/>
            <a:ext cx="10539908" cy="628798"/>
          </a:xfrm>
        </p:spPr>
        <p:txBody>
          <a:bodyPr anchor="b">
            <a:normAutofit/>
          </a:bodyPr>
          <a:lstStyle>
            <a:lvl1pPr>
              <a:defRPr sz="3600" b="1" i="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p>
        </p:txBody>
      </p:sp>
      <p:sp>
        <p:nvSpPr>
          <p:cNvPr id="17" name="正方形/長方形 16">
            <a:extLst>
              <a:ext uri="{FF2B5EF4-FFF2-40B4-BE49-F238E27FC236}">
                <a16:creationId xmlns:a16="http://schemas.microsoft.com/office/drawing/2014/main" id="{94E3A46A-8CB7-6562-018A-AF6CD2463F91}"/>
              </a:ext>
            </a:extLst>
          </p:cNvPr>
          <p:cNvSpPr/>
          <p:nvPr userDrawn="1"/>
        </p:nvSpPr>
        <p:spPr>
          <a:xfrm>
            <a:off x="237741" y="773074"/>
            <a:ext cx="168737" cy="62879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スライド番号プレースホルダー 6">
            <a:extLst>
              <a:ext uri="{FF2B5EF4-FFF2-40B4-BE49-F238E27FC236}">
                <a16:creationId xmlns:a16="http://schemas.microsoft.com/office/drawing/2014/main" id="{07BC0967-33C2-B412-F6EE-39A07A66D144}"/>
              </a:ext>
            </a:extLst>
          </p:cNvPr>
          <p:cNvSpPr>
            <a:spLocks noGrp="1"/>
          </p:cNvSpPr>
          <p:nvPr>
            <p:ph type="sldNum" sz="quarter" idx="4"/>
          </p:nvPr>
        </p:nvSpPr>
        <p:spPr>
          <a:xfrm>
            <a:off x="9448800" y="15874"/>
            <a:ext cx="2743200" cy="365125"/>
          </a:xfrm>
          <a:prstGeom prst="rect">
            <a:avLst/>
          </a:prstGeom>
        </p:spPr>
        <p:txBody>
          <a:bodyPr vert="horz" lIns="91440" tIns="45720" rIns="91440" bIns="45720" rtlCol="0" anchor="ctr"/>
          <a:lstStyle>
            <a:lvl1pPr algn="r">
              <a:defRPr sz="1600" b="1" i="0">
                <a:solidFill>
                  <a:schemeClr val="tx1"/>
                </a:solidFill>
                <a:latin typeface="Noto Sans JP" panose="020B0500000000000000" pitchFamily="34" charset="-128"/>
                <a:ea typeface="Noto Sans JP" panose="020B0500000000000000" pitchFamily="34" charset="-128"/>
              </a:defRPr>
            </a:lvl1pPr>
          </a:lstStyle>
          <a:p>
            <a:fld id="{920DAE75-F842-4F4B-A191-0461469ED5EB}" type="slidenum">
              <a:rPr lang="ja-JP" altLang="en-US" smtClean="0"/>
              <a:pPr/>
              <a:t>‹#›</a:t>
            </a:fld>
            <a:endParaRPr lang="ja-JP" altLang="en-US"/>
          </a:p>
        </p:txBody>
      </p:sp>
    </p:spTree>
    <p:extLst>
      <p:ext uri="{BB962C8B-B14F-4D97-AF65-F5344CB8AC3E}">
        <p14:creationId xmlns:p14="http://schemas.microsoft.com/office/powerpoint/2010/main" val="241663475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6F7807-73AD-DA8D-C04F-42973A5AF710}"/>
              </a:ext>
            </a:extLst>
          </p:cNvPr>
          <p:cNvSpPr>
            <a:spLocks noGrp="1"/>
          </p:cNvSpPr>
          <p:nvPr>
            <p:ph type="ctrTitle" hasCustomPrompt="1"/>
          </p:nvPr>
        </p:nvSpPr>
        <p:spPr>
          <a:xfrm>
            <a:off x="1577009" y="535955"/>
            <a:ext cx="9144000" cy="2387600"/>
          </a:xfrm>
        </p:spPr>
        <p:txBody>
          <a:bodyPr anchor="b"/>
          <a:lstStyle>
            <a:lvl1pPr algn="ctr">
              <a:defRPr sz="6000"/>
            </a:lvl1pPr>
          </a:lstStyle>
          <a:p>
            <a:r>
              <a:rPr kumimoji="1" lang="ja-JP" altLang="en-US"/>
              <a:t>時代を乗りこなす土浦</a:t>
            </a:r>
          </a:p>
        </p:txBody>
      </p:sp>
      <p:sp>
        <p:nvSpPr>
          <p:cNvPr id="3" name="字幕 2">
            <a:extLst>
              <a:ext uri="{FF2B5EF4-FFF2-40B4-BE49-F238E27FC236}">
                <a16:creationId xmlns:a16="http://schemas.microsoft.com/office/drawing/2014/main" id="{DA78D85C-EF7B-F258-70DB-FC6DB1DDB93A}"/>
              </a:ext>
            </a:extLst>
          </p:cNvPr>
          <p:cNvSpPr>
            <a:spLocks noGrp="1"/>
          </p:cNvSpPr>
          <p:nvPr>
            <p:ph type="subTitle" idx="1" hasCustomPrompt="1"/>
          </p:nvPr>
        </p:nvSpPr>
        <p:spPr>
          <a:xfrm>
            <a:off x="1524000" y="3602038"/>
            <a:ext cx="9144000" cy="225012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都市計画</a:t>
            </a:r>
            <a:r>
              <a:rPr kumimoji="1" lang="en-US" altLang="ja-JP"/>
              <a:t>MP</a:t>
            </a:r>
            <a:r>
              <a:rPr kumimoji="1" lang="ja-JP" altLang="en-US"/>
              <a:t>演習２班</a:t>
            </a:r>
            <a:endParaRPr kumimoji="1" lang="en-US" altLang="ja-JP"/>
          </a:p>
          <a:p>
            <a:r>
              <a:rPr kumimoji="1" lang="ja-JP" altLang="en-US"/>
              <a:t>岩渕泰知　倉田圭佑　永田圭吾</a:t>
            </a:r>
            <a:endParaRPr kumimoji="1" lang="en-US" altLang="ja-JP"/>
          </a:p>
          <a:p>
            <a:r>
              <a:rPr kumimoji="1" lang="ja-JP" altLang="en-US"/>
              <a:t>矢島一樹　石倉陽和　星川千夏</a:t>
            </a:r>
            <a:endParaRPr kumimoji="1" lang="en-US" altLang="ja-JP"/>
          </a:p>
          <a:p>
            <a:r>
              <a:rPr kumimoji="1" lang="en-US" altLang="ja-JP"/>
              <a:t>TA</a:t>
            </a:r>
            <a:r>
              <a:rPr kumimoji="1" lang="ja-JP" altLang="en-US"/>
              <a:t>：</a:t>
            </a:r>
          </a:p>
        </p:txBody>
      </p:sp>
      <p:sp>
        <p:nvSpPr>
          <p:cNvPr id="5" name="フッター プレースホルダー 4">
            <a:extLst>
              <a:ext uri="{FF2B5EF4-FFF2-40B4-BE49-F238E27FC236}">
                <a16:creationId xmlns:a16="http://schemas.microsoft.com/office/drawing/2014/main" id="{79BCC467-892F-F382-79A1-6A8564AE6D21}"/>
              </a:ext>
            </a:extLst>
          </p:cNvPr>
          <p:cNvSpPr>
            <a:spLocks noGrp="1"/>
          </p:cNvSpPr>
          <p:nvPr>
            <p:ph type="ftr" sz="quarter" idx="11"/>
          </p:nvPr>
        </p:nvSpPr>
        <p:spPr>
          <a:xfrm>
            <a:off x="4038600" y="6351657"/>
            <a:ext cx="4114800" cy="365125"/>
          </a:xfrm>
        </p:spPr>
        <p:txBody>
          <a:bodyPr/>
          <a:lstStyle/>
          <a:p>
            <a:r>
              <a:rPr lang="ja-JP" altLang="en-US">
                <a:latin typeface="Noto Sans JP Medium" panose="020B0500000000000000" pitchFamily="34" charset="-128"/>
              </a:rPr>
              <a:t>都市計画</a:t>
            </a:r>
            <a:r>
              <a:rPr lang="en-US" altLang="ja-JP">
                <a:latin typeface="Noto Sans JP Medium" panose="020B0500000000000000" pitchFamily="34" charset="-128"/>
              </a:rPr>
              <a:t>MP</a:t>
            </a:r>
            <a:r>
              <a:rPr lang="ja-JP" altLang="en-US">
                <a:latin typeface="Noto Sans JP Medium" panose="020B0500000000000000" pitchFamily="34" charset="-128"/>
              </a:rPr>
              <a:t>演習　２班</a:t>
            </a:r>
          </a:p>
        </p:txBody>
      </p:sp>
      <p:sp>
        <p:nvSpPr>
          <p:cNvPr id="10" name="スライド番号プレースホルダー 6">
            <a:extLst>
              <a:ext uri="{FF2B5EF4-FFF2-40B4-BE49-F238E27FC236}">
                <a16:creationId xmlns:a16="http://schemas.microsoft.com/office/drawing/2014/main" id="{00E3D531-8926-0FF6-6260-36686995AE53}"/>
              </a:ext>
            </a:extLst>
          </p:cNvPr>
          <p:cNvSpPr>
            <a:spLocks noGrp="1"/>
          </p:cNvSpPr>
          <p:nvPr>
            <p:ph type="sldNum" sz="quarter" idx="4"/>
          </p:nvPr>
        </p:nvSpPr>
        <p:spPr>
          <a:xfrm>
            <a:off x="9448800" y="15874"/>
            <a:ext cx="2743200" cy="365125"/>
          </a:xfrm>
          <a:prstGeom prst="rect">
            <a:avLst/>
          </a:prstGeom>
        </p:spPr>
        <p:txBody>
          <a:bodyPr vert="horz" lIns="91440" tIns="45720" rIns="91440" bIns="45720" rtlCol="0" anchor="ctr"/>
          <a:lstStyle>
            <a:lvl1pPr algn="r">
              <a:defRPr sz="1600" b="1" i="0">
                <a:solidFill>
                  <a:schemeClr val="tx1"/>
                </a:solidFill>
                <a:latin typeface="Noto Sans JP" panose="020B0500000000000000" pitchFamily="34" charset="-128"/>
                <a:ea typeface="Noto Sans JP" panose="020B0500000000000000" pitchFamily="34" charset="-128"/>
              </a:defRPr>
            </a:lvl1pPr>
          </a:lstStyle>
          <a:p>
            <a:fld id="{920DAE75-F842-4F4B-A191-0461469ED5EB}" type="slidenum">
              <a:rPr lang="ja-JP" altLang="en-US" smtClean="0"/>
              <a:pPr/>
              <a:t>‹#›</a:t>
            </a:fld>
            <a:endParaRPr lang="ja-JP" altLang="en-US"/>
          </a:p>
        </p:txBody>
      </p:sp>
    </p:spTree>
    <p:extLst>
      <p:ext uri="{BB962C8B-B14F-4D97-AF65-F5344CB8AC3E}">
        <p14:creationId xmlns:p14="http://schemas.microsoft.com/office/powerpoint/2010/main" val="2948458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5ADCC6-D6C0-2A66-0A56-CD5F5CF31855}"/>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55D135C-7AE6-9756-E7A1-2DD85F66AB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FFEBE65-61CC-E148-C22C-E28F9F06431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BB30EDA-34CE-638E-CE34-1528BF2682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63FF3FB-9E5A-043E-E08F-F9A632E6B68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48AE5C1-5C4B-9350-A65A-F4977B34935A}"/>
              </a:ext>
            </a:extLst>
          </p:cNvPr>
          <p:cNvSpPr>
            <a:spLocks noGrp="1"/>
          </p:cNvSpPr>
          <p:nvPr>
            <p:ph type="dt" sz="half" idx="10"/>
          </p:nvPr>
        </p:nvSpPr>
        <p:spPr>
          <a:xfrm>
            <a:off x="838200" y="6356350"/>
            <a:ext cx="2743200" cy="365125"/>
          </a:xfrm>
          <a:prstGeom prst="rect">
            <a:avLst/>
          </a:prstGeom>
        </p:spPr>
        <p:txBody>
          <a:bodyPr/>
          <a:lstStyle>
            <a:lvl1pPr>
              <a:defRPr b="0" i="0">
                <a:latin typeface="Noto Sans JP Medium" panose="020B0500000000000000" pitchFamily="34" charset="-128"/>
              </a:defRPr>
            </a:lvl1pPr>
          </a:lstStyle>
          <a:p>
            <a:endParaRPr lang="ja-JP" altLang="en-US"/>
          </a:p>
        </p:txBody>
      </p:sp>
      <p:sp>
        <p:nvSpPr>
          <p:cNvPr id="8" name="フッター プレースホルダー 7">
            <a:extLst>
              <a:ext uri="{FF2B5EF4-FFF2-40B4-BE49-F238E27FC236}">
                <a16:creationId xmlns:a16="http://schemas.microsoft.com/office/drawing/2014/main" id="{1EAC54E0-87EC-75AF-B793-AE9393A84FAF}"/>
              </a:ext>
            </a:extLst>
          </p:cNvPr>
          <p:cNvSpPr>
            <a:spLocks noGrp="1"/>
          </p:cNvSpPr>
          <p:nvPr>
            <p:ph type="ftr" sz="quarter" idx="11"/>
          </p:nvPr>
        </p:nvSpPr>
        <p:spPr/>
        <p:txBody>
          <a:bodyPr/>
          <a:lstStyle>
            <a:lvl1pPr>
              <a:defRPr b="0" i="0">
                <a:latin typeface="Noto Sans JP Medium" panose="020B0500000000000000" pitchFamily="34" charset="-128"/>
              </a:defRPr>
            </a:lvl1pPr>
          </a:lstStyle>
          <a:p>
            <a:r>
              <a:rPr lang="ja-JP" altLang="en-US"/>
              <a:t>都市計画</a:t>
            </a:r>
            <a:r>
              <a:rPr lang="en" altLang="ja-JP"/>
              <a:t>MP</a:t>
            </a:r>
            <a:r>
              <a:rPr lang="ja-JP" altLang="en-US"/>
              <a:t>演習　２班</a:t>
            </a:r>
          </a:p>
        </p:txBody>
      </p:sp>
      <p:sp>
        <p:nvSpPr>
          <p:cNvPr id="9" name="スライド番号プレースホルダー 8">
            <a:extLst>
              <a:ext uri="{FF2B5EF4-FFF2-40B4-BE49-F238E27FC236}">
                <a16:creationId xmlns:a16="http://schemas.microsoft.com/office/drawing/2014/main" id="{58496AAE-ECC1-0F22-BE43-2D2B7E0C4FDC}"/>
              </a:ext>
            </a:extLst>
          </p:cNvPr>
          <p:cNvSpPr>
            <a:spLocks noGrp="1"/>
          </p:cNvSpPr>
          <p:nvPr>
            <p:ph type="sldNum" sz="quarter" idx="12"/>
          </p:nvPr>
        </p:nvSpPr>
        <p:spPr>
          <a:xfrm>
            <a:off x="8610600" y="6356350"/>
            <a:ext cx="2743200" cy="365125"/>
          </a:xfrm>
          <a:prstGeom prst="rect">
            <a:avLst/>
          </a:prstGeom>
        </p:spPr>
        <p:txBody>
          <a:bodyPr/>
          <a:lstStyle/>
          <a:p>
            <a:fld id="{51A6864E-507D-48B8-AA04-B88DC17C0EEF}" type="slidenum">
              <a:rPr kumimoji="1" lang="ja-JP" altLang="en-US" smtClean="0"/>
              <a:t>‹#›</a:t>
            </a:fld>
            <a:endParaRPr kumimoji="1" lang="ja-JP" altLang="en-US"/>
          </a:p>
        </p:txBody>
      </p:sp>
    </p:spTree>
    <p:extLst>
      <p:ext uri="{BB962C8B-B14F-4D97-AF65-F5344CB8AC3E}">
        <p14:creationId xmlns:p14="http://schemas.microsoft.com/office/powerpoint/2010/main" val="3264640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81D3A3F-6713-202D-1B65-58FD9C6A795B}"/>
              </a:ext>
            </a:extLst>
          </p:cNvPr>
          <p:cNvSpPr>
            <a:spLocks noGrp="1"/>
          </p:cNvSpPr>
          <p:nvPr>
            <p:ph type="dt" sz="half" idx="10"/>
          </p:nvPr>
        </p:nvSpPr>
        <p:spPr>
          <a:xfrm>
            <a:off x="838200" y="6356350"/>
            <a:ext cx="2743200" cy="365125"/>
          </a:xfrm>
          <a:prstGeom prst="rect">
            <a:avLst/>
          </a:prstGeom>
        </p:spPr>
        <p:txBody>
          <a:bodyPr/>
          <a:lstStyle>
            <a:lvl1pPr>
              <a:defRPr b="0" i="0">
                <a:latin typeface="Noto Sans JP Medium" panose="020B0500000000000000" pitchFamily="34" charset="-128"/>
              </a:defRPr>
            </a:lvl1pPr>
          </a:lstStyle>
          <a:p>
            <a:endParaRPr lang="ja-JP" altLang="en-US"/>
          </a:p>
        </p:txBody>
      </p:sp>
      <p:sp>
        <p:nvSpPr>
          <p:cNvPr id="3" name="フッター プレースホルダー 2">
            <a:extLst>
              <a:ext uri="{FF2B5EF4-FFF2-40B4-BE49-F238E27FC236}">
                <a16:creationId xmlns:a16="http://schemas.microsoft.com/office/drawing/2014/main" id="{8960E948-B711-4E9C-3CC9-0C85B161149D}"/>
              </a:ext>
            </a:extLst>
          </p:cNvPr>
          <p:cNvSpPr>
            <a:spLocks noGrp="1"/>
          </p:cNvSpPr>
          <p:nvPr>
            <p:ph type="ftr" sz="quarter" idx="11"/>
          </p:nvPr>
        </p:nvSpPr>
        <p:spPr/>
        <p:txBody>
          <a:bodyPr/>
          <a:lstStyle>
            <a:lvl1pPr>
              <a:defRPr b="0" i="0">
                <a:latin typeface="Noto Sans JP Medium" panose="020B0500000000000000" pitchFamily="34" charset="-128"/>
              </a:defRPr>
            </a:lvl1pPr>
          </a:lstStyle>
          <a:p>
            <a:r>
              <a:rPr lang="ja-JP" altLang="en-US"/>
              <a:t>都市計画</a:t>
            </a:r>
            <a:r>
              <a:rPr lang="en" altLang="ja-JP"/>
              <a:t>MP</a:t>
            </a:r>
            <a:r>
              <a:rPr lang="ja-JP" altLang="en-US"/>
              <a:t>演習　２班</a:t>
            </a:r>
          </a:p>
        </p:txBody>
      </p:sp>
      <p:sp>
        <p:nvSpPr>
          <p:cNvPr id="4" name="スライド番号プレースホルダー 3">
            <a:extLst>
              <a:ext uri="{FF2B5EF4-FFF2-40B4-BE49-F238E27FC236}">
                <a16:creationId xmlns:a16="http://schemas.microsoft.com/office/drawing/2014/main" id="{BFD4620A-6C8C-FDB7-657D-60B593B0D48C}"/>
              </a:ext>
            </a:extLst>
          </p:cNvPr>
          <p:cNvSpPr>
            <a:spLocks noGrp="1"/>
          </p:cNvSpPr>
          <p:nvPr>
            <p:ph type="sldNum" sz="quarter" idx="12"/>
          </p:nvPr>
        </p:nvSpPr>
        <p:spPr>
          <a:xfrm>
            <a:off x="8610600" y="6356350"/>
            <a:ext cx="2743200" cy="365125"/>
          </a:xfrm>
          <a:prstGeom prst="rect">
            <a:avLst/>
          </a:prstGeom>
        </p:spPr>
        <p:txBody>
          <a:bodyPr/>
          <a:lstStyle/>
          <a:p>
            <a:fld id="{51A6864E-507D-48B8-AA04-B88DC17C0EEF}" type="slidenum">
              <a:rPr kumimoji="1" lang="ja-JP" altLang="en-US" smtClean="0"/>
              <a:t>‹#›</a:t>
            </a:fld>
            <a:endParaRPr kumimoji="1" lang="ja-JP" altLang="en-US"/>
          </a:p>
        </p:txBody>
      </p:sp>
    </p:spTree>
    <p:extLst>
      <p:ext uri="{BB962C8B-B14F-4D97-AF65-F5344CB8AC3E}">
        <p14:creationId xmlns:p14="http://schemas.microsoft.com/office/powerpoint/2010/main" val="1009055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D736D9-28EF-7C4F-F054-4E9C608FB19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6320D95-6F36-953B-E4DF-E09925CA9C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5BB21E1-F824-A7E6-DEF3-503E298A19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9BA920A-CCB6-C0F7-ADBE-0CFC5D5DB3C5}"/>
              </a:ext>
            </a:extLst>
          </p:cNvPr>
          <p:cNvSpPr>
            <a:spLocks noGrp="1"/>
          </p:cNvSpPr>
          <p:nvPr>
            <p:ph type="dt" sz="half" idx="10"/>
          </p:nvPr>
        </p:nvSpPr>
        <p:spPr>
          <a:xfrm>
            <a:off x="838200" y="6356350"/>
            <a:ext cx="2743200" cy="365125"/>
          </a:xfrm>
          <a:prstGeom prst="rect">
            <a:avLst/>
          </a:prstGeom>
        </p:spPr>
        <p:txBody>
          <a:bodyPr/>
          <a:lstStyle>
            <a:lvl1pPr>
              <a:defRPr b="0" i="0">
                <a:latin typeface="Noto Sans JP Medium" panose="020B0500000000000000" pitchFamily="34" charset="-128"/>
              </a:defRPr>
            </a:lvl1pPr>
          </a:lstStyle>
          <a:p>
            <a:endParaRPr lang="ja-JP" altLang="en-US"/>
          </a:p>
        </p:txBody>
      </p:sp>
      <p:sp>
        <p:nvSpPr>
          <p:cNvPr id="6" name="フッター プレースホルダー 5">
            <a:extLst>
              <a:ext uri="{FF2B5EF4-FFF2-40B4-BE49-F238E27FC236}">
                <a16:creationId xmlns:a16="http://schemas.microsoft.com/office/drawing/2014/main" id="{579AC2A8-3E32-B6BF-C408-45DD5F02FBB0}"/>
              </a:ext>
            </a:extLst>
          </p:cNvPr>
          <p:cNvSpPr>
            <a:spLocks noGrp="1"/>
          </p:cNvSpPr>
          <p:nvPr>
            <p:ph type="ftr" sz="quarter" idx="11"/>
          </p:nvPr>
        </p:nvSpPr>
        <p:spPr/>
        <p:txBody>
          <a:bodyPr/>
          <a:lstStyle>
            <a:lvl1pPr>
              <a:defRPr b="0" i="0">
                <a:latin typeface="Noto Sans JP Medium" panose="020B0500000000000000" pitchFamily="34" charset="-128"/>
              </a:defRPr>
            </a:lvl1pPr>
          </a:lstStyle>
          <a:p>
            <a:r>
              <a:rPr lang="ja-JP" altLang="en-US"/>
              <a:t>都市計画</a:t>
            </a:r>
            <a:r>
              <a:rPr lang="en" altLang="ja-JP"/>
              <a:t>MP</a:t>
            </a:r>
            <a:r>
              <a:rPr lang="ja-JP" altLang="en-US"/>
              <a:t>演習　２班</a:t>
            </a:r>
          </a:p>
        </p:txBody>
      </p:sp>
      <p:sp>
        <p:nvSpPr>
          <p:cNvPr id="7" name="スライド番号プレースホルダー 6">
            <a:extLst>
              <a:ext uri="{FF2B5EF4-FFF2-40B4-BE49-F238E27FC236}">
                <a16:creationId xmlns:a16="http://schemas.microsoft.com/office/drawing/2014/main" id="{0097BBB0-9700-28D1-64AC-1E587582E859}"/>
              </a:ext>
            </a:extLst>
          </p:cNvPr>
          <p:cNvSpPr>
            <a:spLocks noGrp="1"/>
          </p:cNvSpPr>
          <p:nvPr>
            <p:ph type="sldNum" sz="quarter" idx="12"/>
          </p:nvPr>
        </p:nvSpPr>
        <p:spPr>
          <a:xfrm>
            <a:off x="8610600" y="6356350"/>
            <a:ext cx="2743200" cy="365125"/>
          </a:xfrm>
          <a:prstGeom prst="rect">
            <a:avLst/>
          </a:prstGeom>
        </p:spPr>
        <p:txBody>
          <a:bodyPr/>
          <a:lstStyle/>
          <a:p>
            <a:fld id="{51A6864E-507D-48B8-AA04-B88DC17C0EEF}" type="slidenum">
              <a:rPr kumimoji="1" lang="ja-JP" altLang="en-US" smtClean="0"/>
              <a:t>‹#›</a:t>
            </a:fld>
            <a:endParaRPr kumimoji="1" lang="ja-JP" altLang="en-US"/>
          </a:p>
        </p:txBody>
      </p:sp>
    </p:spTree>
    <p:extLst>
      <p:ext uri="{BB962C8B-B14F-4D97-AF65-F5344CB8AC3E}">
        <p14:creationId xmlns:p14="http://schemas.microsoft.com/office/powerpoint/2010/main" val="4118279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6C6A09-432F-D767-D300-FF08CA3E22A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1649A25-1EE5-D298-037E-27D967CB03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BD3030E-54B2-7762-FA7C-70B8C6A558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B883EB7-7C8A-530C-0B5A-F2FCE5FC2230}"/>
              </a:ext>
            </a:extLst>
          </p:cNvPr>
          <p:cNvSpPr>
            <a:spLocks noGrp="1"/>
          </p:cNvSpPr>
          <p:nvPr>
            <p:ph type="dt" sz="half" idx="10"/>
          </p:nvPr>
        </p:nvSpPr>
        <p:spPr>
          <a:xfrm>
            <a:off x="838200" y="6356350"/>
            <a:ext cx="2743200" cy="365125"/>
          </a:xfrm>
          <a:prstGeom prst="rect">
            <a:avLst/>
          </a:prstGeom>
        </p:spPr>
        <p:txBody>
          <a:bodyPr/>
          <a:lstStyle>
            <a:lvl1pPr>
              <a:defRPr b="0" i="0">
                <a:latin typeface="Noto Sans JP Medium" panose="020B0500000000000000" pitchFamily="34" charset="-128"/>
              </a:defRPr>
            </a:lvl1pPr>
          </a:lstStyle>
          <a:p>
            <a:endParaRPr lang="ja-JP" altLang="en-US"/>
          </a:p>
        </p:txBody>
      </p:sp>
      <p:sp>
        <p:nvSpPr>
          <p:cNvPr id="6" name="フッター プレースホルダー 5">
            <a:extLst>
              <a:ext uri="{FF2B5EF4-FFF2-40B4-BE49-F238E27FC236}">
                <a16:creationId xmlns:a16="http://schemas.microsoft.com/office/drawing/2014/main" id="{18E369DD-B282-1E1C-646B-1C89C4A035B7}"/>
              </a:ext>
            </a:extLst>
          </p:cNvPr>
          <p:cNvSpPr>
            <a:spLocks noGrp="1"/>
          </p:cNvSpPr>
          <p:nvPr>
            <p:ph type="ftr" sz="quarter" idx="11"/>
          </p:nvPr>
        </p:nvSpPr>
        <p:spPr/>
        <p:txBody>
          <a:bodyPr/>
          <a:lstStyle>
            <a:lvl1pPr>
              <a:defRPr b="0" i="0">
                <a:latin typeface="Noto Sans JP Medium" panose="020B0500000000000000" pitchFamily="34" charset="-128"/>
              </a:defRPr>
            </a:lvl1pPr>
          </a:lstStyle>
          <a:p>
            <a:r>
              <a:rPr lang="ja-JP" altLang="en-US"/>
              <a:t>都市計画</a:t>
            </a:r>
            <a:r>
              <a:rPr lang="en" altLang="ja-JP"/>
              <a:t>MP</a:t>
            </a:r>
            <a:r>
              <a:rPr lang="ja-JP" altLang="en-US"/>
              <a:t>演習　２班</a:t>
            </a:r>
          </a:p>
        </p:txBody>
      </p:sp>
      <p:sp>
        <p:nvSpPr>
          <p:cNvPr id="7" name="スライド番号プレースホルダー 6">
            <a:extLst>
              <a:ext uri="{FF2B5EF4-FFF2-40B4-BE49-F238E27FC236}">
                <a16:creationId xmlns:a16="http://schemas.microsoft.com/office/drawing/2014/main" id="{202715E4-0D8A-5736-E2FF-DF3C4779F3E8}"/>
              </a:ext>
            </a:extLst>
          </p:cNvPr>
          <p:cNvSpPr>
            <a:spLocks noGrp="1"/>
          </p:cNvSpPr>
          <p:nvPr>
            <p:ph type="sldNum" sz="quarter" idx="12"/>
          </p:nvPr>
        </p:nvSpPr>
        <p:spPr>
          <a:xfrm>
            <a:off x="8610600" y="6356350"/>
            <a:ext cx="2743200" cy="365125"/>
          </a:xfrm>
          <a:prstGeom prst="rect">
            <a:avLst/>
          </a:prstGeom>
        </p:spPr>
        <p:txBody>
          <a:bodyPr/>
          <a:lstStyle/>
          <a:p>
            <a:fld id="{51A6864E-507D-48B8-AA04-B88DC17C0EEF}" type="slidenum">
              <a:rPr kumimoji="1" lang="ja-JP" altLang="en-US" smtClean="0"/>
              <a:t>‹#›</a:t>
            </a:fld>
            <a:endParaRPr kumimoji="1" lang="ja-JP" altLang="en-US"/>
          </a:p>
        </p:txBody>
      </p:sp>
    </p:spTree>
    <p:extLst>
      <p:ext uri="{BB962C8B-B14F-4D97-AF65-F5344CB8AC3E}">
        <p14:creationId xmlns:p14="http://schemas.microsoft.com/office/powerpoint/2010/main" val="758824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B712ED-9EB4-7617-D2CB-E59F9FF8DBE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816235E-DF78-E0B8-EDCF-D0876BD5FBF7}"/>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96B6BA0-1C54-8876-6B86-EF5E2F632AA8}"/>
              </a:ext>
            </a:extLst>
          </p:cNvPr>
          <p:cNvSpPr>
            <a:spLocks noGrp="1"/>
          </p:cNvSpPr>
          <p:nvPr>
            <p:ph type="dt" sz="half" idx="10"/>
          </p:nvPr>
        </p:nvSpPr>
        <p:spPr>
          <a:xfrm>
            <a:off x="838200" y="6356350"/>
            <a:ext cx="2743200" cy="365125"/>
          </a:xfrm>
          <a:prstGeom prst="rect">
            <a:avLst/>
          </a:prstGeom>
        </p:spPr>
        <p:txBody>
          <a:bodyPr/>
          <a:lstStyle>
            <a:lvl1pPr>
              <a:defRPr b="0" i="0">
                <a:latin typeface="Noto Sans JP Medium" panose="020B0500000000000000" pitchFamily="34" charset="-128"/>
              </a:defRPr>
            </a:lvl1pPr>
          </a:lstStyle>
          <a:p>
            <a:endParaRPr lang="ja-JP" altLang="en-US"/>
          </a:p>
        </p:txBody>
      </p:sp>
      <p:sp>
        <p:nvSpPr>
          <p:cNvPr id="5" name="フッター プレースホルダー 4">
            <a:extLst>
              <a:ext uri="{FF2B5EF4-FFF2-40B4-BE49-F238E27FC236}">
                <a16:creationId xmlns:a16="http://schemas.microsoft.com/office/drawing/2014/main" id="{58FFB178-A423-68CA-1FDB-9EB0C9BAF7AA}"/>
              </a:ext>
            </a:extLst>
          </p:cNvPr>
          <p:cNvSpPr>
            <a:spLocks noGrp="1"/>
          </p:cNvSpPr>
          <p:nvPr>
            <p:ph type="ftr" sz="quarter" idx="11"/>
          </p:nvPr>
        </p:nvSpPr>
        <p:spPr/>
        <p:txBody>
          <a:bodyPr/>
          <a:lstStyle>
            <a:lvl1pPr>
              <a:defRPr b="0" i="0">
                <a:latin typeface="Noto Sans JP Medium" panose="020B0500000000000000" pitchFamily="34" charset="-128"/>
              </a:defRPr>
            </a:lvl1pPr>
          </a:lstStyle>
          <a:p>
            <a:r>
              <a:rPr lang="ja-JP" altLang="en-US"/>
              <a:t>都市計画</a:t>
            </a:r>
            <a:r>
              <a:rPr lang="en" altLang="ja-JP"/>
              <a:t>MP</a:t>
            </a:r>
            <a:r>
              <a:rPr lang="ja-JP" altLang="en-US"/>
              <a:t>演習　２班</a:t>
            </a:r>
          </a:p>
        </p:txBody>
      </p:sp>
      <p:sp>
        <p:nvSpPr>
          <p:cNvPr id="6" name="スライド番号プレースホルダー 5">
            <a:extLst>
              <a:ext uri="{FF2B5EF4-FFF2-40B4-BE49-F238E27FC236}">
                <a16:creationId xmlns:a16="http://schemas.microsoft.com/office/drawing/2014/main" id="{5A010684-DC09-EFB4-5BD7-8B72CDCD162A}"/>
              </a:ext>
            </a:extLst>
          </p:cNvPr>
          <p:cNvSpPr>
            <a:spLocks noGrp="1"/>
          </p:cNvSpPr>
          <p:nvPr>
            <p:ph type="sldNum" sz="quarter" idx="12"/>
          </p:nvPr>
        </p:nvSpPr>
        <p:spPr>
          <a:xfrm>
            <a:off x="8610600" y="6356350"/>
            <a:ext cx="2743200" cy="365125"/>
          </a:xfrm>
          <a:prstGeom prst="rect">
            <a:avLst/>
          </a:prstGeom>
        </p:spPr>
        <p:txBody>
          <a:bodyPr/>
          <a:lstStyle/>
          <a:p>
            <a:fld id="{51A6864E-507D-48B8-AA04-B88DC17C0EEF}" type="slidenum">
              <a:rPr kumimoji="1" lang="ja-JP" altLang="en-US" smtClean="0"/>
              <a:t>‹#›</a:t>
            </a:fld>
            <a:endParaRPr kumimoji="1" lang="ja-JP" altLang="en-US"/>
          </a:p>
        </p:txBody>
      </p:sp>
    </p:spTree>
    <p:extLst>
      <p:ext uri="{BB962C8B-B14F-4D97-AF65-F5344CB8AC3E}">
        <p14:creationId xmlns:p14="http://schemas.microsoft.com/office/powerpoint/2010/main" val="2233668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190B0A8-89F3-857D-7E48-C8E60127175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32B74CB-9776-4F25-24BD-3F538003B48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50B21DB-6733-A11E-3A51-2700466B38D2}"/>
              </a:ext>
            </a:extLst>
          </p:cNvPr>
          <p:cNvSpPr>
            <a:spLocks noGrp="1"/>
          </p:cNvSpPr>
          <p:nvPr>
            <p:ph type="dt" sz="half" idx="10"/>
          </p:nvPr>
        </p:nvSpPr>
        <p:spPr>
          <a:xfrm>
            <a:off x="838200" y="6356350"/>
            <a:ext cx="2743200" cy="365125"/>
          </a:xfrm>
          <a:prstGeom prst="rect">
            <a:avLst/>
          </a:prstGeom>
        </p:spPr>
        <p:txBody>
          <a:bodyPr/>
          <a:lstStyle>
            <a:lvl1pPr>
              <a:defRPr b="0" i="0">
                <a:latin typeface="Noto Sans JP Medium" panose="020B0500000000000000" pitchFamily="34" charset="-128"/>
              </a:defRPr>
            </a:lvl1pPr>
          </a:lstStyle>
          <a:p>
            <a:endParaRPr lang="ja-JP" altLang="en-US"/>
          </a:p>
        </p:txBody>
      </p:sp>
      <p:sp>
        <p:nvSpPr>
          <p:cNvPr id="5" name="フッター プレースホルダー 4">
            <a:extLst>
              <a:ext uri="{FF2B5EF4-FFF2-40B4-BE49-F238E27FC236}">
                <a16:creationId xmlns:a16="http://schemas.microsoft.com/office/drawing/2014/main" id="{CF21C3CC-F911-57DE-81D5-49175AE16034}"/>
              </a:ext>
            </a:extLst>
          </p:cNvPr>
          <p:cNvSpPr>
            <a:spLocks noGrp="1"/>
          </p:cNvSpPr>
          <p:nvPr>
            <p:ph type="ftr" sz="quarter" idx="11"/>
          </p:nvPr>
        </p:nvSpPr>
        <p:spPr/>
        <p:txBody>
          <a:bodyPr/>
          <a:lstStyle>
            <a:lvl1pPr>
              <a:defRPr b="0" i="0">
                <a:latin typeface="Noto Sans JP Medium" panose="020B0500000000000000" pitchFamily="34" charset="-128"/>
              </a:defRPr>
            </a:lvl1pPr>
          </a:lstStyle>
          <a:p>
            <a:r>
              <a:rPr lang="ja-JP" altLang="en-US"/>
              <a:t>都市計画</a:t>
            </a:r>
            <a:r>
              <a:rPr lang="en" altLang="ja-JP"/>
              <a:t>MP</a:t>
            </a:r>
            <a:r>
              <a:rPr lang="ja-JP" altLang="en-US"/>
              <a:t>演習　２班</a:t>
            </a:r>
          </a:p>
        </p:txBody>
      </p:sp>
      <p:sp>
        <p:nvSpPr>
          <p:cNvPr id="6" name="スライド番号プレースホルダー 5">
            <a:extLst>
              <a:ext uri="{FF2B5EF4-FFF2-40B4-BE49-F238E27FC236}">
                <a16:creationId xmlns:a16="http://schemas.microsoft.com/office/drawing/2014/main" id="{D0EAE520-F02F-A049-178D-212753A60DE6}"/>
              </a:ext>
            </a:extLst>
          </p:cNvPr>
          <p:cNvSpPr>
            <a:spLocks noGrp="1"/>
          </p:cNvSpPr>
          <p:nvPr>
            <p:ph type="sldNum" sz="quarter" idx="12"/>
          </p:nvPr>
        </p:nvSpPr>
        <p:spPr>
          <a:xfrm>
            <a:off x="8610600" y="6356350"/>
            <a:ext cx="2743200" cy="365125"/>
          </a:xfrm>
          <a:prstGeom prst="rect">
            <a:avLst/>
          </a:prstGeom>
        </p:spPr>
        <p:txBody>
          <a:bodyPr/>
          <a:lstStyle/>
          <a:p>
            <a:fld id="{51A6864E-507D-48B8-AA04-B88DC17C0EEF}" type="slidenum">
              <a:rPr kumimoji="1" lang="ja-JP" altLang="en-US" smtClean="0"/>
              <a:t>‹#›</a:t>
            </a:fld>
            <a:endParaRPr kumimoji="1" lang="ja-JP" altLang="en-US"/>
          </a:p>
        </p:txBody>
      </p:sp>
    </p:spTree>
    <p:extLst>
      <p:ext uri="{BB962C8B-B14F-4D97-AF65-F5344CB8AC3E}">
        <p14:creationId xmlns:p14="http://schemas.microsoft.com/office/powerpoint/2010/main" val="1998573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C8A7538C-7990-0D54-EBCA-E5D6AD1239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938B4A7-36EB-95CE-8184-13A26A5D84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フッター プレースホルダー 4">
            <a:extLst>
              <a:ext uri="{FF2B5EF4-FFF2-40B4-BE49-F238E27FC236}">
                <a16:creationId xmlns:a16="http://schemas.microsoft.com/office/drawing/2014/main" id="{0E12FE40-A1FA-0582-48A5-D5E8A63E21CA}"/>
              </a:ext>
            </a:extLst>
          </p:cNvPr>
          <p:cNvSpPr>
            <a:spLocks noGrp="1"/>
          </p:cNvSpPr>
          <p:nvPr>
            <p:ph type="ftr" sz="quarter" idx="3"/>
          </p:nvPr>
        </p:nvSpPr>
        <p:spPr>
          <a:xfrm>
            <a:off x="390940" y="635634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ja-JP" altLang="en-US">
                <a:latin typeface="Noto Sans JP Medium" panose="020B0500000000000000" pitchFamily="34" charset="-128"/>
              </a:rPr>
              <a:t>都市計画</a:t>
            </a:r>
            <a:r>
              <a:rPr lang="en-US" altLang="ja-JP">
                <a:latin typeface="Noto Sans JP Medium" panose="020B0500000000000000" pitchFamily="34" charset="-128"/>
              </a:rPr>
              <a:t>MP</a:t>
            </a:r>
            <a:r>
              <a:rPr lang="ja-JP" altLang="en-US">
                <a:latin typeface="Noto Sans JP Medium" panose="020B0500000000000000" pitchFamily="34" charset="-128"/>
              </a:rPr>
              <a:t>演習　２班</a:t>
            </a:r>
          </a:p>
        </p:txBody>
      </p:sp>
      <p:sp>
        <p:nvSpPr>
          <p:cNvPr id="7" name="スライド番号プレースホルダー 6">
            <a:extLst>
              <a:ext uri="{FF2B5EF4-FFF2-40B4-BE49-F238E27FC236}">
                <a16:creationId xmlns:a16="http://schemas.microsoft.com/office/drawing/2014/main" id="{601E27AE-A380-B402-D7C0-F71BEC502F60}"/>
              </a:ext>
            </a:extLst>
          </p:cNvPr>
          <p:cNvSpPr>
            <a:spLocks noGrp="1"/>
          </p:cNvSpPr>
          <p:nvPr>
            <p:ph type="sldNum" sz="quarter" idx="4"/>
          </p:nvPr>
        </p:nvSpPr>
        <p:spPr>
          <a:xfrm>
            <a:off x="9448800" y="15874"/>
            <a:ext cx="2743200" cy="365125"/>
          </a:xfrm>
          <a:prstGeom prst="rect">
            <a:avLst/>
          </a:prstGeom>
        </p:spPr>
        <p:txBody>
          <a:bodyPr vert="horz" lIns="91440" tIns="45720" rIns="91440" bIns="45720" rtlCol="0" anchor="ctr"/>
          <a:lstStyle>
            <a:lvl1pPr algn="r">
              <a:defRPr sz="1600" b="1" i="0">
                <a:solidFill>
                  <a:schemeClr val="tx1"/>
                </a:solidFill>
                <a:latin typeface="Noto Sans JP" panose="020B0500000000000000" pitchFamily="34" charset="-128"/>
                <a:ea typeface="Noto Sans JP" panose="020B0500000000000000" pitchFamily="34" charset="-128"/>
              </a:defRPr>
            </a:lvl1pPr>
          </a:lstStyle>
          <a:p>
            <a:fld id="{920DAE75-F842-4F4B-A191-0461469ED5EB}" type="slidenum">
              <a:rPr lang="ja-JP" altLang="en-US" smtClean="0"/>
              <a:pPr/>
              <a:t>‹#›</a:t>
            </a:fld>
            <a:endParaRPr lang="ja-JP" altLang="en-US"/>
          </a:p>
        </p:txBody>
      </p:sp>
    </p:spTree>
    <p:extLst>
      <p:ext uri="{BB962C8B-B14F-4D97-AF65-F5344CB8AC3E}">
        <p14:creationId xmlns:p14="http://schemas.microsoft.com/office/powerpoint/2010/main" val="317022630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3" r:id="rId3"/>
    <p:sldLayoutId id="2147483662" r:id="rId4"/>
    <p:sldLayoutId id="2147483664" r:id="rId5"/>
    <p:sldLayoutId id="2147483649" r:id="rId6"/>
    <p:sldLayoutId id="2147483653"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kumimoji="1" sz="4400" b="0" i="0" kern="1200">
          <a:solidFill>
            <a:schemeClr val="tx1"/>
          </a:solidFill>
          <a:latin typeface="Noto Sans JP Medium" panose="020B0500000000000000" pitchFamily="34" charset="-128"/>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tx1"/>
          </a:solidFill>
          <a:latin typeface="Noto Sans JP Medium" panose="020B0500000000000000" pitchFamily="34" charset="-128"/>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tx1"/>
          </a:solidFill>
          <a:latin typeface="Noto Sans JP Medium" panose="020B0500000000000000" pitchFamily="34" charset="-128"/>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tx1"/>
          </a:solidFill>
          <a:latin typeface="Noto Sans JP Medium" panose="020B0500000000000000" pitchFamily="34" charset="-128"/>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Noto Sans JP Medium" panose="020B0500000000000000" pitchFamily="34" charset="-128"/>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Noto Sans JP Medium" panose="020B0500000000000000" pitchFamily="34" charset="-128"/>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emf"/><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s://www.city.tsuchiura.lg.jp/data/doc/1739174287_doc_5_0.pdf" TargetMode="External"/><Relationship Id="rId2" Type="http://schemas.openxmlformats.org/officeDocument/2006/relationships/hyperlink" Target="https://www.ipss.go.jp/pp-shicyoson/j/shicyoson23/t-page.asp" TargetMode="External"/><Relationship Id="rId1" Type="http://schemas.openxmlformats.org/officeDocument/2006/relationships/slideLayout" Target="../slideLayouts/slideLayout5.xml"/><Relationship Id="rId4" Type="http://schemas.openxmlformats.org/officeDocument/2006/relationships/hyperlink" Target="https://www.city.tsuchiura.lg.jp/shisei/shinokeikaku/shisei/sogosenryaku/page021436.html"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C95F1-5C76-C455-026B-A019930CC9EA}"/>
            </a:ext>
          </a:extLst>
        </p:cNvPr>
        <p:cNvGrpSpPr/>
        <p:nvPr/>
      </p:nvGrpSpPr>
      <p:grpSpPr>
        <a:xfrm>
          <a:off x="0" y="0"/>
          <a:ext cx="0" cy="0"/>
          <a:chOff x="0" y="0"/>
          <a:chExt cx="0" cy="0"/>
        </a:xfrm>
      </p:grpSpPr>
      <p:sp>
        <p:nvSpPr>
          <p:cNvPr id="7" name="正方形/長方形 5">
            <a:extLst>
              <a:ext uri="{FF2B5EF4-FFF2-40B4-BE49-F238E27FC236}">
                <a16:creationId xmlns:a16="http://schemas.microsoft.com/office/drawing/2014/main" id="{A138CF8B-08DD-F69D-DD97-47C05E3B56C1}"/>
              </a:ext>
            </a:extLst>
          </p:cNvPr>
          <p:cNvSpPr/>
          <p:nvPr/>
        </p:nvSpPr>
        <p:spPr>
          <a:xfrm>
            <a:off x="-55571" y="-101599"/>
            <a:ext cx="12283549" cy="4271567"/>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 name="csX0" fmla="*/ 0 w 12192000"/>
              <a:gd name="csY0" fmla="*/ 1220260 h 3904635"/>
              <a:gd name="csX1" fmla="*/ 12192000 w 12192000"/>
              <a:gd name="csY1" fmla="*/ 2165287 h 3904635"/>
              <a:gd name="csX2" fmla="*/ 12192000 w 12192000"/>
              <a:gd name="csY2" fmla="*/ 3904635 h 3904635"/>
              <a:gd name="csX3" fmla="*/ 0 w 12192000"/>
              <a:gd name="csY3" fmla="*/ 3904635 h 3904635"/>
              <a:gd name="csX4" fmla="*/ 0 w 12192000"/>
              <a:gd name="csY4" fmla="*/ 1220260 h 3904635"/>
              <a:gd name="csX0" fmla="*/ 0 w 12192000"/>
              <a:gd name="csY0" fmla="*/ 4394 h 2688769"/>
              <a:gd name="csX1" fmla="*/ 12192000 w 12192000"/>
              <a:gd name="csY1" fmla="*/ 949421 h 2688769"/>
              <a:gd name="csX2" fmla="*/ 12192000 w 12192000"/>
              <a:gd name="csY2" fmla="*/ 2688769 h 2688769"/>
              <a:gd name="csX3" fmla="*/ 0 w 12192000"/>
              <a:gd name="csY3" fmla="*/ 2688769 h 2688769"/>
              <a:gd name="csX4" fmla="*/ 0 w 12192000"/>
              <a:gd name="csY4" fmla="*/ 4394 h 2688769"/>
              <a:gd name="csX0" fmla="*/ 0 w 12228572"/>
              <a:gd name="csY0" fmla="*/ 55565 h 1739348"/>
              <a:gd name="csX1" fmla="*/ 12228572 w 12228572"/>
              <a:gd name="csY1" fmla="*/ 0 h 1739348"/>
              <a:gd name="csX2" fmla="*/ 12228572 w 12228572"/>
              <a:gd name="csY2" fmla="*/ 1739348 h 1739348"/>
              <a:gd name="csX3" fmla="*/ 36572 w 12228572"/>
              <a:gd name="csY3" fmla="*/ 1739348 h 1739348"/>
              <a:gd name="csX4" fmla="*/ 0 w 12228572"/>
              <a:gd name="csY4" fmla="*/ 55565 h 1739348"/>
              <a:gd name="csX0" fmla="*/ 0 w 12228572"/>
              <a:gd name="csY0" fmla="*/ 55565 h 1739348"/>
              <a:gd name="csX1" fmla="*/ 12228572 w 12228572"/>
              <a:gd name="csY1" fmla="*/ 0 h 1739348"/>
              <a:gd name="csX2" fmla="*/ 12228572 w 12228572"/>
              <a:gd name="csY2" fmla="*/ 1739348 h 1739348"/>
              <a:gd name="csX3" fmla="*/ 36572 w 12228572"/>
              <a:gd name="csY3" fmla="*/ 1739348 h 1739348"/>
              <a:gd name="csX4" fmla="*/ 0 w 12228572"/>
              <a:gd name="csY4" fmla="*/ 55565 h 1739348"/>
              <a:gd name="csX0" fmla="*/ 0 w 12277334"/>
              <a:gd name="csY0" fmla="*/ 55565 h 1739348"/>
              <a:gd name="csX1" fmla="*/ 12228572 w 12277334"/>
              <a:gd name="csY1" fmla="*/ 0 h 1739348"/>
              <a:gd name="csX2" fmla="*/ 12228572 w 12277334"/>
              <a:gd name="csY2" fmla="*/ 1739348 h 1739348"/>
              <a:gd name="csX3" fmla="*/ 36572 w 12277334"/>
              <a:gd name="csY3" fmla="*/ 1739348 h 1739348"/>
              <a:gd name="csX4" fmla="*/ 0 w 12277334"/>
              <a:gd name="csY4" fmla="*/ 55565 h 1739348"/>
              <a:gd name="csX0" fmla="*/ 0 w 12277334"/>
              <a:gd name="csY0" fmla="*/ 55565 h 1739348"/>
              <a:gd name="csX1" fmla="*/ 12228572 w 12277334"/>
              <a:gd name="csY1" fmla="*/ 0 h 1739348"/>
              <a:gd name="csX2" fmla="*/ 12228572 w 12277334"/>
              <a:gd name="csY2" fmla="*/ 1739348 h 1739348"/>
              <a:gd name="csX3" fmla="*/ 36572 w 12277334"/>
              <a:gd name="csY3" fmla="*/ 1739348 h 1739348"/>
              <a:gd name="csX4" fmla="*/ 0 w 12277334"/>
              <a:gd name="csY4" fmla="*/ 55565 h 1739348"/>
              <a:gd name="csX0" fmla="*/ 0 w 12388349"/>
              <a:gd name="csY0" fmla="*/ 0 h 1683783"/>
              <a:gd name="csX1" fmla="*/ 12359707 w 12388349"/>
              <a:gd name="csY1" fmla="*/ 215843 h 1683783"/>
              <a:gd name="csX2" fmla="*/ 12228572 w 12388349"/>
              <a:gd name="csY2" fmla="*/ 1683783 h 1683783"/>
              <a:gd name="csX3" fmla="*/ 36572 w 12388349"/>
              <a:gd name="csY3" fmla="*/ 1683783 h 1683783"/>
              <a:gd name="csX4" fmla="*/ 0 w 12388349"/>
              <a:gd name="csY4" fmla="*/ 0 h 1683783"/>
              <a:gd name="csX0" fmla="*/ 0 w 12318707"/>
              <a:gd name="csY0" fmla="*/ 0 h 1683783"/>
              <a:gd name="csX1" fmla="*/ 12280535 w 12318707"/>
              <a:gd name="csY1" fmla="*/ 17336 h 1683783"/>
              <a:gd name="csX2" fmla="*/ 12228572 w 12318707"/>
              <a:gd name="csY2" fmla="*/ 1683783 h 1683783"/>
              <a:gd name="csX3" fmla="*/ 36572 w 12318707"/>
              <a:gd name="csY3" fmla="*/ 1683783 h 1683783"/>
              <a:gd name="csX4" fmla="*/ 0 w 12318707"/>
              <a:gd name="csY4" fmla="*/ 0 h 1683783"/>
              <a:gd name="csX0" fmla="*/ 0 w 12313254"/>
              <a:gd name="csY0" fmla="*/ 995 h 1684778"/>
              <a:gd name="csX1" fmla="*/ 12274008 w 12313254"/>
              <a:gd name="csY1" fmla="*/ 0 h 1684778"/>
              <a:gd name="csX2" fmla="*/ 12228572 w 12313254"/>
              <a:gd name="csY2" fmla="*/ 1684778 h 1684778"/>
              <a:gd name="csX3" fmla="*/ 36572 w 12313254"/>
              <a:gd name="csY3" fmla="*/ 1684778 h 1684778"/>
              <a:gd name="csX4" fmla="*/ 0 w 12313254"/>
              <a:gd name="csY4" fmla="*/ 995 h 1684778"/>
              <a:gd name="csX0" fmla="*/ 0 w 12281542"/>
              <a:gd name="csY0" fmla="*/ 995 h 1684778"/>
              <a:gd name="csX1" fmla="*/ 12274008 w 12281542"/>
              <a:gd name="csY1" fmla="*/ 0 h 1684778"/>
              <a:gd name="csX2" fmla="*/ 12228572 w 12281542"/>
              <a:gd name="csY2" fmla="*/ 1684778 h 1684778"/>
              <a:gd name="csX3" fmla="*/ 36572 w 12281542"/>
              <a:gd name="csY3" fmla="*/ 1684778 h 1684778"/>
              <a:gd name="csX4" fmla="*/ 0 w 12281542"/>
              <a:gd name="csY4" fmla="*/ 995 h 1684778"/>
              <a:gd name="csX0" fmla="*/ 0 w 12299468"/>
              <a:gd name="csY0" fmla="*/ 995 h 1684778"/>
              <a:gd name="csX1" fmla="*/ 12274008 w 12299468"/>
              <a:gd name="csY1" fmla="*/ 0 h 1684778"/>
              <a:gd name="csX2" fmla="*/ 12228572 w 12299468"/>
              <a:gd name="csY2" fmla="*/ 1684778 h 1684778"/>
              <a:gd name="csX3" fmla="*/ 36572 w 12299468"/>
              <a:gd name="csY3" fmla="*/ 1684778 h 1684778"/>
              <a:gd name="csX4" fmla="*/ 0 w 12299468"/>
              <a:gd name="csY4" fmla="*/ 995 h 1684778"/>
            </a:gdLst>
            <a:ahLst/>
            <a:cxnLst>
              <a:cxn ang="0">
                <a:pos x="csX0" y="csY0"/>
              </a:cxn>
              <a:cxn ang="0">
                <a:pos x="csX1" y="csY1"/>
              </a:cxn>
              <a:cxn ang="0">
                <a:pos x="csX2" y="csY2"/>
              </a:cxn>
              <a:cxn ang="0">
                <a:pos x="csX3" y="csY3"/>
              </a:cxn>
              <a:cxn ang="0">
                <a:pos x="csX4" y="csY4"/>
              </a:cxn>
            </a:cxnLst>
            <a:rect l="l" t="t" r="r" b="b"/>
            <a:pathLst>
              <a:path w="12299468" h="1684778">
                <a:moveTo>
                  <a:pt x="0" y="995"/>
                </a:moveTo>
                <a:lnTo>
                  <a:pt x="12274008" y="0"/>
                </a:lnTo>
                <a:cubicBezTo>
                  <a:pt x="12351087" y="983267"/>
                  <a:pt x="12228572" y="1104995"/>
                  <a:pt x="12228572" y="1684778"/>
                </a:cubicBezTo>
                <a:lnTo>
                  <a:pt x="36572" y="1684778"/>
                </a:lnTo>
                <a:lnTo>
                  <a:pt x="0" y="995"/>
                </a:lnTo>
                <a:close/>
              </a:path>
            </a:pathLst>
          </a:cu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C635F3BB-8C07-326F-185D-A8367715F7E1}"/>
              </a:ext>
            </a:extLst>
          </p:cNvPr>
          <p:cNvSpPr/>
          <p:nvPr/>
        </p:nvSpPr>
        <p:spPr>
          <a:xfrm>
            <a:off x="-1336" y="0"/>
            <a:ext cx="12192000" cy="4813371"/>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Lst>
            <a:ahLst/>
            <a:cxnLst>
              <a:cxn ang="0">
                <a:pos x="csX0" y="csY0"/>
              </a:cxn>
              <a:cxn ang="0">
                <a:pos x="csX1" y="csY1"/>
              </a:cxn>
              <a:cxn ang="0">
                <a:pos x="csX2" y="csY2"/>
              </a:cxn>
              <a:cxn ang="0">
                <a:pos x="csX3" y="csY3"/>
              </a:cxn>
              <a:cxn ang="0">
                <a:pos x="csX4" y="csY4"/>
              </a:cxn>
            </a:cxnLst>
            <a:rect l="l" t="t" r="r" b="b"/>
            <a:pathLst>
              <a:path w="12192000" h="4126150">
                <a:moveTo>
                  <a:pt x="0" y="1184167"/>
                </a:moveTo>
                <a:cubicBezTo>
                  <a:pt x="3308626" y="-2549633"/>
                  <a:pt x="7710556" y="3874359"/>
                  <a:pt x="12192000" y="2386802"/>
                </a:cubicBezTo>
                <a:lnTo>
                  <a:pt x="12192000" y="4126150"/>
                </a:lnTo>
                <a:lnTo>
                  <a:pt x="0" y="4126150"/>
                </a:lnTo>
                <a:lnTo>
                  <a:pt x="0" y="1184167"/>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5">
            <a:extLst>
              <a:ext uri="{FF2B5EF4-FFF2-40B4-BE49-F238E27FC236}">
                <a16:creationId xmlns:a16="http://schemas.microsoft.com/office/drawing/2014/main" id="{823CF546-A5B8-F6A1-9D53-378CA0BB43CA}"/>
              </a:ext>
            </a:extLst>
          </p:cNvPr>
          <p:cNvSpPr/>
          <p:nvPr/>
        </p:nvSpPr>
        <p:spPr>
          <a:xfrm>
            <a:off x="-2672" y="984081"/>
            <a:ext cx="12192000" cy="4870417"/>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Lst>
            <a:ahLst/>
            <a:cxnLst>
              <a:cxn ang="0">
                <a:pos x="csX0" y="csY0"/>
              </a:cxn>
              <a:cxn ang="0">
                <a:pos x="csX1" y="csY1"/>
              </a:cxn>
              <a:cxn ang="0">
                <a:pos x="csX2" y="csY2"/>
              </a:cxn>
              <a:cxn ang="0">
                <a:pos x="csX3" y="csY3"/>
              </a:cxn>
              <a:cxn ang="0">
                <a:pos x="csX4" y="csY4"/>
              </a:cxn>
            </a:cxnLst>
            <a:rect l="l" t="t" r="r" b="b"/>
            <a:pathLst>
              <a:path w="12192000" h="4126150">
                <a:moveTo>
                  <a:pt x="0" y="1184167"/>
                </a:moveTo>
                <a:cubicBezTo>
                  <a:pt x="3308626" y="-2549633"/>
                  <a:pt x="7710556" y="3874359"/>
                  <a:pt x="12192000" y="2386802"/>
                </a:cubicBezTo>
                <a:lnTo>
                  <a:pt x="12192000" y="4126150"/>
                </a:lnTo>
                <a:lnTo>
                  <a:pt x="0" y="4126150"/>
                </a:lnTo>
                <a:lnTo>
                  <a:pt x="0" y="1184167"/>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5">
            <a:extLst>
              <a:ext uri="{FF2B5EF4-FFF2-40B4-BE49-F238E27FC236}">
                <a16:creationId xmlns:a16="http://schemas.microsoft.com/office/drawing/2014/main" id="{748E6C8A-6884-8AD4-F249-7C1131E0F86D}"/>
              </a:ext>
            </a:extLst>
          </p:cNvPr>
          <p:cNvSpPr/>
          <p:nvPr/>
        </p:nvSpPr>
        <p:spPr>
          <a:xfrm>
            <a:off x="-12613" y="2034968"/>
            <a:ext cx="12192000" cy="4905119"/>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Lst>
            <a:ahLst/>
            <a:cxnLst>
              <a:cxn ang="0">
                <a:pos x="csX0" y="csY0"/>
              </a:cxn>
              <a:cxn ang="0">
                <a:pos x="csX1" y="csY1"/>
              </a:cxn>
              <a:cxn ang="0">
                <a:pos x="csX2" y="csY2"/>
              </a:cxn>
              <a:cxn ang="0">
                <a:pos x="csX3" y="csY3"/>
              </a:cxn>
              <a:cxn ang="0">
                <a:pos x="csX4" y="csY4"/>
              </a:cxn>
            </a:cxnLst>
            <a:rect l="l" t="t" r="r" b="b"/>
            <a:pathLst>
              <a:path w="12192000" h="4126150">
                <a:moveTo>
                  <a:pt x="0" y="1184167"/>
                </a:moveTo>
                <a:cubicBezTo>
                  <a:pt x="3308626" y="-2549633"/>
                  <a:pt x="7710556" y="3874359"/>
                  <a:pt x="12192000" y="2386802"/>
                </a:cubicBezTo>
                <a:lnTo>
                  <a:pt x="12192000" y="4126150"/>
                </a:lnTo>
                <a:lnTo>
                  <a:pt x="0" y="4126150"/>
                </a:lnTo>
                <a:lnTo>
                  <a:pt x="0" y="1184167"/>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字幕 2">
            <a:extLst>
              <a:ext uri="{FF2B5EF4-FFF2-40B4-BE49-F238E27FC236}">
                <a16:creationId xmlns:a16="http://schemas.microsoft.com/office/drawing/2014/main" id="{5F5D1DEF-6E9D-FD4A-B596-2A3755636472}"/>
              </a:ext>
            </a:extLst>
          </p:cNvPr>
          <p:cNvSpPr>
            <a:spLocks noGrp="1"/>
          </p:cNvSpPr>
          <p:nvPr>
            <p:ph type="subTitle" idx="1"/>
          </p:nvPr>
        </p:nvSpPr>
        <p:spPr>
          <a:xfrm>
            <a:off x="6762759" y="4711772"/>
            <a:ext cx="5051799" cy="2250122"/>
          </a:xfrm>
        </p:spPr>
        <p:txBody>
          <a:bodyPr>
            <a:normAutofit/>
          </a:bodyPr>
          <a:lstStyle/>
          <a:p>
            <a:pPr algn="r"/>
            <a:r>
              <a:rPr lang="en-US" altLang="ja-JP">
                <a:solidFill>
                  <a:schemeClr val="accent1">
                    <a:lumMod val="50000"/>
                  </a:schemeClr>
                </a:solidFill>
                <a:latin typeface="Noto Sans JP Medium" panose="020B0200000000000000" pitchFamily="50" charset="-128"/>
                <a:ea typeface="Noto Sans JP Medium" panose="020B0200000000000000" pitchFamily="50" charset="-128"/>
              </a:rPr>
              <a:t>2025</a:t>
            </a:r>
            <a:r>
              <a:rPr lang="ja-JP" altLang="en-US">
                <a:solidFill>
                  <a:schemeClr val="accent1">
                    <a:lumMod val="50000"/>
                  </a:schemeClr>
                </a:solidFill>
                <a:latin typeface="Noto Sans JP Medium" panose="020B0200000000000000" pitchFamily="50" charset="-128"/>
                <a:ea typeface="Noto Sans JP Medium" panose="020B0200000000000000" pitchFamily="50" charset="-128"/>
              </a:rPr>
              <a:t>都市計画</a:t>
            </a:r>
            <a:r>
              <a:rPr lang="en-US" altLang="ja-JP">
                <a:solidFill>
                  <a:schemeClr val="accent1">
                    <a:lumMod val="50000"/>
                  </a:schemeClr>
                </a:solidFill>
                <a:latin typeface="Noto Sans JP Medium" panose="020B0200000000000000" pitchFamily="50" charset="-128"/>
                <a:ea typeface="Noto Sans JP Medium" panose="020B0200000000000000" pitchFamily="50" charset="-128"/>
              </a:rPr>
              <a:t>MP</a:t>
            </a:r>
            <a:r>
              <a:rPr lang="ja-JP" altLang="en-US">
                <a:solidFill>
                  <a:schemeClr val="accent1">
                    <a:lumMod val="50000"/>
                  </a:schemeClr>
                </a:solidFill>
                <a:latin typeface="Noto Sans JP Medium" panose="020B0200000000000000" pitchFamily="50" charset="-128"/>
                <a:ea typeface="Noto Sans JP Medium" panose="020B0200000000000000" pitchFamily="50" charset="-128"/>
              </a:rPr>
              <a:t>演習　２班</a:t>
            </a:r>
            <a:endParaRPr lang="en-US" altLang="ja-JP">
              <a:solidFill>
                <a:schemeClr val="accent1">
                  <a:lumMod val="50000"/>
                </a:schemeClr>
              </a:solidFill>
              <a:latin typeface="Noto Sans JP Medium" panose="020B0200000000000000" pitchFamily="50" charset="-128"/>
              <a:ea typeface="Noto Sans JP Medium" panose="020B0200000000000000" pitchFamily="50" charset="-128"/>
            </a:endParaRPr>
          </a:p>
          <a:p>
            <a:pPr algn="r"/>
            <a:r>
              <a:rPr kumimoji="1" lang="ja-JP" altLang="en-US">
                <a:solidFill>
                  <a:schemeClr val="accent1">
                    <a:lumMod val="50000"/>
                  </a:schemeClr>
                </a:solidFill>
                <a:latin typeface="Noto Sans JP Medium" panose="020B0200000000000000" pitchFamily="50" charset="-128"/>
                <a:ea typeface="Noto Sans JP Medium" panose="020B0200000000000000" pitchFamily="50" charset="-128"/>
              </a:rPr>
              <a:t>岩渕泰知　倉田圭佑　永田圭吾</a:t>
            </a:r>
            <a:endParaRPr kumimoji="1" lang="en-US" altLang="ja-JP">
              <a:solidFill>
                <a:schemeClr val="accent1">
                  <a:lumMod val="50000"/>
                </a:schemeClr>
              </a:solidFill>
              <a:latin typeface="Noto Sans JP Medium" panose="020B0200000000000000" pitchFamily="50" charset="-128"/>
              <a:ea typeface="Noto Sans JP Medium" panose="020B0200000000000000" pitchFamily="50" charset="-128"/>
            </a:endParaRPr>
          </a:p>
          <a:p>
            <a:pPr algn="r"/>
            <a:r>
              <a:rPr lang="ja-JP" altLang="en-US">
                <a:solidFill>
                  <a:schemeClr val="accent1">
                    <a:lumMod val="50000"/>
                  </a:schemeClr>
                </a:solidFill>
                <a:latin typeface="Noto Sans JP Medium" panose="020B0200000000000000" pitchFamily="50" charset="-128"/>
                <a:ea typeface="Noto Sans JP Medium" panose="020B0200000000000000" pitchFamily="50" charset="-128"/>
              </a:rPr>
              <a:t>矢島一樹　星川千夏　石倉陽和</a:t>
            </a:r>
            <a:endParaRPr lang="en-US" altLang="ja-JP">
              <a:solidFill>
                <a:schemeClr val="accent1">
                  <a:lumMod val="50000"/>
                </a:schemeClr>
              </a:solidFill>
              <a:latin typeface="Noto Sans JP Medium" panose="020B0200000000000000" pitchFamily="50" charset="-128"/>
              <a:ea typeface="Noto Sans JP Medium" panose="020B0200000000000000" pitchFamily="50" charset="-128"/>
            </a:endParaRPr>
          </a:p>
          <a:p>
            <a:pPr algn="r"/>
            <a:r>
              <a:rPr kumimoji="1" lang="en-US" altLang="ja-JP">
                <a:solidFill>
                  <a:schemeClr val="accent1">
                    <a:lumMod val="50000"/>
                  </a:schemeClr>
                </a:solidFill>
                <a:latin typeface="Noto Sans JP Medium" panose="020B0200000000000000" pitchFamily="50" charset="-128"/>
                <a:ea typeface="Noto Sans JP Medium" panose="020B0200000000000000" pitchFamily="50" charset="-128"/>
              </a:rPr>
              <a:t>TA</a:t>
            </a:r>
            <a:r>
              <a:rPr kumimoji="1" lang="ja-JP" altLang="en-US">
                <a:solidFill>
                  <a:schemeClr val="accent1">
                    <a:lumMod val="50000"/>
                  </a:schemeClr>
                </a:solidFill>
                <a:latin typeface="Noto Sans JP Medium" panose="020B0200000000000000" pitchFamily="50" charset="-128"/>
                <a:ea typeface="Noto Sans JP Medium" panose="020B0200000000000000" pitchFamily="50" charset="-128"/>
              </a:rPr>
              <a:t>　矢口　未於乃</a:t>
            </a:r>
            <a:endParaRPr kumimoji="1" lang="en-US" altLang="ja-JP">
              <a:solidFill>
                <a:schemeClr val="accent1">
                  <a:lumMod val="50000"/>
                </a:schemeClr>
              </a:solidFill>
              <a:latin typeface="Noto Sans JP Medium" panose="020B0200000000000000" pitchFamily="50" charset="-128"/>
              <a:ea typeface="Noto Sans JP Medium" panose="020B0200000000000000" pitchFamily="50" charset="-128"/>
            </a:endParaRPr>
          </a:p>
        </p:txBody>
      </p:sp>
      <p:sp>
        <p:nvSpPr>
          <p:cNvPr id="2" name="タイトル 1">
            <a:extLst>
              <a:ext uri="{FF2B5EF4-FFF2-40B4-BE49-F238E27FC236}">
                <a16:creationId xmlns:a16="http://schemas.microsoft.com/office/drawing/2014/main" id="{6E09A9BD-5270-CAB0-E95D-AABC74D048F0}"/>
              </a:ext>
            </a:extLst>
          </p:cNvPr>
          <p:cNvSpPr>
            <a:spLocks noGrp="1"/>
          </p:cNvSpPr>
          <p:nvPr>
            <p:ph type="ctrTitle"/>
          </p:nvPr>
        </p:nvSpPr>
        <p:spPr>
          <a:xfrm>
            <a:off x="0" y="3005243"/>
            <a:ext cx="9144000" cy="1330803"/>
          </a:xfrm>
        </p:spPr>
        <p:txBody>
          <a:bodyPr>
            <a:normAutofit/>
          </a:bodyPr>
          <a:lstStyle/>
          <a:p>
            <a:r>
              <a:rPr lang="ja-JP" altLang="en-US" sz="6600" b="1">
                <a:ln w="0"/>
                <a:solidFill>
                  <a:schemeClr val="accent1">
                    <a:lumMod val="50000"/>
                  </a:schemeClr>
                </a:solidFill>
                <a:effectLst>
                  <a:outerShdw blurRad="38100" dist="19050" dir="2700000" algn="tl" rotWithShape="0">
                    <a:schemeClr val="dk1">
                      <a:alpha val="40000"/>
                    </a:schemeClr>
                  </a:outerShdw>
                </a:effectLst>
                <a:latin typeface="Hiragino Sans W7" panose="020B0400000000000000" pitchFamily="34" charset="-128"/>
                <a:ea typeface="Hiragino Sans W7" panose="020B0400000000000000" pitchFamily="34" charset="-128"/>
              </a:rPr>
              <a:t>時代を乗りこなす土浦</a:t>
            </a:r>
          </a:p>
        </p:txBody>
      </p:sp>
    </p:spTree>
    <p:extLst>
      <p:ext uri="{BB962C8B-B14F-4D97-AF65-F5344CB8AC3E}">
        <p14:creationId xmlns:p14="http://schemas.microsoft.com/office/powerpoint/2010/main" val="3288477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4DFE8F9C-BA33-6E71-084D-8222AE9336FF}"/>
              </a:ext>
            </a:extLst>
          </p:cNvPr>
          <p:cNvSpPr>
            <a:spLocks noGrp="1"/>
          </p:cNvSpPr>
          <p:nvPr>
            <p:ph type="title"/>
          </p:nvPr>
        </p:nvSpPr>
        <p:spPr/>
        <p:txBody>
          <a:bodyPr/>
          <a:lstStyle/>
          <a:p>
            <a:r>
              <a:rPr kumimoji="1" lang="en-US" altLang="ja-JP"/>
              <a:t>20</a:t>
            </a:r>
            <a:r>
              <a:rPr kumimoji="1" lang="ja-JP" altLang="en-US"/>
              <a:t>年後の人口予測</a:t>
            </a:r>
          </a:p>
        </p:txBody>
      </p:sp>
      <p:graphicFrame>
        <p:nvGraphicFramePr>
          <p:cNvPr id="5" name="表 4">
            <a:extLst>
              <a:ext uri="{FF2B5EF4-FFF2-40B4-BE49-F238E27FC236}">
                <a16:creationId xmlns:a16="http://schemas.microsoft.com/office/drawing/2014/main" id="{18AEFB09-6499-AC0B-75A9-49CF2211F512}"/>
              </a:ext>
            </a:extLst>
          </p:cNvPr>
          <p:cNvGraphicFramePr>
            <a:graphicFrameLocks noGrp="1"/>
          </p:cNvGraphicFramePr>
          <p:nvPr>
            <p:extLst>
              <p:ext uri="{D42A27DB-BD31-4B8C-83A1-F6EECF244321}">
                <p14:modId xmlns:p14="http://schemas.microsoft.com/office/powerpoint/2010/main" val="1353864590"/>
              </p:ext>
            </p:extLst>
          </p:nvPr>
        </p:nvGraphicFramePr>
        <p:xfrm>
          <a:off x="750872" y="2541293"/>
          <a:ext cx="5978542" cy="3064515"/>
        </p:xfrm>
        <a:graphic>
          <a:graphicData uri="http://schemas.openxmlformats.org/drawingml/2006/table">
            <a:tbl>
              <a:tblPr firstRow="1" bandRow="1">
                <a:tableStyleId>{5C22544A-7EE6-4342-B048-85BDC9FD1C3A}</a:tableStyleId>
              </a:tblPr>
              <a:tblGrid>
                <a:gridCol w="1999653">
                  <a:extLst>
                    <a:ext uri="{9D8B030D-6E8A-4147-A177-3AD203B41FA5}">
                      <a16:colId xmlns:a16="http://schemas.microsoft.com/office/drawing/2014/main" val="2859598569"/>
                    </a:ext>
                  </a:extLst>
                </a:gridCol>
                <a:gridCol w="1965327">
                  <a:extLst>
                    <a:ext uri="{9D8B030D-6E8A-4147-A177-3AD203B41FA5}">
                      <a16:colId xmlns:a16="http://schemas.microsoft.com/office/drawing/2014/main" val="3901200801"/>
                    </a:ext>
                  </a:extLst>
                </a:gridCol>
                <a:gridCol w="2013562">
                  <a:extLst>
                    <a:ext uri="{9D8B030D-6E8A-4147-A177-3AD203B41FA5}">
                      <a16:colId xmlns:a16="http://schemas.microsoft.com/office/drawing/2014/main" val="2023735702"/>
                    </a:ext>
                  </a:extLst>
                </a:gridCol>
              </a:tblGrid>
              <a:tr h="612903">
                <a:tc>
                  <a:txBody>
                    <a:bodyPr/>
                    <a:lstStyle/>
                    <a:p>
                      <a:pPr algn="ctr"/>
                      <a:r>
                        <a:rPr kumimoji="1" lang="en-US" altLang="ja-JP" b="0" i="0">
                          <a:solidFill>
                            <a:schemeClr val="tx1"/>
                          </a:solidFill>
                          <a:latin typeface="Noto Sans JP Medium" panose="020B0500000000000000" pitchFamily="34" charset="-128"/>
                          <a:ea typeface="Noto Sans JP Medium" panose="020B0500000000000000" pitchFamily="34" charset="-128"/>
                        </a:rPr>
                        <a:t>(</a:t>
                      </a:r>
                      <a:r>
                        <a:rPr kumimoji="1" lang="ja-JP" altLang="en-US" b="0" i="0">
                          <a:solidFill>
                            <a:schemeClr val="tx1"/>
                          </a:solidFill>
                          <a:latin typeface="Noto Sans JP Medium" panose="020B0500000000000000" pitchFamily="34" charset="-128"/>
                          <a:ea typeface="Noto Sans JP Medium" panose="020B0500000000000000" pitchFamily="34" charset="-128"/>
                        </a:rPr>
                        <a:t>人</a:t>
                      </a:r>
                      <a:r>
                        <a:rPr kumimoji="1" lang="en-US" altLang="ja-JP" b="0" i="0">
                          <a:solidFill>
                            <a:schemeClr val="tx1"/>
                          </a:solidFill>
                          <a:latin typeface="Noto Sans JP Medium" panose="020B0500000000000000" pitchFamily="34" charset="-128"/>
                          <a:ea typeface="Noto Sans JP Medium" panose="020B0500000000000000" pitchFamily="34" charset="-128"/>
                        </a:rPr>
                        <a:t>)</a:t>
                      </a:r>
                      <a:endParaRPr kumimoji="1" lang="ja-JP" altLang="en-US"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b="0" i="0">
                          <a:solidFill>
                            <a:schemeClr val="tx1"/>
                          </a:solidFill>
                          <a:latin typeface="Noto Sans JP Medium" panose="020B0500000000000000" pitchFamily="34" charset="-128"/>
                          <a:ea typeface="Noto Sans JP Medium" panose="020B0500000000000000" pitchFamily="34" charset="-128"/>
                        </a:rPr>
                        <a:t>2025(</a:t>
                      </a:r>
                      <a:r>
                        <a:rPr kumimoji="1" lang="ja-JP" altLang="en-US" b="0" i="0">
                          <a:solidFill>
                            <a:schemeClr val="tx1"/>
                          </a:solidFill>
                          <a:latin typeface="Noto Sans JP Medium" panose="020B0500000000000000" pitchFamily="34" charset="-128"/>
                          <a:ea typeface="Noto Sans JP Medium" panose="020B0500000000000000" pitchFamily="34" charset="-128"/>
                        </a:rPr>
                        <a:t>住基本</a:t>
                      </a:r>
                      <a:r>
                        <a:rPr kumimoji="1" lang="en-US" altLang="ja-JP" b="0" i="0">
                          <a:solidFill>
                            <a:schemeClr val="tx1"/>
                          </a:solidFill>
                          <a:latin typeface="Noto Sans JP Medium" panose="020B0500000000000000" pitchFamily="34" charset="-128"/>
                          <a:ea typeface="Noto Sans JP Medium" panose="020B0500000000000000" pitchFamily="34" charset="-128"/>
                        </a:rPr>
                        <a:t>)</a:t>
                      </a:r>
                      <a:endParaRPr kumimoji="1" lang="ja-JP" altLang="en-US"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b="0" i="0">
                          <a:solidFill>
                            <a:schemeClr val="tx1"/>
                          </a:solidFill>
                          <a:latin typeface="Noto Sans JP Medium" panose="020B0500000000000000" pitchFamily="34" charset="-128"/>
                          <a:ea typeface="Noto Sans JP Medium" panose="020B0500000000000000" pitchFamily="34" charset="-128"/>
                        </a:rPr>
                        <a:t>2045</a:t>
                      </a:r>
                      <a:endParaRPr kumimoji="1" lang="ja-JP" altLang="en-US"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878433029"/>
                  </a:ext>
                </a:extLst>
              </a:tr>
              <a:tr h="612903">
                <a:tc>
                  <a:txBody>
                    <a:bodyPr/>
                    <a:lstStyle/>
                    <a:p>
                      <a:pPr algn="ctr"/>
                      <a:r>
                        <a:rPr kumimoji="1" lang="en-US" altLang="ja-JP" b="0" i="0">
                          <a:latin typeface="Noto Sans JP Medium" panose="020B0500000000000000" pitchFamily="34" charset="-128"/>
                          <a:ea typeface="Noto Sans JP Medium" panose="020B0500000000000000" pitchFamily="34" charset="-128"/>
                        </a:rPr>
                        <a:t>0</a:t>
                      </a:r>
                      <a:r>
                        <a:rPr kumimoji="1" lang="ja-JP" altLang="en-US" b="0" i="0">
                          <a:latin typeface="Noto Sans JP Medium" panose="020B0500000000000000" pitchFamily="34" charset="-128"/>
                          <a:ea typeface="Noto Sans JP Medium" panose="020B0500000000000000" pitchFamily="34" charset="-128"/>
                        </a:rPr>
                        <a:t>～</a:t>
                      </a:r>
                      <a:r>
                        <a:rPr kumimoji="1" lang="en-US" altLang="ja-JP" b="0" i="0">
                          <a:latin typeface="Noto Sans JP Medium" panose="020B0500000000000000" pitchFamily="34" charset="-128"/>
                          <a:ea typeface="Noto Sans JP Medium" panose="020B0500000000000000" pitchFamily="34" charset="-128"/>
                        </a:rPr>
                        <a:t>14</a:t>
                      </a:r>
                      <a:r>
                        <a:rPr kumimoji="1" lang="ja-JP" altLang="en-US" b="0" i="0">
                          <a:latin typeface="Noto Sans JP Medium" panose="020B0500000000000000" pitchFamily="34" charset="-128"/>
                          <a:ea typeface="Noto Sans JP Medium" panose="020B0500000000000000" pitchFamily="34" charset="-128"/>
                        </a:rPr>
                        <a:t>歳</a:t>
                      </a: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14,052</a:t>
                      </a:r>
                      <a:endParaRPr kumimoji="1" lang="ja-JP" altLang="en-US" b="0" i="0">
                        <a:latin typeface="Noto Sans JP Medium" panose="020B0500000000000000" pitchFamily="34" charset="-128"/>
                        <a:ea typeface="Noto Sans JP Medium" panose="020B0500000000000000" pitchFamily="34" charset="-128"/>
                      </a:endParaRP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10,528</a:t>
                      </a:r>
                      <a:endParaRPr kumimoji="1" lang="ja-JP" altLang="en-US" b="0" i="0">
                        <a:latin typeface="Noto Sans JP Medium" panose="020B0500000000000000" pitchFamily="34" charset="-128"/>
                        <a:ea typeface="Noto Sans JP Medium" panose="020B0500000000000000" pitchFamily="34" charset="-128"/>
                      </a:endParaRP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9250310"/>
                  </a:ext>
                </a:extLst>
              </a:tr>
              <a:tr h="612903">
                <a:tc>
                  <a:txBody>
                    <a:bodyPr/>
                    <a:lstStyle/>
                    <a:p>
                      <a:pPr algn="ctr"/>
                      <a:r>
                        <a:rPr kumimoji="1" lang="en-US" altLang="ja-JP" b="0" i="0">
                          <a:latin typeface="Noto Sans JP Medium" panose="020B0500000000000000" pitchFamily="34" charset="-128"/>
                          <a:ea typeface="Noto Sans JP Medium" panose="020B0500000000000000" pitchFamily="34" charset="-128"/>
                        </a:rPr>
                        <a:t>15</a:t>
                      </a:r>
                      <a:r>
                        <a:rPr kumimoji="1" lang="ja-JP" altLang="en-US" b="0" i="0">
                          <a:latin typeface="Noto Sans JP Medium" panose="020B0500000000000000" pitchFamily="34" charset="-128"/>
                          <a:ea typeface="Noto Sans JP Medium" panose="020B0500000000000000" pitchFamily="34" charset="-128"/>
                        </a:rPr>
                        <a:t>～</a:t>
                      </a:r>
                      <a:r>
                        <a:rPr kumimoji="1" lang="en-US" altLang="ja-JP" b="0" i="0">
                          <a:latin typeface="Noto Sans JP Medium" panose="020B0500000000000000" pitchFamily="34" charset="-128"/>
                          <a:ea typeface="Noto Sans JP Medium" panose="020B0500000000000000" pitchFamily="34" charset="-128"/>
                        </a:rPr>
                        <a:t>64</a:t>
                      </a:r>
                      <a:r>
                        <a:rPr kumimoji="1" lang="ja-JP" altLang="en-US" b="0" i="0">
                          <a:latin typeface="Noto Sans JP Medium" panose="020B0500000000000000" pitchFamily="34" charset="-128"/>
                          <a:ea typeface="Noto Sans JP Medium" panose="020B0500000000000000" pitchFamily="34" charset="-128"/>
                        </a:rPr>
                        <a:t>歳</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85,608</a:t>
                      </a:r>
                      <a:endParaRPr kumimoji="1" lang="ja-JP" altLang="en-US"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65,898</a:t>
                      </a:r>
                      <a:endParaRPr kumimoji="1" lang="ja-JP" altLang="en-US"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9977161"/>
                  </a:ext>
                </a:extLst>
              </a:tr>
              <a:tr h="612903">
                <a:tc>
                  <a:txBody>
                    <a:bodyPr/>
                    <a:lstStyle/>
                    <a:p>
                      <a:pPr algn="ctr"/>
                      <a:r>
                        <a:rPr kumimoji="1" lang="en-US" altLang="ja-JP" b="0" i="0">
                          <a:latin typeface="Noto Sans JP Medium" panose="020B0500000000000000" pitchFamily="34" charset="-128"/>
                          <a:ea typeface="Noto Sans JP Medium" panose="020B0500000000000000" pitchFamily="34" charset="-128"/>
                        </a:rPr>
                        <a:t>65</a:t>
                      </a:r>
                      <a:r>
                        <a:rPr kumimoji="1" lang="ja-JP" altLang="en-US" b="0" i="0">
                          <a:latin typeface="Noto Sans JP Medium" panose="020B0500000000000000" pitchFamily="34" charset="-128"/>
                          <a:ea typeface="Noto Sans JP Medium" panose="020B0500000000000000" pitchFamily="34" charset="-128"/>
                        </a:rPr>
                        <a:t>歳～</a:t>
                      </a: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41,437</a:t>
                      </a:r>
                      <a:endParaRPr kumimoji="1" lang="ja-JP" altLang="en-US"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46,903</a:t>
                      </a:r>
                      <a:endParaRPr kumimoji="1" lang="ja-JP" altLang="en-US"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58142366"/>
                  </a:ext>
                </a:extLst>
              </a:tr>
              <a:tr h="612903">
                <a:tc>
                  <a:txBody>
                    <a:bodyPr/>
                    <a:lstStyle/>
                    <a:p>
                      <a:pPr algn="ctr"/>
                      <a:r>
                        <a:rPr kumimoji="1" lang="ja-JP" altLang="en-US" b="0" i="0">
                          <a:latin typeface="Noto Sans JP Medium" panose="020B0500000000000000" pitchFamily="34" charset="-128"/>
                          <a:ea typeface="Noto Sans JP Medium" panose="020B0500000000000000" pitchFamily="34" charset="-128"/>
                        </a:rPr>
                        <a:t>計</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141,097</a:t>
                      </a:r>
                      <a:endParaRPr kumimoji="1" lang="ja-JP" altLang="en-US" b="0" i="0">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123,329</a:t>
                      </a:r>
                      <a:endParaRPr kumimoji="1" lang="ja-JP" altLang="en-US" b="0" i="0">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557630654"/>
                  </a:ext>
                </a:extLst>
              </a:tr>
            </a:tbl>
          </a:graphicData>
        </a:graphic>
      </p:graphicFrame>
      <p:sp>
        <p:nvSpPr>
          <p:cNvPr id="15" name="テキスト ボックス 14">
            <a:extLst>
              <a:ext uri="{FF2B5EF4-FFF2-40B4-BE49-F238E27FC236}">
                <a16:creationId xmlns:a16="http://schemas.microsoft.com/office/drawing/2014/main" id="{E0707799-7BD9-25DA-1777-D993BB4D80E2}"/>
              </a:ext>
            </a:extLst>
          </p:cNvPr>
          <p:cNvSpPr txBox="1"/>
          <p:nvPr/>
        </p:nvSpPr>
        <p:spPr>
          <a:xfrm>
            <a:off x="7309045" y="2198198"/>
            <a:ext cx="3897221" cy="1015663"/>
          </a:xfrm>
          <a:prstGeom prst="rect">
            <a:avLst/>
          </a:prstGeom>
          <a:noFill/>
        </p:spPr>
        <p:txBody>
          <a:bodyPr wrap="none" rtlCol="0">
            <a:spAutoFit/>
          </a:bodyPr>
          <a:lstStyle/>
          <a:p>
            <a:r>
              <a:rPr lang="en-US" altLang="ja-JP" sz="2800" b="1">
                <a:latin typeface="Noto Sans JP Medium" panose="020B0200000000000000" pitchFamily="50" charset="-128"/>
                <a:ea typeface="Noto Sans JP Medium" panose="020B0200000000000000" pitchFamily="50" charset="-128"/>
              </a:rPr>
              <a:t>20</a:t>
            </a:r>
            <a:r>
              <a:rPr lang="ja-JP" altLang="en-US" sz="2800" b="1">
                <a:latin typeface="Noto Sans JP Medium" panose="020B0200000000000000" pitchFamily="50" charset="-128"/>
                <a:ea typeface="Noto Sans JP Medium" panose="020B0200000000000000" pitchFamily="50" charset="-128"/>
              </a:rPr>
              <a:t>年間で生産年齢</a:t>
            </a:r>
            <a:r>
              <a:rPr kumimoji="1" lang="ja-JP" altLang="en-US" sz="2800" b="1">
                <a:latin typeface="Noto Sans JP Medium" panose="020B0200000000000000" pitchFamily="50" charset="-128"/>
                <a:ea typeface="Noto Sans JP Medium" panose="020B0200000000000000" pitchFamily="50" charset="-128"/>
              </a:rPr>
              <a:t>人口</a:t>
            </a:r>
            <a:endParaRPr kumimoji="1" lang="en-US" altLang="ja-JP" sz="2800" b="1">
              <a:latin typeface="Noto Sans JP Medium" panose="020B0200000000000000" pitchFamily="50" charset="-128"/>
              <a:ea typeface="Noto Sans JP Medium" panose="020B0200000000000000" pitchFamily="50" charset="-128"/>
            </a:endParaRPr>
          </a:p>
          <a:p>
            <a:r>
              <a:rPr kumimoji="1" lang="ja-JP" altLang="en-US" sz="2800" b="1">
                <a:latin typeface="Noto Sans JP Medium" panose="020B0200000000000000" pitchFamily="50" charset="-128"/>
                <a:ea typeface="Noto Sans JP Medium" panose="020B0200000000000000" pitchFamily="50" charset="-128"/>
              </a:rPr>
              <a:t>約</a:t>
            </a:r>
            <a:r>
              <a:rPr kumimoji="1" lang="en-US" altLang="ja-JP" sz="3200" b="1" u="sng">
                <a:solidFill>
                  <a:schemeClr val="accent6"/>
                </a:solidFill>
                <a:latin typeface="Noto Sans JP Medium" panose="020B0200000000000000" pitchFamily="50" charset="-128"/>
                <a:ea typeface="Noto Sans JP Medium" panose="020B0200000000000000" pitchFamily="50" charset="-128"/>
              </a:rPr>
              <a:t>20,000</a:t>
            </a:r>
            <a:r>
              <a:rPr kumimoji="1" lang="ja-JP" altLang="en-US" sz="2800" b="1">
                <a:latin typeface="Noto Sans JP Medium" panose="020B0200000000000000" pitchFamily="50" charset="-128"/>
                <a:ea typeface="Noto Sans JP Medium" panose="020B0200000000000000" pitchFamily="50" charset="-128"/>
              </a:rPr>
              <a:t>人減少</a:t>
            </a:r>
            <a:endParaRPr kumimoji="1" lang="en-US" altLang="ja-JP" sz="2800" b="1">
              <a:latin typeface="Noto Sans JP Medium" panose="020B0200000000000000" pitchFamily="50" charset="-128"/>
              <a:ea typeface="Noto Sans JP Medium" panose="020B0200000000000000" pitchFamily="50" charset="-128"/>
            </a:endParaRPr>
          </a:p>
        </p:txBody>
      </p:sp>
      <p:sp>
        <p:nvSpPr>
          <p:cNvPr id="16" name="テキスト ボックス 15">
            <a:extLst>
              <a:ext uri="{FF2B5EF4-FFF2-40B4-BE49-F238E27FC236}">
                <a16:creationId xmlns:a16="http://schemas.microsoft.com/office/drawing/2014/main" id="{62937238-2936-4C33-ABB7-1CBA510528C3}"/>
              </a:ext>
            </a:extLst>
          </p:cNvPr>
          <p:cNvSpPr txBox="1"/>
          <p:nvPr/>
        </p:nvSpPr>
        <p:spPr>
          <a:xfrm>
            <a:off x="7309045" y="3348529"/>
            <a:ext cx="2744662" cy="1015663"/>
          </a:xfrm>
          <a:prstGeom prst="rect">
            <a:avLst/>
          </a:prstGeom>
          <a:noFill/>
        </p:spPr>
        <p:txBody>
          <a:bodyPr wrap="none" rtlCol="0">
            <a:spAutoFit/>
          </a:bodyPr>
          <a:lstStyle/>
          <a:p>
            <a:r>
              <a:rPr lang="ja-JP" altLang="en-US" sz="2800" b="1">
                <a:latin typeface="Noto Sans JP Medium" panose="020B0200000000000000" pitchFamily="50" charset="-128"/>
                <a:ea typeface="Noto Sans JP Medium" panose="020B0200000000000000" pitchFamily="50" charset="-128"/>
              </a:rPr>
              <a:t>高齢者</a:t>
            </a:r>
            <a:r>
              <a:rPr kumimoji="1" lang="ja-JP" altLang="en-US" sz="2800" b="1">
                <a:latin typeface="Noto Sans JP Medium" panose="020B0200000000000000" pitchFamily="50" charset="-128"/>
                <a:ea typeface="Noto Sans JP Medium" panose="020B0200000000000000" pitchFamily="50" charset="-128"/>
              </a:rPr>
              <a:t>人口</a:t>
            </a:r>
            <a:endParaRPr kumimoji="1" lang="en-US" altLang="ja-JP" sz="2800" b="1">
              <a:latin typeface="Noto Sans JP Medium" panose="020B0200000000000000" pitchFamily="50" charset="-128"/>
              <a:ea typeface="Noto Sans JP Medium" panose="020B0200000000000000" pitchFamily="50" charset="-128"/>
            </a:endParaRPr>
          </a:p>
          <a:p>
            <a:r>
              <a:rPr kumimoji="1" lang="ja-JP" altLang="en-US" sz="2800" b="1">
                <a:latin typeface="Noto Sans JP Medium" panose="020B0200000000000000" pitchFamily="50" charset="-128"/>
                <a:ea typeface="Noto Sans JP Medium" panose="020B0200000000000000" pitchFamily="50" charset="-128"/>
              </a:rPr>
              <a:t>約</a:t>
            </a:r>
            <a:r>
              <a:rPr lang="en-US" altLang="ja-JP" sz="3200" b="1" u="sng">
                <a:solidFill>
                  <a:schemeClr val="accent6"/>
                </a:solidFill>
                <a:latin typeface="Noto Sans JP Medium" panose="020B0200000000000000" pitchFamily="50" charset="-128"/>
                <a:ea typeface="Noto Sans JP Medium" panose="020B0200000000000000" pitchFamily="50" charset="-128"/>
              </a:rPr>
              <a:t>8,000</a:t>
            </a:r>
            <a:r>
              <a:rPr kumimoji="1" lang="ja-JP" altLang="en-US" sz="2800" b="1">
                <a:latin typeface="Noto Sans JP Medium" panose="020B0200000000000000" pitchFamily="50" charset="-128"/>
                <a:ea typeface="Noto Sans JP Medium" panose="020B0200000000000000" pitchFamily="50" charset="-128"/>
              </a:rPr>
              <a:t>人増加</a:t>
            </a:r>
            <a:endParaRPr kumimoji="1" lang="en-US" altLang="ja-JP" sz="2800" b="1">
              <a:latin typeface="Noto Sans JP Medium" panose="020B0200000000000000" pitchFamily="50" charset="-128"/>
              <a:ea typeface="Noto Sans JP Medium" panose="020B0200000000000000" pitchFamily="50" charset="-128"/>
            </a:endParaRPr>
          </a:p>
        </p:txBody>
      </p:sp>
      <p:sp>
        <p:nvSpPr>
          <p:cNvPr id="3" name="テキスト ボックス 2">
            <a:extLst>
              <a:ext uri="{FF2B5EF4-FFF2-40B4-BE49-F238E27FC236}">
                <a16:creationId xmlns:a16="http://schemas.microsoft.com/office/drawing/2014/main" id="{345E5599-A923-E29C-4CF5-F9CDDDF5A672}"/>
              </a:ext>
            </a:extLst>
          </p:cNvPr>
          <p:cNvSpPr txBox="1"/>
          <p:nvPr/>
        </p:nvSpPr>
        <p:spPr>
          <a:xfrm>
            <a:off x="726224" y="5812133"/>
            <a:ext cx="7733650" cy="307777"/>
          </a:xfrm>
          <a:prstGeom prst="rect">
            <a:avLst/>
          </a:prstGeom>
          <a:noFill/>
        </p:spPr>
        <p:txBody>
          <a:bodyPr wrap="square">
            <a:spAutoFit/>
          </a:bodyPr>
          <a:lstStyle/>
          <a:p>
            <a:r>
              <a:rPr kumimoji="1" lang="ja-JP" altLang="en-US" sz="1400">
                <a:latin typeface="Noto Sans JP Medium" panose="020B0500000000000000" pitchFamily="34" charset="-128"/>
                <a:ea typeface="Noto Sans JP Medium" panose="020B0500000000000000" pitchFamily="34" charset="-128"/>
              </a:rPr>
              <a:t>国立社会保障・人口問題研究所「日本の地域別将来人口推計</a:t>
            </a:r>
            <a:r>
              <a:rPr kumimoji="1" lang="en-US" altLang="ja-JP" sz="1400">
                <a:latin typeface="Noto Sans JP Medium" panose="020B0500000000000000" pitchFamily="34" charset="-128"/>
                <a:ea typeface="Noto Sans JP Medium" panose="020B0500000000000000" pitchFamily="34" charset="-128"/>
              </a:rPr>
              <a:t>(R5)</a:t>
            </a:r>
            <a:r>
              <a:rPr kumimoji="1" lang="ja-JP" altLang="en-US" sz="1400">
                <a:latin typeface="Noto Sans JP Medium" panose="020B0500000000000000" pitchFamily="34" charset="-128"/>
                <a:ea typeface="Noto Sans JP Medium" panose="020B0500000000000000" pitchFamily="34" charset="-128"/>
              </a:rPr>
              <a:t>」より作成</a:t>
            </a:r>
            <a:endParaRPr lang="ja-JP" altLang="en-US" sz="1400"/>
          </a:p>
        </p:txBody>
      </p:sp>
      <p:grpSp>
        <p:nvGrpSpPr>
          <p:cNvPr id="6" name="グループ化 5">
            <a:extLst>
              <a:ext uri="{FF2B5EF4-FFF2-40B4-BE49-F238E27FC236}">
                <a16:creationId xmlns:a16="http://schemas.microsoft.com/office/drawing/2014/main" id="{39657581-33A0-CE1F-14B4-E63353E05B94}"/>
              </a:ext>
            </a:extLst>
          </p:cNvPr>
          <p:cNvGrpSpPr/>
          <p:nvPr/>
        </p:nvGrpSpPr>
        <p:grpSpPr>
          <a:xfrm>
            <a:off x="7329995" y="4570521"/>
            <a:ext cx="4819141" cy="2182187"/>
            <a:chOff x="15110316" y="2880000"/>
            <a:chExt cx="5177623" cy="2182187"/>
          </a:xfrm>
          <a:solidFill>
            <a:schemeClr val="accent2">
              <a:lumMod val="40000"/>
              <a:lumOff val="60000"/>
            </a:schemeClr>
          </a:solidFill>
        </p:grpSpPr>
        <p:sp>
          <p:nvSpPr>
            <p:cNvPr id="7" name="フローチャート: 代替処理 6">
              <a:extLst>
                <a:ext uri="{FF2B5EF4-FFF2-40B4-BE49-F238E27FC236}">
                  <a16:creationId xmlns:a16="http://schemas.microsoft.com/office/drawing/2014/main" id="{69EA74CB-0877-5DAA-BB03-F71F26582C83}"/>
                </a:ext>
              </a:extLst>
            </p:cNvPr>
            <p:cNvSpPr/>
            <p:nvPr/>
          </p:nvSpPr>
          <p:spPr>
            <a:xfrm>
              <a:off x="15110316" y="2880000"/>
              <a:ext cx="5143577" cy="2182187"/>
            </a:xfrm>
            <a:prstGeom prst="flowChartAlternateProcess">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8" name="テキスト ボックス 7">
              <a:extLst>
                <a:ext uri="{FF2B5EF4-FFF2-40B4-BE49-F238E27FC236}">
                  <a16:creationId xmlns:a16="http://schemas.microsoft.com/office/drawing/2014/main" id="{54F19BC5-31BA-9F73-54BD-D37A93604BFE}"/>
                </a:ext>
              </a:extLst>
            </p:cNvPr>
            <p:cNvSpPr txBox="1"/>
            <p:nvPr/>
          </p:nvSpPr>
          <p:spPr>
            <a:xfrm>
              <a:off x="15399281" y="3072165"/>
              <a:ext cx="1266195" cy="461665"/>
            </a:xfrm>
            <a:prstGeom prst="rect">
              <a:avLst/>
            </a:prstGeom>
            <a:grpFill/>
          </p:spPr>
          <p:txBody>
            <a:bodyPr wrap="none" rtlCol="0">
              <a:spAutoFit/>
            </a:bodyPr>
            <a:lstStyle/>
            <a:p>
              <a:r>
                <a:rPr kumimoji="1" lang="ja-JP" altLang="en-US" sz="2400" b="1">
                  <a:solidFill>
                    <a:schemeClr val="accent1">
                      <a:lumMod val="50000"/>
                    </a:schemeClr>
                  </a:solidFill>
                  <a:latin typeface="Noto Sans JP" panose="020B0500000000000000" pitchFamily="34" charset="-128"/>
                  <a:ea typeface="Noto Sans JP" panose="020B0500000000000000" pitchFamily="34" charset="-128"/>
                </a:rPr>
                <a:t>◆</a:t>
              </a:r>
              <a:r>
                <a:rPr kumimoji="1" lang="en-US" altLang="ja-JP" sz="2400" b="1">
                  <a:solidFill>
                    <a:schemeClr val="accent1">
                      <a:lumMod val="50000"/>
                    </a:schemeClr>
                  </a:solidFill>
                  <a:latin typeface="Noto Sans JP" panose="020B0500000000000000" pitchFamily="34" charset="-128"/>
                  <a:ea typeface="Noto Sans JP" panose="020B0500000000000000" pitchFamily="34" charset="-128"/>
                </a:rPr>
                <a:t> </a:t>
              </a:r>
              <a:r>
                <a:rPr lang="ja-JP" altLang="en-US" sz="2400" b="1">
                  <a:solidFill>
                    <a:schemeClr val="accent1">
                      <a:lumMod val="50000"/>
                    </a:schemeClr>
                  </a:solidFill>
                  <a:latin typeface="Noto Sans JP" panose="020B0500000000000000" pitchFamily="34" charset="-128"/>
                  <a:ea typeface="Noto Sans JP" panose="020B0500000000000000" pitchFamily="34" charset="-128"/>
                </a:rPr>
                <a:t>懸念</a:t>
              </a:r>
              <a:endParaRPr kumimoji="1" lang="ja-JP" altLang="en-US" sz="2400" b="1">
                <a:solidFill>
                  <a:schemeClr val="accent1">
                    <a:lumMod val="50000"/>
                  </a:schemeClr>
                </a:solidFill>
                <a:latin typeface="Noto Sans JP" panose="020B0500000000000000" pitchFamily="34" charset="-128"/>
                <a:ea typeface="Noto Sans JP" panose="020B0500000000000000" pitchFamily="34" charset="-128"/>
              </a:endParaRPr>
            </a:p>
          </p:txBody>
        </p:sp>
        <p:sp>
          <p:nvSpPr>
            <p:cNvPr id="9" name="テキスト ボックス 8">
              <a:extLst>
                <a:ext uri="{FF2B5EF4-FFF2-40B4-BE49-F238E27FC236}">
                  <a16:creationId xmlns:a16="http://schemas.microsoft.com/office/drawing/2014/main" id="{8E013E2B-7B02-D1EA-B353-B12D56C5EB30}"/>
                </a:ext>
              </a:extLst>
            </p:cNvPr>
            <p:cNvSpPr txBox="1"/>
            <p:nvPr/>
          </p:nvSpPr>
          <p:spPr>
            <a:xfrm>
              <a:off x="15264754" y="3645629"/>
              <a:ext cx="5023185" cy="992579"/>
            </a:xfrm>
            <a:prstGeom prst="rect">
              <a:avLst/>
            </a:prstGeom>
            <a:grpFill/>
          </p:spPr>
          <p:txBody>
            <a:bodyPr wrap="square" rtlCol="0">
              <a:spAutoFit/>
            </a:bodyPr>
            <a:lstStyle/>
            <a:p>
              <a:r>
                <a:rPr kumimoji="1" lang="ja-JP" altLang="en-US" sz="2000">
                  <a:latin typeface="Noto Sans JP Medium" panose="020B0500000000000000" pitchFamily="34" charset="-128"/>
                  <a:ea typeface="Noto Sans JP Medium" panose="020B0500000000000000" pitchFamily="34" charset="-128"/>
                </a:rPr>
                <a:t>生産年齢人口減少で</a:t>
              </a:r>
              <a:r>
                <a:rPr kumimoji="1" lang="ja-JP" altLang="en-US" sz="2400" b="1">
                  <a:solidFill>
                    <a:schemeClr val="accent1">
                      <a:lumMod val="50000"/>
                    </a:schemeClr>
                  </a:solidFill>
                  <a:latin typeface="Noto Sans JP" panose="020B0500000000000000" pitchFamily="34" charset="-128"/>
                  <a:ea typeface="Noto Sans JP" panose="020B0500000000000000" pitchFamily="34" charset="-128"/>
                </a:rPr>
                <a:t>市税収入が減少</a:t>
              </a:r>
              <a:endParaRPr kumimoji="1" lang="en-US" altLang="ja-JP" sz="2000" b="1">
                <a:solidFill>
                  <a:schemeClr val="accent1">
                    <a:lumMod val="50000"/>
                  </a:schemeClr>
                </a:solidFill>
                <a:latin typeface="Noto Sans JP" panose="020B0500000000000000" pitchFamily="34" charset="-128"/>
                <a:ea typeface="Noto Sans JP" panose="020B0500000000000000" pitchFamily="34" charset="-128"/>
              </a:endParaRPr>
            </a:p>
            <a:p>
              <a:endParaRPr kumimoji="1" lang="en-US" altLang="ja-JP" sz="1050">
                <a:latin typeface="Noto Sans JP Medium" panose="020B0500000000000000" pitchFamily="34" charset="-128"/>
                <a:ea typeface="Noto Sans JP Medium" panose="020B0500000000000000" pitchFamily="34" charset="-128"/>
              </a:endParaRPr>
            </a:p>
            <a:p>
              <a:r>
                <a:rPr kumimoji="1" lang="ja-JP" altLang="en-US" sz="2000">
                  <a:latin typeface="Noto Sans JP Medium" panose="020B0500000000000000" pitchFamily="34" charset="-128"/>
                  <a:ea typeface="Noto Sans JP Medium" panose="020B0500000000000000" pitchFamily="34" charset="-128"/>
                </a:rPr>
                <a:t>都市の</a:t>
              </a:r>
              <a:r>
                <a:rPr kumimoji="1" lang="ja-JP" altLang="en-US" sz="2400" b="1">
                  <a:solidFill>
                    <a:schemeClr val="accent1">
                      <a:lumMod val="50000"/>
                    </a:schemeClr>
                  </a:solidFill>
                  <a:latin typeface="Noto Sans JP" panose="020B0500000000000000" pitchFamily="34" charset="-128"/>
                  <a:ea typeface="Noto Sans JP" panose="020B0500000000000000" pitchFamily="34" charset="-128"/>
                </a:rPr>
                <a:t>低密化</a:t>
              </a:r>
              <a:endParaRPr kumimoji="1" lang="ja-JP" altLang="en-US" sz="2000" b="1">
                <a:solidFill>
                  <a:schemeClr val="accent1">
                    <a:lumMod val="50000"/>
                  </a:schemeClr>
                </a:solidFill>
                <a:latin typeface="Noto Sans JP" panose="020B0500000000000000" pitchFamily="34" charset="-128"/>
                <a:ea typeface="Noto Sans JP" panose="020B0500000000000000" pitchFamily="34" charset="-128"/>
              </a:endParaRPr>
            </a:p>
          </p:txBody>
        </p:sp>
      </p:grpSp>
      <p:sp>
        <p:nvSpPr>
          <p:cNvPr id="2" name="スライド番号プレースホルダー 1">
            <a:extLst>
              <a:ext uri="{FF2B5EF4-FFF2-40B4-BE49-F238E27FC236}">
                <a16:creationId xmlns:a16="http://schemas.microsoft.com/office/drawing/2014/main" id="{E793BC49-DA26-565D-2271-0A363A1E089E}"/>
              </a:ext>
            </a:extLst>
          </p:cNvPr>
          <p:cNvSpPr>
            <a:spLocks noGrp="1"/>
          </p:cNvSpPr>
          <p:nvPr>
            <p:ph type="sldNum" sz="quarter" idx="4"/>
          </p:nvPr>
        </p:nvSpPr>
        <p:spPr/>
        <p:txBody>
          <a:bodyPr/>
          <a:lstStyle/>
          <a:p>
            <a:fld id="{920DAE75-F842-4F4B-A191-0461469ED5EB}" type="slidenum">
              <a:rPr lang="ja-JP" altLang="en-US" smtClean="0"/>
              <a:pPr/>
              <a:t>2</a:t>
            </a:fld>
            <a:endParaRPr lang="ja-JP" altLang="en-US"/>
          </a:p>
        </p:txBody>
      </p:sp>
      <p:sp>
        <p:nvSpPr>
          <p:cNvPr id="10" name="テキスト ボックス 9">
            <a:extLst>
              <a:ext uri="{FF2B5EF4-FFF2-40B4-BE49-F238E27FC236}">
                <a16:creationId xmlns:a16="http://schemas.microsoft.com/office/drawing/2014/main" id="{5B924F0F-2ED9-58A0-5263-198A10D1AAF0}"/>
              </a:ext>
            </a:extLst>
          </p:cNvPr>
          <p:cNvSpPr txBox="1"/>
          <p:nvPr/>
        </p:nvSpPr>
        <p:spPr>
          <a:xfrm>
            <a:off x="522387" y="1418721"/>
            <a:ext cx="11364813" cy="338554"/>
          </a:xfrm>
          <a:prstGeom prst="rect">
            <a:avLst/>
          </a:prstGeom>
          <a:noFill/>
        </p:spPr>
        <p:txBody>
          <a:bodyPr wrap="square" rtlCol="0">
            <a:spAutoFit/>
          </a:bodyPr>
          <a:lstStyle/>
          <a:p>
            <a:endParaRPr kumimoji="1" lang="ja-JP" altLang="en-US" sz="1600">
              <a:latin typeface="Noto Sans JP Medium" panose="020B0500000000000000" pitchFamily="34" charset="-128"/>
              <a:ea typeface="Noto Sans JP Medium" panose="020B0500000000000000" pitchFamily="34" charset="-128"/>
            </a:endParaRPr>
          </a:p>
        </p:txBody>
      </p:sp>
      <p:sp>
        <p:nvSpPr>
          <p:cNvPr id="11" name="テキスト ボックス 10">
            <a:extLst>
              <a:ext uri="{FF2B5EF4-FFF2-40B4-BE49-F238E27FC236}">
                <a16:creationId xmlns:a16="http://schemas.microsoft.com/office/drawing/2014/main" id="{C6F6D1F8-50E3-9C10-4A1C-27F3B610473E}"/>
              </a:ext>
            </a:extLst>
          </p:cNvPr>
          <p:cNvSpPr txBox="1"/>
          <p:nvPr/>
        </p:nvSpPr>
        <p:spPr>
          <a:xfrm>
            <a:off x="522387" y="1418721"/>
            <a:ext cx="11364813" cy="338554"/>
          </a:xfrm>
          <a:prstGeom prst="rect">
            <a:avLst/>
          </a:prstGeom>
          <a:noFill/>
        </p:spPr>
        <p:txBody>
          <a:bodyPr wrap="square" rtlCol="0">
            <a:spAutoFit/>
          </a:bodyPr>
          <a:lstStyle/>
          <a:p>
            <a:r>
              <a:rPr kumimoji="1" lang="ja-JP" altLang="en-US" sz="1600">
                <a:latin typeface="Noto Sans JP Medium" panose="020B0500000000000000" pitchFamily="34" charset="-128"/>
                <a:ea typeface="Noto Sans JP Medium" panose="020B0500000000000000" pitchFamily="34" charset="-128"/>
              </a:rPr>
              <a:t>土浦市では今後</a:t>
            </a:r>
            <a:r>
              <a:rPr kumimoji="1" lang="en-US" altLang="ja-JP" sz="1600">
                <a:latin typeface="Noto Sans JP Medium" panose="020B0500000000000000" pitchFamily="34" charset="-128"/>
                <a:ea typeface="Noto Sans JP Medium" panose="020B0500000000000000" pitchFamily="34" charset="-128"/>
              </a:rPr>
              <a:t>20</a:t>
            </a:r>
            <a:r>
              <a:rPr kumimoji="1" lang="ja-JP" altLang="en-US" sz="1600">
                <a:latin typeface="Noto Sans JP Medium" panose="020B0500000000000000" pitchFamily="34" charset="-128"/>
                <a:ea typeface="Noto Sans JP Medium" panose="020B0500000000000000" pitchFamily="34" charset="-128"/>
              </a:rPr>
              <a:t>年で</a:t>
            </a:r>
            <a:r>
              <a:rPr kumimoji="1" lang="en-US" altLang="ja-JP" sz="1600">
                <a:latin typeface="Noto Sans JP Medium" panose="020B0500000000000000" pitchFamily="34" charset="-128"/>
                <a:ea typeface="Noto Sans JP Medium" panose="020B0500000000000000" pitchFamily="34" charset="-128"/>
              </a:rPr>
              <a:t>1</a:t>
            </a:r>
            <a:r>
              <a:rPr kumimoji="1" lang="ja-JP" altLang="en-US" sz="1600">
                <a:latin typeface="Noto Sans JP Medium" panose="020B0500000000000000" pitchFamily="34" charset="-128"/>
                <a:ea typeface="Noto Sans JP Medium" panose="020B0500000000000000" pitchFamily="34" charset="-128"/>
              </a:rPr>
              <a:t>万</a:t>
            </a:r>
            <a:r>
              <a:rPr kumimoji="1" lang="en-US" altLang="ja-JP" sz="1600">
                <a:latin typeface="Noto Sans JP Medium" panose="020B0500000000000000" pitchFamily="34" charset="-128"/>
                <a:ea typeface="Noto Sans JP Medium" panose="020B0500000000000000" pitchFamily="34" charset="-128"/>
              </a:rPr>
              <a:t>8</a:t>
            </a:r>
            <a:r>
              <a:rPr kumimoji="1" lang="ja-JP" altLang="en-US" sz="1600">
                <a:latin typeface="Noto Sans JP Medium" panose="020B0500000000000000" pitchFamily="34" charset="-128"/>
                <a:ea typeface="Noto Sans JP Medium" panose="020B0500000000000000" pitchFamily="34" charset="-128"/>
              </a:rPr>
              <a:t>千人の人口減少とさらなる少子高齢化の進行が予想される</a:t>
            </a:r>
          </a:p>
        </p:txBody>
      </p:sp>
    </p:spTree>
    <p:extLst>
      <p:ext uri="{BB962C8B-B14F-4D97-AF65-F5344CB8AC3E}">
        <p14:creationId xmlns:p14="http://schemas.microsoft.com/office/powerpoint/2010/main" val="387425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240CC2D-D3FD-1CAF-280D-40E133F6CC88}"/>
              </a:ext>
            </a:extLst>
          </p:cNvPr>
          <p:cNvSpPr>
            <a:spLocks noGrp="1"/>
          </p:cNvSpPr>
          <p:nvPr>
            <p:ph type="title"/>
          </p:nvPr>
        </p:nvSpPr>
        <p:spPr/>
        <p:txBody>
          <a:bodyPr/>
          <a:lstStyle/>
          <a:p>
            <a:r>
              <a:rPr kumimoji="1" lang="en-US" altLang="ja-JP"/>
              <a:t>20</a:t>
            </a:r>
            <a:r>
              <a:rPr kumimoji="1" lang="ja-JP" altLang="en-US"/>
              <a:t>年間の財政見通し</a:t>
            </a:r>
          </a:p>
        </p:txBody>
      </p:sp>
      <p:pic>
        <p:nvPicPr>
          <p:cNvPr id="25" name="図 24">
            <a:extLst>
              <a:ext uri="{FF2B5EF4-FFF2-40B4-BE49-F238E27FC236}">
                <a16:creationId xmlns:a16="http://schemas.microsoft.com/office/drawing/2014/main" id="{C5A3FCE7-3510-F176-5AB3-84B78DBB04CA}"/>
              </a:ext>
            </a:extLst>
          </p:cNvPr>
          <p:cNvPicPr>
            <a:picLocks noChangeAspect="1"/>
          </p:cNvPicPr>
          <p:nvPr/>
        </p:nvPicPr>
        <p:blipFill>
          <a:blip r:embed="rId4"/>
          <a:stretch>
            <a:fillRect/>
          </a:stretch>
        </p:blipFill>
        <p:spPr>
          <a:xfrm>
            <a:off x="360000" y="2880000"/>
            <a:ext cx="5816600" cy="3632200"/>
          </a:xfrm>
          <a:prstGeom prst="rect">
            <a:avLst/>
          </a:prstGeom>
        </p:spPr>
      </p:pic>
      <p:pic>
        <p:nvPicPr>
          <p:cNvPr id="38" name="図 37">
            <a:extLst>
              <a:ext uri="{FF2B5EF4-FFF2-40B4-BE49-F238E27FC236}">
                <a16:creationId xmlns:a16="http://schemas.microsoft.com/office/drawing/2014/main" id="{C1FB9069-1041-7D46-4D21-6EE84A3FFFF9}"/>
              </a:ext>
            </a:extLst>
          </p:cNvPr>
          <p:cNvPicPr>
            <a:picLocks noChangeAspect="1"/>
          </p:cNvPicPr>
          <p:nvPr/>
        </p:nvPicPr>
        <p:blipFill>
          <a:blip r:embed="rId5">
            <a:alphaModFix amt="76000"/>
          </a:blip>
          <a:stretch>
            <a:fillRect/>
          </a:stretch>
        </p:blipFill>
        <p:spPr>
          <a:xfrm>
            <a:off x="6232956" y="2876967"/>
            <a:ext cx="5803900" cy="3644900"/>
          </a:xfrm>
          <a:prstGeom prst="rect">
            <a:avLst/>
          </a:prstGeom>
        </p:spPr>
      </p:pic>
      <p:sp>
        <p:nvSpPr>
          <p:cNvPr id="2" name="テキスト ボックス 1">
            <a:extLst>
              <a:ext uri="{FF2B5EF4-FFF2-40B4-BE49-F238E27FC236}">
                <a16:creationId xmlns:a16="http://schemas.microsoft.com/office/drawing/2014/main" id="{7E311609-191C-D768-2240-A7B8A38FFF51}"/>
              </a:ext>
            </a:extLst>
          </p:cNvPr>
          <p:cNvSpPr txBox="1"/>
          <p:nvPr/>
        </p:nvSpPr>
        <p:spPr>
          <a:xfrm>
            <a:off x="1431173" y="2625128"/>
            <a:ext cx="3861955" cy="523220"/>
          </a:xfrm>
          <a:prstGeom prst="rect">
            <a:avLst/>
          </a:prstGeom>
          <a:noFill/>
        </p:spPr>
        <p:txBody>
          <a:bodyPr wrap="none" rtlCol="0">
            <a:spAutoFit/>
          </a:bodyPr>
          <a:lstStyle/>
          <a:p>
            <a:r>
              <a:rPr lang="en-US" altLang="ja-JP" sz="2000">
                <a:latin typeface="Noto Sans JP Medium" panose="020B0500000000000000" pitchFamily="34" charset="-128"/>
                <a:ea typeface="Noto Sans JP Medium" panose="020B0500000000000000" pitchFamily="34" charset="-128"/>
              </a:rPr>
              <a:t>20</a:t>
            </a:r>
            <a:r>
              <a:rPr kumimoji="1" lang="ja-JP" altLang="en-US" sz="2000">
                <a:latin typeface="Noto Sans JP Medium" panose="020B0500000000000000" pitchFamily="34" charset="-128"/>
                <a:ea typeface="Noto Sans JP Medium" panose="020B0500000000000000" pitchFamily="34" charset="-128"/>
              </a:rPr>
              <a:t>年間で累計</a:t>
            </a:r>
            <a:r>
              <a:rPr lang="en-US" altLang="ja-JP" sz="2800">
                <a:solidFill>
                  <a:srgbClr val="FF0000"/>
                </a:solidFill>
                <a:latin typeface="Noto Sans JP Medium" panose="020B0500000000000000" pitchFamily="34" charset="-128"/>
                <a:ea typeface="Noto Sans JP Medium" panose="020B0500000000000000" pitchFamily="34" charset="-128"/>
              </a:rPr>
              <a:t>638</a:t>
            </a:r>
            <a:r>
              <a:rPr kumimoji="1" lang="ja-JP" altLang="en-US" sz="2800">
                <a:solidFill>
                  <a:srgbClr val="FF0000"/>
                </a:solidFill>
                <a:latin typeface="Noto Sans JP Medium" panose="020B0500000000000000" pitchFamily="34" charset="-128"/>
                <a:ea typeface="Noto Sans JP Medium" panose="020B0500000000000000" pitchFamily="34" charset="-128"/>
              </a:rPr>
              <a:t>億円</a:t>
            </a:r>
            <a:r>
              <a:rPr kumimoji="1" lang="ja-JP" altLang="en-US" sz="2000">
                <a:latin typeface="Noto Sans JP Medium" panose="020B0500000000000000" pitchFamily="34" charset="-128"/>
                <a:ea typeface="Noto Sans JP Medium" panose="020B0500000000000000" pitchFamily="34" charset="-128"/>
              </a:rPr>
              <a:t>の赤字</a:t>
            </a:r>
          </a:p>
        </p:txBody>
      </p:sp>
      <p:sp>
        <p:nvSpPr>
          <p:cNvPr id="3" name="円/楕円 2">
            <a:extLst>
              <a:ext uri="{FF2B5EF4-FFF2-40B4-BE49-F238E27FC236}">
                <a16:creationId xmlns:a16="http://schemas.microsoft.com/office/drawing/2014/main" id="{81460F3B-3B21-F858-CFD2-A79BAC8D1197}"/>
              </a:ext>
            </a:extLst>
          </p:cNvPr>
          <p:cNvSpPr/>
          <p:nvPr/>
        </p:nvSpPr>
        <p:spPr>
          <a:xfrm rot="21429811">
            <a:off x="877233" y="3424282"/>
            <a:ext cx="5304550" cy="34995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FB1ED6F-F468-1B6A-2508-F3374CD4AE62}"/>
              </a:ext>
            </a:extLst>
          </p:cNvPr>
          <p:cNvSpPr txBox="1"/>
          <p:nvPr/>
        </p:nvSpPr>
        <p:spPr>
          <a:xfrm>
            <a:off x="1445241" y="2187357"/>
            <a:ext cx="6115986" cy="523220"/>
          </a:xfrm>
          <a:prstGeom prst="rect">
            <a:avLst/>
          </a:prstGeom>
          <a:noFill/>
        </p:spPr>
        <p:txBody>
          <a:bodyPr wrap="square">
            <a:spAutoFit/>
          </a:bodyPr>
          <a:lstStyle/>
          <a:p>
            <a:r>
              <a:rPr lang="ja-JP" altLang="en-US" sz="2000">
                <a:latin typeface="Noto Sans JP Medium" panose="020B0500000000000000" pitchFamily="34" charset="-128"/>
                <a:ea typeface="Noto Sans JP Medium" panose="020B0500000000000000" pitchFamily="34" charset="-128"/>
              </a:rPr>
              <a:t>毎年度で</a:t>
            </a:r>
            <a:r>
              <a:rPr kumimoji="1" lang="ja-JP" altLang="en-US" sz="2800">
                <a:solidFill>
                  <a:srgbClr val="FF0000"/>
                </a:solidFill>
                <a:latin typeface="Noto Sans JP Medium" panose="020B0500000000000000" pitchFamily="34" charset="-128"/>
                <a:ea typeface="Noto Sans JP Medium" panose="020B0500000000000000" pitchFamily="34" charset="-128"/>
              </a:rPr>
              <a:t>赤字</a:t>
            </a:r>
            <a:r>
              <a:rPr kumimoji="1" lang="ja-JP" altLang="en-US" sz="2000">
                <a:latin typeface="Noto Sans JP Medium" panose="020B0500000000000000" pitchFamily="34" charset="-128"/>
                <a:ea typeface="Noto Sans JP Medium" panose="020B0500000000000000" pitchFamily="34" charset="-128"/>
              </a:rPr>
              <a:t>が見込まれる</a:t>
            </a:r>
            <a:endParaRPr kumimoji="1" lang="ja-JP" altLang="en-US" sz="1800">
              <a:latin typeface="Noto Sans JP Medium" panose="020B0500000000000000" pitchFamily="34" charset="-128"/>
              <a:ea typeface="Noto Sans JP Medium" panose="020B0500000000000000" pitchFamily="34" charset="-128"/>
            </a:endParaRPr>
          </a:p>
        </p:txBody>
      </p:sp>
      <p:sp>
        <p:nvSpPr>
          <p:cNvPr id="7" name="テキスト ボックス 6">
            <a:extLst>
              <a:ext uri="{FF2B5EF4-FFF2-40B4-BE49-F238E27FC236}">
                <a16:creationId xmlns:a16="http://schemas.microsoft.com/office/drawing/2014/main" id="{AB4F2308-62E1-5ED3-5FCD-93B659E3247E}"/>
              </a:ext>
            </a:extLst>
          </p:cNvPr>
          <p:cNvSpPr txBox="1"/>
          <p:nvPr/>
        </p:nvSpPr>
        <p:spPr>
          <a:xfrm>
            <a:off x="522387" y="1418721"/>
            <a:ext cx="11364813" cy="584775"/>
          </a:xfrm>
          <a:prstGeom prst="rect">
            <a:avLst/>
          </a:prstGeom>
          <a:noFill/>
        </p:spPr>
        <p:txBody>
          <a:bodyPr wrap="square" rtlCol="0">
            <a:spAutoFit/>
          </a:bodyPr>
          <a:lstStyle/>
          <a:p>
            <a:r>
              <a:rPr kumimoji="1" lang="ja-JP" altLang="en-US" sz="1600">
                <a:latin typeface="Noto Sans JP Medium" panose="020B0500000000000000" pitchFamily="34" charset="-128"/>
                <a:ea typeface="Noto Sans JP Medium" panose="020B0500000000000000" pitchFamily="34" charset="-128"/>
              </a:rPr>
              <a:t>土浦市「令和</a:t>
            </a:r>
            <a:r>
              <a:rPr kumimoji="1" lang="en-US" altLang="ja-JP" sz="1600">
                <a:latin typeface="Noto Sans JP Medium" panose="020B0500000000000000" pitchFamily="34" charset="-128"/>
                <a:ea typeface="Noto Sans JP Medium" panose="020B0500000000000000" pitchFamily="34" charset="-128"/>
              </a:rPr>
              <a:t>6</a:t>
            </a:r>
            <a:r>
              <a:rPr kumimoji="1" lang="ja-JP" altLang="en-US" sz="1600">
                <a:latin typeface="Noto Sans JP Medium" panose="020B0500000000000000" pitchFamily="34" charset="-128"/>
                <a:ea typeface="Noto Sans JP Medium" panose="020B0500000000000000" pitchFamily="34" charset="-128"/>
              </a:rPr>
              <a:t>年度長期財政見通し」と国立社会保障・人口問題研究所「日本の地域別将来人口推計</a:t>
            </a:r>
            <a:r>
              <a:rPr kumimoji="1" lang="en-US" altLang="ja-JP" sz="1600">
                <a:latin typeface="Noto Sans JP Medium" panose="020B0500000000000000" pitchFamily="34" charset="-128"/>
                <a:ea typeface="Noto Sans JP Medium" panose="020B0500000000000000" pitchFamily="34" charset="-128"/>
              </a:rPr>
              <a:t>(R5)</a:t>
            </a:r>
            <a:r>
              <a:rPr kumimoji="1" lang="ja-JP" altLang="en-US" sz="1600">
                <a:latin typeface="Noto Sans JP Medium" panose="020B0500000000000000" pitchFamily="34" charset="-128"/>
                <a:ea typeface="Noto Sans JP Medium" panose="020B0500000000000000" pitchFamily="34" charset="-128"/>
              </a:rPr>
              <a:t>」を元に</a:t>
            </a:r>
            <a:r>
              <a:rPr kumimoji="1" lang="en-US" altLang="ja-JP" sz="1600">
                <a:latin typeface="Noto Sans JP Medium" panose="020B0500000000000000" pitchFamily="34" charset="-128"/>
                <a:ea typeface="Noto Sans JP Medium" panose="020B0500000000000000" pitchFamily="34" charset="-128"/>
              </a:rPr>
              <a:t>2045</a:t>
            </a:r>
            <a:r>
              <a:rPr kumimoji="1" lang="ja-JP" altLang="en-US" sz="1600">
                <a:latin typeface="Noto Sans JP Medium" panose="020B0500000000000000" pitchFamily="34" charset="-128"/>
                <a:ea typeface="Noto Sans JP Medium" panose="020B0500000000000000" pitchFamily="34" charset="-128"/>
              </a:rPr>
              <a:t>年度までの</a:t>
            </a:r>
            <a:r>
              <a:rPr lang="ja-JP" altLang="en-US" sz="1600">
                <a:latin typeface="Noto Sans JP Medium" panose="020B0500000000000000" pitchFamily="34" charset="-128"/>
                <a:ea typeface="Noto Sans JP Medium" panose="020B0500000000000000" pitchFamily="34" charset="-128"/>
              </a:rPr>
              <a:t>歳入歳出の試算を実施した</a:t>
            </a:r>
            <a:endParaRPr kumimoji="1" lang="ja-JP" altLang="en-US" sz="1600">
              <a:latin typeface="Noto Sans JP Medium" panose="020B0500000000000000" pitchFamily="34" charset="-128"/>
              <a:ea typeface="Noto Sans JP Medium" panose="020B0500000000000000" pitchFamily="34" charset="-128"/>
            </a:endParaRPr>
          </a:p>
        </p:txBody>
      </p:sp>
      <p:grpSp>
        <p:nvGrpSpPr>
          <p:cNvPr id="14" name="グループ化 13">
            <a:extLst>
              <a:ext uri="{FF2B5EF4-FFF2-40B4-BE49-F238E27FC236}">
                <a16:creationId xmlns:a16="http://schemas.microsoft.com/office/drawing/2014/main" id="{200F35F0-5C2D-8500-7258-5C9A4CDE8794}"/>
              </a:ext>
            </a:extLst>
          </p:cNvPr>
          <p:cNvGrpSpPr/>
          <p:nvPr/>
        </p:nvGrpSpPr>
        <p:grpSpPr>
          <a:xfrm>
            <a:off x="6499517" y="4086297"/>
            <a:ext cx="5143577" cy="2182187"/>
            <a:chOff x="15110316" y="2880000"/>
            <a:chExt cx="5143577" cy="2182187"/>
          </a:xfrm>
          <a:solidFill>
            <a:schemeClr val="accent2">
              <a:lumMod val="40000"/>
              <a:lumOff val="60000"/>
            </a:schemeClr>
          </a:solidFill>
        </p:grpSpPr>
        <p:sp>
          <p:nvSpPr>
            <p:cNvPr id="8" name="フローチャート: 代替処理 7">
              <a:extLst>
                <a:ext uri="{FF2B5EF4-FFF2-40B4-BE49-F238E27FC236}">
                  <a16:creationId xmlns:a16="http://schemas.microsoft.com/office/drawing/2014/main" id="{C737B9FE-9D7E-570A-6AB1-A3C9A53DABE4}"/>
                </a:ext>
              </a:extLst>
            </p:cNvPr>
            <p:cNvSpPr/>
            <p:nvPr/>
          </p:nvSpPr>
          <p:spPr>
            <a:xfrm>
              <a:off x="15110316" y="2880000"/>
              <a:ext cx="5143577" cy="2182187"/>
            </a:xfrm>
            <a:prstGeom prst="flowChartAlternateProcess">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9" name="テキスト ボックス 8">
              <a:extLst>
                <a:ext uri="{FF2B5EF4-FFF2-40B4-BE49-F238E27FC236}">
                  <a16:creationId xmlns:a16="http://schemas.microsoft.com/office/drawing/2014/main" id="{6A1AF50D-AB8F-D84F-E8E3-709B3A3BD810}"/>
                </a:ext>
              </a:extLst>
            </p:cNvPr>
            <p:cNvSpPr txBox="1"/>
            <p:nvPr/>
          </p:nvSpPr>
          <p:spPr>
            <a:xfrm>
              <a:off x="15399280" y="3072165"/>
              <a:ext cx="1178528" cy="461665"/>
            </a:xfrm>
            <a:prstGeom prst="rect">
              <a:avLst/>
            </a:prstGeom>
            <a:grpFill/>
          </p:spPr>
          <p:txBody>
            <a:bodyPr wrap="none" rtlCol="0">
              <a:spAutoFit/>
            </a:bodyPr>
            <a:lstStyle/>
            <a:p>
              <a:r>
                <a:rPr kumimoji="1" lang="ja-JP" altLang="en-US" sz="2400" b="1">
                  <a:solidFill>
                    <a:schemeClr val="accent1">
                      <a:lumMod val="50000"/>
                    </a:schemeClr>
                  </a:solidFill>
                  <a:latin typeface="Noto Sans JP" panose="020B0500000000000000" pitchFamily="34" charset="-128"/>
                  <a:ea typeface="Noto Sans JP" panose="020B0500000000000000" pitchFamily="34" charset="-128"/>
                </a:rPr>
                <a:t>◆</a:t>
              </a:r>
              <a:r>
                <a:rPr kumimoji="1" lang="en-US" altLang="ja-JP" sz="2400" b="1">
                  <a:solidFill>
                    <a:schemeClr val="accent1">
                      <a:lumMod val="50000"/>
                    </a:schemeClr>
                  </a:solidFill>
                  <a:latin typeface="Noto Sans JP" panose="020B0500000000000000" pitchFamily="34" charset="-128"/>
                  <a:ea typeface="Noto Sans JP" panose="020B0500000000000000" pitchFamily="34" charset="-128"/>
                </a:rPr>
                <a:t> </a:t>
              </a:r>
              <a:r>
                <a:rPr lang="ja-JP" altLang="en-US" sz="2400" b="1">
                  <a:solidFill>
                    <a:schemeClr val="accent1">
                      <a:lumMod val="50000"/>
                    </a:schemeClr>
                  </a:solidFill>
                  <a:latin typeface="Noto Sans JP" panose="020B0500000000000000" pitchFamily="34" charset="-128"/>
                  <a:ea typeface="Noto Sans JP" panose="020B0500000000000000" pitchFamily="34" charset="-128"/>
                </a:rPr>
                <a:t>懸念</a:t>
              </a:r>
              <a:endParaRPr kumimoji="1" lang="ja-JP" altLang="en-US" sz="2400" b="1">
                <a:solidFill>
                  <a:schemeClr val="accent1">
                    <a:lumMod val="50000"/>
                  </a:schemeClr>
                </a:solidFill>
                <a:latin typeface="Noto Sans JP" panose="020B0500000000000000" pitchFamily="34" charset="-128"/>
                <a:ea typeface="Noto Sans JP" panose="020B0500000000000000" pitchFamily="34" charset="-128"/>
              </a:endParaRPr>
            </a:p>
          </p:txBody>
        </p:sp>
        <p:sp>
          <p:nvSpPr>
            <p:cNvPr id="10" name="テキスト ボックス 9">
              <a:extLst>
                <a:ext uri="{FF2B5EF4-FFF2-40B4-BE49-F238E27FC236}">
                  <a16:creationId xmlns:a16="http://schemas.microsoft.com/office/drawing/2014/main" id="{155517C5-B861-1274-FC40-2CEAA15793A7}"/>
                </a:ext>
              </a:extLst>
            </p:cNvPr>
            <p:cNvSpPr txBox="1"/>
            <p:nvPr/>
          </p:nvSpPr>
          <p:spPr>
            <a:xfrm>
              <a:off x="15399280" y="3634077"/>
              <a:ext cx="4692851" cy="646331"/>
            </a:xfrm>
            <a:prstGeom prst="rect">
              <a:avLst/>
            </a:prstGeom>
            <a:grpFill/>
          </p:spPr>
          <p:txBody>
            <a:bodyPr wrap="square" rtlCol="0">
              <a:spAutoFit/>
            </a:bodyPr>
            <a:lstStyle/>
            <a:p>
              <a:r>
                <a:rPr kumimoji="1" lang="ja-JP" altLang="en-US">
                  <a:latin typeface="Noto Sans JP Medium" panose="020B0500000000000000" pitchFamily="34" charset="-128"/>
                  <a:ea typeface="Noto Sans JP Medium" panose="020B0500000000000000" pitchFamily="34" charset="-128"/>
                </a:rPr>
                <a:t>予算不足で本来必要なインフラの維持改修の先送り</a:t>
              </a:r>
            </a:p>
          </p:txBody>
        </p:sp>
        <p:sp>
          <p:nvSpPr>
            <p:cNvPr id="11" name="テキスト ボックス 10">
              <a:extLst>
                <a:ext uri="{FF2B5EF4-FFF2-40B4-BE49-F238E27FC236}">
                  <a16:creationId xmlns:a16="http://schemas.microsoft.com/office/drawing/2014/main" id="{76780733-88FA-034D-1BB1-EE70E4A4223A}"/>
                </a:ext>
              </a:extLst>
            </p:cNvPr>
            <p:cNvSpPr txBox="1"/>
            <p:nvPr/>
          </p:nvSpPr>
          <p:spPr>
            <a:xfrm>
              <a:off x="15399280" y="4392504"/>
              <a:ext cx="4692851" cy="369332"/>
            </a:xfrm>
            <a:prstGeom prst="rect">
              <a:avLst/>
            </a:prstGeom>
            <a:grpFill/>
          </p:spPr>
          <p:txBody>
            <a:bodyPr wrap="square" rtlCol="0">
              <a:spAutoFit/>
            </a:bodyPr>
            <a:lstStyle/>
            <a:p>
              <a:r>
                <a:rPr lang="ja-JP" altLang="en-US">
                  <a:latin typeface="Noto Sans JP Medium" panose="020B0500000000000000" pitchFamily="34" charset="-128"/>
                  <a:ea typeface="Noto Sans JP Medium" panose="020B0500000000000000" pitchFamily="34" charset="-128"/>
                </a:rPr>
                <a:t>市独自の事業のための財源が不足</a:t>
              </a:r>
              <a:endParaRPr kumimoji="1" lang="ja-JP" altLang="en-US">
                <a:latin typeface="Noto Sans JP Medium" panose="020B0500000000000000" pitchFamily="34" charset="-128"/>
                <a:ea typeface="Noto Sans JP Medium" panose="020B0500000000000000" pitchFamily="34" charset="-128"/>
              </a:endParaRPr>
            </a:p>
          </p:txBody>
        </p:sp>
      </p:grpSp>
      <p:grpSp>
        <p:nvGrpSpPr>
          <p:cNvPr id="15" name="グループ化 14">
            <a:extLst>
              <a:ext uri="{FF2B5EF4-FFF2-40B4-BE49-F238E27FC236}">
                <a16:creationId xmlns:a16="http://schemas.microsoft.com/office/drawing/2014/main" id="{8396D954-CE43-370C-3E76-BF02E2F28E8B}"/>
              </a:ext>
            </a:extLst>
          </p:cNvPr>
          <p:cNvGrpSpPr/>
          <p:nvPr/>
        </p:nvGrpSpPr>
        <p:grpSpPr>
          <a:xfrm>
            <a:off x="6499518" y="1930117"/>
            <a:ext cx="5143577" cy="1899765"/>
            <a:chOff x="15110316" y="2862071"/>
            <a:chExt cx="5143577" cy="1899765"/>
          </a:xfrm>
          <a:solidFill>
            <a:schemeClr val="accent3">
              <a:lumMod val="40000"/>
              <a:lumOff val="60000"/>
            </a:schemeClr>
          </a:solidFill>
        </p:grpSpPr>
        <p:sp>
          <p:nvSpPr>
            <p:cNvPr id="16" name="フローチャート: 代替処理 15">
              <a:extLst>
                <a:ext uri="{FF2B5EF4-FFF2-40B4-BE49-F238E27FC236}">
                  <a16:creationId xmlns:a16="http://schemas.microsoft.com/office/drawing/2014/main" id="{9D94D0CB-7174-924F-DBAF-E5159FAA5BE9}"/>
                </a:ext>
              </a:extLst>
            </p:cNvPr>
            <p:cNvSpPr/>
            <p:nvPr/>
          </p:nvSpPr>
          <p:spPr>
            <a:xfrm>
              <a:off x="15110316" y="2862071"/>
              <a:ext cx="5143577" cy="1899765"/>
            </a:xfrm>
            <a:prstGeom prst="flowChartAlternateProcess">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7" name="テキスト ボックス 16">
              <a:extLst>
                <a:ext uri="{FF2B5EF4-FFF2-40B4-BE49-F238E27FC236}">
                  <a16:creationId xmlns:a16="http://schemas.microsoft.com/office/drawing/2014/main" id="{7DD9E40B-5A69-E9ED-9F9B-04F630BCB1E4}"/>
                </a:ext>
              </a:extLst>
            </p:cNvPr>
            <p:cNvSpPr txBox="1"/>
            <p:nvPr/>
          </p:nvSpPr>
          <p:spPr>
            <a:xfrm>
              <a:off x="15399280" y="3072165"/>
              <a:ext cx="1178528" cy="461665"/>
            </a:xfrm>
            <a:prstGeom prst="rect">
              <a:avLst/>
            </a:prstGeom>
            <a:grpFill/>
          </p:spPr>
          <p:txBody>
            <a:bodyPr wrap="none" rtlCol="0">
              <a:spAutoFit/>
            </a:bodyPr>
            <a:lstStyle/>
            <a:p>
              <a:r>
                <a:rPr kumimoji="1" lang="ja-JP" altLang="en-US" sz="2400" b="1">
                  <a:solidFill>
                    <a:schemeClr val="accent2">
                      <a:lumMod val="50000"/>
                    </a:schemeClr>
                  </a:solidFill>
                  <a:latin typeface="Noto Sans JP" panose="020B0500000000000000" pitchFamily="34" charset="-128"/>
                  <a:ea typeface="Noto Sans JP" panose="020B0500000000000000" pitchFamily="34" charset="-128"/>
                </a:rPr>
                <a:t>◆</a:t>
              </a:r>
              <a:r>
                <a:rPr kumimoji="1" lang="en-US" altLang="ja-JP" sz="2400" b="1">
                  <a:solidFill>
                    <a:schemeClr val="accent2">
                      <a:lumMod val="50000"/>
                    </a:schemeClr>
                  </a:solidFill>
                  <a:latin typeface="Noto Sans JP" panose="020B0500000000000000" pitchFamily="34" charset="-128"/>
                  <a:ea typeface="Noto Sans JP" panose="020B0500000000000000" pitchFamily="34" charset="-128"/>
                </a:rPr>
                <a:t> </a:t>
              </a:r>
              <a:r>
                <a:rPr kumimoji="1" lang="ja-JP" altLang="en-US" sz="2400" b="1">
                  <a:solidFill>
                    <a:schemeClr val="accent2">
                      <a:lumMod val="50000"/>
                    </a:schemeClr>
                  </a:solidFill>
                  <a:latin typeface="Noto Sans JP" panose="020B0500000000000000" pitchFamily="34" charset="-128"/>
                  <a:ea typeface="Noto Sans JP" panose="020B0500000000000000" pitchFamily="34" charset="-128"/>
                </a:rPr>
                <a:t>原因</a:t>
              </a:r>
            </a:p>
          </p:txBody>
        </p:sp>
        <p:sp>
          <p:nvSpPr>
            <p:cNvPr id="18" name="テキスト ボックス 17">
              <a:extLst>
                <a:ext uri="{FF2B5EF4-FFF2-40B4-BE49-F238E27FC236}">
                  <a16:creationId xmlns:a16="http://schemas.microsoft.com/office/drawing/2014/main" id="{3C364157-D1B9-93CE-1A74-22A22AE877A5}"/>
                </a:ext>
              </a:extLst>
            </p:cNvPr>
            <p:cNvSpPr txBox="1"/>
            <p:nvPr/>
          </p:nvSpPr>
          <p:spPr>
            <a:xfrm>
              <a:off x="15399280" y="3634077"/>
              <a:ext cx="4692851" cy="369332"/>
            </a:xfrm>
            <a:prstGeom prst="rect">
              <a:avLst/>
            </a:prstGeom>
            <a:grpFill/>
          </p:spPr>
          <p:txBody>
            <a:bodyPr wrap="square" rtlCol="0">
              <a:spAutoFit/>
            </a:bodyPr>
            <a:lstStyle/>
            <a:p>
              <a:r>
                <a:rPr lang="ja-JP" altLang="en-US">
                  <a:latin typeface="Noto Sans JP Medium" panose="020B0500000000000000" pitchFamily="34" charset="-128"/>
                  <a:ea typeface="Noto Sans JP Medium" panose="020B0500000000000000" pitchFamily="34" charset="-128"/>
                </a:rPr>
                <a:t>高齢化で扶助費が増加の一途</a:t>
              </a:r>
              <a:endParaRPr kumimoji="1" lang="ja-JP" altLang="en-US">
                <a:latin typeface="Noto Sans JP Medium" panose="020B0500000000000000" pitchFamily="34" charset="-128"/>
                <a:ea typeface="Noto Sans JP Medium" panose="020B0500000000000000" pitchFamily="34" charset="-128"/>
              </a:endParaRPr>
            </a:p>
          </p:txBody>
        </p:sp>
        <p:sp>
          <p:nvSpPr>
            <p:cNvPr id="19" name="テキスト ボックス 18">
              <a:extLst>
                <a:ext uri="{FF2B5EF4-FFF2-40B4-BE49-F238E27FC236}">
                  <a16:creationId xmlns:a16="http://schemas.microsoft.com/office/drawing/2014/main" id="{FE8AFD1A-66AF-44FA-0BFE-A380C025CA05}"/>
                </a:ext>
              </a:extLst>
            </p:cNvPr>
            <p:cNvSpPr txBox="1"/>
            <p:nvPr/>
          </p:nvSpPr>
          <p:spPr>
            <a:xfrm>
              <a:off x="15399280" y="4105635"/>
              <a:ext cx="4692851" cy="369332"/>
            </a:xfrm>
            <a:prstGeom prst="rect">
              <a:avLst/>
            </a:prstGeom>
            <a:grpFill/>
          </p:spPr>
          <p:txBody>
            <a:bodyPr wrap="square" rtlCol="0">
              <a:spAutoFit/>
            </a:bodyPr>
            <a:lstStyle/>
            <a:p>
              <a:r>
                <a:rPr kumimoji="1" lang="ja-JP" altLang="en-US">
                  <a:latin typeface="Noto Sans JP Medium" panose="020B0500000000000000" pitchFamily="34" charset="-128"/>
                  <a:ea typeface="Noto Sans JP Medium" panose="020B0500000000000000" pitchFamily="34" charset="-128"/>
                </a:rPr>
                <a:t>生産年齢人口の減少で歳出が伸びやなむ</a:t>
              </a:r>
            </a:p>
          </p:txBody>
        </p:sp>
      </p:grpSp>
      <p:sp>
        <p:nvSpPr>
          <p:cNvPr id="20" name="テキスト ボックス 19">
            <a:extLst>
              <a:ext uri="{FF2B5EF4-FFF2-40B4-BE49-F238E27FC236}">
                <a16:creationId xmlns:a16="http://schemas.microsoft.com/office/drawing/2014/main" id="{350095D4-BA16-508D-2A72-8F8D94287411}"/>
              </a:ext>
            </a:extLst>
          </p:cNvPr>
          <p:cNvSpPr txBox="1"/>
          <p:nvPr/>
        </p:nvSpPr>
        <p:spPr>
          <a:xfrm>
            <a:off x="263240" y="2604659"/>
            <a:ext cx="845103" cy="307777"/>
          </a:xfrm>
          <a:prstGeom prst="rect">
            <a:avLst/>
          </a:prstGeom>
          <a:noFill/>
        </p:spPr>
        <p:txBody>
          <a:bodyPr wrap="none" rtlCol="0">
            <a:spAutoFit/>
          </a:bodyPr>
          <a:lstStyle/>
          <a:p>
            <a:r>
              <a:rPr kumimoji="1" lang="en-US" altLang="ja-JP" sz="1400">
                <a:latin typeface="Noto Sans JP" panose="020B0500000000000000" pitchFamily="34" charset="-128"/>
                <a:ea typeface="Noto Sans JP" panose="020B0500000000000000" pitchFamily="34" charset="-128"/>
              </a:rPr>
              <a:t>(</a:t>
            </a:r>
            <a:r>
              <a:rPr kumimoji="1" lang="ja-JP" altLang="en-US" sz="1400">
                <a:latin typeface="Noto Sans JP" panose="020B0500000000000000" pitchFamily="34" charset="-128"/>
                <a:ea typeface="Noto Sans JP" panose="020B0500000000000000" pitchFamily="34" charset="-128"/>
              </a:rPr>
              <a:t>百万円</a:t>
            </a:r>
            <a:r>
              <a:rPr kumimoji="1" lang="en-US" altLang="ja-JP" sz="1400">
                <a:latin typeface="Noto Sans JP" panose="020B0500000000000000" pitchFamily="34" charset="-128"/>
                <a:ea typeface="Noto Sans JP" panose="020B0500000000000000" pitchFamily="34" charset="-128"/>
              </a:rPr>
              <a:t>)</a:t>
            </a:r>
            <a:endParaRPr kumimoji="1" lang="ja-JP" altLang="en-US" sz="1400">
              <a:latin typeface="Noto Sans JP" panose="020B0500000000000000" pitchFamily="34" charset="-128"/>
              <a:ea typeface="Noto Sans JP" panose="020B0500000000000000" pitchFamily="34" charset="-128"/>
            </a:endParaRPr>
          </a:p>
        </p:txBody>
      </p:sp>
      <p:grpSp>
        <p:nvGrpSpPr>
          <p:cNvPr id="48" name="グループ化 47">
            <a:extLst>
              <a:ext uri="{FF2B5EF4-FFF2-40B4-BE49-F238E27FC236}">
                <a16:creationId xmlns:a16="http://schemas.microsoft.com/office/drawing/2014/main" id="{832F99B0-D55F-9123-11E1-9387AB52AB83}"/>
              </a:ext>
            </a:extLst>
          </p:cNvPr>
          <p:cNvGrpSpPr/>
          <p:nvPr/>
        </p:nvGrpSpPr>
        <p:grpSpPr>
          <a:xfrm>
            <a:off x="1338694" y="3454400"/>
            <a:ext cx="4597044" cy="353677"/>
            <a:chOff x="1338694" y="3454400"/>
            <a:chExt cx="4597044" cy="353677"/>
          </a:xfrm>
        </p:grpSpPr>
        <p:sp>
          <p:nvSpPr>
            <p:cNvPr id="27" name="正方形/長方形 26">
              <a:extLst>
                <a:ext uri="{FF2B5EF4-FFF2-40B4-BE49-F238E27FC236}">
                  <a16:creationId xmlns:a16="http://schemas.microsoft.com/office/drawing/2014/main" id="{AFA7B6FA-6595-9D5A-A1E0-2C80AC83690C}"/>
                </a:ext>
              </a:extLst>
            </p:cNvPr>
            <p:cNvSpPr/>
            <p:nvPr/>
          </p:nvSpPr>
          <p:spPr>
            <a:xfrm>
              <a:off x="1338694" y="3705224"/>
              <a:ext cx="79779" cy="10285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28" name="正方形/長方形 27">
              <a:extLst>
                <a:ext uri="{FF2B5EF4-FFF2-40B4-BE49-F238E27FC236}">
                  <a16:creationId xmlns:a16="http://schemas.microsoft.com/office/drawing/2014/main" id="{0C0C2B1E-D04A-B030-D48E-FCF7AC4195A1}"/>
                </a:ext>
              </a:extLst>
            </p:cNvPr>
            <p:cNvSpPr/>
            <p:nvPr/>
          </p:nvSpPr>
          <p:spPr>
            <a:xfrm>
              <a:off x="1792719" y="3630572"/>
              <a:ext cx="79779" cy="139408"/>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29" name="正方形/長方形 28">
              <a:extLst>
                <a:ext uri="{FF2B5EF4-FFF2-40B4-BE49-F238E27FC236}">
                  <a16:creationId xmlns:a16="http://schemas.microsoft.com/office/drawing/2014/main" id="{2C9650B4-C635-20DC-8B48-3C4A419EF6CD}"/>
                </a:ext>
              </a:extLst>
            </p:cNvPr>
            <p:cNvSpPr/>
            <p:nvPr/>
          </p:nvSpPr>
          <p:spPr>
            <a:xfrm>
              <a:off x="1564119" y="3613150"/>
              <a:ext cx="79779" cy="1080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0" name="正方形/長方形 29">
              <a:extLst>
                <a:ext uri="{FF2B5EF4-FFF2-40B4-BE49-F238E27FC236}">
                  <a16:creationId xmlns:a16="http://schemas.microsoft.com/office/drawing/2014/main" id="{1F60370E-DC57-CD0A-BE6F-9AE670DB7412}"/>
                </a:ext>
              </a:extLst>
            </p:cNvPr>
            <p:cNvSpPr/>
            <p:nvPr/>
          </p:nvSpPr>
          <p:spPr>
            <a:xfrm>
              <a:off x="2014969" y="3698874"/>
              <a:ext cx="79779" cy="60376"/>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1" name="正方形/長方形 30">
              <a:extLst>
                <a:ext uri="{FF2B5EF4-FFF2-40B4-BE49-F238E27FC236}">
                  <a16:creationId xmlns:a16="http://schemas.microsoft.com/office/drawing/2014/main" id="{72F377BF-5101-CD7A-1C55-4C72D400981F}"/>
                </a:ext>
              </a:extLst>
            </p:cNvPr>
            <p:cNvSpPr/>
            <p:nvPr/>
          </p:nvSpPr>
          <p:spPr>
            <a:xfrm>
              <a:off x="2243569" y="3686174"/>
              <a:ext cx="79779" cy="60376"/>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3" name="正方形/長方形 32">
              <a:extLst>
                <a:ext uri="{FF2B5EF4-FFF2-40B4-BE49-F238E27FC236}">
                  <a16:creationId xmlns:a16="http://schemas.microsoft.com/office/drawing/2014/main" id="{E8255C84-62DF-C07C-ECEE-2D3D7BD745A0}"/>
                </a:ext>
              </a:extLst>
            </p:cNvPr>
            <p:cNvSpPr/>
            <p:nvPr/>
          </p:nvSpPr>
          <p:spPr>
            <a:xfrm>
              <a:off x="2467122" y="3660774"/>
              <a:ext cx="79779" cy="9987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2" name="正方形/長方形 11">
              <a:extLst>
                <a:ext uri="{FF2B5EF4-FFF2-40B4-BE49-F238E27FC236}">
                  <a16:creationId xmlns:a16="http://schemas.microsoft.com/office/drawing/2014/main" id="{675F6E3D-5A6D-63C1-7612-110C98D83D71}"/>
                </a:ext>
              </a:extLst>
            </p:cNvPr>
            <p:cNvSpPr/>
            <p:nvPr/>
          </p:nvSpPr>
          <p:spPr>
            <a:xfrm>
              <a:off x="2695722" y="3660774"/>
              <a:ext cx="79779" cy="9987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3" name="正方形/長方形 12">
              <a:extLst>
                <a:ext uri="{FF2B5EF4-FFF2-40B4-BE49-F238E27FC236}">
                  <a16:creationId xmlns:a16="http://schemas.microsoft.com/office/drawing/2014/main" id="{8DD64968-B8B7-7895-7BE0-571D95EF5236}"/>
                </a:ext>
              </a:extLst>
            </p:cNvPr>
            <p:cNvSpPr/>
            <p:nvPr/>
          </p:nvSpPr>
          <p:spPr>
            <a:xfrm>
              <a:off x="2916669" y="3660774"/>
              <a:ext cx="79779" cy="73076"/>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2" name="正方形/長方形 31">
              <a:extLst>
                <a:ext uri="{FF2B5EF4-FFF2-40B4-BE49-F238E27FC236}">
                  <a16:creationId xmlns:a16="http://schemas.microsoft.com/office/drawing/2014/main" id="{35125E2F-2CFD-6EF1-4726-A571E6324E4B}"/>
                </a:ext>
              </a:extLst>
            </p:cNvPr>
            <p:cNvSpPr/>
            <p:nvPr/>
          </p:nvSpPr>
          <p:spPr>
            <a:xfrm>
              <a:off x="3597344" y="3640272"/>
              <a:ext cx="79779" cy="73076"/>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4" name="正方形/長方形 33">
              <a:extLst>
                <a:ext uri="{FF2B5EF4-FFF2-40B4-BE49-F238E27FC236}">
                  <a16:creationId xmlns:a16="http://schemas.microsoft.com/office/drawing/2014/main" id="{283230FA-6B62-C127-29D0-37ADFD84A62B}"/>
                </a:ext>
              </a:extLst>
            </p:cNvPr>
            <p:cNvSpPr/>
            <p:nvPr/>
          </p:nvSpPr>
          <p:spPr>
            <a:xfrm>
              <a:off x="3146771" y="3640272"/>
              <a:ext cx="79779" cy="9987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5" name="正方形/長方形 34">
              <a:extLst>
                <a:ext uri="{FF2B5EF4-FFF2-40B4-BE49-F238E27FC236}">
                  <a16:creationId xmlns:a16="http://schemas.microsoft.com/office/drawing/2014/main" id="{B99AE620-95D1-68E2-1076-6CAA51E62E22}"/>
                </a:ext>
              </a:extLst>
            </p:cNvPr>
            <p:cNvSpPr/>
            <p:nvPr/>
          </p:nvSpPr>
          <p:spPr>
            <a:xfrm>
              <a:off x="3368196" y="3636172"/>
              <a:ext cx="79779" cy="9987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6" name="正方形/長方形 35">
              <a:extLst>
                <a:ext uri="{FF2B5EF4-FFF2-40B4-BE49-F238E27FC236}">
                  <a16:creationId xmlns:a16="http://schemas.microsoft.com/office/drawing/2014/main" id="{510F1FCE-32FB-B8D7-FEF0-67F4E0E9E66C}"/>
                </a:ext>
              </a:extLst>
            </p:cNvPr>
            <p:cNvSpPr/>
            <p:nvPr/>
          </p:nvSpPr>
          <p:spPr>
            <a:xfrm>
              <a:off x="3815145" y="3611569"/>
              <a:ext cx="79779" cy="99879"/>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7" name="正方形/長方形 36">
              <a:extLst>
                <a:ext uri="{FF2B5EF4-FFF2-40B4-BE49-F238E27FC236}">
                  <a16:creationId xmlns:a16="http://schemas.microsoft.com/office/drawing/2014/main" id="{754B9A01-024D-7C2D-3EF6-2B1AC73969CF}"/>
                </a:ext>
              </a:extLst>
            </p:cNvPr>
            <p:cNvSpPr/>
            <p:nvPr/>
          </p:nvSpPr>
          <p:spPr>
            <a:xfrm>
              <a:off x="4054125" y="3586120"/>
              <a:ext cx="70424" cy="117128"/>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9" name="正方形/長方形 38">
              <a:extLst>
                <a:ext uri="{FF2B5EF4-FFF2-40B4-BE49-F238E27FC236}">
                  <a16:creationId xmlns:a16="http://schemas.microsoft.com/office/drawing/2014/main" id="{AA47149A-4184-3D5A-A3F2-E7B9D3EAB2A0}"/>
                </a:ext>
              </a:extLst>
            </p:cNvPr>
            <p:cNvSpPr/>
            <p:nvPr/>
          </p:nvSpPr>
          <p:spPr>
            <a:xfrm>
              <a:off x="4275270" y="3580673"/>
              <a:ext cx="79128" cy="117127"/>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0" name="正方形/長方形 39">
              <a:extLst>
                <a:ext uri="{FF2B5EF4-FFF2-40B4-BE49-F238E27FC236}">
                  <a16:creationId xmlns:a16="http://schemas.microsoft.com/office/drawing/2014/main" id="{54965C8B-5B6A-E0C7-78F2-367EC719F9A5}"/>
                </a:ext>
              </a:extLst>
            </p:cNvPr>
            <p:cNvSpPr/>
            <p:nvPr/>
          </p:nvSpPr>
          <p:spPr>
            <a:xfrm>
              <a:off x="4496090" y="3543014"/>
              <a:ext cx="79128" cy="15395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1" name="正方形/長方形 40">
              <a:extLst>
                <a:ext uri="{FF2B5EF4-FFF2-40B4-BE49-F238E27FC236}">
                  <a16:creationId xmlns:a16="http://schemas.microsoft.com/office/drawing/2014/main" id="{A0C5CE2A-0DAD-A948-4A07-C9EA5A2D2F20}"/>
                </a:ext>
              </a:extLst>
            </p:cNvPr>
            <p:cNvSpPr/>
            <p:nvPr/>
          </p:nvSpPr>
          <p:spPr>
            <a:xfrm>
              <a:off x="4723552" y="3543014"/>
              <a:ext cx="79128" cy="15395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3" name="正方形/長方形 42">
              <a:extLst>
                <a:ext uri="{FF2B5EF4-FFF2-40B4-BE49-F238E27FC236}">
                  <a16:creationId xmlns:a16="http://schemas.microsoft.com/office/drawing/2014/main" id="{81550E75-5553-7B71-5ABA-E37C05CDF469}"/>
                </a:ext>
              </a:extLst>
            </p:cNvPr>
            <p:cNvSpPr/>
            <p:nvPr/>
          </p:nvSpPr>
          <p:spPr>
            <a:xfrm>
              <a:off x="4947909" y="3505201"/>
              <a:ext cx="79779" cy="189188"/>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4" name="正方形/長方形 43">
              <a:extLst>
                <a:ext uri="{FF2B5EF4-FFF2-40B4-BE49-F238E27FC236}">
                  <a16:creationId xmlns:a16="http://schemas.microsoft.com/office/drawing/2014/main" id="{D621E847-48F4-F111-EFF6-FE57668BB986}"/>
                </a:ext>
              </a:extLst>
            </p:cNvPr>
            <p:cNvSpPr/>
            <p:nvPr/>
          </p:nvSpPr>
          <p:spPr>
            <a:xfrm>
              <a:off x="5176509" y="3492501"/>
              <a:ext cx="79779" cy="189188"/>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5" name="正方形/長方形 44">
              <a:extLst>
                <a:ext uri="{FF2B5EF4-FFF2-40B4-BE49-F238E27FC236}">
                  <a16:creationId xmlns:a16="http://schemas.microsoft.com/office/drawing/2014/main" id="{F57D0D10-69CC-3E75-8E76-4859B671AE8A}"/>
                </a:ext>
              </a:extLst>
            </p:cNvPr>
            <p:cNvSpPr/>
            <p:nvPr/>
          </p:nvSpPr>
          <p:spPr>
            <a:xfrm>
              <a:off x="5401934" y="3482976"/>
              <a:ext cx="79779" cy="189188"/>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6" name="正方形/長方形 45">
              <a:extLst>
                <a:ext uri="{FF2B5EF4-FFF2-40B4-BE49-F238E27FC236}">
                  <a16:creationId xmlns:a16="http://schemas.microsoft.com/office/drawing/2014/main" id="{F3968AAC-769A-DC87-E164-EEF5AB320D4D}"/>
                </a:ext>
              </a:extLst>
            </p:cNvPr>
            <p:cNvSpPr/>
            <p:nvPr/>
          </p:nvSpPr>
          <p:spPr>
            <a:xfrm>
              <a:off x="5627359" y="3454400"/>
              <a:ext cx="79779" cy="211414"/>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7" name="正方形/長方形 46">
              <a:extLst>
                <a:ext uri="{FF2B5EF4-FFF2-40B4-BE49-F238E27FC236}">
                  <a16:creationId xmlns:a16="http://schemas.microsoft.com/office/drawing/2014/main" id="{F7C60354-2AE5-E3B3-C5FB-85D5DAE639F9}"/>
                </a:ext>
              </a:extLst>
            </p:cNvPr>
            <p:cNvSpPr/>
            <p:nvPr/>
          </p:nvSpPr>
          <p:spPr>
            <a:xfrm>
              <a:off x="5855959" y="3454400"/>
              <a:ext cx="79779" cy="211414"/>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sp>
        <p:nvSpPr>
          <p:cNvPr id="54" name="テキスト ボックス 53">
            <a:extLst>
              <a:ext uri="{FF2B5EF4-FFF2-40B4-BE49-F238E27FC236}">
                <a16:creationId xmlns:a16="http://schemas.microsoft.com/office/drawing/2014/main" id="{60ECB9C5-1C03-51FD-0A94-F53EB1B64423}"/>
              </a:ext>
            </a:extLst>
          </p:cNvPr>
          <p:cNvSpPr txBox="1"/>
          <p:nvPr/>
        </p:nvSpPr>
        <p:spPr>
          <a:xfrm>
            <a:off x="5845312" y="5814244"/>
            <a:ext cx="447558" cy="276999"/>
          </a:xfrm>
          <a:prstGeom prst="rect">
            <a:avLst/>
          </a:prstGeom>
          <a:noFill/>
        </p:spPr>
        <p:txBody>
          <a:bodyPr wrap="square" rtlCol="0">
            <a:spAutoFit/>
          </a:bodyPr>
          <a:lstStyle/>
          <a:p>
            <a:r>
              <a:rPr kumimoji="1" lang="en-US" altLang="ja-JP" sz="1200">
                <a:latin typeface="Noto Sans JP Medium" panose="020B0500000000000000" pitchFamily="34" charset="-128"/>
                <a:ea typeface="Noto Sans JP Medium" panose="020B0500000000000000" pitchFamily="34" charset="-128"/>
              </a:rPr>
              <a:t>(</a:t>
            </a:r>
            <a:r>
              <a:rPr kumimoji="1" lang="ja-JP" altLang="en-US" sz="1200">
                <a:latin typeface="Noto Sans JP Medium" panose="020B0500000000000000" pitchFamily="34" charset="-128"/>
                <a:ea typeface="Noto Sans JP Medium" panose="020B0500000000000000" pitchFamily="34" charset="-128"/>
              </a:rPr>
              <a:t>年</a:t>
            </a:r>
            <a:r>
              <a:rPr kumimoji="1" lang="en-US" altLang="ja-JP" sz="1200">
                <a:latin typeface="Noto Sans JP Medium" panose="020B0500000000000000" pitchFamily="34" charset="-128"/>
                <a:ea typeface="Noto Sans JP Medium" panose="020B0500000000000000" pitchFamily="34" charset="-128"/>
              </a:rPr>
              <a:t>)</a:t>
            </a:r>
            <a:endParaRPr kumimoji="1" lang="ja-JP" altLang="en-US" sz="1200">
              <a:latin typeface="Noto Sans JP Medium" panose="020B0500000000000000" pitchFamily="34" charset="-128"/>
              <a:ea typeface="Noto Sans JP Medium" panose="020B0500000000000000" pitchFamily="34" charset="-128"/>
            </a:endParaRPr>
          </a:p>
        </p:txBody>
      </p:sp>
      <p:grpSp>
        <p:nvGrpSpPr>
          <p:cNvPr id="56" name="グループ化 55">
            <a:extLst>
              <a:ext uri="{FF2B5EF4-FFF2-40B4-BE49-F238E27FC236}">
                <a16:creationId xmlns:a16="http://schemas.microsoft.com/office/drawing/2014/main" id="{D35D75D8-E31C-729A-2743-4EA043248E0D}"/>
              </a:ext>
            </a:extLst>
          </p:cNvPr>
          <p:cNvGrpSpPr/>
          <p:nvPr/>
        </p:nvGrpSpPr>
        <p:grpSpPr>
          <a:xfrm>
            <a:off x="3162139" y="2236959"/>
            <a:ext cx="8974484" cy="3854284"/>
            <a:chOff x="3162139" y="2236959"/>
            <a:chExt cx="8974484" cy="3854284"/>
          </a:xfrm>
        </p:grpSpPr>
        <p:grpSp>
          <p:nvGrpSpPr>
            <p:cNvPr id="5" name="グループ化 4">
              <a:extLst>
                <a:ext uri="{FF2B5EF4-FFF2-40B4-BE49-F238E27FC236}">
                  <a16:creationId xmlns:a16="http://schemas.microsoft.com/office/drawing/2014/main" id="{A48EB719-B7D2-278A-DD73-873288B86F31}"/>
                </a:ext>
              </a:extLst>
            </p:cNvPr>
            <p:cNvGrpSpPr/>
            <p:nvPr/>
          </p:nvGrpSpPr>
          <p:grpSpPr>
            <a:xfrm>
              <a:off x="3162139" y="2236959"/>
              <a:ext cx="6417185" cy="675473"/>
              <a:chOff x="3162139" y="2236959"/>
              <a:chExt cx="6417185" cy="675473"/>
            </a:xfrm>
          </p:grpSpPr>
          <p:sp>
            <p:nvSpPr>
              <p:cNvPr id="21" name="テキスト ボックス 20">
                <a:extLst>
                  <a:ext uri="{FF2B5EF4-FFF2-40B4-BE49-F238E27FC236}">
                    <a16:creationId xmlns:a16="http://schemas.microsoft.com/office/drawing/2014/main" id="{CF18A708-91B5-041C-12E7-6C714272C5D6}"/>
                  </a:ext>
                </a:extLst>
              </p:cNvPr>
              <p:cNvSpPr txBox="1"/>
              <p:nvPr/>
            </p:nvSpPr>
            <p:spPr>
              <a:xfrm>
                <a:off x="5915889" y="2604655"/>
                <a:ext cx="845103" cy="307777"/>
              </a:xfrm>
              <a:prstGeom prst="rect">
                <a:avLst/>
              </a:prstGeom>
              <a:noFill/>
            </p:spPr>
            <p:txBody>
              <a:bodyPr wrap="square" rtlCol="0">
                <a:spAutoFit/>
              </a:bodyPr>
              <a:lstStyle/>
              <a:p>
                <a:r>
                  <a:rPr kumimoji="1" lang="en-US" altLang="ja-JP" sz="1400">
                    <a:latin typeface="Noto Sans JP" panose="020B0500000000000000" pitchFamily="34" charset="-128"/>
                    <a:ea typeface="Noto Sans JP" panose="020B0500000000000000" pitchFamily="34" charset="-128"/>
                  </a:rPr>
                  <a:t>(</a:t>
                </a:r>
                <a:r>
                  <a:rPr kumimoji="1" lang="ja-JP" altLang="en-US" sz="1400">
                    <a:latin typeface="Noto Sans JP" panose="020B0500000000000000" pitchFamily="34" charset="-128"/>
                    <a:ea typeface="Noto Sans JP" panose="020B0500000000000000" pitchFamily="34" charset="-128"/>
                  </a:rPr>
                  <a:t>百万円</a:t>
                </a:r>
                <a:r>
                  <a:rPr kumimoji="1" lang="en-US" altLang="ja-JP" sz="1400">
                    <a:latin typeface="Noto Sans JP" panose="020B0500000000000000" pitchFamily="34" charset="-128"/>
                    <a:ea typeface="Noto Sans JP" panose="020B0500000000000000" pitchFamily="34" charset="-128"/>
                  </a:rPr>
                  <a:t>)</a:t>
                </a:r>
                <a:endParaRPr kumimoji="1" lang="ja-JP" altLang="en-US" sz="1400">
                  <a:latin typeface="Noto Sans JP" panose="020B0500000000000000" pitchFamily="34" charset="-128"/>
                  <a:ea typeface="Noto Sans JP" panose="020B0500000000000000" pitchFamily="34" charset="-128"/>
                </a:endParaRPr>
              </a:p>
            </p:txBody>
          </p:sp>
          <p:grpSp>
            <p:nvGrpSpPr>
              <p:cNvPr id="24" name="グループ化 23">
                <a:extLst>
                  <a:ext uri="{FF2B5EF4-FFF2-40B4-BE49-F238E27FC236}">
                    <a16:creationId xmlns:a16="http://schemas.microsoft.com/office/drawing/2014/main" id="{B6213E17-DD7E-1226-4685-18E38B364765}"/>
                  </a:ext>
                </a:extLst>
              </p:cNvPr>
              <p:cNvGrpSpPr/>
              <p:nvPr/>
            </p:nvGrpSpPr>
            <p:grpSpPr>
              <a:xfrm>
                <a:off x="3162139" y="2236959"/>
                <a:ext cx="6417185" cy="409075"/>
                <a:chOff x="3162139" y="2236959"/>
                <a:chExt cx="6417185" cy="409075"/>
              </a:xfrm>
            </p:grpSpPr>
            <p:sp>
              <p:nvSpPr>
                <p:cNvPr id="22" name="テキスト ボックス 21">
                  <a:extLst>
                    <a:ext uri="{FF2B5EF4-FFF2-40B4-BE49-F238E27FC236}">
                      <a16:creationId xmlns:a16="http://schemas.microsoft.com/office/drawing/2014/main" id="{5F76A1B1-CDE3-9A6B-B8BF-305154753DFF}"/>
                    </a:ext>
                  </a:extLst>
                </p:cNvPr>
                <p:cNvSpPr txBox="1"/>
                <p:nvPr/>
              </p:nvSpPr>
              <p:spPr>
                <a:xfrm>
                  <a:off x="3162139" y="2236959"/>
                  <a:ext cx="697627" cy="400110"/>
                </a:xfrm>
                <a:prstGeom prst="rect">
                  <a:avLst/>
                </a:prstGeom>
                <a:noFill/>
              </p:spPr>
              <p:txBody>
                <a:bodyPr wrap="none" rtlCol="0">
                  <a:spAutoFit/>
                </a:bodyPr>
                <a:lstStyle/>
                <a:p>
                  <a:r>
                    <a:rPr kumimoji="1" lang="ja-JP" altLang="en-US" sz="2000">
                      <a:latin typeface="Noto Sans JP Medium" panose="020B0500000000000000" pitchFamily="34" charset="-128"/>
                      <a:ea typeface="Noto Sans JP Medium" panose="020B0500000000000000" pitchFamily="34" charset="-128"/>
                    </a:rPr>
                    <a:t>歳出</a:t>
                  </a:r>
                </a:p>
              </p:txBody>
            </p:sp>
            <p:sp>
              <p:nvSpPr>
                <p:cNvPr id="23" name="テキスト ボックス 22">
                  <a:extLst>
                    <a:ext uri="{FF2B5EF4-FFF2-40B4-BE49-F238E27FC236}">
                      <a16:creationId xmlns:a16="http://schemas.microsoft.com/office/drawing/2014/main" id="{4BA2A815-53B0-7CDD-D0D8-231E531CEF17}"/>
                    </a:ext>
                  </a:extLst>
                </p:cNvPr>
                <p:cNvSpPr txBox="1"/>
                <p:nvPr/>
              </p:nvSpPr>
              <p:spPr>
                <a:xfrm>
                  <a:off x="8881697" y="2245924"/>
                  <a:ext cx="697627" cy="400110"/>
                </a:xfrm>
                <a:prstGeom prst="rect">
                  <a:avLst/>
                </a:prstGeom>
                <a:noFill/>
              </p:spPr>
              <p:txBody>
                <a:bodyPr wrap="none" rtlCol="0">
                  <a:spAutoFit/>
                </a:bodyPr>
                <a:lstStyle/>
                <a:p>
                  <a:r>
                    <a:rPr kumimoji="1" lang="ja-JP" altLang="en-US" sz="2000">
                      <a:latin typeface="Noto Sans JP Medium" panose="020B0500000000000000" pitchFamily="34" charset="-128"/>
                      <a:ea typeface="Noto Sans JP Medium" panose="020B0500000000000000" pitchFamily="34" charset="-128"/>
                    </a:rPr>
                    <a:t>歳入</a:t>
                  </a:r>
                </a:p>
              </p:txBody>
            </p:sp>
          </p:grpSp>
        </p:grpSp>
        <p:sp>
          <p:nvSpPr>
            <p:cNvPr id="55" name="テキスト ボックス 54">
              <a:extLst>
                <a:ext uri="{FF2B5EF4-FFF2-40B4-BE49-F238E27FC236}">
                  <a16:creationId xmlns:a16="http://schemas.microsoft.com/office/drawing/2014/main" id="{5E34AE86-8AEC-5FB4-C5F6-EB1FB484E220}"/>
                </a:ext>
              </a:extLst>
            </p:cNvPr>
            <p:cNvSpPr txBox="1"/>
            <p:nvPr/>
          </p:nvSpPr>
          <p:spPr>
            <a:xfrm>
              <a:off x="11689065" y="5814244"/>
              <a:ext cx="447558" cy="276999"/>
            </a:xfrm>
            <a:prstGeom prst="rect">
              <a:avLst/>
            </a:prstGeom>
            <a:noFill/>
          </p:spPr>
          <p:txBody>
            <a:bodyPr wrap="square" rtlCol="0">
              <a:spAutoFit/>
            </a:bodyPr>
            <a:lstStyle/>
            <a:p>
              <a:r>
                <a:rPr kumimoji="1" lang="en-US" altLang="ja-JP" sz="1200">
                  <a:latin typeface="Noto Sans JP Medium" panose="020B0500000000000000" pitchFamily="34" charset="-128"/>
                  <a:ea typeface="Noto Sans JP Medium" panose="020B0500000000000000" pitchFamily="34" charset="-128"/>
                </a:rPr>
                <a:t>(</a:t>
              </a:r>
              <a:r>
                <a:rPr kumimoji="1" lang="ja-JP" altLang="en-US" sz="1200">
                  <a:latin typeface="Noto Sans JP Medium" panose="020B0500000000000000" pitchFamily="34" charset="-128"/>
                  <a:ea typeface="Noto Sans JP Medium" panose="020B0500000000000000" pitchFamily="34" charset="-128"/>
                </a:rPr>
                <a:t>年</a:t>
              </a:r>
              <a:r>
                <a:rPr kumimoji="1" lang="en-US" altLang="ja-JP" sz="1200">
                  <a:latin typeface="Noto Sans JP Medium" panose="020B0500000000000000" pitchFamily="34" charset="-128"/>
                  <a:ea typeface="Noto Sans JP Medium" panose="020B0500000000000000" pitchFamily="34" charset="-128"/>
                </a:rPr>
                <a:t>)</a:t>
              </a:r>
              <a:endParaRPr kumimoji="1" lang="ja-JP" altLang="en-US" sz="1200">
                <a:latin typeface="Noto Sans JP Medium" panose="020B0500000000000000" pitchFamily="34" charset="-128"/>
                <a:ea typeface="Noto Sans JP Medium" panose="020B0500000000000000" pitchFamily="34" charset="-128"/>
              </a:endParaRPr>
            </a:p>
          </p:txBody>
        </p:sp>
      </p:grpSp>
      <p:sp>
        <p:nvSpPr>
          <p:cNvPr id="26" name="スライド番号プレースホルダー 25">
            <a:extLst>
              <a:ext uri="{FF2B5EF4-FFF2-40B4-BE49-F238E27FC236}">
                <a16:creationId xmlns:a16="http://schemas.microsoft.com/office/drawing/2014/main" id="{7309603A-0239-E3E5-7802-B9CE1A27CCA1}"/>
              </a:ext>
            </a:extLst>
          </p:cNvPr>
          <p:cNvSpPr>
            <a:spLocks noGrp="1"/>
          </p:cNvSpPr>
          <p:nvPr>
            <p:ph type="sldNum" sz="quarter" idx="4"/>
          </p:nvPr>
        </p:nvSpPr>
        <p:spPr/>
        <p:txBody>
          <a:bodyPr/>
          <a:lstStyle/>
          <a:p>
            <a:fld id="{920DAE75-F842-4F4B-A191-0461469ED5EB}" type="slidenum">
              <a:rPr lang="ja-JP" altLang="en-US" smtClean="0"/>
              <a:pPr/>
              <a:t>3</a:t>
            </a:fld>
            <a:endParaRPr lang="ja-JP" altLang="en-US"/>
          </a:p>
        </p:txBody>
      </p:sp>
    </p:spTree>
    <p:custDataLst>
      <p:tags r:id="rId1"/>
    </p:custDataLst>
    <p:extLst>
      <p:ext uri="{BB962C8B-B14F-4D97-AF65-F5344CB8AC3E}">
        <p14:creationId xmlns:p14="http://schemas.microsoft.com/office/powerpoint/2010/main" val="312642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00273 4.81481E-6 L -0.4819 0.00069 " pathEditMode="relative" rAng="0" ptsTypes="AA">
                                      <p:cBhvr>
                                        <p:cTn id="10" dur="2000" fill="hold"/>
                                        <p:tgtEl>
                                          <p:spTgt spid="38"/>
                                        </p:tgtEl>
                                        <p:attrNameLst>
                                          <p:attrName>ppt_x</p:attrName>
                                          <p:attrName>ppt_y</p:attrName>
                                        </p:attrNameLst>
                                      </p:cBhvr>
                                      <p:rCtr x="-24232" y="23"/>
                                    </p:animMotion>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5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67875CA-A64D-97F4-4E8D-93883DA0A7E6}"/>
              </a:ext>
            </a:extLst>
          </p:cNvPr>
          <p:cNvPicPr>
            <a:picLocks noChangeAspect="1"/>
          </p:cNvPicPr>
          <p:nvPr/>
        </p:nvPicPr>
        <p:blipFill>
          <a:blip r:embed="rId3"/>
          <a:stretch>
            <a:fillRect/>
          </a:stretch>
        </p:blipFill>
        <p:spPr>
          <a:xfrm>
            <a:off x="724127" y="2561202"/>
            <a:ext cx="6155175" cy="3782510"/>
          </a:xfrm>
          <a:prstGeom prst="rect">
            <a:avLst/>
          </a:prstGeom>
        </p:spPr>
      </p:pic>
      <p:sp>
        <p:nvSpPr>
          <p:cNvPr id="4" name="タイトル 3">
            <a:extLst>
              <a:ext uri="{FF2B5EF4-FFF2-40B4-BE49-F238E27FC236}">
                <a16:creationId xmlns:a16="http://schemas.microsoft.com/office/drawing/2014/main" id="{1F44B83B-1571-A006-C1DF-A5DC8F911A49}"/>
              </a:ext>
            </a:extLst>
          </p:cNvPr>
          <p:cNvSpPr>
            <a:spLocks noGrp="1"/>
          </p:cNvSpPr>
          <p:nvPr>
            <p:ph type="title"/>
          </p:nvPr>
        </p:nvSpPr>
        <p:spPr/>
        <p:txBody>
          <a:bodyPr/>
          <a:lstStyle/>
          <a:p>
            <a:r>
              <a:rPr kumimoji="1" lang="ja-JP" altLang="en-US"/>
              <a:t>純社会増を実現すると</a:t>
            </a:r>
          </a:p>
        </p:txBody>
      </p:sp>
      <p:sp>
        <p:nvSpPr>
          <p:cNvPr id="5" name="テキスト ボックス 4">
            <a:extLst>
              <a:ext uri="{FF2B5EF4-FFF2-40B4-BE49-F238E27FC236}">
                <a16:creationId xmlns:a16="http://schemas.microsoft.com/office/drawing/2014/main" id="{989D5A29-6D1E-4ECF-0AD8-742E8BC72A2C}"/>
              </a:ext>
            </a:extLst>
          </p:cNvPr>
          <p:cNvSpPr txBox="1"/>
          <p:nvPr/>
        </p:nvSpPr>
        <p:spPr>
          <a:xfrm>
            <a:off x="522387" y="1418721"/>
            <a:ext cx="11364813" cy="338554"/>
          </a:xfrm>
          <a:prstGeom prst="rect">
            <a:avLst/>
          </a:prstGeom>
          <a:noFill/>
        </p:spPr>
        <p:txBody>
          <a:bodyPr wrap="square" rtlCol="0">
            <a:spAutoFit/>
          </a:bodyPr>
          <a:lstStyle/>
          <a:p>
            <a:r>
              <a:rPr lang="ja-JP" altLang="en-US" sz="1600">
                <a:latin typeface="Noto Sans JP Medium" panose="020B0500000000000000" pitchFamily="34" charset="-128"/>
                <a:ea typeface="Noto Sans JP Medium" panose="020B0500000000000000" pitchFamily="34" charset="-128"/>
              </a:rPr>
              <a:t>社人研将来人口推計</a:t>
            </a:r>
            <a:r>
              <a:rPr lang="en-US" altLang="ja-JP" sz="1600">
                <a:latin typeface="Noto Sans JP Medium" panose="020B0500000000000000" pitchFamily="34" charset="-128"/>
                <a:ea typeface="Noto Sans JP Medium" panose="020B0500000000000000" pitchFamily="34" charset="-128"/>
              </a:rPr>
              <a:t>(R5)</a:t>
            </a:r>
            <a:r>
              <a:rPr lang="ja-JP" altLang="en-US" sz="1600">
                <a:latin typeface="Noto Sans JP Medium" panose="020B0500000000000000" pitchFamily="34" charset="-128"/>
                <a:ea typeface="Noto Sans JP Medium" panose="020B0500000000000000" pitchFamily="34" charset="-128"/>
              </a:rPr>
              <a:t>に上乗せする形で</a:t>
            </a:r>
            <a:r>
              <a:rPr lang="en-US" altLang="ja-JP" sz="1600">
                <a:latin typeface="Noto Sans JP Medium" panose="020B0500000000000000" pitchFamily="34" charset="-128"/>
                <a:ea typeface="Noto Sans JP Medium" panose="020B0500000000000000" pitchFamily="34" charset="-128"/>
              </a:rPr>
              <a:t>2045</a:t>
            </a:r>
            <a:r>
              <a:rPr lang="ja-JP" altLang="en-US" sz="1600">
                <a:latin typeface="Noto Sans JP Medium" panose="020B0500000000000000" pitchFamily="34" charset="-128"/>
                <a:ea typeface="Noto Sans JP Medium" panose="020B0500000000000000" pitchFamily="34" charset="-128"/>
              </a:rPr>
              <a:t>年までの社会増を仮定し、歳入歳出の予測を実施した</a:t>
            </a:r>
            <a:endParaRPr kumimoji="1" lang="ja-JP" altLang="en-US" sz="1600">
              <a:latin typeface="Noto Sans JP Medium" panose="020B0500000000000000" pitchFamily="34" charset="-128"/>
              <a:ea typeface="Noto Sans JP Medium" panose="020B0500000000000000" pitchFamily="34" charset="-128"/>
            </a:endParaRPr>
          </a:p>
        </p:txBody>
      </p:sp>
      <p:grpSp>
        <p:nvGrpSpPr>
          <p:cNvPr id="9" name="グループ化 8">
            <a:extLst>
              <a:ext uri="{FF2B5EF4-FFF2-40B4-BE49-F238E27FC236}">
                <a16:creationId xmlns:a16="http://schemas.microsoft.com/office/drawing/2014/main" id="{AFF6E935-EAF1-86B5-A621-33D4E456DE42}"/>
              </a:ext>
            </a:extLst>
          </p:cNvPr>
          <p:cNvGrpSpPr/>
          <p:nvPr/>
        </p:nvGrpSpPr>
        <p:grpSpPr>
          <a:xfrm>
            <a:off x="2577275" y="2012033"/>
            <a:ext cx="3294531" cy="499141"/>
            <a:chOff x="2847733" y="1861425"/>
            <a:chExt cx="3294531" cy="499141"/>
          </a:xfrm>
        </p:grpSpPr>
        <p:sp>
          <p:nvSpPr>
            <p:cNvPr id="8" name="正方形/長方形 7">
              <a:extLst>
                <a:ext uri="{FF2B5EF4-FFF2-40B4-BE49-F238E27FC236}">
                  <a16:creationId xmlns:a16="http://schemas.microsoft.com/office/drawing/2014/main" id="{DC284119-891D-F936-AF09-3EFF9B8E2EEE}"/>
                </a:ext>
              </a:extLst>
            </p:cNvPr>
            <p:cNvSpPr/>
            <p:nvPr/>
          </p:nvSpPr>
          <p:spPr>
            <a:xfrm>
              <a:off x="2847733" y="1861425"/>
              <a:ext cx="3294531" cy="49914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3C73623-F423-D50E-4C6F-BB1806733AB4}"/>
                </a:ext>
              </a:extLst>
            </p:cNvPr>
            <p:cNvSpPr txBox="1"/>
            <p:nvPr/>
          </p:nvSpPr>
          <p:spPr>
            <a:xfrm>
              <a:off x="2908694" y="1919125"/>
              <a:ext cx="3187306" cy="400110"/>
            </a:xfrm>
            <a:prstGeom prst="rect">
              <a:avLst/>
            </a:prstGeom>
            <a:noFill/>
          </p:spPr>
          <p:txBody>
            <a:bodyPr wrap="square" rtlCol="0">
              <a:spAutoFit/>
            </a:bodyPr>
            <a:lstStyle/>
            <a:p>
              <a:r>
                <a:rPr lang="en-US" altLang="ja-JP" sz="2000" b="1">
                  <a:solidFill>
                    <a:schemeClr val="accent1">
                      <a:lumMod val="50000"/>
                    </a:schemeClr>
                  </a:solidFill>
                  <a:latin typeface="Noto Sans JP" panose="020B0500000000000000" pitchFamily="34" charset="-128"/>
                  <a:ea typeface="Noto Sans JP" panose="020B0500000000000000" pitchFamily="34" charset="-128"/>
                </a:rPr>
                <a:t>2045</a:t>
              </a:r>
              <a:r>
                <a:rPr lang="ja-JP" altLang="en-US" sz="2000" b="1">
                  <a:solidFill>
                    <a:schemeClr val="accent1">
                      <a:lumMod val="50000"/>
                    </a:schemeClr>
                  </a:solidFill>
                  <a:latin typeface="Noto Sans JP" panose="020B0500000000000000" pitchFamily="34" charset="-128"/>
                  <a:ea typeface="Noto Sans JP" panose="020B0500000000000000" pitchFamily="34" charset="-128"/>
                </a:rPr>
                <a:t>年までの</a:t>
              </a:r>
              <a:r>
                <a:rPr kumimoji="1" lang="ja-JP" altLang="en-US" sz="2000" b="1">
                  <a:solidFill>
                    <a:schemeClr val="accent1">
                      <a:lumMod val="50000"/>
                    </a:schemeClr>
                  </a:solidFill>
                  <a:latin typeface="Noto Sans JP" panose="020B0500000000000000" pitchFamily="34" charset="-128"/>
                  <a:ea typeface="Noto Sans JP" panose="020B0500000000000000" pitchFamily="34" charset="-128"/>
                </a:rPr>
                <a:t>累積赤字額</a:t>
              </a:r>
            </a:p>
          </p:txBody>
        </p:sp>
      </p:grpSp>
      <p:sp>
        <p:nvSpPr>
          <p:cNvPr id="10" name="テキスト ボックス 9">
            <a:extLst>
              <a:ext uri="{FF2B5EF4-FFF2-40B4-BE49-F238E27FC236}">
                <a16:creationId xmlns:a16="http://schemas.microsoft.com/office/drawing/2014/main" id="{9C4456C1-E25D-BC75-4DC3-7334714B7268}"/>
              </a:ext>
            </a:extLst>
          </p:cNvPr>
          <p:cNvSpPr txBox="1"/>
          <p:nvPr/>
        </p:nvSpPr>
        <p:spPr>
          <a:xfrm>
            <a:off x="2590802" y="6240556"/>
            <a:ext cx="2704587" cy="338554"/>
          </a:xfrm>
          <a:prstGeom prst="rect">
            <a:avLst/>
          </a:prstGeom>
          <a:noFill/>
        </p:spPr>
        <p:txBody>
          <a:bodyPr wrap="none" rtlCol="0">
            <a:spAutoFit/>
          </a:bodyPr>
          <a:lstStyle/>
          <a:p>
            <a:r>
              <a:rPr kumimoji="1" lang="en-US" altLang="ja-JP" sz="1600">
                <a:latin typeface="Noto Sans JP Medium" panose="020B0500000000000000" pitchFamily="34" charset="-128"/>
                <a:ea typeface="Noto Sans JP Medium" panose="020B0500000000000000" pitchFamily="34" charset="-128"/>
              </a:rPr>
              <a:t>2045</a:t>
            </a:r>
            <a:r>
              <a:rPr kumimoji="1" lang="ja-JP" altLang="en-US" sz="1600">
                <a:latin typeface="Noto Sans JP Medium" panose="020B0500000000000000" pitchFamily="34" charset="-128"/>
                <a:ea typeface="Noto Sans JP Medium" panose="020B0500000000000000" pitchFamily="34" charset="-128"/>
              </a:rPr>
              <a:t>年までの累計純社会増</a:t>
            </a:r>
          </a:p>
        </p:txBody>
      </p:sp>
      <p:sp>
        <p:nvSpPr>
          <p:cNvPr id="12" name="テキスト ボックス 11">
            <a:extLst>
              <a:ext uri="{FF2B5EF4-FFF2-40B4-BE49-F238E27FC236}">
                <a16:creationId xmlns:a16="http://schemas.microsoft.com/office/drawing/2014/main" id="{6CCB5391-1A26-BFA4-ADFB-623029854D7A}"/>
              </a:ext>
            </a:extLst>
          </p:cNvPr>
          <p:cNvSpPr txBox="1"/>
          <p:nvPr/>
        </p:nvSpPr>
        <p:spPr>
          <a:xfrm>
            <a:off x="6117302" y="6237574"/>
            <a:ext cx="447558" cy="276999"/>
          </a:xfrm>
          <a:prstGeom prst="rect">
            <a:avLst/>
          </a:prstGeom>
          <a:noFill/>
        </p:spPr>
        <p:txBody>
          <a:bodyPr wrap="none" rtlCol="0">
            <a:spAutoFit/>
          </a:bodyPr>
          <a:lstStyle/>
          <a:p>
            <a:r>
              <a:rPr lang="en-US" altLang="ja-JP" sz="1200">
                <a:latin typeface="Noto Sans JP Medium" panose="020B0500000000000000" pitchFamily="34" charset="-128"/>
                <a:ea typeface="Noto Sans JP Medium" panose="020B0500000000000000" pitchFamily="34" charset="-128"/>
              </a:rPr>
              <a:t>(</a:t>
            </a:r>
            <a:r>
              <a:rPr lang="ja-JP" altLang="en-US" sz="1200">
                <a:latin typeface="Noto Sans JP Medium" panose="020B0500000000000000" pitchFamily="34" charset="-128"/>
                <a:ea typeface="Noto Sans JP Medium" panose="020B0500000000000000" pitchFamily="34" charset="-128"/>
              </a:rPr>
              <a:t>人</a:t>
            </a:r>
            <a:r>
              <a:rPr lang="en-US" altLang="ja-JP" sz="1200">
                <a:latin typeface="Noto Sans JP Medium" panose="020B0500000000000000" pitchFamily="34" charset="-128"/>
                <a:ea typeface="Noto Sans JP Medium" panose="020B0500000000000000" pitchFamily="34" charset="-128"/>
              </a:rPr>
              <a:t>)</a:t>
            </a:r>
            <a:endParaRPr kumimoji="1" lang="ja-JP" altLang="en-US" sz="1200">
              <a:latin typeface="Noto Sans JP Medium" panose="020B0500000000000000" pitchFamily="34" charset="-128"/>
              <a:ea typeface="Noto Sans JP Medium" panose="020B0500000000000000" pitchFamily="34" charset="-128"/>
            </a:endParaRPr>
          </a:p>
        </p:txBody>
      </p:sp>
      <p:sp>
        <p:nvSpPr>
          <p:cNvPr id="13" name="テキスト ボックス 12">
            <a:extLst>
              <a:ext uri="{FF2B5EF4-FFF2-40B4-BE49-F238E27FC236}">
                <a16:creationId xmlns:a16="http://schemas.microsoft.com/office/drawing/2014/main" id="{CD0AAC5A-C011-FD8C-1EDA-B71E64416616}"/>
              </a:ext>
            </a:extLst>
          </p:cNvPr>
          <p:cNvSpPr txBox="1"/>
          <p:nvPr/>
        </p:nvSpPr>
        <p:spPr>
          <a:xfrm>
            <a:off x="799625" y="2251841"/>
            <a:ext cx="755335" cy="276999"/>
          </a:xfrm>
          <a:prstGeom prst="rect">
            <a:avLst/>
          </a:prstGeom>
          <a:noFill/>
        </p:spPr>
        <p:txBody>
          <a:bodyPr wrap="none" rtlCol="0">
            <a:spAutoFit/>
          </a:bodyPr>
          <a:lstStyle/>
          <a:p>
            <a:r>
              <a:rPr lang="en-US" altLang="ja-JP" sz="1200">
                <a:latin typeface="Noto Sans JP Medium" panose="020B0500000000000000" pitchFamily="34" charset="-128"/>
                <a:ea typeface="Noto Sans JP Medium" panose="020B0500000000000000" pitchFamily="34" charset="-128"/>
              </a:rPr>
              <a:t>(</a:t>
            </a:r>
            <a:r>
              <a:rPr lang="ja-JP" altLang="en-US" sz="1200">
                <a:latin typeface="Noto Sans JP Medium" panose="020B0500000000000000" pitchFamily="34" charset="-128"/>
                <a:ea typeface="Noto Sans JP Medium" panose="020B0500000000000000" pitchFamily="34" charset="-128"/>
              </a:rPr>
              <a:t>百万円</a:t>
            </a:r>
            <a:r>
              <a:rPr lang="en-US" altLang="ja-JP" sz="1200">
                <a:latin typeface="Noto Sans JP Medium" panose="020B0500000000000000" pitchFamily="34" charset="-128"/>
                <a:ea typeface="Noto Sans JP Medium" panose="020B0500000000000000" pitchFamily="34" charset="-128"/>
              </a:rPr>
              <a:t>)</a:t>
            </a:r>
            <a:endParaRPr kumimoji="1" lang="ja-JP" altLang="en-US" sz="1200">
              <a:latin typeface="Noto Sans JP Medium" panose="020B0500000000000000" pitchFamily="34" charset="-128"/>
              <a:ea typeface="Noto Sans JP Medium" panose="020B0500000000000000" pitchFamily="34" charset="-128"/>
            </a:endParaRPr>
          </a:p>
        </p:txBody>
      </p:sp>
      <p:sp>
        <p:nvSpPr>
          <p:cNvPr id="14" name="矢印: 右 15">
            <a:extLst>
              <a:ext uri="{FF2B5EF4-FFF2-40B4-BE49-F238E27FC236}">
                <a16:creationId xmlns:a16="http://schemas.microsoft.com/office/drawing/2014/main" id="{F40A4BDA-D647-B8A9-67A7-C43F985EEAA6}"/>
              </a:ext>
            </a:extLst>
          </p:cNvPr>
          <p:cNvSpPr/>
          <p:nvPr/>
        </p:nvSpPr>
        <p:spPr>
          <a:xfrm>
            <a:off x="1646049" y="3094830"/>
            <a:ext cx="1017092" cy="268308"/>
          </a:xfrm>
          <a:prstGeom prst="rightArrow">
            <a:avLst>
              <a:gd name="adj1" fmla="val 28167"/>
              <a:gd name="adj2" fmla="val 41656"/>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solidFill>
              <a:latin typeface="Noto Sans JP Medium" panose="020B0500000000000000" pitchFamily="34" charset="-128"/>
            </a:endParaRPr>
          </a:p>
        </p:txBody>
      </p:sp>
      <p:sp>
        <p:nvSpPr>
          <p:cNvPr id="15" name="矢印: 右 15">
            <a:extLst>
              <a:ext uri="{FF2B5EF4-FFF2-40B4-BE49-F238E27FC236}">
                <a16:creationId xmlns:a16="http://schemas.microsoft.com/office/drawing/2014/main" id="{247FF778-C0D5-4FFB-85E1-06163B46C9C4}"/>
              </a:ext>
            </a:extLst>
          </p:cNvPr>
          <p:cNvSpPr/>
          <p:nvPr/>
        </p:nvSpPr>
        <p:spPr>
          <a:xfrm rot="5400000">
            <a:off x="2395409" y="3331918"/>
            <a:ext cx="563171" cy="268308"/>
          </a:xfrm>
          <a:prstGeom prst="rightArrow">
            <a:avLst>
              <a:gd name="adj1" fmla="val 28167"/>
              <a:gd name="adj2" fmla="val 41656"/>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solidFill>
              <a:latin typeface="Noto Sans JP Medium" panose="020B0500000000000000" pitchFamily="34" charset="-128"/>
            </a:endParaRPr>
          </a:p>
        </p:txBody>
      </p:sp>
      <p:sp>
        <p:nvSpPr>
          <p:cNvPr id="16" name="角丸四角形 15">
            <a:extLst>
              <a:ext uri="{FF2B5EF4-FFF2-40B4-BE49-F238E27FC236}">
                <a16:creationId xmlns:a16="http://schemas.microsoft.com/office/drawing/2014/main" id="{59FC731F-4FF6-2B11-251B-F907760C781C}"/>
              </a:ext>
            </a:extLst>
          </p:cNvPr>
          <p:cNvSpPr/>
          <p:nvPr/>
        </p:nvSpPr>
        <p:spPr>
          <a:xfrm>
            <a:off x="3667986" y="2915374"/>
            <a:ext cx="2629048" cy="829884"/>
          </a:xfrm>
          <a:prstGeom prst="roundRect">
            <a:avLst/>
          </a:prstGeom>
          <a:solidFill>
            <a:schemeClr val="accent3">
              <a:lumMod val="40000"/>
              <a:lumOff val="60000"/>
              <a:alpha val="6760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a:solidFill>
                  <a:schemeClr val="tx1"/>
                </a:solidFill>
                <a:latin typeface="Noto Sans JP Medium" panose="020B0500000000000000" pitchFamily="34" charset="-128"/>
                <a:ea typeface="Noto Sans JP Medium" panose="020B0500000000000000" pitchFamily="34" charset="-128"/>
              </a:rPr>
              <a:t>5,000</a:t>
            </a:r>
            <a:r>
              <a:rPr lang="ja-JP" altLang="en-US">
                <a:solidFill>
                  <a:schemeClr val="tx1"/>
                </a:solidFill>
                <a:latin typeface="Noto Sans JP Medium" panose="020B0500000000000000" pitchFamily="34" charset="-128"/>
                <a:ea typeface="Noto Sans JP Medium" panose="020B0500000000000000" pitchFamily="34" charset="-128"/>
              </a:rPr>
              <a:t>人増で</a:t>
            </a:r>
            <a:endParaRPr lang="en-US" altLang="ja-JP">
              <a:solidFill>
                <a:schemeClr val="tx1"/>
              </a:solidFill>
              <a:latin typeface="Noto Sans JP Medium" panose="020B0500000000000000" pitchFamily="34" charset="-128"/>
              <a:ea typeface="Noto Sans JP Medium" panose="020B0500000000000000" pitchFamily="34" charset="-128"/>
            </a:endParaRPr>
          </a:p>
          <a:p>
            <a:r>
              <a:rPr lang="ja-JP" altLang="en-US">
                <a:solidFill>
                  <a:schemeClr val="tx1"/>
                </a:solidFill>
                <a:latin typeface="Noto Sans JP Medium" panose="020B0500000000000000" pitchFamily="34" charset="-128"/>
                <a:ea typeface="Noto Sans JP Medium" panose="020B0500000000000000" pitchFamily="34" charset="-128"/>
              </a:rPr>
              <a:t>約</a:t>
            </a:r>
            <a:r>
              <a:rPr lang="en-US" altLang="ja-JP" sz="2400" b="1">
                <a:solidFill>
                  <a:schemeClr val="accent2">
                    <a:lumMod val="50000"/>
                  </a:schemeClr>
                </a:solidFill>
                <a:latin typeface="Noto Sans JP" panose="020B0500000000000000" pitchFamily="34" charset="-128"/>
                <a:ea typeface="Noto Sans JP" panose="020B0500000000000000" pitchFamily="34" charset="-128"/>
              </a:rPr>
              <a:t>55</a:t>
            </a:r>
            <a:r>
              <a:rPr lang="ja-JP" altLang="en-US" sz="2400" b="1">
                <a:solidFill>
                  <a:schemeClr val="accent2">
                    <a:lumMod val="50000"/>
                  </a:schemeClr>
                </a:solidFill>
                <a:latin typeface="Noto Sans JP" panose="020B0500000000000000" pitchFamily="34" charset="-128"/>
                <a:ea typeface="Noto Sans JP" panose="020B0500000000000000" pitchFamily="34" charset="-128"/>
              </a:rPr>
              <a:t>億円</a:t>
            </a:r>
            <a:r>
              <a:rPr lang="ja-JP" altLang="en-US">
                <a:solidFill>
                  <a:schemeClr val="tx1"/>
                </a:solidFill>
                <a:latin typeface="Noto Sans JP Medium" panose="020B0500000000000000" pitchFamily="34" charset="-128"/>
                <a:ea typeface="Noto Sans JP Medium" panose="020B0500000000000000" pitchFamily="34" charset="-128"/>
              </a:rPr>
              <a:t>の削減</a:t>
            </a:r>
            <a:endParaRPr kumimoji="1" lang="ja-JP" altLang="en-US">
              <a:solidFill>
                <a:schemeClr val="tx1"/>
              </a:solidFill>
              <a:latin typeface="Noto Sans JP Medium" panose="020B0500000000000000" pitchFamily="34" charset="-128"/>
              <a:ea typeface="Noto Sans JP Medium" panose="020B0500000000000000" pitchFamily="34" charset="-128"/>
            </a:endParaRPr>
          </a:p>
        </p:txBody>
      </p:sp>
      <p:sp>
        <p:nvSpPr>
          <p:cNvPr id="19" name="フローチャート: 代替処理 18">
            <a:extLst>
              <a:ext uri="{FF2B5EF4-FFF2-40B4-BE49-F238E27FC236}">
                <a16:creationId xmlns:a16="http://schemas.microsoft.com/office/drawing/2014/main" id="{4245B997-2CFC-64FE-2C18-85AE67B0D624}"/>
              </a:ext>
            </a:extLst>
          </p:cNvPr>
          <p:cNvSpPr/>
          <p:nvPr/>
        </p:nvSpPr>
        <p:spPr>
          <a:xfrm>
            <a:off x="7145496" y="2563121"/>
            <a:ext cx="4894102" cy="3532818"/>
          </a:xfrm>
          <a:prstGeom prst="flowChartAlternateProcess">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20" name="テキスト ボックス 19">
            <a:extLst>
              <a:ext uri="{FF2B5EF4-FFF2-40B4-BE49-F238E27FC236}">
                <a16:creationId xmlns:a16="http://schemas.microsoft.com/office/drawing/2014/main" id="{54290ADA-2498-3E44-420B-667237D9C6FD}"/>
              </a:ext>
            </a:extLst>
          </p:cNvPr>
          <p:cNvSpPr txBox="1"/>
          <p:nvPr/>
        </p:nvSpPr>
        <p:spPr>
          <a:xfrm>
            <a:off x="7413932" y="2746640"/>
            <a:ext cx="1196161" cy="461665"/>
          </a:xfrm>
          <a:prstGeom prst="rect">
            <a:avLst/>
          </a:prstGeom>
          <a:solidFill>
            <a:schemeClr val="accent3">
              <a:lumMod val="40000"/>
              <a:lumOff val="60000"/>
            </a:schemeClr>
          </a:solidFill>
        </p:spPr>
        <p:txBody>
          <a:bodyPr wrap="none" rtlCol="0">
            <a:spAutoFit/>
          </a:bodyPr>
          <a:lstStyle/>
          <a:p>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a:t>
            </a:r>
            <a:r>
              <a:rPr kumimoji="1" lang="en-US" altLang="ja-JP" sz="2400" b="1">
                <a:solidFill>
                  <a:schemeClr val="accent2">
                    <a:lumMod val="50000"/>
                  </a:schemeClr>
                </a:solidFill>
                <a:latin typeface="Noto Sans JP Black" panose="020B0500000000000000" pitchFamily="34" charset="-128"/>
                <a:ea typeface="Noto Sans JP Black" panose="020B0500000000000000" pitchFamily="34" charset="-128"/>
              </a:rPr>
              <a:t> </a:t>
            </a:r>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背景</a:t>
            </a:r>
          </a:p>
        </p:txBody>
      </p:sp>
      <p:sp>
        <p:nvSpPr>
          <p:cNvPr id="21" name="テキスト ボックス 20">
            <a:extLst>
              <a:ext uri="{FF2B5EF4-FFF2-40B4-BE49-F238E27FC236}">
                <a16:creationId xmlns:a16="http://schemas.microsoft.com/office/drawing/2014/main" id="{92C1E9BE-4C23-E734-19BD-38BB1FDDE689}"/>
              </a:ext>
            </a:extLst>
          </p:cNvPr>
          <p:cNvSpPr txBox="1"/>
          <p:nvPr/>
        </p:nvSpPr>
        <p:spPr>
          <a:xfrm>
            <a:off x="7413932" y="3272063"/>
            <a:ext cx="4359472" cy="2308324"/>
          </a:xfrm>
          <a:prstGeom prst="rect">
            <a:avLst/>
          </a:prstGeom>
          <a:solidFill>
            <a:schemeClr val="accent3">
              <a:lumMod val="40000"/>
              <a:lumOff val="60000"/>
            </a:schemeClr>
          </a:solidFill>
        </p:spPr>
        <p:txBody>
          <a:bodyPr wrap="square" rtlCol="0">
            <a:spAutoFit/>
          </a:bodyPr>
          <a:lstStyle/>
          <a:p>
            <a:r>
              <a:rPr kumimoji="1" lang="en-US" altLang="ja-JP">
                <a:latin typeface="Noto Sans JP Medium" panose="020B0500000000000000" pitchFamily="34" charset="-128"/>
                <a:ea typeface="Noto Sans JP Medium" panose="020B0500000000000000" pitchFamily="34" charset="-128"/>
              </a:rPr>
              <a:t>R5</a:t>
            </a:r>
            <a:r>
              <a:rPr kumimoji="1" lang="ja-JP" altLang="en-US">
                <a:latin typeface="Noto Sans JP Medium" panose="020B0500000000000000" pitchFamily="34" charset="-128"/>
                <a:ea typeface="Noto Sans JP Medium" panose="020B0500000000000000" pitchFamily="34" charset="-128"/>
              </a:rPr>
              <a:t>以降、社人研の社会増減の予想と反し、純社会増が継続している</a:t>
            </a:r>
            <a:endParaRPr kumimoji="1" lang="en-US" altLang="ja-JP">
              <a:latin typeface="Noto Sans JP Medium" panose="020B0500000000000000" pitchFamily="34" charset="-128"/>
              <a:ea typeface="Noto Sans JP Medium" panose="020B0500000000000000" pitchFamily="34" charset="-128"/>
            </a:endParaRPr>
          </a:p>
          <a:p>
            <a:endParaRPr lang="en-US" altLang="ja-JP">
              <a:latin typeface="Noto Sans JP Medium" panose="020B0500000000000000" pitchFamily="34" charset="-128"/>
              <a:ea typeface="Noto Sans JP Medium" panose="020B0500000000000000" pitchFamily="34" charset="-128"/>
            </a:endParaRPr>
          </a:p>
          <a:p>
            <a:r>
              <a:rPr kumimoji="1" lang="en-US" altLang="ja-JP">
                <a:latin typeface="Noto Sans JP Medium" panose="020B0500000000000000" pitchFamily="34" charset="-128"/>
                <a:ea typeface="Noto Sans JP Medium" panose="020B0500000000000000" pitchFamily="34" charset="-128"/>
              </a:rPr>
              <a:t>2023</a:t>
            </a:r>
            <a:r>
              <a:rPr kumimoji="1" lang="ja-JP" altLang="en-US">
                <a:latin typeface="Noto Sans JP Medium" panose="020B0500000000000000" pitchFamily="34" charset="-128"/>
                <a:ea typeface="Noto Sans JP Medium" panose="020B0500000000000000" pitchFamily="34" charset="-128"/>
              </a:rPr>
              <a:t>年は、</a:t>
            </a:r>
            <a:r>
              <a:rPr kumimoji="1" lang="en-US" altLang="ja-JP">
                <a:latin typeface="Noto Sans JP Medium" panose="020B0500000000000000" pitchFamily="34" charset="-128"/>
                <a:ea typeface="Noto Sans JP Medium" panose="020B0500000000000000" pitchFamily="34" charset="-128"/>
              </a:rPr>
              <a:t>1274</a:t>
            </a:r>
            <a:r>
              <a:rPr kumimoji="1" lang="ja-JP" altLang="en-US">
                <a:latin typeface="Noto Sans JP Medium" panose="020B0500000000000000" pitchFamily="34" charset="-128"/>
                <a:ea typeface="Noto Sans JP Medium" panose="020B0500000000000000" pitchFamily="34" charset="-128"/>
              </a:rPr>
              <a:t>人となり、大幅な転入超過</a:t>
            </a:r>
          </a:p>
          <a:p>
            <a:endParaRPr lang="en-US" altLang="ja-JP">
              <a:latin typeface="Noto Sans JP Medium" panose="020B0500000000000000" pitchFamily="34" charset="-128"/>
              <a:ea typeface="Noto Sans JP Medium" panose="020B0500000000000000" pitchFamily="34" charset="-128"/>
            </a:endParaRPr>
          </a:p>
          <a:p>
            <a:r>
              <a:rPr lang="en-US" altLang="ja-JP">
                <a:latin typeface="Noto Sans JP Medium" panose="020B0500000000000000" pitchFamily="34" charset="-128"/>
                <a:ea typeface="Noto Sans JP Medium" panose="020B0500000000000000" pitchFamily="34" charset="-128"/>
              </a:rPr>
              <a:t>20</a:t>
            </a:r>
            <a:r>
              <a:rPr lang="ja-JP" altLang="en-US">
                <a:latin typeface="Noto Sans JP Medium" panose="020B0500000000000000" pitchFamily="34" charset="-128"/>
                <a:ea typeface="Noto Sans JP Medium" panose="020B0500000000000000" pitchFamily="34" charset="-128"/>
              </a:rPr>
              <a:t>年間で純社会増を実現できる可能性がある</a:t>
            </a:r>
            <a:endParaRPr lang="en-US" altLang="ja-JP">
              <a:latin typeface="Noto Sans JP Medium" panose="020B0500000000000000" pitchFamily="34" charset="-128"/>
              <a:ea typeface="Noto Sans JP Medium" panose="020B0500000000000000" pitchFamily="34" charset="-128"/>
            </a:endParaRPr>
          </a:p>
        </p:txBody>
      </p:sp>
      <p:sp>
        <p:nvSpPr>
          <p:cNvPr id="2" name="スライド番号プレースホルダー 1">
            <a:extLst>
              <a:ext uri="{FF2B5EF4-FFF2-40B4-BE49-F238E27FC236}">
                <a16:creationId xmlns:a16="http://schemas.microsoft.com/office/drawing/2014/main" id="{44A97902-6583-84C0-3123-3BAA509ADE7F}"/>
              </a:ext>
            </a:extLst>
          </p:cNvPr>
          <p:cNvSpPr>
            <a:spLocks noGrp="1"/>
          </p:cNvSpPr>
          <p:nvPr>
            <p:ph type="sldNum" sz="quarter" idx="4"/>
          </p:nvPr>
        </p:nvSpPr>
        <p:spPr/>
        <p:txBody>
          <a:bodyPr/>
          <a:lstStyle/>
          <a:p>
            <a:fld id="{920DAE75-F842-4F4B-A191-0461469ED5EB}" type="slidenum">
              <a:rPr lang="ja-JP" altLang="en-US" smtClean="0"/>
              <a:pPr/>
              <a:t>4</a:t>
            </a:fld>
            <a:endParaRPr lang="ja-JP" altLang="en-US"/>
          </a:p>
        </p:txBody>
      </p:sp>
    </p:spTree>
    <p:extLst>
      <p:ext uri="{BB962C8B-B14F-4D97-AF65-F5344CB8AC3E}">
        <p14:creationId xmlns:p14="http://schemas.microsoft.com/office/powerpoint/2010/main" val="1239805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55EDFDB-3413-7DC6-E329-4EC884E00310}"/>
              </a:ext>
            </a:extLst>
          </p:cNvPr>
          <p:cNvSpPr>
            <a:spLocks noGrp="1"/>
          </p:cNvSpPr>
          <p:nvPr>
            <p:ph type="title"/>
          </p:nvPr>
        </p:nvSpPr>
        <p:spPr/>
        <p:txBody>
          <a:bodyPr>
            <a:normAutofit/>
          </a:bodyPr>
          <a:lstStyle/>
          <a:p>
            <a:r>
              <a:rPr kumimoji="1" lang="ja-JP" altLang="en-US"/>
              <a:t>計画人口を</a:t>
            </a:r>
            <a:r>
              <a:rPr kumimoji="1" lang="en-US" altLang="ja-JP"/>
              <a:t>13</a:t>
            </a:r>
            <a:r>
              <a:rPr lang="ja-JP" altLang="en-US"/>
              <a:t>万</a:t>
            </a:r>
            <a:r>
              <a:rPr lang="en-US" altLang="ja-JP"/>
              <a:t>2</a:t>
            </a:r>
            <a:r>
              <a:rPr lang="ja-JP" altLang="en-US"/>
              <a:t>千人と設定</a:t>
            </a:r>
            <a:endParaRPr kumimoji="1" lang="ja-JP" altLang="en-US"/>
          </a:p>
        </p:txBody>
      </p:sp>
      <p:sp>
        <p:nvSpPr>
          <p:cNvPr id="5" name="テキスト ボックス 4">
            <a:extLst>
              <a:ext uri="{FF2B5EF4-FFF2-40B4-BE49-F238E27FC236}">
                <a16:creationId xmlns:a16="http://schemas.microsoft.com/office/drawing/2014/main" id="{0DACE3E4-1C89-7758-8CD9-F51DF653BFE1}"/>
              </a:ext>
            </a:extLst>
          </p:cNvPr>
          <p:cNvSpPr txBox="1"/>
          <p:nvPr/>
        </p:nvSpPr>
        <p:spPr>
          <a:xfrm>
            <a:off x="522387" y="1418721"/>
            <a:ext cx="11364813" cy="338554"/>
          </a:xfrm>
          <a:prstGeom prst="rect">
            <a:avLst/>
          </a:prstGeom>
          <a:noFill/>
        </p:spPr>
        <p:txBody>
          <a:bodyPr wrap="square" rtlCol="0">
            <a:spAutoFit/>
          </a:bodyPr>
          <a:lstStyle/>
          <a:p>
            <a:r>
              <a:rPr lang="ja-JP" altLang="en-US" sz="1600">
                <a:latin typeface="Noto Sans JP Medium" panose="020B0500000000000000" pitchFamily="34" charset="-128"/>
                <a:ea typeface="Noto Sans JP Medium" panose="020B0500000000000000" pitchFamily="34" charset="-128"/>
              </a:rPr>
              <a:t>社人研将来人口推計に</a:t>
            </a:r>
            <a:r>
              <a:rPr lang="en-US" altLang="ja-JP" sz="1600">
                <a:latin typeface="Noto Sans JP Medium" panose="020B0500000000000000" pitchFamily="34" charset="-128"/>
                <a:ea typeface="Noto Sans JP Medium" panose="020B0500000000000000" pitchFamily="34" charset="-128"/>
              </a:rPr>
              <a:t>2045</a:t>
            </a:r>
            <a:r>
              <a:rPr lang="ja-JP" altLang="en-US" sz="1600">
                <a:latin typeface="Noto Sans JP Medium" panose="020B0500000000000000" pitchFamily="34" charset="-128"/>
                <a:ea typeface="Noto Sans JP Medium" panose="020B0500000000000000" pitchFamily="34" charset="-128"/>
              </a:rPr>
              <a:t>年までの累計純社会増として、</a:t>
            </a:r>
            <a:r>
              <a:rPr lang="en-US" altLang="ja-JP" sz="1600">
                <a:latin typeface="Noto Sans JP Medium" panose="020B0500000000000000" pitchFamily="34" charset="-128"/>
                <a:ea typeface="Noto Sans JP Medium" panose="020B0500000000000000" pitchFamily="34" charset="-128"/>
              </a:rPr>
              <a:t>1</a:t>
            </a:r>
            <a:r>
              <a:rPr lang="ja-JP" altLang="en-US" sz="1600">
                <a:latin typeface="Noto Sans JP Medium" panose="020B0500000000000000" pitchFamily="34" charset="-128"/>
                <a:ea typeface="Noto Sans JP Medium" panose="020B0500000000000000" pitchFamily="34" charset="-128"/>
              </a:rPr>
              <a:t>万人を上乗せする</a:t>
            </a:r>
            <a:endParaRPr kumimoji="1" lang="ja-JP" altLang="en-US" sz="1600">
              <a:latin typeface="Noto Sans JP Medium" panose="020B0500000000000000" pitchFamily="34" charset="-128"/>
              <a:ea typeface="Noto Sans JP Medium" panose="020B0500000000000000" pitchFamily="34" charset="-128"/>
            </a:endParaRPr>
          </a:p>
        </p:txBody>
      </p:sp>
      <p:graphicFrame>
        <p:nvGraphicFramePr>
          <p:cNvPr id="6" name="表 5">
            <a:extLst>
              <a:ext uri="{FF2B5EF4-FFF2-40B4-BE49-F238E27FC236}">
                <a16:creationId xmlns:a16="http://schemas.microsoft.com/office/drawing/2014/main" id="{071143F8-E357-BC6F-2480-7966E73D0E8D}"/>
              </a:ext>
            </a:extLst>
          </p:cNvPr>
          <p:cNvGraphicFramePr>
            <a:graphicFrameLocks noGrp="1"/>
          </p:cNvGraphicFramePr>
          <p:nvPr>
            <p:extLst>
              <p:ext uri="{D42A27DB-BD31-4B8C-83A1-F6EECF244321}">
                <p14:modId xmlns:p14="http://schemas.microsoft.com/office/powerpoint/2010/main" val="1485535707"/>
              </p:ext>
            </p:extLst>
          </p:nvPr>
        </p:nvGraphicFramePr>
        <p:xfrm>
          <a:off x="668451" y="2027960"/>
          <a:ext cx="7397663" cy="2857500"/>
        </p:xfrm>
        <a:graphic>
          <a:graphicData uri="http://schemas.openxmlformats.org/drawingml/2006/table">
            <a:tbl>
              <a:tblPr firstRow="1" bandRow="1">
                <a:tableStyleId>{5C22544A-7EE6-4342-B048-85BDC9FD1C3A}</a:tableStyleId>
              </a:tblPr>
              <a:tblGrid>
                <a:gridCol w="1850922">
                  <a:extLst>
                    <a:ext uri="{9D8B030D-6E8A-4147-A177-3AD203B41FA5}">
                      <a16:colId xmlns:a16="http://schemas.microsoft.com/office/drawing/2014/main" val="2859598569"/>
                    </a:ext>
                  </a:extLst>
                </a:gridCol>
                <a:gridCol w="1819149">
                  <a:extLst>
                    <a:ext uri="{9D8B030D-6E8A-4147-A177-3AD203B41FA5}">
                      <a16:colId xmlns:a16="http://schemas.microsoft.com/office/drawing/2014/main" val="3901200801"/>
                    </a:ext>
                  </a:extLst>
                </a:gridCol>
                <a:gridCol w="1863796">
                  <a:extLst>
                    <a:ext uri="{9D8B030D-6E8A-4147-A177-3AD203B41FA5}">
                      <a16:colId xmlns:a16="http://schemas.microsoft.com/office/drawing/2014/main" val="2023735702"/>
                    </a:ext>
                  </a:extLst>
                </a:gridCol>
                <a:gridCol w="1863796">
                  <a:extLst>
                    <a:ext uri="{9D8B030D-6E8A-4147-A177-3AD203B41FA5}">
                      <a16:colId xmlns:a16="http://schemas.microsoft.com/office/drawing/2014/main" val="2605407888"/>
                    </a:ext>
                  </a:extLst>
                </a:gridCol>
              </a:tblGrid>
              <a:tr h="571500">
                <a:tc>
                  <a:txBody>
                    <a:bodyPr/>
                    <a:lstStyle/>
                    <a:p>
                      <a:pPr algn="ctr"/>
                      <a:r>
                        <a:rPr kumimoji="1" lang="en-US" altLang="ja-JP" sz="2000" b="0" i="0">
                          <a:solidFill>
                            <a:schemeClr val="tx1"/>
                          </a:solidFill>
                          <a:latin typeface="Noto Sans JP Medium" panose="020B0500000000000000" pitchFamily="34" charset="-128"/>
                          <a:ea typeface="Noto Sans JP Medium" panose="020B0500000000000000" pitchFamily="34" charset="-128"/>
                        </a:rPr>
                        <a:t>(</a:t>
                      </a:r>
                      <a:r>
                        <a:rPr kumimoji="1" lang="ja-JP" altLang="en-US" sz="2000" b="0" i="0">
                          <a:solidFill>
                            <a:schemeClr val="tx1"/>
                          </a:solidFill>
                          <a:latin typeface="Noto Sans JP Medium" panose="020B0500000000000000" pitchFamily="34" charset="-128"/>
                          <a:ea typeface="Noto Sans JP Medium" panose="020B0500000000000000" pitchFamily="34" charset="-128"/>
                        </a:rPr>
                        <a:t>人</a:t>
                      </a:r>
                      <a:r>
                        <a:rPr kumimoji="1" lang="en-US" altLang="ja-JP" sz="2000" b="0" i="0">
                          <a:solidFill>
                            <a:schemeClr val="tx1"/>
                          </a:solidFill>
                          <a:latin typeface="Noto Sans JP Medium" panose="020B0500000000000000" pitchFamily="34" charset="-128"/>
                          <a:ea typeface="Noto Sans JP Medium" panose="020B0500000000000000" pitchFamily="34" charset="-128"/>
                        </a:rPr>
                        <a:t>)</a:t>
                      </a:r>
                      <a:endParaRPr kumimoji="1" lang="ja-JP" altLang="en-US" sz="20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sz="1800" b="0" i="0">
                          <a:solidFill>
                            <a:schemeClr val="tx1"/>
                          </a:solidFill>
                          <a:latin typeface="Noto Sans JP Medium" panose="020B0500000000000000" pitchFamily="34" charset="-128"/>
                          <a:ea typeface="Noto Sans JP Medium" panose="020B0500000000000000" pitchFamily="34" charset="-128"/>
                        </a:rPr>
                        <a:t>2025(</a:t>
                      </a:r>
                      <a:r>
                        <a:rPr kumimoji="1" lang="ja-JP" altLang="en-US" sz="1800" b="0" i="0">
                          <a:solidFill>
                            <a:schemeClr val="tx1"/>
                          </a:solidFill>
                          <a:latin typeface="Noto Sans JP Medium" panose="020B0500000000000000" pitchFamily="34" charset="-128"/>
                          <a:ea typeface="Noto Sans JP Medium" panose="020B0500000000000000" pitchFamily="34" charset="-128"/>
                        </a:rPr>
                        <a:t>住基台帳</a:t>
                      </a:r>
                      <a:r>
                        <a:rPr kumimoji="1" lang="en-US" altLang="ja-JP" sz="1800" b="0" i="0">
                          <a:solidFill>
                            <a:schemeClr val="tx1"/>
                          </a:solidFill>
                          <a:latin typeface="Noto Sans JP Medium" panose="020B0500000000000000" pitchFamily="34" charset="-128"/>
                          <a:ea typeface="Noto Sans JP Medium" panose="020B0500000000000000" pitchFamily="34" charset="-128"/>
                        </a:rPr>
                        <a:t>)</a:t>
                      </a:r>
                      <a:endParaRPr kumimoji="1" lang="ja-JP" altLang="en-US" sz="18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sz="2000" b="0" i="0">
                          <a:solidFill>
                            <a:schemeClr val="tx1"/>
                          </a:solidFill>
                          <a:latin typeface="Noto Sans JP Medium" panose="020B0500000000000000" pitchFamily="34" charset="-128"/>
                          <a:ea typeface="Noto Sans JP Medium" panose="020B0500000000000000" pitchFamily="34" charset="-128"/>
                        </a:rPr>
                        <a:t>2045(</a:t>
                      </a:r>
                      <a:r>
                        <a:rPr kumimoji="1" lang="ja-JP" altLang="en-US" sz="2000" b="0" i="0">
                          <a:solidFill>
                            <a:schemeClr val="tx1"/>
                          </a:solidFill>
                          <a:latin typeface="Noto Sans JP Medium" panose="020B0500000000000000" pitchFamily="34" charset="-128"/>
                          <a:ea typeface="Noto Sans JP Medium" panose="020B0500000000000000" pitchFamily="34" charset="-128"/>
                        </a:rPr>
                        <a:t>推計</a:t>
                      </a:r>
                      <a:r>
                        <a:rPr kumimoji="1" lang="en-US" altLang="ja-JP" sz="2000" b="0" i="0">
                          <a:solidFill>
                            <a:schemeClr val="tx1"/>
                          </a:solidFill>
                          <a:latin typeface="Noto Sans JP Medium" panose="020B0500000000000000" pitchFamily="34" charset="-128"/>
                          <a:ea typeface="Noto Sans JP Medium" panose="020B0500000000000000" pitchFamily="34" charset="-128"/>
                        </a:rPr>
                        <a:t>)</a:t>
                      </a:r>
                      <a:endParaRPr kumimoji="1" lang="ja-JP" altLang="en-US" sz="20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sz="2000" b="0" i="0">
                          <a:solidFill>
                            <a:schemeClr val="tx1"/>
                          </a:solidFill>
                          <a:latin typeface="Noto Sans JP Medium" panose="020B0500000000000000" pitchFamily="34" charset="-128"/>
                          <a:ea typeface="Noto Sans JP Medium" panose="020B0500000000000000" pitchFamily="34" charset="-128"/>
                        </a:rPr>
                        <a:t>2045(</a:t>
                      </a:r>
                      <a:r>
                        <a:rPr kumimoji="1" lang="ja-JP" altLang="en-US" sz="2000" b="0" i="0">
                          <a:solidFill>
                            <a:schemeClr val="tx1"/>
                          </a:solidFill>
                          <a:latin typeface="Noto Sans JP Medium" panose="020B0500000000000000" pitchFamily="34" charset="-128"/>
                          <a:ea typeface="Noto Sans JP Medium" panose="020B0500000000000000" pitchFamily="34" charset="-128"/>
                        </a:rPr>
                        <a:t>計画</a:t>
                      </a:r>
                      <a:r>
                        <a:rPr kumimoji="1" lang="en-US" altLang="ja-JP" sz="2000" b="0" i="0">
                          <a:solidFill>
                            <a:schemeClr val="tx1"/>
                          </a:solidFill>
                          <a:latin typeface="Noto Sans JP Medium" panose="020B0500000000000000" pitchFamily="34" charset="-128"/>
                          <a:ea typeface="Noto Sans JP Medium" panose="020B0500000000000000" pitchFamily="34" charset="-128"/>
                        </a:rPr>
                        <a:t>)</a:t>
                      </a:r>
                      <a:endParaRPr kumimoji="1" lang="ja-JP" altLang="en-US" sz="20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878433029"/>
                  </a:ext>
                </a:extLst>
              </a:tr>
              <a:tr h="571500">
                <a:tc>
                  <a:txBody>
                    <a:bodyPr/>
                    <a:lstStyle/>
                    <a:p>
                      <a:pPr algn="ctr"/>
                      <a:r>
                        <a:rPr kumimoji="1" lang="en-US" altLang="ja-JP" sz="2000" b="0" i="0">
                          <a:latin typeface="Noto Sans JP Medium" panose="020B0500000000000000" pitchFamily="34" charset="-128"/>
                          <a:ea typeface="Noto Sans JP Medium" panose="020B0500000000000000" pitchFamily="34" charset="-128"/>
                        </a:rPr>
                        <a:t>0</a:t>
                      </a:r>
                      <a:r>
                        <a:rPr kumimoji="1" lang="ja-JP" altLang="en-US" sz="2000" b="0" i="0">
                          <a:latin typeface="Noto Sans JP Medium" panose="020B0500000000000000" pitchFamily="34" charset="-128"/>
                          <a:ea typeface="Noto Sans JP Medium" panose="020B0500000000000000" pitchFamily="34" charset="-128"/>
                        </a:rPr>
                        <a:t>～</a:t>
                      </a:r>
                      <a:r>
                        <a:rPr kumimoji="1" lang="en-US" altLang="ja-JP" sz="2000" b="0" i="0">
                          <a:latin typeface="Noto Sans JP Medium" panose="020B0500000000000000" pitchFamily="34" charset="-128"/>
                          <a:ea typeface="Noto Sans JP Medium" panose="020B0500000000000000" pitchFamily="34" charset="-128"/>
                        </a:rPr>
                        <a:t>14</a:t>
                      </a:r>
                      <a:r>
                        <a:rPr kumimoji="1" lang="ja-JP" altLang="en-US" sz="2000" b="0" i="0">
                          <a:latin typeface="Noto Sans JP Medium" panose="020B0500000000000000" pitchFamily="34" charset="-128"/>
                          <a:ea typeface="Noto Sans JP Medium" panose="020B0500000000000000" pitchFamily="34" charset="-128"/>
                        </a:rPr>
                        <a:t>歳</a:t>
                      </a: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14,052</a:t>
                      </a:r>
                      <a:endParaRPr kumimoji="1" lang="ja-JP" altLang="en-US" sz="2000" b="0" i="0">
                        <a:latin typeface="Noto Sans JP Medium" panose="020B0500000000000000" pitchFamily="34" charset="-128"/>
                        <a:ea typeface="Noto Sans JP Medium" panose="020B0500000000000000" pitchFamily="34" charset="-128"/>
                      </a:endParaRP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10,528</a:t>
                      </a:r>
                      <a:endParaRPr kumimoji="1" lang="ja-JP" altLang="en-US" sz="2000" b="0" i="0">
                        <a:latin typeface="Noto Sans JP Medium" panose="020B0500000000000000" pitchFamily="34" charset="-128"/>
                        <a:ea typeface="Noto Sans JP Medium" panose="020B0500000000000000" pitchFamily="34" charset="-128"/>
                      </a:endParaRP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10,936 </a:t>
                      </a:r>
                    </a:p>
                  </a:txBody>
                  <a:tcPr marL="9525" marR="9525" marT="9525" marB="0" anchor="ctr">
                    <a:lnT w="38100" cmpd="sng">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9250310"/>
                  </a:ext>
                </a:extLst>
              </a:tr>
              <a:tr h="571500">
                <a:tc>
                  <a:txBody>
                    <a:bodyPr/>
                    <a:lstStyle/>
                    <a:p>
                      <a:pPr algn="ctr"/>
                      <a:r>
                        <a:rPr kumimoji="1" lang="en-US" altLang="ja-JP" sz="2000" b="0" i="0">
                          <a:latin typeface="Noto Sans JP Medium" panose="020B0500000000000000" pitchFamily="34" charset="-128"/>
                          <a:ea typeface="Noto Sans JP Medium" panose="020B0500000000000000" pitchFamily="34" charset="-128"/>
                        </a:rPr>
                        <a:t>15</a:t>
                      </a:r>
                      <a:r>
                        <a:rPr kumimoji="1" lang="ja-JP" altLang="en-US" sz="2000" b="0" i="0">
                          <a:latin typeface="Noto Sans JP Medium" panose="020B0500000000000000" pitchFamily="34" charset="-128"/>
                          <a:ea typeface="Noto Sans JP Medium" panose="020B0500000000000000" pitchFamily="34" charset="-128"/>
                        </a:rPr>
                        <a:t>～</a:t>
                      </a:r>
                      <a:r>
                        <a:rPr kumimoji="1" lang="en-US" altLang="ja-JP" sz="2000" b="0" i="0">
                          <a:latin typeface="Noto Sans JP Medium" panose="020B0500000000000000" pitchFamily="34" charset="-128"/>
                          <a:ea typeface="Noto Sans JP Medium" panose="020B0500000000000000" pitchFamily="34" charset="-128"/>
                        </a:rPr>
                        <a:t>64</a:t>
                      </a:r>
                      <a:r>
                        <a:rPr kumimoji="1" lang="ja-JP" altLang="en-US" sz="2000" b="0" i="0">
                          <a:latin typeface="Noto Sans JP Medium" panose="020B0500000000000000" pitchFamily="34" charset="-128"/>
                          <a:ea typeface="Noto Sans JP Medium" panose="020B0500000000000000" pitchFamily="34" charset="-128"/>
                        </a:rPr>
                        <a:t>歳</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85,608</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65,898</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72,334 </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9977161"/>
                  </a:ext>
                </a:extLst>
              </a:tr>
              <a:tr h="571500">
                <a:tc>
                  <a:txBody>
                    <a:bodyPr/>
                    <a:lstStyle/>
                    <a:p>
                      <a:pPr algn="ctr"/>
                      <a:r>
                        <a:rPr kumimoji="1" lang="en-US" altLang="ja-JP" sz="2000" b="0" i="0">
                          <a:latin typeface="Noto Sans JP Medium" panose="020B0500000000000000" pitchFamily="34" charset="-128"/>
                          <a:ea typeface="Noto Sans JP Medium" panose="020B0500000000000000" pitchFamily="34" charset="-128"/>
                        </a:rPr>
                        <a:t>65</a:t>
                      </a:r>
                      <a:r>
                        <a:rPr kumimoji="1" lang="ja-JP" altLang="en-US" sz="2000" b="0" i="0">
                          <a:latin typeface="Noto Sans JP Medium" panose="020B0500000000000000" pitchFamily="34" charset="-128"/>
                          <a:ea typeface="Noto Sans JP Medium" panose="020B0500000000000000" pitchFamily="34" charset="-128"/>
                        </a:rPr>
                        <a:t>歳～</a:t>
                      </a: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41,437</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46,903</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49,475 </a:t>
                      </a:r>
                    </a:p>
                  </a:txBody>
                  <a:tcPr marL="9525" marR="9525" marT="9525"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58142366"/>
                  </a:ext>
                </a:extLst>
              </a:tr>
              <a:tr h="571500">
                <a:tc>
                  <a:txBody>
                    <a:bodyPr/>
                    <a:lstStyle/>
                    <a:p>
                      <a:pPr algn="ctr"/>
                      <a:r>
                        <a:rPr kumimoji="1" lang="ja-JP" altLang="en-US" sz="2000" b="0" i="0">
                          <a:latin typeface="Noto Sans JP Medium" panose="020B0500000000000000" pitchFamily="34" charset="-128"/>
                          <a:ea typeface="Noto Sans JP Medium" panose="020B0500000000000000" pitchFamily="34" charset="-128"/>
                        </a:rPr>
                        <a:t>計</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141,097</a:t>
                      </a:r>
                      <a:endParaRPr kumimoji="1" lang="ja-JP" altLang="en-US" sz="2000" b="0" i="0">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123,329</a:t>
                      </a:r>
                      <a:endParaRPr kumimoji="1" lang="ja-JP" altLang="en-US" sz="2000" b="0" i="0">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132,745 </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557630654"/>
                  </a:ext>
                </a:extLst>
              </a:tr>
            </a:tbl>
          </a:graphicData>
        </a:graphic>
      </p:graphicFrame>
      <p:sp>
        <p:nvSpPr>
          <p:cNvPr id="7" name="環状矢印 6">
            <a:extLst>
              <a:ext uri="{FF2B5EF4-FFF2-40B4-BE49-F238E27FC236}">
                <a16:creationId xmlns:a16="http://schemas.microsoft.com/office/drawing/2014/main" id="{6E97DFCE-ED72-59EE-78DF-D4FAD9027184}"/>
              </a:ext>
            </a:extLst>
          </p:cNvPr>
          <p:cNvSpPr/>
          <p:nvPr/>
        </p:nvSpPr>
        <p:spPr>
          <a:xfrm rot="10800000" flipH="1">
            <a:off x="5067498" y="4006948"/>
            <a:ext cx="2274590" cy="1816015"/>
          </a:xfrm>
          <a:prstGeom prst="circularArrow">
            <a:avLst>
              <a:gd name="adj1" fmla="val 8687"/>
              <a:gd name="adj2" fmla="val 1075088"/>
              <a:gd name="adj3" fmla="val 20555390"/>
              <a:gd name="adj4" fmla="val 10834958"/>
              <a:gd name="adj5" fmla="val 13183"/>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8" name="テキスト ボックス 7">
            <a:extLst>
              <a:ext uri="{FF2B5EF4-FFF2-40B4-BE49-F238E27FC236}">
                <a16:creationId xmlns:a16="http://schemas.microsoft.com/office/drawing/2014/main" id="{1263D5DC-96A2-8531-59FA-1E1CCE2E2163}"/>
              </a:ext>
            </a:extLst>
          </p:cNvPr>
          <p:cNvSpPr txBox="1"/>
          <p:nvPr/>
        </p:nvSpPr>
        <p:spPr>
          <a:xfrm>
            <a:off x="6967116" y="5202464"/>
            <a:ext cx="5077031" cy="584775"/>
          </a:xfrm>
          <a:prstGeom prst="rect">
            <a:avLst/>
          </a:prstGeom>
          <a:noFill/>
        </p:spPr>
        <p:txBody>
          <a:bodyPr wrap="none" rtlCol="0">
            <a:spAutoFit/>
          </a:bodyPr>
          <a:lstStyle/>
          <a:p>
            <a:r>
              <a:rPr kumimoji="1" lang="en-US" altLang="ja-JP" sz="2400">
                <a:latin typeface="Noto Sans JP Medium" panose="020B0500000000000000" pitchFamily="34" charset="-128"/>
                <a:ea typeface="Noto Sans JP Medium" panose="020B0500000000000000" pitchFamily="34" charset="-128"/>
              </a:rPr>
              <a:t>20</a:t>
            </a:r>
            <a:r>
              <a:rPr kumimoji="1" lang="ja-JP" altLang="en-US" sz="2400">
                <a:latin typeface="Noto Sans JP Medium" panose="020B0500000000000000" pitchFamily="34" charset="-128"/>
                <a:ea typeface="Noto Sans JP Medium" panose="020B0500000000000000" pitchFamily="34" charset="-128"/>
              </a:rPr>
              <a:t>年間で</a:t>
            </a:r>
            <a:r>
              <a:rPr kumimoji="1" lang="ja-JP" altLang="en-US" sz="3200">
                <a:latin typeface="Noto Sans JP Medium" panose="020B0500000000000000" pitchFamily="34" charset="-128"/>
                <a:ea typeface="Noto Sans JP Medium" panose="020B0500000000000000" pitchFamily="34" charset="-128"/>
              </a:rPr>
              <a:t>純社会増</a:t>
            </a:r>
            <a:r>
              <a:rPr kumimoji="1" lang="en-US" altLang="ja-JP" sz="3200">
                <a:latin typeface="Noto Sans JP Medium" panose="020B0500000000000000" pitchFamily="34" charset="-128"/>
                <a:ea typeface="Noto Sans JP Medium" panose="020B0500000000000000" pitchFamily="34" charset="-128"/>
              </a:rPr>
              <a:t>1</a:t>
            </a:r>
            <a:r>
              <a:rPr kumimoji="1" lang="ja-JP" altLang="en-US" sz="3200">
                <a:latin typeface="Noto Sans JP Medium" panose="020B0500000000000000" pitchFamily="34" charset="-128"/>
                <a:ea typeface="Noto Sans JP Medium" panose="020B0500000000000000" pitchFamily="34" charset="-128"/>
              </a:rPr>
              <a:t>万人</a:t>
            </a:r>
            <a:r>
              <a:rPr kumimoji="1" lang="ja-JP" altLang="en-US" sz="2400">
                <a:latin typeface="Noto Sans JP Medium" panose="020B0500000000000000" pitchFamily="34" charset="-128"/>
                <a:ea typeface="Noto Sans JP Medium" panose="020B0500000000000000" pitchFamily="34" charset="-128"/>
              </a:rPr>
              <a:t>で達成</a:t>
            </a:r>
          </a:p>
        </p:txBody>
      </p:sp>
      <p:sp>
        <p:nvSpPr>
          <p:cNvPr id="9" name="フローチャート: 代替処理 8">
            <a:extLst>
              <a:ext uri="{FF2B5EF4-FFF2-40B4-BE49-F238E27FC236}">
                <a16:creationId xmlns:a16="http://schemas.microsoft.com/office/drawing/2014/main" id="{919F0179-6280-2710-FFB6-77B498703532}"/>
              </a:ext>
            </a:extLst>
          </p:cNvPr>
          <p:cNvSpPr/>
          <p:nvPr/>
        </p:nvSpPr>
        <p:spPr>
          <a:xfrm>
            <a:off x="8376557" y="2308450"/>
            <a:ext cx="3667590" cy="2527598"/>
          </a:xfrm>
          <a:prstGeom prst="flowChartAlternateProcess">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0" name="テキスト ボックス 9">
            <a:extLst>
              <a:ext uri="{FF2B5EF4-FFF2-40B4-BE49-F238E27FC236}">
                <a16:creationId xmlns:a16="http://schemas.microsoft.com/office/drawing/2014/main" id="{714C6825-6CE5-BD2F-0F13-E61617BA038F}"/>
              </a:ext>
            </a:extLst>
          </p:cNvPr>
          <p:cNvSpPr txBox="1"/>
          <p:nvPr/>
        </p:nvSpPr>
        <p:spPr>
          <a:xfrm>
            <a:off x="8491496" y="2437789"/>
            <a:ext cx="2726233" cy="461665"/>
          </a:xfrm>
          <a:prstGeom prst="rect">
            <a:avLst/>
          </a:prstGeom>
          <a:solidFill>
            <a:schemeClr val="accent3">
              <a:lumMod val="40000"/>
              <a:lumOff val="60000"/>
            </a:schemeClr>
          </a:solidFill>
        </p:spPr>
        <p:txBody>
          <a:bodyPr wrap="square" rtlCol="0">
            <a:spAutoFit/>
          </a:bodyPr>
          <a:lstStyle/>
          <a:p>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a:t>
            </a:r>
            <a:r>
              <a:rPr kumimoji="1" lang="en-US" altLang="ja-JP" sz="2400" b="1">
                <a:solidFill>
                  <a:schemeClr val="accent2">
                    <a:lumMod val="50000"/>
                  </a:schemeClr>
                </a:solidFill>
                <a:latin typeface="Noto Sans JP Black" panose="020B0500000000000000" pitchFamily="34" charset="-128"/>
                <a:ea typeface="Noto Sans JP Black" panose="020B0500000000000000" pitchFamily="34" charset="-128"/>
              </a:rPr>
              <a:t> </a:t>
            </a:r>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効果</a:t>
            </a:r>
          </a:p>
        </p:txBody>
      </p:sp>
      <p:sp>
        <p:nvSpPr>
          <p:cNvPr id="11" name="テキスト ボックス 10">
            <a:extLst>
              <a:ext uri="{FF2B5EF4-FFF2-40B4-BE49-F238E27FC236}">
                <a16:creationId xmlns:a16="http://schemas.microsoft.com/office/drawing/2014/main" id="{11B56F3C-3428-7399-E7E4-787CDF722ECD}"/>
              </a:ext>
            </a:extLst>
          </p:cNvPr>
          <p:cNvSpPr txBox="1"/>
          <p:nvPr/>
        </p:nvSpPr>
        <p:spPr>
          <a:xfrm>
            <a:off x="8726370" y="3056288"/>
            <a:ext cx="2967963" cy="830997"/>
          </a:xfrm>
          <a:prstGeom prst="rect">
            <a:avLst/>
          </a:prstGeom>
          <a:noFill/>
        </p:spPr>
        <p:txBody>
          <a:bodyPr wrap="square" rtlCol="0">
            <a:spAutoFit/>
          </a:bodyPr>
          <a:lstStyle/>
          <a:p>
            <a:r>
              <a:rPr kumimoji="1" lang="ja-JP" altLang="en-US" sz="2000">
                <a:latin typeface="Noto Sans JP Medium" panose="020B0500000000000000" pitchFamily="34" charset="-128"/>
                <a:ea typeface="Noto Sans JP Medium" panose="020B0500000000000000" pitchFamily="34" charset="-128"/>
              </a:rPr>
              <a:t>累計赤字を</a:t>
            </a:r>
            <a:endParaRPr kumimoji="1" lang="en-US" altLang="ja-JP" sz="2000">
              <a:latin typeface="Noto Sans JP Medium" panose="020B0500000000000000" pitchFamily="34" charset="-128"/>
              <a:ea typeface="Noto Sans JP Medium" panose="020B0500000000000000" pitchFamily="34" charset="-128"/>
            </a:endParaRPr>
          </a:p>
          <a:p>
            <a:r>
              <a:rPr kumimoji="1" lang="en-US" altLang="ja-JP" sz="2800" b="1">
                <a:solidFill>
                  <a:schemeClr val="accent2">
                    <a:lumMod val="50000"/>
                  </a:schemeClr>
                </a:solidFill>
                <a:latin typeface="Noto Sans JP" panose="020B0500000000000000" pitchFamily="34" charset="-128"/>
                <a:ea typeface="Noto Sans JP" panose="020B0500000000000000" pitchFamily="34" charset="-128"/>
              </a:rPr>
              <a:t>109</a:t>
            </a:r>
            <a:r>
              <a:rPr kumimoji="1" lang="ja-JP" altLang="en-US" sz="2800" b="1">
                <a:solidFill>
                  <a:schemeClr val="accent2">
                    <a:lumMod val="50000"/>
                  </a:schemeClr>
                </a:solidFill>
                <a:latin typeface="Noto Sans JP" panose="020B0500000000000000" pitchFamily="34" charset="-128"/>
                <a:ea typeface="Noto Sans JP" panose="020B0500000000000000" pitchFamily="34" charset="-128"/>
              </a:rPr>
              <a:t>億円削減</a:t>
            </a:r>
            <a:endParaRPr kumimoji="1" lang="ja-JP" altLang="en-US" sz="2000" b="1">
              <a:solidFill>
                <a:schemeClr val="accent2">
                  <a:lumMod val="50000"/>
                </a:schemeClr>
              </a:solidFill>
              <a:latin typeface="Noto Sans JP" panose="020B0500000000000000" pitchFamily="34" charset="-128"/>
              <a:ea typeface="Noto Sans JP" panose="020B0500000000000000" pitchFamily="34" charset="-128"/>
            </a:endParaRPr>
          </a:p>
        </p:txBody>
      </p:sp>
      <p:sp>
        <p:nvSpPr>
          <p:cNvPr id="14" name="テキスト ボックス 13">
            <a:extLst>
              <a:ext uri="{FF2B5EF4-FFF2-40B4-BE49-F238E27FC236}">
                <a16:creationId xmlns:a16="http://schemas.microsoft.com/office/drawing/2014/main" id="{DE1D2DB3-2D20-B5B3-67CA-F673CAA23F37}"/>
              </a:ext>
            </a:extLst>
          </p:cNvPr>
          <p:cNvSpPr txBox="1"/>
          <p:nvPr/>
        </p:nvSpPr>
        <p:spPr>
          <a:xfrm>
            <a:off x="6974864" y="6208735"/>
            <a:ext cx="4169731" cy="584775"/>
          </a:xfrm>
          <a:prstGeom prst="rect">
            <a:avLst/>
          </a:prstGeom>
          <a:noFill/>
        </p:spPr>
        <p:txBody>
          <a:bodyPr wrap="none" rtlCol="0">
            <a:spAutoFit/>
          </a:bodyPr>
          <a:lstStyle/>
          <a:p>
            <a:r>
              <a:rPr lang="ja-JP" altLang="en-US" sz="2400">
                <a:latin typeface="Noto Sans JP Medium" panose="020B0500000000000000" pitchFamily="34" charset="-128"/>
                <a:ea typeface="Noto Sans JP Medium" panose="020B0500000000000000" pitchFamily="34" charset="-128"/>
              </a:rPr>
              <a:t>年平均</a:t>
            </a:r>
            <a:r>
              <a:rPr kumimoji="1" lang="ja-JP" altLang="en-US" sz="2400">
                <a:latin typeface="Noto Sans JP Medium" panose="020B0500000000000000" pitchFamily="34" charset="-128"/>
                <a:ea typeface="Noto Sans JP Medium" panose="020B0500000000000000" pitchFamily="34" charset="-128"/>
              </a:rPr>
              <a:t>で</a:t>
            </a:r>
            <a:r>
              <a:rPr kumimoji="1" lang="ja-JP" altLang="en-US" sz="3200">
                <a:latin typeface="Noto Sans JP Medium" panose="020B0500000000000000" pitchFamily="34" charset="-128"/>
                <a:ea typeface="Noto Sans JP Medium" panose="020B0500000000000000" pitchFamily="34" charset="-128"/>
              </a:rPr>
              <a:t>純社会増</a:t>
            </a:r>
            <a:r>
              <a:rPr lang="en-US" altLang="ja-JP" sz="3200">
                <a:latin typeface="Noto Sans JP Medium" panose="020B0500000000000000" pitchFamily="34" charset="-128"/>
                <a:ea typeface="Noto Sans JP Medium" panose="020B0500000000000000" pitchFamily="34" charset="-128"/>
              </a:rPr>
              <a:t>500</a:t>
            </a:r>
            <a:r>
              <a:rPr kumimoji="1" lang="ja-JP" altLang="en-US" sz="3200">
                <a:latin typeface="Noto Sans JP Medium" panose="020B0500000000000000" pitchFamily="34" charset="-128"/>
                <a:ea typeface="Noto Sans JP Medium" panose="020B0500000000000000" pitchFamily="34" charset="-128"/>
              </a:rPr>
              <a:t>人</a:t>
            </a:r>
            <a:endParaRPr kumimoji="1" lang="ja-JP" altLang="en-US" sz="2400">
              <a:latin typeface="Noto Sans JP Medium" panose="020B0500000000000000" pitchFamily="34" charset="-128"/>
              <a:ea typeface="Noto Sans JP Medium" panose="020B0500000000000000" pitchFamily="34" charset="-128"/>
            </a:endParaRPr>
          </a:p>
        </p:txBody>
      </p:sp>
      <p:sp>
        <p:nvSpPr>
          <p:cNvPr id="15" name="上下矢印 14">
            <a:extLst>
              <a:ext uri="{FF2B5EF4-FFF2-40B4-BE49-F238E27FC236}">
                <a16:creationId xmlns:a16="http://schemas.microsoft.com/office/drawing/2014/main" id="{0DD2548D-4043-1823-1C34-0F54A03D1AF9}"/>
              </a:ext>
            </a:extLst>
          </p:cNvPr>
          <p:cNvSpPr/>
          <p:nvPr/>
        </p:nvSpPr>
        <p:spPr>
          <a:xfrm>
            <a:off x="9505631" y="5703884"/>
            <a:ext cx="514350" cy="584775"/>
          </a:xfrm>
          <a:prstGeom prst="upDownArrow">
            <a:avLst>
              <a:gd name="adj1" fmla="val 36324"/>
              <a:gd name="adj2" fmla="val 32694"/>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 name="グループ化 16">
            <a:extLst>
              <a:ext uri="{FF2B5EF4-FFF2-40B4-BE49-F238E27FC236}">
                <a16:creationId xmlns:a16="http://schemas.microsoft.com/office/drawing/2014/main" id="{EBC913A7-52AA-A652-20F3-AAE2856F0063}"/>
              </a:ext>
            </a:extLst>
          </p:cNvPr>
          <p:cNvGrpSpPr/>
          <p:nvPr/>
        </p:nvGrpSpPr>
        <p:grpSpPr>
          <a:xfrm>
            <a:off x="873729" y="5202464"/>
            <a:ext cx="4351155" cy="1308064"/>
            <a:chOff x="15110316" y="2880000"/>
            <a:chExt cx="5143577" cy="2182187"/>
          </a:xfrm>
          <a:solidFill>
            <a:schemeClr val="accent2">
              <a:lumMod val="40000"/>
              <a:lumOff val="60000"/>
            </a:schemeClr>
          </a:solidFill>
        </p:grpSpPr>
        <p:sp>
          <p:nvSpPr>
            <p:cNvPr id="18" name="フローチャート: 代替処理 17">
              <a:extLst>
                <a:ext uri="{FF2B5EF4-FFF2-40B4-BE49-F238E27FC236}">
                  <a16:creationId xmlns:a16="http://schemas.microsoft.com/office/drawing/2014/main" id="{2D5454C6-B7EB-6D68-79FB-3BDAD6DF6E62}"/>
                </a:ext>
              </a:extLst>
            </p:cNvPr>
            <p:cNvSpPr/>
            <p:nvPr/>
          </p:nvSpPr>
          <p:spPr>
            <a:xfrm>
              <a:off x="15110316" y="2880000"/>
              <a:ext cx="5143577" cy="2182187"/>
            </a:xfrm>
            <a:prstGeom prst="flowChartAlternateProcess">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9" name="テキスト ボックス 18">
              <a:extLst>
                <a:ext uri="{FF2B5EF4-FFF2-40B4-BE49-F238E27FC236}">
                  <a16:creationId xmlns:a16="http://schemas.microsoft.com/office/drawing/2014/main" id="{748B26B7-A4FE-BAE7-711D-A7078FA9AA5B}"/>
                </a:ext>
              </a:extLst>
            </p:cNvPr>
            <p:cNvSpPr txBox="1"/>
            <p:nvPr/>
          </p:nvSpPr>
          <p:spPr>
            <a:xfrm>
              <a:off x="15254614" y="3086158"/>
              <a:ext cx="3332853" cy="563235"/>
            </a:xfrm>
            <a:prstGeom prst="rect">
              <a:avLst/>
            </a:prstGeom>
            <a:grpFill/>
          </p:spPr>
          <p:txBody>
            <a:bodyPr wrap="none" rtlCol="0">
              <a:spAutoFit/>
            </a:bodyPr>
            <a:lstStyle/>
            <a:p>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a:t>
              </a:r>
              <a:r>
                <a:rPr kumimoji="1" lang="en-US" altLang="ja-JP" sz="2400" b="1">
                  <a:solidFill>
                    <a:schemeClr val="accent1">
                      <a:lumMod val="75000"/>
                    </a:schemeClr>
                  </a:solidFill>
                  <a:latin typeface="Noto Sans JP" panose="020B0500000000000000" pitchFamily="34" charset="-128"/>
                  <a:ea typeface="Noto Sans JP" panose="020B0500000000000000" pitchFamily="34" charset="-128"/>
                </a:rPr>
                <a:t> </a:t>
              </a:r>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マスタープラン</a:t>
              </a:r>
            </a:p>
          </p:txBody>
        </p:sp>
        <p:sp>
          <p:nvSpPr>
            <p:cNvPr id="20" name="テキスト ボックス 19">
              <a:extLst>
                <a:ext uri="{FF2B5EF4-FFF2-40B4-BE49-F238E27FC236}">
                  <a16:creationId xmlns:a16="http://schemas.microsoft.com/office/drawing/2014/main" id="{A9226B28-CC8D-22D7-7011-51BCFD7820DD}"/>
                </a:ext>
              </a:extLst>
            </p:cNvPr>
            <p:cNvSpPr txBox="1"/>
            <p:nvPr/>
          </p:nvSpPr>
          <p:spPr>
            <a:xfrm>
              <a:off x="15414255" y="4056822"/>
              <a:ext cx="4692851" cy="770176"/>
            </a:xfrm>
            <a:prstGeom prst="rect">
              <a:avLst/>
            </a:prstGeom>
            <a:grpFill/>
          </p:spPr>
          <p:txBody>
            <a:bodyPr wrap="square" rtlCol="0">
              <a:spAutoFit/>
            </a:bodyPr>
            <a:lstStyle/>
            <a:p>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純社会増実現</a:t>
              </a:r>
              <a:r>
                <a:rPr kumimoji="1" lang="ja-JP" altLang="en-US">
                  <a:latin typeface="Noto Sans JP Medium" panose="020B0500000000000000" pitchFamily="34" charset="-128"/>
                  <a:ea typeface="Noto Sans JP Medium" panose="020B0500000000000000" pitchFamily="34" charset="-128"/>
                </a:rPr>
                <a:t>に向けた取り組み</a:t>
              </a:r>
            </a:p>
          </p:txBody>
        </p:sp>
      </p:grpSp>
      <p:sp>
        <p:nvSpPr>
          <p:cNvPr id="2" name="テキスト ボックス 1">
            <a:extLst>
              <a:ext uri="{FF2B5EF4-FFF2-40B4-BE49-F238E27FC236}">
                <a16:creationId xmlns:a16="http://schemas.microsoft.com/office/drawing/2014/main" id="{9B225465-F2F6-7C34-CB6F-A85B79A4F58A}"/>
              </a:ext>
            </a:extLst>
          </p:cNvPr>
          <p:cNvSpPr txBox="1"/>
          <p:nvPr/>
        </p:nvSpPr>
        <p:spPr>
          <a:xfrm>
            <a:off x="580787" y="4893672"/>
            <a:ext cx="7733650" cy="246221"/>
          </a:xfrm>
          <a:prstGeom prst="rect">
            <a:avLst/>
          </a:prstGeom>
          <a:noFill/>
        </p:spPr>
        <p:txBody>
          <a:bodyPr wrap="square">
            <a:spAutoFit/>
          </a:bodyPr>
          <a:lstStyle/>
          <a:p>
            <a:r>
              <a:rPr kumimoji="1" lang="ja-JP" altLang="en-US" sz="1000">
                <a:latin typeface="Noto Sans JP Medium" panose="020B0500000000000000" pitchFamily="34" charset="-128"/>
                <a:ea typeface="Noto Sans JP Medium" panose="020B0500000000000000" pitchFamily="34" charset="-128"/>
              </a:rPr>
              <a:t>国立社会保障・人口問題研究所「日本の地域別将来人口推計</a:t>
            </a:r>
            <a:r>
              <a:rPr kumimoji="1" lang="en-US" altLang="ja-JP" sz="1000">
                <a:latin typeface="Noto Sans JP Medium" panose="020B0500000000000000" pitchFamily="34" charset="-128"/>
                <a:ea typeface="Noto Sans JP Medium" panose="020B0500000000000000" pitchFamily="34" charset="-128"/>
              </a:rPr>
              <a:t>(R5)</a:t>
            </a:r>
            <a:r>
              <a:rPr kumimoji="1" lang="ja-JP" altLang="en-US" sz="1000">
                <a:latin typeface="Noto Sans JP Medium" panose="020B0500000000000000" pitchFamily="34" charset="-128"/>
                <a:ea typeface="Noto Sans JP Medium" panose="020B0500000000000000" pitchFamily="34" charset="-128"/>
              </a:rPr>
              <a:t>」より作成</a:t>
            </a:r>
            <a:endParaRPr lang="ja-JP" altLang="en-US" sz="1000"/>
          </a:p>
        </p:txBody>
      </p:sp>
      <p:sp>
        <p:nvSpPr>
          <p:cNvPr id="3" name="スライド番号プレースホルダー 2">
            <a:extLst>
              <a:ext uri="{FF2B5EF4-FFF2-40B4-BE49-F238E27FC236}">
                <a16:creationId xmlns:a16="http://schemas.microsoft.com/office/drawing/2014/main" id="{E69152A9-0AF8-9090-DAD3-080D1E6BF03B}"/>
              </a:ext>
            </a:extLst>
          </p:cNvPr>
          <p:cNvSpPr>
            <a:spLocks noGrp="1"/>
          </p:cNvSpPr>
          <p:nvPr>
            <p:ph type="sldNum" sz="quarter" idx="4"/>
          </p:nvPr>
        </p:nvSpPr>
        <p:spPr/>
        <p:txBody>
          <a:bodyPr/>
          <a:lstStyle/>
          <a:p>
            <a:fld id="{920DAE75-F842-4F4B-A191-0461469ED5EB}" type="slidenum">
              <a:rPr lang="ja-JP" altLang="en-US" smtClean="0"/>
              <a:pPr/>
              <a:t>5</a:t>
            </a:fld>
            <a:endParaRPr lang="ja-JP" altLang="en-US"/>
          </a:p>
        </p:txBody>
      </p:sp>
      <p:sp>
        <p:nvSpPr>
          <p:cNvPr id="12" name="テキスト ボックス 11">
            <a:extLst>
              <a:ext uri="{FF2B5EF4-FFF2-40B4-BE49-F238E27FC236}">
                <a16:creationId xmlns:a16="http://schemas.microsoft.com/office/drawing/2014/main" id="{E39CA7D5-0F62-7555-BB81-5F8ADD0ECEFB}"/>
              </a:ext>
            </a:extLst>
          </p:cNvPr>
          <p:cNvSpPr txBox="1"/>
          <p:nvPr/>
        </p:nvSpPr>
        <p:spPr>
          <a:xfrm>
            <a:off x="8726370" y="3986780"/>
            <a:ext cx="2967963" cy="523220"/>
          </a:xfrm>
          <a:prstGeom prst="rect">
            <a:avLst/>
          </a:prstGeom>
          <a:noFill/>
        </p:spPr>
        <p:txBody>
          <a:bodyPr wrap="square" rtlCol="0">
            <a:spAutoFit/>
          </a:bodyPr>
          <a:lstStyle/>
          <a:p>
            <a:r>
              <a:rPr kumimoji="1" lang="ja-JP" altLang="en-US" sz="2000">
                <a:latin typeface="Noto Sans JP Medium" panose="020B0500000000000000" pitchFamily="34" charset="-128"/>
                <a:ea typeface="Noto Sans JP Medium" panose="020B0500000000000000" pitchFamily="34" charset="-128"/>
              </a:rPr>
              <a:t>都市の</a:t>
            </a:r>
            <a:r>
              <a:rPr kumimoji="1" lang="ja-JP" altLang="en-US" sz="2800" b="1">
                <a:solidFill>
                  <a:schemeClr val="accent2">
                    <a:lumMod val="50000"/>
                  </a:schemeClr>
                </a:solidFill>
                <a:latin typeface="Noto Sans JP" panose="020B0500000000000000" pitchFamily="34" charset="-128"/>
                <a:ea typeface="Noto Sans JP" panose="020B0500000000000000" pitchFamily="34" charset="-128"/>
              </a:rPr>
              <a:t>低密化抑制</a:t>
            </a:r>
            <a:endParaRPr kumimoji="1" lang="en-US" altLang="ja-JP" sz="2000" b="1">
              <a:solidFill>
                <a:schemeClr val="accent2">
                  <a:lumMod val="50000"/>
                </a:schemeClr>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250499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E38BBFCD-55D4-BC5A-90D8-499EE81F8DC2}"/>
              </a:ext>
            </a:extLst>
          </p:cNvPr>
          <p:cNvSpPr>
            <a:spLocks noGrp="1"/>
          </p:cNvSpPr>
          <p:nvPr>
            <p:ph type="title"/>
          </p:nvPr>
        </p:nvSpPr>
        <p:spPr/>
        <p:txBody>
          <a:bodyPr/>
          <a:lstStyle/>
          <a:p>
            <a:r>
              <a:rPr kumimoji="1" lang="ja-JP" altLang="en-US"/>
              <a:t>高齢者の活躍</a:t>
            </a:r>
          </a:p>
        </p:txBody>
      </p:sp>
      <p:graphicFrame>
        <p:nvGraphicFramePr>
          <p:cNvPr id="5" name="表 4">
            <a:extLst>
              <a:ext uri="{FF2B5EF4-FFF2-40B4-BE49-F238E27FC236}">
                <a16:creationId xmlns:a16="http://schemas.microsoft.com/office/drawing/2014/main" id="{80E20D1D-7E80-B782-FA75-79FF76B5EA6F}"/>
              </a:ext>
            </a:extLst>
          </p:cNvPr>
          <p:cNvGraphicFramePr>
            <a:graphicFrameLocks noGrp="1"/>
          </p:cNvGraphicFramePr>
          <p:nvPr/>
        </p:nvGraphicFramePr>
        <p:xfrm>
          <a:off x="827442" y="2209941"/>
          <a:ext cx="7397663" cy="1714500"/>
        </p:xfrm>
        <a:graphic>
          <a:graphicData uri="http://schemas.openxmlformats.org/drawingml/2006/table">
            <a:tbl>
              <a:tblPr firstRow="1" bandRow="1">
                <a:tableStyleId>{5C22544A-7EE6-4342-B048-85BDC9FD1C3A}</a:tableStyleId>
              </a:tblPr>
              <a:tblGrid>
                <a:gridCol w="1850922">
                  <a:extLst>
                    <a:ext uri="{9D8B030D-6E8A-4147-A177-3AD203B41FA5}">
                      <a16:colId xmlns:a16="http://schemas.microsoft.com/office/drawing/2014/main" val="3181402962"/>
                    </a:ext>
                  </a:extLst>
                </a:gridCol>
                <a:gridCol w="1819149">
                  <a:extLst>
                    <a:ext uri="{9D8B030D-6E8A-4147-A177-3AD203B41FA5}">
                      <a16:colId xmlns:a16="http://schemas.microsoft.com/office/drawing/2014/main" val="609306466"/>
                    </a:ext>
                  </a:extLst>
                </a:gridCol>
                <a:gridCol w="1863796">
                  <a:extLst>
                    <a:ext uri="{9D8B030D-6E8A-4147-A177-3AD203B41FA5}">
                      <a16:colId xmlns:a16="http://schemas.microsoft.com/office/drawing/2014/main" val="179013676"/>
                    </a:ext>
                  </a:extLst>
                </a:gridCol>
                <a:gridCol w="1863796">
                  <a:extLst>
                    <a:ext uri="{9D8B030D-6E8A-4147-A177-3AD203B41FA5}">
                      <a16:colId xmlns:a16="http://schemas.microsoft.com/office/drawing/2014/main" val="3250757498"/>
                    </a:ext>
                  </a:extLst>
                </a:gridCol>
              </a:tblGrid>
              <a:tr h="571500">
                <a:tc>
                  <a:txBody>
                    <a:bodyPr/>
                    <a:lstStyle/>
                    <a:p>
                      <a:pPr algn="ctr"/>
                      <a:r>
                        <a:rPr kumimoji="1" lang="en-US" altLang="ja-JP" sz="2000" b="0" i="0">
                          <a:solidFill>
                            <a:schemeClr val="tx1"/>
                          </a:solidFill>
                          <a:latin typeface="Noto Sans JP Medium" panose="020B0500000000000000" pitchFamily="34" charset="-128"/>
                          <a:ea typeface="Noto Sans JP Medium" panose="020B0500000000000000" pitchFamily="34" charset="-128"/>
                        </a:rPr>
                        <a:t>(</a:t>
                      </a:r>
                      <a:r>
                        <a:rPr kumimoji="1" lang="ja-JP" altLang="en-US" sz="2000" b="0" i="0">
                          <a:solidFill>
                            <a:schemeClr val="tx1"/>
                          </a:solidFill>
                          <a:latin typeface="Noto Sans JP Medium" panose="020B0500000000000000" pitchFamily="34" charset="-128"/>
                          <a:ea typeface="Noto Sans JP Medium" panose="020B0500000000000000" pitchFamily="34" charset="-128"/>
                        </a:rPr>
                        <a:t>人</a:t>
                      </a:r>
                      <a:r>
                        <a:rPr kumimoji="1" lang="en-US" altLang="ja-JP" sz="2000" b="0" i="0">
                          <a:solidFill>
                            <a:schemeClr val="tx1"/>
                          </a:solidFill>
                          <a:latin typeface="Noto Sans JP Medium" panose="020B0500000000000000" pitchFamily="34" charset="-128"/>
                          <a:ea typeface="Noto Sans JP Medium" panose="020B0500000000000000" pitchFamily="34" charset="-128"/>
                        </a:rPr>
                        <a:t>)</a:t>
                      </a:r>
                      <a:endParaRPr kumimoji="1" lang="ja-JP" altLang="en-US" sz="20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sz="1800" b="0" i="0">
                          <a:solidFill>
                            <a:schemeClr val="tx1"/>
                          </a:solidFill>
                          <a:latin typeface="Noto Sans JP Medium" panose="020B0500000000000000" pitchFamily="34" charset="-128"/>
                          <a:ea typeface="Noto Sans JP Medium" panose="020B0500000000000000" pitchFamily="34" charset="-128"/>
                        </a:rPr>
                        <a:t>2025(</a:t>
                      </a:r>
                      <a:r>
                        <a:rPr kumimoji="1" lang="ja-JP" altLang="en-US" sz="1800" b="0" i="0">
                          <a:solidFill>
                            <a:schemeClr val="tx1"/>
                          </a:solidFill>
                          <a:latin typeface="Noto Sans JP Medium" panose="020B0500000000000000" pitchFamily="34" charset="-128"/>
                          <a:ea typeface="Noto Sans JP Medium" panose="020B0500000000000000" pitchFamily="34" charset="-128"/>
                        </a:rPr>
                        <a:t>住基台帳</a:t>
                      </a:r>
                      <a:r>
                        <a:rPr kumimoji="1" lang="en-US" altLang="ja-JP" sz="1800" b="0" i="0">
                          <a:solidFill>
                            <a:schemeClr val="tx1"/>
                          </a:solidFill>
                          <a:latin typeface="Noto Sans JP Medium" panose="020B0500000000000000" pitchFamily="34" charset="-128"/>
                          <a:ea typeface="Noto Sans JP Medium" panose="020B0500000000000000" pitchFamily="34" charset="-128"/>
                        </a:rPr>
                        <a:t>)</a:t>
                      </a:r>
                      <a:endParaRPr kumimoji="1" lang="ja-JP" altLang="en-US" sz="18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sz="2000" b="0" i="0">
                          <a:solidFill>
                            <a:schemeClr val="tx1"/>
                          </a:solidFill>
                          <a:latin typeface="Noto Sans JP Medium" panose="020B0500000000000000" pitchFamily="34" charset="-128"/>
                          <a:ea typeface="Noto Sans JP Medium" panose="020B0500000000000000" pitchFamily="34" charset="-128"/>
                        </a:rPr>
                        <a:t>2045(</a:t>
                      </a:r>
                      <a:r>
                        <a:rPr kumimoji="1" lang="ja-JP" altLang="en-US" sz="2000" b="0" i="0">
                          <a:solidFill>
                            <a:schemeClr val="tx1"/>
                          </a:solidFill>
                          <a:latin typeface="Noto Sans JP Medium" panose="020B0500000000000000" pitchFamily="34" charset="-128"/>
                          <a:ea typeface="Noto Sans JP Medium" panose="020B0500000000000000" pitchFamily="34" charset="-128"/>
                        </a:rPr>
                        <a:t>推計</a:t>
                      </a:r>
                      <a:r>
                        <a:rPr kumimoji="1" lang="en-US" altLang="ja-JP" sz="2000" b="0" i="0">
                          <a:solidFill>
                            <a:schemeClr val="tx1"/>
                          </a:solidFill>
                          <a:latin typeface="Noto Sans JP Medium" panose="020B0500000000000000" pitchFamily="34" charset="-128"/>
                          <a:ea typeface="Noto Sans JP Medium" panose="020B0500000000000000" pitchFamily="34" charset="-128"/>
                        </a:rPr>
                        <a:t>)</a:t>
                      </a:r>
                      <a:endParaRPr kumimoji="1" lang="ja-JP" altLang="en-US" sz="20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sz="2000" b="0" i="0">
                          <a:solidFill>
                            <a:schemeClr val="tx1"/>
                          </a:solidFill>
                          <a:latin typeface="Noto Sans JP Medium" panose="020B0500000000000000" pitchFamily="34" charset="-128"/>
                          <a:ea typeface="Noto Sans JP Medium" panose="020B0500000000000000" pitchFamily="34" charset="-128"/>
                        </a:rPr>
                        <a:t>2045(</a:t>
                      </a:r>
                      <a:r>
                        <a:rPr kumimoji="1" lang="ja-JP" altLang="en-US" sz="2000" b="0" i="0">
                          <a:solidFill>
                            <a:schemeClr val="tx1"/>
                          </a:solidFill>
                          <a:latin typeface="Noto Sans JP Medium" panose="020B0500000000000000" pitchFamily="34" charset="-128"/>
                          <a:ea typeface="Noto Sans JP Medium" panose="020B0500000000000000" pitchFamily="34" charset="-128"/>
                        </a:rPr>
                        <a:t>計画</a:t>
                      </a:r>
                      <a:r>
                        <a:rPr kumimoji="1" lang="en-US" altLang="ja-JP" sz="2000" b="0" i="0">
                          <a:solidFill>
                            <a:schemeClr val="tx1"/>
                          </a:solidFill>
                          <a:latin typeface="Noto Sans JP Medium" panose="020B0500000000000000" pitchFamily="34" charset="-128"/>
                          <a:ea typeface="Noto Sans JP Medium" panose="020B0500000000000000" pitchFamily="34" charset="-128"/>
                        </a:rPr>
                        <a:t>)</a:t>
                      </a:r>
                      <a:endParaRPr kumimoji="1" lang="ja-JP" altLang="en-US" sz="20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37066986"/>
                  </a:ext>
                </a:extLst>
              </a:tr>
              <a:tr h="571500">
                <a:tc>
                  <a:txBody>
                    <a:bodyPr/>
                    <a:lstStyle/>
                    <a:p>
                      <a:pPr algn="ctr"/>
                      <a:r>
                        <a:rPr kumimoji="1" lang="en-US" altLang="ja-JP" sz="2000" b="0" i="0">
                          <a:latin typeface="Noto Sans JP Medium" panose="020B0500000000000000" pitchFamily="34" charset="-128"/>
                          <a:ea typeface="Noto Sans JP Medium" panose="020B0500000000000000" pitchFamily="34" charset="-128"/>
                        </a:rPr>
                        <a:t>15〜64</a:t>
                      </a:r>
                      <a:r>
                        <a:rPr kumimoji="1" lang="ja-JP" altLang="en-US" sz="2000" b="0" i="0">
                          <a:latin typeface="Noto Sans JP Medium" panose="020B0500000000000000" pitchFamily="34" charset="-128"/>
                          <a:ea typeface="Noto Sans JP Medium" panose="020B0500000000000000" pitchFamily="34" charset="-128"/>
                        </a:rPr>
                        <a:t>歳</a:t>
                      </a:r>
                    </a:p>
                  </a:txBody>
                  <a:tcPr anchor="ct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85,608</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65,898</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72,334 </a:t>
                      </a:r>
                    </a:p>
                  </a:txBody>
                  <a:tcPr marL="9525" marR="9525" marT="9525" marB="0" anchor="ctr">
                    <a:lnT w="1270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5942958"/>
                  </a:ext>
                </a:extLst>
              </a:tr>
              <a:tr h="571500">
                <a:tc>
                  <a:txBody>
                    <a:bodyPr/>
                    <a:lstStyle/>
                    <a:p>
                      <a:pPr algn="ctr"/>
                      <a:r>
                        <a:rPr kumimoji="1" lang="en-US" altLang="ja-JP" sz="2000" b="0" i="0">
                          <a:latin typeface="Noto Sans JP Medium" panose="020B0500000000000000" pitchFamily="34" charset="-128"/>
                          <a:ea typeface="Noto Sans JP Medium" panose="020B0500000000000000" pitchFamily="34" charset="-128"/>
                        </a:rPr>
                        <a:t>65〜74</a:t>
                      </a:r>
                      <a:r>
                        <a:rPr kumimoji="1" lang="ja-JP" altLang="en-US" sz="2000" b="0" i="0">
                          <a:latin typeface="Noto Sans JP Medium" panose="020B0500000000000000" pitchFamily="34" charset="-128"/>
                          <a:ea typeface="Noto Sans JP Medium" panose="020B0500000000000000" pitchFamily="34" charset="-128"/>
                        </a:rPr>
                        <a:t>歳</a:t>
                      </a:r>
                    </a:p>
                  </a:txBody>
                  <a:tcPr anchor="ct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16,936</a:t>
                      </a:r>
                      <a:endParaRPr kumimoji="1" lang="ja-JP" altLang="en-US" sz="2000" b="0" i="0">
                        <a:latin typeface="Noto Sans JP Medium" panose="020B0500000000000000" pitchFamily="34" charset="-128"/>
                        <a:ea typeface="Noto Sans JP Medium" panose="020B0500000000000000" pitchFamily="34" charset="-128"/>
                      </a:endParaRPr>
                    </a:p>
                  </a:txBody>
                  <a:tcPr anchor="ct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19,668</a:t>
                      </a:r>
                      <a:endParaRPr kumimoji="1" lang="ja-JP" altLang="en-US" sz="2000" b="0" i="0">
                        <a:latin typeface="Noto Sans JP Medium" panose="020B0500000000000000" pitchFamily="34" charset="-128"/>
                        <a:ea typeface="Noto Sans JP Medium" panose="020B0500000000000000" pitchFamily="34" charset="-128"/>
                      </a:endParaRPr>
                    </a:p>
                  </a:txBody>
                  <a:tcPr anchor="ct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20,608 </a:t>
                      </a:r>
                    </a:p>
                  </a:txBody>
                  <a:tcPr marL="9525" marR="9525" marT="9525" marB="0" anchor="ct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3697610"/>
                  </a:ext>
                </a:extLst>
              </a:tr>
            </a:tbl>
          </a:graphicData>
        </a:graphic>
      </p:graphicFrame>
      <p:sp>
        <p:nvSpPr>
          <p:cNvPr id="6" name="フローチャート: 代替処理 5">
            <a:extLst>
              <a:ext uri="{FF2B5EF4-FFF2-40B4-BE49-F238E27FC236}">
                <a16:creationId xmlns:a16="http://schemas.microsoft.com/office/drawing/2014/main" id="{0AF31945-060F-5574-7F85-7BDE01E9960F}"/>
              </a:ext>
            </a:extLst>
          </p:cNvPr>
          <p:cNvSpPr/>
          <p:nvPr/>
        </p:nvSpPr>
        <p:spPr>
          <a:xfrm>
            <a:off x="8500756" y="2103638"/>
            <a:ext cx="3505507" cy="1714500"/>
          </a:xfrm>
          <a:prstGeom prst="flowChartAlternateProcess">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7" name="テキスト ボックス 6">
            <a:extLst>
              <a:ext uri="{FF2B5EF4-FFF2-40B4-BE49-F238E27FC236}">
                <a16:creationId xmlns:a16="http://schemas.microsoft.com/office/drawing/2014/main" id="{521F3E56-FF0E-155E-7CED-EE28997CEC5C}"/>
              </a:ext>
            </a:extLst>
          </p:cNvPr>
          <p:cNvSpPr txBox="1"/>
          <p:nvPr/>
        </p:nvSpPr>
        <p:spPr>
          <a:xfrm>
            <a:off x="522387" y="1418721"/>
            <a:ext cx="11364813" cy="338554"/>
          </a:xfrm>
          <a:prstGeom prst="rect">
            <a:avLst/>
          </a:prstGeom>
          <a:noFill/>
        </p:spPr>
        <p:txBody>
          <a:bodyPr wrap="square" rtlCol="0">
            <a:spAutoFit/>
          </a:bodyPr>
          <a:lstStyle/>
          <a:p>
            <a:r>
              <a:rPr kumimoji="1" lang="ja-JP" altLang="en-US" sz="1600">
                <a:latin typeface="Noto Sans JP Medium" panose="020B0500000000000000" pitchFamily="34" charset="-128"/>
                <a:ea typeface="Noto Sans JP Medium" panose="020B0500000000000000" pitchFamily="34" charset="-128"/>
              </a:rPr>
              <a:t>人口減少に耐えるためには高齢者の活躍が欠かせない</a:t>
            </a:r>
          </a:p>
        </p:txBody>
      </p:sp>
      <p:sp>
        <p:nvSpPr>
          <p:cNvPr id="8" name="テキスト ボックス 7">
            <a:extLst>
              <a:ext uri="{FF2B5EF4-FFF2-40B4-BE49-F238E27FC236}">
                <a16:creationId xmlns:a16="http://schemas.microsoft.com/office/drawing/2014/main" id="{51846EF1-E4CD-913F-CD82-75282A7D1AC4}"/>
              </a:ext>
            </a:extLst>
          </p:cNvPr>
          <p:cNvSpPr txBox="1"/>
          <p:nvPr/>
        </p:nvSpPr>
        <p:spPr>
          <a:xfrm>
            <a:off x="8642731" y="2241530"/>
            <a:ext cx="3106864" cy="461665"/>
          </a:xfrm>
          <a:prstGeom prst="rect">
            <a:avLst/>
          </a:prstGeom>
          <a:solidFill>
            <a:schemeClr val="accent3">
              <a:lumMod val="40000"/>
              <a:lumOff val="60000"/>
            </a:schemeClr>
          </a:solidFill>
        </p:spPr>
        <p:txBody>
          <a:bodyPr wrap="square" rtlCol="0">
            <a:spAutoFit/>
          </a:bodyPr>
          <a:lstStyle/>
          <a:p>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a:t>
            </a:r>
            <a:r>
              <a:rPr kumimoji="1" lang="en-US" altLang="ja-JP" sz="2400" b="1">
                <a:solidFill>
                  <a:schemeClr val="accent2">
                    <a:lumMod val="50000"/>
                  </a:schemeClr>
                </a:solidFill>
                <a:latin typeface="Noto Sans JP Black" panose="020B0500000000000000" pitchFamily="34" charset="-128"/>
                <a:ea typeface="Noto Sans JP Black" panose="020B0500000000000000" pitchFamily="34" charset="-128"/>
              </a:rPr>
              <a:t> </a:t>
            </a:r>
            <a:r>
              <a:rPr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前期高齢者</a:t>
            </a:r>
            <a:endPar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endParaRPr>
          </a:p>
        </p:txBody>
      </p:sp>
      <p:sp>
        <p:nvSpPr>
          <p:cNvPr id="13" name="テキスト ボックス 12">
            <a:extLst>
              <a:ext uri="{FF2B5EF4-FFF2-40B4-BE49-F238E27FC236}">
                <a16:creationId xmlns:a16="http://schemas.microsoft.com/office/drawing/2014/main" id="{87422F46-B3EB-46F7-D88A-5346549A9D71}"/>
              </a:ext>
            </a:extLst>
          </p:cNvPr>
          <p:cNvSpPr txBox="1"/>
          <p:nvPr/>
        </p:nvSpPr>
        <p:spPr>
          <a:xfrm>
            <a:off x="604419" y="4428544"/>
            <a:ext cx="10289996" cy="523220"/>
          </a:xfrm>
          <a:prstGeom prst="rect">
            <a:avLst/>
          </a:prstGeom>
          <a:noFill/>
        </p:spPr>
        <p:txBody>
          <a:bodyPr wrap="none" rtlCol="0">
            <a:spAutoFit/>
          </a:bodyPr>
          <a:lstStyle/>
          <a:p>
            <a:r>
              <a:rPr kumimoji="1" lang="ja-JP" altLang="en-US" sz="2000">
                <a:latin typeface="Noto Sans JP Medium" panose="020B0500000000000000" pitchFamily="34" charset="-128"/>
                <a:ea typeface="Noto Sans JP Medium" panose="020B0500000000000000" pitchFamily="34" charset="-128"/>
              </a:rPr>
              <a:t>人口減少・高齢化社会に対応するためには高齢者も</a:t>
            </a:r>
            <a:r>
              <a:rPr kumimoji="1" lang="ja-JP" altLang="en-US" sz="2800" b="1">
                <a:solidFill>
                  <a:schemeClr val="accent2">
                    <a:lumMod val="50000"/>
                  </a:schemeClr>
                </a:solidFill>
                <a:latin typeface="Noto Sans JP" panose="020B0500000000000000" pitchFamily="34" charset="-128"/>
                <a:ea typeface="Noto Sans JP" panose="020B0500000000000000" pitchFamily="34" charset="-128"/>
              </a:rPr>
              <a:t>地域の支え手</a:t>
            </a:r>
            <a:r>
              <a:rPr kumimoji="1" lang="ja-JP" altLang="en-US" sz="2000">
                <a:latin typeface="Noto Sans JP Medium" panose="020B0500000000000000" pitchFamily="34" charset="-128"/>
                <a:ea typeface="Noto Sans JP Medium" panose="020B0500000000000000" pitchFamily="34" charset="-128"/>
              </a:rPr>
              <a:t>となることが重要</a:t>
            </a:r>
          </a:p>
        </p:txBody>
      </p:sp>
      <p:sp>
        <p:nvSpPr>
          <p:cNvPr id="2" name="テキスト ボックス 1">
            <a:extLst>
              <a:ext uri="{FF2B5EF4-FFF2-40B4-BE49-F238E27FC236}">
                <a16:creationId xmlns:a16="http://schemas.microsoft.com/office/drawing/2014/main" id="{606D3043-9D80-2D0B-7757-98F2DEF1DD4A}"/>
              </a:ext>
            </a:extLst>
          </p:cNvPr>
          <p:cNvSpPr txBox="1"/>
          <p:nvPr/>
        </p:nvSpPr>
        <p:spPr>
          <a:xfrm>
            <a:off x="604419" y="5859514"/>
            <a:ext cx="11418510" cy="523220"/>
          </a:xfrm>
          <a:prstGeom prst="rect">
            <a:avLst/>
          </a:prstGeom>
          <a:noFill/>
        </p:spPr>
        <p:txBody>
          <a:bodyPr wrap="none" rtlCol="0">
            <a:spAutoFit/>
          </a:bodyPr>
          <a:lstStyle/>
          <a:p>
            <a:r>
              <a:rPr kumimoji="1" lang="ja-JP" altLang="en-US" sz="2000">
                <a:latin typeface="Noto Sans JP Medium" panose="020B0500000000000000" pitchFamily="34" charset="-128"/>
                <a:ea typeface="Noto Sans JP Medium" panose="020B0500000000000000" pitchFamily="34" charset="-128"/>
              </a:rPr>
              <a:t>マスタープランで高齢者</a:t>
            </a:r>
            <a:r>
              <a:rPr lang="ja-JP" altLang="en-US" sz="2000">
                <a:latin typeface="Noto Sans JP Medium" panose="020B0500000000000000" pitchFamily="34" charset="-128"/>
                <a:ea typeface="Noto Sans JP Medium" panose="020B0500000000000000" pitchFamily="34" charset="-128"/>
              </a:rPr>
              <a:t>が長く</a:t>
            </a:r>
            <a:r>
              <a:rPr lang="ja-JP" altLang="en-US" sz="2800" b="1">
                <a:solidFill>
                  <a:schemeClr val="accent2">
                    <a:lumMod val="50000"/>
                  </a:schemeClr>
                </a:solidFill>
                <a:latin typeface="Noto Sans JP" panose="020B0500000000000000" pitchFamily="34" charset="-128"/>
                <a:ea typeface="Noto Sans JP" panose="020B0500000000000000" pitchFamily="34" charset="-128"/>
              </a:rPr>
              <a:t>健康にいきいきと暮らすことができる</a:t>
            </a:r>
            <a:r>
              <a:rPr lang="ja-JP" altLang="en-US" sz="2000">
                <a:latin typeface="Noto Sans JP Medium" panose="020B0500000000000000" pitchFamily="34" charset="-128"/>
                <a:ea typeface="Noto Sans JP Medium" panose="020B0500000000000000" pitchFamily="34" charset="-128"/>
              </a:rPr>
              <a:t>街にしていく</a:t>
            </a:r>
            <a:endParaRPr kumimoji="1" lang="ja-JP" altLang="en-US" sz="2000">
              <a:latin typeface="Noto Sans JP Medium" panose="020B0500000000000000" pitchFamily="34" charset="-128"/>
              <a:ea typeface="Noto Sans JP Medium" panose="020B0500000000000000" pitchFamily="34" charset="-128"/>
            </a:endParaRPr>
          </a:p>
        </p:txBody>
      </p:sp>
      <p:sp>
        <p:nvSpPr>
          <p:cNvPr id="3" name="テキスト ボックス 2">
            <a:extLst>
              <a:ext uri="{FF2B5EF4-FFF2-40B4-BE49-F238E27FC236}">
                <a16:creationId xmlns:a16="http://schemas.microsoft.com/office/drawing/2014/main" id="{ADA352A8-FDED-373F-1740-BF8FCD8A6738}"/>
              </a:ext>
            </a:extLst>
          </p:cNvPr>
          <p:cNvSpPr txBox="1"/>
          <p:nvPr/>
        </p:nvSpPr>
        <p:spPr>
          <a:xfrm>
            <a:off x="748056" y="4004227"/>
            <a:ext cx="7733650" cy="246221"/>
          </a:xfrm>
          <a:prstGeom prst="rect">
            <a:avLst/>
          </a:prstGeom>
          <a:noFill/>
        </p:spPr>
        <p:txBody>
          <a:bodyPr wrap="square">
            <a:spAutoFit/>
          </a:bodyPr>
          <a:lstStyle/>
          <a:p>
            <a:r>
              <a:rPr kumimoji="1" lang="ja-JP" altLang="en-US" sz="1000">
                <a:latin typeface="Noto Sans JP Medium" panose="020B0500000000000000" pitchFamily="34" charset="-128"/>
                <a:ea typeface="Noto Sans JP Medium" panose="020B0500000000000000" pitchFamily="34" charset="-128"/>
              </a:rPr>
              <a:t>国立社会保障・人口問題研究所「日本の地域別将来人口推計</a:t>
            </a:r>
            <a:r>
              <a:rPr kumimoji="1" lang="en-US" altLang="ja-JP" sz="1000">
                <a:latin typeface="Noto Sans JP Medium" panose="020B0500000000000000" pitchFamily="34" charset="-128"/>
                <a:ea typeface="Noto Sans JP Medium" panose="020B0500000000000000" pitchFamily="34" charset="-128"/>
              </a:rPr>
              <a:t>(R5)</a:t>
            </a:r>
            <a:r>
              <a:rPr kumimoji="1" lang="ja-JP" altLang="en-US" sz="1000">
                <a:latin typeface="Noto Sans JP Medium" panose="020B0500000000000000" pitchFamily="34" charset="-128"/>
                <a:ea typeface="Noto Sans JP Medium" panose="020B0500000000000000" pitchFamily="34" charset="-128"/>
              </a:rPr>
              <a:t>」より作成</a:t>
            </a:r>
            <a:endParaRPr lang="ja-JP" altLang="en-US" sz="1000"/>
          </a:p>
        </p:txBody>
      </p:sp>
      <p:sp>
        <p:nvSpPr>
          <p:cNvPr id="9" name="テキスト ボックス 8">
            <a:extLst>
              <a:ext uri="{FF2B5EF4-FFF2-40B4-BE49-F238E27FC236}">
                <a16:creationId xmlns:a16="http://schemas.microsoft.com/office/drawing/2014/main" id="{AD50451D-5A66-9D69-8AC0-4C1FA7108444}"/>
              </a:ext>
            </a:extLst>
          </p:cNvPr>
          <p:cNvSpPr txBox="1"/>
          <p:nvPr/>
        </p:nvSpPr>
        <p:spPr>
          <a:xfrm>
            <a:off x="8748294" y="2740648"/>
            <a:ext cx="3001301" cy="923330"/>
          </a:xfrm>
          <a:prstGeom prst="rect">
            <a:avLst/>
          </a:prstGeom>
          <a:noFill/>
        </p:spPr>
        <p:txBody>
          <a:bodyPr wrap="square" rtlCol="0">
            <a:spAutoFit/>
          </a:bodyPr>
          <a:lstStyle/>
          <a:p>
            <a:r>
              <a:rPr lang="ja-JP" altLang="en-US">
                <a:latin typeface="Noto Sans JP Medium" panose="020B0500000000000000" pitchFamily="34" charset="-128"/>
                <a:ea typeface="Noto Sans JP Medium" panose="020B0500000000000000" pitchFamily="34" charset="-128"/>
              </a:rPr>
              <a:t>元気で活動的な人も多いが、生活習慣などにより、個人差がある</a:t>
            </a:r>
            <a:endParaRPr kumimoji="1" lang="ja-JP" altLang="en-US">
              <a:latin typeface="Noto Sans JP Medium" panose="020B0500000000000000" pitchFamily="34" charset="-128"/>
              <a:ea typeface="Noto Sans JP Medium" panose="020B0500000000000000" pitchFamily="34" charset="-128"/>
            </a:endParaRPr>
          </a:p>
        </p:txBody>
      </p:sp>
      <p:grpSp>
        <p:nvGrpSpPr>
          <p:cNvPr id="10" name="グループ化 9">
            <a:extLst>
              <a:ext uri="{FF2B5EF4-FFF2-40B4-BE49-F238E27FC236}">
                <a16:creationId xmlns:a16="http://schemas.microsoft.com/office/drawing/2014/main" id="{10FD52C4-03AD-1FCC-F7AE-11663CC2B235}"/>
              </a:ext>
            </a:extLst>
          </p:cNvPr>
          <p:cNvGrpSpPr/>
          <p:nvPr/>
        </p:nvGrpSpPr>
        <p:grpSpPr>
          <a:xfrm rot="5400000">
            <a:off x="5468296" y="4937664"/>
            <a:ext cx="591905" cy="967632"/>
            <a:chOff x="5888963" y="3221632"/>
            <a:chExt cx="1297936" cy="1311946"/>
          </a:xfrm>
          <a:solidFill>
            <a:schemeClr val="accent2">
              <a:lumMod val="75000"/>
            </a:schemeClr>
          </a:solidFill>
        </p:grpSpPr>
        <p:sp>
          <p:nvSpPr>
            <p:cNvPr id="11" name="矢印: 山形 26">
              <a:extLst>
                <a:ext uri="{FF2B5EF4-FFF2-40B4-BE49-F238E27FC236}">
                  <a16:creationId xmlns:a16="http://schemas.microsoft.com/office/drawing/2014/main" id="{405129CA-5D9A-135D-A1F9-3B7621A9D4B3}"/>
                </a:ext>
              </a:extLst>
            </p:cNvPr>
            <p:cNvSpPr/>
            <p:nvPr/>
          </p:nvSpPr>
          <p:spPr>
            <a:xfrm>
              <a:off x="5888963" y="3221632"/>
              <a:ext cx="528175" cy="1311946"/>
            </a:xfrm>
            <a:prstGeom prst="chevron">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2" name="矢印: 山形 27">
              <a:extLst>
                <a:ext uri="{FF2B5EF4-FFF2-40B4-BE49-F238E27FC236}">
                  <a16:creationId xmlns:a16="http://schemas.microsoft.com/office/drawing/2014/main" id="{782A6E3B-CB0A-64C5-C44E-2EC9E7DF4ADB}"/>
                </a:ext>
              </a:extLst>
            </p:cNvPr>
            <p:cNvSpPr/>
            <p:nvPr/>
          </p:nvSpPr>
          <p:spPr>
            <a:xfrm>
              <a:off x="6273843" y="3221632"/>
              <a:ext cx="528175" cy="1311946"/>
            </a:xfrm>
            <a:prstGeom prst="chevron">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4" name="矢印: 山形 28">
              <a:extLst>
                <a:ext uri="{FF2B5EF4-FFF2-40B4-BE49-F238E27FC236}">
                  <a16:creationId xmlns:a16="http://schemas.microsoft.com/office/drawing/2014/main" id="{A5377712-138F-4BEE-87DD-BDD918347616}"/>
                </a:ext>
              </a:extLst>
            </p:cNvPr>
            <p:cNvSpPr/>
            <p:nvPr/>
          </p:nvSpPr>
          <p:spPr>
            <a:xfrm>
              <a:off x="6658724" y="3221632"/>
              <a:ext cx="528175" cy="1311946"/>
            </a:xfrm>
            <a:prstGeom prst="chevron">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grpSp>
      <p:sp>
        <p:nvSpPr>
          <p:cNvPr id="15" name="テキスト ボックス 14">
            <a:extLst>
              <a:ext uri="{FF2B5EF4-FFF2-40B4-BE49-F238E27FC236}">
                <a16:creationId xmlns:a16="http://schemas.microsoft.com/office/drawing/2014/main" id="{E92938A7-5A2B-61ED-B99C-A9D8C1257CB2}"/>
              </a:ext>
            </a:extLst>
          </p:cNvPr>
          <p:cNvSpPr txBox="1"/>
          <p:nvPr/>
        </p:nvSpPr>
        <p:spPr>
          <a:xfrm>
            <a:off x="3532287" y="1898583"/>
            <a:ext cx="5192613" cy="338554"/>
          </a:xfrm>
          <a:prstGeom prst="rect">
            <a:avLst/>
          </a:prstGeom>
          <a:noFill/>
        </p:spPr>
        <p:txBody>
          <a:bodyPr wrap="square" rtlCol="0">
            <a:spAutoFit/>
          </a:bodyPr>
          <a:lstStyle/>
          <a:p>
            <a:r>
              <a:rPr lang="ja-JP" altLang="en-US" sz="1600" b="1">
                <a:latin typeface="Noto Sans JP Medium" panose="020B0500000000000000" pitchFamily="34" charset="-128"/>
                <a:ea typeface="Noto Sans JP Medium" panose="020B0500000000000000" pitchFamily="34" charset="-128"/>
              </a:rPr>
              <a:t>土浦市の年齢別人口</a:t>
            </a:r>
            <a:endParaRPr kumimoji="1" lang="ja-JP" altLang="en-US" sz="1600" b="1">
              <a:latin typeface="Noto Sans JP Medium" panose="020B0500000000000000" pitchFamily="34" charset="-128"/>
              <a:ea typeface="Noto Sans JP Medium" panose="020B0500000000000000" pitchFamily="34" charset="-128"/>
            </a:endParaRPr>
          </a:p>
        </p:txBody>
      </p:sp>
      <p:sp>
        <p:nvSpPr>
          <p:cNvPr id="16" name="スライド番号プレースホルダー 15">
            <a:extLst>
              <a:ext uri="{FF2B5EF4-FFF2-40B4-BE49-F238E27FC236}">
                <a16:creationId xmlns:a16="http://schemas.microsoft.com/office/drawing/2014/main" id="{243622CF-11C9-21F9-8FDB-92856570E167}"/>
              </a:ext>
            </a:extLst>
          </p:cNvPr>
          <p:cNvSpPr>
            <a:spLocks noGrp="1"/>
          </p:cNvSpPr>
          <p:nvPr>
            <p:ph type="sldNum" sz="quarter" idx="4"/>
          </p:nvPr>
        </p:nvSpPr>
        <p:spPr/>
        <p:txBody>
          <a:bodyPr/>
          <a:lstStyle/>
          <a:p>
            <a:fld id="{920DAE75-F842-4F4B-A191-0461469ED5EB}" type="slidenum">
              <a:rPr lang="ja-JP" altLang="en-US" smtClean="0"/>
              <a:pPr/>
              <a:t>6</a:t>
            </a:fld>
            <a:endParaRPr lang="ja-JP" altLang="en-US"/>
          </a:p>
        </p:txBody>
      </p:sp>
    </p:spTree>
    <p:extLst>
      <p:ext uri="{BB962C8B-B14F-4D97-AF65-F5344CB8AC3E}">
        <p14:creationId xmlns:p14="http://schemas.microsoft.com/office/powerpoint/2010/main" val="1142118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B0446A8-1035-BDE0-BCB8-40876C12C6A5}"/>
              </a:ext>
            </a:extLst>
          </p:cNvPr>
          <p:cNvSpPr>
            <a:spLocks noGrp="1"/>
          </p:cNvSpPr>
          <p:nvPr>
            <p:ph type="title"/>
          </p:nvPr>
        </p:nvSpPr>
        <p:spPr/>
        <p:txBody>
          <a:bodyPr/>
          <a:lstStyle/>
          <a:p>
            <a:r>
              <a:rPr kumimoji="1" lang="ja-JP" altLang="en-US"/>
              <a:t>解消すべき累積赤字</a:t>
            </a:r>
          </a:p>
        </p:txBody>
      </p:sp>
      <p:sp>
        <p:nvSpPr>
          <p:cNvPr id="5" name="テキスト ボックス 4">
            <a:extLst>
              <a:ext uri="{FF2B5EF4-FFF2-40B4-BE49-F238E27FC236}">
                <a16:creationId xmlns:a16="http://schemas.microsoft.com/office/drawing/2014/main" id="{B7BE9817-1E99-7A27-AD59-7960CDEBF310}"/>
              </a:ext>
            </a:extLst>
          </p:cNvPr>
          <p:cNvSpPr txBox="1"/>
          <p:nvPr/>
        </p:nvSpPr>
        <p:spPr>
          <a:xfrm>
            <a:off x="522387" y="1418721"/>
            <a:ext cx="11364813" cy="338554"/>
          </a:xfrm>
          <a:prstGeom prst="rect">
            <a:avLst/>
          </a:prstGeom>
          <a:noFill/>
        </p:spPr>
        <p:txBody>
          <a:bodyPr wrap="square" rtlCol="0">
            <a:spAutoFit/>
          </a:bodyPr>
          <a:lstStyle/>
          <a:p>
            <a:r>
              <a:rPr lang="ja-JP" altLang="en-US" sz="1600">
                <a:latin typeface="Noto Sans JP Medium" panose="020B0500000000000000" pitchFamily="34" charset="-128"/>
                <a:ea typeface="Noto Sans JP Medium" panose="020B0500000000000000" pitchFamily="34" charset="-128"/>
              </a:rPr>
              <a:t>純社会増だけでは解消できない赤字をマスタープランによる施策で解決を目指す</a:t>
            </a:r>
            <a:endParaRPr kumimoji="1" lang="ja-JP" altLang="en-US" sz="1600">
              <a:latin typeface="Noto Sans JP Medium" panose="020B0500000000000000" pitchFamily="34" charset="-128"/>
              <a:ea typeface="Noto Sans JP Medium" panose="020B0500000000000000" pitchFamily="34" charset="-128"/>
            </a:endParaRPr>
          </a:p>
        </p:txBody>
      </p:sp>
      <p:grpSp>
        <p:nvGrpSpPr>
          <p:cNvPr id="29" name="グループ化 28">
            <a:extLst>
              <a:ext uri="{FF2B5EF4-FFF2-40B4-BE49-F238E27FC236}">
                <a16:creationId xmlns:a16="http://schemas.microsoft.com/office/drawing/2014/main" id="{62A7245F-235B-1EAF-5CD6-25112DBADE6A}"/>
              </a:ext>
            </a:extLst>
          </p:cNvPr>
          <p:cNvGrpSpPr/>
          <p:nvPr/>
        </p:nvGrpSpPr>
        <p:grpSpPr>
          <a:xfrm>
            <a:off x="1989100" y="3036665"/>
            <a:ext cx="1025912" cy="3314404"/>
            <a:chOff x="1989100" y="3036665"/>
            <a:chExt cx="1025912" cy="3314404"/>
          </a:xfrm>
        </p:grpSpPr>
        <p:sp>
          <p:nvSpPr>
            <p:cNvPr id="6" name="正方形/長方形 5">
              <a:extLst>
                <a:ext uri="{FF2B5EF4-FFF2-40B4-BE49-F238E27FC236}">
                  <a16:creationId xmlns:a16="http://schemas.microsoft.com/office/drawing/2014/main" id="{7B723410-36B9-0C6B-8920-C769DD1BB2F4}"/>
                </a:ext>
              </a:extLst>
            </p:cNvPr>
            <p:cNvSpPr/>
            <p:nvPr/>
          </p:nvSpPr>
          <p:spPr>
            <a:xfrm>
              <a:off x="2011402" y="3036665"/>
              <a:ext cx="990000" cy="3292103"/>
            </a:xfrm>
            <a:prstGeom prst="rect">
              <a:avLst/>
            </a:prstGeom>
            <a:noFill/>
            <a:ln w="3810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BC09AA7A-929B-C87B-9911-47B91C9A774D}"/>
                </a:ext>
              </a:extLst>
            </p:cNvPr>
            <p:cNvSpPr/>
            <p:nvPr/>
          </p:nvSpPr>
          <p:spPr>
            <a:xfrm>
              <a:off x="1989100" y="4316650"/>
              <a:ext cx="1025912" cy="2034419"/>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 name="グループ化 17">
            <a:extLst>
              <a:ext uri="{FF2B5EF4-FFF2-40B4-BE49-F238E27FC236}">
                <a16:creationId xmlns:a16="http://schemas.microsoft.com/office/drawing/2014/main" id="{5C6AE94A-B9F8-1D9F-D573-7DACEBB9345F}"/>
              </a:ext>
            </a:extLst>
          </p:cNvPr>
          <p:cNvGrpSpPr/>
          <p:nvPr/>
        </p:nvGrpSpPr>
        <p:grpSpPr>
          <a:xfrm>
            <a:off x="7616468" y="1971245"/>
            <a:ext cx="4336048" cy="2347332"/>
            <a:chOff x="4442762" y="2303763"/>
            <a:chExt cx="4336048" cy="2347332"/>
          </a:xfrm>
        </p:grpSpPr>
        <p:sp>
          <p:nvSpPr>
            <p:cNvPr id="15" name="フローチャート: 代替処理 14">
              <a:extLst>
                <a:ext uri="{FF2B5EF4-FFF2-40B4-BE49-F238E27FC236}">
                  <a16:creationId xmlns:a16="http://schemas.microsoft.com/office/drawing/2014/main" id="{F248727E-3AA8-541D-28A4-FEC085778105}"/>
                </a:ext>
              </a:extLst>
            </p:cNvPr>
            <p:cNvSpPr/>
            <p:nvPr/>
          </p:nvSpPr>
          <p:spPr>
            <a:xfrm>
              <a:off x="4442762" y="2303763"/>
              <a:ext cx="4336048" cy="2347332"/>
            </a:xfrm>
            <a:prstGeom prst="flowChartAlternateProcess">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6" name="テキスト ボックス 15">
              <a:extLst>
                <a:ext uri="{FF2B5EF4-FFF2-40B4-BE49-F238E27FC236}">
                  <a16:creationId xmlns:a16="http://schemas.microsoft.com/office/drawing/2014/main" id="{9A105901-2CA7-44FA-AA36-682F85ABF4AF}"/>
                </a:ext>
              </a:extLst>
            </p:cNvPr>
            <p:cNvSpPr txBox="1"/>
            <p:nvPr/>
          </p:nvSpPr>
          <p:spPr>
            <a:xfrm>
              <a:off x="4732883" y="2483491"/>
              <a:ext cx="2726233" cy="461665"/>
            </a:xfrm>
            <a:prstGeom prst="rect">
              <a:avLst/>
            </a:prstGeom>
            <a:solidFill>
              <a:schemeClr val="accent3">
                <a:lumMod val="40000"/>
                <a:lumOff val="60000"/>
              </a:schemeClr>
            </a:solidFill>
          </p:spPr>
          <p:txBody>
            <a:bodyPr wrap="square" rtlCol="0">
              <a:spAutoFit/>
            </a:bodyPr>
            <a:lstStyle/>
            <a:p>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a:t>
              </a:r>
              <a:r>
                <a:rPr kumimoji="1" lang="en-US" altLang="ja-JP" sz="2400" b="1">
                  <a:solidFill>
                    <a:schemeClr val="accent2">
                      <a:lumMod val="50000"/>
                    </a:schemeClr>
                  </a:solidFill>
                  <a:latin typeface="Noto Sans JP Black" panose="020B0500000000000000" pitchFamily="34" charset="-128"/>
                  <a:ea typeface="Noto Sans JP Black" panose="020B0500000000000000" pitchFamily="34" charset="-128"/>
                </a:rPr>
                <a:t> </a:t>
              </a:r>
              <a:r>
                <a:rPr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財政収支</a:t>
              </a:r>
              <a:endPar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endParaRPr>
            </a:p>
          </p:txBody>
        </p:sp>
        <p:sp>
          <p:nvSpPr>
            <p:cNvPr id="17" name="テキスト ボックス 16">
              <a:extLst>
                <a:ext uri="{FF2B5EF4-FFF2-40B4-BE49-F238E27FC236}">
                  <a16:creationId xmlns:a16="http://schemas.microsoft.com/office/drawing/2014/main" id="{7B7B9DF3-8383-93DD-4DE5-3FDA3587DE59}"/>
                </a:ext>
              </a:extLst>
            </p:cNvPr>
            <p:cNvSpPr txBox="1"/>
            <p:nvPr/>
          </p:nvSpPr>
          <p:spPr>
            <a:xfrm>
              <a:off x="4732883" y="3059458"/>
              <a:ext cx="4045927" cy="1138773"/>
            </a:xfrm>
            <a:prstGeom prst="rect">
              <a:avLst/>
            </a:prstGeom>
            <a:noFill/>
          </p:spPr>
          <p:txBody>
            <a:bodyPr wrap="square" rtlCol="0">
              <a:spAutoFit/>
            </a:bodyPr>
            <a:lstStyle/>
            <a:p>
              <a:r>
                <a:rPr kumimoji="1" lang="ja-JP" altLang="en-US" sz="2000">
                  <a:latin typeface="Noto Sans JP Medium" panose="020B0500000000000000" pitchFamily="34" charset="-128"/>
                  <a:ea typeface="Noto Sans JP Medium" panose="020B0500000000000000" pitchFamily="34" charset="-128"/>
                </a:rPr>
                <a:t>計画人口を達成するペースでも</a:t>
              </a:r>
              <a:endParaRPr kumimoji="1" lang="en-US" altLang="ja-JP" sz="2000">
                <a:latin typeface="Noto Sans JP Medium" panose="020B0500000000000000" pitchFamily="34" charset="-128"/>
                <a:ea typeface="Noto Sans JP Medium" panose="020B0500000000000000" pitchFamily="34" charset="-128"/>
              </a:endParaRPr>
            </a:p>
            <a:p>
              <a:r>
                <a:rPr kumimoji="1" lang="ja-JP" altLang="en-US" sz="2800" b="1">
                  <a:solidFill>
                    <a:schemeClr val="accent2">
                      <a:lumMod val="50000"/>
                    </a:schemeClr>
                  </a:solidFill>
                  <a:latin typeface="Noto Sans JP" panose="020B0500000000000000" pitchFamily="34" charset="-128"/>
                  <a:ea typeface="Noto Sans JP" panose="020B0500000000000000" pitchFamily="34" charset="-128"/>
                </a:rPr>
                <a:t>年平均</a:t>
              </a:r>
              <a:r>
                <a:rPr kumimoji="1" lang="en-US" altLang="ja-JP" sz="2800" b="1">
                  <a:solidFill>
                    <a:schemeClr val="accent2">
                      <a:lumMod val="50000"/>
                    </a:schemeClr>
                  </a:solidFill>
                  <a:latin typeface="Noto Sans JP" panose="020B0500000000000000" pitchFamily="34" charset="-128"/>
                  <a:ea typeface="Noto Sans JP" panose="020B0500000000000000" pitchFamily="34" charset="-128"/>
                </a:rPr>
                <a:t>26</a:t>
              </a:r>
              <a:r>
                <a:rPr kumimoji="1" lang="ja-JP" altLang="en-US" sz="2800" b="1">
                  <a:solidFill>
                    <a:schemeClr val="accent2">
                      <a:lumMod val="50000"/>
                    </a:schemeClr>
                  </a:solidFill>
                  <a:latin typeface="Noto Sans JP" panose="020B0500000000000000" pitchFamily="34" charset="-128"/>
                  <a:ea typeface="Noto Sans JP" panose="020B0500000000000000" pitchFamily="34" charset="-128"/>
                </a:rPr>
                <a:t>億円</a:t>
              </a:r>
              <a:r>
                <a:rPr kumimoji="1" lang="ja-JP" altLang="en-US" sz="2000">
                  <a:latin typeface="Noto Sans JP Medium" panose="020B0500000000000000" pitchFamily="34" charset="-128"/>
                  <a:ea typeface="Noto Sans JP Medium" panose="020B0500000000000000" pitchFamily="34" charset="-128"/>
                </a:rPr>
                <a:t>の歳入不足</a:t>
              </a:r>
              <a:endParaRPr kumimoji="1" lang="en-US" altLang="ja-JP" sz="2000">
                <a:latin typeface="Noto Sans JP Medium" panose="020B0500000000000000" pitchFamily="34" charset="-128"/>
                <a:ea typeface="Noto Sans JP Medium" panose="020B0500000000000000" pitchFamily="34" charset="-128"/>
              </a:endParaRPr>
            </a:p>
            <a:p>
              <a:r>
                <a:rPr kumimoji="1" lang="en-US" altLang="ja-JP" sz="2000">
                  <a:latin typeface="Noto Sans JP Medium" panose="020B0500000000000000" pitchFamily="34" charset="-128"/>
                  <a:ea typeface="Noto Sans JP Medium" panose="020B0500000000000000" pitchFamily="34" charset="-128"/>
                </a:rPr>
                <a:t>(</a:t>
              </a:r>
              <a:r>
                <a:rPr kumimoji="1" lang="ja-JP" altLang="en-US" sz="2000">
                  <a:latin typeface="Noto Sans JP Medium" panose="020B0500000000000000" pitchFamily="34" charset="-128"/>
                  <a:ea typeface="Noto Sans JP Medium" panose="020B0500000000000000" pitchFamily="34" charset="-128"/>
                </a:rPr>
                <a:t>純社会増による改善は</a:t>
              </a:r>
              <a:r>
                <a:rPr lang="en-US" altLang="ja-JP" sz="2000">
                  <a:latin typeface="Noto Sans JP Medium" panose="020B0500000000000000" pitchFamily="34" charset="-128"/>
                  <a:ea typeface="Noto Sans JP Medium" panose="020B0500000000000000" pitchFamily="34" charset="-128"/>
                </a:rPr>
                <a:t>5</a:t>
              </a:r>
              <a:r>
                <a:rPr lang="ja-JP" altLang="en-US" sz="2000">
                  <a:latin typeface="Noto Sans JP Medium" panose="020B0500000000000000" pitchFamily="34" charset="-128"/>
                  <a:ea typeface="Noto Sans JP Medium" panose="020B0500000000000000" pitchFamily="34" charset="-128"/>
                </a:rPr>
                <a:t>億円</a:t>
              </a:r>
              <a:r>
                <a:rPr kumimoji="1" lang="en-US" altLang="ja-JP" sz="2000">
                  <a:latin typeface="Noto Sans JP Medium" panose="020B0500000000000000" pitchFamily="34" charset="-128"/>
                  <a:ea typeface="Noto Sans JP Medium" panose="020B0500000000000000" pitchFamily="34" charset="-128"/>
                </a:rPr>
                <a:t>)</a:t>
              </a:r>
              <a:endParaRPr kumimoji="1" lang="ja-JP" altLang="en-US" sz="2000">
                <a:latin typeface="Noto Sans JP Medium" panose="020B0500000000000000" pitchFamily="34" charset="-128"/>
                <a:ea typeface="Noto Sans JP Medium" panose="020B0500000000000000" pitchFamily="34" charset="-128"/>
              </a:endParaRPr>
            </a:p>
          </p:txBody>
        </p:sp>
      </p:grpSp>
      <p:grpSp>
        <p:nvGrpSpPr>
          <p:cNvPr id="20" name="グループ化 19">
            <a:extLst>
              <a:ext uri="{FF2B5EF4-FFF2-40B4-BE49-F238E27FC236}">
                <a16:creationId xmlns:a16="http://schemas.microsoft.com/office/drawing/2014/main" id="{E31036D0-16CE-95B4-FFF3-AA61A9060BEF}"/>
              </a:ext>
            </a:extLst>
          </p:cNvPr>
          <p:cNvGrpSpPr/>
          <p:nvPr/>
        </p:nvGrpSpPr>
        <p:grpSpPr>
          <a:xfrm>
            <a:off x="637264" y="1846341"/>
            <a:ext cx="1339817" cy="499141"/>
            <a:chOff x="2847733" y="1861425"/>
            <a:chExt cx="3294531" cy="499141"/>
          </a:xfrm>
        </p:grpSpPr>
        <p:sp>
          <p:nvSpPr>
            <p:cNvPr id="21" name="正方形/長方形 20">
              <a:extLst>
                <a:ext uri="{FF2B5EF4-FFF2-40B4-BE49-F238E27FC236}">
                  <a16:creationId xmlns:a16="http://schemas.microsoft.com/office/drawing/2014/main" id="{02872F46-A066-C538-8626-C476CE2FC3D4}"/>
                </a:ext>
              </a:extLst>
            </p:cNvPr>
            <p:cNvSpPr/>
            <p:nvPr/>
          </p:nvSpPr>
          <p:spPr>
            <a:xfrm>
              <a:off x="2847733" y="1861425"/>
              <a:ext cx="3294531" cy="49914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02E24ED5-9490-8957-F254-A4663D4CE8A6}"/>
                </a:ext>
              </a:extLst>
            </p:cNvPr>
            <p:cNvSpPr txBox="1"/>
            <p:nvPr/>
          </p:nvSpPr>
          <p:spPr>
            <a:xfrm>
              <a:off x="2908694" y="1919125"/>
              <a:ext cx="3187306" cy="400110"/>
            </a:xfrm>
            <a:prstGeom prst="rect">
              <a:avLst/>
            </a:prstGeom>
            <a:noFill/>
          </p:spPr>
          <p:txBody>
            <a:bodyPr wrap="square" rtlCol="0">
              <a:spAutoFit/>
            </a:bodyPr>
            <a:lstStyle/>
            <a:p>
              <a:r>
                <a:rPr kumimoji="1" lang="ja-JP" altLang="en-US" sz="2000" b="1">
                  <a:solidFill>
                    <a:schemeClr val="accent1">
                      <a:lumMod val="50000"/>
                    </a:schemeClr>
                  </a:solidFill>
                  <a:latin typeface="Noto Sans JP" panose="020B0500000000000000" pitchFamily="34" charset="-128"/>
                  <a:ea typeface="Noto Sans JP" panose="020B0500000000000000" pitchFamily="34" charset="-128"/>
                </a:rPr>
                <a:t>イメージ</a:t>
              </a:r>
            </a:p>
          </p:txBody>
        </p:sp>
      </p:grpSp>
      <p:grpSp>
        <p:nvGrpSpPr>
          <p:cNvPr id="23" name="グループ化 22">
            <a:extLst>
              <a:ext uri="{FF2B5EF4-FFF2-40B4-BE49-F238E27FC236}">
                <a16:creationId xmlns:a16="http://schemas.microsoft.com/office/drawing/2014/main" id="{79E0FD1C-32BF-9C53-9020-DC0A7FCD35DC}"/>
              </a:ext>
            </a:extLst>
          </p:cNvPr>
          <p:cNvGrpSpPr/>
          <p:nvPr/>
        </p:nvGrpSpPr>
        <p:grpSpPr>
          <a:xfrm>
            <a:off x="7601361" y="4699368"/>
            <a:ext cx="4351155" cy="1308064"/>
            <a:chOff x="15110316" y="2880000"/>
            <a:chExt cx="5143577" cy="2182187"/>
          </a:xfrm>
          <a:solidFill>
            <a:schemeClr val="accent2">
              <a:lumMod val="40000"/>
              <a:lumOff val="60000"/>
            </a:schemeClr>
          </a:solidFill>
        </p:grpSpPr>
        <p:sp>
          <p:nvSpPr>
            <p:cNvPr id="24" name="フローチャート: 代替処理 23">
              <a:extLst>
                <a:ext uri="{FF2B5EF4-FFF2-40B4-BE49-F238E27FC236}">
                  <a16:creationId xmlns:a16="http://schemas.microsoft.com/office/drawing/2014/main" id="{76060581-FC63-D945-D5D0-7589513B278C}"/>
                </a:ext>
              </a:extLst>
            </p:cNvPr>
            <p:cNvSpPr/>
            <p:nvPr/>
          </p:nvSpPr>
          <p:spPr>
            <a:xfrm>
              <a:off x="15110316" y="2880000"/>
              <a:ext cx="5143577" cy="2182187"/>
            </a:xfrm>
            <a:prstGeom prst="flowChartAlternateProcess">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25" name="テキスト ボックス 24">
              <a:extLst>
                <a:ext uri="{FF2B5EF4-FFF2-40B4-BE49-F238E27FC236}">
                  <a16:creationId xmlns:a16="http://schemas.microsoft.com/office/drawing/2014/main" id="{C45938A2-C705-4989-124B-BAF8D73406B6}"/>
                </a:ext>
              </a:extLst>
            </p:cNvPr>
            <p:cNvSpPr txBox="1"/>
            <p:nvPr/>
          </p:nvSpPr>
          <p:spPr>
            <a:xfrm>
              <a:off x="15448216" y="3086158"/>
              <a:ext cx="3332853" cy="563235"/>
            </a:xfrm>
            <a:prstGeom prst="rect">
              <a:avLst/>
            </a:prstGeom>
            <a:grpFill/>
          </p:spPr>
          <p:txBody>
            <a:bodyPr wrap="none" rtlCol="0">
              <a:spAutoFit/>
            </a:bodyPr>
            <a:lstStyle/>
            <a:p>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a:t>
              </a:r>
              <a:r>
                <a:rPr kumimoji="1" lang="en-US" altLang="ja-JP" sz="2400" b="1">
                  <a:solidFill>
                    <a:schemeClr val="accent1">
                      <a:lumMod val="75000"/>
                    </a:schemeClr>
                  </a:solidFill>
                  <a:latin typeface="Noto Sans JP" panose="020B0500000000000000" pitchFamily="34" charset="-128"/>
                  <a:ea typeface="Noto Sans JP" panose="020B0500000000000000" pitchFamily="34" charset="-128"/>
                </a:rPr>
                <a:t> </a:t>
              </a:r>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マスタープラン</a:t>
              </a:r>
            </a:p>
          </p:txBody>
        </p:sp>
        <p:sp>
          <p:nvSpPr>
            <p:cNvPr id="26" name="テキスト ボックス 25">
              <a:extLst>
                <a:ext uri="{FF2B5EF4-FFF2-40B4-BE49-F238E27FC236}">
                  <a16:creationId xmlns:a16="http://schemas.microsoft.com/office/drawing/2014/main" id="{607F0B13-F02B-CAFE-02BB-018799062F8E}"/>
                </a:ext>
              </a:extLst>
            </p:cNvPr>
            <p:cNvSpPr txBox="1"/>
            <p:nvPr/>
          </p:nvSpPr>
          <p:spPr>
            <a:xfrm>
              <a:off x="15478789" y="3988517"/>
              <a:ext cx="4692851" cy="770176"/>
            </a:xfrm>
            <a:prstGeom prst="rect">
              <a:avLst/>
            </a:prstGeom>
            <a:grpFill/>
          </p:spPr>
          <p:txBody>
            <a:bodyPr wrap="square" rtlCol="0">
              <a:spAutoFit/>
            </a:bodyPr>
            <a:lstStyle/>
            <a:p>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純社会増実現</a:t>
              </a:r>
              <a:r>
                <a:rPr kumimoji="1" lang="ja-JP" altLang="en-US">
                  <a:latin typeface="Noto Sans JP Medium" panose="020B0500000000000000" pitchFamily="34" charset="-128"/>
                  <a:ea typeface="Noto Sans JP Medium" panose="020B0500000000000000" pitchFamily="34" charset="-128"/>
                </a:rPr>
                <a:t>に向けた取り組み</a:t>
              </a:r>
            </a:p>
          </p:txBody>
        </p:sp>
      </p:grpSp>
      <p:grpSp>
        <p:nvGrpSpPr>
          <p:cNvPr id="8" name="グループ化 7">
            <a:extLst>
              <a:ext uri="{FF2B5EF4-FFF2-40B4-BE49-F238E27FC236}">
                <a16:creationId xmlns:a16="http://schemas.microsoft.com/office/drawing/2014/main" id="{49D4ED65-6295-73DB-221D-E229C5C94287}"/>
              </a:ext>
            </a:extLst>
          </p:cNvPr>
          <p:cNvGrpSpPr/>
          <p:nvPr/>
        </p:nvGrpSpPr>
        <p:grpSpPr>
          <a:xfrm>
            <a:off x="5031317" y="3950412"/>
            <a:ext cx="1037111" cy="366238"/>
            <a:chOff x="5031317" y="3950412"/>
            <a:chExt cx="1037111" cy="366238"/>
          </a:xfrm>
        </p:grpSpPr>
        <p:sp>
          <p:nvSpPr>
            <p:cNvPr id="33" name="正方形/長方形 32">
              <a:extLst>
                <a:ext uri="{FF2B5EF4-FFF2-40B4-BE49-F238E27FC236}">
                  <a16:creationId xmlns:a16="http://schemas.microsoft.com/office/drawing/2014/main" id="{D942CE1F-5FAC-49F6-78B7-860D8DE73E76}"/>
                </a:ext>
              </a:extLst>
            </p:cNvPr>
            <p:cNvSpPr/>
            <p:nvPr/>
          </p:nvSpPr>
          <p:spPr>
            <a:xfrm>
              <a:off x="5031317" y="3950412"/>
              <a:ext cx="1025912" cy="33855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5C38318-B558-374C-1943-C9F6B3BA5B9C}"/>
                </a:ext>
              </a:extLst>
            </p:cNvPr>
            <p:cNvSpPr txBox="1"/>
            <p:nvPr/>
          </p:nvSpPr>
          <p:spPr>
            <a:xfrm>
              <a:off x="5063025" y="3978096"/>
              <a:ext cx="1005403" cy="338554"/>
            </a:xfrm>
            <a:prstGeom prst="rect">
              <a:avLst/>
            </a:prstGeom>
            <a:noFill/>
          </p:spPr>
          <p:txBody>
            <a:bodyPr wrap="none" rtlCol="0">
              <a:spAutoFit/>
            </a:bodyPr>
            <a:lstStyle/>
            <a:p>
              <a:r>
                <a:rPr kumimoji="1" lang="ja-JP" altLang="en-US" sz="1600">
                  <a:solidFill>
                    <a:schemeClr val="accent1">
                      <a:lumMod val="50000"/>
                    </a:schemeClr>
                  </a:solidFill>
                  <a:latin typeface="Noto Sans JP Medium" panose="020B0500000000000000" pitchFamily="34" charset="-128"/>
                  <a:ea typeface="Noto Sans JP Medium" panose="020B0500000000000000" pitchFamily="34" charset="-128"/>
                </a:rPr>
                <a:t>純社会増</a:t>
              </a:r>
            </a:p>
          </p:txBody>
        </p:sp>
      </p:grpSp>
      <p:sp>
        <p:nvSpPr>
          <p:cNvPr id="7" name="スライド番号プレースホルダー 6">
            <a:extLst>
              <a:ext uri="{FF2B5EF4-FFF2-40B4-BE49-F238E27FC236}">
                <a16:creationId xmlns:a16="http://schemas.microsoft.com/office/drawing/2014/main" id="{86C43E3C-793D-BA91-9B37-74D6404212B0}"/>
              </a:ext>
            </a:extLst>
          </p:cNvPr>
          <p:cNvSpPr>
            <a:spLocks noGrp="1"/>
          </p:cNvSpPr>
          <p:nvPr>
            <p:ph type="sldNum" sz="quarter" idx="4"/>
          </p:nvPr>
        </p:nvSpPr>
        <p:spPr/>
        <p:txBody>
          <a:bodyPr/>
          <a:lstStyle/>
          <a:p>
            <a:fld id="{920DAE75-F842-4F4B-A191-0461469ED5EB}" type="slidenum">
              <a:rPr lang="ja-JP" altLang="en-US" smtClean="0"/>
              <a:pPr/>
              <a:t>7</a:t>
            </a:fld>
            <a:endParaRPr lang="ja-JP" altLang="en-US"/>
          </a:p>
        </p:txBody>
      </p:sp>
      <p:cxnSp>
        <p:nvCxnSpPr>
          <p:cNvPr id="10" name="直線矢印コネクタ 9">
            <a:extLst>
              <a:ext uri="{FF2B5EF4-FFF2-40B4-BE49-F238E27FC236}">
                <a16:creationId xmlns:a16="http://schemas.microsoft.com/office/drawing/2014/main" id="{D0F00C62-6477-AE0D-5470-DC268BD41360}"/>
              </a:ext>
            </a:extLst>
          </p:cNvPr>
          <p:cNvCxnSpPr>
            <a:cxnSpLocks/>
          </p:cNvCxnSpPr>
          <p:nvPr/>
        </p:nvCxnSpPr>
        <p:spPr>
          <a:xfrm>
            <a:off x="1628776" y="4288966"/>
            <a:ext cx="0" cy="2080937"/>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F01F8C6A-4E18-182F-F94F-961FF21B2253}"/>
              </a:ext>
            </a:extLst>
          </p:cNvPr>
          <p:cNvSpPr txBox="1"/>
          <p:nvPr/>
        </p:nvSpPr>
        <p:spPr>
          <a:xfrm>
            <a:off x="898984" y="5069947"/>
            <a:ext cx="646331" cy="369332"/>
          </a:xfrm>
          <a:prstGeom prst="rect">
            <a:avLst/>
          </a:prstGeom>
          <a:noFill/>
        </p:spPr>
        <p:txBody>
          <a:bodyPr wrap="none" rtlCol="0">
            <a:spAutoFit/>
          </a:bodyPr>
          <a:lstStyle/>
          <a:p>
            <a:r>
              <a:rPr kumimoji="1" lang="ja-JP" altLang="en-US">
                <a:latin typeface="Noto Sans JP Medium" panose="020B0500000000000000" pitchFamily="34" charset="-128"/>
                <a:ea typeface="Noto Sans JP Medium" panose="020B0500000000000000" pitchFamily="34" charset="-128"/>
              </a:rPr>
              <a:t>歳入</a:t>
            </a:r>
          </a:p>
        </p:txBody>
      </p:sp>
      <p:cxnSp>
        <p:nvCxnSpPr>
          <p:cNvPr id="13" name="直線矢印コネクタ 12">
            <a:extLst>
              <a:ext uri="{FF2B5EF4-FFF2-40B4-BE49-F238E27FC236}">
                <a16:creationId xmlns:a16="http://schemas.microsoft.com/office/drawing/2014/main" id="{857AA47E-4899-CFF9-431D-F8F92091E9C3}"/>
              </a:ext>
            </a:extLst>
          </p:cNvPr>
          <p:cNvCxnSpPr>
            <a:cxnSpLocks/>
          </p:cNvCxnSpPr>
          <p:nvPr/>
        </p:nvCxnSpPr>
        <p:spPr>
          <a:xfrm flipH="1">
            <a:off x="1624014" y="3036665"/>
            <a:ext cx="4762" cy="1300129"/>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7" name="テキスト ボックス 26">
            <a:extLst>
              <a:ext uri="{FF2B5EF4-FFF2-40B4-BE49-F238E27FC236}">
                <a16:creationId xmlns:a16="http://schemas.microsoft.com/office/drawing/2014/main" id="{4962DC5E-C076-58FC-87C1-CC4DC92702D0}"/>
              </a:ext>
            </a:extLst>
          </p:cNvPr>
          <p:cNvSpPr txBox="1"/>
          <p:nvPr/>
        </p:nvSpPr>
        <p:spPr>
          <a:xfrm>
            <a:off x="745866" y="3570886"/>
            <a:ext cx="877163" cy="369332"/>
          </a:xfrm>
          <a:prstGeom prst="rect">
            <a:avLst/>
          </a:prstGeom>
          <a:noFill/>
        </p:spPr>
        <p:txBody>
          <a:bodyPr wrap="none" rtlCol="0">
            <a:spAutoFit/>
          </a:bodyPr>
          <a:lstStyle/>
          <a:p>
            <a:r>
              <a:rPr lang="ja-JP" altLang="en-US">
                <a:latin typeface="Noto Sans JP Medium" panose="020B0500000000000000" pitchFamily="34" charset="-128"/>
                <a:ea typeface="Noto Sans JP Medium" panose="020B0500000000000000" pitchFamily="34" charset="-128"/>
              </a:rPr>
              <a:t>不足分</a:t>
            </a:r>
            <a:endParaRPr lang="en-US" altLang="ja-JP">
              <a:latin typeface="Noto Sans JP Medium" panose="020B0500000000000000" pitchFamily="34" charset="-128"/>
              <a:ea typeface="Noto Sans JP Medium" panose="020B0500000000000000" pitchFamily="34" charset="-128"/>
            </a:endParaRPr>
          </a:p>
        </p:txBody>
      </p:sp>
      <p:sp>
        <p:nvSpPr>
          <p:cNvPr id="35" name="テキスト ボックス 34">
            <a:extLst>
              <a:ext uri="{FF2B5EF4-FFF2-40B4-BE49-F238E27FC236}">
                <a16:creationId xmlns:a16="http://schemas.microsoft.com/office/drawing/2014/main" id="{4CA81CF6-1088-70C6-0793-49BB38C0978E}"/>
              </a:ext>
            </a:extLst>
          </p:cNvPr>
          <p:cNvSpPr txBox="1"/>
          <p:nvPr/>
        </p:nvSpPr>
        <p:spPr>
          <a:xfrm>
            <a:off x="2033662" y="6441834"/>
            <a:ext cx="1534037" cy="369332"/>
          </a:xfrm>
          <a:prstGeom prst="rect">
            <a:avLst/>
          </a:prstGeom>
          <a:noFill/>
        </p:spPr>
        <p:txBody>
          <a:bodyPr wrap="square">
            <a:spAutoFit/>
          </a:bodyPr>
          <a:lstStyle/>
          <a:p>
            <a:r>
              <a:rPr kumimoji="1" lang="ja-JP" altLang="en-US">
                <a:latin typeface="Noto Sans JP Medium" panose="020B0500000000000000" pitchFamily="34" charset="-128"/>
                <a:ea typeface="Noto Sans JP Medium" panose="020B0500000000000000" pitchFamily="34" charset="-128"/>
              </a:rPr>
              <a:t>介入無し</a:t>
            </a:r>
          </a:p>
        </p:txBody>
      </p:sp>
      <p:sp>
        <p:nvSpPr>
          <p:cNvPr id="36" name="テキスト ボックス 35">
            <a:extLst>
              <a:ext uri="{FF2B5EF4-FFF2-40B4-BE49-F238E27FC236}">
                <a16:creationId xmlns:a16="http://schemas.microsoft.com/office/drawing/2014/main" id="{CB77A3E8-044B-CB93-F518-2E1D61A26B1A}"/>
              </a:ext>
            </a:extLst>
          </p:cNvPr>
          <p:cNvSpPr txBox="1"/>
          <p:nvPr/>
        </p:nvSpPr>
        <p:spPr>
          <a:xfrm>
            <a:off x="5063075" y="6438118"/>
            <a:ext cx="1534037" cy="369332"/>
          </a:xfrm>
          <a:prstGeom prst="rect">
            <a:avLst/>
          </a:prstGeom>
          <a:noFill/>
        </p:spPr>
        <p:txBody>
          <a:bodyPr wrap="square">
            <a:spAutoFit/>
          </a:bodyPr>
          <a:lstStyle/>
          <a:p>
            <a:r>
              <a:rPr lang="ja-JP" altLang="en-US">
                <a:latin typeface="Noto Sans JP Medium" panose="020B0500000000000000" pitchFamily="34" charset="-128"/>
                <a:ea typeface="Noto Sans JP Medium" panose="020B0500000000000000" pitchFamily="34" charset="-128"/>
              </a:rPr>
              <a:t>介入有り</a:t>
            </a:r>
            <a:endParaRPr kumimoji="1" lang="ja-JP" altLang="en-US">
              <a:latin typeface="Noto Sans JP Medium" panose="020B0500000000000000" pitchFamily="34" charset="-128"/>
              <a:ea typeface="Noto Sans JP Medium" panose="020B0500000000000000" pitchFamily="34" charset="-128"/>
            </a:endParaRPr>
          </a:p>
        </p:txBody>
      </p:sp>
      <p:grpSp>
        <p:nvGrpSpPr>
          <p:cNvPr id="40" name="グループ化 39">
            <a:extLst>
              <a:ext uri="{FF2B5EF4-FFF2-40B4-BE49-F238E27FC236}">
                <a16:creationId xmlns:a16="http://schemas.microsoft.com/office/drawing/2014/main" id="{F9FD2C8A-54C8-1A01-DEC8-086EAFB67732}"/>
              </a:ext>
            </a:extLst>
          </p:cNvPr>
          <p:cNvGrpSpPr/>
          <p:nvPr/>
        </p:nvGrpSpPr>
        <p:grpSpPr>
          <a:xfrm>
            <a:off x="1996533" y="3021798"/>
            <a:ext cx="1025912" cy="3314404"/>
            <a:chOff x="1989100" y="3036665"/>
            <a:chExt cx="1025912" cy="3314404"/>
          </a:xfrm>
        </p:grpSpPr>
        <p:sp>
          <p:nvSpPr>
            <p:cNvPr id="41" name="正方形/長方形 40">
              <a:extLst>
                <a:ext uri="{FF2B5EF4-FFF2-40B4-BE49-F238E27FC236}">
                  <a16:creationId xmlns:a16="http://schemas.microsoft.com/office/drawing/2014/main" id="{53D4D376-CD84-E4D2-BEE6-30FF7F8D492A}"/>
                </a:ext>
              </a:extLst>
            </p:cNvPr>
            <p:cNvSpPr/>
            <p:nvPr/>
          </p:nvSpPr>
          <p:spPr>
            <a:xfrm>
              <a:off x="2011402" y="3036665"/>
              <a:ext cx="990000" cy="3292103"/>
            </a:xfrm>
            <a:prstGeom prst="rect">
              <a:avLst/>
            </a:prstGeom>
            <a:noFill/>
            <a:ln w="3810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D07050E5-89D2-9CE1-1B35-D6125F5A9B46}"/>
                </a:ext>
              </a:extLst>
            </p:cNvPr>
            <p:cNvSpPr/>
            <p:nvPr/>
          </p:nvSpPr>
          <p:spPr>
            <a:xfrm>
              <a:off x="1989100" y="4316650"/>
              <a:ext cx="1025912" cy="2034419"/>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ustDataLst>
      <p:tags r:id="rId1"/>
    </p:custDataLst>
    <p:extLst>
      <p:ext uri="{BB962C8B-B14F-4D97-AF65-F5344CB8AC3E}">
        <p14:creationId xmlns:p14="http://schemas.microsoft.com/office/powerpoint/2010/main" val="253721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1000" fill="hold"/>
                                        <p:tgtEl>
                                          <p:spTgt spid="29"/>
                                        </p:tgtEl>
                                        <p:attrNameLst>
                                          <p:attrName>ppt_x</p:attrName>
                                          <p:attrName>ppt_y</p:attrName>
                                        </p:attrNameLst>
                                      </p:cBhvr>
                                    </p:animMotion>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B0446A8-1035-BDE0-BCB8-40876C12C6A5}"/>
              </a:ext>
            </a:extLst>
          </p:cNvPr>
          <p:cNvSpPr>
            <a:spLocks noGrp="1"/>
          </p:cNvSpPr>
          <p:nvPr>
            <p:ph type="title"/>
          </p:nvPr>
        </p:nvSpPr>
        <p:spPr/>
        <p:txBody>
          <a:bodyPr/>
          <a:lstStyle/>
          <a:p>
            <a:r>
              <a:rPr kumimoji="1" lang="ja-JP" altLang="en-US"/>
              <a:t>解消すべき累積赤字</a:t>
            </a:r>
          </a:p>
        </p:txBody>
      </p:sp>
      <p:sp>
        <p:nvSpPr>
          <p:cNvPr id="5" name="テキスト ボックス 4">
            <a:extLst>
              <a:ext uri="{FF2B5EF4-FFF2-40B4-BE49-F238E27FC236}">
                <a16:creationId xmlns:a16="http://schemas.microsoft.com/office/drawing/2014/main" id="{B7BE9817-1E99-7A27-AD59-7960CDEBF310}"/>
              </a:ext>
            </a:extLst>
          </p:cNvPr>
          <p:cNvSpPr txBox="1"/>
          <p:nvPr/>
        </p:nvSpPr>
        <p:spPr>
          <a:xfrm>
            <a:off x="522387" y="1418721"/>
            <a:ext cx="11364813" cy="338554"/>
          </a:xfrm>
          <a:prstGeom prst="rect">
            <a:avLst/>
          </a:prstGeom>
          <a:noFill/>
        </p:spPr>
        <p:txBody>
          <a:bodyPr wrap="square" rtlCol="0">
            <a:spAutoFit/>
          </a:bodyPr>
          <a:lstStyle/>
          <a:p>
            <a:r>
              <a:rPr lang="ja-JP" altLang="en-US" sz="1600">
                <a:latin typeface="Noto Sans JP Medium" panose="020B0500000000000000" pitchFamily="34" charset="-128"/>
                <a:ea typeface="Noto Sans JP Medium" panose="020B0500000000000000" pitchFamily="34" charset="-128"/>
              </a:rPr>
              <a:t>純社会増だけでは解消できない赤字をマスタープランによる施策で解決を目指す</a:t>
            </a:r>
            <a:endParaRPr kumimoji="1" lang="ja-JP" altLang="en-US" sz="1600">
              <a:latin typeface="Noto Sans JP Medium" panose="020B0500000000000000" pitchFamily="34" charset="-128"/>
              <a:ea typeface="Noto Sans JP Medium" panose="020B0500000000000000" pitchFamily="34" charset="-128"/>
            </a:endParaRPr>
          </a:p>
        </p:txBody>
      </p:sp>
      <p:grpSp>
        <p:nvGrpSpPr>
          <p:cNvPr id="2" name="グループ化 1">
            <a:extLst>
              <a:ext uri="{FF2B5EF4-FFF2-40B4-BE49-F238E27FC236}">
                <a16:creationId xmlns:a16="http://schemas.microsoft.com/office/drawing/2014/main" id="{7D4F9376-F845-4317-6C3A-79B0C2F85F9A}"/>
              </a:ext>
            </a:extLst>
          </p:cNvPr>
          <p:cNvGrpSpPr/>
          <p:nvPr/>
        </p:nvGrpSpPr>
        <p:grpSpPr>
          <a:xfrm>
            <a:off x="1989100" y="3036665"/>
            <a:ext cx="1025912" cy="3307385"/>
            <a:chOff x="1989100" y="3036665"/>
            <a:chExt cx="1025912" cy="3307385"/>
          </a:xfrm>
        </p:grpSpPr>
        <p:sp>
          <p:nvSpPr>
            <p:cNvPr id="6" name="正方形/長方形 5">
              <a:extLst>
                <a:ext uri="{FF2B5EF4-FFF2-40B4-BE49-F238E27FC236}">
                  <a16:creationId xmlns:a16="http://schemas.microsoft.com/office/drawing/2014/main" id="{7B723410-36B9-0C6B-8920-C769DD1BB2F4}"/>
                </a:ext>
              </a:extLst>
            </p:cNvPr>
            <p:cNvSpPr/>
            <p:nvPr/>
          </p:nvSpPr>
          <p:spPr>
            <a:xfrm>
              <a:off x="2011402" y="3036665"/>
              <a:ext cx="990000" cy="3292103"/>
            </a:xfrm>
            <a:prstGeom prst="rect">
              <a:avLst/>
            </a:prstGeom>
            <a:noFill/>
            <a:ln w="3810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BC09AA7A-929B-C87B-9911-47B91C9A774D}"/>
                </a:ext>
              </a:extLst>
            </p:cNvPr>
            <p:cNvSpPr/>
            <p:nvPr/>
          </p:nvSpPr>
          <p:spPr>
            <a:xfrm>
              <a:off x="1989100" y="4310050"/>
              <a:ext cx="1025912" cy="2034000"/>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 name="グループ化 19">
            <a:extLst>
              <a:ext uri="{FF2B5EF4-FFF2-40B4-BE49-F238E27FC236}">
                <a16:creationId xmlns:a16="http://schemas.microsoft.com/office/drawing/2014/main" id="{E31036D0-16CE-95B4-FFF3-AA61A9060BEF}"/>
              </a:ext>
            </a:extLst>
          </p:cNvPr>
          <p:cNvGrpSpPr/>
          <p:nvPr/>
        </p:nvGrpSpPr>
        <p:grpSpPr>
          <a:xfrm>
            <a:off x="637264" y="1846341"/>
            <a:ext cx="1339817" cy="499141"/>
            <a:chOff x="2847733" y="1861425"/>
            <a:chExt cx="3294531" cy="499141"/>
          </a:xfrm>
        </p:grpSpPr>
        <p:sp>
          <p:nvSpPr>
            <p:cNvPr id="21" name="正方形/長方形 20">
              <a:extLst>
                <a:ext uri="{FF2B5EF4-FFF2-40B4-BE49-F238E27FC236}">
                  <a16:creationId xmlns:a16="http://schemas.microsoft.com/office/drawing/2014/main" id="{02872F46-A066-C538-8626-C476CE2FC3D4}"/>
                </a:ext>
              </a:extLst>
            </p:cNvPr>
            <p:cNvSpPr/>
            <p:nvPr/>
          </p:nvSpPr>
          <p:spPr>
            <a:xfrm>
              <a:off x="2847733" y="1861425"/>
              <a:ext cx="3294531" cy="49914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02E24ED5-9490-8957-F254-A4663D4CE8A6}"/>
                </a:ext>
              </a:extLst>
            </p:cNvPr>
            <p:cNvSpPr txBox="1"/>
            <p:nvPr/>
          </p:nvSpPr>
          <p:spPr>
            <a:xfrm>
              <a:off x="2908694" y="1919125"/>
              <a:ext cx="3187306" cy="400110"/>
            </a:xfrm>
            <a:prstGeom prst="rect">
              <a:avLst/>
            </a:prstGeom>
            <a:noFill/>
          </p:spPr>
          <p:txBody>
            <a:bodyPr wrap="square" rtlCol="0">
              <a:spAutoFit/>
            </a:bodyPr>
            <a:lstStyle/>
            <a:p>
              <a:r>
                <a:rPr kumimoji="1" lang="ja-JP" altLang="en-US" sz="2000" b="1">
                  <a:solidFill>
                    <a:schemeClr val="accent1">
                      <a:lumMod val="50000"/>
                    </a:schemeClr>
                  </a:solidFill>
                  <a:latin typeface="Noto Sans JP" panose="020B0500000000000000" pitchFamily="34" charset="-128"/>
                  <a:ea typeface="Noto Sans JP" panose="020B0500000000000000" pitchFamily="34" charset="-128"/>
                </a:rPr>
                <a:t>イメージ</a:t>
              </a:r>
            </a:p>
          </p:txBody>
        </p:sp>
      </p:grpSp>
      <p:grpSp>
        <p:nvGrpSpPr>
          <p:cNvPr id="23" name="グループ化 22">
            <a:extLst>
              <a:ext uri="{FF2B5EF4-FFF2-40B4-BE49-F238E27FC236}">
                <a16:creationId xmlns:a16="http://schemas.microsoft.com/office/drawing/2014/main" id="{79E0FD1C-32BF-9C53-9020-DC0A7FCD35DC}"/>
              </a:ext>
            </a:extLst>
          </p:cNvPr>
          <p:cNvGrpSpPr/>
          <p:nvPr/>
        </p:nvGrpSpPr>
        <p:grpSpPr>
          <a:xfrm>
            <a:off x="7601361" y="4672583"/>
            <a:ext cx="4351155" cy="1308064"/>
            <a:chOff x="15110316" y="2880000"/>
            <a:chExt cx="5143577" cy="2182187"/>
          </a:xfrm>
          <a:solidFill>
            <a:schemeClr val="accent2">
              <a:lumMod val="40000"/>
              <a:lumOff val="60000"/>
            </a:schemeClr>
          </a:solidFill>
        </p:grpSpPr>
        <p:sp>
          <p:nvSpPr>
            <p:cNvPr id="24" name="フローチャート: 代替処理 23">
              <a:extLst>
                <a:ext uri="{FF2B5EF4-FFF2-40B4-BE49-F238E27FC236}">
                  <a16:creationId xmlns:a16="http://schemas.microsoft.com/office/drawing/2014/main" id="{76060581-FC63-D945-D5D0-7589513B278C}"/>
                </a:ext>
              </a:extLst>
            </p:cNvPr>
            <p:cNvSpPr/>
            <p:nvPr/>
          </p:nvSpPr>
          <p:spPr>
            <a:xfrm>
              <a:off x="15110316" y="2880000"/>
              <a:ext cx="5143577" cy="2182187"/>
            </a:xfrm>
            <a:prstGeom prst="flowChartAlternateProcess">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25" name="テキスト ボックス 24">
              <a:extLst>
                <a:ext uri="{FF2B5EF4-FFF2-40B4-BE49-F238E27FC236}">
                  <a16:creationId xmlns:a16="http://schemas.microsoft.com/office/drawing/2014/main" id="{C45938A2-C705-4989-124B-BAF8D73406B6}"/>
                </a:ext>
              </a:extLst>
            </p:cNvPr>
            <p:cNvSpPr txBox="1"/>
            <p:nvPr/>
          </p:nvSpPr>
          <p:spPr>
            <a:xfrm>
              <a:off x="15448216" y="3086158"/>
              <a:ext cx="3332853" cy="563235"/>
            </a:xfrm>
            <a:prstGeom prst="rect">
              <a:avLst/>
            </a:prstGeom>
            <a:grpFill/>
          </p:spPr>
          <p:txBody>
            <a:bodyPr wrap="none" rtlCol="0">
              <a:spAutoFit/>
            </a:bodyPr>
            <a:lstStyle/>
            <a:p>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a:t>
              </a:r>
              <a:r>
                <a:rPr kumimoji="1" lang="en-US" altLang="ja-JP" sz="2400" b="1">
                  <a:solidFill>
                    <a:schemeClr val="accent1">
                      <a:lumMod val="75000"/>
                    </a:schemeClr>
                  </a:solidFill>
                  <a:latin typeface="Noto Sans JP" panose="020B0500000000000000" pitchFamily="34" charset="-128"/>
                  <a:ea typeface="Noto Sans JP" panose="020B0500000000000000" pitchFamily="34" charset="-128"/>
                </a:rPr>
                <a:t> </a:t>
              </a:r>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マスタープラン</a:t>
              </a:r>
            </a:p>
          </p:txBody>
        </p:sp>
        <p:sp>
          <p:nvSpPr>
            <p:cNvPr id="26" name="テキスト ボックス 25">
              <a:extLst>
                <a:ext uri="{FF2B5EF4-FFF2-40B4-BE49-F238E27FC236}">
                  <a16:creationId xmlns:a16="http://schemas.microsoft.com/office/drawing/2014/main" id="{607F0B13-F02B-CAFE-02BB-018799062F8E}"/>
                </a:ext>
              </a:extLst>
            </p:cNvPr>
            <p:cNvSpPr txBox="1"/>
            <p:nvPr/>
          </p:nvSpPr>
          <p:spPr>
            <a:xfrm>
              <a:off x="15478789" y="3988517"/>
              <a:ext cx="4692851" cy="770176"/>
            </a:xfrm>
            <a:prstGeom prst="rect">
              <a:avLst/>
            </a:prstGeom>
            <a:grpFill/>
          </p:spPr>
          <p:txBody>
            <a:bodyPr wrap="square" rtlCol="0">
              <a:spAutoFit/>
            </a:bodyPr>
            <a:lstStyle/>
            <a:p>
              <a:r>
                <a:rPr lang="ja-JP" altLang="en-US" sz="2400" b="1">
                  <a:solidFill>
                    <a:schemeClr val="accent1">
                      <a:lumMod val="75000"/>
                    </a:schemeClr>
                  </a:solidFill>
                  <a:latin typeface="Noto Sans JP" panose="020B0500000000000000" pitchFamily="34" charset="-128"/>
                  <a:ea typeface="Noto Sans JP" panose="020B0500000000000000" pitchFamily="34" charset="-128"/>
                </a:rPr>
                <a:t>税収</a:t>
              </a:r>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増実現</a:t>
              </a:r>
              <a:r>
                <a:rPr kumimoji="1" lang="ja-JP" altLang="en-US">
                  <a:latin typeface="Noto Sans JP Medium" panose="020B0500000000000000" pitchFamily="34" charset="-128"/>
                  <a:ea typeface="Noto Sans JP Medium" panose="020B0500000000000000" pitchFamily="34" charset="-128"/>
                </a:rPr>
                <a:t>に向けた取り組み</a:t>
              </a:r>
            </a:p>
          </p:txBody>
        </p:sp>
      </p:grpSp>
      <p:sp>
        <p:nvSpPr>
          <p:cNvPr id="31" name="正方形/長方形 30">
            <a:extLst>
              <a:ext uri="{FF2B5EF4-FFF2-40B4-BE49-F238E27FC236}">
                <a16:creationId xmlns:a16="http://schemas.microsoft.com/office/drawing/2014/main" id="{E5DE3258-E25E-F5A0-1B73-665136676D6C}"/>
              </a:ext>
            </a:extLst>
          </p:cNvPr>
          <p:cNvSpPr/>
          <p:nvPr/>
        </p:nvSpPr>
        <p:spPr>
          <a:xfrm>
            <a:off x="5061329" y="3038591"/>
            <a:ext cx="990000" cy="3292103"/>
          </a:xfrm>
          <a:prstGeom prst="rect">
            <a:avLst/>
          </a:prstGeom>
          <a:noFill/>
          <a:ln w="3810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31BC7FD6-E8F4-2F5A-BD58-8161C1BAFAD5}"/>
              </a:ext>
            </a:extLst>
          </p:cNvPr>
          <p:cNvSpPr/>
          <p:nvPr/>
        </p:nvSpPr>
        <p:spPr>
          <a:xfrm>
            <a:off x="5037213" y="4303428"/>
            <a:ext cx="1025912" cy="2034000"/>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D29D1AFB-DDE0-F55E-B384-60F446C40FAF}"/>
              </a:ext>
            </a:extLst>
          </p:cNvPr>
          <p:cNvSpPr/>
          <p:nvPr/>
        </p:nvSpPr>
        <p:spPr>
          <a:xfrm>
            <a:off x="5031317" y="3950412"/>
            <a:ext cx="1025912" cy="33855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EC998CEC-75E5-DCDA-05C0-E6D9B61E9711}"/>
              </a:ext>
            </a:extLst>
          </p:cNvPr>
          <p:cNvSpPr/>
          <p:nvPr/>
        </p:nvSpPr>
        <p:spPr>
          <a:xfrm>
            <a:off x="5031317" y="3603171"/>
            <a:ext cx="1025912" cy="338554"/>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621EE5EE-FCA7-1091-5FF6-C76CF97BF411}"/>
              </a:ext>
            </a:extLst>
          </p:cNvPr>
          <p:cNvSpPr txBox="1"/>
          <p:nvPr/>
        </p:nvSpPr>
        <p:spPr>
          <a:xfrm>
            <a:off x="5063025" y="3978096"/>
            <a:ext cx="1005403" cy="338554"/>
          </a:xfrm>
          <a:prstGeom prst="rect">
            <a:avLst/>
          </a:prstGeom>
          <a:noFill/>
        </p:spPr>
        <p:txBody>
          <a:bodyPr wrap="none" rtlCol="0">
            <a:spAutoFit/>
          </a:bodyPr>
          <a:lstStyle/>
          <a:p>
            <a:r>
              <a:rPr kumimoji="1" lang="ja-JP" altLang="en-US" sz="1600">
                <a:solidFill>
                  <a:schemeClr val="accent1">
                    <a:lumMod val="50000"/>
                  </a:schemeClr>
                </a:solidFill>
                <a:latin typeface="Noto Sans JP Medium" panose="020B0500000000000000" pitchFamily="34" charset="-128"/>
                <a:ea typeface="Noto Sans JP Medium" panose="020B0500000000000000" pitchFamily="34" charset="-128"/>
              </a:rPr>
              <a:t>純社会増</a:t>
            </a:r>
          </a:p>
        </p:txBody>
      </p:sp>
      <p:sp>
        <p:nvSpPr>
          <p:cNvPr id="14" name="テキスト ボックス 13">
            <a:extLst>
              <a:ext uri="{FF2B5EF4-FFF2-40B4-BE49-F238E27FC236}">
                <a16:creationId xmlns:a16="http://schemas.microsoft.com/office/drawing/2014/main" id="{6B68D714-49AA-F4C8-7B4E-17367DD02D66}"/>
              </a:ext>
            </a:extLst>
          </p:cNvPr>
          <p:cNvSpPr txBox="1"/>
          <p:nvPr/>
        </p:nvSpPr>
        <p:spPr>
          <a:xfrm>
            <a:off x="5157839" y="3611713"/>
            <a:ext cx="800219" cy="338554"/>
          </a:xfrm>
          <a:prstGeom prst="rect">
            <a:avLst/>
          </a:prstGeom>
          <a:noFill/>
        </p:spPr>
        <p:txBody>
          <a:bodyPr wrap="none" rtlCol="0">
            <a:spAutoFit/>
          </a:bodyPr>
          <a:lstStyle/>
          <a:p>
            <a:r>
              <a:rPr kumimoji="1" lang="ja-JP" altLang="en-US" sz="1600">
                <a:solidFill>
                  <a:schemeClr val="accent2">
                    <a:lumMod val="50000"/>
                  </a:schemeClr>
                </a:solidFill>
                <a:latin typeface="Noto Sans JP Medium" panose="020B0500000000000000" pitchFamily="34" charset="-128"/>
                <a:ea typeface="Noto Sans JP Medium" panose="020B0500000000000000" pitchFamily="34" charset="-128"/>
              </a:rPr>
              <a:t>税収増</a:t>
            </a:r>
          </a:p>
        </p:txBody>
      </p:sp>
      <p:sp>
        <p:nvSpPr>
          <p:cNvPr id="7" name="スライド番号プレースホルダー 6">
            <a:extLst>
              <a:ext uri="{FF2B5EF4-FFF2-40B4-BE49-F238E27FC236}">
                <a16:creationId xmlns:a16="http://schemas.microsoft.com/office/drawing/2014/main" id="{28C5157E-9392-88BD-AC19-CF6CAFE5EECF}"/>
              </a:ext>
            </a:extLst>
          </p:cNvPr>
          <p:cNvSpPr>
            <a:spLocks noGrp="1"/>
          </p:cNvSpPr>
          <p:nvPr>
            <p:ph type="sldNum" sz="quarter" idx="4"/>
          </p:nvPr>
        </p:nvSpPr>
        <p:spPr/>
        <p:txBody>
          <a:bodyPr/>
          <a:lstStyle/>
          <a:p>
            <a:fld id="{920DAE75-F842-4F4B-A191-0461469ED5EB}" type="slidenum">
              <a:rPr lang="ja-JP" altLang="en-US" smtClean="0"/>
              <a:pPr/>
              <a:t>8</a:t>
            </a:fld>
            <a:endParaRPr lang="ja-JP" altLang="en-US"/>
          </a:p>
        </p:txBody>
      </p:sp>
      <p:cxnSp>
        <p:nvCxnSpPr>
          <p:cNvPr id="27" name="直線矢印コネクタ 26">
            <a:extLst>
              <a:ext uri="{FF2B5EF4-FFF2-40B4-BE49-F238E27FC236}">
                <a16:creationId xmlns:a16="http://schemas.microsoft.com/office/drawing/2014/main" id="{EB28BD9D-229F-FA28-301A-7BE9DB345DF7}"/>
              </a:ext>
            </a:extLst>
          </p:cNvPr>
          <p:cNvCxnSpPr>
            <a:cxnSpLocks/>
          </p:cNvCxnSpPr>
          <p:nvPr/>
        </p:nvCxnSpPr>
        <p:spPr>
          <a:xfrm>
            <a:off x="1628776" y="4288966"/>
            <a:ext cx="0" cy="2080937"/>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85E08E24-D5B5-696F-25A8-D9E7D2AA75AA}"/>
              </a:ext>
            </a:extLst>
          </p:cNvPr>
          <p:cNvSpPr txBox="1"/>
          <p:nvPr/>
        </p:nvSpPr>
        <p:spPr>
          <a:xfrm>
            <a:off x="898984" y="5069947"/>
            <a:ext cx="646331" cy="369332"/>
          </a:xfrm>
          <a:prstGeom prst="rect">
            <a:avLst/>
          </a:prstGeom>
          <a:noFill/>
        </p:spPr>
        <p:txBody>
          <a:bodyPr wrap="none" rtlCol="0">
            <a:spAutoFit/>
          </a:bodyPr>
          <a:lstStyle/>
          <a:p>
            <a:r>
              <a:rPr kumimoji="1" lang="ja-JP" altLang="en-US">
                <a:latin typeface="Noto Sans JP Medium" panose="020B0500000000000000" pitchFamily="34" charset="-128"/>
                <a:ea typeface="Noto Sans JP Medium" panose="020B0500000000000000" pitchFamily="34" charset="-128"/>
              </a:rPr>
              <a:t>歳入</a:t>
            </a:r>
          </a:p>
        </p:txBody>
      </p:sp>
      <p:cxnSp>
        <p:nvCxnSpPr>
          <p:cNvPr id="29" name="直線矢印コネクタ 28">
            <a:extLst>
              <a:ext uri="{FF2B5EF4-FFF2-40B4-BE49-F238E27FC236}">
                <a16:creationId xmlns:a16="http://schemas.microsoft.com/office/drawing/2014/main" id="{93F7F86D-415E-F418-BE9E-DEAE6F2E4BE9}"/>
              </a:ext>
            </a:extLst>
          </p:cNvPr>
          <p:cNvCxnSpPr>
            <a:cxnSpLocks/>
          </p:cNvCxnSpPr>
          <p:nvPr/>
        </p:nvCxnSpPr>
        <p:spPr>
          <a:xfrm flipH="1">
            <a:off x="1624014" y="3036665"/>
            <a:ext cx="4762" cy="1300129"/>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0" name="テキスト ボックス 29">
            <a:extLst>
              <a:ext uri="{FF2B5EF4-FFF2-40B4-BE49-F238E27FC236}">
                <a16:creationId xmlns:a16="http://schemas.microsoft.com/office/drawing/2014/main" id="{115F743C-4732-57E0-7038-28345259CBE6}"/>
              </a:ext>
            </a:extLst>
          </p:cNvPr>
          <p:cNvSpPr txBox="1"/>
          <p:nvPr/>
        </p:nvSpPr>
        <p:spPr>
          <a:xfrm>
            <a:off x="745866" y="3570886"/>
            <a:ext cx="877163" cy="369332"/>
          </a:xfrm>
          <a:prstGeom prst="rect">
            <a:avLst/>
          </a:prstGeom>
          <a:noFill/>
        </p:spPr>
        <p:txBody>
          <a:bodyPr wrap="none" rtlCol="0">
            <a:spAutoFit/>
          </a:bodyPr>
          <a:lstStyle/>
          <a:p>
            <a:r>
              <a:rPr lang="ja-JP" altLang="en-US">
                <a:latin typeface="Noto Sans JP Medium" panose="020B0500000000000000" pitchFamily="34" charset="-128"/>
                <a:ea typeface="Noto Sans JP Medium" panose="020B0500000000000000" pitchFamily="34" charset="-128"/>
              </a:rPr>
              <a:t>不足分</a:t>
            </a:r>
            <a:endParaRPr lang="en-US" altLang="ja-JP">
              <a:latin typeface="Noto Sans JP Medium" panose="020B0500000000000000" pitchFamily="34" charset="-128"/>
              <a:ea typeface="Noto Sans JP Medium" panose="020B0500000000000000" pitchFamily="34" charset="-128"/>
            </a:endParaRPr>
          </a:p>
        </p:txBody>
      </p:sp>
      <p:sp>
        <p:nvSpPr>
          <p:cNvPr id="33" name="テキスト ボックス 32">
            <a:extLst>
              <a:ext uri="{FF2B5EF4-FFF2-40B4-BE49-F238E27FC236}">
                <a16:creationId xmlns:a16="http://schemas.microsoft.com/office/drawing/2014/main" id="{145E60B7-72FC-E662-3B6A-A254AAC18A28}"/>
              </a:ext>
            </a:extLst>
          </p:cNvPr>
          <p:cNvSpPr txBox="1"/>
          <p:nvPr/>
        </p:nvSpPr>
        <p:spPr>
          <a:xfrm>
            <a:off x="2033662" y="6441834"/>
            <a:ext cx="1534037" cy="369332"/>
          </a:xfrm>
          <a:prstGeom prst="rect">
            <a:avLst/>
          </a:prstGeom>
          <a:noFill/>
        </p:spPr>
        <p:txBody>
          <a:bodyPr wrap="square">
            <a:spAutoFit/>
          </a:bodyPr>
          <a:lstStyle/>
          <a:p>
            <a:r>
              <a:rPr kumimoji="1" lang="ja-JP" altLang="en-US">
                <a:latin typeface="Noto Sans JP Medium" panose="020B0500000000000000" pitchFamily="34" charset="-128"/>
                <a:ea typeface="Noto Sans JP Medium" panose="020B0500000000000000" pitchFamily="34" charset="-128"/>
              </a:rPr>
              <a:t>介入無し</a:t>
            </a:r>
          </a:p>
        </p:txBody>
      </p:sp>
      <p:sp>
        <p:nvSpPr>
          <p:cNvPr id="34" name="テキスト ボックス 33">
            <a:extLst>
              <a:ext uri="{FF2B5EF4-FFF2-40B4-BE49-F238E27FC236}">
                <a16:creationId xmlns:a16="http://schemas.microsoft.com/office/drawing/2014/main" id="{F2626C37-C38F-A25B-0BA8-0DDD48DD4039}"/>
              </a:ext>
            </a:extLst>
          </p:cNvPr>
          <p:cNvSpPr txBox="1"/>
          <p:nvPr/>
        </p:nvSpPr>
        <p:spPr>
          <a:xfrm>
            <a:off x="5063075" y="6438118"/>
            <a:ext cx="1534037" cy="369332"/>
          </a:xfrm>
          <a:prstGeom prst="rect">
            <a:avLst/>
          </a:prstGeom>
          <a:noFill/>
        </p:spPr>
        <p:txBody>
          <a:bodyPr wrap="square">
            <a:spAutoFit/>
          </a:bodyPr>
          <a:lstStyle/>
          <a:p>
            <a:r>
              <a:rPr lang="ja-JP" altLang="en-US">
                <a:latin typeface="Noto Sans JP Medium" panose="020B0500000000000000" pitchFamily="34" charset="-128"/>
                <a:ea typeface="Noto Sans JP Medium" panose="020B0500000000000000" pitchFamily="34" charset="-128"/>
              </a:rPr>
              <a:t>介入有り</a:t>
            </a:r>
            <a:endParaRPr kumimoji="1" lang="ja-JP" altLang="en-US">
              <a:latin typeface="Noto Sans JP Medium" panose="020B0500000000000000" pitchFamily="34" charset="-128"/>
              <a:ea typeface="Noto Sans JP Medium" panose="020B0500000000000000" pitchFamily="34" charset="-128"/>
            </a:endParaRPr>
          </a:p>
        </p:txBody>
      </p:sp>
      <p:grpSp>
        <p:nvGrpSpPr>
          <p:cNvPr id="9" name="グループ化 8">
            <a:extLst>
              <a:ext uri="{FF2B5EF4-FFF2-40B4-BE49-F238E27FC236}">
                <a16:creationId xmlns:a16="http://schemas.microsoft.com/office/drawing/2014/main" id="{E8F8B256-E4A3-3BE2-11E6-3FEAAE54B8DE}"/>
              </a:ext>
            </a:extLst>
          </p:cNvPr>
          <p:cNvGrpSpPr/>
          <p:nvPr/>
        </p:nvGrpSpPr>
        <p:grpSpPr>
          <a:xfrm>
            <a:off x="7616468" y="1971245"/>
            <a:ext cx="4336048" cy="2347332"/>
            <a:chOff x="4442762" y="2303763"/>
            <a:chExt cx="4336048" cy="2347332"/>
          </a:xfrm>
        </p:grpSpPr>
        <p:sp>
          <p:nvSpPr>
            <p:cNvPr id="12" name="フローチャート: 代替処理 11">
              <a:extLst>
                <a:ext uri="{FF2B5EF4-FFF2-40B4-BE49-F238E27FC236}">
                  <a16:creationId xmlns:a16="http://schemas.microsoft.com/office/drawing/2014/main" id="{5CDDD7EE-0FDB-DBB7-EBEA-E0B411E39ECD}"/>
                </a:ext>
              </a:extLst>
            </p:cNvPr>
            <p:cNvSpPr/>
            <p:nvPr/>
          </p:nvSpPr>
          <p:spPr>
            <a:xfrm>
              <a:off x="4442762" y="2303763"/>
              <a:ext cx="4336048" cy="2347332"/>
            </a:xfrm>
            <a:prstGeom prst="flowChartAlternateProcess">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3" name="テキスト ボックス 12">
              <a:extLst>
                <a:ext uri="{FF2B5EF4-FFF2-40B4-BE49-F238E27FC236}">
                  <a16:creationId xmlns:a16="http://schemas.microsoft.com/office/drawing/2014/main" id="{4F8DC9D7-3B01-0B59-DB2C-4163E209BA27}"/>
                </a:ext>
              </a:extLst>
            </p:cNvPr>
            <p:cNvSpPr txBox="1"/>
            <p:nvPr/>
          </p:nvSpPr>
          <p:spPr>
            <a:xfrm>
              <a:off x="4732883" y="2483491"/>
              <a:ext cx="2726233" cy="461665"/>
            </a:xfrm>
            <a:prstGeom prst="rect">
              <a:avLst/>
            </a:prstGeom>
            <a:solidFill>
              <a:schemeClr val="accent3">
                <a:lumMod val="40000"/>
                <a:lumOff val="60000"/>
              </a:schemeClr>
            </a:solidFill>
          </p:spPr>
          <p:txBody>
            <a:bodyPr wrap="square" rtlCol="0">
              <a:spAutoFit/>
            </a:bodyPr>
            <a:lstStyle/>
            <a:p>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a:t>
              </a:r>
              <a:r>
                <a:rPr kumimoji="1" lang="en-US" altLang="ja-JP" sz="2400" b="1">
                  <a:solidFill>
                    <a:schemeClr val="accent2">
                      <a:lumMod val="50000"/>
                    </a:schemeClr>
                  </a:solidFill>
                  <a:latin typeface="Noto Sans JP Black" panose="020B0500000000000000" pitchFamily="34" charset="-128"/>
                  <a:ea typeface="Noto Sans JP Black" panose="020B0500000000000000" pitchFamily="34" charset="-128"/>
                </a:rPr>
                <a:t> </a:t>
              </a:r>
              <a:r>
                <a:rPr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財政収支</a:t>
              </a:r>
              <a:endPar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endParaRPr>
            </a:p>
          </p:txBody>
        </p:sp>
        <p:sp>
          <p:nvSpPr>
            <p:cNvPr id="19" name="テキスト ボックス 18">
              <a:extLst>
                <a:ext uri="{FF2B5EF4-FFF2-40B4-BE49-F238E27FC236}">
                  <a16:creationId xmlns:a16="http://schemas.microsoft.com/office/drawing/2014/main" id="{A42B0E06-9914-FA92-FBE3-CE0419D77962}"/>
                </a:ext>
              </a:extLst>
            </p:cNvPr>
            <p:cNvSpPr txBox="1"/>
            <p:nvPr/>
          </p:nvSpPr>
          <p:spPr>
            <a:xfrm>
              <a:off x="4732883" y="3059458"/>
              <a:ext cx="4045927" cy="1138773"/>
            </a:xfrm>
            <a:prstGeom prst="rect">
              <a:avLst/>
            </a:prstGeom>
            <a:noFill/>
          </p:spPr>
          <p:txBody>
            <a:bodyPr wrap="square" rtlCol="0">
              <a:spAutoFit/>
            </a:bodyPr>
            <a:lstStyle/>
            <a:p>
              <a:r>
                <a:rPr kumimoji="1" lang="ja-JP" altLang="en-US" sz="2000">
                  <a:latin typeface="Noto Sans JP Medium" panose="020B0500000000000000" pitchFamily="34" charset="-128"/>
                  <a:ea typeface="Noto Sans JP Medium" panose="020B0500000000000000" pitchFamily="34" charset="-128"/>
                </a:rPr>
                <a:t>計画人口を達成するペースでも</a:t>
              </a:r>
              <a:endParaRPr kumimoji="1" lang="en-US" altLang="ja-JP" sz="2000">
                <a:latin typeface="Noto Sans JP Medium" panose="020B0500000000000000" pitchFamily="34" charset="-128"/>
                <a:ea typeface="Noto Sans JP Medium" panose="020B0500000000000000" pitchFamily="34" charset="-128"/>
              </a:endParaRPr>
            </a:p>
            <a:p>
              <a:r>
                <a:rPr kumimoji="1" lang="ja-JP" altLang="en-US" sz="2800" b="1">
                  <a:solidFill>
                    <a:schemeClr val="accent2">
                      <a:lumMod val="50000"/>
                    </a:schemeClr>
                  </a:solidFill>
                  <a:latin typeface="Noto Sans JP" panose="020B0500000000000000" pitchFamily="34" charset="-128"/>
                  <a:ea typeface="Noto Sans JP" panose="020B0500000000000000" pitchFamily="34" charset="-128"/>
                </a:rPr>
                <a:t>年平均</a:t>
              </a:r>
              <a:r>
                <a:rPr kumimoji="1" lang="en-US" altLang="ja-JP" sz="2800" b="1">
                  <a:solidFill>
                    <a:schemeClr val="accent2">
                      <a:lumMod val="50000"/>
                    </a:schemeClr>
                  </a:solidFill>
                  <a:latin typeface="Noto Sans JP" panose="020B0500000000000000" pitchFamily="34" charset="-128"/>
                  <a:ea typeface="Noto Sans JP" panose="020B0500000000000000" pitchFamily="34" charset="-128"/>
                </a:rPr>
                <a:t>26</a:t>
              </a:r>
              <a:r>
                <a:rPr kumimoji="1" lang="ja-JP" altLang="en-US" sz="2800" b="1">
                  <a:solidFill>
                    <a:schemeClr val="accent2">
                      <a:lumMod val="50000"/>
                    </a:schemeClr>
                  </a:solidFill>
                  <a:latin typeface="Noto Sans JP" panose="020B0500000000000000" pitchFamily="34" charset="-128"/>
                  <a:ea typeface="Noto Sans JP" panose="020B0500000000000000" pitchFamily="34" charset="-128"/>
                </a:rPr>
                <a:t>億円</a:t>
              </a:r>
              <a:r>
                <a:rPr kumimoji="1" lang="ja-JP" altLang="en-US" sz="2000">
                  <a:latin typeface="Noto Sans JP Medium" panose="020B0500000000000000" pitchFamily="34" charset="-128"/>
                  <a:ea typeface="Noto Sans JP Medium" panose="020B0500000000000000" pitchFamily="34" charset="-128"/>
                </a:rPr>
                <a:t>の歳入不足</a:t>
              </a:r>
              <a:endParaRPr kumimoji="1" lang="en-US" altLang="ja-JP" sz="2000">
                <a:latin typeface="Noto Sans JP Medium" panose="020B0500000000000000" pitchFamily="34" charset="-128"/>
                <a:ea typeface="Noto Sans JP Medium" panose="020B0500000000000000" pitchFamily="34" charset="-128"/>
              </a:endParaRPr>
            </a:p>
            <a:p>
              <a:r>
                <a:rPr kumimoji="1" lang="en-US" altLang="ja-JP" sz="2000">
                  <a:latin typeface="Noto Sans JP Medium" panose="020B0500000000000000" pitchFamily="34" charset="-128"/>
                  <a:ea typeface="Noto Sans JP Medium" panose="020B0500000000000000" pitchFamily="34" charset="-128"/>
                </a:rPr>
                <a:t>(</a:t>
              </a:r>
              <a:r>
                <a:rPr kumimoji="1" lang="ja-JP" altLang="en-US" sz="2000">
                  <a:latin typeface="Noto Sans JP Medium" panose="020B0500000000000000" pitchFamily="34" charset="-128"/>
                  <a:ea typeface="Noto Sans JP Medium" panose="020B0500000000000000" pitchFamily="34" charset="-128"/>
                </a:rPr>
                <a:t>純社会増による改善は</a:t>
              </a:r>
              <a:r>
                <a:rPr lang="en-US" altLang="ja-JP" sz="2000">
                  <a:latin typeface="Noto Sans JP Medium" panose="020B0500000000000000" pitchFamily="34" charset="-128"/>
                  <a:ea typeface="Noto Sans JP Medium" panose="020B0500000000000000" pitchFamily="34" charset="-128"/>
                </a:rPr>
                <a:t>5</a:t>
              </a:r>
              <a:r>
                <a:rPr lang="ja-JP" altLang="en-US" sz="2000">
                  <a:latin typeface="Noto Sans JP Medium" panose="020B0500000000000000" pitchFamily="34" charset="-128"/>
                  <a:ea typeface="Noto Sans JP Medium" panose="020B0500000000000000" pitchFamily="34" charset="-128"/>
                </a:rPr>
                <a:t>億円</a:t>
              </a:r>
              <a:r>
                <a:rPr kumimoji="1" lang="en-US" altLang="ja-JP" sz="2000">
                  <a:latin typeface="Noto Sans JP Medium" panose="020B0500000000000000" pitchFamily="34" charset="-128"/>
                  <a:ea typeface="Noto Sans JP Medium" panose="020B0500000000000000" pitchFamily="34" charset="-128"/>
                </a:rPr>
                <a:t>)</a:t>
              </a:r>
              <a:endParaRPr kumimoji="1" lang="ja-JP" altLang="en-US" sz="2000">
                <a:latin typeface="Noto Sans JP Medium" panose="020B0500000000000000" pitchFamily="34" charset="-128"/>
                <a:ea typeface="Noto Sans JP Medium" panose="020B0500000000000000" pitchFamily="34" charset="-128"/>
              </a:endParaRPr>
            </a:p>
          </p:txBody>
        </p:sp>
      </p:grpSp>
    </p:spTree>
    <p:extLst>
      <p:ext uri="{BB962C8B-B14F-4D97-AF65-F5344CB8AC3E}">
        <p14:creationId xmlns:p14="http://schemas.microsoft.com/office/powerpoint/2010/main" val="136826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正方形/長方形 32">
            <a:extLst>
              <a:ext uri="{FF2B5EF4-FFF2-40B4-BE49-F238E27FC236}">
                <a16:creationId xmlns:a16="http://schemas.microsoft.com/office/drawing/2014/main" id="{D942CE1F-5FAC-49F6-78B7-860D8DE73E76}"/>
              </a:ext>
            </a:extLst>
          </p:cNvPr>
          <p:cNvSpPr/>
          <p:nvPr/>
        </p:nvSpPr>
        <p:spPr>
          <a:xfrm>
            <a:off x="5031317" y="3952136"/>
            <a:ext cx="1025912" cy="338554"/>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75A56FC8-BEBC-3919-4493-9F25A1A86195}"/>
              </a:ext>
            </a:extLst>
          </p:cNvPr>
          <p:cNvSpPr/>
          <p:nvPr/>
        </p:nvSpPr>
        <p:spPr>
          <a:xfrm>
            <a:off x="5031317" y="3602439"/>
            <a:ext cx="1025912" cy="338554"/>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a:extLst>
              <a:ext uri="{FF2B5EF4-FFF2-40B4-BE49-F238E27FC236}">
                <a16:creationId xmlns:a16="http://schemas.microsoft.com/office/drawing/2014/main" id="{CB0446A8-1035-BDE0-BCB8-40876C12C6A5}"/>
              </a:ext>
            </a:extLst>
          </p:cNvPr>
          <p:cNvSpPr>
            <a:spLocks noGrp="1"/>
          </p:cNvSpPr>
          <p:nvPr>
            <p:ph type="title"/>
          </p:nvPr>
        </p:nvSpPr>
        <p:spPr/>
        <p:txBody>
          <a:bodyPr/>
          <a:lstStyle/>
          <a:p>
            <a:r>
              <a:rPr kumimoji="1" lang="ja-JP" altLang="en-US"/>
              <a:t>解消すべき累積赤字</a:t>
            </a:r>
          </a:p>
        </p:txBody>
      </p:sp>
      <p:sp>
        <p:nvSpPr>
          <p:cNvPr id="5" name="テキスト ボックス 4">
            <a:extLst>
              <a:ext uri="{FF2B5EF4-FFF2-40B4-BE49-F238E27FC236}">
                <a16:creationId xmlns:a16="http://schemas.microsoft.com/office/drawing/2014/main" id="{B7BE9817-1E99-7A27-AD59-7960CDEBF310}"/>
              </a:ext>
            </a:extLst>
          </p:cNvPr>
          <p:cNvSpPr txBox="1"/>
          <p:nvPr/>
        </p:nvSpPr>
        <p:spPr>
          <a:xfrm>
            <a:off x="522387" y="1406364"/>
            <a:ext cx="11364813" cy="338554"/>
          </a:xfrm>
          <a:prstGeom prst="rect">
            <a:avLst/>
          </a:prstGeom>
          <a:noFill/>
        </p:spPr>
        <p:txBody>
          <a:bodyPr wrap="square" rtlCol="0">
            <a:spAutoFit/>
          </a:bodyPr>
          <a:lstStyle/>
          <a:p>
            <a:r>
              <a:rPr lang="ja-JP" altLang="en-US" sz="1600">
                <a:latin typeface="Noto Sans JP Medium" panose="020B0500000000000000" pitchFamily="34" charset="-128"/>
                <a:ea typeface="Noto Sans JP Medium" panose="020B0500000000000000" pitchFamily="34" charset="-128"/>
              </a:rPr>
              <a:t>純社会増だけでは解消できない赤字をマスタープランによる施策で解決を目指す</a:t>
            </a:r>
            <a:endParaRPr kumimoji="1" lang="ja-JP" altLang="en-US" sz="1600">
              <a:latin typeface="Noto Sans JP Medium" panose="020B0500000000000000" pitchFamily="34" charset="-128"/>
              <a:ea typeface="Noto Sans JP Medium" panose="020B0500000000000000" pitchFamily="34" charset="-128"/>
            </a:endParaRPr>
          </a:p>
        </p:txBody>
      </p:sp>
      <p:grpSp>
        <p:nvGrpSpPr>
          <p:cNvPr id="2" name="グループ化 1">
            <a:extLst>
              <a:ext uri="{FF2B5EF4-FFF2-40B4-BE49-F238E27FC236}">
                <a16:creationId xmlns:a16="http://schemas.microsoft.com/office/drawing/2014/main" id="{7D4F9376-F845-4317-6C3A-79B0C2F85F9A}"/>
              </a:ext>
            </a:extLst>
          </p:cNvPr>
          <p:cNvGrpSpPr/>
          <p:nvPr/>
        </p:nvGrpSpPr>
        <p:grpSpPr>
          <a:xfrm>
            <a:off x="1989100" y="3036665"/>
            <a:ext cx="1025912" cy="3307385"/>
            <a:chOff x="1989100" y="3036665"/>
            <a:chExt cx="1025912" cy="3307385"/>
          </a:xfrm>
        </p:grpSpPr>
        <p:sp>
          <p:nvSpPr>
            <p:cNvPr id="6" name="正方形/長方形 5">
              <a:extLst>
                <a:ext uri="{FF2B5EF4-FFF2-40B4-BE49-F238E27FC236}">
                  <a16:creationId xmlns:a16="http://schemas.microsoft.com/office/drawing/2014/main" id="{7B723410-36B9-0C6B-8920-C769DD1BB2F4}"/>
                </a:ext>
              </a:extLst>
            </p:cNvPr>
            <p:cNvSpPr/>
            <p:nvPr/>
          </p:nvSpPr>
          <p:spPr>
            <a:xfrm>
              <a:off x="2011402" y="3036665"/>
              <a:ext cx="990000" cy="3292103"/>
            </a:xfrm>
            <a:prstGeom prst="rect">
              <a:avLst/>
            </a:prstGeom>
            <a:noFill/>
            <a:ln w="3810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BC09AA7A-929B-C87B-9911-47B91C9A774D}"/>
                </a:ext>
              </a:extLst>
            </p:cNvPr>
            <p:cNvSpPr/>
            <p:nvPr/>
          </p:nvSpPr>
          <p:spPr>
            <a:xfrm>
              <a:off x="1989100" y="4310050"/>
              <a:ext cx="1025912" cy="2034000"/>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 name="グループ化 19">
            <a:extLst>
              <a:ext uri="{FF2B5EF4-FFF2-40B4-BE49-F238E27FC236}">
                <a16:creationId xmlns:a16="http://schemas.microsoft.com/office/drawing/2014/main" id="{E31036D0-16CE-95B4-FFF3-AA61A9060BEF}"/>
              </a:ext>
            </a:extLst>
          </p:cNvPr>
          <p:cNvGrpSpPr/>
          <p:nvPr/>
        </p:nvGrpSpPr>
        <p:grpSpPr>
          <a:xfrm>
            <a:off x="637264" y="1846341"/>
            <a:ext cx="1339817" cy="499141"/>
            <a:chOff x="2847733" y="1861425"/>
            <a:chExt cx="3294531" cy="499141"/>
          </a:xfrm>
        </p:grpSpPr>
        <p:sp>
          <p:nvSpPr>
            <p:cNvPr id="21" name="正方形/長方形 20">
              <a:extLst>
                <a:ext uri="{FF2B5EF4-FFF2-40B4-BE49-F238E27FC236}">
                  <a16:creationId xmlns:a16="http://schemas.microsoft.com/office/drawing/2014/main" id="{02872F46-A066-C538-8626-C476CE2FC3D4}"/>
                </a:ext>
              </a:extLst>
            </p:cNvPr>
            <p:cNvSpPr/>
            <p:nvPr/>
          </p:nvSpPr>
          <p:spPr>
            <a:xfrm>
              <a:off x="2847733" y="1861425"/>
              <a:ext cx="3294531" cy="49914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02E24ED5-9490-8957-F254-A4663D4CE8A6}"/>
                </a:ext>
              </a:extLst>
            </p:cNvPr>
            <p:cNvSpPr txBox="1"/>
            <p:nvPr/>
          </p:nvSpPr>
          <p:spPr>
            <a:xfrm>
              <a:off x="2908694" y="1919125"/>
              <a:ext cx="3187306" cy="400110"/>
            </a:xfrm>
            <a:prstGeom prst="rect">
              <a:avLst/>
            </a:prstGeom>
            <a:noFill/>
          </p:spPr>
          <p:txBody>
            <a:bodyPr wrap="square" rtlCol="0">
              <a:spAutoFit/>
            </a:bodyPr>
            <a:lstStyle/>
            <a:p>
              <a:r>
                <a:rPr kumimoji="1" lang="ja-JP" altLang="en-US" sz="2000" b="1">
                  <a:solidFill>
                    <a:schemeClr val="accent1">
                      <a:lumMod val="50000"/>
                    </a:schemeClr>
                  </a:solidFill>
                  <a:latin typeface="Noto Sans JP" panose="020B0500000000000000" pitchFamily="34" charset="-128"/>
                  <a:ea typeface="Noto Sans JP" panose="020B0500000000000000" pitchFamily="34" charset="-128"/>
                </a:rPr>
                <a:t>イメージ</a:t>
              </a:r>
            </a:p>
          </p:txBody>
        </p:sp>
      </p:grpSp>
      <p:grpSp>
        <p:nvGrpSpPr>
          <p:cNvPr id="23" name="グループ化 22">
            <a:extLst>
              <a:ext uri="{FF2B5EF4-FFF2-40B4-BE49-F238E27FC236}">
                <a16:creationId xmlns:a16="http://schemas.microsoft.com/office/drawing/2014/main" id="{79E0FD1C-32BF-9C53-9020-DC0A7FCD35DC}"/>
              </a:ext>
            </a:extLst>
          </p:cNvPr>
          <p:cNvGrpSpPr/>
          <p:nvPr/>
        </p:nvGrpSpPr>
        <p:grpSpPr>
          <a:xfrm>
            <a:off x="7178789" y="2076486"/>
            <a:ext cx="4560493" cy="1535228"/>
            <a:chOff x="15110316" y="2880002"/>
            <a:chExt cx="5391039" cy="2289476"/>
          </a:xfrm>
          <a:solidFill>
            <a:schemeClr val="accent2">
              <a:lumMod val="40000"/>
              <a:lumOff val="60000"/>
            </a:schemeClr>
          </a:solidFill>
        </p:grpSpPr>
        <p:sp>
          <p:nvSpPr>
            <p:cNvPr id="24" name="フローチャート: 代替処理 23">
              <a:extLst>
                <a:ext uri="{FF2B5EF4-FFF2-40B4-BE49-F238E27FC236}">
                  <a16:creationId xmlns:a16="http://schemas.microsoft.com/office/drawing/2014/main" id="{76060581-FC63-D945-D5D0-7589513B278C}"/>
                </a:ext>
              </a:extLst>
            </p:cNvPr>
            <p:cNvSpPr/>
            <p:nvPr/>
          </p:nvSpPr>
          <p:spPr>
            <a:xfrm>
              <a:off x="15110316" y="2880002"/>
              <a:ext cx="5391039" cy="2289476"/>
            </a:xfrm>
            <a:prstGeom prst="flowChartAlternateProcess">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25" name="テキスト ボックス 24">
              <a:extLst>
                <a:ext uri="{FF2B5EF4-FFF2-40B4-BE49-F238E27FC236}">
                  <a16:creationId xmlns:a16="http://schemas.microsoft.com/office/drawing/2014/main" id="{C45938A2-C705-4989-124B-BAF8D73406B6}"/>
                </a:ext>
              </a:extLst>
            </p:cNvPr>
            <p:cNvSpPr txBox="1"/>
            <p:nvPr/>
          </p:nvSpPr>
          <p:spPr>
            <a:xfrm>
              <a:off x="15448216" y="3086158"/>
              <a:ext cx="3332853" cy="563235"/>
            </a:xfrm>
            <a:prstGeom prst="rect">
              <a:avLst/>
            </a:prstGeom>
            <a:grpFill/>
          </p:spPr>
          <p:txBody>
            <a:bodyPr wrap="none" rtlCol="0">
              <a:spAutoFit/>
            </a:bodyPr>
            <a:lstStyle/>
            <a:p>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a:t>
              </a:r>
              <a:r>
                <a:rPr kumimoji="1" lang="en-US" altLang="ja-JP" sz="2400" b="1">
                  <a:solidFill>
                    <a:schemeClr val="accent1">
                      <a:lumMod val="75000"/>
                    </a:schemeClr>
                  </a:solidFill>
                  <a:latin typeface="Noto Sans JP" panose="020B0500000000000000" pitchFamily="34" charset="-128"/>
                  <a:ea typeface="Noto Sans JP" panose="020B0500000000000000" pitchFamily="34" charset="-128"/>
                </a:rPr>
                <a:t> </a:t>
              </a:r>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マスタープラン</a:t>
              </a:r>
            </a:p>
          </p:txBody>
        </p:sp>
        <p:sp>
          <p:nvSpPr>
            <p:cNvPr id="26" name="テキスト ボックス 25">
              <a:extLst>
                <a:ext uri="{FF2B5EF4-FFF2-40B4-BE49-F238E27FC236}">
                  <a16:creationId xmlns:a16="http://schemas.microsoft.com/office/drawing/2014/main" id="{607F0B13-F02B-CAFE-02BB-018799062F8E}"/>
                </a:ext>
              </a:extLst>
            </p:cNvPr>
            <p:cNvSpPr txBox="1"/>
            <p:nvPr/>
          </p:nvSpPr>
          <p:spPr>
            <a:xfrm>
              <a:off x="15478789" y="3988517"/>
              <a:ext cx="4692851" cy="688478"/>
            </a:xfrm>
            <a:prstGeom prst="rect">
              <a:avLst/>
            </a:prstGeom>
            <a:grpFill/>
          </p:spPr>
          <p:txBody>
            <a:bodyPr wrap="square" rtlCol="0">
              <a:spAutoFit/>
            </a:bodyPr>
            <a:lstStyle/>
            <a:p>
              <a:r>
                <a:rPr lang="ja-JP" altLang="en-US" sz="2400" b="1">
                  <a:solidFill>
                    <a:schemeClr val="accent1">
                      <a:lumMod val="75000"/>
                    </a:schemeClr>
                  </a:solidFill>
                  <a:latin typeface="Noto Sans JP" panose="020B0500000000000000" pitchFamily="34" charset="-128"/>
                  <a:ea typeface="Noto Sans JP" panose="020B0500000000000000" pitchFamily="34" charset="-128"/>
                </a:rPr>
                <a:t>既存サービスの効率化</a:t>
              </a:r>
              <a:endParaRPr lang="en-US" altLang="ja-JP" sz="2400" b="1">
                <a:solidFill>
                  <a:schemeClr val="accent1">
                    <a:lumMod val="75000"/>
                  </a:schemeClr>
                </a:solidFill>
                <a:latin typeface="Noto Sans JP" panose="020B0500000000000000" pitchFamily="34" charset="-128"/>
                <a:ea typeface="Noto Sans JP" panose="020B0500000000000000" pitchFamily="34" charset="-128"/>
              </a:endParaRPr>
            </a:p>
          </p:txBody>
        </p:sp>
      </p:grpSp>
      <p:sp>
        <p:nvSpPr>
          <p:cNvPr id="31" name="正方形/長方形 30">
            <a:extLst>
              <a:ext uri="{FF2B5EF4-FFF2-40B4-BE49-F238E27FC236}">
                <a16:creationId xmlns:a16="http://schemas.microsoft.com/office/drawing/2014/main" id="{E5DE3258-E25E-F5A0-1B73-665136676D6C}"/>
              </a:ext>
            </a:extLst>
          </p:cNvPr>
          <p:cNvSpPr/>
          <p:nvPr/>
        </p:nvSpPr>
        <p:spPr>
          <a:xfrm>
            <a:off x="5061329" y="3780263"/>
            <a:ext cx="990000" cy="2550431"/>
          </a:xfrm>
          <a:prstGeom prst="rect">
            <a:avLst/>
          </a:pr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31BC7FD6-E8F4-2F5A-BD58-8161C1BAFAD5}"/>
              </a:ext>
            </a:extLst>
          </p:cNvPr>
          <p:cNvSpPr/>
          <p:nvPr/>
        </p:nvSpPr>
        <p:spPr>
          <a:xfrm>
            <a:off x="5035119" y="4303428"/>
            <a:ext cx="1025912" cy="2034000"/>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24AF8179-5F3D-CB31-C027-2316CB7886C6}"/>
              </a:ext>
            </a:extLst>
          </p:cNvPr>
          <p:cNvSpPr txBox="1"/>
          <p:nvPr/>
        </p:nvSpPr>
        <p:spPr>
          <a:xfrm>
            <a:off x="5063025" y="3978096"/>
            <a:ext cx="1005403" cy="338554"/>
          </a:xfrm>
          <a:prstGeom prst="rect">
            <a:avLst/>
          </a:prstGeom>
          <a:noFill/>
        </p:spPr>
        <p:txBody>
          <a:bodyPr wrap="none" rtlCol="0">
            <a:spAutoFit/>
          </a:bodyPr>
          <a:lstStyle/>
          <a:p>
            <a:r>
              <a:rPr kumimoji="1" lang="ja-JP" altLang="en-US" sz="1600">
                <a:solidFill>
                  <a:schemeClr val="accent1">
                    <a:lumMod val="50000"/>
                  </a:schemeClr>
                </a:solidFill>
                <a:latin typeface="Noto Sans JP Medium" panose="020B0500000000000000" pitchFamily="34" charset="-128"/>
                <a:ea typeface="Noto Sans JP Medium" panose="020B0500000000000000" pitchFamily="34" charset="-128"/>
              </a:rPr>
              <a:t>純社会増</a:t>
            </a:r>
          </a:p>
        </p:txBody>
      </p:sp>
      <p:sp>
        <p:nvSpPr>
          <p:cNvPr id="10" name="テキスト ボックス 9">
            <a:extLst>
              <a:ext uri="{FF2B5EF4-FFF2-40B4-BE49-F238E27FC236}">
                <a16:creationId xmlns:a16="http://schemas.microsoft.com/office/drawing/2014/main" id="{E772A1D2-7B52-CB79-EA2C-DEAE20F661B7}"/>
              </a:ext>
            </a:extLst>
          </p:cNvPr>
          <p:cNvSpPr txBox="1"/>
          <p:nvPr/>
        </p:nvSpPr>
        <p:spPr>
          <a:xfrm>
            <a:off x="5157839" y="3611713"/>
            <a:ext cx="800219" cy="338554"/>
          </a:xfrm>
          <a:prstGeom prst="rect">
            <a:avLst/>
          </a:prstGeom>
          <a:noFill/>
        </p:spPr>
        <p:txBody>
          <a:bodyPr wrap="none" rtlCol="0">
            <a:spAutoFit/>
          </a:bodyPr>
          <a:lstStyle/>
          <a:p>
            <a:r>
              <a:rPr kumimoji="1" lang="ja-JP" altLang="en-US" sz="1600">
                <a:solidFill>
                  <a:schemeClr val="accent2">
                    <a:lumMod val="50000"/>
                  </a:schemeClr>
                </a:solidFill>
                <a:latin typeface="Noto Sans JP Medium" panose="020B0500000000000000" pitchFamily="34" charset="-128"/>
                <a:ea typeface="Noto Sans JP Medium" panose="020B0500000000000000" pitchFamily="34" charset="-128"/>
              </a:rPr>
              <a:t>税収増</a:t>
            </a:r>
          </a:p>
        </p:txBody>
      </p:sp>
      <p:grpSp>
        <p:nvGrpSpPr>
          <p:cNvPr id="11" name="グループ化 10">
            <a:extLst>
              <a:ext uri="{FF2B5EF4-FFF2-40B4-BE49-F238E27FC236}">
                <a16:creationId xmlns:a16="http://schemas.microsoft.com/office/drawing/2014/main" id="{B13E9BC7-9FE7-1EB0-4906-1877DFB9382E}"/>
              </a:ext>
            </a:extLst>
          </p:cNvPr>
          <p:cNvGrpSpPr/>
          <p:nvPr/>
        </p:nvGrpSpPr>
        <p:grpSpPr>
          <a:xfrm>
            <a:off x="7193896" y="3940993"/>
            <a:ext cx="4545386" cy="2550430"/>
            <a:chOff x="4442762" y="2303763"/>
            <a:chExt cx="4545386" cy="2550430"/>
          </a:xfrm>
        </p:grpSpPr>
        <p:sp>
          <p:nvSpPr>
            <p:cNvPr id="14" name="フローチャート: 代替処理 13">
              <a:extLst>
                <a:ext uri="{FF2B5EF4-FFF2-40B4-BE49-F238E27FC236}">
                  <a16:creationId xmlns:a16="http://schemas.microsoft.com/office/drawing/2014/main" id="{DF32B04C-5D69-2CF2-A2F3-AC904F0AD962}"/>
                </a:ext>
              </a:extLst>
            </p:cNvPr>
            <p:cNvSpPr/>
            <p:nvPr/>
          </p:nvSpPr>
          <p:spPr>
            <a:xfrm>
              <a:off x="4442762" y="2303763"/>
              <a:ext cx="4545386" cy="2550430"/>
            </a:xfrm>
            <a:prstGeom prst="flowChartAlternateProcess">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9" name="テキスト ボックス 18">
              <a:extLst>
                <a:ext uri="{FF2B5EF4-FFF2-40B4-BE49-F238E27FC236}">
                  <a16:creationId xmlns:a16="http://schemas.microsoft.com/office/drawing/2014/main" id="{45D392CA-0DCC-1668-E497-C151B5DC89CC}"/>
                </a:ext>
              </a:extLst>
            </p:cNvPr>
            <p:cNvSpPr txBox="1"/>
            <p:nvPr/>
          </p:nvSpPr>
          <p:spPr>
            <a:xfrm>
              <a:off x="4732883" y="2483491"/>
              <a:ext cx="2726233" cy="461665"/>
            </a:xfrm>
            <a:prstGeom prst="rect">
              <a:avLst/>
            </a:prstGeom>
            <a:solidFill>
              <a:schemeClr val="accent3">
                <a:lumMod val="40000"/>
                <a:lumOff val="60000"/>
              </a:schemeClr>
            </a:solidFill>
          </p:spPr>
          <p:txBody>
            <a:bodyPr wrap="square" rtlCol="0">
              <a:spAutoFit/>
            </a:bodyPr>
            <a:lstStyle/>
            <a:p>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a:t>
              </a:r>
              <a:r>
                <a:rPr kumimoji="1" lang="en-US" altLang="ja-JP" sz="2400" b="1">
                  <a:solidFill>
                    <a:schemeClr val="accent2">
                      <a:lumMod val="50000"/>
                    </a:schemeClr>
                  </a:solidFill>
                  <a:latin typeface="Noto Sans JP Black" panose="020B0500000000000000" pitchFamily="34" charset="-128"/>
                  <a:ea typeface="Noto Sans JP Black" panose="020B0500000000000000" pitchFamily="34" charset="-128"/>
                </a:rPr>
                <a:t> </a:t>
              </a:r>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目指す</a:t>
              </a:r>
            </a:p>
          </p:txBody>
        </p:sp>
        <p:sp>
          <p:nvSpPr>
            <p:cNvPr id="27" name="テキスト ボックス 26">
              <a:extLst>
                <a:ext uri="{FF2B5EF4-FFF2-40B4-BE49-F238E27FC236}">
                  <a16:creationId xmlns:a16="http://schemas.microsoft.com/office/drawing/2014/main" id="{31368B0B-0814-BDBC-8F02-2CB25A15120E}"/>
                </a:ext>
              </a:extLst>
            </p:cNvPr>
            <p:cNvSpPr txBox="1"/>
            <p:nvPr/>
          </p:nvSpPr>
          <p:spPr>
            <a:xfrm>
              <a:off x="4732883" y="3010030"/>
              <a:ext cx="4045927" cy="1538883"/>
            </a:xfrm>
            <a:prstGeom prst="rect">
              <a:avLst/>
            </a:prstGeom>
            <a:noFill/>
          </p:spPr>
          <p:txBody>
            <a:bodyPr wrap="square" rtlCol="0">
              <a:spAutoFit/>
            </a:bodyPr>
            <a:lstStyle/>
            <a:p>
              <a:r>
                <a:rPr kumimoji="1" lang="en-US" altLang="ja-JP" sz="2000" b="1">
                  <a:solidFill>
                    <a:schemeClr val="accent2">
                      <a:lumMod val="50000"/>
                    </a:schemeClr>
                  </a:solidFill>
                  <a:latin typeface="Noto Sans JP" panose="020B0500000000000000" pitchFamily="34" charset="-128"/>
                  <a:ea typeface="Noto Sans JP" panose="020B0500000000000000" pitchFamily="34" charset="-128"/>
                </a:rPr>
                <a:t>①</a:t>
              </a:r>
              <a:r>
                <a:rPr kumimoji="1" lang="ja-JP" altLang="en-US" sz="2000" b="1">
                  <a:solidFill>
                    <a:schemeClr val="accent2">
                      <a:lumMod val="50000"/>
                    </a:schemeClr>
                  </a:solidFill>
                  <a:latin typeface="Noto Sans JP" panose="020B0500000000000000" pitchFamily="34" charset="-128"/>
                  <a:ea typeface="Noto Sans JP" panose="020B0500000000000000" pitchFamily="34" charset="-128"/>
                </a:rPr>
                <a:t>赤字解消</a:t>
              </a:r>
              <a:endParaRPr kumimoji="1" lang="en-US" altLang="ja-JP" sz="2000" b="1">
                <a:solidFill>
                  <a:schemeClr val="accent2">
                    <a:lumMod val="50000"/>
                  </a:schemeClr>
                </a:solidFill>
                <a:latin typeface="Noto Sans JP" panose="020B0500000000000000" pitchFamily="34" charset="-128"/>
                <a:ea typeface="Noto Sans JP" panose="020B0500000000000000" pitchFamily="34" charset="-128"/>
              </a:endParaRPr>
            </a:p>
            <a:p>
              <a:r>
                <a:rPr lang="ja-JP" altLang="en-US" sz="2000">
                  <a:latin typeface="Noto Sans JP Medium" panose="020B0500000000000000" pitchFamily="34" charset="-128"/>
                  <a:ea typeface="Noto Sans JP Medium" panose="020B0500000000000000" pitchFamily="34" charset="-128"/>
                </a:rPr>
                <a:t>　インフラ・サービス水準の維持</a:t>
              </a:r>
              <a:endParaRPr lang="en-US" altLang="ja-JP" sz="2000">
                <a:latin typeface="Noto Sans JP Medium" panose="020B0500000000000000" pitchFamily="34" charset="-128"/>
                <a:ea typeface="Noto Sans JP Medium" panose="020B0500000000000000" pitchFamily="34" charset="-128"/>
              </a:endParaRPr>
            </a:p>
            <a:p>
              <a:endParaRPr lang="en-US" altLang="ja-JP" sz="1100">
                <a:latin typeface="Noto Sans JP Medium" panose="020B0500000000000000" pitchFamily="34" charset="-128"/>
                <a:ea typeface="Noto Sans JP Medium" panose="020B0500000000000000" pitchFamily="34" charset="-128"/>
              </a:endParaRPr>
            </a:p>
            <a:p>
              <a:r>
                <a:rPr lang="en-US" altLang="ja-JP" sz="2000" b="1">
                  <a:solidFill>
                    <a:schemeClr val="accent2">
                      <a:lumMod val="50000"/>
                    </a:schemeClr>
                  </a:solidFill>
                  <a:latin typeface="Noto Sans JP" panose="020B0500000000000000" pitchFamily="34" charset="-128"/>
                  <a:ea typeface="Noto Sans JP" panose="020B0500000000000000" pitchFamily="34" charset="-128"/>
                </a:rPr>
                <a:t>②</a:t>
              </a:r>
              <a:r>
                <a:rPr lang="ja-JP" altLang="en-US" sz="2000" b="1">
                  <a:solidFill>
                    <a:schemeClr val="accent2">
                      <a:lumMod val="50000"/>
                    </a:schemeClr>
                  </a:solidFill>
                  <a:latin typeface="Noto Sans JP" panose="020B0500000000000000" pitchFamily="34" charset="-128"/>
                  <a:ea typeface="Noto Sans JP" panose="020B0500000000000000" pitchFamily="34" charset="-128"/>
                </a:rPr>
                <a:t>黒字化</a:t>
              </a:r>
              <a:endParaRPr lang="en-US" altLang="ja-JP" sz="2000" b="1">
                <a:solidFill>
                  <a:schemeClr val="accent2">
                    <a:lumMod val="50000"/>
                  </a:schemeClr>
                </a:solidFill>
                <a:latin typeface="Noto Sans JP" panose="020B0500000000000000" pitchFamily="34" charset="-128"/>
                <a:ea typeface="Noto Sans JP" panose="020B0500000000000000" pitchFamily="34" charset="-128"/>
              </a:endParaRPr>
            </a:p>
            <a:p>
              <a:r>
                <a:rPr kumimoji="1" lang="ja-JP" altLang="en-US" sz="2000">
                  <a:latin typeface="Noto Sans JP Medium" panose="020B0500000000000000" pitchFamily="34" charset="-128"/>
                  <a:ea typeface="Noto Sans JP Medium" panose="020B0500000000000000" pitchFamily="34" charset="-128"/>
                </a:rPr>
                <a:t>　さらなるサービスの充実</a:t>
              </a:r>
            </a:p>
          </p:txBody>
        </p:sp>
      </p:grpSp>
      <p:sp>
        <p:nvSpPr>
          <p:cNvPr id="36" name="テキスト ボックス 35">
            <a:extLst>
              <a:ext uri="{FF2B5EF4-FFF2-40B4-BE49-F238E27FC236}">
                <a16:creationId xmlns:a16="http://schemas.microsoft.com/office/drawing/2014/main" id="{BBD8A396-6BA0-22B0-FB63-2EC59B3E4049}"/>
              </a:ext>
            </a:extLst>
          </p:cNvPr>
          <p:cNvSpPr txBox="1"/>
          <p:nvPr/>
        </p:nvSpPr>
        <p:spPr>
          <a:xfrm>
            <a:off x="3248584" y="3950267"/>
            <a:ext cx="1569660" cy="646331"/>
          </a:xfrm>
          <a:prstGeom prst="rect">
            <a:avLst/>
          </a:prstGeom>
          <a:noFill/>
        </p:spPr>
        <p:txBody>
          <a:bodyPr wrap="none" rtlCol="0">
            <a:spAutoFit/>
          </a:bodyPr>
          <a:lstStyle/>
          <a:p>
            <a:r>
              <a:rPr kumimoji="1" lang="ja-JP" altLang="en-US">
                <a:latin typeface="Noto Sans JP Medium" panose="020B0500000000000000" pitchFamily="34" charset="-128"/>
                <a:ea typeface="Noto Sans JP Medium" panose="020B0500000000000000" pitchFamily="34" charset="-128"/>
              </a:rPr>
              <a:t>既存サービス</a:t>
            </a:r>
            <a:endParaRPr kumimoji="1" lang="en-US" altLang="ja-JP">
              <a:latin typeface="Noto Sans JP Medium" panose="020B0500000000000000" pitchFamily="34" charset="-128"/>
              <a:ea typeface="Noto Sans JP Medium" panose="020B0500000000000000" pitchFamily="34" charset="-128"/>
            </a:endParaRPr>
          </a:p>
          <a:p>
            <a:r>
              <a:rPr kumimoji="1" lang="ja-JP" altLang="en-US">
                <a:latin typeface="Noto Sans JP Medium" panose="020B0500000000000000" pitchFamily="34" charset="-128"/>
                <a:ea typeface="Noto Sans JP Medium" panose="020B0500000000000000" pitchFamily="34" charset="-128"/>
              </a:rPr>
              <a:t>の効率化</a:t>
            </a:r>
          </a:p>
        </p:txBody>
      </p:sp>
      <p:sp>
        <p:nvSpPr>
          <p:cNvPr id="37" name="矢印: 右 15">
            <a:extLst>
              <a:ext uri="{FF2B5EF4-FFF2-40B4-BE49-F238E27FC236}">
                <a16:creationId xmlns:a16="http://schemas.microsoft.com/office/drawing/2014/main" id="{8DDBE0B8-BA65-3C7E-061A-CDB1B173CF4B}"/>
              </a:ext>
            </a:extLst>
          </p:cNvPr>
          <p:cNvSpPr/>
          <p:nvPr/>
        </p:nvSpPr>
        <p:spPr>
          <a:xfrm rot="1330114">
            <a:off x="3252303" y="3201469"/>
            <a:ext cx="1498104" cy="455061"/>
          </a:xfrm>
          <a:prstGeom prst="rightArrow">
            <a:avLst>
              <a:gd name="adj1" fmla="val 28167"/>
              <a:gd name="adj2" fmla="val 41656"/>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solidFill>
              <a:latin typeface="Noto Sans JP Medium" panose="020B0500000000000000" pitchFamily="34" charset="-128"/>
            </a:endParaRPr>
          </a:p>
        </p:txBody>
      </p:sp>
      <p:sp>
        <p:nvSpPr>
          <p:cNvPr id="7" name="スライド番号プレースホルダー 6">
            <a:extLst>
              <a:ext uri="{FF2B5EF4-FFF2-40B4-BE49-F238E27FC236}">
                <a16:creationId xmlns:a16="http://schemas.microsoft.com/office/drawing/2014/main" id="{E75418FF-A34B-E422-0D4E-0E910697F82C}"/>
              </a:ext>
            </a:extLst>
          </p:cNvPr>
          <p:cNvSpPr>
            <a:spLocks noGrp="1"/>
          </p:cNvSpPr>
          <p:nvPr>
            <p:ph type="sldNum" sz="quarter" idx="4"/>
          </p:nvPr>
        </p:nvSpPr>
        <p:spPr/>
        <p:txBody>
          <a:bodyPr/>
          <a:lstStyle/>
          <a:p>
            <a:fld id="{920DAE75-F842-4F4B-A191-0461469ED5EB}" type="slidenum">
              <a:rPr lang="ja-JP" altLang="en-US" smtClean="0"/>
              <a:pPr/>
              <a:t>9</a:t>
            </a:fld>
            <a:endParaRPr lang="ja-JP" altLang="en-US"/>
          </a:p>
        </p:txBody>
      </p:sp>
      <p:cxnSp>
        <p:nvCxnSpPr>
          <p:cNvPr id="9" name="直線矢印コネクタ 8">
            <a:extLst>
              <a:ext uri="{FF2B5EF4-FFF2-40B4-BE49-F238E27FC236}">
                <a16:creationId xmlns:a16="http://schemas.microsoft.com/office/drawing/2014/main" id="{904103DA-1923-1552-FBC5-14BE06CF61AE}"/>
              </a:ext>
            </a:extLst>
          </p:cNvPr>
          <p:cNvCxnSpPr>
            <a:cxnSpLocks/>
          </p:cNvCxnSpPr>
          <p:nvPr/>
        </p:nvCxnSpPr>
        <p:spPr>
          <a:xfrm>
            <a:off x="1628776" y="4288966"/>
            <a:ext cx="0" cy="2080937"/>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テキスト ボックス 11">
            <a:extLst>
              <a:ext uri="{FF2B5EF4-FFF2-40B4-BE49-F238E27FC236}">
                <a16:creationId xmlns:a16="http://schemas.microsoft.com/office/drawing/2014/main" id="{329D8AAE-0648-060D-539B-A33EC046590C}"/>
              </a:ext>
            </a:extLst>
          </p:cNvPr>
          <p:cNvSpPr txBox="1"/>
          <p:nvPr/>
        </p:nvSpPr>
        <p:spPr>
          <a:xfrm>
            <a:off x="898984" y="5069947"/>
            <a:ext cx="646331" cy="369332"/>
          </a:xfrm>
          <a:prstGeom prst="rect">
            <a:avLst/>
          </a:prstGeom>
          <a:noFill/>
        </p:spPr>
        <p:txBody>
          <a:bodyPr wrap="none" rtlCol="0">
            <a:spAutoFit/>
          </a:bodyPr>
          <a:lstStyle/>
          <a:p>
            <a:r>
              <a:rPr kumimoji="1" lang="ja-JP" altLang="en-US">
                <a:latin typeface="Noto Sans JP Medium" panose="020B0500000000000000" pitchFamily="34" charset="-128"/>
                <a:ea typeface="Noto Sans JP Medium" panose="020B0500000000000000" pitchFamily="34" charset="-128"/>
              </a:rPr>
              <a:t>歳入</a:t>
            </a:r>
          </a:p>
        </p:txBody>
      </p:sp>
      <p:cxnSp>
        <p:nvCxnSpPr>
          <p:cNvPr id="13" name="直線矢印コネクタ 12">
            <a:extLst>
              <a:ext uri="{FF2B5EF4-FFF2-40B4-BE49-F238E27FC236}">
                <a16:creationId xmlns:a16="http://schemas.microsoft.com/office/drawing/2014/main" id="{DAD18E64-85BB-54C4-ED43-4840CD95DE32}"/>
              </a:ext>
            </a:extLst>
          </p:cNvPr>
          <p:cNvCxnSpPr>
            <a:cxnSpLocks/>
          </p:cNvCxnSpPr>
          <p:nvPr/>
        </p:nvCxnSpPr>
        <p:spPr>
          <a:xfrm flipH="1">
            <a:off x="1624014" y="3036665"/>
            <a:ext cx="4762" cy="1300129"/>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5" name="テキスト ボックス 14">
            <a:extLst>
              <a:ext uri="{FF2B5EF4-FFF2-40B4-BE49-F238E27FC236}">
                <a16:creationId xmlns:a16="http://schemas.microsoft.com/office/drawing/2014/main" id="{0968D669-83D1-8F44-17A1-8EDD4CE13C4B}"/>
              </a:ext>
            </a:extLst>
          </p:cNvPr>
          <p:cNvSpPr txBox="1"/>
          <p:nvPr/>
        </p:nvSpPr>
        <p:spPr>
          <a:xfrm>
            <a:off x="745866" y="3570886"/>
            <a:ext cx="877163" cy="369332"/>
          </a:xfrm>
          <a:prstGeom prst="rect">
            <a:avLst/>
          </a:prstGeom>
          <a:noFill/>
        </p:spPr>
        <p:txBody>
          <a:bodyPr wrap="none" rtlCol="0">
            <a:spAutoFit/>
          </a:bodyPr>
          <a:lstStyle/>
          <a:p>
            <a:r>
              <a:rPr lang="ja-JP" altLang="en-US">
                <a:latin typeface="Noto Sans JP Medium" panose="020B0500000000000000" pitchFamily="34" charset="-128"/>
                <a:ea typeface="Noto Sans JP Medium" panose="020B0500000000000000" pitchFamily="34" charset="-128"/>
              </a:rPr>
              <a:t>不足分</a:t>
            </a:r>
            <a:endParaRPr lang="en-US" altLang="ja-JP">
              <a:latin typeface="Noto Sans JP Medium" panose="020B0500000000000000" pitchFamily="34" charset="-128"/>
              <a:ea typeface="Noto Sans JP Medium" panose="020B0500000000000000" pitchFamily="34" charset="-128"/>
            </a:endParaRPr>
          </a:p>
        </p:txBody>
      </p:sp>
      <p:sp>
        <p:nvSpPr>
          <p:cNvPr id="16" name="テキスト ボックス 15">
            <a:extLst>
              <a:ext uri="{FF2B5EF4-FFF2-40B4-BE49-F238E27FC236}">
                <a16:creationId xmlns:a16="http://schemas.microsoft.com/office/drawing/2014/main" id="{D9AAF968-B28E-050F-5726-61D6F232F6BC}"/>
              </a:ext>
            </a:extLst>
          </p:cNvPr>
          <p:cNvSpPr txBox="1"/>
          <p:nvPr/>
        </p:nvSpPr>
        <p:spPr>
          <a:xfrm>
            <a:off x="2033662" y="6441834"/>
            <a:ext cx="1534037" cy="369332"/>
          </a:xfrm>
          <a:prstGeom prst="rect">
            <a:avLst/>
          </a:prstGeom>
          <a:noFill/>
        </p:spPr>
        <p:txBody>
          <a:bodyPr wrap="square">
            <a:spAutoFit/>
          </a:bodyPr>
          <a:lstStyle/>
          <a:p>
            <a:r>
              <a:rPr kumimoji="1" lang="ja-JP" altLang="en-US">
                <a:latin typeface="Noto Sans JP Medium" panose="020B0500000000000000" pitchFamily="34" charset="-128"/>
                <a:ea typeface="Noto Sans JP Medium" panose="020B0500000000000000" pitchFamily="34" charset="-128"/>
              </a:rPr>
              <a:t>介入無し</a:t>
            </a:r>
          </a:p>
        </p:txBody>
      </p:sp>
      <p:sp>
        <p:nvSpPr>
          <p:cNvPr id="17" name="テキスト ボックス 16">
            <a:extLst>
              <a:ext uri="{FF2B5EF4-FFF2-40B4-BE49-F238E27FC236}">
                <a16:creationId xmlns:a16="http://schemas.microsoft.com/office/drawing/2014/main" id="{547ECBD3-CCAE-CF8B-16AA-5A0EACC9A01A}"/>
              </a:ext>
            </a:extLst>
          </p:cNvPr>
          <p:cNvSpPr txBox="1"/>
          <p:nvPr/>
        </p:nvSpPr>
        <p:spPr>
          <a:xfrm>
            <a:off x="5063075" y="6438118"/>
            <a:ext cx="1534037" cy="369332"/>
          </a:xfrm>
          <a:prstGeom prst="rect">
            <a:avLst/>
          </a:prstGeom>
          <a:noFill/>
        </p:spPr>
        <p:txBody>
          <a:bodyPr wrap="square">
            <a:spAutoFit/>
          </a:bodyPr>
          <a:lstStyle/>
          <a:p>
            <a:r>
              <a:rPr lang="ja-JP" altLang="en-US">
                <a:latin typeface="Noto Sans JP Medium" panose="020B0500000000000000" pitchFamily="34" charset="-128"/>
                <a:ea typeface="Noto Sans JP Medium" panose="020B0500000000000000" pitchFamily="34" charset="-128"/>
              </a:rPr>
              <a:t>介入有り</a:t>
            </a:r>
            <a:endParaRPr kumimoji="1" lang="ja-JP" altLang="en-US">
              <a:latin typeface="Noto Sans JP Medium" panose="020B0500000000000000" pitchFamily="34" charset="-128"/>
              <a:ea typeface="Noto Sans JP Medium" panose="020B0500000000000000" pitchFamily="34" charset="-128"/>
            </a:endParaRPr>
          </a:p>
        </p:txBody>
      </p:sp>
    </p:spTree>
    <p:extLst>
      <p:ext uri="{BB962C8B-B14F-4D97-AF65-F5344CB8AC3E}">
        <p14:creationId xmlns:p14="http://schemas.microsoft.com/office/powerpoint/2010/main" val="1864559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11CBD-C93C-2007-C099-2F0B216C1D5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E62934A-6FC4-77CF-FFB7-A0DA3CB31C6C}"/>
              </a:ext>
            </a:extLst>
          </p:cNvPr>
          <p:cNvSpPr>
            <a:spLocks noGrp="1"/>
          </p:cNvSpPr>
          <p:nvPr>
            <p:ph type="title"/>
          </p:nvPr>
        </p:nvSpPr>
        <p:spPr/>
        <p:txBody>
          <a:bodyPr/>
          <a:lstStyle/>
          <a:p>
            <a:r>
              <a:rPr lang="ja-JP" altLang="en-US"/>
              <a:t>時代を乗りこなす土浦</a:t>
            </a:r>
          </a:p>
        </p:txBody>
      </p:sp>
      <p:sp>
        <p:nvSpPr>
          <p:cNvPr id="6" name="正方形/長方形 5">
            <a:extLst>
              <a:ext uri="{FF2B5EF4-FFF2-40B4-BE49-F238E27FC236}">
                <a16:creationId xmlns:a16="http://schemas.microsoft.com/office/drawing/2014/main" id="{0E887585-3C8A-F1D7-CC83-4D8480582A5C}"/>
              </a:ext>
            </a:extLst>
          </p:cNvPr>
          <p:cNvSpPr/>
          <p:nvPr/>
        </p:nvSpPr>
        <p:spPr>
          <a:xfrm>
            <a:off x="0" y="2764701"/>
            <a:ext cx="12192000" cy="4126150"/>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Lst>
            <a:ahLst/>
            <a:cxnLst>
              <a:cxn ang="0">
                <a:pos x="csX0" y="csY0"/>
              </a:cxn>
              <a:cxn ang="0">
                <a:pos x="csX1" y="csY1"/>
              </a:cxn>
              <a:cxn ang="0">
                <a:pos x="csX2" y="csY2"/>
              </a:cxn>
              <a:cxn ang="0">
                <a:pos x="csX3" y="csY3"/>
              </a:cxn>
              <a:cxn ang="0">
                <a:pos x="csX4" y="csY4"/>
              </a:cxn>
            </a:cxnLst>
            <a:rect l="l" t="t" r="r" b="b"/>
            <a:pathLst>
              <a:path w="12192000" h="4126150">
                <a:moveTo>
                  <a:pt x="0" y="1184167"/>
                </a:moveTo>
                <a:cubicBezTo>
                  <a:pt x="3308626" y="-2549633"/>
                  <a:pt x="7710556" y="3874359"/>
                  <a:pt x="12192000" y="2386802"/>
                </a:cubicBezTo>
                <a:lnTo>
                  <a:pt x="12192000" y="4126150"/>
                </a:lnTo>
                <a:lnTo>
                  <a:pt x="0" y="4126150"/>
                </a:lnTo>
                <a:lnTo>
                  <a:pt x="0" y="1184167"/>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グラフィックス 7" descr="サーフィン 枠線">
            <a:extLst>
              <a:ext uri="{FF2B5EF4-FFF2-40B4-BE49-F238E27FC236}">
                <a16:creationId xmlns:a16="http://schemas.microsoft.com/office/drawing/2014/main" id="{82BCE6AD-1390-6D23-661C-6A438575BD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366819">
            <a:off x="4352222" y="394201"/>
            <a:ext cx="4746926" cy="4746926"/>
          </a:xfrm>
          <a:prstGeom prst="rect">
            <a:avLst/>
          </a:prstGeom>
        </p:spPr>
      </p:pic>
      <p:sp>
        <p:nvSpPr>
          <p:cNvPr id="9" name="テキスト ボックス 8">
            <a:extLst>
              <a:ext uri="{FF2B5EF4-FFF2-40B4-BE49-F238E27FC236}">
                <a16:creationId xmlns:a16="http://schemas.microsoft.com/office/drawing/2014/main" id="{68CD0870-A477-3F00-39CF-3523FBE53949}"/>
              </a:ext>
            </a:extLst>
          </p:cNvPr>
          <p:cNvSpPr txBox="1"/>
          <p:nvPr/>
        </p:nvSpPr>
        <p:spPr>
          <a:xfrm>
            <a:off x="8795225" y="5380445"/>
            <a:ext cx="3574758" cy="707886"/>
          </a:xfrm>
          <a:prstGeom prst="rect">
            <a:avLst/>
          </a:prstGeom>
          <a:noFill/>
        </p:spPr>
        <p:txBody>
          <a:bodyPr wrap="square" rtlCol="0">
            <a:prstTxWarp prst="textArchDown">
              <a:avLst>
                <a:gd name="adj" fmla="val 20804939"/>
              </a:avLst>
            </a:prstTxWarp>
            <a:spAutoFit/>
          </a:bodyPr>
          <a:lstStyle/>
          <a:p>
            <a:r>
              <a:rPr lang="ja-JP" altLang="en-US" sz="4000" b="1">
                <a:solidFill>
                  <a:schemeClr val="bg1"/>
                </a:solidFill>
                <a:latin typeface="Noto Sans JP" panose="020B0200000000000000" pitchFamily="50" charset="-128"/>
                <a:ea typeface="Noto Sans JP" panose="020B0200000000000000" pitchFamily="50" charset="-128"/>
              </a:rPr>
              <a:t>高齢化</a:t>
            </a:r>
            <a:endParaRPr lang="en-US" altLang="ja-JP" sz="4000" b="1">
              <a:solidFill>
                <a:schemeClr val="bg1"/>
              </a:solidFill>
              <a:latin typeface="Noto Sans JP" panose="020B0200000000000000" pitchFamily="50" charset="-128"/>
              <a:ea typeface="Noto Sans JP" panose="020B0200000000000000" pitchFamily="50" charset="-128"/>
            </a:endParaRPr>
          </a:p>
        </p:txBody>
      </p:sp>
      <p:sp>
        <p:nvSpPr>
          <p:cNvPr id="10" name="テキスト ボックス 9">
            <a:extLst>
              <a:ext uri="{FF2B5EF4-FFF2-40B4-BE49-F238E27FC236}">
                <a16:creationId xmlns:a16="http://schemas.microsoft.com/office/drawing/2014/main" id="{EBE9D13E-B998-29D1-F601-9F4E1C425602}"/>
              </a:ext>
            </a:extLst>
          </p:cNvPr>
          <p:cNvSpPr txBox="1"/>
          <p:nvPr/>
        </p:nvSpPr>
        <p:spPr>
          <a:xfrm rot="1726940">
            <a:off x="4184796" y="6229131"/>
            <a:ext cx="2313496" cy="1323439"/>
          </a:xfrm>
          <a:prstGeom prst="rect">
            <a:avLst/>
          </a:prstGeom>
          <a:noFill/>
        </p:spPr>
        <p:txBody>
          <a:bodyPr wrap="square" rtlCol="0">
            <a:prstTxWarp prst="textArchUp">
              <a:avLst>
                <a:gd name="adj" fmla="val 12030257"/>
              </a:avLst>
            </a:prstTxWarp>
            <a:spAutoFit/>
          </a:bodyPr>
          <a:lstStyle/>
          <a:p>
            <a:r>
              <a:rPr kumimoji="1" lang="ja-JP" altLang="en-US" sz="4000" b="1">
                <a:solidFill>
                  <a:schemeClr val="bg1"/>
                </a:solidFill>
                <a:latin typeface="Noto Sans JP" panose="020B0200000000000000" pitchFamily="50" charset="-128"/>
                <a:ea typeface="Noto Sans JP" panose="020B0200000000000000" pitchFamily="50" charset="-128"/>
              </a:rPr>
              <a:t>人口減少</a:t>
            </a:r>
            <a:endParaRPr kumimoji="1" lang="en-US" altLang="ja-JP" sz="4000" b="1">
              <a:solidFill>
                <a:schemeClr val="bg1"/>
              </a:solidFill>
              <a:latin typeface="Noto Sans JP" panose="020B0200000000000000" pitchFamily="50" charset="-128"/>
              <a:ea typeface="Noto Sans JP" panose="020B0200000000000000" pitchFamily="50" charset="-128"/>
            </a:endParaRPr>
          </a:p>
          <a:p>
            <a:endParaRPr lang="en-US" altLang="ja-JP" sz="4000">
              <a:latin typeface="Noto Sans JP" panose="020B0200000000000000" pitchFamily="50" charset="-128"/>
              <a:ea typeface="Noto Sans JP" panose="020B0200000000000000" pitchFamily="50" charset="-128"/>
            </a:endParaRPr>
          </a:p>
        </p:txBody>
      </p:sp>
      <p:sp>
        <p:nvSpPr>
          <p:cNvPr id="3" name="テキスト ボックス 2">
            <a:extLst>
              <a:ext uri="{FF2B5EF4-FFF2-40B4-BE49-F238E27FC236}">
                <a16:creationId xmlns:a16="http://schemas.microsoft.com/office/drawing/2014/main" id="{66A2FCFF-1633-F593-44BC-D7DD4B01B027}"/>
              </a:ext>
            </a:extLst>
          </p:cNvPr>
          <p:cNvSpPr txBox="1"/>
          <p:nvPr/>
        </p:nvSpPr>
        <p:spPr>
          <a:xfrm>
            <a:off x="1255099" y="4117285"/>
            <a:ext cx="4286970" cy="1420982"/>
          </a:xfrm>
          <a:prstGeom prst="rect">
            <a:avLst/>
          </a:prstGeom>
          <a:noFill/>
        </p:spPr>
        <p:txBody>
          <a:bodyPr wrap="square" rtlCol="0">
            <a:prstTxWarp prst="textArchUp">
              <a:avLst/>
            </a:prstTxWarp>
            <a:spAutoFit/>
          </a:bodyPr>
          <a:lstStyle/>
          <a:p>
            <a:r>
              <a:rPr kumimoji="1" lang="ja-JP" altLang="en-US" sz="4000" b="1">
                <a:solidFill>
                  <a:schemeClr val="bg1"/>
                </a:solidFill>
                <a:latin typeface="Noto Sans JP" panose="020B0200000000000000" pitchFamily="50" charset="-128"/>
                <a:ea typeface="Noto Sans JP" panose="020B0200000000000000" pitchFamily="50" charset="-128"/>
              </a:rPr>
              <a:t>財源の不足</a:t>
            </a:r>
          </a:p>
        </p:txBody>
      </p:sp>
      <p:sp>
        <p:nvSpPr>
          <p:cNvPr id="11" name="テキスト ボックス 10">
            <a:extLst>
              <a:ext uri="{FF2B5EF4-FFF2-40B4-BE49-F238E27FC236}">
                <a16:creationId xmlns:a16="http://schemas.microsoft.com/office/drawing/2014/main" id="{BD37E9F3-911B-41C7-E70B-71061D26A34F}"/>
              </a:ext>
            </a:extLst>
          </p:cNvPr>
          <p:cNvSpPr txBox="1"/>
          <p:nvPr/>
        </p:nvSpPr>
        <p:spPr>
          <a:xfrm rot="21159607">
            <a:off x="6493072" y="1915021"/>
            <a:ext cx="550151" cy="954107"/>
          </a:xfrm>
          <a:prstGeom prst="rect">
            <a:avLst/>
          </a:prstGeom>
          <a:noFill/>
        </p:spPr>
        <p:txBody>
          <a:bodyPr wrap="none" rtlCol="0">
            <a:spAutoFit/>
          </a:bodyPr>
          <a:lstStyle/>
          <a:p>
            <a:r>
              <a:rPr kumimoji="1" lang="ja-JP" altLang="en-US" sz="2800" b="1">
                <a:latin typeface="Noto Sans JP Medium" panose="020B0200000000000000" pitchFamily="50" charset="-128"/>
                <a:ea typeface="Noto Sans JP Medium" panose="020B0200000000000000" pitchFamily="50" charset="-128"/>
              </a:rPr>
              <a:t>土</a:t>
            </a:r>
            <a:endParaRPr kumimoji="1" lang="en-US" altLang="ja-JP" sz="2800" b="1">
              <a:latin typeface="Noto Sans JP Medium" panose="020B0200000000000000" pitchFamily="50" charset="-128"/>
              <a:ea typeface="Noto Sans JP Medium" panose="020B0200000000000000" pitchFamily="50" charset="-128"/>
            </a:endParaRPr>
          </a:p>
          <a:p>
            <a:r>
              <a:rPr kumimoji="1" lang="ja-JP" altLang="en-US" sz="2800" b="1">
                <a:latin typeface="Noto Sans JP Medium" panose="020B0200000000000000" pitchFamily="50" charset="-128"/>
                <a:ea typeface="Noto Sans JP Medium" panose="020B0200000000000000" pitchFamily="50" charset="-128"/>
              </a:rPr>
              <a:t>浦</a:t>
            </a:r>
          </a:p>
        </p:txBody>
      </p:sp>
      <p:sp>
        <p:nvSpPr>
          <p:cNvPr id="18" name="テキスト ボックス 17">
            <a:extLst>
              <a:ext uri="{FF2B5EF4-FFF2-40B4-BE49-F238E27FC236}">
                <a16:creationId xmlns:a16="http://schemas.microsoft.com/office/drawing/2014/main" id="{6F13633C-3162-3DB8-A704-BC635DD388A8}"/>
              </a:ext>
            </a:extLst>
          </p:cNvPr>
          <p:cNvSpPr txBox="1"/>
          <p:nvPr/>
        </p:nvSpPr>
        <p:spPr>
          <a:xfrm>
            <a:off x="9074295" y="3257630"/>
            <a:ext cx="2544286" cy="707886"/>
          </a:xfrm>
          <a:prstGeom prst="rect">
            <a:avLst/>
          </a:prstGeom>
          <a:noFill/>
        </p:spPr>
        <p:txBody>
          <a:bodyPr wrap="none" rtlCol="0">
            <a:spAutoFit/>
          </a:bodyPr>
          <a:lstStyle/>
          <a:p>
            <a:r>
              <a:rPr lang="en-US" altLang="ja-JP" sz="4000">
                <a:latin typeface="Noto Sans JP" panose="020B0200000000000000" pitchFamily="50" charset="-128"/>
                <a:ea typeface="Noto Sans JP" panose="020B0200000000000000" pitchFamily="50" charset="-128"/>
              </a:rPr>
              <a:t>SIC</a:t>
            </a:r>
            <a:r>
              <a:rPr lang="ja-JP" altLang="en-US" sz="4000">
                <a:latin typeface="Noto Sans JP" panose="020B0200000000000000" pitchFamily="50" charset="-128"/>
                <a:ea typeface="Noto Sans JP" panose="020B0200000000000000" pitchFamily="50" charset="-128"/>
              </a:rPr>
              <a:t>の新設</a:t>
            </a:r>
            <a:endParaRPr lang="en-US" altLang="ja-JP" sz="4000">
              <a:latin typeface="Noto Sans JP" panose="020B0200000000000000" pitchFamily="50" charset="-128"/>
              <a:ea typeface="Noto Sans JP" panose="020B0200000000000000" pitchFamily="50" charset="-128"/>
            </a:endParaRPr>
          </a:p>
        </p:txBody>
      </p:sp>
      <p:sp>
        <p:nvSpPr>
          <p:cNvPr id="19" name="テキスト ボックス 18">
            <a:extLst>
              <a:ext uri="{FF2B5EF4-FFF2-40B4-BE49-F238E27FC236}">
                <a16:creationId xmlns:a16="http://schemas.microsoft.com/office/drawing/2014/main" id="{53D079EC-8F7F-32AF-D683-1E5048BCA5C3}"/>
              </a:ext>
            </a:extLst>
          </p:cNvPr>
          <p:cNvSpPr txBox="1"/>
          <p:nvPr/>
        </p:nvSpPr>
        <p:spPr>
          <a:xfrm>
            <a:off x="9228183" y="2366447"/>
            <a:ext cx="2236510" cy="707886"/>
          </a:xfrm>
          <a:prstGeom prst="rect">
            <a:avLst/>
          </a:prstGeom>
          <a:noFill/>
        </p:spPr>
        <p:txBody>
          <a:bodyPr wrap="none" rtlCol="0">
            <a:spAutoFit/>
          </a:bodyPr>
          <a:lstStyle/>
          <a:p>
            <a:r>
              <a:rPr lang="ja-JP" altLang="en-US" sz="4000">
                <a:latin typeface="Noto Sans JP" panose="020B0200000000000000" pitchFamily="50" charset="-128"/>
                <a:ea typeface="Noto Sans JP" panose="020B0200000000000000" pitchFamily="50" charset="-128"/>
              </a:rPr>
              <a:t>市</a:t>
            </a:r>
            <a:r>
              <a:rPr kumimoji="1" lang="ja-JP" altLang="en-US" sz="4000">
                <a:latin typeface="Noto Sans JP" panose="020B0200000000000000" pitchFamily="50" charset="-128"/>
                <a:ea typeface="Noto Sans JP" panose="020B0200000000000000" pitchFamily="50" charset="-128"/>
              </a:rPr>
              <a:t>の特徴</a:t>
            </a:r>
            <a:endParaRPr kumimoji="1" lang="en-US" altLang="ja-JP" sz="4000">
              <a:latin typeface="Noto Sans JP" panose="020B0200000000000000" pitchFamily="50" charset="-128"/>
              <a:ea typeface="Noto Sans JP" panose="020B0200000000000000" pitchFamily="50" charset="-128"/>
            </a:endParaRPr>
          </a:p>
        </p:txBody>
      </p:sp>
      <p:pic>
        <p:nvPicPr>
          <p:cNvPr id="26" name="グラフィックス 25" descr="矢印: 直線 単色塗りつぶし">
            <a:extLst>
              <a:ext uri="{FF2B5EF4-FFF2-40B4-BE49-F238E27FC236}">
                <a16:creationId xmlns:a16="http://schemas.microsoft.com/office/drawing/2014/main" id="{71361BE6-05EF-D14F-A4EF-CE5C648830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8633415">
            <a:off x="7982619" y="3730152"/>
            <a:ext cx="1109074" cy="1109074"/>
          </a:xfrm>
          <a:prstGeom prst="rect">
            <a:avLst/>
          </a:prstGeom>
        </p:spPr>
      </p:pic>
      <p:sp>
        <p:nvSpPr>
          <p:cNvPr id="27" name="四角形: 角を丸くする 26">
            <a:extLst>
              <a:ext uri="{FF2B5EF4-FFF2-40B4-BE49-F238E27FC236}">
                <a16:creationId xmlns:a16="http://schemas.microsoft.com/office/drawing/2014/main" id="{D4C56B28-0212-A49F-B128-31C0CBE4FEAE}"/>
              </a:ext>
            </a:extLst>
          </p:cNvPr>
          <p:cNvSpPr/>
          <p:nvPr/>
        </p:nvSpPr>
        <p:spPr>
          <a:xfrm>
            <a:off x="8849848" y="1883787"/>
            <a:ext cx="2993180" cy="2592446"/>
          </a:xfrm>
          <a:prstGeom prst="round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11E4F0CC-257E-8429-9EB4-EDEEA2D83154}"/>
              </a:ext>
            </a:extLst>
          </p:cNvPr>
          <p:cNvSpPr>
            <a:spLocks noGrp="1"/>
          </p:cNvSpPr>
          <p:nvPr>
            <p:ph type="sldNum" sz="quarter" idx="4"/>
          </p:nvPr>
        </p:nvSpPr>
        <p:spPr/>
        <p:txBody>
          <a:bodyPr/>
          <a:lstStyle/>
          <a:p>
            <a:fld id="{920DAE75-F842-4F4B-A191-0461469ED5EB}" type="slidenum">
              <a:rPr lang="ja-JP" altLang="en-US" smtClean="0"/>
              <a:pPr/>
              <a:t>10</a:t>
            </a:fld>
            <a:endParaRPr lang="ja-JP" altLang="en-US"/>
          </a:p>
        </p:txBody>
      </p:sp>
    </p:spTree>
    <p:extLst>
      <p:ext uri="{BB962C8B-B14F-4D97-AF65-F5344CB8AC3E}">
        <p14:creationId xmlns:p14="http://schemas.microsoft.com/office/powerpoint/2010/main" val="3670154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8DCDB695-0A38-4B6E-3E83-F178B5250AA9}"/>
              </a:ext>
            </a:extLst>
          </p:cNvPr>
          <p:cNvSpPr>
            <a:spLocks noGrp="1"/>
          </p:cNvSpPr>
          <p:nvPr>
            <p:ph type="title"/>
          </p:nvPr>
        </p:nvSpPr>
        <p:spPr/>
        <p:txBody>
          <a:bodyPr/>
          <a:lstStyle/>
          <a:p>
            <a:r>
              <a:rPr kumimoji="1" lang="ja-JP" altLang="en-US"/>
              <a:t>将来都市像</a:t>
            </a:r>
          </a:p>
        </p:txBody>
      </p:sp>
      <p:graphicFrame>
        <p:nvGraphicFramePr>
          <p:cNvPr id="15" name="表 14">
            <a:extLst>
              <a:ext uri="{FF2B5EF4-FFF2-40B4-BE49-F238E27FC236}">
                <a16:creationId xmlns:a16="http://schemas.microsoft.com/office/drawing/2014/main" id="{0B763384-4113-7CD6-22E2-C4C9DFE41529}"/>
              </a:ext>
            </a:extLst>
          </p:cNvPr>
          <p:cNvGraphicFramePr>
            <a:graphicFrameLocks/>
          </p:cNvGraphicFramePr>
          <p:nvPr>
            <p:extLst>
              <p:ext uri="{D42A27DB-BD31-4B8C-83A1-F6EECF244321}">
                <p14:modId xmlns:p14="http://schemas.microsoft.com/office/powerpoint/2010/main" val="3186937884"/>
              </p:ext>
            </p:extLst>
          </p:nvPr>
        </p:nvGraphicFramePr>
        <p:xfrm>
          <a:off x="578692" y="1560665"/>
          <a:ext cx="11079122" cy="2094906"/>
        </p:xfrm>
        <a:graphic>
          <a:graphicData uri="http://schemas.openxmlformats.org/drawingml/2006/table">
            <a:tbl>
              <a:tblPr firstRow="1" bandRow="1">
                <a:tableStyleId>{5C22544A-7EE6-4342-B048-85BDC9FD1C3A}</a:tableStyleId>
              </a:tblPr>
              <a:tblGrid>
                <a:gridCol w="3727966">
                  <a:extLst>
                    <a:ext uri="{9D8B030D-6E8A-4147-A177-3AD203B41FA5}">
                      <a16:colId xmlns:a16="http://schemas.microsoft.com/office/drawing/2014/main" val="4019008449"/>
                    </a:ext>
                  </a:extLst>
                </a:gridCol>
                <a:gridCol w="3675578">
                  <a:extLst>
                    <a:ext uri="{9D8B030D-6E8A-4147-A177-3AD203B41FA5}">
                      <a16:colId xmlns:a16="http://schemas.microsoft.com/office/drawing/2014/main" val="3139624427"/>
                    </a:ext>
                  </a:extLst>
                </a:gridCol>
                <a:gridCol w="3675578">
                  <a:extLst>
                    <a:ext uri="{9D8B030D-6E8A-4147-A177-3AD203B41FA5}">
                      <a16:colId xmlns:a16="http://schemas.microsoft.com/office/drawing/2014/main" val="2432513951"/>
                    </a:ext>
                  </a:extLst>
                </a:gridCol>
              </a:tblGrid>
              <a:tr h="733441">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600" b="1">
                          <a:latin typeface="Noto Sans JP" panose="020B0500000000000000" pitchFamily="34" charset="-128"/>
                          <a:ea typeface="Noto Sans JP" panose="020B0500000000000000" pitchFamily="34" charset="-128"/>
                        </a:rPr>
                        <a:t>人口動態の変化を乗り越える街</a:t>
                      </a:r>
                    </a:p>
                  </a:txBody>
                  <a:tcPr anchor="ctr">
                    <a:lnB w="38100" cmpd="sng">
                      <a:noFill/>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80053862"/>
                  </a:ext>
                </a:extLst>
              </a:tr>
              <a:tr h="1361465">
                <a:tc>
                  <a:txBody>
                    <a:bodyPr/>
                    <a:lstStyle/>
                    <a:p>
                      <a:endParaRPr kumimoji="1" lang="ja-JP" altLang="en-US"/>
                    </a:p>
                  </a:txBody>
                  <a:tcPr>
                    <a:lnL w="12700" cmpd="sng">
                      <a:noFill/>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97331563"/>
                  </a:ext>
                </a:extLst>
              </a:tr>
            </a:tbl>
          </a:graphicData>
        </a:graphic>
      </p:graphicFrame>
      <p:graphicFrame>
        <p:nvGraphicFramePr>
          <p:cNvPr id="16" name="表 15">
            <a:extLst>
              <a:ext uri="{FF2B5EF4-FFF2-40B4-BE49-F238E27FC236}">
                <a16:creationId xmlns:a16="http://schemas.microsoft.com/office/drawing/2014/main" id="{CDB5B8F5-0E3E-AF7D-7482-E8EF74658653}"/>
              </a:ext>
            </a:extLst>
          </p:cNvPr>
          <p:cNvGraphicFramePr>
            <a:graphicFrameLocks noGrp="1"/>
          </p:cNvGraphicFramePr>
          <p:nvPr/>
        </p:nvGraphicFramePr>
        <p:xfrm>
          <a:off x="578691" y="4649475"/>
          <a:ext cx="11079120" cy="1908622"/>
        </p:xfrm>
        <a:graphic>
          <a:graphicData uri="http://schemas.openxmlformats.org/drawingml/2006/table">
            <a:tbl>
              <a:tblPr firstRow="1" bandRow="1">
                <a:tableStyleId>{5C22544A-7EE6-4342-B048-85BDC9FD1C3A}</a:tableStyleId>
              </a:tblPr>
              <a:tblGrid>
                <a:gridCol w="2769780">
                  <a:extLst>
                    <a:ext uri="{9D8B030D-6E8A-4147-A177-3AD203B41FA5}">
                      <a16:colId xmlns:a16="http://schemas.microsoft.com/office/drawing/2014/main" val="596457600"/>
                    </a:ext>
                  </a:extLst>
                </a:gridCol>
                <a:gridCol w="2769780">
                  <a:extLst>
                    <a:ext uri="{9D8B030D-6E8A-4147-A177-3AD203B41FA5}">
                      <a16:colId xmlns:a16="http://schemas.microsoft.com/office/drawing/2014/main" val="2249919608"/>
                    </a:ext>
                  </a:extLst>
                </a:gridCol>
                <a:gridCol w="2769780">
                  <a:extLst>
                    <a:ext uri="{9D8B030D-6E8A-4147-A177-3AD203B41FA5}">
                      <a16:colId xmlns:a16="http://schemas.microsoft.com/office/drawing/2014/main" val="647047656"/>
                    </a:ext>
                  </a:extLst>
                </a:gridCol>
                <a:gridCol w="2769780">
                  <a:extLst>
                    <a:ext uri="{9D8B030D-6E8A-4147-A177-3AD203B41FA5}">
                      <a16:colId xmlns:a16="http://schemas.microsoft.com/office/drawing/2014/main" val="1979094586"/>
                    </a:ext>
                  </a:extLst>
                </a:gridCol>
              </a:tblGrid>
              <a:tr h="562152">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産　業</a:t>
                      </a:r>
                    </a:p>
                  </a:txBody>
                  <a:tcPr anchor="ctr">
                    <a:lnL w="12700" cmpd="sng">
                      <a:noFill/>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交　通</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愛　着</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行政サービス</a:t>
                      </a:r>
                    </a:p>
                  </a:txBody>
                  <a:tcPr anchor="ctr">
                    <a:lnL w="9525"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lumMod val="75000"/>
                      </a:schemeClr>
                    </a:solidFill>
                  </a:tcPr>
                </a:tc>
                <a:extLst>
                  <a:ext uri="{0D108BD9-81ED-4DB2-BD59-A6C34878D82A}">
                    <a16:rowId xmlns:a16="http://schemas.microsoft.com/office/drawing/2014/main" val="3456703927"/>
                  </a:ext>
                </a:extLst>
              </a:tr>
              <a:tr h="1346470">
                <a:tc>
                  <a:txBody>
                    <a:bodyPr/>
                    <a:lstStyle/>
                    <a:p>
                      <a:endParaRPr kumimoji="1" lang="ja-JP" altLang="en-US"/>
                    </a:p>
                  </a:txBody>
                  <a:tcPr>
                    <a:lnR w="9525" cap="flat" cmpd="sng" algn="ctr">
                      <a:solidFill>
                        <a:schemeClr val="bg1"/>
                      </a:solidFill>
                      <a:prstDash val="solid"/>
                      <a:round/>
                      <a:headEnd type="none" w="med" len="med"/>
                      <a:tailEnd type="none" w="med" len="med"/>
                    </a:lnR>
                    <a:lnT w="38100" cmpd="sng">
                      <a:noFill/>
                    </a:lnT>
                    <a:solidFill>
                      <a:schemeClr val="accent3">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3">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3">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T w="38100" cmpd="sng">
                      <a:noFill/>
                    </a:lnT>
                    <a:solidFill>
                      <a:schemeClr val="accent3">
                        <a:lumMod val="20000"/>
                        <a:lumOff val="80000"/>
                      </a:schemeClr>
                    </a:solidFill>
                  </a:tcPr>
                </a:tc>
                <a:extLst>
                  <a:ext uri="{0D108BD9-81ED-4DB2-BD59-A6C34878D82A}">
                    <a16:rowId xmlns:a16="http://schemas.microsoft.com/office/drawing/2014/main" val="3476714777"/>
                  </a:ext>
                </a:extLst>
              </a:tr>
            </a:tbl>
          </a:graphicData>
        </a:graphic>
      </p:graphicFrame>
      <p:sp>
        <p:nvSpPr>
          <p:cNvPr id="19" name="テキスト ボックス 18">
            <a:extLst>
              <a:ext uri="{FF2B5EF4-FFF2-40B4-BE49-F238E27FC236}">
                <a16:creationId xmlns:a16="http://schemas.microsoft.com/office/drawing/2014/main" id="{9E025EA4-186C-2C70-6940-797A931B07EE}"/>
              </a:ext>
            </a:extLst>
          </p:cNvPr>
          <p:cNvSpPr txBox="1"/>
          <p:nvPr/>
        </p:nvSpPr>
        <p:spPr>
          <a:xfrm>
            <a:off x="848641" y="5378933"/>
            <a:ext cx="2171864"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雇用</a:t>
            </a:r>
            <a:r>
              <a:rPr lang="ja-JP" altLang="en-US" b="1">
                <a:latin typeface="Noto Sans JP" panose="020B0500000000000000" pitchFamily="34" charset="-128"/>
                <a:ea typeface="Noto Sans JP" panose="020B0500000000000000" pitchFamily="34" charset="-128"/>
              </a:rPr>
              <a:t>を創出し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市の経済を支える</a:t>
            </a:r>
            <a:endParaRPr lang="en-US" altLang="ja-JP" b="1">
              <a:latin typeface="Noto Sans JP" panose="020B0500000000000000" pitchFamily="34" charset="-128"/>
              <a:ea typeface="Noto Sans JP" panose="020B0500000000000000" pitchFamily="34" charset="-128"/>
            </a:endParaRPr>
          </a:p>
        </p:txBody>
      </p:sp>
      <p:sp>
        <p:nvSpPr>
          <p:cNvPr id="20" name="テキスト ボックス 19">
            <a:extLst>
              <a:ext uri="{FF2B5EF4-FFF2-40B4-BE49-F238E27FC236}">
                <a16:creationId xmlns:a16="http://schemas.microsoft.com/office/drawing/2014/main" id="{7862A1FE-3B15-006A-4E0C-6460496575B7}"/>
              </a:ext>
            </a:extLst>
          </p:cNvPr>
          <p:cNvSpPr txBox="1"/>
          <p:nvPr/>
        </p:nvSpPr>
        <p:spPr>
          <a:xfrm>
            <a:off x="3277497" y="5357275"/>
            <a:ext cx="2959153"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クルマ</a:t>
            </a:r>
            <a:r>
              <a:rPr lang="ja-JP" altLang="en-US" b="1">
                <a:latin typeface="Noto Sans JP" panose="020B0500000000000000" pitchFamily="34" charset="-128"/>
                <a:ea typeface="Noto Sans JP" panose="020B0500000000000000" pitchFamily="34" charset="-128"/>
              </a:rPr>
              <a:t>の利用を減らし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歩く習慣を促す</a:t>
            </a:r>
            <a:endParaRPr lang="en-US" altLang="ja-JP" b="1">
              <a:latin typeface="Noto Sans JP" panose="020B0500000000000000" pitchFamily="34" charset="-128"/>
              <a:ea typeface="Noto Sans JP" panose="020B0500000000000000" pitchFamily="34" charset="-128"/>
            </a:endParaRPr>
          </a:p>
        </p:txBody>
      </p:sp>
      <p:sp>
        <p:nvSpPr>
          <p:cNvPr id="22" name="テキスト ボックス 21">
            <a:extLst>
              <a:ext uri="{FF2B5EF4-FFF2-40B4-BE49-F238E27FC236}">
                <a16:creationId xmlns:a16="http://schemas.microsoft.com/office/drawing/2014/main" id="{C1AA2CD6-B780-6316-E184-0321BD44B6B8}"/>
              </a:ext>
            </a:extLst>
          </p:cNvPr>
          <p:cNvSpPr txBox="1"/>
          <p:nvPr/>
        </p:nvSpPr>
        <p:spPr>
          <a:xfrm>
            <a:off x="8776466" y="5361220"/>
            <a:ext cx="2959153" cy="1015663"/>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集約・</a:t>
            </a:r>
            <a:r>
              <a:rPr lang="en-US" altLang="ja-JP" b="1">
                <a:latin typeface="Noto Sans JP" panose="020B0500000000000000" pitchFamily="34" charset="-128"/>
                <a:ea typeface="Noto Sans JP" panose="020B0500000000000000" pitchFamily="34" charset="-128"/>
              </a:rPr>
              <a:t>DX</a:t>
            </a:r>
            <a:r>
              <a:rPr lang="ja-JP" altLang="en-US" b="1">
                <a:latin typeface="Noto Sans JP" panose="020B0500000000000000" pitchFamily="34" charset="-128"/>
                <a:ea typeface="Noto Sans JP" panose="020B0500000000000000" pitchFamily="34" charset="-128"/>
              </a:rPr>
              <a:t> 等を進め</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サービス水準を保ちつつ</a:t>
            </a:r>
            <a:endParaRPr lang="en-US" altLang="ja-JP" b="1">
              <a:latin typeface="Noto Sans JP" panose="020B0500000000000000" pitchFamily="34" charset="-128"/>
              <a:ea typeface="Noto Sans JP" panose="020B0500000000000000" pitchFamily="34" charset="-128"/>
            </a:endParaRPr>
          </a:p>
          <a:p>
            <a:pPr algn="ctr"/>
            <a:r>
              <a:rPr lang="ja-JP" altLang="en-US" sz="2400" b="1">
                <a:latin typeface="Noto Sans JP" panose="020B0500000000000000" pitchFamily="34" charset="-128"/>
                <a:ea typeface="Noto Sans JP" panose="020B0500000000000000" pitchFamily="34" charset="-128"/>
              </a:rPr>
              <a:t>効率化</a:t>
            </a:r>
            <a:r>
              <a:rPr lang="ja-JP" altLang="en-US" b="1">
                <a:latin typeface="Noto Sans JP" panose="020B0500000000000000" pitchFamily="34" charset="-128"/>
                <a:ea typeface="Noto Sans JP" panose="020B0500000000000000" pitchFamily="34" charset="-128"/>
              </a:rPr>
              <a:t>を進める</a:t>
            </a:r>
            <a:endParaRPr lang="en-US" altLang="ja-JP" sz="1400" b="1">
              <a:latin typeface="Noto Sans JP" panose="020B0500000000000000" pitchFamily="34" charset="-128"/>
              <a:ea typeface="Noto Sans JP" panose="020B0500000000000000" pitchFamily="34" charset="-128"/>
            </a:endParaRPr>
          </a:p>
        </p:txBody>
      </p:sp>
      <p:sp>
        <p:nvSpPr>
          <p:cNvPr id="23" name="テキスト ボックス 22">
            <a:extLst>
              <a:ext uri="{FF2B5EF4-FFF2-40B4-BE49-F238E27FC236}">
                <a16:creationId xmlns:a16="http://schemas.microsoft.com/office/drawing/2014/main" id="{6F69C214-3663-1490-9867-9D3701B51A46}"/>
              </a:ext>
            </a:extLst>
          </p:cNvPr>
          <p:cNvSpPr txBox="1"/>
          <p:nvPr/>
        </p:nvSpPr>
        <p:spPr>
          <a:xfrm>
            <a:off x="736726" y="2603838"/>
            <a:ext cx="3563323"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高齢者がいきいきと暮らし</a:t>
            </a:r>
            <a:endParaRPr lang="en-US" altLang="ja-JP" sz="2000" b="1">
              <a:latin typeface="Noto Sans JP" panose="020B0500000000000000" pitchFamily="34" charset="-128"/>
              <a:ea typeface="Noto Sans JP" panose="020B0500000000000000" pitchFamily="34" charset="-128"/>
            </a:endParaRPr>
          </a:p>
          <a:p>
            <a:pPr algn="ctr"/>
            <a:r>
              <a:rPr lang="ja-JP" altLang="en-US" sz="2000" b="1">
                <a:latin typeface="Noto Sans JP" panose="020B0500000000000000" pitchFamily="34" charset="-128"/>
                <a:ea typeface="Noto Sans JP" panose="020B0500000000000000" pitchFamily="34" charset="-128"/>
              </a:rPr>
              <a:t>地域で活躍する</a:t>
            </a:r>
            <a:endParaRPr lang="en-US" altLang="ja-JP" sz="2000" b="1">
              <a:latin typeface="Noto Sans JP" panose="020B0500000000000000" pitchFamily="34" charset="-128"/>
              <a:ea typeface="Noto Sans JP" panose="020B0500000000000000" pitchFamily="34" charset="-128"/>
            </a:endParaRPr>
          </a:p>
        </p:txBody>
      </p:sp>
      <p:sp>
        <p:nvSpPr>
          <p:cNvPr id="24" name="テキスト ボックス 23">
            <a:extLst>
              <a:ext uri="{FF2B5EF4-FFF2-40B4-BE49-F238E27FC236}">
                <a16:creationId xmlns:a16="http://schemas.microsoft.com/office/drawing/2014/main" id="{D3ABF41F-D360-FFCB-1B0A-FFB768BCB005}"/>
              </a:ext>
            </a:extLst>
          </p:cNvPr>
          <p:cNvSpPr txBox="1"/>
          <p:nvPr/>
        </p:nvSpPr>
        <p:spPr>
          <a:xfrm>
            <a:off x="4440669" y="2460719"/>
            <a:ext cx="3484500" cy="1015663"/>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純社会増を継続し、</a:t>
            </a:r>
            <a:r>
              <a:rPr lang="en-US" altLang="ja-JP" sz="2000" b="1">
                <a:latin typeface="Noto Sans JP" panose="020B0500000000000000" pitchFamily="34" charset="-128"/>
                <a:ea typeface="Noto Sans JP" panose="020B0500000000000000" pitchFamily="34" charset="-128"/>
              </a:rPr>
              <a:t>2045</a:t>
            </a:r>
            <a:r>
              <a:rPr lang="ja-JP" altLang="en-US" sz="2000" b="1">
                <a:latin typeface="Noto Sans JP" panose="020B0500000000000000" pitchFamily="34" charset="-128"/>
                <a:ea typeface="Noto Sans JP" panose="020B0500000000000000" pitchFamily="34" charset="-128"/>
              </a:rPr>
              <a:t>年までで累計</a:t>
            </a:r>
            <a:r>
              <a:rPr lang="en-US" altLang="ja-JP" sz="2000" b="1">
                <a:latin typeface="Noto Sans JP" panose="020B0500000000000000" pitchFamily="34" charset="-128"/>
                <a:ea typeface="Noto Sans JP" panose="020B0500000000000000" pitchFamily="34" charset="-128"/>
              </a:rPr>
              <a:t>1</a:t>
            </a:r>
            <a:r>
              <a:rPr lang="ja-JP" altLang="en-US" sz="2000" b="1">
                <a:latin typeface="Noto Sans JP" panose="020B0500000000000000" pitchFamily="34" charset="-128"/>
                <a:ea typeface="Noto Sans JP" panose="020B0500000000000000" pitchFamily="34" charset="-128"/>
              </a:rPr>
              <a:t>万人の純社会増を達成する</a:t>
            </a:r>
            <a:endParaRPr lang="en-US" altLang="ja-JP" sz="2000" b="1">
              <a:latin typeface="Noto Sans JP" panose="020B0500000000000000" pitchFamily="34" charset="-128"/>
              <a:ea typeface="Noto Sans JP" panose="020B0500000000000000" pitchFamily="34" charset="-128"/>
            </a:endParaRPr>
          </a:p>
        </p:txBody>
      </p:sp>
      <p:sp>
        <p:nvSpPr>
          <p:cNvPr id="25" name="テキスト ボックス 24">
            <a:extLst>
              <a:ext uri="{FF2B5EF4-FFF2-40B4-BE49-F238E27FC236}">
                <a16:creationId xmlns:a16="http://schemas.microsoft.com/office/drawing/2014/main" id="{BB55B2C2-0DFA-F81C-C2AC-F8A5B861B61B}"/>
              </a:ext>
            </a:extLst>
          </p:cNvPr>
          <p:cNvSpPr txBox="1"/>
          <p:nvPr/>
        </p:nvSpPr>
        <p:spPr>
          <a:xfrm>
            <a:off x="8341639" y="2548989"/>
            <a:ext cx="3122342"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財政収支を改善し行政サービスを維持向上する</a:t>
            </a:r>
            <a:endParaRPr lang="en-US" altLang="ja-JP" sz="1600" b="1">
              <a:latin typeface="Noto Sans JP" panose="020B0500000000000000" pitchFamily="34" charset="-128"/>
              <a:ea typeface="Noto Sans JP" panose="020B0500000000000000" pitchFamily="34" charset="-128"/>
            </a:endParaRPr>
          </a:p>
        </p:txBody>
      </p:sp>
      <p:sp>
        <p:nvSpPr>
          <p:cNvPr id="26" name="右矢印 25">
            <a:extLst>
              <a:ext uri="{FF2B5EF4-FFF2-40B4-BE49-F238E27FC236}">
                <a16:creationId xmlns:a16="http://schemas.microsoft.com/office/drawing/2014/main" id="{003F6111-D1DD-9E86-9EDB-3E91A6D31D8B}"/>
              </a:ext>
            </a:extLst>
          </p:cNvPr>
          <p:cNvSpPr/>
          <p:nvPr/>
        </p:nvSpPr>
        <p:spPr>
          <a:xfrm rot="12480320">
            <a:off x="2771090" y="4005340"/>
            <a:ext cx="1986274" cy="216548"/>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a:extLst>
              <a:ext uri="{FF2B5EF4-FFF2-40B4-BE49-F238E27FC236}">
                <a16:creationId xmlns:a16="http://schemas.microsoft.com/office/drawing/2014/main" id="{8D514B1F-92D6-627F-CE94-5BF213007146}"/>
              </a:ext>
            </a:extLst>
          </p:cNvPr>
          <p:cNvSpPr/>
          <p:nvPr/>
        </p:nvSpPr>
        <p:spPr>
          <a:xfrm rot="11215954">
            <a:off x="3265949" y="4011274"/>
            <a:ext cx="6878649" cy="225312"/>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右矢印 27">
            <a:extLst>
              <a:ext uri="{FF2B5EF4-FFF2-40B4-BE49-F238E27FC236}">
                <a16:creationId xmlns:a16="http://schemas.microsoft.com/office/drawing/2014/main" id="{ACD665CA-06A3-559D-3F24-29890B71E752}"/>
              </a:ext>
            </a:extLst>
          </p:cNvPr>
          <p:cNvSpPr/>
          <p:nvPr/>
        </p:nvSpPr>
        <p:spPr>
          <a:xfrm rot="21118114">
            <a:off x="2384775" y="4032460"/>
            <a:ext cx="6191289" cy="240127"/>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a:extLst>
              <a:ext uri="{FF2B5EF4-FFF2-40B4-BE49-F238E27FC236}">
                <a16:creationId xmlns:a16="http://schemas.microsoft.com/office/drawing/2014/main" id="{CD349F65-3975-6249-5000-954B1338E25C}"/>
              </a:ext>
            </a:extLst>
          </p:cNvPr>
          <p:cNvSpPr/>
          <p:nvPr/>
        </p:nvSpPr>
        <p:spPr>
          <a:xfrm rot="16200000">
            <a:off x="9769348" y="4012997"/>
            <a:ext cx="973390" cy="245982"/>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a:extLst>
              <a:ext uri="{FF2B5EF4-FFF2-40B4-BE49-F238E27FC236}">
                <a16:creationId xmlns:a16="http://schemas.microsoft.com/office/drawing/2014/main" id="{A8BEDA8A-E71C-6636-47E9-504455236EC4}"/>
              </a:ext>
            </a:extLst>
          </p:cNvPr>
          <p:cNvSpPr/>
          <p:nvPr/>
        </p:nvSpPr>
        <p:spPr>
          <a:xfrm rot="20387721">
            <a:off x="2470032" y="3968150"/>
            <a:ext cx="2794655" cy="217900"/>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右矢印 31">
            <a:extLst>
              <a:ext uri="{FF2B5EF4-FFF2-40B4-BE49-F238E27FC236}">
                <a16:creationId xmlns:a16="http://schemas.microsoft.com/office/drawing/2014/main" id="{059BF255-2E9C-1CE0-1016-8838F47160E1}"/>
              </a:ext>
            </a:extLst>
          </p:cNvPr>
          <p:cNvSpPr/>
          <p:nvPr/>
        </p:nvSpPr>
        <p:spPr>
          <a:xfrm rot="13033267" flipV="1">
            <a:off x="5829994" y="4003450"/>
            <a:ext cx="1594402" cy="240958"/>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520DB898-7676-CEE3-39C9-52F613FD806E}"/>
              </a:ext>
            </a:extLst>
          </p:cNvPr>
          <p:cNvSpPr txBox="1"/>
          <p:nvPr/>
        </p:nvSpPr>
        <p:spPr>
          <a:xfrm>
            <a:off x="6223468" y="5378933"/>
            <a:ext cx="2493370" cy="923330"/>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土浦の風土に触れ</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感情的な繋がりを涵養する</a:t>
            </a:r>
            <a:endParaRPr lang="en-US" altLang="ja-JP" b="1">
              <a:latin typeface="Noto Sans JP" panose="020B0500000000000000" pitchFamily="34" charset="-128"/>
              <a:ea typeface="Noto Sans JP" panose="020B0500000000000000" pitchFamily="34" charset="-128"/>
            </a:endParaRPr>
          </a:p>
        </p:txBody>
      </p:sp>
      <p:sp>
        <p:nvSpPr>
          <p:cNvPr id="2" name="右矢印 31">
            <a:extLst>
              <a:ext uri="{FF2B5EF4-FFF2-40B4-BE49-F238E27FC236}">
                <a16:creationId xmlns:a16="http://schemas.microsoft.com/office/drawing/2014/main" id="{3B58E3EB-33A0-7DAB-DBC6-ADAB09FE0FC7}"/>
              </a:ext>
            </a:extLst>
          </p:cNvPr>
          <p:cNvSpPr/>
          <p:nvPr/>
        </p:nvSpPr>
        <p:spPr>
          <a:xfrm rot="19804464" flipV="1">
            <a:off x="7271544" y="3949648"/>
            <a:ext cx="1865317" cy="282101"/>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15EC54B3-8DD5-BA9D-FAB5-C3E366848021}"/>
              </a:ext>
            </a:extLst>
          </p:cNvPr>
          <p:cNvSpPr>
            <a:spLocks noGrp="1"/>
          </p:cNvSpPr>
          <p:nvPr>
            <p:ph type="sldNum" sz="quarter" idx="4"/>
          </p:nvPr>
        </p:nvSpPr>
        <p:spPr/>
        <p:txBody>
          <a:bodyPr/>
          <a:lstStyle/>
          <a:p>
            <a:fld id="{920DAE75-F842-4F4B-A191-0461469ED5EB}" type="slidenum">
              <a:rPr lang="ja-JP" altLang="en-US" smtClean="0"/>
              <a:pPr/>
              <a:t>11</a:t>
            </a:fld>
            <a:endParaRPr lang="ja-JP" altLang="en-US"/>
          </a:p>
        </p:txBody>
      </p:sp>
    </p:spTree>
    <p:extLst>
      <p:ext uri="{BB962C8B-B14F-4D97-AF65-F5344CB8AC3E}">
        <p14:creationId xmlns:p14="http://schemas.microsoft.com/office/powerpoint/2010/main" val="2076386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F2BDE58-64DA-24AF-0449-D4F0FB88D759}"/>
              </a:ext>
            </a:extLst>
          </p:cNvPr>
          <p:cNvSpPr>
            <a:spLocks noGrp="1"/>
          </p:cNvSpPr>
          <p:nvPr>
            <p:ph type="sldNum" sz="quarter" idx="12"/>
          </p:nvPr>
        </p:nvSpPr>
        <p:spPr/>
        <p:txBody>
          <a:bodyPr/>
          <a:lstStyle/>
          <a:p>
            <a:fld id="{51A6864E-507D-48B8-AA04-B88DC17C0EEF}" type="slidenum">
              <a:rPr kumimoji="1" lang="ja-JP" altLang="en-US" smtClean="0"/>
              <a:t>12</a:t>
            </a:fld>
            <a:endParaRPr kumimoji="1" lang="ja-JP" altLang="en-US"/>
          </a:p>
        </p:txBody>
      </p:sp>
      <p:sp>
        <p:nvSpPr>
          <p:cNvPr id="4" name="正方形/長方形 5">
            <a:extLst>
              <a:ext uri="{FF2B5EF4-FFF2-40B4-BE49-F238E27FC236}">
                <a16:creationId xmlns:a16="http://schemas.microsoft.com/office/drawing/2014/main" id="{08043000-F5F8-B42C-1770-86308D4BEC27}"/>
              </a:ext>
            </a:extLst>
          </p:cNvPr>
          <p:cNvSpPr/>
          <p:nvPr/>
        </p:nvSpPr>
        <p:spPr>
          <a:xfrm>
            <a:off x="-42647" y="68063"/>
            <a:ext cx="12233309" cy="6859016"/>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 name="csX0" fmla="*/ 0 w 12192000"/>
              <a:gd name="csY0" fmla="*/ 1184167 h 5009925"/>
              <a:gd name="csX1" fmla="*/ 12192000 w 12192000"/>
              <a:gd name="csY1" fmla="*/ 2386802 h 5009925"/>
              <a:gd name="csX2" fmla="*/ 12192000 w 12192000"/>
              <a:gd name="csY2" fmla="*/ 5009925 h 5009925"/>
              <a:gd name="csX3" fmla="*/ 0 w 12192000"/>
              <a:gd name="csY3" fmla="*/ 4126150 h 5009925"/>
              <a:gd name="csX4" fmla="*/ 0 w 12192000"/>
              <a:gd name="csY4" fmla="*/ 1184167 h 5009925"/>
              <a:gd name="csX0" fmla="*/ 25758 w 12217758"/>
              <a:gd name="csY0" fmla="*/ 1184167 h 5031748"/>
              <a:gd name="csX1" fmla="*/ 12217758 w 12217758"/>
              <a:gd name="csY1" fmla="*/ 2386802 h 5031748"/>
              <a:gd name="csX2" fmla="*/ 12217758 w 12217758"/>
              <a:gd name="csY2" fmla="*/ 5009925 h 5031748"/>
              <a:gd name="csX3" fmla="*/ 0 w 12217758"/>
              <a:gd name="csY3" fmla="*/ 5031748 h 5031748"/>
              <a:gd name="csX4" fmla="*/ 25758 w 12217758"/>
              <a:gd name="csY4" fmla="*/ 1184167 h 5031748"/>
              <a:gd name="csX0" fmla="*/ 25758 w 12217758"/>
              <a:gd name="csY0" fmla="*/ 1184167 h 5780551"/>
              <a:gd name="csX1" fmla="*/ 12217758 w 12217758"/>
              <a:gd name="csY1" fmla="*/ 2386802 h 5780551"/>
              <a:gd name="csX2" fmla="*/ 12204882 w 12217758"/>
              <a:gd name="csY2" fmla="*/ 5780551 h 5780551"/>
              <a:gd name="csX3" fmla="*/ 0 w 12217758"/>
              <a:gd name="csY3" fmla="*/ 5031748 h 5780551"/>
              <a:gd name="csX4" fmla="*/ 25758 w 12217758"/>
              <a:gd name="csY4" fmla="*/ 1184167 h 5780551"/>
              <a:gd name="csX0" fmla="*/ 38634 w 12230634"/>
              <a:gd name="csY0" fmla="*/ 1184167 h 5780551"/>
              <a:gd name="csX1" fmla="*/ 12230634 w 12230634"/>
              <a:gd name="csY1" fmla="*/ 2386802 h 5780551"/>
              <a:gd name="csX2" fmla="*/ 12217758 w 12230634"/>
              <a:gd name="csY2" fmla="*/ 5780551 h 5780551"/>
              <a:gd name="csX3" fmla="*/ 0 w 12230634"/>
              <a:gd name="csY3" fmla="*/ 5748105 h 5780551"/>
              <a:gd name="csX4" fmla="*/ 38634 w 12230634"/>
              <a:gd name="csY4" fmla="*/ 1184167 h 5780551"/>
            </a:gdLst>
            <a:ahLst/>
            <a:cxnLst>
              <a:cxn ang="0">
                <a:pos x="csX0" y="csY0"/>
              </a:cxn>
              <a:cxn ang="0">
                <a:pos x="csX1" y="csY1"/>
              </a:cxn>
              <a:cxn ang="0">
                <a:pos x="csX2" y="csY2"/>
              </a:cxn>
              <a:cxn ang="0">
                <a:pos x="csX3" y="csY3"/>
              </a:cxn>
              <a:cxn ang="0">
                <a:pos x="csX4" y="csY4"/>
              </a:cxn>
            </a:cxnLst>
            <a:rect l="l" t="t" r="r" b="b"/>
            <a:pathLst>
              <a:path w="12230634" h="5780551">
                <a:moveTo>
                  <a:pt x="38634" y="1184167"/>
                </a:moveTo>
                <a:cubicBezTo>
                  <a:pt x="3347260" y="-2549633"/>
                  <a:pt x="7749190" y="3874359"/>
                  <a:pt x="12230634" y="2386802"/>
                </a:cubicBezTo>
                <a:lnTo>
                  <a:pt x="12217758" y="5780551"/>
                </a:lnTo>
                <a:lnTo>
                  <a:pt x="0" y="5748105"/>
                </a:lnTo>
                <a:lnTo>
                  <a:pt x="38634" y="1184167"/>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56B2C972-A654-7263-4D6C-FC65CAA35617}"/>
              </a:ext>
            </a:extLst>
          </p:cNvPr>
          <p:cNvSpPr txBox="1"/>
          <p:nvPr/>
        </p:nvSpPr>
        <p:spPr>
          <a:xfrm>
            <a:off x="409977" y="3429000"/>
            <a:ext cx="1622739" cy="646331"/>
          </a:xfrm>
          <a:prstGeom prst="rect">
            <a:avLst/>
          </a:prstGeom>
          <a:noFill/>
        </p:spPr>
        <p:txBody>
          <a:bodyPr wrap="square" rtlCol="0">
            <a:spAutoFit/>
          </a:bodyPr>
          <a:lstStyle/>
          <a:p>
            <a:r>
              <a:rPr kumimoji="1" lang="ja-JP" altLang="en-US" sz="3600" u="sng">
                <a:latin typeface="Noto Sans JP Medium" panose="020B0200000000000000" pitchFamily="50" charset="-128"/>
                <a:ea typeface="Noto Sans JP Medium" panose="020B0200000000000000" pitchFamily="50" charset="-128"/>
              </a:rPr>
              <a:t>提案①</a:t>
            </a:r>
          </a:p>
        </p:txBody>
      </p:sp>
      <p:sp>
        <p:nvSpPr>
          <p:cNvPr id="8" name="テキスト ボックス 7">
            <a:extLst>
              <a:ext uri="{FF2B5EF4-FFF2-40B4-BE49-F238E27FC236}">
                <a16:creationId xmlns:a16="http://schemas.microsoft.com/office/drawing/2014/main" id="{8B988945-83BF-267F-DD96-EB941EEFAA9D}"/>
              </a:ext>
            </a:extLst>
          </p:cNvPr>
          <p:cNvSpPr txBox="1"/>
          <p:nvPr/>
        </p:nvSpPr>
        <p:spPr>
          <a:xfrm>
            <a:off x="409977" y="4207338"/>
            <a:ext cx="11372045" cy="769441"/>
          </a:xfrm>
          <a:prstGeom prst="rect">
            <a:avLst/>
          </a:prstGeom>
          <a:noFill/>
        </p:spPr>
        <p:txBody>
          <a:bodyPr wrap="square" rtlCol="0">
            <a:spAutoFit/>
          </a:bodyPr>
          <a:lstStyle/>
          <a:p>
            <a:r>
              <a:rPr lang="ja-JP" altLang="en-US" sz="4400" b="1">
                <a:latin typeface="Noto Sans JP" panose="020B0500000000000000" pitchFamily="34" charset="-128"/>
                <a:ea typeface="Noto Sans JP" panose="020B0500000000000000" pitchFamily="34" charset="-128"/>
              </a:rPr>
              <a:t>土浦市の高校生を対象とした地域愛着の醸成</a:t>
            </a:r>
            <a:endParaRPr kumimoji="1" lang="ja-JP" altLang="en-US" sz="4400" b="1">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3572828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41355-512F-06C5-AB21-BFB82661DFED}"/>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3BDA0A31-78CC-E2F8-0233-B5315260C508}"/>
              </a:ext>
            </a:extLst>
          </p:cNvPr>
          <p:cNvSpPr>
            <a:spLocks noGrp="1"/>
          </p:cNvSpPr>
          <p:nvPr>
            <p:ph type="title"/>
          </p:nvPr>
        </p:nvSpPr>
        <p:spPr>
          <a:xfrm>
            <a:off x="460601" y="762061"/>
            <a:ext cx="9543370" cy="628798"/>
          </a:xfrm>
        </p:spPr>
        <p:txBody>
          <a:bodyPr>
            <a:noAutofit/>
          </a:bodyPr>
          <a:lstStyle/>
          <a:p>
            <a:r>
              <a:rPr lang="ja-JP" altLang="en-US"/>
              <a:t>土浦市の高校生を対象とした地域愛着の醸成</a:t>
            </a:r>
            <a:endParaRPr kumimoji="1" lang="ja-JP" altLang="en-US"/>
          </a:p>
        </p:txBody>
      </p:sp>
      <p:graphicFrame>
        <p:nvGraphicFramePr>
          <p:cNvPr id="15" name="表 14">
            <a:extLst>
              <a:ext uri="{FF2B5EF4-FFF2-40B4-BE49-F238E27FC236}">
                <a16:creationId xmlns:a16="http://schemas.microsoft.com/office/drawing/2014/main" id="{950BED16-3DC7-C5BF-959B-F8B9574874A3}"/>
              </a:ext>
            </a:extLst>
          </p:cNvPr>
          <p:cNvGraphicFramePr>
            <a:graphicFrameLocks/>
          </p:cNvGraphicFramePr>
          <p:nvPr>
            <p:extLst>
              <p:ext uri="{D42A27DB-BD31-4B8C-83A1-F6EECF244321}">
                <p14:modId xmlns:p14="http://schemas.microsoft.com/office/powerpoint/2010/main" val="2932940259"/>
              </p:ext>
            </p:extLst>
          </p:nvPr>
        </p:nvGraphicFramePr>
        <p:xfrm>
          <a:off x="578692" y="1560665"/>
          <a:ext cx="11079122" cy="2094906"/>
        </p:xfrm>
        <a:graphic>
          <a:graphicData uri="http://schemas.openxmlformats.org/drawingml/2006/table">
            <a:tbl>
              <a:tblPr firstRow="1" bandRow="1">
                <a:tableStyleId>{5C22544A-7EE6-4342-B048-85BDC9FD1C3A}</a:tableStyleId>
              </a:tblPr>
              <a:tblGrid>
                <a:gridCol w="3727966">
                  <a:extLst>
                    <a:ext uri="{9D8B030D-6E8A-4147-A177-3AD203B41FA5}">
                      <a16:colId xmlns:a16="http://schemas.microsoft.com/office/drawing/2014/main" val="4019008449"/>
                    </a:ext>
                  </a:extLst>
                </a:gridCol>
                <a:gridCol w="3675578">
                  <a:extLst>
                    <a:ext uri="{9D8B030D-6E8A-4147-A177-3AD203B41FA5}">
                      <a16:colId xmlns:a16="http://schemas.microsoft.com/office/drawing/2014/main" val="3139624427"/>
                    </a:ext>
                  </a:extLst>
                </a:gridCol>
                <a:gridCol w="3675578">
                  <a:extLst>
                    <a:ext uri="{9D8B030D-6E8A-4147-A177-3AD203B41FA5}">
                      <a16:colId xmlns:a16="http://schemas.microsoft.com/office/drawing/2014/main" val="2432513951"/>
                    </a:ext>
                  </a:extLst>
                </a:gridCol>
              </a:tblGrid>
              <a:tr h="733441">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600" b="1">
                          <a:latin typeface="Noto Sans JP" panose="020B0500000000000000" pitchFamily="34" charset="-128"/>
                          <a:ea typeface="Noto Sans JP" panose="020B0500000000000000" pitchFamily="34" charset="-128"/>
                        </a:rPr>
                        <a:t>人口動態の変化を乗り越える街</a:t>
                      </a:r>
                    </a:p>
                  </a:txBody>
                  <a:tcPr anchor="ctr">
                    <a:lnB w="38100" cmpd="sng">
                      <a:noFill/>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80053862"/>
                  </a:ext>
                </a:extLst>
              </a:tr>
              <a:tr h="1361465">
                <a:tc>
                  <a:txBody>
                    <a:bodyPr/>
                    <a:lstStyle/>
                    <a:p>
                      <a:endParaRPr kumimoji="1" lang="ja-JP" altLang="en-US"/>
                    </a:p>
                  </a:txBody>
                  <a:tcPr>
                    <a:lnL w="12700" cmpd="sng">
                      <a:noFill/>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97331563"/>
                  </a:ext>
                </a:extLst>
              </a:tr>
            </a:tbl>
          </a:graphicData>
        </a:graphic>
      </p:graphicFrame>
      <p:graphicFrame>
        <p:nvGraphicFramePr>
          <p:cNvPr id="16" name="表 15">
            <a:extLst>
              <a:ext uri="{FF2B5EF4-FFF2-40B4-BE49-F238E27FC236}">
                <a16:creationId xmlns:a16="http://schemas.microsoft.com/office/drawing/2014/main" id="{52C9C832-65D3-CFFE-A0C0-6BB6A9E1233A}"/>
              </a:ext>
            </a:extLst>
          </p:cNvPr>
          <p:cNvGraphicFramePr>
            <a:graphicFrameLocks noGrp="1"/>
          </p:cNvGraphicFramePr>
          <p:nvPr>
            <p:extLst>
              <p:ext uri="{D42A27DB-BD31-4B8C-83A1-F6EECF244321}">
                <p14:modId xmlns:p14="http://schemas.microsoft.com/office/powerpoint/2010/main" val="3628528388"/>
              </p:ext>
            </p:extLst>
          </p:nvPr>
        </p:nvGraphicFramePr>
        <p:xfrm>
          <a:off x="578691" y="4649475"/>
          <a:ext cx="11079120" cy="1908622"/>
        </p:xfrm>
        <a:graphic>
          <a:graphicData uri="http://schemas.openxmlformats.org/drawingml/2006/table">
            <a:tbl>
              <a:tblPr firstRow="1" bandRow="1">
                <a:tableStyleId>{5C22544A-7EE6-4342-B048-85BDC9FD1C3A}</a:tableStyleId>
              </a:tblPr>
              <a:tblGrid>
                <a:gridCol w="2769780">
                  <a:extLst>
                    <a:ext uri="{9D8B030D-6E8A-4147-A177-3AD203B41FA5}">
                      <a16:colId xmlns:a16="http://schemas.microsoft.com/office/drawing/2014/main" val="596457600"/>
                    </a:ext>
                  </a:extLst>
                </a:gridCol>
                <a:gridCol w="2769780">
                  <a:extLst>
                    <a:ext uri="{9D8B030D-6E8A-4147-A177-3AD203B41FA5}">
                      <a16:colId xmlns:a16="http://schemas.microsoft.com/office/drawing/2014/main" val="2249919608"/>
                    </a:ext>
                  </a:extLst>
                </a:gridCol>
                <a:gridCol w="2769780">
                  <a:extLst>
                    <a:ext uri="{9D8B030D-6E8A-4147-A177-3AD203B41FA5}">
                      <a16:colId xmlns:a16="http://schemas.microsoft.com/office/drawing/2014/main" val="647047656"/>
                    </a:ext>
                  </a:extLst>
                </a:gridCol>
                <a:gridCol w="2769780">
                  <a:extLst>
                    <a:ext uri="{9D8B030D-6E8A-4147-A177-3AD203B41FA5}">
                      <a16:colId xmlns:a16="http://schemas.microsoft.com/office/drawing/2014/main" val="1979094586"/>
                    </a:ext>
                  </a:extLst>
                </a:gridCol>
              </a:tblGrid>
              <a:tr h="562152">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産　業</a:t>
                      </a:r>
                    </a:p>
                  </a:txBody>
                  <a:tcPr anchor="ctr">
                    <a:lnL w="12700" cmpd="sng">
                      <a:noFill/>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交　通</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愛　着</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行政サービス</a:t>
                      </a:r>
                    </a:p>
                  </a:txBody>
                  <a:tcPr anchor="ctr">
                    <a:lnL w="9525"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3456703927"/>
                  </a:ext>
                </a:extLst>
              </a:tr>
              <a:tr h="1346470">
                <a:tc>
                  <a:txBody>
                    <a:bodyPr/>
                    <a:lstStyle/>
                    <a:p>
                      <a:endParaRPr kumimoji="1" lang="ja-JP" altLang="en-US"/>
                    </a:p>
                  </a:txBody>
                  <a:tcPr>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3">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T w="38100" cmpd="sng">
                      <a:noFill/>
                    </a:lnT>
                    <a:solidFill>
                      <a:schemeClr val="accent4">
                        <a:lumMod val="20000"/>
                        <a:lumOff val="80000"/>
                      </a:schemeClr>
                    </a:solidFill>
                  </a:tcPr>
                </a:tc>
                <a:extLst>
                  <a:ext uri="{0D108BD9-81ED-4DB2-BD59-A6C34878D82A}">
                    <a16:rowId xmlns:a16="http://schemas.microsoft.com/office/drawing/2014/main" val="3476714777"/>
                  </a:ext>
                </a:extLst>
              </a:tr>
            </a:tbl>
          </a:graphicData>
        </a:graphic>
      </p:graphicFrame>
      <p:sp>
        <p:nvSpPr>
          <p:cNvPr id="19" name="テキスト ボックス 18">
            <a:extLst>
              <a:ext uri="{FF2B5EF4-FFF2-40B4-BE49-F238E27FC236}">
                <a16:creationId xmlns:a16="http://schemas.microsoft.com/office/drawing/2014/main" id="{B998B1EA-88A4-6FD8-C29E-8DCB78EEFFCB}"/>
              </a:ext>
            </a:extLst>
          </p:cNvPr>
          <p:cNvSpPr txBox="1"/>
          <p:nvPr/>
        </p:nvSpPr>
        <p:spPr>
          <a:xfrm>
            <a:off x="848641" y="5378933"/>
            <a:ext cx="2171864"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雇用</a:t>
            </a:r>
            <a:r>
              <a:rPr lang="ja-JP" altLang="en-US" b="1">
                <a:latin typeface="Noto Sans JP" panose="020B0500000000000000" pitchFamily="34" charset="-128"/>
                <a:ea typeface="Noto Sans JP" panose="020B0500000000000000" pitchFamily="34" charset="-128"/>
              </a:rPr>
              <a:t>を創出し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市の経済を支える</a:t>
            </a:r>
            <a:endParaRPr lang="en-US" altLang="ja-JP" b="1">
              <a:latin typeface="Noto Sans JP" panose="020B0500000000000000" pitchFamily="34" charset="-128"/>
              <a:ea typeface="Noto Sans JP" panose="020B0500000000000000" pitchFamily="34" charset="-128"/>
            </a:endParaRPr>
          </a:p>
        </p:txBody>
      </p:sp>
      <p:sp>
        <p:nvSpPr>
          <p:cNvPr id="20" name="テキスト ボックス 19">
            <a:extLst>
              <a:ext uri="{FF2B5EF4-FFF2-40B4-BE49-F238E27FC236}">
                <a16:creationId xmlns:a16="http://schemas.microsoft.com/office/drawing/2014/main" id="{C541411A-759E-5DE7-66BB-0224A220EF44}"/>
              </a:ext>
            </a:extLst>
          </p:cNvPr>
          <p:cNvSpPr txBox="1"/>
          <p:nvPr/>
        </p:nvSpPr>
        <p:spPr>
          <a:xfrm>
            <a:off x="3277497" y="5357275"/>
            <a:ext cx="2959153"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クルマ</a:t>
            </a:r>
            <a:r>
              <a:rPr lang="ja-JP" altLang="en-US" b="1">
                <a:latin typeface="Noto Sans JP" panose="020B0500000000000000" pitchFamily="34" charset="-128"/>
                <a:ea typeface="Noto Sans JP" panose="020B0500000000000000" pitchFamily="34" charset="-128"/>
              </a:rPr>
              <a:t>の利用を減らし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歩く習慣を促す</a:t>
            </a:r>
            <a:endParaRPr lang="en-US" altLang="ja-JP" b="1">
              <a:latin typeface="Noto Sans JP" panose="020B0500000000000000" pitchFamily="34" charset="-128"/>
              <a:ea typeface="Noto Sans JP" panose="020B0500000000000000" pitchFamily="34" charset="-128"/>
            </a:endParaRPr>
          </a:p>
        </p:txBody>
      </p:sp>
      <p:sp>
        <p:nvSpPr>
          <p:cNvPr id="22" name="テキスト ボックス 21">
            <a:extLst>
              <a:ext uri="{FF2B5EF4-FFF2-40B4-BE49-F238E27FC236}">
                <a16:creationId xmlns:a16="http://schemas.microsoft.com/office/drawing/2014/main" id="{3A93098B-419D-3D78-9CFD-16774145EFDF}"/>
              </a:ext>
            </a:extLst>
          </p:cNvPr>
          <p:cNvSpPr txBox="1"/>
          <p:nvPr/>
        </p:nvSpPr>
        <p:spPr>
          <a:xfrm>
            <a:off x="8776466" y="5361220"/>
            <a:ext cx="2959153" cy="1015663"/>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集約・</a:t>
            </a:r>
            <a:r>
              <a:rPr lang="en-US" altLang="ja-JP" b="1">
                <a:latin typeface="Noto Sans JP" panose="020B0500000000000000" pitchFamily="34" charset="-128"/>
                <a:ea typeface="Noto Sans JP" panose="020B0500000000000000" pitchFamily="34" charset="-128"/>
              </a:rPr>
              <a:t>DX</a:t>
            </a:r>
            <a:r>
              <a:rPr lang="ja-JP" altLang="en-US" b="1">
                <a:latin typeface="Noto Sans JP" panose="020B0500000000000000" pitchFamily="34" charset="-128"/>
                <a:ea typeface="Noto Sans JP" panose="020B0500000000000000" pitchFamily="34" charset="-128"/>
              </a:rPr>
              <a:t> 等を進め</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サービス水準を保ちつつ</a:t>
            </a:r>
            <a:endParaRPr lang="en-US" altLang="ja-JP" b="1">
              <a:latin typeface="Noto Sans JP" panose="020B0500000000000000" pitchFamily="34" charset="-128"/>
              <a:ea typeface="Noto Sans JP" panose="020B0500000000000000" pitchFamily="34" charset="-128"/>
            </a:endParaRPr>
          </a:p>
          <a:p>
            <a:pPr algn="ctr"/>
            <a:r>
              <a:rPr lang="ja-JP" altLang="en-US" sz="2400" b="1">
                <a:latin typeface="Noto Sans JP" panose="020B0500000000000000" pitchFamily="34" charset="-128"/>
                <a:ea typeface="Noto Sans JP" panose="020B0500000000000000" pitchFamily="34" charset="-128"/>
              </a:rPr>
              <a:t>効率化</a:t>
            </a:r>
            <a:r>
              <a:rPr lang="ja-JP" altLang="en-US" b="1">
                <a:latin typeface="Noto Sans JP" panose="020B0500000000000000" pitchFamily="34" charset="-128"/>
                <a:ea typeface="Noto Sans JP" panose="020B0500000000000000" pitchFamily="34" charset="-128"/>
              </a:rPr>
              <a:t>を進める</a:t>
            </a:r>
            <a:endParaRPr lang="en-US" altLang="ja-JP" sz="1400" b="1">
              <a:latin typeface="Noto Sans JP" panose="020B0500000000000000" pitchFamily="34" charset="-128"/>
              <a:ea typeface="Noto Sans JP" panose="020B0500000000000000" pitchFamily="34" charset="-128"/>
            </a:endParaRPr>
          </a:p>
        </p:txBody>
      </p:sp>
      <p:sp>
        <p:nvSpPr>
          <p:cNvPr id="23" name="テキスト ボックス 22">
            <a:extLst>
              <a:ext uri="{FF2B5EF4-FFF2-40B4-BE49-F238E27FC236}">
                <a16:creationId xmlns:a16="http://schemas.microsoft.com/office/drawing/2014/main" id="{3EF11F5A-1888-ABC6-59F6-17190F175313}"/>
              </a:ext>
            </a:extLst>
          </p:cNvPr>
          <p:cNvSpPr txBox="1"/>
          <p:nvPr/>
        </p:nvSpPr>
        <p:spPr>
          <a:xfrm>
            <a:off x="736726" y="2603838"/>
            <a:ext cx="3563323"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高齢者がいきいきと暮らし</a:t>
            </a:r>
            <a:endParaRPr lang="en-US" altLang="ja-JP" sz="2000" b="1">
              <a:latin typeface="Noto Sans JP" panose="020B0500000000000000" pitchFamily="34" charset="-128"/>
              <a:ea typeface="Noto Sans JP" panose="020B0500000000000000" pitchFamily="34" charset="-128"/>
            </a:endParaRPr>
          </a:p>
          <a:p>
            <a:pPr algn="ctr"/>
            <a:r>
              <a:rPr lang="ja-JP" altLang="en-US" sz="2000" b="1">
                <a:latin typeface="Noto Sans JP" panose="020B0500000000000000" pitchFamily="34" charset="-128"/>
                <a:ea typeface="Noto Sans JP" panose="020B0500000000000000" pitchFamily="34" charset="-128"/>
              </a:rPr>
              <a:t>地域で活躍する</a:t>
            </a:r>
            <a:endParaRPr lang="en-US" altLang="ja-JP" sz="2000" b="1">
              <a:latin typeface="Noto Sans JP" panose="020B0500000000000000" pitchFamily="34" charset="-128"/>
              <a:ea typeface="Noto Sans JP" panose="020B0500000000000000" pitchFamily="34" charset="-128"/>
            </a:endParaRPr>
          </a:p>
        </p:txBody>
      </p:sp>
      <p:sp>
        <p:nvSpPr>
          <p:cNvPr id="24" name="テキスト ボックス 23">
            <a:extLst>
              <a:ext uri="{FF2B5EF4-FFF2-40B4-BE49-F238E27FC236}">
                <a16:creationId xmlns:a16="http://schemas.microsoft.com/office/drawing/2014/main" id="{1018177C-2714-732B-7A6B-0AE3142BD565}"/>
              </a:ext>
            </a:extLst>
          </p:cNvPr>
          <p:cNvSpPr txBox="1"/>
          <p:nvPr/>
        </p:nvSpPr>
        <p:spPr>
          <a:xfrm>
            <a:off x="4440669" y="2460719"/>
            <a:ext cx="3484500" cy="1015663"/>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純社会増を継続し、</a:t>
            </a:r>
            <a:r>
              <a:rPr lang="en-US" altLang="ja-JP" sz="2000" b="1">
                <a:latin typeface="Noto Sans JP" panose="020B0500000000000000" pitchFamily="34" charset="-128"/>
                <a:ea typeface="Noto Sans JP" panose="020B0500000000000000" pitchFamily="34" charset="-128"/>
              </a:rPr>
              <a:t>2045</a:t>
            </a:r>
            <a:r>
              <a:rPr lang="ja-JP" altLang="en-US" sz="2000" b="1">
                <a:latin typeface="Noto Sans JP" panose="020B0500000000000000" pitchFamily="34" charset="-128"/>
                <a:ea typeface="Noto Sans JP" panose="020B0500000000000000" pitchFamily="34" charset="-128"/>
              </a:rPr>
              <a:t>年までで累計</a:t>
            </a:r>
            <a:r>
              <a:rPr lang="en-US" altLang="ja-JP" sz="2000" b="1">
                <a:latin typeface="Noto Sans JP" panose="020B0500000000000000" pitchFamily="34" charset="-128"/>
                <a:ea typeface="Noto Sans JP" panose="020B0500000000000000" pitchFamily="34" charset="-128"/>
              </a:rPr>
              <a:t>1</a:t>
            </a:r>
            <a:r>
              <a:rPr lang="ja-JP" altLang="en-US" sz="2000" b="1">
                <a:latin typeface="Noto Sans JP" panose="020B0500000000000000" pitchFamily="34" charset="-128"/>
                <a:ea typeface="Noto Sans JP" panose="020B0500000000000000" pitchFamily="34" charset="-128"/>
              </a:rPr>
              <a:t>万人の純社会増を達成する</a:t>
            </a:r>
            <a:endParaRPr lang="en-US" altLang="ja-JP" sz="2000" b="1">
              <a:latin typeface="Noto Sans JP" panose="020B0500000000000000" pitchFamily="34" charset="-128"/>
              <a:ea typeface="Noto Sans JP" panose="020B0500000000000000" pitchFamily="34" charset="-128"/>
            </a:endParaRPr>
          </a:p>
        </p:txBody>
      </p:sp>
      <p:sp>
        <p:nvSpPr>
          <p:cNvPr id="25" name="テキスト ボックス 24">
            <a:extLst>
              <a:ext uri="{FF2B5EF4-FFF2-40B4-BE49-F238E27FC236}">
                <a16:creationId xmlns:a16="http://schemas.microsoft.com/office/drawing/2014/main" id="{91C79730-C56E-F3D7-23CD-754DD9B48C3A}"/>
              </a:ext>
            </a:extLst>
          </p:cNvPr>
          <p:cNvSpPr txBox="1">
            <a:spLocks noGrp="1" noRot="1" noMove="1" noResize="1" noEditPoints="1" noAdjustHandles="1" noChangeArrowheads="1" noChangeShapeType="1"/>
          </p:cNvSpPr>
          <p:nvPr/>
        </p:nvSpPr>
        <p:spPr>
          <a:xfrm>
            <a:off x="8341639" y="2548989"/>
            <a:ext cx="3122342"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財政収支を改善し行政サービスを維持向上する</a:t>
            </a:r>
            <a:endParaRPr lang="en-US" altLang="ja-JP" sz="1600" b="1">
              <a:latin typeface="Noto Sans JP" panose="020B0500000000000000" pitchFamily="34" charset="-128"/>
              <a:ea typeface="Noto Sans JP" panose="020B0500000000000000" pitchFamily="34" charset="-128"/>
            </a:endParaRPr>
          </a:p>
        </p:txBody>
      </p:sp>
      <p:sp>
        <p:nvSpPr>
          <p:cNvPr id="26" name="右矢印 25">
            <a:extLst>
              <a:ext uri="{FF2B5EF4-FFF2-40B4-BE49-F238E27FC236}">
                <a16:creationId xmlns:a16="http://schemas.microsoft.com/office/drawing/2014/main" id="{3FAB9F16-CA7B-498A-E229-A2B19564E591}"/>
              </a:ext>
            </a:extLst>
          </p:cNvPr>
          <p:cNvSpPr/>
          <p:nvPr/>
        </p:nvSpPr>
        <p:spPr>
          <a:xfrm rot="12480320">
            <a:off x="2771090" y="4005340"/>
            <a:ext cx="1986274" cy="216548"/>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a:extLst>
              <a:ext uri="{FF2B5EF4-FFF2-40B4-BE49-F238E27FC236}">
                <a16:creationId xmlns:a16="http://schemas.microsoft.com/office/drawing/2014/main" id="{7FDEF2AB-2CBC-189F-FF75-3BCAD7E0BC53}"/>
              </a:ext>
            </a:extLst>
          </p:cNvPr>
          <p:cNvSpPr/>
          <p:nvPr/>
        </p:nvSpPr>
        <p:spPr>
          <a:xfrm rot="11215954">
            <a:off x="3265949" y="4023181"/>
            <a:ext cx="6878649" cy="225312"/>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右矢印 27">
            <a:extLst>
              <a:ext uri="{FF2B5EF4-FFF2-40B4-BE49-F238E27FC236}">
                <a16:creationId xmlns:a16="http://schemas.microsoft.com/office/drawing/2014/main" id="{9DC061FA-E756-2872-A019-01A597C045A8}"/>
              </a:ext>
            </a:extLst>
          </p:cNvPr>
          <p:cNvSpPr/>
          <p:nvPr/>
        </p:nvSpPr>
        <p:spPr>
          <a:xfrm rot="21118114">
            <a:off x="2384775" y="4032460"/>
            <a:ext cx="6191289" cy="240127"/>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a:extLst>
              <a:ext uri="{FF2B5EF4-FFF2-40B4-BE49-F238E27FC236}">
                <a16:creationId xmlns:a16="http://schemas.microsoft.com/office/drawing/2014/main" id="{0967C633-766F-51B3-07F1-DE6368A5CEF3}"/>
              </a:ext>
            </a:extLst>
          </p:cNvPr>
          <p:cNvSpPr/>
          <p:nvPr/>
        </p:nvSpPr>
        <p:spPr>
          <a:xfrm rot="16200000">
            <a:off x="9769348" y="4012997"/>
            <a:ext cx="973390" cy="245982"/>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a:extLst>
              <a:ext uri="{FF2B5EF4-FFF2-40B4-BE49-F238E27FC236}">
                <a16:creationId xmlns:a16="http://schemas.microsoft.com/office/drawing/2014/main" id="{36B7785B-37F0-8FDF-DD32-E9798364EAA8}"/>
              </a:ext>
            </a:extLst>
          </p:cNvPr>
          <p:cNvSpPr/>
          <p:nvPr/>
        </p:nvSpPr>
        <p:spPr>
          <a:xfrm rot="20387721">
            <a:off x="2470032" y="3968150"/>
            <a:ext cx="2794655" cy="217900"/>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右矢印 31">
            <a:extLst>
              <a:ext uri="{FF2B5EF4-FFF2-40B4-BE49-F238E27FC236}">
                <a16:creationId xmlns:a16="http://schemas.microsoft.com/office/drawing/2014/main" id="{DAE797E0-BB49-047F-33C2-4CD8D85F4A2B}"/>
              </a:ext>
            </a:extLst>
          </p:cNvPr>
          <p:cNvSpPr/>
          <p:nvPr/>
        </p:nvSpPr>
        <p:spPr>
          <a:xfrm rot="13033267" flipV="1">
            <a:off x="5829994" y="4003450"/>
            <a:ext cx="1594402" cy="240958"/>
          </a:xfrm>
          <a:prstGeom prst="rightArrow">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1C2D300B-D621-D3C8-2D24-AD0039089284}"/>
              </a:ext>
            </a:extLst>
          </p:cNvPr>
          <p:cNvSpPr txBox="1"/>
          <p:nvPr/>
        </p:nvSpPr>
        <p:spPr>
          <a:xfrm>
            <a:off x="6223468" y="5378933"/>
            <a:ext cx="2493370" cy="923330"/>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土浦の風土に触れ</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感情的な繋がりを涵養する</a:t>
            </a:r>
            <a:endParaRPr lang="en-US" altLang="ja-JP" b="1">
              <a:latin typeface="Noto Sans JP" panose="020B0500000000000000" pitchFamily="34" charset="-128"/>
              <a:ea typeface="Noto Sans JP" panose="020B0500000000000000" pitchFamily="34" charset="-128"/>
            </a:endParaRPr>
          </a:p>
        </p:txBody>
      </p:sp>
      <p:sp>
        <p:nvSpPr>
          <p:cNvPr id="2" name="右矢印 31">
            <a:extLst>
              <a:ext uri="{FF2B5EF4-FFF2-40B4-BE49-F238E27FC236}">
                <a16:creationId xmlns:a16="http://schemas.microsoft.com/office/drawing/2014/main" id="{7D4257FB-AD90-F26E-444E-202559876F0B}"/>
              </a:ext>
            </a:extLst>
          </p:cNvPr>
          <p:cNvSpPr/>
          <p:nvPr/>
        </p:nvSpPr>
        <p:spPr>
          <a:xfrm rot="19804464" flipV="1">
            <a:off x="7364934" y="3972564"/>
            <a:ext cx="1865317" cy="282101"/>
          </a:xfrm>
          <a:prstGeom prst="rightArrow">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11131E55-6CFD-4089-0860-42FA4F4EEB85}"/>
              </a:ext>
            </a:extLst>
          </p:cNvPr>
          <p:cNvSpPr>
            <a:spLocks noGrp="1"/>
          </p:cNvSpPr>
          <p:nvPr>
            <p:ph type="sldNum" sz="quarter" idx="4"/>
          </p:nvPr>
        </p:nvSpPr>
        <p:spPr/>
        <p:txBody>
          <a:bodyPr/>
          <a:lstStyle/>
          <a:p>
            <a:fld id="{920DAE75-F842-4F4B-A191-0461469ED5EB}" type="slidenum">
              <a:rPr lang="ja-JP" altLang="en-US" smtClean="0"/>
              <a:pPr/>
              <a:t>13</a:t>
            </a:fld>
            <a:endParaRPr lang="ja-JP" altLang="en-US"/>
          </a:p>
        </p:txBody>
      </p:sp>
    </p:spTree>
    <p:extLst>
      <p:ext uri="{BB962C8B-B14F-4D97-AF65-F5344CB8AC3E}">
        <p14:creationId xmlns:p14="http://schemas.microsoft.com/office/powerpoint/2010/main" val="2204955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矢印: 上 31">
            <a:extLst>
              <a:ext uri="{FF2B5EF4-FFF2-40B4-BE49-F238E27FC236}">
                <a16:creationId xmlns:a16="http://schemas.microsoft.com/office/drawing/2014/main" id="{2B79B85C-585D-E906-29B7-E787772A03D1}"/>
              </a:ext>
            </a:extLst>
          </p:cNvPr>
          <p:cNvSpPr/>
          <p:nvPr/>
        </p:nvSpPr>
        <p:spPr>
          <a:xfrm>
            <a:off x="9244361" y="4861215"/>
            <a:ext cx="1081512" cy="1651210"/>
          </a:xfrm>
          <a:prstGeom prst="upArrow">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角を丸くする 29">
            <a:extLst>
              <a:ext uri="{FF2B5EF4-FFF2-40B4-BE49-F238E27FC236}">
                <a16:creationId xmlns:a16="http://schemas.microsoft.com/office/drawing/2014/main" id="{13A0FF88-6209-8BA9-26F3-630DAE9CC120}"/>
              </a:ext>
            </a:extLst>
          </p:cNvPr>
          <p:cNvSpPr/>
          <p:nvPr/>
        </p:nvSpPr>
        <p:spPr>
          <a:xfrm>
            <a:off x="7508298" y="2999414"/>
            <a:ext cx="4494331" cy="1756381"/>
          </a:xfrm>
          <a:prstGeom prst="roundRect">
            <a:avLst/>
          </a:prstGeom>
          <a:solidFill>
            <a:schemeClr val="accent3">
              <a:lumMod val="60000"/>
              <a:lumOff val="4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3200">
                <a:solidFill>
                  <a:schemeClr val="tx1"/>
                </a:solidFill>
                <a:latin typeface="Noto Sans JP Medium" panose="020B0500000000000000" pitchFamily="34" charset="-128"/>
                <a:ea typeface="Noto Sans JP Medium" panose="020B0500000000000000" pitchFamily="34" charset="-128"/>
              </a:rPr>
              <a:t>土浦市外からの通学者</a:t>
            </a:r>
            <a:endParaRPr lang="en-US" altLang="ja-JP" sz="3200">
              <a:solidFill>
                <a:schemeClr val="tx1"/>
              </a:solidFill>
              <a:latin typeface="Noto Sans JP Medium" panose="020B0500000000000000" pitchFamily="34" charset="-128"/>
              <a:ea typeface="Noto Sans JP Medium" panose="020B0500000000000000" pitchFamily="34" charset="-128"/>
            </a:endParaRPr>
          </a:p>
          <a:p>
            <a:pPr algn="ctr"/>
            <a:r>
              <a:rPr lang="en-US" altLang="ja-JP" sz="4000">
                <a:solidFill>
                  <a:srgbClr val="FF0000"/>
                </a:solidFill>
                <a:latin typeface="Noto Sans JP Medium" panose="020B0500000000000000" pitchFamily="34" charset="-128"/>
                <a:ea typeface="Noto Sans JP Medium" panose="020B0500000000000000" pitchFamily="34" charset="-128"/>
              </a:rPr>
              <a:t>72.8%</a:t>
            </a:r>
            <a:r>
              <a:rPr lang="en-US" altLang="ja-JP" sz="4000">
                <a:solidFill>
                  <a:schemeClr val="tx1"/>
                </a:solidFill>
                <a:latin typeface="Noto Sans JP Medium" panose="020B0500000000000000" pitchFamily="34" charset="-128"/>
                <a:ea typeface="Noto Sans JP Medium" panose="020B0500000000000000" pitchFamily="34" charset="-128"/>
              </a:rPr>
              <a:t>(1824</a:t>
            </a:r>
            <a:r>
              <a:rPr lang="ja-JP" altLang="en-US" sz="4000">
                <a:solidFill>
                  <a:schemeClr val="tx1"/>
                </a:solidFill>
                <a:latin typeface="Noto Sans JP Medium" panose="020B0500000000000000" pitchFamily="34" charset="-128"/>
                <a:ea typeface="Noto Sans JP Medium" panose="020B0500000000000000" pitchFamily="34" charset="-128"/>
              </a:rPr>
              <a:t>人</a:t>
            </a:r>
            <a:r>
              <a:rPr lang="en-US" altLang="ja-JP" sz="4000">
                <a:solidFill>
                  <a:schemeClr val="tx1"/>
                </a:solidFill>
                <a:latin typeface="Noto Sans JP Medium" panose="020B0500000000000000" pitchFamily="34" charset="-128"/>
                <a:ea typeface="Noto Sans JP Medium" panose="020B0500000000000000" pitchFamily="34" charset="-128"/>
              </a:rPr>
              <a:t>)</a:t>
            </a:r>
          </a:p>
        </p:txBody>
      </p:sp>
      <p:sp>
        <p:nvSpPr>
          <p:cNvPr id="2" name="タイトル 1">
            <a:extLst>
              <a:ext uri="{FF2B5EF4-FFF2-40B4-BE49-F238E27FC236}">
                <a16:creationId xmlns:a16="http://schemas.microsoft.com/office/drawing/2014/main" id="{47F4FA47-72EB-5DB3-6A6B-84774C1CD2D6}"/>
              </a:ext>
            </a:extLst>
          </p:cNvPr>
          <p:cNvSpPr>
            <a:spLocks noGrp="1"/>
          </p:cNvSpPr>
          <p:nvPr>
            <p:ph type="title"/>
          </p:nvPr>
        </p:nvSpPr>
        <p:spPr>
          <a:xfrm>
            <a:off x="460600" y="772947"/>
            <a:ext cx="9750200" cy="628798"/>
          </a:xfrm>
        </p:spPr>
        <p:txBody>
          <a:bodyPr>
            <a:noAutofit/>
          </a:bodyPr>
          <a:lstStyle/>
          <a:p>
            <a:r>
              <a:rPr kumimoji="1" lang="ja-JP" altLang="en-US"/>
              <a:t>土浦市の高校生を対象とした地域愛着の醸成</a:t>
            </a:r>
          </a:p>
        </p:txBody>
      </p:sp>
      <p:graphicFrame>
        <p:nvGraphicFramePr>
          <p:cNvPr id="6" name="グラフ 5">
            <a:extLst>
              <a:ext uri="{FF2B5EF4-FFF2-40B4-BE49-F238E27FC236}">
                <a16:creationId xmlns:a16="http://schemas.microsoft.com/office/drawing/2014/main" id="{313571E9-FD91-1E3D-8D37-8750CB396B61}"/>
              </a:ext>
            </a:extLst>
          </p:cNvPr>
          <p:cNvGraphicFramePr/>
          <p:nvPr>
            <p:extLst>
              <p:ext uri="{D42A27DB-BD31-4B8C-83A1-F6EECF244321}">
                <p14:modId xmlns:p14="http://schemas.microsoft.com/office/powerpoint/2010/main" val="1367472524"/>
              </p:ext>
            </p:extLst>
          </p:nvPr>
        </p:nvGraphicFramePr>
        <p:xfrm>
          <a:off x="3307535" y="7314963"/>
          <a:ext cx="5728310" cy="3338882"/>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a:extLst>
              <a:ext uri="{FF2B5EF4-FFF2-40B4-BE49-F238E27FC236}">
                <a16:creationId xmlns:a16="http://schemas.microsoft.com/office/drawing/2014/main" id="{63647341-6DED-3D7C-3D79-1028BD3FE455}"/>
              </a:ext>
            </a:extLst>
          </p:cNvPr>
          <p:cNvSpPr txBox="1"/>
          <p:nvPr/>
        </p:nvSpPr>
        <p:spPr>
          <a:xfrm>
            <a:off x="1857067" y="9082109"/>
            <a:ext cx="2258189" cy="1569660"/>
          </a:xfrm>
          <a:prstGeom prst="rect">
            <a:avLst/>
          </a:prstGeom>
          <a:noFill/>
        </p:spPr>
        <p:txBody>
          <a:bodyPr wrap="square" rtlCol="0">
            <a:spAutoFit/>
          </a:bodyPr>
          <a:lstStyle/>
          <a:p>
            <a:r>
              <a:rPr kumimoji="1" lang="ja-JP" altLang="en-US" sz="3200" b="1"/>
              <a:t>土浦市外</a:t>
            </a:r>
            <a:endParaRPr kumimoji="1" lang="en-US" altLang="ja-JP" sz="3200" b="1"/>
          </a:p>
          <a:p>
            <a:r>
              <a:rPr kumimoji="1" lang="en-US" altLang="ja-JP" sz="3200" b="1">
                <a:solidFill>
                  <a:srgbClr val="FF0000"/>
                </a:solidFill>
              </a:rPr>
              <a:t>65.9%</a:t>
            </a:r>
          </a:p>
          <a:p>
            <a:r>
              <a:rPr lang="en-US" altLang="ja-JP" sz="3200"/>
              <a:t>(1650</a:t>
            </a:r>
            <a:r>
              <a:rPr lang="ja-JP" altLang="en-US" sz="3200"/>
              <a:t>人</a:t>
            </a:r>
            <a:r>
              <a:rPr lang="en-US" altLang="ja-JP" sz="3200"/>
              <a:t>)</a:t>
            </a:r>
            <a:endParaRPr kumimoji="1" lang="ja-JP" altLang="en-US" sz="3200"/>
          </a:p>
        </p:txBody>
      </p:sp>
      <p:sp>
        <p:nvSpPr>
          <p:cNvPr id="8" name="テキスト ボックス 7">
            <a:extLst>
              <a:ext uri="{FF2B5EF4-FFF2-40B4-BE49-F238E27FC236}">
                <a16:creationId xmlns:a16="http://schemas.microsoft.com/office/drawing/2014/main" id="{0C1D0EB6-49FC-0044-643E-E6D79B3056BA}"/>
              </a:ext>
            </a:extLst>
          </p:cNvPr>
          <p:cNvSpPr txBox="1"/>
          <p:nvPr/>
        </p:nvSpPr>
        <p:spPr>
          <a:xfrm>
            <a:off x="2575555" y="7193268"/>
            <a:ext cx="1907722" cy="1569660"/>
          </a:xfrm>
          <a:prstGeom prst="rect">
            <a:avLst/>
          </a:prstGeom>
          <a:noFill/>
        </p:spPr>
        <p:txBody>
          <a:bodyPr wrap="square" rtlCol="0">
            <a:spAutoFit/>
          </a:bodyPr>
          <a:lstStyle/>
          <a:p>
            <a:r>
              <a:rPr lang="ja-JP" altLang="en-US" sz="3200" b="1"/>
              <a:t>茨城県外</a:t>
            </a:r>
            <a:endParaRPr lang="en-US" altLang="ja-JP" sz="3200" b="1"/>
          </a:p>
          <a:p>
            <a:r>
              <a:rPr lang="en-US" altLang="ja-JP" sz="3200" b="1">
                <a:solidFill>
                  <a:srgbClr val="FF0000"/>
                </a:solidFill>
              </a:rPr>
              <a:t>6.9%</a:t>
            </a:r>
          </a:p>
          <a:p>
            <a:r>
              <a:rPr lang="en-US" altLang="ja-JP" sz="3200"/>
              <a:t>(174</a:t>
            </a:r>
            <a:r>
              <a:rPr lang="ja-JP" altLang="en-US" sz="3200"/>
              <a:t>人</a:t>
            </a:r>
            <a:r>
              <a:rPr lang="en-US" altLang="ja-JP" sz="2400"/>
              <a:t>)</a:t>
            </a:r>
            <a:endParaRPr kumimoji="1" lang="ja-JP" altLang="en-US" sz="2400"/>
          </a:p>
        </p:txBody>
      </p:sp>
      <p:cxnSp>
        <p:nvCxnSpPr>
          <p:cNvPr id="10" name="直線コネクタ 9">
            <a:extLst>
              <a:ext uri="{FF2B5EF4-FFF2-40B4-BE49-F238E27FC236}">
                <a16:creationId xmlns:a16="http://schemas.microsoft.com/office/drawing/2014/main" id="{695BA23E-B419-B69C-948B-F9179A961A29}"/>
              </a:ext>
            </a:extLst>
          </p:cNvPr>
          <p:cNvCxnSpPr>
            <a:cxnSpLocks/>
          </p:cNvCxnSpPr>
          <p:nvPr/>
        </p:nvCxnSpPr>
        <p:spPr>
          <a:xfrm>
            <a:off x="4254650" y="7855787"/>
            <a:ext cx="1361534" cy="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AEAF4FFF-9D42-8CA6-C920-BD35706527BF}"/>
              </a:ext>
            </a:extLst>
          </p:cNvPr>
          <p:cNvCxnSpPr>
            <a:cxnSpLocks/>
          </p:cNvCxnSpPr>
          <p:nvPr/>
        </p:nvCxnSpPr>
        <p:spPr>
          <a:xfrm flipV="1">
            <a:off x="6866103" y="7855787"/>
            <a:ext cx="766820" cy="369128"/>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直線コネクタ 23">
            <a:extLst>
              <a:ext uri="{FF2B5EF4-FFF2-40B4-BE49-F238E27FC236}">
                <a16:creationId xmlns:a16="http://schemas.microsoft.com/office/drawing/2014/main" id="{8B6A7BA2-EF69-C6BC-5D8A-5E912366B31C}"/>
              </a:ext>
            </a:extLst>
          </p:cNvPr>
          <p:cNvCxnSpPr>
            <a:cxnSpLocks/>
          </p:cNvCxnSpPr>
          <p:nvPr/>
        </p:nvCxnSpPr>
        <p:spPr>
          <a:xfrm flipV="1">
            <a:off x="3875398" y="9082109"/>
            <a:ext cx="1176867" cy="53578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矢印: 山形 26">
            <a:extLst>
              <a:ext uri="{FF2B5EF4-FFF2-40B4-BE49-F238E27FC236}">
                <a16:creationId xmlns:a16="http://schemas.microsoft.com/office/drawing/2014/main" id="{B8512EEF-E302-79F3-776D-CB8D14D3762E}"/>
              </a:ext>
            </a:extLst>
          </p:cNvPr>
          <p:cNvSpPr/>
          <p:nvPr/>
        </p:nvSpPr>
        <p:spPr>
          <a:xfrm>
            <a:off x="5888963" y="3221632"/>
            <a:ext cx="528175" cy="1311946"/>
          </a:xfrm>
          <a:prstGeom prst="chevron">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28" name="矢印: 山形 27">
            <a:extLst>
              <a:ext uri="{FF2B5EF4-FFF2-40B4-BE49-F238E27FC236}">
                <a16:creationId xmlns:a16="http://schemas.microsoft.com/office/drawing/2014/main" id="{92EDD84B-C255-6CB7-8985-07A502AFACE4}"/>
              </a:ext>
            </a:extLst>
          </p:cNvPr>
          <p:cNvSpPr/>
          <p:nvPr/>
        </p:nvSpPr>
        <p:spPr>
          <a:xfrm>
            <a:off x="6273843" y="3221632"/>
            <a:ext cx="528175" cy="1311946"/>
          </a:xfrm>
          <a:prstGeom prst="chevron">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29" name="矢印: 山形 28">
            <a:extLst>
              <a:ext uri="{FF2B5EF4-FFF2-40B4-BE49-F238E27FC236}">
                <a16:creationId xmlns:a16="http://schemas.microsoft.com/office/drawing/2014/main" id="{CCE32572-63A7-4929-AE7D-1CDD87948D96}"/>
              </a:ext>
            </a:extLst>
          </p:cNvPr>
          <p:cNvSpPr/>
          <p:nvPr/>
        </p:nvSpPr>
        <p:spPr>
          <a:xfrm>
            <a:off x="6658724" y="3221632"/>
            <a:ext cx="528175" cy="1311946"/>
          </a:xfrm>
          <a:prstGeom prst="chevron">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31" name="テキスト ボックス 30">
            <a:extLst>
              <a:ext uri="{FF2B5EF4-FFF2-40B4-BE49-F238E27FC236}">
                <a16:creationId xmlns:a16="http://schemas.microsoft.com/office/drawing/2014/main" id="{AEBE0FA0-1B5C-6EF6-A6CD-0CC29A4A1639}"/>
              </a:ext>
            </a:extLst>
          </p:cNvPr>
          <p:cNvSpPr txBox="1"/>
          <p:nvPr/>
        </p:nvSpPr>
        <p:spPr>
          <a:xfrm>
            <a:off x="8844796" y="5559725"/>
            <a:ext cx="1880643" cy="584775"/>
          </a:xfrm>
          <a:prstGeom prst="rect">
            <a:avLst/>
          </a:prstGeom>
          <a:solidFill>
            <a:srgbClr val="FF0000"/>
          </a:solidFill>
        </p:spPr>
        <p:txBody>
          <a:bodyPr wrap="none" rtlCol="0">
            <a:spAutoFit/>
          </a:bodyPr>
          <a:lstStyle/>
          <a:p>
            <a:r>
              <a:rPr kumimoji="1" lang="en-US" altLang="ja-JP" sz="3200">
                <a:solidFill>
                  <a:schemeClr val="bg1"/>
                </a:solidFill>
                <a:latin typeface="Noto Sans JP Medium" panose="020B0200000000000000" pitchFamily="50" charset="-128"/>
                <a:ea typeface="Noto Sans JP Medium" panose="020B0200000000000000" pitchFamily="50" charset="-128"/>
              </a:rPr>
              <a:t>CHANCE</a:t>
            </a:r>
            <a:endParaRPr kumimoji="1" lang="ja-JP" altLang="en-US" sz="3200">
              <a:solidFill>
                <a:schemeClr val="bg1"/>
              </a:solidFill>
              <a:latin typeface="Noto Sans JP Medium" panose="020B0200000000000000" pitchFamily="50" charset="-128"/>
              <a:ea typeface="Noto Sans JP Medium" panose="020B0200000000000000" pitchFamily="50" charset="-128"/>
            </a:endParaRPr>
          </a:p>
        </p:txBody>
      </p:sp>
      <p:sp>
        <p:nvSpPr>
          <p:cNvPr id="33" name="テキスト ボックス 32">
            <a:extLst>
              <a:ext uri="{FF2B5EF4-FFF2-40B4-BE49-F238E27FC236}">
                <a16:creationId xmlns:a16="http://schemas.microsoft.com/office/drawing/2014/main" id="{E6FFDF33-9C12-F232-CD4C-8BB6A969DE8D}"/>
              </a:ext>
            </a:extLst>
          </p:cNvPr>
          <p:cNvSpPr txBox="1"/>
          <p:nvPr/>
        </p:nvSpPr>
        <p:spPr>
          <a:xfrm>
            <a:off x="974792" y="6144500"/>
            <a:ext cx="6205923" cy="646331"/>
          </a:xfrm>
          <a:prstGeom prst="rect">
            <a:avLst/>
          </a:prstGeom>
          <a:noFill/>
        </p:spPr>
        <p:txBody>
          <a:bodyPr wrap="square" rtlCol="0">
            <a:spAutoFit/>
          </a:bodyPr>
          <a:lstStyle/>
          <a:p>
            <a:r>
              <a:rPr lang="ja-JP" altLang="en-US"/>
              <a:t>「「土浦市まち・ひと・しごと創生 人口ビジョン・総合戦略」策定に係るアンケート調査結果報告書」 より作成</a:t>
            </a:r>
            <a:endParaRPr kumimoji="1" lang="ja-JP" altLang="en-US"/>
          </a:p>
        </p:txBody>
      </p:sp>
      <p:pic>
        <p:nvPicPr>
          <p:cNvPr id="9" name="図 8" descr="グラフ, 円グラフ&#10;&#10;AI 生成コンテンツは誤りを含む可能性があります。">
            <a:extLst>
              <a:ext uri="{FF2B5EF4-FFF2-40B4-BE49-F238E27FC236}">
                <a16:creationId xmlns:a16="http://schemas.microsoft.com/office/drawing/2014/main" id="{22B7C077-9909-0F39-1BD1-F6BB989CE1DF}"/>
              </a:ext>
            </a:extLst>
          </p:cNvPr>
          <p:cNvPicPr>
            <a:picLocks noChangeAspect="1"/>
          </p:cNvPicPr>
          <p:nvPr/>
        </p:nvPicPr>
        <p:blipFill>
          <a:blip r:embed="rId4"/>
          <a:stretch>
            <a:fillRect/>
          </a:stretch>
        </p:blipFill>
        <p:spPr>
          <a:xfrm>
            <a:off x="145640" y="2145955"/>
            <a:ext cx="5681044" cy="3540865"/>
          </a:xfrm>
          <a:prstGeom prst="rect">
            <a:avLst/>
          </a:prstGeom>
        </p:spPr>
      </p:pic>
      <p:sp>
        <p:nvSpPr>
          <p:cNvPr id="3" name="スライド番号プレースホルダー 2">
            <a:extLst>
              <a:ext uri="{FF2B5EF4-FFF2-40B4-BE49-F238E27FC236}">
                <a16:creationId xmlns:a16="http://schemas.microsoft.com/office/drawing/2014/main" id="{AE26114D-3ED7-8B6B-76B4-DB845D74183D}"/>
              </a:ext>
            </a:extLst>
          </p:cNvPr>
          <p:cNvSpPr>
            <a:spLocks noGrp="1"/>
          </p:cNvSpPr>
          <p:nvPr>
            <p:ph type="sldNum" sz="quarter" idx="4"/>
          </p:nvPr>
        </p:nvSpPr>
        <p:spPr/>
        <p:txBody>
          <a:bodyPr/>
          <a:lstStyle/>
          <a:p>
            <a:fld id="{920DAE75-F842-4F4B-A191-0461469ED5EB}" type="slidenum">
              <a:rPr lang="ja-JP" altLang="en-US" smtClean="0"/>
              <a:pPr/>
              <a:t>14</a:t>
            </a:fld>
            <a:endParaRPr lang="ja-JP" altLang="en-US"/>
          </a:p>
        </p:txBody>
      </p:sp>
    </p:spTree>
    <p:extLst>
      <p:ext uri="{BB962C8B-B14F-4D97-AF65-F5344CB8AC3E}">
        <p14:creationId xmlns:p14="http://schemas.microsoft.com/office/powerpoint/2010/main" val="1707117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93AF7-03B4-01E2-6C82-6C592F3ACA27}"/>
            </a:ext>
          </a:extLst>
        </p:cNvPr>
        <p:cNvGrpSpPr/>
        <p:nvPr/>
      </p:nvGrpSpPr>
      <p:grpSpPr>
        <a:xfrm>
          <a:off x="0" y="0"/>
          <a:ext cx="0" cy="0"/>
          <a:chOff x="0" y="0"/>
          <a:chExt cx="0" cy="0"/>
        </a:xfrm>
      </p:grpSpPr>
      <p:sp>
        <p:nvSpPr>
          <p:cNvPr id="25" name="楕円 24">
            <a:extLst>
              <a:ext uri="{FF2B5EF4-FFF2-40B4-BE49-F238E27FC236}">
                <a16:creationId xmlns:a16="http://schemas.microsoft.com/office/drawing/2014/main" id="{3DD8C26A-883A-60FF-2FA4-47053619C105}"/>
              </a:ext>
            </a:extLst>
          </p:cNvPr>
          <p:cNvSpPr/>
          <p:nvPr/>
        </p:nvSpPr>
        <p:spPr>
          <a:xfrm>
            <a:off x="7045180" y="3675904"/>
            <a:ext cx="2498406" cy="1066355"/>
          </a:xfrm>
          <a:prstGeom prst="ellipse">
            <a:avLst/>
          </a:prstGeom>
          <a:solidFill>
            <a:schemeClr val="accent3">
              <a:lumMod val="60000"/>
              <a:lumOff val="4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吹き出し: 角を丸めた四角形 44">
            <a:extLst>
              <a:ext uri="{FF2B5EF4-FFF2-40B4-BE49-F238E27FC236}">
                <a16:creationId xmlns:a16="http://schemas.microsoft.com/office/drawing/2014/main" id="{0D745DED-0694-1F01-1F2D-F60883B4FB69}"/>
              </a:ext>
            </a:extLst>
          </p:cNvPr>
          <p:cNvSpPr/>
          <p:nvPr/>
        </p:nvSpPr>
        <p:spPr>
          <a:xfrm rot="10800000">
            <a:off x="6095469" y="4974909"/>
            <a:ext cx="2919195" cy="947057"/>
          </a:xfrm>
          <a:prstGeom prst="wedgeRoundRectCallout">
            <a:avLst>
              <a:gd name="adj1" fmla="val -19341"/>
              <a:gd name="adj2" fmla="val 115374"/>
              <a:gd name="adj3" fmla="val 16667"/>
            </a:avLst>
          </a:prstGeom>
          <a:solidFill>
            <a:schemeClr val="accent1">
              <a:lumMod val="60000"/>
              <a:lumOff val="40000"/>
            </a:schemeClr>
          </a:solidFill>
          <a:ln>
            <a:solidFill>
              <a:srgbClr val="7FC1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a:extLst>
              <a:ext uri="{FF2B5EF4-FFF2-40B4-BE49-F238E27FC236}">
                <a16:creationId xmlns:a16="http://schemas.microsoft.com/office/drawing/2014/main" id="{4010C4B6-38AA-A10F-7433-3A8484F95B9C}"/>
              </a:ext>
            </a:extLst>
          </p:cNvPr>
          <p:cNvSpPr>
            <a:spLocks noGrp="1"/>
          </p:cNvSpPr>
          <p:nvPr>
            <p:ph type="title"/>
          </p:nvPr>
        </p:nvSpPr>
        <p:spPr>
          <a:xfrm>
            <a:off x="460601" y="762061"/>
            <a:ext cx="10174742" cy="628798"/>
          </a:xfrm>
        </p:spPr>
        <p:txBody>
          <a:bodyPr>
            <a:normAutofit/>
          </a:bodyPr>
          <a:lstStyle/>
          <a:p>
            <a:r>
              <a:rPr lang="ja-JP" altLang="en-US"/>
              <a:t>土浦市の高校生を対象とした地域愛着の醸成</a:t>
            </a:r>
            <a:endParaRPr kumimoji="1" lang="ja-JP" altLang="en-US"/>
          </a:p>
        </p:txBody>
      </p:sp>
      <p:sp>
        <p:nvSpPr>
          <p:cNvPr id="11" name="テキスト ボックス 10">
            <a:extLst>
              <a:ext uri="{FF2B5EF4-FFF2-40B4-BE49-F238E27FC236}">
                <a16:creationId xmlns:a16="http://schemas.microsoft.com/office/drawing/2014/main" id="{171FFA64-61F6-337A-AD14-6185283A3CD2}"/>
              </a:ext>
            </a:extLst>
          </p:cNvPr>
          <p:cNvSpPr txBox="1"/>
          <p:nvPr/>
        </p:nvSpPr>
        <p:spPr>
          <a:xfrm>
            <a:off x="2872211" y="4188730"/>
            <a:ext cx="931665" cy="523220"/>
          </a:xfrm>
          <a:prstGeom prst="rect">
            <a:avLst/>
          </a:prstGeom>
          <a:noFill/>
        </p:spPr>
        <p:txBody>
          <a:bodyPr wrap="none" rtlCol="0">
            <a:spAutoFit/>
          </a:bodyPr>
          <a:lstStyle/>
          <a:p>
            <a:r>
              <a:rPr kumimoji="1" lang="en-US" altLang="ja-JP" sz="2800">
                <a:solidFill>
                  <a:schemeClr val="bg1"/>
                </a:solidFill>
                <a:latin typeface="Noto Sans JP Medium" panose="020B0200000000000000" pitchFamily="50" charset="-128"/>
                <a:ea typeface="Noto Sans JP Medium" panose="020B0200000000000000" pitchFamily="50" charset="-128"/>
              </a:rPr>
              <a:t>37%</a:t>
            </a:r>
            <a:endParaRPr kumimoji="1" lang="ja-JP" altLang="en-US" sz="2800">
              <a:solidFill>
                <a:schemeClr val="bg1"/>
              </a:solidFill>
              <a:latin typeface="Noto Sans JP Medium" panose="020B0200000000000000" pitchFamily="50" charset="-128"/>
              <a:ea typeface="Noto Sans JP Medium" panose="020B0200000000000000" pitchFamily="50" charset="-128"/>
            </a:endParaRPr>
          </a:p>
        </p:txBody>
      </p:sp>
      <p:sp>
        <p:nvSpPr>
          <p:cNvPr id="13" name="テキスト ボックス 12">
            <a:extLst>
              <a:ext uri="{FF2B5EF4-FFF2-40B4-BE49-F238E27FC236}">
                <a16:creationId xmlns:a16="http://schemas.microsoft.com/office/drawing/2014/main" id="{8743D0E7-E602-1164-2F1C-7C61C9937A6C}"/>
              </a:ext>
            </a:extLst>
          </p:cNvPr>
          <p:cNvSpPr txBox="1"/>
          <p:nvPr/>
        </p:nvSpPr>
        <p:spPr>
          <a:xfrm>
            <a:off x="2176677" y="5367580"/>
            <a:ext cx="931665" cy="523220"/>
          </a:xfrm>
          <a:prstGeom prst="rect">
            <a:avLst/>
          </a:prstGeom>
          <a:noFill/>
        </p:spPr>
        <p:txBody>
          <a:bodyPr wrap="none" rtlCol="0">
            <a:spAutoFit/>
          </a:bodyPr>
          <a:lstStyle/>
          <a:p>
            <a:r>
              <a:rPr kumimoji="1" lang="en-US" altLang="ja-JP" sz="2800">
                <a:solidFill>
                  <a:schemeClr val="bg1"/>
                </a:solidFill>
                <a:latin typeface="Noto Sans JP Medium" panose="020B0200000000000000" pitchFamily="50" charset="-128"/>
                <a:ea typeface="Noto Sans JP Medium" panose="020B0200000000000000" pitchFamily="50" charset="-128"/>
              </a:rPr>
              <a:t>21%</a:t>
            </a:r>
            <a:endParaRPr kumimoji="1" lang="ja-JP" altLang="en-US" sz="2800">
              <a:solidFill>
                <a:schemeClr val="bg1"/>
              </a:solidFill>
              <a:latin typeface="Noto Sans JP Medium" panose="020B0200000000000000" pitchFamily="50" charset="-128"/>
              <a:ea typeface="Noto Sans JP Medium" panose="020B0200000000000000" pitchFamily="50" charset="-128"/>
            </a:endParaRPr>
          </a:p>
        </p:txBody>
      </p:sp>
      <p:sp>
        <p:nvSpPr>
          <p:cNvPr id="15" name="テキスト ボックス 14">
            <a:extLst>
              <a:ext uri="{FF2B5EF4-FFF2-40B4-BE49-F238E27FC236}">
                <a16:creationId xmlns:a16="http://schemas.microsoft.com/office/drawing/2014/main" id="{448E4C1A-D747-93DF-40FE-6B01DE9DF2B8}"/>
              </a:ext>
            </a:extLst>
          </p:cNvPr>
          <p:cNvSpPr txBox="1"/>
          <p:nvPr/>
        </p:nvSpPr>
        <p:spPr>
          <a:xfrm>
            <a:off x="495771" y="4211873"/>
            <a:ext cx="5514651" cy="1569660"/>
          </a:xfrm>
          <a:prstGeom prst="rect">
            <a:avLst/>
          </a:prstGeom>
          <a:noFill/>
        </p:spPr>
        <p:txBody>
          <a:bodyPr wrap="none" rtlCol="0">
            <a:spAutoFit/>
          </a:bodyPr>
          <a:lstStyle/>
          <a:p>
            <a:r>
              <a:rPr lang="ja-JP" altLang="en-US" sz="3200">
                <a:latin typeface="Noto Sans JP Medium" panose="020B0200000000000000" pitchFamily="50" charset="-128"/>
                <a:ea typeface="Noto Sans JP Medium" panose="020B0200000000000000" pitchFamily="50" charset="-128"/>
              </a:rPr>
              <a:t>通学中の自然・人との接触が</a:t>
            </a:r>
            <a:endParaRPr lang="en-US" altLang="ja-JP" sz="3200">
              <a:latin typeface="Noto Sans JP Medium" panose="020B0200000000000000" pitchFamily="50" charset="-128"/>
              <a:ea typeface="Noto Sans JP Medium" panose="020B0200000000000000" pitchFamily="50" charset="-128"/>
            </a:endParaRPr>
          </a:p>
          <a:p>
            <a:r>
              <a:rPr lang="ja-JP" altLang="en-US" sz="3200">
                <a:latin typeface="Noto Sans JP Medium" panose="020B0200000000000000" pitchFamily="50" charset="-128"/>
                <a:ea typeface="Noto Sans JP Medium" panose="020B0200000000000000" pitchFamily="50" charset="-128"/>
              </a:rPr>
              <a:t>地域愛着を醸成する</a:t>
            </a:r>
            <a:endParaRPr lang="en-US" altLang="ja-JP" sz="3200">
              <a:latin typeface="Noto Sans JP Medium" panose="020B0200000000000000" pitchFamily="50" charset="-128"/>
              <a:ea typeface="Noto Sans JP Medium" panose="020B0200000000000000" pitchFamily="50" charset="-128"/>
            </a:endParaRPr>
          </a:p>
          <a:p>
            <a:r>
              <a:rPr lang="ja-JP" altLang="en-US" sz="3200">
                <a:latin typeface="Noto Sans JP Medium" panose="020B0200000000000000" pitchFamily="50" charset="-128"/>
                <a:ea typeface="Noto Sans JP Medium" panose="020B0200000000000000" pitchFamily="50" charset="-128"/>
              </a:rPr>
              <a:t>籔谷・阿久井</a:t>
            </a:r>
            <a:r>
              <a:rPr lang="en-US" altLang="ja-JP" sz="3200">
                <a:latin typeface="Noto Sans JP Medium" panose="020B0200000000000000" pitchFamily="50" charset="-128"/>
                <a:ea typeface="Noto Sans JP Medium" panose="020B0200000000000000" pitchFamily="50" charset="-128"/>
              </a:rPr>
              <a:t>(2021)</a:t>
            </a:r>
          </a:p>
        </p:txBody>
      </p:sp>
      <p:sp>
        <p:nvSpPr>
          <p:cNvPr id="17" name="テキスト ボックス 16">
            <a:extLst>
              <a:ext uri="{FF2B5EF4-FFF2-40B4-BE49-F238E27FC236}">
                <a16:creationId xmlns:a16="http://schemas.microsoft.com/office/drawing/2014/main" id="{4A787636-1857-E7E6-130A-84B57B4A8E92}"/>
              </a:ext>
            </a:extLst>
          </p:cNvPr>
          <p:cNvSpPr txBox="1"/>
          <p:nvPr/>
        </p:nvSpPr>
        <p:spPr>
          <a:xfrm>
            <a:off x="794531" y="3144053"/>
            <a:ext cx="931665" cy="523220"/>
          </a:xfrm>
          <a:prstGeom prst="rect">
            <a:avLst/>
          </a:prstGeom>
          <a:noFill/>
        </p:spPr>
        <p:txBody>
          <a:bodyPr wrap="none" rtlCol="0">
            <a:spAutoFit/>
          </a:bodyPr>
          <a:lstStyle/>
          <a:p>
            <a:r>
              <a:rPr kumimoji="1" lang="en-US" altLang="ja-JP" sz="2800">
                <a:solidFill>
                  <a:schemeClr val="bg1"/>
                </a:solidFill>
                <a:latin typeface="Noto Sans JP Medium" panose="020B0200000000000000" pitchFamily="50" charset="-128"/>
                <a:ea typeface="Noto Sans JP Medium" panose="020B0200000000000000" pitchFamily="50" charset="-128"/>
              </a:rPr>
              <a:t>23%</a:t>
            </a:r>
            <a:endParaRPr kumimoji="1" lang="ja-JP" altLang="en-US" sz="2800">
              <a:solidFill>
                <a:schemeClr val="bg1"/>
              </a:solidFill>
              <a:latin typeface="Noto Sans JP Medium" panose="020B0200000000000000" pitchFamily="50" charset="-128"/>
              <a:ea typeface="Noto Sans JP Medium" panose="020B0200000000000000" pitchFamily="50" charset="-128"/>
            </a:endParaRPr>
          </a:p>
        </p:txBody>
      </p:sp>
      <p:sp>
        <p:nvSpPr>
          <p:cNvPr id="3" name="コンテンツ プレースホルダー 2">
            <a:extLst>
              <a:ext uri="{FF2B5EF4-FFF2-40B4-BE49-F238E27FC236}">
                <a16:creationId xmlns:a16="http://schemas.microsoft.com/office/drawing/2014/main" id="{E481E48E-B68F-A545-EDB5-4AA6A7CC294E}"/>
              </a:ext>
            </a:extLst>
          </p:cNvPr>
          <p:cNvSpPr>
            <a:spLocks noGrp="1"/>
          </p:cNvSpPr>
          <p:nvPr>
            <p:ph sz="half" idx="1"/>
          </p:nvPr>
        </p:nvSpPr>
        <p:spPr>
          <a:xfrm>
            <a:off x="460601" y="2685773"/>
            <a:ext cx="5472598" cy="1080705"/>
          </a:xfrm>
        </p:spPr>
        <p:txBody>
          <a:bodyPr>
            <a:normAutofit/>
          </a:bodyPr>
          <a:lstStyle/>
          <a:p>
            <a:pPr marL="0" indent="0">
              <a:buNone/>
            </a:pPr>
            <a:r>
              <a:rPr lang="ja-JP" altLang="en-US" sz="3200"/>
              <a:t>地域愛着→</a:t>
            </a:r>
            <a:r>
              <a:rPr lang="en-US" altLang="ja-JP" sz="3200"/>
              <a:t>U</a:t>
            </a:r>
            <a:r>
              <a:rPr lang="ja-JP" altLang="en-US" sz="3200"/>
              <a:t>ターン意識</a:t>
            </a:r>
            <a:r>
              <a:rPr lang="ja-JP" altLang="en-US" sz="3200">
                <a:solidFill>
                  <a:srgbClr val="FF0000"/>
                </a:solidFill>
              </a:rPr>
              <a:t>高</a:t>
            </a:r>
            <a:endParaRPr lang="en-US" altLang="ja-JP" sz="3200">
              <a:solidFill>
                <a:srgbClr val="FF0000"/>
              </a:solidFill>
            </a:endParaRPr>
          </a:p>
          <a:p>
            <a:pPr marL="0" indent="0">
              <a:buNone/>
            </a:pPr>
            <a:endParaRPr lang="ja-JP" altLang="en-US"/>
          </a:p>
        </p:txBody>
      </p:sp>
      <p:cxnSp>
        <p:nvCxnSpPr>
          <p:cNvPr id="10" name="直線コネクタ 9">
            <a:extLst>
              <a:ext uri="{FF2B5EF4-FFF2-40B4-BE49-F238E27FC236}">
                <a16:creationId xmlns:a16="http://schemas.microsoft.com/office/drawing/2014/main" id="{E4DBBB6F-AB42-E49B-A33E-47A1B6096F7A}"/>
              </a:ext>
            </a:extLst>
          </p:cNvPr>
          <p:cNvCxnSpPr>
            <a:cxnSpLocks/>
          </p:cNvCxnSpPr>
          <p:nvPr/>
        </p:nvCxnSpPr>
        <p:spPr>
          <a:xfrm>
            <a:off x="537824" y="3150952"/>
            <a:ext cx="4851020" cy="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矢印: 上 13">
            <a:extLst>
              <a:ext uri="{FF2B5EF4-FFF2-40B4-BE49-F238E27FC236}">
                <a16:creationId xmlns:a16="http://schemas.microsoft.com/office/drawing/2014/main" id="{3185BA65-5454-5057-35BE-D52CB2897E33}"/>
              </a:ext>
            </a:extLst>
          </p:cNvPr>
          <p:cNvSpPr/>
          <p:nvPr/>
        </p:nvSpPr>
        <p:spPr>
          <a:xfrm>
            <a:off x="929580" y="3259947"/>
            <a:ext cx="484632" cy="882293"/>
          </a:xfrm>
          <a:prstGeom prst="upArrow">
            <a:avLst>
              <a:gd name="adj1" fmla="val 50000"/>
              <a:gd name="adj2" fmla="val 74708"/>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3BD2535C-F2F6-3D49-A35C-F83DD7590C0D}"/>
              </a:ext>
            </a:extLst>
          </p:cNvPr>
          <p:cNvSpPr txBox="1"/>
          <p:nvPr/>
        </p:nvSpPr>
        <p:spPr>
          <a:xfrm>
            <a:off x="6428866" y="4039956"/>
            <a:ext cx="902811" cy="523220"/>
          </a:xfrm>
          <a:prstGeom prst="rect">
            <a:avLst/>
          </a:prstGeom>
          <a:noFill/>
        </p:spPr>
        <p:txBody>
          <a:bodyPr wrap="none" rtlCol="0">
            <a:spAutoFit/>
          </a:bodyPr>
          <a:lstStyle/>
          <a:p>
            <a:r>
              <a:rPr lang="ja-JP" altLang="en-US" sz="2800">
                <a:latin typeface="Noto Sans JP Medium" panose="020B0200000000000000" pitchFamily="50" charset="-128"/>
                <a:ea typeface="Noto Sans JP Medium" panose="020B0200000000000000" pitchFamily="50" charset="-128"/>
              </a:rPr>
              <a:t>公園</a:t>
            </a:r>
            <a:endParaRPr lang="en-US" altLang="ja-JP" sz="2800">
              <a:latin typeface="Noto Sans JP Medium" panose="020B0200000000000000" pitchFamily="50" charset="-128"/>
              <a:ea typeface="Noto Sans JP Medium" panose="020B0200000000000000" pitchFamily="50" charset="-128"/>
            </a:endParaRPr>
          </a:p>
        </p:txBody>
      </p:sp>
      <p:pic>
        <p:nvPicPr>
          <p:cNvPr id="19" name="図 18" descr="アイコン&#10;&#10;AI 生成コンテンツは誤りを含む可能性があります。">
            <a:extLst>
              <a:ext uri="{FF2B5EF4-FFF2-40B4-BE49-F238E27FC236}">
                <a16:creationId xmlns:a16="http://schemas.microsoft.com/office/drawing/2014/main" id="{CCF26C1F-10E5-929B-4289-DA509F51E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8844" y="2372258"/>
            <a:ext cx="1492809" cy="1492809"/>
          </a:xfrm>
          <a:prstGeom prst="rect">
            <a:avLst/>
          </a:prstGeom>
        </p:spPr>
      </p:pic>
      <p:pic>
        <p:nvPicPr>
          <p:cNvPr id="23" name="コンテンツ プレースホルダー 23" descr="黒い背景に白い文字がある&#10;&#10;AI 生成コンテンツは誤りを含む可能性があります。">
            <a:extLst>
              <a:ext uri="{FF2B5EF4-FFF2-40B4-BE49-F238E27FC236}">
                <a16:creationId xmlns:a16="http://schemas.microsoft.com/office/drawing/2014/main" id="{FDB081F7-009F-F5BE-7B5E-ABAA71990A0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9507534" y="1544370"/>
            <a:ext cx="3085418" cy="3085418"/>
          </a:xfrm>
        </p:spPr>
      </p:pic>
      <p:sp>
        <p:nvSpPr>
          <p:cNvPr id="37" name="矢印: 下カーブ 36">
            <a:extLst>
              <a:ext uri="{FF2B5EF4-FFF2-40B4-BE49-F238E27FC236}">
                <a16:creationId xmlns:a16="http://schemas.microsoft.com/office/drawing/2014/main" id="{AE547A67-2B46-3040-C08C-D05E149898CC}"/>
              </a:ext>
            </a:extLst>
          </p:cNvPr>
          <p:cNvSpPr/>
          <p:nvPr/>
        </p:nvSpPr>
        <p:spPr>
          <a:xfrm flipH="1">
            <a:off x="6578725" y="2122723"/>
            <a:ext cx="3252226" cy="731520"/>
          </a:xfrm>
          <a:prstGeom prst="curvedDownArrow">
            <a:avLst>
              <a:gd name="adj1" fmla="val 22070"/>
              <a:gd name="adj2" fmla="val 69500"/>
              <a:gd name="adj3" fmla="val 36905"/>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矢印: 下カーブ 38">
            <a:extLst>
              <a:ext uri="{FF2B5EF4-FFF2-40B4-BE49-F238E27FC236}">
                <a16:creationId xmlns:a16="http://schemas.microsoft.com/office/drawing/2014/main" id="{79F34646-503B-2417-BB44-22EB86BE367D}"/>
              </a:ext>
            </a:extLst>
          </p:cNvPr>
          <p:cNvSpPr/>
          <p:nvPr/>
        </p:nvSpPr>
        <p:spPr>
          <a:xfrm rot="10800000" flipH="1">
            <a:off x="6731125" y="3410719"/>
            <a:ext cx="3252226" cy="731520"/>
          </a:xfrm>
          <a:prstGeom prst="curvedDownArrow">
            <a:avLst>
              <a:gd name="adj1" fmla="val 22070"/>
              <a:gd name="adj2" fmla="val 69500"/>
              <a:gd name="adj3" fmla="val 36905"/>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テキスト ボックス 41">
            <a:extLst>
              <a:ext uri="{FF2B5EF4-FFF2-40B4-BE49-F238E27FC236}">
                <a16:creationId xmlns:a16="http://schemas.microsoft.com/office/drawing/2014/main" id="{0C04BB75-65FC-0AA4-DE3F-1B791308A916}"/>
              </a:ext>
            </a:extLst>
          </p:cNvPr>
          <p:cNvSpPr txBox="1"/>
          <p:nvPr/>
        </p:nvSpPr>
        <p:spPr>
          <a:xfrm>
            <a:off x="7813089" y="2889342"/>
            <a:ext cx="902811" cy="523220"/>
          </a:xfrm>
          <a:prstGeom prst="rect">
            <a:avLst/>
          </a:prstGeom>
          <a:noFill/>
        </p:spPr>
        <p:txBody>
          <a:bodyPr wrap="none" rtlCol="0">
            <a:spAutoFit/>
          </a:bodyPr>
          <a:lstStyle/>
          <a:p>
            <a:r>
              <a:rPr kumimoji="1" lang="ja-JP" altLang="en-US" sz="2800">
                <a:latin typeface="Noto Sans JP Medium" panose="020B0200000000000000" pitchFamily="50" charset="-128"/>
                <a:ea typeface="Noto Sans JP Medium" panose="020B0200000000000000" pitchFamily="50" charset="-128"/>
              </a:rPr>
              <a:t>通学</a:t>
            </a:r>
          </a:p>
        </p:txBody>
      </p:sp>
      <p:sp>
        <p:nvSpPr>
          <p:cNvPr id="44" name="テキスト ボックス 43">
            <a:extLst>
              <a:ext uri="{FF2B5EF4-FFF2-40B4-BE49-F238E27FC236}">
                <a16:creationId xmlns:a16="http://schemas.microsoft.com/office/drawing/2014/main" id="{29B935C0-4B26-A259-C12E-8C8ABEC5E342}"/>
              </a:ext>
            </a:extLst>
          </p:cNvPr>
          <p:cNvSpPr txBox="1"/>
          <p:nvPr/>
        </p:nvSpPr>
        <p:spPr>
          <a:xfrm>
            <a:off x="6240156" y="5217606"/>
            <a:ext cx="2643672" cy="461665"/>
          </a:xfrm>
          <a:prstGeom prst="rect">
            <a:avLst/>
          </a:prstGeom>
          <a:noFill/>
        </p:spPr>
        <p:txBody>
          <a:bodyPr wrap="none" rtlCol="0">
            <a:spAutoFit/>
          </a:bodyPr>
          <a:lstStyle/>
          <a:p>
            <a:r>
              <a:rPr kumimoji="1" lang="ja-JP" altLang="en-US" sz="2400">
                <a:solidFill>
                  <a:schemeClr val="bg1"/>
                </a:solidFill>
                <a:latin typeface="Noto Sans JP Medium" panose="020B0200000000000000" pitchFamily="50" charset="-128"/>
                <a:ea typeface="Noto Sans JP Medium" panose="020B0200000000000000" pitchFamily="50" charset="-128"/>
              </a:rPr>
              <a:t>自然・人との接触</a:t>
            </a:r>
          </a:p>
        </p:txBody>
      </p:sp>
      <p:sp>
        <p:nvSpPr>
          <p:cNvPr id="47" name="矢印: 上 46">
            <a:extLst>
              <a:ext uri="{FF2B5EF4-FFF2-40B4-BE49-F238E27FC236}">
                <a16:creationId xmlns:a16="http://schemas.microsoft.com/office/drawing/2014/main" id="{C8908493-CA38-14A3-5BEC-9D0CDECEC118}"/>
              </a:ext>
            </a:extLst>
          </p:cNvPr>
          <p:cNvSpPr/>
          <p:nvPr/>
        </p:nvSpPr>
        <p:spPr>
          <a:xfrm rot="5400000">
            <a:off x="9266998" y="5052147"/>
            <a:ext cx="612473" cy="732414"/>
          </a:xfrm>
          <a:prstGeom prst="upArrow">
            <a:avLst>
              <a:gd name="adj1" fmla="val 50000"/>
              <a:gd name="adj2" fmla="val 54787"/>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楕円 47">
            <a:extLst>
              <a:ext uri="{FF2B5EF4-FFF2-40B4-BE49-F238E27FC236}">
                <a16:creationId xmlns:a16="http://schemas.microsoft.com/office/drawing/2014/main" id="{32F5671C-3256-D24A-A82B-D932BFD7CEAC}"/>
              </a:ext>
            </a:extLst>
          </p:cNvPr>
          <p:cNvSpPr/>
          <p:nvPr/>
        </p:nvSpPr>
        <p:spPr>
          <a:xfrm>
            <a:off x="9924617" y="4346240"/>
            <a:ext cx="2175857" cy="2043155"/>
          </a:xfrm>
          <a:prstGeom prst="ellipse">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a:latin typeface="Noto Sans JP Medium" panose="020B0200000000000000" pitchFamily="50" charset="-128"/>
                <a:ea typeface="Noto Sans JP Medium" panose="020B0200000000000000" pitchFamily="50" charset="-128"/>
              </a:rPr>
              <a:t>愛着</a:t>
            </a:r>
            <a:endParaRPr kumimoji="1" lang="en-US" altLang="ja-JP" sz="4000">
              <a:latin typeface="Noto Sans JP Medium" panose="020B0200000000000000" pitchFamily="50" charset="-128"/>
              <a:ea typeface="Noto Sans JP Medium" panose="020B0200000000000000" pitchFamily="50" charset="-128"/>
            </a:endParaRPr>
          </a:p>
          <a:p>
            <a:pPr algn="ctr"/>
            <a:r>
              <a:rPr kumimoji="1" lang="ja-JP" altLang="en-US" sz="4000">
                <a:latin typeface="Noto Sans JP Medium" panose="020B0200000000000000" pitchFamily="50" charset="-128"/>
                <a:ea typeface="Noto Sans JP Medium" panose="020B0200000000000000" pitchFamily="50" charset="-128"/>
              </a:rPr>
              <a:t>醸成</a:t>
            </a:r>
          </a:p>
        </p:txBody>
      </p:sp>
      <p:sp>
        <p:nvSpPr>
          <p:cNvPr id="2" name="スライド番号プレースホルダー 1">
            <a:extLst>
              <a:ext uri="{FF2B5EF4-FFF2-40B4-BE49-F238E27FC236}">
                <a16:creationId xmlns:a16="http://schemas.microsoft.com/office/drawing/2014/main" id="{4A39ED79-5CE7-D3B9-DFCE-B18378EBCE2D}"/>
              </a:ext>
            </a:extLst>
          </p:cNvPr>
          <p:cNvSpPr>
            <a:spLocks noGrp="1"/>
          </p:cNvSpPr>
          <p:nvPr>
            <p:ph type="sldNum" sz="quarter" idx="4"/>
          </p:nvPr>
        </p:nvSpPr>
        <p:spPr/>
        <p:txBody>
          <a:bodyPr/>
          <a:lstStyle/>
          <a:p>
            <a:fld id="{920DAE75-F842-4F4B-A191-0461469ED5EB}" type="slidenum">
              <a:rPr lang="ja-JP" altLang="en-US" smtClean="0"/>
              <a:pPr/>
              <a:t>15</a:t>
            </a:fld>
            <a:endParaRPr lang="ja-JP" altLang="en-US"/>
          </a:p>
        </p:txBody>
      </p:sp>
    </p:spTree>
    <p:extLst>
      <p:ext uri="{BB962C8B-B14F-4D97-AF65-F5344CB8AC3E}">
        <p14:creationId xmlns:p14="http://schemas.microsoft.com/office/powerpoint/2010/main" val="3143921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楕円 12">
            <a:extLst>
              <a:ext uri="{FF2B5EF4-FFF2-40B4-BE49-F238E27FC236}">
                <a16:creationId xmlns:a16="http://schemas.microsoft.com/office/drawing/2014/main" id="{031973AE-96CA-86D2-DA3D-CB9F5E90CDF9}"/>
              </a:ext>
            </a:extLst>
          </p:cNvPr>
          <p:cNvSpPr/>
          <p:nvPr/>
        </p:nvSpPr>
        <p:spPr>
          <a:xfrm>
            <a:off x="2671994" y="3321972"/>
            <a:ext cx="5769665" cy="3339536"/>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矢印: 左右 15">
            <a:extLst>
              <a:ext uri="{FF2B5EF4-FFF2-40B4-BE49-F238E27FC236}">
                <a16:creationId xmlns:a16="http://schemas.microsoft.com/office/drawing/2014/main" id="{B5BD2379-8898-CC80-8455-ADFB8EBCB1F0}"/>
              </a:ext>
            </a:extLst>
          </p:cNvPr>
          <p:cNvSpPr/>
          <p:nvPr/>
        </p:nvSpPr>
        <p:spPr>
          <a:xfrm>
            <a:off x="1716379" y="5123505"/>
            <a:ext cx="1519950" cy="484632"/>
          </a:xfrm>
          <a:prstGeom prst="leftRightArrow">
            <a:avLst>
              <a:gd name="adj1" fmla="val 50000"/>
              <a:gd name="adj2" fmla="val 50000"/>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左右 16">
            <a:extLst>
              <a:ext uri="{FF2B5EF4-FFF2-40B4-BE49-F238E27FC236}">
                <a16:creationId xmlns:a16="http://schemas.microsoft.com/office/drawing/2014/main" id="{FD368E15-83F6-39DD-4DE1-310603C72B85}"/>
              </a:ext>
            </a:extLst>
          </p:cNvPr>
          <p:cNvSpPr/>
          <p:nvPr/>
        </p:nvSpPr>
        <p:spPr>
          <a:xfrm rot="2452196">
            <a:off x="1760438" y="3777948"/>
            <a:ext cx="1684290" cy="484632"/>
          </a:xfrm>
          <a:prstGeom prst="leftRightArrow">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a:extLst>
              <a:ext uri="{FF2B5EF4-FFF2-40B4-BE49-F238E27FC236}">
                <a16:creationId xmlns:a16="http://schemas.microsoft.com/office/drawing/2014/main" id="{FC7B65C3-5DF1-4BB1-9F97-BA1235EC99C0}"/>
              </a:ext>
            </a:extLst>
          </p:cNvPr>
          <p:cNvSpPr>
            <a:spLocks noGrp="1"/>
          </p:cNvSpPr>
          <p:nvPr>
            <p:ph type="title"/>
          </p:nvPr>
        </p:nvSpPr>
        <p:spPr>
          <a:xfrm>
            <a:off x="460601" y="762061"/>
            <a:ext cx="10174742" cy="628798"/>
          </a:xfrm>
        </p:spPr>
        <p:txBody>
          <a:bodyPr>
            <a:normAutofit/>
          </a:bodyPr>
          <a:lstStyle/>
          <a:p>
            <a:r>
              <a:rPr lang="ja-JP" altLang="en-US"/>
              <a:t>土浦市の高校生を対象とした地域愛着の醸成</a:t>
            </a:r>
            <a:endParaRPr kumimoji="1" lang="ja-JP" altLang="en-US"/>
          </a:p>
        </p:txBody>
      </p:sp>
      <p:sp>
        <p:nvSpPr>
          <p:cNvPr id="14" name="テキスト ボックス 13">
            <a:extLst>
              <a:ext uri="{FF2B5EF4-FFF2-40B4-BE49-F238E27FC236}">
                <a16:creationId xmlns:a16="http://schemas.microsoft.com/office/drawing/2014/main" id="{3A5A1224-E59D-94D8-BD6C-5F3693D54CF5}"/>
              </a:ext>
            </a:extLst>
          </p:cNvPr>
          <p:cNvSpPr txBox="1"/>
          <p:nvPr/>
        </p:nvSpPr>
        <p:spPr>
          <a:xfrm>
            <a:off x="3704171" y="6122417"/>
            <a:ext cx="1005403" cy="584775"/>
          </a:xfrm>
          <a:prstGeom prst="rect">
            <a:avLst/>
          </a:prstGeom>
          <a:noFill/>
        </p:spPr>
        <p:txBody>
          <a:bodyPr wrap="none" rtlCol="0">
            <a:spAutoFit/>
          </a:bodyPr>
          <a:lstStyle/>
          <a:p>
            <a:r>
              <a:rPr kumimoji="1" lang="ja-JP" altLang="en-US" sz="3200">
                <a:latin typeface="Noto Sans JP Medium" panose="020B0200000000000000" pitchFamily="50" charset="-128"/>
                <a:ea typeface="Noto Sans JP Medium" panose="020B0200000000000000" pitchFamily="50" charset="-128"/>
              </a:rPr>
              <a:t>土浦</a:t>
            </a:r>
          </a:p>
        </p:txBody>
      </p:sp>
      <p:sp>
        <p:nvSpPr>
          <p:cNvPr id="15" name="楕円 14">
            <a:extLst>
              <a:ext uri="{FF2B5EF4-FFF2-40B4-BE49-F238E27FC236}">
                <a16:creationId xmlns:a16="http://schemas.microsoft.com/office/drawing/2014/main" id="{49428A3A-E9EE-2B2C-2D3E-3E3995224466}"/>
              </a:ext>
            </a:extLst>
          </p:cNvPr>
          <p:cNvSpPr/>
          <p:nvPr/>
        </p:nvSpPr>
        <p:spPr>
          <a:xfrm>
            <a:off x="391471" y="2787145"/>
            <a:ext cx="1373775" cy="125424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solidFill>
                <a:schemeClr val="tx1"/>
              </a:solidFill>
              <a:latin typeface="Noto Sans JP Medium" panose="020B0200000000000000" pitchFamily="50" charset="-128"/>
              <a:ea typeface="Noto Sans JP Medium" panose="020B0200000000000000" pitchFamily="50" charset="-128"/>
            </a:endParaRPr>
          </a:p>
        </p:txBody>
      </p:sp>
      <p:pic>
        <p:nvPicPr>
          <p:cNvPr id="24" name="コンテンツ プレースホルダー 23" descr="黒い背景に白い文字がある&#10;&#10;AI 生成コンテンツは誤りを含む可能性があります。">
            <a:extLst>
              <a:ext uri="{FF2B5EF4-FFF2-40B4-BE49-F238E27FC236}">
                <a16:creationId xmlns:a16="http://schemas.microsoft.com/office/drawing/2014/main" id="{5E7BC36F-F13F-1B82-F33D-7CF6C69A620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829282" y="3835399"/>
            <a:ext cx="2296825" cy="2296825"/>
          </a:xfrm>
        </p:spPr>
      </p:pic>
      <p:sp>
        <p:nvSpPr>
          <p:cNvPr id="28" name="楕円 27">
            <a:extLst>
              <a:ext uri="{FF2B5EF4-FFF2-40B4-BE49-F238E27FC236}">
                <a16:creationId xmlns:a16="http://schemas.microsoft.com/office/drawing/2014/main" id="{84283EE0-97AB-3FC1-1FAF-2C205F1479CD}"/>
              </a:ext>
            </a:extLst>
          </p:cNvPr>
          <p:cNvSpPr/>
          <p:nvPr/>
        </p:nvSpPr>
        <p:spPr>
          <a:xfrm>
            <a:off x="391471" y="4732966"/>
            <a:ext cx="1373775" cy="125424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800">
              <a:latin typeface="Noto Sans JP Medium" panose="020B0200000000000000" pitchFamily="50" charset="-128"/>
              <a:ea typeface="Noto Sans JP Medium" panose="020B0200000000000000" pitchFamily="50" charset="-128"/>
            </a:endParaRPr>
          </a:p>
        </p:txBody>
      </p:sp>
      <p:sp>
        <p:nvSpPr>
          <p:cNvPr id="29" name="楕円 28">
            <a:extLst>
              <a:ext uri="{FF2B5EF4-FFF2-40B4-BE49-F238E27FC236}">
                <a16:creationId xmlns:a16="http://schemas.microsoft.com/office/drawing/2014/main" id="{15A28A78-F57E-5C74-EEC2-99EF6207DE2C}"/>
              </a:ext>
            </a:extLst>
          </p:cNvPr>
          <p:cNvSpPr/>
          <p:nvPr/>
        </p:nvSpPr>
        <p:spPr>
          <a:xfrm>
            <a:off x="6195764" y="1990328"/>
            <a:ext cx="4439579" cy="1659394"/>
          </a:xfrm>
          <a:prstGeom prst="ellipse">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41F96AAE-5F31-8C9E-9550-731B3139E3F9}"/>
              </a:ext>
            </a:extLst>
          </p:cNvPr>
          <p:cNvSpPr txBox="1"/>
          <p:nvPr/>
        </p:nvSpPr>
        <p:spPr>
          <a:xfrm>
            <a:off x="5891872" y="1718289"/>
            <a:ext cx="1261884" cy="523220"/>
          </a:xfrm>
          <a:prstGeom prst="rect">
            <a:avLst/>
          </a:prstGeom>
          <a:noFill/>
        </p:spPr>
        <p:txBody>
          <a:bodyPr wrap="none" rtlCol="0">
            <a:spAutoFit/>
          </a:bodyPr>
          <a:lstStyle/>
          <a:p>
            <a:r>
              <a:rPr kumimoji="1" lang="ja-JP" altLang="en-US" sz="2800">
                <a:latin typeface="Noto Sans JP Medium" panose="020B0200000000000000" pitchFamily="50" charset="-128"/>
                <a:ea typeface="Noto Sans JP Medium" panose="020B0200000000000000" pitchFamily="50" charset="-128"/>
              </a:rPr>
              <a:t>東京圏</a:t>
            </a:r>
          </a:p>
        </p:txBody>
      </p:sp>
      <p:sp>
        <p:nvSpPr>
          <p:cNvPr id="34" name="矢印: 上 33">
            <a:extLst>
              <a:ext uri="{FF2B5EF4-FFF2-40B4-BE49-F238E27FC236}">
                <a16:creationId xmlns:a16="http://schemas.microsoft.com/office/drawing/2014/main" id="{0ED96B31-DC01-0959-C3F4-4C8D127CD9A6}"/>
              </a:ext>
            </a:extLst>
          </p:cNvPr>
          <p:cNvSpPr/>
          <p:nvPr/>
        </p:nvSpPr>
        <p:spPr>
          <a:xfrm rot="5400000">
            <a:off x="5305718" y="4515836"/>
            <a:ext cx="448443" cy="1253943"/>
          </a:xfrm>
          <a:prstGeom prst="upArrow">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矢印: 上 34">
            <a:extLst>
              <a:ext uri="{FF2B5EF4-FFF2-40B4-BE49-F238E27FC236}">
                <a16:creationId xmlns:a16="http://schemas.microsoft.com/office/drawing/2014/main" id="{75A7A3D4-EAD0-8DC0-C489-A5DC52355B4E}"/>
              </a:ext>
            </a:extLst>
          </p:cNvPr>
          <p:cNvSpPr/>
          <p:nvPr/>
        </p:nvSpPr>
        <p:spPr>
          <a:xfrm rot="12992332">
            <a:off x="7836254" y="3544429"/>
            <a:ext cx="439575" cy="1108408"/>
          </a:xfrm>
          <a:prstGeom prst="upArrow">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矢印: 上 35">
            <a:extLst>
              <a:ext uri="{FF2B5EF4-FFF2-40B4-BE49-F238E27FC236}">
                <a16:creationId xmlns:a16="http://schemas.microsoft.com/office/drawing/2014/main" id="{A0665EB5-1D10-5E7E-0F21-5245B6611BB2}"/>
              </a:ext>
            </a:extLst>
          </p:cNvPr>
          <p:cNvSpPr/>
          <p:nvPr/>
        </p:nvSpPr>
        <p:spPr>
          <a:xfrm rot="3259228">
            <a:off x="5470761" y="2739151"/>
            <a:ext cx="609600" cy="2222366"/>
          </a:xfrm>
          <a:prstGeom prst="upArrow">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9" name="図 38" descr="図形&#10;&#10;AI 生成コンテンツは誤りを含む可能性があります。">
            <a:extLst>
              <a:ext uri="{FF2B5EF4-FFF2-40B4-BE49-F238E27FC236}">
                <a16:creationId xmlns:a16="http://schemas.microsoft.com/office/drawing/2014/main" id="{BB6C7746-065D-5D3F-154E-164A717765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2161" y="1853351"/>
            <a:ext cx="1704897" cy="1397111"/>
          </a:xfrm>
          <a:prstGeom prst="rect">
            <a:avLst/>
          </a:prstGeom>
        </p:spPr>
      </p:pic>
      <p:pic>
        <p:nvPicPr>
          <p:cNvPr id="41" name="グラフィックス 40">
            <a:extLst>
              <a:ext uri="{FF2B5EF4-FFF2-40B4-BE49-F238E27FC236}">
                <a16:creationId xmlns:a16="http://schemas.microsoft.com/office/drawing/2014/main" id="{96863D54-808B-3A5E-85F7-463CE3371AA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03401" y="1605718"/>
            <a:ext cx="1607129" cy="1607129"/>
          </a:xfrm>
          <a:prstGeom prst="rect">
            <a:avLst/>
          </a:prstGeom>
        </p:spPr>
      </p:pic>
      <p:pic>
        <p:nvPicPr>
          <p:cNvPr id="42" name="グラフィックス 41">
            <a:extLst>
              <a:ext uri="{FF2B5EF4-FFF2-40B4-BE49-F238E27FC236}">
                <a16:creationId xmlns:a16="http://schemas.microsoft.com/office/drawing/2014/main" id="{B074B6C0-D095-E001-A750-74C48B39C1FF}"/>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6106833" y="4223891"/>
            <a:ext cx="1607129" cy="1607129"/>
          </a:xfrm>
          <a:prstGeom prst="rect">
            <a:avLst/>
          </a:prstGeom>
        </p:spPr>
      </p:pic>
      <p:sp>
        <p:nvSpPr>
          <p:cNvPr id="44" name="テキスト ボックス 43">
            <a:extLst>
              <a:ext uri="{FF2B5EF4-FFF2-40B4-BE49-F238E27FC236}">
                <a16:creationId xmlns:a16="http://schemas.microsoft.com/office/drawing/2014/main" id="{5D811B2B-39C4-CEC0-BF2E-B8D9B75DA9D1}"/>
              </a:ext>
            </a:extLst>
          </p:cNvPr>
          <p:cNvSpPr txBox="1"/>
          <p:nvPr/>
        </p:nvSpPr>
        <p:spPr>
          <a:xfrm>
            <a:off x="4938461" y="5309840"/>
            <a:ext cx="1021433" cy="584775"/>
          </a:xfrm>
          <a:prstGeom prst="rect">
            <a:avLst/>
          </a:prstGeom>
          <a:noFill/>
        </p:spPr>
        <p:txBody>
          <a:bodyPr wrap="none" rtlCol="0">
            <a:spAutoFit/>
          </a:bodyPr>
          <a:lstStyle/>
          <a:p>
            <a:r>
              <a:rPr kumimoji="1" lang="ja-JP" altLang="en-US" sz="3200" b="1">
                <a:latin typeface="Noto Sans JP Medium" panose="020B0200000000000000" pitchFamily="50" charset="-128"/>
                <a:ea typeface="Noto Sans JP Medium" panose="020B0200000000000000" pitchFamily="50" charset="-128"/>
              </a:rPr>
              <a:t>就職</a:t>
            </a:r>
          </a:p>
        </p:txBody>
      </p:sp>
      <p:sp>
        <p:nvSpPr>
          <p:cNvPr id="45" name="テキスト ボックス 44">
            <a:extLst>
              <a:ext uri="{FF2B5EF4-FFF2-40B4-BE49-F238E27FC236}">
                <a16:creationId xmlns:a16="http://schemas.microsoft.com/office/drawing/2014/main" id="{A2EDDBE7-5E33-3C4E-ADD6-D024B67AF1DD}"/>
              </a:ext>
            </a:extLst>
          </p:cNvPr>
          <p:cNvSpPr txBox="1"/>
          <p:nvPr/>
        </p:nvSpPr>
        <p:spPr>
          <a:xfrm>
            <a:off x="8342884" y="3831788"/>
            <a:ext cx="1696298" cy="584775"/>
          </a:xfrm>
          <a:prstGeom prst="rect">
            <a:avLst/>
          </a:prstGeom>
          <a:noFill/>
        </p:spPr>
        <p:txBody>
          <a:bodyPr wrap="none" rtlCol="0">
            <a:spAutoFit/>
          </a:bodyPr>
          <a:lstStyle/>
          <a:p>
            <a:r>
              <a:rPr lang="en-US" altLang="ja-JP" sz="3200" b="1">
                <a:latin typeface="Noto Sans JP Medium" panose="020B0200000000000000" pitchFamily="50" charset="-128"/>
                <a:ea typeface="Noto Sans JP Medium" panose="020B0200000000000000" pitchFamily="50" charset="-128"/>
              </a:rPr>
              <a:t>U</a:t>
            </a:r>
            <a:r>
              <a:rPr lang="ja-JP" altLang="en-US" sz="3200" b="1">
                <a:latin typeface="Noto Sans JP Medium" panose="020B0200000000000000" pitchFamily="50" charset="-128"/>
                <a:ea typeface="Noto Sans JP Medium" panose="020B0200000000000000" pitchFamily="50" charset="-128"/>
              </a:rPr>
              <a:t>ターン</a:t>
            </a:r>
            <a:endParaRPr kumimoji="1" lang="ja-JP" altLang="en-US" sz="3200" b="1">
              <a:latin typeface="Noto Sans JP Medium" panose="020B0200000000000000" pitchFamily="50" charset="-128"/>
              <a:ea typeface="Noto Sans JP Medium" panose="020B0200000000000000" pitchFamily="50" charset="-128"/>
            </a:endParaRPr>
          </a:p>
        </p:txBody>
      </p:sp>
      <p:sp>
        <p:nvSpPr>
          <p:cNvPr id="47" name="テキスト ボックス 46">
            <a:extLst>
              <a:ext uri="{FF2B5EF4-FFF2-40B4-BE49-F238E27FC236}">
                <a16:creationId xmlns:a16="http://schemas.microsoft.com/office/drawing/2014/main" id="{9080FA91-B6C5-5D66-C498-CF971E01F616}"/>
              </a:ext>
            </a:extLst>
          </p:cNvPr>
          <p:cNvSpPr txBox="1"/>
          <p:nvPr/>
        </p:nvSpPr>
        <p:spPr>
          <a:xfrm>
            <a:off x="4961455" y="3670580"/>
            <a:ext cx="1723549" cy="461665"/>
          </a:xfrm>
          <a:prstGeom prst="rect">
            <a:avLst/>
          </a:prstGeom>
          <a:noFill/>
        </p:spPr>
        <p:txBody>
          <a:bodyPr wrap="none" rtlCol="0">
            <a:spAutoFit/>
          </a:bodyPr>
          <a:lstStyle/>
          <a:p>
            <a:r>
              <a:rPr kumimoji="1" lang="ja-JP" altLang="en-US" sz="2400">
                <a:latin typeface="Noto Sans JP Medium" panose="020B0200000000000000" pitchFamily="50" charset="-128"/>
                <a:ea typeface="Noto Sans JP Medium" panose="020B0200000000000000" pitchFamily="50" charset="-128"/>
              </a:rPr>
              <a:t>進学・就職</a:t>
            </a:r>
          </a:p>
        </p:txBody>
      </p:sp>
      <p:sp>
        <p:nvSpPr>
          <p:cNvPr id="49" name="テキスト ボックス 48">
            <a:extLst>
              <a:ext uri="{FF2B5EF4-FFF2-40B4-BE49-F238E27FC236}">
                <a16:creationId xmlns:a16="http://schemas.microsoft.com/office/drawing/2014/main" id="{AD6E4958-7C10-7A21-7605-0A0DEE2844F3}"/>
              </a:ext>
            </a:extLst>
          </p:cNvPr>
          <p:cNvSpPr txBox="1"/>
          <p:nvPr/>
        </p:nvSpPr>
        <p:spPr>
          <a:xfrm>
            <a:off x="2098200" y="3696227"/>
            <a:ext cx="800219" cy="461665"/>
          </a:xfrm>
          <a:prstGeom prst="rect">
            <a:avLst/>
          </a:prstGeom>
          <a:noFill/>
        </p:spPr>
        <p:txBody>
          <a:bodyPr wrap="none" rtlCol="0">
            <a:spAutoFit/>
          </a:bodyPr>
          <a:lstStyle/>
          <a:p>
            <a:r>
              <a:rPr lang="ja-JP" altLang="en-US" sz="2400">
                <a:latin typeface="Noto Sans JP Medium" panose="020B0200000000000000" pitchFamily="50" charset="-128"/>
                <a:ea typeface="Noto Sans JP Medium" panose="020B0200000000000000" pitchFamily="50" charset="-128"/>
              </a:rPr>
              <a:t>通</a:t>
            </a:r>
            <a:r>
              <a:rPr kumimoji="1" lang="ja-JP" altLang="en-US" sz="2400">
                <a:latin typeface="Noto Sans JP Medium" panose="020B0200000000000000" pitchFamily="50" charset="-128"/>
                <a:ea typeface="Noto Sans JP Medium" panose="020B0200000000000000" pitchFamily="50" charset="-128"/>
              </a:rPr>
              <a:t>学</a:t>
            </a:r>
          </a:p>
        </p:txBody>
      </p:sp>
      <p:sp>
        <p:nvSpPr>
          <p:cNvPr id="50" name="テキスト ボックス 49">
            <a:extLst>
              <a:ext uri="{FF2B5EF4-FFF2-40B4-BE49-F238E27FC236}">
                <a16:creationId xmlns:a16="http://schemas.microsoft.com/office/drawing/2014/main" id="{AC49A546-5E35-B8D1-022B-44647A98DE73}"/>
              </a:ext>
            </a:extLst>
          </p:cNvPr>
          <p:cNvSpPr txBox="1"/>
          <p:nvPr/>
        </p:nvSpPr>
        <p:spPr>
          <a:xfrm>
            <a:off x="2098200" y="5122915"/>
            <a:ext cx="800219" cy="461665"/>
          </a:xfrm>
          <a:prstGeom prst="rect">
            <a:avLst/>
          </a:prstGeom>
          <a:noFill/>
        </p:spPr>
        <p:txBody>
          <a:bodyPr wrap="none" rtlCol="0">
            <a:spAutoFit/>
          </a:bodyPr>
          <a:lstStyle/>
          <a:p>
            <a:r>
              <a:rPr lang="ja-JP" altLang="en-US" sz="2400">
                <a:latin typeface="Noto Sans JP Medium" panose="020B0200000000000000" pitchFamily="50" charset="-128"/>
                <a:ea typeface="Noto Sans JP Medium" panose="020B0200000000000000" pitchFamily="50" charset="-128"/>
              </a:rPr>
              <a:t>通</a:t>
            </a:r>
            <a:r>
              <a:rPr kumimoji="1" lang="ja-JP" altLang="en-US" sz="2400">
                <a:latin typeface="Noto Sans JP Medium" panose="020B0200000000000000" pitchFamily="50" charset="-128"/>
                <a:ea typeface="Noto Sans JP Medium" panose="020B0200000000000000" pitchFamily="50" charset="-128"/>
              </a:rPr>
              <a:t>学</a:t>
            </a:r>
          </a:p>
        </p:txBody>
      </p:sp>
      <p:sp>
        <p:nvSpPr>
          <p:cNvPr id="6" name="テキスト ボックス 5">
            <a:extLst>
              <a:ext uri="{FF2B5EF4-FFF2-40B4-BE49-F238E27FC236}">
                <a16:creationId xmlns:a16="http://schemas.microsoft.com/office/drawing/2014/main" id="{5D8D9254-D6BF-2E5E-AC49-77FC19A7D599}"/>
              </a:ext>
            </a:extLst>
          </p:cNvPr>
          <p:cNvSpPr txBox="1"/>
          <p:nvPr/>
        </p:nvSpPr>
        <p:spPr>
          <a:xfrm>
            <a:off x="682195" y="1904286"/>
            <a:ext cx="3693162" cy="523220"/>
          </a:xfrm>
          <a:prstGeom prst="rect">
            <a:avLst/>
          </a:prstGeom>
          <a:noFill/>
        </p:spPr>
        <p:txBody>
          <a:bodyPr wrap="square" rtlCol="0">
            <a:spAutoFit/>
          </a:bodyPr>
          <a:lstStyle/>
          <a:p>
            <a:r>
              <a:rPr kumimoji="1" lang="ja-JP" altLang="en-US" sz="2800" b="1">
                <a:latin typeface="Noto Sans JP Medium" panose="020B0200000000000000" pitchFamily="50" charset="-128"/>
                <a:ea typeface="Noto Sans JP Medium" panose="020B0200000000000000" pitchFamily="50" charset="-128"/>
              </a:rPr>
              <a:t>ー介入イメージ図ー</a:t>
            </a:r>
            <a:endParaRPr kumimoji="1" lang="ja-JP" altLang="en-US" sz="2400">
              <a:latin typeface="Noto Sans JP Medium" panose="020B0200000000000000" pitchFamily="50" charset="-128"/>
              <a:ea typeface="Noto Sans JP Medium" panose="020B0200000000000000" pitchFamily="50" charset="-128"/>
            </a:endParaRPr>
          </a:p>
        </p:txBody>
      </p:sp>
      <p:sp>
        <p:nvSpPr>
          <p:cNvPr id="8" name="テキスト ボックス 7">
            <a:extLst>
              <a:ext uri="{FF2B5EF4-FFF2-40B4-BE49-F238E27FC236}">
                <a16:creationId xmlns:a16="http://schemas.microsoft.com/office/drawing/2014/main" id="{A3605029-D28E-34F8-1477-E9CE3D3FD27D}"/>
              </a:ext>
            </a:extLst>
          </p:cNvPr>
          <p:cNvSpPr txBox="1"/>
          <p:nvPr/>
        </p:nvSpPr>
        <p:spPr>
          <a:xfrm>
            <a:off x="192036" y="3927059"/>
            <a:ext cx="814401" cy="461665"/>
          </a:xfrm>
          <a:prstGeom prst="rect">
            <a:avLst/>
          </a:prstGeom>
          <a:noFill/>
        </p:spPr>
        <p:txBody>
          <a:bodyPr wrap="square">
            <a:spAutoFit/>
          </a:bodyPr>
          <a:lstStyle/>
          <a:p>
            <a:r>
              <a:rPr kumimoji="1" lang="ja-JP" altLang="en-US" sz="2400" b="1">
                <a:latin typeface="Noto Sans JP Medium" panose="020B0200000000000000" pitchFamily="50" charset="-128"/>
                <a:ea typeface="Noto Sans JP Medium" panose="020B0200000000000000" pitchFamily="50" charset="-128"/>
              </a:rPr>
              <a:t>市外</a:t>
            </a:r>
          </a:p>
        </p:txBody>
      </p:sp>
      <p:sp>
        <p:nvSpPr>
          <p:cNvPr id="9" name="テキスト ボックス 8">
            <a:extLst>
              <a:ext uri="{FF2B5EF4-FFF2-40B4-BE49-F238E27FC236}">
                <a16:creationId xmlns:a16="http://schemas.microsoft.com/office/drawing/2014/main" id="{723A07FD-BBD7-4B64-CA18-113834376E19}"/>
              </a:ext>
            </a:extLst>
          </p:cNvPr>
          <p:cNvSpPr txBox="1"/>
          <p:nvPr/>
        </p:nvSpPr>
        <p:spPr>
          <a:xfrm>
            <a:off x="166660" y="5891584"/>
            <a:ext cx="814401" cy="461665"/>
          </a:xfrm>
          <a:prstGeom prst="rect">
            <a:avLst/>
          </a:prstGeom>
          <a:noFill/>
        </p:spPr>
        <p:txBody>
          <a:bodyPr wrap="square">
            <a:spAutoFit/>
          </a:bodyPr>
          <a:lstStyle/>
          <a:p>
            <a:r>
              <a:rPr kumimoji="1" lang="ja-JP" altLang="en-US" sz="2400" b="1">
                <a:latin typeface="Noto Sans JP Medium" panose="020B0200000000000000" pitchFamily="50" charset="-128"/>
                <a:ea typeface="Noto Sans JP Medium" panose="020B0200000000000000" pitchFamily="50" charset="-128"/>
              </a:rPr>
              <a:t>市内</a:t>
            </a:r>
          </a:p>
        </p:txBody>
      </p:sp>
      <p:pic>
        <p:nvPicPr>
          <p:cNvPr id="11" name="図 10" descr="アイコン&#10;&#10;AI 生成コンテンツは誤りを含む可能性があります。">
            <a:extLst>
              <a:ext uri="{FF2B5EF4-FFF2-40B4-BE49-F238E27FC236}">
                <a16:creationId xmlns:a16="http://schemas.microsoft.com/office/drawing/2014/main" id="{17D3DCB6-D574-2741-5EFC-061A82E536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5215" y="2699752"/>
            <a:ext cx="1026190" cy="1026190"/>
          </a:xfrm>
          <a:prstGeom prst="rect">
            <a:avLst/>
          </a:prstGeom>
        </p:spPr>
      </p:pic>
      <p:pic>
        <p:nvPicPr>
          <p:cNvPr id="12" name="図 11" descr="アイコン&#10;&#10;AI 生成コンテンツは誤りを含む可能性があります。">
            <a:extLst>
              <a:ext uri="{FF2B5EF4-FFF2-40B4-BE49-F238E27FC236}">
                <a16:creationId xmlns:a16="http://schemas.microsoft.com/office/drawing/2014/main" id="{55C49114-9807-923F-969F-28658E794D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3860" y="4609820"/>
            <a:ext cx="1026190" cy="1026190"/>
          </a:xfrm>
          <a:prstGeom prst="rect">
            <a:avLst/>
          </a:prstGeom>
        </p:spPr>
      </p:pic>
      <p:sp>
        <p:nvSpPr>
          <p:cNvPr id="2" name="スライド番号プレースホルダー 1">
            <a:extLst>
              <a:ext uri="{FF2B5EF4-FFF2-40B4-BE49-F238E27FC236}">
                <a16:creationId xmlns:a16="http://schemas.microsoft.com/office/drawing/2014/main" id="{BBDE4ACF-896E-A562-D2DF-F5186842256E}"/>
              </a:ext>
            </a:extLst>
          </p:cNvPr>
          <p:cNvSpPr>
            <a:spLocks noGrp="1"/>
          </p:cNvSpPr>
          <p:nvPr>
            <p:ph type="sldNum" sz="quarter" idx="4"/>
          </p:nvPr>
        </p:nvSpPr>
        <p:spPr/>
        <p:txBody>
          <a:bodyPr/>
          <a:lstStyle/>
          <a:p>
            <a:fld id="{920DAE75-F842-4F4B-A191-0461469ED5EB}" type="slidenum">
              <a:rPr lang="ja-JP" altLang="en-US" smtClean="0"/>
              <a:pPr/>
              <a:t>16</a:t>
            </a:fld>
            <a:endParaRPr lang="ja-JP" altLang="en-US"/>
          </a:p>
        </p:txBody>
      </p:sp>
    </p:spTree>
    <p:extLst>
      <p:ext uri="{BB962C8B-B14F-4D97-AF65-F5344CB8AC3E}">
        <p14:creationId xmlns:p14="http://schemas.microsoft.com/office/powerpoint/2010/main" val="1062898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A5716-9CC7-0913-F383-2D5DC1F22774}"/>
            </a:ext>
          </a:extLst>
        </p:cNvPr>
        <p:cNvGrpSpPr/>
        <p:nvPr/>
      </p:nvGrpSpPr>
      <p:grpSpPr>
        <a:xfrm>
          <a:off x="0" y="0"/>
          <a:ext cx="0" cy="0"/>
          <a:chOff x="0" y="0"/>
          <a:chExt cx="0" cy="0"/>
        </a:xfrm>
      </p:grpSpPr>
      <p:sp>
        <p:nvSpPr>
          <p:cNvPr id="13" name="楕円 12">
            <a:extLst>
              <a:ext uri="{FF2B5EF4-FFF2-40B4-BE49-F238E27FC236}">
                <a16:creationId xmlns:a16="http://schemas.microsoft.com/office/drawing/2014/main" id="{52269099-D3F2-60D8-86E3-3A8C7D6959B9}"/>
              </a:ext>
            </a:extLst>
          </p:cNvPr>
          <p:cNvSpPr/>
          <p:nvPr/>
        </p:nvSpPr>
        <p:spPr>
          <a:xfrm>
            <a:off x="2671994" y="3321972"/>
            <a:ext cx="5769665" cy="3339536"/>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左右 17">
            <a:extLst>
              <a:ext uri="{FF2B5EF4-FFF2-40B4-BE49-F238E27FC236}">
                <a16:creationId xmlns:a16="http://schemas.microsoft.com/office/drawing/2014/main" id="{CDEA1078-11AC-A4AC-6599-288AB05FF085}"/>
              </a:ext>
            </a:extLst>
          </p:cNvPr>
          <p:cNvSpPr/>
          <p:nvPr/>
        </p:nvSpPr>
        <p:spPr>
          <a:xfrm>
            <a:off x="1716379" y="5123505"/>
            <a:ext cx="1519950" cy="484632"/>
          </a:xfrm>
          <a:prstGeom prst="leftRightArrow">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左右 16">
            <a:extLst>
              <a:ext uri="{FF2B5EF4-FFF2-40B4-BE49-F238E27FC236}">
                <a16:creationId xmlns:a16="http://schemas.microsoft.com/office/drawing/2014/main" id="{85AB0015-6089-231F-E536-BD85F846F02F}"/>
              </a:ext>
            </a:extLst>
          </p:cNvPr>
          <p:cNvSpPr/>
          <p:nvPr/>
        </p:nvSpPr>
        <p:spPr>
          <a:xfrm rot="2452196">
            <a:off x="1760438" y="3777948"/>
            <a:ext cx="1684290" cy="484632"/>
          </a:xfrm>
          <a:prstGeom prst="leftRightArrow">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a:extLst>
              <a:ext uri="{FF2B5EF4-FFF2-40B4-BE49-F238E27FC236}">
                <a16:creationId xmlns:a16="http://schemas.microsoft.com/office/drawing/2014/main" id="{111E1068-12B5-D2AB-F354-469D103FA4DE}"/>
              </a:ext>
            </a:extLst>
          </p:cNvPr>
          <p:cNvSpPr>
            <a:spLocks noGrp="1"/>
          </p:cNvSpPr>
          <p:nvPr>
            <p:ph type="title"/>
          </p:nvPr>
        </p:nvSpPr>
        <p:spPr>
          <a:xfrm>
            <a:off x="460601" y="762061"/>
            <a:ext cx="10174742" cy="628798"/>
          </a:xfrm>
        </p:spPr>
        <p:txBody>
          <a:bodyPr>
            <a:normAutofit/>
          </a:bodyPr>
          <a:lstStyle/>
          <a:p>
            <a:r>
              <a:rPr lang="ja-JP" altLang="en-US"/>
              <a:t>土浦市の高校生を対象とした地域愛着の醸成</a:t>
            </a:r>
            <a:endParaRPr kumimoji="1" lang="ja-JP" altLang="en-US"/>
          </a:p>
        </p:txBody>
      </p:sp>
      <p:sp>
        <p:nvSpPr>
          <p:cNvPr id="14" name="テキスト ボックス 13">
            <a:extLst>
              <a:ext uri="{FF2B5EF4-FFF2-40B4-BE49-F238E27FC236}">
                <a16:creationId xmlns:a16="http://schemas.microsoft.com/office/drawing/2014/main" id="{5C8EFF06-DF05-44A5-C3A7-1778079F1C33}"/>
              </a:ext>
            </a:extLst>
          </p:cNvPr>
          <p:cNvSpPr txBox="1"/>
          <p:nvPr/>
        </p:nvSpPr>
        <p:spPr>
          <a:xfrm>
            <a:off x="3704171" y="6122417"/>
            <a:ext cx="1005403" cy="584775"/>
          </a:xfrm>
          <a:prstGeom prst="rect">
            <a:avLst/>
          </a:prstGeom>
          <a:noFill/>
        </p:spPr>
        <p:txBody>
          <a:bodyPr wrap="none" rtlCol="0">
            <a:spAutoFit/>
          </a:bodyPr>
          <a:lstStyle/>
          <a:p>
            <a:r>
              <a:rPr kumimoji="1" lang="ja-JP" altLang="en-US" sz="3200">
                <a:latin typeface="Noto Sans JP Medium" panose="020B0200000000000000" pitchFamily="50" charset="-128"/>
                <a:ea typeface="Noto Sans JP Medium" panose="020B0200000000000000" pitchFamily="50" charset="-128"/>
              </a:rPr>
              <a:t>土浦</a:t>
            </a:r>
          </a:p>
        </p:txBody>
      </p:sp>
      <p:sp>
        <p:nvSpPr>
          <p:cNvPr id="15" name="楕円 14">
            <a:extLst>
              <a:ext uri="{FF2B5EF4-FFF2-40B4-BE49-F238E27FC236}">
                <a16:creationId xmlns:a16="http://schemas.microsoft.com/office/drawing/2014/main" id="{0E89939E-F765-BEB6-28AC-B050C701C37F}"/>
              </a:ext>
            </a:extLst>
          </p:cNvPr>
          <p:cNvSpPr/>
          <p:nvPr/>
        </p:nvSpPr>
        <p:spPr>
          <a:xfrm>
            <a:off x="391471" y="2787145"/>
            <a:ext cx="1373775" cy="125424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atin typeface="Noto Sans JP Medium" panose="020B0200000000000000" pitchFamily="50" charset="-128"/>
              <a:ea typeface="Noto Sans JP Medium" panose="020B0200000000000000" pitchFamily="50" charset="-128"/>
            </a:endParaRPr>
          </a:p>
        </p:txBody>
      </p:sp>
      <p:pic>
        <p:nvPicPr>
          <p:cNvPr id="24" name="コンテンツ プレースホルダー 23" descr="黒い背景に白い文字がある&#10;&#10;AI 生成コンテンツは誤りを含む可能性があります。">
            <a:extLst>
              <a:ext uri="{FF2B5EF4-FFF2-40B4-BE49-F238E27FC236}">
                <a16:creationId xmlns:a16="http://schemas.microsoft.com/office/drawing/2014/main" id="{95D6B054-CEB4-DCF4-77F0-004B0F2177B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829282" y="3835399"/>
            <a:ext cx="2296825" cy="2296825"/>
          </a:xfrm>
        </p:spPr>
      </p:pic>
      <p:sp>
        <p:nvSpPr>
          <p:cNvPr id="28" name="楕円 27">
            <a:extLst>
              <a:ext uri="{FF2B5EF4-FFF2-40B4-BE49-F238E27FC236}">
                <a16:creationId xmlns:a16="http://schemas.microsoft.com/office/drawing/2014/main" id="{68F73ADF-D9C1-9454-F9A4-37E9D5C33283}"/>
              </a:ext>
            </a:extLst>
          </p:cNvPr>
          <p:cNvSpPr/>
          <p:nvPr/>
        </p:nvSpPr>
        <p:spPr>
          <a:xfrm>
            <a:off x="391471" y="4732966"/>
            <a:ext cx="1373775" cy="125424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800">
              <a:latin typeface="Noto Sans JP Medium" panose="020B0200000000000000" pitchFamily="50" charset="-128"/>
              <a:ea typeface="Noto Sans JP Medium" panose="020B0200000000000000" pitchFamily="50" charset="-128"/>
            </a:endParaRPr>
          </a:p>
        </p:txBody>
      </p:sp>
      <p:sp>
        <p:nvSpPr>
          <p:cNvPr id="29" name="楕円 28">
            <a:extLst>
              <a:ext uri="{FF2B5EF4-FFF2-40B4-BE49-F238E27FC236}">
                <a16:creationId xmlns:a16="http://schemas.microsoft.com/office/drawing/2014/main" id="{4EDFB070-FB5E-8211-39D2-414442D06565}"/>
              </a:ext>
            </a:extLst>
          </p:cNvPr>
          <p:cNvSpPr/>
          <p:nvPr/>
        </p:nvSpPr>
        <p:spPr>
          <a:xfrm>
            <a:off x="6195764" y="1990328"/>
            <a:ext cx="4439579" cy="1659394"/>
          </a:xfrm>
          <a:prstGeom prst="ellipse">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41AC841C-2033-3A6F-502A-ADD2324B42A6}"/>
              </a:ext>
            </a:extLst>
          </p:cNvPr>
          <p:cNvSpPr txBox="1"/>
          <p:nvPr/>
        </p:nvSpPr>
        <p:spPr>
          <a:xfrm>
            <a:off x="5891872" y="1718289"/>
            <a:ext cx="1261884" cy="523220"/>
          </a:xfrm>
          <a:prstGeom prst="rect">
            <a:avLst/>
          </a:prstGeom>
          <a:noFill/>
        </p:spPr>
        <p:txBody>
          <a:bodyPr wrap="none" rtlCol="0">
            <a:spAutoFit/>
          </a:bodyPr>
          <a:lstStyle/>
          <a:p>
            <a:r>
              <a:rPr kumimoji="1" lang="ja-JP" altLang="en-US" sz="2800">
                <a:latin typeface="Noto Sans JP Medium" panose="020B0200000000000000" pitchFamily="50" charset="-128"/>
                <a:ea typeface="Noto Sans JP Medium" panose="020B0200000000000000" pitchFamily="50" charset="-128"/>
              </a:rPr>
              <a:t>東京圏</a:t>
            </a:r>
          </a:p>
        </p:txBody>
      </p:sp>
      <p:sp>
        <p:nvSpPr>
          <p:cNvPr id="34" name="矢印: 上 33">
            <a:extLst>
              <a:ext uri="{FF2B5EF4-FFF2-40B4-BE49-F238E27FC236}">
                <a16:creationId xmlns:a16="http://schemas.microsoft.com/office/drawing/2014/main" id="{A03D7EB8-2E2F-8CA4-AA50-7789B20FBB4A}"/>
              </a:ext>
            </a:extLst>
          </p:cNvPr>
          <p:cNvSpPr/>
          <p:nvPr/>
        </p:nvSpPr>
        <p:spPr>
          <a:xfrm rot="5400000">
            <a:off x="5208302" y="4544365"/>
            <a:ext cx="609600" cy="1253943"/>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矢印: 上 34">
            <a:extLst>
              <a:ext uri="{FF2B5EF4-FFF2-40B4-BE49-F238E27FC236}">
                <a16:creationId xmlns:a16="http://schemas.microsoft.com/office/drawing/2014/main" id="{4C753EE5-8BF6-66AA-6EEF-EC8A96204571}"/>
              </a:ext>
            </a:extLst>
          </p:cNvPr>
          <p:cNvSpPr/>
          <p:nvPr/>
        </p:nvSpPr>
        <p:spPr>
          <a:xfrm rot="12992332">
            <a:off x="7718687" y="3552017"/>
            <a:ext cx="609600" cy="1108408"/>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矢印: 上 35">
            <a:extLst>
              <a:ext uri="{FF2B5EF4-FFF2-40B4-BE49-F238E27FC236}">
                <a16:creationId xmlns:a16="http://schemas.microsoft.com/office/drawing/2014/main" id="{EDF88756-EB4A-528A-B57C-C259D3EE1322}"/>
              </a:ext>
            </a:extLst>
          </p:cNvPr>
          <p:cNvSpPr/>
          <p:nvPr/>
        </p:nvSpPr>
        <p:spPr>
          <a:xfrm rot="3259228">
            <a:off x="5470761" y="2739151"/>
            <a:ext cx="609600" cy="2222366"/>
          </a:xfrm>
          <a:prstGeom prst="upArrow">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9" name="図 38" descr="図形&#10;&#10;AI 生成コンテンツは誤りを含む可能性があります。">
            <a:extLst>
              <a:ext uri="{FF2B5EF4-FFF2-40B4-BE49-F238E27FC236}">
                <a16:creationId xmlns:a16="http://schemas.microsoft.com/office/drawing/2014/main" id="{6C261294-C808-3CAA-F47B-AC0D7C150D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2161" y="1853351"/>
            <a:ext cx="1704897" cy="1397111"/>
          </a:xfrm>
          <a:prstGeom prst="rect">
            <a:avLst/>
          </a:prstGeom>
        </p:spPr>
      </p:pic>
      <p:pic>
        <p:nvPicPr>
          <p:cNvPr id="41" name="グラフィックス 40">
            <a:extLst>
              <a:ext uri="{FF2B5EF4-FFF2-40B4-BE49-F238E27FC236}">
                <a16:creationId xmlns:a16="http://schemas.microsoft.com/office/drawing/2014/main" id="{212298B4-7C37-E975-94EE-966BBAE662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70271" y="1605718"/>
            <a:ext cx="1607129" cy="1607129"/>
          </a:xfrm>
          <a:prstGeom prst="rect">
            <a:avLst/>
          </a:prstGeom>
        </p:spPr>
      </p:pic>
      <p:pic>
        <p:nvPicPr>
          <p:cNvPr id="42" name="グラフィックス 41">
            <a:extLst>
              <a:ext uri="{FF2B5EF4-FFF2-40B4-BE49-F238E27FC236}">
                <a16:creationId xmlns:a16="http://schemas.microsoft.com/office/drawing/2014/main" id="{274DE34B-DA17-7DB9-142B-D0CF2DCEB0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89756" y="4262993"/>
            <a:ext cx="1607129" cy="1607129"/>
          </a:xfrm>
          <a:prstGeom prst="rect">
            <a:avLst/>
          </a:prstGeom>
        </p:spPr>
      </p:pic>
      <p:sp>
        <p:nvSpPr>
          <p:cNvPr id="44" name="テキスト ボックス 43">
            <a:extLst>
              <a:ext uri="{FF2B5EF4-FFF2-40B4-BE49-F238E27FC236}">
                <a16:creationId xmlns:a16="http://schemas.microsoft.com/office/drawing/2014/main" id="{504ED49B-AC11-B8EB-C12A-2B63A1C8E964}"/>
              </a:ext>
            </a:extLst>
          </p:cNvPr>
          <p:cNvSpPr txBox="1"/>
          <p:nvPr/>
        </p:nvSpPr>
        <p:spPr>
          <a:xfrm>
            <a:off x="4886661" y="5313185"/>
            <a:ext cx="1021433" cy="584775"/>
          </a:xfrm>
          <a:prstGeom prst="rect">
            <a:avLst/>
          </a:prstGeom>
          <a:noFill/>
        </p:spPr>
        <p:txBody>
          <a:bodyPr wrap="none" rtlCol="0">
            <a:spAutoFit/>
          </a:bodyPr>
          <a:lstStyle/>
          <a:p>
            <a:r>
              <a:rPr kumimoji="1" lang="ja-JP" altLang="en-US" sz="3200" b="1">
                <a:latin typeface="Noto Sans JP Medium" panose="020B0200000000000000" pitchFamily="50" charset="-128"/>
                <a:ea typeface="Noto Sans JP Medium" panose="020B0200000000000000" pitchFamily="50" charset="-128"/>
              </a:rPr>
              <a:t>就職</a:t>
            </a:r>
          </a:p>
        </p:txBody>
      </p:sp>
      <p:sp>
        <p:nvSpPr>
          <p:cNvPr id="45" name="テキスト ボックス 44">
            <a:extLst>
              <a:ext uri="{FF2B5EF4-FFF2-40B4-BE49-F238E27FC236}">
                <a16:creationId xmlns:a16="http://schemas.microsoft.com/office/drawing/2014/main" id="{E2DEAB32-66CC-FC48-DB51-CC9034BA698F}"/>
              </a:ext>
            </a:extLst>
          </p:cNvPr>
          <p:cNvSpPr txBox="1"/>
          <p:nvPr/>
        </p:nvSpPr>
        <p:spPr>
          <a:xfrm>
            <a:off x="8342884" y="3831788"/>
            <a:ext cx="1696298" cy="584775"/>
          </a:xfrm>
          <a:prstGeom prst="rect">
            <a:avLst/>
          </a:prstGeom>
          <a:noFill/>
        </p:spPr>
        <p:txBody>
          <a:bodyPr wrap="none" rtlCol="0">
            <a:spAutoFit/>
          </a:bodyPr>
          <a:lstStyle/>
          <a:p>
            <a:r>
              <a:rPr lang="en-US" altLang="ja-JP" sz="3200" b="1">
                <a:latin typeface="Noto Sans JP Medium" panose="020B0200000000000000" pitchFamily="50" charset="-128"/>
                <a:ea typeface="Noto Sans JP Medium" panose="020B0200000000000000" pitchFamily="50" charset="-128"/>
              </a:rPr>
              <a:t>U</a:t>
            </a:r>
            <a:r>
              <a:rPr lang="ja-JP" altLang="en-US" sz="3200" b="1">
                <a:latin typeface="Noto Sans JP Medium" panose="020B0200000000000000" pitchFamily="50" charset="-128"/>
                <a:ea typeface="Noto Sans JP Medium" panose="020B0200000000000000" pitchFamily="50" charset="-128"/>
              </a:rPr>
              <a:t>ターン</a:t>
            </a:r>
            <a:endParaRPr kumimoji="1" lang="ja-JP" altLang="en-US" sz="3200" b="1">
              <a:latin typeface="Noto Sans JP Medium" panose="020B0200000000000000" pitchFamily="50" charset="-128"/>
              <a:ea typeface="Noto Sans JP Medium" panose="020B0200000000000000" pitchFamily="50" charset="-128"/>
            </a:endParaRPr>
          </a:p>
        </p:txBody>
      </p:sp>
      <p:sp>
        <p:nvSpPr>
          <p:cNvPr id="47" name="テキスト ボックス 46">
            <a:extLst>
              <a:ext uri="{FF2B5EF4-FFF2-40B4-BE49-F238E27FC236}">
                <a16:creationId xmlns:a16="http://schemas.microsoft.com/office/drawing/2014/main" id="{F82F6232-83E2-161B-B407-AEDD4EE35688}"/>
              </a:ext>
            </a:extLst>
          </p:cNvPr>
          <p:cNvSpPr txBox="1"/>
          <p:nvPr/>
        </p:nvSpPr>
        <p:spPr>
          <a:xfrm>
            <a:off x="4961455" y="3670580"/>
            <a:ext cx="1723549" cy="461665"/>
          </a:xfrm>
          <a:prstGeom prst="rect">
            <a:avLst/>
          </a:prstGeom>
          <a:noFill/>
        </p:spPr>
        <p:txBody>
          <a:bodyPr wrap="none" rtlCol="0">
            <a:spAutoFit/>
          </a:bodyPr>
          <a:lstStyle/>
          <a:p>
            <a:r>
              <a:rPr kumimoji="1" lang="ja-JP" altLang="en-US" sz="2400">
                <a:latin typeface="Noto Sans JP Medium" panose="020B0200000000000000" pitchFamily="50" charset="-128"/>
                <a:ea typeface="Noto Sans JP Medium" panose="020B0200000000000000" pitchFamily="50" charset="-128"/>
              </a:rPr>
              <a:t>進学・就職</a:t>
            </a:r>
          </a:p>
        </p:txBody>
      </p:sp>
      <p:sp>
        <p:nvSpPr>
          <p:cNvPr id="48" name="吹き出し: 角を丸めた四角形 47">
            <a:extLst>
              <a:ext uri="{FF2B5EF4-FFF2-40B4-BE49-F238E27FC236}">
                <a16:creationId xmlns:a16="http://schemas.microsoft.com/office/drawing/2014/main" id="{24B0C11A-215C-E366-B4C5-34EB634F71B4}"/>
              </a:ext>
            </a:extLst>
          </p:cNvPr>
          <p:cNvSpPr/>
          <p:nvPr/>
        </p:nvSpPr>
        <p:spPr>
          <a:xfrm>
            <a:off x="2566006" y="1492179"/>
            <a:ext cx="3132899" cy="1813936"/>
          </a:xfrm>
          <a:prstGeom prst="wedgeRoundRectCallout">
            <a:avLst>
              <a:gd name="adj1" fmla="val -37117"/>
              <a:gd name="adj2" fmla="val 64425"/>
              <a:gd name="adj3" fmla="val 16667"/>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a:t>通学の中で</a:t>
            </a:r>
            <a:endParaRPr kumimoji="1" lang="en-US" altLang="ja-JP" sz="3200"/>
          </a:p>
          <a:p>
            <a:pPr algn="ctr"/>
            <a:r>
              <a:rPr lang="ja-JP" altLang="en-US" sz="3200"/>
              <a:t>土浦への</a:t>
            </a:r>
            <a:endParaRPr lang="en-US" altLang="ja-JP" sz="3200"/>
          </a:p>
          <a:p>
            <a:pPr algn="ctr"/>
            <a:r>
              <a:rPr lang="ja-JP" altLang="en-US" sz="3200"/>
              <a:t>愛着醸成</a:t>
            </a:r>
            <a:endParaRPr kumimoji="1" lang="ja-JP" altLang="en-US" sz="3200"/>
          </a:p>
        </p:txBody>
      </p:sp>
      <p:sp>
        <p:nvSpPr>
          <p:cNvPr id="49" name="テキスト ボックス 48">
            <a:extLst>
              <a:ext uri="{FF2B5EF4-FFF2-40B4-BE49-F238E27FC236}">
                <a16:creationId xmlns:a16="http://schemas.microsoft.com/office/drawing/2014/main" id="{DEB84810-2D1B-39B0-46C2-B8FFC4538836}"/>
              </a:ext>
            </a:extLst>
          </p:cNvPr>
          <p:cNvSpPr txBox="1"/>
          <p:nvPr/>
        </p:nvSpPr>
        <p:spPr>
          <a:xfrm>
            <a:off x="2098200" y="3696227"/>
            <a:ext cx="800219" cy="461665"/>
          </a:xfrm>
          <a:prstGeom prst="rect">
            <a:avLst/>
          </a:prstGeom>
          <a:noFill/>
        </p:spPr>
        <p:txBody>
          <a:bodyPr wrap="none" rtlCol="0">
            <a:spAutoFit/>
          </a:bodyPr>
          <a:lstStyle/>
          <a:p>
            <a:r>
              <a:rPr lang="ja-JP" altLang="en-US" sz="2400">
                <a:latin typeface="Noto Sans JP Medium" panose="020B0200000000000000" pitchFamily="50" charset="-128"/>
                <a:ea typeface="Noto Sans JP Medium" panose="020B0200000000000000" pitchFamily="50" charset="-128"/>
              </a:rPr>
              <a:t>通</a:t>
            </a:r>
            <a:r>
              <a:rPr kumimoji="1" lang="ja-JP" altLang="en-US" sz="2400">
                <a:latin typeface="Noto Sans JP Medium" panose="020B0200000000000000" pitchFamily="50" charset="-128"/>
                <a:ea typeface="Noto Sans JP Medium" panose="020B0200000000000000" pitchFamily="50" charset="-128"/>
              </a:rPr>
              <a:t>学</a:t>
            </a:r>
          </a:p>
        </p:txBody>
      </p:sp>
      <p:sp>
        <p:nvSpPr>
          <p:cNvPr id="50" name="テキスト ボックス 49">
            <a:extLst>
              <a:ext uri="{FF2B5EF4-FFF2-40B4-BE49-F238E27FC236}">
                <a16:creationId xmlns:a16="http://schemas.microsoft.com/office/drawing/2014/main" id="{CEA2B241-421F-4229-07CE-34B1EA11BD93}"/>
              </a:ext>
            </a:extLst>
          </p:cNvPr>
          <p:cNvSpPr txBox="1"/>
          <p:nvPr/>
        </p:nvSpPr>
        <p:spPr>
          <a:xfrm>
            <a:off x="2098200" y="5122915"/>
            <a:ext cx="800219" cy="461665"/>
          </a:xfrm>
          <a:prstGeom prst="rect">
            <a:avLst/>
          </a:prstGeom>
          <a:noFill/>
        </p:spPr>
        <p:txBody>
          <a:bodyPr wrap="none" rtlCol="0">
            <a:spAutoFit/>
          </a:bodyPr>
          <a:lstStyle/>
          <a:p>
            <a:r>
              <a:rPr lang="ja-JP" altLang="en-US" sz="2400">
                <a:latin typeface="Noto Sans JP Medium" panose="020B0200000000000000" pitchFamily="50" charset="-128"/>
                <a:ea typeface="Noto Sans JP Medium" panose="020B0200000000000000" pitchFamily="50" charset="-128"/>
              </a:rPr>
              <a:t>通</a:t>
            </a:r>
            <a:r>
              <a:rPr kumimoji="1" lang="ja-JP" altLang="en-US" sz="2400">
                <a:latin typeface="Noto Sans JP Medium" panose="020B0200000000000000" pitchFamily="50" charset="-128"/>
                <a:ea typeface="Noto Sans JP Medium" panose="020B0200000000000000" pitchFamily="50" charset="-128"/>
              </a:rPr>
              <a:t>学</a:t>
            </a:r>
          </a:p>
        </p:txBody>
      </p:sp>
      <p:sp>
        <p:nvSpPr>
          <p:cNvPr id="2" name="テキスト ボックス 1">
            <a:extLst>
              <a:ext uri="{FF2B5EF4-FFF2-40B4-BE49-F238E27FC236}">
                <a16:creationId xmlns:a16="http://schemas.microsoft.com/office/drawing/2014/main" id="{B5280C9C-D979-ADDE-D205-2D7D1B77AAF8}"/>
              </a:ext>
            </a:extLst>
          </p:cNvPr>
          <p:cNvSpPr txBox="1"/>
          <p:nvPr/>
        </p:nvSpPr>
        <p:spPr>
          <a:xfrm>
            <a:off x="9362718" y="4898675"/>
            <a:ext cx="2236510" cy="1323439"/>
          </a:xfrm>
          <a:prstGeom prst="rect">
            <a:avLst/>
          </a:prstGeom>
          <a:noFill/>
        </p:spPr>
        <p:txBody>
          <a:bodyPr wrap="none" rtlCol="0">
            <a:spAutoFit/>
          </a:bodyPr>
          <a:lstStyle/>
          <a:p>
            <a:r>
              <a:rPr kumimoji="1" lang="ja-JP" altLang="en-US" sz="4000">
                <a:solidFill>
                  <a:srgbClr val="FF0000"/>
                </a:solidFill>
                <a:latin typeface="Noto Sans JP Medium" panose="020B0200000000000000" pitchFamily="50" charset="-128"/>
                <a:ea typeface="Noto Sans JP Medium" panose="020B0200000000000000" pitchFamily="50" charset="-128"/>
              </a:rPr>
              <a:t>生産年齢</a:t>
            </a:r>
            <a:endParaRPr kumimoji="1" lang="en-US" altLang="ja-JP" sz="4000">
              <a:solidFill>
                <a:srgbClr val="FF0000"/>
              </a:solidFill>
              <a:latin typeface="Noto Sans JP Medium" panose="020B0200000000000000" pitchFamily="50" charset="-128"/>
              <a:ea typeface="Noto Sans JP Medium" panose="020B0200000000000000" pitchFamily="50" charset="-128"/>
            </a:endParaRPr>
          </a:p>
          <a:p>
            <a:r>
              <a:rPr kumimoji="1" lang="ja-JP" altLang="en-US" sz="4000">
                <a:solidFill>
                  <a:srgbClr val="FF0000"/>
                </a:solidFill>
                <a:latin typeface="Noto Sans JP Medium" panose="020B0200000000000000" pitchFamily="50" charset="-128"/>
                <a:ea typeface="Noto Sans JP Medium" panose="020B0200000000000000" pitchFamily="50" charset="-128"/>
              </a:rPr>
              <a:t>人口増加</a:t>
            </a:r>
          </a:p>
        </p:txBody>
      </p:sp>
      <p:sp>
        <p:nvSpPr>
          <p:cNvPr id="5" name="四角形: 角を丸くする 4">
            <a:extLst>
              <a:ext uri="{FF2B5EF4-FFF2-40B4-BE49-F238E27FC236}">
                <a16:creationId xmlns:a16="http://schemas.microsoft.com/office/drawing/2014/main" id="{0DDE7C6B-512A-15F7-75E3-A1A13CE30186}"/>
              </a:ext>
            </a:extLst>
          </p:cNvPr>
          <p:cNvSpPr/>
          <p:nvPr/>
        </p:nvSpPr>
        <p:spPr>
          <a:xfrm>
            <a:off x="1966138" y="3611995"/>
            <a:ext cx="1039063" cy="2084087"/>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矢印: 山形 6">
            <a:extLst>
              <a:ext uri="{FF2B5EF4-FFF2-40B4-BE49-F238E27FC236}">
                <a16:creationId xmlns:a16="http://schemas.microsoft.com/office/drawing/2014/main" id="{7E60A3FA-6F57-862B-A2E7-71A33C48686F}"/>
              </a:ext>
            </a:extLst>
          </p:cNvPr>
          <p:cNvSpPr/>
          <p:nvPr/>
        </p:nvSpPr>
        <p:spPr>
          <a:xfrm>
            <a:off x="7853559" y="4898675"/>
            <a:ext cx="437157" cy="1311946"/>
          </a:xfrm>
          <a:prstGeom prst="chevron">
            <a:avLst/>
          </a:prstGeom>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8" name="矢印: 山形 7">
            <a:extLst>
              <a:ext uri="{FF2B5EF4-FFF2-40B4-BE49-F238E27FC236}">
                <a16:creationId xmlns:a16="http://schemas.microsoft.com/office/drawing/2014/main" id="{92237900-7619-1E97-B3FB-A9BCE8911C21}"/>
              </a:ext>
            </a:extLst>
          </p:cNvPr>
          <p:cNvSpPr/>
          <p:nvPr/>
        </p:nvSpPr>
        <p:spPr>
          <a:xfrm>
            <a:off x="8238440" y="4898675"/>
            <a:ext cx="437156" cy="1311946"/>
          </a:xfrm>
          <a:prstGeom prst="chevron">
            <a:avLst/>
          </a:prstGeom>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9" name="矢印: 山形 8">
            <a:extLst>
              <a:ext uri="{FF2B5EF4-FFF2-40B4-BE49-F238E27FC236}">
                <a16:creationId xmlns:a16="http://schemas.microsoft.com/office/drawing/2014/main" id="{37F89D8B-5004-47FE-0857-7D77607B9A91}"/>
              </a:ext>
            </a:extLst>
          </p:cNvPr>
          <p:cNvSpPr/>
          <p:nvPr/>
        </p:nvSpPr>
        <p:spPr>
          <a:xfrm>
            <a:off x="8623321" y="4898675"/>
            <a:ext cx="437156" cy="1311946"/>
          </a:xfrm>
          <a:prstGeom prst="chevron">
            <a:avLst/>
          </a:prstGeom>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0" name="テキスト ボックス 9">
            <a:extLst>
              <a:ext uri="{FF2B5EF4-FFF2-40B4-BE49-F238E27FC236}">
                <a16:creationId xmlns:a16="http://schemas.microsoft.com/office/drawing/2014/main" id="{9EEA56D2-E765-46F7-7ED8-5FC218A2E8A7}"/>
              </a:ext>
            </a:extLst>
          </p:cNvPr>
          <p:cNvSpPr txBox="1"/>
          <p:nvPr/>
        </p:nvSpPr>
        <p:spPr>
          <a:xfrm>
            <a:off x="192036" y="3927059"/>
            <a:ext cx="814401" cy="461665"/>
          </a:xfrm>
          <a:prstGeom prst="rect">
            <a:avLst/>
          </a:prstGeom>
          <a:noFill/>
        </p:spPr>
        <p:txBody>
          <a:bodyPr wrap="square">
            <a:spAutoFit/>
          </a:bodyPr>
          <a:lstStyle/>
          <a:p>
            <a:r>
              <a:rPr kumimoji="1" lang="ja-JP" altLang="en-US" sz="2400" b="1">
                <a:latin typeface="Noto Sans JP Medium" panose="020B0200000000000000" pitchFamily="50" charset="-128"/>
                <a:ea typeface="Noto Sans JP Medium" panose="020B0200000000000000" pitchFamily="50" charset="-128"/>
              </a:rPr>
              <a:t>市外</a:t>
            </a:r>
          </a:p>
        </p:txBody>
      </p:sp>
      <p:sp>
        <p:nvSpPr>
          <p:cNvPr id="11" name="テキスト ボックス 10">
            <a:extLst>
              <a:ext uri="{FF2B5EF4-FFF2-40B4-BE49-F238E27FC236}">
                <a16:creationId xmlns:a16="http://schemas.microsoft.com/office/drawing/2014/main" id="{39CDFED4-B5F3-526E-50CD-AB5584C5A90D}"/>
              </a:ext>
            </a:extLst>
          </p:cNvPr>
          <p:cNvSpPr txBox="1"/>
          <p:nvPr/>
        </p:nvSpPr>
        <p:spPr>
          <a:xfrm>
            <a:off x="166660" y="5891584"/>
            <a:ext cx="814401" cy="461665"/>
          </a:xfrm>
          <a:prstGeom prst="rect">
            <a:avLst/>
          </a:prstGeom>
          <a:noFill/>
        </p:spPr>
        <p:txBody>
          <a:bodyPr wrap="square">
            <a:spAutoFit/>
          </a:bodyPr>
          <a:lstStyle/>
          <a:p>
            <a:r>
              <a:rPr kumimoji="1" lang="ja-JP" altLang="en-US" sz="2400" b="1">
                <a:latin typeface="Noto Sans JP Medium" panose="020B0200000000000000" pitchFamily="50" charset="-128"/>
                <a:ea typeface="Noto Sans JP Medium" panose="020B0200000000000000" pitchFamily="50" charset="-128"/>
              </a:rPr>
              <a:t>市内</a:t>
            </a:r>
          </a:p>
        </p:txBody>
      </p:sp>
      <p:pic>
        <p:nvPicPr>
          <p:cNvPr id="12" name="図 11" descr="アイコン&#10;&#10;AI 生成コンテンツは誤りを含む可能性があります。">
            <a:extLst>
              <a:ext uri="{FF2B5EF4-FFF2-40B4-BE49-F238E27FC236}">
                <a16:creationId xmlns:a16="http://schemas.microsoft.com/office/drawing/2014/main" id="{E7A76AC7-DFE1-26EE-0E81-ED90427444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5215" y="2699752"/>
            <a:ext cx="1026190" cy="1026190"/>
          </a:xfrm>
          <a:prstGeom prst="rect">
            <a:avLst/>
          </a:prstGeom>
        </p:spPr>
      </p:pic>
      <p:pic>
        <p:nvPicPr>
          <p:cNvPr id="16" name="図 15" descr="アイコン&#10;&#10;AI 生成コンテンツは誤りを含む可能性があります。">
            <a:extLst>
              <a:ext uri="{FF2B5EF4-FFF2-40B4-BE49-F238E27FC236}">
                <a16:creationId xmlns:a16="http://schemas.microsoft.com/office/drawing/2014/main" id="{2D457443-DBBD-0569-EA02-D5D2161BA1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3860" y="4609820"/>
            <a:ext cx="1026190" cy="1026190"/>
          </a:xfrm>
          <a:prstGeom prst="rect">
            <a:avLst/>
          </a:prstGeom>
        </p:spPr>
      </p:pic>
      <p:sp>
        <p:nvSpPr>
          <p:cNvPr id="3" name="スライド番号プレースホルダー 2">
            <a:extLst>
              <a:ext uri="{FF2B5EF4-FFF2-40B4-BE49-F238E27FC236}">
                <a16:creationId xmlns:a16="http://schemas.microsoft.com/office/drawing/2014/main" id="{5074B445-CA24-6679-5ED2-CCBA3485D399}"/>
              </a:ext>
            </a:extLst>
          </p:cNvPr>
          <p:cNvSpPr>
            <a:spLocks noGrp="1"/>
          </p:cNvSpPr>
          <p:nvPr>
            <p:ph type="sldNum" sz="quarter" idx="4"/>
          </p:nvPr>
        </p:nvSpPr>
        <p:spPr/>
        <p:txBody>
          <a:bodyPr/>
          <a:lstStyle/>
          <a:p>
            <a:fld id="{920DAE75-F842-4F4B-A191-0461469ED5EB}" type="slidenum">
              <a:rPr lang="ja-JP" altLang="en-US" smtClean="0"/>
              <a:pPr/>
              <a:t>17</a:t>
            </a:fld>
            <a:endParaRPr lang="ja-JP" altLang="en-US"/>
          </a:p>
        </p:txBody>
      </p:sp>
    </p:spTree>
    <p:extLst>
      <p:ext uri="{BB962C8B-B14F-4D97-AF65-F5344CB8AC3E}">
        <p14:creationId xmlns:p14="http://schemas.microsoft.com/office/powerpoint/2010/main" val="305625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C31AA-A965-26E6-521E-A78E09BC063B}"/>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5BA3A571-76E8-04EA-1AD2-3F47AC8EACC6}"/>
              </a:ext>
            </a:extLst>
          </p:cNvPr>
          <p:cNvSpPr>
            <a:spLocks noGrp="1"/>
          </p:cNvSpPr>
          <p:nvPr>
            <p:ph type="title"/>
          </p:nvPr>
        </p:nvSpPr>
        <p:spPr>
          <a:xfrm>
            <a:off x="460601" y="762061"/>
            <a:ext cx="10174742" cy="628798"/>
          </a:xfrm>
        </p:spPr>
        <p:txBody>
          <a:bodyPr>
            <a:normAutofit/>
          </a:bodyPr>
          <a:lstStyle/>
          <a:p>
            <a:r>
              <a:rPr lang="ja-JP" altLang="en-US"/>
              <a:t>土浦市の高校生を対象とした地域愛着の醸成</a:t>
            </a:r>
            <a:endParaRPr kumimoji="1" lang="ja-JP" altLang="en-US"/>
          </a:p>
        </p:txBody>
      </p:sp>
      <p:sp>
        <p:nvSpPr>
          <p:cNvPr id="3" name="コンテンツ プレースホルダー 2">
            <a:extLst>
              <a:ext uri="{FF2B5EF4-FFF2-40B4-BE49-F238E27FC236}">
                <a16:creationId xmlns:a16="http://schemas.microsoft.com/office/drawing/2014/main" id="{166D55BE-E66F-730C-5A9D-24D779D27995}"/>
              </a:ext>
            </a:extLst>
          </p:cNvPr>
          <p:cNvSpPr>
            <a:spLocks noGrp="1"/>
          </p:cNvSpPr>
          <p:nvPr>
            <p:ph sz="half" idx="1"/>
          </p:nvPr>
        </p:nvSpPr>
        <p:spPr>
          <a:xfrm>
            <a:off x="393669" y="1502141"/>
            <a:ext cx="5472598" cy="1080705"/>
          </a:xfrm>
        </p:spPr>
        <p:txBody>
          <a:bodyPr>
            <a:normAutofit/>
          </a:bodyPr>
          <a:lstStyle/>
          <a:p>
            <a:pPr marL="0" indent="0">
              <a:buNone/>
            </a:pPr>
            <a:r>
              <a:rPr lang="ja-JP" altLang="en-US" sz="3200" u="sng"/>
              <a:t>中間後の作業</a:t>
            </a:r>
          </a:p>
        </p:txBody>
      </p:sp>
      <p:sp>
        <p:nvSpPr>
          <p:cNvPr id="12" name="矢印: 山形 11">
            <a:extLst>
              <a:ext uri="{FF2B5EF4-FFF2-40B4-BE49-F238E27FC236}">
                <a16:creationId xmlns:a16="http://schemas.microsoft.com/office/drawing/2014/main" id="{91930FA6-58F5-A374-E995-0CCF0CC4E71E}"/>
              </a:ext>
            </a:extLst>
          </p:cNvPr>
          <p:cNvSpPr/>
          <p:nvPr/>
        </p:nvSpPr>
        <p:spPr>
          <a:xfrm rot="5400000">
            <a:off x="433907" y="2234726"/>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矢印: 山形 17">
            <a:extLst>
              <a:ext uri="{FF2B5EF4-FFF2-40B4-BE49-F238E27FC236}">
                <a16:creationId xmlns:a16="http://schemas.microsoft.com/office/drawing/2014/main" id="{838C4530-6FCA-CE7E-4DC7-330C06CE551C}"/>
              </a:ext>
            </a:extLst>
          </p:cNvPr>
          <p:cNvSpPr/>
          <p:nvPr/>
        </p:nvSpPr>
        <p:spPr>
          <a:xfrm rot="5400000">
            <a:off x="433907" y="4942795"/>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矢印: 山形 19">
            <a:extLst>
              <a:ext uri="{FF2B5EF4-FFF2-40B4-BE49-F238E27FC236}">
                <a16:creationId xmlns:a16="http://schemas.microsoft.com/office/drawing/2014/main" id="{7F88FC49-F58F-38D0-C0CA-24919CAC3E7F}"/>
              </a:ext>
            </a:extLst>
          </p:cNvPr>
          <p:cNvSpPr/>
          <p:nvPr/>
        </p:nvSpPr>
        <p:spPr>
          <a:xfrm rot="5400000">
            <a:off x="433908" y="3588761"/>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正方形/長方形 23">
            <a:extLst>
              <a:ext uri="{FF2B5EF4-FFF2-40B4-BE49-F238E27FC236}">
                <a16:creationId xmlns:a16="http://schemas.microsoft.com/office/drawing/2014/main" id="{98B1DBA9-0B46-9AE5-B614-A951F2973385}"/>
              </a:ext>
            </a:extLst>
          </p:cNvPr>
          <p:cNvSpPr/>
          <p:nvPr/>
        </p:nvSpPr>
        <p:spPr>
          <a:xfrm>
            <a:off x="2576622" y="2125598"/>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　土浦市内の高校生の通学手段の調査</a:t>
            </a:r>
            <a:endParaRPr lang="en-US" altLang="ja-JP" sz="2800">
              <a:latin typeface="Noto Sans JP Medium" panose="020B0200000000000000" pitchFamily="50" charset="-128"/>
              <a:ea typeface="Noto Sans JP Medium" panose="020B0200000000000000" pitchFamily="50" charset="-128"/>
            </a:endParaRPr>
          </a:p>
          <a:p>
            <a:r>
              <a:rPr lang="ja-JP" altLang="en-US" sz="2800">
                <a:latin typeface="Noto Sans JP Medium" panose="020B0200000000000000" pitchFamily="50" charset="-128"/>
                <a:ea typeface="Noto Sans JP Medium" panose="020B0200000000000000" pitchFamily="50" charset="-128"/>
              </a:rPr>
              <a:t>　</a:t>
            </a:r>
            <a:r>
              <a:rPr kumimoji="1" lang="ja-JP" altLang="en-US" sz="2800">
                <a:latin typeface="Noto Sans JP Medium" panose="020B0200000000000000" pitchFamily="50" charset="-128"/>
                <a:ea typeface="Noto Sans JP Medium" panose="020B0200000000000000" pitchFamily="50" charset="-128"/>
              </a:rPr>
              <a:t>土浦市の高校生の通学経路の推測</a:t>
            </a:r>
            <a:endParaRPr kumimoji="1" lang="en-US" altLang="ja-JP" sz="2800">
              <a:latin typeface="Noto Sans JP Medium" panose="020B0200000000000000" pitchFamily="50" charset="-128"/>
              <a:ea typeface="Noto Sans JP Medium" panose="020B0200000000000000" pitchFamily="50" charset="-128"/>
            </a:endParaRPr>
          </a:p>
        </p:txBody>
      </p:sp>
      <p:sp>
        <p:nvSpPr>
          <p:cNvPr id="28" name="テキスト ボックス 27">
            <a:extLst>
              <a:ext uri="{FF2B5EF4-FFF2-40B4-BE49-F238E27FC236}">
                <a16:creationId xmlns:a16="http://schemas.microsoft.com/office/drawing/2014/main" id="{52651300-B9CA-A121-32E5-1666C8037C69}"/>
              </a:ext>
            </a:extLst>
          </p:cNvPr>
          <p:cNvSpPr txBox="1"/>
          <p:nvPr/>
        </p:nvSpPr>
        <p:spPr>
          <a:xfrm>
            <a:off x="626394" y="2610675"/>
            <a:ext cx="1210588" cy="707886"/>
          </a:xfrm>
          <a:prstGeom prst="rect">
            <a:avLst/>
          </a:prstGeom>
          <a:noFill/>
        </p:spPr>
        <p:txBody>
          <a:bodyPr wrap="none" rtlCol="0">
            <a:spAutoFit/>
          </a:bodyPr>
          <a:lstStyle/>
          <a:p>
            <a:r>
              <a:rPr lang="ja-JP" altLang="en-US" sz="2000">
                <a:latin typeface="Noto Sans JP Medium" panose="020B0200000000000000" pitchFamily="50" charset="-128"/>
                <a:ea typeface="Noto Sans JP Medium" panose="020B0200000000000000" pitchFamily="50" charset="-128"/>
              </a:rPr>
              <a:t>通学実態</a:t>
            </a:r>
            <a:endParaRPr lang="en-US" altLang="ja-JP" sz="2000">
              <a:latin typeface="Noto Sans JP Medium" panose="020B0200000000000000" pitchFamily="50" charset="-128"/>
              <a:ea typeface="Noto Sans JP Medium" panose="020B0200000000000000" pitchFamily="50" charset="-128"/>
            </a:endParaRPr>
          </a:p>
          <a:p>
            <a:pPr algn="ctr"/>
            <a:r>
              <a:rPr lang="ja-JP" altLang="en-US" sz="2000">
                <a:latin typeface="Noto Sans JP Medium" panose="020B0200000000000000" pitchFamily="50" charset="-128"/>
                <a:ea typeface="Noto Sans JP Medium" panose="020B0200000000000000" pitchFamily="50" charset="-128"/>
              </a:rPr>
              <a:t>調査</a:t>
            </a:r>
            <a:endParaRPr kumimoji="1" lang="ja-JP" altLang="en-US" sz="2000">
              <a:latin typeface="Noto Sans JP Medium" panose="020B0200000000000000" pitchFamily="50" charset="-128"/>
              <a:ea typeface="Noto Sans JP Medium" panose="020B0200000000000000" pitchFamily="50" charset="-128"/>
            </a:endParaRPr>
          </a:p>
        </p:txBody>
      </p:sp>
      <p:sp>
        <p:nvSpPr>
          <p:cNvPr id="29" name="テキスト ボックス 28">
            <a:extLst>
              <a:ext uri="{FF2B5EF4-FFF2-40B4-BE49-F238E27FC236}">
                <a16:creationId xmlns:a16="http://schemas.microsoft.com/office/drawing/2014/main" id="{4C1803D7-AA46-F0F8-2DAE-28B06C1BEF83}"/>
              </a:ext>
            </a:extLst>
          </p:cNvPr>
          <p:cNvSpPr txBox="1"/>
          <p:nvPr/>
        </p:nvSpPr>
        <p:spPr>
          <a:xfrm>
            <a:off x="754634" y="4018864"/>
            <a:ext cx="954107" cy="707886"/>
          </a:xfrm>
          <a:prstGeom prst="rect">
            <a:avLst/>
          </a:prstGeom>
          <a:noFill/>
        </p:spPr>
        <p:txBody>
          <a:bodyPr wrap="none" rtlCol="0">
            <a:spAutoFit/>
          </a:bodyPr>
          <a:lstStyle/>
          <a:p>
            <a:r>
              <a:rPr lang="ja-JP" altLang="en-US" sz="2000">
                <a:latin typeface="Noto Sans JP Medium" panose="020B0200000000000000" pitchFamily="50" charset="-128"/>
                <a:ea typeface="Noto Sans JP Medium" panose="020B0200000000000000" pitchFamily="50" charset="-128"/>
              </a:rPr>
              <a:t>通学路</a:t>
            </a:r>
            <a:endParaRPr lang="en-US" altLang="ja-JP" sz="2000">
              <a:latin typeface="Noto Sans JP Medium" panose="020B0200000000000000" pitchFamily="50" charset="-128"/>
              <a:ea typeface="Noto Sans JP Medium" panose="020B0200000000000000" pitchFamily="50" charset="-128"/>
            </a:endParaRPr>
          </a:p>
          <a:p>
            <a:pPr algn="ctr"/>
            <a:r>
              <a:rPr lang="ja-JP" altLang="en-US" sz="2000">
                <a:latin typeface="Noto Sans JP Medium" panose="020B0200000000000000" pitchFamily="50" charset="-128"/>
                <a:ea typeface="Noto Sans JP Medium" panose="020B0200000000000000" pitchFamily="50" charset="-128"/>
              </a:rPr>
              <a:t>調査</a:t>
            </a:r>
            <a:endParaRPr kumimoji="1" lang="ja-JP" altLang="en-US" sz="2000">
              <a:latin typeface="Noto Sans JP Medium" panose="020B0200000000000000" pitchFamily="50" charset="-128"/>
              <a:ea typeface="Noto Sans JP Medium" panose="020B0200000000000000" pitchFamily="50" charset="-128"/>
            </a:endParaRPr>
          </a:p>
        </p:txBody>
      </p:sp>
      <p:sp>
        <p:nvSpPr>
          <p:cNvPr id="30" name="テキスト ボックス 29">
            <a:extLst>
              <a:ext uri="{FF2B5EF4-FFF2-40B4-BE49-F238E27FC236}">
                <a16:creationId xmlns:a16="http://schemas.microsoft.com/office/drawing/2014/main" id="{08517FC4-FCAC-32FA-CE34-1E28206B2556}"/>
              </a:ext>
            </a:extLst>
          </p:cNvPr>
          <p:cNvSpPr txBox="1"/>
          <p:nvPr/>
        </p:nvSpPr>
        <p:spPr>
          <a:xfrm>
            <a:off x="626394" y="5355859"/>
            <a:ext cx="1210588" cy="707886"/>
          </a:xfrm>
          <a:prstGeom prst="rect">
            <a:avLst/>
          </a:prstGeom>
          <a:noFill/>
        </p:spPr>
        <p:txBody>
          <a:bodyPr wrap="none" rtlCol="0">
            <a:spAutoFit/>
          </a:bodyPr>
          <a:lstStyle/>
          <a:p>
            <a:pPr algn="ctr"/>
            <a:r>
              <a:rPr lang="ja-JP" altLang="en-US" sz="2000">
                <a:latin typeface="Noto Sans JP Medium" panose="020B0200000000000000" pitchFamily="50" charset="-128"/>
                <a:ea typeface="Noto Sans JP Medium" panose="020B0200000000000000" pitchFamily="50" charset="-128"/>
              </a:rPr>
              <a:t>通学路</a:t>
            </a:r>
            <a:endParaRPr lang="en-US" altLang="ja-JP" sz="2000">
              <a:latin typeface="Noto Sans JP Medium" panose="020B0200000000000000" pitchFamily="50" charset="-128"/>
              <a:ea typeface="Noto Sans JP Medium" panose="020B0200000000000000" pitchFamily="50" charset="-128"/>
            </a:endParaRPr>
          </a:p>
          <a:p>
            <a:pPr algn="ctr"/>
            <a:r>
              <a:rPr lang="ja-JP" altLang="en-US" sz="2000">
                <a:latin typeface="Noto Sans JP Medium" panose="020B0200000000000000" pitchFamily="50" charset="-128"/>
                <a:ea typeface="Noto Sans JP Medium" panose="020B0200000000000000" pitchFamily="50" charset="-128"/>
              </a:rPr>
              <a:t>デザイン</a:t>
            </a:r>
            <a:endParaRPr kumimoji="1" lang="ja-JP" altLang="en-US" sz="2000">
              <a:latin typeface="Noto Sans JP Medium" panose="020B0200000000000000" pitchFamily="50" charset="-128"/>
              <a:ea typeface="Noto Sans JP Medium" panose="020B0200000000000000" pitchFamily="50" charset="-128"/>
            </a:endParaRPr>
          </a:p>
        </p:txBody>
      </p:sp>
      <p:sp>
        <p:nvSpPr>
          <p:cNvPr id="31" name="正方形/長方形 30">
            <a:extLst>
              <a:ext uri="{FF2B5EF4-FFF2-40B4-BE49-F238E27FC236}">
                <a16:creationId xmlns:a16="http://schemas.microsoft.com/office/drawing/2014/main" id="{A3B2B6B8-58F8-B1A7-AA9C-12E22434CDA7}"/>
              </a:ext>
            </a:extLst>
          </p:cNvPr>
          <p:cNvSpPr/>
          <p:nvPr/>
        </p:nvSpPr>
        <p:spPr>
          <a:xfrm>
            <a:off x="2576622" y="34747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　通学路沿道の施設・状態調査</a:t>
            </a:r>
            <a:endParaRPr kumimoji="1" lang="en-US" altLang="ja-JP" sz="2800">
              <a:latin typeface="Noto Sans JP Medium" panose="020B0200000000000000" pitchFamily="50" charset="-128"/>
              <a:ea typeface="Noto Sans JP Medium" panose="020B0200000000000000" pitchFamily="50" charset="-128"/>
            </a:endParaRPr>
          </a:p>
        </p:txBody>
      </p:sp>
      <p:sp>
        <p:nvSpPr>
          <p:cNvPr id="32" name="正方形/長方形 31">
            <a:extLst>
              <a:ext uri="{FF2B5EF4-FFF2-40B4-BE49-F238E27FC236}">
                <a16:creationId xmlns:a16="http://schemas.microsoft.com/office/drawing/2014/main" id="{A9D38FFD-1FB6-1C19-0224-E2FC399ABD60}"/>
              </a:ext>
            </a:extLst>
          </p:cNvPr>
          <p:cNvSpPr/>
          <p:nvPr/>
        </p:nvSpPr>
        <p:spPr>
          <a:xfrm>
            <a:off x="2576622" y="48606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　</a:t>
            </a:r>
            <a:r>
              <a:rPr kumimoji="1" lang="ja-JP" altLang="en-US" sz="2800">
                <a:latin typeface="Noto Sans JP Medium" panose="020B0200000000000000" pitchFamily="50" charset="-128"/>
                <a:ea typeface="Noto Sans JP Medium" panose="020B0200000000000000" pitchFamily="50" charset="-128"/>
              </a:rPr>
              <a:t>通学路沿道施設の設置案作成</a:t>
            </a:r>
            <a:endParaRPr kumimoji="1" lang="en-US" altLang="ja-JP" sz="2800">
              <a:latin typeface="Noto Sans JP Medium" panose="020B0200000000000000" pitchFamily="50" charset="-128"/>
              <a:ea typeface="Noto Sans JP Medium" panose="020B0200000000000000" pitchFamily="50" charset="-128"/>
            </a:endParaRPr>
          </a:p>
          <a:p>
            <a:r>
              <a:rPr lang="ja-JP" altLang="en-US" sz="2800">
                <a:latin typeface="Noto Sans JP Medium" panose="020B0200000000000000" pitchFamily="50" charset="-128"/>
                <a:ea typeface="Noto Sans JP Medium" panose="020B0200000000000000" pitchFamily="50" charset="-128"/>
              </a:rPr>
              <a:t>　通学中に地域と触れ合う仕組みづくり</a:t>
            </a:r>
            <a:endParaRPr kumimoji="1" lang="en-US" altLang="ja-JP" sz="2800">
              <a:latin typeface="Noto Sans JP Medium" panose="020B0200000000000000" pitchFamily="50" charset="-128"/>
              <a:ea typeface="Noto Sans JP Medium" panose="020B0200000000000000" pitchFamily="50" charset="-128"/>
            </a:endParaRPr>
          </a:p>
        </p:txBody>
      </p:sp>
      <p:sp>
        <p:nvSpPr>
          <p:cNvPr id="2" name="スライド番号プレースホルダー 1">
            <a:extLst>
              <a:ext uri="{FF2B5EF4-FFF2-40B4-BE49-F238E27FC236}">
                <a16:creationId xmlns:a16="http://schemas.microsoft.com/office/drawing/2014/main" id="{0E494D7C-FAD6-D02B-82B2-58E6020F2F38}"/>
              </a:ext>
            </a:extLst>
          </p:cNvPr>
          <p:cNvSpPr>
            <a:spLocks noGrp="1"/>
          </p:cNvSpPr>
          <p:nvPr>
            <p:ph type="sldNum" sz="quarter" idx="4"/>
          </p:nvPr>
        </p:nvSpPr>
        <p:spPr/>
        <p:txBody>
          <a:bodyPr/>
          <a:lstStyle/>
          <a:p>
            <a:fld id="{920DAE75-F842-4F4B-A191-0461469ED5EB}" type="slidenum">
              <a:rPr lang="ja-JP" altLang="en-US" smtClean="0"/>
              <a:pPr/>
              <a:t>18</a:t>
            </a:fld>
            <a:endParaRPr lang="ja-JP" altLang="en-US"/>
          </a:p>
        </p:txBody>
      </p:sp>
    </p:spTree>
    <p:extLst>
      <p:ext uri="{BB962C8B-B14F-4D97-AF65-F5344CB8AC3E}">
        <p14:creationId xmlns:p14="http://schemas.microsoft.com/office/powerpoint/2010/main" val="1448685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F6CD2-1513-2534-6D5C-579B2BD7C406}"/>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2C667FC-B4EA-FC65-DC1B-B18EF1365E34}"/>
              </a:ext>
            </a:extLst>
          </p:cNvPr>
          <p:cNvSpPr>
            <a:spLocks noGrp="1"/>
          </p:cNvSpPr>
          <p:nvPr>
            <p:ph type="sldNum" sz="quarter" idx="12"/>
          </p:nvPr>
        </p:nvSpPr>
        <p:spPr/>
        <p:txBody>
          <a:bodyPr/>
          <a:lstStyle/>
          <a:p>
            <a:fld id="{51A6864E-507D-48B8-AA04-B88DC17C0EEF}" type="slidenum">
              <a:rPr kumimoji="1" lang="ja-JP" altLang="en-US" smtClean="0"/>
              <a:t>19</a:t>
            </a:fld>
            <a:endParaRPr kumimoji="1" lang="ja-JP" altLang="en-US"/>
          </a:p>
        </p:txBody>
      </p:sp>
      <p:sp>
        <p:nvSpPr>
          <p:cNvPr id="4" name="正方形/長方形 5">
            <a:extLst>
              <a:ext uri="{FF2B5EF4-FFF2-40B4-BE49-F238E27FC236}">
                <a16:creationId xmlns:a16="http://schemas.microsoft.com/office/drawing/2014/main" id="{FAEA2D76-EF10-559F-FD82-2026BB76BC08}"/>
              </a:ext>
            </a:extLst>
          </p:cNvPr>
          <p:cNvSpPr/>
          <p:nvPr/>
        </p:nvSpPr>
        <p:spPr>
          <a:xfrm>
            <a:off x="-42647" y="68063"/>
            <a:ext cx="12233309" cy="6859016"/>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 name="csX0" fmla="*/ 0 w 12192000"/>
              <a:gd name="csY0" fmla="*/ 1184167 h 5009925"/>
              <a:gd name="csX1" fmla="*/ 12192000 w 12192000"/>
              <a:gd name="csY1" fmla="*/ 2386802 h 5009925"/>
              <a:gd name="csX2" fmla="*/ 12192000 w 12192000"/>
              <a:gd name="csY2" fmla="*/ 5009925 h 5009925"/>
              <a:gd name="csX3" fmla="*/ 0 w 12192000"/>
              <a:gd name="csY3" fmla="*/ 4126150 h 5009925"/>
              <a:gd name="csX4" fmla="*/ 0 w 12192000"/>
              <a:gd name="csY4" fmla="*/ 1184167 h 5009925"/>
              <a:gd name="csX0" fmla="*/ 25758 w 12217758"/>
              <a:gd name="csY0" fmla="*/ 1184167 h 5031748"/>
              <a:gd name="csX1" fmla="*/ 12217758 w 12217758"/>
              <a:gd name="csY1" fmla="*/ 2386802 h 5031748"/>
              <a:gd name="csX2" fmla="*/ 12217758 w 12217758"/>
              <a:gd name="csY2" fmla="*/ 5009925 h 5031748"/>
              <a:gd name="csX3" fmla="*/ 0 w 12217758"/>
              <a:gd name="csY3" fmla="*/ 5031748 h 5031748"/>
              <a:gd name="csX4" fmla="*/ 25758 w 12217758"/>
              <a:gd name="csY4" fmla="*/ 1184167 h 5031748"/>
              <a:gd name="csX0" fmla="*/ 25758 w 12217758"/>
              <a:gd name="csY0" fmla="*/ 1184167 h 5780551"/>
              <a:gd name="csX1" fmla="*/ 12217758 w 12217758"/>
              <a:gd name="csY1" fmla="*/ 2386802 h 5780551"/>
              <a:gd name="csX2" fmla="*/ 12204882 w 12217758"/>
              <a:gd name="csY2" fmla="*/ 5780551 h 5780551"/>
              <a:gd name="csX3" fmla="*/ 0 w 12217758"/>
              <a:gd name="csY3" fmla="*/ 5031748 h 5780551"/>
              <a:gd name="csX4" fmla="*/ 25758 w 12217758"/>
              <a:gd name="csY4" fmla="*/ 1184167 h 5780551"/>
              <a:gd name="csX0" fmla="*/ 38634 w 12230634"/>
              <a:gd name="csY0" fmla="*/ 1184167 h 5780551"/>
              <a:gd name="csX1" fmla="*/ 12230634 w 12230634"/>
              <a:gd name="csY1" fmla="*/ 2386802 h 5780551"/>
              <a:gd name="csX2" fmla="*/ 12217758 w 12230634"/>
              <a:gd name="csY2" fmla="*/ 5780551 h 5780551"/>
              <a:gd name="csX3" fmla="*/ 0 w 12230634"/>
              <a:gd name="csY3" fmla="*/ 5748105 h 5780551"/>
              <a:gd name="csX4" fmla="*/ 38634 w 12230634"/>
              <a:gd name="csY4" fmla="*/ 1184167 h 5780551"/>
            </a:gdLst>
            <a:ahLst/>
            <a:cxnLst>
              <a:cxn ang="0">
                <a:pos x="csX0" y="csY0"/>
              </a:cxn>
              <a:cxn ang="0">
                <a:pos x="csX1" y="csY1"/>
              </a:cxn>
              <a:cxn ang="0">
                <a:pos x="csX2" y="csY2"/>
              </a:cxn>
              <a:cxn ang="0">
                <a:pos x="csX3" y="csY3"/>
              </a:cxn>
              <a:cxn ang="0">
                <a:pos x="csX4" y="csY4"/>
              </a:cxn>
            </a:cxnLst>
            <a:rect l="l" t="t" r="r" b="b"/>
            <a:pathLst>
              <a:path w="12230634" h="5780551">
                <a:moveTo>
                  <a:pt x="38634" y="1184167"/>
                </a:moveTo>
                <a:cubicBezTo>
                  <a:pt x="3347260" y="-2549633"/>
                  <a:pt x="7749190" y="3874359"/>
                  <a:pt x="12230634" y="2386802"/>
                </a:cubicBezTo>
                <a:lnTo>
                  <a:pt x="12217758" y="5780551"/>
                </a:lnTo>
                <a:lnTo>
                  <a:pt x="0" y="5748105"/>
                </a:lnTo>
                <a:lnTo>
                  <a:pt x="38634" y="1184167"/>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6AFB249-DE6C-C720-663C-707988E093EF}"/>
              </a:ext>
            </a:extLst>
          </p:cNvPr>
          <p:cNvSpPr txBox="1"/>
          <p:nvPr/>
        </p:nvSpPr>
        <p:spPr>
          <a:xfrm>
            <a:off x="409977" y="3429000"/>
            <a:ext cx="1622739" cy="646331"/>
          </a:xfrm>
          <a:prstGeom prst="rect">
            <a:avLst/>
          </a:prstGeom>
          <a:noFill/>
        </p:spPr>
        <p:txBody>
          <a:bodyPr wrap="square" rtlCol="0">
            <a:spAutoFit/>
          </a:bodyPr>
          <a:lstStyle/>
          <a:p>
            <a:r>
              <a:rPr kumimoji="1" lang="ja-JP" altLang="en-US" sz="3600" u="sng">
                <a:latin typeface="Noto Sans JP Medium" panose="020B0200000000000000" pitchFamily="50" charset="-128"/>
                <a:ea typeface="Noto Sans JP Medium" panose="020B0200000000000000" pitchFamily="50" charset="-128"/>
              </a:rPr>
              <a:t>提案</a:t>
            </a:r>
            <a:r>
              <a:rPr lang="ja-JP" altLang="en-US" sz="3600" u="sng">
                <a:latin typeface="Noto Sans JP Medium" panose="020B0200000000000000" pitchFamily="50" charset="-128"/>
                <a:ea typeface="Noto Sans JP Medium" panose="020B0200000000000000" pitchFamily="50" charset="-128"/>
              </a:rPr>
              <a:t>②</a:t>
            </a:r>
            <a:endParaRPr kumimoji="1" lang="en-US" altLang="ja-JP" sz="3600" u="sng">
              <a:latin typeface="Noto Sans JP Medium" panose="020B0200000000000000" pitchFamily="50" charset="-128"/>
              <a:ea typeface="Noto Sans JP Medium" panose="020B0200000000000000" pitchFamily="50" charset="-128"/>
            </a:endParaRPr>
          </a:p>
        </p:txBody>
      </p:sp>
      <p:sp>
        <p:nvSpPr>
          <p:cNvPr id="8" name="テキスト ボックス 7">
            <a:extLst>
              <a:ext uri="{FF2B5EF4-FFF2-40B4-BE49-F238E27FC236}">
                <a16:creationId xmlns:a16="http://schemas.microsoft.com/office/drawing/2014/main" id="{8CB94908-E6A1-1FA0-7C73-3CE3FF146BCC}"/>
              </a:ext>
            </a:extLst>
          </p:cNvPr>
          <p:cNvSpPr txBox="1"/>
          <p:nvPr/>
        </p:nvSpPr>
        <p:spPr>
          <a:xfrm>
            <a:off x="409977" y="4207338"/>
            <a:ext cx="11372045" cy="769441"/>
          </a:xfrm>
          <a:prstGeom prst="rect">
            <a:avLst/>
          </a:prstGeom>
          <a:noFill/>
        </p:spPr>
        <p:txBody>
          <a:bodyPr wrap="square" rtlCol="0">
            <a:spAutoFit/>
          </a:bodyPr>
          <a:lstStyle/>
          <a:p>
            <a:r>
              <a:rPr kumimoji="1" lang="ja-JP" altLang="en-US" sz="4400" b="1">
                <a:latin typeface="Noto Sans JP" panose="020B0500000000000000" pitchFamily="34" charset="-128"/>
                <a:ea typeface="Noto Sans JP" panose="020B0500000000000000" pitchFamily="34" charset="-128"/>
              </a:rPr>
              <a:t>モビリティマネジメント</a:t>
            </a:r>
          </a:p>
        </p:txBody>
      </p:sp>
    </p:spTree>
    <p:extLst>
      <p:ext uri="{BB962C8B-B14F-4D97-AF65-F5344CB8AC3E}">
        <p14:creationId xmlns:p14="http://schemas.microsoft.com/office/powerpoint/2010/main" val="2895364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DD4CF-36F4-8724-2B64-EE1083501DA2}"/>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2FDC57B1-931B-10A2-550C-3750185B51FB}"/>
              </a:ext>
            </a:extLst>
          </p:cNvPr>
          <p:cNvSpPr>
            <a:spLocks noGrp="1"/>
          </p:cNvSpPr>
          <p:nvPr>
            <p:ph type="title"/>
          </p:nvPr>
        </p:nvSpPr>
        <p:spPr>
          <a:xfrm>
            <a:off x="460601" y="762061"/>
            <a:ext cx="9543370" cy="628798"/>
          </a:xfrm>
        </p:spPr>
        <p:txBody>
          <a:bodyPr>
            <a:noAutofit/>
          </a:bodyPr>
          <a:lstStyle/>
          <a:p>
            <a:r>
              <a:rPr lang="ja-JP" altLang="en-US"/>
              <a:t>モビリティマネジメント</a:t>
            </a:r>
            <a:endParaRPr kumimoji="1" lang="ja-JP" altLang="en-US"/>
          </a:p>
        </p:txBody>
      </p:sp>
      <p:graphicFrame>
        <p:nvGraphicFramePr>
          <p:cNvPr id="15" name="表 14">
            <a:extLst>
              <a:ext uri="{FF2B5EF4-FFF2-40B4-BE49-F238E27FC236}">
                <a16:creationId xmlns:a16="http://schemas.microsoft.com/office/drawing/2014/main" id="{C605EFC5-7DAE-C577-DBBF-93FB05A70C2C}"/>
              </a:ext>
            </a:extLst>
          </p:cNvPr>
          <p:cNvGraphicFramePr>
            <a:graphicFrameLocks/>
          </p:cNvGraphicFramePr>
          <p:nvPr>
            <p:extLst>
              <p:ext uri="{D42A27DB-BD31-4B8C-83A1-F6EECF244321}">
                <p14:modId xmlns:p14="http://schemas.microsoft.com/office/powerpoint/2010/main" val="2291643213"/>
              </p:ext>
            </p:extLst>
          </p:nvPr>
        </p:nvGraphicFramePr>
        <p:xfrm>
          <a:off x="578692" y="1560665"/>
          <a:ext cx="11079122" cy="2094906"/>
        </p:xfrm>
        <a:graphic>
          <a:graphicData uri="http://schemas.openxmlformats.org/drawingml/2006/table">
            <a:tbl>
              <a:tblPr firstRow="1" bandRow="1">
                <a:tableStyleId>{5C22544A-7EE6-4342-B048-85BDC9FD1C3A}</a:tableStyleId>
              </a:tblPr>
              <a:tblGrid>
                <a:gridCol w="3727966">
                  <a:extLst>
                    <a:ext uri="{9D8B030D-6E8A-4147-A177-3AD203B41FA5}">
                      <a16:colId xmlns:a16="http://schemas.microsoft.com/office/drawing/2014/main" val="4019008449"/>
                    </a:ext>
                  </a:extLst>
                </a:gridCol>
                <a:gridCol w="3675578">
                  <a:extLst>
                    <a:ext uri="{9D8B030D-6E8A-4147-A177-3AD203B41FA5}">
                      <a16:colId xmlns:a16="http://schemas.microsoft.com/office/drawing/2014/main" val="3139624427"/>
                    </a:ext>
                  </a:extLst>
                </a:gridCol>
                <a:gridCol w="3675578">
                  <a:extLst>
                    <a:ext uri="{9D8B030D-6E8A-4147-A177-3AD203B41FA5}">
                      <a16:colId xmlns:a16="http://schemas.microsoft.com/office/drawing/2014/main" val="2432513951"/>
                    </a:ext>
                  </a:extLst>
                </a:gridCol>
              </a:tblGrid>
              <a:tr h="733441">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600" b="1">
                          <a:latin typeface="Noto Sans JP" panose="020B0500000000000000" pitchFamily="34" charset="-128"/>
                          <a:ea typeface="Noto Sans JP" panose="020B0500000000000000" pitchFamily="34" charset="-128"/>
                        </a:rPr>
                        <a:t>人口動態の変化を乗り越える街</a:t>
                      </a:r>
                    </a:p>
                  </a:txBody>
                  <a:tcPr anchor="ctr">
                    <a:lnB w="38100" cmpd="sng">
                      <a:noFill/>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80053862"/>
                  </a:ext>
                </a:extLst>
              </a:tr>
              <a:tr h="1361465">
                <a:tc>
                  <a:txBody>
                    <a:bodyPr/>
                    <a:lstStyle/>
                    <a:p>
                      <a:endParaRPr kumimoji="1" lang="ja-JP" altLang="en-US"/>
                    </a:p>
                  </a:txBody>
                  <a:tcPr>
                    <a:lnL w="12700" cmpd="sng">
                      <a:noFill/>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a:solidFill>
                          <a:schemeClr val="accent4">
                            <a:lumMod val="20000"/>
                            <a:lumOff val="80000"/>
                          </a:schemeClr>
                        </a:solidFill>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97331563"/>
                  </a:ext>
                </a:extLst>
              </a:tr>
            </a:tbl>
          </a:graphicData>
        </a:graphic>
      </p:graphicFrame>
      <p:graphicFrame>
        <p:nvGraphicFramePr>
          <p:cNvPr id="16" name="表 15">
            <a:extLst>
              <a:ext uri="{FF2B5EF4-FFF2-40B4-BE49-F238E27FC236}">
                <a16:creationId xmlns:a16="http://schemas.microsoft.com/office/drawing/2014/main" id="{01CBF2E0-61E2-110B-FA4B-D352D3608F3C}"/>
              </a:ext>
            </a:extLst>
          </p:cNvPr>
          <p:cNvGraphicFramePr>
            <a:graphicFrameLocks noGrp="1"/>
          </p:cNvGraphicFramePr>
          <p:nvPr>
            <p:extLst>
              <p:ext uri="{D42A27DB-BD31-4B8C-83A1-F6EECF244321}">
                <p14:modId xmlns:p14="http://schemas.microsoft.com/office/powerpoint/2010/main" val="4232887554"/>
              </p:ext>
            </p:extLst>
          </p:nvPr>
        </p:nvGraphicFramePr>
        <p:xfrm>
          <a:off x="578691" y="4649475"/>
          <a:ext cx="11079120" cy="1908622"/>
        </p:xfrm>
        <a:graphic>
          <a:graphicData uri="http://schemas.openxmlformats.org/drawingml/2006/table">
            <a:tbl>
              <a:tblPr firstRow="1" bandRow="1">
                <a:tableStyleId>{5C22544A-7EE6-4342-B048-85BDC9FD1C3A}</a:tableStyleId>
              </a:tblPr>
              <a:tblGrid>
                <a:gridCol w="2769780">
                  <a:extLst>
                    <a:ext uri="{9D8B030D-6E8A-4147-A177-3AD203B41FA5}">
                      <a16:colId xmlns:a16="http://schemas.microsoft.com/office/drawing/2014/main" val="596457600"/>
                    </a:ext>
                  </a:extLst>
                </a:gridCol>
                <a:gridCol w="2769780">
                  <a:extLst>
                    <a:ext uri="{9D8B030D-6E8A-4147-A177-3AD203B41FA5}">
                      <a16:colId xmlns:a16="http://schemas.microsoft.com/office/drawing/2014/main" val="2249919608"/>
                    </a:ext>
                  </a:extLst>
                </a:gridCol>
                <a:gridCol w="2769780">
                  <a:extLst>
                    <a:ext uri="{9D8B030D-6E8A-4147-A177-3AD203B41FA5}">
                      <a16:colId xmlns:a16="http://schemas.microsoft.com/office/drawing/2014/main" val="647047656"/>
                    </a:ext>
                  </a:extLst>
                </a:gridCol>
                <a:gridCol w="2769780">
                  <a:extLst>
                    <a:ext uri="{9D8B030D-6E8A-4147-A177-3AD203B41FA5}">
                      <a16:colId xmlns:a16="http://schemas.microsoft.com/office/drawing/2014/main" val="1979094586"/>
                    </a:ext>
                  </a:extLst>
                </a:gridCol>
              </a:tblGrid>
              <a:tr h="562152">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産　業</a:t>
                      </a:r>
                    </a:p>
                  </a:txBody>
                  <a:tcPr anchor="ctr">
                    <a:lnL w="12700" cmpd="sng">
                      <a:noFill/>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交　通</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愛　着</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行政サービス</a:t>
                      </a:r>
                    </a:p>
                  </a:txBody>
                  <a:tcPr anchor="ctr">
                    <a:lnL w="9525"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3456703927"/>
                  </a:ext>
                </a:extLst>
              </a:tr>
              <a:tr h="1346470">
                <a:tc>
                  <a:txBody>
                    <a:bodyPr/>
                    <a:lstStyle/>
                    <a:p>
                      <a:endParaRPr kumimoji="1" lang="ja-JP" altLang="en-US"/>
                    </a:p>
                  </a:txBody>
                  <a:tcPr>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3">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T w="38100" cmpd="sng">
                      <a:noFill/>
                    </a:lnT>
                    <a:solidFill>
                      <a:schemeClr val="accent4">
                        <a:lumMod val="20000"/>
                        <a:lumOff val="80000"/>
                      </a:schemeClr>
                    </a:solidFill>
                  </a:tcPr>
                </a:tc>
                <a:extLst>
                  <a:ext uri="{0D108BD9-81ED-4DB2-BD59-A6C34878D82A}">
                    <a16:rowId xmlns:a16="http://schemas.microsoft.com/office/drawing/2014/main" val="3476714777"/>
                  </a:ext>
                </a:extLst>
              </a:tr>
            </a:tbl>
          </a:graphicData>
        </a:graphic>
      </p:graphicFrame>
      <p:sp>
        <p:nvSpPr>
          <p:cNvPr id="19" name="テキスト ボックス 18">
            <a:extLst>
              <a:ext uri="{FF2B5EF4-FFF2-40B4-BE49-F238E27FC236}">
                <a16:creationId xmlns:a16="http://schemas.microsoft.com/office/drawing/2014/main" id="{A8F22395-5EE1-63E6-6EB6-F4D36327131F}"/>
              </a:ext>
            </a:extLst>
          </p:cNvPr>
          <p:cNvSpPr txBox="1"/>
          <p:nvPr/>
        </p:nvSpPr>
        <p:spPr>
          <a:xfrm>
            <a:off x="848641" y="5378933"/>
            <a:ext cx="2171864"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雇用</a:t>
            </a:r>
            <a:r>
              <a:rPr lang="ja-JP" altLang="en-US" b="1">
                <a:latin typeface="Noto Sans JP" panose="020B0500000000000000" pitchFamily="34" charset="-128"/>
                <a:ea typeface="Noto Sans JP" panose="020B0500000000000000" pitchFamily="34" charset="-128"/>
              </a:rPr>
              <a:t>を創出し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市の経済を支える</a:t>
            </a:r>
            <a:endParaRPr lang="en-US" altLang="ja-JP" b="1">
              <a:latin typeface="Noto Sans JP" panose="020B0500000000000000" pitchFamily="34" charset="-128"/>
              <a:ea typeface="Noto Sans JP" panose="020B0500000000000000" pitchFamily="34" charset="-128"/>
            </a:endParaRPr>
          </a:p>
        </p:txBody>
      </p:sp>
      <p:sp>
        <p:nvSpPr>
          <p:cNvPr id="20" name="テキスト ボックス 19">
            <a:extLst>
              <a:ext uri="{FF2B5EF4-FFF2-40B4-BE49-F238E27FC236}">
                <a16:creationId xmlns:a16="http://schemas.microsoft.com/office/drawing/2014/main" id="{D7740746-E65B-7B6E-AB94-381324595222}"/>
              </a:ext>
            </a:extLst>
          </p:cNvPr>
          <p:cNvSpPr txBox="1"/>
          <p:nvPr/>
        </p:nvSpPr>
        <p:spPr>
          <a:xfrm>
            <a:off x="3277497" y="5357275"/>
            <a:ext cx="2959153"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クルマ</a:t>
            </a:r>
            <a:r>
              <a:rPr lang="ja-JP" altLang="en-US" b="1">
                <a:latin typeface="Noto Sans JP" panose="020B0500000000000000" pitchFamily="34" charset="-128"/>
                <a:ea typeface="Noto Sans JP" panose="020B0500000000000000" pitchFamily="34" charset="-128"/>
              </a:rPr>
              <a:t>の利用を減らし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歩く習慣を促す</a:t>
            </a:r>
            <a:endParaRPr lang="en-US" altLang="ja-JP" b="1">
              <a:latin typeface="Noto Sans JP" panose="020B0500000000000000" pitchFamily="34" charset="-128"/>
              <a:ea typeface="Noto Sans JP" panose="020B0500000000000000" pitchFamily="34" charset="-128"/>
            </a:endParaRPr>
          </a:p>
        </p:txBody>
      </p:sp>
      <p:sp>
        <p:nvSpPr>
          <p:cNvPr id="22" name="テキスト ボックス 21">
            <a:extLst>
              <a:ext uri="{FF2B5EF4-FFF2-40B4-BE49-F238E27FC236}">
                <a16:creationId xmlns:a16="http://schemas.microsoft.com/office/drawing/2014/main" id="{AB1C3250-214C-133C-0794-C1C19102C994}"/>
              </a:ext>
            </a:extLst>
          </p:cNvPr>
          <p:cNvSpPr txBox="1"/>
          <p:nvPr/>
        </p:nvSpPr>
        <p:spPr>
          <a:xfrm>
            <a:off x="8776466" y="5361220"/>
            <a:ext cx="2959153" cy="1015663"/>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集約・</a:t>
            </a:r>
            <a:r>
              <a:rPr lang="en-US" altLang="ja-JP" b="1">
                <a:latin typeface="Noto Sans JP" panose="020B0500000000000000" pitchFamily="34" charset="-128"/>
                <a:ea typeface="Noto Sans JP" panose="020B0500000000000000" pitchFamily="34" charset="-128"/>
              </a:rPr>
              <a:t>DX</a:t>
            </a:r>
            <a:r>
              <a:rPr lang="ja-JP" altLang="en-US" b="1">
                <a:latin typeface="Noto Sans JP" panose="020B0500000000000000" pitchFamily="34" charset="-128"/>
                <a:ea typeface="Noto Sans JP" panose="020B0500000000000000" pitchFamily="34" charset="-128"/>
              </a:rPr>
              <a:t> 等を進め</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サービス水準を保ちつつ</a:t>
            </a:r>
            <a:endParaRPr lang="en-US" altLang="ja-JP" b="1">
              <a:latin typeface="Noto Sans JP" panose="020B0500000000000000" pitchFamily="34" charset="-128"/>
              <a:ea typeface="Noto Sans JP" panose="020B0500000000000000" pitchFamily="34" charset="-128"/>
            </a:endParaRPr>
          </a:p>
          <a:p>
            <a:pPr algn="ctr"/>
            <a:r>
              <a:rPr lang="ja-JP" altLang="en-US" sz="2400" b="1">
                <a:latin typeface="Noto Sans JP" panose="020B0500000000000000" pitchFamily="34" charset="-128"/>
                <a:ea typeface="Noto Sans JP" panose="020B0500000000000000" pitchFamily="34" charset="-128"/>
              </a:rPr>
              <a:t>効率化</a:t>
            </a:r>
            <a:r>
              <a:rPr lang="ja-JP" altLang="en-US" b="1">
                <a:latin typeface="Noto Sans JP" panose="020B0500000000000000" pitchFamily="34" charset="-128"/>
                <a:ea typeface="Noto Sans JP" panose="020B0500000000000000" pitchFamily="34" charset="-128"/>
              </a:rPr>
              <a:t>を進める</a:t>
            </a:r>
            <a:endParaRPr lang="en-US" altLang="ja-JP" sz="1400" b="1">
              <a:latin typeface="Noto Sans JP" panose="020B0500000000000000" pitchFamily="34" charset="-128"/>
              <a:ea typeface="Noto Sans JP" panose="020B0500000000000000" pitchFamily="34" charset="-128"/>
            </a:endParaRPr>
          </a:p>
        </p:txBody>
      </p:sp>
      <p:sp>
        <p:nvSpPr>
          <p:cNvPr id="23" name="テキスト ボックス 22">
            <a:extLst>
              <a:ext uri="{FF2B5EF4-FFF2-40B4-BE49-F238E27FC236}">
                <a16:creationId xmlns:a16="http://schemas.microsoft.com/office/drawing/2014/main" id="{1BD6ECD9-C995-14E6-9773-740CDC14BB8E}"/>
              </a:ext>
            </a:extLst>
          </p:cNvPr>
          <p:cNvSpPr txBox="1"/>
          <p:nvPr/>
        </p:nvSpPr>
        <p:spPr>
          <a:xfrm>
            <a:off x="736726" y="2603838"/>
            <a:ext cx="3563323"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高齢者がいきいきと暮らし</a:t>
            </a:r>
            <a:endParaRPr lang="en-US" altLang="ja-JP" sz="2000" b="1">
              <a:latin typeface="Noto Sans JP" panose="020B0500000000000000" pitchFamily="34" charset="-128"/>
              <a:ea typeface="Noto Sans JP" panose="020B0500000000000000" pitchFamily="34" charset="-128"/>
            </a:endParaRPr>
          </a:p>
          <a:p>
            <a:pPr algn="ctr"/>
            <a:r>
              <a:rPr lang="ja-JP" altLang="en-US" sz="2000" b="1">
                <a:latin typeface="Noto Sans JP" panose="020B0500000000000000" pitchFamily="34" charset="-128"/>
                <a:ea typeface="Noto Sans JP" panose="020B0500000000000000" pitchFamily="34" charset="-128"/>
              </a:rPr>
              <a:t>地域で活躍する</a:t>
            </a:r>
            <a:endParaRPr lang="en-US" altLang="ja-JP" sz="2000" b="1">
              <a:latin typeface="Noto Sans JP" panose="020B0500000000000000" pitchFamily="34" charset="-128"/>
              <a:ea typeface="Noto Sans JP" panose="020B0500000000000000" pitchFamily="34" charset="-128"/>
            </a:endParaRPr>
          </a:p>
        </p:txBody>
      </p:sp>
      <p:sp>
        <p:nvSpPr>
          <p:cNvPr id="24" name="テキスト ボックス 23">
            <a:extLst>
              <a:ext uri="{FF2B5EF4-FFF2-40B4-BE49-F238E27FC236}">
                <a16:creationId xmlns:a16="http://schemas.microsoft.com/office/drawing/2014/main" id="{EC676126-C2D2-FCCF-9193-521E13D14AD1}"/>
              </a:ext>
            </a:extLst>
          </p:cNvPr>
          <p:cNvSpPr txBox="1"/>
          <p:nvPr/>
        </p:nvSpPr>
        <p:spPr>
          <a:xfrm>
            <a:off x="4440669" y="2460719"/>
            <a:ext cx="3484500" cy="1015663"/>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純社会増を継続し、</a:t>
            </a:r>
            <a:r>
              <a:rPr lang="en-US" altLang="ja-JP" sz="2000" b="1">
                <a:latin typeface="Noto Sans JP" panose="020B0500000000000000" pitchFamily="34" charset="-128"/>
                <a:ea typeface="Noto Sans JP" panose="020B0500000000000000" pitchFamily="34" charset="-128"/>
              </a:rPr>
              <a:t>2045</a:t>
            </a:r>
            <a:r>
              <a:rPr lang="ja-JP" altLang="en-US" sz="2000" b="1">
                <a:latin typeface="Noto Sans JP" panose="020B0500000000000000" pitchFamily="34" charset="-128"/>
                <a:ea typeface="Noto Sans JP" panose="020B0500000000000000" pitchFamily="34" charset="-128"/>
              </a:rPr>
              <a:t>年までで累計</a:t>
            </a:r>
            <a:r>
              <a:rPr lang="en-US" altLang="ja-JP" sz="2000" b="1">
                <a:latin typeface="Noto Sans JP" panose="020B0500000000000000" pitchFamily="34" charset="-128"/>
                <a:ea typeface="Noto Sans JP" panose="020B0500000000000000" pitchFamily="34" charset="-128"/>
              </a:rPr>
              <a:t>1</a:t>
            </a:r>
            <a:r>
              <a:rPr lang="ja-JP" altLang="en-US" sz="2000" b="1">
                <a:latin typeface="Noto Sans JP" panose="020B0500000000000000" pitchFamily="34" charset="-128"/>
                <a:ea typeface="Noto Sans JP" panose="020B0500000000000000" pitchFamily="34" charset="-128"/>
              </a:rPr>
              <a:t>万人の純社会増を達成する</a:t>
            </a:r>
            <a:endParaRPr lang="en-US" altLang="ja-JP" sz="2000" b="1">
              <a:latin typeface="Noto Sans JP" panose="020B0500000000000000" pitchFamily="34" charset="-128"/>
              <a:ea typeface="Noto Sans JP" panose="020B0500000000000000" pitchFamily="34" charset="-128"/>
            </a:endParaRPr>
          </a:p>
        </p:txBody>
      </p:sp>
      <p:sp>
        <p:nvSpPr>
          <p:cNvPr id="25" name="テキスト ボックス 24">
            <a:extLst>
              <a:ext uri="{FF2B5EF4-FFF2-40B4-BE49-F238E27FC236}">
                <a16:creationId xmlns:a16="http://schemas.microsoft.com/office/drawing/2014/main" id="{51B34F45-1A29-BE35-791F-473918599B94}"/>
              </a:ext>
            </a:extLst>
          </p:cNvPr>
          <p:cNvSpPr txBox="1">
            <a:spLocks noGrp="1" noRot="1" noMove="1" noResize="1" noEditPoints="1" noAdjustHandles="1" noChangeArrowheads="1" noChangeShapeType="1"/>
          </p:cNvSpPr>
          <p:nvPr/>
        </p:nvSpPr>
        <p:spPr>
          <a:xfrm>
            <a:off x="8341639" y="2548989"/>
            <a:ext cx="3122342"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財政収支を改善し行政サービスを維持向上する</a:t>
            </a:r>
            <a:endParaRPr lang="en-US" altLang="ja-JP" sz="1600" b="1">
              <a:latin typeface="Noto Sans JP" panose="020B0500000000000000" pitchFamily="34" charset="-128"/>
              <a:ea typeface="Noto Sans JP" panose="020B0500000000000000" pitchFamily="34" charset="-128"/>
            </a:endParaRPr>
          </a:p>
        </p:txBody>
      </p:sp>
      <p:sp>
        <p:nvSpPr>
          <p:cNvPr id="26" name="右矢印 25">
            <a:extLst>
              <a:ext uri="{FF2B5EF4-FFF2-40B4-BE49-F238E27FC236}">
                <a16:creationId xmlns:a16="http://schemas.microsoft.com/office/drawing/2014/main" id="{F8E3276C-D01A-1234-6945-3958C9FE8AA7}"/>
              </a:ext>
            </a:extLst>
          </p:cNvPr>
          <p:cNvSpPr/>
          <p:nvPr/>
        </p:nvSpPr>
        <p:spPr>
          <a:xfrm rot="12480320">
            <a:off x="2771090" y="4005340"/>
            <a:ext cx="1986274" cy="216548"/>
          </a:xfrm>
          <a:prstGeom prst="rightArrow">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a:extLst>
              <a:ext uri="{FF2B5EF4-FFF2-40B4-BE49-F238E27FC236}">
                <a16:creationId xmlns:a16="http://schemas.microsoft.com/office/drawing/2014/main" id="{E62305D1-FFB3-64EA-DB73-981CA36E9A71}"/>
              </a:ext>
            </a:extLst>
          </p:cNvPr>
          <p:cNvSpPr/>
          <p:nvPr/>
        </p:nvSpPr>
        <p:spPr>
          <a:xfrm rot="11215954">
            <a:off x="3265949" y="4011274"/>
            <a:ext cx="6878649" cy="225312"/>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右矢印 27">
            <a:extLst>
              <a:ext uri="{FF2B5EF4-FFF2-40B4-BE49-F238E27FC236}">
                <a16:creationId xmlns:a16="http://schemas.microsoft.com/office/drawing/2014/main" id="{0708B1EC-A525-A3A9-1562-020095C163AD}"/>
              </a:ext>
            </a:extLst>
          </p:cNvPr>
          <p:cNvSpPr/>
          <p:nvPr/>
        </p:nvSpPr>
        <p:spPr>
          <a:xfrm rot="21118114">
            <a:off x="2384775" y="4032460"/>
            <a:ext cx="6191289" cy="240127"/>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a:extLst>
              <a:ext uri="{FF2B5EF4-FFF2-40B4-BE49-F238E27FC236}">
                <a16:creationId xmlns:a16="http://schemas.microsoft.com/office/drawing/2014/main" id="{8FFAACD3-EA97-E504-E407-B4E446B54647}"/>
              </a:ext>
            </a:extLst>
          </p:cNvPr>
          <p:cNvSpPr/>
          <p:nvPr/>
        </p:nvSpPr>
        <p:spPr>
          <a:xfrm rot="16200000">
            <a:off x="9769348" y="4012997"/>
            <a:ext cx="973390" cy="245982"/>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a:extLst>
              <a:ext uri="{FF2B5EF4-FFF2-40B4-BE49-F238E27FC236}">
                <a16:creationId xmlns:a16="http://schemas.microsoft.com/office/drawing/2014/main" id="{3E1D39CE-3E4E-2DD7-4073-97664CC576C6}"/>
              </a:ext>
            </a:extLst>
          </p:cNvPr>
          <p:cNvSpPr/>
          <p:nvPr/>
        </p:nvSpPr>
        <p:spPr>
          <a:xfrm rot="20387721">
            <a:off x="2470032" y="3968150"/>
            <a:ext cx="2794655" cy="217900"/>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右矢印 31">
            <a:extLst>
              <a:ext uri="{FF2B5EF4-FFF2-40B4-BE49-F238E27FC236}">
                <a16:creationId xmlns:a16="http://schemas.microsoft.com/office/drawing/2014/main" id="{9495A5BC-2DEC-A240-04AF-13E09F1A8466}"/>
              </a:ext>
            </a:extLst>
          </p:cNvPr>
          <p:cNvSpPr/>
          <p:nvPr/>
        </p:nvSpPr>
        <p:spPr>
          <a:xfrm rot="13033267" flipV="1">
            <a:off x="5829994" y="4003450"/>
            <a:ext cx="1594402" cy="240958"/>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1E8E6B3A-546F-1F21-C616-4CE0F8EFE381}"/>
              </a:ext>
            </a:extLst>
          </p:cNvPr>
          <p:cNvSpPr txBox="1"/>
          <p:nvPr/>
        </p:nvSpPr>
        <p:spPr>
          <a:xfrm>
            <a:off x="6223468" y="5378933"/>
            <a:ext cx="2493370" cy="923330"/>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土浦の風土に触れ</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感情的な繋がりを涵養する</a:t>
            </a:r>
            <a:endParaRPr lang="en-US" altLang="ja-JP" b="1">
              <a:latin typeface="Noto Sans JP" panose="020B0500000000000000" pitchFamily="34" charset="-128"/>
              <a:ea typeface="Noto Sans JP" panose="020B0500000000000000" pitchFamily="34" charset="-128"/>
            </a:endParaRPr>
          </a:p>
        </p:txBody>
      </p:sp>
      <p:sp>
        <p:nvSpPr>
          <p:cNvPr id="2" name="右矢印 31">
            <a:extLst>
              <a:ext uri="{FF2B5EF4-FFF2-40B4-BE49-F238E27FC236}">
                <a16:creationId xmlns:a16="http://schemas.microsoft.com/office/drawing/2014/main" id="{6932265F-EFEA-F2FF-03F1-70C691AA30F3}"/>
              </a:ext>
            </a:extLst>
          </p:cNvPr>
          <p:cNvSpPr/>
          <p:nvPr/>
        </p:nvSpPr>
        <p:spPr>
          <a:xfrm rot="19804464" flipV="1">
            <a:off x="7364934" y="3972564"/>
            <a:ext cx="1865317" cy="282101"/>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FB02EB92-0B73-ECEB-A2FB-A4BDF602ACBD}"/>
              </a:ext>
            </a:extLst>
          </p:cNvPr>
          <p:cNvSpPr>
            <a:spLocks noGrp="1"/>
          </p:cNvSpPr>
          <p:nvPr>
            <p:ph type="sldNum" sz="quarter" idx="4"/>
          </p:nvPr>
        </p:nvSpPr>
        <p:spPr/>
        <p:txBody>
          <a:bodyPr/>
          <a:lstStyle/>
          <a:p>
            <a:fld id="{920DAE75-F842-4F4B-A191-0461469ED5EB}" type="slidenum">
              <a:rPr lang="ja-JP" altLang="en-US" smtClean="0"/>
              <a:pPr/>
              <a:t>20</a:t>
            </a:fld>
            <a:endParaRPr lang="ja-JP" altLang="en-US"/>
          </a:p>
        </p:txBody>
      </p:sp>
    </p:spTree>
    <p:extLst>
      <p:ext uri="{BB962C8B-B14F-4D97-AF65-F5344CB8AC3E}">
        <p14:creationId xmlns:p14="http://schemas.microsoft.com/office/powerpoint/2010/main" val="2186029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012AA3B-7E9E-67EF-6289-C35BBC07B354}"/>
              </a:ext>
            </a:extLst>
          </p:cNvPr>
          <p:cNvSpPr>
            <a:spLocks noGrp="1"/>
          </p:cNvSpPr>
          <p:nvPr>
            <p:ph type="title"/>
          </p:nvPr>
        </p:nvSpPr>
        <p:spPr/>
        <p:txBody>
          <a:bodyPr/>
          <a:lstStyle/>
          <a:p>
            <a:r>
              <a:rPr kumimoji="1" lang="ja-JP" altLang="en-US"/>
              <a:t>モビリティマネジメント</a:t>
            </a:r>
          </a:p>
        </p:txBody>
      </p:sp>
      <p:sp>
        <p:nvSpPr>
          <p:cNvPr id="5" name="フローチャート: 結合子 4">
            <a:extLst>
              <a:ext uri="{FF2B5EF4-FFF2-40B4-BE49-F238E27FC236}">
                <a16:creationId xmlns:a16="http://schemas.microsoft.com/office/drawing/2014/main" id="{EF100EB9-36E0-CB39-69F1-E549B3306F7B}"/>
              </a:ext>
            </a:extLst>
          </p:cNvPr>
          <p:cNvSpPr/>
          <p:nvPr/>
        </p:nvSpPr>
        <p:spPr>
          <a:xfrm>
            <a:off x="2641304" y="1443329"/>
            <a:ext cx="2314013" cy="2306271"/>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a:latin typeface="Noto Sans JP Medium" panose="020B0200000000000000" pitchFamily="50" charset="-128"/>
                <a:ea typeface="Noto Sans JP Medium"/>
              </a:rPr>
              <a:t>高齢化</a:t>
            </a:r>
          </a:p>
        </p:txBody>
      </p:sp>
      <p:sp>
        <p:nvSpPr>
          <p:cNvPr id="6" name="フローチャート: 結合子 5">
            <a:extLst>
              <a:ext uri="{FF2B5EF4-FFF2-40B4-BE49-F238E27FC236}">
                <a16:creationId xmlns:a16="http://schemas.microsoft.com/office/drawing/2014/main" id="{DF05A77A-D943-C5A7-CDEE-F1E687E11EEE}"/>
              </a:ext>
            </a:extLst>
          </p:cNvPr>
          <p:cNvSpPr/>
          <p:nvPr/>
        </p:nvSpPr>
        <p:spPr>
          <a:xfrm>
            <a:off x="458631" y="2596464"/>
            <a:ext cx="2314013" cy="2306271"/>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a:latin typeface="Noto Sans JP Medium" panose="020B0200000000000000" pitchFamily="50" charset="-128"/>
                <a:ea typeface="Noto Sans JP Medium"/>
              </a:rPr>
              <a:t>車社会</a:t>
            </a:r>
          </a:p>
        </p:txBody>
      </p:sp>
      <p:sp>
        <p:nvSpPr>
          <p:cNvPr id="7" name="四角形: 角を丸くする 6">
            <a:extLst>
              <a:ext uri="{FF2B5EF4-FFF2-40B4-BE49-F238E27FC236}">
                <a16:creationId xmlns:a16="http://schemas.microsoft.com/office/drawing/2014/main" id="{3D437906-3011-FBE6-179B-811B38FE828E}"/>
              </a:ext>
            </a:extLst>
          </p:cNvPr>
          <p:cNvSpPr/>
          <p:nvPr/>
        </p:nvSpPr>
        <p:spPr>
          <a:xfrm>
            <a:off x="6862067" y="2028006"/>
            <a:ext cx="5103509" cy="2181018"/>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000">
                <a:solidFill>
                  <a:schemeClr val="tx1"/>
                </a:solidFill>
              </a:rPr>
              <a:t>健康寿命を延ばす</a:t>
            </a:r>
            <a:endParaRPr lang="en-US" altLang="ja-JP" sz="4000">
              <a:solidFill>
                <a:schemeClr val="tx1"/>
              </a:solidFill>
            </a:endParaRPr>
          </a:p>
        </p:txBody>
      </p:sp>
      <p:grpSp>
        <p:nvGrpSpPr>
          <p:cNvPr id="8" name="グループ化 7">
            <a:extLst>
              <a:ext uri="{FF2B5EF4-FFF2-40B4-BE49-F238E27FC236}">
                <a16:creationId xmlns:a16="http://schemas.microsoft.com/office/drawing/2014/main" id="{25B7CFFE-4065-53EE-77DD-7F51383C0546}"/>
              </a:ext>
            </a:extLst>
          </p:cNvPr>
          <p:cNvGrpSpPr/>
          <p:nvPr/>
        </p:nvGrpSpPr>
        <p:grpSpPr>
          <a:xfrm>
            <a:off x="5154349" y="2611216"/>
            <a:ext cx="1297936" cy="1311946"/>
            <a:chOff x="5109101" y="3600341"/>
            <a:chExt cx="1297936" cy="1311946"/>
          </a:xfrm>
        </p:grpSpPr>
        <p:sp>
          <p:nvSpPr>
            <p:cNvPr id="9" name="矢印: 山形 9">
              <a:extLst>
                <a:ext uri="{FF2B5EF4-FFF2-40B4-BE49-F238E27FC236}">
                  <a16:creationId xmlns:a16="http://schemas.microsoft.com/office/drawing/2014/main" id="{FCBF01BA-EEC5-1C36-83AA-5BFFE605ED71}"/>
                </a:ext>
              </a:extLst>
            </p:cNvPr>
            <p:cNvSpPr/>
            <p:nvPr/>
          </p:nvSpPr>
          <p:spPr>
            <a:xfrm>
              <a:off x="5109101" y="3600341"/>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0" name="矢印: 山形 10">
              <a:extLst>
                <a:ext uri="{FF2B5EF4-FFF2-40B4-BE49-F238E27FC236}">
                  <a16:creationId xmlns:a16="http://schemas.microsoft.com/office/drawing/2014/main" id="{993859A3-8886-5CED-C347-DBE88E649ADC}"/>
                </a:ext>
              </a:extLst>
            </p:cNvPr>
            <p:cNvSpPr/>
            <p:nvPr/>
          </p:nvSpPr>
          <p:spPr>
            <a:xfrm>
              <a:off x="5493981" y="3600341"/>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1" name="矢印: 山形 11">
              <a:extLst>
                <a:ext uri="{FF2B5EF4-FFF2-40B4-BE49-F238E27FC236}">
                  <a16:creationId xmlns:a16="http://schemas.microsoft.com/office/drawing/2014/main" id="{CC308D59-0FA6-2DCC-C417-9C5748C7103B}"/>
                </a:ext>
              </a:extLst>
            </p:cNvPr>
            <p:cNvSpPr/>
            <p:nvPr/>
          </p:nvSpPr>
          <p:spPr>
            <a:xfrm>
              <a:off x="5878862" y="3600341"/>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grpSp>
      <p:sp>
        <p:nvSpPr>
          <p:cNvPr id="13" name="フローチャート: 代替処理 12">
            <a:extLst>
              <a:ext uri="{FF2B5EF4-FFF2-40B4-BE49-F238E27FC236}">
                <a16:creationId xmlns:a16="http://schemas.microsoft.com/office/drawing/2014/main" id="{1E606B16-7311-FA9D-ED81-DD765FF5F665}"/>
              </a:ext>
            </a:extLst>
          </p:cNvPr>
          <p:cNvSpPr/>
          <p:nvPr/>
        </p:nvSpPr>
        <p:spPr>
          <a:xfrm>
            <a:off x="3511219" y="4902735"/>
            <a:ext cx="4825781" cy="1669940"/>
          </a:xfrm>
          <a:prstGeom prst="flowChartAlternateProcess">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0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rPr>
              <a:t>MM</a:t>
            </a:r>
            <a:r>
              <a:rPr kumimoji="1" lang="ja-JP" altLang="en-US" sz="30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rPr>
              <a:t>による歩行促進</a:t>
            </a:r>
          </a:p>
        </p:txBody>
      </p:sp>
      <p:sp>
        <p:nvSpPr>
          <p:cNvPr id="17" name="矢印: 下 16">
            <a:extLst>
              <a:ext uri="{FF2B5EF4-FFF2-40B4-BE49-F238E27FC236}">
                <a16:creationId xmlns:a16="http://schemas.microsoft.com/office/drawing/2014/main" id="{EEE408EF-4FBD-3B6A-31DF-A4355AC1E446}"/>
              </a:ext>
            </a:extLst>
          </p:cNvPr>
          <p:cNvSpPr/>
          <p:nvPr/>
        </p:nvSpPr>
        <p:spPr>
          <a:xfrm rot="10800000">
            <a:off x="5230636" y="4084551"/>
            <a:ext cx="1145358" cy="818183"/>
          </a:xfrm>
          <a:prstGeom prst="downArrow">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グラフィックス 18" descr="歩く 単色塗りつぶし">
            <a:extLst>
              <a:ext uri="{FF2B5EF4-FFF2-40B4-BE49-F238E27FC236}">
                <a16:creationId xmlns:a16="http://schemas.microsoft.com/office/drawing/2014/main" id="{E06C96EB-BD5B-E050-897A-09EC492294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83633" y="4874453"/>
            <a:ext cx="1698222" cy="1698222"/>
          </a:xfrm>
          <a:prstGeom prst="rect">
            <a:avLst/>
          </a:prstGeom>
        </p:spPr>
      </p:pic>
      <p:pic>
        <p:nvPicPr>
          <p:cNvPr id="21" name="グラフィックス 20" descr="車 単色塗りつぶし">
            <a:extLst>
              <a:ext uri="{FF2B5EF4-FFF2-40B4-BE49-F238E27FC236}">
                <a16:creationId xmlns:a16="http://schemas.microsoft.com/office/drawing/2014/main" id="{D46ECA30-0D16-4679-3B39-4103D7BD6C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1982" y="4850690"/>
            <a:ext cx="2007310" cy="2007310"/>
          </a:xfrm>
          <a:prstGeom prst="rect">
            <a:avLst/>
          </a:prstGeom>
        </p:spPr>
      </p:pic>
      <p:pic>
        <p:nvPicPr>
          <p:cNvPr id="23" name="グラフィックス 22" descr="ヒーロー (男性) 単色塗りつぶし">
            <a:extLst>
              <a:ext uri="{FF2B5EF4-FFF2-40B4-BE49-F238E27FC236}">
                <a16:creationId xmlns:a16="http://schemas.microsoft.com/office/drawing/2014/main" id="{C94FB3F6-4632-FE7D-0C4B-AF4D1B4D130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38358" y="1857560"/>
            <a:ext cx="1025744" cy="1025744"/>
          </a:xfrm>
          <a:prstGeom prst="rect">
            <a:avLst/>
          </a:prstGeom>
        </p:spPr>
      </p:pic>
      <p:sp>
        <p:nvSpPr>
          <p:cNvPr id="2" name="スライド番号プレースホルダー 1">
            <a:extLst>
              <a:ext uri="{FF2B5EF4-FFF2-40B4-BE49-F238E27FC236}">
                <a16:creationId xmlns:a16="http://schemas.microsoft.com/office/drawing/2014/main" id="{4DBF23DC-2989-7BC7-B038-88A59BEF45EE}"/>
              </a:ext>
            </a:extLst>
          </p:cNvPr>
          <p:cNvSpPr>
            <a:spLocks noGrp="1"/>
          </p:cNvSpPr>
          <p:nvPr>
            <p:ph type="sldNum" sz="quarter" idx="4"/>
          </p:nvPr>
        </p:nvSpPr>
        <p:spPr/>
        <p:txBody>
          <a:bodyPr/>
          <a:lstStyle/>
          <a:p>
            <a:fld id="{920DAE75-F842-4F4B-A191-0461469ED5EB}" type="slidenum">
              <a:rPr lang="ja-JP" altLang="en-US" smtClean="0"/>
              <a:pPr/>
              <a:t>21</a:t>
            </a:fld>
            <a:endParaRPr lang="ja-JP" altLang="en-US"/>
          </a:p>
        </p:txBody>
      </p:sp>
    </p:spTree>
    <p:extLst>
      <p:ext uri="{BB962C8B-B14F-4D97-AF65-F5344CB8AC3E}">
        <p14:creationId xmlns:p14="http://schemas.microsoft.com/office/powerpoint/2010/main" val="1072960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528BA-FA07-0165-46C7-066122328572}"/>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2EE75B40-6756-94F4-EC06-126A8080E2E0}"/>
              </a:ext>
            </a:extLst>
          </p:cNvPr>
          <p:cNvSpPr>
            <a:spLocks noGrp="1"/>
          </p:cNvSpPr>
          <p:nvPr>
            <p:ph type="title"/>
          </p:nvPr>
        </p:nvSpPr>
        <p:spPr>
          <a:xfrm>
            <a:off x="460601" y="762061"/>
            <a:ext cx="10174742" cy="628798"/>
          </a:xfrm>
        </p:spPr>
        <p:txBody>
          <a:bodyPr>
            <a:normAutofit/>
          </a:bodyPr>
          <a:lstStyle/>
          <a:p>
            <a:r>
              <a:rPr lang="ja-JP" altLang="en-US"/>
              <a:t>モビリティマネジメント</a:t>
            </a:r>
            <a:endParaRPr kumimoji="1" lang="ja-JP" altLang="en-US"/>
          </a:p>
        </p:txBody>
      </p:sp>
      <p:sp>
        <p:nvSpPr>
          <p:cNvPr id="3" name="コンテンツ プレースホルダー 2">
            <a:extLst>
              <a:ext uri="{FF2B5EF4-FFF2-40B4-BE49-F238E27FC236}">
                <a16:creationId xmlns:a16="http://schemas.microsoft.com/office/drawing/2014/main" id="{EBF86F20-DD64-6016-DFED-16D831DD978F}"/>
              </a:ext>
            </a:extLst>
          </p:cNvPr>
          <p:cNvSpPr>
            <a:spLocks noGrp="1"/>
          </p:cNvSpPr>
          <p:nvPr>
            <p:ph sz="half" idx="1"/>
          </p:nvPr>
        </p:nvSpPr>
        <p:spPr>
          <a:xfrm>
            <a:off x="393669" y="1502141"/>
            <a:ext cx="5472598" cy="1080705"/>
          </a:xfrm>
        </p:spPr>
        <p:txBody>
          <a:bodyPr>
            <a:normAutofit/>
          </a:bodyPr>
          <a:lstStyle/>
          <a:p>
            <a:pPr marL="0" indent="0">
              <a:buNone/>
            </a:pPr>
            <a:r>
              <a:rPr lang="ja-JP" altLang="en-US" sz="3200" u="sng"/>
              <a:t>中間後の作業</a:t>
            </a:r>
          </a:p>
        </p:txBody>
      </p:sp>
      <p:sp>
        <p:nvSpPr>
          <p:cNvPr id="12" name="矢印: 山形 11">
            <a:extLst>
              <a:ext uri="{FF2B5EF4-FFF2-40B4-BE49-F238E27FC236}">
                <a16:creationId xmlns:a16="http://schemas.microsoft.com/office/drawing/2014/main" id="{A135D0AE-64BA-AE39-1B73-8B71BF379361}"/>
              </a:ext>
            </a:extLst>
          </p:cNvPr>
          <p:cNvSpPr/>
          <p:nvPr/>
        </p:nvSpPr>
        <p:spPr>
          <a:xfrm rot="5400000">
            <a:off x="433907" y="2234726"/>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矢印: 山形 17">
            <a:extLst>
              <a:ext uri="{FF2B5EF4-FFF2-40B4-BE49-F238E27FC236}">
                <a16:creationId xmlns:a16="http://schemas.microsoft.com/office/drawing/2014/main" id="{912A505A-2908-6DE2-66A6-1B24FF865105}"/>
              </a:ext>
            </a:extLst>
          </p:cNvPr>
          <p:cNvSpPr/>
          <p:nvPr/>
        </p:nvSpPr>
        <p:spPr>
          <a:xfrm rot="5400000">
            <a:off x="433907" y="4942795"/>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矢印: 山形 19">
            <a:extLst>
              <a:ext uri="{FF2B5EF4-FFF2-40B4-BE49-F238E27FC236}">
                <a16:creationId xmlns:a16="http://schemas.microsoft.com/office/drawing/2014/main" id="{4791E38E-E28E-A0E0-5929-DC470E0A436E}"/>
              </a:ext>
            </a:extLst>
          </p:cNvPr>
          <p:cNvSpPr/>
          <p:nvPr/>
        </p:nvSpPr>
        <p:spPr>
          <a:xfrm rot="5400000">
            <a:off x="433908" y="3588761"/>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正方形/長方形 23">
            <a:extLst>
              <a:ext uri="{FF2B5EF4-FFF2-40B4-BE49-F238E27FC236}">
                <a16:creationId xmlns:a16="http://schemas.microsoft.com/office/drawing/2014/main" id="{7F3FFE82-5DA1-D6DA-235A-EC2963CEF735}"/>
              </a:ext>
            </a:extLst>
          </p:cNvPr>
          <p:cNvSpPr/>
          <p:nvPr/>
        </p:nvSpPr>
        <p:spPr>
          <a:xfrm>
            <a:off x="2576622" y="2125598"/>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　公共交通の利用状況の調査</a:t>
            </a:r>
            <a:endParaRPr lang="en-US" altLang="ja-JP" sz="2800">
              <a:latin typeface="Noto Sans JP Medium" panose="020B0200000000000000" pitchFamily="50" charset="-128"/>
              <a:ea typeface="Noto Sans JP Medium" panose="020B0200000000000000" pitchFamily="50" charset="-128"/>
            </a:endParaRPr>
          </a:p>
        </p:txBody>
      </p:sp>
      <p:sp>
        <p:nvSpPr>
          <p:cNvPr id="29" name="テキスト ボックス 28">
            <a:extLst>
              <a:ext uri="{FF2B5EF4-FFF2-40B4-BE49-F238E27FC236}">
                <a16:creationId xmlns:a16="http://schemas.microsoft.com/office/drawing/2014/main" id="{CE475573-4312-171C-26B1-F2AC27C5D207}"/>
              </a:ext>
            </a:extLst>
          </p:cNvPr>
          <p:cNvSpPr txBox="1"/>
          <p:nvPr/>
        </p:nvSpPr>
        <p:spPr>
          <a:xfrm>
            <a:off x="498158" y="4035879"/>
            <a:ext cx="1467068" cy="400110"/>
          </a:xfrm>
          <a:prstGeom prst="rect">
            <a:avLst/>
          </a:prstGeom>
          <a:noFill/>
        </p:spPr>
        <p:txBody>
          <a:bodyPr wrap="none" rtlCol="0">
            <a:spAutoFit/>
          </a:bodyPr>
          <a:lstStyle/>
          <a:p>
            <a:pPr algn="ctr"/>
            <a:r>
              <a:rPr lang="ja-JP" altLang="en-US" sz="2000">
                <a:latin typeface="Noto Sans JP Medium" panose="020B0200000000000000" pitchFamily="50" charset="-128"/>
                <a:ea typeface="Noto Sans JP Medium" panose="020B0200000000000000" pitchFamily="50" charset="-128"/>
              </a:rPr>
              <a:t>施策</a:t>
            </a:r>
            <a:r>
              <a:rPr kumimoji="1" lang="ja-JP" altLang="en-US" sz="2000">
                <a:latin typeface="Noto Sans JP Medium" panose="020B0200000000000000" pitchFamily="50" charset="-128"/>
                <a:ea typeface="Noto Sans JP Medium" panose="020B0200000000000000" pitchFamily="50" charset="-128"/>
              </a:rPr>
              <a:t>の検討</a:t>
            </a:r>
          </a:p>
        </p:txBody>
      </p:sp>
      <p:sp>
        <p:nvSpPr>
          <p:cNvPr id="31" name="正方形/長方形 30">
            <a:extLst>
              <a:ext uri="{FF2B5EF4-FFF2-40B4-BE49-F238E27FC236}">
                <a16:creationId xmlns:a16="http://schemas.microsoft.com/office/drawing/2014/main" id="{81DA27FF-A79A-78AB-517F-8C64A315228C}"/>
              </a:ext>
            </a:extLst>
          </p:cNvPr>
          <p:cNvSpPr/>
          <p:nvPr/>
        </p:nvSpPr>
        <p:spPr>
          <a:xfrm>
            <a:off x="2576622" y="34747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　具体的な事業内容の検討</a:t>
            </a:r>
            <a:endParaRPr lang="en-US" altLang="ja-JP" sz="2800">
              <a:latin typeface="Noto Sans JP Medium" panose="020B0200000000000000" pitchFamily="50" charset="-128"/>
              <a:ea typeface="Noto Sans JP Medium" panose="020B0200000000000000" pitchFamily="50" charset="-128"/>
            </a:endParaRPr>
          </a:p>
        </p:txBody>
      </p:sp>
      <p:sp>
        <p:nvSpPr>
          <p:cNvPr id="32" name="正方形/長方形 31">
            <a:extLst>
              <a:ext uri="{FF2B5EF4-FFF2-40B4-BE49-F238E27FC236}">
                <a16:creationId xmlns:a16="http://schemas.microsoft.com/office/drawing/2014/main" id="{B251745B-7D01-5A03-2A3D-B02340894298}"/>
              </a:ext>
            </a:extLst>
          </p:cNvPr>
          <p:cNvSpPr/>
          <p:nvPr/>
        </p:nvSpPr>
        <p:spPr>
          <a:xfrm>
            <a:off x="2576622" y="48606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　事業のインパクトの計測</a:t>
            </a:r>
            <a:endParaRPr lang="en-US" altLang="ja-JP" sz="2800">
              <a:latin typeface="Noto Sans JP Medium" panose="020B0200000000000000" pitchFamily="50" charset="-128"/>
              <a:ea typeface="Noto Sans JP Medium" panose="020B0200000000000000" pitchFamily="50" charset="-128"/>
            </a:endParaRPr>
          </a:p>
          <a:p>
            <a:r>
              <a:rPr kumimoji="1" lang="ja-JP" altLang="en-US" sz="2800">
                <a:latin typeface="Noto Sans JP Medium" panose="020B0200000000000000" pitchFamily="50" charset="-128"/>
                <a:ea typeface="Noto Sans JP Medium" panose="020B0200000000000000" pitchFamily="50" charset="-128"/>
              </a:rPr>
              <a:t>　費用の算出</a:t>
            </a:r>
            <a:endParaRPr kumimoji="1" lang="en-US" altLang="ja-JP" sz="2800">
              <a:latin typeface="Noto Sans JP Medium" panose="020B0200000000000000" pitchFamily="50" charset="-128"/>
              <a:ea typeface="Noto Sans JP Medium" panose="020B0200000000000000" pitchFamily="50" charset="-128"/>
            </a:endParaRPr>
          </a:p>
        </p:txBody>
      </p:sp>
      <p:sp>
        <p:nvSpPr>
          <p:cNvPr id="2" name="テキスト ボックス 1">
            <a:extLst>
              <a:ext uri="{FF2B5EF4-FFF2-40B4-BE49-F238E27FC236}">
                <a16:creationId xmlns:a16="http://schemas.microsoft.com/office/drawing/2014/main" id="{19B54D43-8849-45BD-6744-F125A9526631}"/>
              </a:ext>
            </a:extLst>
          </p:cNvPr>
          <p:cNvSpPr txBox="1"/>
          <p:nvPr/>
        </p:nvSpPr>
        <p:spPr>
          <a:xfrm>
            <a:off x="517831" y="5452264"/>
            <a:ext cx="1467068" cy="400110"/>
          </a:xfrm>
          <a:prstGeom prst="rect">
            <a:avLst/>
          </a:prstGeom>
          <a:noFill/>
        </p:spPr>
        <p:txBody>
          <a:bodyPr wrap="none" rtlCol="0">
            <a:spAutoFit/>
          </a:bodyPr>
          <a:lstStyle/>
          <a:p>
            <a:r>
              <a:rPr kumimoji="1" lang="ja-JP" altLang="en-US" sz="2000">
                <a:latin typeface="Noto Sans JP Medium" panose="020B0200000000000000" pitchFamily="50" charset="-128"/>
                <a:ea typeface="Noto Sans JP Medium" panose="020B0200000000000000" pitchFamily="50" charset="-128"/>
              </a:rPr>
              <a:t>実現可能性</a:t>
            </a:r>
          </a:p>
        </p:txBody>
      </p:sp>
      <p:sp>
        <p:nvSpPr>
          <p:cNvPr id="5" name="テキスト ボックス 4">
            <a:extLst>
              <a:ext uri="{FF2B5EF4-FFF2-40B4-BE49-F238E27FC236}">
                <a16:creationId xmlns:a16="http://schemas.microsoft.com/office/drawing/2014/main" id="{916083C3-57F6-DBA4-A4F4-389F27C3B688}"/>
              </a:ext>
            </a:extLst>
          </p:cNvPr>
          <p:cNvSpPr txBox="1"/>
          <p:nvPr/>
        </p:nvSpPr>
        <p:spPr>
          <a:xfrm>
            <a:off x="853074" y="2715000"/>
            <a:ext cx="800219" cy="461665"/>
          </a:xfrm>
          <a:prstGeom prst="rect">
            <a:avLst/>
          </a:prstGeom>
          <a:noFill/>
        </p:spPr>
        <p:txBody>
          <a:bodyPr wrap="none" rtlCol="0">
            <a:spAutoFit/>
          </a:bodyPr>
          <a:lstStyle/>
          <a:p>
            <a:pPr algn="ctr"/>
            <a:r>
              <a:rPr kumimoji="1" lang="ja-JP" altLang="en-US" sz="2400">
                <a:latin typeface="Noto Sans JP Medium" panose="020B0200000000000000" pitchFamily="50" charset="-128"/>
                <a:ea typeface="Noto Sans JP Medium" panose="020B0200000000000000" pitchFamily="50" charset="-128"/>
              </a:rPr>
              <a:t>調査</a:t>
            </a:r>
            <a:endParaRPr kumimoji="1" lang="en-US" altLang="ja-JP" sz="2400">
              <a:latin typeface="Noto Sans JP Medium" panose="020B0200000000000000" pitchFamily="50" charset="-128"/>
              <a:ea typeface="Noto Sans JP Medium" panose="020B0200000000000000" pitchFamily="50" charset="-128"/>
            </a:endParaRPr>
          </a:p>
        </p:txBody>
      </p:sp>
      <p:sp>
        <p:nvSpPr>
          <p:cNvPr id="6" name="スライド番号プレースホルダー 5">
            <a:extLst>
              <a:ext uri="{FF2B5EF4-FFF2-40B4-BE49-F238E27FC236}">
                <a16:creationId xmlns:a16="http://schemas.microsoft.com/office/drawing/2014/main" id="{59F6229E-BFB9-E8CA-6750-6A051B28E07A}"/>
              </a:ext>
            </a:extLst>
          </p:cNvPr>
          <p:cNvSpPr>
            <a:spLocks noGrp="1"/>
          </p:cNvSpPr>
          <p:nvPr>
            <p:ph type="sldNum" sz="quarter" idx="4"/>
          </p:nvPr>
        </p:nvSpPr>
        <p:spPr/>
        <p:txBody>
          <a:bodyPr/>
          <a:lstStyle/>
          <a:p>
            <a:fld id="{920DAE75-F842-4F4B-A191-0461469ED5EB}" type="slidenum">
              <a:rPr lang="ja-JP" altLang="en-US" smtClean="0"/>
              <a:pPr/>
              <a:t>22</a:t>
            </a:fld>
            <a:endParaRPr lang="ja-JP" altLang="en-US"/>
          </a:p>
        </p:txBody>
      </p:sp>
    </p:spTree>
    <p:extLst>
      <p:ext uri="{BB962C8B-B14F-4D97-AF65-F5344CB8AC3E}">
        <p14:creationId xmlns:p14="http://schemas.microsoft.com/office/powerpoint/2010/main" val="4164684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67E12-773D-6F85-32CB-3A305DFF1438}"/>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A65E50A-76F1-A7E7-6E5E-E4E74D15B7D9}"/>
              </a:ext>
            </a:extLst>
          </p:cNvPr>
          <p:cNvSpPr>
            <a:spLocks noGrp="1"/>
          </p:cNvSpPr>
          <p:nvPr>
            <p:ph type="sldNum" sz="quarter" idx="12"/>
          </p:nvPr>
        </p:nvSpPr>
        <p:spPr/>
        <p:txBody>
          <a:bodyPr/>
          <a:lstStyle/>
          <a:p>
            <a:fld id="{51A6864E-507D-48B8-AA04-B88DC17C0EEF}" type="slidenum">
              <a:rPr kumimoji="1" lang="ja-JP" altLang="en-US" smtClean="0"/>
              <a:t>23</a:t>
            </a:fld>
            <a:endParaRPr kumimoji="1" lang="ja-JP" altLang="en-US"/>
          </a:p>
        </p:txBody>
      </p:sp>
      <p:sp>
        <p:nvSpPr>
          <p:cNvPr id="4" name="正方形/長方形 5">
            <a:extLst>
              <a:ext uri="{FF2B5EF4-FFF2-40B4-BE49-F238E27FC236}">
                <a16:creationId xmlns:a16="http://schemas.microsoft.com/office/drawing/2014/main" id="{64DC70B2-C2BB-912D-CF0D-90FE354A9D6D}"/>
              </a:ext>
            </a:extLst>
          </p:cNvPr>
          <p:cNvSpPr/>
          <p:nvPr/>
        </p:nvSpPr>
        <p:spPr>
          <a:xfrm>
            <a:off x="-42647" y="68063"/>
            <a:ext cx="12233309" cy="6859016"/>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 name="csX0" fmla="*/ 0 w 12192000"/>
              <a:gd name="csY0" fmla="*/ 1184167 h 5009925"/>
              <a:gd name="csX1" fmla="*/ 12192000 w 12192000"/>
              <a:gd name="csY1" fmla="*/ 2386802 h 5009925"/>
              <a:gd name="csX2" fmla="*/ 12192000 w 12192000"/>
              <a:gd name="csY2" fmla="*/ 5009925 h 5009925"/>
              <a:gd name="csX3" fmla="*/ 0 w 12192000"/>
              <a:gd name="csY3" fmla="*/ 4126150 h 5009925"/>
              <a:gd name="csX4" fmla="*/ 0 w 12192000"/>
              <a:gd name="csY4" fmla="*/ 1184167 h 5009925"/>
              <a:gd name="csX0" fmla="*/ 25758 w 12217758"/>
              <a:gd name="csY0" fmla="*/ 1184167 h 5031748"/>
              <a:gd name="csX1" fmla="*/ 12217758 w 12217758"/>
              <a:gd name="csY1" fmla="*/ 2386802 h 5031748"/>
              <a:gd name="csX2" fmla="*/ 12217758 w 12217758"/>
              <a:gd name="csY2" fmla="*/ 5009925 h 5031748"/>
              <a:gd name="csX3" fmla="*/ 0 w 12217758"/>
              <a:gd name="csY3" fmla="*/ 5031748 h 5031748"/>
              <a:gd name="csX4" fmla="*/ 25758 w 12217758"/>
              <a:gd name="csY4" fmla="*/ 1184167 h 5031748"/>
              <a:gd name="csX0" fmla="*/ 25758 w 12217758"/>
              <a:gd name="csY0" fmla="*/ 1184167 h 5780551"/>
              <a:gd name="csX1" fmla="*/ 12217758 w 12217758"/>
              <a:gd name="csY1" fmla="*/ 2386802 h 5780551"/>
              <a:gd name="csX2" fmla="*/ 12204882 w 12217758"/>
              <a:gd name="csY2" fmla="*/ 5780551 h 5780551"/>
              <a:gd name="csX3" fmla="*/ 0 w 12217758"/>
              <a:gd name="csY3" fmla="*/ 5031748 h 5780551"/>
              <a:gd name="csX4" fmla="*/ 25758 w 12217758"/>
              <a:gd name="csY4" fmla="*/ 1184167 h 5780551"/>
              <a:gd name="csX0" fmla="*/ 38634 w 12230634"/>
              <a:gd name="csY0" fmla="*/ 1184167 h 5780551"/>
              <a:gd name="csX1" fmla="*/ 12230634 w 12230634"/>
              <a:gd name="csY1" fmla="*/ 2386802 h 5780551"/>
              <a:gd name="csX2" fmla="*/ 12217758 w 12230634"/>
              <a:gd name="csY2" fmla="*/ 5780551 h 5780551"/>
              <a:gd name="csX3" fmla="*/ 0 w 12230634"/>
              <a:gd name="csY3" fmla="*/ 5748105 h 5780551"/>
              <a:gd name="csX4" fmla="*/ 38634 w 12230634"/>
              <a:gd name="csY4" fmla="*/ 1184167 h 5780551"/>
            </a:gdLst>
            <a:ahLst/>
            <a:cxnLst>
              <a:cxn ang="0">
                <a:pos x="csX0" y="csY0"/>
              </a:cxn>
              <a:cxn ang="0">
                <a:pos x="csX1" y="csY1"/>
              </a:cxn>
              <a:cxn ang="0">
                <a:pos x="csX2" y="csY2"/>
              </a:cxn>
              <a:cxn ang="0">
                <a:pos x="csX3" y="csY3"/>
              </a:cxn>
              <a:cxn ang="0">
                <a:pos x="csX4" y="csY4"/>
              </a:cxn>
            </a:cxnLst>
            <a:rect l="l" t="t" r="r" b="b"/>
            <a:pathLst>
              <a:path w="12230634" h="5780551">
                <a:moveTo>
                  <a:pt x="38634" y="1184167"/>
                </a:moveTo>
                <a:cubicBezTo>
                  <a:pt x="3347260" y="-2549633"/>
                  <a:pt x="7749190" y="3874359"/>
                  <a:pt x="12230634" y="2386802"/>
                </a:cubicBezTo>
                <a:lnTo>
                  <a:pt x="12217758" y="5780551"/>
                </a:lnTo>
                <a:lnTo>
                  <a:pt x="0" y="5748105"/>
                </a:lnTo>
                <a:lnTo>
                  <a:pt x="38634" y="1184167"/>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710033D4-8769-0DF2-C31E-6795B5C19B5B}"/>
              </a:ext>
            </a:extLst>
          </p:cNvPr>
          <p:cNvSpPr txBox="1"/>
          <p:nvPr/>
        </p:nvSpPr>
        <p:spPr>
          <a:xfrm>
            <a:off x="409977" y="3429000"/>
            <a:ext cx="1622739" cy="646331"/>
          </a:xfrm>
          <a:prstGeom prst="rect">
            <a:avLst/>
          </a:prstGeom>
          <a:noFill/>
        </p:spPr>
        <p:txBody>
          <a:bodyPr wrap="square" rtlCol="0">
            <a:spAutoFit/>
          </a:bodyPr>
          <a:lstStyle/>
          <a:p>
            <a:r>
              <a:rPr kumimoji="1" lang="ja-JP" altLang="en-US" sz="3600" u="sng">
                <a:latin typeface="Noto Sans JP Medium" panose="020B0200000000000000" pitchFamily="50" charset="-128"/>
                <a:ea typeface="Noto Sans JP Medium" panose="020B0200000000000000" pitchFamily="50" charset="-128"/>
              </a:rPr>
              <a:t>提案③</a:t>
            </a:r>
            <a:endParaRPr kumimoji="1" lang="en-US" altLang="ja-JP" sz="3600" u="sng">
              <a:latin typeface="Noto Sans JP Medium" panose="020B0200000000000000" pitchFamily="50" charset="-128"/>
              <a:ea typeface="Noto Sans JP Medium" panose="020B0200000000000000" pitchFamily="50" charset="-128"/>
            </a:endParaRPr>
          </a:p>
        </p:txBody>
      </p:sp>
      <p:sp>
        <p:nvSpPr>
          <p:cNvPr id="8" name="テキスト ボックス 7">
            <a:extLst>
              <a:ext uri="{FF2B5EF4-FFF2-40B4-BE49-F238E27FC236}">
                <a16:creationId xmlns:a16="http://schemas.microsoft.com/office/drawing/2014/main" id="{5AB6B189-48E4-3A8F-D425-FD5B9D9B2D94}"/>
              </a:ext>
            </a:extLst>
          </p:cNvPr>
          <p:cNvSpPr txBox="1"/>
          <p:nvPr/>
        </p:nvSpPr>
        <p:spPr>
          <a:xfrm>
            <a:off x="409977" y="4207338"/>
            <a:ext cx="11372045" cy="769441"/>
          </a:xfrm>
          <a:prstGeom prst="rect">
            <a:avLst/>
          </a:prstGeom>
          <a:noFill/>
        </p:spPr>
        <p:txBody>
          <a:bodyPr wrap="square" rtlCol="0">
            <a:spAutoFit/>
          </a:bodyPr>
          <a:lstStyle/>
          <a:p>
            <a:r>
              <a:rPr kumimoji="1" lang="ja-JP" altLang="en-US" sz="4400" b="1">
                <a:latin typeface="Noto Sans JP" panose="020B0500000000000000" pitchFamily="34" charset="-128"/>
                <a:ea typeface="Noto Sans JP" panose="020B0500000000000000" pitchFamily="34" charset="-128"/>
              </a:rPr>
              <a:t>土浦中心部への</a:t>
            </a:r>
            <a:r>
              <a:rPr kumimoji="1" lang="en-US" altLang="ja-JP" sz="4400" b="1">
                <a:latin typeface="Noto Sans JP" panose="020B0500000000000000" pitchFamily="34" charset="-128"/>
                <a:ea typeface="Noto Sans JP" panose="020B0500000000000000" pitchFamily="34" charset="-128"/>
              </a:rPr>
              <a:t>IT</a:t>
            </a:r>
            <a:r>
              <a:rPr kumimoji="1" lang="ja-JP" altLang="en-US" sz="4400" b="1">
                <a:latin typeface="Noto Sans JP" panose="020B0500000000000000" pitchFamily="34" charset="-128"/>
                <a:ea typeface="Noto Sans JP" panose="020B0500000000000000" pitchFamily="34" charset="-128"/>
              </a:rPr>
              <a:t>企業誘致、社宅設置</a:t>
            </a:r>
          </a:p>
        </p:txBody>
      </p:sp>
    </p:spTree>
    <p:extLst>
      <p:ext uri="{BB962C8B-B14F-4D97-AF65-F5344CB8AC3E}">
        <p14:creationId xmlns:p14="http://schemas.microsoft.com/office/powerpoint/2010/main" val="3610752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08534-6001-763A-CA51-257C39B10309}"/>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AF112862-772B-667F-C014-9CE20519C1FF}"/>
              </a:ext>
            </a:extLst>
          </p:cNvPr>
          <p:cNvSpPr>
            <a:spLocks noGrp="1"/>
          </p:cNvSpPr>
          <p:nvPr>
            <p:ph type="title"/>
          </p:nvPr>
        </p:nvSpPr>
        <p:spPr>
          <a:xfrm>
            <a:off x="460601" y="723965"/>
            <a:ext cx="7881038" cy="666894"/>
          </a:xfrm>
        </p:spPr>
        <p:txBody>
          <a:bodyPr>
            <a:normAutofit fontScale="90000"/>
          </a:bodyPr>
          <a:lstStyle/>
          <a:p>
            <a:r>
              <a:rPr lang="ja-JP" altLang="en-US"/>
              <a:t>土浦市中心部への</a:t>
            </a:r>
            <a:r>
              <a:rPr lang="en-US" altLang="ja-JP"/>
              <a:t>IT</a:t>
            </a:r>
            <a:r>
              <a:rPr lang="ja-JP" altLang="en-US"/>
              <a:t>企業誘致、社宅設置</a:t>
            </a:r>
            <a:endParaRPr kumimoji="1" lang="ja-JP" altLang="en-US"/>
          </a:p>
        </p:txBody>
      </p:sp>
      <p:graphicFrame>
        <p:nvGraphicFramePr>
          <p:cNvPr id="15" name="表 14">
            <a:extLst>
              <a:ext uri="{FF2B5EF4-FFF2-40B4-BE49-F238E27FC236}">
                <a16:creationId xmlns:a16="http://schemas.microsoft.com/office/drawing/2014/main" id="{2EA96077-5A12-6755-CC24-B7757454D423}"/>
              </a:ext>
            </a:extLst>
          </p:cNvPr>
          <p:cNvGraphicFramePr>
            <a:graphicFrameLocks/>
          </p:cNvGraphicFramePr>
          <p:nvPr>
            <p:extLst>
              <p:ext uri="{D42A27DB-BD31-4B8C-83A1-F6EECF244321}">
                <p14:modId xmlns:p14="http://schemas.microsoft.com/office/powerpoint/2010/main" val="349462205"/>
              </p:ext>
            </p:extLst>
          </p:nvPr>
        </p:nvGraphicFramePr>
        <p:xfrm>
          <a:off x="578692" y="1560665"/>
          <a:ext cx="11079122" cy="2094906"/>
        </p:xfrm>
        <a:graphic>
          <a:graphicData uri="http://schemas.openxmlformats.org/drawingml/2006/table">
            <a:tbl>
              <a:tblPr firstRow="1" bandRow="1">
                <a:tableStyleId>{5C22544A-7EE6-4342-B048-85BDC9FD1C3A}</a:tableStyleId>
              </a:tblPr>
              <a:tblGrid>
                <a:gridCol w="3727966">
                  <a:extLst>
                    <a:ext uri="{9D8B030D-6E8A-4147-A177-3AD203B41FA5}">
                      <a16:colId xmlns:a16="http://schemas.microsoft.com/office/drawing/2014/main" val="4019008449"/>
                    </a:ext>
                  </a:extLst>
                </a:gridCol>
                <a:gridCol w="3675578">
                  <a:extLst>
                    <a:ext uri="{9D8B030D-6E8A-4147-A177-3AD203B41FA5}">
                      <a16:colId xmlns:a16="http://schemas.microsoft.com/office/drawing/2014/main" val="3139624427"/>
                    </a:ext>
                  </a:extLst>
                </a:gridCol>
                <a:gridCol w="3675578">
                  <a:extLst>
                    <a:ext uri="{9D8B030D-6E8A-4147-A177-3AD203B41FA5}">
                      <a16:colId xmlns:a16="http://schemas.microsoft.com/office/drawing/2014/main" val="2432513951"/>
                    </a:ext>
                  </a:extLst>
                </a:gridCol>
              </a:tblGrid>
              <a:tr h="733441">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600" b="1">
                          <a:latin typeface="Noto Sans JP" panose="020B0500000000000000" pitchFamily="34" charset="-128"/>
                          <a:ea typeface="Noto Sans JP" panose="020B0500000000000000" pitchFamily="34" charset="-128"/>
                        </a:rPr>
                        <a:t>人口動態の変化を乗り越える街</a:t>
                      </a:r>
                    </a:p>
                  </a:txBody>
                  <a:tcPr anchor="ctr">
                    <a:lnB w="38100" cmpd="sng">
                      <a:noFill/>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80053862"/>
                  </a:ext>
                </a:extLst>
              </a:tr>
              <a:tr h="1361465">
                <a:tc>
                  <a:txBody>
                    <a:bodyPr/>
                    <a:lstStyle/>
                    <a:p>
                      <a:endParaRPr kumimoji="1" lang="ja-JP" altLang="en-US"/>
                    </a:p>
                  </a:txBody>
                  <a:tcPr>
                    <a:lnL w="12700" cmpd="sng">
                      <a:noFill/>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97331563"/>
                  </a:ext>
                </a:extLst>
              </a:tr>
            </a:tbl>
          </a:graphicData>
        </a:graphic>
      </p:graphicFrame>
      <p:graphicFrame>
        <p:nvGraphicFramePr>
          <p:cNvPr id="16" name="表 15">
            <a:extLst>
              <a:ext uri="{FF2B5EF4-FFF2-40B4-BE49-F238E27FC236}">
                <a16:creationId xmlns:a16="http://schemas.microsoft.com/office/drawing/2014/main" id="{4CA87AC8-1B7A-EA51-3817-0EF427F4E173}"/>
              </a:ext>
            </a:extLst>
          </p:cNvPr>
          <p:cNvGraphicFramePr>
            <a:graphicFrameLocks noGrp="1"/>
          </p:cNvGraphicFramePr>
          <p:nvPr>
            <p:extLst>
              <p:ext uri="{D42A27DB-BD31-4B8C-83A1-F6EECF244321}">
                <p14:modId xmlns:p14="http://schemas.microsoft.com/office/powerpoint/2010/main" val="2118696511"/>
              </p:ext>
            </p:extLst>
          </p:nvPr>
        </p:nvGraphicFramePr>
        <p:xfrm>
          <a:off x="578691" y="4649475"/>
          <a:ext cx="11079120" cy="1908622"/>
        </p:xfrm>
        <a:graphic>
          <a:graphicData uri="http://schemas.openxmlformats.org/drawingml/2006/table">
            <a:tbl>
              <a:tblPr firstRow="1" bandRow="1">
                <a:tableStyleId>{5C22544A-7EE6-4342-B048-85BDC9FD1C3A}</a:tableStyleId>
              </a:tblPr>
              <a:tblGrid>
                <a:gridCol w="2769780">
                  <a:extLst>
                    <a:ext uri="{9D8B030D-6E8A-4147-A177-3AD203B41FA5}">
                      <a16:colId xmlns:a16="http://schemas.microsoft.com/office/drawing/2014/main" val="596457600"/>
                    </a:ext>
                  </a:extLst>
                </a:gridCol>
                <a:gridCol w="2769780">
                  <a:extLst>
                    <a:ext uri="{9D8B030D-6E8A-4147-A177-3AD203B41FA5}">
                      <a16:colId xmlns:a16="http://schemas.microsoft.com/office/drawing/2014/main" val="2249919608"/>
                    </a:ext>
                  </a:extLst>
                </a:gridCol>
                <a:gridCol w="2769780">
                  <a:extLst>
                    <a:ext uri="{9D8B030D-6E8A-4147-A177-3AD203B41FA5}">
                      <a16:colId xmlns:a16="http://schemas.microsoft.com/office/drawing/2014/main" val="647047656"/>
                    </a:ext>
                  </a:extLst>
                </a:gridCol>
                <a:gridCol w="2769780">
                  <a:extLst>
                    <a:ext uri="{9D8B030D-6E8A-4147-A177-3AD203B41FA5}">
                      <a16:colId xmlns:a16="http://schemas.microsoft.com/office/drawing/2014/main" val="1979094586"/>
                    </a:ext>
                  </a:extLst>
                </a:gridCol>
              </a:tblGrid>
              <a:tr h="562152">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産　業</a:t>
                      </a:r>
                    </a:p>
                  </a:txBody>
                  <a:tcPr anchor="ctr">
                    <a:lnL w="12700" cmpd="sng">
                      <a:noFill/>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交　通</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愛　着</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行政サービス</a:t>
                      </a:r>
                    </a:p>
                  </a:txBody>
                  <a:tcPr anchor="ctr">
                    <a:lnL w="9525"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456703927"/>
                  </a:ext>
                </a:extLst>
              </a:tr>
              <a:tr h="1346470">
                <a:tc>
                  <a:txBody>
                    <a:bodyPr/>
                    <a:lstStyle/>
                    <a:p>
                      <a:endParaRPr kumimoji="1" lang="ja-JP" altLang="en-US"/>
                    </a:p>
                  </a:txBody>
                  <a:tcPr>
                    <a:lnR w="9525" cap="flat" cmpd="sng" algn="ctr">
                      <a:solidFill>
                        <a:schemeClr val="bg1"/>
                      </a:solidFill>
                      <a:prstDash val="solid"/>
                      <a:round/>
                      <a:headEnd type="none" w="med" len="med"/>
                      <a:tailEnd type="none" w="med" len="med"/>
                    </a:lnR>
                    <a:lnT w="38100" cmpd="sng">
                      <a:noFill/>
                    </a:lnT>
                    <a:solidFill>
                      <a:srgbClr val="E3F2ED"/>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rgbClr val="E4E8E8"/>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T w="38100" cmpd="sng">
                      <a:noFill/>
                    </a:lnT>
                    <a:solidFill>
                      <a:srgbClr val="E4E8E8"/>
                    </a:solidFill>
                  </a:tcPr>
                </a:tc>
                <a:extLst>
                  <a:ext uri="{0D108BD9-81ED-4DB2-BD59-A6C34878D82A}">
                    <a16:rowId xmlns:a16="http://schemas.microsoft.com/office/drawing/2014/main" val="3476714777"/>
                  </a:ext>
                </a:extLst>
              </a:tr>
            </a:tbl>
          </a:graphicData>
        </a:graphic>
      </p:graphicFrame>
      <p:sp>
        <p:nvSpPr>
          <p:cNvPr id="19" name="テキスト ボックス 18">
            <a:extLst>
              <a:ext uri="{FF2B5EF4-FFF2-40B4-BE49-F238E27FC236}">
                <a16:creationId xmlns:a16="http://schemas.microsoft.com/office/drawing/2014/main" id="{9F760545-5D2F-F947-0F96-2434CCE02D57}"/>
              </a:ext>
            </a:extLst>
          </p:cNvPr>
          <p:cNvSpPr txBox="1"/>
          <p:nvPr/>
        </p:nvSpPr>
        <p:spPr>
          <a:xfrm>
            <a:off x="848641" y="5378933"/>
            <a:ext cx="2171864"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雇用</a:t>
            </a:r>
            <a:r>
              <a:rPr lang="ja-JP" altLang="en-US" b="1">
                <a:latin typeface="Noto Sans JP" panose="020B0500000000000000" pitchFamily="34" charset="-128"/>
                <a:ea typeface="Noto Sans JP" panose="020B0500000000000000" pitchFamily="34" charset="-128"/>
              </a:rPr>
              <a:t>を創出し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市の経済を支える</a:t>
            </a:r>
            <a:endParaRPr lang="en-US" altLang="ja-JP" b="1">
              <a:latin typeface="Noto Sans JP" panose="020B0500000000000000" pitchFamily="34" charset="-128"/>
              <a:ea typeface="Noto Sans JP" panose="020B0500000000000000" pitchFamily="34" charset="-128"/>
            </a:endParaRPr>
          </a:p>
        </p:txBody>
      </p:sp>
      <p:sp>
        <p:nvSpPr>
          <p:cNvPr id="20" name="テキスト ボックス 19">
            <a:extLst>
              <a:ext uri="{FF2B5EF4-FFF2-40B4-BE49-F238E27FC236}">
                <a16:creationId xmlns:a16="http://schemas.microsoft.com/office/drawing/2014/main" id="{AE67CDB1-5CF2-E8B1-8DB7-B706F4BF5650}"/>
              </a:ext>
            </a:extLst>
          </p:cNvPr>
          <p:cNvSpPr txBox="1"/>
          <p:nvPr/>
        </p:nvSpPr>
        <p:spPr>
          <a:xfrm>
            <a:off x="3277497" y="5357275"/>
            <a:ext cx="2959153"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クルマ</a:t>
            </a:r>
            <a:r>
              <a:rPr lang="ja-JP" altLang="en-US" b="1">
                <a:latin typeface="Noto Sans JP" panose="020B0500000000000000" pitchFamily="34" charset="-128"/>
                <a:ea typeface="Noto Sans JP" panose="020B0500000000000000" pitchFamily="34" charset="-128"/>
              </a:rPr>
              <a:t>の利用を減らし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歩く習慣を促す</a:t>
            </a:r>
            <a:endParaRPr lang="en-US" altLang="ja-JP" b="1">
              <a:latin typeface="Noto Sans JP" panose="020B0500000000000000" pitchFamily="34" charset="-128"/>
              <a:ea typeface="Noto Sans JP" panose="020B0500000000000000" pitchFamily="34" charset="-128"/>
            </a:endParaRPr>
          </a:p>
        </p:txBody>
      </p:sp>
      <p:sp>
        <p:nvSpPr>
          <p:cNvPr id="22" name="テキスト ボックス 21">
            <a:extLst>
              <a:ext uri="{FF2B5EF4-FFF2-40B4-BE49-F238E27FC236}">
                <a16:creationId xmlns:a16="http://schemas.microsoft.com/office/drawing/2014/main" id="{35442393-6253-A410-C245-6E6E1A541113}"/>
              </a:ext>
            </a:extLst>
          </p:cNvPr>
          <p:cNvSpPr txBox="1"/>
          <p:nvPr/>
        </p:nvSpPr>
        <p:spPr>
          <a:xfrm>
            <a:off x="8797091" y="5378933"/>
            <a:ext cx="2959153" cy="1015663"/>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集約・</a:t>
            </a:r>
            <a:r>
              <a:rPr lang="en-US" altLang="ja-JP" b="1">
                <a:latin typeface="Noto Sans JP" panose="020B0500000000000000" pitchFamily="34" charset="-128"/>
                <a:ea typeface="Noto Sans JP" panose="020B0500000000000000" pitchFamily="34" charset="-128"/>
              </a:rPr>
              <a:t>DX</a:t>
            </a:r>
            <a:r>
              <a:rPr lang="ja-JP" altLang="en-US" b="1">
                <a:latin typeface="Noto Sans JP" panose="020B0500000000000000" pitchFamily="34" charset="-128"/>
                <a:ea typeface="Noto Sans JP" panose="020B0500000000000000" pitchFamily="34" charset="-128"/>
              </a:rPr>
              <a:t> 等を進め</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サービス水準を保ちつつ</a:t>
            </a:r>
            <a:endParaRPr lang="en-US" altLang="ja-JP" b="1">
              <a:latin typeface="Noto Sans JP" panose="020B0500000000000000" pitchFamily="34" charset="-128"/>
              <a:ea typeface="Noto Sans JP" panose="020B0500000000000000" pitchFamily="34" charset="-128"/>
            </a:endParaRPr>
          </a:p>
          <a:p>
            <a:pPr algn="ctr"/>
            <a:r>
              <a:rPr lang="ja-JP" altLang="en-US" sz="2400" b="1">
                <a:latin typeface="Noto Sans JP" panose="020B0500000000000000" pitchFamily="34" charset="-128"/>
                <a:ea typeface="Noto Sans JP" panose="020B0500000000000000" pitchFamily="34" charset="-128"/>
              </a:rPr>
              <a:t>効率化</a:t>
            </a:r>
            <a:r>
              <a:rPr lang="ja-JP" altLang="en-US" b="1">
                <a:latin typeface="Noto Sans JP" panose="020B0500000000000000" pitchFamily="34" charset="-128"/>
                <a:ea typeface="Noto Sans JP" panose="020B0500000000000000" pitchFamily="34" charset="-128"/>
              </a:rPr>
              <a:t>を進める</a:t>
            </a:r>
            <a:endParaRPr lang="en-US" altLang="ja-JP" sz="1400" b="1">
              <a:latin typeface="Noto Sans JP" panose="020B0500000000000000" pitchFamily="34" charset="-128"/>
              <a:ea typeface="Noto Sans JP" panose="020B0500000000000000" pitchFamily="34" charset="-128"/>
            </a:endParaRPr>
          </a:p>
        </p:txBody>
      </p:sp>
      <p:sp>
        <p:nvSpPr>
          <p:cNvPr id="23" name="テキスト ボックス 22">
            <a:extLst>
              <a:ext uri="{FF2B5EF4-FFF2-40B4-BE49-F238E27FC236}">
                <a16:creationId xmlns:a16="http://schemas.microsoft.com/office/drawing/2014/main" id="{1DD5BC40-65FF-7BCD-8890-77F059A29F69}"/>
              </a:ext>
            </a:extLst>
          </p:cNvPr>
          <p:cNvSpPr txBox="1"/>
          <p:nvPr/>
        </p:nvSpPr>
        <p:spPr>
          <a:xfrm>
            <a:off x="736726" y="2603838"/>
            <a:ext cx="3563323"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高齢者がいきいきと暮らし</a:t>
            </a:r>
            <a:endParaRPr lang="en-US" altLang="ja-JP" sz="2000" b="1">
              <a:latin typeface="Noto Sans JP" panose="020B0500000000000000" pitchFamily="34" charset="-128"/>
              <a:ea typeface="Noto Sans JP" panose="020B0500000000000000" pitchFamily="34" charset="-128"/>
            </a:endParaRPr>
          </a:p>
          <a:p>
            <a:pPr algn="ctr"/>
            <a:r>
              <a:rPr lang="ja-JP" altLang="en-US" sz="2000" b="1">
                <a:latin typeface="Noto Sans JP" panose="020B0500000000000000" pitchFamily="34" charset="-128"/>
                <a:ea typeface="Noto Sans JP" panose="020B0500000000000000" pitchFamily="34" charset="-128"/>
              </a:rPr>
              <a:t>地域で活躍する</a:t>
            </a:r>
            <a:endParaRPr lang="en-US" altLang="ja-JP" sz="2000" b="1">
              <a:latin typeface="Noto Sans JP" panose="020B0500000000000000" pitchFamily="34" charset="-128"/>
              <a:ea typeface="Noto Sans JP" panose="020B0500000000000000" pitchFamily="34" charset="-128"/>
            </a:endParaRPr>
          </a:p>
        </p:txBody>
      </p:sp>
      <p:sp>
        <p:nvSpPr>
          <p:cNvPr id="24" name="テキスト ボックス 23">
            <a:extLst>
              <a:ext uri="{FF2B5EF4-FFF2-40B4-BE49-F238E27FC236}">
                <a16:creationId xmlns:a16="http://schemas.microsoft.com/office/drawing/2014/main" id="{B1180578-C092-FE20-B93F-EC75994150FB}"/>
              </a:ext>
            </a:extLst>
          </p:cNvPr>
          <p:cNvSpPr txBox="1"/>
          <p:nvPr/>
        </p:nvSpPr>
        <p:spPr>
          <a:xfrm>
            <a:off x="4440669" y="2460719"/>
            <a:ext cx="3484500" cy="1015663"/>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純社会増を継続し、</a:t>
            </a:r>
            <a:r>
              <a:rPr lang="en-US" altLang="ja-JP" sz="2000" b="1">
                <a:latin typeface="Noto Sans JP" panose="020B0500000000000000" pitchFamily="34" charset="-128"/>
                <a:ea typeface="Noto Sans JP" panose="020B0500000000000000" pitchFamily="34" charset="-128"/>
              </a:rPr>
              <a:t>2045</a:t>
            </a:r>
            <a:r>
              <a:rPr lang="ja-JP" altLang="en-US" sz="2000" b="1">
                <a:latin typeface="Noto Sans JP" panose="020B0500000000000000" pitchFamily="34" charset="-128"/>
                <a:ea typeface="Noto Sans JP" panose="020B0500000000000000" pitchFamily="34" charset="-128"/>
              </a:rPr>
              <a:t>年までで累計</a:t>
            </a:r>
            <a:r>
              <a:rPr lang="en-US" altLang="ja-JP" sz="2000" b="1">
                <a:latin typeface="Noto Sans JP" panose="020B0500000000000000" pitchFamily="34" charset="-128"/>
                <a:ea typeface="Noto Sans JP" panose="020B0500000000000000" pitchFamily="34" charset="-128"/>
              </a:rPr>
              <a:t>1</a:t>
            </a:r>
            <a:r>
              <a:rPr lang="ja-JP" altLang="en-US" sz="2000" b="1">
                <a:latin typeface="Noto Sans JP" panose="020B0500000000000000" pitchFamily="34" charset="-128"/>
                <a:ea typeface="Noto Sans JP" panose="020B0500000000000000" pitchFamily="34" charset="-128"/>
              </a:rPr>
              <a:t>万人の純社会増を達成する</a:t>
            </a:r>
            <a:endParaRPr lang="en-US" altLang="ja-JP" sz="2000" b="1">
              <a:latin typeface="Noto Sans JP" panose="020B0500000000000000" pitchFamily="34" charset="-128"/>
              <a:ea typeface="Noto Sans JP" panose="020B0500000000000000" pitchFamily="34" charset="-128"/>
            </a:endParaRPr>
          </a:p>
        </p:txBody>
      </p:sp>
      <p:sp>
        <p:nvSpPr>
          <p:cNvPr id="25" name="テキスト ボックス 24">
            <a:extLst>
              <a:ext uri="{FF2B5EF4-FFF2-40B4-BE49-F238E27FC236}">
                <a16:creationId xmlns:a16="http://schemas.microsoft.com/office/drawing/2014/main" id="{5C0BA4CE-DC9A-18BE-2820-9D859AE1FB87}"/>
              </a:ext>
            </a:extLst>
          </p:cNvPr>
          <p:cNvSpPr txBox="1">
            <a:spLocks noGrp="1" noRot="1" noMove="1" noResize="1" noEditPoints="1" noAdjustHandles="1" noChangeArrowheads="1" noChangeShapeType="1"/>
          </p:cNvSpPr>
          <p:nvPr/>
        </p:nvSpPr>
        <p:spPr>
          <a:xfrm>
            <a:off x="8341639" y="2548989"/>
            <a:ext cx="3122342"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財政収支を改善し行政サービスを維持向上する</a:t>
            </a:r>
            <a:endParaRPr lang="en-US" altLang="ja-JP" sz="1600" b="1">
              <a:latin typeface="Noto Sans JP" panose="020B0500000000000000" pitchFamily="34" charset="-128"/>
              <a:ea typeface="Noto Sans JP" panose="020B0500000000000000" pitchFamily="34" charset="-128"/>
            </a:endParaRPr>
          </a:p>
        </p:txBody>
      </p:sp>
      <p:sp>
        <p:nvSpPr>
          <p:cNvPr id="26" name="右矢印 25">
            <a:extLst>
              <a:ext uri="{FF2B5EF4-FFF2-40B4-BE49-F238E27FC236}">
                <a16:creationId xmlns:a16="http://schemas.microsoft.com/office/drawing/2014/main" id="{57B97E6F-EA43-C0E6-E3EC-78DEEBBE676B}"/>
              </a:ext>
            </a:extLst>
          </p:cNvPr>
          <p:cNvSpPr/>
          <p:nvPr/>
        </p:nvSpPr>
        <p:spPr>
          <a:xfrm rot="12480320">
            <a:off x="2771090" y="4005340"/>
            <a:ext cx="1986274" cy="216548"/>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a:extLst>
              <a:ext uri="{FF2B5EF4-FFF2-40B4-BE49-F238E27FC236}">
                <a16:creationId xmlns:a16="http://schemas.microsoft.com/office/drawing/2014/main" id="{32C56CE5-75C3-8219-10F5-E8B841D36812}"/>
              </a:ext>
            </a:extLst>
          </p:cNvPr>
          <p:cNvSpPr/>
          <p:nvPr/>
        </p:nvSpPr>
        <p:spPr>
          <a:xfrm rot="11215954">
            <a:off x="3265949" y="4011274"/>
            <a:ext cx="6878649" cy="225312"/>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a:extLst>
              <a:ext uri="{FF2B5EF4-FFF2-40B4-BE49-F238E27FC236}">
                <a16:creationId xmlns:a16="http://schemas.microsoft.com/office/drawing/2014/main" id="{E0583B43-523E-0959-2248-37821530967A}"/>
              </a:ext>
            </a:extLst>
          </p:cNvPr>
          <p:cNvSpPr/>
          <p:nvPr/>
        </p:nvSpPr>
        <p:spPr>
          <a:xfrm rot="16200000">
            <a:off x="9769348" y="4012997"/>
            <a:ext cx="973390" cy="245982"/>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右矢印 31">
            <a:extLst>
              <a:ext uri="{FF2B5EF4-FFF2-40B4-BE49-F238E27FC236}">
                <a16:creationId xmlns:a16="http://schemas.microsoft.com/office/drawing/2014/main" id="{08BC2A92-A207-8AD8-B51A-9FBA2D46CAA5}"/>
              </a:ext>
            </a:extLst>
          </p:cNvPr>
          <p:cNvSpPr/>
          <p:nvPr/>
        </p:nvSpPr>
        <p:spPr>
          <a:xfrm rot="13033267" flipV="1">
            <a:off x="5829994" y="4003450"/>
            <a:ext cx="1594402" cy="240958"/>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37C3C442-5478-B6AB-65FD-EB96DFC28587}"/>
              </a:ext>
            </a:extLst>
          </p:cNvPr>
          <p:cNvSpPr txBox="1"/>
          <p:nvPr/>
        </p:nvSpPr>
        <p:spPr>
          <a:xfrm>
            <a:off x="6223468" y="5378933"/>
            <a:ext cx="2493370" cy="923330"/>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土浦の風土に触れ</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感情的な繋がりを涵養する</a:t>
            </a:r>
            <a:endParaRPr lang="en-US" altLang="ja-JP" b="1">
              <a:latin typeface="Noto Sans JP" panose="020B0500000000000000" pitchFamily="34" charset="-128"/>
              <a:ea typeface="Noto Sans JP" panose="020B0500000000000000" pitchFamily="34" charset="-128"/>
            </a:endParaRPr>
          </a:p>
        </p:txBody>
      </p:sp>
      <p:sp>
        <p:nvSpPr>
          <p:cNvPr id="2" name="右矢印 31">
            <a:extLst>
              <a:ext uri="{FF2B5EF4-FFF2-40B4-BE49-F238E27FC236}">
                <a16:creationId xmlns:a16="http://schemas.microsoft.com/office/drawing/2014/main" id="{CA9889CB-26FA-36CD-E837-7636AB5B45F7}"/>
              </a:ext>
            </a:extLst>
          </p:cNvPr>
          <p:cNvSpPr/>
          <p:nvPr/>
        </p:nvSpPr>
        <p:spPr>
          <a:xfrm rot="19804464" flipV="1">
            <a:off x="7271544" y="3949648"/>
            <a:ext cx="1865317" cy="282101"/>
          </a:xfrm>
          <a:prstGeom prs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右矢印 27">
            <a:extLst>
              <a:ext uri="{FF2B5EF4-FFF2-40B4-BE49-F238E27FC236}">
                <a16:creationId xmlns:a16="http://schemas.microsoft.com/office/drawing/2014/main" id="{7959937B-B9DB-B713-B4E3-8707D7942FC4}"/>
              </a:ext>
            </a:extLst>
          </p:cNvPr>
          <p:cNvSpPr/>
          <p:nvPr/>
        </p:nvSpPr>
        <p:spPr>
          <a:xfrm rot="21118114">
            <a:off x="2384775" y="4032460"/>
            <a:ext cx="6191289" cy="240127"/>
          </a:xfrm>
          <a:prstGeom prst="rightArrow">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a:extLst>
              <a:ext uri="{FF2B5EF4-FFF2-40B4-BE49-F238E27FC236}">
                <a16:creationId xmlns:a16="http://schemas.microsoft.com/office/drawing/2014/main" id="{98F685D2-8458-6D31-BF14-CE6BEB0F6613}"/>
              </a:ext>
            </a:extLst>
          </p:cNvPr>
          <p:cNvSpPr/>
          <p:nvPr/>
        </p:nvSpPr>
        <p:spPr>
          <a:xfrm rot="20387721">
            <a:off x="2470032" y="3968150"/>
            <a:ext cx="2794655" cy="217900"/>
          </a:xfrm>
          <a:prstGeom prst="rightArrow">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6516AC6B-BFDE-12E7-E135-A1298B01CBC7}"/>
              </a:ext>
            </a:extLst>
          </p:cNvPr>
          <p:cNvSpPr>
            <a:spLocks noGrp="1"/>
          </p:cNvSpPr>
          <p:nvPr>
            <p:ph type="sldNum" sz="quarter" idx="4"/>
          </p:nvPr>
        </p:nvSpPr>
        <p:spPr/>
        <p:txBody>
          <a:bodyPr/>
          <a:lstStyle/>
          <a:p>
            <a:fld id="{920DAE75-F842-4F4B-A191-0461469ED5EB}" type="slidenum">
              <a:rPr lang="ja-JP" altLang="en-US" smtClean="0"/>
              <a:pPr/>
              <a:t>24</a:t>
            </a:fld>
            <a:endParaRPr lang="ja-JP" altLang="en-US"/>
          </a:p>
        </p:txBody>
      </p:sp>
    </p:spTree>
    <p:extLst>
      <p:ext uri="{BB962C8B-B14F-4D97-AF65-F5344CB8AC3E}">
        <p14:creationId xmlns:p14="http://schemas.microsoft.com/office/powerpoint/2010/main" val="3748075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436D634-BF65-80F2-F812-8ED9062976AE}"/>
              </a:ext>
            </a:extLst>
          </p:cNvPr>
          <p:cNvSpPr>
            <a:spLocks noGrp="1"/>
          </p:cNvSpPr>
          <p:nvPr>
            <p:ph type="title"/>
          </p:nvPr>
        </p:nvSpPr>
        <p:spPr>
          <a:xfrm>
            <a:off x="460601" y="762061"/>
            <a:ext cx="9957028" cy="628798"/>
          </a:xfrm>
        </p:spPr>
        <p:txBody>
          <a:bodyPr>
            <a:normAutofit/>
          </a:bodyPr>
          <a:lstStyle/>
          <a:p>
            <a:r>
              <a:rPr kumimoji="1" lang="ja-JP" altLang="en-US"/>
              <a:t>土浦市中心部への</a:t>
            </a:r>
            <a:r>
              <a:rPr kumimoji="1" lang="en-US" altLang="ja-JP"/>
              <a:t>IT</a:t>
            </a:r>
            <a:r>
              <a:rPr kumimoji="1" lang="ja-JP" altLang="en-US"/>
              <a:t>企業誘致、社宅設置</a:t>
            </a:r>
          </a:p>
        </p:txBody>
      </p:sp>
      <p:sp>
        <p:nvSpPr>
          <p:cNvPr id="6" name="楕円 5">
            <a:extLst>
              <a:ext uri="{FF2B5EF4-FFF2-40B4-BE49-F238E27FC236}">
                <a16:creationId xmlns:a16="http://schemas.microsoft.com/office/drawing/2014/main" id="{B626C034-E0F2-E3C9-ECA3-34ECF5A84243}"/>
              </a:ext>
            </a:extLst>
          </p:cNvPr>
          <p:cNvSpPr/>
          <p:nvPr/>
        </p:nvSpPr>
        <p:spPr>
          <a:xfrm>
            <a:off x="968122" y="1611086"/>
            <a:ext cx="4869657" cy="181791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a:solidFill>
                  <a:schemeClr val="bg1"/>
                </a:solidFill>
                <a:latin typeface="Noto Sans JP Medium" panose="020B0200000000000000" pitchFamily="50" charset="-128"/>
                <a:ea typeface="Noto Sans JP Medium" panose="020B0200000000000000" pitchFamily="50" charset="-128"/>
              </a:rPr>
              <a:t>駅周辺</a:t>
            </a:r>
            <a:r>
              <a:rPr kumimoji="1" lang="ja-JP" altLang="en-US" sz="2800">
                <a:solidFill>
                  <a:schemeClr val="bg1"/>
                </a:solidFill>
                <a:latin typeface="Noto Sans JP Medium" panose="020B0200000000000000" pitchFamily="50" charset="-128"/>
                <a:ea typeface="Noto Sans JP Medium" panose="020B0200000000000000" pitchFamily="50" charset="-128"/>
              </a:rPr>
              <a:t>の商業が衰退</a:t>
            </a:r>
          </a:p>
        </p:txBody>
      </p:sp>
      <p:sp>
        <p:nvSpPr>
          <p:cNvPr id="9" name="矢印: 山形 8">
            <a:extLst>
              <a:ext uri="{FF2B5EF4-FFF2-40B4-BE49-F238E27FC236}">
                <a16:creationId xmlns:a16="http://schemas.microsoft.com/office/drawing/2014/main" id="{0DF09BAF-A146-174E-F56A-00ED1B4B2415}"/>
              </a:ext>
            </a:extLst>
          </p:cNvPr>
          <p:cNvSpPr/>
          <p:nvPr/>
        </p:nvSpPr>
        <p:spPr>
          <a:xfrm>
            <a:off x="6283481" y="3118440"/>
            <a:ext cx="528176"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0" name="矢印: 山形 9">
            <a:extLst>
              <a:ext uri="{FF2B5EF4-FFF2-40B4-BE49-F238E27FC236}">
                <a16:creationId xmlns:a16="http://schemas.microsoft.com/office/drawing/2014/main" id="{320FA902-4E73-3DE5-A6C5-41B6D252A439}"/>
              </a:ext>
            </a:extLst>
          </p:cNvPr>
          <p:cNvSpPr/>
          <p:nvPr/>
        </p:nvSpPr>
        <p:spPr>
          <a:xfrm>
            <a:off x="6668361" y="3118440"/>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1" name="矢印: 山形 10">
            <a:extLst>
              <a:ext uri="{FF2B5EF4-FFF2-40B4-BE49-F238E27FC236}">
                <a16:creationId xmlns:a16="http://schemas.microsoft.com/office/drawing/2014/main" id="{460674F8-5FDA-A642-CF2B-3A7F770FBE10}"/>
              </a:ext>
            </a:extLst>
          </p:cNvPr>
          <p:cNvSpPr/>
          <p:nvPr/>
        </p:nvSpPr>
        <p:spPr>
          <a:xfrm>
            <a:off x="7053242" y="3118440"/>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3" name="四角形: 角を丸くする 12">
            <a:extLst>
              <a:ext uri="{FF2B5EF4-FFF2-40B4-BE49-F238E27FC236}">
                <a16:creationId xmlns:a16="http://schemas.microsoft.com/office/drawing/2014/main" id="{A3E6A3D6-0BB0-5B62-113A-D3BA2EE701C5}"/>
              </a:ext>
            </a:extLst>
          </p:cNvPr>
          <p:cNvSpPr/>
          <p:nvPr/>
        </p:nvSpPr>
        <p:spPr>
          <a:xfrm>
            <a:off x="7761514" y="2084614"/>
            <a:ext cx="3573914" cy="1153885"/>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4000">
                <a:solidFill>
                  <a:schemeClr val="tx1"/>
                </a:solidFill>
              </a:rPr>
              <a:t>IT</a:t>
            </a:r>
            <a:r>
              <a:rPr lang="ja-JP" altLang="en-US" sz="4000">
                <a:solidFill>
                  <a:schemeClr val="tx1"/>
                </a:solidFill>
              </a:rPr>
              <a:t>企業誘致</a:t>
            </a:r>
            <a:endParaRPr lang="en-US" altLang="ja-JP" sz="4000">
              <a:solidFill>
                <a:schemeClr val="tx1"/>
              </a:solidFill>
            </a:endParaRPr>
          </a:p>
        </p:txBody>
      </p:sp>
      <p:sp>
        <p:nvSpPr>
          <p:cNvPr id="16" name="四角形: 角を丸くする 15">
            <a:extLst>
              <a:ext uri="{FF2B5EF4-FFF2-40B4-BE49-F238E27FC236}">
                <a16:creationId xmlns:a16="http://schemas.microsoft.com/office/drawing/2014/main" id="{B75939DD-863A-C617-194D-644626306EBB}"/>
              </a:ext>
            </a:extLst>
          </p:cNvPr>
          <p:cNvSpPr/>
          <p:nvPr/>
        </p:nvSpPr>
        <p:spPr>
          <a:xfrm>
            <a:off x="7792591" y="4264270"/>
            <a:ext cx="3573914" cy="1153885"/>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000">
                <a:solidFill>
                  <a:schemeClr val="tx1"/>
                </a:solidFill>
              </a:rPr>
              <a:t>社宅設置</a:t>
            </a:r>
            <a:endParaRPr lang="en-US" altLang="ja-JP" sz="4000">
              <a:solidFill>
                <a:schemeClr val="tx1"/>
              </a:solidFill>
            </a:endParaRPr>
          </a:p>
        </p:txBody>
      </p:sp>
      <p:sp>
        <p:nvSpPr>
          <p:cNvPr id="17" name="加算記号 16">
            <a:extLst>
              <a:ext uri="{FF2B5EF4-FFF2-40B4-BE49-F238E27FC236}">
                <a16:creationId xmlns:a16="http://schemas.microsoft.com/office/drawing/2014/main" id="{AFF39C59-7C5B-EB96-36CD-85BA048A7C2F}"/>
              </a:ext>
            </a:extLst>
          </p:cNvPr>
          <p:cNvSpPr/>
          <p:nvPr/>
        </p:nvSpPr>
        <p:spPr>
          <a:xfrm>
            <a:off x="9221899" y="3453285"/>
            <a:ext cx="653143" cy="642257"/>
          </a:xfrm>
          <a:prstGeom prst="mathPlu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ひし形 17">
            <a:extLst>
              <a:ext uri="{FF2B5EF4-FFF2-40B4-BE49-F238E27FC236}">
                <a16:creationId xmlns:a16="http://schemas.microsoft.com/office/drawing/2014/main" id="{10082310-264B-90FF-2356-108B38C5D049}"/>
              </a:ext>
            </a:extLst>
          </p:cNvPr>
          <p:cNvSpPr/>
          <p:nvPr/>
        </p:nvSpPr>
        <p:spPr>
          <a:xfrm>
            <a:off x="383424" y="4050884"/>
            <a:ext cx="6050410" cy="2368758"/>
          </a:xfrm>
          <a:prstGeom prst="diamond">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a:solidFill>
                  <a:schemeClr val="bg1"/>
                </a:solidFill>
                <a:latin typeface="Noto Sans JP Medium" panose="020B0200000000000000" pitchFamily="50" charset="-128"/>
                <a:ea typeface="Noto Sans JP Medium" panose="020B0200000000000000" pitchFamily="50" charset="-128"/>
              </a:rPr>
              <a:t>土浦市</a:t>
            </a:r>
            <a:endParaRPr lang="en-US" altLang="ja-JP" sz="2800">
              <a:solidFill>
                <a:schemeClr val="bg1"/>
              </a:solidFill>
              <a:latin typeface="Noto Sans JP Medium" panose="020B0200000000000000" pitchFamily="50" charset="-128"/>
              <a:ea typeface="Noto Sans JP Medium" panose="020B0200000000000000" pitchFamily="50" charset="-128"/>
            </a:endParaRPr>
          </a:p>
          <a:p>
            <a:pPr algn="ctr"/>
            <a:r>
              <a:rPr lang="en-US" altLang="ja-JP" sz="2800">
                <a:solidFill>
                  <a:schemeClr val="bg1"/>
                </a:solidFill>
                <a:latin typeface="Noto Sans JP Medium" panose="020B0200000000000000" pitchFamily="50" charset="-128"/>
                <a:ea typeface="Noto Sans JP Medium" panose="020B0200000000000000" pitchFamily="50" charset="-128"/>
              </a:rPr>
              <a:t>IT</a:t>
            </a:r>
            <a:r>
              <a:rPr lang="ja-JP" altLang="en-US" sz="2800">
                <a:solidFill>
                  <a:schemeClr val="bg1"/>
                </a:solidFill>
                <a:latin typeface="Noto Sans JP Medium" panose="020B0200000000000000" pitchFamily="50" charset="-128"/>
                <a:ea typeface="Noto Sans JP Medium" panose="020B0200000000000000" pitchFamily="50" charset="-128"/>
              </a:rPr>
              <a:t>オフィス環境整備事業費補助金</a:t>
            </a:r>
          </a:p>
          <a:p>
            <a:pPr algn="ctr"/>
            <a:endParaRPr kumimoji="1" lang="ja-JP" altLang="en-US"/>
          </a:p>
        </p:txBody>
      </p:sp>
      <p:sp>
        <p:nvSpPr>
          <p:cNvPr id="2" name="スライド番号プレースホルダー 1">
            <a:extLst>
              <a:ext uri="{FF2B5EF4-FFF2-40B4-BE49-F238E27FC236}">
                <a16:creationId xmlns:a16="http://schemas.microsoft.com/office/drawing/2014/main" id="{0533C5F5-8AC0-F69A-F11C-BE94E51C70F7}"/>
              </a:ext>
            </a:extLst>
          </p:cNvPr>
          <p:cNvSpPr>
            <a:spLocks noGrp="1"/>
          </p:cNvSpPr>
          <p:nvPr>
            <p:ph type="sldNum" sz="quarter" idx="4"/>
          </p:nvPr>
        </p:nvSpPr>
        <p:spPr/>
        <p:txBody>
          <a:bodyPr/>
          <a:lstStyle/>
          <a:p>
            <a:fld id="{920DAE75-F842-4F4B-A191-0461469ED5EB}" type="slidenum">
              <a:rPr lang="ja-JP" altLang="en-US" smtClean="0"/>
              <a:pPr/>
              <a:t>25</a:t>
            </a:fld>
            <a:endParaRPr lang="ja-JP" altLang="en-US"/>
          </a:p>
        </p:txBody>
      </p:sp>
    </p:spTree>
    <p:extLst>
      <p:ext uri="{BB962C8B-B14F-4D97-AF65-F5344CB8AC3E}">
        <p14:creationId xmlns:p14="http://schemas.microsoft.com/office/powerpoint/2010/main" val="3815730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109A0827-0457-4168-CD6F-E9FE236BAA33}"/>
              </a:ext>
            </a:extLst>
          </p:cNvPr>
          <p:cNvSpPr/>
          <p:nvPr/>
        </p:nvSpPr>
        <p:spPr>
          <a:xfrm>
            <a:off x="463912" y="1820967"/>
            <a:ext cx="11264175" cy="1471893"/>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solidFill>
                  <a:schemeClr val="tx1"/>
                </a:solidFill>
                <a:latin typeface="Noto Sans JP Medium" panose="020B0200000000000000" pitchFamily="50" charset="-128"/>
                <a:ea typeface="Noto Sans JP Medium" panose="020B0200000000000000" pitchFamily="50" charset="-128"/>
              </a:rPr>
              <a:t>①土浦市における雇用創出、人口増加</a:t>
            </a:r>
            <a:endParaRPr lang="en-US" altLang="ja-JP" sz="2800">
              <a:solidFill>
                <a:schemeClr val="tx1"/>
              </a:solidFill>
              <a:latin typeface="Noto Sans JP Medium" panose="020B0200000000000000" pitchFamily="50" charset="-128"/>
              <a:ea typeface="Noto Sans JP Medium" panose="020B0200000000000000" pitchFamily="50" charset="-128"/>
            </a:endParaRPr>
          </a:p>
          <a:p>
            <a:r>
              <a:rPr lang="ja-JP" altLang="en-US" sz="2800">
                <a:solidFill>
                  <a:schemeClr val="tx1"/>
                </a:solidFill>
                <a:latin typeface="Noto Sans JP Medium" panose="020B0200000000000000" pitchFamily="50" charset="-128"/>
                <a:ea typeface="Noto Sans JP Medium" panose="020B0200000000000000" pitchFamily="50" charset="-128"/>
              </a:rPr>
              <a:t>→雇用による昼間人口、社宅による夜間人口増加</a:t>
            </a:r>
            <a:endParaRPr lang="en-US" altLang="ja-JP" sz="2800">
              <a:solidFill>
                <a:schemeClr val="tx1"/>
              </a:solidFill>
              <a:latin typeface="Noto Sans JP Medium" panose="020B0200000000000000" pitchFamily="50" charset="-128"/>
              <a:ea typeface="Noto Sans JP Medium" panose="020B0200000000000000" pitchFamily="50" charset="-128"/>
            </a:endParaRPr>
          </a:p>
        </p:txBody>
      </p:sp>
      <p:sp>
        <p:nvSpPr>
          <p:cNvPr id="4" name="タイトル 3">
            <a:extLst>
              <a:ext uri="{FF2B5EF4-FFF2-40B4-BE49-F238E27FC236}">
                <a16:creationId xmlns:a16="http://schemas.microsoft.com/office/drawing/2014/main" id="{3EB1FD82-C2CA-C2A8-25F5-EA2E3B4E48B2}"/>
              </a:ext>
            </a:extLst>
          </p:cNvPr>
          <p:cNvSpPr>
            <a:spLocks noGrp="1"/>
          </p:cNvSpPr>
          <p:nvPr>
            <p:ph type="title"/>
          </p:nvPr>
        </p:nvSpPr>
        <p:spPr>
          <a:xfrm>
            <a:off x="438829" y="775694"/>
            <a:ext cx="11048999" cy="661220"/>
          </a:xfrm>
        </p:spPr>
        <p:txBody>
          <a:bodyPr>
            <a:normAutofit/>
          </a:bodyPr>
          <a:lstStyle/>
          <a:p>
            <a:r>
              <a:rPr kumimoji="1" lang="ja-JP" altLang="en-US"/>
              <a:t>土浦市中心部への</a:t>
            </a:r>
            <a:r>
              <a:rPr kumimoji="1" lang="en-US" altLang="ja-JP"/>
              <a:t>IT</a:t>
            </a:r>
            <a:r>
              <a:rPr kumimoji="1" lang="ja-JP" altLang="en-US"/>
              <a:t>企業誘致、社宅設置</a:t>
            </a:r>
          </a:p>
        </p:txBody>
      </p:sp>
      <p:sp>
        <p:nvSpPr>
          <p:cNvPr id="16" name="四角形: 角を丸くする 15">
            <a:extLst>
              <a:ext uri="{FF2B5EF4-FFF2-40B4-BE49-F238E27FC236}">
                <a16:creationId xmlns:a16="http://schemas.microsoft.com/office/drawing/2014/main" id="{ACEE621A-572B-4757-B276-58B9F3ABEA53}"/>
              </a:ext>
            </a:extLst>
          </p:cNvPr>
          <p:cNvSpPr/>
          <p:nvPr/>
        </p:nvSpPr>
        <p:spPr>
          <a:xfrm>
            <a:off x="463912" y="3429000"/>
            <a:ext cx="11264175" cy="1519151"/>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solidFill>
                  <a:schemeClr val="tx1"/>
                </a:solidFill>
                <a:latin typeface="Noto Sans JP Medium" panose="020B0200000000000000" pitchFamily="50" charset="-128"/>
                <a:ea typeface="Noto Sans JP Medium" panose="020B0200000000000000" pitchFamily="50" charset="-128"/>
              </a:rPr>
              <a:t>②企業誘致による地域経済への影響</a:t>
            </a:r>
            <a:endParaRPr lang="en-US" altLang="ja-JP" sz="2800">
              <a:solidFill>
                <a:schemeClr val="tx1"/>
              </a:solidFill>
              <a:latin typeface="Noto Sans JP Medium" panose="020B0200000000000000" pitchFamily="50" charset="-128"/>
              <a:ea typeface="Noto Sans JP Medium" panose="020B0200000000000000" pitchFamily="50" charset="-128"/>
            </a:endParaRPr>
          </a:p>
          <a:p>
            <a:r>
              <a:rPr lang="ja-JP" altLang="en-US" sz="2800">
                <a:solidFill>
                  <a:schemeClr val="tx1"/>
                </a:solidFill>
                <a:latin typeface="Noto Sans JP Medium" panose="020B0200000000000000" pitchFamily="50" charset="-128"/>
                <a:ea typeface="Noto Sans JP Medium" panose="020B0200000000000000" pitchFamily="50" charset="-128"/>
              </a:rPr>
              <a:t>→企業周辺での購買や飲食により地域の経済へプラスの効果</a:t>
            </a:r>
            <a:endParaRPr lang="en-US" altLang="ja-JP" sz="2800">
              <a:solidFill>
                <a:schemeClr val="tx1"/>
              </a:solidFill>
              <a:latin typeface="Noto Sans JP Medium" panose="020B0200000000000000" pitchFamily="50" charset="-128"/>
              <a:ea typeface="Noto Sans JP Medium" panose="020B0200000000000000" pitchFamily="50" charset="-128"/>
            </a:endParaRPr>
          </a:p>
        </p:txBody>
      </p:sp>
      <p:sp>
        <p:nvSpPr>
          <p:cNvPr id="17" name="四角形: 角を丸くする 16">
            <a:extLst>
              <a:ext uri="{FF2B5EF4-FFF2-40B4-BE49-F238E27FC236}">
                <a16:creationId xmlns:a16="http://schemas.microsoft.com/office/drawing/2014/main" id="{22CAE6AA-416F-6D6B-718A-3CAB9016E214}"/>
              </a:ext>
            </a:extLst>
          </p:cNvPr>
          <p:cNvSpPr/>
          <p:nvPr/>
        </p:nvSpPr>
        <p:spPr>
          <a:xfrm>
            <a:off x="463912" y="5084292"/>
            <a:ext cx="11264175" cy="1519151"/>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solidFill>
                  <a:schemeClr val="tx1"/>
                </a:solidFill>
                <a:latin typeface="Noto Sans JP Medium" panose="020B0200000000000000" pitchFamily="50" charset="-128"/>
                <a:ea typeface="Noto Sans JP Medium" panose="020B0200000000000000" pitchFamily="50" charset="-128"/>
              </a:rPr>
              <a:t>③空きオフィス利用による景観への影響</a:t>
            </a:r>
            <a:endParaRPr lang="en-US" altLang="ja-JP" sz="2800">
              <a:solidFill>
                <a:schemeClr val="tx1"/>
              </a:solidFill>
              <a:latin typeface="Noto Sans JP Medium" panose="020B0200000000000000" pitchFamily="50" charset="-128"/>
              <a:ea typeface="Noto Sans JP Medium" panose="020B0200000000000000" pitchFamily="50" charset="-128"/>
            </a:endParaRPr>
          </a:p>
          <a:p>
            <a:r>
              <a:rPr lang="ja-JP" altLang="en-US" sz="2800">
                <a:solidFill>
                  <a:schemeClr val="tx1"/>
                </a:solidFill>
                <a:latin typeface="Noto Sans JP Medium" panose="020B0200000000000000" pitchFamily="50" charset="-128"/>
                <a:ea typeface="Noto Sans JP Medium" panose="020B0200000000000000" pitchFamily="50" charset="-128"/>
              </a:rPr>
              <a:t>→オフィスに企業が入ることで景観が好転、地域にプラスの効果</a:t>
            </a:r>
            <a:endParaRPr lang="en-US" altLang="ja-JP" sz="2800">
              <a:solidFill>
                <a:schemeClr val="tx1"/>
              </a:solidFill>
              <a:latin typeface="Noto Sans JP Medium" panose="020B0200000000000000" pitchFamily="50" charset="-128"/>
              <a:ea typeface="Noto Sans JP Medium" panose="020B0200000000000000" pitchFamily="50" charset="-128"/>
            </a:endParaRPr>
          </a:p>
        </p:txBody>
      </p:sp>
      <p:sp>
        <p:nvSpPr>
          <p:cNvPr id="2" name="スライド番号プレースホルダー 1">
            <a:extLst>
              <a:ext uri="{FF2B5EF4-FFF2-40B4-BE49-F238E27FC236}">
                <a16:creationId xmlns:a16="http://schemas.microsoft.com/office/drawing/2014/main" id="{6949FA64-0D72-6FD6-DC39-0118B52E4357}"/>
              </a:ext>
            </a:extLst>
          </p:cNvPr>
          <p:cNvSpPr>
            <a:spLocks noGrp="1"/>
          </p:cNvSpPr>
          <p:nvPr>
            <p:ph type="sldNum" sz="quarter" idx="4"/>
          </p:nvPr>
        </p:nvSpPr>
        <p:spPr/>
        <p:txBody>
          <a:bodyPr/>
          <a:lstStyle/>
          <a:p>
            <a:fld id="{920DAE75-F842-4F4B-A191-0461469ED5EB}" type="slidenum">
              <a:rPr lang="ja-JP" altLang="en-US" smtClean="0"/>
              <a:pPr/>
              <a:t>26</a:t>
            </a:fld>
            <a:endParaRPr lang="ja-JP" altLang="en-US"/>
          </a:p>
        </p:txBody>
      </p:sp>
    </p:spTree>
    <p:extLst>
      <p:ext uri="{BB962C8B-B14F-4D97-AF65-F5344CB8AC3E}">
        <p14:creationId xmlns:p14="http://schemas.microsoft.com/office/powerpoint/2010/main" val="148308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D9C34-A410-D52C-B0C2-8DCA483584A4}"/>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84948B8E-34E5-2390-C000-840C828ECB1B}"/>
              </a:ext>
            </a:extLst>
          </p:cNvPr>
          <p:cNvSpPr>
            <a:spLocks noGrp="1"/>
          </p:cNvSpPr>
          <p:nvPr>
            <p:ph type="title"/>
          </p:nvPr>
        </p:nvSpPr>
        <p:spPr>
          <a:xfrm>
            <a:off x="460601" y="762061"/>
            <a:ext cx="10174742" cy="628798"/>
          </a:xfrm>
        </p:spPr>
        <p:txBody>
          <a:bodyPr>
            <a:normAutofit/>
          </a:bodyPr>
          <a:lstStyle/>
          <a:p>
            <a:r>
              <a:rPr lang="ja-JP" altLang="en-US"/>
              <a:t>土浦市中心部への</a:t>
            </a:r>
            <a:r>
              <a:rPr lang="en-US" altLang="ja-JP"/>
              <a:t>IT</a:t>
            </a:r>
            <a:r>
              <a:rPr lang="ja-JP" altLang="en-US"/>
              <a:t>企業誘致、社宅設置</a:t>
            </a:r>
            <a:endParaRPr kumimoji="1" lang="ja-JP" altLang="en-US"/>
          </a:p>
        </p:txBody>
      </p:sp>
      <p:sp>
        <p:nvSpPr>
          <p:cNvPr id="3" name="コンテンツ プレースホルダー 2">
            <a:extLst>
              <a:ext uri="{FF2B5EF4-FFF2-40B4-BE49-F238E27FC236}">
                <a16:creationId xmlns:a16="http://schemas.microsoft.com/office/drawing/2014/main" id="{7420E2AD-81A1-F189-4661-CD039891C768}"/>
              </a:ext>
            </a:extLst>
          </p:cNvPr>
          <p:cNvSpPr>
            <a:spLocks noGrp="1"/>
          </p:cNvSpPr>
          <p:nvPr>
            <p:ph sz="half" idx="1"/>
          </p:nvPr>
        </p:nvSpPr>
        <p:spPr>
          <a:xfrm>
            <a:off x="393669" y="1502141"/>
            <a:ext cx="5472598" cy="1080705"/>
          </a:xfrm>
        </p:spPr>
        <p:txBody>
          <a:bodyPr>
            <a:normAutofit/>
          </a:bodyPr>
          <a:lstStyle/>
          <a:p>
            <a:pPr marL="0" indent="0">
              <a:buNone/>
            </a:pPr>
            <a:r>
              <a:rPr lang="ja-JP" altLang="en-US"/>
              <a:t>・</a:t>
            </a:r>
            <a:r>
              <a:rPr lang="ja-JP" altLang="en-US" sz="3200"/>
              <a:t>中間後の作業</a:t>
            </a:r>
          </a:p>
        </p:txBody>
      </p:sp>
      <p:sp>
        <p:nvSpPr>
          <p:cNvPr id="12" name="矢印: 山形 11">
            <a:extLst>
              <a:ext uri="{FF2B5EF4-FFF2-40B4-BE49-F238E27FC236}">
                <a16:creationId xmlns:a16="http://schemas.microsoft.com/office/drawing/2014/main" id="{4292FD03-109A-3C4F-8E0F-7A93F0330409}"/>
              </a:ext>
            </a:extLst>
          </p:cNvPr>
          <p:cNvSpPr/>
          <p:nvPr/>
        </p:nvSpPr>
        <p:spPr>
          <a:xfrm rot="5400000">
            <a:off x="433907" y="2234726"/>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矢印: 山形 17">
            <a:extLst>
              <a:ext uri="{FF2B5EF4-FFF2-40B4-BE49-F238E27FC236}">
                <a16:creationId xmlns:a16="http://schemas.microsoft.com/office/drawing/2014/main" id="{9C272B71-4BF6-5315-5284-624FDE86673A}"/>
              </a:ext>
            </a:extLst>
          </p:cNvPr>
          <p:cNvSpPr/>
          <p:nvPr/>
        </p:nvSpPr>
        <p:spPr>
          <a:xfrm rot="5400000">
            <a:off x="433907" y="4942795"/>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矢印: 山形 19">
            <a:extLst>
              <a:ext uri="{FF2B5EF4-FFF2-40B4-BE49-F238E27FC236}">
                <a16:creationId xmlns:a16="http://schemas.microsoft.com/office/drawing/2014/main" id="{21FF9A1C-F2DC-C823-7C7D-E23ADDCC4A5C}"/>
              </a:ext>
            </a:extLst>
          </p:cNvPr>
          <p:cNvSpPr/>
          <p:nvPr/>
        </p:nvSpPr>
        <p:spPr>
          <a:xfrm rot="5400000">
            <a:off x="433908" y="3588761"/>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正方形/長方形 23">
            <a:extLst>
              <a:ext uri="{FF2B5EF4-FFF2-40B4-BE49-F238E27FC236}">
                <a16:creationId xmlns:a16="http://schemas.microsoft.com/office/drawing/2014/main" id="{22BA8B51-FBFC-B6ED-1476-8D1E6321D271}"/>
              </a:ext>
            </a:extLst>
          </p:cNvPr>
          <p:cNvSpPr/>
          <p:nvPr/>
        </p:nvSpPr>
        <p:spPr>
          <a:xfrm>
            <a:off x="2576622" y="2125598"/>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・誘致する企業の調査・選定</a:t>
            </a:r>
            <a:endParaRPr lang="en-US" altLang="ja-JP" sz="2800">
              <a:latin typeface="Noto Sans JP Medium" panose="020B0200000000000000" pitchFamily="50" charset="-128"/>
              <a:ea typeface="Noto Sans JP Medium" panose="020B0200000000000000" pitchFamily="50" charset="-128"/>
            </a:endParaRPr>
          </a:p>
        </p:txBody>
      </p:sp>
      <p:sp>
        <p:nvSpPr>
          <p:cNvPr id="29" name="テキスト ボックス 28">
            <a:extLst>
              <a:ext uri="{FF2B5EF4-FFF2-40B4-BE49-F238E27FC236}">
                <a16:creationId xmlns:a16="http://schemas.microsoft.com/office/drawing/2014/main" id="{A124B700-4EE9-C024-4B53-DBEE55ED9200}"/>
              </a:ext>
            </a:extLst>
          </p:cNvPr>
          <p:cNvSpPr txBox="1"/>
          <p:nvPr/>
        </p:nvSpPr>
        <p:spPr>
          <a:xfrm>
            <a:off x="517830" y="5452264"/>
            <a:ext cx="1467068" cy="400110"/>
          </a:xfrm>
          <a:prstGeom prst="rect">
            <a:avLst/>
          </a:prstGeom>
          <a:noFill/>
        </p:spPr>
        <p:txBody>
          <a:bodyPr wrap="none" rtlCol="0">
            <a:spAutoFit/>
          </a:bodyPr>
          <a:lstStyle/>
          <a:p>
            <a:r>
              <a:rPr kumimoji="1" lang="ja-JP" altLang="en-US" sz="2000">
                <a:latin typeface="Noto Sans JP Medium" panose="020B0200000000000000" pitchFamily="50" charset="-128"/>
                <a:ea typeface="Noto Sans JP Medium" panose="020B0200000000000000" pitchFamily="50" charset="-128"/>
              </a:rPr>
              <a:t>事業費計算</a:t>
            </a:r>
          </a:p>
        </p:txBody>
      </p:sp>
      <p:sp>
        <p:nvSpPr>
          <p:cNvPr id="30" name="テキスト ボックス 29">
            <a:extLst>
              <a:ext uri="{FF2B5EF4-FFF2-40B4-BE49-F238E27FC236}">
                <a16:creationId xmlns:a16="http://schemas.microsoft.com/office/drawing/2014/main" id="{CDCB7C8D-42BB-EBA3-533E-177AE964192C}"/>
              </a:ext>
            </a:extLst>
          </p:cNvPr>
          <p:cNvSpPr txBox="1"/>
          <p:nvPr/>
        </p:nvSpPr>
        <p:spPr>
          <a:xfrm>
            <a:off x="545296" y="4044322"/>
            <a:ext cx="1415772" cy="461665"/>
          </a:xfrm>
          <a:prstGeom prst="rect">
            <a:avLst/>
          </a:prstGeom>
          <a:noFill/>
        </p:spPr>
        <p:txBody>
          <a:bodyPr wrap="none" rtlCol="0">
            <a:spAutoFit/>
          </a:bodyPr>
          <a:lstStyle/>
          <a:p>
            <a:r>
              <a:rPr kumimoji="1" lang="ja-JP" altLang="en-US" sz="2400">
                <a:latin typeface="Noto Sans JP Medium" panose="020B0200000000000000" pitchFamily="50" charset="-128"/>
                <a:ea typeface="Noto Sans JP Medium" panose="020B0200000000000000" pitchFamily="50" charset="-128"/>
              </a:rPr>
              <a:t>宅地設定</a:t>
            </a:r>
          </a:p>
        </p:txBody>
      </p:sp>
      <p:sp>
        <p:nvSpPr>
          <p:cNvPr id="31" name="正方形/長方形 30">
            <a:extLst>
              <a:ext uri="{FF2B5EF4-FFF2-40B4-BE49-F238E27FC236}">
                <a16:creationId xmlns:a16="http://schemas.microsoft.com/office/drawing/2014/main" id="{702E5BD6-7215-4D0E-6640-D19359828882}"/>
              </a:ext>
            </a:extLst>
          </p:cNvPr>
          <p:cNvSpPr/>
          <p:nvPr/>
        </p:nvSpPr>
        <p:spPr>
          <a:xfrm>
            <a:off x="2576622" y="34747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・宅地設置場所の選定</a:t>
            </a:r>
            <a:endParaRPr kumimoji="1" lang="en-US" altLang="ja-JP" sz="2800">
              <a:latin typeface="Noto Sans JP Medium" panose="020B0200000000000000" pitchFamily="50" charset="-128"/>
              <a:ea typeface="Noto Sans JP Medium" panose="020B0200000000000000" pitchFamily="50" charset="-128"/>
            </a:endParaRPr>
          </a:p>
        </p:txBody>
      </p:sp>
      <p:sp>
        <p:nvSpPr>
          <p:cNvPr id="32" name="正方形/長方形 31">
            <a:extLst>
              <a:ext uri="{FF2B5EF4-FFF2-40B4-BE49-F238E27FC236}">
                <a16:creationId xmlns:a16="http://schemas.microsoft.com/office/drawing/2014/main" id="{8F85871C-F7B5-404B-81AC-09217FB06C8C}"/>
              </a:ext>
            </a:extLst>
          </p:cNvPr>
          <p:cNvSpPr/>
          <p:nvPr/>
        </p:nvSpPr>
        <p:spPr>
          <a:xfrm>
            <a:off x="2576622" y="48606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a:latin typeface="Noto Sans JP Medium" panose="020B0200000000000000" pitchFamily="50" charset="-128"/>
                <a:ea typeface="Noto Sans JP Medium" panose="020B0200000000000000" pitchFamily="50" charset="-128"/>
              </a:rPr>
              <a:t>・</a:t>
            </a:r>
            <a:r>
              <a:rPr lang="ja-JP" altLang="en-US" sz="2800">
                <a:latin typeface="Noto Sans JP Medium" panose="020B0200000000000000" pitchFamily="50" charset="-128"/>
                <a:ea typeface="Noto Sans JP Medium" panose="020B0200000000000000" pitchFamily="50" charset="-128"/>
              </a:rPr>
              <a:t>事業にかかる費用や経済効果の計算</a:t>
            </a:r>
            <a:endParaRPr kumimoji="1" lang="en-US" altLang="ja-JP" sz="2800">
              <a:latin typeface="Noto Sans JP Medium" panose="020B0200000000000000" pitchFamily="50" charset="-128"/>
              <a:ea typeface="Noto Sans JP Medium" panose="020B0200000000000000" pitchFamily="50" charset="-128"/>
            </a:endParaRPr>
          </a:p>
        </p:txBody>
      </p:sp>
      <p:sp>
        <p:nvSpPr>
          <p:cNvPr id="8" name="テキスト ボックス 7">
            <a:extLst>
              <a:ext uri="{FF2B5EF4-FFF2-40B4-BE49-F238E27FC236}">
                <a16:creationId xmlns:a16="http://schemas.microsoft.com/office/drawing/2014/main" id="{E5A73385-5AAB-53BE-201B-2507A6A50EDD}"/>
              </a:ext>
            </a:extLst>
          </p:cNvPr>
          <p:cNvSpPr txBox="1"/>
          <p:nvPr/>
        </p:nvSpPr>
        <p:spPr>
          <a:xfrm>
            <a:off x="523802" y="2742376"/>
            <a:ext cx="1415772" cy="461665"/>
          </a:xfrm>
          <a:prstGeom prst="rect">
            <a:avLst/>
          </a:prstGeom>
          <a:noFill/>
        </p:spPr>
        <p:txBody>
          <a:bodyPr wrap="none" rtlCol="0">
            <a:spAutoFit/>
          </a:bodyPr>
          <a:lstStyle/>
          <a:p>
            <a:r>
              <a:rPr kumimoji="1" lang="ja-JP" altLang="en-US" sz="2400">
                <a:latin typeface="Noto Sans JP Medium" panose="020B0200000000000000" pitchFamily="50" charset="-128"/>
                <a:ea typeface="Noto Sans JP Medium" panose="020B0200000000000000" pitchFamily="50" charset="-128"/>
              </a:rPr>
              <a:t>企業選定</a:t>
            </a:r>
          </a:p>
        </p:txBody>
      </p:sp>
      <p:sp>
        <p:nvSpPr>
          <p:cNvPr id="2" name="スライド番号プレースホルダー 1">
            <a:extLst>
              <a:ext uri="{FF2B5EF4-FFF2-40B4-BE49-F238E27FC236}">
                <a16:creationId xmlns:a16="http://schemas.microsoft.com/office/drawing/2014/main" id="{FB32BB99-5E9A-F29B-89FB-92D79CDFFC35}"/>
              </a:ext>
            </a:extLst>
          </p:cNvPr>
          <p:cNvSpPr>
            <a:spLocks noGrp="1"/>
          </p:cNvSpPr>
          <p:nvPr>
            <p:ph type="sldNum" sz="quarter" idx="4"/>
          </p:nvPr>
        </p:nvSpPr>
        <p:spPr/>
        <p:txBody>
          <a:bodyPr/>
          <a:lstStyle/>
          <a:p>
            <a:fld id="{920DAE75-F842-4F4B-A191-0461469ED5EB}" type="slidenum">
              <a:rPr lang="ja-JP" altLang="en-US" smtClean="0"/>
              <a:pPr/>
              <a:t>27</a:t>
            </a:fld>
            <a:endParaRPr lang="ja-JP" altLang="en-US"/>
          </a:p>
        </p:txBody>
      </p:sp>
    </p:spTree>
    <p:extLst>
      <p:ext uri="{BB962C8B-B14F-4D97-AF65-F5344CB8AC3E}">
        <p14:creationId xmlns:p14="http://schemas.microsoft.com/office/powerpoint/2010/main" val="2986655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D84D6-82E0-9DC3-8C14-A7207D5C3137}"/>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AE50F02-D5AA-FC8A-C617-97878AEACEF4}"/>
              </a:ext>
            </a:extLst>
          </p:cNvPr>
          <p:cNvSpPr>
            <a:spLocks noGrp="1"/>
          </p:cNvSpPr>
          <p:nvPr>
            <p:ph type="sldNum" sz="quarter" idx="12"/>
          </p:nvPr>
        </p:nvSpPr>
        <p:spPr/>
        <p:txBody>
          <a:bodyPr/>
          <a:lstStyle/>
          <a:p>
            <a:fld id="{51A6864E-507D-48B8-AA04-B88DC17C0EEF}" type="slidenum">
              <a:rPr kumimoji="1" lang="ja-JP" altLang="en-US" smtClean="0"/>
              <a:t>28</a:t>
            </a:fld>
            <a:endParaRPr kumimoji="1" lang="ja-JP" altLang="en-US"/>
          </a:p>
        </p:txBody>
      </p:sp>
      <p:sp>
        <p:nvSpPr>
          <p:cNvPr id="4" name="正方形/長方形 5">
            <a:extLst>
              <a:ext uri="{FF2B5EF4-FFF2-40B4-BE49-F238E27FC236}">
                <a16:creationId xmlns:a16="http://schemas.microsoft.com/office/drawing/2014/main" id="{C1EA60A2-9CEB-D264-6EBC-E5450C8F7275}"/>
              </a:ext>
            </a:extLst>
          </p:cNvPr>
          <p:cNvSpPr/>
          <p:nvPr/>
        </p:nvSpPr>
        <p:spPr>
          <a:xfrm>
            <a:off x="-42647" y="68063"/>
            <a:ext cx="12233309" cy="6859016"/>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 name="csX0" fmla="*/ 0 w 12192000"/>
              <a:gd name="csY0" fmla="*/ 1184167 h 5009925"/>
              <a:gd name="csX1" fmla="*/ 12192000 w 12192000"/>
              <a:gd name="csY1" fmla="*/ 2386802 h 5009925"/>
              <a:gd name="csX2" fmla="*/ 12192000 w 12192000"/>
              <a:gd name="csY2" fmla="*/ 5009925 h 5009925"/>
              <a:gd name="csX3" fmla="*/ 0 w 12192000"/>
              <a:gd name="csY3" fmla="*/ 4126150 h 5009925"/>
              <a:gd name="csX4" fmla="*/ 0 w 12192000"/>
              <a:gd name="csY4" fmla="*/ 1184167 h 5009925"/>
              <a:gd name="csX0" fmla="*/ 25758 w 12217758"/>
              <a:gd name="csY0" fmla="*/ 1184167 h 5031748"/>
              <a:gd name="csX1" fmla="*/ 12217758 w 12217758"/>
              <a:gd name="csY1" fmla="*/ 2386802 h 5031748"/>
              <a:gd name="csX2" fmla="*/ 12217758 w 12217758"/>
              <a:gd name="csY2" fmla="*/ 5009925 h 5031748"/>
              <a:gd name="csX3" fmla="*/ 0 w 12217758"/>
              <a:gd name="csY3" fmla="*/ 5031748 h 5031748"/>
              <a:gd name="csX4" fmla="*/ 25758 w 12217758"/>
              <a:gd name="csY4" fmla="*/ 1184167 h 5031748"/>
              <a:gd name="csX0" fmla="*/ 25758 w 12217758"/>
              <a:gd name="csY0" fmla="*/ 1184167 h 5780551"/>
              <a:gd name="csX1" fmla="*/ 12217758 w 12217758"/>
              <a:gd name="csY1" fmla="*/ 2386802 h 5780551"/>
              <a:gd name="csX2" fmla="*/ 12204882 w 12217758"/>
              <a:gd name="csY2" fmla="*/ 5780551 h 5780551"/>
              <a:gd name="csX3" fmla="*/ 0 w 12217758"/>
              <a:gd name="csY3" fmla="*/ 5031748 h 5780551"/>
              <a:gd name="csX4" fmla="*/ 25758 w 12217758"/>
              <a:gd name="csY4" fmla="*/ 1184167 h 5780551"/>
              <a:gd name="csX0" fmla="*/ 38634 w 12230634"/>
              <a:gd name="csY0" fmla="*/ 1184167 h 5780551"/>
              <a:gd name="csX1" fmla="*/ 12230634 w 12230634"/>
              <a:gd name="csY1" fmla="*/ 2386802 h 5780551"/>
              <a:gd name="csX2" fmla="*/ 12217758 w 12230634"/>
              <a:gd name="csY2" fmla="*/ 5780551 h 5780551"/>
              <a:gd name="csX3" fmla="*/ 0 w 12230634"/>
              <a:gd name="csY3" fmla="*/ 5748105 h 5780551"/>
              <a:gd name="csX4" fmla="*/ 38634 w 12230634"/>
              <a:gd name="csY4" fmla="*/ 1184167 h 5780551"/>
            </a:gdLst>
            <a:ahLst/>
            <a:cxnLst>
              <a:cxn ang="0">
                <a:pos x="csX0" y="csY0"/>
              </a:cxn>
              <a:cxn ang="0">
                <a:pos x="csX1" y="csY1"/>
              </a:cxn>
              <a:cxn ang="0">
                <a:pos x="csX2" y="csY2"/>
              </a:cxn>
              <a:cxn ang="0">
                <a:pos x="csX3" y="csY3"/>
              </a:cxn>
              <a:cxn ang="0">
                <a:pos x="csX4" y="csY4"/>
              </a:cxn>
            </a:cxnLst>
            <a:rect l="l" t="t" r="r" b="b"/>
            <a:pathLst>
              <a:path w="12230634" h="5780551">
                <a:moveTo>
                  <a:pt x="38634" y="1184167"/>
                </a:moveTo>
                <a:cubicBezTo>
                  <a:pt x="3347260" y="-2549633"/>
                  <a:pt x="7749190" y="3874359"/>
                  <a:pt x="12230634" y="2386802"/>
                </a:cubicBezTo>
                <a:lnTo>
                  <a:pt x="12217758" y="5780551"/>
                </a:lnTo>
                <a:lnTo>
                  <a:pt x="0" y="5748105"/>
                </a:lnTo>
                <a:lnTo>
                  <a:pt x="38634" y="1184167"/>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8C59B1F1-C1DA-3899-4005-16C4032063AD}"/>
              </a:ext>
            </a:extLst>
          </p:cNvPr>
          <p:cNvSpPr txBox="1"/>
          <p:nvPr/>
        </p:nvSpPr>
        <p:spPr>
          <a:xfrm>
            <a:off x="409977" y="3429000"/>
            <a:ext cx="1622739" cy="646331"/>
          </a:xfrm>
          <a:prstGeom prst="rect">
            <a:avLst/>
          </a:prstGeom>
          <a:noFill/>
        </p:spPr>
        <p:txBody>
          <a:bodyPr wrap="square" lIns="91440" tIns="45720" rIns="91440" bIns="45720" rtlCol="0" anchor="t">
            <a:spAutoFit/>
          </a:bodyPr>
          <a:lstStyle/>
          <a:p>
            <a:r>
              <a:rPr kumimoji="1" lang="ja-JP" altLang="en-US" sz="3600" u="sng">
                <a:latin typeface="Noto Sans JP Medium" panose="020B0200000000000000" pitchFamily="50" charset="-128"/>
                <a:ea typeface="Noto Sans JP Medium"/>
              </a:rPr>
              <a:t>提案</a:t>
            </a:r>
            <a:r>
              <a:rPr lang="ja-JP" altLang="en-US" sz="3600" u="sng">
                <a:latin typeface="Noto Sans JP Medium" panose="020B0200000000000000" pitchFamily="50" charset="-128"/>
                <a:ea typeface="Noto Sans JP Medium"/>
              </a:rPr>
              <a:t>④</a:t>
            </a:r>
            <a:endParaRPr kumimoji="1" lang="en-US" altLang="ja-JP" sz="3600" u="sng">
              <a:latin typeface="Noto Sans JP Medium" panose="020B0200000000000000" pitchFamily="50" charset="-128"/>
              <a:ea typeface="Noto Sans JP Medium"/>
            </a:endParaRPr>
          </a:p>
        </p:txBody>
      </p:sp>
      <p:sp>
        <p:nvSpPr>
          <p:cNvPr id="8" name="テキスト ボックス 7">
            <a:extLst>
              <a:ext uri="{FF2B5EF4-FFF2-40B4-BE49-F238E27FC236}">
                <a16:creationId xmlns:a16="http://schemas.microsoft.com/office/drawing/2014/main" id="{A9D4DAAA-532B-B668-FE23-B0D262E42736}"/>
              </a:ext>
            </a:extLst>
          </p:cNvPr>
          <p:cNvSpPr txBox="1"/>
          <p:nvPr/>
        </p:nvSpPr>
        <p:spPr>
          <a:xfrm>
            <a:off x="409977" y="4207338"/>
            <a:ext cx="11372045" cy="769441"/>
          </a:xfrm>
          <a:prstGeom prst="rect">
            <a:avLst/>
          </a:prstGeom>
          <a:noFill/>
        </p:spPr>
        <p:txBody>
          <a:bodyPr wrap="square" lIns="91440" tIns="45720" rIns="91440" bIns="45720" rtlCol="0" anchor="t">
            <a:spAutoFit/>
          </a:bodyPr>
          <a:lstStyle/>
          <a:p>
            <a:r>
              <a:rPr lang="ja-JP" altLang="en-US" sz="4400" b="1">
                <a:latin typeface="Noto Sans JP" panose="020B0500000000000000" pitchFamily="34" charset="-128"/>
                <a:ea typeface="Noto Sans JP" panose="020B0500000000000000" pitchFamily="34" charset="-128"/>
              </a:rPr>
              <a:t>北部地域へのデータセンター誘致</a:t>
            </a:r>
          </a:p>
        </p:txBody>
      </p:sp>
    </p:spTree>
    <p:extLst>
      <p:ext uri="{BB962C8B-B14F-4D97-AF65-F5344CB8AC3E}">
        <p14:creationId xmlns:p14="http://schemas.microsoft.com/office/powerpoint/2010/main" val="663972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51000-BF61-B5DF-C286-9FBC6389235A}"/>
            </a:ext>
          </a:extLst>
        </p:cNvPr>
        <p:cNvGrpSpPr/>
        <p:nvPr/>
      </p:nvGrpSpPr>
      <p:grpSpPr>
        <a:xfrm>
          <a:off x="0" y="0"/>
          <a:ext cx="0" cy="0"/>
          <a:chOff x="0" y="0"/>
          <a:chExt cx="0" cy="0"/>
        </a:xfrm>
      </p:grpSpPr>
      <p:sp>
        <p:nvSpPr>
          <p:cNvPr id="9" name="フローチャート: 代替処理 14">
            <a:extLst>
              <a:ext uri="{FF2B5EF4-FFF2-40B4-BE49-F238E27FC236}">
                <a16:creationId xmlns:a16="http://schemas.microsoft.com/office/drawing/2014/main" id="{4DB1A3AB-0DE7-33C8-2C3E-13F344DB0A8D}"/>
              </a:ext>
            </a:extLst>
          </p:cNvPr>
          <p:cNvSpPr/>
          <p:nvPr/>
        </p:nvSpPr>
        <p:spPr>
          <a:xfrm>
            <a:off x="7274722" y="1985044"/>
            <a:ext cx="4757486" cy="4045181"/>
          </a:xfrm>
          <a:prstGeom prst="flowChartAlternateProcess">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2" name="コンテンツ プレースホルダー 1">
            <a:extLst>
              <a:ext uri="{FF2B5EF4-FFF2-40B4-BE49-F238E27FC236}">
                <a16:creationId xmlns:a16="http://schemas.microsoft.com/office/drawing/2014/main" id="{2E9FD39D-D239-438D-E093-C4E22415A29D}"/>
              </a:ext>
            </a:extLst>
          </p:cNvPr>
          <p:cNvSpPr>
            <a:spLocks noGrp="1"/>
          </p:cNvSpPr>
          <p:nvPr>
            <p:ph sz="half" idx="1"/>
          </p:nvPr>
        </p:nvSpPr>
        <p:spPr>
          <a:xfrm>
            <a:off x="1604241" y="-3037237"/>
            <a:ext cx="5896656" cy="3663879"/>
          </a:xfrm>
        </p:spPr>
        <p:txBody>
          <a:bodyPr vert="horz" lIns="91440" tIns="45720" rIns="91440" bIns="45720" rtlCol="0" anchor="t">
            <a:normAutofit/>
          </a:bodyPr>
          <a:lstStyle/>
          <a:p>
            <a:pPr marL="0" indent="0">
              <a:buNone/>
            </a:pPr>
            <a:endParaRPr kumimoji="1" lang="en-US" altLang="ja-JP"/>
          </a:p>
          <a:p>
            <a:endParaRPr kumimoji="1" lang="en-US" altLang="ja-JP"/>
          </a:p>
          <a:p>
            <a:pPr marL="0" indent="0">
              <a:buNone/>
            </a:pPr>
            <a:endParaRPr lang="en-US" altLang="ja-JP">
              <a:ea typeface="Noto Sans JP Medium"/>
            </a:endParaRPr>
          </a:p>
          <a:p>
            <a:endParaRPr kumimoji="1" lang="ja-JP" altLang="en-US"/>
          </a:p>
        </p:txBody>
      </p:sp>
      <p:sp>
        <p:nvSpPr>
          <p:cNvPr id="4" name="タイトル 3">
            <a:extLst>
              <a:ext uri="{FF2B5EF4-FFF2-40B4-BE49-F238E27FC236}">
                <a16:creationId xmlns:a16="http://schemas.microsoft.com/office/drawing/2014/main" id="{6F1B2822-D20F-C793-8138-C4C865FB55F3}"/>
              </a:ext>
            </a:extLst>
          </p:cNvPr>
          <p:cNvSpPr>
            <a:spLocks noGrp="1"/>
          </p:cNvSpPr>
          <p:nvPr>
            <p:ph type="title"/>
          </p:nvPr>
        </p:nvSpPr>
        <p:spPr>
          <a:xfrm>
            <a:off x="438830" y="775694"/>
            <a:ext cx="7762460" cy="628798"/>
          </a:xfrm>
        </p:spPr>
        <p:txBody>
          <a:bodyPr>
            <a:normAutofit/>
          </a:bodyPr>
          <a:lstStyle/>
          <a:p>
            <a:r>
              <a:rPr lang="ja-JP" altLang="en-US">
                <a:latin typeface="Noto Sans JP"/>
                <a:ea typeface="Noto Sans JP"/>
              </a:rPr>
              <a:t>北部地域　データセンター</a:t>
            </a:r>
          </a:p>
        </p:txBody>
      </p:sp>
      <p:sp>
        <p:nvSpPr>
          <p:cNvPr id="14" name="TextBox 13">
            <a:extLst>
              <a:ext uri="{FF2B5EF4-FFF2-40B4-BE49-F238E27FC236}">
                <a16:creationId xmlns:a16="http://schemas.microsoft.com/office/drawing/2014/main" id="{38FB045E-600F-1507-82DE-94C88CB7363C}"/>
              </a:ext>
            </a:extLst>
          </p:cNvPr>
          <p:cNvSpPr txBox="1"/>
          <p:nvPr/>
        </p:nvSpPr>
        <p:spPr>
          <a:xfrm>
            <a:off x="4724644" y="6215758"/>
            <a:ext cx="73459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400">
                <a:latin typeface="Noto Sans JP Black"/>
                <a:ea typeface="ＭＳ Ｐゴシック"/>
                <a:cs typeface="Arial"/>
              </a:rPr>
              <a:t>データセンター立地による固定資産税の増加を期待</a:t>
            </a:r>
            <a:endParaRPr lang="en-US" sz="2400">
              <a:latin typeface="Noto Sans JP Black"/>
              <a:ea typeface="ＭＳ Ｐゴシック"/>
            </a:endParaRPr>
          </a:p>
        </p:txBody>
      </p:sp>
      <p:grpSp>
        <p:nvGrpSpPr>
          <p:cNvPr id="24" name="Group 23">
            <a:extLst>
              <a:ext uri="{FF2B5EF4-FFF2-40B4-BE49-F238E27FC236}">
                <a16:creationId xmlns:a16="http://schemas.microsoft.com/office/drawing/2014/main" id="{57A3423C-74D3-BF99-2FCF-268A4788E1D1}"/>
              </a:ext>
            </a:extLst>
          </p:cNvPr>
          <p:cNvGrpSpPr/>
          <p:nvPr/>
        </p:nvGrpSpPr>
        <p:grpSpPr>
          <a:xfrm>
            <a:off x="234615" y="2041584"/>
            <a:ext cx="2749188" cy="3744810"/>
            <a:chOff x="-1952447" y="2312282"/>
            <a:chExt cx="2911143" cy="3781268"/>
          </a:xfrm>
        </p:grpSpPr>
        <p:pic>
          <p:nvPicPr>
            <p:cNvPr id="7" name="Picture 6">
              <a:extLst>
                <a:ext uri="{FF2B5EF4-FFF2-40B4-BE49-F238E27FC236}">
                  <a16:creationId xmlns:a16="http://schemas.microsoft.com/office/drawing/2014/main" id="{2B4F8FAF-F0BE-5A51-7C78-B644375F0F8D}"/>
                </a:ext>
              </a:extLst>
            </p:cNvPr>
            <p:cNvPicPr>
              <a:picLocks noChangeAspect="1"/>
            </p:cNvPicPr>
            <p:nvPr/>
          </p:nvPicPr>
          <p:blipFill>
            <a:blip r:embed="rId3"/>
            <a:stretch>
              <a:fillRect/>
            </a:stretch>
          </p:blipFill>
          <p:spPr>
            <a:xfrm>
              <a:off x="-1952447" y="2312282"/>
              <a:ext cx="2911143" cy="3781268"/>
            </a:xfrm>
            <a:prstGeom prst="rect">
              <a:avLst/>
            </a:prstGeom>
          </p:spPr>
        </p:pic>
        <p:sp>
          <p:nvSpPr>
            <p:cNvPr id="23" name="Rectangle 22">
              <a:extLst>
                <a:ext uri="{FF2B5EF4-FFF2-40B4-BE49-F238E27FC236}">
                  <a16:creationId xmlns:a16="http://schemas.microsoft.com/office/drawing/2014/main" id="{A2A9D05D-92D9-C472-092F-70A28F67EFB1}"/>
                </a:ext>
              </a:extLst>
            </p:cNvPr>
            <p:cNvSpPr/>
            <p:nvPr/>
          </p:nvSpPr>
          <p:spPr>
            <a:xfrm>
              <a:off x="-679119" y="3381107"/>
              <a:ext cx="195532" cy="16677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a:extLst>
              <a:ext uri="{FF2B5EF4-FFF2-40B4-BE49-F238E27FC236}">
                <a16:creationId xmlns:a16="http://schemas.microsoft.com/office/drawing/2014/main" id="{434EE6A0-DE3D-747B-E1AC-579F705D5267}"/>
              </a:ext>
            </a:extLst>
          </p:cNvPr>
          <p:cNvSpPr txBox="1"/>
          <p:nvPr/>
        </p:nvSpPr>
        <p:spPr>
          <a:xfrm>
            <a:off x="370609" y="1478473"/>
            <a:ext cx="290135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400">
                <a:latin typeface="Noto Sans JP Black"/>
                <a:ea typeface="ＭＳ Ｐゴシック"/>
              </a:rPr>
              <a:t>茨城県土浦市中貫</a:t>
            </a:r>
            <a:r>
              <a:rPr lang="ja-JP" altLang="en-US">
                <a:latin typeface="Noto Sans JP Black"/>
                <a:ea typeface="ＭＳ Ｐゴシック"/>
              </a:rPr>
              <a:t> </a:t>
            </a:r>
            <a:endParaRPr lang="en-US" altLang="ja-JP">
              <a:latin typeface="Arial" panose="020B0604020202020204"/>
              <a:ea typeface="ＭＳ Ｐゴシック"/>
              <a:cs typeface="Arial" panose="020B0604020202020204"/>
            </a:endParaRPr>
          </a:p>
        </p:txBody>
      </p:sp>
      <p:sp>
        <p:nvSpPr>
          <p:cNvPr id="29" name="TextBox 28">
            <a:extLst>
              <a:ext uri="{FF2B5EF4-FFF2-40B4-BE49-F238E27FC236}">
                <a16:creationId xmlns:a16="http://schemas.microsoft.com/office/drawing/2014/main" id="{8F739445-7A63-BA0E-2EF9-C0BB31166B6F}"/>
              </a:ext>
            </a:extLst>
          </p:cNvPr>
          <p:cNvSpPr txBox="1"/>
          <p:nvPr/>
        </p:nvSpPr>
        <p:spPr>
          <a:xfrm>
            <a:off x="3290369" y="1521604"/>
            <a:ext cx="347644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sz="2400">
                <a:latin typeface="Noto Sans JP Black"/>
                <a:ea typeface="Noto Sans JP Medium"/>
              </a:rPr>
              <a:t>敷地面積　約</a:t>
            </a:r>
            <a:r>
              <a:rPr lang="en-US" sz="2400">
                <a:latin typeface="Noto Sans JP Black"/>
                <a:ea typeface="Noto Sans JP Medium"/>
              </a:rPr>
              <a:t>20000</a:t>
            </a:r>
            <a:r>
              <a:rPr lang="ja-JP" sz="2400">
                <a:latin typeface="Noto Sans JP Black"/>
                <a:ea typeface="Noto Sans JP Medium"/>
              </a:rPr>
              <a:t>㎡</a:t>
            </a:r>
            <a:endParaRPr lang="en-US" sz="2400">
              <a:ea typeface="Noto Sans JP Medium"/>
              <a:cs typeface="Arial"/>
            </a:endParaRPr>
          </a:p>
        </p:txBody>
      </p:sp>
      <p:pic>
        <p:nvPicPr>
          <p:cNvPr id="32" name="Picture 31">
            <a:extLst>
              <a:ext uri="{FF2B5EF4-FFF2-40B4-BE49-F238E27FC236}">
                <a16:creationId xmlns:a16="http://schemas.microsoft.com/office/drawing/2014/main" id="{4AE04923-0FD2-EA23-D03C-08BA1D7D24D7}"/>
              </a:ext>
            </a:extLst>
          </p:cNvPr>
          <p:cNvPicPr>
            <a:picLocks noChangeAspect="1"/>
          </p:cNvPicPr>
          <p:nvPr/>
        </p:nvPicPr>
        <p:blipFill>
          <a:blip r:embed="rId4"/>
          <a:srcRect l="4383" r="9418" b="205"/>
          <a:stretch>
            <a:fillRect/>
          </a:stretch>
        </p:blipFill>
        <p:spPr>
          <a:xfrm>
            <a:off x="3132776" y="2074706"/>
            <a:ext cx="4024196" cy="3106326"/>
          </a:xfrm>
          <a:prstGeom prst="rect">
            <a:avLst/>
          </a:prstGeom>
        </p:spPr>
      </p:pic>
      <p:sp>
        <p:nvSpPr>
          <p:cNvPr id="33" name="Rectangle 32">
            <a:extLst>
              <a:ext uri="{FF2B5EF4-FFF2-40B4-BE49-F238E27FC236}">
                <a16:creationId xmlns:a16="http://schemas.microsoft.com/office/drawing/2014/main" id="{5824E2C4-F28E-9F53-84A3-858BFC267B9D}"/>
              </a:ext>
            </a:extLst>
          </p:cNvPr>
          <p:cNvSpPr/>
          <p:nvPr/>
        </p:nvSpPr>
        <p:spPr>
          <a:xfrm>
            <a:off x="5497140" y="3082869"/>
            <a:ext cx="1154925" cy="913912"/>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B48B6E6C-9EAC-FE09-E472-489375D89C77}"/>
              </a:ext>
            </a:extLst>
          </p:cNvPr>
          <p:cNvSpPr txBox="1"/>
          <p:nvPr/>
        </p:nvSpPr>
        <p:spPr>
          <a:xfrm>
            <a:off x="7271078" y="2998068"/>
            <a:ext cx="46228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sz="2400">
                <a:ea typeface="Noto Sans JP Medium"/>
                <a:cs typeface="Arial"/>
              </a:rPr>
              <a:t>・災害</a:t>
            </a:r>
            <a:r>
              <a:rPr lang="ja-JP" altLang="en-US" sz="2400">
                <a:ea typeface="Noto Sans JP Medium"/>
                <a:cs typeface="Arial"/>
              </a:rPr>
              <a:t>（</a:t>
            </a:r>
            <a:r>
              <a:rPr lang="ja-JP" sz="2400">
                <a:ea typeface="Noto Sans JP Medium"/>
                <a:cs typeface="Arial"/>
              </a:rPr>
              <a:t>水害）リスクが小さい</a:t>
            </a:r>
            <a:endParaRPr lang="en-US" sz="2400">
              <a:ea typeface="Noto Sans JP Medium"/>
            </a:endParaRPr>
          </a:p>
        </p:txBody>
      </p:sp>
      <p:sp>
        <p:nvSpPr>
          <p:cNvPr id="37" name="TextBox 36">
            <a:extLst>
              <a:ext uri="{FF2B5EF4-FFF2-40B4-BE49-F238E27FC236}">
                <a16:creationId xmlns:a16="http://schemas.microsoft.com/office/drawing/2014/main" id="{E75828CF-434E-7E1F-2821-35254D451260}"/>
              </a:ext>
            </a:extLst>
          </p:cNvPr>
          <p:cNvSpPr txBox="1"/>
          <p:nvPr/>
        </p:nvSpPr>
        <p:spPr>
          <a:xfrm>
            <a:off x="7262617" y="2555203"/>
            <a:ext cx="331110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400">
                <a:ea typeface="Noto Sans JP Medium"/>
                <a:cs typeface="Arial"/>
              </a:rPr>
              <a:t>・平坦な土地</a:t>
            </a:r>
            <a:endParaRPr lang="en-US" sz="2400">
              <a:ea typeface="Noto Sans JP Medium"/>
            </a:endParaRPr>
          </a:p>
        </p:txBody>
      </p:sp>
      <p:sp>
        <p:nvSpPr>
          <p:cNvPr id="39" name="TextBox 38">
            <a:extLst>
              <a:ext uri="{FF2B5EF4-FFF2-40B4-BE49-F238E27FC236}">
                <a16:creationId xmlns:a16="http://schemas.microsoft.com/office/drawing/2014/main" id="{430C3D04-5752-F5FE-5839-CD6706AA9D71}"/>
              </a:ext>
            </a:extLst>
          </p:cNvPr>
          <p:cNvSpPr txBox="1"/>
          <p:nvPr/>
        </p:nvSpPr>
        <p:spPr>
          <a:xfrm>
            <a:off x="7326097" y="4999190"/>
            <a:ext cx="487411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400">
                <a:ea typeface="Noto Sans JP Medium"/>
                <a:cs typeface="Arial"/>
              </a:rPr>
              <a:t>・中貫北部はかすみがうら市の工</a:t>
            </a:r>
            <a:endParaRPr lang="en-US" altLang="ja-JP" sz="2400">
              <a:ea typeface="Noto Sans JP Medium"/>
              <a:cs typeface="Arial"/>
            </a:endParaRPr>
          </a:p>
          <a:p>
            <a:pPr algn="l"/>
            <a:r>
              <a:rPr lang="ja-JP" altLang="en-US" sz="2400">
                <a:ea typeface="Noto Sans JP Medium"/>
                <a:cs typeface="Arial"/>
              </a:rPr>
              <a:t>業団地</a:t>
            </a:r>
            <a:endParaRPr lang="en-US" sz="2400">
              <a:ea typeface="Noto Sans JP Medium"/>
              <a:cs typeface="Arial"/>
            </a:endParaRPr>
          </a:p>
        </p:txBody>
      </p:sp>
      <p:sp>
        <p:nvSpPr>
          <p:cNvPr id="41" name="フローチャート: 代替処理 23">
            <a:extLst>
              <a:ext uri="{FF2B5EF4-FFF2-40B4-BE49-F238E27FC236}">
                <a16:creationId xmlns:a16="http://schemas.microsoft.com/office/drawing/2014/main" id="{0EDB9648-60FF-8A59-86A4-5D1FA6432F9A}"/>
              </a:ext>
            </a:extLst>
          </p:cNvPr>
          <p:cNvSpPr/>
          <p:nvPr/>
        </p:nvSpPr>
        <p:spPr>
          <a:xfrm>
            <a:off x="-1136917" y="7264807"/>
            <a:ext cx="11671351" cy="658490"/>
          </a:xfrm>
          <a:prstGeom prst="flowChartAlternateProcess">
            <a:avLst/>
          </a:prstGeom>
          <a:ln>
            <a:solidFill>
              <a:srgbClr val="276F8B"/>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ja-JP" altLang="en-US" sz="2400">
                <a:ln w="0">
                  <a:noFill/>
                </a:ln>
                <a:solidFill>
                  <a:schemeClr val="tx1"/>
                </a:solidFill>
                <a:effectLst>
                  <a:outerShdw blurRad="38100" dist="19050" dir="2700000" algn="tl" rotWithShape="0">
                    <a:prstClr val="black">
                      <a:alpha val="40000"/>
                    </a:prstClr>
                  </a:outerShdw>
                </a:effectLst>
                <a:latin typeface="Noto Sans JP Medium"/>
                <a:ea typeface="Noto Sans JP Medium"/>
              </a:rPr>
              <a:t>今後の方針：具体的な増収額の算出や電力供給源の整備方法の決定、費用の算出</a:t>
            </a:r>
          </a:p>
        </p:txBody>
      </p:sp>
      <p:sp>
        <p:nvSpPr>
          <p:cNvPr id="53" name="TextBox 2">
            <a:extLst>
              <a:ext uri="{FF2B5EF4-FFF2-40B4-BE49-F238E27FC236}">
                <a16:creationId xmlns:a16="http://schemas.microsoft.com/office/drawing/2014/main" id="{52E9CD2F-5452-60D2-39DA-632FF1A5F768}"/>
              </a:ext>
            </a:extLst>
          </p:cNvPr>
          <p:cNvSpPr txBox="1"/>
          <p:nvPr/>
        </p:nvSpPr>
        <p:spPr>
          <a:xfrm>
            <a:off x="7527815" y="2097651"/>
            <a:ext cx="4314852"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ja-JP" altLang="en-US" sz="2400" u="sng">
                <a:latin typeface="Noto Sans JP Black"/>
                <a:ea typeface="Noto Sans JP Medium"/>
                <a:cs typeface="Arial"/>
              </a:rPr>
              <a:t>土浦市中貫</a:t>
            </a:r>
            <a:r>
              <a:rPr lang="ja-JP" sz="2400" u="sng">
                <a:latin typeface="Noto Sans JP Black"/>
                <a:ea typeface="Noto Sans JP Medium"/>
                <a:cs typeface="Arial"/>
              </a:rPr>
              <a:t>の地理的特性</a:t>
            </a:r>
            <a:endParaRPr lang="en-US" sz="2400" u="sng">
              <a:latin typeface="Noto Sans JP Black"/>
              <a:ea typeface="Noto Sans JP Medium"/>
            </a:endParaRPr>
          </a:p>
        </p:txBody>
      </p:sp>
      <p:sp>
        <p:nvSpPr>
          <p:cNvPr id="55" name="TextBox 7">
            <a:extLst>
              <a:ext uri="{FF2B5EF4-FFF2-40B4-BE49-F238E27FC236}">
                <a16:creationId xmlns:a16="http://schemas.microsoft.com/office/drawing/2014/main" id="{95D0D339-BCF7-EB00-7FF5-F8CC3DFFD510}"/>
              </a:ext>
            </a:extLst>
          </p:cNvPr>
          <p:cNvSpPr txBox="1"/>
          <p:nvPr/>
        </p:nvSpPr>
        <p:spPr>
          <a:xfrm>
            <a:off x="7301476" y="4205341"/>
            <a:ext cx="4862981"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sz="2400">
                <a:ea typeface="Noto Sans JP Medium"/>
              </a:rPr>
              <a:t>・</a:t>
            </a:r>
            <a:r>
              <a:rPr lang="ja-JP" sz="2400">
                <a:ea typeface="Noto Sans JP Medium"/>
              </a:rPr>
              <a:t>常磐道が</a:t>
            </a:r>
            <a:r>
              <a:rPr lang="ja-JP" altLang="en-US" sz="2400">
                <a:ea typeface="Noto Sans JP Medium"/>
              </a:rPr>
              <a:t>近くを</a:t>
            </a:r>
            <a:r>
              <a:rPr lang="ja-JP" sz="2400">
                <a:ea typeface="Noto Sans JP Medium"/>
              </a:rPr>
              <a:t>通り、都心への</a:t>
            </a:r>
            <a:endParaRPr lang="en-US" altLang="ja-JP" sz="2400">
              <a:ea typeface="ＭＳ Ｐゴシック"/>
              <a:cs typeface="Arial"/>
            </a:endParaRPr>
          </a:p>
          <a:p>
            <a:pPr algn="l"/>
            <a:r>
              <a:rPr lang="ja-JP" sz="2400">
                <a:ea typeface="Noto Sans JP Medium"/>
              </a:rPr>
              <a:t>アクセスが良好</a:t>
            </a:r>
            <a:endParaRPr lang="ja-JP"/>
          </a:p>
        </p:txBody>
      </p:sp>
      <p:sp>
        <p:nvSpPr>
          <p:cNvPr id="3" name="TextBox 2">
            <a:extLst>
              <a:ext uri="{FF2B5EF4-FFF2-40B4-BE49-F238E27FC236}">
                <a16:creationId xmlns:a16="http://schemas.microsoft.com/office/drawing/2014/main" id="{F6FCC887-831E-0377-041A-D7249AF92200}"/>
              </a:ext>
            </a:extLst>
          </p:cNvPr>
          <p:cNvSpPr txBox="1"/>
          <p:nvPr/>
        </p:nvSpPr>
        <p:spPr>
          <a:xfrm>
            <a:off x="1753426" y="5791454"/>
            <a:ext cx="122936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1000">
                <a:ea typeface="Noto Sans JP Medium"/>
                <a:cs typeface="Arial"/>
              </a:rPr>
              <a:t>出典：国土地理院</a:t>
            </a:r>
            <a:endParaRPr lang="en-US" sz="1000">
              <a:ea typeface="Noto Sans JP Medium"/>
            </a:endParaRPr>
          </a:p>
        </p:txBody>
      </p:sp>
      <p:sp>
        <p:nvSpPr>
          <p:cNvPr id="6" name="TextBox 5">
            <a:extLst>
              <a:ext uri="{FF2B5EF4-FFF2-40B4-BE49-F238E27FC236}">
                <a16:creationId xmlns:a16="http://schemas.microsoft.com/office/drawing/2014/main" id="{656C54B0-06D0-BADC-55DA-ADAED1206E8D}"/>
              </a:ext>
            </a:extLst>
          </p:cNvPr>
          <p:cNvSpPr txBox="1"/>
          <p:nvPr/>
        </p:nvSpPr>
        <p:spPr>
          <a:xfrm>
            <a:off x="5925687" y="5149363"/>
            <a:ext cx="122936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1000">
                <a:ea typeface="Noto Sans JP Medium"/>
                <a:cs typeface="Arial"/>
              </a:rPr>
              <a:t>出典：国土地理院</a:t>
            </a:r>
            <a:endParaRPr lang="en-US" sz="1000">
              <a:ea typeface="Noto Sans JP Medium"/>
            </a:endParaRPr>
          </a:p>
        </p:txBody>
      </p:sp>
      <p:sp>
        <p:nvSpPr>
          <p:cNvPr id="13" name="TextBox 12">
            <a:extLst>
              <a:ext uri="{FF2B5EF4-FFF2-40B4-BE49-F238E27FC236}">
                <a16:creationId xmlns:a16="http://schemas.microsoft.com/office/drawing/2014/main" id="{E7CFBCF1-1D08-0AA8-EBC2-EE920B026BF5}"/>
              </a:ext>
            </a:extLst>
          </p:cNvPr>
          <p:cNvSpPr txBox="1"/>
          <p:nvPr/>
        </p:nvSpPr>
        <p:spPr>
          <a:xfrm>
            <a:off x="7283450" y="3394073"/>
            <a:ext cx="471169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latin typeface="Noto Sans JP Medium" panose="020B0200000000000000" pitchFamily="50" charset="-128"/>
                <a:ea typeface="Noto Sans JP Medium" panose="020B0200000000000000" pitchFamily="50" charset="-128"/>
                <a:cs typeface="Arial"/>
              </a:rPr>
              <a:t>・</a:t>
            </a:r>
            <a:r>
              <a:rPr lang="ja-JP" altLang="en-US" sz="2400">
                <a:latin typeface="Noto Sans JP Medium" panose="020B0200000000000000" pitchFamily="50" charset="-128"/>
                <a:ea typeface="Noto Sans JP Medium" panose="020B0200000000000000" pitchFamily="50" charset="-128"/>
                <a:cs typeface="Arial"/>
              </a:rPr>
              <a:t>海底ケーブルの陸揚局に比較的近い</a:t>
            </a:r>
            <a:endParaRPr lang="en-US" sz="2400">
              <a:latin typeface="Noto Sans JP Medium" panose="020B0200000000000000" pitchFamily="50" charset="-128"/>
              <a:ea typeface="Noto Sans JP Medium" panose="020B0200000000000000" pitchFamily="50" charset="-128"/>
            </a:endParaRPr>
          </a:p>
        </p:txBody>
      </p:sp>
      <p:sp>
        <p:nvSpPr>
          <p:cNvPr id="15" name="Rectangle 14">
            <a:extLst>
              <a:ext uri="{FF2B5EF4-FFF2-40B4-BE49-F238E27FC236}">
                <a16:creationId xmlns:a16="http://schemas.microsoft.com/office/drawing/2014/main" id="{EA04B25E-106C-5C43-208F-0785A54205B3}"/>
              </a:ext>
            </a:extLst>
          </p:cNvPr>
          <p:cNvSpPr/>
          <p:nvPr/>
        </p:nvSpPr>
        <p:spPr>
          <a:xfrm>
            <a:off x="208760" y="2049265"/>
            <a:ext cx="2781300" cy="374142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9440A12-9C81-5D68-D349-F1CEE0D7EBC0}"/>
              </a:ext>
            </a:extLst>
          </p:cNvPr>
          <p:cNvSpPr/>
          <p:nvPr/>
        </p:nvSpPr>
        <p:spPr>
          <a:xfrm>
            <a:off x="3134840" y="2049264"/>
            <a:ext cx="4023360" cy="31089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スライド番号プレースホルダー 4">
            <a:extLst>
              <a:ext uri="{FF2B5EF4-FFF2-40B4-BE49-F238E27FC236}">
                <a16:creationId xmlns:a16="http://schemas.microsoft.com/office/drawing/2014/main" id="{1CF52284-F80F-153C-4244-C63C5A87F1EA}"/>
              </a:ext>
            </a:extLst>
          </p:cNvPr>
          <p:cNvSpPr>
            <a:spLocks noGrp="1"/>
          </p:cNvSpPr>
          <p:nvPr>
            <p:ph type="sldNum" sz="quarter" idx="4"/>
          </p:nvPr>
        </p:nvSpPr>
        <p:spPr/>
        <p:txBody>
          <a:bodyPr/>
          <a:lstStyle/>
          <a:p>
            <a:fld id="{920DAE75-F842-4F4B-A191-0461469ED5EB}" type="slidenum">
              <a:rPr lang="ja-JP" altLang="en-US" smtClean="0"/>
              <a:pPr/>
              <a:t>29</a:t>
            </a:fld>
            <a:endParaRPr lang="ja-JP" altLang="en-US"/>
          </a:p>
        </p:txBody>
      </p:sp>
    </p:spTree>
    <p:extLst>
      <p:ext uri="{BB962C8B-B14F-4D97-AF65-F5344CB8AC3E}">
        <p14:creationId xmlns:p14="http://schemas.microsoft.com/office/powerpoint/2010/main" val="2342237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7560A-6A13-2EF3-4BBC-647557A1E851}"/>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19ACA5D6-373B-4F2C-11D6-77CF2A545D01}"/>
              </a:ext>
            </a:extLst>
          </p:cNvPr>
          <p:cNvSpPr>
            <a:spLocks noGrp="1"/>
          </p:cNvSpPr>
          <p:nvPr>
            <p:ph type="title"/>
          </p:nvPr>
        </p:nvSpPr>
        <p:spPr>
          <a:xfrm>
            <a:off x="460601" y="762061"/>
            <a:ext cx="10174742" cy="628798"/>
          </a:xfrm>
        </p:spPr>
        <p:txBody>
          <a:bodyPr>
            <a:normAutofit/>
          </a:bodyPr>
          <a:lstStyle/>
          <a:p>
            <a:r>
              <a:rPr lang="en-US" altLang="ja-JP" err="1">
                <a:ea typeface="Noto Sans JP"/>
              </a:rPr>
              <a:t>データセンタ</a:t>
            </a:r>
            <a:r>
              <a:rPr lang="en-US" altLang="ja-JP">
                <a:ea typeface="Noto Sans JP"/>
              </a:rPr>
              <a:t>ー</a:t>
            </a:r>
          </a:p>
        </p:txBody>
      </p:sp>
      <p:sp>
        <p:nvSpPr>
          <p:cNvPr id="3" name="コンテンツ プレースホルダー 2">
            <a:extLst>
              <a:ext uri="{FF2B5EF4-FFF2-40B4-BE49-F238E27FC236}">
                <a16:creationId xmlns:a16="http://schemas.microsoft.com/office/drawing/2014/main" id="{F0E5A9D1-B64D-944B-3DEB-3755FCF4CB96}"/>
              </a:ext>
            </a:extLst>
          </p:cNvPr>
          <p:cNvSpPr>
            <a:spLocks noGrp="1"/>
          </p:cNvSpPr>
          <p:nvPr>
            <p:ph sz="half" idx="1"/>
          </p:nvPr>
        </p:nvSpPr>
        <p:spPr>
          <a:xfrm>
            <a:off x="393669" y="1502141"/>
            <a:ext cx="5472598" cy="1080705"/>
          </a:xfrm>
        </p:spPr>
        <p:txBody>
          <a:bodyPr>
            <a:normAutofit/>
          </a:bodyPr>
          <a:lstStyle/>
          <a:p>
            <a:pPr marL="0" indent="0">
              <a:buNone/>
            </a:pPr>
            <a:r>
              <a:rPr lang="ja-JP" altLang="en-US"/>
              <a:t>・</a:t>
            </a:r>
            <a:r>
              <a:rPr lang="ja-JP" altLang="en-US" sz="3200"/>
              <a:t>中間後の作業</a:t>
            </a:r>
          </a:p>
        </p:txBody>
      </p:sp>
      <p:sp>
        <p:nvSpPr>
          <p:cNvPr id="12" name="矢印: 山形 11">
            <a:extLst>
              <a:ext uri="{FF2B5EF4-FFF2-40B4-BE49-F238E27FC236}">
                <a16:creationId xmlns:a16="http://schemas.microsoft.com/office/drawing/2014/main" id="{6CF9BB9A-8508-67D6-4CDA-691A57EA0D7D}"/>
              </a:ext>
            </a:extLst>
          </p:cNvPr>
          <p:cNvSpPr/>
          <p:nvPr/>
        </p:nvSpPr>
        <p:spPr>
          <a:xfrm rot="5400000">
            <a:off x="433907" y="2234726"/>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矢印: 山形 17">
            <a:extLst>
              <a:ext uri="{FF2B5EF4-FFF2-40B4-BE49-F238E27FC236}">
                <a16:creationId xmlns:a16="http://schemas.microsoft.com/office/drawing/2014/main" id="{602C6F8D-1A51-C570-E084-3A01BCAD5EDD}"/>
              </a:ext>
            </a:extLst>
          </p:cNvPr>
          <p:cNvSpPr/>
          <p:nvPr/>
        </p:nvSpPr>
        <p:spPr>
          <a:xfrm rot="5400000">
            <a:off x="433907" y="4942795"/>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矢印: 山形 19">
            <a:extLst>
              <a:ext uri="{FF2B5EF4-FFF2-40B4-BE49-F238E27FC236}">
                <a16:creationId xmlns:a16="http://schemas.microsoft.com/office/drawing/2014/main" id="{EC60AA66-96CB-F583-BDEF-4EE77DE33756}"/>
              </a:ext>
            </a:extLst>
          </p:cNvPr>
          <p:cNvSpPr/>
          <p:nvPr/>
        </p:nvSpPr>
        <p:spPr>
          <a:xfrm rot="5400000">
            <a:off x="433908" y="3588761"/>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正方形/長方形 23">
            <a:extLst>
              <a:ext uri="{FF2B5EF4-FFF2-40B4-BE49-F238E27FC236}">
                <a16:creationId xmlns:a16="http://schemas.microsoft.com/office/drawing/2014/main" id="{1920BEB0-93FD-4517-35EB-3DA40BB74775}"/>
              </a:ext>
            </a:extLst>
          </p:cNvPr>
          <p:cNvSpPr/>
          <p:nvPr/>
        </p:nvSpPr>
        <p:spPr>
          <a:xfrm>
            <a:off x="2576622" y="2125598"/>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2800">
                <a:latin typeface="Noto Sans JP Medium" panose="020B0200000000000000" pitchFamily="50" charset="-128"/>
                <a:ea typeface="Noto Sans JP Medium"/>
              </a:rPr>
              <a:t>・用途地域の変更</a:t>
            </a:r>
          </a:p>
          <a:p>
            <a:r>
              <a:rPr lang="ja-JP" altLang="en-US" sz="2800">
                <a:latin typeface="Noto Sans JP Medium" panose="020B0200000000000000" pitchFamily="50" charset="-128"/>
                <a:ea typeface="Noto Sans JP Medium"/>
              </a:rPr>
              <a:t>・具体的な敷地の決定</a:t>
            </a:r>
          </a:p>
        </p:txBody>
      </p:sp>
      <p:sp>
        <p:nvSpPr>
          <p:cNvPr id="28" name="テキスト ボックス 27">
            <a:extLst>
              <a:ext uri="{FF2B5EF4-FFF2-40B4-BE49-F238E27FC236}">
                <a16:creationId xmlns:a16="http://schemas.microsoft.com/office/drawing/2014/main" id="{B7FA4B37-017D-3707-76BF-2B9544D3760B}"/>
              </a:ext>
            </a:extLst>
          </p:cNvPr>
          <p:cNvSpPr txBox="1"/>
          <p:nvPr/>
        </p:nvSpPr>
        <p:spPr>
          <a:xfrm>
            <a:off x="543427" y="2780204"/>
            <a:ext cx="1415772" cy="461665"/>
          </a:xfrm>
          <a:prstGeom prst="rect">
            <a:avLst/>
          </a:prstGeom>
          <a:noFill/>
        </p:spPr>
        <p:txBody>
          <a:bodyPr wrap="none" lIns="91440" tIns="45720" rIns="91440" bIns="45720" rtlCol="0" anchor="t">
            <a:spAutoFit/>
          </a:bodyPr>
          <a:lstStyle/>
          <a:p>
            <a:r>
              <a:rPr lang="ja-JP" altLang="en-US" sz="2400">
                <a:latin typeface="Noto Sans JP Medium" panose="020B0200000000000000" pitchFamily="50" charset="-128"/>
                <a:ea typeface="Noto Sans JP Medium"/>
              </a:rPr>
              <a:t>敷地決定</a:t>
            </a:r>
          </a:p>
        </p:txBody>
      </p:sp>
      <p:sp>
        <p:nvSpPr>
          <p:cNvPr id="29" name="テキスト ボックス 28">
            <a:extLst>
              <a:ext uri="{FF2B5EF4-FFF2-40B4-BE49-F238E27FC236}">
                <a16:creationId xmlns:a16="http://schemas.microsoft.com/office/drawing/2014/main" id="{FE02625B-D7B4-A4C8-E121-AA1317182673}"/>
              </a:ext>
            </a:extLst>
          </p:cNvPr>
          <p:cNvSpPr txBox="1"/>
          <p:nvPr/>
        </p:nvSpPr>
        <p:spPr>
          <a:xfrm>
            <a:off x="528232" y="4091571"/>
            <a:ext cx="1415772" cy="461665"/>
          </a:xfrm>
          <a:prstGeom prst="rect">
            <a:avLst/>
          </a:prstGeom>
          <a:noFill/>
        </p:spPr>
        <p:txBody>
          <a:bodyPr wrap="none" lIns="91440" tIns="45720" rIns="91440" bIns="45720" rtlCol="0" anchor="t">
            <a:spAutoFit/>
          </a:bodyPr>
          <a:lstStyle/>
          <a:p>
            <a:r>
              <a:rPr lang="ja-JP" altLang="en-US" sz="2400">
                <a:latin typeface="Noto Sans JP Medium" panose="020B0200000000000000" pitchFamily="50" charset="-128"/>
                <a:ea typeface="Noto Sans JP Medium"/>
              </a:rPr>
              <a:t>整備方針</a:t>
            </a:r>
          </a:p>
        </p:txBody>
      </p:sp>
      <p:sp>
        <p:nvSpPr>
          <p:cNvPr id="30" name="テキスト ボックス 29">
            <a:extLst>
              <a:ext uri="{FF2B5EF4-FFF2-40B4-BE49-F238E27FC236}">
                <a16:creationId xmlns:a16="http://schemas.microsoft.com/office/drawing/2014/main" id="{A2B321D4-D41E-8111-7730-650263BCB031}"/>
              </a:ext>
            </a:extLst>
          </p:cNvPr>
          <p:cNvSpPr txBox="1"/>
          <p:nvPr/>
        </p:nvSpPr>
        <p:spPr>
          <a:xfrm>
            <a:off x="504382" y="5452144"/>
            <a:ext cx="1467068" cy="400110"/>
          </a:xfrm>
          <a:prstGeom prst="rect">
            <a:avLst/>
          </a:prstGeom>
          <a:noFill/>
        </p:spPr>
        <p:txBody>
          <a:bodyPr wrap="none" rtlCol="0">
            <a:spAutoFit/>
          </a:bodyPr>
          <a:lstStyle/>
          <a:p>
            <a:r>
              <a:rPr kumimoji="1" lang="ja-JP" altLang="en-US" sz="2000">
                <a:latin typeface="Noto Sans JP Medium" panose="020B0200000000000000" pitchFamily="50" charset="-128"/>
                <a:ea typeface="Noto Sans JP Medium" panose="020B0200000000000000" pitchFamily="50" charset="-128"/>
              </a:rPr>
              <a:t>効果の検討</a:t>
            </a:r>
          </a:p>
        </p:txBody>
      </p:sp>
      <p:sp>
        <p:nvSpPr>
          <p:cNvPr id="31" name="正方形/長方形 30">
            <a:extLst>
              <a:ext uri="{FF2B5EF4-FFF2-40B4-BE49-F238E27FC236}">
                <a16:creationId xmlns:a16="http://schemas.microsoft.com/office/drawing/2014/main" id="{3212138F-4A97-C451-0F99-01D106089DC3}"/>
              </a:ext>
            </a:extLst>
          </p:cNvPr>
          <p:cNvSpPr/>
          <p:nvPr/>
        </p:nvSpPr>
        <p:spPr>
          <a:xfrm>
            <a:off x="2576622" y="34747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kumimoji="1" lang="ja-JP" altLang="en-US" sz="2800">
                <a:latin typeface="Noto Sans JP Medium" panose="020B0200000000000000" pitchFamily="50" charset="-128"/>
                <a:ea typeface="Noto Sans JP Medium"/>
              </a:rPr>
              <a:t>・</a:t>
            </a:r>
            <a:r>
              <a:rPr lang="ja-JP" sz="2800">
                <a:latin typeface="Noto Sans JP Medium" panose="020B0200000000000000" pitchFamily="50" charset="-128"/>
                <a:ea typeface="Noto Sans JP Medium"/>
              </a:rPr>
              <a:t>電力供給源の場所</a:t>
            </a:r>
            <a:r>
              <a:rPr lang="ja-JP" altLang="en-US" sz="2800">
                <a:latin typeface="Noto Sans JP Medium" panose="020B0200000000000000" pitchFamily="50" charset="-128"/>
                <a:ea typeface="Noto Sans JP Medium"/>
              </a:rPr>
              <a:t>の選定</a:t>
            </a:r>
            <a:r>
              <a:rPr lang="ja-JP" sz="2800">
                <a:latin typeface="Noto Sans JP Medium" panose="020B0200000000000000" pitchFamily="50" charset="-128"/>
                <a:ea typeface="Noto Sans JP Medium"/>
              </a:rPr>
              <a:t>、整備費の算出</a:t>
            </a:r>
            <a:endParaRPr lang="en-US" altLang="ja-JP"/>
          </a:p>
        </p:txBody>
      </p:sp>
      <p:sp>
        <p:nvSpPr>
          <p:cNvPr id="32" name="正方形/長方形 31">
            <a:extLst>
              <a:ext uri="{FF2B5EF4-FFF2-40B4-BE49-F238E27FC236}">
                <a16:creationId xmlns:a16="http://schemas.microsoft.com/office/drawing/2014/main" id="{AF584DC0-6E19-354B-CD11-5A3F227B5AD8}"/>
              </a:ext>
            </a:extLst>
          </p:cNvPr>
          <p:cNvSpPr/>
          <p:nvPr/>
        </p:nvSpPr>
        <p:spPr>
          <a:xfrm>
            <a:off x="2576622" y="48606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kumimoji="1" lang="ja-JP" altLang="en-US" sz="2800">
                <a:latin typeface="Noto Sans JP Medium" panose="020B0200000000000000" pitchFamily="50" charset="-128"/>
                <a:ea typeface="Noto Sans JP Medium"/>
              </a:rPr>
              <a:t>・</a:t>
            </a:r>
            <a:r>
              <a:rPr lang="ja-JP" altLang="en-US" sz="2800">
                <a:latin typeface="Noto Sans JP Medium" panose="020B0200000000000000" pitchFamily="50" charset="-128"/>
                <a:ea typeface="Noto Sans JP Medium"/>
              </a:rPr>
              <a:t>税収と雇用数の算出</a:t>
            </a:r>
            <a:endParaRPr kumimoji="1" lang="ja-JP" altLang="en-US" sz="2800">
              <a:latin typeface="Noto Sans JP Medium" panose="020B0200000000000000" pitchFamily="50" charset="-128"/>
              <a:ea typeface="Noto Sans JP Medium"/>
            </a:endParaRPr>
          </a:p>
        </p:txBody>
      </p:sp>
      <p:sp>
        <p:nvSpPr>
          <p:cNvPr id="2" name="スライド番号プレースホルダー 1">
            <a:extLst>
              <a:ext uri="{FF2B5EF4-FFF2-40B4-BE49-F238E27FC236}">
                <a16:creationId xmlns:a16="http://schemas.microsoft.com/office/drawing/2014/main" id="{4984DBFD-1EA9-BABC-D9C5-08030E9B7945}"/>
              </a:ext>
            </a:extLst>
          </p:cNvPr>
          <p:cNvSpPr>
            <a:spLocks noGrp="1"/>
          </p:cNvSpPr>
          <p:nvPr>
            <p:ph type="sldNum" sz="quarter" idx="4"/>
          </p:nvPr>
        </p:nvSpPr>
        <p:spPr/>
        <p:txBody>
          <a:bodyPr/>
          <a:lstStyle/>
          <a:p>
            <a:fld id="{920DAE75-F842-4F4B-A191-0461469ED5EB}" type="slidenum">
              <a:rPr lang="ja-JP" altLang="en-US" smtClean="0"/>
              <a:pPr/>
              <a:t>30</a:t>
            </a:fld>
            <a:endParaRPr lang="ja-JP" altLang="en-US"/>
          </a:p>
        </p:txBody>
      </p:sp>
    </p:spTree>
    <p:extLst>
      <p:ext uri="{BB962C8B-B14F-4D97-AF65-F5344CB8AC3E}">
        <p14:creationId xmlns:p14="http://schemas.microsoft.com/office/powerpoint/2010/main" val="874393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BAA1B-066C-D73E-9A2E-6A4FDBEF9CBC}"/>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0B0AB72-0031-AB31-EE90-D9D2F53A224A}"/>
              </a:ext>
            </a:extLst>
          </p:cNvPr>
          <p:cNvSpPr>
            <a:spLocks noGrp="1"/>
          </p:cNvSpPr>
          <p:nvPr>
            <p:ph type="sldNum" sz="quarter" idx="12"/>
          </p:nvPr>
        </p:nvSpPr>
        <p:spPr/>
        <p:txBody>
          <a:bodyPr/>
          <a:lstStyle/>
          <a:p>
            <a:fld id="{51A6864E-507D-48B8-AA04-B88DC17C0EEF}" type="slidenum">
              <a:rPr kumimoji="1" lang="ja-JP" altLang="en-US" smtClean="0"/>
              <a:t>31</a:t>
            </a:fld>
            <a:endParaRPr kumimoji="1" lang="ja-JP" altLang="en-US"/>
          </a:p>
        </p:txBody>
      </p:sp>
      <p:sp>
        <p:nvSpPr>
          <p:cNvPr id="4" name="正方形/長方形 5">
            <a:extLst>
              <a:ext uri="{FF2B5EF4-FFF2-40B4-BE49-F238E27FC236}">
                <a16:creationId xmlns:a16="http://schemas.microsoft.com/office/drawing/2014/main" id="{E7AA86C4-611D-A5D9-0213-12B22D11D542}"/>
              </a:ext>
            </a:extLst>
          </p:cNvPr>
          <p:cNvSpPr/>
          <p:nvPr/>
        </p:nvSpPr>
        <p:spPr>
          <a:xfrm>
            <a:off x="-42647" y="68063"/>
            <a:ext cx="12233309" cy="6859016"/>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 name="csX0" fmla="*/ 0 w 12192000"/>
              <a:gd name="csY0" fmla="*/ 1184167 h 5009925"/>
              <a:gd name="csX1" fmla="*/ 12192000 w 12192000"/>
              <a:gd name="csY1" fmla="*/ 2386802 h 5009925"/>
              <a:gd name="csX2" fmla="*/ 12192000 w 12192000"/>
              <a:gd name="csY2" fmla="*/ 5009925 h 5009925"/>
              <a:gd name="csX3" fmla="*/ 0 w 12192000"/>
              <a:gd name="csY3" fmla="*/ 4126150 h 5009925"/>
              <a:gd name="csX4" fmla="*/ 0 w 12192000"/>
              <a:gd name="csY4" fmla="*/ 1184167 h 5009925"/>
              <a:gd name="csX0" fmla="*/ 25758 w 12217758"/>
              <a:gd name="csY0" fmla="*/ 1184167 h 5031748"/>
              <a:gd name="csX1" fmla="*/ 12217758 w 12217758"/>
              <a:gd name="csY1" fmla="*/ 2386802 h 5031748"/>
              <a:gd name="csX2" fmla="*/ 12217758 w 12217758"/>
              <a:gd name="csY2" fmla="*/ 5009925 h 5031748"/>
              <a:gd name="csX3" fmla="*/ 0 w 12217758"/>
              <a:gd name="csY3" fmla="*/ 5031748 h 5031748"/>
              <a:gd name="csX4" fmla="*/ 25758 w 12217758"/>
              <a:gd name="csY4" fmla="*/ 1184167 h 5031748"/>
              <a:gd name="csX0" fmla="*/ 25758 w 12217758"/>
              <a:gd name="csY0" fmla="*/ 1184167 h 5780551"/>
              <a:gd name="csX1" fmla="*/ 12217758 w 12217758"/>
              <a:gd name="csY1" fmla="*/ 2386802 h 5780551"/>
              <a:gd name="csX2" fmla="*/ 12204882 w 12217758"/>
              <a:gd name="csY2" fmla="*/ 5780551 h 5780551"/>
              <a:gd name="csX3" fmla="*/ 0 w 12217758"/>
              <a:gd name="csY3" fmla="*/ 5031748 h 5780551"/>
              <a:gd name="csX4" fmla="*/ 25758 w 12217758"/>
              <a:gd name="csY4" fmla="*/ 1184167 h 5780551"/>
              <a:gd name="csX0" fmla="*/ 38634 w 12230634"/>
              <a:gd name="csY0" fmla="*/ 1184167 h 5780551"/>
              <a:gd name="csX1" fmla="*/ 12230634 w 12230634"/>
              <a:gd name="csY1" fmla="*/ 2386802 h 5780551"/>
              <a:gd name="csX2" fmla="*/ 12217758 w 12230634"/>
              <a:gd name="csY2" fmla="*/ 5780551 h 5780551"/>
              <a:gd name="csX3" fmla="*/ 0 w 12230634"/>
              <a:gd name="csY3" fmla="*/ 5748105 h 5780551"/>
              <a:gd name="csX4" fmla="*/ 38634 w 12230634"/>
              <a:gd name="csY4" fmla="*/ 1184167 h 5780551"/>
            </a:gdLst>
            <a:ahLst/>
            <a:cxnLst>
              <a:cxn ang="0">
                <a:pos x="csX0" y="csY0"/>
              </a:cxn>
              <a:cxn ang="0">
                <a:pos x="csX1" y="csY1"/>
              </a:cxn>
              <a:cxn ang="0">
                <a:pos x="csX2" y="csY2"/>
              </a:cxn>
              <a:cxn ang="0">
                <a:pos x="csX3" y="csY3"/>
              </a:cxn>
              <a:cxn ang="0">
                <a:pos x="csX4" y="csY4"/>
              </a:cxn>
            </a:cxnLst>
            <a:rect l="l" t="t" r="r" b="b"/>
            <a:pathLst>
              <a:path w="12230634" h="5780551">
                <a:moveTo>
                  <a:pt x="38634" y="1184167"/>
                </a:moveTo>
                <a:cubicBezTo>
                  <a:pt x="3347260" y="-2549633"/>
                  <a:pt x="7749190" y="3874359"/>
                  <a:pt x="12230634" y="2386802"/>
                </a:cubicBezTo>
                <a:lnTo>
                  <a:pt x="12217758" y="5780551"/>
                </a:lnTo>
                <a:lnTo>
                  <a:pt x="0" y="5748105"/>
                </a:lnTo>
                <a:lnTo>
                  <a:pt x="38634" y="1184167"/>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BEBF9DB-AF62-7217-11CD-611BD4FDF9E0}"/>
              </a:ext>
            </a:extLst>
          </p:cNvPr>
          <p:cNvSpPr txBox="1"/>
          <p:nvPr/>
        </p:nvSpPr>
        <p:spPr>
          <a:xfrm>
            <a:off x="409977" y="3429000"/>
            <a:ext cx="1622739" cy="646331"/>
          </a:xfrm>
          <a:prstGeom prst="rect">
            <a:avLst/>
          </a:prstGeom>
          <a:noFill/>
        </p:spPr>
        <p:txBody>
          <a:bodyPr wrap="square" rtlCol="0">
            <a:spAutoFit/>
          </a:bodyPr>
          <a:lstStyle/>
          <a:p>
            <a:r>
              <a:rPr kumimoji="1" lang="ja-JP" altLang="en-US" sz="3600" u="sng">
                <a:latin typeface="Noto Sans JP Medium" panose="020B0200000000000000" pitchFamily="50" charset="-128"/>
                <a:ea typeface="Noto Sans JP Medium" panose="020B0200000000000000" pitchFamily="50" charset="-128"/>
              </a:rPr>
              <a:t>提案</a:t>
            </a:r>
            <a:r>
              <a:rPr lang="ja-JP" altLang="en-US" sz="3600" u="sng">
                <a:latin typeface="Noto Sans JP Medium" panose="020B0200000000000000" pitchFamily="50" charset="-128"/>
                <a:ea typeface="Noto Sans JP Medium" panose="020B0200000000000000" pitchFamily="50" charset="-128"/>
              </a:rPr>
              <a:t>⑤</a:t>
            </a:r>
            <a:endParaRPr kumimoji="1" lang="en-US" altLang="ja-JP" sz="3600" u="sng">
              <a:latin typeface="Noto Sans JP Medium" panose="020B0200000000000000" pitchFamily="50" charset="-128"/>
              <a:ea typeface="Noto Sans JP Medium" panose="020B0200000000000000" pitchFamily="50" charset="-128"/>
            </a:endParaRPr>
          </a:p>
        </p:txBody>
      </p:sp>
      <p:sp>
        <p:nvSpPr>
          <p:cNvPr id="8" name="テキスト ボックス 7">
            <a:extLst>
              <a:ext uri="{FF2B5EF4-FFF2-40B4-BE49-F238E27FC236}">
                <a16:creationId xmlns:a16="http://schemas.microsoft.com/office/drawing/2014/main" id="{2C15A808-33CF-53FB-5283-72C5F507C66B}"/>
              </a:ext>
            </a:extLst>
          </p:cNvPr>
          <p:cNvSpPr txBox="1"/>
          <p:nvPr/>
        </p:nvSpPr>
        <p:spPr>
          <a:xfrm>
            <a:off x="409977" y="4207338"/>
            <a:ext cx="11372045" cy="769441"/>
          </a:xfrm>
          <a:prstGeom prst="rect">
            <a:avLst/>
          </a:prstGeom>
          <a:noFill/>
        </p:spPr>
        <p:txBody>
          <a:bodyPr wrap="square" rtlCol="0">
            <a:spAutoFit/>
          </a:bodyPr>
          <a:lstStyle/>
          <a:p>
            <a:r>
              <a:rPr kumimoji="1" lang="en-US" altLang="ja-JP" sz="4400" b="1">
                <a:latin typeface="Noto Sans JP" panose="020B0500000000000000" pitchFamily="34" charset="-128"/>
                <a:ea typeface="Noto Sans JP" panose="020B0500000000000000" pitchFamily="34" charset="-128"/>
              </a:rPr>
              <a:t>SIC</a:t>
            </a:r>
            <a:r>
              <a:rPr kumimoji="1" lang="ja-JP" altLang="en-US" sz="4400" b="1">
                <a:latin typeface="Noto Sans JP" panose="020B0500000000000000" pitchFamily="34" charset="-128"/>
                <a:ea typeface="Noto Sans JP" panose="020B0500000000000000" pitchFamily="34" charset="-128"/>
              </a:rPr>
              <a:t>周辺　道の駅・工業団地</a:t>
            </a:r>
          </a:p>
        </p:txBody>
      </p:sp>
    </p:spTree>
    <p:extLst>
      <p:ext uri="{BB962C8B-B14F-4D97-AF65-F5344CB8AC3E}">
        <p14:creationId xmlns:p14="http://schemas.microsoft.com/office/powerpoint/2010/main" val="337594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7ADF6-CE3F-D1F2-1248-A513057FAA92}"/>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342535D2-0D17-6F1B-B117-CD461933B232}"/>
              </a:ext>
            </a:extLst>
          </p:cNvPr>
          <p:cNvSpPr>
            <a:spLocks noGrp="1"/>
          </p:cNvSpPr>
          <p:nvPr>
            <p:ph type="title"/>
          </p:nvPr>
        </p:nvSpPr>
        <p:spPr/>
        <p:txBody>
          <a:bodyPr/>
          <a:lstStyle/>
          <a:p>
            <a:r>
              <a:rPr lang="en-US" altLang="ja-JP"/>
              <a:t>SIC</a:t>
            </a:r>
            <a:r>
              <a:rPr lang="ja-JP" altLang="en-US"/>
              <a:t>周辺　道の駅・工業団地</a:t>
            </a:r>
            <a:endParaRPr kumimoji="1" lang="ja-JP" altLang="en-US"/>
          </a:p>
        </p:txBody>
      </p:sp>
      <p:graphicFrame>
        <p:nvGraphicFramePr>
          <p:cNvPr id="15" name="表 14">
            <a:extLst>
              <a:ext uri="{FF2B5EF4-FFF2-40B4-BE49-F238E27FC236}">
                <a16:creationId xmlns:a16="http://schemas.microsoft.com/office/drawing/2014/main" id="{5E165BA4-F917-3C70-5C88-7A7501C2C9EF}"/>
              </a:ext>
            </a:extLst>
          </p:cNvPr>
          <p:cNvGraphicFramePr>
            <a:graphicFrameLocks/>
          </p:cNvGraphicFramePr>
          <p:nvPr>
            <p:extLst>
              <p:ext uri="{D42A27DB-BD31-4B8C-83A1-F6EECF244321}">
                <p14:modId xmlns:p14="http://schemas.microsoft.com/office/powerpoint/2010/main" val="577557984"/>
              </p:ext>
            </p:extLst>
          </p:nvPr>
        </p:nvGraphicFramePr>
        <p:xfrm>
          <a:off x="578692" y="1560665"/>
          <a:ext cx="11079122" cy="2094906"/>
        </p:xfrm>
        <a:graphic>
          <a:graphicData uri="http://schemas.openxmlformats.org/drawingml/2006/table">
            <a:tbl>
              <a:tblPr firstRow="1" bandRow="1">
                <a:tableStyleId>{5C22544A-7EE6-4342-B048-85BDC9FD1C3A}</a:tableStyleId>
              </a:tblPr>
              <a:tblGrid>
                <a:gridCol w="3727966">
                  <a:extLst>
                    <a:ext uri="{9D8B030D-6E8A-4147-A177-3AD203B41FA5}">
                      <a16:colId xmlns:a16="http://schemas.microsoft.com/office/drawing/2014/main" val="4019008449"/>
                    </a:ext>
                  </a:extLst>
                </a:gridCol>
                <a:gridCol w="3675578">
                  <a:extLst>
                    <a:ext uri="{9D8B030D-6E8A-4147-A177-3AD203B41FA5}">
                      <a16:colId xmlns:a16="http://schemas.microsoft.com/office/drawing/2014/main" val="3139624427"/>
                    </a:ext>
                  </a:extLst>
                </a:gridCol>
                <a:gridCol w="3675578">
                  <a:extLst>
                    <a:ext uri="{9D8B030D-6E8A-4147-A177-3AD203B41FA5}">
                      <a16:colId xmlns:a16="http://schemas.microsoft.com/office/drawing/2014/main" val="2432513951"/>
                    </a:ext>
                  </a:extLst>
                </a:gridCol>
              </a:tblGrid>
              <a:tr h="733441">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600" b="1">
                          <a:latin typeface="Noto Sans JP" panose="020B0500000000000000" pitchFamily="34" charset="-128"/>
                          <a:ea typeface="Noto Sans JP" panose="020B0500000000000000" pitchFamily="34" charset="-128"/>
                        </a:rPr>
                        <a:t>人口動態の変化を乗り越える街</a:t>
                      </a:r>
                    </a:p>
                  </a:txBody>
                  <a:tcPr anchor="ctr">
                    <a:lnB w="38100" cmpd="sng">
                      <a:noFill/>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80053862"/>
                  </a:ext>
                </a:extLst>
              </a:tr>
              <a:tr h="1361465">
                <a:tc>
                  <a:txBody>
                    <a:bodyPr/>
                    <a:lstStyle/>
                    <a:p>
                      <a:endParaRPr kumimoji="1" lang="ja-JP" altLang="en-US"/>
                    </a:p>
                  </a:txBody>
                  <a:tcPr>
                    <a:lnL w="12700" cmpd="sng">
                      <a:noFill/>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97331563"/>
                  </a:ext>
                </a:extLst>
              </a:tr>
            </a:tbl>
          </a:graphicData>
        </a:graphic>
      </p:graphicFrame>
      <p:graphicFrame>
        <p:nvGraphicFramePr>
          <p:cNvPr id="16" name="表 15">
            <a:extLst>
              <a:ext uri="{FF2B5EF4-FFF2-40B4-BE49-F238E27FC236}">
                <a16:creationId xmlns:a16="http://schemas.microsoft.com/office/drawing/2014/main" id="{0EF5267F-E3D9-F389-5BEF-013FC3C23950}"/>
              </a:ext>
            </a:extLst>
          </p:cNvPr>
          <p:cNvGraphicFramePr>
            <a:graphicFrameLocks noGrp="1"/>
          </p:cNvGraphicFramePr>
          <p:nvPr>
            <p:extLst>
              <p:ext uri="{D42A27DB-BD31-4B8C-83A1-F6EECF244321}">
                <p14:modId xmlns:p14="http://schemas.microsoft.com/office/powerpoint/2010/main" val="81722150"/>
              </p:ext>
            </p:extLst>
          </p:nvPr>
        </p:nvGraphicFramePr>
        <p:xfrm>
          <a:off x="578691" y="4649475"/>
          <a:ext cx="11079120" cy="1908622"/>
        </p:xfrm>
        <a:graphic>
          <a:graphicData uri="http://schemas.openxmlformats.org/drawingml/2006/table">
            <a:tbl>
              <a:tblPr firstRow="1" bandRow="1">
                <a:tableStyleId>{5C22544A-7EE6-4342-B048-85BDC9FD1C3A}</a:tableStyleId>
              </a:tblPr>
              <a:tblGrid>
                <a:gridCol w="2769780">
                  <a:extLst>
                    <a:ext uri="{9D8B030D-6E8A-4147-A177-3AD203B41FA5}">
                      <a16:colId xmlns:a16="http://schemas.microsoft.com/office/drawing/2014/main" val="596457600"/>
                    </a:ext>
                  </a:extLst>
                </a:gridCol>
                <a:gridCol w="2769780">
                  <a:extLst>
                    <a:ext uri="{9D8B030D-6E8A-4147-A177-3AD203B41FA5}">
                      <a16:colId xmlns:a16="http://schemas.microsoft.com/office/drawing/2014/main" val="2249919608"/>
                    </a:ext>
                  </a:extLst>
                </a:gridCol>
                <a:gridCol w="2769780">
                  <a:extLst>
                    <a:ext uri="{9D8B030D-6E8A-4147-A177-3AD203B41FA5}">
                      <a16:colId xmlns:a16="http://schemas.microsoft.com/office/drawing/2014/main" val="647047656"/>
                    </a:ext>
                  </a:extLst>
                </a:gridCol>
                <a:gridCol w="2769780">
                  <a:extLst>
                    <a:ext uri="{9D8B030D-6E8A-4147-A177-3AD203B41FA5}">
                      <a16:colId xmlns:a16="http://schemas.microsoft.com/office/drawing/2014/main" val="1979094586"/>
                    </a:ext>
                  </a:extLst>
                </a:gridCol>
              </a:tblGrid>
              <a:tr h="562152">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産　業</a:t>
                      </a:r>
                    </a:p>
                  </a:txBody>
                  <a:tcPr anchor="ctr">
                    <a:lnL w="12700" cmpd="sng">
                      <a:noFill/>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交　通</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愛　着</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行政サービス</a:t>
                      </a:r>
                    </a:p>
                  </a:txBody>
                  <a:tcPr anchor="ctr">
                    <a:lnL w="9525"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3456703927"/>
                  </a:ext>
                </a:extLst>
              </a:tr>
              <a:tr h="1346470">
                <a:tc>
                  <a:txBody>
                    <a:bodyPr/>
                    <a:lstStyle/>
                    <a:p>
                      <a:endParaRPr kumimoji="1" lang="ja-JP" altLang="en-US"/>
                    </a:p>
                  </a:txBody>
                  <a:tcPr>
                    <a:lnR w="9525" cap="flat" cmpd="sng" algn="ctr">
                      <a:solidFill>
                        <a:schemeClr val="bg1"/>
                      </a:solidFill>
                      <a:prstDash val="solid"/>
                      <a:round/>
                      <a:headEnd type="none" w="med" len="med"/>
                      <a:tailEnd type="none" w="med" len="med"/>
                    </a:lnR>
                    <a:lnT w="38100" cmpd="sng">
                      <a:noFill/>
                    </a:lnT>
                    <a:solidFill>
                      <a:schemeClr val="accent3">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T w="38100" cmpd="sng">
                      <a:noFill/>
                    </a:lnT>
                    <a:solidFill>
                      <a:schemeClr val="accent4">
                        <a:lumMod val="20000"/>
                        <a:lumOff val="80000"/>
                      </a:schemeClr>
                    </a:solidFill>
                  </a:tcPr>
                </a:tc>
                <a:extLst>
                  <a:ext uri="{0D108BD9-81ED-4DB2-BD59-A6C34878D82A}">
                    <a16:rowId xmlns:a16="http://schemas.microsoft.com/office/drawing/2014/main" val="3476714777"/>
                  </a:ext>
                </a:extLst>
              </a:tr>
            </a:tbl>
          </a:graphicData>
        </a:graphic>
      </p:graphicFrame>
      <p:sp>
        <p:nvSpPr>
          <p:cNvPr id="19" name="テキスト ボックス 18">
            <a:extLst>
              <a:ext uri="{FF2B5EF4-FFF2-40B4-BE49-F238E27FC236}">
                <a16:creationId xmlns:a16="http://schemas.microsoft.com/office/drawing/2014/main" id="{AFADD76D-BFF5-14F9-ABC7-4790314FCF36}"/>
              </a:ext>
            </a:extLst>
          </p:cNvPr>
          <p:cNvSpPr txBox="1"/>
          <p:nvPr/>
        </p:nvSpPr>
        <p:spPr>
          <a:xfrm>
            <a:off x="848641" y="5378933"/>
            <a:ext cx="2171864"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雇用</a:t>
            </a:r>
            <a:r>
              <a:rPr lang="ja-JP" altLang="en-US" b="1">
                <a:latin typeface="Noto Sans JP" panose="020B0500000000000000" pitchFamily="34" charset="-128"/>
                <a:ea typeface="Noto Sans JP" panose="020B0500000000000000" pitchFamily="34" charset="-128"/>
              </a:rPr>
              <a:t>を創出し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市の経済を支える</a:t>
            </a:r>
            <a:endParaRPr lang="en-US" altLang="ja-JP" b="1">
              <a:latin typeface="Noto Sans JP" panose="020B0500000000000000" pitchFamily="34" charset="-128"/>
              <a:ea typeface="Noto Sans JP" panose="020B0500000000000000" pitchFamily="34" charset="-128"/>
            </a:endParaRPr>
          </a:p>
        </p:txBody>
      </p:sp>
      <p:sp>
        <p:nvSpPr>
          <p:cNvPr id="20" name="テキスト ボックス 19">
            <a:extLst>
              <a:ext uri="{FF2B5EF4-FFF2-40B4-BE49-F238E27FC236}">
                <a16:creationId xmlns:a16="http://schemas.microsoft.com/office/drawing/2014/main" id="{CB6521C1-BB8A-F985-0448-DC1F7DF48497}"/>
              </a:ext>
            </a:extLst>
          </p:cNvPr>
          <p:cNvSpPr txBox="1"/>
          <p:nvPr/>
        </p:nvSpPr>
        <p:spPr>
          <a:xfrm>
            <a:off x="3277497" y="5357275"/>
            <a:ext cx="2959153"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クルマ</a:t>
            </a:r>
            <a:r>
              <a:rPr lang="ja-JP" altLang="en-US" b="1">
                <a:latin typeface="Noto Sans JP" panose="020B0500000000000000" pitchFamily="34" charset="-128"/>
                <a:ea typeface="Noto Sans JP" panose="020B0500000000000000" pitchFamily="34" charset="-128"/>
              </a:rPr>
              <a:t>の利用を減らし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歩く習慣を促す</a:t>
            </a:r>
            <a:endParaRPr lang="en-US" altLang="ja-JP" b="1">
              <a:latin typeface="Noto Sans JP" panose="020B0500000000000000" pitchFamily="34" charset="-128"/>
              <a:ea typeface="Noto Sans JP" panose="020B0500000000000000" pitchFamily="34" charset="-128"/>
            </a:endParaRPr>
          </a:p>
        </p:txBody>
      </p:sp>
      <p:sp>
        <p:nvSpPr>
          <p:cNvPr id="22" name="テキスト ボックス 21">
            <a:extLst>
              <a:ext uri="{FF2B5EF4-FFF2-40B4-BE49-F238E27FC236}">
                <a16:creationId xmlns:a16="http://schemas.microsoft.com/office/drawing/2014/main" id="{98C0831F-1A79-9EDE-F362-9384B2A838CD}"/>
              </a:ext>
            </a:extLst>
          </p:cNvPr>
          <p:cNvSpPr txBox="1"/>
          <p:nvPr/>
        </p:nvSpPr>
        <p:spPr>
          <a:xfrm>
            <a:off x="8776466" y="5361220"/>
            <a:ext cx="2959153" cy="1015663"/>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集約・</a:t>
            </a:r>
            <a:r>
              <a:rPr lang="en-US" altLang="ja-JP" b="1">
                <a:latin typeface="Noto Sans JP" panose="020B0500000000000000" pitchFamily="34" charset="-128"/>
                <a:ea typeface="Noto Sans JP" panose="020B0500000000000000" pitchFamily="34" charset="-128"/>
              </a:rPr>
              <a:t>DX</a:t>
            </a:r>
            <a:r>
              <a:rPr lang="ja-JP" altLang="en-US" b="1">
                <a:latin typeface="Noto Sans JP" panose="020B0500000000000000" pitchFamily="34" charset="-128"/>
                <a:ea typeface="Noto Sans JP" panose="020B0500000000000000" pitchFamily="34" charset="-128"/>
              </a:rPr>
              <a:t> 等を進め</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サービス水準を保ちつつ</a:t>
            </a:r>
            <a:endParaRPr lang="en-US" altLang="ja-JP" b="1">
              <a:latin typeface="Noto Sans JP" panose="020B0500000000000000" pitchFamily="34" charset="-128"/>
              <a:ea typeface="Noto Sans JP" panose="020B0500000000000000" pitchFamily="34" charset="-128"/>
            </a:endParaRPr>
          </a:p>
          <a:p>
            <a:pPr algn="ctr"/>
            <a:r>
              <a:rPr lang="ja-JP" altLang="en-US" sz="2400" b="1">
                <a:latin typeface="Noto Sans JP" panose="020B0500000000000000" pitchFamily="34" charset="-128"/>
                <a:ea typeface="Noto Sans JP" panose="020B0500000000000000" pitchFamily="34" charset="-128"/>
              </a:rPr>
              <a:t>効率化</a:t>
            </a:r>
            <a:r>
              <a:rPr lang="ja-JP" altLang="en-US" b="1">
                <a:latin typeface="Noto Sans JP" panose="020B0500000000000000" pitchFamily="34" charset="-128"/>
                <a:ea typeface="Noto Sans JP" panose="020B0500000000000000" pitchFamily="34" charset="-128"/>
              </a:rPr>
              <a:t>を進める</a:t>
            </a:r>
            <a:endParaRPr lang="en-US" altLang="ja-JP" sz="1400" b="1">
              <a:latin typeface="Noto Sans JP" panose="020B0500000000000000" pitchFamily="34" charset="-128"/>
              <a:ea typeface="Noto Sans JP" panose="020B0500000000000000" pitchFamily="34" charset="-128"/>
            </a:endParaRPr>
          </a:p>
        </p:txBody>
      </p:sp>
      <p:sp>
        <p:nvSpPr>
          <p:cNvPr id="23" name="テキスト ボックス 22">
            <a:extLst>
              <a:ext uri="{FF2B5EF4-FFF2-40B4-BE49-F238E27FC236}">
                <a16:creationId xmlns:a16="http://schemas.microsoft.com/office/drawing/2014/main" id="{593B0C48-28E4-B9F0-E2FE-8738F60CB33C}"/>
              </a:ext>
            </a:extLst>
          </p:cNvPr>
          <p:cNvSpPr txBox="1"/>
          <p:nvPr/>
        </p:nvSpPr>
        <p:spPr>
          <a:xfrm>
            <a:off x="736726" y="2603838"/>
            <a:ext cx="3563323"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高齢者がいきいきと暮らし</a:t>
            </a:r>
            <a:endParaRPr lang="en-US" altLang="ja-JP" sz="2000" b="1">
              <a:latin typeface="Noto Sans JP" panose="020B0500000000000000" pitchFamily="34" charset="-128"/>
              <a:ea typeface="Noto Sans JP" panose="020B0500000000000000" pitchFamily="34" charset="-128"/>
            </a:endParaRPr>
          </a:p>
          <a:p>
            <a:pPr algn="ctr"/>
            <a:r>
              <a:rPr lang="ja-JP" altLang="en-US" sz="2000" b="1">
                <a:latin typeface="Noto Sans JP" panose="020B0500000000000000" pitchFamily="34" charset="-128"/>
                <a:ea typeface="Noto Sans JP" panose="020B0500000000000000" pitchFamily="34" charset="-128"/>
              </a:rPr>
              <a:t>地域で活躍する</a:t>
            </a:r>
            <a:endParaRPr lang="en-US" altLang="ja-JP" sz="2000" b="1">
              <a:latin typeface="Noto Sans JP" panose="020B0500000000000000" pitchFamily="34" charset="-128"/>
              <a:ea typeface="Noto Sans JP" panose="020B0500000000000000" pitchFamily="34" charset="-128"/>
            </a:endParaRPr>
          </a:p>
        </p:txBody>
      </p:sp>
      <p:sp>
        <p:nvSpPr>
          <p:cNvPr id="24" name="テキスト ボックス 23">
            <a:extLst>
              <a:ext uri="{FF2B5EF4-FFF2-40B4-BE49-F238E27FC236}">
                <a16:creationId xmlns:a16="http://schemas.microsoft.com/office/drawing/2014/main" id="{E19AB669-7140-13A3-5894-41D5ECF63E5F}"/>
              </a:ext>
            </a:extLst>
          </p:cNvPr>
          <p:cNvSpPr txBox="1"/>
          <p:nvPr/>
        </p:nvSpPr>
        <p:spPr>
          <a:xfrm>
            <a:off x="4440669" y="2460719"/>
            <a:ext cx="3484500" cy="1015663"/>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純社会増を継続し、</a:t>
            </a:r>
            <a:r>
              <a:rPr lang="en-US" altLang="ja-JP" sz="2000" b="1">
                <a:latin typeface="Noto Sans JP" panose="020B0500000000000000" pitchFamily="34" charset="-128"/>
                <a:ea typeface="Noto Sans JP" panose="020B0500000000000000" pitchFamily="34" charset="-128"/>
              </a:rPr>
              <a:t>2045</a:t>
            </a:r>
            <a:r>
              <a:rPr lang="ja-JP" altLang="en-US" sz="2000" b="1">
                <a:latin typeface="Noto Sans JP" panose="020B0500000000000000" pitchFamily="34" charset="-128"/>
                <a:ea typeface="Noto Sans JP" panose="020B0500000000000000" pitchFamily="34" charset="-128"/>
              </a:rPr>
              <a:t>年までで累計</a:t>
            </a:r>
            <a:r>
              <a:rPr lang="en-US" altLang="ja-JP" sz="2000" b="1">
                <a:latin typeface="Noto Sans JP" panose="020B0500000000000000" pitchFamily="34" charset="-128"/>
                <a:ea typeface="Noto Sans JP" panose="020B0500000000000000" pitchFamily="34" charset="-128"/>
              </a:rPr>
              <a:t>1</a:t>
            </a:r>
            <a:r>
              <a:rPr lang="ja-JP" altLang="en-US" sz="2000" b="1">
                <a:latin typeface="Noto Sans JP" panose="020B0500000000000000" pitchFamily="34" charset="-128"/>
                <a:ea typeface="Noto Sans JP" panose="020B0500000000000000" pitchFamily="34" charset="-128"/>
              </a:rPr>
              <a:t>万人の純社会増を達成する</a:t>
            </a:r>
            <a:endParaRPr lang="en-US" altLang="ja-JP" sz="2000" b="1">
              <a:latin typeface="Noto Sans JP" panose="020B0500000000000000" pitchFamily="34" charset="-128"/>
              <a:ea typeface="Noto Sans JP" panose="020B0500000000000000" pitchFamily="34" charset="-128"/>
            </a:endParaRPr>
          </a:p>
        </p:txBody>
      </p:sp>
      <p:sp>
        <p:nvSpPr>
          <p:cNvPr id="25" name="テキスト ボックス 24">
            <a:extLst>
              <a:ext uri="{FF2B5EF4-FFF2-40B4-BE49-F238E27FC236}">
                <a16:creationId xmlns:a16="http://schemas.microsoft.com/office/drawing/2014/main" id="{74C3ACAB-A497-C9D5-E1BC-F72F0600BDB0}"/>
              </a:ext>
            </a:extLst>
          </p:cNvPr>
          <p:cNvSpPr txBox="1"/>
          <p:nvPr/>
        </p:nvSpPr>
        <p:spPr>
          <a:xfrm>
            <a:off x="8341639" y="2548989"/>
            <a:ext cx="3122342"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財政収支を改善し行政サービスを維持向上する</a:t>
            </a:r>
            <a:endParaRPr lang="en-US" altLang="ja-JP" sz="1600" b="1">
              <a:latin typeface="Noto Sans JP" panose="020B0500000000000000" pitchFamily="34" charset="-128"/>
              <a:ea typeface="Noto Sans JP" panose="020B0500000000000000" pitchFamily="34" charset="-128"/>
            </a:endParaRPr>
          </a:p>
        </p:txBody>
      </p:sp>
      <p:sp>
        <p:nvSpPr>
          <p:cNvPr id="26" name="右矢印 25">
            <a:extLst>
              <a:ext uri="{FF2B5EF4-FFF2-40B4-BE49-F238E27FC236}">
                <a16:creationId xmlns:a16="http://schemas.microsoft.com/office/drawing/2014/main" id="{241FB97D-EDC7-7D47-D4CC-52AF3272B4FB}"/>
              </a:ext>
            </a:extLst>
          </p:cNvPr>
          <p:cNvSpPr/>
          <p:nvPr/>
        </p:nvSpPr>
        <p:spPr>
          <a:xfrm rot="12480320">
            <a:off x="2771090" y="4005340"/>
            <a:ext cx="1986274" cy="216548"/>
          </a:xfrm>
          <a:prstGeom prst="right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a:extLst>
              <a:ext uri="{FF2B5EF4-FFF2-40B4-BE49-F238E27FC236}">
                <a16:creationId xmlns:a16="http://schemas.microsoft.com/office/drawing/2014/main" id="{91A3F621-782D-D316-F3E9-800A3AF0BA43}"/>
              </a:ext>
            </a:extLst>
          </p:cNvPr>
          <p:cNvSpPr/>
          <p:nvPr/>
        </p:nvSpPr>
        <p:spPr>
          <a:xfrm rot="11215954">
            <a:off x="3265949" y="4011274"/>
            <a:ext cx="6878649" cy="225312"/>
          </a:xfrm>
          <a:prstGeom prst="right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a:extLst>
              <a:ext uri="{FF2B5EF4-FFF2-40B4-BE49-F238E27FC236}">
                <a16:creationId xmlns:a16="http://schemas.microsoft.com/office/drawing/2014/main" id="{2A6A8DB7-342C-866E-402C-531ADDFD5B61}"/>
              </a:ext>
            </a:extLst>
          </p:cNvPr>
          <p:cNvSpPr/>
          <p:nvPr/>
        </p:nvSpPr>
        <p:spPr>
          <a:xfrm rot="16200000">
            <a:off x="9769348" y="4012997"/>
            <a:ext cx="973390" cy="245982"/>
          </a:xfrm>
          <a:prstGeom prst="right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右矢印 31">
            <a:extLst>
              <a:ext uri="{FF2B5EF4-FFF2-40B4-BE49-F238E27FC236}">
                <a16:creationId xmlns:a16="http://schemas.microsoft.com/office/drawing/2014/main" id="{0B301826-FF3B-27BB-450F-5EF2F399DE6B}"/>
              </a:ext>
            </a:extLst>
          </p:cNvPr>
          <p:cNvSpPr/>
          <p:nvPr/>
        </p:nvSpPr>
        <p:spPr>
          <a:xfrm rot="13033267" flipV="1">
            <a:off x="5829994" y="4003450"/>
            <a:ext cx="1594402" cy="240958"/>
          </a:xfrm>
          <a:prstGeom prst="right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8D46A7C5-07ED-7F7E-579B-3FCE42FF2847}"/>
              </a:ext>
            </a:extLst>
          </p:cNvPr>
          <p:cNvSpPr txBox="1"/>
          <p:nvPr/>
        </p:nvSpPr>
        <p:spPr>
          <a:xfrm>
            <a:off x="6223468" y="5378933"/>
            <a:ext cx="2493370" cy="923330"/>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土浦の風土に触れ</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感情的な繋がりを涵養する</a:t>
            </a:r>
            <a:endParaRPr lang="en-US" altLang="ja-JP" b="1">
              <a:latin typeface="Noto Sans JP" panose="020B0500000000000000" pitchFamily="34" charset="-128"/>
              <a:ea typeface="Noto Sans JP" panose="020B0500000000000000" pitchFamily="34" charset="-128"/>
            </a:endParaRPr>
          </a:p>
        </p:txBody>
      </p:sp>
      <p:sp>
        <p:nvSpPr>
          <p:cNvPr id="2" name="右矢印 31">
            <a:extLst>
              <a:ext uri="{FF2B5EF4-FFF2-40B4-BE49-F238E27FC236}">
                <a16:creationId xmlns:a16="http://schemas.microsoft.com/office/drawing/2014/main" id="{B6C0994B-80FB-5B88-D032-FB472ED131E2}"/>
              </a:ext>
            </a:extLst>
          </p:cNvPr>
          <p:cNvSpPr/>
          <p:nvPr/>
        </p:nvSpPr>
        <p:spPr>
          <a:xfrm rot="19804464" flipV="1">
            <a:off x="7271544" y="3949648"/>
            <a:ext cx="1865317" cy="282101"/>
          </a:xfrm>
          <a:prstGeom prst="right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右矢印 27">
            <a:extLst>
              <a:ext uri="{FF2B5EF4-FFF2-40B4-BE49-F238E27FC236}">
                <a16:creationId xmlns:a16="http://schemas.microsoft.com/office/drawing/2014/main" id="{D735DC9A-D801-741D-21EB-6A9B7BAA0084}"/>
              </a:ext>
            </a:extLst>
          </p:cNvPr>
          <p:cNvSpPr/>
          <p:nvPr/>
        </p:nvSpPr>
        <p:spPr>
          <a:xfrm rot="21118114">
            <a:off x="2384775" y="4032460"/>
            <a:ext cx="6191289" cy="240127"/>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a:extLst>
              <a:ext uri="{FF2B5EF4-FFF2-40B4-BE49-F238E27FC236}">
                <a16:creationId xmlns:a16="http://schemas.microsoft.com/office/drawing/2014/main" id="{B199B03F-02D8-3280-03C9-6413ACD7BC5D}"/>
              </a:ext>
            </a:extLst>
          </p:cNvPr>
          <p:cNvSpPr/>
          <p:nvPr/>
        </p:nvSpPr>
        <p:spPr>
          <a:xfrm rot="20387721">
            <a:off x="2470032" y="3968150"/>
            <a:ext cx="2794655" cy="217900"/>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84168E1D-1CAF-B9CD-72B2-702F738665BD}"/>
              </a:ext>
            </a:extLst>
          </p:cNvPr>
          <p:cNvSpPr>
            <a:spLocks noGrp="1"/>
          </p:cNvSpPr>
          <p:nvPr>
            <p:ph type="sldNum" sz="quarter" idx="4"/>
          </p:nvPr>
        </p:nvSpPr>
        <p:spPr/>
        <p:txBody>
          <a:bodyPr/>
          <a:lstStyle/>
          <a:p>
            <a:fld id="{920DAE75-F842-4F4B-A191-0461469ED5EB}" type="slidenum">
              <a:rPr lang="ja-JP" altLang="en-US" smtClean="0"/>
              <a:pPr/>
              <a:t>32</a:t>
            </a:fld>
            <a:endParaRPr lang="ja-JP" altLang="en-US"/>
          </a:p>
        </p:txBody>
      </p:sp>
    </p:spTree>
    <p:extLst>
      <p:ext uri="{BB962C8B-B14F-4D97-AF65-F5344CB8AC3E}">
        <p14:creationId xmlns:p14="http://schemas.microsoft.com/office/powerpoint/2010/main" val="2293076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042C4-20F9-DEB8-7C72-F04553C5DCFD}"/>
            </a:ext>
          </a:extLst>
        </p:cNvPr>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97170F71-6548-E0A4-3C23-6336D3C97BAE}"/>
              </a:ext>
            </a:extLst>
          </p:cNvPr>
          <p:cNvSpPr>
            <a:spLocks noGrp="1"/>
          </p:cNvSpPr>
          <p:nvPr>
            <p:ph sz="half" idx="1"/>
          </p:nvPr>
        </p:nvSpPr>
        <p:spPr>
          <a:xfrm>
            <a:off x="7761641" y="1953517"/>
            <a:ext cx="5181600" cy="3663879"/>
          </a:xfrm>
        </p:spPr>
        <p:txBody>
          <a:bodyPr vert="horz" lIns="91440" tIns="45720" rIns="91440" bIns="45720" rtlCol="0" anchor="t">
            <a:normAutofit/>
          </a:bodyPr>
          <a:lstStyle/>
          <a:p>
            <a:pPr marL="0" indent="0">
              <a:buNone/>
            </a:pPr>
            <a:endParaRPr kumimoji="1" lang="en-US" altLang="ja-JP"/>
          </a:p>
          <a:p>
            <a:endParaRPr kumimoji="1" lang="en-US" altLang="ja-JP"/>
          </a:p>
          <a:p>
            <a:pPr marL="0" indent="0">
              <a:buNone/>
            </a:pPr>
            <a:endParaRPr lang="en-US" altLang="ja-JP">
              <a:ea typeface="Noto Sans JP Medium"/>
            </a:endParaRPr>
          </a:p>
          <a:p>
            <a:endParaRPr kumimoji="1" lang="ja-JP" altLang="en-US"/>
          </a:p>
        </p:txBody>
      </p:sp>
      <p:pic>
        <p:nvPicPr>
          <p:cNvPr id="5" name="Content Placeholder 4">
            <a:extLst>
              <a:ext uri="{FF2B5EF4-FFF2-40B4-BE49-F238E27FC236}">
                <a16:creationId xmlns:a16="http://schemas.microsoft.com/office/drawing/2014/main" id="{AA1D2479-516D-64BE-8129-4D19AD44E3D9}"/>
              </a:ext>
            </a:extLst>
          </p:cNvPr>
          <p:cNvPicPr>
            <a:picLocks noGrp="1" noChangeAspect="1"/>
          </p:cNvPicPr>
          <p:nvPr>
            <p:ph sz="half" idx="2"/>
          </p:nvPr>
        </p:nvPicPr>
        <p:blipFill>
          <a:blip r:embed="rId3"/>
          <a:srcRect t="994" r="208"/>
          <a:stretch>
            <a:fillRect/>
          </a:stretch>
        </p:blipFill>
        <p:spPr>
          <a:xfrm>
            <a:off x="213731" y="1467792"/>
            <a:ext cx="6607480" cy="4847606"/>
          </a:xfrm>
          <a:prstGeom prst="rect">
            <a:avLst/>
          </a:prstGeom>
        </p:spPr>
      </p:pic>
      <p:sp>
        <p:nvSpPr>
          <p:cNvPr id="4" name="タイトル 3">
            <a:extLst>
              <a:ext uri="{FF2B5EF4-FFF2-40B4-BE49-F238E27FC236}">
                <a16:creationId xmlns:a16="http://schemas.microsoft.com/office/drawing/2014/main" id="{451FD527-4EE3-A5FD-B6CD-6B203E622BE8}"/>
              </a:ext>
            </a:extLst>
          </p:cNvPr>
          <p:cNvSpPr>
            <a:spLocks noGrp="1"/>
          </p:cNvSpPr>
          <p:nvPr>
            <p:ph type="title"/>
          </p:nvPr>
        </p:nvSpPr>
        <p:spPr/>
        <p:txBody>
          <a:bodyPr/>
          <a:lstStyle/>
          <a:p>
            <a:r>
              <a:rPr lang="ja-JP" altLang="en-US">
                <a:latin typeface="Noto Sans JP"/>
                <a:ea typeface="Noto Sans JP"/>
              </a:rPr>
              <a:t>SIC周辺</a:t>
            </a:r>
          </a:p>
        </p:txBody>
      </p:sp>
      <p:sp>
        <p:nvSpPr>
          <p:cNvPr id="9" name="フローチャート: 代替処理 4">
            <a:extLst>
              <a:ext uri="{FF2B5EF4-FFF2-40B4-BE49-F238E27FC236}">
                <a16:creationId xmlns:a16="http://schemas.microsoft.com/office/drawing/2014/main" id="{A5EEC3BD-6842-0E9F-4C90-D70E9D04449D}"/>
              </a:ext>
            </a:extLst>
          </p:cNvPr>
          <p:cNvSpPr/>
          <p:nvPr/>
        </p:nvSpPr>
        <p:spPr>
          <a:xfrm>
            <a:off x="7458199" y="5059191"/>
            <a:ext cx="4212772" cy="1589561"/>
          </a:xfrm>
          <a:prstGeom prst="flowChartAlternateProcess">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400">
                <a:ln w="0">
                  <a:noFill/>
                </a:ln>
                <a:solidFill>
                  <a:schemeClr val="tx1"/>
                </a:solidFill>
                <a:effectLst>
                  <a:outerShdw blurRad="38100" dist="19050" dir="2700000" algn="tl" rotWithShape="0">
                    <a:prstClr val="black">
                      <a:alpha val="40000"/>
                    </a:prstClr>
                  </a:outerShdw>
                </a:effectLst>
                <a:ea typeface="Noto Sans JP Medium"/>
                <a:cs typeface="Arial"/>
              </a:rPr>
              <a:t>土浦に</a:t>
            </a:r>
          </a:p>
          <a:p>
            <a:pPr algn="ctr"/>
            <a:r>
              <a:rPr lang="ja-JP" altLang="en-US" sz="2400">
                <a:ln w="0">
                  <a:noFill/>
                </a:ln>
                <a:solidFill>
                  <a:schemeClr val="tx1"/>
                </a:solidFill>
                <a:effectLst>
                  <a:outerShdw blurRad="38100" dist="19050" dir="2700000" algn="tl" rotWithShape="0">
                    <a:prstClr val="black">
                      <a:alpha val="40000"/>
                    </a:prstClr>
                  </a:outerShdw>
                </a:effectLst>
                <a:latin typeface="Noto Sans JP Medium"/>
                <a:ea typeface="Noto Sans JP Medium"/>
              </a:rPr>
              <a:t>人が訪れる・定住する</a:t>
            </a:r>
            <a:endParaRPr lang="ja-JP" altLang="en-US" sz="2400">
              <a:ln w="0">
                <a:noFill/>
              </a:ln>
              <a:solidFill>
                <a:schemeClr val="tx1"/>
              </a:solidFill>
              <a:effectLst>
                <a:outerShdw blurRad="38100" dist="19050" dir="2700000" algn="tl" rotWithShape="0">
                  <a:prstClr val="black">
                    <a:alpha val="40000"/>
                  </a:prstClr>
                </a:outerShdw>
              </a:effectLst>
              <a:ea typeface="Noto Sans JP Medium"/>
            </a:endParaRPr>
          </a:p>
          <a:p>
            <a:pPr algn="ctr"/>
            <a:r>
              <a:rPr lang="ja-JP" altLang="en-US" sz="2800" b="1">
                <a:ln w="0">
                  <a:noFill/>
                </a:ln>
                <a:solidFill>
                  <a:schemeClr val="tx1"/>
                </a:solidFill>
                <a:effectLst>
                  <a:outerShdw blurRad="38100" dist="19050" dir="2700000" algn="tl" rotWithShape="0">
                    <a:prstClr val="black">
                      <a:alpha val="40000"/>
                    </a:prstClr>
                  </a:outerShdw>
                </a:effectLst>
                <a:latin typeface="Noto Sans JP Medium"/>
                <a:ea typeface="Noto Sans JP Medium"/>
              </a:rPr>
              <a:t>きっかけ</a:t>
            </a:r>
            <a:r>
              <a:rPr lang="ja-JP" altLang="en-US" sz="2400">
                <a:ln w="0">
                  <a:noFill/>
                </a:ln>
                <a:solidFill>
                  <a:schemeClr val="tx1"/>
                </a:solidFill>
                <a:effectLst>
                  <a:outerShdw blurRad="38100" dist="19050" dir="2700000" algn="tl" rotWithShape="0">
                    <a:prstClr val="black">
                      <a:alpha val="40000"/>
                    </a:prstClr>
                  </a:outerShdw>
                </a:effectLst>
                <a:latin typeface="Noto Sans JP Medium"/>
                <a:ea typeface="Noto Sans JP Medium"/>
              </a:rPr>
              <a:t>を作る</a:t>
            </a:r>
          </a:p>
        </p:txBody>
      </p:sp>
      <p:sp>
        <p:nvSpPr>
          <p:cNvPr id="6" name="フローチャート: 結合子 9">
            <a:extLst>
              <a:ext uri="{FF2B5EF4-FFF2-40B4-BE49-F238E27FC236}">
                <a16:creationId xmlns:a16="http://schemas.microsoft.com/office/drawing/2014/main" id="{BC615025-61C2-F9F0-C39F-6EB156B8FAE1}"/>
              </a:ext>
            </a:extLst>
          </p:cNvPr>
          <p:cNvSpPr/>
          <p:nvPr/>
        </p:nvSpPr>
        <p:spPr>
          <a:xfrm>
            <a:off x="7066467" y="1004028"/>
            <a:ext cx="2417429" cy="1182009"/>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400">
                <a:latin typeface="Noto Sans JP Medium" panose="020B0200000000000000" pitchFamily="50" charset="-128"/>
                <a:ea typeface="Noto Sans JP Medium"/>
              </a:rPr>
              <a:t>都心からのアクセス</a:t>
            </a:r>
          </a:p>
        </p:txBody>
      </p:sp>
      <p:sp>
        <p:nvSpPr>
          <p:cNvPr id="10" name="フローチャート: 結合子 9">
            <a:extLst>
              <a:ext uri="{FF2B5EF4-FFF2-40B4-BE49-F238E27FC236}">
                <a16:creationId xmlns:a16="http://schemas.microsoft.com/office/drawing/2014/main" id="{7840FA62-A37D-6EC5-0D23-E8244BBC5E5F}"/>
              </a:ext>
            </a:extLst>
          </p:cNvPr>
          <p:cNvSpPr/>
          <p:nvPr/>
        </p:nvSpPr>
        <p:spPr>
          <a:xfrm>
            <a:off x="9941840" y="1640936"/>
            <a:ext cx="2036429" cy="911299"/>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400">
                <a:latin typeface="Noto Sans JP Medium" panose="020B0200000000000000" pitchFamily="50" charset="-128"/>
                <a:ea typeface="Noto Sans JP Medium"/>
              </a:rPr>
              <a:t>通過点</a:t>
            </a:r>
          </a:p>
        </p:txBody>
      </p:sp>
      <p:sp>
        <p:nvSpPr>
          <p:cNvPr id="11" name="フローチャート: 結合子 9">
            <a:extLst>
              <a:ext uri="{FF2B5EF4-FFF2-40B4-BE49-F238E27FC236}">
                <a16:creationId xmlns:a16="http://schemas.microsoft.com/office/drawing/2014/main" id="{33EEA426-D9FF-A028-7379-59C441BD4E6D}"/>
              </a:ext>
            </a:extLst>
          </p:cNvPr>
          <p:cNvSpPr/>
          <p:nvPr/>
        </p:nvSpPr>
        <p:spPr>
          <a:xfrm>
            <a:off x="7911029" y="2310063"/>
            <a:ext cx="2417429" cy="1182009"/>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400">
                <a:latin typeface="Noto Sans JP Medium" panose="020B0200000000000000" pitchFamily="50" charset="-128"/>
                <a:ea typeface="Noto Sans JP Medium"/>
              </a:rPr>
              <a:t>立地が</a:t>
            </a:r>
          </a:p>
          <a:p>
            <a:pPr algn="ctr"/>
            <a:r>
              <a:rPr lang="ja-JP" altLang="en-US" sz="2400">
                <a:latin typeface="Noto Sans JP Medium" panose="020B0200000000000000" pitchFamily="50" charset="-128"/>
                <a:ea typeface="Noto Sans JP Medium"/>
              </a:rPr>
              <a:t>良くなる</a:t>
            </a:r>
          </a:p>
        </p:txBody>
      </p:sp>
      <p:grpSp>
        <p:nvGrpSpPr>
          <p:cNvPr id="16" name="グループ化 15">
            <a:extLst>
              <a:ext uri="{FF2B5EF4-FFF2-40B4-BE49-F238E27FC236}">
                <a16:creationId xmlns:a16="http://schemas.microsoft.com/office/drawing/2014/main" id="{8F107779-169A-8CEA-E9BE-83C11117CCC4}"/>
              </a:ext>
            </a:extLst>
          </p:cNvPr>
          <p:cNvGrpSpPr/>
          <p:nvPr/>
        </p:nvGrpSpPr>
        <p:grpSpPr>
          <a:xfrm rot="5400000">
            <a:off x="9070600" y="3886816"/>
            <a:ext cx="987970" cy="911574"/>
            <a:chOff x="5109101" y="3600341"/>
            <a:chExt cx="1297936" cy="1311946"/>
          </a:xfrm>
        </p:grpSpPr>
        <p:sp>
          <p:nvSpPr>
            <p:cNvPr id="13" name="矢印: 山形 12">
              <a:extLst>
                <a:ext uri="{FF2B5EF4-FFF2-40B4-BE49-F238E27FC236}">
                  <a16:creationId xmlns:a16="http://schemas.microsoft.com/office/drawing/2014/main" id="{87377E3C-E351-AD83-9C7C-B42A6F98D864}"/>
                </a:ext>
              </a:extLst>
            </p:cNvPr>
            <p:cNvSpPr/>
            <p:nvPr/>
          </p:nvSpPr>
          <p:spPr>
            <a:xfrm>
              <a:off x="5109101" y="3600341"/>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4" name="矢印: 山形 13">
              <a:extLst>
                <a:ext uri="{FF2B5EF4-FFF2-40B4-BE49-F238E27FC236}">
                  <a16:creationId xmlns:a16="http://schemas.microsoft.com/office/drawing/2014/main" id="{C0674403-434B-B1AB-445D-6D176139B363}"/>
                </a:ext>
              </a:extLst>
            </p:cNvPr>
            <p:cNvSpPr/>
            <p:nvPr/>
          </p:nvSpPr>
          <p:spPr>
            <a:xfrm>
              <a:off x="5493981" y="3600341"/>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5" name="矢印: 山形 14">
              <a:extLst>
                <a:ext uri="{FF2B5EF4-FFF2-40B4-BE49-F238E27FC236}">
                  <a16:creationId xmlns:a16="http://schemas.microsoft.com/office/drawing/2014/main" id="{B7B62B04-AD3C-21DB-193B-BC8D0B839DE5}"/>
                </a:ext>
              </a:extLst>
            </p:cNvPr>
            <p:cNvSpPr/>
            <p:nvPr/>
          </p:nvSpPr>
          <p:spPr>
            <a:xfrm>
              <a:off x="5878862" y="3600341"/>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grpSp>
      <p:sp>
        <p:nvSpPr>
          <p:cNvPr id="17" name="楕円 16">
            <a:extLst>
              <a:ext uri="{FF2B5EF4-FFF2-40B4-BE49-F238E27FC236}">
                <a16:creationId xmlns:a16="http://schemas.microsoft.com/office/drawing/2014/main" id="{D244D186-785C-7A63-44EA-C781CEBB5680}"/>
              </a:ext>
            </a:extLst>
          </p:cNvPr>
          <p:cNvSpPr/>
          <p:nvPr/>
        </p:nvSpPr>
        <p:spPr>
          <a:xfrm>
            <a:off x="2166574" y="3492072"/>
            <a:ext cx="1623653" cy="799045"/>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BDE08A30-1493-06D9-5D9B-9F0054401DEF}"/>
              </a:ext>
            </a:extLst>
          </p:cNvPr>
          <p:cNvSpPr txBox="1"/>
          <p:nvPr/>
        </p:nvSpPr>
        <p:spPr>
          <a:xfrm>
            <a:off x="213731" y="6211669"/>
            <a:ext cx="6735795" cy="646331"/>
          </a:xfrm>
          <a:prstGeom prst="rect">
            <a:avLst/>
          </a:prstGeom>
          <a:noFill/>
        </p:spPr>
        <p:txBody>
          <a:bodyPr wrap="square" rtlCol="0">
            <a:spAutoFit/>
          </a:bodyPr>
          <a:lstStyle/>
          <a:p>
            <a:r>
              <a:rPr kumimoji="1" lang="ja-JP" altLang="en-US">
                <a:latin typeface="Noto Sans JP Medium" panose="020B0200000000000000" pitchFamily="50" charset="-128"/>
                <a:ea typeface="Noto Sans JP Medium" panose="020B0200000000000000" pitchFamily="50" charset="-128"/>
              </a:rPr>
              <a:t>スマートインターチェンジの高速道路会社への事業許可および準備段階調査着手について（国土交通省）より</a:t>
            </a:r>
          </a:p>
        </p:txBody>
      </p:sp>
      <p:sp>
        <p:nvSpPr>
          <p:cNvPr id="3" name="スライド番号プレースホルダー 2">
            <a:extLst>
              <a:ext uri="{FF2B5EF4-FFF2-40B4-BE49-F238E27FC236}">
                <a16:creationId xmlns:a16="http://schemas.microsoft.com/office/drawing/2014/main" id="{B6B33C5E-18D7-DBE1-127E-5FC472B78A8E}"/>
              </a:ext>
            </a:extLst>
          </p:cNvPr>
          <p:cNvSpPr>
            <a:spLocks noGrp="1"/>
          </p:cNvSpPr>
          <p:nvPr>
            <p:ph type="sldNum" sz="quarter" idx="4"/>
          </p:nvPr>
        </p:nvSpPr>
        <p:spPr/>
        <p:txBody>
          <a:bodyPr/>
          <a:lstStyle/>
          <a:p>
            <a:fld id="{920DAE75-F842-4F4B-A191-0461469ED5EB}" type="slidenum">
              <a:rPr lang="ja-JP" altLang="en-US" smtClean="0"/>
              <a:pPr/>
              <a:t>33</a:t>
            </a:fld>
            <a:endParaRPr lang="ja-JP" altLang="en-US"/>
          </a:p>
        </p:txBody>
      </p:sp>
    </p:spTree>
    <p:extLst>
      <p:ext uri="{BB962C8B-B14F-4D97-AF65-F5344CB8AC3E}">
        <p14:creationId xmlns:p14="http://schemas.microsoft.com/office/powerpoint/2010/main" val="3615169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75D68-279B-5421-2DC1-B34D3C909486}"/>
            </a:ext>
          </a:extLst>
        </p:cNvPr>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8E55BD7A-DE20-FE88-8711-2A249BBED599}"/>
              </a:ext>
            </a:extLst>
          </p:cNvPr>
          <p:cNvSpPr>
            <a:spLocks noGrp="1"/>
          </p:cNvSpPr>
          <p:nvPr>
            <p:ph sz="half" idx="1"/>
          </p:nvPr>
        </p:nvSpPr>
        <p:spPr>
          <a:xfrm>
            <a:off x="376371" y="2730722"/>
            <a:ext cx="5896656" cy="3663879"/>
          </a:xfrm>
        </p:spPr>
        <p:txBody>
          <a:bodyPr vert="horz" lIns="91440" tIns="45720" rIns="91440" bIns="45720" rtlCol="0" anchor="t">
            <a:normAutofit/>
          </a:bodyPr>
          <a:lstStyle/>
          <a:p>
            <a:pPr marL="0" indent="0">
              <a:buNone/>
            </a:pPr>
            <a:endParaRPr kumimoji="1" lang="en-US" altLang="ja-JP"/>
          </a:p>
          <a:p>
            <a:endParaRPr kumimoji="1" lang="en-US" altLang="ja-JP"/>
          </a:p>
          <a:p>
            <a:pPr marL="0" indent="0">
              <a:buNone/>
            </a:pPr>
            <a:endParaRPr lang="en-US" altLang="ja-JP">
              <a:ea typeface="Noto Sans JP Medium"/>
            </a:endParaRPr>
          </a:p>
          <a:p>
            <a:endParaRPr kumimoji="1" lang="ja-JP" altLang="en-US"/>
          </a:p>
        </p:txBody>
      </p:sp>
      <p:sp>
        <p:nvSpPr>
          <p:cNvPr id="4" name="タイトル 3">
            <a:extLst>
              <a:ext uri="{FF2B5EF4-FFF2-40B4-BE49-F238E27FC236}">
                <a16:creationId xmlns:a16="http://schemas.microsoft.com/office/drawing/2014/main" id="{07DA8005-E408-90E2-B33E-A6ACB24BF0A2}"/>
              </a:ext>
            </a:extLst>
          </p:cNvPr>
          <p:cNvSpPr>
            <a:spLocks noGrp="1"/>
          </p:cNvSpPr>
          <p:nvPr>
            <p:ph type="title"/>
          </p:nvPr>
        </p:nvSpPr>
        <p:spPr>
          <a:xfrm>
            <a:off x="438830" y="775694"/>
            <a:ext cx="7762460" cy="628798"/>
          </a:xfrm>
        </p:spPr>
        <p:txBody>
          <a:bodyPr/>
          <a:lstStyle/>
          <a:p>
            <a:r>
              <a:rPr lang="ja-JP" altLang="en-US">
                <a:latin typeface="Noto Sans JP"/>
                <a:ea typeface="Noto Sans JP"/>
              </a:rPr>
              <a:t>SIC周辺　道の駅・工業団地</a:t>
            </a:r>
          </a:p>
        </p:txBody>
      </p:sp>
      <p:sp>
        <p:nvSpPr>
          <p:cNvPr id="6" name="フローチャート: 結合子 9">
            <a:extLst>
              <a:ext uri="{FF2B5EF4-FFF2-40B4-BE49-F238E27FC236}">
                <a16:creationId xmlns:a16="http://schemas.microsoft.com/office/drawing/2014/main" id="{82DF5A0A-DB97-40C0-01C5-5D9A79C51A13}"/>
              </a:ext>
            </a:extLst>
          </p:cNvPr>
          <p:cNvSpPr/>
          <p:nvPr/>
        </p:nvSpPr>
        <p:spPr>
          <a:xfrm>
            <a:off x="207580" y="1951192"/>
            <a:ext cx="2011446" cy="1881549"/>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400">
                <a:latin typeface="Noto Sans JP Medium" panose="020B0200000000000000" pitchFamily="50" charset="-128"/>
                <a:ea typeface="Noto Sans JP Medium"/>
              </a:rPr>
              <a:t>魅力</a:t>
            </a:r>
          </a:p>
          <a:p>
            <a:pPr algn="ctr"/>
            <a:r>
              <a:rPr lang="ja-JP" altLang="en-US" sz="2400">
                <a:latin typeface="Noto Sans JP Medium" panose="020B0200000000000000" pitchFamily="50" charset="-128"/>
                <a:ea typeface="Noto Sans JP Medium"/>
              </a:rPr>
              <a:t>発信拠点</a:t>
            </a:r>
          </a:p>
        </p:txBody>
      </p:sp>
      <p:sp>
        <p:nvSpPr>
          <p:cNvPr id="8" name="フローチャート: 結合子 9">
            <a:extLst>
              <a:ext uri="{FF2B5EF4-FFF2-40B4-BE49-F238E27FC236}">
                <a16:creationId xmlns:a16="http://schemas.microsoft.com/office/drawing/2014/main" id="{4E011824-7814-3D17-8BC0-4E5BFC7E671F}"/>
              </a:ext>
            </a:extLst>
          </p:cNvPr>
          <p:cNvSpPr/>
          <p:nvPr/>
        </p:nvSpPr>
        <p:spPr>
          <a:xfrm>
            <a:off x="2603906" y="1583523"/>
            <a:ext cx="2223807" cy="2143878"/>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a:latin typeface="Noto Sans JP Medium" panose="020B0200000000000000" pitchFamily="50" charset="-128"/>
                <a:ea typeface="Noto Sans JP Medium"/>
              </a:rPr>
              <a:t>税収の</a:t>
            </a:r>
            <a:endParaRPr lang="en-US" altLang="ja-JP" sz="2800"/>
          </a:p>
          <a:p>
            <a:pPr algn="ctr"/>
            <a:r>
              <a:rPr lang="ja-JP" altLang="en-US" sz="2800">
                <a:latin typeface="Noto Sans JP Medium" panose="020B0200000000000000" pitchFamily="50" charset="-128"/>
                <a:ea typeface="Noto Sans JP Medium"/>
              </a:rPr>
              <a:t>増加</a:t>
            </a:r>
            <a:endParaRPr lang="ja-JP" sz="2800"/>
          </a:p>
        </p:txBody>
      </p:sp>
      <p:sp>
        <p:nvSpPr>
          <p:cNvPr id="10" name="フローチャート: 結合子 9">
            <a:extLst>
              <a:ext uri="{FF2B5EF4-FFF2-40B4-BE49-F238E27FC236}">
                <a16:creationId xmlns:a16="http://schemas.microsoft.com/office/drawing/2014/main" id="{1FA14DE0-86F0-AB32-DD2E-717DE05930E1}"/>
              </a:ext>
            </a:extLst>
          </p:cNvPr>
          <p:cNvSpPr/>
          <p:nvPr/>
        </p:nvSpPr>
        <p:spPr>
          <a:xfrm>
            <a:off x="712694" y="4077112"/>
            <a:ext cx="2314013" cy="2306271"/>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a:latin typeface="Noto Sans JP Medium" panose="020B0200000000000000" pitchFamily="50" charset="-128"/>
                <a:ea typeface="Noto Sans JP Medium"/>
              </a:rPr>
              <a:t>雇用機会</a:t>
            </a:r>
          </a:p>
          <a:p>
            <a:pPr algn="ctr"/>
            <a:r>
              <a:rPr lang="ja-JP" altLang="en-US" sz="2800">
                <a:latin typeface="Noto Sans JP Medium" panose="020B0200000000000000" pitchFamily="50" charset="-128"/>
                <a:ea typeface="Noto Sans JP Medium"/>
              </a:rPr>
              <a:t>の創出</a:t>
            </a:r>
          </a:p>
        </p:txBody>
      </p:sp>
      <p:sp>
        <p:nvSpPr>
          <p:cNvPr id="12" name="フローチャート: 代替処理 4">
            <a:extLst>
              <a:ext uri="{FF2B5EF4-FFF2-40B4-BE49-F238E27FC236}">
                <a16:creationId xmlns:a16="http://schemas.microsoft.com/office/drawing/2014/main" id="{925CFD82-A4DF-0A06-E121-B55EE39FB751}"/>
              </a:ext>
            </a:extLst>
          </p:cNvPr>
          <p:cNvSpPr/>
          <p:nvPr/>
        </p:nvSpPr>
        <p:spPr>
          <a:xfrm>
            <a:off x="7586216" y="1630017"/>
            <a:ext cx="4212772" cy="1866024"/>
          </a:xfrm>
          <a:prstGeom prst="flowChartAlternateProcess">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a:ln w="0">
                  <a:noFill/>
                </a:ln>
                <a:solidFill>
                  <a:schemeClr val="tx1"/>
                </a:solidFill>
                <a:effectLst>
                  <a:outerShdw blurRad="38100" dist="19050" dir="2700000" algn="tl" rotWithShape="0">
                    <a:prstClr val="black">
                      <a:alpha val="40000"/>
                    </a:prstClr>
                  </a:outerShdw>
                </a:effectLst>
                <a:latin typeface="Noto Sans JP Medium" panose="020B0200000000000000" pitchFamily="50" charset="-128"/>
                <a:ea typeface="Noto Sans JP Medium"/>
              </a:rPr>
              <a:t>経済効果</a:t>
            </a:r>
          </a:p>
        </p:txBody>
      </p:sp>
      <p:sp>
        <p:nvSpPr>
          <p:cNvPr id="13" name="フローチャート: 代替処理 4">
            <a:extLst>
              <a:ext uri="{FF2B5EF4-FFF2-40B4-BE49-F238E27FC236}">
                <a16:creationId xmlns:a16="http://schemas.microsoft.com/office/drawing/2014/main" id="{14FA9704-6A4B-45DD-F7D1-AE6B33EDD3CA}"/>
              </a:ext>
            </a:extLst>
          </p:cNvPr>
          <p:cNvSpPr/>
          <p:nvPr/>
        </p:nvSpPr>
        <p:spPr>
          <a:xfrm>
            <a:off x="7586215" y="3666181"/>
            <a:ext cx="4212772" cy="1866024"/>
          </a:xfrm>
          <a:prstGeom prst="flowChartAlternateProcess">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a:ln w="0">
                  <a:noFill/>
                </a:ln>
                <a:solidFill>
                  <a:schemeClr val="tx1"/>
                </a:solidFill>
                <a:effectLst>
                  <a:outerShdw blurRad="38100" dist="19050" dir="2700000" algn="tl" rotWithShape="0">
                    <a:prstClr val="black">
                      <a:alpha val="40000"/>
                    </a:prstClr>
                  </a:outerShdw>
                </a:effectLst>
                <a:latin typeface="Noto Sans JP Medium" panose="020B0200000000000000" pitchFamily="50" charset="-128"/>
                <a:ea typeface="Noto Sans JP Medium"/>
              </a:rPr>
              <a:t>社会増による</a:t>
            </a:r>
          </a:p>
          <a:p>
            <a:pPr algn="ctr"/>
            <a:r>
              <a:rPr lang="ja-JP" altLang="en-US" sz="2800">
                <a:ln w="0">
                  <a:noFill/>
                </a:ln>
                <a:solidFill>
                  <a:schemeClr val="tx1"/>
                </a:solidFill>
                <a:effectLst>
                  <a:outerShdw blurRad="38100" dist="19050" dir="2700000" algn="tl" rotWithShape="0">
                    <a:prstClr val="black">
                      <a:alpha val="40000"/>
                    </a:prstClr>
                  </a:outerShdw>
                </a:effectLst>
                <a:latin typeface="Noto Sans JP Medium" panose="020B0200000000000000" pitchFamily="50" charset="-128"/>
                <a:ea typeface="Noto Sans JP Medium"/>
              </a:rPr>
              <a:t>人口増加</a:t>
            </a:r>
          </a:p>
        </p:txBody>
      </p:sp>
      <p:grpSp>
        <p:nvGrpSpPr>
          <p:cNvPr id="18" name="グループ化 17">
            <a:extLst>
              <a:ext uri="{FF2B5EF4-FFF2-40B4-BE49-F238E27FC236}">
                <a16:creationId xmlns:a16="http://schemas.microsoft.com/office/drawing/2014/main" id="{834EEF4E-2A59-A5DD-CA25-9E38D40E541A}"/>
              </a:ext>
            </a:extLst>
          </p:cNvPr>
          <p:cNvGrpSpPr/>
          <p:nvPr/>
        </p:nvGrpSpPr>
        <p:grpSpPr>
          <a:xfrm>
            <a:off x="5758675" y="2938275"/>
            <a:ext cx="1297936" cy="1311946"/>
            <a:chOff x="5109101" y="3600341"/>
            <a:chExt cx="1297936" cy="1311946"/>
          </a:xfrm>
        </p:grpSpPr>
        <p:sp>
          <p:nvSpPr>
            <p:cNvPr id="15" name="矢印: 山形 9">
              <a:extLst>
                <a:ext uri="{FF2B5EF4-FFF2-40B4-BE49-F238E27FC236}">
                  <a16:creationId xmlns:a16="http://schemas.microsoft.com/office/drawing/2014/main" id="{D9EC3009-C2F8-C005-37A2-89423F90F34E}"/>
                </a:ext>
              </a:extLst>
            </p:cNvPr>
            <p:cNvSpPr/>
            <p:nvPr/>
          </p:nvSpPr>
          <p:spPr>
            <a:xfrm>
              <a:off x="5109101" y="3600341"/>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6" name="矢印: 山形 10">
              <a:extLst>
                <a:ext uri="{FF2B5EF4-FFF2-40B4-BE49-F238E27FC236}">
                  <a16:creationId xmlns:a16="http://schemas.microsoft.com/office/drawing/2014/main" id="{C986F2B5-3201-FE7C-602C-B02D09A748D4}"/>
                </a:ext>
              </a:extLst>
            </p:cNvPr>
            <p:cNvSpPr/>
            <p:nvPr/>
          </p:nvSpPr>
          <p:spPr>
            <a:xfrm>
              <a:off x="5493981" y="3600341"/>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sp>
          <p:nvSpPr>
            <p:cNvPr id="17" name="矢印: 山形 11">
              <a:extLst>
                <a:ext uri="{FF2B5EF4-FFF2-40B4-BE49-F238E27FC236}">
                  <a16:creationId xmlns:a16="http://schemas.microsoft.com/office/drawing/2014/main" id="{8331F261-8628-DE4E-ED6D-1438B91DE279}"/>
                </a:ext>
              </a:extLst>
            </p:cNvPr>
            <p:cNvSpPr/>
            <p:nvPr/>
          </p:nvSpPr>
          <p:spPr>
            <a:xfrm>
              <a:off x="5878862" y="3600341"/>
              <a:ext cx="528175" cy="1311946"/>
            </a:xfrm>
            <a:prstGeom prst="chevr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Noto Sans JP Medium" panose="020B0500000000000000" pitchFamily="34" charset="-128"/>
              </a:endParaRPr>
            </a:p>
          </p:txBody>
        </p:sp>
      </p:grpSp>
      <p:sp>
        <p:nvSpPr>
          <p:cNvPr id="3" name="フローチャート: 結合子 9">
            <a:extLst>
              <a:ext uri="{FF2B5EF4-FFF2-40B4-BE49-F238E27FC236}">
                <a16:creationId xmlns:a16="http://schemas.microsoft.com/office/drawing/2014/main" id="{5112C030-CD08-E918-4A43-192F8CF1B6A4}"/>
              </a:ext>
            </a:extLst>
          </p:cNvPr>
          <p:cNvSpPr/>
          <p:nvPr/>
        </p:nvSpPr>
        <p:spPr>
          <a:xfrm>
            <a:off x="3370697" y="3981692"/>
            <a:ext cx="1989275" cy="1873875"/>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400">
                <a:latin typeface="Noto Sans JP Medium" panose="020B0200000000000000" pitchFamily="50" charset="-128"/>
                <a:ea typeface="Noto Sans JP Medium"/>
              </a:rPr>
              <a:t>交流</a:t>
            </a:r>
          </a:p>
        </p:txBody>
      </p:sp>
      <p:pic>
        <p:nvPicPr>
          <p:cNvPr id="20" name="Graphic 19" descr="事業の成長 単色塗りつぶし">
            <a:extLst>
              <a:ext uri="{FF2B5EF4-FFF2-40B4-BE49-F238E27FC236}">
                <a16:creationId xmlns:a16="http://schemas.microsoft.com/office/drawing/2014/main" id="{C5C14916-5B04-1648-177C-948AC6CE10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88869" y="4600904"/>
            <a:ext cx="914400" cy="914400"/>
          </a:xfrm>
          <a:prstGeom prst="rect">
            <a:avLst/>
          </a:prstGeom>
        </p:spPr>
      </p:pic>
      <p:pic>
        <p:nvPicPr>
          <p:cNvPr id="23" name="Graphic 22" descr="指数的グラフ 単色塗りつぶし">
            <a:extLst>
              <a:ext uri="{FF2B5EF4-FFF2-40B4-BE49-F238E27FC236}">
                <a16:creationId xmlns:a16="http://schemas.microsoft.com/office/drawing/2014/main" id="{2CB33094-65DB-0EA9-1F87-4F663F9D00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35765" y="1658007"/>
            <a:ext cx="914400" cy="914400"/>
          </a:xfrm>
          <a:prstGeom prst="rect">
            <a:avLst/>
          </a:prstGeom>
        </p:spPr>
      </p:pic>
      <p:sp>
        <p:nvSpPr>
          <p:cNvPr id="5" name="スライド番号プレースホルダー 4">
            <a:extLst>
              <a:ext uri="{FF2B5EF4-FFF2-40B4-BE49-F238E27FC236}">
                <a16:creationId xmlns:a16="http://schemas.microsoft.com/office/drawing/2014/main" id="{9EAA6FE9-6CBE-AB01-B2FD-6A65A9B8D46B}"/>
              </a:ext>
            </a:extLst>
          </p:cNvPr>
          <p:cNvSpPr>
            <a:spLocks noGrp="1"/>
          </p:cNvSpPr>
          <p:nvPr>
            <p:ph type="sldNum" sz="quarter" idx="4"/>
          </p:nvPr>
        </p:nvSpPr>
        <p:spPr/>
        <p:txBody>
          <a:bodyPr/>
          <a:lstStyle/>
          <a:p>
            <a:fld id="{920DAE75-F842-4F4B-A191-0461469ED5EB}" type="slidenum">
              <a:rPr lang="ja-JP" altLang="en-US" smtClean="0"/>
              <a:pPr/>
              <a:t>34</a:t>
            </a:fld>
            <a:endParaRPr lang="ja-JP" altLang="en-US"/>
          </a:p>
        </p:txBody>
      </p:sp>
    </p:spTree>
    <p:extLst>
      <p:ext uri="{BB962C8B-B14F-4D97-AF65-F5344CB8AC3E}">
        <p14:creationId xmlns:p14="http://schemas.microsoft.com/office/powerpoint/2010/main" val="3450652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278A0-2B6D-30B9-FCB6-4E035515782C}"/>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20AD6B56-3E12-2483-D224-653C58DBCB58}"/>
              </a:ext>
            </a:extLst>
          </p:cNvPr>
          <p:cNvSpPr>
            <a:spLocks noGrp="1"/>
          </p:cNvSpPr>
          <p:nvPr>
            <p:ph type="title"/>
          </p:nvPr>
        </p:nvSpPr>
        <p:spPr>
          <a:xfrm>
            <a:off x="460601" y="762061"/>
            <a:ext cx="10174742" cy="628798"/>
          </a:xfrm>
        </p:spPr>
        <p:txBody>
          <a:bodyPr>
            <a:normAutofit/>
          </a:bodyPr>
          <a:lstStyle/>
          <a:p>
            <a:r>
              <a:rPr kumimoji="1" lang="en-US" altLang="ja-JP"/>
              <a:t>SIC</a:t>
            </a:r>
            <a:r>
              <a:rPr kumimoji="1" lang="ja-JP" altLang="en-US"/>
              <a:t>周辺　道の駅・工業団地</a:t>
            </a:r>
          </a:p>
        </p:txBody>
      </p:sp>
      <p:sp>
        <p:nvSpPr>
          <p:cNvPr id="3" name="コンテンツ プレースホルダー 2">
            <a:extLst>
              <a:ext uri="{FF2B5EF4-FFF2-40B4-BE49-F238E27FC236}">
                <a16:creationId xmlns:a16="http://schemas.microsoft.com/office/drawing/2014/main" id="{A496BE53-9441-3585-2879-48CDDF91846F}"/>
              </a:ext>
            </a:extLst>
          </p:cNvPr>
          <p:cNvSpPr>
            <a:spLocks noGrp="1"/>
          </p:cNvSpPr>
          <p:nvPr>
            <p:ph sz="half" idx="1"/>
          </p:nvPr>
        </p:nvSpPr>
        <p:spPr>
          <a:xfrm>
            <a:off x="393669" y="1502141"/>
            <a:ext cx="5472598" cy="1080705"/>
          </a:xfrm>
        </p:spPr>
        <p:txBody>
          <a:bodyPr>
            <a:normAutofit/>
          </a:bodyPr>
          <a:lstStyle/>
          <a:p>
            <a:pPr marL="0" indent="0">
              <a:buNone/>
            </a:pPr>
            <a:r>
              <a:rPr lang="ja-JP" altLang="en-US"/>
              <a:t>・</a:t>
            </a:r>
            <a:r>
              <a:rPr lang="ja-JP" altLang="en-US" sz="3200"/>
              <a:t>中間後の作業</a:t>
            </a:r>
          </a:p>
        </p:txBody>
      </p:sp>
      <p:sp>
        <p:nvSpPr>
          <p:cNvPr id="12" name="矢印: 山形 11">
            <a:extLst>
              <a:ext uri="{FF2B5EF4-FFF2-40B4-BE49-F238E27FC236}">
                <a16:creationId xmlns:a16="http://schemas.microsoft.com/office/drawing/2014/main" id="{965F6B4A-681D-3D01-4F0D-FB59CE7ED57F}"/>
              </a:ext>
            </a:extLst>
          </p:cNvPr>
          <p:cNvSpPr/>
          <p:nvPr/>
        </p:nvSpPr>
        <p:spPr>
          <a:xfrm rot="5400000">
            <a:off x="433907" y="2234726"/>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矢印: 山形 17">
            <a:extLst>
              <a:ext uri="{FF2B5EF4-FFF2-40B4-BE49-F238E27FC236}">
                <a16:creationId xmlns:a16="http://schemas.microsoft.com/office/drawing/2014/main" id="{5AC07B58-4574-3437-6D1A-A7D0637F2212}"/>
              </a:ext>
            </a:extLst>
          </p:cNvPr>
          <p:cNvSpPr/>
          <p:nvPr/>
        </p:nvSpPr>
        <p:spPr>
          <a:xfrm rot="5400000">
            <a:off x="433907" y="4942795"/>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矢印: 山形 19">
            <a:extLst>
              <a:ext uri="{FF2B5EF4-FFF2-40B4-BE49-F238E27FC236}">
                <a16:creationId xmlns:a16="http://schemas.microsoft.com/office/drawing/2014/main" id="{636E81F5-5CB5-39B8-6DD1-A4FADD0AFA3A}"/>
              </a:ext>
            </a:extLst>
          </p:cNvPr>
          <p:cNvSpPr/>
          <p:nvPr/>
        </p:nvSpPr>
        <p:spPr>
          <a:xfrm rot="5400000">
            <a:off x="433908" y="3588761"/>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正方形/長方形 23">
            <a:extLst>
              <a:ext uri="{FF2B5EF4-FFF2-40B4-BE49-F238E27FC236}">
                <a16:creationId xmlns:a16="http://schemas.microsoft.com/office/drawing/2014/main" id="{98CFD987-7FB6-141C-22CF-AA6434D10182}"/>
              </a:ext>
            </a:extLst>
          </p:cNvPr>
          <p:cNvSpPr/>
          <p:nvPr/>
        </p:nvSpPr>
        <p:spPr>
          <a:xfrm>
            <a:off x="2576622" y="2125598"/>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・類似事例の調査</a:t>
            </a:r>
            <a:endParaRPr lang="en-US" altLang="ja-JP" sz="2800">
              <a:latin typeface="Noto Sans JP Medium" panose="020B0200000000000000" pitchFamily="50" charset="-128"/>
              <a:ea typeface="Noto Sans JP Medium" panose="020B0200000000000000" pitchFamily="50" charset="-128"/>
            </a:endParaRPr>
          </a:p>
          <a:p>
            <a:r>
              <a:rPr lang="ja-JP" altLang="en-US" sz="2800">
                <a:latin typeface="Noto Sans JP Medium" panose="020B0200000000000000" pitchFamily="50" charset="-128"/>
                <a:ea typeface="Noto Sans JP Medium" panose="020B0200000000000000" pitchFamily="50" charset="-128"/>
              </a:rPr>
              <a:t>・</a:t>
            </a:r>
            <a:r>
              <a:rPr lang="en-US" altLang="ja-JP" sz="2800">
                <a:latin typeface="Noto Sans JP Medium" panose="020B0200000000000000" pitchFamily="50" charset="-128"/>
                <a:ea typeface="Noto Sans JP Medium" panose="020B0200000000000000" pitchFamily="50" charset="-128"/>
              </a:rPr>
              <a:t>SIC</a:t>
            </a:r>
            <a:r>
              <a:rPr lang="ja-JP" altLang="en-US" sz="2800">
                <a:latin typeface="Noto Sans JP Medium" panose="020B0200000000000000" pitchFamily="50" charset="-128"/>
                <a:ea typeface="Noto Sans JP Medium" panose="020B0200000000000000" pitchFamily="50" charset="-128"/>
              </a:rPr>
              <a:t>周辺の地域調査</a:t>
            </a:r>
            <a:endParaRPr lang="en-US" altLang="ja-JP" sz="2800">
              <a:latin typeface="Noto Sans JP Medium" panose="020B0200000000000000" pitchFamily="50" charset="-128"/>
              <a:ea typeface="Noto Sans JP Medium" panose="020B0200000000000000" pitchFamily="50" charset="-128"/>
            </a:endParaRPr>
          </a:p>
        </p:txBody>
      </p:sp>
      <p:sp>
        <p:nvSpPr>
          <p:cNvPr id="28" name="テキスト ボックス 27">
            <a:extLst>
              <a:ext uri="{FF2B5EF4-FFF2-40B4-BE49-F238E27FC236}">
                <a16:creationId xmlns:a16="http://schemas.microsoft.com/office/drawing/2014/main" id="{7B4335B8-1C66-3287-CDD3-5AA0C42E2993}"/>
              </a:ext>
            </a:extLst>
          </p:cNvPr>
          <p:cNvSpPr txBox="1"/>
          <p:nvPr/>
        </p:nvSpPr>
        <p:spPr>
          <a:xfrm>
            <a:off x="831578" y="2635489"/>
            <a:ext cx="800219" cy="461665"/>
          </a:xfrm>
          <a:prstGeom prst="rect">
            <a:avLst/>
          </a:prstGeom>
          <a:noFill/>
        </p:spPr>
        <p:txBody>
          <a:bodyPr wrap="none" rtlCol="0">
            <a:spAutoFit/>
          </a:bodyPr>
          <a:lstStyle/>
          <a:p>
            <a:r>
              <a:rPr lang="ja-JP" altLang="en-US" sz="2400">
                <a:latin typeface="Noto Sans JP Medium" panose="020B0200000000000000" pitchFamily="50" charset="-128"/>
                <a:ea typeface="Noto Sans JP Medium" panose="020B0200000000000000" pitchFamily="50" charset="-128"/>
              </a:rPr>
              <a:t>調査</a:t>
            </a:r>
            <a:endParaRPr kumimoji="1" lang="ja-JP" altLang="en-US" sz="2400">
              <a:latin typeface="Noto Sans JP Medium" panose="020B0200000000000000" pitchFamily="50" charset="-128"/>
              <a:ea typeface="Noto Sans JP Medium" panose="020B0200000000000000" pitchFamily="50" charset="-128"/>
            </a:endParaRPr>
          </a:p>
        </p:txBody>
      </p:sp>
      <p:sp>
        <p:nvSpPr>
          <p:cNvPr id="29" name="テキスト ボックス 28">
            <a:extLst>
              <a:ext uri="{FF2B5EF4-FFF2-40B4-BE49-F238E27FC236}">
                <a16:creationId xmlns:a16="http://schemas.microsoft.com/office/drawing/2014/main" id="{5C8311F6-055B-79C7-6960-A7D0DA035077}"/>
              </a:ext>
            </a:extLst>
          </p:cNvPr>
          <p:cNvSpPr txBox="1"/>
          <p:nvPr/>
        </p:nvSpPr>
        <p:spPr>
          <a:xfrm>
            <a:off x="246484" y="3991679"/>
            <a:ext cx="2031325" cy="461665"/>
          </a:xfrm>
          <a:prstGeom prst="rect">
            <a:avLst/>
          </a:prstGeom>
          <a:noFill/>
        </p:spPr>
        <p:txBody>
          <a:bodyPr wrap="none" rtlCol="0">
            <a:spAutoFit/>
          </a:bodyPr>
          <a:lstStyle/>
          <a:p>
            <a:r>
              <a:rPr kumimoji="1" lang="ja-JP" altLang="en-US" sz="2400">
                <a:latin typeface="Noto Sans JP Medium" panose="020B0200000000000000" pitchFamily="50" charset="-128"/>
                <a:ea typeface="Noto Sans JP Medium" panose="020B0200000000000000" pitchFamily="50" charset="-128"/>
              </a:rPr>
              <a:t>具体的な提案</a:t>
            </a:r>
          </a:p>
        </p:txBody>
      </p:sp>
      <p:sp>
        <p:nvSpPr>
          <p:cNvPr id="30" name="テキスト ボックス 29">
            <a:extLst>
              <a:ext uri="{FF2B5EF4-FFF2-40B4-BE49-F238E27FC236}">
                <a16:creationId xmlns:a16="http://schemas.microsoft.com/office/drawing/2014/main" id="{98A713E1-8240-59A4-8DF2-8897488E3236}"/>
              </a:ext>
            </a:extLst>
          </p:cNvPr>
          <p:cNvSpPr txBox="1"/>
          <p:nvPr/>
        </p:nvSpPr>
        <p:spPr>
          <a:xfrm>
            <a:off x="369912" y="5398356"/>
            <a:ext cx="1723549" cy="461665"/>
          </a:xfrm>
          <a:prstGeom prst="rect">
            <a:avLst/>
          </a:prstGeom>
          <a:noFill/>
        </p:spPr>
        <p:txBody>
          <a:bodyPr wrap="none" rtlCol="0">
            <a:spAutoFit/>
          </a:bodyPr>
          <a:lstStyle/>
          <a:p>
            <a:r>
              <a:rPr kumimoji="1" lang="ja-JP" altLang="en-US" sz="2400">
                <a:latin typeface="Noto Sans JP Medium" panose="020B0200000000000000" pitchFamily="50" charset="-128"/>
                <a:ea typeface="Noto Sans JP Medium" panose="020B0200000000000000" pitchFamily="50" charset="-128"/>
              </a:rPr>
              <a:t>効果の検討</a:t>
            </a:r>
          </a:p>
        </p:txBody>
      </p:sp>
      <p:sp>
        <p:nvSpPr>
          <p:cNvPr id="31" name="正方形/長方形 30">
            <a:extLst>
              <a:ext uri="{FF2B5EF4-FFF2-40B4-BE49-F238E27FC236}">
                <a16:creationId xmlns:a16="http://schemas.microsoft.com/office/drawing/2014/main" id="{43626E8C-C637-5105-BA17-D4CAB783EA89}"/>
              </a:ext>
            </a:extLst>
          </p:cNvPr>
          <p:cNvSpPr/>
          <p:nvPr/>
        </p:nvSpPr>
        <p:spPr>
          <a:xfrm>
            <a:off x="2576622" y="34747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a:latin typeface="Noto Sans JP Medium" panose="020B0200000000000000" pitchFamily="50" charset="-128"/>
                <a:ea typeface="Noto Sans JP Medium" panose="020B0200000000000000" pitchFamily="50" charset="-128"/>
              </a:rPr>
              <a:t>・規模や事業内容の検討</a:t>
            </a:r>
            <a:endParaRPr kumimoji="1" lang="en-US" altLang="ja-JP" sz="2800">
              <a:latin typeface="Noto Sans JP Medium" panose="020B0200000000000000" pitchFamily="50" charset="-128"/>
              <a:ea typeface="Noto Sans JP Medium" panose="020B0200000000000000" pitchFamily="50" charset="-128"/>
            </a:endParaRPr>
          </a:p>
        </p:txBody>
      </p:sp>
      <p:sp>
        <p:nvSpPr>
          <p:cNvPr id="32" name="正方形/長方形 31">
            <a:extLst>
              <a:ext uri="{FF2B5EF4-FFF2-40B4-BE49-F238E27FC236}">
                <a16:creationId xmlns:a16="http://schemas.microsoft.com/office/drawing/2014/main" id="{E8E8FA07-ABED-5EEC-BDD9-5D95B2000F97}"/>
              </a:ext>
            </a:extLst>
          </p:cNvPr>
          <p:cNvSpPr/>
          <p:nvPr/>
        </p:nvSpPr>
        <p:spPr>
          <a:xfrm>
            <a:off x="2576622" y="48606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a:latin typeface="Noto Sans JP Medium" panose="020B0200000000000000" pitchFamily="50" charset="-128"/>
                <a:ea typeface="Noto Sans JP Medium" panose="020B0200000000000000" pitchFamily="50" charset="-128"/>
              </a:rPr>
              <a:t>・費用や経済効果、雇用数の算出</a:t>
            </a:r>
            <a:endParaRPr kumimoji="1" lang="en-US" altLang="ja-JP" sz="2800">
              <a:latin typeface="Noto Sans JP Medium" panose="020B0200000000000000" pitchFamily="50" charset="-128"/>
              <a:ea typeface="Noto Sans JP Medium" panose="020B0200000000000000" pitchFamily="50" charset="-128"/>
            </a:endParaRPr>
          </a:p>
          <a:p>
            <a:r>
              <a:rPr lang="ja-JP" altLang="en-US" sz="2800">
                <a:latin typeface="Noto Sans JP Medium" panose="020B0200000000000000" pitchFamily="50" charset="-128"/>
                <a:ea typeface="Noto Sans JP Medium" panose="020B0200000000000000" pitchFamily="50" charset="-128"/>
              </a:rPr>
              <a:t>・周辺地域への影響</a:t>
            </a:r>
            <a:endParaRPr kumimoji="1" lang="en-US" altLang="ja-JP" sz="2800">
              <a:latin typeface="Noto Sans JP Medium" panose="020B0200000000000000" pitchFamily="50" charset="-128"/>
              <a:ea typeface="Noto Sans JP Medium" panose="020B0200000000000000" pitchFamily="50" charset="-128"/>
            </a:endParaRPr>
          </a:p>
        </p:txBody>
      </p:sp>
      <p:sp>
        <p:nvSpPr>
          <p:cNvPr id="2" name="スライド番号プレースホルダー 1">
            <a:extLst>
              <a:ext uri="{FF2B5EF4-FFF2-40B4-BE49-F238E27FC236}">
                <a16:creationId xmlns:a16="http://schemas.microsoft.com/office/drawing/2014/main" id="{D9F49E43-DB56-37E0-6FD7-9E9DDAB0B642}"/>
              </a:ext>
            </a:extLst>
          </p:cNvPr>
          <p:cNvSpPr>
            <a:spLocks noGrp="1"/>
          </p:cNvSpPr>
          <p:nvPr>
            <p:ph type="sldNum" sz="quarter" idx="4"/>
          </p:nvPr>
        </p:nvSpPr>
        <p:spPr/>
        <p:txBody>
          <a:bodyPr/>
          <a:lstStyle/>
          <a:p>
            <a:fld id="{920DAE75-F842-4F4B-A191-0461469ED5EB}" type="slidenum">
              <a:rPr lang="ja-JP" altLang="en-US" smtClean="0"/>
              <a:pPr/>
              <a:t>35</a:t>
            </a:fld>
            <a:endParaRPr lang="ja-JP" altLang="en-US"/>
          </a:p>
        </p:txBody>
      </p:sp>
    </p:spTree>
    <p:extLst>
      <p:ext uri="{BB962C8B-B14F-4D97-AF65-F5344CB8AC3E}">
        <p14:creationId xmlns:p14="http://schemas.microsoft.com/office/powerpoint/2010/main" val="261310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61950-5E42-AE29-E940-2C44601824F3}"/>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5CC806D-3E82-3C34-D8D4-65AF31509667}"/>
              </a:ext>
            </a:extLst>
          </p:cNvPr>
          <p:cNvSpPr>
            <a:spLocks noGrp="1"/>
          </p:cNvSpPr>
          <p:nvPr>
            <p:ph type="sldNum" sz="quarter" idx="12"/>
          </p:nvPr>
        </p:nvSpPr>
        <p:spPr/>
        <p:txBody>
          <a:bodyPr/>
          <a:lstStyle/>
          <a:p>
            <a:fld id="{51A6864E-507D-48B8-AA04-B88DC17C0EEF}" type="slidenum">
              <a:rPr kumimoji="1" lang="ja-JP" altLang="en-US" smtClean="0"/>
              <a:t>36</a:t>
            </a:fld>
            <a:endParaRPr kumimoji="1" lang="ja-JP" altLang="en-US"/>
          </a:p>
        </p:txBody>
      </p:sp>
      <p:sp>
        <p:nvSpPr>
          <p:cNvPr id="4" name="正方形/長方形 5">
            <a:extLst>
              <a:ext uri="{FF2B5EF4-FFF2-40B4-BE49-F238E27FC236}">
                <a16:creationId xmlns:a16="http://schemas.microsoft.com/office/drawing/2014/main" id="{A80AE834-1AE7-C259-2C33-38D5064F0589}"/>
              </a:ext>
            </a:extLst>
          </p:cNvPr>
          <p:cNvSpPr/>
          <p:nvPr/>
        </p:nvSpPr>
        <p:spPr>
          <a:xfrm>
            <a:off x="-42647" y="68063"/>
            <a:ext cx="12233309" cy="6859016"/>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 name="csX0" fmla="*/ 0 w 12192000"/>
              <a:gd name="csY0" fmla="*/ 1184167 h 5009925"/>
              <a:gd name="csX1" fmla="*/ 12192000 w 12192000"/>
              <a:gd name="csY1" fmla="*/ 2386802 h 5009925"/>
              <a:gd name="csX2" fmla="*/ 12192000 w 12192000"/>
              <a:gd name="csY2" fmla="*/ 5009925 h 5009925"/>
              <a:gd name="csX3" fmla="*/ 0 w 12192000"/>
              <a:gd name="csY3" fmla="*/ 4126150 h 5009925"/>
              <a:gd name="csX4" fmla="*/ 0 w 12192000"/>
              <a:gd name="csY4" fmla="*/ 1184167 h 5009925"/>
              <a:gd name="csX0" fmla="*/ 25758 w 12217758"/>
              <a:gd name="csY0" fmla="*/ 1184167 h 5031748"/>
              <a:gd name="csX1" fmla="*/ 12217758 w 12217758"/>
              <a:gd name="csY1" fmla="*/ 2386802 h 5031748"/>
              <a:gd name="csX2" fmla="*/ 12217758 w 12217758"/>
              <a:gd name="csY2" fmla="*/ 5009925 h 5031748"/>
              <a:gd name="csX3" fmla="*/ 0 w 12217758"/>
              <a:gd name="csY3" fmla="*/ 5031748 h 5031748"/>
              <a:gd name="csX4" fmla="*/ 25758 w 12217758"/>
              <a:gd name="csY4" fmla="*/ 1184167 h 5031748"/>
              <a:gd name="csX0" fmla="*/ 25758 w 12217758"/>
              <a:gd name="csY0" fmla="*/ 1184167 h 5780551"/>
              <a:gd name="csX1" fmla="*/ 12217758 w 12217758"/>
              <a:gd name="csY1" fmla="*/ 2386802 h 5780551"/>
              <a:gd name="csX2" fmla="*/ 12204882 w 12217758"/>
              <a:gd name="csY2" fmla="*/ 5780551 h 5780551"/>
              <a:gd name="csX3" fmla="*/ 0 w 12217758"/>
              <a:gd name="csY3" fmla="*/ 5031748 h 5780551"/>
              <a:gd name="csX4" fmla="*/ 25758 w 12217758"/>
              <a:gd name="csY4" fmla="*/ 1184167 h 5780551"/>
              <a:gd name="csX0" fmla="*/ 38634 w 12230634"/>
              <a:gd name="csY0" fmla="*/ 1184167 h 5780551"/>
              <a:gd name="csX1" fmla="*/ 12230634 w 12230634"/>
              <a:gd name="csY1" fmla="*/ 2386802 h 5780551"/>
              <a:gd name="csX2" fmla="*/ 12217758 w 12230634"/>
              <a:gd name="csY2" fmla="*/ 5780551 h 5780551"/>
              <a:gd name="csX3" fmla="*/ 0 w 12230634"/>
              <a:gd name="csY3" fmla="*/ 5748105 h 5780551"/>
              <a:gd name="csX4" fmla="*/ 38634 w 12230634"/>
              <a:gd name="csY4" fmla="*/ 1184167 h 5780551"/>
            </a:gdLst>
            <a:ahLst/>
            <a:cxnLst>
              <a:cxn ang="0">
                <a:pos x="csX0" y="csY0"/>
              </a:cxn>
              <a:cxn ang="0">
                <a:pos x="csX1" y="csY1"/>
              </a:cxn>
              <a:cxn ang="0">
                <a:pos x="csX2" y="csY2"/>
              </a:cxn>
              <a:cxn ang="0">
                <a:pos x="csX3" y="csY3"/>
              </a:cxn>
              <a:cxn ang="0">
                <a:pos x="csX4" y="csY4"/>
              </a:cxn>
            </a:cxnLst>
            <a:rect l="l" t="t" r="r" b="b"/>
            <a:pathLst>
              <a:path w="12230634" h="5780551">
                <a:moveTo>
                  <a:pt x="38634" y="1184167"/>
                </a:moveTo>
                <a:cubicBezTo>
                  <a:pt x="3347260" y="-2549633"/>
                  <a:pt x="7749190" y="3874359"/>
                  <a:pt x="12230634" y="2386802"/>
                </a:cubicBezTo>
                <a:lnTo>
                  <a:pt x="12217758" y="5780551"/>
                </a:lnTo>
                <a:lnTo>
                  <a:pt x="0" y="5748105"/>
                </a:lnTo>
                <a:lnTo>
                  <a:pt x="38634" y="1184167"/>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BF29DCB-F5F2-E693-1C7B-717688921996}"/>
              </a:ext>
            </a:extLst>
          </p:cNvPr>
          <p:cNvSpPr txBox="1"/>
          <p:nvPr/>
        </p:nvSpPr>
        <p:spPr>
          <a:xfrm>
            <a:off x="409977" y="3429000"/>
            <a:ext cx="1622739" cy="646331"/>
          </a:xfrm>
          <a:prstGeom prst="rect">
            <a:avLst/>
          </a:prstGeom>
          <a:noFill/>
        </p:spPr>
        <p:txBody>
          <a:bodyPr wrap="square" rtlCol="0">
            <a:spAutoFit/>
          </a:bodyPr>
          <a:lstStyle/>
          <a:p>
            <a:r>
              <a:rPr kumimoji="1" lang="ja-JP" altLang="en-US" sz="3600" u="sng">
                <a:latin typeface="Noto Sans JP Medium" panose="020B0200000000000000" pitchFamily="50" charset="-128"/>
                <a:ea typeface="Noto Sans JP Medium" panose="020B0200000000000000" pitchFamily="50" charset="-128"/>
              </a:rPr>
              <a:t>提案⑤</a:t>
            </a:r>
            <a:endParaRPr kumimoji="1" lang="en-US" altLang="ja-JP" sz="3600" u="sng">
              <a:latin typeface="Noto Sans JP Medium" panose="020B0200000000000000" pitchFamily="50" charset="-128"/>
              <a:ea typeface="Noto Sans JP Medium" panose="020B0200000000000000" pitchFamily="50" charset="-128"/>
            </a:endParaRPr>
          </a:p>
        </p:txBody>
      </p:sp>
      <p:sp>
        <p:nvSpPr>
          <p:cNvPr id="8" name="テキスト ボックス 7">
            <a:extLst>
              <a:ext uri="{FF2B5EF4-FFF2-40B4-BE49-F238E27FC236}">
                <a16:creationId xmlns:a16="http://schemas.microsoft.com/office/drawing/2014/main" id="{B07D00ED-9F44-2E24-3D62-3F87A2B495DB}"/>
              </a:ext>
            </a:extLst>
          </p:cNvPr>
          <p:cNvSpPr txBox="1"/>
          <p:nvPr/>
        </p:nvSpPr>
        <p:spPr>
          <a:xfrm>
            <a:off x="409977" y="4207338"/>
            <a:ext cx="11372045" cy="769441"/>
          </a:xfrm>
          <a:prstGeom prst="rect">
            <a:avLst/>
          </a:prstGeom>
          <a:noFill/>
        </p:spPr>
        <p:txBody>
          <a:bodyPr wrap="square" rtlCol="0">
            <a:spAutoFit/>
          </a:bodyPr>
          <a:lstStyle/>
          <a:p>
            <a:r>
              <a:rPr kumimoji="1" lang="ja-JP" altLang="en-US" sz="4400" b="1">
                <a:latin typeface="Noto Sans JP" panose="020B0500000000000000" pitchFamily="34" charset="-128"/>
                <a:ea typeface="Noto Sans JP" panose="020B0500000000000000" pitchFamily="34" charset="-128"/>
              </a:rPr>
              <a:t>既存サービスの効率化</a:t>
            </a:r>
          </a:p>
        </p:txBody>
      </p:sp>
    </p:spTree>
    <p:extLst>
      <p:ext uri="{BB962C8B-B14F-4D97-AF65-F5344CB8AC3E}">
        <p14:creationId xmlns:p14="http://schemas.microsoft.com/office/powerpoint/2010/main" val="2776736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FEC87-B25A-15BF-6E63-7F14088EEEEE}"/>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5AC0C68E-8667-5E35-F354-A2EE4779342B}"/>
              </a:ext>
            </a:extLst>
          </p:cNvPr>
          <p:cNvSpPr>
            <a:spLocks noGrp="1"/>
          </p:cNvSpPr>
          <p:nvPr>
            <p:ph type="title"/>
          </p:nvPr>
        </p:nvSpPr>
        <p:spPr/>
        <p:txBody>
          <a:bodyPr/>
          <a:lstStyle/>
          <a:p>
            <a:r>
              <a:rPr lang="ja-JP" altLang="en-US"/>
              <a:t>既存サービスの効率化</a:t>
            </a:r>
            <a:endParaRPr kumimoji="1" lang="ja-JP" altLang="en-US"/>
          </a:p>
        </p:txBody>
      </p:sp>
      <p:graphicFrame>
        <p:nvGraphicFramePr>
          <p:cNvPr id="15" name="表 14">
            <a:extLst>
              <a:ext uri="{FF2B5EF4-FFF2-40B4-BE49-F238E27FC236}">
                <a16:creationId xmlns:a16="http://schemas.microsoft.com/office/drawing/2014/main" id="{37D67B06-1D19-089E-65E0-CFB954F62600}"/>
              </a:ext>
            </a:extLst>
          </p:cNvPr>
          <p:cNvGraphicFramePr>
            <a:graphicFrameLocks/>
          </p:cNvGraphicFramePr>
          <p:nvPr>
            <p:extLst>
              <p:ext uri="{D42A27DB-BD31-4B8C-83A1-F6EECF244321}">
                <p14:modId xmlns:p14="http://schemas.microsoft.com/office/powerpoint/2010/main" val="224367438"/>
              </p:ext>
            </p:extLst>
          </p:nvPr>
        </p:nvGraphicFramePr>
        <p:xfrm>
          <a:off x="578692" y="1560665"/>
          <a:ext cx="11079122" cy="2090089"/>
        </p:xfrm>
        <a:graphic>
          <a:graphicData uri="http://schemas.openxmlformats.org/drawingml/2006/table">
            <a:tbl>
              <a:tblPr firstRow="1" bandRow="1">
                <a:tableStyleId>{5C22544A-7EE6-4342-B048-85BDC9FD1C3A}</a:tableStyleId>
              </a:tblPr>
              <a:tblGrid>
                <a:gridCol w="3727966">
                  <a:extLst>
                    <a:ext uri="{9D8B030D-6E8A-4147-A177-3AD203B41FA5}">
                      <a16:colId xmlns:a16="http://schemas.microsoft.com/office/drawing/2014/main" val="4019008449"/>
                    </a:ext>
                  </a:extLst>
                </a:gridCol>
                <a:gridCol w="3675578">
                  <a:extLst>
                    <a:ext uri="{9D8B030D-6E8A-4147-A177-3AD203B41FA5}">
                      <a16:colId xmlns:a16="http://schemas.microsoft.com/office/drawing/2014/main" val="3139624427"/>
                    </a:ext>
                  </a:extLst>
                </a:gridCol>
                <a:gridCol w="3675578">
                  <a:extLst>
                    <a:ext uri="{9D8B030D-6E8A-4147-A177-3AD203B41FA5}">
                      <a16:colId xmlns:a16="http://schemas.microsoft.com/office/drawing/2014/main" val="2432513951"/>
                    </a:ext>
                  </a:extLst>
                </a:gridCol>
              </a:tblGrid>
              <a:tr h="728624">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600" b="1">
                          <a:latin typeface="Noto Sans JP" panose="020B0500000000000000" pitchFamily="34" charset="-128"/>
                          <a:ea typeface="Noto Sans JP" panose="020B0500000000000000" pitchFamily="34" charset="-128"/>
                        </a:rPr>
                        <a:t>人口動態の変化を乗り越える街</a:t>
                      </a:r>
                    </a:p>
                  </a:txBody>
                  <a:tcPr anchor="ctr">
                    <a:lnB w="38100" cmpd="sng">
                      <a:noFill/>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80053862"/>
                  </a:ext>
                </a:extLst>
              </a:tr>
              <a:tr h="1361465">
                <a:tc>
                  <a:txBody>
                    <a:bodyPr/>
                    <a:lstStyle/>
                    <a:p>
                      <a:endParaRPr kumimoji="1" lang="ja-JP" altLang="en-US"/>
                    </a:p>
                  </a:txBody>
                  <a:tcPr>
                    <a:lnL w="12700" cmpd="sng">
                      <a:noFill/>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a:solidFill>
                          <a:schemeClr val="accent4">
                            <a:lumMod val="20000"/>
                            <a:lumOff val="80000"/>
                          </a:schemeClr>
                        </a:solidFill>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97331563"/>
                  </a:ext>
                </a:extLst>
              </a:tr>
            </a:tbl>
          </a:graphicData>
        </a:graphic>
      </p:graphicFrame>
      <p:graphicFrame>
        <p:nvGraphicFramePr>
          <p:cNvPr id="16" name="表 15">
            <a:extLst>
              <a:ext uri="{FF2B5EF4-FFF2-40B4-BE49-F238E27FC236}">
                <a16:creationId xmlns:a16="http://schemas.microsoft.com/office/drawing/2014/main" id="{EEB04A54-5D27-797B-931D-E7D5D8A99DAB}"/>
              </a:ext>
            </a:extLst>
          </p:cNvPr>
          <p:cNvGraphicFramePr>
            <a:graphicFrameLocks noGrp="1"/>
          </p:cNvGraphicFramePr>
          <p:nvPr>
            <p:extLst>
              <p:ext uri="{D42A27DB-BD31-4B8C-83A1-F6EECF244321}">
                <p14:modId xmlns:p14="http://schemas.microsoft.com/office/powerpoint/2010/main" val="3143960959"/>
              </p:ext>
            </p:extLst>
          </p:nvPr>
        </p:nvGraphicFramePr>
        <p:xfrm>
          <a:off x="578691" y="4649475"/>
          <a:ext cx="11079120" cy="1908622"/>
        </p:xfrm>
        <a:graphic>
          <a:graphicData uri="http://schemas.openxmlformats.org/drawingml/2006/table">
            <a:tbl>
              <a:tblPr firstRow="1" bandRow="1">
                <a:tableStyleId>{5C22544A-7EE6-4342-B048-85BDC9FD1C3A}</a:tableStyleId>
              </a:tblPr>
              <a:tblGrid>
                <a:gridCol w="2769780">
                  <a:extLst>
                    <a:ext uri="{9D8B030D-6E8A-4147-A177-3AD203B41FA5}">
                      <a16:colId xmlns:a16="http://schemas.microsoft.com/office/drawing/2014/main" val="596457600"/>
                    </a:ext>
                  </a:extLst>
                </a:gridCol>
                <a:gridCol w="2769780">
                  <a:extLst>
                    <a:ext uri="{9D8B030D-6E8A-4147-A177-3AD203B41FA5}">
                      <a16:colId xmlns:a16="http://schemas.microsoft.com/office/drawing/2014/main" val="2249919608"/>
                    </a:ext>
                  </a:extLst>
                </a:gridCol>
                <a:gridCol w="2769780">
                  <a:extLst>
                    <a:ext uri="{9D8B030D-6E8A-4147-A177-3AD203B41FA5}">
                      <a16:colId xmlns:a16="http://schemas.microsoft.com/office/drawing/2014/main" val="647047656"/>
                    </a:ext>
                  </a:extLst>
                </a:gridCol>
                <a:gridCol w="2769780">
                  <a:extLst>
                    <a:ext uri="{9D8B030D-6E8A-4147-A177-3AD203B41FA5}">
                      <a16:colId xmlns:a16="http://schemas.microsoft.com/office/drawing/2014/main" val="1979094586"/>
                    </a:ext>
                  </a:extLst>
                </a:gridCol>
              </a:tblGrid>
              <a:tr h="562152">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産　業</a:t>
                      </a:r>
                    </a:p>
                  </a:txBody>
                  <a:tcPr anchor="ctr">
                    <a:lnL w="12700" cmpd="sng">
                      <a:noFill/>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交　通</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愛　着</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行政サービス</a:t>
                      </a:r>
                    </a:p>
                  </a:txBody>
                  <a:tcPr anchor="ctr">
                    <a:lnL w="9525"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lumMod val="75000"/>
                      </a:schemeClr>
                    </a:solidFill>
                  </a:tcPr>
                </a:tc>
                <a:extLst>
                  <a:ext uri="{0D108BD9-81ED-4DB2-BD59-A6C34878D82A}">
                    <a16:rowId xmlns:a16="http://schemas.microsoft.com/office/drawing/2014/main" val="3456703927"/>
                  </a:ext>
                </a:extLst>
              </a:tr>
              <a:tr h="1346470">
                <a:tc>
                  <a:txBody>
                    <a:bodyPr/>
                    <a:lstStyle/>
                    <a:p>
                      <a:endParaRPr kumimoji="1" lang="ja-JP" altLang="en-US"/>
                    </a:p>
                  </a:txBody>
                  <a:tcPr>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4">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T w="38100" cmpd="sng">
                      <a:noFill/>
                    </a:lnT>
                    <a:solidFill>
                      <a:schemeClr val="accent3">
                        <a:lumMod val="20000"/>
                        <a:lumOff val="80000"/>
                      </a:schemeClr>
                    </a:solidFill>
                  </a:tcPr>
                </a:tc>
                <a:extLst>
                  <a:ext uri="{0D108BD9-81ED-4DB2-BD59-A6C34878D82A}">
                    <a16:rowId xmlns:a16="http://schemas.microsoft.com/office/drawing/2014/main" val="3476714777"/>
                  </a:ext>
                </a:extLst>
              </a:tr>
            </a:tbl>
          </a:graphicData>
        </a:graphic>
      </p:graphicFrame>
      <p:sp>
        <p:nvSpPr>
          <p:cNvPr id="19" name="テキスト ボックス 18">
            <a:extLst>
              <a:ext uri="{FF2B5EF4-FFF2-40B4-BE49-F238E27FC236}">
                <a16:creationId xmlns:a16="http://schemas.microsoft.com/office/drawing/2014/main" id="{BFE15A48-735A-DBB2-B131-2F0B0323D76C}"/>
              </a:ext>
            </a:extLst>
          </p:cNvPr>
          <p:cNvSpPr txBox="1"/>
          <p:nvPr/>
        </p:nvSpPr>
        <p:spPr>
          <a:xfrm>
            <a:off x="848641" y="5378933"/>
            <a:ext cx="2171864"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雇用</a:t>
            </a:r>
            <a:r>
              <a:rPr lang="ja-JP" altLang="en-US" b="1">
                <a:latin typeface="Noto Sans JP" panose="020B0500000000000000" pitchFamily="34" charset="-128"/>
                <a:ea typeface="Noto Sans JP" panose="020B0500000000000000" pitchFamily="34" charset="-128"/>
              </a:rPr>
              <a:t>を創出し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市の経済を支える</a:t>
            </a:r>
            <a:endParaRPr lang="en-US" altLang="ja-JP" b="1">
              <a:latin typeface="Noto Sans JP" panose="020B0500000000000000" pitchFamily="34" charset="-128"/>
              <a:ea typeface="Noto Sans JP" panose="020B0500000000000000" pitchFamily="34" charset="-128"/>
            </a:endParaRPr>
          </a:p>
        </p:txBody>
      </p:sp>
      <p:sp>
        <p:nvSpPr>
          <p:cNvPr id="20" name="テキスト ボックス 19">
            <a:extLst>
              <a:ext uri="{FF2B5EF4-FFF2-40B4-BE49-F238E27FC236}">
                <a16:creationId xmlns:a16="http://schemas.microsoft.com/office/drawing/2014/main" id="{EC4B8663-7B33-62A4-3FD3-681A8DBBA62A}"/>
              </a:ext>
            </a:extLst>
          </p:cNvPr>
          <p:cNvSpPr txBox="1"/>
          <p:nvPr/>
        </p:nvSpPr>
        <p:spPr>
          <a:xfrm>
            <a:off x="3277497" y="5357275"/>
            <a:ext cx="2959153"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クルマ</a:t>
            </a:r>
            <a:r>
              <a:rPr lang="ja-JP" altLang="en-US" b="1">
                <a:latin typeface="Noto Sans JP" panose="020B0500000000000000" pitchFamily="34" charset="-128"/>
                <a:ea typeface="Noto Sans JP" panose="020B0500000000000000" pitchFamily="34" charset="-128"/>
              </a:rPr>
              <a:t>の利用を減らし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歩く習慣を促す</a:t>
            </a:r>
            <a:endParaRPr lang="en-US" altLang="ja-JP" b="1">
              <a:latin typeface="Noto Sans JP" panose="020B0500000000000000" pitchFamily="34" charset="-128"/>
              <a:ea typeface="Noto Sans JP" panose="020B0500000000000000" pitchFamily="34" charset="-128"/>
            </a:endParaRPr>
          </a:p>
        </p:txBody>
      </p:sp>
      <p:sp>
        <p:nvSpPr>
          <p:cNvPr id="22" name="テキスト ボックス 21">
            <a:extLst>
              <a:ext uri="{FF2B5EF4-FFF2-40B4-BE49-F238E27FC236}">
                <a16:creationId xmlns:a16="http://schemas.microsoft.com/office/drawing/2014/main" id="{7C7C1532-0466-A1F5-5ECD-1EB327F4623E}"/>
              </a:ext>
            </a:extLst>
          </p:cNvPr>
          <p:cNvSpPr txBox="1"/>
          <p:nvPr/>
        </p:nvSpPr>
        <p:spPr>
          <a:xfrm>
            <a:off x="8776466" y="5361220"/>
            <a:ext cx="2959153" cy="1015663"/>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集約・</a:t>
            </a:r>
            <a:r>
              <a:rPr lang="en-US" altLang="ja-JP" b="1">
                <a:latin typeface="Noto Sans JP" panose="020B0500000000000000" pitchFamily="34" charset="-128"/>
                <a:ea typeface="Noto Sans JP" panose="020B0500000000000000" pitchFamily="34" charset="-128"/>
              </a:rPr>
              <a:t>DX</a:t>
            </a:r>
            <a:r>
              <a:rPr lang="ja-JP" altLang="en-US" b="1">
                <a:latin typeface="Noto Sans JP" panose="020B0500000000000000" pitchFamily="34" charset="-128"/>
                <a:ea typeface="Noto Sans JP" panose="020B0500000000000000" pitchFamily="34" charset="-128"/>
              </a:rPr>
              <a:t> 等を進め</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サービス水準を保ちつつ</a:t>
            </a:r>
            <a:endParaRPr lang="en-US" altLang="ja-JP" b="1">
              <a:latin typeface="Noto Sans JP" panose="020B0500000000000000" pitchFamily="34" charset="-128"/>
              <a:ea typeface="Noto Sans JP" panose="020B0500000000000000" pitchFamily="34" charset="-128"/>
            </a:endParaRPr>
          </a:p>
          <a:p>
            <a:pPr algn="ctr"/>
            <a:r>
              <a:rPr lang="ja-JP" altLang="en-US" sz="2400" b="1">
                <a:latin typeface="Noto Sans JP" panose="020B0500000000000000" pitchFamily="34" charset="-128"/>
                <a:ea typeface="Noto Sans JP" panose="020B0500000000000000" pitchFamily="34" charset="-128"/>
              </a:rPr>
              <a:t>効率化</a:t>
            </a:r>
            <a:r>
              <a:rPr lang="ja-JP" altLang="en-US" b="1">
                <a:latin typeface="Noto Sans JP" panose="020B0500000000000000" pitchFamily="34" charset="-128"/>
                <a:ea typeface="Noto Sans JP" panose="020B0500000000000000" pitchFamily="34" charset="-128"/>
              </a:rPr>
              <a:t>を進める</a:t>
            </a:r>
            <a:endParaRPr lang="en-US" altLang="ja-JP" sz="1400" b="1">
              <a:latin typeface="Noto Sans JP" panose="020B0500000000000000" pitchFamily="34" charset="-128"/>
              <a:ea typeface="Noto Sans JP" panose="020B0500000000000000" pitchFamily="34" charset="-128"/>
            </a:endParaRPr>
          </a:p>
        </p:txBody>
      </p:sp>
      <p:sp>
        <p:nvSpPr>
          <p:cNvPr id="23" name="テキスト ボックス 22">
            <a:extLst>
              <a:ext uri="{FF2B5EF4-FFF2-40B4-BE49-F238E27FC236}">
                <a16:creationId xmlns:a16="http://schemas.microsoft.com/office/drawing/2014/main" id="{1FDDA739-F135-500A-47C4-3D373F7C7AFF}"/>
              </a:ext>
            </a:extLst>
          </p:cNvPr>
          <p:cNvSpPr txBox="1"/>
          <p:nvPr/>
        </p:nvSpPr>
        <p:spPr>
          <a:xfrm>
            <a:off x="736726" y="2603838"/>
            <a:ext cx="3563323"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高齢者がいきいきと暮らし</a:t>
            </a:r>
            <a:endParaRPr lang="en-US" altLang="ja-JP" sz="2000" b="1">
              <a:latin typeface="Noto Sans JP" panose="020B0500000000000000" pitchFamily="34" charset="-128"/>
              <a:ea typeface="Noto Sans JP" panose="020B0500000000000000" pitchFamily="34" charset="-128"/>
            </a:endParaRPr>
          </a:p>
          <a:p>
            <a:pPr algn="ctr"/>
            <a:r>
              <a:rPr lang="ja-JP" altLang="en-US" sz="2000" b="1">
                <a:latin typeface="Noto Sans JP" panose="020B0500000000000000" pitchFamily="34" charset="-128"/>
                <a:ea typeface="Noto Sans JP" panose="020B0500000000000000" pitchFamily="34" charset="-128"/>
              </a:rPr>
              <a:t>地域で活躍する</a:t>
            </a:r>
            <a:endParaRPr lang="en-US" altLang="ja-JP" sz="2000" b="1">
              <a:latin typeface="Noto Sans JP" panose="020B0500000000000000" pitchFamily="34" charset="-128"/>
              <a:ea typeface="Noto Sans JP" panose="020B0500000000000000" pitchFamily="34" charset="-128"/>
            </a:endParaRPr>
          </a:p>
        </p:txBody>
      </p:sp>
      <p:sp>
        <p:nvSpPr>
          <p:cNvPr id="24" name="テキスト ボックス 23">
            <a:extLst>
              <a:ext uri="{FF2B5EF4-FFF2-40B4-BE49-F238E27FC236}">
                <a16:creationId xmlns:a16="http://schemas.microsoft.com/office/drawing/2014/main" id="{9DB6F526-0009-46B6-41BE-4222D8171AE0}"/>
              </a:ext>
            </a:extLst>
          </p:cNvPr>
          <p:cNvSpPr txBox="1"/>
          <p:nvPr/>
        </p:nvSpPr>
        <p:spPr>
          <a:xfrm>
            <a:off x="4440669" y="2460719"/>
            <a:ext cx="3484500" cy="1015663"/>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純社会増を継続し、</a:t>
            </a:r>
            <a:r>
              <a:rPr lang="en-US" altLang="ja-JP" sz="2000" b="1">
                <a:latin typeface="Noto Sans JP" panose="020B0500000000000000" pitchFamily="34" charset="-128"/>
                <a:ea typeface="Noto Sans JP" panose="020B0500000000000000" pitchFamily="34" charset="-128"/>
              </a:rPr>
              <a:t>2045</a:t>
            </a:r>
            <a:r>
              <a:rPr lang="ja-JP" altLang="en-US" sz="2000" b="1">
                <a:latin typeface="Noto Sans JP" panose="020B0500000000000000" pitchFamily="34" charset="-128"/>
                <a:ea typeface="Noto Sans JP" panose="020B0500000000000000" pitchFamily="34" charset="-128"/>
              </a:rPr>
              <a:t>年までで累計</a:t>
            </a:r>
            <a:r>
              <a:rPr lang="en-US" altLang="ja-JP" sz="2000" b="1">
                <a:latin typeface="Noto Sans JP" panose="020B0500000000000000" pitchFamily="34" charset="-128"/>
                <a:ea typeface="Noto Sans JP" panose="020B0500000000000000" pitchFamily="34" charset="-128"/>
              </a:rPr>
              <a:t>1</a:t>
            </a:r>
            <a:r>
              <a:rPr lang="ja-JP" altLang="en-US" sz="2000" b="1">
                <a:latin typeface="Noto Sans JP" panose="020B0500000000000000" pitchFamily="34" charset="-128"/>
                <a:ea typeface="Noto Sans JP" panose="020B0500000000000000" pitchFamily="34" charset="-128"/>
              </a:rPr>
              <a:t>万人の純社会増を達成する</a:t>
            </a:r>
            <a:endParaRPr lang="en-US" altLang="ja-JP" sz="2000" b="1">
              <a:latin typeface="Noto Sans JP" panose="020B0500000000000000" pitchFamily="34" charset="-128"/>
              <a:ea typeface="Noto Sans JP" panose="020B0500000000000000" pitchFamily="34" charset="-128"/>
            </a:endParaRPr>
          </a:p>
        </p:txBody>
      </p:sp>
      <p:sp>
        <p:nvSpPr>
          <p:cNvPr id="25" name="テキスト ボックス 24">
            <a:extLst>
              <a:ext uri="{FF2B5EF4-FFF2-40B4-BE49-F238E27FC236}">
                <a16:creationId xmlns:a16="http://schemas.microsoft.com/office/drawing/2014/main" id="{6707A669-811C-74CC-13E3-9DE612DD0CB4}"/>
              </a:ext>
            </a:extLst>
          </p:cNvPr>
          <p:cNvSpPr txBox="1">
            <a:spLocks noGrp="1" noRot="1" noMove="1" noResize="1" noEditPoints="1" noAdjustHandles="1" noChangeArrowheads="1" noChangeShapeType="1"/>
          </p:cNvSpPr>
          <p:nvPr/>
        </p:nvSpPr>
        <p:spPr>
          <a:xfrm>
            <a:off x="8341639" y="2548989"/>
            <a:ext cx="3122342"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財政収支を改善し行政サービスを維持向上する</a:t>
            </a:r>
            <a:endParaRPr lang="en-US" altLang="ja-JP" sz="1600" b="1">
              <a:latin typeface="Noto Sans JP" panose="020B0500000000000000" pitchFamily="34" charset="-128"/>
              <a:ea typeface="Noto Sans JP" panose="020B0500000000000000" pitchFamily="34" charset="-128"/>
            </a:endParaRPr>
          </a:p>
        </p:txBody>
      </p:sp>
      <p:sp>
        <p:nvSpPr>
          <p:cNvPr id="26" name="右矢印 25">
            <a:extLst>
              <a:ext uri="{FF2B5EF4-FFF2-40B4-BE49-F238E27FC236}">
                <a16:creationId xmlns:a16="http://schemas.microsoft.com/office/drawing/2014/main" id="{F0AF05BF-689C-8E83-2457-35D8DE30E4B4}"/>
              </a:ext>
            </a:extLst>
          </p:cNvPr>
          <p:cNvSpPr/>
          <p:nvPr/>
        </p:nvSpPr>
        <p:spPr>
          <a:xfrm rot="12480320">
            <a:off x="2771090" y="4005340"/>
            <a:ext cx="1986274" cy="216548"/>
          </a:xfrm>
          <a:prstGeom prst="right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右矢印 27">
            <a:extLst>
              <a:ext uri="{FF2B5EF4-FFF2-40B4-BE49-F238E27FC236}">
                <a16:creationId xmlns:a16="http://schemas.microsoft.com/office/drawing/2014/main" id="{322FD2FD-E4CD-AF4E-2DF7-7BD1E0F6B827}"/>
              </a:ext>
            </a:extLst>
          </p:cNvPr>
          <p:cNvSpPr/>
          <p:nvPr/>
        </p:nvSpPr>
        <p:spPr>
          <a:xfrm rot="21118114">
            <a:off x="2384775" y="4032460"/>
            <a:ext cx="6191289" cy="240127"/>
          </a:xfrm>
          <a:prstGeom prst="right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a:extLst>
              <a:ext uri="{FF2B5EF4-FFF2-40B4-BE49-F238E27FC236}">
                <a16:creationId xmlns:a16="http://schemas.microsoft.com/office/drawing/2014/main" id="{0D0EF528-21F8-699A-52DB-D2E8EFE3A942}"/>
              </a:ext>
            </a:extLst>
          </p:cNvPr>
          <p:cNvSpPr/>
          <p:nvPr/>
        </p:nvSpPr>
        <p:spPr>
          <a:xfrm rot="16200000">
            <a:off x="9769348" y="4012997"/>
            <a:ext cx="973390" cy="245982"/>
          </a:xfrm>
          <a:prstGeom prst="rightArrow">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a:extLst>
              <a:ext uri="{FF2B5EF4-FFF2-40B4-BE49-F238E27FC236}">
                <a16:creationId xmlns:a16="http://schemas.microsoft.com/office/drawing/2014/main" id="{A27EBDDB-CFC9-69B0-E103-9F1FBEEE4EA4}"/>
              </a:ext>
            </a:extLst>
          </p:cNvPr>
          <p:cNvSpPr/>
          <p:nvPr/>
        </p:nvSpPr>
        <p:spPr>
          <a:xfrm rot="20387721">
            <a:off x="2470032" y="3968150"/>
            <a:ext cx="2794655" cy="217900"/>
          </a:xfrm>
          <a:prstGeom prst="right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右矢印 31">
            <a:extLst>
              <a:ext uri="{FF2B5EF4-FFF2-40B4-BE49-F238E27FC236}">
                <a16:creationId xmlns:a16="http://schemas.microsoft.com/office/drawing/2014/main" id="{3CFB139B-6E98-66E7-BF57-8853A62C309F}"/>
              </a:ext>
            </a:extLst>
          </p:cNvPr>
          <p:cNvSpPr/>
          <p:nvPr/>
        </p:nvSpPr>
        <p:spPr>
          <a:xfrm rot="13033267" flipV="1">
            <a:off x="5829994" y="4003450"/>
            <a:ext cx="1594402" cy="240958"/>
          </a:xfrm>
          <a:prstGeom prst="right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26F01A85-2071-28DB-5B64-6444C238DBE2}"/>
              </a:ext>
            </a:extLst>
          </p:cNvPr>
          <p:cNvSpPr txBox="1"/>
          <p:nvPr/>
        </p:nvSpPr>
        <p:spPr>
          <a:xfrm>
            <a:off x="6223468" y="5378933"/>
            <a:ext cx="2493370" cy="923330"/>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土浦の風土に触れ</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感情的な繋がりを涵養する</a:t>
            </a:r>
            <a:endParaRPr lang="en-US" altLang="ja-JP" b="1">
              <a:latin typeface="Noto Sans JP" panose="020B0500000000000000" pitchFamily="34" charset="-128"/>
              <a:ea typeface="Noto Sans JP" panose="020B0500000000000000" pitchFamily="34" charset="-128"/>
            </a:endParaRPr>
          </a:p>
        </p:txBody>
      </p:sp>
      <p:sp>
        <p:nvSpPr>
          <p:cNvPr id="2" name="右矢印 31">
            <a:extLst>
              <a:ext uri="{FF2B5EF4-FFF2-40B4-BE49-F238E27FC236}">
                <a16:creationId xmlns:a16="http://schemas.microsoft.com/office/drawing/2014/main" id="{8340952F-12D6-1708-A141-8FB3C0453D2A}"/>
              </a:ext>
            </a:extLst>
          </p:cNvPr>
          <p:cNvSpPr/>
          <p:nvPr/>
        </p:nvSpPr>
        <p:spPr>
          <a:xfrm rot="19804464" flipV="1">
            <a:off x="7271544" y="3949648"/>
            <a:ext cx="1865317" cy="282101"/>
          </a:xfrm>
          <a:prstGeom prst="rightArrow">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a:extLst>
              <a:ext uri="{FF2B5EF4-FFF2-40B4-BE49-F238E27FC236}">
                <a16:creationId xmlns:a16="http://schemas.microsoft.com/office/drawing/2014/main" id="{A5A9C3D3-A67B-83BC-4878-681362EB3BD0}"/>
              </a:ext>
            </a:extLst>
          </p:cNvPr>
          <p:cNvSpPr/>
          <p:nvPr/>
        </p:nvSpPr>
        <p:spPr>
          <a:xfrm rot="11215954">
            <a:off x="3265949" y="4011274"/>
            <a:ext cx="6878649" cy="225312"/>
          </a:xfrm>
          <a:prstGeom prst="rightArrow">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2123F037-B81A-DD7C-4D11-3BC68A328540}"/>
              </a:ext>
            </a:extLst>
          </p:cNvPr>
          <p:cNvSpPr>
            <a:spLocks noGrp="1"/>
          </p:cNvSpPr>
          <p:nvPr>
            <p:ph type="sldNum" sz="quarter" idx="4"/>
          </p:nvPr>
        </p:nvSpPr>
        <p:spPr/>
        <p:txBody>
          <a:bodyPr/>
          <a:lstStyle/>
          <a:p>
            <a:fld id="{920DAE75-F842-4F4B-A191-0461469ED5EB}" type="slidenum">
              <a:rPr lang="ja-JP" altLang="en-US" smtClean="0"/>
              <a:pPr/>
              <a:t>37</a:t>
            </a:fld>
            <a:endParaRPr lang="ja-JP" altLang="en-US"/>
          </a:p>
        </p:txBody>
      </p:sp>
    </p:spTree>
    <p:extLst>
      <p:ext uri="{BB962C8B-B14F-4D97-AF65-F5344CB8AC3E}">
        <p14:creationId xmlns:p14="http://schemas.microsoft.com/office/powerpoint/2010/main" val="484686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61CB7-D58E-A175-9403-2E3DD1E33919}"/>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BF0C3705-16E9-ECF2-FC6D-BA500794BF9A}"/>
              </a:ext>
            </a:extLst>
          </p:cNvPr>
          <p:cNvSpPr>
            <a:spLocks noGrp="1"/>
          </p:cNvSpPr>
          <p:nvPr>
            <p:ph type="title"/>
          </p:nvPr>
        </p:nvSpPr>
        <p:spPr/>
        <p:txBody>
          <a:bodyPr/>
          <a:lstStyle/>
          <a:p>
            <a:r>
              <a:rPr kumimoji="1" lang="ja-JP" altLang="en-US"/>
              <a:t>既存サービスの効率化</a:t>
            </a:r>
          </a:p>
        </p:txBody>
      </p:sp>
      <p:grpSp>
        <p:nvGrpSpPr>
          <p:cNvPr id="18" name="グループ化 17">
            <a:extLst>
              <a:ext uri="{FF2B5EF4-FFF2-40B4-BE49-F238E27FC236}">
                <a16:creationId xmlns:a16="http://schemas.microsoft.com/office/drawing/2014/main" id="{00DEFE40-7CED-2531-046C-66774D56AB72}"/>
              </a:ext>
            </a:extLst>
          </p:cNvPr>
          <p:cNvGrpSpPr/>
          <p:nvPr/>
        </p:nvGrpSpPr>
        <p:grpSpPr>
          <a:xfrm>
            <a:off x="674624" y="1670891"/>
            <a:ext cx="5229991" cy="2466180"/>
            <a:chOff x="700122" y="1567079"/>
            <a:chExt cx="5182170" cy="2501337"/>
          </a:xfrm>
        </p:grpSpPr>
        <p:sp>
          <p:nvSpPr>
            <p:cNvPr id="5" name="フローチャート: 代替処理 4">
              <a:extLst>
                <a:ext uri="{FF2B5EF4-FFF2-40B4-BE49-F238E27FC236}">
                  <a16:creationId xmlns:a16="http://schemas.microsoft.com/office/drawing/2014/main" id="{E493D852-755A-C4E1-D854-D6478D3C9BC0}"/>
                </a:ext>
              </a:extLst>
            </p:cNvPr>
            <p:cNvSpPr/>
            <p:nvPr/>
          </p:nvSpPr>
          <p:spPr>
            <a:xfrm>
              <a:off x="700122" y="1567079"/>
              <a:ext cx="5182170" cy="2501337"/>
            </a:xfrm>
            <a:prstGeom prst="flowChartAlternateProcess">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9" name="テキスト ボックス 8">
              <a:extLst>
                <a:ext uri="{FF2B5EF4-FFF2-40B4-BE49-F238E27FC236}">
                  <a16:creationId xmlns:a16="http://schemas.microsoft.com/office/drawing/2014/main" id="{2216823F-3741-4DF4-0C34-6A2CB998352F}"/>
                </a:ext>
              </a:extLst>
            </p:cNvPr>
            <p:cNvSpPr txBox="1"/>
            <p:nvPr/>
          </p:nvSpPr>
          <p:spPr>
            <a:xfrm>
              <a:off x="1942119" y="1863640"/>
              <a:ext cx="2698175" cy="954107"/>
            </a:xfrm>
            <a:prstGeom prst="rect">
              <a:avLst/>
            </a:prstGeom>
            <a:noFill/>
          </p:spPr>
          <p:txBody>
            <a:bodyPr wrap="none" rtlCol="0">
              <a:spAutoFit/>
            </a:bodyPr>
            <a:lstStyle/>
            <a:p>
              <a:pPr algn="ctr"/>
              <a:r>
                <a:rPr kumimoji="1" lang="ja-JP" altLang="en-US" sz="2800" b="1" u="sng">
                  <a:solidFill>
                    <a:schemeClr val="accent2">
                      <a:lumMod val="50000"/>
                    </a:schemeClr>
                  </a:solidFill>
                  <a:latin typeface="Noto Sans JP Medium" panose="020B0200000000000000" pitchFamily="50" charset="-128"/>
                  <a:ea typeface="Noto Sans JP Medium" panose="020B0200000000000000" pitchFamily="50" charset="-128"/>
                </a:rPr>
                <a:t>行政手続き等の</a:t>
              </a:r>
              <a:endParaRPr kumimoji="1" lang="en-US" altLang="ja-JP" sz="2800" b="1" u="sng">
                <a:solidFill>
                  <a:schemeClr val="accent2">
                    <a:lumMod val="50000"/>
                  </a:schemeClr>
                </a:solidFill>
                <a:latin typeface="Noto Sans JP Medium" panose="020B0200000000000000" pitchFamily="50" charset="-128"/>
                <a:ea typeface="Noto Sans JP Medium" panose="020B0200000000000000" pitchFamily="50" charset="-128"/>
              </a:endParaRPr>
            </a:p>
            <a:p>
              <a:pPr algn="ctr"/>
              <a:r>
                <a:rPr lang="en-US" altLang="ja-JP" sz="2800" b="1" u="sng">
                  <a:solidFill>
                    <a:schemeClr val="accent2">
                      <a:lumMod val="50000"/>
                    </a:schemeClr>
                  </a:solidFill>
                  <a:latin typeface="Noto Sans JP Medium" panose="020B0200000000000000" pitchFamily="50" charset="-128"/>
                  <a:ea typeface="Noto Sans JP Medium" panose="020B0200000000000000" pitchFamily="50" charset="-128"/>
                </a:rPr>
                <a:t>DX</a:t>
              </a:r>
              <a:r>
                <a:rPr lang="ja-JP" altLang="en-US" sz="2800" b="1" u="sng">
                  <a:solidFill>
                    <a:schemeClr val="accent2">
                      <a:lumMod val="50000"/>
                    </a:schemeClr>
                  </a:solidFill>
                  <a:latin typeface="Noto Sans JP Medium" panose="020B0200000000000000" pitchFamily="50" charset="-128"/>
                  <a:ea typeface="Noto Sans JP Medium" panose="020B0200000000000000" pitchFamily="50" charset="-128"/>
                </a:rPr>
                <a:t>推進</a:t>
              </a:r>
              <a:endParaRPr kumimoji="1" lang="ja-JP" altLang="en-US" sz="2800" b="1" u="sng">
                <a:solidFill>
                  <a:schemeClr val="accent2">
                    <a:lumMod val="50000"/>
                  </a:schemeClr>
                </a:solidFill>
                <a:latin typeface="Noto Sans JP Medium" panose="020B0200000000000000" pitchFamily="50" charset="-128"/>
                <a:ea typeface="Noto Sans JP Medium" panose="020B0200000000000000" pitchFamily="50" charset="-128"/>
              </a:endParaRPr>
            </a:p>
          </p:txBody>
        </p:sp>
        <p:sp>
          <p:nvSpPr>
            <p:cNvPr id="12" name="テキスト ボックス 11">
              <a:extLst>
                <a:ext uri="{FF2B5EF4-FFF2-40B4-BE49-F238E27FC236}">
                  <a16:creationId xmlns:a16="http://schemas.microsoft.com/office/drawing/2014/main" id="{98C7E3E0-7930-4DB6-AD88-CC134351D976}"/>
                </a:ext>
              </a:extLst>
            </p:cNvPr>
            <p:cNvSpPr txBox="1"/>
            <p:nvPr/>
          </p:nvSpPr>
          <p:spPr>
            <a:xfrm>
              <a:off x="1524066" y="2993966"/>
              <a:ext cx="3545727" cy="780410"/>
            </a:xfrm>
            <a:prstGeom prst="rect">
              <a:avLst/>
            </a:prstGeom>
            <a:noFill/>
          </p:spPr>
          <p:txBody>
            <a:bodyPr wrap="square">
              <a:spAutoFit/>
            </a:bodyPr>
            <a:lstStyle/>
            <a:p>
              <a:pPr algn="ctr"/>
              <a:r>
                <a:rPr lang="ja-JP" altLang="en-US" sz="2200">
                  <a:latin typeface="Noto Sans JP Medium" panose="020B0200000000000000" pitchFamily="50" charset="-128"/>
                  <a:ea typeface="Noto Sans JP Medium" panose="020B0200000000000000" pitchFamily="50" charset="-128"/>
                </a:rPr>
                <a:t>人件費と事務コストの削減</a:t>
              </a:r>
              <a:endParaRPr lang="en-US" altLang="ja-JP" sz="2200">
                <a:latin typeface="Noto Sans JP Medium" panose="020B0200000000000000" pitchFamily="50" charset="-128"/>
                <a:ea typeface="Noto Sans JP Medium" panose="020B0200000000000000" pitchFamily="50" charset="-128"/>
              </a:endParaRPr>
            </a:p>
            <a:p>
              <a:pPr algn="ctr"/>
              <a:r>
                <a:rPr lang="ja-JP" altLang="en-US" sz="2200">
                  <a:latin typeface="Noto Sans JP Medium" panose="020B0200000000000000" pitchFamily="50" charset="-128"/>
                  <a:ea typeface="Noto Sans JP Medium" panose="020B0200000000000000" pitchFamily="50" charset="-128"/>
                </a:rPr>
                <a:t>市民サービスの向上</a:t>
              </a:r>
              <a:endParaRPr lang="en-US" altLang="ja-JP" sz="2200">
                <a:latin typeface="Noto Sans JP Medium" panose="020B0200000000000000" pitchFamily="50" charset="-128"/>
                <a:ea typeface="Noto Sans JP Medium" panose="020B0200000000000000" pitchFamily="50" charset="-128"/>
              </a:endParaRPr>
            </a:p>
          </p:txBody>
        </p:sp>
      </p:grpSp>
      <p:grpSp>
        <p:nvGrpSpPr>
          <p:cNvPr id="19" name="グループ化 18">
            <a:extLst>
              <a:ext uri="{FF2B5EF4-FFF2-40B4-BE49-F238E27FC236}">
                <a16:creationId xmlns:a16="http://schemas.microsoft.com/office/drawing/2014/main" id="{EA6FE56B-8EC2-FEDC-EE56-D720C27D401A}"/>
              </a:ext>
            </a:extLst>
          </p:cNvPr>
          <p:cNvGrpSpPr/>
          <p:nvPr/>
        </p:nvGrpSpPr>
        <p:grpSpPr>
          <a:xfrm>
            <a:off x="6287386" y="1670891"/>
            <a:ext cx="5146035" cy="2466180"/>
            <a:chOff x="6400222" y="1567079"/>
            <a:chExt cx="5182170" cy="2747742"/>
          </a:xfrm>
        </p:grpSpPr>
        <p:sp>
          <p:nvSpPr>
            <p:cNvPr id="7" name="フローチャート: 代替処理 6">
              <a:extLst>
                <a:ext uri="{FF2B5EF4-FFF2-40B4-BE49-F238E27FC236}">
                  <a16:creationId xmlns:a16="http://schemas.microsoft.com/office/drawing/2014/main" id="{C53F5035-AE37-560E-B74B-A5EAA6529C8D}"/>
                </a:ext>
              </a:extLst>
            </p:cNvPr>
            <p:cNvSpPr/>
            <p:nvPr/>
          </p:nvSpPr>
          <p:spPr>
            <a:xfrm>
              <a:off x="6400222" y="1567079"/>
              <a:ext cx="5182170" cy="2747742"/>
            </a:xfrm>
            <a:prstGeom prst="flowChartAlternateProcess">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0" name="テキスト ボックス 9">
              <a:extLst>
                <a:ext uri="{FF2B5EF4-FFF2-40B4-BE49-F238E27FC236}">
                  <a16:creationId xmlns:a16="http://schemas.microsoft.com/office/drawing/2014/main" id="{9F1F5FB6-BCE7-6A3B-2D87-A72F7583B4D6}"/>
                </a:ext>
              </a:extLst>
            </p:cNvPr>
            <p:cNvSpPr txBox="1"/>
            <p:nvPr/>
          </p:nvSpPr>
          <p:spPr>
            <a:xfrm>
              <a:off x="7131283" y="2122348"/>
              <a:ext cx="3775393" cy="523220"/>
            </a:xfrm>
            <a:prstGeom prst="rect">
              <a:avLst/>
            </a:prstGeom>
            <a:noFill/>
          </p:spPr>
          <p:txBody>
            <a:bodyPr wrap="none" rtlCol="0">
              <a:spAutoFit/>
            </a:bodyPr>
            <a:lstStyle/>
            <a:p>
              <a:pPr algn="ctr"/>
              <a:r>
                <a:rPr kumimoji="1" lang="ja-JP" altLang="en-US" sz="2800" b="1" u="sng">
                  <a:solidFill>
                    <a:schemeClr val="accent2">
                      <a:lumMod val="50000"/>
                    </a:schemeClr>
                  </a:solidFill>
                  <a:latin typeface="Noto Sans JP Medium" panose="020B0200000000000000" pitchFamily="50" charset="-128"/>
                  <a:ea typeface="Noto Sans JP Medium" panose="020B0200000000000000" pitchFamily="50" charset="-128"/>
                </a:rPr>
                <a:t>ごみ処理施設の集約化</a:t>
              </a:r>
            </a:p>
          </p:txBody>
        </p:sp>
        <p:sp>
          <p:nvSpPr>
            <p:cNvPr id="15" name="テキスト ボックス 14">
              <a:extLst>
                <a:ext uri="{FF2B5EF4-FFF2-40B4-BE49-F238E27FC236}">
                  <a16:creationId xmlns:a16="http://schemas.microsoft.com/office/drawing/2014/main" id="{C353B447-33BC-E197-5A3F-084AFE5FBC67}"/>
                </a:ext>
              </a:extLst>
            </p:cNvPr>
            <p:cNvSpPr txBox="1"/>
            <p:nvPr/>
          </p:nvSpPr>
          <p:spPr>
            <a:xfrm>
              <a:off x="6878858" y="2771702"/>
              <a:ext cx="4280242" cy="1543119"/>
            </a:xfrm>
            <a:prstGeom prst="rect">
              <a:avLst/>
            </a:prstGeom>
            <a:noFill/>
          </p:spPr>
          <p:txBody>
            <a:bodyPr wrap="square">
              <a:spAutoFit/>
            </a:bodyPr>
            <a:lstStyle/>
            <a:p>
              <a:pPr algn="ctr"/>
              <a:r>
                <a:rPr lang="ja-JP" altLang="en-US" sz="2200">
                  <a:latin typeface="Noto Sans JP Medium" panose="020B0200000000000000" pitchFamily="50" charset="-128"/>
                  <a:ea typeface="Noto Sans JP Medium" panose="020B0200000000000000" pitchFamily="50" charset="-128"/>
                </a:rPr>
                <a:t>運転費・建設費・人件費の削減</a:t>
              </a:r>
              <a:endParaRPr lang="en-US" altLang="ja-JP" sz="2200">
                <a:latin typeface="Noto Sans JP Medium" panose="020B0200000000000000" pitchFamily="50" charset="-128"/>
                <a:ea typeface="Noto Sans JP Medium" panose="020B0200000000000000" pitchFamily="50" charset="-128"/>
              </a:endParaRPr>
            </a:p>
            <a:p>
              <a:pPr algn="ctr"/>
              <a:r>
                <a:rPr lang="en-US" altLang="ja-JP" sz="2200">
                  <a:latin typeface="Noto Sans JP Medium" panose="020B0200000000000000" pitchFamily="50" charset="-128"/>
                  <a:ea typeface="Noto Sans JP Medium" panose="020B0200000000000000" pitchFamily="50" charset="-128"/>
                </a:rPr>
                <a:t>CO</a:t>
              </a:r>
              <a:r>
                <a:rPr lang="ja-JP" altLang="en-US" sz="2200">
                  <a:latin typeface="Noto Sans JP Medium" panose="020B0200000000000000" pitchFamily="50" charset="-128"/>
                  <a:ea typeface="Noto Sans JP Medium" panose="020B0200000000000000" pitchFamily="50" charset="-128"/>
                </a:rPr>
                <a:t>₂排出量削減</a:t>
              </a:r>
              <a:endParaRPr lang="en-US" altLang="ja-JP" sz="2200">
                <a:latin typeface="Noto Sans JP Medium" panose="020B0200000000000000" pitchFamily="50" charset="-128"/>
                <a:ea typeface="Noto Sans JP Medium" panose="020B0200000000000000" pitchFamily="50" charset="-128"/>
              </a:endParaRPr>
            </a:p>
            <a:p>
              <a:pPr algn="ctr"/>
              <a:r>
                <a:rPr lang="ja-JP" altLang="en-US" sz="2200">
                  <a:latin typeface="Noto Sans JP Medium" panose="020B0200000000000000" pitchFamily="50" charset="-128"/>
                  <a:ea typeface="Noto Sans JP Medium" panose="020B0200000000000000" pitchFamily="50" charset="-128"/>
                </a:rPr>
                <a:t>発電効率上昇</a:t>
              </a:r>
              <a:endParaRPr lang="en-US" altLang="ja-JP" sz="2200">
                <a:latin typeface="Noto Sans JP Medium" panose="020B0200000000000000" pitchFamily="50" charset="-128"/>
                <a:ea typeface="Noto Sans JP Medium" panose="020B0200000000000000" pitchFamily="50" charset="-128"/>
              </a:endParaRPr>
            </a:p>
            <a:p>
              <a:pPr algn="ctr"/>
              <a:endParaRPr lang="ja-JP" altLang="en-US">
                <a:latin typeface="Noto Sans JP Medium" panose="020B0200000000000000" pitchFamily="50" charset="-128"/>
                <a:ea typeface="Noto Sans JP Medium" panose="020B0200000000000000" pitchFamily="50" charset="-128"/>
              </a:endParaRPr>
            </a:p>
          </p:txBody>
        </p:sp>
      </p:grpSp>
      <p:grpSp>
        <p:nvGrpSpPr>
          <p:cNvPr id="20" name="グループ化 19">
            <a:extLst>
              <a:ext uri="{FF2B5EF4-FFF2-40B4-BE49-F238E27FC236}">
                <a16:creationId xmlns:a16="http://schemas.microsoft.com/office/drawing/2014/main" id="{1AA72151-BE35-4D8E-3ED1-BC2B6958E264}"/>
              </a:ext>
            </a:extLst>
          </p:cNvPr>
          <p:cNvGrpSpPr/>
          <p:nvPr/>
        </p:nvGrpSpPr>
        <p:grpSpPr>
          <a:xfrm>
            <a:off x="674624" y="4310813"/>
            <a:ext cx="5281941" cy="2466179"/>
            <a:chOff x="700122" y="4244636"/>
            <a:chExt cx="5182170" cy="2501337"/>
          </a:xfrm>
        </p:grpSpPr>
        <p:sp>
          <p:nvSpPr>
            <p:cNvPr id="6" name="フローチャート: 代替処理 5">
              <a:extLst>
                <a:ext uri="{FF2B5EF4-FFF2-40B4-BE49-F238E27FC236}">
                  <a16:creationId xmlns:a16="http://schemas.microsoft.com/office/drawing/2014/main" id="{35ADDE99-723C-EC35-C411-DF24BD20F741}"/>
                </a:ext>
              </a:extLst>
            </p:cNvPr>
            <p:cNvSpPr/>
            <p:nvPr/>
          </p:nvSpPr>
          <p:spPr>
            <a:xfrm>
              <a:off x="700122" y="4244636"/>
              <a:ext cx="5182170" cy="2501337"/>
            </a:xfrm>
            <a:prstGeom prst="flowChartAlternateProcess">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3" name="テキスト ボックス 12">
              <a:extLst>
                <a:ext uri="{FF2B5EF4-FFF2-40B4-BE49-F238E27FC236}">
                  <a16:creationId xmlns:a16="http://schemas.microsoft.com/office/drawing/2014/main" id="{29DBBA6D-AE1A-DD26-B4FA-FA3A7D985851}"/>
                </a:ext>
              </a:extLst>
            </p:cNvPr>
            <p:cNvSpPr txBox="1"/>
            <p:nvPr/>
          </p:nvSpPr>
          <p:spPr>
            <a:xfrm>
              <a:off x="1884346" y="4837490"/>
              <a:ext cx="2698175" cy="523220"/>
            </a:xfrm>
            <a:prstGeom prst="rect">
              <a:avLst/>
            </a:prstGeom>
            <a:noFill/>
          </p:spPr>
          <p:txBody>
            <a:bodyPr wrap="none" rtlCol="0">
              <a:spAutoFit/>
            </a:bodyPr>
            <a:lstStyle/>
            <a:p>
              <a:pPr algn="ctr"/>
              <a:r>
                <a:rPr lang="ja-JP" altLang="en-US" sz="2800" b="1" u="sng">
                  <a:solidFill>
                    <a:schemeClr val="accent2">
                      <a:lumMod val="50000"/>
                    </a:schemeClr>
                  </a:solidFill>
                  <a:latin typeface="Noto Sans JP Medium" panose="020B0200000000000000" pitchFamily="50" charset="-128"/>
                  <a:ea typeface="Noto Sans JP Medium" panose="020B0200000000000000" pitchFamily="50" charset="-128"/>
                </a:rPr>
                <a:t>廃校の民間委託</a:t>
              </a:r>
              <a:endParaRPr kumimoji="1" lang="ja-JP" altLang="en-US" sz="2800" b="1" u="sng">
                <a:solidFill>
                  <a:schemeClr val="accent2">
                    <a:lumMod val="50000"/>
                  </a:schemeClr>
                </a:solidFill>
                <a:latin typeface="Noto Sans JP Medium" panose="020B0200000000000000" pitchFamily="50" charset="-128"/>
                <a:ea typeface="Noto Sans JP Medium" panose="020B0200000000000000" pitchFamily="50" charset="-128"/>
              </a:endParaRPr>
            </a:p>
          </p:txBody>
        </p:sp>
        <p:sp>
          <p:nvSpPr>
            <p:cNvPr id="16" name="テキスト ボックス 15">
              <a:extLst>
                <a:ext uri="{FF2B5EF4-FFF2-40B4-BE49-F238E27FC236}">
                  <a16:creationId xmlns:a16="http://schemas.microsoft.com/office/drawing/2014/main" id="{C1CA9CAF-67C5-958F-0BE9-82C59637CE59}"/>
                </a:ext>
              </a:extLst>
            </p:cNvPr>
            <p:cNvSpPr txBox="1"/>
            <p:nvPr/>
          </p:nvSpPr>
          <p:spPr>
            <a:xfrm>
              <a:off x="941412" y="5628778"/>
              <a:ext cx="4699588" cy="780410"/>
            </a:xfrm>
            <a:prstGeom prst="rect">
              <a:avLst/>
            </a:prstGeom>
            <a:noFill/>
          </p:spPr>
          <p:txBody>
            <a:bodyPr wrap="square">
              <a:spAutoFit/>
            </a:bodyPr>
            <a:lstStyle/>
            <a:p>
              <a:pPr algn="ctr"/>
              <a:r>
                <a:rPr lang="ja-JP" altLang="en-US" sz="2200">
                  <a:latin typeface="Noto Sans JP Medium" panose="020B0200000000000000" pitchFamily="50" charset="-128"/>
                  <a:ea typeface="Noto Sans JP Medium" panose="020B0200000000000000" pitchFamily="50" charset="-128"/>
                </a:rPr>
                <a:t>民間企業に用地・建物を売却、貸出</a:t>
              </a:r>
            </a:p>
            <a:p>
              <a:pPr algn="ctr"/>
              <a:r>
                <a:rPr lang="ja-JP" altLang="en-US" sz="2200">
                  <a:latin typeface="Noto Sans JP Medium" panose="020B0200000000000000" pitchFamily="50" charset="-128"/>
                  <a:ea typeface="Noto Sans JP Medium" panose="020B0200000000000000" pitchFamily="50" charset="-128"/>
                </a:rPr>
                <a:t>運営・維持管理費の削減</a:t>
              </a:r>
              <a:endParaRPr lang="en-US" altLang="ja-JP" sz="2200">
                <a:latin typeface="Noto Sans JP Medium" panose="020B0200000000000000" pitchFamily="50" charset="-128"/>
                <a:ea typeface="Noto Sans JP Medium" panose="020B0200000000000000" pitchFamily="50" charset="-128"/>
              </a:endParaRPr>
            </a:p>
          </p:txBody>
        </p:sp>
      </p:grpSp>
      <p:grpSp>
        <p:nvGrpSpPr>
          <p:cNvPr id="21" name="グループ化 20">
            <a:extLst>
              <a:ext uri="{FF2B5EF4-FFF2-40B4-BE49-F238E27FC236}">
                <a16:creationId xmlns:a16="http://schemas.microsoft.com/office/drawing/2014/main" id="{A0595391-ED85-ADC2-0DDF-B668183A4763}"/>
              </a:ext>
            </a:extLst>
          </p:cNvPr>
          <p:cNvGrpSpPr/>
          <p:nvPr/>
        </p:nvGrpSpPr>
        <p:grpSpPr>
          <a:xfrm>
            <a:off x="5904614" y="4310813"/>
            <a:ext cx="5913287" cy="2466179"/>
            <a:chOff x="6014763" y="4244636"/>
            <a:chExt cx="5954810" cy="2501337"/>
          </a:xfrm>
        </p:grpSpPr>
        <p:sp>
          <p:nvSpPr>
            <p:cNvPr id="8" name="フローチャート: 代替処理 7">
              <a:extLst>
                <a:ext uri="{FF2B5EF4-FFF2-40B4-BE49-F238E27FC236}">
                  <a16:creationId xmlns:a16="http://schemas.microsoft.com/office/drawing/2014/main" id="{7F51CBC5-3777-E067-6FDE-381BD13725C9}"/>
                </a:ext>
              </a:extLst>
            </p:cNvPr>
            <p:cNvSpPr/>
            <p:nvPr/>
          </p:nvSpPr>
          <p:spPr>
            <a:xfrm>
              <a:off x="6400222" y="4244636"/>
              <a:ext cx="5182170" cy="2501337"/>
            </a:xfrm>
            <a:prstGeom prst="flowChartAlternateProcess">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4" name="テキスト ボックス 13">
              <a:extLst>
                <a:ext uri="{FF2B5EF4-FFF2-40B4-BE49-F238E27FC236}">
                  <a16:creationId xmlns:a16="http://schemas.microsoft.com/office/drawing/2014/main" id="{20DC81D9-EDC6-9C9A-DE87-2818F8D6E930}"/>
                </a:ext>
              </a:extLst>
            </p:cNvPr>
            <p:cNvSpPr txBox="1"/>
            <p:nvPr/>
          </p:nvSpPr>
          <p:spPr>
            <a:xfrm>
              <a:off x="7278868" y="4411936"/>
              <a:ext cx="3416319" cy="954107"/>
            </a:xfrm>
            <a:prstGeom prst="rect">
              <a:avLst/>
            </a:prstGeom>
            <a:noFill/>
          </p:spPr>
          <p:txBody>
            <a:bodyPr wrap="none" rtlCol="0">
              <a:spAutoFit/>
            </a:bodyPr>
            <a:lstStyle/>
            <a:p>
              <a:pPr algn="ctr"/>
              <a:r>
                <a:rPr kumimoji="1" lang="ja-JP" altLang="en-US" sz="2800" b="1" u="sng">
                  <a:solidFill>
                    <a:schemeClr val="accent2">
                      <a:lumMod val="50000"/>
                    </a:schemeClr>
                  </a:solidFill>
                  <a:latin typeface="Noto Sans JP Medium" panose="020B0200000000000000" pitchFamily="50" charset="-128"/>
                  <a:ea typeface="Noto Sans JP Medium" panose="020B0200000000000000" pitchFamily="50" charset="-128"/>
                </a:rPr>
                <a:t>市民による</a:t>
              </a:r>
              <a:endParaRPr kumimoji="1" lang="en-US" altLang="ja-JP" sz="2800" b="1" u="sng">
                <a:solidFill>
                  <a:schemeClr val="accent2">
                    <a:lumMod val="50000"/>
                  </a:schemeClr>
                </a:solidFill>
                <a:latin typeface="Noto Sans JP Medium" panose="020B0200000000000000" pitchFamily="50" charset="-128"/>
                <a:ea typeface="Noto Sans JP Medium" panose="020B0200000000000000" pitchFamily="50" charset="-128"/>
              </a:endParaRPr>
            </a:p>
            <a:p>
              <a:pPr algn="ctr"/>
              <a:r>
                <a:rPr kumimoji="1" lang="ja-JP" altLang="en-US" sz="2800" b="1" u="sng">
                  <a:solidFill>
                    <a:schemeClr val="accent2">
                      <a:lumMod val="50000"/>
                    </a:schemeClr>
                  </a:solidFill>
                  <a:latin typeface="Noto Sans JP Medium" panose="020B0200000000000000" pitchFamily="50" charset="-128"/>
                  <a:ea typeface="Noto Sans JP Medium" panose="020B0200000000000000" pitchFamily="50" charset="-128"/>
                </a:rPr>
                <a:t>公共施設の管理運営</a:t>
              </a:r>
            </a:p>
          </p:txBody>
        </p:sp>
        <p:sp>
          <p:nvSpPr>
            <p:cNvPr id="17" name="テキスト ボックス 16">
              <a:extLst>
                <a:ext uri="{FF2B5EF4-FFF2-40B4-BE49-F238E27FC236}">
                  <a16:creationId xmlns:a16="http://schemas.microsoft.com/office/drawing/2014/main" id="{3AA39DD4-8366-C28C-9F7F-8C8A1806A5CB}"/>
                </a:ext>
              </a:extLst>
            </p:cNvPr>
            <p:cNvSpPr txBox="1"/>
            <p:nvPr/>
          </p:nvSpPr>
          <p:spPr>
            <a:xfrm>
              <a:off x="6014763" y="5407594"/>
              <a:ext cx="5954810" cy="1123792"/>
            </a:xfrm>
            <a:prstGeom prst="rect">
              <a:avLst/>
            </a:prstGeom>
            <a:noFill/>
          </p:spPr>
          <p:txBody>
            <a:bodyPr wrap="square">
              <a:spAutoFit/>
            </a:bodyPr>
            <a:lstStyle/>
            <a:p>
              <a:pPr algn="ctr"/>
              <a:r>
                <a:rPr lang="ja-JP" altLang="en-US" sz="2200">
                  <a:latin typeface="Noto Sans JP Medium" panose="020B0200000000000000" pitchFamily="50" charset="-128"/>
                  <a:ea typeface="Noto Sans JP Medium" panose="020B0200000000000000" pitchFamily="50" charset="-128"/>
                </a:rPr>
                <a:t>管理運営のための市民コミュニティ形成</a:t>
              </a:r>
              <a:endParaRPr lang="en-US" altLang="ja-JP" sz="2200">
                <a:latin typeface="Noto Sans JP Medium" panose="020B0200000000000000" pitchFamily="50" charset="-128"/>
                <a:ea typeface="Noto Sans JP Medium" panose="020B0200000000000000" pitchFamily="50" charset="-128"/>
              </a:endParaRPr>
            </a:p>
            <a:p>
              <a:pPr algn="ctr"/>
              <a:r>
                <a:rPr lang="ja-JP" altLang="en-US" sz="2200">
                  <a:latin typeface="Noto Sans JP Medium" panose="020B0200000000000000" pitchFamily="50" charset="-128"/>
                  <a:ea typeface="Noto Sans JP Medium" panose="020B0200000000000000" pitchFamily="50" charset="-128"/>
                </a:rPr>
                <a:t>地域交流が生まれる</a:t>
              </a:r>
              <a:endParaRPr lang="en-US" altLang="ja-JP" sz="2200">
                <a:latin typeface="Noto Sans JP Medium" panose="020B0200000000000000" pitchFamily="50" charset="-128"/>
                <a:ea typeface="Noto Sans JP Medium" panose="020B0200000000000000" pitchFamily="50" charset="-128"/>
              </a:endParaRPr>
            </a:p>
            <a:p>
              <a:pPr algn="ctr"/>
              <a:r>
                <a:rPr lang="ja-JP" altLang="en-US" sz="2200">
                  <a:latin typeface="Noto Sans JP Medium" panose="020B0200000000000000" pitchFamily="50" charset="-128"/>
                  <a:ea typeface="Noto Sans JP Medium" panose="020B0200000000000000" pitchFamily="50" charset="-128"/>
                </a:rPr>
                <a:t>維持管理・人件費の削減</a:t>
              </a:r>
            </a:p>
          </p:txBody>
        </p:sp>
      </p:grpSp>
      <p:pic>
        <p:nvPicPr>
          <p:cNvPr id="36" name="グラフィックス 35" descr="校舎 枠線">
            <a:extLst>
              <a:ext uri="{FF2B5EF4-FFF2-40B4-BE49-F238E27FC236}">
                <a16:creationId xmlns:a16="http://schemas.microsoft.com/office/drawing/2014/main" id="{BB621E13-E9C4-0856-A559-6D6328F73E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90727" y="4401371"/>
            <a:ext cx="914400" cy="914400"/>
          </a:xfrm>
          <a:prstGeom prst="rect">
            <a:avLst/>
          </a:prstGeom>
        </p:spPr>
      </p:pic>
      <p:sp>
        <p:nvSpPr>
          <p:cNvPr id="2" name="スライド番号プレースホルダー 1">
            <a:extLst>
              <a:ext uri="{FF2B5EF4-FFF2-40B4-BE49-F238E27FC236}">
                <a16:creationId xmlns:a16="http://schemas.microsoft.com/office/drawing/2014/main" id="{10366FD0-6FD4-43B4-F07E-EC58A8235CF2}"/>
              </a:ext>
            </a:extLst>
          </p:cNvPr>
          <p:cNvSpPr>
            <a:spLocks noGrp="1"/>
          </p:cNvSpPr>
          <p:nvPr>
            <p:ph type="sldNum" sz="quarter" idx="4"/>
          </p:nvPr>
        </p:nvSpPr>
        <p:spPr/>
        <p:txBody>
          <a:bodyPr/>
          <a:lstStyle/>
          <a:p>
            <a:fld id="{920DAE75-F842-4F4B-A191-0461469ED5EB}" type="slidenum">
              <a:rPr lang="ja-JP" altLang="en-US" smtClean="0"/>
              <a:pPr/>
              <a:t>38</a:t>
            </a:fld>
            <a:endParaRPr lang="ja-JP" altLang="en-US"/>
          </a:p>
        </p:txBody>
      </p:sp>
      <p:pic>
        <p:nvPicPr>
          <p:cNvPr id="38" name="グラフィックス 37" descr="スマート フォン 単色塗りつぶし">
            <a:extLst>
              <a:ext uri="{FF2B5EF4-FFF2-40B4-BE49-F238E27FC236}">
                <a16:creationId xmlns:a16="http://schemas.microsoft.com/office/drawing/2014/main" id="{36955DAE-805C-97BA-F08E-C3CF8C25B17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36071" y="3064362"/>
            <a:ext cx="914400" cy="914400"/>
          </a:xfrm>
          <a:prstGeom prst="rect">
            <a:avLst/>
          </a:prstGeom>
        </p:spPr>
      </p:pic>
      <p:pic>
        <p:nvPicPr>
          <p:cNvPr id="40" name="グラフィックス 39" descr="工場 単色塗りつぶし">
            <a:extLst>
              <a:ext uri="{FF2B5EF4-FFF2-40B4-BE49-F238E27FC236}">
                <a16:creationId xmlns:a16="http://schemas.microsoft.com/office/drawing/2014/main" id="{8140EFA7-E3F9-85CD-F38E-D6E43FABDF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56149" y="3077723"/>
            <a:ext cx="914400" cy="914400"/>
          </a:xfrm>
          <a:prstGeom prst="rect">
            <a:avLst/>
          </a:prstGeom>
        </p:spPr>
      </p:pic>
      <p:pic>
        <p:nvPicPr>
          <p:cNvPr id="42" name="グラフィックス 41" descr="ダンス 単色塗りつぶし">
            <a:extLst>
              <a:ext uri="{FF2B5EF4-FFF2-40B4-BE49-F238E27FC236}">
                <a16:creationId xmlns:a16="http://schemas.microsoft.com/office/drawing/2014/main" id="{589D3024-1446-6E92-62E2-03DA29C943E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54633" y="4417103"/>
            <a:ext cx="914400" cy="914400"/>
          </a:xfrm>
          <a:prstGeom prst="rect">
            <a:avLst/>
          </a:prstGeom>
        </p:spPr>
      </p:pic>
    </p:spTree>
    <p:extLst>
      <p:ext uri="{BB962C8B-B14F-4D97-AF65-F5344CB8AC3E}">
        <p14:creationId xmlns:p14="http://schemas.microsoft.com/office/powerpoint/2010/main" val="654724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C69A7-8B5D-F190-5AEC-45C3540A7FB9}"/>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8D1FF65F-5C07-E8B9-28C3-58A9E3799529}"/>
              </a:ext>
            </a:extLst>
          </p:cNvPr>
          <p:cNvSpPr>
            <a:spLocks noGrp="1"/>
          </p:cNvSpPr>
          <p:nvPr>
            <p:ph type="title"/>
          </p:nvPr>
        </p:nvSpPr>
        <p:spPr>
          <a:xfrm>
            <a:off x="460601" y="762061"/>
            <a:ext cx="10174742" cy="628798"/>
          </a:xfrm>
        </p:spPr>
        <p:txBody>
          <a:bodyPr>
            <a:normAutofit/>
          </a:bodyPr>
          <a:lstStyle/>
          <a:p>
            <a:r>
              <a:rPr kumimoji="1" lang="ja-JP" altLang="en-US"/>
              <a:t>既存サービスの効率化</a:t>
            </a:r>
          </a:p>
        </p:txBody>
      </p:sp>
      <p:sp>
        <p:nvSpPr>
          <p:cNvPr id="3" name="コンテンツ プレースホルダー 2">
            <a:extLst>
              <a:ext uri="{FF2B5EF4-FFF2-40B4-BE49-F238E27FC236}">
                <a16:creationId xmlns:a16="http://schemas.microsoft.com/office/drawing/2014/main" id="{00DD8EE2-1AFB-3E6D-9E36-73F813FCB2DF}"/>
              </a:ext>
            </a:extLst>
          </p:cNvPr>
          <p:cNvSpPr>
            <a:spLocks noGrp="1"/>
          </p:cNvSpPr>
          <p:nvPr>
            <p:ph sz="half" idx="1"/>
          </p:nvPr>
        </p:nvSpPr>
        <p:spPr>
          <a:xfrm>
            <a:off x="393669" y="1502141"/>
            <a:ext cx="5472598" cy="1080705"/>
          </a:xfrm>
        </p:spPr>
        <p:txBody>
          <a:bodyPr>
            <a:normAutofit/>
          </a:bodyPr>
          <a:lstStyle/>
          <a:p>
            <a:pPr marL="0" indent="0">
              <a:buNone/>
            </a:pPr>
            <a:r>
              <a:rPr lang="ja-JP" altLang="en-US" sz="3200" u="sng"/>
              <a:t>中間後の作業</a:t>
            </a:r>
          </a:p>
        </p:txBody>
      </p:sp>
      <p:sp>
        <p:nvSpPr>
          <p:cNvPr id="12" name="矢印: 山形 11">
            <a:extLst>
              <a:ext uri="{FF2B5EF4-FFF2-40B4-BE49-F238E27FC236}">
                <a16:creationId xmlns:a16="http://schemas.microsoft.com/office/drawing/2014/main" id="{EE36A180-8866-0D92-C9E6-1349DE2FE2A9}"/>
              </a:ext>
            </a:extLst>
          </p:cNvPr>
          <p:cNvSpPr/>
          <p:nvPr/>
        </p:nvSpPr>
        <p:spPr>
          <a:xfrm rot="5400000">
            <a:off x="433907" y="2234726"/>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矢印: 山形 17">
            <a:extLst>
              <a:ext uri="{FF2B5EF4-FFF2-40B4-BE49-F238E27FC236}">
                <a16:creationId xmlns:a16="http://schemas.microsoft.com/office/drawing/2014/main" id="{806B74E0-D575-C6F9-57EC-770104FE81F5}"/>
              </a:ext>
            </a:extLst>
          </p:cNvPr>
          <p:cNvSpPr/>
          <p:nvPr/>
        </p:nvSpPr>
        <p:spPr>
          <a:xfrm rot="5400000">
            <a:off x="433907" y="4942795"/>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矢印: 山形 19">
            <a:extLst>
              <a:ext uri="{FF2B5EF4-FFF2-40B4-BE49-F238E27FC236}">
                <a16:creationId xmlns:a16="http://schemas.microsoft.com/office/drawing/2014/main" id="{F2B9E758-578E-FA23-25C9-B99E98EC4B65}"/>
              </a:ext>
            </a:extLst>
          </p:cNvPr>
          <p:cNvSpPr/>
          <p:nvPr/>
        </p:nvSpPr>
        <p:spPr>
          <a:xfrm rot="5400000">
            <a:off x="433908" y="3588761"/>
            <a:ext cx="1595567" cy="1372788"/>
          </a:xfrm>
          <a:prstGeom prst="chevron">
            <a:avLst>
              <a:gd name="adj" fmla="val 32555"/>
            </a:avLst>
          </a:prstGeom>
          <a:solidFill>
            <a:srgbClr val="AAD6E7"/>
          </a:solidFill>
          <a:ln>
            <a:solidFill>
              <a:srgbClr val="AAD6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正方形/長方形 23">
            <a:extLst>
              <a:ext uri="{FF2B5EF4-FFF2-40B4-BE49-F238E27FC236}">
                <a16:creationId xmlns:a16="http://schemas.microsoft.com/office/drawing/2014/main" id="{BAB078C1-DA05-F169-705B-0CD4649473BC}"/>
              </a:ext>
            </a:extLst>
          </p:cNvPr>
          <p:cNvSpPr/>
          <p:nvPr/>
        </p:nvSpPr>
        <p:spPr>
          <a:xfrm>
            <a:off x="2576622" y="2125598"/>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・各項目の現状コストを調査</a:t>
            </a:r>
            <a:endParaRPr lang="en-US" altLang="ja-JP" sz="2800">
              <a:latin typeface="Noto Sans JP Medium" panose="020B0200000000000000" pitchFamily="50" charset="-128"/>
              <a:ea typeface="Noto Sans JP Medium" panose="020B0200000000000000" pitchFamily="50" charset="-128"/>
            </a:endParaRPr>
          </a:p>
          <a:p>
            <a:r>
              <a:rPr lang="ja-JP" altLang="en-US" sz="2800">
                <a:latin typeface="Noto Sans JP Medium" panose="020B0200000000000000" pitchFamily="50" charset="-128"/>
                <a:ea typeface="Noto Sans JP Medium" panose="020B0200000000000000" pitchFamily="50" charset="-128"/>
              </a:rPr>
              <a:t>・類似事例の調査・課題の明確化</a:t>
            </a:r>
            <a:endParaRPr lang="en-US" altLang="ja-JP" sz="2800">
              <a:latin typeface="Noto Sans JP Medium" panose="020B0200000000000000" pitchFamily="50" charset="-128"/>
              <a:ea typeface="Noto Sans JP Medium" panose="020B0200000000000000" pitchFamily="50" charset="-128"/>
            </a:endParaRPr>
          </a:p>
        </p:txBody>
      </p:sp>
      <p:sp>
        <p:nvSpPr>
          <p:cNvPr id="29" name="テキスト ボックス 28">
            <a:extLst>
              <a:ext uri="{FF2B5EF4-FFF2-40B4-BE49-F238E27FC236}">
                <a16:creationId xmlns:a16="http://schemas.microsoft.com/office/drawing/2014/main" id="{31C85882-EBE9-9CA2-1464-10622E081F34}"/>
              </a:ext>
            </a:extLst>
          </p:cNvPr>
          <p:cNvSpPr txBox="1"/>
          <p:nvPr/>
        </p:nvSpPr>
        <p:spPr>
          <a:xfrm>
            <a:off x="369912" y="3968644"/>
            <a:ext cx="1723550" cy="461665"/>
          </a:xfrm>
          <a:prstGeom prst="rect">
            <a:avLst/>
          </a:prstGeom>
          <a:noFill/>
        </p:spPr>
        <p:txBody>
          <a:bodyPr wrap="none" rtlCol="0">
            <a:spAutoFit/>
          </a:bodyPr>
          <a:lstStyle/>
          <a:p>
            <a:pPr algn="ctr"/>
            <a:r>
              <a:rPr kumimoji="1" lang="ja-JP" altLang="en-US" sz="2400">
                <a:latin typeface="Noto Sans JP Medium" panose="020B0200000000000000" pitchFamily="50" charset="-128"/>
                <a:ea typeface="Noto Sans JP Medium" panose="020B0200000000000000" pitchFamily="50" charset="-128"/>
              </a:rPr>
              <a:t>内容の</a:t>
            </a:r>
            <a:r>
              <a:rPr lang="ja-JP" altLang="en-US" sz="2400">
                <a:latin typeface="Noto Sans JP Medium" panose="020B0200000000000000" pitchFamily="50" charset="-128"/>
                <a:ea typeface="Noto Sans JP Medium" panose="020B0200000000000000" pitchFamily="50" charset="-128"/>
              </a:rPr>
              <a:t>検討</a:t>
            </a:r>
            <a:endParaRPr kumimoji="1" lang="ja-JP" altLang="en-US" sz="2400">
              <a:latin typeface="Noto Sans JP Medium" panose="020B0200000000000000" pitchFamily="50" charset="-128"/>
              <a:ea typeface="Noto Sans JP Medium" panose="020B0200000000000000" pitchFamily="50" charset="-128"/>
            </a:endParaRPr>
          </a:p>
        </p:txBody>
      </p:sp>
      <p:sp>
        <p:nvSpPr>
          <p:cNvPr id="31" name="正方形/長方形 30">
            <a:extLst>
              <a:ext uri="{FF2B5EF4-FFF2-40B4-BE49-F238E27FC236}">
                <a16:creationId xmlns:a16="http://schemas.microsoft.com/office/drawing/2014/main" id="{C6628690-C7C8-0F4B-36D2-01C549E14402}"/>
              </a:ext>
            </a:extLst>
          </p:cNvPr>
          <p:cNvSpPr/>
          <p:nvPr/>
        </p:nvSpPr>
        <p:spPr>
          <a:xfrm>
            <a:off x="2576622" y="34747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800">
                <a:latin typeface="Noto Sans JP Medium" panose="020B0200000000000000" pitchFamily="50" charset="-128"/>
                <a:ea typeface="Noto Sans JP Medium" panose="020B0200000000000000" pitchFamily="50" charset="-128"/>
              </a:rPr>
              <a:t>・各項目の規模や具体的事業内容の検討</a:t>
            </a:r>
            <a:endParaRPr kumimoji="1" lang="en-US" altLang="ja-JP" sz="2800">
              <a:latin typeface="Noto Sans JP Medium" panose="020B0200000000000000" pitchFamily="50" charset="-128"/>
              <a:ea typeface="Noto Sans JP Medium" panose="020B0200000000000000" pitchFamily="50" charset="-128"/>
            </a:endParaRPr>
          </a:p>
        </p:txBody>
      </p:sp>
      <p:sp>
        <p:nvSpPr>
          <p:cNvPr id="32" name="正方形/長方形 31">
            <a:extLst>
              <a:ext uri="{FF2B5EF4-FFF2-40B4-BE49-F238E27FC236}">
                <a16:creationId xmlns:a16="http://schemas.microsoft.com/office/drawing/2014/main" id="{0F655BCD-E8F4-68DE-D3BE-4A6F3E638A50}"/>
              </a:ext>
            </a:extLst>
          </p:cNvPr>
          <p:cNvSpPr/>
          <p:nvPr/>
        </p:nvSpPr>
        <p:spPr>
          <a:xfrm>
            <a:off x="2576622" y="4860653"/>
            <a:ext cx="8058722" cy="1183222"/>
          </a:xfrm>
          <a:prstGeom prst="rect">
            <a:avLst/>
          </a:prstGeom>
          <a:solidFill>
            <a:srgbClr val="3494BA"/>
          </a:solidFill>
          <a:ln>
            <a:solidFill>
              <a:srgbClr val="3494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a:latin typeface="Noto Sans JP Medium" panose="020B0200000000000000" pitchFamily="50" charset="-128"/>
                <a:ea typeface="Noto Sans JP Medium" panose="020B0200000000000000" pitchFamily="50" charset="-128"/>
              </a:rPr>
              <a:t>・</a:t>
            </a:r>
            <a:r>
              <a:rPr kumimoji="1" lang="ja-JP" altLang="en-US" sz="2800">
                <a:latin typeface="Noto Sans JP Medium" panose="020B0200000000000000" pitchFamily="50" charset="-128"/>
                <a:ea typeface="Noto Sans JP Medium" panose="020B0200000000000000" pitchFamily="50" charset="-128"/>
              </a:rPr>
              <a:t>期待できる削減費用の算出</a:t>
            </a:r>
            <a:endParaRPr kumimoji="1" lang="en-US" altLang="ja-JP" sz="2800">
              <a:latin typeface="Noto Sans JP Medium" panose="020B0200000000000000" pitchFamily="50" charset="-128"/>
              <a:ea typeface="Noto Sans JP Medium" panose="020B0200000000000000" pitchFamily="50" charset="-128"/>
            </a:endParaRPr>
          </a:p>
          <a:p>
            <a:r>
              <a:rPr lang="ja-JP" altLang="en-US" sz="2800">
                <a:latin typeface="Noto Sans JP Medium" panose="020B0200000000000000" pitchFamily="50" charset="-128"/>
                <a:ea typeface="Noto Sans JP Medium" panose="020B0200000000000000" pitchFamily="50" charset="-128"/>
              </a:rPr>
              <a:t>・実現可能性についての検討</a:t>
            </a:r>
            <a:endParaRPr kumimoji="1" lang="en-US" altLang="ja-JP" sz="2800">
              <a:latin typeface="Noto Sans JP Medium" panose="020B0200000000000000" pitchFamily="50" charset="-128"/>
              <a:ea typeface="Noto Sans JP Medium" panose="020B0200000000000000" pitchFamily="50" charset="-128"/>
            </a:endParaRPr>
          </a:p>
        </p:txBody>
      </p:sp>
      <p:sp>
        <p:nvSpPr>
          <p:cNvPr id="2" name="テキスト ボックス 1">
            <a:extLst>
              <a:ext uri="{FF2B5EF4-FFF2-40B4-BE49-F238E27FC236}">
                <a16:creationId xmlns:a16="http://schemas.microsoft.com/office/drawing/2014/main" id="{6AFCADD2-A821-C141-546F-9EC5B1B383A9}"/>
              </a:ext>
            </a:extLst>
          </p:cNvPr>
          <p:cNvSpPr txBox="1"/>
          <p:nvPr/>
        </p:nvSpPr>
        <p:spPr>
          <a:xfrm>
            <a:off x="369914" y="5452264"/>
            <a:ext cx="1723549" cy="461665"/>
          </a:xfrm>
          <a:prstGeom prst="rect">
            <a:avLst/>
          </a:prstGeom>
          <a:noFill/>
        </p:spPr>
        <p:txBody>
          <a:bodyPr wrap="none" rtlCol="0">
            <a:spAutoFit/>
          </a:bodyPr>
          <a:lstStyle/>
          <a:p>
            <a:r>
              <a:rPr lang="ja-JP" altLang="en-US" sz="2400">
                <a:latin typeface="Noto Sans JP Medium" panose="020B0200000000000000" pitchFamily="50" charset="-128"/>
                <a:ea typeface="Noto Sans JP Medium" panose="020B0200000000000000" pitchFamily="50" charset="-128"/>
              </a:rPr>
              <a:t>効果の検討</a:t>
            </a:r>
            <a:endParaRPr kumimoji="1" lang="ja-JP" altLang="en-US" sz="2400">
              <a:latin typeface="Noto Sans JP Medium" panose="020B0200000000000000" pitchFamily="50" charset="-128"/>
              <a:ea typeface="Noto Sans JP Medium" panose="020B0200000000000000" pitchFamily="50" charset="-128"/>
            </a:endParaRPr>
          </a:p>
        </p:txBody>
      </p:sp>
      <p:sp>
        <p:nvSpPr>
          <p:cNvPr id="5" name="テキスト ボックス 4">
            <a:extLst>
              <a:ext uri="{FF2B5EF4-FFF2-40B4-BE49-F238E27FC236}">
                <a16:creationId xmlns:a16="http://schemas.microsoft.com/office/drawing/2014/main" id="{59D17230-10CA-EDBD-6472-53937C9A2441}"/>
              </a:ext>
            </a:extLst>
          </p:cNvPr>
          <p:cNvSpPr txBox="1"/>
          <p:nvPr/>
        </p:nvSpPr>
        <p:spPr>
          <a:xfrm>
            <a:off x="545296" y="2715000"/>
            <a:ext cx="1415772" cy="461665"/>
          </a:xfrm>
          <a:prstGeom prst="rect">
            <a:avLst/>
          </a:prstGeom>
          <a:noFill/>
        </p:spPr>
        <p:txBody>
          <a:bodyPr wrap="none" rtlCol="0">
            <a:spAutoFit/>
          </a:bodyPr>
          <a:lstStyle/>
          <a:p>
            <a:pPr algn="ctr"/>
            <a:r>
              <a:rPr lang="ja-JP" altLang="en-US" sz="2400">
                <a:latin typeface="Noto Sans JP Medium" panose="020B0200000000000000" pitchFamily="50" charset="-128"/>
                <a:ea typeface="Noto Sans JP Medium" panose="020B0200000000000000" pitchFamily="50" charset="-128"/>
              </a:rPr>
              <a:t>現状把握</a:t>
            </a:r>
            <a:endParaRPr kumimoji="1" lang="en-US" altLang="ja-JP" sz="2400">
              <a:latin typeface="Noto Sans JP Medium" panose="020B0200000000000000" pitchFamily="50" charset="-128"/>
              <a:ea typeface="Noto Sans JP Medium" panose="020B0200000000000000" pitchFamily="50" charset="-128"/>
            </a:endParaRPr>
          </a:p>
        </p:txBody>
      </p:sp>
      <p:sp>
        <p:nvSpPr>
          <p:cNvPr id="6" name="スライド番号プレースホルダー 5">
            <a:extLst>
              <a:ext uri="{FF2B5EF4-FFF2-40B4-BE49-F238E27FC236}">
                <a16:creationId xmlns:a16="http://schemas.microsoft.com/office/drawing/2014/main" id="{3497C2A7-729A-0138-9D98-554CD3F04A5A}"/>
              </a:ext>
            </a:extLst>
          </p:cNvPr>
          <p:cNvSpPr>
            <a:spLocks noGrp="1"/>
          </p:cNvSpPr>
          <p:nvPr>
            <p:ph type="sldNum" sz="quarter" idx="4"/>
          </p:nvPr>
        </p:nvSpPr>
        <p:spPr/>
        <p:txBody>
          <a:bodyPr/>
          <a:lstStyle/>
          <a:p>
            <a:fld id="{920DAE75-F842-4F4B-A191-0461469ED5EB}" type="slidenum">
              <a:rPr lang="ja-JP" altLang="en-US" smtClean="0"/>
              <a:pPr/>
              <a:t>39</a:t>
            </a:fld>
            <a:endParaRPr lang="ja-JP" altLang="en-US"/>
          </a:p>
        </p:txBody>
      </p:sp>
    </p:spTree>
    <p:extLst>
      <p:ext uri="{BB962C8B-B14F-4D97-AF65-F5344CB8AC3E}">
        <p14:creationId xmlns:p14="http://schemas.microsoft.com/office/powerpoint/2010/main" val="1617236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2C0AC-A04E-0108-2A54-149DC8460D50}"/>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1F2075AD-8BAE-39FE-A3E6-34A5B7A388FE}"/>
              </a:ext>
            </a:extLst>
          </p:cNvPr>
          <p:cNvSpPr>
            <a:spLocks noGrp="1"/>
          </p:cNvSpPr>
          <p:nvPr>
            <p:ph type="sldNum" sz="quarter" idx="4"/>
          </p:nvPr>
        </p:nvSpPr>
        <p:spPr/>
        <p:txBody>
          <a:bodyPr/>
          <a:lstStyle/>
          <a:p>
            <a:fld id="{920DAE75-F842-4F4B-A191-0461469ED5EB}" type="slidenum">
              <a:rPr lang="ja-JP" altLang="en-US" smtClean="0"/>
              <a:pPr/>
              <a:t>40</a:t>
            </a:fld>
            <a:endParaRPr lang="ja-JP" altLang="en-US"/>
          </a:p>
        </p:txBody>
      </p:sp>
      <p:graphicFrame>
        <p:nvGraphicFramePr>
          <p:cNvPr id="15" name="表 14">
            <a:extLst>
              <a:ext uri="{FF2B5EF4-FFF2-40B4-BE49-F238E27FC236}">
                <a16:creationId xmlns:a16="http://schemas.microsoft.com/office/drawing/2014/main" id="{4924F2BD-4806-8EB9-0944-E71D9651DEDA}"/>
              </a:ext>
            </a:extLst>
          </p:cNvPr>
          <p:cNvGraphicFramePr>
            <a:graphicFrameLocks/>
          </p:cNvGraphicFramePr>
          <p:nvPr>
            <p:extLst>
              <p:ext uri="{D42A27DB-BD31-4B8C-83A1-F6EECF244321}">
                <p14:modId xmlns:p14="http://schemas.microsoft.com/office/powerpoint/2010/main" val="903877988"/>
              </p:ext>
            </p:extLst>
          </p:nvPr>
        </p:nvGraphicFramePr>
        <p:xfrm>
          <a:off x="556439" y="697781"/>
          <a:ext cx="11079122" cy="1829978"/>
        </p:xfrm>
        <a:graphic>
          <a:graphicData uri="http://schemas.openxmlformats.org/drawingml/2006/table">
            <a:tbl>
              <a:tblPr firstRow="1" bandRow="1">
                <a:tableStyleId>{5C22544A-7EE6-4342-B048-85BDC9FD1C3A}</a:tableStyleId>
              </a:tblPr>
              <a:tblGrid>
                <a:gridCol w="3727966">
                  <a:extLst>
                    <a:ext uri="{9D8B030D-6E8A-4147-A177-3AD203B41FA5}">
                      <a16:colId xmlns:a16="http://schemas.microsoft.com/office/drawing/2014/main" val="4019008449"/>
                    </a:ext>
                  </a:extLst>
                </a:gridCol>
                <a:gridCol w="3675578">
                  <a:extLst>
                    <a:ext uri="{9D8B030D-6E8A-4147-A177-3AD203B41FA5}">
                      <a16:colId xmlns:a16="http://schemas.microsoft.com/office/drawing/2014/main" val="3139624427"/>
                    </a:ext>
                  </a:extLst>
                </a:gridCol>
                <a:gridCol w="3675578">
                  <a:extLst>
                    <a:ext uri="{9D8B030D-6E8A-4147-A177-3AD203B41FA5}">
                      <a16:colId xmlns:a16="http://schemas.microsoft.com/office/drawing/2014/main" val="2432513951"/>
                    </a:ext>
                  </a:extLst>
                </a:gridCol>
              </a:tblGrid>
              <a:tr h="640688">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600" b="1">
                          <a:latin typeface="Noto Sans JP" panose="020B0500000000000000" pitchFamily="34" charset="-128"/>
                          <a:ea typeface="Noto Sans JP" panose="020B0500000000000000" pitchFamily="34" charset="-128"/>
                        </a:rPr>
                        <a:t>人口動態の変化を乗り越える街</a:t>
                      </a:r>
                    </a:p>
                  </a:txBody>
                  <a:tcPr anchor="ctr">
                    <a:lnB w="38100" cmpd="sng">
                      <a:noFill/>
                    </a:lnB>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80053862"/>
                  </a:ext>
                </a:extLst>
              </a:tr>
              <a:tr h="1189290">
                <a:tc>
                  <a:txBody>
                    <a:bodyPr/>
                    <a:lstStyle/>
                    <a:p>
                      <a:endParaRPr kumimoji="1" lang="ja-JP" altLang="en-US"/>
                    </a:p>
                  </a:txBody>
                  <a:tcPr>
                    <a:lnL w="12700" cmpd="sng">
                      <a:noFill/>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97331563"/>
                  </a:ext>
                </a:extLst>
              </a:tr>
            </a:tbl>
          </a:graphicData>
        </a:graphic>
      </p:graphicFrame>
      <p:graphicFrame>
        <p:nvGraphicFramePr>
          <p:cNvPr id="16" name="表 15">
            <a:extLst>
              <a:ext uri="{FF2B5EF4-FFF2-40B4-BE49-F238E27FC236}">
                <a16:creationId xmlns:a16="http://schemas.microsoft.com/office/drawing/2014/main" id="{EA227B47-32CD-EF82-B788-90A3B1A1CBEC}"/>
              </a:ext>
            </a:extLst>
          </p:cNvPr>
          <p:cNvGraphicFramePr>
            <a:graphicFrameLocks noGrp="1"/>
          </p:cNvGraphicFramePr>
          <p:nvPr>
            <p:extLst>
              <p:ext uri="{D42A27DB-BD31-4B8C-83A1-F6EECF244321}">
                <p14:modId xmlns:p14="http://schemas.microsoft.com/office/powerpoint/2010/main" val="4048234408"/>
              </p:ext>
            </p:extLst>
          </p:nvPr>
        </p:nvGraphicFramePr>
        <p:xfrm>
          <a:off x="556438" y="3384172"/>
          <a:ext cx="11079120" cy="1652788"/>
        </p:xfrm>
        <a:graphic>
          <a:graphicData uri="http://schemas.openxmlformats.org/drawingml/2006/table">
            <a:tbl>
              <a:tblPr firstRow="1" bandRow="1">
                <a:tableStyleId>{5C22544A-7EE6-4342-B048-85BDC9FD1C3A}</a:tableStyleId>
              </a:tblPr>
              <a:tblGrid>
                <a:gridCol w="2769780">
                  <a:extLst>
                    <a:ext uri="{9D8B030D-6E8A-4147-A177-3AD203B41FA5}">
                      <a16:colId xmlns:a16="http://schemas.microsoft.com/office/drawing/2014/main" val="596457600"/>
                    </a:ext>
                  </a:extLst>
                </a:gridCol>
                <a:gridCol w="2769780">
                  <a:extLst>
                    <a:ext uri="{9D8B030D-6E8A-4147-A177-3AD203B41FA5}">
                      <a16:colId xmlns:a16="http://schemas.microsoft.com/office/drawing/2014/main" val="2249919608"/>
                    </a:ext>
                  </a:extLst>
                </a:gridCol>
                <a:gridCol w="2769780">
                  <a:extLst>
                    <a:ext uri="{9D8B030D-6E8A-4147-A177-3AD203B41FA5}">
                      <a16:colId xmlns:a16="http://schemas.microsoft.com/office/drawing/2014/main" val="647047656"/>
                    </a:ext>
                  </a:extLst>
                </a:gridCol>
                <a:gridCol w="2769780">
                  <a:extLst>
                    <a:ext uri="{9D8B030D-6E8A-4147-A177-3AD203B41FA5}">
                      <a16:colId xmlns:a16="http://schemas.microsoft.com/office/drawing/2014/main" val="1979094586"/>
                    </a:ext>
                  </a:extLst>
                </a:gridCol>
              </a:tblGrid>
              <a:tr h="486800">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産　業</a:t>
                      </a:r>
                    </a:p>
                  </a:txBody>
                  <a:tcPr anchor="ctr">
                    <a:lnL w="12700" cmpd="sng">
                      <a:noFill/>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交　通</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愛　着</a:t>
                      </a:r>
                    </a:p>
                  </a:txBody>
                  <a:tcPr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lumMod val="75000"/>
                      </a:schemeClr>
                    </a:solidFill>
                  </a:tcPr>
                </a:tc>
                <a:tc>
                  <a:txBody>
                    <a:bodyPr/>
                    <a:lstStyle/>
                    <a:p>
                      <a:pPr algn="ctr"/>
                      <a:r>
                        <a:rPr kumimoji="1" lang="ja-JP" altLang="en-US" sz="2400" b="1" i="0">
                          <a:solidFill>
                            <a:schemeClr val="bg1"/>
                          </a:solidFill>
                          <a:latin typeface="Noto Sans JP" panose="020B0500000000000000" pitchFamily="34" charset="-128"/>
                          <a:ea typeface="Noto Sans JP" panose="020B0500000000000000" pitchFamily="34" charset="-128"/>
                        </a:rPr>
                        <a:t>行政サービス</a:t>
                      </a:r>
                    </a:p>
                  </a:txBody>
                  <a:tcPr anchor="ctr">
                    <a:lnL w="9525"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lumMod val="75000"/>
                      </a:schemeClr>
                    </a:solidFill>
                  </a:tcPr>
                </a:tc>
                <a:extLst>
                  <a:ext uri="{0D108BD9-81ED-4DB2-BD59-A6C34878D82A}">
                    <a16:rowId xmlns:a16="http://schemas.microsoft.com/office/drawing/2014/main" val="3456703927"/>
                  </a:ext>
                </a:extLst>
              </a:tr>
              <a:tr h="1165988">
                <a:tc>
                  <a:txBody>
                    <a:bodyPr/>
                    <a:lstStyle/>
                    <a:p>
                      <a:endParaRPr kumimoji="1" lang="ja-JP" altLang="en-US"/>
                    </a:p>
                  </a:txBody>
                  <a:tcPr>
                    <a:lnR w="9525" cap="flat" cmpd="sng" algn="ctr">
                      <a:solidFill>
                        <a:schemeClr val="bg1"/>
                      </a:solidFill>
                      <a:prstDash val="solid"/>
                      <a:round/>
                      <a:headEnd type="none" w="med" len="med"/>
                      <a:tailEnd type="none" w="med" len="med"/>
                    </a:lnR>
                    <a:lnT w="38100" cmpd="sng">
                      <a:noFill/>
                    </a:lnT>
                    <a:solidFill>
                      <a:schemeClr val="accent3">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3">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38100" cmpd="sng">
                      <a:noFill/>
                    </a:lnT>
                    <a:solidFill>
                      <a:schemeClr val="accent3">
                        <a:lumMod val="20000"/>
                        <a:lumOff val="80000"/>
                      </a:schemeClr>
                    </a:solidFill>
                  </a:tcPr>
                </a:tc>
                <a:tc>
                  <a:txBody>
                    <a:bodyPr/>
                    <a:lstStyle/>
                    <a:p>
                      <a:endParaRPr kumimoji="1" lang="ja-JP" altLang="en-US"/>
                    </a:p>
                  </a:txBody>
                  <a:tcPr>
                    <a:lnL w="9525" cap="flat" cmpd="sng" algn="ctr">
                      <a:solidFill>
                        <a:schemeClr val="bg1"/>
                      </a:solidFill>
                      <a:prstDash val="solid"/>
                      <a:round/>
                      <a:headEnd type="none" w="med" len="med"/>
                      <a:tailEnd type="none" w="med" len="med"/>
                    </a:lnL>
                    <a:lnT w="38100" cmpd="sng">
                      <a:noFill/>
                    </a:lnT>
                    <a:solidFill>
                      <a:schemeClr val="accent3">
                        <a:lumMod val="20000"/>
                        <a:lumOff val="80000"/>
                      </a:schemeClr>
                    </a:solidFill>
                  </a:tcPr>
                </a:tc>
                <a:extLst>
                  <a:ext uri="{0D108BD9-81ED-4DB2-BD59-A6C34878D82A}">
                    <a16:rowId xmlns:a16="http://schemas.microsoft.com/office/drawing/2014/main" val="3476714777"/>
                  </a:ext>
                </a:extLst>
              </a:tr>
            </a:tbl>
          </a:graphicData>
        </a:graphic>
      </p:graphicFrame>
      <p:sp>
        <p:nvSpPr>
          <p:cNvPr id="19" name="テキスト ボックス 18">
            <a:extLst>
              <a:ext uri="{FF2B5EF4-FFF2-40B4-BE49-F238E27FC236}">
                <a16:creationId xmlns:a16="http://schemas.microsoft.com/office/drawing/2014/main" id="{D75C3215-13C0-4C5B-AA3E-EADB899FEC08}"/>
              </a:ext>
            </a:extLst>
          </p:cNvPr>
          <p:cNvSpPr txBox="1"/>
          <p:nvPr/>
        </p:nvSpPr>
        <p:spPr>
          <a:xfrm>
            <a:off x="819909" y="4092362"/>
            <a:ext cx="2171864"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雇用</a:t>
            </a:r>
            <a:r>
              <a:rPr lang="ja-JP" altLang="en-US" b="1">
                <a:latin typeface="Noto Sans JP" panose="020B0500000000000000" pitchFamily="34" charset="-128"/>
                <a:ea typeface="Noto Sans JP" panose="020B0500000000000000" pitchFamily="34" charset="-128"/>
              </a:rPr>
              <a:t>を創出し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市の経済を支える</a:t>
            </a:r>
            <a:endParaRPr lang="en-US" altLang="ja-JP" b="1">
              <a:latin typeface="Noto Sans JP" panose="020B0500000000000000" pitchFamily="34" charset="-128"/>
              <a:ea typeface="Noto Sans JP" panose="020B0500000000000000" pitchFamily="34" charset="-128"/>
            </a:endParaRPr>
          </a:p>
        </p:txBody>
      </p:sp>
      <p:sp>
        <p:nvSpPr>
          <p:cNvPr id="20" name="テキスト ボックス 19">
            <a:extLst>
              <a:ext uri="{FF2B5EF4-FFF2-40B4-BE49-F238E27FC236}">
                <a16:creationId xmlns:a16="http://schemas.microsoft.com/office/drawing/2014/main" id="{97A14C87-4867-A369-31AF-EE27CBA5DF50}"/>
              </a:ext>
            </a:extLst>
          </p:cNvPr>
          <p:cNvSpPr txBox="1"/>
          <p:nvPr/>
        </p:nvSpPr>
        <p:spPr>
          <a:xfrm>
            <a:off x="3232056" y="4090540"/>
            <a:ext cx="2959153" cy="738664"/>
          </a:xfrm>
          <a:prstGeom prst="rect">
            <a:avLst/>
          </a:prstGeom>
          <a:noFill/>
        </p:spPr>
        <p:txBody>
          <a:bodyPr wrap="square" rtlCol="0">
            <a:spAutoFit/>
          </a:bodyPr>
          <a:lstStyle/>
          <a:p>
            <a:pPr algn="ctr"/>
            <a:r>
              <a:rPr lang="ja-JP" altLang="en-US" sz="2400" b="1">
                <a:latin typeface="Noto Sans JP" panose="020B0500000000000000" pitchFamily="34" charset="-128"/>
                <a:ea typeface="Noto Sans JP" panose="020B0500000000000000" pitchFamily="34" charset="-128"/>
              </a:rPr>
              <a:t>クルマ</a:t>
            </a:r>
            <a:r>
              <a:rPr lang="ja-JP" altLang="en-US" b="1">
                <a:latin typeface="Noto Sans JP" panose="020B0500000000000000" pitchFamily="34" charset="-128"/>
                <a:ea typeface="Noto Sans JP" panose="020B0500000000000000" pitchFamily="34" charset="-128"/>
              </a:rPr>
              <a:t>の利用を減らし</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歩く習慣を促す</a:t>
            </a:r>
            <a:endParaRPr lang="en-US" altLang="ja-JP" b="1">
              <a:latin typeface="Noto Sans JP" panose="020B0500000000000000" pitchFamily="34" charset="-128"/>
              <a:ea typeface="Noto Sans JP" panose="020B0500000000000000" pitchFamily="34" charset="-128"/>
            </a:endParaRPr>
          </a:p>
        </p:txBody>
      </p:sp>
      <p:sp>
        <p:nvSpPr>
          <p:cNvPr id="22" name="テキスト ボックス 21">
            <a:extLst>
              <a:ext uri="{FF2B5EF4-FFF2-40B4-BE49-F238E27FC236}">
                <a16:creationId xmlns:a16="http://schemas.microsoft.com/office/drawing/2014/main" id="{601135F7-3354-634D-4CA4-2967135FFE5D}"/>
              </a:ext>
            </a:extLst>
          </p:cNvPr>
          <p:cNvSpPr txBox="1"/>
          <p:nvPr/>
        </p:nvSpPr>
        <p:spPr>
          <a:xfrm>
            <a:off x="8754213" y="3940600"/>
            <a:ext cx="2959153" cy="1015663"/>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集約・</a:t>
            </a:r>
            <a:r>
              <a:rPr lang="en-US" altLang="ja-JP" b="1">
                <a:latin typeface="Noto Sans JP" panose="020B0500000000000000" pitchFamily="34" charset="-128"/>
                <a:ea typeface="Noto Sans JP" panose="020B0500000000000000" pitchFamily="34" charset="-128"/>
              </a:rPr>
              <a:t>DX</a:t>
            </a:r>
            <a:r>
              <a:rPr lang="ja-JP" altLang="en-US" b="1">
                <a:latin typeface="Noto Sans JP" panose="020B0500000000000000" pitchFamily="34" charset="-128"/>
                <a:ea typeface="Noto Sans JP" panose="020B0500000000000000" pitchFamily="34" charset="-128"/>
              </a:rPr>
              <a:t> 等を進め</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サービス水準を保ちつつ</a:t>
            </a:r>
            <a:endParaRPr lang="en-US" altLang="ja-JP" b="1">
              <a:latin typeface="Noto Sans JP" panose="020B0500000000000000" pitchFamily="34" charset="-128"/>
              <a:ea typeface="Noto Sans JP" panose="020B0500000000000000" pitchFamily="34" charset="-128"/>
            </a:endParaRPr>
          </a:p>
          <a:p>
            <a:pPr algn="ctr"/>
            <a:r>
              <a:rPr lang="ja-JP" altLang="en-US" sz="2400" b="1">
                <a:latin typeface="Noto Sans JP" panose="020B0500000000000000" pitchFamily="34" charset="-128"/>
                <a:ea typeface="Noto Sans JP" panose="020B0500000000000000" pitchFamily="34" charset="-128"/>
              </a:rPr>
              <a:t>効率化</a:t>
            </a:r>
            <a:r>
              <a:rPr lang="ja-JP" altLang="en-US" b="1">
                <a:latin typeface="Noto Sans JP" panose="020B0500000000000000" pitchFamily="34" charset="-128"/>
                <a:ea typeface="Noto Sans JP" panose="020B0500000000000000" pitchFamily="34" charset="-128"/>
              </a:rPr>
              <a:t>を進める</a:t>
            </a:r>
            <a:endParaRPr lang="en-US" altLang="ja-JP" sz="1400" b="1">
              <a:latin typeface="Noto Sans JP" panose="020B0500000000000000" pitchFamily="34" charset="-128"/>
              <a:ea typeface="Noto Sans JP" panose="020B0500000000000000" pitchFamily="34" charset="-128"/>
            </a:endParaRPr>
          </a:p>
        </p:txBody>
      </p:sp>
      <p:sp>
        <p:nvSpPr>
          <p:cNvPr id="23" name="テキスト ボックス 22">
            <a:extLst>
              <a:ext uri="{FF2B5EF4-FFF2-40B4-BE49-F238E27FC236}">
                <a16:creationId xmlns:a16="http://schemas.microsoft.com/office/drawing/2014/main" id="{89EC8564-452C-82E0-58C7-3B6BB384FEA6}"/>
              </a:ext>
            </a:extLst>
          </p:cNvPr>
          <p:cNvSpPr txBox="1"/>
          <p:nvPr/>
        </p:nvSpPr>
        <p:spPr>
          <a:xfrm>
            <a:off x="689775" y="1583978"/>
            <a:ext cx="3563323"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高齢者がいきいきと暮らし</a:t>
            </a:r>
            <a:endParaRPr lang="en-US" altLang="ja-JP" sz="2000" b="1">
              <a:latin typeface="Noto Sans JP" panose="020B0500000000000000" pitchFamily="34" charset="-128"/>
              <a:ea typeface="Noto Sans JP" panose="020B0500000000000000" pitchFamily="34" charset="-128"/>
            </a:endParaRPr>
          </a:p>
          <a:p>
            <a:pPr algn="ctr"/>
            <a:r>
              <a:rPr lang="ja-JP" altLang="en-US" sz="2000" b="1">
                <a:latin typeface="Noto Sans JP" panose="020B0500000000000000" pitchFamily="34" charset="-128"/>
                <a:ea typeface="Noto Sans JP" panose="020B0500000000000000" pitchFamily="34" charset="-128"/>
              </a:rPr>
              <a:t>地域で活躍する</a:t>
            </a:r>
            <a:endParaRPr lang="en-US" altLang="ja-JP" sz="2000" b="1">
              <a:latin typeface="Noto Sans JP" panose="020B0500000000000000" pitchFamily="34" charset="-128"/>
              <a:ea typeface="Noto Sans JP" panose="020B0500000000000000" pitchFamily="34" charset="-128"/>
            </a:endParaRPr>
          </a:p>
        </p:txBody>
      </p:sp>
      <p:sp>
        <p:nvSpPr>
          <p:cNvPr id="24" name="テキスト ボックス 23">
            <a:extLst>
              <a:ext uri="{FF2B5EF4-FFF2-40B4-BE49-F238E27FC236}">
                <a16:creationId xmlns:a16="http://schemas.microsoft.com/office/drawing/2014/main" id="{91311A95-F11C-2401-DFD2-2D6980CF1857}"/>
              </a:ext>
            </a:extLst>
          </p:cNvPr>
          <p:cNvSpPr txBox="1"/>
          <p:nvPr/>
        </p:nvSpPr>
        <p:spPr>
          <a:xfrm>
            <a:off x="4418416" y="1430408"/>
            <a:ext cx="3484500" cy="1015663"/>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純社会増を継続し、</a:t>
            </a:r>
            <a:r>
              <a:rPr lang="en-US" altLang="ja-JP" sz="2000" b="1">
                <a:latin typeface="Noto Sans JP" panose="020B0500000000000000" pitchFamily="34" charset="-128"/>
                <a:ea typeface="Noto Sans JP" panose="020B0500000000000000" pitchFamily="34" charset="-128"/>
              </a:rPr>
              <a:t>2045</a:t>
            </a:r>
            <a:r>
              <a:rPr lang="ja-JP" altLang="en-US" sz="2000" b="1">
                <a:latin typeface="Noto Sans JP" panose="020B0500000000000000" pitchFamily="34" charset="-128"/>
                <a:ea typeface="Noto Sans JP" panose="020B0500000000000000" pitchFamily="34" charset="-128"/>
              </a:rPr>
              <a:t>年までで累計</a:t>
            </a:r>
            <a:r>
              <a:rPr lang="en-US" altLang="ja-JP" sz="2000" b="1">
                <a:latin typeface="Noto Sans JP" panose="020B0500000000000000" pitchFamily="34" charset="-128"/>
                <a:ea typeface="Noto Sans JP" panose="020B0500000000000000" pitchFamily="34" charset="-128"/>
              </a:rPr>
              <a:t>1</a:t>
            </a:r>
            <a:r>
              <a:rPr lang="ja-JP" altLang="en-US" sz="2000" b="1">
                <a:latin typeface="Noto Sans JP" panose="020B0500000000000000" pitchFamily="34" charset="-128"/>
                <a:ea typeface="Noto Sans JP" panose="020B0500000000000000" pitchFamily="34" charset="-128"/>
              </a:rPr>
              <a:t>万人の純社会増を達成する</a:t>
            </a:r>
            <a:endParaRPr lang="en-US" altLang="ja-JP" sz="2000" b="1">
              <a:latin typeface="Noto Sans JP" panose="020B0500000000000000" pitchFamily="34" charset="-128"/>
              <a:ea typeface="Noto Sans JP" panose="020B0500000000000000" pitchFamily="34" charset="-128"/>
            </a:endParaRPr>
          </a:p>
        </p:txBody>
      </p:sp>
      <p:sp>
        <p:nvSpPr>
          <p:cNvPr id="25" name="テキスト ボックス 24">
            <a:extLst>
              <a:ext uri="{FF2B5EF4-FFF2-40B4-BE49-F238E27FC236}">
                <a16:creationId xmlns:a16="http://schemas.microsoft.com/office/drawing/2014/main" id="{6EC972D6-D19A-5843-B3D0-3F4731B9085E}"/>
              </a:ext>
            </a:extLst>
          </p:cNvPr>
          <p:cNvSpPr txBox="1"/>
          <p:nvPr/>
        </p:nvSpPr>
        <p:spPr>
          <a:xfrm>
            <a:off x="8208067" y="1531563"/>
            <a:ext cx="3122342" cy="707886"/>
          </a:xfrm>
          <a:prstGeom prst="rect">
            <a:avLst/>
          </a:prstGeom>
          <a:noFill/>
        </p:spPr>
        <p:txBody>
          <a:bodyPr wrap="square" rtlCol="0">
            <a:spAutoFit/>
          </a:bodyPr>
          <a:lstStyle/>
          <a:p>
            <a:pPr algn="ctr"/>
            <a:r>
              <a:rPr lang="ja-JP" altLang="en-US" sz="2000" b="1">
                <a:latin typeface="Noto Sans JP" panose="020B0500000000000000" pitchFamily="34" charset="-128"/>
                <a:ea typeface="Noto Sans JP" panose="020B0500000000000000" pitchFamily="34" charset="-128"/>
              </a:rPr>
              <a:t>財政収支を改善し行政サービスを維持向上する</a:t>
            </a:r>
            <a:endParaRPr lang="en-US" altLang="ja-JP" sz="1600" b="1">
              <a:latin typeface="Noto Sans JP" panose="020B0500000000000000" pitchFamily="34" charset="-128"/>
              <a:ea typeface="Noto Sans JP" panose="020B0500000000000000" pitchFamily="34" charset="-128"/>
            </a:endParaRPr>
          </a:p>
        </p:txBody>
      </p:sp>
      <p:sp>
        <p:nvSpPr>
          <p:cNvPr id="33" name="テキスト ボックス 32">
            <a:extLst>
              <a:ext uri="{FF2B5EF4-FFF2-40B4-BE49-F238E27FC236}">
                <a16:creationId xmlns:a16="http://schemas.microsoft.com/office/drawing/2014/main" id="{D8CE9718-C9D1-4393-D7A7-F7CB5BE040B1}"/>
              </a:ext>
            </a:extLst>
          </p:cNvPr>
          <p:cNvSpPr txBox="1"/>
          <p:nvPr/>
        </p:nvSpPr>
        <p:spPr>
          <a:xfrm>
            <a:off x="6237619" y="3983602"/>
            <a:ext cx="2493370" cy="923330"/>
          </a:xfrm>
          <a:prstGeom prst="rect">
            <a:avLst/>
          </a:prstGeom>
          <a:noFill/>
        </p:spPr>
        <p:txBody>
          <a:bodyPr wrap="square" rtlCol="0">
            <a:spAutoFit/>
          </a:bodyPr>
          <a:lstStyle/>
          <a:p>
            <a:pPr algn="ctr"/>
            <a:r>
              <a:rPr lang="ja-JP" altLang="en-US" b="1">
                <a:latin typeface="Noto Sans JP" panose="020B0500000000000000" pitchFamily="34" charset="-128"/>
                <a:ea typeface="Noto Sans JP" panose="020B0500000000000000" pitchFamily="34" charset="-128"/>
              </a:rPr>
              <a:t>土浦の風土に触れ</a:t>
            </a:r>
            <a:endParaRPr lang="en-US" altLang="ja-JP" b="1">
              <a:latin typeface="Noto Sans JP" panose="020B0500000000000000" pitchFamily="34" charset="-128"/>
              <a:ea typeface="Noto Sans JP" panose="020B0500000000000000" pitchFamily="34" charset="-128"/>
            </a:endParaRPr>
          </a:p>
          <a:p>
            <a:pPr algn="ctr"/>
            <a:r>
              <a:rPr lang="ja-JP" altLang="en-US" b="1">
                <a:latin typeface="Noto Sans JP" panose="020B0500000000000000" pitchFamily="34" charset="-128"/>
                <a:ea typeface="Noto Sans JP" panose="020B0500000000000000" pitchFamily="34" charset="-128"/>
              </a:rPr>
              <a:t>感情的な繋がりを涵養する</a:t>
            </a:r>
            <a:endParaRPr lang="en-US" altLang="ja-JP" b="1">
              <a:latin typeface="Noto Sans JP" panose="020B0500000000000000" pitchFamily="34" charset="-128"/>
              <a:ea typeface="Noto Sans JP" panose="020B0500000000000000" pitchFamily="34" charset="-128"/>
            </a:endParaRPr>
          </a:p>
        </p:txBody>
      </p:sp>
      <p:grpSp>
        <p:nvGrpSpPr>
          <p:cNvPr id="4" name="グループ化 3">
            <a:extLst>
              <a:ext uri="{FF2B5EF4-FFF2-40B4-BE49-F238E27FC236}">
                <a16:creationId xmlns:a16="http://schemas.microsoft.com/office/drawing/2014/main" id="{18391883-A9EA-FACA-AC56-FA4DB53D915C}"/>
              </a:ext>
            </a:extLst>
          </p:cNvPr>
          <p:cNvGrpSpPr/>
          <p:nvPr/>
        </p:nvGrpSpPr>
        <p:grpSpPr>
          <a:xfrm>
            <a:off x="2362522" y="2424162"/>
            <a:ext cx="7994259" cy="973390"/>
            <a:chOff x="2362522" y="2567466"/>
            <a:chExt cx="7994259" cy="973390"/>
          </a:xfrm>
        </p:grpSpPr>
        <p:sp>
          <p:nvSpPr>
            <p:cNvPr id="26" name="右矢印 25">
              <a:extLst>
                <a:ext uri="{FF2B5EF4-FFF2-40B4-BE49-F238E27FC236}">
                  <a16:creationId xmlns:a16="http://schemas.microsoft.com/office/drawing/2014/main" id="{81A93E38-C083-9387-9A6F-FEA8630DBB4D}"/>
                </a:ext>
              </a:extLst>
            </p:cNvPr>
            <p:cNvSpPr/>
            <p:nvPr/>
          </p:nvSpPr>
          <p:spPr>
            <a:xfrm rot="12480320">
              <a:off x="2748837" y="2923513"/>
              <a:ext cx="1986274" cy="216548"/>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a:extLst>
                <a:ext uri="{FF2B5EF4-FFF2-40B4-BE49-F238E27FC236}">
                  <a16:creationId xmlns:a16="http://schemas.microsoft.com/office/drawing/2014/main" id="{C101F857-6BA7-5176-ACA1-67D4A9C1E1F0}"/>
                </a:ext>
              </a:extLst>
            </p:cNvPr>
            <p:cNvSpPr/>
            <p:nvPr/>
          </p:nvSpPr>
          <p:spPr>
            <a:xfrm rot="11215954">
              <a:off x="3243696" y="2929447"/>
              <a:ext cx="6878649" cy="225312"/>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右矢印 27">
              <a:extLst>
                <a:ext uri="{FF2B5EF4-FFF2-40B4-BE49-F238E27FC236}">
                  <a16:creationId xmlns:a16="http://schemas.microsoft.com/office/drawing/2014/main" id="{5FE5DAED-2851-B558-F1D5-185533D62079}"/>
                </a:ext>
              </a:extLst>
            </p:cNvPr>
            <p:cNvSpPr/>
            <p:nvPr/>
          </p:nvSpPr>
          <p:spPr>
            <a:xfrm rot="21118114">
              <a:off x="2362522" y="2950633"/>
              <a:ext cx="6191289" cy="240127"/>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a:extLst>
                <a:ext uri="{FF2B5EF4-FFF2-40B4-BE49-F238E27FC236}">
                  <a16:creationId xmlns:a16="http://schemas.microsoft.com/office/drawing/2014/main" id="{F486914A-98F9-295D-AEEB-BA0583F0B583}"/>
                </a:ext>
              </a:extLst>
            </p:cNvPr>
            <p:cNvSpPr/>
            <p:nvPr/>
          </p:nvSpPr>
          <p:spPr>
            <a:xfrm rot="16200000">
              <a:off x="9747095" y="2931170"/>
              <a:ext cx="973390" cy="245982"/>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a:extLst>
                <a:ext uri="{FF2B5EF4-FFF2-40B4-BE49-F238E27FC236}">
                  <a16:creationId xmlns:a16="http://schemas.microsoft.com/office/drawing/2014/main" id="{691C599C-1D5D-AAD7-17B9-10FD32D919E1}"/>
                </a:ext>
              </a:extLst>
            </p:cNvPr>
            <p:cNvSpPr/>
            <p:nvPr/>
          </p:nvSpPr>
          <p:spPr>
            <a:xfrm rot="20387721">
              <a:off x="2447779" y="2886323"/>
              <a:ext cx="2794655" cy="217900"/>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右矢印 31">
              <a:extLst>
                <a:ext uri="{FF2B5EF4-FFF2-40B4-BE49-F238E27FC236}">
                  <a16:creationId xmlns:a16="http://schemas.microsoft.com/office/drawing/2014/main" id="{E137F5D0-91B5-848A-04E0-9441E96FF287}"/>
                </a:ext>
              </a:extLst>
            </p:cNvPr>
            <p:cNvSpPr/>
            <p:nvPr/>
          </p:nvSpPr>
          <p:spPr>
            <a:xfrm rot="13033267" flipV="1">
              <a:off x="5807741" y="2921623"/>
              <a:ext cx="1594402" cy="240958"/>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右矢印 31">
              <a:extLst>
                <a:ext uri="{FF2B5EF4-FFF2-40B4-BE49-F238E27FC236}">
                  <a16:creationId xmlns:a16="http://schemas.microsoft.com/office/drawing/2014/main" id="{DE2F74F1-8B2F-FF0E-58C2-CF7B70E8FEA0}"/>
                </a:ext>
              </a:extLst>
            </p:cNvPr>
            <p:cNvSpPr/>
            <p:nvPr/>
          </p:nvSpPr>
          <p:spPr>
            <a:xfrm rot="19804464" flipV="1">
              <a:off x="7249291" y="2867821"/>
              <a:ext cx="1865317" cy="282101"/>
            </a:xfrm>
            <a:prstGeom prst="right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aphicFrame>
        <p:nvGraphicFramePr>
          <p:cNvPr id="10" name="表 9">
            <a:extLst>
              <a:ext uri="{FF2B5EF4-FFF2-40B4-BE49-F238E27FC236}">
                <a16:creationId xmlns:a16="http://schemas.microsoft.com/office/drawing/2014/main" id="{C8273A73-54DC-178F-2365-03EF2DB189B4}"/>
              </a:ext>
            </a:extLst>
          </p:cNvPr>
          <p:cNvGraphicFramePr>
            <a:graphicFrameLocks noGrp="1"/>
          </p:cNvGraphicFramePr>
          <p:nvPr>
            <p:extLst>
              <p:ext uri="{D42A27DB-BD31-4B8C-83A1-F6EECF244321}">
                <p14:modId xmlns:p14="http://schemas.microsoft.com/office/powerpoint/2010/main" val="1443058598"/>
              </p:ext>
            </p:extLst>
          </p:nvPr>
        </p:nvGraphicFramePr>
        <p:xfrm>
          <a:off x="0" y="5508143"/>
          <a:ext cx="12192000" cy="12726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807560177"/>
                    </a:ext>
                  </a:extLst>
                </a:gridCol>
                <a:gridCol w="2032000">
                  <a:extLst>
                    <a:ext uri="{9D8B030D-6E8A-4147-A177-3AD203B41FA5}">
                      <a16:colId xmlns:a16="http://schemas.microsoft.com/office/drawing/2014/main" val="3014791171"/>
                    </a:ext>
                  </a:extLst>
                </a:gridCol>
                <a:gridCol w="2032000">
                  <a:extLst>
                    <a:ext uri="{9D8B030D-6E8A-4147-A177-3AD203B41FA5}">
                      <a16:colId xmlns:a16="http://schemas.microsoft.com/office/drawing/2014/main" val="4271755612"/>
                    </a:ext>
                  </a:extLst>
                </a:gridCol>
                <a:gridCol w="2032000">
                  <a:extLst>
                    <a:ext uri="{9D8B030D-6E8A-4147-A177-3AD203B41FA5}">
                      <a16:colId xmlns:a16="http://schemas.microsoft.com/office/drawing/2014/main" val="1424392271"/>
                    </a:ext>
                  </a:extLst>
                </a:gridCol>
                <a:gridCol w="2032000">
                  <a:extLst>
                    <a:ext uri="{9D8B030D-6E8A-4147-A177-3AD203B41FA5}">
                      <a16:colId xmlns:a16="http://schemas.microsoft.com/office/drawing/2014/main" val="4273395070"/>
                    </a:ext>
                  </a:extLst>
                </a:gridCol>
                <a:gridCol w="2032000">
                  <a:extLst>
                    <a:ext uri="{9D8B030D-6E8A-4147-A177-3AD203B41FA5}">
                      <a16:colId xmlns:a16="http://schemas.microsoft.com/office/drawing/2014/main" val="2707549238"/>
                    </a:ext>
                  </a:extLst>
                </a:gridCol>
              </a:tblGrid>
              <a:tr h="1272660">
                <a:tc>
                  <a:txBody>
                    <a:bodyPr/>
                    <a:lstStyle/>
                    <a:p>
                      <a:pPr algn="ctr"/>
                      <a:r>
                        <a:rPr kumimoji="1" lang="ja-JP" altLang="en-US" sz="2400" b="1" i="0">
                          <a:solidFill>
                            <a:schemeClr val="tx1"/>
                          </a:solidFill>
                          <a:latin typeface="Noto Sans JP" panose="020B0500000000000000" pitchFamily="34" charset="-128"/>
                          <a:ea typeface="Noto Sans JP" panose="020B0500000000000000" pitchFamily="34" charset="-128"/>
                        </a:rPr>
                        <a:t>道の駅</a:t>
                      </a:r>
                      <a:endParaRPr kumimoji="1" lang="en-US" altLang="ja-JP" sz="2400" b="1" i="0">
                        <a:solidFill>
                          <a:schemeClr val="tx1"/>
                        </a:solidFill>
                        <a:latin typeface="Noto Sans JP" panose="020B0500000000000000" pitchFamily="34" charset="-128"/>
                        <a:ea typeface="Noto Sans JP" panose="020B0500000000000000" pitchFamily="34" charset="-128"/>
                      </a:endParaRPr>
                    </a:p>
                    <a:p>
                      <a:pPr algn="ctr"/>
                      <a:r>
                        <a:rPr kumimoji="1" lang="ja-JP" altLang="en-US" sz="2400" b="1" i="0">
                          <a:solidFill>
                            <a:schemeClr val="tx1"/>
                          </a:solidFill>
                          <a:latin typeface="Noto Sans JP" panose="020B0500000000000000" pitchFamily="34" charset="-128"/>
                          <a:ea typeface="Noto Sans JP" panose="020B0500000000000000" pitchFamily="34" charset="-128"/>
                        </a:rPr>
                        <a:t>工業団地</a:t>
                      </a:r>
                    </a:p>
                  </a:txBody>
                  <a:tcPr anchor="ctr">
                    <a:solidFill>
                      <a:schemeClr val="accent1">
                        <a:lumMod val="20000"/>
                        <a:lumOff val="80000"/>
                      </a:schemeClr>
                    </a:solidFill>
                  </a:tcPr>
                </a:tc>
                <a:tc>
                  <a:txBody>
                    <a:bodyPr/>
                    <a:lstStyle/>
                    <a:p>
                      <a:pPr algn="ctr"/>
                      <a:r>
                        <a:rPr kumimoji="1" lang="ja-JP" altLang="en-US" sz="2400" b="1" i="0">
                          <a:solidFill>
                            <a:schemeClr val="tx1"/>
                          </a:solidFill>
                          <a:latin typeface="Noto Sans JP" panose="020B0500000000000000" pitchFamily="34" charset="-128"/>
                          <a:ea typeface="Noto Sans JP" panose="020B0500000000000000" pitchFamily="34" charset="-128"/>
                        </a:rPr>
                        <a:t>モビリティ</a:t>
                      </a:r>
                      <a:endParaRPr kumimoji="1" lang="en-US" altLang="ja-JP" sz="2400" b="1" i="0">
                        <a:solidFill>
                          <a:schemeClr val="tx1"/>
                        </a:solidFill>
                        <a:latin typeface="Noto Sans JP" panose="020B0500000000000000" pitchFamily="34" charset="-128"/>
                        <a:ea typeface="Noto Sans JP" panose="020B0500000000000000" pitchFamily="34" charset="-128"/>
                      </a:endParaRPr>
                    </a:p>
                    <a:p>
                      <a:pPr algn="ctr"/>
                      <a:r>
                        <a:rPr kumimoji="1" lang="ja-JP" altLang="en-US" sz="2400" b="1" i="0">
                          <a:solidFill>
                            <a:schemeClr val="tx1"/>
                          </a:solidFill>
                          <a:latin typeface="Noto Sans JP" panose="020B0500000000000000" pitchFamily="34" charset="-128"/>
                          <a:ea typeface="Noto Sans JP" panose="020B0500000000000000" pitchFamily="34" charset="-128"/>
                        </a:rPr>
                        <a:t>マネジメント</a:t>
                      </a:r>
                    </a:p>
                  </a:txBody>
                  <a:tcPr anchor="ctr">
                    <a:solidFill>
                      <a:schemeClr val="accent1">
                        <a:lumMod val="20000"/>
                        <a:lumOff val="80000"/>
                      </a:schemeClr>
                    </a:solidFill>
                  </a:tcPr>
                </a:tc>
                <a:tc>
                  <a:txBody>
                    <a:bodyPr/>
                    <a:lstStyle/>
                    <a:p>
                      <a:pPr algn="ctr"/>
                      <a:r>
                        <a:rPr kumimoji="1" lang="en-US" altLang="ja-JP" sz="2400" b="1" i="0">
                          <a:solidFill>
                            <a:schemeClr val="tx1"/>
                          </a:solidFill>
                          <a:latin typeface="Noto Sans JP" panose="020B0500000000000000" pitchFamily="34" charset="-128"/>
                          <a:ea typeface="Noto Sans JP" panose="020B0500000000000000" pitchFamily="34" charset="-128"/>
                        </a:rPr>
                        <a:t>IT</a:t>
                      </a:r>
                      <a:r>
                        <a:rPr kumimoji="1" lang="ja-JP" altLang="en-US" sz="2400" b="1" i="0">
                          <a:solidFill>
                            <a:schemeClr val="tx1"/>
                          </a:solidFill>
                          <a:latin typeface="Noto Sans JP" panose="020B0500000000000000" pitchFamily="34" charset="-128"/>
                          <a:ea typeface="Noto Sans JP" panose="020B0500000000000000" pitchFamily="34" charset="-128"/>
                        </a:rPr>
                        <a:t>企業誘致</a:t>
                      </a:r>
                    </a:p>
                  </a:txBody>
                  <a:tcPr anchor="ctr">
                    <a:solidFill>
                      <a:schemeClr val="accent1">
                        <a:lumMod val="20000"/>
                        <a:lumOff val="80000"/>
                      </a:schemeClr>
                    </a:solidFill>
                  </a:tcPr>
                </a:tc>
                <a:tc>
                  <a:txBody>
                    <a:bodyPr/>
                    <a:lstStyle/>
                    <a:p>
                      <a:pPr algn="ctr"/>
                      <a:r>
                        <a:rPr kumimoji="1" lang="ja-JP" altLang="en-US" sz="2400" b="1" i="0">
                          <a:solidFill>
                            <a:schemeClr val="tx1"/>
                          </a:solidFill>
                          <a:latin typeface="Noto Sans JP" panose="020B0500000000000000" pitchFamily="34" charset="-128"/>
                          <a:ea typeface="Noto Sans JP" panose="020B0500000000000000" pitchFamily="34" charset="-128"/>
                        </a:rPr>
                        <a:t>データ</a:t>
                      </a:r>
                      <a:endParaRPr kumimoji="1" lang="en-US" altLang="ja-JP" sz="2400" b="1" i="0">
                        <a:solidFill>
                          <a:schemeClr val="tx1"/>
                        </a:solidFill>
                        <a:latin typeface="Noto Sans JP" panose="020B0500000000000000" pitchFamily="34" charset="-128"/>
                        <a:ea typeface="Noto Sans JP" panose="020B0500000000000000" pitchFamily="34" charset="-128"/>
                      </a:endParaRPr>
                    </a:p>
                    <a:p>
                      <a:pPr algn="ctr"/>
                      <a:r>
                        <a:rPr kumimoji="1" lang="ja-JP" altLang="en-US" sz="2400" b="1" i="0">
                          <a:solidFill>
                            <a:schemeClr val="tx1"/>
                          </a:solidFill>
                          <a:latin typeface="Noto Sans JP" panose="020B0500000000000000" pitchFamily="34" charset="-128"/>
                          <a:ea typeface="Noto Sans JP" panose="020B0500000000000000" pitchFamily="34" charset="-128"/>
                        </a:rPr>
                        <a:t>センター</a:t>
                      </a:r>
                    </a:p>
                  </a:txBody>
                  <a:tcPr anchor="ctr">
                    <a:solidFill>
                      <a:schemeClr val="accent1">
                        <a:lumMod val="20000"/>
                        <a:lumOff val="80000"/>
                      </a:schemeClr>
                    </a:solidFill>
                  </a:tcPr>
                </a:tc>
                <a:tc>
                  <a:txBody>
                    <a:bodyPr/>
                    <a:lstStyle/>
                    <a:p>
                      <a:pPr algn="ctr"/>
                      <a:r>
                        <a:rPr kumimoji="1" lang="ja-JP" altLang="en-US" sz="2400" b="1" i="0">
                          <a:solidFill>
                            <a:schemeClr val="tx1"/>
                          </a:solidFill>
                          <a:latin typeface="Noto Sans JP" panose="020B0500000000000000" pitchFamily="34" charset="-128"/>
                          <a:ea typeface="Noto Sans JP" panose="020B0500000000000000" pitchFamily="34" charset="-128"/>
                        </a:rPr>
                        <a:t>高校生を対象とした</a:t>
                      </a:r>
                      <a:endParaRPr kumimoji="1" lang="en-US" altLang="ja-JP" sz="2400" b="1" i="0">
                        <a:solidFill>
                          <a:schemeClr val="tx1"/>
                        </a:solidFill>
                        <a:latin typeface="Noto Sans JP" panose="020B0500000000000000" pitchFamily="34" charset="-128"/>
                        <a:ea typeface="Noto Sans JP" panose="020B0500000000000000" pitchFamily="34" charset="-128"/>
                      </a:endParaRPr>
                    </a:p>
                    <a:p>
                      <a:pPr algn="ctr"/>
                      <a:r>
                        <a:rPr kumimoji="1" lang="ja-JP" altLang="en-US" sz="2400" b="1" i="0">
                          <a:solidFill>
                            <a:schemeClr val="tx1"/>
                          </a:solidFill>
                          <a:latin typeface="Noto Sans JP" panose="020B0500000000000000" pitchFamily="34" charset="-128"/>
                          <a:ea typeface="Noto Sans JP" panose="020B0500000000000000" pitchFamily="34" charset="-128"/>
                        </a:rPr>
                        <a:t>地域愛着</a:t>
                      </a:r>
                    </a:p>
                  </a:txBody>
                  <a:tcPr anchor="ctr">
                    <a:solidFill>
                      <a:schemeClr val="accent1">
                        <a:lumMod val="20000"/>
                        <a:lumOff val="80000"/>
                      </a:schemeClr>
                    </a:solidFill>
                  </a:tcPr>
                </a:tc>
                <a:tc>
                  <a:txBody>
                    <a:bodyPr/>
                    <a:lstStyle/>
                    <a:p>
                      <a:pPr algn="ctr"/>
                      <a:r>
                        <a:rPr kumimoji="1" lang="ja-JP" altLang="en-US" sz="2400" b="1" i="0">
                          <a:solidFill>
                            <a:schemeClr val="tx1"/>
                          </a:solidFill>
                          <a:latin typeface="Noto Sans JP" panose="020B0500000000000000" pitchFamily="34" charset="-128"/>
                          <a:ea typeface="Noto Sans JP" panose="020B0500000000000000" pitchFamily="34" charset="-128"/>
                        </a:rPr>
                        <a:t>サービス</a:t>
                      </a:r>
                      <a:endParaRPr kumimoji="1" lang="en-US" altLang="ja-JP" sz="2400" b="1" i="0">
                        <a:solidFill>
                          <a:schemeClr val="tx1"/>
                        </a:solidFill>
                        <a:latin typeface="Noto Sans JP" panose="020B0500000000000000" pitchFamily="34" charset="-128"/>
                        <a:ea typeface="Noto Sans JP" panose="020B0500000000000000" pitchFamily="34" charset="-128"/>
                      </a:endParaRPr>
                    </a:p>
                    <a:p>
                      <a:pPr algn="ctr"/>
                      <a:r>
                        <a:rPr kumimoji="1" lang="ja-JP" altLang="en-US" sz="2400" b="1" i="0">
                          <a:solidFill>
                            <a:schemeClr val="tx1"/>
                          </a:solidFill>
                          <a:latin typeface="Noto Sans JP" panose="020B0500000000000000" pitchFamily="34" charset="-128"/>
                          <a:ea typeface="Noto Sans JP" panose="020B0500000000000000" pitchFamily="34" charset="-128"/>
                        </a:rPr>
                        <a:t>の</a:t>
                      </a:r>
                      <a:endParaRPr kumimoji="1" lang="en-US" altLang="ja-JP" sz="2400" b="1" i="0">
                        <a:solidFill>
                          <a:schemeClr val="tx1"/>
                        </a:solidFill>
                        <a:latin typeface="Noto Sans JP" panose="020B0500000000000000" pitchFamily="34" charset="-128"/>
                        <a:ea typeface="Noto Sans JP" panose="020B0500000000000000" pitchFamily="34" charset="-128"/>
                      </a:endParaRPr>
                    </a:p>
                    <a:p>
                      <a:pPr algn="ctr"/>
                      <a:r>
                        <a:rPr kumimoji="1" lang="ja-JP" altLang="en-US" sz="2400" b="1" i="0">
                          <a:solidFill>
                            <a:schemeClr val="tx1"/>
                          </a:solidFill>
                          <a:latin typeface="Noto Sans JP" panose="020B0500000000000000" pitchFamily="34" charset="-128"/>
                          <a:ea typeface="Noto Sans JP" panose="020B0500000000000000" pitchFamily="34" charset="-128"/>
                        </a:rPr>
                        <a:t>効率化</a:t>
                      </a:r>
                    </a:p>
                  </a:txBody>
                  <a:tcPr anchor="ctr">
                    <a:solidFill>
                      <a:schemeClr val="accent1">
                        <a:lumMod val="20000"/>
                        <a:lumOff val="80000"/>
                      </a:schemeClr>
                    </a:solidFill>
                  </a:tcPr>
                </a:tc>
                <a:extLst>
                  <a:ext uri="{0D108BD9-81ED-4DB2-BD59-A6C34878D82A}">
                    <a16:rowId xmlns:a16="http://schemas.microsoft.com/office/drawing/2014/main" val="2842316820"/>
                  </a:ext>
                </a:extLst>
              </a:tr>
            </a:tbl>
          </a:graphicData>
        </a:graphic>
      </p:graphicFrame>
      <p:cxnSp>
        <p:nvCxnSpPr>
          <p:cNvPr id="14" name="直線コネクタ 13">
            <a:extLst>
              <a:ext uri="{FF2B5EF4-FFF2-40B4-BE49-F238E27FC236}">
                <a16:creationId xmlns:a16="http://schemas.microsoft.com/office/drawing/2014/main" id="{46BE53FA-7DB4-CA0F-B841-30854FD891A1}"/>
              </a:ext>
            </a:extLst>
          </p:cNvPr>
          <p:cNvCxnSpPr>
            <a:cxnSpLocks/>
          </p:cNvCxnSpPr>
          <p:nvPr/>
        </p:nvCxnSpPr>
        <p:spPr>
          <a:xfrm flipV="1">
            <a:off x="1057701" y="5036960"/>
            <a:ext cx="848140" cy="471183"/>
          </a:xfrm>
          <a:prstGeom prst="line">
            <a:avLst/>
          </a:prstGeom>
          <a:ln w="57150">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8" name="直線コネクタ 17">
            <a:extLst>
              <a:ext uri="{FF2B5EF4-FFF2-40B4-BE49-F238E27FC236}">
                <a16:creationId xmlns:a16="http://schemas.microsoft.com/office/drawing/2014/main" id="{6AB6843C-1702-CAA2-6F39-EAC84659ADD7}"/>
              </a:ext>
            </a:extLst>
          </p:cNvPr>
          <p:cNvCxnSpPr>
            <a:cxnSpLocks/>
          </p:cNvCxnSpPr>
          <p:nvPr/>
        </p:nvCxnSpPr>
        <p:spPr>
          <a:xfrm flipV="1">
            <a:off x="3063922" y="5006157"/>
            <a:ext cx="1647710" cy="501986"/>
          </a:xfrm>
          <a:prstGeom prst="line">
            <a:avLst/>
          </a:prstGeom>
          <a:ln w="57150">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5" name="楕円 4">
            <a:extLst>
              <a:ext uri="{FF2B5EF4-FFF2-40B4-BE49-F238E27FC236}">
                <a16:creationId xmlns:a16="http://schemas.microsoft.com/office/drawing/2014/main" id="{0D7DEBD6-6137-3E6F-117D-28AF265C92E1}"/>
              </a:ext>
            </a:extLst>
          </p:cNvPr>
          <p:cNvSpPr/>
          <p:nvPr/>
        </p:nvSpPr>
        <p:spPr>
          <a:xfrm>
            <a:off x="1833841" y="4955900"/>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4" name="直線コネクタ 33">
            <a:extLst>
              <a:ext uri="{FF2B5EF4-FFF2-40B4-BE49-F238E27FC236}">
                <a16:creationId xmlns:a16="http://schemas.microsoft.com/office/drawing/2014/main" id="{89C3C3F3-F23D-E95B-D0AE-FAEBF14D9DC3}"/>
              </a:ext>
            </a:extLst>
          </p:cNvPr>
          <p:cNvCxnSpPr>
            <a:cxnSpLocks/>
            <a:endCxn id="5" idx="6"/>
          </p:cNvCxnSpPr>
          <p:nvPr/>
        </p:nvCxnSpPr>
        <p:spPr>
          <a:xfrm flipH="1" flipV="1">
            <a:off x="1977841" y="5027900"/>
            <a:ext cx="3140069" cy="480243"/>
          </a:xfrm>
          <a:prstGeom prst="line">
            <a:avLst/>
          </a:prstGeom>
          <a:ln w="57150">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6" name="楕円 5">
            <a:extLst>
              <a:ext uri="{FF2B5EF4-FFF2-40B4-BE49-F238E27FC236}">
                <a16:creationId xmlns:a16="http://schemas.microsoft.com/office/drawing/2014/main" id="{922B1DFB-015A-41CB-7F28-2B2E8590DB88}"/>
              </a:ext>
            </a:extLst>
          </p:cNvPr>
          <p:cNvSpPr/>
          <p:nvPr/>
        </p:nvSpPr>
        <p:spPr>
          <a:xfrm>
            <a:off x="985701" y="5436143"/>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893ACCDC-3C96-8711-CD5B-F109B77DD2C9}"/>
              </a:ext>
            </a:extLst>
          </p:cNvPr>
          <p:cNvSpPr/>
          <p:nvPr/>
        </p:nvSpPr>
        <p:spPr>
          <a:xfrm>
            <a:off x="4639632" y="4934157"/>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44FBD73A-1087-AF91-88DC-C3E753177FA4}"/>
              </a:ext>
            </a:extLst>
          </p:cNvPr>
          <p:cNvSpPr/>
          <p:nvPr/>
        </p:nvSpPr>
        <p:spPr>
          <a:xfrm>
            <a:off x="2991922" y="5436143"/>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CDFB0E20-263D-75AC-EF24-F91D7C3BEA00}"/>
              </a:ext>
            </a:extLst>
          </p:cNvPr>
          <p:cNvSpPr/>
          <p:nvPr/>
        </p:nvSpPr>
        <p:spPr>
          <a:xfrm>
            <a:off x="5009910" y="5436143"/>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a:extLst>
              <a:ext uri="{FF2B5EF4-FFF2-40B4-BE49-F238E27FC236}">
                <a16:creationId xmlns:a16="http://schemas.microsoft.com/office/drawing/2014/main" id="{714D7BE6-8E36-04C1-EDD5-A01C2315C29C}"/>
              </a:ext>
            </a:extLst>
          </p:cNvPr>
          <p:cNvCxnSpPr>
            <a:cxnSpLocks/>
            <a:stCxn id="5" idx="6"/>
            <a:endCxn id="17" idx="2"/>
          </p:cNvCxnSpPr>
          <p:nvPr/>
        </p:nvCxnSpPr>
        <p:spPr>
          <a:xfrm>
            <a:off x="1977841" y="5027900"/>
            <a:ext cx="5050057" cy="455843"/>
          </a:xfrm>
          <a:prstGeom prst="line">
            <a:avLst/>
          </a:prstGeom>
          <a:ln w="57150">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3" name="楕円 12">
            <a:extLst>
              <a:ext uri="{FF2B5EF4-FFF2-40B4-BE49-F238E27FC236}">
                <a16:creationId xmlns:a16="http://schemas.microsoft.com/office/drawing/2014/main" id="{CF4B062C-41E7-7773-52AB-4DD2B0CC6FC9}"/>
              </a:ext>
            </a:extLst>
          </p:cNvPr>
          <p:cNvSpPr/>
          <p:nvPr/>
        </p:nvSpPr>
        <p:spPr>
          <a:xfrm>
            <a:off x="7412304" y="4954057"/>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2A67C978-8E5C-374A-FCF9-D5249DE5B97A}"/>
              </a:ext>
            </a:extLst>
          </p:cNvPr>
          <p:cNvSpPr/>
          <p:nvPr/>
        </p:nvSpPr>
        <p:spPr>
          <a:xfrm>
            <a:off x="7027898" y="5411743"/>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95E8B4BE-C67F-8DF7-AEB3-EABD651F952C}"/>
              </a:ext>
            </a:extLst>
          </p:cNvPr>
          <p:cNvSpPr/>
          <p:nvPr/>
        </p:nvSpPr>
        <p:spPr>
          <a:xfrm>
            <a:off x="10220923" y="4927916"/>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 name="直線コネクタ 42">
            <a:extLst>
              <a:ext uri="{FF2B5EF4-FFF2-40B4-BE49-F238E27FC236}">
                <a16:creationId xmlns:a16="http://schemas.microsoft.com/office/drawing/2014/main" id="{D6AF3C1B-8982-1BFD-60AE-2EB3B229FACA}"/>
              </a:ext>
            </a:extLst>
          </p:cNvPr>
          <p:cNvCxnSpPr>
            <a:cxnSpLocks/>
            <a:stCxn id="13" idx="6"/>
            <a:endCxn id="31" idx="6"/>
          </p:cNvCxnSpPr>
          <p:nvPr/>
        </p:nvCxnSpPr>
        <p:spPr>
          <a:xfrm>
            <a:off x="7556304" y="5026057"/>
            <a:ext cx="1669582" cy="466543"/>
          </a:xfrm>
          <a:prstGeom prst="line">
            <a:avLst/>
          </a:prstGeom>
          <a:ln w="57150">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31" name="楕円 30">
            <a:extLst>
              <a:ext uri="{FF2B5EF4-FFF2-40B4-BE49-F238E27FC236}">
                <a16:creationId xmlns:a16="http://schemas.microsoft.com/office/drawing/2014/main" id="{DE7BE2D0-FF45-1951-B700-1EDB7282114D}"/>
              </a:ext>
            </a:extLst>
          </p:cNvPr>
          <p:cNvSpPr/>
          <p:nvPr/>
        </p:nvSpPr>
        <p:spPr>
          <a:xfrm>
            <a:off x="9081886" y="5420600"/>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2DCD4824-C785-1A8C-1D0C-59F103EE6520}"/>
              </a:ext>
            </a:extLst>
          </p:cNvPr>
          <p:cNvSpPr/>
          <p:nvPr/>
        </p:nvSpPr>
        <p:spPr>
          <a:xfrm>
            <a:off x="11134299" y="5436008"/>
            <a:ext cx="144000" cy="144000"/>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0" name="直線コネクタ 49">
            <a:extLst>
              <a:ext uri="{FF2B5EF4-FFF2-40B4-BE49-F238E27FC236}">
                <a16:creationId xmlns:a16="http://schemas.microsoft.com/office/drawing/2014/main" id="{C0751410-6617-169D-E52C-159C66D68F61}"/>
              </a:ext>
            </a:extLst>
          </p:cNvPr>
          <p:cNvCxnSpPr>
            <a:cxnSpLocks/>
            <a:stCxn id="35" idx="1"/>
            <a:endCxn id="21" idx="1"/>
          </p:cNvCxnSpPr>
          <p:nvPr/>
        </p:nvCxnSpPr>
        <p:spPr>
          <a:xfrm flipH="1" flipV="1">
            <a:off x="10242011" y="4949004"/>
            <a:ext cx="913376" cy="508092"/>
          </a:xfrm>
          <a:prstGeom prst="line">
            <a:avLst/>
          </a:prstGeom>
          <a:ln w="57150">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4774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167EFD8B-7B4A-858F-3070-09EC3F597261}"/>
              </a:ext>
            </a:extLst>
          </p:cNvPr>
          <p:cNvSpPr>
            <a:spLocks noGrp="1"/>
          </p:cNvSpPr>
          <p:nvPr>
            <p:ph type="title"/>
          </p:nvPr>
        </p:nvSpPr>
        <p:spPr/>
        <p:txBody>
          <a:bodyPr/>
          <a:lstStyle/>
          <a:p>
            <a:r>
              <a:rPr kumimoji="1" lang="ja-JP" altLang="en-US"/>
              <a:t>参考文献</a:t>
            </a:r>
          </a:p>
        </p:txBody>
      </p:sp>
      <p:sp>
        <p:nvSpPr>
          <p:cNvPr id="5" name="スライド番号プレースホルダー 4">
            <a:extLst>
              <a:ext uri="{FF2B5EF4-FFF2-40B4-BE49-F238E27FC236}">
                <a16:creationId xmlns:a16="http://schemas.microsoft.com/office/drawing/2014/main" id="{69D419B1-623D-7F3B-1F8C-BB43CD69661B}"/>
              </a:ext>
            </a:extLst>
          </p:cNvPr>
          <p:cNvSpPr>
            <a:spLocks noGrp="1"/>
          </p:cNvSpPr>
          <p:nvPr>
            <p:ph type="sldNum" sz="quarter" idx="4"/>
          </p:nvPr>
        </p:nvSpPr>
        <p:spPr/>
        <p:txBody>
          <a:bodyPr/>
          <a:lstStyle/>
          <a:p>
            <a:fld id="{920DAE75-F842-4F4B-A191-0461469ED5EB}" type="slidenum">
              <a:rPr lang="ja-JP" altLang="en-US" smtClean="0"/>
              <a:pPr/>
              <a:t>41</a:t>
            </a:fld>
            <a:endParaRPr lang="ja-JP" altLang="en-US"/>
          </a:p>
        </p:txBody>
      </p:sp>
      <p:sp>
        <p:nvSpPr>
          <p:cNvPr id="7" name="テキスト ボックス 6">
            <a:extLst>
              <a:ext uri="{FF2B5EF4-FFF2-40B4-BE49-F238E27FC236}">
                <a16:creationId xmlns:a16="http://schemas.microsoft.com/office/drawing/2014/main" id="{9F0FCDED-B3F1-CE54-C78C-362FAF6B281E}"/>
              </a:ext>
            </a:extLst>
          </p:cNvPr>
          <p:cNvSpPr txBox="1"/>
          <p:nvPr/>
        </p:nvSpPr>
        <p:spPr>
          <a:xfrm>
            <a:off x="460601" y="1702675"/>
            <a:ext cx="11225049" cy="2308324"/>
          </a:xfrm>
          <a:prstGeom prst="rect">
            <a:avLst/>
          </a:prstGeom>
          <a:noFill/>
        </p:spPr>
        <p:txBody>
          <a:bodyPr wrap="square" rtlCol="0">
            <a:spAutoFit/>
          </a:bodyPr>
          <a:lstStyle/>
          <a:p>
            <a:r>
              <a:rPr kumimoji="1" lang="en-US" altLang="ja-JP"/>
              <a:t>[1] </a:t>
            </a:r>
            <a:r>
              <a:rPr lang="ja-JP" altLang="en-US"/>
              <a:t>国立社会保障・人口問題研究所</a:t>
            </a:r>
            <a:r>
              <a:rPr lang="en-US" altLang="ja-JP"/>
              <a:t> </a:t>
            </a:r>
            <a:r>
              <a:rPr lang="ja-JP" altLang="en-US"/>
              <a:t>「地域別将来人口推計</a:t>
            </a:r>
            <a:r>
              <a:rPr lang="en-US" altLang="ja-JP"/>
              <a:t>(R5)</a:t>
            </a:r>
            <a:r>
              <a:rPr lang="ja-JP" altLang="en-US"/>
              <a:t>」</a:t>
            </a:r>
            <a:r>
              <a:rPr lang="en-US" altLang="ja-JP"/>
              <a:t> (</a:t>
            </a:r>
            <a:r>
              <a:rPr lang="ja-JP" altLang="en-US"/>
              <a:t>最終閲覧</a:t>
            </a:r>
            <a:r>
              <a:rPr lang="en-US" altLang="ja-JP"/>
              <a:t>2025.12.25) </a:t>
            </a:r>
            <a:r>
              <a:rPr lang="en-US" altLang="ja-JP">
                <a:hlinkClick r:id="rId2"/>
              </a:rPr>
              <a:t>https://www.ipss.go.jp/pp-shicyoson/j/shicyoson23/t-page.asp</a:t>
            </a:r>
            <a:endParaRPr lang="en-US" altLang="ja-JP"/>
          </a:p>
          <a:p>
            <a:r>
              <a:rPr kumimoji="1" lang="en-US" altLang="ja-JP"/>
              <a:t>[2] </a:t>
            </a:r>
            <a:r>
              <a:rPr kumimoji="1" lang="ja-JP" altLang="en-US"/>
              <a:t>土浦市</a:t>
            </a:r>
            <a:r>
              <a:rPr kumimoji="1" lang="en-US" altLang="ja-JP"/>
              <a:t> </a:t>
            </a:r>
            <a:r>
              <a:rPr kumimoji="1" lang="ja-JP" altLang="en-US"/>
              <a:t>「令和</a:t>
            </a:r>
            <a:r>
              <a:rPr kumimoji="1" lang="en-US" altLang="ja-JP"/>
              <a:t>6</a:t>
            </a:r>
            <a:r>
              <a:rPr kumimoji="1" lang="ja-JP" altLang="en-US"/>
              <a:t>年度長期財政見通しと財政運営の基本的な考え方」</a:t>
            </a:r>
            <a:r>
              <a:rPr kumimoji="1" lang="en-US" altLang="ja-JP"/>
              <a:t> (</a:t>
            </a:r>
            <a:r>
              <a:rPr kumimoji="1" lang="ja-JP" altLang="en-US"/>
              <a:t>最終閲覧</a:t>
            </a:r>
            <a:r>
              <a:rPr kumimoji="1" lang="en-US" altLang="ja-JP"/>
              <a:t>2025.12.25)</a:t>
            </a:r>
            <a:r>
              <a:rPr lang="en-US" altLang="ja-JP"/>
              <a:t> </a:t>
            </a:r>
            <a:r>
              <a:rPr lang="en-US" altLang="ja-JP">
                <a:hlinkClick r:id="rId3"/>
              </a:rPr>
              <a:t>https://www.city.tsuchiura.lg.jp/data/doc/1739174287_doc_5_0.pdf</a:t>
            </a:r>
            <a:endParaRPr lang="en-US" altLang="ja-JP"/>
          </a:p>
          <a:p>
            <a:r>
              <a:rPr kumimoji="1" lang="en-US" altLang="ja-JP"/>
              <a:t>[3] </a:t>
            </a:r>
            <a:r>
              <a:rPr kumimoji="1" lang="ja-JP" altLang="en-US"/>
              <a:t>土浦市</a:t>
            </a:r>
            <a:r>
              <a:rPr kumimoji="1" lang="en-US" altLang="ja-JP"/>
              <a:t> </a:t>
            </a:r>
            <a:r>
              <a:rPr kumimoji="1" lang="ja-JP" altLang="en-US"/>
              <a:t>「第３期土浦市まち・ひと・しごと創生人口ビジョン・総合戦略」</a:t>
            </a:r>
            <a:r>
              <a:rPr kumimoji="1" lang="en-US" altLang="ja-JP"/>
              <a:t> (</a:t>
            </a:r>
            <a:r>
              <a:rPr kumimoji="1" lang="ja-JP" altLang="en-US"/>
              <a:t>最終閲覧</a:t>
            </a:r>
            <a:r>
              <a:rPr kumimoji="1" lang="en-US" altLang="ja-JP"/>
              <a:t>2025.12.25) </a:t>
            </a:r>
            <a:r>
              <a:rPr kumimoji="1" lang="en-US" altLang="ja-JP">
                <a:hlinkClick r:id="rId4"/>
              </a:rPr>
              <a:t>https://www.city.tsuchiura.lg.jp/shisei/shinokeikaku/shisei/sogosenryaku/page021436.html</a:t>
            </a:r>
            <a:endParaRPr kumimoji="1" lang="en-US" altLang="ja-JP"/>
          </a:p>
          <a:p>
            <a:r>
              <a:rPr lang="en-US" altLang="ja-JP"/>
              <a:t>[4] </a:t>
            </a:r>
            <a:r>
              <a:rPr lang="ja-JP" altLang="en-US"/>
              <a:t>薮谷裕介・阿久井康平</a:t>
            </a:r>
            <a:r>
              <a:rPr lang="en-US" altLang="ja-JP"/>
              <a:t> </a:t>
            </a:r>
            <a:r>
              <a:rPr lang="ja-JP" altLang="en-US"/>
              <a:t>「高校生の通学時における地域接触が地域愛着形成に与える影響</a:t>
            </a:r>
            <a:r>
              <a:rPr lang="en-US" altLang="ja-JP"/>
              <a:t>-</a:t>
            </a:r>
            <a:r>
              <a:rPr lang="ja-JP" altLang="en-US"/>
              <a:t>富山県小矢部市内の高校に通学する高校生を対象として</a:t>
            </a:r>
            <a:r>
              <a:rPr lang="en-US" altLang="ja-JP"/>
              <a:t>-</a:t>
            </a:r>
            <a:r>
              <a:rPr lang="ja-JP" altLang="en-US"/>
              <a:t>」</a:t>
            </a:r>
            <a:r>
              <a:rPr lang="en-US" altLang="ja-JP"/>
              <a:t> </a:t>
            </a:r>
            <a:r>
              <a:rPr lang="ja-JP" altLang="en-US"/>
              <a:t>都市計画論文集</a:t>
            </a:r>
            <a:r>
              <a:rPr lang="en-US" altLang="ja-JP"/>
              <a:t>Vol56 No.3 pp772-779 2021</a:t>
            </a:r>
            <a:r>
              <a:rPr lang="ja-JP" altLang="en-US"/>
              <a:t>年</a:t>
            </a:r>
            <a:r>
              <a:rPr lang="en-US" altLang="ja-JP"/>
              <a:t>10</a:t>
            </a:r>
            <a:r>
              <a:rPr lang="ja-JP" altLang="en-US"/>
              <a:t>月</a:t>
            </a:r>
            <a:endParaRPr lang="en-US" altLang="ja-JP"/>
          </a:p>
        </p:txBody>
      </p:sp>
    </p:spTree>
    <p:extLst>
      <p:ext uri="{BB962C8B-B14F-4D97-AF65-F5344CB8AC3E}">
        <p14:creationId xmlns:p14="http://schemas.microsoft.com/office/powerpoint/2010/main" val="1382194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2F209B6-8B8B-BE11-72E5-5517D30CB2FC}"/>
              </a:ext>
            </a:extLst>
          </p:cNvPr>
          <p:cNvSpPr>
            <a:spLocks noGrp="1"/>
          </p:cNvSpPr>
          <p:nvPr>
            <p:ph type="title"/>
          </p:nvPr>
        </p:nvSpPr>
        <p:spPr/>
        <p:txBody>
          <a:bodyPr/>
          <a:lstStyle/>
          <a:p>
            <a:r>
              <a:rPr kumimoji="1" lang="ja-JP" altLang="en-US"/>
              <a:t>財政の試算手法</a:t>
            </a:r>
          </a:p>
        </p:txBody>
      </p:sp>
      <p:sp>
        <p:nvSpPr>
          <p:cNvPr id="5" name="スライド番号プレースホルダー 4">
            <a:extLst>
              <a:ext uri="{FF2B5EF4-FFF2-40B4-BE49-F238E27FC236}">
                <a16:creationId xmlns:a16="http://schemas.microsoft.com/office/drawing/2014/main" id="{500E3159-0E69-BA92-D6A4-F57F784BFBAE}"/>
              </a:ext>
            </a:extLst>
          </p:cNvPr>
          <p:cNvSpPr>
            <a:spLocks noGrp="1"/>
          </p:cNvSpPr>
          <p:nvPr>
            <p:ph type="sldNum" sz="quarter" idx="4"/>
          </p:nvPr>
        </p:nvSpPr>
        <p:spPr/>
        <p:txBody>
          <a:bodyPr/>
          <a:lstStyle/>
          <a:p>
            <a:fld id="{920DAE75-F842-4F4B-A191-0461469ED5EB}" type="slidenum">
              <a:rPr lang="ja-JP" altLang="en-US" smtClean="0"/>
              <a:pPr/>
              <a:t>42</a:t>
            </a:fld>
            <a:endParaRPr lang="ja-JP" altLang="en-US"/>
          </a:p>
        </p:txBody>
      </p:sp>
      <p:sp>
        <p:nvSpPr>
          <p:cNvPr id="7" name="テキスト ボックス 6">
            <a:extLst>
              <a:ext uri="{FF2B5EF4-FFF2-40B4-BE49-F238E27FC236}">
                <a16:creationId xmlns:a16="http://schemas.microsoft.com/office/drawing/2014/main" id="{E77DDE7C-E164-C4F3-5D59-7C580D003513}"/>
              </a:ext>
            </a:extLst>
          </p:cNvPr>
          <p:cNvSpPr txBox="1"/>
          <p:nvPr/>
        </p:nvSpPr>
        <p:spPr>
          <a:xfrm>
            <a:off x="502166" y="1444376"/>
            <a:ext cx="7455887" cy="646331"/>
          </a:xfrm>
          <a:prstGeom prst="rect">
            <a:avLst/>
          </a:prstGeom>
          <a:noFill/>
        </p:spPr>
        <p:txBody>
          <a:bodyPr wrap="none" rtlCol="0">
            <a:spAutoFit/>
          </a:bodyPr>
          <a:lstStyle/>
          <a:p>
            <a:r>
              <a:rPr kumimoji="1" lang="en-US" altLang="ja-JP">
                <a:latin typeface="Noto Sans JP Medium" panose="020B0500000000000000" pitchFamily="34" charset="-128"/>
                <a:ea typeface="Noto Sans JP Medium" panose="020B0500000000000000" pitchFamily="34" charset="-128"/>
              </a:rPr>
              <a:t>2034</a:t>
            </a:r>
            <a:r>
              <a:rPr kumimoji="1" lang="ja-JP" altLang="en-US">
                <a:latin typeface="Noto Sans JP Medium" panose="020B0500000000000000" pitchFamily="34" charset="-128"/>
                <a:ea typeface="Noto Sans JP Medium" panose="020B0500000000000000" pitchFamily="34" charset="-128"/>
              </a:rPr>
              <a:t>年までは、土浦市「</a:t>
            </a:r>
            <a:r>
              <a:rPr kumimoji="1" lang="en-US" altLang="ja-JP">
                <a:latin typeface="Noto Sans JP Medium" panose="020B0500000000000000" pitchFamily="34" charset="-128"/>
                <a:ea typeface="Noto Sans JP Medium" panose="020B0500000000000000" pitchFamily="34" charset="-128"/>
              </a:rPr>
              <a:t>R6</a:t>
            </a:r>
            <a:r>
              <a:rPr kumimoji="1" lang="ja-JP" altLang="en-US">
                <a:latin typeface="Noto Sans JP Medium" panose="020B0500000000000000" pitchFamily="34" charset="-128"/>
                <a:ea typeface="Noto Sans JP Medium" panose="020B0500000000000000" pitchFamily="34" charset="-128"/>
              </a:rPr>
              <a:t>長期財政見通し」の数値をそのまま利用。</a:t>
            </a:r>
            <a:endParaRPr kumimoji="1" lang="en-US" altLang="ja-JP">
              <a:latin typeface="Noto Sans JP Medium" panose="020B0500000000000000" pitchFamily="34" charset="-128"/>
              <a:ea typeface="Noto Sans JP Medium" panose="020B0500000000000000" pitchFamily="34" charset="-128"/>
            </a:endParaRPr>
          </a:p>
          <a:p>
            <a:r>
              <a:rPr kumimoji="1" lang="en-US" altLang="ja-JP">
                <a:latin typeface="Noto Sans JP Medium" panose="020B0500000000000000" pitchFamily="34" charset="-128"/>
                <a:ea typeface="Noto Sans JP Medium" panose="020B0500000000000000" pitchFamily="34" charset="-128"/>
              </a:rPr>
              <a:t>2035</a:t>
            </a:r>
            <a:r>
              <a:rPr kumimoji="1" lang="ja-JP" altLang="en-US">
                <a:latin typeface="Noto Sans JP Medium" panose="020B0500000000000000" pitchFamily="34" charset="-128"/>
                <a:ea typeface="Noto Sans JP Medium" panose="020B0500000000000000" pitchFamily="34" charset="-128"/>
              </a:rPr>
              <a:t>年</a:t>
            </a:r>
            <a:r>
              <a:rPr lang="ja-JP" altLang="en-US">
                <a:latin typeface="Noto Sans JP Medium" panose="020B0500000000000000" pitchFamily="34" charset="-128"/>
                <a:ea typeface="Noto Sans JP Medium" panose="020B0500000000000000" pitchFamily="34" charset="-128"/>
              </a:rPr>
              <a:t>から</a:t>
            </a:r>
            <a:r>
              <a:rPr lang="en-US" altLang="ja-JP">
                <a:latin typeface="Noto Sans JP Medium" panose="020B0500000000000000" pitchFamily="34" charset="-128"/>
                <a:ea typeface="Noto Sans JP Medium" panose="020B0500000000000000" pitchFamily="34" charset="-128"/>
              </a:rPr>
              <a:t>2040</a:t>
            </a:r>
            <a:r>
              <a:rPr lang="ja-JP" altLang="en-US">
                <a:latin typeface="Noto Sans JP Medium" panose="020B0500000000000000" pitchFamily="34" charset="-128"/>
                <a:ea typeface="Noto Sans JP Medium" panose="020B0500000000000000" pitchFamily="34" charset="-128"/>
              </a:rPr>
              <a:t>年までは以下のようにモデルを構築した。</a:t>
            </a:r>
            <a:endParaRPr kumimoji="1" lang="ja-JP" altLang="en-US">
              <a:latin typeface="Noto Sans JP Medium" panose="020B0500000000000000" pitchFamily="34" charset="-128"/>
              <a:ea typeface="Noto Sans JP Medium" panose="020B0500000000000000" pitchFamily="34" charset="-128"/>
            </a:endParaRPr>
          </a:p>
        </p:txBody>
      </p:sp>
      <p:sp>
        <p:nvSpPr>
          <p:cNvPr id="8" name="テキスト ボックス 7">
            <a:extLst>
              <a:ext uri="{FF2B5EF4-FFF2-40B4-BE49-F238E27FC236}">
                <a16:creationId xmlns:a16="http://schemas.microsoft.com/office/drawing/2014/main" id="{2E00BF3B-F40B-02F5-CFAF-A06C2DE0024E}"/>
              </a:ext>
            </a:extLst>
          </p:cNvPr>
          <p:cNvSpPr txBox="1"/>
          <p:nvPr/>
        </p:nvSpPr>
        <p:spPr>
          <a:xfrm>
            <a:off x="1389463" y="2180208"/>
            <a:ext cx="7219925"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年の扶助費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年の扶助費</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高齢者人口変化率</a:t>
            </a:r>
            <a:r>
              <a:rPr kumimoji="1" lang="en-US" altLang="ja-JP">
                <a:latin typeface="Noto Sans JP Medium" panose="020B0500000000000000" pitchFamily="34" charset="-128"/>
                <a:ea typeface="Noto Sans JP Medium" panose="020B0500000000000000" pitchFamily="34" charset="-128"/>
              </a:rPr>
              <a:t>+</a:t>
            </a:r>
            <a:r>
              <a:rPr kumimoji="1" lang="ja-JP" altLang="en-US">
                <a:latin typeface="Noto Sans JP Medium" panose="020B0500000000000000" pitchFamily="34" charset="-128"/>
                <a:ea typeface="Noto Sans JP Medium" panose="020B0500000000000000" pitchFamily="34" charset="-128"/>
              </a:rPr>
              <a:t>自然増加率</a:t>
            </a:r>
            <a:r>
              <a:rPr kumimoji="1" lang="en-US" altLang="ja-JP">
                <a:latin typeface="Noto Sans JP Medium" panose="020B0500000000000000" pitchFamily="34" charset="-128"/>
                <a:ea typeface="Noto Sans JP Medium" panose="020B0500000000000000" pitchFamily="34" charset="-128"/>
              </a:rPr>
              <a:t>)</a:t>
            </a:r>
          </a:p>
        </p:txBody>
      </p:sp>
      <p:sp>
        <p:nvSpPr>
          <p:cNvPr id="9" name="テキスト ボックス 8">
            <a:extLst>
              <a:ext uri="{FF2B5EF4-FFF2-40B4-BE49-F238E27FC236}">
                <a16:creationId xmlns:a16="http://schemas.microsoft.com/office/drawing/2014/main" id="{F3092BE2-F462-AEB1-A10E-8F8D614D52AF}"/>
              </a:ext>
            </a:extLst>
          </p:cNvPr>
          <p:cNvSpPr txBox="1"/>
          <p:nvPr/>
        </p:nvSpPr>
        <p:spPr>
          <a:xfrm>
            <a:off x="1389463" y="2519201"/>
            <a:ext cx="4874732"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年の人件費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年の人件費</a:t>
            </a:r>
            <a:r>
              <a:rPr kumimoji="1" lang="en-US" altLang="ja-JP">
                <a:latin typeface="Noto Sans JP Medium" panose="020B0500000000000000" pitchFamily="34" charset="-128"/>
                <a:ea typeface="Noto Sans JP Medium" panose="020B0500000000000000" pitchFamily="34" charset="-128"/>
              </a:rPr>
              <a:t>)*(1+</a:t>
            </a:r>
            <a:r>
              <a:rPr lang="ja-JP" altLang="en-US">
                <a:latin typeface="Noto Sans JP Medium" panose="020B0500000000000000" pitchFamily="34" charset="-128"/>
                <a:ea typeface="Noto Sans JP Medium" panose="020B0500000000000000" pitchFamily="34" charset="-128"/>
              </a:rPr>
              <a:t>賃上げ率</a:t>
            </a:r>
            <a:r>
              <a:rPr kumimoji="1" lang="en-US" altLang="ja-JP">
                <a:latin typeface="Noto Sans JP Medium" panose="020B0500000000000000" pitchFamily="34" charset="-128"/>
                <a:ea typeface="Noto Sans JP Medium" panose="020B0500000000000000" pitchFamily="34" charset="-128"/>
              </a:rPr>
              <a:t>)</a:t>
            </a:r>
          </a:p>
        </p:txBody>
      </p:sp>
      <p:sp>
        <p:nvSpPr>
          <p:cNvPr id="10" name="テキスト ボックス 9">
            <a:extLst>
              <a:ext uri="{FF2B5EF4-FFF2-40B4-BE49-F238E27FC236}">
                <a16:creationId xmlns:a16="http://schemas.microsoft.com/office/drawing/2014/main" id="{DF8D934A-9408-335A-3C7A-2D8F41E823E9}"/>
              </a:ext>
            </a:extLst>
          </p:cNvPr>
          <p:cNvSpPr txBox="1"/>
          <p:nvPr/>
        </p:nvSpPr>
        <p:spPr>
          <a:xfrm>
            <a:off x="247879" y="3570073"/>
            <a:ext cx="9157956"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年の物件・維持管理費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年の物件・維持管理費</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r>
              <a:rPr kumimoji="1" lang="ja-JP" altLang="en-US">
                <a:latin typeface="Noto Sans JP Medium" panose="020B0500000000000000" pitchFamily="34" charset="-128"/>
                <a:ea typeface="Noto Sans JP Medium" panose="020B0500000000000000" pitchFamily="34" charset="-128"/>
              </a:rPr>
              <a:t>公共施設縮減率</a:t>
            </a:r>
            <a:r>
              <a:rPr kumimoji="1" lang="en-US" altLang="ja-JP">
                <a:latin typeface="Noto Sans JP Medium" panose="020B0500000000000000" pitchFamily="34" charset="-128"/>
                <a:ea typeface="Noto Sans JP Medium" panose="020B0500000000000000" pitchFamily="34" charset="-128"/>
              </a:rPr>
              <a:t>)</a:t>
            </a:r>
          </a:p>
        </p:txBody>
      </p:sp>
      <p:sp>
        <p:nvSpPr>
          <p:cNvPr id="11" name="テキスト ボックス 10">
            <a:extLst>
              <a:ext uri="{FF2B5EF4-FFF2-40B4-BE49-F238E27FC236}">
                <a16:creationId xmlns:a16="http://schemas.microsoft.com/office/drawing/2014/main" id="{9524F35C-20F2-6625-1345-064866688F39}"/>
              </a:ext>
            </a:extLst>
          </p:cNvPr>
          <p:cNvSpPr txBox="1"/>
          <p:nvPr/>
        </p:nvSpPr>
        <p:spPr>
          <a:xfrm>
            <a:off x="1389463" y="2865845"/>
            <a:ext cx="3893695"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年の公債費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年の公債費</a:t>
            </a:r>
            <a:r>
              <a:rPr kumimoji="1" lang="en-US" altLang="ja-JP">
                <a:latin typeface="Noto Sans JP Medium" panose="020B0500000000000000" pitchFamily="34" charset="-128"/>
                <a:ea typeface="Noto Sans JP Medium" panose="020B0500000000000000" pitchFamily="34" charset="-128"/>
              </a:rPr>
              <a:t>)*0.98</a:t>
            </a:r>
          </a:p>
        </p:txBody>
      </p:sp>
      <p:sp>
        <p:nvSpPr>
          <p:cNvPr id="12" name="テキスト ボックス 11">
            <a:extLst>
              <a:ext uri="{FF2B5EF4-FFF2-40B4-BE49-F238E27FC236}">
                <a16:creationId xmlns:a16="http://schemas.microsoft.com/office/drawing/2014/main" id="{D6F27F42-F4C1-7945-0963-4294C4F50A9F}"/>
              </a:ext>
            </a:extLst>
          </p:cNvPr>
          <p:cNvSpPr txBox="1"/>
          <p:nvPr/>
        </p:nvSpPr>
        <p:spPr>
          <a:xfrm>
            <a:off x="927204" y="3219425"/>
            <a:ext cx="6025689"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年の投資的経費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年の投資的経費</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
        <p:nvSpPr>
          <p:cNvPr id="13" name="テキスト ボックス 12">
            <a:extLst>
              <a:ext uri="{FF2B5EF4-FFF2-40B4-BE49-F238E27FC236}">
                <a16:creationId xmlns:a16="http://schemas.microsoft.com/office/drawing/2014/main" id="{2B06ED67-2C02-BEDD-CBB1-8918AC43611A}"/>
              </a:ext>
            </a:extLst>
          </p:cNvPr>
          <p:cNvSpPr txBox="1"/>
          <p:nvPr/>
        </p:nvSpPr>
        <p:spPr>
          <a:xfrm>
            <a:off x="1161942" y="3947776"/>
            <a:ext cx="5472652"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年のそのほか</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年のそのほか</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
        <p:nvSpPr>
          <p:cNvPr id="14" name="テキスト ボックス 13">
            <a:extLst>
              <a:ext uri="{FF2B5EF4-FFF2-40B4-BE49-F238E27FC236}">
                <a16:creationId xmlns:a16="http://schemas.microsoft.com/office/drawing/2014/main" id="{3DAE1AB0-B26D-B5EF-5C22-1FE2ADA288F2}"/>
              </a:ext>
            </a:extLst>
          </p:cNvPr>
          <p:cNvSpPr txBox="1"/>
          <p:nvPr/>
        </p:nvSpPr>
        <p:spPr>
          <a:xfrm>
            <a:off x="1621481" y="4470790"/>
            <a:ext cx="6849632"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年の市税</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年の市税</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生産年齢人口変化</a:t>
            </a:r>
            <a:r>
              <a:rPr lang="ja-JP" altLang="en-US">
                <a:latin typeface="Noto Sans JP Medium" panose="020B0500000000000000" pitchFamily="34" charset="-128"/>
                <a:ea typeface="Noto Sans JP Medium" panose="020B0500000000000000" pitchFamily="34" charset="-128"/>
              </a:rPr>
              <a:t>率</a:t>
            </a:r>
            <a:r>
              <a:rPr lang="en-US" altLang="ja-JP">
                <a:latin typeface="Noto Sans JP Medium" panose="020B0500000000000000" pitchFamily="34" charset="-128"/>
                <a:ea typeface="Noto Sans JP Medium" panose="020B0500000000000000" pitchFamily="34" charset="-128"/>
              </a:rPr>
              <a:t>+</a:t>
            </a:r>
            <a:r>
              <a:rPr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
        <p:nvSpPr>
          <p:cNvPr id="15" name="テキスト ボックス 14">
            <a:extLst>
              <a:ext uri="{FF2B5EF4-FFF2-40B4-BE49-F238E27FC236}">
                <a16:creationId xmlns:a16="http://schemas.microsoft.com/office/drawing/2014/main" id="{8FAC50A7-142D-6DAA-F828-9E0CAA7BBA00}"/>
              </a:ext>
            </a:extLst>
          </p:cNvPr>
          <p:cNvSpPr txBox="1"/>
          <p:nvPr/>
        </p:nvSpPr>
        <p:spPr>
          <a:xfrm>
            <a:off x="935518" y="4806855"/>
            <a:ext cx="7311297"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年の地方交付税</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年の地方交付税</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人口変化</a:t>
            </a:r>
            <a:r>
              <a:rPr lang="ja-JP" altLang="en-US">
                <a:latin typeface="Noto Sans JP Medium" panose="020B0500000000000000" pitchFamily="34" charset="-128"/>
                <a:ea typeface="Noto Sans JP Medium" panose="020B0500000000000000" pitchFamily="34" charset="-128"/>
              </a:rPr>
              <a:t>率</a:t>
            </a:r>
            <a:r>
              <a:rPr lang="en-US" altLang="ja-JP">
                <a:latin typeface="Noto Sans JP Medium" panose="020B0500000000000000" pitchFamily="34" charset="-128"/>
                <a:ea typeface="Noto Sans JP Medium" panose="020B0500000000000000" pitchFamily="34" charset="-128"/>
              </a:rPr>
              <a:t>+</a:t>
            </a:r>
            <a:r>
              <a:rPr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
        <p:nvSpPr>
          <p:cNvPr id="16" name="テキスト ボックス 15">
            <a:extLst>
              <a:ext uri="{FF2B5EF4-FFF2-40B4-BE49-F238E27FC236}">
                <a16:creationId xmlns:a16="http://schemas.microsoft.com/office/drawing/2014/main" id="{0234DAF1-EF51-CA82-750F-425E0029E724}"/>
              </a:ext>
            </a:extLst>
          </p:cNvPr>
          <p:cNvSpPr txBox="1"/>
          <p:nvPr/>
        </p:nvSpPr>
        <p:spPr>
          <a:xfrm>
            <a:off x="935518" y="5163742"/>
            <a:ext cx="6727804"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年の国県支出金</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年の国県支出金</a:t>
            </a:r>
            <a:r>
              <a:rPr kumimoji="1" lang="en-US" altLang="ja-JP">
                <a:latin typeface="Noto Sans JP Medium" panose="020B0500000000000000" pitchFamily="34" charset="-128"/>
                <a:ea typeface="Noto Sans JP Medium" panose="020B0500000000000000" pitchFamily="34" charset="-128"/>
              </a:rPr>
              <a:t>)+0.55*(</a:t>
            </a:r>
            <a:r>
              <a:rPr kumimoji="1" lang="ja-JP" altLang="en-US">
                <a:latin typeface="Noto Sans JP Medium" panose="020B0500000000000000" pitchFamily="34" charset="-128"/>
                <a:ea typeface="Noto Sans JP Medium" panose="020B0500000000000000" pitchFamily="34" charset="-128"/>
              </a:rPr>
              <a:t>扶助費の増加額</a:t>
            </a:r>
            <a:r>
              <a:rPr kumimoji="1" lang="en-US" altLang="ja-JP">
                <a:latin typeface="Noto Sans JP Medium" panose="020B0500000000000000" pitchFamily="34" charset="-128"/>
                <a:ea typeface="Noto Sans JP Medium" panose="020B0500000000000000" pitchFamily="34" charset="-128"/>
              </a:rPr>
              <a:t>)</a:t>
            </a:r>
          </a:p>
        </p:txBody>
      </p:sp>
      <p:sp>
        <p:nvSpPr>
          <p:cNvPr id="17" name="テキスト ボックス 16">
            <a:extLst>
              <a:ext uri="{FF2B5EF4-FFF2-40B4-BE49-F238E27FC236}">
                <a16:creationId xmlns:a16="http://schemas.microsoft.com/office/drawing/2014/main" id="{B26DCCBE-C448-EAA8-F37D-0CEB44334B30}"/>
              </a:ext>
            </a:extLst>
          </p:cNvPr>
          <p:cNvSpPr txBox="1"/>
          <p:nvPr/>
        </p:nvSpPr>
        <p:spPr>
          <a:xfrm>
            <a:off x="1621481" y="5497187"/>
            <a:ext cx="4948471"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a:t>
            </a:r>
            <a:r>
              <a:rPr lang="ja-JP" altLang="en-US">
                <a:latin typeface="Noto Sans JP Medium" panose="020B0500000000000000" pitchFamily="34" charset="-128"/>
                <a:ea typeface="Noto Sans JP Medium" panose="020B0500000000000000" pitchFamily="34" charset="-128"/>
              </a:rPr>
              <a:t>市債</a:t>
            </a:r>
            <a:r>
              <a:rPr kumimoji="1" lang="en-US" altLang="ja-JP">
                <a:latin typeface="Noto Sans JP Medium" panose="020B0500000000000000" pitchFamily="34" charset="-128"/>
                <a:ea typeface="Noto Sans JP Medium" panose="020B0500000000000000" pitchFamily="34" charset="-128"/>
              </a:rPr>
              <a:t>)=0.7*(n+1</a:t>
            </a:r>
            <a:r>
              <a:rPr kumimoji="1" lang="ja-JP" altLang="en-US">
                <a:latin typeface="Noto Sans JP Medium" panose="020B0500000000000000" pitchFamily="34" charset="-128"/>
                <a:ea typeface="Noto Sans JP Medium" panose="020B0500000000000000" pitchFamily="34" charset="-128"/>
              </a:rPr>
              <a:t>年の</a:t>
            </a:r>
            <a:r>
              <a:rPr lang="ja-JP" altLang="en-US">
                <a:latin typeface="Noto Sans JP Medium" panose="020B0500000000000000" pitchFamily="34" charset="-128"/>
                <a:ea typeface="Noto Sans JP Medium" panose="020B0500000000000000" pitchFamily="34" charset="-128"/>
              </a:rPr>
              <a:t>物件・維持管理費</a:t>
            </a:r>
            <a:r>
              <a:rPr kumimoji="1" lang="en-US" altLang="ja-JP">
                <a:latin typeface="Noto Sans JP Medium" panose="020B0500000000000000" pitchFamily="34" charset="-128"/>
                <a:ea typeface="Noto Sans JP Medium" panose="020B0500000000000000" pitchFamily="34" charset="-128"/>
              </a:rPr>
              <a:t>)</a:t>
            </a:r>
          </a:p>
        </p:txBody>
      </p:sp>
      <p:sp>
        <p:nvSpPr>
          <p:cNvPr id="18" name="テキスト ボックス 17">
            <a:extLst>
              <a:ext uri="{FF2B5EF4-FFF2-40B4-BE49-F238E27FC236}">
                <a16:creationId xmlns:a16="http://schemas.microsoft.com/office/drawing/2014/main" id="{57D9B32E-5D18-279D-79A5-3AE89835C239}"/>
              </a:ext>
            </a:extLst>
          </p:cNvPr>
          <p:cNvSpPr txBox="1"/>
          <p:nvPr/>
        </p:nvSpPr>
        <p:spPr>
          <a:xfrm>
            <a:off x="1161942" y="5808608"/>
            <a:ext cx="7112525"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a:t>
            </a:r>
            <a:r>
              <a:rPr lang="ja-JP" altLang="en-US">
                <a:latin typeface="Noto Sans JP Medium" panose="020B0500000000000000" pitchFamily="34" charset="-128"/>
                <a:ea typeface="Noto Sans JP Medium" panose="020B0500000000000000" pitchFamily="34" charset="-128"/>
              </a:rPr>
              <a:t>そのほか</a:t>
            </a:r>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年のそのほか</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人口変化率</a:t>
            </a:r>
            <a:r>
              <a:rPr kumimoji="1" lang="en-US" altLang="ja-JP">
                <a:latin typeface="Noto Sans JP Medium" panose="020B0500000000000000" pitchFamily="34" charset="-128"/>
                <a:ea typeface="Noto Sans JP Medium" panose="020B0500000000000000" pitchFamily="34" charset="-128"/>
              </a:rPr>
              <a:t>+</a:t>
            </a:r>
            <a:r>
              <a:rPr kumimoji="1"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Tree>
    <p:extLst>
      <p:ext uri="{BB962C8B-B14F-4D97-AF65-F5344CB8AC3E}">
        <p14:creationId xmlns:p14="http://schemas.microsoft.com/office/powerpoint/2010/main" val="38284069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31BC6E00-19F6-3E82-BC3D-81C53DCF74DE}"/>
              </a:ext>
            </a:extLst>
          </p:cNvPr>
          <p:cNvSpPr>
            <a:spLocks noGrp="1"/>
          </p:cNvSpPr>
          <p:nvPr>
            <p:ph type="title"/>
          </p:nvPr>
        </p:nvSpPr>
        <p:spPr/>
        <p:txBody>
          <a:bodyPr/>
          <a:lstStyle/>
          <a:p>
            <a:r>
              <a:rPr kumimoji="1" lang="ja-JP" altLang="en-US"/>
              <a:t>純社会増の試算手法</a:t>
            </a:r>
          </a:p>
        </p:txBody>
      </p:sp>
      <p:sp>
        <p:nvSpPr>
          <p:cNvPr id="5" name="スライド番号プレースホルダー 4">
            <a:extLst>
              <a:ext uri="{FF2B5EF4-FFF2-40B4-BE49-F238E27FC236}">
                <a16:creationId xmlns:a16="http://schemas.microsoft.com/office/drawing/2014/main" id="{222C5CAB-17FC-A71D-DB94-0E842525D92F}"/>
              </a:ext>
            </a:extLst>
          </p:cNvPr>
          <p:cNvSpPr>
            <a:spLocks noGrp="1"/>
          </p:cNvSpPr>
          <p:nvPr>
            <p:ph type="sldNum" sz="quarter" idx="4"/>
          </p:nvPr>
        </p:nvSpPr>
        <p:spPr/>
        <p:txBody>
          <a:bodyPr/>
          <a:lstStyle/>
          <a:p>
            <a:fld id="{920DAE75-F842-4F4B-A191-0461469ED5EB}" type="slidenum">
              <a:rPr lang="ja-JP" altLang="en-US" smtClean="0"/>
              <a:pPr/>
              <a:t>43</a:t>
            </a:fld>
            <a:endParaRPr lang="ja-JP" altLang="en-US"/>
          </a:p>
        </p:txBody>
      </p:sp>
      <p:sp>
        <p:nvSpPr>
          <p:cNvPr id="6" name="テキスト ボックス 5">
            <a:extLst>
              <a:ext uri="{FF2B5EF4-FFF2-40B4-BE49-F238E27FC236}">
                <a16:creationId xmlns:a16="http://schemas.microsoft.com/office/drawing/2014/main" id="{7C1DE86D-3509-5FDF-A6A8-C9680606E7F1}"/>
              </a:ext>
            </a:extLst>
          </p:cNvPr>
          <p:cNvSpPr txBox="1"/>
          <p:nvPr/>
        </p:nvSpPr>
        <p:spPr>
          <a:xfrm>
            <a:off x="8460092" y="2063853"/>
            <a:ext cx="3419673" cy="1477328"/>
          </a:xfrm>
          <a:prstGeom prst="rect">
            <a:avLst/>
          </a:prstGeom>
          <a:noFill/>
        </p:spPr>
        <p:txBody>
          <a:bodyPr wrap="square" rtlCol="0">
            <a:spAutoFit/>
          </a:bodyPr>
          <a:lstStyle/>
          <a:p>
            <a:r>
              <a:rPr kumimoji="1" lang="en-US" altLang="ja-JP">
                <a:latin typeface="Noto Sans JP Medium" panose="020B0500000000000000" pitchFamily="34" charset="-128"/>
                <a:ea typeface="Noto Sans JP Medium" panose="020B0500000000000000" pitchFamily="34" charset="-128"/>
              </a:rPr>
              <a:t>20</a:t>
            </a:r>
            <a:r>
              <a:rPr kumimoji="1" lang="ja-JP" altLang="en-US">
                <a:latin typeface="Noto Sans JP Medium" panose="020B0500000000000000" pitchFamily="34" charset="-128"/>
                <a:ea typeface="Noto Sans JP Medium" panose="020B0500000000000000" pitchFamily="34" charset="-128"/>
              </a:rPr>
              <a:t>年間での累計純社会増を決定し</a:t>
            </a:r>
            <a:r>
              <a:rPr lang="ja-JP" altLang="en-US">
                <a:latin typeface="Noto Sans JP Medium" panose="020B0500000000000000" pitchFamily="34" charset="-128"/>
                <a:ea typeface="Noto Sans JP Medium" panose="020B0500000000000000" pitchFamily="34" charset="-128"/>
              </a:rPr>
              <a:t>、</a:t>
            </a:r>
            <a:r>
              <a:rPr lang="en-US" altLang="ja-JP">
                <a:latin typeface="Noto Sans JP Medium" panose="020B0500000000000000" pitchFamily="34" charset="-128"/>
                <a:ea typeface="Noto Sans JP Medium" panose="020B0500000000000000" pitchFamily="34" charset="-128"/>
              </a:rPr>
              <a:t>5</a:t>
            </a:r>
            <a:r>
              <a:rPr lang="ja-JP" altLang="en-US">
                <a:latin typeface="Noto Sans JP Medium" panose="020B0500000000000000" pitchFamily="34" charset="-128"/>
                <a:ea typeface="Noto Sans JP Medium" panose="020B0500000000000000" pitchFamily="34" charset="-128"/>
              </a:rPr>
              <a:t>年単位で純社会増を足していく</a:t>
            </a:r>
            <a:endParaRPr lang="en-US" altLang="ja-JP">
              <a:latin typeface="Noto Sans JP Medium" panose="020B0500000000000000" pitchFamily="34" charset="-128"/>
              <a:ea typeface="Noto Sans JP Medium" panose="020B0500000000000000" pitchFamily="34" charset="-128"/>
            </a:endParaRPr>
          </a:p>
          <a:p>
            <a:r>
              <a:rPr lang="ja-JP" altLang="en-US">
                <a:latin typeface="Noto Sans JP Medium" panose="020B0500000000000000" pitchFamily="34" charset="-128"/>
                <a:ea typeface="Noto Sans JP Medium" panose="020B0500000000000000" pitchFamily="34" charset="-128"/>
              </a:rPr>
              <a:t>純社会増の年齢別割合は</a:t>
            </a:r>
            <a:r>
              <a:rPr lang="en-US" altLang="ja-JP">
                <a:latin typeface="Noto Sans JP Medium" panose="020B0500000000000000" pitchFamily="34" charset="-128"/>
                <a:ea typeface="Noto Sans JP Medium" panose="020B0500000000000000" pitchFamily="34" charset="-128"/>
              </a:rPr>
              <a:t>2023</a:t>
            </a:r>
            <a:r>
              <a:rPr lang="ja-JP" altLang="en-US">
                <a:latin typeface="Noto Sans JP Medium" panose="020B0500000000000000" pitchFamily="34" charset="-128"/>
                <a:ea typeface="Noto Sans JP Medium" panose="020B0500000000000000" pitchFamily="34" charset="-128"/>
              </a:rPr>
              <a:t>年での実績値をもとに決定</a:t>
            </a:r>
            <a:endParaRPr lang="en-US" altLang="ja-JP">
              <a:latin typeface="Noto Sans JP Medium" panose="020B0500000000000000" pitchFamily="34" charset="-128"/>
              <a:ea typeface="Noto Sans JP Medium" panose="020B0500000000000000" pitchFamily="34" charset="-128"/>
            </a:endParaRPr>
          </a:p>
        </p:txBody>
      </p:sp>
      <p:pic>
        <p:nvPicPr>
          <p:cNvPr id="8" name="図 7">
            <a:extLst>
              <a:ext uri="{FF2B5EF4-FFF2-40B4-BE49-F238E27FC236}">
                <a16:creationId xmlns:a16="http://schemas.microsoft.com/office/drawing/2014/main" id="{3B4776EE-37A4-3DC6-D876-76B6FDBB649F}"/>
              </a:ext>
            </a:extLst>
          </p:cNvPr>
          <p:cNvPicPr>
            <a:picLocks noChangeAspect="1"/>
          </p:cNvPicPr>
          <p:nvPr/>
        </p:nvPicPr>
        <p:blipFill>
          <a:blip r:embed="rId2"/>
          <a:stretch>
            <a:fillRect/>
          </a:stretch>
        </p:blipFill>
        <p:spPr>
          <a:xfrm>
            <a:off x="460601" y="1527715"/>
            <a:ext cx="7772400" cy="4810125"/>
          </a:xfrm>
          <a:prstGeom prst="rect">
            <a:avLst/>
          </a:prstGeom>
        </p:spPr>
      </p:pic>
    </p:spTree>
    <p:extLst>
      <p:ext uri="{BB962C8B-B14F-4D97-AF65-F5344CB8AC3E}">
        <p14:creationId xmlns:p14="http://schemas.microsoft.com/office/powerpoint/2010/main" val="27860062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BE872-DE11-802A-BD73-57FCFE6A2F38}"/>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8539ED1E-3229-CCCD-34F5-003A35BA74D9}"/>
              </a:ext>
            </a:extLst>
          </p:cNvPr>
          <p:cNvSpPr>
            <a:spLocks noGrp="1"/>
          </p:cNvSpPr>
          <p:nvPr>
            <p:ph type="title"/>
          </p:nvPr>
        </p:nvSpPr>
        <p:spPr/>
        <p:txBody>
          <a:bodyPr/>
          <a:lstStyle/>
          <a:p>
            <a:r>
              <a:rPr lang="ja-JP" altLang="en-US"/>
              <a:t>土浦市中心部への</a:t>
            </a:r>
            <a:r>
              <a:rPr lang="en-US" altLang="ja-JP"/>
              <a:t>IT</a:t>
            </a:r>
            <a:r>
              <a:rPr lang="ja-JP" altLang="en-US"/>
              <a:t>企業誘致、社宅設置</a:t>
            </a:r>
            <a:endParaRPr kumimoji="1" lang="ja-JP" altLang="en-US"/>
          </a:p>
        </p:txBody>
      </p:sp>
      <p:sp>
        <p:nvSpPr>
          <p:cNvPr id="12" name="スライド番号プレースホルダー 11">
            <a:extLst>
              <a:ext uri="{FF2B5EF4-FFF2-40B4-BE49-F238E27FC236}">
                <a16:creationId xmlns:a16="http://schemas.microsoft.com/office/drawing/2014/main" id="{F3DBABA8-F335-F589-AB85-E7B5910A1B36}"/>
              </a:ext>
            </a:extLst>
          </p:cNvPr>
          <p:cNvSpPr>
            <a:spLocks noGrp="1"/>
          </p:cNvSpPr>
          <p:nvPr>
            <p:ph type="sldNum" sz="quarter" idx="4"/>
          </p:nvPr>
        </p:nvSpPr>
        <p:spPr/>
        <p:txBody>
          <a:bodyPr/>
          <a:lstStyle/>
          <a:p>
            <a:fld id="{920DAE75-F842-4F4B-A191-0461469ED5EB}" type="slidenum">
              <a:rPr lang="ja-JP" altLang="en-US" smtClean="0"/>
              <a:pPr/>
              <a:t>44</a:t>
            </a:fld>
            <a:endParaRPr lang="ja-JP" altLang="en-US"/>
          </a:p>
        </p:txBody>
      </p:sp>
      <p:sp>
        <p:nvSpPr>
          <p:cNvPr id="6" name="四角形: 角を丸くする 5">
            <a:extLst>
              <a:ext uri="{FF2B5EF4-FFF2-40B4-BE49-F238E27FC236}">
                <a16:creationId xmlns:a16="http://schemas.microsoft.com/office/drawing/2014/main" id="{A006D7DD-2894-BDE9-5A4F-B1AA61A2B853}"/>
              </a:ext>
            </a:extLst>
          </p:cNvPr>
          <p:cNvSpPr/>
          <p:nvPr/>
        </p:nvSpPr>
        <p:spPr>
          <a:xfrm>
            <a:off x="355997" y="1490180"/>
            <a:ext cx="8542035" cy="801004"/>
          </a:xfrm>
          <a:prstGeom prst="round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a:solidFill>
                  <a:schemeClr val="tx1"/>
                </a:solidFill>
                <a:latin typeface="Noto Sans JP Medium" panose="020B0200000000000000" pitchFamily="50" charset="-128"/>
                <a:ea typeface="Noto Sans JP Medium" panose="020B0200000000000000" pitchFamily="50" charset="-128"/>
              </a:rPr>
              <a:t>候補地：土浦駅西側　桜町エリア、中央エリア</a:t>
            </a:r>
          </a:p>
        </p:txBody>
      </p:sp>
      <p:grpSp>
        <p:nvGrpSpPr>
          <p:cNvPr id="3" name="グループ化 2">
            <a:extLst>
              <a:ext uri="{FF2B5EF4-FFF2-40B4-BE49-F238E27FC236}">
                <a16:creationId xmlns:a16="http://schemas.microsoft.com/office/drawing/2014/main" id="{284B32C6-C307-4557-7E13-00A3C14D8D88}"/>
              </a:ext>
            </a:extLst>
          </p:cNvPr>
          <p:cNvGrpSpPr/>
          <p:nvPr/>
        </p:nvGrpSpPr>
        <p:grpSpPr>
          <a:xfrm>
            <a:off x="3111034" y="2373520"/>
            <a:ext cx="4986541" cy="4423981"/>
            <a:chOff x="2969519" y="1670579"/>
            <a:chExt cx="4986541" cy="4423981"/>
          </a:xfrm>
        </p:grpSpPr>
        <p:pic>
          <p:nvPicPr>
            <p:cNvPr id="16" name="図 15" descr="マップ&#10;&#10;AI 生成コンテンツは誤りを含む可能性があります。">
              <a:extLst>
                <a:ext uri="{FF2B5EF4-FFF2-40B4-BE49-F238E27FC236}">
                  <a16:creationId xmlns:a16="http://schemas.microsoft.com/office/drawing/2014/main" id="{F2ED8DE3-D87B-E0E4-1340-419516DBC3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6689" y="1670579"/>
              <a:ext cx="4209371" cy="4423981"/>
            </a:xfrm>
            <a:prstGeom prst="rect">
              <a:avLst/>
            </a:prstGeom>
          </p:spPr>
        </p:pic>
        <p:sp>
          <p:nvSpPr>
            <p:cNvPr id="17" name="円: 塗りつぶしなし 16">
              <a:extLst>
                <a:ext uri="{FF2B5EF4-FFF2-40B4-BE49-F238E27FC236}">
                  <a16:creationId xmlns:a16="http://schemas.microsoft.com/office/drawing/2014/main" id="{D3C1F014-C4F0-307E-1AF9-CC572E652AF7}"/>
                </a:ext>
              </a:extLst>
            </p:cNvPr>
            <p:cNvSpPr/>
            <p:nvPr/>
          </p:nvSpPr>
          <p:spPr>
            <a:xfrm>
              <a:off x="4168974" y="4518218"/>
              <a:ext cx="2451543" cy="1147795"/>
            </a:xfrm>
            <a:prstGeom prst="donut">
              <a:avLst>
                <a:gd name="adj" fmla="val 8739"/>
              </a:avLst>
            </a:prstGeom>
            <a:solidFill>
              <a:schemeClr val="accent1">
                <a:lumMod val="7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円: 塗りつぶしなし 17">
              <a:extLst>
                <a:ext uri="{FF2B5EF4-FFF2-40B4-BE49-F238E27FC236}">
                  <a16:creationId xmlns:a16="http://schemas.microsoft.com/office/drawing/2014/main" id="{3E7BC347-4B42-7762-27C8-5EAA368D9946}"/>
                </a:ext>
              </a:extLst>
            </p:cNvPr>
            <p:cNvSpPr/>
            <p:nvPr/>
          </p:nvSpPr>
          <p:spPr>
            <a:xfrm>
              <a:off x="4701804" y="2835648"/>
              <a:ext cx="1729562" cy="1600234"/>
            </a:xfrm>
            <a:prstGeom prst="donut">
              <a:avLst>
                <a:gd name="adj" fmla="val 5319"/>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矢印: 右 18">
              <a:extLst>
                <a:ext uri="{FF2B5EF4-FFF2-40B4-BE49-F238E27FC236}">
                  <a16:creationId xmlns:a16="http://schemas.microsoft.com/office/drawing/2014/main" id="{D9A4049E-B361-2E30-0DBD-DF5EE1D2E326}"/>
                </a:ext>
              </a:extLst>
            </p:cNvPr>
            <p:cNvSpPr/>
            <p:nvPr/>
          </p:nvSpPr>
          <p:spPr>
            <a:xfrm rot="2678321">
              <a:off x="2969519" y="4228239"/>
              <a:ext cx="1342058" cy="656007"/>
            </a:xfrm>
            <a:prstGeom prst="rightArrow">
              <a:avLst/>
            </a:prstGeom>
            <a:solidFill>
              <a:schemeClr val="accent1">
                <a:lumMod val="7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矢印: 右 19">
              <a:extLst>
                <a:ext uri="{FF2B5EF4-FFF2-40B4-BE49-F238E27FC236}">
                  <a16:creationId xmlns:a16="http://schemas.microsoft.com/office/drawing/2014/main" id="{E4A7FCB2-9BD7-4D02-8567-0680BD9416F1}"/>
                </a:ext>
              </a:extLst>
            </p:cNvPr>
            <p:cNvSpPr/>
            <p:nvPr/>
          </p:nvSpPr>
          <p:spPr>
            <a:xfrm rot="9259094">
              <a:off x="6275879" y="2705040"/>
              <a:ext cx="1177583" cy="449143"/>
            </a:xfrm>
            <a:prstGeom prst="rightArrow">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四角形: 角を丸くする 21">
            <a:extLst>
              <a:ext uri="{FF2B5EF4-FFF2-40B4-BE49-F238E27FC236}">
                <a16:creationId xmlns:a16="http://schemas.microsoft.com/office/drawing/2014/main" id="{6BDD8E83-6020-18D8-F519-27E611D3A464}"/>
              </a:ext>
            </a:extLst>
          </p:cNvPr>
          <p:cNvSpPr/>
          <p:nvPr/>
        </p:nvSpPr>
        <p:spPr>
          <a:xfrm>
            <a:off x="33043" y="3906660"/>
            <a:ext cx="4593972" cy="1223966"/>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u="sng">
                <a:solidFill>
                  <a:schemeClr val="tx1"/>
                </a:solidFill>
                <a:latin typeface="Noto Sans JP Medium" panose="020B0200000000000000" pitchFamily="50" charset="-128"/>
                <a:ea typeface="Noto Sans JP Medium" panose="020B0200000000000000" pitchFamily="50" charset="-128"/>
              </a:rPr>
              <a:t>桜町エリア</a:t>
            </a:r>
            <a:endParaRPr lang="en-US" altLang="ja-JP" sz="2800" u="sng">
              <a:solidFill>
                <a:schemeClr val="tx1"/>
              </a:solidFill>
              <a:latin typeface="Noto Sans JP Medium" panose="020B0200000000000000" pitchFamily="50" charset="-128"/>
              <a:ea typeface="Noto Sans JP Medium" panose="020B0200000000000000" pitchFamily="50" charset="-128"/>
            </a:endParaRPr>
          </a:p>
          <a:p>
            <a:r>
              <a:rPr lang="ja-JP" altLang="en-US" sz="2800">
                <a:solidFill>
                  <a:schemeClr val="tx1"/>
                </a:solidFill>
                <a:latin typeface="Noto Sans JP Medium" panose="020B0200000000000000" pitchFamily="50" charset="-128"/>
                <a:ea typeface="Noto Sans JP Medium" panose="020B0200000000000000" pitchFamily="50" charset="-128"/>
              </a:rPr>
              <a:t>居酒屋や「つちうら横丁」</a:t>
            </a:r>
          </a:p>
        </p:txBody>
      </p:sp>
      <p:sp>
        <p:nvSpPr>
          <p:cNvPr id="23" name="四角形: 角を丸くする 22">
            <a:extLst>
              <a:ext uri="{FF2B5EF4-FFF2-40B4-BE49-F238E27FC236}">
                <a16:creationId xmlns:a16="http://schemas.microsoft.com/office/drawing/2014/main" id="{BE68885E-76A4-06E6-D81E-88BFFDFA574B}"/>
              </a:ext>
            </a:extLst>
          </p:cNvPr>
          <p:cNvSpPr/>
          <p:nvPr/>
        </p:nvSpPr>
        <p:spPr>
          <a:xfrm>
            <a:off x="7390642" y="2619830"/>
            <a:ext cx="4593972" cy="1223966"/>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u="sng">
                <a:solidFill>
                  <a:schemeClr val="tx1"/>
                </a:solidFill>
                <a:latin typeface="Noto Sans JP Medium" panose="020B0200000000000000" pitchFamily="50" charset="-128"/>
                <a:ea typeface="Noto Sans JP Medium" panose="020B0200000000000000" pitchFamily="50" charset="-128"/>
              </a:rPr>
              <a:t>中央エリア</a:t>
            </a:r>
            <a:endParaRPr lang="en-US" altLang="ja-JP" sz="2800" u="sng">
              <a:solidFill>
                <a:schemeClr val="tx1"/>
              </a:solidFill>
              <a:latin typeface="Noto Sans JP Medium" panose="020B0200000000000000" pitchFamily="50" charset="-128"/>
              <a:ea typeface="Noto Sans JP Medium" panose="020B0200000000000000" pitchFamily="50" charset="-128"/>
            </a:endParaRPr>
          </a:p>
          <a:p>
            <a:r>
              <a:rPr lang="ja-JP" altLang="en-US" sz="2800">
                <a:solidFill>
                  <a:schemeClr val="tx1"/>
                </a:solidFill>
                <a:latin typeface="Noto Sans JP Medium" panose="020B0200000000000000" pitchFamily="50" charset="-128"/>
                <a:ea typeface="Noto Sans JP Medium" panose="020B0200000000000000" pitchFamily="50" charset="-128"/>
              </a:rPr>
              <a:t>落ち着いた定食屋やカフェ</a:t>
            </a:r>
            <a:endParaRPr lang="en-US" altLang="ja-JP" sz="2800">
              <a:solidFill>
                <a:schemeClr val="tx1"/>
              </a:solidFill>
              <a:latin typeface="Noto Sans JP Medium" panose="020B0200000000000000" pitchFamily="50" charset="-128"/>
              <a:ea typeface="Noto Sans JP Medium" panose="020B0200000000000000" pitchFamily="50" charset="-128"/>
            </a:endParaRPr>
          </a:p>
        </p:txBody>
      </p:sp>
    </p:spTree>
    <p:extLst>
      <p:ext uri="{BB962C8B-B14F-4D97-AF65-F5344CB8AC3E}">
        <p14:creationId xmlns:p14="http://schemas.microsoft.com/office/powerpoint/2010/main" val="36391890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580621-DEAB-8A14-9047-04D012D6486A}"/>
              </a:ext>
            </a:extLst>
          </p:cNvPr>
          <p:cNvSpPr>
            <a:spLocks noGrp="1"/>
          </p:cNvSpPr>
          <p:nvPr>
            <p:ph type="title"/>
          </p:nvPr>
        </p:nvSpPr>
        <p:spPr/>
        <p:txBody>
          <a:bodyPr/>
          <a:lstStyle/>
          <a:p>
            <a:r>
              <a:rPr lang="ja-JP" altLang="en-US"/>
              <a:t>データセンター</a:t>
            </a:r>
            <a:endParaRPr kumimoji="1" lang="en-US"/>
          </a:p>
        </p:txBody>
      </p:sp>
      <p:sp>
        <p:nvSpPr>
          <p:cNvPr id="2" name="スライド番号プレースホルダー 1">
            <a:extLst>
              <a:ext uri="{FF2B5EF4-FFF2-40B4-BE49-F238E27FC236}">
                <a16:creationId xmlns:a16="http://schemas.microsoft.com/office/drawing/2014/main" id="{9F21534E-B9A6-CBE8-E308-85B1572D7C4B}"/>
              </a:ext>
            </a:extLst>
          </p:cNvPr>
          <p:cNvSpPr>
            <a:spLocks noGrp="1"/>
          </p:cNvSpPr>
          <p:nvPr>
            <p:ph type="sldNum" sz="quarter" idx="4"/>
          </p:nvPr>
        </p:nvSpPr>
        <p:spPr/>
        <p:txBody>
          <a:bodyPr/>
          <a:lstStyle/>
          <a:p>
            <a:fld id="{920DAE75-F842-4F4B-A191-0461469ED5EB}" type="slidenum">
              <a:rPr lang="ja-JP" altLang="en-US" smtClean="0"/>
              <a:pPr/>
              <a:t>45</a:t>
            </a:fld>
            <a:endParaRPr lang="ja-JP" altLang="en-US"/>
          </a:p>
        </p:txBody>
      </p:sp>
      <p:sp>
        <p:nvSpPr>
          <p:cNvPr id="5" name="TextBox 5">
            <a:extLst>
              <a:ext uri="{FF2B5EF4-FFF2-40B4-BE49-F238E27FC236}">
                <a16:creationId xmlns:a16="http://schemas.microsoft.com/office/drawing/2014/main" id="{74BAB069-BA4F-E1FB-960C-57F8B5C6CCE1}"/>
              </a:ext>
            </a:extLst>
          </p:cNvPr>
          <p:cNvSpPr txBox="1"/>
          <p:nvPr/>
        </p:nvSpPr>
        <p:spPr>
          <a:xfrm>
            <a:off x="175810" y="1473336"/>
            <a:ext cx="4337023" cy="286232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l"/>
            <a:r>
              <a:rPr lang="ja-JP" altLang="en-US">
                <a:ea typeface="ＭＳ Ｐゴシック"/>
                <a:cs typeface="Arial"/>
              </a:rPr>
              <a:t>印西市にデータセンターが集積する理由</a:t>
            </a:r>
          </a:p>
          <a:p>
            <a:r>
              <a:rPr lang="ja-JP" altLang="en-US">
                <a:ea typeface="ＭＳ Ｐゴシック"/>
                <a:cs typeface="Arial"/>
              </a:rPr>
              <a:t>①活断層がない</a:t>
            </a:r>
          </a:p>
          <a:p>
            <a:r>
              <a:rPr lang="ja-JP" altLang="en-US">
                <a:ea typeface="ＭＳ Ｐゴシック"/>
                <a:cs typeface="Arial"/>
              </a:rPr>
              <a:t>②地盤が固い</a:t>
            </a:r>
          </a:p>
          <a:p>
            <a:r>
              <a:rPr lang="ja-JP" altLang="en-US">
                <a:ea typeface="ＭＳ Ｐゴシック"/>
                <a:cs typeface="Arial"/>
              </a:rPr>
              <a:t>③標高20-50mで洪水がない</a:t>
            </a:r>
          </a:p>
          <a:p>
            <a:r>
              <a:rPr lang="ja-JP" altLang="en-US">
                <a:ea typeface="ＭＳ Ｐゴシック"/>
                <a:cs typeface="Arial"/>
              </a:rPr>
              <a:t>④未利用の平坦で広大な土地</a:t>
            </a:r>
          </a:p>
          <a:p>
            <a:r>
              <a:rPr lang="ja-JP" altLang="en-US">
                <a:ea typeface="ＭＳ Ｐゴシック"/>
                <a:cs typeface="Arial"/>
              </a:rPr>
              <a:t>⑤120万kWの送電線と変電所</a:t>
            </a:r>
          </a:p>
          <a:p>
            <a:r>
              <a:rPr lang="ja-JP" altLang="en-US">
                <a:ea typeface="ＭＳ Ｐゴシック"/>
                <a:cs typeface="Arial"/>
              </a:rPr>
              <a:t>（⑥計画停電がない）</a:t>
            </a:r>
          </a:p>
          <a:p>
            <a:r>
              <a:rPr lang="ja-JP" altLang="en-US">
                <a:ea typeface="ＭＳ Ｐゴシック"/>
                <a:cs typeface="Arial"/>
              </a:rPr>
              <a:t>⑦海底ケーブル陸揚局に比較的近い</a:t>
            </a:r>
          </a:p>
          <a:p>
            <a:r>
              <a:rPr lang="ja-JP" altLang="en-US">
                <a:ea typeface="ＭＳ Ｐゴシック"/>
                <a:cs typeface="Arial"/>
              </a:rPr>
              <a:t>⑧Google進出</a:t>
            </a:r>
          </a:p>
          <a:p>
            <a:r>
              <a:rPr lang="ja-JP" altLang="en-US">
                <a:ea typeface="ＭＳ Ｐゴシック"/>
                <a:cs typeface="Arial"/>
              </a:rPr>
              <a:t>⑨都心と成田空港に近い</a:t>
            </a:r>
          </a:p>
        </p:txBody>
      </p:sp>
      <p:pic>
        <p:nvPicPr>
          <p:cNvPr id="6" name="Picture 5">
            <a:extLst>
              <a:ext uri="{FF2B5EF4-FFF2-40B4-BE49-F238E27FC236}">
                <a16:creationId xmlns:a16="http://schemas.microsoft.com/office/drawing/2014/main" id="{8198EAA2-43DC-0031-7FD0-0AE813816441}"/>
              </a:ext>
            </a:extLst>
          </p:cNvPr>
          <p:cNvPicPr>
            <a:picLocks noChangeAspect="1"/>
          </p:cNvPicPr>
          <p:nvPr/>
        </p:nvPicPr>
        <p:blipFill>
          <a:blip r:embed="rId2"/>
          <a:stretch>
            <a:fillRect/>
          </a:stretch>
        </p:blipFill>
        <p:spPr>
          <a:xfrm>
            <a:off x="5442996" y="1961909"/>
            <a:ext cx="2981325" cy="2428875"/>
          </a:xfrm>
          <a:prstGeom prst="rect">
            <a:avLst/>
          </a:prstGeom>
        </p:spPr>
      </p:pic>
      <p:graphicFrame>
        <p:nvGraphicFramePr>
          <p:cNvPr id="8" name="Table 7">
            <a:extLst>
              <a:ext uri="{FF2B5EF4-FFF2-40B4-BE49-F238E27FC236}">
                <a16:creationId xmlns:a16="http://schemas.microsoft.com/office/drawing/2014/main" id="{2F53F3F4-7174-10DC-32EA-FEC4CA927716}"/>
              </a:ext>
            </a:extLst>
          </p:cNvPr>
          <p:cNvGraphicFramePr>
            <a:graphicFrameLocks noGrp="1"/>
          </p:cNvGraphicFramePr>
          <p:nvPr/>
        </p:nvGraphicFramePr>
        <p:xfrm>
          <a:off x="173691" y="4262151"/>
          <a:ext cx="4970941" cy="2463862"/>
        </p:xfrm>
        <a:graphic>
          <a:graphicData uri="http://schemas.openxmlformats.org/drawingml/2006/table">
            <a:tbl>
              <a:tblPr bandRow="1">
                <a:tableStyleId>{5C22544A-7EE6-4342-B048-85BDC9FD1C3A}</a:tableStyleId>
              </a:tblPr>
              <a:tblGrid>
                <a:gridCol w="2143535">
                  <a:extLst>
                    <a:ext uri="{9D8B030D-6E8A-4147-A177-3AD203B41FA5}">
                      <a16:colId xmlns:a16="http://schemas.microsoft.com/office/drawing/2014/main" val="144375212"/>
                    </a:ext>
                  </a:extLst>
                </a:gridCol>
                <a:gridCol w="1517686">
                  <a:extLst>
                    <a:ext uri="{9D8B030D-6E8A-4147-A177-3AD203B41FA5}">
                      <a16:colId xmlns:a16="http://schemas.microsoft.com/office/drawing/2014/main" val="2134091792"/>
                    </a:ext>
                  </a:extLst>
                </a:gridCol>
                <a:gridCol w="1309720">
                  <a:extLst>
                    <a:ext uri="{9D8B030D-6E8A-4147-A177-3AD203B41FA5}">
                      <a16:colId xmlns:a16="http://schemas.microsoft.com/office/drawing/2014/main" val="296386866"/>
                    </a:ext>
                  </a:extLst>
                </a:gridCol>
              </a:tblGrid>
              <a:tr h="285750">
                <a:tc>
                  <a:txBody>
                    <a:bodyPr/>
                    <a:lstStyle/>
                    <a:p>
                      <a:pPr fontAlgn="t">
                        <a:buNone/>
                      </a:pP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203" cap="flat" cmpd="sng" algn="ctr">
                      <a:solidFill>
                        <a:srgbClr val="FFFFFF"/>
                      </a:solidFill>
                      <a:prstDash val="solid"/>
                      <a:round/>
                      <a:headEnd type="none" w="med" len="med"/>
                      <a:tailEnd type="none" w="med" len="med"/>
                    </a:lnB>
                    <a:solidFill>
                      <a:srgbClr val="7A8C8E"/>
                    </a:solidFill>
                  </a:tcPr>
                </a:tc>
                <a:tc>
                  <a:txBody>
                    <a:bodyPr/>
                    <a:lstStyle/>
                    <a:p>
                      <a:pPr fontAlgn="base">
                        <a:lnSpc>
                          <a:spcPts val="2175"/>
                        </a:lnSpc>
                        <a:buNone/>
                      </a:pPr>
                      <a:r>
                        <a:rPr lang="ja-JP" altLang="en-US" sz="1800" b="1">
                          <a:solidFill>
                            <a:srgbClr val="FFFFFF"/>
                          </a:solidFill>
                          <a:effectLst/>
                          <a:ea typeface="MS PGothic" panose="020B0600070205080204" pitchFamily="34" charset="-128"/>
                        </a:rPr>
                        <a:t>土浦市</a:t>
                      </a:r>
                      <a:endParaRPr lang="ja-JP" altLang="en-US" b="1">
                        <a:solidFill>
                          <a:srgbClr val="FFFFFF"/>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203" cap="flat" cmpd="sng" algn="ctr">
                      <a:solidFill>
                        <a:srgbClr val="FFFFFF"/>
                      </a:solidFill>
                      <a:prstDash val="solid"/>
                      <a:round/>
                      <a:headEnd type="none" w="med" len="med"/>
                      <a:tailEnd type="none" w="med" len="med"/>
                    </a:lnB>
                    <a:solidFill>
                      <a:srgbClr val="7A8C8E"/>
                    </a:solidFill>
                  </a:tcPr>
                </a:tc>
                <a:tc>
                  <a:txBody>
                    <a:bodyPr/>
                    <a:lstStyle/>
                    <a:p>
                      <a:pPr fontAlgn="base">
                        <a:lnSpc>
                          <a:spcPts val="2175"/>
                        </a:lnSpc>
                        <a:buNone/>
                      </a:pPr>
                      <a:r>
                        <a:rPr lang="ja-JP" altLang="en-US" sz="1800" b="1">
                          <a:solidFill>
                            <a:srgbClr val="FFFFFF"/>
                          </a:solidFill>
                          <a:effectLst/>
                          <a:ea typeface="MS PGothic" panose="020B0600070205080204" pitchFamily="34" charset="-128"/>
                        </a:rPr>
                        <a:t>印西市</a:t>
                      </a:r>
                      <a:endParaRPr lang="ja-JP" altLang="en-US" b="1">
                        <a:solidFill>
                          <a:srgbClr val="FFFFFF"/>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203" cap="flat" cmpd="sng" algn="ctr">
                      <a:solidFill>
                        <a:srgbClr val="FFFFFF"/>
                      </a:solidFill>
                      <a:prstDash val="solid"/>
                      <a:round/>
                      <a:headEnd type="none" w="med" len="med"/>
                      <a:tailEnd type="none" w="med" len="med"/>
                    </a:lnB>
                    <a:solidFill>
                      <a:srgbClr val="7A8C8E"/>
                    </a:solidFill>
                  </a:tcPr>
                </a:tc>
                <a:extLst>
                  <a:ext uri="{0D108BD9-81ED-4DB2-BD59-A6C34878D82A}">
                    <a16:rowId xmlns:a16="http://schemas.microsoft.com/office/drawing/2014/main" val="265357777"/>
                  </a:ext>
                </a:extLst>
              </a:tr>
              <a:tr h="285750">
                <a:tc>
                  <a:txBody>
                    <a:bodyPr/>
                    <a:lstStyle/>
                    <a:p>
                      <a:pPr fontAlgn="base">
                        <a:lnSpc>
                          <a:spcPts val="2175"/>
                        </a:lnSpc>
                        <a:buNone/>
                      </a:pPr>
                      <a:r>
                        <a:rPr lang="ja-JP" altLang="en-US" sz="1800">
                          <a:effectLst/>
                          <a:ea typeface="MS PGothic" panose="020B0600070205080204" pitchFamily="34" charset="-128"/>
                        </a:rPr>
                        <a:t>人口（人）</a:t>
                      </a:r>
                      <a:endParaRPr lang="ja-JP" alt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4203"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7DBDB"/>
                    </a:solidFill>
                  </a:tcPr>
                </a:tc>
                <a:tc>
                  <a:txBody>
                    <a:bodyPr/>
                    <a:lstStyle/>
                    <a:p>
                      <a:pPr fontAlgn="base">
                        <a:lnSpc>
                          <a:spcPts val="2175"/>
                        </a:lnSpc>
                        <a:buNone/>
                      </a:pPr>
                      <a:r>
                        <a:rPr lang="en-US" sz="1800">
                          <a:effectLst/>
                          <a:latin typeface="Arial" panose="020B0604020202020204" pitchFamily="34" charset="0"/>
                        </a:rPr>
                        <a:t>142202</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4203"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7DBDB"/>
                    </a:solidFill>
                  </a:tcPr>
                </a:tc>
                <a:tc>
                  <a:txBody>
                    <a:bodyPr/>
                    <a:lstStyle/>
                    <a:p>
                      <a:pPr fontAlgn="base">
                        <a:lnSpc>
                          <a:spcPts val="2175"/>
                        </a:lnSpc>
                        <a:buNone/>
                      </a:pPr>
                      <a:r>
                        <a:rPr lang="en-US" sz="1800">
                          <a:effectLst/>
                          <a:latin typeface="Arial" panose="020B0604020202020204" pitchFamily="34" charset="0"/>
                        </a:rPr>
                        <a:t>112197</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4203"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7DBDB"/>
                    </a:solidFill>
                  </a:tcPr>
                </a:tc>
                <a:extLst>
                  <a:ext uri="{0D108BD9-81ED-4DB2-BD59-A6C34878D82A}">
                    <a16:rowId xmlns:a16="http://schemas.microsoft.com/office/drawing/2014/main" val="3134546324"/>
                  </a:ext>
                </a:extLst>
              </a:tr>
              <a:tr h="285750">
                <a:tc>
                  <a:txBody>
                    <a:bodyPr/>
                    <a:lstStyle/>
                    <a:p>
                      <a:pPr fontAlgn="base">
                        <a:lnSpc>
                          <a:spcPts val="2175"/>
                        </a:lnSpc>
                        <a:buNone/>
                      </a:pPr>
                      <a:r>
                        <a:rPr lang="ja-JP" altLang="en-US" sz="1800">
                          <a:effectLst/>
                          <a:ea typeface="MS PGothic" panose="020B0600070205080204" pitchFamily="34" charset="-128"/>
                        </a:rPr>
                        <a:t>面積（</a:t>
                      </a:r>
                      <a:r>
                        <a:rPr lang="en-US" altLang="ja-JP" sz="1800">
                          <a:effectLst/>
                          <a:ea typeface="MS PGothic" panose="020B0600070205080204" pitchFamily="34" charset="-128"/>
                        </a:rPr>
                        <a:t>k㎡</a:t>
                      </a:r>
                      <a:r>
                        <a:rPr lang="ja-JP" altLang="en-US" sz="1800">
                          <a:effectLst/>
                          <a:ea typeface="MS PGothic" panose="020B0600070205080204" pitchFamily="34" charset="-128"/>
                        </a:rPr>
                        <a:t>）</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CEEEE"/>
                    </a:solidFill>
                  </a:tcPr>
                </a:tc>
                <a:tc>
                  <a:txBody>
                    <a:bodyPr/>
                    <a:lstStyle/>
                    <a:p>
                      <a:pPr fontAlgn="base">
                        <a:lnSpc>
                          <a:spcPts val="2175"/>
                        </a:lnSpc>
                        <a:buNone/>
                      </a:pPr>
                      <a:r>
                        <a:rPr lang="en-US" sz="1800">
                          <a:effectLst/>
                          <a:latin typeface="Arial" panose="020B0604020202020204" pitchFamily="34" charset="0"/>
                        </a:rPr>
                        <a:t>122.89</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CEEEE"/>
                    </a:solidFill>
                  </a:tcPr>
                </a:tc>
                <a:tc>
                  <a:txBody>
                    <a:bodyPr/>
                    <a:lstStyle/>
                    <a:p>
                      <a:pPr fontAlgn="base">
                        <a:lnSpc>
                          <a:spcPts val="2175"/>
                        </a:lnSpc>
                        <a:buNone/>
                      </a:pPr>
                      <a:r>
                        <a:rPr lang="en-US" sz="1800">
                          <a:effectLst/>
                          <a:latin typeface="Arial" panose="020B0604020202020204" pitchFamily="34" charset="0"/>
                        </a:rPr>
                        <a:t>123.79</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CEEEE"/>
                    </a:solidFill>
                  </a:tcPr>
                </a:tc>
                <a:extLst>
                  <a:ext uri="{0D108BD9-81ED-4DB2-BD59-A6C34878D82A}">
                    <a16:rowId xmlns:a16="http://schemas.microsoft.com/office/drawing/2014/main" val="1475626367"/>
                  </a:ext>
                </a:extLst>
              </a:tr>
              <a:tr h="381000">
                <a:tc>
                  <a:txBody>
                    <a:bodyPr/>
                    <a:lstStyle/>
                    <a:p>
                      <a:pPr fontAlgn="base">
                        <a:lnSpc>
                          <a:spcPts val="2175"/>
                        </a:lnSpc>
                        <a:buNone/>
                      </a:pPr>
                      <a:r>
                        <a:rPr lang="ja-JP" altLang="en-US" sz="1800">
                          <a:effectLst/>
                          <a:ea typeface="MS PGothic" panose="020B0600070205080204" pitchFamily="34" charset="-128"/>
                        </a:rPr>
                        <a:t>市街化区域面積（</a:t>
                      </a:r>
                      <a:r>
                        <a:rPr lang="en-US" altLang="ja-JP" sz="1800">
                          <a:effectLst/>
                          <a:ea typeface="MS PGothic" panose="020B0600070205080204" pitchFamily="34" charset="-128"/>
                        </a:rPr>
                        <a:t>ha</a:t>
                      </a:r>
                      <a:r>
                        <a:rPr lang="ja-JP" altLang="en-US" sz="1800">
                          <a:effectLst/>
                          <a:ea typeface="MS PGothic" panose="020B0600070205080204" pitchFamily="34" charset="-128"/>
                        </a:rPr>
                        <a:t>）</a:t>
                      </a:r>
                      <a:endParaRPr lang="en-US" altLang="ja-JP">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7DBDB"/>
                    </a:solidFill>
                  </a:tcPr>
                </a:tc>
                <a:tc>
                  <a:txBody>
                    <a:bodyPr/>
                    <a:lstStyle/>
                    <a:p>
                      <a:pPr fontAlgn="base">
                        <a:lnSpc>
                          <a:spcPts val="2175"/>
                        </a:lnSpc>
                        <a:buNone/>
                      </a:pPr>
                      <a:r>
                        <a:rPr lang="en-US" sz="1800">
                          <a:effectLst/>
                          <a:latin typeface="Arial" panose="020B0604020202020204" pitchFamily="34" charset="0"/>
                        </a:rPr>
                        <a:t>3294</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7DBDB"/>
                    </a:solidFill>
                  </a:tcPr>
                </a:tc>
                <a:tc>
                  <a:txBody>
                    <a:bodyPr/>
                    <a:lstStyle/>
                    <a:p>
                      <a:pPr fontAlgn="base">
                        <a:lnSpc>
                          <a:spcPts val="2175"/>
                        </a:lnSpc>
                        <a:buNone/>
                      </a:pPr>
                      <a:r>
                        <a:rPr lang="en-US" sz="1800">
                          <a:effectLst/>
                          <a:latin typeface="Arial" panose="020B0604020202020204" pitchFamily="34" charset="0"/>
                        </a:rPr>
                        <a:t>1907</a:t>
                      </a:r>
                      <a:endParaRPr lang="en-US">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7DBDB"/>
                    </a:solidFill>
                  </a:tcPr>
                </a:tc>
                <a:extLst>
                  <a:ext uri="{0D108BD9-81ED-4DB2-BD59-A6C34878D82A}">
                    <a16:rowId xmlns:a16="http://schemas.microsoft.com/office/drawing/2014/main" val="2339432556"/>
                  </a:ext>
                </a:extLst>
              </a:tr>
              <a:tr h="380999">
                <a:tc>
                  <a:txBody>
                    <a:bodyPr/>
                    <a:lstStyle/>
                    <a:p>
                      <a:pPr lvl="0">
                        <a:lnSpc>
                          <a:spcPts val="2175"/>
                        </a:lnSpc>
                        <a:buNone/>
                      </a:pPr>
                      <a:r>
                        <a:rPr lang="ja-JP" altLang="en-US" sz="1800">
                          <a:effectLst/>
                          <a:ea typeface="MS PGothic"/>
                        </a:rPr>
                        <a:t>歳入（億円）</a:t>
                      </a:r>
                    </a:p>
                  </a:txBody>
                  <a:tcPr>
                    <a:lnL w="9524">
                      <a:solidFill>
                        <a:srgbClr val="FFFFFF"/>
                      </a:solidFill>
                    </a:lnL>
                    <a:lnR w="9524">
                      <a:solidFill>
                        <a:srgbClr val="FFFFFF"/>
                      </a:solidFill>
                    </a:lnR>
                    <a:lnT w="9525" cap="flat" cmpd="sng" algn="ctr">
                      <a:solidFill>
                        <a:srgbClr val="FFFFFF"/>
                      </a:solidFill>
                      <a:prstDash val="solid"/>
                      <a:round/>
                      <a:headEnd type="none" w="med" len="med"/>
                      <a:tailEnd type="none" w="med" len="med"/>
                    </a:lnT>
                    <a:lnB w="9524" cap="flat" cmpd="sng" algn="ctr">
                      <a:solidFill>
                        <a:srgbClr val="FFFFFF"/>
                      </a:solidFill>
                      <a:prstDash val="solid"/>
                      <a:round/>
                      <a:headEnd type="none" w="med" len="med"/>
                      <a:tailEnd type="none" w="med" len="med"/>
                    </a:lnB>
                    <a:solidFill>
                      <a:srgbClr val="D7DBDB"/>
                    </a:solidFill>
                  </a:tcPr>
                </a:tc>
                <a:tc>
                  <a:txBody>
                    <a:bodyPr/>
                    <a:lstStyle/>
                    <a:p>
                      <a:pPr lvl="0">
                        <a:lnSpc>
                          <a:spcPts val="2175"/>
                        </a:lnSpc>
                        <a:buNone/>
                      </a:pPr>
                      <a:r>
                        <a:rPr lang="en-US" sz="1800">
                          <a:effectLst/>
                          <a:latin typeface="Arial"/>
                        </a:rPr>
                        <a:t>244（23）</a:t>
                      </a:r>
                    </a:p>
                  </a:txBody>
                  <a:tcPr>
                    <a:lnL w="9524">
                      <a:solidFill>
                        <a:srgbClr val="FFFFFF"/>
                      </a:solidFill>
                    </a:lnL>
                    <a:lnR w="9524">
                      <a:solidFill>
                        <a:srgbClr val="FFFFFF"/>
                      </a:solidFill>
                    </a:lnR>
                    <a:lnT w="9525" cap="flat" cmpd="sng" algn="ctr">
                      <a:solidFill>
                        <a:srgbClr val="FFFFFF"/>
                      </a:solidFill>
                      <a:prstDash val="solid"/>
                      <a:round/>
                      <a:headEnd type="none" w="med" len="med"/>
                      <a:tailEnd type="none" w="med" len="med"/>
                    </a:lnT>
                    <a:lnB w="9524" cap="flat" cmpd="sng" algn="ctr">
                      <a:solidFill>
                        <a:srgbClr val="FFFFFF"/>
                      </a:solidFill>
                      <a:prstDash val="solid"/>
                      <a:round/>
                      <a:headEnd type="none" w="med" len="med"/>
                      <a:tailEnd type="none" w="med" len="med"/>
                    </a:lnB>
                    <a:solidFill>
                      <a:srgbClr val="D7DBDB"/>
                    </a:solidFill>
                  </a:tcPr>
                </a:tc>
                <a:tc>
                  <a:txBody>
                    <a:bodyPr/>
                    <a:lstStyle/>
                    <a:p>
                      <a:pPr lvl="0">
                        <a:lnSpc>
                          <a:spcPts val="2175"/>
                        </a:lnSpc>
                        <a:buNone/>
                      </a:pPr>
                      <a:r>
                        <a:rPr lang="en-US" sz="1800">
                          <a:effectLst/>
                          <a:latin typeface="Arial"/>
                        </a:rPr>
                        <a:t>571（28）</a:t>
                      </a:r>
                    </a:p>
                  </a:txBody>
                  <a:tcPr>
                    <a:lnL w="9524">
                      <a:solidFill>
                        <a:srgbClr val="FFFFFF"/>
                      </a:solidFill>
                    </a:lnL>
                    <a:lnR w="9524">
                      <a:solidFill>
                        <a:srgbClr val="FFFFFF"/>
                      </a:solidFill>
                    </a:lnR>
                    <a:lnT w="9525" cap="flat" cmpd="sng" algn="ctr">
                      <a:solidFill>
                        <a:srgbClr val="FFFFFF"/>
                      </a:solidFill>
                      <a:prstDash val="solid"/>
                      <a:round/>
                      <a:headEnd type="none" w="med" len="med"/>
                      <a:tailEnd type="none" w="med" len="med"/>
                    </a:lnT>
                    <a:lnB w="9524" cap="flat" cmpd="sng" algn="ctr">
                      <a:solidFill>
                        <a:srgbClr val="FFFFFF"/>
                      </a:solidFill>
                      <a:prstDash val="solid"/>
                      <a:round/>
                      <a:headEnd type="none" w="med" len="med"/>
                      <a:tailEnd type="none" w="med" len="med"/>
                    </a:lnB>
                    <a:solidFill>
                      <a:srgbClr val="D7DBDB"/>
                    </a:solidFill>
                  </a:tcPr>
                </a:tc>
                <a:extLst>
                  <a:ext uri="{0D108BD9-81ED-4DB2-BD59-A6C34878D82A}">
                    <a16:rowId xmlns:a16="http://schemas.microsoft.com/office/drawing/2014/main" val="2142836365"/>
                  </a:ext>
                </a:extLst>
              </a:tr>
              <a:tr h="380999">
                <a:tc>
                  <a:txBody>
                    <a:bodyPr/>
                    <a:lstStyle/>
                    <a:p>
                      <a:pPr lvl="0">
                        <a:lnSpc>
                          <a:spcPts val="2175"/>
                        </a:lnSpc>
                        <a:buNone/>
                      </a:pPr>
                      <a:r>
                        <a:rPr lang="ja-JP" altLang="en-US" sz="1800">
                          <a:effectLst/>
                          <a:ea typeface="MS PGothic"/>
                        </a:rPr>
                        <a:t>固定資産税（億円）</a:t>
                      </a:r>
                    </a:p>
                  </a:txBody>
                  <a:tcPr>
                    <a:lnL w="9524">
                      <a:solidFill>
                        <a:srgbClr val="FFFFFF"/>
                      </a:solidFill>
                    </a:lnL>
                    <a:lnR w="9524">
                      <a:solidFill>
                        <a:srgbClr val="FFFFFF"/>
                      </a:solidFill>
                    </a:lnR>
                    <a:lnT w="9524">
                      <a:solidFill>
                        <a:srgbClr val="FFFFFF"/>
                      </a:solidFill>
                    </a:lnT>
                    <a:lnB w="9524">
                      <a:solidFill>
                        <a:srgbClr val="FFFFFF"/>
                      </a:solidFill>
                    </a:lnB>
                    <a:solidFill>
                      <a:srgbClr val="D7DBDB"/>
                    </a:solidFill>
                  </a:tcPr>
                </a:tc>
                <a:tc>
                  <a:txBody>
                    <a:bodyPr/>
                    <a:lstStyle/>
                    <a:p>
                      <a:pPr lvl="0">
                        <a:lnSpc>
                          <a:spcPts val="2175"/>
                        </a:lnSpc>
                        <a:buNone/>
                      </a:pPr>
                      <a:r>
                        <a:rPr lang="en-US" sz="1800">
                          <a:effectLst/>
                          <a:latin typeface="Arial"/>
                        </a:rPr>
                        <a:t>10</a:t>
                      </a:r>
                    </a:p>
                  </a:txBody>
                  <a:tcPr>
                    <a:lnL w="9524">
                      <a:solidFill>
                        <a:srgbClr val="FFFFFF"/>
                      </a:solidFill>
                    </a:lnL>
                    <a:lnR w="9524">
                      <a:solidFill>
                        <a:srgbClr val="FFFFFF"/>
                      </a:solidFill>
                    </a:lnR>
                    <a:lnT w="9524">
                      <a:solidFill>
                        <a:srgbClr val="FFFFFF"/>
                      </a:solidFill>
                    </a:lnT>
                    <a:lnB w="9524">
                      <a:solidFill>
                        <a:srgbClr val="FFFFFF"/>
                      </a:solidFill>
                    </a:lnB>
                    <a:solidFill>
                      <a:srgbClr val="D7DBDB"/>
                    </a:solidFill>
                  </a:tcPr>
                </a:tc>
                <a:tc>
                  <a:txBody>
                    <a:bodyPr/>
                    <a:lstStyle/>
                    <a:p>
                      <a:pPr lvl="0">
                        <a:lnSpc>
                          <a:spcPts val="2175"/>
                        </a:lnSpc>
                        <a:buNone/>
                      </a:pPr>
                      <a:r>
                        <a:rPr lang="en-US" sz="1800">
                          <a:effectLst/>
                          <a:latin typeface="Arial"/>
                        </a:rPr>
                        <a:t>171</a:t>
                      </a:r>
                    </a:p>
                  </a:txBody>
                  <a:tcPr>
                    <a:lnL w="9524">
                      <a:solidFill>
                        <a:srgbClr val="FFFFFF"/>
                      </a:solidFill>
                    </a:lnL>
                    <a:lnR w="9524">
                      <a:solidFill>
                        <a:srgbClr val="FFFFFF"/>
                      </a:solidFill>
                    </a:lnR>
                    <a:lnT w="9524">
                      <a:solidFill>
                        <a:srgbClr val="FFFFFF"/>
                      </a:solidFill>
                    </a:lnT>
                    <a:lnB w="9524">
                      <a:solidFill>
                        <a:srgbClr val="FFFFFF"/>
                      </a:solidFill>
                    </a:lnB>
                    <a:solidFill>
                      <a:srgbClr val="D7DBDB"/>
                    </a:solidFill>
                  </a:tcPr>
                </a:tc>
                <a:extLst>
                  <a:ext uri="{0D108BD9-81ED-4DB2-BD59-A6C34878D82A}">
                    <a16:rowId xmlns:a16="http://schemas.microsoft.com/office/drawing/2014/main" val="2888317095"/>
                  </a:ext>
                </a:extLst>
              </a:tr>
            </a:tbl>
          </a:graphicData>
        </a:graphic>
      </p:graphicFrame>
      <p:sp>
        <p:nvSpPr>
          <p:cNvPr id="9" name="TextBox 8">
            <a:extLst>
              <a:ext uri="{FF2B5EF4-FFF2-40B4-BE49-F238E27FC236}">
                <a16:creationId xmlns:a16="http://schemas.microsoft.com/office/drawing/2014/main" id="{01633FCB-ECB3-A153-A1AA-E3D84049A264}"/>
              </a:ext>
            </a:extLst>
          </p:cNvPr>
          <p:cNvSpPr txBox="1"/>
          <p:nvPr/>
        </p:nvSpPr>
        <p:spPr>
          <a:xfrm>
            <a:off x="5346222" y="1593004"/>
            <a:ext cx="4507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Arial"/>
              </a:rPr>
              <a:t>⑦</a:t>
            </a:r>
            <a:endParaRPr lang="en-US"/>
          </a:p>
        </p:txBody>
      </p:sp>
      <p:pic>
        <p:nvPicPr>
          <p:cNvPr id="11" name="Picture 10">
            <a:extLst>
              <a:ext uri="{FF2B5EF4-FFF2-40B4-BE49-F238E27FC236}">
                <a16:creationId xmlns:a16="http://schemas.microsoft.com/office/drawing/2014/main" id="{B07B0D42-3375-B919-7AAE-83C482215B87}"/>
              </a:ext>
            </a:extLst>
          </p:cNvPr>
          <p:cNvPicPr>
            <a:picLocks noChangeAspect="1"/>
          </p:cNvPicPr>
          <p:nvPr/>
        </p:nvPicPr>
        <p:blipFill>
          <a:blip r:embed="rId3"/>
          <a:stretch>
            <a:fillRect/>
          </a:stretch>
        </p:blipFill>
        <p:spPr>
          <a:xfrm>
            <a:off x="9257709" y="1590551"/>
            <a:ext cx="1956548" cy="2896802"/>
          </a:xfrm>
          <a:prstGeom prst="rect">
            <a:avLst/>
          </a:prstGeom>
        </p:spPr>
      </p:pic>
      <p:sp>
        <p:nvSpPr>
          <p:cNvPr id="13" name="TextBox 12">
            <a:extLst>
              <a:ext uri="{FF2B5EF4-FFF2-40B4-BE49-F238E27FC236}">
                <a16:creationId xmlns:a16="http://schemas.microsoft.com/office/drawing/2014/main" id="{420525A5-B49D-1C48-264F-97BC69DDF783}"/>
              </a:ext>
            </a:extLst>
          </p:cNvPr>
          <p:cNvSpPr txBox="1"/>
          <p:nvPr/>
        </p:nvSpPr>
        <p:spPr>
          <a:xfrm>
            <a:off x="8862070" y="1097311"/>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ＭＳ Ｐゴシック"/>
                <a:cs typeface="Arial"/>
              </a:rPr>
              <a:t>土浦市中貫の災害リスク</a:t>
            </a:r>
            <a:endParaRPr lang="en-US"/>
          </a:p>
        </p:txBody>
      </p:sp>
      <p:sp>
        <p:nvSpPr>
          <p:cNvPr id="14" name="TextBox 13">
            <a:extLst>
              <a:ext uri="{FF2B5EF4-FFF2-40B4-BE49-F238E27FC236}">
                <a16:creationId xmlns:a16="http://schemas.microsoft.com/office/drawing/2014/main" id="{BD647FC6-266E-4D17-A2D0-05F5A327A237}"/>
              </a:ext>
            </a:extLst>
          </p:cNvPr>
          <p:cNvSpPr txBox="1"/>
          <p:nvPr/>
        </p:nvSpPr>
        <p:spPr>
          <a:xfrm>
            <a:off x="8275440" y="1392061"/>
            <a:ext cx="217170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1000">
                <a:ea typeface="ＭＳ Ｐゴシック"/>
                <a:cs typeface="Arial"/>
              </a:rPr>
              <a:t>こくみん共済coop地盤サポートマップ</a:t>
            </a:r>
            <a:endParaRPr lang="en-US" sz="1000"/>
          </a:p>
        </p:txBody>
      </p:sp>
      <p:pic>
        <p:nvPicPr>
          <p:cNvPr id="15" name="Picture 14">
            <a:extLst>
              <a:ext uri="{FF2B5EF4-FFF2-40B4-BE49-F238E27FC236}">
                <a16:creationId xmlns:a16="http://schemas.microsoft.com/office/drawing/2014/main" id="{57536FAD-46B1-D91E-69AD-CE03CB242DCC}"/>
              </a:ext>
            </a:extLst>
          </p:cNvPr>
          <p:cNvPicPr>
            <a:picLocks noChangeAspect="1"/>
          </p:cNvPicPr>
          <p:nvPr/>
        </p:nvPicPr>
        <p:blipFill>
          <a:blip r:embed="rId4"/>
          <a:stretch>
            <a:fillRect/>
          </a:stretch>
        </p:blipFill>
        <p:spPr>
          <a:xfrm>
            <a:off x="8862464" y="4613413"/>
            <a:ext cx="2766244" cy="2120348"/>
          </a:xfrm>
          <a:prstGeom prst="rect">
            <a:avLst/>
          </a:prstGeom>
        </p:spPr>
      </p:pic>
      <p:sp>
        <p:nvSpPr>
          <p:cNvPr id="16" name="Rectangle 15">
            <a:extLst>
              <a:ext uri="{FF2B5EF4-FFF2-40B4-BE49-F238E27FC236}">
                <a16:creationId xmlns:a16="http://schemas.microsoft.com/office/drawing/2014/main" id="{B97FD1C6-2211-8F4B-F2F7-7A0059F5133C}"/>
              </a:ext>
            </a:extLst>
          </p:cNvPr>
          <p:cNvSpPr/>
          <p:nvPr/>
        </p:nvSpPr>
        <p:spPr>
          <a:xfrm>
            <a:off x="9921716" y="5301387"/>
            <a:ext cx="218661" cy="16896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9338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120EE9-0E0F-7B27-18A8-7AFA16D9C03E}"/>
              </a:ext>
            </a:extLst>
          </p:cNvPr>
          <p:cNvSpPr>
            <a:spLocks noGrp="1"/>
          </p:cNvSpPr>
          <p:nvPr>
            <p:ph type="title"/>
          </p:nvPr>
        </p:nvSpPr>
        <p:spPr/>
        <p:txBody>
          <a:bodyPr/>
          <a:lstStyle/>
          <a:p>
            <a:r>
              <a:rPr lang="ja-JP" altLang="en-US">
                <a:ea typeface="Noto Sans JP"/>
              </a:rPr>
              <a:t>データセンター</a:t>
            </a:r>
          </a:p>
        </p:txBody>
      </p:sp>
      <p:sp>
        <p:nvSpPr>
          <p:cNvPr id="2" name="スライド番号プレースホルダー 1">
            <a:extLst>
              <a:ext uri="{FF2B5EF4-FFF2-40B4-BE49-F238E27FC236}">
                <a16:creationId xmlns:a16="http://schemas.microsoft.com/office/drawing/2014/main" id="{5A3C2630-56F7-A999-7EF7-D798C1307D8E}"/>
              </a:ext>
            </a:extLst>
          </p:cNvPr>
          <p:cNvSpPr>
            <a:spLocks noGrp="1"/>
          </p:cNvSpPr>
          <p:nvPr>
            <p:ph type="sldNum" sz="quarter" idx="4"/>
          </p:nvPr>
        </p:nvSpPr>
        <p:spPr/>
        <p:txBody>
          <a:bodyPr/>
          <a:lstStyle/>
          <a:p>
            <a:fld id="{920DAE75-F842-4F4B-A191-0461469ED5EB}" type="slidenum">
              <a:rPr lang="ja-JP" altLang="en-US" smtClean="0"/>
              <a:pPr/>
              <a:t>46</a:t>
            </a:fld>
            <a:endParaRPr lang="ja-JP" altLang="en-US"/>
          </a:p>
        </p:txBody>
      </p:sp>
      <p:sp>
        <p:nvSpPr>
          <p:cNvPr id="5" name="TextBox 4">
            <a:extLst>
              <a:ext uri="{FF2B5EF4-FFF2-40B4-BE49-F238E27FC236}">
                <a16:creationId xmlns:a16="http://schemas.microsoft.com/office/drawing/2014/main" id="{6BC16199-D0CB-2226-6E73-F8E73455582A}"/>
              </a:ext>
            </a:extLst>
          </p:cNvPr>
          <p:cNvSpPr txBox="1"/>
          <p:nvPr/>
        </p:nvSpPr>
        <p:spPr>
          <a:xfrm>
            <a:off x="461039" y="1712376"/>
            <a:ext cx="14881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400">
                <a:ea typeface="Noto Sans JP Medium"/>
                <a:cs typeface="Arial"/>
              </a:rPr>
              <a:t>電力供給</a:t>
            </a:r>
            <a:endParaRPr lang="en-US" sz="2400">
              <a:ea typeface="Noto Sans JP Medium"/>
            </a:endParaRPr>
          </a:p>
        </p:txBody>
      </p:sp>
      <p:sp>
        <p:nvSpPr>
          <p:cNvPr id="7" name="TextBox 6">
            <a:extLst>
              <a:ext uri="{FF2B5EF4-FFF2-40B4-BE49-F238E27FC236}">
                <a16:creationId xmlns:a16="http://schemas.microsoft.com/office/drawing/2014/main" id="{0010879F-4EF6-A9F1-0AC0-83128FE94439}"/>
              </a:ext>
            </a:extLst>
          </p:cNvPr>
          <p:cNvSpPr txBox="1"/>
          <p:nvPr/>
        </p:nvSpPr>
        <p:spPr>
          <a:xfrm>
            <a:off x="414578" y="3429743"/>
            <a:ext cx="513165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ＭＳ Ｐゴシック"/>
                <a:cs typeface="Arial"/>
              </a:rPr>
              <a:t>つくば市で100000㎡以上、柏市で80000㎡以上の用地の取得を目指している</a:t>
            </a:r>
            <a:endParaRPr lang="en-US"/>
          </a:p>
        </p:txBody>
      </p:sp>
      <p:sp>
        <p:nvSpPr>
          <p:cNvPr id="8" name="TextBox 7">
            <a:extLst>
              <a:ext uri="{FF2B5EF4-FFF2-40B4-BE49-F238E27FC236}">
                <a16:creationId xmlns:a16="http://schemas.microsoft.com/office/drawing/2014/main" id="{CAC8C9CB-DB7F-1F83-1C5C-7731D929273B}"/>
              </a:ext>
            </a:extLst>
          </p:cNvPr>
          <p:cNvSpPr txBox="1"/>
          <p:nvPr/>
        </p:nvSpPr>
        <p:spPr>
          <a:xfrm>
            <a:off x="414835" y="2361970"/>
            <a:ext cx="451052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ＭＳ Ｐゴシック"/>
                <a:cs typeface="Arial"/>
              </a:rPr>
              <a:t>東京電力PGが将来的なデータセンター及び産業用途における電力需要の増加を見据えて変電所の新設に向けた用地情報の提供を募集</a:t>
            </a:r>
            <a:endParaRPr lang="en-US" altLang="ja-JP">
              <a:ea typeface="ＭＳ Ｐゴシック"/>
              <a:cs typeface="Arial"/>
            </a:endParaRPr>
          </a:p>
        </p:txBody>
      </p:sp>
      <p:sp>
        <p:nvSpPr>
          <p:cNvPr id="9" name="TextBox 8">
            <a:extLst>
              <a:ext uri="{FF2B5EF4-FFF2-40B4-BE49-F238E27FC236}">
                <a16:creationId xmlns:a16="http://schemas.microsoft.com/office/drawing/2014/main" id="{00D5E1F9-3A59-226C-B06A-F8C97DB3047A}"/>
              </a:ext>
            </a:extLst>
          </p:cNvPr>
          <p:cNvSpPr txBox="1"/>
          <p:nvPr/>
        </p:nvSpPr>
        <p:spPr>
          <a:xfrm>
            <a:off x="413811" y="4077200"/>
            <a:ext cx="540699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ＭＳ Ｐゴシック"/>
                <a:cs typeface="Arial"/>
              </a:rPr>
              <a:t>→つくば市の変電所から電力供給を受けるのも一つの案</a:t>
            </a:r>
            <a:endParaRPr lang="en-US"/>
          </a:p>
        </p:txBody>
      </p:sp>
      <p:sp>
        <p:nvSpPr>
          <p:cNvPr id="12" name="TextBox 11">
            <a:extLst>
              <a:ext uri="{FF2B5EF4-FFF2-40B4-BE49-F238E27FC236}">
                <a16:creationId xmlns:a16="http://schemas.microsoft.com/office/drawing/2014/main" id="{FFF1D9B7-28FB-2B93-FAF1-C8AE116FF773}"/>
              </a:ext>
            </a:extLst>
          </p:cNvPr>
          <p:cNvSpPr txBox="1"/>
          <p:nvPr/>
        </p:nvSpPr>
        <p:spPr>
          <a:xfrm>
            <a:off x="453374" y="4678117"/>
            <a:ext cx="378054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Arial"/>
              </a:rPr>
              <a:t>↑</a:t>
            </a:r>
            <a:r>
              <a:rPr lang="ja-JP" altLang="en-US">
                <a:ea typeface="ＭＳ Ｐゴシック"/>
                <a:cs typeface="Arial"/>
              </a:rPr>
              <a:t>つくば市でもデータセンターの計画</a:t>
            </a:r>
          </a:p>
          <a:p>
            <a:r>
              <a:rPr lang="ja-JP" altLang="en-US">
                <a:ea typeface="ＭＳ Ｐゴシック"/>
                <a:cs typeface="Arial"/>
              </a:rPr>
              <a:t>グッドマンが未利用地45.6万㎡</a:t>
            </a:r>
          </a:p>
          <a:p>
            <a:r>
              <a:rPr lang="ja-JP" altLang="en-US">
                <a:ea typeface="ＭＳ Ｐゴシック"/>
                <a:cs typeface="Arial"/>
              </a:rPr>
              <a:t>（</a:t>
            </a:r>
            <a:r>
              <a:rPr lang="ja-JP" sz="1200">
                <a:solidFill>
                  <a:srgbClr val="191919"/>
                </a:solidFill>
                <a:highlight>
                  <a:srgbClr val="FFFFFF"/>
                </a:highlight>
                <a:latin typeface="Lato"/>
                <a:ea typeface="ＭＳ Ｐゴシック"/>
                <a:cs typeface="Lato"/>
              </a:rPr>
              <a:t>高エネルギー加速器研究機構（KEK）の敷地南側</a:t>
            </a:r>
            <a:r>
              <a:rPr lang="ja-JP" altLang="en-US">
                <a:ea typeface="ＭＳ Ｐゴシック"/>
                <a:cs typeface="Arial"/>
              </a:rPr>
              <a:t>）物流施設、防災倉庫、グリーンルーフ、ドッグラン、キッチン化―、フットサルコート、菜園・・・</a:t>
            </a:r>
            <a:endParaRPr lang="ja-JP"/>
          </a:p>
        </p:txBody>
      </p:sp>
      <p:pic>
        <p:nvPicPr>
          <p:cNvPr id="14" name="Picture 13">
            <a:extLst>
              <a:ext uri="{FF2B5EF4-FFF2-40B4-BE49-F238E27FC236}">
                <a16:creationId xmlns:a16="http://schemas.microsoft.com/office/drawing/2014/main" id="{BF23C7FB-BF9B-30B9-D7D0-D7C0827584CD}"/>
              </a:ext>
            </a:extLst>
          </p:cNvPr>
          <p:cNvPicPr>
            <a:picLocks noChangeAspect="1"/>
          </p:cNvPicPr>
          <p:nvPr/>
        </p:nvPicPr>
        <p:blipFill>
          <a:blip r:embed="rId2"/>
          <a:stretch>
            <a:fillRect/>
          </a:stretch>
        </p:blipFill>
        <p:spPr>
          <a:xfrm>
            <a:off x="6096677" y="2772654"/>
            <a:ext cx="3552512" cy="2606169"/>
          </a:xfrm>
          <a:prstGeom prst="rect">
            <a:avLst/>
          </a:prstGeom>
        </p:spPr>
      </p:pic>
      <p:sp>
        <p:nvSpPr>
          <p:cNvPr id="15" name="TextBox 14">
            <a:extLst>
              <a:ext uri="{FF2B5EF4-FFF2-40B4-BE49-F238E27FC236}">
                <a16:creationId xmlns:a16="http://schemas.microsoft.com/office/drawing/2014/main" id="{3BF8E9F3-1BC8-BC79-C42A-50D9B614F349}"/>
              </a:ext>
            </a:extLst>
          </p:cNvPr>
          <p:cNvSpPr txBox="1"/>
          <p:nvPr/>
        </p:nvSpPr>
        <p:spPr>
          <a:xfrm>
            <a:off x="5817205" y="5380679"/>
            <a:ext cx="43613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ＭＳ Ｐゴシック"/>
                <a:cs typeface="Arial"/>
              </a:rPr>
              <a:t>現状では茨城県は全域で電力の余力無し</a:t>
            </a:r>
          </a:p>
        </p:txBody>
      </p:sp>
    </p:spTree>
    <p:extLst>
      <p:ext uri="{BB962C8B-B14F-4D97-AF65-F5344CB8AC3E}">
        <p14:creationId xmlns:p14="http://schemas.microsoft.com/office/powerpoint/2010/main" val="1381710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7E205D-FD7B-B433-ACC7-C856DCB4E3E7}"/>
              </a:ext>
            </a:extLst>
          </p:cNvPr>
          <p:cNvSpPr>
            <a:spLocks noGrp="1"/>
          </p:cNvSpPr>
          <p:nvPr>
            <p:ph type="title"/>
          </p:nvPr>
        </p:nvSpPr>
        <p:spPr/>
        <p:txBody>
          <a:bodyPr/>
          <a:lstStyle/>
          <a:p>
            <a:r>
              <a:rPr lang="ja-JP" altLang="en-US"/>
              <a:t>データセンター</a:t>
            </a:r>
            <a:endParaRPr lang="en-US"/>
          </a:p>
        </p:txBody>
      </p:sp>
      <p:sp>
        <p:nvSpPr>
          <p:cNvPr id="2" name="スライド番号プレースホルダー 1">
            <a:extLst>
              <a:ext uri="{FF2B5EF4-FFF2-40B4-BE49-F238E27FC236}">
                <a16:creationId xmlns:a16="http://schemas.microsoft.com/office/drawing/2014/main" id="{4D4A50A6-0976-CC90-EB73-55E1B68E60DD}"/>
              </a:ext>
            </a:extLst>
          </p:cNvPr>
          <p:cNvSpPr>
            <a:spLocks noGrp="1"/>
          </p:cNvSpPr>
          <p:nvPr>
            <p:ph type="sldNum" sz="quarter" idx="4"/>
          </p:nvPr>
        </p:nvSpPr>
        <p:spPr/>
        <p:txBody>
          <a:bodyPr/>
          <a:lstStyle/>
          <a:p>
            <a:fld id="{920DAE75-F842-4F4B-A191-0461469ED5EB}" type="slidenum">
              <a:rPr lang="ja-JP" altLang="en-US" smtClean="0"/>
              <a:pPr/>
              <a:t>47</a:t>
            </a:fld>
            <a:endParaRPr lang="ja-JP" altLang="en-US"/>
          </a:p>
        </p:txBody>
      </p:sp>
      <p:pic>
        <p:nvPicPr>
          <p:cNvPr id="7" name="Picture 6">
            <a:extLst>
              <a:ext uri="{FF2B5EF4-FFF2-40B4-BE49-F238E27FC236}">
                <a16:creationId xmlns:a16="http://schemas.microsoft.com/office/drawing/2014/main" id="{F1F584C1-9415-431D-7968-93CE37180FAC}"/>
              </a:ext>
            </a:extLst>
          </p:cNvPr>
          <p:cNvPicPr>
            <a:picLocks noChangeAspect="1"/>
          </p:cNvPicPr>
          <p:nvPr/>
        </p:nvPicPr>
        <p:blipFill>
          <a:blip r:embed="rId2"/>
          <a:stretch>
            <a:fillRect/>
          </a:stretch>
        </p:blipFill>
        <p:spPr>
          <a:xfrm>
            <a:off x="369368" y="1760227"/>
            <a:ext cx="3506692" cy="3656320"/>
          </a:xfrm>
          <a:prstGeom prst="rect">
            <a:avLst/>
          </a:prstGeom>
        </p:spPr>
      </p:pic>
      <p:sp>
        <p:nvSpPr>
          <p:cNvPr id="8" name="Rectangle 7">
            <a:extLst>
              <a:ext uri="{FF2B5EF4-FFF2-40B4-BE49-F238E27FC236}">
                <a16:creationId xmlns:a16="http://schemas.microsoft.com/office/drawing/2014/main" id="{228E6825-D6EB-3C02-4227-593F10E2ABD1}"/>
              </a:ext>
            </a:extLst>
          </p:cNvPr>
          <p:cNvSpPr/>
          <p:nvPr/>
        </p:nvSpPr>
        <p:spPr>
          <a:xfrm>
            <a:off x="2119467" y="2842656"/>
            <a:ext cx="297109" cy="22854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9DDBB6B-90A2-871A-10D6-E8A1DC6000BD}"/>
              </a:ext>
            </a:extLst>
          </p:cNvPr>
          <p:cNvSpPr txBox="1"/>
          <p:nvPr/>
        </p:nvSpPr>
        <p:spPr>
          <a:xfrm>
            <a:off x="4489943" y="2084590"/>
            <a:ext cx="622022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ＭＳ Ｐゴシック"/>
                <a:cs typeface="Arial"/>
              </a:rPr>
              <a:t>候補地は現在は市街化調整区域</a:t>
            </a:r>
          </a:p>
          <a:p>
            <a:r>
              <a:rPr lang="ja-JP" altLang="en-US">
                <a:ea typeface="ＭＳ Ｐゴシック"/>
                <a:cs typeface="Arial"/>
              </a:rPr>
              <a:t>→工業地域への指定が必要になる可能性</a:t>
            </a:r>
          </a:p>
          <a:p>
            <a:r>
              <a:rPr lang="ja-JP" altLang="en-US">
                <a:ea typeface="ＭＳ Ｐゴシック"/>
                <a:cs typeface="Arial"/>
              </a:rPr>
              <a:t>　向かいのかすみがうら市の土地は工業地域、準工業地域</a:t>
            </a:r>
          </a:p>
        </p:txBody>
      </p:sp>
      <p:sp>
        <p:nvSpPr>
          <p:cNvPr id="11" name="TextBox 10">
            <a:extLst>
              <a:ext uri="{FF2B5EF4-FFF2-40B4-BE49-F238E27FC236}">
                <a16:creationId xmlns:a16="http://schemas.microsoft.com/office/drawing/2014/main" id="{90AC6000-8E91-B6ED-07A3-FBFB2C3A96CB}"/>
              </a:ext>
            </a:extLst>
          </p:cNvPr>
          <p:cNvSpPr txBox="1"/>
          <p:nvPr/>
        </p:nvSpPr>
        <p:spPr>
          <a:xfrm>
            <a:off x="4783311" y="3076816"/>
            <a:ext cx="481532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kumimoji="1" lang="en-US" sz="1200" kern="1200">
                <a:latin typeface="游ゴシック"/>
                <a:ea typeface="游ゴシック"/>
                <a:cs typeface="+mn-cs"/>
              </a:rPr>
              <a:t>DC</a:t>
            </a:r>
            <a:r>
              <a:rPr kumimoji="1" lang="ja-JP" sz="1200" kern="1200">
                <a:latin typeface="游ゴシック"/>
                <a:ea typeface="游ゴシック"/>
                <a:cs typeface="+mn-cs"/>
              </a:rPr>
              <a:t>に求められる条件を全て満たす用地は非常に限定的であるが、工場跡地や産業団地等は インフラがある程度整っていることから</a:t>
            </a:r>
            <a:r>
              <a:rPr kumimoji="1" lang="en-US" sz="1200" kern="1200">
                <a:latin typeface="游ゴシック"/>
                <a:ea typeface="游ゴシック"/>
                <a:cs typeface="+mn-cs"/>
              </a:rPr>
              <a:t>DC</a:t>
            </a:r>
            <a:r>
              <a:rPr kumimoji="1" lang="ja-JP" sz="1200" kern="1200">
                <a:latin typeface="游ゴシック"/>
                <a:ea typeface="游ゴシック"/>
                <a:cs typeface="+mn-cs"/>
              </a:rPr>
              <a:t>開発を比較的検討しやすいと言えよう。例えば、 製造業の中でも、機械、金属、化学、半導体等の工場は電力消費量が多いとされ、電源インフ ラが整っている可能性が高い。実際に、近年</a:t>
            </a:r>
            <a:r>
              <a:rPr kumimoji="1" lang="en-US" sz="1200" kern="1200">
                <a:latin typeface="游ゴシック"/>
                <a:ea typeface="游ゴシック"/>
                <a:cs typeface="+mn-cs"/>
              </a:rPr>
              <a:t>DC</a:t>
            </a:r>
            <a:r>
              <a:rPr kumimoji="1" lang="ja-JP" sz="1200" kern="1200">
                <a:latin typeface="游ゴシック"/>
                <a:ea typeface="游ゴシック"/>
                <a:cs typeface="+mn-cs"/>
              </a:rPr>
              <a:t>用地として取引された事例にはこれらの工場 跡地が多い</a:t>
            </a:r>
            <a:r>
              <a:rPr lang="ja-JP" altLang="en-US" sz="1200">
                <a:latin typeface="游ゴシック"/>
                <a:ea typeface="游ゴシック"/>
              </a:rPr>
              <a:t>。</a:t>
            </a:r>
            <a:endParaRPr kumimoji="1" lang="ja-JP" sz="1200" kern="1200">
              <a:solidFill>
                <a:schemeClr val="tx1"/>
              </a:solidFill>
              <a:latin typeface="游ゴシック"/>
              <a:ea typeface="游ゴシック"/>
              <a:cs typeface="+mn-cs"/>
            </a:endParaRPr>
          </a:p>
        </p:txBody>
      </p:sp>
      <p:pic>
        <p:nvPicPr>
          <p:cNvPr id="14" name="Picture 13">
            <a:extLst>
              <a:ext uri="{FF2B5EF4-FFF2-40B4-BE49-F238E27FC236}">
                <a16:creationId xmlns:a16="http://schemas.microsoft.com/office/drawing/2014/main" id="{91318F1D-1784-C095-50A2-92E8238E6174}"/>
              </a:ext>
            </a:extLst>
          </p:cNvPr>
          <p:cNvPicPr>
            <a:picLocks noChangeAspect="1"/>
          </p:cNvPicPr>
          <p:nvPr/>
        </p:nvPicPr>
        <p:blipFill>
          <a:blip r:embed="rId3"/>
          <a:stretch>
            <a:fillRect/>
          </a:stretch>
        </p:blipFill>
        <p:spPr>
          <a:xfrm>
            <a:off x="4151376" y="4700065"/>
            <a:ext cx="3684339" cy="2266791"/>
          </a:xfrm>
          <a:prstGeom prst="rect">
            <a:avLst/>
          </a:prstGeom>
        </p:spPr>
      </p:pic>
      <p:sp>
        <p:nvSpPr>
          <p:cNvPr id="15" name="Rectangle 14">
            <a:extLst>
              <a:ext uri="{FF2B5EF4-FFF2-40B4-BE49-F238E27FC236}">
                <a16:creationId xmlns:a16="http://schemas.microsoft.com/office/drawing/2014/main" id="{1D7ADD5E-A5F4-326E-02E0-BF641BCE3E05}"/>
              </a:ext>
            </a:extLst>
          </p:cNvPr>
          <p:cNvSpPr/>
          <p:nvPr/>
        </p:nvSpPr>
        <p:spPr>
          <a:xfrm>
            <a:off x="5077819" y="6067653"/>
            <a:ext cx="297109" cy="22854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1D10460-CCAF-172D-3753-5B1E9E88DA22}"/>
              </a:ext>
            </a:extLst>
          </p:cNvPr>
          <p:cNvSpPr txBox="1"/>
          <p:nvPr/>
        </p:nvSpPr>
        <p:spPr>
          <a:xfrm>
            <a:off x="6576233" y="4233586"/>
            <a:ext cx="3383536"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900">
                <a:ea typeface="Noto Sans JP Medium"/>
                <a:cs typeface="+mn-lt"/>
              </a:rPr>
              <a:t>三菱</a:t>
            </a:r>
            <a:r>
              <a:rPr lang="en-US" sz="900">
                <a:ea typeface="+mn-lt"/>
                <a:cs typeface="+mn-lt"/>
              </a:rPr>
              <a:t>UFJ</a:t>
            </a:r>
            <a:r>
              <a:rPr lang="ja-JP" altLang="en-US" sz="900">
                <a:ea typeface="Noto Sans JP Medium"/>
                <a:cs typeface="+mn-lt"/>
              </a:rPr>
              <a:t>信託銀行</a:t>
            </a:r>
            <a:r>
              <a:rPr lang="en-US" sz="900">
                <a:ea typeface="+mn-lt"/>
                <a:cs typeface="+mn-lt"/>
              </a:rPr>
              <a:t> </a:t>
            </a:r>
            <a:r>
              <a:rPr lang="ja-JP" altLang="en-US" sz="900">
                <a:ea typeface="Noto Sans JP Medium"/>
                <a:cs typeface="+mn-lt"/>
              </a:rPr>
              <a:t>不動産コンサルティング部（2024/9/30）</a:t>
            </a:r>
            <a:endParaRPr lang="en-US" sz="900">
              <a:ea typeface="Noto Sans JP Medium"/>
              <a:cs typeface="+mn-lt"/>
            </a:endParaRPr>
          </a:p>
        </p:txBody>
      </p:sp>
    </p:spTree>
    <p:extLst>
      <p:ext uri="{BB962C8B-B14F-4D97-AF65-F5344CB8AC3E}">
        <p14:creationId xmlns:p14="http://schemas.microsoft.com/office/powerpoint/2010/main" val="19600272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9.8|1.5|4.2|0.9|1|4.8|1.6|11.8"/>
</p:tagLst>
</file>

<file path=ppt/tags/tag2.xml><?xml version="1.0" encoding="utf-8"?>
<p:tagLst xmlns:a="http://schemas.openxmlformats.org/drawingml/2006/main" xmlns:r="http://schemas.openxmlformats.org/officeDocument/2006/relationships" xmlns:p="http://schemas.openxmlformats.org/presentationml/2006/main">
  <p:tag name="TIMING" val="|6.9|1.3"/>
</p:tagLst>
</file>

<file path=ppt/theme/theme1.xml><?xml version="1.0" encoding="utf-8"?>
<a:theme xmlns:a="http://schemas.openxmlformats.org/drawingml/2006/main" name="Office テーマ">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A8FAC05DD711245A6CDE0EE068D642A" ma:contentTypeVersion="10" ma:contentTypeDescription="新しいドキュメントを作成します。" ma:contentTypeScope="" ma:versionID="0e6de0b83f8f358121cb6f118d55ed3d">
  <xsd:schema xmlns:xsd="http://www.w3.org/2001/XMLSchema" xmlns:xs="http://www.w3.org/2001/XMLSchema" xmlns:p="http://schemas.microsoft.com/office/2006/metadata/properties" xmlns:ns2="3425a4dd-03d9-4226-ba6c-40c09009919b" xmlns:ns3="1db7c87b-d93d-4ba4-a6fd-b9568fa53b26" targetNamespace="http://schemas.microsoft.com/office/2006/metadata/properties" ma:root="true" ma:fieldsID="a9dd9521725629ed0f3da2b5dd7715f5" ns2:_="" ns3:_="">
    <xsd:import namespace="3425a4dd-03d9-4226-ba6c-40c09009919b"/>
    <xsd:import namespace="1db7c87b-d93d-4ba4-a6fd-b9568fa53b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25a4dd-03d9-4226-ba6c-40c0900991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f566ec5-32a6-4ec1-8c14-5dab5ced459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db7c87b-d93d-4ba4-a6fd-b9568fa53b2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b28ff28-b896-4479-bf7d-3c0094fe4640}" ma:internalName="TaxCatchAll" ma:showField="CatchAllData" ma:web="1db7c87b-d93d-4ba4-a6fd-b9568fa53b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425a4dd-03d9-4226-ba6c-40c09009919b">
      <Terms xmlns="http://schemas.microsoft.com/office/infopath/2007/PartnerControls"/>
    </lcf76f155ced4ddcb4097134ff3c332f>
    <TaxCatchAll xmlns="1db7c87b-d93d-4ba4-a6fd-b9568fa53b2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497777-ECCC-407A-8A9F-0FE3E2790DAC}"/>
</file>

<file path=customXml/itemProps2.xml><?xml version="1.0" encoding="utf-8"?>
<ds:datastoreItem xmlns:ds="http://schemas.openxmlformats.org/officeDocument/2006/customXml" ds:itemID="{2DB466DE-E848-46FA-B9C5-01ADEEEC047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9A6E964-5DBB-4C27-912D-EE1B9A5E3B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47</Slides>
  <Notes>41</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テーマ</vt:lpstr>
      <vt:lpstr>時代を乗りこなす土浦</vt:lpstr>
      <vt:lpstr>20年後の人口予測</vt:lpstr>
      <vt:lpstr>20年間の財政見通し</vt:lpstr>
      <vt:lpstr>純社会増を実現すると</vt:lpstr>
      <vt:lpstr>計画人口を13万2千人と設定</vt:lpstr>
      <vt:lpstr>高齢者の活躍</vt:lpstr>
      <vt:lpstr>解消すべき累積赤字</vt:lpstr>
      <vt:lpstr>解消すべき累積赤字</vt:lpstr>
      <vt:lpstr>解消すべき累積赤字</vt:lpstr>
      <vt:lpstr>時代を乗りこなす土浦</vt:lpstr>
      <vt:lpstr>将来都市像</vt:lpstr>
      <vt:lpstr>PowerPoint Presentation</vt:lpstr>
      <vt:lpstr>土浦市の高校生を対象とした地域愛着の醸成</vt:lpstr>
      <vt:lpstr>土浦市の高校生を対象とした地域愛着の醸成</vt:lpstr>
      <vt:lpstr>土浦市の高校生を対象とした地域愛着の醸成</vt:lpstr>
      <vt:lpstr>土浦市の高校生を対象とした地域愛着の醸成</vt:lpstr>
      <vt:lpstr>土浦市の高校生を対象とした地域愛着の醸成</vt:lpstr>
      <vt:lpstr>土浦市の高校生を対象とした地域愛着の醸成</vt:lpstr>
      <vt:lpstr>PowerPoint Presentation</vt:lpstr>
      <vt:lpstr>モビリティマネジメント</vt:lpstr>
      <vt:lpstr>モビリティマネジメント</vt:lpstr>
      <vt:lpstr>モビリティマネジメント</vt:lpstr>
      <vt:lpstr>PowerPoint Presentation</vt:lpstr>
      <vt:lpstr>土浦市中心部へのIT企業誘致、社宅設置</vt:lpstr>
      <vt:lpstr>土浦市中心部へのIT企業誘致、社宅設置</vt:lpstr>
      <vt:lpstr>土浦市中心部へのIT企業誘致、社宅設置</vt:lpstr>
      <vt:lpstr>土浦市中心部へのIT企業誘致、社宅設置</vt:lpstr>
      <vt:lpstr>PowerPoint Presentation</vt:lpstr>
      <vt:lpstr>北部地域　データセンター</vt:lpstr>
      <vt:lpstr>データセンター</vt:lpstr>
      <vt:lpstr>PowerPoint Presentation</vt:lpstr>
      <vt:lpstr>SIC周辺　道の駅・工業団地</vt:lpstr>
      <vt:lpstr>SIC周辺</vt:lpstr>
      <vt:lpstr>SIC周辺　道の駅・工業団地</vt:lpstr>
      <vt:lpstr>SIC周辺　道の駅・工業団地</vt:lpstr>
      <vt:lpstr>PowerPoint Presentation</vt:lpstr>
      <vt:lpstr>既存サービスの効率化</vt:lpstr>
      <vt:lpstr>既存サービスの効率化</vt:lpstr>
      <vt:lpstr>既存サービスの効率化</vt:lpstr>
      <vt:lpstr>PowerPoint Presentation</vt:lpstr>
      <vt:lpstr>参考文献</vt:lpstr>
      <vt:lpstr>財政の試算手法</vt:lpstr>
      <vt:lpstr>純社会増の試算手法</vt:lpstr>
      <vt:lpstr>土浦市中心部へのIT企業誘致、社宅設置</vt:lpstr>
      <vt:lpstr>データセンター</vt:lpstr>
      <vt:lpstr>データセンター</vt:lpstr>
      <vt:lpstr>データセンター</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倉田　圭佑</dc:creator>
  <cp:revision>2</cp:revision>
  <dcterms:created xsi:type="dcterms:W3CDTF">2025-12-23T05:44:33Z</dcterms:created>
  <dcterms:modified xsi:type="dcterms:W3CDTF">2026-01-23T07:06:24Z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0x0101006A8FAC05DD711245A6CDE0EE068D642A</vt:lpwstr>
  </property>
</Properties>
</file>